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2" r:id="rId2"/>
    <p:sldId id="530" r:id="rId3"/>
    <p:sldId id="531" r:id="rId4"/>
    <p:sldId id="532" r:id="rId5"/>
    <p:sldId id="533" r:id="rId6"/>
    <p:sldId id="534" r:id="rId7"/>
    <p:sldId id="535" r:id="rId8"/>
    <p:sldId id="536" r:id="rId9"/>
    <p:sldId id="537" r:id="rId10"/>
    <p:sldId id="538" r:id="rId11"/>
    <p:sldId id="540" r:id="rId12"/>
    <p:sldId id="541"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DEEF"/>
    <a:srgbClr val="EAEF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7833" autoAdjust="0"/>
  </p:normalViewPr>
  <p:slideViewPr>
    <p:cSldViewPr snapToGrid="0">
      <p:cViewPr>
        <p:scale>
          <a:sx n="70" d="100"/>
          <a:sy n="70" d="100"/>
        </p:scale>
        <p:origin x="-456" y="-16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90" d="100"/>
          <a:sy n="90" d="100"/>
        </p:scale>
        <p:origin x="-1776"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C02EE-4F9F-4F8A-AA92-568BEFB9040F}" type="datetimeFigureOut">
              <a:rPr lang="el-GR" smtClean="0"/>
              <a:pPr/>
              <a:t>30/1/2017</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8D66A-D739-438A-8323-D9F34D7D22A2}" type="slidenum">
              <a:rPr lang="el-GR" smtClean="0"/>
              <a:pPr/>
              <a:t>‹#›</a:t>
            </a:fld>
            <a:endParaRPr lang="el-GR"/>
          </a:p>
        </p:txBody>
      </p:sp>
    </p:spTree>
    <p:extLst>
      <p:ext uri="{BB962C8B-B14F-4D97-AF65-F5344CB8AC3E}">
        <p14:creationId xmlns:p14="http://schemas.microsoft.com/office/powerpoint/2010/main" xmlns="" val="381710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1FACE84-AAC0-44AE-8E0A-ACB20043C5DE}"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a:t>
            </a:fld>
            <a:endParaRPr lang="el-GR"/>
          </a:p>
        </p:txBody>
      </p:sp>
      <p:sp>
        <p:nvSpPr>
          <p:cNvPr id="5" name="4 - Θέση σημειώσεων"/>
          <p:cNvSpPr>
            <a:spLocks noGrp="1"/>
          </p:cNvSpPr>
          <p:nvPr>
            <p:ph type="body" idx="1"/>
          </p:nvPr>
        </p:nvSpPr>
        <p:spPr>
          <a:xfrm>
            <a:off x="685800" y="4343400"/>
            <a:ext cx="5486400" cy="1569660"/>
          </a:xfrm>
          <a:prstGeom prst="rect">
            <a:avLst/>
          </a:prstGeom>
        </p:spPr>
        <p:txBody>
          <a:bodyPr wrap="square">
            <a:spAutoFit/>
          </a:bodyPr>
          <a:lstStyle/>
          <a:p>
            <a:pPr algn="just"/>
            <a:r>
              <a:rPr lang="el-GR" dirty="0" smtClean="0"/>
              <a:t>Οι μηχανές λείανσης και τριβής, γνωστές ως τριβεία, λειαντικές μηχανές ή </a:t>
            </a:r>
            <a:r>
              <a:rPr lang="el-GR" dirty="0" err="1" smtClean="0"/>
              <a:t>γυαλοχαρτιέρες</a:t>
            </a:r>
            <a:r>
              <a:rPr lang="el-GR" dirty="0" smtClean="0"/>
              <a:t>, χρησιμοποιούνται κυρίως στην τελική φάση κατασκευής επίπλων, για </a:t>
            </a:r>
            <a:r>
              <a:rPr lang="el-GR" dirty="0" err="1" smtClean="0"/>
              <a:t>αποτριβή</a:t>
            </a:r>
            <a:r>
              <a:rPr lang="el-GR" dirty="0" smtClean="0"/>
              <a:t> και λείανση των επί μέρους στοιχείων τους. Τα προς λείανση τμήματα επίπλων μπορεί να είναι στοιχεία σκελετών επίπλων από μασίφ ξύλο ή Μ</a:t>
            </a:r>
            <a:r>
              <a:rPr lang="en-US" dirty="0" smtClean="0"/>
              <a:t>DF</a:t>
            </a:r>
            <a:r>
              <a:rPr lang="el-GR" dirty="0" smtClean="0"/>
              <a:t>, καθώς και επιφάνειες από </a:t>
            </a:r>
            <a:r>
              <a:rPr lang="el-GR" dirty="0" err="1" smtClean="0"/>
              <a:t>ξυλοπλάκες</a:t>
            </a:r>
            <a:r>
              <a:rPr lang="el-GR" dirty="0" smtClean="0"/>
              <a:t>, </a:t>
            </a:r>
            <a:r>
              <a:rPr lang="el-GR" dirty="0" err="1" smtClean="0"/>
              <a:t>επενδεδυμένες</a:t>
            </a:r>
            <a:r>
              <a:rPr lang="el-GR" dirty="0" smtClean="0"/>
              <a:t> με καπλαμά ή όχι, ή από μασίφ ξύλο, σε ευθύγραμμα ή καμπύλα σχήματα. Το μέσο λείανσης (γυαλόχαρτο) αποτελείται από ύφασμα ή χαρτί επάνω στο οποίο είναι κολλημένοι κόκκοι πολύ σκληρού υλικού (π.χ. πυριτικού αλουμίνιου, </a:t>
            </a:r>
            <a:r>
              <a:rPr lang="el-GR" dirty="0" err="1" smtClean="0"/>
              <a:t>σμυριδόπετρας</a:t>
            </a:r>
            <a:r>
              <a:rPr lang="el-GR" dirty="0" smtClean="0"/>
              <a:t>, </a:t>
            </a:r>
            <a:r>
              <a:rPr lang="el-GR" dirty="0" smtClean="0"/>
              <a:t>κ.α.). </a:t>
            </a:r>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ea typeface="Times New Roman" pitchFamily="18" charset="0"/>
                <a:cs typeface="Arial" pitchFamily="34" charset="0"/>
              </a:rPr>
              <a:t>Το τριβείο με πλατιά ταινία λείανσης αποτελείται από μία έως τρεις ταινίες γυαλόχαρτου μεγάλου πλάτους (περίπου 1</a:t>
            </a:r>
            <a:r>
              <a:rPr lang="en-US" dirty="0" smtClean="0">
                <a:ea typeface="Times New Roman" pitchFamily="18" charset="0"/>
                <a:cs typeface="Arial" pitchFamily="34" charset="0"/>
              </a:rPr>
              <a:t>m</a:t>
            </a:r>
            <a:r>
              <a:rPr lang="el-GR" dirty="0" smtClean="0">
                <a:ea typeface="Times New Roman" pitchFamily="18" charset="0"/>
                <a:cs typeface="Arial" pitchFamily="34" charset="0"/>
              </a:rPr>
              <a:t>), οι οποίες περιστρέφονται σε κυλίνδρους πάνω από προωθητικό ιμάντα. Ανάλογα με τον τύπο του μηχανήματος, οι ταινίες βρίσκονται πάνω (μονό τριβείο) ή πάνω και κάτω (διπλό τριβείο). Στην επιπλοποιία χρησιμοποιείται κυρίως το μονό τριβείο.</a:t>
            </a:r>
            <a:endParaRPr lang="el-GR" dirty="0" smtClean="0">
              <a:cs typeface="Arial"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17811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335907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9535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407289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34326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76274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9B23152-02E8-41CF-B688-A3F0C8090E90}" type="datetimeFigureOut">
              <a:rPr lang="el-GR" smtClean="0"/>
              <a:pPr/>
              <a:t>30/1/2017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2364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9B23152-02E8-41CF-B688-A3F0C8090E90}" type="datetimeFigureOut">
              <a:rPr lang="el-GR" smtClean="0"/>
              <a:pPr/>
              <a:t>30/1/2017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5648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23152-02E8-41CF-B688-A3F0C8090E90}" type="datetimeFigureOut">
              <a:rPr lang="el-GR" smtClean="0"/>
              <a:pPr/>
              <a:t>30/1/2017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510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2373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16206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23152-02E8-41CF-B688-A3F0C8090E90}" type="datetimeFigureOut">
              <a:rPr lang="el-GR" smtClean="0"/>
              <a:pPr/>
              <a:t>30/1/2017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84124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0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tr-TR"/>
          </a:p>
        </p:txBody>
      </p:sp>
      <p:sp>
        <p:nvSpPr>
          <p:cNvPr id="19" name="TextBox 18"/>
          <p:cNvSpPr txBox="1"/>
          <p:nvPr/>
        </p:nvSpPr>
        <p:spPr>
          <a:xfrm>
            <a:off x="420915" y="3084993"/>
            <a:ext cx="11248572" cy="784830"/>
          </a:xfrm>
          <a:prstGeom prst="rect">
            <a:avLst/>
          </a:prstGeom>
          <a:noFill/>
        </p:spPr>
        <p:txBody>
          <a:bodyPr wrap="square" lIns="45720" tIns="22860" rIns="45720" bIns="22860" rtlCol="0">
            <a:spAutoFit/>
          </a:bodyPr>
          <a:lstStyle/>
          <a:p>
            <a:pPr algn="ctr"/>
            <a:r>
              <a:rPr lang="el-GR" sz="2400" b="1" dirty="0" smtClean="0">
                <a:solidFill>
                  <a:srgbClr val="FF0000"/>
                </a:solidFill>
                <a:ea typeface="Open Sans Semibold" panose="020B0706030804020204" pitchFamily="34" charset="0"/>
                <a:cs typeface="Open Sans Semibold" panose="020B0706030804020204" pitchFamily="34" charset="0"/>
              </a:rPr>
              <a:t>Υποενότητα 3.10. </a:t>
            </a:r>
          </a:p>
          <a:p>
            <a:pPr algn="ctr"/>
            <a:r>
              <a:rPr lang="el-GR" sz="2400" b="1" dirty="0" smtClean="0">
                <a:solidFill>
                  <a:srgbClr val="FF0000"/>
                </a:solidFill>
              </a:rPr>
              <a:t>Λείανση ξύλου</a:t>
            </a:r>
            <a:endParaRPr lang="tr-TR" sz="2400" b="1" dirty="0">
              <a:solidFill>
                <a:srgbClr val="FF0000"/>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xmlns="" val="3269889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Γυαλόχαρτα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4292296" y="822625"/>
            <a:ext cx="3482107"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Κατηγορίες - Εφαρμογές</a:t>
            </a:r>
            <a:endParaRPr lang="el-GR" sz="2000" i="1" dirty="0" smtClean="0">
              <a:cs typeface="Arial" pitchFamily="34" charset="0"/>
            </a:endParaRPr>
          </a:p>
        </p:txBody>
      </p:sp>
      <p:graphicFrame>
        <p:nvGraphicFramePr>
          <p:cNvPr id="7" name="6 - Πίνακας"/>
          <p:cNvGraphicFramePr>
            <a:graphicFrameLocks noGrp="1"/>
          </p:cNvGraphicFramePr>
          <p:nvPr/>
        </p:nvGraphicFramePr>
        <p:xfrm>
          <a:off x="1151907" y="1265447"/>
          <a:ext cx="10058400" cy="5360512"/>
        </p:xfrm>
        <a:graphic>
          <a:graphicData uri="http://schemas.openxmlformats.org/drawingml/2006/table">
            <a:tbl>
              <a:tblPr firstRow="1" bandRow="1">
                <a:tableStyleId>{5C22544A-7EE6-4342-B048-85BDC9FD1C3A}</a:tableStyleId>
              </a:tblPr>
              <a:tblGrid>
                <a:gridCol w="3352800"/>
                <a:gridCol w="4876799"/>
                <a:gridCol w="1828801"/>
              </a:tblGrid>
              <a:tr h="586778">
                <a:tc>
                  <a:txBody>
                    <a:bodyPr/>
                    <a:lstStyle/>
                    <a:p>
                      <a:pPr algn="ctr">
                        <a:lnSpc>
                          <a:spcPct val="115000"/>
                        </a:lnSpc>
                        <a:spcAft>
                          <a:spcPts val="0"/>
                        </a:spcAft>
                      </a:pPr>
                      <a:r>
                        <a:rPr lang="el-GR" sz="1600" b="1" dirty="0">
                          <a:solidFill>
                            <a:schemeClr val="bg1"/>
                          </a:solidFill>
                          <a:latin typeface="+mn-lt"/>
                          <a:ea typeface="Calibri"/>
                          <a:cs typeface="Times New Roman"/>
                        </a:rPr>
                        <a:t>Κατηγορία - Εφαρμογές</a:t>
                      </a:r>
                      <a:endParaRPr lang="el-GR" sz="1600" dirty="0">
                        <a:solidFill>
                          <a:schemeClr val="bg1"/>
                        </a:solidFill>
                        <a:latin typeface="+mn-lt"/>
                        <a:ea typeface="Calibri"/>
                        <a:cs typeface="Times New Roman"/>
                      </a:endParaRPr>
                    </a:p>
                  </a:txBody>
                  <a:tcPr marL="57204" marR="57204" marT="0" marB="0"/>
                </a:tc>
                <a:tc>
                  <a:txBody>
                    <a:bodyPr/>
                    <a:lstStyle/>
                    <a:p>
                      <a:pPr marL="177165" indent="-180340" algn="ctr">
                        <a:lnSpc>
                          <a:spcPct val="100000"/>
                        </a:lnSpc>
                        <a:spcAft>
                          <a:spcPts val="0"/>
                        </a:spcAft>
                      </a:pPr>
                      <a:r>
                        <a:rPr lang="el-GR" sz="1600" b="1" dirty="0">
                          <a:solidFill>
                            <a:schemeClr val="bg1"/>
                          </a:solidFill>
                          <a:latin typeface="+mn-lt"/>
                          <a:ea typeface="Calibri"/>
                          <a:cs typeface="Times New Roman"/>
                        </a:rPr>
                        <a:t>Κατηγοριοποίηση κατά</a:t>
                      </a:r>
                      <a:endParaRPr lang="el-GR" sz="1600" dirty="0">
                        <a:solidFill>
                          <a:schemeClr val="bg1"/>
                        </a:solidFill>
                        <a:latin typeface="+mn-lt"/>
                        <a:ea typeface="Calibri"/>
                        <a:cs typeface="Times New Roman"/>
                      </a:endParaRPr>
                    </a:p>
                    <a:p>
                      <a:pPr marL="177800" lvl="0" indent="-177800" algn="just">
                        <a:lnSpc>
                          <a:spcPct val="100000"/>
                        </a:lnSpc>
                        <a:spcAft>
                          <a:spcPts val="0"/>
                        </a:spcAft>
                        <a:buFont typeface="Symbol"/>
                        <a:buChar char=""/>
                      </a:pPr>
                      <a:r>
                        <a:rPr lang="en-US" sz="1600" dirty="0" smtClean="0">
                          <a:solidFill>
                            <a:schemeClr val="bg1"/>
                          </a:solidFill>
                          <a:latin typeface="+mn-lt"/>
                          <a:ea typeface="Calibri"/>
                          <a:cs typeface="Times New Roman"/>
                        </a:rPr>
                        <a:t>ISO</a:t>
                      </a:r>
                      <a:endParaRPr lang="el-GR" sz="1600" dirty="0">
                        <a:solidFill>
                          <a:schemeClr val="bg1"/>
                        </a:solidFill>
                        <a:latin typeface="+mn-lt"/>
                        <a:ea typeface="Calibri"/>
                        <a:cs typeface="Times New Roman"/>
                      </a:endParaRPr>
                    </a:p>
                    <a:p>
                      <a:pPr marL="177800" lvl="0" indent="-177800" algn="l">
                        <a:lnSpc>
                          <a:spcPct val="100000"/>
                        </a:lnSpc>
                        <a:spcAft>
                          <a:spcPts val="0"/>
                        </a:spcAft>
                        <a:buFont typeface="Symbol"/>
                        <a:buChar char=""/>
                      </a:pPr>
                      <a:r>
                        <a:rPr lang="en-US" sz="1600" dirty="0">
                          <a:solidFill>
                            <a:schemeClr val="bg1"/>
                          </a:solidFill>
                          <a:latin typeface="+mn-lt"/>
                          <a:ea typeface="Calibri"/>
                          <a:cs typeface="Times New Roman"/>
                        </a:rPr>
                        <a:t>FEPA (Federation of European Producers of Abrasives)</a:t>
                      </a:r>
                      <a:endParaRPr lang="el-GR" sz="1600" dirty="0">
                        <a:solidFill>
                          <a:schemeClr val="bg1"/>
                        </a:solidFill>
                        <a:latin typeface="+mn-lt"/>
                        <a:ea typeface="Calibri"/>
                        <a:cs typeface="Times New Roman"/>
                      </a:endParaRPr>
                    </a:p>
                  </a:txBody>
                  <a:tcPr marL="57204" marR="57204" marT="0" marB="0"/>
                </a:tc>
                <a:tc>
                  <a:txBody>
                    <a:bodyPr/>
                    <a:lstStyle/>
                    <a:p>
                      <a:pPr algn="ctr">
                        <a:lnSpc>
                          <a:spcPct val="115000"/>
                        </a:lnSpc>
                        <a:spcAft>
                          <a:spcPts val="0"/>
                        </a:spcAft>
                      </a:pPr>
                      <a:r>
                        <a:rPr lang="el-GR" sz="1600" b="1" dirty="0">
                          <a:solidFill>
                            <a:schemeClr val="bg1"/>
                          </a:solidFill>
                          <a:latin typeface="+mn-lt"/>
                          <a:ea typeface="Calibri"/>
                          <a:cs typeface="Times New Roman"/>
                        </a:rPr>
                        <a:t>Μέση διάμετρος κόκκων (μ</a:t>
                      </a:r>
                      <a:r>
                        <a:rPr lang="en-US" sz="1600" b="1" dirty="0">
                          <a:solidFill>
                            <a:schemeClr val="bg1"/>
                          </a:solidFill>
                          <a:latin typeface="+mn-lt"/>
                          <a:ea typeface="Calibri"/>
                          <a:cs typeface="Times New Roman"/>
                        </a:rPr>
                        <a:t>m)</a:t>
                      </a:r>
                      <a:endParaRPr lang="el-GR" sz="1600" dirty="0">
                        <a:solidFill>
                          <a:schemeClr val="bg1"/>
                        </a:solidFill>
                        <a:latin typeface="+mn-lt"/>
                        <a:ea typeface="Calibri"/>
                        <a:cs typeface="Times New Roman"/>
                      </a:endParaRPr>
                    </a:p>
                  </a:txBody>
                  <a:tcPr marL="57204" marR="57204" marT="0" marB="0"/>
                </a:tc>
              </a:tr>
              <a:tr h="311162">
                <a:tc rowSpan="6">
                  <a:txBody>
                    <a:bodyPr/>
                    <a:lstStyle/>
                    <a:p>
                      <a:pPr algn="ctr">
                        <a:lnSpc>
                          <a:spcPct val="100000"/>
                        </a:lnSpc>
                        <a:spcAft>
                          <a:spcPts val="0"/>
                        </a:spcAft>
                      </a:pPr>
                      <a:r>
                        <a:rPr lang="el-GR" sz="1400" b="1" dirty="0" smtClean="0">
                          <a:solidFill>
                            <a:srgbClr val="000000"/>
                          </a:solidFill>
                          <a:latin typeface="+mn-lt"/>
                          <a:ea typeface="Times New Roman"/>
                          <a:cs typeface="Times New Roman"/>
                        </a:rPr>
                        <a:t>Υπέρ τραχύ</a:t>
                      </a:r>
                      <a:endParaRPr lang="el-GR" sz="1400" dirty="0" smtClean="0">
                        <a:latin typeface="+mn-lt"/>
                        <a:ea typeface="Calibri"/>
                        <a:cs typeface="Times New Roman"/>
                      </a:endParaRPr>
                    </a:p>
                    <a:p>
                      <a:pPr marL="342900" lvl="0" indent="-342900">
                        <a:lnSpc>
                          <a:spcPct val="100000"/>
                        </a:lnSpc>
                        <a:spcAft>
                          <a:spcPts val="0"/>
                        </a:spcAft>
                        <a:buFont typeface="Symbol"/>
                        <a:buChar char=""/>
                      </a:pPr>
                      <a:r>
                        <a:rPr lang="el-GR" sz="1400" dirty="0" smtClean="0">
                          <a:solidFill>
                            <a:srgbClr val="000000"/>
                          </a:solidFill>
                          <a:latin typeface="+mn-lt"/>
                          <a:ea typeface="Times New Roman"/>
                          <a:cs typeface="Times New Roman"/>
                        </a:rPr>
                        <a:t>πολύ γρήγορη απομάκρυνση υλικού</a:t>
                      </a:r>
                      <a:endParaRPr lang="el-GR" sz="1400" dirty="0" smtClean="0">
                        <a:latin typeface="+mn-lt"/>
                        <a:ea typeface="Calibri"/>
                        <a:cs typeface="Times New Roman"/>
                      </a:endParaRPr>
                    </a:p>
                    <a:p>
                      <a:pPr marL="342900" lvl="0" indent="-342900">
                        <a:lnSpc>
                          <a:spcPct val="100000"/>
                        </a:lnSpc>
                        <a:spcAft>
                          <a:spcPts val="0"/>
                        </a:spcAft>
                        <a:buFont typeface="Symbol"/>
                        <a:buChar char=""/>
                      </a:pPr>
                      <a:r>
                        <a:rPr lang="el-GR" sz="1400" dirty="0" smtClean="0">
                          <a:solidFill>
                            <a:srgbClr val="000000"/>
                          </a:solidFill>
                          <a:latin typeface="+mn-lt"/>
                          <a:ea typeface="Times New Roman"/>
                          <a:cs typeface="Times New Roman"/>
                        </a:rPr>
                        <a:t>αρχικό τρίψιμο π.χ. βαριά πατώματα)</a:t>
                      </a:r>
                      <a:endParaRPr lang="el-GR" sz="1400" dirty="0" smtClean="0">
                        <a:latin typeface="+mn-lt"/>
                        <a:ea typeface="Calibri"/>
                        <a:cs typeface="Times New Roman"/>
                      </a:endParaRPr>
                    </a:p>
                    <a:p>
                      <a:pPr>
                        <a:lnSpc>
                          <a:spcPct val="100000"/>
                        </a:lnSpc>
                      </a:pPr>
                      <a:endParaRPr lang="el-GR" sz="1400" dirty="0">
                        <a:latin typeface="+mn-lt"/>
                      </a:endParaRPr>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P12</a:t>
                      </a:r>
                      <a:endParaRPr lang="el-GR" sz="1400" dirty="0">
                        <a:latin typeface="+mn-lt"/>
                        <a:ea typeface="Calibri"/>
                        <a:cs typeface="Times New Roman"/>
                      </a:endParaRPr>
                    </a:p>
                  </a:txBody>
                  <a:tcPr marL="57204" marR="57204"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1815</a:t>
                      </a:r>
                      <a:endParaRPr lang="el-GR" sz="1400" dirty="0">
                        <a:latin typeface="+mn-lt"/>
                        <a:ea typeface="Calibri"/>
                        <a:cs typeface="Times New Roman"/>
                      </a:endParaRPr>
                    </a:p>
                  </a:txBody>
                  <a:tcPr marL="57204" marR="57204" marT="0" marB="0" anchor="ctr"/>
                </a:tc>
              </a:tr>
              <a:tr h="311162">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P16</a:t>
                      </a:r>
                      <a:endParaRPr lang="el-GR" sz="1400" dirty="0">
                        <a:latin typeface="+mn-lt"/>
                        <a:ea typeface="Calibri"/>
                        <a:cs typeface="Times New Roman"/>
                      </a:endParaRPr>
                    </a:p>
                  </a:txBody>
                  <a:tcPr marL="57204" marR="57204" marT="0" marB="0" anchor="ctr"/>
                </a:tc>
                <a:tc>
                  <a:txBody>
                    <a:bodyPr/>
                    <a:lstStyle/>
                    <a:p>
                      <a:pPr algn="ctr">
                        <a:lnSpc>
                          <a:spcPct val="115000"/>
                        </a:lnSpc>
                        <a:spcAft>
                          <a:spcPts val="0"/>
                        </a:spcAft>
                      </a:pPr>
                      <a:r>
                        <a:rPr lang="el-GR" sz="1400">
                          <a:solidFill>
                            <a:srgbClr val="000000"/>
                          </a:solidFill>
                          <a:latin typeface="+mn-lt"/>
                          <a:ea typeface="Times New Roman"/>
                          <a:cs typeface="Times New Roman"/>
                        </a:rPr>
                        <a:t>1324</a:t>
                      </a:r>
                      <a:endParaRPr lang="el-GR" sz="1400">
                        <a:latin typeface="+mn-lt"/>
                        <a:ea typeface="Calibri"/>
                        <a:cs typeface="Times New Roman"/>
                      </a:endParaRPr>
                    </a:p>
                  </a:txBody>
                  <a:tcPr marL="57204" marR="57204" marT="0" marB="0" anchor="ctr"/>
                </a:tc>
              </a:tr>
              <a:tr h="311162">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P20</a:t>
                      </a:r>
                      <a:endParaRPr lang="el-GR" sz="1400" dirty="0">
                        <a:latin typeface="+mn-lt"/>
                        <a:ea typeface="Calibri"/>
                        <a:cs typeface="Times New Roman"/>
                      </a:endParaRPr>
                    </a:p>
                  </a:txBody>
                  <a:tcPr marL="57204" marR="57204" marT="0" marB="0" anchor="ctr"/>
                </a:tc>
                <a:tc>
                  <a:txBody>
                    <a:bodyPr/>
                    <a:lstStyle/>
                    <a:p>
                      <a:pPr algn="ctr">
                        <a:lnSpc>
                          <a:spcPct val="115000"/>
                        </a:lnSpc>
                        <a:spcAft>
                          <a:spcPts val="0"/>
                        </a:spcAft>
                      </a:pPr>
                      <a:r>
                        <a:rPr lang="el-GR" sz="1400">
                          <a:solidFill>
                            <a:srgbClr val="000000"/>
                          </a:solidFill>
                          <a:latin typeface="+mn-lt"/>
                          <a:ea typeface="Times New Roman"/>
                          <a:cs typeface="Times New Roman"/>
                        </a:rPr>
                        <a:t>1000</a:t>
                      </a:r>
                      <a:endParaRPr lang="el-GR" sz="1400">
                        <a:latin typeface="+mn-lt"/>
                        <a:ea typeface="Calibri"/>
                        <a:cs typeface="Times New Roman"/>
                      </a:endParaRPr>
                    </a:p>
                  </a:txBody>
                  <a:tcPr marL="57204" marR="57204" marT="0" marB="0" anchor="ctr"/>
                </a:tc>
              </a:tr>
              <a:tr h="311162">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P24</a:t>
                      </a:r>
                      <a:endParaRPr lang="el-GR" sz="1400" dirty="0">
                        <a:latin typeface="+mn-lt"/>
                        <a:ea typeface="Calibri"/>
                        <a:cs typeface="Times New Roman"/>
                      </a:endParaRPr>
                    </a:p>
                  </a:txBody>
                  <a:tcPr marL="57204" marR="57204" marT="0" marB="0" anchor="ctr"/>
                </a:tc>
                <a:tc>
                  <a:txBody>
                    <a:bodyPr/>
                    <a:lstStyle/>
                    <a:p>
                      <a:pPr algn="ctr">
                        <a:lnSpc>
                          <a:spcPct val="115000"/>
                        </a:lnSpc>
                        <a:spcAft>
                          <a:spcPts val="0"/>
                        </a:spcAft>
                      </a:pPr>
                      <a:r>
                        <a:rPr lang="el-GR" sz="1400">
                          <a:solidFill>
                            <a:srgbClr val="000000"/>
                          </a:solidFill>
                          <a:latin typeface="+mn-lt"/>
                          <a:ea typeface="Times New Roman"/>
                          <a:cs typeface="Times New Roman"/>
                        </a:rPr>
                        <a:t>764</a:t>
                      </a:r>
                      <a:endParaRPr lang="el-GR" sz="1400">
                        <a:latin typeface="+mn-lt"/>
                        <a:ea typeface="Calibri"/>
                        <a:cs typeface="Times New Roman"/>
                      </a:endParaRPr>
                    </a:p>
                  </a:txBody>
                  <a:tcPr marL="57204" marR="57204" marT="0" marB="0" anchor="ctr"/>
                </a:tc>
              </a:tr>
              <a:tr h="311162">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P30</a:t>
                      </a:r>
                      <a:endParaRPr lang="el-GR" sz="1400" dirty="0">
                        <a:latin typeface="+mn-lt"/>
                        <a:ea typeface="Calibri"/>
                        <a:cs typeface="Times New Roman"/>
                      </a:endParaRPr>
                    </a:p>
                  </a:txBody>
                  <a:tcPr marL="57204" marR="57204"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642</a:t>
                      </a:r>
                      <a:endParaRPr lang="el-GR" sz="1400" dirty="0">
                        <a:latin typeface="+mn-lt"/>
                        <a:ea typeface="Calibri"/>
                        <a:cs typeface="Times New Roman"/>
                      </a:endParaRPr>
                    </a:p>
                  </a:txBody>
                  <a:tcPr marL="57204" marR="57204" marT="0" marB="0" anchor="ctr"/>
                </a:tc>
              </a:tr>
              <a:tr h="311162">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P36</a:t>
                      </a:r>
                      <a:endParaRPr lang="el-GR" sz="1400" dirty="0">
                        <a:latin typeface="+mn-lt"/>
                        <a:ea typeface="Calibri"/>
                        <a:cs typeface="Times New Roman"/>
                      </a:endParaRPr>
                    </a:p>
                  </a:txBody>
                  <a:tcPr marL="57204" marR="57204"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538</a:t>
                      </a:r>
                      <a:endParaRPr lang="el-GR" sz="1400" dirty="0">
                        <a:latin typeface="+mn-lt"/>
                        <a:ea typeface="Calibri"/>
                        <a:cs typeface="Times New Roman"/>
                      </a:endParaRPr>
                    </a:p>
                  </a:txBody>
                  <a:tcPr marL="57204" marR="57204" marT="0" marB="0" anchor="ctr"/>
                </a:tc>
              </a:tr>
              <a:tr h="311162">
                <a:tc rowSpan="2">
                  <a:txBody>
                    <a:bodyPr/>
                    <a:lstStyle/>
                    <a:p>
                      <a:pPr algn="ctr">
                        <a:lnSpc>
                          <a:spcPct val="100000"/>
                        </a:lnSpc>
                        <a:spcAft>
                          <a:spcPts val="0"/>
                        </a:spcAft>
                      </a:pPr>
                      <a:r>
                        <a:rPr lang="el-GR" sz="1400" b="1" dirty="0" smtClean="0">
                          <a:solidFill>
                            <a:srgbClr val="000000"/>
                          </a:solidFill>
                          <a:latin typeface="+mn-lt"/>
                          <a:ea typeface="Times New Roman"/>
                          <a:cs typeface="Times New Roman"/>
                        </a:rPr>
                        <a:t>Τραχύ</a:t>
                      </a:r>
                      <a:endParaRPr lang="el-GR" sz="1400" dirty="0" smtClean="0">
                        <a:latin typeface="+mn-lt"/>
                        <a:ea typeface="Calibri"/>
                        <a:cs typeface="Times New Roman"/>
                      </a:endParaRPr>
                    </a:p>
                    <a:p>
                      <a:pPr marL="342900" lvl="0" indent="-342900">
                        <a:lnSpc>
                          <a:spcPct val="100000"/>
                        </a:lnSpc>
                        <a:spcAft>
                          <a:spcPts val="0"/>
                        </a:spcAft>
                        <a:buFont typeface="Symbol"/>
                        <a:buChar char=""/>
                      </a:pPr>
                      <a:r>
                        <a:rPr lang="el-GR" sz="1400" dirty="0" smtClean="0">
                          <a:solidFill>
                            <a:srgbClr val="000000"/>
                          </a:solidFill>
                          <a:latin typeface="+mn-lt"/>
                          <a:ea typeface="Times New Roman"/>
                          <a:cs typeface="Times New Roman"/>
                        </a:rPr>
                        <a:t>γρήγορη απομάκρυνση υλικού</a:t>
                      </a:r>
                      <a:endParaRPr lang="el-GR" sz="1400" dirty="0">
                        <a:latin typeface="+mn-lt"/>
                        <a:ea typeface="Calibri"/>
                        <a:cs typeface="Times New Roman"/>
                      </a:endParaRPr>
                    </a:p>
                  </a:txBody>
                  <a:tcPr>
                    <a:solidFill>
                      <a:srgbClr val="EAEFF7"/>
                    </a:solidFill>
                  </a:tcPr>
                </a:tc>
                <a:tc>
                  <a:txBody>
                    <a:bodyPr/>
                    <a:lstStyle/>
                    <a:p>
                      <a:pPr algn="ctr">
                        <a:lnSpc>
                          <a:spcPct val="115000"/>
                        </a:lnSpc>
                        <a:spcAft>
                          <a:spcPts val="0"/>
                        </a:spcAft>
                      </a:pPr>
                      <a:endParaRPr lang="el-GR" sz="1400" dirty="0">
                        <a:solidFill>
                          <a:srgbClr val="000000"/>
                        </a:solidFill>
                        <a:latin typeface="+mn-lt"/>
                        <a:ea typeface="Times New Roman"/>
                        <a:cs typeface="Times New Roman"/>
                      </a:endParaRPr>
                    </a:p>
                    <a:p>
                      <a:pPr algn="ctr">
                        <a:lnSpc>
                          <a:spcPct val="115000"/>
                        </a:lnSpc>
                        <a:spcAft>
                          <a:spcPts val="0"/>
                        </a:spcAft>
                      </a:pPr>
                      <a:r>
                        <a:rPr lang="el-GR" sz="1400" dirty="0">
                          <a:solidFill>
                            <a:srgbClr val="000000"/>
                          </a:solidFill>
                          <a:latin typeface="+mn-lt"/>
                          <a:ea typeface="Times New Roman"/>
                          <a:cs typeface="Times New Roman"/>
                        </a:rPr>
                        <a:t>P40</a:t>
                      </a:r>
                      <a:endParaRPr lang="el-GR" sz="1400" dirty="0">
                        <a:latin typeface="+mn-lt"/>
                        <a:ea typeface="Calibri"/>
                        <a:cs typeface="Times New Roman"/>
                      </a:endParaRPr>
                    </a:p>
                  </a:txBody>
                  <a:tcPr marL="57204" marR="57204" marT="0" marB="0" anchor="ctr"/>
                </a:tc>
                <a:tc>
                  <a:txBody>
                    <a:bodyPr/>
                    <a:lstStyle/>
                    <a:p>
                      <a:pPr algn="ctr">
                        <a:lnSpc>
                          <a:spcPct val="115000"/>
                        </a:lnSpc>
                        <a:spcAft>
                          <a:spcPts val="0"/>
                        </a:spcAft>
                      </a:pPr>
                      <a:endParaRPr lang="el-GR" sz="1400">
                        <a:solidFill>
                          <a:srgbClr val="000000"/>
                        </a:solidFill>
                        <a:latin typeface="+mn-lt"/>
                        <a:ea typeface="Times New Roman"/>
                        <a:cs typeface="Times New Roman"/>
                      </a:endParaRPr>
                    </a:p>
                    <a:p>
                      <a:pPr algn="ctr">
                        <a:lnSpc>
                          <a:spcPct val="115000"/>
                        </a:lnSpc>
                        <a:spcAft>
                          <a:spcPts val="0"/>
                        </a:spcAft>
                      </a:pPr>
                      <a:r>
                        <a:rPr lang="el-GR" sz="1400">
                          <a:solidFill>
                            <a:srgbClr val="000000"/>
                          </a:solidFill>
                          <a:latin typeface="+mn-lt"/>
                          <a:ea typeface="Times New Roman"/>
                          <a:cs typeface="Times New Roman"/>
                        </a:rPr>
                        <a:t>425</a:t>
                      </a:r>
                      <a:endParaRPr lang="el-GR" sz="1400">
                        <a:latin typeface="+mn-lt"/>
                        <a:ea typeface="Calibri"/>
                        <a:cs typeface="Times New Roman"/>
                      </a:endParaRPr>
                    </a:p>
                  </a:txBody>
                  <a:tcPr marL="57204" marR="57204" marT="0" marB="0" anchor="ctr"/>
                </a:tc>
              </a:tr>
              <a:tr h="311162">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P50</a:t>
                      </a:r>
                      <a:endParaRPr lang="el-GR" sz="1400" dirty="0">
                        <a:latin typeface="+mn-lt"/>
                        <a:ea typeface="Calibri"/>
                        <a:cs typeface="Times New Roman"/>
                      </a:endParaRPr>
                    </a:p>
                  </a:txBody>
                  <a:tcPr marL="57204" marR="57204" marT="0" marB="0" anchor="ctr">
                    <a:solidFill>
                      <a:srgbClr val="EAEFF7"/>
                    </a:solidFill>
                  </a:tcPr>
                </a:tc>
                <a:tc>
                  <a:txBody>
                    <a:bodyPr/>
                    <a:lstStyle/>
                    <a:p>
                      <a:pPr algn="ctr">
                        <a:lnSpc>
                          <a:spcPct val="115000"/>
                        </a:lnSpc>
                        <a:spcAft>
                          <a:spcPts val="0"/>
                        </a:spcAft>
                      </a:pPr>
                      <a:r>
                        <a:rPr lang="el-GR" sz="1400" dirty="0">
                          <a:solidFill>
                            <a:srgbClr val="000000"/>
                          </a:solidFill>
                          <a:latin typeface="+mn-lt"/>
                          <a:ea typeface="Times New Roman"/>
                          <a:cs typeface="Times New Roman"/>
                        </a:rPr>
                        <a:t>336</a:t>
                      </a:r>
                      <a:endParaRPr lang="el-GR" sz="1400" dirty="0">
                        <a:latin typeface="+mn-lt"/>
                        <a:ea typeface="Calibri"/>
                        <a:cs typeface="Times New Roman"/>
                      </a:endParaRPr>
                    </a:p>
                  </a:txBody>
                  <a:tcPr marL="57204" marR="57204" marT="0" marB="0" anchor="ctr"/>
                </a:tc>
              </a:tr>
              <a:tr h="588075">
                <a:tc rowSpan="2">
                  <a:txBody>
                    <a:bodyPr/>
                    <a:lstStyle/>
                    <a:p>
                      <a:pPr algn="ctr">
                        <a:lnSpc>
                          <a:spcPct val="100000"/>
                        </a:lnSpc>
                        <a:spcAft>
                          <a:spcPts val="0"/>
                        </a:spcAft>
                      </a:pPr>
                      <a:r>
                        <a:rPr lang="el-GR" sz="1400" b="1" dirty="0" smtClean="0">
                          <a:solidFill>
                            <a:srgbClr val="000000"/>
                          </a:solidFill>
                          <a:latin typeface="+mn-lt"/>
                          <a:ea typeface="Times New Roman"/>
                          <a:cs typeface="Times New Roman"/>
                        </a:rPr>
                        <a:t>Ενδιάμεσο</a:t>
                      </a:r>
                      <a:endParaRPr lang="el-GR" sz="1400" dirty="0" smtClean="0">
                        <a:latin typeface="+mn-lt"/>
                        <a:ea typeface="Calibri"/>
                        <a:cs typeface="Times New Roman"/>
                      </a:endParaRPr>
                    </a:p>
                    <a:p>
                      <a:pPr marL="342900" lvl="0" indent="-342900">
                        <a:lnSpc>
                          <a:spcPct val="100000"/>
                        </a:lnSpc>
                        <a:spcAft>
                          <a:spcPts val="0"/>
                        </a:spcAft>
                        <a:buFont typeface="Symbol"/>
                        <a:buChar char=""/>
                      </a:pPr>
                      <a:r>
                        <a:rPr lang="el-GR" sz="1400" dirty="0" smtClean="0">
                          <a:solidFill>
                            <a:srgbClr val="000000"/>
                          </a:solidFill>
                          <a:latin typeface="+mn-lt"/>
                          <a:ea typeface="Times New Roman"/>
                          <a:cs typeface="Times New Roman"/>
                        </a:rPr>
                        <a:t>λείανση γυμνού ξύλου για προετοιμασία φινιρίσματος, </a:t>
                      </a:r>
                      <a:endParaRPr lang="el-GR" sz="1400" dirty="0" smtClean="0">
                        <a:latin typeface="+mn-lt"/>
                        <a:ea typeface="Calibri"/>
                        <a:cs typeface="Times New Roman"/>
                      </a:endParaRPr>
                    </a:p>
                    <a:p>
                      <a:pPr marL="342900" lvl="0" indent="-342900">
                        <a:lnSpc>
                          <a:spcPct val="100000"/>
                        </a:lnSpc>
                        <a:spcAft>
                          <a:spcPts val="0"/>
                        </a:spcAft>
                        <a:buFont typeface="Symbol"/>
                        <a:buChar char=""/>
                      </a:pPr>
                      <a:r>
                        <a:rPr lang="el-GR" sz="1400" dirty="0" smtClean="0">
                          <a:solidFill>
                            <a:srgbClr val="000000"/>
                          </a:solidFill>
                          <a:latin typeface="+mn-lt"/>
                          <a:ea typeface="Times New Roman"/>
                          <a:cs typeface="Times New Roman"/>
                        </a:rPr>
                        <a:t>ήπια απομάκρυνση βερνικιών,</a:t>
                      </a:r>
                      <a:endParaRPr lang="el-GR" sz="1400" dirty="0" smtClean="0">
                        <a:latin typeface="+mn-lt"/>
                        <a:ea typeface="Calibri"/>
                        <a:cs typeface="Times New Roman"/>
                      </a:endParaRPr>
                    </a:p>
                    <a:p>
                      <a:pPr marL="342900" lvl="0" indent="-342900">
                        <a:lnSpc>
                          <a:spcPct val="100000"/>
                        </a:lnSpc>
                        <a:spcAft>
                          <a:spcPts val="0"/>
                        </a:spcAft>
                        <a:buFont typeface="Symbol"/>
                        <a:buChar char=""/>
                      </a:pPr>
                      <a:r>
                        <a:rPr lang="en-US" sz="1400" dirty="0" smtClean="0">
                          <a:solidFill>
                            <a:srgbClr val="000000"/>
                          </a:solidFill>
                          <a:latin typeface="+mn-lt"/>
                          <a:ea typeface="Times New Roman"/>
                          <a:cs typeface="Times New Roman"/>
                        </a:rPr>
                        <a:t>skateboards </a:t>
                      </a:r>
                      <a:endParaRPr lang="el-GR" sz="1400" dirty="0">
                        <a:latin typeface="+mn-lt"/>
                        <a:ea typeface="Calibri"/>
                        <a:cs typeface="Times New Roman"/>
                      </a:endParaRPr>
                    </a:p>
                  </a:txBody>
                  <a:tcPr/>
                </a:tc>
                <a:tc>
                  <a:txBody>
                    <a:bodyPr/>
                    <a:lstStyle/>
                    <a:p>
                      <a:pPr algn="ctr">
                        <a:lnSpc>
                          <a:spcPct val="115000"/>
                        </a:lnSpc>
                        <a:spcAft>
                          <a:spcPts val="0"/>
                        </a:spcAft>
                      </a:pPr>
                      <a:endParaRPr lang="el-GR" sz="1400" dirty="0">
                        <a:solidFill>
                          <a:srgbClr val="000000"/>
                        </a:solidFill>
                        <a:latin typeface="+mn-lt"/>
                        <a:ea typeface="Times New Roman"/>
                        <a:cs typeface="Times New Roman"/>
                      </a:endParaRPr>
                    </a:p>
                    <a:p>
                      <a:pPr algn="ctr">
                        <a:lnSpc>
                          <a:spcPct val="115000"/>
                        </a:lnSpc>
                        <a:spcAft>
                          <a:spcPts val="0"/>
                        </a:spcAft>
                      </a:pPr>
                      <a:r>
                        <a:rPr lang="el-GR" sz="1400" dirty="0">
                          <a:solidFill>
                            <a:srgbClr val="000000"/>
                          </a:solidFill>
                          <a:latin typeface="+mn-lt"/>
                          <a:ea typeface="Times New Roman"/>
                          <a:cs typeface="Times New Roman"/>
                        </a:rPr>
                        <a:t>P60</a:t>
                      </a:r>
                      <a:endParaRPr lang="el-GR" sz="1400" dirty="0">
                        <a:latin typeface="+mn-lt"/>
                        <a:ea typeface="Calibri"/>
                        <a:cs typeface="Times New Roman"/>
                      </a:endParaRPr>
                    </a:p>
                  </a:txBody>
                  <a:tcPr marL="57204" marR="57204" marT="0" marB="0" anchor="ctr"/>
                </a:tc>
                <a:tc>
                  <a:txBody>
                    <a:bodyPr/>
                    <a:lstStyle/>
                    <a:p>
                      <a:pPr algn="ctr">
                        <a:lnSpc>
                          <a:spcPct val="115000"/>
                        </a:lnSpc>
                        <a:spcAft>
                          <a:spcPts val="0"/>
                        </a:spcAft>
                      </a:pPr>
                      <a:endParaRPr lang="el-GR" sz="1400" dirty="0">
                        <a:solidFill>
                          <a:srgbClr val="000000"/>
                        </a:solidFill>
                        <a:latin typeface="+mn-lt"/>
                        <a:ea typeface="Times New Roman"/>
                        <a:cs typeface="Times New Roman"/>
                      </a:endParaRPr>
                    </a:p>
                    <a:p>
                      <a:pPr algn="ctr">
                        <a:lnSpc>
                          <a:spcPct val="115000"/>
                        </a:lnSpc>
                        <a:spcAft>
                          <a:spcPts val="0"/>
                        </a:spcAft>
                      </a:pPr>
                      <a:r>
                        <a:rPr lang="el-GR" sz="1400" dirty="0">
                          <a:solidFill>
                            <a:srgbClr val="000000"/>
                          </a:solidFill>
                          <a:latin typeface="+mn-lt"/>
                          <a:ea typeface="Times New Roman"/>
                          <a:cs typeface="Times New Roman"/>
                        </a:rPr>
                        <a:t>269</a:t>
                      </a:r>
                      <a:endParaRPr lang="el-GR" sz="1400" dirty="0">
                        <a:latin typeface="+mn-lt"/>
                        <a:ea typeface="Calibri"/>
                        <a:cs typeface="Times New Roman"/>
                      </a:endParaRPr>
                    </a:p>
                  </a:txBody>
                  <a:tcPr marL="57204" marR="57204" marT="0" marB="0" anchor="ctr"/>
                </a:tc>
              </a:tr>
              <a:tr h="311162">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P80</a:t>
                      </a:r>
                      <a:endParaRPr lang="el-GR" sz="1400" dirty="0">
                        <a:latin typeface="+mn-lt"/>
                        <a:ea typeface="Calibri"/>
                        <a:cs typeface="Times New Roman"/>
                      </a:endParaRPr>
                    </a:p>
                  </a:txBody>
                  <a:tcPr marL="57204" marR="57204"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201</a:t>
                      </a:r>
                      <a:endParaRPr lang="el-GR" sz="1400" dirty="0">
                        <a:latin typeface="+mn-lt"/>
                        <a:ea typeface="Calibri"/>
                        <a:cs typeface="Times New Roman"/>
                      </a:endParaRPr>
                    </a:p>
                  </a:txBody>
                  <a:tcPr marL="57204" marR="57204" marT="0" marB="0" anchor="ctr"/>
                </a:tc>
              </a:tr>
              <a:tr h="311162">
                <a:tc rowSpan="2">
                  <a:txBody>
                    <a:bodyPr/>
                    <a:lstStyle/>
                    <a:p>
                      <a:pPr algn="ctr">
                        <a:lnSpc>
                          <a:spcPct val="100000"/>
                        </a:lnSpc>
                        <a:spcAft>
                          <a:spcPts val="0"/>
                        </a:spcAft>
                      </a:pPr>
                      <a:r>
                        <a:rPr lang="el-GR" sz="1400" b="1" dirty="0" smtClean="0">
                          <a:solidFill>
                            <a:srgbClr val="000000"/>
                          </a:solidFill>
                          <a:latin typeface="+mn-lt"/>
                          <a:ea typeface="Times New Roman"/>
                          <a:cs typeface="Times New Roman"/>
                        </a:rPr>
                        <a:t>Ψιλό</a:t>
                      </a:r>
                      <a:endParaRPr lang="el-GR" sz="1400" dirty="0" smtClean="0">
                        <a:latin typeface="+mn-lt"/>
                        <a:ea typeface="Calibri"/>
                        <a:cs typeface="Times New Roman"/>
                      </a:endParaRPr>
                    </a:p>
                    <a:p>
                      <a:pPr marL="342900" lvl="0" indent="-342900">
                        <a:lnSpc>
                          <a:spcPct val="100000"/>
                        </a:lnSpc>
                        <a:spcAft>
                          <a:spcPts val="0"/>
                        </a:spcAft>
                        <a:buFont typeface="Symbol"/>
                        <a:buChar char=""/>
                      </a:pPr>
                      <a:r>
                        <a:rPr lang="el-GR" sz="1400" dirty="0" smtClean="0">
                          <a:solidFill>
                            <a:srgbClr val="000000"/>
                          </a:solidFill>
                          <a:latin typeface="+mn-lt"/>
                          <a:ea typeface="Times New Roman"/>
                          <a:cs typeface="Times New Roman"/>
                        </a:rPr>
                        <a:t>λείανση γυμνού ξύλου για προετοιμασία φινιρίσματος</a:t>
                      </a:r>
                      <a:endParaRPr lang="el-GR" sz="1400" dirty="0">
                        <a:latin typeface="+mn-lt"/>
                        <a:ea typeface="Calibri"/>
                        <a:cs typeface="Times New Roman"/>
                      </a:endParaRPr>
                    </a:p>
                  </a:txBody>
                  <a:tcPr>
                    <a:solidFill>
                      <a:srgbClr val="EAEFF7"/>
                    </a:solidFill>
                  </a:tcPr>
                </a:tc>
                <a:tc>
                  <a:txBody>
                    <a:bodyPr/>
                    <a:lstStyle/>
                    <a:p>
                      <a:pPr algn="ctr">
                        <a:lnSpc>
                          <a:spcPct val="115000"/>
                        </a:lnSpc>
                        <a:spcAft>
                          <a:spcPts val="0"/>
                        </a:spcAft>
                      </a:pPr>
                      <a:endParaRPr lang="el-GR" sz="1400" dirty="0">
                        <a:solidFill>
                          <a:srgbClr val="000000"/>
                        </a:solidFill>
                        <a:latin typeface="+mn-lt"/>
                        <a:ea typeface="Times New Roman"/>
                        <a:cs typeface="Times New Roman"/>
                      </a:endParaRPr>
                    </a:p>
                    <a:p>
                      <a:pPr algn="ctr">
                        <a:lnSpc>
                          <a:spcPct val="115000"/>
                        </a:lnSpc>
                        <a:spcAft>
                          <a:spcPts val="0"/>
                        </a:spcAft>
                      </a:pPr>
                      <a:r>
                        <a:rPr lang="el-GR" sz="1400" dirty="0">
                          <a:solidFill>
                            <a:srgbClr val="000000"/>
                          </a:solidFill>
                          <a:latin typeface="+mn-lt"/>
                          <a:ea typeface="Times New Roman"/>
                          <a:cs typeface="Times New Roman"/>
                        </a:rPr>
                        <a:t>P100</a:t>
                      </a:r>
                      <a:endParaRPr lang="el-GR" sz="1400" dirty="0">
                        <a:latin typeface="+mn-lt"/>
                        <a:ea typeface="Calibri"/>
                        <a:cs typeface="Times New Roman"/>
                      </a:endParaRPr>
                    </a:p>
                  </a:txBody>
                  <a:tcPr marL="57204" marR="57204" marT="0" marB="0" anchor="ctr"/>
                </a:tc>
                <a:tc>
                  <a:txBody>
                    <a:bodyPr/>
                    <a:lstStyle/>
                    <a:p>
                      <a:pPr algn="ctr">
                        <a:lnSpc>
                          <a:spcPct val="115000"/>
                        </a:lnSpc>
                        <a:spcAft>
                          <a:spcPts val="0"/>
                        </a:spcAft>
                      </a:pPr>
                      <a:endParaRPr lang="el-GR" sz="1400" dirty="0">
                        <a:solidFill>
                          <a:srgbClr val="000000"/>
                        </a:solidFill>
                        <a:latin typeface="+mn-lt"/>
                        <a:ea typeface="Times New Roman"/>
                        <a:cs typeface="Times New Roman"/>
                      </a:endParaRPr>
                    </a:p>
                    <a:p>
                      <a:pPr algn="ctr">
                        <a:lnSpc>
                          <a:spcPct val="115000"/>
                        </a:lnSpc>
                        <a:spcAft>
                          <a:spcPts val="0"/>
                        </a:spcAft>
                      </a:pPr>
                      <a:r>
                        <a:rPr lang="el-GR" sz="1400" dirty="0">
                          <a:solidFill>
                            <a:srgbClr val="000000"/>
                          </a:solidFill>
                          <a:latin typeface="+mn-lt"/>
                          <a:ea typeface="Times New Roman"/>
                          <a:cs typeface="Times New Roman"/>
                        </a:rPr>
                        <a:t>162</a:t>
                      </a:r>
                      <a:endParaRPr lang="el-GR" sz="1400" dirty="0">
                        <a:latin typeface="+mn-lt"/>
                        <a:ea typeface="Calibri"/>
                        <a:cs typeface="Times New Roman"/>
                      </a:endParaRPr>
                    </a:p>
                  </a:txBody>
                  <a:tcPr marL="57204" marR="57204" marT="0" marB="0" anchor="ctr"/>
                </a:tc>
              </a:tr>
              <a:tr h="311162">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P120</a:t>
                      </a:r>
                      <a:endParaRPr lang="el-GR" sz="1400" dirty="0">
                        <a:latin typeface="+mn-lt"/>
                        <a:ea typeface="Calibri"/>
                        <a:cs typeface="Times New Roman"/>
                      </a:endParaRPr>
                    </a:p>
                  </a:txBody>
                  <a:tcPr marL="57204" marR="57204"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125</a:t>
                      </a:r>
                      <a:endParaRPr lang="el-GR" sz="1400" dirty="0">
                        <a:latin typeface="+mn-lt"/>
                        <a:ea typeface="Calibri"/>
                        <a:cs typeface="Times New Roman"/>
                      </a:endParaRPr>
                    </a:p>
                  </a:txBody>
                  <a:tcPr marL="57204" marR="57204" marT="0" marB="0"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Γυαλόχαρτα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4292296" y="822625"/>
            <a:ext cx="3482107"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Κατηγορίες - Εφαρμογές</a:t>
            </a:r>
            <a:endParaRPr lang="el-GR" sz="2000" i="1" dirty="0" smtClean="0">
              <a:cs typeface="Arial" pitchFamily="34" charset="0"/>
            </a:endParaRPr>
          </a:p>
        </p:txBody>
      </p:sp>
      <p:graphicFrame>
        <p:nvGraphicFramePr>
          <p:cNvPr id="6" name="5 - Πίνακας"/>
          <p:cNvGraphicFramePr>
            <a:graphicFrameLocks noGrp="1"/>
          </p:cNvGraphicFramePr>
          <p:nvPr/>
        </p:nvGraphicFramePr>
        <p:xfrm>
          <a:off x="1092531" y="1218430"/>
          <a:ext cx="9868394" cy="5029200"/>
        </p:xfrm>
        <a:graphic>
          <a:graphicData uri="http://schemas.openxmlformats.org/drawingml/2006/table">
            <a:tbl>
              <a:tblPr firstRow="1" bandRow="1">
                <a:tableStyleId>{5C22544A-7EE6-4342-B048-85BDC9FD1C3A}</a:tableStyleId>
              </a:tblPr>
              <a:tblGrid>
                <a:gridCol w="3289465"/>
                <a:gridCol w="5104325"/>
                <a:gridCol w="1474604"/>
              </a:tblGrid>
              <a:tr h="370840">
                <a:tc>
                  <a:txBody>
                    <a:bodyPr/>
                    <a:lstStyle/>
                    <a:p>
                      <a:pPr algn="ctr">
                        <a:lnSpc>
                          <a:spcPct val="115000"/>
                        </a:lnSpc>
                        <a:spcAft>
                          <a:spcPts val="0"/>
                        </a:spcAft>
                      </a:pPr>
                      <a:r>
                        <a:rPr lang="el-GR" sz="1600" b="1" dirty="0">
                          <a:solidFill>
                            <a:schemeClr val="bg1"/>
                          </a:solidFill>
                          <a:latin typeface="+mn-lt"/>
                          <a:ea typeface="Calibri"/>
                          <a:cs typeface="Times New Roman"/>
                        </a:rPr>
                        <a:t>Κατηγορία - Εφαρμογές</a:t>
                      </a:r>
                      <a:endParaRPr lang="el-GR" sz="1600" dirty="0">
                        <a:solidFill>
                          <a:schemeClr val="bg1"/>
                        </a:solidFill>
                        <a:latin typeface="+mn-lt"/>
                        <a:ea typeface="Calibri"/>
                        <a:cs typeface="Times New Roman"/>
                      </a:endParaRPr>
                    </a:p>
                  </a:txBody>
                  <a:tcPr marL="57204" marR="57204" marT="0" marB="0"/>
                </a:tc>
                <a:tc>
                  <a:txBody>
                    <a:bodyPr/>
                    <a:lstStyle/>
                    <a:p>
                      <a:pPr marL="177165" indent="-180340" algn="ctr">
                        <a:lnSpc>
                          <a:spcPct val="100000"/>
                        </a:lnSpc>
                        <a:spcAft>
                          <a:spcPts val="0"/>
                        </a:spcAft>
                      </a:pPr>
                      <a:r>
                        <a:rPr lang="el-GR" sz="1600" b="1" dirty="0">
                          <a:solidFill>
                            <a:schemeClr val="bg1"/>
                          </a:solidFill>
                          <a:latin typeface="+mn-lt"/>
                          <a:ea typeface="Calibri"/>
                          <a:cs typeface="Times New Roman"/>
                        </a:rPr>
                        <a:t>Κατηγοριοποίηση κατά</a:t>
                      </a:r>
                      <a:endParaRPr lang="el-GR" sz="1600" dirty="0">
                        <a:solidFill>
                          <a:schemeClr val="bg1"/>
                        </a:solidFill>
                        <a:latin typeface="+mn-lt"/>
                        <a:ea typeface="Calibri"/>
                        <a:cs typeface="Times New Roman"/>
                      </a:endParaRPr>
                    </a:p>
                    <a:p>
                      <a:pPr marL="177800" lvl="0" indent="-177800" algn="just">
                        <a:lnSpc>
                          <a:spcPct val="100000"/>
                        </a:lnSpc>
                        <a:spcAft>
                          <a:spcPts val="0"/>
                        </a:spcAft>
                        <a:buFont typeface="Symbol"/>
                        <a:buChar char=""/>
                      </a:pPr>
                      <a:r>
                        <a:rPr lang="en-US" sz="1600" dirty="0">
                          <a:solidFill>
                            <a:schemeClr val="bg1"/>
                          </a:solidFill>
                          <a:latin typeface="+mn-lt"/>
                          <a:ea typeface="Calibri"/>
                          <a:cs typeface="Times New Roman"/>
                        </a:rPr>
                        <a:t>ISO </a:t>
                      </a:r>
                      <a:endParaRPr lang="el-GR" sz="1600" dirty="0">
                        <a:solidFill>
                          <a:schemeClr val="bg1"/>
                        </a:solidFill>
                        <a:latin typeface="+mn-lt"/>
                        <a:ea typeface="Calibri"/>
                        <a:cs typeface="Times New Roman"/>
                      </a:endParaRPr>
                    </a:p>
                    <a:p>
                      <a:pPr marL="177800" lvl="0" indent="-177800" algn="l">
                        <a:lnSpc>
                          <a:spcPct val="100000"/>
                        </a:lnSpc>
                        <a:spcAft>
                          <a:spcPts val="0"/>
                        </a:spcAft>
                        <a:buFont typeface="Symbol"/>
                        <a:buChar char=""/>
                      </a:pPr>
                      <a:r>
                        <a:rPr lang="en-US" sz="1600" dirty="0">
                          <a:solidFill>
                            <a:schemeClr val="bg1"/>
                          </a:solidFill>
                          <a:latin typeface="+mn-lt"/>
                          <a:ea typeface="Calibri"/>
                          <a:cs typeface="Times New Roman"/>
                        </a:rPr>
                        <a:t>FEPA (Federation of European Producers of Abrasives)</a:t>
                      </a:r>
                      <a:endParaRPr lang="el-GR" sz="1600" dirty="0">
                        <a:solidFill>
                          <a:schemeClr val="bg1"/>
                        </a:solidFill>
                        <a:latin typeface="+mn-lt"/>
                        <a:ea typeface="Calibri"/>
                        <a:cs typeface="Times New Roman"/>
                      </a:endParaRPr>
                    </a:p>
                  </a:txBody>
                  <a:tcPr marL="57204" marR="57204" marT="0" marB="0"/>
                </a:tc>
                <a:tc>
                  <a:txBody>
                    <a:bodyPr/>
                    <a:lstStyle/>
                    <a:p>
                      <a:pPr algn="ctr">
                        <a:lnSpc>
                          <a:spcPct val="115000"/>
                        </a:lnSpc>
                        <a:spcAft>
                          <a:spcPts val="0"/>
                        </a:spcAft>
                      </a:pPr>
                      <a:r>
                        <a:rPr lang="el-GR" sz="1600" b="1" dirty="0">
                          <a:solidFill>
                            <a:schemeClr val="bg1"/>
                          </a:solidFill>
                          <a:latin typeface="+mn-lt"/>
                          <a:ea typeface="Calibri"/>
                          <a:cs typeface="Times New Roman"/>
                        </a:rPr>
                        <a:t>Μέση διάμετρος κόκκων (μ</a:t>
                      </a:r>
                      <a:r>
                        <a:rPr lang="en-US" sz="1600" b="1" dirty="0">
                          <a:solidFill>
                            <a:schemeClr val="bg1"/>
                          </a:solidFill>
                          <a:latin typeface="+mn-lt"/>
                          <a:ea typeface="Calibri"/>
                          <a:cs typeface="Times New Roman"/>
                        </a:rPr>
                        <a:t>m)</a:t>
                      </a:r>
                      <a:endParaRPr lang="el-GR" sz="1600" dirty="0">
                        <a:solidFill>
                          <a:schemeClr val="bg1"/>
                        </a:solidFill>
                        <a:latin typeface="+mn-lt"/>
                        <a:ea typeface="Calibri"/>
                        <a:cs typeface="Times New Roman"/>
                      </a:endParaRPr>
                    </a:p>
                  </a:txBody>
                  <a:tcPr marL="57204" marR="57204" marT="0" marB="0"/>
                </a:tc>
              </a:tr>
              <a:tr h="370840">
                <a:tc rowSpan="3">
                  <a:txBody>
                    <a:bodyPr/>
                    <a:lstStyle/>
                    <a:p>
                      <a:pPr algn="ctr">
                        <a:lnSpc>
                          <a:spcPct val="115000"/>
                        </a:lnSpc>
                        <a:spcAft>
                          <a:spcPts val="0"/>
                        </a:spcAft>
                      </a:pPr>
                      <a:r>
                        <a:rPr lang="el-GR" sz="1400" b="1" dirty="0" smtClean="0">
                          <a:solidFill>
                            <a:srgbClr val="000000"/>
                          </a:solidFill>
                          <a:latin typeface="+mn-lt"/>
                          <a:ea typeface="Times New Roman"/>
                          <a:cs typeface="Times New Roman"/>
                        </a:rPr>
                        <a:t>Πολύ ψιλό</a:t>
                      </a:r>
                      <a:endParaRPr lang="el-GR" sz="1400" dirty="0" smtClean="0">
                        <a:latin typeface="+mn-lt"/>
                        <a:ea typeface="Calibri"/>
                        <a:cs typeface="Times New Roman"/>
                      </a:endParaRPr>
                    </a:p>
                    <a:p>
                      <a:pPr marL="342900" lvl="0" indent="-342900">
                        <a:lnSpc>
                          <a:spcPct val="115000"/>
                        </a:lnSpc>
                        <a:spcAft>
                          <a:spcPts val="0"/>
                        </a:spcAft>
                        <a:buFont typeface="Symbol"/>
                        <a:buChar char=""/>
                      </a:pPr>
                      <a:r>
                        <a:rPr lang="el-GR" sz="1400" dirty="0" smtClean="0">
                          <a:solidFill>
                            <a:srgbClr val="000000"/>
                          </a:solidFill>
                          <a:latin typeface="+mn-lt"/>
                          <a:ea typeface="Times New Roman"/>
                          <a:cs typeface="Times New Roman"/>
                        </a:rPr>
                        <a:t>λείανση γυμνού ξύλου</a:t>
                      </a:r>
                      <a:endParaRPr lang="el-GR" sz="1400" dirty="0" smtClean="0">
                        <a:latin typeface="+mn-lt"/>
                        <a:ea typeface="Calibri"/>
                        <a:cs typeface="Times New Roman"/>
                      </a:endParaRPr>
                    </a:p>
                    <a:p>
                      <a:endParaRPr lang="el-GR" sz="1400" dirty="0">
                        <a:latin typeface="+mn-lt"/>
                      </a:endParaRPr>
                    </a:p>
                  </a:txBody>
                  <a:tcPr>
                    <a:solidFill>
                      <a:srgbClr val="D2DEEF"/>
                    </a:solidFill>
                  </a:tcPr>
                </a:tc>
                <a:tc>
                  <a:txBody>
                    <a:bodyPr/>
                    <a:lstStyle/>
                    <a:p>
                      <a:pPr algn="ctr">
                        <a:lnSpc>
                          <a:spcPct val="115000"/>
                        </a:lnSpc>
                        <a:spcAft>
                          <a:spcPts val="0"/>
                        </a:spcAft>
                      </a:pPr>
                      <a:endParaRPr lang="el-GR" sz="1400" dirty="0">
                        <a:solidFill>
                          <a:srgbClr val="000000"/>
                        </a:solidFill>
                        <a:latin typeface="+mn-lt"/>
                        <a:ea typeface="Times New Roman"/>
                        <a:cs typeface="Times New Roman"/>
                      </a:endParaRPr>
                    </a:p>
                    <a:p>
                      <a:pPr algn="ctr">
                        <a:lnSpc>
                          <a:spcPct val="115000"/>
                        </a:lnSpc>
                        <a:spcAft>
                          <a:spcPts val="0"/>
                        </a:spcAft>
                      </a:pPr>
                      <a:r>
                        <a:rPr lang="el-GR" sz="1400" dirty="0">
                          <a:solidFill>
                            <a:srgbClr val="000000"/>
                          </a:solidFill>
                          <a:latin typeface="+mn-lt"/>
                          <a:ea typeface="Times New Roman"/>
                          <a:cs typeface="Times New Roman"/>
                        </a:rPr>
                        <a:t>P150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100</a:t>
                      </a:r>
                      <a:endParaRPr lang="el-GR" sz="1400" dirty="0">
                        <a:latin typeface="+mn-lt"/>
                        <a:ea typeface="Calibri"/>
                        <a:cs typeface="Times New Roman"/>
                      </a:endParaRPr>
                    </a:p>
                  </a:txBody>
                  <a:tcPr marL="60835" marR="60835" marT="0" marB="0" anchor="ctr"/>
                </a:tc>
              </a:tr>
              <a:tr h="370840">
                <a:tc vMerge="1">
                  <a:txBody>
                    <a:bodyPr/>
                    <a:lstStyle/>
                    <a:p>
                      <a:endParaRPr lang="el-GR" dirty="0"/>
                    </a:p>
                  </a:txBody>
                  <a:tcPr/>
                </a:tc>
                <a:tc>
                  <a:txBody>
                    <a:bodyPr/>
                    <a:lstStyle/>
                    <a:p>
                      <a:pPr algn="ctr">
                        <a:lnSpc>
                          <a:spcPct val="115000"/>
                        </a:lnSpc>
                        <a:spcAft>
                          <a:spcPts val="0"/>
                        </a:spcAft>
                      </a:pPr>
                      <a:endParaRPr lang="el-GR" sz="1400" dirty="0">
                        <a:solidFill>
                          <a:srgbClr val="000000"/>
                        </a:solidFill>
                        <a:latin typeface="+mn-lt"/>
                        <a:ea typeface="Times New Roman"/>
                        <a:cs typeface="Times New Roman"/>
                      </a:endParaRPr>
                    </a:p>
                    <a:p>
                      <a:pPr algn="ctr">
                        <a:lnSpc>
                          <a:spcPct val="115000"/>
                        </a:lnSpc>
                        <a:spcAft>
                          <a:spcPts val="0"/>
                        </a:spcAft>
                      </a:pPr>
                      <a:r>
                        <a:rPr lang="el-GR" sz="1400" dirty="0">
                          <a:solidFill>
                            <a:srgbClr val="000000"/>
                          </a:solidFill>
                          <a:latin typeface="+mn-lt"/>
                          <a:ea typeface="Times New Roman"/>
                          <a:cs typeface="Times New Roman"/>
                        </a:rPr>
                        <a:t>P180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82</a:t>
                      </a:r>
                      <a:endParaRPr lang="el-GR" sz="1400" dirty="0">
                        <a:latin typeface="+mn-lt"/>
                        <a:ea typeface="Calibri"/>
                        <a:cs typeface="Times New Roman"/>
                      </a:endParaRPr>
                    </a:p>
                  </a:txBody>
                  <a:tcPr marL="60835" marR="60835" marT="0" marB="0" anchor="ctr"/>
                </a:tc>
              </a:tr>
              <a:tr h="370840">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P220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68</a:t>
                      </a:r>
                      <a:endParaRPr lang="el-GR" sz="1400" dirty="0">
                        <a:latin typeface="+mn-lt"/>
                        <a:ea typeface="Calibri"/>
                        <a:cs typeface="Times New Roman"/>
                      </a:endParaRPr>
                    </a:p>
                  </a:txBody>
                  <a:tcPr marL="60835" marR="60835" marT="0" marB="0" anchor="ctr"/>
                </a:tc>
              </a:tr>
              <a:tr h="370840">
                <a:tc rowSpan="4">
                  <a:txBody>
                    <a:bodyPr/>
                    <a:lstStyle/>
                    <a:p>
                      <a:pPr algn="ctr">
                        <a:lnSpc>
                          <a:spcPct val="115000"/>
                        </a:lnSpc>
                        <a:spcAft>
                          <a:spcPts val="0"/>
                        </a:spcAft>
                      </a:pPr>
                      <a:r>
                        <a:rPr lang="el-GR" sz="1400" b="1" dirty="0" smtClean="0">
                          <a:solidFill>
                            <a:srgbClr val="000000"/>
                          </a:solidFill>
                          <a:latin typeface="+mn-lt"/>
                          <a:ea typeface="Times New Roman"/>
                          <a:cs typeface="Times New Roman"/>
                        </a:rPr>
                        <a:t>Πολύ ψιλό</a:t>
                      </a:r>
                      <a:endParaRPr lang="el-GR" sz="1400" dirty="0" smtClean="0">
                        <a:latin typeface="+mn-lt"/>
                        <a:ea typeface="Calibri"/>
                        <a:cs typeface="Times New Roman"/>
                      </a:endParaRPr>
                    </a:p>
                    <a:p>
                      <a:pPr marL="342900" lvl="0" indent="-342900">
                        <a:lnSpc>
                          <a:spcPct val="115000"/>
                        </a:lnSpc>
                        <a:spcAft>
                          <a:spcPts val="0"/>
                        </a:spcAft>
                        <a:buFont typeface="Symbol"/>
                        <a:buChar char=""/>
                      </a:pPr>
                      <a:r>
                        <a:rPr lang="el-GR" sz="1400" dirty="0" smtClean="0">
                          <a:solidFill>
                            <a:srgbClr val="000000"/>
                          </a:solidFill>
                          <a:latin typeface="+mn-lt"/>
                          <a:ea typeface="Times New Roman"/>
                          <a:cs typeface="Times New Roman"/>
                        </a:rPr>
                        <a:t>λείανση ξύλου μεταξύ σταδίων φινιρίσματος</a:t>
                      </a:r>
                      <a:endParaRPr lang="el-GR" sz="1400" dirty="0" smtClean="0">
                        <a:latin typeface="+mn-lt"/>
                        <a:ea typeface="Calibri"/>
                        <a:cs typeface="Times New Roman"/>
                      </a:endParaRPr>
                    </a:p>
                    <a:p>
                      <a:endParaRPr lang="el-GR" sz="1400" dirty="0">
                        <a:latin typeface="+mn-lt"/>
                      </a:endParaRPr>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P240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58.5</a:t>
                      </a:r>
                      <a:endParaRPr lang="el-GR" sz="1400" dirty="0">
                        <a:latin typeface="+mn-lt"/>
                        <a:ea typeface="Calibri"/>
                        <a:cs typeface="Times New Roman"/>
                      </a:endParaRPr>
                    </a:p>
                  </a:txBody>
                  <a:tcPr marL="60835" marR="60835" marT="0" marB="0" anchor="ctr"/>
                </a:tc>
              </a:tr>
              <a:tr h="370840">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P280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52.2</a:t>
                      </a:r>
                      <a:endParaRPr lang="el-GR" sz="1400" dirty="0">
                        <a:latin typeface="+mn-lt"/>
                        <a:ea typeface="Calibri"/>
                        <a:cs typeface="Times New Roman"/>
                      </a:endParaRPr>
                    </a:p>
                  </a:txBody>
                  <a:tcPr marL="60835" marR="60835" marT="0" marB="0" anchor="ctr"/>
                </a:tc>
              </a:tr>
              <a:tr h="370840">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P320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46.2</a:t>
                      </a:r>
                      <a:endParaRPr lang="el-GR" sz="1400" dirty="0">
                        <a:latin typeface="+mn-lt"/>
                        <a:ea typeface="Calibri"/>
                        <a:cs typeface="Times New Roman"/>
                      </a:endParaRPr>
                    </a:p>
                  </a:txBody>
                  <a:tcPr marL="60835" marR="60835" marT="0" marB="0" anchor="ctr"/>
                </a:tc>
              </a:tr>
              <a:tr h="370840">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P360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40.5</a:t>
                      </a:r>
                      <a:endParaRPr lang="el-GR" sz="1400" dirty="0">
                        <a:latin typeface="+mn-lt"/>
                        <a:ea typeface="Calibri"/>
                        <a:cs typeface="Times New Roman"/>
                      </a:endParaRPr>
                    </a:p>
                  </a:txBody>
                  <a:tcPr marL="60835" marR="60835" marT="0" marB="0" anchor="ctr"/>
                </a:tc>
              </a:tr>
              <a:tr h="370840">
                <a:tc rowSpan="3">
                  <a:txBody>
                    <a:bodyPr/>
                    <a:lstStyle/>
                    <a:p>
                      <a:pPr algn="ctr">
                        <a:lnSpc>
                          <a:spcPct val="115000"/>
                        </a:lnSpc>
                        <a:spcAft>
                          <a:spcPts val="0"/>
                        </a:spcAft>
                      </a:pPr>
                      <a:r>
                        <a:rPr lang="el-GR" sz="1400" b="1" dirty="0" smtClean="0">
                          <a:solidFill>
                            <a:srgbClr val="000000"/>
                          </a:solidFill>
                          <a:latin typeface="+mn-lt"/>
                          <a:ea typeface="Times New Roman"/>
                          <a:cs typeface="Times New Roman"/>
                        </a:rPr>
                        <a:t>Εξαιρετικά ψιλό</a:t>
                      </a:r>
                      <a:endParaRPr lang="el-GR" sz="1400" dirty="0" smtClean="0">
                        <a:latin typeface="+mn-lt"/>
                        <a:ea typeface="Calibri"/>
                        <a:cs typeface="Times New Roman"/>
                      </a:endParaRPr>
                    </a:p>
                    <a:p>
                      <a:pPr marL="342900" lvl="0" indent="-342900">
                        <a:lnSpc>
                          <a:spcPct val="115000"/>
                        </a:lnSpc>
                        <a:spcAft>
                          <a:spcPts val="0"/>
                        </a:spcAft>
                        <a:buFont typeface="Symbol"/>
                        <a:buChar char=""/>
                      </a:pPr>
                      <a:r>
                        <a:rPr lang="el-GR" sz="1400" dirty="0" smtClean="0">
                          <a:solidFill>
                            <a:srgbClr val="000000"/>
                          </a:solidFill>
                          <a:latin typeface="+mn-lt"/>
                          <a:ea typeface="Times New Roman"/>
                          <a:cs typeface="Times New Roman"/>
                        </a:rPr>
                        <a:t>τελική λείανση φινιρίσματος</a:t>
                      </a:r>
                      <a:endParaRPr lang="el-GR" sz="1400" dirty="0" smtClean="0">
                        <a:latin typeface="+mn-lt"/>
                        <a:ea typeface="Calibri"/>
                        <a:cs typeface="Times New Roman"/>
                      </a:endParaRPr>
                    </a:p>
                    <a:p>
                      <a:endParaRPr lang="el-GR" sz="1400" dirty="0">
                        <a:latin typeface="+mn-lt"/>
                      </a:endParaRPr>
                    </a:p>
                  </a:txBody>
                  <a:tcPr>
                    <a:solidFill>
                      <a:srgbClr val="D2DEEF"/>
                    </a:solidFill>
                  </a:tcPr>
                </a:tc>
                <a:tc>
                  <a:txBody>
                    <a:bodyPr/>
                    <a:lstStyle/>
                    <a:p>
                      <a:pPr algn="ctr">
                        <a:lnSpc>
                          <a:spcPct val="115000"/>
                        </a:lnSpc>
                        <a:spcAft>
                          <a:spcPts val="0"/>
                        </a:spcAft>
                      </a:pPr>
                      <a:endParaRPr lang="el-GR" sz="1400" dirty="0">
                        <a:solidFill>
                          <a:srgbClr val="000000"/>
                        </a:solidFill>
                        <a:latin typeface="+mn-lt"/>
                        <a:ea typeface="Times New Roman"/>
                        <a:cs typeface="Times New Roman"/>
                      </a:endParaRPr>
                    </a:p>
                    <a:p>
                      <a:pPr algn="ctr">
                        <a:lnSpc>
                          <a:spcPct val="115000"/>
                        </a:lnSpc>
                        <a:spcAft>
                          <a:spcPts val="0"/>
                        </a:spcAft>
                      </a:pPr>
                      <a:r>
                        <a:rPr lang="el-GR" sz="1400" dirty="0">
                          <a:solidFill>
                            <a:srgbClr val="000000"/>
                          </a:solidFill>
                          <a:latin typeface="+mn-lt"/>
                          <a:ea typeface="Times New Roman"/>
                          <a:cs typeface="Times New Roman"/>
                        </a:rPr>
                        <a:t>P800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21.8</a:t>
                      </a:r>
                      <a:endParaRPr lang="el-GR" sz="1400" dirty="0">
                        <a:latin typeface="+mn-lt"/>
                        <a:ea typeface="Calibri"/>
                        <a:cs typeface="Times New Roman"/>
                      </a:endParaRPr>
                    </a:p>
                  </a:txBody>
                  <a:tcPr marL="60835" marR="60835" marT="0" marB="0" anchor="ctr"/>
                </a:tc>
              </a:tr>
              <a:tr h="370840">
                <a:tc vMerge="1">
                  <a:txBody>
                    <a:bodyPr/>
                    <a:lstStyle/>
                    <a:p>
                      <a:endParaRPr lang="el-GR" dirty="0"/>
                    </a:p>
                  </a:txBody>
                  <a:tcPr/>
                </a:tc>
                <a:tc>
                  <a:txBody>
                    <a:bodyPr/>
                    <a:lstStyle/>
                    <a:p>
                      <a:pPr algn="ctr">
                        <a:lnSpc>
                          <a:spcPct val="115000"/>
                        </a:lnSpc>
                        <a:spcAft>
                          <a:spcPts val="0"/>
                        </a:spcAft>
                      </a:pPr>
                      <a:endParaRPr lang="el-GR" sz="1400" dirty="0">
                        <a:solidFill>
                          <a:srgbClr val="000000"/>
                        </a:solidFill>
                        <a:latin typeface="+mn-lt"/>
                        <a:ea typeface="Times New Roman"/>
                        <a:cs typeface="Times New Roman"/>
                      </a:endParaRPr>
                    </a:p>
                    <a:p>
                      <a:pPr algn="ctr">
                        <a:lnSpc>
                          <a:spcPct val="115000"/>
                        </a:lnSpc>
                        <a:spcAft>
                          <a:spcPts val="0"/>
                        </a:spcAft>
                      </a:pPr>
                      <a:r>
                        <a:rPr lang="el-GR" sz="1400" dirty="0">
                          <a:solidFill>
                            <a:srgbClr val="000000"/>
                          </a:solidFill>
                          <a:latin typeface="+mn-lt"/>
                          <a:ea typeface="Times New Roman"/>
                          <a:cs typeface="Times New Roman"/>
                        </a:rPr>
                        <a:t>P1000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18.3</a:t>
                      </a:r>
                      <a:endParaRPr lang="el-GR" sz="1400" dirty="0">
                        <a:latin typeface="+mn-lt"/>
                        <a:ea typeface="Calibri"/>
                        <a:cs typeface="Times New Roman"/>
                      </a:endParaRPr>
                    </a:p>
                  </a:txBody>
                  <a:tcPr marL="60835" marR="60835" marT="0" marB="0" anchor="ctr"/>
                </a:tc>
              </a:tr>
              <a:tr h="370840">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P1200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15.3</a:t>
                      </a:r>
                      <a:endParaRPr lang="el-GR" sz="1400" dirty="0">
                        <a:latin typeface="+mn-lt"/>
                        <a:ea typeface="Calibri"/>
                        <a:cs typeface="Times New Roman"/>
                      </a:endParaRPr>
                    </a:p>
                  </a:txBody>
                  <a:tcPr marL="60835" marR="60835" marT="0" marB="0"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Γυαλόχαρτα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4292296" y="822625"/>
            <a:ext cx="3482107"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Κατηγορίες - Εφαρμογές</a:t>
            </a:r>
            <a:endParaRPr lang="el-GR" sz="2000" i="1" dirty="0" smtClean="0">
              <a:cs typeface="Arial" pitchFamily="34" charset="0"/>
            </a:endParaRPr>
          </a:p>
        </p:txBody>
      </p:sp>
      <p:cxnSp>
        <p:nvCxnSpPr>
          <p:cNvPr id="4"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graphicFrame>
        <p:nvGraphicFramePr>
          <p:cNvPr id="5" name="4 - Πίνακας"/>
          <p:cNvGraphicFramePr>
            <a:graphicFrameLocks noGrp="1"/>
          </p:cNvGraphicFramePr>
          <p:nvPr/>
        </p:nvGraphicFramePr>
        <p:xfrm>
          <a:off x="1377536" y="1681567"/>
          <a:ext cx="9725892" cy="2585720"/>
        </p:xfrm>
        <a:graphic>
          <a:graphicData uri="http://schemas.openxmlformats.org/drawingml/2006/table">
            <a:tbl>
              <a:tblPr firstRow="1" bandRow="1">
                <a:tableStyleId>{5C22544A-7EE6-4342-B048-85BDC9FD1C3A}</a:tableStyleId>
              </a:tblPr>
              <a:tblGrid>
                <a:gridCol w="3241964"/>
                <a:gridCol w="4892635"/>
                <a:gridCol w="1591293"/>
              </a:tblGrid>
              <a:tr h="370840">
                <a:tc>
                  <a:txBody>
                    <a:bodyPr/>
                    <a:lstStyle/>
                    <a:p>
                      <a:pPr algn="ctr">
                        <a:lnSpc>
                          <a:spcPct val="115000"/>
                        </a:lnSpc>
                        <a:spcAft>
                          <a:spcPts val="0"/>
                        </a:spcAft>
                      </a:pPr>
                      <a:r>
                        <a:rPr lang="el-GR" sz="1600" b="1" dirty="0">
                          <a:solidFill>
                            <a:schemeClr val="bg1"/>
                          </a:solidFill>
                          <a:latin typeface="+mn-lt"/>
                          <a:ea typeface="Calibri"/>
                          <a:cs typeface="Times New Roman"/>
                        </a:rPr>
                        <a:t>Κατηγορία - Εφαρμογές</a:t>
                      </a:r>
                      <a:endParaRPr lang="el-GR" sz="1600" dirty="0">
                        <a:solidFill>
                          <a:schemeClr val="bg1"/>
                        </a:solidFill>
                        <a:latin typeface="+mn-lt"/>
                        <a:ea typeface="Calibri"/>
                        <a:cs typeface="Times New Roman"/>
                      </a:endParaRPr>
                    </a:p>
                  </a:txBody>
                  <a:tcPr marL="57204" marR="57204" marT="0" marB="0"/>
                </a:tc>
                <a:tc>
                  <a:txBody>
                    <a:bodyPr/>
                    <a:lstStyle/>
                    <a:p>
                      <a:pPr marL="177165" indent="-180340" algn="ctr">
                        <a:lnSpc>
                          <a:spcPct val="100000"/>
                        </a:lnSpc>
                        <a:spcAft>
                          <a:spcPts val="0"/>
                        </a:spcAft>
                      </a:pPr>
                      <a:r>
                        <a:rPr lang="el-GR" sz="1600" b="1" dirty="0">
                          <a:solidFill>
                            <a:schemeClr val="bg1"/>
                          </a:solidFill>
                          <a:latin typeface="+mn-lt"/>
                          <a:ea typeface="Calibri"/>
                          <a:cs typeface="Times New Roman"/>
                        </a:rPr>
                        <a:t>Κατηγοριοποίηση κατά</a:t>
                      </a:r>
                      <a:endParaRPr lang="el-GR" sz="1600" dirty="0">
                        <a:solidFill>
                          <a:schemeClr val="bg1"/>
                        </a:solidFill>
                        <a:latin typeface="+mn-lt"/>
                        <a:ea typeface="Calibri"/>
                        <a:cs typeface="Times New Roman"/>
                      </a:endParaRPr>
                    </a:p>
                    <a:p>
                      <a:pPr marL="177800" lvl="0" indent="-177800" algn="just">
                        <a:lnSpc>
                          <a:spcPct val="100000"/>
                        </a:lnSpc>
                        <a:spcAft>
                          <a:spcPts val="0"/>
                        </a:spcAft>
                        <a:buFont typeface="Symbol"/>
                        <a:buChar char=""/>
                      </a:pPr>
                      <a:r>
                        <a:rPr lang="en-US" sz="1600" dirty="0">
                          <a:solidFill>
                            <a:schemeClr val="bg1"/>
                          </a:solidFill>
                          <a:latin typeface="+mn-lt"/>
                          <a:ea typeface="Calibri"/>
                          <a:cs typeface="Times New Roman"/>
                        </a:rPr>
                        <a:t>ISO </a:t>
                      </a:r>
                      <a:endParaRPr lang="el-GR" sz="1600" dirty="0">
                        <a:solidFill>
                          <a:schemeClr val="bg1"/>
                        </a:solidFill>
                        <a:latin typeface="+mn-lt"/>
                        <a:ea typeface="Calibri"/>
                        <a:cs typeface="Times New Roman"/>
                      </a:endParaRPr>
                    </a:p>
                    <a:p>
                      <a:pPr marL="177800" lvl="0" indent="-177800" algn="l">
                        <a:lnSpc>
                          <a:spcPct val="100000"/>
                        </a:lnSpc>
                        <a:spcAft>
                          <a:spcPts val="0"/>
                        </a:spcAft>
                        <a:buFont typeface="Symbol"/>
                        <a:buChar char=""/>
                      </a:pPr>
                      <a:r>
                        <a:rPr lang="en-US" sz="1600" dirty="0">
                          <a:solidFill>
                            <a:schemeClr val="bg1"/>
                          </a:solidFill>
                          <a:latin typeface="+mn-lt"/>
                          <a:ea typeface="Calibri"/>
                          <a:cs typeface="Times New Roman"/>
                        </a:rPr>
                        <a:t>FEPA (Federation of European Producers of Abrasives)</a:t>
                      </a:r>
                      <a:endParaRPr lang="el-GR" sz="1600" dirty="0">
                        <a:solidFill>
                          <a:schemeClr val="bg1"/>
                        </a:solidFill>
                        <a:latin typeface="+mn-lt"/>
                        <a:ea typeface="Calibri"/>
                        <a:cs typeface="Times New Roman"/>
                      </a:endParaRPr>
                    </a:p>
                  </a:txBody>
                  <a:tcPr marL="57204" marR="57204" marT="0" marB="0"/>
                </a:tc>
                <a:tc>
                  <a:txBody>
                    <a:bodyPr/>
                    <a:lstStyle/>
                    <a:p>
                      <a:pPr algn="ctr">
                        <a:lnSpc>
                          <a:spcPct val="115000"/>
                        </a:lnSpc>
                        <a:spcAft>
                          <a:spcPts val="0"/>
                        </a:spcAft>
                      </a:pPr>
                      <a:r>
                        <a:rPr lang="el-GR" sz="1600" b="1" dirty="0">
                          <a:solidFill>
                            <a:schemeClr val="bg1"/>
                          </a:solidFill>
                          <a:latin typeface="+mn-lt"/>
                          <a:ea typeface="Calibri"/>
                          <a:cs typeface="Times New Roman"/>
                        </a:rPr>
                        <a:t>Μέση διάμετρος κόκκων (μ</a:t>
                      </a:r>
                      <a:r>
                        <a:rPr lang="en-US" sz="1600" b="1" dirty="0">
                          <a:solidFill>
                            <a:schemeClr val="bg1"/>
                          </a:solidFill>
                          <a:latin typeface="+mn-lt"/>
                          <a:ea typeface="Calibri"/>
                          <a:cs typeface="Times New Roman"/>
                        </a:rPr>
                        <a:t>m)</a:t>
                      </a:r>
                      <a:endParaRPr lang="el-GR" sz="1600" dirty="0">
                        <a:solidFill>
                          <a:schemeClr val="bg1"/>
                        </a:solidFill>
                        <a:latin typeface="+mn-lt"/>
                        <a:ea typeface="Calibri"/>
                        <a:cs typeface="Times New Roman"/>
                      </a:endParaRPr>
                    </a:p>
                  </a:txBody>
                  <a:tcPr marL="57204" marR="57204" marT="0" marB="0"/>
                </a:tc>
              </a:tr>
              <a:tr h="370840">
                <a:tc rowSpan="5">
                  <a:txBody>
                    <a:bodyPr/>
                    <a:lstStyle/>
                    <a:p>
                      <a:pPr algn="ctr">
                        <a:lnSpc>
                          <a:spcPct val="115000"/>
                        </a:lnSpc>
                        <a:spcAft>
                          <a:spcPts val="0"/>
                        </a:spcAft>
                      </a:pPr>
                      <a:r>
                        <a:rPr lang="el-GR" sz="1400" b="1" dirty="0" smtClean="0">
                          <a:solidFill>
                            <a:srgbClr val="000000"/>
                          </a:solidFill>
                          <a:latin typeface="+mn-lt"/>
                          <a:ea typeface="Times New Roman"/>
                          <a:cs typeface="Times New Roman"/>
                        </a:rPr>
                        <a:t>Υπερβολικά ψιλό</a:t>
                      </a:r>
                      <a:endParaRPr lang="el-GR" sz="1400" dirty="0" smtClean="0">
                        <a:latin typeface="+mn-lt"/>
                        <a:ea typeface="Calibri"/>
                        <a:cs typeface="Times New Roman"/>
                      </a:endParaRPr>
                    </a:p>
                    <a:p>
                      <a:pPr marL="342900" lvl="0" indent="-342900">
                        <a:lnSpc>
                          <a:spcPct val="115000"/>
                        </a:lnSpc>
                        <a:spcAft>
                          <a:spcPts val="0"/>
                        </a:spcAft>
                        <a:buFont typeface="Symbol"/>
                        <a:buChar char=""/>
                      </a:pPr>
                      <a:r>
                        <a:rPr lang="el-GR" sz="1400" dirty="0" smtClean="0">
                          <a:solidFill>
                            <a:srgbClr val="000000"/>
                          </a:solidFill>
                          <a:latin typeface="+mn-lt"/>
                          <a:ea typeface="Times New Roman"/>
                          <a:cs typeface="Times New Roman"/>
                        </a:rPr>
                        <a:t>τελική λείανση και στίλβωση χοντρού στρώματος φινιρίσματος</a:t>
                      </a:r>
                      <a:endParaRPr lang="el-GR" sz="1400" dirty="0" smtClean="0">
                        <a:latin typeface="+mn-lt"/>
                        <a:ea typeface="Calibri"/>
                        <a:cs typeface="Times New Roman"/>
                      </a:endParaRPr>
                    </a:p>
                    <a:p>
                      <a:endParaRPr lang="el-GR" sz="1400" dirty="0">
                        <a:latin typeface="+mn-lt"/>
                      </a:endParaRPr>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P1500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12.6</a:t>
                      </a:r>
                      <a:endParaRPr lang="el-GR" sz="1400" dirty="0">
                        <a:latin typeface="+mn-lt"/>
                        <a:ea typeface="Calibri"/>
                        <a:cs typeface="Times New Roman"/>
                      </a:endParaRPr>
                    </a:p>
                  </a:txBody>
                  <a:tcPr marL="60835" marR="60835" marT="0" marB="0" anchor="ctr"/>
                </a:tc>
              </a:tr>
              <a:tr h="370840">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P2000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10.3</a:t>
                      </a:r>
                      <a:endParaRPr lang="el-GR" sz="1400" dirty="0">
                        <a:latin typeface="+mn-lt"/>
                        <a:ea typeface="Calibri"/>
                        <a:cs typeface="Times New Roman"/>
                      </a:endParaRPr>
                    </a:p>
                  </a:txBody>
                  <a:tcPr marL="60835" marR="60835" marT="0" marB="0" anchor="ctr"/>
                </a:tc>
              </a:tr>
              <a:tr h="370840">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P2500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8.4</a:t>
                      </a:r>
                      <a:endParaRPr lang="el-GR" sz="1400" dirty="0">
                        <a:latin typeface="+mn-lt"/>
                        <a:ea typeface="Calibri"/>
                        <a:cs typeface="Times New Roman"/>
                      </a:endParaRPr>
                    </a:p>
                  </a:txBody>
                  <a:tcPr marL="60835" marR="60835" marT="0" marB="0" anchor="ctr"/>
                </a:tc>
              </a:tr>
              <a:tr h="370840">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P3000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6</a:t>
                      </a:r>
                      <a:endParaRPr lang="el-GR" sz="1400" dirty="0">
                        <a:latin typeface="+mn-lt"/>
                        <a:ea typeface="Calibri"/>
                        <a:cs typeface="Times New Roman"/>
                      </a:endParaRPr>
                    </a:p>
                  </a:txBody>
                  <a:tcPr marL="60835" marR="60835" marT="0" marB="0" anchor="ctr"/>
                </a:tc>
              </a:tr>
              <a:tr h="370840">
                <a:tc vMerge="1">
                  <a:txBody>
                    <a:bodyPr/>
                    <a:lstStyle/>
                    <a:p>
                      <a:endParaRPr lang="el-GR" dirty="0"/>
                    </a:p>
                  </a:txBody>
                  <a:tcPr/>
                </a:tc>
                <a:tc>
                  <a:txBody>
                    <a:bodyPr/>
                    <a:lstStyle/>
                    <a:p>
                      <a:pPr algn="ctr">
                        <a:lnSpc>
                          <a:spcPct val="115000"/>
                        </a:lnSpc>
                        <a:spcAft>
                          <a:spcPts val="0"/>
                        </a:spcAft>
                      </a:pPr>
                      <a:r>
                        <a:rPr lang="el-GR" sz="1400" dirty="0">
                          <a:solidFill>
                            <a:srgbClr val="000000"/>
                          </a:solidFill>
                          <a:latin typeface="+mn-lt"/>
                          <a:ea typeface="Times New Roman"/>
                          <a:cs typeface="Times New Roman"/>
                        </a:rPr>
                        <a:t>P6000</a:t>
                      </a:r>
                      <a:endParaRPr lang="el-GR" sz="1400" dirty="0">
                        <a:latin typeface="+mn-lt"/>
                        <a:ea typeface="Calibri"/>
                        <a:cs typeface="Times New Roman"/>
                      </a:endParaRPr>
                    </a:p>
                  </a:txBody>
                  <a:tcPr marL="60835" marR="60835" marT="0" marB="0" anchor="ctr"/>
                </a:tc>
                <a:tc>
                  <a:txBody>
                    <a:bodyPr/>
                    <a:lstStyle/>
                    <a:p>
                      <a:pPr algn="ctr">
                        <a:lnSpc>
                          <a:spcPct val="115000"/>
                        </a:lnSpc>
                        <a:spcAft>
                          <a:spcPts val="0"/>
                        </a:spcAft>
                      </a:pPr>
                      <a:r>
                        <a:rPr lang="el-GR" sz="1400" dirty="0">
                          <a:solidFill>
                            <a:srgbClr val="000000"/>
                          </a:solidFill>
                          <a:latin typeface="+mn-lt"/>
                          <a:ea typeface="Times New Roman"/>
                          <a:cs typeface="Times New Roman"/>
                        </a:rPr>
                        <a:t>4</a:t>
                      </a:r>
                      <a:endParaRPr lang="el-GR" sz="1400" dirty="0">
                        <a:latin typeface="+mn-lt"/>
                        <a:ea typeface="Calibri"/>
                        <a:cs typeface="Times New Roman"/>
                      </a:endParaRPr>
                    </a:p>
                  </a:txBody>
                  <a:tcPr marL="60835" marR="60835" marT="0"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Λείανση ξύλου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1026" name="Picture 2" descr="Σχετική εικόνα"/>
          <p:cNvPicPr>
            <a:picLocks noChangeAspect="1" noChangeArrowheads="1"/>
          </p:cNvPicPr>
          <p:nvPr/>
        </p:nvPicPr>
        <p:blipFill>
          <a:blip r:embed="rId3" cstate="print"/>
          <a:srcRect l="12044"/>
          <a:stretch>
            <a:fillRect/>
          </a:stretch>
        </p:blipFill>
        <p:spPr bwMode="auto">
          <a:xfrm>
            <a:off x="1188720" y="3017518"/>
            <a:ext cx="3657600" cy="2773681"/>
          </a:xfrm>
          <a:prstGeom prst="rect">
            <a:avLst/>
          </a:prstGeom>
          <a:noFill/>
          <a:ln>
            <a:solidFill>
              <a:schemeClr val="tx1"/>
            </a:solidFill>
          </a:ln>
        </p:spPr>
      </p:pic>
      <p:sp>
        <p:nvSpPr>
          <p:cNvPr id="6" name="5 - Ορθογώνιο"/>
          <p:cNvSpPr/>
          <p:nvPr/>
        </p:nvSpPr>
        <p:spPr>
          <a:xfrm>
            <a:off x="640080" y="1064181"/>
            <a:ext cx="10972800" cy="1631216"/>
          </a:xfrm>
          <a:prstGeom prst="rect">
            <a:avLst/>
          </a:prstGeom>
        </p:spPr>
        <p:txBody>
          <a:bodyPr wrap="square">
            <a:spAutoFit/>
          </a:bodyPr>
          <a:lstStyle/>
          <a:p>
            <a:pPr algn="just"/>
            <a:r>
              <a:rPr lang="el-GR" sz="2000" dirty="0" smtClean="0"/>
              <a:t>Η λείανση του ξύλου είναι ένα πολύ σημαντικό στάδιο κατεργασίας στην κατασκευή των επίπλων. Με τη λείανση αφαιρείται ξύλο (σε μικρές ποσότητες) από τις επιφάνειες, με αποτέλεσμα αυτές να αποκτήσουν απαλή και επίπεδη υφή. Επίσης, η λείανση του ξύλου είναι υποχρεωτική κατά τη διαδικασία φινιρίσματος (λουστράρισμα) του ξύλου. Η λείανση επιτυγχάνεται με γυαλόχαρτα και πραγματοποιείται είτε με το χέρι (Α), είτε με μηχάνημα (τριβείο ή </a:t>
            </a:r>
            <a:r>
              <a:rPr lang="el-GR" sz="2000" dirty="0" err="1" smtClean="0"/>
              <a:t>γυαλοχαρτιέρα</a:t>
            </a:r>
            <a:r>
              <a:rPr lang="el-GR" sz="2000" dirty="0" smtClean="0"/>
              <a:t>) (Β) </a:t>
            </a:r>
            <a:endParaRPr lang="el-GR" sz="2000" dirty="0"/>
          </a:p>
        </p:txBody>
      </p:sp>
      <p:sp>
        <p:nvSpPr>
          <p:cNvPr id="7" name="6 - Ορθογώνιο"/>
          <p:cNvSpPr/>
          <p:nvPr/>
        </p:nvSpPr>
        <p:spPr>
          <a:xfrm>
            <a:off x="1173799" y="5789414"/>
            <a:ext cx="2058640" cy="307777"/>
          </a:xfrm>
          <a:prstGeom prst="rect">
            <a:avLst/>
          </a:prstGeom>
        </p:spPr>
        <p:txBody>
          <a:bodyPr wrap="none">
            <a:spAutoFit/>
          </a:bodyPr>
          <a:lstStyle/>
          <a:p>
            <a:r>
              <a:rPr lang="el-GR" sz="1400" dirty="0" smtClean="0"/>
              <a:t>ΠΗΓΗ: </a:t>
            </a:r>
            <a:r>
              <a:rPr lang="en-US" sz="1400" dirty="0" smtClean="0"/>
              <a:t>http://metro.co.uk</a:t>
            </a:r>
            <a:endParaRPr lang="el-GR" sz="1400" dirty="0"/>
          </a:p>
        </p:txBody>
      </p:sp>
      <p:sp>
        <p:nvSpPr>
          <p:cNvPr id="8" name="7 - Ορθογώνιο"/>
          <p:cNvSpPr/>
          <p:nvPr/>
        </p:nvSpPr>
        <p:spPr>
          <a:xfrm>
            <a:off x="1460982" y="6196980"/>
            <a:ext cx="3002692" cy="400110"/>
          </a:xfrm>
          <a:prstGeom prst="rect">
            <a:avLst/>
          </a:prstGeom>
        </p:spPr>
        <p:txBody>
          <a:bodyPr wrap="square">
            <a:spAutoFit/>
          </a:bodyPr>
          <a:lstStyle/>
          <a:p>
            <a:pPr algn="ctr"/>
            <a:r>
              <a:rPr lang="el-GR" sz="2000" dirty="0" smtClean="0"/>
              <a:t>Λείανση ξύλου με το </a:t>
            </a:r>
            <a:r>
              <a:rPr lang="el-GR" sz="2000" dirty="0" smtClean="0"/>
              <a:t>χέρι</a:t>
            </a:r>
            <a:endParaRPr lang="el-GR" sz="2000" dirty="0"/>
          </a:p>
        </p:txBody>
      </p:sp>
      <p:pic>
        <p:nvPicPr>
          <p:cNvPr id="1032" name="Picture 8" descr="Σχετική εικόνα"/>
          <p:cNvPicPr>
            <a:picLocks noChangeAspect="1" noChangeArrowheads="1"/>
          </p:cNvPicPr>
          <p:nvPr/>
        </p:nvPicPr>
        <p:blipFill>
          <a:blip r:embed="rId4" cstate="print"/>
          <a:srcRect/>
          <a:stretch>
            <a:fillRect/>
          </a:stretch>
        </p:blipFill>
        <p:spPr bwMode="auto">
          <a:xfrm>
            <a:off x="7074534" y="2980436"/>
            <a:ext cx="3532506" cy="2826005"/>
          </a:xfrm>
          <a:prstGeom prst="rect">
            <a:avLst/>
          </a:prstGeom>
          <a:noFill/>
        </p:spPr>
      </p:pic>
      <p:sp>
        <p:nvSpPr>
          <p:cNvPr id="13" name="12 - Ορθογώνιο"/>
          <p:cNvSpPr/>
          <p:nvPr/>
        </p:nvSpPr>
        <p:spPr>
          <a:xfrm>
            <a:off x="6948139" y="5728454"/>
            <a:ext cx="3103735" cy="369332"/>
          </a:xfrm>
          <a:prstGeom prst="rect">
            <a:avLst/>
          </a:prstGeom>
        </p:spPr>
        <p:txBody>
          <a:bodyPr wrap="none">
            <a:spAutoFit/>
          </a:bodyPr>
          <a:lstStyle/>
          <a:p>
            <a:r>
              <a:rPr lang="el-GR" dirty="0" smtClean="0"/>
              <a:t>ΠΗΓΗ: </a:t>
            </a:r>
            <a:r>
              <a:rPr lang="en-US" sz="1400" dirty="0" smtClean="0"/>
              <a:t>http</a:t>
            </a:r>
            <a:r>
              <a:rPr lang="en-US" dirty="0" smtClean="0"/>
              <a:t>://www.bobvila.com</a:t>
            </a:r>
            <a:endParaRPr lang="el-GR" dirty="0"/>
          </a:p>
        </p:txBody>
      </p:sp>
      <p:sp>
        <p:nvSpPr>
          <p:cNvPr id="14" name="13 - Ορθογώνιο"/>
          <p:cNvSpPr/>
          <p:nvPr/>
        </p:nvSpPr>
        <p:spPr>
          <a:xfrm>
            <a:off x="7404582" y="6227460"/>
            <a:ext cx="3002692" cy="400110"/>
          </a:xfrm>
          <a:prstGeom prst="rect">
            <a:avLst/>
          </a:prstGeom>
        </p:spPr>
        <p:txBody>
          <a:bodyPr wrap="square">
            <a:spAutoFit/>
          </a:bodyPr>
          <a:lstStyle/>
          <a:p>
            <a:pPr algn="ctr"/>
            <a:r>
              <a:rPr lang="el-GR" sz="2000" dirty="0" smtClean="0"/>
              <a:t>Λείανση ξύλου με </a:t>
            </a:r>
            <a:r>
              <a:rPr lang="el-GR" sz="2000" dirty="0" smtClean="0"/>
              <a:t>τριβείο</a:t>
            </a:r>
            <a:endParaRPr lang="el-GR" sz="2000" dirty="0"/>
          </a:p>
        </p:txBody>
      </p:sp>
      <p:sp>
        <p:nvSpPr>
          <p:cNvPr id="15" name="14 - TextBox"/>
          <p:cNvSpPr txBox="1"/>
          <p:nvPr/>
        </p:nvSpPr>
        <p:spPr>
          <a:xfrm flipH="1">
            <a:off x="4878818" y="3865845"/>
            <a:ext cx="518159" cy="369332"/>
          </a:xfrm>
          <a:prstGeom prst="rect">
            <a:avLst/>
          </a:prstGeom>
          <a:noFill/>
        </p:spPr>
        <p:txBody>
          <a:bodyPr wrap="square" rtlCol="0">
            <a:spAutoFit/>
          </a:bodyPr>
          <a:lstStyle/>
          <a:p>
            <a:pPr algn="ctr"/>
            <a:r>
              <a:rPr lang="el-GR" b="1" dirty="0" smtClean="0"/>
              <a:t>Α</a:t>
            </a:r>
            <a:endParaRPr lang="el-GR" b="1" dirty="0"/>
          </a:p>
        </p:txBody>
      </p:sp>
      <p:sp>
        <p:nvSpPr>
          <p:cNvPr id="16" name="15 - TextBox"/>
          <p:cNvSpPr txBox="1"/>
          <p:nvPr/>
        </p:nvSpPr>
        <p:spPr>
          <a:xfrm flipH="1">
            <a:off x="6530907" y="3891245"/>
            <a:ext cx="518159" cy="369332"/>
          </a:xfrm>
          <a:prstGeom prst="rect">
            <a:avLst/>
          </a:prstGeom>
          <a:noFill/>
        </p:spPr>
        <p:txBody>
          <a:bodyPr wrap="square" rtlCol="0">
            <a:spAutoFit/>
          </a:bodyPr>
          <a:lstStyle/>
          <a:p>
            <a:pPr algn="ctr"/>
            <a:r>
              <a:rPr lang="el-GR" b="1" dirty="0" smtClean="0"/>
              <a:t>Β</a:t>
            </a:r>
            <a:endParaRPr lang="el-G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57200" y="1325880"/>
            <a:ext cx="1083564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Οι διαφορετικές περιπτώσεις υλικού και σχήματος στοιχείων επίπλων προς λείανση, έχουν ως αποτέλεσμα την ανάπτυξη διαφόρων τύπων τριβείων. Τα κυριότερα τριβεία είναι τα τριβεία </a:t>
            </a:r>
            <a:r>
              <a:rPr kumimoji="0" lang="el-GR" sz="2000" b="1" u="none" strike="noStrike" cap="none" normalizeH="0" baseline="0" dirty="0" smtClean="0">
                <a:ln>
                  <a:noFill/>
                </a:ln>
                <a:solidFill>
                  <a:schemeClr val="tx1"/>
                </a:solidFill>
                <a:effectLst/>
                <a:ea typeface="Times New Roman" pitchFamily="18" charset="0"/>
                <a:cs typeface="Arial" pitchFamily="34" charset="0"/>
              </a:rPr>
              <a:t>ταινίας</a:t>
            </a:r>
            <a:r>
              <a:rPr kumimoji="0" lang="el-GR" sz="2000" u="none" strike="noStrike" cap="none" normalizeH="0" baseline="0" dirty="0" smtClean="0">
                <a:ln>
                  <a:noFill/>
                </a:ln>
                <a:solidFill>
                  <a:schemeClr val="tx1"/>
                </a:solidFill>
                <a:effectLst/>
                <a:ea typeface="Times New Roman" pitchFamily="18" charset="0"/>
                <a:cs typeface="Arial" pitchFamily="34" charset="0"/>
              </a:rPr>
              <a:t>, </a:t>
            </a:r>
            <a:r>
              <a:rPr kumimoji="0" lang="el-GR" sz="2000" b="1" u="none" strike="noStrike" cap="none" normalizeH="0" baseline="0" dirty="0" smtClean="0">
                <a:ln>
                  <a:noFill/>
                </a:ln>
                <a:solidFill>
                  <a:schemeClr val="tx1"/>
                </a:solidFill>
                <a:effectLst/>
                <a:ea typeface="Times New Roman" pitchFamily="18" charset="0"/>
                <a:cs typeface="Arial" pitchFamily="34" charset="0"/>
              </a:rPr>
              <a:t>δίσκου</a:t>
            </a:r>
            <a:r>
              <a:rPr kumimoji="0" lang="el-GR" sz="2000" u="none" strike="noStrike" cap="none" normalizeH="0" baseline="0" dirty="0" smtClean="0">
                <a:ln>
                  <a:noFill/>
                </a:ln>
                <a:solidFill>
                  <a:schemeClr val="tx1"/>
                </a:solidFill>
                <a:effectLst/>
                <a:ea typeface="Times New Roman" pitchFamily="18" charset="0"/>
                <a:cs typeface="Arial" pitchFamily="34" charset="0"/>
              </a:rPr>
              <a:t>, </a:t>
            </a:r>
            <a:r>
              <a:rPr kumimoji="0" lang="el-GR" sz="2000" b="1" u="none" strike="noStrike" cap="none" normalizeH="0" baseline="0" dirty="0" smtClean="0">
                <a:ln>
                  <a:noFill/>
                </a:ln>
                <a:solidFill>
                  <a:schemeClr val="tx1"/>
                </a:solidFill>
                <a:effectLst/>
                <a:ea typeface="Times New Roman" pitchFamily="18" charset="0"/>
                <a:cs typeface="Arial" pitchFamily="34" charset="0"/>
              </a:rPr>
              <a:t>κυλίνδρου</a:t>
            </a:r>
            <a:r>
              <a:rPr kumimoji="0" lang="el-GR" sz="2000" u="none" strike="noStrike" cap="none" normalizeH="0" baseline="0" dirty="0" smtClean="0">
                <a:ln>
                  <a:noFill/>
                </a:ln>
                <a:solidFill>
                  <a:schemeClr val="tx1"/>
                </a:solidFill>
                <a:effectLst/>
                <a:ea typeface="Times New Roman" pitchFamily="18" charset="0"/>
                <a:cs typeface="Arial" pitchFamily="34" charset="0"/>
              </a:rPr>
              <a:t> και τα τριβεία με </a:t>
            </a:r>
            <a:r>
              <a:rPr kumimoji="0" lang="el-GR" sz="2000" b="1" u="none" strike="noStrike" cap="none" normalizeH="0" baseline="0" dirty="0" smtClean="0">
                <a:ln>
                  <a:noFill/>
                </a:ln>
                <a:solidFill>
                  <a:schemeClr val="tx1"/>
                </a:solidFill>
                <a:effectLst/>
                <a:ea typeface="Times New Roman" pitchFamily="18" charset="0"/>
                <a:cs typeface="Arial" pitchFamily="34" charset="0"/>
              </a:rPr>
              <a:t>πλατιά ταινία λείανσης</a:t>
            </a:r>
            <a:r>
              <a:rPr kumimoji="0" lang="el-GR" sz="2000" u="none" strike="noStrike" cap="none" normalizeH="0" baseline="0" dirty="0" smtClean="0">
                <a:ln>
                  <a:noFill/>
                </a:ln>
                <a:solidFill>
                  <a:schemeClr val="tx1"/>
                </a:solidFill>
                <a:effectLst/>
                <a:ea typeface="Times New Roman" pitchFamily="18" charset="0"/>
                <a:cs typeface="Arial" pitchFamily="34" charset="0"/>
              </a:rPr>
              <a:t>. </a:t>
            </a:r>
            <a:endParaRPr kumimoji="0" lang="el-GR" sz="3200" u="none" strike="noStrike" cap="none" normalizeH="0" baseline="0" dirty="0" smtClean="0">
              <a:ln>
                <a:noFill/>
              </a:ln>
              <a:solidFill>
                <a:schemeClr val="tx1"/>
              </a:solidFill>
              <a:effectLst/>
              <a:cs typeface="Arial" pitchFamily="34" charset="0"/>
            </a:endParaRPr>
          </a:p>
        </p:txBody>
      </p:sp>
      <p:sp>
        <p:nvSpPr>
          <p:cNvPr id="4"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Λειαντικές μηχανές - τριβεία </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5"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24579" name="Picture 3" descr="Σχετική εικόνα"/>
          <p:cNvPicPr>
            <a:picLocks noChangeAspect="1" noChangeArrowheads="1"/>
          </p:cNvPicPr>
          <p:nvPr/>
        </p:nvPicPr>
        <p:blipFill>
          <a:blip r:embed="rId3" cstate="print"/>
          <a:srcRect/>
          <a:stretch>
            <a:fillRect/>
          </a:stretch>
        </p:blipFill>
        <p:spPr bwMode="auto">
          <a:xfrm>
            <a:off x="3890983" y="3701186"/>
            <a:ext cx="2479337" cy="2196693"/>
          </a:xfrm>
          <a:prstGeom prst="rect">
            <a:avLst/>
          </a:prstGeom>
          <a:noFill/>
          <a:ln>
            <a:solidFill>
              <a:schemeClr val="tx1"/>
            </a:solidFill>
          </a:ln>
        </p:spPr>
      </p:pic>
      <p:sp>
        <p:nvSpPr>
          <p:cNvPr id="8" name="7 - Ορθογώνιο"/>
          <p:cNvSpPr/>
          <p:nvPr/>
        </p:nvSpPr>
        <p:spPr>
          <a:xfrm>
            <a:off x="3856823" y="5896094"/>
            <a:ext cx="2054730" cy="307777"/>
          </a:xfrm>
          <a:prstGeom prst="rect">
            <a:avLst/>
          </a:prstGeom>
        </p:spPr>
        <p:txBody>
          <a:bodyPr wrap="none">
            <a:spAutoFit/>
          </a:bodyPr>
          <a:lstStyle/>
          <a:p>
            <a:r>
              <a:rPr lang="en-US" sz="1400" dirty="0" smtClean="0"/>
              <a:t>https://www.alibaba.com</a:t>
            </a:r>
            <a:endParaRPr lang="el-GR" sz="1400" dirty="0"/>
          </a:p>
        </p:txBody>
      </p:sp>
      <p:pic>
        <p:nvPicPr>
          <p:cNvPr id="24583" name="Picture 7" descr="Αποτέλεσμα εικόνας για wood sanding machines"/>
          <p:cNvPicPr>
            <a:picLocks noChangeAspect="1" noChangeArrowheads="1"/>
          </p:cNvPicPr>
          <p:nvPr/>
        </p:nvPicPr>
        <p:blipFill>
          <a:blip r:embed="rId4" cstate="print"/>
          <a:srcRect/>
          <a:stretch>
            <a:fillRect/>
          </a:stretch>
        </p:blipFill>
        <p:spPr bwMode="auto">
          <a:xfrm>
            <a:off x="548639" y="2987040"/>
            <a:ext cx="3003515" cy="2926080"/>
          </a:xfrm>
          <a:prstGeom prst="rect">
            <a:avLst/>
          </a:prstGeom>
          <a:noFill/>
          <a:ln>
            <a:solidFill>
              <a:schemeClr val="tx1"/>
            </a:solidFill>
          </a:ln>
        </p:spPr>
      </p:pic>
      <p:pic>
        <p:nvPicPr>
          <p:cNvPr id="24585" name="Picture 9" descr="Αποτέλεσμα εικόνας για wood sanding machines cylinder"/>
          <p:cNvPicPr>
            <a:picLocks noChangeAspect="1" noChangeArrowheads="1"/>
          </p:cNvPicPr>
          <p:nvPr/>
        </p:nvPicPr>
        <p:blipFill>
          <a:blip r:embed="rId5" cstate="print"/>
          <a:srcRect l="8262" r="8518"/>
          <a:stretch>
            <a:fillRect/>
          </a:stretch>
        </p:blipFill>
        <p:spPr bwMode="auto">
          <a:xfrm>
            <a:off x="6614160" y="3700740"/>
            <a:ext cx="1815795" cy="2181900"/>
          </a:xfrm>
          <a:prstGeom prst="rect">
            <a:avLst/>
          </a:prstGeom>
          <a:noFill/>
          <a:ln>
            <a:solidFill>
              <a:schemeClr val="tx1"/>
            </a:solidFill>
          </a:ln>
        </p:spPr>
      </p:pic>
      <p:sp>
        <p:nvSpPr>
          <p:cNvPr id="11" name="10 - Ορθογώνιο"/>
          <p:cNvSpPr/>
          <p:nvPr/>
        </p:nvSpPr>
        <p:spPr>
          <a:xfrm>
            <a:off x="6597871" y="5848588"/>
            <a:ext cx="1829849" cy="523220"/>
          </a:xfrm>
          <a:prstGeom prst="rect">
            <a:avLst/>
          </a:prstGeom>
        </p:spPr>
        <p:txBody>
          <a:bodyPr wrap="square">
            <a:spAutoFit/>
          </a:bodyPr>
          <a:lstStyle/>
          <a:p>
            <a:r>
              <a:rPr lang="en-US" sz="1400" dirty="0" smtClean="0"/>
              <a:t>https://www.machinemart.co.uk</a:t>
            </a:r>
            <a:endParaRPr lang="el-GR" sz="1400" dirty="0"/>
          </a:p>
        </p:txBody>
      </p:sp>
      <p:sp>
        <p:nvSpPr>
          <p:cNvPr id="12" name="11 - Ορθογώνιο"/>
          <p:cNvSpPr/>
          <p:nvPr/>
        </p:nvSpPr>
        <p:spPr>
          <a:xfrm>
            <a:off x="349496" y="5865614"/>
            <a:ext cx="1964833" cy="307777"/>
          </a:xfrm>
          <a:prstGeom prst="rect">
            <a:avLst/>
          </a:prstGeom>
        </p:spPr>
        <p:txBody>
          <a:bodyPr wrap="none">
            <a:spAutoFit/>
          </a:bodyPr>
          <a:lstStyle/>
          <a:p>
            <a:r>
              <a:rPr lang="en-US" sz="1400" dirty="0" smtClean="0"/>
              <a:t>http://www.bernardo.at</a:t>
            </a:r>
            <a:endParaRPr lang="el-GR" sz="1400" dirty="0"/>
          </a:p>
        </p:txBody>
      </p:sp>
      <p:pic>
        <p:nvPicPr>
          <p:cNvPr id="24587" name="Picture 11" descr="Αποτέλεσμα εικόνας για wood belt sanding machines"/>
          <p:cNvPicPr>
            <a:picLocks noChangeAspect="1" noChangeArrowheads="1"/>
          </p:cNvPicPr>
          <p:nvPr/>
        </p:nvPicPr>
        <p:blipFill>
          <a:blip r:embed="rId6" cstate="print"/>
          <a:srcRect l="40422" t="25067" r="13711" b="12000"/>
          <a:stretch>
            <a:fillRect/>
          </a:stretch>
        </p:blipFill>
        <p:spPr bwMode="auto">
          <a:xfrm>
            <a:off x="8793480" y="2225039"/>
            <a:ext cx="2682240" cy="3680283"/>
          </a:xfrm>
          <a:prstGeom prst="rect">
            <a:avLst/>
          </a:prstGeom>
          <a:noFill/>
          <a:ln>
            <a:solidFill>
              <a:schemeClr val="tx1"/>
            </a:solidFill>
          </a:ln>
        </p:spPr>
      </p:pic>
      <p:sp>
        <p:nvSpPr>
          <p:cNvPr id="14" name="13 - Ορθογώνιο"/>
          <p:cNvSpPr/>
          <p:nvPr/>
        </p:nvSpPr>
        <p:spPr>
          <a:xfrm>
            <a:off x="8778240" y="5865614"/>
            <a:ext cx="2712720" cy="307777"/>
          </a:xfrm>
          <a:prstGeom prst="rect">
            <a:avLst/>
          </a:prstGeom>
        </p:spPr>
        <p:txBody>
          <a:bodyPr wrap="square">
            <a:spAutoFit/>
          </a:bodyPr>
          <a:lstStyle/>
          <a:p>
            <a:r>
              <a:rPr lang="en-US" sz="1400" dirty="0" smtClean="0"/>
              <a:t>http://edawnmachinery.com</a:t>
            </a:r>
            <a:endParaRPr lang="el-GR" sz="1400" dirty="0"/>
          </a:p>
        </p:txBody>
      </p:sp>
      <p:sp>
        <p:nvSpPr>
          <p:cNvPr id="15" name="14 - Ορθογώνιο"/>
          <p:cNvSpPr/>
          <p:nvPr/>
        </p:nvSpPr>
        <p:spPr>
          <a:xfrm>
            <a:off x="546582" y="6257940"/>
            <a:ext cx="3002692" cy="400110"/>
          </a:xfrm>
          <a:prstGeom prst="rect">
            <a:avLst/>
          </a:prstGeom>
        </p:spPr>
        <p:txBody>
          <a:bodyPr wrap="square">
            <a:spAutoFit/>
          </a:bodyPr>
          <a:lstStyle/>
          <a:p>
            <a:pPr algn="ctr"/>
            <a:r>
              <a:rPr lang="el-GR" sz="2000" dirty="0" smtClean="0"/>
              <a:t>Τριβείο </a:t>
            </a:r>
            <a:r>
              <a:rPr lang="el-GR" sz="2000" dirty="0" smtClean="0"/>
              <a:t>ταινίας</a:t>
            </a:r>
            <a:endParaRPr lang="el-GR" sz="2000" dirty="0"/>
          </a:p>
        </p:txBody>
      </p:sp>
      <p:sp>
        <p:nvSpPr>
          <p:cNvPr id="16" name="15 - Ορθογώνιο"/>
          <p:cNvSpPr/>
          <p:nvPr/>
        </p:nvSpPr>
        <p:spPr>
          <a:xfrm>
            <a:off x="3792702" y="6227460"/>
            <a:ext cx="2653818" cy="400110"/>
          </a:xfrm>
          <a:prstGeom prst="rect">
            <a:avLst/>
          </a:prstGeom>
        </p:spPr>
        <p:txBody>
          <a:bodyPr wrap="square">
            <a:spAutoFit/>
          </a:bodyPr>
          <a:lstStyle/>
          <a:p>
            <a:pPr algn="ctr"/>
            <a:r>
              <a:rPr lang="el-GR" sz="2000" dirty="0" smtClean="0"/>
              <a:t>Τριβείο </a:t>
            </a:r>
            <a:r>
              <a:rPr lang="el-GR" sz="2000" dirty="0" smtClean="0"/>
              <a:t>δίσκου</a:t>
            </a:r>
            <a:endParaRPr lang="el-GR" sz="2000" dirty="0"/>
          </a:p>
        </p:txBody>
      </p:sp>
      <p:sp>
        <p:nvSpPr>
          <p:cNvPr id="17" name="16 - Ορθογώνιο"/>
          <p:cNvSpPr/>
          <p:nvPr/>
        </p:nvSpPr>
        <p:spPr>
          <a:xfrm>
            <a:off x="6322542" y="6241554"/>
            <a:ext cx="2440458" cy="400110"/>
          </a:xfrm>
          <a:prstGeom prst="rect">
            <a:avLst/>
          </a:prstGeom>
        </p:spPr>
        <p:txBody>
          <a:bodyPr wrap="square">
            <a:spAutoFit/>
          </a:bodyPr>
          <a:lstStyle/>
          <a:p>
            <a:pPr algn="ctr"/>
            <a:r>
              <a:rPr lang="el-GR" sz="2000" dirty="0" smtClean="0"/>
              <a:t>Τριβείο </a:t>
            </a:r>
            <a:r>
              <a:rPr lang="el-GR" sz="2000" dirty="0" smtClean="0"/>
              <a:t>κυλίνδρου</a:t>
            </a:r>
            <a:endParaRPr lang="el-GR" sz="2000" dirty="0"/>
          </a:p>
        </p:txBody>
      </p:sp>
      <p:sp>
        <p:nvSpPr>
          <p:cNvPr id="18" name="17 - Ορθογώνιο"/>
          <p:cNvSpPr/>
          <p:nvPr/>
        </p:nvSpPr>
        <p:spPr>
          <a:xfrm>
            <a:off x="8867622" y="6211074"/>
            <a:ext cx="2440458" cy="707886"/>
          </a:xfrm>
          <a:prstGeom prst="rect">
            <a:avLst/>
          </a:prstGeom>
        </p:spPr>
        <p:txBody>
          <a:bodyPr wrap="square">
            <a:spAutoFit/>
          </a:bodyPr>
          <a:lstStyle/>
          <a:p>
            <a:pPr algn="ctr"/>
            <a:r>
              <a:rPr lang="el-GR" sz="2000" dirty="0" smtClean="0"/>
              <a:t>Τριβείο με πλατιά ταινία </a:t>
            </a:r>
            <a:r>
              <a:rPr lang="el-GR" sz="2000" dirty="0" smtClean="0"/>
              <a:t>λείανσης</a:t>
            </a:r>
            <a:endParaRPr lang="el-GR" sz="2000" dirty="0"/>
          </a:p>
        </p:txBody>
      </p:sp>
      <p:sp>
        <p:nvSpPr>
          <p:cNvPr id="19" name="18 - TextBox"/>
          <p:cNvSpPr txBox="1"/>
          <p:nvPr/>
        </p:nvSpPr>
        <p:spPr>
          <a:xfrm flipH="1">
            <a:off x="1602218" y="2570445"/>
            <a:ext cx="518159" cy="369332"/>
          </a:xfrm>
          <a:prstGeom prst="rect">
            <a:avLst/>
          </a:prstGeom>
          <a:noFill/>
        </p:spPr>
        <p:txBody>
          <a:bodyPr wrap="square" rtlCol="0">
            <a:spAutoFit/>
          </a:bodyPr>
          <a:lstStyle/>
          <a:p>
            <a:pPr algn="ctr"/>
            <a:r>
              <a:rPr lang="el-GR" b="1" dirty="0" smtClean="0"/>
              <a:t>Α</a:t>
            </a:r>
            <a:endParaRPr lang="el-GR" b="1" dirty="0"/>
          </a:p>
        </p:txBody>
      </p:sp>
      <p:sp>
        <p:nvSpPr>
          <p:cNvPr id="20" name="19 - TextBox"/>
          <p:cNvSpPr txBox="1"/>
          <p:nvPr/>
        </p:nvSpPr>
        <p:spPr>
          <a:xfrm flipH="1">
            <a:off x="4848338" y="3256245"/>
            <a:ext cx="518159" cy="369332"/>
          </a:xfrm>
          <a:prstGeom prst="rect">
            <a:avLst/>
          </a:prstGeom>
          <a:noFill/>
        </p:spPr>
        <p:txBody>
          <a:bodyPr wrap="square" rtlCol="0">
            <a:spAutoFit/>
          </a:bodyPr>
          <a:lstStyle/>
          <a:p>
            <a:pPr algn="ctr"/>
            <a:r>
              <a:rPr lang="el-GR" b="1" dirty="0" smtClean="0"/>
              <a:t>Β</a:t>
            </a:r>
            <a:endParaRPr lang="el-GR" b="1" dirty="0"/>
          </a:p>
        </p:txBody>
      </p:sp>
      <p:sp>
        <p:nvSpPr>
          <p:cNvPr id="21" name="20 - TextBox"/>
          <p:cNvSpPr txBox="1"/>
          <p:nvPr/>
        </p:nvSpPr>
        <p:spPr>
          <a:xfrm flipH="1">
            <a:off x="7225778" y="3286725"/>
            <a:ext cx="518159" cy="369332"/>
          </a:xfrm>
          <a:prstGeom prst="rect">
            <a:avLst/>
          </a:prstGeom>
          <a:noFill/>
        </p:spPr>
        <p:txBody>
          <a:bodyPr wrap="square" rtlCol="0">
            <a:spAutoFit/>
          </a:bodyPr>
          <a:lstStyle/>
          <a:p>
            <a:pPr algn="ctr"/>
            <a:r>
              <a:rPr lang="el-GR" b="1" dirty="0" smtClean="0"/>
              <a:t>Γ</a:t>
            </a:r>
            <a:endParaRPr lang="el-GR" b="1" dirty="0"/>
          </a:p>
        </p:txBody>
      </p:sp>
      <p:sp>
        <p:nvSpPr>
          <p:cNvPr id="22" name="21 - TextBox"/>
          <p:cNvSpPr txBox="1"/>
          <p:nvPr/>
        </p:nvSpPr>
        <p:spPr>
          <a:xfrm flipH="1">
            <a:off x="8262098" y="2280885"/>
            <a:ext cx="518159" cy="369332"/>
          </a:xfrm>
          <a:prstGeom prst="rect">
            <a:avLst/>
          </a:prstGeom>
          <a:noFill/>
        </p:spPr>
        <p:txBody>
          <a:bodyPr wrap="square" rtlCol="0">
            <a:spAutoFit/>
          </a:bodyPr>
          <a:lstStyle/>
          <a:p>
            <a:pPr algn="ctr"/>
            <a:r>
              <a:rPr lang="el-GR" b="1" dirty="0" smtClean="0"/>
              <a:t>Δ</a:t>
            </a:r>
            <a:endParaRPr lang="el-G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96240" y="1722120"/>
            <a:ext cx="512064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Το τριβείο ταινίας χρησιμοποιείται για τη λείανση ξύλων μικρού πλάτους και πάχους. Το τριβείο ταινίας διαθέτει μια στενή ταινία γυαλόχαρτου που περιστρέφεται πάνω σε δύο κυλίνδρους. Κάθετα στην ταινία του γυαλόχαρτου υπάρχει οδηγός ο οποίος χρησιμεύει για τη στήριξη του ξύλου που λειαίνουμε. </a:t>
            </a:r>
            <a:endParaRPr kumimoji="0" lang="el-GR" sz="20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Τριβείο ταινίας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23554" name="Picture 2" descr="MVC-004F"/>
          <p:cNvPicPr>
            <a:picLocks noChangeAspect="1" noChangeArrowheads="1"/>
          </p:cNvPicPr>
          <p:nvPr/>
        </p:nvPicPr>
        <p:blipFill>
          <a:blip r:embed="rId3" cstate="print"/>
          <a:srcRect/>
          <a:stretch>
            <a:fillRect/>
          </a:stretch>
        </p:blipFill>
        <p:spPr bwMode="auto">
          <a:xfrm>
            <a:off x="6888479" y="1722120"/>
            <a:ext cx="4553745" cy="3432283"/>
          </a:xfrm>
          <a:prstGeom prst="rect">
            <a:avLst/>
          </a:prstGeom>
          <a:noFill/>
          <a:ln w="9525">
            <a:solidFill>
              <a:schemeClr val="tx1"/>
            </a:solidFill>
            <a:miter lim="800000"/>
            <a:headEnd/>
            <a:tailEnd/>
          </a:ln>
        </p:spPr>
      </p:pic>
      <p:sp>
        <p:nvSpPr>
          <p:cNvPr id="23555" name="Rectangle 3"/>
          <p:cNvSpPr>
            <a:spLocks noChangeArrowheads="1"/>
          </p:cNvSpPr>
          <p:nvPr/>
        </p:nvSpPr>
        <p:spPr bwMode="auto">
          <a:xfrm>
            <a:off x="7178040" y="5775960"/>
            <a:ext cx="40843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Λείανση ξύλου σε τριβείο </a:t>
            </a:r>
            <a:r>
              <a:rPr kumimoji="0" lang="el-GR" sz="2000" b="0" u="none" strike="noStrike" cap="none" normalizeH="0" baseline="0" dirty="0" smtClean="0">
                <a:ln>
                  <a:noFill/>
                </a:ln>
                <a:solidFill>
                  <a:schemeClr val="tx1"/>
                </a:solidFill>
                <a:effectLst/>
                <a:ea typeface="Times New Roman" pitchFamily="18" charset="0"/>
                <a:cs typeface="Arial" pitchFamily="34" charset="0"/>
              </a:rPr>
              <a:t>ταινίας</a:t>
            </a:r>
            <a:endParaRPr kumimoji="0" lang="el-GR" sz="3200" b="0" u="none" strike="noStrike" cap="none" normalizeH="0" baseline="0" dirty="0" smtClean="0">
              <a:ln>
                <a:noFill/>
              </a:ln>
              <a:solidFill>
                <a:schemeClr val="tx1"/>
              </a:solidFill>
              <a:effectLst/>
              <a:cs typeface="Arial" pitchFamily="34" charset="0"/>
            </a:endParaRPr>
          </a:p>
        </p:txBody>
      </p:sp>
      <p:sp>
        <p:nvSpPr>
          <p:cNvPr id="7" name="6 - Ορθογώνιο"/>
          <p:cNvSpPr/>
          <p:nvPr/>
        </p:nvSpPr>
        <p:spPr>
          <a:xfrm>
            <a:off x="6873534" y="517290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Τριβείο δίσκου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Rectangle 3"/>
          <p:cNvSpPr>
            <a:spLocks noChangeArrowheads="1"/>
          </p:cNvSpPr>
          <p:nvPr/>
        </p:nvSpPr>
        <p:spPr bwMode="auto">
          <a:xfrm>
            <a:off x="7178040" y="5775960"/>
            <a:ext cx="40843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Λείανση ξύλου σε τριβείο </a:t>
            </a:r>
            <a:r>
              <a:rPr kumimoji="0" lang="el-GR" sz="2000" b="0" u="none" strike="noStrike" cap="none" normalizeH="0" baseline="0" dirty="0" smtClean="0">
                <a:ln>
                  <a:noFill/>
                </a:ln>
                <a:solidFill>
                  <a:schemeClr val="tx1"/>
                </a:solidFill>
                <a:effectLst/>
                <a:ea typeface="Times New Roman" pitchFamily="18" charset="0"/>
                <a:cs typeface="Arial" pitchFamily="34" charset="0"/>
              </a:rPr>
              <a:t>δίσκου</a:t>
            </a:r>
            <a:endParaRPr kumimoji="0" lang="el-GR" sz="3200" b="0" u="none" strike="noStrike" cap="none" normalizeH="0" baseline="0" dirty="0" smtClean="0">
              <a:ln>
                <a:noFill/>
              </a:ln>
              <a:solidFill>
                <a:schemeClr val="tx1"/>
              </a:solidFill>
              <a:effectLst/>
              <a:cs typeface="Arial" pitchFamily="34" charset="0"/>
            </a:endParaRPr>
          </a:p>
        </p:txBody>
      </p:sp>
      <p:sp>
        <p:nvSpPr>
          <p:cNvPr id="5" name="4 - Ορθογώνιο"/>
          <p:cNvSpPr/>
          <p:nvPr/>
        </p:nvSpPr>
        <p:spPr>
          <a:xfrm>
            <a:off x="6873534" y="517290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27649" name="Rectangle 1"/>
          <p:cNvSpPr>
            <a:spLocks noChangeArrowheads="1"/>
          </p:cNvSpPr>
          <p:nvPr/>
        </p:nvSpPr>
        <p:spPr bwMode="auto">
          <a:xfrm>
            <a:off x="761999" y="1799808"/>
            <a:ext cx="4983707"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Το τριβείο δίσκου χρησιμοποιείται για τη λείανση εγκάρσιων επιφανειών ξύλου. Το γυαλόχαρτο είναι εφαρμοσμένο σε κατακόρυφο μεταλλικό δίσκο. Ο δίσκος συνοδεύεται από οριζόντια τράπεζα εργασίας. Ο χειριστής τοποθετεί το ξύλο στην τράπεζα εργασίας και πιέζει ελαφρώς την εγκάρσια επιφάνεια του ξύλου στον περιστρεφόμενο δίσκο.</a:t>
            </a:r>
            <a:endParaRPr kumimoji="0" lang="el-GR" sz="2000" i="0" u="none" strike="noStrike" cap="none" normalizeH="0" baseline="0" dirty="0" smtClean="0">
              <a:ln>
                <a:noFill/>
              </a:ln>
              <a:solidFill>
                <a:schemeClr val="tx1"/>
              </a:solidFill>
              <a:effectLst/>
              <a:cs typeface="Arial" pitchFamily="34" charset="0"/>
            </a:endParaRPr>
          </a:p>
        </p:txBody>
      </p:sp>
      <p:pic>
        <p:nvPicPr>
          <p:cNvPr id="27650" name="Picture 2" descr="MVC-005F"/>
          <p:cNvPicPr>
            <a:picLocks noChangeAspect="1" noChangeArrowheads="1"/>
          </p:cNvPicPr>
          <p:nvPr/>
        </p:nvPicPr>
        <p:blipFill>
          <a:blip r:embed="rId3" cstate="print"/>
          <a:srcRect/>
          <a:stretch>
            <a:fillRect/>
          </a:stretch>
        </p:blipFill>
        <p:spPr bwMode="auto">
          <a:xfrm>
            <a:off x="6949439" y="1722120"/>
            <a:ext cx="4646619" cy="34918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Τριβείο κυλίνδρου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26625" name="Rectangle 1"/>
          <p:cNvSpPr>
            <a:spLocks noChangeArrowheads="1"/>
          </p:cNvSpPr>
          <p:nvPr/>
        </p:nvSpPr>
        <p:spPr bwMode="auto">
          <a:xfrm>
            <a:off x="716279" y="2090856"/>
            <a:ext cx="5179553"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Το τριβείο κυλίνδρου χρησιμοποιείται για τη λείανση καμπύλων ξύλων. Το γυαλόχαρτο είναι εφαρμοσμένο σε κύλινδρο, ο οποίος βρίσκεται σε κατακόρυφη θέση στο κέντρο της τράπεζας εργασίας. Για</a:t>
            </a:r>
            <a:r>
              <a:rPr kumimoji="0" lang="el-GR" sz="2000" i="0" u="none" strike="noStrike" cap="none" normalizeH="0" dirty="0" smtClean="0">
                <a:ln>
                  <a:noFill/>
                </a:ln>
                <a:solidFill>
                  <a:schemeClr val="tx1"/>
                </a:solidFill>
                <a:effectLst/>
                <a:ea typeface="Times New Roman" pitchFamily="18" charset="0"/>
                <a:cs typeface="Arial" pitchFamily="34" charset="0"/>
              </a:rPr>
              <a:t> </a:t>
            </a:r>
            <a:r>
              <a:rPr kumimoji="0" lang="el-GR" sz="2000" i="0" u="none" strike="noStrike" cap="none" normalizeH="0" baseline="0" dirty="0" smtClean="0">
                <a:ln>
                  <a:noFill/>
                </a:ln>
                <a:solidFill>
                  <a:schemeClr val="tx1"/>
                </a:solidFill>
                <a:effectLst/>
                <a:ea typeface="Times New Roman" pitchFamily="18" charset="0"/>
                <a:cs typeface="Arial" pitchFamily="34" charset="0"/>
              </a:rPr>
              <a:t>αυτό το λόγο ο κύλινδρος τριβής μπορεί να τοποθετηθεί και σε άξονα σβούρας. Ο χειριστής τοποθετεί το καμπύλο ξύλο στην τράπεζα εργασίας και πιέζει ελαφρώς το ξύλο στον περιστρεφόμενο κύλινδρο.</a:t>
            </a:r>
            <a:r>
              <a:rPr kumimoji="0" lang="el-GR" sz="2000" i="0" u="none" strike="noStrike" cap="none" normalizeH="0" baseline="0" dirty="0" smtClean="0">
                <a:ln>
                  <a:noFill/>
                </a:ln>
                <a:solidFill>
                  <a:schemeClr val="tx1"/>
                </a:solidFill>
                <a:effectLst/>
                <a:cs typeface="Arial" pitchFamily="34" charset="0"/>
              </a:rPr>
              <a:t> </a:t>
            </a:r>
          </a:p>
        </p:txBody>
      </p:sp>
      <p:pic>
        <p:nvPicPr>
          <p:cNvPr id="26626" name="Picture 2" descr="MVC-006F"/>
          <p:cNvPicPr>
            <a:picLocks noChangeAspect="1" noChangeArrowheads="1"/>
          </p:cNvPicPr>
          <p:nvPr/>
        </p:nvPicPr>
        <p:blipFill>
          <a:blip r:embed="rId3" cstate="print"/>
          <a:srcRect/>
          <a:stretch>
            <a:fillRect/>
          </a:stretch>
        </p:blipFill>
        <p:spPr bwMode="auto">
          <a:xfrm>
            <a:off x="6979920" y="1756408"/>
            <a:ext cx="4648200" cy="3476946"/>
          </a:xfrm>
          <a:prstGeom prst="rect">
            <a:avLst/>
          </a:prstGeom>
          <a:noFill/>
          <a:ln w="9525">
            <a:noFill/>
            <a:miter lim="800000"/>
            <a:headEnd/>
            <a:tailEnd/>
          </a:ln>
        </p:spPr>
      </p:pic>
      <p:sp>
        <p:nvSpPr>
          <p:cNvPr id="6" name="Rectangle 3"/>
          <p:cNvSpPr>
            <a:spLocks noChangeArrowheads="1"/>
          </p:cNvSpPr>
          <p:nvPr/>
        </p:nvSpPr>
        <p:spPr bwMode="auto">
          <a:xfrm>
            <a:off x="7178040" y="5775960"/>
            <a:ext cx="40843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Λείανση ξύλου σε τριβείο </a:t>
            </a:r>
            <a:r>
              <a:rPr kumimoji="0" lang="el-GR" sz="2000" b="0" u="none" strike="noStrike" cap="none" normalizeH="0" baseline="0" dirty="0" smtClean="0">
                <a:ln>
                  <a:noFill/>
                </a:ln>
                <a:solidFill>
                  <a:schemeClr val="tx1"/>
                </a:solidFill>
                <a:effectLst/>
                <a:ea typeface="Times New Roman" pitchFamily="18" charset="0"/>
                <a:cs typeface="Arial" pitchFamily="34" charset="0"/>
              </a:rPr>
              <a:t>κυλίνδρου</a:t>
            </a:r>
            <a:endParaRPr kumimoji="0" lang="el-GR" sz="3200" b="0" u="none" strike="noStrike" cap="none" normalizeH="0" baseline="0" dirty="0" smtClean="0">
              <a:ln>
                <a:noFill/>
              </a:ln>
              <a:solidFill>
                <a:schemeClr val="tx1"/>
              </a:solidFill>
              <a:effectLst/>
              <a:cs typeface="Arial" pitchFamily="34" charset="0"/>
            </a:endParaRPr>
          </a:p>
        </p:txBody>
      </p:sp>
      <p:sp>
        <p:nvSpPr>
          <p:cNvPr id="7" name="6 - Ορθογώνιο"/>
          <p:cNvSpPr/>
          <p:nvPr/>
        </p:nvSpPr>
        <p:spPr>
          <a:xfrm>
            <a:off x="6873534" y="517290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Τριβείο με πλατιά ταινία λείανσης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2362494" y="527958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25601" name="Rectangle 1"/>
          <p:cNvSpPr>
            <a:spLocks noChangeArrowheads="1"/>
          </p:cNvSpPr>
          <p:nvPr/>
        </p:nvSpPr>
        <p:spPr bwMode="auto">
          <a:xfrm>
            <a:off x="655320" y="1051560"/>
            <a:ext cx="104241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Το τριβείο με πλατιά ταινία λείανσης χρησιμοποιείται σε μεγάλες επιχειρήσεις επεξεργασίας ξύλου, καθώς και σε βιομηχανίες παραγωγής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ξυλοπλακών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Το τριβείο ταινίας χρησιμοποιείται για τη λείανση μεγάλων επίπεδων επιφανειών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επενδεδυμένων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με καπλαμά ή γυμνών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ξυπλοπλακών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ξύλινων τελάρων, </a:t>
            </a:r>
            <a:r>
              <a:rPr kumimoji="0" lang="el-GR" sz="2000" i="0" u="none" strike="noStrike" cap="none" normalizeH="0" baseline="0" dirty="0" smtClean="0">
                <a:ln>
                  <a:noFill/>
                </a:ln>
                <a:solidFill>
                  <a:schemeClr val="tx1"/>
                </a:solidFill>
                <a:effectLst/>
                <a:ea typeface="Times New Roman" pitchFamily="18" charset="0"/>
                <a:cs typeface="Arial" pitchFamily="34" charset="0"/>
              </a:rPr>
              <a:t>κ.α.). </a:t>
            </a:r>
            <a:endParaRPr kumimoji="0" lang="el-GR" sz="2000" i="0" u="none" strike="noStrike" cap="none" normalizeH="0" baseline="0" dirty="0" smtClean="0">
              <a:ln>
                <a:noFill/>
              </a:ln>
              <a:solidFill>
                <a:schemeClr val="tx1"/>
              </a:solidFill>
              <a:effectLst/>
              <a:ea typeface="Times New Roman" pitchFamily="18" charset="0"/>
              <a:cs typeface="Arial" pitchFamily="34" charset="0"/>
            </a:endParaRPr>
          </a:p>
        </p:txBody>
      </p:sp>
      <p:grpSp>
        <p:nvGrpSpPr>
          <p:cNvPr id="25602" name="Group 2"/>
          <p:cNvGrpSpPr>
            <a:grpSpLocks/>
          </p:cNvGrpSpPr>
          <p:nvPr/>
        </p:nvGrpSpPr>
        <p:grpSpPr bwMode="auto">
          <a:xfrm>
            <a:off x="2352992" y="2514600"/>
            <a:ext cx="7537767" cy="2723515"/>
            <a:chOff x="2544" y="10371"/>
            <a:chExt cx="7380" cy="2339"/>
          </a:xfrm>
        </p:grpSpPr>
        <p:grpSp>
          <p:nvGrpSpPr>
            <p:cNvPr id="25603" name="Group 3"/>
            <p:cNvGrpSpPr>
              <a:grpSpLocks/>
            </p:cNvGrpSpPr>
            <p:nvPr/>
          </p:nvGrpSpPr>
          <p:grpSpPr bwMode="auto">
            <a:xfrm>
              <a:off x="2544" y="10371"/>
              <a:ext cx="7380" cy="2339"/>
              <a:chOff x="1980" y="4681"/>
              <a:chExt cx="7380" cy="2339"/>
            </a:xfrm>
          </p:grpSpPr>
          <p:grpSp>
            <p:nvGrpSpPr>
              <p:cNvPr id="25604" name="Group 4"/>
              <p:cNvGrpSpPr>
                <a:grpSpLocks noChangeAspect="1"/>
              </p:cNvGrpSpPr>
              <p:nvPr/>
            </p:nvGrpSpPr>
            <p:grpSpPr bwMode="auto">
              <a:xfrm>
                <a:off x="2340" y="4860"/>
                <a:ext cx="2700" cy="1595"/>
                <a:chOff x="3862" y="14524"/>
                <a:chExt cx="4856" cy="2766"/>
              </a:xfrm>
            </p:grpSpPr>
            <p:grpSp>
              <p:nvGrpSpPr>
                <p:cNvPr id="25605" name="Group 5"/>
                <p:cNvGrpSpPr>
                  <a:grpSpLocks noChangeAspect="1"/>
                </p:cNvGrpSpPr>
                <p:nvPr/>
              </p:nvGrpSpPr>
              <p:grpSpPr bwMode="auto">
                <a:xfrm>
                  <a:off x="4364" y="14524"/>
                  <a:ext cx="1340" cy="2073"/>
                  <a:chOff x="4364" y="14524"/>
                  <a:chExt cx="1340" cy="2073"/>
                </a:xfrm>
              </p:grpSpPr>
              <p:sp>
                <p:nvSpPr>
                  <p:cNvPr id="25606" name="Oval 6"/>
                  <p:cNvSpPr>
                    <a:spLocks noChangeAspect="1" noChangeArrowheads="1"/>
                  </p:cNvSpPr>
                  <p:nvPr/>
                </p:nvSpPr>
                <p:spPr bwMode="auto">
                  <a:xfrm>
                    <a:off x="4851" y="14524"/>
                    <a:ext cx="366" cy="36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07" name="Line 7"/>
                  <p:cNvSpPr>
                    <a:spLocks noChangeAspect="1" noChangeShapeType="1"/>
                  </p:cNvSpPr>
                  <p:nvPr/>
                </p:nvSpPr>
                <p:spPr bwMode="auto">
                  <a:xfrm flipH="1">
                    <a:off x="4364" y="14646"/>
                    <a:ext cx="487" cy="17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08" name="Oval 8"/>
                  <p:cNvSpPr>
                    <a:spLocks noChangeAspect="1" noChangeArrowheads="1"/>
                  </p:cNvSpPr>
                  <p:nvPr/>
                </p:nvSpPr>
                <p:spPr bwMode="auto">
                  <a:xfrm>
                    <a:off x="4364" y="16231"/>
                    <a:ext cx="366" cy="36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09" name="Oval 9"/>
                  <p:cNvSpPr>
                    <a:spLocks noChangeAspect="1" noChangeArrowheads="1"/>
                  </p:cNvSpPr>
                  <p:nvPr/>
                </p:nvSpPr>
                <p:spPr bwMode="auto">
                  <a:xfrm>
                    <a:off x="5338" y="16231"/>
                    <a:ext cx="366" cy="365"/>
                  </a:xfrm>
                  <a:prstGeom prst="ellipse">
                    <a:avLst/>
                  </a:prstGeom>
                  <a:solidFill>
                    <a:srgbClr val="FFFFFF"/>
                  </a:solid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10" name="Rectangle 10"/>
                  <p:cNvSpPr>
                    <a:spLocks noChangeAspect="1" noChangeArrowheads="1"/>
                  </p:cNvSpPr>
                  <p:nvPr/>
                </p:nvSpPr>
                <p:spPr bwMode="auto">
                  <a:xfrm>
                    <a:off x="4851" y="16474"/>
                    <a:ext cx="366" cy="1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5611" name="Line 11"/>
                  <p:cNvSpPr>
                    <a:spLocks noChangeAspect="1" noChangeShapeType="1"/>
                  </p:cNvSpPr>
                  <p:nvPr/>
                </p:nvSpPr>
                <p:spPr bwMode="auto">
                  <a:xfrm>
                    <a:off x="5216" y="14646"/>
                    <a:ext cx="488" cy="17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12" name="Line 12"/>
                  <p:cNvSpPr>
                    <a:spLocks noChangeAspect="1" noChangeShapeType="1"/>
                  </p:cNvSpPr>
                  <p:nvPr/>
                </p:nvSpPr>
                <p:spPr bwMode="auto">
                  <a:xfrm>
                    <a:off x="4607" y="16596"/>
                    <a:ext cx="854"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5613" name="Group 13"/>
                <p:cNvGrpSpPr>
                  <a:grpSpLocks noChangeAspect="1"/>
                </p:cNvGrpSpPr>
                <p:nvPr/>
              </p:nvGrpSpPr>
              <p:grpSpPr bwMode="auto">
                <a:xfrm>
                  <a:off x="7713" y="16079"/>
                  <a:ext cx="336" cy="519"/>
                  <a:chOff x="7713" y="16079"/>
                  <a:chExt cx="336" cy="519"/>
                </a:xfrm>
              </p:grpSpPr>
              <p:sp>
                <p:nvSpPr>
                  <p:cNvPr id="25614" name="Freeform 14"/>
                  <p:cNvSpPr>
                    <a:spLocks noChangeAspect="1"/>
                  </p:cNvSpPr>
                  <p:nvPr/>
                </p:nvSpPr>
                <p:spPr bwMode="auto">
                  <a:xfrm>
                    <a:off x="7713" y="16079"/>
                    <a:ext cx="112" cy="518"/>
                  </a:xfrm>
                  <a:custGeom>
                    <a:avLst/>
                    <a:gdLst/>
                    <a:ahLst/>
                    <a:cxnLst>
                      <a:cxn ang="0">
                        <a:pos x="0" y="720"/>
                      </a:cxn>
                      <a:cxn ang="0">
                        <a:pos x="180" y="540"/>
                      </a:cxn>
                      <a:cxn ang="0">
                        <a:pos x="180" y="0"/>
                      </a:cxn>
                    </a:cxnLst>
                    <a:rect l="0" t="0" r="r" b="b"/>
                    <a:pathLst>
                      <a:path w="210" h="720">
                        <a:moveTo>
                          <a:pt x="0" y="720"/>
                        </a:moveTo>
                        <a:cubicBezTo>
                          <a:pt x="75" y="690"/>
                          <a:pt x="150" y="660"/>
                          <a:pt x="180" y="540"/>
                        </a:cubicBezTo>
                        <a:cubicBezTo>
                          <a:pt x="210" y="420"/>
                          <a:pt x="180" y="90"/>
                          <a:pt x="18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15" name="Line 15"/>
                  <p:cNvSpPr>
                    <a:spLocks noChangeAspect="1" noChangeShapeType="1"/>
                  </p:cNvSpPr>
                  <p:nvPr/>
                </p:nvSpPr>
                <p:spPr bwMode="auto">
                  <a:xfrm>
                    <a:off x="7809" y="16079"/>
                    <a:ext cx="23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16" name="Line 16"/>
                  <p:cNvSpPr>
                    <a:spLocks noChangeAspect="1" noChangeShapeType="1"/>
                  </p:cNvSpPr>
                  <p:nvPr/>
                </p:nvSpPr>
                <p:spPr bwMode="auto">
                  <a:xfrm>
                    <a:off x="8048" y="16079"/>
                    <a:ext cx="1" cy="51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17" name="Line 17"/>
                  <p:cNvSpPr>
                    <a:spLocks noChangeAspect="1" noChangeShapeType="1"/>
                  </p:cNvSpPr>
                  <p:nvPr/>
                </p:nvSpPr>
                <p:spPr bwMode="auto">
                  <a:xfrm>
                    <a:off x="7713" y="16597"/>
                    <a:ext cx="335"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5618" name="Group 18"/>
                <p:cNvGrpSpPr>
                  <a:grpSpLocks noChangeAspect="1"/>
                </p:cNvGrpSpPr>
                <p:nvPr/>
              </p:nvGrpSpPr>
              <p:grpSpPr bwMode="auto">
                <a:xfrm>
                  <a:off x="5704" y="16079"/>
                  <a:ext cx="670" cy="518"/>
                  <a:chOff x="5704" y="16079"/>
                  <a:chExt cx="670" cy="518"/>
                </a:xfrm>
              </p:grpSpPr>
              <p:grpSp>
                <p:nvGrpSpPr>
                  <p:cNvPr id="25619" name="Group 19"/>
                  <p:cNvGrpSpPr>
                    <a:grpSpLocks noChangeAspect="1"/>
                  </p:cNvGrpSpPr>
                  <p:nvPr/>
                </p:nvGrpSpPr>
                <p:grpSpPr bwMode="auto">
                  <a:xfrm>
                    <a:off x="5704" y="16079"/>
                    <a:ext cx="670" cy="518"/>
                    <a:chOff x="5704" y="15906"/>
                    <a:chExt cx="1171" cy="691"/>
                  </a:xfrm>
                </p:grpSpPr>
                <p:sp>
                  <p:nvSpPr>
                    <p:cNvPr id="25620" name="Freeform 20"/>
                    <p:cNvSpPr>
                      <a:spLocks noChangeAspect="1"/>
                    </p:cNvSpPr>
                    <p:nvPr/>
                  </p:nvSpPr>
                  <p:spPr bwMode="auto">
                    <a:xfrm>
                      <a:off x="5704" y="15906"/>
                      <a:ext cx="195" cy="691"/>
                    </a:xfrm>
                    <a:custGeom>
                      <a:avLst/>
                      <a:gdLst/>
                      <a:ahLst/>
                      <a:cxnLst>
                        <a:cxn ang="0">
                          <a:pos x="0" y="720"/>
                        </a:cxn>
                        <a:cxn ang="0">
                          <a:pos x="180" y="540"/>
                        </a:cxn>
                        <a:cxn ang="0">
                          <a:pos x="180" y="0"/>
                        </a:cxn>
                      </a:cxnLst>
                      <a:rect l="0" t="0" r="r" b="b"/>
                      <a:pathLst>
                        <a:path w="210" h="720">
                          <a:moveTo>
                            <a:pt x="0" y="720"/>
                          </a:moveTo>
                          <a:cubicBezTo>
                            <a:pt x="75" y="690"/>
                            <a:pt x="150" y="660"/>
                            <a:pt x="180" y="540"/>
                          </a:cubicBezTo>
                          <a:cubicBezTo>
                            <a:pt x="210" y="420"/>
                            <a:pt x="180" y="90"/>
                            <a:pt x="18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21" name="Line 21"/>
                    <p:cNvSpPr>
                      <a:spLocks noChangeAspect="1" noChangeShapeType="1"/>
                    </p:cNvSpPr>
                    <p:nvPr/>
                  </p:nvSpPr>
                  <p:spPr bwMode="auto">
                    <a:xfrm>
                      <a:off x="5871" y="15906"/>
                      <a:ext cx="837"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22" name="Freeform 22"/>
                    <p:cNvSpPr>
                      <a:spLocks noChangeAspect="1"/>
                    </p:cNvSpPr>
                    <p:nvPr/>
                  </p:nvSpPr>
                  <p:spPr bwMode="auto">
                    <a:xfrm flipH="1">
                      <a:off x="6708" y="15906"/>
                      <a:ext cx="167" cy="691"/>
                    </a:xfrm>
                    <a:custGeom>
                      <a:avLst/>
                      <a:gdLst/>
                      <a:ahLst/>
                      <a:cxnLst>
                        <a:cxn ang="0">
                          <a:pos x="0" y="720"/>
                        </a:cxn>
                        <a:cxn ang="0">
                          <a:pos x="180" y="540"/>
                        </a:cxn>
                        <a:cxn ang="0">
                          <a:pos x="180" y="0"/>
                        </a:cxn>
                      </a:cxnLst>
                      <a:rect l="0" t="0" r="r" b="b"/>
                      <a:pathLst>
                        <a:path w="210" h="720">
                          <a:moveTo>
                            <a:pt x="0" y="720"/>
                          </a:moveTo>
                          <a:cubicBezTo>
                            <a:pt x="75" y="690"/>
                            <a:pt x="150" y="660"/>
                            <a:pt x="180" y="540"/>
                          </a:cubicBezTo>
                          <a:cubicBezTo>
                            <a:pt x="210" y="420"/>
                            <a:pt x="180" y="90"/>
                            <a:pt x="18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23" name="Oval 23"/>
                    <p:cNvSpPr>
                      <a:spLocks noChangeAspect="1" noChangeArrowheads="1"/>
                    </p:cNvSpPr>
                    <p:nvPr/>
                  </p:nvSpPr>
                  <p:spPr bwMode="auto">
                    <a:xfrm>
                      <a:off x="6039" y="16424"/>
                      <a:ext cx="167" cy="17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24" name="Oval 24"/>
                    <p:cNvSpPr>
                      <a:spLocks noChangeAspect="1" noChangeArrowheads="1"/>
                    </p:cNvSpPr>
                    <p:nvPr/>
                  </p:nvSpPr>
                  <p:spPr bwMode="auto">
                    <a:xfrm>
                      <a:off x="6374" y="16424"/>
                      <a:ext cx="167" cy="17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25625" name="Line 25"/>
                  <p:cNvSpPr>
                    <a:spLocks noChangeAspect="1" noChangeShapeType="1"/>
                  </p:cNvSpPr>
                  <p:nvPr/>
                </p:nvSpPr>
                <p:spPr bwMode="auto">
                  <a:xfrm>
                    <a:off x="5704" y="16597"/>
                    <a:ext cx="67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5626" name="Group 26"/>
                <p:cNvGrpSpPr>
                  <a:grpSpLocks noChangeAspect="1"/>
                </p:cNvGrpSpPr>
                <p:nvPr/>
              </p:nvGrpSpPr>
              <p:grpSpPr bwMode="auto">
                <a:xfrm>
                  <a:off x="6374" y="14524"/>
                  <a:ext cx="1339" cy="2072"/>
                  <a:chOff x="4364" y="14524"/>
                  <a:chExt cx="1340" cy="2073"/>
                </a:xfrm>
              </p:grpSpPr>
              <p:sp>
                <p:nvSpPr>
                  <p:cNvPr id="25627" name="Oval 27"/>
                  <p:cNvSpPr>
                    <a:spLocks noChangeAspect="1" noChangeArrowheads="1"/>
                  </p:cNvSpPr>
                  <p:nvPr/>
                </p:nvSpPr>
                <p:spPr bwMode="auto">
                  <a:xfrm>
                    <a:off x="4851" y="14524"/>
                    <a:ext cx="366" cy="36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28" name="Line 28"/>
                  <p:cNvSpPr>
                    <a:spLocks noChangeAspect="1" noChangeShapeType="1"/>
                  </p:cNvSpPr>
                  <p:nvPr/>
                </p:nvSpPr>
                <p:spPr bwMode="auto">
                  <a:xfrm flipH="1">
                    <a:off x="4364" y="14646"/>
                    <a:ext cx="487" cy="17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29" name="Oval 29"/>
                  <p:cNvSpPr>
                    <a:spLocks noChangeAspect="1" noChangeArrowheads="1"/>
                  </p:cNvSpPr>
                  <p:nvPr/>
                </p:nvSpPr>
                <p:spPr bwMode="auto">
                  <a:xfrm>
                    <a:off x="4364" y="16231"/>
                    <a:ext cx="366" cy="36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30" name="Oval 30"/>
                  <p:cNvSpPr>
                    <a:spLocks noChangeAspect="1" noChangeArrowheads="1"/>
                  </p:cNvSpPr>
                  <p:nvPr/>
                </p:nvSpPr>
                <p:spPr bwMode="auto">
                  <a:xfrm>
                    <a:off x="5338" y="16231"/>
                    <a:ext cx="366" cy="365"/>
                  </a:xfrm>
                  <a:prstGeom prst="ellipse">
                    <a:avLst/>
                  </a:prstGeom>
                  <a:solidFill>
                    <a:srgbClr val="FFFFFF"/>
                  </a:solid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31" name="Rectangle 31"/>
                  <p:cNvSpPr>
                    <a:spLocks noChangeAspect="1" noChangeArrowheads="1"/>
                  </p:cNvSpPr>
                  <p:nvPr/>
                </p:nvSpPr>
                <p:spPr bwMode="auto">
                  <a:xfrm>
                    <a:off x="4851" y="16474"/>
                    <a:ext cx="366" cy="1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5632" name="Line 32"/>
                  <p:cNvSpPr>
                    <a:spLocks noChangeAspect="1" noChangeShapeType="1"/>
                  </p:cNvSpPr>
                  <p:nvPr/>
                </p:nvSpPr>
                <p:spPr bwMode="auto">
                  <a:xfrm>
                    <a:off x="5216" y="14646"/>
                    <a:ext cx="488" cy="17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33" name="Line 33"/>
                  <p:cNvSpPr>
                    <a:spLocks noChangeAspect="1" noChangeShapeType="1"/>
                  </p:cNvSpPr>
                  <p:nvPr/>
                </p:nvSpPr>
                <p:spPr bwMode="auto">
                  <a:xfrm>
                    <a:off x="4607" y="16596"/>
                    <a:ext cx="854"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25634" name="Line 34"/>
                <p:cNvSpPr>
                  <a:spLocks noChangeAspect="1" noChangeShapeType="1"/>
                </p:cNvSpPr>
                <p:nvPr/>
              </p:nvSpPr>
              <p:spPr bwMode="auto">
                <a:xfrm flipH="1">
                  <a:off x="8215" y="16597"/>
                  <a:ext cx="503"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grpSp>
              <p:nvGrpSpPr>
                <p:cNvPr id="25635" name="Group 35"/>
                <p:cNvGrpSpPr>
                  <a:grpSpLocks noChangeAspect="1"/>
                </p:cNvGrpSpPr>
                <p:nvPr/>
              </p:nvGrpSpPr>
              <p:grpSpPr bwMode="auto">
                <a:xfrm>
                  <a:off x="3862" y="16770"/>
                  <a:ext cx="4688" cy="520"/>
                  <a:chOff x="3862" y="16770"/>
                  <a:chExt cx="4688" cy="520"/>
                </a:xfrm>
              </p:grpSpPr>
              <p:sp>
                <p:nvSpPr>
                  <p:cNvPr id="25636" name="Oval 36"/>
                  <p:cNvSpPr>
                    <a:spLocks noChangeAspect="1" noChangeArrowheads="1"/>
                  </p:cNvSpPr>
                  <p:nvPr/>
                </p:nvSpPr>
                <p:spPr bwMode="auto">
                  <a:xfrm>
                    <a:off x="8048" y="16770"/>
                    <a:ext cx="502" cy="51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37" name="Oval 37"/>
                  <p:cNvSpPr>
                    <a:spLocks noChangeAspect="1" noChangeArrowheads="1"/>
                  </p:cNvSpPr>
                  <p:nvPr/>
                </p:nvSpPr>
                <p:spPr bwMode="auto">
                  <a:xfrm>
                    <a:off x="3862" y="16770"/>
                    <a:ext cx="502" cy="51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38" name="Line 38"/>
                  <p:cNvSpPr>
                    <a:spLocks noChangeAspect="1" noChangeShapeType="1"/>
                  </p:cNvSpPr>
                  <p:nvPr/>
                </p:nvSpPr>
                <p:spPr bwMode="auto">
                  <a:xfrm>
                    <a:off x="4197" y="16770"/>
                    <a:ext cx="4018"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39" name="Line 39"/>
                  <p:cNvSpPr>
                    <a:spLocks noChangeAspect="1" noChangeShapeType="1"/>
                  </p:cNvSpPr>
                  <p:nvPr/>
                </p:nvSpPr>
                <p:spPr bwMode="auto">
                  <a:xfrm>
                    <a:off x="4197" y="17289"/>
                    <a:ext cx="401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grpSp>
            <p:nvGrpSpPr>
              <p:cNvPr id="25640" name="Group 40"/>
              <p:cNvGrpSpPr>
                <a:grpSpLocks noChangeAspect="1"/>
              </p:cNvGrpSpPr>
              <p:nvPr/>
            </p:nvGrpSpPr>
            <p:grpSpPr bwMode="auto">
              <a:xfrm>
                <a:off x="5220" y="4860"/>
                <a:ext cx="3960" cy="1608"/>
                <a:chOff x="720" y="9000"/>
                <a:chExt cx="9311" cy="3781"/>
              </a:xfrm>
            </p:grpSpPr>
            <p:sp>
              <p:nvSpPr>
                <p:cNvPr id="25641" name="Line 41"/>
                <p:cNvSpPr>
                  <a:spLocks noChangeAspect="1" noChangeShapeType="1"/>
                </p:cNvSpPr>
                <p:nvPr/>
              </p:nvSpPr>
              <p:spPr bwMode="auto">
                <a:xfrm flipH="1">
                  <a:off x="9360" y="11880"/>
                  <a:ext cx="671"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p>
              </p:txBody>
            </p:sp>
            <p:grpSp>
              <p:nvGrpSpPr>
                <p:cNvPr id="25642" name="Group 42"/>
                <p:cNvGrpSpPr>
                  <a:grpSpLocks noChangeAspect="1"/>
                </p:cNvGrpSpPr>
                <p:nvPr/>
              </p:nvGrpSpPr>
              <p:grpSpPr bwMode="auto">
                <a:xfrm>
                  <a:off x="720" y="12060"/>
                  <a:ext cx="9130" cy="721"/>
                  <a:chOff x="720" y="12060"/>
                  <a:chExt cx="9130" cy="721"/>
                </a:xfrm>
              </p:grpSpPr>
              <p:sp>
                <p:nvSpPr>
                  <p:cNvPr id="25643" name="Oval 43"/>
                  <p:cNvSpPr>
                    <a:spLocks noChangeAspect="1" noChangeArrowheads="1"/>
                  </p:cNvSpPr>
                  <p:nvPr/>
                </p:nvSpPr>
                <p:spPr bwMode="auto">
                  <a:xfrm>
                    <a:off x="9180" y="12060"/>
                    <a:ext cx="670" cy="71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44" name="Oval 44"/>
                  <p:cNvSpPr>
                    <a:spLocks noChangeAspect="1" noChangeArrowheads="1"/>
                  </p:cNvSpPr>
                  <p:nvPr/>
                </p:nvSpPr>
                <p:spPr bwMode="auto">
                  <a:xfrm>
                    <a:off x="720" y="12060"/>
                    <a:ext cx="670" cy="71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45" name="Line 45"/>
                  <p:cNvSpPr>
                    <a:spLocks noChangeAspect="1" noChangeShapeType="1"/>
                  </p:cNvSpPr>
                  <p:nvPr/>
                </p:nvSpPr>
                <p:spPr bwMode="auto">
                  <a:xfrm>
                    <a:off x="1167" y="12060"/>
                    <a:ext cx="8373"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46" name="Line 46"/>
                  <p:cNvSpPr>
                    <a:spLocks noChangeAspect="1" noChangeShapeType="1"/>
                  </p:cNvSpPr>
                  <p:nvPr/>
                </p:nvSpPr>
                <p:spPr bwMode="auto">
                  <a:xfrm>
                    <a:off x="1167" y="12779"/>
                    <a:ext cx="8373"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5647" name="Group 47"/>
                <p:cNvGrpSpPr>
                  <a:grpSpLocks noChangeAspect="1"/>
                </p:cNvGrpSpPr>
                <p:nvPr/>
              </p:nvGrpSpPr>
              <p:grpSpPr bwMode="auto">
                <a:xfrm>
                  <a:off x="1390" y="9000"/>
                  <a:ext cx="7698" cy="2878"/>
                  <a:chOff x="1390" y="9000"/>
                  <a:chExt cx="7698" cy="2878"/>
                </a:xfrm>
              </p:grpSpPr>
              <p:grpSp>
                <p:nvGrpSpPr>
                  <p:cNvPr id="25648" name="Group 48"/>
                  <p:cNvGrpSpPr>
                    <a:grpSpLocks noChangeAspect="1"/>
                  </p:cNvGrpSpPr>
                  <p:nvPr/>
                </p:nvGrpSpPr>
                <p:grpSpPr bwMode="auto">
                  <a:xfrm>
                    <a:off x="1390" y="9000"/>
                    <a:ext cx="1788" cy="2870"/>
                    <a:chOff x="4364" y="14524"/>
                    <a:chExt cx="1340" cy="2073"/>
                  </a:xfrm>
                </p:grpSpPr>
                <p:sp>
                  <p:nvSpPr>
                    <p:cNvPr id="25649" name="Oval 49"/>
                    <p:cNvSpPr>
                      <a:spLocks noChangeAspect="1" noChangeArrowheads="1"/>
                    </p:cNvSpPr>
                    <p:nvPr/>
                  </p:nvSpPr>
                  <p:spPr bwMode="auto">
                    <a:xfrm>
                      <a:off x="4851" y="14524"/>
                      <a:ext cx="366" cy="36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50" name="Line 50"/>
                    <p:cNvSpPr>
                      <a:spLocks noChangeAspect="1" noChangeShapeType="1"/>
                    </p:cNvSpPr>
                    <p:nvPr/>
                  </p:nvSpPr>
                  <p:spPr bwMode="auto">
                    <a:xfrm flipH="1">
                      <a:off x="4364" y="14646"/>
                      <a:ext cx="487" cy="17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51" name="Oval 51"/>
                    <p:cNvSpPr>
                      <a:spLocks noChangeAspect="1" noChangeArrowheads="1"/>
                    </p:cNvSpPr>
                    <p:nvPr/>
                  </p:nvSpPr>
                  <p:spPr bwMode="auto">
                    <a:xfrm>
                      <a:off x="4364" y="16231"/>
                      <a:ext cx="366" cy="36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52" name="Oval 52"/>
                    <p:cNvSpPr>
                      <a:spLocks noChangeAspect="1" noChangeArrowheads="1"/>
                    </p:cNvSpPr>
                    <p:nvPr/>
                  </p:nvSpPr>
                  <p:spPr bwMode="auto">
                    <a:xfrm>
                      <a:off x="5338" y="16231"/>
                      <a:ext cx="366" cy="365"/>
                    </a:xfrm>
                    <a:prstGeom prst="ellipse">
                      <a:avLst/>
                    </a:prstGeom>
                    <a:solidFill>
                      <a:srgbClr val="FFFFFF"/>
                    </a:solid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53" name="Rectangle 53"/>
                    <p:cNvSpPr>
                      <a:spLocks noChangeAspect="1" noChangeArrowheads="1"/>
                    </p:cNvSpPr>
                    <p:nvPr/>
                  </p:nvSpPr>
                  <p:spPr bwMode="auto">
                    <a:xfrm>
                      <a:off x="4851" y="16474"/>
                      <a:ext cx="366" cy="1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5654" name="Line 54"/>
                    <p:cNvSpPr>
                      <a:spLocks noChangeAspect="1" noChangeShapeType="1"/>
                    </p:cNvSpPr>
                    <p:nvPr/>
                  </p:nvSpPr>
                  <p:spPr bwMode="auto">
                    <a:xfrm>
                      <a:off x="5216" y="14646"/>
                      <a:ext cx="488" cy="17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55" name="Line 55"/>
                    <p:cNvSpPr>
                      <a:spLocks noChangeAspect="1" noChangeShapeType="1"/>
                    </p:cNvSpPr>
                    <p:nvPr/>
                  </p:nvSpPr>
                  <p:spPr bwMode="auto">
                    <a:xfrm>
                      <a:off x="4607" y="16596"/>
                      <a:ext cx="854"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5656" name="Group 56"/>
                  <p:cNvGrpSpPr>
                    <a:grpSpLocks noChangeAspect="1"/>
                  </p:cNvGrpSpPr>
                  <p:nvPr/>
                </p:nvGrpSpPr>
                <p:grpSpPr bwMode="auto">
                  <a:xfrm>
                    <a:off x="3178" y="11153"/>
                    <a:ext cx="894" cy="717"/>
                    <a:chOff x="5704" y="16079"/>
                    <a:chExt cx="670" cy="518"/>
                  </a:xfrm>
                </p:grpSpPr>
                <p:grpSp>
                  <p:nvGrpSpPr>
                    <p:cNvPr id="25657" name="Group 57"/>
                    <p:cNvGrpSpPr>
                      <a:grpSpLocks noChangeAspect="1"/>
                    </p:cNvGrpSpPr>
                    <p:nvPr/>
                  </p:nvGrpSpPr>
                  <p:grpSpPr bwMode="auto">
                    <a:xfrm>
                      <a:off x="5704" y="16079"/>
                      <a:ext cx="670" cy="518"/>
                      <a:chOff x="5704" y="15906"/>
                      <a:chExt cx="1171" cy="691"/>
                    </a:xfrm>
                  </p:grpSpPr>
                  <p:sp>
                    <p:nvSpPr>
                      <p:cNvPr id="25658" name="Freeform 58"/>
                      <p:cNvSpPr>
                        <a:spLocks noChangeAspect="1"/>
                      </p:cNvSpPr>
                      <p:nvPr/>
                    </p:nvSpPr>
                    <p:spPr bwMode="auto">
                      <a:xfrm>
                        <a:off x="5704" y="15906"/>
                        <a:ext cx="195" cy="691"/>
                      </a:xfrm>
                      <a:custGeom>
                        <a:avLst/>
                        <a:gdLst/>
                        <a:ahLst/>
                        <a:cxnLst>
                          <a:cxn ang="0">
                            <a:pos x="0" y="720"/>
                          </a:cxn>
                          <a:cxn ang="0">
                            <a:pos x="180" y="540"/>
                          </a:cxn>
                          <a:cxn ang="0">
                            <a:pos x="180" y="0"/>
                          </a:cxn>
                        </a:cxnLst>
                        <a:rect l="0" t="0" r="r" b="b"/>
                        <a:pathLst>
                          <a:path w="210" h="720">
                            <a:moveTo>
                              <a:pt x="0" y="720"/>
                            </a:moveTo>
                            <a:cubicBezTo>
                              <a:pt x="75" y="690"/>
                              <a:pt x="150" y="660"/>
                              <a:pt x="180" y="540"/>
                            </a:cubicBezTo>
                            <a:cubicBezTo>
                              <a:pt x="210" y="420"/>
                              <a:pt x="180" y="90"/>
                              <a:pt x="18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59" name="Line 59"/>
                      <p:cNvSpPr>
                        <a:spLocks noChangeAspect="1" noChangeShapeType="1"/>
                      </p:cNvSpPr>
                      <p:nvPr/>
                    </p:nvSpPr>
                    <p:spPr bwMode="auto">
                      <a:xfrm>
                        <a:off x="5871" y="15906"/>
                        <a:ext cx="837"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60" name="Freeform 60"/>
                      <p:cNvSpPr>
                        <a:spLocks noChangeAspect="1"/>
                      </p:cNvSpPr>
                      <p:nvPr/>
                    </p:nvSpPr>
                    <p:spPr bwMode="auto">
                      <a:xfrm flipH="1">
                        <a:off x="6708" y="15906"/>
                        <a:ext cx="167" cy="691"/>
                      </a:xfrm>
                      <a:custGeom>
                        <a:avLst/>
                        <a:gdLst/>
                        <a:ahLst/>
                        <a:cxnLst>
                          <a:cxn ang="0">
                            <a:pos x="0" y="720"/>
                          </a:cxn>
                          <a:cxn ang="0">
                            <a:pos x="180" y="540"/>
                          </a:cxn>
                          <a:cxn ang="0">
                            <a:pos x="180" y="0"/>
                          </a:cxn>
                        </a:cxnLst>
                        <a:rect l="0" t="0" r="r" b="b"/>
                        <a:pathLst>
                          <a:path w="210" h="720">
                            <a:moveTo>
                              <a:pt x="0" y="720"/>
                            </a:moveTo>
                            <a:cubicBezTo>
                              <a:pt x="75" y="690"/>
                              <a:pt x="150" y="660"/>
                              <a:pt x="180" y="540"/>
                            </a:cubicBezTo>
                            <a:cubicBezTo>
                              <a:pt x="210" y="420"/>
                              <a:pt x="180" y="90"/>
                              <a:pt x="18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61" name="Oval 61"/>
                      <p:cNvSpPr>
                        <a:spLocks noChangeAspect="1" noChangeArrowheads="1"/>
                      </p:cNvSpPr>
                      <p:nvPr/>
                    </p:nvSpPr>
                    <p:spPr bwMode="auto">
                      <a:xfrm>
                        <a:off x="6039" y="16424"/>
                        <a:ext cx="167" cy="17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62" name="Oval 62"/>
                      <p:cNvSpPr>
                        <a:spLocks noChangeAspect="1" noChangeArrowheads="1"/>
                      </p:cNvSpPr>
                      <p:nvPr/>
                    </p:nvSpPr>
                    <p:spPr bwMode="auto">
                      <a:xfrm>
                        <a:off x="6374" y="16424"/>
                        <a:ext cx="167" cy="17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25663" name="Line 63"/>
                    <p:cNvSpPr>
                      <a:spLocks noChangeAspect="1" noChangeShapeType="1"/>
                    </p:cNvSpPr>
                    <p:nvPr/>
                  </p:nvSpPr>
                  <p:spPr bwMode="auto">
                    <a:xfrm>
                      <a:off x="5704" y="16597"/>
                      <a:ext cx="67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5664" name="Group 64"/>
                  <p:cNvGrpSpPr>
                    <a:grpSpLocks noChangeAspect="1"/>
                  </p:cNvGrpSpPr>
                  <p:nvPr/>
                </p:nvGrpSpPr>
                <p:grpSpPr bwMode="auto">
                  <a:xfrm>
                    <a:off x="4072" y="9000"/>
                    <a:ext cx="1787" cy="2868"/>
                    <a:chOff x="4364" y="14524"/>
                    <a:chExt cx="1340" cy="2073"/>
                  </a:xfrm>
                </p:grpSpPr>
                <p:sp>
                  <p:nvSpPr>
                    <p:cNvPr id="25665" name="Oval 65"/>
                    <p:cNvSpPr>
                      <a:spLocks noChangeAspect="1" noChangeArrowheads="1"/>
                    </p:cNvSpPr>
                    <p:nvPr/>
                  </p:nvSpPr>
                  <p:spPr bwMode="auto">
                    <a:xfrm>
                      <a:off x="4851" y="14524"/>
                      <a:ext cx="366" cy="36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66" name="Line 66"/>
                    <p:cNvSpPr>
                      <a:spLocks noChangeAspect="1" noChangeShapeType="1"/>
                    </p:cNvSpPr>
                    <p:nvPr/>
                  </p:nvSpPr>
                  <p:spPr bwMode="auto">
                    <a:xfrm flipH="1">
                      <a:off x="4364" y="14646"/>
                      <a:ext cx="487" cy="17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67" name="Oval 67"/>
                    <p:cNvSpPr>
                      <a:spLocks noChangeAspect="1" noChangeArrowheads="1"/>
                    </p:cNvSpPr>
                    <p:nvPr/>
                  </p:nvSpPr>
                  <p:spPr bwMode="auto">
                    <a:xfrm>
                      <a:off x="4364" y="16231"/>
                      <a:ext cx="366" cy="36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68" name="Oval 68"/>
                    <p:cNvSpPr>
                      <a:spLocks noChangeAspect="1" noChangeArrowheads="1"/>
                    </p:cNvSpPr>
                    <p:nvPr/>
                  </p:nvSpPr>
                  <p:spPr bwMode="auto">
                    <a:xfrm>
                      <a:off x="5338" y="16231"/>
                      <a:ext cx="366" cy="365"/>
                    </a:xfrm>
                    <a:prstGeom prst="ellipse">
                      <a:avLst/>
                    </a:prstGeom>
                    <a:solidFill>
                      <a:srgbClr val="FFFFFF"/>
                    </a:solid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69" name="Rectangle 69"/>
                    <p:cNvSpPr>
                      <a:spLocks noChangeAspect="1" noChangeArrowheads="1"/>
                    </p:cNvSpPr>
                    <p:nvPr/>
                  </p:nvSpPr>
                  <p:spPr bwMode="auto">
                    <a:xfrm>
                      <a:off x="4851" y="16474"/>
                      <a:ext cx="366" cy="1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5670" name="Line 70"/>
                    <p:cNvSpPr>
                      <a:spLocks noChangeAspect="1" noChangeShapeType="1"/>
                    </p:cNvSpPr>
                    <p:nvPr/>
                  </p:nvSpPr>
                  <p:spPr bwMode="auto">
                    <a:xfrm>
                      <a:off x="5216" y="14646"/>
                      <a:ext cx="488" cy="17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71" name="Line 71"/>
                    <p:cNvSpPr>
                      <a:spLocks noChangeAspect="1" noChangeShapeType="1"/>
                    </p:cNvSpPr>
                    <p:nvPr/>
                  </p:nvSpPr>
                  <p:spPr bwMode="auto">
                    <a:xfrm>
                      <a:off x="4607" y="16596"/>
                      <a:ext cx="854"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5672" name="Group 72"/>
                  <p:cNvGrpSpPr>
                    <a:grpSpLocks noChangeAspect="1"/>
                  </p:cNvGrpSpPr>
                  <p:nvPr/>
                </p:nvGrpSpPr>
                <p:grpSpPr bwMode="auto">
                  <a:xfrm>
                    <a:off x="6840" y="9000"/>
                    <a:ext cx="1787" cy="2868"/>
                    <a:chOff x="4364" y="14524"/>
                    <a:chExt cx="1340" cy="2073"/>
                  </a:xfrm>
                </p:grpSpPr>
                <p:sp>
                  <p:nvSpPr>
                    <p:cNvPr id="25673" name="Oval 73"/>
                    <p:cNvSpPr>
                      <a:spLocks noChangeAspect="1" noChangeArrowheads="1"/>
                    </p:cNvSpPr>
                    <p:nvPr/>
                  </p:nvSpPr>
                  <p:spPr bwMode="auto">
                    <a:xfrm>
                      <a:off x="4851" y="14524"/>
                      <a:ext cx="366" cy="36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74" name="Line 74"/>
                    <p:cNvSpPr>
                      <a:spLocks noChangeAspect="1" noChangeShapeType="1"/>
                    </p:cNvSpPr>
                    <p:nvPr/>
                  </p:nvSpPr>
                  <p:spPr bwMode="auto">
                    <a:xfrm flipH="1">
                      <a:off x="4364" y="14646"/>
                      <a:ext cx="487" cy="17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75" name="Oval 75"/>
                    <p:cNvSpPr>
                      <a:spLocks noChangeAspect="1" noChangeArrowheads="1"/>
                    </p:cNvSpPr>
                    <p:nvPr/>
                  </p:nvSpPr>
                  <p:spPr bwMode="auto">
                    <a:xfrm>
                      <a:off x="4364" y="16231"/>
                      <a:ext cx="366" cy="36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76" name="Oval 76"/>
                    <p:cNvSpPr>
                      <a:spLocks noChangeAspect="1" noChangeArrowheads="1"/>
                    </p:cNvSpPr>
                    <p:nvPr/>
                  </p:nvSpPr>
                  <p:spPr bwMode="auto">
                    <a:xfrm>
                      <a:off x="5338" y="16231"/>
                      <a:ext cx="366" cy="365"/>
                    </a:xfrm>
                    <a:prstGeom prst="ellipse">
                      <a:avLst/>
                    </a:prstGeom>
                    <a:solidFill>
                      <a:srgbClr val="FFFFFF"/>
                    </a:solid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77" name="Rectangle 77"/>
                    <p:cNvSpPr>
                      <a:spLocks noChangeAspect="1" noChangeArrowheads="1"/>
                    </p:cNvSpPr>
                    <p:nvPr/>
                  </p:nvSpPr>
                  <p:spPr bwMode="auto">
                    <a:xfrm>
                      <a:off x="4851" y="16474"/>
                      <a:ext cx="366" cy="1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5678" name="Line 78"/>
                    <p:cNvSpPr>
                      <a:spLocks noChangeAspect="1" noChangeShapeType="1"/>
                    </p:cNvSpPr>
                    <p:nvPr/>
                  </p:nvSpPr>
                  <p:spPr bwMode="auto">
                    <a:xfrm>
                      <a:off x="5216" y="14646"/>
                      <a:ext cx="488" cy="17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79" name="Line 79"/>
                    <p:cNvSpPr>
                      <a:spLocks noChangeAspect="1" noChangeShapeType="1"/>
                    </p:cNvSpPr>
                    <p:nvPr/>
                  </p:nvSpPr>
                  <p:spPr bwMode="auto">
                    <a:xfrm>
                      <a:off x="4607" y="16596"/>
                      <a:ext cx="854"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5680" name="Group 80"/>
                  <p:cNvGrpSpPr>
                    <a:grpSpLocks noChangeAspect="1"/>
                  </p:cNvGrpSpPr>
                  <p:nvPr/>
                </p:nvGrpSpPr>
                <p:grpSpPr bwMode="auto">
                  <a:xfrm>
                    <a:off x="8640" y="11160"/>
                    <a:ext cx="448" cy="718"/>
                    <a:chOff x="7713" y="16079"/>
                    <a:chExt cx="336" cy="519"/>
                  </a:xfrm>
                </p:grpSpPr>
                <p:sp>
                  <p:nvSpPr>
                    <p:cNvPr id="25681" name="Freeform 81"/>
                    <p:cNvSpPr>
                      <a:spLocks noChangeAspect="1"/>
                    </p:cNvSpPr>
                    <p:nvPr/>
                  </p:nvSpPr>
                  <p:spPr bwMode="auto">
                    <a:xfrm>
                      <a:off x="7713" y="16079"/>
                      <a:ext cx="112" cy="518"/>
                    </a:xfrm>
                    <a:custGeom>
                      <a:avLst/>
                      <a:gdLst/>
                      <a:ahLst/>
                      <a:cxnLst>
                        <a:cxn ang="0">
                          <a:pos x="0" y="720"/>
                        </a:cxn>
                        <a:cxn ang="0">
                          <a:pos x="180" y="540"/>
                        </a:cxn>
                        <a:cxn ang="0">
                          <a:pos x="180" y="0"/>
                        </a:cxn>
                      </a:cxnLst>
                      <a:rect l="0" t="0" r="r" b="b"/>
                      <a:pathLst>
                        <a:path w="210" h="720">
                          <a:moveTo>
                            <a:pt x="0" y="720"/>
                          </a:moveTo>
                          <a:cubicBezTo>
                            <a:pt x="75" y="690"/>
                            <a:pt x="150" y="660"/>
                            <a:pt x="180" y="540"/>
                          </a:cubicBezTo>
                          <a:cubicBezTo>
                            <a:pt x="210" y="420"/>
                            <a:pt x="180" y="90"/>
                            <a:pt x="18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82" name="Line 82"/>
                    <p:cNvSpPr>
                      <a:spLocks noChangeAspect="1" noChangeShapeType="1"/>
                    </p:cNvSpPr>
                    <p:nvPr/>
                  </p:nvSpPr>
                  <p:spPr bwMode="auto">
                    <a:xfrm>
                      <a:off x="7809" y="16079"/>
                      <a:ext cx="23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83" name="Line 83"/>
                    <p:cNvSpPr>
                      <a:spLocks noChangeAspect="1" noChangeShapeType="1"/>
                    </p:cNvSpPr>
                    <p:nvPr/>
                  </p:nvSpPr>
                  <p:spPr bwMode="auto">
                    <a:xfrm>
                      <a:off x="8048" y="16079"/>
                      <a:ext cx="1" cy="51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84" name="Line 84"/>
                    <p:cNvSpPr>
                      <a:spLocks noChangeAspect="1" noChangeShapeType="1"/>
                    </p:cNvSpPr>
                    <p:nvPr/>
                  </p:nvSpPr>
                  <p:spPr bwMode="auto">
                    <a:xfrm>
                      <a:off x="7713" y="16597"/>
                      <a:ext cx="335"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25685" name="Group 85"/>
                  <p:cNvGrpSpPr>
                    <a:grpSpLocks noChangeAspect="1"/>
                  </p:cNvGrpSpPr>
                  <p:nvPr/>
                </p:nvGrpSpPr>
                <p:grpSpPr bwMode="auto">
                  <a:xfrm>
                    <a:off x="5940" y="11160"/>
                    <a:ext cx="894" cy="717"/>
                    <a:chOff x="5704" y="16079"/>
                    <a:chExt cx="670" cy="518"/>
                  </a:xfrm>
                </p:grpSpPr>
                <p:grpSp>
                  <p:nvGrpSpPr>
                    <p:cNvPr id="25686" name="Group 86"/>
                    <p:cNvGrpSpPr>
                      <a:grpSpLocks noChangeAspect="1"/>
                    </p:cNvGrpSpPr>
                    <p:nvPr/>
                  </p:nvGrpSpPr>
                  <p:grpSpPr bwMode="auto">
                    <a:xfrm>
                      <a:off x="5704" y="16079"/>
                      <a:ext cx="670" cy="518"/>
                      <a:chOff x="5704" y="15906"/>
                      <a:chExt cx="1171" cy="691"/>
                    </a:xfrm>
                  </p:grpSpPr>
                  <p:sp>
                    <p:nvSpPr>
                      <p:cNvPr id="25687" name="Freeform 87"/>
                      <p:cNvSpPr>
                        <a:spLocks noChangeAspect="1"/>
                      </p:cNvSpPr>
                      <p:nvPr/>
                    </p:nvSpPr>
                    <p:spPr bwMode="auto">
                      <a:xfrm>
                        <a:off x="5704" y="15906"/>
                        <a:ext cx="195" cy="691"/>
                      </a:xfrm>
                      <a:custGeom>
                        <a:avLst/>
                        <a:gdLst/>
                        <a:ahLst/>
                        <a:cxnLst>
                          <a:cxn ang="0">
                            <a:pos x="0" y="720"/>
                          </a:cxn>
                          <a:cxn ang="0">
                            <a:pos x="180" y="540"/>
                          </a:cxn>
                          <a:cxn ang="0">
                            <a:pos x="180" y="0"/>
                          </a:cxn>
                        </a:cxnLst>
                        <a:rect l="0" t="0" r="r" b="b"/>
                        <a:pathLst>
                          <a:path w="210" h="720">
                            <a:moveTo>
                              <a:pt x="0" y="720"/>
                            </a:moveTo>
                            <a:cubicBezTo>
                              <a:pt x="75" y="690"/>
                              <a:pt x="150" y="660"/>
                              <a:pt x="180" y="540"/>
                            </a:cubicBezTo>
                            <a:cubicBezTo>
                              <a:pt x="210" y="420"/>
                              <a:pt x="180" y="90"/>
                              <a:pt x="18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88" name="Line 88"/>
                      <p:cNvSpPr>
                        <a:spLocks noChangeAspect="1" noChangeShapeType="1"/>
                      </p:cNvSpPr>
                      <p:nvPr/>
                    </p:nvSpPr>
                    <p:spPr bwMode="auto">
                      <a:xfrm>
                        <a:off x="5871" y="15906"/>
                        <a:ext cx="837"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89" name="Freeform 89"/>
                      <p:cNvSpPr>
                        <a:spLocks noChangeAspect="1"/>
                      </p:cNvSpPr>
                      <p:nvPr/>
                    </p:nvSpPr>
                    <p:spPr bwMode="auto">
                      <a:xfrm flipH="1">
                        <a:off x="6708" y="15906"/>
                        <a:ext cx="167" cy="691"/>
                      </a:xfrm>
                      <a:custGeom>
                        <a:avLst/>
                        <a:gdLst/>
                        <a:ahLst/>
                        <a:cxnLst>
                          <a:cxn ang="0">
                            <a:pos x="0" y="720"/>
                          </a:cxn>
                          <a:cxn ang="0">
                            <a:pos x="180" y="540"/>
                          </a:cxn>
                          <a:cxn ang="0">
                            <a:pos x="180" y="0"/>
                          </a:cxn>
                        </a:cxnLst>
                        <a:rect l="0" t="0" r="r" b="b"/>
                        <a:pathLst>
                          <a:path w="210" h="720">
                            <a:moveTo>
                              <a:pt x="0" y="720"/>
                            </a:moveTo>
                            <a:cubicBezTo>
                              <a:pt x="75" y="690"/>
                              <a:pt x="150" y="660"/>
                              <a:pt x="180" y="540"/>
                            </a:cubicBezTo>
                            <a:cubicBezTo>
                              <a:pt x="210" y="420"/>
                              <a:pt x="180" y="90"/>
                              <a:pt x="18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90" name="Oval 90"/>
                      <p:cNvSpPr>
                        <a:spLocks noChangeAspect="1" noChangeArrowheads="1"/>
                      </p:cNvSpPr>
                      <p:nvPr/>
                    </p:nvSpPr>
                    <p:spPr bwMode="auto">
                      <a:xfrm>
                        <a:off x="6039" y="16424"/>
                        <a:ext cx="167" cy="17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sp>
                    <p:nvSpPr>
                      <p:cNvPr id="25691" name="Oval 91"/>
                      <p:cNvSpPr>
                        <a:spLocks noChangeAspect="1" noChangeArrowheads="1"/>
                      </p:cNvSpPr>
                      <p:nvPr/>
                    </p:nvSpPr>
                    <p:spPr bwMode="auto">
                      <a:xfrm>
                        <a:off x="6374" y="16424"/>
                        <a:ext cx="167" cy="17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25692" name="Line 92"/>
                    <p:cNvSpPr>
                      <a:spLocks noChangeAspect="1" noChangeShapeType="1"/>
                    </p:cNvSpPr>
                    <p:nvPr/>
                  </p:nvSpPr>
                  <p:spPr bwMode="auto">
                    <a:xfrm>
                      <a:off x="5704" y="16597"/>
                      <a:ext cx="67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grpSp>
          <p:sp>
            <p:nvSpPr>
              <p:cNvPr id="25693" name="Rectangle 93"/>
              <p:cNvSpPr>
                <a:spLocks noChangeArrowheads="1"/>
              </p:cNvSpPr>
              <p:nvPr/>
            </p:nvSpPr>
            <p:spPr bwMode="auto">
              <a:xfrm>
                <a:off x="1980" y="4681"/>
                <a:ext cx="7380" cy="2339"/>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25694" name="Text Box 94"/>
              <p:cNvSpPr txBox="1">
                <a:spLocks noChangeArrowheads="1"/>
              </p:cNvSpPr>
              <p:nvPr/>
            </p:nvSpPr>
            <p:spPr bwMode="auto">
              <a:xfrm>
                <a:off x="3240" y="6629"/>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b="1" u="none" strike="noStrike" cap="none" normalizeH="0" baseline="0" smtClean="0">
                    <a:ln>
                      <a:noFill/>
                    </a:ln>
                    <a:solidFill>
                      <a:schemeClr val="tx1"/>
                    </a:solidFill>
                    <a:effectLst/>
                    <a:cs typeface="Arial" pitchFamily="34" charset="0"/>
                  </a:rPr>
                  <a:t>Α</a:t>
                </a:r>
                <a:endParaRPr kumimoji="0" lang="el-GR" b="0" u="none" strike="noStrike" cap="none" normalizeH="0" baseline="0" smtClean="0">
                  <a:ln>
                    <a:noFill/>
                  </a:ln>
                  <a:solidFill>
                    <a:schemeClr val="tx1"/>
                  </a:solidFill>
                  <a:effectLst/>
                  <a:cs typeface="Arial" pitchFamily="34" charset="0"/>
                </a:endParaRPr>
              </a:p>
            </p:txBody>
          </p:sp>
          <p:sp>
            <p:nvSpPr>
              <p:cNvPr id="25695" name="Text Box 95"/>
              <p:cNvSpPr txBox="1">
                <a:spLocks noChangeArrowheads="1"/>
              </p:cNvSpPr>
              <p:nvPr/>
            </p:nvSpPr>
            <p:spPr bwMode="auto">
              <a:xfrm>
                <a:off x="7020" y="666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b="1" u="none" strike="noStrike" cap="none" normalizeH="0" baseline="0" smtClean="0">
                    <a:ln>
                      <a:noFill/>
                    </a:ln>
                    <a:solidFill>
                      <a:schemeClr val="tx1"/>
                    </a:solidFill>
                    <a:effectLst/>
                    <a:cs typeface="Arial" pitchFamily="34" charset="0"/>
                  </a:rPr>
                  <a:t>Β</a:t>
                </a:r>
                <a:endParaRPr kumimoji="0" lang="el-GR" b="0" u="none" strike="noStrike" cap="none" normalizeH="0" baseline="0" smtClean="0">
                  <a:ln>
                    <a:noFill/>
                  </a:ln>
                  <a:solidFill>
                    <a:schemeClr val="tx1"/>
                  </a:solidFill>
                  <a:effectLst/>
                  <a:cs typeface="Arial" pitchFamily="34" charset="0"/>
                </a:endParaRPr>
              </a:p>
            </p:txBody>
          </p:sp>
        </p:grpSp>
        <p:grpSp>
          <p:nvGrpSpPr>
            <p:cNvPr id="25696" name="Group 96"/>
            <p:cNvGrpSpPr>
              <a:grpSpLocks/>
            </p:cNvGrpSpPr>
            <p:nvPr/>
          </p:nvGrpSpPr>
          <p:grpSpPr bwMode="auto">
            <a:xfrm>
              <a:off x="4344" y="12147"/>
              <a:ext cx="2700" cy="540"/>
              <a:chOff x="4344" y="12147"/>
              <a:chExt cx="2700" cy="540"/>
            </a:xfrm>
          </p:grpSpPr>
          <p:sp>
            <p:nvSpPr>
              <p:cNvPr id="25697" name="Text Box 97"/>
              <p:cNvSpPr txBox="1">
                <a:spLocks noChangeArrowheads="1"/>
              </p:cNvSpPr>
              <p:nvPr/>
            </p:nvSpPr>
            <p:spPr bwMode="auto">
              <a:xfrm>
                <a:off x="4704" y="12327"/>
                <a:ext cx="198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600" b="0" u="none" strike="noStrike" cap="none" normalizeH="0" baseline="0" dirty="0" smtClean="0">
                    <a:ln>
                      <a:noFill/>
                    </a:ln>
                    <a:solidFill>
                      <a:schemeClr val="tx1"/>
                    </a:solidFill>
                    <a:effectLst/>
                    <a:cs typeface="Arial" pitchFamily="34" charset="0"/>
                  </a:rPr>
                  <a:t>Προωθητικός ιμάντας</a:t>
                </a:r>
              </a:p>
            </p:txBody>
          </p:sp>
          <p:sp>
            <p:nvSpPr>
              <p:cNvPr id="25698" name="Line 98"/>
              <p:cNvSpPr>
                <a:spLocks noChangeShapeType="1"/>
              </p:cNvSpPr>
              <p:nvPr/>
            </p:nvSpPr>
            <p:spPr bwMode="auto">
              <a:xfrm flipV="1">
                <a:off x="6684" y="12147"/>
                <a:ext cx="36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5699" name="Line 99"/>
              <p:cNvSpPr>
                <a:spLocks noChangeShapeType="1"/>
              </p:cNvSpPr>
              <p:nvPr/>
            </p:nvSpPr>
            <p:spPr bwMode="auto">
              <a:xfrm flipH="1" flipV="1">
                <a:off x="4344" y="12147"/>
                <a:ext cx="36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grpSp>
      </p:grpSp>
      <p:sp>
        <p:nvSpPr>
          <p:cNvPr id="25700" name="Rectangle 100"/>
          <p:cNvSpPr>
            <a:spLocks noChangeArrowheads="1"/>
          </p:cNvSpPr>
          <p:nvPr/>
        </p:nvSpPr>
        <p:spPr bwMode="auto">
          <a:xfrm>
            <a:off x="2270760" y="5913120"/>
            <a:ext cx="76504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Διάταξη τριβείων με πλατιές ταινίες </a:t>
            </a:r>
            <a:r>
              <a:rPr kumimoji="0" lang="el-GR" sz="2000" b="0" u="none" strike="noStrike" cap="none" normalizeH="0" baseline="0" dirty="0" smtClean="0">
                <a:ln>
                  <a:noFill/>
                </a:ln>
                <a:solidFill>
                  <a:schemeClr val="tx1"/>
                </a:solidFill>
                <a:effectLst/>
                <a:ea typeface="Times New Roman" pitchFamily="18" charset="0"/>
                <a:cs typeface="Arial" pitchFamily="34" charset="0"/>
              </a:rPr>
              <a:t>λείανσης </a:t>
            </a:r>
            <a:endParaRPr kumimoji="0" lang="el-GR" sz="2000" b="0" u="none" strike="noStrike" cap="none" normalizeH="0" baseline="0" dirty="0" smtClean="0">
              <a:ln>
                <a:noFill/>
              </a:ln>
              <a:solidFill>
                <a:schemeClr val="tx1"/>
              </a:solidFill>
              <a:effectLst/>
              <a:ea typeface="Times New Roman" pitchFamily="18" charset="0"/>
              <a:cs typeface="Arial" pitchFamily="34" charset="0"/>
            </a:endParaRPr>
          </a:p>
          <a:p>
            <a:pPr marL="0" marR="0" lvl="0" indent="11430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(Α: με δύο ταινίες, Β: με τρεις ταινίες)</a:t>
            </a:r>
            <a:endParaRPr kumimoji="0" lang="el-GR" sz="3200" b="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655320" y="1158240"/>
            <a:ext cx="50292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Ο χειριστής τοποθετεί την ξύλινη επιφάνεια που επιθυμεί να λειάνει στην αρχή του προωθητικού ιμάντα. Η ξύλινη επιφάνεια θα περάσει από τις ταινίες του γυαλόχαρτου και θα εξέλθει από την άλλη άκρη του μηχανήματος, προωθούμενη από τον ιμάντα.</a:t>
            </a:r>
          </a:p>
          <a:p>
            <a:pPr lvl="0" algn="just" fontAlgn="base">
              <a:spcBef>
                <a:spcPct val="0"/>
              </a:spcBef>
              <a:spcAft>
                <a:spcPct val="0"/>
              </a:spcAft>
            </a:pPr>
            <a:r>
              <a:rPr kumimoji="0" lang="el-GR" sz="2000" i="0" u="none" strike="noStrike" cap="none" normalizeH="0" baseline="0" dirty="0" smtClean="0">
                <a:ln>
                  <a:noFill/>
                </a:ln>
                <a:solidFill>
                  <a:schemeClr val="tx1"/>
                </a:solidFill>
                <a:effectLst/>
                <a:ea typeface="Times New Roman" pitchFamily="18" charset="0"/>
                <a:cs typeface="Arial" pitchFamily="34" charset="0"/>
              </a:rPr>
              <a:t>Η πρώτη από τις ταινίες γυαλόχαρτου έχει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χονδρόκοκκη</a:t>
            </a:r>
            <a:r>
              <a:rPr kumimoji="0" lang="el-GR" sz="2000" i="0" u="none" strike="noStrike" cap="none" normalizeH="0" baseline="0" dirty="0" smtClean="0">
                <a:ln>
                  <a:noFill/>
                </a:ln>
                <a:solidFill>
                  <a:schemeClr val="tx1"/>
                </a:solidFill>
                <a:effectLst/>
                <a:ea typeface="Times New Roman" pitchFamily="18" charset="0"/>
                <a:cs typeface="Arial" pitchFamily="34" charset="0"/>
              </a:rPr>
              <a:t> υφή (για άγριο τρίψιμο), ενώ όσο πλησιάζουμε προς το τέλος λεπτόκοκκη (για το τελικό φινίρισμα της επιφάνειας).   </a:t>
            </a:r>
            <a:endParaRPr kumimoji="0" lang="el-GR" sz="32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Τριβείο με πλατιά ταινία λείανσης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6057108" y="6063734"/>
            <a:ext cx="2881943" cy="369332"/>
          </a:xfrm>
          <a:prstGeom prst="rect">
            <a:avLst/>
          </a:prstGeom>
        </p:spPr>
        <p:txBody>
          <a:bodyPr wrap="none">
            <a:spAutoFit/>
          </a:bodyPr>
          <a:lstStyle/>
          <a:p>
            <a:r>
              <a:rPr lang="en-US" dirty="0" smtClean="0"/>
              <a:t>http://www.vismgroup.com/</a:t>
            </a:r>
            <a:endParaRPr lang="el-GR" dirty="0"/>
          </a:p>
        </p:txBody>
      </p:sp>
      <p:pic>
        <p:nvPicPr>
          <p:cNvPr id="32771" name="Picture 3" descr="Αποτέλεσμα εικόνας για wood sanding machines"/>
          <p:cNvPicPr>
            <a:picLocks noChangeAspect="1" noChangeArrowheads="1"/>
          </p:cNvPicPr>
          <p:nvPr/>
        </p:nvPicPr>
        <p:blipFill>
          <a:blip r:embed="rId3" cstate="print"/>
          <a:srcRect/>
          <a:stretch>
            <a:fillRect/>
          </a:stretch>
        </p:blipFill>
        <p:spPr bwMode="auto">
          <a:xfrm>
            <a:off x="6169505" y="1533452"/>
            <a:ext cx="5016656" cy="4593028"/>
          </a:xfrm>
          <a:prstGeom prst="rect">
            <a:avLst/>
          </a:prstGeom>
          <a:noFill/>
        </p:spPr>
      </p:pic>
      <p:sp>
        <p:nvSpPr>
          <p:cNvPr id="7" name="6 - Ορθογώνιο"/>
          <p:cNvSpPr/>
          <p:nvPr/>
        </p:nvSpPr>
        <p:spPr>
          <a:xfrm>
            <a:off x="1097280" y="5039975"/>
            <a:ext cx="4968240" cy="1323439"/>
          </a:xfrm>
          <a:prstGeom prst="rect">
            <a:avLst/>
          </a:prstGeom>
        </p:spPr>
        <p:txBody>
          <a:bodyPr wrap="square">
            <a:spAutoFit/>
          </a:bodyPr>
          <a:lstStyle/>
          <a:p>
            <a:pPr lvl="0" indent="114300" algn="r" fontAlgn="base">
              <a:spcBef>
                <a:spcPct val="0"/>
              </a:spcBef>
              <a:spcAft>
                <a:spcPct val="0"/>
              </a:spcAft>
            </a:pPr>
            <a:r>
              <a:rPr lang="el-GR" sz="2000" dirty="0" smtClean="0">
                <a:ea typeface="Times New Roman" pitchFamily="18" charset="0"/>
                <a:cs typeface="Arial" pitchFamily="34" charset="0"/>
              </a:rPr>
              <a:t>Λείανση ξύλου με τριβείο με πλατιά ταινία λείανσης το οποίο διαθέτει έναν προωθητικό ιμάντα και δύο ταινίες γυαλόχαρτου πάνω από </a:t>
            </a:r>
            <a:r>
              <a:rPr lang="el-GR" sz="2000" dirty="0" smtClean="0">
                <a:ea typeface="Times New Roman" pitchFamily="18" charset="0"/>
                <a:cs typeface="Arial" pitchFamily="34" charset="0"/>
              </a:rPr>
              <a:t>αυτόν</a:t>
            </a:r>
            <a:endParaRPr lang="el-GR" sz="2000" dirty="0" smtClean="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826009" y="5399903"/>
            <a:ext cx="1970668" cy="307777"/>
          </a:xfrm>
          <a:prstGeom prst="rect">
            <a:avLst/>
          </a:prstGeom>
        </p:spPr>
        <p:txBody>
          <a:bodyPr wrap="none">
            <a:spAutoFit/>
          </a:bodyPr>
          <a:lstStyle/>
          <a:p>
            <a:r>
              <a:rPr lang="en-US" sz="1400" dirty="0" smtClean="0"/>
              <a:t>http://dir.indiamart.com</a:t>
            </a:r>
            <a:endParaRPr lang="el-GR" sz="1400" dirty="0"/>
          </a:p>
        </p:txBody>
      </p:sp>
      <p:pic>
        <p:nvPicPr>
          <p:cNvPr id="31748" name="Picture 4" descr="Σχετική εικόνα"/>
          <p:cNvPicPr>
            <a:picLocks noChangeAspect="1" noChangeArrowheads="1"/>
          </p:cNvPicPr>
          <p:nvPr/>
        </p:nvPicPr>
        <p:blipFill>
          <a:blip r:embed="rId3" cstate="print"/>
          <a:srcRect/>
          <a:stretch>
            <a:fillRect/>
          </a:stretch>
        </p:blipFill>
        <p:spPr bwMode="auto">
          <a:xfrm>
            <a:off x="5824854" y="1509712"/>
            <a:ext cx="4736465" cy="3864957"/>
          </a:xfrm>
          <a:prstGeom prst="rect">
            <a:avLst/>
          </a:prstGeom>
          <a:noFill/>
        </p:spPr>
      </p:pic>
      <p:pic>
        <p:nvPicPr>
          <p:cNvPr id="31752" name="Picture 8" descr="Αποτέλεσμα εικόνας για wood belt sanding machines "/>
          <p:cNvPicPr>
            <a:picLocks noChangeAspect="1" noChangeArrowheads="1"/>
          </p:cNvPicPr>
          <p:nvPr/>
        </p:nvPicPr>
        <p:blipFill>
          <a:blip r:embed="rId4" cstate="print"/>
          <a:srcRect l="20612" r="20533"/>
          <a:stretch>
            <a:fillRect/>
          </a:stretch>
        </p:blipFill>
        <p:spPr bwMode="auto">
          <a:xfrm>
            <a:off x="1151906" y="1231612"/>
            <a:ext cx="3348841" cy="4267456"/>
          </a:xfrm>
          <a:prstGeom prst="rect">
            <a:avLst/>
          </a:prstGeom>
          <a:noFill/>
        </p:spPr>
      </p:pic>
      <p:sp>
        <p:nvSpPr>
          <p:cNvPr id="8" name="7 - Ορθογώνιο"/>
          <p:cNvSpPr/>
          <p:nvPr/>
        </p:nvSpPr>
        <p:spPr>
          <a:xfrm>
            <a:off x="1166919" y="5393767"/>
            <a:ext cx="2518766" cy="307777"/>
          </a:xfrm>
          <a:prstGeom prst="rect">
            <a:avLst/>
          </a:prstGeom>
        </p:spPr>
        <p:txBody>
          <a:bodyPr wrap="none">
            <a:spAutoFit/>
          </a:bodyPr>
          <a:lstStyle/>
          <a:p>
            <a:r>
              <a:rPr lang="en-US" sz="1400" dirty="0" smtClean="0"/>
              <a:t>http://www.fmt-machinery.com</a:t>
            </a:r>
            <a:endParaRPr lang="el-GR" sz="1400" dirty="0"/>
          </a:p>
        </p:txBody>
      </p:sp>
      <p:sp>
        <p:nvSpPr>
          <p:cNvPr id="9"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Τριβείο με πλατιά ταινία λείανσης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10"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11" name="TextBox 60"/>
          <p:cNvSpPr txBox="1"/>
          <p:nvPr/>
        </p:nvSpPr>
        <p:spPr>
          <a:xfrm>
            <a:off x="2375067" y="6048964"/>
            <a:ext cx="7006442" cy="353943"/>
          </a:xfrm>
          <a:prstGeom prst="rect">
            <a:avLst/>
          </a:prstGeom>
          <a:noFill/>
        </p:spPr>
        <p:txBody>
          <a:bodyPr wrap="square" lIns="45720" tIns="22860" rIns="45720" bIns="22860" rtlCol="0">
            <a:spAutoFit/>
          </a:bodyPr>
          <a:lstStyle/>
          <a:p>
            <a:pPr algn="ctr"/>
            <a:r>
              <a:rPr lang="el-GR" sz="2000" dirty="0" smtClean="0">
                <a:solidFill>
                  <a:schemeClr val="bg2">
                    <a:lumMod val="25000"/>
                  </a:schemeClr>
                </a:solidFill>
                <a:ea typeface="Open Sans Extrabold" panose="020B0906030804020204" pitchFamily="34" charset="0"/>
                <a:cs typeface="Open Sans Extrabold" panose="020B0906030804020204" pitchFamily="34" charset="0"/>
              </a:rPr>
              <a:t>Τριβεία με πλατιά ταινία </a:t>
            </a:r>
            <a:r>
              <a:rPr lang="el-GR" sz="2000" dirty="0" smtClean="0">
                <a:solidFill>
                  <a:schemeClr val="bg2">
                    <a:lumMod val="25000"/>
                  </a:schemeClr>
                </a:solidFill>
                <a:ea typeface="Open Sans Extrabold" panose="020B0906030804020204" pitchFamily="34" charset="0"/>
                <a:cs typeface="Open Sans Extrabold" panose="020B0906030804020204" pitchFamily="34" charset="0"/>
              </a:rPr>
              <a:t>λείανσης</a:t>
            </a:r>
            <a:endParaRPr lang="tr-TR" sz="2000" dirty="0">
              <a:solidFill>
                <a:schemeClr val="bg2">
                  <a:lumMod val="25000"/>
                </a:schemeClr>
              </a:solidFill>
              <a:ea typeface="Open Sans Extrabold" panose="020B0906030804020204" pitchFamily="34" charset="0"/>
              <a:cs typeface="Open Sans Extrabold" panose="020B0906030804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5764</TotalTime>
  <Words>936</Words>
  <Application>Microsoft Office PowerPoint</Application>
  <PresentationFormat>Προσαρμογή</PresentationFormat>
  <Paragraphs>171</Paragraphs>
  <Slides>12</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Καραστεργίου Σωτήριος</dc:creator>
  <cp:lastModifiedBy>sotiris karastergiou</cp:lastModifiedBy>
  <cp:revision>673</cp:revision>
  <dcterms:created xsi:type="dcterms:W3CDTF">2016-11-15T19:58:49Z</dcterms:created>
  <dcterms:modified xsi:type="dcterms:W3CDTF">2017-01-30T21:10:57Z</dcterms:modified>
</cp:coreProperties>
</file>