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82" r:id="rId2"/>
    <p:sldId id="283" r:id="rId3"/>
    <p:sldId id="284" r:id="rId4"/>
    <p:sldId id="285" r:id="rId5"/>
    <p:sldId id="286" r:id="rId6"/>
    <p:sldId id="292" r:id="rId7"/>
    <p:sldId id="293" r:id="rId8"/>
    <p:sldId id="294" r:id="rId9"/>
    <p:sldId id="289" r:id="rId10"/>
    <p:sldId id="290" r:id="rId11"/>
    <p:sldId id="291"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03/10/2025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fontScale="90000"/>
          </a:bodyPr>
          <a:lstStyle/>
          <a:p>
            <a:pPr algn="ctr"/>
            <a:r>
              <a:rPr lang="el-GR" sz="2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br>
            <a:br>
              <a:rPr lang="el-GR" sz="2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br>
            <a:endParaRPr lang="en-US" sz="2400"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26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Ακαδημαϊκό έτος 202</a:t>
            </a:r>
            <a:r>
              <a:rPr lang="en-US"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5</a:t>
            </a:r>
            <a:r>
              <a:rPr lang="el-GR"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-202</a:t>
            </a:r>
            <a:r>
              <a:rPr lang="en-US"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6</a:t>
            </a:r>
            <a:endParaRPr lang="el-GR"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Μάθημα </a:t>
            </a:r>
            <a:r>
              <a:rPr kumimoji="0" lang="en-US"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0</a:t>
            </a:r>
            <a:r>
              <a:rPr kumimoji="0" lang="el-GR"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1</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Α. Εισαγωγικές έννοιες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Β. Ιστορική εξέλιξη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3001" y="488273"/>
            <a:ext cx="9905998" cy="1014992"/>
          </a:xfrm>
        </p:spPr>
        <p:txBody>
          <a:bodyPr>
            <a:noAutofit/>
          </a:bodyPr>
          <a:lstStyle/>
          <a:p>
            <a:pPr algn="ctr">
              <a:lnSpc>
                <a:spcPct val="100000"/>
              </a:lnSpc>
            </a:pP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Γ. Η ΑΝΑΠΤΥΞΗ ΤΟΥ ΔΙΚΑΙΟΥ ΚΑΙ ΤΩΝ ΘΕΣΜΩΝ ΠΡΟΣΤΑΣΙΑΣ </a:t>
            </a:r>
            <a:b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b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ΤΟΥ ΠΕΡΙΒΑΛΛΟΝΤΟΣ ΣΤΗΝ ΕΛΛΑΔΑ (Ι)</a:t>
            </a:r>
            <a:b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br>
            <a:endParaRPr lang="en-US" sz="18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766047"/>
            <a:ext cx="9905999" cy="4025154"/>
          </a:xfrm>
        </p:spPr>
        <p:txBody>
          <a:bodyPr>
            <a:normAutofit lnSpcReduction="10000"/>
          </a:bodyPr>
          <a:lstStyle/>
          <a:p>
            <a:pPr marL="0" indent="0" algn="just">
              <a:buNone/>
            </a:pPr>
            <a:r>
              <a:rPr lang="el-GR" sz="1500" b="1" dirty="0">
                <a:solidFill>
                  <a:schemeClr val="bg2"/>
                </a:solidFill>
                <a:latin typeface="Century Gothic" panose="020B0502020202020204" pitchFamily="34" charset="0"/>
                <a:cs typeface="Calibri" panose="020F0502020204030204" pitchFamily="34" charset="0"/>
              </a:rPr>
              <a:t>Α. Πριν από το Σύνταγμα του 1975 </a:t>
            </a:r>
          </a:p>
          <a:p>
            <a:pPr algn="just"/>
            <a:r>
              <a:rPr lang="el-GR" sz="1500" dirty="0">
                <a:solidFill>
                  <a:schemeClr val="bg2"/>
                </a:solidFill>
                <a:latin typeface="Century Gothic" panose="020B0502020202020204" pitchFamily="34" charset="0"/>
                <a:cs typeface="Calibri" panose="020F0502020204030204" pitchFamily="34" charset="0"/>
              </a:rPr>
              <a:t>Ν. </a:t>
            </a:r>
            <a:r>
              <a:rPr lang="en-US" sz="1500" dirty="0">
                <a:solidFill>
                  <a:schemeClr val="bg2"/>
                </a:solidFill>
                <a:latin typeface="Century Gothic" panose="020B0502020202020204" pitchFamily="34" charset="0"/>
                <a:cs typeface="Calibri" panose="020F0502020204030204" pitchFamily="34" charset="0"/>
              </a:rPr>
              <a:t>4</a:t>
            </a:r>
            <a:r>
              <a:rPr lang="el-GR" sz="1500" dirty="0">
                <a:solidFill>
                  <a:schemeClr val="bg2"/>
                </a:solidFill>
                <a:latin typeface="Century Gothic" panose="020B0502020202020204" pitchFamily="34" charset="0"/>
                <a:cs typeface="Calibri" panose="020F0502020204030204" pitchFamily="34" charset="0"/>
              </a:rPr>
              <a:t>173/1929 και Ν.Δ. 86/1969: δασικοί κώδικες </a:t>
            </a:r>
            <a:r>
              <a:rPr lang="en-US" sz="1500" dirty="0">
                <a:solidFill>
                  <a:schemeClr val="bg2"/>
                </a:solidFill>
                <a:latin typeface="Century Gothic" panose="020B0502020202020204" pitchFamily="34" charset="0"/>
                <a:cs typeface="Calibri" panose="020F0502020204030204" pitchFamily="34" charset="0"/>
              </a:rPr>
              <a:t>(</a:t>
            </a:r>
            <a:r>
              <a:rPr lang="el-GR" sz="1500" dirty="0">
                <a:solidFill>
                  <a:schemeClr val="bg2"/>
                </a:solidFill>
                <a:latin typeface="Century Gothic" panose="020B0502020202020204" pitchFamily="34" charset="0"/>
                <a:cs typeface="Calibri" panose="020F0502020204030204" pitchFamily="34" charset="0"/>
              </a:rPr>
              <a:t>προστασία δασών με προστατευτικό χαρακτήρα) </a:t>
            </a:r>
          </a:p>
          <a:p>
            <a:pPr algn="just"/>
            <a:r>
              <a:rPr lang="el-GR" sz="1500" dirty="0">
                <a:solidFill>
                  <a:schemeClr val="bg2"/>
                </a:solidFill>
                <a:latin typeface="Century Gothic" panose="020B0502020202020204" pitchFamily="34" charset="0"/>
                <a:cs typeface="Calibri" panose="020F0502020204030204" pitchFamily="34" charset="0"/>
              </a:rPr>
              <a:t>Κ.Ν. 5351/1932: αρχαιολογική νομοθεσία </a:t>
            </a:r>
          </a:p>
          <a:p>
            <a:pPr algn="just"/>
            <a:r>
              <a:rPr lang="el-GR" sz="1500" dirty="0">
                <a:solidFill>
                  <a:schemeClr val="bg2"/>
                </a:solidFill>
                <a:latin typeface="Century Gothic" panose="020B0502020202020204" pitchFamily="34" charset="0"/>
                <a:cs typeface="Calibri" panose="020F0502020204030204" pitchFamily="34" charset="0"/>
              </a:rPr>
              <a:t>Ν.Δ. 17.7.1923: περί σχεδίων πόλεων νομοθεσία (εξασφάλιση της υγιεινής, της ασφάλειας και της αισθητικής στις πόλεις και τους οικισμούς της χώρας)  </a:t>
            </a:r>
          </a:p>
          <a:p>
            <a:pPr marL="0" indent="0" algn="just">
              <a:buNone/>
            </a:pPr>
            <a:endParaRPr lang="el-GR" sz="1500" dirty="0">
              <a:solidFill>
                <a:schemeClr val="bg2"/>
              </a:solidFill>
              <a:latin typeface="Century Gothic" panose="020B0502020202020204" pitchFamily="34" charset="0"/>
              <a:cs typeface="Calibri" panose="020F0502020204030204" pitchFamily="34" charset="0"/>
            </a:endParaRPr>
          </a:p>
          <a:p>
            <a:pPr marL="0" indent="0" algn="just">
              <a:buNone/>
            </a:pPr>
            <a:r>
              <a:rPr lang="el-GR" sz="1500" b="1" dirty="0">
                <a:solidFill>
                  <a:schemeClr val="bg2"/>
                </a:solidFill>
                <a:latin typeface="Century Gothic" panose="020B0502020202020204" pitchFamily="34" charset="0"/>
                <a:cs typeface="Calibri" panose="020F0502020204030204" pitchFamily="34" charset="0"/>
              </a:rPr>
              <a:t>Β. Μετά το Σύνταγμα του 1975</a:t>
            </a:r>
          </a:p>
          <a:p>
            <a:pPr algn="just"/>
            <a:r>
              <a:rPr lang="el-GR" sz="1500" dirty="0">
                <a:solidFill>
                  <a:schemeClr val="bg2"/>
                </a:solidFill>
                <a:latin typeface="Century Gothic" panose="020B0502020202020204" pitchFamily="34" charset="0"/>
                <a:cs typeface="Calibri" panose="020F0502020204030204" pitchFamily="34" charset="0"/>
              </a:rPr>
              <a:t>Ν. 360/1976: Περί χωροταξίας και περιβάλλοντος </a:t>
            </a:r>
          </a:p>
          <a:p>
            <a:pPr algn="just"/>
            <a:r>
              <a:rPr lang="el-GR" sz="1500" dirty="0">
                <a:solidFill>
                  <a:schemeClr val="bg2"/>
                </a:solidFill>
                <a:latin typeface="Century Gothic" panose="020B0502020202020204" pitchFamily="34" charset="0"/>
                <a:cs typeface="Calibri" panose="020F0502020204030204" pitchFamily="34" charset="0"/>
              </a:rPr>
              <a:t>Ν. 1032/1980: ίδρυση Υπουργείου Χωροταξίας, Οικισμού και Περιβάλλοντος (ΥΧΟΠ) </a:t>
            </a:r>
            <a:r>
              <a:rPr lang="el-GR" sz="1500" dirty="0">
                <a:solidFill>
                  <a:schemeClr val="bg2"/>
                </a:solidFill>
                <a:latin typeface="Century Gothic" panose="020B0502020202020204" pitchFamily="34" charset="0"/>
                <a:cs typeface="Calibri" panose="020F0502020204030204" pitchFamily="34" charset="0"/>
                <a:sym typeface="Symbol" panose="05050102010706020507" pitchFamily="18" charset="2"/>
              </a:rPr>
              <a:t> ΥΠΕΧΩΔΕ (1985)  ΥΠΕΚΑ (2009)  ΥΠΕΝ (2015) </a:t>
            </a:r>
            <a:endParaRPr lang="el-GR" sz="1500" dirty="0">
              <a:solidFill>
                <a:schemeClr val="bg2"/>
              </a:solidFill>
              <a:latin typeface="Century Gothic" panose="020B0502020202020204" pitchFamily="34" charset="0"/>
              <a:cs typeface="Calibri" panose="020F0502020204030204" pitchFamily="34" charset="0"/>
            </a:endParaRPr>
          </a:p>
          <a:p>
            <a:pPr algn="just"/>
            <a:r>
              <a:rPr lang="el-GR" sz="1500" dirty="0">
                <a:solidFill>
                  <a:schemeClr val="bg2"/>
                </a:solidFill>
                <a:latin typeface="Century Gothic" panose="020B0502020202020204" pitchFamily="34" charset="0"/>
                <a:cs typeface="Calibri" panose="020F0502020204030204" pitchFamily="34" charset="0"/>
              </a:rPr>
              <a:t>Ν. 1650/1986: Νόμος-πλαίσιο για το περιβάλλον </a:t>
            </a:r>
          </a:p>
          <a:p>
            <a:endParaRPr lang="en-US" dirty="0"/>
          </a:p>
        </p:txBody>
      </p:sp>
    </p:spTree>
    <p:extLst>
      <p:ext uri="{BB962C8B-B14F-4D97-AF65-F5344CB8AC3E}">
        <p14:creationId xmlns:p14="http://schemas.microsoft.com/office/powerpoint/2010/main" val="3889418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fontScale="90000"/>
          </a:bodyPr>
          <a:lstStyle/>
          <a:p>
            <a:pPr algn="ctr">
              <a:lnSpc>
                <a:spcPct val="100000"/>
              </a:lnSpc>
            </a:pP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Η ΑΝΑΠΤΥΞΗ ΤΟΥ ΔΙΚΑΙΟΥ ΚΑΙ ΤΩΝ ΘΕΣΜΩΝ ΠΡΟΣΤΑΣΙΑΣ </a:t>
            </a:r>
            <a:b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b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ΤΟΥ ΠΕΡΙΒΑΛΛΟΝΤΟΣ ΣΤΗΝ ΕΛΛΑΔΑ (ΙΙ)</a:t>
            </a:r>
            <a:b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br>
            <a:endParaRPr lang="en-US" sz="20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5"/>
            <a:ext cx="9905999" cy="4086226"/>
          </a:xfrm>
        </p:spPr>
        <p:txBody>
          <a:bodyPr>
            <a:normAutofit/>
          </a:bodyPr>
          <a:lstStyle/>
          <a:p>
            <a:pPr algn="just">
              <a:spcBef>
                <a:spcPts val="1800"/>
              </a:spcBef>
            </a:pPr>
            <a:r>
              <a:rPr lang="el-GR" sz="1400" dirty="0">
                <a:solidFill>
                  <a:schemeClr val="bg2"/>
                </a:solidFill>
                <a:latin typeface="Century Gothic" panose="020B0502020202020204" pitchFamily="34" charset="0"/>
                <a:cs typeface="Calibri" panose="020F0502020204030204" pitchFamily="34" charset="0"/>
              </a:rPr>
              <a:t>Ν. 3028/2002: Προστασία αρχαιοτήτων και εν γένει πολιτιστικής κληρονομιάς </a:t>
            </a:r>
          </a:p>
          <a:p>
            <a:pPr algn="just">
              <a:spcBef>
                <a:spcPts val="1800"/>
              </a:spcBef>
            </a:pPr>
            <a:r>
              <a:rPr lang="el-GR" sz="1400" dirty="0">
                <a:solidFill>
                  <a:schemeClr val="bg2"/>
                </a:solidFill>
                <a:latin typeface="Century Gothic" panose="020B0502020202020204" pitchFamily="34" charset="0"/>
                <a:cs typeface="Calibri" panose="020F0502020204030204" pitchFamily="34" charset="0"/>
              </a:rPr>
              <a:t>Ν. 3199/2003: Προστασία και διαχείριση των υδάτων – εναρμόνιση με την οδηγία 2000/60/ΕΚ</a:t>
            </a:r>
          </a:p>
          <a:p>
            <a:pPr algn="just">
              <a:spcBef>
                <a:spcPts val="1800"/>
              </a:spcBef>
            </a:pPr>
            <a:r>
              <a:rPr lang="el-GR" sz="1400" dirty="0">
                <a:solidFill>
                  <a:schemeClr val="bg2"/>
                </a:solidFill>
                <a:latin typeface="Century Gothic" panose="020B0502020202020204" pitchFamily="34" charset="0"/>
                <a:cs typeface="Calibri" panose="020F0502020204030204" pitchFamily="34" charset="0"/>
              </a:rPr>
              <a:t>Ν. 3937/2011: Προστασία βιοποικιλότητας </a:t>
            </a:r>
          </a:p>
          <a:p>
            <a:pPr algn="just">
              <a:spcBef>
                <a:spcPts val="1800"/>
              </a:spcBef>
            </a:pPr>
            <a:r>
              <a:rPr lang="el-GR" sz="1400" dirty="0">
                <a:solidFill>
                  <a:schemeClr val="bg2"/>
                </a:solidFill>
                <a:latin typeface="Century Gothic" panose="020B0502020202020204" pitchFamily="34" charset="0"/>
                <a:cs typeface="Calibri" panose="020F0502020204030204" pitchFamily="34" charset="0"/>
              </a:rPr>
              <a:t>Ν. 4014/2011: Περιβαλλοντική </a:t>
            </a:r>
            <a:r>
              <a:rPr lang="el-GR" sz="1400" dirty="0" err="1">
                <a:solidFill>
                  <a:schemeClr val="bg2"/>
                </a:solidFill>
                <a:latin typeface="Century Gothic" panose="020B0502020202020204" pitchFamily="34" charset="0"/>
                <a:cs typeface="Calibri" panose="020F0502020204030204" pitchFamily="34" charset="0"/>
              </a:rPr>
              <a:t>αδειοδότηση</a:t>
            </a:r>
            <a:endParaRPr lang="el-GR" sz="1400" dirty="0">
              <a:solidFill>
                <a:schemeClr val="bg2"/>
              </a:solidFill>
              <a:latin typeface="Century Gothic" panose="020B0502020202020204" pitchFamily="34" charset="0"/>
              <a:cs typeface="Calibri" panose="020F0502020204030204" pitchFamily="34" charset="0"/>
            </a:endParaRPr>
          </a:p>
          <a:p>
            <a:pPr algn="just">
              <a:spcBef>
                <a:spcPts val="1800"/>
              </a:spcBef>
            </a:pPr>
            <a:r>
              <a:rPr lang="el-GR" sz="1400" dirty="0">
                <a:solidFill>
                  <a:schemeClr val="bg2"/>
                </a:solidFill>
                <a:latin typeface="Century Gothic" panose="020B0502020202020204" pitchFamily="34" charset="0"/>
                <a:cs typeface="Calibri" panose="020F0502020204030204" pitchFamily="34" charset="0"/>
              </a:rPr>
              <a:t>Ν. 4685/2020: Εκσυγχρονισμός περιβαλλοντικής νομοθεσίας (τροποποιήσεις νομοθεσίας για την περιβαλλοντική </a:t>
            </a:r>
            <a:r>
              <a:rPr lang="el-GR" sz="1400" dirty="0" err="1">
                <a:solidFill>
                  <a:schemeClr val="bg2"/>
                </a:solidFill>
                <a:latin typeface="Century Gothic" panose="020B0502020202020204" pitchFamily="34" charset="0"/>
                <a:cs typeface="Calibri" panose="020F0502020204030204" pitchFamily="34" charset="0"/>
              </a:rPr>
              <a:t>αδειοδότηση</a:t>
            </a:r>
            <a:r>
              <a:rPr lang="el-GR" sz="1400" dirty="0">
                <a:solidFill>
                  <a:schemeClr val="bg2"/>
                </a:solidFill>
                <a:latin typeface="Century Gothic" panose="020B0502020202020204" pitchFamily="34" charset="0"/>
                <a:cs typeface="Calibri" panose="020F0502020204030204" pitchFamily="34" charset="0"/>
              </a:rPr>
              <a:t>, το σύστημα διοίκησης και διαχείρισης προστατευόμενων περιοχών και τις επιτρεπόμενες εντός αυτών χρήσεις γης)  </a:t>
            </a:r>
          </a:p>
          <a:p>
            <a:endParaRPr lang="en-US" dirty="0"/>
          </a:p>
        </p:txBody>
      </p:sp>
    </p:spTree>
    <p:extLst>
      <p:ext uri="{BB962C8B-B14F-4D97-AF65-F5344CB8AC3E}">
        <p14:creationId xmlns:p14="http://schemas.microsoft.com/office/powerpoint/2010/main" val="1965995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a:xfrm>
            <a:off x="1042801" y="1819181"/>
            <a:ext cx="9905999" cy="3541714"/>
          </a:xfrm>
        </p:spPr>
        <p:txBody>
          <a:bodyPr>
            <a:normAutofit/>
          </a:bodyPr>
          <a:lstStyle/>
          <a:p>
            <a:pPr marL="0" indent="0">
              <a:buNone/>
            </a:pPr>
            <a:r>
              <a:rPr lang="el-GR" sz="2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0C805F-8CD1-2C0D-13BE-E9C11CA2CAF8}"/>
              </a:ext>
            </a:extLst>
          </p:cNvPr>
          <p:cNvSpPr>
            <a:spLocks noGrp="1"/>
          </p:cNvSpPr>
          <p:nvPr>
            <p:ph type="title"/>
          </p:nvPr>
        </p:nvSpPr>
        <p:spPr>
          <a:xfrm>
            <a:off x="1141413" y="618518"/>
            <a:ext cx="9905998" cy="801720"/>
          </a:xfrm>
        </p:spPr>
        <p:txBody>
          <a:bodyPr>
            <a:normAutofit/>
          </a:bodyPr>
          <a:lstStyle/>
          <a:p>
            <a:pPr algn="ctr"/>
            <a:r>
              <a:rPr lang="el-GR" sz="2000" b="1" dirty="0">
                <a:solidFill>
                  <a:schemeClr val="bg2"/>
                </a:solidFill>
                <a:latin typeface="Century Gothic" panose="020B0502020202020204" pitchFamily="34" charset="0"/>
                <a:cs typeface="Calibri" panose="020F0502020204030204" pitchFamily="34" charset="0"/>
              </a:rPr>
              <a:t>Α. </a:t>
            </a:r>
            <a:r>
              <a:rPr lang="el-GR" sz="2000" b="1" dirty="0" err="1">
                <a:solidFill>
                  <a:schemeClr val="bg2"/>
                </a:solidFill>
                <a:latin typeface="Century Gothic" panose="020B0502020202020204" pitchFamily="34" charset="0"/>
                <a:cs typeface="Calibri" panose="020F0502020204030204" pitchFamily="34" charset="0"/>
              </a:rPr>
              <a:t>εισαγωγικα</a:t>
            </a:r>
            <a:r>
              <a:rPr lang="el-GR" sz="2000" b="1" dirty="0">
                <a:solidFill>
                  <a:schemeClr val="bg2"/>
                </a:solidFill>
                <a:latin typeface="Century Gothic" panose="020B0502020202020204" pitchFamily="34" charset="0"/>
                <a:cs typeface="Calibri" panose="020F0502020204030204" pitchFamily="34" charset="0"/>
              </a:rPr>
              <a:t> </a:t>
            </a:r>
            <a:r>
              <a:rPr lang="el-GR" sz="2000" b="1" dirty="0" err="1">
                <a:solidFill>
                  <a:schemeClr val="bg2"/>
                </a:solidFill>
                <a:latin typeface="Century Gothic" panose="020B0502020202020204" pitchFamily="34" charset="0"/>
                <a:cs typeface="Calibri" panose="020F0502020204030204" pitchFamily="34" charset="0"/>
              </a:rPr>
              <a:t>στοιχεΙα</a:t>
            </a:r>
            <a:br>
              <a:rPr lang="el-GR" sz="2000" b="1" dirty="0">
                <a:solidFill>
                  <a:schemeClr val="bg2"/>
                </a:solidFill>
                <a:latin typeface="Century Gothic" panose="020B0502020202020204" pitchFamily="34" charset="0"/>
                <a:cs typeface="Calibri" panose="020F0502020204030204" pitchFamily="34" charset="0"/>
              </a:rPr>
            </a:br>
            <a:r>
              <a:rPr lang="el-GR" sz="2000" b="1" dirty="0">
                <a:solidFill>
                  <a:schemeClr val="bg2"/>
                </a:solidFill>
                <a:latin typeface="Century Gothic" panose="020B0502020202020204" pitchFamily="34" charset="0"/>
                <a:cs typeface="Calibri" panose="020F0502020204030204" pitchFamily="34" charset="0"/>
              </a:rPr>
              <a:t>Η ΕΝΝΟΙΑ ΤΟΥ ΠΕΡΙΒΑΛΛΟΝΤΟΣ (Ι)</a:t>
            </a:r>
            <a:endParaRPr lang="en-US" sz="2000" b="1" dirty="0">
              <a:solidFill>
                <a:schemeClr val="bg2"/>
              </a:solidFill>
              <a:latin typeface="Century Gothic" panose="020B050202020202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A2094A19-51AD-96E8-3ABC-D32B2D5DD610}"/>
              </a:ext>
            </a:extLst>
          </p:cNvPr>
          <p:cNvSpPr>
            <a:spLocks noGrp="1"/>
          </p:cNvSpPr>
          <p:nvPr>
            <p:ph idx="1"/>
          </p:nvPr>
        </p:nvSpPr>
        <p:spPr>
          <a:xfrm>
            <a:off x="1141412" y="1580225"/>
            <a:ext cx="9905999" cy="4210976"/>
          </a:xfrm>
        </p:spPr>
        <p:txBody>
          <a:bodyPr>
            <a:normAutofit lnSpcReduction="10000"/>
          </a:bodyPr>
          <a:lstStyle/>
          <a:p>
            <a:pPr algn="just">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Με τη </a:t>
            </a:r>
            <a:r>
              <a:rPr lang="el-GR" sz="1600" u="sng" dirty="0">
                <a:solidFill>
                  <a:schemeClr val="bg2"/>
                </a:solidFill>
                <a:latin typeface="Century Gothic" panose="020B0502020202020204" pitchFamily="34" charset="0"/>
                <a:cs typeface="Calibri" panose="020F0502020204030204" pitchFamily="34" charset="0"/>
              </a:rPr>
              <a:t>στενή έννοια </a:t>
            </a:r>
            <a:r>
              <a:rPr lang="el-GR" sz="1600" dirty="0">
                <a:solidFill>
                  <a:schemeClr val="bg2"/>
                </a:solidFill>
                <a:latin typeface="Century Gothic" panose="020B0502020202020204" pitchFamily="34" charset="0"/>
                <a:cs typeface="Calibri" panose="020F0502020204030204" pitchFamily="34" charset="0"/>
              </a:rPr>
              <a:t>του όρου, το περιβάλλον περιλαμβάνει το </a:t>
            </a:r>
            <a:r>
              <a:rPr lang="el-GR" sz="1600" b="1" dirty="0">
                <a:solidFill>
                  <a:schemeClr val="bg2"/>
                </a:solidFill>
                <a:latin typeface="Century Gothic" panose="020B0502020202020204" pitchFamily="34" charset="0"/>
                <a:cs typeface="Calibri" panose="020F0502020204030204" pitchFamily="34" charset="0"/>
              </a:rPr>
              <a:t>φυσικό περιβάλλον</a:t>
            </a:r>
            <a:r>
              <a:rPr lang="el-GR" sz="1600" dirty="0">
                <a:solidFill>
                  <a:schemeClr val="bg2"/>
                </a:solidFill>
                <a:latin typeface="Century Gothic" panose="020B0502020202020204" pitchFamily="34" charset="0"/>
                <a:cs typeface="Calibri" panose="020F0502020204030204" pitchFamily="34" charset="0"/>
              </a:rPr>
              <a:t>, δηλαδή τα </a:t>
            </a:r>
            <a:r>
              <a:rPr lang="el-GR" sz="1600" b="1" dirty="0">
                <a:solidFill>
                  <a:schemeClr val="bg2"/>
                </a:solidFill>
                <a:latin typeface="Century Gothic" panose="020B0502020202020204" pitchFamily="34" charset="0"/>
                <a:cs typeface="Calibri" panose="020F0502020204030204" pitchFamily="34" charset="0"/>
              </a:rPr>
              <a:t>φυσικά στοιχεία (ατμόσφαιρα, ύδατα, έδαφος,  χλωρίδα και πανίδα</a:t>
            </a:r>
            <a:r>
              <a:rPr lang="el-GR" sz="1600" dirty="0">
                <a:solidFill>
                  <a:schemeClr val="bg2"/>
                </a:solidFill>
                <a:latin typeface="Century Gothic" panose="020B0502020202020204" pitchFamily="34" charset="0"/>
                <a:cs typeface="Calibri" panose="020F0502020204030204" pitchFamily="34" charset="0"/>
              </a:rPr>
              <a:t>) </a:t>
            </a:r>
          </a:p>
          <a:p>
            <a:pPr algn="just">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Με την </a:t>
            </a:r>
            <a:r>
              <a:rPr lang="el-GR" sz="1600" u="sng" dirty="0">
                <a:solidFill>
                  <a:schemeClr val="bg2"/>
                </a:solidFill>
                <a:latin typeface="Century Gothic" panose="020B0502020202020204" pitchFamily="34" charset="0"/>
                <a:cs typeface="Calibri" panose="020F0502020204030204" pitchFamily="34" charset="0"/>
              </a:rPr>
              <a:t>ευρεία έννοια</a:t>
            </a:r>
            <a:r>
              <a:rPr lang="el-GR" sz="1600" dirty="0">
                <a:solidFill>
                  <a:schemeClr val="bg2"/>
                </a:solidFill>
                <a:latin typeface="Century Gothic" panose="020B0502020202020204" pitchFamily="34" charset="0"/>
                <a:cs typeface="Calibri" panose="020F0502020204030204" pitchFamily="34" charset="0"/>
              </a:rPr>
              <a:t> του όρου, το περιβάλλον περιλαμβάνει και το </a:t>
            </a:r>
            <a:r>
              <a:rPr lang="el-GR" sz="1600" b="1" dirty="0">
                <a:solidFill>
                  <a:schemeClr val="bg2"/>
                </a:solidFill>
                <a:latin typeface="Century Gothic" panose="020B0502020202020204" pitchFamily="34" charset="0"/>
                <a:cs typeface="Calibri" panose="020F0502020204030204" pitchFamily="34" charset="0"/>
              </a:rPr>
              <a:t>ανθρωπογενές περιβάλλον</a:t>
            </a:r>
            <a:r>
              <a:rPr lang="el-GR" sz="1600" dirty="0">
                <a:solidFill>
                  <a:schemeClr val="bg2"/>
                </a:solidFill>
                <a:latin typeface="Century Gothic" panose="020B0502020202020204" pitchFamily="34" charset="0"/>
                <a:cs typeface="Calibri" panose="020F0502020204030204" pitchFamily="34" charset="0"/>
              </a:rPr>
              <a:t>, δηλαδή το σύνολο των δημιουργημάτων του ανθρώπου που: </a:t>
            </a:r>
          </a:p>
          <a:p>
            <a:pPr lvl="1" algn="just">
              <a:buFont typeface="Wingdings" panose="05000000000000000000" pitchFamily="2" charset="2"/>
              <a:buChar char="Ø"/>
            </a:pPr>
            <a:r>
              <a:rPr lang="el-GR" sz="1600" u="sng" dirty="0">
                <a:solidFill>
                  <a:schemeClr val="bg2"/>
                </a:solidFill>
                <a:latin typeface="Century Gothic" panose="020B0502020202020204" pitchFamily="34" charset="0"/>
                <a:cs typeface="Calibri" panose="020F0502020204030204" pitchFamily="34" charset="0"/>
              </a:rPr>
              <a:t>εξυπηρετούν τη διαβίωση</a:t>
            </a:r>
            <a:r>
              <a:rPr lang="el-GR" sz="1600" dirty="0">
                <a:solidFill>
                  <a:schemeClr val="bg2"/>
                </a:solidFill>
                <a:latin typeface="Century Gothic" panose="020B0502020202020204" pitchFamily="34" charset="0"/>
                <a:cs typeface="Calibri" panose="020F0502020204030204" pitchFamily="34" charset="0"/>
              </a:rPr>
              <a:t>, την </a:t>
            </a:r>
            <a:r>
              <a:rPr lang="el-GR" sz="1600" u="sng" dirty="0">
                <a:solidFill>
                  <a:schemeClr val="bg2"/>
                </a:solidFill>
                <a:latin typeface="Century Gothic" panose="020B0502020202020204" pitchFamily="34" charset="0"/>
                <a:cs typeface="Calibri" panose="020F0502020204030204" pitchFamily="34" charset="0"/>
              </a:rPr>
              <a:t>οργανωμένη κοινωνική ζωή </a:t>
            </a:r>
            <a:r>
              <a:rPr lang="el-GR" sz="1600" dirty="0">
                <a:solidFill>
                  <a:schemeClr val="bg2"/>
                </a:solidFill>
                <a:latin typeface="Century Gothic" panose="020B0502020202020204" pitchFamily="34" charset="0"/>
                <a:cs typeface="Calibri" panose="020F0502020204030204" pitchFamily="34" charset="0"/>
              </a:rPr>
              <a:t>και παραγωγική δραστηριότητα, όπως οι πόλεις, οι οικισμοί, οι περιοχές παραγωγικών δραστηριοτήτων και αναψυχής (</a:t>
            </a:r>
            <a:r>
              <a:rPr lang="el-GR" sz="1600" b="1" dirty="0">
                <a:solidFill>
                  <a:schemeClr val="bg2"/>
                </a:solidFill>
                <a:latin typeface="Century Gothic" panose="020B0502020202020204" pitchFamily="34" charset="0"/>
                <a:cs typeface="Calibri" panose="020F0502020204030204" pitchFamily="34" charset="0"/>
              </a:rPr>
              <a:t>οικιστικό περιβάλλον</a:t>
            </a:r>
            <a:r>
              <a:rPr lang="el-GR" sz="1600" dirty="0">
                <a:solidFill>
                  <a:schemeClr val="bg2"/>
                </a:solidFill>
                <a:latin typeface="Century Gothic" panose="020B0502020202020204" pitchFamily="34" charset="0"/>
                <a:cs typeface="Calibri" panose="020F0502020204030204" pitchFamily="34" charset="0"/>
              </a:rPr>
              <a:t>)</a:t>
            </a:r>
            <a:r>
              <a:rPr lang="en-US" sz="1600" dirty="0">
                <a:solidFill>
                  <a:schemeClr val="bg2"/>
                </a:solidFill>
                <a:latin typeface="Century Gothic" panose="020B0502020202020204" pitchFamily="34" charset="0"/>
                <a:cs typeface="Calibri" panose="020F0502020204030204" pitchFamily="34" charset="0"/>
              </a:rPr>
              <a:t> </a:t>
            </a:r>
            <a:r>
              <a:rPr lang="el-GR" sz="1600" dirty="0">
                <a:solidFill>
                  <a:schemeClr val="bg2"/>
                </a:solidFill>
                <a:latin typeface="Century Gothic" panose="020B0502020202020204" pitchFamily="34" charset="0"/>
                <a:cs typeface="Calibri" panose="020F0502020204030204" pitchFamily="34" charset="0"/>
              </a:rPr>
              <a:t>ή  </a:t>
            </a:r>
          </a:p>
          <a:p>
            <a:pPr lvl="1" algn="just">
              <a:buFont typeface="Wingdings" panose="05000000000000000000" pitchFamily="2" charset="2"/>
              <a:buChar char="Ø"/>
            </a:pPr>
            <a:r>
              <a:rPr lang="el-GR" sz="1600" u="sng" dirty="0">
                <a:solidFill>
                  <a:schemeClr val="bg2"/>
                </a:solidFill>
                <a:latin typeface="Century Gothic" panose="020B0502020202020204" pitchFamily="34" charset="0"/>
                <a:cs typeface="Calibri" panose="020F0502020204030204" pitchFamily="34" charset="0"/>
              </a:rPr>
              <a:t>συνθέτουν την ιστορική, καλλιτεχνική και γενικώς πολιτιστική κληρονομιά</a:t>
            </a:r>
            <a:r>
              <a:rPr lang="el-GR" sz="1600" dirty="0">
                <a:solidFill>
                  <a:schemeClr val="bg2"/>
                </a:solidFill>
                <a:latin typeface="Century Gothic" panose="020B0502020202020204" pitchFamily="34" charset="0"/>
                <a:cs typeface="Calibri" panose="020F0502020204030204" pitchFamily="34" charset="0"/>
              </a:rPr>
              <a:t> μιας χώρας ή μιας περιοχής, όπως τα μνημεία, οι αρχαιολογικοί χώροι, οι ιστορικοί τόποι και οι παραδοσιακοί οικισμοί (</a:t>
            </a:r>
            <a:r>
              <a:rPr lang="el-GR" sz="1600" b="1" dirty="0">
                <a:solidFill>
                  <a:schemeClr val="bg2"/>
                </a:solidFill>
                <a:latin typeface="Century Gothic" panose="020B0502020202020204" pitchFamily="34" charset="0"/>
                <a:cs typeface="Calibri" panose="020F0502020204030204" pitchFamily="34" charset="0"/>
              </a:rPr>
              <a:t>πολιτιστικό περιβάλλον</a:t>
            </a:r>
            <a:r>
              <a:rPr lang="el-GR" sz="1600" dirty="0">
                <a:solidFill>
                  <a:schemeClr val="bg2"/>
                </a:solidFill>
                <a:latin typeface="Century Gothic" panose="020B0502020202020204" pitchFamily="34" charset="0"/>
                <a:cs typeface="Calibri" panose="020F0502020204030204" pitchFamily="34" charset="0"/>
              </a:rPr>
              <a:t>)</a:t>
            </a:r>
          </a:p>
          <a:p>
            <a:pPr marL="287338" lvl="1" indent="-287338" algn="just">
              <a:buFont typeface="Wingdings" panose="05000000000000000000" pitchFamily="2" charset="2"/>
              <a:buChar char="Ø"/>
            </a:pPr>
            <a:r>
              <a:rPr lang="el-GR" sz="1600" b="1" u="sng" dirty="0">
                <a:solidFill>
                  <a:schemeClr val="bg2"/>
                </a:solidFill>
                <a:latin typeface="Century Gothic" panose="020B0502020202020204" pitchFamily="34" charset="0"/>
                <a:cs typeface="Calibri" panose="020F0502020204030204" pitchFamily="34" charset="0"/>
              </a:rPr>
              <a:t>Η νομολογία</a:t>
            </a:r>
            <a:r>
              <a:rPr lang="en-US" sz="1600" b="1" dirty="0">
                <a:solidFill>
                  <a:schemeClr val="bg2"/>
                </a:solidFill>
                <a:latin typeface="Century Gothic" panose="020B0502020202020204" pitchFamily="34" charset="0"/>
                <a:cs typeface="Calibri" panose="020F0502020204030204" pitchFamily="34" charset="0"/>
              </a:rPr>
              <a:t> </a:t>
            </a:r>
            <a:r>
              <a:rPr lang="el-GR" sz="1600" dirty="0">
                <a:solidFill>
                  <a:schemeClr val="bg2"/>
                </a:solidFill>
                <a:latin typeface="Century Gothic" panose="020B0502020202020204" pitchFamily="34" charset="0"/>
                <a:cs typeface="Calibri" panose="020F0502020204030204" pitchFamily="34" charset="0"/>
              </a:rPr>
              <a:t>χαρακτηρίζει το περιβάλλον </a:t>
            </a:r>
            <a:r>
              <a:rPr lang="el-GR" sz="1600" b="1" u="sng" dirty="0">
                <a:solidFill>
                  <a:schemeClr val="bg2"/>
                </a:solidFill>
                <a:latin typeface="Century Gothic" panose="020B0502020202020204" pitchFamily="34" charset="0"/>
                <a:cs typeface="Calibri" panose="020F0502020204030204" pitchFamily="34" charset="0"/>
              </a:rPr>
              <a:t>ως αυτοτελώς προστατευόμενο αγαθό, προκειμένου να εξασφαλισθεί η οικολογική ισορροπία και η διαφύλαξη των φυσικών πόρων προς χάριν των επόμενων γενεών </a:t>
            </a:r>
            <a:r>
              <a:rPr lang="el-GR" sz="1600" dirty="0">
                <a:solidFill>
                  <a:schemeClr val="bg2"/>
                </a:solidFill>
                <a:latin typeface="Century Gothic" panose="020B0502020202020204" pitchFamily="34" charset="0"/>
                <a:cs typeface="Calibri" panose="020F0502020204030204" pitchFamily="34" charset="0"/>
              </a:rPr>
              <a:t>(</a:t>
            </a:r>
            <a:r>
              <a:rPr lang="el-GR" sz="1600" dirty="0" err="1">
                <a:solidFill>
                  <a:schemeClr val="bg2"/>
                </a:solidFill>
                <a:latin typeface="Century Gothic" panose="020B0502020202020204" pitchFamily="34" charset="0"/>
                <a:cs typeface="Calibri" panose="020F0502020204030204" pitchFamily="34" charset="0"/>
              </a:rPr>
              <a:t>ΣτΕΟλ</a:t>
            </a:r>
            <a:r>
              <a:rPr lang="el-GR" sz="1600" dirty="0">
                <a:solidFill>
                  <a:schemeClr val="bg2"/>
                </a:solidFill>
                <a:latin typeface="Century Gothic" panose="020B0502020202020204" pitchFamily="34" charset="0"/>
                <a:cs typeface="Calibri" panose="020F0502020204030204" pitchFamily="34" charset="0"/>
              </a:rPr>
              <a:t> 613/2002).</a:t>
            </a:r>
            <a:endParaRPr lang="en-US" sz="1600" dirty="0">
              <a:solidFill>
                <a:schemeClr val="bg2"/>
              </a:solidFill>
              <a:latin typeface="Century Gothic" panose="020B0502020202020204" pitchFamily="34" charset="0"/>
              <a:cs typeface="Calibri" panose="020F0502020204030204" pitchFamily="34" charset="0"/>
            </a:endParaRPr>
          </a:p>
          <a:p>
            <a:pPr lvl="1" algn="just">
              <a:buFont typeface="Wingdings" panose="05000000000000000000" pitchFamily="2" charset="2"/>
              <a:buChar char="Ø"/>
            </a:pPr>
            <a:endParaRPr lang="el-GR" dirty="0">
              <a:solidFill>
                <a:srgbClr val="002060"/>
              </a:solidFill>
            </a:endParaRPr>
          </a:p>
          <a:p>
            <a:pPr>
              <a:buFont typeface="Wingdings" panose="05000000000000000000" pitchFamily="2" charset="2"/>
              <a:buChar char="Ø"/>
            </a:pPr>
            <a:endParaRPr lang="el-GR" dirty="0">
              <a:solidFill>
                <a:schemeClr val="bg2"/>
              </a:solidFill>
            </a:endParaRP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004622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276EC4-4AF5-AD96-5F45-8BCBE9D36A3F}"/>
              </a:ext>
            </a:extLst>
          </p:cNvPr>
          <p:cNvSpPr>
            <a:spLocks noGrp="1"/>
          </p:cNvSpPr>
          <p:nvPr>
            <p:ph type="title"/>
          </p:nvPr>
        </p:nvSpPr>
        <p:spPr>
          <a:xfrm>
            <a:off x="1141413" y="618518"/>
            <a:ext cx="9905998" cy="681364"/>
          </a:xfrm>
        </p:spPr>
        <p:txBody>
          <a:bodyPr>
            <a:normAutofit/>
          </a:bodyPr>
          <a:lstStyle/>
          <a:p>
            <a:pPr algn="ctr"/>
            <a:r>
              <a:rPr lang="el-GR" sz="2000" b="1" dirty="0">
                <a:solidFill>
                  <a:schemeClr val="bg2"/>
                </a:solidFill>
              </a:rPr>
              <a:t>Η ΕΝΝΟΙΑ ΤΟΥ ΠΕΡΙΒΑΛΛΟΝΤΟΣ (ΙΙ)</a:t>
            </a:r>
            <a:endParaRPr lang="en-US" sz="2000" dirty="0"/>
          </a:p>
        </p:txBody>
      </p:sp>
      <p:sp>
        <p:nvSpPr>
          <p:cNvPr id="3" name="Θέση περιεχομένου 2">
            <a:extLst>
              <a:ext uri="{FF2B5EF4-FFF2-40B4-BE49-F238E27FC236}">
                <a16:creationId xmlns:a16="http://schemas.microsoft.com/office/drawing/2014/main" id="{417C811D-952E-515C-2045-6455AA6C2277}"/>
              </a:ext>
            </a:extLst>
          </p:cNvPr>
          <p:cNvSpPr>
            <a:spLocks noGrp="1"/>
          </p:cNvSpPr>
          <p:nvPr>
            <p:ph idx="1"/>
          </p:nvPr>
        </p:nvSpPr>
        <p:spPr>
          <a:xfrm>
            <a:off x="1141413" y="1299882"/>
            <a:ext cx="9247728" cy="4523869"/>
          </a:xfrm>
        </p:spPr>
        <p:txBody>
          <a:bodyPr>
            <a:normAutofit lnSpcReduction="10000"/>
          </a:bodyPr>
          <a:lstStyle/>
          <a:p>
            <a:pPr algn="just">
              <a:buFont typeface="Wingdings" panose="05000000000000000000" pitchFamily="2" charset="2"/>
              <a:buChar char="Ø"/>
            </a:pPr>
            <a:r>
              <a:rPr lang="en-US" sz="1500" dirty="0">
                <a:solidFill>
                  <a:schemeClr val="bg2"/>
                </a:solidFill>
                <a:effectLst/>
                <a:latin typeface="Century Gothic" panose="020B0502020202020204" pitchFamily="34" charset="0"/>
                <a:ea typeface="Calibri" panose="020F0502020204030204" pitchFamily="34" charset="0"/>
                <a:cs typeface="Calibri" panose="020F0502020204030204" pitchFamily="34" charset="0"/>
              </a:rPr>
              <a:t>N. </a:t>
            </a:r>
            <a:r>
              <a:rPr lang="el-GR" sz="1500" dirty="0">
                <a:solidFill>
                  <a:schemeClr val="bg2"/>
                </a:solidFill>
                <a:effectLst/>
                <a:latin typeface="Century Gothic" panose="020B0502020202020204" pitchFamily="34" charset="0"/>
                <a:ea typeface="Calibri" panose="020F0502020204030204" pitchFamily="34" charset="0"/>
                <a:cs typeface="Calibri" panose="020F0502020204030204" pitchFamily="34" charset="0"/>
              </a:rPr>
              <a:t>1650/1986</a:t>
            </a:r>
            <a:r>
              <a:rPr lang="en-US"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r>
              <a:rPr lang="el-GR" sz="1500" dirty="0">
                <a:solidFill>
                  <a:schemeClr val="bg2"/>
                </a:solidFill>
                <a:effectLst/>
                <a:latin typeface="Century Gothic" panose="020B0502020202020204" pitchFamily="34" charset="0"/>
                <a:ea typeface="Calibri" panose="020F0502020204030204" pitchFamily="34" charset="0"/>
                <a:cs typeface="Calibri" panose="020F0502020204030204" pitchFamily="34" charset="0"/>
              </a:rPr>
              <a:t> </a:t>
            </a:r>
            <a:r>
              <a:rPr lang="en-US"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T</a:t>
            </a:r>
            <a:r>
              <a:rPr lang="el-GR" sz="1500" dirty="0">
                <a:solidFill>
                  <a:schemeClr val="bg2"/>
                </a:solidFill>
                <a:effectLst/>
                <a:latin typeface="Century Gothic" panose="020B0502020202020204" pitchFamily="34" charset="0"/>
                <a:ea typeface="Calibri" panose="020F0502020204030204" pitchFamily="34" charset="0"/>
                <a:cs typeface="Calibri" panose="020F0502020204030204" pitchFamily="34" charset="0"/>
              </a:rPr>
              <a:t>ο περιβάλλον ορίζεται ως </a:t>
            </a:r>
            <a:r>
              <a:rPr lang="el-GR" sz="1500" i="1" dirty="0">
                <a:solidFill>
                  <a:schemeClr val="bg2"/>
                </a:solidFill>
                <a:effectLst/>
                <a:latin typeface="Century Gothic" panose="020B0502020202020204" pitchFamily="34" charset="0"/>
                <a:ea typeface="Calibri" panose="020F0502020204030204" pitchFamily="34" charset="0"/>
                <a:cs typeface="Calibri" panose="020F0502020204030204" pitchFamily="34" charset="0"/>
              </a:rPr>
              <a:t>«Το σύνολο των φυσικών και ανθρωπογενών παραγόντων και  στοιχείων   που   βρίσκονται   σε  αλληλεπίδραση  και  επηρεάζουν  την  οικολογική ισορροπία, την ποιότητα της ζωής, την υγεία  των  κατοίκων,  την ιστορική και πολιτιστική παράδοση και τις αισθητικές αξίες».</a:t>
            </a:r>
          </a:p>
          <a:p>
            <a:pPr algn="just">
              <a:buFont typeface="Wingdings" panose="05000000000000000000" pitchFamily="2" charset="2"/>
              <a:buChar char="Ø"/>
            </a:pPr>
            <a:r>
              <a:rPr lang="el-GR" sz="1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Περιβάλλον και φύση </a:t>
            </a:r>
            <a:r>
              <a:rPr lang="el-GR" sz="1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δεν είναι έννοιες συνώνυμες.</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Το περιβάλλον</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προσδιορίζεται σε σχέση με τον άνθρωπο, ως αυτό το οποίο περιβάλλει τα ανθρώπινα όντα και </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περιλαμβάνει στοιχεία, τα οποία δεν αφορούν μόνον τη φύση, αλλά και τον αστικό χώρο. </a:t>
            </a:r>
            <a:endParaRPr lang="en-US" sz="1500"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Ο συνδετικός κρίκος μεταξύ περιβάλλοντος και φύσης εστιάζεται στις ανθρωπογενείς δραστηριότητες</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Υπάρχουν δύο προσεγγίσεις της νομικής έννοιας του περιβάλλοντος: α) </a:t>
            </a:r>
            <a:r>
              <a:rPr lang="el-GR" sz="1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ανθρωποκεντρική θεώρηση</a:t>
            </a:r>
            <a:r>
              <a:rPr lang="el-GR" sz="1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στοχεύει κυρίως  στην </a:t>
            </a:r>
            <a:r>
              <a:rPr lang="el-GR" sz="1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προστασία της ποιότητας της ζωής, της υγείας και του ζωτικού χώρου των ατόμων</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καθώς και των οικονομικών συμφερόντων τους και β) η </a:t>
            </a:r>
            <a:r>
              <a:rPr lang="el-GR" sz="1500" b="1" u="sng"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οικοκεντρική</a:t>
            </a:r>
            <a:r>
              <a:rPr lang="el-GR" sz="1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/οικολογική θεώρηση</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που δίνει έμφαση στη </a:t>
            </a:r>
            <a:r>
              <a:rPr lang="el-GR" sz="1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διαφύλαξη της ισορροπίας των οικοσυστημάτων </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την εν γένει προστασία των στοιχείων του περιβάλλοντος, ως αγαθού καθ’ εαυτού, αλλά και ως αναγκαίου παράγοντα για την επιβίωση της παρούσας και των μελλουσών γενεών.</a:t>
            </a:r>
          </a:p>
          <a:p>
            <a:pPr>
              <a:buFont typeface="Wingdings" panose="05000000000000000000" pitchFamily="2" charset="2"/>
              <a:buChar char="Ø"/>
            </a:pPr>
            <a:endPar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endParaRPr lang="en-US"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312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D51C7F-E0FE-1037-C94F-31CCDA062FDA}"/>
              </a:ext>
            </a:extLst>
          </p:cNvPr>
          <p:cNvSpPr>
            <a:spLocks noGrp="1"/>
          </p:cNvSpPr>
          <p:nvPr>
            <p:ph type="title"/>
          </p:nvPr>
        </p:nvSpPr>
        <p:spPr>
          <a:xfrm>
            <a:off x="1141413" y="359922"/>
            <a:ext cx="9905998" cy="573933"/>
          </a:xfrm>
        </p:spPr>
        <p:txBody>
          <a:bodyPr>
            <a:normAutofit/>
          </a:bodyPr>
          <a:lstStyle/>
          <a:p>
            <a:pPr algn="ctr"/>
            <a:r>
              <a:rPr lang="el-GR" sz="2000" b="1" dirty="0" err="1">
                <a:solidFill>
                  <a:schemeClr val="bg2"/>
                </a:solidFill>
                <a:latin typeface="Century Gothic" panose="020B0502020202020204" pitchFamily="34" charset="0"/>
              </a:rPr>
              <a:t>Ορισμοσ</a:t>
            </a:r>
            <a:r>
              <a:rPr lang="el-GR" sz="2000" b="1" dirty="0">
                <a:solidFill>
                  <a:schemeClr val="bg2"/>
                </a:solidFill>
                <a:latin typeface="Century Gothic" panose="020B0502020202020204" pitchFamily="34" charset="0"/>
              </a:rPr>
              <a:t> και </a:t>
            </a:r>
            <a:r>
              <a:rPr lang="el-GR" sz="2000" b="1" dirty="0" err="1">
                <a:solidFill>
                  <a:schemeClr val="bg2"/>
                </a:solidFill>
                <a:latin typeface="Century Gothic" panose="020B0502020202020204" pitchFamily="34" charset="0"/>
              </a:rPr>
              <a:t>χαρακτηριστικΑ</a:t>
            </a:r>
            <a:r>
              <a:rPr lang="el-GR" sz="2000" b="1" dirty="0">
                <a:solidFill>
                  <a:schemeClr val="bg2"/>
                </a:solidFill>
                <a:latin typeface="Century Gothic" panose="020B0502020202020204" pitchFamily="34" charset="0"/>
              </a:rPr>
              <a:t> του </a:t>
            </a:r>
            <a:r>
              <a:rPr lang="el-GR" sz="2000" b="1" dirty="0" err="1">
                <a:solidFill>
                  <a:schemeClr val="bg2"/>
                </a:solidFill>
                <a:latin typeface="Century Gothic" panose="020B0502020202020204" pitchFamily="34" charset="0"/>
              </a:rPr>
              <a:t>δικαΙου</a:t>
            </a:r>
            <a:r>
              <a:rPr lang="el-GR" sz="2000" b="1" dirty="0">
                <a:solidFill>
                  <a:schemeClr val="bg2"/>
                </a:solidFill>
                <a:latin typeface="Century Gothic" panose="020B0502020202020204" pitchFamily="34" charset="0"/>
              </a:rPr>
              <a:t> </a:t>
            </a:r>
            <a:r>
              <a:rPr lang="el-GR" sz="2000" b="1" dirty="0" err="1">
                <a:solidFill>
                  <a:schemeClr val="bg2"/>
                </a:solidFill>
                <a:latin typeface="Century Gothic" panose="020B0502020202020204" pitchFamily="34" charset="0"/>
              </a:rPr>
              <a:t>περιβαλλοντοσ</a:t>
            </a:r>
            <a:endParaRPr lang="en-US" sz="2000" b="1" dirty="0">
              <a:solidFill>
                <a:schemeClr val="bg2"/>
              </a:solidFill>
              <a:latin typeface="Century Gothic" panose="020B0502020202020204" pitchFamily="34" charset="0"/>
            </a:endParaRPr>
          </a:p>
        </p:txBody>
      </p:sp>
      <p:sp>
        <p:nvSpPr>
          <p:cNvPr id="3" name="Θέση περιεχομένου 2">
            <a:extLst>
              <a:ext uri="{FF2B5EF4-FFF2-40B4-BE49-F238E27FC236}">
                <a16:creationId xmlns:a16="http://schemas.microsoft.com/office/drawing/2014/main" id="{CE8D17F8-7BFA-57FF-5172-E3FBCA699B6A}"/>
              </a:ext>
            </a:extLst>
          </p:cNvPr>
          <p:cNvSpPr>
            <a:spLocks noGrp="1"/>
          </p:cNvSpPr>
          <p:nvPr>
            <p:ph idx="1"/>
          </p:nvPr>
        </p:nvSpPr>
        <p:spPr>
          <a:xfrm>
            <a:off x="1141412" y="1118682"/>
            <a:ext cx="9905999" cy="5379396"/>
          </a:xfrm>
        </p:spPr>
        <p:txBody>
          <a:bodyPr>
            <a:normAutofit fontScale="55000" lnSpcReduction="20000"/>
          </a:bodyPr>
          <a:lstStyle/>
          <a:p>
            <a:pPr algn="just">
              <a:buFont typeface="Wingdings" panose="05000000000000000000" pitchFamily="2" charset="2"/>
              <a:buChar char="Ø"/>
            </a:pPr>
            <a:r>
              <a:rPr lang="el-GR" sz="2500" u="sng" dirty="0">
                <a:solidFill>
                  <a:schemeClr val="bg2"/>
                </a:solidFill>
                <a:latin typeface="Century Gothic" panose="020B0502020202020204" pitchFamily="34" charset="0"/>
                <a:cs typeface="Calibri" panose="020F0502020204030204" pitchFamily="34" charset="0"/>
              </a:rPr>
              <a:t>Δίκαιο περιβάλλοντος</a:t>
            </a:r>
            <a:r>
              <a:rPr lang="el-GR" sz="2500" dirty="0">
                <a:solidFill>
                  <a:schemeClr val="bg2"/>
                </a:solidFill>
                <a:latin typeface="Century Gothic" panose="020B0502020202020204" pitchFamily="34" charset="0"/>
                <a:cs typeface="Calibri" panose="020F0502020204030204" pitchFamily="34" charset="0"/>
              </a:rPr>
              <a:t>: το σύνολο των κανόνων δικαίου που αποβλέπουν στην πρόληψη της υποβάθμισης του περιβάλλοντος, στη διατήρηση, αποκατάσταση ή βελτίωσή του</a:t>
            </a:r>
          </a:p>
          <a:p>
            <a:pPr algn="just">
              <a:buFont typeface="Wingdings" panose="05000000000000000000" pitchFamily="2" charset="2"/>
              <a:buChar char="Ø"/>
            </a:pPr>
            <a:endParaRPr lang="el-GR" sz="2500" dirty="0">
              <a:solidFill>
                <a:schemeClr val="bg2"/>
              </a:solidFill>
              <a:latin typeface="Century Gothic" panose="020B0502020202020204" pitchFamily="34" charset="0"/>
              <a:cs typeface="Calibri" panose="020F0502020204030204" pitchFamily="34" charset="0"/>
            </a:endParaRPr>
          </a:p>
          <a:p>
            <a:pPr marL="114300" marR="0" indent="-342900" algn="just">
              <a:lnSpc>
                <a:spcPct val="107000"/>
              </a:lnSpc>
              <a:spcBef>
                <a:spcPts val="0"/>
              </a:spcBef>
              <a:spcAft>
                <a:spcPts val="800"/>
              </a:spcAft>
              <a:buFont typeface="Wingdings" panose="05000000000000000000" pitchFamily="2" charset="2"/>
              <a:buChar char="Ø"/>
            </a:pPr>
            <a:r>
              <a:rPr lang="el-GR" sz="2500" dirty="0">
                <a:solidFill>
                  <a:schemeClr val="bg2"/>
                </a:solidFill>
                <a:latin typeface="Century Gothic" panose="020B0502020202020204" pitchFamily="34" charset="0"/>
                <a:cs typeface="Calibri" panose="020F0502020204030204" pitchFamily="34" charset="0"/>
              </a:rPr>
              <a:t> </a:t>
            </a:r>
            <a:r>
              <a:rPr lang="el-GR" sz="2500" u="sng" dirty="0">
                <a:solidFill>
                  <a:schemeClr val="bg2"/>
                </a:solidFill>
                <a:latin typeface="Century Gothic" panose="020B0502020202020204" pitchFamily="34" charset="0"/>
                <a:cs typeface="Calibri" panose="020F0502020204030204" pitchFamily="34" charset="0"/>
              </a:rPr>
              <a:t>Αυτόνομος κλάδος του δικαίου</a:t>
            </a:r>
            <a:r>
              <a:rPr lang="el-GR" sz="2500" dirty="0">
                <a:solidFill>
                  <a:schemeClr val="bg2"/>
                </a:solidFill>
                <a:latin typeface="Century Gothic" panose="020B0502020202020204" pitchFamily="34" charset="0"/>
                <a:cs typeface="Calibri" panose="020F0502020204030204" pitchFamily="34" charset="0"/>
              </a:rPr>
              <a:t>: </a:t>
            </a:r>
            <a:r>
              <a:rPr lang="el-GR" sz="2500" b="1" dirty="0">
                <a:solidFill>
                  <a:schemeClr val="bg2"/>
                </a:solidFill>
                <a:latin typeface="Century Gothic" panose="020B0502020202020204" pitchFamily="34" charset="0"/>
                <a:cs typeface="Calibri" panose="020F0502020204030204" pitchFamily="34" charset="0"/>
              </a:rPr>
              <a:t>Δίκαιο για την αντιμετώπιση της οικολογικής βλάβης και για την προστασία του περιβάλλοντος</a:t>
            </a:r>
            <a:endParaRPr lang="en-US" sz="2500" b="1" dirty="0">
              <a:solidFill>
                <a:schemeClr val="bg2"/>
              </a:solidFill>
              <a:latin typeface="Century Gothic" panose="020B0502020202020204" pitchFamily="34" charset="0"/>
              <a:cs typeface="Calibri" panose="020F0502020204030204" pitchFamily="34" charset="0"/>
            </a:endParaRPr>
          </a:p>
          <a:p>
            <a:pPr marL="114300" marR="0" indent="-342900" algn="just">
              <a:lnSpc>
                <a:spcPct val="107000"/>
              </a:lnSpc>
              <a:spcBef>
                <a:spcPts val="0"/>
              </a:spcBef>
              <a:spcAft>
                <a:spcPts val="800"/>
              </a:spcAft>
              <a:buFont typeface="Wingdings" panose="05000000000000000000" pitchFamily="2" charset="2"/>
              <a:buChar char="Ø"/>
            </a:pPr>
            <a:r>
              <a:rPr lang="el-GR" sz="2500" b="1" u="sng" dirty="0">
                <a:solidFill>
                  <a:schemeClr val="bg2"/>
                </a:solidFill>
                <a:latin typeface="Century Gothic" panose="020B0502020202020204" pitchFamily="34" charset="0"/>
                <a:cs typeface="Calibri" panose="020F0502020204030204" pitchFamily="34" charset="0"/>
              </a:rPr>
              <a:t>Σκοπός</a:t>
            </a:r>
            <a:r>
              <a:rPr lang="el-GR" sz="2500" dirty="0">
                <a:solidFill>
                  <a:schemeClr val="bg2"/>
                </a:solidFill>
                <a:latin typeface="Century Gothic" panose="020B0502020202020204" pitchFamily="34" charset="0"/>
                <a:cs typeface="Calibri" panose="020F0502020204030204" pitchFamily="34" charset="0"/>
              </a:rPr>
              <a:t>: η εξουδετέρωση των συνεπειών της τεχνικής και οικονομικής προόδου και </a:t>
            </a:r>
            <a:r>
              <a:rPr lang="el-GR" sz="2500" b="1" dirty="0">
                <a:solidFill>
                  <a:schemeClr val="bg2"/>
                </a:solidFill>
                <a:latin typeface="Century Gothic" panose="020B0502020202020204" pitchFamily="34" charset="0"/>
                <a:cs typeface="Calibri" panose="020F0502020204030204" pitchFamily="34" charset="0"/>
              </a:rPr>
              <a:t>η αντιμετώπιση και λύση του οικολογικού προβλήματος</a:t>
            </a:r>
          </a:p>
          <a:p>
            <a:pPr>
              <a:buFont typeface="Wingdings" panose="05000000000000000000" pitchFamily="2" charset="2"/>
              <a:buChar char="Ø"/>
            </a:pPr>
            <a:r>
              <a:rPr lang="el-GR" sz="2500" b="1" u="sng" dirty="0">
                <a:solidFill>
                  <a:schemeClr val="bg2"/>
                </a:solidFill>
                <a:latin typeface="Century Gothic" panose="020B0502020202020204" pitchFamily="34" charset="0"/>
                <a:cs typeface="Calibri" panose="020F0502020204030204" pitchFamily="34" charset="0"/>
              </a:rPr>
              <a:t>Βασικά χαρακτηριστικά του δικαίου περιβάλλοντος:</a:t>
            </a:r>
            <a:r>
              <a:rPr lang="el-GR" sz="2500" b="1" dirty="0">
                <a:solidFill>
                  <a:schemeClr val="bg2"/>
                </a:solidFill>
                <a:latin typeface="Century Gothic" panose="020B0502020202020204" pitchFamily="34" charset="0"/>
                <a:cs typeface="Calibri" panose="020F0502020204030204" pitchFamily="34" charset="0"/>
              </a:rPr>
              <a:t> </a:t>
            </a:r>
          </a:p>
          <a:p>
            <a:pPr lvl="1" algn="just">
              <a:buFont typeface="Wingdings" panose="05000000000000000000" pitchFamily="2" charset="2"/>
              <a:buChar char="§"/>
            </a:pPr>
            <a:r>
              <a:rPr lang="el-GR" sz="2500" u="sng" dirty="0">
                <a:solidFill>
                  <a:schemeClr val="bg2"/>
                </a:solidFill>
                <a:latin typeface="Century Gothic" panose="020B0502020202020204" pitchFamily="34" charset="0"/>
                <a:cs typeface="Calibri" panose="020F0502020204030204" pitchFamily="34" charset="0"/>
              </a:rPr>
              <a:t>Δίκαιο με διακλαδικό χαρακτήρα</a:t>
            </a:r>
            <a:r>
              <a:rPr lang="el-GR" sz="2500" dirty="0">
                <a:solidFill>
                  <a:schemeClr val="bg2"/>
                </a:solidFill>
                <a:latin typeface="Century Gothic" panose="020B0502020202020204" pitchFamily="34" charset="0"/>
                <a:cs typeface="Calibri" panose="020F0502020204030204" pitchFamily="34" charset="0"/>
              </a:rPr>
              <a:t>: τέμνει διάφορους κλάδους δικαίου (δημόσιο &amp; ιδιωτικό δίκαιο) – πρωτεύων ρόλος του δημοσίου δικαίου (σύγχρονο πεδίο κρατικού παρεμβατισμού). Όμως είναι σημαντικός και ο ρόλος του ιδιωτικού δικαίου, ιδίως οι διατάξεις του Αστικού Κώδικα για το γειτονικό δίκαιο και την προστασία της προσωπικότητας.</a:t>
            </a:r>
          </a:p>
          <a:p>
            <a:pPr lvl="1" algn="just">
              <a:buFont typeface="Wingdings" panose="05000000000000000000" pitchFamily="2" charset="2"/>
              <a:buChar char="§"/>
            </a:pPr>
            <a:r>
              <a:rPr lang="el-GR" sz="2500" u="sng" dirty="0">
                <a:solidFill>
                  <a:schemeClr val="bg2"/>
                </a:solidFill>
                <a:latin typeface="Century Gothic" panose="020B0502020202020204" pitchFamily="34" charset="0"/>
                <a:cs typeface="Calibri" panose="020F0502020204030204" pitchFamily="34" charset="0"/>
              </a:rPr>
              <a:t>Δίκαιο με πραγματολογικό και εμπειρικό χαρακτήρα</a:t>
            </a:r>
            <a:r>
              <a:rPr lang="el-GR" sz="2500" dirty="0">
                <a:solidFill>
                  <a:schemeClr val="bg2"/>
                </a:solidFill>
                <a:latin typeface="Century Gothic" panose="020B0502020202020204" pitchFamily="34" charset="0"/>
                <a:cs typeface="Calibri" panose="020F0502020204030204" pitchFamily="34" charset="0"/>
              </a:rPr>
              <a:t>: ρευστότητα και ασάφεια ορισμών και νομικών κατηγοριών – μεγάλη εξάρτηση από νομολογία - συχνές αλλαγές του ισχύοντος νομοθετικού και κανονιστικού πλαισίου - αποσπασματικότητα ρυθμίσεων και πολυνομία </a:t>
            </a:r>
          </a:p>
          <a:p>
            <a:pPr lvl="1" algn="just">
              <a:buFont typeface="Wingdings" panose="05000000000000000000" pitchFamily="2" charset="2"/>
              <a:buChar char="§"/>
            </a:pPr>
            <a:r>
              <a:rPr lang="el-GR" sz="2500" u="sng" dirty="0">
                <a:solidFill>
                  <a:schemeClr val="bg2"/>
                </a:solidFill>
                <a:latin typeface="Century Gothic" panose="020B0502020202020204" pitchFamily="34" charset="0"/>
                <a:cs typeface="Calibri" panose="020F0502020204030204" pitchFamily="34" charset="0"/>
              </a:rPr>
              <a:t>Δίκαιο με μεγάλη εξάρτηση από την επιστήμη και την τεχνολογία:</a:t>
            </a:r>
            <a:r>
              <a:rPr lang="el-GR" sz="2500" dirty="0">
                <a:solidFill>
                  <a:schemeClr val="bg2"/>
                </a:solidFill>
                <a:latin typeface="Century Gothic" panose="020B0502020202020204" pitchFamily="34" charset="0"/>
                <a:cs typeface="Calibri" panose="020F0502020204030204" pitchFamily="34" charset="0"/>
              </a:rPr>
              <a:t> (π.χ. ο τρόπος που μεταβάλλεται η έννοια του περιβαλλοντικού κινδύνου –επιστημονική αβεβαιότητα) </a:t>
            </a:r>
          </a:p>
          <a:p>
            <a:pPr lvl="1" algn="just">
              <a:buFont typeface="Wingdings" panose="05000000000000000000" pitchFamily="2" charset="2"/>
              <a:buChar char="§"/>
            </a:pPr>
            <a:r>
              <a:rPr lang="el-GR" sz="2500" u="sng" dirty="0">
                <a:solidFill>
                  <a:schemeClr val="bg2"/>
                </a:solidFill>
                <a:latin typeface="Century Gothic" panose="020B0502020202020204" pitchFamily="34" charset="0"/>
                <a:cs typeface="Calibri" panose="020F0502020204030204" pitchFamily="34" charset="0"/>
              </a:rPr>
              <a:t>Δίκαιο με ποικιλία νομικών μέσων και ρυθμιστικών τεχνικών</a:t>
            </a:r>
            <a:r>
              <a:rPr lang="el-GR" sz="2500" dirty="0">
                <a:solidFill>
                  <a:schemeClr val="bg2"/>
                </a:solidFill>
                <a:latin typeface="Century Gothic" panose="020B0502020202020204" pitchFamily="34" charset="0"/>
                <a:cs typeface="Calibri" panose="020F0502020204030204" pitchFamily="34" charset="0"/>
              </a:rPr>
              <a:t>: συνδυασμός κανόνων σκληρού δικαίου (</a:t>
            </a:r>
            <a:r>
              <a:rPr lang="en-US" sz="2500" dirty="0">
                <a:solidFill>
                  <a:schemeClr val="bg2"/>
                </a:solidFill>
                <a:latin typeface="Century Gothic" panose="020B0502020202020204" pitchFamily="34" charset="0"/>
                <a:cs typeface="Calibri" panose="020F0502020204030204" pitchFamily="34" charset="0"/>
              </a:rPr>
              <a:t>hard law) </a:t>
            </a:r>
            <a:r>
              <a:rPr lang="el-GR" sz="2500" dirty="0">
                <a:solidFill>
                  <a:schemeClr val="bg2"/>
                </a:solidFill>
                <a:latin typeface="Century Gothic" panose="020B0502020202020204" pitchFamily="34" charset="0"/>
                <a:cs typeface="Calibri" panose="020F0502020204030204" pitchFamily="34" charset="0"/>
              </a:rPr>
              <a:t>και κανόνων ηπίου δικαίου </a:t>
            </a:r>
            <a:r>
              <a:rPr lang="en-US" sz="2500" dirty="0">
                <a:solidFill>
                  <a:schemeClr val="bg2"/>
                </a:solidFill>
                <a:latin typeface="Century Gothic" panose="020B0502020202020204" pitchFamily="34" charset="0"/>
                <a:cs typeface="Calibri" panose="020F0502020204030204" pitchFamily="34" charset="0"/>
              </a:rPr>
              <a:t>(soft law)</a:t>
            </a:r>
            <a:r>
              <a:rPr lang="el-GR" sz="2500" dirty="0">
                <a:solidFill>
                  <a:schemeClr val="bg2"/>
                </a:solidFill>
                <a:latin typeface="Century Gothic" panose="020B0502020202020204" pitchFamily="34" charset="0"/>
                <a:cs typeface="Calibri" panose="020F0502020204030204" pitchFamily="34" charset="0"/>
              </a:rPr>
              <a:t>, όπως συστάσεων, κατευθυντηρίων γραμμών και άλλων μη δεσμευτικών πράξεων -</a:t>
            </a:r>
            <a:r>
              <a:rPr lang="en-US" sz="2500" dirty="0">
                <a:solidFill>
                  <a:schemeClr val="bg2"/>
                </a:solidFill>
                <a:latin typeface="Century Gothic" panose="020B0502020202020204" pitchFamily="34" charset="0"/>
                <a:cs typeface="Calibri" panose="020F0502020204030204" pitchFamily="34" charset="0"/>
              </a:rPr>
              <a:t> </a:t>
            </a:r>
            <a:r>
              <a:rPr lang="el-GR" sz="2500" dirty="0">
                <a:solidFill>
                  <a:schemeClr val="bg2"/>
                </a:solidFill>
                <a:latin typeface="Century Gothic" panose="020B0502020202020204" pitchFamily="34" charset="0"/>
                <a:cs typeface="Calibri" panose="020F0502020204030204" pitchFamily="34" charset="0"/>
              </a:rPr>
              <a:t>ευρεία χρήση εργαλείων έμμεσης παρέμβασης που στηρίζονται σε μηχανισμούς της αγοράς (π.χ. οικολογικό σήμα, κριτήρια βιωσιμότητας-</a:t>
            </a:r>
            <a:r>
              <a:rPr lang="en-US" sz="2500" dirty="0">
                <a:solidFill>
                  <a:schemeClr val="bg2"/>
                </a:solidFill>
                <a:latin typeface="Century Gothic" panose="020B0502020202020204" pitchFamily="34" charset="0"/>
                <a:cs typeface="Calibri" panose="020F0502020204030204" pitchFamily="34" charset="0"/>
              </a:rPr>
              <a:t>ESG</a:t>
            </a:r>
            <a:r>
              <a:rPr lang="el-GR" sz="2500" dirty="0">
                <a:solidFill>
                  <a:schemeClr val="bg2"/>
                </a:solidFill>
                <a:latin typeface="Century Gothic" panose="020B0502020202020204" pitchFamily="34" charset="0"/>
                <a:cs typeface="Calibri" panose="020F0502020204030204" pitchFamily="34" charset="0"/>
              </a:rPr>
              <a:t>) </a:t>
            </a:r>
          </a:p>
          <a:p>
            <a:endParaRPr lang="en-US" dirty="0"/>
          </a:p>
        </p:txBody>
      </p:sp>
    </p:spTree>
    <p:extLst>
      <p:ext uri="{BB962C8B-B14F-4D97-AF65-F5344CB8AC3E}">
        <p14:creationId xmlns:p14="http://schemas.microsoft.com/office/powerpoint/2010/main" val="139197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Β. ΙΣΤΟΡΙΚΗ ΔΙΑΜΟΡΦΩΣΗ ΤΟΥ ΔΙΚΑΙΟΥ ΠΕΡΙΒΑΛΛΟΝΤΟΣ (Ι)</a:t>
            </a:r>
            <a:endParaRPr lang="en-US" sz="2000" dirty="0">
              <a:solidFill>
                <a:schemeClr val="bg2"/>
              </a:solidFill>
              <a:latin typeface="Century Gothic" panose="020B050202020202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lnSpcReduction="10000"/>
          </a:bodyPr>
          <a:lstStyle/>
          <a:p>
            <a:pPr algn="just">
              <a:buFont typeface="Wingdings" panose="05000000000000000000" pitchFamily="2" charset="2"/>
              <a:buChar char="Ø"/>
            </a:pPr>
            <a:r>
              <a:rPr lang="el-GR" sz="1400" dirty="0">
                <a:solidFill>
                  <a:schemeClr val="bg2"/>
                </a:solidFill>
                <a:latin typeface="Century Gothic" panose="020B0502020202020204" pitchFamily="34" charset="0"/>
                <a:cs typeface="Calibri" panose="020F0502020204030204" pitchFamily="34" charset="0"/>
              </a:rPr>
              <a:t>Σύγχρονο δίκαιο (εμφανίστηκε διεθνώς κατά τη δεκαετία του ΄70)</a:t>
            </a:r>
          </a:p>
          <a:p>
            <a:pPr algn="just">
              <a:buFont typeface="Wingdings" panose="05000000000000000000" pitchFamily="2" charset="2"/>
              <a:buChar char="Ø"/>
            </a:pPr>
            <a:r>
              <a:rPr lang="el-GR" sz="1400" dirty="0">
                <a:solidFill>
                  <a:schemeClr val="bg2"/>
                </a:solidFill>
                <a:latin typeface="Century Gothic" panose="020B0502020202020204" pitchFamily="34" charset="0"/>
                <a:cs typeface="Calibri" panose="020F0502020204030204" pitchFamily="34" charset="0"/>
              </a:rPr>
              <a:t>Συνειδητοποίηση ήδη τη δεκαετία του 1960: πρώτες επιστημονικές μελέτες και διατύπωση ανησυχιών σχετικά με την κατάσταση του πλανήτη. Το βιβλίο της </a:t>
            </a:r>
            <a:r>
              <a:rPr lang="el-GR" sz="1400" dirty="0" err="1">
                <a:solidFill>
                  <a:schemeClr val="bg2"/>
                </a:solidFill>
                <a:latin typeface="Century Gothic" panose="020B0502020202020204" pitchFamily="34" charset="0"/>
                <a:cs typeface="Calibri" panose="020F0502020204030204" pitchFamily="34" charset="0"/>
              </a:rPr>
              <a:t>Rachel</a:t>
            </a:r>
            <a:r>
              <a:rPr lang="el-GR" sz="1400" dirty="0">
                <a:solidFill>
                  <a:schemeClr val="bg2"/>
                </a:solidFill>
                <a:latin typeface="Century Gothic" panose="020B0502020202020204" pitchFamily="34" charset="0"/>
                <a:cs typeface="Calibri" panose="020F0502020204030204" pitchFamily="34" charset="0"/>
              </a:rPr>
              <a:t> </a:t>
            </a:r>
            <a:r>
              <a:rPr lang="el-GR" sz="1400" dirty="0" err="1">
                <a:solidFill>
                  <a:schemeClr val="bg2"/>
                </a:solidFill>
                <a:latin typeface="Century Gothic" panose="020B0502020202020204" pitchFamily="34" charset="0"/>
                <a:cs typeface="Calibri" panose="020F0502020204030204" pitchFamily="34" charset="0"/>
              </a:rPr>
              <a:t>Carson</a:t>
            </a:r>
            <a:r>
              <a:rPr lang="el-GR" sz="1400" dirty="0">
                <a:solidFill>
                  <a:schemeClr val="bg2"/>
                </a:solidFill>
                <a:latin typeface="Century Gothic" panose="020B0502020202020204" pitchFamily="34" charset="0"/>
                <a:cs typeface="Calibri" panose="020F0502020204030204" pitchFamily="34" charset="0"/>
              </a:rPr>
              <a:t> «</a:t>
            </a:r>
            <a:r>
              <a:rPr lang="el-GR" sz="1400" dirty="0" err="1">
                <a:solidFill>
                  <a:schemeClr val="bg2"/>
                </a:solidFill>
                <a:latin typeface="Century Gothic" panose="020B0502020202020204" pitchFamily="34" charset="0"/>
                <a:cs typeface="Calibri" panose="020F0502020204030204" pitchFamily="34" charset="0"/>
              </a:rPr>
              <a:t>Silent</a:t>
            </a:r>
            <a:r>
              <a:rPr lang="el-GR" sz="1400" dirty="0">
                <a:solidFill>
                  <a:schemeClr val="bg2"/>
                </a:solidFill>
                <a:latin typeface="Century Gothic" panose="020B0502020202020204" pitchFamily="34" charset="0"/>
                <a:cs typeface="Calibri" panose="020F0502020204030204" pitchFamily="34" charset="0"/>
              </a:rPr>
              <a:t> </a:t>
            </a:r>
            <a:r>
              <a:rPr lang="el-GR" sz="1400" dirty="0" err="1">
                <a:solidFill>
                  <a:schemeClr val="bg2"/>
                </a:solidFill>
                <a:latin typeface="Century Gothic" panose="020B0502020202020204" pitchFamily="34" charset="0"/>
                <a:cs typeface="Calibri" panose="020F0502020204030204" pitchFamily="34" charset="0"/>
              </a:rPr>
              <a:t>Spring</a:t>
            </a:r>
            <a:r>
              <a:rPr lang="el-GR" sz="1400" dirty="0">
                <a:solidFill>
                  <a:schemeClr val="bg2"/>
                </a:solidFill>
                <a:latin typeface="Century Gothic" panose="020B0502020202020204" pitchFamily="34" charset="0"/>
                <a:cs typeface="Calibri" panose="020F0502020204030204" pitchFamily="34" charset="0"/>
              </a:rPr>
              <a:t>» (1962) σχετικά με τις επιπτώσεις της χρήσης του εντομοκτόνου DDT αποτελεί βιβλίο σταθμό για το περιβαλλοντικό κίνημα. </a:t>
            </a:r>
          </a:p>
          <a:p>
            <a:pPr algn="just">
              <a:buFont typeface="Wingdings" panose="05000000000000000000" pitchFamily="2" charset="2"/>
              <a:buChar char="Ø"/>
            </a:pPr>
            <a:r>
              <a:rPr lang="el-GR" sz="1400" dirty="0">
                <a:solidFill>
                  <a:schemeClr val="bg2"/>
                </a:solidFill>
                <a:latin typeface="Century Gothic" panose="020B0502020202020204" pitchFamily="34" charset="0"/>
                <a:cs typeface="Calibri" panose="020F0502020204030204" pitchFamily="34" charset="0"/>
              </a:rPr>
              <a:t>Η δεκαετία του 1970 αποτελεί την περίοδο πολιτικοποίησης και λήψης των πρώτων νομοθετικών μέτρων σε ΗΠΑ και Ευρώπη.</a:t>
            </a:r>
          </a:p>
          <a:p>
            <a:pPr algn="just">
              <a:buFont typeface="Wingdings" panose="05000000000000000000" pitchFamily="2" charset="2"/>
              <a:buChar char="Ø"/>
            </a:pPr>
            <a:r>
              <a:rPr lang="el-GR" sz="1400" dirty="0">
                <a:solidFill>
                  <a:schemeClr val="bg2"/>
                </a:solidFill>
                <a:latin typeface="Century Gothic" panose="020B0502020202020204" pitchFamily="34" charset="0"/>
                <a:cs typeface="Calibri" panose="020F0502020204030204" pitchFamily="34" charset="0"/>
              </a:rPr>
              <a:t>Στην εμφάνισή του συνετέλεσαν: </a:t>
            </a:r>
          </a:p>
          <a:p>
            <a:pPr lvl="1" algn="just">
              <a:buFont typeface="Wingdings" panose="05000000000000000000" pitchFamily="2" charset="2"/>
              <a:buChar char="§"/>
            </a:pPr>
            <a:r>
              <a:rPr lang="el-GR" sz="1400" dirty="0">
                <a:solidFill>
                  <a:schemeClr val="bg2"/>
                </a:solidFill>
                <a:latin typeface="Century Gothic" panose="020B0502020202020204" pitchFamily="34" charset="0"/>
                <a:cs typeface="Calibri" panose="020F0502020204030204" pitchFamily="34" charset="0"/>
              </a:rPr>
              <a:t>η συσσώρευση οικολογικών προβλημάτων λόγω της ραγδαίας οικονομικής ανάπτυξης κατά τις πρώτες μεταπολεμικές δεκαετίες (ρύπανση των υδάτων, πετρελαιοκηλίδες, όξινη βροχή, ατμοσφαιρική ρύπανση, εξαφάνιση διάφορων ειδών χλωρίδας και πανίδας κ.ά.)</a:t>
            </a:r>
          </a:p>
          <a:p>
            <a:pPr lvl="1" algn="just">
              <a:buFont typeface="Wingdings" panose="05000000000000000000" pitchFamily="2" charset="2"/>
              <a:buChar char="§"/>
            </a:pPr>
            <a:r>
              <a:rPr lang="el-GR" sz="1400" dirty="0">
                <a:solidFill>
                  <a:schemeClr val="bg2"/>
                </a:solidFill>
                <a:latin typeface="Century Gothic" panose="020B0502020202020204" pitchFamily="34" charset="0"/>
                <a:cs typeface="Calibri" panose="020F0502020204030204" pitchFamily="34" charset="0"/>
              </a:rPr>
              <a:t>η συνειδητοποίηση της ανάγκης να προστατευθεί το περιβάλλον για οικολογικούς</a:t>
            </a:r>
            <a:r>
              <a:rPr lang="en-US" sz="1400" dirty="0">
                <a:solidFill>
                  <a:schemeClr val="bg2"/>
                </a:solidFill>
                <a:latin typeface="Century Gothic" panose="020B0502020202020204" pitchFamily="34" charset="0"/>
                <a:cs typeface="Calibri" panose="020F0502020204030204" pitchFamily="34" charset="0"/>
              </a:rPr>
              <a:t> </a:t>
            </a:r>
            <a:r>
              <a:rPr lang="el-GR" sz="1400" dirty="0">
                <a:solidFill>
                  <a:schemeClr val="bg2"/>
                </a:solidFill>
                <a:latin typeface="Century Gothic" panose="020B0502020202020204" pitchFamily="34" charset="0"/>
                <a:cs typeface="Calibri" panose="020F0502020204030204" pitchFamily="34" charset="0"/>
              </a:rPr>
              <a:t>και οικονομικούς λόγους (</a:t>
            </a:r>
            <a:r>
              <a:rPr lang="el-GR" sz="1400" u="sng" dirty="0">
                <a:solidFill>
                  <a:schemeClr val="bg2"/>
                </a:solidFill>
                <a:latin typeface="Century Gothic" panose="020B0502020202020204" pitchFamily="34" charset="0"/>
                <a:cs typeface="Calibri" panose="020F0502020204030204" pitchFamily="34" charset="0"/>
              </a:rPr>
              <a:t>μη εξάντληση φυσικών πόρων</a:t>
            </a:r>
            <a:r>
              <a:rPr lang="el-GR" sz="1400" dirty="0">
                <a:solidFill>
                  <a:schemeClr val="bg2"/>
                </a:solidFill>
                <a:latin typeface="Century Gothic" panose="020B0502020202020204" pitchFamily="34" charset="0"/>
                <a:cs typeface="Calibri" panose="020F0502020204030204" pitchFamily="34" charset="0"/>
              </a:rPr>
              <a:t>)</a:t>
            </a:r>
          </a:p>
          <a:p>
            <a:pPr lvl="1" algn="just">
              <a:buFont typeface="Wingdings" panose="05000000000000000000" pitchFamily="2" charset="2"/>
              <a:buChar char="§"/>
            </a:pPr>
            <a:r>
              <a:rPr lang="el-GR" sz="1400" dirty="0">
                <a:solidFill>
                  <a:schemeClr val="bg2"/>
                </a:solidFill>
                <a:latin typeface="Century Gothic" panose="020B0502020202020204" pitchFamily="34" charset="0"/>
                <a:cs typeface="Calibri" panose="020F0502020204030204" pitchFamily="34" charset="0"/>
              </a:rPr>
              <a:t>κατά τη δεκαετία αυτή, η περιβαλλοντική υποβάθμιση έγινε αντιληπτή όχι ως τοπική, αλλά ως πλανητική. Το 1972 δημοσιεύθηκε το βιβλίο των </a:t>
            </a:r>
            <a:r>
              <a:rPr lang="el-GR" sz="1400" dirty="0" err="1">
                <a:solidFill>
                  <a:schemeClr val="bg2"/>
                </a:solidFill>
                <a:latin typeface="Century Gothic" panose="020B0502020202020204" pitchFamily="34" charset="0"/>
                <a:cs typeface="Calibri" panose="020F0502020204030204" pitchFamily="34" charset="0"/>
              </a:rPr>
              <a:t>Meadows</a:t>
            </a:r>
            <a:r>
              <a:rPr lang="el-GR" sz="1400" dirty="0">
                <a:solidFill>
                  <a:schemeClr val="bg2"/>
                </a:solidFill>
                <a:latin typeface="Century Gothic" panose="020B0502020202020204" pitchFamily="34" charset="0"/>
                <a:cs typeface="Calibri" panose="020F0502020204030204" pitchFamily="34" charset="0"/>
              </a:rPr>
              <a:t> κ.ά. «</a:t>
            </a:r>
            <a:r>
              <a:rPr lang="el-GR" sz="1400" dirty="0" err="1">
                <a:solidFill>
                  <a:schemeClr val="bg2"/>
                </a:solidFill>
                <a:latin typeface="Century Gothic" panose="020B0502020202020204" pitchFamily="34" charset="0"/>
                <a:cs typeface="Calibri" panose="020F0502020204030204" pitchFamily="34" charset="0"/>
              </a:rPr>
              <a:t>Limits</a:t>
            </a:r>
            <a:r>
              <a:rPr lang="el-GR" sz="1400" dirty="0">
                <a:solidFill>
                  <a:schemeClr val="bg2"/>
                </a:solidFill>
                <a:latin typeface="Century Gothic" panose="020B0502020202020204" pitchFamily="34" charset="0"/>
                <a:cs typeface="Calibri" panose="020F0502020204030204" pitchFamily="34" charset="0"/>
              </a:rPr>
              <a:t> </a:t>
            </a:r>
            <a:r>
              <a:rPr lang="el-GR" sz="1400" dirty="0" err="1">
                <a:solidFill>
                  <a:schemeClr val="bg2"/>
                </a:solidFill>
                <a:latin typeface="Century Gothic" panose="020B0502020202020204" pitchFamily="34" charset="0"/>
                <a:cs typeface="Calibri" panose="020F0502020204030204" pitchFamily="34" charset="0"/>
              </a:rPr>
              <a:t>to</a:t>
            </a:r>
            <a:r>
              <a:rPr lang="el-GR" sz="1400" dirty="0">
                <a:solidFill>
                  <a:schemeClr val="bg2"/>
                </a:solidFill>
                <a:latin typeface="Century Gothic" panose="020B0502020202020204" pitchFamily="34" charset="0"/>
                <a:cs typeface="Calibri" panose="020F0502020204030204" pitchFamily="34" charset="0"/>
              </a:rPr>
              <a:t> </a:t>
            </a:r>
            <a:r>
              <a:rPr lang="el-GR" sz="1400" dirty="0" err="1">
                <a:solidFill>
                  <a:schemeClr val="bg2"/>
                </a:solidFill>
                <a:latin typeface="Century Gothic" panose="020B0502020202020204" pitchFamily="34" charset="0"/>
                <a:cs typeface="Calibri" panose="020F0502020204030204" pitchFamily="34" charset="0"/>
              </a:rPr>
              <a:t>Growth</a:t>
            </a:r>
            <a:r>
              <a:rPr lang="el-GR" sz="1400" dirty="0">
                <a:solidFill>
                  <a:schemeClr val="bg2"/>
                </a:solidFill>
                <a:latin typeface="Century Gothic" panose="020B0502020202020204" pitchFamily="34" charset="0"/>
                <a:cs typeface="Calibri" panose="020F0502020204030204" pitchFamily="34" charset="0"/>
              </a:rPr>
              <a:t>», στο οποίο υποστηρίχθηκε ότι </a:t>
            </a:r>
            <a:r>
              <a:rPr lang="el-GR" sz="1400" u="sng" dirty="0">
                <a:solidFill>
                  <a:schemeClr val="bg2"/>
                </a:solidFill>
                <a:latin typeface="Century Gothic" panose="020B0502020202020204" pitchFamily="34" charset="0"/>
                <a:cs typeface="Calibri" panose="020F0502020204030204" pitchFamily="34" charset="0"/>
              </a:rPr>
              <a:t>υπάρχουν όρια στην ανθρώπινη ανάπτυξη που οφείλονται στον πεπερασμένο χαρακτήρα του πλανήτη και των φυσικών πόρων.</a:t>
            </a:r>
          </a:p>
          <a:p>
            <a:endParaRPr lang="en-US" dirty="0"/>
          </a:p>
        </p:txBody>
      </p:sp>
    </p:spTree>
    <p:extLst>
      <p:ext uri="{BB962C8B-B14F-4D97-AF65-F5344CB8AC3E}">
        <p14:creationId xmlns:p14="http://schemas.microsoft.com/office/powerpoint/2010/main" val="1201756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B2F16B5D-B067-9AFE-96CC-9175BE8AE928}"/>
              </a:ext>
            </a:extLst>
          </p:cNvPr>
          <p:cNvSpPr>
            <a:spLocks noGrp="1"/>
          </p:cNvSpPr>
          <p:nvPr>
            <p:ph type="title"/>
          </p:nvPr>
        </p:nvSpPr>
        <p:spPr>
          <a:xfrm>
            <a:off x="1141411" y="619127"/>
            <a:ext cx="9906000" cy="823912"/>
          </a:xfrm>
        </p:spPr>
        <p:txBody>
          <a:bodyPr>
            <a:normAutofit/>
          </a:bodyPr>
          <a:lstStyle/>
          <a:p>
            <a:pPr algn="ctr"/>
            <a:r>
              <a:rPr lang="el-GR" sz="24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ΙΣΤΟΡΙΚΗ ΔΙΑΜΟΡΦΩΣΗ ΤΟΥ ΔΙΚΑΙΟΥ ΠΕΡΙΒΑΛΛΟΝΤΟΣ (ΙΙ)</a:t>
            </a:r>
            <a:endParaRPr lang="en-US" sz="2400" dirty="0"/>
          </a:p>
        </p:txBody>
      </p:sp>
      <p:sp>
        <p:nvSpPr>
          <p:cNvPr id="7" name="Θέση κειμένου 6">
            <a:extLst>
              <a:ext uri="{FF2B5EF4-FFF2-40B4-BE49-F238E27FC236}">
                <a16:creationId xmlns:a16="http://schemas.microsoft.com/office/drawing/2014/main" id="{51DAEB40-F620-4C3D-E16B-AE194A4E5150}"/>
              </a:ext>
            </a:extLst>
          </p:cNvPr>
          <p:cNvSpPr>
            <a:spLocks noGrp="1"/>
          </p:cNvSpPr>
          <p:nvPr>
            <p:ph type="body" sz="quarter" idx="3"/>
          </p:nvPr>
        </p:nvSpPr>
        <p:spPr>
          <a:xfrm>
            <a:off x="4787153" y="1540900"/>
            <a:ext cx="5798567" cy="823912"/>
          </a:xfrm>
        </p:spPr>
        <p:txBody>
          <a:bodyPr>
            <a:normAutofit/>
          </a:bodyPr>
          <a:lstStyle/>
          <a:p>
            <a:pPr algn="ctr"/>
            <a:r>
              <a:rPr lang="el-GR" dirty="0" err="1">
                <a:solidFill>
                  <a:schemeClr val="bg2"/>
                </a:solidFill>
                <a:latin typeface="Century Gothic" panose="020B0502020202020204" pitchFamily="34" charset="0"/>
              </a:rPr>
              <a:t>Κινητοποιηση</a:t>
            </a:r>
            <a:r>
              <a:rPr lang="el-GR" dirty="0">
                <a:solidFill>
                  <a:schemeClr val="bg2"/>
                </a:solidFill>
                <a:latin typeface="Century Gothic" panose="020B0502020202020204" pitchFamily="34" charset="0"/>
              </a:rPr>
              <a:t> της </a:t>
            </a:r>
            <a:r>
              <a:rPr lang="el-GR" dirty="0" err="1">
                <a:solidFill>
                  <a:schemeClr val="bg2"/>
                </a:solidFill>
                <a:latin typeface="Century Gothic" panose="020B0502020202020204" pitchFamily="34" charset="0"/>
              </a:rPr>
              <a:t>διεθνουσ</a:t>
            </a:r>
            <a:r>
              <a:rPr lang="el-GR" dirty="0">
                <a:solidFill>
                  <a:schemeClr val="bg2"/>
                </a:solidFill>
                <a:latin typeface="Century Gothic" panose="020B0502020202020204" pitchFamily="34" charset="0"/>
              </a:rPr>
              <a:t> </a:t>
            </a:r>
            <a:r>
              <a:rPr lang="el-GR" dirty="0" err="1">
                <a:solidFill>
                  <a:schemeClr val="bg2"/>
                </a:solidFill>
                <a:latin typeface="Century Gothic" panose="020B0502020202020204" pitchFamily="34" charset="0"/>
              </a:rPr>
              <a:t>κοινοτητασ</a:t>
            </a:r>
            <a:r>
              <a:rPr lang="el-GR" dirty="0">
                <a:solidFill>
                  <a:schemeClr val="bg2"/>
                </a:solidFill>
                <a:latin typeface="Century Gothic" panose="020B0502020202020204" pitchFamily="34" charset="0"/>
              </a:rPr>
              <a:t> και τηΣ </a:t>
            </a:r>
            <a:r>
              <a:rPr lang="el-GR" dirty="0" err="1">
                <a:solidFill>
                  <a:schemeClr val="bg2"/>
                </a:solidFill>
                <a:latin typeface="Century Gothic" panose="020B0502020202020204" pitchFamily="34" charset="0"/>
              </a:rPr>
              <a:t>εοκ</a:t>
            </a:r>
            <a:endParaRPr lang="en-US" dirty="0">
              <a:solidFill>
                <a:schemeClr val="bg2"/>
              </a:solidFill>
              <a:latin typeface="Century Gothic" panose="020B0502020202020204" pitchFamily="34" charset="0"/>
            </a:endParaRPr>
          </a:p>
        </p:txBody>
      </p:sp>
      <p:sp>
        <p:nvSpPr>
          <p:cNvPr id="8" name="Θέση περιεχομένου 7">
            <a:extLst>
              <a:ext uri="{FF2B5EF4-FFF2-40B4-BE49-F238E27FC236}">
                <a16:creationId xmlns:a16="http://schemas.microsoft.com/office/drawing/2014/main" id="{21BA9C7B-4FBF-D9E9-84AC-10135326BB98}"/>
              </a:ext>
            </a:extLst>
          </p:cNvPr>
          <p:cNvSpPr>
            <a:spLocks noGrp="1"/>
          </p:cNvSpPr>
          <p:nvPr>
            <p:ph sz="quarter" idx="4"/>
          </p:nvPr>
        </p:nvSpPr>
        <p:spPr>
          <a:xfrm>
            <a:off x="4787153" y="2462673"/>
            <a:ext cx="6260257" cy="3776200"/>
          </a:xfrm>
        </p:spPr>
        <p:txBody>
          <a:bodyPr>
            <a:normAutofit fontScale="92500" lnSpcReduction="20000"/>
          </a:bodyPr>
          <a:lstStyle/>
          <a:p>
            <a:pPr algn="just"/>
            <a:r>
              <a:rPr lang="el-GR" sz="1200" b="1" dirty="0">
                <a:solidFill>
                  <a:schemeClr val="bg2"/>
                </a:solidFill>
                <a:latin typeface="Century Gothic" panose="020B0502020202020204" pitchFamily="34" charset="0"/>
              </a:rPr>
              <a:t>Διάσκεψη Ηνωμένων Εθνών για το περιβάλλον στη Στοκχόλμη (5-16 Ιουνίου 1972) – Διακήρυξη για το περιβάλλον</a:t>
            </a:r>
            <a:r>
              <a:rPr lang="el-GR" sz="1200" dirty="0">
                <a:solidFill>
                  <a:schemeClr val="bg2"/>
                </a:solidFill>
                <a:latin typeface="Century Gothic" panose="020B0502020202020204" pitchFamily="34" charset="0"/>
              </a:rPr>
              <a:t>: η προστασία του περιβάλλοντος ως ζήτημα διεθνούς ενδιαφέροντος – διατύπωση αρχών που πρέπει να καθοδηγούν τη διεθνή συνεργασία για την αντιμετώπιση των περιβαλλοντικών προβλημάτων</a:t>
            </a:r>
            <a:r>
              <a:rPr lang="el-GR" sz="1200" i="1" dirty="0">
                <a:solidFill>
                  <a:schemeClr val="bg2"/>
                </a:solidFill>
                <a:latin typeface="Century Gothic" panose="020B0502020202020204" pitchFamily="34" charset="0"/>
              </a:rPr>
              <a:t>. «Ο άνθρωπος έχει ένα θεμελιώδες δικαίωμα στην ελευθερία, την ισότητα και σε ικανοποιητικές συνθήκες ζωής, σε ένα περιβάλλον του οποίου η ποιότητα του επιτρέπει να ζει με αξιοπρέπεια και ευζωία. Έχει το σοβαρό καθήκον να προστατεύει και να βελτιώνει το περιβάλλον για τις παρούσες και τις μέλλουσες γενιές».</a:t>
            </a:r>
          </a:p>
          <a:p>
            <a:pPr algn="just"/>
            <a:r>
              <a:rPr lang="el-GR" sz="1200" b="1" dirty="0">
                <a:solidFill>
                  <a:schemeClr val="bg2"/>
                </a:solidFill>
                <a:latin typeface="Century Gothic" panose="020B0502020202020204" pitchFamily="34" charset="0"/>
              </a:rPr>
              <a:t>1972: Ίδρυση UNEP/United Nations Environmental Programme), </a:t>
            </a:r>
            <a:r>
              <a:rPr lang="el-GR" sz="1200" dirty="0">
                <a:solidFill>
                  <a:schemeClr val="bg2"/>
                </a:solidFill>
                <a:latin typeface="Century Gothic" panose="020B0502020202020204" pitchFamily="34" charset="0"/>
              </a:rPr>
              <a:t>που αποτελεί τον κύριο διεθνή οργανισμό που ασχολείται με περιβαλλοντικά θέματα σε παγκόσμιο επίπεδο. Ο ρόλος του UNEP είναι να προωθεί την αειφόρο ανάπτυξη μέσω της προστασίας του περιβάλλοντος, να συντονίζει τις περιβαλλοντικές δράσεις των κρατών και των άλλων φορέων, να παρέχει καθοδήγηση στις κυβερνήσεις για την αντιμετώπιση περιβαλλοντικών προβλημάτων.</a:t>
            </a:r>
          </a:p>
          <a:p>
            <a:pPr algn="just"/>
            <a:r>
              <a:rPr lang="el-GR" sz="1200" b="1" dirty="0">
                <a:solidFill>
                  <a:schemeClr val="bg2"/>
                </a:solidFill>
                <a:latin typeface="Century Gothic" panose="020B0502020202020204" pitchFamily="34" charset="0"/>
              </a:rPr>
              <a:t>1972 (Οκτώβριος): </a:t>
            </a:r>
            <a:r>
              <a:rPr lang="el-GR" sz="1200" dirty="0">
                <a:solidFill>
                  <a:schemeClr val="bg2"/>
                </a:solidFill>
                <a:latin typeface="Century Gothic" panose="020B0502020202020204" pitchFamily="34" charset="0"/>
              </a:rPr>
              <a:t>Διάσκεψη κορυφής των αρχηγών κρατών και κυβερνήσεων της ΕΟΚ στο Παρίσι – Εξουσιοδοτήθηκε η Ευρωπαϊκή Επιτροπή (Commission) να επεξεργαστεί προτάσεις για την ανάπτυξη μιας κοινοτικής πολιτικής για το περιβάλλον. </a:t>
            </a:r>
          </a:p>
          <a:p>
            <a:pPr algn="just"/>
            <a:r>
              <a:rPr lang="el-GR" sz="1200" dirty="0">
                <a:solidFill>
                  <a:schemeClr val="bg2"/>
                </a:solidFill>
                <a:latin typeface="Century Gothic" panose="020B0502020202020204" pitchFamily="34" charset="0"/>
              </a:rPr>
              <a:t>Έκτοτε, η εξέλιξη της νομοθεσίας στο επίπεδο της ΕΟΚ/ΕΚ/ΕΕ και των διεθνών οργανισμών υπήρξε ραγδαία. </a:t>
            </a:r>
          </a:p>
          <a:p>
            <a:endParaRPr lang="el-GR" sz="1200" dirty="0">
              <a:solidFill>
                <a:schemeClr val="bg2"/>
              </a:solidFill>
              <a:latin typeface="Century Gothic" panose="020B0502020202020204" pitchFamily="34" charset="0"/>
            </a:endParaRPr>
          </a:p>
          <a:p>
            <a:endParaRPr lang="el-GR" sz="1200" dirty="0">
              <a:solidFill>
                <a:schemeClr val="bg2"/>
              </a:solidFill>
              <a:latin typeface="Century Gothic" panose="020B0502020202020204" pitchFamily="34" charset="0"/>
            </a:endParaRPr>
          </a:p>
          <a:p>
            <a:endParaRPr lang="el-GR" sz="1200" i="1" dirty="0">
              <a:solidFill>
                <a:schemeClr val="bg2"/>
              </a:solidFill>
              <a:latin typeface="Century Gothic" panose="020B0502020202020204" pitchFamily="34" charset="0"/>
            </a:endParaRPr>
          </a:p>
          <a:p>
            <a:endParaRPr lang="el-GR" sz="1200" i="1" dirty="0">
              <a:solidFill>
                <a:schemeClr val="bg2"/>
              </a:solidFill>
              <a:latin typeface="Century Gothic" panose="020B0502020202020204" pitchFamily="34" charset="0"/>
            </a:endParaRPr>
          </a:p>
          <a:p>
            <a:endParaRPr lang="en-US" dirty="0"/>
          </a:p>
        </p:txBody>
      </p:sp>
      <p:sp>
        <p:nvSpPr>
          <p:cNvPr id="5" name="Θέση κειμένου 4">
            <a:extLst>
              <a:ext uri="{FF2B5EF4-FFF2-40B4-BE49-F238E27FC236}">
                <a16:creationId xmlns:a16="http://schemas.microsoft.com/office/drawing/2014/main" id="{FABED99E-9500-0F5D-F954-6FB983276938}"/>
              </a:ext>
            </a:extLst>
          </p:cNvPr>
          <p:cNvSpPr>
            <a:spLocks noGrp="1"/>
          </p:cNvSpPr>
          <p:nvPr>
            <p:ph type="body" idx="1"/>
          </p:nvPr>
        </p:nvSpPr>
        <p:spPr>
          <a:xfrm>
            <a:off x="1370019" y="1532966"/>
            <a:ext cx="4649783" cy="716520"/>
          </a:xfrm>
        </p:spPr>
        <p:txBody>
          <a:bodyPr>
            <a:normAutofit/>
          </a:bodyPr>
          <a:lstStyle/>
          <a:p>
            <a:r>
              <a:rPr lang="el-GR" dirty="0" err="1">
                <a:solidFill>
                  <a:schemeClr val="bg2"/>
                </a:solidFill>
                <a:latin typeface="Calibri" panose="020F0502020204030204" pitchFamily="34" charset="0"/>
                <a:cs typeface="Calibri" panose="020F0502020204030204" pitchFamily="34" charset="0"/>
              </a:rPr>
              <a:t>εθνικΕς</a:t>
            </a:r>
            <a:r>
              <a:rPr lang="el-GR" dirty="0">
                <a:solidFill>
                  <a:schemeClr val="bg2"/>
                </a:solidFill>
                <a:latin typeface="Calibri" panose="020F0502020204030204" pitchFamily="34" charset="0"/>
                <a:cs typeface="Calibri" panose="020F0502020204030204" pitchFamily="34" charset="0"/>
              </a:rPr>
              <a:t> </a:t>
            </a:r>
            <a:r>
              <a:rPr lang="el-GR" dirty="0" err="1">
                <a:solidFill>
                  <a:schemeClr val="bg2"/>
                </a:solidFill>
                <a:latin typeface="Calibri" panose="020F0502020204030204" pitchFamily="34" charset="0"/>
                <a:cs typeface="Calibri" panose="020F0502020204030204" pitchFamily="34" charset="0"/>
              </a:rPr>
              <a:t>ρυθμΙσεις</a:t>
            </a:r>
            <a:r>
              <a:rPr lang="el-GR" dirty="0">
                <a:solidFill>
                  <a:schemeClr val="bg2"/>
                </a:solidFill>
                <a:latin typeface="Calibri" panose="020F0502020204030204" pitchFamily="34" charset="0"/>
                <a:cs typeface="Calibri" panose="020F0502020204030204" pitchFamily="34" charset="0"/>
              </a:rPr>
              <a:t>:</a:t>
            </a:r>
            <a:endParaRPr lang="en-US" dirty="0"/>
          </a:p>
        </p:txBody>
      </p:sp>
      <p:sp>
        <p:nvSpPr>
          <p:cNvPr id="6" name="Θέση περιεχομένου 5">
            <a:extLst>
              <a:ext uri="{FF2B5EF4-FFF2-40B4-BE49-F238E27FC236}">
                <a16:creationId xmlns:a16="http://schemas.microsoft.com/office/drawing/2014/main" id="{C9365DF4-4717-9C0E-5AF2-632CEFB10162}"/>
              </a:ext>
            </a:extLst>
          </p:cNvPr>
          <p:cNvSpPr>
            <a:spLocks noGrp="1"/>
          </p:cNvSpPr>
          <p:nvPr>
            <p:ph sz="half" idx="2"/>
          </p:nvPr>
        </p:nvSpPr>
        <p:spPr>
          <a:xfrm>
            <a:off x="1141411" y="2339413"/>
            <a:ext cx="3475414" cy="3451785"/>
          </a:xfrm>
        </p:spPr>
        <p:txBody>
          <a:bodyPr>
            <a:normAutofit fontScale="92500" lnSpcReduction="20000"/>
          </a:bodyPr>
          <a:lstStyle/>
          <a:p>
            <a:pPr marL="0" indent="0">
              <a:buNone/>
            </a:pPr>
            <a:r>
              <a:rPr lang="el-GR" sz="1400" dirty="0">
                <a:solidFill>
                  <a:schemeClr val="bg2"/>
                </a:solidFill>
                <a:latin typeface="Century Gothic" panose="020B0502020202020204" pitchFamily="34" charset="0"/>
              </a:rPr>
              <a:t>Μεταξύ των πρώτων χωρών που θέσπισαν νομοθεσία για την αντιμετώπιση της ρύπανσης κατά τη δεκαετία του ΄70, ήταν:</a:t>
            </a:r>
          </a:p>
          <a:p>
            <a:r>
              <a:rPr lang="el-GR" sz="1400" dirty="0">
                <a:solidFill>
                  <a:schemeClr val="bg2"/>
                </a:solidFill>
                <a:latin typeface="Century Gothic" panose="020B0502020202020204" pitchFamily="34" charset="0"/>
              </a:rPr>
              <a:t>Οι ΗΠΑ (</a:t>
            </a:r>
            <a:r>
              <a:rPr lang="en-US" sz="1400" dirty="0">
                <a:solidFill>
                  <a:schemeClr val="bg2"/>
                </a:solidFill>
                <a:latin typeface="Century Gothic" panose="020B0502020202020204" pitchFamily="34" charset="0"/>
              </a:rPr>
              <a:t>Clean Air Act -1970) </a:t>
            </a:r>
          </a:p>
          <a:p>
            <a:r>
              <a:rPr lang="el-GR" sz="1400" dirty="0">
                <a:solidFill>
                  <a:schemeClr val="bg2"/>
                </a:solidFill>
                <a:latin typeface="Century Gothic" panose="020B0502020202020204" pitchFamily="34" charset="0"/>
              </a:rPr>
              <a:t>Η Γερμανία (</a:t>
            </a:r>
            <a:r>
              <a:rPr lang="en-US" sz="1400" dirty="0">
                <a:solidFill>
                  <a:schemeClr val="bg2"/>
                </a:solidFill>
                <a:latin typeface="Century Gothic" panose="020B0502020202020204" pitchFamily="34" charset="0"/>
              </a:rPr>
              <a:t>Air Traffic Noise Act-1971, Waste Disposal Act-1972, Federal Air Quality Protection Act-1974) </a:t>
            </a:r>
          </a:p>
          <a:p>
            <a:r>
              <a:rPr lang="el-GR" sz="1400" dirty="0">
                <a:solidFill>
                  <a:schemeClr val="bg2"/>
                </a:solidFill>
                <a:latin typeface="Century Gothic" panose="020B0502020202020204" pitchFamily="34" charset="0"/>
              </a:rPr>
              <a:t>Η Ολλανδία  (Α</a:t>
            </a:r>
            <a:r>
              <a:rPr lang="en-US" sz="1400" dirty="0" err="1">
                <a:solidFill>
                  <a:schemeClr val="bg2"/>
                </a:solidFill>
                <a:latin typeface="Century Gothic" panose="020B0502020202020204" pitchFamily="34" charset="0"/>
              </a:rPr>
              <a:t>ir</a:t>
            </a:r>
            <a:r>
              <a:rPr lang="en-US" sz="1400" dirty="0">
                <a:solidFill>
                  <a:schemeClr val="bg2"/>
                </a:solidFill>
                <a:latin typeface="Century Gothic" panose="020B0502020202020204" pitchFamily="34" charset="0"/>
              </a:rPr>
              <a:t> Pollution Act-1970, Sea Water Pollution Act-1976) </a:t>
            </a:r>
          </a:p>
        </p:txBody>
      </p:sp>
    </p:spTree>
    <p:extLst>
      <p:ext uri="{BB962C8B-B14F-4D97-AF65-F5344CB8AC3E}">
        <p14:creationId xmlns:p14="http://schemas.microsoft.com/office/powerpoint/2010/main" val="332830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98717EEE-68FF-C894-27EE-7DAB69F53FD3}"/>
              </a:ext>
            </a:extLst>
          </p:cNvPr>
          <p:cNvSpPr>
            <a:spLocks noGrp="1"/>
          </p:cNvSpPr>
          <p:nvPr>
            <p:ph type="title"/>
          </p:nvPr>
        </p:nvSpPr>
        <p:spPr>
          <a:xfrm>
            <a:off x="1141413" y="618518"/>
            <a:ext cx="9905998" cy="1057882"/>
          </a:xfrm>
        </p:spPr>
        <p:txBody>
          <a:bodyPr>
            <a:normAutofit fontScale="90000"/>
          </a:bodyPr>
          <a:lstStyle/>
          <a:p>
            <a:pPr algn="ctr"/>
            <a:br>
              <a:rPr lang="el-GR" sz="2200" dirty="0">
                <a:solidFill>
                  <a:schemeClr val="bg2"/>
                </a:solidFill>
                <a:latin typeface="Century Gothic" panose="020B0502020202020204" pitchFamily="34" charset="0"/>
              </a:rPr>
            </a:br>
            <a:br>
              <a:rPr lang="el-GR" sz="2200" dirty="0">
                <a:solidFill>
                  <a:schemeClr val="bg2"/>
                </a:solidFill>
                <a:latin typeface="Century Gothic" panose="020B0502020202020204" pitchFamily="34" charset="0"/>
              </a:rPr>
            </a:br>
            <a:br>
              <a:rPr lang="el-GR" sz="2200" dirty="0">
                <a:solidFill>
                  <a:schemeClr val="bg2"/>
                </a:solidFill>
                <a:latin typeface="Century Gothic" panose="020B0502020202020204" pitchFamily="34" charset="0"/>
              </a:rPr>
            </a:br>
            <a:r>
              <a:rPr lang="el-GR" sz="2200" b="1" dirty="0">
                <a:solidFill>
                  <a:schemeClr val="bg2"/>
                </a:solidFill>
                <a:latin typeface="Century Gothic" panose="020B0502020202020204" pitchFamily="34" charset="0"/>
              </a:rPr>
              <a:t>ΙΣΤΟΡΙΚΗ ΔΙΑΜΟΡΦΩΣΗ ΤΟΥ ΔΙΚΑΙΟΥ ΠΕΡΙΒΑΛΛΟΝΤΟΣ (ΙΙΙ)</a:t>
            </a:r>
            <a:br>
              <a:rPr lang="el-GR" sz="2200" b="1" dirty="0">
                <a:solidFill>
                  <a:schemeClr val="bg2"/>
                </a:solidFill>
                <a:latin typeface="Century Gothic" panose="020B0502020202020204" pitchFamily="34" charset="0"/>
              </a:rPr>
            </a:br>
            <a:r>
              <a:rPr lang="el-GR" sz="2200" b="1" dirty="0">
                <a:solidFill>
                  <a:schemeClr val="bg2"/>
                </a:solidFill>
                <a:latin typeface="Century Gothic" panose="020B0502020202020204" pitchFamily="34" charset="0"/>
              </a:rPr>
              <a:t> Η ΠΡΟΣΤΑΣΙΑ ΤΟΥ ΠΕΡΙΒΑΛΛΟΝΤΟΣ ΣΤΙΣ ΚΑΤΑΣΤΑΤΙΚΕΣ ΣΥΝΘΗΚΕΣ ΤΗΣ ΕΟΚ/ΕΚ/ΕΕ</a:t>
            </a:r>
            <a:br>
              <a:rPr lang="el-GR" dirty="0"/>
            </a:br>
            <a:br>
              <a:rPr lang="el-GR" dirty="0"/>
            </a:br>
            <a:endParaRPr lang="en-US" dirty="0"/>
          </a:p>
        </p:txBody>
      </p:sp>
      <p:sp>
        <p:nvSpPr>
          <p:cNvPr id="12" name="Θέση περιεχομένου 11">
            <a:extLst>
              <a:ext uri="{FF2B5EF4-FFF2-40B4-BE49-F238E27FC236}">
                <a16:creationId xmlns:a16="http://schemas.microsoft.com/office/drawing/2014/main" id="{1D2B0B26-ED02-56B9-64AB-1DC8BC32F519}"/>
              </a:ext>
            </a:extLst>
          </p:cNvPr>
          <p:cNvSpPr>
            <a:spLocks noGrp="1"/>
          </p:cNvSpPr>
          <p:nvPr>
            <p:ph sz="half" idx="1"/>
          </p:nvPr>
        </p:nvSpPr>
        <p:spPr>
          <a:xfrm>
            <a:off x="1053861" y="1596099"/>
            <a:ext cx="4878389" cy="5261901"/>
          </a:xfrm>
        </p:spPr>
        <p:txBody>
          <a:bodyPr>
            <a:noAutofit/>
          </a:bodyPr>
          <a:lstStyle/>
          <a:p>
            <a:pPr marL="0" indent="0" algn="just">
              <a:lnSpc>
                <a:spcPct val="100000"/>
              </a:lnSpc>
              <a:buNone/>
            </a:pPr>
            <a:r>
              <a:rPr lang="el-GR" sz="1200" b="1" dirty="0">
                <a:solidFill>
                  <a:schemeClr val="bg2"/>
                </a:solidFill>
                <a:latin typeface="Century Gothic" panose="020B0502020202020204" pitchFamily="34" charset="0"/>
              </a:rPr>
              <a:t>1973: </a:t>
            </a:r>
            <a:r>
              <a:rPr lang="el-GR" sz="1200" dirty="0">
                <a:solidFill>
                  <a:schemeClr val="bg2"/>
                </a:solidFill>
                <a:latin typeface="Century Gothic" panose="020B0502020202020204" pitchFamily="34" charset="0"/>
              </a:rPr>
              <a:t>Πρώτο πρόγραμμα δράσης για το περιβάλλον</a:t>
            </a:r>
          </a:p>
          <a:p>
            <a:pPr marL="0" indent="0" algn="just">
              <a:lnSpc>
                <a:spcPct val="100000"/>
              </a:lnSpc>
              <a:buNone/>
            </a:pPr>
            <a:r>
              <a:rPr lang="el-GR" sz="1200" b="1" dirty="0">
                <a:solidFill>
                  <a:schemeClr val="bg2"/>
                </a:solidFill>
                <a:latin typeface="Century Gothic" panose="020B0502020202020204" pitchFamily="34" charset="0"/>
              </a:rPr>
              <a:t>1972-1986: </a:t>
            </a:r>
            <a:r>
              <a:rPr lang="el-GR" sz="1200" dirty="0">
                <a:solidFill>
                  <a:schemeClr val="bg2"/>
                </a:solidFill>
                <a:latin typeface="Century Gothic" panose="020B0502020202020204" pitchFamily="34" charset="0"/>
              </a:rPr>
              <a:t>«Αφανές» κοινοτικό δίκαιο περιβάλλοντος</a:t>
            </a:r>
          </a:p>
          <a:p>
            <a:pPr algn="just">
              <a:lnSpc>
                <a:spcPct val="100000"/>
              </a:lnSpc>
              <a:buFontTx/>
              <a:buChar char="-"/>
            </a:pPr>
            <a:r>
              <a:rPr lang="el-GR" sz="1200" dirty="0">
                <a:solidFill>
                  <a:schemeClr val="bg2"/>
                </a:solidFill>
                <a:latin typeface="Century Gothic" panose="020B0502020202020204" pitchFamily="34" charset="0"/>
              </a:rPr>
              <a:t>Έκδοση 100 και πλέον πράξεων του παράγωγου κοινοτικού δικαίου για το περιβάλλον (κυρίως οδηγιών)</a:t>
            </a:r>
          </a:p>
          <a:p>
            <a:pPr algn="just">
              <a:lnSpc>
                <a:spcPct val="100000"/>
              </a:lnSpc>
              <a:buFontTx/>
              <a:buChar char="-"/>
            </a:pPr>
            <a:r>
              <a:rPr lang="el-GR" sz="1200" dirty="0">
                <a:solidFill>
                  <a:schemeClr val="bg2"/>
                </a:solidFill>
                <a:latin typeface="Century Gothic" panose="020B0502020202020204" pitchFamily="34" charset="0"/>
              </a:rPr>
              <a:t>Νομικές βάσεις: άρθρα 100 και 235 </a:t>
            </a:r>
            <a:r>
              <a:rPr lang="el-GR" sz="1200" dirty="0" err="1">
                <a:solidFill>
                  <a:schemeClr val="bg2"/>
                </a:solidFill>
                <a:latin typeface="Century Gothic" panose="020B0502020202020204" pitchFamily="34" charset="0"/>
              </a:rPr>
              <a:t>ΣυνθΕΟΚ</a:t>
            </a:r>
            <a:endParaRPr lang="el-GR" sz="1200" dirty="0">
              <a:solidFill>
                <a:schemeClr val="bg2"/>
              </a:solidFill>
              <a:latin typeface="Century Gothic" panose="020B0502020202020204" pitchFamily="34" charset="0"/>
            </a:endParaRPr>
          </a:p>
          <a:p>
            <a:pPr marL="0" indent="0" algn="just">
              <a:lnSpc>
                <a:spcPct val="100000"/>
              </a:lnSpc>
              <a:buNone/>
            </a:pPr>
            <a:r>
              <a:rPr lang="el-GR" sz="1200" b="1" dirty="0">
                <a:solidFill>
                  <a:schemeClr val="bg2"/>
                </a:solidFill>
                <a:latin typeface="Century Gothic" panose="020B0502020202020204" pitchFamily="34" charset="0"/>
              </a:rPr>
              <a:t>1986: </a:t>
            </a:r>
            <a:r>
              <a:rPr lang="el-GR" sz="1200" dirty="0">
                <a:solidFill>
                  <a:schemeClr val="bg2"/>
                </a:solidFill>
                <a:latin typeface="Century Gothic" panose="020B0502020202020204" pitchFamily="34" charset="0"/>
              </a:rPr>
              <a:t>Ενιαία Ευρωπαϊκή Πράξη (ΕΕΠ)</a:t>
            </a:r>
          </a:p>
          <a:p>
            <a:pPr algn="just">
              <a:lnSpc>
                <a:spcPct val="100000"/>
              </a:lnSpc>
              <a:buFontTx/>
              <a:buChar char="-"/>
            </a:pPr>
            <a:r>
              <a:rPr lang="el-GR" sz="1200" dirty="0">
                <a:solidFill>
                  <a:schemeClr val="bg2"/>
                </a:solidFill>
                <a:latin typeface="Century Gothic" panose="020B0502020202020204" pitchFamily="34" charset="0"/>
              </a:rPr>
              <a:t>Το περιβάλλον αναγορεύεται ρητώς σε αντικείμενο </a:t>
            </a:r>
            <a:r>
              <a:rPr lang="el-GR" sz="1200" u="sng" dirty="0">
                <a:solidFill>
                  <a:schemeClr val="bg2"/>
                </a:solidFill>
                <a:latin typeface="Century Gothic" panose="020B0502020202020204" pitchFamily="34" charset="0"/>
              </a:rPr>
              <a:t>κοινοτικής δράσης</a:t>
            </a:r>
          </a:p>
          <a:p>
            <a:pPr algn="just">
              <a:lnSpc>
                <a:spcPct val="100000"/>
              </a:lnSpc>
              <a:buFontTx/>
              <a:buChar char="-"/>
            </a:pPr>
            <a:r>
              <a:rPr lang="el-GR" sz="1200" dirty="0">
                <a:solidFill>
                  <a:schemeClr val="bg2"/>
                </a:solidFill>
                <a:latin typeface="Century Gothic" panose="020B0502020202020204" pitchFamily="34" charset="0"/>
              </a:rPr>
              <a:t>Προσθήκη στη </a:t>
            </a:r>
            <a:r>
              <a:rPr lang="el-GR" sz="1200" dirty="0" err="1">
                <a:solidFill>
                  <a:schemeClr val="bg2"/>
                </a:solidFill>
                <a:latin typeface="Century Gothic" panose="020B0502020202020204" pitchFamily="34" charset="0"/>
              </a:rPr>
              <a:t>ΣυνθΕΟΚ</a:t>
            </a:r>
            <a:r>
              <a:rPr lang="el-GR" sz="1200" dirty="0">
                <a:solidFill>
                  <a:schemeClr val="bg2"/>
                </a:solidFill>
                <a:latin typeface="Century Gothic" panose="020B0502020202020204" pitchFamily="34" charset="0"/>
              </a:rPr>
              <a:t> των άρθρων 130Π, 130Ρ και 130Σ, με τα οποία ορίζονται το αντικείμενο, οι γενικές αρχές και τα κριτήρια της κοινοτικής δράσης στον τομέα του περιβάλλοντος.</a:t>
            </a:r>
          </a:p>
          <a:p>
            <a:pPr algn="just">
              <a:lnSpc>
                <a:spcPct val="100000"/>
              </a:lnSpc>
              <a:buFontTx/>
              <a:buChar char="-"/>
            </a:pPr>
            <a:r>
              <a:rPr lang="el-GR" sz="1200" dirty="0">
                <a:solidFill>
                  <a:schemeClr val="bg2"/>
                </a:solidFill>
                <a:latin typeface="Century Gothic" panose="020B0502020202020204" pitchFamily="34" charset="0"/>
              </a:rPr>
              <a:t>Με τα νέα άρθρα </a:t>
            </a:r>
            <a:r>
              <a:rPr lang="el-GR" sz="1200" u="sng" dirty="0">
                <a:solidFill>
                  <a:schemeClr val="bg2"/>
                </a:solidFill>
                <a:latin typeface="Century Gothic" panose="020B0502020202020204" pitchFamily="34" charset="0"/>
              </a:rPr>
              <a:t>εισάγεται σε πρώιμη μορφή η αρχή της ενσωμάτωσης,</a:t>
            </a:r>
            <a:r>
              <a:rPr lang="el-GR" sz="1200" dirty="0">
                <a:solidFill>
                  <a:schemeClr val="bg2"/>
                </a:solidFill>
                <a:latin typeface="Century Gothic" panose="020B0502020202020204" pitchFamily="34" charset="0"/>
              </a:rPr>
              <a:t> σύμφωνα με την οποία οι ανάγκες προστασίας του περιβάλλοντος αποτελούν συνιστώσα των άλλων κοινοτικών πολιτικών.</a:t>
            </a:r>
          </a:p>
          <a:p>
            <a:pPr algn="just">
              <a:lnSpc>
                <a:spcPct val="100000"/>
              </a:lnSpc>
              <a:buFontTx/>
              <a:buChar char="-"/>
            </a:pPr>
            <a:r>
              <a:rPr lang="el-GR" sz="1200" dirty="0">
                <a:solidFill>
                  <a:schemeClr val="bg2"/>
                </a:solidFill>
                <a:latin typeface="Century Gothic" panose="020B0502020202020204" pitchFamily="34" charset="0"/>
              </a:rPr>
              <a:t>Η Κοινότητα αναλαμβάνει δράση στον τομέα </a:t>
            </a:r>
            <a:r>
              <a:rPr lang="el-GR" sz="1200" dirty="0" err="1">
                <a:solidFill>
                  <a:schemeClr val="bg2"/>
                </a:solidFill>
                <a:latin typeface="Century Gothic" panose="020B0502020202020204" pitchFamily="34" charset="0"/>
              </a:rPr>
              <a:t>το</a:t>
            </a:r>
            <a:r>
              <a:rPr lang="el-GR" sz="1200" u="sng" dirty="0" err="1">
                <a:solidFill>
                  <a:schemeClr val="bg2"/>
                </a:solidFill>
                <a:latin typeface="Century Gothic" panose="020B0502020202020204" pitchFamily="34" charset="0"/>
              </a:rPr>
              <a:t>Αρχή</a:t>
            </a:r>
            <a:r>
              <a:rPr lang="el-GR" sz="1200" u="sng" dirty="0">
                <a:solidFill>
                  <a:schemeClr val="bg2"/>
                </a:solidFill>
                <a:latin typeface="Century Gothic" panose="020B0502020202020204" pitchFamily="34" charset="0"/>
              </a:rPr>
              <a:t> επικουρικότητας: </a:t>
            </a:r>
            <a:r>
              <a:rPr lang="el-GR" sz="1200" dirty="0">
                <a:solidFill>
                  <a:schemeClr val="bg2"/>
                </a:solidFill>
                <a:latin typeface="Century Gothic" panose="020B0502020202020204" pitchFamily="34" charset="0"/>
              </a:rPr>
              <a:t>υ περιβάλλοντος, εφόσον τα προβλήματα μπορούν να αντιμετωπισθούν καλύτερα στο κοινοτικό επίπεδο παρά στο επίπεδο των κρατών-μελών</a:t>
            </a:r>
            <a:endParaRPr lang="en-US" sz="1200" dirty="0">
              <a:solidFill>
                <a:schemeClr val="bg2"/>
              </a:solidFill>
              <a:latin typeface="Century Gothic" panose="020B0502020202020204" pitchFamily="34" charset="0"/>
            </a:endParaRPr>
          </a:p>
          <a:p>
            <a:pPr algn="just">
              <a:lnSpc>
                <a:spcPct val="100000"/>
              </a:lnSpc>
              <a:buFontTx/>
              <a:buChar char="-"/>
            </a:pPr>
            <a:r>
              <a:rPr lang="en-US" sz="1200" dirty="0">
                <a:solidFill>
                  <a:schemeClr val="bg2"/>
                </a:solidFill>
                <a:latin typeface="Century Gothic" panose="020B0502020202020204" pitchFamily="34" charset="0"/>
              </a:rPr>
              <a:t>E</a:t>
            </a:r>
            <a:r>
              <a:rPr lang="el-GR" sz="1200" dirty="0" err="1">
                <a:solidFill>
                  <a:schemeClr val="bg2"/>
                </a:solidFill>
                <a:latin typeface="Century Gothic" panose="020B0502020202020204" pitchFamily="34" charset="0"/>
              </a:rPr>
              <a:t>ισαγωγή</a:t>
            </a:r>
            <a:r>
              <a:rPr lang="el-GR" sz="1200" dirty="0">
                <a:solidFill>
                  <a:schemeClr val="bg2"/>
                </a:solidFill>
                <a:latin typeface="Century Gothic" panose="020B0502020202020204" pitchFamily="34" charset="0"/>
              </a:rPr>
              <a:t> των αρχών της πρόληψης, της επανόρθωσης στην πηγή και «ο </a:t>
            </a:r>
            <a:r>
              <a:rPr lang="el-GR" sz="1200" dirty="0" err="1">
                <a:solidFill>
                  <a:schemeClr val="bg2"/>
                </a:solidFill>
                <a:latin typeface="Century Gothic" panose="020B0502020202020204" pitchFamily="34" charset="0"/>
              </a:rPr>
              <a:t>ρυπαίνων</a:t>
            </a:r>
            <a:r>
              <a:rPr lang="el-GR" sz="1200" dirty="0">
                <a:solidFill>
                  <a:schemeClr val="bg2"/>
                </a:solidFill>
                <a:latin typeface="Century Gothic" panose="020B0502020202020204" pitchFamily="34" charset="0"/>
              </a:rPr>
              <a:t> πληρώνει»</a:t>
            </a:r>
            <a:endParaRPr lang="en-US" sz="1200" dirty="0">
              <a:solidFill>
                <a:schemeClr val="bg2"/>
              </a:solidFill>
              <a:latin typeface="Century Gothic" panose="020B0502020202020204" pitchFamily="34" charset="0"/>
            </a:endParaRPr>
          </a:p>
        </p:txBody>
      </p:sp>
      <p:sp>
        <p:nvSpPr>
          <p:cNvPr id="15" name="Θέση περιεχομένου 14">
            <a:extLst>
              <a:ext uri="{FF2B5EF4-FFF2-40B4-BE49-F238E27FC236}">
                <a16:creationId xmlns:a16="http://schemas.microsoft.com/office/drawing/2014/main" id="{390FEC17-3897-244C-6EC3-6A1DF03C8225}"/>
              </a:ext>
            </a:extLst>
          </p:cNvPr>
          <p:cNvSpPr>
            <a:spLocks noGrp="1"/>
          </p:cNvSpPr>
          <p:nvPr>
            <p:ph sz="half" idx="2"/>
          </p:nvPr>
        </p:nvSpPr>
        <p:spPr>
          <a:xfrm>
            <a:off x="5932250" y="1596099"/>
            <a:ext cx="4803494" cy="5038165"/>
          </a:xfrm>
        </p:spPr>
        <p:txBody>
          <a:bodyPr>
            <a:normAutofit/>
          </a:bodyPr>
          <a:lstStyle/>
          <a:p>
            <a:pPr marL="0" indent="0" algn="just">
              <a:buNone/>
            </a:pPr>
            <a:r>
              <a:rPr lang="el-GR" sz="1200" b="1" dirty="0">
                <a:solidFill>
                  <a:schemeClr val="bg2"/>
                </a:solidFill>
                <a:latin typeface="Century Gothic" panose="020B0502020202020204" pitchFamily="34" charset="0"/>
              </a:rPr>
              <a:t>1992: </a:t>
            </a:r>
            <a:r>
              <a:rPr lang="el-GR" sz="1200" dirty="0">
                <a:solidFill>
                  <a:schemeClr val="bg2"/>
                </a:solidFill>
                <a:latin typeface="Century Gothic" panose="020B0502020202020204" pitchFamily="34" charset="0"/>
              </a:rPr>
              <a:t>Συνθήκη του Μάαστριχτ (Συνθήκη για την Ευρωπαϊκή Ένωση)</a:t>
            </a:r>
          </a:p>
          <a:p>
            <a:pPr algn="just">
              <a:buFontTx/>
              <a:buChar char="-"/>
            </a:pPr>
            <a:r>
              <a:rPr lang="el-GR" sz="1200" dirty="0">
                <a:solidFill>
                  <a:schemeClr val="bg2"/>
                </a:solidFill>
                <a:latin typeface="Century Gothic" panose="020B0502020202020204" pitchFamily="34" charset="0"/>
              </a:rPr>
              <a:t>Η «διαρκής και σεβόμενη το περιβάλλον» ανάπτυξη αναγορεύεται σε κοινοτική αποστολή και συμπεριλαμβάνεται μεταξύ των κοινοτικών σκοπών της Ευρωπαϊκής Κοινότητας (άρθρο 2 ΣΕΚ)</a:t>
            </a:r>
          </a:p>
          <a:p>
            <a:pPr algn="just">
              <a:buFontTx/>
              <a:buChar char="-"/>
            </a:pPr>
            <a:r>
              <a:rPr lang="el-GR" sz="1200" dirty="0">
                <a:solidFill>
                  <a:schemeClr val="bg2"/>
                </a:solidFill>
                <a:latin typeface="Century Gothic" panose="020B0502020202020204" pitchFamily="34" charset="0"/>
              </a:rPr>
              <a:t>Η «</a:t>
            </a:r>
            <a:r>
              <a:rPr lang="el-GR" sz="1200" u="sng" dirty="0">
                <a:solidFill>
                  <a:schemeClr val="bg2"/>
                </a:solidFill>
                <a:latin typeface="Century Gothic" panose="020B0502020202020204" pitchFamily="34" charset="0"/>
              </a:rPr>
              <a:t>κοινοτική δράση για το περιβάλλον» αναβαθμίζεται σε «κοινοτική πολιτική για το περιβάλλον» </a:t>
            </a:r>
            <a:r>
              <a:rPr lang="el-GR" sz="1200" dirty="0">
                <a:solidFill>
                  <a:schemeClr val="bg2"/>
                </a:solidFill>
                <a:latin typeface="Century Gothic" panose="020B0502020202020204" pitchFamily="34" charset="0"/>
              </a:rPr>
              <a:t>(άρθρα 130Ρ-130Τ)</a:t>
            </a:r>
          </a:p>
          <a:p>
            <a:pPr algn="just">
              <a:buFontTx/>
              <a:buChar char="-"/>
            </a:pPr>
            <a:r>
              <a:rPr lang="el-GR" sz="1200" u="sng" dirty="0">
                <a:solidFill>
                  <a:schemeClr val="bg2"/>
                </a:solidFill>
                <a:latin typeface="Century Gothic" panose="020B0502020202020204" pitchFamily="34" charset="0"/>
              </a:rPr>
              <a:t>Αρχή ενσωμάτωσης </a:t>
            </a:r>
            <a:r>
              <a:rPr lang="el-GR" sz="1200" dirty="0">
                <a:solidFill>
                  <a:schemeClr val="bg2"/>
                </a:solidFill>
                <a:latin typeface="Century Gothic" panose="020B0502020202020204" pitchFamily="34" charset="0"/>
              </a:rPr>
              <a:t>(άρθρο 3Β </a:t>
            </a:r>
            <a:r>
              <a:rPr lang="el-GR" sz="1200" dirty="0" err="1">
                <a:solidFill>
                  <a:schemeClr val="bg2"/>
                </a:solidFill>
                <a:latin typeface="Century Gothic" panose="020B0502020202020204" pitchFamily="34" charset="0"/>
              </a:rPr>
              <a:t>ΣυνθΕΚ</a:t>
            </a:r>
            <a:r>
              <a:rPr lang="el-GR" sz="1200" dirty="0">
                <a:solidFill>
                  <a:schemeClr val="bg2"/>
                </a:solidFill>
                <a:latin typeface="Century Gothic" panose="020B0502020202020204" pitchFamily="34" charset="0"/>
              </a:rPr>
              <a:t>): «οι ανάγκες προστασίας του περιβάλλοντος πρέπει να λαμβάνονται υπόψη κατά τη διαμόρφωση των κοινοτικών πολιτικών»</a:t>
            </a:r>
          </a:p>
          <a:p>
            <a:pPr algn="just">
              <a:buFontTx/>
              <a:buChar char="-"/>
            </a:pPr>
            <a:r>
              <a:rPr lang="el-GR" sz="1200" dirty="0">
                <a:solidFill>
                  <a:schemeClr val="bg2"/>
                </a:solidFill>
                <a:latin typeface="Century Gothic" panose="020B0502020202020204" pitchFamily="34" charset="0"/>
              </a:rPr>
              <a:t>Μεταξύ των στόχων της κοινοτικής πολιτικής περιβάλλοντος προστίθεται και η </a:t>
            </a:r>
            <a:r>
              <a:rPr lang="el-GR" sz="1200" u="sng" dirty="0">
                <a:solidFill>
                  <a:schemeClr val="bg2"/>
                </a:solidFill>
                <a:latin typeface="Century Gothic" panose="020B0502020202020204" pitchFamily="34" charset="0"/>
              </a:rPr>
              <a:t>διεθνής συνιστώσα</a:t>
            </a:r>
            <a:r>
              <a:rPr lang="el-GR" sz="1200" dirty="0">
                <a:solidFill>
                  <a:schemeClr val="bg2"/>
                </a:solidFill>
                <a:latin typeface="Century Gothic" panose="020B0502020202020204" pitchFamily="34" charset="0"/>
              </a:rPr>
              <a:t>, δηλαδή η «προώθηση σε διεθνές επίπεδο μέτρων για την αντιμετώπιση των περιφερειακών ή παγκόσμιων περιβαλλοντικών προβλημάτων»</a:t>
            </a:r>
          </a:p>
          <a:p>
            <a:pPr algn="just">
              <a:buFontTx/>
              <a:buChar char="-"/>
            </a:pPr>
            <a:endParaRPr lang="en-US" sz="1000" dirty="0">
              <a:solidFill>
                <a:schemeClr val="bg2"/>
              </a:solidFill>
              <a:latin typeface="Century Gothic" panose="020B0502020202020204" pitchFamily="34" charset="0"/>
            </a:endParaRPr>
          </a:p>
        </p:txBody>
      </p:sp>
    </p:spTree>
    <p:extLst>
      <p:ext uri="{BB962C8B-B14F-4D97-AF65-F5344CB8AC3E}">
        <p14:creationId xmlns:p14="http://schemas.microsoft.com/office/powerpoint/2010/main" val="295240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498EE7-6016-DE18-2808-9DDE11749E20}"/>
              </a:ext>
            </a:extLst>
          </p:cNvPr>
          <p:cNvSpPr>
            <a:spLocks noGrp="1"/>
          </p:cNvSpPr>
          <p:nvPr>
            <p:ph type="title"/>
          </p:nvPr>
        </p:nvSpPr>
        <p:spPr>
          <a:xfrm>
            <a:off x="1141413" y="618518"/>
            <a:ext cx="9905998" cy="1004094"/>
          </a:xfrm>
        </p:spPr>
        <p:txBody>
          <a:bodyPr>
            <a:normAutofit fontScale="90000"/>
          </a:bodyPr>
          <a:lstStyle/>
          <a:p>
            <a:pPr algn="ctr"/>
            <a:br>
              <a:rPr lang="el-GR" sz="2200" b="1" dirty="0">
                <a:solidFill>
                  <a:schemeClr val="bg2"/>
                </a:solidFill>
                <a:latin typeface="Century Gothic" panose="020B0502020202020204" pitchFamily="34" charset="0"/>
              </a:rPr>
            </a:br>
            <a:br>
              <a:rPr lang="el-GR" sz="2200" b="1" dirty="0">
                <a:solidFill>
                  <a:schemeClr val="bg2"/>
                </a:solidFill>
                <a:latin typeface="Century Gothic" panose="020B0502020202020204" pitchFamily="34" charset="0"/>
              </a:rPr>
            </a:br>
            <a:r>
              <a:rPr lang="el-GR" sz="2200" b="1" dirty="0">
                <a:solidFill>
                  <a:schemeClr val="bg2"/>
                </a:solidFill>
                <a:latin typeface="Century Gothic" panose="020B0502020202020204" pitchFamily="34" charset="0"/>
              </a:rPr>
              <a:t>ΙΣΤΟΡΙΚΗ ΔΙΑΜΟΡΦΩΣΗ ΤΟΥ ΔΙΚΑΙΟΥ ΠΕΡΙΒΑΛΛΟΝΤΟΣ (Ι</a:t>
            </a:r>
            <a:r>
              <a:rPr lang="en-US" sz="2200" b="1" dirty="0">
                <a:solidFill>
                  <a:schemeClr val="bg2"/>
                </a:solidFill>
                <a:latin typeface="Century Gothic" panose="020B0502020202020204" pitchFamily="34" charset="0"/>
              </a:rPr>
              <a:t>V</a:t>
            </a:r>
            <a:r>
              <a:rPr lang="el-GR" sz="2200" b="1" dirty="0">
                <a:solidFill>
                  <a:schemeClr val="bg2"/>
                </a:solidFill>
                <a:latin typeface="Century Gothic" panose="020B0502020202020204" pitchFamily="34" charset="0"/>
              </a:rPr>
              <a:t>)</a:t>
            </a:r>
            <a:br>
              <a:rPr lang="el-GR" sz="2200" b="1" dirty="0">
                <a:solidFill>
                  <a:schemeClr val="bg2"/>
                </a:solidFill>
                <a:latin typeface="Century Gothic" panose="020B0502020202020204" pitchFamily="34" charset="0"/>
              </a:rPr>
            </a:br>
            <a:r>
              <a:rPr lang="el-GR" sz="2200" b="1" dirty="0">
                <a:solidFill>
                  <a:schemeClr val="bg2"/>
                </a:solidFill>
                <a:latin typeface="Century Gothic" panose="020B0502020202020204" pitchFamily="34" charset="0"/>
              </a:rPr>
              <a:t> Η ΠΡΟΣΤΑΣΙΑ ΤΟΥ ΠΕΡΙΒΑΛΛΟΝΤΟΣ ΣΤΙΣ ΚΑΤΑΣΤΑΤΙΚΕΣ ΣΥΝΘΗΚΕΣ ΤΗΣ ΕΟΚ/ΕΚ/ΕΕ</a:t>
            </a:r>
            <a:br>
              <a:rPr lang="el-GR" dirty="0"/>
            </a:br>
            <a:endParaRPr lang="en-US" dirty="0"/>
          </a:p>
        </p:txBody>
      </p:sp>
      <p:sp>
        <p:nvSpPr>
          <p:cNvPr id="3" name="Θέση περιεχομένου 2">
            <a:extLst>
              <a:ext uri="{FF2B5EF4-FFF2-40B4-BE49-F238E27FC236}">
                <a16:creationId xmlns:a16="http://schemas.microsoft.com/office/drawing/2014/main" id="{77E020F9-7F0E-5154-30D9-B954E53B50D9}"/>
              </a:ext>
            </a:extLst>
          </p:cNvPr>
          <p:cNvSpPr>
            <a:spLocks noGrp="1"/>
          </p:cNvSpPr>
          <p:nvPr>
            <p:ph sz="half" idx="1"/>
          </p:nvPr>
        </p:nvSpPr>
        <p:spPr>
          <a:xfrm>
            <a:off x="1141410" y="1799617"/>
            <a:ext cx="4878389" cy="4610911"/>
          </a:xfrm>
        </p:spPr>
        <p:txBody>
          <a:bodyPr>
            <a:normAutofit fontScale="25000" lnSpcReduction="20000"/>
          </a:bodyPr>
          <a:lstStyle/>
          <a:p>
            <a:pPr marL="0" indent="0" algn="just">
              <a:buNone/>
            </a:pPr>
            <a:r>
              <a:rPr lang="en-US" sz="5600" b="1" dirty="0">
                <a:solidFill>
                  <a:schemeClr val="bg2"/>
                </a:solidFill>
                <a:latin typeface="Century Gothic" panose="020B0502020202020204" pitchFamily="34" charset="0"/>
              </a:rPr>
              <a:t>1997</a:t>
            </a:r>
            <a:r>
              <a:rPr lang="el-GR" sz="5600" b="1" dirty="0">
                <a:solidFill>
                  <a:schemeClr val="bg2"/>
                </a:solidFill>
                <a:latin typeface="Century Gothic" panose="020B0502020202020204" pitchFamily="34" charset="0"/>
              </a:rPr>
              <a:t>: </a:t>
            </a:r>
            <a:r>
              <a:rPr lang="el-GR" sz="5600" dirty="0">
                <a:solidFill>
                  <a:schemeClr val="bg2"/>
                </a:solidFill>
                <a:latin typeface="Century Gothic" panose="020B0502020202020204" pitchFamily="34" charset="0"/>
              </a:rPr>
              <a:t>Συνθήκη Άμστερνταμ</a:t>
            </a:r>
          </a:p>
          <a:p>
            <a:pPr algn="just">
              <a:buFontTx/>
              <a:buChar char="-"/>
            </a:pPr>
            <a:r>
              <a:rPr lang="el-GR" sz="5600" dirty="0">
                <a:solidFill>
                  <a:schemeClr val="bg2"/>
                </a:solidFill>
                <a:latin typeface="Century Gothic" panose="020B0502020202020204" pitchFamily="34" charset="0"/>
              </a:rPr>
              <a:t>Τα άρθρα 130Ρ κ. </a:t>
            </a:r>
            <a:r>
              <a:rPr lang="el-GR" sz="5600" dirty="0" err="1">
                <a:solidFill>
                  <a:schemeClr val="bg2"/>
                </a:solidFill>
                <a:latin typeface="Century Gothic" panose="020B0502020202020204" pitchFamily="34" charset="0"/>
              </a:rPr>
              <a:t>επ</a:t>
            </a:r>
            <a:r>
              <a:rPr lang="el-GR" sz="5600" dirty="0">
                <a:solidFill>
                  <a:schemeClr val="bg2"/>
                </a:solidFill>
                <a:latin typeface="Century Gothic" panose="020B0502020202020204" pitchFamily="34" charset="0"/>
              </a:rPr>
              <a:t>. αναριθμούνται σε άρθρα 174, 175 και 176</a:t>
            </a:r>
          </a:p>
          <a:p>
            <a:pPr algn="just">
              <a:buFontTx/>
              <a:buChar char="-"/>
            </a:pPr>
            <a:r>
              <a:rPr lang="el-GR" sz="5600" dirty="0">
                <a:solidFill>
                  <a:schemeClr val="bg2"/>
                </a:solidFill>
                <a:latin typeface="Century Gothic" panose="020B0502020202020204" pitchFamily="34" charset="0"/>
              </a:rPr>
              <a:t>Η επίτευξη «υψηλού επιπέδου προστασίας και βελτίωσης της ποιότητας του περιβάλλοντος» αναγορεύεται σε αυτόνομη αποστολή της Κοινότητας (άρθρο 2 </a:t>
            </a:r>
            <a:r>
              <a:rPr lang="el-GR" sz="5600" dirty="0" err="1">
                <a:solidFill>
                  <a:schemeClr val="bg2"/>
                </a:solidFill>
                <a:latin typeface="Century Gothic" panose="020B0502020202020204" pitchFamily="34" charset="0"/>
              </a:rPr>
              <a:t>ΣυνθΕΚ</a:t>
            </a:r>
            <a:r>
              <a:rPr lang="el-GR" sz="5600" dirty="0">
                <a:solidFill>
                  <a:schemeClr val="bg2"/>
                </a:solidFill>
                <a:latin typeface="Century Gothic" panose="020B0502020202020204" pitchFamily="34" charset="0"/>
              </a:rPr>
              <a:t>)</a:t>
            </a:r>
          </a:p>
          <a:p>
            <a:pPr algn="just">
              <a:buFontTx/>
              <a:buChar char="-"/>
            </a:pPr>
            <a:r>
              <a:rPr lang="el-GR" sz="5600" dirty="0">
                <a:solidFill>
                  <a:schemeClr val="bg2"/>
                </a:solidFill>
                <a:latin typeface="Century Gothic" panose="020B0502020202020204" pitchFamily="34" charset="0"/>
              </a:rPr>
              <a:t>Η αρχή της ενσωμάτωσης αναβαθμίζεται σε θεμελιώδη κοινοτική αρχή (άρθρο 6 </a:t>
            </a:r>
            <a:r>
              <a:rPr lang="el-GR" sz="5600" dirty="0" err="1">
                <a:solidFill>
                  <a:schemeClr val="bg2"/>
                </a:solidFill>
                <a:latin typeface="Century Gothic" panose="020B0502020202020204" pitchFamily="34" charset="0"/>
              </a:rPr>
              <a:t>ΣυνθΕΚ</a:t>
            </a:r>
            <a:r>
              <a:rPr lang="el-GR" sz="5600" dirty="0">
                <a:solidFill>
                  <a:schemeClr val="bg2"/>
                </a:solidFill>
                <a:latin typeface="Century Gothic" panose="020B0502020202020204" pitchFamily="34" charset="0"/>
              </a:rPr>
              <a:t>) και διατυπώνεται πλέον ως εξής: « </a:t>
            </a:r>
            <a:r>
              <a:rPr lang="el-GR" sz="5600" i="1" dirty="0">
                <a:solidFill>
                  <a:schemeClr val="bg2"/>
                </a:solidFill>
                <a:latin typeface="Century Gothic" panose="020B0502020202020204" pitchFamily="34" charset="0"/>
              </a:rPr>
              <a:t>Οι απαιτήσεις περιβαλλοντικής προστασίας πρέπει να ενταχθούν στον καθορισμό και την εφαρμογή των κοινοτικών πολιτικών και δράσεων»</a:t>
            </a:r>
          </a:p>
          <a:p>
            <a:pPr>
              <a:buFontTx/>
              <a:buChar char="-"/>
            </a:pPr>
            <a:endParaRPr lang="el-GR" sz="1200" dirty="0">
              <a:solidFill>
                <a:schemeClr val="bg2"/>
              </a:solidFill>
              <a:latin typeface="Century Gothic" panose="020B0502020202020204" pitchFamily="34" charset="0"/>
            </a:endParaRPr>
          </a:p>
          <a:p>
            <a:pPr>
              <a:buFontTx/>
              <a:buChar char="-"/>
            </a:pPr>
            <a:endParaRPr lang="en-US" sz="1200" dirty="0">
              <a:solidFill>
                <a:schemeClr val="bg2"/>
              </a:solidFill>
              <a:latin typeface="Century Gothic" panose="020B0502020202020204" pitchFamily="34" charset="0"/>
            </a:endParaRPr>
          </a:p>
        </p:txBody>
      </p:sp>
      <p:sp>
        <p:nvSpPr>
          <p:cNvPr id="7" name="Θέση περιεχομένου 6">
            <a:extLst>
              <a:ext uri="{FF2B5EF4-FFF2-40B4-BE49-F238E27FC236}">
                <a16:creationId xmlns:a16="http://schemas.microsoft.com/office/drawing/2014/main" id="{4FCE5989-822B-2667-0043-54C45ADCAC52}"/>
              </a:ext>
            </a:extLst>
          </p:cNvPr>
          <p:cNvSpPr>
            <a:spLocks noGrp="1"/>
          </p:cNvSpPr>
          <p:nvPr>
            <p:ph sz="half" idx="2"/>
          </p:nvPr>
        </p:nvSpPr>
        <p:spPr>
          <a:xfrm>
            <a:off x="6172200" y="1692613"/>
            <a:ext cx="4875211" cy="4941651"/>
          </a:xfrm>
        </p:spPr>
        <p:txBody>
          <a:bodyPr>
            <a:normAutofit fontScale="25000" lnSpcReduction="20000"/>
          </a:bodyPr>
          <a:lstStyle/>
          <a:p>
            <a:pPr marL="0" indent="0" algn="just">
              <a:buNone/>
            </a:pPr>
            <a:r>
              <a:rPr lang="el-GR" sz="5600" b="1" dirty="0">
                <a:solidFill>
                  <a:schemeClr val="bg2"/>
                </a:solidFill>
                <a:latin typeface="Century Gothic" panose="020B0502020202020204" pitchFamily="34" charset="0"/>
              </a:rPr>
              <a:t>2009: </a:t>
            </a:r>
            <a:r>
              <a:rPr lang="el-GR" sz="5600" dirty="0">
                <a:solidFill>
                  <a:schemeClr val="bg2"/>
                </a:solidFill>
                <a:latin typeface="Century Gothic" panose="020B0502020202020204" pitchFamily="34" charset="0"/>
              </a:rPr>
              <a:t>Συνθήκη της Λισαβόνας (Μεταρρυθμιστική Συνθήκη)</a:t>
            </a:r>
          </a:p>
          <a:p>
            <a:pPr algn="just">
              <a:buFontTx/>
              <a:buChar char="-"/>
            </a:pPr>
            <a:r>
              <a:rPr lang="el-GR" sz="5600" dirty="0">
                <a:solidFill>
                  <a:schemeClr val="bg2"/>
                </a:solidFill>
                <a:latin typeface="Century Gothic" panose="020B0502020202020204" pitchFamily="34" charset="0"/>
              </a:rPr>
              <a:t>Δημιουργία ενιαίας Ευρωπαϊκής Ένωσης (κατάργηση συστήματος    πυλώνων που είχε καθιερωθεί με τη Συνθήκη του Μάαστριχτ), η οποία αντικαθιστά και διαδέχεται την Ευρωπαϊκή Κοινότητα, αποκτώντας πλέον και νομική προσωπικότητα</a:t>
            </a:r>
          </a:p>
          <a:p>
            <a:pPr algn="just">
              <a:buFontTx/>
              <a:buChar char="-"/>
            </a:pPr>
            <a:r>
              <a:rPr lang="el-GR" sz="5600" dirty="0">
                <a:solidFill>
                  <a:schemeClr val="bg2"/>
                </a:solidFill>
                <a:latin typeface="Century Gothic" panose="020B0502020202020204" pitchFamily="34" charset="0"/>
              </a:rPr>
              <a:t>Η αρχή της αειφορίας καθίσταται πλέον πλανητική αρχή στις εξωτερικές σχέσεις της Ένωσης (άρθρο 3 παρ. 5 ΣΕΕ)</a:t>
            </a:r>
          </a:p>
          <a:p>
            <a:pPr algn="just">
              <a:buFontTx/>
              <a:buChar char="-"/>
            </a:pPr>
            <a:r>
              <a:rPr lang="el-GR" sz="5600" b="1" dirty="0">
                <a:solidFill>
                  <a:schemeClr val="bg2"/>
                </a:solidFill>
                <a:latin typeface="Century Gothic" panose="020B0502020202020204" pitchFamily="34" charset="0"/>
              </a:rPr>
              <a:t>Το περιβάλλον κατατάσσεται μεταξύ των συντρεχουσών αρμοδιοτήτων της ΕΕ και των κρατών μελών </a:t>
            </a:r>
            <a:r>
              <a:rPr lang="el-GR" sz="5600" dirty="0">
                <a:solidFill>
                  <a:schemeClr val="bg2"/>
                </a:solidFill>
                <a:latin typeface="Century Gothic" panose="020B0502020202020204" pitchFamily="34" charset="0"/>
              </a:rPr>
              <a:t>(άρθρο 4 ΣΛΕΕ)</a:t>
            </a:r>
          </a:p>
          <a:p>
            <a:pPr algn="just">
              <a:buFontTx/>
              <a:buChar char="-"/>
            </a:pPr>
            <a:r>
              <a:rPr lang="el-GR" sz="5600" dirty="0">
                <a:solidFill>
                  <a:schemeClr val="bg2"/>
                </a:solidFill>
                <a:latin typeface="Century Gothic" panose="020B0502020202020204" pitchFamily="34" charset="0"/>
              </a:rPr>
              <a:t>Διατηρείται η </a:t>
            </a:r>
            <a:r>
              <a:rPr lang="el-GR" sz="5600" u="sng" dirty="0">
                <a:solidFill>
                  <a:schemeClr val="bg2"/>
                </a:solidFill>
                <a:latin typeface="Century Gothic" panose="020B0502020202020204" pitchFamily="34" charset="0"/>
              </a:rPr>
              <a:t>αρχή της ενσωμάτωσης </a:t>
            </a:r>
            <a:r>
              <a:rPr lang="el-GR" sz="5600" dirty="0">
                <a:solidFill>
                  <a:schemeClr val="bg2"/>
                </a:solidFill>
                <a:latin typeface="Century Gothic" panose="020B0502020202020204" pitchFamily="34" charset="0"/>
              </a:rPr>
              <a:t>(άρθρο 11)</a:t>
            </a:r>
          </a:p>
          <a:p>
            <a:pPr algn="just">
              <a:buFontTx/>
              <a:buChar char="-"/>
            </a:pPr>
            <a:r>
              <a:rPr lang="el-GR" sz="5600" dirty="0">
                <a:solidFill>
                  <a:schemeClr val="bg2"/>
                </a:solidFill>
                <a:latin typeface="Century Gothic" panose="020B0502020202020204" pitchFamily="34" charset="0"/>
              </a:rPr>
              <a:t>Τα άρθρα 174 </a:t>
            </a:r>
            <a:r>
              <a:rPr lang="el-GR" sz="5600" dirty="0" err="1">
                <a:solidFill>
                  <a:schemeClr val="bg2"/>
                </a:solidFill>
                <a:latin typeface="Century Gothic" panose="020B0502020202020204" pitchFamily="34" charset="0"/>
              </a:rPr>
              <a:t>κ.επ</a:t>
            </a:r>
            <a:r>
              <a:rPr lang="el-GR" sz="5600" dirty="0">
                <a:solidFill>
                  <a:schemeClr val="bg2"/>
                </a:solidFill>
                <a:latin typeface="Century Gothic" panose="020B0502020202020204" pitchFamily="34" charset="0"/>
              </a:rPr>
              <a:t>. αναριθμούνται σε 191, 192 και 193</a:t>
            </a:r>
          </a:p>
          <a:p>
            <a:pPr algn="just">
              <a:buFontTx/>
              <a:buChar char="-"/>
            </a:pPr>
            <a:r>
              <a:rPr lang="el-GR" sz="5600" u="sng" dirty="0">
                <a:solidFill>
                  <a:schemeClr val="bg2"/>
                </a:solidFill>
                <a:latin typeface="Century Gothic" panose="020B0502020202020204" pitchFamily="34" charset="0"/>
              </a:rPr>
              <a:t>Προστίθεται η καταπολέμηση της κλιματικής αλλαγής</a:t>
            </a:r>
            <a:r>
              <a:rPr lang="el-GR" sz="5600" dirty="0">
                <a:solidFill>
                  <a:schemeClr val="bg2"/>
                </a:solidFill>
                <a:latin typeface="Century Gothic" panose="020B0502020202020204" pitchFamily="34" charset="0"/>
              </a:rPr>
              <a:t> μεταξύ των στόχων της κοινοτικής πολιτικής περιβάλλοντος (άρθρο 191)</a:t>
            </a:r>
          </a:p>
          <a:p>
            <a:endParaRPr lang="en-US" dirty="0"/>
          </a:p>
        </p:txBody>
      </p:sp>
    </p:spTree>
    <p:extLst>
      <p:ext uri="{BB962C8B-B14F-4D97-AF65-F5344CB8AC3E}">
        <p14:creationId xmlns:p14="http://schemas.microsoft.com/office/powerpoint/2010/main" val="983906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88845"/>
          </a:xfrm>
        </p:spPr>
        <p:txBody>
          <a:bodyPr>
            <a:noAutofit/>
          </a:bodyPr>
          <a:lstStyle/>
          <a:p>
            <a:pPr algn="ct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ΙΣΤΟΡΙΚΗ ΔΙΑΜΟΡΦΩΣΗ ΤΟΥ ΔΙΚΑΙΟΥ ΠΕΡΙΒΑΛΛΟΝΤΟΣ (Ι</a:t>
            </a:r>
            <a:r>
              <a:rPr lang="en-US"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V</a:t>
            </a: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br>
              <a:rPr lang="el-GR" sz="20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br>
            <a:endParaRPr lang="en-US" sz="20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a:bodyPr>
          <a:lstStyle/>
          <a:p>
            <a:pPr marL="0" indent="0" algn="just">
              <a:buNone/>
            </a:pPr>
            <a:r>
              <a:rPr lang="el-GR" sz="1400" dirty="0">
                <a:solidFill>
                  <a:schemeClr val="bg2"/>
                </a:solidFill>
                <a:latin typeface="Century Gothic" panose="020B0502020202020204" pitchFamily="34" charset="0"/>
                <a:cs typeface="Calibri" panose="020F0502020204030204" pitchFamily="34" charset="0"/>
              </a:rPr>
              <a:t>Σημαντικές ήταν οι εξελίξεις στο διεθνές δίκαιο</a:t>
            </a:r>
            <a:r>
              <a:rPr lang="en-US" sz="1400" dirty="0">
                <a:solidFill>
                  <a:schemeClr val="bg2"/>
                </a:solidFill>
                <a:latin typeface="Century Gothic" panose="020B0502020202020204" pitchFamily="34" charset="0"/>
                <a:cs typeface="Calibri" panose="020F0502020204030204" pitchFamily="34" charset="0"/>
              </a:rPr>
              <a:t>. </a:t>
            </a:r>
            <a:r>
              <a:rPr lang="el-GR" sz="1400" dirty="0">
                <a:solidFill>
                  <a:schemeClr val="bg2"/>
                </a:solidFill>
                <a:latin typeface="Century Gothic" panose="020B0502020202020204" pitchFamily="34" charset="0"/>
                <a:cs typeface="Calibri" panose="020F0502020204030204" pitchFamily="34" charset="0"/>
              </a:rPr>
              <a:t>Μεταξύ των σημαντικότερων διεθνών συμβάσεων για το περιβάλλον, είναι και οι ακόλουθες: </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1971</a:t>
            </a:r>
            <a:r>
              <a:rPr lang="el-GR" sz="1400" dirty="0">
                <a:solidFill>
                  <a:schemeClr val="bg2"/>
                </a:solidFill>
                <a:latin typeface="Century Gothic" panose="020B0502020202020204" pitchFamily="34" charset="0"/>
                <a:cs typeface="Calibri" panose="020F0502020204030204" pitchFamily="34" charset="0"/>
              </a:rPr>
              <a:t>: Σύμβαση </a:t>
            </a:r>
            <a:r>
              <a:rPr lang="el-GR" sz="1400" dirty="0" err="1">
                <a:solidFill>
                  <a:schemeClr val="bg2"/>
                </a:solidFill>
                <a:latin typeface="Century Gothic" panose="020B0502020202020204" pitchFamily="34" charset="0"/>
                <a:cs typeface="Calibri" panose="020F0502020204030204" pitchFamily="34" charset="0"/>
              </a:rPr>
              <a:t>Ραμσάρ</a:t>
            </a:r>
            <a:r>
              <a:rPr lang="el-GR" sz="1400" dirty="0">
                <a:solidFill>
                  <a:schemeClr val="bg2"/>
                </a:solidFill>
                <a:latin typeface="Century Gothic" panose="020B0502020202020204" pitchFamily="34" charset="0"/>
                <a:cs typeface="Calibri" panose="020F0502020204030204" pitchFamily="34" charset="0"/>
              </a:rPr>
              <a:t> για την προστασία των υγροτόπων διεθνούς ενδιαφέροντος – Κύρωση: Ν. 191/1974</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1979</a:t>
            </a:r>
            <a:r>
              <a:rPr lang="el-GR" sz="1400" dirty="0">
                <a:solidFill>
                  <a:schemeClr val="bg2"/>
                </a:solidFill>
                <a:latin typeface="Century Gothic" panose="020B0502020202020204" pitchFamily="34" charset="0"/>
                <a:cs typeface="Calibri" panose="020F0502020204030204" pitchFamily="34" charset="0"/>
              </a:rPr>
              <a:t>: Σύμβαση Βέρνης για τη διατήρηση της άγριας ζωής και του φυσικού περιβάλλοντος της Ευρώπης – Κύρωση: Ν. 1335/1983</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1983</a:t>
            </a:r>
            <a:r>
              <a:rPr lang="el-GR" sz="1400" dirty="0">
                <a:solidFill>
                  <a:schemeClr val="bg2"/>
                </a:solidFill>
                <a:latin typeface="Century Gothic" panose="020B0502020202020204" pitchFamily="34" charset="0"/>
                <a:cs typeface="Calibri" panose="020F0502020204030204" pitchFamily="34" charset="0"/>
              </a:rPr>
              <a:t>: Σύμβαση της Βόννης για τη διατήρηση των αποδημητικών ειδών της άγριας πανίδας – Κύρωση: Ν. 2719/1999</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1985</a:t>
            </a:r>
            <a:r>
              <a:rPr lang="el-GR" sz="1400" dirty="0">
                <a:solidFill>
                  <a:schemeClr val="bg2"/>
                </a:solidFill>
                <a:latin typeface="Century Gothic" panose="020B0502020202020204" pitchFamily="34" charset="0"/>
                <a:cs typeface="Calibri" panose="020F0502020204030204" pitchFamily="34" charset="0"/>
              </a:rPr>
              <a:t>: Σύμβαση Γρανάδας για την προστασία της αρχιτεκτονικής κληρονομιάς της Ευρώπης – Κύρωση: Ν. 2039/1992</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1992</a:t>
            </a:r>
            <a:r>
              <a:rPr lang="el-GR" sz="1400" dirty="0">
                <a:solidFill>
                  <a:schemeClr val="bg2"/>
                </a:solidFill>
                <a:latin typeface="Century Gothic" panose="020B0502020202020204" pitchFamily="34" charset="0"/>
                <a:cs typeface="Calibri" panose="020F0502020204030204" pitchFamily="34" charset="0"/>
              </a:rPr>
              <a:t>: Σύμβαση Ρίο για την προστασία της βιοποικιλότητας – Κύρωση: Ν. 2204/1994</a:t>
            </a:r>
          </a:p>
          <a:p>
            <a:pPr marL="514350" indent="-285750" algn="just">
              <a:buFont typeface="Wingdings" panose="05000000000000000000" pitchFamily="2" charset="2"/>
              <a:buChar char="§"/>
            </a:pPr>
            <a:r>
              <a:rPr lang="el-GR" sz="1400" u="sng" dirty="0">
                <a:solidFill>
                  <a:schemeClr val="bg2"/>
                </a:solidFill>
                <a:latin typeface="Century Gothic" panose="020B0502020202020204" pitchFamily="34" charset="0"/>
                <a:cs typeface="Calibri" panose="020F0502020204030204" pitchFamily="34" charset="0"/>
              </a:rPr>
              <a:t>1998</a:t>
            </a:r>
            <a:r>
              <a:rPr lang="el-GR" sz="1400" dirty="0">
                <a:solidFill>
                  <a:schemeClr val="bg2"/>
                </a:solidFill>
                <a:latin typeface="Century Gothic" panose="020B0502020202020204" pitchFamily="34" charset="0"/>
                <a:cs typeface="Calibri" panose="020F0502020204030204" pitchFamily="34" charset="0"/>
              </a:rPr>
              <a:t>: Σύμβαση </a:t>
            </a:r>
            <a:r>
              <a:rPr lang="en-US" sz="1400" dirty="0">
                <a:solidFill>
                  <a:schemeClr val="bg2"/>
                </a:solidFill>
                <a:latin typeface="Century Gothic" panose="020B0502020202020204" pitchFamily="34" charset="0"/>
                <a:cs typeface="Calibri" panose="020F0502020204030204" pitchFamily="34" charset="0"/>
              </a:rPr>
              <a:t>Aarhus </a:t>
            </a:r>
            <a:r>
              <a:rPr lang="el-GR" sz="1400" dirty="0">
                <a:solidFill>
                  <a:schemeClr val="bg2"/>
                </a:solidFill>
                <a:latin typeface="Century Gothic" panose="020B0502020202020204" pitchFamily="34" charset="0"/>
                <a:cs typeface="Calibri" panose="020F0502020204030204" pitchFamily="34" charset="0"/>
              </a:rPr>
              <a:t>για την πρόσβαση σε πληροφορίες, τη συμμετοχή του κοινού και την πρόσβαση στη δικαιοσύνη για περιβαλλοντικά θέματα</a:t>
            </a:r>
            <a:r>
              <a:rPr lang="en-US" sz="1400" dirty="0">
                <a:solidFill>
                  <a:schemeClr val="bg2"/>
                </a:solidFill>
                <a:latin typeface="Century Gothic" panose="020B0502020202020204" pitchFamily="34" charset="0"/>
                <a:cs typeface="Calibri" panose="020F0502020204030204" pitchFamily="34" charset="0"/>
              </a:rPr>
              <a:t> </a:t>
            </a:r>
            <a:r>
              <a:rPr lang="el-GR" sz="1400" dirty="0">
                <a:solidFill>
                  <a:schemeClr val="bg2"/>
                </a:solidFill>
                <a:latin typeface="Century Gothic" panose="020B0502020202020204" pitchFamily="34" charset="0"/>
                <a:cs typeface="Calibri" panose="020F0502020204030204" pitchFamily="34" charset="0"/>
              </a:rPr>
              <a:t>– Κύρωση: Ν. </a:t>
            </a:r>
            <a:r>
              <a:rPr lang="en-US" sz="1400" dirty="0">
                <a:solidFill>
                  <a:schemeClr val="bg2"/>
                </a:solidFill>
                <a:latin typeface="Century Gothic" panose="020B0502020202020204" pitchFamily="34" charset="0"/>
                <a:cs typeface="Calibri" panose="020F0502020204030204" pitchFamily="34" charset="0"/>
              </a:rPr>
              <a:t>3422/2005</a:t>
            </a:r>
            <a:endParaRPr lang="el-GR" sz="1400" dirty="0">
              <a:solidFill>
                <a:schemeClr val="bg2"/>
              </a:solidFill>
              <a:latin typeface="Century Gothic" panose="020B050202020202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457229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2504</TotalTime>
  <Words>2064</Words>
  <Application>Microsoft Office PowerPoint</Application>
  <PresentationFormat>Ευρεία οθόνη</PresentationFormat>
  <Paragraphs>105</Paragraphs>
  <Slides>12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12</vt:i4>
      </vt:variant>
    </vt:vector>
  </HeadingPairs>
  <TitlesOfParts>
    <vt:vector size="19" baseType="lpstr">
      <vt:lpstr>Arial</vt:lpstr>
      <vt:lpstr>Calibri</vt:lpstr>
      <vt:lpstr>Century Gothic</vt:lpstr>
      <vt:lpstr>Tw Cen MT</vt:lpstr>
      <vt:lpstr>Wingdings</vt:lpstr>
      <vt:lpstr>Wingdings 3</vt:lpstr>
      <vt:lpstr>Κύκλωμα</vt:lpstr>
      <vt:lpstr>ΔΙΚΑΙΟ ΠΟΛΕΟΔΟΜΙΑΣ-ΧΩΡΟΤΑΞΙΑΣ ΚΑΙ ΠΕΡΙΒΑΛΛΟΝΤΟΣ ΙΙ  </vt:lpstr>
      <vt:lpstr>Α. εισαγωγικα στοιχεΙα Η ΕΝΝΟΙΑ ΤΟΥ ΠΕΡΙΒΑΛΛΟΝΤΟΣ (Ι)</vt:lpstr>
      <vt:lpstr>Η ΕΝΝΟΙΑ ΤΟΥ ΠΕΡΙΒΑΛΛΟΝΤΟΣ (ΙΙ)</vt:lpstr>
      <vt:lpstr>Ορισμοσ και χαρακτηριστικΑ του δικαΙου περιβαλλοντοσ</vt:lpstr>
      <vt:lpstr>Β. ΙΣΤΟΡΙΚΗ ΔΙΑΜΟΡΦΩΣΗ ΤΟΥ ΔΙΚΑΙΟΥ ΠΕΡΙΒΑΛΛΟΝΤΟΣ (Ι)</vt:lpstr>
      <vt:lpstr>ΙΣΤΟΡΙΚΗ ΔΙΑΜΟΡΦΩΣΗ ΤΟΥ ΔΙΚΑΙΟΥ ΠΕΡΙΒΑΛΛΟΝΤΟΣ (ΙΙ)</vt:lpstr>
      <vt:lpstr>   ΙΣΤΟΡΙΚΗ ΔΙΑΜΟΡΦΩΣΗ ΤΟΥ ΔΙΚΑΙΟΥ ΠΕΡΙΒΑΛΛΟΝΤΟΣ (ΙΙΙ)  Η ΠΡΟΣΤΑΣΙΑ ΤΟΥ ΠΕΡΙΒΑΛΛΟΝΤΟΣ ΣΤΙΣ ΚΑΤΑΣΤΑΤΙΚΕΣ ΣΥΝΘΗΚΕΣ ΤΗΣ ΕΟΚ/ΕΚ/ΕΕ  </vt:lpstr>
      <vt:lpstr>  ΙΣΤΟΡΙΚΗ ΔΙΑΜΟΡΦΩΣΗ ΤΟΥ ΔΙΚΑΙΟΥ ΠΕΡΙΒΑΛΛΟΝΤΟΣ (ΙV)  Η ΠΡΟΣΤΑΣΙΑ ΤΟΥ ΠΕΡΙΒΑΛΛΟΝΤΟΣ ΣΤΙΣ ΚΑΤΑΣΤΑΤΙΚΕΣ ΣΥΝΘΗΚΕΣ ΤΗΣ ΕΟΚ/ΕΚ/ΕΕ </vt:lpstr>
      <vt:lpstr>ΙΣΤΟΡΙΚΗ ΔΙΑΜΟΡΦΩΣΗ ΤΟΥ ΔΙΚΑΙΟΥ ΠΕΡΙΒΑΛΛΟΝΤΟΣ (ΙV) </vt:lpstr>
      <vt:lpstr>Γ. Η ΑΝΑΠΤΥΞΗ ΤΟΥ ΔΙΚΑΙΟΥ ΚΑΙ ΤΩΝ ΘΕΣΜΩΝ ΠΡΟΣΤΑΣΙΑΣ  ΤΟΥ ΠΕΡΙΒΑΛΛΟΝΤΟΣ ΣΤΗΝ ΕΛΛΑΔΑ (Ι) </vt:lpstr>
      <vt:lpstr>Η ΑΝΑΠΤΥΞΗ ΤΟΥ ΔΙΚΑΙΟΥ ΚΑΙ ΤΩΝ ΘΕΣΜΩΝ ΠΡΟΣΤΑΣΙΑΣ  ΤΟΥ ΠΕΡΙΒΑΛΛΟΝΤΟΣ ΣΤΗΝ ΕΛΛΑΔΑ (ΙΙ)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228</cp:revision>
  <dcterms:created xsi:type="dcterms:W3CDTF">2023-11-01T21:01:17Z</dcterms:created>
  <dcterms:modified xsi:type="dcterms:W3CDTF">2025-10-03T11:52:24Z</dcterms:modified>
</cp:coreProperties>
</file>