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7" r:id="rId3"/>
    <p:sldId id="317" r:id="rId4"/>
    <p:sldId id="322" r:id="rId5"/>
    <p:sldId id="321" r:id="rId6"/>
    <p:sldId id="318" r:id="rId7"/>
    <p:sldId id="319" r:id="rId8"/>
    <p:sldId id="320" r:id="rId9"/>
    <p:sldId id="260" r:id="rId10"/>
    <p:sldId id="323" r:id="rId11"/>
    <p:sldId id="324" r:id="rId12"/>
    <p:sldId id="325" r:id="rId13"/>
    <p:sldId id="326" r:id="rId14"/>
    <p:sldId id="299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3" r:id="rId29"/>
    <p:sldId id="342" r:id="rId30"/>
    <p:sldId id="315" r:id="rId31"/>
    <p:sldId id="341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285" r:id="rId40"/>
    <p:sldId id="28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CD"/>
    <a:srgbClr val="FCECE8"/>
    <a:srgbClr val="ED7D31"/>
    <a:srgbClr val="FFEDED"/>
    <a:srgbClr val="FFE1E1"/>
    <a:srgbClr val="FFE3E3"/>
    <a:srgbClr val="E5C1C1"/>
    <a:srgbClr val="FFDBDB"/>
    <a:srgbClr val="76A798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75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5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9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67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5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2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97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9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94CF-0B33-449B-A0AB-0509A010D666}" type="datetimeFigureOut">
              <a:rPr lang="el-GR" smtClean="0"/>
              <a:t>28/Οκτ/2025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0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what-is/mqtt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osquitto.org/download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com.shan.livemq&amp;pcampaignid=web_share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shstudioz.com/blog/lwm2m-protocol-in-iot-what-is-it-and-why-is-it-important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gsboard.io/docs/getting-started-guides/what-is-thingsboard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04" y="666292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959" y="2906342"/>
            <a:ext cx="9373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Διαδίκτυο των Πραγμάτων (ΔτΠ)</a:t>
            </a:r>
            <a:endParaRPr lang="el-GR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712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Διάλεξη 0</a:t>
            </a:r>
            <a:r>
              <a:rPr lang="en-US" sz="4400" dirty="0" smtClean="0"/>
              <a:t>3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246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Why </a:t>
            </a:r>
            <a:r>
              <a:rPr lang="en-US" sz="2800" b="1" dirty="0" err="1"/>
              <a:t>IoT</a:t>
            </a:r>
            <a:r>
              <a:rPr lang="en-US" sz="2800" b="1" dirty="0"/>
              <a:t> Devices Need Protocols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705" y="1047367"/>
            <a:ext cx="568452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800" dirty="0">
                <a:latin typeface="Arial" panose="020B0604020202020204" pitchFamily="34" charset="0"/>
              </a:rPr>
              <a:t>Devices have limited power, </a:t>
            </a:r>
            <a:r>
              <a:rPr lang="en-US" altLang="el-GR" sz="2800" dirty="0" smtClean="0">
                <a:latin typeface="Arial" panose="020B0604020202020204" pitchFamily="34" charset="0"/>
              </a:rPr>
              <a:t>processing </a:t>
            </a:r>
            <a:r>
              <a:rPr lang="en-US" altLang="el-GR" sz="2800" dirty="0">
                <a:latin typeface="Arial" panose="020B0604020202020204" pitchFamily="34" charset="0"/>
              </a:rPr>
              <a:t>and </a:t>
            </a:r>
            <a:r>
              <a:rPr lang="en-US" altLang="el-GR" sz="2800" dirty="0" smtClean="0">
                <a:latin typeface="Arial" panose="020B0604020202020204" pitchFamily="34" charset="0"/>
              </a:rPr>
              <a:t>bandwidth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l-GR" sz="2800" dirty="0" smtClean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800" dirty="0" smtClean="0">
                <a:latin typeface="Arial" panose="020B0604020202020204" pitchFamily="34" charset="0"/>
              </a:rPr>
              <a:t>Reliable </a:t>
            </a:r>
            <a:r>
              <a:rPr lang="en-US" altLang="el-GR" sz="2800" dirty="0">
                <a:latin typeface="Arial" panose="020B0604020202020204" pitchFamily="34" charset="0"/>
              </a:rPr>
              <a:t>communication is essential for sensor data, </a:t>
            </a:r>
            <a:r>
              <a:rPr lang="en-US" altLang="el-GR" sz="2800" dirty="0" smtClean="0">
                <a:latin typeface="Arial" panose="020B0604020202020204" pitchFamily="34" charset="0"/>
              </a:rPr>
              <a:t>commands </a:t>
            </a:r>
            <a:r>
              <a:rPr lang="en-US" altLang="el-GR" sz="2800" dirty="0">
                <a:latin typeface="Arial" panose="020B0604020202020204" pitchFamily="34" charset="0"/>
              </a:rPr>
              <a:t>and </a:t>
            </a:r>
            <a:r>
              <a:rPr lang="en-US" altLang="el-GR" sz="2800" dirty="0" smtClean="0">
                <a:latin typeface="Arial" panose="020B0604020202020204" pitchFamily="34" charset="0"/>
              </a:rPr>
              <a:t>updates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l-GR" sz="2800" dirty="0" smtClean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800" dirty="0" smtClean="0">
                <a:latin typeface="Arial" panose="020B0604020202020204" pitchFamily="34" charset="0"/>
              </a:rPr>
              <a:t>Protocols </a:t>
            </a:r>
            <a:r>
              <a:rPr lang="en-US" altLang="el-GR" sz="2800" dirty="0">
                <a:latin typeface="Arial" panose="020B0604020202020204" pitchFamily="34" charset="0"/>
              </a:rPr>
              <a:t>provide standardized rules for </a:t>
            </a:r>
            <a:r>
              <a:rPr lang="en-US" altLang="el-GR" sz="2800" dirty="0" smtClean="0">
                <a:latin typeface="Arial" panose="020B0604020202020204" pitchFamily="34" charset="0"/>
              </a:rPr>
              <a:t>messaging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l-GR" sz="2800" dirty="0" smtClean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800" dirty="0" smtClean="0">
                <a:latin typeface="Arial" panose="020B0604020202020204" pitchFamily="34" charset="0"/>
              </a:rPr>
              <a:t>Handle </a:t>
            </a:r>
            <a:r>
              <a:rPr lang="en-US" altLang="el-GR" sz="2800" dirty="0">
                <a:latin typeface="Arial" panose="020B0604020202020204" pitchFamily="34" charset="0"/>
              </a:rPr>
              <a:t>disconnections, message </a:t>
            </a:r>
            <a:r>
              <a:rPr lang="en-US" altLang="el-GR" sz="2800" dirty="0" smtClean="0">
                <a:latin typeface="Arial" panose="020B0604020202020204" pitchFamily="34" charset="0"/>
              </a:rPr>
              <a:t>loss </a:t>
            </a:r>
            <a:r>
              <a:rPr lang="en-US" altLang="el-GR" sz="2800" dirty="0">
                <a:latin typeface="Arial" panose="020B0604020202020204" pitchFamily="34" charset="0"/>
              </a:rPr>
              <a:t>and scale</a:t>
            </a:r>
            <a:endParaRPr kumimoji="0" lang="el-GR" alt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371217"/>
            <a:ext cx="5602840" cy="43826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24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Protocol Taxonomy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362450" y="1333500"/>
            <a:ext cx="2876550" cy="1143000"/>
          </a:xfrm>
          <a:prstGeom prst="rect">
            <a:avLst/>
          </a:prstGeom>
          <a:solidFill>
            <a:srgbClr val="FFED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IoT</a:t>
            </a:r>
            <a:r>
              <a:rPr lang="en-US" sz="2800" dirty="0" smtClean="0">
                <a:solidFill>
                  <a:schemeClr val="tx1"/>
                </a:solidFill>
              </a:rPr>
              <a:t> Protocols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7775" y="3209925"/>
            <a:ext cx="3314700" cy="1143000"/>
          </a:xfrm>
          <a:prstGeom prst="rect">
            <a:avLst/>
          </a:prstGeom>
          <a:solidFill>
            <a:srgbClr val="FFED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Network/Transport Protocols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0875" y="3209925"/>
            <a:ext cx="3314700" cy="1143000"/>
          </a:xfrm>
          <a:prstGeom prst="rect">
            <a:avLst/>
          </a:prstGeom>
          <a:solidFill>
            <a:srgbClr val="FFED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App/Data Protocols</a:t>
            </a:r>
            <a:endParaRPr lang="el-GR" sz="2800" dirty="0">
              <a:solidFill>
                <a:schemeClr val="tx1"/>
              </a:solidFill>
            </a:endParaRPr>
          </a:p>
        </p:txBody>
      </p:sp>
      <p:cxnSp>
        <p:nvCxnSpPr>
          <p:cNvPr id="17" name="Elbow Connector 16"/>
          <p:cNvCxnSpPr>
            <a:stCxn id="2" idx="1"/>
            <a:endCxn id="7" idx="0"/>
          </p:cNvCxnSpPr>
          <p:nvPr/>
        </p:nvCxnSpPr>
        <p:spPr>
          <a:xfrm rot="10800000" flipV="1">
            <a:off x="2905126" y="1904999"/>
            <a:ext cx="1457325" cy="13049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2" idx="3"/>
            <a:endCxn id="8" idx="0"/>
          </p:cNvCxnSpPr>
          <p:nvPr/>
        </p:nvCxnSpPr>
        <p:spPr>
          <a:xfrm>
            <a:off x="7239000" y="1905000"/>
            <a:ext cx="1419225" cy="13049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47775" y="4397513"/>
            <a:ext cx="3314700" cy="734262"/>
          </a:xfrm>
          <a:prstGeom prst="rect">
            <a:avLst/>
          </a:prstGeom>
          <a:solidFill>
            <a:srgbClr val="FFED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handle how </a:t>
            </a:r>
            <a:r>
              <a:rPr lang="en-US" sz="2000" b="1" dirty="0">
                <a:solidFill>
                  <a:schemeClr val="tx1"/>
                </a:solidFill>
              </a:rPr>
              <a:t>data is transmitted </a:t>
            </a:r>
            <a:r>
              <a:rPr lang="en-US" sz="2000" dirty="0">
                <a:solidFill>
                  <a:schemeClr val="tx1"/>
                </a:solidFill>
              </a:rPr>
              <a:t>over networks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00875" y="4409892"/>
            <a:ext cx="3314700" cy="734262"/>
          </a:xfrm>
          <a:prstGeom prst="rect">
            <a:avLst/>
          </a:prstGeom>
          <a:solidFill>
            <a:srgbClr val="FFED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define </a:t>
            </a:r>
            <a:r>
              <a:rPr lang="en-US" sz="2000" b="1" dirty="0">
                <a:solidFill>
                  <a:schemeClr val="tx1"/>
                </a:solidFill>
              </a:rPr>
              <a:t>format and semantics</a:t>
            </a:r>
            <a:r>
              <a:rPr lang="en-US" sz="2000" dirty="0">
                <a:solidFill>
                  <a:schemeClr val="tx1"/>
                </a:solidFill>
              </a:rPr>
              <a:t> of messages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Protocol Types</a:t>
            </a:r>
            <a:endParaRPr lang="en-US" sz="28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97280"/>
              </p:ext>
            </p:extLst>
          </p:nvPr>
        </p:nvGraphicFramePr>
        <p:xfrm>
          <a:off x="327025" y="897466"/>
          <a:ext cx="11537950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1598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376588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376588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2376588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  <a:gridCol w="2376588">
                  <a:extLst>
                    <a:ext uri="{9D8B030D-6E8A-4147-A177-3AD203B41FA5}">
                      <a16:colId xmlns:a16="http://schemas.microsoft.com/office/drawing/2014/main" val="1759653570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 sz="1600" dirty="0"/>
                        <a:t>Category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Protocol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Basic Functionality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 rowSpan="4">
                  <a:txBody>
                    <a:bodyPr/>
                    <a:lstStyle/>
                    <a:p>
                      <a:r>
                        <a:rPr lang="en-US" sz="1600" b="1" dirty="0"/>
                        <a:t>Network/Transport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HTTP/HTTPS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Standard web communication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Widely supported, easy to debug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Heavy for low-power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288055">
                <a:tc vMerge="1">
                  <a:txBody>
                    <a:bodyPr/>
                    <a:lstStyle/>
                    <a:p>
                      <a:endParaRPr lang="el-GR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LoRaWAN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Long-range, low-power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Very low energy, wide coverage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Low data rate, latency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288055">
                <a:tc vMerge="1">
                  <a:txBody>
                    <a:bodyPr/>
                    <a:lstStyle/>
                    <a:p>
                      <a:endParaRPr lang="el-GR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Bluetooth / 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Short-range, low-power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Low energy, easy pairing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Short range, interference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  <a:tr h="288055">
                <a:tc vMerge="1">
                  <a:txBody>
                    <a:bodyPr/>
                    <a:lstStyle/>
                    <a:p>
                      <a:endParaRPr lang="el-GR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Zigbee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Short-range mesh network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Low power, reliable mesh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Limited bandwidth, vendor-specific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46456"/>
                  </a:ext>
                </a:extLst>
              </a:tr>
              <a:tr h="288055">
                <a:tc rowSpan="5">
                  <a:txBody>
                    <a:bodyPr/>
                    <a:lstStyle/>
                    <a:p>
                      <a:r>
                        <a:rPr lang="en-US" sz="1600" b="1" dirty="0"/>
                        <a:t>Data/Application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MQTT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Pub/sub messaging via broker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Lightweight, scalable, QoS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Needs broker, not real-time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288055">
                <a:tc vMerge="1">
                  <a:txBody>
                    <a:bodyPr/>
                    <a:lstStyle/>
                    <a:p>
                      <a:endParaRPr lang="el-GR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CoAP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REST-like, for constrained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Lightweight, low overhead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Limited tooling, smaller ecosystem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288055">
                <a:tc vMerge="1">
                  <a:txBody>
                    <a:bodyPr/>
                    <a:lstStyle/>
                    <a:p>
                      <a:endParaRPr lang="el-GR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AMQP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Enterprise messaging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Reliable, transactional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Heavy for small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288055">
                <a:tc vMerge="1">
                  <a:txBody>
                    <a:bodyPr/>
                    <a:lstStyle/>
                    <a:p>
                      <a:endParaRPr lang="el-GR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XMPP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Extensible messaging &amp; presence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Standardized, real-time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Complex for constrained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288055">
                <a:tc vMerge="1">
                  <a:txBody>
                    <a:bodyPr/>
                    <a:lstStyle/>
                    <a:p>
                      <a:endParaRPr lang="el-GR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Real-time data distribution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 performance, deterministic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Heavy, complex setup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1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Messaging Patterns</a:t>
            </a:r>
            <a:endParaRPr lang="en-US" sz="28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97647"/>
              </p:ext>
            </p:extLst>
          </p:nvPr>
        </p:nvGraphicFramePr>
        <p:xfrm>
          <a:off x="641350" y="916516"/>
          <a:ext cx="10598150" cy="5230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21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649605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316548">
                <a:tc>
                  <a:txBody>
                    <a:bodyPr/>
                    <a:lstStyle/>
                    <a:p>
                      <a:r>
                        <a:rPr lang="en-US" sz="2000"/>
                        <a:t>Pattern / Aspect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sz="2000" b="1"/>
                        <a:t>Request/Response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Synchronous, client asks and waits for server; tight coupling, simple, good for commands or configs.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Pub/Sub/Topics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Asynchronous, decoupled, scalable; one-to-many or many-to-many; ideal for sensor broadcasts.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Event-Drive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Devices notify subscribers when specific events happen; similar to pub/sub but often more reactive.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sz="2000" b="1" dirty="0"/>
                        <a:t>Message Queue (MQ / FIFO)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Messages are stored in a queue until processed; ensures order and reliability; good for buffered workloads.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46456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Streaming/Continuous </a:t>
                      </a:r>
                      <a:r>
                        <a:rPr lang="en-US" sz="2000" b="1" dirty="0"/>
                        <a:t>Data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Continuous flow of </a:t>
                      </a:r>
                      <a:r>
                        <a:rPr lang="en-US" sz="2000" dirty="0" smtClean="0"/>
                        <a:t>data - </a:t>
                      </a:r>
                      <a:r>
                        <a:rPr lang="en-US" sz="2000" dirty="0"/>
                        <a:t>ideal for telemetry, logs, or real-time analytics.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Multicast/Broadcast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One message sent to multiple recipients simultaneously; efficient for local networks.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sz="2000" b="1" dirty="0"/>
                        <a:t>Command &amp; </a:t>
                      </a:r>
                      <a:r>
                        <a:rPr lang="en-US" sz="2000" b="1" dirty="0" smtClean="0"/>
                        <a:t>Control &amp; Actuation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Direct commands to </a:t>
                      </a:r>
                      <a:r>
                        <a:rPr lang="en-US" sz="2000" dirty="0" smtClean="0"/>
                        <a:t>devices for </a:t>
                      </a:r>
                      <a:r>
                        <a:rPr lang="en-US" sz="2000" dirty="0"/>
                        <a:t>industrial </a:t>
                      </a:r>
                      <a:r>
                        <a:rPr lang="en-US" sz="2000" dirty="0" err="1"/>
                        <a:t>IoT</a:t>
                      </a:r>
                      <a:r>
                        <a:rPr lang="en-US" sz="2000" dirty="0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5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Overview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64329" y="704672"/>
            <a:ext cx="11153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MQTT (Message Queuing Telemetry Transport) is a </a:t>
            </a:r>
            <a:r>
              <a:rPr lang="en-US" sz="2000" b="1" dirty="0">
                <a:solidFill>
                  <a:srgbClr val="ED7D31"/>
                </a:solidFill>
              </a:rPr>
              <a:t>lightweight, publish/subscribe messaging protocol designed for </a:t>
            </a:r>
            <a:r>
              <a:rPr lang="en-US" sz="2000" b="1" dirty="0" err="1" smtClean="0">
                <a:solidFill>
                  <a:srgbClr val="ED7D31"/>
                </a:solidFill>
              </a:rPr>
              <a:t>IoT</a:t>
            </a:r>
            <a:r>
              <a:rPr lang="en-US" sz="2000" b="1" dirty="0" smtClean="0">
                <a:solidFill>
                  <a:srgbClr val="ED7D31"/>
                </a:solidFill>
              </a:rPr>
              <a:t> </a:t>
            </a:r>
            <a:r>
              <a:rPr lang="en-US" sz="2000" dirty="0" smtClean="0"/>
              <a:t>and constrained </a:t>
            </a:r>
            <a:r>
              <a:rPr lang="en-US" sz="2000" dirty="0"/>
              <a:t>devices.</a:t>
            </a:r>
            <a:endParaRPr lang="el-GR" sz="2000" dirty="0"/>
          </a:p>
        </p:txBody>
      </p:sp>
      <p:sp>
        <p:nvSpPr>
          <p:cNvPr id="5" name="Rectangle 4"/>
          <p:cNvSpPr/>
          <p:nvPr/>
        </p:nvSpPr>
        <p:spPr>
          <a:xfrm>
            <a:off x="364329" y="1594009"/>
            <a:ext cx="110251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</a:rPr>
              <a:t>Lightweight and </a:t>
            </a:r>
            <a:r>
              <a:rPr lang="en-US" b="1" dirty="0" smtClean="0">
                <a:solidFill>
                  <a:srgbClr val="333333"/>
                </a:solidFill>
              </a:rPr>
              <a:t>efficient: </a:t>
            </a:r>
            <a:r>
              <a:rPr lang="en-US" dirty="0" smtClean="0">
                <a:solidFill>
                  <a:srgbClr val="333333"/>
                </a:solidFill>
              </a:rPr>
              <a:t>MQTT </a:t>
            </a:r>
            <a:r>
              <a:rPr lang="en-US" dirty="0">
                <a:solidFill>
                  <a:srgbClr val="333333"/>
                </a:solidFill>
              </a:rPr>
              <a:t>implementation on the </a:t>
            </a:r>
            <a:r>
              <a:rPr lang="en-US" dirty="0" err="1">
                <a:solidFill>
                  <a:srgbClr val="333333"/>
                </a:solidFill>
              </a:rPr>
              <a:t>IoT</a:t>
            </a:r>
            <a:r>
              <a:rPr lang="en-US" dirty="0">
                <a:solidFill>
                  <a:srgbClr val="333333"/>
                </a:solidFill>
              </a:rPr>
              <a:t> device </a:t>
            </a:r>
            <a:r>
              <a:rPr lang="en-US" b="1" dirty="0">
                <a:solidFill>
                  <a:srgbClr val="ED7D31"/>
                </a:solidFill>
              </a:rPr>
              <a:t>requires minimal resources</a:t>
            </a:r>
            <a:r>
              <a:rPr lang="en-US" dirty="0">
                <a:solidFill>
                  <a:srgbClr val="333333"/>
                </a:solidFill>
              </a:rPr>
              <a:t>, so it can even be used on small microcontrollers. </a:t>
            </a:r>
            <a:endParaRPr lang="en-US" dirty="0" smtClean="0">
              <a:solidFill>
                <a:srgbClr val="333333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3333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</a:rPr>
              <a:t>Scalable</a:t>
            </a:r>
            <a:r>
              <a:rPr lang="en-US" dirty="0" smtClean="0">
                <a:solidFill>
                  <a:srgbClr val="333333"/>
                </a:solidFill>
              </a:rPr>
              <a:t>: MQTT </a:t>
            </a:r>
            <a:r>
              <a:rPr lang="en-US" dirty="0">
                <a:solidFill>
                  <a:srgbClr val="333333"/>
                </a:solidFill>
              </a:rPr>
              <a:t>implementation requires a </a:t>
            </a:r>
            <a:r>
              <a:rPr lang="en-US" b="1" dirty="0">
                <a:solidFill>
                  <a:srgbClr val="ED7D31"/>
                </a:solidFill>
              </a:rPr>
              <a:t>minimal amount of code that consumes very little power in operations</a:t>
            </a:r>
            <a:r>
              <a:rPr lang="en-US" dirty="0">
                <a:solidFill>
                  <a:srgbClr val="333333"/>
                </a:solidFill>
              </a:rPr>
              <a:t>. The protocol also has built-in features to support communication with a large number of </a:t>
            </a:r>
            <a:r>
              <a:rPr lang="en-US" dirty="0" err="1">
                <a:solidFill>
                  <a:srgbClr val="333333"/>
                </a:solidFill>
              </a:rPr>
              <a:t>IoT</a:t>
            </a:r>
            <a:r>
              <a:rPr lang="en-US" dirty="0">
                <a:solidFill>
                  <a:srgbClr val="333333"/>
                </a:solidFill>
              </a:rPr>
              <a:t> devices. </a:t>
            </a:r>
            <a:endParaRPr lang="en-US" dirty="0" smtClean="0">
              <a:solidFill>
                <a:srgbClr val="333333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3333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</a:rPr>
              <a:t>Reliable</a:t>
            </a:r>
            <a:r>
              <a:rPr lang="en-US" dirty="0" smtClean="0">
                <a:solidFill>
                  <a:srgbClr val="333333"/>
                </a:solidFill>
              </a:rPr>
              <a:t>: Many </a:t>
            </a:r>
            <a:r>
              <a:rPr lang="en-US" dirty="0" err="1">
                <a:solidFill>
                  <a:srgbClr val="333333"/>
                </a:solidFill>
              </a:rPr>
              <a:t>IoT</a:t>
            </a:r>
            <a:r>
              <a:rPr lang="en-US" dirty="0">
                <a:solidFill>
                  <a:srgbClr val="333333"/>
                </a:solidFill>
              </a:rPr>
              <a:t> devices connect over unreliable cellular networks with low bandwidth and high latency. MQTT has built-in features that reduce the time the </a:t>
            </a:r>
            <a:r>
              <a:rPr lang="en-US" dirty="0" err="1">
                <a:solidFill>
                  <a:srgbClr val="333333"/>
                </a:solidFill>
              </a:rPr>
              <a:t>IoT</a:t>
            </a:r>
            <a:r>
              <a:rPr lang="en-US" dirty="0">
                <a:solidFill>
                  <a:srgbClr val="333333"/>
                </a:solidFill>
              </a:rPr>
              <a:t> device takes to reconnect with the cloud. It also </a:t>
            </a:r>
            <a:r>
              <a:rPr lang="en-US" b="1" dirty="0">
                <a:solidFill>
                  <a:srgbClr val="ED7D31"/>
                </a:solidFill>
              </a:rPr>
              <a:t>defines three different quality-of-service levels to ensure reliability </a:t>
            </a:r>
            <a:r>
              <a:rPr lang="en-US" dirty="0">
                <a:solidFill>
                  <a:srgbClr val="333333"/>
                </a:solidFill>
              </a:rPr>
              <a:t>for </a:t>
            </a:r>
            <a:r>
              <a:rPr lang="en-US" dirty="0" err="1">
                <a:solidFill>
                  <a:srgbClr val="333333"/>
                </a:solidFill>
              </a:rPr>
              <a:t>IoT</a:t>
            </a:r>
            <a:r>
              <a:rPr lang="en-US" dirty="0">
                <a:solidFill>
                  <a:srgbClr val="333333"/>
                </a:solidFill>
              </a:rPr>
              <a:t> use cases— at most once (0), at least once (1), and exactly once (2</a:t>
            </a:r>
            <a:r>
              <a:rPr lang="en-US" dirty="0" smtClean="0">
                <a:solidFill>
                  <a:srgbClr val="333333"/>
                </a:solidFill>
              </a:rPr>
              <a:t>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</a:rPr>
              <a:t>Secure</a:t>
            </a:r>
            <a:r>
              <a:rPr lang="en-US" dirty="0" smtClean="0">
                <a:solidFill>
                  <a:srgbClr val="333333"/>
                </a:solidFill>
              </a:rPr>
              <a:t>: MQTT </a:t>
            </a:r>
            <a:r>
              <a:rPr lang="en-US" dirty="0">
                <a:solidFill>
                  <a:srgbClr val="333333"/>
                </a:solidFill>
              </a:rPr>
              <a:t>makes it easy for developers to encrypt messages and authenticate devices and users using modern authentication protocols, such as </a:t>
            </a:r>
            <a:r>
              <a:rPr lang="en-US" b="1" dirty="0">
                <a:solidFill>
                  <a:srgbClr val="ED7D31"/>
                </a:solidFill>
              </a:rPr>
              <a:t>OAuth, TLS1.3, Customer Managed Certificates, and more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333333"/>
                </a:solidFill>
              </a:rPr>
              <a:t>Well-supported</a:t>
            </a:r>
            <a:r>
              <a:rPr lang="en-US" dirty="0" smtClean="0">
                <a:solidFill>
                  <a:srgbClr val="333333"/>
                </a:solidFill>
              </a:rPr>
              <a:t>: Several </a:t>
            </a:r>
            <a:r>
              <a:rPr lang="en-US" dirty="0">
                <a:solidFill>
                  <a:srgbClr val="333333"/>
                </a:solidFill>
              </a:rPr>
              <a:t>languages like </a:t>
            </a:r>
            <a:r>
              <a:rPr lang="en-US" b="1" dirty="0">
                <a:solidFill>
                  <a:srgbClr val="ED7D31"/>
                </a:solidFill>
              </a:rPr>
              <a:t>Python have extensive support for MQTT protocol implementation</a:t>
            </a:r>
            <a:r>
              <a:rPr lang="en-US" dirty="0">
                <a:solidFill>
                  <a:srgbClr val="333333"/>
                </a:solidFill>
              </a:rPr>
              <a:t>. Hence, developers can quickly implement it with minimal coding in any type of application.</a:t>
            </a:r>
            <a:endParaRPr lang="en-US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4428" y="6211669"/>
            <a:ext cx="3929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2"/>
              </a:rPr>
              <a:t>https://aws.amazon.com/what-is/mqtt</a:t>
            </a:r>
            <a:r>
              <a:rPr lang="el-GR" dirty="0" smtClean="0">
                <a:hlinkClick r:id="rId2"/>
              </a:rPr>
              <a:t>/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88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– How it works (1)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18750" r="6874" b="8750"/>
          <a:stretch/>
        </p:blipFill>
        <p:spPr>
          <a:xfrm>
            <a:off x="6656989" y="1676400"/>
            <a:ext cx="5039711" cy="26098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4173" y="814420"/>
            <a:ext cx="596900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1.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Devices publish messages to topics on the broker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Each message is sent to a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specific topic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(like a channel or label).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Publishers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don’t need to know who will read it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simplifying device logic.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Example: /home/livingroom/temperature → any subscriber listening to that topic receives updates.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2.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Devices subscribe to topics they care about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Subscribers express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interest in certain topics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they automatically receive messages published there.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Decouples devices: multiple subscribers can receive the same data without the publisher managing each connection.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Example: Dashboard, mobile app, or another sensor subscribing to /temperature.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12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– How it works (2)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18750" r="6874" b="8750"/>
          <a:stretch/>
        </p:blipFill>
        <p:spPr>
          <a:xfrm>
            <a:off x="6656989" y="1676400"/>
            <a:ext cx="5039711" cy="260985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9873" y="847371"/>
            <a:ext cx="596900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3.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Broker ensures delivery, retries and QoS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 broker acts as a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central coordinator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managing:</a:t>
            </a:r>
          </a:p>
          <a:p>
            <a:pPr marL="1085850" lvl="2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Message delivery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(to all active subscribers)</a:t>
            </a:r>
          </a:p>
          <a:p>
            <a:pPr marL="1085850" lvl="2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Retries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for QoS levels 1 and 2</a:t>
            </a:r>
          </a:p>
          <a:p>
            <a:pPr marL="1085850" lvl="2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Message retention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if needed (so late subscribers get the last value)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This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reliability mechanism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is critical for intermittent connections common in IoT networks.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4.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Decouples senders and receivers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Publishers and subscribers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never need to know each other’s identity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or IP address.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Makes IoT systems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more scalable and flexible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devices can join/leave dynamically without breaking communication.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Supports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loosely coupled architectures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ideal for distributed sensor networks.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9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– Smart Home</a:t>
            </a:r>
            <a:endParaRPr lang="el-G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17" y="1381125"/>
            <a:ext cx="911116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– Connected Vehicles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7201"/>
          <a:stretch/>
        </p:blipFill>
        <p:spPr>
          <a:xfrm>
            <a:off x="1924049" y="1200150"/>
            <a:ext cx="863704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– </a:t>
            </a:r>
            <a:r>
              <a:rPr lang="en-US" sz="2800" b="1" dirty="0" err="1" smtClean="0"/>
              <a:t>IIoT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33" y="1104900"/>
            <a:ext cx="9756134" cy="45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3425" y="295960"/>
            <a:ext cx="10925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If a tree falls in a forest and no one is around to hear it, does it make a sound?</a:t>
            </a:r>
            <a:endParaRPr lang="el-GR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7728" y="2015609"/>
            <a:ext cx="8796567" cy="1323439"/>
          </a:xfrm>
          <a:prstGeom prst="rect">
            <a:avLst/>
          </a:prstGeom>
          <a:solidFill>
            <a:srgbClr val="FFE3E3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/>
              <a:t>Protocol</a:t>
            </a:r>
            <a:endParaRPr lang="el-GR" sz="8000" dirty="0"/>
          </a:p>
        </p:txBody>
      </p:sp>
    </p:spTree>
    <p:extLst>
      <p:ext uri="{BB962C8B-B14F-4D97-AF65-F5344CB8AC3E}">
        <p14:creationId xmlns:p14="http://schemas.microsoft.com/office/powerpoint/2010/main" val="386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Demo 1: Setup Broker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862635" y="4829829"/>
            <a:ext cx="2428875" cy="781050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Laptop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4748" y="5897937"/>
            <a:ext cx="1533524" cy="751821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MQTT publisher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2999" y="5897937"/>
            <a:ext cx="1533524" cy="751821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MQTT broker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5" idx="0"/>
            <a:endCxn id="2" idx="2"/>
          </p:cNvCxnSpPr>
          <p:nvPr/>
        </p:nvCxnSpPr>
        <p:spPr>
          <a:xfrm flipH="1" flipV="1">
            <a:off x="7077073" y="5610879"/>
            <a:ext cx="1214437" cy="287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2" idx="2"/>
          </p:cNvCxnSpPr>
          <p:nvPr/>
        </p:nvCxnSpPr>
        <p:spPr>
          <a:xfrm flipV="1">
            <a:off x="5719761" y="5610879"/>
            <a:ext cx="1357312" cy="287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84292" y="3515379"/>
            <a:ext cx="2428875" cy="781050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WiFi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48823" y="4829829"/>
            <a:ext cx="2428875" cy="781050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Smartphones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96497" y="5897937"/>
            <a:ext cx="1533524" cy="751821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MQTT listener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  <a:endCxn id="13" idx="2"/>
          </p:cNvCxnSpPr>
          <p:nvPr/>
        </p:nvCxnSpPr>
        <p:spPr>
          <a:xfrm flipV="1">
            <a:off x="10863259" y="5610879"/>
            <a:ext cx="2" cy="287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0"/>
            <a:endCxn id="12" idx="2"/>
          </p:cNvCxnSpPr>
          <p:nvPr/>
        </p:nvCxnSpPr>
        <p:spPr>
          <a:xfrm flipV="1">
            <a:off x="7077073" y="4296429"/>
            <a:ext cx="1821657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12" idx="2"/>
          </p:cNvCxnSpPr>
          <p:nvPr/>
        </p:nvCxnSpPr>
        <p:spPr>
          <a:xfrm flipH="1" flipV="1">
            <a:off x="8898730" y="4296429"/>
            <a:ext cx="196453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69319" y="954671"/>
            <a:ext cx="523613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 smtClean="0">
                <a:latin typeface="Arial" panose="020B0604020202020204" pitchFamily="34" charset="0"/>
              </a:rPr>
              <a:t>Install </a:t>
            </a:r>
            <a:r>
              <a:rPr lang="en-US" altLang="el-GR" sz="1400" dirty="0" err="1">
                <a:latin typeface="Arial" panose="020B0604020202020204" pitchFamily="34" charset="0"/>
              </a:rPr>
              <a:t>Mosquitto</a:t>
            </a:r>
            <a:r>
              <a:rPr lang="en-US" altLang="el-GR" sz="1400" dirty="0">
                <a:latin typeface="Arial" panose="020B0604020202020204" pitchFamily="34" charset="0"/>
              </a:rPr>
              <a:t> </a:t>
            </a:r>
            <a:r>
              <a:rPr lang="en-US" altLang="el-GR" sz="1400" dirty="0" smtClean="0">
                <a:latin typeface="Arial" panose="020B0604020202020204" pitchFamily="34" charset="0"/>
              </a:rPr>
              <a:t>(</a:t>
            </a:r>
            <a:r>
              <a:rPr lang="en-US" altLang="el-GR" sz="1400" dirty="0">
                <a:latin typeface="Arial" panose="020B0604020202020204" pitchFamily="34" charset="0"/>
                <a:hlinkClick r:id="rId2"/>
              </a:rPr>
              <a:t>https://mosquitto.org/download</a:t>
            </a:r>
            <a:r>
              <a:rPr lang="en-US" altLang="el-GR" sz="1400" dirty="0" smtClean="0">
                <a:latin typeface="Arial" panose="020B0604020202020204" pitchFamily="34" charset="0"/>
                <a:hlinkClick r:id="rId2"/>
              </a:rPr>
              <a:t>/</a:t>
            </a:r>
            <a:r>
              <a:rPr lang="en-US" altLang="el-GR" sz="1400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 smtClean="0">
                <a:latin typeface="Arial" panose="020B0604020202020204" pitchFamily="34" charset="0"/>
              </a:rPr>
              <a:t>Fix </a:t>
            </a:r>
            <a:r>
              <a:rPr lang="en-US" altLang="el-GR" sz="1400" dirty="0" err="1" smtClean="0">
                <a:latin typeface="Arial" panose="020B0604020202020204" pitchFamily="34" charset="0"/>
              </a:rPr>
              <a:t>config</a:t>
            </a:r>
            <a:r>
              <a:rPr lang="en-US" altLang="el-GR" sz="1400" dirty="0" smtClean="0">
                <a:latin typeface="Arial" panose="020B0604020202020204" pitchFamily="34" charset="0"/>
              </a:rPr>
              <a:t> file C</a:t>
            </a:r>
            <a:r>
              <a:rPr lang="en-US" altLang="el-GR" sz="1400" dirty="0">
                <a:latin typeface="Arial" panose="020B0604020202020204" pitchFamily="34" charset="0"/>
              </a:rPr>
              <a:t>:\Program </a:t>
            </a:r>
            <a:r>
              <a:rPr lang="en-US" altLang="el-GR" sz="1400" dirty="0" smtClean="0">
                <a:latin typeface="Arial" panose="020B0604020202020204" pitchFamily="34" charset="0"/>
              </a:rPr>
              <a:t>Files\mosquito\</a:t>
            </a:r>
            <a:r>
              <a:rPr lang="en-US" altLang="el-GR" sz="1400" dirty="0" err="1" smtClean="0">
                <a:latin typeface="Arial" panose="020B0604020202020204" pitchFamily="34" charset="0"/>
              </a:rPr>
              <a:t>mosquitto.conf</a:t>
            </a:r>
            <a:endParaRPr lang="en-US" altLang="el-GR" sz="1400" dirty="0" smtClean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 err="1">
                <a:latin typeface="Arial" panose="020B0604020202020204" pitchFamily="34" charset="0"/>
              </a:rPr>
              <a:t>allow_anonymous</a:t>
            </a:r>
            <a:r>
              <a:rPr lang="en-US" altLang="el-GR" sz="1400" dirty="0">
                <a:latin typeface="Arial" panose="020B0604020202020204" pitchFamily="34" charset="0"/>
              </a:rPr>
              <a:t> </a:t>
            </a:r>
            <a:r>
              <a:rPr lang="en-US" altLang="el-GR" sz="1400" dirty="0" smtClean="0">
                <a:latin typeface="Arial" panose="020B0604020202020204" pitchFamily="34" charset="0"/>
              </a:rPr>
              <a:t>true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>
                <a:latin typeface="Arial" panose="020B0604020202020204" pitchFamily="34" charset="0"/>
              </a:rPr>
              <a:t>listener </a:t>
            </a:r>
            <a:r>
              <a:rPr lang="en-US" altLang="el-GR" sz="1400" dirty="0" smtClean="0">
                <a:latin typeface="Arial" panose="020B0604020202020204" pitchFamily="34" charset="0"/>
              </a:rPr>
              <a:t>1883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>
                <a:latin typeface="Arial" panose="020B0604020202020204" pitchFamily="34" charset="0"/>
              </a:rPr>
              <a:t>protocol </a:t>
            </a:r>
            <a:r>
              <a:rPr lang="en-US" altLang="el-GR" sz="1400" dirty="0" err="1" smtClean="0">
                <a:latin typeface="Arial" panose="020B0604020202020204" pitchFamily="34" charset="0"/>
              </a:rPr>
              <a:t>mqtt</a:t>
            </a:r>
            <a:endParaRPr lang="en-US" altLang="el-GR" sz="1400" dirty="0" smtClean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 smtClean="0">
                <a:latin typeface="Arial" panose="020B0604020202020204" pitchFamily="34" charset="0"/>
              </a:rPr>
              <a:t>Load service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>
                <a:latin typeface="Arial" panose="020B0604020202020204" pitchFamily="34" charset="0"/>
              </a:rPr>
              <a:t>Open Services (Win + R → </a:t>
            </a:r>
            <a:r>
              <a:rPr lang="en-US" altLang="el-GR" sz="1400" dirty="0" err="1">
                <a:latin typeface="Arial" panose="020B0604020202020204" pitchFamily="34" charset="0"/>
              </a:rPr>
              <a:t>services.msc</a:t>
            </a:r>
            <a:r>
              <a:rPr lang="en-US" altLang="el-GR" sz="1400" dirty="0" smtClean="0">
                <a:latin typeface="Arial" panose="020B0604020202020204" pitchFamily="34" charset="0"/>
              </a:rPr>
              <a:t>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 smtClean="0">
                <a:latin typeface="Arial" panose="020B0604020202020204" pitchFamily="34" charset="0"/>
              </a:rPr>
              <a:t>Find </a:t>
            </a:r>
            <a:r>
              <a:rPr lang="en-US" altLang="el-GR" sz="1400" dirty="0" err="1">
                <a:latin typeface="Arial" panose="020B0604020202020204" pitchFamily="34" charset="0"/>
              </a:rPr>
              <a:t>Mosquitto</a:t>
            </a:r>
            <a:r>
              <a:rPr lang="en-US" altLang="el-GR" sz="1400" dirty="0">
                <a:latin typeface="Arial" panose="020B0604020202020204" pitchFamily="34" charset="0"/>
              </a:rPr>
              <a:t> Broker → right-click → </a:t>
            </a:r>
            <a:r>
              <a:rPr lang="en-US" altLang="el-GR" sz="1400" dirty="0" smtClean="0">
                <a:latin typeface="Arial" panose="020B0604020202020204" pitchFamily="34" charset="0"/>
              </a:rPr>
              <a:t>Start</a:t>
            </a:r>
            <a:endParaRPr kumimoji="0" lang="en-US" alt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l-GR" sz="1400" dirty="0" smtClean="0">
                <a:latin typeface="Arial" panose="020B0604020202020204" pitchFamily="34" charset="0"/>
              </a:rPr>
              <a:t>Disable firewall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>
                <a:latin typeface="Arial" panose="020B0604020202020204" pitchFamily="34" charset="0"/>
              </a:rPr>
              <a:t>PS C:\Program Files\</a:t>
            </a:r>
            <a:r>
              <a:rPr lang="en-US" altLang="el-GR" sz="1400" dirty="0" err="1">
                <a:latin typeface="Arial" panose="020B0604020202020204" pitchFamily="34" charset="0"/>
              </a:rPr>
              <a:t>mosquitto</a:t>
            </a:r>
            <a:r>
              <a:rPr lang="en-US" altLang="el-GR" sz="1400" dirty="0">
                <a:latin typeface="Arial" panose="020B0604020202020204" pitchFamily="34" charset="0"/>
              </a:rPr>
              <a:t>&gt; </a:t>
            </a:r>
            <a:r>
              <a:rPr lang="en-US" altLang="el-GR" sz="1400" dirty="0" err="1">
                <a:latin typeface="Arial" panose="020B0604020202020204" pitchFamily="34" charset="0"/>
              </a:rPr>
              <a:t>netstat</a:t>
            </a:r>
            <a:r>
              <a:rPr lang="en-US" altLang="el-GR" sz="1400" dirty="0">
                <a:latin typeface="Arial" panose="020B0604020202020204" pitchFamily="34" charset="0"/>
              </a:rPr>
              <a:t> -an | </a:t>
            </a:r>
            <a:r>
              <a:rPr lang="en-US" altLang="el-GR" sz="1400" dirty="0" err="1">
                <a:latin typeface="Arial" panose="020B0604020202020204" pitchFamily="34" charset="0"/>
              </a:rPr>
              <a:t>findstr</a:t>
            </a:r>
            <a:r>
              <a:rPr lang="en-US" altLang="el-GR" sz="1400" dirty="0">
                <a:latin typeface="Arial" panose="020B0604020202020204" pitchFamily="34" charset="0"/>
              </a:rPr>
              <a:t> 1883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dirty="0">
                <a:latin typeface="Arial" panose="020B0604020202020204" pitchFamily="34" charset="0"/>
              </a:rPr>
              <a:t>  TCP    0.0.0.0:1883           0.0.0.0:0              LISTENING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dirty="0">
                <a:latin typeface="Arial" panose="020B0604020202020204" pitchFamily="34" charset="0"/>
              </a:rPr>
              <a:t>  TCP    [::]:1883              [::]:0                 LISTENING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dirty="0">
                <a:latin typeface="Arial" panose="020B0604020202020204" pitchFamily="34" charset="0"/>
              </a:rPr>
              <a:t>  TCP    [::1]:1883             [::1]:49734            TIME_WAIT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dirty="0">
                <a:latin typeface="Arial" panose="020B0604020202020204" pitchFamily="34" charset="0"/>
              </a:rPr>
              <a:t>  TCP    [::1]:1883             [::1]:54432            TIME_WAIT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dirty="0">
                <a:latin typeface="Arial" panose="020B0604020202020204" pitchFamily="34" charset="0"/>
              </a:rPr>
              <a:t>  TCP    [::1]:1883             [::1]:54433            TIME_WAIT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dirty="0">
                <a:latin typeface="Arial" panose="020B0604020202020204" pitchFamily="34" charset="0"/>
              </a:rPr>
              <a:t>  TCP    [::1]:1883             [::1]:54434            TIME_WAIT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dirty="0">
                <a:latin typeface="Arial" panose="020B0604020202020204" pitchFamily="34" charset="0"/>
              </a:rPr>
              <a:t>  TCP    [::1]:1883             [::1]:54435            TIME_WAIT</a:t>
            </a:r>
            <a:endParaRPr lang="en-US" altLang="el-GR" sz="1400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Demo 1: Setup Publisher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862635" y="4829829"/>
            <a:ext cx="2428875" cy="781050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Laptop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4748" y="5897937"/>
            <a:ext cx="1533524" cy="751821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MQTT publisher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2999" y="5897937"/>
            <a:ext cx="1533524" cy="751821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MQTT broker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5" idx="0"/>
            <a:endCxn id="2" idx="2"/>
          </p:cNvCxnSpPr>
          <p:nvPr/>
        </p:nvCxnSpPr>
        <p:spPr>
          <a:xfrm flipH="1" flipV="1">
            <a:off x="7077073" y="5610879"/>
            <a:ext cx="1214437" cy="287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2" idx="2"/>
          </p:cNvCxnSpPr>
          <p:nvPr/>
        </p:nvCxnSpPr>
        <p:spPr>
          <a:xfrm flipV="1">
            <a:off x="5719761" y="5610879"/>
            <a:ext cx="1357312" cy="287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84292" y="3515379"/>
            <a:ext cx="2428875" cy="781050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WiFi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48823" y="4829829"/>
            <a:ext cx="2428875" cy="781050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Smartphones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96497" y="5897937"/>
            <a:ext cx="1533524" cy="751821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MQTT listener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  <a:endCxn id="13" idx="2"/>
          </p:cNvCxnSpPr>
          <p:nvPr/>
        </p:nvCxnSpPr>
        <p:spPr>
          <a:xfrm flipV="1">
            <a:off x="10863259" y="5610879"/>
            <a:ext cx="2" cy="287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0"/>
            <a:endCxn id="12" idx="2"/>
          </p:cNvCxnSpPr>
          <p:nvPr/>
        </p:nvCxnSpPr>
        <p:spPr>
          <a:xfrm flipV="1">
            <a:off x="7077073" y="4296429"/>
            <a:ext cx="1821657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12" idx="2"/>
          </p:cNvCxnSpPr>
          <p:nvPr/>
        </p:nvCxnSpPr>
        <p:spPr>
          <a:xfrm flipH="1" flipV="1">
            <a:off x="8898730" y="4296429"/>
            <a:ext cx="196453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3398" y="695443"/>
            <a:ext cx="38290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33B3"/>
                </a:solidFill>
                <a:latin typeface="JetBrains Mono"/>
              </a:rPr>
              <a:t>import 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time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033B3"/>
                </a:solidFill>
                <a:latin typeface="JetBrains Mono"/>
              </a:rPr>
              <a:t>import 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random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033B3"/>
                </a:solidFill>
                <a:latin typeface="JetBrains Mono"/>
              </a:rPr>
              <a:t>import </a:t>
            </a:r>
            <a:r>
              <a:rPr lang="en-US" sz="900" dirty="0" err="1">
                <a:solidFill>
                  <a:srgbClr val="080808"/>
                </a:solidFill>
                <a:latin typeface="JetBrains Mono"/>
              </a:rPr>
              <a:t>paho.mqtt.client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 </a:t>
            </a:r>
            <a:r>
              <a:rPr lang="en-US" sz="900" dirty="0">
                <a:solidFill>
                  <a:srgbClr val="0033B3"/>
                </a:solidFill>
                <a:latin typeface="JetBrains Mono"/>
              </a:rPr>
              <a:t>as </a:t>
            </a:r>
            <a:r>
              <a:rPr lang="en-US" sz="900" dirty="0" err="1">
                <a:solidFill>
                  <a:srgbClr val="080808"/>
                </a:solidFill>
                <a:latin typeface="JetBrains Mono"/>
              </a:rPr>
              <a:t>mqtt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/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/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-----------------------------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Fixed Parameters (Change here)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-----------------------------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BROKER = 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"192.168.1.22"  </a:t>
            </a: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MQTT broker IP (PC LAN)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PORT = </a:t>
            </a:r>
            <a:r>
              <a:rPr lang="en-US" sz="900" dirty="0">
                <a:solidFill>
                  <a:srgbClr val="1750EB"/>
                </a:solidFill>
                <a:latin typeface="JetBrains Mono"/>
              </a:rPr>
              <a:t>1883  </a:t>
            </a: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MQTT broker port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TOPIC = 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"test/topic"  </a:t>
            </a: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MQTT topic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QOS = </a:t>
            </a:r>
            <a:r>
              <a:rPr lang="en-US" sz="900" dirty="0">
                <a:solidFill>
                  <a:srgbClr val="1750EB"/>
                </a:solidFill>
                <a:latin typeface="JetBrains Mono"/>
              </a:rPr>
              <a:t>1  </a:t>
            </a: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</a:t>
            </a:r>
            <a:r>
              <a:rPr lang="en-US" sz="900" i="1" dirty="0" err="1">
                <a:solidFill>
                  <a:srgbClr val="8C8C8C"/>
                </a:solidFill>
                <a:latin typeface="JetBrains Mono"/>
              </a:rPr>
              <a:t>QoS</a:t>
            </a: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 level (0, 1, 2)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INTERVAL = </a:t>
            </a:r>
            <a:r>
              <a:rPr lang="en-US" sz="900" dirty="0">
                <a:solidFill>
                  <a:srgbClr val="1750EB"/>
                </a:solidFill>
                <a:latin typeface="JetBrains Mono"/>
              </a:rPr>
              <a:t>2.0  </a:t>
            </a: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Seconds between messages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CLIENT_ID = 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"</a:t>
            </a:r>
            <a:r>
              <a:rPr lang="en-US" sz="900" dirty="0" err="1">
                <a:solidFill>
                  <a:srgbClr val="067D17"/>
                </a:solidFill>
                <a:latin typeface="JetBrains Mono"/>
              </a:rPr>
              <a:t>TemperaturePublisher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"  </a:t>
            </a: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Unique client ID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/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-----------------------------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MQTT Setup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-----------------------------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client = </a:t>
            </a:r>
            <a:r>
              <a:rPr lang="en-US" sz="900" dirty="0" err="1">
                <a:solidFill>
                  <a:srgbClr val="080808"/>
                </a:solidFill>
                <a:latin typeface="JetBrains Mono"/>
              </a:rPr>
              <a:t>mqtt.Client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(CLIENT_ID)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 err="1">
                <a:solidFill>
                  <a:srgbClr val="080808"/>
                </a:solidFill>
                <a:latin typeface="JetBrains Mono"/>
              </a:rPr>
              <a:t>client.connect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(BROKER, PORT)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00080"/>
                </a:solidFill>
                <a:latin typeface="JetBrains Mono"/>
              </a:rPr>
              <a:t>print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(</a:t>
            </a:r>
            <a:r>
              <a:rPr lang="en-US" sz="900" dirty="0" err="1">
                <a:solidFill>
                  <a:srgbClr val="067D17"/>
                </a:solidFill>
                <a:latin typeface="JetBrains Mono"/>
              </a:rPr>
              <a:t>f"Connected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 to MQTT broker 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{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BROKER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}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: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{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PORT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}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, publishing to topic '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{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TOPIC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}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' with </a:t>
            </a:r>
            <a:r>
              <a:rPr lang="en-US" sz="900" dirty="0" err="1">
                <a:solidFill>
                  <a:srgbClr val="067D17"/>
                </a:solidFill>
                <a:latin typeface="JetBrains Mono"/>
              </a:rPr>
              <a:t>QoS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=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{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QOS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}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"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)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/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-----------------------------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Continuous Publish Loop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-----------------------------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dirty="0">
                <a:solidFill>
                  <a:srgbClr val="0033B3"/>
                </a:solidFill>
                <a:latin typeface="JetBrains Mono"/>
              </a:rPr>
              <a:t>try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: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    </a:t>
            </a:r>
            <a:r>
              <a:rPr lang="en-US" sz="900" dirty="0">
                <a:solidFill>
                  <a:srgbClr val="0033B3"/>
                </a:solidFill>
                <a:latin typeface="JetBrains Mono"/>
              </a:rPr>
              <a:t>while True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: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        </a:t>
            </a: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Simulate temperature sensor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        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temperature = </a:t>
            </a:r>
            <a:r>
              <a:rPr lang="en-US" sz="900" dirty="0">
                <a:solidFill>
                  <a:srgbClr val="000080"/>
                </a:solidFill>
                <a:latin typeface="JetBrains Mono"/>
              </a:rPr>
              <a:t>round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(</a:t>
            </a:r>
            <a:r>
              <a:rPr lang="en-US" sz="900" dirty="0" err="1">
                <a:solidFill>
                  <a:srgbClr val="080808"/>
                </a:solidFill>
                <a:latin typeface="JetBrains Mono"/>
              </a:rPr>
              <a:t>random.uniform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(</a:t>
            </a:r>
            <a:r>
              <a:rPr lang="en-US" sz="900" dirty="0">
                <a:solidFill>
                  <a:srgbClr val="1750EB"/>
                </a:solidFill>
                <a:latin typeface="JetBrains Mono"/>
              </a:rPr>
              <a:t>20.0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, </a:t>
            </a:r>
            <a:r>
              <a:rPr lang="en-US" sz="900" dirty="0">
                <a:solidFill>
                  <a:srgbClr val="1750EB"/>
                </a:solidFill>
                <a:latin typeface="JetBrains Mono"/>
              </a:rPr>
              <a:t>30.0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), </a:t>
            </a:r>
            <a:r>
              <a:rPr lang="en-US" sz="900" dirty="0">
                <a:solidFill>
                  <a:srgbClr val="1750EB"/>
                </a:solidFill>
                <a:latin typeface="JetBrains Mono"/>
              </a:rPr>
              <a:t>2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)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        payload = 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f"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{{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'temperature': 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{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temperature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}}}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"</a:t>
            </a:r>
            <a:br>
              <a:rPr lang="en-US" sz="900" dirty="0">
                <a:solidFill>
                  <a:srgbClr val="067D17"/>
                </a:solidFill>
                <a:latin typeface="JetBrains Mono"/>
              </a:rPr>
            </a:br>
            <a:r>
              <a:rPr lang="en-US" sz="900" dirty="0">
                <a:solidFill>
                  <a:srgbClr val="067D17"/>
                </a:solidFill>
                <a:latin typeface="JetBrains Mono"/>
              </a:rPr>
              <a:t/>
            </a:r>
            <a:br>
              <a:rPr lang="en-US" sz="900" dirty="0">
                <a:solidFill>
                  <a:srgbClr val="067D17"/>
                </a:solidFill>
                <a:latin typeface="JetBrains Mono"/>
              </a:rPr>
            </a:br>
            <a:r>
              <a:rPr lang="en-US" sz="900" dirty="0">
                <a:solidFill>
                  <a:srgbClr val="067D17"/>
                </a:solidFill>
                <a:latin typeface="JetBrains Mono"/>
              </a:rPr>
              <a:t>        </a:t>
            </a: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Publish message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        </a:t>
            </a:r>
            <a:r>
              <a:rPr lang="en-US" sz="900" dirty="0" err="1">
                <a:solidFill>
                  <a:srgbClr val="080808"/>
                </a:solidFill>
                <a:latin typeface="JetBrains Mono"/>
              </a:rPr>
              <a:t>client.publish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(TOPIC, payload, </a:t>
            </a:r>
            <a:r>
              <a:rPr lang="en-US" sz="900" dirty="0" err="1">
                <a:solidFill>
                  <a:srgbClr val="660099"/>
                </a:solidFill>
                <a:latin typeface="JetBrains Mono"/>
              </a:rPr>
              <a:t>qos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=QOS)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        </a:t>
            </a:r>
            <a:r>
              <a:rPr lang="en-US" sz="900" dirty="0">
                <a:solidFill>
                  <a:srgbClr val="000080"/>
                </a:solidFill>
                <a:latin typeface="JetBrains Mono"/>
              </a:rPr>
              <a:t>print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(</a:t>
            </a:r>
            <a:r>
              <a:rPr lang="en-US" sz="900" dirty="0" err="1">
                <a:solidFill>
                  <a:srgbClr val="067D17"/>
                </a:solidFill>
                <a:latin typeface="JetBrains Mono"/>
              </a:rPr>
              <a:t>f"Published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: 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{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payload</a:t>
            </a:r>
            <a:r>
              <a:rPr lang="en-US" sz="900" dirty="0">
                <a:solidFill>
                  <a:srgbClr val="0037A6"/>
                </a:solidFill>
                <a:latin typeface="JetBrains Mono"/>
              </a:rPr>
              <a:t>}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"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)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/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        </a:t>
            </a: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# Wait for next interval</a:t>
            </a:r>
            <a:br>
              <a:rPr lang="en-US" sz="900" i="1" dirty="0">
                <a:solidFill>
                  <a:srgbClr val="8C8C8C"/>
                </a:solidFill>
                <a:latin typeface="JetBrains Mono"/>
              </a:rPr>
            </a:br>
            <a:r>
              <a:rPr lang="en-US" sz="900" i="1" dirty="0">
                <a:solidFill>
                  <a:srgbClr val="8C8C8C"/>
                </a:solidFill>
                <a:latin typeface="JetBrains Mono"/>
              </a:rPr>
              <a:t>        </a:t>
            </a:r>
            <a:r>
              <a:rPr lang="en-US" sz="900" dirty="0" err="1">
                <a:solidFill>
                  <a:srgbClr val="080808"/>
                </a:solidFill>
                <a:latin typeface="JetBrains Mono"/>
              </a:rPr>
              <a:t>time.sleep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(INTERVAL)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/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033B3"/>
                </a:solidFill>
                <a:latin typeface="JetBrains Mono"/>
              </a:rPr>
              <a:t>except </a:t>
            </a:r>
            <a:r>
              <a:rPr lang="en-US" sz="900" dirty="0" err="1">
                <a:solidFill>
                  <a:srgbClr val="000080"/>
                </a:solidFill>
                <a:latin typeface="JetBrains Mono"/>
              </a:rPr>
              <a:t>KeyboardInterrupt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: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    </a:t>
            </a:r>
            <a:r>
              <a:rPr lang="en-US" sz="900" dirty="0">
                <a:solidFill>
                  <a:srgbClr val="000080"/>
                </a:solidFill>
                <a:latin typeface="JetBrains Mono"/>
              </a:rPr>
              <a:t>print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(</a:t>
            </a:r>
            <a:r>
              <a:rPr lang="en-US" sz="900" dirty="0">
                <a:solidFill>
                  <a:srgbClr val="067D17"/>
                </a:solidFill>
                <a:latin typeface="JetBrains Mono"/>
              </a:rPr>
              <a:t>"Stopping publisher..."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)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r>
              <a:rPr lang="en-US" sz="900" dirty="0">
                <a:solidFill>
                  <a:srgbClr val="080808"/>
                </a:solidFill>
                <a:latin typeface="JetBrains Mono"/>
              </a:rPr>
              <a:t>    </a:t>
            </a:r>
            <a:r>
              <a:rPr lang="en-US" sz="900" dirty="0" err="1">
                <a:solidFill>
                  <a:srgbClr val="080808"/>
                </a:solidFill>
                <a:latin typeface="JetBrains Mono"/>
              </a:rPr>
              <a:t>client.disconnect</a:t>
            </a:r>
            <a:r>
              <a:rPr lang="en-US" sz="900" dirty="0">
                <a:solidFill>
                  <a:srgbClr val="080808"/>
                </a:solidFill>
                <a:latin typeface="JetBrains Mono"/>
              </a:rPr>
              <a:t>()</a:t>
            </a:r>
            <a:br>
              <a:rPr lang="en-US" sz="900" dirty="0">
                <a:solidFill>
                  <a:srgbClr val="080808"/>
                </a:solidFill>
                <a:latin typeface="JetBrains Mono"/>
              </a:rPr>
            </a:br>
            <a:endParaRPr lang="en-US" sz="900" dirty="0">
              <a:solidFill>
                <a:srgbClr val="080808"/>
              </a:solidFill>
              <a:effectLst/>
              <a:latin typeface="JetBrains Mono"/>
            </a:endParaRPr>
          </a:p>
        </p:txBody>
      </p:sp>
    </p:spTree>
    <p:extLst>
      <p:ext uri="{BB962C8B-B14F-4D97-AF65-F5344CB8AC3E}">
        <p14:creationId xmlns:p14="http://schemas.microsoft.com/office/powerpoint/2010/main" val="28449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Demo 1: Setup Listeners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862635" y="4829829"/>
            <a:ext cx="2428875" cy="781050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Laptop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4748" y="5897937"/>
            <a:ext cx="1533524" cy="751821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MQTT publisher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2999" y="5897937"/>
            <a:ext cx="1533524" cy="751821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MQTT broker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5" idx="0"/>
            <a:endCxn id="2" idx="2"/>
          </p:cNvCxnSpPr>
          <p:nvPr/>
        </p:nvCxnSpPr>
        <p:spPr>
          <a:xfrm flipH="1" flipV="1">
            <a:off x="7077073" y="5610879"/>
            <a:ext cx="1214437" cy="287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2" idx="2"/>
          </p:cNvCxnSpPr>
          <p:nvPr/>
        </p:nvCxnSpPr>
        <p:spPr>
          <a:xfrm flipV="1">
            <a:off x="5719761" y="5610879"/>
            <a:ext cx="1357312" cy="287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84292" y="3515379"/>
            <a:ext cx="2428875" cy="781050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WiFi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48823" y="4829829"/>
            <a:ext cx="2428875" cy="781050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Smartphones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96497" y="5897937"/>
            <a:ext cx="1533524" cy="751821"/>
          </a:xfrm>
          <a:prstGeom prst="rect">
            <a:avLst/>
          </a:prstGeom>
          <a:solidFill>
            <a:srgbClr val="F8D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MQTT listener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  <a:endCxn id="13" idx="2"/>
          </p:cNvCxnSpPr>
          <p:nvPr/>
        </p:nvCxnSpPr>
        <p:spPr>
          <a:xfrm flipV="1">
            <a:off x="10863259" y="5610879"/>
            <a:ext cx="2" cy="287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0"/>
            <a:endCxn id="12" idx="2"/>
          </p:cNvCxnSpPr>
          <p:nvPr/>
        </p:nvCxnSpPr>
        <p:spPr>
          <a:xfrm flipV="1">
            <a:off x="7077073" y="4296429"/>
            <a:ext cx="1821657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12" idx="2"/>
          </p:cNvCxnSpPr>
          <p:nvPr/>
        </p:nvCxnSpPr>
        <p:spPr>
          <a:xfrm flipH="1" flipV="1">
            <a:off x="8898730" y="4296429"/>
            <a:ext cx="196453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9319" y="863708"/>
            <a:ext cx="523613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Install MQTT client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>
                <a:latin typeface="Arial" panose="020B0604020202020204" pitchFamily="34" charset="0"/>
                <a:hlinkClick r:id="rId2"/>
              </a:rPr>
              <a:t>https://</a:t>
            </a:r>
            <a:r>
              <a:rPr lang="en-US" altLang="el-GR" sz="1600" dirty="0" smtClean="0">
                <a:latin typeface="Arial" panose="020B0604020202020204" pitchFamily="34" charset="0"/>
                <a:hlinkClick r:id="rId2"/>
              </a:rPr>
              <a:t>play.google.com/store/apps/details?id=com.shan.livemq&amp;pcampaignid=web_share</a:t>
            </a:r>
            <a:endParaRPr lang="en-US" altLang="el-GR" sz="1600" dirty="0" smtClean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Connect to broker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Server </a:t>
            </a:r>
            <a:r>
              <a:rPr lang="en-US" altLang="el-GR" sz="1600" dirty="0">
                <a:latin typeface="Arial" panose="020B0604020202020204" pitchFamily="34" charset="0"/>
              </a:rPr>
              <a:t>IP= </a:t>
            </a:r>
            <a:r>
              <a:rPr lang="en-US" altLang="el-GR" sz="1600" b="1" dirty="0">
                <a:solidFill>
                  <a:srgbClr val="FF0000"/>
                </a:solidFill>
                <a:latin typeface="Arial" panose="020B0604020202020204" pitchFamily="34" charset="0"/>
              </a:rPr>
              <a:t>10.193.92.224</a:t>
            </a:r>
            <a:endParaRPr lang="en-US" altLang="el-GR" sz="16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MQTT 3.1.1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No Pass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No SSL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Subscribe </a:t>
            </a:r>
            <a:r>
              <a:rPr lang="en-US" altLang="el-GR" sz="1600" dirty="0">
                <a:latin typeface="Arial" panose="020B0604020202020204" pitchFamily="34" charset="0"/>
              </a:rPr>
              <a:t>to topic: </a:t>
            </a:r>
            <a:r>
              <a:rPr lang="en-US" altLang="el-GR" sz="1600" b="1" dirty="0">
                <a:solidFill>
                  <a:srgbClr val="FF0000"/>
                </a:solidFill>
                <a:latin typeface="Arial" panose="020B0604020202020204" pitchFamily="34" charset="0"/>
              </a:rPr>
              <a:t>test/topic</a:t>
            </a:r>
            <a:endParaRPr lang="en-US" altLang="el-GR" sz="16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Receive messages!!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Demo 2: Publish Votes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905250" y="1195685"/>
            <a:ext cx="3057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80808"/>
                </a:solidFill>
                <a:latin typeface="JetBrains Mono"/>
              </a:rPr>
              <a:t>broker = </a:t>
            </a:r>
            <a:r>
              <a:rPr lang="en-US" dirty="0">
                <a:solidFill>
                  <a:srgbClr val="067D17"/>
                </a:solidFill>
                <a:latin typeface="JetBrains Mono"/>
              </a:rPr>
              <a:t>"192.168.1.22"  </a:t>
            </a:r>
            <a:endParaRPr lang="en-US" dirty="0" smtClean="0">
              <a:solidFill>
                <a:srgbClr val="067D17"/>
              </a:solidFill>
              <a:latin typeface="JetBrains Mono"/>
            </a:endParaRPr>
          </a:p>
          <a:p>
            <a:r>
              <a:rPr lang="en-US" dirty="0" smtClean="0">
                <a:solidFill>
                  <a:srgbClr val="080808"/>
                </a:solidFill>
                <a:latin typeface="JetBrains Mono"/>
              </a:rPr>
              <a:t>port </a:t>
            </a:r>
            <a:r>
              <a:rPr lang="en-US" dirty="0">
                <a:solidFill>
                  <a:srgbClr val="080808"/>
                </a:solidFill>
                <a:latin typeface="JetBrains Mono"/>
              </a:rPr>
              <a:t>= </a:t>
            </a:r>
            <a:r>
              <a:rPr lang="en-US" dirty="0">
                <a:solidFill>
                  <a:srgbClr val="1750EB"/>
                </a:solidFill>
                <a:latin typeface="JetBrains Mono"/>
              </a:rPr>
              <a:t>1883</a:t>
            </a:r>
            <a:br>
              <a:rPr lang="en-US" dirty="0">
                <a:solidFill>
                  <a:srgbClr val="1750EB"/>
                </a:solidFill>
                <a:latin typeface="JetBrains Mono"/>
              </a:rPr>
            </a:br>
            <a:r>
              <a:rPr lang="en-US" dirty="0" err="1">
                <a:solidFill>
                  <a:srgbClr val="080808"/>
                </a:solidFill>
                <a:latin typeface="JetBrains Mono"/>
              </a:rPr>
              <a:t>vote_topic</a:t>
            </a:r>
            <a:r>
              <a:rPr lang="en-US" dirty="0">
                <a:solidFill>
                  <a:srgbClr val="080808"/>
                </a:solidFill>
                <a:latin typeface="JetBrains Mono"/>
              </a:rPr>
              <a:t> = </a:t>
            </a:r>
            <a:r>
              <a:rPr lang="en-US" dirty="0">
                <a:solidFill>
                  <a:srgbClr val="067D17"/>
                </a:solidFill>
                <a:latin typeface="JetBrains Mono"/>
              </a:rPr>
              <a:t>"/</a:t>
            </a:r>
            <a:r>
              <a:rPr lang="en-US" dirty="0" smtClean="0">
                <a:solidFill>
                  <a:srgbClr val="067D17"/>
                </a:solidFill>
                <a:latin typeface="JetBrains Mono"/>
              </a:rPr>
              <a:t>class/vote“</a:t>
            </a:r>
          </a:p>
          <a:p>
            <a:endParaRPr lang="en-US" dirty="0">
              <a:solidFill>
                <a:srgbClr val="067D17"/>
              </a:solidFill>
              <a:effectLst/>
              <a:latin typeface="JetBrains Mono"/>
            </a:endParaRPr>
          </a:p>
          <a:p>
            <a:endParaRPr lang="en-US" dirty="0">
              <a:solidFill>
                <a:srgbClr val="080808"/>
              </a:solidFill>
              <a:effectLst/>
              <a:latin typeface="JetBrains Mon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66850" y="2795885"/>
            <a:ext cx="8324850" cy="923330"/>
          </a:xfrm>
          <a:prstGeom prst="rect">
            <a:avLst/>
          </a:prstGeom>
          <a:solidFill>
            <a:srgbClr val="FCECE8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80808"/>
                </a:solidFill>
                <a:latin typeface="JetBrains Mono"/>
              </a:rPr>
              <a:t>Vote A or B for the following MIT ethical scenarios and see the results </a:t>
            </a:r>
            <a:endParaRPr lang="en-US" dirty="0" smtClean="0">
              <a:solidFill>
                <a:srgbClr val="067D17"/>
              </a:solidFill>
              <a:latin typeface="JetBrains Mono"/>
            </a:endParaRPr>
          </a:p>
          <a:p>
            <a:pPr algn="ctr"/>
            <a:endParaRPr lang="en-US" dirty="0">
              <a:solidFill>
                <a:srgbClr val="067D17"/>
              </a:solidFill>
              <a:effectLst/>
              <a:latin typeface="JetBrains Mono"/>
            </a:endParaRPr>
          </a:p>
          <a:p>
            <a:pPr algn="ctr"/>
            <a:r>
              <a:rPr lang="en-US" dirty="0">
                <a:solidFill>
                  <a:srgbClr val="080808"/>
                </a:solidFill>
                <a:latin typeface="JetBrains Mono"/>
              </a:rPr>
              <a:t>https://www.moralmachine.net/</a:t>
            </a:r>
            <a:endParaRPr lang="en-US" dirty="0">
              <a:solidFill>
                <a:srgbClr val="080808"/>
              </a:solidFill>
              <a:effectLst/>
              <a:latin typeface="JetBrains Mono"/>
            </a:endParaRPr>
          </a:p>
        </p:txBody>
      </p:sp>
    </p:spTree>
    <p:extLst>
      <p:ext uri="{BB962C8B-B14F-4D97-AF65-F5344CB8AC3E}">
        <p14:creationId xmlns:p14="http://schemas.microsoft.com/office/powerpoint/2010/main" val="33304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Demo 2: Scenario 01</a:t>
            </a:r>
            <a:endParaRPr lang="el-G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128" t="26468" r="25513" b="10627"/>
          <a:stretch/>
        </p:blipFill>
        <p:spPr>
          <a:xfrm>
            <a:off x="2276622" y="884326"/>
            <a:ext cx="7151077" cy="5126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5840" y="6238240"/>
            <a:ext cx="883920" cy="41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7244080" y="6238240"/>
            <a:ext cx="883920" cy="41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40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Demo 2: Scenario 02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5840" y="6238240"/>
            <a:ext cx="883920" cy="41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7244080" y="6238240"/>
            <a:ext cx="883920" cy="41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026" t="27493" r="26795" b="11765"/>
          <a:stretch/>
        </p:blipFill>
        <p:spPr>
          <a:xfrm>
            <a:off x="2555631" y="1168400"/>
            <a:ext cx="6416432" cy="46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Demo 2: Scenario 03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5840" y="6238240"/>
            <a:ext cx="883920" cy="41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7244080" y="6238240"/>
            <a:ext cx="883920" cy="41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41" t="26694" r="26923" b="11995"/>
          <a:stretch/>
        </p:blipFill>
        <p:spPr>
          <a:xfrm>
            <a:off x="2860430" y="1020489"/>
            <a:ext cx="5940669" cy="43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Demo 2: Scenario 04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45840" y="6238240"/>
            <a:ext cx="883920" cy="41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7244080" y="6238240"/>
            <a:ext cx="883920" cy="41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50" t="27333" r="25750" b="11185"/>
          <a:stretch/>
        </p:blipFill>
        <p:spPr>
          <a:xfrm>
            <a:off x="2423160" y="1082040"/>
            <a:ext cx="6370320" cy="44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Challenges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71487" y="2433816"/>
            <a:ext cx="11077575" cy="1569660"/>
          </a:xfrm>
          <a:prstGeom prst="rect">
            <a:avLst/>
          </a:prstGeom>
          <a:solidFill>
            <a:srgbClr val="FCECE8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Group Discussion: </a:t>
            </a:r>
            <a:r>
              <a:rPr lang="en-US" sz="4800" dirty="0" smtClean="0"/>
              <a:t>MQTT challenges on large-scale </a:t>
            </a:r>
            <a:r>
              <a:rPr lang="en-US" sz="4800" dirty="0" err="1" smtClean="0"/>
              <a:t>IoT</a:t>
            </a:r>
            <a:r>
              <a:rPr lang="en-US" sz="4800" dirty="0" smtClean="0"/>
              <a:t> environments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47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MQTT Challenges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57212" y="595491"/>
            <a:ext cx="110775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Network </a:t>
            </a:r>
            <a:r>
              <a:rPr lang="en-US" b="1" dirty="0"/>
              <a:t>reliability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Disconnection?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MQTT relies on </a:t>
            </a:r>
            <a:r>
              <a:rPr lang="en-US" b="1" dirty="0"/>
              <a:t>broker and network connectivity</a:t>
            </a:r>
            <a:r>
              <a:rPr lang="en-US" dirty="0"/>
              <a:t>; </a:t>
            </a:r>
            <a:r>
              <a:rPr lang="en-US" dirty="0" err="1"/>
              <a:t>QoS</a:t>
            </a:r>
            <a:r>
              <a:rPr lang="en-US" dirty="0"/>
              <a:t> helps but cannot fully replace network failures.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Scalability </a:t>
            </a:r>
            <a:r>
              <a:rPr lang="en-US" b="1" dirty="0"/>
              <a:t>limits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Multiple devices publishing simultaneously → how does the broker handle high message rates?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Potential bottleneck if broker isn’t robust.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Resource constraints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Smartphones </a:t>
            </a:r>
            <a:r>
              <a:rPr lang="en-US" dirty="0"/>
              <a:t>are relatively powerful; real </a:t>
            </a:r>
            <a:r>
              <a:rPr lang="en-US" dirty="0" err="1"/>
              <a:t>IoT</a:t>
            </a:r>
            <a:r>
              <a:rPr lang="en-US" dirty="0"/>
              <a:t> sensors may have </a:t>
            </a:r>
            <a:r>
              <a:rPr lang="en-US" b="1" dirty="0"/>
              <a:t>limited memory, CPU, battery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does MQTT perform on microcontrollers?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Message ordering &amp; timing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Messages may arrive </a:t>
            </a:r>
            <a:r>
              <a:rPr lang="en-US" b="1" dirty="0"/>
              <a:t>out of order</a:t>
            </a:r>
            <a:r>
              <a:rPr lang="en-US" dirty="0"/>
              <a:t> (especially </a:t>
            </a:r>
            <a:r>
              <a:rPr lang="en-US" dirty="0" err="1"/>
              <a:t>QoS</a:t>
            </a:r>
            <a:r>
              <a:rPr lang="en-US" dirty="0"/>
              <a:t> 0 or with multiple topics).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Important for real-time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Security concerns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Our demo likely ran </a:t>
            </a:r>
            <a:r>
              <a:rPr lang="en-US" b="1" dirty="0"/>
              <a:t>without authentication or encryption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production: use </a:t>
            </a:r>
            <a:r>
              <a:rPr lang="en-US" b="1" dirty="0"/>
              <a:t>TLS/DTLS</a:t>
            </a:r>
            <a:r>
              <a:rPr lang="en-US" dirty="0"/>
              <a:t>, username/password, client certificates.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Topic management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 many devices and topics, keeping a </a:t>
            </a:r>
            <a:r>
              <a:rPr lang="en-US" b="1" dirty="0"/>
              <a:t>clean and consistent topic hierarchy</a:t>
            </a:r>
            <a:r>
              <a:rPr lang="en-US" dirty="0"/>
              <a:t> can be challenging.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Broker dependency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Centralized broker → single point of failure if not highly available.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could you </a:t>
            </a:r>
            <a:r>
              <a:rPr lang="en-US" b="1" dirty="0"/>
              <a:t>make it redundant or distributed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48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6" y="1838325"/>
            <a:ext cx="6857328" cy="3857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92894"/>
            <a:ext cx="5263311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Device Management in </a:t>
            </a:r>
            <a:r>
              <a:rPr lang="en-US" sz="2800" b="1" dirty="0" err="1"/>
              <a:t>IoT</a:t>
            </a:r>
            <a:endParaRPr lang="en-US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250" y="1465019"/>
            <a:ext cx="60388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Monitoring: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track device status, health, and connectivity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Firmware updates: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deploy patches or new features remotely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Configuration: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adjust device settings without physical access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Security: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revoke access, rotate keys, monitor for anomalies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Essential for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scaling IoT networks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hundreds or thousands of devices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49" y="1819274"/>
            <a:ext cx="4791075" cy="28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Device Management Protocols</a:t>
            </a:r>
            <a:endParaRPr lang="en-US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1771"/>
              </p:ext>
            </p:extLst>
          </p:nvPr>
        </p:nvGraphicFramePr>
        <p:xfrm>
          <a:off x="565150" y="926041"/>
          <a:ext cx="10702926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1128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947266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947266">
                  <a:extLst>
                    <a:ext uri="{9D8B030D-6E8A-4147-A177-3AD203B41FA5}">
                      <a16:colId xmlns:a16="http://schemas.microsoft.com/office/drawing/2014/main" val="1172850184"/>
                    </a:ext>
                  </a:extLst>
                </a:gridCol>
                <a:gridCol w="2947266">
                  <a:extLst>
                    <a:ext uri="{9D8B030D-6E8A-4147-A177-3AD203B41FA5}">
                      <a16:colId xmlns:a16="http://schemas.microsoft.com/office/drawing/2014/main" val="3166851236"/>
                    </a:ext>
                  </a:extLst>
                </a:gridCol>
              </a:tblGrid>
              <a:tr h="316548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Basic Functionality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/>
                        <a:t>OMA LwM2M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registration, configuration, monitoring, firmware updates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Lightweight, designed for constrained devices, secure (DTLS), standard for IoT device management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Requires server infrastructure, less widespread tooling than older protocols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/>
                        <a:t>OMA DM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provisioning and configuration (originally for mobile phones)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Mature, widely deployed in mobile ecosystem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Heavy for constrained IoT devices, uses verbose XML, slower than LwM2M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/>
                        <a:t>TR-069 / CWMP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Remote device management for broadband CPE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Standardized for ISPs, supports provisioning, firmware updates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Mostly used for gateways/routers, heavier than LwM2M, not ideal for small </a:t>
                      </a:r>
                      <a:r>
                        <a:rPr lang="en-US" dirty="0" err="1"/>
                        <a:t>IoT</a:t>
                      </a:r>
                      <a:r>
                        <a:rPr lang="en-US" dirty="0"/>
                        <a:t>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3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Introduction to LwM2M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7650" y="950878"/>
            <a:ext cx="46196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Lightweight M2M (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LwM2M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protocol for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management and telemetry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Designed for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constrained IoT devices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(low power, low bandwidth)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Supports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registration, configuration, firmware updates, monitoring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Operates over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CoAP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(UDP-based) and optionally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DTLS for security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0300" y="950878"/>
            <a:ext cx="5105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12529"/>
                </a:solidFill>
                <a:latin typeface="Rubik"/>
              </a:rPr>
              <a:t>LwM2M Client</a:t>
            </a:r>
            <a:r>
              <a:rPr lang="en-US" dirty="0">
                <a:solidFill>
                  <a:srgbClr val="212529"/>
                </a:solidFill>
                <a:latin typeface="Rubik"/>
              </a:rPr>
              <a:t>: The client on the </a:t>
            </a:r>
            <a:r>
              <a:rPr lang="en-US" dirty="0" err="1">
                <a:solidFill>
                  <a:srgbClr val="212529"/>
                </a:solidFill>
                <a:latin typeface="Rubik"/>
              </a:rPr>
              <a:t>IoT</a:t>
            </a:r>
            <a:r>
              <a:rPr lang="en-US" dirty="0">
                <a:solidFill>
                  <a:srgbClr val="212529"/>
                </a:solidFill>
                <a:latin typeface="Rubik"/>
              </a:rPr>
              <a:t> device executes commands, collects data, and manages resources</a:t>
            </a:r>
            <a:r>
              <a:rPr lang="en-US" dirty="0" smtClean="0">
                <a:solidFill>
                  <a:srgbClr val="212529"/>
                </a:solidFill>
                <a:latin typeface="Rubik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212529"/>
              </a:solidFill>
              <a:latin typeface="Rubik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12529"/>
                </a:solidFill>
                <a:latin typeface="Rubik"/>
              </a:rPr>
              <a:t>LwM2M Server</a:t>
            </a:r>
            <a:r>
              <a:rPr lang="en-US" dirty="0">
                <a:solidFill>
                  <a:srgbClr val="212529"/>
                </a:solidFill>
                <a:latin typeface="Rubik"/>
              </a:rPr>
              <a:t>: The server is the central entity that communicates with the client. It issues commands, receives data, and performs management tasks like firmware updates and configuration changes</a:t>
            </a:r>
            <a:r>
              <a:rPr lang="en-US" dirty="0" smtClean="0">
                <a:solidFill>
                  <a:srgbClr val="212529"/>
                </a:solidFill>
                <a:latin typeface="Rubik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212529"/>
              </a:solidFill>
              <a:latin typeface="Rubik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12529"/>
                </a:solidFill>
                <a:latin typeface="Rubik"/>
              </a:rPr>
              <a:t>LwM2M Objects</a:t>
            </a:r>
            <a:r>
              <a:rPr lang="en-US" dirty="0">
                <a:solidFill>
                  <a:srgbClr val="212529"/>
                </a:solidFill>
                <a:latin typeface="Rubik"/>
              </a:rPr>
              <a:t>: Objects are logical groupings of resources on the client device. Each object represents a specific functionality or data type, such as device information, location data, or sensor readings.</a:t>
            </a:r>
            <a:endParaRPr lang="en-US" b="0" i="0" dirty="0">
              <a:solidFill>
                <a:srgbClr val="212529"/>
              </a:solidFill>
              <a:effectLst/>
              <a:latin typeface="Rubi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53727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hlinkClick r:id="rId2"/>
              </a:rPr>
              <a:t>https://www.hashstudioz.com/blog/lwm2m-protocol-in-iot-what-is-it-and-why-is-it-important</a:t>
            </a:r>
            <a:r>
              <a:rPr lang="el-GR" dirty="0" smtClean="0">
                <a:hlinkClick r:id="rId2"/>
              </a:rPr>
              <a:t>/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36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LwM2M Device Registration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897316"/>
            <a:ext cx="4495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Devices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register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a management server when powered on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Server maintains a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registry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metadata: type, capabilities, status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Supports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bootstrap for automatic provisioning</a:t>
            </a:r>
            <a:r>
              <a:rPr lang="en-US" altLang="el-GR" b="1" dirty="0">
                <a:latin typeface="Arial" panose="020B0604020202020204" pitchFamily="34" charset="0"/>
              </a:rPr>
              <a:t> </a:t>
            </a:r>
            <a:r>
              <a:rPr lang="en-US" altLang="el-GR" dirty="0">
                <a:latin typeface="Arial" panose="020B0604020202020204" pitchFamily="34" charset="0"/>
              </a:rPr>
              <a:t>(the server can initiate a bootstrap process to configure the client with necessary settings and security </a:t>
            </a:r>
            <a:r>
              <a:rPr lang="en-US" altLang="el-GR" dirty="0" smtClean="0">
                <a:latin typeface="Arial" panose="020B0604020202020204" pitchFamily="34" charset="0"/>
              </a:rPr>
              <a:t>credentials)</a:t>
            </a:r>
            <a:r>
              <a:rPr lang="en-US" altLang="el-GR" b="1" dirty="0" smtClean="0"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1110525"/>
            <a:ext cx="5962650" cy="48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LwM2M </a:t>
            </a:r>
            <a:r>
              <a:rPr lang="en-US" sz="2800" b="1" dirty="0" smtClean="0"/>
              <a:t>Remote </a:t>
            </a:r>
            <a:r>
              <a:rPr lang="en-US" sz="2800" b="1" dirty="0"/>
              <a:t>Configuration &amp; Monitoring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4325" y="912764"/>
            <a:ext cx="52673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Server can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push new configuration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(thresholds, reporting intervals)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Devices can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report telemetry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periodically or on events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 monitoring enables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alerts on faults or anomalies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1110525"/>
            <a:ext cx="5962650" cy="48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LwM2M </a:t>
            </a:r>
            <a:r>
              <a:rPr lang="en-US" sz="2800" b="1" dirty="0" smtClean="0"/>
              <a:t>Firmware </a:t>
            </a:r>
            <a:r>
              <a:rPr lang="en-US" sz="2800" b="1" dirty="0"/>
              <a:t>Updates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8125" y="1129606"/>
            <a:ext cx="44577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Devices can receive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OTA (Over-the-Air) updates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securely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Updates can be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scheduled or triggered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server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devices are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up-to-date without physical access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1110525"/>
            <a:ext cx="5962650" cy="48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IoT</a:t>
            </a:r>
            <a:r>
              <a:rPr lang="en-US" sz="2800" b="1" dirty="0"/>
              <a:t> Platforms </a:t>
            </a:r>
            <a:r>
              <a:rPr lang="en-US" sz="2800" b="1" dirty="0" smtClean="0"/>
              <a:t>based on </a:t>
            </a:r>
            <a:r>
              <a:rPr lang="en-US" sz="2800" b="1" dirty="0"/>
              <a:t>LwM2M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56467"/>
              </p:ext>
            </p:extLst>
          </p:nvPr>
        </p:nvGraphicFramePr>
        <p:xfrm>
          <a:off x="565150" y="926041"/>
          <a:ext cx="10702926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1128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947266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947266">
                  <a:extLst>
                    <a:ext uri="{9D8B030D-6E8A-4147-A177-3AD203B41FA5}">
                      <a16:colId xmlns:a16="http://schemas.microsoft.com/office/drawing/2014/main" val="1172850184"/>
                    </a:ext>
                  </a:extLst>
                </a:gridCol>
                <a:gridCol w="2947266">
                  <a:extLst>
                    <a:ext uri="{9D8B030D-6E8A-4147-A177-3AD203B41FA5}">
                      <a16:colId xmlns:a16="http://schemas.microsoft.com/office/drawing/2014/main" val="3166851236"/>
                    </a:ext>
                  </a:extLst>
                </a:gridCol>
              </a:tblGrid>
              <a:tr h="316548">
                <a:tc>
                  <a:txBody>
                    <a:bodyPr/>
                    <a:lstStyle/>
                    <a:p>
                      <a:r>
                        <a:rPr lang="en-US" dirty="0"/>
                        <a:t>Cloud / Platform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Protocol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Major Use-Cases / Examples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/>
                        <a:t>AWS IoT Core / AWS IoT Device Management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LwM2M (via SDK), MQTT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Smart home devices, industrial sensors, telemetry dashboards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registry, OTA updates, monitoring, rules engine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 dirty="0"/>
                        <a:t>Azure </a:t>
                      </a:r>
                      <a:r>
                        <a:rPr lang="en-US" b="1" dirty="0" err="1"/>
                        <a:t>IoT</a:t>
                      </a:r>
                      <a:r>
                        <a:rPr lang="en-US" b="1" dirty="0"/>
                        <a:t> Hub / </a:t>
                      </a:r>
                      <a:r>
                        <a:rPr lang="en-US" b="1" dirty="0" err="1"/>
                        <a:t>IoT</a:t>
                      </a:r>
                      <a:r>
                        <a:rPr lang="en-US" b="1" dirty="0"/>
                        <a:t> Central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LwM2M (via SDK), MQTT, AMQP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Connected vehicles, smart buildings, factory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provisioning, configuration, remote updates, cloud dashboards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/>
                        <a:t>ThingsBoard (Open Source)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LwM2M, MQTT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Smart agriculture, energy metering, home automation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registry, telemetry collection, dashboards, rule engine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/>
                        <a:t>Mainflux (Open Source)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LwM2M, MQTT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Industrial sensors, IoT gateways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Device management, telemetry, multitenant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875464"/>
                  </a:ext>
                </a:extLst>
              </a:tr>
              <a:tr h="628030">
                <a:tc>
                  <a:txBody>
                    <a:bodyPr/>
                    <a:lstStyle/>
                    <a:p>
                      <a:r>
                        <a:rPr lang="en-US" b="1"/>
                        <a:t>OpenRemote (Open Source)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LwM2M, MQTT, HTTP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Smart building automation, energy management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 on integration, visualization, automation workflows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5153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9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look into </a:t>
            </a:r>
            <a:r>
              <a:rPr lang="en-US" sz="2800" b="1" dirty="0" err="1" smtClean="0"/>
              <a:t>ThingsBoard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94" y="1476077"/>
            <a:ext cx="5308305" cy="297209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1" y="1071593"/>
            <a:ext cx="569594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Protocol Support: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LwM2M, MQTT, HTTP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Use-Cases: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Smart agriculture (soil sensors, irrigation)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metering (smart grids, building energy management)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Home automation (smart plugs, temperature sensors)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Management Features: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registry &amp; metadata management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Remote configuration and OTA firmware updates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Telemetry collection and monitoring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Visualization &amp; Analytics: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 dashboards for real-time data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Rule engine for event-driven actions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Open-Source Advantages: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Free to use and extend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Active community support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2225" y="4563426"/>
            <a:ext cx="5819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hlinkClick r:id="rId3"/>
              </a:rPr>
              <a:t>https://thingsboard.io/docs/getting-started-guides/what-is-thingsboard</a:t>
            </a:r>
            <a:r>
              <a:rPr lang="el-GR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9957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System Design: An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 optimization game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40266"/>
              </p:ext>
            </p:extLst>
          </p:nvPr>
        </p:nvGraphicFramePr>
        <p:xfrm>
          <a:off x="809625" y="618592"/>
          <a:ext cx="9505950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4138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15229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959399">
                  <a:extLst>
                    <a:ext uri="{9D8B030D-6E8A-4147-A177-3AD203B41FA5}">
                      <a16:colId xmlns:a16="http://schemas.microsoft.com/office/drawing/2014/main" val="1172850184"/>
                    </a:ext>
                  </a:extLst>
                </a:gridCol>
                <a:gridCol w="1960123">
                  <a:extLst>
                    <a:ext uri="{9D8B030D-6E8A-4147-A177-3AD203B41FA5}">
                      <a16:colId xmlns:a16="http://schemas.microsoft.com/office/drawing/2014/main" val="3166851236"/>
                    </a:ext>
                  </a:extLst>
                </a:gridCol>
              </a:tblGrid>
              <a:tr h="147668">
                <a:tc>
                  <a:txBody>
                    <a:bodyPr/>
                    <a:lstStyle/>
                    <a:p>
                      <a:r>
                        <a:rPr lang="en-US" sz="1800"/>
                        <a:t>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Importance (1–10)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Battery Cost per Report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Max Reports/Hour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92972">
                <a:tc>
                  <a:txBody>
                    <a:bodyPr/>
                    <a:lstStyle/>
                    <a:p>
                      <a:r>
                        <a:rPr lang="en-US" sz="1800"/>
                        <a:t>Temperature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292972">
                <a:tc>
                  <a:txBody>
                    <a:bodyPr/>
                    <a:lstStyle/>
                    <a:p>
                      <a:r>
                        <a:rPr lang="en-US" sz="1800"/>
                        <a:t>Humidity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292972">
                <a:tc>
                  <a:txBody>
                    <a:bodyPr/>
                    <a:lstStyle/>
                    <a:p>
                      <a:r>
                        <a:rPr lang="en-US" sz="1800"/>
                        <a:t>Light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4752975"/>
            <a:ext cx="4333875" cy="1809750"/>
          </a:xfrm>
          <a:prstGeom prst="rect">
            <a:avLst/>
          </a:prstGeom>
          <a:solidFill>
            <a:srgbClr val="F8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Decide reports per hour for each sensor (1–12) for </a:t>
            </a:r>
            <a:r>
              <a:rPr lang="en-US" sz="1600" b="1" dirty="0" smtClean="0">
                <a:solidFill>
                  <a:schemeClr val="tx1"/>
                </a:solidFill>
              </a:rPr>
              <a:t>12 </a:t>
            </a:r>
            <a:r>
              <a:rPr lang="en-US" sz="1600" b="1" dirty="0">
                <a:solidFill>
                  <a:schemeClr val="tx1"/>
                </a:solidFill>
              </a:rPr>
              <a:t>hours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Calculate </a:t>
            </a:r>
            <a:r>
              <a:rPr lang="en-US" sz="1600" dirty="0">
                <a:solidFill>
                  <a:schemeClr val="tx1"/>
                </a:solidFill>
              </a:rPr>
              <a:t>approximate battery </a:t>
            </a:r>
            <a:r>
              <a:rPr lang="en-US" sz="1600" dirty="0" smtClean="0">
                <a:solidFill>
                  <a:schemeClr val="tx1"/>
                </a:solidFill>
              </a:rPr>
              <a:t>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Calculate </a:t>
            </a:r>
            <a:r>
              <a:rPr lang="en-US" sz="1600" dirty="0">
                <a:solidFill>
                  <a:schemeClr val="tx1"/>
                </a:solidFill>
              </a:rPr>
              <a:t>approximate importance </a:t>
            </a:r>
            <a:r>
              <a:rPr lang="en-US" sz="1600" dirty="0" smtClean="0">
                <a:solidFill>
                  <a:schemeClr val="tx1"/>
                </a:solidFill>
              </a:rPr>
              <a:t>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Justify </a:t>
            </a:r>
            <a:r>
              <a:rPr lang="en-US" sz="1600" dirty="0">
                <a:solidFill>
                  <a:schemeClr val="tx1"/>
                </a:solidFill>
              </a:rPr>
              <a:t>your strategy trade-offs.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706176"/>
            <a:ext cx="4333875" cy="1809750"/>
          </a:xfrm>
          <a:prstGeom prst="rect">
            <a:avLst/>
          </a:prstGeom>
          <a:solidFill>
            <a:srgbClr val="F8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Battery </a:t>
            </a:r>
            <a:r>
              <a:rPr lang="en-US" sz="1600" dirty="0">
                <a:solidFill>
                  <a:schemeClr val="tx1"/>
                </a:solidFill>
              </a:rPr>
              <a:t>per sensor = 100</a:t>
            </a:r>
            <a:r>
              <a:rPr lang="en-US" sz="1600" dirty="0" smtClean="0">
                <a:solidFill>
                  <a:schemeClr val="tx1"/>
                </a:solidFill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</a:rPr>
              <a:t>Constraint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smtClean="0">
                <a:solidFill>
                  <a:schemeClr val="tx1"/>
                </a:solidFill>
              </a:rPr>
              <a:t>Total </a:t>
            </a:r>
            <a:r>
              <a:rPr lang="en-US" sz="1600" smtClean="0">
                <a:solidFill>
                  <a:schemeClr val="tx1"/>
                </a:solidFill>
              </a:rPr>
              <a:t>battery SUM </a:t>
            </a:r>
            <a:r>
              <a:rPr lang="en-US" sz="1600" dirty="0">
                <a:solidFill>
                  <a:schemeClr val="tx1"/>
                </a:solidFill>
              </a:rPr>
              <a:t>≥ 50% after </a:t>
            </a:r>
            <a:r>
              <a:rPr lang="en-US" sz="1600" dirty="0" smtClean="0">
                <a:solidFill>
                  <a:schemeClr val="tx1"/>
                </a:solidFill>
              </a:rPr>
              <a:t>12h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Max reports </a:t>
            </a:r>
            <a:r>
              <a:rPr lang="en-US" sz="1600" dirty="0">
                <a:solidFill>
                  <a:schemeClr val="tx1"/>
                </a:solidFill>
              </a:rPr>
              <a:t>per sensor = 12 per </a:t>
            </a:r>
            <a:r>
              <a:rPr lang="en-US" sz="1600" dirty="0" smtClean="0">
                <a:solidFill>
                  <a:schemeClr val="tx1"/>
                </a:solidFill>
              </a:rPr>
              <a:t>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Each </a:t>
            </a:r>
            <a:r>
              <a:rPr lang="en-US" sz="1600" dirty="0">
                <a:solidFill>
                  <a:schemeClr val="tx1"/>
                </a:solidFill>
              </a:rPr>
              <a:t>sensor can report integer times per </a:t>
            </a:r>
            <a:r>
              <a:rPr lang="en-US" sz="1600" dirty="0" smtClean="0">
                <a:solidFill>
                  <a:schemeClr val="tx1"/>
                </a:solidFill>
              </a:rPr>
              <a:t>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Frequency of reports stays fixed once set</a:t>
            </a:r>
            <a:endParaRPr lang="el-G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195" y="752354"/>
            <a:ext cx="115168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PS, </a:t>
            </a:r>
            <a:r>
              <a:rPr lang="en-US" dirty="0" err="1"/>
              <a:t>Akshatha</a:t>
            </a:r>
            <a:r>
              <a:rPr lang="en-US" dirty="0"/>
              <a:t>, S. M. </a:t>
            </a:r>
            <a:r>
              <a:rPr lang="en-US" dirty="0" err="1"/>
              <a:t>Dilip</a:t>
            </a:r>
            <a:r>
              <a:rPr lang="en-US" dirty="0"/>
              <a:t> Kumar, and </a:t>
            </a:r>
            <a:r>
              <a:rPr lang="en-US" dirty="0" err="1"/>
              <a:t>Venugopal</a:t>
            </a:r>
            <a:r>
              <a:rPr lang="en-US" dirty="0"/>
              <a:t> KR. "</a:t>
            </a:r>
            <a:r>
              <a:rPr lang="en-US" b="1" dirty="0"/>
              <a:t>MQTT implementations, open issues, and challenges</a:t>
            </a:r>
            <a:r>
              <a:rPr lang="en-US" dirty="0"/>
              <a:t>: A detailed comparison and survey." International Journal of Sensors Wireless Communications and Control 12.8 (2022): 553-576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Dizdarević</a:t>
            </a:r>
            <a:r>
              <a:rPr lang="en-US" dirty="0"/>
              <a:t>, </a:t>
            </a:r>
            <a:r>
              <a:rPr lang="en-US" dirty="0" err="1"/>
              <a:t>Jasenka</a:t>
            </a:r>
            <a:r>
              <a:rPr lang="en-US" dirty="0"/>
              <a:t>, et al. "</a:t>
            </a:r>
            <a:r>
              <a:rPr lang="en-US" b="1" dirty="0"/>
              <a:t>Benchmarking Performance of Various MQTT Broker </a:t>
            </a:r>
            <a:r>
              <a:rPr lang="en-US" dirty="0"/>
              <a:t>Implementations in a Compute Continuum." </a:t>
            </a:r>
            <a:r>
              <a:rPr lang="en-US" i="1" dirty="0"/>
              <a:t>2024 IEEE 24th International Symposium on Cluster, Cloud and Internet Computing (</a:t>
            </a:r>
            <a:r>
              <a:rPr lang="en-US" i="1" dirty="0" err="1"/>
              <a:t>CCGrid</a:t>
            </a:r>
            <a:r>
              <a:rPr lang="en-US" i="1" dirty="0"/>
              <a:t>)</a:t>
            </a:r>
            <a:r>
              <a:rPr lang="en-US" dirty="0"/>
              <a:t>. IEEE, 2024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Rao, K. </a:t>
            </a:r>
            <a:r>
              <a:rPr lang="en-US" dirty="0" err="1"/>
              <a:t>Raghava</a:t>
            </a:r>
            <a:r>
              <a:rPr lang="en-US" dirty="0"/>
              <a:t>, et al. "Energy efficiency analysis of </a:t>
            </a:r>
            <a:r>
              <a:rPr lang="en-US" b="1" dirty="0" err="1"/>
              <a:t>LoRa</a:t>
            </a:r>
            <a:r>
              <a:rPr lang="en-US" b="1" dirty="0"/>
              <a:t> and ZigBee </a:t>
            </a:r>
            <a:r>
              <a:rPr lang="en-US" dirty="0"/>
              <a:t>protocols in wireless sensor networks." </a:t>
            </a:r>
            <a:r>
              <a:rPr lang="en-US" dirty="0" err="1"/>
              <a:t>Revista</a:t>
            </a:r>
            <a:r>
              <a:rPr lang="en-US" dirty="0"/>
              <a:t> </a:t>
            </a:r>
            <a:r>
              <a:rPr lang="en-US" dirty="0" err="1"/>
              <a:t>Geintec</a:t>
            </a:r>
            <a:r>
              <a:rPr lang="en-US" dirty="0"/>
              <a:t> 11.4 (2021): 2836-2849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Hillar</a:t>
            </a:r>
            <a:r>
              <a:rPr lang="en-US" dirty="0"/>
              <a:t>, Gaston C. </a:t>
            </a:r>
            <a:r>
              <a:rPr lang="en-US" b="1" dirty="0"/>
              <a:t>Hands-On MQTT Programming with Python</a:t>
            </a:r>
            <a:r>
              <a:rPr lang="en-US" dirty="0"/>
              <a:t>: Work with the lightweight </a:t>
            </a:r>
            <a:r>
              <a:rPr lang="en-US" dirty="0" err="1"/>
              <a:t>IoT</a:t>
            </a:r>
            <a:r>
              <a:rPr lang="en-US" dirty="0"/>
              <a:t> protocol in Python. </a:t>
            </a:r>
            <a:r>
              <a:rPr lang="en-US" dirty="0" err="1"/>
              <a:t>Packt</a:t>
            </a:r>
            <a:r>
              <a:rPr lang="en-US" dirty="0"/>
              <a:t> Publishing Ltd, 2018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Alkwiefi</a:t>
            </a:r>
            <a:r>
              <a:rPr lang="en-US" dirty="0"/>
              <a:t>, </a:t>
            </a:r>
            <a:r>
              <a:rPr lang="en-US" dirty="0" err="1"/>
              <a:t>Maysam</a:t>
            </a:r>
            <a:r>
              <a:rPr lang="en-US" dirty="0"/>
              <a:t>. "M2M Protocols: </a:t>
            </a:r>
            <a:r>
              <a:rPr lang="en-US" b="1" dirty="0"/>
              <a:t>An Overview on LwM2M and XMPP Machine-to-Machine Protocols </a:t>
            </a:r>
            <a:r>
              <a:rPr lang="en-US" dirty="0"/>
              <a:t>in </a:t>
            </a:r>
            <a:r>
              <a:rPr lang="en-US" dirty="0" err="1"/>
              <a:t>IoT</a:t>
            </a:r>
            <a:r>
              <a:rPr lang="en-US" dirty="0"/>
              <a:t> Context." 2024 IEEE/ACIS 24th International Conference on Computer and Information Science (ICIS). IEEE, 2024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Shimizu, </a:t>
            </a:r>
            <a:r>
              <a:rPr lang="en-US" dirty="0" err="1"/>
              <a:t>Kengo</a:t>
            </a:r>
            <a:r>
              <a:rPr lang="en-US" dirty="0"/>
              <a:t>, Jun Yamaguchi, and </a:t>
            </a:r>
            <a:r>
              <a:rPr lang="en-US" dirty="0" err="1"/>
              <a:t>Hidekazu</a:t>
            </a:r>
            <a:r>
              <a:rPr lang="en-US" dirty="0"/>
              <a:t> Suzuki. "</a:t>
            </a:r>
            <a:r>
              <a:rPr lang="en-US" b="1" dirty="0"/>
              <a:t>Data Management Scheme Using LwM2M in Optical Fiber Network</a:t>
            </a:r>
            <a:r>
              <a:rPr lang="en-US" dirty="0"/>
              <a:t> Monitoring System." 2024 IEEE 13th Global Conference on Consumer Electronics (GCCE). IEEE, 2024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Mafop</a:t>
            </a:r>
            <a:r>
              <a:rPr lang="en-US" dirty="0"/>
              <a:t>, </a:t>
            </a:r>
            <a:r>
              <a:rPr lang="en-US" dirty="0" err="1"/>
              <a:t>Nurul</a:t>
            </a:r>
            <a:r>
              <a:rPr lang="en-US" dirty="0"/>
              <a:t> </a:t>
            </a:r>
            <a:r>
              <a:rPr lang="en-US" dirty="0" err="1"/>
              <a:t>Najiha</a:t>
            </a:r>
            <a:r>
              <a:rPr lang="en-US" dirty="0"/>
              <a:t>, Amar Zainal </a:t>
            </a:r>
            <a:r>
              <a:rPr lang="en-US" dirty="0" err="1"/>
              <a:t>Abidin</a:t>
            </a:r>
            <a:r>
              <a:rPr lang="en-US" dirty="0"/>
              <a:t>, and </a:t>
            </a:r>
            <a:r>
              <a:rPr lang="en-US" dirty="0" err="1"/>
              <a:t>Hafizal</a:t>
            </a:r>
            <a:r>
              <a:rPr lang="en-US" dirty="0"/>
              <a:t> Mohamad. "</a:t>
            </a:r>
            <a:r>
              <a:rPr lang="en-US" dirty="0" err="1"/>
              <a:t>IoT</a:t>
            </a:r>
            <a:r>
              <a:rPr lang="en-US" dirty="0"/>
              <a:t>-Based Monitoring System for Indoor Air Quality using </a:t>
            </a:r>
            <a:r>
              <a:rPr lang="en-US" b="1" dirty="0" err="1"/>
              <a:t>Thingsboard</a:t>
            </a:r>
            <a:r>
              <a:rPr lang="en-US" dirty="0"/>
              <a:t>." 2024 IEEE International Conference on Applied Electronics and Engineering (ICAEE). IEEE, 2024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Jamil, Mohammad </a:t>
            </a:r>
            <a:r>
              <a:rPr lang="en-US" dirty="0" err="1"/>
              <a:t>Newaj</a:t>
            </a:r>
            <a:r>
              <a:rPr lang="en-US" dirty="0"/>
              <a:t>, et al. "Enabling </a:t>
            </a:r>
            <a:r>
              <a:rPr lang="en-US" b="1" dirty="0"/>
              <a:t>industrial internet </a:t>
            </a:r>
            <a:r>
              <a:rPr lang="en-US" dirty="0"/>
              <a:t>of things by leveraging distributed Edge-to-Cloud Computing: Challenges and opportunities." IEEE Access (2024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Patil</a:t>
            </a:r>
            <a:r>
              <a:rPr lang="en-US" dirty="0"/>
              <a:t>, </a:t>
            </a:r>
            <a:r>
              <a:rPr lang="en-US" dirty="0" err="1"/>
              <a:t>Yatish</a:t>
            </a:r>
            <a:r>
              <a:rPr lang="en-US" dirty="0"/>
              <a:t>. </a:t>
            </a:r>
            <a:r>
              <a:rPr lang="en-US" b="1" dirty="0"/>
              <a:t>Azure </a:t>
            </a:r>
            <a:r>
              <a:rPr lang="en-US" b="1" dirty="0" err="1"/>
              <a:t>IoT</a:t>
            </a:r>
            <a:r>
              <a:rPr lang="en-US" b="1" dirty="0"/>
              <a:t> </a:t>
            </a:r>
            <a:r>
              <a:rPr lang="en-US" dirty="0"/>
              <a:t>Development Cookbook: Develop and Manage Robust </a:t>
            </a:r>
            <a:r>
              <a:rPr lang="en-US" dirty="0" err="1"/>
              <a:t>IoT</a:t>
            </a:r>
            <a:r>
              <a:rPr lang="en-US" dirty="0"/>
              <a:t> Solutions. </a:t>
            </a:r>
            <a:r>
              <a:rPr lang="en-US" dirty="0" err="1"/>
              <a:t>Packt</a:t>
            </a:r>
            <a:r>
              <a:rPr lang="en-US" dirty="0"/>
              <a:t> Publishing Ltd, 2017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Pranavasri</a:t>
            </a:r>
            <a:r>
              <a:rPr lang="en-US" dirty="0"/>
              <a:t>, V. "</a:t>
            </a:r>
            <a:r>
              <a:rPr lang="en-US" b="1" dirty="0"/>
              <a:t>Towards Scalable Architectures in oneM2M-based </a:t>
            </a:r>
            <a:r>
              <a:rPr lang="en-US" dirty="0"/>
              <a:t>Interoperability deployments in Smart Cities." PhD thesis (2024</a:t>
            </a:r>
            <a:r>
              <a:rPr lang="en-US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26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266700"/>
            <a:ext cx="5855177" cy="3956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55" y="3343276"/>
            <a:ext cx="4931008" cy="3281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000125"/>
            <a:ext cx="4005687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4941" y="1721295"/>
            <a:ext cx="6225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mtClean="0">
                <a:solidFill>
                  <a:prstClr val="black"/>
                </a:solidFill>
                <a:latin typeface="Calibri" panose="020F0502020204030204"/>
              </a:rPr>
              <a:t>Questions/Discussion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687604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800" b="1" dirty="0" smtClean="0"/>
              <a:t>?</a:t>
            </a:r>
            <a:endParaRPr lang="el-GR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542926"/>
            <a:ext cx="5389041" cy="3586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82" y="2905125"/>
            <a:ext cx="5560805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3425" y="295960"/>
            <a:ext cx="10925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If a tree falls in a forest and no one is around to hear it, does it make a sound?</a:t>
            </a:r>
            <a:endParaRPr lang="el-GR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7728" y="2015609"/>
            <a:ext cx="8796567" cy="2554545"/>
          </a:xfrm>
          <a:prstGeom prst="rect">
            <a:avLst/>
          </a:prstGeom>
          <a:solidFill>
            <a:srgbClr val="FFE3E3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/>
              <a:t>Communication Protocol</a:t>
            </a:r>
            <a:endParaRPr lang="el-GR" sz="8000" dirty="0"/>
          </a:p>
        </p:txBody>
      </p:sp>
    </p:spTree>
    <p:extLst>
      <p:ext uri="{BB962C8B-B14F-4D97-AF65-F5344CB8AC3E}">
        <p14:creationId xmlns:p14="http://schemas.microsoft.com/office/powerpoint/2010/main" val="8753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23729"/>
            <a:ext cx="6262687" cy="4167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49" y="409229"/>
            <a:ext cx="5146717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831307"/>
            <a:ext cx="3481387" cy="23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633412"/>
            <a:ext cx="3238500" cy="57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6689" y="1933939"/>
            <a:ext cx="8160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5400" dirty="0">
                <a:solidFill>
                  <a:prstClr val="black"/>
                </a:solidFill>
              </a:rPr>
              <a:t>Πρωτόκολλα και Τεχνολογίες Διαχείρισης </a:t>
            </a:r>
            <a:r>
              <a:rPr lang="el-GR" sz="5400" dirty="0" smtClean="0">
                <a:solidFill>
                  <a:prstClr val="black"/>
                </a:solidFill>
              </a:rPr>
              <a:t>Συσκευών</a:t>
            </a:r>
            <a:r>
              <a:rPr lang="en-US" sz="5400" dirty="0" smtClean="0">
                <a:solidFill>
                  <a:prstClr val="black"/>
                </a:solidFill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</a:rPr>
              <a:t>IoT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1388</TotalTime>
  <Words>2091</Words>
  <Application>Microsoft Office PowerPoint</Application>
  <PresentationFormat>Widescreen</PresentationFormat>
  <Paragraphs>344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JetBrains Mono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366</cp:revision>
  <dcterms:created xsi:type="dcterms:W3CDTF">2025-09-25T08:36:32Z</dcterms:created>
  <dcterms:modified xsi:type="dcterms:W3CDTF">2025-10-28T08:13:30Z</dcterms:modified>
</cp:coreProperties>
</file>