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1"/>
  </p:notesMasterIdLst>
  <p:handoutMasterIdLst>
    <p:handoutMasterId r:id="rId12"/>
  </p:handoutMasterIdLst>
  <p:sldIdLst>
    <p:sldId id="475" r:id="rId2"/>
    <p:sldId id="476" r:id="rId3"/>
    <p:sldId id="477" r:id="rId4"/>
    <p:sldId id="478" r:id="rId5"/>
    <p:sldId id="479" r:id="rId6"/>
    <p:sldId id="480" r:id="rId7"/>
    <p:sldId id="481" r:id="rId8"/>
    <p:sldId id="482" r:id="rId9"/>
    <p:sldId id="483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660"/>
  </p:normalViewPr>
  <p:slideViewPr>
    <p:cSldViewPr showGuides="1">
      <p:cViewPr varScale="1">
        <p:scale>
          <a:sx n="127" d="100"/>
          <a:sy n="127" d="100"/>
        </p:scale>
        <p:origin x="2056" y="192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11/25/25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272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9269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7485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9978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1617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5760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522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3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3.1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3.1-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3.1-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image" Target="../media/image3.png"/><Relationship Id="rId7" Type="http://schemas.openxmlformats.org/officeDocument/2006/relationships/image" Target="../media/image4.wmf"/><Relationship Id="rId12" Type="http://schemas.openxmlformats.org/officeDocument/2006/relationships/oleObject" Target="../embeddings/oleObject5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3.pn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n-US" dirty="0" err="1"/>
              <a:t>Ορ</a:t>
            </a:r>
            <a:r>
              <a:rPr lang="en-US" altLang="en-US" dirty="0" err="1"/>
              <a:t>ί</a:t>
            </a:r>
            <a:r>
              <a:rPr lang="el-GR" altLang="en-US" dirty="0"/>
              <a:t>ζουσες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284151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Εστω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νας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2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2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=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               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Η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ορίζουσα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δίδεται από τον τύπο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, </a:t>
                </a:r>
              </a:p>
              <a:p>
                <a:pPr marL="0" indent="0" eaLnBrk="1" hangingPunct="1">
                  <a:buNone/>
                </a:pPr>
                <a:endParaRPr lang="en-US" altLang="en-US" sz="25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5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Ορισμός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Ο πίνακας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σχηματίζεται από τον πίνακα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αν διαγράψουμε την </a:t>
                </a:r>
                <a:r>
                  <a:rPr lang="en-US" altLang="en-US" sz="2800" i="1" dirty="0" err="1">
                    <a:cs typeface="Times New Roman" panose="02020603050405020304" pitchFamily="18" charset="0"/>
                  </a:rPr>
                  <a:t>i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-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στη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γραμμή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την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j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-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στη στήλη του.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endParaRPr lang="en-US" altLang="en-US" sz="2800" i="1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2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8DEE16E-9AB8-4AB9-8142-3ED5EC1772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053226"/>
              </p:ext>
            </p:extLst>
          </p:nvPr>
        </p:nvGraphicFramePr>
        <p:xfrm>
          <a:off x="6858000" y="1143000"/>
          <a:ext cx="1257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57120" imgH="888840" progId="Equation.DSMT4">
                  <p:embed/>
                </p:oleObj>
              </mc:Choice>
              <mc:Fallback>
                <p:oleObj name="Equation" r:id="rId4" imgW="1257120" imgH="888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58000" y="1143000"/>
                        <a:ext cx="1257300" cy="88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8A35050-9791-4010-80D8-504EAC74AA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745855"/>
              </p:ext>
            </p:extLst>
          </p:nvPr>
        </p:nvGraphicFramePr>
        <p:xfrm>
          <a:off x="3124200" y="2416129"/>
          <a:ext cx="2349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49360" imgH="380880" progId="Equation.DSMT4">
                  <p:embed/>
                </p:oleObj>
              </mc:Choice>
              <mc:Fallback>
                <p:oleObj name="Equation" r:id="rId6" imgW="23493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24200" y="2416129"/>
                        <a:ext cx="23495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361965C-15BC-4683-A369-214685DB7E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733828"/>
              </p:ext>
            </p:extLst>
          </p:nvPr>
        </p:nvGraphicFramePr>
        <p:xfrm>
          <a:off x="4068805" y="3213100"/>
          <a:ext cx="330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0120" imgH="431640" progId="Equation.DSMT4">
                  <p:embed/>
                </p:oleObj>
              </mc:Choice>
              <mc:Fallback>
                <p:oleObj name="Equation" r:id="rId8" imgW="3301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68805" y="3213100"/>
                        <a:ext cx="3302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B71B73C-C256-41A4-BE4C-2F4652F95E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756326"/>
              </p:ext>
            </p:extLst>
          </p:nvPr>
        </p:nvGraphicFramePr>
        <p:xfrm>
          <a:off x="1648791" y="5266635"/>
          <a:ext cx="1498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98320" imgH="1066680" progId="Equation.DSMT4">
                  <p:embed/>
                </p:oleObj>
              </mc:Choice>
              <mc:Fallback>
                <p:oleObj name="Equation" r:id="rId10" imgW="1498320" imgH="1066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48791" y="5266635"/>
                        <a:ext cx="1498600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40E472F-5E50-43C8-A0C7-9B93F54DF0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416374"/>
              </p:ext>
            </p:extLst>
          </p:nvPr>
        </p:nvGraphicFramePr>
        <p:xfrm>
          <a:off x="4068805" y="5444435"/>
          <a:ext cx="13843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84200" imgH="711000" progId="Equation.DSMT4">
                  <p:embed/>
                </p:oleObj>
              </mc:Choice>
              <mc:Fallback>
                <p:oleObj name="Equation" r:id="rId12" imgW="138420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068805" y="5444435"/>
                        <a:ext cx="1384300" cy="71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2000" y="5502965"/>
            <a:ext cx="3306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+mn-lt"/>
              </a:rPr>
              <a:t>Αν                            τότε</a:t>
            </a:r>
            <a:r>
              <a:rPr lang="en-US" dirty="0">
                <a:latin typeface="+mn-lt"/>
              </a:rPr>
              <a:t> 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505926"/>
              </p:ext>
            </p:extLst>
          </p:nvPr>
        </p:nvGraphicFramePr>
        <p:xfrm>
          <a:off x="5803348" y="5378197"/>
          <a:ext cx="19177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917360" imgH="711000" progId="Equation.DSMT4">
                  <p:embed/>
                </p:oleObj>
              </mc:Choice>
              <mc:Fallback>
                <p:oleObj name="Equation" r:id="rId14" imgW="1917360" imgH="71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348" y="5378197"/>
                        <a:ext cx="19177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9C317E0-217E-B0DB-A1C7-53CCD3992CF8}"/>
              </a:ext>
            </a:extLst>
          </p:cNvPr>
          <p:cNvSpPr/>
          <p:nvPr/>
        </p:nvSpPr>
        <p:spPr bwMode="auto">
          <a:xfrm>
            <a:off x="5846694" y="5502965"/>
            <a:ext cx="603328" cy="46166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139153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Ορισμός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Για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≥ 2,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ορίζουσα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7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ν</m:t>
                    </m:r>
                    <m:r>
                      <m:rPr>
                        <m:sty m:val="p"/>
                      </m:rPr>
                      <a:rPr lang="el-GR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ό</m:t>
                    </m:r>
                    <m:r>
                      <a:rPr lang="el-GR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𝜍</m:t>
                    </m:r>
                    <m:r>
                      <a:rPr lang="el-GR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[</a:t>
                </a:r>
                <a:r>
                  <a:rPr lang="en-US" altLang="en-US" sz="2700" i="1" dirty="0" err="1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i="1" baseline="-25000" dirty="0" err="1">
                    <a:cs typeface="Times New Roman" panose="02020603050405020304" pitchFamily="18" charset="0"/>
                  </a:rPr>
                  <a:t>ij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]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δίδεται από τον τύπο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en-US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altLang="en-US" sz="25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det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altLang="en-US" sz="2500" i="1" dirty="0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5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altLang="en-US" sz="25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50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11</m:t>
                          </m:r>
                          <m:func>
                            <m:funcPr>
                              <m:ctrlP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nor/>
                                </m:rPr>
                                <a:rPr lang="en-US" altLang="en-US" sz="25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det</m:t>
                              </m:r>
                            </m:fName>
                            <m:e>
                              <m:r>
                                <m:rPr>
                                  <m:nor/>
                                </m:rPr>
                                <a:rPr lang="en-US" altLang="en-US" sz="2500" i="1" dirty="0"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altLang="en-US" sz="25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altLang="en-US" sz="25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det</m:t>
                              </m:r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i="1" dirty="0"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altLang="en-US" sz="25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+…+</m:t>
                              </m:r>
                              <m:d>
                                <m:dPr>
                                  <m:ctrlPr>
                                    <a:rPr lang="en-US" altLang="en-US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5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altLang="en-US" sz="2500" b="0" i="1" spc="-100" baseline="30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en-US" sz="2500" b="0" i="1" spc="-100" baseline="1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b="0" i="1" baseline="30000" smtClean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i="0" baseline="-25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b="0" i="1" baseline="-25000" smtClean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det</m:t>
                              </m:r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</m:t>
                              </m:r>
                              <m:r>
                                <m:rPr>
                                  <m:nor/>
                                </m:rPr>
                                <a:rPr lang="en-US" altLang="en-US" sz="2500" i="1" dirty="0"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altLang="en-US" sz="25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en-US" sz="25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altLang="en-US" sz="2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5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500" b="0" dirty="0"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altLang="en-US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nor/>
                            <m:brk m:alnAt="23"/>
                          </m:rPr>
                          <a:rPr lang="en-US" altLang="en-US" sz="25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j</m:t>
                        </m:r>
                        <m:r>
                          <a:rPr lang="en-US" alt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nor/>
                          </m:rPr>
                          <a:rPr lang="en-US" altLang="en-US" sz="25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  <m:e>
                        <m:d>
                          <m:dPr>
                            <m:ctrlPr>
                              <a:rPr lang="en-US" altLang="en-US" sz="25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5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en-US" sz="2500" b="0" i="1" spc="-100" baseline="30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500" b="0" i="1" spc="-100" baseline="14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altLang="en-US" sz="2500" b="0" i="1" spc="-100" baseline="3000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j</m:t>
                        </m:r>
                        <m:r>
                          <a:rPr lang="en-US" altLang="en-US" sz="2500" b="0" i="1" spc="-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5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en-US" sz="2500" b="0" baseline="-2500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en-US" sz="2500" b="0" i="1" baseline="-2500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j</m:t>
                        </m:r>
                        <m:r>
                          <m:rPr>
                            <m:nor/>
                          </m:rPr>
                          <a:rPr lang="en-US" altLang="en-US" sz="2500" b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5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5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en-US" sz="2500" b="0" baseline="-2500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en-US" sz="2500" b="0" i="1" baseline="-2500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j</m:t>
                        </m:r>
                      </m:e>
                    </m:nary>
                  </m:oMath>
                </a14:m>
                <a:endParaRPr lang="en-US" altLang="en-US" sz="2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222" r="-123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07310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4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1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Υπολογίστε την ορίζουσα του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11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–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12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12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+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13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13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eaLnBrk="1" hangingPunct="1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400" dirty="0"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=1 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det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−5 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det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+0 </m:t>
                    </m:r>
                    <m:r>
                      <m:rPr>
                        <m:sty m:val="p"/>
                      </m:rPr>
                      <a:rPr lang="en-US" altLang="en-US" sz="24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det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600" dirty="0">
                    <a:cs typeface="Times New Roman" panose="02020603050405020304" pitchFamily="18" charset="0"/>
                  </a:rPr>
                  <a:t>              = 1(0 – 2) – 5(0 – 0) + 0(– 4 – 0) = – 2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22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9580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19200"/>
                <a:ext cx="8382000" cy="5410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Ένας άλλος συνήθης συμβολισμός για την ορίζουσα ενός πίνακα χρησιμοποιεί ένα ζεύγος κάθετων γραμμών στη θέση των παρενθέσεων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Έτσι, ο υπολογισμός του παραδείγματος 1 μπορεί να γραφτεί ως εξής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500" i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en-US" altLang="en-US" sz="2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500" i="1" dirty="0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5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−5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5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+0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5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=…=−2</m:t>
                      </m:r>
                    </m:oMath>
                  </m:oMathPara>
                </a14:m>
                <a:endParaRPr lang="en-US" altLang="en-US" sz="2500" dirty="0">
                  <a:cs typeface="Times New Roman" panose="02020603050405020304" pitchFamily="18" charset="0"/>
                </a:endParaRPr>
              </a:p>
              <a:p>
                <a:pPr eaLnBrk="1" hangingPunct="1">
                  <a:spcBef>
                    <a:spcPts val="1800"/>
                  </a:spcBef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Για να διατυπώσουμε το επόμενο θεώρημα, είναι βολικό να γράψουμε τον ορισμό της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σε μια ελαφρώς διαφορετική μορφή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  <a:endParaRPr lang="el-GR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spcBef>
                    <a:spcPts val="1800"/>
                  </a:spcBef>
                  <a:buNone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Δεδομένου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[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i="1" baseline="-25000" dirty="0">
                    <a:cs typeface="Times New Roman" panose="02020603050405020304" pitchFamily="18" charset="0"/>
                  </a:rPr>
                  <a:t>ij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],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700" b="1" i="1" dirty="0">
                    <a:cs typeface="Times New Roman" panose="02020603050405020304" pitchFamily="18" charset="0"/>
                  </a:rPr>
                  <a:t>i, j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)-</a:t>
                </a:r>
                <a:r>
                  <a:rPr lang="el-GR" altLang="en-US" sz="2700" b="1" dirty="0" err="1">
                    <a:cs typeface="Times New Roman" panose="02020603050405020304" pitchFamily="18" charset="0"/>
                  </a:rPr>
                  <a:t>συνπαράγοντας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 του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ο εξής αριθμός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4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altLang="en-US" sz="2400" i="1" baseline="-25000" dirty="0">
                        <a:cs typeface="Times New Roman" panose="02020603050405020304" pitchFamily="18" charset="0"/>
                      </a:rPr>
                      <m:t>ij</m:t>
                    </m:r>
                    <m:r>
                      <a:rPr lang="en-US" alt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m:rPr>
                        <m:nor/>
                      </m:rPr>
                      <a:rPr lang="en-US" altLang="en-US" sz="2600" b="0" i="1" spc="-100" baseline="30000" smtClean="0">
                        <a:cs typeface="Times New Roman" panose="02020603050405020304" pitchFamily="18" charset="0"/>
                      </a:rPr>
                      <m:t>i</m:t>
                    </m:r>
                    <m:r>
                      <a:rPr lang="en-US" altLang="en-US" sz="2600" b="0" i="1" spc="-100" baseline="14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600" b="0" i="1" spc="-100" baseline="30000" smtClean="0">
                        <a:cs typeface="Times New Roman" panose="02020603050405020304" pitchFamily="18" charset="0"/>
                      </a:rPr>
                      <m:t>j</m:t>
                    </m:r>
                    <m:r>
                      <a:rPr lang="en-US" altLang="en-US" sz="2600" b="0" i="1" spc="-100" baseline="30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600" b="0" i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det</m:t>
                    </m:r>
                    <m:r>
                      <m:rPr>
                        <m:nor/>
                      </m:rPr>
                      <a:rPr lang="en-US" altLang="en-US" sz="2600" b="0" i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600" b="0" i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altLang="en-US" sz="2600" b="0" i="1" baseline="-2500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ij</m:t>
                    </m:r>
                  </m:oMath>
                </a14:m>
                <a:r>
                  <a:rPr lang="en-US" altLang="en-US" sz="2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altLang="en-US" sz="2600" baseline="-25000" dirty="0">
                    <a:cs typeface="Times New Roman" panose="02020603050405020304" pitchFamily="18" charset="0"/>
                  </a:rPr>
                  <a:t>	</a:t>
                </a:r>
                <a:endParaRPr lang="en-US" altLang="en-US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19200"/>
                <a:ext cx="8382000" cy="5410200"/>
              </a:xfrm>
              <a:blipFill>
                <a:blip r:embed="rId3"/>
                <a:stretch>
                  <a:fillRect l="-1515" t="-1171" r="-1515" b="-210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25068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534400" cy="5410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Τότε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det</m:t>
                    </m:r>
                    <m:r>
                      <m:rPr>
                        <m:nor/>
                      </m:rPr>
                      <a:rPr lang="en-US" altLang="en-US" sz="2700" b="0" i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700" i="1" dirty="0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m:rPr>
                        <m:nor/>
                      </m:rPr>
                      <a:rPr lang="en-US" altLang="en-US" sz="28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m:rPr>
                        <m:nor/>
                      </m:rPr>
                      <a:rPr lang="en-US" altLang="en-US" sz="28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+…+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m:rPr>
                        <m:nor/>
                      </m:rPr>
                      <a:rPr lang="en-US" altLang="en-US" sz="28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en-US" sz="2700" i="1" baseline="-25000"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en-US" altLang="en-US" sz="2700" i="1" baseline="-250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Ο τύπος αυτός ονομάζεται 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ανάπτυγμα </a:t>
                </a:r>
                <a:r>
                  <a:rPr lang="el-GR" altLang="en-US" sz="2700" b="1" dirty="0" err="1">
                    <a:cs typeface="Times New Roman" panose="02020603050405020304" pitchFamily="18" charset="0"/>
                  </a:rPr>
                  <a:t>συμπαραγόντων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ως προς την πρώτη σειρά του Α. </a:t>
                </a:r>
              </a:p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Η ορίζουσα ενός 𝑛×𝑛 πίνακα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μπορεί να υπολογιστεί με έναν συνυπολογισμό κατά μήκος οποιασδήποτε γραμμής ή κατά μήκος οποιασδήποτε στήλης.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Το ανάπτυγμα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συνπαραγόντων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ως προς την </a:t>
                </a:r>
                <a:r>
                  <a:rPr lang="en-US" altLang="en-US" sz="2700" i="1" dirty="0" err="1">
                    <a:cs typeface="Times New Roman" panose="02020603050405020304" pitchFamily="18" charset="0"/>
                  </a:rPr>
                  <a:t>i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-στη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γραμμή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en-US" altLang="en-US" sz="2700" b="0" i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i="1" dirty="0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800" i="1" dirty="0"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altLang="en-US" sz="27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800" i="1" dirty="0"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altLang="en-US" sz="27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US" altLang="en-US" sz="2800" i="1" dirty="0"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Το ανάπτυγμα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συνπαραγόντων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ως προς την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j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-στη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στήλη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en-US" altLang="en-US" sz="2700" b="0" i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i="1" dirty="0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en-US" sz="2800" i="1" dirty="0"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j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en-US" sz="2800" i="1" dirty="0"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altLang="en-US" sz="27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j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+…+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en-US" sz="2700" b="0" i="1" baseline="-25000" smtClean="0">
                          <a:cs typeface="Times New Roman" panose="020206030504050203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en-US" sz="2800" i="1" dirty="0"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altLang="en-US" sz="2700" b="0" i="1" baseline="-25000" smtClean="0"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j</m:t>
                      </m:r>
                    </m:oMath>
                  </m:oMathPara>
                </a14:m>
                <a:endParaRPr lang="en-US" altLang="en-US" sz="2700" i="1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534400" cy="5410200"/>
              </a:xfrm>
              <a:blipFill>
                <a:blip r:embed="rId3"/>
                <a:stretch>
                  <a:fillRect l="-1339" t="-117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8112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534400" cy="5410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4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Χρησιμοποιήστε ένα ανάπτυγμα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συνπαραγόντων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ως προς την τρίτη σειρά για να υπολογίσετε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b="0" i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 = 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spcAft>
                    <a:spcPts val="1800"/>
                  </a:spcAft>
                  <a:buNone/>
                </a:pPr>
                <a:r>
                  <a:rPr lang="en-US" altLang="en-US" sz="2400" i="1" dirty="0"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4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31</m:t>
                    </m:r>
                    <m:r>
                      <m:rPr>
                        <m:nor/>
                      </m:rPr>
                      <a:rPr lang="en-US" altLang="en-US" sz="24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31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4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32</m:t>
                    </m:r>
                    <m:r>
                      <m:rPr>
                        <m:nor/>
                      </m:rPr>
                      <a:rPr lang="en-US" altLang="en-US" sz="24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32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4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33</m:t>
                    </m:r>
                    <m:r>
                      <m:rPr>
                        <m:nor/>
                      </m:rPr>
                      <a:rPr lang="en-US" altLang="en-US" sz="24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4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33</m:t>
                    </m:r>
                  </m:oMath>
                </a14:m>
                <a:endParaRPr lang="en-US" altLang="en-US" sz="24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en-US" sz="2000" b="0" i="1" spc="-150" baseline="30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altLang="en-US" sz="2000" b="0" i="1" spc="-150" baseline="14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en-US" sz="2000" b="0" i="1" spc="-150" baseline="30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0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0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31</m:t>
                      </m:r>
                      <m:r>
                        <m:rPr>
                          <m:nor/>
                        </m:rPr>
                        <a:rPr lang="en-US" altLang="en-US" sz="2000" b="0" i="0" smtClean="0">
                          <a:cs typeface="Times New Roman" panose="020206030504050203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0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0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31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en-US" sz="2000" b="0" i="1" spc="-150" baseline="30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altLang="en-US" sz="2000" b="0" i="1" spc="-150" baseline="16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en-US" sz="2000" b="0" i="1" spc="-150" baseline="30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0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0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32</m:t>
                      </m:r>
                      <m:func>
                        <m:func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altLang="en-US" sz="2000" b="0" i="0" smtClean="0">
                              <a:cs typeface="Times New Roman" panose="02020603050405020304" pitchFamily="18" charset="0"/>
                            </a:rPr>
                            <m:t>det</m:t>
                          </m:r>
                        </m:fName>
                        <m:e>
                          <m:r>
                            <a:rPr lang="en-US" alt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000" b="0" i="1" smtClean="0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00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altLang="en-US" sz="2000" i="1" spc="-150" baseline="30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altLang="en-US" sz="2000" i="1" spc="-150" baseline="16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en-US" sz="2000" i="1" spc="-150" baseline="30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altLang="en-US" sz="2000" i="1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00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33</m:t>
                          </m:r>
                          <m:func>
                            <m:func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nor/>
                                </m:rPr>
                                <a:rPr lang="en-US" altLang="en-US" sz="2000" b="0" i="0" smtClean="0">
                                  <a:cs typeface="Times New Roman" panose="02020603050405020304" pitchFamily="18" charset="0"/>
                                </a:rPr>
                                <m:t>det</m:t>
                              </m:r>
                            </m:fName>
                            <m:e>
                              <m:r>
                                <a:rPr lang="en-US" alt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000" i="1"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US" altLang="en-US" sz="20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33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altLang="en-US" sz="2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0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0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0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0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>
                        <a:latin typeface="Cambria Math"/>
                        <a:cs typeface="Times New Roman" panose="02020603050405020304" pitchFamily="18" charset="0"/>
                      </a:rPr>
                      <m:t>−(−2)</m:t>
                    </m:r>
                  </m:oMath>
                </a14:m>
                <a:r>
                  <a:rPr lang="en-US" altLang="en-US" sz="24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+0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4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= 0 + 2(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1) + 0 =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534400" cy="5410200"/>
              </a:xfrm>
              <a:blipFill>
                <a:blip r:embed="rId3"/>
                <a:stretch>
                  <a:fillRect l="-1637" t="-117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6350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ΕΙΣΑΓΩΓΗ ΣΤΙΣ ΟΡΙΖΟΥΣΕΣ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01782"/>
                <a:ext cx="8534400" cy="5275218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2: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 ο Α είναι τριγωνικός πίνακας, τότε η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det 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το γινόμενο των στοιχείων στην κύρια διαγώνιο του Α.</a:t>
                </a:r>
              </a:p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3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Επιβεβαίωσε το θεώρημα για τον πίνακα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 = 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altLang="en-US" sz="2000" dirty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0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en-US" sz="20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000" b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en-US" altLang="en-US" sz="20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21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000" b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en-US" altLang="en-US" sz="2000" i="1" dirty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altLang="en-US" sz="2000" baseline="-25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altLang="en-US" sz="2000" dirty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en-US" altLang="en-US" sz="2000" b="0" i="1" baseline="30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000" i="1" baseline="14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000" i="1" baseline="30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(3)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spcBef>
                    <a:spcPts val="1200"/>
                  </a:spcBef>
                  <a:buNone/>
                </a:pPr>
                <a:r>
                  <a:rPr lang="en-US" altLang="en-US" sz="2000" dirty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(3)(−4)(2)</m:t>
                    </m:r>
                    <m:r>
                      <a:rPr lang="en-US" altLang="en-US" sz="20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</m:oMath>
                </a14:m>
                <a:r>
                  <a:rPr lang="en-US" altLang="en-US" sz="2000" dirty="0">
                    <a:cs typeface="Times New Roman" panose="02020603050405020304" pitchFamily="18" charset="0"/>
                  </a:rPr>
                  <a:t>24</a:t>
                </a:r>
              </a:p>
              <a:p>
                <a:pPr eaLnBrk="1" hangingPunct="1"/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01782"/>
                <a:ext cx="8534400" cy="5275218"/>
              </a:xfrm>
              <a:blipFill>
                <a:blip r:embed="rId3"/>
                <a:stretch>
                  <a:fillRect l="-1339" t="-1199" r="-1637" b="-24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1976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3.1-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ΛΟΓΙΚΕΣ ΑΠΑΝΤΗΣΕΙΣ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01782"/>
                <a:ext cx="8534400" cy="5199018"/>
              </a:xfrm>
            </p:spPr>
            <p:txBody>
              <a:bodyPr/>
              <a:lstStyle/>
              <a:p>
                <a:r>
                  <a:rPr lang="el-GR" dirty="0"/>
                  <a:t>Εάν το </a:t>
                </a:r>
                <a:r>
                  <a:rPr lang="en-US" dirty="0"/>
                  <a:t>p </a:t>
                </a:r>
                <a:r>
                  <a:rPr lang="el-GR" dirty="0"/>
                  <a:t>είναι το γινόμενο των </a:t>
                </a:r>
                <a:r>
                  <a:rPr lang="en-US" dirty="0"/>
                  <a:t>n </a:t>
                </a:r>
                <a:r>
                  <a:rPr lang="el-GR" dirty="0"/>
                  <a:t>μεγαλύτερων σε απόλυτη τιμή στοιχείων (ο ίδιος αριθμός μπορεί να επαναληφθεί εάν εμφανίζεται περισσότερες από μία φορές ως εγγραφή πίνακα), τότε η ορίζουσα</a:t>
                </a:r>
                <a:r>
                  <a:rPr lang="el-GR" i="1" dirty="0"/>
                  <a:t> του</a:t>
                </a:r>
                <a:r>
                  <a:rPr lang="el-GR" dirty="0"/>
                  <a:t> </a:t>
                </a:r>
                <a:r>
                  <a:rPr lang="en-US" dirty="0"/>
                  <a:t>A </a:t>
                </a:r>
                <a:r>
                  <a:rPr lang="el-GR" dirty="0"/>
                  <a:t>πρέπει να είναι μεταξύ - </a:t>
                </a:r>
                <a:r>
                  <a:rPr lang="en-US" dirty="0"/>
                  <a:t>np </a:t>
                </a:r>
                <a:r>
                  <a:rPr lang="el-GR" dirty="0"/>
                  <a:t>και </a:t>
                </a:r>
                <a:r>
                  <a:rPr lang="en-US" dirty="0"/>
                  <a:t>np.</a:t>
                </a:r>
              </a:p>
              <a:p>
                <a:r>
                  <a:rPr lang="el-GR" altLang="en-US" sz="2800" b="1" dirty="0">
                    <a:cs typeface="Times New Roman" panose="02020603050405020304" pitchFamily="18" charset="0"/>
                  </a:rPr>
                  <a:t>Παράδειγμα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eaLnBrk="1" hangingPunct="1">
                  <a:spcBef>
                    <a:spcPts val="1800"/>
                  </a:spcBef>
                </a:pP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en-US" sz="2400" dirty="0" smtClean="0">
                        <a:cs typeface="Times New Roman" panose="02020603050405020304" pitchFamily="18" charset="0"/>
                      </a:rPr>
                      <m:t>7</m:t>
                    </m:r>
                    <m:r>
                      <m:rPr>
                        <m:nor/>
                      </m:rPr>
                      <a:rPr lang="en-US" altLang="en-US" sz="2400" b="0" dirty="0" smtClean="0">
                        <a:cs typeface="Times New Roman" panose="02020603050405020304" pitchFamily="18" charset="0"/>
                      </a:rPr>
                      <m:t>56</m:t>
                    </m:r>
                    <m:r>
                      <a:rPr lang="en-US" altLang="en-US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altLang="en-US" sz="2400" dirty="0">
                    <a:cs typeface="Times New Roman" panose="02020603050405020304" pitchFamily="18" charset="0"/>
                  </a:rPr>
                  <a:t>(3)(7)(6)(6)      det </a:t>
                </a:r>
                <a:r>
                  <a:rPr lang="en-US" altLang="en-US" sz="2400" i="1" dirty="0">
                    <a:cs typeface="Times New Roman" panose="02020603050405020304" pitchFamily="18" charset="0"/>
                  </a:rPr>
                  <a:t>A     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(3)(7)(6)(6) = 756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01782"/>
                <a:ext cx="8534400" cy="5199018"/>
              </a:xfrm>
              <a:blipFill>
                <a:blip r:embed="rId3"/>
                <a:stretch>
                  <a:fillRect l="-1786" t="-1460" b="-48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29BA351-F925-43B8-80C7-4088CC3148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811415"/>
              </p:ext>
            </p:extLst>
          </p:nvPr>
        </p:nvGraphicFramePr>
        <p:xfrm>
          <a:off x="3707296" y="5951571"/>
          <a:ext cx="2032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3040" imgH="241200" progId="Equation.DSMT4">
                  <p:embed/>
                </p:oleObj>
              </mc:Choice>
              <mc:Fallback>
                <p:oleObj name="Equation" r:id="rId6" imgW="2030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07296" y="5951571"/>
                        <a:ext cx="203200" cy="24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80641C5-1E52-486F-BB2F-D15187F632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041344"/>
              </p:ext>
            </p:extLst>
          </p:nvPr>
        </p:nvGraphicFramePr>
        <p:xfrm>
          <a:off x="4800600" y="5996010"/>
          <a:ext cx="196850" cy="23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7040" imgH="234739" progId="Equation.DSMT4">
                  <p:embed/>
                </p:oleObj>
              </mc:Choice>
              <mc:Fallback>
                <p:oleObj name="Equation" r:id="rId6" imgW="197040" imgH="23473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00600" y="5996010"/>
                        <a:ext cx="196850" cy="23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2673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12535</TotalTime>
  <Words>589</Words>
  <Application>Microsoft Macintosh PowerPoint</Application>
  <PresentationFormat>On-screen Show (4:3)</PresentationFormat>
  <Paragraphs>76</Paragraphs>
  <Slides>9</Slides>
  <Notes>9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Ορίζουσες</vt:lpstr>
      <vt:lpstr>ΕΙΣΑΓΩΓΗ ΣΤΙΣ ΟΡΙΖΟΥΣΕΣ</vt:lpstr>
      <vt:lpstr>ΕΙΣΑΓΩΓΗ ΣΤΙΣ ΟΡΙΖΟΥΣΕΣ</vt:lpstr>
      <vt:lpstr>ΕΙΣΑΓΩΓΗ ΣΤΙΣ ΟΡΙΖΟΥΣΕΣ</vt:lpstr>
      <vt:lpstr>ΕΙΣΑΓΩΓΗ ΣΤΙΣ ΟΡΙΖΟΥΣΕΣ</vt:lpstr>
      <vt:lpstr>ΕΙΣΑΓΩΓΗ ΣΤΙΣ ΟΡΙΖΟΥΣΕΣ</vt:lpstr>
      <vt:lpstr>ΕΙΣΑΓΩΓΗ ΣΤΙΣ ΟΡΙΖΟΥΣΕΣ</vt:lpstr>
      <vt:lpstr>ΕΙΣΑΓΩΓΗ ΣΤΙΣ ΟΡΙΖΟΥΣΕΣ</vt:lpstr>
      <vt:lpstr>ΛΟΓΙΚΕΣ ΑΠΑΝΤΗΣΕΙΣ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1064</cp:revision>
  <dcterms:created xsi:type="dcterms:W3CDTF">2005-10-22T18:34:54Z</dcterms:created>
  <dcterms:modified xsi:type="dcterms:W3CDTF">2025-11-25T11:37:54Z</dcterms:modified>
</cp:coreProperties>
</file>