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1"/>
  </p:notesMasterIdLst>
  <p:handoutMasterIdLst>
    <p:handoutMasterId r:id="rId12"/>
  </p:handoutMasterIdLst>
  <p:sldIdLst>
    <p:sldId id="475" r:id="rId2"/>
    <p:sldId id="476" r:id="rId3"/>
    <p:sldId id="477" r:id="rId4"/>
    <p:sldId id="478" r:id="rId5"/>
    <p:sldId id="479" r:id="rId6"/>
    <p:sldId id="480" r:id="rId7"/>
    <p:sldId id="481" r:id="rId8"/>
    <p:sldId id="482" r:id="rId9"/>
    <p:sldId id="48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007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howGuides="1">
      <p:cViewPr varScale="1">
        <p:scale>
          <a:sx n="127" d="100"/>
          <a:sy n="127" d="100"/>
        </p:scale>
        <p:origin x="2056" y="192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4A79F7-0D57-4CDD-B304-D03B681CF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76B24-C323-445C-B0D2-522FB92C1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0936C8-C03C-449C-93C6-A9BC652B053F}" type="datetimeFigureOut">
              <a:rPr lang="en-US" altLang="en-US"/>
              <a:pPr>
                <a:defRPr/>
              </a:pPr>
              <a:t>11/25/25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54569-52F8-43BD-B404-5CB1A3BC2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4CC04-B7F4-4A9E-B17B-03C03BC5D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7EC46F-5A9F-4DE2-BB4C-874D5BAC4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45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B0B9DE2-22D3-4711-AE76-7F664188E1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5821BF-E2E9-4273-9771-D6FBACB1E1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00A4E5B-9647-442D-BF98-0CD763FFCD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7898680-F50D-481D-A047-F4EB4A55C1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0FB1D72-7532-421E-B942-CECDC28139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56F892F-FC74-4B8C-91FB-EF7EEB167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0C059F-C707-45E6-900E-B4606CF99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348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A9C20A67-9360-415D-8A66-BED502C09899}" type="slidenum">
              <a:rPr lang="en-US" altLang="en-US" sz="1200">
                <a:latin typeface="Arial" panose="020B0604020202020204" pitchFamily="34" charset="0"/>
              </a:rPr>
              <a:pPr algn="r"/>
              <a:t>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849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36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72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926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48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97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161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5760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522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>
            <a:extLst>
              <a:ext uri="{FF2B5EF4-FFF2-40B4-BE49-F238E27FC236}">
                <a16:creationId xmlns:a16="http://schemas.microsoft.com/office/drawing/2014/main" id="{32862AC4-6A41-48B8-BE1D-81AC9810ED7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4" descr="Pink tissue paper">
            <a:extLst>
              <a:ext uri="{FF2B5EF4-FFF2-40B4-BE49-F238E27FC236}">
                <a16:creationId xmlns:a16="http://schemas.microsoft.com/office/drawing/2014/main" id="{032A4514-26CB-49AF-ADF8-1E49424608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  <a:ea typeface="+mn-ea"/>
              </a:rPr>
              <a:t>3</a:t>
            </a:r>
          </a:p>
        </p:txBody>
      </p:sp>
      <p:sp>
        <p:nvSpPr>
          <p:cNvPr id="6" name="Text Box 15" descr="Pink tissue paper">
            <a:extLst>
              <a:ext uri="{FF2B5EF4-FFF2-40B4-BE49-F238E27FC236}">
                <a16:creationId xmlns:a16="http://schemas.microsoft.com/office/drawing/2014/main" id="{C62599FA-CAA0-45A4-BCEC-DB2CA5BD92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  <a:ea typeface="+mn-ea"/>
              </a:rPr>
              <a:t>3.1</a:t>
            </a: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78033545-443D-42C9-903A-7276EB91EE89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BF932F74-A41D-4807-9315-3994AABCE316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4">
            <a:extLst>
              <a:ext uri="{FF2B5EF4-FFF2-40B4-BE49-F238E27FC236}">
                <a16:creationId xmlns:a16="http://schemas.microsoft.com/office/drawing/2014/main" id="{1A6AA106-0457-4981-8351-3388B0A9470E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66AA791A-71B8-4871-B335-2F474010A252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6 w 96"/>
              <a:gd name="T3" fmla="*/ 0 h 192"/>
              <a:gd name="T4" fmla="*/ 2147483646 w 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6" descr="Lay Linear Algebra 6e cover.png">
            <a:extLst>
              <a:ext uri="{FF2B5EF4-FFF2-40B4-BE49-F238E27FC236}">
                <a16:creationId xmlns:a16="http://schemas.microsoft.com/office/drawing/2014/main" id="{1B9A7D2E-8FA5-4083-B405-14651D373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Row Reduction and Echelon Forms</a:t>
            </a:r>
          </a:p>
        </p:txBody>
      </p:sp>
    </p:spTree>
    <p:extLst>
      <p:ext uri="{BB962C8B-B14F-4D97-AF65-F5344CB8AC3E}">
        <p14:creationId xmlns:p14="http://schemas.microsoft.com/office/powerpoint/2010/main" val="41576907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99E24B-8B6E-4B43-ADFF-FCD7DFDA4D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5A033D27-E327-42A3-9746-8A207BC85F3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9F723F1-4E22-4D81-A9FE-D2E5F8A8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61659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DB6F84-7DA6-477F-BEB9-FA65C2BF4B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AD79D73D-2508-4B68-8208-CFE0C7343404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A0EFB30-14FB-466A-B471-261979D7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356005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3398FE-4112-4789-ACA6-7A9A82CBEE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A3BAD3DB-055A-40B1-A4D9-C05F99E3475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376A483A-0A24-4E8C-BD78-FC9D8062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39783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5B59A2-63DD-42E4-9F3B-BE640F1D05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4448BBAC-BE64-457F-86C7-F045323587B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DCCD288-D79B-4C55-AE70-8F418F5D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23451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B84D0A-FCC8-4AA6-AB00-DDFAD47CAF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0632A9B-4C5B-4EC9-842F-C03C877E4966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01EFFD70-1862-419F-A3C4-55BB3D30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24052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D347A7-1292-434F-985E-F0CCE65665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3D818566-A512-450D-B405-9C43AE8B701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7EFE43B-F70C-4E2A-AD84-886BE4F8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32256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FD7CEA-7F9C-4DA6-8D41-013BB68FCE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3.1- </a:t>
            </a:r>
            <a:fld id="{3C68F6FB-E98E-46B9-BF9E-8028EC4926D7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729863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D745D5-B93A-445A-AE88-94C29DE7A5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13E5C302-AB48-41F0-9BB0-E9FBDD96393E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323066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B8EEDB-35CC-4CE1-B350-23616945FD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B5B7004E-FF89-4ACE-944C-09A5FC52B851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BFEBB7B-1F08-459A-BD0A-BF9CEF79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15632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466A1E-CBA8-48BF-A684-539C50C39E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3047EB2-A262-45A5-ACC9-E158AD4CB85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6246698-B59B-43F7-AD47-D72ADE48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37728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36C7A3-2810-4DBF-A90B-6955018A44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8BA14E9D-B97E-47E6-A7B7-2965A2780197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587669E9-8B86-4CD5-A650-87F30F49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67132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FD6BC2-DE2E-4F3C-9350-975EB5210A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E42163C8-B72B-4DB5-8E3B-FE3E352D394F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252663BB-A9A9-44C2-B73A-AC469794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6968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192647-EFC3-4861-9C79-9427839390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77D77682-A72A-439C-92B9-08BF9F1C7A25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227C173-777A-40D5-946E-7489D6F4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554110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752A0F-4269-4FF4-B5B6-AF5938DE7D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1.2- </a:t>
            </a:r>
            <a:fld id="{FC49DDCE-4702-40F9-8F58-19E5EE9F3FB4}" type="slidenum">
              <a:rPr lang="en-US" altLang="en-US" smtClean="0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A4E05BA-8F43-4BEB-8904-5EC6A5B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05550"/>
            <a:ext cx="4953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2021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08697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9F2B5A77-6BB4-4768-8D29-9C473494F4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3.1- </a:t>
            </a:r>
            <a:fld id="{9CACAE2B-D194-4FD7-8D49-2453B9E4AFC9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69BF9965-EB80-4604-AA6E-BBD05A278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DD345F53-FB5B-4223-856C-10612F853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13">
            <a:extLst>
              <a:ext uri="{FF2B5EF4-FFF2-40B4-BE49-F238E27FC236}">
                <a16:creationId xmlns:a16="http://schemas.microsoft.com/office/drawing/2014/main" id="{F389010D-C9EC-432C-AD53-9014BC08ACE1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3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dirty="0" err="1"/>
              <a:t>Ορ</a:t>
            </a:r>
            <a:r>
              <a:rPr lang="en-US" altLang="en-US" dirty="0" err="1"/>
              <a:t>ί</a:t>
            </a:r>
            <a:r>
              <a:rPr lang="el-GR" altLang="en-US" dirty="0"/>
              <a:t>ζουσες</a:t>
            </a:r>
            <a:endParaRPr lang="en-US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ΕΙΣΑΓΩΓΗ ΣΤΙΣ ΟΡΙΖΟΥΣΕΣ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8415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Ορισμός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Εστω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έ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νας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alt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2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πίνακας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 =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                .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Η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ορίζουσα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του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δίδεται από τον τύπο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 eaLnBrk="1" hangingPunct="1">
                  <a:buNone/>
                </a:pPr>
                <a:endParaRPr lang="en-US" altLang="en-US" sz="25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5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b="1" dirty="0">
                    <a:cs typeface="Times New Roman" panose="02020603050405020304" pitchFamily="18" charset="0"/>
                  </a:rPr>
                  <a:t>Ορισμός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Ο πίνακας    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σχηματίζεται από τον πίνακα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αν διαγράψουμε την </a:t>
                </a:r>
                <a:r>
                  <a:rPr lang="en-US" altLang="en-US" sz="2800" i="1" dirty="0" err="1">
                    <a:cs typeface="Times New Roman" panose="02020603050405020304" pitchFamily="18" charset="0"/>
                  </a:rPr>
                  <a:t>i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-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στη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γραμμή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και την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j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-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στη στήλη του.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endParaRPr lang="en-US" altLang="en-US" sz="2800" i="1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    </a:t>
                </a:r>
                <a:r>
                  <a:rPr lang="el-GR" altLang="en-US" sz="28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  <a:blipFill>
                <a:blip r:embed="rId3"/>
                <a:stretch>
                  <a:fillRect l="-1389" t="-1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3.1-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ΕΙΣΑΓΩΓΗ ΣΤΙΣ ΟΡΙΖΟΥΣΕΣ</a:t>
            </a:r>
            <a:endParaRPr lang="en-US" alt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DEE16E-9AB8-4AB9-8142-3ED5EC177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053226"/>
              </p:ext>
            </p:extLst>
          </p:nvPr>
        </p:nvGraphicFramePr>
        <p:xfrm>
          <a:off x="6858000" y="1143000"/>
          <a:ext cx="1257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888840" progId="Equation.DSMT4">
                  <p:embed/>
                </p:oleObj>
              </mc:Choice>
              <mc:Fallback>
                <p:oleObj name="Equation" r:id="rId4" imgW="12571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0" y="1143000"/>
                        <a:ext cx="12573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A35050-9791-4010-80D8-504EAC74A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45855"/>
              </p:ext>
            </p:extLst>
          </p:nvPr>
        </p:nvGraphicFramePr>
        <p:xfrm>
          <a:off x="3124200" y="2416129"/>
          <a:ext cx="234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9360" imgH="380880" progId="Equation.DSMT4">
                  <p:embed/>
                </p:oleObj>
              </mc:Choice>
              <mc:Fallback>
                <p:oleObj name="Equation" r:id="rId6" imgW="2349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2416129"/>
                        <a:ext cx="2349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61965C-15BC-4683-A369-214685DB7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733828"/>
              </p:ext>
            </p:extLst>
          </p:nvPr>
        </p:nvGraphicFramePr>
        <p:xfrm>
          <a:off x="4068805" y="3213100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431640" progId="Equation.DSMT4">
                  <p:embed/>
                </p:oleObj>
              </mc:Choice>
              <mc:Fallback>
                <p:oleObj name="Equation" r:id="rId8" imgW="330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68805" y="3213100"/>
                        <a:ext cx="330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B71B73C-C256-41A4-BE4C-2F4652F95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56326"/>
              </p:ext>
            </p:extLst>
          </p:nvPr>
        </p:nvGraphicFramePr>
        <p:xfrm>
          <a:off x="1648791" y="5266635"/>
          <a:ext cx="1498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1066680" progId="Equation.DSMT4">
                  <p:embed/>
                </p:oleObj>
              </mc:Choice>
              <mc:Fallback>
                <p:oleObj name="Equation" r:id="rId10" imgW="14983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48791" y="5266635"/>
                        <a:ext cx="1498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40E472F-5E50-43C8-A0C7-9B93F54DF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416374"/>
              </p:ext>
            </p:extLst>
          </p:nvPr>
        </p:nvGraphicFramePr>
        <p:xfrm>
          <a:off x="4068805" y="5444435"/>
          <a:ext cx="1384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84200" imgH="711000" progId="Equation.DSMT4">
                  <p:embed/>
                </p:oleObj>
              </mc:Choice>
              <mc:Fallback>
                <p:oleObj name="Equation" r:id="rId12" imgW="13842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68805" y="5444435"/>
                        <a:ext cx="13843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5502965"/>
            <a:ext cx="330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Αν                            τότε</a:t>
            </a:r>
            <a:r>
              <a:rPr lang="en-US" dirty="0">
                <a:latin typeface="+mn-lt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505926"/>
              </p:ext>
            </p:extLst>
          </p:nvPr>
        </p:nvGraphicFramePr>
        <p:xfrm>
          <a:off x="5803348" y="5378197"/>
          <a:ext cx="1917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7360" imgH="711000" progId="Equation.DSMT4">
                  <p:embed/>
                </p:oleObj>
              </mc:Choice>
              <mc:Fallback>
                <p:oleObj name="Equation" r:id="rId14" imgW="19173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348" y="5378197"/>
                        <a:ext cx="1917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C317E0-217E-B0DB-A1C7-53CCD3992CF8}"/>
              </a:ext>
            </a:extLst>
          </p:cNvPr>
          <p:cNvSpPr/>
          <p:nvPr/>
        </p:nvSpPr>
        <p:spPr bwMode="auto">
          <a:xfrm>
            <a:off x="5846694" y="5502965"/>
            <a:ext cx="603328" cy="461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3915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3.1-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ΕΙΣΑΓΩΓΗ ΣΤΙΣ ΟΡΙΖΟΥΣΕΣ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Ορισμός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Για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≥ 2,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η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ορίζουσα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7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ν</m:t>
                    </m:r>
                    <m:r>
                      <m:rPr>
                        <m:sty m:val="p"/>
                      </m:rPr>
                      <a:rPr lang="el-GR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ό</m:t>
                    </m:r>
                    <m:r>
                      <a:rPr lang="el-GR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𝜍</m:t>
                    </m:r>
                    <m:r>
                      <a:rPr lang="el-GR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πίνακα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[</a:t>
                </a:r>
                <a:r>
                  <a:rPr lang="en-US" altLang="en-US" sz="2700" i="1" dirty="0" err="1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i="1" baseline="-25000" dirty="0" err="1">
                    <a:cs typeface="Times New Roman" panose="02020603050405020304" pitchFamily="18" charset="0"/>
                  </a:rPr>
                  <a:t>ij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]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δίδεται από τον τύπο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altLang="en-US" sz="25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det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altLang="en-US" sz="2500" i="1" dirty="0"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alt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en-US" sz="25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altLang="en-US" sz="2500" b="0" i="1" baseline="-250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  <m:func>
                            <m:funcPr>
                              <m:ctrlP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altLang="en-US" sz="2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altLang="en-US" sz="2500" i="1" dirty="0"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US" altLang="en-US" sz="2500" b="0" i="1" baseline="-25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en-US" sz="25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US" altLang="en-US" sz="2500" b="0" i="1" baseline="-25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m:rPr>
                                  <m:nor/>
                                </m:rPr>
                                <a:rPr lang="en-US" altLang="en-US" sz="25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det</m:t>
                              </m:r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  <m:r>
                                <m:rPr>
                                  <m:nor/>
                                </m:rPr>
                                <a:rPr lang="en-US" altLang="en-US" sz="2500" i="1" dirty="0"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US" altLang="en-US" sz="2500" b="0" i="1" baseline="-25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+…+</m:t>
                              </m:r>
                              <m:d>
                                <m:dPr>
                                  <m:ctrlPr>
                                    <a:rPr lang="en-US" altLang="en-US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en-US" sz="2500" b="0" i="1" spc="-100" baseline="30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en-US" sz="2500" b="0" i="1" spc="-100" baseline="15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altLang="en-US" sz="2500" b="0" i="1" baseline="3000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altLang="en-US" sz="25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altLang="en-US" sz="250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en-US" sz="2500" b="0" i="1" baseline="-2500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det</m:t>
                              </m:r>
                              <m:r>
                                <a:rPr lang="en-US" alt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  <m:r>
                                <m:rPr>
                                  <m:nor/>
                                </m:rPr>
                                <a:rPr lang="en-US" altLang="en-US" sz="2500" i="1" dirty="0"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US" altLang="en-US" sz="2500" b="0" i="1" baseline="-25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en-US" sz="2500" b="0" i="1" baseline="-25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5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500" b="0" dirty="0"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en-US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  <m:brk m:alnAt="23"/>
                          </m:rPr>
                          <a:rPr lang="en-US" altLang="en-US" sz="2500" b="0" i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alt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en-US" sz="2500" b="0" i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d>
                          <m:dPr>
                            <m:ctrlPr>
                              <a:rPr lang="en-US" altLang="en-US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5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en-US" sz="2500" b="0" i="1" spc="-100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en-US" sz="2500" b="0" i="1" spc="-100" baseline="14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en-US" sz="2500" b="0" i="1" spc="-100" baseline="300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altLang="en-US" sz="25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500" b="0" i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en-US" sz="2500" b="0" baseline="-250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en-US" sz="2500" b="0" i="1" baseline="-250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en-US" sz="2500" b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lang="en-US" altLang="en-US" sz="2500" b="0" i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500" b="0" i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en-US" sz="2500" b="0" baseline="-250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en-US" sz="2500" b="0" i="1" baseline="-250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nary>
                  </m:oMath>
                </a14:m>
                <a:endParaRPr lang="en-US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  <a:blipFill>
                <a:blip r:embed="rId3"/>
                <a:stretch>
                  <a:fillRect l="-1389" t="-1222" r="-123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731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3.1-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ΕΙΣΑΓΩΓΗ ΣΤΙΣ ΟΡΙΖΟΥΣΕΣ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4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1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Υπολογίστε την ορίζουσα του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Λύση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    det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det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11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–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12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det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12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+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13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det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13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eaLnBrk="1" hangingPunct="1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det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det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+0 </m:t>
                    </m:r>
                    <m:r>
                      <m:rPr>
                        <m:sty m:val="p"/>
                      </m:rPr>
                      <a:rPr lang="en-US" alt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det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600" dirty="0">
                    <a:cs typeface="Times New Roman" panose="02020603050405020304" pitchFamily="18" charset="0"/>
                  </a:rPr>
                  <a:t>              = 1(0 – 2) – 5(0 – 0) + 0(– 4 – 0) = – 2 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  <a:blipFill>
                <a:blip r:embed="rId3"/>
                <a:stretch>
                  <a:fillRect l="-1389" t="-122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580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3.1-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ΕΙΣΑΓΩΓΗ ΣΤΙΣ ΟΡΙΖΟΥΣΕΣ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19200"/>
                <a:ext cx="8382000" cy="54102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Ένας άλλος συνήθης συμβολισμός για την ορίζουσα ενός πίνακα χρησιμοποιεί ένα ζεύγος κάθετων γραμμών στη θέση των παρενθέσεων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Έτσι, ο υπολογισμός του παραδείγματος 1 μπορεί να γραφτεί ως εξής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500" i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en-US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2500" i="1" dirty="0"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5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5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5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5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=…=−2</m:t>
                      </m:r>
                    </m:oMath>
                  </m:oMathPara>
                </a14:m>
                <a:endParaRPr lang="en-US" altLang="en-US" sz="2500" dirty="0"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1800"/>
                  </a:spcBef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Για να διατυπώσουμε το επόμενο θεώρημα, είναι βολικό να γράψουμε τον ορισμό της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det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σε μια ελαφρώς διαφορετική μορφή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</a:t>
                </a:r>
                <a:endParaRPr lang="el-GR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spcBef>
                    <a:spcPts val="1800"/>
                  </a:spcBef>
                  <a:buNone/>
                </a:pPr>
                <a:r>
                  <a:rPr lang="el-GR" altLang="en-US" sz="2700" dirty="0">
                    <a:cs typeface="Times New Roman" panose="02020603050405020304" pitchFamily="18" charset="0"/>
                  </a:rPr>
                  <a:t>Δεδομένου του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= [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i="1" baseline="-25000" dirty="0">
                    <a:cs typeface="Times New Roman" panose="02020603050405020304" pitchFamily="18" charset="0"/>
                  </a:rPr>
                  <a:t>ij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],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ο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sz="2700" b="1" i="1" dirty="0">
                    <a:cs typeface="Times New Roman" panose="02020603050405020304" pitchFamily="18" charset="0"/>
                  </a:rPr>
                  <a:t>i, j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)-</a:t>
                </a:r>
                <a:r>
                  <a:rPr lang="el-GR" altLang="en-US" sz="2700" b="1" dirty="0" err="1">
                    <a:cs typeface="Times New Roman" panose="02020603050405020304" pitchFamily="18" charset="0"/>
                  </a:rPr>
                  <a:t>συνπαράγοντας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 του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του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ο εξής αριθμός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i="1" dirty="0"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2400" i="1" baseline="-25000" dirty="0">
                        <a:cs typeface="Times New Roman" panose="02020603050405020304" pitchFamily="18" charset="0"/>
                      </a:rPr>
                      <m:t>ij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nor/>
                      </m:rPr>
                      <a:rPr lang="en-US" altLang="en-US" sz="2600" b="0" i="1" spc="-100" baseline="30000" smtClean="0"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altLang="en-US" sz="2600" b="0" i="1" spc="-100" baseline="14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en-US" sz="2600" b="0" i="1" spc="-100" baseline="30000" smtClean="0"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altLang="en-US" sz="2600" b="0" i="1" spc="-100" baseline="30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6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det</m:t>
                    </m:r>
                    <m:r>
                      <m:rPr>
                        <m:nor/>
                      </m:rPr>
                      <a:rPr lang="en-US" altLang="en-US" sz="26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600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en-US" sz="2600" b="0" i="1" baseline="-250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ij</m:t>
                    </m:r>
                  </m:oMath>
                </a14:m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2600" baseline="-25000" dirty="0">
                    <a:cs typeface="Times New Roman" panose="02020603050405020304" pitchFamily="18" charset="0"/>
                  </a:rPr>
                  <a:t>	</a:t>
                </a:r>
                <a:endParaRPr lang="en-US" altLang="en-US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382000" cy="5410200"/>
              </a:xfrm>
              <a:blipFill>
                <a:blip r:embed="rId3"/>
                <a:stretch>
                  <a:fillRect l="-1515" t="-1171" r="-1515" b="-21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506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3.1-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ΕΙΣΑΓΩΓΗ ΣΤΙΣ ΟΡΙΖΟΥΣΕΣ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534400" cy="54102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Τότε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7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det</m:t>
                    </m:r>
                    <m:r>
                      <m:rPr>
                        <m:nor/>
                      </m:rPr>
                      <a:rPr lang="en-US" altLang="en-US" sz="27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700" i="1" dirty="0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700" i="1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m:rPr>
                        <m:nor/>
                      </m:rPr>
                      <a:rPr lang="en-US" altLang="en-US" sz="2800" i="1" dirty="0"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en-US" sz="2700" i="1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 altLang="en-US" sz="2800" i="1" dirty="0"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en-US" sz="2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  <m:r>
                      <m:rPr>
                        <m:nor/>
                      </m:rPr>
                      <a:rPr lang="en-US" altLang="en-US" sz="2700" i="1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7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altLang="en-US" sz="2800" i="1" dirty="0"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en-US" sz="27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2700" i="1" baseline="-25000"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altLang="en-US" sz="2700" i="1" baseline="-250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Ο τύπος αυτός ονομάζεται </a:t>
                </a:r>
                <a:r>
                  <a:rPr lang="el-GR" altLang="en-US" sz="2700" b="1" dirty="0">
                    <a:cs typeface="Times New Roman" panose="02020603050405020304" pitchFamily="18" charset="0"/>
                  </a:rPr>
                  <a:t>ανάπτυγμα </a:t>
                </a:r>
                <a:r>
                  <a:rPr lang="el-GR" altLang="en-US" sz="2700" b="1" dirty="0" err="1">
                    <a:cs typeface="Times New Roman" panose="02020603050405020304" pitchFamily="18" charset="0"/>
                  </a:rPr>
                  <a:t>συμπαραγόντων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ως προς την πρώτη σειρά του Α. </a:t>
                </a:r>
              </a:p>
              <a:p>
                <a:pPr eaLnBrk="1" hangingPunct="1"/>
                <a:r>
                  <a:rPr lang="el-GR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Θεώρημα</a:t>
                </a:r>
                <a:r>
                  <a:rPr lang="en-US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 1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Η ορίζουσα ενός 𝑛×𝑛 πίνακα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μπορεί να υπολογιστεί με έναν συνυπολογισμό κατά μήκος οποιασδήποτε γραμμής ή κατά μήκος οποιασδήποτε στήλης.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Το ανάπτυγμα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συνπαραγόντων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ως προς την </a:t>
                </a:r>
                <a:r>
                  <a:rPr lang="en-US" altLang="en-US" sz="2700" i="1" dirty="0" err="1">
                    <a:cs typeface="Times New Roman" panose="02020603050405020304" pitchFamily="18" charset="0"/>
                  </a:rPr>
                  <a:t>i</a:t>
                </a:r>
                <a:r>
                  <a:rPr lang="el-GR" altLang="en-US" sz="2700" i="1" dirty="0">
                    <a:cs typeface="Times New Roman" panose="02020603050405020304" pitchFamily="18" charset="0"/>
                  </a:rPr>
                  <a:t>-στη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γραμμή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en-US" sz="2700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2700" i="1" dirty="0"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7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en-US" sz="2700" i="1"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7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en-US" sz="27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en-US" sz="2800" i="1" dirty="0"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27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en-US" sz="27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en-US" sz="27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en-US" sz="2700" i="1"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7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en-US" sz="27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sz="2800" i="1" dirty="0"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27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en-US" sz="27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en-US" sz="27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r>
                        <m:rPr>
                          <m:nor/>
                        </m:rPr>
                        <a:rPr lang="en-US" altLang="en-US" sz="2700" i="1"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en-US" sz="2700" i="1" baseline="-25000">
                          <a:cs typeface="Times New Roman" panose="020206030504050203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en-US" sz="2800" i="1" dirty="0"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27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𝑖𝑛</m:t>
                      </m:r>
                    </m:oMath>
                  </m:oMathPara>
                </a14:m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dirty="0">
                    <a:cs typeface="Times New Roman" panose="02020603050405020304" pitchFamily="18" charset="0"/>
                  </a:rPr>
                  <a:t>Το ανάπτυγμα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συνπαραγόντων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ως προς την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j</a:t>
                </a:r>
                <a:r>
                  <a:rPr lang="el-GR" altLang="en-US" sz="2700" i="1" dirty="0">
                    <a:cs typeface="Times New Roman" panose="02020603050405020304" pitchFamily="18" charset="0"/>
                  </a:rPr>
                  <a:t>-στη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στήλη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7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en-US" sz="2700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2700" i="1" dirty="0"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7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en-US" sz="2700" i="1"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7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en-US" sz="2700" i="1" baseline="-25000">
                          <a:cs typeface="Times New Roman" panose="020206030504050203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en-US" sz="2800" i="1" dirty="0"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27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en-US" sz="2700" i="1" baseline="-25000">
                          <a:cs typeface="Times New Roman" panose="02020603050405020304" pitchFamily="18" charset="0"/>
                        </a:rPr>
                        <m:t>j</m:t>
                      </m:r>
                      <m:r>
                        <a:rPr lang="en-US" altLang="en-US" sz="27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en-US" sz="2700" i="1"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7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sz="2700" i="1" baseline="-25000">
                          <a:cs typeface="Times New Roman" panose="020206030504050203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en-US" sz="2800" i="1" dirty="0"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27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sz="2700" i="1" baseline="-25000">
                          <a:cs typeface="Times New Roman" panose="02020603050405020304" pitchFamily="18" charset="0"/>
                        </a:rPr>
                        <m:t>j</m:t>
                      </m:r>
                      <m:r>
                        <a:rPr lang="en-US" altLang="en-US" sz="27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+…+</m:t>
                      </m:r>
                      <m:r>
                        <m:rPr>
                          <m:nor/>
                        </m:rPr>
                        <a:rPr lang="en-US" altLang="en-US" sz="2700" i="1"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en-US" sz="2700" i="1" baseline="-25000"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en-US" sz="2700" b="0" i="1" baseline="-25000" smtClean="0">
                          <a:cs typeface="Times New Roman" panose="020206030504050203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altLang="en-US" sz="2800" i="1" dirty="0"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2700" b="0" i="1" baseline="-25000" smtClean="0"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en-US" sz="2700" i="1" baseline="-25000"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en-US" altLang="en-US" sz="2700" i="1" dirty="0"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en-US" sz="27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534400" cy="5410200"/>
              </a:xfrm>
              <a:blipFill>
                <a:blip r:embed="rId3"/>
                <a:stretch>
                  <a:fillRect l="-1339" t="-117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11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3.1-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ΕΙΣΑΓΩΓΗ ΣΤΙΣ ΟΡΙΖΟΥΣΕΣ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534400" cy="54102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4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2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Χρησιμοποιήστε ένα ανάπτυγμα </a:t>
                </a:r>
                <a:r>
                  <a:rPr lang="el-GR" altLang="en-US" sz="2700" dirty="0" err="1">
                    <a:cs typeface="Times New Roman" panose="02020603050405020304" pitchFamily="18" charset="0"/>
                  </a:rPr>
                  <a:t>συνπαραγόντων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 ως προς την τρίτη σειρά για να υπολογίσετε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το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det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700" dirty="0" err="1">
                    <a:cs typeface="Times New Roman" panose="02020603050405020304" pitchFamily="18" charset="0"/>
                  </a:rPr>
                  <a:t>ό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που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700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sz="27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00" b="1" dirty="0">
                    <a:cs typeface="Times New Roman" panose="02020603050405020304" pitchFamily="18" charset="0"/>
                  </a:rPr>
                  <a:t>Λύση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  det </a:t>
                </a:r>
                <a:r>
                  <a:rPr lang="en-US" altLang="en-US" sz="2700" i="1" dirty="0">
                    <a:cs typeface="Times New Roman" panose="02020603050405020304" pitchFamily="18" charset="0"/>
                  </a:rPr>
                  <a:t>A</a:t>
                </a:r>
                <a:r>
                  <a:rPr lang="el-GR" altLang="en-US" sz="2700" i="1" dirty="0">
                    <a:cs typeface="Times New Roman" panose="02020603050405020304" pitchFamily="18" charset="0"/>
                  </a:rPr>
                  <a:t> = </a:t>
                </a:r>
                <a:endParaRPr lang="en-US" altLang="en-US" sz="27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spcAft>
                    <a:spcPts val="1800"/>
                  </a:spcAft>
                  <a:buNone/>
                </a:pPr>
                <a:r>
                  <a:rPr lang="en-US" altLang="en-US" sz="2400" i="1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i="1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31</m:t>
                    </m:r>
                    <m:r>
                      <m:rPr>
                        <m:nor/>
                      </m:rPr>
                      <a:rPr lang="en-US" altLang="en-US" sz="2400" i="1" dirty="0"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31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en-US" sz="2400" i="1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32</m:t>
                    </m:r>
                    <m:r>
                      <m:rPr>
                        <m:nor/>
                      </m:rPr>
                      <a:rPr lang="en-US" altLang="en-US" sz="2400" i="1" dirty="0"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en-US" sz="2400" i="1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33</m:t>
                    </m:r>
                    <m:r>
                      <m:rPr>
                        <m:nor/>
                      </m:rPr>
                      <a:rPr lang="en-US" altLang="en-US" sz="2400" i="1" dirty="0"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en-US" sz="24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33</m:t>
                    </m:r>
                  </m:oMath>
                </a14:m>
                <a:endParaRPr lang="en-US" altLang="en-US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en-US" sz="2000" b="0" i="1" spc="-150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en-US" sz="2000" b="0" i="1" spc="-150" baseline="14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2000" b="0" i="1" spc="-150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en-US" sz="2000" i="1"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0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31</m:t>
                      </m:r>
                      <m:r>
                        <m:rPr>
                          <m:nor/>
                        </m:rPr>
                        <a:rPr lang="en-US" altLang="en-US" sz="2000" b="0" i="0" smtClean="0">
                          <a:cs typeface="Times New Roman" panose="020206030504050203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2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0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31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en-US" sz="2000" b="0" i="1" spc="-150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en-US" sz="2000" b="0" i="1" spc="-150" baseline="16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2000" b="0" i="1" spc="-150" baseline="30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sz="2000" i="1"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0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32</m:t>
                      </m:r>
                      <m:func>
                        <m:func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altLang="en-US" sz="2000" b="0" i="0" smtClean="0">
                              <a:cs typeface="Times New Roman" panose="020206030504050203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alt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000" b="0" i="1" smtClean="0"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altLang="en-US" sz="2000" b="0" i="1" baseline="-250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en-US" sz="2000" i="1" spc="-150" baseline="30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en-US" sz="2000" i="1" spc="-150" baseline="16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en-US" sz="2000" i="1" spc="-150" baseline="30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en-US" sz="2000" i="1"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altLang="en-US" sz="2000" b="0" i="1" baseline="-250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33</m:t>
                          </m:r>
                          <m:func>
                            <m:func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US" altLang="en-US" sz="2000" b="0" i="0" smtClean="0">
                                  <a:cs typeface="Times New Roman" panose="020206030504050203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alt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000" i="1"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US" altLang="en-US" sz="2000" b="0" i="1" baseline="-25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33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sz="20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0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20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20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000">
                        <a:latin typeface="Cambria Math"/>
                        <a:cs typeface="Times New Roman" panose="02020603050405020304" pitchFamily="18" charset="0"/>
                      </a:rPr>
                      <m:t>−(−2)</m:t>
                    </m:r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= 0 + 2(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1) + 0 =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534400" cy="5410200"/>
              </a:xfrm>
              <a:blipFill>
                <a:blip r:embed="rId3"/>
                <a:stretch>
                  <a:fillRect l="-1637" t="-117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350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3.1-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ΕΙΣΑΓΩΓΗ ΣΤΙΣ ΟΡΙΖΟΥΣΕΣ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01782"/>
                <a:ext cx="8534400" cy="5275218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Θεώρημα</a:t>
                </a:r>
                <a:r>
                  <a:rPr lang="en-US" altLang="en-US" sz="27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 2:</a:t>
                </a:r>
                <a:r>
                  <a:rPr lang="en-US" altLang="en-US" sz="2700" b="1" dirty="0">
                    <a:cs typeface="Times New Roman" panose="02020603050405020304" pitchFamily="18" charset="0"/>
                  </a:rPr>
                  <a:t> 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Αν ο Α είναι τριγωνικός πίνακας, τότε η </a:t>
                </a:r>
                <a:r>
                  <a:rPr lang="en-US" altLang="en-US" sz="2700" dirty="0">
                    <a:cs typeface="Times New Roman" panose="02020603050405020304" pitchFamily="18" charset="0"/>
                  </a:rPr>
                  <a:t>det A </a:t>
                </a:r>
                <a:r>
                  <a:rPr lang="el-GR" altLang="en-US" sz="2700" dirty="0">
                    <a:cs typeface="Times New Roman" panose="02020603050405020304" pitchFamily="18" charset="0"/>
                  </a:rPr>
                  <a:t>είναι το γινόμενο των στοιχείων στην κύρια διαγώνιο του Α.</a:t>
                </a:r>
              </a:p>
              <a:p>
                <a:pPr eaLnBrk="1" hangingPunct="1"/>
                <a:r>
                  <a:rPr lang="el-GR" altLang="en-US" sz="28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 3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Επιβεβαίωσε το θεώρημα για τον πίνακα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b="1" dirty="0">
                    <a:cs typeface="Times New Roman" panose="02020603050405020304" pitchFamily="18" charset="0"/>
                  </a:rPr>
                  <a:t>Λύση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det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l-GR" altLang="en-US" sz="2800" i="1" dirty="0">
                    <a:cs typeface="Times New Roman" panose="02020603050405020304" pitchFamily="18" charset="0"/>
                  </a:rPr>
                  <a:t> = 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altLang="en-US" sz="20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000" i="1"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en-US" sz="20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0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2000" i="1" dirty="0"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en-US" sz="20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0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en-US" sz="2000" b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en-US" sz="2000" i="1" dirty="0"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en-US" sz="20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en-US" sz="2000" b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en-US" sz="2000" i="1" dirty="0"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en-US" sz="20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en-US" sz="20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en-US" sz="2000" baseline="-250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altLang="en-US" sz="20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sz="2000" b="0" i="1" baseline="30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000" i="1" baseline="14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000" i="1" baseline="30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(3)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0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sz="20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(3)(−4)(2)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altLang="en-US" sz="2000" dirty="0">
                    <a:cs typeface="Times New Roman" panose="02020603050405020304" pitchFamily="18" charset="0"/>
                  </a:rPr>
                  <a:t>24</a:t>
                </a:r>
              </a:p>
              <a:p>
                <a:pPr eaLnBrk="1" hangingPunct="1"/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1782"/>
                <a:ext cx="8534400" cy="5275218"/>
              </a:xfrm>
              <a:blipFill>
                <a:blip r:embed="rId3"/>
                <a:stretch>
                  <a:fillRect l="-1339" t="-1199" r="-1637" b="-24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976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3.1-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9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ΛΟΓΙΚΕΣ ΑΠΑΝΤΗΣΕΙΣ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01782"/>
                <a:ext cx="8534400" cy="5199018"/>
              </a:xfrm>
            </p:spPr>
            <p:txBody>
              <a:bodyPr/>
              <a:lstStyle/>
              <a:p>
                <a:r>
                  <a:rPr lang="el-GR" dirty="0"/>
                  <a:t>Εάν το </a:t>
                </a:r>
                <a:r>
                  <a:rPr lang="en-US" dirty="0"/>
                  <a:t>p </a:t>
                </a:r>
                <a:r>
                  <a:rPr lang="el-GR" dirty="0"/>
                  <a:t>είναι το γινόμενο των </a:t>
                </a:r>
                <a:r>
                  <a:rPr lang="en-US" dirty="0"/>
                  <a:t>n </a:t>
                </a:r>
                <a:r>
                  <a:rPr lang="el-GR" dirty="0"/>
                  <a:t>μεγαλύτερων σε απόλυτη τιμή στοιχείων (ο ίδιος αριθμός μπορεί να επαναληφθεί εάν εμφανίζεται περισσότερες από μία φορές ως εγγραφή πίνακα), τότε η ορίζουσα</a:t>
                </a:r>
                <a:r>
                  <a:rPr lang="el-GR" i="1" dirty="0"/>
                  <a:t> του</a:t>
                </a:r>
                <a:r>
                  <a:rPr lang="el-GR" dirty="0"/>
                  <a:t> </a:t>
                </a:r>
                <a:r>
                  <a:rPr lang="en-US" dirty="0"/>
                  <a:t>A </a:t>
                </a:r>
                <a:r>
                  <a:rPr lang="el-GR" dirty="0"/>
                  <a:t>πρέπει να είναι μεταξύ - </a:t>
                </a:r>
                <a:r>
                  <a:rPr lang="en-US" dirty="0"/>
                  <a:t>np </a:t>
                </a:r>
                <a:r>
                  <a:rPr lang="el-GR" dirty="0"/>
                  <a:t>και </a:t>
                </a:r>
                <a:r>
                  <a:rPr lang="en-US" dirty="0"/>
                  <a:t>np.</a:t>
                </a:r>
              </a:p>
              <a:p>
                <a:r>
                  <a:rPr lang="el-GR" altLang="en-US" sz="2800" b="1" dirty="0">
                    <a:cs typeface="Times New Roman" panose="02020603050405020304" pitchFamily="18" charset="0"/>
                  </a:rPr>
                  <a:t>Παράδειγμα 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en-US" sz="2400" dirty="0" smtClean="0"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en-US" altLang="en-US" sz="2400" b="0" dirty="0" smtClean="0">
                        <a:cs typeface="Times New Roman" panose="02020603050405020304" pitchFamily="18" charset="0"/>
                      </a:rPr>
                      <m:t>56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(3)(7)(6)(6)      det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A     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(3)(7)(6)(6) = 756 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1782"/>
                <a:ext cx="8534400" cy="5199018"/>
              </a:xfrm>
              <a:blipFill>
                <a:blip r:embed="rId3"/>
                <a:stretch>
                  <a:fillRect l="-1786" t="-1460" b="-4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29BA351-F925-43B8-80C7-4088CC314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11415"/>
              </p:ext>
            </p:extLst>
          </p:nvPr>
        </p:nvGraphicFramePr>
        <p:xfrm>
          <a:off x="3707296" y="5951571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41200" progId="Equation.DSMT4">
                  <p:embed/>
                </p:oleObj>
              </mc:Choice>
              <mc:Fallback>
                <p:oleObj name="Equation" r:id="rId6" imgW="20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7296" y="5951571"/>
                        <a:ext cx="203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80641C5-1E52-486F-BB2F-D15187F63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041344"/>
              </p:ext>
            </p:extLst>
          </p:nvPr>
        </p:nvGraphicFramePr>
        <p:xfrm>
          <a:off x="4800600" y="5996010"/>
          <a:ext cx="196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7040" imgH="234739" progId="Equation.DSMT4">
                  <p:embed/>
                </p:oleObj>
              </mc:Choice>
              <mc:Fallback>
                <p:oleObj name="Equation" r:id="rId6" imgW="197040" imgH="2347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0600" y="5996010"/>
                        <a:ext cx="1968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673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12535</TotalTime>
  <Words>589</Words>
  <Application>Microsoft Macintosh PowerPoint</Application>
  <PresentationFormat>On-screen Show (4:3)</PresentationFormat>
  <Paragraphs>76</Paragraphs>
  <Slides>9</Slides>
  <Notes>9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Ορίζουσες</vt:lpstr>
      <vt:lpstr>ΕΙΣΑΓΩΓΗ ΣΤΙΣ ΟΡΙΖΟΥΣΕΣ</vt:lpstr>
      <vt:lpstr>ΕΙΣΑΓΩΓΗ ΣΤΙΣ ΟΡΙΖΟΥΣΕΣ</vt:lpstr>
      <vt:lpstr>ΕΙΣΑΓΩΓΗ ΣΤΙΣ ΟΡΙΖΟΥΣΕΣ</vt:lpstr>
      <vt:lpstr>ΕΙΣΑΓΩΓΗ ΣΤΙΣ ΟΡΙΖΟΥΣΕΣ</vt:lpstr>
      <vt:lpstr>ΕΙΣΑΓΩΓΗ ΣΤΙΣ ΟΡΙΖΟΥΣΕΣ</vt:lpstr>
      <vt:lpstr>ΕΙΣΑΓΩΓΗ ΣΤΙΣ ΟΡΙΖΟΥΣΕΣ</vt:lpstr>
      <vt:lpstr>ΕΙΣΑΓΩΓΗ ΣΤΙΣ ΟΡΙΖΟΥΣΕΣ</vt:lpstr>
      <vt:lpstr>ΛΟΓΙΚΕΣ ΑΠΑΝΤΗΣΕΙΣ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1064</cp:revision>
  <dcterms:created xsi:type="dcterms:W3CDTF">2005-10-22T18:34:54Z</dcterms:created>
  <dcterms:modified xsi:type="dcterms:W3CDTF">2025-11-25T11:37:54Z</dcterms:modified>
</cp:coreProperties>
</file>