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sldIdLst>
    <p:sldId id="256" r:id="rId2"/>
    <p:sldId id="341" r:id="rId3"/>
    <p:sldId id="331" r:id="rId4"/>
    <p:sldId id="332" r:id="rId5"/>
    <p:sldId id="336" r:id="rId6"/>
    <p:sldId id="333" r:id="rId7"/>
    <p:sldId id="340" r:id="rId8"/>
    <p:sldId id="334" r:id="rId9"/>
    <p:sldId id="335" r:id="rId10"/>
    <p:sldId id="342" r:id="rId11"/>
    <p:sldId id="337" r:id="rId12"/>
    <p:sldId id="338" r:id="rId13"/>
    <p:sldId id="339" r:id="rId14"/>
    <p:sldId id="324" r:id="rId15"/>
    <p:sldId id="311" r:id="rId16"/>
    <p:sldId id="329" r:id="rId17"/>
    <p:sldId id="330" r:id="rId18"/>
    <p:sldId id="327" r:id="rId19"/>
    <p:sldId id="328" r:id="rId20"/>
    <p:sldId id="319" r:id="rId21"/>
    <p:sldId id="325" r:id="rId22"/>
    <p:sldId id="320" r:id="rId23"/>
    <p:sldId id="326"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F4058-8B63-4766-A7D5-3248625C1A17}" type="datetimeFigureOut">
              <a:rPr lang="el-GR" smtClean="0"/>
              <a:t>17/3/2025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52DA1B-1500-4486-8777-10C93E7708D3}" type="slidenum">
              <a:rPr lang="el-GR" smtClean="0"/>
              <a:t>‹#›</a:t>
            </a:fld>
            <a:endParaRPr lang="el-GR"/>
          </a:p>
        </p:txBody>
      </p:sp>
    </p:spTree>
    <p:extLst>
      <p:ext uri="{BB962C8B-B14F-4D97-AF65-F5344CB8AC3E}">
        <p14:creationId xmlns:p14="http://schemas.microsoft.com/office/powerpoint/2010/main" val="1085384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383AC6A-578F-4842-8A53-12AF797004DB}" type="slidenum">
              <a:rPr lang="el-GR" smtClean="0"/>
              <a:t>15</a:t>
            </a:fld>
            <a:endParaRPr lang="el-GR"/>
          </a:p>
        </p:txBody>
      </p:sp>
    </p:spTree>
    <p:extLst>
      <p:ext uri="{BB962C8B-B14F-4D97-AF65-F5344CB8AC3E}">
        <p14:creationId xmlns:p14="http://schemas.microsoft.com/office/powerpoint/2010/main" val="1990298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E6DDAE-67E1-18FB-F08D-ACBA2DC1A80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D61C0E9-1598-53CE-64EC-906DC9AF7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EAC332B-A14E-7EF8-75F9-CA3256DD8AB2}"/>
              </a:ext>
            </a:extLst>
          </p:cNvPr>
          <p:cNvSpPr>
            <a:spLocks noGrp="1"/>
          </p:cNvSpPr>
          <p:nvPr>
            <p:ph type="dt" sz="half" idx="10"/>
          </p:nvPr>
        </p:nvSpPr>
        <p:spPr/>
        <p:txBody>
          <a:bodyPr/>
          <a:lstStyle/>
          <a:p>
            <a:fld id="{96F5A19E-EEA0-4760-985C-16F9307965B5}" type="datetimeFigureOut">
              <a:rPr lang="el-GR" smtClean="0"/>
              <a:t>17/3/2025</a:t>
            </a:fld>
            <a:endParaRPr lang="el-GR"/>
          </a:p>
        </p:txBody>
      </p:sp>
      <p:sp>
        <p:nvSpPr>
          <p:cNvPr id="5" name="Θέση υποσέλιδου 4">
            <a:extLst>
              <a:ext uri="{FF2B5EF4-FFF2-40B4-BE49-F238E27FC236}">
                <a16:creationId xmlns:a16="http://schemas.microsoft.com/office/drawing/2014/main" id="{2AFCEFC5-EAA0-AD1A-6202-6C1D5AEA8BE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596D53F-4EE6-5562-EE2D-D57EDF5CE5B1}"/>
              </a:ext>
            </a:extLst>
          </p:cNvPr>
          <p:cNvSpPr>
            <a:spLocks noGrp="1"/>
          </p:cNvSpPr>
          <p:nvPr>
            <p:ph type="sldNum" sz="quarter" idx="12"/>
          </p:nvPr>
        </p:nvSpPr>
        <p:spPr/>
        <p:txBody>
          <a:bodyPr/>
          <a:lstStyle/>
          <a:p>
            <a:fld id="{7D5171C9-C4CA-4C55-967A-7410CAAC4136}" type="slidenum">
              <a:rPr lang="el-GR" smtClean="0"/>
              <a:t>‹#›</a:t>
            </a:fld>
            <a:endParaRPr lang="el-GR"/>
          </a:p>
        </p:txBody>
      </p:sp>
    </p:spTree>
    <p:extLst>
      <p:ext uri="{BB962C8B-B14F-4D97-AF65-F5344CB8AC3E}">
        <p14:creationId xmlns:p14="http://schemas.microsoft.com/office/powerpoint/2010/main" val="63103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31B4B3-CE34-C337-AB41-5CBAD41FF5B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4990381-E175-9C62-A855-C4CD65DC44F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BF67807-7DC7-C7FD-8CCA-BE7AC13B9695}"/>
              </a:ext>
            </a:extLst>
          </p:cNvPr>
          <p:cNvSpPr>
            <a:spLocks noGrp="1"/>
          </p:cNvSpPr>
          <p:nvPr>
            <p:ph type="dt" sz="half" idx="10"/>
          </p:nvPr>
        </p:nvSpPr>
        <p:spPr/>
        <p:txBody>
          <a:bodyPr/>
          <a:lstStyle/>
          <a:p>
            <a:fld id="{96F5A19E-EEA0-4760-985C-16F9307965B5}" type="datetimeFigureOut">
              <a:rPr lang="el-GR" smtClean="0"/>
              <a:t>17/3/2025</a:t>
            </a:fld>
            <a:endParaRPr lang="el-GR"/>
          </a:p>
        </p:txBody>
      </p:sp>
      <p:sp>
        <p:nvSpPr>
          <p:cNvPr id="5" name="Θέση υποσέλιδου 4">
            <a:extLst>
              <a:ext uri="{FF2B5EF4-FFF2-40B4-BE49-F238E27FC236}">
                <a16:creationId xmlns:a16="http://schemas.microsoft.com/office/drawing/2014/main" id="{AC76839F-D4E1-8254-560A-C24775DFD6B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385926B-CE0E-22E8-94D0-3F20C5F951B3}"/>
              </a:ext>
            </a:extLst>
          </p:cNvPr>
          <p:cNvSpPr>
            <a:spLocks noGrp="1"/>
          </p:cNvSpPr>
          <p:nvPr>
            <p:ph type="sldNum" sz="quarter" idx="12"/>
          </p:nvPr>
        </p:nvSpPr>
        <p:spPr/>
        <p:txBody>
          <a:bodyPr/>
          <a:lstStyle/>
          <a:p>
            <a:fld id="{7D5171C9-C4CA-4C55-967A-7410CAAC4136}" type="slidenum">
              <a:rPr lang="el-GR" smtClean="0"/>
              <a:t>‹#›</a:t>
            </a:fld>
            <a:endParaRPr lang="el-GR"/>
          </a:p>
        </p:txBody>
      </p:sp>
    </p:spTree>
    <p:extLst>
      <p:ext uri="{BB962C8B-B14F-4D97-AF65-F5344CB8AC3E}">
        <p14:creationId xmlns:p14="http://schemas.microsoft.com/office/powerpoint/2010/main" val="34308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FE9D976-3704-30A7-905D-663944360580}"/>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6355489-5395-29EB-C264-0C73E9E97403}"/>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E757E05-F306-6327-BEFF-CAE12E23465F}"/>
              </a:ext>
            </a:extLst>
          </p:cNvPr>
          <p:cNvSpPr>
            <a:spLocks noGrp="1"/>
          </p:cNvSpPr>
          <p:nvPr>
            <p:ph type="dt" sz="half" idx="10"/>
          </p:nvPr>
        </p:nvSpPr>
        <p:spPr/>
        <p:txBody>
          <a:bodyPr/>
          <a:lstStyle/>
          <a:p>
            <a:fld id="{96F5A19E-EEA0-4760-985C-16F9307965B5}" type="datetimeFigureOut">
              <a:rPr lang="el-GR" smtClean="0"/>
              <a:t>17/3/2025</a:t>
            </a:fld>
            <a:endParaRPr lang="el-GR"/>
          </a:p>
        </p:txBody>
      </p:sp>
      <p:sp>
        <p:nvSpPr>
          <p:cNvPr id="5" name="Θέση υποσέλιδου 4">
            <a:extLst>
              <a:ext uri="{FF2B5EF4-FFF2-40B4-BE49-F238E27FC236}">
                <a16:creationId xmlns:a16="http://schemas.microsoft.com/office/drawing/2014/main" id="{BD75EADA-BD8D-7CBE-9DB3-25FCB5222AD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F18B8BD-1831-CC2A-7EA5-55B4858F7336}"/>
              </a:ext>
            </a:extLst>
          </p:cNvPr>
          <p:cNvSpPr>
            <a:spLocks noGrp="1"/>
          </p:cNvSpPr>
          <p:nvPr>
            <p:ph type="sldNum" sz="quarter" idx="12"/>
          </p:nvPr>
        </p:nvSpPr>
        <p:spPr/>
        <p:txBody>
          <a:bodyPr/>
          <a:lstStyle/>
          <a:p>
            <a:fld id="{7D5171C9-C4CA-4C55-967A-7410CAAC4136}" type="slidenum">
              <a:rPr lang="el-GR" smtClean="0"/>
              <a:t>‹#›</a:t>
            </a:fld>
            <a:endParaRPr lang="el-GR"/>
          </a:p>
        </p:txBody>
      </p:sp>
    </p:spTree>
    <p:extLst>
      <p:ext uri="{BB962C8B-B14F-4D97-AF65-F5344CB8AC3E}">
        <p14:creationId xmlns:p14="http://schemas.microsoft.com/office/powerpoint/2010/main" val="10923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73CE17-D38C-6D57-DA1B-344F9984662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667F3C5-E809-7359-64CB-D745ECEFE9D8}"/>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99D95D7-F9B6-E302-8C7B-35047E34A364}"/>
              </a:ext>
            </a:extLst>
          </p:cNvPr>
          <p:cNvSpPr>
            <a:spLocks noGrp="1"/>
          </p:cNvSpPr>
          <p:nvPr>
            <p:ph type="dt" sz="half" idx="10"/>
          </p:nvPr>
        </p:nvSpPr>
        <p:spPr/>
        <p:txBody>
          <a:bodyPr/>
          <a:lstStyle/>
          <a:p>
            <a:fld id="{96F5A19E-EEA0-4760-985C-16F9307965B5}" type="datetimeFigureOut">
              <a:rPr lang="el-GR" smtClean="0"/>
              <a:t>17/3/2025</a:t>
            </a:fld>
            <a:endParaRPr lang="el-GR"/>
          </a:p>
        </p:txBody>
      </p:sp>
      <p:sp>
        <p:nvSpPr>
          <p:cNvPr id="5" name="Θέση υποσέλιδου 4">
            <a:extLst>
              <a:ext uri="{FF2B5EF4-FFF2-40B4-BE49-F238E27FC236}">
                <a16:creationId xmlns:a16="http://schemas.microsoft.com/office/drawing/2014/main" id="{03AF156C-245D-C849-1F33-57C8DCFD0CE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428B228-DF7D-48BF-51F4-2E3767697C95}"/>
              </a:ext>
            </a:extLst>
          </p:cNvPr>
          <p:cNvSpPr>
            <a:spLocks noGrp="1"/>
          </p:cNvSpPr>
          <p:nvPr>
            <p:ph type="sldNum" sz="quarter" idx="12"/>
          </p:nvPr>
        </p:nvSpPr>
        <p:spPr/>
        <p:txBody>
          <a:bodyPr/>
          <a:lstStyle/>
          <a:p>
            <a:fld id="{7D5171C9-C4CA-4C55-967A-7410CAAC4136}" type="slidenum">
              <a:rPr lang="el-GR" smtClean="0"/>
              <a:t>‹#›</a:t>
            </a:fld>
            <a:endParaRPr lang="el-GR"/>
          </a:p>
        </p:txBody>
      </p:sp>
    </p:spTree>
    <p:extLst>
      <p:ext uri="{BB962C8B-B14F-4D97-AF65-F5344CB8AC3E}">
        <p14:creationId xmlns:p14="http://schemas.microsoft.com/office/powerpoint/2010/main" val="280854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ACB63E-042C-D801-FF8C-FA845F811EA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B92644F-A5F5-B947-C3FA-67B48DDCFD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7BFFA61-F0D1-E52E-EFFD-9F9807DC36B9}"/>
              </a:ext>
            </a:extLst>
          </p:cNvPr>
          <p:cNvSpPr>
            <a:spLocks noGrp="1"/>
          </p:cNvSpPr>
          <p:nvPr>
            <p:ph type="dt" sz="half" idx="10"/>
          </p:nvPr>
        </p:nvSpPr>
        <p:spPr/>
        <p:txBody>
          <a:bodyPr/>
          <a:lstStyle/>
          <a:p>
            <a:fld id="{96F5A19E-EEA0-4760-985C-16F9307965B5}" type="datetimeFigureOut">
              <a:rPr lang="el-GR" smtClean="0"/>
              <a:t>17/3/2025</a:t>
            </a:fld>
            <a:endParaRPr lang="el-GR"/>
          </a:p>
        </p:txBody>
      </p:sp>
      <p:sp>
        <p:nvSpPr>
          <p:cNvPr id="5" name="Θέση υποσέλιδου 4">
            <a:extLst>
              <a:ext uri="{FF2B5EF4-FFF2-40B4-BE49-F238E27FC236}">
                <a16:creationId xmlns:a16="http://schemas.microsoft.com/office/drawing/2014/main" id="{A9173FB8-490F-517A-5313-32C9BB2C3A2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D40012A-8F94-9D1B-B6B1-B1E29055440E}"/>
              </a:ext>
            </a:extLst>
          </p:cNvPr>
          <p:cNvSpPr>
            <a:spLocks noGrp="1"/>
          </p:cNvSpPr>
          <p:nvPr>
            <p:ph type="sldNum" sz="quarter" idx="12"/>
          </p:nvPr>
        </p:nvSpPr>
        <p:spPr/>
        <p:txBody>
          <a:bodyPr/>
          <a:lstStyle/>
          <a:p>
            <a:fld id="{7D5171C9-C4CA-4C55-967A-7410CAAC4136}" type="slidenum">
              <a:rPr lang="el-GR" smtClean="0"/>
              <a:t>‹#›</a:t>
            </a:fld>
            <a:endParaRPr lang="el-GR"/>
          </a:p>
        </p:txBody>
      </p:sp>
    </p:spTree>
    <p:extLst>
      <p:ext uri="{BB962C8B-B14F-4D97-AF65-F5344CB8AC3E}">
        <p14:creationId xmlns:p14="http://schemas.microsoft.com/office/powerpoint/2010/main" val="18235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74CB90-9229-FAC6-2888-90F25CAAD3D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4818C91-A48A-C623-B7D2-1E98E1FC60CD}"/>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E2D2361C-C604-68CA-F124-D363E4059E8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B994F09-E8A4-1A83-57EB-19D349C95E99}"/>
              </a:ext>
            </a:extLst>
          </p:cNvPr>
          <p:cNvSpPr>
            <a:spLocks noGrp="1"/>
          </p:cNvSpPr>
          <p:nvPr>
            <p:ph type="dt" sz="half" idx="10"/>
          </p:nvPr>
        </p:nvSpPr>
        <p:spPr/>
        <p:txBody>
          <a:bodyPr/>
          <a:lstStyle/>
          <a:p>
            <a:fld id="{96F5A19E-EEA0-4760-985C-16F9307965B5}" type="datetimeFigureOut">
              <a:rPr lang="el-GR" smtClean="0"/>
              <a:t>17/3/2025</a:t>
            </a:fld>
            <a:endParaRPr lang="el-GR"/>
          </a:p>
        </p:txBody>
      </p:sp>
      <p:sp>
        <p:nvSpPr>
          <p:cNvPr id="6" name="Θέση υποσέλιδου 5">
            <a:extLst>
              <a:ext uri="{FF2B5EF4-FFF2-40B4-BE49-F238E27FC236}">
                <a16:creationId xmlns:a16="http://schemas.microsoft.com/office/drawing/2014/main" id="{03949CBD-A0D0-4FE6-1773-4868702EE05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BF66A6E-C764-6C7A-3791-8D9B465B53DC}"/>
              </a:ext>
            </a:extLst>
          </p:cNvPr>
          <p:cNvSpPr>
            <a:spLocks noGrp="1"/>
          </p:cNvSpPr>
          <p:nvPr>
            <p:ph type="sldNum" sz="quarter" idx="12"/>
          </p:nvPr>
        </p:nvSpPr>
        <p:spPr/>
        <p:txBody>
          <a:bodyPr/>
          <a:lstStyle/>
          <a:p>
            <a:fld id="{7D5171C9-C4CA-4C55-967A-7410CAAC4136}" type="slidenum">
              <a:rPr lang="el-GR" smtClean="0"/>
              <a:t>‹#›</a:t>
            </a:fld>
            <a:endParaRPr lang="el-GR"/>
          </a:p>
        </p:txBody>
      </p:sp>
    </p:spTree>
    <p:extLst>
      <p:ext uri="{BB962C8B-B14F-4D97-AF65-F5344CB8AC3E}">
        <p14:creationId xmlns:p14="http://schemas.microsoft.com/office/powerpoint/2010/main" val="34953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F4BB6F-DB37-20B3-96E3-BDB900E9AFC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C5244BB-C373-B360-EDB2-FAAF0099E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2B375F3-67FF-CA93-BF35-390ABB5DC48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993A9156-1A17-D726-D470-D3A1962FF9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A0E870E-4981-2E88-C0AE-035315CDB38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DDF52F6-C757-6D5C-420F-1B408233B261}"/>
              </a:ext>
            </a:extLst>
          </p:cNvPr>
          <p:cNvSpPr>
            <a:spLocks noGrp="1"/>
          </p:cNvSpPr>
          <p:nvPr>
            <p:ph type="dt" sz="half" idx="10"/>
          </p:nvPr>
        </p:nvSpPr>
        <p:spPr/>
        <p:txBody>
          <a:bodyPr/>
          <a:lstStyle/>
          <a:p>
            <a:fld id="{96F5A19E-EEA0-4760-985C-16F9307965B5}" type="datetimeFigureOut">
              <a:rPr lang="el-GR" smtClean="0"/>
              <a:t>17/3/2025</a:t>
            </a:fld>
            <a:endParaRPr lang="el-GR"/>
          </a:p>
        </p:txBody>
      </p:sp>
      <p:sp>
        <p:nvSpPr>
          <p:cNvPr id="8" name="Θέση υποσέλιδου 7">
            <a:extLst>
              <a:ext uri="{FF2B5EF4-FFF2-40B4-BE49-F238E27FC236}">
                <a16:creationId xmlns:a16="http://schemas.microsoft.com/office/drawing/2014/main" id="{EF0E2D2F-DE8B-935B-7E76-757C67CF979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29F5DDB6-4477-6C75-377B-C314411BF1AF}"/>
              </a:ext>
            </a:extLst>
          </p:cNvPr>
          <p:cNvSpPr>
            <a:spLocks noGrp="1"/>
          </p:cNvSpPr>
          <p:nvPr>
            <p:ph type="sldNum" sz="quarter" idx="12"/>
          </p:nvPr>
        </p:nvSpPr>
        <p:spPr/>
        <p:txBody>
          <a:bodyPr/>
          <a:lstStyle/>
          <a:p>
            <a:fld id="{7D5171C9-C4CA-4C55-967A-7410CAAC4136}" type="slidenum">
              <a:rPr lang="el-GR" smtClean="0"/>
              <a:t>‹#›</a:t>
            </a:fld>
            <a:endParaRPr lang="el-GR"/>
          </a:p>
        </p:txBody>
      </p:sp>
    </p:spTree>
    <p:extLst>
      <p:ext uri="{BB962C8B-B14F-4D97-AF65-F5344CB8AC3E}">
        <p14:creationId xmlns:p14="http://schemas.microsoft.com/office/powerpoint/2010/main" val="232687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7EE48E-FAD6-AC74-B352-FBEF9C60BEB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6D1CD1BB-FB85-0367-DD8A-500A50BA7A7B}"/>
              </a:ext>
            </a:extLst>
          </p:cNvPr>
          <p:cNvSpPr>
            <a:spLocks noGrp="1"/>
          </p:cNvSpPr>
          <p:nvPr>
            <p:ph type="dt" sz="half" idx="10"/>
          </p:nvPr>
        </p:nvSpPr>
        <p:spPr/>
        <p:txBody>
          <a:bodyPr/>
          <a:lstStyle/>
          <a:p>
            <a:fld id="{96F5A19E-EEA0-4760-985C-16F9307965B5}" type="datetimeFigureOut">
              <a:rPr lang="el-GR" smtClean="0"/>
              <a:t>17/3/2025</a:t>
            </a:fld>
            <a:endParaRPr lang="el-GR"/>
          </a:p>
        </p:txBody>
      </p:sp>
      <p:sp>
        <p:nvSpPr>
          <p:cNvPr id="4" name="Θέση υποσέλιδου 3">
            <a:extLst>
              <a:ext uri="{FF2B5EF4-FFF2-40B4-BE49-F238E27FC236}">
                <a16:creationId xmlns:a16="http://schemas.microsoft.com/office/drawing/2014/main" id="{EB6D3287-CC32-1916-BBF4-D0BB5077695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D899544-F02C-1EB2-E899-F01DE84DF3BD}"/>
              </a:ext>
            </a:extLst>
          </p:cNvPr>
          <p:cNvSpPr>
            <a:spLocks noGrp="1"/>
          </p:cNvSpPr>
          <p:nvPr>
            <p:ph type="sldNum" sz="quarter" idx="12"/>
          </p:nvPr>
        </p:nvSpPr>
        <p:spPr/>
        <p:txBody>
          <a:bodyPr/>
          <a:lstStyle/>
          <a:p>
            <a:fld id="{7D5171C9-C4CA-4C55-967A-7410CAAC4136}" type="slidenum">
              <a:rPr lang="el-GR" smtClean="0"/>
              <a:t>‹#›</a:t>
            </a:fld>
            <a:endParaRPr lang="el-GR"/>
          </a:p>
        </p:txBody>
      </p:sp>
    </p:spTree>
    <p:extLst>
      <p:ext uri="{BB962C8B-B14F-4D97-AF65-F5344CB8AC3E}">
        <p14:creationId xmlns:p14="http://schemas.microsoft.com/office/powerpoint/2010/main" val="419065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41BB50C-35DA-BB3D-089C-B910250F206F}"/>
              </a:ext>
            </a:extLst>
          </p:cNvPr>
          <p:cNvSpPr>
            <a:spLocks noGrp="1"/>
          </p:cNvSpPr>
          <p:nvPr>
            <p:ph type="dt" sz="half" idx="10"/>
          </p:nvPr>
        </p:nvSpPr>
        <p:spPr/>
        <p:txBody>
          <a:bodyPr/>
          <a:lstStyle/>
          <a:p>
            <a:fld id="{96F5A19E-EEA0-4760-985C-16F9307965B5}" type="datetimeFigureOut">
              <a:rPr lang="el-GR" smtClean="0"/>
              <a:t>17/3/2025</a:t>
            </a:fld>
            <a:endParaRPr lang="el-GR"/>
          </a:p>
        </p:txBody>
      </p:sp>
      <p:sp>
        <p:nvSpPr>
          <p:cNvPr id="3" name="Θέση υποσέλιδου 2">
            <a:extLst>
              <a:ext uri="{FF2B5EF4-FFF2-40B4-BE49-F238E27FC236}">
                <a16:creationId xmlns:a16="http://schemas.microsoft.com/office/drawing/2014/main" id="{72D07093-842D-3EAD-021B-2FE7862A264F}"/>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46C1BC6-5FB3-10EB-BE58-013582621800}"/>
              </a:ext>
            </a:extLst>
          </p:cNvPr>
          <p:cNvSpPr>
            <a:spLocks noGrp="1"/>
          </p:cNvSpPr>
          <p:nvPr>
            <p:ph type="sldNum" sz="quarter" idx="12"/>
          </p:nvPr>
        </p:nvSpPr>
        <p:spPr/>
        <p:txBody>
          <a:bodyPr/>
          <a:lstStyle/>
          <a:p>
            <a:fld id="{7D5171C9-C4CA-4C55-967A-7410CAAC4136}" type="slidenum">
              <a:rPr lang="el-GR" smtClean="0"/>
              <a:t>‹#›</a:t>
            </a:fld>
            <a:endParaRPr lang="el-GR"/>
          </a:p>
        </p:txBody>
      </p:sp>
    </p:spTree>
    <p:extLst>
      <p:ext uri="{BB962C8B-B14F-4D97-AF65-F5344CB8AC3E}">
        <p14:creationId xmlns:p14="http://schemas.microsoft.com/office/powerpoint/2010/main" val="14803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55943E-D7AC-59E6-49B2-43C52C450AC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88261D0-1731-9BE2-6847-CC3DF77333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D5F373C-3C24-EDCD-1440-6BE97926A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7C46B42-FA30-BA0E-E5D1-5F92800AEA3A}"/>
              </a:ext>
            </a:extLst>
          </p:cNvPr>
          <p:cNvSpPr>
            <a:spLocks noGrp="1"/>
          </p:cNvSpPr>
          <p:nvPr>
            <p:ph type="dt" sz="half" idx="10"/>
          </p:nvPr>
        </p:nvSpPr>
        <p:spPr/>
        <p:txBody>
          <a:bodyPr/>
          <a:lstStyle/>
          <a:p>
            <a:fld id="{96F5A19E-EEA0-4760-985C-16F9307965B5}" type="datetimeFigureOut">
              <a:rPr lang="el-GR" smtClean="0"/>
              <a:t>17/3/2025</a:t>
            </a:fld>
            <a:endParaRPr lang="el-GR"/>
          </a:p>
        </p:txBody>
      </p:sp>
      <p:sp>
        <p:nvSpPr>
          <p:cNvPr id="6" name="Θέση υποσέλιδου 5">
            <a:extLst>
              <a:ext uri="{FF2B5EF4-FFF2-40B4-BE49-F238E27FC236}">
                <a16:creationId xmlns:a16="http://schemas.microsoft.com/office/drawing/2014/main" id="{03A296F9-B834-4C1D-9990-2A9AC05D884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BEC5B81-AC3D-1D5F-A1BC-41F627EEEC1A}"/>
              </a:ext>
            </a:extLst>
          </p:cNvPr>
          <p:cNvSpPr>
            <a:spLocks noGrp="1"/>
          </p:cNvSpPr>
          <p:nvPr>
            <p:ph type="sldNum" sz="quarter" idx="12"/>
          </p:nvPr>
        </p:nvSpPr>
        <p:spPr/>
        <p:txBody>
          <a:bodyPr/>
          <a:lstStyle/>
          <a:p>
            <a:fld id="{7D5171C9-C4CA-4C55-967A-7410CAAC4136}" type="slidenum">
              <a:rPr lang="el-GR" smtClean="0"/>
              <a:t>‹#›</a:t>
            </a:fld>
            <a:endParaRPr lang="el-GR"/>
          </a:p>
        </p:txBody>
      </p:sp>
    </p:spTree>
    <p:extLst>
      <p:ext uri="{BB962C8B-B14F-4D97-AF65-F5344CB8AC3E}">
        <p14:creationId xmlns:p14="http://schemas.microsoft.com/office/powerpoint/2010/main" val="88618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FC2B03-65A8-ACFA-21E8-516E8BDA4EC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2878098-DD10-0D27-99AE-D26E33CEFB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91FFA412-CA46-AD8A-4E54-DFE3CEEB1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10ADD6F-B9A0-875F-F2DB-98179EAFB4F5}"/>
              </a:ext>
            </a:extLst>
          </p:cNvPr>
          <p:cNvSpPr>
            <a:spLocks noGrp="1"/>
          </p:cNvSpPr>
          <p:nvPr>
            <p:ph type="dt" sz="half" idx="10"/>
          </p:nvPr>
        </p:nvSpPr>
        <p:spPr/>
        <p:txBody>
          <a:bodyPr/>
          <a:lstStyle/>
          <a:p>
            <a:fld id="{96F5A19E-EEA0-4760-985C-16F9307965B5}" type="datetimeFigureOut">
              <a:rPr lang="el-GR" smtClean="0"/>
              <a:t>17/3/2025</a:t>
            </a:fld>
            <a:endParaRPr lang="el-GR"/>
          </a:p>
        </p:txBody>
      </p:sp>
      <p:sp>
        <p:nvSpPr>
          <p:cNvPr id="6" name="Θέση υποσέλιδου 5">
            <a:extLst>
              <a:ext uri="{FF2B5EF4-FFF2-40B4-BE49-F238E27FC236}">
                <a16:creationId xmlns:a16="http://schemas.microsoft.com/office/drawing/2014/main" id="{23AA4C70-720E-6526-D4EC-06AD8A27FD7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26CE9A3-A390-D822-47FC-EB4681C7E92D}"/>
              </a:ext>
            </a:extLst>
          </p:cNvPr>
          <p:cNvSpPr>
            <a:spLocks noGrp="1"/>
          </p:cNvSpPr>
          <p:nvPr>
            <p:ph type="sldNum" sz="quarter" idx="12"/>
          </p:nvPr>
        </p:nvSpPr>
        <p:spPr/>
        <p:txBody>
          <a:bodyPr/>
          <a:lstStyle/>
          <a:p>
            <a:fld id="{7D5171C9-C4CA-4C55-967A-7410CAAC4136}" type="slidenum">
              <a:rPr lang="el-GR" smtClean="0"/>
              <a:t>‹#›</a:t>
            </a:fld>
            <a:endParaRPr lang="el-GR"/>
          </a:p>
        </p:txBody>
      </p:sp>
    </p:spTree>
    <p:extLst>
      <p:ext uri="{BB962C8B-B14F-4D97-AF65-F5344CB8AC3E}">
        <p14:creationId xmlns:p14="http://schemas.microsoft.com/office/powerpoint/2010/main" val="1711227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ED7000A-BA4B-85B1-7C51-84AFBF8E3C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4841E23-9B3B-97FF-B233-7F803EB59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FB35C33-364C-7257-3C4B-0BF7AEF66F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5A19E-EEA0-4760-985C-16F9307965B5}" type="datetimeFigureOut">
              <a:rPr lang="el-GR" smtClean="0"/>
              <a:t>17/3/2025</a:t>
            </a:fld>
            <a:endParaRPr lang="el-GR"/>
          </a:p>
        </p:txBody>
      </p:sp>
      <p:sp>
        <p:nvSpPr>
          <p:cNvPr id="5" name="Θέση υποσέλιδου 4">
            <a:extLst>
              <a:ext uri="{FF2B5EF4-FFF2-40B4-BE49-F238E27FC236}">
                <a16:creationId xmlns:a16="http://schemas.microsoft.com/office/drawing/2014/main" id="{D18361C2-D992-A4F3-E0A9-1BA6E530AA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BB2CB057-5C4E-5795-7633-1F25C144B7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171C9-C4CA-4C55-967A-7410CAAC4136}" type="slidenum">
              <a:rPr lang="el-GR" smtClean="0"/>
              <a:t>‹#›</a:t>
            </a:fld>
            <a:endParaRPr lang="el-GR"/>
          </a:p>
        </p:txBody>
      </p:sp>
    </p:spTree>
    <p:extLst>
      <p:ext uri="{BB962C8B-B14F-4D97-AF65-F5344CB8AC3E}">
        <p14:creationId xmlns:p14="http://schemas.microsoft.com/office/powerpoint/2010/main" val="13851254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mpapadopoulou@nured.auth.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827D9C-5116-0CD1-52E4-5F88631F7A07}"/>
              </a:ext>
            </a:extLst>
          </p:cNvPr>
          <p:cNvSpPr>
            <a:spLocks noGrp="1"/>
          </p:cNvSpPr>
          <p:nvPr>
            <p:ph type="ctrTitle"/>
          </p:nvPr>
        </p:nvSpPr>
        <p:spPr>
          <a:xfrm>
            <a:off x="599768" y="1007960"/>
            <a:ext cx="4935793" cy="1973568"/>
          </a:xfrm>
        </p:spPr>
        <p:txBody>
          <a:bodyPr>
            <a:normAutofit/>
          </a:bodyPr>
          <a:lstStyle/>
          <a:p>
            <a:r>
              <a:rPr lang="el-GR" sz="4000" dirty="0">
                <a:effectLst/>
                <a:latin typeface="Calibri Light" panose="020F0302020204030204" pitchFamily="34" charset="0"/>
                <a:ea typeface="Calibri" panose="020F0502020204030204" pitchFamily="34" charset="0"/>
              </a:rPr>
              <a:t>Κατασκευάζοντας </a:t>
            </a:r>
            <a:br>
              <a:rPr lang="el-GR" sz="4000" dirty="0">
                <a:effectLst/>
                <a:latin typeface="Calibri Light" panose="020F0302020204030204" pitchFamily="34" charset="0"/>
                <a:ea typeface="Calibri" panose="020F0502020204030204" pitchFamily="34" charset="0"/>
              </a:rPr>
            </a:br>
            <a:r>
              <a:rPr lang="el-GR" sz="4000" dirty="0">
                <a:effectLst/>
                <a:latin typeface="Calibri Light" panose="020F0302020204030204" pitchFamily="34" charset="0"/>
                <a:ea typeface="Calibri" panose="020F0502020204030204" pitchFamily="34" charset="0"/>
              </a:rPr>
              <a:t>το νόημα με ποικίλους τρόπους </a:t>
            </a:r>
            <a:endParaRPr lang="el-GR" sz="4000" dirty="0"/>
          </a:p>
        </p:txBody>
      </p:sp>
      <p:sp>
        <p:nvSpPr>
          <p:cNvPr id="3" name="Υπότιτλος 2">
            <a:extLst>
              <a:ext uri="{FF2B5EF4-FFF2-40B4-BE49-F238E27FC236}">
                <a16:creationId xmlns:a16="http://schemas.microsoft.com/office/drawing/2014/main" id="{B8C645BE-6AAD-3EB2-D954-E96CD8C2C7A3}"/>
              </a:ext>
            </a:extLst>
          </p:cNvPr>
          <p:cNvSpPr>
            <a:spLocks noGrp="1"/>
          </p:cNvSpPr>
          <p:nvPr>
            <p:ph type="subTitle" idx="1"/>
          </p:nvPr>
        </p:nvSpPr>
        <p:spPr>
          <a:xfrm>
            <a:off x="884903" y="3876472"/>
            <a:ext cx="4827638" cy="823451"/>
          </a:xfrm>
        </p:spPr>
        <p:txBody>
          <a:bodyPr>
            <a:normAutofit lnSpcReduction="10000"/>
          </a:bodyPr>
          <a:lstStyle/>
          <a:p>
            <a:r>
              <a:rPr lang="el-GR" dirty="0"/>
              <a:t>Μαρία Παπαδοπούλου</a:t>
            </a:r>
          </a:p>
          <a:p>
            <a:r>
              <a:rPr lang="en-US" dirty="0">
                <a:hlinkClick r:id="rId2"/>
              </a:rPr>
              <a:t>mpapadopoulou@nured.auth.gr</a:t>
            </a:r>
            <a:r>
              <a:rPr lang="en-US" dirty="0"/>
              <a:t> </a:t>
            </a:r>
            <a:endParaRPr lang="el-GR" dirty="0"/>
          </a:p>
        </p:txBody>
      </p:sp>
      <p:pic>
        <p:nvPicPr>
          <p:cNvPr id="4" name="Picture 2">
            <a:extLst>
              <a:ext uri="{FF2B5EF4-FFF2-40B4-BE49-F238E27FC236}">
                <a16:creationId xmlns:a16="http://schemas.microsoft.com/office/drawing/2014/main" id="{DFDE2D95-F661-1E55-B8F4-1DD53BF489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71" r="16955"/>
          <a:stretch/>
        </p:blipFill>
        <p:spPr bwMode="auto">
          <a:xfrm>
            <a:off x="6941577" y="563100"/>
            <a:ext cx="4827636" cy="4836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02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F81BC0-C992-EEA4-1B79-E608956E025E}"/>
              </a:ext>
            </a:extLst>
          </p:cNvPr>
          <p:cNvSpPr>
            <a:spLocks noGrp="1"/>
          </p:cNvSpPr>
          <p:nvPr>
            <p:ph type="title"/>
          </p:nvPr>
        </p:nvSpPr>
        <p:spPr>
          <a:xfrm>
            <a:off x="831850" y="1709738"/>
            <a:ext cx="10917698" cy="2852737"/>
          </a:xfrm>
        </p:spPr>
        <p:txBody>
          <a:bodyPr>
            <a:normAutofit/>
          </a:bodyPr>
          <a:lstStyle/>
          <a:p>
            <a:r>
              <a:rPr lang="el-GR" sz="5400" dirty="0"/>
              <a:t>Ανάλυση ενός πολυτροπικού κειμένου</a:t>
            </a:r>
            <a:br>
              <a:rPr lang="el-GR" sz="5400" dirty="0"/>
            </a:br>
            <a:r>
              <a:rPr lang="el-GR" sz="5400" dirty="0"/>
              <a:t>Άσκηση 1</a:t>
            </a:r>
          </a:p>
        </p:txBody>
      </p:sp>
      <p:pic>
        <p:nvPicPr>
          <p:cNvPr id="3" name="Picture 2" descr="Συνεργατική μάθηση στο νηπιαγωγείο - Εφαρμογή">
            <a:extLst>
              <a:ext uri="{FF2B5EF4-FFF2-40B4-BE49-F238E27FC236}">
                <a16:creationId xmlns:a16="http://schemas.microsoft.com/office/drawing/2014/main" id="{C80EF1F2-1F09-E5B2-1F2B-AF62C5F134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4288" y="331623"/>
            <a:ext cx="1405136" cy="137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512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a:extLst>
              <a:ext uri="{FF2B5EF4-FFF2-40B4-BE49-F238E27FC236}">
                <a16:creationId xmlns:a16="http://schemas.microsoft.com/office/drawing/2014/main" id="{90901B56-039D-6041-685B-056A49C231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1967" y="570272"/>
            <a:ext cx="4167188" cy="555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Εικόνα 4">
            <a:extLst>
              <a:ext uri="{FF2B5EF4-FFF2-40B4-BE49-F238E27FC236}">
                <a16:creationId xmlns:a16="http://schemas.microsoft.com/office/drawing/2014/main" id="{6C7AE116-03FC-F03C-5006-2C5831996E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97413" y="1691148"/>
            <a:ext cx="2309813"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B06065C-DD39-B3A1-0800-D402D487489E}"/>
              </a:ext>
            </a:extLst>
          </p:cNvPr>
          <p:cNvSpPr txBox="1"/>
          <p:nvPr/>
        </p:nvSpPr>
        <p:spPr>
          <a:xfrm flipH="1">
            <a:off x="228599" y="1209367"/>
            <a:ext cx="3277370" cy="2585323"/>
          </a:xfrm>
          <a:prstGeom prst="rect">
            <a:avLst/>
          </a:prstGeom>
          <a:noFill/>
        </p:spPr>
        <p:txBody>
          <a:bodyPr wrap="square" rtlCol="0">
            <a:spAutoFit/>
          </a:bodyPr>
          <a:lstStyle/>
          <a:p>
            <a:pPr algn="ctr"/>
            <a:endParaRPr lang="en-US" dirty="0"/>
          </a:p>
          <a:p>
            <a:r>
              <a:rPr lang="el-GR" dirty="0"/>
              <a:t>ΤΟ ΚΟΙΝΩΝΙΚΟΠΟΛΙΤΙΣΜΙΚΟ ΠΛΑΙΣΙΟ: 1</a:t>
            </a:r>
            <a:r>
              <a:rPr lang="el-GR" baseline="30000" dirty="0"/>
              <a:t>ος</a:t>
            </a:r>
            <a:r>
              <a:rPr lang="el-GR" dirty="0"/>
              <a:t> Παγκόσμιος Πόλεμος</a:t>
            </a:r>
          </a:p>
          <a:p>
            <a:r>
              <a:rPr lang="el-GR" dirty="0"/>
              <a:t>Το κείμενο εμφανίστηκε πρώτη φορά ως πρωτοσέλιδο περιοδικού και μετατράπηκε σε αφίσα για επιστράτευση εθελοντών</a:t>
            </a:r>
          </a:p>
        </p:txBody>
      </p:sp>
      <p:sp>
        <p:nvSpPr>
          <p:cNvPr id="6" name="TextBox 5">
            <a:extLst>
              <a:ext uri="{FF2B5EF4-FFF2-40B4-BE49-F238E27FC236}">
                <a16:creationId xmlns:a16="http://schemas.microsoft.com/office/drawing/2014/main" id="{4E6B3162-DDFD-A3D5-FE41-8DA9007D8924}"/>
              </a:ext>
            </a:extLst>
          </p:cNvPr>
          <p:cNvSpPr txBox="1"/>
          <p:nvPr/>
        </p:nvSpPr>
        <p:spPr>
          <a:xfrm>
            <a:off x="8325465" y="4986254"/>
            <a:ext cx="3802625" cy="646331"/>
          </a:xfrm>
          <a:prstGeom prst="rect">
            <a:avLst/>
          </a:prstGeom>
          <a:noFill/>
        </p:spPr>
        <p:txBody>
          <a:bodyPr wrap="square">
            <a:spAutoFit/>
          </a:bodyPr>
          <a:lstStyle/>
          <a:p>
            <a:r>
              <a:rPr lang="en-US" dirty="0"/>
              <a:t>https://en.wikipedia.org/wiki/Herbert_Kitchener,_1st_Earl_Kitchener</a:t>
            </a:r>
            <a:endParaRPr lang="el-GR" dirty="0"/>
          </a:p>
        </p:txBody>
      </p:sp>
    </p:spTree>
    <p:extLst>
      <p:ext uri="{BB962C8B-B14F-4D97-AF65-F5344CB8AC3E}">
        <p14:creationId xmlns:p14="http://schemas.microsoft.com/office/powerpoint/2010/main" val="624427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E95391-4430-1327-A695-6BFBAE536431}"/>
              </a:ext>
            </a:extLst>
          </p:cNvPr>
          <p:cNvSpPr>
            <a:spLocks noGrp="1"/>
          </p:cNvSpPr>
          <p:nvPr>
            <p:ph type="title"/>
          </p:nvPr>
        </p:nvSpPr>
        <p:spPr>
          <a:xfrm>
            <a:off x="599768" y="365126"/>
            <a:ext cx="10754032" cy="834410"/>
          </a:xfrm>
        </p:spPr>
        <p:txBody>
          <a:bodyPr>
            <a:normAutofit fontScale="90000"/>
          </a:bodyPr>
          <a:lstStyle/>
          <a:p>
            <a:r>
              <a:rPr lang="el-GR" dirty="0"/>
              <a:t>Πλαίσιο για μία πολυτροπική ανάλυση – Ενδεικτικές ερωτήσεις</a:t>
            </a:r>
          </a:p>
        </p:txBody>
      </p:sp>
      <p:sp>
        <p:nvSpPr>
          <p:cNvPr id="3" name="Θέση περιεχομένου 2">
            <a:extLst>
              <a:ext uri="{FF2B5EF4-FFF2-40B4-BE49-F238E27FC236}">
                <a16:creationId xmlns:a16="http://schemas.microsoft.com/office/drawing/2014/main" id="{85174B46-D1DA-D638-A874-ABB3E2DD7D22}"/>
              </a:ext>
            </a:extLst>
          </p:cNvPr>
          <p:cNvSpPr>
            <a:spLocks noGrp="1"/>
          </p:cNvSpPr>
          <p:nvPr>
            <p:ph idx="1"/>
          </p:nvPr>
        </p:nvSpPr>
        <p:spPr>
          <a:xfrm>
            <a:off x="599768" y="1493411"/>
            <a:ext cx="3281516" cy="4753111"/>
          </a:xfrm>
          <a:ln w="28575">
            <a:solidFill>
              <a:schemeClr val="accent2">
                <a:lumMod val="75000"/>
              </a:schemeClr>
            </a:solidFill>
          </a:ln>
        </p:spPr>
        <p:txBody>
          <a:bodyPr>
            <a:normAutofit fontScale="62500" lnSpcReduction="20000"/>
          </a:bodyPr>
          <a:lstStyle/>
          <a:p>
            <a:pPr marL="0" indent="0" fontAlgn="base">
              <a:lnSpc>
                <a:spcPct val="110000"/>
              </a:lnSpc>
              <a:spcBef>
                <a:spcPct val="0"/>
              </a:spcBef>
              <a:spcAft>
                <a:spcPct val="0"/>
              </a:spcAft>
              <a:buNone/>
            </a:pPr>
            <a:r>
              <a:rPr lang="el-GR" sz="2800" i="1" dirty="0"/>
              <a:t>Παρατηρήστε τη γλωσσική πληροφ</a:t>
            </a:r>
            <a:r>
              <a:rPr lang="el-GR" i="1" dirty="0"/>
              <a:t>ορία </a:t>
            </a:r>
          </a:p>
          <a:p>
            <a:pPr marL="0" indent="0" fontAlgn="base">
              <a:lnSpc>
                <a:spcPct val="110000"/>
              </a:lnSpc>
              <a:spcBef>
                <a:spcPct val="0"/>
              </a:spcBef>
              <a:spcAft>
                <a:spcPct val="0"/>
              </a:spcAft>
              <a:buNone/>
            </a:pPr>
            <a:endParaRPr lang="el-GR" sz="2800" b="1" u="sng" dirty="0"/>
          </a:p>
          <a:p>
            <a:pPr marL="514350" indent="-514350" fontAlgn="base">
              <a:lnSpc>
                <a:spcPct val="110000"/>
              </a:lnSpc>
              <a:spcBef>
                <a:spcPct val="0"/>
              </a:spcBef>
              <a:spcAft>
                <a:spcPct val="0"/>
              </a:spcAft>
              <a:buAutoNum type="arabicPeriod"/>
            </a:pPr>
            <a:r>
              <a:rPr lang="el-GR" dirty="0"/>
              <a:t>Σε ποιους απευθύνεται το κείμενο; </a:t>
            </a:r>
          </a:p>
          <a:p>
            <a:pPr marL="514350" indent="-514350" fontAlgn="base">
              <a:lnSpc>
                <a:spcPct val="110000"/>
              </a:lnSpc>
              <a:spcBef>
                <a:spcPct val="0"/>
              </a:spcBef>
              <a:spcAft>
                <a:spcPct val="0"/>
              </a:spcAft>
              <a:buAutoNum type="arabicPeriod"/>
            </a:pPr>
            <a:r>
              <a:rPr lang="el-GR" sz="2800" dirty="0"/>
              <a:t>Πώς τους αποκαλεί;</a:t>
            </a:r>
          </a:p>
          <a:p>
            <a:pPr marL="514350" indent="-514350" fontAlgn="base">
              <a:lnSpc>
                <a:spcPct val="110000"/>
              </a:lnSpc>
              <a:spcBef>
                <a:spcPct val="0"/>
              </a:spcBef>
              <a:spcAft>
                <a:spcPct val="0"/>
              </a:spcAft>
              <a:buAutoNum type="arabicPeriod"/>
            </a:pPr>
            <a:r>
              <a:rPr lang="el-GR" dirty="0"/>
              <a:t>Ποια έγκλιση χρησιμοποιείται;</a:t>
            </a:r>
          </a:p>
          <a:p>
            <a:pPr marL="514350" indent="-514350" fontAlgn="base">
              <a:lnSpc>
                <a:spcPct val="110000"/>
              </a:lnSpc>
              <a:spcBef>
                <a:spcPct val="0"/>
              </a:spcBef>
              <a:spcAft>
                <a:spcPct val="0"/>
              </a:spcAft>
              <a:buAutoNum type="arabicPeriod"/>
            </a:pPr>
            <a:r>
              <a:rPr lang="el-GR" dirty="0"/>
              <a:t>Η έκφραση ‘</a:t>
            </a:r>
            <a:r>
              <a:rPr lang="en-US" dirty="0"/>
              <a:t>God save the king’ </a:t>
            </a:r>
            <a:r>
              <a:rPr lang="el-GR" dirty="0"/>
              <a:t>σε τι αναφέρεται; Γιατί γίνεται χρήση της στη συγκεκριμένη αφίσα;  </a:t>
            </a:r>
          </a:p>
          <a:p>
            <a:pPr marL="514350" indent="-514350" fontAlgn="base">
              <a:lnSpc>
                <a:spcPct val="110000"/>
              </a:lnSpc>
              <a:spcBef>
                <a:spcPct val="0"/>
              </a:spcBef>
              <a:spcAft>
                <a:spcPct val="0"/>
              </a:spcAft>
              <a:buAutoNum type="arabicPeriod"/>
            </a:pPr>
            <a:r>
              <a:rPr lang="el-GR" sz="2800" dirty="0"/>
              <a:t>Γιατί ο συντάκτης του κειμένου έκανε αυτές τις επιλογές; Τι ήθελε να πετύχει;  </a:t>
            </a:r>
            <a:endParaRPr lang="el-GR" dirty="0"/>
          </a:p>
        </p:txBody>
      </p:sp>
      <p:sp>
        <p:nvSpPr>
          <p:cNvPr id="4" name="Θέση περιεχομένου 2">
            <a:extLst>
              <a:ext uri="{FF2B5EF4-FFF2-40B4-BE49-F238E27FC236}">
                <a16:creationId xmlns:a16="http://schemas.microsoft.com/office/drawing/2014/main" id="{8AE43559-63E8-A716-8FE9-0A757ABF9894}"/>
              </a:ext>
            </a:extLst>
          </p:cNvPr>
          <p:cNvSpPr txBox="1">
            <a:spLocks/>
          </p:cNvSpPr>
          <p:nvPr/>
        </p:nvSpPr>
        <p:spPr>
          <a:xfrm>
            <a:off x="4591947" y="1493411"/>
            <a:ext cx="7197634" cy="4601299"/>
          </a:xfrm>
          <a:prstGeom prst="rect">
            <a:avLst/>
          </a:prstGeom>
          <a:ln w="28575">
            <a:solidFill>
              <a:schemeClr val="accent2">
                <a:lumMod val="75000"/>
              </a:schemeClr>
            </a:solidFill>
          </a:ln>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ct val="0"/>
              </a:spcBef>
              <a:spcAft>
                <a:spcPct val="0"/>
              </a:spcAft>
              <a:buNone/>
            </a:pPr>
            <a:r>
              <a:rPr lang="el-GR" sz="3300" i="1" dirty="0"/>
              <a:t>Παρατηρήστε την εικόνα που εμφανίζεται στην αφίσα</a:t>
            </a:r>
            <a:r>
              <a:rPr lang="el-GR" sz="3300" dirty="0"/>
              <a:t> </a:t>
            </a:r>
          </a:p>
          <a:p>
            <a:pPr marL="0" indent="0" fontAlgn="base">
              <a:lnSpc>
                <a:spcPct val="110000"/>
              </a:lnSpc>
              <a:spcBef>
                <a:spcPct val="0"/>
              </a:spcBef>
              <a:spcAft>
                <a:spcPct val="0"/>
              </a:spcAft>
              <a:buNone/>
            </a:pPr>
            <a:endParaRPr lang="el-GR" sz="3300" dirty="0"/>
          </a:p>
          <a:p>
            <a:pPr fontAlgn="base">
              <a:lnSpc>
                <a:spcPct val="110000"/>
              </a:lnSpc>
              <a:spcBef>
                <a:spcPct val="0"/>
              </a:spcBef>
              <a:spcAft>
                <a:spcPct val="0"/>
              </a:spcAft>
              <a:buFontTx/>
              <a:buAutoNum type="arabicPeriod"/>
            </a:pPr>
            <a:r>
              <a:rPr lang="el-GR" sz="3300" dirty="0"/>
              <a:t>Ποιος αναπαρίσταται; Γιατί; </a:t>
            </a:r>
          </a:p>
          <a:p>
            <a:pPr fontAlgn="base">
              <a:lnSpc>
                <a:spcPct val="110000"/>
              </a:lnSpc>
              <a:spcBef>
                <a:spcPct val="0"/>
              </a:spcBef>
              <a:spcAft>
                <a:spcPct val="0"/>
              </a:spcAft>
              <a:buFontTx/>
              <a:buAutoNum type="arabicPeriod"/>
            </a:pPr>
            <a:r>
              <a:rPr lang="el-GR" sz="3300" dirty="0"/>
              <a:t>Διαπιστώνετε διαφορές ανάμεσα στην αφίσα και την φωτογραφία του αναπαριστώμενου; </a:t>
            </a:r>
          </a:p>
          <a:p>
            <a:pPr fontAlgn="base">
              <a:lnSpc>
                <a:spcPct val="110000"/>
              </a:lnSpc>
              <a:spcBef>
                <a:spcPct val="0"/>
              </a:spcBef>
              <a:spcAft>
                <a:spcPct val="0"/>
              </a:spcAft>
              <a:buFontTx/>
              <a:buAutoNum type="arabicPeriod"/>
            </a:pPr>
            <a:r>
              <a:rPr lang="el-GR" sz="3300" dirty="0"/>
              <a:t>Πώς είναι το φόντο; Για ποιο λόγο ο συντάκτης το έφτιαξε έτσι;</a:t>
            </a:r>
          </a:p>
          <a:p>
            <a:pPr fontAlgn="base">
              <a:lnSpc>
                <a:spcPct val="110000"/>
              </a:lnSpc>
              <a:spcBef>
                <a:spcPct val="0"/>
              </a:spcBef>
              <a:spcAft>
                <a:spcPct val="0"/>
              </a:spcAft>
              <a:buFontTx/>
              <a:buAutoNum type="arabicPeriod"/>
            </a:pPr>
            <a:r>
              <a:rPr lang="el-GR" sz="3300" dirty="0"/>
              <a:t>Ο αναπαριστώμενος σας κοιτάει ‘ζητώντας’ σας κάτι (εικόνα απαίτηση) ή παρουσιάζεται ως αντικείμενο παρατήρησης (εικόνα προσφορά);</a:t>
            </a:r>
          </a:p>
          <a:p>
            <a:pPr fontAlgn="base">
              <a:lnSpc>
                <a:spcPct val="110000"/>
              </a:lnSpc>
              <a:spcBef>
                <a:spcPct val="0"/>
              </a:spcBef>
              <a:spcAft>
                <a:spcPct val="0"/>
              </a:spcAft>
              <a:buFontTx/>
              <a:buAutoNum type="arabicPeriod"/>
            </a:pPr>
            <a:r>
              <a:rPr lang="el-GR" sz="3300" dirty="0"/>
              <a:t>Πρόκειται για μία κοντινή, μέση ή μακρινή λήψη;</a:t>
            </a:r>
          </a:p>
          <a:p>
            <a:pPr fontAlgn="base">
              <a:lnSpc>
                <a:spcPct val="110000"/>
              </a:lnSpc>
              <a:spcBef>
                <a:spcPct val="0"/>
              </a:spcBef>
              <a:spcAft>
                <a:spcPct val="0"/>
              </a:spcAft>
              <a:buFontTx/>
              <a:buAutoNum type="arabicPeriod"/>
            </a:pPr>
            <a:r>
              <a:rPr lang="el-GR" sz="3300" dirty="0"/>
              <a:t>Πρόκειται για μία οριζόντια ή κατακόρυφη λήψη;</a:t>
            </a:r>
          </a:p>
          <a:p>
            <a:pPr fontAlgn="base">
              <a:lnSpc>
                <a:spcPct val="110000"/>
              </a:lnSpc>
              <a:spcBef>
                <a:spcPct val="0"/>
              </a:spcBef>
              <a:spcAft>
                <a:spcPct val="0"/>
              </a:spcAft>
              <a:buFontTx/>
              <a:buAutoNum type="arabicPeriod"/>
            </a:pPr>
            <a:r>
              <a:rPr lang="el-GR" sz="3300" dirty="0"/>
              <a:t>Γιατί ο συντάκτης έκανε αυτές τις επιλογές λήψης; Ποιοι οι σκοποί του; </a:t>
            </a:r>
          </a:p>
          <a:p>
            <a:pPr fontAlgn="base">
              <a:lnSpc>
                <a:spcPct val="110000"/>
              </a:lnSpc>
              <a:spcBef>
                <a:spcPct val="0"/>
              </a:spcBef>
              <a:spcAft>
                <a:spcPct val="0"/>
              </a:spcAft>
              <a:buFontTx/>
              <a:buAutoNum type="arabicPeriod"/>
            </a:pPr>
            <a:r>
              <a:rPr lang="el-GR" sz="3300" dirty="0"/>
              <a:t>Ποια μέρη του σώματός του παρουσιάζονται; Με ποιον τρόπο; Για ποιον λόγο επιλέγονται τα συγκεκριμένα;</a:t>
            </a:r>
          </a:p>
          <a:p>
            <a:pPr fontAlgn="base">
              <a:lnSpc>
                <a:spcPct val="110000"/>
              </a:lnSpc>
              <a:spcBef>
                <a:spcPct val="0"/>
              </a:spcBef>
              <a:spcAft>
                <a:spcPct val="0"/>
              </a:spcAft>
              <a:buFontTx/>
              <a:buAutoNum type="arabicPeriod"/>
            </a:pPr>
            <a:r>
              <a:rPr lang="el-GR" sz="3300" dirty="0"/>
              <a:t>Ποιο/α είναι το/τα προβαλλόμενο/α στοιχεία; </a:t>
            </a:r>
          </a:p>
          <a:p>
            <a:pPr fontAlgn="base">
              <a:lnSpc>
                <a:spcPct val="110000"/>
              </a:lnSpc>
              <a:spcBef>
                <a:spcPct val="0"/>
              </a:spcBef>
              <a:spcAft>
                <a:spcPct val="0"/>
              </a:spcAft>
              <a:buFontTx/>
              <a:buAutoNum type="arabicPeriod"/>
            </a:pPr>
            <a:r>
              <a:rPr lang="el-GR" sz="3300" dirty="0"/>
              <a:t>Παρατηρείται κάποιο άνυσμα (βέλος κατεύθυνσης); Εάν ναι; τι είδους; Εάν ναι, από πού εκκινεί και προς πού κατευθύνεται; </a:t>
            </a:r>
          </a:p>
          <a:p>
            <a:pPr fontAlgn="base">
              <a:lnSpc>
                <a:spcPct val="110000"/>
              </a:lnSpc>
              <a:spcBef>
                <a:spcPct val="0"/>
              </a:spcBef>
              <a:spcAft>
                <a:spcPct val="0"/>
              </a:spcAft>
              <a:buFontTx/>
              <a:buAutoNum type="arabicPeriod"/>
            </a:pPr>
            <a:endParaRPr lang="el-GR" dirty="0"/>
          </a:p>
          <a:p>
            <a:pPr marL="0" indent="0" fontAlgn="base">
              <a:lnSpc>
                <a:spcPct val="110000"/>
              </a:lnSpc>
              <a:spcBef>
                <a:spcPct val="0"/>
              </a:spcBef>
              <a:spcAft>
                <a:spcPct val="0"/>
              </a:spcAft>
              <a:buNone/>
            </a:pPr>
            <a:endParaRPr lang="el-GR" dirty="0"/>
          </a:p>
        </p:txBody>
      </p:sp>
    </p:spTree>
    <p:extLst>
      <p:ext uri="{BB962C8B-B14F-4D97-AF65-F5344CB8AC3E}">
        <p14:creationId xmlns:p14="http://schemas.microsoft.com/office/powerpoint/2010/main" val="354608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2">
            <a:extLst>
              <a:ext uri="{FF2B5EF4-FFF2-40B4-BE49-F238E27FC236}">
                <a16:creationId xmlns:a16="http://schemas.microsoft.com/office/drawing/2014/main" id="{78A9D095-2615-15B7-F32E-71EF6E56B204}"/>
              </a:ext>
            </a:extLst>
          </p:cNvPr>
          <p:cNvSpPr txBox="1">
            <a:spLocks/>
          </p:cNvSpPr>
          <p:nvPr/>
        </p:nvSpPr>
        <p:spPr>
          <a:xfrm>
            <a:off x="492279" y="719340"/>
            <a:ext cx="3281516" cy="4792301"/>
          </a:xfrm>
          <a:prstGeom prst="rect">
            <a:avLst/>
          </a:prstGeom>
          <a:ln w="28575">
            <a:solidFill>
              <a:schemeClr val="accent2">
                <a:lumMod val="75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ct val="0"/>
              </a:spcBef>
              <a:spcAft>
                <a:spcPct val="0"/>
              </a:spcAft>
              <a:buNone/>
            </a:pPr>
            <a:r>
              <a:rPr lang="el-GR" i="1" dirty="0"/>
              <a:t>Παρατηρήστε τις χρωματικές επιλογές </a:t>
            </a:r>
          </a:p>
          <a:p>
            <a:pPr marL="0" indent="0" fontAlgn="base">
              <a:lnSpc>
                <a:spcPct val="110000"/>
              </a:lnSpc>
              <a:spcBef>
                <a:spcPct val="0"/>
              </a:spcBef>
              <a:spcAft>
                <a:spcPct val="0"/>
              </a:spcAft>
              <a:buNone/>
            </a:pPr>
            <a:endParaRPr lang="el-GR" b="1" u="sng" dirty="0"/>
          </a:p>
          <a:p>
            <a:pPr fontAlgn="base">
              <a:lnSpc>
                <a:spcPct val="110000"/>
              </a:lnSpc>
              <a:spcBef>
                <a:spcPct val="0"/>
              </a:spcBef>
              <a:spcAft>
                <a:spcPct val="0"/>
              </a:spcAft>
              <a:buFontTx/>
              <a:buAutoNum type="arabicPeriod"/>
            </a:pPr>
            <a:r>
              <a:rPr lang="el-GR" dirty="0"/>
              <a:t>Ποια χρώματα  έχουν χρησιμοποιηθεί στην αφίσα; </a:t>
            </a:r>
          </a:p>
          <a:p>
            <a:pPr fontAlgn="base">
              <a:lnSpc>
                <a:spcPct val="110000"/>
              </a:lnSpc>
              <a:spcBef>
                <a:spcPct val="0"/>
              </a:spcBef>
              <a:spcAft>
                <a:spcPct val="0"/>
              </a:spcAft>
              <a:buFontTx/>
              <a:buAutoNum type="arabicPeriod"/>
            </a:pPr>
            <a:r>
              <a:rPr lang="el-GR" dirty="0"/>
              <a:t>Γιατί κάποια γλωσσικά στοιχεία είναι με κόκκινο και άλλα με γκρι; </a:t>
            </a:r>
          </a:p>
          <a:p>
            <a:pPr fontAlgn="base">
              <a:lnSpc>
                <a:spcPct val="110000"/>
              </a:lnSpc>
              <a:spcBef>
                <a:spcPct val="0"/>
              </a:spcBef>
              <a:spcAft>
                <a:spcPct val="0"/>
              </a:spcAft>
              <a:buFontTx/>
              <a:buAutoNum type="arabicPeriod"/>
            </a:pPr>
            <a:r>
              <a:rPr lang="el-GR" dirty="0"/>
              <a:t> Για ποιο λόγο ο συντάκτης του κειμένου έκανε τις συγκεκριμένες χρωματικές επιλογές; </a:t>
            </a:r>
          </a:p>
        </p:txBody>
      </p:sp>
      <p:sp>
        <p:nvSpPr>
          <p:cNvPr id="4" name="Θέση περιεχομένου 2">
            <a:extLst>
              <a:ext uri="{FF2B5EF4-FFF2-40B4-BE49-F238E27FC236}">
                <a16:creationId xmlns:a16="http://schemas.microsoft.com/office/drawing/2014/main" id="{3C988102-BD04-0487-C0B5-76683DFAEABA}"/>
              </a:ext>
            </a:extLst>
          </p:cNvPr>
          <p:cNvSpPr txBox="1">
            <a:spLocks/>
          </p:cNvSpPr>
          <p:nvPr/>
        </p:nvSpPr>
        <p:spPr>
          <a:xfrm>
            <a:off x="4285424" y="719339"/>
            <a:ext cx="3395536" cy="4792301"/>
          </a:xfrm>
          <a:prstGeom prst="rect">
            <a:avLst/>
          </a:prstGeom>
          <a:ln w="28575">
            <a:solidFill>
              <a:schemeClr val="accent2">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ct val="0"/>
              </a:spcBef>
              <a:spcAft>
                <a:spcPct val="0"/>
              </a:spcAft>
              <a:buNone/>
            </a:pPr>
            <a:r>
              <a:rPr lang="el-GR" sz="2200" i="1" dirty="0"/>
              <a:t>Παρατηρήστε τις τυπογραφικές επιλογές </a:t>
            </a:r>
          </a:p>
          <a:p>
            <a:pPr marL="0" indent="0" fontAlgn="base">
              <a:lnSpc>
                <a:spcPct val="110000"/>
              </a:lnSpc>
              <a:spcBef>
                <a:spcPct val="0"/>
              </a:spcBef>
              <a:spcAft>
                <a:spcPct val="0"/>
              </a:spcAft>
              <a:buNone/>
            </a:pPr>
            <a:endParaRPr lang="el-GR" sz="2200" b="1" u="sng" dirty="0"/>
          </a:p>
          <a:p>
            <a:pPr marL="0" indent="0" fontAlgn="base">
              <a:lnSpc>
                <a:spcPct val="110000"/>
              </a:lnSpc>
              <a:spcBef>
                <a:spcPct val="0"/>
              </a:spcBef>
              <a:spcAft>
                <a:spcPct val="0"/>
              </a:spcAft>
              <a:buNone/>
            </a:pPr>
            <a:r>
              <a:rPr lang="el-GR" sz="2200" dirty="0"/>
              <a:t>Η απόδοση της γλωσσικής πληροφορίας γίνεται μέσω </a:t>
            </a:r>
            <a:r>
              <a:rPr lang="el-GR" sz="2200" dirty="0" err="1"/>
              <a:t>κεφαλαιογράμματης</a:t>
            </a:r>
            <a:r>
              <a:rPr lang="el-GR" sz="2200" dirty="0"/>
              <a:t> γραφής, ωστόσο δεν χρησιμοποιείται παντού το ίδιο μέγεθος ούτε το ίδιο πάχος χαρακτήρων, γιατί; </a:t>
            </a:r>
          </a:p>
        </p:txBody>
      </p:sp>
      <p:sp>
        <p:nvSpPr>
          <p:cNvPr id="5" name="Θέση περιεχομένου 2">
            <a:extLst>
              <a:ext uri="{FF2B5EF4-FFF2-40B4-BE49-F238E27FC236}">
                <a16:creationId xmlns:a16="http://schemas.microsoft.com/office/drawing/2014/main" id="{638B118E-108C-F50F-902F-BA05A63F72CF}"/>
              </a:ext>
            </a:extLst>
          </p:cNvPr>
          <p:cNvSpPr txBox="1">
            <a:spLocks/>
          </p:cNvSpPr>
          <p:nvPr/>
        </p:nvSpPr>
        <p:spPr>
          <a:xfrm>
            <a:off x="7852954" y="558231"/>
            <a:ext cx="4125686" cy="5359243"/>
          </a:xfrm>
          <a:prstGeom prst="rect">
            <a:avLst/>
          </a:prstGeom>
          <a:ln w="28575">
            <a:solidFill>
              <a:schemeClr val="accent2">
                <a:lumMod val="75000"/>
              </a:scheme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ct val="0"/>
              </a:spcBef>
              <a:spcAft>
                <a:spcPct val="0"/>
              </a:spcAft>
              <a:buNone/>
            </a:pPr>
            <a:r>
              <a:rPr lang="el-GR" sz="3100" i="1" dirty="0"/>
              <a:t>Παρατηρήστε συνδυαστικά τα νοήματα που κατασκευάζονται από κάθε τρόπο (γλώσσα, εικόνα, χρώμα, τυπογραφία) </a:t>
            </a:r>
          </a:p>
          <a:p>
            <a:pPr marL="0" indent="0" fontAlgn="base">
              <a:lnSpc>
                <a:spcPct val="110000"/>
              </a:lnSpc>
              <a:spcBef>
                <a:spcPct val="0"/>
              </a:spcBef>
              <a:spcAft>
                <a:spcPct val="0"/>
              </a:spcAft>
              <a:buNone/>
            </a:pPr>
            <a:endParaRPr lang="el-GR" sz="3100" i="1" dirty="0"/>
          </a:p>
          <a:p>
            <a:pPr marL="352425" indent="-352425" fontAlgn="base">
              <a:lnSpc>
                <a:spcPct val="110000"/>
              </a:lnSpc>
              <a:spcBef>
                <a:spcPct val="0"/>
              </a:spcBef>
              <a:spcAft>
                <a:spcPct val="0"/>
              </a:spcAft>
              <a:buFont typeface="+mj-lt"/>
              <a:buAutoNum type="arabicPeriod"/>
            </a:pPr>
            <a:r>
              <a:rPr lang="el-GR" sz="3100" dirty="0"/>
              <a:t>Σε ποια συμπεράσματα καταλήγετε όσον αφορά τις σχέσεις ανάμεσα στους διάφορους τρόπους;</a:t>
            </a:r>
          </a:p>
          <a:p>
            <a:pPr marL="352425" indent="-352425" fontAlgn="base">
              <a:lnSpc>
                <a:spcPct val="110000"/>
              </a:lnSpc>
              <a:spcBef>
                <a:spcPct val="0"/>
              </a:spcBef>
              <a:spcAft>
                <a:spcPct val="0"/>
              </a:spcAft>
              <a:buFont typeface="+mj-lt"/>
              <a:buAutoNum type="arabicPeriod"/>
            </a:pPr>
            <a:r>
              <a:rPr lang="el-GR" sz="3100" dirty="0"/>
              <a:t>Πώς αποτιμάτε τις επιλογές που έκανε ο συντάκτης της αφίσας για να πετύχει τους στόχους του; </a:t>
            </a:r>
          </a:p>
          <a:p>
            <a:pPr marL="0" indent="0" fontAlgn="base">
              <a:lnSpc>
                <a:spcPct val="110000"/>
              </a:lnSpc>
              <a:spcBef>
                <a:spcPct val="0"/>
              </a:spcBef>
              <a:spcAft>
                <a:spcPct val="0"/>
              </a:spcAft>
              <a:buNone/>
            </a:pPr>
            <a:endParaRPr lang="el-GR" sz="3100" dirty="0"/>
          </a:p>
          <a:p>
            <a:pPr marL="0" indent="0" fontAlgn="base">
              <a:lnSpc>
                <a:spcPct val="110000"/>
              </a:lnSpc>
              <a:spcBef>
                <a:spcPct val="0"/>
              </a:spcBef>
              <a:spcAft>
                <a:spcPct val="0"/>
              </a:spcAft>
              <a:buNone/>
            </a:pPr>
            <a:endParaRPr lang="el-GR" sz="3100" dirty="0"/>
          </a:p>
          <a:p>
            <a:pPr marL="0" indent="0" fontAlgn="base">
              <a:lnSpc>
                <a:spcPct val="110000"/>
              </a:lnSpc>
              <a:spcBef>
                <a:spcPct val="0"/>
              </a:spcBef>
              <a:spcAft>
                <a:spcPct val="0"/>
              </a:spcAft>
              <a:buNone/>
            </a:pPr>
            <a:endParaRPr lang="el-GR" i="1" dirty="0"/>
          </a:p>
          <a:p>
            <a:pPr marL="0" indent="0" fontAlgn="base">
              <a:lnSpc>
                <a:spcPct val="110000"/>
              </a:lnSpc>
              <a:spcBef>
                <a:spcPct val="0"/>
              </a:spcBef>
              <a:spcAft>
                <a:spcPct val="0"/>
              </a:spcAft>
              <a:buNone/>
            </a:pPr>
            <a:endParaRPr lang="el-GR" i="1" dirty="0"/>
          </a:p>
          <a:p>
            <a:pPr marL="0" indent="0" fontAlgn="base">
              <a:lnSpc>
                <a:spcPct val="110000"/>
              </a:lnSpc>
              <a:spcBef>
                <a:spcPct val="0"/>
              </a:spcBef>
              <a:spcAft>
                <a:spcPct val="0"/>
              </a:spcAft>
              <a:buNone/>
            </a:pPr>
            <a:endParaRPr lang="el-GR" i="1" dirty="0"/>
          </a:p>
          <a:p>
            <a:pPr marL="0" indent="0" fontAlgn="base">
              <a:lnSpc>
                <a:spcPct val="110000"/>
              </a:lnSpc>
              <a:spcBef>
                <a:spcPct val="0"/>
              </a:spcBef>
              <a:spcAft>
                <a:spcPct val="0"/>
              </a:spcAft>
              <a:buNone/>
            </a:pPr>
            <a:endParaRPr lang="el-GR" i="1" dirty="0"/>
          </a:p>
          <a:p>
            <a:pPr marL="0" indent="0" fontAlgn="base">
              <a:lnSpc>
                <a:spcPct val="110000"/>
              </a:lnSpc>
              <a:spcBef>
                <a:spcPct val="0"/>
              </a:spcBef>
              <a:spcAft>
                <a:spcPct val="0"/>
              </a:spcAft>
              <a:buNone/>
            </a:pPr>
            <a:endParaRPr lang="el-GR" i="1" dirty="0"/>
          </a:p>
          <a:p>
            <a:pPr marL="0" indent="0" fontAlgn="base">
              <a:lnSpc>
                <a:spcPct val="110000"/>
              </a:lnSpc>
              <a:spcBef>
                <a:spcPct val="0"/>
              </a:spcBef>
              <a:spcAft>
                <a:spcPct val="0"/>
              </a:spcAft>
              <a:buNone/>
            </a:pPr>
            <a:endParaRPr lang="el-GR" i="1" dirty="0"/>
          </a:p>
          <a:p>
            <a:pPr marL="0" indent="0" fontAlgn="base">
              <a:lnSpc>
                <a:spcPct val="110000"/>
              </a:lnSpc>
              <a:spcBef>
                <a:spcPct val="0"/>
              </a:spcBef>
              <a:spcAft>
                <a:spcPct val="0"/>
              </a:spcAft>
              <a:buNone/>
            </a:pPr>
            <a:endParaRPr lang="el-GR" i="1" dirty="0"/>
          </a:p>
          <a:p>
            <a:pPr marL="0" indent="0" fontAlgn="base">
              <a:lnSpc>
                <a:spcPct val="110000"/>
              </a:lnSpc>
              <a:spcBef>
                <a:spcPct val="0"/>
              </a:spcBef>
              <a:spcAft>
                <a:spcPct val="0"/>
              </a:spcAft>
              <a:buNone/>
            </a:pPr>
            <a:endParaRPr lang="el-GR" sz="2200" dirty="0"/>
          </a:p>
        </p:txBody>
      </p:sp>
      <p:sp>
        <p:nvSpPr>
          <p:cNvPr id="6" name="TextBox 5">
            <a:extLst>
              <a:ext uri="{FF2B5EF4-FFF2-40B4-BE49-F238E27FC236}">
                <a16:creationId xmlns:a16="http://schemas.microsoft.com/office/drawing/2014/main" id="{5BCDA20C-AA85-56B6-AB5C-EAF55B941317}"/>
              </a:ext>
            </a:extLst>
          </p:cNvPr>
          <p:cNvSpPr txBox="1"/>
          <p:nvPr/>
        </p:nvSpPr>
        <p:spPr>
          <a:xfrm>
            <a:off x="540774" y="6138660"/>
            <a:ext cx="11110452" cy="584775"/>
          </a:xfrm>
          <a:prstGeom prst="rect">
            <a:avLst/>
          </a:prstGeom>
          <a:noFill/>
        </p:spPr>
        <p:txBody>
          <a:bodyPr wrap="square" rtlCol="0">
            <a:spAutoFit/>
          </a:bodyPr>
          <a:lstStyle/>
          <a:p>
            <a:r>
              <a:rPr lang="el-GR" sz="1600" dirty="0"/>
              <a:t>Ενδεικτική βιβλιογραφία για πολυτροπικές αναλύσεις κειμένων : </a:t>
            </a:r>
            <a:r>
              <a:rPr lang="en-US" sz="1600" dirty="0"/>
              <a:t>Baldry &amp; Thibault (2006); Cope &amp; Kalantzis (2009); Harrison (2003); </a:t>
            </a:r>
            <a:r>
              <a:rPr lang="en-US" sz="1600" dirty="0" err="1"/>
              <a:t>Jewitt</a:t>
            </a:r>
            <a:r>
              <a:rPr lang="en-US" sz="1600" dirty="0"/>
              <a:t> (2009); Kress &amp; van Leeuwen, 2010;</a:t>
            </a:r>
            <a:r>
              <a:rPr lang="el-GR" sz="1600" dirty="0"/>
              <a:t> Παπαδοπούλου κ.α. (</a:t>
            </a:r>
            <a:r>
              <a:rPr lang="en-US" sz="1600" dirty="0"/>
              <a:t> </a:t>
            </a:r>
            <a:r>
              <a:rPr lang="el-GR" sz="1600" dirty="0"/>
              <a:t>2015)</a:t>
            </a:r>
          </a:p>
        </p:txBody>
      </p:sp>
    </p:spTree>
    <p:extLst>
      <p:ext uri="{BB962C8B-B14F-4D97-AF65-F5344CB8AC3E}">
        <p14:creationId xmlns:p14="http://schemas.microsoft.com/office/powerpoint/2010/main" val="3306219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F81BC0-C992-EEA4-1B79-E608956E025E}"/>
              </a:ext>
            </a:extLst>
          </p:cNvPr>
          <p:cNvSpPr>
            <a:spLocks noGrp="1"/>
          </p:cNvSpPr>
          <p:nvPr>
            <p:ph type="title"/>
          </p:nvPr>
        </p:nvSpPr>
        <p:spPr/>
        <p:txBody>
          <a:bodyPr/>
          <a:lstStyle/>
          <a:p>
            <a:r>
              <a:rPr lang="el-GR" dirty="0"/>
              <a:t>Άρθρωση της επικοινωνίας</a:t>
            </a:r>
          </a:p>
        </p:txBody>
      </p:sp>
    </p:spTree>
    <p:extLst>
      <p:ext uri="{BB962C8B-B14F-4D97-AF65-F5344CB8AC3E}">
        <p14:creationId xmlns:p14="http://schemas.microsoft.com/office/powerpoint/2010/main" val="2817868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F9EAA60-FD8A-4A21-8E37-5C152043C10B}"/>
              </a:ext>
            </a:extLst>
          </p:cNvPr>
          <p:cNvSpPr>
            <a:spLocks noGrp="1" noChangeArrowheads="1"/>
          </p:cNvSpPr>
          <p:nvPr>
            <p:ph type="title"/>
          </p:nvPr>
        </p:nvSpPr>
        <p:spPr>
          <a:xfrm>
            <a:off x="530942" y="299539"/>
            <a:ext cx="9565558" cy="914400"/>
          </a:xfrm>
        </p:spPr>
        <p:txBody>
          <a:bodyPr>
            <a:normAutofit/>
          </a:bodyPr>
          <a:lstStyle/>
          <a:p>
            <a:r>
              <a:rPr lang="el-GR" altLang="el-GR" sz="3600" dirty="0">
                <a:latin typeface="+mn-lt"/>
              </a:rPr>
              <a:t>Άρθρωση της επικοινωνίας </a:t>
            </a:r>
            <a:r>
              <a:rPr lang="en-US" altLang="el-GR" sz="3600" dirty="0">
                <a:latin typeface="+mn-lt"/>
              </a:rPr>
              <a:t> </a:t>
            </a:r>
            <a:endParaRPr lang="el-GR" altLang="el-GR" sz="3600" dirty="0">
              <a:latin typeface="+mn-lt"/>
            </a:endParaRPr>
          </a:p>
        </p:txBody>
      </p:sp>
      <p:sp>
        <p:nvSpPr>
          <p:cNvPr id="20483" name="Rectangle 3">
            <a:extLst>
              <a:ext uri="{FF2B5EF4-FFF2-40B4-BE49-F238E27FC236}">
                <a16:creationId xmlns:a16="http://schemas.microsoft.com/office/drawing/2014/main" id="{C74550A9-A9E5-D766-3929-44097758B2BF}"/>
              </a:ext>
            </a:extLst>
          </p:cNvPr>
          <p:cNvSpPr>
            <a:spLocks noGrp="1" noChangeArrowheads="1"/>
          </p:cNvSpPr>
          <p:nvPr>
            <p:ph idx="1"/>
          </p:nvPr>
        </p:nvSpPr>
        <p:spPr>
          <a:xfrm>
            <a:off x="776747" y="1386348"/>
            <a:ext cx="10835149" cy="5172113"/>
          </a:xfrm>
        </p:spPr>
        <p:txBody>
          <a:bodyPr>
            <a:normAutofit/>
          </a:bodyPr>
          <a:lstStyle/>
          <a:p>
            <a:pPr>
              <a:lnSpc>
                <a:spcPct val="110000"/>
              </a:lnSpc>
              <a:buFont typeface="Wingdings" panose="05000000000000000000" pitchFamily="2" charset="2"/>
              <a:buNone/>
            </a:pPr>
            <a:r>
              <a:rPr lang="el-GR" altLang="el-GR" sz="2400" b="1" dirty="0">
                <a:solidFill>
                  <a:schemeClr val="accent6">
                    <a:lumMod val="75000"/>
                  </a:schemeClr>
                </a:solidFill>
              </a:rPr>
              <a:t>Περιεχόμενο</a:t>
            </a:r>
            <a:r>
              <a:rPr lang="el-GR" altLang="el-GR" sz="2400" dirty="0"/>
              <a:t> (λόγος &amp; σχέδιο)</a:t>
            </a:r>
          </a:p>
          <a:p>
            <a:pPr lvl="1">
              <a:lnSpc>
                <a:spcPct val="110000"/>
              </a:lnSpc>
            </a:pPr>
            <a:r>
              <a:rPr lang="en-US" altLang="el-GR" b="1" i="1" dirty="0">
                <a:solidFill>
                  <a:schemeClr val="accent2"/>
                </a:solidFill>
              </a:rPr>
              <a:t>Discourse</a:t>
            </a:r>
            <a:r>
              <a:rPr lang="el-GR" altLang="el-GR" b="1" i="1" dirty="0"/>
              <a:t> (ΛΟΓΟΣ)</a:t>
            </a:r>
            <a:r>
              <a:rPr lang="el-GR" altLang="el-GR" dirty="0"/>
              <a:t>– κοινωνικά κατασκευασμένες γνώσεις για κάποια πτυχή της </a:t>
            </a:r>
          </a:p>
          <a:p>
            <a:pPr marL="954593" lvl="1" indent="0">
              <a:lnSpc>
                <a:spcPct val="110000"/>
              </a:lnSpc>
              <a:buNone/>
            </a:pPr>
            <a:r>
              <a:rPr lang="el-GR" altLang="el-GR" dirty="0"/>
              <a:t>πραγματικότητας </a:t>
            </a:r>
            <a:endParaRPr lang="en-US" altLang="el-GR" dirty="0"/>
          </a:p>
          <a:p>
            <a:pPr lvl="1">
              <a:lnSpc>
                <a:spcPct val="110000"/>
              </a:lnSpc>
            </a:pPr>
            <a:r>
              <a:rPr lang="en-US" altLang="el-GR" b="1" i="1" dirty="0">
                <a:solidFill>
                  <a:schemeClr val="accent2"/>
                </a:solidFill>
              </a:rPr>
              <a:t>Design</a:t>
            </a:r>
            <a:r>
              <a:rPr lang="el-GR" altLang="el-GR" b="1" i="1" dirty="0">
                <a:solidFill>
                  <a:schemeClr val="accent2"/>
                </a:solidFill>
              </a:rPr>
              <a:t> </a:t>
            </a:r>
            <a:r>
              <a:rPr lang="el-GR" altLang="el-GR" b="1" i="1" dirty="0"/>
              <a:t>(ΣΧΕΔΙΟ)</a:t>
            </a:r>
            <a:r>
              <a:rPr lang="en-US" altLang="el-GR" dirty="0"/>
              <a:t> –</a:t>
            </a:r>
            <a:r>
              <a:rPr lang="el-GR" altLang="el-GR" dirty="0"/>
              <a:t> η διαδικασία οργάνωσης του «κειμένου» σε αφηρημένο επίπεδο </a:t>
            </a:r>
          </a:p>
          <a:p>
            <a:pPr lvl="1">
              <a:lnSpc>
                <a:spcPct val="110000"/>
              </a:lnSpc>
              <a:buFont typeface="Wingdings" panose="05000000000000000000" pitchFamily="2" charset="2"/>
              <a:buNone/>
            </a:pPr>
            <a:endParaRPr lang="en-US" altLang="el-GR" dirty="0"/>
          </a:p>
          <a:p>
            <a:pPr>
              <a:lnSpc>
                <a:spcPct val="110000"/>
              </a:lnSpc>
              <a:buFont typeface="Wingdings" panose="05000000000000000000" pitchFamily="2" charset="2"/>
              <a:buNone/>
            </a:pPr>
            <a:r>
              <a:rPr lang="el-GR" altLang="el-GR" sz="2400" b="1" dirty="0">
                <a:solidFill>
                  <a:schemeClr val="accent6">
                    <a:lumMod val="75000"/>
                  </a:schemeClr>
                </a:solidFill>
              </a:rPr>
              <a:t>Έκφραση</a:t>
            </a:r>
            <a:r>
              <a:rPr lang="el-GR" altLang="el-GR" sz="2400" b="1" dirty="0">
                <a:solidFill>
                  <a:schemeClr val="accent1"/>
                </a:solidFill>
              </a:rPr>
              <a:t> </a:t>
            </a:r>
            <a:r>
              <a:rPr lang="el-GR" altLang="el-GR" sz="2400" dirty="0"/>
              <a:t>(παραγωγή &amp; διανομή)</a:t>
            </a:r>
            <a:endParaRPr lang="el-GR" altLang="el-GR" sz="2400" i="1" dirty="0"/>
          </a:p>
          <a:p>
            <a:pPr lvl="1">
              <a:lnSpc>
                <a:spcPct val="110000"/>
              </a:lnSpc>
            </a:pPr>
            <a:r>
              <a:rPr lang="en-US" altLang="el-GR" b="1" i="1" dirty="0">
                <a:solidFill>
                  <a:schemeClr val="accent2"/>
                </a:solidFill>
              </a:rPr>
              <a:t>Production</a:t>
            </a:r>
            <a:r>
              <a:rPr lang="en-US" altLang="el-GR" dirty="0"/>
              <a:t> </a:t>
            </a:r>
            <a:r>
              <a:rPr lang="el-GR" altLang="el-GR" b="1" i="1" dirty="0"/>
              <a:t>(ΠΑΡΑΓΩΓΗ) </a:t>
            </a:r>
            <a:r>
              <a:rPr lang="en-US" altLang="el-GR" dirty="0"/>
              <a:t>– </a:t>
            </a:r>
            <a:r>
              <a:rPr lang="el-GR" altLang="el-GR" dirty="0"/>
              <a:t>υλοποίηση του σχεδίου και καθορισμός της σημασίας </a:t>
            </a:r>
          </a:p>
          <a:p>
            <a:pPr marL="1071007" lvl="1" indent="0">
              <a:lnSpc>
                <a:spcPct val="110000"/>
              </a:lnSpc>
              <a:buNone/>
            </a:pPr>
            <a:r>
              <a:rPr lang="el-GR" altLang="el-GR" dirty="0"/>
              <a:t>(επιλογή σημειωτικών πόρων) </a:t>
            </a:r>
          </a:p>
          <a:p>
            <a:pPr lvl="1">
              <a:lnSpc>
                <a:spcPct val="110000"/>
              </a:lnSpc>
            </a:pPr>
            <a:r>
              <a:rPr lang="en-US" altLang="el-GR" b="1" i="1" dirty="0">
                <a:solidFill>
                  <a:schemeClr val="accent2"/>
                </a:solidFill>
              </a:rPr>
              <a:t>Distribution</a:t>
            </a:r>
            <a:r>
              <a:rPr lang="en-US" altLang="el-GR" dirty="0"/>
              <a:t> </a:t>
            </a:r>
            <a:r>
              <a:rPr lang="el-GR" altLang="el-GR" b="1" i="1" dirty="0"/>
              <a:t>(ΔΙΑΝΟΜΗ) </a:t>
            </a:r>
            <a:r>
              <a:rPr lang="el-GR" altLang="el-GR" dirty="0"/>
              <a:t>– Επανεγγραφή των σημειωτικών προϊόντων</a:t>
            </a:r>
            <a:r>
              <a:rPr lang="en-US" altLang="el-GR" dirty="0"/>
              <a:t> (Kress, 2009)</a:t>
            </a:r>
            <a:endParaRPr lang="el-GR" altLang="el-GR" dirty="0"/>
          </a:p>
          <a:p>
            <a:pPr marL="457200" lvl="1" indent="0">
              <a:lnSpc>
                <a:spcPct val="110000"/>
              </a:lnSpc>
              <a:buNone/>
            </a:pPr>
            <a:endParaRPr lang="el-GR" altLang="el-G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50DD5C-F57C-9147-1BC4-A8737BCE90E0}"/>
              </a:ext>
            </a:extLst>
          </p:cNvPr>
          <p:cNvSpPr>
            <a:spLocks noGrp="1"/>
          </p:cNvSpPr>
          <p:nvPr>
            <p:ph type="title"/>
          </p:nvPr>
        </p:nvSpPr>
        <p:spPr/>
        <p:txBody>
          <a:bodyPr/>
          <a:lstStyle/>
          <a:p>
            <a:r>
              <a:rPr lang="el-GR" dirty="0"/>
              <a:t>Οι Λόγοι</a:t>
            </a:r>
          </a:p>
        </p:txBody>
      </p:sp>
      <p:sp>
        <p:nvSpPr>
          <p:cNvPr id="3" name="Θέση περιεχομένου 2">
            <a:extLst>
              <a:ext uri="{FF2B5EF4-FFF2-40B4-BE49-F238E27FC236}">
                <a16:creationId xmlns:a16="http://schemas.microsoft.com/office/drawing/2014/main" id="{929B175B-1372-CC03-9178-19C7F49A0407}"/>
              </a:ext>
            </a:extLst>
          </p:cNvPr>
          <p:cNvSpPr>
            <a:spLocks noGrp="1"/>
          </p:cNvSpPr>
          <p:nvPr>
            <p:ph idx="1"/>
          </p:nvPr>
        </p:nvSpPr>
        <p:spPr/>
        <p:txBody>
          <a:bodyPr/>
          <a:lstStyle/>
          <a:p>
            <a:r>
              <a:rPr lang="el-GR" sz="2800" dirty="0"/>
              <a:t>Οι Λόγοι διαμορφώνονται σε συγκεκριμένα κοινωνικά πλαίσια και με τρόπους που είναι κατάλληλοι για τα ενδιαφέροντα των </a:t>
            </a:r>
            <a:r>
              <a:rPr lang="el-GR" sz="2800" u="sng" dirty="0"/>
              <a:t>κοινωνικών δρώντων </a:t>
            </a:r>
            <a:r>
              <a:rPr lang="el-GR" sz="2800" dirty="0"/>
              <a:t>σε αυτά τα πλαίσια.</a:t>
            </a:r>
          </a:p>
          <a:p>
            <a:r>
              <a:rPr lang="el-GR" sz="2800" dirty="0"/>
              <a:t>Οι Λόγοι είναι συνήθως στον πληθυντικό γιατί υπάρχουν πολλοί διαφορετικοί τρόποι να γνωρίζουμε, διαφορετικές γνώσεις που χρησιμοποιούμε. Οι Λόγοι δεν αναπαριστούν απλά τι συμβαίνει, αλλά το αξιολογούν, του αποδίδουν σκοπούς, το νομιμοποιούν ή το αμφισβητούν</a:t>
            </a:r>
          </a:p>
          <a:p>
            <a:r>
              <a:rPr lang="el-GR" sz="2800" dirty="0"/>
              <a:t>Κάθε Λόγος μπορεί να υλοποιηθεί με διαφορετικά μέσα</a:t>
            </a:r>
          </a:p>
        </p:txBody>
      </p:sp>
    </p:spTree>
    <p:extLst>
      <p:ext uri="{BB962C8B-B14F-4D97-AF65-F5344CB8AC3E}">
        <p14:creationId xmlns:p14="http://schemas.microsoft.com/office/powerpoint/2010/main" val="3042226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FDA63A84-550E-F883-A548-E24DD77C9AA2}"/>
              </a:ext>
            </a:extLst>
          </p:cNvPr>
          <p:cNvPicPr>
            <a:picLocks noChangeAspect="1"/>
          </p:cNvPicPr>
          <p:nvPr/>
        </p:nvPicPr>
        <p:blipFill rotWithShape="1">
          <a:blip r:embed="rId2"/>
          <a:srcRect l="13223" r="22580"/>
          <a:stretch/>
        </p:blipFill>
        <p:spPr>
          <a:xfrm>
            <a:off x="2712115" y="3306017"/>
            <a:ext cx="5840361" cy="3361608"/>
          </a:xfrm>
          <a:prstGeom prst="rect">
            <a:avLst/>
          </a:prstGeom>
        </p:spPr>
      </p:pic>
      <p:pic>
        <p:nvPicPr>
          <p:cNvPr id="5" name="Εικόνα 4">
            <a:extLst>
              <a:ext uri="{FF2B5EF4-FFF2-40B4-BE49-F238E27FC236}">
                <a16:creationId xmlns:a16="http://schemas.microsoft.com/office/drawing/2014/main" id="{19FF8145-ED86-85AA-9EAC-2514824F1D2A}"/>
              </a:ext>
            </a:extLst>
          </p:cNvPr>
          <p:cNvPicPr>
            <a:picLocks noChangeAspect="1"/>
          </p:cNvPicPr>
          <p:nvPr/>
        </p:nvPicPr>
        <p:blipFill>
          <a:blip r:embed="rId3"/>
          <a:stretch>
            <a:fillRect/>
          </a:stretch>
        </p:blipFill>
        <p:spPr>
          <a:xfrm>
            <a:off x="8563103" y="122000"/>
            <a:ext cx="3628897" cy="4591665"/>
          </a:xfrm>
          <a:prstGeom prst="rect">
            <a:avLst/>
          </a:prstGeom>
        </p:spPr>
      </p:pic>
      <p:sp>
        <p:nvSpPr>
          <p:cNvPr id="6" name="TextBox 5">
            <a:extLst>
              <a:ext uri="{FF2B5EF4-FFF2-40B4-BE49-F238E27FC236}">
                <a16:creationId xmlns:a16="http://schemas.microsoft.com/office/drawing/2014/main" id="{63E1FB6C-8562-1F2E-1A81-80C45BA911AB}"/>
              </a:ext>
            </a:extLst>
          </p:cNvPr>
          <p:cNvSpPr txBox="1"/>
          <p:nvPr/>
        </p:nvSpPr>
        <p:spPr>
          <a:xfrm>
            <a:off x="9743767" y="4802155"/>
            <a:ext cx="1816075" cy="369332"/>
          </a:xfrm>
          <a:prstGeom prst="rect">
            <a:avLst/>
          </a:prstGeom>
          <a:noFill/>
        </p:spPr>
        <p:txBody>
          <a:bodyPr wrap="none" rtlCol="0">
            <a:spAutoFit/>
          </a:bodyPr>
          <a:lstStyle/>
          <a:p>
            <a:r>
              <a:rPr lang="en-US" dirty="0"/>
              <a:t>The endless story</a:t>
            </a:r>
            <a:endParaRPr lang="el-GR" dirty="0"/>
          </a:p>
        </p:txBody>
      </p:sp>
      <p:pic>
        <p:nvPicPr>
          <p:cNvPr id="8" name="Εικόνα 7">
            <a:extLst>
              <a:ext uri="{FF2B5EF4-FFF2-40B4-BE49-F238E27FC236}">
                <a16:creationId xmlns:a16="http://schemas.microsoft.com/office/drawing/2014/main" id="{FDBAA476-B202-08D5-F989-3E0E90CD40B9}"/>
              </a:ext>
            </a:extLst>
          </p:cNvPr>
          <p:cNvPicPr>
            <a:picLocks noChangeAspect="1"/>
          </p:cNvPicPr>
          <p:nvPr/>
        </p:nvPicPr>
        <p:blipFill>
          <a:blip r:embed="rId4"/>
          <a:stretch>
            <a:fillRect/>
          </a:stretch>
        </p:blipFill>
        <p:spPr>
          <a:xfrm>
            <a:off x="171287" y="122000"/>
            <a:ext cx="3775841" cy="3657600"/>
          </a:xfrm>
          <a:prstGeom prst="rect">
            <a:avLst/>
          </a:prstGeom>
        </p:spPr>
      </p:pic>
      <p:sp>
        <p:nvSpPr>
          <p:cNvPr id="9" name="TextBox 8">
            <a:extLst>
              <a:ext uri="{FF2B5EF4-FFF2-40B4-BE49-F238E27FC236}">
                <a16:creationId xmlns:a16="http://schemas.microsoft.com/office/drawing/2014/main" id="{0B8C2965-1DA6-34EE-D157-B1BB93A488B7}"/>
              </a:ext>
            </a:extLst>
          </p:cNvPr>
          <p:cNvSpPr txBox="1"/>
          <p:nvPr/>
        </p:nvSpPr>
        <p:spPr>
          <a:xfrm>
            <a:off x="4155629" y="1129233"/>
            <a:ext cx="3929666" cy="584775"/>
          </a:xfrm>
          <a:prstGeom prst="rect">
            <a:avLst/>
          </a:prstGeom>
          <a:noFill/>
        </p:spPr>
        <p:txBody>
          <a:bodyPr wrap="none" rtlCol="0">
            <a:spAutoFit/>
          </a:bodyPr>
          <a:lstStyle/>
          <a:p>
            <a:r>
              <a:rPr lang="el-GR" sz="3200" dirty="0"/>
              <a:t>Οι διαφορετικοί Λόγοι</a:t>
            </a:r>
          </a:p>
        </p:txBody>
      </p:sp>
    </p:spTree>
    <p:extLst>
      <p:ext uri="{BB962C8B-B14F-4D97-AF65-F5344CB8AC3E}">
        <p14:creationId xmlns:p14="http://schemas.microsoft.com/office/powerpoint/2010/main" val="3265251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D356A9-A1FE-AD53-B14A-ACD97344D0F7}"/>
              </a:ext>
            </a:extLst>
          </p:cNvPr>
          <p:cNvSpPr>
            <a:spLocks noGrp="1"/>
          </p:cNvSpPr>
          <p:nvPr>
            <p:ph type="title"/>
          </p:nvPr>
        </p:nvSpPr>
        <p:spPr/>
        <p:txBody>
          <a:bodyPr/>
          <a:lstStyle/>
          <a:p>
            <a:r>
              <a:rPr lang="el-GR" dirty="0"/>
              <a:t>Το σχέδιο</a:t>
            </a:r>
          </a:p>
        </p:txBody>
      </p:sp>
      <p:sp>
        <p:nvSpPr>
          <p:cNvPr id="3" name="Θέση περιεχομένου 2">
            <a:extLst>
              <a:ext uri="{FF2B5EF4-FFF2-40B4-BE49-F238E27FC236}">
                <a16:creationId xmlns:a16="http://schemas.microsoft.com/office/drawing/2014/main" id="{1692B6F7-8361-2C6E-2D41-6446B7223BFE}"/>
              </a:ext>
            </a:extLst>
          </p:cNvPr>
          <p:cNvSpPr>
            <a:spLocks noGrp="1"/>
          </p:cNvSpPr>
          <p:nvPr>
            <p:ph idx="1"/>
          </p:nvPr>
        </p:nvSpPr>
        <p:spPr>
          <a:xfrm>
            <a:off x="838200" y="1563329"/>
            <a:ext cx="10515600" cy="4800446"/>
          </a:xfrm>
        </p:spPr>
        <p:txBody>
          <a:bodyPr>
            <a:normAutofit fontScale="55000" lnSpcReduction="20000"/>
          </a:bodyPr>
          <a:lstStyle/>
          <a:p>
            <a:pPr>
              <a:lnSpc>
                <a:spcPct val="170000"/>
              </a:lnSpc>
            </a:pPr>
            <a:r>
              <a:rPr lang="el-GR" sz="3300" dirty="0">
                <a:solidFill>
                  <a:srgbClr val="000000"/>
                </a:solidFill>
              </a:rPr>
              <a:t>Το σχέδιο ως μέρος της σημειωτικής πρακτικής της επικοινωνίας </a:t>
            </a:r>
            <a:r>
              <a:rPr lang="el-GR" sz="3300" i="1" dirty="0">
                <a:solidFill>
                  <a:srgbClr val="000000"/>
                </a:solidFill>
              </a:rPr>
              <a:t>βρίσκεται ανάμεσα στο ‘περιεχόμενο και την έκφραση’ Το σχέδιο, είτε αφορά ένα κείμενο, ένα σκίτσο, μία ανάρτηση σε κοινωνικό δίκτυο, προσθέτει δύο διαστάσεις:</a:t>
            </a:r>
          </a:p>
          <a:p>
            <a:pPr marL="1178963" indent="-342900">
              <a:lnSpc>
                <a:spcPct val="170000"/>
              </a:lnSpc>
              <a:buFont typeface="Wingdings" panose="05000000000000000000" pitchFamily="2" charset="2"/>
              <a:buChar char="ü"/>
              <a:tabLst>
                <a:tab pos="1071007" algn="l"/>
              </a:tabLst>
            </a:pPr>
            <a:r>
              <a:rPr lang="el-GR" sz="3300" i="1" dirty="0">
                <a:solidFill>
                  <a:srgbClr val="000000"/>
                </a:solidFill>
              </a:rPr>
              <a:t>“(α) θέτει τους λόγους εντός πλαισίου επικοινωνιακής αλληλεπίδρασης</a:t>
            </a:r>
          </a:p>
          <a:p>
            <a:pPr marL="1178963" indent="-342900">
              <a:lnSpc>
                <a:spcPct val="170000"/>
              </a:lnSpc>
              <a:buFont typeface="Wingdings" panose="05000000000000000000" pitchFamily="2" charset="2"/>
              <a:buChar char="ü"/>
              <a:tabLst>
                <a:tab pos="1071007" algn="l"/>
              </a:tabLst>
            </a:pPr>
            <a:r>
              <a:rPr lang="el-GR" sz="3300" i="1" dirty="0">
                <a:solidFill>
                  <a:srgbClr val="000000"/>
                </a:solidFill>
              </a:rPr>
              <a:t>(β) επιλέγει τους τρόπους οι οποίοι θα χρησιμοποιηθούν για να υλοποιηθούν οι διαστάσεις της επικοινωνιακής αλληλεπίδρασης, </a:t>
            </a:r>
          </a:p>
          <a:p>
            <a:pPr>
              <a:lnSpc>
                <a:spcPct val="170000"/>
              </a:lnSpc>
              <a:tabLst>
                <a:tab pos="1071007" algn="l"/>
              </a:tabLst>
            </a:pPr>
            <a:r>
              <a:rPr lang="el-GR" sz="3300" dirty="0">
                <a:solidFill>
                  <a:srgbClr val="000000"/>
                </a:solidFill>
                <a:cs typeface="Arial" panose="020B0604020202020204" pitchFamily="34" charset="0"/>
              </a:rPr>
              <a:t> Η έννοια του σχεδίου είναι κεντρική στην επικοινωνία, γιατί αφορά στην “ενορχήστρωση” διαφορετικών σημειωτικών πόρων σε ένα </a:t>
            </a:r>
            <a:r>
              <a:rPr lang="el-GR" sz="3300" dirty="0" err="1">
                <a:solidFill>
                  <a:srgbClr val="000000"/>
                </a:solidFill>
                <a:cs typeface="Arial" panose="020B0604020202020204" pitchFamily="34" charset="0"/>
              </a:rPr>
              <a:t>πολυτροπικό</a:t>
            </a:r>
            <a:r>
              <a:rPr lang="el-GR" sz="3300" dirty="0">
                <a:solidFill>
                  <a:srgbClr val="000000"/>
                </a:solidFill>
                <a:cs typeface="Arial" panose="020B0604020202020204" pitchFamily="34" charset="0"/>
              </a:rPr>
              <a:t> σύνολο (</a:t>
            </a:r>
            <a:r>
              <a:rPr lang="el-GR" sz="3300" dirty="0" err="1">
                <a:solidFill>
                  <a:srgbClr val="000000"/>
                </a:solidFill>
                <a:cs typeface="Arial" panose="020B0604020202020204" pitchFamily="34" charset="0"/>
              </a:rPr>
              <a:t>ensemble</a:t>
            </a:r>
            <a:r>
              <a:rPr lang="el-GR" sz="3300" dirty="0">
                <a:solidFill>
                  <a:srgbClr val="000000"/>
                </a:solidFill>
                <a:cs typeface="Arial" panose="020B0604020202020204" pitchFamily="34" charset="0"/>
              </a:rPr>
              <a:t>). Τι θα </a:t>
            </a:r>
            <a:r>
              <a:rPr lang="el-GR" sz="3300" dirty="0" err="1">
                <a:solidFill>
                  <a:srgbClr val="000000"/>
                </a:solidFill>
                <a:cs typeface="Arial" panose="020B0604020202020204" pitchFamily="34" charset="0"/>
              </a:rPr>
              <a:t>επικοινωνηθεί</a:t>
            </a:r>
            <a:r>
              <a:rPr lang="el-GR" sz="3300" dirty="0">
                <a:solidFill>
                  <a:srgbClr val="000000"/>
                </a:solidFill>
                <a:cs typeface="Arial" panose="020B0604020202020204" pitchFamily="34" charset="0"/>
              </a:rPr>
              <a:t> και με ποιο τρόπο και για ποιο σκοπό είναι αποτέλεσμα σχεδιασμού, με βάση την επικοινωνιακή συνθήκη και τα κίνητρα (</a:t>
            </a:r>
            <a:r>
              <a:rPr lang="en-US" sz="3300" u="sng" dirty="0">
                <a:solidFill>
                  <a:srgbClr val="000000"/>
                </a:solidFill>
                <a:cs typeface="Arial" panose="020B0604020202020204" pitchFamily="34" charset="0"/>
              </a:rPr>
              <a:t>agency</a:t>
            </a:r>
            <a:r>
              <a:rPr lang="en-US" sz="3300" dirty="0">
                <a:solidFill>
                  <a:srgbClr val="000000"/>
                </a:solidFill>
                <a:cs typeface="Arial" panose="020B0604020202020204" pitchFamily="34" charset="0"/>
              </a:rPr>
              <a:t>)</a:t>
            </a:r>
            <a:r>
              <a:rPr lang="el-GR" sz="3300" dirty="0">
                <a:solidFill>
                  <a:srgbClr val="000000"/>
                </a:solidFill>
                <a:cs typeface="Arial" panose="020B0604020202020204" pitchFamily="34" charset="0"/>
              </a:rPr>
              <a:t> των κοινωνικών δρώντων (</a:t>
            </a:r>
            <a:r>
              <a:rPr lang="en-US" sz="3300" dirty="0">
                <a:solidFill>
                  <a:srgbClr val="000000"/>
                </a:solidFill>
                <a:cs typeface="Arial" panose="020B0604020202020204" pitchFamily="34" charset="0"/>
              </a:rPr>
              <a:t>agents)</a:t>
            </a:r>
          </a:p>
          <a:p>
            <a:pPr marL="1178963" indent="-342900">
              <a:buFont typeface="Wingdings" panose="05000000000000000000" pitchFamily="2" charset="2"/>
              <a:buChar char="ü"/>
              <a:tabLst>
                <a:tab pos="1071007" algn="l"/>
              </a:tabLst>
            </a:pPr>
            <a:endParaRPr lang="el-GR" sz="2800" i="1" dirty="0">
              <a:solidFill>
                <a:srgbClr val="000000"/>
              </a:solidFill>
            </a:endParaRPr>
          </a:p>
          <a:p>
            <a:endParaRPr lang="el-GR" dirty="0"/>
          </a:p>
        </p:txBody>
      </p:sp>
    </p:spTree>
    <p:extLst>
      <p:ext uri="{BB962C8B-B14F-4D97-AF65-F5344CB8AC3E}">
        <p14:creationId xmlns:p14="http://schemas.microsoft.com/office/powerpoint/2010/main" val="3242301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B9DB2C-D899-8E2F-E13F-0318B454F330}"/>
              </a:ext>
            </a:extLst>
          </p:cNvPr>
          <p:cNvSpPr>
            <a:spLocks noGrp="1"/>
          </p:cNvSpPr>
          <p:nvPr>
            <p:ph type="title"/>
          </p:nvPr>
        </p:nvSpPr>
        <p:spPr/>
        <p:txBody>
          <a:bodyPr/>
          <a:lstStyle/>
          <a:p>
            <a:r>
              <a:rPr lang="el-GR" dirty="0"/>
              <a:t>Παραγωγή και διανομή</a:t>
            </a:r>
          </a:p>
        </p:txBody>
      </p:sp>
      <p:sp>
        <p:nvSpPr>
          <p:cNvPr id="3" name="Θέση περιεχομένου 2">
            <a:extLst>
              <a:ext uri="{FF2B5EF4-FFF2-40B4-BE49-F238E27FC236}">
                <a16:creationId xmlns:a16="http://schemas.microsoft.com/office/drawing/2014/main" id="{B1BE105A-7CF4-8DAF-2E41-B1764DF3BCEB}"/>
              </a:ext>
            </a:extLst>
          </p:cNvPr>
          <p:cNvSpPr>
            <a:spLocks noGrp="1"/>
          </p:cNvSpPr>
          <p:nvPr>
            <p:ph idx="1"/>
          </p:nvPr>
        </p:nvSpPr>
        <p:spPr/>
        <p:txBody>
          <a:bodyPr/>
          <a:lstStyle/>
          <a:p>
            <a:r>
              <a:rPr lang="el-GR" dirty="0">
                <a:cs typeface="Arial" panose="020B0604020202020204" pitchFamily="34" charset="0"/>
              </a:rPr>
              <a:t>Η </a:t>
            </a:r>
            <a:r>
              <a:rPr lang="el-GR" u="sng" dirty="0">
                <a:cs typeface="Arial" panose="020B0604020202020204" pitchFamily="34" charset="0"/>
              </a:rPr>
              <a:t>παραγωγή</a:t>
            </a:r>
            <a:r>
              <a:rPr lang="el-GR" dirty="0">
                <a:cs typeface="Arial" panose="020B0604020202020204" pitchFamily="34" charset="0"/>
              </a:rPr>
              <a:t> αφορά την οργάνωση της έκφρασης, την πραγματική υλική άρθρωση ενός σημειωτικού συμβάντος ή ενός σημειωτικού προϊόντος</a:t>
            </a:r>
          </a:p>
          <a:p>
            <a:r>
              <a:rPr lang="el-GR" dirty="0">
                <a:cs typeface="Arial" panose="020B0604020202020204" pitchFamily="34" charset="0"/>
              </a:rPr>
              <a:t>Η </a:t>
            </a:r>
            <a:r>
              <a:rPr lang="el-GR" u="sng" dirty="0">
                <a:cs typeface="Arial" panose="020B0604020202020204" pitchFamily="34" charset="0"/>
              </a:rPr>
              <a:t>διανομή</a:t>
            </a:r>
            <a:r>
              <a:rPr lang="el-GR" dirty="0">
                <a:cs typeface="Arial" panose="020B0604020202020204" pitchFamily="34" charset="0"/>
              </a:rPr>
              <a:t> επιτρέπει την δικτύωση και την παραγωγή νοημάτων αλληλεπίδρασης σε διαφορετικά συγκείμενα</a:t>
            </a:r>
          </a:p>
          <a:p>
            <a:endParaRPr lang="el-GR" dirty="0"/>
          </a:p>
        </p:txBody>
      </p:sp>
    </p:spTree>
    <p:extLst>
      <p:ext uri="{BB962C8B-B14F-4D97-AF65-F5344CB8AC3E}">
        <p14:creationId xmlns:p14="http://schemas.microsoft.com/office/powerpoint/2010/main" val="1392211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AB5EC8-7C4B-7A93-68B6-2DF96CC03EB9}"/>
              </a:ext>
            </a:extLst>
          </p:cNvPr>
          <p:cNvSpPr>
            <a:spLocks noGrp="1"/>
          </p:cNvSpPr>
          <p:nvPr>
            <p:ph type="title"/>
          </p:nvPr>
        </p:nvSpPr>
        <p:spPr/>
        <p:txBody>
          <a:bodyPr/>
          <a:lstStyle/>
          <a:p>
            <a:r>
              <a:rPr lang="el-GR" dirty="0"/>
              <a:t>Με μία ματιά</a:t>
            </a:r>
          </a:p>
        </p:txBody>
      </p:sp>
      <p:sp>
        <p:nvSpPr>
          <p:cNvPr id="3" name="Θέση περιεχομένου 2">
            <a:extLst>
              <a:ext uri="{FF2B5EF4-FFF2-40B4-BE49-F238E27FC236}">
                <a16:creationId xmlns:a16="http://schemas.microsoft.com/office/drawing/2014/main" id="{CBA8CC6F-4B0D-C711-6E22-D4825AB94DA2}"/>
              </a:ext>
            </a:extLst>
          </p:cNvPr>
          <p:cNvSpPr>
            <a:spLocks noGrp="1"/>
          </p:cNvSpPr>
          <p:nvPr>
            <p:ph idx="1"/>
          </p:nvPr>
        </p:nvSpPr>
        <p:spPr>
          <a:xfrm>
            <a:off x="838200" y="2251587"/>
            <a:ext cx="10515600" cy="3925376"/>
          </a:xfrm>
        </p:spPr>
        <p:txBody>
          <a:bodyPr/>
          <a:lstStyle/>
          <a:p>
            <a:r>
              <a:rPr lang="el-GR" dirty="0"/>
              <a:t>Εννοιολόγηση της πολυτροπικότητας</a:t>
            </a:r>
          </a:p>
          <a:p>
            <a:r>
              <a:rPr lang="el-GR" dirty="0"/>
              <a:t>Οι (σημειωτικοί) αναπαραστατικοί τρόποι</a:t>
            </a:r>
          </a:p>
          <a:p>
            <a:r>
              <a:rPr lang="el-GR" dirty="0"/>
              <a:t>Ανάλυση ενός πολυτροπικού κειμένου – Άσκηση 1</a:t>
            </a:r>
          </a:p>
          <a:p>
            <a:r>
              <a:rPr lang="el-GR" dirty="0"/>
              <a:t>Άρθρωση της επικοινωνίας (Σχέδιο/Λόγοι/Παραγωγή/διανομή)</a:t>
            </a:r>
          </a:p>
          <a:p>
            <a:r>
              <a:rPr lang="el-GR" dirty="0"/>
              <a:t>Άσκηση 2 </a:t>
            </a:r>
          </a:p>
          <a:p>
            <a:r>
              <a:rPr lang="el-GR" dirty="0"/>
              <a:t>Βιβλιογραφία</a:t>
            </a:r>
          </a:p>
          <a:p>
            <a:endParaRPr lang="el-GR" dirty="0"/>
          </a:p>
          <a:p>
            <a:endParaRPr lang="el-GR" dirty="0"/>
          </a:p>
          <a:p>
            <a:endParaRPr lang="el-GR" dirty="0"/>
          </a:p>
          <a:p>
            <a:endParaRPr lang="el-GR" dirty="0"/>
          </a:p>
        </p:txBody>
      </p:sp>
    </p:spTree>
    <p:extLst>
      <p:ext uri="{BB962C8B-B14F-4D97-AF65-F5344CB8AC3E}">
        <p14:creationId xmlns:p14="http://schemas.microsoft.com/office/powerpoint/2010/main" val="3943493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1F21D9-EF44-867A-D5B2-5676A14222E0}"/>
              </a:ext>
            </a:extLst>
          </p:cNvPr>
          <p:cNvSpPr>
            <a:spLocks noGrp="1"/>
          </p:cNvSpPr>
          <p:nvPr>
            <p:ph type="title"/>
          </p:nvPr>
        </p:nvSpPr>
        <p:spPr/>
        <p:txBody>
          <a:bodyPr>
            <a:normAutofit/>
          </a:bodyPr>
          <a:lstStyle/>
          <a:p>
            <a:r>
              <a:rPr lang="el-GR" dirty="0">
                <a:latin typeface="+mn-lt"/>
              </a:rPr>
              <a:t>Άρθρωση της επικοινωνίας </a:t>
            </a:r>
            <a:br>
              <a:rPr lang="el-GR" dirty="0">
                <a:latin typeface="+mn-lt"/>
              </a:rPr>
            </a:br>
            <a:r>
              <a:rPr lang="el-GR" sz="2000" dirty="0">
                <a:latin typeface="+mn-lt"/>
              </a:rPr>
              <a:t>(μετά την κυκλοφορία του προϊόντος)</a:t>
            </a:r>
          </a:p>
        </p:txBody>
      </p:sp>
      <p:sp>
        <p:nvSpPr>
          <p:cNvPr id="3" name="Θέση περιεχομένου 2">
            <a:extLst>
              <a:ext uri="{FF2B5EF4-FFF2-40B4-BE49-F238E27FC236}">
                <a16:creationId xmlns:a16="http://schemas.microsoft.com/office/drawing/2014/main" id="{08631F6A-8538-878A-F805-7F2FAA073BEC}"/>
              </a:ext>
            </a:extLst>
          </p:cNvPr>
          <p:cNvSpPr>
            <a:spLocks noGrp="1"/>
          </p:cNvSpPr>
          <p:nvPr>
            <p:ph idx="1"/>
          </p:nvPr>
        </p:nvSpPr>
        <p:spPr>
          <a:xfrm>
            <a:off x="838200" y="2141537"/>
            <a:ext cx="10515600" cy="4351338"/>
          </a:xfrm>
        </p:spPr>
        <p:txBody>
          <a:bodyPr/>
          <a:lstStyle/>
          <a:p>
            <a:pPr marL="0" indent="0">
              <a:buNone/>
            </a:pPr>
            <a:r>
              <a:rPr lang="el-GR" sz="2267" dirty="0"/>
              <a:t>Μετά την παραγωγή του κάθε πολιτιστικό</a:t>
            </a:r>
            <a:r>
              <a:rPr lang="en-US" sz="2267" dirty="0"/>
              <a:t> (</a:t>
            </a:r>
            <a:r>
              <a:rPr lang="el-GR" sz="2267" dirty="0"/>
              <a:t>σημειωτικό) προϊόν κυκλοφορεί σε δίκτυα: </a:t>
            </a:r>
          </a:p>
          <a:p>
            <a:pPr marL="895350" indent="-354013" algn="l"/>
            <a:r>
              <a:rPr lang="el-GR" sz="2267" dirty="0"/>
              <a:t>Ερμηνεύεται με τρόπους που μπορεί να μην είχε στο νου της η δημιουργός</a:t>
            </a:r>
          </a:p>
          <a:p>
            <a:pPr marL="895350" indent="-354013" algn="l"/>
            <a:r>
              <a:rPr lang="el-GR" sz="2267" dirty="0"/>
              <a:t>Αναπτύσσονται αλληλεπιδράσεις με άλλα κείμενα</a:t>
            </a:r>
          </a:p>
          <a:p>
            <a:pPr marL="895350" indent="-354013" algn="l"/>
            <a:r>
              <a:rPr lang="el-GR" sz="2267" dirty="0"/>
              <a:t>Σχολιάζεται από άλλους/</a:t>
            </a:r>
            <a:r>
              <a:rPr lang="el-GR" sz="2267" dirty="0" err="1"/>
              <a:t>ες</a:t>
            </a:r>
            <a:endParaRPr lang="el-GR" sz="2267" dirty="0"/>
          </a:p>
          <a:p>
            <a:pPr marL="895350" indent="-354013" algn="l"/>
            <a:r>
              <a:rPr lang="el-GR" sz="2267" dirty="0"/>
              <a:t>Η δημιουργός (σπανιότερα) οδηγείται σε πιθανές αναθεωρήσεις, αλλαγές</a:t>
            </a:r>
          </a:p>
          <a:p>
            <a:pPr marL="0" indent="0">
              <a:buNone/>
            </a:pPr>
            <a:endParaRPr lang="el-GR" dirty="0"/>
          </a:p>
        </p:txBody>
      </p:sp>
    </p:spTree>
    <p:extLst>
      <p:ext uri="{BB962C8B-B14F-4D97-AF65-F5344CB8AC3E}">
        <p14:creationId xmlns:p14="http://schemas.microsoft.com/office/powerpoint/2010/main" val="1071440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1">
            <a:extLst>
              <a:ext uri="{FF2B5EF4-FFF2-40B4-BE49-F238E27FC236}">
                <a16:creationId xmlns:a16="http://schemas.microsoft.com/office/drawing/2014/main" id="{3E4CF373-0247-9042-4397-0F9F2E806A00}"/>
              </a:ext>
            </a:extLst>
          </p:cNvPr>
          <p:cNvSpPr txBox="1">
            <a:spLocks/>
          </p:cNvSpPr>
          <p:nvPr/>
        </p:nvSpPr>
        <p:spPr>
          <a:xfrm>
            <a:off x="344129" y="164638"/>
            <a:ext cx="12192000" cy="768085"/>
          </a:xfrm>
          <a:prstGeom prst="rect">
            <a:avLst/>
          </a:prstGeom>
        </p:spPr>
        <p:txBody>
          <a:bodyPr vert="horz" lIns="91440" tIns="45720" rIns="91440" bIns="45720" rtlCol="0" anchor="ctr">
            <a:noAutofit/>
          </a:bodyPr>
          <a:lstStyle>
            <a:defPPr>
              <a:defRPr lang="el-G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4400" dirty="0">
                <a:solidFill>
                  <a:schemeClr val="tx1"/>
                </a:solidFill>
              </a:rPr>
              <a:t>Λόγοι/σχέδιο/παραγωγή/διανομή - διάχυση</a:t>
            </a:r>
          </a:p>
        </p:txBody>
      </p:sp>
      <p:pic>
        <p:nvPicPr>
          <p:cNvPr id="4" name="Picture 2" descr="Cartoon showing a bundle of smoking chimney stacks on their sides, taped together like sticks of dynamite and strapped to a ticking clock. On top the dynamite, we see nervous animals in a forest environment looking down at the clock that goes &quot;tic tac tic tac&quot;.">
            <a:extLst>
              <a:ext uri="{FF2B5EF4-FFF2-40B4-BE49-F238E27FC236}">
                <a16:creationId xmlns:a16="http://schemas.microsoft.com/office/drawing/2014/main" id="{B63B6980-5ABC-0EBD-5129-153F25C62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39" y="1412776"/>
            <a:ext cx="5284223" cy="3738184"/>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κειμένου 2">
            <a:extLst>
              <a:ext uri="{FF2B5EF4-FFF2-40B4-BE49-F238E27FC236}">
                <a16:creationId xmlns:a16="http://schemas.microsoft.com/office/drawing/2014/main" id="{2B897A52-2B1A-8E7A-9D80-3DDB957D9B22}"/>
              </a:ext>
            </a:extLst>
          </p:cNvPr>
          <p:cNvSpPr txBox="1">
            <a:spLocks/>
          </p:cNvSpPr>
          <p:nvPr/>
        </p:nvSpPr>
        <p:spPr>
          <a:xfrm>
            <a:off x="6577780" y="1316181"/>
            <a:ext cx="4424517" cy="384043"/>
          </a:xfrm>
          <a:prstGeom prst="rect">
            <a:avLst/>
          </a:prstGeom>
        </p:spPr>
        <p:txBody>
          <a:bodyPr vert="horz" lIns="91440" tIns="45720" rIns="91440" bIns="45720" rtlCol="0" anchor="ctr">
            <a:noAutofit/>
          </a:bodyP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tx1"/>
                </a:solidFill>
              </a:rPr>
              <a:t>Climate emergency – Cartoon movement</a:t>
            </a:r>
            <a:endParaRPr lang="el-GR" sz="2000" dirty="0">
              <a:solidFill>
                <a:schemeClr val="tx1"/>
              </a:solidFill>
            </a:endParaRPr>
          </a:p>
        </p:txBody>
      </p:sp>
      <p:pic>
        <p:nvPicPr>
          <p:cNvPr id="6" name="Εικόνα 5">
            <a:extLst>
              <a:ext uri="{FF2B5EF4-FFF2-40B4-BE49-F238E27FC236}">
                <a16:creationId xmlns:a16="http://schemas.microsoft.com/office/drawing/2014/main" id="{DE671493-D8B4-C819-5CDF-30FD4D01CC04}"/>
              </a:ext>
            </a:extLst>
          </p:cNvPr>
          <p:cNvPicPr>
            <a:picLocks noChangeAspect="1"/>
          </p:cNvPicPr>
          <p:nvPr/>
        </p:nvPicPr>
        <p:blipFill>
          <a:blip r:embed="rId3"/>
          <a:stretch>
            <a:fillRect/>
          </a:stretch>
        </p:blipFill>
        <p:spPr>
          <a:xfrm>
            <a:off x="6577780" y="2083682"/>
            <a:ext cx="5215747" cy="2208280"/>
          </a:xfrm>
          <a:prstGeom prst="rect">
            <a:avLst/>
          </a:prstGeom>
        </p:spPr>
      </p:pic>
      <p:pic>
        <p:nvPicPr>
          <p:cNvPr id="7" name="Εικόνα 6">
            <a:extLst>
              <a:ext uri="{FF2B5EF4-FFF2-40B4-BE49-F238E27FC236}">
                <a16:creationId xmlns:a16="http://schemas.microsoft.com/office/drawing/2014/main" id="{859B65E7-C542-9E22-DE6E-44EEE404F007}"/>
              </a:ext>
            </a:extLst>
          </p:cNvPr>
          <p:cNvPicPr>
            <a:picLocks noChangeAspect="1"/>
          </p:cNvPicPr>
          <p:nvPr/>
        </p:nvPicPr>
        <p:blipFill>
          <a:blip r:embed="rId4"/>
          <a:stretch>
            <a:fillRect/>
          </a:stretch>
        </p:blipFill>
        <p:spPr>
          <a:xfrm>
            <a:off x="6577780" y="4387529"/>
            <a:ext cx="3303620" cy="2470471"/>
          </a:xfrm>
          <a:prstGeom prst="rect">
            <a:avLst/>
          </a:prstGeom>
        </p:spPr>
      </p:pic>
      <p:sp>
        <p:nvSpPr>
          <p:cNvPr id="8" name="TextBox 7">
            <a:extLst>
              <a:ext uri="{FF2B5EF4-FFF2-40B4-BE49-F238E27FC236}">
                <a16:creationId xmlns:a16="http://schemas.microsoft.com/office/drawing/2014/main" id="{194A2D1D-A2B7-F1C0-EF2E-C858A7279821}"/>
              </a:ext>
            </a:extLst>
          </p:cNvPr>
          <p:cNvSpPr txBox="1"/>
          <p:nvPr/>
        </p:nvSpPr>
        <p:spPr>
          <a:xfrm>
            <a:off x="217957" y="5788101"/>
            <a:ext cx="5284223" cy="830997"/>
          </a:xfrm>
          <a:prstGeom prst="rect">
            <a:avLst/>
          </a:prstGeom>
          <a:noFill/>
        </p:spPr>
        <p:txBody>
          <a:bodyPr wrap="square">
            <a:spAutoFit/>
          </a:bodyPr>
          <a:lstStyle/>
          <a:p>
            <a:r>
              <a:rPr lang="en-US" sz="2400" dirty="0"/>
              <a:t>https://cartoonmovement.com/cartoon/climate-time-bomb</a:t>
            </a:r>
            <a:endParaRPr lang="el-GR" sz="2400" dirty="0"/>
          </a:p>
        </p:txBody>
      </p:sp>
    </p:spTree>
    <p:extLst>
      <p:ext uri="{BB962C8B-B14F-4D97-AF65-F5344CB8AC3E}">
        <p14:creationId xmlns:p14="http://schemas.microsoft.com/office/powerpoint/2010/main" val="4047982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F4CBC0-2D1F-7850-33A9-580E898CE041}"/>
              </a:ext>
            </a:extLst>
          </p:cNvPr>
          <p:cNvSpPr>
            <a:spLocks noGrp="1"/>
          </p:cNvSpPr>
          <p:nvPr>
            <p:ph type="title"/>
          </p:nvPr>
        </p:nvSpPr>
        <p:spPr>
          <a:xfrm>
            <a:off x="1371600" y="685801"/>
            <a:ext cx="9601200" cy="822987"/>
          </a:xfrm>
        </p:spPr>
        <p:txBody>
          <a:bodyPr>
            <a:normAutofit/>
          </a:bodyPr>
          <a:lstStyle/>
          <a:p>
            <a:pPr algn="ctr"/>
            <a:r>
              <a:rPr lang="el-GR" dirty="0"/>
              <a:t>Άσκηση 2</a:t>
            </a:r>
          </a:p>
        </p:txBody>
      </p:sp>
      <p:sp>
        <p:nvSpPr>
          <p:cNvPr id="3" name="Θέση περιεχομένου 2">
            <a:extLst>
              <a:ext uri="{FF2B5EF4-FFF2-40B4-BE49-F238E27FC236}">
                <a16:creationId xmlns:a16="http://schemas.microsoft.com/office/drawing/2014/main" id="{5FF6F990-C58E-E5B3-534B-8B85A5777A9E}"/>
              </a:ext>
            </a:extLst>
          </p:cNvPr>
          <p:cNvSpPr>
            <a:spLocks noGrp="1"/>
          </p:cNvSpPr>
          <p:nvPr>
            <p:ph idx="1"/>
          </p:nvPr>
        </p:nvSpPr>
        <p:spPr>
          <a:xfrm>
            <a:off x="1052052" y="2063916"/>
            <a:ext cx="10496812" cy="4519395"/>
          </a:xfrm>
        </p:spPr>
        <p:txBody>
          <a:bodyPr>
            <a:normAutofit/>
          </a:bodyPr>
          <a:lstStyle/>
          <a:p>
            <a:pPr marL="0" indent="0" algn="l">
              <a:buNone/>
            </a:pPr>
            <a:r>
              <a:rPr lang="el-GR" dirty="0"/>
              <a:t>Δείτε σε ομάδες την τελευταία σας ανάρτηση σε κάποιο κοινωνικό δίκτυο και συζητήστε τις επιλογές σας</a:t>
            </a:r>
          </a:p>
          <a:p>
            <a:pPr marL="0" indent="0" algn="l">
              <a:buNone/>
            </a:pPr>
            <a:endParaRPr lang="el-GR" dirty="0"/>
          </a:p>
          <a:p>
            <a:pPr lvl="1"/>
            <a:r>
              <a:rPr lang="el-GR" dirty="0"/>
              <a:t>Γιατί κάνατε τη συγκεκριμένη ανάρτηση;</a:t>
            </a:r>
          </a:p>
          <a:p>
            <a:pPr lvl="1"/>
            <a:r>
              <a:rPr lang="el-GR" dirty="0"/>
              <a:t>Τι θέλατε να επιτύχετε;</a:t>
            </a:r>
          </a:p>
          <a:p>
            <a:pPr lvl="1"/>
            <a:r>
              <a:rPr lang="el-GR" dirty="0"/>
              <a:t>Τι μέσα χρησιμοποιήσατε;</a:t>
            </a:r>
          </a:p>
          <a:p>
            <a:pPr lvl="1"/>
            <a:r>
              <a:rPr lang="el-GR" dirty="0"/>
              <a:t>Τι είδους αλληλεπιδράσεις προκαλέσατε με την ανάρτησή σας;</a:t>
            </a:r>
          </a:p>
          <a:p>
            <a:pPr lvl="1"/>
            <a:r>
              <a:rPr lang="el-GR" dirty="0"/>
              <a:t>Είστε ικανοποιημένη από το αποτέλεσμα;</a:t>
            </a:r>
          </a:p>
          <a:p>
            <a:pPr lvl="1"/>
            <a:r>
              <a:rPr lang="el-GR" dirty="0"/>
              <a:t>Εκ των υστέρων, θα αλλάζατε κάτι στην ανάρτησή σας; Εάν ναι, τι είδους αλλαγές θα κάνατε και για ποιο λόγο;</a:t>
            </a:r>
          </a:p>
        </p:txBody>
      </p:sp>
      <p:pic>
        <p:nvPicPr>
          <p:cNvPr id="4098" name="Picture 2" descr="Συνεργατική μάθηση στο νηπιαγωγείο - Εφαρμογή">
            <a:extLst>
              <a:ext uri="{FF2B5EF4-FFF2-40B4-BE49-F238E27FC236}">
                <a16:creationId xmlns:a16="http://schemas.microsoft.com/office/drawing/2014/main" id="{59DF7220-A225-8900-AFAD-56302B6685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4352" y="274689"/>
            <a:ext cx="1405136" cy="137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877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12C1D5-7936-4270-9534-9366AC282B28}"/>
              </a:ext>
            </a:extLst>
          </p:cNvPr>
          <p:cNvSpPr>
            <a:spLocks noGrp="1"/>
          </p:cNvSpPr>
          <p:nvPr>
            <p:ph type="title"/>
          </p:nvPr>
        </p:nvSpPr>
        <p:spPr>
          <a:xfrm>
            <a:off x="838200" y="365125"/>
            <a:ext cx="10515600" cy="942565"/>
          </a:xfrm>
        </p:spPr>
        <p:txBody>
          <a:bodyPr/>
          <a:lstStyle/>
          <a:p>
            <a:r>
              <a:rPr lang="el-GR" dirty="0"/>
              <a:t>Βιβλιογραφία</a:t>
            </a:r>
          </a:p>
        </p:txBody>
      </p:sp>
      <p:sp>
        <p:nvSpPr>
          <p:cNvPr id="3" name="Θέση περιεχομένου 2">
            <a:extLst>
              <a:ext uri="{FF2B5EF4-FFF2-40B4-BE49-F238E27FC236}">
                <a16:creationId xmlns:a16="http://schemas.microsoft.com/office/drawing/2014/main" id="{8D82D1B7-78D4-8943-2A9D-A4798C3FCEEE}"/>
              </a:ext>
            </a:extLst>
          </p:cNvPr>
          <p:cNvSpPr>
            <a:spLocks noGrp="1"/>
          </p:cNvSpPr>
          <p:nvPr>
            <p:ph idx="1"/>
          </p:nvPr>
        </p:nvSpPr>
        <p:spPr>
          <a:xfrm>
            <a:off x="838200" y="1229032"/>
            <a:ext cx="10515600" cy="4947931"/>
          </a:xfrm>
        </p:spPr>
        <p:txBody>
          <a:bodyPr>
            <a:noAutofit/>
          </a:bodyPr>
          <a:lstStyle/>
          <a:p>
            <a:pPr>
              <a:lnSpc>
                <a:spcPct val="150000"/>
              </a:lnSpc>
            </a:pPr>
            <a:r>
              <a:rPr lang="en-US" sz="1400" b="0" i="0" dirty="0">
                <a:solidFill>
                  <a:srgbClr val="222222"/>
                </a:solidFill>
                <a:effectLst/>
              </a:rPr>
              <a:t>Baldry, A. &amp; Thibault, J. P., (2006). </a:t>
            </a:r>
            <a:r>
              <a:rPr lang="en-US" sz="1400" b="0" i="1" dirty="0">
                <a:solidFill>
                  <a:srgbClr val="222222"/>
                </a:solidFill>
                <a:effectLst/>
              </a:rPr>
              <a:t>Multimodal Transcription and Text Analysis</a:t>
            </a:r>
            <a:r>
              <a:rPr lang="en-US" sz="1400" b="0" i="0" dirty="0">
                <a:solidFill>
                  <a:srgbClr val="222222"/>
                </a:solidFill>
                <a:effectLst/>
              </a:rPr>
              <a:t>. London: Equinox Publishing Ltd </a:t>
            </a:r>
          </a:p>
          <a:p>
            <a:pPr>
              <a:lnSpc>
                <a:spcPct val="150000"/>
              </a:lnSpc>
            </a:pPr>
            <a:r>
              <a:rPr lang="en-US" sz="1400" b="0" i="0" dirty="0">
                <a:solidFill>
                  <a:srgbClr val="222222"/>
                </a:solidFill>
                <a:effectLst/>
              </a:rPr>
              <a:t>Cope, B., &amp; Kalantzis, M. (2009). A grammar of multimodality. </a:t>
            </a:r>
            <a:r>
              <a:rPr lang="en-US" sz="1400" b="0" i="1" dirty="0">
                <a:solidFill>
                  <a:srgbClr val="222222"/>
                </a:solidFill>
                <a:effectLst/>
              </a:rPr>
              <a:t>International Journal of Learning, 16</a:t>
            </a:r>
            <a:r>
              <a:rPr lang="en-US" sz="1400" b="0" i="0" dirty="0">
                <a:solidFill>
                  <a:srgbClr val="222222"/>
                </a:solidFill>
                <a:effectLst/>
              </a:rPr>
              <a:t>(2).</a:t>
            </a:r>
          </a:p>
          <a:p>
            <a:pPr>
              <a:lnSpc>
                <a:spcPct val="150000"/>
              </a:lnSpc>
            </a:pPr>
            <a:r>
              <a:rPr lang="en-US" sz="1400" b="0" i="0" dirty="0">
                <a:solidFill>
                  <a:srgbClr val="222222"/>
                </a:solidFill>
                <a:effectLst/>
              </a:rPr>
              <a:t>Cope, B., &amp; Kalantzis, M. (Eds.). (2000). </a:t>
            </a:r>
            <a:r>
              <a:rPr lang="en-US" sz="1400" b="0" i="1" dirty="0">
                <a:solidFill>
                  <a:srgbClr val="222222"/>
                </a:solidFill>
                <a:effectLst/>
              </a:rPr>
              <a:t>Multiliteracies: Literacy learning and the design of social futures</a:t>
            </a:r>
            <a:r>
              <a:rPr lang="en-US" sz="1400" b="0" i="0" dirty="0">
                <a:solidFill>
                  <a:srgbClr val="222222"/>
                </a:solidFill>
                <a:effectLst/>
              </a:rPr>
              <a:t>. Psychology Press.</a:t>
            </a:r>
            <a:endParaRPr lang="el-GR" sz="1400" dirty="0"/>
          </a:p>
          <a:p>
            <a:pPr>
              <a:lnSpc>
                <a:spcPct val="150000"/>
              </a:lnSpc>
            </a:pPr>
            <a:r>
              <a:rPr lang="en-US" sz="1400" dirty="0"/>
              <a:t>Harrison, C. (2003). Visual Social Semiotics: Understanding how still images make meaning. </a:t>
            </a:r>
            <a:r>
              <a:rPr lang="fr-FR" sz="1400" i="1" dirty="0"/>
              <a:t>Technical Communication</a:t>
            </a:r>
            <a:r>
              <a:rPr lang="fr-FR" sz="1400" dirty="0"/>
              <a:t> 50 (1): 46-60. </a:t>
            </a:r>
            <a:endParaRPr lang="en-GB" sz="1400" dirty="0"/>
          </a:p>
          <a:p>
            <a:pPr>
              <a:lnSpc>
                <a:spcPct val="150000"/>
              </a:lnSpc>
            </a:pPr>
            <a:r>
              <a:rPr lang="en-US" sz="1400" dirty="0"/>
              <a:t>Jewitt, C. (Ed.). (2009). </a:t>
            </a:r>
            <a:r>
              <a:rPr lang="en-US" sz="1400" i="1" dirty="0"/>
              <a:t>Handbook of Multimodal Analysis</a:t>
            </a:r>
            <a:r>
              <a:rPr lang="en-US" sz="1400" dirty="0"/>
              <a:t>. London: Routledge</a:t>
            </a:r>
            <a:endParaRPr lang="el-GR" sz="1400" b="0" i="0" dirty="0">
              <a:solidFill>
                <a:srgbClr val="222222"/>
              </a:solidFill>
              <a:effectLst/>
            </a:endParaRPr>
          </a:p>
          <a:p>
            <a:pPr>
              <a:lnSpc>
                <a:spcPct val="150000"/>
              </a:lnSpc>
            </a:pPr>
            <a:r>
              <a:rPr lang="en-US" sz="1400" b="0" i="0" dirty="0">
                <a:solidFill>
                  <a:srgbClr val="222222"/>
                </a:solidFill>
                <a:effectLst/>
              </a:rPr>
              <a:t>Kress, G. (2009). </a:t>
            </a:r>
            <a:r>
              <a:rPr lang="en-US" sz="1400" b="0" i="1" dirty="0">
                <a:solidFill>
                  <a:srgbClr val="222222"/>
                </a:solidFill>
                <a:effectLst/>
              </a:rPr>
              <a:t>Multimodality: A social semiotic approach to contemporary communication</a:t>
            </a:r>
            <a:r>
              <a:rPr lang="en-US" sz="1400" b="0" i="0" dirty="0">
                <a:solidFill>
                  <a:srgbClr val="222222"/>
                </a:solidFill>
                <a:effectLst/>
              </a:rPr>
              <a:t>. </a:t>
            </a:r>
            <a:r>
              <a:rPr lang="en-US" sz="1400" dirty="0">
                <a:solidFill>
                  <a:srgbClr val="222222"/>
                </a:solidFill>
              </a:rPr>
              <a:t>R</a:t>
            </a:r>
            <a:r>
              <a:rPr lang="en-US" sz="1400" b="0" i="0" dirty="0">
                <a:solidFill>
                  <a:srgbClr val="222222"/>
                </a:solidFill>
                <a:effectLst/>
              </a:rPr>
              <a:t>outledge.</a:t>
            </a:r>
          </a:p>
          <a:p>
            <a:pPr>
              <a:lnSpc>
                <a:spcPct val="150000"/>
              </a:lnSpc>
            </a:pPr>
            <a:r>
              <a:rPr lang="en-US" sz="1400" u="none" strike="noStrike" baseline="0" dirty="0">
                <a:solidFill>
                  <a:srgbClr val="222222"/>
                </a:solidFill>
              </a:rPr>
              <a:t>Kress. G. (2000). Multimodality</a:t>
            </a:r>
            <a:r>
              <a:rPr lang="en-US" sz="1400" dirty="0">
                <a:solidFill>
                  <a:srgbClr val="222222"/>
                </a:solidFill>
              </a:rPr>
              <a:t>. </a:t>
            </a:r>
            <a:r>
              <a:rPr lang="en-US" sz="1400" u="none" strike="noStrike" baseline="0" dirty="0">
                <a:solidFill>
                  <a:srgbClr val="222222"/>
                </a:solidFill>
              </a:rPr>
              <a:t>In B., Cope</a:t>
            </a:r>
            <a:r>
              <a:rPr lang="en-US" sz="1400" dirty="0">
                <a:solidFill>
                  <a:srgbClr val="222222"/>
                </a:solidFill>
              </a:rPr>
              <a:t> &amp; M., M., Kalantzis, </a:t>
            </a:r>
            <a:r>
              <a:rPr lang="en-US" sz="1400" i="1" dirty="0">
                <a:solidFill>
                  <a:srgbClr val="222222"/>
                </a:solidFill>
              </a:rPr>
              <a:t>Literacy learning and the design of social futures </a:t>
            </a:r>
            <a:r>
              <a:rPr lang="en-US" sz="1400" dirty="0">
                <a:solidFill>
                  <a:srgbClr val="222222"/>
                </a:solidFill>
              </a:rPr>
              <a:t>(pp. 182-202). Routledge</a:t>
            </a:r>
            <a:endParaRPr lang="el-GR" sz="1400" dirty="0">
              <a:solidFill>
                <a:srgbClr val="222222"/>
              </a:solidFill>
            </a:endParaRPr>
          </a:p>
          <a:p>
            <a:pPr>
              <a:lnSpc>
                <a:spcPct val="150000"/>
              </a:lnSpc>
            </a:pPr>
            <a:r>
              <a:rPr lang="en-GB" sz="1400" dirty="0"/>
              <a:t>Kress, G. </a:t>
            </a:r>
            <a:r>
              <a:rPr lang="en-US" sz="1400" dirty="0"/>
              <a:t>&amp; Van </a:t>
            </a:r>
            <a:r>
              <a:rPr lang="en-US" sz="1400" dirty="0" err="1"/>
              <a:t>Leeuven</a:t>
            </a:r>
            <a:r>
              <a:rPr lang="en-US" sz="1400" dirty="0"/>
              <a:t>, T.</a:t>
            </a:r>
            <a:r>
              <a:rPr lang="en-GB" sz="1400" dirty="0"/>
              <a:t>,</a:t>
            </a:r>
            <a:r>
              <a:rPr lang="en-US" sz="1400" dirty="0"/>
              <a:t> (1996). </a:t>
            </a:r>
            <a:r>
              <a:rPr lang="en-GB" sz="1400" i="1" dirty="0"/>
              <a:t>Reading images: The grammar of visual design. </a:t>
            </a:r>
            <a:r>
              <a:rPr lang="en-GB" sz="1400" dirty="0"/>
              <a:t>London: Routledge</a:t>
            </a:r>
            <a:endParaRPr lang="el-GR" sz="1400" dirty="0"/>
          </a:p>
          <a:p>
            <a:pPr>
              <a:lnSpc>
                <a:spcPct val="150000"/>
              </a:lnSpc>
            </a:pPr>
            <a:r>
              <a:rPr lang="el-GR" sz="1400" dirty="0"/>
              <a:t>Παπαδοπούλου, Μ,. Παγκουρέλια, Ε,. &amp; Γκόρια, Σ. (2019). Πολυτροπικά κείμενα στην εκπαίδευση: θεωρητικά εργαλεία &amp; διδακτικές πρακτικές. Στο Ε. Βασιλάκη, Σ. </a:t>
            </a:r>
            <a:r>
              <a:rPr lang="el-GR" sz="1400" dirty="0" err="1"/>
              <a:t>Καλμπένη</a:t>
            </a:r>
            <a:r>
              <a:rPr lang="el-GR" sz="1400" dirty="0"/>
              <a:t>, &amp; P.  Κίτσιου (επιμ.). Στο Ε., Βασιλάκη, Σ., </a:t>
            </a:r>
            <a:r>
              <a:rPr lang="el-GR" sz="1400" dirty="0" err="1"/>
              <a:t>Καλμπένη</a:t>
            </a:r>
            <a:r>
              <a:rPr lang="el-GR" sz="1400" dirty="0"/>
              <a:t> &amp; Ρ., Ρ. Κίτσιου (Επιμ.) (2019). </a:t>
            </a:r>
            <a:r>
              <a:rPr lang="el-GR" sz="1400" i="1" dirty="0"/>
              <a:t>Πρώτη γλώσσα &amp; Πολυγλωσσία. Εκπαιδευτικές &amp; </a:t>
            </a:r>
            <a:r>
              <a:rPr lang="el-GR" sz="1400" i="1" dirty="0" err="1"/>
              <a:t>Κοινωνικοπολιτισμικές</a:t>
            </a:r>
            <a:r>
              <a:rPr lang="el-GR" sz="1400" i="1" dirty="0"/>
              <a:t> Προσεγγίσεις. Πρακτικά Συνεδρίου </a:t>
            </a:r>
            <a:r>
              <a:rPr lang="el-GR" sz="1400" i="1" dirty="0" err="1"/>
              <a:t>Τζαρτζάνεια</a:t>
            </a:r>
            <a:r>
              <a:rPr lang="el-GR" sz="1400" i="1" dirty="0"/>
              <a:t> 2015 </a:t>
            </a:r>
            <a:r>
              <a:rPr lang="el-GR" sz="1400" dirty="0"/>
              <a:t>(σσ.330-347). (Τύρναβος, 6-8 Νοεμβρίου 2015) </a:t>
            </a:r>
          </a:p>
        </p:txBody>
      </p:sp>
    </p:spTree>
    <p:extLst>
      <p:ext uri="{BB962C8B-B14F-4D97-AF65-F5344CB8AC3E}">
        <p14:creationId xmlns:p14="http://schemas.microsoft.com/office/powerpoint/2010/main" val="2235445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F81BC0-C992-EEA4-1B79-E608956E025E}"/>
              </a:ext>
            </a:extLst>
          </p:cNvPr>
          <p:cNvSpPr>
            <a:spLocks noGrp="1"/>
          </p:cNvSpPr>
          <p:nvPr>
            <p:ph type="title"/>
          </p:nvPr>
        </p:nvSpPr>
        <p:spPr/>
        <p:txBody>
          <a:bodyPr>
            <a:normAutofit/>
          </a:bodyPr>
          <a:lstStyle/>
          <a:p>
            <a:r>
              <a:rPr lang="el-GR" sz="5400" dirty="0"/>
              <a:t>Εννοιολόγηση της πολυτροπικότητας</a:t>
            </a:r>
          </a:p>
        </p:txBody>
      </p:sp>
    </p:spTree>
    <p:extLst>
      <p:ext uri="{BB962C8B-B14F-4D97-AF65-F5344CB8AC3E}">
        <p14:creationId xmlns:p14="http://schemas.microsoft.com/office/powerpoint/2010/main" val="2489243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461FF0-65AD-619C-BA1D-F6F4390332C9}"/>
              </a:ext>
            </a:extLst>
          </p:cNvPr>
          <p:cNvSpPr>
            <a:spLocks noGrp="1"/>
          </p:cNvSpPr>
          <p:nvPr>
            <p:ph type="title"/>
          </p:nvPr>
        </p:nvSpPr>
        <p:spPr>
          <a:xfrm>
            <a:off x="838200" y="365126"/>
            <a:ext cx="10515600" cy="1031056"/>
          </a:xfrm>
        </p:spPr>
        <p:txBody>
          <a:bodyPr/>
          <a:lstStyle/>
          <a:p>
            <a:r>
              <a:rPr lang="el-GR" dirty="0"/>
              <a:t>Η εμφάνιση του όρου</a:t>
            </a:r>
          </a:p>
        </p:txBody>
      </p:sp>
      <p:sp>
        <p:nvSpPr>
          <p:cNvPr id="3" name="Θέση περιεχομένου 2">
            <a:extLst>
              <a:ext uri="{FF2B5EF4-FFF2-40B4-BE49-F238E27FC236}">
                <a16:creationId xmlns:a16="http://schemas.microsoft.com/office/drawing/2014/main" id="{752D785A-D555-28FD-A00A-2431D59C05A7}"/>
              </a:ext>
            </a:extLst>
          </p:cNvPr>
          <p:cNvSpPr>
            <a:spLocks noGrp="1"/>
          </p:cNvSpPr>
          <p:nvPr>
            <p:ph idx="1"/>
          </p:nvPr>
        </p:nvSpPr>
        <p:spPr>
          <a:xfrm>
            <a:off x="353961" y="1740310"/>
            <a:ext cx="11218607" cy="4752564"/>
          </a:xfrm>
        </p:spPr>
        <p:txBody>
          <a:bodyPr>
            <a:noAutofit/>
          </a:bodyPr>
          <a:lstStyle/>
          <a:p>
            <a:pPr>
              <a:lnSpc>
                <a:spcPct val="170000"/>
              </a:lnSpc>
            </a:pPr>
            <a:r>
              <a:rPr lang="el-GR" sz="1800" dirty="0"/>
              <a:t>Η έννοια της πολυτροπικότητας (</a:t>
            </a:r>
            <a:r>
              <a:rPr lang="en-US" sz="1800" dirty="0"/>
              <a:t>multimodality) </a:t>
            </a:r>
            <a:r>
              <a:rPr lang="el-GR" sz="1800" dirty="0"/>
              <a:t>εμφανίζεται για πρώτη φορά στα τέλη της δεκαετίας του 1990 </a:t>
            </a:r>
            <a:r>
              <a:rPr lang="en-US" sz="1800" dirty="0"/>
              <a:t> </a:t>
            </a:r>
            <a:r>
              <a:rPr lang="el-GR" sz="1800" dirty="0"/>
              <a:t>στο βιβλίο των </a:t>
            </a:r>
            <a:r>
              <a:rPr lang="en-US" sz="1800" dirty="0"/>
              <a:t>Cope &amp; Kalantzis </a:t>
            </a:r>
            <a:r>
              <a:rPr lang="el-GR" sz="1800" dirty="0"/>
              <a:t>(2000) το οποίο αφορά ευρύτερα την ανάπτυξη της νέας παιδαγωγικής πρότασης των </a:t>
            </a:r>
            <a:r>
              <a:rPr lang="el-GR" sz="1800" dirty="0" err="1"/>
              <a:t>Πολυγραμματισμών</a:t>
            </a:r>
            <a:r>
              <a:rPr lang="el-GR" sz="1800" dirty="0"/>
              <a:t> (</a:t>
            </a:r>
            <a:r>
              <a:rPr lang="en-US" sz="1800" dirty="0"/>
              <a:t>Multiliteracies). </a:t>
            </a:r>
            <a:endParaRPr lang="el-GR" sz="1800" dirty="0"/>
          </a:p>
          <a:p>
            <a:pPr>
              <a:lnSpc>
                <a:spcPct val="170000"/>
              </a:lnSpc>
            </a:pPr>
            <a:r>
              <a:rPr lang="el-GR" sz="1800" dirty="0"/>
              <a:t>Η παιδαγωγική πρόταση των </a:t>
            </a:r>
            <a:r>
              <a:rPr lang="el-GR" sz="1800" dirty="0" err="1"/>
              <a:t>Πολυγραμματισμών</a:t>
            </a:r>
            <a:r>
              <a:rPr lang="el-GR" sz="1800" dirty="0"/>
              <a:t> διαπίστωνε ότι στα τέλη του 20</a:t>
            </a:r>
            <a:r>
              <a:rPr lang="el-GR" sz="1800" baseline="30000" dirty="0"/>
              <a:t>ου</a:t>
            </a:r>
            <a:r>
              <a:rPr lang="el-GR" sz="1800" dirty="0"/>
              <a:t> αιώνα έχουν επέλθει σημαντικές αλλαγές που αφορούν το εργασιακό και κοινωνικό περιβάλλον, το τεχνολογικό και επικοινωνιακό πεδίο</a:t>
            </a:r>
            <a:r>
              <a:rPr lang="en-US" sz="1800" dirty="0"/>
              <a:t> </a:t>
            </a:r>
            <a:r>
              <a:rPr lang="el-GR" sz="1800" dirty="0"/>
              <a:t>οι οποίες επηρεάζουν την εκπαίδευση και πρότειναν ένα νέο μοντέλο προσέγγισης της διδασκαλίας του γραμματισμού (κι όχι μόνο) που να λαμβάνει υπόψη την πολιτισμική και γλωσσική ποικιλομορφία της τάξης </a:t>
            </a:r>
            <a:r>
              <a:rPr lang="el-GR" sz="1800" b="1" dirty="0"/>
              <a:t>&amp;</a:t>
            </a:r>
            <a:r>
              <a:rPr lang="el-GR" sz="1800" dirty="0"/>
              <a:t> την ποικιλία των αναπαραστατικών τρόπων με τους οποίους δημιουργείται το νόημα</a:t>
            </a:r>
            <a:endParaRPr lang="en-US" sz="1800" dirty="0"/>
          </a:p>
        </p:txBody>
      </p:sp>
    </p:spTree>
    <p:extLst>
      <p:ext uri="{BB962C8B-B14F-4D97-AF65-F5344CB8AC3E}">
        <p14:creationId xmlns:p14="http://schemas.microsoft.com/office/powerpoint/2010/main" val="896591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5AE8E9-22F2-03C7-E864-9A1B124ADD37}"/>
              </a:ext>
            </a:extLst>
          </p:cNvPr>
          <p:cNvSpPr>
            <a:spLocks noGrp="1"/>
          </p:cNvSpPr>
          <p:nvPr>
            <p:ph type="title"/>
          </p:nvPr>
        </p:nvSpPr>
        <p:spPr>
          <a:xfrm>
            <a:off x="838200" y="365125"/>
            <a:ext cx="10439400" cy="1070385"/>
          </a:xfrm>
        </p:spPr>
        <p:txBody>
          <a:bodyPr/>
          <a:lstStyle/>
          <a:p>
            <a:r>
              <a:rPr lang="el-GR" dirty="0"/>
              <a:t>Τι είναι η πολυτροπικότητα;</a:t>
            </a:r>
          </a:p>
        </p:txBody>
      </p:sp>
      <p:sp>
        <p:nvSpPr>
          <p:cNvPr id="3" name="Θέση περιεχομένου 2">
            <a:extLst>
              <a:ext uri="{FF2B5EF4-FFF2-40B4-BE49-F238E27FC236}">
                <a16:creationId xmlns:a16="http://schemas.microsoft.com/office/drawing/2014/main" id="{4E9BCBFE-7BA3-4E3C-58E6-E03625379EBF}"/>
              </a:ext>
            </a:extLst>
          </p:cNvPr>
          <p:cNvSpPr>
            <a:spLocks noGrp="1"/>
          </p:cNvSpPr>
          <p:nvPr>
            <p:ph idx="1"/>
          </p:nvPr>
        </p:nvSpPr>
        <p:spPr>
          <a:xfrm>
            <a:off x="838200" y="1435510"/>
            <a:ext cx="10515600" cy="4741453"/>
          </a:xfrm>
        </p:spPr>
        <p:txBody>
          <a:bodyPr>
            <a:normAutofit fontScale="92500" lnSpcReduction="10000"/>
          </a:bodyPr>
          <a:lstStyle/>
          <a:p>
            <a:pPr>
              <a:lnSpc>
                <a:spcPct val="150000"/>
              </a:lnSpc>
            </a:pPr>
            <a:r>
              <a:rPr lang="en-US" sz="2400" dirty="0"/>
              <a:t>Kress</a:t>
            </a:r>
            <a:r>
              <a:rPr lang="el-GR" sz="2400" dirty="0"/>
              <a:t> (</a:t>
            </a:r>
            <a:r>
              <a:rPr lang="en-US" sz="2400" dirty="0"/>
              <a:t>2000): </a:t>
            </a:r>
            <a:r>
              <a:rPr lang="el-GR" sz="2400" dirty="0"/>
              <a:t>τα σύγχρονα </a:t>
            </a:r>
            <a:r>
              <a:rPr lang="el-GR" sz="2400" dirty="0">
                <a:hlinkClick r:id="" action="ppaction://noaction">
                  <a:extLst>
                    <a:ext uri="{A12FA001-AC4F-418D-AE19-62706E023703}">
                      <ahyp:hlinkClr xmlns:ahyp="http://schemas.microsoft.com/office/drawing/2018/hyperlinkcolor" val="tx"/>
                    </a:ext>
                  </a:extLst>
                </a:hlinkClick>
              </a:rPr>
              <a:t>κείμενα</a:t>
            </a:r>
            <a:r>
              <a:rPr lang="el-GR" sz="2400" dirty="0"/>
              <a:t> δεν είναι πλέον </a:t>
            </a:r>
            <a:r>
              <a:rPr lang="el-GR" sz="2400" dirty="0">
                <a:hlinkClick r:id="" action="ppaction://noaction">
                  <a:extLst>
                    <a:ext uri="{A12FA001-AC4F-418D-AE19-62706E023703}">
                      <ahyp:hlinkClr xmlns:ahyp="http://schemas.microsoft.com/office/drawing/2018/hyperlinkcolor" val="tx"/>
                    </a:ext>
                  </a:extLst>
                </a:hlinkClick>
              </a:rPr>
              <a:t>μονοτροπικά (</a:t>
            </a:r>
            <a:r>
              <a:rPr lang="el-GR" sz="2400" dirty="0"/>
              <a:t>δηλαδή αποκλειστικά γλωσσικά) αλλά πολυτροπικά, και συνεπώς η </a:t>
            </a:r>
            <a:r>
              <a:rPr lang="el-GR" sz="2400" dirty="0" err="1"/>
              <a:t>νοηματοδότησή</a:t>
            </a:r>
            <a:r>
              <a:rPr lang="el-GR" sz="2400" dirty="0"/>
              <a:t> τους απαιτεί όχι μόνο την ικανότητα γλωσσικής κατανόησης αλλά και την αναγνώριση των πληροφοριών που φέρουν οι διάφοροι άλλοι τρόποι που συνυπάρχουν σε ένα κείμενο</a:t>
            </a:r>
          </a:p>
          <a:p>
            <a:pPr>
              <a:lnSpc>
                <a:spcPct val="150000"/>
              </a:lnSpc>
            </a:pPr>
            <a:r>
              <a:rPr lang="el-GR" sz="2400" dirty="0"/>
              <a:t>Ο όρος ‘πολυτροπικότητα’ αναφέρεται σε εκείνη τη μορφή παρουσίασης ενός πολιτισμικού προϊόντος, στο οποίο περιέχονται και συνδυάζονται περισσότεροι από ένας σημειωτικοί τρόποι</a:t>
            </a:r>
          </a:p>
          <a:p>
            <a:pPr>
              <a:lnSpc>
                <a:spcPct val="150000"/>
              </a:lnSpc>
            </a:pPr>
            <a:r>
              <a:rPr lang="el-GR" sz="2400" dirty="0"/>
              <a:t>Μετακίνηση του πεδίου παρατήρησης από τη γλωσσική πληροφορία στο συνδυασμό των πληροφοριών που φέρνουν οι ποικίλοι τρόποι που διαμορφώνουν ένα κείμενο </a:t>
            </a:r>
          </a:p>
          <a:p>
            <a:endParaRPr lang="el-GR" sz="2800" dirty="0"/>
          </a:p>
          <a:p>
            <a:endParaRPr lang="el-GR" dirty="0"/>
          </a:p>
        </p:txBody>
      </p:sp>
    </p:spTree>
    <p:extLst>
      <p:ext uri="{BB962C8B-B14F-4D97-AF65-F5344CB8AC3E}">
        <p14:creationId xmlns:p14="http://schemas.microsoft.com/office/powerpoint/2010/main" val="373080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22DCDB12-DD75-FE43-8DE6-6CBCAA803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459" y="339212"/>
            <a:ext cx="4361453" cy="5191431"/>
          </a:xfrm>
          <a:prstGeom prst="rect">
            <a:avLst/>
          </a:prstGeom>
        </p:spPr>
      </p:pic>
      <p:pic>
        <p:nvPicPr>
          <p:cNvPr id="10" name="Εικόνα 9">
            <a:extLst>
              <a:ext uri="{FF2B5EF4-FFF2-40B4-BE49-F238E27FC236}">
                <a16:creationId xmlns:a16="http://schemas.microsoft.com/office/drawing/2014/main" id="{6DAFFF23-93C2-A228-0AC7-75B732261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86" y="255638"/>
            <a:ext cx="3672860" cy="5358580"/>
          </a:xfrm>
          <a:prstGeom prst="rect">
            <a:avLst/>
          </a:prstGeom>
        </p:spPr>
      </p:pic>
    </p:spTree>
    <p:extLst>
      <p:ext uri="{BB962C8B-B14F-4D97-AF65-F5344CB8AC3E}">
        <p14:creationId xmlns:p14="http://schemas.microsoft.com/office/powerpoint/2010/main" val="57153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F81BC0-C992-EEA4-1B79-E608956E025E}"/>
              </a:ext>
            </a:extLst>
          </p:cNvPr>
          <p:cNvSpPr>
            <a:spLocks noGrp="1"/>
          </p:cNvSpPr>
          <p:nvPr>
            <p:ph type="title"/>
          </p:nvPr>
        </p:nvSpPr>
        <p:spPr/>
        <p:txBody>
          <a:bodyPr>
            <a:normAutofit/>
          </a:bodyPr>
          <a:lstStyle/>
          <a:p>
            <a:r>
              <a:rPr lang="el-GR" sz="5400" dirty="0"/>
              <a:t>Οι αναπαραστατικοί τρόποι</a:t>
            </a:r>
          </a:p>
        </p:txBody>
      </p:sp>
    </p:spTree>
    <p:extLst>
      <p:ext uri="{BB962C8B-B14F-4D97-AF65-F5344CB8AC3E}">
        <p14:creationId xmlns:p14="http://schemas.microsoft.com/office/powerpoint/2010/main" val="14960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8ECEA1-3A28-320A-6A91-32A98CACC9B5}"/>
              </a:ext>
            </a:extLst>
          </p:cNvPr>
          <p:cNvSpPr>
            <a:spLocks noGrp="1"/>
          </p:cNvSpPr>
          <p:nvPr>
            <p:ph type="title"/>
          </p:nvPr>
        </p:nvSpPr>
        <p:spPr/>
        <p:txBody>
          <a:bodyPr/>
          <a:lstStyle/>
          <a:p>
            <a:r>
              <a:rPr lang="el-GR" dirty="0"/>
              <a:t>Ο κοινωνικός καθορισμός των (σημειωτικών) αναπαραστατικών τρόπων</a:t>
            </a:r>
          </a:p>
        </p:txBody>
      </p:sp>
      <p:sp>
        <p:nvSpPr>
          <p:cNvPr id="3" name="Θέση περιεχομένου 2">
            <a:extLst>
              <a:ext uri="{FF2B5EF4-FFF2-40B4-BE49-F238E27FC236}">
                <a16:creationId xmlns:a16="http://schemas.microsoft.com/office/drawing/2014/main" id="{28ED3891-5A8E-0D30-E9FF-9A00E0428232}"/>
              </a:ext>
            </a:extLst>
          </p:cNvPr>
          <p:cNvSpPr>
            <a:spLocks noGrp="1"/>
          </p:cNvSpPr>
          <p:nvPr>
            <p:ph idx="1"/>
          </p:nvPr>
        </p:nvSpPr>
        <p:spPr>
          <a:xfrm>
            <a:off x="838200" y="1825625"/>
            <a:ext cx="10515600" cy="4667250"/>
          </a:xfrm>
        </p:spPr>
        <p:txBody>
          <a:bodyPr>
            <a:normAutofit/>
          </a:bodyPr>
          <a:lstStyle/>
          <a:p>
            <a:pPr>
              <a:lnSpc>
                <a:spcPct val="160000"/>
              </a:lnSpc>
            </a:pPr>
            <a:r>
              <a:rPr lang="el-GR" sz="2200" dirty="0"/>
              <a:t>Οι ανθρώπινες κοινωνίες χρησιμοποιούν μια ποικιλία αναπαραστατικών τρόπων, ο καθένας από τους οποίους έχει διαφορετικές αναπαραστατικές δυνατότητες, </a:t>
            </a:r>
            <a:r>
              <a:rPr lang="el-GR" sz="2200" dirty="0">
                <a:hlinkClick r:id="rId2" action="ppaction://hlinksldjump"/>
              </a:rPr>
              <a:t>συγκεκριμένη κοινωνική αξία σε συγκεκριμένα κοινωνικά και πολιτικά συμφραζόμενα </a:t>
            </a:r>
            <a:r>
              <a:rPr lang="el-GR" sz="2200" dirty="0"/>
              <a:t>καθώς και διαφορετικές δυνατότητες δημιουργίας νοήματος (</a:t>
            </a:r>
            <a:r>
              <a:rPr lang="en-US" sz="2200" dirty="0"/>
              <a:t>Kress</a:t>
            </a:r>
            <a:r>
              <a:rPr lang="el-GR" sz="2200" dirty="0"/>
              <a:t> &amp; </a:t>
            </a:r>
            <a:r>
              <a:rPr lang="en-US" sz="2200" dirty="0"/>
              <a:t>Van Leeuwen</a:t>
            </a:r>
            <a:r>
              <a:rPr lang="el-GR" sz="2200" dirty="0"/>
              <a:t>, 1996). </a:t>
            </a:r>
          </a:p>
          <a:p>
            <a:pPr>
              <a:lnSpc>
                <a:spcPct val="160000"/>
              </a:lnSpc>
            </a:pPr>
            <a:r>
              <a:rPr lang="el-GR" sz="2200" dirty="0"/>
              <a:t>Κάθε αναπαραστατικός τρόπος έχει μια διαρκώς εξελισσόμενη ιστορία</a:t>
            </a:r>
          </a:p>
          <a:p>
            <a:pPr>
              <a:lnSpc>
                <a:spcPct val="160000"/>
              </a:lnSpc>
            </a:pPr>
            <a:r>
              <a:rPr lang="el-GR" sz="2200" dirty="0"/>
              <a:t>Οι </a:t>
            </a:r>
            <a:r>
              <a:rPr lang="el-GR" sz="2200" dirty="0" err="1"/>
              <a:t>νοηματοδοτικές</a:t>
            </a:r>
            <a:r>
              <a:rPr lang="el-GR" sz="2200" dirty="0"/>
              <a:t> προεκτάσεις κάθε τρόπου μπορούν να διαφοροποιηθούν ανάλογα με τη χρήση του (</a:t>
            </a:r>
            <a:r>
              <a:rPr lang="en-US" sz="2200" dirty="0"/>
              <a:t>Kress </a:t>
            </a:r>
            <a:r>
              <a:rPr lang="el-GR" sz="2200" dirty="0"/>
              <a:t>&amp; </a:t>
            </a:r>
            <a:r>
              <a:rPr lang="en-US" sz="2200" dirty="0"/>
              <a:t>Van Leeuwen</a:t>
            </a:r>
            <a:r>
              <a:rPr lang="el-GR" sz="2200" dirty="0"/>
              <a:t>, 2010)</a:t>
            </a:r>
          </a:p>
        </p:txBody>
      </p:sp>
    </p:spTree>
    <p:extLst>
      <p:ext uri="{BB962C8B-B14F-4D97-AF65-F5344CB8AC3E}">
        <p14:creationId xmlns:p14="http://schemas.microsoft.com/office/powerpoint/2010/main" val="3034522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220px-Mary_Queen_of_Scots_in_mourning">
            <a:extLst>
              <a:ext uri="{FF2B5EF4-FFF2-40B4-BE49-F238E27FC236}">
                <a16:creationId xmlns:a16="http://schemas.microsoft.com/office/drawing/2014/main" id="{6D1A4140-BF6F-0316-EFA5-C5496DE41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471" y="710380"/>
            <a:ext cx="2438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Expo-speciale-deprime-le-MET-s-interesse-aux-tenues-de-deuil">
            <a:extLst>
              <a:ext uri="{FF2B5EF4-FFF2-40B4-BE49-F238E27FC236}">
                <a16:creationId xmlns:a16="http://schemas.microsoft.com/office/drawing/2014/main" id="{EF2BAF25-0499-B57D-23C5-C1B636388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914" y="3606902"/>
            <a:ext cx="1979613"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Εικόνα 4">
            <a:extLst>
              <a:ext uri="{FF2B5EF4-FFF2-40B4-BE49-F238E27FC236}">
                <a16:creationId xmlns:a16="http://schemas.microsoft.com/office/drawing/2014/main" id="{2E58EE51-4D64-4514-328E-BB893DF2A4EF}"/>
              </a:ext>
            </a:extLst>
          </p:cNvPr>
          <p:cNvPicPr>
            <a:picLocks noChangeAspect="1"/>
          </p:cNvPicPr>
          <p:nvPr/>
        </p:nvPicPr>
        <p:blipFill>
          <a:blip r:embed="rId4"/>
          <a:stretch>
            <a:fillRect/>
          </a:stretch>
        </p:blipFill>
        <p:spPr>
          <a:xfrm>
            <a:off x="4633795" y="863317"/>
            <a:ext cx="3059885" cy="4875726"/>
          </a:xfrm>
          <a:prstGeom prst="rect">
            <a:avLst/>
          </a:prstGeom>
        </p:spPr>
      </p:pic>
      <p:pic>
        <p:nvPicPr>
          <p:cNvPr id="7" name="Εικόνα 6">
            <a:extLst>
              <a:ext uri="{FF2B5EF4-FFF2-40B4-BE49-F238E27FC236}">
                <a16:creationId xmlns:a16="http://schemas.microsoft.com/office/drawing/2014/main" id="{2E719774-8AFD-5E80-1C17-87BE44958A0B}"/>
              </a:ext>
            </a:extLst>
          </p:cNvPr>
          <p:cNvPicPr>
            <a:picLocks noChangeAspect="1"/>
          </p:cNvPicPr>
          <p:nvPr/>
        </p:nvPicPr>
        <p:blipFill>
          <a:blip r:embed="rId5"/>
          <a:stretch>
            <a:fillRect/>
          </a:stretch>
        </p:blipFill>
        <p:spPr>
          <a:xfrm>
            <a:off x="7923074" y="1931885"/>
            <a:ext cx="4107662" cy="2994230"/>
          </a:xfrm>
          <a:prstGeom prst="rect">
            <a:avLst/>
          </a:prstGeom>
        </p:spPr>
      </p:pic>
      <p:sp>
        <p:nvSpPr>
          <p:cNvPr id="8" name="TextBox 7">
            <a:extLst>
              <a:ext uri="{FF2B5EF4-FFF2-40B4-BE49-F238E27FC236}">
                <a16:creationId xmlns:a16="http://schemas.microsoft.com/office/drawing/2014/main" id="{79C73843-12EA-B8A2-234D-51AA22690F3F}"/>
              </a:ext>
            </a:extLst>
          </p:cNvPr>
          <p:cNvSpPr txBox="1"/>
          <p:nvPr/>
        </p:nvSpPr>
        <p:spPr>
          <a:xfrm>
            <a:off x="2554527" y="6366383"/>
            <a:ext cx="8877302" cy="369332"/>
          </a:xfrm>
          <a:prstGeom prst="rect">
            <a:avLst/>
          </a:prstGeom>
          <a:noFill/>
        </p:spPr>
        <p:txBody>
          <a:bodyPr wrap="none" rtlCol="0">
            <a:spAutoFit/>
          </a:bodyPr>
          <a:lstStyle/>
          <a:p>
            <a:r>
              <a:rPr lang="el-GR" dirty="0"/>
              <a:t>Νοηματοδοτήσεις μέσω του χρώματος: Το χρώμα του πένθους, το χρώμα του γαρύφαλλου</a:t>
            </a:r>
          </a:p>
        </p:txBody>
      </p:sp>
    </p:spTree>
    <p:extLst>
      <p:ext uri="{BB962C8B-B14F-4D97-AF65-F5344CB8AC3E}">
        <p14:creationId xmlns:p14="http://schemas.microsoft.com/office/powerpoint/2010/main" val="196585965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401</TotalTime>
  <Words>1541</Words>
  <Application>Microsoft Office PowerPoint</Application>
  <PresentationFormat>Ευρεία οθόνη</PresentationFormat>
  <Paragraphs>126</Paragraphs>
  <Slides>23</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23</vt:i4>
      </vt:variant>
    </vt:vector>
  </HeadingPairs>
  <TitlesOfParts>
    <vt:vector size="28" baseType="lpstr">
      <vt:lpstr>Arial</vt:lpstr>
      <vt:lpstr>Calibri</vt:lpstr>
      <vt:lpstr>Calibri Light</vt:lpstr>
      <vt:lpstr>Wingdings</vt:lpstr>
      <vt:lpstr>Θέμα του Office</vt:lpstr>
      <vt:lpstr>Κατασκευάζοντας  το νόημα με ποικίλους τρόπους </vt:lpstr>
      <vt:lpstr>Με μία ματιά</vt:lpstr>
      <vt:lpstr>Εννοιολόγηση της πολυτροπικότητας</vt:lpstr>
      <vt:lpstr>Η εμφάνιση του όρου</vt:lpstr>
      <vt:lpstr>Τι είναι η πολυτροπικότητα;</vt:lpstr>
      <vt:lpstr>Παρουσίαση του PowerPoint</vt:lpstr>
      <vt:lpstr>Οι αναπαραστατικοί τρόποι</vt:lpstr>
      <vt:lpstr>Ο κοινωνικός καθορισμός των (σημειωτικών) αναπαραστατικών τρόπων</vt:lpstr>
      <vt:lpstr>Παρουσίαση του PowerPoint</vt:lpstr>
      <vt:lpstr>Ανάλυση ενός πολυτροπικού κειμένου Άσκηση 1</vt:lpstr>
      <vt:lpstr>Παρουσίαση του PowerPoint</vt:lpstr>
      <vt:lpstr>Πλαίσιο για μία πολυτροπική ανάλυση – Ενδεικτικές ερωτήσεις</vt:lpstr>
      <vt:lpstr>Παρουσίαση του PowerPoint</vt:lpstr>
      <vt:lpstr>Άρθρωση της επικοινωνίας</vt:lpstr>
      <vt:lpstr>Άρθρωση της επικοινωνίας  </vt:lpstr>
      <vt:lpstr>Οι Λόγοι</vt:lpstr>
      <vt:lpstr>Παρουσίαση του PowerPoint</vt:lpstr>
      <vt:lpstr>Το σχέδιο</vt:lpstr>
      <vt:lpstr>Παραγωγή και διανομή</vt:lpstr>
      <vt:lpstr>Άρθρωση της επικοινωνίας  (μετά την κυκλοφορία του προϊόντος)</vt:lpstr>
      <vt:lpstr>Παρουσίαση του PowerPoint</vt:lpstr>
      <vt:lpstr>Άσκηση 2</vt:lpstr>
      <vt:lpstr>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Παπαδοπούλου Μαρία</dc:creator>
  <cp:lastModifiedBy>Παπαδοπούλου Μαρία</cp:lastModifiedBy>
  <cp:revision>7</cp:revision>
  <dcterms:created xsi:type="dcterms:W3CDTF">2023-10-18T06:12:48Z</dcterms:created>
  <dcterms:modified xsi:type="dcterms:W3CDTF">2025-03-17T14:47:26Z</dcterms:modified>
</cp:coreProperties>
</file>