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56" r:id="rId2"/>
    <p:sldId id="268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07" r:id="rId32"/>
    <p:sldId id="270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4" autoAdjust="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207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DD0A1-0DF3-448C-8EC9-BB8EA9C48C3C}" type="datetimeFigureOut">
              <a:rPr lang="el-GR" smtClean="0"/>
              <a:t>18/1/2026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B4674-5368-4234-A326-894E884D3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994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B4674-5368-4234-A326-894E884D3594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313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Θεωρία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Πολιτικές τροφίμων και διατροφής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ιωδίωση του αλατιού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99611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 smtClean="0"/>
              <a:t>Πρόληψη διαταραχών θυρεοειδή και νοητικής στέρησης</a:t>
            </a:r>
          </a:p>
          <a:p>
            <a:r>
              <a:rPr lang="el-GR" b="1" dirty="0" smtClean="0"/>
              <a:t>Σημαντική βελτίωση της δημόσιας υγείας</a:t>
            </a:r>
          </a:p>
          <a:p>
            <a:r>
              <a:rPr lang="el-GR" b="1" dirty="0" smtClean="0"/>
              <a:t>Προσθήκη ιωδιούχου καλίου στο μαγειρικό αλάτι</a:t>
            </a:r>
          </a:p>
          <a:p>
            <a:r>
              <a:rPr lang="el-GR" b="1" dirty="0" smtClean="0"/>
              <a:t>Τα άλατα βράχων είναι στείρα ιωδίου</a:t>
            </a:r>
          </a:p>
          <a:p>
            <a:r>
              <a:rPr lang="el-GR" b="1" dirty="0" smtClean="0"/>
              <a:t>Το μαγείρεμα το διατηρεί στα τρόφιμα</a:t>
            </a:r>
          </a:p>
          <a:p>
            <a:r>
              <a:rPr lang="el-GR" b="1" dirty="0" smtClean="0"/>
              <a:t>Συνεχής έλεγχος στον πληθυσμό για αποφυγή έλλειψης ή </a:t>
            </a:r>
            <a:r>
              <a:rPr lang="el-GR" b="1" dirty="0" err="1" smtClean="0"/>
              <a:t>υπερδοσολογίας</a:t>
            </a:r>
            <a:endParaRPr lang="el-GR" b="1" dirty="0" smtClean="0"/>
          </a:p>
          <a:p>
            <a:r>
              <a:rPr lang="el-GR" b="1" dirty="0" smtClean="0"/>
              <a:t>Τεράστια οικονομικά οφέλη</a:t>
            </a:r>
          </a:p>
          <a:p>
            <a:r>
              <a:rPr lang="el-GR" b="1" dirty="0" smtClean="0"/>
              <a:t>Ασφαλείς τακτική διατήρησης ιωδίου</a:t>
            </a:r>
          </a:p>
          <a:p>
            <a:r>
              <a:rPr lang="el-GR" b="1" dirty="0" smtClean="0"/>
              <a:t>Σε παραθαλάσσιες περιοχές = αυξημένο ιώδιο</a:t>
            </a:r>
          </a:p>
          <a:p>
            <a:r>
              <a:rPr lang="el-GR" b="1" dirty="0" smtClean="0"/>
              <a:t>Ο περιορισμός του αλατιού δεν αποτελεί εμπόδιο για τη συμπλήρωση με ιώδιο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4226407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Ανεπάρκεια ιωδίου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0355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ρόλος της διατροφής στη λειτουργία του θυρεοειδή αδένα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3061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Εμπλουτισμός γαλακτοκομικών προϊόντων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9858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 smtClean="0"/>
              <a:t>Εμπλουτισμός βιταμίνης </a:t>
            </a:r>
            <a:r>
              <a:rPr lang="en-US" b="1" dirty="0" smtClean="0"/>
              <a:t>D </a:t>
            </a:r>
            <a:r>
              <a:rPr lang="el-GR" b="1" dirty="0" smtClean="0"/>
              <a:t>και βιταμίνης Α</a:t>
            </a:r>
          </a:p>
          <a:p>
            <a:r>
              <a:rPr lang="el-GR" b="1" dirty="0" smtClean="0"/>
              <a:t>Πρόληψη ραχίτιδας σε παιδιά, χαμηλό ανάστημα και ανεπάρκειας σε εγκύους</a:t>
            </a:r>
          </a:p>
          <a:p>
            <a:r>
              <a:rPr lang="el-GR" b="1" dirty="0" smtClean="0"/>
              <a:t>Πρόληψη οστεοπόρωσης σε υπερήλικες</a:t>
            </a:r>
          </a:p>
          <a:p>
            <a:r>
              <a:rPr lang="el-GR" b="1" dirty="0" smtClean="0"/>
              <a:t>Μείωση βιταμινών λόγω αποβουτύρωσης των </a:t>
            </a:r>
            <a:r>
              <a:rPr lang="el-GR" b="1" dirty="0" err="1" smtClean="0"/>
              <a:t>γαλ</a:t>
            </a:r>
            <a:r>
              <a:rPr lang="el-GR" b="1" dirty="0" smtClean="0"/>
              <a:t>/</a:t>
            </a:r>
            <a:r>
              <a:rPr lang="el-GR" b="1" dirty="0" err="1" smtClean="0"/>
              <a:t>κων</a:t>
            </a:r>
            <a:endParaRPr lang="el-GR" b="1" dirty="0" smtClean="0"/>
          </a:p>
          <a:p>
            <a:r>
              <a:rPr lang="el-GR" b="1" dirty="0" smtClean="0"/>
              <a:t>Αύξηση επιπέδων σε λαούς με χαμηλή ηλιακή έκθεση</a:t>
            </a:r>
          </a:p>
          <a:p>
            <a:r>
              <a:rPr lang="el-GR" b="1" dirty="0"/>
              <a:t>Η προσθήκη βιταμινών δεν επηρεάζει σημαντικά τα οργανοληπτικά χαρακτηριστικά του </a:t>
            </a:r>
            <a:r>
              <a:rPr lang="el-GR" b="1" dirty="0" smtClean="0"/>
              <a:t>γάλακτος</a:t>
            </a:r>
          </a:p>
          <a:p>
            <a:r>
              <a:rPr lang="el-GR" b="1" dirty="0"/>
              <a:t>Η βιοδιαθεσιμότητα της βιταμίνης D είναι υψηλότερη όταν ενσωματώνεται σε </a:t>
            </a:r>
            <a:r>
              <a:rPr lang="el-GR" b="1" dirty="0" err="1"/>
              <a:t>λιποσφαίρια</a:t>
            </a:r>
            <a:r>
              <a:rPr lang="el-GR" b="1" dirty="0"/>
              <a:t> του γάλακτος</a:t>
            </a:r>
          </a:p>
        </p:txBody>
      </p:sp>
    </p:spTree>
    <p:extLst>
      <p:ext uri="{BB962C8B-B14F-4D97-AF65-F5344CB8AC3E}">
        <p14:creationId xmlns:p14="http://schemas.microsoft.com/office/powerpoint/2010/main" val="1930023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ρόλος της βιταμίνης </a:t>
            </a:r>
            <a:r>
              <a:rPr lang="en-US" dirty="0" smtClean="0"/>
              <a:t>D </a:t>
            </a:r>
            <a:r>
              <a:rPr lang="el-GR" dirty="0" smtClean="0"/>
              <a:t>και της βιταμίνης 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6225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εμπλουτισμός των σιτηρών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/>
              <a:t>βασικό εργαλείο για την αντιμετώπιση της «κρυφής </a:t>
            </a:r>
            <a:r>
              <a:rPr lang="el-GR" b="1" dirty="0" smtClean="0"/>
              <a:t>πείνας</a:t>
            </a:r>
          </a:p>
          <a:p>
            <a:r>
              <a:rPr lang="el-GR" b="1" dirty="0" smtClean="0"/>
              <a:t>Πιο συχνός σε χώρες με αποκλειστική διατροφή από σιτηρά</a:t>
            </a:r>
          </a:p>
          <a:p>
            <a:r>
              <a:rPr lang="el-GR" b="1" dirty="0"/>
              <a:t>Εμπλουτισμός μετά τη </a:t>
            </a:r>
            <a:r>
              <a:rPr lang="el-GR" b="1" dirty="0" smtClean="0"/>
              <a:t>συγκομιδή</a:t>
            </a:r>
          </a:p>
          <a:p>
            <a:r>
              <a:rPr lang="el-GR" b="1" dirty="0" err="1"/>
              <a:t>Βιο</a:t>
            </a:r>
            <a:r>
              <a:rPr lang="el-GR" b="1" dirty="0"/>
              <a:t>-εμπλουτισμός (</a:t>
            </a:r>
            <a:r>
              <a:rPr lang="en-US" b="1" dirty="0" err="1" smtClean="0"/>
              <a:t>biofortification</a:t>
            </a:r>
            <a:r>
              <a:rPr lang="el-GR" b="1" dirty="0" smtClean="0"/>
              <a:t>)</a:t>
            </a:r>
          </a:p>
          <a:p>
            <a:r>
              <a:rPr lang="el-GR" b="1" dirty="0"/>
              <a:t>Αγρονομικός </a:t>
            </a:r>
            <a:r>
              <a:rPr lang="el-GR" b="1" dirty="0" smtClean="0"/>
              <a:t>εμπλουτισμός</a:t>
            </a:r>
          </a:p>
          <a:p>
            <a:r>
              <a:rPr lang="el-GR" b="1" dirty="0" smtClean="0"/>
              <a:t>Κόστος-αποτελεσματικότητα 10:1</a:t>
            </a:r>
          </a:p>
          <a:p>
            <a:r>
              <a:rPr lang="el-GR" b="1" dirty="0"/>
              <a:t>Ειδικές </a:t>
            </a:r>
            <a:r>
              <a:rPr lang="el-GR" b="1" dirty="0" smtClean="0"/>
              <a:t>ομάδες</a:t>
            </a:r>
          </a:p>
          <a:p>
            <a:r>
              <a:rPr lang="el-GR" b="1" dirty="0"/>
              <a:t>Βιοδιαθεσιμότητα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768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Εμπλουτισμός σιτηρών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7149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φθορίωση του νερού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/>
              <a:t>Η φθορίωση του νερού μειώνει την τερηδόνα κατά 25-44% σε παιδιά και </a:t>
            </a:r>
            <a:r>
              <a:rPr lang="el-GR" b="1" dirty="0" smtClean="0"/>
              <a:t>ενήλικες</a:t>
            </a:r>
          </a:p>
          <a:p>
            <a:r>
              <a:rPr lang="el-GR" b="1" dirty="0"/>
              <a:t>Τα οφέλη είναι ιδιαίτερα σημαντικά για ευάλωτες ομάδες </a:t>
            </a:r>
            <a:endParaRPr lang="el-GR" b="1" dirty="0" smtClean="0"/>
          </a:p>
          <a:p>
            <a:r>
              <a:rPr lang="el-GR" b="1" dirty="0"/>
              <a:t>Υπάρχουν αντιδράσεις σχετικά με την ατομική επιλογή, την ηθική και την ανάγκη </a:t>
            </a:r>
            <a:r>
              <a:rPr lang="el-GR" b="1" dirty="0" smtClean="0"/>
              <a:t>φθορίωσης</a:t>
            </a:r>
          </a:p>
          <a:p>
            <a:r>
              <a:rPr lang="el-GR" b="1" dirty="0"/>
              <a:t>Απαιτείται συνεχής παρακολούθηση των επιπέδων φθορίου και ενημέρωση του κοινού</a:t>
            </a:r>
          </a:p>
        </p:txBody>
      </p:sp>
    </p:spTree>
    <p:extLst>
      <p:ext uri="{BB962C8B-B14F-4D97-AF65-F5344CB8AC3E}">
        <p14:creationId xmlns:p14="http://schemas.microsoft.com/office/powerpoint/2010/main" val="2294711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φθορίωση του νερού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7300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Θεωρίες συνομωσίας?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268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Πολιτικές τροφίμων και διατροφής</a:t>
            </a:r>
          </a:p>
          <a:p>
            <a:r>
              <a:rPr lang="el-GR" dirty="0" smtClean="0"/>
              <a:t>Διατροφικές επισημάνσεις</a:t>
            </a:r>
          </a:p>
          <a:p>
            <a:r>
              <a:rPr lang="el-GR" dirty="0" smtClean="0"/>
              <a:t>Μέθοδοι μείωσης εγχώριας πείνας</a:t>
            </a:r>
          </a:p>
          <a:p>
            <a:r>
              <a:rPr lang="el-GR" dirty="0"/>
              <a:t>Δ</a:t>
            </a:r>
            <a:r>
              <a:rPr lang="el-GR" dirty="0" smtClean="0"/>
              <a:t>ραστηριότητα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Διατροφικές επισημάνσεις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Θερμίδες, </a:t>
            </a:r>
            <a:r>
              <a:rPr lang="el-GR" dirty="0" err="1" smtClean="0"/>
              <a:t>μακροστοιχεία</a:t>
            </a:r>
            <a:r>
              <a:rPr lang="el-GR" dirty="0" smtClean="0"/>
              <a:t>, μικροστοιχεία, συνιστάμενη μερίδα</a:t>
            </a:r>
          </a:p>
          <a:p>
            <a:r>
              <a:rPr lang="el-GR" dirty="0" smtClean="0"/>
              <a:t>Επισήμανση αλλεργιογόνων</a:t>
            </a:r>
          </a:p>
          <a:p>
            <a:r>
              <a:rPr lang="el-GR" dirty="0" smtClean="0"/>
              <a:t>‘χωρίς </a:t>
            </a:r>
            <a:r>
              <a:rPr lang="el-GR" dirty="0" err="1" smtClean="0"/>
              <a:t>γλουτένη</a:t>
            </a:r>
            <a:r>
              <a:rPr lang="el-GR" dirty="0" smtClean="0"/>
              <a:t>’</a:t>
            </a:r>
          </a:p>
          <a:p>
            <a:r>
              <a:rPr lang="en-US" dirty="0" smtClean="0"/>
              <a:t>Non GMO: </a:t>
            </a:r>
            <a:r>
              <a:rPr lang="el-GR" dirty="0" smtClean="0"/>
              <a:t>γενετικά τροποποιημένοι οργανισμοί</a:t>
            </a:r>
          </a:p>
        </p:txBody>
      </p:sp>
    </p:spTree>
    <p:extLst>
      <p:ext uri="{BB962C8B-B14F-4D97-AF65-F5344CB8AC3E}">
        <p14:creationId xmlns:p14="http://schemas.microsoft.com/office/powerpoint/2010/main" val="2641338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διατροφική ετικέτα</a:t>
            </a:r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3071" y="1417638"/>
            <a:ext cx="7137858" cy="412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760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διατροφική ετικέτα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6456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Επισήμανση για αλλεργιογόνα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"</a:t>
            </a:r>
            <a:r>
              <a:rPr lang="el-GR" dirty="0" err="1"/>
              <a:t>Big</a:t>
            </a:r>
            <a:r>
              <a:rPr lang="el-GR" dirty="0"/>
              <a:t> 8": γάλα, αυγά, ξηροί καρποί, φιστίκια, ψάρια, οστρακοειδή, σόγια, </a:t>
            </a:r>
            <a:r>
              <a:rPr lang="el-GR" dirty="0" smtClean="0"/>
              <a:t>σιτάρι</a:t>
            </a:r>
          </a:p>
          <a:p>
            <a:r>
              <a:rPr lang="el-GR" dirty="0"/>
              <a:t>Στην ΕΕ, οι αλλεργιογόνοι παράγοντες πρέπει να επισημαίνονται με </a:t>
            </a:r>
            <a:r>
              <a:rPr lang="el-GR" dirty="0" smtClean="0"/>
              <a:t>έμφαση</a:t>
            </a:r>
          </a:p>
          <a:p>
            <a:r>
              <a:rPr lang="el-GR" dirty="0"/>
              <a:t>Η προειδοποιητική επισήμανση ("μπορεί να περιέχει") για πιθανή διασταυρούμενη επιμόλυνση είναι συχνά </a:t>
            </a:r>
            <a:r>
              <a:rPr lang="el-GR" dirty="0" smtClean="0"/>
              <a:t>εθελοντική</a:t>
            </a:r>
          </a:p>
          <a:p>
            <a:r>
              <a:rPr lang="el-GR" dirty="0"/>
              <a:t>Υπάρχει ανάγκη για εναρμόνιση και επιστημονικά τεκμηριωμένα όρια ανίχνευσης </a:t>
            </a:r>
            <a:r>
              <a:rPr lang="el-GR" dirty="0" smtClean="0"/>
              <a:t>αλλεργιογόνων</a:t>
            </a:r>
          </a:p>
          <a:p>
            <a:r>
              <a:rPr lang="el-GR" dirty="0"/>
              <a:t>Οι καταναλωτές συχνά δεν κατανοούν πλήρως τη </a:t>
            </a:r>
            <a:r>
              <a:rPr lang="el-GR" dirty="0" smtClean="0"/>
              <a:t>διαφορά μεταξύ προαιρετικής και υποχρεωτικής επισήμανσης.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3894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αλλεργιογόνα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879" y="1217816"/>
            <a:ext cx="3529934" cy="354537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165" y="1296785"/>
            <a:ext cx="3770693" cy="533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61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Επισήμανση αλλεργιογόνων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32" y="1795549"/>
            <a:ext cx="6782931" cy="4941850"/>
          </a:xfrm>
          <a:prstGeom prst="rect">
            <a:avLst/>
          </a:prstGeom>
        </p:spPr>
      </p:pic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10349" y="1251067"/>
            <a:ext cx="3233651" cy="215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282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επισήμανση ‘χωρίς </a:t>
            </a:r>
            <a:r>
              <a:rPr lang="el-GR" dirty="0" err="1" smtClean="0"/>
              <a:t>γλουτένη</a:t>
            </a:r>
            <a:r>
              <a:rPr lang="el-GR" dirty="0" smtClean="0"/>
              <a:t>’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/>
              <a:t>ζωτικής σημασίας για άτομα με </a:t>
            </a:r>
            <a:r>
              <a:rPr lang="el-GR" b="1" dirty="0" err="1" smtClean="0"/>
              <a:t>κοιλιοκάκη</a:t>
            </a:r>
            <a:endParaRPr lang="el-GR" b="1" dirty="0" smtClean="0"/>
          </a:p>
          <a:p>
            <a:r>
              <a:rPr lang="el-GR" b="1" dirty="0"/>
              <a:t>το όριο για τη χρήση της επισήμανσης "χωρίς </a:t>
            </a:r>
            <a:r>
              <a:rPr lang="el-GR" b="1" dirty="0" err="1"/>
              <a:t>γλουτένη</a:t>
            </a:r>
            <a:r>
              <a:rPr lang="el-GR" b="1" dirty="0"/>
              <a:t>" είναι ≤20 </a:t>
            </a:r>
            <a:r>
              <a:rPr lang="el-GR" b="1" dirty="0" err="1" smtClean="0"/>
              <a:t>mg</a:t>
            </a:r>
            <a:r>
              <a:rPr lang="el-GR" b="1" dirty="0" smtClean="0"/>
              <a:t>/</a:t>
            </a:r>
            <a:r>
              <a:rPr lang="el-GR" b="1" dirty="0" err="1" smtClean="0"/>
              <a:t>kg</a:t>
            </a:r>
            <a:endParaRPr lang="el-GR" b="1" dirty="0" smtClean="0"/>
          </a:p>
          <a:p>
            <a:r>
              <a:rPr lang="el-GR" b="1" dirty="0" smtClean="0"/>
              <a:t>Εύκολη επιμόλυνση</a:t>
            </a:r>
          </a:p>
          <a:p>
            <a:r>
              <a:rPr lang="el-GR" b="1" dirty="0"/>
              <a:t>Η </a:t>
            </a:r>
            <a:r>
              <a:rPr lang="el-GR" b="1" dirty="0" smtClean="0"/>
              <a:t>επισήμανση </a:t>
            </a:r>
            <a:r>
              <a:rPr lang="el-GR" b="1" dirty="0"/>
              <a:t>είναι </a:t>
            </a:r>
            <a:r>
              <a:rPr lang="el-GR" b="1" dirty="0" smtClean="0"/>
              <a:t>εθελοντική</a:t>
            </a:r>
          </a:p>
          <a:p>
            <a:r>
              <a:rPr lang="el-GR" b="1" dirty="0"/>
              <a:t>η επισήμανση μπορεί να δημιουργήσει παρανοήσεις για την υγιεινή αξία των </a:t>
            </a:r>
            <a:r>
              <a:rPr lang="el-GR" b="1" dirty="0" smtClean="0"/>
              <a:t>προϊόντων</a:t>
            </a:r>
          </a:p>
          <a:p>
            <a:r>
              <a:rPr lang="el-GR" b="1" dirty="0" smtClean="0"/>
              <a:t>Η </a:t>
            </a:r>
            <a:r>
              <a:rPr lang="el-GR" b="1" dirty="0" err="1" smtClean="0"/>
              <a:t>γλουτένη</a:t>
            </a:r>
            <a:r>
              <a:rPr lang="el-GR" b="1" dirty="0" smtClean="0"/>
              <a:t> δε συσχετίζεται με την απώλεια βάρους</a:t>
            </a:r>
          </a:p>
        </p:txBody>
      </p:sp>
    </p:spTree>
    <p:extLst>
      <p:ext uri="{BB962C8B-B14F-4D97-AF65-F5344CB8AC3E}">
        <p14:creationId xmlns:p14="http://schemas.microsoft.com/office/powerpoint/2010/main" val="1234342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γλουτένη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977" y="1284316"/>
            <a:ext cx="2428118" cy="240653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783" y="1284316"/>
            <a:ext cx="4148764" cy="3104111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5385" y="1253013"/>
            <a:ext cx="2001398" cy="246914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978" y="3882043"/>
            <a:ext cx="4411336" cy="2205668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0054" y="4419730"/>
            <a:ext cx="2342221" cy="23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94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επισήμανση για γενετικά τροποποιημένα τρόφιμα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8170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Υποχρεωτική επισήμανση για όλα τα τρόφιμα που περιέχουν &gt;0,9% ΓΤ </a:t>
            </a:r>
            <a:r>
              <a:rPr lang="el-GR" dirty="0" smtClean="0"/>
              <a:t>συστατικά</a:t>
            </a:r>
          </a:p>
          <a:p>
            <a:r>
              <a:rPr lang="en-US" dirty="0"/>
              <a:t>"Bioengineered" </a:t>
            </a:r>
            <a:r>
              <a:rPr lang="el-GR" dirty="0"/>
              <a:t>αντί για "</a:t>
            </a:r>
            <a:r>
              <a:rPr lang="en-US" dirty="0" smtClean="0"/>
              <a:t>GMO</a:t>
            </a:r>
            <a:endParaRPr lang="el-GR" dirty="0" smtClean="0"/>
          </a:p>
          <a:p>
            <a:r>
              <a:rPr lang="el-GR" dirty="0"/>
              <a:t>Σόγια, καλαμπόκι, βαμβάκι, </a:t>
            </a:r>
            <a:r>
              <a:rPr lang="el-GR" dirty="0" err="1"/>
              <a:t>ελαιοκράμβη</a:t>
            </a:r>
            <a:r>
              <a:rPr lang="el-GR" dirty="0"/>
              <a:t> (</a:t>
            </a:r>
            <a:r>
              <a:rPr lang="el-GR" dirty="0" err="1"/>
              <a:t>canola</a:t>
            </a:r>
            <a:r>
              <a:rPr lang="el-GR" dirty="0" smtClean="0"/>
              <a:t>)</a:t>
            </a:r>
          </a:p>
          <a:p>
            <a:r>
              <a:rPr lang="el-GR" dirty="0"/>
              <a:t>χρυσό ρύζι (</a:t>
            </a:r>
            <a:r>
              <a:rPr lang="el-GR" dirty="0" err="1"/>
              <a:t>Golden</a:t>
            </a:r>
            <a:r>
              <a:rPr lang="el-GR" dirty="0"/>
              <a:t> </a:t>
            </a:r>
            <a:r>
              <a:rPr lang="el-GR" dirty="0" err="1"/>
              <a:t>Rice</a:t>
            </a:r>
            <a:r>
              <a:rPr lang="el-GR" dirty="0"/>
              <a:t>) με αυξημένη προβιταμίνη </a:t>
            </a:r>
            <a:r>
              <a:rPr lang="el-GR" dirty="0" smtClean="0"/>
              <a:t>Α</a:t>
            </a:r>
          </a:p>
          <a:p>
            <a:r>
              <a:rPr lang="el-GR" dirty="0"/>
              <a:t>Βακτήρια που παράγουν ανθρώπινη </a:t>
            </a:r>
            <a:r>
              <a:rPr lang="el-GR" dirty="0" smtClean="0"/>
              <a:t>ινσουλίνη</a:t>
            </a:r>
          </a:p>
          <a:p>
            <a:r>
              <a:rPr lang="el-GR" dirty="0"/>
              <a:t>σολομός με ταχύτερη </a:t>
            </a:r>
            <a:r>
              <a:rPr lang="el-GR" dirty="0" smtClean="0"/>
              <a:t>ανάπτυξη</a:t>
            </a:r>
          </a:p>
          <a:p>
            <a:r>
              <a:rPr lang="el-GR" dirty="0"/>
              <a:t>Χοίροι, βοοειδή, </a:t>
            </a:r>
            <a:r>
              <a:rPr lang="el-GR" dirty="0" smtClean="0"/>
              <a:t>πρόβατα</a:t>
            </a:r>
          </a:p>
          <a:p>
            <a:r>
              <a:rPr lang="el-GR" dirty="0" smtClean="0"/>
              <a:t>Ασφαλή για την υγεία?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30338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 - GMO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022" y="1417638"/>
            <a:ext cx="3536711" cy="2176966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502" y="1379913"/>
            <a:ext cx="4108565" cy="5478087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16" y="3840480"/>
            <a:ext cx="4640349" cy="261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7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Πολιτικές τροφίμων και διατροφής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Κοινωνικά προγράμματα και </a:t>
            </a:r>
            <a:r>
              <a:rPr lang="el-GR" dirty="0" smtClean="0"/>
              <a:t>επιδοτήσεις</a:t>
            </a:r>
          </a:p>
          <a:p>
            <a:r>
              <a:rPr lang="el-GR" dirty="0"/>
              <a:t>Φορολογικά και ρυθμιστικά </a:t>
            </a:r>
            <a:r>
              <a:rPr lang="el-GR" dirty="0" smtClean="0"/>
              <a:t>μέτρα</a:t>
            </a:r>
          </a:p>
          <a:p>
            <a:r>
              <a:rPr lang="el-GR" dirty="0"/>
              <a:t>Εκπαίδευση και </a:t>
            </a:r>
            <a:r>
              <a:rPr lang="el-GR" dirty="0" smtClean="0"/>
              <a:t>ενημέρωση</a:t>
            </a:r>
          </a:p>
          <a:p>
            <a:r>
              <a:rPr lang="el-GR" dirty="0" err="1" smtClean="0"/>
              <a:t>Διατομεακή</a:t>
            </a:r>
            <a:r>
              <a:rPr lang="el-GR" dirty="0" smtClean="0"/>
              <a:t> </a:t>
            </a:r>
            <a:r>
              <a:rPr lang="el-GR" dirty="0"/>
              <a:t>συνεργασία και </a:t>
            </a:r>
            <a:r>
              <a:rPr lang="el-GR" dirty="0" smtClean="0"/>
              <a:t>διακυβέρνηση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34098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Πολιτικές αντιμετώπισης εγχώριας πείνας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Ενίσχυση κοινωνικών </a:t>
            </a:r>
            <a:r>
              <a:rPr lang="el-GR" dirty="0" smtClean="0"/>
              <a:t>προγραμμάτων</a:t>
            </a:r>
          </a:p>
          <a:p>
            <a:r>
              <a:rPr lang="el-GR" dirty="0"/>
              <a:t>Αντιμετώπιση κοινωνικών </a:t>
            </a:r>
            <a:r>
              <a:rPr lang="el-GR" dirty="0" smtClean="0"/>
              <a:t>ανισοτήτων</a:t>
            </a:r>
          </a:p>
          <a:p>
            <a:r>
              <a:rPr lang="el-GR" dirty="0"/>
              <a:t>Διακυβέρνηση και </a:t>
            </a:r>
            <a:r>
              <a:rPr lang="el-GR" dirty="0" smtClean="0"/>
              <a:t>συντονισμός</a:t>
            </a:r>
          </a:p>
          <a:p>
            <a:r>
              <a:rPr lang="el-GR" dirty="0" err="1"/>
              <a:t>Στοχευμένες</a:t>
            </a:r>
            <a:r>
              <a:rPr lang="el-GR" dirty="0"/>
              <a:t> δράσεις για ευάλωτες </a:t>
            </a:r>
            <a:r>
              <a:rPr lang="el-GR" dirty="0" smtClean="0"/>
              <a:t>ομάδες</a:t>
            </a:r>
          </a:p>
          <a:p>
            <a:r>
              <a:rPr lang="el-GR" dirty="0"/>
              <a:t>Επενδύσεις σε αγροτική υποδομή και </a:t>
            </a:r>
            <a:r>
              <a:rPr lang="el-GR" dirty="0" smtClean="0"/>
              <a:t>έρευνα</a:t>
            </a:r>
          </a:p>
          <a:p>
            <a:r>
              <a:rPr lang="el-GR" dirty="0"/>
              <a:t>Ενίσχυση της αγροτικής παραγωγής με καινοτόμες </a:t>
            </a:r>
            <a:r>
              <a:rPr lang="el-GR" dirty="0" smtClean="0"/>
              <a:t>τεχνολογίες</a:t>
            </a:r>
          </a:p>
          <a:p>
            <a:r>
              <a:rPr lang="el-GR" dirty="0"/>
              <a:t>Στήριξη μικροκαλλιεργητών και ενδυνάμωση </a:t>
            </a:r>
            <a:r>
              <a:rPr lang="el-GR" dirty="0" smtClean="0"/>
              <a:t>γυναικών</a:t>
            </a:r>
          </a:p>
          <a:p>
            <a:r>
              <a:rPr lang="el-GR" dirty="0"/>
              <a:t>Συνδυασμός αγροτικής και κοινωνικής πολιτικής</a:t>
            </a:r>
          </a:p>
        </p:txBody>
      </p:sp>
    </p:spTree>
    <p:extLst>
      <p:ext uri="{BB962C8B-B14F-4D97-AF65-F5344CB8AC3E}">
        <p14:creationId xmlns:p14="http://schemas.microsoft.com/office/powerpoint/2010/main" val="1371937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Ποιες επισημάνσεις πιστεύετε ότι θα μπορούσαν να αναφέρονται στα τρόφιμα και γιατί?</a:t>
            </a:r>
          </a:p>
          <a:p>
            <a:r>
              <a:rPr lang="el-GR" dirty="0" smtClean="0"/>
              <a:t>Με ποιο κριτήριο προτείνατε αυτή την επισήμανση?</a:t>
            </a:r>
          </a:p>
          <a:p>
            <a:r>
              <a:rPr lang="el-GR" dirty="0" smtClean="0"/>
              <a:t>Ποια κοινωνική ομάδα προστατεύει?</a:t>
            </a:r>
            <a:endParaRPr lang="el-GR" dirty="0"/>
          </a:p>
          <a:p>
            <a:r>
              <a:rPr lang="el-GR" dirty="0" smtClean="0"/>
              <a:t>Με ποια άλλα θρεπτικά συστατικά θα μπορούσανε να εμπλουτιστούν τα τρόφιμα και γιατί?</a:t>
            </a:r>
          </a:p>
        </p:txBody>
      </p:sp>
    </p:spTree>
    <p:extLst>
      <p:ext uri="{BB962C8B-B14F-4D97-AF65-F5344CB8AC3E}">
        <p14:creationId xmlns:p14="http://schemas.microsoft.com/office/powerpoint/2010/main" val="1422564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Κοινωνικά προγράμματα και επιδοτήσεις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</a:t>
            </a:r>
            <a:r>
              <a:rPr lang="el-GR" dirty="0"/>
              <a:t>σχολικά </a:t>
            </a:r>
            <a:r>
              <a:rPr lang="el-GR" dirty="0" smtClean="0"/>
              <a:t>γεύματα</a:t>
            </a:r>
          </a:p>
          <a:p>
            <a:r>
              <a:rPr lang="el-GR" dirty="0" smtClean="0"/>
              <a:t>τα </a:t>
            </a:r>
            <a:r>
              <a:rPr lang="el-GR" dirty="0"/>
              <a:t>κουπόνια </a:t>
            </a:r>
            <a:r>
              <a:rPr lang="el-GR" dirty="0" smtClean="0"/>
              <a:t>διατροφής</a:t>
            </a:r>
          </a:p>
          <a:p>
            <a:r>
              <a:rPr lang="el-GR" dirty="0" smtClean="0"/>
              <a:t>επιδοτήσεις φρούτων/λαχανικών</a:t>
            </a:r>
          </a:p>
          <a:p>
            <a:r>
              <a:rPr lang="el-GR" dirty="0" smtClean="0"/>
              <a:t>βελτιώνουν </a:t>
            </a:r>
            <a:r>
              <a:rPr lang="el-GR" dirty="0"/>
              <a:t>την πρόσβαση σε υγιεινή </a:t>
            </a:r>
            <a:r>
              <a:rPr lang="el-GR" dirty="0" smtClean="0"/>
              <a:t>διατροφή</a:t>
            </a:r>
          </a:p>
          <a:p>
            <a:r>
              <a:rPr lang="el-GR" dirty="0" smtClean="0"/>
              <a:t>ειδικά </a:t>
            </a:r>
            <a:r>
              <a:rPr lang="el-GR" dirty="0"/>
              <a:t>για ευάλωτες ομάδες</a:t>
            </a:r>
          </a:p>
        </p:txBody>
      </p:sp>
    </p:spTree>
    <p:extLst>
      <p:ext uri="{BB962C8B-B14F-4D97-AF65-F5344CB8AC3E}">
        <p14:creationId xmlns:p14="http://schemas.microsoft.com/office/powerpoint/2010/main" val="886097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Φορολογικά και ρυθμιστικά μέτρα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Φόροι σε ανθυγιεινά προϊόντα (π.χ. </a:t>
            </a:r>
            <a:r>
              <a:rPr lang="el-GR" b="1" dirty="0" smtClean="0"/>
              <a:t>αναψυκτικά)</a:t>
            </a:r>
          </a:p>
          <a:p>
            <a:r>
              <a:rPr lang="el-GR" b="1" dirty="0" smtClean="0"/>
              <a:t>επιδοτήσεις </a:t>
            </a:r>
            <a:r>
              <a:rPr lang="el-GR" b="1" dirty="0"/>
              <a:t>υγιεινών </a:t>
            </a:r>
            <a:r>
              <a:rPr lang="el-GR" b="1" dirty="0" smtClean="0"/>
              <a:t>τροφίμων</a:t>
            </a:r>
          </a:p>
          <a:p>
            <a:r>
              <a:rPr lang="el-GR" b="1" dirty="0" smtClean="0"/>
              <a:t>επισήμανση </a:t>
            </a:r>
            <a:r>
              <a:rPr lang="el-GR" b="1" dirty="0"/>
              <a:t>διατροφικής </a:t>
            </a:r>
            <a:r>
              <a:rPr lang="el-GR" b="1" dirty="0" smtClean="0"/>
              <a:t>αξίας</a:t>
            </a:r>
          </a:p>
          <a:p>
            <a:r>
              <a:rPr lang="el-GR" b="1" dirty="0" smtClean="0"/>
              <a:t>πρότυπα ποιότητας</a:t>
            </a:r>
          </a:p>
          <a:p>
            <a:r>
              <a:rPr lang="el-GR" b="1" dirty="0" smtClean="0"/>
              <a:t>στόχος η </a:t>
            </a:r>
            <a:r>
              <a:rPr lang="el-GR" b="1" dirty="0"/>
              <a:t>βελτίωση των διατροφικών επιλογών του πληθυσμού</a:t>
            </a:r>
          </a:p>
        </p:txBody>
      </p:sp>
    </p:spTree>
    <p:extLst>
      <p:ext uri="{BB962C8B-B14F-4D97-AF65-F5344CB8AC3E}">
        <p14:creationId xmlns:p14="http://schemas.microsoft.com/office/powerpoint/2010/main" val="2384727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Εκπαίδευση και ενημέρωση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Εκστρατείες </a:t>
            </a:r>
            <a:r>
              <a:rPr lang="el-GR" dirty="0" smtClean="0"/>
              <a:t>ενημέρωσης</a:t>
            </a:r>
          </a:p>
          <a:p>
            <a:r>
              <a:rPr lang="el-GR" dirty="0" smtClean="0"/>
              <a:t>διατροφική </a:t>
            </a:r>
            <a:r>
              <a:rPr lang="el-GR" dirty="0"/>
              <a:t>εκπαίδευση και </a:t>
            </a:r>
            <a:r>
              <a:rPr lang="el-GR" dirty="0" smtClean="0"/>
              <a:t>προγράμματα</a:t>
            </a:r>
          </a:p>
          <a:p>
            <a:r>
              <a:rPr lang="el-GR" dirty="0" smtClean="0"/>
              <a:t>ενισχύουν </a:t>
            </a:r>
            <a:r>
              <a:rPr lang="el-GR" dirty="0"/>
              <a:t>τη γνώση και την ικανότητα υιοθέτησης υγιεινών συνηθειών</a:t>
            </a:r>
          </a:p>
        </p:txBody>
      </p:sp>
    </p:spTree>
    <p:extLst>
      <p:ext uri="{BB962C8B-B14F-4D97-AF65-F5344CB8AC3E}">
        <p14:creationId xmlns:p14="http://schemas.microsoft.com/office/powerpoint/2010/main" val="608176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Διατομεακή</a:t>
            </a:r>
            <a:r>
              <a:rPr lang="el-GR" dirty="0"/>
              <a:t> συνεργασία και διακυβέρνηση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συντονισμός </a:t>
            </a:r>
            <a:r>
              <a:rPr lang="el-GR" dirty="0"/>
              <a:t>μεταξύ υγείας, γεωργίας, κοινωνικής πολιτικής και </a:t>
            </a:r>
            <a:r>
              <a:rPr lang="el-GR" dirty="0" smtClean="0"/>
              <a:t>εμπορίου</a:t>
            </a:r>
          </a:p>
          <a:p>
            <a:r>
              <a:rPr lang="el-GR" dirty="0" smtClean="0"/>
              <a:t>ενίσχυση </a:t>
            </a:r>
            <a:r>
              <a:rPr lang="el-GR" dirty="0"/>
              <a:t>της διατροφικής διάστασης σε όλες τις πολιτικές</a:t>
            </a:r>
          </a:p>
        </p:txBody>
      </p:sp>
    </p:spTree>
    <p:extLst>
      <p:ext uri="{BB962C8B-B14F-4D97-AF65-F5344CB8AC3E}">
        <p14:creationId xmlns:p14="http://schemas.microsoft.com/office/powerpoint/2010/main" val="3269595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είδη εμπλουτισμού τροφίμων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Διαφέρουν ανάλογα με το τρόφιμο, το θρεπτικό συστατικό και τον πληθυσμό στόχο</a:t>
            </a:r>
          </a:p>
          <a:p>
            <a:r>
              <a:rPr lang="el-GR" dirty="0"/>
              <a:t>Μαζικός βιομηχανικός </a:t>
            </a:r>
            <a:r>
              <a:rPr lang="el-GR" dirty="0" smtClean="0"/>
              <a:t>εμπλουτισμός</a:t>
            </a:r>
          </a:p>
          <a:p>
            <a:r>
              <a:rPr lang="el-GR" dirty="0" err="1"/>
              <a:t>Βιοεμπλουτισμός</a:t>
            </a:r>
            <a:r>
              <a:rPr lang="el-GR" dirty="0"/>
              <a:t> (</a:t>
            </a:r>
            <a:r>
              <a:rPr lang="en-US" dirty="0" err="1"/>
              <a:t>Biofortification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/>
              <a:t>Εμπλουτισμός στο σημείο χρήσης (</a:t>
            </a:r>
            <a:r>
              <a:rPr lang="el-GR" dirty="0" err="1"/>
              <a:t>Point</a:t>
            </a:r>
            <a:r>
              <a:rPr lang="el-GR" dirty="0"/>
              <a:t>-of-</a:t>
            </a:r>
            <a:r>
              <a:rPr lang="el-GR" dirty="0" err="1"/>
              <a:t>use</a:t>
            </a:r>
            <a:r>
              <a:rPr lang="el-GR" dirty="0" smtClean="0"/>
              <a:t>)</a:t>
            </a:r>
          </a:p>
          <a:p>
            <a:r>
              <a:rPr lang="el-GR" dirty="0"/>
              <a:t>Εμπλουτισμός </a:t>
            </a:r>
            <a:r>
              <a:rPr lang="el-GR" dirty="0" err="1"/>
              <a:t>τροφίμου</a:t>
            </a:r>
            <a:r>
              <a:rPr lang="el-GR" dirty="0"/>
              <a:t> με τρόφιμο (</a:t>
            </a:r>
            <a:r>
              <a:rPr lang="en-US" dirty="0"/>
              <a:t>Food-to-food fortification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/>
              <a:t>Εμπλουτισμός </a:t>
            </a:r>
            <a:r>
              <a:rPr lang="el-GR" dirty="0" smtClean="0"/>
              <a:t>καρυκευμάτων/συμπυκνωμάτων</a:t>
            </a:r>
          </a:p>
          <a:p>
            <a:r>
              <a:rPr lang="el-GR" dirty="0"/>
              <a:t>Εμπλουτισμός σε ευάλωτες </a:t>
            </a:r>
            <a:r>
              <a:rPr lang="el-GR" dirty="0" smtClean="0"/>
              <a:t>ομάδες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5917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σημαντικότερες εφαρμογές εμπλουτισμού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Ιωδίωση αλατιού</a:t>
            </a:r>
          </a:p>
          <a:p>
            <a:r>
              <a:rPr lang="el-GR" dirty="0" smtClean="0"/>
              <a:t>Εμπλουτισμός γαλακτοκομικών</a:t>
            </a:r>
          </a:p>
          <a:p>
            <a:r>
              <a:rPr lang="el-GR" dirty="0" smtClean="0"/>
              <a:t>Εμπλουτισμός σιτηρών</a:t>
            </a:r>
          </a:p>
          <a:p>
            <a:r>
              <a:rPr lang="el-GR" dirty="0" smtClean="0"/>
              <a:t>Η φθορίωση του νερού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642908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</TotalTime>
  <Words>765</Words>
  <Application>Microsoft Office PowerPoint</Application>
  <PresentationFormat>Προβολή στην οθόνη (4:3)</PresentationFormat>
  <Paragraphs>136</Paragraphs>
  <Slides>32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5" baseType="lpstr">
      <vt:lpstr>Arial</vt:lpstr>
      <vt:lpstr>Calibri</vt:lpstr>
      <vt:lpstr>Θέμα του Office</vt:lpstr>
      <vt:lpstr>Διατροφή – Θεωρία</vt:lpstr>
      <vt:lpstr>Θεματολογία διάλεξης</vt:lpstr>
      <vt:lpstr>Πολιτικές τροφίμων και διατροφής</vt:lpstr>
      <vt:lpstr>Κοινωνικά προγράμματα και επιδοτήσεις</vt:lpstr>
      <vt:lpstr>Φορολογικά και ρυθμιστικά μέτρα</vt:lpstr>
      <vt:lpstr>Εκπαίδευση και ενημέρωση</vt:lpstr>
      <vt:lpstr>Διατομεακή συνεργασία και διακυβέρνηση</vt:lpstr>
      <vt:lpstr>Τα είδη εμπλουτισμού τροφίμων</vt:lpstr>
      <vt:lpstr>Οι σημαντικότερες εφαρμογές εμπλουτισμού</vt:lpstr>
      <vt:lpstr>Η ιωδίωση του αλατιού</vt:lpstr>
      <vt:lpstr>Ανεπάρκεια ιωδίου</vt:lpstr>
      <vt:lpstr>Ο ρόλος της διατροφής στη λειτουργία του θυρεοειδή αδένα</vt:lpstr>
      <vt:lpstr>Εμπλουτισμός γαλακτοκομικών προϊόντων</vt:lpstr>
      <vt:lpstr>Ο ρόλος της βιταμίνης D και της βιταμίνης Α</vt:lpstr>
      <vt:lpstr>Ο εμπλουτισμός των σιτηρών</vt:lpstr>
      <vt:lpstr>Εμπλουτισμός σιτηρών</vt:lpstr>
      <vt:lpstr>Η φθορίωση του νερού</vt:lpstr>
      <vt:lpstr>Η φθορίωση του νερού</vt:lpstr>
      <vt:lpstr>Θεωρίες συνομωσίας?</vt:lpstr>
      <vt:lpstr>Διατροφικές επισημάνσεις</vt:lpstr>
      <vt:lpstr>Η διατροφική ετικέτα</vt:lpstr>
      <vt:lpstr>Η διατροφική ετικέτα</vt:lpstr>
      <vt:lpstr>Επισήμανση για αλλεργιογόνα</vt:lpstr>
      <vt:lpstr>αλλεργιογόνα</vt:lpstr>
      <vt:lpstr>Επισήμανση αλλεργιογόνων</vt:lpstr>
      <vt:lpstr>Η επισήμανση ‘χωρίς γλουτένη’</vt:lpstr>
      <vt:lpstr>Η γλουτένη</vt:lpstr>
      <vt:lpstr>Η επισήμανση για γενετικά τροποποιημένα τρόφιμα</vt:lpstr>
      <vt:lpstr>Non - GMO</vt:lpstr>
      <vt:lpstr>Πολιτικές αντιμετώπισης εγχώριας πείνας</vt:lpstr>
      <vt:lpstr>Δραστηριότητα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/>
  <cp:keywords/>
  <dc:description>generated using python-pptx</dc:description>
  <cp:lastModifiedBy>Νίκος</cp:lastModifiedBy>
  <cp:revision>57</cp:revision>
  <dcterms:created xsi:type="dcterms:W3CDTF">2013-01-27T09:14:16Z</dcterms:created>
  <dcterms:modified xsi:type="dcterms:W3CDTF">2026-01-18T09:33:42Z</dcterms:modified>
  <cp:category/>
</cp:coreProperties>
</file>