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4"/>
  </p:notesMasterIdLst>
  <p:sldIdLst>
    <p:sldId id="256" r:id="rId4"/>
    <p:sldId id="630" r:id="rId5"/>
    <p:sldId id="553" r:id="rId6"/>
    <p:sldId id="554" r:id="rId7"/>
    <p:sldId id="637" r:id="rId8"/>
    <p:sldId id="635" r:id="rId9"/>
    <p:sldId id="638" r:id="rId10"/>
    <p:sldId id="639" r:id="rId11"/>
    <p:sldId id="640" r:id="rId12"/>
    <p:sldId id="641" r:id="rId13"/>
    <p:sldId id="642" r:id="rId14"/>
    <p:sldId id="643" r:id="rId15"/>
    <p:sldId id="644" r:id="rId16"/>
    <p:sldId id="645" r:id="rId17"/>
    <p:sldId id="646" r:id="rId18"/>
    <p:sldId id="647" r:id="rId19"/>
    <p:sldId id="648" r:id="rId20"/>
    <p:sldId id="649" r:id="rId21"/>
    <p:sldId id="650" r:id="rId22"/>
    <p:sldId id="674" r:id="rId23"/>
    <p:sldId id="675" r:id="rId24"/>
    <p:sldId id="676" r:id="rId25"/>
    <p:sldId id="671" r:id="rId26"/>
    <p:sldId id="672" r:id="rId27"/>
    <p:sldId id="673" r:id="rId28"/>
    <p:sldId id="651" r:id="rId29"/>
    <p:sldId id="652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7" r:id="rId41"/>
    <p:sldId id="688" r:id="rId42"/>
    <p:sldId id="689" r:id="rId43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1153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8794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3197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5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688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ΔΕΚΑΔΙΚΟΙ </a:t>
            </a:r>
            <a:r>
              <a:rPr lang="el-GR" altLang="el-GR" sz="3200" b="1">
                <a:solidFill>
                  <a:srgbClr val="000000"/>
                </a:solidFill>
                <a:latin typeface="Times New Roman" panose="02020603050405020304" pitchFamily="18" charset="0"/>
              </a:rPr>
              <a:t>ΑΡΙΘΜΟΙ </a:t>
            </a:r>
            <a:endParaRPr lang="el-GR" altLang="el-GR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08DFA8-2215-4738-B48F-A413392C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7" y="1556792"/>
            <a:ext cx="944677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B1BA08-E630-4690-B2EA-3042BEA8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" y="2204864"/>
            <a:ext cx="1032831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9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6C03AD-92E4-435E-BC5C-424C6F3F0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98" y="800053"/>
            <a:ext cx="8496944" cy="55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08C2E8-2315-4A97-B1FB-095B9AF80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980728"/>
            <a:ext cx="96490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6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E1395C-8999-46F6-B4E4-9ADE1E66F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07" y="2060848"/>
            <a:ext cx="993417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A8BA3D-C490-44B9-A82F-458783C35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679935"/>
            <a:ext cx="8784976" cy="57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3A11A9-0F66-47DF-83DE-7A326365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2" y="952159"/>
            <a:ext cx="10014208" cy="51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1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862A20-F8CF-4429-B67B-4D6DE374E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8" y="2276872"/>
            <a:ext cx="109328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2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C7250A-0D6F-471A-BA25-25854C39C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66" y="868287"/>
            <a:ext cx="8856984" cy="55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19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1D3B5C-C547-4319-8696-EC0336C2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620688"/>
            <a:ext cx="7776864" cy="59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6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Ε΄ τάξη</a:t>
            </a:r>
          </a:p>
        </p:txBody>
      </p:sp>
    </p:spTree>
    <p:extLst>
      <p:ext uri="{BB962C8B-B14F-4D97-AF65-F5344CB8AC3E}">
        <p14:creationId xmlns:p14="http://schemas.microsoft.com/office/powerpoint/2010/main" val="568397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906A58-15E7-4308-A7A9-DE246385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50" y="512709"/>
            <a:ext cx="9505056" cy="60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89697D9-ED21-42D1-A3C4-991874AAC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2" y="944724"/>
            <a:ext cx="10297144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CE9EAB-B267-47E1-96DD-68330D7AC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2348880"/>
            <a:ext cx="108126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859974-1FE3-4BA0-93D0-A5C76066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7" y="1340768"/>
            <a:ext cx="1055443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0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BBB9C7-313A-4EA3-8CE5-0A42E6D7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8" y="1119917"/>
            <a:ext cx="9036126" cy="48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307965C-E3B1-4744-83D8-952A2644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99" y="1412776"/>
            <a:ext cx="953235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1EB659-548F-4F72-98C5-02F891278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701473"/>
            <a:ext cx="8064896" cy="57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5D47924-ADA8-46F7-857E-011E0DFE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5" y="1628800"/>
            <a:ext cx="10114179" cy="36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4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6BCAC4-6A9D-45B6-A513-238047F28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6" y="2132856"/>
            <a:ext cx="1057882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E5CE08A-35F3-410E-832A-406A0A94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669483"/>
            <a:ext cx="7920880" cy="57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70332"/>
              </p:ext>
            </p:extLst>
          </p:nvPr>
        </p:nvGraphicFramePr>
        <p:xfrm>
          <a:off x="808819" y="2218052"/>
          <a:ext cx="10514013" cy="4410585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24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92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σωστά τους συνήθεις κανόνες γραφής των δεκαδικών αριθμών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διακρίνουν τη σημασία καθενός από τα ψηφία ενός δεκαδικού αριθμού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συγκρίνουν δύο δεκαδικούς αριθμούς και να χρησιμοποιούν σωστά τα σύμβολα σύγκρισης. Να διακρίνουν την περίπτωση στην οποία δύο δεκαδικοί έχουν το ίδιο ακέραιο μέρος αλλά διαφορετικό πλήθος δεκαδικών ψηφίων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διατάσσουν δεκαδικούς αριθμούς από το μικρότερο προς το μεγαλύτερο, και αντίστροφα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παρεμβάλλουν δεκαδικούς ανάμεσα σε δεκαδικούς ή φυσικούς 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χρησιμοποιούν δεκαδικούς αριθμούς για να εντοπίζουν θέσεις σε </a:t>
                      </a:r>
                      <a:r>
                        <a:rPr lang="el-GR" sz="20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αριθμογραμμή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δεκαδικοί αριθμοί: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γραφή, ονομασία,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διάταξη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(5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76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733C6F-C755-4BCE-909F-993348C6A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5" y="1268760"/>
            <a:ext cx="100272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7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6A49B4-8784-4A88-91E5-B5280F33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2" y="2132856"/>
            <a:ext cx="1085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0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6A0366-94B1-408C-BD37-641DAB07E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6" y="1239192"/>
            <a:ext cx="8693364" cy="46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2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CCCC72-F402-4619-86F3-638E09FF1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3" y="610595"/>
            <a:ext cx="10337449" cy="56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4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ECE7F29-2567-4FD6-B556-1E8FE6A6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1" y="2420888"/>
            <a:ext cx="101955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29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048CF81-FC21-42CA-B138-2B6A7F27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653441"/>
            <a:ext cx="8928992" cy="57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0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D75771-7439-40F7-9FAC-130ECF835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6" y="980728"/>
            <a:ext cx="9766594" cy="51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3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0CA056-801F-4D18-A320-34FB54F1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9" y="2484280"/>
            <a:ext cx="11325387" cy="18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91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803BD8-B676-4075-B976-191882C0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70" y="621495"/>
            <a:ext cx="7488832" cy="57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84DB42D-FE96-42B8-89D6-B3710488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7" y="1628800"/>
            <a:ext cx="894780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(Ε΄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39110"/>
              </p:ext>
            </p:extLst>
          </p:nvPr>
        </p:nvGraphicFramePr>
        <p:xfrm>
          <a:off x="808819" y="2218052"/>
          <a:ext cx="10514013" cy="3849753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249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923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σταθεροποιήσουν τις συνηθισμένες τεχνικές εκτέλεσης της πρόσθεσης και της αφαίρεσης δεκαδικών αριθμών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πολλαπλασιάζουν ένα φυσικό ή δεκαδικό αριθμό με 10, 100, 1.000 και με 0,1, 0,01, 0,001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πολλαπλασιάζουν δεκαδικό με φυσικό και δεκαδικό με δεκαδικό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διαιρούν φυσικούς και δεκαδικούς με φυσικούς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επιλύουν σύνθετα προβλήματα που αναφέρονται εκτός των άλλων σε πρόσθεση και αφαίρεση δεκαδικών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0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συνδέσουν τους δεκαδικούς με το δεκαδικό μετρικό σύστημα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δεκαδικοί αριθμοί: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πράξεις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(14 ώρες)</a:t>
                      </a:r>
                      <a:endParaRPr lang="el-GR" sz="2400" b="0" i="0" u="none" strike="noStrike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465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01D0D1C-5B53-4057-B9BC-4ED873B9A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17" y="2492896"/>
            <a:ext cx="993635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33547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el-GR" sz="1800" b="0" i="0" u="none" strike="noStrike" baseline="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ναγνωρίζουν τα δεκαδικά κλάσματα και τα μετατρέπουν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 δεκαδικούς αριθμούς και αντιστρόφως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ναγνωρίζουν ότι κάθε δεκαδικός αριθμός με </a:t>
            </a:r>
            <a:r>
              <a:rPr lang="el-GR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πεπερασμενα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δεκαδικά ψηφία (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terminating decimal) 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κλάσμα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αξινομούν δεκαδικούς αριθμούς με περισσότερα από δύο δεκαδικά ψηφία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κτιμούν το αποτέλεσμα </a:t>
            </a:r>
            <a:r>
              <a:rPr lang="el-GR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 προβλήματα με δεκαδικούς αριθμούς 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δεκαδικοί</a:t>
            </a:r>
            <a:r>
              <a:rPr lang="el-GR" sz="2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αριθμοί (12 ώρες)</a:t>
            </a:r>
          </a:p>
        </p:txBody>
      </p:sp>
    </p:spTree>
    <p:extLst>
      <p:ext uri="{BB962C8B-B14F-4D97-AF65-F5344CB8AC3E}">
        <p14:creationId xmlns:p14="http://schemas.microsoft.com/office/powerpoint/2010/main" val="280714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68BFAF-3150-4E5F-8036-C43DFD99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9" y="784093"/>
            <a:ext cx="9973527" cy="5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96493D5-07B8-41EC-B9D9-8F780F83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0" y="731083"/>
            <a:ext cx="10124138" cy="55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0C048C-88E5-4C1F-B374-E04B0792A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4" y="2056775"/>
            <a:ext cx="9153152" cy="29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0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8CB8966-8831-420F-A71D-0E457C130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4" y="702613"/>
            <a:ext cx="7416824" cy="58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3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39058</TotalTime>
  <Words>289</Words>
  <Application>Microsoft Office PowerPoint</Application>
  <PresentationFormat>Προσαρμογή</PresentationFormat>
  <Paragraphs>49</Paragraphs>
  <Slides>40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233</cp:revision>
  <cp:lastPrinted>1601-01-01T00:00:00Z</cp:lastPrinted>
  <dcterms:created xsi:type="dcterms:W3CDTF">1601-01-01T00:00:00Z</dcterms:created>
  <dcterms:modified xsi:type="dcterms:W3CDTF">2021-05-11T18:37:04Z</dcterms:modified>
</cp:coreProperties>
</file>