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9"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8" r:id="rId23"/>
    <p:sldId id="276" r:id="rId24"/>
    <p:sldId id="277" r:id="rId25"/>
  </p:sldIdLst>
  <p:sldSz cx="12192000" cy="6858000"/>
  <p:notesSz cx="6858000" cy="9144000"/>
  <p:defaultText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593"/>
    <p:restoredTop sz="94656"/>
  </p:normalViewPr>
  <p:slideViewPr>
    <p:cSldViewPr snapToGrid="0" snapToObjects="1">
      <p:cViewPr varScale="1">
        <p:scale>
          <a:sx n="103" d="100"/>
          <a:sy n="103" d="100"/>
        </p:scale>
        <p:origin x="200" y="3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D44AA-F2AD-F041-8707-7CC144E273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R"/>
          </a:p>
        </p:txBody>
      </p:sp>
      <p:sp>
        <p:nvSpPr>
          <p:cNvPr id="3" name="Subtitle 2">
            <a:extLst>
              <a:ext uri="{FF2B5EF4-FFF2-40B4-BE49-F238E27FC236}">
                <a16:creationId xmlns:a16="http://schemas.microsoft.com/office/drawing/2014/main" id="{8599B3AB-4EA7-AA4F-8CCC-C2442AD94C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R"/>
          </a:p>
        </p:txBody>
      </p:sp>
      <p:sp>
        <p:nvSpPr>
          <p:cNvPr id="4" name="Date Placeholder 3">
            <a:extLst>
              <a:ext uri="{FF2B5EF4-FFF2-40B4-BE49-F238E27FC236}">
                <a16:creationId xmlns:a16="http://schemas.microsoft.com/office/drawing/2014/main" id="{9D0A447D-3240-3D43-B39E-0FFD0AF5A888}"/>
              </a:ext>
            </a:extLst>
          </p:cNvPr>
          <p:cNvSpPr>
            <a:spLocks noGrp="1"/>
          </p:cNvSpPr>
          <p:nvPr>
            <p:ph type="dt" sz="half" idx="10"/>
          </p:nvPr>
        </p:nvSpPr>
        <p:spPr/>
        <p:txBody>
          <a:bodyPr/>
          <a:lstStyle/>
          <a:p>
            <a:fld id="{34072188-3560-6F4B-91DC-E8D84CE3D8C8}" type="datetimeFigureOut">
              <a:rPr lang="en-GR" smtClean="0"/>
              <a:t>11/4/22</a:t>
            </a:fld>
            <a:endParaRPr lang="en-GR"/>
          </a:p>
        </p:txBody>
      </p:sp>
      <p:sp>
        <p:nvSpPr>
          <p:cNvPr id="5" name="Footer Placeholder 4">
            <a:extLst>
              <a:ext uri="{FF2B5EF4-FFF2-40B4-BE49-F238E27FC236}">
                <a16:creationId xmlns:a16="http://schemas.microsoft.com/office/drawing/2014/main" id="{B31ADF71-7059-DA4E-90A1-21C045EB65A7}"/>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E36B7F4F-9EBC-8B48-93DA-4C93E9FEBC30}"/>
              </a:ext>
            </a:extLst>
          </p:cNvPr>
          <p:cNvSpPr>
            <a:spLocks noGrp="1"/>
          </p:cNvSpPr>
          <p:nvPr>
            <p:ph type="sldNum" sz="quarter" idx="12"/>
          </p:nvPr>
        </p:nvSpPr>
        <p:spPr/>
        <p:txBody>
          <a:bodyPr/>
          <a:lstStyle/>
          <a:p>
            <a:fld id="{539EB99F-00DC-664E-893F-CC7E4E38C747}" type="slidenum">
              <a:rPr lang="en-GR" smtClean="0"/>
              <a:t>‹#›</a:t>
            </a:fld>
            <a:endParaRPr lang="en-GR"/>
          </a:p>
        </p:txBody>
      </p:sp>
    </p:spTree>
    <p:extLst>
      <p:ext uri="{BB962C8B-B14F-4D97-AF65-F5344CB8AC3E}">
        <p14:creationId xmlns:p14="http://schemas.microsoft.com/office/powerpoint/2010/main" val="3790355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F3573-96E5-E846-B010-014FD921BD4B}"/>
              </a:ext>
            </a:extLst>
          </p:cNvPr>
          <p:cNvSpPr>
            <a:spLocks noGrp="1"/>
          </p:cNvSpPr>
          <p:nvPr>
            <p:ph type="title"/>
          </p:nvPr>
        </p:nvSpPr>
        <p:spPr/>
        <p:txBody>
          <a:bodyPr/>
          <a:lstStyle/>
          <a:p>
            <a:r>
              <a:rPr lang="en-US"/>
              <a:t>Click to edit Master title style</a:t>
            </a:r>
            <a:endParaRPr lang="en-GR"/>
          </a:p>
        </p:txBody>
      </p:sp>
      <p:sp>
        <p:nvSpPr>
          <p:cNvPr id="3" name="Vertical Text Placeholder 2">
            <a:extLst>
              <a:ext uri="{FF2B5EF4-FFF2-40B4-BE49-F238E27FC236}">
                <a16:creationId xmlns:a16="http://schemas.microsoft.com/office/drawing/2014/main" id="{EE97CFF2-EE6B-7B48-9F59-56EC4D02C4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R"/>
          </a:p>
        </p:txBody>
      </p:sp>
      <p:sp>
        <p:nvSpPr>
          <p:cNvPr id="4" name="Date Placeholder 3">
            <a:extLst>
              <a:ext uri="{FF2B5EF4-FFF2-40B4-BE49-F238E27FC236}">
                <a16:creationId xmlns:a16="http://schemas.microsoft.com/office/drawing/2014/main" id="{66432F8B-B626-2B45-BE74-7F6CE13F341C}"/>
              </a:ext>
            </a:extLst>
          </p:cNvPr>
          <p:cNvSpPr>
            <a:spLocks noGrp="1"/>
          </p:cNvSpPr>
          <p:nvPr>
            <p:ph type="dt" sz="half" idx="10"/>
          </p:nvPr>
        </p:nvSpPr>
        <p:spPr/>
        <p:txBody>
          <a:bodyPr/>
          <a:lstStyle/>
          <a:p>
            <a:fld id="{34072188-3560-6F4B-91DC-E8D84CE3D8C8}" type="datetimeFigureOut">
              <a:rPr lang="en-GR" smtClean="0"/>
              <a:t>11/4/22</a:t>
            </a:fld>
            <a:endParaRPr lang="en-GR"/>
          </a:p>
        </p:txBody>
      </p:sp>
      <p:sp>
        <p:nvSpPr>
          <p:cNvPr id="5" name="Footer Placeholder 4">
            <a:extLst>
              <a:ext uri="{FF2B5EF4-FFF2-40B4-BE49-F238E27FC236}">
                <a16:creationId xmlns:a16="http://schemas.microsoft.com/office/drawing/2014/main" id="{DBEA5F80-EB58-E34B-AB1B-C32455EFDA80}"/>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E92DD121-6A6F-944C-BA2D-B5D54508E4AB}"/>
              </a:ext>
            </a:extLst>
          </p:cNvPr>
          <p:cNvSpPr>
            <a:spLocks noGrp="1"/>
          </p:cNvSpPr>
          <p:nvPr>
            <p:ph type="sldNum" sz="quarter" idx="12"/>
          </p:nvPr>
        </p:nvSpPr>
        <p:spPr/>
        <p:txBody>
          <a:bodyPr/>
          <a:lstStyle/>
          <a:p>
            <a:fld id="{539EB99F-00DC-664E-893F-CC7E4E38C747}" type="slidenum">
              <a:rPr lang="en-GR" smtClean="0"/>
              <a:t>‹#›</a:t>
            </a:fld>
            <a:endParaRPr lang="en-GR"/>
          </a:p>
        </p:txBody>
      </p:sp>
    </p:spTree>
    <p:extLst>
      <p:ext uri="{BB962C8B-B14F-4D97-AF65-F5344CB8AC3E}">
        <p14:creationId xmlns:p14="http://schemas.microsoft.com/office/powerpoint/2010/main" val="2857912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DC3265-FCB8-A042-B97C-DB46AF24D8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R"/>
          </a:p>
        </p:txBody>
      </p:sp>
      <p:sp>
        <p:nvSpPr>
          <p:cNvPr id="3" name="Vertical Text Placeholder 2">
            <a:extLst>
              <a:ext uri="{FF2B5EF4-FFF2-40B4-BE49-F238E27FC236}">
                <a16:creationId xmlns:a16="http://schemas.microsoft.com/office/drawing/2014/main" id="{99932163-C3FC-D345-B67B-0DF9E94E90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R"/>
          </a:p>
        </p:txBody>
      </p:sp>
      <p:sp>
        <p:nvSpPr>
          <p:cNvPr id="4" name="Date Placeholder 3">
            <a:extLst>
              <a:ext uri="{FF2B5EF4-FFF2-40B4-BE49-F238E27FC236}">
                <a16:creationId xmlns:a16="http://schemas.microsoft.com/office/drawing/2014/main" id="{6C7C0F2D-E3E4-D84C-B8BA-F239DEF3BF2B}"/>
              </a:ext>
            </a:extLst>
          </p:cNvPr>
          <p:cNvSpPr>
            <a:spLocks noGrp="1"/>
          </p:cNvSpPr>
          <p:nvPr>
            <p:ph type="dt" sz="half" idx="10"/>
          </p:nvPr>
        </p:nvSpPr>
        <p:spPr/>
        <p:txBody>
          <a:bodyPr/>
          <a:lstStyle/>
          <a:p>
            <a:fld id="{34072188-3560-6F4B-91DC-E8D84CE3D8C8}" type="datetimeFigureOut">
              <a:rPr lang="en-GR" smtClean="0"/>
              <a:t>11/4/22</a:t>
            </a:fld>
            <a:endParaRPr lang="en-GR"/>
          </a:p>
        </p:txBody>
      </p:sp>
      <p:sp>
        <p:nvSpPr>
          <p:cNvPr id="5" name="Footer Placeholder 4">
            <a:extLst>
              <a:ext uri="{FF2B5EF4-FFF2-40B4-BE49-F238E27FC236}">
                <a16:creationId xmlns:a16="http://schemas.microsoft.com/office/drawing/2014/main" id="{3EE74E3D-55BA-164F-8E41-8070E93E826F}"/>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CD2AF87E-8684-8A4D-B95A-7AE1B8A8A449}"/>
              </a:ext>
            </a:extLst>
          </p:cNvPr>
          <p:cNvSpPr>
            <a:spLocks noGrp="1"/>
          </p:cNvSpPr>
          <p:nvPr>
            <p:ph type="sldNum" sz="quarter" idx="12"/>
          </p:nvPr>
        </p:nvSpPr>
        <p:spPr/>
        <p:txBody>
          <a:bodyPr/>
          <a:lstStyle/>
          <a:p>
            <a:fld id="{539EB99F-00DC-664E-893F-CC7E4E38C747}" type="slidenum">
              <a:rPr lang="en-GR" smtClean="0"/>
              <a:t>‹#›</a:t>
            </a:fld>
            <a:endParaRPr lang="en-GR"/>
          </a:p>
        </p:txBody>
      </p:sp>
    </p:spTree>
    <p:extLst>
      <p:ext uri="{BB962C8B-B14F-4D97-AF65-F5344CB8AC3E}">
        <p14:creationId xmlns:p14="http://schemas.microsoft.com/office/powerpoint/2010/main" val="921583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1CFB4-7CF1-2445-9DD3-B77DF2A297B1}"/>
              </a:ext>
            </a:extLst>
          </p:cNvPr>
          <p:cNvSpPr>
            <a:spLocks noGrp="1"/>
          </p:cNvSpPr>
          <p:nvPr>
            <p:ph type="title"/>
          </p:nvPr>
        </p:nvSpPr>
        <p:spPr/>
        <p:txBody>
          <a:bodyPr/>
          <a:lstStyle/>
          <a:p>
            <a:r>
              <a:rPr lang="en-US"/>
              <a:t>Click to edit Master title style</a:t>
            </a:r>
            <a:endParaRPr lang="en-GR"/>
          </a:p>
        </p:txBody>
      </p:sp>
      <p:sp>
        <p:nvSpPr>
          <p:cNvPr id="3" name="Content Placeholder 2">
            <a:extLst>
              <a:ext uri="{FF2B5EF4-FFF2-40B4-BE49-F238E27FC236}">
                <a16:creationId xmlns:a16="http://schemas.microsoft.com/office/drawing/2014/main" id="{393D1FC3-46AC-2A4F-97C7-BC508310AD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R"/>
          </a:p>
        </p:txBody>
      </p:sp>
      <p:sp>
        <p:nvSpPr>
          <p:cNvPr id="4" name="Date Placeholder 3">
            <a:extLst>
              <a:ext uri="{FF2B5EF4-FFF2-40B4-BE49-F238E27FC236}">
                <a16:creationId xmlns:a16="http://schemas.microsoft.com/office/drawing/2014/main" id="{6E956A4C-F75B-1F4E-A3A8-D646D6E74E5B}"/>
              </a:ext>
            </a:extLst>
          </p:cNvPr>
          <p:cNvSpPr>
            <a:spLocks noGrp="1"/>
          </p:cNvSpPr>
          <p:nvPr>
            <p:ph type="dt" sz="half" idx="10"/>
          </p:nvPr>
        </p:nvSpPr>
        <p:spPr/>
        <p:txBody>
          <a:bodyPr/>
          <a:lstStyle/>
          <a:p>
            <a:fld id="{34072188-3560-6F4B-91DC-E8D84CE3D8C8}" type="datetimeFigureOut">
              <a:rPr lang="en-GR" smtClean="0"/>
              <a:t>11/4/22</a:t>
            </a:fld>
            <a:endParaRPr lang="en-GR"/>
          </a:p>
        </p:txBody>
      </p:sp>
      <p:sp>
        <p:nvSpPr>
          <p:cNvPr id="5" name="Footer Placeholder 4">
            <a:extLst>
              <a:ext uri="{FF2B5EF4-FFF2-40B4-BE49-F238E27FC236}">
                <a16:creationId xmlns:a16="http://schemas.microsoft.com/office/drawing/2014/main" id="{6C55B56D-02C2-1744-ACAB-461770A4D6FF}"/>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5F511D16-451E-2A42-9415-35A57552216E}"/>
              </a:ext>
            </a:extLst>
          </p:cNvPr>
          <p:cNvSpPr>
            <a:spLocks noGrp="1"/>
          </p:cNvSpPr>
          <p:nvPr>
            <p:ph type="sldNum" sz="quarter" idx="12"/>
          </p:nvPr>
        </p:nvSpPr>
        <p:spPr/>
        <p:txBody>
          <a:bodyPr/>
          <a:lstStyle/>
          <a:p>
            <a:fld id="{539EB99F-00DC-664E-893F-CC7E4E38C747}" type="slidenum">
              <a:rPr lang="en-GR" smtClean="0"/>
              <a:t>‹#›</a:t>
            </a:fld>
            <a:endParaRPr lang="en-GR"/>
          </a:p>
        </p:txBody>
      </p:sp>
    </p:spTree>
    <p:extLst>
      <p:ext uri="{BB962C8B-B14F-4D97-AF65-F5344CB8AC3E}">
        <p14:creationId xmlns:p14="http://schemas.microsoft.com/office/powerpoint/2010/main" val="3128608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4C0728-13FD-2E4E-B5FA-6A7CBA66110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R"/>
          </a:p>
        </p:txBody>
      </p:sp>
      <p:sp>
        <p:nvSpPr>
          <p:cNvPr id="3" name="Text Placeholder 2">
            <a:extLst>
              <a:ext uri="{FF2B5EF4-FFF2-40B4-BE49-F238E27FC236}">
                <a16:creationId xmlns:a16="http://schemas.microsoft.com/office/drawing/2014/main" id="{0316F999-DB95-4B4A-B19A-48D9F6D5101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E92940-B51F-F24B-ABAC-B68A239A3479}"/>
              </a:ext>
            </a:extLst>
          </p:cNvPr>
          <p:cNvSpPr>
            <a:spLocks noGrp="1"/>
          </p:cNvSpPr>
          <p:nvPr>
            <p:ph type="dt" sz="half" idx="10"/>
          </p:nvPr>
        </p:nvSpPr>
        <p:spPr/>
        <p:txBody>
          <a:bodyPr/>
          <a:lstStyle/>
          <a:p>
            <a:fld id="{34072188-3560-6F4B-91DC-E8D84CE3D8C8}" type="datetimeFigureOut">
              <a:rPr lang="en-GR" smtClean="0"/>
              <a:t>11/4/22</a:t>
            </a:fld>
            <a:endParaRPr lang="en-GR"/>
          </a:p>
        </p:txBody>
      </p:sp>
      <p:sp>
        <p:nvSpPr>
          <p:cNvPr id="5" name="Footer Placeholder 4">
            <a:extLst>
              <a:ext uri="{FF2B5EF4-FFF2-40B4-BE49-F238E27FC236}">
                <a16:creationId xmlns:a16="http://schemas.microsoft.com/office/drawing/2014/main" id="{B4AAF793-818B-3348-819E-F4501A3721D1}"/>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C30F44CE-1478-EF41-BA55-4CFA0EC5CF8E}"/>
              </a:ext>
            </a:extLst>
          </p:cNvPr>
          <p:cNvSpPr>
            <a:spLocks noGrp="1"/>
          </p:cNvSpPr>
          <p:nvPr>
            <p:ph type="sldNum" sz="quarter" idx="12"/>
          </p:nvPr>
        </p:nvSpPr>
        <p:spPr/>
        <p:txBody>
          <a:bodyPr/>
          <a:lstStyle/>
          <a:p>
            <a:fld id="{539EB99F-00DC-664E-893F-CC7E4E38C747}" type="slidenum">
              <a:rPr lang="en-GR" smtClean="0"/>
              <a:t>‹#›</a:t>
            </a:fld>
            <a:endParaRPr lang="en-GR"/>
          </a:p>
        </p:txBody>
      </p:sp>
    </p:spTree>
    <p:extLst>
      <p:ext uri="{BB962C8B-B14F-4D97-AF65-F5344CB8AC3E}">
        <p14:creationId xmlns:p14="http://schemas.microsoft.com/office/powerpoint/2010/main" val="54600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78336-3179-944E-84C3-08CA1ACAB9D8}"/>
              </a:ext>
            </a:extLst>
          </p:cNvPr>
          <p:cNvSpPr>
            <a:spLocks noGrp="1"/>
          </p:cNvSpPr>
          <p:nvPr>
            <p:ph type="title"/>
          </p:nvPr>
        </p:nvSpPr>
        <p:spPr/>
        <p:txBody>
          <a:bodyPr/>
          <a:lstStyle/>
          <a:p>
            <a:r>
              <a:rPr lang="en-US"/>
              <a:t>Click to edit Master title style</a:t>
            </a:r>
            <a:endParaRPr lang="en-GR"/>
          </a:p>
        </p:txBody>
      </p:sp>
      <p:sp>
        <p:nvSpPr>
          <p:cNvPr id="3" name="Content Placeholder 2">
            <a:extLst>
              <a:ext uri="{FF2B5EF4-FFF2-40B4-BE49-F238E27FC236}">
                <a16:creationId xmlns:a16="http://schemas.microsoft.com/office/drawing/2014/main" id="{782EFE3D-D912-0040-AD71-D1DCA1A1DE0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R"/>
          </a:p>
        </p:txBody>
      </p:sp>
      <p:sp>
        <p:nvSpPr>
          <p:cNvPr id="4" name="Content Placeholder 3">
            <a:extLst>
              <a:ext uri="{FF2B5EF4-FFF2-40B4-BE49-F238E27FC236}">
                <a16:creationId xmlns:a16="http://schemas.microsoft.com/office/drawing/2014/main" id="{EFCE402C-6F37-444E-9A86-D7AEA87B523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R"/>
          </a:p>
        </p:txBody>
      </p:sp>
      <p:sp>
        <p:nvSpPr>
          <p:cNvPr id="5" name="Date Placeholder 4">
            <a:extLst>
              <a:ext uri="{FF2B5EF4-FFF2-40B4-BE49-F238E27FC236}">
                <a16:creationId xmlns:a16="http://schemas.microsoft.com/office/drawing/2014/main" id="{2AD9CC43-4826-4448-A702-90F2840EFA02}"/>
              </a:ext>
            </a:extLst>
          </p:cNvPr>
          <p:cNvSpPr>
            <a:spLocks noGrp="1"/>
          </p:cNvSpPr>
          <p:nvPr>
            <p:ph type="dt" sz="half" idx="10"/>
          </p:nvPr>
        </p:nvSpPr>
        <p:spPr/>
        <p:txBody>
          <a:bodyPr/>
          <a:lstStyle/>
          <a:p>
            <a:fld id="{34072188-3560-6F4B-91DC-E8D84CE3D8C8}" type="datetimeFigureOut">
              <a:rPr lang="en-GR" smtClean="0"/>
              <a:t>11/4/22</a:t>
            </a:fld>
            <a:endParaRPr lang="en-GR"/>
          </a:p>
        </p:txBody>
      </p:sp>
      <p:sp>
        <p:nvSpPr>
          <p:cNvPr id="6" name="Footer Placeholder 5">
            <a:extLst>
              <a:ext uri="{FF2B5EF4-FFF2-40B4-BE49-F238E27FC236}">
                <a16:creationId xmlns:a16="http://schemas.microsoft.com/office/drawing/2014/main" id="{17A3237B-C361-8E47-8F6F-8A872AEA5F61}"/>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FB351881-5E75-9941-ABB8-1E64BFAF0536}"/>
              </a:ext>
            </a:extLst>
          </p:cNvPr>
          <p:cNvSpPr>
            <a:spLocks noGrp="1"/>
          </p:cNvSpPr>
          <p:nvPr>
            <p:ph type="sldNum" sz="quarter" idx="12"/>
          </p:nvPr>
        </p:nvSpPr>
        <p:spPr/>
        <p:txBody>
          <a:bodyPr/>
          <a:lstStyle/>
          <a:p>
            <a:fld id="{539EB99F-00DC-664E-893F-CC7E4E38C747}" type="slidenum">
              <a:rPr lang="en-GR" smtClean="0"/>
              <a:t>‹#›</a:t>
            </a:fld>
            <a:endParaRPr lang="en-GR"/>
          </a:p>
        </p:txBody>
      </p:sp>
    </p:spTree>
    <p:extLst>
      <p:ext uri="{BB962C8B-B14F-4D97-AF65-F5344CB8AC3E}">
        <p14:creationId xmlns:p14="http://schemas.microsoft.com/office/powerpoint/2010/main" val="130590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E217F-EE54-A342-86BA-971E9C044567}"/>
              </a:ext>
            </a:extLst>
          </p:cNvPr>
          <p:cNvSpPr>
            <a:spLocks noGrp="1"/>
          </p:cNvSpPr>
          <p:nvPr>
            <p:ph type="title"/>
          </p:nvPr>
        </p:nvSpPr>
        <p:spPr>
          <a:xfrm>
            <a:off x="839788" y="365125"/>
            <a:ext cx="10515600" cy="1325563"/>
          </a:xfrm>
        </p:spPr>
        <p:txBody>
          <a:bodyPr/>
          <a:lstStyle/>
          <a:p>
            <a:r>
              <a:rPr lang="en-US"/>
              <a:t>Click to edit Master title style</a:t>
            </a:r>
            <a:endParaRPr lang="en-GR"/>
          </a:p>
        </p:txBody>
      </p:sp>
      <p:sp>
        <p:nvSpPr>
          <p:cNvPr id="3" name="Text Placeholder 2">
            <a:extLst>
              <a:ext uri="{FF2B5EF4-FFF2-40B4-BE49-F238E27FC236}">
                <a16:creationId xmlns:a16="http://schemas.microsoft.com/office/drawing/2014/main" id="{C89F7228-AF6E-8F48-A595-7B85ED45F1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9BB047-D68A-1145-B062-0DD8096E1D5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R"/>
          </a:p>
        </p:txBody>
      </p:sp>
      <p:sp>
        <p:nvSpPr>
          <p:cNvPr id="5" name="Text Placeholder 4">
            <a:extLst>
              <a:ext uri="{FF2B5EF4-FFF2-40B4-BE49-F238E27FC236}">
                <a16:creationId xmlns:a16="http://schemas.microsoft.com/office/drawing/2014/main" id="{91538953-8D20-544E-822E-4E7D6018C9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ADF266-B657-C743-AD53-DBC2E276FE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R"/>
          </a:p>
        </p:txBody>
      </p:sp>
      <p:sp>
        <p:nvSpPr>
          <p:cNvPr id="7" name="Date Placeholder 6">
            <a:extLst>
              <a:ext uri="{FF2B5EF4-FFF2-40B4-BE49-F238E27FC236}">
                <a16:creationId xmlns:a16="http://schemas.microsoft.com/office/drawing/2014/main" id="{7F38DA70-A534-A94B-A0A7-F09A810D4104}"/>
              </a:ext>
            </a:extLst>
          </p:cNvPr>
          <p:cNvSpPr>
            <a:spLocks noGrp="1"/>
          </p:cNvSpPr>
          <p:nvPr>
            <p:ph type="dt" sz="half" idx="10"/>
          </p:nvPr>
        </p:nvSpPr>
        <p:spPr/>
        <p:txBody>
          <a:bodyPr/>
          <a:lstStyle/>
          <a:p>
            <a:fld id="{34072188-3560-6F4B-91DC-E8D84CE3D8C8}" type="datetimeFigureOut">
              <a:rPr lang="en-GR" smtClean="0"/>
              <a:t>11/4/22</a:t>
            </a:fld>
            <a:endParaRPr lang="en-GR"/>
          </a:p>
        </p:txBody>
      </p:sp>
      <p:sp>
        <p:nvSpPr>
          <p:cNvPr id="8" name="Footer Placeholder 7">
            <a:extLst>
              <a:ext uri="{FF2B5EF4-FFF2-40B4-BE49-F238E27FC236}">
                <a16:creationId xmlns:a16="http://schemas.microsoft.com/office/drawing/2014/main" id="{5DFE4585-8241-714F-9300-2BC784963F79}"/>
              </a:ext>
            </a:extLst>
          </p:cNvPr>
          <p:cNvSpPr>
            <a:spLocks noGrp="1"/>
          </p:cNvSpPr>
          <p:nvPr>
            <p:ph type="ftr" sz="quarter" idx="11"/>
          </p:nvPr>
        </p:nvSpPr>
        <p:spPr/>
        <p:txBody>
          <a:bodyPr/>
          <a:lstStyle/>
          <a:p>
            <a:endParaRPr lang="en-GR"/>
          </a:p>
        </p:txBody>
      </p:sp>
      <p:sp>
        <p:nvSpPr>
          <p:cNvPr id="9" name="Slide Number Placeholder 8">
            <a:extLst>
              <a:ext uri="{FF2B5EF4-FFF2-40B4-BE49-F238E27FC236}">
                <a16:creationId xmlns:a16="http://schemas.microsoft.com/office/drawing/2014/main" id="{C902441E-B814-0C4C-9531-C5B79FD1C9C0}"/>
              </a:ext>
            </a:extLst>
          </p:cNvPr>
          <p:cNvSpPr>
            <a:spLocks noGrp="1"/>
          </p:cNvSpPr>
          <p:nvPr>
            <p:ph type="sldNum" sz="quarter" idx="12"/>
          </p:nvPr>
        </p:nvSpPr>
        <p:spPr/>
        <p:txBody>
          <a:bodyPr/>
          <a:lstStyle/>
          <a:p>
            <a:fld id="{539EB99F-00DC-664E-893F-CC7E4E38C747}" type="slidenum">
              <a:rPr lang="en-GR" smtClean="0"/>
              <a:t>‹#›</a:t>
            </a:fld>
            <a:endParaRPr lang="en-GR"/>
          </a:p>
        </p:txBody>
      </p:sp>
    </p:spTree>
    <p:extLst>
      <p:ext uri="{BB962C8B-B14F-4D97-AF65-F5344CB8AC3E}">
        <p14:creationId xmlns:p14="http://schemas.microsoft.com/office/powerpoint/2010/main" val="2661650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13A2B-7FFE-1B48-9BEB-53BAB6CEFEC5}"/>
              </a:ext>
            </a:extLst>
          </p:cNvPr>
          <p:cNvSpPr>
            <a:spLocks noGrp="1"/>
          </p:cNvSpPr>
          <p:nvPr>
            <p:ph type="title"/>
          </p:nvPr>
        </p:nvSpPr>
        <p:spPr/>
        <p:txBody>
          <a:bodyPr/>
          <a:lstStyle/>
          <a:p>
            <a:r>
              <a:rPr lang="en-US"/>
              <a:t>Click to edit Master title style</a:t>
            </a:r>
            <a:endParaRPr lang="en-GR"/>
          </a:p>
        </p:txBody>
      </p:sp>
      <p:sp>
        <p:nvSpPr>
          <p:cNvPr id="3" name="Date Placeholder 2">
            <a:extLst>
              <a:ext uri="{FF2B5EF4-FFF2-40B4-BE49-F238E27FC236}">
                <a16:creationId xmlns:a16="http://schemas.microsoft.com/office/drawing/2014/main" id="{34362CBA-BE96-0043-BD34-6F71954C4498}"/>
              </a:ext>
            </a:extLst>
          </p:cNvPr>
          <p:cNvSpPr>
            <a:spLocks noGrp="1"/>
          </p:cNvSpPr>
          <p:nvPr>
            <p:ph type="dt" sz="half" idx="10"/>
          </p:nvPr>
        </p:nvSpPr>
        <p:spPr/>
        <p:txBody>
          <a:bodyPr/>
          <a:lstStyle/>
          <a:p>
            <a:fld id="{34072188-3560-6F4B-91DC-E8D84CE3D8C8}" type="datetimeFigureOut">
              <a:rPr lang="en-GR" smtClean="0"/>
              <a:t>11/4/22</a:t>
            </a:fld>
            <a:endParaRPr lang="en-GR"/>
          </a:p>
        </p:txBody>
      </p:sp>
      <p:sp>
        <p:nvSpPr>
          <p:cNvPr id="4" name="Footer Placeholder 3">
            <a:extLst>
              <a:ext uri="{FF2B5EF4-FFF2-40B4-BE49-F238E27FC236}">
                <a16:creationId xmlns:a16="http://schemas.microsoft.com/office/drawing/2014/main" id="{14B34886-AB1D-5A4E-AE6E-CA51B41FC880}"/>
              </a:ext>
            </a:extLst>
          </p:cNvPr>
          <p:cNvSpPr>
            <a:spLocks noGrp="1"/>
          </p:cNvSpPr>
          <p:nvPr>
            <p:ph type="ftr" sz="quarter" idx="11"/>
          </p:nvPr>
        </p:nvSpPr>
        <p:spPr/>
        <p:txBody>
          <a:bodyPr/>
          <a:lstStyle/>
          <a:p>
            <a:endParaRPr lang="en-GR"/>
          </a:p>
        </p:txBody>
      </p:sp>
      <p:sp>
        <p:nvSpPr>
          <p:cNvPr id="5" name="Slide Number Placeholder 4">
            <a:extLst>
              <a:ext uri="{FF2B5EF4-FFF2-40B4-BE49-F238E27FC236}">
                <a16:creationId xmlns:a16="http://schemas.microsoft.com/office/drawing/2014/main" id="{1CFC4BBE-CF9E-F24A-A7C1-9D9A0DF3E703}"/>
              </a:ext>
            </a:extLst>
          </p:cNvPr>
          <p:cNvSpPr>
            <a:spLocks noGrp="1"/>
          </p:cNvSpPr>
          <p:nvPr>
            <p:ph type="sldNum" sz="quarter" idx="12"/>
          </p:nvPr>
        </p:nvSpPr>
        <p:spPr/>
        <p:txBody>
          <a:bodyPr/>
          <a:lstStyle/>
          <a:p>
            <a:fld id="{539EB99F-00DC-664E-893F-CC7E4E38C747}" type="slidenum">
              <a:rPr lang="en-GR" smtClean="0"/>
              <a:t>‹#›</a:t>
            </a:fld>
            <a:endParaRPr lang="en-GR"/>
          </a:p>
        </p:txBody>
      </p:sp>
    </p:spTree>
    <p:extLst>
      <p:ext uri="{BB962C8B-B14F-4D97-AF65-F5344CB8AC3E}">
        <p14:creationId xmlns:p14="http://schemas.microsoft.com/office/powerpoint/2010/main" val="142677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B630F7-B476-3E40-B873-F9FB74D8D332}"/>
              </a:ext>
            </a:extLst>
          </p:cNvPr>
          <p:cNvSpPr>
            <a:spLocks noGrp="1"/>
          </p:cNvSpPr>
          <p:nvPr>
            <p:ph type="dt" sz="half" idx="10"/>
          </p:nvPr>
        </p:nvSpPr>
        <p:spPr/>
        <p:txBody>
          <a:bodyPr/>
          <a:lstStyle/>
          <a:p>
            <a:fld id="{34072188-3560-6F4B-91DC-E8D84CE3D8C8}" type="datetimeFigureOut">
              <a:rPr lang="en-GR" smtClean="0"/>
              <a:t>11/4/22</a:t>
            </a:fld>
            <a:endParaRPr lang="en-GR"/>
          </a:p>
        </p:txBody>
      </p:sp>
      <p:sp>
        <p:nvSpPr>
          <p:cNvPr id="3" name="Footer Placeholder 2">
            <a:extLst>
              <a:ext uri="{FF2B5EF4-FFF2-40B4-BE49-F238E27FC236}">
                <a16:creationId xmlns:a16="http://schemas.microsoft.com/office/drawing/2014/main" id="{C7F68285-71ED-D849-9EA5-D5C56F3B3C91}"/>
              </a:ext>
            </a:extLst>
          </p:cNvPr>
          <p:cNvSpPr>
            <a:spLocks noGrp="1"/>
          </p:cNvSpPr>
          <p:nvPr>
            <p:ph type="ftr" sz="quarter" idx="11"/>
          </p:nvPr>
        </p:nvSpPr>
        <p:spPr/>
        <p:txBody>
          <a:bodyPr/>
          <a:lstStyle/>
          <a:p>
            <a:endParaRPr lang="en-GR"/>
          </a:p>
        </p:txBody>
      </p:sp>
      <p:sp>
        <p:nvSpPr>
          <p:cNvPr id="4" name="Slide Number Placeholder 3">
            <a:extLst>
              <a:ext uri="{FF2B5EF4-FFF2-40B4-BE49-F238E27FC236}">
                <a16:creationId xmlns:a16="http://schemas.microsoft.com/office/drawing/2014/main" id="{CBC9E5B5-DA56-724C-9690-CB71BC8E4462}"/>
              </a:ext>
            </a:extLst>
          </p:cNvPr>
          <p:cNvSpPr>
            <a:spLocks noGrp="1"/>
          </p:cNvSpPr>
          <p:nvPr>
            <p:ph type="sldNum" sz="quarter" idx="12"/>
          </p:nvPr>
        </p:nvSpPr>
        <p:spPr/>
        <p:txBody>
          <a:bodyPr/>
          <a:lstStyle/>
          <a:p>
            <a:fld id="{539EB99F-00DC-664E-893F-CC7E4E38C747}" type="slidenum">
              <a:rPr lang="en-GR" smtClean="0"/>
              <a:t>‹#›</a:t>
            </a:fld>
            <a:endParaRPr lang="en-GR"/>
          </a:p>
        </p:txBody>
      </p:sp>
    </p:spTree>
    <p:extLst>
      <p:ext uri="{BB962C8B-B14F-4D97-AF65-F5344CB8AC3E}">
        <p14:creationId xmlns:p14="http://schemas.microsoft.com/office/powerpoint/2010/main" val="3050994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2F123-2819-4F45-8BAD-139D888E25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R"/>
          </a:p>
        </p:txBody>
      </p:sp>
      <p:sp>
        <p:nvSpPr>
          <p:cNvPr id="3" name="Content Placeholder 2">
            <a:extLst>
              <a:ext uri="{FF2B5EF4-FFF2-40B4-BE49-F238E27FC236}">
                <a16:creationId xmlns:a16="http://schemas.microsoft.com/office/drawing/2014/main" id="{9E2327BA-8038-124B-9A29-D92D3CA2DE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R"/>
          </a:p>
        </p:txBody>
      </p:sp>
      <p:sp>
        <p:nvSpPr>
          <p:cNvPr id="4" name="Text Placeholder 3">
            <a:extLst>
              <a:ext uri="{FF2B5EF4-FFF2-40B4-BE49-F238E27FC236}">
                <a16:creationId xmlns:a16="http://schemas.microsoft.com/office/drawing/2014/main" id="{E9445E9B-02CA-8F4D-A1AF-790A25962D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DBA878-56B9-2849-A89D-48C02D2E79E0}"/>
              </a:ext>
            </a:extLst>
          </p:cNvPr>
          <p:cNvSpPr>
            <a:spLocks noGrp="1"/>
          </p:cNvSpPr>
          <p:nvPr>
            <p:ph type="dt" sz="half" idx="10"/>
          </p:nvPr>
        </p:nvSpPr>
        <p:spPr/>
        <p:txBody>
          <a:bodyPr/>
          <a:lstStyle/>
          <a:p>
            <a:fld id="{34072188-3560-6F4B-91DC-E8D84CE3D8C8}" type="datetimeFigureOut">
              <a:rPr lang="en-GR" smtClean="0"/>
              <a:t>11/4/22</a:t>
            </a:fld>
            <a:endParaRPr lang="en-GR"/>
          </a:p>
        </p:txBody>
      </p:sp>
      <p:sp>
        <p:nvSpPr>
          <p:cNvPr id="6" name="Footer Placeholder 5">
            <a:extLst>
              <a:ext uri="{FF2B5EF4-FFF2-40B4-BE49-F238E27FC236}">
                <a16:creationId xmlns:a16="http://schemas.microsoft.com/office/drawing/2014/main" id="{B4A531B7-D0CA-0743-A832-B496F908839B}"/>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669B9D4B-B70F-0542-858D-BB0CA7D5C2BD}"/>
              </a:ext>
            </a:extLst>
          </p:cNvPr>
          <p:cNvSpPr>
            <a:spLocks noGrp="1"/>
          </p:cNvSpPr>
          <p:nvPr>
            <p:ph type="sldNum" sz="quarter" idx="12"/>
          </p:nvPr>
        </p:nvSpPr>
        <p:spPr/>
        <p:txBody>
          <a:bodyPr/>
          <a:lstStyle/>
          <a:p>
            <a:fld id="{539EB99F-00DC-664E-893F-CC7E4E38C747}" type="slidenum">
              <a:rPr lang="en-GR" smtClean="0"/>
              <a:t>‹#›</a:t>
            </a:fld>
            <a:endParaRPr lang="en-GR"/>
          </a:p>
        </p:txBody>
      </p:sp>
    </p:spTree>
    <p:extLst>
      <p:ext uri="{BB962C8B-B14F-4D97-AF65-F5344CB8AC3E}">
        <p14:creationId xmlns:p14="http://schemas.microsoft.com/office/powerpoint/2010/main" val="1442240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17D0C9-5BEF-3C4D-9CA0-F490503FDA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R"/>
          </a:p>
        </p:txBody>
      </p:sp>
      <p:sp>
        <p:nvSpPr>
          <p:cNvPr id="3" name="Picture Placeholder 2">
            <a:extLst>
              <a:ext uri="{FF2B5EF4-FFF2-40B4-BE49-F238E27FC236}">
                <a16:creationId xmlns:a16="http://schemas.microsoft.com/office/drawing/2014/main" id="{2517DEEC-933E-BC4A-B3DE-97E74E5093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R"/>
          </a:p>
        </p:txBody>
      </p:sp>
      <p:sp>
        <p:nvSpPr>
          <p:cNvPr id="4" name="Text Placeholder 3">
            <a:extLst>
              <a:ext uri="{FF2B5EF4-FFF2-40B4-BE49-F238E27FC236}">
                <a16:creationId xmlns:a16="http://schemas.microsoft.com/office/drawing/2014/main" id="{D93868CA-2EE3-DB4F-8C24-39D98A0D71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3C4160-A971-4E4C-A317-08F7D2102D8C}"/>
              </a:ext>
            </a:extLst>
          </p:cNvPr>
          <p:cNvSpPr>
            <a:spLocks noGrp="1"/>
          </p:cNvSpPr>
          <p:nvPr>
            <p:ph type="dt" sz="half" idx="10"/>
          </p:nvPr>
        </p:nvSpPr>
        <p:spPr/>
        <p:txBody>
          <a:bodyPr/>
          <a:lstStyle/>
          <a:p>
            <a:fld id="{34072188-3560-6F4B-91DC-E8D84CE3D8C8}" type="datetimeFigureOut">
              <a:rPr lang="en-GR" smtClean="0"/>
              <a:t>11/4/22</a:t>
            </a:fld>
            <a:endParaRPr lang="en-GR"/>
          </a:p>
        </p:txBody>
      </p:sp>
      <p:sp>
        <p:nvSpPr>
          <p:cNvPr id="6" name="Footer Placeholder 5">
            <a:extLst>
              <a:ext uri="{FF2B5EF4-FFF2-40B4-BE49-F238E27FC236}">
                <a16:creationId xmlns:a16="http://schemas.microsoft.com/office/drawing/2014/main" id="{5DD16A43-4B91-D84A-A5D5-84D3423D5E43}"/>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BA9F6036-835A-CD41-A4B0-D4D9C2F8522F}"/>
              </a:ext>
            </a:extLst>
          </p:cNvPr>
          <p:cNvSpPr>
            <a:spLocks noGrp="1"/>
          </p:cNvSpPr>
          <p:nvPr>
            <p:ph type="sldNum" sz="quarter" idx="12"/>
          </p:nvPr>
        </p:nvSpPr>
        <p:spPr/>
        <p:txBody>
          <a:bodyPr/>
          <a:lstStyle/>
          <a:p>
            <a:fld id="{539EB99F-00DC-664E-893F-CC7E4E38C747}" type="slidenum">
              <a:rPr lang="en-GR" smtClean="0"/>
              <a:t>‹#›</a:t>
            </a:fld>
            <a:endParaRPr lang="en-GR"/>
          </a:p>
        </p:txBody>
      </p:sp>
    </p:spTree>
    <p:extLst>
      <p:ext uri="{BB962C8B-B14F-4D97-AF65-F5344CB8AC3E}">
        <p14:creationId xmlns:p14="http://schemas.microsoft.com/office/powerpoint/2010/main" val="1262636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DC5A94-A776-6D48-95E1-AFCD88CB87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R"/>
          </a:p>
        </p:txBody>
      </p:sp>
      <p:sp>
        <p:nvSpPr>
          <p:cNvPr id="3" name="Text Placeholder 2">
            <a:extLst>
              <a:ext uri="{FF2B5EF4-FFF2-40B4-BE49-F238E27FC236}">
                <a16:creationId xmlns:a16="http://schemas.microsoft.com/office/drawing/2014/main" id="{C7C4C36C-5B23-3844-AB3F-1F921FBB1A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R"/>
          </a:p>
        </p:txBody>
      </p:sp>
      <p:sp>
        <p:nvSpPr>
          <p:cNvPr id="4" name="Date Placeholder 3">
            <a:extLst>
              <a:ext uri="{FF2B5EF4-FFF2-40B4-BE49-F238E27FC236}">
                <a16:creationId xmlns:a16="http://schemas.microsoft.com/office/drawing/2014/main" id="{730149AD-D24C-7C4F-9866-681515788F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072188-3560-6F4B-91DC-E8D84CE3D8C8}" type="datetimeFigureOut">
              <a:rPr lang="en-GR" smtClean="0"/>
              <a:t>11/4/22</a:t>
            </a:fld>
            <a:endParaRPr lang="en-GR"/>
          </a:p>
        </p:txBody>
      </p:sp>
      <p:sp>
        <p:nvSpPr>
          <p:cNvPr id="5" name="Footer Placeholder 4">
            <a:extLst>
              <a:ext uri="{FF2B5EF4-FFF2-40B4-BE49-F238E27FC236}">
                <a16:creationId xmlns:a16="http://schemas.microsoft.com/office/drawing/2014/main" id="{875A5F5B-C61D-0249-97F5-BEB3751FD2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R"/>
          </a:p>
        </p:txBody>
      </p:sp>
      <p:sp>
        <p:nvSpPr>
          <p:cNvPr id="6" name="Slide Number Placeholder 5">
            <a:extLst>
              <a:ext uri="{FF2B5EF4-FFF2-40B4-BE49-F238E27FC236}">
                <a16:creationId xmlns:a16="http://schemas.microsoft.com/office/drawing/2014/main" id="{0A5D40FC-1A0E-8648-B1A3-9CB8E9EE04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9EB99F-00DC-664E-893F-CC7E4E38C747}" type="slidenum">
              <a:rPr lang="en-GR" smtClean="0"/>
              <a:t>‹#›</a:t>
            </a:fld>
            <a:endParaRPr lang="en-GR"/>
          </a:p>
        </p:txBody>
      </p:sp>
    </p:spTree>
    <p:extLst>
      <p:ext uri="{BB962C8B-B14F-4D97-AF65-F5344CB8AC3E}">
        <p14:creationId xmlns:p14="http://schemas.microsoft.com/office/powerpoint/2010/main" val="2774377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file:////var/folders/72/gj5z3ngj07g6ytq6j1by34dr0000gp/T/com.microsoft.Word/WebArchiveCopyPasteTempFiles/.JPG5.jpg" TargetMode="External"/><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file:////var/folders/72/gj5z3ngj07g6ytq6j1by34dr0000gp/T/com.microsoft.Word/WebArchiveCopyPasteTempFiles/.JPG1.jpg"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file:////var/folders/72/gj5z3ngj07g6ytq6j1by34dr0000gp/T/com.microsoft.Word/WebArchiveCopyPasteTempFiles/%2525CE%252591%2525CE%252599%2525CE%252598%2525CE%25259F%2525CE%2525A5%2525CE%2525A3%2525CE%252591%252520057.jpg"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file:////var/folders/72/gj5z3ngj07g6ytq6j1by34dr0000gp/T/com.microsoft.Word/WebArchiveCopyPasteTempFiles/TAKSH%2520ME%2520ADEIA%2520THRANIA%2520464.jpg"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file:////var/folders/72/gj5z3ngj07g6ytq6j1by34dr0000gp/T/com.microsoft.Word/WebArchiveCopyPasteTempFiles/fourfouras1.jpg"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file:////var/folders/72/gj5z3ngj07g6ytq6j1by34dr0000gp/T/com.microsoft.Word/WebArchiveCopyPasteTempFiles/classroom-tables-24791670.jpg"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file:////var/folders/72/gj5z3ngj07g6ytq6j1by34dr0000gp/T/com.microsoft.Word/WebArchiveCopyPasteTempFiles/6a00d83451929069e20133f5699927970b-pi" TargetMode="External"/><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file:////var/folders/72/gj5z3ngj07g6ytq6j1by34dr0000gp/T/com.microsoft.Word/WebArchiveCopyPasteTempFiles/contemporary-table-wood-casters-modular-9742-4802545.jpg" TargetMode="External"/><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E93382-7D51-4944-9928-6051649E86CA}"/>
              </a:ext>
            </a:extLst>
          </p:cNvPr>
          <p:cNvSpPr>
            <a:spLocks noGrp="1"/>
          </p:cNvSpPr>
          <p:nvPr>
            <p:ph type="ctrTitle"/>
          </p:nvPr>
        </p:nvSpPr>
        <p:spPr/>
        <p:txBody>
          <a:bodyPr/>
          <a:lstStyle/>
          <a:p>
            <a:r>
              <a:rPr lang="el-GR" dirty="0"/>
              <a:t>Διάταξη του χώρου της τάξης</a:t>
            </a:r>
            <a:endParaRPr lang="en-GR" dirty="0"/>
          </a:p>
        </p:txBody>
      </p:sp>
    </p:spTree>
    <p:extLst>
      <p:ext uri="{BB962C8B-B14F-4D97-AF65-F5344CB8AC3E}">
        <p14:creationId xmlns:p14="http://schemas.microsoft.com/office/powerpoint/2010/main" val="2426119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A76DCF1-D073-1748-99B6-F8994BE2702E}"/>
              </a:ext>
            </a:extLst>
          </p:cNvPr>
          <p:cNvSpPr>
            <a:spLocks noGrp="1"/>
          </p:cNvSpPr>
          <p:nvPr>
            <p:ph idx="1"/>
          </p:nvPr>
        </p:nvSpPr>
        <p:spPr>
          <a:xfrm>
            <a:off x="838200" y="1397726"/>
            <a:ext cx="10515600" cy="4779237"/>
          </a:xfrm>
        </p:spPr>
        <p:txBody>
          <a:bodyPr/>
          <a:lstStyle/>
          <a:p>
            <a:r>
              <a:rPr lang="en-GR" dirty="0"/>
              <a:t>Η διάταξη σε σχήμα Π ή ημικυκλίου μεγιστοποιεί τη δυνατότητα της διαμαθητικής επικοινωνίας αλλά προσφέρεται άριστα και για τη δασκαλομαθητική επικοινωνία επειδή όλοι οι μαθητές αισθάνονται να είναι κοντά στον εκπ/κό </a:t>
            </a:r>
            <a:br>
              <a:rPr lang="en-GR" dirty="0"/>
            </a:br>
            <a:r>
              <a:rPr lang="en-GR" dirty="0"/>
              <a:t>- Τα μάτια παίζουν σημαντικό ρόλο σύμφωνα με τους ψυχολόγους στη διαπροσωπική επικοινωνία των ανθρώπων</a:t>
            </a:r>
            <a:br>
              <a:rPr lang="en-GR" dirty="0"/>
            </a:br>
            <a:r>
              <a:rPr lang="en-GR" dirty="0"/>
              <a:t>- Παρέχεται η δυνατότητα οπτικής επαφής (σημαντικό για τους μικρούς μαθητές που δεν βλέπουν την πλάτη των συμμαθητών τους)</a:t>
            </a:r>
            <a:br>
              <a:rPr lang="en-GR" dirty="0"/>
            </a:br>
            <a:endParaRPr lang="en-GR" dirty="0"/>
          </a:p>
        </p:txBody>
      </p:sp>
    </p:spTree>
    <p:extLst>
      <p:ext uri="{BB962C8B-B14F-4D97-AF65-F5344CB8AC3E}">
        <p14:creationId xmlns:p14="http://schemas.microsoft.com/office/powerpoint/2010/main" val="610814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EE8560-33E0-004C-A1EE-17951CF4B75E}"/>
              </a:ext>
            </a:extLst>
          </p:cNvPr>
          <p:cNvSpPr>
            <a:spLocks noGrp="1"/>
          </p:cNvSpPr>
          <p:nvPr>
            <p:ph idx="1"/>
          </p:nvPr>
        </p:nvSpPr>
        <p:spPr/>
        <p:txBody>
          <a:bodyPr/>
          <a:lstStyle/>
          <a:p>
            <a:r>
              <a:rPr lang="en-GR" dirty="0"/>
              <a:t>Γενικά η άποψη που επικρατεί για </a:t>
            </a:r>
            <a:r>
              <a:rPr lang="en-GR" u="sng" dirty="0"/>
              <a:t>το ελληνικό σχολείο</a:t>
            </a:r>
            <a:r>
              <a:rPr lang="el-GR" u="sng" dirty="0"/>
              <a:t> </a:t>
            </a:r>
            <a:r>
              <a:rPr lang="en-GR" dirty="0"/>
              <a:t>είναι:</a:t>
            </a:r>
            <a:br>
              <a:rPr lang="en-GR" dirty="0"/>
            </a:br>
            <a:r>
              <a:rPr lang="en-GR" dirty="0"/>
              <a:t>το σχήμα Π προσφέρεται για τις περισσότερες ελληνικές τάξεις</a:t>
            </a:r>
            <a:br>
              <a:rPr lang="en-GR" dirty="0"/>
            </a:br>
            <a:endParaRPr lang="en-GR" dirty="0"/>
          </a:p>
          <a:p>
            <a:pPr lvl="0"/>
            <a:r>
              <a:rPr lang="en-GR" dirty="0"/>
              <a:t>Οι φάσεις της μονολογικής διδασκαλίας είναι σύντομες και παρεμβάλλονται συνήθως μεταξύ διαλογικών μορφών</a:t>
            </a:r>
          </a:p>
          <a:p>
            <a:pPr lvl="0"/>
            <a:r>
              <a:rPr lang="en-GR" dirty="0"/>
              <a:t>Στις περιπτώσεις που εφαρμόζεται η ομαδοκεντρική διδασκαλία είναι σχετικά εύκολη η μετάβαση από το σχήμα Π στην ομαδική διάταξη και αντίστροφα σε χρόνο που δεν ξεπερνά τα 90΄΄</a:t>
            </a:r>
          </a:p>
          <a:p>
            <a:endParaRPr lang="en-GR" dirty="0"/>
          </a:p>
        </p:txBody>
      </p:sp>
    </p:spTree>
    <p:extLst>
      <p:ext uri="{BB962C8B-B14F-4D97-AF65-F5344CB8AC3E}">
        <p14:creationId xmlns:p14="http://schemas.microsoft.com/office/powerpoint/2010/main" val="2668468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EDC01-5B27-764F-BF9A-2A92E503F343}"/>
              </a:ext>
            </a:extLst>
          </p:cNvPr>
          <p:cNvSpPr>
            <a:spLocks noGrp="1"/>
          </p:cNvSpPr>
          <p:nvPr>
            <p:ph type="title"/>
          </p:nvPr>
        </p:nvSpPr>
        <p:spPr/>
        <p:txBody>
          <a:bodyPr>
            <a:normAutofit fontScale="90000"/>
          </a:bodyPr>
          <a:lstStyle/>
          <a:p>
            <a:pPr algn="ctr"/>
            <a:r>
              <a:rPr lang="en-GR" sz="3600" b="1" dirty="0"/>
              <a:t>Γενικές παρατηρήσεις για τη διάταξη των θρανίων και τη σχολική αίθουσα</a:t>
            </a:r>
            <a:br>
              <a:rPr lang="en-GR" dirty="0"/>
            </a:br>
            <a:endParaRPr lang="en-GR" dirty="0"/>
          </a:p>
        </p:txBody>
      </p:sp>
      <p:sp>
        <p:nvSpPr>
          <p:cNvPr id="3" name="Content Placeholder 2">
            <a:extLst>
              <a:ext uri="{FF2B5EF4-FFF2-40B4-BE49-F238E27FC236}">
                <a16:creationId xmlns:a16="http://schemas.microsoft.com/office/drawing/2014/main" id="{4F93470F-5CD8-F14B-A7E7-CA44D2BDF95D}"/>
              </a:ext>
            </a:extLst>
          </p:cNvPr>
          <p:cNvSpPr>
            <a:spLocks noGrp="1"/>
          </p:cNvSpPr>
          <p:nvPr>
            <p:ph idx="1"/>
          </p:nvPr>
        </p:nvSpPr>
        <p:spPr/>
        <p:txBody>
          <a:bodyPr/>
          <a:lstStyle/>
          <a:p>
            <a:r>
              <a:rPr lang="en-GR" dirty="0"/>
              <a:t>Ανεξάρτητα από το είδος της διάταξης των θρανίων πρέπει να εξασφαλισθούν:</a:t>
            </a:r>
            <a:br>
              <a:rPr lang="en-GR" dirty="0"/>
            </a:br>
            <a:r>
              <a:rPr lang="en-GR" dirty="0"/>
              <a:t>- α. διάδρομοι άνετης πρόσβασης προς την πόρτα της τάξης και </a:t>
            </a:r>
            <a:br>
              <a:rPr lang="en-GR" dirty="0"/>
            </a:br>
            <a:r>
              <a:rPr lang="en-GR" dirty="0"/>
              <a:t>- β. προς το διδακτικό υλικό</a:t>
            </a:r>
            <a:br>
              <a:rPr lang="en-GR" dirty="0"/>
            </a:br>
            <a:endParaRPr lang="en-GR" dirty="0"/>
          </a:p>
          <a:p>
            <a:pPr lvl="0"/>
            <a:r>
              <a:rPr lang="en-GR" dirty="0"/>
              <a:t>Το διδακτικό υλικό πρέπει να τοποθετείται σε χαμηλό ύψος και σε διαφορετικά σημεία της τάξης για να μη δημιουργείται συνωστισμός</a:t>
            </a:r>
          </a:p>
          <a:p>
            <a:endParaRPr lang="en-GR" dirty="0"/>
          </a:p>
        </p:txBody>
      </p:sp>
    </p:spTree>
    <p:extLst>
      <p:ext uri="{BB962C8B-B14F-4D97-AF65-F5344CB8AC3E}">
        <p14:creationId xmlns:p14="http://schemas.microsoft.com/office/powerpoint/2010/main" val="952769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A883F0-1D30-6D42-B387-0762433ADBAF}"/>
              </a:ext>
            </a:extLst>
          </p:cNvPr>
          <p:cNvSpPr>
            <a:spLocks noGrp="1"/>
          </p:cNvSpPr>
          <p:nvPr>
            <p:ph idx="1"/>
          </p:nvPr>
        </p:nvSpPr>
        <p:spPr>
          <a:xfrm>
            <a:off x="838200" y="1332411"/>
            <a:ext cx="10515600" cy="4844552"/>
          </a:xfrm>
        </p:spPr>
        <p:txBody>
          <a:bodyPr>
            <a:normAutofit/>
          </a:bodyPr>
          <a:lstStyle/>
          <a:p>
            <a:r>
              <a:rPr lang="en-GR" dirty="0"/>
              <a:t>Σε μικρές κυρίως τάξης πρέπει να υπάρχουν διαθέσιμα για δανεισμό μολύβια, ψαλίδια κλπ. ώστε να μην αποσπούνται οι μαθητές και χάνεται και σημαντικός διδακτικός χρόνος</a:t>
            </a:r>
          </a:p>
          <a:p>
            <a:pPr lvl="0"/>
            <a:r>
              <a:rPr lang="en-GR" dirty="0"/>
              <a:t>Σημαντικός παράγοντας μάθησης αποτελεί και η αισθητική της σχολικής αίθουσας</a:t>
            </a:r>
          </a:p>
          <a:p>
            <a:br>
              <a:rPr lang="en-GR" dirty="0"/>
            </a:br>
            <a:r>
              <a:rPr lang="en-GR" dirty="0"/>
              <a:t>- οι αισθητικά προσεγμένοι επηρεάζουν θετικά τη ψυχολογία και τη μάθηση των μαθητών πέρα από το γεγονός ότι συμβάλλουν άμεσα στην αισθητική καλλιέργεια των μαθητών </a:t>
            </a:r>
            <a:br>
              <a:rPr lang="en-GR" dirty="0"/>
            </a:br>
            <a:r>
              <a:rPr lang="en-GR" dirty="0"/>
              <a:t>- πως γίνεται «διαφορετική» η σχολική αίθουσα;</a:t>
            </a:r>
            <a:br>
              <a:rPr lang="en-GR" dirty="0"/>
            </a:br>
            <a:endParaRPr lang="en-GR" dirty="0"/>
          </a:p>
        </p:txBody>
      </p:sp>
    </p:spTree>
    <p:extLst>
      <p:ext uri="{BB962C8B-B14F-4D97-AF65-F5344CB8AC3E}">
        <p14:creationId xmlns:p14="http://schemas.microsoft.com/office/powerpoint/2010/main" val="1663746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EAE7CD4-DA27-8A41-94AF-7B68B3B8359D}"/>
              </a:ext>
            </a:extLst>
          </p:cNvPr>
          <p:cNvSpPr>
            <a:spLocks noChangeArrowheads="1"/>
          </p:cNvSpPr>
          <p:nvPr/>
        </p:nvSpPr>
        <p:spPr bwMode="auto">
          <a:xfrm>
            <a:off x="2638697" y="2220686"/>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R"/>
          </a:p>
        </p:txBody>
      </p:sp>
      <p:pic>
        <p:nvPicPr>
          <p:cNvPr id="1027" name="Picture 1">
            <a:extLst>
              <a:ext uri="{FF2B5EF4-FFF2-40B4-BE49-F238E27FC236}">
                <a16:creationId xmlns:a16="http://schemas.microsoft.com/office/drawing/2014/main" id="{8F03BF13-E45F-E543-BC04-17CCF55D9671}"/>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834639" y="1523999"/>
            <a:ext cx="6322423" cy="41060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7473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48051CA7-C888-8A4E-8458-92E3C5B40CAE}"/>
              </a:ext>
            </a:extLst>
          </p:cNvPr>
          <p:cNvSpPr>
            <a:spLocks noChangeArrowheads="1"/>
          </p:cNvSpPr>
          <p:nvPr/>
        </p:nvSpPr>
        <p:spPr bwMode="auto">
          <a:xfrm>
            <a:off x="2730137" y="195942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R"/>
          </a:p>
        </p:txBody>
      </p:sp>
      <p:pic>
        <p:nvPicPr>
          <p:cNvPr id="2049" name="Picture 2">
            <a:extLst>
              <a:ext uri="{FF2B5EF4-FFF2-40B4-BE49-F238E27FC236}">
                <a16:creationId xmlns:a16="http://schemas.microsoft.com/office/drawing/2014/main" id="{4246F37E-BF90-9641-AB41-78B525FB01B4}"/>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730137" y="1632859"/>
            <a:ext cx="6126480" cy="4136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248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3FC4986-4E63-1F49-AEB3-1439A0E9B415}"/>
              </a:ext>
            </a:extLst>
          </p:cNvPr>
          <p:cNvSpPr>
            <a:spLocks noChangeArrowheads="1"/>
          </p:cNvSpPr>
          <p:nvPr/>
        </p:nvSpPr>
        <p:spPr bwMode="auto">
          <a:xfrm>
            <a:off x="2690948" y="214230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R"/>
          </a:p>
        </p:txBody>
      </p:sp>
      <p:pic>
        <p:nvPicPr>
          <p:cNvPr id="3073" name="Picture 3" descr="http://www.google.gr/imgres?imgurl=https://lh4.googleusercontent.com/-hGCqaqy3okw/VEHX-WcNjaI/AAAAAAAAcAc/6jaiAF-apWM/s400/%252525CE%25252591%252525CE%25252599%252525CE%25252598%252525CE%2525259F%252525CE%252525A5%252525CE%252525A3%252525CE%25252591%25252520057.jpg&amp;imgrefurl=http://prwtakia2014.blogspot.com/p/1.html&amp;h=301&amp;w=400&amp;tbnid=h_t91_AMVP5f3M:&amp;docid=G-XU2uEhYctO1M&amp;ei=ADHUVa2uCYGqafzWlrAF&amp;tbm=isch&amp;ved=0CGUQMyg9MD1qFQoTCK2uwsXQtMcCFQFVGgodfKsFVg">
            <a:extLst>
              <a:ext uri="{FF2B5EF4-FFF2-40B4-BE49-F238E27FC236}">
                <a16:creationId xmlns:a16="http://schemas.microsoft.com/office/drawing/2014/main" id="{941A59E6-022C-964F-82E1-D89DE4D6C9F6}"/>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690947" y="1567548"/>
            <a:ext cx="6322423" cy="43974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9712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44DFBF6-0E79-E94B-A008-7251D9381D3F}"/>
              </a:ext>
            </a:extLst>
          </p:cNvPr>
          <p:cNvSpPr>
            <a:spLocks noChangeArrowheads="1"/>
          </p:cNvSpPr>
          <p:nvPr/>
        </p:nvSpPr>
        <p:spPr bwMode="auto">
          <a:xfrm>
            <a:off x="2821577" y="23251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R"/>
          </a:p>
        </p:txBody>
      </p:sp>
      <p:pic>
        <p:nvPicPr>
          <p:cNvPr id="4097" name="Picture 4" descr="http://www.google.gr/imgres?imgurl=http://www.egnomi.gr/content/data/multimedia/images/INTERNET%252520DIAFORA/TAKSH%252520ME%252520ADEIA%252520THRANIA%252520464.jpg&amp;imgrefurl=http://redwildwind.blogspot.com/2015/07/blog-post_56.html&amp;h=241&amp;w=379&amp;tbnid=J5sUNziunt-U3M:&amp;docid=Fi9ub6z6kbtEAM&amp;ei=ADHUVa2uCYGqafzWlrAF&amp;tbm=isch&amp;ved=0CIoBEDMoYjBiahUKEwitrsLF0LTHAhUBVRoKHXyrBVY">
            <a:extLst>
              <a:ext uri="{FF2B5EF4-FFF2-40B4-BE49-F238E27FC236}">
                <a16:creationId xmlns:a16="http://schemas.microsoft.com/office/drawing/2014/main" id="{0531AC49-6FB9-7E42-8759-F44E202624C2}"/>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821576" y="1384670"/>
            <a:ext cx="6139543" cy="42976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38685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1F6E6A3E-46F4-E443-BB47-C875CC67F0F7}"/>
              </a:ext>
            </a:extLst>
          </p:cNvPr>
          <p:cNvSpPr>
            <a:spLocks noChangeArrowheads="1"/>
          </p:cNvSpPr>
          <p:nvPr/>
        </p:nvSpPr>
        <p:spPr bwMode="auto">
          <a:xfrm>
            <a:off x="2821577" y="20900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R"/>
          </a:p>
        </p:txBody>
      </p:sp>
      <p:pic>
        <p:nvPicPr>
          <p:cNvPr id="5121" name="Picture 5" descr="http://www.google.gr/imgres?imgurl=http://1.bp.blogspot.com/-_dwpmejBloo/VK_qD4rCE6I/AAAAAAAANh8/_HS5dq3MfnI/s1600/fourfouras1.jpg&amp;imgrefurl=http://paidagwgos.blogspot.com/2015/01/19.html&amp;h=459&amp;w=612&amp;tbnid=kZ_FJ4hXkVlMtM:&amp;docid=8SoS74Hi9cWW4M&amp;ei=HjHUVdWgO8yla-3mpKAC&amp;tbm=isch&amp;ved=0CDkQMyg2MDY4ZGoVChMI1aeb1NC0xwIVzNIaCh1tMwkk">
            <a:extLst>
              <a:ext uri="{FF2B5EF4-FFF2-40B4-BE49-F238E27FC236}">
                <a16:creationId xmlns:a16="http://schemas.microsoft.com/office/drawing/2014/main" id="{AD15536C-8640-CC40-B16C-F75870C24F68}"/>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821577" y="1567548"/>
            <a:ext cx="6400800" cy="43325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63228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90961F42-D6E2-B44E-97DB-B7DE391C1F64}"/>
              </a:ext>
            </a:extLst>
          </p:cNvPr>
          <p:cNvSpPr>
            <a:spLocks noChangeArrowheads="1"/>
          </p:cNvSpPr>
          <p:nvPr/>
        </p:nvSpPr>
        <p:spPr bwMode="auto">
          <a:xfrm>
            <a:off x="3043645" y="87521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R"/>
          </a:p>
        </p:txBody>
      </p:sp>
      <p:pic>
        <p:nvPicPr>
          <p:cNvPr id="6145" name="Picture 6" descr="http://www.google.gr/imgres?imgurl=http://thumbs.dreamstime.com/x/classroom-tables-24791670.jpg&amp;imgrefurl=http://www.dreamstime.com/stock-images-classroom-seats-tables-image1245434&amp;h=450&amp;w=300&amp;tbnid=Ft2vgNUFs9_ehM:&amp;docid=v_ZrGVK4Ev6VqM&amp;ei=IDLUVav6Aoa3a52Ok7gF&amp;tbm=isch&amp;ved=0CB0QMygaMBo4yAFqFQoTCKuK5s7RtMcCFYbbGgodHccEVw">
            <a:extLst>
              <a:ext uri="{FF2B5EF4-FFF2-40B4-BE49-F238E27FC236}">
                <a16:creationId xmlns:a16="http://schemas.microsoft.com/office/drawing/2014/main" id="{F20B3CB0-63D4-A84E-8792-54D504A82E1B}"/>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043644" y="875211"/>
            <a:ext cx="5277395" cy="571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4889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5AF74D-C9B1-CD47-A677-E50C2647A6CB}"/>
              </a:ext>
            </a:extLst>
          </p:cNvPr>
          <p:cNvSpPr>
            <a:spLocks noGrp="1"/>
          </p:cNvSpPr>
          <p:nvPr>
            <p:ph idx="1"/>
          </p:nvPr>
        </p:nvSpPr>
        <p:spPr>
          <a:xfrm>
            <a:off x="838200" y="1491343"/>
            <a:ext cx="10515600" cy="4685620"/>
          </a:xfrm>
        </p:spPr>
        <p:txBody>
          <a:bodyPr>
            <a:normAutofit lnSpcReduction="10000"/>
          </a:bodyPr>
          <a:lstStyle/>
          <a:p>
            <a:pPr marL="0" indent="0">
              <a:buNone/>
            </a:pPr>
            <a:r>
              <a:rPr lang="el-GR" dirty="0"/>
              <a:t>Περιγράψτε τη διάταξη μιας τάξης στην οποία έχετε διδάξει ή παρακολουθήσει μάθημα. </a:t>
            </a:r>
          </a:p>
          <a:p>
            <a:endParaRPr lang="el-GR" dirty="0"/>
          </a:p>
          <a:p>
            <a:pPr lvl="1"/>
            <a:r>
              <a:rPr lang="el-GR" sz="2800" dirty="0"/>
              <a:t>α) Πώς ήταν οργανωμένος ο χώρος (θρανία, καρέκλες, έδρα, άλλα έπιπλα, υλικά, </a:t>
            </a:r>
            <a:r>
              <a:rPr lang="el-GR" sz="2800" dirty="0" err="1"/>
              <a:t>κλπ</a:t>
            </a:r>
            <a:r>
              <a:rPr lang="el-GR" sz="2800" dirty="0"/>
              <a:t>). </a:t>
            </a:r>
          </a:p>
          <a:p>
            <a:pPr lvl="1"/>
            <a:endParaRPr lang="el-GR" sz="2800" dirty="0"/>
          </a:p>
          <a:p>
            <a:pPr lvl="1"/>
            <a:r>
              <a:rPr lang="el-GR" sz="2800" dirty="0"/>
              <a:t>β) Πόσο διευκόλυνε η συγκεκριμένη διάταξη τη διδασκαλία και την αλληλεπίδραση μέσα στην τάξη;</a:t>
            </a:r>
          </a:p>
          <a:p>
            <a:pPr lvl="1"/>
            <a:endParaRPr lang="el-GR" sz="2800" dirty="0"/>
          </a:p>
          <a:p>
            <a:pPr lvl="1"/>
            <a:r>
              <a:rPr lang="el-GR" sz="2800" dirty="0"/>
              <a:t>γ) Τι θα αλλάζατε, αν μπορούσατε στη συγκεκριμένη τάξη και γιατί;</a:t>
            </a:r>
            <a:endParaRPr lang="en-GR" sz="2800" dirty="0"/>
          </a:p>
        </p:txBody>
      </p:sp>
    </p:spTree>
    <p:extLst>
      <p:ext uri="{BB962C8B-B14F-4D97-AF65-F5344CB8AC3E}">
        <p14:creationId xmlns:p14="http://schemas.microsoft.com/office/powerpoint/2010/main" val="17450797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3596B01-94C4-1B4A-84FF-562F91FE5833}"/>
              </a:ext>
            </a:extLst>
          </p:cNvPr>
          <p:cNvSpPr>
            <a:spLocks noChangeArrowheads="1"/>
          </p:cNvSpPr>
          <p:nvPr/>
        </p:nvSpPr>
        <p:spPr bwMode="auto">
          <a:xfrm>
            <a:off x="2730138" y="219456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R"/>
          </a:p>
        </p:txBody>
      </p:sp>
      <p:pic>
        <p:nvPicPr>
          <p:cNvPr id="7169" name="Picture 7" descr="http://www.google.gr/imgres?imgurl=http://donnadowney.typepad.com/.a/6a00d83451929069e20133f5699927970b-pi&amp;imgrefurl=http://donnadowney.typepad.com/simply_me/2010/10/my-new-happy-piece-of-wall-art.html&amp;h=333&amp;w=500&amp;tbnid=LfcRUqz4h7QW6M:&amp;docid=lfDESuj2QBL4XM&amp;ei=IDLUVav6Aoa3a52Ok7gF&amp;tbm=isch&amp;ved=0CFgQMyhVMFU4yAFqFQoTCKuK5s7RtMcCFYbbGgodHccEVw">
            <a:extLst>
              <a:ext uri="{FF2B5EF4-FFF2-40B4-BE49-F238E27FC236}">
                <a16:creationId xmlns:a16="http://schemas.microsoft.com/office/drawing/2014/main" id="{970E5955-92ED-D14A-BCA7-7D6C0EA33E16}"/>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464526" y="1361077"/>
            <a:ext cx="6731724" cy="41358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10017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DB9CBE8-3125-8F47-A1D4-F77A9692CACD}"/>
              </a:ext>
            </a:extLst>
          </p:cNvPr>
          <p:cNvSpPr>
            <a:spLocks noChangeArrowheads="1"/>
          </p:cNvSpPr>
          <p:nvPr/>
        </p:nvSpPr>
        <p:spPr bwMode="auto">
          <a:xfrm>
            <a:off x="2416628" y="245581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R"/>
          </a:p>
        </p:txBody>
      </p:sp>
      <p:pic>
        <p:nvPicPr>
          <p:cNvPr id="8193" name="Picture 8" descr="http://www.google.gr/imgres?imgurl=http://img.archiexpo.com/images_ae/photo-g/contemporary-table-wood-casters-modular-9742-4802545.jpg&amp;imgrefurl=http://www.archiexpo.com/prod/bretford/product-9742-1090433.html&amp;h=526&amp;w=940&amp;tbnid=TQUwi58UwX0i5M:&amp;docid=FSxM3qL0FLbusM&amp;ei=RDLUVbn4LYK3a4SLicAF&amp;tbm=isch&amp;ved=0CDQQMygxMDE4rAJqFQoTCLmqpuDRtMcCFYLbGgodhEUCWA">
            <a:extLst>
              <a:ext uri="{FF2B5EF4-FFF2-40B4-BE49-F238E27FC236}">
                <a16:creationId xmlns:a16="http://schemas.microsoft.com/office/drawing/2014/main" id="{8E8EDBA8-96E0-6244-870F-27CD9BD25ACC}"/>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416628" y="1385931"/>
            <a:ext cx="6622869" cy="40612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3905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7A352-E54D-0245-9EF1-C5705D35B2FD}"/>
              </a:ext>
            </a:extLst>
          </p:cNvPr>
          <p:cNvSpPr>
            <a:spLocks noGrp="1"/>
          </p:cNvSpPr>
          <p:nvPr>
            <p:ph type="title"/>
          </p:nvPr>
        </p:nvSpPr>
        <p:spPr/>
        <p:txBody>
          <a:bodyPr/>
          <a:lstStyle/>
          <a:p>
            <a:pPr algn="ctr"/>
            <a:r>
              <a:rPr lang="el-GR" dirty="0"/>
              <a:t>Διαχείριση του χρόνου στην τάξη</a:t>
            </a:r>
            <a:endParaRPr lang="en-GR" dirty="0"/>
          </a:p>
        </p:txBody>
      </p:sp>
      <p:sp>
        <p:nvSpPr>
          <p:cNvPr id="3" name="Content Placeholder 2">
            <a:extLst>
              <a:ext uri="{FF2B5EF4-FFF2-40B4-BE49-F238E27FC236}">
                <a16:creationId xmlns:a16="http://schemas.microsoft.com/office/drawing/2014/main" id="{F4626FB7-F2CE-A943-936F-3600E2EFFDDD}"/>
              </a:ext>
            </a:extLst>
          </p:cNvPr>
          <p:cNvSpPr>
            <a:spLocks noGrp="1"/>
          </p:cNvSpPr>
          <p:nvPr>
            <p:ph idx="1"/>
          </p:nvPr>
        </p:nvSpPr>
        <p:spPr/>
        <p:txBody>
          <a:bodyPr/>
          <a:lstStyle/>
          <a:p>
            <a:endParaRPr lang="el-GR" i="1" dirty="0"/>
          </a:p>
          <a:p>
            <a:endParaRPr lang="el-GR" i="1" dirty="0"/>
          </a:p>
          <a:p>
            <a:endParaRPr lang="el-GR" i="1" dirty="0"/>
          </a:p>
          <a:p>
            <a:r>
              <a:rPr lang="el-GR" i="1" dirty="0"/>
              <a:t>Αυτοί που κάνουν τη χειρότερη χρήση του χρόνου τους, είναι αυτοί που παραπονιούνται για την έλλειψή του.</a:t>
            </a:r>
          </a:p>
          <a:p>
            <a:pPr marL="0" indent="0">
              <a:buNone/>
            </a:pPr>
            <a:r>
              <a:rPr lang="el-GR" i="1" dirty="0"/>
              <a:t>							</a:t>
            </a:r>
            <a:r>
              <a:rPr lang="en-US" i="1" dirty="0"/>
              <a:t>Jean de La </a:t>
            </a:r>
            <a:r>
              <a:rPr lang="en-US" i="1" dirty="0" err="1"/>
              <a:t>Bruyère</a:t>
            </a:r>
            <a:r>
              <a:rPr lang="en-US" i="1" dirty="0"/>
              <a:t>, 1688</a:t>
            </a:r>
            <a:endParaRPr lang="en-GR" dirty="0"/>
          </a:p>
        </p:txBody>
      </p:sp>
    </p:spTree>
    <p:extLst>
      <p:ext uri="{BB962C8B-B14F-4D97-AF65-F5344CB8AC3E}">
        <p14:creationId xmlns:p14="http://schemas.microsoft.com/office/powerpoint/2010/main" val="24838238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A9527-39A1-084E-8E87-DE233C19BB17}"/>
              </a:ext>
            </a:extLst>
          </p:cNvPr>
          <p:cNvSpPr>
            <a:spLocks noGrp="1"/>
          </p:cNvSpPr>
          <p:nvPr>
            <p:ph type="title"/>
          </p:nvPr>
        </p:nvSpPr>
        <p:spPr/>
        <p:txBody>
          <a:bodyPr/>
          <a:lstStyle/>
          <a:p>
            <a:pPr algn="ctr"/>
            <a:r>
              <a:rPr lang="el-GR" dirty="0"/>
              <a:t>Διαχείριση χρόνου: Μια δεξιότητα που πρέπει να καλλιεργήσουμε</a:t>
            </a:r>
            <a:endParaRPr lang="en-GR" dirty="0"/>
          </a:p>
        </p:txBody>
      </p:sp>
      <p:sp>
        <p:nvSpPr>
          <p:cNvPr id="3" name="Content Placeholder 2">
            <a:extLst>
              <a:ext uri="{FF2B5EF4-FFF2-40B4-BE49-F238E27FC236}">
                <a16:creationId xmlns:a16="http://schemas.microsoft.com/office/drawing/2014/main" id="{90BA34F0-BD02-D64D-ABD4-47B5CF03AD61}"/>
              </a:ext>
            </a:extLst>
          </p:cNvPr>
          <p:cNvSpPr>
            <a:spLocks noGrp="1"/>
          </p:cNvSpPr>
          <p:nvPr>
            <p:ph idx="1"/>
          </p:nvPr>
        </p:nvSpPr>
        <p:spPr/>
        <p:txBody>
          <a:bodyPr/>
          <a:lstStyle/>
          <a:p>
            <a:r>
              <a:rPr lang="el-GR" dirty="0"/>
              <a:t>Προκαθορισμένος χρόνος</a:t>
            </a:r>
          </a:p>
          <a:p>
            <a:r>
              <a:rPr lang="el-GR" dirty="0"/>
              <a:t>Λόγοι μειωμένης χρονικής διάρκειας</a:t>
            </a:r>
          </a:p>
          <a:p>
            <a:r>
              <a:rPr lang="el-GR" dirty="0"/>
              <a:t>1. καθυστερημένη προσέλευση μαθητών</a:t>
            </a:r>
          </a:p>
          <a:p>
            <a:r>
              <a:rPr lang="el-GR" dirty="0"/>
              <a:t>2. αστάθμητα γεγονότα εκτός τάξης</a:t>
            </a:r>
          </a:p>
          <a:p>
            <a:r>
              <a:rPr lang="el-GR" dirty="0"/>
              <a:t>3. αστάθμητα γεγονότα εντός τάξης</a:t>
            </a:r>
          </a:p>
          <a:p>
            <a:r>
              <a:rPr lang="el-GR" dirty="0"/>
              <a:t>4. διάφορα προγραμματισμένα γεγονότα (πρόβες γιορτών , ομιλίες, </a:t>
            </a:r>
            <a:r>
              <a:rPr lang="el-GR" dirty="0" err="1"/>
              <a:t>κλπ</a:t>
            </a:r>
            <a:r>
              <a:rPr lang="el-GR" dirty="0"/>
              <a:t>)</a:t>
            </a:r>
          </a:p>
          <a:p>
            <a:endParaRPr lang="en-GR" dirty="0"/>
          </a:p>
        </p:txBody>
      </p:sp>
    </p:spTree>
    <p:extLst>
      <p:ext uri="{BB962C8B-B14F-4D97-AF65-F5344CB8AC3E}">
        <p14:creationId xmlns:p14="http://schemas.microsoft.com/office/powerpoint/2010/main" val="27324184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27AC3-10D6-C34E-8C67-73D2EC0DB8FA}"/>
              </a:ext>
            </a:extLst>
          </p:cNvPr>
          <p:cNvSpPr>
            <a:spLocks noGrp="1"/>
          </p:cNvSpPr>
          <p:nvPr>
            <p:ph type="title"/>
          </p:nvPr>
        </p:nvSpPr>
        <p:spPr/>
        <p:txBody>
          <a:bodyPr/>
          <a:lstStyle/>
          <a:p>
            <a:pPr algn="ctr"/>
            <a:r>
              <a:rPr lang="el-GR" dirty="0"/>
              <a:t>Στρατηγικές διαχείρισης του χρόνου</a:t>
            </a:r>
            <a:endParaRPr lang="en-GR" dirty="0"/>
          </a:p>
        </p:txBody>
      </p:sp>
      <p:sp>
        <p:nvSpPr>
          <p:cNvPr id="3" name="Content Placeholder 2">
            <a:extLst>
              <a:ext uri="{FF2B5EF4-FFF2-40B4-BE49-F238E27FC236}">
                <a16:creationId xmlns:a16="http://schemas.microsoft.com/office/drawing/2014/main" id="{D4DE036E-54B4-4C43-A782-CE4F0F1906A9}"/>
              </a:ext>
            </a:extLst>
          </p:cNvPr>
          <p:cNvSpPr>
            <a:spLocks noGrp="1"/>
          </p:cNvSpPr>
          <p:nvPr>
            <p:ph idx="1"/>
          </p:nvPr>
        </p:nvSpPr>
        <p:spPr/>
        <p:txBody>
          <a:bodyPr/>
          <a:lstStyle/>
          <a:p>
            <a:r>
              <a:rPr lang="el-GR" dirty="0"/>
              <a:t>Διδακτική ευελιξία</a:t>
            </a:r>
          </a:p>
          <a:p>
            <a:r>
              <a:rPr lang="el-GR" dirty="0"/>
              <a:t>Ύπαρξη εναλλακτικού σχεδίου</a:t>
            </a:r>
          </a:p>
          <a:p>
            <a:r>
              <a:rPr lang="el-GR" dirty="0"/>
              <a:t>Πρόσθετο διδακτικό υλικό</a:t>
            </a:r>
          </a:p>
          <a:p>
            <a:r>
              <a:rPr lang="el-GR" dirty="0"/>
              <a:t>Αξιοποίηση διδακτικού αρχείου</a:t>
            </a:r>
          </a:p>
          <a:p>
            <a:r>
              <a:rPr lang="el-GR" dirty="0"/>
              <a:t>Επαναληπτικές ασκήσεις</a:t>
            </a:r>
          </a:p>
          <a:p>
            <a:endParaRPr lang="en-GR" dirty="0"/>
          </a:p>
        </p:txBody>
      </p:sp>
    </p:spTree>
    <p:extLst>
      <p:ext uri="{BB962C8B-B14F-4D97-AF65-F5344CB8AC3E}">
        <p14:creationId xmlns:p14="http://schemas.microsoft.com/office/powerpoint/2010/main" val="3136544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3AC6B3-765C-624D-A0C8-AEF9993D242E}"/>
              </a:ext>
            </a:extLst>
          </p:cNvPr>
          <p:cNvSpPr>
            <a:spLocks noGrp="1"/>
          </p:cNvSpPr>
          <p:nvPr>
            <p:ph idx="1"/>
          </p:nvPr>
        </p:nvSpPr>
        <p:spPr>
          <a:xfrm>
            <a:off x="838200" y="1067979"/>
            <a:ext cx="10515600" cy="4653552"/>
          </a:xfrm>
        </p:spPr>
        <p:txBody>
          <a:bodyPr>
            <a:normAutofit fontScale="92500" lnSpcReduction="20000"/>
          </a:bodyPr>
          <a:lstStyle/>
          <a:p>
            <a:r>
              <a:rPr lang="en-GR" dirty="0"/>
              <a:t>Η διάταξη των θρανίων και των λοιπών επίπλων της τάξης είναι ένα από τα στοιχεία του φυσικού περιβάλλοντος που μπορεί ο εκπ/κός να διευθετήσει σύμφωνα με τις αντιλήψεις του: </a:t>
            </a:r>
            <a:br>
              <a:rPr lang="en-GR" dirty="0"/>
            </a:br>
            <a:br>
              <a:rPr lang="en-GR" dirty="0"/>
            </a:br>
            <a:r>
              <a:rPr lang="en-GR" dirty="0"/>
              <a:t>- για το είδος της επικοινωνίας και </a:t>
            </a:r>
            <a:br>
              <a:rPr lang="en-GR" dirty="0"/>
            </a:br>
            <a:r>
              <a:rPr lang="en-GR" dirty="0"/>
              <a:t>- το ρόλο των μαθητών που θεωρεί πρόσφορα για τη διεξαγωγή της διδασκαλίας</a:t>
            </a:r>
            <a:endParaRPr lang="el-GR" dirty="0"/>
          </a:p>
          <a:p>
            <a:r>
              <a:rPr lang="en-GR" dirty="0"/>
              <a:t>Κάθε μία από τις δυνατές διευθετήσεις των θρανίων υποδεικνύει διαφορετική μορφή επικοινωνίας και καθορίζει:</a:t>
            </a:r>
            <a:endParaRPr lang="el-GR" dirty="0"/>
          </a:p>
          <a:p>
            <a:pPr marL="0" indent="0">
              <a:buNone/>
            </a:pPr>
            <a:br>
              <a:rPr lang="en-GR" dirty="0"/>
            </a:br>
            <a:r>
              <a:rPr lang="en-GR" dirty="0"/>
              <a:t>- τόσο τις δυνατότητες άμεσης διαπροσωπικής επικοινωνίας μεταξύ των μαθητών</a:t>
            </a:r>
            <a:br>
              <a:rPr lang="en-GR" dirty="0"/>
            </a:br>
            <a:r>
              <a:rPr lang="en-GR" dirty="0"/>
              <a:t>- όσο και τη φυσική απόσταση του εκπ/κού από τους μαθητές </a:t>
            </a:r>
            <a:r>
              <a:rPr lang="en-GR" dirty="0">
                <a:effectLst/>
              </a:rPr>
              <a:t> </a:t>
            </a:r>
            <a:br>
              <a:rPr lang="en-GR" dirty="0"/>
            </a:br>
            <a:endParaRPr lang="en-GR" dirty="0"/>
          </a:p>
        </p:txBody>
      </p:sp>
    </p:spTree>
    <p:extLst>
      <p:ext uri="{BB962C8B-B14F-4D97-AF65-F5344CB8AC3E}">
        <p14:creationId xmlns:p14="http://schemas.microsoft.com/office/powerpoint/2010/main" val="407908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8ACC7D-8011-2A41-BEB6-EA65DF39B27C}"/>
              </a:ext>
            </a:extLst>
          </p:cNvPr>
          <p:cNvSpPr>
            <a:spLocks noGrp="1"/>
          </p:cNvSpPr>
          <p:nvPr>
            <p:ph idx="1"/>
          </p:nvPr>
        </p:nvSpPr>
        <p:spPr>
          <a:xfrm>
            <a:off x="838200" y="1267097"/>
            <a:ext cx="10515600" cy="4909866"/>
          </a:xfrm>
        </p:spPr>
        <p:txBody>
          <a:bodyPr>
            <a:normAutofit fontScale="92500" lnSpcReduction="20000"/>
          </a:bodyPr>
          <a:lstStyle/>
          <a:p>
            <a:pPr lvl="0"/>
            <a:r>
              <a:rPr lang="en-GR" dirty="0"/>
              <a:t>π.χ. ημικυκλική διάταξη αποδίδει καλύτερα σε άσκηση ιδεοθύελλας</a:t>
            </a:r>
            <a:br>
              <a:rPr lang="en-GR" dirty="0"/>
            </a:br>
            <a:endParaRPr lang="en-GR" dirty="0"/>
          </a:p>
          <a:p>
            <a:pPr lvl="0"/>
            <a:r>
              <a:rPr lang="en-GR" dirty="0"/>
              <a:t>Οι ψυχολόγοι επιμένουν ότι η οργάνωση του φυσικού χώρου της τάξης πρέπει να στηρίζει τις ψυχολογικές προϋποθέσεις του διδακτικού μοντέλου που χρησιμοποιείται </a:t>
            </a:r>
          </a:p>
          <a:p>
            <a:r>
              <a:rPr lang="en-GR" dirty="0"/>
              <a:t>Οι δυνατοί τρόποι διευθέτησης των θρανίων είναι πολλοί:</a:t>
            </a:r>
            <a:br>
              <a:rPr lang="en-GR" dirty="0"/>
            </a:br>
            <a:r>
              <a:rPr lang="en-GR" dirty="0"/>
              <a:t>- παραδοσιακός τρόπος της κατά σειράς διευθέτησης των θρανίων</a:t>
            </a:r>
            <a:br>
              <a:rPr lang="en-GR" dirty="0"/>
            </a:br>
            <a:r>
              <a:rPr lang="en-GR" dirty="0"/>
              <a:t>- η διάταξη σε σχήμα σταυρού</a:t>
            </a:r>
            <a:br>
              <a:rPr lang="en-GR" dirty="0"/>
            </a:br>
            <a:r>
              <a:rPr lang="en-GR" dirty="0"/>
              <a:t>- η ημικυκλική (σχήμα Π) </a:t>
            </a:r>
            <a:br>
              <a:rPr lang="en-GR" dirty="0"/>
            </a:br>
            <a:r>
              <a:rPr lang="en-GR" dirty="0"/>
              <a:t>- η διάταξη κατά μικρές ομάδες</a:t>
            </a:r>
            <a:br>
              <a:rPr lang="en-GR" dirty="0"/>
            </a:br>
            <a:br>
              <a:rPr lang="en-GR" dirty="0"/>
            </a:br>
            <a:endParaRPr lang="en-GR" dirty="0"/>
          </a:p>
          <a:p>
            <a:pPr lvl="0"/>
            <a:r>
              <a:rPr lang="en-GR" dirty="0"/>
              <a:t>Η μετωπική διάταξη ευνοεί το δασκαλικό μονόλογο και την ατομική εργασία και έχει βρεθεί ότι περιορίζει του διαμαθητικούς περισπασμούς </a:t>
            </a:r>
          </a:p>
          <a:p>
            <a:endParaRPr lang="en-GR" dirty="0"/>
          </a:p>
        </p:txBody>
      </p:sp>
    </p:spTree>
    <p:extLst>
      <p:ext uri="{BB962C8B-B14F-4D97-AF65-F5344CB8AC3E}">
        <p14:creationId xmlns:p14="http://schemas.microsoft.com/office/powerpoint/2010/main" val="2105193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9410C8-556B-E14C-9B58-1EA29B3AF77B}"/>
              </a:ext>
            </a:extLst>
          </p:cNvPr>
          <p:cNvSpPr>
            <a:spLocks noGrp="1"/>
          </p:cNvSpPr>
          <p:nvPr>
            <p:ph idx="1"/>
          </p:nvPr>
        </p:nvSpPr>
        <p:spPr>
          <a:xfrm>
            <a:off x="838200" y="1528354"/>
            <a:ext cx="10515600" cy="4648609"/>
          </a:xfrm>
        </p:spPr>
        <p:txBody>
          <a:bodyPr/>
          <a:lstStyle/>
          <a:p>
            <a:r>
              <a:rPr lang="en-GR" dirty="0"/>
              <a:t>Η διάταξη του ημικυκλίου ευνοεί τη διαμαθητική και τη δασκαλομαθητική επικοινωνία και για αυτό προσφέρεται για διαλεκτικής μορφής διδασκαλίες</a:t>
            </a:r>
            <a:endParaRPr lang="el-GR" dirty="0"/>
          </a:p>
          <a:p>
            <a:r>
              <a:rPr lang="en-GR" dirty="0"/>
              <a:t>Η κατά ομάδες διάταξη ευνοεί την ομαδοκεντρική μορφή διδασκαλίας,αλλά αυξάνει όπως και η ημικυκλική διάταξη και τις εκτός μαθήματος επικοινωνίες</a:t>
            </a:r>
            <a:br>
              <a:rPr lang="en-GR" dirty="0"/>
            </a:br>
            <a:endParaRPr lang="en-GR" dirty="0"/>
          </a:p>
        </p:txBody>
      </p:sp>
    </p:spTree>
    <p:extLst>
      <p:ext uri="{BB962C8B-B14F-4D97-AF65-F5344CB8AC3E}">
        <p14:creationId xmlns:p14="http://schemas.microsoft.com/office/powerpoint/2010/main" val="976902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8A5D48-1251-B84F-B32B-EB4FE57267AE}"/>
              </a:ext>
            </a:extLst>
          </p:cNvPr>
          <p:cNvSpPr>
            <a:spLocks noGrp="1"/>
          </p:cNvSpPr>
          <p:nvPr>
            <p:ph idx="1"/>
          </p:nvPr>
        </p:nvSpPr>
        <p:spPr>
          <a:xfrm>
            <a:off x="843643" y="2349727"/>
            <a:ext cx="10504714" cy="2158546"/>
          </a:xfrm>
        </p:spPr>
        <p:txBody>
          <a:bodyPr>
            <a:normAutofit/>
          </a:bodyPr>
          <a:lstStyle/>
          <a:p>
            <a:pPr marL="0" indent="0" algn="ctr">
              <a:buNone/>
            </a:pPr>
            <a:r>
              <a:rPr lang="en-GR" sz="3200" b="1" dirty="0"/>
              <a:t>Ποια μορφή διάταξης πιστεύετε ότι είναι η καλύτερη;(Προβληματισμός)</a:t>
            </a:r>
            <a:br>
              <a:rPr lang="en-GR" sz="3200" b="1" dirty="0"/>
            </a:br>
            <a:endParaRPr lang="en-GR" sz="3200" b="1" dirty="0"/>
          </a:p>
        </p:txBody>
      </p:sp>
    </p:spTree>
    <p:extLst>
      <p:ext uri="{BB962C8B-B14F-4D97-AF65-F5344CB8AC3E}">
        <p14:creationId xmlns:p14="http://schemas.microsoft.com/office/powerpoint/2010/main" val="4013015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C03DB65-24A7-1544-84D8-D9D387A82606}"/>
              </a:ext>
            </a:extLst>
          </p:cNvPr>
          <p:cNvSpPr>
            <a:spLocks noGrp="1"/>
          </p:cNvSpPr>
          <p:nvPr>
            <p:ph idx="1"/>
          </p:nvPr>
        </p:nvSpPr>
        <p:spPr/>
        <p:txBody>
          <a:bodyPr/>
          <a:lstStyle/>
          <a:p>
            <a:r>
              <a:rPr lang="en-GR" dirty="0"/>
              <a:t>Γενικά δεν υπάρχει άριστη μορφή διάταξης, αλλά διατάξεις για συγκεκριμένους διδακτικούς στόχους και συγκεκριμένες μορφές διδασκαλίας</a:t>
            </a:r>
          </a:p>
          <a:p>
            <a:endParaRPr lang="en-GR" dirty="0"/>
          </a:p>
        </p:txBody>
      </p:sp>
    </p:spTree>
    <p:extLst>
      <p:ext uri="{BB962C8B-B14F-4D97-AF65-F5344CB8AC3E}">
        <p14:creationId xmlns:p14="http://schemas.microsoft.com/office/powerpoint/2010/main" val="3103972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31F09-4289-894D-8139-9B9D99623B41}"/>
              </a:ext>
            </a:extLst>
          </p:cNvPr>
          <p:cNvSpPr>
            <a:spLocks noGrp="1"/>
          </p:cNvSpPr>
          <p:nvPr>
            <p:ph type="title"/>
          </p:nvPr>
        </p:nvSpPr>
        <p:spPr/>
        <p:txBody>
          <a:bodyPr>
            <a:normAutofit fontScale="90000"/>
          </a:bodyPr>
          <a:lstStyle/>
          <a:p>
            <a:pPr algn="ctr"/>
            <a:r>
              <a:rPr lang="en-GR" b="1" dirty="0"/>
              <a:t>Η ΔΙΑΤΑΞΗ ΤΩΝ ΘΡΑΝΙΩΝ στο ελληνικό σχολείο</a:t>
            </a:r>
            <a:br>
              <a:rPr lang="en-GR" dirty="0"/>
            </a:br>
            <a:endParaRPr lang="en-GR" dirty="0"/>
          </a:p>
        </p:txBody>
      </p:sp>
      <p:sp>
        <p:nvSpPr>
          <p:cNvPr id="3" name="Content Placeholder 2">
            <a:extLst>
              <a:ext uri="{FF2B5EF4-FFF2-40B4-BE49-F238E27FC236}">
                <a16:creationId xmlns:a16="http://schemas.microsoft.com/office/drawing/2014/main" id="{BFACB324-97B5-8945-9BB9-AF5A410FE723}"/>
              </a:ext>
            </a:extLst>
          </p:cNvPr>
          <p:cNvSpPr>
            <a:spLocks noGrp="1"/>
          </p:cNvSpPr>
          <p:nvPr>
            <p:ph idx="1"/>
          </p:nvPr>
        </p:nvSpPr>
        <p:spPr/>
        <p:txBody>
          <a:bodyPr>
            <a:normAutofit fontScale="92500" lnSpcReduction="20000"/>
          </a:bodyPr>
          <a:lstStyle/>
          <a:p>
            <a:r>
              <a:rPr lang="en-GR" dirty="0"/>
              <a:t>Στο ελληνικό σχολείο συναντούμε συνήθως: </a:t>
            </a:r>
            <a:br>
              <a:rPr lang="en-GR" dirty="0"/>
            </a:br>
            <a:r>
              <a:rPr lang="en-GR" dirty="0"/>
              <a:t>α. τη μετωπική διάταξη (κατά σειρές), </a:t>
            </a:r>
            <a:br>
              <a:rPr lang="en-GR" dirty="0"/>
            </a:br>
            <a:r>
              <a:rPr lang="en-GR" dirty="0"/>
              <a:t>β. την ομαδική διάταξη και </a:t>
            </a:r>
            <a:br>
              <a:rPr lang="en-GR" dirty="0"/>
            </a:br>
            <a:r>
              <a:rPr lang="en-GR" dirty="0"/>
              <a:t>γ. τη διάταξη σε σχήμα Π</a:t>
            </a:r>
            <a:br>
              <a:rPr lang="en-GR" dirty="0"/>
            </a:br>
            <a:br>
              <a:rPr lang="en-GR" dirty="0"/>
            </a:br>
            <a:r>
              <a:rPr lang="en-GR" dirty="0"/>
              <a:t>Καθεμιά από τις 3 αυτές διατάξεις στηρίζει και διευκολύνει διαφορετική μορφή διδασκαλίας</a:t>
            </a:r>
            <a:br>
              <a:rPr lang="en-GR" dirty="0"/>
            </a:br>
            <a:br>
              <a:rPr lang="en-GR" dirty="0"/>
            </a:br>
            <a:r>
              <a:rPr lang="en-GR" dirty="0"/>
              <a:t>α. Η μετωπική διάταξη διευκολύνει τη δασκαλοκεντρική και μετωπική μορφή διδασκαλίας γιατί προσφέρει τη δυνατότητα άνετης επικοινωνίας μεταξύ εκπαιδευτικού και μαθητών</a:t>
            </a:r>
            <a:br>
              <a:rPr lang="en-GR" dirty="0"/>
            </a:br>
            <a:br>
              <a:rPr lang="en-GR" dirty="0"/>
            </a:br>
            <a:r>
              <a:rPr lang="en-GR" dirty="0"/>
              <a:t>β. Η τοποθέτηση θρανίων ανά δύο ή τρία αντικριστά προσφέρεται για την κατά ομάδες διδασκαλία</a:t>
            </a:r>
            <a:br>
              <a:rPr lang="en-GR" dirty="0"/>
            </a:br>
            <a:endParaRPr lang="en-GR" dirty="0"/>
          </a:p>
        </p:txBody>
      </p:sp>
    </p:spTree>
    <p:extLst>
      <p:ext uri="{BB962C8B-B14F-4D97-AF65-F5344CB8AC3E}">
        <p14:creationId xmlns:p14="http://schemas.microsoft.com/office/powerpoint/2010/main" val="2227713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B1FD96-2014-7649-8E2A-5CF664E0C2FD}"/>
              </a:ext>
            </a:extLst>
          </p:cNvPr>
          <p:cNvSpPr>
            <a:spLocks noGrp="1"/>
          </p:cNvSpPr>
          <p:nvPr>
            <p:ph idx="1"/>
          </p:nvPr>
        </p:nvSpPr>
        <p:spPr/>
        <p:txBody>
          <a:bodyPr/>
          <a:lstStyle/>
          <a:p>
            <a:r>
              <a:rPr lang="en-GR" u="sng" dirty="0"/>
              <a:t>ΠΡΟΣΟΧΗ</a:t>
            </a:r>
            <a:r>
              <a:rPr lang="en-GR" dirty="0"/>
              <a:t>: αν ο εκπ/κός δεν χρησιμοποιεί τη συνεργατική (ομαδοκεντρική) αλλά τη δασκαλοκεντρική το σχήμα αυτό δεν προσφέρεται διότι σε στιγμές χαλάρωσης οι ομάδες των μαθητών μετατρέπονται αυτόματα σε συντροφιές ελεύθερης συζήτησης με δύσκολη επαναφορά στο μάθημα </a:t>
            </a:r>
            <a:r>
              <a:rPr lang="en-GR" dirty="0">
                <a:effectLst/>
              </a:rPr>
              <a:t> </a:t>
            </a:r>
            <a:endParaRPr lang="en-GR" dirty="0"/>
          </a:p>
        </p:txBody>
      </p:sp>
    </p:spTree>
    <p:extLst>
      <p:ext uri="{BB962C8B-B14F-4D97-AF65-F5344CB8AC3E}">
        <p14:creationId xmlns:p14="http://schemas.microsoft.com/office/powerpoint/2010/main" val="3031642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845</Words>
  <Application>Microsoft Macintosh PowerPoint</Application>
  <PresentationFormat>Widescreen</PresentationFormat>
  <Paragraphs>51</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Διάταξη του χώρου της τάξης</vt:lpstr>
      <vt:lpstr>PowerPoint Presentation</vt:lpstr>
      <vt:lpstr>PowerPoint Presentation</vt:lpstr>
      <vt:lpstr>PowerPoint Presentation</vt:lpstr>
      <vt:lpstr>PowerPoint Presentation</vt:lpstr>
      <vt:lpstr>PowerPoint Presentation</vt:lpstr>
      <vt:lpstr>PowerPoint Presentation</vt:lpstr>
      <vt:lpstr>Η ΔΙΑΤΑΞΗ ΤΩΝ ΘΡΑΝΙΩΝ στο ελληνικό σχολείο </vt:lpstr>
      <vt:lpstr>PowerPoint Presentation</vt:lpstr>
      <vt:lpstr>PowerPoint Presentation</vt:lpstr>
      <vt:lpstr>PowerPoint Presentation</vt:lpstr>
      <vt:lpstr>Γενικές παρατηρήσεις για τη διάταξη των θρανίων και τη σχολική αίθουσα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Διαχείριση του χρόνου στην τάξη</vt:lpstr>
      <vt:lpstr>Διαχείριση χρόνου: Μια δεξιότητα που πρέπει να καλλιεργήσουμε</vt:lpstr>
      <vt:lpstr>Στρατηγικές διαχείρισης του χρόνου</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Διάταξη του χώρου της τάξης</dc:title>
  <dc:creator>Microsoft Office User</dc:creator>
  <cp:lastModifiedBy>Angeliki Lazaridou</cp:lastModifiedBy>
  <cp:revision>8</cp:revision>
  <dcterms:created xsi:type="dcterms:W3CDTF">2021-03-30T05:30:13Z</dcterms:created>
  <dcterms:modified xsi:type="dcterms:W3CDTF">2022-04-11T06:36:25Z</dcterms:modified>
</cp:coreProperties>
</file>