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66" r:id="rId2"/>
    <p:sldId id="767" r:id="rId3"/>
    <p:sldId id="729" r:id="rId4"/>
    <p:sldId id="730" r:id="rId5"/>
    <p:sldId id="731" r:id="rId6"/>
    <p:sldId id="732" r:id="rId7"/>
    <p:sldId id="733" r:id="rId8"/>
    <p:sldId id="734" r:id="rId9"/>
    <p:sldId id="735" r:id="rId10"/>
    <p:sldId id="736" r:id="rId11"/>
    <p:sldId id="737" r:id="rId12"/>
    <p:sldId id="738" r:id="rId13"/>
    <p:sldId id="759" r:id="rId14"/>
    <p:sldId id="739" r:id="rId15"/>
    <p:sldId id="760" r:id="rId16"/>
    <p:sldId id="740" r:id="rId17"/>
    <p:sldId id="762" r:id="rId18"/>
    <p:sldId id="761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63" r:id="rId29"/>
    <p:sldId id="750" r:id="rId30"/>
    <p:sldId id="751" r:id="rId31"/>
    <p:sldId id="764" r:id="rId32"/>
    <p:sldId id="752" r:id="rId33"/>
    <p:sldId id="753" r:id="rId34"/>
    <p:sldId id="754" r:id="rId35"/>
    <p:sldId id="755" r:id="rId36"/>
    <p:sldId id="756" r:id="rId37"/>
    <p:sldId id="765" r:id="rId38"/>
    <p:sldId id="757" r:id="rId39"/>
    <p:sldId id="57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Συντάκτης" initials="Α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0070C0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1489" autoAdjust="0"/>
  </p:normalViewPr>
  <p:slideViewPr>
    <p:cSldViewPr>
      <p:cViewPr varScale="1">
        <p:scale>
          <a:sx n="98" d="100"/>
          <a:sy n="98" d="100"/>
        </p:scale>
        <p:origin x="576" y="78"/>
      </p:cViewPr>
      <p:guideLst>
        <p:guide orient="horz" pos="1008"/>
        <p:guide pos="288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0"/>
    </p:cViewPr>
  </p:sorterViewPr>
  <p:notesViewPr>
    <p:cSldViewPr>
      <p:cViewPr varScale="1">
        <p:scale>
          <a:sx n="88" d="100"/>
          <a:sy n="88" d="100"/>
        </p:scale>
        <p:origin x="37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5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11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 αριθμός και οι τύποι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διακομιστών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σε ένα δίκτυο πελάτη/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εξαρτώνται από το μέγεθος και τον φόρτο εργασίας του δικτύου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Τα μικρά δίκτυα θα είχαν μόνο έναν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ο οποίος θα αναλάμβανε τον χειρισμό όλων των λειτουργιών ενός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Οποιαδήποτε εργασία που επαναλαμβάνεται ή απαιτεί πολύ χρόνο από τον επεξεργαστή (CPU) ενός υπολογιστή θα μπορούσε να ανατεθεί σε έναν αποκλειστικό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Οι κοινοί τύποι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διακομιστών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είναι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αυθεντικοποίησης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(authentication server)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αρχείων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file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server)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εκτυπώσεων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print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server) </a:t>
            </a:r>
            <a:endParaRPr lang="el-G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εφαρμογών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aplication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server)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βάσεων δεδομένων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database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server)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ηλεκτρονικού ταχυδρομείου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επικοινωνιών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communication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server)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web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Διακομιστής</a:t>
            </a:r>
            <a:r>
              <a:rPr lang="el-GR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loud </a:t>
            </a:r>
          </a:p>
        </p:txBody>
      </p:sp>
    </p:spTree>
    <p:extLst>
      <p:ext uri="{BB962C8B-B14F-4D97-AF65-F5344CB8AC3E}">
        <p14:creationId xmlns:p14="http://schemas.microsoft.com/office/powerpoint/2010/main" val="217709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12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1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Σε μια τοπολογία διαύλου (</a:t>
            </a:r>
            <a:r>
              <a:rPr lang="el-GR" kern="1200" dirty="0" err="1">
                <a:solidFill>
                  <a:schemeClr val="tx1"/>
                </a:solidFill>
                <a:effectLst/>
                <a:latin typeface="Arial" pitchFamily="34" charset="0"/>
              </a:rPr>
              <a:t>bus</a:t>
            </a: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el-GR" kern="1200" dirty="0" err="1">
                <a:solidFill>
                  <a:schemeClr val="tx1"/>
                </a:solidFill>
                <a:effectLst/>
                <a:latin typeface="Arial" pitchFamily="34" charset="0"/>
              </a:rPr>
              <a:t>topology</a:t>
            </a: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) (ή γραμμικού διαύλου), όλοι οι υπολογιστές συνδέονται με τη σειρά με ένα μόνο καλώδιο</a:t>
            </a:r>
            <a:r>
              <a:rPr lang="en-US" kern="1200" dirty="0"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  <a:p>
            <a:pPr marL="628650" lvl="2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dirty="0"/>
              <a:t>Συγκρούσεις δεδομένων (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l-GR" dirty="0" err="1"/>
              <a:t>collision</a:t>
            </a:r>
            <a:r>
              <a:rPr lang="el-GR" dirty="0"/>
              <a:t>) παρατηρούνται όταν δύο υπολογιστές στέλνουν δεδομένα ταυτόχρονα και τα δεδομένα συγκρούονται κάπου στα μέσα σύνδεσης</a:t>
            </a:r>
            <a:r>
              <a:rPr lang="en-US" dirty="0"/>
              <a:t>.</a:t>
            </a:r>
          </a:p>
          <a:p>
            <a:pPr marL="628650" lvl="2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dirty="0"/>
              <a:t> Τα δεδομένα αναλύονται σε μικρότερα τμήματα, τα λεγόμενα πακέτα</a:t>
            </a:r>
            <a:r>
              <a:rPr lang="en-US" dirty="0"/>
              <a:t>.</a:t>
            </a:r>
          </a:p>
          <a:p>
            <a:pPr marL="628650" lvl="2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dirty="0"/>
              <a:t>Όταν</a:t>
            </a:r>
            <a:r>
              <a:rPr lang="el-GR" baseline="0" dirty="0"/>
              <a:t> οι </a:t>
            </a:r>
            <a:r>
              <a:rPr lang="el-GR" dirty="0"/>
              <a:t>κόμβοι δεν κάνουν τίποτα για να μεταφέρουν δεδομένα, το δίκτυο διαύλου είναι μια παθητική τοπολογία</a:t>
            </a:r>
            <a:r>
              <a:rPr lang="en-US" dirty="0"/>
              <a:t>.</a:t>
            </a:r>
          </a:p>
          <a:p>
            <a:pPr marL="628650" lvl="2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dirty="0"/>
              <a:t> Οι </a:t>
            </a:r>
            <a:r>
              <a:rPr lang="el-GR" dirty="0" err="1"/>
              <a:t>τερματιστές</a:t>
            </a:r>
            <a:r>
              <a:rPr lang="el-GR" dirty="0"/>
              <a:t> (</a:t>
            </a:r>
            <a:r>
              <a:rPr lang="el-GR" dirty="0" err="1"/>
              <a:t>terminator</a:t>
            </a:r>
            <a:r>
              <a:rPr lang="el-GR" dirty="0"/>
              <a:t>) απορροφούν ένα σήμα το οποίο δεν αντανακλάται πίσω στα μέρη του δικτύου που το έχουν ήδη λάβει</a:t>
            </a:r>
            <a:r>
              <a:rPr lang="en-US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kern="1200" baseline="0" dirty="0">
                <a:solidFill>
                  <a:schemeClr val="tx1"/>
                </a:solidFill>
                <a:effectLst/>
                <a:latin typeface="Arial" pitchFamily="34" charset="0"/>
              </a:rPr>
              <a:t>Τα πλεονεκτήματα της τοπολογίας διαύλου είναι η απλότητα και το χαμηλό κόστος του δικτύου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  <a:endParaRPr lang="en-US" kern="120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4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13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Εικόνα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12.8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παρουσιάζει μια τοπολογία γραμμικού διαύλου στην οποία όλοι οι υπολογιστές συνδέονται με τη σειρά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11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14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Οι υπολογιστές και οι περιφερειακές συσκευές σε μια τοπολογία δακτυλίου (</a:t>
            </a:r>
            <a:r>
              <a:rPr lang="el-GR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ring</a:t>
            </a:r>
            <a:r>
              <a:rPr lang="el-GR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topology</a:t>
            </a:r>
            <a:r>
              <a:rPr lang="el-GR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(ή βρόχου) διατάσσονται κατά τρόπο τέτοιο που μοιάζει με κύκλο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  <a:r>
              <a:rPr lang="el-GR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Τα δεδομένα ρέουν γύρω από τον κύκλο από μία συσκευή σε άλλη, προς μία μόνο κατεύθυνση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  <a:r>
              <a:rPr lang="el-GR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Επειδή τα δεδομένα περνούν μέσα από ένα ειδικό πακέτο δεδομένων που ονομάζεται διακριτικό (</a:t>
            </a:r>
            <a:r>
              <a:rPr lang="el-GR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token</a:t>
            </a:r>
            <a:r>
              <a:rPr lang="el-GR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), αυτός ο τύπος τοπολογίας κάποτε ονομαζόταν τοπολογία διακριτικού δακτυλίου. </a:t>
            </a:r>
            <a:endParaRPr lang="en-US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Η τοπολογία δακτυλίου παρέχει μια πιο δίκαιη κατανομή των πόρων δικτύου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936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15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Εικόνα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12.9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παρουσιάζει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πώς η τοπολογία δακτυλίου παρέχει δίκαιη κατανομή πόρων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37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16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625" lvl="1" indent="-17145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 Η τοπολογία αστέρα (</a:t>
            </a:r>
            <a:r>
              <a:rPr lang="el-GR" kern="1200" dirty="0" err="1">
                <a:solidFill>
                  <a:schemeClr val="tx1"/>
                </a:solidFill>
                <a:effectLst/>
                <a:latin typeface="Arial" pitchFamily="34" charset="0"/>
              </a:rPr>
              <a:t>star</a:t>
            </a: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el-GR" kern="1200" dirty="0" err="1">
                <a:solidFill>
                  <a:schemeClr val="tx1"/>
                </a:solidFill>
                <a:effectLst/>
                <a:latin typeface="Arial" pitchFamily="34" charset="0"/>
              </a:rPr>
              <a:t>topology</a:t>
            </a: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) είναι η πιο ευρέως χρησιμοποιούμενη τοπολογία δικτύου πελάτη/ </a:t>
            </a:r>
            <a:r>
              <a:rPr lang="el-GR" kern="1200" dirty="0" err="1">
                <a:solidFill>
                  <a:schemeClr val="tx1"/>
                </a:solidFill>
                <a:effectLst/>
                <a:latin typeface="Arial" pitchFamily="34" charset="0"/>
              </a:rPr>
              <a:t>διακομιστή</a:t>
            </a: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, επειδή προσφέρει τη μεγαλύτερη ευελιξία με χαμηλό κόστος</a:t>
            </a:r>
            <a:r>
              <a:rPr lang="en-US" kern="1200" dirty="0"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Σε μια τοπολογία αστέρα, οι κόμβοι συνδέονται με μια κεντρική συσκευή επικοινωνίας που ονομάζεται διάταξη μεταγωγής με τέτοιον τρόπο που να σχηματίζουν ένα αστέρι</a:t>
            </a:r>
            <a:r>
              <a:rPr lang="en-US" kern="1200" dirty="0"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r>
              <a:rPr lang="el-GR" kern="1200" dirty="0">
                <a:solidFill>
                  <a:schemeClr val="tx1"/>
                </a:solidFill>
                <a:effectLst/>
                <a:latin typeface="Arial" pitchFamily="34" charset="0"/>
              </a:rPr>
              <a:t>Χρησιμοποιεί πρωτόκολλο πολλαπλής πρόσβασης με ανίχνευση φορέα και αναγνώριση συγκρούσεων</a:t>
            </a:r>
            <a:r>
              <a:rPr lang="en-US" dirty="0"/>
              <a:t> (CSMA/CD). </a:t>
            </a:r>
            <a:r>
              <a:rPr lang="el-GR" dirty="0"/>
              <a:t>Το σήμα συμφόρησης (</a:t>
            </a:r>
            <a:r>
              <a:rPr lang="en-US" dirty="0"/>
              <a:t>jams</a:t>
            </a:r>
            <a:r>
              <a:rPr lang="el-GR" dirty="0"/>
              <a:t> </a:t>
            </a:r>
            <a:r>
              <a:rPr lang="en-US" dirty="0" err="1"/>
              <a:t>ignal</a:t>
            </a:r>
            <a:r>
              <a:rPr lang="en-US" dirty="0"/>
              <a:t>)</a:t>
            </a:r>
            <a:r>
              <a:rPr lang="el-GR" dirty="0"/>
              <a:t> βοηθά στην αποφυγή των συγκρούσεων</a:t>
            </a:r>
            <a:r>
              <a:rPr lang="el-GR" baseline="0" dirty="0"/>
              <a:t> δεδομένων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976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17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κυριότερα πλεονεκτήματα ενός δικτύου αστέρα είναι τα εξής: </a:t>
            </a:r>
            <a:endParaRPr lang="en-US" dirty="0"/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dirty="0"/>
              <a:t>Η αστοχία ενός υπολογιστή δεν επηρεάζει το υπόλοιπο δίκτυο.</a:t>
            </a:r>
            <a:endParaRPr lang="en-US" dirty="0"/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dirty="0"/>
              <a:t>Είναι</a:t>
            </a:r>
            <a:r>
              <a:rPr lang="el-GR" baseline="0" dirty="0"/>
              <a:t> εύκολο να προστεθούν κόμβοι.</a:t>
            </a:r>
            <a:endParaRPr lang="en-US" dirty="0"/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dirty="0"/>
              <a:t>Η απόδοση παραμένει αποδεκτή ακόμα κι όταν υπάρχουν πολλοί κόμβοι.</a:t>
            </a:r>
            <a:endParaRPr lang="en-US" dirty="0"/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dirty="0"/>
              <a:t>Διευκολύνονται η αντιμετώπιση προβλημάτων και οι επιδιορθώσεις.</a:t>
            </a:r>
            <a:endParaRPr lang="en-US" dirty="0"/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μειονέκτημα των δικτύων αστέρα παλαιότερα ήταν το κόστος,</a:t>
            </a:r>
            <a:r>
              <a:rPr lang="el-GR" baseline="0" dirty="0">
                <a:latin typeface="Arial" panose="020B0604020202020204" pitchFamily="34" charset="0"/>
                <a:cs typeface="Arial" panose="020B0604020202020204" pitchFamily="34" charset="0"/>
              </a:rPr>
              <a:t> το οποίο δεν είναι τόσο υψηλό πλέον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450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18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Εικόνα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12.10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παρουσιάζει μια τοπολογία αστέρα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 οποία οι κόμβοι δικτύου συνδέονται μέσω μιας κεντρικής διάταξης μεταγωγής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43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19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Η Εικόνα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12.12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παρουσιάζει τα πλεονεκτήματα και τα μειονεκτήματα των τοπολογιών διαύλου, δακτυλίου και αστέρα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dirty="0">
                <a:latin typeface="Arial" pitchFamily="34" charset="0"/>
                <a:cs typeface="Arial" pitchFamily="34" charset="0"/>
              </a:rPr>
              <a:t>Η ενότητα αυτή καλύπτει θέματα</a:t>
            </a:r>
            <a:r>
              <a:rPr lang="el-GR" baseline="0" dirty="0">
                <a:latin typeface="Arial" pitchFamily="34" charset="0"/>
                <a:cs typeface="Arial" pitchFamily="34" charset="0"/>
              </a:rPr>
              <a:t> ε</a:t>
            </a:r>
            <a:r>
              <a:rPr lang="el-GR" dirty="0">
                <a:latin typeface="Arial" pitchFamily="34" charset="0"/>
                <a:cs typeface="Arial" pitchFamily="34" charset="0"/>
              </a:rPr>
              <a:t>γκατάστασης δικτύων επιχειρήσεων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. </a:t>
            </a:r>
            <a:r>
              <a:rPr lang="el-GR" baseline="0" dirty="0">
                <a:latin typeface="Arial" pitchFamily="34" charset="0"/>
                <a:cs typeface="Arial" pitchFamily="34" charset="0"/>
              </a:rPr>
              <a:t>Σε αυτά περιλαμβάνονται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: </a:t>
            </a:r>
            <a:r>
              <a:rPr lang="el-GR" baseline="0" dirty="0">
                <a:latin typeface="Arial" pitchFamily="34" charset="0"/>
                <a:cs typeface="Arial" pitchFamily="34" charset="0"/>
              </a:rPr>
              <a:t>Μέσα μετάδοσης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, </a:t>
            </a:r>
            <a:r>
              <a:rPr lang="el-GR" baseline="0" dirty="0">
                <a:latin typeface="Arial" pitchFamily="34" charset="0"/>
                <a:cs typeface="Arial" pitchFamily="34" charset="0"/>
              </a:rPr>
              <a:t>Προσαρμογείς δικτύων και συσκευές πλοήγησης και Λειτουργικά συστήματα δικτύων και ασφάλεια δικτύων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7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dirty="0">
                <a:latin typeface="Times New Roman" pitchFamily="18" charset="0"/>
              </a:rPr>
              <a:t>Η ενότητα</a:t>
            </a:r>
            <a:r>
              <a:rPr lang="el-GR" baseline="0" dirty="0">
                <a:latin typeface="Times New Roman" pitchFamily="18" charset="0"/>
              </a:rPr>
              <a:t> αυτή καλύπτει θέματα που σχετίζονται με δίκτυα και τοπολογίες πελάτη/</a:t>
            </a:r>
            <a:r>
              <a:rPr lang="el-GR" baseline="0" dirty="0" err="1">
                <a:latin typeface="Times New Roman" pitchFamily="18" charset="0"/>
              </a:rPr>
              <a:t>διακομιστή</a:t>
            </a:r>
            <a:r>
              <a:rPr lang="en-US" baseline="0" dirty="0">
                <a:latin typeface="Times New Roman" pitchFamily="18" charset="0"/>
              </a:rPr>
              <a:t>. </a:t>
            </a:r>
            <a:r>
              <a:rPr lang="el-GR" baseline="0" dirty="0">
                <a:latin typeface="Times New Roman" pitchFamily="18" charset="0"/>
              </a:rPr>
              <a:t>Σε αυτά περιλαμβάνονται</a:t>
            </a:r>
            <a:r>
              <a:rPr lang="en-US" baseline="0" dirty="0">
                <a:latin typeface="Times New Roman" pitchFamily="18" charset="0"/>
              </a:rPr>
              <a:t>: </a:t>
            </a:r>
            <a:r>
              <a:rPr lang="el-GR" sz="1200" dirty="0"/>
              <a:t>Τα βασικά των δικτύων πελάτη/ </a:t>
            </a:r>
            <a:r>
              <a:rPr lang="el-GR" sz="1200" dirty="0" err="1"/>
              <a:t>διακομιστή</a:t>
            </a:r>
            <a:r>
              <a:rPr lang="el-GR" sz="1200" dirty="0"/>
              <a:t> </a:t>
            </a:r>
            <a:r>
              <a:rPr lang="el-GR" sz="1200" baseline="0" dirty="0"/>
              <a:t> κ</a:t>
            </a:r>
            <a:r>
              <a:rPr lang="el-GR" baseline="0" dirty="0">
                <a:latin typeface="Times New Roman" pitchFamily="18" charset="0"/>
              </a:rPr>
              <a:t>αι Διακομιστές και τοπολογίες δικτύων</a:t>
            </a:r>
            <a:r>
              <a:rPr lang="en-US" baseline="0" dirty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2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>
                <a:solidFill>
                  <a:schemeClr val="tx1"/>
                </a:solidFill>
              </a:rPr>
              <a:t>Ο στόχος που σχετίζεται με την κατανόηση</a:t>
            </a:r>
            <a:r>
              <a:rPr lang="el-GR" sz="1200" baseline="0" dirty="0">
                <a:solidFill>
                  <a:schemeClr val="tx1"/>
                </a:solidFill>
              </a:rPr>
              <a:t> των μέσων μετάδοσης είναι</a:t>
            </a:r>
            <a:r>
              <a:rPr lang="en-US" sz="1200" baseline="0" dirty="0">
                <a:solidFill>
                  <a:schemeClr val="tx1"/>
                </a:solidFill>
              </a:rPr>
              <a:t>:</a:t>
            </a:r>
          </a:p>
          <a:p>
            <a:pPr marL="1035558" lvl="1" indent="-689372">
              <a:spcBef>
                <a:spcPts val="750"/>
              </a:spcBef>
              <a:buNone/>
            </a:pPr>
            <a:r>
              <a:rPr lang="en-US" dirty="0"/>
              <a:t>12.6  </a:t>
            </a:r>
            <a:r>
              <a:rPr lang="el-GR" dirty="0"/>
              <a:t>Οι τύποι ενσύρματων και ασύρματων μέσων μετάδοσης που χρησιμοποιούνται σε δίκτυα.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3A463-E477-4513-ADF2-23224E17708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14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>
                <a:solidFill>
                  <a:schemeClr val="tx1"/>
                </a:solidFill>
              </a:rPr>
              <a:t>Οι τρεις στόχοι</a:t>
            </a:r>
            <a:r>
              <a:rPr lang="el-GR" sz="1200" baseline="0" dirty="0">
                <a:solidFill>
                  <a:schemeClr val="tx1"/>
                </a:solidFill>
              </a:rPr>
              <a:t> που σχετίζονται με την κατανόηση των </a:t>
            </a:r>
            <a:r>
              <a:rPr lang="el-GR" sz="1200" baseline="0" dirty="0" err="1">
                <a:solidFill>
                  <a:schemeClr val="tx1"/>
                </a:solidFill>
              </a:rPr>
              <a:t>π</a:t>
            </a:r>
            <a:r>
              <a:rPr lang="el-GR" sz="1200" dirty="0" err="1">
                <a:solidFill>
                  <a:schemeClr val="tx1"/>
                </a:solidFill>
              </a:rPr>
              <a:t>ροσαρμογέων</a:t>
            </a:r>
            <a:r>
              <a:rPr lang="el-GR" sz="1200" dirty="0">
                <a:solidFill>
                  <a:schemeClr val="tx1"/>
                </a:solidFill>
              </a:rPr>
              <a:t> δικτύων και των συσκευών πλοήγησης </a:t>
            </a:r>
            <a:r>
              <a:rPr lang="el-GR" sz="1200" baseline="0" dirty="0">
                <a:solidFill>
                  <a:schemeClr val="tx1"/>
                </a:solidFill>
              </a:rPr>
              <a:t>είναι</a:t>
            </a:r>
            <a:r>
              <a:rPr lang="en-US" sz="1200" baseline="0" dirty="0">
                <a:solidFill>
                  <a:schemeClr val="tx1"/>
                </a:solidFill>
              </a:rPr>
              <a:t>:</a:t>
            </a:r>
          </a:p>
          <a:p>
            <a:pPr marL="1035558" lvl="1" indent="-692658">
              <a:spcBef>
                <a:spcPts val="750"/>
              </a:spcBef>
              <a:buNone/>
            </a:pPr>
            <a:r>
              <a:rPr lang="en-US" dirty="0"/>
              <a:t>12.7  </a:t>
            </a:r>
            <a:r>
              <a:rPr lang="el-GR" dirty="0"/>
              <a:t>Πώς βοηθούν οι </a:t>
            </a:r>
            <a:r>
              <a:rPr lang="el-GR" dirty="0" err="1"/>
              <a:t>προσαρμογείς</a:t>
            </a:r>
            <a:r>
              <a:rPr lang="el-GR" dirty="0"/>
              <a:t> δικτύων τα δεδομένα να κινούνται στο δίκτυο. </a:t>
            </a:r>
            <a:endParaRPr lang="en-US" dirty="0"/>
          </a:p>
          <a:p>
            <a:pPr marL="1035558" lvl="1" indent="-692658">
              <a:spcBef>
                <a:spcPts val="750"/>
              </a:spcBef>
              <a:buNone/>
            </a:pPr>
            <a:r>
              <a:rPr lang="en-US" dirty="0"/>
              <a:t>12.8  </a:t>
            </a:r>
            <a:r>
              <a:rPr lang="el-GR" dirty="0"/>
              <a:t> Οι διευθύνσεις MAC και πώς χρησιμοποιούνται για τη μετακίνηση δεδομένων σε ένα δίκτυο. </a:t>
            </a:r>
            <a:endParaRPr lang="en-US" dirty="0"/>
          </a:p>
          <a:p>
            <a:pPr marL="1035558" lvl="1" indent="-692658">
              <a:spcBef>
                <a:spcPts val="750"/>
              </a:spcBef>
              <a:buNone/>
            </a:pPr>
            <a:r>
              <a:rPr lang="en-US" dirty="0"/>
              <a:t>12.9  </a:t>
            </a:r>
            <a:r>
              <a:rPr lang="el-GR" dirty="0"/>
              <a:t>Οι διάφορες συσκευές πλοήγησης δικτύου και πώς δρομολογούν τα δεδομένα στα δίκτυα.</a:t>
            </a:r>
          </a:p>
          <a:p>
            <a:pPr marL="1035558" lvl="1" indent="-692658">
              <a:spcBef>
                <a:spcPts val="75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3A463-E477-4513-ADF2-23224E17708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14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>
                <a:solidFill>
                  <a:schemeClr val="tx1"/>
                </a:solidFill>
              </a:rPr>
              <a:t>Οι δύο στόχοι που σχετίζονται με την κατανόηση των λειτουργικών συστημάτων δικτύων και της ασφάλειας δικτύων είναι</a:t>
            </a:r>
            <a:r>
              <a:rPr lang="en-US" sz="1200" baseline="0" dirty="0">
                <a:solidFill>
                  <a:schemeClr val="tx1"/>
                </a:solidFill>
              </a:rPr>
              <a:t>:</a:t>
            </a:r>
          </a:p>
          <a:p>
            <a:pPr marL="1035558" lvl="1" indent="-692658">
              <a:spcBef>
                <a:spcPts val="750"/>
              </a:spcBef>
              <a:buNone/>
            </a:pPr>
            <a:r>
              <a:rPr lang="en-US" dirty="0"/>
              <a:t>12.10  </a:t>
            </a:r>
            <a:r>
              <a:rPr lang="el-GR" dirty="0"/>
              <a:t>Γιατί τα λειτουργικά συστήματα δικτύων είναι απαραίτητα για τη λειτουργία των δικτύων. </a:t>
            </a:r>
            <a:endParaRPr lang="en-US" dirty="0"/>
          </a:p>
          <a:p>
            <a:pPr marL="1035558" lvl="1" indent="-692658">
              <a:spcBef>
                <a:spcPts val="750"/>
              </a:spcBef>
              <a:buNone/>
            </a:pPr>
            <a:r>
              <a:rPr lang="en-US" dirty="0"/>
              <a:t>12.11  </a:t>
            </a:r>
            <a:r>
              <a:rPr lang="el-GR" dirty="0"/>
              <a:t>Οι μεγαλύτερες απειλές για την ασφάλεια των δικτύων και πώς μπορούν οι διαχειριστές δικτύων να αντιμετωπίσουν αυτές τις απειλές.</a:t>
            </a:r>
          </a:p>
          <a:p>
            <a:pPr marL="1035558" lvl="1" indent="-692658">
              <a:spcBef>
                <a:spcPts val="75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3A463-E477-4513-ADF2-23224E17708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08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24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latin typeface="Arial" pitchFamily="34" charset="0"/>
                <a:ea typeface="+mn-ea"/>
                <a:cs typeface="+mn-cs"/>
              </a:rPr>
              <a:t> Αν και κάθε τύπος καλωδίου είναι διαφορετικός, οι ίδιοι έξι παράγοντες εξετάζονται πάντοτε κατά την επιλογή του τύπου καλωδίου</a:t>
            </a:r>
            <a:r>
              <a:rPr lang="en-US" sz="1200" b="0" i="0" u="none" strike="noStrike" kern="1200" baseline="0" dirty="0">
                <a:latin typeface="Arial" pitchFamily="34" charset="0"/>
                <a:ea typeface="+mn-ea"/>
                <a:cs typeface="+mn-cs"/>
              </a:rPr>
              <a:t>: </a:t>
            </a:r>
            <a:r>
              <a:rPr lang="el-GR" sz="1200" b="0" i="0" u="none" strike="noStrike" kern="1200" baseline="0" dirty="0">
                <a:latin typeface="Arial" pitchFamily="34" charset="0"/>
                <a:ea typeface="+mn-ea"/>
                <a:cs typeface="+mn-cs"/>
              </a:rPr>
              <a:t>μέγιστο μήκος διαδρομής, εύρος ζώνης, ευκαμψία (ακτίνα κάμψης), κόστος καλωδίου, κόστος εγκατάστασης και παρεμβολή</a:t>
            </a:r>
            <a:r>
              <a:rPr lang="en-US" sz="1200" b="0" i="0" u="none" strike="noStrike" kern="1200" baseline="0" dirty="0"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dirty="0"/>
              <a:t>Τύποι παρεμβολής</a:t>
            </a:r>
            <a:r>
              <a:rPr lang="el-GR" baseline="0" dirty="0"/>
              <a:t> είναι η ηλεκτρομαγνητική παρεμβολή (</a:t>
            </a:r>
            <a:r>
              <a:rPr lang="en-US" baseline="0" dirty="0"/>
              <a:t>EMI)</a:t>
            </a:r>
            <a:r>
              <a:rPr lang="el-GR" baseline="0" dirty="0"/>
              <a:t> και η παρεμβολή ραδιοσυχνότητας (</a:t>
            </a:r>
            <a:r>
              <a:rPr lang="en-US" baseline="0" dirty="0"/>
              <a:t>RFI)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667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25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Το καλώδιο συνεστραμμένου ζεύγους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twisted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pair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cable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αποτελείται από ζεύγη χάλκινων συρμάτων που στρέφονται το ένα γύρω από το άλλο και καλύπτονται από ένα προστατευτικό περίβλημα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Οι συστροφές είναι σημαντικές επειδή αναγκάζουν τα μαγνητικά πεδία που σχηματίζονται γύρω από τα σύρματα να περιπλέκονται και να είναι ως εκ τούτου λιγότερο ευάλωτα σε εξωτερικές παρεμβολές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Αν το καλώδιο συνεστραμμένου ζεύγους περιέχει ένα επίπεδο θωράκισης με πλέγματα θωράκισης από αλουμίνιο για τον περιορισμό των παρεμβολών, τότε το καλώδιο ονομάζεται θωρακισμένο καλώδιο συνεστραμμένου ζεύγους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shielded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twisted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pair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– STP)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463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26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Αν και δεν είναι το ίδιο δημοφιλές με το παρελθόν, το ομοαξονικό καλώδιο εξακολουθεί να χρησιμοποιείται σε κάποιες εγκαταστάσεις με έντονες ηλεκτρικές παρεμβολές. 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Το ομοαξονικό καλώδιο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coaxial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cable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αποτελείται από τέσσερα στοιχεία: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Έναν αγωγό (συνήθως χάλκινο) ο οποίος βρίσκεται στον πυρήνα του καλωδίου και χρησιμοποιείται για τη μετάδοση του σήματος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 συμπαγές στρώμα μη αγώγιμου μονωτικού υλικού (συνήθως ενός σκληρού και χοντρού πλαστικού) που περιβάλλει τον αγωγό. 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3.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 στρώμα μεταλλικού πλέγματος θωράκισης που καλύπτει τη μόνωση.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4.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 εξωτερικό περίβλημα από ελαφρύ πλαστικό, το οποίο καλύπτει τα εσωτερικά στοιχεία του καλωδίου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804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27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Το καλώδιο οπτικών ινών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fiber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optic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cable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αποτελείται από τα εξής: 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Μια γυάλινη (ή πλαστική) ίνα μέσω της οποίας μεταδίδονται τα δεδομένα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 προστατευτικό στρώμα γυάλινης ή πλαστικής επικάλυψης που τυλίγεται γύρω από τον αγωγό για να τον προστατεύει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</a:t>
            </a:r>
            <a:r>
              <a:rPr lang="el-GR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εξωτερικό περίβλημα</a:t>
            </a:r>
            <a:r>
              <a:rPr lang="el-GR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από ανθεκτικό υλικό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Οι μεταδόσεις δεδομένων μπορούν να διέρχονται από το καλώδιο οπτικών ινών προς μία μόνο κατεύθυνση.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Επομένως, υπάρχουν τουλάχιστον δύο ίνες (ή αγωγοί) στα περισσότερα καλώδια οπτικών ινών, ώστε να επιτρέπεται η μετάδοση προς αμφότερες τις κατευθύνσεις.</a:t>
            </a:r>
          </a:p>
        </p:txBody>
      </p:sp>
    </p:spTree>
    <p:extLst>
      <p:ext uri="{BB962C8B-B14F-4D97-AF65-F5344CB8AC3E}">
        <p14:creationId xmlns:p14="http://schemas.microsoft.com/office/powerpoint/2010/main" val="754179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28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dirty="0">
                <a:cs typeface="Arial" panose="020B0604020202020204" pitchFamily="34" charset="0"/>
              </a:rPr>
              <a:t>Οι ασύρματες επιλογές για δίκτυα επιχειρήσεων είναι σχεδόν ίδιες με εκείνες που υπάρχουν για τα οικιακά δίκτυα</a:t>
            </a:r>
            <a:r>
              <a:rPr lang="en-US" dirty="0"/>
              <a:t>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l-GR" dirty="0"/>
              <a:t>Γίνεται εγκατάσταση ασύρματων σημείων πρόσβασης τα οποία παρέχουν επιπλέον κάλυψη.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l-GR" dirty="0"/>
              <a:t>Οι</a:t>
            </a:r>
            <a:r>
              <a:rPr lang="el-GR" baseline="0" dirty="0"/>
              <a:t> περισσότερες επιχειρήσεις χρησιμοποιούν έναν συνδυασμό ενσύρματων και ασύρματων μέσων.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81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29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προσαρμογείς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δικτύων εκτελούν τρεις κρίσιμες λειτουργίες: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Παράγουν σήματα υψηλής έντασης, ώστε να είναι εφικτές οι μεταδόσεις στο δίκτυο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Είναι υπεύθυνοι για την ανάλυση των δεδομένων σε πακέτα και για την εκπομπή και παραλαβή δεδομένων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Είναι επίσης υπεύθυνοι για την παραλαβή εισερχόμενων πακέτων δεδομένων και, σύμφωνα με τα πρωτόκολλα δικτύωσης, για την αναδόμησή τους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Ενεργούν ως φρουροί για τη ροή των πληροφοριών προς και από τον υπολογιστή πελάτη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0767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30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Όπως φαίνεται στην Εικόνα 12.18, η κάρτα διασύνδεσης δικτύου (NIC) είναι υπεύθυνη για την ανάλυση των δεδομένων σε πακέτα, την προετοιμασία των πακέτων για μετάδοση, την παραλαβή εισερχόμενων πακέτων δεδομένων και την ανακατασκευή τους.</a:t>
            </a:r>
            <a:endParaRPr lang="en-US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28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>
                <a:solidFill>
                  <a:schemeClr val="tx1"/>
                </a:solidFill>
              </a:rPr>
              <a:t>Οι τρεις στόχοι που σχετίζονται με</a:t>
            </a:r>
            <a:r>
              <a:rPr lang="el-GR" sz="1200" baseline="0" dirty="0">
                <a:solidFill>
                  <a:schemeClr val="tx1"/>
                </a:solidFill>
              </a:rPr>
              <a:t> την κατανόηση των βασικών των δικτύων πελάτη/ </a:t>
            </a:r>
            <a:r>
              <a:rPr lang="el-GR" sz="1200" baseline="0" dirty="0" err="1">
                <a:solidFill>
                  <a:schemeClr val="tx1"/>
                </a:solidFill>
              </a:rPr>
              <a:t>διακομιστή</a:t>
            </a:r>
            <a:r>
              <a:rPr lang="el-GR" sz="1200" baseline="0" dirty="0">
                <a:solidFill>
                  <a:schemeClr val="tx1"/>
                </a:solidFill>
              </a:rPr>
              <a:t> είναι</a:t>
            </a:r>
            <a:r>
              <a:rPr lang="en-US" sz="1200" baseline="0" dirty="0">
                <a:solidFill>
                  <a:schemeClr val="tx1"/>
                </a:solidFill>
              </a:rPr>
              <a:t>:</a:t>
            </a:r>
          </a:p>
          <a:p>
            <a:pPr marL="1035558" indent="-692658">
              <a:buNone/>
            </a:pPr>
            <a:r>
              <a:rPr lang="en-US" sz="1200" dirty="0"/>
              <a:t>12.1  </a:t>
            </a:r>
            <a:r>
              <a:rPr lang="el-GR" sz="1200" dirty="0"/>
              <a:t>Τα πλεονεκτήματα που αποκομίζουν οι επιχειρήσεις από την εγκατάσταση ενός δικτύου. </a:t>
            </a:r>
            <a:endParaRPr lang="en-US" sz="1200" dirty="0"/>
          </a:p>
          <a:p>
            <a:pPr marL="1035558" indent="-692658">
              <a:buNone/>
            </a:pPr>
            <a:r>
              <a:rPr lang="en-US" sz="1200" dirty="0"/>
              <a:t>12.2  </a:t>
            </a:r>
            <a:r>
              <a:rPr lang="el-GR" sz="1200" dirty="0"/>
              <a:t>Οι διαφορές μεταξύ ενός δικτύου πελάτη/</a:t>
            </a:r>
            <a:r>
              <a:rPr lang="el-GR" sz="1200" dirty="0" err="1"/>
              <a:t>διακομιστή</a:t>
            </a:r>
            <a:r>
              <a:rPr lang="el-GR" sz="1200" dirty="0"/>
              <a:t> και ενός ομότιμου δικτύου. </a:t>
            </a:r>
            <a:endParaRPr lang="en-US" sz="1200" dirty="0"/>
          </a:p>
          <a:p>
            <a:pPr marL="1035558" indent="-692658">
              <a:buNone/>
            </a:pPr>
            <a:r>
              <a:rPr lang="en-US" sz="1200" dirty="0"/>
              <a:t>12.3  </a:t>
            </a:r>
            <a:r>
              <a:rPr lang="el-GR" sz="1200" dirty="0"/>
              <a:t>Οι κοινοί τύποι δικτύων πελάτη/</a:t>
            </a:r>
            <a:r>
              <a:rPr lang="el-GR" sz="1200" dirty="0" err="1"/>
              <a:t>διακομιστή</a:t>
            </a:r>
            <a:r>
              <a:rPr lang="el-GR" sz="1200" dirty="0"/>
              <a:t> και άλλα δίκτυα που χρησιμοποιούν οι επιχειρήσεις.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3A463-E477-4513-ADF2-23224E1770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31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Η διεύθυνση ελέγχου πρόσβασης μέσου (</a:t>
            </a:r>
            <a:r>
              <a:rPr lang="el-GR" dirty="0" err="1"/>
              <a:t>media</a:t>
            </a:r>
            <a:r>
              <a:rPr lang="el-GR" dirty="0"/>
              <a:t> </a:t>
            </a:r>
            <a:r>
              <a:rPr lang="el-GR" dirty="0" err="1"/>
              <a:t>access</a:t>
            </a:r>
            <a:r>
              <a:rPr lang="el-GR" dirty="0"/>
              <a:t> </a:t>
            </a:r>
            <a:r>
              <a:rPr lang="el-GR" dirty="0" err="1"/>
              <a:t>control</a:t>
            </a:r>
            <a:r>
              <a:rPr lang="el-GR" dirty="0"/>
              <a:t> – MAC) αποτελείται από 6 χαρακτήρες δύο θέσεων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l-GR" dirty="0"/>
              <a:t>Τα τρία πρώτα σύνολα χαρακτήρων προσδιορίζουν τον κατασκευαστή του </a:t>
            </a:r>
            <a:r>
              <a:rPr lang="el-GR" dirty="0" err="1"/>
              <a:t>προσαρμογέα</a:t>
            </a:r>
            <a:r>
              <a:rPr lang="el-GR" dirty="0"/>
              <a:t> δικτύου.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l-GR" dirty="0"/>
              <a:t>Το δεύτερο σύνολο χαρακτήρων είναι μια μοναδική διεύθυνση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/>
              <a:t>Η επιτροπή του IEEE (Ινστιτούτο Ηλεκτρολόγων και Ηλεκτρονικών Μηχανικών) είναι υπεύθυνη για την ανάθεση αριθμών σε κατασκευαστές </a:t>
            </a:r>
            <a:r>
              <a:rPr lang="el-GR" dirty="0" err="1"/>
              <a:t>προσαρμογέων</a:t>
            </a:r>
            <a:r>
              <a:rPr lang="el-GR" dirty="0"/>
              <a:t> δικτύου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/>
              <a:t>Η διεύθυνση </a:t>
            </a:r>
            <a:r>
              <a:rPr lang="en-US" dirty="0"/>
              <a:t>MAC </a:t>
            </a:r>
            <a:r>
              <a:rPr lang="el-GR" dirty="0"/>
              <a:t>διαφέρει</a:t>
            </a:r>
            <a:r>
              <a:rPr lang="el-GR" baseline="0" dirty="0"/>
              <a:t> από τη διεύθυνση</a:t>
            </a:r>
            <a:r>
              <a:rPr lang="en-US" dirty="0"/>
              <a:t> IP.</a:t>
            </a:r>
          </a:p>
        </p:txBody>
      </p:sp>
    </p:spTree>
    <p:extLst>
      <p:ext uri="{BB962C8B-B14F-4D97-AF65-F5344CB8AC3E}">
        <p14:creationId xmlns:p14="http://schemas.microsoft.com/office/powerpoint/2010/main" val="3677462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32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Μια διάταξη μεταγωγής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switch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λαμβάνει αποφάσεις, με βάση τη διεύθυνση MAC των δεδομένων, σχετικά με το πού πρέπει να σταλούν τα δεδομένα και τα αναμεταδίδει στον κατάλληλο κόμβο δικτύου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Η γέφυρα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bridge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είναι μια συσκευή που χρησιμοποιείται για την αποστολή δεδομένων ανάμεσα σε διαφορετικούς τομείς συγκρούσεων, ανάλογα με το πού βρίσκεται η συσκευή που παραλαμβάνει τα δεδομένα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Ο δρομολογητής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router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σχεδιάζεται έτσι ώστε να στέλνει πληροφορίες μεταξύ δύο δικτύων.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30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33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Σε κάθε υπολογιστή πελάτη και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που συνδέεται στο δίκτυο πρέπει να εγκατασταθεί ειδικό λογισμικό, το λεγόμενο λειτουργικό σύστημα δικτύου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network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operating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system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– NOS), το οποίο θα παρέχει τις υπηρεσίες που είναι απαραίτητες για την επικοινωνία των συσκευών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Το λογισμικό λειτουργικού συστήματος σχεδιάζεται έτσι ώστε να διευκολύνει την επικοινωνία ανάμεσα στο λογισμικό και το υλικό του υπολογιστή σας.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Το λογισμικό που χρειάζονται τα δίκτυα P2P ενσωματώνεται στα λειτουργικά συστήματα Windows,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Linux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και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macOS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Όλα σχεδόν τα εταιρικά δίκτυα χρησιμοποιούν το TCP/IP ως τυπικό πρωτόκολλο δικτύωσης ανεξάρτητα από τον κατασκευαστή του NOS τους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413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34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Οι απειλές για τα </a:t>
            </a:r>
            <a:r>
              <a:rPr lang="el-GR" sz="1200" dirty="0"/>
              <a:t>δίκτυα πελάτη/</a:t>
            </a:r>
            <a:r>
              <a:rPr lang="el-GR" sz="1200" dirty="0" err="1"/>
              <a:t>διακομιστή</a:t>
            </a:r>
            <a:r>
              <a:rPr lang="en-US" sz="1200" dirty="0"/>
              <a:t>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μπορούν να ταξινομηθούν σε τρεις βασικές κατηγορίες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Ανθρώπινα λάθη.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Κακόβουλη ανθρώπινη δραστηριότητα.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Φυσικές καταστροφές.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Η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αυθεντικοποίηση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είναι η διαδικασία με την οποία οι χρήστες αποδεικνύουν ότι έχουν λάβει εξουσιοδότηση προκειμένου να χρησιμοποιήσουν ένα δίκτυο υπολογιστών.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Όταν δημιουργείται ο λογαριασμός σας σε ένα δίκτυο, χορηγούνται συγκεκριμένα δικαιώματα πρόσβασης που υποδεικνύουν ποια συστήματα μπορείτε να προσπελάσετε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en-US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56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35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Μια συσκευή ανάγνωσης καρτών πρόσβασης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access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card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reader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είναι μια σχετικά οικονομική λύση  για την ασφάλεια τομέων που χρήζουν προστασίας χαμηλού επιπέδου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Μια βιομετρική συσκευή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αυθεντικοποίησης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biometric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authentication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device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), όπως οι σαρωτές αμφιβληστροειδούς  χιτώνα, δακτυλικών/παλμικών αποτυπωμάτων και αναγνώρισης προσώπου, χρησιμοποιούνται για την ασφάλεια τομέων υψηλής προστασίας, όπως είναι το δωμάτιο του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</a:t>
            </a:r>
            <a:endParaRPr lang="en-US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232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36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Τα τείχη προστασίας δημιουργούνται από λογισμικό ή υλικό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/>
              <a:t>Η διαλογή πακέτων (</a:t>
            </a:r>
            <a:r>
              <a:rPr lang="el-GR" dirty="0" err="1"/>
              <a:t>packet</a:t>
            </a:r>
            <a:r>
              <a:rPr lang="el-GR" dirty="0"/>
              <a:t> </a:t>
            </a:r>
            <a:r>
              <a:rPr lang="el-GR" dirty="0" err="1"/>
              <a:t>screening</a:t>
            </a:r>
            <a:r>
              <a:rPr lang="el-GR" dirty="0"/>
              <a:t>) περιλαμβάνει την ύπαρξη ενός εξωτερικού δρομολογητή διαλογής ο οποίος εξετάζει τα εισερχόμενα πακέτα δεδομένων.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/>
              <a:t>Ένας υπολογιστής οχυρό (</a:t>
            </a:r>
            <a:r>
              <a:rPr lang="el-GR" dirty="0" err="1"/>
              <a:t>bastion</a:t>
            </a:r>
            <a:r>
              <a:rPr lang="el-GR" dirty="0"/>
              <a:t> </a:t>
            </a:r>
            <a:r>
              <a:rPr lang="el-GR" dirty="0" err="1"/>
              <a:t>host</a:t>
            </a:r>
            <a:r>
              <a:rPr lang="el-GR" dirty="0"/>
              <a:t>)</a:t>
            </a:r>
            <a:r>
              <a:rPr lang="el-GR" baseline="0" dirty="0"/>
              <a:t> είναι ένας</a:t>
            </a:r>
            <a:r>
              <a:rPr lang="el-GR" dirty="0"/>
              <a:t> εξαιρετικά προστατευμένος </a:t>
            </a:r>
            <a:r>
              <a:rPr lang="el-GR" dirty="0" err="1"/>
              <a:t>διακομιστής</a:t>
            </a:r>
            <a:r>
              <a:rPr lang="el-GR" dirty="0"/>
              <a:t> που βρίσκεται σε ένα ειδικό περιμετρικό δίκτυο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/>
              <a:t>Το εικονικό δόλωμα (</a:t>
            </a:r>
            <a:r>
              <a:rPr lang="el-GR" dirty="0" err="1"/>
              <a:t>honey</a:t>
            </a:r>
            <a:r>
              <a:rPr lang="el-GR" dirty="0"/>
              <a:t> </a:t>
            </a:r>
            <a:r>
              <a:rPr lang="el-GR" dirty="0" err="1"/>
              <a:t>pot</a:t>
            </a:r>
            <a:r>
              <a:rPr lang="el-GR" dirty="0"/>
              <a:t>) είναι ένα σύστημα υπολογιστή το οποίο ρυθμίζεται έτσι ώστε να προσελκύει μη εξουσιοδοτημένους χρήστες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/>
              <a:t>Ο </a:t>
            </a:r>
            <a:r>
              <a:rPr lang="el-GR" dirty="0" err="1"/>
              <a:t>διακομιστής</a:t>
            </a:r>
            <a:r>
              <a:rPr lang="el-GR" dirty="0"/>
              <a:t> μεσολάβησης (</a:t>
            </a:r>
            <a:r>
              <a:rPr lang="el-GR" dirty="0" err="1"/>
              <a:t>proxy</a:t>
            </a:r>
            <a:r>
              <a:rPr lang="el-GR" dirty="0"/>
              <a:t> </a:t>
            </a:r>
            <a:r>
              <a:rPr lang="el-GR" dirty="0" err="1"/>
              <a:t>server</a:t>
            </a:r>
            <a:r>
              <a:rPr lang="el-GR" dirty="0"/>
              <a:t>) ενεργεί ως ενδιάμεσος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011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37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Εικόνα 12.24  δείχνει πώς τα τείχη προστασίας των επιχειρήσεων παρέχουν προηγμένη προστασία από τους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χάκερ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497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6EEF-3ACC-4468-87D3-BB2E9E99570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3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10F07-EC1C-45CE-8CCB-9FB7F868001B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>
                <a:solidFill>
                  <a:schemeClr val="tx1"/>
                </a:solidFill>
              </a:rPr>
              <a:t>Οι δύο στόχοι που σχετίζονται με την κατανόηση των </a:t>
            </a:r>
            <a:r>
              <a:rPr lang="el-GR" sz="1200" dirty="0" err="1">
                <a:solidFill>
                  <a:schemeClr val="tx1"/>
                </a:solidFill>
              </a:rPr>
              <a:t>διακομιστών</a:t>
            </a:r>
            <a:r>
              <a:rPr lang="el-GR" sz="1200" dirty="0">
                <a:solidFill>
                  <a:schemeClr val="tx1"/>
                </a:solidFill>
              </a:rPr>
              <a:t> και των τοπολογιών δικτύων είναι</a:t>
            </a:r>
            <a:r>
              <a:rPr lang="en-US" sz="1200" baseline="0" dirty="0">
                <a:solidFill>
                  <a:schemeClr val="tx1"/>
                </a:solidFill>
              </a:rPr>
              <a:t>:</a:t>
            </a:r>
          </a:p>
          <a:p>
            <a:pPr marL="1035558" lvl="1" indent="-689372">
              <a:spcBef>
                <a:spcPts val="750"/>
              </a:spcBef>
              <a:buNone/>
            </a:pPr>
            <a:r>
              <a:rPr lang="en-US" dirty="0"/>
              <a:t>12.4  </a:t>
            </a:r>
            <a:r>
              <a:rPr lang="el-GR" dirty="0"/>
              <a:t>Οι κοινοί τύποι </a:t>
            </a:r>
            <a:r>
              <a:rPr lang="el-GR" dirty="0" err="1"/>
              <a:t>διακομιστών</a:t>
            </a:r>
            <a:r>
              <a:rPr lang="el-GR" dirty="0"/>
              <a:t> που απαντώνται σε δίκτυα πελάτη/</a:t>
            </a:r>
            <a:r>
              <a:rPr lang="el-GR" dirty="0" err="1"/>
              <a:t>διακομιστή</a:t>
            </a:r>
            <a:r>
              <a:rPr lang="el-GR" dirty="0"/>
              <a:t>. </a:t>
            </a:r>
            <a:endParaRPr lang="en-US" dirty="0"/>
          </a:p>
          <a:p>
            <a:pPr marL="1035558" lvl="1" indent="-689372">
              <a:buNone/>
            </a:pPr>
            <a:r>
              <a:rPr lang="en-US" dirty="0"/>
              <a:t>12.5  </a:t>
            </a:r>
            <a:r>
              <a:rPr lang="el-GR" dirty="0"/>
              <a:t>Οι κοινοί τύποι τοπολογιών δικτύων και τα πλεονεκτήματα και τα μειονεκτήματα καθενός.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3A463-E477-4513-ADF2-23224E1770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1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6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Όπως έχουμε αναφέρει, δίκτυο είναι μια ομάδα δύο ή περισσότερων ψηφιακών συσκευών (ή κόμβων) που ρυθμίζονται έτσι ώστε να μοιράζονται πληροφορίες και πόρους, όπως εκτυπωτές, αρχεία και βάσεις δεδομένων</a:t>
            </a:r>
            <a:r>
              <a:rPr lang="en-US" sz="1200" b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Επιχειρήσεις όπως η σχολή σας ή μια ασφαλιστική εταιρεία αποκομίζουν πλεονεκτήματα από την ανάπτυξη δικτύων, περίπου όπως είναι τα πλεονεκτήματα που αποκομίζονται από ένα οικιακό δίκτυο</a:t>
            </a:r>
            <a:r>
              <a:rPr lang="en-US" sz="1200" b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83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7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Οι δικτυωμένοι υπολογιστές έχουν πολλά πλεονεκτήματα σε σχέση με τους ανεξάρτητους υπολογιστές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Τα δίκτυα επιτρέπουν την κοινή χρήση ακριβών πόρων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Οι δικτυωμένες βάσεις δεδομένων μπορούν να εξυπηρετήσουν τις ανάγκες πολλών ανθρώπων ταυτόχρονα και να αυξήσουν τη διαθεσιμότητα των δεδομένων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Η εγκατάσταση μιας νέας έκδοσης λογισμικού σε όλους τους υπολογιστές μιας επιχείρησης με</a:t>
            </a:r>
            <a:r>
              <a:rPr lang="el-GR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πολλούς υπαλλήλους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μπορεί να είναι χρονοβόρα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Τα εργαλεία κοινωνικής δικτύωσης, το ηλεκτρονικό ταχυδρομείο και τα προγράμματα ανταλλαγής άμεσων μηνυμάτων είναι ισχυρές εφαρμογές όταν λειτουργούν πάνω σε ένα δίκτυο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Τα μειονεκτήματα των δικτύων είναι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Συνήθως απαιτείται επιπλέον προσωπικό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Τα δίκτυα απαιτούν ειδικό εξοπλισμό και λογισμικό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8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Η πλειονότητα των δικτύων υπολογιστών βασίζεται σε ένα υπολογιστικό μοντέλο πελάτη/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Τα δίκτυα πελάτη/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λέγεται ότι είναι συγκεντρωτικά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centralized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Τα μικρότερα δίκτυα, όπως τα ομότιμα (P2P) δίκτυα,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συνήθως χρησιμοποιούνται σε σπίτια και μικρές επιχειρήσεις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Τα δίκτυα P2P είναι αποκεντρωμένα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decentralized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). </a:t>
            </a: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Υπάρχουν τουλάχιστον δύο σημαντικά πλεονεκτήματα σε ένα δίκτυο πελάτη/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Το βασικό πλεονέκτημα μιας σχέσης πελάτη/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είναι ότι καθιστά πιο αποδοτική τη ροή δεδομένων σε σχέση με τα δίκτυα P2P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Τα δίκτυα πελάτη/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παρέχουν επίσης αυξημένη κλιμάκωση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scalability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),το οποίο σημαίνει ότι περισσότεροι χρήστες μπορούν να προστεθούν εύκολα στο δίκτυο χωρίς να επηρεαστεί η απόδοση των άλλων κόμβων δικτύου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en-US" sz="20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9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Οι δύο τύποι δικτύων πελάτη/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που απαντώνται συχνότερα σε επιχειρήσεις είναι τα τοπικά δίκτυα (LAN) και τα δίκτυα ευρείας περιοχής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(WAN):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 LAN είναι γενικά μια μικρή ομάδα υπολογιστών και περιφερειακών συσκευών που συνδέονται μεταξύ τους σε μια σχετικά μικρή γεωγραφική περιοχή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 WAN αποτελείται από πολλούς χρήστες σε μια ευρύτερη γεωγραφική περιοχή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Εσωτερικό δίκτυο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intranet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είναι ένα ιδιωτικό δίκτυο που εγκαθιστά μια επιχείρηση ή ένας οργανισμός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Ένα κομμάτι των εσωτερικών δικτύων που μπορούν να προσπελάσουν μόνο συγκεκριμένοι οργανισμοί ή άτομα ονομάζεται εξωτερικό δίκτυο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ext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ranet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7461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6EF45-54F7-4226-A69D-DF26F2197E56}" type="slidenum">
              <a:rPr lang="en-US">
                <a:latin typeface="Arial" charset="0"/>
              </a:rPr>
              <a:pPr/>
              <a:t>10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Ένα εικονικό ιδιωτικό  (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VPN) χρησιμοποιεί μία δημόσια υποδομή επικοινωνιών στο διαδίκτυο για να δημιουργήσει ένα ασφαλές ιδιωτικό δίκτυο που συνδέει διάφορες τοποθεσίες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Τα βασικά στοιχεία ενός δικτύου πελάτη/</a:t>
            </a:r>
            <a:r>
              <a:rPr lang="el-GR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διακομιστή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είναι τα εξής: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Διακομιστές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Τοπολογίες δικτύων (ή διάταξη των στοιχείων)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Μέσα μετάδοσης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Προσαρμογείς δικτύων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Συσκευές πλοήγησης δικτύου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l-G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Ένα λειτουργικό σύστημα δικτύου</a:t>
            </a:r>
          </a:p>
        </p:txBody>
      </p:sp>
    </p:spTree>
    <p:extLst>
      <p:ext uri="{BB962C8B-B14F-4D97-AF65-F5344CB8AC3E}">
        <p14:creationId xmlns:p14="http://schemas.microsoft.com/office/powerpoint/2010/main" val="224337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65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3200"/>
            </a:lvl1pPr>
            <a:lvl2pPr>
              <a:buClr>
                <a:schemeClr val="tx1"/>
              </a:buClr>
              <a:defRPr sz="2800"/>
            </a:lvl2pPr>
            <a:lvl3pPr>
              <a:buClr>
                <a:schemeClr val="tx1"/>
              </a:buClr>
              <a:defRPr sz="2400"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40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65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43600"/>
            <a:ext cx="1970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- Υπότιτλος"/>
          <p:cNvSpPr txBox="1">
            <a:spLocks/>
          </p:cNvSpPr>
          <p:nvPr/>
        </p:nvSpPr>
        <p:spPr>
          <a:xfrm>
            <a:off x="3657600" y="762000"/>
            <a:ext cx="54102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A</a:t>
            </a:r>
            <a:r>
              <a:rPr lang="el-GR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EVANS, K</a:t>
            </a:r>
            <a:r>
              <a:rPr lang="el-GR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MARTIN</a:t>
            </a:r>
            <a:r>
              <a:rPr lang="el-GR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,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M</a:t>
            </a:r>
            <a:r>
              <a:rPr lang="el-GR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A. POATSY</a:t>
            </a:r>
            <a:endParaRPr lang="el-GR" sz="2200" b="1" dirty="0">
              <a:solidFill>
                <a:schemeClr val="accent4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200" b="1" dirty="0"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Εισαγωγή στην πληροφορική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Θεωρία και πράξη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400" b="1" dirty="0">
              <a:solidFill>
                <a:srgbClr val="FF3300"/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2</a:t>
            </a:r>
            <a:r>
              <a:rPr lang="el-GR" sz="2000" b="1" baseline="30000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η</a:t>
            </a:r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έκδοση </a:t>
            </a:r>
          </a:p>
        </p:txBody>
      </p:sp>
      <p:pic>
        <p:nvPicPr>
          <p:cNvPr id="5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174289" cy="44280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 r="12879" b="11739"/>
          <a:stretch>
            <a:fillRect/>
          </a:stretch>
        </p:blipFill>
        <p:spPr bwMode="auto">
          <a:xfrm>
            <a:off x="4638145" y="3581400"/>
            <a:ext cx="4429655" cy="252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1617785"/>
            <a:ext cx="8534400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εικονικά ιδιωτικά δίκτυα</a:t>
            </a:r>
            <a:r>
              <a:rPr lang="en-US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(VPN) </a:t>
            </a: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χρησιμοποιούν μία δημόσια υποδομή επικοινωνιών στο διαδίκτυο για να δημιουργήσει ένα ασφαλές ιδιωτικό δίκτυο</a:t>
            </a:r>
            <a:endParaRPr lang="en-US" sz="2800" dirty="0">
              <a:solidFill>
                <a:srgbClr val="007FA3"/>
              </a:solidFill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Βασικά στοιχεία ενός δικτύου πελάτη/</a:t>
            </a:r>
            <a:r>
              <a:rPr lang="el-GR" sz="2800" dirty="0" err="1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διακομιστή</a:t>
            </a:r>
            <a:endParaRPr lang="en-US" sz="28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>
                <a:latin typeface="Arial" pitchFamily="34" charset="0"/>
              </a:rPr>
              <a:t>Διακομιστές </a:t>
            </a:r>
          </a:p>
          <a:p>
            <a:pPr marL="742950" lvl="1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>
                <a:latin typeface="Arial" pitchFamily="34" charset="0"/>
              </a:rPr>
              <a:t>Τοπολογίες δικτύων </a:t>
            </a:r>
          </a:p>
          <a:p>
            <a:pPr marL="742950" lvl="1" indent="-285750">
              <a:spcAft>
                <a:spcPts val="300"/>
              </a:spcAft>
              <a:buClr>
                <a:schemeClr val="tx1"/>
              </a:buClr>
              <a:defRPr/>
            </a:pPr>
            <a:r>
              <a:rPr lang="el-GR" sz="2600" dirty="0">
                <a:latin typeface="Arial" pitchFamily="34" charset="0"/>
              </a:rPr>
              <a:t>  (ή διάταξη των στοιχείων)</a:t>
            </a:r>
          </a:p>
          <a:p>
            <a:pPr marL="742950" lvl="1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>
                <a:latin typeface="Arial" pitchFamily="34" charset="0"/>
              </a:rPr>
              <a:t>Μέσα μετάδοσης </a:t>
            </a:r>
          </a:p>
          <a:p>
            <a:pPr marL="742950" lvl="1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>
                <a:latin typeface="Arial" pitchFamily="34" charset="0"/>
              </a:rPr>
              <a:t>Προσαρμογείς δικτύων </a:t>
            </a:r>
          </a:p>
          <a:p>
            <a:pPr marL="742950" lvl="1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>
                <a:latin typeface="Arial" pitchFamily="34" charset="0"/>
              </a:rPr>
              <a:t>Συσκευές πλοήγησης δικτύου </a:t>
            </a:r>
          </a:p>
          <a:p>
            <a:pPr marL="742950" lvl="1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>
                <a:latin typeface="Arial" pitchFamily="34" charset="0"/>
              </a:rPr>
              <a:t>Ένα λειτουργικό σύστημα δικτύου</a:t>
            </a:r>
          </a:p>
          <a:p>
            <a:pPr marL="742950" lvl="1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endParaRPr lang="en-US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sz="3600" dirty="0"/>
              <a:t>Τα βασικά των δικτύων πελάτη/</a:t>
            </a:r>
            <a:r>
              <a:rPr lang="el-GR" sz="3600" dirty="0" err="1"/>
              <a:t>διακομιστή</a:t>
            </a:r>
            <a:r>
              <a:rPr lang="el-GR" sz="3600" dirty="0"/>
              <a:t> </a:t>
            </a:r>
            <a:br>
              <a:rPr lang="en-US" sz="3975" dirty="0"/>
            </a:br>
            <a:r>
              <a:rPr lang="el-GR" sz="2900" dirty="0"/>
              <a:t>Τύποι δικτύων πελάτη/</a:t>
            </a:r>
            <a:r>
              <a:rPr lang="el-GR" sz="2900" dirty="0" err="1"/>
              <a:t>διακομιστή</a:t>
            </a:r>
            <a:r>
              <a:rPr lang="en-US" sz="2900" dirty="0"/>
              <a:t> (</a:t>
            </a:r>
            <a:r>
              <a:rPr lang="el-GR" sz="2900" dirty="0"/>
              <a:t>2</a:t>
            </a:r>
            <a:r>
              <a:rPr lang="en-US" sz="2900" dirty="0"/>
              <a:t> </a:t>
            </a:r>
            <a:r>
              <a:rPr lang="el-GR" sz="2900" dirty="0"/>
              <a:t>από</a:t>
            </a:r>
            <a:r>
              <a:rPr lang="en-US" sz="2900" dirty="0"/>
              <a:t> 2)</a:t>
            </a:r>
            <a:r>
              <a:rPr lang="el-GR" sz="3200" dirty="0"/>
              <a:t> </a:t>
            </a:r>
            <a:r>
              <a:rPr lang="en-US" sz="2000" dirty="0"/>
              <a:t>(</a:t>
            </a:r>
            <a:r>
              <a:rPr lang="el-GR" sz="2000" dirty="0"/>
              <a:t>Στόχοι</a:t>
            </a:r>
            <a:r>
              <a:rPr lang="en-US" sz="2000" dirty="0"/>
              <a:t> 12.3)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4721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600200"/>
          </a:xfrm>
        </p:spPr>
        <p:txBody>
          <a:bodyPr/>
          <a:lstStyle/>
          <a:p>
            <a:r>
              <a:rPr lang="el-GR" dirty="0"/>
              <a:t>Διακομιστές και τοπολογίες δικτύων</a:t>
            </a:r>
            <a:br>
              <a:rPr lang="en-US" sz="3000" dirty="0"/>
            </a:br>
            <a:r>
              <a:rPr lang="el-GR" sz="3200" dirty="0"/>
              <a:t>Διακομιστές</a:t>
            </a:r>
            <a:r>
              <a:rPr lang="en-US" sz="3200" dirty="0"/>
              <a:t>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12.4)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7772400" cy="533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Ένας αποκλειστικός </a:t>
            </a:r>
            <a:r>
              <a:rPr lang="el-GR" sz="2800" dirty="0" err="1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διακομιστής</a:t>
            </a: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χρησιμοποιείται για την εκπλήρωση μίας συγκεκριμένης λειτουργίας</a:t>
            </a:r>
            <a:endParaRPr lang="en-US" sz="28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Κοινοί τύποι</a:t>
            </a:r>
            <a:endParaRPr lang="en-US" sz="28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Αυθεντικοποίησης</a:t>
            </a:r>
            <a:endParaRPr lang="fr-FR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Αρχείων</a:t>
            </a:r>
            <a:endParaRPr lang="fr-FR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Εκτυπώσεων</a:t>
            </a:r>
            <a:endParaRPr lang="fr-FR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Εφαρμογών</a:t>
            </a:r>
            <a:endParaRPr lang="fr-FR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Βάσεων δεδομένων</a:t>
            </a:r>
            <a:r>
              <a:rPr lang="fr-FR" sz="2600" dirty="0"/>
              <a:t> 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Ηλεκτρονικού </a:t>
            </a:r>
          </a:p>
          <a:p>
            <a:pPr marL="742950" lvl="1" indent="-285750">
              <a:buClr>
                <a:schemeClr val="tx1"/>
              </a:buClr>
              <a:defRPr/>
            </a:pPr>
            <a:r>
              <a:rPr lang="el-GR" sz="2600" dirty="0"/>
              <a:t>   ταχυδρομείου</a:t>
            </a:r>
            <a:endParaRPr lang="fr-FR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Επικοινωνιών</a:t>
            </a:r>
            <a:endParaRPr lang="fr-FR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fr-FR" sz="2600" dirty="0"/>
              <a:t>Web </a:t>
            </a:r>
            <a:r>
              <a:rPr lang="el-GR" sz="2600" dirty="0"/>
              <a:t>και</a:t>
            </a:r>
            <a:r>
              <a:rPr lang="fr-FR" sz="2600" dirty="0"/>
              <a:t> Cloud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597" t="23958" r="24451" b="20833"/>
          <a:stretch>
            <a:fillRect/>
          </a:stretch>
        </p:blipFill>
        <p:spPr bwMode="auto">
          <a:xfrm>
            <a:off x="4103873" y="2932200"/>
            <a:ext cx="4963927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80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/>
              <a:t>Διακομιστές και τοπολογίες δικτύων </a:t>
            </a:r>
            <a:br>
              <a:rPr lang="en-US" dirty="0"/>
            </a:br>
            <a:r>
              <a:rPr lang="el-GR" sz="3200" dirty="0"/>
              <a:t>Τοπολογίες δικτύων</a:t>
            </a:r>
            <a:r>
              <a:rPr lang="en-US" sz="3200" dirty="0"/>
              <a:t> (1 </a:t>
            </a:r>
            <a:r>
              <a:rPr lang="el-GR" sz="3200" dirty="0"/>
              <a:t>από</a:t>
            </a:r>
            <a:r>
              <a:rPr lang="en-US" sz="3200" dirty="0"/>
              <a:t> 8)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12.5)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4836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Τοπολογία διαύλου</a:t>
            </a:r>
            <a:r>
              <a:rPr lang="en-US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υπολογιστές συνδέονται με τη σειρά με ένα μόνο καλώδιο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Συγκρούσεις δεδομένων</a:t>
            </a:r>
            <a:r>
              <a:rPr lang="en-US" sz="2600" dirty="0"/>
              <a:t>: </a:t>
            </a:r>
            <a:r>
              <a:rPr lang="el-GR" sz="2600" dirty="0"/>
              <a:t>δεδομένα από δύο υπολογιστές συγκρούονται κάπου στα μέσα σύνδεσης</a:t>
            </a:r>
            <a:endParaRPr lang="en-US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Πακέτα</a:t>
            </a:r>
            <a:r>
              <a:rPr lang="en-US" sz="2600" dirty="0"/>
              <a:t>: </a:t>
            </a:r>
            <a:r>
              <a:rPr lang="el-GR" sz="2600" dirty="0"/>
              <a:t>τα δεδομένα αναλύονται σε μικρότερα τμήματα</a:t>
            </a:r>
            <a:endParaRPr lang="en-US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Παθητική τοπολογία</a:t>
            </a:r>
            <a:r>
              <a:rPr lang="en-US" sz="2600" dirty="0"/>
              <a:t>: </a:t>
            </a:r>
            <a:r>
              <a:rPr lang="el-GR" sz="2600" dirty="0"/>
              <a:t>οι κόμβοι δεν κάνουν τίποτα για να μεταφέρουν δεδομένα</a:t>
            </a:r>
            <a:endParaRPr lang="en-US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Οι </a:t>
            </a:r>
            <a:r>
              <a:rPr lang="el-GR" sz="2600" dirty="0" err="1"/>
              <a:t>τερματιστές</a:t>
            </a:r>
            <a:r>
              <a:rPr lang="el-GR" sz="2600" dirty="0"/>
              <a:t> απορροφούν ένα σήμα</a:t>
            </a:r>
            <a:endParaRPr lang="en-US" sz="2600" dirty="0"/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Πλεονεκτήματα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Απλότητα</a:t>
            </a:r>
            <a:endParaRPr lang="en-US" sz="2600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Χαμηλό κόστος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169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/>
              <a:t>Διακομιστές και τοπολογίες δικτύων </a:t>
            </a:r>
            <a:br>
              <a:rPr lang="en-US" dirty="0"/>
            </a:br>
            <a:r>
              <a:rPr lang="el-GR" sz="3200" dirty="0"/>
              <a:t>Τοπολογίες δικτύων</a:t>
            </a:r>
            <a:r>
              <a:rPr lang="en-US" sz="3200" dirty="0"/>
              <a:t> (</a:t>
            </a:r>
            <a:r>
              <a:rPr lang="el-GR" sz="3200" dirty="0"/>
              <a:t>2</a:t>
            </a:r>
            <a:r>
              <a:rPr lang="en-US" sz="3200" dirty="0"/>
              <a:t> </a:t>
            </a:r>
            <a:r>
              <a:rPr lang="el-GR" sz="3200" dirty="0"/>
              <a:t>από</a:t>
            </a:r>
            <a:r>
              <a:rPr lang="en-US" sz="3200" dirty="0"/>
              <a:t> 8)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12.5)</a:t>
            </a:r>
            <a:endParaRPr lang="en-US" sz="3000" dirty="0"/>
          </a:p>
        </p:txBody>
      </p:sp>
      <p:pic>
        <p:nvPicPr>
          <p:cNvPr id="3075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 r="12879" b="6522"/>
          <a:stretch>
            <a:fillRect/>
          </a:stretch>
        </p:blipFill>
        <p:spPr bwMode="auto">
          <a:xfrm>
            <a:off x="838200" y="1663800"/>
            <a:ext cx="7707602" cy="46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93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524000"/>
            <a:ext cx="8534400" cy="541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Τοπολογία δακτυλίου</a:t>
            </a:r>
            <a:r>
              <a:rPr lang="en-US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διάταξη κατά τρόπο τέτοιο που μοιάζει με κύκλο</a:t>
            </a:r>
            <a:r>
              <a:rPr lang="en-US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Διακριτικό</a:t>
            </a:r>
            <a:r>
              <a:rPr lang="en-US" sz="2600" dirty="0"/>
              <a:t>: </a:t>
            </a:r>
            <a:r>
              <a:rPr lang="el-GR" sz="2600" dirty="0"/>
              <a:t>ένα ειδικό πακέτο δεδομένων</a:t>
            </a:r>
            <a:endParaRPr lang="en-US" sz="2600" dirty="0"/>
          </a:p>
          <a:p>
            <a:pPr marL="742950" lvl="1" indent="-2857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Περνά από υπολογιστή σε υπολογιστή</a:t>
            </a:r>
            <a:endParaRPr lang="en-US" sz="2600" dirty="0"/>
          </a:p>
          <a:p>
            <a:pPr marL="742950" lvl="1" indent="-2857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Ενεργή τοπολογία</a:t>
            </a:r>
            <a:r>
              <a:rPr lang="en-US" sz="2600" dirty="0"/>
              <a:t>: </a:t>
            </a:r>
            <a:r>
              <a:rPr lang="el-GR" sz="2600" dirty="0"/>
              <a:t>οι κόμβοι συμμετέχουν στη μεταφορά δεδομένων μέσω του δικτύου</a:t>
            </a:r>
            <a:endParaRPr lang="en-US" sz="2600" dirty="0"/>
          </a:p>
          <a:p>
            <a:pPr marL="171450" indent="-171450">
              <a:lnSpc>
                <a:spcPct val="95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Πλεονεκτήματα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Παρέχει μια πιο δίκαιη κατανομή των πόρων δικτύου</a:t>
            </a:r>
            <a:endParaRPr lang="en-US" sz="2600" dirty="0"/>
          </a:p>
          <a:p>
            <a:pPr marL="742950" lvl="1" indent="-2857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Η απόδοση παραμένει αποδεκτή</a:t>
            </a:r>
            <a:r>
              <a:rPr lang="el-GR" sz="2800" dirty="0"/>
              <a:t> </a:t>
            </a:r>
            <a:endParaRPr lang="en-US" sz="2800" dirty="0"/>
          </a:p>
          <a:p>
            <a:pPr marL="171450" indent="-171450">
              <a:lnSpc>
                <a:spcPct val="95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Μειονέκτημα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Αν ένας υπολογιστής αστοχήσει, όλο το δίκτυο θα μπορούσε να έρθει σε τέλμα</a:t>
            </a:r>
            <a:endParaRPr lang="en-US" sz="2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/>
              <a:t>Διακομιστές και τοπολογίες δικτύων </a:t>
            </a:r>
            <a:br>
              <a:rPr lang="en-US" dirty="0"/>
            </a:br>
            <a:r>
              <a:rPr lang="el-GR" sz="3200" dirty="0"/>
              <a:t>Τοπολογίες δικτύων</a:t>
            </a:r>
            <a:r>
              <a:rPr lang="en-US" sz="3200" dirty="0"/>
              <a:t> (</a:t>
            </a:r>
            <a:r>
              <a:rPr lang="el-GR" sz="3200" dirty="0"/>
              <a:t>3</a:t>
            </a:r>
            <a:r>
              <a:rPr lang="en-US" sz="3200" dirty="0"/>
              <a:t> </a:t>
            </a:r>
            <a:r>
              <a:rPr lang="el-GR" sz="3200" dirty="0"/>
              <a:t>από</a:t>
            </a:r>
            <a:r>
              <a:rPr lang="en-US" sz="3200" dirty="0"/>
              <a:t> 8)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12.5)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4378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/>
              <a:t>Διακομιστές και τοπολογίες δικτύων </a:t>
            </a:r>
            <a:br>
              <a:rPr lang="en-US" dirty="0"/>
            </a:br>
            <a:r>
              <a:rPr lang="el-GR" sz="3200" dirty="0"/>
              <a:t>Τοπολογίες δικτύων</a:t>
            </a:r>
            <a:r>
              <a:rPr lang="en-US" sz="3200" dirty="0"/>
              <a:t> (</a:t>
            </a:r>
            <a:r>
              <a:rPr lang="el-GR" sz="3200" dirty="0"/>
              <a:t>4</a:t>
            </a:r>
            <a:r>
              <a:rPr lang="en-US" sz="3200" dirty="0"/>
              <a:t> </a:t>
            </a:r>
            <a:r>
              <a:rPr lang="el-GR" sz="3200" dirty="0"/>
              <a:t>από</a:t>
            </a:r>
            <a:r>
              <a:rPr lang="en-US" sz="3200" dirty="0"/>
              <a:t> 8)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12.5)</a:t>
            </a:r>
            <a:endParaRPr lang="en-US" sz="3000" dirty="0"/>
          </a:p>
        </p:txBody>
      </p:sp>
      <p:pic>
        <p:nvPicPr>
          <p:cNvPr id="4099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 r="12879"/>
          <a:stretch>
            <a:fillRect/>
          </a:stretch>
        </p:blipFill>
        <p:spPr bwMode="auto">
          <a:xfrm>
            <a:off x="1348387" y="1485600"/>
            <a:ext cx="6228360" cy="51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1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524000"/>
            <a:ext cx="8534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Τοπολογία αστέρα</a:t>
            </a:r>
            <a:r>
              <a:rPr lang="en-US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κόμβοι συνδέονται με μια κεντρική συσκευή επικοινωνίας με τέτοιον τρόπο που να σχηματίζουν ένα αστέρι</a:t>
            </a:r>
            <a:endParaRPr lang="en-US" sz="2800" dirty="0">
              <a:solidFill>
                <a:srgbClr val="007FA3"/>
              </a:solidFill>
            </a:endParaRPr>
          </a:p>
          <a:p>
            <a:pPr marL="742950" lvl="1" indent="-28575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500" dirty="0"/>
              <a:t>Η</a:t>
            </a:r>
            <a:r>
              <a:rPr lang="el-GR" sz="2500" dirty="0">
                <a:latin typeface="Arial" pitchFamily="34" charset="0"/>
              </a:rPr>
              <a:t> πιο ευρέως χρησιμοποιούμενη τοπολογία δικτύου πελάτη/ </a:t>
            </a:r>
            <a:r>
              <a:rPr lang="el-GR" sz="2500" dirty="0" err="1">
                <a:latin typeface="Arial" pitchFamily="34" charset="0"/>
              </a:rPr>
              <a:t>διακομιστή</a:t>
            </a:r>
            <a:endParaRPr lang="en-US" sz="2500" dirty="0"/>
          </a:p>
          <a:p>
            <a:pPr marL="742950" lvl="1" indent="-28575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500" dirty="0"/>
              <a:t>Π</a:t>
            </a:r>
            <a:r>
              <a:rPr lang="el-GR" sz="2500" dirty="0">
                <a:latin typeface="Arial" pitchFamily="34" charset="0"/>
              </a:rPr>
              <a:t>ροσφέρει τη μεγαλύτερη ευελιξία με χαμηλό κόστος</a:t>
            </a:r>
            <a:endParaRPr lang="en-US" sz="2500" dirty="0"/>
          </a:p>
          <a:p>
            <a:pPr marL="742950" lvl="1" indent="-28575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500" dirty="0">
                <a:latin typeface="Arial" pitchFamily="34" charset="0"/>
              </a:rPr>
              <a:t>Χρησιμοποιεί πρωτόκολλο πολλαπλής πρόσβασης με ανίχνευση  φορέα και αναγνώριση συγκρούσεων </a:t>
            </a:r>
            <a:r>
              <a:rPr lang="en-US" sz="2500" dirty="0"/>
              <a:t>(CSMA/CD)</a:t>
            </a:r>
          </a:p>
          <a:p>
            <a:pPr marL="742950" lvl="1" indent="-28575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500" dirty="0"/>
              <a:t>Το σήμα συμφόρησης βοηθά στην αποφυγή των συγκρούσεων δεδομένων</a:t>
            </a:r>
            <a:endParaRPr lang="en-US" sz="25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/>
              <a:t>Διακομιστές και τοπολογίες δικτύων </a:t>
            </a:r>
            <a:br>
              <a:rPr lang="en-US" dirty="0"/>
            </a:br>
            <a:r>
              <a:rPr lang="el-GR" sz="3200" dirty="0"/>
              <a:t>Τοπολογίες δικτύων</a:t>
            </a:r>
            <a:r>
              <a:rPr lang="en-US" sz="3200" dirty="0"/>
              <a:t> (</a:t>
            </a:r>
            <a:r>
              <a:rPr lang="el-GR" sz="3200" dirty="0"/>
              <a:t>5</a:t>
            </a:r>
            <a:r>
              <a:rPr lang="en-US" sz="3200" dirty="0"/>
              <a:t> </a:t>
            </a:r>
            <a:r>
              <a:rPr lang="el-GR" sz="3200" dirty="0"/>
              <a:t>από</a:t>
            </a:r>
            <a:r>
              <a:rPr lang="en-US" sz="3200" dirty="0"/>
              <a:t> 8)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12.5)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5168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594338"/>
            <a:ext cx="8534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Πλεονεκτήματα ενός δικτύου αστέρα</a:t>
            </a:r>
            <a:endParaRPr lang="en-US" sz="3000" dirty="0">
              <a:solidFill>
                <a:srgbClr val="007FA3"/>
              </a:solidFill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Η αστοχία ενός υπολογιστή δεν επηρεάζει το υπόλοιπο δίκτυο</a:t>
            </a:r>
            <a:endParaRPr lang="en-US" sz="2600" dirty="0"/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Είναι εύκολο να προστεθούν κόμβοι </a:t>
            </a:r>
            <a:endParaRPr lang="en-US" sz="2600" dirty="0"/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Η απόδοση παραμένει αποδεκτή ακόμα κι όταν υπάρχουν πολλοί κόμβοι</a:t>
            </a:r>
            <a:endParaRPr lang="en-US" sz="2600" dirty="0"/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Διευκολύνονται η αντιμετώπιση προβλημάτων και οι επιδιορθώσεις</a:t>
            </a:r>
            <a:endParaRPr lang="en-US" sz="2600" dirty="0"/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32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Μειονέκτημα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600" dirty="0"/>
              <a:t>Παλαιότερα  το κόστος</a:t>
            </a:r>
            <a:r>
              <a:rPr lang="en-US" sz="2600" dirty="0"/>
              <a:t> – </a:t>
            </a:r>
            <a:r>
              <a:rPr lang="el-GR" sz="2600" dirty="0"/>
              <a:t>πλέον όχι τόσο υψηλό</a:t>
            </a:r>
            <a:endParaRPr lang="en-US" sz="2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/>
              <a:t>Διακομιστές και τοπολογίες δικτύων </a:t>
            </a:r>
            <a:br>
              <a:rPr lang="en-US" dirty="0"/>
            </a:br>
            <a:r>
              <a:rPr lang="el-GR" sz="3200" dirty="0"/>
              <a:t>Τοπολογίες δικτύων</a:t>
            </a:r>
            <a:r>
              <a:rPr lang="en-US" sz="3200" dirty="0"/>
              <a:t> (</a:t>
            </a:r>
            <a:r>
              <a:rPr lang="el-GR" sz="3200" dirty="0"/>
              <a:t>6</a:t>
            </a:r>
            <a:r>
              <a:rPr lang="en-US" sz="3200" dirty="0"/>
              <a:t> </a:t>
            </a:r>
            <a:r>
              <a:rPr lang="el-GR" sz="3200" dirty="0"/>
              <a:t>από</a:t>
            </a:r>
            <a:r>
              <a:rPr lang="en-US" sz="3200" dirty="0"/>
              <a:t> 8)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12.5)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4819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/>
              <a:t>Διακομιστές και τοπολογίες δικτύων </a:t>
            </a:r>
            <a:br>
              <a:rPr lang="en-US" dirty="0"/>
            </a:br>
            <a:r>
              <a:rPr lang="el-GR" sz="3200" dirty="0"/>
              <a:t>Τοπολογίες δικτύων</a:t>
            </a:r>
            <a:r>
              <a:rPr lang="en-US" sz="3200" dirty="0"/>
              <a:t> (</a:t>
            </a:r>
            <a:r>
              <a:rPr lang="el-GR" sz="3200" dirty="0"/>
              <a:t>7</a:t>
            </a:r>
            <a:r>
              <a:rPr lang="en-US" sz="3200" dirty="0"/>
              <a:t> </a:t>
            </a:r>
            <a:r>
              <a:rPr lang="el-GR" sz="3200" dirty="0"/>
              <a:t>από</a:t>
            </a:r>
            <a:r>
              <a:rPr lang="en-US" sz="3200" dirty="0"/>
              <a:t> 8)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12.5)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19792" r="23865" b="8333"/>
          <a:stretch>
            <a:fillRect/>
          </a:stretch>
        </p:blipFill>
        <p:spPr bwMode="auto">
          <a:xfrm>
            <a:off x="1219202" y="1447800"/>
            <a:ext cx="6640173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44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/>
              <a:t>Διακομιστές και τοπολογίες δικτύων </a:t>
            </a:r>
            <a:br>
              <a:rPr lang="en-US" dirty="0"/>
            </a:br>
            <a:r>
              <a:rPr lang="el-GR" sz="3200" dirty="0"/>
              <a:t>Τοπολογίες δικτύων</a:t>
            </a:r>
            <a:r>
              <a:rPr lang="en-US" sz="3200" dirty="0"/>
              <a:t> (</a:t>
            </a:r>
            <a:r>
              <a:rPr lang="el-GR" sz="3200" dirty="0"/>
              <a:t>8</a:t>
            </a:r>
            <a:r>
              <a:rPr lang="en-US" sz="3200" dirty="0"/>
              <a:t> </a:t>
            </a:r>
            <a:r>
              <a:rPr lang="el-GR" sz="3200" dirty="0"/>
              <a:t>από</a:t>
            </a:r>
            <a:r>
              <a:rPr lang="en-US" sz="3200" dirty="0"/>
              <a:t> 8)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12.5)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6354" t="48958" r="26208" b="9375"/>
          <a:stretch>
            <a:fillRect/>
          </a:stretch>
        </p:blipFill>
        <p:spPr bwMode="auto">
          <a:xfrm>
            <a:off x="389400" y="1676400"/>
            <a:ext cx="86022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44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052" y="2604933"/>
            <a:ext cx="5409566" cy="714952"/>
          </a:xfrm>
        </p:spPr>
        <p:txBody>
          <a:bodyPr>
            <a:normAutofit/>
          </a:bodyPr>
          <a:lstStyle/>
          <a:p>
            <a:r>
              <a:rPr lang="en-US" b="0" spc="127" dirty="0">
                <a:latin typeface="Arial Narrow" panose="020B0606020202030204" pitchFamily="34" charset="0"/>
              </a:rPr>
              <a:t>TECHNOLOGY IN ACTION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5652" y="2362200"/>
            <a:ext cx="5107148" cy="6305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l-GR" dirty="0">
                <a:solidFill>
                  <a:schemeClr val="tx1"/>
                </a:solidFill>
              </a:rPr>
              <a:t>Κεφάλαιο</a:t>
            </a:r>
            <a:r>
              <a:rPr lang="en-US" dirty="0">
                <a:solidFill>
                  <a:schemeClr val="tx1"/>
                </a:solidFill>
              </a:rPr>
              <a:t> 12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57681" y="3048000"/>
            <a:ext cx="5433719" cy="1350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007FA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l-GR" sz="3200" dirty="0">
                <a:latin typeface="+mj-lt"/>
              </a:rPr>
              <a:t>Στο παρασκήνιο: </a:t>
            </a:r>
          </a:p>
          <a:p>
            <a:pPr algn="ctr">
              <a:lnSpc>
                <a:spcPct val="120000"/>
              </a:lnSpc>
            </a:pPr>
            <a:r>
              <a:rPr lang="el-GR" sz="3200" dirty="0">
                <a:latin typeface="+mj-lt"/>
              </a:rPr>
              <a:t>Δικτύωση και ασφάλεια στον επιχειρηματικό κόσμο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76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886199"/>
            <a:ext cx="8684418" cy="2362201"/>
          </a:xfrm>
        </p:spPr>
        <p:txBody>
          <a:bodyPr>
            <a:no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Μέσα μετάδοσης </a:t>
            </a:r>
            <a:endParaRPr lang="en-US" sz="28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Προσαρμογείς δικτύων και συσκευές πλοήγησης </a:t>
            </a:r>
            <a:endParaRPr lang="en-US" sz="28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Λειτουργικά συστήματα δικτύων και ασφάλεια δικτύων 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30956" y="2590800"/>
            <a:ext cx="9141618" cy="785453"/>
          </a:xfrm>
        </p:spPr>
        <p:txBody>
          <a:bodyPr>
            <a:normAutofit/>
          </a:bodyPr>
          <a:lstStyle/>
          <a:p>
            <a:pPr algn="ctr"/>
            <a:r>
              <a:rPr lang="el-GR" i="1" dirty="0">
                <a:solidFill>
                  <a:schemeClr val="tx1"/>
                </a:solidFill>
              </a:rPr>
              <a:t>Εγκατάσταση δικτύων επιχειρήσεων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Autofit/>
          </a:bodyPr>
          <a:lstStyle/>
          <a:p>
            <a:r>
              <a:rPr lang="el-GR" sz="3800" dirty="0"/>
              <a:t>Μέσα μετάδοσης </a:t>
            </a:r>
            <a:endParaRPr lang="en-US" sz="3800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>
                <a:solidFill>
                  <a:srgbClr val="007FA3"/>
                </a:solidFill>
              </a:rPr>
              <a:t>Στόχος</a:t>
            </a:r>
            <a:endParaRPr lang="en-US" dirty="0">
              <a:solidFill>
                <a:srgbClr val="007FA3"/>
              </a:solidFill>
            </a:endParaRPr>
          </a:p>
          <a:p>
            <a:pPr marL="1035558" lvl="1" indent="-689372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12.6  </a:t>
            </a:r>
            <a:r>
              <a:rPr lang="el-GR" dirty="0"/>
              <a:t>Οι τύποι ενσύρματων και ασύρματων μέσων μετάδοσης που χρησιμοποιούνται σε δίκτυα.</a:t>
            </a:r>
          </a:p>
        </p:txBody>
      </p:sp>
    </p:spTree>
    <p:extLst>
      <p:ext uri="{BB962C8B-B14F-4D97-AF65-F5344CB8AC3E}">
        <p14:creationId xmlns:p14="http://schemas.microsoft.com/office/powerpoint/2010/main" val="17209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Autofit/>
          </a:bodyPr>
          <a:lstStyle/>
          <a:p>
            <a:r>
              <a:rPr lang="el-GR" sz="3800" dirty="0"/>
              <a:t>Προσαρμογείς δικτύων και συσκευές πλοήγησης </a:t>
            </a:r>
            <a:endParaRPr lang="en-US" sz="3800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>
                <a:solidFill>
                  <a:srgbClr val="007FA3"/>
                </a:solidFill>
              </a:rPr>
              <a:t>Στόχοι</a:t>
            </a:r>
            <a:endParaRPr lang="en-US" dirty="0">
              <a:solidFill>
                <a:srgbClr val="007FA3"/>
              </a:solidFill>
            </a:endParaRPr>
          </a:p>
          <a:p>
            <a:pPr marL="1035558" lvl="1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12.7  </a:t>
            </a:r>
            <a:r>
              <a:rPr lang="el-GR" dirty="0"/>
              <a:t>Πώς βοηθούν οι </a:t>
            </a:r>
            <a:r>
              <a:rPr lang="el-GR" dirty="0" err="1"/>
              <a:t>προσαρμογείς</a:t>
            </a:r>
            <a:r>
              <a:rPr lang="el-GR" dirty="0"/>
              <a:t> δικτύων τα δεδομένα να κινούνται στο δίκτυο. </a:t>
            </a:r>
            <a:endParaRPr lang="en-US" dirty="0"/>
          </a:p>
          <a:p>
            <a:pPr marL="1035558" lvl="1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12.8  </a:t>
            </a:r>
            <a:r>
              <a:rPr lang="el-GR" dirty="0"/>
              <a:t>Οι διευθύνσεις MAC και πώς χρησιμοποιούνται για τη μετακίνηση δεδομένων σε ένα δίκτυο. </a:t>
            </a:r>
            <a:endParaRPr lang="en-US" dirty="0"/>
          </a:p>
          <a:p>
            <a:pPr marL="1035558" lvl="1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12.9  </a:t>
            </a:r>
            <a:r>
              <a:rPr lang="el-GR" dirty="0"/>
              <a:t>Οι διάφορες συσκευές πλοήγησης δικτύου και πώς δρομολογούν τα δεδομένα στα δίκτυα.</a:t>
            </a:r>
          </a:p>
        </p:txBody>
      </p:sp>
    </p:spTree>
    <p:extLst>
      <p:ext uri="{BB962C8B-B14F-4D97-AF65-F5344CB8AC3E}">
        <p14:creationId xmlns:p14="http://schemas.microsoft.com/office/powerpoint/2010/main" val="10787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Autofit/>
          </a:bodyPr>
          <a:lstStyle/>
          <a:p>
            <a:r>
              <a:rPr lang="el-GR" sz="3800" dirty="0"/>
              <a:t>Λειτουργικά συστήματα δικτύων και ασφάλεια δικτύων </a:t>
            </a:r>
            <a:endParaRPr lang="en-US" sz="3800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>
                <a:solidFill>
                  <a:srgbClr val="007FA3"/>
                </a:solidFill>
              </a:rPr>
              <a:t>Στόχοι</a:t>
            </a:r>
            <a:endParaRPr lang="en-US" dirty="0">
              <a:solidFill>
                <a:srgbClr val="007FA3"/>
              </a:solidFill>
            </a:endParaRPr>
          </a:p>
          <a:p>
            <a:pPr marL="1035558" lvl="1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12.10  </a:t>
            </a:r>
            <a:r>
              <a:rPr lang="el-GR" dirty="0"/>
              <a:t>Γιατί τα λειτουργικά συστήματα δικτύων είναι απαραίτητα για τη λειτουργία των δικτύων. </a:t>
            </a:r>
            <a:endParaRPr lang="en-US" dirty="0"/>
          </a:p>
          <a:p>
            <a:pPr marL="1035558" lvl="1" indent="-692658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12.11 </a:t>
            </a:r>
            <a:r>
              <a:rPr lang="el-GR" dirty="0"/>
              <a:t>Οι μεγαλύτερες απειλές για την ασφάλεια των δικτύων και πώς μπορούν οι διαχειριστές δικτύων να αντιμετωπίσουν αυτές τις απειλές.</a:t>
            </a:r>
          </a:p>
        </p:txBody>
      </p:sp>
    </p:spTree>
    <p:extLst>
      <p:ext uri="{BB962C8B-B14F-4D97-AF65-F5344CB8AC3E}">
        <p14:creationId xmlns:p14="http://schemas.microsoft.com/office/powerpoint/2010/main" val="17814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Μέσα μετάδοσης </a:t>
            </a:r>
            <a:br>
              <a:rPr lang="en-US" dirty="0"/>
            </a:br>
            <a:r>
              <a:rPr lang="el-GR" sz="3200" dirty="0"/>
              <a:t>Ενσύρματα και ασύρματα μέσα μετάδοσης </a:t>
            </a:r>
            <a:r>
              <a:rPr lang="en-US" sz="3200" dirty="0"/>
              <a:t>(1</a:t>
            </a:r>
            <a:r>
              <a:rPr lang="el-GR" sz="3200" dirty="0"/>
              <a:t> από </a:t>
            </a:r>
            <a:r>
              <a:rPr lang="en-US" sz="3200" dirty="0"/>
              <a:t>5)</a:t>
            </a:r>
            <a:br>
              <a:rPr lang="en-US" sz="3200" dirty="0"/>
            </a:b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12.6)</a:t>
            </a:r>
            <a:endParaRPr lang="en-US" sz="3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05800" cy="5257800"/>
          </a:xfrm>
        </p:spPr>
        <p:txBody>
          <a:bodyPr>
            <a:normAutofit lnSpcReduction="10000"/>
          </a:bodyPr>
          <a:lstStyle/>
          <a:p>
            <a:pPr marL="171450" indent="-171450">
              <a:lnSpc>
                <a:spcPct val="110000"/>
              </a:lnSpc>
              <a:spcBef>
                <a:spcPts val="0"/>
              </a:spcBef>
            </a:pPr>
            <a:r>
              <a:rPr lang="el-GR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Έξι παράγοντες εξετάζονται κατά την επιλογή του τύπου καλωδίου</a:t>
            </a:r>
            <a:endParaRPr lang="en-US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Μέγιστο μήκος διαδρομής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Εύρος ζώνης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Ευκαμψία (ακτίνα κάμψης)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Κόστος καλωδίου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Κόστος εγκατάστασης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Παρεμβολή 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dirty="0">
                <a:solidFill>
                  <a:srgbClr val="007FA3"/>
                </a:solidFill>
              </a:rPr>
              <a:t>Τύποι παρεμβολής</a:t>
            </a:r>
            <a:endParaRPr lang="en-US" dirty="0">
              <a:solidFill>
                <a:srgbClr val="007FA3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Ηλεκτρομαγνητική παρεμβολή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Παρεμβολή ραδιοσυχνότητας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8624" t="26339" r="25688" b="8389"/>
          <a:stretch>
            <a:fillRect/>
          </a:stretch>
        </p:blipFill>
        <p:spPr bwMode="auto">
          <a:xfrm>
            <a:off x="5916000" y="2224800"/>
            <a:ext cx="312480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481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 r="56826" b="50000"/>
          <a:stretch>
            <a:fillRect/>
          </a:stretch>
        </p:blipFill>
        <p:spPr bwMode="auto">
          <a:xfrm>
            <a:off x="5857123" y="2819400"/>
            <a:ext cx="3210677" cy="208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1219200"/>
            <a:ext cx="86868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Καλώδιο συνεστραμμένου ζεύγους </a:t>
            </a:r>
            <a:endParaRPr lang="en-US" sz="28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2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400" dirty="0">
                <a:latin typeface="Arial" pitchFamily="34" charset="0"/>
              </a:rPr>
              <a:t>Ζεύγη χάλκινων συρμάτων που στρέφονται το ένα γύρω από το άλλο </a:t>
            </a:r>
            <a:endParaRPr lang="en-US" sz="2400" dirty="0"/>
          </a:p>
          <a:p>
            <a:pPr marL="1143000" lvl="2" indent="-228600">
              <a:spcAft>
                <a:spcPts val="2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200" dirty="0"/>
              <a:t>Μειώνει τις παρεμβολές</a:t>
            </a:r>
            <a:endParaRPr lang="en-US" sz="2200" dirty="0"/>
          </a:p>
          <a:p>
            <a:pPr marL="1143000" lvl="2" indent="-228600">
              <a:spcAft>
                <a:spcPts val="2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200" dirty="0"/>
              <a:t>Μειώνει τις διασταυρούμενες</a:t>
            </a:r>
          </a:p>
          <a:p>
            <a:pPr marL="1143000" lvl="2" indent="-228600">
              <a:spcAft>
                <a:spcPts val="2200"/>
              </a:spcAft>
              <a:buClr>
                <a:schemeClr val="tx1"/>
              </a:buClr>
            </a:pPr>
            <a:r>
              <a:rPr lang="el-GR" sz="2200" dirty="0"/>
              <a:t>   παρεμβολές</a:t>
            </a:r>
            <a:endParaRPr lang="en-US" sz="2200" dirty="0"/>
          </a:p>
          <a:p>
            <a:pPr marL="742950" lvl="1" indent="-285750">
              <a:spcAft>
                <a:spcPts val="2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400" dirty="0"/>
              <a:t>Πλέγμα θωράκισης</a:t>
            </a:r>
            <a:endParaRPr lang="en-US" sz="2400" dirty="0"/>
          </a:p>
          <a:p>
            <a:pPr marL="742950" lvl="1" indent="-285750">
              <a:spcAft>
                <a:spcPts val="2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400" dirty="0"/>
              <a:t>Τα μη θωρακισμένα καλώδια δεν διαθέτουν πλέγμα από αλουμίνιο</a:t>
            </a:r>
            <a:endParaRPr lang="en-US" sz="2400" dirty="0"/>
          </a:p>
          <a:p>
            <a:pPr marL="742950" lvl="1" indent="-285750">
              <a:spcAft>
                <a:spcPts val="2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400" dirty="0"/>
              <a:t>Τα θωρακισμένα διαθέτουν πλέγμα από αλουμίνιο</a:t>
            </a:r>
            <a:endParaRPr lang="en-US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Μέσα μετάδοσης </a:t>
            </a:r>
            <a:br>
              <a:rPr lang="en-US" dirty="0"/>
            </a:br>
            <a:r>
              <a:rPr lang="el-GR" sz="3200" dirty="0"/>
              <a:t>Ενσύρματα και ασύρματα μέσα μετάδοσης </a:t>
            </a:r>
            <a:r>
              <a:rPr lang="en-US" sz="3200" dirty="0"/>
              <a:t>(</a:t>
            </a:r>
            <a:r>
              <a:rPr lang="el-GR" sz="3200" dirty="0"/>
              <a:t>2 από </a:t>
            </a:r>
            <a:r>
              <a:rPr lang="en-US" sz="3200" dirty="0"/>
              <a:t>5)</a:t>
            </a:r>
            <a:br>
              <a:rPr lang="en-US" sz="3200" dirty="0"/>
            </a:b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12.6)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92172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5181599"/>
          </a:xfrm>
        </p:spPr>
        <p:txBody>
          <a:bodyPr/>
          <a:lstStyle/>
          <a:p>
            <a:pPr marL="171450" indent="-171450">
              <a:spcBef>
                <a:spcPts val="0"/>
              </a:spcBef>
              <a:spcAft>
                <a:spcPts val="1800"/>
              </a:spcAft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Ομοαξονικό καλώδιο 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2600" dirty="0"/>
              <a:t>Αν και δεν είναι το ίδιο δημοφιλές με το παρελθόν, εξακολουθεί να χρησιμοποιείται σε εγκαταστάσεις με έντονες ηλεκτρικές παρεμβολές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2600" dirty="0"/>
              <a:t>Αποτελείται από 4 στοιχεία</a:t>
            </a:r>
            <a:endParaRPr lang="en-US" sz="2600" dirty="0"/>
          </a:p>
          <a:p>
            <a:pPr lvl="2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2200" dirty="0"/>
              <a:t>Έναν αγωγό που χρησιμοποιείται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l-GR" sz="2200" dirty="0"/>
              <a:t>  για τη μετάδοση του σήματος</a:t>
            </a:r>
            <a:endParaRPr lang="en-US" sz="2200" dirty="0"/>
          </a:p>
          <a:p>
            <a:pPr lvl="2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2200" dirty="0"/>
              <a:t> Ένα συμπαγές στρώμα μη αγώγιμου μονωτικού υλικού </a:t>
            </a:r>
            <a:endParaRPr lang="en-US" sz="2200" dirty="0"/>
          </a:p>
          <a:p>
            <a:pPr lvl="2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2200" dirty="0"/>
              <a:t> Ένα στρώμα μεταλλικού πλέγματος θωράκισης 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2200" dirty="0"/>
              <a:t>Ένα εξωτερικό περίβλημα από ελαφρύ πλαστικό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defRPr/>
            </a:pP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Μέσα μετάδοσης </a:t>
            </a:r>
            <a:br>
              <a:rPr lang="en-US" dirty="0"/>
            </a:br>
            <a:r>
              <a:rPr lang="el-GR" sz="3200" dirty="0"/>
              <a:t>Ενσύρματα και ασύρματα μέσα μετάδοσης </a:t>
            </a:r>
            <a:r>
              <a:rPr lang="en-US" sz="3200" dirty="0"/>
              <a:t>(</a:t>
            </a:r>
            <a:r>
              <a:rPr lang="el-GR" sz="3200" dirty="0"/>
              <a:t>3 από </a:t>
            </a:r>
            <a:r>
              <a:rPr lang="en-US" sz="3200" dirty="0"/>
              <a:t>5)</a:t>
            </a:r>
            <a:br>
              <a:rPr lang="en-US" sz="3200" dirty="0"/>
            </a:b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12.6)</a:t>
            </a:r>
            <a:endParaRPr lang="en-US" sz="3000" dirty="0"/>
          </a:p>
        </p:txBody>
      </p:sp>
      <p:pic>
        <p:nvPicPr>
          <p:cNvPr id="9220" name="Picture 4" descr="C:\Users\admin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 r="54873" b="65652"/>
          <a:stretch>
            <a:fillRect/>
          </a:stretch>
        </p:blipFill>
        <p:spPr bwMode="auto">
          <a:xfrm>
            <a:off x="5951370" y="3316200"/>
            <a:ext cx="3116430" cy="13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69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5181599"/>
          </a:xfrm>
        </p:spPr>
        <p:txBody>
          <a:bodyPr/>
          <a:lstStyle/>
          <a:p>
            <a:pPr marL="171450" indent="-171450">
              <a:spcBef>
                <a:spcPts val="0"/>
              </a:spcBef>
              <a:spcAft>
                <a:spcPts val="2400"/>
              </a:spcAft>
            </a:pPr>
            <a:r>
              <a:rPr lang="el-GR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Καλώδιο οπτικών ινών</a:t>
            </a:r>
            <a:endParaRPr lang="en-US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/>
              <a:t>Απαρτίζεται από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/>
              <a:t> Μια γυάλινη (ή πλαστική) ίνα μέσω της οποίας μεταδίδονται τα δεδομένα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/>
              <a:t>Ένα προστατευτικό στρώμα γυάλινης ή πλαστικής επικάλυψης για να προστατεύει τον αγωγό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/>
              <a:t>Ένα εξωτερικό περίβλημα από ανθεκτικό υλικό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/>
              <a:t>Μετάδοση προς μία μόνο κατεύθυνση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Μέσα μετάδοσης </a:t>
            </a:r>
            <a:br>
              <a:rPr lang="en-US" dirty="0"/>
            </a:br>
            <a:r>
              <a:rPr lang="el-GR" sz="3200" dirty="0"/>
              <a:t>Ενσύρματα και ασύρματα μέσα μετάδοσης </a:t>
            </a:r>
            <a:r>
              <a:rPr lang="en-US" sz="3200" dirty="0"/>
              <a:t>(</a:t>
            </a:r>
            <a:r>
              <a:rPr lang="el-GR" sz="3200" dirty="0"/>
              <a:t>4 από </a:t>
            </a:r>
            <a:r>
              <a:rPr lang="en-US" sz="3200" dirty="0"/>
              <a:t>5)</a:t>
            </a:r>
            <a:br>
              <a:rPr lang="en-US" sz="3200" dirty="0"/>
            </a:b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12.6)</a:t>
            </a:r>
            <a:endParaRPr lang="en-US" sz="3000" dirty="0"/>
          </a:p>
        </p:txBody>
      </p:sp>
      <p:pic>
        <p:nvPicPr>
          <p:cNvPr id="10245" name="Picture 5" descr="C:\Users\admin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 r="53896" b="60435"/>
          <a:stretch>
            <a:fillRect/>
          </a:stretch>
        </p:blipFill>
        <p:spPr bwMode="auto">
          <a:xfrm>
            <a:off x="5241925" y="1314450"/>
            <a:ext cx="3597275" cy="173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255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5181599"/>
          </a:xfrm>
        </p:spPr>
        <p:txBody>
          <a:bodyPr/>
          <a:lstStyle/>
          <a:p>
            <a:pPr marL="171450" indent="-171450">
              <a:spcBef>
                <a:spcPts val="0"/>
              </a:spcBef>
              <a:spcAft>
                <a:spcPts val="2400"/>
              </a:spcAft>
            </a:pPr>
            <a:r>
              <a:rPr lang="el-GR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Ασύρματα μέσα</a:t>
            </a:r>
            <a:endParaRPr lang="en-US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/>
              <a:t>Σχεδόν ίδια με εκείνα των οικιακών δικτύων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/>
              <a:t>Γίνεται εγκατάσταση ασύρματων σημείων πρόσβασης τα οποία παρέχουν επιπλέον κάλυψη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/>
              <a:t>Οι περισσότερες επιχειρήσεις χρησιμοποιούν έναν συνδυασμό ενσύρματων και ασύρματων μέσων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Μέσα μετάδοσης </a:t>
            </a:r>
            <a:br>
              <a:rPr lang="en-US" dirty="0"/>
            </a:br>
            <a:r>
              <a:rPr lang="el-GR" sz="3200" dirty="0"/>
              <a:t>Ενσύρματα και ασύρματα μέσα μετάδοσης </a:t>
            </a:r>
            <a:r>
              <a:rPr lang="en-US" sz="3200" dirty="0"/>
              <a:t>(</a:t>
            </a:r>
            <a:r>
              <a:rPr lang="el-GR" sz="3200" dirty="0"/>
              <a:t>5 από </a:t>
            </a:r>
            <a:r>
              <a:rPr lang="en-US" sz="3200" dirty="0"/>
              <a:t>5)</a:t>
            </a:r>
            <a:br>
              <a:rPr lang="en-US" sz="3200" dirty="0"/>
            </a:b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12.6)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30342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/>
          <a:lstStyle/>
          <a:p>
            <a:r>
              <a:rPr lang="el-GR" sz="3600" dirty="0"/>
              <a:t>Προσαρμογείς δικτύων και συσκευές πλοήγησης</a:t>
            </a:r>
            <a:br>
              <a:rPr lang="en-US" sz="3000" dirty="0"/>
            </a:br>
            <a:r>
              <a:rPr lang="el-GR" sz="3200" dirty="0"/>
              <a:t>Προσαρμογείς δικτύων</a:t>
            </a:r>
            <a:r>
              <a:rPr lang="en-US" sz="3200" dirty="0"/>
              <a:t> </a:t>
            </a:r>
            <a:r>
              <a:rPr lang="el-GR" sz="3200" dirty="0"/>
              <a:t>(1 από 2)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12.7)</a:t>
            </a:r>
            <a:endParaRPr lang="en-US" sz="27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l-GR" dirty="0">
                <a:solidFill>
                  <a:srgbClr val="007FA3"/>
                </a:solidFill>
              </a:rPr>
              <a:t>Προσαρμογείς δικτύων</a:t>
            </a:r>
            <a:r>
              <a:rPr lang="en-US" dirty="0">
                <a:solidFill>
                  <a:srgbClr val="007FA3"/>
                </a:solidFill>
              </a:rPr>
              <a:t> - </a:t>
            </a:r>
            <a:r>
              <a:rPr lang="el-GR" dirty="0">
                <a:solidFill>
                  <a:srgbClr val="007FA3"/>
                </a:solidFill>
              </a:rPr>
              <a:t>Τρεις κρίσιμες λειτουργίες</a:t>
            </a:r>
            <a:endParaRPr lang="en-US" dirty="0">
              <a:solidFill>
                <a:srgbClr val="007FA3"/>
              </a:solidFill>
            </a:endParaRPr>
          </a:p>
          <a:p>
            <a:pPr lvl="1">
              <a:spcAft>
                <a:spcPts val="900"/>
              </a:spcAft>
            </a:pPr>
            <a:r>
              <a:rPr lang="el-GR" dirty="0"/>
              <a:t>Παράγουν σήματα υψηλής έντασης για τις μεταδόσεις στο δίκτυο</a:t>
            </a:r>
            <a:endParaRPr lang="en-US" dirty="0"/>
          </a:p>
          <a:p>
            <a:pPr lvl="1">
              <a:spcAft>
                <a:spcPts val="900"/>
              </a:spcAft>
            </a:pPr>
            <a:r>
              <a:rPr lang="el-GR" dirty="0"/>
              <a:t>Αναλύουν τα δεδομένα σε πακέτα</a:t>
            </a:r>
            <a:endParaRPr lang="en-US" dirty="0"/>
          </a:p>
          <a:p>
            <a:pPr lvl="1">
              <a:spcAft>
                <a:spcPts val="900"/>
              </a:spcAft>
            </a:pPr>
            <a:r>
              <a:rPr lang="el-GR" dirty="0">
                <a:latin typeface="Arial" pitchFamily="34" charset="0"/>
              </a:rPr>
              <a:t>Ενεργούν ως φρουροί για τη ροή των πληροφοριών προς και από τον υπολογιστή πελάτη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5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568216"/>
            <a:ext cx="9144000" cy="80599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i="1" dirty="0">
                <a:solidFill>
                  <a:schemeClr val="tx1"/>
                </a:solidFill>
              </a:rPr>
              <a:t>Δίκτυα και τοπολογίες πελάτη/</a:t>
            </a:r>
            <a:r>
              <a:rPr lang="el-GR" i="1" dirty="0" err="1">
                <a:solidFill>
                  <a:schemeClr val="tx1"/>
                </a:solidFill>
              </a:rPr>
              <a:t>διακομιστή</a:t>
            </a:r>
            <a:br>
              <a:rPr lang="el-GR" i="1" dirty="0">
                <a:solidFill>
                  <a:schemeClr val="tx1"/>
                </a:solidFill>
              </a:rPr>
            </a:b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686800" cy="16764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Τα βασικά των δικτύων πελάτη/ </a:t>
            </a:r>
            <a:r>
              <a:rPr lang="el-GR" sz="2800" dirty="0" err="1"/>
              <a:t>διακομιστή</a:t>
            </a:r>
            <a:r>
              <a:rPr lang="el-GR" sz="2800" dirty="0"/>
              <a:t> </a:t>
            </a:r>
            <a:endParaRPr lang="en-US" sz="28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2800" dirty="0" err="1"/>
              <a:t>Διακομιστές</a:t>
            </a:r>
            <a:r>
              <a:rPr lang="el-GR" sz="2800" dirty="0"/>
              <a:t> και τοπολογίες δικτύων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11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Προσαρμογείς δικτύων και συσκευές πλοήγησης</a:t>
            </a:r>
            <a:br>
              <a:rPr lang="en-US" sz="3600" dirty="0"/>
            </a:br>
            <a:r>
              <a:rPr lang="el-GR" sz="3600" dirty="0" err="1"/>
              <a:t>Προσαρμογείς</a:t>
            </a:r>
            <a:r>
              <a:rPr lang="el-GR" sz="3600" dirty="0"/>
              <a:t> </a:t>
            </a:r>
            <a:r>
              <a:rPr lang="el-GR" sz="3600"/>
              <a:t>δικτύων (2 </a:t>
            </a:r>
            <a:r>
              <a:rPr lang="el-GR" sz="3600" dirty="0"/>
              <a:t>από 2)</a:t>
            </a:r>
            <a:r>
              <a:rPr lang="en-US" sz="3600" dirty="0"/>
              <a:t> </a:t>
            </a:r>
            <a:r>
              <a:rPr lang="en-US" sz="2200" dirty="0"/>
              <a:t>(</a:t>
            </a:r>
            <a:r>
              <a:rPr lang="el-GR" sz="2200" dirty="0"/>
              <a:t>Στόχος</a:t>
            </a:r>
            <a:r>
              <a:rPr lang="en-US" sz="2200" dirty="0"/>
              <a:t> 12.7)</a:t>
            </a:r>
            <a:endParaRPr lang="en-US" sz="27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4597" t="27083" r="24451" b="34375"/>
          <a:stretch>
            <a:fillRect/>
          </a:stretch>
        </p:blipFill>
        <p:spPr bwMode="auto">
          <a:xfrm>
            <a:off x="762000" y="2057400"/>
            <a:ext cx="7956974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208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/>
          <a:lstStyle/>
          <a:p>
            <a:r>
              <a:rPr lang="el-GR" sz="3600" dirty="0"/>
              <a:t>Προσαρμογείς δικτύων και συσκευές πλοήγησης </a:t>
            </a:r>
            <a:br>
              <a:rPr lang="en-US" sz="3000" dirty="0"/>
            </a:br>
            <a:r>
              <a:rPr lang="el-GR" sz="3200" dirty="0"/>
              <a:t>Διευθύνσεις </a:t>
            </a:r>
            <a:r>
              <a:rPr lang="en-US" sz="3200" dirty="0"/>
              <a:t>MAC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12.8)</a:t>
            </a:r>
            <a:endParaRPr lang="en-US" sz="27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l-GR" dirty="0">
                <a:solidFill>
                  <a:srgbClr val="007FA3"/>
                </a:solidFill>
              </a:rPr>
              <a:t>Διεύθυνση ελέγχου πρόσβασης μέσου (MAC) </a:t>
            </a:r>
            <a:endParaRPr lang="en-US" dirty="0">
              <a:solidFill>
                <a:srgbClr val="007FA3"/>
              </a:solidFill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l-GR" sz="2600" dirty="0"/>
              <a:t>6 χαρακτήρες δύο θέσεων</a:t>
            </a:r>
            <a:endParaRPr lang="en-US" sz="2600" dirty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l-GR" dirty="0"/>
              <a:t>Τα τρία πρώτα σύνολα χαρακτήρων προσδιορίζουν τον κατασκευαστή 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l-GR" dirty="0"/>
              <a:t>Το δεύτερο σύνολο είναι μια μοναδική διεύθυνση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l-GR" sz="2600" dirty="0"/>
              <a:t>Η επιτροπή του IEEE (Ινστιτούτο Ηλεκτρολόγων και Ηλεκτρονικών Μηχανικών) είναι υπεύθυνη για την ανάθεση αριθμών σε κατασκευαστές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l-GR" sz="2600" dirty="0"/>
              <a:t>Διαφέρει από τη διεύθυνση </a:t>
            </a:r>
            <a:r>
              <a:rPr lang="en-US" sz="2600" dirty="0"/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2673014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 r="32411" b="13478"/>
          <a:stretch>
            <a:fillRect/>
          </a:stretch>
        </p:blipFill>
        <p:spPr bwMode="auto">
          <a:xfrm>
            <a:off x="4876800" y="2386200"/>
            <a:ext cx="4206762" cy="3024000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1600200"/>
          </a:xfrm>
        </p:spPr>
        <p:txBody>
          <a:bodyPr/>
          <a:lstStyle/>
          <a:p>
            <a:r>
              <a:rPr lang="el-GR" sz="3600" dirty="0"/>
              <a:t>Προσαρμογείς δικτύων και συσκευές πλοήγησης </a:t>
            </a:r>
            <a:br>
              <a:rPr lang="en-US" sz="3600" dirty="0"/>
            </a:br>
            <a:r>
              <a:rPr lang="el-GR" sz="3200" dirty="0"/>
              <a:t>Διατάξεις μεταγωγής, γέφυρες και δρομολογητές</a:t>
            </a:r>
            <a:r>
              <a:rPr lang="en-US" sz="3200" dirty="0"/>
              <a:t>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12.9)</a:t>
            </a:r>
            <a:endParaRPr lang="en-US" sz="27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48768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l-GR" dirty="0">
                <a:solidFill>
                  <a:srgbClr val="007FA3"/>
                </a:solidFill>
              </a:rPr>
              <a:t>Η διάταξη μεταγωγής αναμεταδίδει τα δεδομένα στον κατάλληλο κόμβο</a:t>
            </a:r>
            <a:endParaRPr lang="en-US" dirty="0">
              <a:solidFill>
                <a:srgbClr val="007FA3"/>
              </a:solidFill>
            </a:endParaRP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l-GR" dirty="0">
                <a:solidFill>
                  <a:srgbClr val="007FA3"/>
                </a:solidFill>
              </a:rPr>
              <a:t>Η γέφυρα στέλνει τα δεδομένα ανάμεσα σε διαφορετικούς τομείς συγκρούσεων</a:t>
            </a:r>
            <a:endParaRPr lang="en-US" dirty="0">
              <a:solidFill>
                <a:srgbClr val="007FA3"/>
              </a:solidFill>
            </a:endParaRP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l-GR" dirty="0">
                <a:solidFill>
                  <a:srgbClr val="007FA3"/>
                </a:solidFill>
              </a:rPr>
              <a:t>Ο δρομολογητής στέλνει πληροφορίες μεταξύ δύο δικτύων</a:t>
            </a:r>
            <a:endParaRPr lang="en-US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5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Λειτουργικά συστήματα δικτύων και ασφάλεια δικτύων</a:t>
            </a:r>
            <a:br>
              <a:rPr lang="en-US" dirty="0"/>
            </a:br>
            <a:r>
              <a:rPr lang="el-GR" sz="3600" dirty="0"/>
              <a:t>Λειτουργικά συστήματα δικτύων </a:t>
            </a:r>
            <a:r>
              <a:rPr lang="en-US" sz="2200" dirty="0"/>
              <a:t>(</a:t>
            </a:r>
            <a:r>
              <a:rPr lang="el-GR" sz="2200" dirty="0"/>
              <a:t>Στόχος</a:t>
            </a:r>
            <a:r>
              <a:rPr lang="en-US" sz="2200" dirty="0"/>
              <a:t> 12.10)</a:t>
            </a:r>
            <a:endParaRPr lang="en-US" sz="30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dirty="0">
                <a:solidFill>
                  <a:srgbClr val="007FA3"/>
                </a:solidFill>
              </a:rPr>
              <a:t>Πρέπει να εγκατασταθεί σε κάθε υπολογιστή πελάτη και </a:t>
            </a:r>
            <a:r>
              <a:rPr lang="el-GR" dirty="0" err="1">
                <a:solidFill>
                  <a:srgbClr val="007FA3"/>
                </a:solidFill>
              </a:rPr>
              <a:t>διακομιστή</a:t>
            </a:r>
            <a:endParaRPr lang="en-US" dirty="0">
              <a:solidFill>
                <a:srgbClr val="007FA3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dirty="0">
                <a:solidFill>
                  <a:srgbClr val="007FA3"/>
                </a:solidFill>
              </a:rPr>
              <a:t>Σχεδιασμένο έτσι ώστε να διευκολύνει την επικοινωνία</a:t>
            </a:r>
            <a:endParaRPr lang="en-US" dirty="0">
              <a:solidFill>
                <a:srgbClr val="007FA3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dirty="0">
                <a:solidFill>
                  <a:srgbClr val="007FA3"/>
                </a:solidFill>
              </a:rPr>
              <a:t>Το λογισμικό που χρειάζονται τα δίκτυα P2P ενσωματώνεται στα Windows</a:t>
            </a:r>
            <a:endParaRPr lang="en-US" dirty="0">
              <a:solidFill>
                <a:srgbClr val="007FA3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dirty="0">
                <a:solidFill>
                  <a:srgbClr val="007FA3"/>
                </a:solidFill>
              </a:rPr>
              <a:t>Το </a:t>
            </a:r>
            <a:r>
              <a:rPr lang="en-US" dirty="0">
                <a:solidFill>
                  <a:srgbClr val="007FA3"/>
                </a:solidFill>
              </a:rPr>
              <a:t>TCP/IP </a:t>
            </a:r>
            <a:r>
              <a:rPr lang="el-GR" dirty="0">
                <a:solidFill>
                  <a:srgbClr val="007FA3"/>
                </a:solidFill>
              </a:rPr>
              <a:t>είναι το τυπικό πρωτόκολλο δικτύωσης</a:t>
            </a:r>
            <a:endParaRPr lang="en-US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5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600200"/>
          </a:xfrm>
        </p:spPr>
        <p:txBody>
          <a:bodyPr/>
          <a:lstStyle/>
          <a:p>
            <a:r>
              <a:rPr lang="el-GR" sz="3600" dirty="0"/>
              <a:t>Λειτουργικά συστήματα δικτύων και ασφάλεια δικτύων </a:t>
            </a:r>
            <a:br>
              <a:rPr lang="en-US" dirty="0"/>
            </a:br>
            <a:r>
              <a:rPr lang="el-GR" sz="3000" dirty="0"/>
              <a:t>Προστασία δικτύων πελάτη/</a:t>
            </a:r>
            <a:r>
              <a:rPr lang="el-GR" sz="3000" dirty="0" err="1"/>
              <a:t>διακομιστή</a:t>
            </a:r>
            <a:r>
              <a:rPr lang="en-US" sz="3000" dirty="0"/>
              <a:t> (1 </a:t>
            </a:r>
            <a:r>
              <a:rPr lang="el-GR" sz="3000" dirty="0"/>
              <a:t>από</a:t>
            </a:r>
            <a:r>
              <a:rPr lang="en-US" sz="3000" dirty="0"/>
              <a:t> 4)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12.11)</a:t>
            </a:r>
            <a:endParaRPr lang="en-US" sz="30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dirty="0">
                <a:solidFill>
                  <a:srgbClr val="007FA3"/>
                </a:solidFill>
              </a:rPr>
              <a:t>Απειλές για την ασφάλεια αποτελούν</a:t>
            </a:r>
            <a:r>
              <a:rPr lang="en-US" dirty="0">
                <a:solidFill>
                  <a:srgbClr val="007FA3"/>
                </a:solidFill>
              </a:rPr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dirty="0"/>
              <a:t>Τα ανθρώπινα λάθη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dirty="0"/>
              <a:t>Η κακόβουλη ανθρώπινη δραστηριότητα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dirty="0"/>
              <a:t>Οι φυσικές καταστροφές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dirty="0">
                <a:solidFill>
                  <a:srgbClr val="007FA3"/>
                </a:solidFill>
              </a:rPr>
              <a:t>Η </a:t>
            </a:r>
            <a:r>
              <a:rPr lang="el-GR" dirty="0" err="1">
                <a:solidFill>
                  <a:srgbClr val="007FA3"/>
                </a:solidFill>
              </a:rPr>
              <a:t>αυθεντικοποίηση</a:t>
            </a:r>
            <a:r>
              <a:rPr lang="el-GR" dirty="0">
                <a:solidFill>
                  <a:srgbClr val="007FA3"/>
                </a:solidFill>
              </a:rPr>
              <a:t> χρησιμοποιείται για να ελέγξει τους χρήστες</a:t>
            </a:r>
            <a:endParaRPr lang="en-US" dirty="0">
              <a:solidFill>
                <a:srgbClr val="007FA3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dirty="0">
                <a:solidFill>
                  <a:srgbClr val="007FA3"/>
                </a:solidFill>
              </a:rPr>
              <a:t>Τα δικαιώματα πρόσβασης αποτρέπουν την πρόσβαση σε συστήματα του δικτύου</a:t>
            </a:r>
            <a:endParaRPr lang="en-US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61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76459" y="2057400"/>
            <a:ext cx="4552741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dirty="0">
                <a:solidFill>
                  <a:srgbClr val="007FA3"/>
                </a:solidFill>
              </a:rPr>
              <a:t>Φυσικά μέτρα προστασίας </a:t>
            </a:r>
            <a:endParaRPr lang="en-US" dirty="0">
              <a:solidFill>
                <a:srgbClr val="007FA3"/>
              </a:solidFill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dirty="0"/>
              <a:t>Σ</a:t>
            </a:r>
            <a:r>
              <a:rPr lang="el-GR" dirty="0">
                <a:latin typeface="Arial" pitchFamily="34" charset="0"/>
              </a:rPr>
              <a:t>υσκευή ανάγνωσης καρτών πρόσβασης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l-GR" dirty="0"/>
              <a:t>Βιομετρική συσκευή </a:t>
            </a:r>
            <a:r>
              <a:rPr lang="el-GR" dirty="0" err="1"/>
              <a:t>αυθεντικοποίησης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600200"/>
          </a:xfrm>
        </p:spPr>
        <p:txBody>
          <a:bodyPr/>
          <a:lstStyle/>
          <a:p>
            <a:r>
              <a:rPr lang="el-GR" sz="3600" dirty="0"/>
              <a:t>Λειτουργικά συστήματα δικτύων και ασφάλεια δικτύων </a:t>
            </a:r>
            <a:br>
              <a:rPr lang="en-US" dirty="0"/>
            </a:br>
            <a:r>
              <a:rPr lang="el-GR" sz="3000" dirty="0"/>
              <a:t>Προστασία δικτύων πελάτη/</a:t>
            </a:r>
            <a:r>
              <a:rPr lang="el-GR" sz="3000" dirty="0" err="1"/>
              <a:t>διακομιστή</a:t>
            </a:r>
            <a:r>
              <a:rPr lang="en-US" sz="3000" dirty="0"/>
              <a:t> (</a:t>
            </a:r>
            <a:r>
              <a:rPr lang="el-GR" sz="3000" dirty="0"/>
              <a:t>2</a:t>
            </a:r>
            <a:r>
              <a:rPr lang="en-US" sz="3000" dirty="0"/>
              <a:t> </a:t>
            </a:r>
            <a:r>
              <a:rPr lang="el-GR" sz="3000" dirty="0"/>
              <a:t>από</a:t>
            </a:r>
            <a:r>
              <a:rPr lang="en-US" sz="3000" dirty="0"/>
              <a:t> 4)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12.11)</a:t>
            </a:r>
            <a:endParaRPr lang="en-US" sz="3000" dirty="0"/>
          </a:p>
        </p:txBody>
      </p:sp>
      <p:pic>
        <p:nvPicPr>
          <p:cNvPr id="13315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 r="50966" b="8261"/>
          <a:stretch>
            <a:fillRect/>
          </a:stretch>
        </p:blipFill>
        <p:spPr bwMode="auto">
          <a:xfrm>
            <a:off x="4937125" y="1828800"/>
            <a:ext cx="3825875" cy="401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306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800" dirty="0">
                <a:solidFill>
                  <a:srgbClr val="007FA3"/>
                </a:solidFill>
              </a:rPr>
              <a:t>Τα τείχη προστασίας δημιουργούνται από λογισμικό ή υλικό</a:t>
            </a:r>
            <a:endParaRPr lang="en-US" sz="2800" dirty="0">
              <a:solidFill>
                <a:srgbClr val="007FA3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500" dirty="0"/>
              <a:t>Η διαλογή πακέτων περιλαμβάνει την ύπαρξη ενός εξωτερικού δρομολογητή διαλογής ο οποίος εξετάζει τα εισερχόμενα πακέτα δεδομένων</a:t>
            </a:r>
            <a:endParaRPr lang="en-US" sz="25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500" dirty="0"/>
              <a:t>Ο υπολογιστής οχυρό είναι ένας εξαιρετικά προστατευμένος </a:t>
            </a:r>
            <a:r>
              <a:rPr lang="el-GR" sz="2500" dirty="0" err="1"/>
              <a:t>διακομιστής</a:t>
            </a:r>
            <a:r>
              <a:rPr lang="el-GR" sz="2500" dirty="0"/>
              <a:t> που βρίσκεται σε ένα ειδικό περιμετρικό δίκτυο</a:t>
            </a:r>
            <a:endParaRPr lang="en-US" sz="25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500" dirty="0"/>
              <a:t>Το εικονικό δόλωμα είναι ένα σύστημα υπολογιστή που προσελκύει μη εξουσιοδοτημένους χρήστες</a:t>
            </a:r>
            <a:endParaRPr lang="en-US" sz="25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500" dirty="0"/>
              <a:t>Ο </a:t>
            </a:r>
            <a:r>
              <a:rPr lang="el-GR" sz="2500" dirty="0" err="1"/>
              <a:t>διακομιστής</a:t>
            </a:r>
            <a:r>
              <a:rPr lang="el-GR" sz="2500" dirty="0"/>
              <a:t> μεσολάβησης ενεργεί ως ενδιάμεσος</a:t>
            </a:r>
            <a:endParaRPr lang="en-US" sz="25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600200"/>
          </a:xfrm>
        </p:spPr>
        <p:txBody>
          <a:bodyPr/>
          <a:lstStyle/>
          <a:p>
            <a:r>
              <a:rPr lang="el-GR" sz="3600" dirty="0"/>
              <a:t>Λειτουργικά συστήματα δικτύων και ασφάλεια δικτύων </a:t>
            </a:r>
            <a:br>
              <a:rPr lang="en-US" dirty="0"/>
            </a:br>
            <a:r>
              <a:rPr lang="el-GR" sz="3000" dirty="0"/>
              <a:t>Προστασία δικτύων πελάτη/</a:t>
            </a:r>
            <a:r>
              <a:rPr lang="el-GR" sz="3000" dirty="0" err="1"/>
              <a:t>διακομιστή</a:t>
            </a:r>
            <a:r>
              <a:rPr lang="en-US" sz="3000" dirty="0"/>
              <a:t> (</a:t>
            </a:r>
            <a:r>
              <a:rPr lang="el-GR" sz="3000" dirty="0"/>
              <a:t>3</a:t>
            </a:r>
            <a:r>
              <a:rPr lang="en-US" sz="3000" dirty="0"/>
              <a:t> </a:t>
            </a:r>
            <a:r>
              <a:rPr lang="el-GR" sz="3000" dirty="0"/>
              <a:t>από</a:t>
            </a:r>
            <a:r>
              <a:rPr lang="en-US" sz="3000" dirty="0"/>
              <a:t> 4)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12.11)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71198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600200"/>
          </a:xfrm>
        </p:spPr>
        <p:txBody>
          <a:bodyPr/>
          <a:lstStyle/>
          <a:p>
            <a:r>
              <a:rPr lang="el-GR" sz="3600" dirty="0"/>
              <a:t>Λειτουργικά συστήματα δικτύων και ασφάλεια δικτύων </a:t>
            </a:r>
            <a:br>
              <a:rPr lang="en-US" dirty="0"/>
            </a:br>
            <a:r>
              <a:rPr lang="el-GR" sz="3000" dirty="0"/>
              <a:t>Προστασία δικτύων πελάτη/</a:t>
            </a:r>
            <a:r>
              <a:rPr lang="el-GR" sz="3000" dirty="0" err="1"/>
              <a:t>διακομιστή</a:t>
            </a:r>
            <a:r>
              <a:rPr lang="en-US" sz="3000" dirty="0"/>
              <a:t> (</a:t>
            </a:r>
            <a:r>
              <a:rPr lang="el-GR" sz="3000" dirty="0"/>
              <a:t>4</a:t>
            </a:r>
            <a:r>
              <a:rPr lang="en-US" sz="3000" dirty="0"/>
              <a:t> </a:t>
            </a:r>
            <a:r>
              <a:rPr lang="el-GR" sz="3000" dirty="0"/>
              <a:t>από</a:t>
            </a:r>
            <a:r>
              <a:rPr lang="en-US" sz="3000" dirty="0"/>
              <a:t> 4)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12.11)</a:t>
            </a:r>
            <a:endParaRPr lang="en-US" sz="3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21875" r="23865" b="28125"/>
          <a:stretch>
            <a:fillRect/>
          </a:stretch>
        </p:blipFill>
        <p:spPr bwMode="auto">
          <a:xfrm>
            <a:off x="1030050" y="2095800"/>
            <a:ext cx="727575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799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59" y="4458372"/>
            <a:ext cx="8211854" cy="994172"/>
          </a:xfrm>
          <a:noFill/>
        </p:spPr>
        <p:txBody>
          <a:bodyPr>
            <a:normAutofit/>
          </a:bodyPr>
          <a:lstStyle/>
          <a:p>
            <a:r>
              <a:rPr lang="el-GR" sz="5400" dirty="0">
                <a:solidFill>
                  <a:schemeClr val="tx1"/>
                </a:solidFill>
                <a:latin typeface="Arial Narrow" panose="020B0606020202030204" pitchFamily="34" charset="0"/>
              </a:rPr>
              <a:t>Ερωτήσεις</a:t>
            </a:r>
            <a:endParaRPr lang="en-US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75930" y="1520927"/>
            <a:ext cx="2946494" cy="3019733"/>
          </a:xfrm>
          <a:prstGeom prst="wedgeEllipseCallout">
            <a:avLst>
              <a:gd name="adj1" fmla="val -53869"/>
              <a:gd name="adj2" fmla="val 595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525" dirty="0"/>
              <a:t>;</a:t>
            </a:r>
            <a:endParaRPr lang="en-US" sz="2152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4953000"/>
            <a:ext cx="5029815" cy="24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7141" y="5434781"/>
            <a:ext cx="799597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103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περιεχομένου"/>
          <p:cNvSpPr txBox="1">
            <a:spLocks noGrp="1"/>
          </p:cNvSpPr>
          <p:nvPr>
            <p:ph sz="quarter" idx="1"/>
          </p:nvPr>
        </p:nvSpPr>
        <p:spPr>
          <a:xfrm>
            <a:off x="762000" y="1981200"/>
            <a:ext cx="7772400" cy="2016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l-GR" sz="2400">
                <a:solidFill>
                  <a:srgbClr val="1C4853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  <a:endParaRPr lang="en-US" sz="2400">
              <a:solidFill>
                <a:srgbClr val="1C4853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l-GR" sz="2400">
                <a:solidFill>
                  <a:srgbClr val="1C4853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(που έχει κυρωθεί με τον Ν. 100/1975)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Autofit/>
          </a:bodyPr>
          <a:lstStyle/>
          <a:p>
            <a:r>
              <a:rPr lang="el-GR" sz="3800" dirty="0"/>
              <a:t>Τα βασικά των δικτύων πελάτη/ </a:t>
            </a:r>
            <a:r>
              <a:rPr lang="el-GR" sz="3800" dirty="0" err="1"/>
              <a:t>διακομιστή</a:t>
            </a:r>
            <a:r>
              <a:rPr lang="el-GR" sz="3800" dirty="0"/>
              <a:t> </a:t>
            </a:r>
            <a:endParaRPr lang="en-US" sz="3800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>
                <a:solidFill>
                  <a:srgbClr val="007FA3"/>
                </a:solidFill>
              </a:rPr>
              <a:t>Στόχοι</a:t>
            </a:r>
            <a:endParaRPr lang="en-US" dirty="0">
              <a:solidFill>
                <a:srgbClr val="007FA3"/>
              </a:solidFill>
            </a:endParaRPr>
          </a:p>
          <a:p>
            <a:pPr marL="1035558" indent="-692658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12.1 </a:t>
            </a:r>
            <a:r>
              <a:rPr lang="el-GR" sz="2800" dirty="0"/>
              <a:t>Τα πλεονεκτήματα που αποκομίζουν οι επιχειρήσεις από την εγκατάσταση ενός δικτύου. </a:t>
            </a:r>
            <a:endParaRPr lang="en-US" sz="2800" dirty="0"/>
          </a:p>
          <a:p>
            <a:pPr marL="1035558" indent="-692658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12.2  </a:t>
            </a:r>
            <a:r>
              <a:rPr lang="el-GR" sz="2800" dirty="0"/>
              <a:t>Οι διαφορές μεταξύ ενός δικτύου πελάτη/</a:t>
            </a:r>
            <a:r>
              <a:rPr lang="el-GR" sz="2800" dirty="0" err="1"/>
              <a:t>διακομιστή</a:t>
            </a:r>
            <a:r>
              <a:rPr lang="el-GR" sz="2800" dirty="0"/>
              <a:t> και ενός ομότιμου δικτύου. </a:t>
            </a:r>
            <a:endParaRPr lang="en-US" sz="2800" dirty="0"/>
          </a:p>
          <a:p>
            <a:pPr marL="1035558" indent="-692658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12.3  </a:t>
            </a:r>
            <a:r>
              <a:rPr lang="el-GR" sz="2800" dirty="0"/>
              <a:t>Οι κοινοί τύποι δικτύων πελάτη/</a:t>
            </a:r>
            <a:r>
              <a:rPr lang="el-GR" sz="2800" dirty="0" err="1"/>
              <a:t>διακομιστή</a:t>
            </a:r>
            <a:r>
              <a:rPr lang="el-GR" sz="2800" dirty="0"/>
              <a:t> και άλλα δίκτυα που χρησιμοποιούν οι επιχειρήσεις.</a:t>
            </a:r>
          </a:p>
          <a:p>
            <a:pPr marL="1035558" indent="-692658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88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Autofit/>
          </a:bodyPr>
          <a:lstStyle/>
          <a:p>
            <a:r>
              <a:rPr lang="el-GR" sz="3800" dirty="0"/>
              <a:t>Διακομιστές και τοπολογίες δικτύων </a:t>
            </a:r>
            <a:endParaRPr lang="en-US" sz="3800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l-GR" dirty="0">
                <a:solidFill>
                  <a:srgbClr val="007FA3"/>
                </a:solidFill>
              </a:rPr>
              <a:t>Στόχοι</a:t>
            </a:r>
            <a:endParaRPr lang="en-US" dirty="0">
              <a:solidFill>
                <a:srgbClr val="007FA3"/>
              </a:solidFill>
            </a:endParaRPr>
          </a:p>
          <a:p>
            <a:pPr marL="1035558" lvl="1" indent="-689372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12.4  </a:t>
            </a:r>
            <a:r>
              <a:rPr lang="el-GR" dirty="0"/>
              <a:t>Οι κοινοί τύποι </a:t>
            </a:r>
            <a:r>
              <a:rPr lang="el-GR" dirty="0" err="1"/>
              <a:t>διακομιστών</a:t>
            </a:r>
            <a:r>
              <a:rPr lang="el-GR" dirty="0"/>
              <a:t> που απαντώνται σε δίκτυα πελάτη/</a:t>
            </a:r>
            <a:r>
              <a:rPr lang="el-GR" dirty="0" err="1"/>
              <a:t>διακομιστή</a:t>
            </a:r>
            <a:r>
              <a:rPr lang="el-GR" dirty="0"/>
              <a:t>. </a:t>
            </a:r>
            <a:endParaRPr lang="en-US" dirty="0"/>
          </a:p>
          <a:p>
            <a:pPr marL="1035558" lvl="1" indent="-689372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12.5  </a:t>
            </a:r>
            <a:r>
              <a:rPr lang="el-GR" dirty="0"/>
              <a:t>Οι κοινοί τύποι τοπολογιών δικτύων και τα πλεονεκτήματα και τα μειονεκτήματα καθενός.</a:t>
            </a:r>
          </a:p>
        </p:txBody>
      </p:sp>
    </p:spTree>
    <p:extLst>
      <p:ext uri="{BB962C8B-B14F-4D97-AF65-F5344CB8AC3E}">
        <p14:creationId xmlns:p14="http://schemas.microsoft.com/office/powerpoint/2010/main" val="14368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Τα βασικά των δικτύων πελάτη/</a:t>
            </a:r>
            <a:r>
              <a:rPr lang="el-GR" dirty="0" err="1"/>
              <a:t>διακομιστή</a:t>
            </a:r>
            <a:br>
              <a:rPr lang="el-GR" dirty="0"/>
            </a:b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>
                <a:solidFill>
                  <a:srgbClr val="007FA3"/>
                </a:solidFill>
              </a:rPr>
              <a:t>Δίκτυο είναι μια ομάδα δύο ή περισσότερων ψηφιακών συσκευών (ή κόμβων)</a:t>
            </a:r>
            <a:endParaRPr lang="en-US" dirty="0">
              <a:solidFill>
                <a:srgbClr val="007FA3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>
                <a:solidFill>
                  <a:srgbClr val="007FA3"/>
                </a:solidFill>
              </a:rPr>
              <a:t>Ρυθμίζονται έτσι ώστε να μοιράζονται πληροφορίες και πόρους</a:t>
            </a:r>
            <a:endParaRPr lang="en-US" dirty="0">
              <a:solidFill>
                <a:srgbClr val="007FA3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/>
              <a:t>Ε</a:t>
            </a:r>
            <a:r>
              <a:rPr lang="el-GR" dirty="0">
                <a:latin typeface="Arial" pitchFamily="34" charset="0"/>
              </a:rPr>
              <a:t>κτυπωτές, αρχεία και βάσεις δεδομένων</a:t>
            </a: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>
                <a:solidFill>
                  <a:srgbClr val="007FA3"/>
                </a:solidFill>
              </a:rPr>
              <a:t>Οι επιχειρήσεις αποκομίζουν πλεονεκτήματα από την ανάπτυξη δικτύων</a:t>
            </a:r>
            <a:endParaRPr lang="en-US" dirty="0">
              <a:solidFill>
                <a:srgbClr val="007FA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601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/>
              <a:t>Τα βασικά των δικτύων πελάτη/</a:t>
            </a:r>
            <a:r>
              <a:rPr lang="el-GR" dirty="0" err="1"/>
              <a:t>διακομιστή</a:t>
            </a:r>
            <a:r>
              <a:rPr lang="el-GR" dirty="0"/>
              <a:t> </a:t>
            </a:r>
            <a:br>
              <a:rPr lang="en-US" dirty="0"/>
            </a:br>
            <a:r>
              <a:rPr lang="el-GR" sz="3200" dirty="0"/>
              <a:t>Πλεονεκτήματα δικτύωσης</a:t>
            </a:r>
            <a:r>
              <a:rPr lang="en-US" sz="3200" dirty="0"/>
              <a:t>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12.1)</a:t>
            </a:r>
            <a:endParaRPr lang="en-US" sz="30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46760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>
                <a:solidFill>
                  <a:srgbClr val="007FA3"/>
                </a:solidFill>
              </a:rPr>
              <a:t>Πλεονεκτήματα</a:t>
            </a:r>
            <a:endParaRPr lang="en-US" sz="3000" dirty="0">
              <a:solidFill>
                <a:srgbClr val="007FA3"/>
              </a:solidFill>
              <a:effectLst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/>
              <a:t>Επιτρέπουν την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dirty="0"/>
              <a:t>   κοινή χρήση</a:t>
            </a:r>
            <a:r>
              <a:rPr lang="en-US" dirty="0">
                <a:effectLst/>
              </a:rPr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/>
              <a:t>Πόρων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/>
              <a:t>Γνώσεων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/>
              <a:t>Λογισμικού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/>
              <a:t>Ενισχύουν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dirty="0"/>
              <a:t>την επικοινωνία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3000" dirty="0">
                <a:solidFill>
                  <a:srgbClr val="007FA3"/>
                </a:solidFill>
              </a:rPr>
              <a:t>Μειονεκτήματα</a:t>
            </a:r>
            <a:endParaRPr lang="en-US" sz="3000" dirty="0">
              <a:solidFill>
                <a:srgbClr val="007FA3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/>
              <a:t>Επιπλέον προσωπικό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/>
              <a:t>Απαιτούν ειδικό εξοπλισμό και λογισμικό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25183" t="23958" r="29722" b="18750"/>
          <a:stretch>
            <a:fillRect/>
          </a:stretch>
        </p:blipFill>
        <p:spPr bwMode="auto">
          <a:xfrm>
            <a:off x="3850800" y="1524000"/>
            <a:ext cx="5140800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2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sz="3600" dirty="0"/>
              <a:t>Τα βασικά των δικτύων πελάτη/</a:t>
            </a:r>
            <a:r>
              <a:rPr lang="el-GR" sz="3600" dirty="0" err="1"/>
              <a:t>διακομιστή</a:t>
            </a:r>
            <a:r>
              <a:rPr lang="el-GR" sz="3600" dirty="0"/>
              <a:t> </a:t>
            </a:r>
            <a:br>
              <a:rPr lang="en-US" sz="3975" dirty="0"/>
            </a:br>
            <a:r>
              <a:rPr lang="el-GR" sz="2900" dirty="0"/>
              <a:t>Σύγκριση δικτύων πελάτη/</a:t>
            </a:r>
            <a:r>
              <a:rPr lang="el-GR" sz="2900" dirty="0" err="1"/>
              <a:t>διακομιστή</a:t>
            </a:r>
            <a:r>
              <a:rPr lang="el-GR" sz="2900" dirty="0"/>
              <a:t> και ομότιμων δικτύων</a:t>
            </a:r>
            <a:r>
              <a:rPr lang="en-US" sz="2900" dirty="0"/>
              <a:t> </a:t>
            </a:r>
            <a:r>
              <a:rPr lang="en-US" sz="2000" dirty="0"/>
              <a:t>(</a:t>
            </a:r>
            <a:r>
              <a:rPr lang="el-GR" sz="2000" dirty="0"/>
              <a:t>Στόχος</a:t>
            </a:r>
            <a:r>
              <a:rPr lang="en-US" sz="2000" dirty="0"/>
              <a:t> 12.2)</a:t>
            </a:r>
            <a:endParaRPr lang="en-US" sz="2175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618216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Δίκτυα πελάτη/</a:t>
            </a:r>
            <a:r>
              <a:rPr lang="el-GR" sz="3000" dirty="0" err="1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διακομιστή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800" dirty="0"/>
              <a:t>Συγκεντρωτικά</a:t>
            </a:r>
            <a:endParaRPr lang="en-US" sz="2800" dirty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Ομότιμα</a:t>
            </a:r>
            <a:r>
              <a:rPr lang="en-US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(P2P)</a:t>
            </a: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800" dirty="0"/>
              <a:t>Αποκεντρωμένα</a:t>
            </a:r>
            <a:endParaRPr lang="en-US" sz="2800" dirty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Πλεονεκτήματα δικτύων πελάτη/</a:t>
            </a:r>
            <a:r>
              <a:rPr lang="el-GR" sz="3000" dirty="0" err="1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διακομιστή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800" dirty="0"/>
              <a:t>Αποδοτική ροή δεδομένων</a:t>
            </a:r>
            <a:endParaRPr lang="en-US" sz="2800" dirty="0"/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800" dirty="0"/>
              <a:t>Κλιμάκωση</a:t>
            </a:r>
            <a:r>
              <a:rPr lang="en-US" sz="2800" dirty="0"/>
              <a:t> – </a:t>
            </a:r>
            <a:r>
              <a:rPr lang="el-GR" sz="2800" dirty="0">
                <a:latin typeface="Arial" pitchFamily="34" charset="0"/>
              </a:rPr>
              <a:t>περισσότεροι χρήστες μπορούν να προστεθούν εύκολα στο δίκτυο χωρίς να επηρεαστεί η απόδοση </a:t>
            </a:r>
            <a:r>
              <a:rPr lang="el-GR" sz="2800" dirty="0"/>
              <a:t>του δικτύου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24597" t="19792" r="24451" b="15625"/>
          <a:stretch>
            <a:fillRect/>
          </a:stretch>
        </p:blipFill>
        <p:spPr bwMode="auto">
          <a:xfrm>
            <a:off x="5076171" y="1295400"/>
            <a:ext cx="3839229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12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sz="3600" dirty="0"/>
              <a:t>Τα βασικά των δικτύων πελάτη/</a:t>
            </a:r>
            <a:r>
              <a:rPr lang="el-GR" sz="3600" dirty="0" err="1"/>
              <a:t>διακομιστή</a:t>
            </a:r>
            <a:r>
              <a:rPr lang="el-GR" sz="3600" dirty="0"/>
              <a:t> </a:t>
            </a:r>
            <a:br>
              <a:rPr lang="en-US" sz="3975" dirty="0"/>
            </a:br>
            <a:r>
              <a:rPr lang="el-GR" sz="2900" dirty="0"/>
              <a:t>Τύποι δικτύων πελάτη/</a:t>
            </a:r>
            <a:r>
              <a:rPr lang="el-GR" sz="2900" dirty="0" err="1"/>
              <a:t>διακομιστή</a:t>
            </a:r>
            <a:r>
              <a:rPr lang="en-US" sz="2900" dirty="0"/>
              <a:t> (1 </a:t>
            </a:r>
            <a:r>
              <a:rPr lang="el-GR" sz="2900" dirty="0"/>
              <a:t>από</a:t>
            </a:r>
            <a:r>
              <a:rPr lang="en-US" sz="2900" dirty="0"/>
              <a:t> 2)</a:t>
            </a:r>
            <a:r>
              <a:rPr lang="el-GR" sz="3200" dirty="0"/>
              <a:t> </a:t>
            </a:r>
            <a:r>
              <a:rPr lang="en-US" sz="2000" dirty="0"/>
              <a:t>(</a:t>
            </a:r>
            <a:r>
              <a:rPr lang="el-GR" sz="2000" dirty="0"/>
              <a:t>Στόχοι</a:t>
            </a:r>
            <a:r>
              <a:rPr lang="en-US" sz="2000" dirty="0"/>
              <a:t> 12.3)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458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Τοπικά δίκτυα (</a:t>
            </a:r>
            <a:r>
              <a:rPr lang="en-US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LAN) </a:t>
            </a: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800" dirty="0"/>
              <a:t>Λίγοι χρήστες σε μια μικρή γεωγραφική περιοχή</a:t>
            </a:r>
            <a:endParaRPr lang="en-US" sz="2800" dirty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Δίκτυα ευρείας περιοχής</a:t>
            </a:r>
            <a:r>
              <a:rPr lang="en-US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(WAN)</a:t>
            </a: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/>
            </a:pPr>
            <a:r>
              <a:rPr lang="el-GR" sz="2800" dirty="0"/>
              <a:t>Πολλοί χρήστες σε μια ευρύτερη γεωγραφική περιοχή</a:t>
            </a:r>
            <a:endParaRPr lang="en-US" sz="2800" dirty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Εσωτερικό δίκτυο</a:t>
            </a:r>
            <a:r>
              <a:rPr lang="en-US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ιδιωτικό δίκτυο που εγκαθιστά μια επιχείρηση</a:t>
            </a:r>
            <a:endParaRPr lang="en-US" sz="3000" dirty="0">
              <a:solidFill>
                <a:srgbClr val="007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Εξωτερικό δίκτυο</a:t>
            </a:r>
            <a:r>
              <a:rPr lang="en-US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300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κομμάτι των εσωτερικών δικτύων που μπορούν να προσπελάσουν μόνο συγκεκριμένα άτομα</a:t>
            </a:r>
            <a:endParaRPr lang="en-US" sz="3000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9182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ia14e_ch01.potx" id="{96030D5D-EC68-4AA8-81F8-6E01FB739F31}" vid="{307A23AA-FE42-42BD-B081-89D733536100}"/>
    </a:ext>
  </a:extLst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tia14e_ch02</Template>
  <TotalTime>0</TotalTime>
  <Words>3632</Words>
  <Application>Microsoft Office PowerPoint</Application>
  <PresentationFormat>Προβολή στην οθόνη (4:3)</PresentationFormat>
  <Paragraphs>381</Paragraphs>
  <Slides>39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9" baseType="lpstr">
      <vt:lpstr>Malgun Gothic</vt:lpstr>
      <vt:lpstr>ＭＳ Ｐゴシック</vt:lpstr>
      <vt:lpstr>Arial</vt:lpstr>
      <vt:lpstr>Arial Narrow</vt:lpstr>
      <vt:lpstr>Calibri</vt:lpstr>
      <vt:lpstr>Times New Roman</vt:lpstr>
      <vt:lpstr>Verdana</vt:lpstr>
      <vt:lpstr>Wingdings</vt:lpstr>
      <vt:lpstr>Wingdings 2</vt:lpstr>
      <vt:lpstr>508 Lecture</vt:lpstr>
      <vt:lpstr>Παρουσίαση του PowerPoint</vt:lpstr>
      <vt:lpstr>TECHNOLOGY IN ACTION</vt:lpstr>
      <vt:lpstr>Δίκτυα και τοπολογίες πελάτη/διακομιστή </vt:lpstr>
      <vt:lpstr>Τα βασικά των δικτύων πελάτη/ διακομιστή </vt:lpstr>
      <vt:lpstr>Διακομιστές και τοπολογίες δικτύων </vt:lpstr>
      <vt:lpstr>Τα βασικά των δικτύων πελάτη/διακομιστή </vt:lpstr>
      <vt:lpstr>Τα βασικά των δικτύων πελάτη/διακομιστή  Πλεονεκτήματα δικτύωσης (Στόχος 12.1)</vt:lpstr>
      <vt:lpstr>Τα βασικά των δικτύων πελάτη/διακομιστή  Σύγκριση δικτύων πελάτη/διακομιστή και ομότιμων δικτύων (Στόχος 12.2)</vt:lpstr>
      <vt:lpstr>Τα βασικά των δικτύων πελάτη/διακομιστή  Τύποι δικτύων πελάτη/διακομιστή (1 από 2) (Στόχοι 12.3)</vt:lpstr>
      <vt:lpstr>Τα βασικά των δικτύων πελάτη/διακομιστή  Τύποι δικτύων πελάτη/διακομιστή (2 από 2) (Στόχοι 12.3)</vt:lpstr>
      <vt:lpstr>Διακομιστές και τοπολογίες δικτύων Διακομιστές (Στόχος 12.4)</vt:lpstr>
      <vt:lpstr>Διακομιστές και τοπολογίες δικτύων  Τοπολογίες δικτύων (1 από 8) (Στόχος 12.5)</vt:lpstr>
      <vt:lpstr>Διακομιστές και τοπολογίες δικτύων  Τοπολογίες δικτύων (2 από 8) (Στόχος 12.5)</vt:lpstr>
      <vt:lpstr>Διακομιστές και τοπολογίες δικτύων  Τοπολογίες δικτύων (3 από 8) (Στόχος 12.5)</vt:lpstr>
      <vt:lpstr>Διακομιστές και τοπολογίες δικτύων  Τοπολογίες δικτύων (4 από 8) (Στόχος 12.5)</vt:lpstr>
      <vt:lpstr>Διακομιστές και τοπολογίες δικτύων  Τοπολογίες δικτύων (5 από 8) (Στόχος 12.5)</vt:lpstr>
      <vt:lpstr>Διακομιστές και τοπολογίες δικτύων  Τοπολογίες δικτύων (6 από 8) (Στόχος 12.5)</vt:lpstr>
      <vt:lpstr>Διακομιστές και τοπολογίες δικτύων  Τοπολογίες δικτύων (7 από 8) (Στόχος 12.5)</vt:lpstr>
      <vt:lpstr>Διακομιστές και τοπολογίες δικτύων  Τοπολογίες δικτύων (8 από 8) (Στόχος 12.5)</vt:lpstr>
      <vt:lpstr>Εγκατάσταση δικτύων επιχειρήσεων</vt:lpstr>
      <vt:lpstr>Μέσα μετάδοσης </vt:lpstr>
      <vt:lpstr>Προσαρμογείς δικτύων και συσκευές πλοήγησης </vt:lpstr>
      <vt:lpstr>Λειτουργικά συστήματα δικτύων και ασφάλεια δικτύων </vt:lpstr>
      <vt:lpstr>Μέσα μετάδοσης  Ενσύρματα και ασύρματα μέσα μετάδοσης (1 από 5) (Στόχος 12.6)</vt:lpstr>
      <vt:lpstr>Μέσα μετάδοσης  Ενσύρματα και ασύρματα μέσα μετάδοσης (2 από 5) (Στόχος 12.6)</vt:lpstr>
      <vt:lpstr>Μέσα μετάδοσης  Ενσύρματα και ασύρματα μέσα μετάδοσης (3 από 5) (Στόχος 12.6)</vt:lpstr>
      <vt:lpstr>Μέσα μετάδοσης  Ενσύρματα και ασύρματα μέσα μετάδοσης (4 από 5) (Στόχος 12.6)</vt:lpstr>
      <vt:lpstr>Μέσα μετάδοσης  Ενσύρματα και ασύρματα μέσα μετάδοσης (5 από 5) (Στόχος 12.6)</vt:lpstr>
      <vt:lpstr>Προσαρμογείς δικτύων και συσκευές πλοήγησης Προσαρμογείς δικτύων (1 από 2) (Στόχος 12.7)</vt:lpstr>
      <vt:lpstr>Προσαρμογείς δικτύων και συσκευές πλοήγησης Προσαρμογείς δικτύων (2 από 2) (Στόχος 12.7)</vt:lpstr>
      <vt:lpstr>Προσαρμογείς δικτύων και συσκευές πλοήγησης  Διευθύνσεις MAC (Στόχος 12.8)</vt:lpstr>
      <vt:lpstr>Προσαρμογείς δικτύων και συσκευές πλοήγησης  Διατάξεις μεταγωγής, γέφυρες και δρομολογητές (Στόχος 12.9)</vt:lpstr>
      <vt:lpstr>Λειτουργικά συστήματα δικτύων και ασφάλεια δικτύων Λειτουργικά συστήματα δικτύων (Στόχος 12.10)</vt:lpstr>
      <vt:lpstr>Λειτουργικά συστήματα δικτύων και ασφάλεια δικτύων  Προστασία δικτύων πελάτη/διακομιστή (1 από 4) (Στόχος 12.11)</vt:lpstr>
      <vt:lpstr>Λειτουργικά συστήματα δικτύων και ασφάλεια δικτύων  Προστασία δικτύων πελάτη/διακομιστή (2 από 4) (Στόχος 12.11)</vt:lpstr>
      <vt:lpstr>Λειτουργικά συστήματα δικτύων και ασφάλεια δικτύων  Προστασία δικτύων πελάτη/διακομιστή (3 από 4) (Στόχος 12.11)</vt:lpstr>
      <vt:lpstr>Λειτουργικά συστήματα δικτύων και ασφάλεια δικτύων  Προστασία δικτύων πελάτη/διακομιστή (4 από 4) (Στόχος 12.11)</vt:lpstr>
      <vt:lpstr>Ερωτήσεις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2016-12-15T06:38:03Z</dcterms:created>
  <dcterms:modified xsi:type="dcterms:W3CDTF">2018-09-03T06:21:28Z</dcterms:modified>
</cp:coreProperties>
</file>