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293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265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7089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17FFF-3C32-4C9D-BD17-3AC8218CCCE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1495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684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1244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223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049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097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434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928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81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1DCFD-4645-441B-B547-8F75331511E4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7A37B-C26B-4ACE-BAB3-60C04C9E73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609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z="2000"/>
          </a:p>
        </p:txBody>
      </p:sp>
      <p:pic>
        <p:nvPicPr>
          <p:cNvPr id="3075" name="Picture 3" descr="NewYorkEuphronios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0014" y="333375"/>
            <a:ext cx="6624637" cy="5722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505200" y="3246438"/>
            <a:ext cx="5183188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Άλλοτε στη </a:t>
            </a:r>
            <a:r>
              <a:rPr lang="fr-FR" altLang="el-GR" sz="1800">
                <a:solidFill>
                  <a:schemeClr val="tx2"/>
                </a:solidFill>
              </a:rPr>
              <a:t>N</a:t>
            </a:r>
            <a:r>
              <a:rPr lang="el-GR" altLang="el-GR" sz="1800">
                <a:solidFill>
                  <a:schemeClr val="tx2"/>
                </a:solidFill>
              </a:rPr>
              <a:t>έα Υόρκη. Κρατήρας του Ευφρονίου</a:t>
            </a:r>
          </a:p>
        </p:txBody>
      </p:sp>
    </p:spTree>
    <p:extLst>
      <p:ext uri="{BB962C8B-B14F-4D97-AF65-F5344CB8AC3E}">
        <p14:creationId xmlns:p14="http://schemas.microsoft.com/office/powerpoint/2010/main" val="250428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Ταρκυνία, τάφος των Ταύρων. 530 π.Χ.</a:t>
            </a:r>
            <a:r>
              <a:rPr lang="el-GR" altLang="el-GR" sz="2400"/>
              <a:t>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2291" name="Picture 4" descr="tarquiniatombatorri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0" y="711200"/>
            <a:ext cx="7200900" cy="5378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5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4000"/>
              <a:t>Louvre. </a:t>
            </a:r>
            <a:r>
              <a:rPr lang="el-GR" altLang="el-GR" sz="4000"/>
              <a:t>Κύλικα τύπου Σιάνας. Ζωγράφος της Χαϊδελβέργης. </a:t>
            </a:r>
          </a:p>
        </p:txBody>
      </p:sp>
      <p:pic>
        <p:nvPicPr>
          <p:cNvPr id="13315" name="Picture 3" descr="LouvreSianaHeidelberg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44675"/>
            <a:ext cx="8496300" cy="4040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6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z="2000"/>
          </a:p>
        </p:txBody>
      </p:sp>
      <p:pic>
        <p:nvPicPr>
          <p:cNvPr id="14339" name="Picture 3" descr="BerlinF1685ampho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333376"/>
            <a:ext cx="7704138" cy="5745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351088" y="3108326"/>
            <a:ext cx="7416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Βερολίνο </a:t>
            </a:r>
            <a:r>
              <a:rPr lang="fr-FR" altLang="el-GR" sz="1800">
                <a:solidFill>
                  <a:schemeClr val="tx2"/>
                </a:solidFill>
              </a:rPr>
              <a:t>F 1685. </a:t>
            </a:r>
            <a:r>
              <a:rPr lang="el-GR" altLang="el-GR" sz="1800">
                <a:solidFill>
                  <a:schemeClr val="tx2"/>
                </a:solidFill>
              </a:rPr>
              <a:t>				</a:t>
            </a:r>
            <a:r>
              <a:rPr lang="fr-FR" altLang="el-GR" sz="1800">
                <a:solidFill>
                  <a:schemeClr val="tx2"/>
                </a:solidFill>
              </a:rPr>
              <a:t/>
            </a:r>
            <a:br>
              <a:rPr lang="fr-FR" altLang="el-GR" sz="1800">
                <a:solidFill>
                  <a:schemeClr val="tx2"/>
                </a:solidFill>
              </a:rPr>
            </a:br>
            <a:r>
              <a:rPr lang="el-GR" altLang="el-GR" sz="1800">
                <a:solidFill>
                  <a:schemeClr val="tx2"/>
                </a:solidFill>
              </a:rPr>
              <a:t>Ενέδρα στον Τρωίλο			Ιλίου Πέρσις	</a:t>
            </a:r>
          </a:p>
        </p:txBody>
      </p:sp>
    </p:spTree>
    <p:extLst>
      <p:ext uri="{BB962C8B-B14F-4D97-AF65-F5344CB8AC3E}">
        <p14:creationId xmlns:p14="http://schemas.microsoft.com/office/powerpoint/2010/main" val="421740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Βασιλεία </a:t>
            </a:r>
            <a:r>
              <a:rPr lang="fr-FR" altLang="el-GR" sz="4000"/>
              <a:t>BS</a:t>
            </a:r>
            <a:r>
              <a:rPr lang="el-GR" altLang="el-GR" sz="4000"/>
              <a:t> 424. Ομάδα Λεάγρου. </a:t>
            </a:r>
          </a:p>
        </p:txBody>
      </p:sp>
      <p:pic>
        <p:nvPicPr>
          <p:cNvPr id="15363" name="Picture 3" descr="BaselBS434AntimenesPainterhydri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844676"/>
            <a:ext cx="8569325" cy="3916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15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Μόναχο. Τυρρηνικός αμφορέας. Μάχη γύρω από το σώμα του Τρωίλου. </a:t>
            </a:r>
          </a:p>
        </p:txBody>
      </p:sp>
      <p:pic>
        <p:nvPicPr>
          <p:cNvPr id="16387" name="Picture 3" descr="Munichtyrrhenian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87726" y="1878014"/>
            <a:ext cx="5635625" cy="3984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3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Λονδίνο Ε 258. Αμφορέας του Όλτου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7411" name="Picture 4" descr="LondonE258AchillesBriseisOltosampho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692150"/>
            <a:ext cx="7561262" cy="541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89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Σκύφος του Μάκρωνα. Βρισηίς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435" name="Picture 5" descr="BrygosPainterBriseisskyph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9650" y="1125538"/>
            <a:ext cx="7632700" cy="4933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76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Βερολίνο. Σκύφος του Μάκρωνα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9459" name="Picture 4" descr="BrygosPainterBriseisskypho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9651" y="1125538"/>
            <a:ext cx="7561263" cy="4972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64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Αμφορέας </a:t>
            </a:r>
            <a:r>
              <a:rPr lang="fr-FR" altLang="el-GR" sz="2000"/>
              <a:t>Lecce. </a:t>
            </a:r>
            <a:r>
              <a:rPr lang="el-GR" altLang="el-GR" sz="2000"/>
              <a:t>Αχιλλέας, </a:t>
            </a:r>
            <a:br>
              <a:rPr lang="el-GR" altLang="el-GR" sz="2000"/>
            </a:br>
            <a:r>
              <a:rPr lang="el-GR" altLang="el-GR" sz="2000"/>
              <a:t>Βρισηίς και Αγαμέμνων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20483" name="Picture 4" descr="LecceSisyphusPainterneckamphoradeta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700214"/>
            <a:ext cx="5400675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Picture 7" descr="Lecce571PainteroftheBerlinDance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4" y="333376"/>
            <a:ext cx="3324225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0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Λονδίνο </a:t>
            </a:r>
            <a:r>
              <a:rPr lang="fr-FR" altLang="el-GR" sz="3200"/>
              <a:t>F 175. </a:t>
            </a:r>
            <a:r>
              <a:rPr lang="el-GR" altLang="el-GR" sz="3200"/>
              <a:t>Βρισηίς και Αγαμέμνων</a:t>
            </a:r>
            <a:br>
              <a:rPr lang="el-GR" altLang="el-GR" sz="3200"/>
            </a:br>
            <a:endParaRPr lang="el-GR" altLang="el-GR" sz="3200"/>
          </a:p>
        </p:txBody>
      </p:sp>
      <p:pic>
        <p:nvPicPr>
          <p:cNvPr id="21507" name="Picture 4" descr="LondonF175basilicataDolon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504951"/>
            <a:ext cx="8496300" cy="4589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04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4099" name="Picture 3" descr="NewYorkEuphronioskrater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5914" y="260351"/>
            <a:ext cx="6911975" cy="5940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814764" y="2971800"/>
            <a:ext cx="456247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Άλλοτε στη </a:t>
            </a:r>
            <a:r>
              <a:rPr lang="fr-FR" altLang="el-GR" sz="1800">
                <a:solidFill>
                  <a:schemeClr val="tx2"/>
                </a:solidFill>
              </a:rPr>
              <a:t>N</a:t>
            </a:r>
            <a:r>
              <a:rPr lang="el-GR" altLang="el-GR" sz="1800">
                <a:solidFill>
                  <a:schemeClr val="tx2"/>
                </a:solidFill>
              </a:rPr>
              <a:t>έα Υόρκη. Κρατήρας του Ευφρονίου</a:t>
            </a:r>
          </a:p>
        </p:txBody>
      </p:sp>
    </p:spTree>
    <p:extLst>
      <p:ext uri="{BB962C8B-B14F-4D97-AF65-F5344CB8AC3E}">
        <p14:creationId xmlns:p14="http://schemas.microsoft.com/office/powerpoint/2010/main" val="218683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Ετρουσκικός αμφορέας </a:t>
            </a:r>
            <a:r>
              <a:rPr lang="fr-FR" altLang="el-GR" smtClean="0"/>
              <a:t>Würzburg. </a:t>
            </a:r>
            <a:endParaRPr lang="el-GR" altLang="el-GR" smtClean="0"/>
          </a:p>
        </p:txBody>
      </p:sp>
      <p:pic>
        <p:nvPicPr>
          <p:cNvPr id="22531" name="Picture 4" descr="Wurzburgamphora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438401"/>
            <a:ext cx="8642350" cy="2989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54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ΜΚ κύλικα Βρυξελλών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3556" name="Picture 4" descr="BruxellesBRMCcup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0" y="692150"/>
            <a:ext cx="8496300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433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ΜΚ κύλικα Βασ. Βιβλ. Βρυξελλών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4579" name="Picture 4" descr="BruxellesBRMCcup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692151"/>
            <a:ext cx="8604250" cy="547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613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Πινάκιο από τη Ρόδο. Λονδίνο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25603" name="Picture 4" descr="Mathima 26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6988" y="908051"/>
            <a:ext cx="5256212" cy="5065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988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Λούβρο 1802. Δόλων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26627" name="Picture 4" descr="Louvre1802lekyth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9964" y="836614"/>
            <a:ext cx="2319337" cy="5119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7" descr="Louvre1802lekyt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0013" y="765175"/>
            <a:ext cx="2570162" cy="5119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852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Λονδίνο </a:t>
            </a:r>
            <a:r>
              <a:rPr lang="fr-FR" altLang="el-GR" sz="2000"/>
              <a:t>F 157. </a:t>
            </a:r>
            <a:r>
              <a:rPr lang="el-GR" altLang="el-GR" sz="2000"/>
              <a:t>Καλυκωτός κρατήρας του Ζωγράφου του Δόλωνα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27651" name="Picture 6" descr="LondonF157DolonPaintercalyx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3" y="692151"/>
            <a:ext cx="7848600" cy="5419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053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Συρακούσες 36332. Ζωγράφος της Δίρκης</a:t>
            </a:r>
            <a:br>
              <a:rPr lang="el-GR" altLang="el-GR" sz="2800"/>
            </a:br>
            <a:endParaRPr lang="el-GR" altLang="el-GR" sz="2800"/>
          </a:p>
        </p:txBody>
      </p:sp>
      <p:pic>
        <p:nvPicPr>
          <p:cNvPr id="28675" name="Picture 4" descr="syracuse36332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93939"/>
            <a:ext cx="4464050" cy="3305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6" name="Picture 7" descr="Syracuse36332Fuscotomba639DircePaintebellkrater37036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2360614"/>
            <a:ext cx="4071938" cy="3457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69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Ζωγράφος των Επιγραφών</a:t>
            </a:r>
            <a:r>
              <a:rPr lang="en-US" altLang="el-GR" smtClean="0"/>
              <a:t>. </a:t>
            </a:r>
            <a:r>
              <a:rPr lang="fr-FR" altLang="el-GR" smtClean="0"/>
              <a:t>Malibu </a:t>
            </a:r>
            <a:endParaRPr lang="el-GR" altLang="el-GR" smtClean="0"/>
          </a:p>
        </p:txBody>
      </p:sp>
      <p:pic>
        <p:nvPicPr>
          <p:cNvPr id="29699" name="Picture 3" descr="MalibuInscriptionsP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133601"/>
            <a:ext cx="2093913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0" name="Picture 4" descr="malibuInscriptions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46801" y="2133601"/>
            <a:ext cx="2132013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1" name="Picture 5" descr="malibuInscriptions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5414" y="2133601"/>
            <a:ext cx="2198687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2" name="Picture 6" descr="malibuInscriptionsP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4364" y="2133601"/>
            <a:ext cx="2162175" cy="3311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76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</a:t>
            </a:r>
          </a:p>
        </p:txBody>
      </p:sp>
      <p:pic>
        <p:nvPicPr>
          <p:cNvPr id="30723" name="Picture 4" descr="BerlinRhesosDiomedesvolute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30701" y="333376"/>
            <a:ext cx="4538663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5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Κύλικα του Δούρη. Λούβρο. Αλέξανδρος και Μενέλαος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31747" name="Picture 4" descr="LouvreDouriscup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92151"/>
            <a:ext cx="7993063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545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Γέλα 40229. </a:t>
            </a:r>
            <a:br>
              <a:rPr lang="el-GR" altLang="el-GR" sz="2400"/>
            </a:br>
            <a:r>
              <a:rPr lang="el-GR" altLang="el-GR" sz="2400"/>
              <a:t>Ύπνος και Θάνατος 		</a:t>
            </a:r>
            <a:r>
              <a:rPr lang="fr-FR" altLang="el-GR" sz="2400"/>
              <a:t>		Sydney</a:t>
            </a:r>
            <a:r>
              <a:rPr lang="el-GR" altLang="el-GR" sz="2400"/>
              <a:t>	</a:t>
            </a: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5123" name="Picture 3" descr="Gela40229Emporion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1052513"/>
            <a:ext cx="2454275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4" descr="SydneySarped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9601" y="1052514"/>
            <a:ext cx="2727325" cy="5113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07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Αίας και Έκτωρ. Κύλικα του Δούρη στο Λούβρο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32771" name="Picture 4" descr="LouvreDourisc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9" y="692150"/>
            <a:ext cx="7921625" cy="5397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Βασιλεία </a:t>
            </a:r>
            <a:r>
              <a:rPr lang="fr-FR" altLang="el-GR" sz="2400"/>
              <a:t>BS 477. </a:t>
            </a:r>
            <a:r>
              <a:rPr lang="el-GR" altLang="el-GR" sz="2400"/>
              <a:t>Αίας και Έκτωρ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33795" name="Picture 4" descr="BAselBS477TriptolemosPainterstamn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9" y="765176"/>
            <a:ext cx="8137525" cy="533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74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Βατικανό</a:t>
            </a:r>
          </a:p>
        </p:txBody>
      </p:sp>
      <p:pic>
        <p:nvPicPr>
          <p:cNvPr id="34819" name="Picture 9" descr="vaticanastaritapaintercolumn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67214" y="260351"/>
            <a:ext cx="6016625" cy="5978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1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Βατικανό. </a:t>
            </a:r>
            <a:br>
              <a:rPr lang="el-GR" altLang="el-GR" sz="2400"/>
            </a:br>
            <a:r>
              <a:rPr lang="el-GR" altLang="el-GR" sz="2400"/>
              <a:t>Αμφορέας Εξηκία. </a:t>
            </a:r>
          </a:p>
        </p:txBody>
      </p:sp>
      <p:pic>
        <p:nvPicPr>
          <p:cNvPr id="35843" name="Picture 3" descr="VaticanExekias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958975"/>
            <a:ext cx="4608513" cy="3257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4" name="Picture 4" descr="Vaticanexekias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3175" y="404814"/>
            <a:ext cx="3956050" cy="5761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30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F 291. </a:t>
            </a:r>
            <a:r>
              <a:rPr lang="el-GR" altLang="el-GR" sz="2000"/>
              <a:t>Υδρία.         Αμφορέας του Ζωγράφου του </a:t>
            </a:r>
            <a:r>
              <a:rPr lang="fr-FR" altLang="el-GR" sz="2000"/>
              <a:t>Bareiss. </a:t>
            </a:r>
            <a:r>
              <a:rPr lang="el-GR" altLang="el-GR" sz="2000"/>
              <a:t>Μ</a:t>
            </a:r>
            <a:r>
              <a:rPr lang="fr-FR" altLang="el-GR" sz="2000"/>
              <a:t>annjeim. 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36867" name="Picture 3" descr="LouvreF291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765175"/>
            <a:ext cx="4321175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5" descr="MannheinCg345BareissPainter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51575" y="692150"/>
            <a:ext cx="4103688" cy="533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196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/>
            </a:r>
            <a:br>
              <a:rPr lang="el-GR" altLang="el-GR" sz="2000"/>
            </a:br>
            <a:r>
              <a:rPr lang="fr-FR" altLang="el-GR" sz="2000"/>
              <a:t>Sotheby’s. </a:t>
            </a:r>
            <a:r>
              <a:rPr lang="el-GR" altLang="el-GR" sz="2000"/>
              <a:t>Αμφορέας του Ζωγράφου των Τριών Γραμμών. </a:t>
            </a:r>
            <a:r>
              <a:rPr lang="fr-FR" altLang="el-GR" sz="2000"/>
              <a:t>Aberdeen 64010. </a:t>
            </a:r>
            <a:r>
              <a:rPr lang="el-GR" altLang="el-GR" sz="2000"/>
              <a:t>Ζωγράφος της Βουλώνης 411.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4000"/>
              <a:t> </a:t>
            </a:r>
          </a:p>
        </p:txBody>
      </p:sp>
      <p:pic>
        <p:nvPicPr>
          <p:cNvPr id="37891" name="Picture 3" descr="SothebysThreeLineGroup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1089" y="836613"/>
            <a:ext cx="3667125" cy="5264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2" name="Picture 4" descr="Aberdeen64010PainterofBoulogne441neckamph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3363" y="692151"/>
            <a:ext cx="3765550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3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Λούβρο. Υδρία του Ζωγράφου του Πριάμου. Δήλος. Χειλεωτή κύλικα. </a:t>
            </a:r>
          </a:p>
        </p:txBody>
      </p:sp>
      <p:pic>
        <p:nvPicPr>
          <p:cNvPr id="38915" name="Picture 3" descr="Louvrehydri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628775"/>
            <a:ext cx="3830637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6" name="Picture 4" descr="Deloslipcu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5639" y="2060575"/>
            <a:ext cx="4721225" cy="3486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74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Βρυξέλλες </a:t>
            </a:r>
            <a:r>
              <a:rPr lang="fr-FR" altLang="el-GR" sz="2000"/>
              <a:t>R 2512. </a:t>
            </a:r>
            <a:r>
              <a:rPr lang="el-GR" altLang="el-GR" sz="2000"/>
              <a:t>Ζωγράφος του </a:t>
            </a:r>
            <a:r>
              <a:rPr lang="fr-FR" altLang="el-GR" sz="2000"/>
              <a:t>Caylus. </a:t>
            </a:r>
            <a:r>
              <a:rPr lang="el-GR" altLang="el-GR" sz="2000"/>
              <a:t>Ρώμη 50620</a:t>
            </a:r>
            <a:r>
              <a:rPr lang="el-GR" altLang="el-GR" sz="4000"/>
              <a:t> </a:t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39939" name="Picture 3" descr="BruxellesR2512CaylusPainterkya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76475"/>
            <a:ext cx="4679950" cy="3259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0" name="Picture 4" descr="Rome50620oinocho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30976" y="549276"/>
            <a:ext cx="3827463" cy="5622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7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40963" name="Picture 3" descr="ToledoRycroftP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314325"/>
            <a:ext cx="7704137" cy="5778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879725" y="3246438"/>
            <a:ext cx="6434138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2"/>
                </a:solidFill>
              </a:rPr>
              <a:t>Τ</a:t>
            </a:r>
            <a:r>
              <a:rPr lang="fr-FR" altLang="el-GR" sz="1800">
                <a:solidFill>
                  <a:schemeClr val="accent2"/>
                </a:solidFill>
              </a:rPr>
              <a:t>oledo Museum of Arts. </a:t>
            </a:r>
            <a:r>
              <a:rPr lang="el-GR" altLang="el-GR" sz="1800">
                <a:solidFill>
                  <a:schemeClr val="accent2"/>
                </a:solidFill>
              </a:rPr>
              <a:t>Κρατήρας του Ζωγράφου του </a:t>
            </a:r>
            <a:r>
              <a:rPr lang="fr-FR" altLang="el-GR" sz="1800">
                <a:solidFill>
                  <a:schemeClr val="accent2"/>
                </a:solidFill>
              </a:rPr>
              <a:t>Rycroft</a:t>
            </a:r>
            <a:endParaRPr lang="el-GR" altLang="el-GR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7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Κύλικα Επικτήτου από το </a:t>
            </a:r>
            <a:r>
              <a:rPr lang="fr-FR" altLang="el-GR" sz="2800"/>
              <a:t>Vulci. Aberdeen 744</a:t>
            </a:r>
            <a:br>
              <a:rPr lang="fr-FR" altLang="el-GR" sz="28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41987" name="Picture 3" descr="Aberdeen744EpiktetoscupA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460500"/>
            <a:ext cx="8496300" cy="4567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4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l-GR" sz="2000"/>
              <a:t>T</a:t>
            </a:r>
            <a:r>
              <a:rPr lang="el-GR" altLang="el-GR" sz="2000"/>
              <a:t>ίρυνθα. Αναθηματική ασπιδίσκη. Αχιλλέας και Πενθεσίλεια</a:t>
            </a:r>
            <a:br>
              <a:rPr lang="el-GR" altLang="el-GR" sz="2000"/>
            </a:br>
            <a:r>
              <a:rPr lang="el-GR" altLang="el-GR" sz="2000"/>
              <a:t>Κάτοπτρο από το </a:t>
            </a:r>
            <a:r>
              <a:rPr lang="fr-FR" altLang="el-GR" sz="2000"/>
              <a:t>Orvieto. </a:t>
            </a:r>
            <a:r>
              <a:rPr lang="el-GR" altLang="el-GR" sz="2000"/>
              <a:t>Οδυσσέας, Διομήδης και Πενθεσίλεια</a:t>
            </a:r>
            <a:r>
              <a:rPr lang="fr-FR" altLang="el-GR" sz="2000"/>
              <a:t> </a:t>
            </a: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6147" name="Picture 3" descr="NauplionTirynsshiel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43100"/>
            <a:ext cx="40005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4" descr="Orvietomirro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91264" y="1828800"/>
            <a:ext cx="38385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61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Αμφορέας Μονάχου 3171. Ομάδα Πραξία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3011" name="Picture 4" descr="Munich3171Praxiasgroup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44688"/>
            <a:ext cx="4319588" cy="3524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2" name="Picture 7" descr="Munich3171Praxiasgrou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970089"/>
            <a:ext cx="4287838" cy="3500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88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Αμφορέας Μονάχου 3171</a:t>
            </a:r>
          </a:p>
        </p:txBody>
      </p:sp>
      <p:pic>
        <p:nvPicPr>
          <p:cNvPr id="44035" name="Picture 4" descr="Munich3171PraxiasGrou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44676"/>
            <a:ext cx="4000500" cy="3713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036" name="Picture 7" descr="Munich3171PraxiasGroup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1844676"/>
            <a:ext cx="4464050" cy="3686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37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2000"/>
              <a:t>Κύλικα του Ζωγράφου του Σωσίου. Αχιλλέας και Πάτροκλος. </a:t>
            </a:r>
            <a:r>
              <a:rPr lang="fr-FR" altLang="el-GR" sz="2000"/>
              <a:t>Foce del Sele, </a:t>
            </a:r>
            <a:r>
              <a:rPr lang="en-US" altLang="el-GR" sz="2000"/>
              <a:t>Paestum. </a:t>
            </a:r>
            <a:r>
              <a:rPr lang="el-GR" altLang="el-GR" sz="2000"/>
              <a:t>Απόλλων και Πάτροκλος</a:t>
            </a:r>
          </a:p>
        </p:txBody>
      </p:sp>
      <p:pic>
        <p:nvPicPr>
          <p:cNvPr id="45059" name="Picture 3" descr="BerlinSosiasP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16113"/>
            <a:ext cx="4000500" cy="4024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982913" y="3246439"/>
            <a:ext cx="43370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</p:txBody>
      </p:sp>
      <p:pic>
        <p:nvPicPr>
          <p:cNvPr id="45061" name="Picture 5" descr="focedelselepatroc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1" y="1562100"/>
            <a:ext cx="4475163" cy="4275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67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46083" name="Picture 3" descr="munichagrigentopezzinogroupcalyxkra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00375" y="260350"/>
            <a:ext cx="6624638" cy="5900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4027489" y="3254375"/>
            <a:ext cx="41370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2"/>
                </a:solidFill>
              </a:rPr>
              <a:t>Μόναχο, κρατήρας από τον Ακράγαντα</a:t>
            </a:r>
          </a:p>
        </p:txBody>
      </p:sp>
    </p:spTree>
    <p:extLst>
      <p:ext uri="{BB962C8B-B14F-4D97-AF65-F5344CB8AC3E}">
        <p14:creationId xmlns:p14="http://schemas.microsoft.com/office/powerpoint/2010/main" val="11500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						Λονδίνο.					 Κύλικα Όλτου. </a:t>
            </a:r>
          </a:p>
        </p:txBody>
      </p:sp>
      <p:pic>
        <p:nvPicPr>
          <p:cNvPr id="47107" name="Picture 4" descr="CaninocollectionOltosPatroclosdeath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60351"/>
            <a:ext cx="4827588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36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800"/>
              <a:t/>
            </a:r>
            <a:br>
              <a:rPr lang="el-GR" altLang="el-GR" sz="2800"/>
            </a:br>
            <a:r>
              <a:rPr lang="el-GR" altLang="el-GR" sz="2800"/>
              <a:t>Βερολίνο. Αρύβαλλος</a:t>
            </a: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48132" name="Picture 4" descr="AryballosAchille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9288" y="1484314"/>
            <a:ext cx="4227512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AryballosAchilles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0914" y="1484313"/>
            <a:ext cx="4308475" cy="45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24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 </a:t>
            </a:r>
            <a:r>
              <a:rPr lang="fr-FR" altLang="el-GR" sz="2000"/>
              <a:t>BS 477. </a:t>
            </a:r>
            <a:r>
              <a:rPr lang="el-GR" altLang="el-GR" sz="2000"/>
              <a:t>Στάμνος του Ζωγράφου του Τριπτολέμου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9155" name="Picture 10" descr="BAselBS477TriptolemosPainterstamno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11501" y="1828800"/>
            <a:ext cx="60436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85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Βερολίνο </a:t>
            </a:r>
            <a:r>
              <a:rPr lang="fr-FR" altLang="el-GR" sz="2400"/>
              <a:t>F 2156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50179" name="Picture 4" descr="BerlinF217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196975"/>
            <a:ext cx="8569325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86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Απουλικός κρατήρας άλλοτε στο </a:t>
            </a:r>
            <a:r>
              <a:rPr lang="fr-FR" altLang="el-GR" sz="2000"/>
              <a:t>Malibu</a:t>
            </a:r>
            <a:br>
              <a:rPr lang="fr-FR" altLang="el-GR" sz="2000"/>
            </a:br>
            <a:r>
              <a:rPr lang="el-GR" altLang="el-GR" sz="2000"/>
              <a:t>						Βοστώνη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51203" name="Picture 4" descr="OnceMalibu77AE14WhiteSakkosPain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235201"/>
            <a:ext cx="4824413" cy="3617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04" name="Picture 7" descr="Boston190003804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97664" y="1557338"/>
            <a:ext cx="3703637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1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Λονδίνο. Αμφορέας του Εξηκία. Φερράρα. Κύλικα Αχιλλέας και Πενθεσίλεια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7171" name="Picture 3" descr="LondonExekiasPenthesilea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836614"/>
            <a:ext cx="3446462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4" descr="Penthesileianamepiec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2133600"/>
            <a:ext cx="40005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20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Βαλτιμόρη. Υδρία του Ζωγράφου του Βερολίνου</a:t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8195" name="Picture 4" descr="BaltimoreBerlinpaintertroiloshydr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205038"/>
            <a:ext cx="4000500" cy="3797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7" descr="BaltimoreBerlinPainterPenthesilea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91176" y="1730376"/>
            <a:ext cx="4835525" cy="3101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960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Αγγείο </a:t>
            </a:r>
            <a:r>
              <a:rPr lang="fr-FR" altLang="el-GR" sz="4000"/>
              <a:t>François.</a:t>
            </a:r>
            <a:r>
              <a:rPr lang="el-GR" altLang="el-GR" sz="4000"/>
              <a:t> Αχιλλέας και Τρωίλος</a:t>
            </a:r>
            <a:r>
              <a:rPr lang="fr-FR" altLang="el-GR" sz="4000"/>
              <a:t> </a:t>
            </a:r>
            <a:endParaRPr lang="el-GR" altLang="el-GR" sz="4000"/>
          </a:p>
        </p:txBody>
      </p:sp>
      <p:pic>
        <p:nvPicPr>
          <p:cNvPr id="9219" name="Picture 3" descr="francoisvase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349501"/>
            <a:ext cx="8569325" cy="292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080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Μόναχο 1392. Αμφορέας. Ενέδρα του Αχιλλέα στον Τρωίλο και την Πολυξένη. </a:t>
            </a:r>
          </a:p>
        </p:txBody>
      </p:sp>
      <p:pic>
        <p:nvPicPr>
          <p:cNvPr id="10243" name="Picture 3" descr="Munich1392mannerAntimenesamphora1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1363" y="1854201"/>
            <a:ext cx="5778500" cy="3986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27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Δίνος Λούβρου. Ζωγράφος του Ιππέα</a:t>
            </a:r>
            <a:endParaRPr lang="el-GR" altLang="el-GR" smtClean="0"/>
          </a:p>
        </p:txBody>
      </p:sp>
      <p:pic>
        <p:nvPicPr>
          <p:cNvPr id="11267" name="Picture 4" descr="Mathima 2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16114"/>
            <a:ext cx="8496300" cy="4033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601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310</Words>
  <Application>Microsoft Office PowerPoint</Application>
  <PresentationFormat>Widescreen</PresentationFormat>
  <Paragraphs>91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Γέλα 40229.  Ύπνος και Θάνατος     Sydney   </vt:lpstr>
      <vt:lpstr>Tίρυνθα. Αναθηματική ασπιδίσκη. Αχιλλέας και Πενθεσίλεια Κάτοπτρο από το Orvieto. Οδυσσέας, Διομήδης και Πενθεσίλεια  </vt:lpstr>
      <vt:lpstr>Λονδίνο. Αμφορέας του Εξηκία. Φερράρα. Κύλικα Αχιλλέας και Πενθεσίλεια    </vt:lpstr>
      <vt:lpstr>Βαλτιμόρη. Υδρία του Ζωγράφου του Βερολίνου </vt:lpstr>
      <vt:lpstr>Αγγείο François. Αχιλλέας και Τρωίλος </vt:lpstr>
      <vt:lpstr>Μόναχο 1392. Αμφορέας. Ενέδρα του Αχιλλέα στον Τρωίλο και την Πολυξένη. </vt:lpstr>
      <vt:lpstr>Δίνος Λούβρου. Ζωγράφος του Ιππέα</vt:lpstr>
      <vt:lpstr>Ταρκυνία, τάφος των Ταύρων. 530 π.Χ.    </vt:lpstr>
      <vt:lpstr>Louvre. Κύλικα τύπου Σιάνας. Ζωγράφος της Χαϊδελβέργης. </vt:lpstr>
      <vt:lpstr>PowerPoint Presentation</vt:lpstr>
      <vt:lpstr>Βασιλεία BS 424. Ομάδα Λεάγρου. </vt:lpstr>
      <vt:lpstr>Μόναχο. Τυρρηνικός αμφορέας. Μάχη γύρω από το σώμα του Τρωίλου. </vt:lpstr>
      <vt:lpstr>Λονδίνο Ε 258. Αμφορέας του Όλτου    </vt:lpstr>
      <vt:lpstr>Σκύφος του Μάκρωνα. Βρισηίς </vt:lpstr>
      <vt:lpstr>Βερολίνο. Σκύφος του Μάκρωνα </vt:lpstr>
      <vt:lpstr>Αμφορέας Lecce. Αχιλλέας,  Βρισηίς και Αγαμέμνων   </vt:lpstr>
      <vt:lpstr>Λονδίνο F 175. Βρισηίς και Αγαμέμνων </vt:lpstr>
      <vt:lpstr>Ετρουσκικός αμφορέας Würzburg. </vt:lpstr>
      <vt:lpstr>ΜΚ κύλικα Βρυξελλών  </vt:lpstr>
      <vt:lpstr>ΜΚ κύλικα Βασ. Βιβλ. Βρυξελλών  </vt:lpstr>
      <vt:lpstr>Πινάκιο από τη Ρόδο. Λονδίνο   </vt:lpstr>
      <vt:lpstr>Λούβρο 1802. Δόλων   </vt:lpstr>
      <vt:lpstr>Λονδίνο F 157. Καλυκωτός κρατήρας του Ζωγράφου του Δόλωνα    </vt:lpstr>
      <vt:lpstr>Συρακούσες 36332. Ζωγράφος της Δίρκης </vt:lpstr>
      <vt:lpstr>Ζωγράφος των Επιγραφών. Malibu </vt:lpstr>
      <vt:lpstr>Βερολίνο</vt:lpstr>
      <vt:lpstr>Κύλικα του Δούρη. Λούβρο. Αλέξανδρος και Μενέλαος    </vt:lpstr>
      <vt:lpstr>Αίας και Έκτωρ. Κύλικα του Δούρη στο Λούβρο    </vt:lpstr>
      <vt:lpstr>Βασιλεία BS 477. Αίας και Έκτωρ   </vt:lpstr>
      <vt:lpstr>Βατικανό</vt:lpstr>
      <vt:lpstr>Βατικανό.  Αμφορέας Εξηκία. </vt:lpstr>
      <vt:lpstr>Λούβρο F 291. Υδρία.         Αμφορέας του Ζωγράφου του Bareiss. Μannjeim.     </vt:lpstr>
      <vt:lpstr> Sotheby’s. Αμφορέας του Ζωγράφου των Τριών Γραμμών. Aberdeen 64010. Ζωγράφος της Βουλώνης 411.   </vt:lpstr>
      <vt:lpstr>Λούβρο. Υδρία του Ζωγράφου του Πριάμου. Δήλος. Χειλεωτή κύλικα. </vt:lpstr>
      <vt:lpstr>Βρυξέλλες R 2512. Ζωγράφος του Caylus. Ρώμη 50620   </vt:lpstr>
      <vt:lpstr>PowerPoint Presentation</vt:lpstr>
      <vt:lpstr>Κύλικα Επικτήτου από το Vulci. Aberdeen 744   </vt:lpstr>
      <vt:lpstr>Αμφορέας Μονάχου 3171. Ομάδα Πραξία   </vt:lpstr>
      <vt:lpstr>Αμφορέας Μονάχου 3171</vt:lpstr>
      <vt:lpstr> Κύλικα του Ζωγράφου του Σωσίου. Αχιλλέας και Πάτροκλος. Foce del Sele, Paestum. Απόλλων και Πάτροκλος</vt:lpstr>
      <vt:lpstr>PowerPoint Presentation</vt:lpstr>
      <vt:lpstr>      Λονδίνο.      Κύλικα Όλτου. </vt:lpstr>
      <vt:lpstr> Βερολίνο. Αρύβαλλος </vt:lpstr>
      <vt:lpstr>Βασιλεία BS 477. Στάμνος του Ζωγράφου του Τριπτολέμου    </vt:lpstr>
      <vt:lpstr>Βερολίνο F 2156   </vt:lpstr>
      <vt:lpstr>Απουλικός κρατήρας άλλοτε στο Malibu       Βοστώνη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2022-01-16T17:39:16Z</dcterms:created>
  <dcterms:modified xsi:type="dcterms:W3CDTF">2022-01-25T14:23:00Z</dcterms:modified>
</cp:coreProperties>
</file>