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93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6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08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112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7112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7FFF-3C32-4C9D-BD17-3AC8218CCCE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495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84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2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2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04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97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3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DCFD-4645-441B-B547-8F75331511E4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A37B-C26B-4ACE-BAB3-60C04C9E7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0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z="2000"/>
          </a:p>
        </p:txBody>
      </p:sp>
      <p:pic>
        <p:nvPicPr>
          <p:cNvPr id="3075" name="Picture 3" descr="NewYorkEuphronioskra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0014" y="333375"/>
            <a:ext cx="6624637" cy="572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05200" y="3246438"/>
            <a:ext cx="51831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Άλλοτε στη </a:t>
            </a:r>
            <a:r>
              <a:rPr lang="fr-FR" altLang="el-GR" sz="1800">
                <a:solidFill>
                  <a:schemeClr val="tx2"/>
                </a:solidFill>
              </a:rPr>
              <a:t>N</a:t>
            </a:r>
            <a:r>
              <a:rPr lang="el-GR" altLang="el-GR" sz="1800">
                <a:solidFill>
                  <a:schemeClr val="tx2"/>
                </a:solidFill>
              </a:rPr>
              <a:t>έα Υόρκη. Κρατήρας του Ευφρονίου</a:t>
            </a:r>
          </a:p>
        </p:txBody>
      </p:sp>
    </p:spTree>
    <p:extLst>
      <p:ext uri="{BB962C8B-B14F-4D97-AF65-F5344CB8AC3E}">
        <p14:creationId xmlns:p14="http://schemas.microsoft.com/office/powerpoint/2010/main" val="2504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Ταρκυνία, τάφος των Ταύρων. 530 π.Χ.</a:t>
            </a:r>
            <a:r>
              <a:rPr lang="el-GR" altLang="el-GR" sz="2400"/>
              <a:t>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2291" name="Picture 4" descr="tarquiniatombatorr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0" y="711200"/>
            <a:ext cx="7200900" cy="537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4000"/>
              <a:t>Louvre. </a:t>
            </a:r>
            <a:r>
              <a:rPr lang="el-GR" altLang="el-GR" sz="4000"/>
              <a:t>Κύλικα τύπου Σιάνας. Ζωγράφος της Χαϊδελβέργης. </a:t>
            </a:r>
          </a:p>
        </p:txBody>
      </p:sp>
      <p:pic>
        <p:nvPicPr>
          <p:cNvPr id="13315" name="Picture 3" descr="LouvreSianaHeidelberg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844675"/>
            <a:ext cx="8496300" cy="404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z="2000"/>
          </a:p>
        </p:txBody>
      </p:sp>
      <p:pic>
        <p:nvPicPr>
          <p:cNvPr id="14339" name="Picture 3" descr="BerlinF1685ampho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333376"/>
            <a:ext cx="7704138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51088" y="3108326"/>
            <a:ext cx="741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Βερολίνο </a:t>
            </a:r>
            <a:r>
              <a:rPr lang="fr-FR" altLang="el-GR" sz="1800">
                <a:solidFill>
                  <a:schemeClr val="tx2"/>
                </a:solidFill>
              </a:rPr>
              <a:t>F 1685. </a:t>
            </a:r>
            <a:r>
              <a:rPr lang="el-GR" altLang="el-GR" sz="1800">
                <a:solidFill>
                  <a:schemeClr val="tx2"/>
                </a:solidFill>
              </a:rPr>
              <a:t>				</a:t>
            </a:r>
            <a:r>
              <a:rPr lang="fr-FR" altLang="el-GR" sz="1800">
                <a:solidFill>
                  <a:schemeClr val="tx2"/>
                </a:solidFill>
              </a:rPr>
              <a:t/>
            </a:r>
            <a:br>
              <a:rPr lang="fr-FR" altLang="el-GR" sz="1800">
                <a:solidFill>
                  <a:schemeClr val="tx2"/>
                </a:solidFill>
              </a:rPr>
            </a:br>
            <a:r>
              <a:rPr lang="el-GR" altLang="el-GR" sz="1800">
                <a:solidFill>
                  <a:schemeClr val="tx2"/>
                </a:solidFill>
              </a:rPr>
              <a:t>Ενέδρα στον Τρωίλο			Ιλίου Πέρσις	</a:t>
            </a:r>
          </a:p>
        </p:txBody>
      </p:sp>
    </p:spTree>
    <p:extLst>
      <p:ext uri="{BB962C8B-B14F-4D97-AF65-F5344CB8AC3E}">
        <p14:creationId xmlns:p14="http://schemas.microsoft.com/office/powerpoint/2010/main" val="4217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Βασιλεία </a:t>
            </a:r>
            <a:r>
              <a:rPr lang="fr-FR" altLang="el-GR" sz="4000"/>
              <a:t>BS</a:t>
            </a:r>
            <a:r>
              <a:rPr lang="el-GR" altLang="el-GR" sz="4000"/>
              <a:t> 424. Ομάδα Λεάγρου. </a:t>
            </a:r>
          </a:p>
        </p:txBody>
      </p:sp>
      <p:pic>
        <p:nvPicPr>
          <p:cNvPr id="15363" name="Picture 3" descr="BaselBS434AntimenesPainterhydri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844676"/>
            <a:ext cx="8569325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Μόναχο. Τυρρηνικός αμφορέας. Μάχη γύρω από το σώμα του Τρωίλου. </a:t>
            </a:r>
          </a:p>
        </p:txBody>
      </p:sp>
      <p:pic>
        <p:nvPicPr>
          <p:cNvPr id="16387" name="Picture 3" descr="Munichtyrrhenia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7726" y="1878014"/>
            <a:ext cx="5635625" cy="398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Λονδίνο Ε 258. Αμφορέας του Όλτου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7411" name="Picture 4" descr="LondonE258AchillesBriseisOltosampho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692150"/>
            <a:ext cx="7561262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Σκύφος του Μάκρωνα. Βρισηίς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8435" name="Picture 5" descr="BrygosPainterBriseisskyph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0" y="1125538"/>
            <a:ext cx="76327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Βερολίνο. Σκύφος του Μάκρωνα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9459" name="Picture 4" descr="BrygosPainterBriseisskypho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1" y="1125538"/>
            <a:ext cx="7561263" cy="497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Αμφορέας </a:t>
            </a:r>
            <a:r>
              <a:rPr lang="fr-FR" altLang="el-GR" sz="2000"/>
              <a:t>Lecce. </a:t>
            </a:r>
            <a:r>
              <a:rPr lang="el-GR" altLang="el-GR" sz="2000"/>
              <a:t>Αχιλλέας, </a:t>
            </a:r>
            <a:br>
              <a:rPr lang="el-GR" altLang="el-GR" sz="2000"/>
            </a:br>
            <a:r>
              <a:rPr lang="el-GR" altLang="el-GR" sz="2000"/>
              <a:t>Βρισηίς και Αγαμέμνων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20483" name="Picture 4" descr="LecceSisyphusPainterneckamphoradet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700214"/>
            <a:ext cx="540067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7" descr="Lecce571PainteroftheBerlinDance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064" y="333376"/>
            <a:ext cx="3324225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Λονδίνο </a:t>
            </a:r>
            <a:r>
              <a:rPr lang="fr-FR" altLang="el-GR" sz="3200"/>
              <a:t>F 175. </a:t>
            </a:r>
            <a:r>
              <a:rPr lang="el-GR" altLang="el-GR" sz="3200"/>
              <a:t>Βρισηίς και Αγαμέμνων</a:t>
            </a:r>
            <a:br>
              <a:rPr lang="el-GR" altLang="el-GR" sz="3200"/>
            </a:br>
            <a:endParaRPr lang="el-GR" altLang="el-GR" sz="3200"/>
          </a:p>
        </p:txBody>
      </p:sp>
      <p:pic>
        <p:nvPicPr>
          <p:cNvPr id="21507" name="Picture 4" descr="LondonF175basilicataDolonpain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504951"/>
            <a:ext cx="84963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4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4099" name="Picture 3" descr="NewYorkEuphronioskrater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5914" y="260351"/>
            <a:ext cx="6911975" cy="594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4764" y="2971800"/>
            <a:ext cx="4562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Άλλοτε στη </a:t>
            </a:r>
            <a:r>
              <a:rPr lang="fr-FR" altLang="el-GR" sz="1800">
                <a:solidFill>
                  <a:schemeClr val="tx2"/>
                </a:solidFill>
              </a:rPr>
              <a:t>N</a:t>
            </a:r>
            <a:r>
              <a:rPr lang="el-GR" altLang="el-GR" sz="1800">
                <a:solidFill>
                  <a:schemeClr val="tx2"/>
                </a:solidFill>
              </a:rPr>
              <a:t>έα Υόρκη. Κρατήρας του Ευφρονίου</a:t>
            </a:r>
          </a:p>
        </p:txBody>
      </p:sp>
    </p:spTree>
    <p:extLst>
      <p:ext uri="{BB962C8B-B14F-4D97-AF65-F5344CB8AC3E}">
        <p14:creationId xmlns:p14="http://schemas.microsoft.com/office/powerpoint/2010/main" val="21868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Ετρουσκικός αμφορέας </a:t>
            </a:r>
            <a:r>
              <a:rPr lang="fr-FR" altLang="el-GR" smtClean="0"/>
              <a:t>Würzburg. </a:t>
            </a:r>
            <a:endParaRPr lang="el-GR" altLang="el-GR" smtClean="0"/>
          </a:p>
        </p:txBody>
      </p:sp>
      <p:pic>
        <p:nvPicPr>
          <p:cNvPr id="22531" name="Picture 4" descr="Wurzburgamphor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2438401"/>
            <a:ext cx="8642350" cy="2989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ΜΚ κύλικα Βρυξελλών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3556" name="Picture 4" descr="BruxellesBRMCcup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692150"/>
            <a:ext cx="84963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3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ΜΚ κύλικα Βασ. Βιβλ. Βρυξελλών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24579" name="Picture 4" descr="BruxellesBRMCcu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692151"/>
            <a:ext cx="8604250" cy="547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1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Πινάκιο από τη Ρόδο. Λονδίνο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25603" name="Picture 4" descr="Mathima 2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8" y="908051"/>
            <a:ext cx="5256212" cy="506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8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Λούβρο 1802. Δόλων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26627" name="Picture 4" descr="Louvre1802lekytho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964" y="836614"/>
            <a:ext cx="2319337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7" descr="Louvre1802lekyth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0013" y="765175"/>
            <a:ext cx="2570162" cy="511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5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Λονδίνο </a:t>
            </a:r>
            <a:r>
              <a:rPr lang="fr-FR" altLang="el-GR" sz="2000"/>
              <a:t>F 157. </a:t>
            </a:r>
            <a:r>
              <a:rPr lang="el-GR" altLang="el-GR" sz="2000"/>
              <a:t>Καλυκωτός κρατήρας του Ζωγράφου του Δόλωνα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27651" name="Picture 6" descr="LondonF157DolonPaintercalyx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3" y="692151"/>
            <a:ext cx="7848600" cy="541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5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Συρακούσες 36332. Ζωγράφος της Δίρκης</a:t>
            </a:r>
            <a:br>
              <a:rPr lang="el-GR" altLang="el-GR" sz="2800"/>
            </a:br>
            <a:endParaRPr lang="el-GR" altLang="el-GR" sz="2800"/>
          </a:p>
        </p:txBody>
      </p:sp>
      <p:pic>
        <p:nvPicPr>
          <p:cNvPr id="28675" name="Picture 4" descr="syracuse3633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293939"/>
            <a:ext cx="4464050" cy="330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7" descr="Syracuse36332Fuscotomba639DircePaintebellkrater3703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2360614"/>
            <a:ext cx="4071938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Ζωγράφος των Επιγραφών</a:t>
            </a:r>
            <a:r>
              <a:rPr lang="en-US" altLang="el-GR" smtClean="0"/>
              <a:t>. </a:t>
            </a:r>
            <a:r>
              <a:rPr lang="fr-FR" altLang="el-GR" smtClean="0"/>
              <a:t>Malibu </a:t>
            </a:r>
            <a:endParaRPr lang="el-GR" altLang="el-GR" smtClean="0"/>
          </a:p>
        </p:txBody>
      </p:sp>
      <p:pic>
        <p:nvPicPr>
          <p:cNvPr id="29699" name="Picture 3" descr="MalibuInscriptions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133601"/>
            <a:ext cx="2093913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 descr="malibuInscriptionsP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6801" y="2133601"/>
            <a:ext cx="2132013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 descr="malibuInscriptionsP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414" y="2133601"/>
            <a:ext cx="2198687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 descr="malibuInscriptionsP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4364" y="2133601"/>
            <a:ext cx="216217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Βερολίνο</a:t>
            </a:r>
          </a:p>
        </p:txBody>
      </p:sp>
      <p:pic>
        <p:nvPicPr>
          <p:cNvPr id="30723" name="Picture 4" descr="BerlinRhesosDiomedesvolute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0701" y="333376"/>
            <a:ext cx="453866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Κύλικα του Δούρη. Λούβρο. Αλέξανδρος και Μενέλαος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31747" name="Picture 4" descr="LouvreDouriscu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692151"/>
            <a:ext cx="7993063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4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Γέλα 40229. </a:t>
            </a:r>
            <a:br>
              <a:rPr lang="el-GR" altLang="el-GR" sz="2400"/>
            </a:br>
            <a:r>
              <a:rPr lang="el-GR" altLang="el-GR" sz="2400"/>
              <a:t>Ύπνος και Θάνατος 		</a:t>
            </a:r>
            <a:r>
              <a:rPr lang="fr-FR" altLang="el-GR" sz="2400"/>
              <a:t>		Sydney</a:t>
            </a:r>
            <a:r>
              <a:rPr lang="el-GR" altLang="el-GR" sz="2400"/>
              <a:t>	</a:t>
            </a: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5123" name="Picture 3" descr="Gela40229Emporion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4" y="1052513"/>
            <a:ext cx="24542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SydneySarped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9601" y="1052514"/>
            <a:ext cx="2727325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Αίας και Έκτωρ. Κύλικα του Δούρη στο Λούβρο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32771" name="Picture 4" descr="LouvreDouriscu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9" y="692150"/>
            <a:ext cx="7921625" cy="539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Βασιλεία </a:t>
            </a:r>
            <a:r>
              <a:rPr lang="fr-FR" altLang="el-GR" sz="2400"/>
              <a:t>BS 477. </a:t>
            </a:r>
            <a:r>
              <a:rPr lang="el-GR" altLang="el-GR" sz="2400"/>
              <a:t>Αίας και Έκτωρ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33795" name="Picture 4" descr="BAselBS477TriptolemosPainterstamn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9" y="765176"/>
            <a:ext cx="8137525" cy="533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Βατικανό</a:t>
            </a:r>
          </a:p>
        </p:txBody>
      </p:sp>
      <p:pic>
        <p:nvPicPr>
          <p:cNvPr id="34819" name="Picture 9" descr="vaticanastaritapaintercolumnk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7214" y="260351"/>
            <a:ext cx="6016625" cy="597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Βατικανό. </a:t>
            </a:r>
            <a:br>
              <a:rPr lang="el-GR" altLang="el-GR" sz="2400"/>
            </a:br>
            <a:r>
              <a:rPr lang="el-GR" altLang="el-GR" sz="2400"/>
              <a:t>Αμφορέας Εξηκία. </a:t>
            </a:r>
          </a:p>
        </p:txBody>
      </p:sp>
      <p:pic>
        <p:nvPicPr>
          <p:cNvPr id="35843" name="Picture 3" descr="VaticanExekias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958975"/>
            <a:ext cx="4608513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 descr="Vaticanexekias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3175" y="404814"/>
            <a:ext cx="3956050" cy="576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F 291. </a:t>
            </a:r>
            <a:r>
              <a:rPr lang="el-GR" altLang="el-GR" sz="2000"/>
              <a:t>Υδρία.         Αμφορέας του Ζωγράφου του </a:t>
            </a:r>
            <a:r>
              <a:rPr lang="fr-FR" altLang="el-GR" sz="2000"/>
              <a:t>Bareiss. </a:t>
            </a:r>
            <a:r>
              <a:rPr lang="el-GR" altLang="el-GR" sz="2000"/>
              <a:t>Μ</a:t>
            </a:r>
            <a:r>
              <a:rPr lang="fr-FR" altLang="el-GR" sz="2000"/>
              <a:t>annjeim. 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36867" name="Picture 3" descr="LouvreF291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765175"/>
            <a:ext cx="432117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5" descr="MannheinCg345BareissPainter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575" y="692150"/>
            <a:ext cx="4103688" cy="533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/>
            </a:r>
            <a:br>
              <a:rPr lang="el-GR" altLang="el-GR" sz="2000"/>
            </a:br>
            <a:r>
              <a:rPr lang="fr-FR" altLang="el-GR" sz="2000"/>
              <a:t>Sotheby’s. </a:t>
            </a:r>
            <a:r>
              <a:rPr lang="el-GR" altLang="el-GR" sz="2000"/>
              <a:t>Αμφορέας του Ζωγράφου των Τριών Γραμμών. </a:t>
            </a:r>
            <a:r>
              <a:rPr lang="fr-FR" altLang="el-GR" sz="2000"/>
              <a:t>Aberdeen 64010. </a:t>
            </a:r>
            <a:r>
              <a:rPr lang="el-GR" altLang="el-GR" sz="2000"/>
              <a:t>Ζωγράφος της Βουλώνης 411.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4000"/>
              <a:t> </a:t>
            </a:r>
          </a:p>
        </p:txBody>
      </p:sp>
      <p:pic>
        <p:nvPicPr>
          <p:cNvPr id="37891" name="Picture 3" descr="SothebysThreeLineGroup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089" y="836613"/>
            <a:ext cx="3667125" cy="526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 descr="Aberdeen64010PainterofBoulogne441neckamp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3363" y="692151"/>
            <a:ext cx="3765550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Λούβρο. Υδρία του Ζωγράφου του Πριάμου. Δήλος. Χειλεωτή κύλικα. </a:t>
            </a:r>
          </a:p>
        </p:txBody>
      </p:sp>
      <p:pic>
        <p:nvPicPr>
          <p:cNvPr id="38915" name="Picture 3" descr="Louvrehydri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628775"/>
            <a:ext cx="3830637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 descr="Deloslipcu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639" y="2060575"/>
            <a:ext cx="4721225" cy="348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Βρυξέλλες </a:t>
            </a:r>
            <a:r>
              <a:rPr lang="fr-FR" altLang="el-GR" sz="2000"/>
              <a:t>R 2512. </a:t>
            </a:r>
            <a:r>
              <a:rPr lang="el-GR" altLang="el-GR" sz="2000"/>
              <a:t>Ζωγράφος του </a:t>
            </a:r>
            <a:r>
              <a:rPr lang="fr-FR" altLang="el-GR" sz="2000"/>
              <a:t>Caylus. </a:t>
            </a:r>
            <a:r>
              <a:rPr lang="el-GR" altLang="el-GR" sz="2000"/>
              <a:t>Ρώμη 50620</a:t>
            </a:r>
            <a:r>
              <a:rPr lang="el-GR" altLang="el-GR" sz="4000"/>
              <a:t> </a:t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39939" name="Picture 3" descr="BruxellesR2512CaylusPainterkya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276475"/>
            <a:ext cx="4679950" cy="325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Rome50620oinocho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0976" y="549276"/>
            <a:ext cx="3827463" cy="562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40963" name="Picture 3" descr="ToledoRycroftPkra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314325"/>
            <a:ext cx="7704137" cy="577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879725" y="3246438"/>
            <a:ext cx="64341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Τ</a:t>
            </a:r>
            <a:r>
              <a:rPr lang="fr-FR" altLang="el-GR" sz="1800">
                <a:solidFill>
                  <a:schemeClr val="accent2"/>
                </a:solidFill>
              </a:rPr>
              <a:t>oledo Museum of Arts. </a:t>
            </a:r>
            <a:r>
              <a:rPr lang="el-GR" altLang="el-GR" sz="1800">
                <a:solidFill>
                  <a:schemeClr val="accent2"/>
                </a:solidFill>
              </a:rPr>
              <a:t>Κρατήρας του Ζωγράφου του </a:t>
            </a:r>
            <a:r>
              <a:rPr lang="fr-FR" altLang="el-GR" sz="1800">
                <a:solidFill>
                  <a:schemeClr val="accent2"/>
                </a:solidFill>
              </a:rPr>
              <a:t>Rycroft</a:t>
            </a:r>
            <a:endParaRPr lang="el-GR" altLang="el-GR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Κύλικα Επικτήτου από το </a:t>
            </a:r>
            <a:r>
              <a:rPr lang="fr-FR" altLang="el-GR" sz="2800"/>
              <a:t>Vulci. Aberdeen 744</a:t>
            </a:r>
            <a:br>
              <a:rPr lang="fr-FR" altLang="el-GR" sz="28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endParaRPr lang="el-GR" altLang="el-GR" sz="2000"/>
          </a:p>
        </p:txBody>
      </p:sp>
      <p:pic>
        <p:nvPicPr>
          <p:cNvPr id="41987" name="Picture 3" descr="Aberdeen744Epiktetoscup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460500"/>
            <a:ext cx="8496300" cy="456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l-GR" sz="2000"/>
              <a:t>T</a:t>
            </a:r>
            <a:r>
              <a:rPr lang="el-GR" altLang="el-GR" sz="2000"/>
              <a:t>ίρυνθα. Αναθηματική ασπιδίσκη. Αχιλλέας και Πενθεσίλεια</a:t>
            </a:r>
            <a:br>
              <a:rPr lang="el-GR" altLang="el-GR" sz="2000"/>
            </a:br>
            <a:r>
              <a:rPr lang="el-GR" altLang="el-GR" sz="2000"/>
              <a:t>Κάτοπτρο από το </a:t>
            </a:r>
            <a:r>
              <a:rPr lang="fr-FR" altLang="el-GR" sz="2000"/>
              <a:t>Orvieto. </a:t>
            </a:r>
            <a:r>
              <a:rPr lang="el-GR" altLang="el-GR" sz="2000"/>
              <a:t>Οδυσσέας, Διομήδης και Πενθεσίλεια</a:t>
            </a:r>
            <a:r>
              <a:rPr lang="fr-FR" altLang="el-GR" sz="2000"/>
              <a:t> </a:t>
            </a: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6147" name="Picture 3" descr="NauplionTirynsshie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43100"/>
            <a:ext cx="40005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Orvietomirro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1264" y="1828800"/>
            <a:ext cx="38385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Αμφορέας Μονάχου 3171. Ομάδα Πραξία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43011" name="Picture 4" descr="Munich3171Praxiasgroup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944688"/>
            <a:ext cx="4319588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7" descr="Munich3171Praxiasgrou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970089"/>
            <a:ext cx="4287838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Αμφορέας Μονάχου 3171</a:t>
            </a:r>
          </a:p>
        </p:txBody>
      </p:sp>
      <p:pic>
        <p:nvPicPr>
          <p:cNvPr id="44035" name="Picture 4" descr="Munich3171PraxiasGrou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844676"/>
            <a:ext cx="4000500" cy="371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7" descr="Munich3171PraxiasGroup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844676"/>
            <a:ext cx="4464050" cy="368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2000"/>
              <a:t>Κύλικα του Ζωγράφου του Σωσίου. Αχιλλέας και Πάτροκλος. </a:t>
            </a:r>
            <a:r>
              <a:rPr lang="fr-FR" altLang="el-GR" sz="2000"/>
              <a:t>Foce del Sele, </a:t>
            </a:r>
            <a:r>
              <a:rPr lang="en-US" altLang="el-GR" sz="2000"/>
              <a:t>Paestum. </a:t>
            </a:r>
            <a:r>
              <a:rPr lang="el-GR" altLang="el-GR" sz="2000"/>
              <a:t>Απόλλων και Πάτροκλος</a:t>
            </a:r>
          </a:p>
        </p:txBody>
      </p:sp>
      <p:pic>
        <p:nvPicPr>
          <p:cNvPr id="45059" name="Picture 3" descr="BerlinSosiasPc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4000500" cy="402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982913" y="3246439"/>
            <a:ext cx="4337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</p:txBody>
      </p:sp>
      <p:pic>
        <p:nvPicPr>
          <p:cNvPr id="45061" name="Picture 5" descr="focedelselepatrocl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1" y="1562100"/>
            <a:ext cx="4475163" cy="427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46083" name="Picture 3" descr="munichagrigentopezzinogroupcalyxkra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75" y="260350"/>
            <a:ext cx="6624638" cy="590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027489" y="3254375"/>
            <a:ext cx="413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Μόναχο, κρατήρας από τον Ακράγαντα</a:t>
            </a:r>
          </a:p>
        </p:txBody>
      </p:sp>
    </p:spTree>
    <p:extLst>
      <p:ext uri="{BB962C8B-B14F-4D97-AF65-F5344CB8AC3E}">
        <p14:creationId xmlns:p14="http://schemas.microsoft.com/office/powerpoint/2010/main" val="1150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						Λονδίνο.					 Κύλικα Όλτου. </a:t>
            </a:r>
          </a:p>
        </p:txBody>
      </p:sp>
      <p:pic>
        <p:nvPicPr>
          <p:cNvPr id="47107" name="Picture 4" descr="CaninocollectionOltosPatroclosdeath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60351"/>
            <a:ext cx="4827588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800"/>
              <a:t/>
            </a:r>
            <a:br>
              <a:rPr lang="el-GR" altLang="el-GR" sz="2800"/>
            </a:br>
            <a:r>
              <a:rPr lang="el-GR" altLang="el-GR" sz="2800"/>
              <a:t>Βερολίνο. Αρύβαλλος</a:t>
            </a: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48132" name="Picture 4" descr="AryballosAchille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484314"/>
            <a:ext cx="42275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AryballosAchille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914" y="1484313"/>
            <a:ext cx="43084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 </a:t>
            </a:r>
            <a:r>
              <a:rPr lang="fr-FR" altLang="el-GR" sz="2000"/>
              <a:t>BS 477. </a:t>
            </a:r>
            <a:r>
              <a:rPr lang="el-GR" altLang="el-GR" sz="2000"/>
              <a:t>Στάμνος του Ζωγράφου του Τριπτολέμου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49155" name="Picture 10" descr="BAselBS477TriptolemosPainterstamno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1501" y="1828800"/>
            <a:ext cx="604361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Βερολίνο </a:t>
            </a:r>
            <a:r>
              <a:rPr lang="fr-FR" altLang="el-GR" sz="2400"/>
              <a:t>F 2156</a:t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50179" name="Picture 4" descr="BerlinF21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196975"/>
            <a:ext cx="85693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Απουλικός κρατήρας άλλοτε στο </a:t>
            </a:r>
            <a:r>
              <a:rPr lang="fr-FR" altLang="el-GR" sz="2000"/>
              <a:t>Malibu</a:t>
            </a:r>
            <a:br>
              <a:rPr lang="fr-FR" altLang="el-GR" sz="2000"/>
            </a:br>
            <a:r>
              <a:rPr lang="el-GR" altLang="el-GR" sz="2000"/>
              <a:t>						Βοστώνη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51203" name="Picture 4" descr="OnceMalibu77AE14WhiteSakkosPaint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235201"/>
            <a:ext cx="4824413" cy="361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7" descr="Boston1900038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7664" y="1557338"/>
            <a:ext cx="3703637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Λονδίνο. Αμφορέας του Εξηκία. Φερράρα. Κύλικα Αχιλλέας και Πενθεσίλεια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7171" name="Picture 3" descr="LondonExekiasPenthesilea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836614"/>
            <a:ext cx="3446462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Penthesileianamepi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2133600"/>
            <a:ext cx="40005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Βαλτιμόρη. Υδρία του Ζωγράφου του Βερολίνου</a:t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8195" name="Picture 4" descr="BaltimoreBerlinpaintertroiloshydri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2205038"/>
            <a:ext cx="4000500" cy="379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7" descr="BaltimoreBerlinPainterPenthesileahyd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6" y="1730376"/>
            <a:ext cx="4835525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6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Αγγείο </a:t>
            </a:r>
            <a:r>
              <a:rPr lang="fr-FR" altLang="el-GR" sz="4000"/>
              <a:t>François.</a:t>
            </a:r>
            <a:r>
              <a:rPr lang="el-GR" altLang="el-GR" sz="4000"/>
              <a:t> Αχιλλέας και Τρωίλος</a:t>
            </a:r>
            <a:r>
              <a:rPr lang="fr-FR" altLang="el-GR" sz="4000"/>
              <a:t> </a:t>
            </a:r>
            <a:endParaRPr lang="el-GR" altLang="el-GR" sz="4000"/>
          </a:p>
        </p:txBody>
      </p:sp>
      <p:pic>
        <p:nvPicPr>
          <p:cNvPr id="9219" name="Picture 3" descr="francoisvase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349501"/>
            <a:ext cx="8569325" cy="292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Μόναχο 1392. Αμφορέας. Ενέδρα του Αχιλλέα στον Τρωίλο και την Πολυξένη. </a:t>
            </a:r>
          </a:p>
        </p:txBody>
      </p:sp>
      <p:pic>
        <p:nvPicPr>
          <p:cNvPr id="10243" name="Picture 3" descr="Munich1392mannerAntimenesamphora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1363" y="1854201"/>
            <a:ext cx="5778500" cy="398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Δίνος Λούβρου. Ζωγράφος του Ιππέα</a:t>
            </a:r>
            <a:endParaRPr lang="el-GR" altLang="el-GR" smtClean="0"/>
          </a:p>
        </p:txBody>
      </p:sp>
      <p:pic>
        <p:nvPicPr>
          <p:cNvPr id="11267" name="Picture 4" descr="Mathima 2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916114"/>
            <a:ext cx="8496300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0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310</Words>
  <Application>Microsoft Office PowerPoint</Application>
  <PresentationFormat>Widescreen</PresentationFormat>
  <Paragraphs>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Γέλα 40229.  Ύπνος και Θάνατος     Sydney   </vt:lpstr>
      <vt:lpstr>Tίρυνθα. Αναθηματική ασπιδίσκη. Αχιλλέας και Πενθεσίλεια Κάτοπτρο από το Orvieto. Οδυσσέας, Διομήδης και Πενθεσίλεια  </vt:lpstr>
      <vt:lpstr>Λονδίνο. Αμφορέας του Εξηκία. Φερράρα. Κύλικα Αχιλλέας και Πενθεσίλεια    </vt:lpstr>
      <vt:lpstr>Βαλτιμόρη. Υδρία του Ζωγράφου του Βερολίνου </vt:lpstr>
      <vt:lpstr>Αγγείο François. Αχιλλέας και Τρωίλος </vt:lpstr>
      <vt:lpstr>Μόναχο 1392. Αμφορέας. Ενέδρα του Αχιλλέα στον Τρωίλο και την Πολυξένη. </vt:lpstr>
      <vt:lpstr>Δίνος Λούβρου. Ζωγράφος του Ιππέα</vt:lpstr>
      <vt:lpstr>Ταρκυνία, τάφος των Ταύρων. 530 π.Χ.    </vt:lpstr>
      <vt:lpstr>Louvre. Κύλικα τύπου Σιάνας. Ζωγράφος της Χαϊδελβέργης. </vt:lpstr>
      <vt:lpstr>PowerPoint Presentation</vt:lpstr>
      <vt:lpstr>Βασιλεία BS 424. Ομάδα Λεάγρου. </vt:lpstr>
      <vt:lpstr>Μόναχο. Τυρρηνικός αμφορέας. Μάχη γύρω από το σώμα του Τρωίλου. </vt:lpstr>
      <vt:lpstr>Λονδίνο Ε 258. Αμφορέας του Όλτου    </vt:lpstr>
      <vt:lpstr>Σκύφος του Μάκρωνα. Βρισηίς </vt:lpstr>
      <vt:lpstr>Βερολίνο. Σκύφος του Μάκρωνα </vt:lpstr>
      <vt:lpstr>Αμφορέας Lecce. Αχιλλέας,  Βρισηίς και Αγαμέμνων   </vt:lpstr>
      <vt:lpstr>Λονδίνο F 175. Βρισηίς και Αγαμέμνων </vt:lpstr>
      <vt:lpstr>Ετρουσκικός αμφορέας Würzburg. </vt:lpstr>
      <vt:lpstr>ΜΚ κύλικα Βρυξελλών  </vt:lpstr>
      <vt:lpstr>ΜΚ κύλικα Βασ. Βιβλ. Βρυξελλών  </vt:lpstr>
      <vt:lpstr>Πινάκιο από τη Ρόδο. Λονδίνο   </vt:lpstr>
      <vt:lpstr>Λούβρο 1802. Δόλων   </vt:lpstr>
      <vt:lpstr>Λονδίνο F 157. Καλυκωτός κρατήρας του Ζωγράφου του Δόλωνα    </vt:lpstr>
      <vt:lpstr>Συρακούσες 36332. Ζωγράφος της Δίρκης </vt:lpstr>
      <vt:lpstr>Ζωγράφος των Επιγραφών. Malibu </vt:lpstr>
      <vt:lpstr>Βερολίνο</vt:lpstr>
      <vt:lpstr>Κύλικα του Δούρη. Λούβρο. Αλέξανδρος και Μενέλαος    </vt:lpstr>
      <vt:lpstr>Αίας και Έκτωρ. Κύλικα του Δούρη στο Λούβρο    </vt:lpstr>
      <vt:lpstr>Βασιλεία BS 477. Αίας και Έκτωρ   </vt:lpstr>
      <vt:lpstr>Βατικανό</vt:lpstr>
      <vt:lpstr>Βατικανό.  Αμφορέας Εξηκία. </vt:lpstr>
      <vt:lpstr>Λούβρο F 291. Υδρία.         Αμφορέας του Ζωγράφου του Bareiss. Μannjeim.     </vt:lpstr>
      <vt:lpstr> Sotheby’s. Αμφορέας του Ζωγράφου των Τριών Γραμμών. Aberdeen 64010. Ζωγράφος της Βουλώνης 411.   </vt:lpstr>
      <vt:lpstr>Λούβρο. Υδρία του Ζωγράφου του Πριάμου. Δήλος. Χειλεωτή κύλικα. </vt:lpstr>
      <vt:lpstr>Βρυξέλλες R 2512. Ζωγράφος του Caylus. Ρώμη 50620   </vt:lpstr>
      <vt:lpstr>PowerPoint Presentation</vt:lpstr>
      <vt:lpstr>Κύλικα Επικτήτου από το Vulci. Aberdeen 744   </vt:lpstr>
      <vt:lpstr>Αμφορέας Μονάχου 3171. Ομάδα Πραξία   </vt:lpstr>
      <vt:lpstr>Αμφορέας Μονάχου 3171</vt:lpstr>
      <vt:lpstr> Κύλικα του Ζωγράφου του Σωσίου. Αχιλλέας και Πάτροκλος. Foce del Sele, Paestum. Απόλλων και Πάτροκλος</vt:lpstr>
      <vt:lpstr>PowerPoint Presentation</vt:lpstr>
      <vt:lpstr>      Λονδίνο.      Κύλικα Όλτου. </vt:lpstr>
      <vt:lpstr> Βερολίνο. Αρύβαλλος </vt:lpstr>
      <vt:lpstr>Βασιλεία BS 477. Στάμνος του Ζωγράφου του Τριπτολέμου    </vt:lpstr>
      <vt:lpstr>Βερολίνο F 2156   </vt:lpstr>
      <vt:lpstr>Απουλικός κρατήρας άλλοτε στο Malibu       Βοστώνη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2022-01-16T17:39:16Z</dcterms:created>
  <dcterms:modified xsi:type="dcterms:W3CDTF">2022-01-25T14:23:00Z</dcterms:modified>
</cp:coreProperties>
</file>