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947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14" autoAdjust="0"/>
  </p:normalViewPr>
  <p:slideViewPr>
    <p:cSldViewPr>
      <p:cViewPr varScale="1">
        <p:scale>
          <a:sx n="106" d="100"/>
          <a:sy n="106" d="100"/>
        </p:scale>
        <p:origin x="176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99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939CDF0-9D7A-4856-8F90-9074EE7A6FE6}" type="datetimeFigureOut">
              <a:rPr lang="el-GR"/>
              <a:pPr>
                <a:defRPr/>
              </a:pPr>
              <a:t>26/3/2026</a:t>
            </a:fld>
            <a:endParaRPr lang="el-GR" dirty="0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l-GR" noProof="0" dirty="0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noProof="0"/>
              <a:t>Kλικ για επεξεργασία των στυλ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B8A7065C-B925-472D-96CF-D9062434110C}" type="slidenum">
              <a:rPr lang="el-GR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1105161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Θέση εικόνας διαφάνειας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2 - Θέση σημειώσεων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l-GR" altLang="el-GR" dirty="0"/>
          </a:p>
        </p:txBody>
      </p:sp>
      <p:sp>
        <p:nvSpPr>
          <p:cNvPr id="13316" name="3 - Θέση αριθμού διαφάνειας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6D3D533-AB99-48CD-A0AC-501FC523F8C2}" type="slidenum">
              <a:rPr lang="el-GR" altLang="el-GR" smtClean="0"/>
              <a:pPr/>
              <a:t>1</a:t>
            </a:fld>
            <a:endParaRPr lang="el-GR" altLang="el-GR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8A7065C-B925-472D-96CF-D9062434110C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- Τίτλος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22" name="21 - Υπότιτλος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l-GR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20" name="1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0" name="9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Έλλειψη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Ορθογώνιο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9 - Ορθογώνιο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- Έλλειψη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- Ορθογώνιο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5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/>
              <a:t>Δεύτερου επιπέδου</a:t>
            </a:r>
          </a:p>
          <a:p>
            <a:pPr lvl="2" eaLnBrk="1" latinLnBrk="0" hangingPunct="1"/>
            <a:r>
              <a:rPr lang="el-GR"/>
              <a:t>Τρίτου επιπέδου</a:t>
            </a:r>
          </a:p>
          <a:p>
            <a:pPr lvl="3" eaLnBrk="1" latinLnBrk="0" hangingPunct="1"/>
            <a:r>
              <a:rPr lang="el-GR"/>
              <a:t>Τέταρτου επιπέδου</a:t>
            </a:r>
          </a:p>
          <a:p>
            <a:pPr lvl="4" eaLnBrk="1" latinLnBrk="0" hangingPunct="1"/>
            <a:r>
              <a:rPr lang="el-GR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8" name="7 - Ορθογώνιο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l-GR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9" name="8 - Διάγραμμα ροής: Διεργασία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- Διάγραμμα ροής: Διεργασία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Πίτα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- Έλλειψη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- Κουλούρα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- Θέση τίτλου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l-GR"/>
              <a:t>Kλικ για επεξεργασία του τίτλου</a:t>
            </a:r>
            <a:endParaRPr kumimoji="0" lang="en-US"/>
          </a:p>
        </p:txBody>
      </p:sp>
      <p:sp>
        <p:nvSpPr>
          <p:cNvPr id="9" name="8 - Θέση κειμένου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l-GR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/>
              <a:t>Δεύτερου επιπέδου</a:t>
            </a:r>
          </a:p>
          <a:p>
            <a:pPr lvl="2" eaLnBrk="1" latinLnBrk="0" hangingPunct="1"/>
            <a:r>
              <a:rPr kumimoji="0" lang="el-GR"/>
              <a:t>Τρίτου επιπέδου</a:t>
            </a:r>
          </a:p>
          <a:p>
            <a:pPr lvl="3" eaLnBrk="1" latinLnBrk="0" hangingPunct="1"/>
            <a:r>
              <a:rPr kumimoji="0" lang="el-GR"/>
              <a:t>Τέταρτου επιπέδου</a:t>
            </a:r>
          </a:p>
          <a:p>
            <a:pPr lvl="4" eaLnBrk="1" latinLnBrk="0" hangingPunct="1"/>
            <a:r>
              <a:rPr kumimoji="0" lang="el-GR"/>
              <a:t>Πέμπτου επιπέδου</a:t>
            </a:r>
            <a:endParaRPr kumimoji="0" lang="en-US"/>
          </a:p>
        </p:txBody>
      </p:sp>
      <p:sp>
        <p:nvSpPr>
          <p:cNvPr id="24" name="2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B9634C-D976-4E25-AC91-9D2BF72CD807}" type="datetimeFigureOut">
              <a:rPr lang="en-US" smtClean="0"/>
              <a:pPr>
                <a:defRPr/>
              </a:pPr>
              <a:t>3/26/2026</a:t>
            </a:fld>
            <a:endParaRPr lang="en-US" dirty="0"/>
          </a:p>
        </p:txBody>
      </p:sp>
      <p:sp>
        <p:nvSpPr>
          <p:cNvPr id="10" name="9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22" name="21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072FA1D5-1337-48AE-9DE2-145B340B02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5" name="14 - Ορθογώνιο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851648" cy="16764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4000" dirty="0">
                <a:latin typeface="Arial" pitchFamily="34" charset="0"/>
                <a:cs typeface="Arial" pitchFamily="34" charset="0"/>
              </a:rPr>
              <a:t>ΣΧΕΣΗ ΑΝΘΡΩΠΟΥ – ΧΩΡΟΥ / ΠΕΡΙΒΑΛΛΟΝΤΟΣ </a:t>
            </a:r>
            <a:br>
              <a:rPr lang="el-GR" sz="4000" dirty="0">
                <a:latin typeface="Arial" pitchFamily="34" charset="0"/>
                <a:cs typeface="Arial" pitchFamily="34" charset="0"/>
              </a:rPr>
            </a:br>
            <a:r>
              <a:rPr lang="el-GR" sz="4000" dirty="0">
                <a:latin typeface="Arial" pitchFamily="34" charset="0"/>
                <a:cs typeface="Arial" pitchFamily="34" charset="0"/>
              </a:rPr>
              <a:t>ΣΥΣΤΗΜΑ ΧΩΡΙΚΟΥ ΣΧΕΔΙΑΣΜΟΥ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4038600"/>
            <a:ext cx="7854950" cy="1752600"/>
          </a:xfrm>
        </p:spPr>
        <p:txBody>
          <a:bodyPr/>
          <a:lstStyle/>
          <a:p>
            <a:pPr marR="0" eaLnBrk="1" hangingPunct="1"/>
            <a:r>
              <a:rPr lang="el-GR" altLang="el-GR" dirty="0">
                <a:latin typeface="Arial" pitchFamily="34" charset="0"/>
                <a:cs typeface="Arial" pitchFamily="34" charset="0"/>
              </a:rPr>
              <a:t>Μάριος Χαϊνταρλής</a:t>
            </a:r>
          </a:p>
          <a:p>
            <a:pPr marR="0" eaLnBrk="1" hangingPunct="1"/>
            <a:r>
              <a:rPr lang="el-GR" altLang="el-GR" dirty="0">
                <a:latin typeface="Arial" pitchFamily="34" charset="0"/>
                <a:cs typeface="Arial" pitchFamily="34" charset="0"/>
              </a:rPr>
              <a:t>Αναπληρωτής Καθηγητής Πανεπιστημίου Θεσσαλίας</a:t>
            </a:r>
            <a:endParaRPr lang="en-US" altLang="el-G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153400" cy="1524000"/>
          </a:xfrm>
        </p:spPr>
        <p:txBody>
          <a:bodyPr/>
          <a:lstStyle/>
          <a:p>
            <a:pPr algn="ctr" eaLnBrk="1" hangingPunct="1"/>
            <a:r>
              <a:rPr lang="el-GR" altLang="el-GR" sz="3600" dirty="0">
                <a:latin typeface="Arial" panose="020B0604020202020204" pitchFamily="34" charset="0"/>
                <a:cs typeface="Arial" panose="020B0604020202020204" pitchFamily="34" charset="0"/>
              </a:rPr>
              <a:t>Α. ΣΤΡΑΤΗΓΙΚΟΣ ΧΩΡΙΚΟΣ ΣΧΕΔΙΑΣΜΟΣ </a:t>
            </a:r>
            <a:endParaRPr lang="en-US" altLang="el-GR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133600"/>
            <a:ext cx="8305800" cy="4267200"/>
          </a:xfrm>
        </p:spPr>
        <p:txBody>
          <a:bodyPr>
            <a:normAutofit fontScale="85000" lnSpcReduction="20000"/>
          </a:bodyPr>
          <a:lstStyle/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/>
              <a:defRPr/>
            </a:pPr>
            <a:r>
              <a:rPr lang="el-GR" sz="2000" dirty="0">
                <a:cs typeface="Arial" panose="020B0604020202020204" pitchFamily="34" charset="0"/>
              </a:rPr>
              <a:t>Εθνική Χωροταξική Στρατηγική</a:t>
            </a:r>
            <a:r>
              <a:rPr 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– άρθρο 3 ν. 4269/2014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     </a:t>
            </a:r>
            <a:r>
              <a:rPr lang="el-GR" sz="1800" dirty="0">
                <a:cs typeface="Arial" panose="020B0604020202020204" pitchFamily="34" charset="0"/>
              </a:rPr>
              <a:t>(εγκρίνεται από το Υπουργικό Συμβούλιο και ανακοινώνεται στη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     Βουλή) - </a:t>
            </a:r>
            <a:r>
              <a:rPr lang="el-GR" sz="1600" dirty="0">
                <a:cs typeface="Arial" panose="020B0604020202020204" pitchFamily="34" charset="0"/>
              </a:rPr>
              <a:t>[Γενικό / Εθνικό Χωροταξικό Πλαίσιο – άρθρο 13 παρ. 3 ν. 4269/2014]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16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2"/>
              <a:defRPr/>
            </a:pPr>
            <a:r>
              <a:rPr lang="el-GR" sz="2000" dirty="0">
                <a:cs typeface="Arial" panose="020B0604020202020204" pitchFamily="34" charset="0"/>
              </a:rPr>
              <a:t>Εθνικά /Ειδικά Χωροταξικά Πλαίσια – άρθρο 5 ν. 4269/2014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      </a:t>
            </a:r>
            <a:r>
              <a:rPr lang="el-GR" sz="1800" dirty="0">
                <a:cs typeface="Arial" panose="020B0604020202020204" pitchFamily="34" charset="0"/>
              </a:rPr>
              <a:t>(εγκρίνονται από τον Υπουργό ΠΑΠΕΝ και τους συναρμόδιους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       Υπουργούς)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1800" dirty="0">
                <a:cs typeface="Arial" panose="020B0604020202020204" pitchFamily="34" charset="0"/>
              </a:rPr>
              <a:t> </a:t>
            </a: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r>
              <a:rPr lang="el-GR" sz="2000" dirty="0">
                <a:cs typeface="Arial" panose="020B0604020202020204" pitchFamily="34" charset="0"/>
              </a:rPr>
              <a:t>Περιφερειακά Χωροταξικά Πλαίσια (για τις 13 Περιφέρειες της Χώρας, εξαιρουμένης της Αττικής) – άρθρο 6 ν. 4269/201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cs typeface="Arial" panose="020B0604020202020204" pitchFamily="34" charset="0"/>
              </a:rPr>
              <a:t>       </a:t>
            </a:r>
            <a:r>
              <a:rPr lang="el-GR" sz="1800" dirty="0">
                <a:cs typeface="Arial" panose="020B0604020202020204" pitchFamily="34" charset="0"/>
              </a:rPr>
              <a:t>(εγκρίνονται από τον Υπουργό ΠΑΠΕΝ)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>
              <a:solidFill>
                <a:schemeClr val="bg2">
                  <a:lumMod val="90000"/>
                </a:schemeClr>
              </a:solidFill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4"/>
              <a:defRPr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Ρυθμιστικά Σχέδια (εγκρίθηκαν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με τυπικούς νόμους αυτά των μητροπολιτικών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     περιοχών Αθήνας</a:t>
            </a:r>
            <a:r>
              <a:rPr lang="en-US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(N. 4277/2014)</a:t>
            </a:r>
            <a:r>
              <a:rPr lang="el-GR" sz="2000" dirty="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 και Θεσσαλονίκης (ν. </a:t>
            </a:r>
            <a:r>
              <a:rPr lang="el-GR" sz="2000">
                <a:solidFill>
                  <a:schemeClr val="tx1">
                    <a:lumMod val="85000"/>
                    <a:lumOff val="15000"/>
                  </a:schemeClr>
                </a:solidFill>
                <a:cs typeface="Arial" panose="020B0604020202020204" pitchFamily="34" charset="0"/>
              </a:rPr>
              <a:t>1561/1985)</a:t>
            </a:r>
            <a:endParaRPr lang="el-GR" sz="2000" dirty="0">
              <a:solidFill>
                <a:schemeClr val="tx1">
                  <a:lumMod val="85000"/>
                  <a:lumOff val="15000"/>
                </a:schemeClr>
              </a:solidFill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el-GR" sz="2000" dirty="0">
                <a:solidFill>
                  <a:schemeClr val="bg2">
                    <a:lumMod val="90000"/>
                  </a:schemeClr>
                </a:solidFill>
                <a:cs typeface="Arial" panose="020B0604020202020204" pitchFamily="34" charset="0"/>
              </a:rPr>
              <a:t>   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457200" indent="-457200" eaLnBrk="1" fontAlgn="auto" hangingPunct="1">
              <a:spcAft>
                <a:spcPts val="0"/>
              </a:spcAft>
              <a:buClr>
                <a:schemeClr val="accent3"/>
              </a:buClr>
              <a:buAutoNum type="arabicPeriod" startAt="3"/>
              <a:defRPr/>
            </a:pPr>
            <a:endParaRPr lang="el-GR" sz="2000" dirty="0">
              <a:cs typeface="Arial" panose="020B0604020202020204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el-GR" sz="2000" b="1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1524000"/>
          </a:xfrm>
        </p:spPr>
        <p:txBody>
          <a:bodyPr/>
          <a:lstStyle/>
          <a:p>
            <a:pPr algn="ctr" eaLnBrk="1" hangingPunct="1"/>
            <a:r>
              <a:rPr lang="el-GR" altLang="el-GR" sz="3200" dirty="0"/>
              <a:t>Β. ΡΥΘΜΙΣΤΙΚΟΣ ΧΩΡΙΚΟΣ </a:t>
            </a:r>
            <a:br>
              <a:rPr lang="el-GR" altLang="el-GR" sz="3200" dirty="0"/>
            </a:br>
            <a:r>
              <a:rPr lang="el-GR" altLang="el-GR" sz="3200" dirty="0"/>
              <a:t>ΣΧΕΔΙΑΣΜΟΣ </a:t>
            </a:r>
            <a:endParaRPr lang="en-US" altLang="el-GR" sz="3200" dirty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077200" cy="5181600"/>
          </a:xfrm>
        </p:spPr>
        <p:txBody>
          <a:bodyPr>
            <a:normAutofit fontScale="85000" lnSpcReduction="20000"/>
          </a:bodyPr>
          <a:lstStyle/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800" b="1" dirty="0">
                <a:cs typeface="Arial" panose="020B0604020202020204" pitchFamily="34" charset="0"/>
              </a:rPr>
              <a:t>1.</a:t>
            </a:r>
            <a:r>
              <a:rPr lang="el-GR" altLang="el-GR" sz="1800" dirty="0">
                <a:cs typeface="Arial" panose="020B0604020202020204" pitchFamily="34" charset="0"/>
              </a:rPr>
              <a:t> </a:t>
            </a:r>
            <a:r>
              <a:rPr lang="el-GR" altLang="el-GR" sz="1800" b="1" dirty="0">
                <a:cs typeface="Arial" panose="020B0604020202020204" pitchFamily="34" charset="0"/>
              </a:rPr>
              <a:t>Τοπικό Χωρικό Σχέδιο </a:t>
            </a:r>
            <a:r>
              <a:rPr lang="el-GR" altLang="el-GR" sz="1800" dirty="0">
                <a:cs typeface="Arial" panose="020B0604020202020204" pitchFamily="34" charset="0"/>
              </a:rPr>
              <a:t>(πρώην: Γ.Π.Σ. / ΣΧΟΟΑΠ)</a:t>
            </a:r>
          </a:p>
          <a:p>
            <a:pPr marL="366713" lvl="1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(εγκρίνεται με προεδρικό διάταγμα, άρθρο 7 ν. 4269/2014 α’ επίπεδο πολεοδομικού σχεδιασμού)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1800" b="1" dirty="0">
                <a:cs typeface="Arial" panose="020B0604020202020204" pitchFamily="34" charset="0"/>
              </a:rPr>
              <a:t>2. Ρυμοτομικό Σχέδιο Εφαρμογής </a:t>
            </a:r>
            <a:r>
              <a:rPr lang="el-GR" altLang="el-GR" sz="1600" dirty="0">
                <a:cs typeface="Arial" panose="020B0604020202020204" pitchFamily="34" charset="0"/>
              </a:rPr>
              <a:t>(πρώην: ρυμοτομικό σχέδιο,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σχέδιο πόλεως, πολεοδομικό σχέδιο, πολεοδομική μελέτη : οι όροι αυτοί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εκφράζουν το ίδιο επίπεδο (β’ επίπεδο) πολεοδομικού σχεδιασμού,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άρα: «ταυτόσημοι όροι» - εγκρίνεται με απόφαση του Γενικού Γραμματέα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Αποκεντρωμένης Διοίκησης</a:t>
            </a:r>
          </a:p>
          <a:p>
            <a:pPr marL="0" indent="0" eaLnBrk="1" hangingPunct="1">
              <a:buNone/>
            </a:pPr>
            <a:r>
              <a:rPr lang="el-GR" altLang="el-GR" sz="1800" dirty="0">
                <a:cs typeface="Arial" panose="020B0604020202020204" pitchFamily="34" charset="0"/>
              </a:rPr>
              <a:t>     </a:t>
            </a:r>
            <a:r>
              <a:rPr lang="el-GR" altLang="el-GR" sz="1800" b="1" dirty="0">
                <a:cs typeface="Arial" panose="020B0604020202020204" pitchFamily="34" charset="0"/>
              </a:rPr>
              <a:t>2</a:t>
            </a:r>
            <a:r>
              <a:rPr lang="el-GR" altLang="el-GR" sz="1800" b="1" baseline="30000" dirty="0">
                <a:cs typeface="Arial" panose="020B0604020202020204" pitchFamily="34" charset="0"/>
              </a:rPr>
              <a:t>α</a:t>
            </a:r>
            <a:r>
              <a:rPr lang="el-GR" altLang="el-GR" sz="1800" b="1" dirty="0">
                <a:cs typeface="Arial" panose="020B0604020202020204" pitchFamily="34" charset="0"/>
              </a:rPr>
              <a:t>. Πράξη Εφαρμογής</a:t>
            </a:r>
            <a:r>
              <a:rPr lang="el-GR" altLang="el-GR" sz="2000" b="1" dirty="0">
                <a:cs typeface="Arial" panose="020B0604020202020204" pitchFamily="34" charset="0"/>
              </a:rPr>
              <a:t> </a:t>
            </a:r>
            <a:r>
              <a:rPr lang="el-GR" altLang="el-GR" sz="1600" dirty="0">
                <a:cs typeface="Arial" panose="020B0604020202020204" pitchFamily="34" charset="0"/>
              </a:rPr>
              <a:t>(εκτελεστικό / καταληκτικό στάδιο του σχεδιασμού, 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εγκρίνεται με απόφαση του οικείου Περιφερειάρχη (αιρετού)</a:t>
            </a:r>
          </a:p>
          <a:p>
            <a:pPr marL="0" indent="0" eaLnBrk="1" hangingPunct="1">
              <a:buNone/>
            </a:pPr>
            <a:r>
              <a:rPr lang="el-GR" altLang="el-GR" sz="20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l-GR" altLang="el-GR" sz="1800" b="1" dirty="0">
                <a:latin typeface="Arial" panose="020B0604020202020204" pitchFamily="34" charset="0"/>
                <a:cs typeface="Arial" panose="020B0604020202020204" pitchFamily="34" charset="0"/>
              </a:rPr>
              <a:t>3. Ειδικά Χωρικά Σχέδια </a:t>
            </a:r>
            <a:r>
              <a:rPr lang="el-GR" altLang="el-GR" sz="1600" dirty="0">
                <a:latin typeface="Arial" panose="020B0604020202020204" pitchFamily="34" charset="0"/>
                <a:cs typeface="Arial" panose="020B0604020202020204" pitchFamily="34" charset="0"/>
              </a:rPr>
              <a:t>(εγκρίνονται με προεδρικό διάταγμα)</a:t>
            </a:r>
          </a:p>
          <a:p>
            <a:pPr marL="0" indent="0" eaLnBrk="1" hangingPunct="1">
              <a:buNone/>
            </a:pPr>
            <a:r>
              <a:rPr lang="el-GR" altLang="el-GR" sz="1600" dirty="0">
                <a:cs typeface="Arial" panose="020B0604020202020204" pitchFamily="34" charset="0"/>
              </a:rPr>
              <a:t>     </a:t>
            </a:r>
            <a:r>
              <a:rPr lang="el-GR" altLang="el-GR" sz="1400" dirty="0">
                <a:cs typeface="Arial" panose="020B0604020202020204" pitchFamily="34" charset="0"/>
              </a:rPr>
              <a:t>Περιπτώσεις Ειδικών Χωρικών Σχεδίων: </a:t>
            </a:r>
            <a:r>
              <a:rPr lang="en-US" altLang="el-GR" sz="1400" dirty="0">
                <a:cs typeface="Arial" panose="020B0604020202020204" pitchFamily="34" charset="0"/>
              </a:rPr>
              <a:t> </a:t>
            </a:r>
            <a:r>
              <a:rPr lang="el-GR" altLang="el-GR" sz="1400" dirty="0">
                <a:cs typeface="Arial" panose="020B0604020202020204" pitchFamily="34" charset="0"/>
              </a:rPr>
              <a:t>Περιοχές Ολοκληρωμένης Τουριστικής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     Ανάπτυξης (ΠΟΤΑ), Περιοχές Οργανωμένης Ανάπτυξης Παραγωγικών Δραστηριοτήτων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    (ΠΟΑΠΔ), Επιχειρηματικά Πάρκα, Εμπορευματικά Κέντρα, Εδικά Σχέδια Χωρικής Ανάπτυξης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    Δημοσίων Ακινήτων (ΕΣΧΑΔΑ). Ειδικά Σχέδια Χωρικής Ανάπτυξης Στρατηγικών Επενδύσεων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    (ΕΣΧΑΣΕ), Τοπικά  Ρυμοτομικά (άρθρου 26 ν. 1337/1983)   - Κατά «πλάσμα δικαίου» θεωρούνται 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    α’ επίπεδο πολεοδομικού σχεδιασμού (άρθρο </a:t>
            </a:r>
            <a:r>
              <a:rPr lang="en-US" altLang="el-GR" sz="1400" dirty="0">
                <a:cs typeface="Arial" panose="020B0604020202020204" pitchFamily="34" charset="0"/>
              </a:rPr>
              <a:t>8</a:t>
            </a:r>
            <a:r>
              <a:rPr lang="el-GR" altLang="el-GR" sz="1400" dirty="0">
                <a:cs typeface="Arial" panose="020B0604020202020204" pitchFamily="34" charset="0"/>
              </a:rPr>
              <a:t> παρ. 2 ν. 4269/2014)</a:t>
            </a:r>
          </a:p>
          <a:p>
            <a:pPr marL="0" indent="0" eaLnBrk="1" hangingPunct="1">
              <a:buNone/>
            </a:pPr>
            <a:r>
              <a:rPr lang="el-GR" altLang="el-GR" sz="1400" dirty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buNone/>
            </a:pPr>
            <a:endParaRPr lang="el-GR" altLang="el-GR" dirty="0">
              <a:cs typeface="Arial" panose="020B0604020202020204" pitchFamily="34" charset="0"/>
            </a:endParaRPr>
          </a:p>
          <a:p>
            <a:pPr marL="0" indent="0" eaLnBrk="1" hangingPunct="1"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l-GR" altLang="el-GR" dirty="0"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0800000" flipV="1">
            <a:off x="685800" y="-152400"/>
            <a:ext cx="8305800" cy="16764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Γ. ΑΓΓΛΙΚΟ ΚΑΙ ΓΑΛΛΙΚΟ ΣΥΣΤΗΜΑ ΧΩΡΙΚΟ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l-GR" sz="3200" dirty="0">
                <a:latin typeface="Arial" panose="020B0604020202020204" pitchFamily="34" charset="0"/>
                <a:cs typeface="Arial" panose="020B0604020202020204" pitchFamily="34" charset="0"/>
              </a:rPr>
              <a:t> ΣΧΕΔΙΑΣΜΟΥ 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838200" y="1752600"/>
            <a:ext cx="8001000" cy="5029200"/>
          </a:xfrm>
        </p:spPr>
        <p:txBody>
          <a:bodyPr>
            <a:normAutofit fontScale="92500" lnSpcReduction="10000"/>
          </a:bodyPr>
          <a:lstStyle/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l-GR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l-GR" altLang="el-G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l-GR" altLang="el-GR" sz="2000" b="1" u="sng" dirty="0">
                <a:cs typeface="Arial" panose="020B0604020202020204" pitchFamily="34" charset="0"/>
              </a:rPr>
              <a:t>ΑΓΓΛΙΚΟ:</a:t>
            </a:r>
            <a:r>
              <a:rPr lang="el-GR" altLang="el-GR" sz="2000" u="sng" dirty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</a:t>
            </a: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- </a:t>
            </a:r>
            <a:r>
              <a:rPr lang="el-GR" altLang="el-GR" sz="2000" b="1" dirty="0">
                <a:cs typeface="Arial" panose="020B0604020202020204" pitchFamily="34" charset="0"/>
              </a:rPr>
              <a:t>Α.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NATIONAL PLANNING POLICY FRAMEWORK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</a:t>
            </a:r>
            <a:r>
              <a:rPr lang="en-US" altLang="el-GR" sz="2000" b="1" dirty="0">
                <a:cs typeface="Arial" panose="020B0604020202020204" pitchFamily="34" charset="0"/>
              </a:rPr>
              <a:t>A1.</a:t>
            </a:r>
            <a:r>
              <a:rPr lang="en-US" altLang="el-GR" sz="2000" dirty="0">
                <a:cs typeface="Arial" panose="020B0604020202020204" pitchFamily="34" charset="0"/>
              </a:rPr>
              <a:t> PLANNING POLICY STATEMENTS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- </a:t>
            </a:r>
            <a:r>
              <a:rPr lang="en-US" altLang="el-GR" sz="2000" b="1" dirty="0">
                <a:cs typeface="Arial" panose="020B0604020202020204" pitchFamily="34" charset="0"/>
              </a:rPr>
              <a:t>B. </a:t>
            </a:r>
            <a:r>
              <a:rPr lang="en-US" altLang="el-GR" sz="2000" dirty="0">
                <a:cs typeface="Arial" panose="020B0604020202020204" pitchFamily="34" charset="0"/>
              </a:rPr>
              <a:t>REGIONAL STRATEGIES (</a:t>
            </a:r>
            <a:r>
              <a:rPr lang="el-GR" altLang="el-GR" sz="2000" dirty="0">
                <a:cs typeface="Arial" panose="020B0604020202020204" pitchFamily="34" charset="0"/>
              </a:rPr>
              <a:t>κατάργηση – πολιτική / </a:t>
            </a: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 </a:t>
            </a:r>
            <a:r>
              <a:rPr lang="el-GR" altLang="el-GR" sz="2000" dirty="0">
                <a:cs typeface="Arial" panose="020B0604020202020204" pitchFamily="34" charset="0"/>
              </a:rPr>
              <a:t>διαδικαστική προσέγγιση)</a:t>
            </a:r>
            <a:r>
              <a:rPr lang="en-US" altLang="el-GR" sz="2000" dirty="0">
                <a:cs typeface="Arial" panose="020B0604020202020204" pitchFamily="34" charset="0"/>
              </a:rPr>
              <a:t>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- </a:t>
            </a:r>
            <a:r>
              <a:rPr lang="en-US" altLang="el-GR" sz="2000" b="1" dirty="0">
                <a:cs typeface="Arial" panose="020B0604020202020204" pitchFamily="34" charset="0"/>
              </a:rPr>
              <a:t>C. </a:t>
            </a:r>
            <a:r>
              <a:rPr lang="en-US" altLang="el-GR" sz="2000" dirty="0">
                <a:cs typeface="Arial" panose="020B0604020202020204" pitchFamily="34" charset="0"/>
              </a:rPr>
              <a:t>LOCAL DEVELOPMENT FRAMEWORK </a:t>
            </a:r>
            <a:r>
              <a:rPr lang="el-GR" altLang="el-GR" sz="2000" dirty="0">
                <a:cs typeface="Arial" panose="020B0604020202020204" pitchFamily="34" charset="0"/>
              </a:rPr>
              <a:t>(αντικατέστησε </a:t>
            </a: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  Structure plans </a:t>
            </a:r>
            <a:r>
              <a:rPr lang="el-GR" altLang="el-GR" sz="2000" dirty="0">
                <a:cs typeface="Arial" panose="020B0604020202020204" pitchFamily="34" charset="0"/>
              </a:rPr>
              <a:t>και </a:t>
            </a:r>
            <a:r>
              <a:rPr lang="en-US" altLang="el-GR" sz="2000" dirty="0">
                <a:cs typeface="Arial" panose="020B0604020202020204" pitchFamily="34" charset="0"/>
              </a:rPr>
              <a:t>Local Plans)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endParaRPr lang="en-US" altLang="el-GR" sz="2000" u="sng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b="1" dirty="0">
                <a:cs typeface="Arial" panose="020B0604020202020204" pitchFamily="34" charset="0"/>
              </a:rPr>
              <a:t>     </a:t>
            </a:r>
            <a:r>
              <a:rPr lang="el-GR" altLang="el-GR" sz="2000" b="1" u="sng" dirty="0">
                <a:cs typeface="Arial" panose="020B0604020202020204" pitchFamily="34" charset="0"/>
              </a:rPr>
              <a:t>ΓΑΛΛΙΚΟ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l-GR" altLang="el-GR" sz="2000" dirty="0">
                <a:cs typeface="Arial" panose="020B0604020202020204" pitchFamily="34" charset="0"/>
              </a:rPr>
              <a:t>  </a:t>
            </a: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 </a:t>
            </a:r>
            <a:r>
              <a:rPr lang="el-GR" altLang="el-GR" sz="2000" b="1" dirty="0">
                <a:cs typeface="Arial" panose="020B0604020202020204" pitchFamily="34" charset="0"/>
              </a:rPr>
              <a:t>- Α.</a:t>
            </a:r>
            <a:r>
              <a:rPr lang="el-GR" altLang="el-GR" sz="2000" dirty="0">
                <a:cs typeface="Arial" panose="020B0604020202020204" pitchFamily="34" charset="0"/>
              </a:rPr>
              <a:t> </a:t>
            </a:r>
            <a:r>
              <a:rPr lang="en-US" altLang="el-GR" sz="2000" dirty="0">
                <a:cs typeface="Arial" panose="020B0604020202020204" pitchFamily="34" charset="0"/>
              </a:rPr>
              <a:t>SCHEMAS DES SERVICES COLLECTIFS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 </a:t>
            </a:r>
            <a:r>
              <a:rPr lang="en-US" altLang="el-GR" sz="2000" b="1" dirty="0">
                <a:cs typeface="Arial" panose="020B0604020202020204" pitchFamily="34" charset="0"/>
              </a:rPr>
              <a:t>-B.</a:t>
            </a:r>
            <a:r>
              <a:rPr lang="en-US" altLang="el-GR" sz="2000" dirty="0">
                <a:cs typeface="Arial" panose="020B0604020202020204" pitchFamily="34" charset="0"/>
              </a:rPr>
              <a:t> SCHEMAS REGIONAUX (INTERREGIONAUX) D’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     AMENAGEMENT ET DE DEVELOPPEMENT DURABLE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</a:t>
            </a:r>
            <a:r>
              <a:rPr lang="en-US" altLang="el-GR" sz="2000" b="1" dirty="0">
                <a:cs typeface="Arial" panose="020B0604020202020204" pitchFamily="34" charset="0"/>
              </a:rPr>
              <a:t>-B1. </a:t>
            </a:r>
            <a:r>
              <a:rPr lang="en-US" altLang="el-GR" sz="2000" dirty="0">
                <a:cs typeface="Arial" panose="020B0604020202020204" pitchFamily="34" charset="0"/>
              </a:rPr>
              <a:t>DIRECTIVES TERRITORIALES D’AMENAGEMENT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</a:t>
            </a:r>
            <a:r>
              <a:rPr lang="en-US" altLang="el-GR" sz="2000" b="1" dirty="0">
                <a:cs typeface="Arial" panose="020B0604020202020204" pitchFamily="34" charset="0"/>
              </a:rPr>
              <a:t>- C.</a:t>
            </a:r>
            <a:r>
              <a:rPr lang="en-US" altLang="el-GR" sz="2000" dirty="0">
                <a:cs typeface="Arial" panose="020B0604020202020204" pitchFamily="34" charset="0"/>
              </a:rPr>
              <a:t> SCHEMAS DE COHERENCE TERRITORIALE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  </a:t>
            </a:r>
            <a:r>
              <a:rPr lang="en-US" altLang="el-GR" sz="2000" b="1" dirty="0">
                <a:cs typeface="Arial" panose="020B0604020202020204" pitchFamily="34" charset="0"/>
              </a:rPr>
              <a:t>- D.</a:t>
            </a:r>
            <a:r>
              <a:rPr lang="en-US" altLang="el-GR" sz="2000" dirty="0">
                <a:cs typeface="Arial" panose="020B0604020202020204" pitchFamily="34" charset="0"/>
              </a:rPr>
              <a:t> PLAN LOCAUX D’URBANISME     </a:t>
            </a:r>
          </a:p>
          <a:p>
            <a:pPr marL="0" indent="0" eaLnBrk="1" hangingPunct="1">
              <a:spcBef>
                <a:spcPts val="0"/>
              </a:spcBef>
              <a:buNone/>
            </a:pPr>
            <a:endParaRPr lang="en-US" altLang="el-GR" sz="2000" dirty="0">
              <a:cs typeface="Arial" panose="020B0604020202020204" pitchFamily="34" charset="0"/>
            </a:endParaRP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l-GR" sz="2000" dirty="0">
                <a:cs typeface="Arial" panose="020B0604020202020204" pitchFamily="34" charset="0"/>
              </a:rPr>
              <a:t> 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Ηλιοστάσιο">
  <a:themeElements>
    <a:clrScheme name="Ηλιοστάσιο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Ηλιοστάσιο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Ηλιοστάσιο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953</TotalTime>
  <Words>464</Words>
  <Application>Microsoft Office PowerPoint</Application>
  <PresentationFormat>On-screen Show (4:3)</PresentationFormat>
  <Paragraphs>66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Arial</vt:lpstr>
      <vt:lpstr>Calibri</vt:lpstr>
      <vt:lpstr>Corbel</vt:lpstr>
      <vt:lpstr>Gill Sans MT</vt:lpstr>
      <vt:lpstr>Verdana</vt:lpstr>
      <vt:lpstr>Wingdings 2</vt:lpstr>
      <vt:lpstr>Ηλιοστάσιο</vt:lpstr>
      <vt:lpstr>ΣΧΕΣΗ ΑΝΘΡΩΠΟΥ – ΧΩΡΟΥ / ΠΕΡΙΒΑΛΛΟΝΤΟΣ  ΣΥΣΤΗΜΑ ΧΩΡΙΚΟΥ ΣΧΕΔΙΑΣΜΟΥ</vt:lpstr>
      <vt:lpstr>Α. ΣΤΡΑΤΗΓΙΚΟΣ ΧΩΡΙΚΟΣ ΣΧΕΔΙΑΣΜΟΣ </vt:lpstr>
      <vt:lpstr>Β. ΡΥΘΜΙΣΤΙΚΟΣ ΧΩΡΙΚΟΣ  ΣΧΕΔΙΑΣΜΟΣ </vt:lpstr>
      <vt:lpstr>Γ. ΑΓΓΛΙΚΟ ΚΑΙ ΓΑΛΛΙΚΟ ΣΥΣΤΗΜΑ ΧΩΡΙΚΟY ΣΧΕΔΙΑΣΜΟΥ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Η ΕΦΑΡΜΟΓΗ ΤΟΥ ΘΕΣΜΟΥ ΤΗΣ ΠΡΑΞΗΣ ΕΦΑΡΜΟΓΗΣ ΣΤΗΝ ΠΡΑΞΗ (ΜΕΛΕΤΗ ΠΕΡΙΠΤΩΣΗΣ / CASE STUDY)</dc:title>
  <dc:creator>Manolis Papadopoulos</dc:creator>
  <cp:lastModifiedBy>HAINTARLIS MARIOS</cp:lastModifiedBy>
  <cp:revision>104</cp:revision>
  <cp:lastPrinted>2015-03-20T10:42:22Z</cp:lastPrinted>
  <dcterms:created xsi:type="dcterms:W3CDTF">2006-08-16T00:00:00Z</dcterms:created>
  <dcterms:modified xsi:type="dcterms:W3CDTF">2026-03-26T07:30:27Z</dcterms:modified>
</cp:coreProperties>
</file>