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9" r:id="rId4"/>
    <p:sldId id="264" r:id="rId5"/>
    <p:sldId id="261" r:id="rId6"/>
    <p:sldId id="266" r:id="rId7"/>
    <p:sldId id="262" r:id="rId8"/>
    <p:sldId id="267" r:id="rId9"/>
    <p:sldId id="263" r:id="rId10"/>
    <p:sldId id="268" r:id="rId11"/>
  </p:sldIdLst>
  <p:sldSz cx="12192000" cy="6858000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3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1157E6-56C3-4A94-A408-88059803E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BFF6627-EF8B-4CAF-9A28-717B8BA99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D2E167D-A82D-49D2-AC92-477D2CA01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F0FE11A-411A-4B8D-857E-1BE91294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98BC54-940B-4D7E-84B3-1C456BAAB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069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992260-77C1-4E74-809D-FCE92C979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90DCCDB-806B-4FC7-90CE-A9B90F58C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E42EA66-9E38-4712-909B-1962CAF17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8EE90EB-04E4-41A5-8ADB-108E86C0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385FC9-1FAE-4A2E-A52A-1B3BDEC24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00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027E4C8-79CE-49D9-9A35-7C39EE7E7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27A0741-9891-4876-9089-FD7070C19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428769F-1B1E-446C-B8A6-222DB583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70387A7-04FA-49F1-AD07-8809A96A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79782B-8944-4BEA-8F77-A1BFCA859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75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BAB857-6039-4249-B103-2E8074FFA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C2510DE-43DE-41D3-8617-47725CDE1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287EA1-DDE9-4695-ACB3-68117611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C40B79-453C-47E7-81D1-E01087C9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7239C7-A8EA-4DEA-A2A6-90CACE21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726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688D00-8294-4991-8375-E5587C5F1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F0B6C1A-F30B-49D5-892F-45FA4A6E2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976D4E-DF89-4ED3-A327-54FAAA901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E9507D-0C6E-4D8C-8BAC-D099BE963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5FE2AD-CAF1-4F42-B9AA-106B28425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831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C276ED-9707-4F89-BC88-ED3E947FF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47BD0B-AAF9-46ED-A387-2D4CB6EFF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8B149E9-73D3-4033-B122-6955868FC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4B376C-6119-417F-9197-05AC4B4A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B4E29B5-3C7E-4520-9D05-013C7C661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4C8BCCB-4595-409F-B875-7DA6E8C50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901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938E5A-04AB-4734-A8B8-1C674425D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2CDA938-5D98-45C9-8C99-D102F5F1B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6B6825D-4400-4252-B59D-B58FCCCC2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E7DF2742-7B3F-43F1-9CEA-019CA848D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FBA3DD1-FA61-4315-8C19-12D4151B0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3E2875B-B777-4B96-9101-33BC53C05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8F29861-6964-4FFB-A6A0-5422AC326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F9646FA-DDD7-426F-AC47-BCE88AFF4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984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992837-1766-47DB-ACEC-8143FB478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0CA4465-29F1-4A0C-94EB-3101CEA8A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64CF993-F485-4445-BED7-C137BB266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86A72C2-23E1-4450-A454-C9F72F510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8233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F76630E-1B0F-4DC4-A7FD-5D44BB7FE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3FCD61E-EC11-4F04-ACD3-AD23C1B1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283E9BD-1469-449F-8043-74BFD8138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797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36EB86-A7F9-4B8B-9217-CF0BA82C3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E388320-5AAC-45F6-A51D-8ADF7C5F5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8388034-CDAD-4FD9-9DF8-EE4E396C5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3235214-93F3-498D-BC2F-28FF2F1A0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C3A9047-10EE-485D-A9E3-D505C754F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BD9B02D-ECCA-47FA-B8C9-879BFCA6E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5339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88D520-C3D1-46B9-9940-7F7F37091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988AF7B-EA28-4C23-9DA2-FF3D7A19A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E1E3F52-54E4-4507-9EB9-460330AC9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845A034-53E7-42DE-8DC5-31867677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30B645F-BE6F-4209-9DA4-E644C4FFF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F25AE2B-5F93-447A-94C5-C1BEE84A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971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AF8AA82-6F2E-48C4-AB86-B4E4F44DA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94E3189-A93B-4CA8-B5AC-FFA41AAD4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E8CBB5-13A8-4A49-B3E7-924F6F30A8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732A-C4E3-4088-AC77-FF60EE32E126}" type="datetimeFigureOut">
              <a:rPr lang="el-GR" smtClean="0"/>
              <a:t>15/4/2022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BE494F-3937-48B5-B42C-AC9AB2CAC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B83D8C5-14AA-4305-B4DA-774846FEC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680FA-674A-4A5F-A549-369DEB92A12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582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nkBH88fN-8&amp;t=66s" TargetMode="Externa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7xp6vfSOPk" TargetMode="Externa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vQzpicVW_Yw&amp;t=104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zpicVW_Yw&amp;t=104s" TargetMode="Externa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707853-C062-400A-B320-CA5F9378F5C5}"/>
              </a:ext>
            </a:extLst>
          </p:cNvPr>
          <p:cNvSpPr txBox="1"/>
          <p:nvPr/>
        </p:nvSpPr>
        <p:spPr>
          <a:xfrm>
            <a:off x="2702554" y="45788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1 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EDA570D9-5374-4131-A5CE-A500D4690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129" y="315946"/>
            <a:ext cx="6362700" cy="9157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C80CC11-0AD0-4CDA-BAE6-62B3AC85CC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" y="1231707"/>
            <a:ext cx="10850723" cy="15507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1E3400-54DE-424D-82D3-47F766CF33AD}"/>
              </a:ext>
            </a:extLst>
          </p:cNvPr>
          <p:cNvSpPr txBox="1"/>
          <p:nvPr/>
        </p:nvSpPr>
        <p:spPr>
          <a:xfrm>
            <a:off x="195262" y="2874261"/>
            <a:ext cx="114822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Σε αυτή την άσκηση το ζητούμενο είναι να συγκρίνω εάν μεταβάλλονται οι περιεκτικότητες σε </a:t>
            </a:r>
            <a:r>
              <a:rPr lang="en-US" dirty="0"/>
              <a:t>Mg </a:t>
            </a:r>
            <a:r>
              <a:rPr lang="el-GR" dirty="0"/>
              <a:t>στο γάλα ανάμεσα σε χειμώνα και άνοιξη. Συνεπώς θα συγκρίνω 2 </a:t>
            </a:r>
            <a:r>
              <a:rPr lang="el-GR" b="1" dirty="0"/>
              <a:t>μέσους όρους ανεξάρτητων δειγμάτων πληθυσμού. </a:t>
            </a:r>
          </a:p>
          <a:p>
            <a:pPr algn="just"/>
            <a:r>
              <a:rPr lang="el-GR" dirty="0"/>
              <a:t>Η μηδενική υπόθεση </a:t>
            </a:r>
            <a:r>
              <a:rPr lang="en-US" dirty="0"/>
              <a:t>H</a:t>
            </a:r>
            <a:r>
              <a:rPr lang="en-US" baseline="-25000" dirty="0"/>
              <a:t>0 </a:t>
            </a:r>
            <a:r>
              <a:rPr lang="el-GR" dirty="0"/>
              <a:t>είναι οι δύο μέσοι όροι δεν διαφέρουν στατιστικώς μεταξύ τους, ενώ η εναλλακτική </a:t>
            </a:r>
            <a:r>
              <a:rPr lang="en-US" dirty="0"/>
              <a:t>H</a:t>
            </a:r>
            <a:r>
              <a:rPr lang="en-US" baseline="-25000" dirty="0"/>
              <a:t>a </a:t>
            </a:r>
            <a:r>
              <a:rPr lang="el-GR" dirty="0"/>
              <a:t>είναι ότι η περιεκτικότητα σε </a:t>
            </a:r>
            <a:r>
              <a:rPr lang="en-US" dirty="0"/>
              <a:t>M</a:t>
            </a:r>
            <a:r>
              <a:rPr lang="en-US" baseline="-25000" dirty="0"/>
              <a:t>g </a:t>
            </a:r>
            <a:r>
              <a:rPr lang="el-GR" dirty="0"/>
              <a:t>το χειμώνα είναι στατιστικώς υψηλότερη για επίπεδο σημαντικότητας </a:t>
            </a:r>
            <a:r>
              <a:rPr lang="en-US" dirty="0"/>
              <a:t>a=0,05.  </a:t>
            </a:r>
            <a:r>
              <a:rPr lang="el-GR" dirty="0"/>
              <a:t> </a:t>
            </a:r>
          </a:p>
          <a:p>
            <a:pPr algn="just"/>
            <a:r>
              <a:rPr lang="el-GR" dirty="0"/>
              <a:t>Σύμφωνα με την ανάλυση των δεδομένων οι  τυπικές αποκλίσεις </a:t>
            </a:r>
            <a:r>
              <a:rPr lang="en-US" dirty="0"/>
              <a:t>(std. Deviation) </a:t>
            </a:r>
            <a:r>
              <a:rPr lang="el-GR" dirty="0"/>
              <a:t>είναι παρόμοιες 3,6649 (χειμώνας) και 3,3174 (άνοιξη). Επίσης ο δείκτης </a:t>
            </a:r>
            <a:r>
              <a:rPr lang="en-US" dirty="0" err="1"/>
              <a:t>Lavene’s</a:t>
            </a:r>
            <a:r>
              <a:rPr lang="en-US" dirty="0"/>
              <a:t> </a:t>
            </a:r>
            <a:r>
              <a:rPr lang="el-GR" dirty="0"/>
              <a:t>είναι στατιστικώς μη σημαντικός (Πιθανότητα 0,961) ενισχύοντας την άποψη ότι οι διακυμάνσεις των δυο δειγμάτων είναι παρόμοιες. Για τους παραπάνω λόγους θα χρησιμοποιήσω το </a:t>
            </a:r>
            <a:r>
              <a:rPr lang="en-US" dirty="0"/>
              <a:t>T-test </a:t>
            </a:r>
            <a:r>
              <a:rPr lang="el-GR" dirty="0"/>
              <a:t>για ανεξάρτητα δείγματα με υποτιθέμενες ίσες διακυμάνσεις – </a:t>
            </a:r>
            <a:r>
              <a:rPr lang="el-GR" dirty="0">
                <a:solidFill>
                  <a:srgbClr val="FF0000"/>
                </a:solidFill>
              </a:rPr>
              <a:t>επίσης και στο </a:t>
            </a:r>
            <a:r>
              <a:rPr lang="en-US" dirty="0">
                <a:solidFill>
                  <a:srgbClr val="FF0000"/>
                </a:solidFill>
              </a:rPr>
              <a:t>excel </a:t>
            </a:r>
            <a:r>
              <a:rPr lang="el-GR" dirty="0">
                <a:solidFill>
                  <a:srgbClr val="FF0000"/>
                </a:solidFill>
              </a:rPr>
              <a:t>από την ανάλυση δεδομένων Έλεγχος t δύο δειγμάτων με υποτιθέμενες ίσες διακυμάνσεις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 </a:t>
            </a:r>
            <a:r>
              <a:rPr lang="en-US" dirty="0"/>
              <a:t>H </a:t>
            </a:r>
            <a:r>
              <a:rPr lang="el-GR" dirty="0"/>
              <a:t>κρίσιμη τιμή για </a:t>
            </a:r>
            <a:r>
              <a:rPr lang="en-US" dirty="0"/>
              <a:t>T-test </a:t>
            </a:r>
            <a:r>
              <a:rPr lang="el-GR" dirty="0"/>
              <a:t>με ΒΕ=18 και πιθανότητα σφάλματος </a:t>
            </a:r>
            <a:r>
              <a:rPr lang="en-US" dirty="0"/>
              <a:t>≤</a:t>
            </a:r>
            <a:r>
              <a:rPr lang="el-GR" dirty="0"/>
              <a:t> 0,05 (δες παράρτημα σελ. 83) είναι </a:t>
            </a:r>
            <a:r>
              <a:rPr lang="en-US" dirty="0"/>
              <a:t>T</a:t>
            </a:r>
            <a:r>
              <a:rPr lang="en-US" baseline="-25000" dirty="0"/>
              <a:t>(0,05)(18)</a:t>
            </a:r>
            <a:r>
              <a:rPr lang="el-GR" baseline="-25000" dirty="0"/>
              <a:t> </a:t>
            </a:r>
            <a:r>
              <a:rPr lang="en-US" dirty="0"/>
              <a:t>= </a:t>
            </a:r>
            <a:r>
              <a:rPr lang="el-GR" dirty="0"/>
              <a:t>2,101 &gt; από 0,678 που προέκυψε από τα δεδομένα. </a:t>
            </a:r>
          </a:p>
          <a:p>
            <a:pPr algn="just"/>
            <a:r>
              <a:rPr lang="el-GR" dirty="0"/>
              <a:t>Συνεπώς δεν καταρρίπτεται η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l-GR" dirty="0"/>
              <a:t>το γάλα του χειμώνα δεν είχε στατιστικώς υψηλότερη περιεκτικότητα σε </a:t>
            </a:r>
            <a:r>
              <a:rPr lang="en-US" dirty="0"/>
              <a:t>Mg (1</a:t>
            </a:r>
            <a:r>
              <a:rPr lang="el-GR" dirty="0"/>
              <a:t>6,550</a:t>
            </a:r>
            <a:r>
              <a:rPr lang="en-US" dirty="0"/>
              <a:t> mg</a:t>
            </a:r>
            <a:r>
              <a:rPr lang="el-GR" dirty="0"/>
              <a:t>/100</a:t>
            </a:r>
            <a:r>
              <a:rPr lang="en-US" dirty="0"/>
              <a:t>cm</a:t>
            </a:r>
            <a:r>
              <a:rPr lang="el-GR" dirty="0"/>
              <a:t>3)</a:t>
            </a:r>
            <a:r>
              <a:rPr lang="en-US" dirty="0"/>
              <a:t> </a:t>
            </a:r>
            <a:r>
              <a:rPr lang="el-GR" dirty="0"/>
              <a:t>έναντι της άνοιξης (</a:t>
            </a:r>
            <a:r>
              <a:rPr lang="en-US" dirty="0"/>
              <a:t>15,49 Mg</a:t>
            </a:r>
            <a:r>
              <a:rPr lang="el-GR" dirty="0"/>
              <a:t> </a:t>
            </a:r>
            <a:r>
              <a:rPr lang="en-US" dirty="0"/>
              <a:t>mg</a:t>
            </a:r>
            <a:r>
              <a:rPr lang="el-GR" dirty="0"/>
              <a:t>/100</a:t>
            </a:r>
            <a:r>
              <a:rPr lang="en-US" dirty="0"/>
              <a:t>cm</a:t>
            </a:r>
            <a:r>
              <a:rPr lang="el-GR" dirty="0"/>
              <a:t>3)</a:t>
            </a:r>
            <a:r>
              <a:rPr lang="en-US" dirty="0"/>
              <a:t> </a:t>
            </a:r>
            <a:endParaRPr lang="el-GR" dirty="0"/>
          </a:p>
          <a:p>
            <a:pPr algn="just"/>
            <a:r>
              <a:rPr lang="el-GR" dirty="0"/>
              <a:t> 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6782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2B7BAC26-35A1-474A-B8E9-2AE5A7D44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433" y="1216241"/>
            <a:ext cx="8513685" cy="35195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1A93AD-8066-4EA1-BA14-6B4E0307CF2E}"/>
              </a:ext>
            </a:extLst>
          </p:cNvPr>
          <p:cNvSpPr txBox="1"/>
          <p:nvPr/>
        </p:nvSpPr>
        <p:spPr>
          <a:xfrm>
            <a:off x="2221635" y="5457093"/>
            <a:ext cx="80231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Έλεγχος Υποθέσεων (T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για τον Μέσο Excel (Με αυτόν τον τρόπο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μπορουμε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να λύσουμε την Άσκηση 5. </a:t>
            </a:r>
          </a:p>
          <a:p>
            <a:r>
              <a:rPr lang="el-GR" dirty="0">
                <a:hlinkClick r:id="rId3"/>
              </a:rPr>
              <a:t>https://www.youtube.com/watch?v=2nkBH88fN-8&amp;t=66s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06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246C0383-A32A-409A-9EE1-842A13D66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870" y="962319"/>
            <a:ext cx="6578353" cy="22780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B8FD35-9977-4200-A56D-C6067C62639D}"/>
              </a:ext>
            </a:extLst>
          </p:cNvPr>
          <p:cNvSpPr txBox="1"/>
          <p:nvPr/>
        </p:nvSpPr>
        <p:spPr>
          <a:xfrm>
            <a:off x="2702554" y="45788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1 </a:t>
            </a:r>
            <a:r>
              <a:rPr lang="en-US" dirty="0"/>
              <a:t>excel </a:t>
            </a:r>
            <a:r>
              <a:rPr lang="el-GR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96CCD-9194-4607-AD18-91B8AC7EFA4A}"/>
              </a:ext>
            </a:extLst>
          </p:cNvPr>
          <p:cNvSpPr txBox="1"/>
          <p:nvPr/>
        </p:nvSpPr>
        <p:spPr>
          <a:xfrm>
            <a:off x="2230514" y="3564385"/>
            <a:ext cx="825401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dirty="0">
                <a:effectLst/>
                <a:latin typeface="Roboto" panose="02000000000000000000" pitchFamily="2" charset="0"/>
              </a:rPr>
              <a:t>Δοκιμές ευχρηστίας / εμπειρίας χρήστη - Στατιστικός έλεγχος t-</a:t>
            </a:r>
            <a:r>
              <a:rPr lang="el-GR" b="0" i="0" dirty="0" err="1">
                <a:effectLst/>
                <a:latin typeface="Roboto" panose="02000000000000000000" pitchFamily="2" charset="0"/>
              </a:rPr>
              <a:t>test</a:t>
            </a:r>
            <a:r>
              <a:rPr lang="el-GR" b="0" i="0" dirty="0">
                <a:effectLst/>
                <a:latin typeface="Roboto" panose="02000000000000000000" pitchFamily="2" charset="0"/>
              </a:rPr>
              <a:t> (Excel 2013)</a:t>
            </a:r>
          </a:p>
          <a:p>
            <a:r>
              <a:rPr lang="el-GR" dirty="0">
                <a:hlinkClick r:id="rId3"/>
              </a:rPr>
              <a:t>https://www.youtube.com/watch?v=C7xp6vfSOPk</a:t>
            </a:r>
            <a:endParaRPr lang="el-GR" dirty="0"/>
          </a:p>
          <a:p>
            <a:r>
              <a:rPr lang="el-GR" dirty="0"/>
              <a:t>Δες επίσης αυτό για τον έλεγχο των διακυμάνσεων εάν είναι ίσες </a:t>
            </a:r>
            <a:r>
              <a:rPr lang="el-GR"/>
              <a:t>στην άσκηση 4 .. </a:t>
            </a:r>
            <a:r>
              <a:rPr lang="en-US" dirty="0">
                <a:hlinkClick r:id="rId4"/>
              </a:rPr>
              <a:t>https://www.youtube.com/watch?v=vQzpicVW_Yw&amp;t=104s</a:t>
            </a:r>
            <a:r>
              <a:rPr lang="el-GR" dirty="0"/>
              <a:t>  </a:t>
            </a:r>
          </a:p>
          <a:p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8872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EB6CDA-0EB2-476C-B245-D5355CA026FB}"/>
              </a:ext>
            </a:extLst>
          </p:cNvPr>
          <p:cNvSpPr txBox="1"/>
          <p:nvPr/>
        </p:nvSpPr>
        <p:spPr>
          <a:xfrm>
            <a:off x="2648125" y="49752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2 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D842B3B-214E-4761-9A9E-5E25A1CDA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125" y="449765"/>
            <a:ext cx="6362700" cy="1200150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DCD4D650-7DAB-4D34-A564-9050580F6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966" y="1680596"/>
            <a:ext cx="9477375" cy="1638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963B68-2816-4EC3-9443-C96B64B6B5D3}"/>
              </a:ext>
            </a:extLst>
          </p:cNvPr>
          <p:cNvSpPr txBox="1"/>
          <p:nvPr/>
        </p:nvSpPr>
        <p:spPr>
          <a:xfrm>
            <a:off x="152400" y="3189514"/>
            <a:ext cx="118014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Σε αυτή την άσκηση το ζητούμενο είναι να συγκρίνω εάν μεταβάλλονται οι περιεκτικότητες σε </a:t>
            </a:r>
            <a:r>
              <a:rPr lang="en-US" dirty="0"/>
              <a:t>Mg </a:t>
            </a:r>
            <a:r>
              <a:rPr lang="el-GR" dirty="0"/>
              <a:t>στο γάλα ανάμεσα σε δυο περιοχές Α και Β την ίδια μέρα. Συνεπώς θα συγκρίνω 2 μέσους όρους ζευγαρωτών δειγμάτων πληθυσμού </a:t>
            </a:r>
            <a:r>
              <a:rPr lang="el-GR" dirty="0">
                <a:solidFill>
                  <a:srgbClr val="FF0000"/>
                </a:solidFill>
              </a:rPr>
              <a:t>στο </a:t>
            </a:r>
            <a:r>
              <a:rPr lang="en-US" dirty="0">
                <a:solidFill>
                  <a:srgbClr val="FF0000"/>
                </a:solidFill>
              </a:rPr>
              <a:t>excel </a:t>
            </a:r>
            <a:r>
              <a:rPr lang="el-GR" dirty="0">
                <a:solidFill>
                  <a:srgbClr val="FF0000"/>
                </a:solidFill>
              </a:rPr>
              <a:t>Έλεγχος t του μέσου δύο δειγμάτων συσχετισμένων ζευγών</a:t>
            </a:r>
            <a:r>
              <a:rPr lang="en-US" dirty="0">
                <a:solidFill>
                  <a:srgbClr val="FF0000"/>
                </a:solidFill>
              </a:rPr>
              <a:t> ( </a:t>
            </a:r>
            <a:r>
              <a:rPr lang="el-GR" dirty="0">
                <a:solidFill>
                  <a:srgbClr val="FF0000"/>
                </a:solidFill>
              </a:rPr>
              <a:t>στο εικονίδιο για την </a:t>
            </a:r>
            <a:r>
              <a:rPr lang="el-GR" dirty="0" err="1">
                <a:solidFill>
                  <a:srgbClr val="FF0000"/>
                </a:solidFill>
              </a:rPr>
              <a:t>υποτιθεμενη</a:t>
            </a:r>
            <a:r>
              <a:rPr lang="el-GR" dirty="0">
                <a:solidFill>
                  <a:srgbClr val="FF0000"/>
                </a:solidFill>
              </a:rPr>
              <a:t> διαφορά βάζουμε μηδέν (0)</a:t>
            </a:r>
          </a:p>
          <a:p>
            <a:pPr algn="just"/>
            <a:r>
              <a:rPr lang="el-GR" dirty="0"/>
              <a:t>Η μηδενική υπόθεση </a:t>
            </a:r>
            <a:r>
              <a:rPr lang="en-US" dirty="0"/>
              <a:t>H</a:t>
            </a:r>
            <a:r>
              <a:rPr lang="en-US" baseline="-25000" dirty="0"/>
              <a:t>0 </a:t>
            </a:r>
            <a:r>
              <a:rPr lang="el-GR" dirty="0"/>
              <a:t>είναι οι δύο μέσοι όροι δεν διαφέρουν στατιστικώς μεταξύ τους, ενώ η εναλλακτική </a:t>
            </a:r>
            <a:r>
              <a:rPr lang="en-US" dirty="0"/>
              <a:t>H</a:t>
            </a:r>
            <a:r>
              <a:rPr lang="en-US" baseline="-25000" dirty="0"/>
              <a:t>a </a:t>
            </a:r>
            <a:r>
              <a:rPr lang="el-GR" dirty="0"/>
              <a:t>είναι διαφέρουν για επίπεδο σημαντικότητας </a:t>
            </a:r>
            <a:r>
              <a:rPr lang="en-US" dirty="0"/>
              <a:t>a=0,05.  </a:t>
            </a:r>
            <a:r>
              <a:rPr lang="el-GR" dirty="0"/>
              <a:t> </a:t>
            </a:r>
          </a:p>
          <a:p>
            <a:pPr algn="just"/>
            <a:r>
              <a:rPr lang="el-GR" dirty="0"/>
              <a:t>θα χρησιμοποιήσω το </a:t>
            </a:r>
            <a:r>
              <a:rPr lang="en-US" dirty="0"/>
              <a:t>T-test </a:t>
            </a:r>
            <a:r>
              <a:rPr lang="el-GR" dirty="0"/>
              <a:t>για ζευγαρωτά δείγματα.</a:t>
            </a:r>
          </a:p>
          <a:p>
            <a:pPr algn="just"/>
            <a:r>
              <a:rPr lang="el-GR" dirty="0"/>
              <a:t> </a:t>
            </a:r>
            <a:r>
              <a:rPr lang="en-US" dirty="0"/>
              <a:t>H </a:t>
            </a:r>
            <a:r>
              <a:rPr lang="el-GR" dirty="0"/>
              <a:t>κρίσιμη τιμή για </a:t>
            </a:r>
            <a:r>
              <a:rPr lang="en-US" dirty="0"/>
              <a:t>T-test </a:t>
            </a:r>
            <a:r>
              <a:rPr lang="el-GR" dirty="0"/>
              <a:t>με ΒΕ=7 και πιθανότητα σφάλματος </a:t>
            </a:r>
            <a:r>
              <a:rPr lang="en-US" dirty="0"/>
              <a:t>≤</a:t>
            </a:r>
            <a:r>
              <a:rPr lang="el-GR" dirty="0"/>
              <a:t> 0,05 (δες παράρτημα σελ. 83) είναι </a:t>
            </a:r>
            <a:r>
              <a:rPr lang="en-US" dirty="0"/>
              <a:t>T</a:t>
            </a:r>
            <a:r>
              <a:rPr lang="en-US" baseline="-25000" dirty="0"/>
              <a:t>(0,05)(</a:t>
            </a:r>
            <a:r>
              <a:rPr lang="el-GR" baseline="-25000" dirty="0"/>
              <a:t>7</a:t>
            </a:r>
            <a:r>
              <a:rPr lang="en-US" baseline="-25000" dirty="0"/>
              <a:t>)</a:t>
            </a:r>
            <a:r>
              <a:rPr lang="el-GR" baseline="-25000" dirty="0"/>
              <a:t> </a:t>
            </a:r>
            <a:r>
              <a:rPr lang="en-US" dirty="0"/>
              <a:t>= </a:t>
            </a:r>
            <a:r>
              <a:rPr lang="el-GR" dirty="0"/>
              <a:t>2,365 	</a:t>
            </a:r>
          </a:p>
          <a:p>
            <a:pPr algn="just"/>
            <a:r>
              <a:rPr lang="el-GR" dirty="0"/>
              <a:t> &gt; από 0,451 που προέκυψε από τα δεδομένα. </a:t>
            </a:r>
          </a:p>
          <a:p>
            <a:pPr algn="just"/>
            <a:r>
              <a:rPr lang="el-GR" dirty="0"/>
              <a:t>Συνεπώς δεν καταρρίπτεται η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l-GR" dirty="0"/>
              <a:t>το γάλα τη περιοχή Α δεν είχε στατιστικώς υψηλότερη περιεκτικότητα σε </a:t>
            </a:r>
            <a:r>
              <a:rPr lang="en-US" dirty="0"/>
              <a:t>Mg</a:t>
            </a:r>
            <a:r>
              <a:rPr lang="el-GR" dirty="0"/>
              <a:t> έναντι της περιοχής Β. </a:t>
            </a:r>
            <a:r>
              <a:rPr lang="en-US" dirty="0"/>
              <a:t> </a:t>
            </a:r>
            <a:endParaRPr lang="el-GR" dirty="0"/>
          </a:p>
          <a:p>
            <a:pPr algn="just"/>
            <a:r>
              <a:rPr lang="el-GR" dirty="0"/>
              <a:t> 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725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775E0BE1-3262-48AD-A8C6-0E172CAD0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115" y="1305017"/>
            <a:ext cx="6480699" cy="42701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602F0D-87F3-4105-99D1-D2A2F3AA058B}"/>
              </a:ext>
            </a:extLst>
          </p:cNvPr>
          <p:cNvSpPr txBox="1"/>
          <p:nvPr/>
        </p:nvSpPr>
        <p:spPr>
          <a:xfrm>
            <a:off x="2648125" y="49752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2 </a:t>
            </a:r>
          </a:p>
        </p:txBody>
      </p:sp>
    </p:spTree>
    <p:extLst>
      <p:ext uri="{BB962C8B-B14F-4D97-AF65-F5344CB8AC3E}">
        <p14:creationId xmlns:p14="http://schemas.microsoft.com/office/powerpoint/2010/main" val="10384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CD8392-81AF-475B-BCE8-0871868CFFE0}"/>
              </a:ext>
            </a:extLst>
          </p:cNvPr>
          <p:cNvSpPr txBox="1"/>
          <p:nvPr/>
        </p:nvSpPr>
        <p:spPr>
          <a:xfrm>
            <a:off x="2757455" y="53634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3 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25C6A478-FFB0-4640-9331-BEBB9E886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925" y="354431"/>
            <a:ext cx="5048250" cy="897899"/>
          </a:xfrm>
          <a:prstGeom prst="rect">
            <a:avLst/>
          </a:prstGeom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05D01D7E-6813-4AEB-9CFD-3B82756A5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531" y="1554581"/>
            <a:ext cx="9629775" cy="139734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26ADD9-5AE4-479A-8975-F3D0186F926D}"/>
              </a:ext>
            </a:extLst>
          </p:cNvPr>
          <p:cNvSpPr txBox="1"/>
          <p:nvPr/>
        </p:nvSpPr>
        <p:spPr>
          <a:xfrm>
            <a:off x="195262" y="3164681"/>
            <a:ext cx="118014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Σε αυτή την άσκηση το ζητούμενο είναι να αποδείξω εάν δύο ποικιλίες μηδικής Α,Β διαφέρουν στατιστικώς σε απόδοση σε χλωρό χόρτο. </a:t>
            </a:r>
          </a:p>
          <a:p>
            <a:pPr algn="just"/>
            <a:r>
              <a:rPr lang="el-GR" dirty="0"/>
              <a:t>Τα πειράματα έγιναν στο ίδιο χωράφι και ήταν διατεταγμένα σε ομάδες (ζεύγη) που περιείχαν ανά ένα πειραματικό τεμάχιο τη κάθε ποικιλία, συνεπώς θα συγκρίνω 2 μέσους όρους ζευγαρωτών δειγμάτων πληθυσμού. </a:t>
            </a:r>
          </a:p>
          <a:p>
            <a:pPr algn="just"/>
            <a:r>
              <a:rPr lang="el-GR" dirty="0"/>
              <a:t>Η μηδενική υπόθεση </a:t>
            </a:r>
            <a:r>
              <a:rPr lang="en-US" dirty="0"/>
              <a:t>H</a:t>
            </a:r>
            <a:r>
              <a:rPr lang="en-US" baseline="-25000" dirty="0"/>
              <a:t>0 </a:t>
            </a:r>
            <a:r>
              <a:rPr lang="el-GR" dirty="0"/>
              <a:t>είναι οι δύο μέσοι όροι δεν διαφέρουν στατιστικώς μεταξύ τους, ενώ η εναλλακτική </a:t>
            </a:r>
            <a:r>
              <a:rPr lang="en-US" dirty="0"/>
              <a:t>H</a:t>
            </a:r>
            <a:r>
              <a:rPr lang="en-US" baseline="-25000" dirty="0"/>
              <a:t>a </a:t>
            </a:r>
            <a:r>
              <a:rPr lang="el-GR" dirty="0"/>
              <a:t>είναι διαφέρουν για επίπεδο σημαντικότητας </a:t>
            </a:r>
            <a:r>
              <a:rPr lang="en-US" dirty="0"/>
              <a:t>a=0,05.  </a:t>
            </a:r>
            <a:r>
              <a:rPr lang="el-GR" dirty="0"/>
              <a:t> </a:t>
            </a:r>
          </a:p>
          <a:p>
            <a:pPr algn="just"/>
            <a:r>
              <a:rPr lang="el-GR" dirty="0"/>
              <a:t>θα χρησιμοποιήσω το </a:t>
            </a:r>
            <a:r>
              <a:rPr lang="en-US" dirty="0"/>
              <a:t>T-test </a:t>
            </a:r>
            <a:r>
              <a:rPr lang="el-GR" dirty="0"/>
              <a:t>για ζευγαρωτά δείγματα.</a:t>
            </a:r>
          </a:p>
          <a:p>
            <a:pPr algn="just"/>
            <a:r>
              <a:rPr lang="el-GR" dirty="0"/>
              <a:t> </a:t>
            </a:r>
            <a:r>
              <a:rPr lang="en-US" dirty="0"/>
              <a:t>H </a:t>
            </a:r>
            <a:r>
              <a:rPr lang="el-GR" dirty="0"/>
              <a:t>κρίσιμη τιμή για </a:t>
            </a:r>
            <a:r>
              <a:rPr lang="en-US" dirty="0"/>
              <a:t>T-test </a:t>
            </a:r>
            <a:r>
              <a:rPr lang="el-GR" dirty="0"/>
              <a:t>με ΒΕ=11 και πιθανότητα σφάλματος </a:t>
            </a:r>
            <a:r>
              <a:rPr lang="en-US" dirty="0"/>
              <a:t>≤</a:t>
            </a:r>
            <a:r>
              <a:rPr lang="el-GR" dirty="0"/>
              <a:t> 0,05 (δες παράρτημα σελ. 83) είναι </a:t>
            </a:r>
            <a:r>
              <a:rPr lang="en-US" dirty="0"/>
              <a:t>T</a:t>
            </a:r>
            <a:r>
              <a:rPr lang="en-US" baseline="-25000" dirty="0"/>
              <a:t>(0,05)(</a:t>
            </a:r>
            <a:r>
              <a:rPr lang="el-GR" baseline="-25000" dirty="0"/>
              <a:t>11</a:t>
            </a:r>
            <a:r>
              <a:rPr lang="en-US" baseline="-25000" dirty="0"/>
              <a:t>)</a:t>
            </a:r>
            <a:r>
              <a:rPr lang="el-GR" baseline="-25000" dirty="0"/>
              <a:t> </a:t>
            </a:r>
            <a:r>
              <a:rPr lang="en-US" dirty="0"/>
              <a:t>= </a:t>
            </a:r>
            <a:r>
              <a:rPr lang="el-GR" dirty="0"/>
              <a:t>2,201 &lt; από --3,487 που προέκυψε από τα δεδομένα (προσοχή το αρνητικό πρόσημο δεν έχει σημασία γιατί το </a:t>
            </a:r>
            <a:r>
              <a:rPr lang="en-US" dirty="0"/>
              <a:t>test </a:t>
            </a:r>
            <a:r>
              <a:rPr lang="el-GR" dirty="0"/>
              <a:t>είναι 2 κατευθύνσεων </a:t>
            </a:r>
            <a:r>
              <a:rPr lang="en-US" dirty="0"/>
              <a:t>2-tailed</a:t>
            </a:r>
            <a:r>
              <a:rPr lang="el-GR" dirty="0"/>
              <a:t> και εάν αφαιρέσω </a:t>
            </a:r>
            <a:r>
              <a:rPr lang="el-GR" dirty="0" err="1"/>
              <a:t>π.χ</a:t>
            </a:r>
            <a:r>
              <a:rPr lang="el-GR" dirty="0"/>
              <a:t> ποικιλία Β- ποικιλία Α θα έχει θετικό πρόσημο</a:t>
            </a:r>
            <a:r>
              <a:rPr lang="en-US" dirty="0"/>
              <a:t>)</a:t>
            </a:r>
            <a:r>
              <a:rPr lang="el-GR" dirty="0"/>
              <a:t>. </a:t>
            </a:r>
          </a:p>
          <a:p>
            <a:pPr algn="just"/>
            <a:r>
              <a:rPr lang="el-GR" dirty="0"/>
              <a:t>Συνεπώς καταρρίπτεται η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l-GR" dirty="0"/>
              <a:t> η Ποικίλα Β είχε στατιστικώς υψηλότερη απόδοση 1,67 περισσότερα </a:t>
            </a:r>
            <a:r>
              <a:rPr lang="en-US" dirty="0"/>
              <a:t>kg </a:t>
            </a:r>
            <a:r>
              <a:rPr lang="el-GR" dirty="0"/>
              <a:t>σε σχέση με την ποικιλία </a:t>
            </a:r>
            <a:r>
              <a:rPr lang="en-US" dirty="0"/>
              <a:t>A. </a:t>
            </a:r>
            <a:endParaRPr lang="el-GR" dirty="0"/>
          </a:p>
          <a:p>
            <a:pPr algn="just"/>
            <a:r>
              <a:rPr lang="el-GR" dirty="0"/>
              <a:t> 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893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B43886DA-AFE5-44FC-AF70-D1BF0F29D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513" y="763480"/>
            <a:ext cx="8451541" cy="395711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E7FF24-2BB1-43DA-BB1D-DF403546DA96}"/>
              </a:ext>
            </a:extLst>
          </p:cNvPr>
          <p:cNvSpPr txBox="1"/>
          <p:nvPr/>
        </p:nvSpPr>
        <p:spPr>
          <a:xfrm>
            <a:off x="2757455" y="53634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3 </a:t>
            </a:r>
          </a:p>
        </p:txBody>
      </p:sp>
    </p:spTree>
    <p:extLst>
      <p:ext uri="{BB962C8B-B14F-4D97-AF65-F5344CB8AC3E}">
        <p14:creationId xmlns:p14="http://schemas.microsoft.com/office/powerpoint/2010/main" val="112291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C52DF3-7BFD-43E4-86B0-31A131DD6F68}"/>
              </a:ext>
            </a:extLst>
          </p:cNvPr>
          <p:cNvSpPr txBox="1"/>
          <p:nvPr/>
        </p:nvSpPr>
        <p:spPr>
          <a:xfrm>
            <a:off x="2648125" y="117446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4 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6640503D-9610-4C21-8196-EA9C21D2A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125" y="486778"/>
            <a:ext cx="6581775" cy="958067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80DCA3E-F5FF-4ED1-A484-71E54F975B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874" y="1443790"/>
            <a:ext cx="10654019" cy="14537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898710-1611-4825-8D8D-8C2274934A84}"/>
              </a:ext>
            </a:extLst>
          </p:cNvPr>
          <p:cNvSpPr txBox="1"/>
          <p:nvPr/>
        </p:nvSpPr>
        <p:spPr>
          <a:xfrm>
            <a:off x="195262" y="3159696"/>
            <a:ext cx="118014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Σε αυτή την άσκηση το ζητούμενο είναι να ελέγξω την υπόθεση ότι το μέσο βάρος του καρυδιού στα δυο δείγματα είναι ίδιο. Συνεπώς θα συγκρίνω 2 μέσους όρους ανεξάρτητων δειγμάτων πληθυσμού. </a:t>
            </a:r>
          </a:p>
          <a:p>
            <a:pPr algn="just"/>
            <a:r>
              <a:rPr lang="el-GR" dirty="0"/>
              <a:t>Η μηδενική υπόθεση </a:t>
            </a:r>
            <a:r>
              <a:rPr lang="en-US" dirty="0"/>
              <a:t>H</a:t>
            </a:r>
            <a:r>
              <a:rPr lang="en-US" baseline="-25000" dirty="0"/>
              <a:t>0 </a:t>
            </a:r>
            <a:r>
              <a:rPr lang="el-GR" dirty="0"/>
              <a:t>είναι οι δύο μέσοι όροι δεν διαφέρουν στατιστικώς μεταξύ τους, ενώ η εναλλακτική </a:t>
            </a:r>
            <a:r>
              <a:rPr lang="en-US" dirty="0"/>
              <a:t>H</a:t>
            </a:r>
            <a:r>
              <a:rPr lang="en-US" baseline="-25000" dirty="0"/>
              <a:t>a </a:t>
            </a:r>
            <a:r>
              <a:rPr lang="el-GR" dirty="0"/>
              <a:t>διαφέρουν, για επίπεδο σημαντικότητας </a:t>
            </a:r>
            <a:r>
              <a:rPr lang="en-US" dirty="0"/>
              <a:t>a=0,05.  </a:t>
            </a:r>
            <a:r>
              <a:rPr lang="el-GR" dirty="0"/>
              <a:t> </a:t>
            </a:r>
          </a:p>
          <a:p>
            <a:pPr algn="just"/>
            <a:r>
              <a:rPr lang="el-GR" dirty="0"/>
              <a:t>Σύμφωνα με την ανάλυση των δεδομένων οι  τυπικές αποκλίσεις διαφέρουν μεταχείριση 1 είναι 0,4668 έναντι της μεταχείρισης 2 που είναι υπερδιπλάσιο 0,9477. Επίσης ο δείκτης </a:t>
            </a:r>
            <a:r>
              <a:rPr lang="en-US" dirty="0" err="1"/>
              <a:t>Lavene’s</a:t>
            </a:r>
            <a:r>
              <a:rPr lang="en-US" dirty="0"/>
              <a:t> </a:t>
            </a:r>
            <a:r>
              <a:rPr lang="el-GR" dirty="0"/>
              <a:t>είναι στατιστικώς σημαντικός (Πιθανότητα ≤0,001) ενισχύοντας την άποψη ότι </a:t>
            </a:r>
            <a:r>
              <a:rPr lang="el-GR" u="sng" dirty="0"/>
              <a:t>οι διακυμάνσεις των δυο δειγμάτων είναι άνισες</a:t>
            </a:r>
            <a:r>
              <a:rPr lang="el-GR" dirty="0"/>
              <a:t>. Για τους παραπάνω λόγους θα χρησιμοποιήσω το </a:t>
            </a:r>
            <a:r>
              <a:rPr lang="en-US" dirty="0"/>
              <a:t>T-test </a:t>
            </a:r>
            <a:r>
              <a:rPr lang="el-GR" dirty="0"/>
              <a:t>για ανεξάρτητα δείγματα με άνισες διακυμάνσεις (</a:t>
            </a:r>
            <a:r>
              <a:rPr lang="en-US" dirty="0"/>
              <a:t>equal variances not assumed </a:t>
            </a:r>
            <a:r>
              <a:rPr lang="el-GR" dirty="0"/>
              <a:t>κάτω γραμμή</a:t>
            </a:r>
            <a:r>
              <a:rPr lang="en-US" dirty="0"/>
              <a:t>)</a:t>
            </a:r>
            <a:r>
              <a:rPr lang="el-GR" dirty="0"/>
              <a:t>.</a:t>
            </a:r>
          </a:p>
          <a:p>
            <a:pPr algn="just"/>
            <a:r>
              <a:rPr lang="el-GR" dirty="0"/>
              <a:t> </a:t>
            </a:r>
            <a:r>
              <a:rPr lang="en-US" dirty="0"/>
              <a:t>H </a:t>
            </a:r>
            <a:r>
              <a:rPr lang="el-GR" dirty="0"/>
              <a:t>κρίσιμη τιμή για </a:t>
            </a:r>
            <a:r>
              <a:rPr lang="en-US" dirty="0"/>
              <a:t>T-test </a:t>
            </a:r>
            <a:r>
              <a:rPr lang="el-GR" dirty="0"/>
              <a:t>με ΒΕ=</a:t>
            </a:r>
            <a:r>
              <a:rPr lang="en-US" dirty="0"/>
              <a:t>16 </a:t>
            </a:r>
            <a:r>
              <a:rPr lang="el-GR" dirty="0"/>
              <a:t>και πιθανότητα σφάλματος </a:t>
            </a:r>
            <a:r>
              <a:rPr lang="en-US" dirty="0"/>
              <a:t>≤</a:t>
            </a:r>
            <a:r>
              <a:rPr lang="el-GR" dirty="0"/>
              <a:t> 0,05 (δες παράρτημα σελ. 83) είναι </a:t>
            </a:r>
            <a:r>
              <a:rPr lang="en-US" dirty="0"/>
              <a:t>T</a:t>
            </a:r>
            <a:r>
              <a:rPr lang="en-US" baseline="-25000" dirty="0"/>
              <a:t>(0,05)(</a:t>
            </a:r>
            <a:r>
              <a:rPr lang="el-GR" baseline="-25000" dirty="0"/>
              <a:t>16</a:t>
            </a:r>
            <a:r>
              <a:rPr lang="en-US" baseline="-25000" dirty="0"/>
              <a:t>)</a:t>
            </a:r>
            <a:r>
              <a:rPr lang="el-GR" baseline="-25000" dirty="0"/>
              <a:t> </a:t>
            </a:r>
            <a:r>
              <a:rPr lang="en-US" dirty="0"/>
              <a:t>= </a:t>
            </a:r>
            <a:r>
              <a:rPr lang="el-GR" dirty="0"/>
              <a:t>2,120 	</a:t>
            </a:r>
          </a:p>
          <a:p>
            <a:pPr algn="just"/>
            <a:r>
              <a:rPr lang="el-GR" dirty="0"/>
              <a:t> &lt; από 3,880 που προέκυψε από τα δεδομένα. </a:t>
            </a:r>
          </a:p>
          <a:p>
            <a:pPr algn="just"/>
            <a:r>
              <a:rPr lang="el-GR" dirty="0"/>
              <a:t>Συνεπώς καταρρίπτεται η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l-GR" baseline="-25000" dirty="0"/>
              <a:t> </a:t>
            </a:r>
            <a:r>
              <a:rPr lang="el-GR" dirty="0"/>
              <a:t>το μέσο βάρος του καρυδιού του μάρτυρα (μεταχείριση 1) είναι βαρύτερο 7,783 </a:t>
            </a:r>
            <a:r>
              <a:rPr lang="en-US" dirty="0"/>
              <a:t>gr</a:t>
            </a:r>
            <a:r>
              <a:rPr lang="el-GR" dirty="0"/>
              <a:t> έναντι της μεταχείρισης 2 που δέχθηκε ακτίνες γ 6,6 </a:t>
            </a:r>
            <a:r>
              <a:rPr lang="en-US" dirty="0"/>
              <a:t>gr. </a:t>
            </a:r>
            <a:r>
              <a:rPr lang="el-GR" dirty="0"/>
              <a:t> 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815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11D9962-A90F-468C-9E57-F053847B6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686" y="4123084"/>
            <a:ext cx="9507985" cy="27349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52AA42-2DDC-430C-A3D2-ED7B315D5362}"/>
              </a:ext>
            </a:extLst>
          </p:cNvPr>
          <p:cNvSpPr txBox="1"/>
          <p:nvPr/>
        </p:nvSpPr>
        <p:spPr>
          <a:xfrm>
            <a:off x="2690992" y="89293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4 </a:t>
            </a: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88BAACCE-1026-48F3-B771-2311E26EF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96586"/>
              </p:ext>
            </p:extLst>
          </p:nvPr>
        </p:nvGraphicFramePr>
        <p:xfrm>
          <a:off x="2396970" y="554633"/>
          <a:ext cx="6493893" cy="2277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2368">
                  <a:extLst>
                    <a:ext uri="{9D8B030D-6E8A-4147-A177-3AD203B41FA5}">
                      <a16:colId xmlns:a16="http://schemas.microsoft.com/office/drawing/2014/main" val="4230397038"/>
                    </a:ext>
                  </a:extLst>
                </a:gridCol>
                <a:gridCol w="1607855">
                  <a:extLst>
                    <a:ext uri="{9D8B030D-6E8A-4147-A177-3AD203B41FA5}">
                      <a16:colId xmlns:a16="http://schemas.microsoft.com/office/drawing/2014/main" val="2903597144"/>
                    </a:ext>
                  </a:extLst>
                </a:gridCol>
                <a:gridCol w="2153670">
                  <a:extLst>
                    <a:ext uri="{9D8B030D-6E8A-4147-A177-3AD203B41FA5}">
                      <a16:colId xmlns:a16="http://schemas.microsoft.com/office/drawing/2014/main" val="2328763219"/>
                    </a:ext>
                  </a:extLst>
                </a:gridCol>
              </a:tblGrid>
              <a:tr h="20574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Έλεγχος F των διακυμάνσεων δύο δειγμάτων</a:t>
                      </a:r>
                      <a:endParaRPr lang="el-G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14655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 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 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56049765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>
                          <a:effectLst/>
                        </a:rPr>
                        <a:t> </a:t>
                      </a:r>
                      <a:endParaRPr lang="el-GR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u="none" strike="noStrike">
                          <a:effectLst/>
                        </a:rPr>
                        <a:t>Μάρτυρας- Τεμαχειο 1 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l-GR" sz="1200" u="none" strike="noStrike">
                          <a:effectLst/>
                        </a:rPr>
                        <a:t>Ακτίνες γ-Τεμαχειο 2 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3849043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Μέσος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7,78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u="none" strike="noStrike">
                          <a:effectLst/>
                        </a:rPr>
                        <a:t>6,60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8931074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Διακύμανση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0,22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u="none" strike="noStrike">
                          <a:effectLst/>
                        </a:rPr>
                        <a:t>0,90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4932708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Μέγεθος δείγματος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12,00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u="none" strike="noStrike">
                          <a:effectLst/>
                        </a:rPr>
                        <a:t>12,00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33396775"/>
                  </a:ext>
                </a:extLst>
              </a:tr>
              <a:tr h="227564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</a:rPr>
                        <a:t>βαθμοί ελευθερίας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11,00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000" u="none" strike="noStrike">
                          <a:effectLst/>
                        </a:rPr>
                        <a:t>11,00</a:t>
                      </a:r>
                      <a:endParaRPr lang="el-G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759145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0,24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942218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P(F&lt;=f) </a:t>
                      </a:r>
                      <a:r>
                        <a:rPr lang="el-GR" sz="1100" u="none" strike="noStrike">
                          <a:effectLst/>
                        </a:rPr>
                        <a:t>μονόπλευρη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0,01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2488535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 </a:t>
                      </a:r>
                      <a:r>
                        <a:rPr lang="el-GR" sz="1100" u="none" strike="noStrike">
                          <a:effectLst/>
                        </a:rPr>
                        <a:t>κρίσιμο, μονόπλευρο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100" u="none" strike="noStrike">
                          <a:effectLst/>
                        </a:rPr>
                        <a:t>0,35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</a:rPr>
                        <a:t> 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318106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5A2AE94-A902-41FE-A151-7685256949E7}"/>
              </a:ext>
            </a:extLst>
          </p:cNvPr>
          <p:cNvSpPr txBox="1"/>
          <p:nvPr/>
        </p:nvSpPr>
        <p:spPr>
          <a:xfrm>
            <a:off x="1429305" y="3160450"/>
            <a:ext cx="92327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διακύμανση του Μάρτυρα είναι 4 φορές υψηλότερη ενώ το </a:t>
            </a:r>
            <a:r>
              <a:rPr lang="en-US" dirty="0"/>
              <a:t>F-</a:t>
            </a:r>
            <a:r>
              <a:rPr lang="el-GR" dirty="0" err="1"/>
              <a:t>Κρητήρειο</a:t>
            </a:r>
            <a:r>
              <a:rPr lang="el-GR" dirty="0"/>
              <a:t> είναι σημαντικό </a:t>
            </a:r>
            <a:r>
              <a:rPr lang="en-US" dirty="0"/>
              <a:t>P&lt;0,01. </a:t>
            </a:r>
            <a:r>
              <a:rPr lang="el-GR" dirty="0"/>
              <a:t>Αρά οι διακυμάνσεις είναι άνισες </a:t>
            </a:r>
            <a:r>
              <a:rPr lang="en-US" dirty="0">
                <a:hlinkClick r:id="rId3"/>
              </a:rPr>
              <a:t>https://www.youtube.com/watch?v=vQzpicVW_Yw&amp;t=104s</a:t>
            </a:r>
            <a:r>
              <a:rPr lang="el-G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11793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4D0F5988-F45D-49E1-9483-D85C40563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561" y="337619"/>
            <a:ext cx="4752975" cy="990600"/>
          </a:xfrm>
          <a:prstGeom prst="rect">
            <a:avLst/>
          </a:prstGeom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5C958C32-8B87-4C52-A8C5-46C32EB55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1548" y="1254998"/>
            <a:ext cx="6877050" cy="11701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BF420F-F313-45B4-8B0D-EAD13FE126F6}"/>
              </a:ext>
            </a:extLst>
          </p:cNvPr>
          <p:cNvSpPr txBox="1"/>
          <p:nvPr/>
        </p:nvSpPr>
        <p:spPr>
          <a:xfrm>
            <a:off x="2648124" y="0"/>
            <a:ext cx="590585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Εργασία Άσκηση 5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67A48D-04B4-4D5F-8A51-C4B1A75F97CC}"/>
              </a:ext>
            </a:extLst>
          </p:cNvPr>
          <p:cNvSpPr txBox="1"/>
          <p:nvPr/>
        </p:nvSpPr>
        <p:spPr>
          <a:xfrm>
            <a:off x="390525" y="2550063"/>
            <a:ext cx="118014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Σε αυτή την άσκηση το ζητούμενο είναι να ελέγξω την υπόθεση ότι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μέση περιεκτικότητα του γάλακτος σε </a:t>
            </a:r>
            <a:r>
              <a:rPr lang="el-GR" dirty="0"/>
              <a:t>Κ (</a:t>
            </a:r>
            <a:r>
              <a:rPr lang="en-US" dirty="0"/>
              <a:t>mg</a:t>
            </a:r>
            <a:r>
              <a:rPr lang="el-GR" dirty="0"/>
              <a:t>/100</a:t>
            </a:r>
            <a:r>
              <a:rPr lang="en-US" dirty="0"/>
              <a:t>cm</a:t>
            </a:r>
            <a:r>
              <a:rPr lang="el-GR" dirty="0"/>
              <a:t>3) ε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ίναι 140 </a:t>
            </a:r>
            <a:r>
              <a:rPr lang="en-US" dirty="0"/>
              <a:t>mg</a:t>
            </a:r>
            <a:r>
              <a:rPr lang="el-GR" dirty="0"/>
              <a:t>/100</a:t>
            </a:r>
            <a:r>
              <a:rPr lang="en-US" dirty="0"/>
              <a:t>cm</a:t>
            </a:r>
            <a:r>
              <a:rPr lang="el-GR" dirty="0"/>
              <a:t>3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l-GR" dirty="0"/>
              <a:t>Συνεπώς θα συγκρίνω το μέσο όρο του δείγματος με το 140 </a:t>
            </a:r>
            <a:r>
              <a:rPr lang="en-US" dirty="0"/>
              <a:t>mg</a:t>
            </a:r>
            <a:r>
              <a:rPr lang="el-GR" dirty="0"/>
              <a:t>/100</a:t>
            </a:r>
            <a:r>
              <a:rPr lang="en-US" dirty="0"/>
              <a:t>cm</a:t>
            </a:r>
            <a:r>
              <a:rPr lang="el-GR" dirty="0"/>
              <a:t>3. </a:t>
            </a:r>
          </a:p>
          <a:p>
            <a:pPr algn="just"/>
            <a:r>
              <a:rPr lang="el-GR" dirty="0"/>
              <a:t>Η μηδενική υπόθεση </a:t>
            </a:r>
            <a:r>
              <a:rPr lang="en-US" dirty="0"/>
              <a:t>H</a:t>
            </a:r>
            <a:r>
              <a:rPr lang="en-US" baseline="-25000" dirty="0"/>
              <a:t>0 </a:t>
            </a:r>
            <a:r>
              <a:rPr lang="el-GR" dirty="0"/>
              <a:t>είναι ότι ο μέσος όρος του δείγματος δεν διαφέρει στατιστικώς του 140, ενώ η εναλλακτική </a:t>
            </a:r>
            <a:r>
              <a:rPr lang="en-US" dirty="0"/>
              <a:t>H</a:t>
            </a:r>
            <a:r>
              <a:rPr lang="en-US" baseline="-25000" dirty="0"/>
              <a:t>a</a:t>
            </a:r>
            <a:r>
              <a:rPr lang="el-GR" baseline="-25000" dirty="0"/>
              <a:t> </a:t>
            </a:r>
            <a:r>
              <a:rPr lang="el-GR" dirty="0"/>
              <a:t>διαφέρει για επίπεδο σημαντικότητας </a:t>
            </a:r>
            <a:r>
              <a:rPr lang="en-US" dirty="0"/>
              <a:t>a=0,05.  </a:t>
            </a:r>
            <a:r>
              <a:rPr lang="el-GR" dirty="0"/>
              <a:t> </a:t>
            </a:r>
          </a:p>
          <a:p>
            <a:pPr algn="just"/>
            <a:r>
              <a:rPr lang="en-US" dirty="0"/>
              <a:t>H </a:t>
            </a:r>
            <a:r>
              <a:rPr lang="el-GR" dirty="0"/>
              <a:t>κρίσιμη τιμή για </a:t>
            </a:r>
            <a:r>
              <a:rPr lang="en-US" dirty="0"/>
              <a:t>T-test </a:t>
            </a:r>
            <a:r>
              <a:rPr lang="el-GR" dirty="0"/>
              <a:t>με ΒΕ=</a:t>
            </a:r>
            <a:r>
              <a:rPr lang="en-US" dirty="0"/>
              <a:t>1</a:t>
            </a:r>
            <a:r>
              <a:rPr lang="el-GR" dirty="0"/>
              <a:t>1</a:t>
            </a:r>
            <a:r>
              <a:rPr lang="en-US" dirty="0"/>
              <a:t> </a:t>
            </a:r>
            <a:r>
              <a:rPr lang="el-GR" dirty="0"/>
              <a:t>και πιθανότητα σφάλματος </a:t>
            </a:r>
            <a:r>
              <a:rPr lang="en-US" dirty="0"/>
              <a:t>≤</a:t>
            </a:r>
            <a:r>
              <a:rPr lang="el-GR" dirty="0"/>
              <a:t> 0,05 (δες παράρτημα σελ. 83) είναι </a:t>
            </a:r>
            <a:r>
              <a:rPr lang="en-US" dirty="0"/>
              <a:t>T</a:t>
            </a:r>
            <a:r>
              <a:rPr lang="en-US" baseline="-25000" dirty="0"/>
              <a:t>(0,05)(</a:t>
            </a:r>
            <a:r>
              <a:rPr lang="el-GR" baseline="-25000" dirty="0"/>
              <a:t>11</a:t>
            </a:r>
            <a:r>
              <a:rPr lang="en-US" baseline="-25000" dirty="0"/>
              <a:t>)</a:t>
            </a:r>
            <a:r>
              <a:rPr lang="el-GR" baseline="-25000" dirty="0"/>
              <a:t> </a:t>
            </a:r>
            <a:r>
              <a:rPr lang="en-US" dirty="0"/>
              <a:t>= </a:t>
            </a:r>
            <a:r>
              <a:rPr lang="el-GR" dirty="0"/>
              <a:t>2,201  &lt; από 2,836 που προέκυψε από τα δεδομένα. </a:t>
            </a:r>
          </a:p>
          <a:p>
            <a:pPr algn="just"/>
            <a:r>
              <a:rPr lang="el-GR" dirty="0"/>
              <a:t>Συνεπώς καταρρίπτεται η </a:t>
            </a:r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l-GR" dirty="0"/>
              <a:t>γιατί η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μέση περιεκτικότητα του γάλακτος σε </a:t>
            </a:r>
            <a:r>
              <a:rPr lang="el-GR" dirty="0"/>
              <a:t>Κ (</a:t>
            </a:r>
            <a:r>
              <a:rPr lang="en-US" dirty="0"/>
              <a:t>mg</a:t>
            </a:r>
            <a:r>
              <a:rPr lang="el-GR" dirty="0"/>
              <a:t>/100</a:t>
            </a:r>
            <a:r>
              <a:rPr lang="en-US" dirty="0"/>
              <a:t>cm</a:t>
            </a:r>
            <a:r>
              <a:rPr lang="el-GR" dirty="0"/>
              <a:t>3) που είναι 142,67 ε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ίναι στατιστικώς υψηλότερη από 140 </a:t>
            </a:r>
            <a:r>
              <a:rPr lang="el-GR" dirty="0"/>
              <a:t>(</a:t>
            </a:r>
            <a:r>
              <a:rPr lang="en-US" dirty="0"/>
              <a:t>mg</a:t>
            </a:r>
            <a:r>
              <a:rPr lang="el-GR" dirty="0"/>
              <a:t>/100</a:t>
            </a:r>
            <a:r>
              <a:rPr lang="en-US" dirty="0"/>
              <a:t>cm</a:t>
            </a:r>
            <a:r>
              <a:rPr lang="el-GR" dirty="0"/>
              <a:t>3)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l-GR" dirty="0"/>
          </a:p>
          <a:p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2A5588-FFD2-48DE-A8C0-D9A502F5F58C}"/>
              </a:ext>
            </a:extLst>
          </p:cNvPr>
          <p:cNvSpPr txBox="1"/>
          <p:nvPr/>
        </p:nvSpPr>
        <p:spPr>
          <a:xfrm>
            <a:off x="701336" y="5412385"/>
            <a:ext cx="991635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Αυτή η δυνατότητα δεν υπάρχει στο </a:t>
            </a:r>
            <a:r>
              <a:rPr lang="en-US" dirty="0"/>
              <a:t>excel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083209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1164</Words>
  <Application>Microsoft Office PowerPoint</Application>
  <PresentationFormat>Ευρεία οθόνη</PresentationFormat>
  <Paragraphs>73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Δημήτρης</dc:creator>
  <cp:lastModifiedBy>user</cp:lastModifiedBy>
  <cp:revision>37</cp:revision>
  <cp:lastPrinted>2022-04-13T10:31:56Z</cp:lastPrinted>
  <dcterms:created xsi:type="dcterms:W3CDTF">2020-03-26T20:27:47Z</dcterms:created>
  <dcterms:modified xsi:type="dcterms:W3CDTF">2022-04-15T08:01:14Z</dcterms:modified>
</cp:coreProperties>
</file>