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377" r:id="rId3"/>
    <p:sldId id="357" r:id="rId4"/>
    <p:sldId id="358" r:id="rId5"/>
    <p:sldId id="362" r:id="rId6"/>
    <p:sldId id="360" r:id="rId7"/>
    <p:sldId id="379" r:id="rId8"/>
    <p:sldId id="374" r:id="rId9"/>
    <p:sldId id="378" r:id="rId10"/>
    <p:sldId id="356" r:id="rId11"/>
    <p:sldId id="380" r:id="rId12"/>
    <p:sldId id="340" r:id="rId13"/>
    <p:sldId id="353" r:id="rId14"/>
    <p:sldId id="375" r:id="rId15"/>
    <p:sldId id="355" r:id="rId16"/>
    <p:sldId id="354" r:id="rId17"/>
    <p:sldId id="381" r:id="rId18"/>
    <p:sldId id="384" r:id="rId19"/>
    <p:sldId id="386" r:id="rId20"/>
    <p:sldId id="352" r:id="rId21"/>
    <p:sldId id="369" r:id="rId22"/>
    <p:sldId id="388" r:id="rId23"/>
    <p:sldId id="363" r:id="rId24"/>
    <p:sldId id="395" r:id="rId25"/>
    <p:sldId id="364" r:id="rId26"/>
    <p:sldId id="393" r:id="rId27"/>
    <p:sldId id="351" r:id="rId28"/>
    <p:sldId id="372" r:id="rId29"/>
    <p:sldId id="365" r:id="rId30"/>
    <p:sldId id="392" r:id="rId31"/>
    <p:sldId id="389" r:id="rId32"/>
    <p:sldId id="390" r:id="rId33"/>
    <p:sldId id="391" r:id="rId34"/>
    <p:sldId id="293" r:id="rId3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Περικλής Βαρδάκας" initials="ΠΒ" lastIdx="2" clrIdx="0">
    <p:extLst>
      <p:ext uri="{19B8F6BF-5375-455C-9EA6-DF929625EA0E}">
        <p15:presenceInfo xmlns:p15="http://schemas.microsoft.com/office/powerpoint/2012/main" userId="ff6cdf2343133ce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3ED"/>
    <a:srgbClr val="FFFFFF"/>
    <a:srgbClr val="B038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Στυλ με θέμα 1 - Έμφαση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Μεσαίο στυλ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84E427A-3D55-4303-BF80-6455036E1DE7}" styleName="Στυλ με θέμα 1 - Έμφαση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7CE84F3-28C3-443E-9E96-99CF82512B78}" styleName="Σκούρο στυλ 1 - Έμφαση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Μεσαίο στυλ 3 - Έμφαση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Φωτεινό στυλ 2 - Έμφαση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EBBBCC-DAD2-459C-BE2E-F6DE35CF9A28}" styleName="Σκούρο στυλ 2 - Έμφαση 3/Έμφαση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Μεσαίο στυλ 1 - Έμφαση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3" autoAdjust="0"/>
    <p:restoredTop sz="94646"/>
  </p:normalViewPr>
  <p:slideViewPr>
    <p:cSldViewPr snapToGrid="0" snapToObjects="1">
      <p:cViewPr varScale="1">
        <p:scale>
          <a:sx n="81" d="100"/>
          <a:sy n="81" d="100"/>
        </p:scale>
        <p:origin x="78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07/relationships/hdphoto" Target="../media/hdphoto7.wdp"/><Relationship Id="rId1"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23.png"/></Relationships>
</file>

<file path=ppt/diagrams/_rels/data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diagrams/_rels/data11.xml.rels><?xml version="1.0" encoding="UTF-8" standalone="yes"?>
<Relationships xmlns="http://schemas.openxmlformats.org/package/2006/relationships"><Relationship Id="rId1" Type="http://schemas.openxmlformats.org/officeDocument/2006/relationships/image" Target="../media/image62.png"/></Relationships>
</file>

<file path=ppt/diagrams/_rels/data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diagrams/_rels/data14.xml.rels><?xml version="1.0" encoding="UTF-8" standalone="yes"?>
<Relationships xmlns="http://schemas.openxmlformats.org/package/2006/relationships"><Relationship Id="rId1" Type="http://schemas.openxmlformats.org/officeDocument/2006/relationships/image" Target="../media/image75.png"/></Relationships>
</file>

<file path=ppt/diagrams/_rels/data15.xml.rels><?xml version="1.0" encoding="UTF-8" standalone="yes"?>
<Relationships xmlns="http://schemas.openxmlformats.org/package/2006/relationships"><Relationship Id="rId1" Type="http://schemas.openxmlformats.org/officeDocument/2006/relationships/image" Target="../media/image76.png"/></Relationships>
</file>

<file path=ppt/diagrams/_rels/data16.xml.rels><?xml version="1.0" encoding="UTF-8" standalone="yes"?>
<Relationships xmlns="http://schemas.openxmlformats.org/package/2006/relationships"><Relationship Id="rId1" Type="http://schemas.openxmlformats.org/officeDocument/2006/relationships/image" Target="../media/image77.png"/></Relationships>
</file>

<file path=ppt/diagrams/_rels/data17.xml.rels><?xml version="1.0" encoding="UTF-8" standalone="yes"?>
<Relationships xmlns="http://schemas.openxmlformats.org/package/2006/relationships"><Relationship Id="rId1" Type="http://schemas.openxmlformats.org/officeDocument/2006/relationships/image" Target="../media/image78.png"/></Relationships>
</file>

<file path=ppt/diagrams/_rels/data18.xml.rels><?xml version="1.0" encoding="UTF-8" standalone="yes"?>
<Relationships xmlns="http://schemas.openxmlformats.org/package/2006/relationships"><Relationship Id="rId1" Type="http://schemas.openxmlformats.org/officeDocument/2006/relationships/image" Target="../media/image79.png"/></Relationships>
</file>

<file path=ppt/diagrams/_rels/data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iagrams/_rels/data5.xml.rels><?xml version="1.0" encoding="UTF-8" standalone="yes"?>
<Relationships xmlns="http://schemas.openxmlformats.org/package/2006/relationships"><Relationship Id="rId1" Type="http://schemas.openxmlformats.org/officeDocument/2006/relationships/image" Target="../media/image36.png"/></Relationships>
</file>

<file path=ppt/diagrams/_rels/data6.xml.rels><?xml version="1.0" encoding="UTF-8" standalone="yes"?>
<Relationships xmlns="http://schemas.openxmlformats.org/package/2006/relationships"><Relationship Id="rId1" Type="http://schemas.openxmlformats.org/officeDocument/2006/relationships/image" Target="../media/image38.png"/></Relationships>
</file>

<file path=ppt/diagrams/_rels/data7.xml.rels><?xml version="1.0" encoding="UTF-8" standalone="yes"?>
<Relationships xmlns="http://schemas.openxmlformats.org/package/2006/relationships"><Relationship Id="rId2" Type="http://schemas.microsoft.com/office/2007/relationships/hdphoto" Target="../media/hdphoto8.wdp"/><Relationship Id="rId1" Type="http://schemas.openxmlformats.org/officeDocument/2006/relationships/image" Target="../media/image40.png"/></Relationships>
</file>

<file path=ppt/diagrams/_rels/data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jpg"/></Relationships>
</file>

<file path=ppt/diagrams/_rels/data9.xml.rels><?xml version="1.0" encoding="UTF-8" standalone="yes"?>
<Relationships xmlns="http://schemas.openxmlformats.org/package/2006/relationships"><Relationship Id="rId1" Type="http://schemas.openxmlformats.org/officeDocument/2006/relationships/image" Target="../media/image4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07/relationships/hdphoto" Target="../media/hdphoto7.wdp"/><Relationship Id="rId1"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23.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62.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75.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76.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77.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78.png"/></Relationships>
</file>

<file path=ppt/diagrams/_rels/drawing18.xml.rels><?xml version="1.0" encoding="UTF-8" standalone="yes"?>
<Relationships xmlns="http://schemas.openxmlformats.org/package/2006/relationships"><Relationship Id="rId1" Type="http://schemas.openxmlformats.org/officeDocument/2006/relationships/image" Target="../media/image7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6.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7.xml.rels><?xml version="1.0" encoding="UTF-8" standalone="yes"?>
<Relationships xmlns="http://schemas.openxmlformats.org/package/2006/relationships"><Relationship Id="rId2" Type="http://schemas.microsoft.com/office/2007/relationships/hdphoto" Target="../media/hdphoto8.wdp"/><Relationship Id="rId1" Type="http://schemas.openxmlformats.org/officeDocument/2006/relationships/image" Target="../media/image40.png"/></Relationships>
</file>

<file path=ppt/diagrams/_rels/drawing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jpg"/></Relationships>
</file>

<file path=ppt/diagrams/_rels/drawing9.xml.rels><?xml version="1.0" encoding="UTF-8" standalone="yes"?>
<Relationships xmlns="http://schemas.openxmlformats.org/package/2006/relationships"><Relationship Id="rId1"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001A63-8D39-4BE5-9093-A92BBBAC0921}" type="doc">
      <dgm:prSet loTypeId="urn:microsoft.com/office/officeart/2011/layout/ThemePictureGrid" loCatId="picture" qsTypeId="urn:microsoft.com/office/officeart/2005/8/quickstyle/simple1" qsCatId="simple" csTypeId="urn:microsoft.com/office/officeart/2005/8/colors/accent1_2" csCatId="accent1" phldr="1"/>
      <dgm:spPr/>
      <dgm:t>
        <a:bodyPr/>
        <a:lstStyle/>
        <a:p>
          <a:endParaRPr lang="el-GR"/>
        </a:p>
      </dgm:t>
    </dgm:pt>
    <dgm:pt modelId="{1AEBDAC7-BFE6-4567-976D-97F1EABA8E41}">
      <dgm:prSet phldrT="[Text]" custT="1"/>
      <dgm:spPr/>
      <dgm:t>
        <a:bodyPr/>
        <a:lstStyle/>
        <a:p>
          <a:pPr algn="ctr"/>
          <a:r>
            <a:rPr lang="el-GR" sz="1600" b="1" dirty="0">
              <a:latin typeface="Century Gothic" panose="020B0502020202020204" pitchFamily="34" charset="0"/>
            </a:rPr>
            <a:t>Φυτοφάρμακα</a:t>
          </a:r>
        </a:p>
      </dgm:t>
    </dgm:pt>
    <dgm:pt modelId="{8C1FEF66-B628-4687-898E-DBD77086B637}" type="parTrans" cxnId="{80DEACA9-967D-4579-8F45-E5C256B28DD0}">
      <dgm:prSet/>
      <dgm:spPr/>
      <dgm:t>
        <a:bodyPr/>
        <a:lstStyle/>
        <a:p>
          <a:endParaRPr lang="el-GR"/>
        </a:p>
      </dgm:t>
    </dgm:pt>
    <dgm:pt modelId="{240DF1F8-15E8-451C-BFFA-1D6ED0D7A9B7}" type="sibTrans" cxnId="{80DEACA9-967D-4579-8F45-E5C256B28DD0}">
      <dgm:prSet/>
      <dgm:spPr/>
      <dgm:t>
        <a:bodyPr/>
        <a:lstStyle/>
        <a:p>
          <a:endParaRPr lang="el-GR"/>
        </a:p>
      </dgm:t>
    </dgm:pt>
    <dgm:pt modelId="{83EE6D4E-A8B8-478A-84D4-DCF72CCA7A5B}">
      <dgm:prSet phldrT="[Text]" custT="1"/>
      <dgm:spPr/>
      <dgm:t>
        <a:bodyPr/>
        <a:lstStyle/>
        <a:p>
          <a:pPr algn="ctr"/>
          <a:r>
            <a:rPr lang="el-GR" sz="1600" b="1" dirty="0">
              <a:latin typeface="Century Gothic" panose="020B0502020202020204" pitchFamily="34" charset="0"/>
            </a:rPr>
            <a:t>Συντηρητικά</a:t>
          </a:r>
        </a:p>
      </dgm:t>
    </dgm:pt>
    <dgm:pt modelId="{AC5D4323-AA68-4370-B1BC-7157FBEE323D}" type="parTrans" cxnId="{1263B6FA-4B77-4E54-8A15-1719194BCFA6}">
      <dgm:prSet/>
      <dgm:spPr/>
      <dgm:t>
        <a:bodyPr/>
        <a:lstStyle/>
        <a:p>
          <a:endParaRPr lang="el-GR"/>
        </a:p>
      </dgm:t>
    </dgm:pt>
    <dgm:pt modelId="{869837C4-B52B-4022-B5C4-0B0A45244ECB}" type="sibTrans" cxnId="{1263B6FA-4B77-4E54-8A15-1719194BCFA6}">
      <dgm:prSet/>
      <dgm:spPr/>
      <dgm:t>
        <a:bodyPr/>
        <a:lstStyle/>
        <a:p>
          <a:endParaRPr lang="el-GR"/>
        </a:p>
      </dgm:t>
    </dgm:pt>
    <dgm:pt modelId="{5F37882B-01B7-4959-9FCC-5FEAEE9EF87F}">
      <dgm:prSet custT="1"/>
      <dgm:spPr/>
      <dgm:t>
        <a:bodyPr/>
        <a:lstStyle/>
        <a:p>
          <a:pPr algn="ctr"/>
          <a:r>
            <a:rPr lang="el-GR" sz="1600" b="1" dirty="0">
              <a:latin typeface="Century Gothic" panose="020B0502020202020204" pitchFamily="34" charset="0"/>
            </a:rPr>
            <a:t>Συνθετικές ενώσεις</a:t>
          </a:r>
        </a:p>
      </dgm:t>
    </dgm:pt>
    <dgm:pt modelId="{6FA36AFA-1528-458F-8BC0-2850D4C6BE7C}" type="parTrans" cxnId="{3B03B081-6C4F-449D-9FE5-EBF3B4C155C0}">
      <dgm:prSet/>
      <dgm:spPr/>
      <dgm:t>
        <a:bodyPr/>
        <a:lstStyle/>
        <a:p>
          <a:endParaRPr lang="el-GR"/>
        </a:p>
      </dgm:t>
    </dgm:pt>
    <dgm:pt modelId="{B2430178-72FD-4F30-A0C6-29C01EA70CC8}" type="sibTrans" cxnId="{3B03B081-6C4F-449D-9FE5-EBF3B4C155C0}">
      <dgm:prSet/>
      <dgm:spPr/>
      <dgm:t>
        <a:bodyPr/>
        <a:lstStyle/>
        <a:p>
          <a:endParaRPr lang="el-GR"/>
        </a:p>
      </dgm:t>
    </dgm:pt>
    <dgm:pt modelId="{8A696BD3-5971-4749-85BC-67FBB93CE62A}">
      <dgm:prSet phldrT="[Text]" custT="1"/>
      <dgm:spPr/>
      <dgm:t>
        <a:bodyPr/>
        <a:lstStyle/>
        <a:p>
          <a:pPr algn="ctr"/>
          <a:endParaRPr lang="el-GR" sz="2400" b="1" dirty="0">
            <a:latin typeface="Century Gothic" panose="020B0502020202020204" pitchFamily="34" charset="0"/>
          </a:endParaRPr>
        </a:p>
      </dgm:t>
    </dgm:pt>
    <dgm:pt modelId="{269EF8B5-0380-44F8-956A-EF4A032D0A0C}" type="sibTrans" cxnId="{C58F6069-5D61-44FC-960E-5BFD51881858}">
      <dgm:prSet/>
      <dgm:spPr/>
      <dgm:t>
        <a:bodyPr/>
        <a:lstStyle/>
        <a:p>
          <a:endParaRPr lang="el-GR"/>
        </a:p>
      </dgm:t>
    </dgm:pt>
    <dgm:pt modelId="{D32D58A2-FC38-44A0-9F47-82859E82B7C8}" type="parTrans" cxnId="{C58F6069-5D61-44FC-960E-5BFD51881858}">
      <dgm:prSet/>
      <dgm:spPr/>
      <dgm:t>
        <a:bodyPr/>
        <a:lstStyle/>
        <a:p>
          <a:endParaRPr lang="el-GR"/>
        </a:p>
      </dgm:t>
    </dgm:pt>
    <dgm:pt modelId="{C5C6ED20-8E9F-4911-9BC4-1EFA289A1248}" type="pres">
      <dgm:prSet presAssocID="{B8001A63-8D39-4BE5-9093-A92BBBAC0921}" presName="Name0" presStyleCnt="0">
        <dgm:presLayoutVars>
          <dgm:chMax val="5"/>
          <dgm:chPref val="5"/>
          <dgm:dir/>
        </dgm:presLayoutVars>
      </dgm:prSet>
      <dgm:spPr/>
    </dgm:pt>
    <dgm:pt modelId="{8E493C5D-E5E0-43C5-8BBD-E6CC5C315BDD}" type="pres">
      <dgm:prSet presAssocID="{8A696BD3-5971-4749-85BC-67FBB93CE62A}" presName="picture1" presStyleCnt="0"/>
      <dgm:spPr/>
    </dgm:pt>
    <dgm:pt modelId="{6460E629-7AD5-4815-AE7C-43786158FC46}" type="pres">
      <dgm:prSet presAssocID="{8A696BD3-5971-4749-85BC-67FBB93CE62A}" presName="picture" presStyleLbl="bgImgPlace1" presStyleIdx="0" presStyleCnt="4"/>
      <dgm:spPr>
        <a:blipFill dpi="0" rotWithShape="1">
          <a:blip xmlns:r="http://schemas.openxmlformats.org/officeDocument/2006/relationships" r:embed="rId1">
            <a:extLst>
              <a:ext uri="{BEBA8EAE-BF5A-486C-A8C5-ECC9F3942E4B}">
                <a14:imgProps xmlns:a14="http://schemas.microsoft.com/office/drawing/2010/main">
                  <a14:imgLayer r:embed="rId2">
                    <a14:imgEffect>
                      <a14:saturation sat="96000"/>
                    </a14:imgEffect>
                  </a14:imgLayer>
                </a14:imgProps>
              </a:ext>
            </a:extLst>
          </a:blip>
          <a:srcRect/>
          <a:stretch>
            <a:fillRect l="3609" t="-3049" r="3609" b="-3049"/>
          </a:stretch>
        </a:blipFill>
      </dgm:spPr>
    </dgm:pt>
    <dgm:pt modelId="{35FA8988-9EE5-4A2B-BC81-E52DF45FD521}" type="pres">
      <dgm:prSet presAssocID="{8A696BD3-5971-4749-85BC-67FBB93CE62A}" presName="accent1" presStyleLbl="parChTrans1D1" presStyleIdx="0" presStyleCnt="1"/>
      <dgm:spPr>
        <a:ln>
          <a:noFill/>
        </a:ln>
      </dgm:spPr>
    </dgm:pt>
    <dgm:pt modelId="{B3E07552-F26C-4F08-976D-E8897270F9F1}" type="pres">
      <dgm:prSet presAssocID="{8A696BD3-5971-4749-85BC-67FBB93CE62A}" presName="parent1" presStyleLbl="revTx" presStyleIdx="0" presStyleCnt="1" custLinFactNeighborX="3834">
        <dgm:presLayoutVars>
          <dgm:chMax val="0"/>
          <dgm:chPref val="0"/>
          <dgm:bulletEnabled val="1"/>
        </dgm:presLayoutVars>
      </dgm:prSet>
      <dgm:spPr/>
    </dgm:pt>
    <dgm:pt modelId="{971F8D8E-64F0-4FBB-AA6F-06CE7B4D880F}" type="pres">
      <dgm:prSet presAssocID="{1AEBDAC7-BFE6-4567-976D-97F1EABA8E41}" presName="picture2" presStyleCnt="0"/>
      <dgm:spPr/>
    </dgm:pt>
    <dgm:pt modelId="{97EAA36B-5087-4E55-B57E-4C8A4CD79E60}" type="pres">
      <dgm:prSet presAssocID="{1AEBDAC7-BFE6-4567-976D-97F1EABA8E41}" presName="picture" presStyleLbl="bgImgPlace1" presStyleIdx="1" presStyleCnt="4"/>
      <dgm:spPr>
        <a:blipFill rotWithShape="1">
          <a:blip xmlns:r="http://schemas.openxmlformats.org/officeDocument/2006/relationships" r:embed="rId3"/>
          <a:srcRect/>
          <a:stretch>
            <a:fillRect t="-2000" b="-2000"/>
          </a:stretch>
        </a:blipFill>
      </dgm:spPr>
    </dgm:pt>
    <dgm:pt modelId="{15AA9431-12F9-47FF-82A9-9EC0B29BA958}" type="pres">
      <dgm:prSet presAssocID="{1AEBDAC7-BFE6-4567-976D-97F1EABA8E41}" presName="parent2" presStyleLbl="trBgShp" presStyleIdx="0" presStyleCnt="3">
        <dgm:presLayoutVars>
          <dgm:chMax val="0"/>
          <dgm:chPref val="0"/>
          <dgm:bulletEnabled val="1"/>
        </dgm:presLayoutVars>
      </dgm:prSet>
      <dgm:spPr/>
    </dgm:pt>
    <dgm:pt modelId="{8CDCF526-2DB0-44B2-B7EF-B53E64607F58}" type="pres">
      <dgm:prSet presAssocID="{83EE6D4E-A8B8-478A-84D4-DCF72CCA7A5B}" presName="picture3" presStyleCnt="0"/>
      <dgm:spPr/>
    </dgm:pt>
    <dgm:pt modelId="{709162ED-C64C-4E86-970C-1636D13EE3E2}" type="pres">
      <dgm:prSet presAssocID="{83EE6D4E-A8B8-478A-84D4-DCF72CCA7A5B}" presName="picture" presStyleLbl="bgImgPlace1" presStyleIdx="2" presStyleCnt="4"/>
      <dgm:spPr>
        <a:blipFill rotWithShape="1">
          <a:blip xmlns:r="http://schemas.openxmlformats.org/officeDocument/2006/relationships" r:embed="rId4"/>
          <a:srcRect/>
          <a:stretch>
            <a:fillRect t="-2000" b="-2000"/>
          </a:stretch>
        </a:blipFill>
      </dgm:spPr>
    </dgm:pt>
    <dgm:pt modelId="{95433483-FD4E-4563-89F1-5BC1C70F37DF}" type="pres">
      <dgm:prSet presAssocID="{83EE6D4E-A8B8-478A-84D4-DCF72CCA7A5B}" presName="parent3" presStyleLbl="trBgShp" presStyleIdx="1" presStyleCnt="3">
        <dgm:presLayoutVars>
          <dgm:chMax val="0"/>
          <dgm:chPref val="0"/>
          <dgm:bulletEnabled val="1"/>
        </dgm:presLayoutVars>
      </dgm:prSet>
      <dgm:spPr/>
    </dgm:pt>
    <dgm:pt modelId="{55C71288-C74F-47EF-AB2E-B1B2B87FA1E4}" type="pres">
      <dgm:prSet presAssocID="{5F37882B-01B7-4959-9FCC-5FEAEE9EF87F}" presName="picture4" presStyleCnt="0"/>
      <dgm:spPr/>
    </dgm:pt>
    <dgm:pt modelId="{9C77D58B-6819-469B-9043-C453C38ADE4E}" type="pres">
      <dgm:prSet presAssocID="{5F37882B-01B7-4959-9FCC-5FEAEE9EF87F}" presName="picture" presStyleLbl="bgImgPlace1" presStyleIdx="3" presStyleCnt="4"/>
      <dgm:spPr>
        <a:blipFill rotWithShape="1">
          <a:blip xmlns:r="http://schemas.openxmlformats.org/officeDocument/2006/relationships" r:embed="rId5"/>
          <a:srcRect/>
          <a:stretch>
            <a:fillRect t="-3000" b="-3000"/>
          </a:stretch>
        </a:blipFill>
      </dgm:spPr>
    </dgm:pt>
    <dgm:pt modelId="{EEE6A1F2-B13B-4762-B0CD-BC775CDDE719}" type="pres">
      <dgm:prSet presAssocID="{5F37882B-01B7-4959-9FCC-5FEAEE9EF87F}" presName="parent4" presStyleLbl="trBgShp" presStyleIdx="2" presStyleCnt="3">
        <dgm:presLayoutVars>
          <dgm:chMax val="0"/>
          <dgm:chPref val="0"/>
          <dgm:bulletEnabled val="1"/>
        </dgm:presLayoutVars>
      </dgm:prSet>
      <dgm:spPr/>
    </dgm:pt>
  </dgm:ptLst>
  <dgm:cxnLst>
    <dgm:cxn modelId="{25903030-FBC1-48F3-9D81-BC6098C97CC6}" type="presOf" srcId="{1AEBDAC7-BFE6-4567-976D-97F1EABA8E41}" destId="{15AA9431-12F9-47FF-82A9-9EC0B29BA958}" srcOrd="0" destOrd="0" presId="urn:microsoft.com/office/officeart/2011/layout/ThemePictureGrid"/>
    <dgm:cxn modelId="{5B422462-4D86-4F46-BCEC-30FDE2A61CAE}" type="presOf" srcId="{5F37882B-01B7-4959-9FCC-5FEAEE9EF87F}" destId="{EEE6A1F2-B13B-4762-B0CD-BC775CDDE719}" srcOrd="0" destOrd="0" presId="urn:microsoft.com/office/officeart/2011/layout/ThemePictureGrid"/>
    <dgm:cxn modelId="{C58F6069-5D61-44FC-960E-5BFD51881858}" srcId="{B8001A63-8D39-4BE5-9093-A92BBBAC0921}" destId="{8A696BD3-5971-4749-85BC-67FBB93CE62A}" srcOrd="0" destOrd="0" parTransId="{D32D58A2-FC38-44A0-9F47-82859E82B7C8}" sibTransId="{269EF8B5-0380-44F8-956A-EF4A032D0A0C}"/>
    <dgm:cxn modelId="{3B03B081-6C4F-449D-9FE5-EBF3B4C155C0}" srcId="{B8001A63-8D39-4BE5-9093-A92BBBAC0921}" destId="{5F37882B-01B7-4959-9FCC-5FEAEE9EF87F}" srcOrd="3" destOrd="0" parTransId="{6FA36AFA-1528-458F-8BC0-2850D4C6BE7C}" sibTransId="{B2430178-72FD-4F30-A0C6-29C01EA70CC8}"/>
    <dgm:cxn modelId="{14DBEFA0-5186-487B-BE07-DB500D8757D8}" type="presOf" srcId="{B8001A63-8D39-4BE5-9093-A92BBBAC0921}" destId="{C5C6ED20-8E9F-4911-9BC4-1EFA289A1248}" srcOrd="0" destOrd="0" presId="urn:microsoft.com/office/officeart/2011/layout/ThemePictureGrid"/>
    <dgm:cxn modelId="{A518EBA1-D1EE-42A1-83A4-30CB72B8BA74}" type="presOf" srcId="{83EE6D4E-A8B8-478A-84D4-DCF72CCA7A5B}" destId="{95433483-FD4E-4563-89F1-5BC1C70F37DF}" srcOrd="0" destOrd="0" presId="urn:microsoft.com/office/officeart/2011/layout/ThemePictureGrid"/>
    <dgm:cxn modelId="{80DEACA9-967D-4579-8F45-E5C256B28DD0}" srcId="{B8001A63-8D39-4BE5-9093-A92BBBAC0921}" destId="{1AEBDAC7-BFE6-4567-976D-97F1EABA8E41}" srcOrd="1" destOrd="0" parTransId="{8C1FEF66-B628-4687-898E-DBD77086B637}" sibTransId="{240DF1F8-15E8-451C-BFFA-1D6ED0D7A9B7}"/>
    <dgm:cxn modelId="{F67C97ED-3CF2-45E0-850B-50B6ED5FEE72}" type="presOf" srcId="{8A696BD3-5971-4749-85BC-67FBB93CE62A}" destId="{B3E07552-F26C-4F08-976D-E8897270F9F1}" srcOrd="0" destOrd="0" presId="urn:microsoft.com/office/officeart/2011/layout/ThemePictureGrid"/>
    <dgm:cxn modelId="{1263B6FA-4B77-4E54-8A15-1719194BCFA6}" srcId="{B8001A63-8D39-4BE5-9093-A92BBBAC0921}" destId="{83EE6D4E-A8B8-478A-84D4-DCF72CCA7A5B}" srcOrd="2" destOrd="0" parTransId="{AC5D4323-AA68-4370-B1BC-7157FBEE323D}" sibTransId="{869837C4-B52B-4022-B5C4-0B0A45244ECB}"/>
    <dgm:cxn modelId="{DDEC28FF-386A-4AE7-9F39-C3DB30870F8E}" type="presParOf" srcId="{C5C6ED20-8E9F-4911-9BC4-1EFA289A1248}" destId="{8E493C5D-E5E0-43C5-8BBD-E6CC5C315BDD}" srcOrd="0" destOrd="0" presId="urn:microsoft.com/office/officeart/2011/layout/ThemePictureGrid"/>
    <dgm:cxn modelId="{8662D471-AE1D-48B8-A522-413E05B038DE}" type="presParOf" srcId="{8E493C5D-E5E0-43C5-8BBD-E6CC5C315BDD}" destId="{6460E629-7AD5-4815-AE7C-43786158FC46}" srcOrd="0" destOrd="0" presId="urn:microsoft.com/office/officeart/2011/layout/ThemePictureGrid"/>
    <dgm:cxn modelId="{07B293AE-6B92-4F9C-8444-7AA78D03C942}" type="presParOf" srcId="{C5C6ED20-8E9F-4911-9BC4-1EFA289A1248}" destId="{35FA8988-9EE5-4A2B-BC81-E52DF45FD521}" srcOrd="1" destOrd="0" presId="urn:microsoft.com/office/officeart/2011/layout/ThemePictureGrid"/>
    <dgm:cxn modelId="{D65B55B8-BCA3-4A6B-A37B-3B2B8CACB98C}" type="presParOf" srcId="{C5C6ED20-8E9F-4911-9BC4-1EFA289A1248}" destId="{B3E07552-F26C-4F08-976D-E8897270F9F1}" srcOrd="2" destOrd="0" presId="urn:microsoft.com/office/officeart/2011/layout/ThemePictureGrid"/>
    <dgm:cxn modelId="{451E0D3F-C9F5-40AE-8DFF-D7A635932180}" type="presParOf" srcId="{C5C6ED20-8E9F-4911-9BC4-1EFA289A1248}" destId="{971F8D8E-64F0-4FBB-AA6F-06CE7B4D880F}" srcOrd="3" destOrd="0" presId="urn:microsoft.com/office/officeart/2011/layout/ThemePictureGrid"/>
    <dgm:cxn modelId="{E3FAB164-5D79-4840-AE94-B37B0F90A2E7}" type="presParOf" srcId="{971F8D8E-64F0-4FBB-AA6F-06CE7B4D880F}" destId="{97EAA36B-5087-4E55-B57E-4C8A4CD79E60}" srcOrd="0" destOrd="0" presId="urn:microsoft.com/office/officeart/2011/layout/ThemePictureGrid"/>
    <dgm:cxn modelId="{9AEE2718-D172-458D-BC5C-5029ACF7974B}" type="presParOf" srcId="{C5C6ED20-8E9F-4911-9BC4-1EFA289A1248}" destId="{15AA9431-12F9-47FF-82A9-9EC0B29BA958}" srcOrd="4" destOrd="0" presId="urn:microsoft.com/office/officeart/2011/layout/ThemePictureGrid"/>
    <dgm:cxn modelId="{F4A80F18-06A4-4FD0-BF49-CD248B1598A1}" type="presParOf" srcId="{C5C6ED20-8E9F-4911-9BC4-1EFA289A1248}" destId="{8CDCF526-2DB0-44B2-B7EF-B53E64607F58}" srcOrd="5" destOrd="0" presId="urn:microsoft.com/office/officeart/2011/layout/ThemePictureGrid"/>
    <dgm:cxn modelId="{D4E0E89B-2CA4-4840-A72F-37DB0A276139}" type="presParOf" srcId="{8CDCF526-2DB0-44B2-B7EF-B53E64607F58}" destId="{709162ED-C64C-4E86-970C-1636D13EE3E2}" srcOrd="0" destOrd="0" presId="urn:microsoft.com/office/officeart/2011/layout/ThemePictureGrid"/>
    <dgm:cxn modelId="{3DEB4A09-54AF-4A02-8E8B-AC583CDC01F0}" type="presParOf" srcId="{C5C6ED20-8E9F-4911-9BC4-1EFA289A1248}" destId="{95433483-FD4E-4563-89F1-5BC1C70F37DF}" srcOrd="6" destOrd="0" presId="urn:microsoft.com/office/officeart/2011/layout/ThemePictureGrid"/>
    <dgm:cxn modelId="{FD1C4858-872C-47BA-8132-3DD948A52DBD}" type="presParOf" srcId="{C5C6ED20-8E9F-4911-9BC4-1EFA289A1248}" destId="{55C71288-C74F-47EF-AB2E-B1B2B87FA1E4}" srcOrd="7" destOrd="0" presId="urn:microsoft.com/office/officeart/2011/layout/ThemePictureGrid"/>
    <dgm:cxn modelId="{F91C5EB4-6D5A-4316-ACC5-EAEDF2F59175}" type="presParOf" srcId="{55C71288-C74F-47EF-AB2E-B1B2B87FA1E4}" destId="{9C77D58B-6819-469B-9043-C453C38ADE4E}" srcOrd="0" destOrd="0" presId="urn:microsoft.com/office/officeart/2011/layout/ThemePictureGrid"/>
    <dgm:cxn modelId="{B1605776-4430-48AA-A113-44FDBA56CCA9}" type="presParOf" srcId="{C5C6ED20-8E9F-4911-9BC4-1EFA289A1248}" destId="{EEE6A1F2-B13B-4762-B0CD-BC775CDDE719}" srcOrd="8" destOrd="0" presId="urn:microsoft.com/office/officeart/2011/layout/ThemePictureGri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2D735E0-821D-474F-BA1E-666EB7188B04}" type="doc">
      <dgm:prSet loTypeId="urn:microsoft.com/office/officeart/2008/layout/AlternatingPictureBlocks" loCatId="picture" qsTypeId="urn:microsoft.com/office/officeart/2005/8/quickstyle/simple1" qsCatId="simple" csTypeId="urn:microsoft.com/office/officeart/2005/8/colors/accent1_2" csCatId="accent1" phldr="1"/>
      <dgm:spPr/>
      <dgm:t>
        <a:bodyPr/>
        <a:lstStyle/>
        <a:p>
          <a:endParaRPr lang="el-GR"/>
        </a:p>
      </dgm:t>
    </dgm:pt>
    <dgm:pt modelId="{EC188817-6782-432C-856C-0A38AF8CA0DC}">
      <dgm:prSet phldrT="[Text]" custT="1"/>
      <dgm:spPr>
        <a:solidFill>
          <a:schemeClr val="accent2">
            <a:lumMod val="20000"/>
            <a:lumOff val="80000"/>
          </a:schemeClr>
        </a:solidFill>
        <a:ln w="19050">
          <a:solidFill>
            <a:schemeClr val="tx1"/>
          </a:solidFill>
        </a:ln>
      </dgm:spPr>
      <dgm:t>
        <a:bodyPr/>
        <a:lstStyle/>
        <a:p>
          <a:pPr algn="just"/>
          <a:r>
            <a:rPr lang="el-GR" sz="1400" dirty="0">
              <a:solidFill>
                <a:schemeClr val="tx1"/>
              </a:solidFill>
              <a:latin typeface="Century Gothic" panose="020B0502020202020204" pitchFamily="34" charset="0"/>
            </a:rPr>
            <a:t>Οι στεροειδείς ορμόνες περιλαμβάνουν τις φυλετικές ορμόνες, που παράγονται από τα αναπαραγωγικά όργανα, καθώς και ορισμένες ορμόνες που παράγονται από τα επινεφρίδια</a:t>
          </a:r>
        </a:p>
        <a:p>
          <a:pPr algn="just"/>
          <a:endParaRPr lang="el-GR" sz="1400" dirty="0">
            <a:solidFill>
              <a:schemeClr val="tx1"/>
            </a:solidFill>
            <a:latin typeface="Century Gothic" panose="020B0502020202020204" pitchFamily="34" charset="0"/>
          </a:endParaRPr>
        </a:p>
        <a:p>
          <a:pPr algn="just"/>
          <a:r>
            <a:rPr lang="el-GR" sz="1400" dirty="0">
              <a:solidFill>
                <a:schemeClr val="tx1"/>
              </a:solidFill>
              <a:latin typeface="Century Gothic" panose="020B0502020202020204" pitchFamily="34" charset="0"/>
            </a:rPr>
            <a:t>Λόγω της λιποδιαλυτότητάς τους διαπερνούν εύκολα την πλασματική μεμβράνη και συνδέονται με τους ειδικούς τους υποδοχείς στο κυτταρόπλασμα</a:t>
          </a:r>
        </a:p>
        <a:p>
          <a:pPr algn="just"/>
          <a:endParaRPr lang="el-GR" sz="1400" dirty="0">
            <a:solidFill>
              <a:schemeClr val="tx1"/>
            </a:solidFill>
            <a:latin typeface="Century Gothic" panose="020B0502020202020204" pitchFamily="34" charset="0"/>
          </a:endParaRPr>
        </a:p>
        <a:p>
          <a:pPr algn="just"/>
          <a:r>
            <a:rPr lang="el-GR" sz="1400" dirty="0">
              <a:solidFill>
                <a:schemeClr val="tx1"/>
              </a:solidFill>
              <a:latin typeface="Century Gothic" panose="020B0502020202020204" pitchFamily="34" charset="0"/>
            </a:rPr>
            <a:t>Το σύμπλοκο ορμόνης-υποδοχέα εισέρχεται στον πυρήνα, προσδένεται στο </a:t>
          </a:r>
          <a:r>
            <a:rPr lang="en-US" sz="1400" dirty="0">
              <a:solidFill>
                <a:schemeClr val="tx1"/>
              </a:solidFill>
              <a:latin typeface="Century Gothic" panose="020B0502020202020204" pitchFamily="34" charset="0"/>
            </a:rPr>
            <a:t>DNA</a:t>
          </a:r>
          <a:r>
            <a:rPr lang="el-GR" sz="1400" dirty="0">
              <a:solidFill>
                <a:schemeClr val="tx1"/>
              </a:solidFill>
              <a:latin typeface="Century Gothic" panose="020B0502020202020204" pitchFamily="34" charset="0"/>
            </a:rPr>
            <a:t> και επάγει τη μεταγραφή συγκεκριμένων γονιδίων </a:t>
          </a:r>
        </a:p>
      </dgm:t>
    </dgm:pt>
    <dgm:pt modelId="{FC1FFAB3-9435-4957-B54C-627E16708192}" type="parTrans" cxnId="{22C9A369-0D53-4904-8BEA-1A0C20E6EA94}">
      <dgm:prSet/>
      <dgm:spPr/>
      <dgm:t>
        <a:bodyPr/>
        <a:lstStyle/>
        <a:p>
          <a:endParaRPr lang="el-GR"/>
        </a:p>
      </dgm:t>
    </dgm:pt>
    <dgm:pt modelId="{ABB9EDBB-7991-4547-AE95-C23FD20EAF40}" type="sibTrans" cxnId="{22C9A369-0D53-4904-8BEA-1A0C20E6EA94}">
      <dgm:prSet/>
      <dgm:spPr/>
      <dgm:t>
        <a:bodyPr/>
        <a:lstStyle/>
        <a:p>
          <a:endParaRPr lang="el-GR"/>
        </a:p>
      </dgm:t>
    </dgm:pt>
    <dgm:pt modelId="{0C779A3D-E924-411C-9377-5EAFEB0667F9}">
      <dgm:prSet phldrT="[Text]" custT="1"/>
      <dgm:spPr>
        <a:solidFill>
          <a:schemeClr val="accent2">
            <a:lumMod val="20000"/>
            <a:lumOff val="80000"/>
          </a:schemeClr>
        </a:solidFill>
        <a:ln w="19050">
          <a:solidFill>
            <a:schemeClr val="tx1"/>
          </a:solidFill>
        </a:ln>
      </dgm:spPr>
      <dgm:t>
        <a:bodyPr/>
        <a:lstStyle/>
        <a:p>
          <a:endParaRPr lang="el-GR" sz="1400" dirty="0">
            <a:solidFill>
              <a:schemeClr val="tx1"/>
            </a:solidFill>
            <a:latin typeface="Century Gothic" panose="020B0502020202020204" pitchFamily="34" charset="0"/>
          </a:endParaRPr>
        </a:p>
        <a:p>
          <a:endParaRPr lang="el-GR" sz="1400" dirty="0">
            <a:solidFill>
              <a:schemeClr val="tx1"/>
            </a:solidFill>
            <a:latin typeface="Century Gothic" panose="020B0502020202020204" pitchFamily="34" charset="0"/>
          </a:endParaRPr>
        </a:p>
        <a:p>
          <a:r>
            <a:rPr lang="el-GR" sz="1400" dirty="0">
              <a:solidFill>
                <a:schemeClr val="tx1"/>
              </a:solidFill>
              <a:latin typeface="Century Gothic" panose="020B0502020202020204" pitchFamily="34" charset="0"/>
            </a:rPr>
            <a:t>Η πλειονότητα των ενδοκρινών ορμονών είναι μη στεροειδείς</a:t>
          </a:r>
        </a:p>
        <a:p>
          <a:endParaRPr lang="el-GR" sz="1400" dirty="0">
            <a:solidFill>
              <a:schemeClr val="tx1"/>
            </a:solidFill>
            <a:latin typeface="Century Gothic" panose="020B0502020202020204" pitchFamily="34" charset="0"/>
          </a:endParaRPr>
        </a:p>
        <a:p>
          <a:r>
            <a:rPr lang="el-GR" sz="1400" dirty="0">
              <a:solidFill>
                <a:schemeClr val="tx1"/>
              </a:solidFill>
              <a:latin typeface="Century Gothic" panose="020B0502020202020204" pitchFamily="34" charset="0"/>
            </a:rPr>
            <a:t>Λόγω της υδατοδιαλυτότητάς τους δεν μπορούν να διαπεράσουν την πλασματική μεμβράνη</a:t>
          </a:r>
        </a:p>
        <a:p>
          <a:endParaRPr lang="el-GR" sz="1400" dirty="0">
            <a:solidFill>
              <a:schemeClr val="tx1"/>
            </a:solidFill>
            <a:latin typeface="Century Gothic" panose="020B0502020202020204" pitchFamily="34" charset="0"/>
          </a:endParaRPr>
        </a:p>
        <a:p>
          <a:r>
            <a:rPr lang="el-GR" sz="1400" dirty="0">
              <a:solidFill>
                <a:schemeClr val="tx1"/>
              </a:solidFill>
              <a:latin typeface="Century Gothic" panose="020B0502020202020204" pitchFamily="34" charset="0"/>
            </a:rPr>
            <a:t>Προσδένονται στους διαμεμβρανικούς υποδοχείς και αυτή η σύνδεση διεγείρει δευτερεύοντες αγγελιοφόρους στο κύτταρο </a:t>
          </a:r>
        </a:p>
        <a:p>
          <a:endParaRPr lang="el-GR" sz="1400" dirty="0">
            <a:solidFill>
              <a:schemeClr val="tx1"/>
            </a:solidFill>
            <a:latin typeface="Century Gothic" panose="020B0502020202020204" pitchFamily="34" charset="0"/>
          </a:endParaRPr>
        </a:p>
        <a:p>
          <a:r>
            <a:rPr lang="el-GR" sz="1400" dirty="0">
              <a:solidFill>
                <a:schemeClr val="tx1"/>
              </a:solidFill>
              <a:latin typeface="Century Gothic" panose="020B0502020202020204" pitchFamily="34" charset="0"/>
            </a:rPr>
            <a:t>Οι δευτερεύοντες αγγελιοφόροι ενεργοποιούν πρωτεΐνες που διαφοροποιούν τη συμπεριφορά του του κυττάρου </a:t>
          </a:r>
        </a:p>
        <a:p>
          <a:endParaRPr lang="el-GR" sz="3900" dirty="0"/>
        </a:p>
      </dgm:t>
    </dgm:pt>
    <dgm:pt modelId="{6F8608A9-8C47-48C6-95A4-8C5C858F4EF6}" type="sibTrans" cxnId="{E5B8CCD7-3238-4076-9030-22F972485F7C}">
      <dgm:prSet/>
      <dgm:spPr/>
      <dgm:t>
        <a:bodyPr/>
        <a:lstStyle/>
        <a:p>
          <a:endParaRPr lang="el-GR"/>
        </a:p>
      </dgm:t>
    </dgm:pt>
    <dgm:pt modelId="{D973B405-2813-405B-B0A2-D0A14DAA1171}" type="parTrans" cxnId="{E5B8CCD7-3238-4076-9030-22F972485F7C}">
      <dgm:prSet/>
      <dgm:spPr/>
      <dgm:t>
        <a:bodyPr/>
        <a:lstStyle/>
        <a:p>
          <a:endParaRPr lang="el-GR"/>
        </a:p>
      </dgm:t>
    </dgm:pt>
    <dgm:pt modelId="{BFF02C31-7B6F-4208-82CD-5065FD044853}" type="pres">
      <dgm:prSet presAssocID="{C2D735E0-821D-474F-BA1E-666EB7188B04}" presName="linearFlow" presStyleCnt="0">
        <dgm:presLayoutVars>
          <dgm:dir/>
          <dgm:resizeHandles val="exact"/>
        </dgm:presLayoutVars>
      </dgm:prSet>
      <dgm:spPr/>
    </dgm:pt>
    <dgm:pt modelId="{B4D7180D-DCB5-4179-B4C2-0604D2C38546}" type="pres">
      <dgm:prSet presAssocID="{EC188817-6782-432C-856C-0A38AF8CA0DC}" presName="comp" presStyleCnt="0"/>
      <dgm:spPr/>
    </dgm:pt>
    <dgm:pt modelId="{0397B477-1D25-4F70-8500-D4093F65C31C}" type="pres">
      <dgm:prSet presAssocID="{EC188817-6782-432C-856C-0A38AF8CA0DC}" presName="rect2" presStyleLbl="node1" presStyleIdx="0" presStyleCnt="2" custScaleX="119304" custScaleY="127275" custLinFactNeighborX="13457" custLinFactNeighborY="-2261">
        <dgm:presLayoutVars>
          <dgm:bulletEnabled val="1"/>
        </dgm:presLayoutVars>
      </dgm:prSet>
      <dgm:spPr/>
    </dgm:pt>
    <dgm:pt modelId="{FAADE3A7-55D5-4AE4-A1C7-31751ADC691A}" type="pres">
      <dgm:prSet presAssocID="{EC188817-6782-432C-856C-0A38AF8CA0DC}" presName="rect1" presStyleLbl="lnNode1" presStyleIdx="0" presStyleCnt="2" custScaleX="146730" custScaleY="127788" custLinFactNeighborX="-33776" custLinFactNeighborY="-9"/>
      <dgm:spPr>
        <a:blipFill dpi="0" rotWithShape="1">
          <a:blip xmlns:r="http://schemas.openxmlformats.org/officeDocument/2006/relationships" r:embed="rId1"/>
          <a:srcRect/>
          <a:stretch>
            <a:fillRect l="-1631" t="-1914" r="-1631" b="-1914"/>
          </a:stretch>
        </a:blipFill>
        <a:ln w="19050">
          <a:solidFill>
            <a:schemeClr val="tx1"/>
          </a:solidFill>
        </a:ln>
      </dgm:spPr>
    </dgm:pt>
    <dgm:pt modelId="{9A680743-387D-44B2-A538-B4DD36263920}" type="pres">
      <dgm:prSet presAssocID="{ABB9EDBB-7991-4547-AE95-C23FD20EAF40}" presName="sibTrans" presStyleCnt="0"/>
      <dgm:spPr/>
    </dgm:pt>
    <dgm:pt modelId="{72AC05FA-AD66-46A6-AB8E-A2D7B27B1F7D}" type="pres">
      <dgm:prSet presAssocID="{0C779A3D-E924-411C-9377-5EAFEB0667F9}" presName="comp" presStyleCnt="0"/>
      <dgm:spPr/>
    </dgm:pt>
    <dgm:pt modelId="{63FBABAF-C196-4E57-9038-4F1BC356841F}" type="pres">
      <dgm:prSet presAssocID="{0C779A3D-E924-411C-9377-5EAFEB0667F9}" presName="rect2" presStyleLbl="node1" presStyleIdx="1" presStyleCnt="2" custScaleX="119447" custScaleY="124621" custLinFactNeighborX="-15654" custLinFactNeighborY="-12522">
        <dgm:presLayoutVars>
          <dgm:bulletEnabled val="1"/>
        </dgm:presLayoutVars>
      </dgm:prSet>
      <dgm:spPr/>
    </dgm:pt>
    <dgm:pt modelId="{E22A42F0-E164-44C8-A571-BB0DC725B3B0}" type="pres">
      <dgm:prSet presAssocID="{0C779A3D-E924-411C-9377-5EAFEB0667F9}" presName="rect1" presStyleLbl="lnNode1" presStyleIdx="1" presStyleCnt="2" custScaleX="143008" custScaleY="124464" custLinFactNeighborX="30465" custLinFactNeighborY="-12444"/>
      <dgm:spPr>
        <a:blipFill rotWithShape="1">
          <a:blip xmlns:r="http://schemas.openxmlformats.org/officeDocument/2006/relationships" r:embed="rId2"/>
          <a:srcRect/>
          <a:stretch>
            <a:fillRect/>
          </a:stretch>
        </a:blipFill>
        <a:ln w="19050">
          <a:solidFill>
            <a:schemeClr val="tx1"/>
          </a:solidFill>
        </a:ln>
      </dgm:spPr>
    </dgm:pt>
  </dgm:ptLst>
  <dgm:cxnLst>
    <dgm:cxn modelId="{22C9A369-0D53-4904-8BEA-1A0C20E6EA94}" srcId="{C2D735E0-821D-474F-BA1E-666EB7188B04}" destId="{EC188817-6782-432C-856C-0A38AF8CA0DC}" srcOrd="0" destOrd="0" parTransId="{FC1FFAB3-9435-4957-B54C-627E16708192}" sibTransId="{ABB9EDBB-7991-4547-AE95-C23FD20EAF40}"/>
    <dgm:cxn modelId="{8A13E75A-257A-4FA8-A02B-B5DED5DCDAE8}" type="presOf" srcId="{0C779A3D-E924-411C-9377-5EAFEB0667F9}" destId="{63FBABAF-C196-4E57-9038-4F1BC356841F}" srcOrd="0" destOrd="0" presId="urn:microsoft.com/office/officeart/2008/layout/AlternatingPictureBlocks"/>
    <dgm:cxn modelId="{7E3F9C86-285B-4E74-91EE-225093E946E0}" type="presOf" srcId="{C2D735E0-821D-474F-BA1E-666EB7188B04}" destId="{BFF02C31-7B6F-4208-82CD-5065FD044853}" srcOrd="0" destOrd="0" presId="urn:microsoft.com/office/officeart/2008/layout/AlternatingPictureBlocks"/>
    <dgm:cxn modelId="{E5B8CCD7-3238-4076-9030-22F972485F7C}" srcId="{C2D735E0-821D-474F-BA1E-666EB7188B04}" destId="{0C779A3D-E924-411C-9377-5EAFEB0667F9}" srcOrd="1" destOrd="0" parTransId="{D973B405-2813-405B-B0A2-D0A14DAA1171}" sibTransId="{6F8608A9-8C47-48C6-95A4-8C5C858F4EF6}"/>
    <dgm:cxn modelId="{2D4DABFD-F469-498B-8CBD-77EAC365F150}" type="presOf" srcId="{EC188817-6782-432C-856C-0A38AF8CA0DC}" destId="{0397B477-1D25-4F70-8500-D4093F65C31C}" srcOrd="0" destOrd="0" presId="urn:microsoft.com/office/officeart/2008/layout/AlternatingPictureBlocks"/>
    <dgm:cxn modelId="{6844513D-CA25-40AB-BA8E-8DA087061090}" type="presParOf" srcId="{BFF02C31-7B6F-4208-82CD-5065FD044853}" destId="{B4D7180D-DCB5-4179-B4C2-0604D2C38546}" srcOrd="0" destOrd="0" presId="urn:microsoft.com/office/officeart/2008/layout/AlternatingPictureBlocks"/>
    <dgm:cxn modelId="{7053A9E6-DEC3-4015-B05C-90DCCE04A2B3}" type="presParOf" srcId="{B4D7180D-DCB5-4179-B4C2-0604D2C38546}" destId="{0397B477-1D25-4F70-8500-D4093F65C31C}" srcOrd="0" destOrd="0" presId="urn:microsoft.com/office/officeart/2008/layout/AlternatingPictureBlocks"/>
    <dgm:cxn modelId="{C00DFA0E-8B1F-4C89-B433-3FB2726F15FC}" type="presParOf" srcId="{B4D7180D-DCB5-4179-B4C2-0604D2C38546}" destId="{FAADE3A7-55D5-4AE4-A1C7-31751ADC691A}" srcOrd="1" destOrd="0" presId="urn:microsoft.com/office/officeart/2008/layout/AlternatingPictureBlocks"/>
    <dgm:cxn modelId="{BF0A7ADF-64D3-4EAB-9A77-ED7B19979CDA}" type="presParOf" srcId="{BFF02C31-7B6F-4208-82CD-5065FD044853}" destId="{9A680743-387D-44B2-A538-B4DD36263920}" srcOrd="1" destOrd="0" presId="urn:microsoft.com/office/officeart/2008/layout/AlternatingPictureBlocks"/>
    <dgm:cxn modelId="{2BDB8EE1-8E20-4B52-9135-E91F6FEEA6C6}" type="presParOf" srcId="{BFF02C31-7B6F-4208-82CD-5065FD044853}" destId="{72AC05FA-AD66-46A6-AB8E-A2D7B27B1F7D}" srcOrd="2" destOrd="0" presId="urn:microsoft.com/office/officeart/2008/layout/AlternatingPictureBlocks"/>
    <dgm:cxn modelId="{0107ACE8-E89D-42E3-9FE1-D01417C48999}" type="presParOf" srcId="{72AC05FA-AD66-46A6-AB8E-A2D7B27B1F7D}" destId="{63FBABAF-C196-4E57-9038-4F1BC356841F}" srcOrd="0" destOrd="0" presId="urn:microsoft.com/office/officeart/2008/layout/AlternatingPictureBlocks"/>
    <dgm:cxn modelId="{758563AD-242B-40DE-814B-354887D37AC4}" type="presParOf" srcId="{72AC05FA-AD66-46A6-AB8E-A2D7B27B1F7D}" destId="{E22A42F0-E164-44C8-A571-BB0DC725B3B0}"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9CBCE3E-2AF6-40FA-8F98-DD521FDB0522}"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l-GR"/>
        </a:p>
      </dgm:t>
    </dgm:pt>
    <dgm:pt modelId="{E3D0131A-CF0D-4E0A-ACF5-AFAFE2774610}">
      <dgm:prSet phldrT="[Text]"/>
      <dgm:spPr/>
      <dgm:t>
        <a:bodyPr/>
        <a:lstStyle/>
        <a:p>
          <a:pPr algn="l"/>
          <a:r>
            <a:rPr lang="el-GR" b="1" dirty="0">
              <a:latin typeface="Century Gothic" panose="020B0502020202020204" pitchFamily="34" charset="0"/>
            </a:rPr>
            <a:t>Επιδράσεις χημικών ενδοκρινικών διαταρακτών στην ανθρώπινη υγεία</a:t>
          </a:r>
        </a:p>
      </dgm:t>
    </dgm:pt>
    <dgm:pt modelId="{E777D1E1-0AD1-44B3-8B1C-ED960DA04CDC}" type="parTrans" cxnId="{603D6C0E-1857-47CE-8B67-7A9F2095121D}">
      <dgm:prSet/>
      <dgm:spPr/>
      <dgm:t>
        <a:bodyPr/>
        <a:lstStyle/>
        <a:p>
          <a:endParaRPr lang="el-GR"/>
        </a:p>
      </dgm:t>
    </dgm:pt>
    <dgm:pt modelId="{50CDC091-2C4A-48B1-8AFA-D1A423FBF38D}" type="sibTrans" cxnId="{603D6C0E-1857-47CE-8B67-7A9F2095121D}">
      <dgm:prSet/>
      <dgm:spPr/>
      <dgm:t>
        <a:bodyPr/>
        <a:lstStyle/>
        <a:p>
          <a:endParaRPr lang="el-GR"/>
        </a:p>
      </dgm:t>
    </dgm:pt>
    <dgm:pt modelId="{A0216036-734D-4E8C-B000-A01CFFC66581}" type="pres">
      <dgm:prSet presAssocID="{C9CBCE3E-2AF6-40FA-8F98-DD521FDB0522}" presName="Name0" presStyleCnt="0">
        <dgm:presLayoutVars>
          <dgm:chMax/>
          <dgm:chPref/>
          <dgm:dir/>
          <dgm:animLvl val="lvl"/>
        </dgm:presLayoutVars>
      </dgm:prSet>
      <dgm:spPr/>
    </dgm:pt>
    <dgm:pt modelId="{2334032B-B95A-400E-B58D-C0A2BA6C5D39}" type="pres">
      <dgm:prSet presAssocID="{E3D0131A-CF0D-4E0A-ACF5-AFAFE2774610}" presName="composite" presStyleCnt="0"/>
      <dgm:spPr/>
    </dgm:pt>
    <dgm:pt modelId="{ECEA08DE-1E16-401E-B3AB-9B8AE3A6C6C3}" type="pres">
      <dgm:prSet presAssocID="{E3D0131A-CF0D-4E0A-ACF5-AFAFE2774610}" presName="ParentAccentShape" presStyleLbl="trBgShp" presStyleIdx="0" presStyleCnt="1" custLinFactNeighborX="-974" custLinFactNeighborY="-10164"/>
      <dgm:spPr>
        <a:solidFill>
          <a:schemeClr val="accent2">
            <a:lumMod val="40000"/>
            <a:lumOff val="60000"/>
            <a:alpha val="40000"/>
          </a:schemeClr>
        </a:solidFill>
      </dgm:spPr>
    </dgm:pt>
    <dgm:pt modelId="{0B1B338D-8D96-4A2B-8329-B6DE187C8364}" type="pres">
      <dgm:prSet presAssocID="{E3D0131A-CF0D-4E0A-ACF5-AFAFE2774610}" presName="ParentText" presStyleLbl="revTx" presStyleIdx="0" presStyleCnt="2" custLinFactNeighborX="-5277" custLinFactNeighborY="73468">
        <dgm:presLayoutVars>
          <dgm:chMax val="1"/>
          <dgm:chPref val="1"/>
          <dgm:bulletEnabled val="1"/>
        </dgm:presLayoutVars>
      </dgm:prSet>
      <dgm:spPr/>
    </dgm:pt>
    <dgm:pt modelId="{3ED77F80-2749-4482-A25F-95D1A3EF7049}" type="pres">
      <dgm:prSet presAssocID="{E3D0131A-CF0D-4E0A-ACF5-AFAFE2774610}" presName="ChildText" presStyleLbl="revTx" presStyleIdx="1" presStyleCnt="2">
        <dgm:presLayoutVars>
          <dgm:chMax val="0"/>
          <dgm:chPref val="0"/>
        </dgm:presLayoutVars>
      </dgm:prSet>
      <dgm:spPr/>
    </dgm:pt>
    <dgm:pt modelId="{CAA06B0B-9DC9-4C99-B2E9-ACE19CE6E7A4}" type="pres">
      <dgm:prSet presAssocID="{E3D0131A-CF0D-4E0A-ACF5-AFAFE2774610}" presName="ChildAccentShape" presStyleLbl="trBgShp" presStyleIdx="0" presStyleCnt="1" custLinFactNeighborX="0" custLinFactNeighborY="-8370"/>
      <dgm:spPr/>
    </dgm:pt>
    <dgm:pt modelId="{AD02B4C2-262D-45B3-8029-1762858D621D}" type="pres">
      <dgm:prSet presAssocID="{E3D0131A-CF0D-4E0A-ACF5-AFAFE2774610}" presName="Image" presStyleLbl="alignImgPlace1" presStyleIdx="0" presStyleCnt="1" custLinFactNeighborX="4678" custLinFactNeighborY="4522"/>
      <dgm:spPr>
        <a:blipFill dpi="0" rotWithShape="1">
          <a:blip xmlns:r="http://schemas.openxmlformats.org/officeDocument/2006/relationships" r:embed="rId1"/>
          <a:srcRect/>
          <a:stretch>
            <a:fillRect l="1343" t="2361" r="1343" b="2361"/>
          </a:stretch>
        </a:blipFill>
        <a:ln>
          <a:noFill/>
        </a:ln>
      </dgm:spPr>
    </dgm:pt>
  </dgm:ptLst>
  <dgm:cxnLst>
    <dgm:cxn modelId="{603D6C0E-1857-47CE-8B67-7A9F2095121D}" srcId="{C9CBCE3E-2AF6-40FA-8F98-DD521FDB0522}" destId="{E3D0131A-CF0D-4E0A-ACF5-AFAFE2774610}" srcOrd="0" destOrd="0" parTransId="{E777D1E1-0AD1-44B3-8B1C-ED960DA04CDC}" sibTransId="{50CDC091-2C4A-48B1-8AFA-D1A423FBF38D}"/>
    <dgm:cxn modelId="{60BC7B19-089A-4B23-A6F3-BEAAF5DDE240}" type="presOf" srcId="{C9CBCE3E-2AF6-40FA-8F98-DD521FDB0522}" destId="{A0216036-734D-4E8C-B000-A01CFFC66581}" srcOrd="0" destOrd="0" presId="urn:microsoft.com/office/officeart/2009/3/layout/SnapshotPictureList"/>
    <dgm:cxn modelId="{7C0C7F43-DC14-41BA-87AB-F6A869D34BA7}" type="presOf" srcId="{E3D0131A-CF0D-4E0A-ACF5-AFAFE2774610}" destId="{0B1B338D-8D96-4A2B-8329-B6DE187C8364}" srcOrd="0" destOrd="0" presId="urn:microsoft.com/office/officeart/2009/3/layout/SnapshotPictureList"/>
    <dgm:cxn modelId="{070EDF82-EBD3-41EB-8357-BC4AEFEEE9A9}" type="presParOf" srcId="{A0216036-734D-4E8C-B000-A01CFFC66581}" destId="{2334032B-B95A-400E-B58D-C0A2BA6C5D39}" srcOrd="0" destOrd="0" presId="urn:microsoft.com/office/officeart/2009/3/layout/SnapshotPictureList"/>
    <dgm:cxn modelId="{2CA58562-9202-42B6-99FC-437951B51942}" type="presParOf" srcId="{2334032B-B95A-400E-B58D-C0A2BA6C5D39}" destId="{ECEA08DE-1E16-401E-B3AB-9B8AE3A6C6C3}" srcOrd="0" destOrd="0" presId="urn:microsoft.com/office/officeart/2009/3/layout/SnapshotPictureList"/>
    <dgm:cxn modelId="{E4B0BA94-FB4B-471C-9F8A-FC4078D48C6C}" type="presParOf" srcId="{2334032B-B95A-400E-B58D-C0A2BA6C5D39}" destId="{0B1B338D-8D96-4A2B-8329-B6DE187C8364}" srcOrd="1" destOrd="0" presId="urn:microsoft.com/office/officeart/2009/3/layout/SnapshotPictureList"/>
    <dgm:cxn modelId="{875734A9-5E7F-41C2-9F54-09103B80258D}" type="presParOf" srcId="{2334032B-B95A-400E-B58D-C0A2BA6C5D39}" destId="{3ED77F80-2749-4482-A25F-95D1A3EF7049}" srcOrd="2" destOrd="0" presId="urn:microsoft.com/office/officeart/2009/3/layout/SnapshotPictureList"/>
    <dgm:cxn modelId="{89F9884F-7EBB-4EFF-B80F-C922A85890CC}" type="presParOf" srcId="{2334032B-B95A-400E-B58D-C0A2BA6C5D39}" destId="{CAA06B0B-9DC9-4C99-B2E9-ACE19CE6E7A4}" srcOrd="3" destOrd="0" presId="urn:microsoft.com/office/officeart/2009/3/layout/SnapshotPictureList"/>
    <dgm:cxn modelId="{9EA48C42-F62B-46C8-8C3E-98E2C4EBFD81}" type="presParOf" srcId="{2334032B-B95A-400E-B58D-C0A2BA6C5D39}" destId="{AD02B4C2-262D-45B3-8029-1762858D621D}"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E338C5B-9F9A-4F91-B64F-748873282937}"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l-GR"/>
        </a:p>
      </dgm:t>
    </dgm:pt>
    <dgm:pt modelId="{14D023EF-F7A2-4186-B968-7FCA02E66C2B}">
      <dgm:prSet phldrT="[Text]" custT="1"/>
      <dgm:spPr/>
      <dgm:t>
        <a:bodyPr/>
        <a:lstStyle/>
        <a:p>
          <a:pPr algn="l">
            <a:lnSpc>
              <a:spcPct val="150000"/>
            </a:lnSpc>
          </a:pPr>
          <a:r>
            <a:rPr lang="en-US" sz="2000" b="1" dirty="0">
              <a:latin typeface="Century Gothic" panose="020B0502020202020204" pitchFamily="34" charset="0"/>
            </a:rPr>
            <a:t>In</a:t>
          </a:r>
          <a:r>
            <a:rPr lang="en-US" sz="2000" b="1" baseline="0" dirty="0">
              <a:latin typeface="Century Gothic" panose="020B0502020202020204" pitchFamily="34" charset="0"/>
            </a:rPr>
            <a:t> vitro </a:t>
          </a:r>
          <a:r>
            <a:rPr lang="el-GR" sz="2000" b="1" baseline="0" dirty="0">
              <a:latin typeface="Century Gothic" panose="020B0502020202020204" pitchFamily="34" charset="0"/>
            </a:rPr>
            <a:t>συστήματα</a:t>
          </a:r>
          <a:endParaRPr lang="el-GR" sz="2000" b="1" dirty="0">
            <a:latin typeface="Century Gothic" panose="020B0502020202020204" pitchFamily="34" charset="0"/>
          </a:endParaRPr>
        </a:p>
      </dgm:t>
    </dgm:pt>
    <dgm:pt modelId="{F96AEEF5-95DF-4302-9615-250AA6B2E4C8}" type="parTrans" cxnId="{C055F698-39B8-4A34-BE57-7C0B04D477CD}">
      <dgm:prSet/>
      <dgm:spPr/>
      <dgm:t>
        <a:bodyPr/>
        <a:lstStyle/>
        <a:p>
          <a:endParaRPr lang="el-GR"/>
        </a:p>
      </dgm:t>
    </dgm:pt>
    <dgm:pt modelId="{266252C5-CD53-4910-801B-45110D1B2311}" type="sibTrans" cxnId="{C055F698-39B8-4A34-BE57-7C0B04D477CD}">
      <dgm:prSet/>
      <dgm:spPr/>
      <dgm:t>
        <a:bodyPr/>
        <a:lstStyle/>
        <a:p>
          <a:endParaRPr lang="el-GR"/>
        </a:p>
      </dgm:t>
    </dgm:pt>
    <dgm:pt modelId="{3132912D-D9E8-43B5-88A0-A98E82FD9211}">
      <dgm:prSet phldrT="[Text]" custT="1"/>
      <dgm:spPr/>
      <dgm:t>
        <a:bodyPr/>
        <a:lstStyle/>
        <a:p>
          <a:pPr algn="l">
            <a:lnSpc>
              <a:spcPct val="150000"/>
            </a:lnSpc>
          </a:pPr>
          <a:r>
            <a:rPr lang="en-US" sz="2000" b="1" dirty="0">
              <a:latin typeface="Century Gothic" panose="020B0502020202020204" pitchFamily="34" charset="0"/>
            </a:rPr>
            <a:t>In</a:t>
          </a:r>
          <a:r>
            <a:rPr lang="en-US" sz="2000" b="1" baseline="0" dirty="0">
              <a:latin typeface="Century Gothic" panose="020B0502020202020204" pitchFamily="34" charset="0"/>
            </a:rPr>
            <a:t> vivo </a:t>
          </a:r>
          <a:r>
            <a:rPr lang="el-GR" sz="2000" b="1" baseline="0" dirty="0">
              <a:latin typeface="Century Gothic" panose="020B0502020202020204" pitchFamily="34" charset="0"/>
            </a:rPr>
            <a:t>συστήματα</a:t>
          </a:r>
          <a:endParaRPr lang="el-GR" sz="2000" b="1" dirty="0">
            <a:latin typeface="Century Gothic" panose="020B0502020202020204" pitchFamily="34" charset="0"/>
          </a:endParaRPr>
        </a:p>
      </dgm:t>
    </dgm:pt>
    <dgm:pt modelId="{5747D408-CB85-4EB4-BE73-E6FF5F47BDEE}" type="parTrans" cxnId="{C34DFFDD-D2A9-49E8-B6F0-990548BD58E5}">
      <dgm:prSet/>
      <dgm:spPr/>
      <dgm:t>
        <a:bodyPr/>
        <a:lstStyle/>
        <a:p>
          <a:endParaRPr lang="el-GR"/>
        </a:p>
      </dgm:t>
    </dgm:pt>
    <dgm:pt modelId="{D3023245-F84B-4F04-AB8A-F46E6753EB2B}" type="sibTrans" cxnId="{C34DFFDD-D2A9-49E8-B6F0-990548BD58E5}">
      <dgm:prSet/>
      <dgm:spPr/>
      <dgm:t>
        <a:bodyPr/>
        <a:lstStyle/>
        <a:p>
          <a:endParaRPr lang="el-GR"/>
        </a:p>
      </dgm:t>
    </dgm:pt>
    <dgm:pt modelId="{3B771000-6072-4634-AF67-5B84C8D01125}">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Char char="§"/>
          </a:pPr>
          <a:r>
            <a:rPr lang="el-GR" sz="1500" dirty="0">
              <a:solidFill>
                <a:schemeClr val="tx1"/>
              </a:solidFill>
              <a:latin typeface="Century Gothic" panose="020B0502020202020204" pitchFamily="34" charset="0"/>
            </a:rPr>
            <a:t>Πειράματα που διεξάγονται εκτός ζωντανών συστημάτων</a:t>
          </a:r>
        </a:p>
      </dgm:t>
    </dgm:pt>
    <dgm:pt modelId="{2CECC089-B7D1-4D57-965A-AA98FB9D4B68}" type="parTrans" cxnId="{1AB3F5E5-5021-4711-BBE3-DBC210DDDB2D}">
      <dgm:prSet/>
      <dgm:spPr/>
      <dgm:t>
        <a:bodyPr/>
        <a:lstStyle/>
        <a:p>
          <a:endParaRPr lang="el-GR"/>
        </a:p>
      </dgm:t>
    </dgm:pt>
    <dgm:pt modelId="{EC48F286-C12D-45FE-9809-74AD98771935}" type="sibTrans" cxnId="{1AB3F5E5-5021-4711-BBE3-DBC210DDDB2D}">
      <dgm:prSet/>
      <dgm:spPr/>
      <dgm:t>
        <a:bodyPr/>
        <a:lstStyle/>
        <a:p>
          <a:endParaRPr lang="el-GR"/>
        </a:p>
      </dgm:t>
    </dgm:pt>
    <dgm:pt modelId="{5CBB2DC2-B11B-432B-9F49-EF613A6219B5}">
      <dgm:prSet/>
      <dgm:spPr>
        <a:solidFill>
          <a:schemeClr val="accent2">
            <a:lumMod val="20000"/>
            <a:lumOff val="80000"/>
          </a:schemeClr>
        </a:solidFill>
        <a:ln w="28575">
          <a:solidFill>
            <a:schemeClr val="tx1"/>
          </a:solidFill>
        </a:ln>
      </dgm:spPr>
      <dgm:t>
        <a:bodyPr/>
        <a:lstStyle/>
        <a:p>
          <a:endParaRPr lang="el-GR" sz="1400" dirty="0"/>
        </a:p>
      </dgm:t>
    </dgm:pt>
    <dgm:pt modelId="{5D41E92A-5B34-433E-9073-BD094234EAAF}" type="parTrans" cxnId="{A8940548-1996-4C08-9558-734BABBA9167}">
      <dgm:prSet/>
      <dgm:spPr/>
      <dgm:t>
        <a:bodyPr/>
        <a:lstStyle/>
        <a:p>
          <a:endParaRPr lang="el-GR"/>
        </a:p>
      </dgm:t>
    </dgm:pt>
    <dgm:pt modelId="{07909938-FC0F-4AEC-97D0-A7DF486F99A9}" type="sibTrans" cxnId="{A8940548-1996-4C08-9558-734BABBA9167}">
      <dgm:prSet/>
      <dgm:spPr/>
      <dgm:t>
        <a:bodyPr/>
        <a:lstStyle/>
        <a:p>
          <a:endParaRPr lang="el-GR"/>
        </a:p>
      </dgm:t>
    </dgm:pt>
    <dgm:pt modelId="{B6A57F7B-6829-4CB3-BD4F-8FDD1677DB41}">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Char char="§"/>
          </a:pPr>
          <a:r>
            <a:rPr lang="el-GR" sz="1500" dirty="0">
              <a:solidFill>
                <a:schemeClr val="tx1"/>
              </a:solidFill>
              <a:latin typeface="Century Gothic" panose="020B0502020202020204" pitchFamily="34" charset="0"/>
            </a:rPr>
            <a:t>Απομονωμένα κύτταρα ή κυτταρικά συστατικά</a:t>
          </a:r>
        </a:p>
      </dgm:t>
    </dgm:pt>
    <dgm:pt modelId="{02E6AE5D-2762-4DFE-B881-FF23084598F2}" type="parTrans" cxnId="{D6018C83-6A0E-4B14-9318-86AC07486465}">
      <dgm:prSet/>
      <dgm:spPr/>
      <dgm:t>
        <a:bodyPr/>
        <a:lstStyle/>
        <a:p>
          <a:endParaRPr lang="el-GR"/>
        </a:p>
      </dgm:t>
    </dgm:pt>
    <dgm:pt modelId="{3BA2521F-A2B2-42CB-9D00-12775DC93026}" type="sibTrans" cxnId="{D6018C83-6A0E-4B14-9318-86AC07486465}">
      <dgm:prSet/>
      <dgm:spPr/>
      <dgm:t>
        <a:bodyPr/>
        <a:lstStyle/>
        <a:p>
          <a:endParaRPr lang="el-GR"/>
        </a:p>
      </dgm:t>
    </dgm:pt>
    <dgm:pt modelId="{3A53CFE3-7EE3-429F-9DA6-9A79FB95D5D7}">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Char char="§"/>
          </a:pPr>
          <a:r>
            <a:rPr lang="el-GR" sz="1500" dirty="0">
              <a:solidFill>
                <a:schemeClr val="tx1"/>
              </a:solidFill>
              <a:latin typeface="Century Gothic" panose="020B0502020202020204" pitchFamily="34" charset="0"/>
            </a:rPr>
            <a:t>Διεξαγωγή υπό ελεγχόμενες εργαστηριακές συνθήκες</a:t>
          </a:r>
        </a:p>
      </dgm:t>
    </dgm:pt>
    <dgm:pt modelId="{8DF569DF-EC6E-44ED-88E3-8BE39EF74E28}" type="parTrans" cxnId="{3168269B-6052-4781-8B35-90461D09929F}">
      <dgm:prSet/>
      <dgm:spPr/>
      <dgm:t>
        <a:bodyPr/>
        <a:lstStyle/>
        <a:p>
          <a:endParaRPr lang="el-GR"/>
        </a:p>
      </dgm:t>
    </dgm:pt>
    <dgm:pt modelId="{DC8E77A7-8A38-403E-9B6F-0717BE0C3143}" type="sibTrans" cxnId="{3168269B-6052-4781-8B35-90461D09929F}">
      <dgm:prSet/>
      <dgm:spPr/>
      <dgm:t>
        <a:bodyPr/>
        <a:lstStyle/>
        <a:p>
          <a:endParaRPr lang="el-GR"/>
        </a:p>
      </dgm:t>
    </dgm:pt>
    <dgm:pt modelId="{E2AC2BF7-E94A-4C3E-96E8-5EA60944BEC5}">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Char char="§"/>
          </a:pPr>
          <a:r>
            <a:rPr lang="el-GR" sz="1500" dirty="0">
              <a:solidFill>
                <a:schemeClr val="tx1"/>
              </a:solidFill>
              <a:latin typeface="Century Gothic" panose="020B0502020202020204" pitchFamily="34" charset="0"/>
            </a:rPr>
            <a:t>Χαμηλό κόστος</a:t>
          </a:r>
        </a:p>
      </dgm:t>
    </dgm:pt>
    <dgm:pt modelId="{55130242-E07D-41B5-85EE-8577F2DAF2D2}" type="parTrans" cxnId="{0E36B8BA-8E02-498E-ADF7-E7BEC6BD1CC3}">
      <dgm:prSet/>
      <dgm:spPr/>
      <dgm:t>
        <a:bodyPr/>
        <a:lstStyle/>
        <a:p>
          <a:endParaRPr lang="el-GR"/>
        </a:p>
      </dgm:t>
    </dgm:pt>
    <dgm:pt modelId="{44867516-7047-4C81-867E-C97A532F3A60}" type="sibTrans" cxnId="{0E36B8BA-8E02-498E-ADF7-E7BEC6BD1CC3}">
      <dgm:prSet/>
      <dgm:spPr/>
      <dgm:t>
        <a:bodyPr/>
        <a:lstStyle/>
        <a:p>
          <a:endParaRPr lang="el-GR"/>
        </a:p>
      </dgm:t>
    </dgm:pt>
    <dgm:pt modelId="{3D4386A2-26BE-43EF-AF24-534154E25755}">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Char char="§"/>
          </a:pPr>
          <a:r>
            <a:rPr lang="el-GR" sz="1500" dirty="0">
              <a:solidFill>
                <a:schemeClr val="tx1"/>
              </a:solidFill>
              <a:latin typeface="Century Gothic" panose="020B0502020202020204" pitchFamily="34" charset="0"/>
            </a:rPr>
            <a:t>Λιγότερο χρονοβόρες</a:t>
          </a:r>
        </a:p>
      </dgm:t>
    </dgm:pt>
    <dgm:pt modelId="{C9C96381-BE5F-4AF3-BE3F-D151A0EEEABF}" type="parTrans" cxnId="{C2AF8C6F-1C43-425E-8CAD-BC1C753502F3}">
      <dgm:prSet/>
      <dgm:spPr/>
      <dgm:t>
        <a:bodyPr/>
        <a:lstStyle/>
        <a:p>
          <a:endParaRPr lang="el-GR"/>
        </a:p>
      </dgm:t>
    </dgm:pt>
    <dgm:pt modelId="{6A040469-B3E7-4D1A-BD15-A1869A861362}" type="sibTrans" cxnId="{C2AF8C6F-1C43-425E-8CAD-BC1C753502F3}">
      <dgm:prSet/>
      <dgm:spPr/>
      <dgm:t>
        <a:bodyPr/>
        <a:lstStyle/>
        <a:p>
          <a:endParaRPr lang="el-GR"/>
        </a:p>
      </dgm:t>
    </dgm:pt>
    <dgm:pt modelId="{DD151952-D84F-4B76-BC13-54BCD8FB5941}">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Char char="§"/>
          </a:pPr>
          <a:r>
            <a:rPr lang="el-GR" sz="1500" dirty="0">
              <a:solidFill>
                <a:schemeClr val="tx1"/>
              </a:solidFill>
              <a:latin typeface="Century Gothic" panose="020B0502020202020204" pitchFamily="34" charset="0"/>
            </a:rPr>
            <a:t>Παρέχουν μία πρώτη εικόνα, αλλά χαρακτηρίζονται από σχετική αξιοπιστία</a:t>
          </a:r>
        </a:p>
      </dgm:t>
    </dgm:pt>
    <dgm:pt modelId="{8A8A1012-EB38-4167-937C-E6E110381BF9}" type="parTrans" cxnId="{4104F29F-BB66-42ED-8024-856635F562C9}">
      <dgm:prSet/>
      <dgm:spPr/>
      <dgm:t>
        <a:bodyPr/>
        <a:lstStyle/>
        <a:p>
          <a:endParaRPr lang="el-GR"/>
        </a:p>
      </dgm:t>
    </dgm:pt>
    <dgm:pt modelId="{F180B7B9-FAC6-4112-AFFB-95339B086759}" type="sibTrans" cxnId="{4104F29F-BB66-42ED-8024-856635F562C9}">
      <dgm:prSet/>
      <dgm:spPr/>
      <dgm:t>
        <a:bodyPr/>
        <a:lstStyle/>
        <a:p>
          <a:endParaRPr lang="el-GR"/>
        </a:p>
      </dgm:t>
    </dgm:pt>
    <dgm:pt modelId="{5CC0DBA9-C2A6-4EC3-9D06-870058224BBE}">
      <dgm:prSet/>
      <dgm:spPr>
        <a:solidFill>
          <a:schemeClr val="accent2">
            <a:lumMod val="20000"/>
            <a:lumOff val="80000"/>
          </a:schemeClr>
        </a:solidFill>
        <a:ln w="28575">
          <a:solidFill>
            <a:schemeClr val="tx1"/>
          </a:solidFill>
        </a:ln>
      </dgm:spPr>
      <dgm:t>
        <a:bodyPr/>
        <a:lstStyle/>
        <a:p>
          <a:endParaRPr lang="el-GR" sz="1400" dirty="0"/>
        </a:p>
      </dgm:t>
    </dgm:pt>
    <dgm:pt modelId="{6A71082A-37C0-4FA4-A065-D012B28E229B}" type="parTrans" cxnId="{272A9C58-FB20-4BAE-8259-54DC6C427AE2}">
      <dgm:prSet/>
      <dgm:spPr/>
      <dgm:t>
        <a:bodyPr/>
        <a:lstStyle/>
        <a:p>
          <a:endParaRPr lang="el-GR"/>
        </a:p>
      </dgm:t>
    </dgm:pt>
    <dgm:pt modelId="{8664BFFB-751F-40BB-9913-014D125FB988}" type="sibTrans" cxnId="{272A9C58-FB20-4BAE-8259-54DC6C427AE2}">
      <dgm:prSet/>
      <dgm:spPr/>
      <dgm:t>
        <a:bodyPr/>
        <a:lstStyle/>
        <a:p>
          <a:endParaRPr lang="el-GR"/>
        </a:p>
      </dgm:t>
    </dgm:pt>
    <dgm:pt modelId="{6197BAFD-CCB3-4244-AB9B-40B21C13D4B1}">
      <dgm:prSet/>
      <dgm:spPr>
        <a:solidFill>
          <a:schemeClr val="accent2">
            <a:lumMod val="20000"/>
            <a:lumOff val="80000"/>
          </a:schemeClr>
        </a:solidFill>
        <a:ln w="28575">
          <a:solidFill>
            <a:schemeClr val="tx1"/>
          </a:solidFill>
        </a:ln>
      </dgm:spPr>
      <dgm:t>
        <a:bodyPr/>
        <a:lstStyle/>
        <a:p>
          <a:endParaRPr lang="el-GR" sz="1400" dirty="0"/>
        </a:p>
      </dgm:t>
    </dgm:pt>
    <dgm:pt modelId="{E0B72CF4-0A6D-4DE0-B278-4D0F26A0C635}" type="parTrans" cxnId="{B89669BD-F1E9-496C-A7DB-AA702D580EB1}">
      <dgm:prSet/>
      <dgm:spPr/>
      <dgm:t>
        <a:bodyPr/>
        <a:lstStyle/>
        <a:p>
          <a:endParaRPr lang="el-GR"/>
        </a:p>
      </dgm:t>
    </dgm:pt>
    <dgm:pt modelId="{5DC839F3-C3C9-480A-99BA-626F7271F277}" type="sibTrans" cxnId="{B89669BD-F1E9-496C-A7DB-AA702D580EB1}">
      <dgm:prSet/>
      <dgm:spPr/>
      <dgm:t>
        <a:bodyPr/>
        <a:lstStyle/>
        <a:p>
          <a:endParaRPr lang="el-GR"/>
        </a:p>
      </dgm:t>
    </dgm:pt>
    <dgm:pt modelId="{8FE4303A-7E16-4FEC-A93E-5DEA2A7F646A}">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Char char="§"/>
          </a:pPr>
          <a:r>
            <a:rPr lang="el-GR" sz="1500" dirty="0">
              <a:solidFill>
                <a:schemeClr val="tx1"/>
              </a:solidFill>
              <a:latin typeface="Century Gothic" panose="020B0502020202020204" pitchFamily="34" charset="0"/>
            </a:rPr>
            <a:t>Πειράματα που διεξάγονται εντός έμβιων οργανισμών</a:t>
          </a:r>
        </a:p>
      </dgm:t>
    </dgm:pt>
    <dgm:pt modelId="{F6E05476-E2C6-4CDB-BE6E-5A2DEF0D3260}" type="parTrans" cxnId="{3964C5F7-2A8B-41CA-BEC3-BE74A21230AD}">
      <dgm:prSet/>
      <dgm:spPr/>
      <dgm:t>
        <a:bodyPr/>
        <a:lstStyle/>
        <a:p>
          <a:endParaRPr lang="el-GR"/>
        </a:p>
      </dgm:t>
    </dgm:pt>
    <dgm:pt modelId="{CC866873-15B9-4900-96CD-588CFF12733F}" type="sibTrans" cxnId="{3964C5F7-2A8B-41CA-BEC3-BE74A21230AD}">
      <dgm:prSet/>
      <dgm:spPr/>
      <dgm:t>
        <a:bodyPr/>
        <a:lstStyle/>
        <a:p>
          <a:endParaRPr lang="el-GR"/>
        </a:p>
      </dgm:t>
    </dgm:pt>
    <dgm:pt modelId="{D5A54C86-F7B9-4EE1-AD08-323ACAEABA80}">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Char char="§"/>
          </a:pPr>
          <a:endParaRPr lang="el-GR" sz="1500" dirty="0">
            <a:solidFill>
              <a:schemeClr val="tx1"/>
            </a:solidFill>
          </a:endParaRPr>
        </a:p>
      </dgm:t>
    </dgm:pt>
    <dgm:pt modelId="{A2C4087A-6BEF-47A5-922C-1649798B6772}" type="parTrans" cxnId="{59414C0C-6E1C-43C6-857D-8E052EBCE262}">
      <dgm:prSet/>
      <dgm:spPr/>
      <dgm:t>
        <a:bodyPr/>
        <a:lstStyle/>
        <a:p>
          <a:endParaRPr lang="el-GR"/>
        </a:p>
      </dgm:t>
    </dgm:pt>
    <dgm:pt modelId="{A812DF6D-35AD-4B4B-8D3D-C98C58F4DA87}" type="sibTrans" cxnId="{59414C0C-6E1C-43C6-857D-8E052EBCE262}">
      <dgm:prSet/>
      <dgm:spPr/>
      <dgm:t>
        <a:bodyPr/>
        <a:lstStyle/>
        <a:p>
          <a:endParaRPr lang="el-GR"/>
        </a:p>
      </dgm:t>
    </dgm:pt>
    <dgm:pt modelId="{333E2E94-4E51-4F88-9A19-F84009EC3565}">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Char char="§"/>
          </a:pPr>
          <a:r>
            <a:rPr lang="el-GR" sz="1500" dirty="0">
              <a:solidFill>
                <a:schemeClr val="tx1"/>
              </a:solidFill>
              <a:latin typeface="Century Gothic" panose="020B0502020202020204" pitchFamily="34" charset="0"/>
            </a:rPr>
            <a:t>Ολόκληροι οργανισμοί</a:t>
          </a:r>
        </a:p>
      </dgm:t>
    </dgm:pt>
    <dgm:pt modelId="{86E0B55F-EC41-4357-AC56-792154FB71C5}" type="parTrans" cxnId="{AB0B5A0F-E53C-4F06-B1AB-E2586A197FBF}">
      <dgm:prSet/>
      <dgm:spPr/>
      <dgm:t>
        <a:bodyPr/>
        <a:lstStyle/>
        <a:p>
          <a:endParaRPr lang="el-GR"/>
        </a:p>
      </dgm:t>
    </dgm:pt>
    <dgm:pt modelId="{9368CC05-5F3C-4CBB-A2B5-7CB5B8A6FEBD}" type="sibTrans" cxnId="{AB0B5A0F-E53C-4F06-B1AB-E2586A197FBF}">
      <dgm:prSet/>
      <dgm:spPr/>
      <dgm:t>
        <a:bodyPr/>
        <a:lstStyle/>
        <a:p>
          <a:endParaRPr lang="el-GR"/>
        </a:p>
      </dgm:t>
    </dgm:pt>
    <dgm:pt modelId="{334B7EFE-DAAD-4592-9412-997AD60676E7}">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Char char="§"/>
          </a:pPr>
          <a:r>
            <a:rPr lang="el-GR" sz="1500" dirty="0">
              <a:solidFill>
                <a:schemeClr val="tx1"/>
              </a:solidFill>
              <a:latin typeface="Century Gothic" panose="020B0502020202020204" pitchFamily="34" charset="0"/>
            </a:rPr>
            <a:t>Διεξαγωγή υπό φυσιολογικές συνθήκες</a:t>
          </a:r>
        </a:p>
      </dgm:t>
    </dgm:pt>
    <dgm:pt modelId="{DB49759F-5352-423B-BEFA-FA73877F79FB}" type="parTrans" cxnId="{99F4635F-D427-4141-A665-64E327D86CBC}">
      <dgm:prSet/>
      <dgm:spPr/>
      <dgm:t>
        <a:bodyPr/>
        <a:lstStyle/>
        <a:p>
          <a:endParaRPr lang="el-GR"/>
        </a:p>
      </dgm:t>
    </dgm:pt>
    <dgm:pt modelId="{C56CA7CB-7215-4A33-958D-F869F0C4F401}" type="sibTrans" cxnId="{99F4635F-D427-4141-A665-64E327D86CBC}">
      <dgm:prSet/>
      <dgm:spPr/>
      <dgm:t>
        <a:bodyPr/>
        <a:lstStyle/>
        <a:p>
          <a:endParaRPr lang="el-GR"/>
        </a:p>
      </dgm:t>
    </dgm:pt>
    <dgm:pt modelId="{12D6E872-97B8-4CA5-903B-FC3A103C3EDE}">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Char char="§"/>
          </a:pPr>
          <a:r>
            <a:rPr lang="el-GR" sz="1500" dirty="0">
              <a:solidFill>
                <a:schemeClr val="tx1"/>
              </a:solidFill>
              <a:latin typeface="Century Gothic" panose="020B0502020202020204" pitchFamily="34" charset="0"/>
            </a:rPr>
            <a:t>Υψηλό κόστος</a:t>
          </a:r>
        </a:p>
      </dgm:t>
    </dgm:pt>
    <dgm:pt modelId="{5776CB33-075A-4CAE-A328-626DCA629809}" type="parTrans" cxnId="{21046AB2-BCD0-42A2-9155-A1B88E18D6B3}">
      <dgm:prSet/>
      <dgm:spPr/>
      <dgm:t>
        <a:bodyPr/>
        <a:lstStyle/>
        <a:p>
          <a:endParaRPr lang="el-GR"/>
        </a:p>
      </dgm:t>
    </dgm:pt>
    <dgm:pt modelId="{E157CD9F-10D5-4414-B99E-CECF2EF0B0A8}" type="sibTrans" cxnId="{21046AB2-BCD0-42A2-9155-A1B88E18D6B3}">
      <dgm:prSet/>
      <dgm:spPr/>
      <dgm:t>
        <a:bodyPr/>
        <a:lstStyle/>
        <a:p>
          <a:endParaRPr lang="el-GR"/>
        </a:p>
      </dgm:t>
    </dgm:pt>
    <dgm:pt modelId="{2B4F6A64-306B-4656-8934-167B5FD6470F}">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Char char="§"/>
          </a:pPr>
          <a:r>
            <a:rPr lang="el-GR" sz="1500" dirty="0">
              <a:solidFill>
                <a:schemeClr val="tx1"/>
              </a:solidFill>
              <a:latin typeface="Century Gothic" panose="020B0502020202020204" pitchFamily="34" charset="0"/>
            </a:rPr>
            <a:t>Περισσότερο χρονοβόρες</a:t>
          </a:r>
        </a:p>
      </dgm:t>
    </dgm:pt>
    <dgm:pt modelId="{66C36D1C-53E8-4A83-9BEF-B12430C329F5}" type="parTrans" cxnId="{59BF19F9-868B-49BC-8D9A-E785DBC9C157}">
      <dgm:prSet/>
      <dgm:spPr/>
      <dgm:t>
        <a:bodyPr/>
        <a:lstStyle/>
        <a:p>
          <a:endParaRPr lang="el-GR"/>
        </a:p>
      </dgm:t>
    </dgm:pt>
    <dgm:pt modelId="{5C61498F-766C-46C2-8351-1B9F656E38FC}" type="sibTrans" cxnId="{59BF19F9-868B-49BC-8D9A-E785DBC9C157}">
      <dgm:prSet/>
      <dgm:spPr/>
      <dgm:t>
        <a:bodyPr/>
        <a:lstStyle/>
        <a:p>
          <a:endParaRPr lang="el-GR"/>
        </a:p>
      </dgm:t>
    </dgm:pt>
    <dgm:pt modelId="{4B66BD3D-6861-4097-AC6B-54949E8F1DD2}">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Char char="§"/>
          </a:pPr>
          <a:r>
            <a:rPr lang="el-GR" sz="1500" dirty="0">
              <a:solidFill>
                <a:schemeClr val="tx1"/>
              </a:solidFill>
              <a:latin typeface="Century Gothic" panose="020B0502020202020204" pitchFamily="34" charset="0"/>
            </a:rPr>
            <a:t>Υψηλότερη ακρίβεια και αξιοπιστία</a:t>
          </a:r>
        </a:p>
      </dgm:t>
    </dgm:pt>
    <dgm:pt modelId="{2B903E64-9AD9-410E-ACD3-5F53E7012178}" type="parTrans" cxnId="{8EC28886-72D9-41E3-93E4-06AFF1B169BD}">
      <dgm:prSet/>
      <dgm:spPr/>
      <dgm:t>
        <a:bodyPr/>
        <a:lstStyle/>
        <a:p>
          <a:endParaRPr lang="el-GR"/>
        </a:p>
      </dgm:t>
    </dgm:pt>
    <dgm:pt modelId="{22046EE7-C401-431E-A559-BE971CDCEAB9}" type="sibTrans" cxnId="{8EC28886-72D9-41E3-93E4-06AFF1B169BD}">
      <dgm:prSet/>
      <dgm:spPr/>
      <dgm:t>
        <a:bodyPr/>
        <a:lstStyle/>
        <a:p>
          <a:endParaRPr lang="el-GR"/>
        </a:p>
      </dgm:t>
    </dgm:pt>
    <dgm:pt modelId="{D313443F-F5C6-4CA1-8B59-113B61C8A21D}">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None/>
          </a:pPr>
          <a:endParaRPr lang="el-GR" sz="1500" dirty="0">
            <a:solidFill>
              <a:schemeClr val="tx1"/>
            </a:solidFill>
            <a:latin typeface="Century Gothic" panose="020B0502020202020204" pitchFamily="34" charset="0"/>
          </a:endParaRPr>
        </a:p>
      </dgm:t>
    </dgm:pt>
    <dgm:pt modelId="{FAE4C565-5B62-4ECD-BF1C-01393A47C2E8}" type="parTrans" cxnId="{20A0F603-6700-451C-AC5C-438A898C8735}">
      <dgm:prSet/>
      <dgm:spPr/>
      <dgm:t>
        <a:bodyPr/>
        <a:lstStyle/>
        <a:p>
          <a:endParaRPr lang="el-GR"/>
        </a:p>
      </dgm:t>
    </dgm:pt>
    <dgm:pt modelId="{EE74D66E-547A-43E0-B4F1-4F786E2213DB}" type="sibTrans" cxnId="{20A0F603-6700-451C-AC5C-438A898C8735}">
      <dgm:prSet/>
      <dgm:spPr/>
      <dgm:t>
        <a:bodyPr/>
        <a:lstStyle/>
        <a:p>
          <a:endParaRPr lang="el-GR"/>
        </a:p>
      </dgm:t>
    </dgm:pt>
    <dgm:pt modelId="{EFD91D64-09C7-4F70-9647-4E24FB30CE20}">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None/>
          </a:pPr>
          <a:endParaRPr lang="el-GR" sz="1500" dirty="0">
            <a:solidFill>
              <a:schemeClr val="tx1"/>
            </a:solidFill>
            <a:latin typeface="Century Gothic" panose="020B0502020202020204" pitchFamily="34" charset="0"/>
          </a:endParaRPr>
        </a:p>
      </dgm:t>
    </dgm:pt>
    <dgm:pt modelId="{0B21648E-70FD-4A73-B795-D286382B46E1}" type="parTrans" cxnId="{27D18DFB-63A5-4353-A3D1-90C01E270097}">
      <dgm:prSet/>
      <dgm:spPr/>
      <dgm:t>
        <a:bodyPr/>
        <a:lstStyle/>
        <a:p>
          <a:endParaRPr lang="el-GR"/>
        </a:p>
      </dgm:t>
    </dgm:pt>
    <dgm:pt modelId="{896A2A07-DA3B-4CED-9FDB-9078C3ECCB14}" type="sibTrans" cxnId="{27D18DFB-63A5-4353-A3D1-90C01E270097}">
      <dgm:prSet/>
      <dgm:spPr/>
      <dgm:t>
        <a:bodyPr/>
        <a:lstStyle/>
        <a:p>
          <a:endParaRPr lang="el-GR"/>
        </a:p>
      </dgm:t>
    </dgm:pt>
    <dgm:pt modelId="{4DBD51B0-E395-4D71-A994-50E1AD48E8BC}">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None/>
          </a:pPr>
          <a:endParaRPr lang="el-GR" sz="1500" dirty="0">
            <a:solidFill>
              <a:schemeClr val="tx1"/>
            </a:solidFill>
            <a:latin typeface="Century Gothic" panose="020B0502020202020204" pitchFamily="34" charset="0"/>
          </a:endParaRPr>
        </a:p>
      </dgm:t>
    </dgm:pt>
    <dgm:pt modelId="{33F2ACC2-1740-4571-B724-40411DD0E06F}" type="parTrans" cxnId="{F758FA54-3EA5-43CD-AF8D-4ACA0534D7E8}">
      <dgm:prSet/>
      <dgm:spPr/>
      <dgm:t>
        <a:bodyPr/>
        <a:lstStyle/>
        <a:p>
          <a:endParaRPr lang="el-GR"/>
        </a:p>
      </dgm:t>
    </dgm:pt>
    <dgm:pt modelId="{BF833A14-12E8-426A-8D1C-C64E863ADE04}" type="sibTrans" cxnId="{F758FA54-3EA5-43CD-AF8D-4ACA0534D7E8}">
      <dgm:prSet/>
      <dgm:spPr/>
      <dgm:t>
        <a:bodyPr/>
        <a:lstStyle/>
        <a:p>
          <a:endParaRPr lang="el-GR"/>
        </a:p>
      </dgm:t>
    </dgm:pt>
    <dgm:pt modelId="{38DBA112-AED8-45A4-A0D4-1F2AF6CEFC9C}">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None/>
          </a:pPr>
          <a:endParaRPr lang="el-GR" sz="1500" dirty="0">
            <a:solidFill>
              <a:schemeClr val="tx1"/>
            </a:solidFill>
            <a:latin typeface="Century Gothic" panose="020B0502020202020204" pitchFamily="34" charset="0"/>
          </a:endParaRPr>
        </a:p>
      </dgm:t>
    </dgm:pt>
    <dgm:pt modelId="{85E42E92-56A8-41BA-80DE-AF88A5288AAC}" type="parTrans" cxnId="{2DF7DA6A-D214-4836-819A-18071A3A6453}">
      <dgm:prSet/>
      <dgm:spPr/>
      <dgm:t>
        <a:bodyPr/>
        <a:lstStyle/>
        <a:p>
          <a:endParaRPr lang="el-GR"/>
        </a:p>
      </dgm:t>
    </dgm:pt>
    <dgm:pt modelId="{10A7A43D-A712-463B-8C8E-F367204F0E0B}" type="sibTrans" cxnId="{2DF7DA6A-D214-4836-819A-18071A3A6453}">
      <dgm:prSet/>
      <dgm:spPr/>
      <dgm:t>
        <a:bodyPr/>
        <a:lstStyle/>
        <a:p>
          <a:endParaRPr lang="el-GR"/>
        </a:p>
      </dgm:t>
    </dgm:pt>
    <dgm:pt modelId="{E29D2D61-B542-401C-BA7D-245879932A2C}">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None/>
          </a:pPr>
          <a:endParaRPr lang="el-GR" sz="1500" dirty="0">
            <a:solidFill>
              <a:schemeClr val="tx1"/>
            </a:solidFill>
            <a:latin typeface="Century Gothic" panose="020B0502020202020204" pitchFamily="34" charset="0"/>
          </a:endParaRPr>
        </a:p>
      </dgm:t>
    </dgm:pt>
    <dgm:pt modelId="{D79B51D9-BFBC-4A54-88AF-54E02C92A5E1}" type="parTrans" cxnId="{4BBA4CF1-2956-474E-8BAF-D4AFB6DBC79B}">
      <dgm:prSet/>
      <dgm:spPr/>
      <dgm:t>
        <a:bodyPr/>
        <a:lstStyle/>
        <a:p>
          <a:endParaRPr lang="el-GR"/>
        </a:p>
      </dgm:t>
    </dgm:pt>
    <dgm:pt modelId="{A58ED932-48D3-4DDB-8DFA-02EEA4105F6F}" type="sibTrans" cxnId="{4BBA4CF1-2956-474E-8BAF-D4AFB6DBC79B}">
      <dgm:prSet/>
      <dgm:spPr/>
      <dgm:t>
        <a:bodyPr/>
        <a:lstStyle/>
        <a:p>
          <a:endParaRPr lang="el-GR"/>
        </a:p>
      </dgm:t>
    </dgm:pt>
    <dgm:pt modelId="{609A7420-713C-45A5-B0EE-2450DC2EC4AB}">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None/>
          </a:pPr>
          <a:endParaRPr lang="el-GR" sz="1500" dirty="0">
            <a:solidFill>
              <a:schemeClr val="tx1"/>
            </a:solidFill>
            <a:latin typeface="Century Gothic" panose="020B0502020202020204" pitchFamily="34" charset="0"/>
          </a:endParaRPr>
        </a:p>
      </dgm:t>
    </dgm:pt>
    <dgm:pt modelId="{40F33E76-A126-4B6C-935A-5E1523E3A060}" type="parTrans" cxnId="{F9B00E4D-BF1C-4299-A500-B9156D078C0A}">
      <dgm:prSet/>
      <dgm:spPr/>
      <dgm:t>
        <a:bodyPr/>
        <a:lstStyle/>
        <a:p>
          <a:endParaRPr lang="el-GR"/>
        </a:p>
      </dgm:t>
    </dgm:pt>
    <dgm:pt modelId="{3F8A8330-5C0D-41E8-9A11-40FCCFCEDB24}" type="sibTrans" cxnId="{F9B00E4D-BF1C-4299-A500-B9156D078C0A}">
      <dgm:prSet/>
      <dgm:spPr/>
      <dgm:t>
        <a:bodyPr/>
        <a:lstStyle/>
        <a:p>
          <a:endParaRPr lang="el-GR"/>
        </a:p>
      </dgm:t>
    </dgm:pt>
    <dgm:pt modelId="{B406CD5A-3B57-4600-9651-F37B49B567D1}">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None/>
          </a:pPr>
          <a:endParaRPr lang="el-GR" sz="1500" dirty="0">
            <a:solidFill>
              <a:schemeClr val="tx1"/>
            </a:solidFill>
            <a:latin typeface="Century Gothic" panose="020B0502020202020204" pitchFamily="34" charset="0"/>
          </a:endParaRPr>
        </a:p>
      </dgm:t>
    </dgm:pt>
    <dgm:pt modelId="{433DA041-06BA-4686-A975-01313525EB51}" type="parTrans" cxnId="{13266326-604C-4185-BA70-56E3B3E5EA7A}">
      <dgm:prSet/>
      <dgm:spPr/>
      <dgm:t>
        <a:bodyPr/>
        <a:lstStyle/>
        <a:p>
          <a:endParaRPr lang="el-GR"/>
        </a:p>
      </dgm:t>
    </dgm:pt>
    <dgm:pt modelId="{77530F95-4F4C-4603-A383-5558CC6B48D5}" type="sibTrans" cxnId="{13266326-604C-4185-BA70-56E3B3E5EA7A}">
      <dgm:prSet/>
      <dgm:spPr/>
      <dgm:t>
        <a:bodyPr/>
        <a:lstStyle/>
        <a:p>
          <a:endParaRPr lang="el-GR"/>
        </a:p>
      </dgm:t>
    </dgm:pt>
    <dgm:pt modelId="{1DCEF512-2313-453D-8864-A8C59F46240A}">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None/>
          </a:pPr>
          <a:endParaRPr lang="el-GR" sz="1500" dirty="0">
            <a:solidFill>
              <a:schemeClr val="tx1"/>
            </a:solidFill>
            <a:latin typeface="Century Gothic" panose="020B0502020202020204" pitchFamily="34" charset="0"/>
          </a:endParaRPr>
        </a:p>
      </dgm:t>
    </dgm:pt>
    <dgm:pt modelId="{BF2A5392-F5CE-432F-9983-82E9719A7713}" type="parTrans" cxnId="{129B1023-EEC9-4619-9CBA-4A62E4D446E0}">
      <dgm:prSet/>
      <dgm:spPr/>
      <dgm:t>
        <a:bodyPr/>
        <a:lstStyle/>
        <a:p>
          <a:endParaRPr lang="el-GR"/>
        </a:p>
      </dgm:t>
    </dgm:pt>
    <dgm:pt modelId="{5229BEF4-928C-441F-9109-D7FF88363B41}" type="sibTrans" cxnId="{129B1023-EEC9-4619-9CBA-4A62E4D446E0}">
      <dgm:prSet/>
      <dgm:spPr/>
      <dgm:t>
        <a:bodyPr/>
        <a:lstStyle/>
        <a:p>
          <a:endParaRPr lang="el-GR"/>
        </a:p>
      </dgm:t>
    </dgm:pt>
    <dgm:pt modelId="{4A0F14BF-8970-4A24-B6D2-4230DA88D0A8}">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None/>
          </a:pPr>
          <a:endParaRPr lang="el-GR" sz="1500" dirty="0">
            <a:solidFill>
              <a:schemeClr val="tx1"/>
            </a:solidFill>
            <a:latin typeface="Century Gothic" panose="020B0502020202020204" pitchFamily="34" charset="0"/>
          </a:endParaRPr>
        </a:p>
      </dgm:t>
    </dgm:pt>
    <dgm:pt modelId="{9CDAC81C-8EC7-4695-A432-5D49ECF93092}" type="parTrans" cxnId="{33A29EA1-AE35-4E87-AE96-676E07E01D4F}">
      <dgm:prSet/>
      <dgm:spPr/>
      <dgm:t>
        <a:bodyPr/>
        <a:lstStyle/>
        <a:p>
          <a:endParaRPr lang="el-GR"/>
        </a:p>
      </dgm:t>
    </dgm:pt>
    <dgm:pt modelId="{4788E920-0827-470A-81CD-9EA79A2C12D1}" type="sibTrans" cxnId="{33A29EA1-AE35-4E87-AE96-676E07E01D4F}">
      <dgm:prSet/>
      <dgm:spPr/>
      <dgm:t>
        <a:bodyPr/>
        <a:lstStyle/>
        <a:p>
          <a:endParaRPr lang="el-GR"/>
        </a:p>
      </dgm:t>
    </dgm:pt>
    <dgm:pt modelId="{96FE7466-DB24-4FA7-9275-9DF795ED0839}">
      <dgm:prSet custT="1"/>
      <dgm:spPr>
        <a:solidFill>
          <a:schemeClr val="accent2">
            <a:lumMod val="20000"/>
            <a:lumOff val="80000"/>
          </a:schemeClr>
        </a:solidFill>
        <a:ln w="28575">
          <a:solidFill>
            <a:schemeClr val="tx1"/>
          </a:solidFill>
        </a:ln>
      </dgm:spPr>
      <dgm:t>
        <a:bodyPr/>
        <a:lstStyle/>
        <a:p>
          <a:pPr>
            <a:buFont typeface="Wingdings" panose="05000000000000000000" pitchFamily="2" charset="2"/>
            <a:buNone/>
          </a:pPr>
          <a:endParaRPr lang="el-GR" sz="1500" dirty="0">
            <a:solidFill>
              <a:schemeClr val="tx1"/>
            </a:solidFill>
            <a:latin typeface="Century Gothic" panose="020B0502020202020204" pitchFamily="34" charset="0"/>
          </a:endParaRPr>
        </a:p>
      </dgm:t>
    </dgm:pt>
    <dgm:pt modelId="{B9E592E8-BC1C-4CBD-9EF8-F35235566FAF}" type="parTrans" cxnId="{9E3225FD-C4F6-476C-B9A5-FDD023C91E36}">
      <dgm:prSet/>
      <dgm:spPr/>
      <dgm:t>
        <a:bodyPr/>
        <a:lstStyle/>
        <a:p>
          <a:endParaRPr lang="el-GR"/>
        </a:p>
      </dgm:t>
    </dgm:pt>
    <dgm:pt modelId="{F1CD085D-EAF6-476E-844B-D15C67B4EE07}" type="sibTrans" cxnId="{9E3225FD-C4F6-476C-B9A5-FDD023C91E36}">
      <dgm:prSet/>
      <dgm:spPr/>
      <dgm:t>
        <a:bodyPr/>
        <a:lstStyle/>
        <a:p>
          <a:endParaRPr lang="el-GR"/>
        </a:p>
      </dgm:t>
    </dgm:pt>
    <dgm:pt modelId="{A6B1AC63-11AD-4246-9462-C8A79108E364}" type="pres">
      <dgm:prSet presAssocID="{DE338C5B-9F9A-4F91-B64F-748873282937}" presName="linearFlow" presStyleCnt="0">
        <dgm:presLayoutVars>
          <dgm:dir/>
          <dgm:animLvl val="lvl"/>
          <dgm:resizeHandles/>
        </dgm:presLayoutVars>
      </dgm:prSet>
      <dgm:spPr/>
    </dgm:pt>
    <dgm:pt modelId="{88DF8905-6670-4D70-8835-2C53BDA5B2D1}" type="pres">
      <dgm:prSet presAssocID="{14D023EF-F7A2-4186-B968-7FCA02E66C2B}" presName="compositeNode" presStyleCnt="0">
        <dgm:presLayoutVars>
          <dgm:bulletEnabled val="1"/>
        </dgm:presLayoutVars>
      </dgm:prSet>
      <dgm:spPr/>
    </dgm:pt>
    <dgm:pt modelId="{39EAFB01-0FD7-49FA-ABCC-966157A2A24E}" type="pres">
      <dgm:prSet presAssocID="{14D023EF-F7A2-4186-B968-7FCA02E66C2B}" presName="image" presStyleLbl="fgImgPlace1" presStyleIdx="0" presStyleCnt="2"/>
      <dgm:spPr>
        <a:blipFill rotWithShape="1">
          <a:blip xmlns:r="http://schemas.openxmlformats.org/officeDocument/2006/relationships" r:embed="rId1"/>
          <a:srcRect/>
          <a:stretch>
            <a:fillRect l="-2000" r="-2000"/>
          </a:stretch>
        </a:blipFill>
        <a:ln w="28575">
          <a:solidFill>
            <a:schemeClr val="tx1"/>
          </a:solidFill>
        </a:ln>
      </dgm:spPr>
    </dgm:pt>
    <dgm:pt modelId="{79A08C9A-0561-4A28-B04D-81C3708BDA2C}" type="pres">
      <dgm:prSet presAssocID="{14D023EF-F7A2-4186-B968-7FCA02E66C2B}" presName="childNode" presStyleLbl="node1" presStyleIdx="0" presStyleCnt="2">
        <dgm:presLayoutVars>
          <dgm:bulletEnabled val="1"/>
        </dgm:presLayoutVars>
      </dgm:prSet>
      <dgm:spPr/>
    </dgm:pt>
    <dgm:pt modelId="{20A7148E-3178-465E-84B1-CAE2107F49C4}" type="pres">
      <dgm:prSet presAssocID="{14D023EF-F7A2-4186-B968-7FCA02E66C2B}" presName="parentNode" presStyleLbl="revTx" presStyleIdx="0" presStyleCnt="2">
        <dgm:presLayoutVars>
          <dgm:chMax val="0"/>
          <dgm:bulletEnabled val="1"/>
        </dgm:presLayoutVars>
      </dgm:prSet>
      <dgm:spPr/>
    </dgm:pt>
    <dgm:pt modelId="{79588A3F-997F-4D5D-A110-5DE82578954F}" type="pres">
      <dgm:prSet presAssocID="{266252C5-CD53-4910-801B-45110D1B2311}" presName="sibTrans" presStyleCnt="0"/>
      <dgm:spPr/>
    </dgm:pt>
    <dgm:pt modelId="{3117FC4C-9F7B-4461-A9A7-90F634AACF38}" type="pres">
      <dgm:prSet presAssocID="{3132912D-D9E8-43B5-88A0-A98E82FD9211}" presName="compositeNode" presStyleCnt="0">
        <dgm:presLayoutVars>
          <dgm:bulletEnabled val="1"/>
        </dgm:presLayoutVars>
      </dgm:prSet>
      <dgm:spPr/>
    </dgm:pt>
    <dgm:pt modelId="{F0DA23CB-2740-4575-9259-33D66A60126A}" type="pres">
      <dgm:prSet presAssocID="{3132912D-D9E8-43B5-88A0-A98E82FD9211}" presName="image" presStyleLbl="fgImgPlace1" presStyleIdx="1" presStyleCnt="2"/>
      <dgm:spPr>
        <a:blipFill rotWithShape="1">
          <a:blip xmlns:r="http://schemas.openxmlformats.org/officeDocument/2006/relationships" r:embed="rId2"/>
          <a:srcRect/>
          <a:stretch>
            <a:fillRect/>
          </a:stretch>
        </a:blipFill>
        <a:ln w="28575">
          <a:solidFill>
            <a:schemeClr val="tx1"/>
          </a:solidFill>
        </a:ln>
      </dgm:spPr>
    </dgm:pt>
    <dgm:pt modelId="{106D0901-AC7C-4000-B1F1-0940C56F3B1A}" type="pres">
      <dgm:prSet presAssocID="{3132912D-D9E8-43B5-88A0-A98E82FD9211}" presName="childNode" presStyleLbl="node1" presStyleIdx="1" presStyleCnt="2">
        <dgm:presLayoutVars>
          <dgm:bulletEnabled val="1"/>
        </dgm:presLayoutVars>
      </dgm:prSet>
      <dgm:spPr/>
    </dgm:pt>
    <dgm:pt modelId="{6E5171B6-605D-4F82-8443-6825B70B8694}" type="pres">
      <dgm:prSet presAssocID="{3132912D-D9E8-43B5-88A0-A98E82FD9211}" presName="parentNode" presStyleLbl="revTx" presStyleIdx="1" presStyleCnt="2">
        <dgm:presLayoutVars>
          <dgm:chMax val="0"/>
          <dgm:bulletEnabled val="1"/>
        </dgm:presLayoutVars>
      </dgm:prSet>
      <dgm:spPr/>
    </dgm:pt>
  </dgm:ptLst>
  <dgm:cxnLst>
    <dgm:cxn modelId="{20A0F603-6700-451C-AC5C-438A898C8735}" srcId="{14D023EF-F7A2-4186-B968-7FCA02E66C2B}" destId="{D313443F-F5C6-4CA1-8B59-113B61C8A21D}" srcOrd="1" destOrd="0" parTransId="{FAE4C565-5B62-4ECD-BF1C-01393A47C2E8}" sibTransId="{EE74D66E-547A-43E0-B4F1-4F786E2213DB}"/>
    <dgm:cxn modelId="{05614D0B-3E97-4B48-9155-45F285E4B6E9}" type="presOf" srcId="{3D4386A2-26BE-43EF-AF24-534154E25755}" destId="{79A08C9A-0561-4A28-B04D-81C3708BDA2C}" srcOrd="0" destOrd="8" presId="urn:microsoft.com/office/officeart/2005/8/layout/hList2"/>
    <dgm:cxn modelId="{59414C0C-6E1C-43C6-857D-8E052EBCE262}" srcId="{3132912D-D9E8-43B5-88A0-A98E82FD9211}" destId="{D5A54C86-F7B9-4EE1-AD08-323ACAEABA80}" srcOrd="12" destOrd="0" parTransId="{A2C4087A-6BEF-47A5-922C-1649798B6772}" sibTransId="{A812DF6D-35AD-4B4B-8D3D-C98C58F4DA87}"/>
    <dgm:cxn modelId="{2692AF0D-786D-490A-AF1E-B1E9FC6D7280}" type="presOf" srcId="{E2AC2BF7-E94A-4C3E-96E8-5EA60944BEC5}" destId="{79A08C9A-0561-4A28-B04D-81C3708BDA2C}" srcOrd="0" destOrd="6" presId="urn:microsoft.com/office/officeart/2005/8/layout/hList2"/>
    <dgm:cxn modelId="{AB0B5A0F-E53C-4F06-B1AB-E2586A197FBF}" srcId="{3132912D-D9E8-43B5-88A0-A98E82FD9211}" destId="{333E2E94-4E51-4F88-9A19-F84009EC3565}" srcOrd="3" destOrd="0" parTransId="{86E0B55F-EC41-4357-AC56-792154FB71C5}" sibTransId="{9368CC05-5F3C-4CBB-A2B5-7CB5B8A6FEBD}"/>
    <dgm:cxn modelId="{E2D59C17-37FA-412C-A55D-0994B4739B3E}" type="presOf" srcId="{38DBA112-AED8-45A4-A0D4-1F2AF6CEFC9C}" destId="{79A08C9A-0561-4A28-B04D-81C3708BDA2C}" srcOrd="0" destOrd="7" presId="urn:microsoft.com/office/officeart/2005/8/layout/hList2"/>
    <dgm:cxn modelId="{129B1023-EEC9-4619-9CBA-4A62E4D446E0}" srcId="{3132912D-D9E8-43B5-88A0-A98E82FD9211}" destId="{1DCEF512-2313-453D-8864-A8C59F46240A}" srcOrd="6" destOrd="0" parTransId="{BF2A5392-F5CE-432F-9983-82E9719A7713}" sibTransId="{5229BEF4-928C-441F-9109-D7FF88363B41}"/>
    <dgm:cxn modelId="{13266326-604C-4185-BA70-56E3B3E5EA7A}" srcId="{3132912D-D9E8-43B5-88A0-A98E82FD9211}" destId="{B406CD5A-3B57-4600-9651-F37B49B567D1}" srcOrd="4" destOrd="0" parTransId="{433DA041-06BA-4686-A975-01313525EB51}" sibTransId="{77530F95-4F4C-4603-A383-5558CC6B48D5}"/>
    <dgm:cxn modelId="{9396702E-4A22-44A8-B0F7-EBA95DEA2BAA}" type="presOf" srcId="{EFD91D64-09C7-4F70-9647-4E24FB30CE20}" destId="{79A08C9A-0561-4A28-B04D-81C3708BDA2C}" srcOrd="0" destOrd="3" presId="urn:microsoft.com/office/officeart/2005/8/layout/hList2"/>
    <dgm:cxn modelId="{C5B6E33B-9657-4B4A-8AD5-2F1D9089E3B5}" type="presOf" srcId="{B6A57F7B-6829-4CB3-BD4F-8FDD1677DB41}" destId="{79A08C9A-0561-4A28-B04D-81C3708BDA2C}" srcOrd="0" destOrd="2" presId="urn:microsoft.com/office/officeart/2005/8/layout/hList2"/>
    <dgm:cxn modelId="{99F4635F-D427-4141-A665-64E327D86CBC}" srcId="{3132912D-D9E8-43B5-88A0-A98E82FD9211}" destId="{334B7EFE-DAAD-4592-9412-997AD60676E7}" srcOrd="5" destOrd="0" parTransId="{DB49759F-5352-423B-BEFA-FA73877F79FB}" sibTransId="{C56CA7CB-7215-4A33-958D-F869F0C4F401}"/>
    <dgm:cxn modelId="{8F2F9746-2016-45C3-A8D6-E47B1E3362A5}" type="presOf" srcId="{5CC0DBA9-C2A6-4EC3-9D06-870058224BBE}" destId="{106D0901-AC7C-4000-B1F1-0940C56F3B1A}" srcOrd="0" destOrd="0" presId="urn:microsoft.com/office/officeart/2005/8/layout/hList2"/>
    <dgm:cxn modelId="{37808867-A907-4AB7-9E10-DC9D61734EC0}" type="presOf" srcId="{DE338C5B-9F9A-4F91-B64F-748873282937}" destId="{A6B1AC63-11AD-4246-9462-C8A79108E364}" srcOrd="0" destOrd="0" presId="urn:microsoft.com/office/officeart/2005/8/layout/hList2"/>
    <dgm:cxn modelId="{A8940548-1996-4C08-9558-734BABBA9167}" srcId="{14D023EF-F7A2-4186-B968-7FCA02E66C2B}" destId="{5CBB2DC2-B11B-432B-9F49-EF613A6219B5}" srcOrd="11" destOrd="0" parTransId="{5D41E92A-5B34-433E-9073-BD094234EAAF}" sibTransId="{07909938-FC0F-4AEC-97D0-A7DF486F99A9}"/>
    <dgm:cxn modelId="{02D41168-B557-4885-BC96-B87B67C55227}" type="presOf" srcId="{3132912D-D9E8-43B5-88A0-A98E82FD9211}" destId="{6E5171B6-605D-4F82-8443-6825B70B8694}" srcOrd="0" destOrd="0" presId="urn:microsoft.com/office/officeart/2005/8/layout/hList2"/>
    <dgm:cxn modelId="{2B88284A-3A9A-4294-AEE6-636F75B7D6DA}" type="presOf" srcId="{609A7420-713C-45A5-B0EE-2450DC2EC4AB}" destId="{106D0901-AC7C-4000-B1F1-0940C56F3B1A}" srcOrd="0" destOrd="2" presId="urn:microsoft.com/office/officeart/2005/8/layout/hList2"/>
    <dgm:cxn modelId="{2DF7DA6A-D214-4836-819A-18071A3A6453}" srcId="{14D023EF-F7A2-4186-B968-7FCA02E66C2B}" destId="{38DBA112-AED8-45A4-A0D4-1F2AF6CEFC9C}" srcOrd="7" destOrd="0" parTransId="{85E42E92-56A8-41BA-80DE-AF88A5288AAC}" sibTransId="{10A7A43D-A712-463B-8C8E-F367204F0E0B}"/>
    <dgm:cxn modelId="{6073B26C-EDC2-4751-914F-E2C5B0815415}" type="presOf" srcId="{4A0F14BF-8970-4A24-B6D2-4230DA88D0A8}" destId="{106D0901-AC7C-4000-B1F1-0940C56F3B1A}" srcOrd="0" destOrd="8" presId="urn:microsoft.com/office/officeart/2005/8/layout/hList2"/>
    <dgm:cxn modelId="{F9B00E4D-BF1C-4299-A500-B9156D078C0A}" srcId="{3132912D-D9E8-43B5-88A0-A98E82FD9211}" destId="{609A7420-713C-45A5-B0EE-2450DC2EC4AB}" srcOrd="2" destOrd="0" parTransId="{40F33E76-A126-4B6C-935A-5E1523E3A060}" sibTransId="{3F8A8330-5C0D-41E8-9A11-40FCCFCEDB24}"/>
    <dgm:cxn modelId="{C2AF8C6F-1C43-425E-8CAD-BC1C753502F3}" srcId="{14D023EF-F7A2-4186-B968-7FCA02E66C2B}" destId="{3D4386A2-26BE-43EF-AF24-534154E25755}" srcOrd="8" destOrd="0" parTransId="{C9C96381-BE5F-4AF3-BE3F-D151A0EEEABF}" sibTransId="{6A040469-B3E7-4D1A-BD15-A1869A861362}"/>
    <dgm:cxn modelId="{1E0DA170-7B4D-42AF-84D7-11E3E240EA68}" type="presOf" srcId="{D313443F-F5C6-4CA1-8B59-113B61C8A21D}" destId="{79A08C9A-0561-4A28-B04D-81C3708BDA2C}" srcOrd="0" destOrd="1" presId="urn:microsoft.com/office/officeart/2005/8/layout/hList2"/>
    <dgm:cxn modelId="{F1CAE872-CD40-4D35-8DEB-66A87B8DA28F}" type="presOf" srcId="{D5A54C86-F7B9-4EE1-AD08-323ACAEABA80}" destId="{106D0901-AC7C-4000-B1F1-0940C56F3B1A}" srcOrd="0" destOrd="12" presId="urn:microsoft.com/office/officeart/2005/8/layout/hList2"/>
    <dgm:cxn modelId="{F758FA54-3EA5-43CD-AF8D-4ACA0534D7E8}" srcId="{14D023EF-F7A2-4186-B968-7FCA02E66C2B}" destId="{4DBD51B0-E395-4D71-A994-50E1AD48E8BC}" srcOrd="5" destOrd="0" parTransId="{33F2ACC2-1740-4571-B724-40411DD0E06F}" sibTransId="{BF833A14-12E8-426A-8D1C-C64E863ADE04}"/>
    <dgm:cxn modelId="{EB30AF57-FE94-4BE9-9301-91CAD7BC319B}" type="presOf" srcId="{334B7EFE-DAAD-4592-9412-997AD60676E7}" destId="{106D0901-AC7C-4000-B1F1-0940C56F3B1A}" srcOrd="0" destOrd="5" presId="urn:microsoft.com/office/officeart/2005/8/layout/hList2"/>
    <dgm:cxn modelId="{272A9C58-FB20-4BAE-8259-54DC6C427AE2}" srcId="{3132912D-D9E8-43B5-88A0-A98E82FD9211}" destId="{5CC0DBA9-C2A6-4EC3-9D06-870058224BBE}" srcOrd="0" destOrd="0" parTransId="{6A71082A-37C0-4FA4-A065-D012B28E229B}" sibTransId="{8664BFFB-751F-40BB-9913-014D125FB988}"/>
    <dgm:cxn modelId="{35D45B79-DA8D-4227-843F-850949035595}" type="presOf" srcId="{1DCEF512-2313-453D-8864-A8C59F46240A}" destId="{106D0901-AC7C-4000-B1F1-0940C56F3B1A}" srcOrd="0" destOrd="6" presId="urn:microsoft.com/office/officeart/2005/8/layout/hList2"/>
    <dgm:cxn modelId="{407C8A5A-59D8-43D9-8C20-C584D07CB253}" type="presOf" srcId="{14D023EF-F7A2-4186-B968-7FCA02E66C2B}" destId="{20A7148E-3178-465E-84B1-CAE2107F49C4}" srcOrd="0" destOrd="0" presId="urn:microsoft.com/office/officeart/2005/8/layout/hList2"/>
    <dgm:cxn modelId="{290AA87A-AC37-43B5-B9EF-75788FDC00B5}" type="presOf" srcId="{6197BAFD-CCB3-4244-AB9B-40B21C13D4B1}" destId="{106D0901-AC7C-4000-B1F1-0940C56F3B1A}" srcOrd="0" destOrd="13" presId="urn:microsoft.com/office/officeart/2005/8/layout/hList2"/>
    <dgm:cxn modelId="{9621EE5A-297E-4BA6-B45A-7BE061D0008E}" type="presOf" srcId="{DD151952-D84F-4B76-BC13-54BCD8FB5941}" destId="{79A08C9A-0561-4A28-B04D-81C3708BDA2C}" srcOrd="0" destOrd="10" presId="urn:microsoft.com/office/officeart/2005/8/layout/hList2"/>
    <dgm:cxn modelId="{D6018C83-6A0E-4B14-9318-86AC07486465}" srcId="{14D023EF-F7A2-4186-B968-7FCA02E66C2B}" destId="{B6A57F7B-6829-4CB3-BD4F-8FDD1677DB41}" srcOrd="2" destOrd="0" parTransId="{02E6AE5D-2762-4DFE-B881-FF23084598F2}" sibTransId="{3BA2521F-A2B2-42CB-9D00-12775DC93026}"/>
    <dgm:cxn modelId="{8EC28886-72D9-41E3-93E4-06AFF1B169BD}" srcId="{3132912D-D9E8-43B5-88A0-A98E82FD9211}" destId="{4B66BD3D-6861-4097-AC6B-54949E8F1DD2}" srcOrd="11" destOrd="0" parTransId="{2B903E64-9AD9-410E-ACD3-5F53E7012178}" sibTransId="{22046EE7-C401-431E-A559-BE971CDCEAB9}"/>
    <dgm:cxn modelId="{C055F698-39B8-4A34-BE57-7C0B04D477CD}" srcId="{DE338C5B-9F9A-4F91-B64F-748873282937}" destId="{14D023EF-F7A2-4186-B968-7FCA02E66C2B}" srcOrd="0" destOrd="0" parTransId="{F96AEEF5-95DF-4302-9615-250AA6B2E4C8}" sibTransId="{266252C5-CD53-4910-801B-45110D1B2311}"/>
    <dgm:cxn modelId="{3168269B-6052-4781-8B35-90461D09929F}" srcId="{14D023EF-F7A2-4186-B968-7FCA02E66C2B}" destId="{3A53CFE3-7EE3-429F-9DA6-9A79FB95D5D7}" srcOrd="4" destOrd="0" parTransId="{8DF569DF-EC6E-44ED-88E3-8BE39EF74E28}" sibTransId="{DC8E77A7-8A38-403E-9B6F-0717BE0C3143}"/>
    <dgm:cxn modelId="{82B2269F-27E1-45E6-9206-BFBECEF9AD28}" type="presOf" srcId="{4B66BD3D-6861-4097-AC6B-54949E8F1DD2}" destId="{106D0901-AC7C-4000-B1F1-0940C56F3B1A}" srcOrd="0" destOrd="11" presId="urn:microsoft.com/office/officeart/2005/8/layout/hList2"/>
    <dgm:cxn modelId="{4104F29F-BB66-42ED-8024-856635F562C9}" srcId="{14D023EF-F7A2-4186-B968-7FCA02E66C2B}" destId="{DD151952-D84F-4B76-BC13-54BCD8FB5941}" srcOrd="10" destOrd="0" parTransId="{8A8A1012-EB38-4167-937C-E6E110381BF9}" sibTransId="{F180B7B9-FAC6-4112-AFFB-95339B086759}"/>
    <dgm:cxn modelId="{33A29EA1-AE35-4E87-AE96-676E07E01D4F}" srcId="{3132912D-D9E8-43B5-88A0-A98E82FD9211}" destId="{4A0F14BF-8970-4A24-B6D2-4230DA88D0A8}" srcOrd="8" destOrd="0" parTransId="{9CDAC81C-8EC7-4695-A432-5D49ECF93092}" sibTransId="{4788E920-0827-470A-81CD-9EA79A2C12D1}"/>
    <dgm:cxn modelId="{42D2C7A2-D780-4787-A872-EE6E4E12B1CC}" type="presOf" srcId="{E29D2D61-B542-401C-BA7D-245879932A2C}" destId="{79A08C9A-0561-4A28-B04D-81C3708BDA2C}" srcOrd="0" destOrd="9" presId="urn:microsoft.com/office/officeart/2005/8/layout/hList2"/>
    <dgm:cxn modelId="{82B2E2A2-AFF1-4098-82D7-678A099F3BA8}" type="presOf" srcId="{4DBD51B0-E395-4D71-A994-50E1AD48E8BC}" destId="{79A08C9A-0561-4A28-B04D-81C3708BDA2C}" srcOrd="0" destOrd="5" presId="urn:microsoft.com/office/officeart/2005/8/layout/hList2"/>
    <dgm:cxn modelId="{21046AB2-BCD0-42A2-9155-A1B88E18D6B3}" srcId="{3132912D-D9E8-43B5-88A0-A98E82FD9211}" destId="{12D6E872-97B8-4CA5-903B-FC3A103C3EDE}" srcOrd="7" destOrd="0" parTransId="{5776CB33-075A-4CAE-A328-626DCA629809}" sibTransId="{E157CD9F-10D5-4414-B99E-CECF2EF0B0A8}"/>
    <dgm:cxn modelId="{339C13B9-194A-4736-8EB4-4F4B8F2FB062}" type="presOf" srcId="{2B4F6A64-306B-4656-8934-167B5FD6470F}" destId="{106D0901-AC7C-4000-B1F1-0940C56F3B1A}" srcOrd="0" destOrd="9" presId="urn:microsoft.com/office/officeart/2005/8/layout/hList2"/>
    <dgm:cxn modelId="{0E36B8BA-8E02-498E-ADF7-E7BEC6BD1CC3}" srcId="{14D023EF-F7A2-4186-B968-7FCA02E66C2B}" destId="{E2AC2BF7-E94A-4C3E-96E8-5EA60944BEC5}" srcOrd="6" destOrd="0" parTransId="{55130242-E07D-41B5-85EE-8577F2DAF2D2}" sibTransId="{44867516-7047-4C81-867E-C97A532F3A60}"/>
    <dgm:cxn modelId="{B89669BD-F1E9-496C-A7DB-AA702D580EB1}" srcId="{3132912D-D9E8-43B5-88A0-A98E82FD9211}" destId="{6197BAFD-CCB3-4244-AB9B-40B21C13D4B1}" srcOrd="13" destOrd="0" parTransId="{E0B72CF4-0A6D-4DE0-B278-4D0F26A0C635}" sibTransId="{5DC839F3-C3C9-480A-99BA-626F7271F277}"/>
    <dgm:cxn modelId="{3253E2BD-D7DB-452C-A031-0A16273A21F4}" type="presOf" srcId="{8FE4303A-7E16-4FEC-A93E-5DEA2A7F646A}" destId="{106D0901-AC7C-4000-B1F1-0940C56F3B1A}" srcOrd="0" destOrd="1" presId="urn:microsoft.com/office/officeart/2005/8/layout/hList2"/>
    <dgm:cxn modelId="{CEB53AC4-3AE7-4185-B516-AFDCA21996CD}" type="presOf" srcId="{5CBB2DC2-B11B-432B-9F49-EF613A6219B5}" destId="{79A08C9A-0561-4A28-B04D-81C3708BDA2C}" srcOrd="0" destOrd="11" presId="urn:microsoft.com/office/officeart/2005/8/layout/hList2"/>
    <dgm:cxn modelId="{545DB1CD-6FC3-493C-BA17-E6E5AB9A6E6F}" type="presOf" srcId="{3A53CFE3-7EE3-429F-9DA6-9A79FB95D5D7}" destId="{79A08C9A-0561-4A28-B04D-81C3708BDA2C}" srcOrd="0" destOrd="4" presId="urn:microsoft.com/office/officeart/2005/8/layout/hList2"/>
    <dgm:cxn modelId="{EB9036D1-E1C3-4172-BFD0-7872290F7E58}" type="presOf" srcId="{B406CD5A-3B57-4600-9651-F37B49B567D1}" destId="{106D0901-AC7C-4000-B1F1-0940C56F3B1A}" srcOrd="0" destOrd="4" presId="urn:microsoft.com/office/officeart/2005/8/layout/hList2"/>
    <dgm:cxn modelId="{7B2DF4D6-4181-45C9-817F-7C18E995DB5E}" type="presOf" srcId="{3B771000-6072-4634-AF67-5B84C8D01125}" destId="{79A08C9A-0561-4A28-B04D-81C3708BDA2C}" srcOrd="0" destOrd="0" presId="urn:microsoft.com/office/officeart/2005/8/layout/hList2"/>
    <dgm:cxn modelId="{C34DFFDD-D2A9-49E8-B6F0-990548BD58E5}" srcId="{DE338C5B-9F9A-4F91-B64F-748873282937}" destId="{3132912D-D9E8-43B5-88A0-A98E82FD9211}" srcOrd="1" destOrd="0" parTransId="{5747D408-CB85-4EB4-BE73-E6FF5F47BDEE}" sibTransId="{D3023245-F84B-4F04-AB8A-F46E6753EB2B}"/>
    <dgm:cxn modelId="{927C27E1-28F7-42BB-A6A7-001963FB9F5A}" type="presOf" srcId="{96FE7466-DB24-4FA7-9275-9DF795ED0839}" destId="{106D0901-AC7C-4000-B1F1-0940C56F3B1A}" srcOrd="0" destOrd="10" presId="urn:microsoft.com/office/officeart/2005/8/layout/hList2"/>
    <dgm:cxn modelId="{1AB3F5E5-5021-4711-BBE3-DBC210DDDB2D}" srcId="{14D023EF-F7A2-4186-B968-7FCA02E66C2B}" destId="{3B771000-6072-4634-AF67-5B84C8D01125}" srcOrd="0" destOrd="0" parTransId="{2CECC089-B7D1-4D57-965A-AA98FB9D4B68}" sibTransId="{EC48F286-C12D-45FE-9809-74AD98771935}"/>
    <dgm:cxn modelId="{890622E8-29A3-4E41-B913-768834C6C515}" type="presOf" srcId="{333E2E94-4E51-4F88-9A19-F84009EC3565}" destId="{106D0901-AC7C-4000-B1F1-0940C56F3B1A}" srcOrd="0" destOrd="3" presId="urn:microsoft.com/office/officeart/2005/8/layout/hList2"/>
    <dgm:cxn modelId="{4BBA4CF1-2956-474E-8BAF-D4AFB6DBC79B}" srcId="{14D023EF-F7A2-4186-B968-7FCA02E66C2B}" destId="{E29D2D61-B542-401C-BA7D-245879932A2C}" srcOrd="9" destOrd="0" parTransId="{D79B51D9-BFBC-4A54-88AF-54E02C92A5E1}" sibTransId="{A58ED932-48D3-4DDB-8DFA-02EEA4105F6F}"/>
    <dgm:cxn modelId="{760310F5-E834-4CB5-8C74-A0905FA9F3DD}" type="presOf" srcId="{12D6E872-97B8-4CA5-903B-FC3A103C3EDE}" destId="{106D0901-AC7C-4000-B1F1-0940C56F3B1A}" srcOrd="0" destOrd="7" presId="urn:microsoft.com/office/officeart/2005/8/layout/hList2"/>
    <dgm:cxn modelId="{3964C5F7-2A8B-41CA-BEC3-BE74A21230AD}" srcId="{3132912D-D9E8-43B5-88A0-A98E82FD9211}" destId="{8FE4303A-7E16-4FEC-A93E-5DEA2A7F646A}" srcOrd="1" destOrd="0" parTransId="{F6E05476-E2C6-4CDB-BE6E-5A2DEF0D3260}" sibTransId="{CC866873-15B9-4900-96CD-588CFF12733F}"/>
    <dgm:cxn modelId="{59BF19F9-868B-49BC-8D9A-E785DBC9C157}" srcId="{3132912D-D9E8-43B5-88A0-A98E82FD9211}" destId="{2B4F6A64-306B-4656-8934-167B5FD6470F}" srcOrd="9" destOrd="0" parTransId="{66C36D1C-53E8-4A83-9BEF-B12430C329F5}" sibTransId="{5C61498F-766C-46C2-8351-1B9F656E38FC}"/>
    <dgm:cxn modelId="{27D18DFB-63A5-4353-A3D1-90C01E270097}" srcId="{14D023EF-F7A2-4186-B968-7FCA02E66C2B}" destId="{EFD91D64-09C7-4F70-9647-4E24FB30CE20}" srcOrd="3" destOrd="0" parTransId="{0B21648E-70FD-4A73-B795-D286382B46E1}" sibTransId="{896A2A07-DA3B-4CED-9FDB-9078C3ECCB14}"/>
    <dgm:cxn modelId="{9E3225FD-C4F6-476C-B9A5-FDD023C91E36}" srcId="{3132912D-D9E8-43B5-88A0-A98E82FD9211}" destId="{96FE7466-DB24-4FA7-9275-9DF795ED0839}" srcOrd="10" destOrd="0" parTransId="{B9E592E8-BC1C-4CBD-9EF8-F35235566FAF}" sibTransId="{F1CD085D-EAF6-476E-844B-D15C67B4EE07}"/>
    <dgm:cxn modelId="{0318E3D4-FEEE-4455-BE21-C8746E5C90C5}" type="presParOf" srcId="{A6B1AC63-11AD-4246-9462-C8A79108E364}" destId="{88DF8905-6670-4D70-8835-2C53BDA5B2D1}" srcOrd="0" destOrd="0" presId="urn:microsoft.com/office/officeart/2005/8/layout/hList2"/>
    <dgm:cxn modelId="{75A369E5-34F7-4B87-AF5B-26F776585E7B}" type="presParOf" srcId="{88DF8905-6670-4D70-8835-2C53BDA5B2D1}" destId="{39EAFB01-0FD7-49FA-ABCC-966157A2A24E}" srcOrd="0" destOrd="0" presId="urn:microsoft.com/office/officeart/2005/8/layout/hList2"/>
    <dgm:cxn modelId="{3A43895B-A760-45BE-A4A0-A9EF6576B778}" type="presParOf" srcId="{88DF8905-6670-4D70-8835-2C53BDA5B2D1}" destId="{79A08C9A-0561-4A28-B04D-81C3708BDA2C}" srcOrd="1" destOrd="0" presId="urn:microsoft.com/office/officeart/2005/8/layout/hList2"/>
    <dgm:cxn modelId="{76C1D702-569C-46A9-B371-C6585AF4B5BC}" type="presParOf" srcId="{88DF8905-6670-4D70-8835-2C53BDA5B2D1}" destId="{20A7148E-3178-465E-84B1-CAE2107F49C4}" srcOrd="2" destOrd="0" presId="urn:microsoft.com/office/officeart/2005/8/layout/hList2"/>
    <dgm:cxn modelId="{325C05D7-A99F-4C37-BD73-449CDA4D5487}" type="presParOf" srcId="{A6B1AC63-11AD-4246-9462-C8A79108E364}" destId="{79588A3F-997F-4D5D-A110-5DE82578954F}" srcOrd="1" destOrd="0" presId="urn:microsoft.com/office/officeart/2005/8/layout/hList2"/>
    <dgm:cxn modelId="{E14D3FE7-F804-4C29-8A75-9124D6776BAD}" type="presParOf" srcId="{A6B1AC63-11AD-4246-9462-C8A79108E364}" destId="{3117FC4C-9F7B-4461-A9A7-90F634AACF38}" srcOrd="2" destOrd="0" presId="urn:microsoft.com/office/officeart/2005/8/layout/hList2"/>
    <dgm:cxn modelId="{3BBEB2E5-1C22-422B-BCB0-56FC94A1BA7E}" type="presParOf" srcId="{3117FC4C-9F7B-4461-A9A7-90F634AACF38}" destId="{F0DA23CB-2740-4575-9259-33D66A60126A}" srcOrd="0" destOrd="0" presId="urn:microsoft.com/office/officeart/2005/8/layout/hList2"/>
    <dgm:cxn modelId="{20504183-FCEC-4DC5-82F0-9A068D2C8D0D}" type="presParOf" srcId="{3117FC4C-9F7B-4461-A9A7-90F634AACF38}" destId="{106D0901-AC7C-4000-B1F1-0940C56F3B1A}" srcOrd="1" destOrd="0" presId="urn:microsoft.com/office/officeart/2005/8/layout/hList2"/>
    <dgm:cxn modelId="{9C006676-052C-42ED-ACD5-79D94306E787}" type="presParOf" srcId="{3117FC4C-9F7B-4461-A9A7-90F634AACF38}" destId="{6E5171B6-605D-4F82-8443-6825B70B8694}"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CD7A6A8-F873-4381-A793-5C34D0EE3813}"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l-GR"/>
        </a:p>
      </dgm:t>
    </dgm:pt>
    <dgm:pt modelId="{3474CEA5-6C35-4073-96CE-32F8C8023469}">
      <dgm:prSet phldrT="[Text]" phldr="1"/>
      <dgm:spPr>
        <a:noFill/>
        <a:ln>
          <a:noFill/>
        </a:ln>
      </dgm:spPr>
      <dgm:t>
        <a:bodyPr/>
        <a:lstStyle/>
        <a:p>
          <a:endParaRPr lang="el-GR" dirty="0"/>
        </a:p>
      </dgm:t>
    </dgm:pt>
    <dgm:pt modelId="{22DB3B76-20E9-4BB9-92FD-6772E7942682}" type="parTrans" cxnId="{E103A0D1-656E-4C0C-88F8-BD9C9330C752}">
      <dgm:prSet/>
      <dgm:spPr/>
      <dgm:t>
        <a:bodyPr/>
        <a:lstStyle/>
        <a:p>
          <a:endParaRPr lang="el-GR"/>
        </a:p>
      </dgm:t>
    </dgm:pt>
    <dgm:pt modelId="{687D6FB9-EC21-4FA2-9653-99D5248CEDBF}" type="sibTrans" cxnId="{E103A0D1-656E-4C0C-88F8-BD9C9330C752}">
      <dgm:prSet/>
      <dgm:spPr/>
      <dgm:t>
        <a:bodyPr/>
        <a:lstStyle/>
        <a:p>
          <a:endParaRPr lang="el-GR"/>
        </a:p>
      </dgm:t>
    </dgm:pt>
    <dgm:pt modelId="{2FA6579E-869A-4186-BE20-E5727151FABE}">
      <dgm:prSet phldrT="[Text]" custT="1"/>
      <dgm:spPr/>
      <dgm:t>
        <a:bodyPr/>
        <a:lstStyle/>
        <a:p>
          <a:r>
            <a:rPr lang="el-GR" sz="1600" b="1" dirty="0">
              <a:latin typeface="Century Gothic" panose="020B0502020202020204" pitchFamily="34" charset="0"/>
            </a:rPr>
            <a:t>Ενίσχυση</a:t>
          </a:r>
          <a:endParaRPr lang="en-US" sz="1600" b="1" dirty="0">
            <a:latin typeface="Century Gothic" panose="020B0502020202020204" pitchFamily="34" charset="0"/>
          </a:endParaRPr>
        </a:p>
        <a:p>
          <a:r>
            <a:rPr lang="el-GR" sz="1600" dirty="0">
              <a:latin typeface="Century Gothic" panose="020B0502020202020204" pitchFamily="34" charset="0"/>
            </a:rPr>
            <a:t>Η έκθεση σε ένα χημικό επιδρά στο άλλο προκαλώντας ισχυρότερη επίδραση σε σχέση με την αρχική</a:t>
          </a:r>
        </a:p>
      </dgm:t>
    </dgm:pt>
    <dgm:pt modelId="{5679D6B0-8302-408A-AC8D-69FA15A3170B}" type="parTrans" cxnId="{B18A763B-212A-4FB4-BFE3-32A95CC2E8EA}">
      <dgm:prSet/>
      <dgm:spPr/>
      <dgm:t>
        <a:bodyPr/>
        <a:lstStyle/>
        <a:p>
          <a:endParaRPr lang="el-GR"/>
        </a:p>
      </dgm:t>
    </dgm:pt>
    <dgm:pt modelId="{AD96D1E1-D58E-40CC-832F-C94D39E3C159}" type="sibTrans" cxnId="{B18A763B-212A-4FB4-BFE3-32A95CC2E8EA}">
      <dgm:prSet/>
      <dgm:spPr/>
      <dgm:t>
        <a:bodyPr/>
        <a:lstStyle/>
        <a:p>
          <a:endParaRPr lang="el-GR"/>
        </a:p>
      </dgm:t>
    </dgm:pt>
    <dgm:pt modelId="{70C36757-1C05-4092-9681-D273245523A7}">
      <dgm:prSet phldrT="[Text]" custT="1"/>
      <dgm:spPr/>
      <dgm:t>
        <a:bodyPr/>
        <a:lstStyle/>
        <a:p>
          <a:pPr algn="l"/>
          <a:r>
            <a:rPr lang="el-GR" sz="1600" b="1" dirty="0">
              <a:latin typeface="Century Gothic" panose="020B0502020202020204" pitchFamily="34" charset="0"/>
            </a:rPr>
            <a:t>Συνέργεια</a:t>
          </a:r>
        </a:p>
        <a:p>
          <a:pPr algn="just"/>
          <a:r>
            <a:rPr lang="el-GR" sz="1600" b="0" dirty="0">
              <a:latin typeface="Century Gothic" panose="020B0502020202020204" pitchFamily="34" charset="0"/>
            </a:rPr>
            <a:t>Η έκθεση σε ένα χημικό προκαλεί δραματική αύξηση της επίδρασης του άλλου χήμικου</a:t>
          </a:r>
        </a:p>
        <a:p>
          <a:pPr algn="l"/>
          <a:endParaRPr lang="el-GR" sz="1400" b="0" dirty="0">
            <a:latin typeface="Century Gothic" panose="020B0502020202020204" pitchFamily="34" charset="0"/>
          </a:endParaRPr>
        </a:p>
        <a:p>
          <a:pPr algn="l"/>
          <a:r>
            <a:rPr lang="el-GR" sz="1400" b="0" dirty="0">
              <a:latin typeface="Century Gothic" panose="020B0502020202020204" pitchFamily="34" charset="0"/>
            </a:rPr>
            <a:t> </a:t>
          </a:r>
        </a:p>
      </dgm:t>
    </dgm:pt>
    <dgm:pt modelId="{A3DF1CB7-0BB5-4B32-A76D-5805918EB94A}" type="parTrans" cxnId="{22D46F1D-16E3-4FBB-9BCA-513D66E732AD}">
      <dgm:prSet/>
      <dgm:spPr/>
      <dgm:t>
        <a:bodyPr/>
        <a:lstStyle/>
        <a:p>
          <a:endParaRPr lang="el-GR"/>
        </a:p>
      </dgm:t>
    </dgm:pt>
    <dgm:pt modelId="{E05D23EE-4B89-422F-9D03-9F95139C36A5}" type="sibTrans" cxnId="{22D46F1D-16E3-4FBB-9BCA-513D66E732AD}">
      <dgm:prSet/>
      <dgm:spPr/>
      <dgm:t>
        <a:bodyPr/>
        <a:lstStyle/>
        <a:p>
          <a:endParaRPr lang="el-GR"/>
        </a:p>
      </dgm:t>
    </dgm:pt>
    <dgm:pt modelId="{C7E2C040-80E1-4EF6-BC4C-E470E6AA2BEA}">
      <dgm:prSet phldrT="[Text]" custT="1"/>
      <dgm:spPr/>
      <dgm:t>
        <a:bodyPr/>
        <a:lstStyle/>
        <a:p>
          <a:r>
            <a:rPr lang="el-GR" sz="1600" b="1" dirty="0">
              <a:latin typeface="Century Gothic" panose="020B0502020202020204" pitchFamily="34" charset="0"/>
            </a:rPr>
            <a:t>Ανταγωνισμός</a:t>
          </a:r>
        </a:p>
        <a:p>
          <a:r>
            <a:rPr lang="el-GR" sz="1600" b="0" dirty="0">
              <a:latin typeface="Century Gothic" panose="020B0502020202020204" pitchFamily="34" charset="0"/>
            </a:rPr>
            <a:t>Η έκθεση σε ένα χημικό μειώνει την επίδραση του άλλου χημικού</a:t>
          </a:r>
        </a:p>
      </dgm:t>
    </dgm:pt>
    <dgm:pt modelId="{305BA961-1B18-4D5A-A2A7-679617BE05CD}" type="sibTrans" cxnId="{65CBE8AF-8828-48F6-8B85-D5B94AEB1D76}">
      <dgm:prSet/>
      <dgm:spPr/>
      <dgm:t>
        <a:bodyPr/>
        <a:lstStyle/>
        <a:p>
          <a:endParaRPr lang="el-GR"/>
        </a:p>
      </dgm:t>
    </dgm:pt>
    <dgm:pt modelId="{1A80704A-9DA3-430A-AB2C-F840262E4260}" type="parTrans" cxnId="{65CBE8AF-8828-48F6-8B85-D5B94AEB1D76}">
      <dgm:prSet/>
      <dgm:spPr/>
      <dgm:t>
        <a:bodyPr/>
        <a:lstStyle/>
        <a:p>
          <a:endParaRPr lang="el-GR"/>
        </a:p>
      </dgm:t>
    </dgm:pt>
    <dgm:pt modelId="{E008FD36-4249-4E90-92A3-162ECBA3A415}" type="pres">
      <dgm:prSet presAssocID="{DCD7A6A8-F873-4381-A793-5C34D0EE3813}" presName="Name0" presStyleCnt="0">
        <dgm:presLayoutVars>
          <dgm:chMax val="1"/>
          <dgm:chPref val="1"/>
          <dgm:dir/>
          <dgm:resizeHandles/>
        </dgm:presLayoutVars>
      </dgm:prSet>
      <dgm:spPr/>
    </dgm:pt>
    <dgm:pt modelId="{16B6A3AA-EAAE-465B-81B8-9E025FE4F4F3}" type="pres">
      <dgm:prSet presAssocID="{3474CEA5-6C35-4073-96CE-32F8C8023469}" presName="Parent" presStyleLbl="node1" presStyleIdx="0" presStyleCnt="2" custScaleX="10569" custScaleY="17041" custLinFactX="-67056" custLinFactNeighborX="-100000" custLinFactNeighborY="71490">
        <dgm:presLayoutVars>
          <dgm:chMax val="4"/>
          <dgm:chPref val="3"/>
        </dgm:presLayoutVars>
      </dgm:prSet>
      <dgm:spPr/>
    </dgm:pt>
    <dgm:pt modelId="{F27F4387-B68B-47D4-A181-AD8F6F7DD0C9}" type="pres">
      <dgm:prSet presAssocID="{2FA6579E-869A-4186-BE20-E5727151FABE}" presName="Accent" presStyleLbl="node1" presStyleIdx="1" presStyleCnt="2"/>
      <dgm:spPr>
        <a:solidFill>
          <a:schemeClr val="accent2">
            <a:lumMod val="20000"/>
            <a:lumOff val="80000"/>
          </a:schemeClr>
        </a:solidFill>
      </dgm:spPr>
    </dgm:pt>
    <dgm:pt modelId="{9AE645A3-11CF-408B-9D43-421C91C71B41}" type="pres">
      <dgm:prSet presAssocID="{2FA6579E-869A-4186-BE20-E5727151FABE}" presName="Image1" presStyleLbl="fgImgPlace1" presStyleIdx="0" presStyleCnt="3" custScaleX="84155" custScaleY="84132"/>
      <dgm:spPr>
        <a:solidFill>
          <a:schemeClr val="accent2">
            <a:lumMod val="60000"/>
            <a:lumOff val="40000"/>
          </a:schemeClr>
        </a:solidFill>
      </dgm:spPr>
    </dgm:pt>
    <dgm:pt modelId="{161F3971-736E-4C07-92BF-95A94807998F}" type="pres">
      <dgm:prSet presAssocID="{2FA6579E-869A-4186-BE20-E5727151FABE}" presName="Child1" presStyleLbl="revTx" presStyleIdx="0" presStyleCnt="3" custScaleX="259775" custLinFactNeighborX="81234" custLinFactNeighborY="-17780">
        <dgm:presLayoutVars>
          <dgm:chMax val="0"/>
          <dgm:chPref val="0"/>
          <dgm:bulletEnabled val="1"/>
        </dgm:presLayoutVars>
      </dgm:prSet>
      <dgm:spPr/>
    </dgm:pt>
    <dgm:pt modelId="{608C2B65-7D0D-4C90-8C35-75A75F738277}" type="pres">
      <dgm:prSet presAssocID="{70C36757-1C05-4092-9681-D273245523A7}" presName="Image2" presStyleCnt="0"/>
      <dgm:spPr/>
    </dgm:pt>
    <dgm:pt modelId="{4248E766-A492-4BDD-959A-377019864804}" type="pres">
      <dgm:prSet presAssocID="{70C36757-1C05-4092-9681-D273245523A7}" presName="Image" presStyleLbl="fgImgPlace1" presStyleIdx="1" presStyleCnt="3" custScaleX="84155" custScaleY="84132"/>
      <dgm:spPr>
        <a:solidFill>
          <a:schemeClr val="accent2">
            <a:lumMod val="60000"/>
            <a:lumOff val="40000"/>
          </a:schemeClr>
        </a:solidFill>
      </dgm:spPr>
    </dgm:pt>
    <dgm:pt modelId="{5F016189-EF16-4FDD-BF81-3F93477CF8C7}" type="pres">
      <dgm:prSet presAssocID="{70C36757-1C05-4092-9681-D273245523A7}" presName="Child2" presStyleLbl="revTx" presStyleIdx="1" presStyleCnt="3" custScaleX="229704" custLinFactNeighborX="65464" custLinFactNeighborY="14909">
        <dgm:presLayoutVars>
          <dgm:chMax val="0"/>
          <dgm:chPref val="0"/>
          <dgm:bulletEnabled val="1"/>
        </dgm:presLayoutVars>
      </dgm:prSet>
      <dgm:spPr/>
    </dgm:pt>
    <dgm:pt modelId="{78C49CD3-3EDD-443F-9F55-0710ADDB308D}" type="pres">
      <dgm:prSet presAssocID="{C7E2C040-80E1-4EF6-BC4C-E470E6AA2BEA}" presName="Image3" presStyleCnt="0"/>
      <dgm:spPr/>
    </dgm:pt>
    <dgm:pt modelId="{BB71F1D3-AFF9-4652-B1E9-014585E85C99}" type="pres">
      <dgm:prSet presAssocID="{C7E2C040-80E1-4EF6-BC4C-E470E6AA2BEA}" presName="Image" presStyleLbl="fgImgPlace1" presStyleIdx="2" presStyleCnt="3" custScaleX="84155" custScaleY="84132"/>
      <dgm:spPr>
        <a:solidFill>
          <a:schemeClr val="accent2">
            <a:lumMod val="60000"/>
            <a:lumOff val="40000"/>
          </a:schemeClr>
        </a:solidFill>
      </dgm:spPr>
    </dgm:pt>
    <dgm:pt modelId="{1EB8D580-D11D-427A-A911-F15FD8E1B78C}" type="pres">
      <dgm:prSet presAssocID="{C7E2C040-80E1-4EF6-BC4C-E470E6AA2BEA}" presName="Child3" presStyleLbl="revTx" presStyleIdx="2" presStyleCnt="3" custScaleX="273116" custLinFactNeighborX="81692" custLinFactNeighborY="2556">
        <dgm:presLayoutVars>
          <dgm:chMax val="0"/>
          <dgm:chPref val="0"/>
          <dgm:bulletEnabled val="1"/>
        </dgm:presLayoutVars>
      </dgm:prSet>
      <dgm:spPr/>
    </dgm:pt>
  </dgm:ptLst>
  <dgm:cxnLst>
    <dgm:cxn modelId="{C937F81C-8AC9-4E74-8BD6-46F2AB7C2FC2}" type="presOf" srcId="{70C36757-1C05-4092-9681-D273245523A7}" destId="{5F016189-EF16-4FDD-BF81-3F93477CF8C7}" srcOrd="0" destOrd="0" presId="urn:microsoft.com/office/officeart/2011/layout/RadialPictureList"/>
    <dgm:cxn modelId="{22D46F1D-16E3-4FBB-9BCA-513D66E732AD}" srcId="{3474CEA5-6C35-4073-96CE-32F8C8023469}" destId="{70C36757-1C05-4092-9681-D273245523A7}" srcOrd="1" destOrd="0" parTransId="{A3DF1CB7-0BB5-4B32-A76D-5805918EB94A}" sibTransId="{E05D23EE-4B89-422F-9D03-9F95139C36A5}"/>
    <dgm:cxn modelId="{B18A763B-212A-4FB4-BFE3-32A95CC2E8EA}" srcId="{3474CEA5-6C35-4073-96CE-32F8C8023469}" destId="{2FA6579E-869A-4186-BE20-E5727151FABE}" srcOrd="0" destOrd="0" parTransId="{5679D6B0-8302-408A-AC8D-69FA15A3170B}" sibTransId="{AD96D1E1-D58E-40CC-832F-C94D39E3C159}"/>
    <dgm:cxn modelId="{8F8D096D-A8A8-4A8B-80C4-2DE7FC1191F9}" type="presOf" srcId="{2FA6579E-869A-4186-BE20-E5727151FABE}" destId="{161F3971-736E-4C07-92BF-95A94807998F}" srcOrd="0" destOrd="0" presId="urn:microsoft.com/office/officeart/2011/layout/RadialPictureList"/>
    <dgm:cxn modelId="{65CBE8AF-8828-48F6-8B85-D5B94AEB1D76}" srcId="{3474CEA5-6C35-4073-96CE-32F8C8023469}" destId="{C7E2C040-80E1-4EF6-BC4C-E470E6AA2BEA}" srcOrd="2" destOrd="0" parTransId="{1A80704A-9DA3-430A-AB2C-F840262E4260}" sibTransId="{305BA961-1B18-4D5A-A2A7-679617BE05CD}"/>
    <dgm:cxn modelId="{14ED5EB4-294F-4ABA-BFA6-66379DE8B9D0}" type="presOf" srcId="{3474CEA5-6C35-4073-96CE-32F8C8023469}" destId="{16B6A3AA-EAAE-465B-81B8-9E025FE4F4F3}" srcOrd="0" destOrd="0" presId="urn:microsoft.com/office/officeart/2011/layout/RadialPictureList"/>
    <dgm:cxn modelId="{9ABBDEB5-2941-4E74-8C5C-9450FE50B727}" type="presOf" srcId="{DCD7A6A8-F873-4381-A793-5C34D0EE3813}" destId="{E008FD36-4249-4E90-92A3-162ECBA3A415}" srcOrd="0" destOrd="0" presId="urn:microsoft.com/office/officeart/2011/layout/RadialPictureList"/>
    <dgm:cxn modelId="{E103A0D1-656E-4C0C-88F8-BD9C9330C752}" srcId="{DCD7A6A8-F873-4381-A793-5C34D0EE3813}" destId="{3474CEA5-6C35-4073-96CE-32F8C8023469}" srcOrd="0" destOrd="0" parTransId="{22DB3B76-20E9-4BB9-92FD-6772E7942682}" sibTransId="{687D6FB9-EC21-4FA2-9653-99D5248CEDBF}"/>
    <dgm:cxn modelId="{88018DDD-21E2-45F7-B1AC-D2FE29356F24}" type="presOf" srcId="{C7E2C040-80E1-4EF6-BC4C-E470E6AA2BEA}" destId="{1EB8D580-D11D-427A-A911-F15FD8E1B78C}" srcOrd="0" destOrd="0" presId="urn:microsoft.com/office/officeart/2011/layout/RadialPictureList"/>
    <dgm:cxn modelId="{BFE51634-8F65-4221-B403-43271040F115}" type="presParOf" srcId="{E008FD36-4249-4E90-92A3-162ECBA3A415}" destId="{16B6A3AA-EAAE-465B-81B8-9E025FE4F4F3}" srcOrd="0" destOrd="0" presId="urn:microsoft.com/office/officeart/2011/layout/RadialPictureList"/>
    <dgm:cxn modelId="{E8F3A866-6D77-4846-A1AA-F4B65CC64BA8}" type="presParOf" srcId="{E008FD36-4249-4E90-92A3-162ECBA3A415}" destId="{F27F4387-B68B-47D4-A181-AD8F6F7DD0C9}" srcOrd="1" destOrd="0" presId="urn:microsoft.com/office/officeart/2011/layout/RadialPictureList"/>
    <dgm:cxn modelId="{10BC69F7-F4B8-47D5-A1D6-5882D94D6201}" type="presParOf" srcId="{E008FD36-4249-4E90-92A3-162ECBA3A415}" destId="{9AE645A3-11CF-408B-9D43-421C91C71B41}" srcOrd="2" destOrd="0" presId="urn:microsoft.com/office/officeart/2011/layout/RadialPictureList"/>
    <dgm:cxn modelId="{69631D07-9518-426F-A8B4-BF0927E29896}" type="presParOf" srcId="{E008FD36-4249-4E90-92A3-162ECBA3A415}" destId="{161F3971-736E-4C07-92BF-95A94807998F}" srcOrd="3" destOrd="0" presId="urn:microsoft.com/office/officeart/2011/layout/RadialPictureList"/>
    <dgm:cxn modelId="{5881767A-7EBE-45CC-878B-AF93EC121B08}" type="presParOf" srcId="{E008FD36-4249-4E90-92A3-162ECBA3A415}" destId="{608C2B65-7D0D-4C90-8C35-75A75F738277}" srcOrd="4" destOrd="0" presId="urn:microsoft.com/office/officeart/2011/layout/RadialPictureList"/>
    <dgm:cxn modelId="{5886F43E-6990-4E0B-8CFA-A7AFC89AD203}" type="presParOf" srcId="{608C2B65-7D0D-4C90-8C35-75A75F738277}" destId="{4248E766-A492-4BDD-959A-377019864804}" srcOrd="0" destOrd="0" presId="urn:microsoft.com/office/officeart/2011/layout/RadialPictureList"/>
    <dgm:cxn modelId="{ED1DF6B1-24E6-40BA-8E2B-5654FE571DF7}" type="presParOf" srcId="{E008FD36-4249-4E90-92A3-162ECBA3A415}" destId="{5F016189-EF16-4FDD-BF81-3F93477CF8C7}" srcOrd="5" destOrd="0" presId="urn:microsoft.com/office/officeart/2011/layout/RadialPictureList"/>
    <dgm:cxn modelId="{047A37C7-A9C3-4FB5-A97D-FF3C87A7DC62}" type="presParOf" srcId="{E008FD36-4249-4E90-92A3-162ECBA3A415}" destId="{78C49CD3-3EDD-443F-9F55-0710ADDB308D}" srcOrd="6" destOrd="0" presId="urn:microsoft.com/office/officeart/2011/layout/RadialPictureList"/>
    <dgm:cxn modelId="{5E610EBC-D422-4829-B1A6-6B3118DE85CE}" type="presParOf" srcId="{78C49CD3-3EDD-443F-9F55-0710ADDB308D}" destId="{BB71F1D3-AFF9-4652-B1E9-014585E85C99}" srcOrd="0" destOrd="0" presId="urn:microsoft.com/office/officeart/2011/layout/RadialPictureList"/>
    <dgm:cxn modelId="{CAD87CB2-FC3D-44CE-AE89-3FA04230582C}" type="presParOf" srcId="{E008FD36-4249-4E90-92A3-162ECBA3A415}" destId="{1EB8D580-D11D-427A-A911-F15FD8E1B78C}"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4AF711F-D487-4A14-92E5-2247F8056467}"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l-GR"/>
        </a:p>
      </dgm:t>
    </dgm:pt>
    <dgm:pt modelId="{B7403F05-9FD6-4FDF-B9DC-F2636E2F4058}">
      <dgm:prSet phldrT="[Text]" custT="1"/>
      <dgm:spPr/>
      <dgm:t>
        <a:bodyPr/>
        <a:lstStyle/>
        <a:p>
          <a:pPr algn="l"/>
          <a:r>
            <a:rPr lang="el-GR" sz="1800" dirty="0">
              <a:latin typeface="Century Gothic" panose="020B0502020202020204" pitchFamily="34" charset="0"/>
            </a:rPr>
            <a:t>Συνοπτικό πρωτόκολλο μεθοδολογίας</a:t>
          </a:r>
        </a:p>
      </dgm:t>
    </dgm:pt>
    <dgm:pt modelId="{47A6DFF8-578E-461E-A481-A87E14F98C8F}" type="parTrans" cxnId="{C22A2028-4ADC-455D-98AB-754096C0F5F8}">
      <dgm:prSet/>
      <dgm:spPr/>
      <dgm:t>
        <a:bodyPr/>
        <a:lstStyle/>
        <a:p>
          <a:endParaRPr lang="el-GR"/>
        </a:p>
      </dgm:t>
    </dgm:pt>
    <dgm:pt modelId="{D115D0F3-F5F3-498A-98C0-4D816C2BE2F9}" type="sibTrans" cxnId="{C22A2028-4ADC-455D-98AB-754096C0F5F8}">
      <dgm:prSet/>
      <dgm:spPr/>
      <dgm:t>
        <a:bodyPr/>
        <a:lstStyle/>
        <a:p>
          <a:endParaRPr lang="el-GR"/>
        </a:p>
      </dgm:t>
    </dgm:pt>
    <dgm:pt modelId="{A8862391-32E5-486D-8A49-64E764FA10F2}">
      <dgm:prSet phldrT="[Text]" custT="1"/>
      <dgm:spPr/>
      <dgm:t>
        <a:bodyPr/>
        <a:lstStyle/>
        <a:p>
          <a:pPr>
            <a:buFont typeface="Wingdings" panose="05000000000000000000" pitchFamily="2" charset="2"/>
            <a:buChar char="§"/>
          </a:pPr>
          <a:r>
            <a:rPr lang="el-GR" sz="1600" dirty="0">
              <a:latin typeface="Century Gothic" panose="020B0502020202020204" pitchFamily="34" charset="0"/>
            </a:rPr>
            <a:t>Μελέτη κοινών χημικών ουσιών, συχνά απαντώμενων στην καθημερινή ζωή, υπό τη μορφή χημικών μειγμάτων</a:t>
          </a:r>
          <a:endParaRPr lang="el-GR" sz="1600" dirty="0"/>
        </a:p>
      </dgm:t>
    </dgm:pt>
    <dgm:pt modelId="{D6701E5D-7BDF-41C4-B98D-70BB74BEC2D1}" type="parTrans" cxnId="{078BF20E-066F-408C-9A0A-3D8CA789F6E2}">
      <dgm:prSet/>
      <dgm:spPr/>
      <dgm:t>
        <a:bodyPr/>
        <a:lstStyle/>
        <a:p>
          <a:endParaRPr lang="el-GR"/>
        </a:p>
      </dgm:t>
    </dgm:pt>
    <dgm:pt modelId="{83410E9A-B4D9-4C27-864D-4E8939CA5046}" type="sibTrans" cxnId="{078BF20E-066F-408C-9A0A-3D8CA789F6E2}">
      <dgm:prSet/>
      <dgm:spPr/>
      <dgm:t>
        <a:bodyPr/>
        <a:lstStyle/>
        <a:p>
          <a:endParaRPr lang="el-GR"/>
        </a:p>
      </dgm:t>
    </dgm:pt>
    <dgm:pt modelId="{F13FAA19-850A-49BF-A00B-5B0F70375670}">
      <dgm:prSet custT="1"/>
      <dgm:spPr/>
      <dgm:t>
        <a:bodyPr/>
        <a:lstStyle/>
        <a:p>
          <a:pPr>
            <a:buFont typeface="Wingdings" panose="05000000000000000000" pitchFamily="2" charset="2"/>
            <a:buChar char="§"/>
          </a:pPr>
          <a:r>
            <a:rPr lang="el-GR" sz="1600" dirty="0">
              <a:latin typeface="Century Gothic" panose="020B0502020202020204" pitchFamily="34" charset="0"/>
            </a:rPr>
            <a:t>Έκθεση σε χαμηλές, ρεαλιστικές δόσεις, γύρω και κάτω από τα υπάρχοντα όρια ασφαλείας</a:t>
          </a:r>
        </a:p>
      </dgm:t>
    </dgm:pt>
    <dgm:pt modelId="{9C9D29B7-DFA5-4A38-AC40-6ACC2DB4DC02}" type="parTrans" cxnId="{B150C24E-88AE-475A-AFCF-879EC5031503}">
      <dgm:prSet/>
      <dgm:spPr/>
      <dgm:t>
        <a:bodyPr/>
        <a:lstStyle/>
        <a:p>
          <a:endParaRPr lang="el-GR"/>
        </a:p>
      </dgm:t>
    </dgm:pt>
    <dgm:pt modelId="{F674F2FA-3515-451F-89E7-423CC02EB093}" type="sibTrans" cxnId="{B150C24E-88AE-475A-AFCF-879EC5031503}">
      <dgm:prSet/>
      <dgm:spPr/>
      <dgm:t>
        <a:bodyPr/>
        <a:lstStyle/>
        <a:p>
          <a:endParaRPr lang="el-GR"/>
        </a:p>
      </dgm:t>
    </dgm:pt>
    <dgm:pt modelId="{38169C6E-97C8-4AC3-9021-89FC98C2B6BC}">
      <dgm:prSet custT="1"/>
      <dgm:spPr/>
      <dgm:t>
        <a:bodyPr/>
        <a:lstStyle/>
        <a:p>
          <a:pPr>
            <a:buFont typeface="Wingdings" panose="05000000000000000000" pitchFamily="2" charset="2"/>
            <a:buChar char="§"/>
          </a:pPr>
          <a:r>
            <a:rPr lang="el-GR" sz="1600" dirty="0">
              <a:latin typeface="Century Gothic" panose="020B0502020202020204" pitchFamily="34" charset="0"/>
            </a:rPr>
            <a:t>Έκθεση για μεγάλο χρονικό διάστημα</a:t>
          </a:r>
        </a:p>
      </dgm:t>
    </dgm:pt>
    <dgm:pt modelId="{2A13E17B-E480-4B99-8F61-C5F5D7422EF4}" type="parTrans" cxnId="{D988072D-A4E5-4EDB-9AB4-83ED97858069}">
      <dgm:prSet/>
      <dgm:spPr/>
      <dgm:t>
        <a:bodyPr/>
        <a:lstStyle/>
        <a:p>
          <a:endParaRPr lang="el-GR"/>
        </a:p>
      </dgm:t>
    </dgm:pt>
    <dgm:pt modelId="{6C1B09F9-696F-4CB7-AB70-AD80AB75926E}" type="sibTrans" cxnId="{D988072D-A4E5-4EDB-9AB4-83ED97858069}">
      <dgm:prSet/>
      <dgm:spPr/>
      <dgm:t>
        <a:bodyPr/>
        <a:lstStyle/>
        <a:p>
          <a:endParaRPr lang="el-GR"/>
        </a:p>
      </dgm:t>
    </dgm:pt>
    <dgm:pt modelId="{25A4DA43-D803-4ABA-8C6F-5F6901B54367}">
      <dgm:prSet custT="1"/>
      <dgm:spPr/>
      <dgm:t>
        <a:bodyPr/>
        <a:lstStyle/>
        <a:p>
          <a:pPr>
            <a:buFont typeface="Wingdings" panose="05000000000000000000" pitchFamily="2" charset="2"/>
            <a:buChar char="§"/>
          </a:pPr>
          <a:r>
            <a:rPr lang="el-GR" sz="1600" dirty="0">
              <a:latin typeface="Century Gothic" panose="020B0502020202020204" pitchFamily="34" charset="0"/>
            </a:rPr>
            <a:t>Εκτίμηση πολλαπλών τελικών σημείων ανά τακτά χρονικά διαστήματα</a:t>
          </a:r>
        </a:p>
      </dgm:t>
    </dgm:pt>
    <dgm:pt modelId="{1D3FA4FB-74DA-414E-AB8C-4D86E32922BC}" type="parTrans" cxnId="{F33FB30F-1E2A-4DA2-B78F-2FC9843B892D}">
      <dgm:prSet/>
      <dgm:spPr/>
      <dgm:t>
        <a:bodyPr/>
        <a:lstStyle/>
        <a:p>
          <a:endParaRPr lang="el-GR"/>
        </a:p>
      </dgm:t>
    </dgm:pt>
    <dgm:pt modelId="{C12B4422-BD55-43BB-B96B-107787F7DA10}" type="sibTrans" cxnId="{F33FB30F-1E2A-4DA2-B78F-2FC9843B892D}">
      <dgm:prSet/>
      <dgm:spPr/>
      <dgm:t>
        <a:bodyPr/>
        <a:lstStyle/>
        <a:p>
          <a:endParaRPr lang="el-GR"/>
        </a:p>
      </dgm:t>
    </dgm:pt>
    <dgm:pt modelId="{A9F4AB6A-9F74-4A78-8A24-C78CB3FDA1DA}" type="pres">
      <dgm:prSet presAssocID="{34AF711F-D487-4A14-92E5-2247F8056467}" presName="Name0" presStyleCnt="0">
        <dgm:presLayoutVars>
          <dgm:chMax/>
          <dgm:chPref/>
          <dgm:dir/>
          <dgm:animLvl val="lvl"/>
        </dgm:presLayoutVars>
      </dgm:prSet>
      <dgm:spPr/>
    </dgm:pt>
    <dgm:pt modelId="{ABF0D9A1-15B9-48A7-A6CC-3883572E16D8}" type="pres">
      <dgm:prSet presAssocID="{B7403F05-9FD6-4FDF-B9DC-F2636E2F4058}" presName="composite" presStyleCnt="0"/>
      <dgm:spPr/>
    </dgm:pt>
    <dgm:pt modelId="{C2EBD219-C6AE-4215-AB9F-56E68B874CBB}" type="pres">
      <dgm:prSet presAssocID="{B7403F05-9FD6-4FDF-B9DC-F2636E2F4058}" presName="ParentAccentShape" presStyleLbl="trBgShp" presStyleIdx="0" presStyleCnt="2"/>
      <dgm:spPr>
        <a:solidFill>
          <a:schemeClr val="accent2">
            <a:lumMod val="20000"/>
            <a:lumOff val="80000"/>
            <a:alpha val="40000"/>
          </a:schemeClr>
        </a:solidFill>
      </dgm:spPr>
    </dgm:pt>
    <dgm:pt modelId="{4E623B45-194F-4EBF-8ABA-5FEC2F9194BA}" type="pres">
      <dgm:prSet presAssocID="{B7403F05-9FD6-4FDF-B9DC-F2636E2F4058}" presName="ParentText" presStyleLbl="revTx" presStyleIdx="0" presStyleCnt="2" custLinFactNeighborY="24403">
        <dgm:presLayoutVars>
          <dgm:chMax val="1"/>
          <dgm:chPref val="1"/>
          <dgm:bulletEnabled val="1"/>
        </dgm:presLayoutVars>
      </dgm:prSet>
      <dgm:spPr/>
    </dgm:pt>
    <dgm:pt modelId="{D9D8E7C5-E8EE-4CF6-A319-29E7B58A3075}" type="pres">
      <dgm:prSet presAssocID="{B7403F05-9FD6-4FDF-B9DC-F2636E2F4058}" presName="ChildText" presStyleLbl="revTx" presStyleIdx="1" presStyleCnt="2">
        <dgm:presLayoutVars>
          <dgm:chMax val="0"/>
          <dgm:chPref val="0"/>
        </dgm:presLayoutVars>
      </dgm:prSet>
      <dgm:spPr/>
    </dgm:pt>
    <dgm:pt modelId="{1027FC30-0EB1-4AA1-A343-BD0B3020B950}" type="pres">
      <dgm:prSet presAssocID="{B7403F05-9FD6-4FDF-B9DC-F2636E2F4058}" presName="ChildAccentShape" presStyleLbl="trBgShp" presStyleIdx="1" presStyleCnt="2"/>
      <dgm:spPr>
        <a:solidFill>
          <a:schemeClr val="accent2">
            <a:lumMod val="20000"/>
            <a:lumOff val="80000"/>
            <a:alpha val="40000"/>
          </a:schemeClr>
        </a:solidFill>
      </dgm:spPr>
    </dgm:pt>
    <dgm:pt modelId="{B787FC14-378A-4939-9922-F5AA73472B96}" type="pres">
      <dgm:prSet presAssocID="{B7403F05-9FD6-4FDF-B9DC-F2636E2F4058}" presName="Image" presStyleLbl="alignImgPlace1" presStyleIdx="0" presStyleCnt="1" custScaleX="114365" custScaleY="112103" custLinFactNeighborX="1097" custLinFactNeighborY="748"/>
      <dgm:spPr>
        <a:blipFill dpi="0" rotWithShape="1">
          <a:blip xmlns:r="http://schemas.openxmlformats.org/officeDocument/2006/relationships" r:embed="rId1"/>
          <a:srcRect/>
          <a:stretch>
            <a:fillRect l="-1892" t="-1046" r="-1892" b="-1046"/>
          </a:stretch>
        </a:blipFill>
        <a:ln>
          <a:noFill/>
        </a:ln>
      </dgm:spPr>
    </dgm:pt>
  </dgm:ptLst>
  <dgm:cxnLst>
    <dgm:cxn modelId="{078BF20E-066F-408C-9A0A-3D8CA789F6E2}" srcId="{B7403F05-9FD6-4FDF-B9DC-F2636E2F4058}" destId="{A8862391-32E5-486D-8A49-64E764FA10F2}" srcOrd="0" destOrd="0" parTransId="{D6701E5D-7BDF-41C4-B98D-70BB74BEC2D1}" sibTransId="{83410E9A-B4D9-4C27-864D-4E8939CA5046}"/>
    <dgm:cxn modelId="{F33FB30F-1E2A-4DA2-B78F-2FC9843B892D}" srcId="{B7403F05-9FD6-4FDF-B9DC-F2636E2F4058}" destId="{25A4DA43-D803-4ABA-8C6F-5F6901B54367}" srcOrd="3" destOrd="0" parTransId="{1D3FA4FB-74DA-414E-AB8C-4D86E32922BC}" sibTransId="{C12B4422-BD55-43BB-B96B-107787F7DA10}"/>
    <dgm:cxn modelId="{C22A2028-4ADC-455D-98AB-754096C0F5F8}" srcId="{34AF711F-D487-4A14-92E5-2247F8056467}" destId="{B7403F05-9FD6-4FDF-B9DC-F2636E2F4058}" srcOrd="0" destOrd="0" parTransId="{47A6DFF8-578E-461E-A481-A87E14F98C8F}" sibTransId="{D115D0F3-F5F3-498A-98C0-4D816C2BE2F9}"/>
    <dgm:cxn modelId="{D988072D-A4E5-4EDB-9AB4-83ED97858069}" srcId="{B7403F05-9FD6-4FDF-B9DC-F2636E2F4058}" destId="{38169C6E-97C8-4AC3-9021-89FC98C2B6BC}" srcOrd="2" destOrd="0" parTransId="{2A13E17B-E480-4B99-8F61-C5F5D7422EF4}" sibTransId="{6C1B09F9-696F-4CB7-AB70-AD80AB75926E}"/>
    <dgm:cxn modelId="{B150C24E-88AE-475A-AFCF-879EC5031503}" srcId="{B7403F05-9FD6-4FDF-B9DC-F2636E2F4058}" destId="{F13FAA19-850A-49BF-A00B-5B0F70375670}" srcOrd="1" destOrd="0" parTransId="{9C9D29B7-DFA5-4A38-AC40-6ACC2DB4DC02}" sibTransId="{F674F2FA-3515-451F-89E7-423CC02EB093}"/>
    <dgm:cxn modelId="{08CCBD70-9308-4CAB-87A5-CB3BF63A711E}" type="presOf" srcId="{A8862391-32E5-486D-8A49-64E764FA10F2}" destId="{D9D8E7C5-E8EE-4CF6-A319-29E7B58A3075}" srcOrd="0" destOrd="0" presId="urn:microsoft.com/office/officeart/2009/3/layout/SnapshotPictureList"/>
    <dgm:cxn modelId="{903AEC73-983E-4A96-83B9-5DA3B545A531}" type="presOf" srcId="{25A4DA43-D803-4ABA-8C6F-5F6901B54367}" destId="{D9D8E7C5-E8EE-4CF6-A319-29E7B58A3075}" srcOrd="0" destOrd="3" presId="urn:microsoft.com/office/officeart/2009/3/layout/SnapshotPictureList"/>
    <dgm:cxn modelId="{D29D18AA-A567-4088-9DEC-88E7F954E1B6}" type="presOf" srcId="{38169C6E-97C8-4AC3-9021-89FC98C2B6BC}" destId="{D9D8E7C5-E8EE-4CF6-A319-29E7B58A3075}" srcOrd="0" destOrd="2" presId="urn:microsoft.com/office/officeart/2009/3/layout/SnapshotPictureList"/>
    <dgm:cxn modelId="{778E77B7-C457-43C6-AC9B-C5C6E4A24547}" type="presOf" srcId="{34AF711F-D487-4A14-92E5-2247F8056467}" destId="{A9F4AB6A-9F74-4A78-8A24-C78CB3FDA1DA}" srcOrd="0" destOrd="0" presId="urn:microsoft.com/office/officeart/2009/3/layout/SnapshotPictureList"/>
    <dgm:cxn modelId="{BFA684BF-C4A5-4E12-A2A7-0A906C7EC8BA}" type="presOf" srcId="{B7403F05-9FD6-4FDF-B9DC-F2636E2F4058}" destId="{4E623B45-194F-4EBF-8ABA-5FEC2F9194BA}" srcOrd="0" destOrd="0" presId="urn:microsoft.com/office/officeart/2009/3/layout/SnapshotPictureList"/>
    <dgm:cxn modelId="{AE0CF9FF-18EA-4FDE-96B7-2AFD29528CC7}" type="presOf" srcId="{F13FAA19-850A-49BF-A00B-5B0F70375670}" destId="{D9D8E7C5-E8EE-4CF6-A319-29E7B58A3075}" srcOrd="0" destOrd="1" presId="urn:microsoft.com/office/officeart/2009/3/layout/SnapshotPictureList"/>
    <dgm:cxn modelId="{7E8867D8-3E79-4EA8-A6AD-726278F88B5F}" type="presParOf" srcId="{A9F4AB6A-9F74-4A78-8A24-C78CB3FDA1DA}" destId="{ABF0D9A1-15B9-48A7-A6CC-3883572E16D8}" srcOrd="0" destOrd="0" presId="urn:microsoft.com/office/officeart/2009/3/layout/SnapshotPictureList"/>
    <dgm:cxn modelId="{5C784156-BD31-41C0-A810-25DEAFB352F7}" type="presParOf" srcId="{ABF0D9A1-15B9-48A7-A6CC-3883572E16D8}" destId="{C2EBD219-C6AE-4215-AB9F-56E68B874CBB}" srcOrd="0" destOrd="0" presId="urn:microsoft.com/office/officeart/2009/3/layout/SnapshotPictureList"/>
    <dgm:cxn modelId="{BE0D9585-A8F8-47CE-A96C-392E7F8F9EBA}" type="presParOf" srcId="{ABF0D9A1-15B9-48A7-A6CC-3883572E16D8}" destId="{4E623B45-194F-4EBF-8ABA-5FEC2F9194BA}" srcOrd="1" destOrd="0" presId="urn:microsoft.com/office/officeart/2009/3/layout/SnapshotPictureList"/>
    <dgm:cxn modelId="{EC71E06B-780A-41A5-B119-60FDFF7502C9}" type="presParOf" srcId="{ABF0D9A1-15B9-48A7-A6CC-3883572E16D8}" destId="{D9D8E7C5-E8EE-4CF6-A319-29E7B58A3075}" srcOrd="2" destOrd="0" presId="urn:microsoft.com/office/officeart/2009/3/layout/SnapshotPictureList"/>
    <dgm:cxn modelId="{301B47B2-9927-41AD-AD98-D6541B628C73}" type="presParOf" srcId="{ABF0D9A1-15B9-48A7-A6CC-3883572E16D8}" destId="{1027FC30-0EB1-4AA1-A343-BD0B3020B950}" srcOrd="3" destOrd="0" presId="urn:microsoft.com/office/officeart/2009/3/layout/SnapshotPictureList"/>
    <dgm:cxn modelId="{26E699EA-09D6-4353-9FC7-4068FFF86184}" type="presParOf" srcId="{ABF0D9A1-15B9-48A7-A6CC-3883572E16D8}" destId="{B787FC14-378A-4939-9922-F5AA73472B96}"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1BF2892-50CB-41F0-B8C8-93FDB7FFFBE0}"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l-GR"/>
        </a:p>
      </dgm:t>
    </dgm:pt>
    <dgm:pt modelId="{83173125-B2F4-4B5A-91F8-F73A2212E432}">
      <dgm:prSet phldrT="[Text]" custT="1"/>
      <dgm:spPr/>
      <dgm:t>
        <a:bodyPr/>
        <a:lstStyle/>
        <a:p>
          <a:pPr>
            <a:lnSpc>
              <a:spcPct val="100000"/>
            </a:lnSpc>
          </a:pPr>
          <a:r>
            <a:rPr lang="el-GR" sz="1400" dirty="0">
              <a:latin typeface="Century Gothic" panose="020B0502020202020204" pitchFamily="34" charset="0"/>
            </a:rPr>
            <a:t>Μείγμα αποτελούμενο από δραστικές ουσίες φυτοφαρμάκων, πρόσθετα τροφίμων, συντηρητικά και διφαινόλη Α</a:t>
          </a:r>
        </a:p>
        <a:p>
          <a:pPr>
            <a:lnSpc>
              <a:spcPct val="100000"/>
            </a:lnSpc>
          </a:pPr>
          <a:endParaRPr lang="el-GR" sz="1400" dirty="0">
            <a:latin typeface="Century Gothic" panose="020B0502020202020204" pitchFamily="34" charset="0"/>
          </a:endParaRPr>
        </a:p>
        <a:p>
          <a:pPr>
            <a:lnSpc>
              <a:spcPct val="100000"/>
            </a:lnSpc>
          </a:pPr>
          <a:r>
            <a:rPr lang="el-GR" sz="1400" dirty="0">
              <a:latin typeface="Century Gothic" panose="020B0502020202020204" pitchFamily="34" charset="0"/>
            </a:rPr>
            <a:t>Έκθεση για 6 μήνες</a:t>
          </a:r>
        </a:p>
        <a:p>
          <a:pPr>
            <a:lnSpc>
              <a:spcPct val="100000"/>
            </a:lnSpc>
          </a:pPr>
          <a:endParaRPr lang="el-GR" sz="1400" dirty="0">
            <a:latin typeface="Century Gothic" panose="020B0502020202020204" pitchFamily="34" charset="0"/>
          </a:endParaRPr>
        </a:p>
        <a:p>
          <a:pPr>
            <a:lnSpc>
              <a:spcPct val="100000"/>
            </a:lnSpc>
          </a:pPr>
          <a:r>
            <a:rPr lang="el-GR" sz="1400" dirty="0">
              <a:latin typeface="Century Gothic" panose="020B0502020202020204" pitchFamily="34" charset="0"/>
            </a:rPr>
            <a:t>Δόσεις κοντά ή κάτω από τα υπάρχοντα όρια ασφαλείας</a:t>
          </a:r>
        </a:p>
        <a:p>
          <a:pPr>
            <a:lnSpc>
              <a:spcPct val="100000"/>
            </a:lnSpc>
          </a:pPr>
          <a:endParaRPr lang="el-GR" sz="1400" dirty="0">
            <a:latin typeface="Century Gothic" panose="020B0502020202020204" pitchFamily="34" charset="0"/>
          </a:endParaRPr>
        </a:p>
        <a:p>
          <a:pPr>
            <a:lnSpc>
              <a:spcPct val="100000"/>
            </a:lnSpc>
          </a:pPr>
          <a:r>
            <a:rPr lang="el-GR" sz="1400" dirty="0">
              <a:latin typeface="Century Gothic" panose="020B0502020202020204" pitchFamily="34" charset="0"/>
            </a:rPr>
            <a:t>Αξιολόγηση φυσιολογικών, βιοχημικών και οξειδοαναγωγικών παραμέτρων</a:t>
          </a:r>
        </a:p>
        <a:p>
          <a:pPr>
            <a:lnSpc>
              <a:spcPct val="100000"/>
            </a:lnSpc>
          </a:pPr>
          <a:endParaRPr lang="el-GR" sz="1400" dirty="0">
            <a:latin typeface="Century Gothic" panose="020B0502020202020204" pitchFamily="34" charset="0"/>
          </a:endParaRPr>
        </a:p>
        <a:p>
          <a:pPr>
            <a:lnSpc>
              <a:spcPct val="100000"/>
            </a:lnSpc>
          </a:pPr>
          <a:endParaRPr lang="el-GR" sz="1400" dirty="0">
            <a:latin typeface="Century Gothic" panose="020B0502020202020204" pitchFamily="34" charset="0"/>
          </a:endParaRPr>
        </a:p>
        <a:p>
          <a:pPr>
            <a:lnSpc>
              <a:spcPct val="90000"/>
            </a:lnSpc>
          </a:pPr>
          <a:endParaRPr lang="el-GR" sz="1100" dirty="0"/>
        </a:p>
      </dgm:t>
    </dgm:pt>
    <dgm:pt modelId="{45442B88-9632-4870-A463-0CAC37C11983}" type="parTrans" cxnId="{7EA70FF6-52CF-462D-872D-C2100D41120F}">
      <dgm:prSet/>
      <dgm:spPr/>
      <dgm:t>
        <a:bodyPr/>
        <a:lstStyle/>
        <a:p>
          <a:endParaRPr lang="el-GR"/>
        </a:p>
      </dgm:t>
    </dgm:pt>
    <dgm:pt modelId="{1A7CCBBE-7EB1-4B62-AC21-21A40E13B86C}" type="sibTrans" cxnId="{7EA70FF6-52CF-462D-872D-C2100D41120F}">
      <dgm:prSet/>
      <dgm:spPr/>
      <dgm:t>
        <a:bodyPr/>
        <a:lstStyle/>
        <a:p>
          <a:endParaRPr lang="el-GR"/>
        </a:p>
      </dgm:t>
    </dgm:pt>
    <dgm:pt modelId="{47BF5887-0DBC-4FB5-8363-4E43EE137063}" type="pres">
      <dgm:prSet presAssocID="{61BF2892-50CB-41F0-B8C8-93FDB7FFFBE0}" presName="Name0" presStyleCnt="0">
        <dgm:presLayoutVars>
          <dgm:chMax/>
          <dgm:chPref/>
          <dgm:dir/>
        </dgm:presLayoutVars>
      </dgm:prSet>
      <dgm:spPr/>
    </dgm:pt>
    <dgm:pt modelId="{09BB6CCE-C0B5-4901-ADEA-4C59AB073BB5}" type="pres">
      <dgm:prSet presAssocID="{83173125-B2F4-4B5A-91F8-F73A2212E432}" presName="composite" presStyleCnt="0">
        <dgm:presLayoutVars>
          <dgm:chMax/>
          <dgm:chPref/>
        </dgm:presLayoutVars>
      </dgm:prSet>
      <dgm:spPr/>
    </dgm:pt>
    <dgm:pt modelId="{FC547545-C825-4837-9C0E-FEF5EEF59B16}" type="pres">
      <dgm:prSet presAssocID="{83173125-B2F4-4B5A-91F8-F73A2212E432}" presName="Image" presStyleLbl="bgImgPlace1" presStyleIdx="0" presStyleCnt="1" custScaleX="229340" custScaleY="182955" custLinFactNeighborX="-45033" custLinFactNeighborY="-132"/>
      <dgm:spPr>
        <a:blipFill dpi="0" rotWithShape="1">
          <a:blip xmlns:r="http://schemas.openxmlformats.org/officeDocument/2006/relationships" r:embed="rId1"/>
          <a:srcRect/>
          <a:stretch>
            <a:fillRect l="466" t="11812" r="466" b="11812"/>
          </a:stretch>
        </a:blipFill>
      </dgm:spPr>
    </dgm:pt>
    <dgm:pt modelId="{EDDEB5E7-D756-41A6-8EA4-47FF0FCC33D6}" type="pres">
      <dgm:prSet presAssocID="{83173125-B2F4-4B5A-91F8-F73A2212E432}" presName="ParentText" presStyleLbl="revTx" presStyleIdx="0" presStyleCnt="1" custLinFactNeighborX="22367" custLinFactNeighborY="11571">
        <dgm:presLayoutVars>
          <dgm:chMax val="0"/>
          <dgm:chPref val="0"/>
          <dgm:bulletEnabled val="1"/>
        </dgm:presLayoutVars>
      </dgm:prSet>
      <dgm:spPr/>
    </dgm:pt>
    <dgm:pt modelId="{A486E94D-44DC-4193-9571-23E9314F149B}" type="pres">
      <dgm:prSet presAssocID="{83173125-B2F4-4B5A-91F8-F73A2212E432}" presName="tlFrame" presStyleLbl="node1" presStyleIdx="0" presStyleCnt="4" custLinFactNeighborX="93283" custLinFactNeighborY="-30780"/>
      <dgm:spPr>
        <a:solidFill>
          <a:schemeClr val="accent2">
            <a:lumMod val="20000"/>
            <a:lumOff val="80000"/>
          </a:schemeClr>
        </a:solidFill>
      </dgm:spPr>
    </dgm:pt>
    <dgm:pt modelId="{D2D901EE-3F03-4B89-BD8E-2CB6EFAA6B6B}" type="pres">
      <dgm:prSet presAssocID="{83173125-B2F4-4B5A-91F8-F73A2212E432}" presName="trFrame" presStyleLbl="node1" presStyleIdx="1" presStyleCnt="4" custLinFactNeighborX="93283" custLinFactNeighborY="-31806"/>
      <dgm:spPr>
        <a:solidFill>
          <a:schemeClr val="accent2">
            <a:lumMod val="20000"/>
            <a:lumOff val="80000"/>
          </a:schemeClr>
        </a:solidFill>
      </dgm:spPr>
    </dgm:pt>
    <dgm:pt modelId="{7FBCE44B-E7FA-41BD-86ED-8B058E67BC5B}" type="pres">
      <dgm:prSet presAssocID="{83173125-B2F4-4B5A-91F8-F73A2212E432}" presName="blFrame" presStyleLbl="node1" presStyleIdx="2" presStyleCnt="4" custLinFactNeighborX="93283"/>
      <dgm:spPr>
        <a:solidFill>
          <a:schemeClr val="accent2">
            <a:lumMod val="20000"/>
            <a:lumOff val="80000"/>
          </a:schemeClr>
        </a:solidFill>
      </dgm:spPr>
    </dgm:pt>
    <dgm:pt modelId="{E58D5E82-F65A-42C0-974F-495A3EF4FFF0}" type="pres">
      <dgm:prSet presAssocID="{83173125-B2F4-4B5A-91F8-F73A2212E432}" presName="brFrame" presStyleLbl="node1" presStyleIdx="3" presStyleCnt="4" custLinFactNeighborX="93283"/>
      <dgm:spPr>
        <a:solidFill>
          <a:schemeClr val="accent2">
            <a:lumMod val="20000"/>
            <a:lumOff val="80000"/>
          </a:schemeClr>
        </a:solidFill>
      </dgm:spPr>
    </dgm:pt>
  </dgm:ptLst>
  <dgm:cxnLst>
    <dgm:cxn modelId="{F08F9ECC-F24E-4B9E-918A-5C5335AA086B}" type="presOf" srcId="{61BF2892-50CB-41F0-B8C8-93FDB7FFFBE0}" destId="{47BF5887-0DBC-4FB5-8363-4E43EE137063}" srcOrd="0" destOrd="0" presId="urn:microsoft.com/office/officeart/2009/3/layout/FramedTextPicture"/>
    <dgm:cxn modelId="{B1C70AE6-4B0B-441B-A26D-B1D33830D124}" type="presOf" srcId="{83173125-B2F4-4B5A-91F8-F73A2212E432}" destId="{EDDEB5E7-D756-41A6-8EA4-47FF0FCC33D6}" srcOrd="0" destOrd="0" presId="urn:microsoft.com/office/officeart/2009/3/layout/FramedTextPicture"/>
    <dgm:cxn modelId="{7EA70FF6-52CF-462D-872D-C2100D41120F}" srcId="{61BF2892-50CB-41F0-B8C8-93FDB7FFFBE0}" destId="{83173125-B2F4-4B5A-91F8-F73A2212E432}" srcOrd="0" destOrd="0" parTransId="{45442B88-9632-4870-A463-0CAC37C11983}" sibTransId="{1A7CCBBE-7EB1-4B62-AC21-21A40E13B86C}"/>
    <dgm:cxn modelId="{22ADE037-97C9-4AF2-A5C3-6180D7537936}" type="presParOf" srcId="{47BF5887-0DBC-4FB5-8363-4E43EE137063}" destId="{09BB6CCE-C0B5-4901-ADEA-4C59AB073BB5}" srcOrd="0" destOrd="0" presId="urn:microsoft.com/office/officeart/2009/3/layout/FramedTextPicture"/>
    <dgm:cxn modelId="{89200C31-BDBB-401A-8D22-F2D3814DDD78}" type="presParOf" srcId="{09BB6CCE-C0B5-4901-ADEA-4C59AB073BB5}" destId="{FC547545-C825-4837-9C0E-FEF5EEF59B16}" srcOrd="0" destOrd="0" presId="urn:microsoft.com/office/officeart/2009/3/layout/FramedTextPicture"/>
    <dgm:cxn modelId="{4AA7CCBF-48D8-4C67-88AF-15A83EEDC46B}" type="presParOf" srcId="{09BB6CCE-C0B5-4901-ADEA-4C59AB073BB5}" destId="{EDDEB5E7-D756-41A6-8EA4-47FF0FCC33D6}" srcOrd="1" destOrd="0" presId="urn:microsoft.com/office/officeart/2009/3/layout/FramedTextPicture"/>
    <dgm:cxn modelId="{2DEF4585-81B8-4650-867B-7058867D2A19}" type="presParOf" srcId="{09BB6CCE-C0B5-4901-ADEA-4C59AB073BB5}" destId="{A486E94D-44DC-4193-9571-23E9314F149B}" srcOrd="2" destOrd="0" presId="urn:microsoft.com/office/officeart/2009/3/layout/FramedTextPicture"/>
    <dgm:cxn modelId="{CA8FF803-C096-453C-B848-FC065A9C4D1E}" type="presParOf" srcId="{09BB6CCE-C0B5-4901-ADEA-4C59AB073BB5}" destId="{D2D901EE-3F03-4B89-BD8E-2CB6EFAA6B6B}" srcOrd="3" destOrd="0" presId="urn:microsoft.com/office/officeart/2009/3/layout/FramedTextPicture"/>
    <dgm:cxn modelId="{6B759F32-36FE-4630-83BD-189817EF0E5E}" type="presParOf" srcId="{09BB6CCE-C0B5-4901-ADEA-4C59AB073BB5}" destId="{7FBCE44B-E7FA-41BD-86ED-8B058E67BC5B}" srcOrd="4" destOrd="0" presId="urn:microsoft.com/office/officeart/2009/3/layout/FramedTextPicture"/>
    <dgm:cxn modelId="{0B5C2543-1EFE-44CE-A657-C1DED24FC01C}" type="presParOf" srcId="{09BB6CCE-C0B5-4901-ADEA-4C59AB073BB5}" destId="{E58D5E82-F65A-42C0-974F-495A3EF4FFF0}"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1BF2892-50CB-41F0-B8C8-93FDB7FFFBE0}"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l-GR"/>
        </a:p>
      </dgm:t>
    </dgm:pt>
    <dgm:pt modelId="{83173125-B2F4-4B5A-91F8-F73A2212E432}">
      <dgm:prSet phldrT="[Text]" custT="1"/>
      <dgm:spPr/>
      <dgm:t>
        <a:bodyPr/>
        <a:lstStyle/>
        <a:p>
          <a:pPr>
            <a:lnSpc>
              <a:spcPct val="100000"/>
            </a:lnSpc>
          </a:pPr>
          <a:r>
            <a:rPr lang="el-GR" sz="1600" dirty="0">
              <a:latin typeface="Century Gothic" panose="020B0502020202020204" pitchFamily="34" charset="0"/>
            </a:rPr>
            <a:t>Έκθεση για 12 μήνες</a:t>
          </a:r>
        </a:p>
        <a:p>
          <a:pPr>
            <a:lnSpc>
              <a:spcPct val="100000"/>
            </a:lnSpc>
          </a:pPr>
          <a:endParaRPr lang="el-GR" sz="1600" dirty="0">
            <a:latin typeface="Century Gothic" panose="020B0502020202020204" pitchFamily="34" charset="0"/>
          </a:endParaRPr>
        </a:p>
        <a:p>
          <a:pPr>
            <a:lnSpc>
              <a:spcPct val="100000"/>
            </a:lnSpc>
          </a:pPr>
          <a:r>
            <a:rPr lang="el-GR" sz="1600" dirty="0">
              <a:latin typeface="Century Gothic" panose="020B0502020202020204" pitchFamily="34" charset="0"/>
            </a:rPr>
            <a:t>Αξιολόγηση φυσιολογικών, βιοχημικών, αιματολογικών και ανοσολογικών παραμέτρων</a:t>
          </a:r>
        </a:p>
        <a:p>
          <a:pPr>
            <a:lnSpc>
              <a:spcPct val="100000"/>
            </a:lnSpc>
          </a:pPr>
          <a:endParaRPr lang="el-GR" sz="1400" dirty="0">
            <a:latin typeface="Century Gothic" panose="020B0502020202020204" pitchFamily="34" charset="0"/>
          </a:endParaRPr>
        </a:p>
        <a:p>
          <a:pPr>
            <a:lnSpc>
              <a:spcPct val="100000"/>
            </a:lnSpc>
          </a:pPr>
          <a:endParaRPr lang="el-GR" sz="1400" dirty="0">
            <a:latin typeface="Century Gothic" panose="020B0502020202020204" pitchFamily="34" charset="0"/>
          </a:endParaRPr>
        </a:p>
        <a:p>
          <a:pPr>
            <a:lnSpc>
              <a:spcPct val="90000"/>
            </a:lnSpc>
          </a:pPr>
          <a:endParaRPr lang="el-GR" sz="1100" dirty="0"/>
        </a:p>
      </dgm:t>
    </dgm:pt>
    <dgm:pt modelId="{45442B88-9632-4870-A463-0CAC37C11983}" type="parTrans" cxnId="{7EA70FF6-52CF-462D-872D-C2100D41120F}">
      <dgm:prSet/>
      <dgm:spPr/>
      <dgm:t>
        <a:bodyPr/>
        <a:lstStyle/>
        <a:p>
          <a:endParaRPr lang="el-GR"/>
        </a:p>
      </dgm:t>
    </dgm:pt>
    <dgm:pt modelId="{1A7CCBBE-7EB1-4B62-AC21-21A40E13B86C}" type="sibTrans" cxnId="{7EA70FF6-52CF-462D-872D-C2100D41120F}">
      <dgm:prSet/>
      <dgm:spPr/>
      <dgm:t>
        <a:bodyPr/>
        <a:lstStyle/>
        <a:p>
          <a:endParaRPr lang="el-GR"/>
        </a:p>
      </dgm:t>
    </dgm:pt>
    <dgm:pt modelId="{47BF5887-0DBC-4FB5-8363-4E43EE137063}" type="pres">
      <dgm:prSet presAssocID="{61BF2892-50CB-41F0-B8C8-93FDB7FFFBE0}" presName="Name0" presStyleCnt="0">
        <dgm:presLayoutVars>
          <dgm:chMax/>
          <dgm:chPref/>
          <dgm:dir/>
        </dgm:presLayoutVars>
      </dgm:prSet>
      <dgm:spPr/>
    </dgm:pt>
    <dgm:pt modelId="{09BB6CCE-C0B5-4901-ADEA-4C59AB073BB5}" type="pres">
      <dgm:prSet presAssocID="{83173125-B2F4-4B5A-91F8-F73A2212E432}" presName="composite" presStyleCnt="0">
        <dgm:presLayoutVars>
          <dgm:chMax/>
          <dgm:chPref/>
        </dgm:presLayoutVars>
      </dgm:prSet>
      <dgm:spPr/>
    </dgm:pt>
    <dgm:pt modelId="{FC547545-C825-4837-9C0E-FEF5EEF59B16}" type="pres">
      <dgm:prSet presAssocID="{83173125-B2F4-4B5A-91F8-F73A2212E432}" presName="Image" presStyleLbl="bgImgPlace1" presStyleIdx="0" presStyleCnt="1" custScaleX="175434" custScaleY="143208" custLinFactNeighborX="-30400" custLinFactNeighborY="-34"/>
      <dgm:spPr>
        <a:blipFill dpi="0" rotWithShape="1">
          <a:blip xmlns:r="http://schemas.openxmlformats.org/officeDocument/2006/relationships" r:embed="rId1"/>
          <a:srcRect/>
          <a:stretch>
            <a:fillRect l="5101" t="3205" r="5101" b="3205"/>
          </a:stretch>
        </a:blipFill>
      </dgm:spPr>
    </dgm:pt>
    <dgm:pt modelId="{EDDEB5E7-D756-41A6-8EA4-47FF0FCC33D6}" type="pres">
      <dgm:prSet presAssocID="{83173125-B2F4-4B5A-91F8-F73A2212E432}" presName="ParentText" presStyleLbl="revTx" presStyleIdx="0" presStyleCnt="1" custLinFactNeighborX="22367" custLinFactNeighborY="11571">
        <dgm:presLayoutVars>
          <dgm:chMax val="0"/>
          <dgm:chPref val="0"/>
          <dgm:bulletEnabled val="1"/>
        </dgm:presLayoutVars>
      </dgm:prSet>
      <dgm:spPr/>
    </dgm:pt>
    <dgm:pt modelId="{A486E94D-44DC-4193-9571-23E9314F149B}" type="pres">
      <dgm:prSet presAssocID="{83173125-B2F4-4B5A-91F8-F73A2212E432}" presName="tlFrame" presStyleLbl="node1" presStyleIdx="0" presStyleCnt="4" custLinFactNeighborX="93283" custLinFactNeighborY="-30780"/>
      <dgm:spPr>
        <a:solidFill>
          <a:schemeClr val="accent2">
            <a:lumMod val="20000"/>
            <a:lumOff val="80000"/>
          </a:schemeClr>
        </a:solidFill>
      </dgm:spPr>
    </dgm:pt>
    <dgm:pt modelId="{D2D901EE-3F03-4B89-BD8E-2CB6EFAA6B6B}" type="pres">
      <dgm:prSet presAssocID="{83173125-B2F4-4B5A-91F8-F73A2212E432}" presName="trFrame" presStyleLbl="node1" presStyleIdx="1" presStyleCnt="4" custLinFactNeighborX="93283" custLinFactNeighborY="-31806"/>
      <dgm:spPr>
        <a:solidFill>
          <a:schemeClr val="accent2">
            <a:lumMod val="20000"/>
            <a:lumOff val="80000"/>
          </a:schemeClr>
        </a:solidFill>
      </dgm:spPr>
    </dgm:pt>
    <dgm:pt modelId="{7FBCE44B-E7FA-41BD-86ED-8B058E67BC5B}" type="pres">
      <dgm:prSet presAssocID="{83173125-B2F4-4B5A-91F8-F73A2212E432}" presName="blFrame" presStyleLbl="node1" presStyleIdx="2" presStyleCnt="4" custLinFactNeighborX="93283"/>
      <dgm:spPr>
        <a:solidFill>
          <a:schemeClr val="accent2">
            <a:lumMod val="20000"/>
            <a:lumOff val="80000"/>
          </a:schemeClr>
        </a:solidFill>
      </dgm:spPr>
    </dgm:pt>
    <dgm:pt modelId="{E58D5E82-F65A-42C0-974F-495A3EF4FFF0}" type="pres">
      <dgm:prSet presAssocID="{83173125-B2F4-4B5A-91F8-F73A2212E432}" presName="brFrame" presStyleLbl="node1" presStyleIdx="3" presStyleCnt="4" custLinFactNeighborX="93283"/>
      <dgm:spPr>
        <a:solidFill>
          <a:schemeClr val="accent2">
            <a:lumMod val="20000"/>
            <a:lumOff val="80000"/>
          </a:schemeClr>
        </a:solidFill>
      </dgm:spPr>
    </dgm:pt>
  </dgm:ptLst>
  <dgm:cxnLst>
    <dgm:cxn modelId="{F08F9ECC-F24E-4B9E-918A-5C5335AA086B}" type="presOf" srcId="{61BF2892-50CB-41F0-B8C8-93FDB7FFFBE0}" destId="{47BF5887-0DBC-4FB5-8363-4E43EE137063}" srcOrd="0" destOrd="0" presId="urn:microsoft.com/office/officeart/2009/3/layout/FramedTextPicture"/>
    <dgm:cxn modelId="{B1C70AE6-4B0B-441B-A26D-B1D33830D124}" type="presOf" srcId="{83173125-B2F4-4B5A-91F8-F73A2212E432}" destId="{EDDEB5E7-D756-41A6-8EA4-47FF0FCC33D6}" srcOrd="0" destOrd="0" presId="urn:microsoft.com/office/officeart/2009/3/layout/FramedTextPicture"/>
    <dgm:cxn modelId="{7EA70FF6-52CF-462D-872D-C2100D41120F}" srcId="{61BF2892-50CB-41F0-B8C8-93FDB7FFFBE0}" destId="{83173125-B2F4-4B5A-91F8-F73A2212E432}" srcOrd="0" destOrd="0" parTransId="{45442B88-9632-4870-A463-0CAC37C11983}" sibTransId="{1A7CCBBE-7EB1-4B62-AC21-21A40E13B86C}"/>
    <dgm:cxn modelId="{22ADE037-97C9-4AF2-A5C3-6180D7537936}" type="presParOf" srcId="{47BF5887-0DBC-4FB5-8363-4E43EE137063}" destId="{09BB6CCE-C0B5-4901-ADEA-4C59AB073BB5}" srcOrd="0" destOrd="0" presId="urn:microsoft.com/office/officeart/2009/3/layout/FramedTextPicture"/>
    <dgm:cxn modelId="{89200C31-BDBB-401A-8D22-F2D3814DDD78}" type="presParOf" srcId="{09BB6CCE-C0B5-4901-ADEA-4C59AB073BB5}" destId="{FC547545-C825-4837-9C0E-FEF5EEF59B16}" srcOrd="0" destOrd="0" presId="urn:microsoft.com/office/officeart/2009/3/layout/FramedTextPicture"/>
    <dgm:cxn modelId="{4AA7CCBF-48D8-4C67-88AF-15A83EEDC46B}" type="presParOf" srcId="{09BB6CCE-C0B5-4901-ADEA-4C59AB073BB5}" destId="{EDDEB5E7-D756-41A6-8EA4-47FF0FCC33D6}" srcOrd="1" destOrd="0" presId="urn:microsoft.com/office/officeart/2009/3/layout/FramedTextPicture"/>
    <dgm:cxn modelId="{2DEF4585-81B8-4650-867B-7058867D2A19}" type="presParOf" srcId="{09BB6CCE-C0B5-4901-ADEA-4C59AB073BB5}" destId="{A486E94D-44DC-4193-9571-23E9314F149B}" srcOrd="2" destOrd="0" presId="urn:microsoft.com/office/officeart/2009/3/layout/FramedTextPicture"/>
    <dgm:cxn modelId="{CA8FF803-C096-453C-B848-FC065A9C4D1E}" type="presParOf" srcId="{09BB6CCE-C0B5-4901-ADEA-4C59AB073BB5}" destId="{D2D901EE-3F03-4B89-BD8E-2CB6EFAA6B6B}" srcOrd="3" destOrd="0" presId="urn:microsoft.com/office/officeart/2009/3/layout/FramedTextPicture"/>
    <dgm:cxn modelId="{6B759F32-36FE-4630-83BD-189817EF0E5E}" type="presParOf" srcId="{09BB6CCE-C0B5-4901-ADEA-4C59AB073BB5}" destId="{7FBCE44B-E7FA-41BD-86ED-8B058E67BC5B}" srcOrd="4" destOrd="0" presId="urn:microsoft.com/office/officeart/2009/3/layout/FramedTextPicture"/>
    <dgm:cxn modelId="{0B5C2543-1EFE-44CE-A657-C1DED24FC01C}" type="presParOf" srcId="{09BB6CCE-C0B5-4901-ADEA-4C59AB073BB5}" destId="{E58D5E82-F65A-42C0-974F-495A3EF4FFF0}"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1BF2892-50CB-41F0-B8C8-93FDB7FFFBE0}"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l-GR"/>
        </a:p>
      </dgm:t>
    </dgm:pt>
    <dgm:pt modelId="{83173125-B2F4-4B5A-91F8-F73A2212E432}">
      <dgm:prSet phldrT="[Text]" custT="1"/>
      <dgm:spPr/>
      <dgm:t>
        <a:bodyPr/>
        <a:lstStyle/>
        <a:p>
          <a:pPr>
            <a:lnSpc>
              <a:spcPct val="100000"/>
            </a:lnSpc>
          </a:pPr>
          <a:endParaRPr lang="el-GR" sz="1400" dirty="0">
            <a:latin typeface="Century Gothic" panose="020B0502020202020204" pitchFamily="34" charset="0"/>
          </a:endParaRPr>
        </a:p>
        <a:p>
          <a:pPr>
            <a:lnSpc>
              <a:spcPct val="100000"/>
            </a:lnSpc>
          </a:pPr>
          <a:r>
            <a:rPr lang="el-GR" sz="1600" dirty="0">
              <a:latin typeface="Century Gothic" panose="020B0502020202020204" pitchFamily="34" charset="0"/>
            </a:rPr>
            <a:t>Έκθεση για 12 μήνες</a:t>
          </a:r>
        </a:p>
        <a:p>
          <a:pPr>
            <a:lnSpc>
              <a:spcPct val="100000"/>
            </a:lnSpc>
          </a:pPr>
          <a:endParaRPr lang="el-GR" sz="1600" dirty="0">
            <a:latin typeface="Century Gothic" panose="020B0502020202020204" pitchFamily="34" charset="0"/>
          </a:endParaRPr>
        </a:p>
        <a:p>
          <a:pPr>
            <a:lnSpc>
              <a:spcPct val="100000"/>
            </a:lnSpc>
          </a:pPr>
          <a:r>
            <a:rPr lang="el-GR" sz="1600" dirty="0">
              <a:latin typeface="Century Gothic" panose="020B0502020202020204" pitchFamily="34" charset="0"/>
            </a:rPr>
            <a:t>Αξιολόγηση νευροσυμπεριφορικών παραμέτρων (κινητική δραστηριότητα, τάση εξερεύνησης του περιβάλλοντος, κατάσταση άγχους/φόβου)</a:t>
          </a:r>
        </a:p>
        <a:p>
          <a:pPr>
            <a:lnSpc>
              <a:spcPct val="100000"/>
            </a:lnSpc>
          </a:pPr>
          <a:endParaRPr lang="el-GR" sz="1600" dirty="0">
            <a:latin typeface="Century Gothic" panose="020B0502020202020204" pitchFamily="34" charset="0"/>
          </a:endParaRPr>
        </a:p>
        <a:p>
          <a:pPr>
            <a:lnSpc>
              <a:spcPct val="90000"/>
            </a:lnSpc>
          </a:pPr>
          <a:endParaRPr lang="el-GR" sz="1100" dirty="0"/>
        </a:p>
      </dgm:t>
    </dgm:pt>
    <dgm:pt modelId="{45442B88-9632-4870-A463-0CAC37C11983}" type="parTrans" cxnId="{7EA70FF6-52CF-462D-872D-C2100D41120F}">
      <dgm:prSet/>
      <dgm:spPr/>
      <dgm:t>
        <a:bodyPr/>
        <a:lstStyle/>
        <a:p>
          <a:endParaRPr lang="el-GR"/>
        </a:p>
      </dgm:t>
    </dgm:pt>
    <dgm:pt modelId="{1A7CCBBE-7EB1-4B62-AC21-21A40E13B86C}" type="sibTrans" cxnId="{7EA70FF6-52CF-462D-872D-C2100D41120F}">
      <dgm:prSet/>
      <dgm:spPr/>
      <dgm:t>
        <a:bodyPr/>
        <a:lstStyle/>
        <a:p>
          <a:endParaRPr lang="el-GR"/>
        </a:p>
      </dgm:t>
    </dgm:pt>
    <dgm:pt modelId="{47BF5887-0DBC-4FB5-8363-4E43EE137063}" type="pres">
      <dgm:prSet presAssocID="{61BF2892-50CB-41F0-B8C8-93FDB7FFFBE0}" presName="Name0" presStyleCnt="0">
        <dgm:presLayoutVars>
          <dgm:chMax/>
          <dgm:chPref/>
          <dgm:dir/>
        </dgm:presLayoutVars>
      </dgm:prSet>
      <dgm:spPr/>
    </dgm:pt>
    <dgm:pt modelId="{09BB6CCE-C0B5-4901-ADEA-4C59AB073BB5}" type="pres">
      <dgm:prSet presAssocID="{83173125-B2F4-4B5A-91F8-F73A2212E432}" presName="composite" presStyleCnt="0">
        <dgm:presLayoutVars>
          <dgm:chMax/>
          <dgm:chPref/>
        </dgm:presLayoutVars>
      </dgm:prSet>
      <dgm:spPr/>
    </dgm:pt>
    <dgm:pt modelId="{FC547545-C825-4837-9C0E-FEF5EEF59B16}" type="pres">
      <dgm:prSet presAssocID="{83173125-B2F4-4B5A-91F8-F73A2212E432}" presName="Image" presStyleLbl="bgImgPlace1" presStyleIdx="0" presStyleCnt="1" custScaleX="229340" custScaleY="182955" custLinFactNeighborX="-45033" custLinFactNeighborY="-132"/>
      <dgm:spPr>
        <a:blipFill dpi="0" rotWithShape="1">
          <a:blip xmlns:r="http://schemas.openxmlformats.org/officeDocument/2006/relationships" r:embed="rId1"/>
          <a:srcRect/>
          <a:stretch>
            <a:fillRect l="1252" t="12371" r="6384" b="12371"/>
          </a:stretch>
        </a:blipFill>
      </dgm:spPr>
    </dgm:pt>
    <dgm:pt modelId="{EDDEB5E7-D756-41A6-8EA4-47FF0FCC33D6}" type="pres">
      <dgm:prSet presAssocID="{83173125-B2F4-4B5A-91F8-F73A2212E432}" presName="ParentText" presStyleLbl="revTx" presStyleIdx="0" presStyleCnt="1" custLinFactNeighborX="23806" custLinFactNeighborY="-5944">
        <dgm:presLayoutVars>
          <dgm:chMax val="0"/>
          <dgm:chPref val="0"/>
          <dgm:bulletEnabled val="1"/>
        </dgm:presLayoutVars>
      </dgm:prSet>
      <dgm:spPr/>
    </dgm:pt>
    <dgm:pt modelId="{A486E94D-44DC-4193-9571-23E9314F149B}" type="pres">
      <dgm:prSet presAssocID="{83173125-B2F4-4B5A-91F8-F73A2212E432}" presName="tlFrame" presStyleLbl="node1" presStyleIdx="0" presStyleCnt="4" custLinFactNeighborX="93283" custLinFactNeighborY="-30780"/>
      <dgm:spPr>
        <a:solidFill>
          <a:schemeClr val="accent2">
            <a:lumMod val="20000"/>
            <a:lumOff val="80000"/>
          </a:schemeClr>
        </a:solidFill>
        <a:ln>
          <a:noFill/>
        </a:ln>
      </dgm:spPr>
    </dgm:pt>
    <dgm:pt modelId="{D2D901EE-3F03-4B89-BD8E-2CB6EFAA6B6B}" type="pres">
      <dgm:prSet presAssocID="{83173125-B2F4-4B5A-91F8-F73A2212E432}" presName="trFrame" presStyleLbl="node1" presStyleIdx="1" presStyleCnt="4" custLinFactNeighborX="93283" custLinFactNeighborY="-31806"/>
      <dgm:spPr>
        <a:solidFill>
          <a:schemeClr val="accent2">
            <a:lumMod val="20000"/>
            <a:lumOff val="80000"/>
          </a:schemeClr>
        </a:solidFill>
      </dgm:spPr>
    </dgm:pt>
    <dgm:pt modelId="{7FBCE44B-E7FA-41BD-86ED-8B058E67BC5B}" type="pres">
      <dgm:prSet presAssocID="{83173125-B2F4-4B5A-91F8-F73A2212E432}" presName="blFrame" presStyleLbl="node1" presStyleIdx="2" presStyleCnt="4" custLinFactNeighborX="93283"/>
      <dgm:spPr>
        <a:solidFill>
          <a:schemeClr val="accent2">
            <a:lumMod val="20000"/>
            <a:lumOff val="80000"/>
          </a:schemeClr>
        </a:solidFill>
      </dgm:spPr>
    </dgm:pt>
    <dgm:pt modelId="{E58D5E82-F65A-42C0-974F-495A3EF4FFF0}" type="pres">
      <dgm:prSet presAssocID="{83173125-B2F4-4B5A-91F8-F73A2212E432}" presName="brFrame" presStyleLbl="node1" presStyleIdx="3" presStyleCnt="4" custLinFactNeighborX="93283"/>
      <dgm:spPr>
        <a:solidFill>
          <a:schemeClr val="accent2">
            <a:lumMod val="20000"/>
            <a:lumOff val="80000"/>
          </a:schemeClr>
        </a:solidFill>
      </dgm:spPr>
    </dgm:pt>
  </dgm:ptLst>
  <dgm:cxnLst>
    <dgm:cxn modelId="{F08F9ECC-F24E-4B9E-918A-5C5335AA086B}" type="presOf" srcId="{61BF2892-50CB-41F0-B8C8-93FDB7FFFBE0}" destId="{47BF5887-0DBC-4FB5-8363-4E43EE137063}" srcOrd="0" destOrd="0" presId="urn:microsoft.com/office/officeart/2009/3/layout/FramedTextPicture"/>
    <dgm:cxn modelId="{B1C70AE6-4B0B-441B-A26D-B1D33830D124}" type="presOf" srcId="{83173125-B2F4-4B5A-91F8-F73A2212E432}" destId="{EDDEB5E7-D756-41A6-8EA4-47FF0FCC33D6}" srcOrd="0" destOrd="0" presId="urn:microsoft.com/office/officeart/2009/3/layout/FramedTextPicture"/>
    <dgm:cxn modelId="{7EA70FF6-52CF-462D-872D-C2100D41120F}" srcId="{61BF2892-50CB-41F0-B8C8-93FDB7FFFBE0}" destId="{83173125-B2F4-4B5A-91F8-F73A2212E432}" srcOrd="0" destOrd="0" parTransId="{45442B88-9632-4870-A463-0CAC37C11983}" sibTransId="{1A7CCBBE-7EB1-4B62-AC21-21A40E13B86C}"/>
    <dgm:cxn modelId="{22ADE037-97C9-4AF2-A5C3-6180D7537936}" type="presParOf" srcId="{47BF5887-0DBC-4FB5-8363-4E43EE137063}" destId="{09BB6CCE-C0B5-4901-ADEA-4C59AB073BB5}" srcOrd="0" destOrd="0" presId="urn:microsoft.com/office/officeart/2009/3/layout/FramedTextPicture"/>
    <dgm:cxn modelId="{89200C31-BDBB-401A-8D22-F2D3814DDD78}" type="presParOf" srcId="{09BB6CCE-C0B5-4901-ADEA-4C59AB073BB5}" destId="{FC547545-C825-4837-9C0E-FEF5EEF59B16}" srcOrd="0" destOrd="0" presId="urn:microsoft.com/office/officeart/2009/3/layout/FramedTextPicture"/>
    <dgm:cxn modelId="{4AA7CCBF-48D8-4C67-88AF-15A83EEDC46B}" type="presParOf" srcId="{09BB6CCE-C0B5-4901-ADEA-4C59AB073BB5}" destId="{EDDEB5E7-D756-41A6-8EA4-47FF0FCC33D6}" srcOrd="1" destOrd="0" presId="urn:microsoft.com/office/officeart/2009/3/layout/FramedTextPicture"/>
    <dgm:cxn modelId="{2DEF4585-81B8-4650-867B-7058867D2A19}" type="presParOf" srcId="{09BB6CCE-C0B5-4901-ADEA-4C59AB073BB5}" destId="{A486E94D-44DC-4193-9571-23E9314F149B}" srcOrd="2" destOrd="0" presId="urn:microsoft.com/office/officeart/2009/3/layout/FramedTextPicture"/>
    <dgm:cxn modelId="{CA8FF803-C096-453C-B848-FC065A9C4D1E}" type="presParOf" srcId="{09BB6CCE-C0B5-4901-ADEA-4C59AB073BB5}" destId="{D2D901EE-3F03-4B89-BD8E-2CB6EFAA6B6B}" srcOrd="3" destOrd="0" presId="urn:microsoft.com/office/officeart/2009/3/layout/FramedTextPicture"/>
    <dgm:cxn modelId="{6B759F32-36FE-4630-83BD-189817EF0E5E}" type="presParOf" srcId="{09BB6CCE-C0B5-4901-ADEA-4C59AB073BB5}" destId="{7FBCE44B-E7FA-41BD-86ED-8B058E67BC5B}" srcOrd="4" destOrd="0" presId="urn:microsoft.com/office/officeart/2009/3/layout/FramedTextPicture"/>
    <dgm:cxn modelId="{0B5C2543-1EFE-44CE-A657-C1DED24FC01C}" type="presParOf" srcId="{09BB6CCE-C0B5-4901-ADEA-4C59AB073BB5}" destId="{E58D5E82-F65A-42C0-974F-495A3EF4FFF0}"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1BF2892-50CB-41F0-B8C8-93FDB7FFFBE0}"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l-GR"/>
        </a:p>
      </dgm:t>
    </dgm:pt>
    <dgm:pt modelId="{83173125-B2F4-4B5A-91F8-F73A2212E432}">
      <dgm:prSet phldrT="[Text]" custT="1"/>
      <dgm:spPr/>
      <dgm:t>
        <a:bodyPr/>
        <a:lstStyle/>
        <a:p>
          <a:pPr>
            <a:lnSpc>
              <a:spcPct val="100000"/>
            </a:lnSpc>
          </a:pPr>
          <a:endParaRPr lang="el-GR" sz="1400" dirty="0">
            <a:latin typeface="Century Gothic" panose="020B0502020202020204" pitchFamily="34" charset="0"/>
          </a:endParaRPr>
        </a:p>
        <a:p>
          <a:pPr>
            <a:lnSpc>
              <a:spcPct val="100000"/>
            </a:lnSpc>
          </a:pPr>
          <a:r>
            <a:rPr lang="el-GR" sz="1600" dirty="0">
              <a:latin typeface="Century Gothic" panose="020B0502020202020204" pitchFamily="34" charset="0"/>
            </a:rPr>
            <a:t>Έκθεση για </a:t>
          </a:r>
          <a:r>
            <a:rPr lang="en-US" sz="1600" dirty="0">
              <a:latin typeface="Century Gothic" panose="020B0502020202020204" pitchFamily="34" charset="0"/>
            </a:rPr>
            <a:t>18 </a:t>
          </a:r>
          <a:r>
            <a:rPr lang="el-GR" sz="1600" dirty="0">
              <a:latin typeface="Century Gothic" panose="020B0502020202020204" pitchFamily="34" charset="0"/>
            </a:rPr>
            <a:t>μήνες</a:t>
          </a:r>
        </a:p>
        <a:p>
          <a:pPr>
            <a:lnSpc>
              <a:spcPct val="100000"/>
            </a:lnSpc>
          </a:pPr>
          <a:endParaRPr lang="el-GR" sz="1600" dirty="0">
            <a:latin typeface="Century Gothic" panose="020B0502020202020204" pitchFamily="34" charset="0"/>
          </a:endParaRPr>
        </a:p>
        <a:p>
          <a:pPr>
            <a:lnSpc>
              <a:spcPct val="100000"/>
            </a:lnSpc>
          </a:pPr>
          <a:r>
            <a:rPr lang="el-GR" sz="1600" dirty="0">
              <a:latin typeface="Century Gothic" panose="020B0502020202020204" pitchFamily="34" charset="0"/>
            </a:rPr>
            <a:t>Αξιολόγηση βιοδεικτών οξειδοαναγωγικής κατάστασης στο αίμα (6,12 και 18 μήνες)</a:t>
          </a:r>
        </a:p>
        <a:p>
          <a:pPr>
            <a:lnSpc>
              <a:spcPct val="100000"/>
            </a:lnSpc>
          </a:pPr>
          <a:endParaRPr lang="el-GR" sz="1600" dirty="0">
            <a:latin typeface="Century Gothic" panose="020B0502020202020204" pitchFamily="34" charset="0"/>
          </a:endParaRPr>
        </a:p>
        <a:p>
          <a:pPr>
            <a:lnSpc>
              <a:spcPct val="100000"/>
            </a:lnSpc>
          </a:pPr>
          <a:r>
            <a:rPr lang="el-GR" sz="1600" dirty="0">
              <a:latin typeface="Century Gothic" panose="020B0502020202020204" pitchFamily="34" charset="0"/>
            </a:rPr>
            <a:t>Αξιολόγηση βιοδεικτών οξειδοαναγωγικής κατάστασης στους ιστούς (18 μήνες)</a:t>
          </a:r>
        </a:p>
        <a:p>
          <a:pPr>
            <a:lnSpc>
              <a:spcPct val="100000"/>
            </a:lnSpc>
          </a:pPr>
          <a:endParaRPr lang="el-GR" sz="1600" dirty="0">
            <a:latin typeface="Century Gothic" panose="020B0502020202020204" pitchFamily="34" charset="0"/>
          </a:endParaRPr>
        </a:p>
        <a:p>
          <a:pPr>
            <a:lnSpc>
              <a:spcPct val="90000"/>
            </a:lnSpc>
          </a:pPr>
          <a:endParaRPr lang="el-GR" sz="1100" dirty="0"/>
        </a:p>
      </dgm:t>
    </dgm:pt>
    <dgm:pt modelId="{45442B88-9632-4870-A463-0CAC37C11983}" type="parTrans" cxnId="{7EA70FF6-52CF-462D-872D-C2100D41120F}">
      <dgm:prSet/>
      <dgm:spPr/>
      <dgm:t>
        <a:bodyPr/>
        <a:lstStyle/>
        <a:p>
          <a:endParaRPr lang="el-GR"/>
        </a:p>
      </dgm:t>
    </dgm:pt>
    <dgm:pt modelId="{1A7CCBBE-7EB1-4B62-AC21-21A40E13B86C}" type="sibTrans" cxnId="{7EA70FF6-52CF-462D-872D-C2100D41120F}">
      <dgm:prSet/>
      <dgm:spPr/>
      <dgm:t>
        <a:bodyPr/>
        <a:lstStyle/>
        <a:p>
          <a:endParaRPr lang="el-GR"/>
        </a:p>
      </dgm:t>
    </dgm:pt>
    <dgm:pt modelId="{47BF5887-0DBC-4FB5-8363-4E43EE137063}" type="pres">
      <dgm:prSet presAssocID="{61BF2892-50CB-41F0-B8C8-93FDB7FFFBE0}" presName="Name0" presStyleCnt="0">
        <dgm:presLayoutVars>
          <dgm:chMax/>
          <dgm:chPref/>
          <dgm:dir/>
        </dgm:presLayoutVars>
      </dgm:prSet>
      <dgm:spPr/>
    </dgm:pt>
    <dgm:pt modelId="{09BB6CCE-C0B5-4901-ADEA-4C59AB073BB5}" type="pres">
      <dgm:prSet presAssocID="{83173125-B2F4-4B5A-91F8-F73A2212E432}" presName="composite" presStyleCnt="0">
        <dgm:presLayoutVars>
          <dgm:chMax/>
          <dgm:chPref/>
        </dgm:presLayoutVars>
      </dgm:prSet>
      <dgm:spPr/>
    </dgm:pt>
    <dgm:pt modelId="{FC547545-C825-4837-9C0E-FEF5EEF59B16}" type="pres">
      <dgm:prSet presAssocID="{83173125-B2F4-4B5A-91F8-F73A2212E432}" presName="Image" presStyleLbl="bgImgPlace1" presStyleIdx="0" presStyleCnt="1" custScaleX="229340" custScaleY="182955" custLinFactNeighborX="-45033" custLinFactNeighborY="-132"/>
      <dgm:spPr>
        <a:blipFill dpi="0" rotWithShape="1">
          <a:blip xmlns:r="http://schemas.openxmlformats.org/officeDocument/2006/relationships" r:embed="rId1"/>
          <a:srcRect/>
          <a:stretch>
            <a:fillRect l="996" t="13336" r="4074" b="13336"/>
          </a:stretch>
        </a:blipFill>
      </dgm:spPr>
    </dgm:pt>
    <dgm:pt modelId="{EDDEB5E7-D756-41A6-8EA4-47FF0FCC33D6}" type="pres">
      <dgm:prSet presAssocID="{83173125-B2F4-4B5A-91F8-F73A2212E432}" presName="ParentText" presStyleLbl="revTx" presStyleIdx="0" presStyleCnt="1" custLinFactNeighborX="23806" custLinFactNeighborY="-5944">
        <dgm:presLayoutVars>
          <dgm:chMax val="0"/>
          <dgm:chPref val="0"/>
          <dgm:bulletEnabled val="1"/>
        </dgm:presLayoutVars>
      </dgm:prSet>
      <dgm:spPr/>
    </dgm:pt>
    <dgm:pt modelId="{A486E94D-44DC-4193-9571-23E9314F149B}" type="pres">
      <dgm:prSet presAssocID="{83173125-B2F4-4B5A-91F8-F73A2212E432}" presName="tlFrame" presStyleLbl="node1" presStyleIdx="0" presStyleCnt="4" custLinFactNeighborX="93283" custLinFactNeighborY="-30780"/>
      <dgm:spPr>
        <a:solidFill>
          <a:schemeClr val="accent2">
            <a:lumMod val="20000"/>
            <a:lumOff val="80000"/>
          </a:schemeClr>
        </a:solidFill>
        <a:ln>
          <a:noFill/>
        </a:ln>
      </dgm:spPr>
    </dgm:pt>
    <dgm:pt modelId="{D2D901EE-3F03-4B89-BD8E-2CB6EFAA6B6B}" type="pres">
      <dgm:prSet presAssocID="{83173125-B2F4-4B5A-91F8-F73A2212E432}" presName="trFrame" presStyleLbl="node1" presStyleIdx="1" presStyleCnt="4" custLinFactNeighborX="93283" custLinFactNeighborY="-31806"/>
      <dgm:spPr>
        <a:solidFill>
          <a:schemeClr val="accent2">
            <a:lumMod val="20000"/>
            <a:lumOff val="80000"/>
          </a:schemeClr>
        </a:solidFill>
      </dgm:spPr>
    </dgm:pt>
    <dgm:pt modelId="{7FBCE44B-E7FA-41BD-86ED-8B058E67BC5B}" type="pres">
      <dgm:prSet presAssocID="{83173125-B2F4-4B5A-91F8-F73A2212E432}" presName="blFrame" presStyleLbl="node1" presStyleIdx="2" presStyleCnt="4" custLinFactNeighborX="93283"/>
      <dgm:spPr>
        <a:solidFill>
          <a:schemeClr val="accent2">
            <a:lumMod val="20000"/>
            <a:lumOff val="80000"/>
          </a:schemeClr>
        </a:solidFill>
      </dgm:spPr>
    </dgm:pt>
    <dgm:pt modelId="{E58D5E82-F65A-42C0-974F-495A3EF4FFF0}" type="pres">
      <dgm:prSet presAssocID="{83173125-B2F4-4B5A-91F8-F73A2212E432}" presName="brFrame" presStyleLbl="node1" presStyleIdx="3" presStyleCnt="4" custLinFactNeighborX="93283"/>
      <dgm:spPr>
        <a:solidFill>
          <a:schemeClr val="accent2">
            <a:lumMod val="20000"/>
            <a:lumOff val="80000"/>
          </a:schemeClr>
        </a:solidFill>
      </dgm:spPr>
    </dgm:pt>
  </dgm:ptLst>
  <dgm:cxnLst>
    <dgm:cxn modelId="{F08F9ECC-F24E-4B9E-918A-5C5335AA086B}" type="presOf" srcId="{61BF2892-50CB-41F0-B8C8-93FDB7FFFBE0}" destId="{47BF5887-0DBC-4FB5-8363-4E43EE137063}" srcOrd="0" destOrd="0" presId="urn:microsoft.com/office/officeart/2009/3/layout/FramedTextPicture"/>
    <dgm:cxn modelId="{B1C70AE6-4B0B-441B-A26D-B1D33830D124}" type="presOf" srcId="{83173125-B2F4-4B5A-91F8-F73A2212E432}" destId="{EDDEB5E7-D756-41A6-8EA4-47FF0FCC33D6}" srcOrd="0" destOrd="0" presId="urn:microsoft.com/office/officeart/2009/3/layout/FramedTextPicture"/>
    <dgm:cxn modelId="{7EA70FF6-52CF-462D-872D-C2100D41120F}" srcId="{61BF2892-50CB-41F0-B8C8-93FDB7FFFBE0}" destId="{83173125-B2F4-4B5A-91F8-F73A2212E432}" srcOrd="0" destOrd="0" parTransId="{45442B88-9632-4870-A463-0CAC37C11983}" sibTransId="{1A7CCBBE-7EB1-4B62-AC21-21A40E13B86C}"/>
    <dgm:cxn modelId="{22ADE037-97C9-4AF2-A5C3-6180D7537936}" type="presParOf" srcId="{47BF5887-0DBC-4FB5-8363-4E43EE137063}" destId="{09BB6CCE-C0B5-4901-ADEA-4C59AB073BB5}" srcOrd="0" destOrd="0" presId="urn:microsoft.com/office/officeart/2009/3/layout/FramedTextPicture"/>
    <dgm:cxn modelId="{89200C31-BDBB-401A-8D22-F2D3814DDD78}" type="presParOf" srcId="{09BB6CCE-C0B5-4901-ADEA-4C59AB073BB5}" destId="{FC547545-C825-4837-9C0E-FEF5EEF59B16}" srcOrd="0" destOrd="0" presId="urn:microsoft.com/office/officeart/2009/3/layout/FramedTextPicture"/>
    <dgm:cxn modelId="{4AA7CCBF-48D8-4C67-88AF-15A83EEDC46B}" type="presParOf" srcId="{09BB6CCE-C0B5-4901-ADEA-4C59AB073BB5}" destId="{EDDEB5E7-D756-41A6-8EA4-47FF0FCC33D6}" srcOrd="1" destOrd="0" presId="urn:microsoft.com/office/officeart/2009/3/layout/FramedTextPicture"/>
    <dgm:cxn modelId="{2DEF4585-81B8-4650-867B-7058867D2A19}" type="presParOf" srcId="{09BB6CCE-C0B5-4901-ADEA-4C59AB073BB5}" destId="{A486E94D-44DC-4193-9571-23E9314F149B}" srcOrd="2" destOrd="0" presId="urn:microsoft.com/office/officeart/2009/3/layout/FramedTextPicture"/>
    <dgm:cxn modelId="{CA8FF803-C096-453C-B848-FC065A9C4D1E}" type="presParOf" srcId="{09BB6CCE-C0B5-4901-ADEA-4C59AB073BB5}" destId="{D2D901EE-3F03-4B89-BD8E-2CB6EFAA6B6B}" srcOrd="3" destOrd="0" presId="urn:microsoft.com/office/officeart/2009/3/layout/FramedTextPicture"/>
    <dgm:cxn modelId="{6B759F32-36FE-4630-83BD-189817EF0E5E}" type="presParOf" srcId="{09BB6CCE-C0B5-4901-ADEA-4C59AB073BB5}" destId="{7FBCE44B-E7FA-41BD-86ED-8B058E67BC5B}" srcOrd="4" destOrd="0" presId="urn:microsoft.com/office/officeart/2009/3/layout/FramedTextPicture"/>
    <dgm:cxn modelId="{0B5C2543-1EFE-44CE-A657-C1DED24FC01C}" type="presParOf" srcId="{09BB6CCE-C0B5-4901-ADEA-4C59AB073BB5}" destId="{E58D5E82-F65A-42C0-974F-495A3EF4FFF0}"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4100C-1B33-42AC-BCBC-9EE385148D7D}"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l-GR"/>
        </a:p>
      </dgm:t>
    </dgm:pt>
    <dgm:pt modelId="{4EBDA8EB-4F27-4314-B5CB-D7682909EEDA}">
      <dgm:prSet phldrT="[Text]" custT="1"/>
      <dgm:spPr/>
      <dgm:t>
        <a:bodyPr/>
        <a:lstStyle/>
        <a:p>
          <a:r>
            <a:rPr lang="el-GR" sz="1800" b="1" dirty="0">
              <a:latin typeface="Century Gothic" panose="020B0502020202020204" pitchFamily="34" charset="0"/>
            </a:rPr>
            <a:t>Ζιζανιοκτόνα</a:t>
          </a:r>
          <a:endParaRPr lang="en-US" sz="1800" b="1" dirty="0">
            <a:latin typeface="Century Gothic" panose="020B0502020202020204" pitchFamily="34" charset="0"/>
          </a:endParaRPr>
        </a:p>
        <a:p>
          <a:r>
            <a:rPr lang="el-GR" sz="1400" dirty="0">
              <a:latin typeface="Century Gothic" panose="020B0502020202020204" pitchFamily="34" charset="0"/>
            </a:rPr>
            <a:t>Περιορισμός ζιζανίων και ανεπιθύμητης βλάστησης</a:t>
          </a:r>
          <a:endParaRPr lang="en-US" sz="1400" dirty="0">
            <a:latin typeface="Century Gothic" panose="020B0502020202020204" pitchFamily="34" charset="0"/>
          </a:endParaRPr>
        </a:p>
        <a:p>
          <a:endParaRPr lang="el-GR" sz="1800" dirty="0">
            <a:latin typeface="Century Gothic" panose="020B0502020202020204" pitchFamily="34" charset="0"/>
          </a:endParaRPr>
        </a:p>
      </dgm:t>
    </dgm:pt>
    <dgm:pt modelId="{BACD1865-13EA-4E24-BBF2-456D6F0B1647}" type="parTrans" cxnId="{08CB2119-5CE0-4E6C-B8A6-626852665D1D}">
      <dgm:prSet/>
      <dgm:spPr/>
      <dgm:t>
        <a:bodyPr/>
        <a:lstStyle/>
        <a:p>
          <a:endParaRPr lang="el-GR" sz="1800"/>
        </a:p>
      </dgm:t>
    </dgm:pt>
    <dgm:pt modelId="{58B5E0FE-0194-428E-9B3E-982F6E825412}" type="sibTrans" cxnId="{08CB2119-5CE0-4E6C-B8A6-626852665D1D}">
      <dgm:prSet/>
      <dgm:spPr/>
      <dgm:t>
        <a:bodyPr/>
        <a:lstStyle/>
        <a:p>
          <a:endParaRPr lang="el-GR" sz="1800"/>
        </a:p>
      </dgm:t>
    </dgm:pt>
    <dgm:pt modelId="{734C4831-729E-4AE6-BBEF-4CB78D70C509}">
      <dgm:prSet custT="1"/>
      <dgm:spPr/>
      <dgm:t>
        <a:bodyPr/>
        <a:lstStyle/>
        <a:p>
          <a:r>
            <a:rPr lang="el-GR" sz="1800" b="1" dirty="0">
              <a:latin typeface="Century Gothic" panose="020B0502020202020204" pitchFamily="34" charset="0"/>
            </a:rPr>
            <a:t>Εντομοκτόνα</a:t>
          </a:r>
        </a:p>
        <a:p>
          <a:r>
            <a:rPr lang="el-GR" sz="1400" dirty="0">
              <a:latin typeface="Century Gothic" panose="020B0502020202020204" pitchFamily="34" charset="0"/>
            </a:rPr>
            <a:t>Απώθηση εντόμων</a:t>
          </a:r>
        </a:p>
      </dgm:t>
    </dgm:pt>
    <dgm:pt modelId="{9C0F6941-4A71-4991-AECA-D0A204CF700B}" type="parTrans" cxnId="{B646384C-3B34-44EF-B74C-5A1E0E326A41}">
      <dgm:prSet/>
      <dgm:spPr/>
      <dgm:t>
        <a:bodyPr/>
        <a:lstStyle/>
        <a:p>
          <a:endParaRPr lang="el-GR" sz="1800"/>
        </a:p>
      </dgm:t>
    </dgm:pt>
    <dgm:pt modelId="{FC6AC3A6-78DC-485D-B970-C981C6E063A2}" type="sibTrans" cxnId="{B646384C-3B34-44EF-B74C-5A1E0E326A41}">
      <dgm:prSet/>
      <dgm:spPr/>
      <dgm:t>
        <a:bodyPr/>
        <a:lstStyle/>
        <a:p>
          <a:endParaRPr lang="el-GR" sz="1800"/>
        </a:p>
      </dgm:t>
    </dgm:pt>
    <dgm:pt modelId="{297C527B-55DE-4750-9750-987EE245FF02}">
      <dgm:prSet custT="1"/>
      <dgm:spPr/>
      <dgm:t>
        <a:bodyPr/>
        <a:lstStyle/>
        <a:p>
          <a:r>
            <a:rPr lang="el-GR" sz="1800" b="1" dirty="0">
              <a:latin typeface="Century Gothic" panose="020B0502020202020204" pitchFamily="34" charset="0"/>
            </a:rPr>
            <a:t>Μυκητοκτόνα</a:t>
          </a:r>
        </a:p>
        <a:p>
          <a:r>
            <a:rPr lang="el-GR" sz="1400" dirty="0">
              <a:latin typeface="Century Gothic" panose="020B0502020202020204" pitchFamily="34" charset="0"/>
            </a:rPr>
            <a:t>Πρόληψη ανάπτυξης μούχλας</a:t>
          </a:r>
        </a:p>
      </dgm:t>
    </dgm:pt>
    <dgm:pt modelId="{C69DCF3A-7E26-4CDC-B5EC-7549E0924AD9}" type="parTrans" cxnId="{B0EA98C7-151C-4733-8A22-BAA73CCF22D5}">
      <dgm:prSet/>
      <dgm:spPr/>
      <dgm:t>
        <a:bodyPr/>
        <a:lstStyle/>
        <a:p>
          <a:endParaRPr lang="el-GR" sz="1800"/>
        </a:p>
      </dgm:t>
    </dgm:pt>
    <dgm:pt modelId="{6015A7A3-939D-4963-BE64-3E07DEE51587}" type="sibTrans" cxnId="{B0EA98C7-151C-4733-8A22-BAA73CCF22D5}">
      <dgm:prSet/>
      <dgm:spPr/>
      <dgm:t>
        <a:bodyPr/>
        <a:lstStyle/>
        <a:p>
          <a:endParaRPr lang="el-GR" sz="1800"/>
        </a:p>
      </dgm:t>
    </dgm:pt>
    <dgm:pt modelId="{39DBB16C-67BE-4EC9-8C54-836FF32C2EB6}">
      <dgm:prSet custT="1"/>
      <dgm:spPr/>
      <dgm:t>
        <a:bodyPr/>
        <a:lstStyle/>
        <a:p>
          <a:r>
            <a:rPr lang="el-GR" sz="1800" b="1" dirty="0">
              <a:latin typeface="Century Gothic" panose="020B0502020202020204" pitchFamily="34" charset="0"/>
            </a:rPr>
            <a:t>Απολυμαντικά</a:t>
          </a:r>
        </a:p>
        <a:p>
          <a:r>
            <a:rPr lang="el-GR" sz="1400" dirty="0">
              <a:latin typeface="Century Gothic" panose="020B0502020202020204" pitchFamily="34" charset="0"/>
            </a:rPr>
            <a:t>Πρόληψη εξάπλωσης βακτηρίων</a:t>
          </a:r>
        </a:p>
      </dgm:t>
    </dgm:pt>
    <dgm:pt modelId="{C8D390D9-1BC5-4888-BF86-80A2DB8AF173}" type="parTrans" cxnId="{394108F0-437F-487B-AC6D-1439B684CB41}">
      <dgm:prSet/>
      <dgm:spPr/>
      <dgm:t>
        <a:bodyPr/>
        <a:lstStyle/>
        <a:p>
          <a:endParaRPr lang="el-GR" sz="1800"/>
        </a:p>
      </dgm:t>
    </dgm:pt>
    <dgm:pt modelId="{2D6D4A63-4507-4BC7-BBFF-BBB018BCC3CA}" type="sibTrans" cxnId="{394108F0-437F-487B-AC6D-1439B684CB41}">
      <dgm:prSet/>
      <dgm:spPr/>
      <dgm:t>
        <a:bodyPr/>
        <a:lstStyle/>
        <a:p>
          <a:endParaRPr lang="el-GR" sz="1800"/>
        </a:p>
      </dgm:t>
    </dgm:pt>
    <dgm:pt modelId="{2536F492-366E-4BAF-B4D4-335A391FAEF3}">
      <dgm:prSet custT="1"/>
      <dgm:spPr/>
      <dgm:t>
        <a:bodyPr/>
        <a:lstStyle/>
        <a:p>
          <a:r>
            <a:rPr lang="el-GR" sz="1800" b="1" dirty="0">
              <a:latin typeface="Century Gothic" panose="020B0502020202020204" pitchFamily="34" charset="0"/>
            </a:rPr>
            <a:t>Τρωκτικοκτόνα</a:t>
          </a:r>
        </a:p>
        <a:p>
          <a:r>
            <a:rPr lang="el-GR" sz="1400" dirty="0">
              <a:latin typeface="Century Gothic" panose="020B0502020202020204" pitchFamily="34" charset="0"/>
            </a:rPr>
            <a:t>Εξόντωση τρωκτικών</a:t>
          </a:r>
        </a:p>
      </dgm:t>
    </dgm:pt>
    <dgm:pt modelId="{3B8A6954-435C-4FE2-AC7F-DD8490700AF2}" type="parTrans" cxnId="{A49A0BAE-66C6-4DF4-8451-2BCB7092146F}">
      <dgm:prSet/>
      <dgm:spPr/>
      <dgm:t>
        <a:bodyPr/>
        <a:lstStyle/>
        <a:p>
          <a:endParaRPr lang="el-GR" sz="1800"/>
        </a:p>
      </dgm:t>
    </dgm:pt>
    <dgm:pt modelId="{4F794073-48B4-4690-B6A8-7E22824955C0}" type="sibTrans" cxnId="{A49A0BAE-66C6-4DF4-8451-2BCB7092146F}">
      <dgm:prSet/>
      <dgm:spPr/>
      <dgm:t>
        <a:bodyPr/>
        <a:lstStyle/>
        <a:p>
          <a:endParaRPr lang="el-GR" sz="1800"/>
        </a:p>
      </dgm:t>
    </dgm:pt>
    <dgm:pt modelId="{546183AE-39CB-465F-BCF9-007D67420744}" type="pres">
      <dgm:prSet presAssocID="{4104100C-1B33-42AC-BCBC-9EE385148D7D}" presName="Name0" presStyleCnt="0">
        <dgm:presLayoutVars>
          <dgm:dir/>
          <dgm:resizeHandles val="exact"/>
        </dgm:presLayoutVars>
      </dgm:prSet>
      <dgm:spPr/>
    </dgm:pt>
    <dgm:pt modelId="{6464F4EE-51F3-463D-A026-61264224DA02}" type="pres">
      <dgm:prSet presAssocID="{4EBDA8EB-4F27-4314-B5CB-D7682909EEDA}" presName="compNode" presStyleCnt="0"/>
      <dgm:spPr/>
    </dgm:pt>
    <dgm:pt modelId="{F4FDE4FB-F542-4590-AE0E-3A29FF5E89B7}" type="pres">
      <dgm:prSet presAssocID="{4EBDA8EB-4F27-4314-B5CB-D7682909EEDA}" presName="pictRect" presStyleLbl="node1" presStyleIdx="0" presStyleCnt="5"/>
      <dgm:spPr>
        <a:blipFill rotWithShape="1">
          <a:blip xmlns:r="http://schemas.openxmlformats.org/officeDocument/2006/relationships" r:embed="rId1"/>
          <a:srcRect/>
          <a:stretch>
            <a:fillRect l="-19000" r="-19000"/>
          </a:stretch>
        </a:blipFill>
      </dgm:spPr>
    </dgm:pt>
    <dgm:pt modelId="{1670D89A-5033-44FB-AC8A-DF6B3A334230}" type="pres">
      <dgm:prSet presAssocID="{4EBDA8EB-4F27-4314-B5CB-D7682909EEDA}" presName="textRect" presStyleLbl="revTx" presStyleIdx="0" presStyleCnt="5" custScaleX="129514">
        <dgm:presLayoutVars>
          <dgm:bulletEnabled val="1"/>
        </dgm:presLayoutVars>
      </dgm:prSet>
      <dgm:spPr/>
    </dgm:pt>
    <dgm:pt modelId="{0F6A6689-2E9C-477D-8C67-17A96B30FE77}" type="pres">
      <dgm:prSet presAssocID="{58B5E0FE-0194-428E-9B3E-982F6E825412}" presName="sibTrans" presStyleLbl="sibTrans2D1" presStyleIdx="0" presStyleCnt="0"/>
      <dgm:spPr/>
    </dgm:pt>
    <dgm:pt modelId="{E0777B98-D998-49D4-967F-C7178414B062}" type="pres">
      <dgm:prSet presAssocID="{734C4831-729E-4AE6-BBEF-4CB78D70C509}" presName="compNode" presStyleCnt="0"/>
      <dgm:spPr/>
    </dgm:pt>
    <dgm:pt modelId="{F9534A34-7870-492D-9870-78623F111678}" type="pres">
      <dgm:prSet presAssocID="{734C4831-729E-4AE6-BBEF-4CB78D70C509}" presName="pictRect" presStyleLbl="node1" presStyleIdx="1" presStyleCnt="5"/>
      <dgm:spPr>
        <a:blipFill rotWithShape="1">
          <a:blip xmlns:r="http://schemas.openxmlformats.org/officeDocument/2006/relationships" r:embed="rId2"/>
          <a:srcRect/>
          <a:stretch>
            <a:fillRect l="-5000" r="-5000"/>
          </a:stretch>
        </a:blipFill>
      </dgm:spPr>
    </dgm:pt>
    <dgm:pt modelId="{A2B60F4A-E9C0-424B-B992-78BFFABB26E2}" type="pres">
      <dgm:prSet presAssocID="{734C4831-729E-4AE6-BBEF-4CB78D70C509}" presName="textRect" presStyleLbl="revTx" presStyleIdx="1" presStyleCnt="5">
        <dgm:presLayoutVars>
          <dgm:bulletEnabled val="1"/>
        </dgm:presLayoutVars>
      </dgm:prSet>
      <dgm:spPr/>
    </dgm:pt>
    <dgm:pt modelId="{77DE4661-C8EE-4F32-B39B-5EA44EBE35FD}" type="pres">
      <dgm:prSet presAssocID="{FC6AC3A6-78DC-485D-B970-C981C6E063A2}" presName="sibTrans" presStyleLbl="sibTrans2D1" presStyleIdx="0" presStyleCnt="0"/>
      <dgm:spPr/>
    </dgm:pt>
    <dgm:pt modelId="{4C9FA6B0-857A-46EB-8664-E2152A07C7E9}" type="pres">
      <dgm:prSet presAssocID="{297C527B-55DE-4750-9750-987EE245FF02}" presName="compNode" presStyleCnt="0"/>
      <dgm:spPr/>
    </dgm:pt>
    <dgm:pt modelId="{5DF1C5A4-2D56-4B7F-ACCF-6D9980FDF75A}" type="pres">
      <dgm:prSet presAssocID="{297C527B-55DE-4750-9750-987EE245FF02}" presName="pictRect" presStyleLbl="node1" presStyleIdx="2" presStyleCnt="5"/>
      <dgm:spPr>
        <a:blipFill rotWithShape="1">
          <a:blip xmlns:r="http://schemas.openxmlformats.org/officeDocument/2006/relationships" r:embed="rId3"/>
          <a:srcRect/>
          <a:stretch>
            <a:fillRect l="-3000" r="-3000"/>
          </a:stretch>
        </a:blipFill>
      </dgm:spPr>
    </dgm:pt>
    <dgm:pt modelId="{18652C91-B950-41FE-B018-2AB2057CE2B0}" type="pres">
      <dgm:prSet presAssocID="{297C527B-55DE-4750-9750-987EE245FF02}" presName="textRect" presStyleLbl="revTx" presStyleIdx="2" presStyleCnt="5">
        <dgm:presLayoutVars>
          <dgm:bulletEnabled val="1"/>
        </dgm:presLayoutVars>
      </dgm:prSet>
      <dgm:spPr/>
    </dgm:pt>
    <dgm:pt modelId="{DD553FD9-A2C3-4CD3-91DE-E4A6ECB0FEFA}" type="pres">
      <dgm:prSet presAssocID="{6015A7A3-939D-4963-BE64-3E07DEE51587}" presName="sibTrans" presStyleLbl="sibTrans2D1" presStyleIdx="0" presStyleCnt="0"/>
      <dgm:spPr/>
    </dgm:pt>
    <dgm:pt modelId="{16619C48-23A9-4FA5-807A-676C1206857C}" type="pres">
      <dgm:prSet presAssocID="{39DBB16C-67BE-4EC9-8C54-836FF32C2EB6}" presName="compNode" presStyleCnt="0"/>
      <dgm:spPr/>
    </dgm:pt>
    <dgm:pt modelId="{759FB8AD-DF80-4623-A124-9C33304FC942}" type="pres">
      <dgm:prSet presAssocID="{39DBB16C-67BE-4EC9-8C54-836FF32C2EB6}" presName="pictRect" presStyleLbl="node1" presStyleIdx="3" presStyleCnt="5"/>
      <dgm:spPr>
        <a:blipFill rotWithShape="1">
          <a:blip xmlns:r="http://schemas.openxmlformats.org/officeDocument/2006/relationships" r:embed="rId4"/>
          <a:srcRect/>
          <a:stretch>
            <a:fillRect t="-3000" b="-3000"/>
          </a:stretch>
        </a:blipFill>
      </dgm:spPr>
    </dgm:pt>
    <dgm:pt modelId="{76A9F7A6-DDB4-4783-A738-BD533B7C60A7}" type="pres">
      <dgm:prSet presAssocID="{39DBB16C-67BE-4EC9-8C54-836FF32C2EB6}" presName="textRect" presStyleLbl="revTx" presStyleIdx="3" presStyleCnt="5">
        <dgm:presLayoutVars>
          <dgm:bulletEnabled val="1"/>
        </dgm:presLayoutVars>
      </dgm:prSet>
      <dgm:spPr/>
    </dgm:pt>
    <dgm:pt modelId="{714F1250-AFFD-470F-A817-A9AA3932C7CE}" type="pres">
      <dgm:prSet presAssocID="{2D6D4A63-4507-4BC7-BBFF-BBB018BCC3CA}" presName="sibTrans" presStyleLbl="sibTrans2D1" presStyleIdx="0" presStyleCnt="0"/>
      <dgm:spPr/>
    </dgm:pt>
    <dgm:pt modelId="{E52BC336-ECCC-44F1-8A90-8BA81EB69406}" type="pres">
      <dgm:prSet presAssocID="{2536F492-366E-4BAF-B4D4-335A391FAEF3}" presName="compNode" presStyleCnt="0"/>
      <dgm:spPr/>
    </dgm:pt>
    <dgm:pt modelId="{277B0FDE-ABF2-4868-8468-2B199DAFCA65}" type="pres">
      <dgm:prSet presAssocID="{2536F492-366E-4BAF-B4D4-335A391FAEF3}" presName="pictRect" presStyleLbl="node1" presStyleIdx="4" presStyleCnt="5"/>
      <dgm:spPr>
        <a:blipFill rotWithShape="1">
          <a:blip xmlns:r="http://schemas.openxmlformats.org/officeDocument/2006/relationships" r:embed="rId5"/>
          <a:srcRect/>
          <a:stretch>
            <a:fillRect/>
          </a:stretch>
        </a:blipFill>
      </dgm:spPr>
    </dgm:pt>
    <dgm:pt modelId="{25B33369-BED0-4031-83A1-3D6A788378AE}" type="pres">
      <dgm:prSet presAssocID="{2536F492-366E-4BAF-B4D4-335A391FAEF3}" presName="textRect" presStyleLbl="revTx" presStyleIdx="4" presStyleCnt="5">
        <dgm:presLayoutVars>
          <dgm:bulletEnabled val="1"/>
        </dgm:presLayoutVars>
      </dgm:prSet>
      <dgm:spPr/>
    </dgm:pt>
  </dgm:ptLst>
  <dgm:cxnLst>
    <dgm:cxn modelId="{08CB2119-5CE0-4E6C-B8A6-626852665D1D}" srcId="{4104100C-1B33-42AC-BCBC-9EE385148D7D}" destId="{4EBDA8EB-4F27-4314-B5CB-D7682909EEDA}" srcOrd="0" destOrd="0" parTransId="{BACD1865-13EA-4E24-BBF2-456D6F0B1647}" sibTransId="{58B5E0FE-0194-428E-9B3E-982F6E825412}"/>
    <dgm:cxn modelId="{5F6AD034-896E-4B33-AEBF-829B88F4BAA9}" type="presOf" srcId="{4EBDA8EB-4F27-4314-B5CB-D7682909EEDA}" destId="{1670D89A-5033-44FB-AC8A-DF6B3A334230}" srcOrd="0" destOrd="0" presId="urn:microsoft.com/office/officeart/2005/8/layout/pList1"/>
    <dgm:cxn modelId="{58258362-57A4-425D-9E0A-2E93AC1776FA}" type="presOf" srcId="{2536F492-366E-4BAF-B4D4-335A391FAEF3}" destId="{25B33369-BED0-4031-83A1-3D6A788378AE}" srcOrd="0" destOrd="0" presId="urn:microsoft.com/office/officeart/2005/8/layout/pList1"/>
    <dgm:cxn modelId="{FFCE4567-0308-43DB-823F-400559B579D9}" type="presOf" srcId="{FC6AC3A6-78DC-485D-B970-C981C6E063A2}" destId="{77DE4661-C8EE-4F32-B39B-5EA44EBE35FD}" srcOrd="0" destOrd="0" presId="urn:microsoft.com/office/officeart/2005/8/layout/pList1"/>
    <dgm:cxn modelId="{B646384C-3B34-44EF-B74C-5A1E0E326A41}" srcId="{4104100C-1B33-42AC-BCBC-9EE385148D7D}" destId="{734C4831-729E-4AE6-BBEF-4CB78D70C509}" srcOrd="1" destOrd="0" parTransId="{9C0F6941-4A71-4991-AECA-D0A204CF700B}" sibTransId="{FC6AC3A6-78DC-485D-B970-C981C6E063A2}"/>
    <dgm:cxn modelId="{4AE28B74-7588-40F9-B0DE-17A3E21466C7}" type="presOf" srcId="{39DBB16C-67BE-4EC9-8C54-836FF32C2EB6}" destId="{76A9F7A6-DDB4-4783-A738-BD533B7C60A7}" srcOrd="0" destOrd="0" presId="urn:microsoft.com/office/officeart/2005/8/layout/pList1"/>
    <dgm:cxn modelId="{DB7F4678-9584-4EC4-8639-C101F0FBDDC3}" type="presOf" srcId="{2D6D4A63-4507-4BC7-BBFF-BBB018BCC3CA}" destId="{714F1250-AFFD-470F-A817-A9AA3932C7CE}" srcOrd="0" destOrd="0" presId="urn:microsoft.com/office/officeart/2005/8/layout/pList1"/>
    <dgm:cxn modelId="{9676D47D-DB95-4C02-8B1C-DD8659E40FA0}" type="presOf" srcId="{58B5E0FE-0194-428E-9B3E-982F6E825412}" destId="{0F6A6689-2E9C-477D-8C67-17A96B30FE77}" srcOrd="0" destOrd="0" presId="urn:microsoft.com/office/officeart/2005/8/layout/pList1"/>
    <dgm:cxn modelId="{A49A0BAE-66C6-4DF4-8451-2BCB7092146F}" srcId="{4104100C-1B33-42AC-BCBC-9EE385148D7D}" destId="{2536F492-366E-4BAF-B4D4-335A391FAEF3}" srcOrd="4" destOrd="0" parTransId="{3B8A6954-435C-4FE2-AC7F-DD8490700AF2}" sibTransId="{4F794073-48B4-4690-B6A8-7E22824955C0}"/>
    <dgm:cxn modelId="{7C4F56B2-0747-45AA-B7EC-1D8BDE38CFF2}" type="presOf" srcId="{4104100C-1B33-42AC-BCBC-9EE385148D7D}" destId="{546183AE-39CB-465F-BCF9-007D67420744}" srcOrd="0" destOrd="0" presId="urn:microsoft.com/office/officeart/2005/8/layout/pList1"/>
    <dgm:cxn modelId="{B0EA98C7-151C-4733-8A22-BAA73CCF22D5}" srcId="{4104100C-1B33-42AC-BCBC-9EE385148D7D}" destId="{297C527B-55DE-4750-9750-987EE245FF02}" srcOrd="2" destOrd="0" parTransId="{C69DCF3A-7E26-4CDC-B5EC-7549E0924AD9}" sibTransId="{6015A7A3-939D-4963-BE64-3E07DEE51587}"/>
    <dgm:cxn modelId="{A03E9DD8-0586-409C-BF42-D3096719D1F8}" type="presOf" srcId="{6015A7A3-939D-4963-BE64-3E07DEE51587}" destId="{DD553FD9-A2C3-4CD3-91DE-E4A6ECB0FEFA}" srcOrd="0" destOrd="0" presId="urn:microsoft.com/office/officeart/2005/8/layout/pList1"/>
    <dgm:cxn modelId="{AE3DACDB-B4F7-4F17-9E7B-F1FC935842EB}" type="presOf" srcId="{734C4831-729E-4AE6-BBEF-4CB78D70C509}" destId="{A2B60F4A-E9C0-424B-B992-78BFFABB26E2}" srcOrd="0" destOrd="0" presId="urn:microsoft.com/office/officeart/2005/8/layout/pList1"/>
    <dgm:cxn modelId="{C37374E8-0D47-4C1B-BB75-C2B806744025}" type="presOf" srcId="{297C527B-55DE-4750-9750-987EE245FF02}" destId="{18652C91-B950-41FE-B018-2AB2057CE2B0}" srcOrd="0" destOrd="0" presId="urn:microsoft.com/office/officeart/2005/8/layout/pList1"/>
    <dgm:cxn modelId="{394108F0-437F-487B-AC6D-1439B684CB41}" srcId="{4104100C-1B33-42AC-BCBC-9EE385148D7D}" destId="{39DBB16C-67BE-4EC9-8C54-836FF32C2EB6}" srcOrd="3" destOrd="0" parTransId="{C8D390D9-1BC5-4888-BF86-80A2DB8AF173}" sibTransId="{2D6D4A63-4507-4BC7-BBFF-BBB018BCC3CA}"/>
    <dgm:cxn modelId="{1682C704-BEBF-4665-9655-CA76DE4A5079}" type="presParOf" srcId="{546183AE-39CB-465F-BCF9-007D67420744}" destId="{6464F4EE-51F3-463D-A026-61264224DA02}" srcOrd="0" destOrd="0" presId="urn:microsoft.com/office/officeart/2005/8/layout/pList1"/>
    <dgm:cxn modelId="{662F7269-541A-4D2C-98E8-8CEF6B304CE5}" type="presParOf" srcId="{6464F4EE-51F3-463D-A026-61264224DA02}" destId="{F4FDE4FB-F542-4590-AE0E-3A29FF5E89B7}" srcOrd="0" destOrd="0" presId="urn:microsoft.com/office/officeart/2005/8/layout/pList1"/>
    <dgm:cxn modelId="{46573EFD-33F9-4B21-9276-FC82C4BEA37E}" type="presParOf" srcId="{6464F4EE-51F3-463D-A026-61264224DA02}" destId="{1670D89A-5033-44FB-AC8A-DF6B3A334230}" srcOrd="1" destOrd="0" presId="urn:microsoft.com/office/officeart/2005/8/layout/pList1"/>
    <dgm:cxn modelId="{4ED7E52F-612E-404B-8E03-345D3A14E136}" type="presParOf" srcId="{546183AE-39CB-465F-BCF9-007D67420744}" destId="{0F6A6689-2E9C-477D-8C67-17A96B30FE77}" srcOrd="1" destOrd="0" presId="urn:microsoft.com/office/officeart/2005/8/layout/pList1"/>
    <dgm:cxn modelId="{E34841BF-73FA-430B-BBF2-960ED064AF8C}" type="presParOf" srcId="{546183AE-39CB-465F-BCF9-007D67420744}" destId="{E0777B98-D998-49D4-967F-C7178414B062}" srcOrd="2" destOrd="0" presId="urn:microsoft.com/office/officeart/2005/8/layout/pList1"/>
    <dgm:cxn modelId="{450BE999-DB29-4F43-BB34-C4DF381BE960}" type="presParOf" srcId="{E0777B98-D998-49D4-967F-C7178414B062}" destId="{F9534A34-7870-492D-9870-78623F111678}" srcOrd="0" destOrd="0" presId="urn:microsoft.com/office/officeart/2005/8/layout/pList1"/>
    <dgm:cxn modelId="{D9F23AA1-CD9E-4441-86EE-BD2F1654A181}" type="presParOf" srcId="{E0777B98-D998-49D4-967F-C7178414B062}" destId="{A2B60F4A-E9C0-424B-B992-78BFFABB26E2}" srcOrd="1" destOrd="0" presId="urn:microsoft.com/office/officeart/2005/8/layout/pList1"/>
    <dgm:cxn modelId="{17D59175-10FD-44C1-9C0F-46AC280FB931}" type="presParOf" srcId="{546183AE-39CB-465F-BCF9-007D67420744}" destId="{77DE4661-C8EE-4F32-B39B-5EA44EBE35FD}" srcOrd="3" destOrd="0" presId="urn:microsoft.com/office/officeart/2005/8/layout/pList1"/>
    <dgm:cxn modelId="{1D70217B-EB9B-4CFE-96E2-9B0F71F1EF66}" type="presParOf" srcId="{546183AE-39CB-465F-BCF9-007D67420744}" destId="{4C9FA6B0-857A-46EB-8664-E2152A07C7E9}" srcOrd="4" destOrd="0" presId="urn:microsoft.com/office/officeart/2005/8/layout/pList1"/>
    <dgm:cxn modelId="{2DC5CC81-A3A0-42D8-82D2-1EF8FB4E50AF}" type="presParOf" srcId="{4C9FA6B0-857A-46EB-8664-E2152A07C7E9}" destId="{5DF1C5A4-2D56-4B7F-ACCF-6D9980FDF75A}" srcOrd="0" destOrd="0" presId="urn:microsoft.com/office/officeart/2005/8/layout/pList1"/>
    <dgm:cxn modelId="{64CA3A00-13E0-4B6F-A044-61980F925346}" type="presParOf" srcId="{4C9FA6B0-857A-46EB-8664-E2152A07C7E9}" destId="{18652C91-B950-41FE-B018-2AB2057CE2B0}" srcOrd="1" destOrd="0" presId="urn:microsoft.com/office/officeart/2005/8/layout/pList1"/>
    <dgm:cxn modelId="{BA9C6BF5-1F1D-454B-9BBA-13EBEE5435A8}" type="presParOf" srcId="{546183AE-39CB-465F-BCF9-007D67420744}" destId="{DD553FD9-A2C3-4CD3-91DE-E4A6ECB0FEFA}" srcOrd="5" destOrd="0" presId="urn:microsoft.com/office/officeart/2005/8/layout/pList1"/>
    <dgm:cxn modelId="{1A6E2276-39E1-464C-B615-59CDDAD749AA}" type="presParOf" srcId="{546183AE-39CB-465F-BCF9-007D67420744}" destId="{16619C48-23A9-4FA5-807A-676C1206857C}" srcOrd="6" destOrd="0" presId="urn:microsoft.com/office/officeart/2005/8/layout/pList1"/>
    <dgm:cxn modelId="{628C026E-C203-4387-854E-A6FEACDD8A20}" type="presParOf" srcId="{16619C48-23A9-4FA5-807A-676C1206857C}" destId="{759FB8AD-DF80-4623-A124-9C33304FC942}" srcOrd="0" destOrd="0" presId="urn:microsoft.com/office/officeart/2005/8/layout/pList1"/>
    <dgm:cxn modelId="{21BDD328-AECC-4060-9968-5C9A5F24C257}" type="presParOf" srcId="{16619C48-23A9-4FA5-807A-676C1206857C}" destId="{76A9F7A6-DDB4-4783-A738-BD533B7C60A7}" srcOrd="1" destOrd="0" presId="urn:microsoft.com/office/officeart/2005/8/layout/pList1"/>
    <dgm:cxn modelId="{E3FF0A2E-19FA-492F-AA64-6B323A72F7A5}" type="presParOf" srcId="{546183AE-39CB-465F-BCF9-007D67420744}" destId="{714F1250-AFFD-470F-A817-A9AA3932C7CE}" srcOrd="7" destOrd="0" presId="urn:microsoft.com/office/officeart/2005/8/layout/pList1"/>
    <dgm:cxn modelId="{609610CE-A965-466E-871B-FA214D4EC575}" type="presParOf" srcId="{546183AE-39CB-465F-BCF9-007D67420744}" destId="{E52BC336-ECCC-44F1-8A90-8BA81EB69406}" srcOrd="8" destOrd="0" presId="urn:microsoft.com/office/officeart/2005/8/layout/pList1"/>
    <dgm:cxn modelId="{B859200B-9B26-4A6D-A8AF-BB291A26DB94}" type="presParOf" srcId="{E52BC336-ECCC-44F1-8A90-8BA81EB69406}" destId="{277B0FDE-ABF2-4868-8468-2B199DAFCA65}" srcOrd="0" destOrd="0" presId="urn:microsoft.com/office/officeart/2005/8/layout/pList1"/>
    <dgm:cxn modelId="{5FF9D765-EFCB-43EF-9CE3-96B8A72FDC11}" type="presParOf" srcId="{E52BC336-ECCC-44F1-8A90-8BA81EB69406}" destId="{25B33369-BED0-4031-83A1-3D6A788378A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4100C-1B33-42AC-BCBC-9EE385148D7D}"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l-GR"/>
        </a:p>
      </dgm:t>
    </dgm:pt>
    <dgm:pt modelId="{4EBDA8EB-4F27-4314-B5CB-D7682909EEDA}">
      <dgm:prSet phldrT="[Text]" custT="1"/>
      <dgm:spPr/>
      <dgm:t>
        <a:bodyPr/>
        <a:lstStyle/>
        <a:p>
          <a:r>
            <a:rPr lang="el-GR" sz="1800" b="1" dirty="0">
              <a:latin typeface="Century Gothic" panose="020B0502020202020204" pitchFamily="34" charset="0"/>
            </a:rPr>
            <a:t>Οργανοχλωριωμένα</a:t>
          </a:r>
          <a:endParaRPr lang="en-US" sz="1800" b="1" dirty="0">
            <a:latin typeface="Century Gothic" panose="020B0502020202020204" pitchFamily="34" charset="0"/>
          </a:endParaRPr>
        </a:p>
        <a:p>
          <a:r>
            <a:rPr lang="el-GR" sz="1400" dirty="0">
              <a:latin typeface="Century Gothic" panose="020B0502020202020204" pitchFamily="34" charset="0"/>
            </a:rPr>
            <a:t>Οργανικές ενώσεις συνδεδεμένες με 5 ή περισσότερα άτομα χλωρίου</a:t>
          </a:r>
        </a:p>
      </dgm:t>
    </dgm:pt>
    <dgm:pt modelId="{BACD1865-13EA-4E24-BBF2-456D6F0B1647}" type="parTrans" cxnId="{08CB2119-5CE0-4E6C-B8A6-626852665D1D}">
      <dgm:prSet/>
      <dgm:spPr/>
      <dgm:t>
        <a:bodyPr/>
        <a:lstStyle/>
        <a:p>
          <a:endParaRPr lang="el-GR" sz="1800"/>
        </a:p>
      </dgm:t>
    </dgm:pt>
    <dgm:pt modelId="{58B5E0FE-0194-428E-9B3E-982F6E825412}" type="sibTrans" cxnId="{08CB2119-5CE0-4E6C-B8A6-626852665D1D}">
      <dgm:prSet/>
      <dgm:spPr/>
      <dgm:t>
        <a:bodyPr/>
        <a:lstStyle/>
        <a:p>
          <a:endParaRPr lang="el-GR" sz="1800"/>
        </a:p>
      </dgm:t>
    </dgm:pt>
    <dgm:pt modelId="{734C4831-729E-4AE6-BBEF-4CB78D70C509}">
      <dgm:prSet custT="1"/>
      <dgm:spPr/>
      <dgm:t>
        <a:bodyPr/>
        <a:lstStyle/>
        <a:p>
          <a:r>
            <a:rPr lang="el-GR" sz="1800" b="1" dirty="0">
              <a:latin typeface="Century Gothic" panose="020B0502020202020204" pitchFamily="34" charset="0"/>
            </a:rPr>
            <a:t>Οργανοφωσφορικά</a:t>
          </a:r>
          <a:endParaRPr lang="en-US" sz="1800" b="1" dirty="0">
            <a:latin typeface="Century Gothic" panose="020B0502020202020204" pitchFamily="34" charset="0"/>
          </a:endParaRPr>
        </a:p>
        <a:p>
          <a:r>
            <a:rPr lang="el-GR" sz="1400" b="0" dirty="0">
              <a:latin typeface="Century Gothic" panose="020B0502020202020204" pitchFamily="34" charset="0"/>
            </a:rPr>
            <a:t>Εστέρες φωσφορικού οξέος</a:t>
          </a:r>
        </a:p>
      </dgm:t>
    </dgm:pt>
    <dgm:pt modelId="{9C0F6941-4A71-4991-AECA-D0A204CF700B}" type="parTrans" cxnId="{B646384C-3B34-44EF-B74C-5A1E0E326A41}">
      <dgm:prSet/>
      <dgm:spPr/>
      <dgm:t>
        <a:bodyPr/>
        <a:lstStyle/>
        <a:p>
          <a:endParaRPr lang="el-GR" sz="1800"/>
        </a:p>
      </dgm:t>
    </dgm:pt>
    <dgm:pt modelId="{FC6AC3A6-78DC-485D-B970-C981C6E063A2}" type="sibTrans" cxnId="{B646384C-3B34-44EF-B74C-5A1E0E326A41}">
      <dgm:prSet/>
      <dgm:spPr/>
      <dgm:t>
        <a:bodyPr/>
        <a:lstStyle/>
        <a:p>
          <a:endParaRPr lang="el-GR" sz="1800"/>
        </a:p>
      </dgm:t>
    </dgm:pt>
    <dgm:pt modelId="{297C527B-55DE-4750-9750-987EE245FF02}">
      <dgm:prSet custT="1"/>
      <dgm:spPr/>
      <dgm:t>
        <a:bodyPr/>
        <a:lstStyle/>
        <a:p>
          <a:r>
            <a:rPr lang="el-GR" sz="1800" b="1" dirty="0">
              <a:latin typeface="Century Gothic" panose="020B0502020202020204" pitchFamily="34" charset="0"/>
            </a:rPr>
            <a:t>Καρβαμιδικά</a:t>
          </a:r>
          <a:endParaRPr lang="en-US" sz="1800" b="1" dirty="0">
            <a:latin typeface="Century Gothic" panose="020B0502020202020204" pitchFamily="34" charset="0"/>
          </a:endParaRPr>
        </a:p>
        <a:p>
          <a:r>
            <a:rPr lang="el-GR" sz="1400" b="0" dirty="0">
              <a:latin typeface="Century Gothic" panose="020B0502020202020204" pitchFamily="34" charset="0"/>
            </a:rPr>
            <a:t>Εστέρες καρβαμιδικού οξέος</a:t>
          </a:r>
        </a:p>
      </dgm:t>
    </dgm:pt>
    <dgm:pt modelId="{C69DCF3A-7E26-4CDC-B5EC-7549E0924AD9}" type="parTrans" cxnId="{B0EA98C7-151C-4733-8A22-BAA73CCF22D5}">
      <dgm:prSet/>
      <dgm:spPr/>
      <dgm:t>
        <a:bodyPr/>
        <a:lstStyle/>
        <a:p>
          <a:endParaRPr lang="el-GR" sz="1800"/>
        </a:p>
      </dgm:t>
    </dgm:pt>
    <dgm:pt modelId="{6015A7A3-939D-4963-BE64-3E07DEE51587}" type="sibTrans" cxnId="{B0EA98C7-151C-4733-8A22-BAA73CCF22D5}">
      <dgm:prSet/>
      <dgm:spPr/>
      <dgm:t>
        <a:bodyPr/>
        <a:lstStyle/>
        <a:p>
          <a:endParaRPr lang="el-GR" sz="1800"/>
        </a:p>
      </dgm:t>
    </dgm:pt>
    <dgm:pt modelId="{39DBB16C-67BE-4EC9-8C54-836FF32C2EB6}">
      <dgm:prSet custT="1"/>
      <dgm:spPr/>
      <dgm:t>
        <a:bodyPr/>
        <a:lstStyle/>
        <a:p>
          <a:r>
            <a:rPr lang="el-GR" sz="1800" b="1" dirty="0">
              <a:latin typeface="Century Gothic" panose="020B0502020202020204" pitchFamily="34" charset="0"/>
            </a:rPr>
            <a:t>Πυρεθροειδή</a:t>
          </a:r>
          <a:endParaRPr lang="en-US" sz="1800" b="1" dirty="0">
            <a:latin typeface="Century Gothic" panose="020B0502020202020204" pitchFamily="34" charset="0"/>
          </a:endParaRPr>
        </a:p>
        <a:p>
          <a:r>
            <a:rPr lang="el-GR" sz="1400" b="0" dirty="0">
              <a:latin typeface="Century Gothic" panose="020B0502020202020204" pitchFamily="34" charset="0"/>
            </a:rPr>
            <a:t>Οργανικές ενώσεις παρόμοιες με τις φυσικές πυρεθρίνες</a:t>
          </a:r>
        </a:p>
      </dgm:t>
    </dgm:pt>
    <dgm:pt modelId="{C8D390D9-1BC5-4888-BF86-80A2DB8AF173}" type="parTrans" cxnId="{394108F0-437F-487B-AC6D-1439B684CB41}">
      <dgm:prSet/>
      <dgm:spPr/>
      <dgm:t>
        <a:bodyPr/>
        <a:lstStyle/>
        <a:p>
          <a:endParaRPr lang="el-GR" sz="1800"/>
        </a:p>
      </dgm:t>
    </dgm:pt>
    <dgm:pt modelId="{2D6D4A63-4507-4BC7-BBFF-BBB018BCC3CA}" type="sibTrans" cxnId="{394108F0-437F-487B-AC6D-1439B684CB41}">
      <dgm:prSet/>
      <dgm:spPr/>
      <dgm:t>
        <a:bodyPr/>
        <a:lstStyle/>
        <a:p>
          <a:endParaRPr lang="el-GR" sz="1800"/>
        </a:p>
      </dgm:t>
    </dgm:pt>
    <dgm:pt modelId="{546183AE-39CB-465F-BCF9-007D67420744}" type="pres">
      <dgm:prSet presAssocID="{4104100C-1B33-42AC-BCBC-9EE385148D7D}" presName="Name0" presStyleCnt="0">
        <dgm:presLayoutVars>
          <dgm:dir/>
          <dgm:resizeHandles val="exact"/>
        </dgm:presLayoutVars>
      </dgm:prSet>
      <dgm:spPr/>
    </dgm:pt>
    <dgm:pt modelId="{6464F4EE-51F3-463D-A026-61264224DA02}" type="pres">
      <dgm:prSet presAssocID="{4EBDA8EB-4F27-4314-B5CB-D7682909EEDA}" presName="compNode" presStyleCnt="0"/>
      <dgm:spPr/>
    </dgm:pt>
    <dgm:pt modelId="{F4FDE4FB-F542-4590-AE0E-3A29FF5E89B7}" type="pres">
      <dgm:prSet presAssocID="{4EBDA8EB-4F27-4314-B5CB-D7682909EEDA}" presName="pictRect" presStyleLbl="node1" presStyleIdx="0" presStyleCnt="4"/>
      <dgm:spPr>
        <a:blipFill dpi="0" rotWithShape="1">
          <a:blip xmlns:r="http://schemas.openxmlformats.org/officeDocument/2006/relationships" r:embed="rId1"/>
          <a:srcRect/>
          <a:stretch>
            <a:fillRect l="7869" t="13311" r="7869" b="13311"/>
          </a:stretch>
        </a:blipFill>
      </dgm:spPr>
    </dgm:pt>
    <dgm:pt modelId="{1670D89A-5033-44FB-AC8A-DF6B3A334230}" type="pres">
      <dgm:prSet presAssocID="{4EBDA8EB-4F27-4314-B5CB-D7682909EEDA}" presName="textRect" presStyleLbl="revTx" presStyleIdx="0" presStyleCnt="4" custScaleX="141387">
        <dgm:presLayoutVars>
          <dgm:bulletEnabled val="1"/>
        </dgm:presLayoutVars>
      </dgm:prSet>
      <dgm:spPr/>
    </dgm:pt>
    <dgm:pt modelId="{0F6A6689-2E9C-477D-8C67-17A96B30FE77}" type="pres">
      <dgm:prSet presAssocID="{58B5E0FE-0194-428E-9B3E-982F6E825412}" presName="sibTrans" presStyleLbl="sibTrans2D1" presStyleIdx="0" presStyleCnt="0"/>
      <dgm:spPr/>
    </dgm:pt>
    <dgm:pt modelId="{E0777B98-D998-49D4-967F-C7178414B062}" type="pres">
      <dgm:prSet presAssocID="{734C4831-729E-4AE6-BBEF-4CB78D70C509}" presName="compNode" presStyleCnt="0"/>
      <dgm:spPr/>
    </dgm:pt>
    <dgm:pt modelId="{F9534A34-7870-492D-9870-78623F111678}" type="pres">
      <dgm:prSet presAssocID="{734C4831-729E-4AE6-BBEF-4CB78D70C509}" presName="pictRect" presStyleLbl="node1" presStyleIdx="1" presStyleCnt="4"/>
      <dgm:spPr>
        <a:blipFill dpi="0" rotWithShape="1">
          <a:blip xmlns:r="http://schemas.openxmlformats.org/officeDocument/2006/relationships" r:embed="rId2"/>
          <a:srcRect/>
          <a:stretch>
            <a:fillRect l="7869" t="7196" r="7869" b="7196"/>
          </a:stretch>
        </a:blipFill>
      </dgm:spPr>
    </dgm:pt>
    <dgm:pt modelId="{A2B60F4A-E9C0-424B-B992-78BFFABB26E2}" type="pres">
      <dgm:prSet presAssocID="{734C4831-729E-4AE6-BBEF-4CB78D70C509}" presName="textRect" presStyleLbl="revTx" presStyleIdx="1" presStyleCnt="4" custScaleX="129673">
        <dgm:presLayoutVars>
          <dgm:bulletEnabled val="1"/>
        </dgm:presLayoutVars>
      </dgm:prSet>
      <dgm:spPr/>
    </dgm:pt>
    <dgm:pt modelId="{77DE4661-C8EE-4F32-B39B-5EA44EBE35FD}" type="pres">
      <dgm:prSet presAssocID="{FC6AC3A6-78DC-485D-B970-C981C6E063A2}" presName="sibTrans" presStyleLbl="sibTrans2D1" presStyleIdx="0" presStyleCnt="0"/>
      <dgm:spPr/>
    </dgm:pt>
    <dgm:pt modelId="{4C9FA6B0-857A-46EB-8664-E2152A07C7E9}" type="pres">
      <dgm:prSet presAssocID="{297C527B-55DE-4750-9750-987EE245FF02}" presName="compNode" presStyleCnt="0"/>
      <dgm:spPr/>
    </dgm:pt>
    <dgm:pt modelId="{5DF1C5A4-2D56-4B7F-ACCF-6D9980FDF75A}" type="pres">
      <dgm:prSet presAssocID="{297C527B-55DE-4750-9750-987EE245FF02}" presName="pictRect" presStyleLbl="node1" presStyleIdx="2" presStyleCnt="4"/>
      <dgm:spPr>
        <a:blipFill dpi="0" rotWithShape="1">
          <a:blip xmlns:r="http://schemas.openxmlformats.org/officeDocument/2006/relationships" r:embed="rId3"/>
          <a:srcRect/>
          <a:stretch>
            <a:fillRect l="7869" t="19426" r="7869" b="19426"/>
          </a:stretch>
        </a:blipFill>
      </dgm:spPr>
    </dgm:pt>
    <dgm:pt modelId="{18652C91-B950-41FE-B018-2AB2057CE2B0}" type="pres">
      <dgm:prSet presAssocID="{297C527B-55DE-4750-9750-987EE245FF02}" presName="textRect" presStyleLbl="revTx" presStyleIdx="2" presStyleCnt="4">
        <dgm:presLayoutVars>
          <dgm:bulletEnabled val="1"/>
        </dgm:presLayoutVars>
      </dgm:prSet>
      <dgm:spPr/>
    </dgm:pt>
    <dgm:pt modelId="{DD553FD9-A2C3-4CD3-91DE-E4A6ECB0FEFA}" type="pres">
      <dgm:prSet presAssocID="{6015A7A3-939D-4963-BE64-3E07DEE51587}" presName="sibTrans" presStyleLbl="sibTrans2D1" presStyleIdx="0" presStyleCnt="0"/>
      <dgm:spPr/>
    </dgm:pt>
    <dgm:pt modelId="{16619C48-23A9-4FA5-807A-676C1206857C}" type="pres">
      <dgm:prSet presAssocID="{39DBB16C-67BE-4EC9-8C54-836FF32C2EB6}" presName="compNode" presStyleCnt="0"/>
      <dgm:spPr/>
    </dgm:pt>
    <dgm:pt modelId="{759FB8AD-DF80-4623-A124-9C33304FC942}" type="pres">
      <dgm:prSet presAssocID="{39DBB16C-67BE-4EC9-8C54-836FF32C2EB6}" presName="pictRect" presStyleLbl="node1" presStyleIdx="3" presStyleCnt="4"/>
      <dgm:spPr>
        <a:blipFill dpi="0" rotWithShape="1">
          <a:blip xmlns:r="http://schemas.openxmlformats.org/officeDocument/2006/relationships" r:embed="rId4"/>
          <a:srcRect/>
          <a:stretch>
            <a:fillRect l="-557" t="25541" r="-557" b="25541"/>
          </a:stretch>
        </a:blipFill>
      </dgm:spPr>
    </dgm:pt>
    <dgm:pt modelId="{76A9F7A6-DDB4-4783-A738-BD533B7C60A7}" type="pres">
      <dgm:prSet presAssocID="{39DBB16C-67BE-4EC9-8C54-836FF32C2EB6}" presName="textRect" presStyleLbl="revTx" presStyleIdx="3" presStyleCnt="4" custScaleX="280582">
        <dgm:presLayoutVars>
          <dgm:bulletEnabled val="1"/>
        </dgm:presLayoutVars>
      </dgm:prSet>
      <dgm:spPr/>
    </dgm:pt>
  </dgm:ptLst>
  <dgm:cxnLst>
    <dgm:cxn modelId="{08CB2119-5CE0-4E6C-B8A6-626852665D1D}" srcId="{4104100C-1B33-42AC-BCBC-9EE385148D7D}" destId="{4EBDA8EB-4F27-4314-B5CB-D7682909EEDA}" srcOrd="0" destOrd="0" parTransId="{BACD1865-13EA-4E24-BBF2-456D6F0B1647}" sibTransId="{58B5E0FE-0194-428E-9B3E-982F6E825412}"/>
    <dgm:cxn modelId="{B623201C-1A34-4ABE-B284-402319505899}" type="presOf" srcId="{39DBB16C-67BE-4EC9-8C54-836FF32C2EB6}" destId="{76A9F7A6-DDB4-4783-A738-BD533B7C60A7}" srcOrd="0" destOrd="0" presId="urn:microsoft.com/office/officeart/2005/8/layout/pList1"/>
    <dgm:cxn modelId="{B646384C-3B34-44EF-B74C-5A1E0E326A41}" srcId="{4104100C-1B33-42AC-BCBC-9EE385148D7D}" destId="{734C4831-729E-4AE6-BBEF-4CB78D70C509}" srcOrd="1" destOrd="0" parTransId="{9C0F6941-4A71-4991-AECA-D0A204CF700B}" sibTransId="{FC6AC3A6-78DC-485D-B970-C981C6E063A2}"/>
    <dgm:cxn modelId="{16726473-99D0-4F48-A0A5-1323459FDFD0}" type="presOf" srcId="{6015A7A3-939D-4963-BE64-3E07DEE51587}" destId="{DD553FD9-A2C3-4CD3-91DE-E4A6ECB0FEFA}" srcOrd="0" destOrd="0" presId="urn:microsoft.com/office/officeart/2005/8/layout/pList1"/>
    <dgm:cxn modelId="{DF32E39C-F2A7-440F-A910-399D8B5080F1}" type="presOf" srcId="{734C4831-729E-4AE6-BBEF-4CB78D70C509}" destId="{A2B60F4A-E9C0-424B-B992-78BFFABB26E2}" srcOrd="0" destOrd="0" presId="urn:microsoft.com/office/officeart/2005/8/layout/pList1"/>
    <dgm:cxn modelId="{C8019DAA-E500-4AE5-A5F4-017AF3B110C9}" type="presOf" srcId="{58B5E0FE-0194-428E-9B3E-982F6E825412}" destId="{0F6A6689-2E9C-477D-8C67-17A96B30FE77}" srcOrd="0" destOrd="0" presId="urn:microsoft.com/office/officeart/2005/8/layout/pList1"/>
    <dgm:cxn modelId="{490086AF-E2F0-4489-A2B6-C1909C6664B8}" type="presOf" srcId="{4EBDA8EB-4F27-4314-B5CB-D7682909EEDA}" destId="{1670D89A-5033-44FB-AC8A-DF6B3A334230}" srcOrd="0" destOrd="0" presId="urn:microsoft.com/office/officeart/2005/8/layout/pList1"/>
    <dgm:cxn modelId="{7C4F56B2-0747-45AA-B7EC-1D8BDE38CFF2}" type="presOf" srcId="{4104100C-1B33-42AC-BCBC-9EE385148D7D}" destId="{546183AE-39CB-465F-BCF9-007D67420744}" srcOrd="0" destOrd="0" presId="urn:microsoft.com/office/officeart/2005/8/layout/pList1"/>
    <dgm:cxn modelId="{B0EA98C7-151C-4733-8A22-BAA73CCF22D5}" srcId="{4104100C-1B33-42AC-BCBC-9EE385148D7D}" destId="{297C527B-55DE-4750-9750-987EE245FF02}" srcOrd="2" destOrd="0" parTransId="{C69DCF3A-7E26-4CDC-B5EC-7549E0924AD9}" sibTransId="{6015A7A3-939D-4963-BE64-3E07DEE51587}"/>
    <dgm:cxn modelId="{564A24D8-46F8-44FE-B0EC-34A33D2E6C3C}" type="presOf" srcId="{297C527B-55DE-4750-9750-987EE245FF02}" destId="{18652C91-B950-41FE-B018-2AB2057CE2B0}" srcOrd="0" destOrd="0" presId="urn:microsoft.com/office/officeart/2005/8/layout/pList1"/>
    <dgm:cxn modelId="{237A05F0-DEF7-474D-B2A3-6EE455B3C6AC}" type="presOf" srcId="{FC6AC3A6-78DC-485D-B970-C981C6E063A2}" destId="{77DE4661-C8EE-4F32-B39B-5EA44EBE35FD}" srcOrd="0" destOrd="0" presId="urn:microsoft.com/office/officeart/2005/8/layout/pList1"/>
    <dgm:cxn modelId="{394108F0-437F-487B-AC6D-1439B684CB41}" srcId="{4104100C-1B33-42AC-BCBC-9EE385148D7D}" destId="{39DBB16C-67BE-4EC9-8C54-836FF32C2EB6}" srcOrd="3" destOrd="0" parTransId="{C8D390D9-1BC5-4888-BF86-80A2DB8AF173}" sibTransId="{2D6D4A63-4507-4BC7-BBFF-BBB018BCC3CA}"/>
    <dgm:cxn modelId="{D4CE9F74-0992-4EEA-ADE7-0CB1ECDC2557}" type="presParOf" srcId="{546183AE-39CB-465F-BCF9-007D67420744}" destId="{6464F4EE-51F3-463D-A026-61264224DA02}" srcOrd="0" destOrd="0" presId="urn:microsoft.com/office/officeart/2005/8/layout/pList1"/>
    <dgm:cxn modelId="{C00C385D-5FBD-4964-9E90-048175F09581}" type="presParOf" srcId="{6464F4EE-51F3-463D-A026-61264224DA02}" destId="{F4FDE4FB-F542-4590-AE0E-3A29FF5E89B7}" srcOrd="0" destOrd="0" presId="urn:microsoft.com/office/officeart/2005/8/layout/pList1"/>
    <dgm:cxn modelId="{05AF5FCF-7C53-4389-BE00-4C7824471039}" type="presParOf" srcId="{6464F4EE-51F3-463D-A026-61264224DA02}" destId="{1670D89A-5033-44FB-AC8A-DF6B3A334230}" srcOrd="1" destOrd="0" presId="urn:microsoft.com/office/officeart/2005/8/layout/pList1"/>
    <dgm:cxn modelId="{0E406448-0E50-44D5-A08F-C9E4F9EE3893}" type="presParOf" srcId="{546183AE-39CB-465F-BCF9-007D67420744}" destId="{0F6A6689-2E9C-477D-8C67-17A96B30FE77}" srcOrd="1" destOrd="0" presId="urn:microsoft.com/office/officeart/2005/8/layout/pList1"/>
    <dgm:cxn modelId="{11B707F3-2351-4F64-B26F-32B70776E7F5}" type="presParOf" srcId="{546183AE-39CB-465F-BCF9-007D67420744}" destId="{E0777B98-D998-49D4-967F-C7178414B062}" srcOrd="2" destOrd="0" presId="urn:microsoft.com/office/officeart/2005/8/layout/pList1"/>
    <dgm:cxn modelId="{E8A5654E-08EB-424B-AA7F-6BEA7D730CF2}" type="presParOf" srcId="{E0777B98-D998-49D4-967F-C7178414B062}" destId="{F9534A34-7870-492D-9870-78623F111678}" srcOrd="0" destOrd="0" presId="urn:microsoft.com/office/officeart/2005/8/layout/pList1"/>
    <dgm:cxn modelId="{329C661E-6EBC-4C1B-834E-9D1CCA152405}" type="presParOf" srcId="{E0777B98-D998-49D4-967F-C7178414B062}" destId="{A2B60F4A-E9C0-424B-B992-78BFFABB26E2}" srcOrd="1" destOrd="0" presId="urn:microsoft.com/office/officeart/2005/8/layout/pList1"/>
    <dgm:cxn modelId="{C711CE33-942F-4FF8-8C3D-A546C05BEA71}" type="presParOf" srcId="{546183AE-39CB-465F-BCF9-007D67420744}" destId="{77DE4661-C8EE-4F32-B39B-5EA44EBE35FD}" srcOrd="3" destOrd="0" presId="urn:microsoft.com/office/officeart/2005/8/layout/pList1"/>
    <dgm:cxn modelId="{2565CC14-CF09-4F18-847D-63591F4CED9D}" type="presParOf" srcId="{546183AE-39CB-465F-BCF9-007D67420744}" destId="{4C9FA6B0-857A-46EB-8664-E2152A07C7E9}" srcOrd="4" destOrd="0" presId="urn:microsoft.com/office/officeart/2005/8/layout/pList1"/>
    <dgm:cxn modelId="{9CFF729D-A283-4681-8E0E-056352D16733}" type="presParOf" srcId="{4C9FA6B0-857A-46EB-8664-E2152A07C7E9}" destId="{5DF1C5A4-2D56-4B7F-ACCF-6D9980FDF75A}" srcOrd="0" destOrd="0" presId="urn:microsoft.com/office/officeart/2005/8/layout/pList1"/>
    <dgm:cxn modelId="{934773DC-91D2-4E72-873A-82C7093BC3FC}" type="presParOf" srcId="{4C9FA6B0-857A-46EB-8664-E2152A07C7E9}" destId="{18652C91-B950-41FE-B018-2AB2057CE2B0}" srcOrd="1" destOrd="0" presId="urn:microsoft.com/office/officeart/2005/8/layout/pList1"/>
    <dgm:cxn modelId="{65C0B276-66A3-416D-885B-6EEB87AB1356}" type="presParOf" srcId="{546183AE-39CB-465F-BCF9-007D67420744}" destId="{DD553FD9-A2C3-4CD3-91DE-E4A6ECB0FEFA}" srcOrd="5" destOrd="0" presId="urn:microsoft.com/office/officeart/2005/8/layout/pList1"/>
    <dgm:cxn modelId="{5333E0D7-63E5-4983-BFC1-7A37BAE26A64}" type="presParOf" srcId="{546183AE-39CB-465F-BCF9-007D67420744}" destId="{16619C48-23A9-4FA5-807A-676C1206857C}" srcOrd="6" destOrd="0" presId="urn:microsoft.com/office/officeart/2005/8/layout/pList1"/>
    <dgm:cxn modelId="{E0993D87-6CCD-48AE-9AA2-8DC8DF093622}" type="presParOf" srcId="{16619C48-23A9-4FA5-807A-676C1206857C}" destId="{759FB8AD-DF80-4623-A124-9C33304FC942}" srcOrd="0" destOrd="0" presId="urn:microsoft.com/office/officeart/2005/8/layout/pList1"/>
    <dgm:cxn modelId="{9DF64987-E214-4210-B935-E241268436D2}" type="presParOf" srcId="{16619C48-23A9-4FA5-807A-676C1206857C}" destId="{76A9F7A6-DDB4-4783-A738-BD533B7C60A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42147E-B59B-413A-92D2-58D296670D5E}"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l-GR"/>
        </a:p>
      </dgm:t>
    </dgm:pt>
    <dgm:pt modelId="{6817E66F-6738-435A-ACF4-1D57F5346803}">
      <dgm:prSet phldrT="[Text]" custT="1"/>
      <dgm:spPr/>
      <dgm:t>
        <a:bodyPr/>
        <a:lstStyle/>
        <a:p>
          <a:r>
            <a:rPr lang="el-GR" sz="1800" b="1" dirty="0">
              <a:latin typeface="Century Gothic" panose="020B0502020202020204" pitchFamily="34" charset="0"/>
            </a:rPr>
            <a:t>Πωλήσεις εντος Ευρωπαϊκής Ένωσης</a:t>
          </a:r>
        </a:p>
      </dgm:t>
    </dgm:pt>
    <dgm:pt modelId="{F4CF4527-1162-436C-924D-4D7B28C32A06}" type="parTrans" cxnId="{00B0D4EC-AFBD-4819-B1BB-700A4B39C573}">
      <dgm:prSet/>
      <dgm:spPr/>
      <dgm:t>
        <a:bodyPr/>
        <a:lstStyle/>
        <a:p>
          <a:endParaRPr lang="el-GR"/>
        </a:p>
      </dgm:t>
    </dgm:pt>
    <dgm:pt modelId="{99D1008D-8E4E-4B78-9C45-375FAA20BDA3}" type="sibTrans" cxnId="{00B0D4EC-AFBD-4819-B1BB-700A4B39C573}">
      <dgm:prSet/>
      <dgm:spPr/>
      <dgm:t>
        <a:bodyPr/>
        <a:lstStyle/>
        <a:p>
          <a:endParaRPr lang="el-GR"/>
        </a:p>
      </dgm:t>
    </dgm:pt>
    <dgm:pt modelId="{4742C5F8-2B5E-4AC5-9321-EEBA4C8BA2D0}">
      <dgm:prSet phldrT="[Text]" custT="1"/>
      <dgm:spPr/>
      <dgm:t>
        <a:bodyPr/>
        <a:lstStyle/>
        <a:p>
          <a:r>
            <a:rPr lang="el-GR" sz="1800" b="1" dirty="0">
              <a:latin typeface="Century Gothic" panose="020B0502020202020204" pitchFamily="34" charset="0"/>
            </a:rPr>
            <a:t>Ποσοστό μεταβολής πωλήσεων εντός Ευρωπαϊκής Ένωσης</a:t>
          </a:r>
        </a:p>
      </dgm:t>
    </dgm:pt>
    <dgm:pt modelId="{3DDD5ABC-D5B6-4525-A8CD-EFD974E8E3DF}" type="parTrans" cxnId="{B4278A63-21B8-48E8-8141-640D3A52418E}">
      <dgm:prSet/>
      <dgm:spPr/>
      <dgm:t>
        <a:bodyPr/>
        <a:lstStyle/>
        <a:p>
          <a:endParaRPr lang="el-GR"/>
        </a:p>
      </dgm:t>
    </dgm:pt>
    <dgm:pt modelId="{719178DC-1F38-4153-BAC2-C1376A432F1C}" type="sibTrans" cxnId="{B4278A63-21B8-48E8-8141-640D3A52418E}">
      <dgm:prSet/>
      <dgm:spPr/>
      <dgm:t>
        <a:bodyPr/>
        <a:lstStyle/>
        <a:p>
          <a:endParaRPr lang="el-GR"/>
        </a:p>
      </dgm:t>
    </dgm:pt>
    <dgm:pt modelId="{CCA39497-F55C-4FF0-A08F-771281ECCCF8}" type="pres">
      <dgm:prSet presAssocID="{3342147E-B59B-413A-92D2-58D296670D5E}" presName="Name0" presStyleCnt="0">
        <dgm:presLayoutVars>
          <dgm:dir/>
          <dgm:resizeHandles val="exact"/>
        </dgm:presLayoutVars>
      </dgm:prSet>
      <dgm:spPr/>
    </dgm:pt>
    <dgm:pt modelId="{3331F5F0-EBAB-4FD4-9127-ADA22D662767}" type="pres">
      <dgm:prSet presAssocID="{6817E66F-6738-435A-ACF4-1D57F5346803}" presName="compNode" presStyleCnt="0"/>
      <dgm:spPr/>
    </dgm:pt>
    <dgm:pt modelId="{3DB40BB6-1CC9-46F9-A755-93D58B63528E}" type="pres">
      <dgm:prSet presAssocID="{6817E66F-6738-435A-ACF4-1D57F5346803}" presName="pictRect" presStyleLbl="node1" presStyleIdx="0" presStyleCnt="2"/>
      <dgm:spPr>
        <a:blipFill dpi="0" rotWithShape="1">
          <a:blip xmlns:r="http://schemas.openxmlformats.org/officeDocument/2006/relationships" r:embed="rId1"/>
          <a:srcRect/>
          <a:stretch>
            <a:fillRect l="-1485" t="2364" r="-1485" b="2364"/>
          </a:stretch>
        </a:blipFill>
      </dgm:spPr>
    </dgm:pt>
    <dgm:pt modelId="{34F7EF91-A2FC-4D2C-9724-D9DCBF0D9722}" type="pres">
      <dgm:prSet presAssocID="{6817E66F-6738-435A-ACF4-1D57F5346803}" presName="textRect" presStyleLbl="revTx" presStyleIdx="0" presStyleCnt="2">
        <dgm:presLayoutVars>
          <dgm:bulletEnabled val="1"/>
        </dgm:presLayoutVars>
      </dgm:prSet>
      <dgm:spPr/>
    </dgm:pt>
    <dgm:pt modelId="{3C78A217-1E94-4523-9A93-A2A699B55676}" type="pres">
      <dgm:prSet presAssocID="{99D1008D-8E4E-4B78-9C45-375FAA20BDA3}" presName="sibTrans" presStyleLbl="sibTrans2D1" presStyleIdx="0" presStyleCnt="0"/>
      <dgm:spPr/>
    </dgm:pt>
    <dgm:pt modelId="{3B5ADF14-38E0-4FE7-B8B9-75931BF379E5}" type="pres">
      <dgm:prSet presAssocID="{4742C5F8-2B5E-4AC5-9321-EEBA4C8BA2D0}" presName="compNode" presStyleCnt="0"/>
      <dgm:spPr/>
    </dgm:pt>
    <dgm:pt modelId="{748680F8-2C80-49B0-BB9B-547736C10CED}" type="pres">
      <dgm:prSet presAssocID="{4742C5F8-2B5E-4AC5-9321-EEBA4C8BA2D0}" presName="pictRect" presStyleLbl="node1" presStyleIdx="1" presStyleCnt="2"/>
      <dgm:spPr>
        <a:blipFill dpi="0" rotWithShape="1">
          <a:blip xmlns:r="http://schemas.openxmlformats.org/officeDocument/2006/relationships" r:embed="rId2"/>
          <a:srcRect/>
          <a:stretch>
            <a:fillRect l="-1485" t="2364" r="-1485" b="2364"/>
          </a:stretch>
        </a:blipFill>
      </dgm:spPr>
    </dgm:pt>
    <dgm:pt modelId="{5DAF3DC0-EB67-4960-A4AC-C1E1EEE7E15F}" type="pres">
      <dgm:prSet presAssocID="{4742C5F8-2B5E-4AC5-9321-EEBA4C8BA2D0}" presName="textRect" presStyleLbl="revTx" presStyleIdx="1" presStyleCnt="2">
        <dgm:presLayoutVars>
          <dgm:bulletEnabled val="1"/>
        </dgm:presLayoutVars>
      </dgm:prSet>
      <dgm:spPr/>
    </dgm:pt>
  </dgm:ptLst>
  <dgm:cxnLst>
    <dgm:cxn modelId="{B4278A63-21B8-48E8-8141-640D3A52418E}" srcId="{3342147E-B59B-413A-92D2-58D296670D5E}" destId="{4742C5F8-2B5E-4AC5-9321-EEBA4C8BA2D0}" srcOrd="1" destOrd="0" parTransId="{3DDD5ABC-D5B6-4525-A8CD-EFD974E8E3DF}" sibTransId="{719178DC-1F38-4153-BAC2-C1376A432F1C}"/>
    <dgm:cxn modelId="{3EEFE453-C906-4BE3-9F6F-0A9110EFB402}" type="presOf" srcId="{6817E66F-6738-435A-ACF4-1D57F5346803}" destId="{34F7EF91-A2FC-4D2C-9724-D9DCBF0D9722}" srcOrd="0" destOrd="0" presId="urn:microsoft.com/office/officeart/2005/8/layout/pList1"/>
    <dgm:cxn modelId="{4AB6A879-ED27-41F5-BDF0-22EFC1AB0D5E}" type="presOf" srcId="{3342147E-B59B-413A-92D2-58D296670D5E}" destId="{CCA39497-F55C-4FF0-A08F-771281ECCCF8}" srcOrd="0" destOrd="0" presId="urn:microsoft.com/office/officeart/2005/8/layout/pList1"/>
    <dgm:cxn modelId="{C667FC86-158D-40C3-8BA8-08B3D1BC385D}" type="presOf" srcId="{4742C5F8-2B5E-4AC5-9321-EEBA4C8BA2D0}" destId="{5DAF3DC0-EB67-4960-A4AC-C1E1EEE7E15F}" srcOrd="0" destOrd="0" presId="urn:microsoft.com/office/officeart/2005/8/layout/pList1"/>
    <dgm:cxn modelId="{377A5FAF-C372-4D1D-95A2-E7CB45BF1A08}" type="presOf" srcId="{99D1008D-8E4E-4B78-9C45-375FAA20BDA3}" destId="{3C78A217-1E94-4523-9A93-A2A699B55676}" srcOrd="0" destOrd="0" presId="urn:microsoft.com/office/officeart/2005/8/layout/pList1"/>
    <dgm:cxn modelId="{00B0D4EC-AFBD-4819-B1BB-700A4B39C573}" srcId="{3342147E-B59B-413A-92D2-58D296670D5E}" destId="{6817E66F-6738-435A-ACF4-1D57F5346803}" srcOrd="0" destOrd="0" parTransId="{F4CF4527-1162-436C-924D-4D7B28C32A06}" sibTransId="{99D1008D-8E4E-4B78-9C45-375FAA20BDA3}"/>
    <dgm:cxn modelId="{E2582228-8B90-4BAC-9680-42779025F94D}" type="presParOf" srcId="{CCA39497-F55C-4FF0-A08F-771281ECCCF8}" destId="{3331F5F0-EBAB-4FD4-9127-ADA22D662767}" srcOrd="0" destOrd="0" presId="urn:microsoft.com/office/officeart/2005/8/layout/pList1"/>
    <dgm:cxn modelId="{A15960D9-6E96-40EF-B93E-81189D3AD90A}" type="presParOf" srcId="{3331F5F0-EBAB-4FD4-9127-ADA22D662767}" destId="{3DB40BB6-1CC9-46F9-A755-93D58B63528E}" srcOrd="0" destOrd="0" presId="urn:microsoft.com/office/officeart/2005/8/layout/pList1"/>
    <dgm:cxn modelId="{C727CE7A-53DF-47C2-A8F7-395F4830713E}" type="presParOf" srcId="{3331F5F0-EBAB-4FD4-9127-ADA22D662767}" destId="{34F7EF91-A2FC-4D2C-9724-D9DCBF0D9722}" srcOrd="1" destOrd="0" presId="urn:microsoft.com/office/officeart/2005/8/layout/pList1"/>
    <dgm:cxn modelId="{4F8F4EF5-4BA1-4740-BA85-5A0C179F4CB5}" type="presParOf" srcId="{CCA39497-F55C-4FF0-A08F-771281ECCCF8}" destId="{3C78A217-1E94-4523-9A93-A2A699B55676}" srcOrd="1" destOrd="0" presId="urn:microsoft.com/office/officeart/2005/8/layout/pList1"/>
    <dgm:cxn modelId="{11C5A188-58D9-4520-999D-7A1C94F3CBEF}" type="presParOf" srcId="{CCA39497-F55C-4FF0-A08F-771281ECCCF8}" destId="{3B5ADF14-38E0-4FE7-B8B9-75931BF379E5}" srcOrd="2" destOrd="0" presId="urn:microsoft.com/office/officeart/2005/8/layout/pList1"/>
    <dgm:cxn modelId="{A7ADB43E-5EC4-473E-B2C3-81B72FBDE23D}" type="presParOf" srcId="{3B5ADF14-38E0-4FE7-B8B9-75931BF379E5}" destId="{748680F8-2C80-49B0-BB9B-547736C10CED}" srcOrd="0" destOrd="0" presId="urn:microsoft.com/office/officeart/2005/8/layout/pList1"/>
    <dgm:cxn modelId="{7E6E7E72-0B43-4355-9D72-F0F19A401388}" type="presParOf" srcId="{3B5ADF14-38E0-4FE7-B8B9-75931BF379E5}" destId="{5DAF3DC0-EB67-4960-A4AC-C1E1EEE7E15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DA9E35-BBC1-49A6-B295-8F153A604A52}"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l-GR"/>
        </a:p>
      </dgm:t>
    </dgm:pt>
    <dgm:pt modelId="{DAD92B6F-AB99-4FA7-99FA-2ACE5749E6AC}">
      <dgm:prSet phldrT="[Text]" custT="1"/>
      <dgm:spPr/>
      <dgm:t>
        <a:bodyPr/>
        <a:lstStyle/>
        <a:p>
          <a:pPr algn="ctr"/>
          <a:r>
            <a:rPr lang="el-GR" sz="2000" b="1" dirty="0">
              <a:latin typeface="Century Gothic" panose="020B0502020202020204" pitchFamily="34" charset="0"/>
            </a:rPr>
            <a:t>Γλυφοσάτη</a:t>
          </a:r>
        </a:p>
      </dgm:t>
    </dgm:pt>
    <dgm:pt modelId="{3D6C0B4D-0610-49E7-B679-C2EECEB4A737}" type="parTrans" cxnId="{42E95E73-C26C-4515-B0BF-8E7675196597}">
      <dgm:prSet/>
      <dgm:spPr/>
      <dgm:t>
        <a:bodyPr/>
        <a:lstStyle/>
        <a:p>
          <a:endParaRPr lang="el-GR"/>
        </a:p>
      </dgm:t>
    </dgm:pt>
    <dgm:pt modelId="{385DA183-3B72-4AFE-A9B0-CFAD6E9C4797}" type="sibTrans" cxnId="{42E95E73-C26C-4515-B0BF-8E7675196597}">
      <dgm:prSet/>
      <dgm:spPr/>
      <dgm:t>
        <a:bodyPr/>
        <a:lstStyle/>
        <a:p>
          <a:endParaRPr lang="el-GR"/>
        </a:p>
      </dgm:t>
    </dgm:pt>
    <dgm:pt modelId="{F532329C-B2E0-41F6-AD8B-4553D23CDD05}">
      <dgm:prSet phldrT="[Text]" custT="1"/>
      <dgm:spPr/>
      <dgm:t>
        <a:bodyPr/>
        <a:lstStyle/>
        <a:p>
          <a:pPr algn="l">
            <a:lnSpc>
              <a:spcPct val="100000"/>
            </a:lnSpc>
            <a:buFont typeface="Wingdings" panose="05000000000000000000" pitchFamily="2" charset="2"/>
            <a:buChar char="§"/>
          </a:pPr>
          <a:r>
            <a:rPr lang="el-GR" sz="1600" dirty="0">
              <a:latin typeface="Century Gothic" panose="020B0502020202020204" pitchFamily="34" charset="0"/>
            </a:rPr>
            <a:t>Ευρέως φάσματος οργανοφωσφορικό φυτοφάρμακο</a:t>
          </a:r>
        </a:p>
        <a:p>
          <a:pPr algn="l">
            <a:lnSpc>
              <a:spcPct val="100000"/>
            </a:lnSpc>
            <a:buFont typeface="Wingdings" panose="05000000000000000000" pitchFamily="2" charset="2"/>
            <a:buChar char="§"/>
          </a:pPr>
          <a:endParaRPr lang="el-GR" sz="1600" dirty="0"/>
        </a:p>
      </dgm:t>
    </dgm:pt>
    <dgm:pt modelId="{F80F92D2-7171-4665-8152-D314E7FB7679}" type="parTrans" cxnId="{4DE299C1-7B6B-47B8-AFE9-98AAC1D9CC01}">
      <dgm:prSet/>
      <dgm:spPr/>
      <dgm:t>
        <a:bodyPr/>
        <a:lstStyle/>
        <a:p>
          <a:endParaRPr lang="el-GR"/>
        </a:p>
      </dgm:t>
    </dgm:pt>
    <dgm:pt modelId="{3C64A7B5-036D-4495-9E0B-B7F1D9E68B46}" type="sibTrans" cxnId="{4DE299C1-7B6B-47B8-AFE9-98AAC1D9CC01}">
      <dgm:prSet/>
      <dgm:spPr/>
      <dgm:t>
        <a:bodyPr/>
        <a:lstStyle/>
        <a:p>
          <a:endParaRPr lang="el-GR"/>
        </a:p>
      </dgm:t>
    </dgm:pt>
    <dgm:pt modelId="{42BCAD26-9331-4243-BFCF-6FB20543E66F}">
      <dgm:prSet custT="1"/>
      <dgm:spPr/>
      <dgm:t>
        <a:bodyPr/>
        <a:lstStyle/>
        <a:p>
          <a:pPr algn="l">
            <a:lnSpc>
              <a:spcPct val="100000"/>
            </a:lnSpc>
          </a:pPr>
          <a:r>
            <a:rPr lang="el-GR" sz="1600" dirty="0">
              <a:latin typeface="Century Gothic" panose="020B0502020202020204" pitchFamily="34" charset="0"/>
            </a:rPr>
            <a:t>Έλεγχος των ζιζανίων στις γεωργικές καλλιέργειες και της βλάστησης σε μη γεωργικές περιοχές</a:t>
          </a:r>
        </a:p>
        <a:p>
          <a:pPr algn="l">
            <a:lnSpc>
              <a:spcPct val="100000"/>
            </a:lnSpc>
          </a:pPr>
          <a:endParaRPr lang="el-GR" sz="1600" dirty="0">
            <a:latin typeface="Century Gothic" panose="020B0502020202020204" pitchFamily="34" charset="0"/>
          </a:endParaRPr>
        </a:p>
      </dgm:t>
    </dgm:pt>
    <dgm:pt modelId="{4D992D7D-92FC-4865-9B33-421649C506F7}" type="parTrans" cxnId="{66EFD0C1-C102-40E7-9EF9-C41FD2791B2E}">
      <dgm:prSet/>
      <dgm:spPr/>
      <dgm:t>
        <a:bodyPr/>
        <a:lstStyle/>
        <a:p>
          <a:endParaRPr lang="el-GR"/>
        </a:p>
      </dgm:t>
    </dgm:pt>
    <dgm:pt modelId="{55E72978-8104-4428-B8FB-1DA1C4DD4845}" type="sibTrans" cxnId="{66EFD0C1-C102-40E7-9EF9-C41FD2791B2E}">
      <dgm:prSet/>
      <dgm:spPr/>
      <dgm:t>
        <a:bodyPr/>
        <a:lstStyle/>
        <a:p>
          <a:endParaRPr lang="el-GR"/>
        </a:p>
      </dgm:t>
    </dgm:pt>
    <dgm:pt modelId="{F3F6B395-6FB4-46A6-99C2-CF8B50521139}">
      <dgm:prSet custT="1"/>
      <dgm:spPr/>
      <dgm:t>
        <a:bodyPr/>
        <a:lstStyle/>
        <a:p>
          <a:pPr algn="l">
            <a:lnSpc>
              <a:spcPct val="100000"/>
            </a:lnSpc>
          </a:pPr>
          <a:r>
            <a:rPr lang="el-GR" sz="1600" dirty="0">
              <a:latin typeface="Century Gothic" panose="020B0502020202020204" pitchFamily="34" charset="0"/>
            </a:rPr>
            <a:t>Χαμηλό κόστος, ταχεία φυτική απορρόφηση, αργή εξέλιξη ανθεκτικότητας στα ζιζάνια</a:t>
          </a:r>
        </a:p>
        <a:p>
          <a:pPr algn="l">
            <a:lnSpc>
              <a:spcPct val="100000"/>
            </a:lnSpc>
          </a:pPr>
          <a:endParaRPr lang="en-US" sz="1600" dirty="0">
            <a:latin typeface="Century Gothic" panose="020B0502020202020204" pitchFamily="34" charset="0"/>
          </a:endParaRPr>
        </a:p>
        <a:p>
          <a:pPr algn="l">
            <a:lnSpc>
              <a:spcPct val="100000"/>
            </a:lnSpc>
          </a:pPr>
          <a:r>
            <a:rPr lang="el-GR" sz="1600" dirty="0">
              <a:latin typeface="Century Gothic" panose="020B0502020202020204" pitchFamily="34" charset="0"/>
            </a:rPr>
            <a:t>Ο μηχανισμός δράσης της βασίζεται στην αποτελεσματική αναστολή του ενζύμου 5-ενολοπυροσταφυλική-σικιμική-3-φωσφορική συνθάση της οδού του σικιμικού οξέος</a:t>
          </a:r>
        </a:p>
      </dgm:t>
    </dgm:pt>
    <dgm:pt modelId="{41B0C797-E39A-4031-9896-F3C839F7693F}" type="parTrans" cxnId="{A303F4C1-1980-49B7-87A1-F91A677225C8}">
      <dgm:prSet/>
      <dgm:spPr/>
      <dgm:t>
        <a:bodyPr/>
        <a:lstStyle/>
        <a:p>
          <a:endParaRPr lang="el-GR"/>
        </a:p>
      </dgm:t>
    </dgm:pt>
    <dgm:pt modelId="{AEE2033F-631B-459A-B330-10AAAD9E0782}" type="sibTrans" cxnId="{A303F4C1-1980-49B7-87A1-F91A677225C8}">
      <dgm:prSet/>
      <dgm:spPr/>
      <dgm:t>
        <a:bodyPr/>
        <a:lstStyle/>
        <a:p>
          <a:endParaRPr lang="el-GR"/>
        </a:p>
      </dgm:t>
    </dgm:pt>
    <dgm:pt modelId="{F8322DEC-5A05-40B3-B18E-8642C4771733}" type="pres">
      <dgm:prSet presAssocID="{5DDA9E35-BBC1-49A6-B295-8F153A604A52}" presName="Name0" presStyleCnt="0">
        <dgm:presLayoutVars>
          <dgm:chMax/>
          <dgm:chPref/>
          <dgm:dir/>
          <dgm:animLvl val="lvl"/>
        </dgm:presLayoutVars>
      </dgm:prSet>
      <dgm:spPr/>
    </dgm:pt>
    <dgm:pt modelId="{9750EE96-C6C8-44B0-AB10-6ED2A1150CF8}" type="pres">
      <dgm:prSet presAssocID="{DAD92B6F-AB99-4FA7-99FA-2ACE5749E6AC}" presName="composite" presStyleCnt="0"/>
      <dgm:spPr/>
    </dgm:pt>
    <dgm:pt modelId="{5C3894C6-B83B-4D58-9E73-8BAB82692873}" type="pres">
      <dgm:prSet presAssocID="{DAD92B6F-AB99-4FA7-99FA-2ACE5749E6AC}" presName="ParentAccentShape" presStyleLbl="trBgShp" presStyleIdx="0" presStyleCnt="2"/>
      <dgm:spPr>
        <a:solidFill>
          <a:schemeClr val="accent2">
            <a:lumMod val="60000"/>
            <a:lumOff val="40000"/>
            <a:alpha val="40000"/>
          </a:schemeClr>
        </a:solidFill>
      </dgm:spPr>
    </dgm:pt>
    <dgm:pt modelId="{E8CFEEB6-5B67-47C1-84F8-B02C51270445}" type="pres">
      <dgm:prSet presAssocID="{DAD92B6F-AB99-4FA7-99FA-2ACE5749E6AC}" presName="ParentText" presStyleLbl="revTx" presStyleIdx="0" presStyleCnt="2">
        <dgm:presLayoutVars>
          <dgm:chMax val="1"/>
          <dgm:chPref val="1"/>
          <dgm:bulletEnabled val="1"/>
        </dgm:presLayoutVars>
      </dgm:prSet>
      <dgm:spPr/>
    </dgm:pt>
    <dgm:pt modelId="{14979BB9-B676-4277-9195-BD9E6473953D}" type="pres">
      <dgm:prSet presAssocID="{DAD92B6F-AB99-4FA7-99FA-2ACE5749E6AC}" presName="ChildText" presStyleLbl="revTx" presStyleIdx="1" presStyleCnt="2">
        <dgm:presLayoutVars>
          <dgm:chMax val="0"/>
          <dgm:chPref val="0"/>
        </dgm:presLayoutVars>
      </dgm:prSet>
      <dgm:spPr/>
    </dgm:pt>
    <dgm:pt modelId="{2FBEC884-5150-4CD0-9750-B2DF1B760DD4}" type="pres">
      <dgm:prSet presAssocID="{DAD92B6F-AB99-4FA7-99FA-2ACE5749E6AC}" presName="ChildAccentShape" presStyleLbl="trBgShp" presStyleIdx="1" presStyleCnt="2"/>
      <dgm:spPr>
        <a:solidFill>
          <a:schemeClr val="accent2">
            <a:lumMod val="60000"/>
            <a:lumOff val="40000"/>
            <a:alpha val="40000"/>
          </a:schemeClr>
        </a:solidFill>
      </dgm:spPr>
    </dgm:pt>
    <dgm:pt modelId="{5057FAE1-015A-4A31-9E3B-B8A0263B974A}" type="pres">
      <dgm:prSet presAssocID="{DAD92B6F-AB99-4FA7-99FA-2ACE5749E6AC}" presName="Image" presStyleLbl="alignImgPlace1" presStyleIdx="0" presStyleCnt="1" custScaleX="76716" custScaleY="76152" custLinFactNeighborX="5511" custLinFactNeighborY="11177"/>
      <dgm:spPr>
        <a:blipFill rotWithShape="1">
          <a:blip xmlns:r="http://schemas.openxmlformats.org/officeDocument/2006/relationships" r:embed="rId1"/>
          <a:srcRect/>
          <a:stretch>
            <a:fillRect t="-5000" b="-5000"/>
          </a:stretch>
        </a:blipFill>
      </dgm:spPr>
    </dgm:pt>
  </dgm:ptLst>
  <dgm:cxnLst>
    <dgm:cxn modelId="{55C2525C-C88B-443A-8FBD-625BA48E5AAA}" type="presOf" srcId="{5DDA9E35-BBC1-49A6-B295-8F153A604A52}" destId="{F8322DEC-5A05-40B3-B18E-8642C4771733}" srcOrd="0" destOrd="0" presId="urn:microsoft.com/office/officeart/2009/3/layout/SnapshotPictureList"/>
    <dgm:cxn modelId="{0B9DE86F-CD91-44C0-A269-4B2DAC483AD5}" type="presOf" srcId="{F532329C-B2E0-41F6-AD8B-4553D23CDD05}" destId="{14979BB9-B676-4277-9195-BD9E6473953D}" srcOrd="0" destOrd="0" presId="urn:microsoft.com/office/officeart/2009/3/layout/SnapshotPictureList"/>
    <dgm:cxn modelId="{42E95E73-C26C-4515-B0BF-8E7675196597}" srcId="{5DDA9E35-BBC1-49A6-B295-8F153A604A52}" destId="{DAD92B6F-AB99-4FA7-99FA-2ACE5749E6AC}" srcOrd="0" destOrd="0" parTransId="{3D6C0B4D-0610-49E7-B679-C2EECEB4A737}" sibTransId="{385DA183-3B72-4AFE-A9B0-CFAD6E9C4797}"/>
    <dgm:cxn modelId="{7EF54B9B-D42D-46CB-8128-DBB6A58C8A33}" type="presOf" srcId="{F3F6B395-6FB4-46A6-99C2-CF8B50521139}" destId="{14979BB9-B676-4277-9195-BD9E6473953D}" srcOrd="0" destOrd="2" presId="urn:microsoft.com/office/officeart/2009/3/layout/SnapshotPictureList"/>
    <dgm:cxn modelId="{0AE04EA0-A4ED-4D09-ADFB-9A56535D0159}" type="presOf" srcId="{42BCAD26-9331-4243-BFCF-6FB20543E66F}" destId="{14979BB9-B676-4277-9195-BD9E6473953D}" srcOrd="0" destOrd="1" presId="urn:microsoft.com/office/officeart/2009/3/layout/SnapshotPictureList"/>
    <dgm:cxn modelId="{4DE299C1-7B6B-47B8-AFE9-98AAC1D9CC01}" srcId="{DAD92B6F-AB99-4FA7-99FA-2ACE5749E6AC}" destId="{F532329C-B2E0-41F6-AD8B-4553D23CDD05}" srcOrd="0" destOrd="0" parTransId="{F80F92D2-7171-4665-8152-D314E7FB7679}" sibTransId="{3C64A7B5-036D-4495-9E0B-B7F1D9E68B46}"/>
    <dgm:cxn modelId="{66EFD0C1-C102-40E7-9EF9-C41FD2791B2E}" srcId="{DAD92B6F-AB99-4FA7-99FA-2ACE5749E6AC}" destId="{42BCAD26-9331-4243-BFCF-6FB20543E66F}" srcOrd="1" destOrd="0" parTransId="{4D992D7D-92FC-4865-9B33-421649C506F7}" sibTransId="{55E72978-8104-4428-B8FB-1DA1C4DD4845}"/>
    <dgm:cxn modelId="{A303F4C1-1980-49B7-87A1-F91A677225C8}" srcId="{DAD92B6F-AB99-4FA7-99FA-2ACE5749E6AC}" destId="{F3F6B395-6FB4-46A6-99C2-CF8B50521139}" srcOrd="2" destOrd="0" parTransId="{41B0C797-E39A-4031-9896-F3C839F7693F}" sibTransId="{AEE2033F-631B-459A-B330-10AAAD9E0782}"/>
    <dgm:cxn modelId="{59D715D8-E711-4D99-8942-405B8666BCE1}" type="presOf" srcId="{DAD92B6F-AB99-4FA7-99FA-2ACE5749E6AC}" destId="{E8CFEEB6-5B67-47C1-84F8-B02C51270445}" srcOrd="0" destOrd="0" presId="urn:microsoft.com/office/officeart/2009/3/layout/SnapshotPictureList"/>
    <dgm:cxn modelId="{29536432-05D0-4E5C-ADAD-52B3287CFEDF}" type="presParOf" srcId="{F8322DEC-5A05-40B3-B18E-8642C4771733}" destId="{9750EE96-C6C8-44B0-AB10-6ED2A1150CF8}" srcOrd="0" destOrd="0" presId="urn:microsoft.com/office/officeart/2009/3/layout/SnapshotPictureList"/>
    <dgm:cxn modelId="{D5A4E720-2267-4C49-9E55-33AB83406F7B}" type="presParOf" srcId="{9750EE96-C6C8-44B0-AB10-6ED2A1150CF8}" destId="{5C3894C6-B83B-4D58-9E73-8BAB82692873}" srcOrd="0" destOrd="0" presId="urn:microsoft.com/office/officeart/2009/3/layout/SnapshotPictureList"/>
    <dgm:cxn modelId="{421B2665-BC26-47C8-8264-858D771558E2}" type="presParOf" srcId="{9750EE96-C6C8-44B0-AB10-6ED2A1150CF8}" destId="{E8CFEEB6-5B67-47C1-84F8-B02C51270445}" srcOrd="1" destOrd="0" presId="urn:microsoft.com/office/officeart/2009/3/layout/SnapshotPictureList"/>
    <dgm:cxn modelId="{1D5B3E76-7635-468D-B067-052FF5325292}" type="presParOf" srcId="{9750EE96-C6C8-44B0-AB10-6ED2A1150CF8}" destId="{14979BB9-B676-4277-9195-BD9E6473953D}" srcOrd="2" destOrd="0" presId="urn:microsoft.com/office/officeart/2009/3/layout/SnapshotPictureList"/>
    <dgm:cxn modelId="{313C8F8F-9C8C-48E4-8418-989908D0CE15}" type="presParOf" srcId="{9750EE96-C6C8-44B0-AB10-6ED2A1150CF8}" destId="{2FBEC884-5150-4CD0-9750-B2DF1B760DD4}" srcOrd="3" destOrd="0" presId="urn:microsoft.com/office/officeart/2009/3/layout/SnapshotPictureList"/>
    <dgm:cxn modelId="{53E0B660-DE98-4FB5-A2F2-C75BBAD3C0DF}" type="presParOf" srcId="{9750EE96-C6C8-44B0-AB10-6ED2A1150CF8}" destId="{5057FAE1-015A-4A31-9E3B-B8A0263B974A}"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9D4B5A-C91D-40EB-8A91-BF1F5DB13D65}"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l-GR"/>
        </a:p>
      </dgm:t>
    </dgm:pt>
    <dgm:pt modelId="{EDE12658-A318-4034-BC20-F51511075137}">
      <dgm:prSet phldrT="[Text]" custT="1"/>
      <dgm:spPr/>
      <dgm:t>
        <a:bodyPr/>
        <a:lstStyle/>
        <a:p>
          <a:pPr>
            <a:buFont typeface="Wingdings" panose="05000000000000000000" pitchFamily="2" charset="2"/>
            <a:buChar char="§"/>
          </a:pPr>
          <a:r>
            <a:rPr lang="el-GR" sz="1700" b="0" dirty="0">
              <a:latin typeface="Century Gothic" panose="020B0502020202020204" pitchFamily="34" charset="0"/>
            </a:rPr>
            <a:t>Εστέρες του </a:t>
          </a:r>
          <a:r>
            <a:rPr lang="en-US" sz="1700" b="0" dirty="0">
              <a:latin typeface="Century Gothic" panose="020B0502020202020204" pitchFamily="34" charset="0"/>
            </a:rPr>
            <a:t>p-</a:t>
          </a:r>
          <a:r>
            <a:rPr lang="el-GR" sz="1700" b="0" dirty="0">
              <a:latin typeface="Century Gothic" panose="020B0502020202020204" pitchFamily="34" charset="0"/>
            </a:rPr>
            <a:t>υδροξυβενζοϊκού οξέος</a:t>
          </a:r>
          <a:endParaRPr lang="el-GR" sz="1700" b="0" dirty="0"/>
        </a:p>
      </dgm:t>
    </dgm:pt>
    <dgm:pt modelId="{E660E688-FBED-43BB-8487-4ADA27A4E4EF}" type="parTrans" cxnId="{F9589451-BFF9-4481-86D5-F2CAEE1301DD}">
      <dgm:prSet/>
      <dgm:spPr/>
      <dgm:t>
        <a:bodyPr/>
        <a:lstStyle/>
        <a:p>
          <a:endParaRPr lang="el-GR"/>
        </a:p>
      </dgm:t>
    </dgm:pt>
    <dgm:pt modelId="{20A518AA-BC13-4558-A5F2-5E3B4E47BAB8}" type="sibTrans" cxnId="{F9589451-BFF9-4481-86D5-F2CAEE1301DD}">
      <dgm:prSet/>
      <dgm:spPr/>
      <dgm:t>
        <a:bodyPr/>
        <a:lstStyle/>
        <a:p>
          <a:endParaRPr lang="el-GR"/>
        </a:p>
      </dgm:t>
    </dgm:pt>
    <dgm:pt modelId="{3130CFFB-9987-41B0-AA85-5B93C8300573}">
      <dgm:prSet custT="1"/>
      <dgm:spPr/>
      <dgm:t>
        <a:bodyPr/>
        <a:lstStyle/>
        <a:p>
          <a:endParaRPr lang="el-GR" sz="1700" b="0" dirty="0">
            <a:latin typeface="Century Gothic" panose="020B0502020202020204" pitchFamily="34" charset="0"/>
          </a:endParaRPr>
        </a:p>
      </dgm:t>
    </dgm:pt>
    <dgm:pt modelId="{4767690A-64D0-4FA5-BE01-F1FA0C1BC8EE}" type="parTrans" cxnId="{648A5B3E-EF73-4E3B-BEE5-31AA25BE75A7}">
      <dgm:prSet/>
      <dgm:spPr/>
      <dgm:t>
        <a:bodyPr/>
        <a:lstStyle/>
        <a:p>
          <a:endParaRPr lang="el-GR"/>
        </a:p>
      </dgm:t>
    </dgm:pt>
    <dgm:pt modelId="{7CB79FB2-28D9-4F15-82FA-35018F6A216F}" type="sibTrans" cxnId="{648A5B3E-EF73-4E3B-BEE5-31AA25BE75A7}">
      <dgm:prSet/>
      <dgm:spPr/>
      <dgm:t>
        <a:bodyPr/>
        <a:lstStyle/>
        <a:p>
          <a:endParaRPr lang="el-GR"/>
        </a:p>
      </dgm:t>
    </dgm:pt>
    <dgm:pt modelId="{7EAACE9E-A811-4194-873A-CCD7C3B1016A}">
      <dgm:prSet custT="1"/>
      <dgm:spPr/>
      <dgm:t>
        <a:bodyPr/>
        <a:lstStyle/>
        <a:p>
          <a:r>
            <a:rPr lang="el-GR" sz="1700" b="0" dirty="0">
              <a:latin typeface="Century Gothic" panose="020B0502020202020204" pitchFamily="34" charset="0"/>
            </a:rPr>
            <a:t>Χρήση ως συντηρητικά σε αποσμητικά, καλλυντικά και φαρμακευτικά σκευάσματα</a:t>
          </a:r>
        </a:p>
      </dgm:t>
    </dgm:pt>
    <dgm:pt modelId="{8703A807-F9F5-4923-8B5B-A4316ABAC695}" type="parTrans" cxnId="{D85C03F5-4744-4336-BCE4-F4AD784F58EC}">
      <dgm:prSet/>
      <dgm:spPr/>
      <dgm:t>
        <a:bodyPr/>
        <a:lstStyle/>
        <a:p>
          <a:endParaRPr lang="el-GR"/>
        </a:p>
      </dgm:t>
    </dgm:pt>
    <dgm:pt modelId="{6F7B443C-9B5D-4878-957D-3FD4D725A411}" type="sibTrans" cxnId="{D85C03F5-4744-4336-BCE4-F4AD784F58EC}">
      <dgm:prSet/>
      <dgm:spPr/>
      <dgm:t>
        <a:bodyPr/>
        <a:lstStyle/>
        <a:p>
          <a:endParaRPr lang="el-GR"/>
        </a:p>
      </dgm:t>
    </dgm:pt>
    <dgm:pt modelId="{BE5AB2BA-83F8-4D05-955E-F933DC874C5B}">
      <dgm:prSet custT="1"/>
      <dgm:spPr/>
      <dgm:t>
        <a:bodyPr/>
        <a:lstStyle/>
        <a:p>
          <a:endParaRPr lang="el-GR" sz="1700" b="0" dirty="0">
            <a:latin typeface="Century Gothic" panose="020B0502020202020204" pitchFamily="34" charset="0"/>
          </a:endParaRPr>
        </a:p>
      </dgm:t>
    </dgm:pt>
    <dgm:pt modelId="{05F00E83-B757-460E-BF55-98EFE29F1806}" type="parTrans" cxnId="{8E4E396D-57A3-4236-B328-C2FBEEB706FD}">
      <dgm:prSet/>
      <dgm:spPr/>
      <dgm:t>
        <a:bodyPr/>
        <a:lstStyle/>
        <a:p>
          <a:endParaRPr lang="el-GR"/>
        </a:p>
      </dgm:t>
    </dgm:pt>
    <dgm:pt modelId="{8ABC7B8C-7D31-483F-B16E-B919A80C96E9}" type="sibTrans" cxnId="{8E4E396D-57A3-4236-B328-C2FBEEB706FD}">
      <dgm:prSet/>
      <dgm:spPr/>
      <dgm:t>
        <a:bodyPr/>
        <a:lstStyle/>
        <a:p>
          <a:endParaRPr lang="el-GR"/>
        </a:p>
      </dgm:t>
    </dgm:pt>
    <dgm:pt modelId="{B0BF8CD5-F631-4F0B-BC1F-0C8829E407FE}">
      <dgm:prSet custT="1"/>
      <dgm:spPr/>
      <dgm:t>
        <a:bodyPr/>
        <a:lstStyle/>
        <a:p>
          <a:r>
            <a:rPr lang="el-GR" sz="1700" b="0" dirty="0">
              <a:latin typeface="Century Gothic" panose="020B0502020202020204" pitchFamily="34" charset="0"/>
            </a:rPr>
            <a:t>Αντιμικροβιακή δράση σε </a:t>
          </a:r>
          <a:r>
            <a:rPr lang="en-US" sz="1700" b="0" dirty="0">
              <a:latin typeface="Century Gothic" panose="020B0502020202020204" pitchFamily="34" charset="0"/>
            </a:rPr>
            <a:t>pH = 4-8</a:t>
          </a:r>
          <a:endParaRPr lang="el-GR" sz="1700" b="0" dirty="0">
            <a:latin typeface="Century Gothic" panose="020B0502020202020204" pitchFamily="34" charset="0"/>
          </a:endParaRPr>
        </a:p>
      </dgm:t>
    </dgm:pt>
    <dgm:pt modelId="{BB3D0453-B03A-44AF-8C50-34DBB5907345}" type="parTrans" cxnId="{840EF9AB-7973-46F3-976F-E9204F7ABE08}">
      <dgm:prSet/>
      <dgm:spPr/>
      <dgm:t>
        <a:bodyPr/>
        <a:lstStyle/>
        <a:p>
          <a:endParaRPr lang="el-GR"/>
        </a:p>
      </dgm:t>
    </dgm:pt>
    <dgm:pt modelId="{9ABCF96C-DBF0-4A3A-8EC4-1D5995678FFE}" type="sibTrans" cxnId="{840EF9AB-7973-46F3-976F-E9204F7ABE08}">
      <dgm:prSet/>
      <dgm:spPr/>
      <dgm:t>
        <a:bodyPr/>
        <a:lstStyle/>
        <a:p>
          <a:endParaRPr lang="el-GR"/>
        </a:p>
      </dgm:t>
    </dgm:pt>
    <dgm:pt modelId="{8F1CB017-CAF5-4DB3-84BB-BE93F01BE28E}">
      <dgm:prSet custT="1"/>
      <dgm:spPr/>
      <dgm:t>
        <a:bodyPr/>
        <a:lstStyle/>
        <a:p>
          <a:endParaRPr lang="en-US" sz="1700" b="0" dirty="0">
            <a:latin typeface="Century Gothic" panose="020B0502020202020204" pitchFamily="34" charset="0"/>
          </a:endParaRPr>
        </a:p>
      </dgm:t>
    </dgm:pt>
    <dgm:pt modelId="{788C18F8-85AB-49F0-8326-44BDFA6A9AB7}" type="parTrans" cxnId="{427602BC-E5C8-443E-9E24-7673BFBB3169}">
      <dgm:prSet/>
      <dgm:spPr/>
      <dgm:t>
        <a:bodyPr/>
        <a:lstStyle/>
        <a:p>
          <a:endParaRPr lang="el-GR"/>
        </a:p>
      </dgm:t>
    </dgm:pt>
    <dgm:pt modelId="{00E7809B-6BD1-4F66-8298-4615DC0E9EE0}" type="sibTrans" cxnId="{427602BC-E5C8-443E-9E24-7673BFBB3169}">
      <dgm:prSet/>
      <dgm:spPr/>
      <dgm:t>
        <a:bodyPr/>
        <a:lstStyle/>
        <a:p>
          <a:endParaRPr lang="el-GR"/>
        </a:p>
      </dgm:t>
    </dgm:pt>
    <dgm:pt modelId="{DE07AC71-0183-45DD-B7DB-E6E7F4ED4F1C}">
      <dgm:prSet custT="1"/>
      <dgm:spPr/>
      <dgm:t>
        <a:bodyPr/>
        <a:lstStyle/>
        <a:p>
          <a:r>
            <a:rPr lang="el-GR" sz="1700" b="0" dirty="0">
              <a:latin typeface="Century Gothic" panose="020B0502020202020204" pitchFamily="34" charset="0"/>
            </a:rPr>
            <a:t>Βελτιωμένη δράση κατά τη συνδυαστική χρήση</a:t>
          </a:r>
        </a:p>
      </dgm:t>
    </dgm:pt>
    <dgm:pt modelId="{B56D2EC2-94CB-46F0-8271-C3BA32A2F0E7}" type="parTrans" cxnId="{C1A577C3-4232-4FD0-BCCD-0542056CA50C}">
      <dgm:prSet/>
      <dgm:spPr/>
      <dgm:t>
        <a:bodyPr/>
        <a:lstStyle/>
        <a:p>
          <a:endParaRPr lang="el-GR"/>
        </a:p>
      </dgm:t>
    </dgm:pt>
    <dgm:pt modelId="{BACFD96A-CF38-47CD-A25E-39FD94F85731}" type="sibTrans" cxnId="{C1A577C3-4232-4FD0-BCCD-0542056CA50C}">
      <dgm:prSet/>
      <dgm:spPr/>
      <dgm:t>
        <a:bodyPr/>
        <a:lstStyle/>
        <a:p>
          <a:endParaRPr lang="el-GR"/>
        </a:p>
      </dgm:t>
    </dgm:pt>
    <dgm:pt modelId="{C3F4DCA1-0B57-4094-B1F5-6CA4D345C2BE}">
      <dgm:prSet custT="1"/>
      <dgm:spPr/>
      <dgm:t>
        <a:bodyPr/>
        <a:lstStyle/>
        <a:p>
          <a:endParaRPr lang="el-GR" sz="1700" b="0" dirty="0">
            <a:latin typeface="Century Gothic" panose="020B0502020202020204" pitchFamily="34" charset="0"/>
          </a:endParaRPr>
        </a:p>
      </dgm:t>
    </dgm:pt>
    <dgm:pt modelId="{6C2C3F31-896A-4BCD-AD2E-481FD58C69B6}" type="parTrans" cxnId="{2E03D92A-23A4-4CBF-8C41-614D1242B77A}">
      <dgm:prSet/>
      <dgm:spPr/>
      <dgm:t>
        <a:bodyPr/>
        <a:lstStyle/>
        <a:p>
          <a:endParaRPr lang="el-GR"/>
        </a:p>
      </dgm:t>
    </dgm:pt>
    <dgm:pt modelId="{E82BF936-FB91-4035-AB2F-695BC8F5C3B9}" type="sibTrans" cxnId="{2E03D92A-23A4-4CBF-8C41-614D1242B77A}">
      <dgm:prSet/>
      <dgm:spPr/>
      <dgm:t>
        <a:bodyPr/>
        <a:lstStyle/>
        <a:p>
          <a:endParaRPr lang="el-GR"/>
        </a:p>
      </dgm:t>
    </dgm:pt>
    <dgm:pt modelId="{55835832-6042-422D-AFA4-FD8C9AF2FC53}">
      <dgm:prSet custT="1"/>
      <dgm:spPr/>
      <dgm:t>
        <a:bodyPr/>
        <a:lstStyle/>
        <a:p>
          <a:r>
            <a:rPr lang="el-GR" sz="1700" b="0" dirty="0">
              <a:latin typeface="Century Gothic" panose="020B0502020202020204" pitchFamily="34" charset="0"/>
            </a:rPr>
            <a:t>Επιδεικνύουν ασθενή οιστρογονική δράση </a:t>
          </a:r>
        </a:p>
      </dgm:t>
    </dgm:pt>
    <dgm:pt modelId="{D4A5A691-23CC-4D3A-993D-DEBE2B789FC3}" type="parTrans" cxnId="{DEAE16A4-1A50-4772-9F7D-E4FEEB7B63C8}">
      <dgm:prSet/>
      <dgm:spPr/>
      <dgm:t>
        <a:bodyPr/>
        <a:lstStyle/>
        <a:p>
          <a:endParaRPr lang="el-GR"/>
        </a:p>
      </dgm:t>
    </dgm:pt>
    <dgm:pt modelId="{0FC1A5E4-2AAA-46C5-ABA6-74585FA8AAC6}" type="sibTrans" cxnId="{DEAE16A4-1A50-4772-9F7D-E4FEEB7B63C8}">
      <dgm:prSet/>
      <dgm:spPr/>
      <dgm:t>
        <a:bodyPr/>
        <a:lstStyle/>
        <a:p>
          <a:endParaRPr lang="el-GR"/>
        </a:p>
      </dgm:t>
    </dgm:pt>
    <dgm:pt modelId="{2F1B855E-9A8F-4FF5-A555-5564494209B4}">
      <dgm:prSet custT="1"/>
      <dgm:spPr/>
      <dgm:t>
        <a:bodyPr/>
        <a:lstStyle/>
        <a:p>
          <a:endParaRPr lang="el-GR" sz="1700" b="0" dirty="0">
            <a:latin typeface="Century Gothic" panose="020B0502020202020204" pitchFamily="34" charset="0"/>
          </a:endParaRPr>
        </a:p>
      </dgm:t>
    </dgm:pt>
    <dgm:pt modelId="{BA5EB4E3-7BAE-4F23-8FE6-EA7DFC9980B4}" type="parTrans" cxnId="{E29A80FE-1C71-4635-896D-753600965F20}">
      <dgm:prSet/>
      <dgm:spPr/>
      <dgm:t>
        <a:bodyPr/>
        <a:lstStyle/>
        <a:p>
          <a:endParaRPr lang="el-GR"/>
        </a:p>
      </dgm:t>
    </dgm:pt>
    <dgm:pt modelId="{94E12310-C10B-4BBF-92DF-94DEA9808061}" type="sibTrans" cxnId="{E29A80FE-1C71-4635-896D-753600965F20}">
      <dgm:prSet/>
      <dgm:spPr/>
      <dgm:t>
        <a:bodyPr/>
        <a:lstStyle/>
        <a:p>
          <a:endParaRPr lang="el-GR"/>
        </a:p>
      </dgm:t>
    </dgm:pt>
    <dgm:pt modelId="{4A170EB9-D7ED-4051-AE88-1E4249FA8BA9}">
      <dgm:prSet custT="1"/>
      <dgm:spPr/>
      <dgm:t>
        <a:bodyPr/>
        <a:lstStyle/>
        <a:p>
          <a:r>
            <a:rPr lang="el-GR" sz="1700" b="0" dirty="0">
              <a:latin typeface="Century Gothic" panose="020B0502020202020204" pitchFamily="34" charset="0"/>
            </a:rPr>
            <a:t>Η Ευρωπαϊκή Επιτροπή απαγόρευσε τη χρήση συγκεκριμένων παραβενίων το 2013</a:t>
          </a:r>
        </a:p>
      </dgm:t>
    </dgm:pt>
    <dgm:pt modelId="{5C66DE21-716C-4599-A906-436AECA86C42}" type="parTrans" cxnId="{0D4D47E2-9AAF-4CFC-ADF3-7D5A3D470CEC}">
      <dgm:prSet/>
      <dgm:spPr/>
      <dgm:t>
        <a:bodyPr/>
        <a:lstStyle/>
        <a:p>
          <a:endParaRPr lang="el-GR"/>
        </a:p>
      </dgm:t>
    </dgm:pt>
    <dgm:pt modelId="{C3F368BB-C089-48BC-A2AB-F7391F943166}" type="sibTrans" cxnId="{0D4D47E2-9AAF-4CFC-ADF3-7D5A3D470CEC}">
      <dgm:prSet/>
      <dgm:spPr/>
      <dgm:t>
        <a:bodyPr/>
        <a:lstStyle/>
        <a:p>
          <a:endParaRPr lang="el-GR"/>
        </a:p>
      </dgm:t>
    </dgm:pt>
    <dgm:pt modelId="{3353B475-744E-4832-A99F-2A4FBCDD22C5}">
      <dgm:prSet phldrT="[Text]"/>
      <dgm:spPr>
        <a:noFill/>
        <a:ln>
          <a:noFill/>
        </a:ln>
      </dgm:spPr>
      <dgm:t>
        <a:bodyPr/>
        <a:lstStyle/>
        <a:p>
          <a:r>
            <a:rPr lang="el-GR" dirty="0">
              <a:solidFill>
                <a:schemeClr val="bg1"/>
              </a:solidFill>
            </a:rPr>
            <a:t>σδ</a:t>
          </a:r>
        </a:p>
      </dgm:t>
    </dgm:pt>
    <dgm:pt modelId="{91601052-05A1-429C-9416-7F76F067EDD4}" type="sibTrans" cxnId="{993C7A3E-7BB9-47FA-9416-7C8F979449A7}">
      <dgm:prSet/>
      <dgm:spPr/>
      <dgm:t>
        <a:bodyPr/>
        <a:lstStyle/>
        <a:p>
          <a:endParaRPr lang="el-GR"/>
        </a:p>
      </dgm:t>
    </dgm:pt>
    <dgm:pt modelId="{50D3C6C5-20D0-402B-88F0-4F6A58E6E563}" type="parTrans" cxnId="{993C7A3E-7BB9-47FA-9416-7C8F979449A7}">
      <dgm:prSet/>
      <dgm:spPr/>
      <dgm:t>
        <a:bodyPr/>
        <a:lstStyle/>
        <a:p>
          <a:endParaRPr lang="el-GR"/>
        </a:p>
      </dgm:t>
    </dgm:pt>
    <dgm:pt modelId="{F4580920-FCDD-4358-86B0-3C08F949A0C2}" type="pres">
      <dgm:prSet presAssocID="{A59D4B5A-C91D-40EB-8A91-BF1F5DB13D65}" presName="Name0" presStyleCnt="0">
        <dgm:presLayoutVars>
          <dgm:chMax/>
          <dgm:chPref/>
          <dgm:dir/>
          <dgm:animLvl val="lvl"/>
        </dgm:presLayoutVars>
      </dgm:prSet>
      <dgm:spPr/>
    </dgm:pt>
    <dgm:pt modelId="{A1E19550-E1CE-440D-8615-A2F689F69C01}" type="pres">
      <dgm:prSet presAssocID="{3353B475-744E-4832-A99F-2A4FBCDD22C5}" presName="composite" presStyleCnt="0"/>
      <dgm:spPr/>
    </dgm:pt>
    <dgm:pt modelId="{4D47F541-CF3E-4D78-88D5-A0E23344F5CE}" type="pres">
      <dgm:prSet presAssocID="{3353B475-744E-4832-A99F-2A4FBCDD22C5}" presName="ParentAccentShape" presStyleLbl="trBgShp" presStyleIdx="0" presStyleCnt="2"/>
      <dgm:spPr>
        <a:solidFill>
          <a:schemeClr val="accent2">
            <a:lumMod val="40000"/>
            <a:lumOff val="60000"/>
            <a:alpha val="40000"/>
          </a:schemeClr>
        </a:solidFill>
        <a:ln>
          <a:noFill/>
        </a:ln>
      </dgm:spPr>
    </dgm:pt>
    <dgm:pt modelId="{A49599D6-A545-4591-AFC9-FF9AE6181CAA}" type="pres">
      <dgm:prSet presAssocID="{3353B475-744E-4832-A99F-2A4FBCDD22C5}" presName="ParentText" presStyleLbl="revTx" presStyleIdx="0" presStyleCnt="2" custLinFactY="-400000" custLinFactNeighborX="-4323" custLinFactNeighborY="-402477">
        <dgm:presLayoutVars>
          <dgm:chMax val="1"/>
          <dgm:chPref val="1"/>
          <dgm:bulletEnabled val="1"/>
        </dgm:presLayoutVars>
      </dgm:prSet>
      <dgm:spPr>
        <a:prstGeom prst="roundRect">
          <a:avLst/>
        </a:prstGeom>
      </dgm:spPr>
    </dgm:pt>
    <dgm:pt modelId="{0A0B353E-A392-4C1F-9FF6-BA24EC99E1D2}" type="pres">
      <dgm:prSet presAssocID="{3353B475-744E-4832-A99F-2A4FBCDD22C5}" presName="ChildText" presStyleLbl="revTx" presStyleIdx="1" presStyleCnt="2">
        <dgm:presLayoutVars>
          <dgm:chMax val="0"/>
          <dgm:chPref val="0"/>
        </dgm:presLayoutVars>
      </dgm:prSet>
      <dgm:spPr/>
    </dgm:pt>
    <dgm:pt modelId="{DB8FF14F-D4B8-482B-95D3-9546487234D2}" type="pres">
      <dgm:prSet presAssocID="{3353B475-744E-4832-A99F-2A4FBCDD22C5}" presName="ChildAccentShape" presStyleLbl="trBgShp" presStyleIdx="1" presStyleCnt="2"/>
      <dgm:spPr>
        <a:solidFill>
          <a:schemeClr val="accent2">
            <a:lumMod val="40000"/>
            <a:lumOff val="60000"/>
            <a:alpha val="40000"/>
          </a:schemeClr>
        </a:solidFill>
        <a:ln>
          <a:noFill/>
        </a:ln>
      </dgm:spPr>
    </dgm:pt>
    <dgm:pt modelId="{EB2556D8-B82D-408D-BE33-D5ECE54F5A90}" type="pres">
      <dgm:prSet presAssocID="{3353B475-744E-4832-A99F-2A4FBCDD22C5}" presName="Image" presStyleLbl="alignImgPlace1" presStyleIdx="0" presStyleCnt="1" custScaleX="96445" custLinFactNeighborX="6757" custLinFactNeighborY="16768"/>
      <dgm:spPr>
        <a:blipFill dpi="0" rotWithShape="1">
          <a:blip xmlns:r="http://schemas.openxmlformats.org/officeDocument/2006/relationships" r:embed="rId1"/>
          <a:srcRect/>
          <a:stretch>
            <a:fillRect l="1691" t="9406" r="1691" b="9406"/>
          </a:stretch>
        </a:blipFill>
        <a:ln>
          <a:noFill/>
        </a:ln>
      </dgm:spPr>
    </dgm:pt>
  </dgm:ptLst>
  <dgm:cxnLst>
    <dgm:cxn modelId="{B5E0FA06-65D7-4E3E-AC55-EFC8CF60D392}" type="presOf" srcId="{3130CFFB-9987-41B0-AA85-5B93C8300573}" destId="{0A0B353E-A392-4C1F-9FF6-BA24EC99E1D2}" srcOrd="0" destOrd="1" presId="urn:microsoft.com/office/officeart/2009/3/layout/SnapshotPictureList"/>
    <dgm:cxn modelId="{9D524515-A4E6-4A11-B49B-20F69A3ABCD7}" type="presOf" srcId="{A59D4B5A-C91D-40EB-8A91-BF1F5DB13D65}" destId="{F4580920-FCDD-4358-86B0-3C08F949A0C2}" srcOrd="0" destOrd="0" presId="urn:microsoft.com/office/officeart/2009/3/layout/SnapshotPictureList"/>
    <dgm:cxn modelId="{907AFB1D-AA22-453F-827C-0F76851D82D5}" type="presOf" srcId="{C3F4DCA1-0B57-4094-B1F5-6CA4D345C2BE}" destId="{0A0B353E-A392-4C1F-9FF6-BA24EC99E1D2}" srcOrd="0" destOrd="7" presId="urn:microsoft.com/office/officeart/2009/3/layout/SnapshotPictureList"/>
    <dgm:cxn modelId="{2E03D92A-23A4-4CBF-8C41-614D1242B77A}" srcId="{DE07AC71-0183-45DD-B7DB-E6E7F4ED4F1C}" destId="{C3F4DCA1-0B57-4094-B1F5-6CA4D345C2BE}" srcOrd="0" destOrd="0" parTransId="{6C2C3F31-896A-4BCD-AD2E-481FD58C69B6}" sibTransId="{E82BF936-FB91-4035-AB2F-695BC8F5C3B9}"/>
    <dgm:cxn modelId="{6C0AD032-119E-440C-89E6-B6FA145085C4}" type="presOf" srcId="{55835832-6042-422D-AFA4-FD8C9AF2FC53}" destId="{0A0B353E-A392-4C1F-9FF6-BA24EC99E1D2}" srcOrd="0" destOrd="8" presId="urn:microsoft.com/office/officeart/2009/3/layout/SnapshotPictureList"/>
    <dgm:cxn modelId="{648A5B3E-EF73-4E3B-BEE5-31AA25BE75A7}" srcId="{3353B475-744E-4832-A99F-2A4FBCDD22C5}" destId="{3130CFFB-9987-41B0-AA85-5B93C8300573}" srcOrd="1" destOrd="0" parTransId="{4767690A-64D0-4FA5-BE01-F1FA0C1BC8EE}" sibTransId="{7CB79FB2-28D9-4F15-82FA-35018F6A216F}"/>
    <dgm:cxn modelId="{993C7A3E-7BB9-47FA-9416-7C8F979449A7}" srcId="{A59D4B5A-C91D-40EB-8A91-BF1F5DB13D65}" destId="{3353B475-744E-4832-A99F-2A4FBCDD22C5}" srcOrd="0" destOrd="0" parTransId="{50D3C6C5-20D0-402B-88F0-4F6A58E6E563}" sibTransId="{91601052-05A1-429C-9416-7F76F067EDD4}"/>
    <dgm:cxn modelId="{92AFEB44-14DF-455F-93CB-FAC2F251BC45}" type="presOf" srcId="{B0BF8CD5-F631-4F0B-BC1F-0C8829E407FE}" destId="{0A0B353E-A392-4C1F-9FF6-BA24EC99E1D2}" srcOrd="0" destOrd="4" presId="urn:microsoft.com/office/officeart/2009/3/layout/SnapshotPictureList"/>
    <dgm:cxn modelId="{1AD51047-7AEE-4C5E-8D17-CDEB8DBA0140}" type="presOf" srcId="{8F1CB017-CAF5-4DB3-84BB-BE93F01BE28E}" destId="{0A0B353E-A392-4C1F-9FF6-BA24EC99E1D2}" srcOrd="0" destOrd="5" presId="urn:microsoft.com/office/officeart/2009/3/layout/SnapshotPictureList"/>
    <dgm:cxn modelId="{8E4E396D-57A3-4236-B328-C2FBEEB706FD}" srcId="{3353B475-744E-4832-A99F-2A4FBCDD22C5}" destId="{BE5AB2BA-83F8-4D05-955E-F933DC874C5B}" srcOrd="3" destOrd="0" parTransId="{05F00E83-B757-460E-BF55-98EFE29F1806}" sibTransId="{8ABC7B8C-7D31-483F-B16E-B919A80C96E9}"/>
    <dgm:cxn modelId="{F9589451-BFF9-4481-86D5-F2CAEE1301DD}" srcId="{3353B475-744E-4832-A99F-2A4FBCDD22C5}" destId="{EDE12658-A318-4034-BC20-F51511075137}" srcOrd="0" destOrd="0" parTransId="{E660E688-FBED-43BB-8487-4ADA27A4E4EF}" sibTransId="{20A518AA-BC13-4558-A5F2-5E3B4E47BAB8}"/>
    <dgm:cxn modelId="{4B912086-9718-40CE-8C02-5146EB28A11D}" type="presOf" srcId="{DE07AC71-0183-45DD-B7DB-E6E7F4ED4F1C}" destId="{0A0B353E-A392-4C1F-9FF6-BA24EC99E1D2}" srcOrd="0" destOrd="6" presId="urn:microsoft.com/office/officeart/2009/3/layout/SnapshotPictureList"/>
    <dgm:cxn modelId="{7CBFD088-0D3D-44BE-A6CA-A29B91A540DD}" type="presOf" srcId="{4A170EB9-D7ED-4051-AE88-1E4249FA8BA9}" destId="{0A0B353E-A392-4C1F-9FF6-BA24EC99E1D2}" srcOrd="0" destOrd="10" presId="urn:microsoft.com/office/officeart/2009/3/layout/SnapshotPictureList"/>
    <dgm:cxn modelId="{875AE08C-ED4D-4222-8EF1-31727058CD23}" type="presOf" srcId="{2F1B855E-9A8F-4FF5-A555-5564494209B4}" destId="{0A0B353E-A392-4C1F-9FF6-BA24EC99E1D2}" srcOrd="0" destOrd="9" presId="urn:microsoft.com/office/officeart/2009/3/layout/SnapshotPictureList"/>
    <dgm:cxn modelId="{1B8A0093-7C24-4E99-87E3-885306EE60AF}" type="presOf" srcId="{3353B475-744E-4832-A99F-2A4FBCDD22C5}" destId="{A49599D6-A545-4591-AFC9-FF9AE6181CAA}" srcOrd="0" destOrd="0" presId="urn:microsoft.com/office/officeart/2009/3/layout/SnapshotPictureList"/>
    <dgm:cxn modelId="{5C5C9E9A-6F28-4C9B-956F-73536D267626}" type="presOf" srcId="{EDE12658-A318-4034-BC20-F51511075137}" destId="{0A0B353E-A392-4C1F-9FF6-BA24EC99E1D2}" srcOrd="0" destOrd="0" presId="urn:microsoft.com/office/officeart/2009/3/layout/SnapshotPictureList"/>
    <dgm:cxn modelId="{DEAE16A4-1A50-4772-9F7D-E4FEEB7B63C8}" srcId="{3353B475-744E-4832-A99F-2A4FBCDD22C5}" destId="{55835832-6042-422D-AFA4-FD8C9AF2FC53}" srcOrd="6" destOrd="0" parTransId="{D4A5A691-23CC-4D3A-993D-DEBE2B789FC3}" sibTransId="{0FC1A5E4-2AAA-46C5-ABA6-74585FA8AAC6}"/>
    <dgm:cxn modelId="{840EF9AB-7973-46F3-976F-E9204F7ABE08}" srcId="{3353B475-744E-4832-A99F-2A4FBCDD22C5}" destId="{B0BF8CD5-F631-4F0B-BC1F-0C8829E407FE}" srcOrd="4" destOrd="0" parTransId="{BB3D0453-B03A-44AF-8C50-34DBB5907345}" sibTransId="{9ABCF96C-DBF0-4A3A-8EC4-1D5995678FFE}"/>
    <dgm:cxn modelId="{427602BC-E5C8-443E-9E24-7673BFBB3169}" srcId="{B0BF8CD5-F631-4F0B-BC1F-0C8829E407FE}" destId="{8F1CB017-CAF5-4DB3-84BB-BE93F01BE28E}" srcOrd="0" destOrd="0" parTransId="{788C18F8-85AB-49F0-8326-44BDFA6A9AB7}" sibTransId="{00E7809B-6BD1-4F66-8298-4615DC0E9EE0}"/>
    <dgm:cxn modelId="{C1A577C3-4232-4FD0-BCCD-0542056CA50C}" srcId="{3353B475-744E-4832-A99F-2A4FBCDD22C5}" destId="{DE07AC71-0183-45DD-B7DB-E6E7F4ED4F1C}" srcOrd="5" destOrd="0" parTransId="{B56D2EC2-94CB-46F0-8271-C3BA32A2F0E7}" sibTransId="{BACFD96A-CF38-47CD-A25E-39FD94F85731}"/>
    <dgm:cxn modelId="{053828CE-C35F-4A74-A648-A73A75D9B8EF}" type="presOf" srcId="{7EAACE9E-A811-4194-873A-CCD7C3B1016A}" destId="{0A0B353E-A392-4C1F-9FF6-BA24EC99E1D2}" srcOrd="0" destOrd="2" presId="urn:microsoft.com/office/officeart/2009/3/layout/SnapshotPictureList"/>
    <dgm:cxn modelId="{F6B481DA-D6F0-4D5F-B769-60560A4BAA5A}" type="presOf" srcId="{BE5AB2BA-83F8-4D05-955E-F933DC874C5B}" destId="{0A0B353E-A392-4C1F-9FF6-BA24EC99E1D2}" srcOrd="0" destOrd="3" presId="urn:microsoft.com/office/officeart/2009/3/layout/SnapshotPictureList"/>
    <dgm:cxn modelId="{0D4D47E2-9AAF-4CFC-ADF3-7D5A3D470CEC}" srcId="{3353B475-744E-4832-A99F-2A4FBCDD22C5}" destId="{4A170EB9-D7ED-4051-AE88-1E4249FA8BA9}" srcOrd="7" destOrd="0" parTransId="{5C66DE21-716C-4599-A906-436AECA86C42}" sibTransId="{C3F368BB-C089-48BC-A2AB-F7391F943166}"/>
    <dgm:cxn modelId="{D85C03F5-4744-4336-BCE4-F4AD784F58EC}" srcId="{3353B475-744E-4832-A99F-2A4FBCDD22C5}" destId="{7EAACE9E-A811-4194-873A-CCD7C3B1016A}" srcOrd="2" destOrd="0" parTransId="{8703A807-F9F5-4923-8B5B-A4316ABAC695}" sibTransId="{6F7B443C-9B5D-4878-957D-3FD4D725A411}"/>
    <dgm:cxn modelId="{E29A80FE-1C71-4635-896D-753600965F20}" srcId="{55835832-6042-422D-AFA4-FD8C9AF2FC53}" destId="{2F1B855E-9A8F-4FF5-A555-5564494209B4}" srcOrd="0" destOrd="0" parTransId="{BA5EB4E3-7BAE-4F23-8FE6-EA7DFC9980B4}" sibTransId="{94E12310-C10B-4BBF-92DF-94DEA9808061}"/>
    <dgm:cxn modelId="{CCA9F6F5-DF94-4E82-9E0F-82A1031F3093}" type="presParOf" srcId="{F4580920-FCDD-4358-86B0-3C08F949A0C2}" destId="{A1E19550-E1CE-440D-8615-A2F689F69C01}" srcOrd="0" destOrd="0" presId="urn:microsoft.com/office/officeart/2009/3/layout/SnapshotPictureList"/>
    <dgm:cxn modelId="{9DB4A4CC-4B1E-4B93-99FA-EE57747F8D2F}" type="presParOf" srcId="{A1E19550-E1CE-440D-8615-A2F689F69C01}" destId="{4D47F541-CF3E-4D78-88D5-A0E23344F5CE}" srcOrd="0" destOrd="0" presId="urn:microsoft.com/office/officeart/2009/3/layout/SnapshotPictureList"/>
    <dgm:cxn modelId="{545DD331-3DEE-4748-A255-E8E583ECCFD7}" type="presParOf" srcId="{A1E19550-E1CE-440D-8615-A2F689F69C01}" destId="{A49599D6-A545-4591-AFC9-FF9AE6181CAA}" srcOrd="1" destOrd="0" presId="urn:microsoft.com/office/officeart/2009/3/layout/SnapshotPictureList"/>
    <dgm:cxn modelId="{A37F1D04-FBE9-4AC0-9BCA-48A21633DD68}" type="presParOf" srcId="{A1E19550-E1CE-440D-8615-A2F689F69C01}" destId="{0A0B353E-A392-4C1F-9FF6-BA24EC99E1D2}" srcOrd="2" destOrd="0" presId="urn:microsoft.com/office/officeart/2009/3/layout/SnapshotPictureList"/>
    <dgm:cxn modelId="{9C401784-2DB5-4ADA-AC04-9D7B6900615B}" type="presParOf" srcId="{A1E19550-E1CE-440D-8615-A2F689F69C01}" destId="{DB8FF14F-D4B8-482B-95D3-9546487234D2}" srcOrd="3" destOrd="0" presId="urn:microsoft.com/office/officeart/2009/3/layout/SnapshotPictureList"/>
    <dgm:cxn modelId="{368039D9-5868-4C5E-B4AF-78F038ADADF5}" type="presParOf" srcId="{A1E19550-E1CE-440D-8615-A2F689F69C01}" destId="{EB2556D8-B82D-408D-BE33-D5ECE54F5A90}"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4E073D-C174-4695-9D32-1C22BA4DC505}"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l-GR"/>
        </a:p>
      </dgm:t>
    </dgm:pt>
    <dgm:pt modelId="{8CD11B2D-8D80-422B-942E-4E918C52A87C}">
      <dgm:prSet phldrT="[Text]" custT="1"/>
      <dgm:spPr>
        <a:solidFill>
          <a:schemeClr val="accent2">
            <a:lumMod val="20000"/>
            <a:lumOff val="80000"/>
          </a:schemeClr>
        </a:solidFill>
      </dgm:spPr>
      <dgm:t>
        <a:bodyPr/>
        <a:lstStyle/>
        <a:p>
          <a:r>
            <a:rPr lang="el-GR" sz="1800" b="1" dirty="0">
              <a:solidFill>
                <a:schemeClr val="tx1"/>
              </a:solidFill>
              <a:latin typeface="Century Gothic" panose="020B0502020202020204" pitchFamily="34" charset="0"/>
            </a:rPr>
            <a:t>Πλαστικοποιητές</a:t>
          </a:r>
        </a:p>
      </dgm:t>
    </dgm:pt>
    <dgm:pt modelId="{F579FB42-311B-4D2C-BC34-F8CA852F643A}" type="parTrans" cxnId="{719C90B9-A39E-496F-BB23-49DBE0D314D6}">
      <dgm:prSet/>
      <dgm:spPr/>
      <dgm:t>
        <a:bodyPr/>
        <a:lstStyle/>
        <a:p>
          <a:endParaRPr lang="el-GR"/>
        </a:p>
      </dgm:t>
    </dgm:pt>
    <dgm:pt modelId="{8800D23D-FAF8-472C-930A-C190ABCF3AD9}" type="sibTrans" cxnId="{719C90B9-A39E-496F-BB23-49DBE0D314D6}">
      <dgm:prSet/>
      <dgm:spPr/>
      <dgm:t>
        <a:bodyPr/>
        <a:lstStyle/>
        <a:p>
          <a:endParaRPr lang="el-GR"/>
        </a:p>
      </dgm:t>
    </dgm:pt>
    <dgm:pt modelId="{3AC0E67E-7FE2-40A9-89BD-F8B7D2399269}">
      <dgm:prSet phldrT="[Text]" custT="1"/>
      <dgm:spPr>
        <a:solidFill>
          <a:srgbClr val="FDF3ED"/>
        </a:solidFill>
        <a:ln w="28575">
          <a:solidFill>
            <a:schemeClr val="tx1"/>
          </a:solidFill>
        </a:ln>
      </dgm:spPr>
      <dgm:t>
        <a:bodyPr/>
        <a:lstStyle/>
        <a:p>
          <a:pPr indent="0" algn="l">
            <a:buFont typeface="Wingdings" panose="05000000000000000000" pitchFamily="2" charset="2"/>
            <a:buNone/>
          </a:pPr>
          <a:r>
            <a:rPr lang="el-GR" sz="1500" dirty="0">
              <a:latin typeface="Century Gothic" panose="020B0502020202020204" pitchFamily="34" charset="0"/>
            </a:rPr>
            <a:t>Πολυμερή μικρού μοριακού βάρους</a:t>
          </a:r>
        </a:p>
      </dgm:t>
    </dgm:pt>
    <dgm:pt modelId="{5057D340-01D5-4BC9-9969-8F8ADBF03C20}" type="parTrans" cxnId="{B474F98F-78D7-4292-9447-C7F9C60B1612}">
      <dgm:prSet/>
      <dgm:spPr/>
      <dgm:t>
        <a:bodyPr/>
        <a:lstStyle/>
        <a:p>
          <a:endParaRPr lang="el-GR"/>
        </a:p>
      </dgm:t>
    </dgm:pt>
    <dgm:pt modelId="{2D4F7067-B7A2-48AC-B039-2CEEFCFFDCFD}" type="sibTrans" cxnId="{B474F98F-78D7-4292-9447-C7F9C60B1612}">
      <dgm:prSet/>
      <dgm:spPr/>
      <dgm:t>
        <a:bodyPr/>
        <a:lstStyle/>
        <a:p>
          <a:endParaRPr lang="el-GR"/>
        </a:p>
      </dgm:t>
    </dgm:pt>
    <dgm:pt modelId="{75395DB2-80BB-4C66-8DFF-D7865225C1EC}">
      <dgm:prSet phldrT="[Text]" custT="1"/>
      <dgm:spPr>
        <a:solidFill>
          <a:srgbClr val="FDF3ED"/>
        </a:solidFill>
        <a:ln w="28575">
          <a:solidFill>
            <a:schemeClr val="tx1"/>
          </a:solidFill>
        </a:ln>
      </dgm:spPr>
      <dgm:t>
        <a:bodyPr/>
        <a:lstStyle/>
        <a:p>
          <a:pPr indent="0" algn="l">
            <a:buFont typeface="Wingdings" panose="05000000000000000000" pitchFamily="2" charset="2"/>
            <a:buNone/>
          </a:pPr>
          <a:r>
            <a:rPr lang="el-GR" sz="1500" dirty="0">
              <a:latin typeface="Century Gothic" panose="020B0502020202020204" pitchFamily="34" charset="0"/>
            </a:rPr>
            <a:t>Προστίθενται στα πλαστικά προκειμένου να τα καταστήσουν εύκαμπτα, εύπλαστα και επεξεργάσιμα</a:t>
          </a:r>
        </a:p>
      </dgm:t>
    </dgm:pt>
    <dgm:pt modelId="{F8126353-B19E-4CC0-9AA4-6021B6F56775}" type="parTrans" cxnId="{EF4DDC28-545D-4D17-9064-33475F3547DA}">
      <dgm:prSet/>
      <dgm:spPr/>
      <dgm:t>
        <a:bodyPr/>
        <a:lstStyle/>
        <a:p>
          <a:endParaRPr lang="el-GR"/>
        </a:p>
      </dgm:t>
    </dgm:pt>
    <dgm:pt modelId="{700F5EEC-E125-4B92-A659-35336A46EE4D}" type="sibTrans" cxnId="{EF4DDC28-545D-4D17-9064-33475F3547DA}">
      <dgm:prSet/>
      <dgm:spPr/>
      <dgm:t>
        <a:bodyPr/>
        <a:lstStyle/>
        <a:p>
          <a:endParaRPr lang="el-GR"/>
        </a:p>
      </dgm:t>
    </dgm:pt>
    <dgm:pt modelId="{6355F1E4-E6FE-49BE-A882-37AF5426FDE8}">
      <dgm:prSet phldrT="[Text]" custT="1"/>
      <dgm:spPr>
        <a:solidFill>
          <a:srgbClr val="FDF3ED"/>
        </a:solidFill>
        <a:ln w="28575">
          <a:solidFill>
            <a:schemeClr val="tx1"/>
          </a:solidFill>
        </a:ln>
      </dgm:spPr>
      <dgm:t>
        <a:bodyPr/>
        <a:lstStyle/>
        <a:p>
          <a:pPr indent="0" algn="l">
            <a:buFont typeface="Wingdings" panose="05000000000000000000" pitchFamily="2" charset="2"/>
            <a:buNone/>
          </a:pPr>
          <a:endParaRPr lang="el-GR" sz="1500" dirty="0">
            <a:latin typeface="Century Gothic" panose="020B0502020202020204" pitchFamily="34" charset="0"/>
          </a:endParaRPr>
        </a:p>
      </dgm:t>
    </dgm:pt>
    <dgm:pt modelId="{EAC01882-38B0-4C8A-A38B-F2B94BB2CE71}" type="parTrans" cxnId="{79D4CA68-B2BF-404C-BBA6-4324FA64E802}">
      <dgm:prSet/>
      <dgm:spPr/>
      <dgm:t>
        <a:bodyPr/>
        <a:lstStyle/>
        <a:p>
          <a:endParaRPr lang="el-GR"/>
        </a:p>
      </dgm:t>
    </dgm:pt>
    <dgm:pt modelId="{2E0BC03B-44F2-4242-8387-22811C5F002E}" type="sibTrans" cxnId="{79D4CA68-B2BF-404C-BBA6-4324FA64E802}">
      <dgm:prSet/>
      <dgm:spPr/>
      <dgm:t>
        <a:bodyPr/>
        <a:lstStyle/>
        <a:p>
          <a:endParaRPr lang="el-GR"/>
        </a:p>
      </dgm:t>
    </dgm:pt>
    <dgm:pt modelId="{E8ACCBA8-EFC8-4D34-9074-C3C0951F3025}">
      <dgm:prSet phldrT="[Text]" custT="1"/>
      <dgm:spPr>
        <a:solidFill>
          <a:srgbClr val="FDF3ED"/>
        </a:solidFill>
        <a:ln w="28575">
          <a:solidFill>
            <a:schemeClr val="tx1"/>
          </a:solidFill>
        </a:ln>
      </dgm:spPr>
      <dgm:t>
        <a:bodyPr/>
        <a:lstStyle/>
        <a:p>
          <a:pPr indent="0" algn="l">
            <a:buFont typeface="Wingdings" panose="05000000000000000000" pitchFamily="2" charset="2"/>
            <a:buNone/>
          </a:pPr>
          <a:r>
            <a:rPr lang="el-GR" sz="1500" dirty="0">
              <a:latin typeface="Century Gothic" panose="020B0502020202020204" pitchFamily="34" charset="0"/>
            </a:rPr>
            <a:t>Αυξάνουν την πλαστικότητα και την αντοχή του τελικού προϊόντος</a:t>
          </a:r>
        </a:p>
      </dgm:t>
    </dgm:pt>
    <dgm:pt modelId="{EE60C198-94E4-466C-AA89-5C6D51E98580}" type="parTrans" cxnId="{3A45510C-0763-4A72-A588-7EB3C034187E}">
      <dgm:prSet/>
      <dgm:spPr/>
      <dgm:t>
        <a:bodyPr/>
        <a:lstStyle/>
        <a:p>
          <a:endParaRPr lang="el-GR"/>
        </a:p>
      </dgm:t>
    </dgm:pt>
    <dgm:pt modelId="{DE737B95-3548-409F-841F-3C132D2C30BF}" type="sibTrans" cxnId="{3A45510C-0763-4A72-A588-7EB3C034187E}">
      <dgm:prSet/>
      <dgm:spPr/>
      <dgm:t>
        <a:bodyPr/>
        <a:lstStyle/>
        <a:p>
          <a:endParaRPr lang="el-GR"/>
        </a:p>
      </dgm:t>
    </dgm:pt>
    <dgm:pt modelId="{30304812-23F0-4F59-8E65-D7024EC351B4}">
      <dgm:prSet phldrT="[Text]" custT="1"/>
      <dgm:spPr>
        <a:solidFill>
          <a:srgbClr val="FDF3ED"/>
        </a:solidFill>
        <a:ln w="28575">
          <a:solidFill>
            <a:schemeClr val="tx1"/>
          </a:solidFill>
        </a:ln>
      </dgm:spPr>
      <dgm:t>
        <a:bodyPr/>
        <a:lstStyle/>
        <a:p>
          <a:pPr indent="0" algn="l">
            <a:buFont typeface="Wingdings" panose="05000000000000000000" pitchFamily="2" charset="2"/>
            <a:buNone/>
          </a:pPr>
          <a:r>
            <a:rPr lang="el-GR" sz="1500" dirty="0">
              <a:latin typeface="Century Gothic" panose="020B0502020202020204" pitchFamily="34" charset="0"/>
            </a:rPr>
            <a:t>Οι πρωταρχικοί πλαστικοποιητές προσδίδουν στο υλικό τη χαρακτηριστική ευκαμψία και πλαστικότητα, ενώ οι δευτερεύοντες ενισχύουν τη συμβατότητα και την πλαστικότητα των πρώτων</a:t>
          </a:r>
        </a:p>
      </dgm:t>
    </dgm:pt>
    <dgm:pt modelId="{B6391EC2-F124-4A42-8F1C-7183BE3A6335}" type="parTrans" cxnId="{077840D8-F28E-418B-B4EB-F2017C645460}">
      <dgm:prSet/>
      <dgm:spPr/>
      <dgm:t>
        <a:bodyPr/>
        <a:lstStyle/>
        <a:p>
          <a:endParaRPr lang="el-GR"/>
        </a:p>
      </dgm:t>
    </dgm:pt>
    <dgm:pt modelId="{463A4F3B-9311-4004-808E-86041E65428B}" type="sibTrans" cxnId="{077840D8-F28E-418B-B4EB-F2017C645460}">
      <dgm:prSet/>
      <dgm:spPr/>
      <dgm:t>
        <a:bodyPr/>
        <a:lstStyle/>
        <a:p>
          <a:endParaRPr lang="el-GR"/>
        </a:p>
      </dgm:t>
    </dgm:pt>
    <dgm:pt modelId="{87A2997A-BCBC-4490-8D4D-E02603AF352A}">
      <dgm:prSet phldrT="[Text]" custT="1"/>
      <dgm:spPr>
        <a:solidFill>
          <a:srgbClr val="FDF3ED"/>
        </a:solidFill>
        <a:ln w="28575">
          <a:solidFill>
            <a:schemeClr val="tx1"/>
          </a:solidFill>
        </a:ln>
      </dgm:spPr>
      <dgm:t>
        <a:bodyPr/>
        <a:lstStyle/>
        <a:p>
          <a:pPr indent="0" algn="l">
            <a:buFont typeface="Wingdings" panose="05000000000000000000" pitchFamily="2" charset="2"/>
            <a:buNone/>
          </a:pPr>
          <a:r>
            <a:rPr lang="el-GR" sz="1500" dirty="0">
              <a:latin typeface="Century Gothic" panose="020B0502020202020204" pitchFamily="34" charset="0"/>
            </a:rPr>
            <a:t>Το μεγαλύτερο μέρος της αγοράς των πλαστικοποιητών χρησιμοποιείται για την παραγωγή του πολυβινυλοχλωριδίου (</a:t>
          </a:r>
          <a:r>
            <a:rPr lang="en-US" sz="1500" dirty="0">
              <a:latin typeface="Century Gothic" panose="020B0502020202020204" pitchFamily="34" charset="0"/>
            </a:rPr>
            <a:t>PVC</a:t>
          </a:r>
          <a:r>
            <a:rPr lang="en-US" sz="1400" dirty="0">
              <a:latin typeface="Century Gothic" panose="020B0502020202020204" pitchFamily="34" charset="0"/>
            </a:rPr>
            <a:t>)</a:t>
          </a:r>
          <a:endParaRPr lang="el-GR" sz="1400" dirty="0">
            <a:latin typeface="Century Gothic" panose="020B0502020202020204" pitchFamily="34" charset="0"/>
          </a:endParaRPr>
        </a:p>
      </dgm:t>
    </dgm:pt>
    <dgm:pt modelId="{3D5789AD-69FB-416E-B1F2-8B0F8D0CD6E3}" type="parTrans" cxnId="{6996D920-41CB-4904-A9EB-F349D0EC3582}">
      <dgm:prSet/>
      <dgm:spPr/>
      <dgm:t>
        <a:bodyPr/>
        <a:lstStyle/>
        <a:p>
          <a:endParaRPr lang="el-GR"/>
        </a:p>
      </dgm:t>
    </dgm:pt>
    <dgm:pt modelId="{F0B3502E-5962-4D71-A047-0F135DC24761}" type="sibTrans" cxnId="{6996D920-41CB-4904-A9EB-F349D0EC3582}">
      <dgm:prSet/>
      <dgm:spPr/>
      <dgm:t>
        <a:bodyPr/>
        <a:lstStyle/>
        <a:p>
          <a:endParaRPr lang="el-GR"/>
        </a:p>
      </dgm:t>
    </dgm:pt>
    <dgm:pt modelId="{FDE24721-2C55-406E-88F0-483D13048DE2}">
      <dgm:prSet phldrT="[Text]" custT="1"/>
      <dgm:spPr>
        <a:solidFill>
          <a:srgbClr val="FDF3ED"/>
        </a:solidFill>
        <a:ln w="28575">
          <a:solidFill>
            <a:schemeClr val="tx1"/>
          </a:solidFill>
        </a:ln>
      </dgm:spPr>
      <dgm:t>
        <a:bodyPr/>
        <a:lstStyle/>
        <a:p>
          <a:pPr indent="0" algn="l">
            <a:buFont typeface="Wingdings" panose="05000000000000000000" pitchFamily="2" charset="2"/>
            <a:buNone/>
          </a:pPr>
          <a:endParaRPr lang="el-GR" sz="1500" dirty="0">
            <a:latin typeface="Century Gothic" panose="020B0502020202020204" pitchFamily="34" charset="0"/>
          </a:endParaRPr>
        </a:p>
      </dgm:t>
    </dgm:pt>
    <dgm:pt modelId="{27C4C7C8-A98E-41AB-BCCB-BC57FCE1EC29}" type="sibTrans" cxnId="{2D702EB3-2AE4-411A-9AF7-8F0B9AD8386D}">
      <dgm:prSet/>
      <dgm:spPr/>
      <dgm:t>
        <a:bodyPr/>
        <a:lstStyle/>
        <a:p>
          <a:endParaRPr lang="el-GR"/>
        </a:p>
      </dgm:t>
    </dgm:pt>
    <dgm:pt modelId="{BD618B8C-916F-4B0F-A0C5-FA98E11E0273}" type="parTrans" cxnId="{2D702EB3-2AE4-411A-9AF7-8F0B9AD8386D}">
      <dgm:prSet/>
      <dgm:spPr/>
      <dgm:t>
        <a:bodyPr/>
        <a:lstStyle/>
        <a:p>
          <a:endParaRPr lang="el-GR"/>
        </a:p>
      </dgm:t>
    </dgm:pt>
    <dgm:pt modelId="{0B7D708A-507C-4204-81A5-4757956A46A7}">
      <dgm:prSet phldrT="[Text]" custT="1"/>
      <dgm:spPr>
        <a:solidFill>
          <a:srgbClr val="FDF3ED"/>
        </a:solidFill>
        <a:ln w="28575">
          <a:solidFill>
            <a:schemeClr val="tx1"/>
          </a:solidFill>
        </a:ln>
      </dgm:spPr>
      <dgm:t>
        <a:bodyPr/>
        <a:lstStyle/>
        <a:p>
          <a:pPr indent="0" algn="l">
            <a:buFont typeface="Wingdings" panose="05000000000000000000" pitchFamily="2" charset="2"/>
            <a:buNone/>
          </a:pPr>
          <a:endParaRPr lang="el-GR" sz="1500" dirty="0">
            <a:latin typeface="Century Gothic" panose="020B0502020202020204" pitchFamily="34" charset="0"/>
          </a:endParaRPr>
        </a:p>
      </dgm:t>
    </dgm:pt>
    <dgm:pt modelId="{92A00586-9DD0-4A49-AA19-0E80550BA138}" type="sibTrans" cxnId="{E96608A9-3EFE-4D7D-A4D8-187E44BA8269}">
      <dgm:prSet/>
      <dgm:spPr/>
      <dgm:t>
        <a:bodyPr/>
        <a:lstStyle/>
        <a:p>
          <a:endParaRPr lang="el-GR"/>
        </a:p>
      </dgm:t>
    </dgm:pt>
    <dgm:pt modelId="{EB930892-49EC-4900-86F8-A0E4C52DC8B0}" type="parTrans" cxnId="{E96608A9-3EFE-4D7D-A4D8-187E44BA8269}">
      <dgm:prSet/>
      <dgm:spPr/>
      <dgm:t>
        <a:bodyPr/>
        <a:lstStyle/>
        <a:p>
          <a:endParaRPr lang="el-GR"/>
        </a:p>
      </dgm:t>
    </dgm:pt>
    <dgm:pt modelId="{BA516B52-E350-4CE0-9093-A663D52821EC}">
      <dgm:prSet phldrT="[Text]" custT="1"/>
      <dgm:spPr>
        <a:solidFill>
          <a:srgbClr val="FDF3ED"/>
        </a:solidFill>
        <a:ln w="28575">
          <a:solidFill>
            <a:schemeClr val="tx1"/>
          </a:solidFill>
        </a:ln>
      </dgm:spPr>
      <dgm:t>
        <a:bodyPr/>
        <a:lstStyle/>
        <a:p>
          <a:pPr indent="0" algn="l">
            <a:buFont typeface="Wingdings" panose="05000000000000000000" pitchFamily="2" charset="2"/>
            <a:buNone/>
          </a:pPr>
          <a:endParaRPr lang="el-GR" sz="1500" dirty="0">
            <a:latin typeface="Century Gothic" panose="020B0502020202020204" pitchFamily="34" charset="0"/>
          </a:endParaRPr>
        </a:p>
      </dgm:t>
    </dgm:pt>
    <dgm:pt modelId="{9A853372-BBB2-4217-B315-E51E7C3F06AB}" type="sibTrans" cxnId="{B73DBD01-6952-4D98-B00E-2E4C06E9644B}">
      <dgm:prSet/>
      <dgm:spPr/>
      <dgm:t>
        <a:bodyPr/>
        <a:lstStyle/>
        <a:p>
          <a:endParaRPr lang="el-GR"/>
        </a:p>
      </dgm:t>
    </dgm:pt>
    <dgm:pt modelId="{29CFACC5-03F2-4E64-8078-2D7D86158725}" type="parTrans" cxnId="{B73DBD01-6952-4D98-B00E-2E4C06E9644B}">
      <dgm:prSet/>
      <dgm:spPr/>
      <dgm:t>
        <a:bodyPr/>
        <a:lstStyle/>
        <a:p>
          <a:endParaRPr lang="el-GR"/>
        </a:p>
      </dgm:t>
    </dgm:pt>
    <dgm:pt modelId="{C1FB4A83-0A82-4F0A-8D43-1BD83E7EB50B}" type="pres">
      <dgm:prSet presAssocID="{064E073D-C174-4695-9D32-1C22BA4DC505}" presName="rootNode" presStyleCnt="0">
        <dgm:presLayoutVars>
          <dgm:chMax/>
          <dgm:chPref/>
          <dgm:dir/>
          <dgm:animLvl val="lvl"/>
        </dgm:presLayoutVars>
      </dgm:prSet>
      <dgm:spPr/>
    </dgm:pt>
    <dgm:pt modelId="{8BC86588-CB53-49CA-8436-B4794628E032}" type="pres">
      <dgm:prSet presAssocID="{8CD11B2D-8D80-422B-942E-4E918C52A87C}" presName="composite" presStyleCnt="0"/>
      <dgm:spPr/>
    </dgm:pt>
    <dgm:pt modelId="{A6929979-EEAB-42FF-97B8-D1C6A48BCA63}" type="pres">
      <dgm:prSet presAssocID="{8CD11B2D-8D80-422B-942E-4E918C52A87C}" presName="ParentText" presStyleLbl="node1" presStyleIdx="0" presStyleCnt="1" custScaleX="52683" custScaleY="73613" custLinFactNeighborX="-11068" custLinFactNeighborY="-702">
        <dgm:presLayoutVars>
          <dgm:chMax val="1"/>
          <dgm:chPref val="1"/>
          <dgm:bulletEnabled val="1"/>
        </dgm:presLayoutVars>
      </dgm:prSet>
      <dgm:spPr/>
    </dgm:pt>
    <dgm:pt modelId="{6D849D4E-DDE2-4B6F-AD39-77182FE02636}" type="pres">
      <dgm:prSet presAssocID="{8CD11B2D-8D80-422B-942E-4E918C52A87C}" presName="Image" presStyleLbl="bgImgPlace1" presStyleIdx="0" presStyleCnt="1" custScaleX="110187" custScaleY="107789" custLinFactNeighborX="-12706" custLinFactNeighborY="-186"/>
      <dgm:spPr>
        <a:blipFill dpi="0" rotWithShape="1">
          <a:blip xmlns:r="http://schemas.openxmlformats.org/officeDocument/2006/relationships" r:embed="rId1">
            <a:extLst>
              <a:ext uri="{BEBA8EAE-BF5A-486C-A8C5-ECC9F3942E4B}">
                <a14:imgProps xmlns:a14="http://schemas.microsoft.com/office/drawing/2010/main">
                  <a14:imgLayer r:embed="rId2">
                    <a14:imgEffect>
                      <a14:sharpenSoften amount="25000"/>
                    </a14:imgEffect>
                  </a14:imgLayer>
                </a14:imgProps>
              </a:ext>
            </a:extLst>
          </a:blip>
          <a:srcRect/>
          <a:stretch>
            <a:fillRect l="-990" t="485" r="-2280" b="485"/>
          </a:stretch>
        </a:blipFill>
      </dgm:spPr>
    </dgm:pt>
    <dgm:pt modelId="{5112A937-0631-49B9-A482-460E477D0317}" type="pres">
      <dgm:prSet presAssocID="{8CD11B2D-8D80-422B-942E-4E918C52A87C}" presName="ChildText" presStyleLbl="fgAcc1" presStyleIdx="0" presStyleCnt="1" custScaleX="131687" custScaleY="205937" custLinFactNeighborX="41205" custLinFactNeighborY="58">
        <dgm:presLayoutVars>
          <dgm:chMax val="0"/>
          <dgm:chPref val="0"/>
          <dgm:bulletEnabled val="1"/>
        </dgm:presLayoutVars>
      </dgm:prSet>
      <dgm:spPr/>
    </dgm:pt>
  </dgm:ptLst>
  <dgm:cxnLst>
    <dgm:cxn modelId="{B73DBD01-6952-4D98-B00E-2E4C06E9644B}" srcId="{8CD11B2D-8D80-422B-942E-4E918C52A87C}" destId="{BA516B52-E350-4CE0-9093-A663D52821EC}" srcOrd="3" destOrd="0" parTransId="{29CFACC5-03F2-4E64-8078-2D7D86158725}" sibTransId="{9A853372-BBB2-4217-B315-E51E7C3F06AB}"/>
    <dgm:cxn modelId="{FC7A8C09-9229-4A3A-9321-EC402204BEAF}" type="presOf" srcId="{8CD11B2D-8D80-422B-942E-4E918C52A87C}" destId="{A6929979-EEAB-42FF-97B8-D1C6A48BCA63}" srcOrd="0" destOrd="0" presId="urn:microsoft.com/office/officeart/2008/layout/TitledPictureBlocks"/>
    <dgm:cxn modelId="{D9FA8A0B-9659-4264-8FCC-0CC61C97C5D8}" type="presOf" srcId="{BA516B52-E350-4CE0-9093-A663D52821EC}" destId="{5112A937-0631-49B9-A482-460E477D0317}" srcOrd="0" destOrd="3" presId="urn:microsoft.com/office/officeart/2008/layout/TitledPictureBlocks"/>
    <dgm:cxn modelId="{3A45510C-0763-4A72-A588-7EB3C034187E}" srcId="{8CD11B2D-8D80-422B-942E-4E918C52A87C}" destId="{E8ACCBA8-EFC8-4D34-9074-C3C0951F3025}" srcOrd="4" destOrd="0" parTransId="{EE60C198-94E4-466C-AA89-5C6D51E98580}" sibTransId="{DE737B95-3548-409F-841F-3C132D2C30BF}"/>
    <dgm:cxn modelId="{6996D920-41CB-4904-A9EB-F349D0EC3582}" srcId="{8CD11B2D-8D80-422B-942E-4E918C52A87C}" destId="{87A2997A-BCBC-4490-8D4D-E02603AF352A}" srcOrd="8" destOrd="0" parTransId="{3D5789AD-69FB-416E-B1F2-8B0F8D0CD6E3}" sibTransId="{F0B3502E-5962-4D71-A047-0F135DC24761}"/>
    <dgm:cxn modelId="{EF4DDC28-545D-4D17-9064-33475F3547DA}" srcId="{8CD11B2D-8D80-422B-942E-4E918C52A87C}" destId="{75395DB2-80BB-4C66-8DFF-D7865225C1EC}" srcOrd="2" destOrd="0" parTransId="{F8126353-B19E-4CC0-9AA4-6021B6F56775}" sibTransId="{700F5EEC-E125-4B92-A659-35336A46EE4D}"/>
    <dgm:cxn modelId="{35221B2C-8185-4131-B9CC-DE71A0D54E5B}" type="presOf" srcId="{3AC0E67E-7FE2-40A9-89BD-F8B7D2399269}" destId="{5112A937-0631-49B9-A482-460E477D0317}" srcOrd="0" destOrd="0" presId="urn:microsoft.com/office/officeart/2008/layout/TitledPictureBlocks"/>
    <dgm:cxn modelId="{308BCF36-9132-456C-A87E-7BAC06C5F3F4}" type="presOf" srcId="{87A2997A-BCBC-4490-8D4D-E02603AF352A}" destId="{5112A937-0631-49B9-A482-460E477D0317}" srcOrd="0" destOrd="8" presId="urn:microsoft.com/office/officeart/2008/layout/TitledPictureBlocks"/>
    <dgm:cxn modelId="{79D4CA68-B2BF-404C-BBA6-4324FA64E802}" srcId="{8CD11B2D-8D80-422B-942E-4E918C52A87C}" destId="{6355F1E4-E6FE-49BE-A882-37AF5426FDE8}" srcOrd="1" destOrd="0" parTransId="{EAC01882-38B0-4C8A-A38B-F2B94BB2CE71}" sibTransId="{2E0BC03B-44F2-4242-8387-22811C5F002E}"/>
    <dgm:cxn modelId="{1CC7F883-BED2-429C-8404-DDDCFE2E40C3}" type="presOf" srcId="{0B7D708A-507C-4204-81A5-4757956A46A7}" destId="{5112A937-0631-49B9-A482-460E477D0317}" srcOrd="0" destOrd="5" presId="urn:microsoft.com/office/officeart/2008/layout/TitledPictureBlocks"/>
    <dgm:cxn modelId="{5CF6D587-80EF-4C6C-A725-69350C974DC9}" type="presOf" srcId="{064E073D-C174-4695-9D32-1C22BA4DC505}" destId="{C1FB4A83-0A82-4F0A-8D43-1BD83E7EB50B}" srcOrd="0" destOrd="0" presId="urn:microsoft.com/office/officeart/2008/layout/TitledPictureBlocks"/>
    <dgm:cxn modelId="{B474F98F-78D7-4292-9447-C7F9C60B1612}" srcId="{8CD11B2D-8D80-422B-942E-4E918C52A87C}" destId="{3AC0E67E-7FE2-40A9-89BD-F8B7D2399269}" srcOrd="0" destOrd="0" parTransId="{5057D340-01D5-4BC9-9969-8F8ADBF03C20}" sibTransId="{2D4F7067-B7A2-48AC-B039-2CEEFCFFDCFD}"/>
    <dgm:cxn modelId="{F4655B90-12CA-4091-A8F5-E5DCD73692ED}" type="presOf" srcId="{E8ACCBA8-EFC8-4D34-9074-C3C0951F3025}" destId="{5112A937-0631-49B9-A482-460E477D0317}" srcOrd="0" destOrd="4" presId="urn:microsoft.com/office/officeart/2008/layout/TitledPictureBlocks"/>
    <dgm:cxn modelId="{E96608A9-3EFE-4D7D-A4D8-187E44BA8269}" srcId="{8CD11B2D-8D80-422B-942E-4E918C52A87C}" destId="{0B7D708A-507C-4204-81A5-4757956A46A7}" srcOrd="5" destOrd="0" parTransId="{EB930892-49EC-4900-86F8-A0E4C52DC8B0}" sibTransId="{92A00586-9DD0-4A49-AA19-0E80550BA138}"/>
    <dgm:cxn modelId="{2D702EB3-2AE4-411A-9AF7-8F0B9AD8386D}" srcId="{8CD11B2D-8D80-422B-942E-4E918C52A87C}" destId="{FDE24721-2C55-406E-88F0-483D13048DE2}" srcOrd="7" destOrd="0" parTransId="{BD618B8C-916F-4B0F-A0C5-FA98E11E0273}" sibTransId="{27C4C7C8-A98E-41AB-BCCB-BC57FCE1EC29}"/>
    <dgm:cxn modelId="{719C90B9-A39E-496F-BB23-49DBE0D314D6}" srcId="{064E073D-C174-4695-9D32-1C22BA4DC505}" destId="{8CD11B2D-8D80-422B-942E-4E918C52A87C}" srcOrd="0" destOrd="0" parTransId="{F579FB42-311B-4D2C-BC34-F8CA852F643A}" sibTransId="{8800D23D-FAF8-472C-930A-C190ABCF3AD9}"/>
    <dgm:cxn modelId="{31CD01BC-82E9-45CF-ADA7-A9B92EC0CF60}" type="presOf" srcId="{FDE24721-2C55-406E-88F0-483D13048DE2}" destId="{5112A937-0631-49B9-A482-460E477D0317}" srcOrd="0" destOrd="7" presId="urn:microsoft.com/office/officeart/2008/layout/TitledPictureBlocks"/>
    <dgm:cxn modelId="{8DB0A5C6-A565-47E4-9CD4-65292C02C8BA}" type="presOf" srcId="{75395DB2-80BB-4C66-8DFF-D7865225C1EC}" destId="{5112A937-0631-49B9-A482-460E477D0317}" srcOrd="0" destOrd="2" presId="urn:microsoft.com/office/officeart/2008/layout/TitledPictureBlocks"/>
    <dgm:cxn modelId="{077840D8-F28E-418B-B4EB-F2017C645460}" srcId="{8CD11B2D-8D80-422B-942E-4E918C52A87C}" destId="{30304812-23F0-4F59-8E65-D7024EC351B4}" srcOrd="6" destOrd="0" parTransId="{B6391EC2-F124-4A42-8F1C-7183BE3A6335}" sibTransId="{463A4F3B-9311-4004-808E-86041E65428B}"/>
    <dgm:cxn modelId="{3368CEF2-A38E-4490-9655-9D099497FE2C}" type="presOf" srcId="{30304812-23F0-4F59-8E65-D7024EC351B4}" destId="{5112A937-0631-49B9-A482-460E477D0317}" srcOrd="0" destOrd="6" presId="urn:microsoft.com/office/officeart/2008/layout/TitledPictureBlocks"/>
    <dgm:cxn modelId="{23CDF8FA-2F00-41E0-8F89-1EC8FF436109}" type="presOf" srcId="{6355F1E4-E6FE-49BE-A882-37AF5426FDE8}" destId="{5112A937-0631-49B9-A482-460E477D0317}" srcOrd="0" destOrd="1" presId="urn:microsoft.com/office/officeart/2008/layout/TitledPictureBlocks"/>
    <dgm:cxn modelId="{6D56803D-DC90-4C41-AB46-A24C689CDD6F}" type="presParOf" srcId="{C1FB4A83-0A82-4F0A-8D43-1BD83E7EB50B}" destId="{8BC86588-CB53-49CA-8436-B4794628E032}" srcOrd="0" destOrd="0" presId="urn:microsoft.com/office/officeart/2008/layout/TitledPictureBlocks"/>
    <dgm:cxn modelId="{33177B71-4F21-444E-A822-C385704981C3}" type="presParOf" srcId="{8BC86588-CB53-49CA-8436-B4794628E032}" destId="{A6929979-EEAB-42FF-97B8-D1C6A48BCA63}" srcOrd="0" destOrd="0" presId="urn:microsoft.com/office/officeart/2008/layout/TitledPictureBlocks"/>
    <dgm:cxn modelId="{7E3A5E43-CBE4-4015-94AA-51870975C611}" type="presParOf" srcId="{8BC86588-CB53-49CA-8436-B4794628E032}" destId="{6D849D4E-DDE2-4B6F-AD39-77182FE02636}" srcOrd="1" destOrd="0" presId="urn:microsoft.com/office/officeart/2008/layout/TitledPictureBlocks"/>
    <dgm:cxn modelId="{D9A25743-A4B7-4A66-A71A-8004C3D94111}" type="presParOf" srcId="{8BC86588-CB53-49CA-8436-B4794628E032}" destId="{5112A937-0631-49B9-A482-460E477D0317}"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8299304-9358-48F1-A692-28BAE47C03E6}" type="doc">
      <dgm:prSet loTypeId="urn:microsoft.com/office/officeart/2008/layout/AlternatingPictureBlocks" loCatId="picture" qsTypeId="urn:microsoft.com/office/officeart/2005/8/quickstyle/simple1" qsCatId="simple" csTypeId="urn:microsoft.com/office/officeart/2005/8/colors/accent1_2" csCatId="accent1" phldr="1"/>
      <dgm:spPr/>
      <dgm:t>
        <a:bodyPr/>
        <a:lstStyle/>
        <a:p>
          <a:endParaRPr lang="el-GR"/>
        </a:p>
      </dgm:t>
    </dgm:pt>
    <dgm:pt modelId="{8D08E664-6B63-4A87-B831-990C9CA6801E}">
      <dgm:prSet phldrT="[Text]" custT="1"/>
      <dgm:spPr>
        <a:solidFill>
          <a:schemeClr val="accent2">
            <a:lumMod val="20000"/>
            <a:lumOff val="80000"/>
          </a:schemeClr>
        </a:solidFill>
        <a:ln w="19050">
          <a:solidFill>
            <a:schemeClr val="tx1"/>
          </a:solidFill>
        </a:ln>
      </dgm:spPr>
      <dgm:t>
        <a:bodyPr/>
        <a:lstStyle/>
        <a:p>
          <a:pPr marL="285750" indent="0" algn="l">
            <a:lnSpc>
              <a:spcPct val="150000"/>
            </a:lnSpc>
            <a:buFont typeface="Wingdings" panose="05000000000000000000" pitchFamily="2" charset="2"/>
            <a:buChar char="§"/>
          </a:pPr>
          <a:r>
            <a:rPr lang="el-GR" sz="1600" dirty="0">
              <a:solidFill>
                <a:schemeClr val="tx1"/>
              </a:solidFill>
              <a:latin typeface="Century Gothic" panose="020B0502020202020204" pitchFamily="34" charset="0"/>
            </a:rPr>
            <a:t>Εστέρες φθαλικού οξέος</a:t>
          </a:r>
        </a:p>
        <a:p>
          <a:pPr marL="285750" indent="0" algn="l">
            <a:lnSpc>
              <a:spcPct val="150000"/>
            </a:lnSpc>
            <a:buFont typeface="Wingdings" panose="05000000000000000000" pitchFamily="2" charset="2"/>
            <a:buChar char="§"/>
          </a:pPr>
          <a:r>
            <a:rPr lang="el-GR" sz="1600" dirty="0">
              <a:solidFill>
                <a:schemeClr val="tx1"/>
              </a:solidFill>
              <a:latin typeface="Century Gothic" panose="020B0502020202020204" pitchFamily="34" charset="0"/>
            </a:rPr>
            <a:t>Χρήση κυρίως ως πλαστικοποιητές και στην παραγωγή του </a:t>
          </a:r>
          <a:r>
            <a:rPr lang="en-US" sz="1600" dirty="0">
              <a:solidFill>
                <a:schemeClr val="tx1"/>
              </a:solidFill>
              <a:latin typeface="Century Gothic" panose="020B0502020202020204" pitchFamily="34" charset="0"/>
            </a:rPr>
            <a:t>PVC</a:t>
          </a:r>
          <a:endParaRPr lang="el-GR" sz="1600" dirty="0">
            <a:solidFill>
              <a:schemeClr val="tx1"/>
            </a:solidFill>
            <a:latin typeface="Century Gothic" panose="020B0502020202020204" pitchFamily="34" charset="0"/>
          </a:endParaRPr>
        </a:p>
        <a:p>
          <a:pPr marL="285750" indent="0" algn="l">
            <a:lnSpc>
              <a:spcPct val="150000"/>
            </a:lnSpc>
            <a:buFont typeface="Wingdings" panose="05000000000000000000" pitchFamily="2" charset="2"/>
            <a:buChar char="§"/>
          </a:pPr>
          <a:r>
            <a:rPr lang="el-GR" sz="1600" dirty="0">
              <a:solidFill>
                <a:schemeClr val="tx1"/>
              </a:solidFill>
              <a:latin typeface="Century Gothic" panose="020B0502020202020204" pitchFamily="34" charset="0"/>
            </a:rPr>
            <a:t>Προοδευτική αντικατάστασή τους από μη φθαλικούς πλαστικοποιητές</a:t>
          </a:r>
        </a:p>
        <a:p>
          <a:endParaRPr lang="el-GR" sz="1100" dirty="0">
            <a:solidFill>
              <a:schemeClr val="tx1"/>
            </a:solidFill>
          </a:endParaRPr>
        </a:p>
      </dgm:t>
    </dgm:pt>
    <dgm:pt modelId="{C75E594E-96FF-4A92-B82E-8831EEA11E0A}" type="parTrans" cxnId="{27453324-E198-4A02-85F9-4483D4CA5850}">
      <dgm:prSet/>
      <dgm:spPr/>
      <dgm:t>
        <a:bodyPr/>
        <a:lstStyle/>
        <a:p>
          <a:endParaRPr lang="el-GR">
            <a:solidFill>
              <a:schemeClr val="tx1"/>
            </a:solidFill>
          </a:endParaRPr>
        </a:p>
      </dgm:t>
    </dgm:pt>
    <dgm:pt modelId="{656FEE3D-6A1E-48EB-B357-F75505E4F35E}" type="sibTrans" cxnId="{27453324-E198-4A02-85F9-4483D4CA5850}">
      <dgm:prSet/>
      <dgm:spPr/>
      <dgm:t>
        <a:bodyPr/>
        <a:lstStyle/>
        <a:p>
          <a:endParaRPr lang="el-GR">
            <a:solidFill>
              <a:schemeClr val="tx1"/>
            </a:solidFill>
          </a:endParaRPr>
        </a:p>
      </dgm:t>
    </dgm:pt>
    <dgm:pt modelId="{6E286739-952A-4A60-B991-3CC93832042B}">
      <dgm:prSet phldrT="[Text]" custT="1"/>
      <dgm:spPr>
        <a:solidFill>
          <a:schemeClr val="accent2">
            <a:lumMod val="20000"/>
            <a:lumOff val="80000"/>
          </a:schemeClr>
        </a:solidFill>
        <a:ln w="19050">
          <a:solidFill>
            <a:schemeClr val="tx1"/>
          </a:solidFill>
        </a:ln>
      </dgm:spPr>
      <dgm:t>
        <a:bodyPr anchor="t"/>
        <a:lstStyle/>
        <a:p>
          <a:pPr marL="285750" indent="0" algn="just">
            <a:lnSpc>
              <a:spcPct val="150000"/>
            </a:lnSpc>
            <a:buFont typeface="Wingdings" panose="05000000000000000000" pitchFamily="2" charset="2"/>
            <a:buChar char="§"/>
          </a:pPr>
          <a:r>
            <a:rPr lang="el-GR" sz="1600" dirty="0">
              <a:solidFill>
                <a:schemeClr val="tx1"/>
              </a:solidFill>
              <a:latin typeface="Century Gothic" panose="020B0502020202020204" pitchFamily="34" charset="0"/>
            </a:rPr>
            <a:t>Χρησιμοποιείται κυρίως για την παραγωγή </a:t>
          </a:r>
          <a:r>
            <a:rPr lang="en-US" sz="1600" dirty="0">
              <a:solidFill>
                <a:schemeClr val="tx1"/>
              </a:solidFill>
              <a:latin typeface="Century Gothic" panose="020B0502020202020204" pitchFamily="34" charset="0"/>
            </a:rPr>
            <a:t>PVC</a:t>
          </a:r>
        </a:p>
        <a:p>
          <a:pPr marL="285750" indent="0" algn="just">
            <a:lnSpc>
              <a:spcPct val="150000"/>
            </a:lnSpc>
            <a:buFont typeface="Wingdings" panose="05000000000000000000" pitchFamily="2" charset="2"/>
            <a:buChar char="§"/>
          </a:pPr>
          <a:r>
            <a:rPr lang="el-GR" sz="1600" dirty="0">
              <a:solidFill>
                <a:schemeClr val="tx1"/>
              </a:solidFill>
              <a:latin typeface="Century Gothic" panose="020B0502020202020204" pitchFamily="34" charset="0"/>
            </a:rPr>
            <a:t>Υπό την επίδραση της θερμοκρασίας ή του </a:t>
          </a:r>
          <a:r>
            <a:rPr lang="en-US" sz="1600" dirty="0">
              <a:solidFill>
                <a:schemeClr val="tx1"/>
              </a:solidFill>
              <a:latin typeface="Century Gothic" panose="020B0502020202020204" pitchFamily="34" charset="0"/>
            </a:rPr>
            <a:t>pH </a:t>
          </a:r>
          <a:r>
            <a:rPr lang="el-GR" sz="1600" dirty="0">
              <a:solidFill>
                <a:schemeClr val="tx1"/>
              </a:solidFill>
              <a:latin typeface="Century Gothic" panose="020B0502020202020204" pitchFamily="34" charset="0"/>
            </a:rPr>
            <a:t>μπορεί να διαρρεύσει από το υλικό και να επιμολύνει τα προϊόντα</a:t>
          </a:r>
          <a:endParaRPr lang="en-US" sz="1600" dirty="0">
            <a:solidFill>
              <a:schemeClr val="tx1"/>
            </a:solidFill>
            <a:latin typeface="Century Gothic" panose="020B0502020202020204" pitchFamily="34" charset="0"/>
          </a:endParaRPr>
        </a:p>
        <a:p>
          <a:pPr marL="285750" indent="0" algn="just">
            <a:lnSpc>
              <a:spcPct val="150000"/>
            </a:lnSpc>
            <a:buFont typeface="Wingdings" panose="05000000000000000000" pitchFamily="2" charset="2"/>
            <a:buChar char="§"/>
          </a:pPr>
          <a:r>
            <a:rPr lang="el-GR" sz="1600" dirty="0">
              <a:solidFill>
                <a:schemeClr val="tx1"/>
              </a:solidFill>
              <a:latin typeface="Century Gothic" panose="020B0502020202020204" pitchFamily="34" charset="0"/>
            </a:rPr>
            <a:t>Τοξική ουσία για την ανάπτυξη και την αναπαραγωγή</a:t>
          </a:r>
          <a:endParaRPr lang="en-US" sz="1600" dirty="0">
            <a:solidFill>
              <a:schemeClr val="tx1"/>
            </a:solidFill>
            <a:latin typeface="Century Gothic" panose="020B0502020202020204" pitchFamily="34" charset="0"/>
          </a:endParaRPr>
        </a:p>
        <a:p>
          <a:pPr marL="285750" indent="0" algn="just">
            <a:lnSpc>
              <a:spcPct val="150000"/>
            </a:lnSpc>
            <a:buFont typeface="Wingdings" panose="05000000000000000000" pitchFamily="2" charset="2"/>
            <a:buChar char="§"/>
          </a:pPr>
          <a:r>
            <a:rPr lang="el-GR" sz="1600" dirty="0">
              <a:solidFill>
                <a:schemeClr val="tx1"/>
              </a:solidFill>
              <a:latin typeface="Century Gothic" panose="020B0502020202020204" pitchFamily="34" charset="0"/>
            </a:rPr>
            <a:t>Αντιανδρογόνο δράση</a:t>
          </a:r>
        </a:p>
        <a:p>
          <a:endParaRPr lang="el-GR" sz="1300" dirty="0">
            <a:solidFill>
              <a:schemeClr val="tx1"/>
            </a:solidFill>
          </a:endParaRPr>
        </a:p>
      </dgm:t>
    </dgm:pt>
    <dgm:pt modelId="{08AAF74C-B842-4E1A-8ED3-D1497515DC86}" type="parTrans" cxnId="{4B3C81D4-B28E-42E6-8199-44F3D93AE39F}">
      <dgm:prSet/>
      <dgm:spPr/>
      <dgm:t>
        <a:bodyPr/>
        <a:lstStyle/>
        <a:p>
          <a:endParaRPr lang="el-GR">
            <a:solidFill>
              <a:schemeClr val="tx1"/>
            </a:solidFill>
          </a:endParaRPr>
        </a:p>
      </dgm:t>
    </dgm:pt>
    <dgm:pt modelId="{86F827A8-94A9-480D-9A83-7874D029D7CB}" type="sibTrans" cxnId="{4B3C81D4-B28E-42E6-8199-44F3D93AE39F}">
      <dgm:prSet/>
      <dgm:spPr/>
      <dgm:t>
        <a:bodyPr/>
        <a:lstStyle/>
        <a:p>
          <a:endParaRPr lang="el-GR">
            <a:solidFill>
              <a:schemeClr val="tx1"/>
            </a:solidFill>
          </a:endParaRPr>
        </a:p>
      </dgm:t>
    </dgm:pt>
    <dgm:pt modelId="{99A3C664-2B1B-4E1C-8118-4B6BB1661D02}" type="pres">
      <dgm:prSet presAssocID="{08299304-9358-48F1-A692-28BAE47C03E6}" presName="linearFlow" presStyleCnt="0">
        <dgm:presLayoutVars>
          <dgm:dir/>
          <dgm:resizeHandles val="exact"/>
        </dgm:presLayoutVars>
      </dgm:prSet>
      <dgm:spPr/>
    </dgm:pt>
    <dgm:pt modelId="{8891F161-E678-4F0E-8002-5656D3321EDA}" type="pres">
      <dgm:prSet presAssocID="{8D08E664-6B63-4A87-B831-990C9CA6801E}" presName="comp" presStyleCnt="0"/>
      <dgm:spPr/>
    </dgm:pt>
    <dgm:pt modelId="{BE0F9E4E-45CE-4450-A55E-6C46F47D9093}" type="pres">
      <dgm:prSet presAssocID="{8D08E664-6B63-4A87-B831-990C9CA6801E}" presName="rect2" presStyleLbl="node1" presStyleIdx="0" presStyleCnt="2">
        <dgm:presLayoutVars>
          <dgm:bulletEnabled val="1"/>
        </dgm:presLayoutVars>
      </dgm:prSet>
      <dgm:spPr/>
    </dgm:pt>
    <dgm:pt modelId="{BD9CC7D5-236E-4282-8AF0-014405CA3CB5}" type="pres">
      <dgm:prSet presAssocID="{8D08E664-6B63-4A87-B831-990C9CA6801E}" presName="rect1" presStyleLbl="lnNode1" presStyleIdx="0" presStyleCnt="2" custScaleX="10291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93" t="1748" r="593" b="1748"/>
          </a:stretch>
        </a:blipFill>
        <a:ln w="19050">
          <a:solidFill>
            <a:schemeClr val="tx1"/>
          </a:solidFill>
        </a:ln>
      </dgm:spPr>
    </dgm:pt>
    <dgm:pt modelId="{F13A4DBC-0389-42CE-A40D-A86877076B4C}" type="pres">
      <dgm:prSet presAssocID="{656FEE3D-6A1E-48EB-B357-F75505E4F35E}" presName="sibTrans" presStyleCnt="0"/>
      <dgm:spPr/>
    </dgm:pt>
    <dgm:pt modelId="{F25E7613-8670-4982-B593-083362439D65}" type="pres">
      <dgm:prSet presAssocID="{6E286739-952A-4A60-B991-3CC93832042B}" presName="comp" presStyleCnt="0"/>
      <dgm:spPr/>
    </dgm:pt>
    <dgm:pt modelId="{037F83C6-4C38-4C76-828D-9F456F3FC7CE}" type="pres">
      <dgm:prSet presAssocID="{6E286739-952A-4A60-B991-3CC93832042B}" presName="rect2" presStyleLbl="node1" presStyleIdx="1" presStyleCnt="2">
        <dgm:presLayoutVars>
          <dgm:bulletEnabled val="1"/>
        </dgm:presLayoutVars>
      </dgm:prSet>
      <dgm:spPr/>
    </dgm:pt>
    <dgm:pt modelId="{D2FBB264-E926-4C66-8172-357B2064D890}" type="pres">
      <dgm:prSet presAssocID="{6E286739-952A-4A60-B991-3CC93832042B}" presName="rect1" presStyleLbl="lnNode1" presStyleIdx="1" presStyleCnt="2" custScaleX="103304"/>
      <dgm:spPr>
        <a:blipFill dpi="0" rotWithShape="1">
          <a:blip xmlns:r="http://schemas.openxmlformats.org/officeDocument/2006/relationships" r:embed="rId2"/>
          <a:srcRect/>
          <a:stretch>
            <a:fillRect l="7288" t="10339" r="7288" b="10339"/>
          </a:stretch>
        </a:blipFill>
        <a:ln w="19050">
          <a:solidFill>
            <a:schemeClr val="tx1"/>
          </a:solidFill>
        </a:ln>
      </dgm:spPr>
    </dgm:pt>
  </dgm:ptLst>
  <dgm:cxnLst>
    <dgm:cxn modelId="{27453324-E198-4A02-85F9-4483D4CA5850}" srcId="{08299304-9358-48F1-A692-28BAE47C03E6}" destId="{8D08E664-6B63-4A87-B831-990C9CA6801E}" srcOrd="0" destOrd="0" parTransId="{C75E594E-96FF-4A92-B82E-8831EEA11E0A}" sibTransId="{656FEE3D-6A1E-48EB-B357-F75505E4F35E}"/>
    <dgm:cxn modelId="{7FDEC032-4217-4F38-95FA-715BBE89BBA1}" type="presOf" srcId="{8D08E664-6B63-4A87-B831-990C9CA6801E}" destId="{BE0F9E4E-45CE-4450-A55E-6C46F47D9093}" srcOrd="0" destOrd="0" presId="urn:microsoft.com/office/officeart/2008/layout/AlternatingPictureBlocks"/>
    <dgm:cxn modelId="{9CF4A63E-FFF2-4B30-BD1C-D4715B79EF02}" type="presOf" srcId="{08299304-9358-48F1-A692-28BAE47C03E6}" destId="{99A3C664-2B1B-4E1C-8118-4B6BB1661D02}" srcOrd="0" destOrd="0" presId="urn:microsoft.com/office/officeart/2008/layout/AlternatingPictureBlocks"/>
    <dgm:cxn modelId="{FD8AB745-C471-43EA-AB8A-7D0890F8B180}" type="presOf" srcId="{6E286739-952A-4A60-B991-3CC93832042B}" destId="{037F83C6-4C38-4C76-828D-9F456F3FC7CE}" srcOrd="0" destOrd="0" presId="urn:microsoft.com/office/officeart/2008/layout/AlternatingPictureBlocks"/>
    <dgm:cxn modelId="{4B3C81D4-B28E-42E6-8199-44F3D93AE39F}" srcId="{08299304-9358-48F1-A692-28BAE47C03E6}" destId="{6E286739-952A-4A60-B991-3CC93832042B}" srcOrd="1" destOrd="0" parTransId="{08AAF74C-B842-4E1A-8ED3-D1497515DC86}" sibTransId="{86F827A8-94A9-480D-9A83-7874D029D7CB}"/>
    <dgm:cxn modelId="{6D77B9D5-1DB8-4A4E-AFBC-4D8145E03584}" type="presParOf" srcId="{99A3C664-2B1B-4E1C-8118-4B6BB1661D02}" destId="{8891F161-E678-4F0E-8002-5656D3321EDA}" srcOrd="0" destOrd="0" presId="urn:microsoft.com/office/officeart/2008/layout/AlternatingPictureBlocks"/>
    <dgm:cxn modelId="{B36AD747-9C51-4734-A45B-9F59C4AD9C61}" type="presParOf" srcId="{8891F161-E678-4F0E-8002-5656D3321EDA}" destId="{BE0F9E4E-45CE-4450-A55E-6C46F47D9093}" srcOrd="0" destOrd="0" presId="urn:microsoft.com/office/officeart/2008/layout/AlternatingPictureBlocks"/>
    <dgm:cxn modelId="{9EA41893-1AED-42A3-9A7F-FBF7C5B374D3}" type="presParOf" srcId="{8891F161-E678-4F0E-8002-5656D3321EDA}" destId="{BD9CC7D5-236E-4282-8AF0-014405CA3CB5}" srcOrd="1" destOrd="0" presId="urn:microsoft.com/office/officeart/2008/layout/AlternatingPictureBlocks"/>
    <dgm:cxn modelId="{4AD7C387-CDC6-4079-BFB9-FD1D3B3687CB}" type="presParOf" srcId="{99A3C664-2B1B-4E1C-8118-4B6BB1661D02}" destId="{F13A4DBC-0389-42CE-A40D-A86877076B4C}" srcOrd="1" destOrd="0" presId="urn:microsoft.com/office/officeart/2008/layout/AlternatingPictureBlocks"/>
    <dgm:cxn modelId="{2C41A9CA-1E5A-4757-BA37-D63BF927E2BA}" type="presParOf" srcId="{99A3C664-2B1B-4E1C-8118-4B6BB1661D02}" destId="{F25E7613-8670-4982-B593-083362439D65}" srcOrd="2" destOrd="0" presId="urn:microsoft.com/office/officeart/2008/layout/AlternatingPictureBlocks"/>
    <dgm:cxn modelId="{58C34B34-3FE4-473A-96E1-7DABFE2E900F}" type="presParOf" srcId="{F25E7613-8670-4982-B593-083362439D65}" destId="{037F83C6-4C38-4C76-828D-9F456F3FC7CE}" srcOrd="0" destOrd="0" presId="urn:microsoft.com/office/officeart/2008/layout/AlternatingPictureBlocks"/>
    <dgm:cxn modelId="{80878189-802E-443D-89B8-69D971F534A2}" type="presParOf" srcId="{F25E7613-8670-4982-B593-083362439D65}" destId="{D2FBB264-E926-4C66-8172-357B2064D890}"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85B6ED6-68DD-43FB-B0DB-AD5324B316DC}"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el-GR"/>
        </a:p>
      </dgm:t>
    </dgm:pt>
    <dgm:pt modelId="{10E9FC50-9AEE-41FC-A800-9BBF059A98CC}">
      <dgm:prSet phldrT="[Text]" custT="1"/>
      <dgm:spPr>
        <a:solidFill>
          <a:schemeClr val="accent2">
            <a:lumMod val="20000"/>
            <a:lumOff val="80000"/>
            <a:alpha val="90000"/>
          </a:schemeClr>
        </a:solidFill>
        <a:ln w="19050">
          <a:solidFill>
            <a:schemeClr val="tx1"/>
          </a:solidFill>
        </a:ln>
      </dgm:spPr>
      <dgm:t>
        <a:bodyPr anchor="t"/>
        <a:lstStyle/>
        <a:p>
          <a:pPr algn="l"/>
          <a:r>
            <a:rPr lang="el-GR" sz="1600" dirty="0">
              <a:latin typeface="Century Gothic" panose="020B0502020202020204" pitchFamily="34" charset="0"/>
            </a:rPr>
            <a:t>Το ενδοκρινικό σύστημα είναι ένα σύστημα αδένων, που παράγουν και εκκρίνουν ορμόνες στο κυκλοφορικό σύστημα</a:t>
          </a:r>
        </a:p>
        <a:p>
          <a:pPr algn="l"/>
          <a:endParaRPr lang="el-GR" sz="1600" dirty="0">
            <a:latin typeface="Century Gothic" panose="020B0502020202020204" pitchFamily="34" charset="0"/>
          </a:endParaRPr>
        </a:p>
        <a:p>
          <a:pPr algn="l"/>
          <a:r>
            <a:rPr lang="el-GR" sz="1600" dirty="0">
              <a:latin typeface="Century Gothic" panose="020B0502020202020204" pitchFamily="34" charset="0"/>
            </a:rPr>
            <a:t>Η έκκριση των ορμονών προκύπτει μέσω εντολών που παρέχει το νευρικό σύστημα</a:t>
          </a:r>
        </a:p>
        <a:p>
          <a:pPr algn="l"/>
          <a:endParaRPr lang="el-GR" sz="1600" dirty="0">
            <a:latin typeface="Century Gothic" panose="020B0502020202020204" pitchFamily="34" charset="0"/>
          </a:endParaRPr>
        </a:p>
        <a:p>
          <a:pPr algn="l"/>
          <a:r>
            <a:rPr lang="el-GR" sz="1600" dirty="0">
              <a:latin typeface="Century Gothic" panose="020B0502020202020204" pitchFamily="34" charset="0"/>
            </a:rPr>
            <a:t>Είναι υπεύθυνο για τη διατήρηση της ομοιόστασης, δηλαδή της σταθερής διατήρησης των εσωτερικών συνθηκών του ανθρωπίνου σώματος</a:t>
          </a:r>
        </a:p>
        <a:p>
          <a:pPr algn="l"/>
          <a:endParaRPr lang="el-GR" sz="1600" dirty="0">
            <a:latin typeface="Century Gothic" panose="020B0502020202020204" pitchFamily="34" charset="0"/>
          </a:endParaRPr>
        </a:p>
        <a:p>
          <a:pPr algn="l"/>
          <a:r>
            <a:rPr lang="el-GR" sz="1600" dirty="0">
              <a:latin typeface="Century Gothic" panose="020B0502020202020204" pitchFamily="34" charset="0"/>
            </a:rPr>
            <a:t>Ρυθμίζει την ανάπτυξη, τη λειτουργία των ιστών, το μεταβολισμό και τις αναπαραγωγικές διεργασίες</a:t>
          </a:r>
        </a:p>
      </dgm:t>
    </dgm:pt>
    <dgm:pt modelId="{3294895C-EAF1-4286-89E9-398922EE0AB4}" type="parTrans" cxnId="{C627F596-28C0-414F-9181-5DAB9CD0EFF2}">
      <dgm:prSet/>
      <dgm:spPr/>
      <dgm:t>
        <a:bodyPr/>
        <a:lstStyle/>
        <a:p>
          <a:endParaRPr lang="el-GR"/>
        </a:p>
      </dgm:t>
    </dgm:pt>
    <dgm:pt modelId="{500C9033-0E46-41D7-BB3D-95E8CAB62750}" type="sibTrans" cxnId="{C627F596-28C0-414F-9181-5DAB9CD0EFF2}">
      <dgm:prSet/>
      <dgm:spPr/>
      <dgm:t>
        <a:bodyPr/>
        <a:lstStyle/>
        <a:p>
          <a:endParaRPr lang="el-GR"/>
        </a:p>
      </dgm:t>
    </dgm:pt>
    <dgm:pt modelId="{D68634E5-C72F-4926-8D7E-A8F98640D0A0}">
      <dgm:prSet phldrT="[Text]"/>
      <dgm:spPr>
        <a:noFill/>
        <a:ln>
          <a:noFill/>
        </a:ln>
      </dgm:spPr>
      <dgm:t>
        <a:bodyPr/>
        <a:lstStyle/>
        <a:p>
          <a:endParaRPr lang="el-GR" dirty="0">
            <a:solidFill>
              <a:schemeClr val="bg1"/>
            </a:solidFill>
          </a:endParaRPr>
        </a:p>
      </dgm:t>
    </dgm:pt>
    <dgm:pt modelId="{709FCE27-DCFE-4F27-933D-2B02C24C78F9}" type="sibTrans" cxnId="{D0CDE4EF-21CE-4A36-B4FF-E3C885216894}">
      <dgm:prSet/>
      <dgm:spPr/>
      <dgm:t>
        <a:bodyPr/>
        <a:lstStyle/>
        <a:p>
          <a:endParaRPr lang="el-GR"/>
        </a:p>
      </dgm:t>
    </dgm:pt>
    <dgm:pt modelId="{7882B229-9CBD-4F45-B526-E05739EB2D85}" type="parTrans" cxnId="{D0CDE4EF-21CE-4A36-B4FF-E3C885216894}">
      <dgm:prSet/>
      <dgm:spPr/>
      <dgm:t>
        <a:bodyPr/>
        <a:lstStyle/>
        <a:p>
          <a:endParaRPr lang="el-GR"/>
        </a:p>
      </dgm:t>
    </dgm:pt>
    <dgm:pt modelId="{DE73C66E-81D0-4D32-9C6F-0F7C7876F62D}" type="pres">
      <dgm:prSet presAssocID="{785B6ED6-68DD-43FB-B0DB-AD5324B316DC}" presName="rootNode" presStyleCnt="0">
        <dgm:presLayoutVars>
          <dgm:chMax/>
          <dgm:chPref/>
          <dgm:dir/>
          <dgm:animLvl val="lvl"/>
        </dgm:presLayoutVars>
      </dgm:prSet>
      <dgm:spPr/>
    </dgm:pt>
    <dgm:pt modelId="{30A8DDC2-5050-4263-9296-060B576E621E}" type="pres">
      <dgm:prSet presAssocID="{D68634E5-C72F-4926-8D7E-A8F98640D0A0}" presName="composite" presStyleCnt="0"/>
      <dgm:spPr/>
    </dgm:pt>
    <dgm:pt modelId="{B82CA1AA-B837-4EAD-A483-6A09D9743D74}" type="pres">
      <dgm:prSet presAssocID="{D68634E5-C72F-4926-8D7E-A8F98640D0A0}" presName="ParentText" presStyleLbl="node1" presStyleIdx="0" presStyleCnt="1" custScaleX="74085" custLinFactNeighborX="-20116" custLinFactNeighborY="-19207">
        <dgm:presLayoutVars>
          <dgm:chMax val="1"/>
          <dgm:chPref val="1"/>
          <dgm:bulletEnabled val="1"/>
        </dgm:presLayoutVars>
      </dgm:prSet>
      <dgm:spPr/>
    </dgm:pt>
    <dgm:pt modelId="{88D585D4-E29A-421D-AF5F-1DCE785B27DC}" type="pres">
      <dgm:prSet presAssocID="{D68634E5-C72F-4926-8D7E-A8F98640D0A0}" presName="Image" presStyleLbl="bgImgPlace1" presStyleIdx="0" presStyleCnt="1" custScaleX="164839" custScaleY="148776" custLinFactNeighborX="-31435" custLinFactNeighborY="-3524"/>
      <dgm:spPr>
        <a:blipFill dpi="0" rotWithShape="1">
          <a:blip xmlns:r="http://schemas.openxmlformats.org/officeDocument/2006/relationships" r:embed="rId1"/>
          <a:srcRect/>
          <a:stretch>
            <a:fillRect l="6099" t="-4722" r="6099" b="-4722"/>
          </a:stretch>
        </a:blipFill>
      </dgm:spPr>
    </dgm:pt>
    <dgm:pt modelId="{7F4D4E91-A903-40C2-8488-461A12149842}" type="pres">
      <dgm:prSet presAssocID="{D68634E5-C72F-4926-8D7E-A8F98640D0A0}" presName="ChildText" presStyleLbl="fgAcc1" presStyleIdx="0" presStyleCnt="1" custScaleX="152238" custScaleY="252794" custLinFactNeighborX="51091" custLinFactNeighborY="8285">
        <dgm:presLayoutVars>
          <dgm:chMax val="0"/>
          <dgm:chPref val="0"/>
          <dgm:bulletEnabled val="1"/>
        </dgm:presLayoutVars>
      </dgm:prSet>
      <dgm:spPr/>
    </dgm:pt>
  </dgm:ptLst>
  <dgm:cxnLst>
    <dgm:cxn modelId="{4DA8E603-0841-429A-A37F-5D1DF74B3942}" type="presOf" srcId="{10E9FC50-9AEE-41FC-A800-9BBF059A98CC}" destId="{7F4D4E91-A903-40C2-8488-461A12149842}" srcOrd="0" destOrd="0" presId="urn:microsoft.com/office/officeart/2008/layout/TitledPictureBlocks"/>
    <dgm:cxn modelId="{C627F596-28C0-414F-9181-5DAB9CD0EFF2}" srcId="{D68634E5-C72F-4926-8D7E-A8F98640D0A0}" destId="{10E9FC50-9AEE-41FC-A800-9BBF059A98CC}" srcOrd="0" destOrd="0" parTransId="{3294895C-EAF1-4286-89E9-398922EE0AB4}" sibTransId="{500C9033-0E46-41D7-BB3D-95E8CAB62750}"/>
    <dgm:cxn modelId="{71AAE59C-263D-4BF1-8943-BFFB275674D5}" type="presOf" srcId="{785B6ED6-68DD-43FB-B0DB-AD5324B316DC}" destId="{DE73C66E-81D0-4D32-9C6F-0F7C7876F62D}" srcOrd="0" destOrd="0" presId="urn:microsoft.com/office/officeart/2008/layout/TitledPictureBlocks"/>
    <dgm:cxn modelId="{D0CDE4EF-21CE-4A36-B4FF-E3C885216894}" srcId="{785B6ED6-68DD-43FB-B0DB-AD5324B316DC}" destId="{D68634E5-C72F-4926-8D7E-A8F98640D0A0}" srcOrd="0" destOrd="0" parTransId="{7882B229-9CBD-4F45-B526-E05739EB2D85}" sibTransId="{709FCE27-DCFE-4F27-933D-2B02C24C78F9}"/>
    <dgm:cxn modelId="{2CF021FB-FA2C-400E-A778-94141CBB145C}" type="presOf" srcId="{D68634E5-C72F-4926-8D7E-A8F98640D0A0}" destId="{B82CA1AA-B837-4EAD-A483-6A09D9743D74}" srcOrd="0" destOrd="0" presId="urn:microsoft.com/office/officeart/2008/layout/TitledPictureBlocks"/>
    <dgm:cxn modelId="{F5F3EF53-0DC6-4E7F-8745-AAE19671650F}" type="presParOf" srcId="{DE73C66E-81D0-4D32-9C6F-0F7C7876F62D}" destId="{30A8DDC2-5050-4263-9296-060B576E621E}" srcOrd="0" destOrd="0" presId="urn:microsoft.com/office/officeart/2008/layout/TitledPictureBlocks"/>
    <dgm:cxn modelId="{6F5C12C1-D48A-4F2D-A653-0B052FDCAE6D}" type="presParOf" srcId="{30A8DDC2-5050-4263-9296-060B576E621E}" destId="{B82CA1AA-B837-4EAD-A483-6A09D9743D74}" srcOrd="0" destOrd="0" presId="urn:microsoft.com/office/officeart/2008/layout/TitledPictureBlocks"/>
    <dgm:cxn modelId="{8464448F-3ACF-4F88-982C-8D15DC31943A}" type="presParOf" srcId="{30A8DDC2-5050-4263-9296-060B576E621E}" destId="{88D585D4-E29A-421D-AF5F-1DCE785B27DC}" srcOrd="1" destOrd="0" presId="urn:microsoft.com/office/officeart/2008/layout/TitledPictureBlocks"/>
    <dgm:cxn modelId="{E9552A41-7E1C-4E4B-89E6-62CC58825C8C}" type="presParOf" srcId="{30A8DDC2-5050-4263-9296-060B576E621E}" destId="{7F4D4E91-A903-40C2-8488-461A12149842}"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0E629-7AD5-4815-AE7C-43786158FC46}">
      <dsp:nvSpPr>
        <dsp:cNvPr id="0" name=""/>
        <dsp:cNvSpPr/>
      </dsp:nvSpPr>
      <dsp:spPr>
        <a:xfrm>
          <a:off x="967731" y="647458"/>
          <a:ext cx="6844558" cy="4225023"/>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saturation sat="96000"/>
                    </a14:imgEffect>
                  </a14:imgLayer>
                </a14:imgProps>
              </a:ext>
            </a:extLst>
          </a:blip>
          <a:srcRect/>
          <a:stretch>
            <a:fillRect l="3609" t="-3049" r="3609" b="-304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FA8988-9EE5-4A2B-BC81-E52DF45FD521}">
      <dsp:nvSpPr>
        <dsp:cNvPr id="0" name=""/>
        <dsp:cNvSpPr/>
      </dsp:nvSpPr>
      <dsp:spPr>
        <a:xfrm>
          <a:off x="1248024" y="910936"/>
          <a:ext cx="6786540" cy="5332633"/>
        </a:xfrm>
        <a:prstGeom prst="rect">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B3E07552-F26C-4F08-976D-E8897270F9F1}">
      <dsp:nvSpPr>
        <dsp:cNvPr id="0" name=""/>
        <dsp:cNvSpPr/>
      </dsp:nvSpPr>
      <dsp:spPr>
        <a:xfrm>
          <a:off x="1216589" y="0"/>
          <a:ext cx="6844558" cy="623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30480" numCol="1" spcCol="1270" anchor="b" anchorCtr="0">
          <a:noAutofit/>
        </a:bodyPr>
        <a:lstStyle/>
        <a:p>
          <a:pPr marL="0" lvl="0" indent="0" algn="ctr" defTabSz="1066800">
            <a:lnSpc>
              <a:spcPct val="90000"/>
            </a:lnSpc>
            <a:spcBef>
              <a:spcPct val="0"/>
            </a:spcBef>
            <a:spcAft>
              <a:spcPct val="35000"/>
            </a:spcAft>
            <a:buNone/>
          </a:pPr>
          <a:endParaRPr lang="el-GR" sz="2400" b="1" kern="1200" dirty="0">
            <a:latin typeface="Century Gothic" panose="020B0502020202020204" pitchFamily="34" charset="0"/>
          </a:endParaRPr>
        </a:p>
      </dsp:txBody>
      <dsp:txXfrm>
        <a:off x="1216589" y="0"/>
        <a:ext cx="6844558" cy="623108"/>
      </dsp:txXfrm>
    </dsp:sp>
    <dsp:sp modelId="{97EAA36B-5087-4E55-B57E-4C8A4CD79E60}">
      <dsp:nvSpPr>
        <dsp:cNvPr id="0" name=""/>
        <dsp:cNvSpPr/>
      </dsp:nvSpPr>
      <dsp:spPr>
        <a:xfrm>
          <a:off x="1107878" y="4558430"/>
          <a:ext cx="2355359" cy="1456000"/>
        </a:xfrm>
        <a:prstGeom prst="rect">
          <a:avLst/>
        </a:prstGeom>
        <a:blipFill rotWithShape="1">
          <a:blip xmlns:r="http://schemas.openxmlformats.org/officeDocument/2006/relationships" r:embed="rId3"/>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AA9431-12F9-47FF-82A9-9EC0B29BA958}">
      <dsp:nvSpPr>
        <dsp:cNvPr id="0" name=""/>
        <dsp:cNvSpPr/>
      </dsp:nvSpPr>
      <dsp:spPr>
        <a:xfrm>
          <a:off x="1113152" y="5781545"/>
          <a:ext cx="2345564" cy="22539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0" rIns="60960" bIns="20320" numCol="1" spcCol="1270" anchor="b" anchorCtr="0">
          <a:noAutofit/>
        </a:bodyPr>
        <a:lstStyle/>
        <a:p>
          <a:pPr marL="0" lvl="0" indent="0" algn="ctr" defTabSz="711200">
            <a:lnSpc>
              <a:spcPct val="90000"/>
            </a:lnSpc>
            <a:spcBef>
              <a:spcPct val="0"/>
            </a:spcBef>
            <a:spcAft>
              <a:spcPct val="35000"/>
            </a:spcAft>
            <a:buNone/>
          </a:pPr>
          <a:r>
            <a:rPr lang="el-GR" sz="1600" b="1" kern="1200" dirty="0">
              <a:latin typeface="Century Gothic" panose="020B0502020202020204" pitchFamily="34" charset="0"/>
            </a:rPr>
            <a:t>Φυτοφάρμακα</a:t>
          </a:r>
        </a:p>
      </dsp:txBody>
      <dsp:txXfrm>
        <a:off x="1113152" y="5781545"/>
        <a:ext cx="2345564" cy="225392"/>
      </dsp:txXfrm>
    </dsp:sp>
    <dsp:sp modelId="{709162ED-C64C-4E86-970C-1636D13EE3E2}">
      <dsp:nvSpPr>
        <dsp:cNvPr id="0" name=""/>
        <dsp:cNvSpPr/>
      </dsp:nvSpPr>
      <dsp:spPr>
        <a:xfrm>
          <a:off x="3620713" y="4558430"/>
          <a:ext cx="2359127" cy="1456000"/>
        </a:xfrm>
        <a:prstGeom prst="rect">
          <a:avLst/>
        </a:prstGeom>
        <a:blipFill rotWithShape="1">
          <a:blip xmlns:r="http://schemas.openxmlformats.org/officeDocument/2006/relationships" r:embed="rId4"/>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433483-FD4E-4563-89F1-5BC1C70F37DF}">
      <dsp:nvSpPr>
        <dsp:cNvPr id="0" name=""/>
        <dsp:cNvSpPr/>
      </dsp:nvSpPr>
      <dsp:spPr>
        <a:xfrm>
          <a:off x="3627495" y="5781545"/>
          <a:ext cx="2345564" cy="22539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20320" rIns="60960" bIns="20320" numCol="1" spcCol="1270" anchor="b" anchorCtr="0">
          <a:noAutofit/>
        </a:bodyPr>
        <a:lstStyle/>
        <a:p>
          <a:pPr marL="0" lvl="0" indent="0" algn="ctr" defTabSz="711200">
            <a:lnSpc>
              <a:spcPct val="90000"/>
            </a:lnSpc>
            <a:spcBef>
              <a:spcPct val="0"/>
            </a:spcBef>
            <a:spcAft>
              <a:spcPct val="35000"/>
            </a:spcAft>
            <a:buNone/>
          </a:pPr>
          <a:r>
            <a:rPr lang="el-GR" sz="1600" b="1" kern="1200" dirty="0">
              <a:latin typeface="Century Gothic" panose="020B0502020202020204" pitchFamily="34" charset="0"/>
            </a:rPr>
            <a:t>Συντηρητικά</a:t>
          </a:r>
        </a:p>
      </dsp:txBody>
      <dsp:txXfrm>
        <a:off x="3627495" y="5781545"/>
        <a:ext cx="2345564" cy="225392"/>
      </dsp:txXfrm>
    </dsp:sp>
    <dsp:sp modelId="{9C77D58B-6819-469B-9043-C453C38ADE4E}">
      <dsp:nvSpPr>
        <dsp:cNvPr id="0" name=""/>
        <dsp:cNvSpPr/>
      </dsp:nvSpPr>
      <dsp:spPr>
        <a:xfrm>
          <a:off x="6133549" y="4558430"/>
          <a:ext cx="2355359" cy="1456000"/>
        </a:xfrm>
        <a:prstGeom prst="rect">
          <a:avLst/>
        </a:prstGeom>
        <a:blipFill rotWithShape="1">
          <a:blip xmlns:r="http://schemas.openxmlformats.org/officeDocument/2006/relationships" r:embed="rId5"/>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E6A1F2-B13B-4762-B0CD-BC775CDDE719}">
      <dsp:nvSpPr>
        <dsp:cNvPr id="0" name=""/>
        <dsp:cNvSpPr/>
      </dsp:nvSpPr>
      <dsp:spPr>
        <a:xfrm>
          <a:off x="6138824" y="5784043"/>
          <a:ext cx="2345564" cy="22539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20320" rIns="60960" bIns="20320" numCol="1" spcCol="1270" anchor="b" anchorCtr="0">
          <a:noAutofit/>
        </a:bodyPr>
        <a:lstStyle/>
        <a:p>
          <a:pPr marL="0" lvl="0" indent="0" algn="ctr" defTabSz="711200">
            <a:lnSpc>
              <a:spcPct val="90000"/>
            </a:lnSpc>
            <a:spcBef>
              <a:spcPct val="0"/>
            </a:spcBef>
            <a:spcAft>
              <a:spcPct val="35000"/>
            </a:spcAft>
            <a:buNone/>
          </a:pPr>
          <a:r>
            <a:rPr lang="el-GR" sz="1600" b="1" kern="1200" dirty="0">
              <a:latin typeface="Century Gothic" panose="020B0502020202020204" pitchFamily="34" charset="0"/>
            </a:rPr>
            <a:t>Συνθετικές ενώσεις</a:t>
          </a:r>
        </a:p>
      </dsp:txBody>
      <dsp:txXfrm>
        <a:off x="6138824" y="5784043"/>
        <a:ext cx="2345564" cy="2253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7B477-1D25-4F70-8500-D4093F65C31C}">
      <dsp:nvSpPr>
        <dsp:cNvPr id="0" name=""/>
        <dsp:cNvSpPr/>
      </dsp:nvSpPr>
      <dsp:spPr>
        <a:xfrm>
          <a:off x="4737336" y="0"/>
          <a:ext cx="5753097" cy="2775882"/>
        </a:xfrm>
        <a:prstGeom prst="rect">
          <a:avLst/>
        </a:prstGeom>
        <a:solidFill>
          <a:schemeClr val="accent2">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l-GR" sz="1400" kern="1200" dirty="0">
              <a:solidFill>
                <a:schemeClr val="tx1"/>
              </a:solidFill>
              <a:latin typeface="Century Gothic" panose="020B0502020202020204" pitchFamily="34" charset="0"/>
            </a:rPr>
            <a:t>Οι στεροειδείς ορμόνες περιλαμβάνουν τις φυλετικές ορμόνες, που παράγονται από τα αναπαραγωγικά όργανα, καθώς και ορισμένες ορμόνες που παράγονται από τα επινεφρίδια</a:t>
          </a:r>
        </a:p>
        <a:p>
          <a:pPr marL="0" lvl="0" indent="0" algn="just" defTabSz="622300">
            <a:lnSpc>
              <a:spcPct val="90000"/>
            </a:lnSpc>
            <a:spcBef>
              <a:spcPct val="0"/>
            </a:spcBef>
            <a:spcAft>
              <a:spcPct val="35000"/>
            </a:spcAft>
            <a:buNone/>
          </a:pPr>
          <a:endParaRPr lang="el-GR" sz="1400" kern="1200" dirty="0">
            <a:solidFill>
              <a:schemeClr val="tx1"/>
            </a:solidFill>
            <a:latin typeface="Century Gothic" panose="020B0502020202020204" pitchFamily="34" charset="0"/>
          </a:endParaRPr>
        </a:p>
        <a:p>
          <a:pPr marL="0" lvl="0" indent="0" algn="just" defTabSz="622300">
            <a:lnSpc>
              <a:spcPct val="90000"/>
            </a:lnSpc>
            <a:spcBef>
              <a:spcPct val="0"/>
            </a:spcBef>
            <a:spcAft>
              <a:spcPct val="35000"/>
            </a:spcAft>
            <a:buNone/>
          </a:pPr>
          <a:r>
            <a:rPr lang="el-GR" sz="1400" kern="1200" dirty="0">
              <a:solidFill>
                <a:schemeClr val="tx1"/>
              </a:solidFill>
              <a:latin typeface="Century Gothic" panose="020B0502020202020204" pitchFamily="34" charset="0"/>
            </a:rPr>
            <a:t>Λόγω της λιποδιαλυτότητάς τους διαπερνούν εύκολα την πλασματική μεμβράνη και συνδέονται με τους ειδικούς τους υποδοχείς στο κυτταρόπλασμα</a:t>
          </a:r>
        </a:p>
        <a:p>
          <a:pPr marL="0" lvl="0" indent="0" algn="just" defTabSz="622300">
            <a:lnSpc>
              <a:spcPct val="90000"/>
            </a:lnSpc>
            <a:spcBef>
              <a:spcPct val="0"/>
            </a:spcBef>
            <a:spcAft>
              <a:spcPct val="35000"/>
            </a:spcAft>
            <a:buNone/>
          </a:pPr>
          <a:endParaRPr lang="el-GR" sz="1400" kern="1200" dirty="0">
            <a:solidFill>
              <a:schemeClr val="tx1"/>
            </a:solidFill>
            <a:latin typeface="Century Gothic" panose="020B0502020202020204" pitchFamily="34" charset="0"/>
          </a:endParaRPr>
        </a:p>
        <a:p>
          <a:pPr marL="0" lvl="0" indent="0" algn="just" defTabSz="622300">
            <a:lnSpc>
              <a:spcPct val="90000"/>
            </a:lnSpc>
            <a:spcBef>
              <a:spcPct val="0"/>
            </a:spcBef>
            <a:spcAft>
              <a:spcPct val="35000"/>
            </a:spcAft>
            <a:buNone/>
          </a:pPr>
          <a:r>
            <a:rPr lang="el-GR" sz="1400" kern="1200" dirty="0">
              <a:solidFill>
                <a:schemeClr val="tx1"/>
              </a:solidFill>
              <a:latin typeface="Century Gothic" panose="020B0502020202020204" pitchFamily="34" charset="0"/>
            </a:rPr>
            <a:t>Το σύμπλοκο ορμόνης-υποδοχέα εισέρχεται στον πυρήνα, προσδένεται στο </a:t>
          </a:r>
          <a:r>
            <a:rPr lang="en-US" sz="1400" kern="1200" dirty="0">
              <a:solidFill>
                <a:schemeClr val="tx1"/>
              </a:solidFill>
              <a:latin typeface="Century Gothic" panose="020B0502020202020204" pitchFamily="34" charset="0"/>
            </a:rPr>
            <a:t>DNA</a:t>
          </a:r>
          <a:r>
            <a:rPr lang="el-GR" sz="1400" kern="1200" dirty="0">
              <a:solidFill>
                <a:schemeClr val="tx1"/>
              </a:solidFill>
              <a:latin typeface="Century Gothic" panose="020B0502020202020204" pitchFamily="34" charset="0"/>
            </a:rPr>
            <a:t> και επάγει τη μεταγραφή συγκεκριμένων γονιδίων </a:t>
          </a:r>
        </a:p>
      </dsp:txBody>
      <dsp:txXfrm>
        <a:off x="4737336" y="0"/>
        <a:ext cx="5753097" cy="2775882"/>
      </dsp:txXfrm>
    </dsp:sp>
    <dsp:sp modelId="{FAADE3A7-55D5-4AE4-A1C7-31751ADC691A}">
      <dsp:nvSpPr>
        <dsp:cNvPr id="0" name=""/>
        <dsp:cNvSpPr/>
      </dsp:nvSpPr>
      <dsp:spPr>
        <a:xfrm>
          <a:off x="944940" y="315"/>
          <a:ext cx="3168196" cy="2787071"/>
        </a:xfrm>
        <a:prstGeom prst="rect">
          <a:avLst/>
        </a:prstGeom>
        <a:blipFill dpi="0" rotWithShape="1">
          <a:blip xmlns:r="http://schemas.openxmlformats.org/officeDocument/2006/relationships" r:embed="rId1"/>
          <a:srcRect/>
          <a:stretch>
            <a:fillRect l="-1631" t="-1914" r="-1631" b="-1914"/>
          </a:stretch>
        </a:blip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FBABAF-C196-4E57-9038-4F1BC356841F}">
      <dsp:nvSpPr>
        <dsp:cNvPr id="0" name=""/>
        <dsp:cNvSpPr/>
      </dsp:nvSpPr>
      <dsp:spPr>
        <a:xfrm>
          <a:off x="937730" y="2874343"/>
          <a:ext cx="5759992" cy="2717998"/>
        </a:xfrm>
        <a:prstGeom prst="rect">
          <a:avLst/>
        </a:prstGeom>
        <a:solidFill>
          <a:schemeClr val="accent2">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l-GR" sz="1400" kern="1200" dirty="0">
            <a:solidFill>
              <a:schemeClr val="tx1"/>
            </a:solidFill>
            <a:latin typeface="Century Gothic" panose="020B0502020202020204" pitchFamily="34" charset="0"/>
          </a:endParaRPr>
        </a:p>
        <a:p>
          <a:pPr marL="0" lvl="0" indent="0" algn="ctr" defTabSz="622300">
            <a:lnSpc>
              <a:spcPct val="90000"/>
            </a:lnSpc>
            <a:spcBef>
              <a:spcPct val="0"/>
            </a:spcBef>
            <a:spcAft>
              <a:spcPct val="35000"/>
            </a:spcAft>
            <a:buNone/>
          </a:pPr>
          <a:endParaRPr lang="el-GR" sz="1400" kern="1200" dirty="0">
            <a:solidFill>
              <a:schemeClr val="tx1"/>
            </a:solidFill>
            <a:latin typeface="Century Gothic" panose="020B0502020202020204" pitchFamily="34" charset="0"/>
          </a:endParaRPr>
        </a:p>
        <a:p>
          <a:pPr marL="0" lvl="0" indent="0" algn="ctr" defTabSz="622300">
            <a:lnSpc>
              <a:spcPct val="90000"/>
            </a:lnSpc>
            <a:spcBef>
              <a:spcPct val="0"/>
            </a:spcBef>
            <a:spcAft>
              <a:spcPct val="35000"/>
            </a:spcAft>
            <a:buNone/>
          </a:pPr>
          <a:r>
            <a:rPr lang="el-GR" sz="1400" kern="1200" dirty="0">
              <a:solidFill>
                <a:schemeClr val="tx1"/>
              </a:solidFill>
              <a:latin typeface="Century Gothic" panose="020B0502020202020204" pitchFamily="34" charset="0"/>
            </a:rPr>
            <a:t>Η πλειονότητα των ενδοκρινών ορμονών είναι μη στεροειδείς</a:t>
          </a:r>
        </a:p>
        <a:p>
          <a:pPr marL="0" lvl="0" indent="0" algn="ctr" defTabSz="622300">
            <a:lnSpc>
              <a:spcPct val="90000"/>
            </a:lnSpc>
            <a:spcBef>
              <a:spcPct val="0"/>
            </a:spcBef>
            <a:spcAft>
              <a:spcPct val="35000"/>
            </a:spcAft>
            <a:buNone/>
          </a:pPr>
          <a:endParaRPr lang="el-GR" sz="1400" kern="1200" dirty="0">
            <a:solidFill>
              <a:schemeClr val="tx1"/>
            </a:solidFill>
            <a:latin typeface="Century Gothic" panose="020B0502020202020204" pitchFamily="34" charset="0"/>
          </a:endParaRPr>
        </a:p>
        <a:p>
          <a:pPr marL="0" lvl="0" indent="0" algn="ctr" defTabSz="622300">
            <a:lnSpc>
              <a:spcPct val="90000"/>
            </a:lnSpc>
            <a:spcBef>
              <a:spcPct val="0"/>
            </a:spcBef>
            <a:spcAft>
              <a:spcPct val="35000"/>
            </a:spcAft>
            <a:buNone/>
          </a:pPr>
          <a:r>
            <a:rPr lang="el-GR" sz="1400" kern="1200" dirty="0">
              <a:solidFill>
                <a:schemeClr val="tx1"/>
              </a:solidFill>
              <a:latin typeface="Century Gothic" panose="020B0502020202020204" pitchFamily="34" charset="0"/>
            </a:rPr>
            <a:t>Λόγω της υδατοδιαλυτότητάς τους δεν μπορούν να διαπεράσουν την πλασματική μεμβράνη</a:t>
          </a:r>
        </a:p>
        <a:p>
          <a:pPr marL="0" lvl="0" indent="0" algn="ctr" defTabSz="622300">
            <a:lnSpc>
              <a:spcPct val="90000"/>
            </a:lnSpc>
            <a:spcBef>
              <a:spcPct val="0"/>
            </a:spcBef>
            <a:spcAft>
              <a:spcPct val="35000"/>
            </a:spcAft>
            <a:buNone/>
          </a:pPr>
          <a:endParaRPr lang="el-GR" sz="1400" kern="1200" dirty="0">
            <a:solidFill>
              <a:schemeClr val="tx1"/>
            </a:solidFill>
            <a:latin typeface="Century Gothic" panose="020B0502020202020204" pitchFamily="34" charset="0"/>
          </a:endParaRPr>
        </a:p>
        <a:p>
          <a:pPr marL="0" lvl="0" indent="0" algn="ctr" defTabSz="622300">
            <a:lnSpc>
              <a:spcPct val="90000"/>
            </a:lnSpc>
            <a:spcBef>
              <a:spcPct val="0"/>
            </a:spcBef>
            <a:spcAft>
              <a:spcPct val="35000"/>
            </a:spcAft>
            <a:buNone/>
          </a:pPr>
          <a:r>
            <a:rPr lang="el-GR" sz="1400" kern="1200" dirty="0">
              <a:solidFill>
                <a:schemeClr val="tx1"/>
              </a:solidFill>
              <a:latin typeface="Century Gothic" panose="020B0502020202020204" pitchFamily="34" charset="0"/>
            </a:rPr>
            <a:t>Προσδένονται στους διαμεμβρανικούς υποδοχείς και αυτή η σύνδεση διεγείρει δευτερεύοντες αγγελιοφόρους στο κύτταρο </a:t>
          </a:r>
        </a:p>
        <a:p>
          <a:pPr marL="0" lvl="0" indent="0" algn="ctr" defTabSz="622300">
            <a:lnSpc>
              <a:spcPct val="90000"/>
            </a:lnSpc>
            <a:spcBef>
              <a:spcPct val="0"/>
            </a:spcBef>
            <a:spcAft>
              <a:spcPct val="35000"/>
            </a:spcAft>
            <a:buNone/>
          </a:pPr>
          <a:endParaRPr lang="el-GR" sz="1400" kern="1200" dirty="0">
            <a:solidFill>
              <a:schemeClr val="tx1"/>
            </a:solidFill>
            <a:latin typeface="Century Gothic" panose="020B0502020202020204" pitchFamily="34" charset="0"/>
          </a:endParaRPr>
        </a:p>
        <a:p>
          <a:pPr marL="0" lvl="0" indent="0" algn="ctr" defTabSz="622300">
            <a:lnSpc>
              <a:spcPct val="90000"/>
            </a:lnSpc>
            <a:spcBef>
              <a:spcPct val="0"/>
            </a:spcBef>
            <a:spcAft>
              <a:spcPct val="35000"/>
            </a:spcAft>
            <a:buNone/>
          </a:pPr>
          <a:r>
            <a:rPr lang="el-GR" sz="1400" kern="1200" dirty="0">
              <a:solidFill>
                <a:schemeClr val="tx1"/>
              </a:solidFill>
              <a:latin typeface="Century Gothic" panose="020B0502020202020204" pitchFamily="34" charset="0"/>
            </a:rPr>
            <a:t>Οι δευτερεύοντες αγγελιοφόροι ενεργοποιούν πρωτεΐνες που διαφοροποιούν τη συμπεριφορά του του κυττάρου </a:t>
          </a:r>
        </a:p>
        <a:p>
          <a:pPr marL="0" lvl="0" indent="0" algn="ctr" defTabSz="622300">
            <a:lnSpc>
              <a:spcPct val="90000"/>
            </a:lnSpc>
            <a:spcBef>
              <a:spcPct val="0"/>
            </a:spcBef>
            <a:spcAft>
              <a:spcPct val="35000"/>
            </a:spcAft>
            <a:buNone/>
          </a:pPr>
          <a:endParaRPr lang="el-GR" sz="3900" kern="1200" dirty="0"/>
        </a:p>
      </dsp:txBody>
      <dsp:txXfrm>
        <a:off x="937730" y="2874343"/>
        <a:ext cx="5759992" cy="2717998"/>
      </dsp:txXfrm>
    </dsp:sp>
    <dsp:sp modelId="{E22A42F0-E164-44C8-A571-BB0DC725B3B0}">
      <dsp:nvSpPr>
        <dsp:cNvPr id="0" name=""/>
        <dsp:cNvSpPr/>
      </dsp:nvSpPr>
      <dsp:spPr>
        <a:xfrm>
          <a:off x="7393110" y="2877756"/>
          <a:ext cx="3087830" cy="2714574"/>
        </a:xfrm>
        <a:prstGeom prst="rect">
          <a:avLst/>
        </a:prstGeom>
        <a:blipFill rotWithShape="1">
          <a:blip xmlns:r="http://schemas.openxmlformats.org/officeDocument/2006/relationships" r:embed="rId2"/>
          <a:srcRect/>
          <a:stretch>
            <a:fillRect/>
          </a:stretch>
        </a:blip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A08DE-1E16-401E-B3AB-9B8AE3A6C6C3}">
      <dsp:nvSpPr>
        <dsp:cNvPr id="0" name=""/>
        <dsp:cNvSpPr/>
      </dsp:nvSpPr>
      <dsp:spPr>
        <a:xfrm>
          <a:off x="196605" y="368483"/>
          <a:ext cx="6848179" cy="4873241"/>
        </a:xfrm>
        <a:prstGeom prst="frame">
          <a:avLst>
            <a:gd name="adj1" fmla="val 5450"/>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AD02B4C2-262D-45B3-8029-1762858D621D}">
      <dsp:nvSpPr>
        <dsp:cNvPr id="0" name=""/>
        <dsp:cNvSpPr/>
      </dsp:nvSpPr>
      <dsp:spPr>
        <a:xfrm>
          <a:off x="308040" y="488333"/>
          <a:ext cx="6584873" cy="4609660"/>
        </a:xfrm>
        <a:prstGeom prst="rect">
          <a:avLst/>
        </a:prstGeom>
        <a:blipFill dpi="0" rotWithShape="1">
          <a:blip xmlns:r="http://schemas.openxmlformats.org/officeDocument/2006/relationships" r:embed="rId1"/>
          <a:srcRect/>
          <a:stretch>
            <a:fillRect l="1343" t="2361" r="1343" b="2361"/>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B1B338D-8D96-4A2B-8329-B6DE187C8364}">
      <dsp:nvSpPr>
        <dsp:cNvPr id="0" name=""/>
        <dsp:cNvSpPr/>
      </dsp:nvSpPr>
      <dsp:spPr>
        <a:xfrm>
          <a:off x="197682" y="5316164"/>
          <a:ext cx="6317141" cy="578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marL="0" lvl="0" indent="0" algn="l" defTabSz="711200">
            <a:lnSpc>
              <a:spcPct val="90000"/>
            </a:lnSpc>
            <a:spcBef>
              <a:spcPct val="0"/>
            </a:spcBef>
            <a:spcAft>
              <a:spcPct val="35000"/>
            </a:spcAft>
            <a:buNone/>
          </a:pPr>
          <a:r>
            <a:rPr lang="el-GR" sz="1600" b="1" kern="1200" dirty="0">
              <a:latin typeface="Century Gothic" panose="020B0502020202020204" pitchFamily="34" charset="0"/>
            </a:rPr>
            <a:t>Επιδράσεις χημικών ενδοκρινικών διαταρακτών στην ανθρώπινη υγεία</a:t>
          </a:r>
        </a:p>
      </dsp:txBody>
      <dsp:txXfrm>
        <a:off x="197682" y="5316164"/>
        <a:ext cx="6317141" cy="578458"/>
      </dsp:txXfrm>
    </dsp:sp>
    <dsp:sp modelId="{3ED77F80-2749-4482-A25F-95D1A3EF7049}">
      <dsp:nvSpPr>
        <dsp:cNvPr id="0" name=""/>
        <dsp:cNvSpPr/>
      </dsp:nvSpPr>
      <dsp:spPr>
        <a:xfrm>
          <a:off x="7390281" y="863800"/>
          <a:ext cx="3130912" cy="4873241"/>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7148E-3178-465E-84B1-CAE2107F49C4}">
      <dsp:nvSpPr>
        <dsp:cNvPr id="0" name=""/>
        <dsp:cNvSpPr/>
      </dsp:nvSpPr>
      <dsp:spPr>
        <a:xfrm rot="16200000">
          <a:off x="-1710729" y="2968491"/>
          <a:ext cx="4416728" cy="8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56568" bIns="0" numCol="1" spcCol="1270" anchor="t" anchorCtr="0">
          <a:noAutofit/>
        </a:bodyPr>
        <a:lstStyle/>
        <a:p>
          <a:pPr marL="0" lvl="0" indent="0" algn="l" defTabSz="889000">
            <a:lnSpc>
              <a:spcPct val="150000"/>
            </a:lnSpc>
            <a:spcBef>
              <a:spcPct val="0"/>
            </a:spcBef>
            <a:spcAft>
              <a:spcPct val="35000"/>
            </a:spcAft>
            <a:buNone/>
          </a:pPr>
          <a:r>
            <a:rPr lang="en-US" sz="2000" b="1" kern="1200" dirty="0">
              <a:latin typeface="Century Gothic" panose="020B0502020202020204" pitchFamily="34" charset="0"/>
            </a:rPr>
            <a:t>In</a:t>
          </a:r>
          <a:r>
            <a:rPr lang="en-US" sz="2000" b="1" kern="1200" baseline="0" dirty="0">
              <a:latin typeface="Century Gothic" panose="020B0502020202020204" pitchFamily="34" charset="0"/>
            </a:rPr>
            <a:t> vitro </a:t>
          </a:r>
          <a:r>
            <a:rPr lang="el-GR" sz="2000" b="1" kern="1200" baseline="0" dirty="0">
              <a:latin typeface="Century Gothic" panose="020B0502020202020204" pitchFamily="34" charset="0"/>
            </a:rPr>
            <a:t>συστήματα</a:t>
          </a:r>
          <a:endParaRPr lang="el-GR" sz="2000" b="1" kern="1200" dirty="0">
            <a:latin typeface="Century Gothic" panose="020B0502020202020204" pitchFamily="34" charset="0"/>
          </a:endParaRPr>
        </a:p>
      </dsp:txBody>
      <dsp:txXfrm>
        <a:off x="-1710729" y="2968491"/>
        <a:ext cx="4416728" cy="857841"/>
      </dsp:txXfrm>
    </dsp:sp>
    <dsp:sp modelId="{79A08C9A-0561-4A28-B04D-81C3708BDA2C}">
      <dsp:nvSpPr>
        <dsp:cNvPr id="0" name=""/>
        <dsp:cNvSpPr/>
      </dsp:nvSpPr>
      <dsp:spPr>
        <a:xfrm>
          <a:off x="926555" y="1189047"/>
          <a:ext cx="4272959" cy="4416728"/>
        </a:xfrm>
        <a:prstGeom prst="rect">
          <a:avLst/>
        </a:prstGeom>
        <a:solidFill>
          <a:schemeClr val="accent2">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756568" rIns="106680" bIns="106680"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
          </a:pPr>
          <a:r>
            <a:rPr lang="el-GR" sz="1500" kern="1200" dirty="0">
              <a:solidFill>
                <a:schemeClr val="tx1"/>
              </a:solidFill>
              <a:latin typeface="Century Gothic" panose="020B0502020202020204" pitchFamily="34" charset="0"/>
            </a:rPr>
            <a:t>Πειράματα που διεξάγονται εκτός ζωντανών συστημάτων</a:t>
          </a:r>
        </a:p>
        <a:p>
          <a:pPr marL="114300" lvl="1" indent="-114300" algn="l" defTabSz="666750">
            <a:lnSpc>
              <a:spcPct val="90000"/>
            </a:lnSpc>
            <a:spcBef>
              <a:spcPct val="0"/>
            </a:spcBef>
            <a:spcAft>
              <a:spcPct val="15000"/>
            </a:spcAft>
            <a:buFont typeface="Wingdings" panose="05000000000000000000" pitchFamily="2" charset="2"/>
            <a:buNone/>
          </a:pPr>
          <a:endParaRPr lang="el-GR" sz="1500" kern="1200" dirty="0">
            <a:solidFill>
              <a:schemeClr val="tx1"/>
            </a:solidFill>
            <a:latin typeface="Century Gothic" panose="020B0502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l-GR" sz="1500" kern="1200" dirty="0">
              <a:solidFill>
                <a:schemeClr val="tx1"/>
              </a:solidFill>
              <a:latin typeface="Century Gothic" panose="020B0502020202020204" pitchFamily="34" charset="0"/>
            </a:rPr>
            <a:t>Απομονωμένα κύτταρα ή κυτταρικά συστατικά</a:t>
          </a:r>
        </a:p>
        <a:p>
          <a:pPr marL="114300" lvl="1" indent="-114300" algn="l" defTabSz="666750">
            <a:lnSpc>
              <a:spcPct val="90000"/>
            </a:lnSpc>
            <a:spcBef>
              <a:spcPct val="0"/>
            </a:spcBef>
            <a:spcAft>
              <a:spcPct val="15000"/>
            </a:spcAft>
            <a:buFont typeface="Wingdings" panose="05000000000000000000" pitchFamily="2" charset="2"/>
            <a:buNone/>
          </a:pPr>
          <a:endParaRPr lang="el-GR" sz="1500" kern="1200" dirty="0">
            <a:solidFill>
              <a:schemeClr val="tx1"/>
            </a:solidFill>
            <a:latin typeface="Century Gothic" panose="020B0502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l-GR" sz="1500" kern="1200" dirty="0">
              <a:solidFill>
                <a:schemeClr val="tx1"/>
              </a:solidFill>
              <a:latin typeface="Century Gothic" panose="020B0502020202020204" pitchFamily="34" charset="0"/>
            </a:rPr>
            <a:t>Διεξαγωγή υπό ελεγχόμενες εργαστηριακές συνθήκες</a:t>
          </a:r>
        </a:p>
        <a:p>
          <a:pPr marL="114300" lvl="1" indent="-114300" algn="l" defTabSz="666750">
            <a:lnSpc>
              <a:spcPct val="90000"/>
            </a:lnSpc>
            <a:spcBef>
              <a:spcPct val="0"/>
            </a:spcBef>
            <a:spcAft>
              <a:spcPct val="15000"/>
            </a:spcAft>
            <a:buFont typeface="Wingdings" panose="05000000000000000000" pitchFamily="2" charset="2"/>
            <a:buNone/>
          </a:pPr>
          <a:endParaRPr lang="el-GR" sz="1500" kern="1200" dirty="0">
            <a:solidFill>
              <a:schemeClr val="tx1"/>
            </a:solidFill>
            <a:latin typeface="Century Gothic" panose="020B0502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l-GR" sz="1500" kern="1200" dirty="0">
              <a:solidFill>
                <a:schemeClr val="tx1"/>
              </a:solidFill>
              <a:latin typeface="Century Gothic" panose="020B0502020202020204" pitchFamily="34" charset="0"/>
            </a:rPr>
            <a:t>Χαμηλό κόστος</a:t>
          </a:r>
        </a:p>
        <a:p>
          <a:pPr marL="114300" lvl="1" indent="-114300" algn="l" defTabSz="666750">
            <a:lnSpc>
              <a:spcPct val="90000"/>
            </a:lnSpc>
            <a:spcBef>
              <a:spcPct val="0"/>
            </a:spcBef>
            <a:spcAft>
              <a:spcPct val="15000"/>
            </a:spcAft>
            <a:buFont typeface="Wingdings" panose="05000000000000000000" pitchFamily="2" charset="2"/>
            <a:buNone/>
          </a:pPr>
          <a:endParaRPr lang="el-GR" sz="1500" kern="1200" dirty="0">
            <a:solidFill>
              <a:schemeClr val="tx1"/>
            </a:solidFill>
            <a:latin typeface="Century Gothic" panose="020B0502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l-GR" sz="1500" kern="1200" dirty="0">
              <a:solidFill>
                <a:schemeClr val="tx1"/>
              </a:solidFill>
              <a:latin typeface="Century Gothic" panose="020B0502020202020204" pitchFamily="34" charset="0"/>
            </a:rPr>
            <a:t>Λιγότερο χρονοβόρες</a:t>
          </a:r>
        </a:p>
        <a:p>
          <a:pPr marL="114300" lvl="1" indent="-114300" algn="l" defTabSz="666750">
            <a:lnSpc>
              <a:spcPct val="90000"/>
            </a:lnSpc>
            <a:spcBef>
              <a:spcPct val="0"/>
            </a:spcBef>
            <a:spcAft>
              <a:spcPct val="15000"/>
            </a:spcAft>
            <a:buFont typeface="Wingdings" panose="05000000000000000000" pitchFamily="2" charset="2"/>
            <a:buNone/>
          </a:pPr>
          <a:endParaRPr lang="el-GR" sz="1500" kern="1200" dirty="0">
            <a:solidFill>
              <a:schemeClr val="tx1"/>
            </a:solidFill>
            <a:latin typeface="Century Gothic" panose="020B0502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l-GR" sz="1500" kern="1200" dirty="0">
              <a:solidFill>
                <a:schemeClr val="tx1"/>
              </a:solidFill>
              <a:latin typeface="Century Gothic" panose="020B0502020202020204" pitchFamily="34" charset="0"/>
            </a:rPr>
            <a:t>Παρέχουν μία πρώτη εικόνα, αλλά χαρακτηρίζονται από σχετική αξιοπιστία</a:t>
          </a:r>
        </a:p>
        <a:p>
          <a:pPr marL="114300" lvl="1" indent="-114300" algn="l" defTabSz="622300">
            <a:lnSpc>
              <a:spcPct val="90000"/>
            </a:lnSpc>
            <a:spcBef>
              <a:spcPct val="0"/>
            </a:spcBef>
            <a:spcAft>
              <a:spcPct val="15000"/>
            </a:spcAft>
            <a:buChar char="•"/>
          </a:pPr>
          <a:endParaRPr lang="el-GR" sz="1400" kern="1200" dirty="0"/>
        </a:p>
      </dsp:txBody>
      <dsp:txXfrm>
        <a:off x="926555" y="1189047"/>
        <a:ext cx="4272959" cy="4416728"/>
      </dsp:txXfrm>
    </dsp:sp>
    <dsp:sp modelId="{39EAFB01-0FD7-49FA-ABCC-966157A2A24E}">
      <dsp:nvSpPr>
        <dsp:cNvPr id="0" name=""/>
        <dsp:cNvSpPr/>
      </dsp:nvSpPr>
      <dsp:spPr>
        <a:xfrm>
          <a:off x="68714" y="56696"/>
          <a:ext cx="1715682" cy="1715682"/>
        </a:xfrm>
        <a:prstGeom prst="rect">
          <a:avLst/>
        </a:prstGeom>
        <a:blipFill rotWithShape="1">
          <a:blip xmlns:r="http://schemas.openxmlformats.org/officeDocument/2006/relationships" r:embed="rId1"/>
          <a:srcRect/>
          <a:stretch>
            <a:fillRect l="-2000" r="-2000"/>
          </a:stretch>
        </a:blip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6E5171B6-605D-4F82-8443-6825B70B8694}">
      <dsp:nvSpPr>
        <dsp:cNvPr id="0" name=""/>
        <dsp:cNvSpPr/>
      </dsp:nvSpPr>
      <dsp:spPr>
        <a:xfrm rot="16200000">
          <a:off x="4536782" y="2968491"/>
          <a:ext cx="4416728" cy="8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56568" bIns="0" numCol="1" spcCol="1270" anchor="t" anchorCtr="0">
          <a:noAutofit/>
        </a:bodyPr>
        <a:lstStyle/>
        <a:p>
          <a:pPr marL="0" lvl="0" indent="0" algn="l" defTabSz="889000">
            <a:lnSpc>
              <a:spcPct val="150000"/>
            </a:lnSpc>
            <a:spcBef>
              <a:spcPct val="0"/>
            </a:spcBef>
            <a:spcAft>
              <a:spcPct val="35000"/>
            </a:spcAft>
            <a:buNone/>
          </a:pPr>
          <a:r>
            <a:rPr lang="en-US" sz="2000" b="1" kern="1200" dirty="0">
              <a:latin typeface="Century Gothic" panose="020B0502020202020204" pitchFamily="34" charset="0"/>
            </a:rPr>
            <a:t>In</a:t>
          </a:r>
          <a:r>
            <a:rPr lang="en-US" sz="2000" b="1" kern="1200" baseline="0" dirty="0">
              <a:latin typeface="Century Gothic" panose="020B0502020202020204" pitchFamily="34" charset="0"/>
            </a:rPr>
            <a:t> vivo </a:t>
          </a:r>
          <a:r>
            <a:rPr lang="el-GR" sz="2000" b="1" kern="1200" baseline="0" dirty="0">
              <a:latin typeface="Century Gothic" panose="020B0502020202020204" pitchFamily="34" charset="0"/>
            </a:rPr>
            <a:t>συστήματα</a:t>
          </a:r>
          <a:endParaRPr lang="el-GR" sz="2000" b="1" kern="1200" dirty="0">
            <a:latin typeface="Century Gothic" panose="020B0502020202020204" pitchFamily="34" charset="0"/>
          </a:endParaRPr>
        </a:p>
      </dsp:txBody>
      <dsp:txXfrm>
        <a:off x="4536782" y="2968491"/>
        <a:ext cx="4416728" cy="857841"/>
      </dsp:txXfrm>
    </dsp:sp>
    <dsp:sp modelId="{106D0901-AC7C-4000-B1F1-0940C56F3B1A}">
      <dsp:nvSpPr>
        <dsp:cNvPr id="0" name=""/>
        <dsp:cNvSpPr/>
      </dsp:nvSpPr>
      <dsp:spPr>
        <a:xfrm>
          <a:off x="7174067" y="1189047"/>
          <a:ext cx="4272959" cy="4416728"/>
        </a:xfrm>
        <a:prstGeom prst="rect">
          <a:avLst/>
        </a:prstGeom>
        <a:solidFill>
          <a:schemeClr val="accent2">
            <a:lumMod val="20000"/>
            <a:lumOff val="8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756568" rIns="106680" bIns="106680" numCol="1" spcCol="1270" anchor="t" anchorCtr="0">
          <a:noAutofit/>
        </a:bodyPr>
        <a:lstStyle/>
        <a:p>
          <a:pPr marL="114300" lvl="1" indent="-114300" algn="l" defTabSz="622300">
            <a:lnSpc>
              <a:spcPct val="90000"/>
            </a:lnSpc>
            <a:spcBef>
              <a:spcPct val="0"/>
            </a:spcBef>
            <a:spcAft>
              <a:spcPct val="15000"/>
            </a:spcAft>
            <a:buChar char="•"/>
          </a:pPr>
          <a:endParaRPr lang="el-GR" sz="1400" kern="1200" dirty="0"/>
        </a:p>
        <a:p>
          <a:pPr marL="114300" lvl="1" indent="-114300" algn="l" defTabSz="666750">
            <a:lnSpc>
              <a:spcPct val="90000"/>
            </a:lnSpc>
            <a:spcBef>
              <a:spcPct val="0"/>
            </a:spcBef>
            <a:spcAft>
              <a:spcPct val="15000"/>
            </a:spcAft>
            <a:buFont typeface="Wingdings" panose="05000000000000000000" pitchFamily="2" charset="2"/>
            <a:buChar char="§"/>
          </a:pPr>
          <a:r>
            <a:rPr lang="el-GR" sz="1500" kern="1200" dirty="0">
              <a:solidFill>
                <a:schemeClr val="tx1"/>
              </a:solidFill>
              <a:latin typeface="Century Gothic" panose="020B0502020202020204" pitchFamily="34" charset="0"/>
            </a:rPr>
            <a:t>Πειράματα που διεξάγονται εντός έμβιων οργανισμών</a:t>
          </a:r>
        </a:p>
        <a:p>
          <a:pPr marL="114300" lvl="1" indent="-114300" algn="l" defTabSz="666750">
            <a:lnSpc>
              <a:spcPct val="90000"/>
            </a:lnSpc>
            <a:spcBef>
              <a:spcPct val="0"/>
            </a:spcBef>
            <a:spcAft>
              <a:spcPct val="15000"/>
            </a:spcAft>
            <a:buFont typeface="Wingdings" panose="05000000000000000000" pitchFamily="2" charset="2"/>
            <a:buNone/>
          </a:pPr>
          <a:endParaRPr lang="el-GR" sz="1500" kern="1200" dirty="0">
            <a:solidFill>
              <a:schemeClr val="tx1"/>
            </a:solidFill>
            <a:latin typeface="Century Gothic" panose="020B0502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l-GR" sz="1500" kern="1200" dirty="0">
              <a:solidFill>
                <a:schemeClr val="tx1"/>
              </a:solidFill>
              <a:latin typeface="Century Gothic" panose="020B0502020202020204" pitchFamily="34" charset="0"/>
            </a:rPr>
            <a:t>Ολόκληροι οργανισμοί</a:t>
          </a:r>
        </a:p>
        <a:p>
          <a:pPr marL="114300" lvl="1" indent="-114300" algn="l" defTabSz="666750">
            <a:lnSpc>
              <a:spcPct val="90000"/>
            </a:lnSpc>
            <a:spcBef>
              <a:spcPct val="0"/>
            </a:spcBef>
            <a:spcAft>
              <a:spcPct val="15000"/>
            </a:spcAft>
            <a:buFont typeface="Wingdings" panose="05000000000000000000" pitchFamily="2" charset="2"/>
            <a:buNone/>
          </a:pPr>
          <a:endParaRPr lang="el-GR" sz="1500" kern="1200" dirty="0">
            <a:solidFill>
              <a:schemeClr val="tx1"/>
            </a:solidFill>
            <a:latin typeface="Century Gothic" panose="020B0502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l-GR" sz="1500" kern="1200" dirty="0">
              <a:solidFill>
                <a:schemeClr val="tx1"/>
              </a:solidFill>
              <a:latin typeface="Century Gothic" panose="020B0502020202020204" pitchFamily="34" charset="0"/>
            </a:rPr>
            <a:t>Διεξαγωγή υπό φυσιολογικές συνθήκες</a:t>
          </a:r>
        </a:p>
        <a:p>
          <a:pPr marL="114300" lvl="1" indent="-114300" algn="l" defTabSz="666750">
            <a:lnSpc>
              <a:spcPct val="90000"/>
            </a:lnSpc>
            <a:spcBef>
              <a:spcPct val="0"/>
            </a:spcBef>
            <a:spcAft>
              <a:spcPct val="15000"/>
            </a:spcAft>
            <a:buFont typeface="Wingdings" panose="05000000000000000000" pitchFamily="2" charset="2"/>
            <a:buNone/>
          </a:pPr>
          <a:endParaRPr lang="el-GR" sz="1500" kern="1200" dirty="0">
            <a:solidFill>
              <a:schemeClr val="tx1"/>
            </a:solidFill>
            <a:latin typeface="Century Gothic" panose="020B0502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l-GR" sz="1500" kern="1200" dirty="0">
              <a:solidFill>
                <a:schemeClr val="tx1"/>
              </a:solidFill>
              <a:latin typeface="Century Gothic" panose="020B0502020202020204" pitchFamily="34" charset="0"/>
            </a:rPr>
            <a:t>Υψηλό κόστος</a:t>
          </a:r>
        </a:p>
        <a:p>
          <a:pPr marL="114300" lvl="1" indent="-114300" algn="l" defTabSz="666750">
            <a:lnSpc>
              <a:spcPct val="90000"/>
            </a:lnSpc>
            <a:spcBef>
              <a:spcPct val="0"/>
            </a:spcBef>
            <a:spcAft>
              <a:spcPct val="15000"/>
            </a:spcAft>
            <a:buFont typeface="Wingdings" panose="05000000000000000000" pitchFamily="2" charset="2"/>
            <a:buNone/>
          </a:pPr>
          <a:endParaRPr lang="el-GR" sz="1500" kern="1200" dirty="0">
            <a:solidFill>
              <a:schemeClr val="tx1"/>
            </a:solidFill>
            <a:latin typeface="Century Gothic" panose="020B0502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l-GR" sz="1500" kern="1200" dirty="0">
              <a:solidFill>
                <a:schemeClr val="tx1"/>
              </a:solidFill>
              <a:latin typeface="Century Gothic" panose="020B0502020202020204" pitchFamily="34" charset="0"/>
            </a:rPr>
            <a:t>Περισσότερο χρονοβόρες</a:t>
          </a:r>
        </a:p>
        <a:p>
          <a:pPr marL="114300" lvl="1" indent="-114300" algn="l" defTabSz="666750">
            <a:lnSpc>
              <a:spcPct val="90000"/>
            </a:lnSpc>
            <a:spcBef>
              <a:spcPct val="0"/>
            </a:spcBef>
            <a:spcAft>
              <a:spcPct val="15000"/>
            </a:spcAft>
            <a:buFont typeface="Wingdings" panose="05000000000000000000" pitchFamily="2" charset="2"/>
            <a:buNone/>
          </a:pPr>
          <a:endParaRPr lang="el-GR" sz="1500" kern="1200" dirty="0">
            <a:solidFill>
              <a:schemeClr val="tx1"/>
            </a:solidFill>
            <a:latin typeface="Century Gothic" panose="020B050202020202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
          </a:pPr>
          <a:r>
            <a:rPr lang="el-GR" sz="1500" kern="1200" dirty="0">
              <a:solidFill>
                <a:schemeClr val="tx1"/>
              </a:solidFill>
              <a:latin typeface="Century Gothic" panose="020B0502020202020204" pitchFamily="34" charset="0"/>
            </a:rPr>
            <a:t>Υψηλότερη ακρίβεια και αξιοπιστία</a:t>
          </a:r>
        </a:p>
        <a:p>
          <a:pPr marL="114300" lvl="1" indent="-114300" algn="l" defTabSz="666750">
            <a:lnSpc>
              <a:spcPct val="90000"/>
            </a:lnSpc>
            <a:spcBef>
              <a:spcPct val="0"/>
            </a:spcBef>
            <a:spcAft>
              <a:spcPct val="15000"/>
            </a:spcAft>
            <a:buFont typeface="Wingdings" panose="05000000000000000000" pitchFamily="2" charset="2"/>
            <a:buChar char="§"/>
          </a:pPr>
          <a:endParaRPr lang="el-GR" sz="1500" kern="1200" dirty="0">
            <a:solidFill>
              <a:schemeClr val="tx1"/>
            </a:solidFill>
          </a:endParaRPr>
        </a:p>
        <a:p>
          <a:pPr marL="114300" lvl="1" indent="-114300" algn="l" defTabSz="622300">
            <a:lnSpc>
              <a:spcPct val="90000"/>
            </a:lnSpc>
            <a:spcBef>
              <a:spcPct val="0"/>
            </a:spcBef>
            <a:spcAft>
              <a:spcPct val="15000"/>
            </a:spcAft>
            <a:buChar char="•"/>
          </a:pPr>
          <a:endParaRPr lang="el-GR" sz="1400" kern="1200" dirty="0"/>
        </a:p>
      </dsp:txBody>
      <dsp:txXfrm>
        <a:off x="7174067" y="1189047"/>
        <a:ext cx="4272959" cy="4416728"/>
      </dsp:txXfrm>
    </dsp:sp>
    <dsp:sp modelId="{F0DA23CB-2740-4575-9259-33D66A60126A}">
      <dsp:nvSpPr>
        <dsp:cNvPr id="0" name=""/>
        <dsp:cNvSpPr/>
      </dsp:nvSpPr>
      <dsp:spPr>
        <a:xfrm>
          <a:off x="6316226" y="56696"/>
          <a:ext cx="1715682" cy="1715682"/>
        </a:xfrm>
        <a:prstGeom prst="rect">
          <a:avLst/>
        </a:prstGeom>
        <a:blipFill rotWithShape="1">
          <a:blip xmlns:r="http://schemas.openxmlformats.org/officeDocument/2006/relationships" r:embed="rId2"/>
          <a:srcRect/>
          <a:stretch>
            <a:fillRect/>
          </a:stretch>
        </a:blip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6A3AA-EAAE-465B-81B8-9E025FE4F4F3}">
      <dsp:nvSpPr>
        <dsp:cNvPr id="0" name=""/>
        <dsp:cNvSpPr/>
      </dsp:nvSpPr>
      <dsp:spPr>
        <a:xfrm>
          <a:off x="0" y="3634630"/>
          <a:ext cx="227873" cy="36743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lang="el-GR" sz="500" kern="1200" dirty="0"/>
        </a:p>
      </dsp:txBody>
      <dsp:txXfrm>
        <a:off x="33371" y="3688439"/>
        <a:ext cx="161131" cy="259813"/>
      </dsp:txXfrm>
    </dsp:sp>
    <dsp:sp modelId="{F27F4387-B68B-47D4-A181-AD8F6F7DD0C9}">
      <dsp:nvSpPr>
        <dsp:cNvPr id="0" name=""/>
        <dsp:cNvSpPr/>
      </dsp:nvSpPr>
      <dsp:spPr>
        <a:xfrm>
          <a:off x="1145692" y="0"/>
          <a:ext cx="4346253" cy="4530705"/>
        </a:xfrm>
        <a:prstGeom prst="blockArc">
          <a:avLst>
            <a:gd name="adj1" fmla="val 17527788"/>
            <a:gd name="adj2" fmla="val 4119114"/>
            <a:gd name="adj3" fmla="val 575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E645A3-11CF-408B-9D43-421C91C71B41}">
      <dsp:nvSpPr>
        <dsp:cNvPr id="0" name=""/>
        <dsp:cNvSpPr/>
      </dsp:nvSpPr>
      <dsp:spPr>
        <a:xfrm>
          <a:off x="4437462" y="473602"/>
          <a:ext cx="971996" cy="972002"/>
        </a:xfrm>
        <a:prstGeom prst="ellips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1F3971-736E-4C07-92BF-95A94807998F}">
      <dsp:nvSpPr>
        <dsp:cNvPr id="0" name=""/>
        <dsp:cNvSpPr/>
      </dsp:nvSpPr>
      <dsp:spPr>
        <a:xfrm>
          <a:off x="5609388" y="201702"/>
          <a:ext cx="4016177" cy="1118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l-GR" sz="1600" b="1" kern="1200" dirty="0">
              <a:latin typeface="Century Gothic" panose="020B0502020202020204" pitchFamily="34" charset="0"/>
            </a:rPr>
            <a:t>Ενίσχυση</a:t>
          </a:r>
          <a:endParaRPr lang="en-US" sz="1600" b="1" kern="1200" dirty="0">
            <a:latin typeface="Century Gothic" panose="020B0502020202020204" pitchFamily="34" charset="0"/>
          </a:endParaRPr>
        </a:p>
        <a:p>
          <a:pPr marL="0" lvl="0" indent="0" algn="l" defTabSz="711200">
            <a:lnSpc>
              <a:spcPct val="90000"/>
            </a:lnSpc>
            <a:spcBef>
              <a:spcPct val="0"/>
            </a:spcBef>
            <a:spcAft>
              <a:spcPct val="10000"/>
            </a:spcAft>
            <a:buNone/>
          </a:pPr>
          <a:r>
            <a:rPr lang="el-GR" sz="1600" kern="1200" dirty="0">
              <a:latin typeface="Century Gothic" panose="020B0502020202020204" pitchFamily="34" charset="0"/>
            </a:rPr>
            <a:t>Η έκθεση σε ένα χημικό επιδρά στο άλλο προκαλώντας ισχυρότερη επίδραση σε σχέση με την αρχική</a:t>
          </a:r>
        </a:p>
      </dsp:txBody>
      <dsp:txXfrm>
        <a:off x="5609388" y="201702"/>
        <a:ext cx="4016177" cy="1118177"/>
      </dsp:txXfrm>
    </dsp:sp>
    <dsp:sp modelId="{4248E766-A492-4BDD-959A-377019864804}">
      <dsp:nvSpPr>
        <dsp:cNvPr id="0" name=""/>
        <dsp:cNvSpPr/>
      </dsp:nvSpPr>
      <dsp:spPr>
        <a:xfrm>
          <a:off x="4883876" y="1787959"/>
          <a:ext cx="971996" cy="972002"/>
        </a:xfrm>
        <a:prstGeom prst="ellips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016189-EF16-4FDD-BF81-3F93477CF8C7}">
      <dsp:nvSpPr>
        <dsp:cNvPr id="0" name=""/>
        <dsp:cNvSpPr/>
      </dsp:nvSpPr>
      <dsp:spPr>
        <a:xfrm>
          <a:off x="6050888" y="1879315"/>
          <a:ext cx="3551273" cy="1118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l-GR" sz="1600" b="1" kern="1200" dirty="0">
              <a:latin typeface="Century Gothic" panose="020B0502020202020204" pitchFamily="34" charset="0"/>
            </a:rPr>
            <a:t>Συνέργεια</a:t>
          </a:r>
        </a:p>
        <a:p>
          <a:pPr marL="0" lvl="0" indent="0" algn="just" defTabSz="711200">
            <a:lnSpc>
              <a:spcPct val="90000"/>
            </a:lnSpc>
            <a:spcBef>
              <a:spcPct val="0"/>
            </a:spcBef>
            <a:spcAft>
              <a:spcPct val="10000"/>
            </a:spcAft>
            <a:buNone/>
          </a:pPr>
          <a:r>
            <a:rPr lang="el-GR" sz="1600" b="0" kern="1200" dirty="0">
              <a:latin typeface="Century Gothic" panose="020B0502020202020204" pitchFamily="34" charset="0"/>
            </a:rPr>
            <a:t>Η έκθεση σε ένα χημικό προκαλεί δραματική αύξηση της επίδρασης του άλλου χήμικου</a:t>
          </a:r>
        </a:p>
        <a:p>
          <a:pPr marL="0" lvl="0" indent="0" algn="l" defTabSz="711200">
            <a:lnSpc>
              <a:spcPct val="90000"/>
            </a:lnSpc>
            <a:spcBef>
              <a:spcPct val="0"/>
            </a:spcBef>
            <a:spcAft>
              <a:spcPct val="10000"/>
            </a:spcAft>
            <a:buNone/>
          </a:pPr>
          <a:endParaRPr lang="el-GR" sz="1400" b="0" kern="1200" dirty="0">
            <a:latin typeface="Century Gothic" panose="020B0502020202020204" pitchFamily="34" charset="0"/>
          </a:endParaRPr>
        </a:p>
        <a:p>
          <a:pPr marL="0" lvl="0" indent="0" algn="l" defTabSz="711200">
            <a:lnSpc>
              <a:spcPct val="90000"/>
            </a:lnSpc>
            <a:spcBef>
              <a:spcPct val="0"/>
            </a:spcBef>
            <a:spcAft>
              <a:spcPct val="10000"/>
            </a:spcAft>
            <a:buNone/>
          </a:pPr>
          <a:r>
            <a:rPr lang="el-GR" sz="1400" b="0" kern="1200" dirty="0">
              <a:latin typeface="Century Gothic" panose="020B0502020202020204" pitchFamily="34" charset="0"/>
            </a:rPr>
            <a:t> </a:t>
          </a:r>
        </a:p>
      </dsp:txBody>
      <dsp:txXfrm>
        <a:off x="6050888" y="1879315"/>
        <a:ext cx="3551273" cy="1118177"/>
      </dsp:txXfrm>
    </dsp:sp>
    <dsp:sp modelId="{BB71F1D3-AFF9-4652-B1E9-014585E85C99}">
      <dsp:nvSpPr>
        <dsp:cNvPr id="0" name=""/>
        <dsp:cNvSpPr/>
      </dsp:nvSpPr>
      <dsp:spPr>
        <a:xfrm>
          <a:off x="4437462" y="3120893"/>
          <a:ext cx="971996" cy="972002"/>
        </a:xfrm>
        <a:prstGeom prst="ellips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B8D580-D11D-427A-A911-F15FD8E1B78C}">
      <dsp:nvSpPr>
        <dsp:cNvPr id="0" name=""/>
        <dsp:cNvSpPr/>
      </dsp:nvSpPr>
      <dsp:spPr>
        <a:xfrm>
          <a:off x="5513334" y="3081369"/>
          <a:ext cx="4222432" cy="1118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l-GR" sz="1600" b="1" kern="1200" dirty="0">
              <a:latin typeface="Century Gothic" panose="020B0502020202020204" pitchFamily="34" charset="0"/>
            </a:rPr>
            <a:t>Ανταγωνισμός</a:t>
          </a:r>
        </a:p>
        <a:p>
          <a:pPr marL="0" lvl="0" indent="0" algn="l" defTabSz="711200">
            <a:lnSpc>
              <a:spcPct val="90000"/>
            </a:lnSpc>
            <a:spcBef>
              <a:spcPct val="0"/>
            </a:spcBef>
            <a:spcAft>
              <a:spcPct val="10000"/>
            </a:spcAft>
            <a:buNone/>
          </a:pPr>
          <a:r>
            <a:rPr lang="el-GR" sz="1600" b="0" kern="1200" dirty="0">
              <a:latin typeface="Century Gothic" panose="020B0502020202020204" pitchFamily="34" charset="0"/>
            </a:rPr>
            <a:t>Η έκθεση σε ένα χημικό μειώνει την επίδραση του άλλου χημικού</a:t>
          </a:r>
        </a:p>
      </dsp:txBody>
      <dsp:txXfrm>
        <a:off x="5513334" y="3081369"/>
        <a:ext cx="4222432" cy="111817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7FC30-0EB1-4AA1-A343-BD0B3020B950}">
      <dsp:nvSpPr>
        <dsp:cNvPr id="0" name=""/>
        <dsp:cNvSpPr/>
      </dsp:nvSpPr>
      <dsp:spPr>
        <a:xfrm>
          <a:off x="10384904" y="1092223"/>
          <a:ext cx="242561" cy="4489301"/>
        </a:xfrm>
        <a:prstGeom prst="rect">
          <a:avLst/>
        </a:prstGeom>
        <a:solidFill>
          <a:schemeClr val="accent2">
            <a:lumMod val="20000"/>
            <a:lumOff val="80000"/>
            <a:alpha val="40000"/>
          </a:schemeClr>
        </a:solidFill>
        <a:ln>
          <a:noFill/>
        </a:ln>
        <a:effectLst/>
      </dsp:spPr>
      <dsp:style>
        <a:lnRef idx="0">
          <a:scrgbClr r="0" g="0" b="0"/>
        </a:lnRef>
        <a:fillRef idx="1">
          <a:scrgbClr r="0" g="0" b="0"/>
        </a:fillRef>
        <a:effectRef idx="0">
          <a:scrgbClr r="0" g="0" b="0"/>
        </a:effectRef>
        <a:fontRef idx="minor"/>
      </dsp:style>
    </dsp:sp>
    <dsp:sp modelId="{C2EBD219-C6AE-4215-AB9F-56E68B874CBB}">
      <dsp:nvSpPr>
        <dsp:cNvPr id="0" name=""/>
        <dsp:cNvSpPr/>
      </dsp:nvSpPr>
      <dsp:spPr>
        <a:xfrm>
          <a:off x="678358" y="1092223"/>
          <a:ext cx="6308643" cy="4489301"/>
        </a:xfrm>
        <a:prstGeom prst="frame">
          <a:avLst>
            <a:gd name="adj1" fmla="val 5450"/>
          </a:avLst>
        </a:prstGeom>
        <a:solidFill>
          <a:schemeClr val="accent2">
            <a:lumMod val="20000"/>
            <a:lumOff val="80000"/>
            <a:alpha val="40000"/>
          </a:schemeClr>
        </a:solidFill>
        <a:ln>
          <a:noFill/>
        </a:ln>
        <a:effectLst/>
      </dsp:spPr>
      <dsp:style>
        <a:lnRef idx="0">
          <a:scrgbClr r="0" g="0" b="0"/>
        </a:lnRef>
        <a:fillRef idx="1">
          <a:scrgbClr r="0" g="0" b="0"/>
        </a:fillRef>
        <a:effectRef idx="0">
          <a:scrgbClr r="0" g="0" b="0"/>
        </a:effectRef>
        <a:fontRef idx="minor"/>
      </dsp:style>
    </dsp:sp>
    <dsp:sp modelId="{B787FC14-378A-4939-9922-F5AA73472B96}">
      <dsp:nvSpPr>
        <dsp:cNvPr id="0" name=""/>
        <dsp:cNvSpPr/>
      </dsp:nvSpPr>
      <dsp:spPr>
        <a:xfrm>
          <a:off x="66644" y="329098"/>
          <a:ext cx="6937474" cy="4760439"/>
        </a:xfrm>
        <a:prstGeom prst="rect">
          <a:avLst/>
        </a:prstGeom>
        <a:blipFill dpi="0" rotWithShape="1">
          <a:blip xmlns:r="http://schemas.openxmlformats.org/officeDocument/2006/relationships" r:embed="rId1"/>
          <a:srcRect/>
          <a:stretch>
            <a:fillRect l="-1892" t="-1046" r="-1892" b="-1046"/>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E623B45-194F-4EBF-8ABA-5FEC2F9194BA}">
      <dsp:nvSpPr>
        <dsp:cNvPr id="0" name=""/>
        <dsp:cNvSpPr/>
      </dsp:nvSpPr>
      <dsp:spPr>
        <a:xfrm>
          <a:off x="924996" y="4932346"/>
          <a:ext cx="5819443" cy="532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marL="0" lvl="0" indent="0" algn="l" defTabSz="800100">
            <a:lnSpc>
              <a:spcPct val="90000"/>
            </a:lnSpc>
            <a:spcBef>
              <a:spcPct val="0"/>
            </a:spcBef>
            <a:spcAft>
              <a:spcPct val="35000"/>
            </a:spcAft>
            <a:buNone/>
          </a:pPr>
          <a:r>
            <a:rPr lang="el-GR" sz="1800" kern="1200" dirty="0">
              <a:latin typeface="Century Gothic" panose="020B0502020202020204" pitchFamily="34" charset="0"/>
            </a:rPr>
            <a:t>Συνοπτικό πρωτόκολλο μεθοδολογίας</a:t>
          </a:r>
        </a:p>
      </dsp:txBody>
      <dsp:txXfrm>
        <a:off x="924996" y="4932346"/>
        <a:ext cx="5819443" cy="532884"/>
      </dsp:txXfrm>
    </dsp:sp>
    <dsp:sp modelId="{D9D8E7C5-E8EE-4CF6-A319-29E7B58A3075}">
      <dsp:nvSpPr>
        <dsp:cNvPr id="0" name=""/>
        <dsp:cNvSpPr/>
      </dsp:nvSpPr>
      <dsp:spPr>
        <a:xfrm>
          <a:off x="7243831" y="1092223"/>
          <a:ext cx="2884242" cy="4489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l-GR" sz="1600" kern="1200" dirty="0">
              <a:latin typeface="Century Gothic" panose="020B0502020202020204" pitchFamily="34" charset="0"/>
            </a:rPr>
            <a:t>Μελέτη κοινών χημικών ουσιών, συχνά απαντώμενων στην καθημερινή ζωή, υπό τη μορφή χημικών μειγμάτων</a:t>
          </a:r>
          <a:endParaRPr lang="el-GR" sz="1600" kern="1200" dirty="0"/>
        </a:p>
        <a:p>
          <a:pPr marL="0" lvl="0" indent="0" algn="l" defTabSz="711200">
            <a:lnSpc>
              <a:spcPct val="90000"/>
            </a:lnSpc>
            <a:spcBef>
              <a:spcPct val="0"/>
            </a:spcBef>
            <a:spcAft>
              <a:spcPct val="35000"/>
            </a:spcAft>
            <a:buFont typeface="Wingdings" panose="05000000000000000000" pitchFamily="2" charset="2"/>
            <a:buNone/>
          </a:pPr>
          <a:r>
            <a:rPr lang="el-GR" sz="1600" kern="1200" dirty="0">
              <a:latin typeface="Century Gothic" panose="020B0502020202020204" pitchFamily="34" charset="0"/>
            </a:rPr>
            <a:t>Έκθεση σε χαμηλές, ρεαλιστικές δόσεις, γύρω και κάτω από τα υπάρχοντα όρια ασφαλείας</a:t>
          </a:r>
        </a:p>
        <a:p>
          <a:pPr marL="0" lvl="0" indent="0" algn="l" defTabSz="711200">
            <a:lnSpc>
              <a:spcPct val="90000"/>
            </a:lnSpc>
            <a:spcBef>
              <a:spcPct val="0"/>
            </a:spcBef>
            <a:spcAft>
              <a:spcPct val="35000"/>
            </a:spcAft>
            <a:buFont typeface="Wingdings" panose="05000000000000000000" pitchFamily="2" charset="2"/>
            <a:buNone/>
          </a:pPr>
          <a:r>
            <a:rPr lang="el-GR" sz="1600" kern="1200" dirty="0">
              <a:latin typeface="Century Gothic" panose="020B0502020202020204" pitchFamily="34" charset="0"/>
            </a:rPr>
            <a:t>Έκθεση για μεγάλο χρονικό διάστημα</a:t>
          </a:r>
        </a:p>
        <a:p>
          <a:pPr marL="0" lvl="0" indent="0" algn="l" defTabSz="711200">
            <a:lnSpc>
              <a:spcPct val="90000"/>
            </a:lnSpc>
            <a:spcBef>
              <a:spcPct val="0"/>
            </a:spcBef>
            <a:spcAft>
              <a:spcPct val="35000"/>
            </a:spcAft>
            <a:buFont typeface="Wingdings" panose="05000000000000000000" pitchFamily="2" charset="2"/>
            <a:buNone/>
          </a:pPr>
          <a:r>
            <a:rPr lang="el-GR" sz="1600" kern="1200" dirty="0">
              <a:latin typeface="Century Gothic" panose="020B0502020202020204" pitchFamily="34" charset="0"/>
            </a:rPr>
            <a:t>Εκτίμηση πολλαπλών τελικών σημείων ανά τακτά χρονικά διαστήματα</a:t>
          </a:r>
        </a:p>
      </dsp:txBody>
      <dsp:txXfrm>
        <a:off x="7243831" y="1092223"/>
        <a:ext cx="2884242" cy="448930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47545-C825-4837-9C0E-FEF5EEF59B16}">
      <dsp:nvSpPr>
        <dsp:cNvPr id="0" name=""/>
        <dsp:cNvSpPr/>
      </dsp:nvSpPr>
      <dsp:spPr>
        <a:xfrm>
          <a:off x="0" y="0"/>
          <a:ext cx="7015718" cy="3731158"/>
        </a:xfrm>
        <a:prstGeom prst="rect">
          <a:avLst/>
        </a:prstGeom>
        <a:blipFill dpi="0" rotWithShape="1">
          <a:blip xmlns:r="http://schemas.openxmlformats.org/officeDocument/2006/relationships" r:embed="rId1"/>
          <a:srcRect/>
          <a:stretch>
            <a:fillRect l="466" t="11812" r="466" b="1181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DEB5E7-D756-41A6-8EA4-47FF0FCC33D6}">
      <dsp:nvSpPr>
        <dsp:cNvPr id="0" name=""/>
        <dsp:cNvSpPr/>
      </dsp:nvSpPr>
      <dsp:spPr>
        <a:xfrm>
          <a:off x="7117427" y="3323786"/>
          <a:ext cx="4333976" cy="2677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l-GR" sz="1400" kern="1200" dirty="0">
              <a:latin typeface="Century Gothic" panose="020B0502020202020204" pitchFamily="34" charset="0"/>
            </a:rPr>
            <a:t>Μείγμα αποτελούμενο από δραστικές ουσίες φυτοφαρμάκων, πρόσθετα τροφίμων, συντηρητικά και διφαινόλη Α</a:t>
          </a:r>
        </a:p>
        <a:p>
          <a:pPr marL="0" lvl="0" indent="0" algn="ctr" defTabSz="622300">
            <a:lnSpc>
              <a:spcPct val="100000"/>
            </a:lnSpc>
            <a:spcBef>
              <a:spcPct val="0"/>
            </a:spcBef>
            <a:spcAft>
              <a:spcPct val="35000"/>
            </a:spcAft>
            <a:buNone/>
          </a:pPr>
          <a:endParaRPr lang="el-GR" sz="1400" kern="1200" dirty="0">
            <a:latin typeface="Century Gothic" panose="020B0502020202020204" pitchFamily="34" charset="0"/>
          </a:endParaRPr>
        </a:p>
        <a:p>
          <a:pPr marL="0" lvl="0" indent="0" algn="ctr" defTabSz="622300">
            <a:lnSpc>
              <a:spcPct val="100000"/>
            </a:lnSpc>
            <a:spcBef>
              <a:spcPct val="0"/>
            </a:spcBef>
            <a:spcAft>
              <a:spcPct val="35000"/>
            </a:spcAft>
            <a:buNone/>
          </a:pPr>
          <a:r>
            <a:rPr lang="el-GR" sz="1400" kern="1200" dirty="0">
              <a:latin typeface="Century Gothic" panose="020B0502020202020204" pitchFamily="34" charset="0"/>
            </a:rPr>
            <a:t>Έκθεση για 6 μήνες</a:t>
          </a:r>
        </a:p>
        <a:p>
          <a:pPr marL="0" lvl="0" indent="0" algn="ctr" defTabSz="622300">
            <a:lnSpc>
              <a:spcPct val="100000"/>
            </a:lnSpc>
            <a:spcBef>
              <a:spcPct val="0"/>
            </a:spcBef>
            <a:spcAft>
              <a:spcPct val="35000"/>
            </a:spcAft>
            <a:buNone/>
          </a:pPr>
          <a:endParaRPr lang="el-GR" sz="1400" kern="1200" dirty="0">
            <a:latin typeface="Century Gothic" panose="020B0502020202020204" pitchFamily="34" charset="0"/>
          </a:endParaRPr>
        </a:p>
        <a:p>
          <a:pPr marL="0" lvl="0" indent="0" algn="ctr" defTabSz="622300">
            <a:lnSpc>
              <a:spcPct val="100000"/>
            </a:lnSpc>
            <a:spcBef>
              <a:spcPct val="0"/>
            </a:spcBef>
            <a:spcAft>
              <a:spcPct val="35000"/>
            </a:spcAft>
            <a:buNone/>
          </a:pPr>
          <a:r>
            <a:rPr lang="el-GR" sz="1400" kern="1200" dirty="0">
              <a:latin typeface="Century Gothic" panose="020B0502020202020204" pitchFamily="34" charset="0"/>
            </a:rPr>
            <a:t>Δόσεις κοντά ή κάτω από τα υπάρχοντα όρια ασφαλείας</a:t>
          </a:r>
        </a:p>
        <a:p>
          <a:pPr marL="0" lvl="0" indent="0" algn="ctr" defTabSz="622300">
            <a:lnSpc>
              <a:spcPct val="100000"/>
            </a:lnSpc>
            <a:spcBef>
              <a:spcPct val="0"/>
            </a:spcBef>
            <a:spcAft>
              <a:spcPct val="35000"/>
            </a:spcAft>
            <a:buNone/>
          </a:pPr>
          <a:endParaRPr lang="el-GR" sz="1400" kern="1200" dirty="0">
            <a:latin typeface="Century Gothic" panose="020B0502020202020204" pitchFamily="34" charset="0"/>
          </a:endParaRPr>
        </a:p>
        <a:p>
          <a:pPr marL="0" lvl="0" indent="0" algn="ctr" defTabSz="622300">
            <a:lnSpc>
              <a:spcPct val="100000"/>
            </a:lnSpc>
            <a:spcBef>
              <a:spcPct val="0"/>
            </a:spcBef>
            <a:spcAft>
              <a:spcPct val="35000"/>
            </a:spcAft>
            <a:buNone/>
          </a:pPr>
          <a:r>
            <a:rPr lang="el-GR" sz="1400" kern="1200" dirty="0">
              <a:latin typeface="Century Gothic" panose="020B0502020202020204" pitchFamily="34" charset="0"/>
            </a:rPr>
            <a:t>Αξιολόγηση φυσιολογικών, βιοχημικών και οξειδοαναγωγικών παραμέτρων</a:t>
          </a:r>
        </a:p>
        <a:p>
          <a:pPr marL="0" lvl="0" indent="0" algn="ctr" defTabSz="622300">
            <a:lnSpc>
              <a:spcPct val="100000"/>
            </a:lnSpc>
            <a:spcBef>
              <a:spcPct val="0"/>
            </a:spcBef>
            <a:spcAft>
              <a:spcPct val="35000"/>
            </a:spcAft>
            <a:buNone/>
          </a:pPr>
          <a:endParaRPr lang="el-GR" sz="1400" kern="1200" dirty="0">
            <a:latin typeface="Century Gothic" panose="020B0502020202020204" pitchFamily="34" charset="0"/>
          </a:endParaRPr>
        </a:p>
        <a:p>
          <a:pPr marL="0" lvl="0" indent="0" algn="ctr" defTabSz="622300">
            <a:lnSpc>
              <a:spcPct val="100000"/>
            </a:lnSpc>
            <a:spcBef>
              <a:spcPct val="0"/>
            </a:spcBef>
            <a:spcAft>
              <a:spcPct val="35000"/>
            </a:spcAft>
            <a:buNone/>
          </a:pPr>
          <a:endParaRPr lang="el-GR" sz="1400" kern="1200" dirty="0">
            <a:latin typeface="Century Gothic" panose="020B0502020202020204" pitchFamily="34" charset="0"/>
          </a:endParaRPr>
        </a:p>
        <a:p>
          <a:pPr marL="0" lvl="0" indent="0" algn="ctr" defTabSz="622300">
            <a:lnSpc>
              <a:spcPct val="90000"/>
            </a:lnSpc>
            <a:spcBef>
              <a:spcPct val="0"/>
            </a:spcBef>
            <a:spcAft>
              <a:spcPct val="35000"/>
            </a:spcAft>
            <a:buNone/>
          </a:pPr>
          <a:endParaRPr lang="el-GR" sz="1100" kern="1200" dirty="0"/>
        </a:p>
      </dsp:txBody>
      <dsp:txXfrm>
        <a:off x="7117427" y="3323786"/>
        <a:ext cx="4333976" cy="2677020"/>
      </dsp:txXfrm>
    </dsp:sp>
    <dsp:sp modelId="{A486E94D-44DC-4193-9571-23E9314F149B}">
      <dsp:nvSpPr>
        <dsp:cNvPr id="0" name=""/>
        <dsp:cNvSpPr/>
      </dsp:nvSpPr>
      <dsp:spPr>
        <a:xfrm>
          <a:off x="6736598" y="2311512"/>
          <a:ext cx="1040852" cy="1041121"/>
        </a:xfrm>
        <a:prstGeom prst="halfFrame">
          <a:avLst>
            <a:gd name="adj1" fmla="val 25770"/>
            <a:gd name="adj2" fmla="val 2577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D901EE-3F03-4B89-BD8E-2CB6EFAA6B6B}">
      <dsp:nvSpPr>
        <dsp:cNvPr id="0" name=""/>
        <dsp:cNvSpPr/>
      </dsp:nvSpPr>
      <dsp:spPr>
        <a:xfrm rot="5400000">
          <a:off x="10824507" y="2300965"/>
          <a:ext cx="1041121" cy="1040852"/>
        </a:xfrm>
        <a:prstGeom prst="halfFrame">
          <a:avLst>
            <a:gd name="adj1" fmla="val 25770"/>
            <a:gd name="adj2" fmla="val 2577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BCE44B-E7FA-41BD-86ED-8B058E67BC5B}">
      <dsp:nvSpPr>
        <dsp:cNvPr id="0" name=""/>
        <dsp:cNvSpPr/>
      </dsp:nvSpPr>
      <dsp:spPr>
        <a:xfrm rot="16200000">
          <a:off x="6736464" y="5032642"/>
          <a:ext cx="1041121" cy="1040852"/>
        </a:xfrm>
        <a:prstGeom prst="halfFrame">
          <a:avLst>
            <a:gd name="adj1" fmla="val 25770"/>
            <a:gd name="adj2" fmla="val 2577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8D5E82-F65A-42C0-974F-495A3EF4FFF0}">
      <dsp:nvSpPr>
        <dsp:cNvPr id="0" name=""/>
        <dsp:cNvSpPr/>
      </dsp:nvSpPr>
      <dsp:spPr>
        <a:xfrm rot="10800000">
          <a:off x="10824642" y="5032508"/>
          <a:ext cx="1040852" cy="1041121"/>
        </a:xfrm>
        <a:prstGeom prst="halfFrame">
          <a:avLst>
            <a:gd name="adj1" fmla="val 25770"/>
            <a:gd name="adj2" fmla="val 2577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47545-C825-4837-9C0E-FEF5EEF59B16}">
      <dsp:nvSpPr>
        <dsp:cNvPr id="0" name=""/>
        <dsp:cNvSpPr/>
      </dsp:nvSpPr>
      <dsp:spPr>
        <a:xfrm>
          <a:off x="73800" y="508"/>
          <a:ext cx="5750454" cy="3129412"/>
        </a:xfrm>
        <a:prstGeom prst="rect">
          <a:avLst/>
        </a:prstGeom>
        <a:blipFill dpi="0" rotWithShape="1">
          <a:blip xmlns:r="http://schemas.openxmlformats.org/officeDocument/2006/relationships" r:embed="rId1"/>
          <a:srcRect/>
          <a:stretch>
            <a:fillRect l="5101" t="3205" r="5101" b="320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DEB5E7-D756-41A6-8EA4-47FF0FCC33D6}">
      <dsp:nvSpPr>
        <dsp:cNvPr id="0" name=""/>
        <dsp:cNvSpPr/>
      </dsp:nvSpPr>
      <dsp:spPr>
        <a:xfrm>
          <a:off x="6759976" y="3127123"/>
          <a:ext cx="4643897" cy="286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l-GR" sz="1600" kern="1200" dirty="0">
              <a:latin typeface="Century Gothic" panose="020B0502020202020204" pitchFamily="34" charset="0"/>
            </a:rPr>
            <a:t>Έκθεση για 12 μήνες</a:t>
          </a:r>
        </a:p>
        <a:p>
          <a:pPr marL="0" lvl="0" indent="0" algn="ctr" defTabSz="711200">
            <a:lnSpc>
              <a:spcPct val="100000"/>
            </a:lnSpc>
            <a:spcBef>
              <a:spcPct val="0"/>
            </a:spcBef>
            <a:spcAft>
              <a:spcPct val="35000"/>
            </a:spcAft>
            <a:buNone/>
          </a:pPr>
          <a:endParaRPr lang="el-GR" sz="1600" kern="1200" dirty="0">
            <a:latin typeface="Century Gothic" panose="020B0502020202020204" pitchFamily="34" charset="0"/>
          </a:endParaRPr>
        </a:p>
        <a:p>
          <a:pPr marL="0" lvl="0" indent="0" algn="ctr" defTabSz="711200">
            <a:lnSpc>
              <a:spcPct val="100000"/>
            </a:lnSpc>
            <a:spcBef>
              <a:spcPct val="0"/>
            </a:spcBef>
            <a:spcAft>
              <a:spcPct val="35000"/>
            </a:spcAft>
            <a:buNone/>
          </a:pPr>
          <a:r>
            <a:rPr lang="el-GR" sz="1600" kern="1200" dirty="0">
              <a:latin typeface="Century Gothic" panose="020B0502020202020204" pitchFamily="34" charset="0"/>
            </a:rPr>
            <a:t>Αξιολόγηση φυσιολογικών, βιοχημικών, αιματολογικών και ανοσολογικών παραμέτρων</a:t>
          </a:r>
        </a:p>
        <a:p>
          <a:pPr marL="0" lvl="0" indent="0" algn="ctr" defTabSz="711200">
            <a:lnSpc>
              <a:spcPct val="100000"/>
            </a:lnSpc>
            <a:spcBef>
              <a:spcPct val="0"/>
            </a:spcBef>
            <a:spcAft>
              <a:spcPct val="35000"/>
            </a:spcAft>
            <a:buNone/>
          </a:pPr>
          <a:endParaRPr lang="el-GR" sz="1400" kern="1200" dirty="0">
            <a:latin typeface="Century Gothic" panose="020B0502020202020204" pitchFamily="34" charset="0"/>
          </a:endParaRPr>
        </a:p>
        <a:p>
          <a:pPr marL="0" lvl="0" indent="0" algn="ctr" defTabSz="711200">
            <a:lnSpc>
              <a:spcPct val="100000"/>
            </a:lnSpc>
            <a:spcBef>
              <a:spcPct val="0"/>
            </a:spcBef>
            <a:spcAft>
              <a:spcPct val="35000"/>
            </a:spcAft>
            <a:buNone/>
          </a:pPr>
          <a:endParaRPr lang="el-GR" sz="1400" kern="1200" dirty="0">
            <a:latin typeface="Century Gothic" panose="020B0502020202020204" pitchFamily="34" charset="0"/>
          </a:endParaRPr>
        </a:p>
        <a:p>
          <a:pPr marL="0" lvl="0" indent="0" algn="ctr" defTabSz="711200">
            <a:lnSpc>
              <a:spcPct val="90000"/>
            </a:lnSpc>
            <a:spcBef>
              <a:spcPct val="0"/>
            </a:spcBef>
            <a:spcAft>
              <a:spcPct val="35000"/>
            </a:spcAft>
            <a:buNone/>
          </a:pPr>
          <a:endParaRPr lang="el-GR" sz="1100" kern="1200" dirty="0"/>
        </a:p>
      </dsp:txBody>
      <dsp:txXfrm>
        <a:off x="6759976" y="3127123"/>
        <a:ext cx="4643897" cy="2868453"/>
      </dsp:txXfrm>
    </dsp:sp>
    <dsp:sp modelId="{A486E94D-44DC-4193-9571-23E9314F149B}">
      <dsp:nvSpPr>
        <dsp:cNvPr id="0" name=""/>
        <dsp:cNvSpPr/>
      </dsp:nvSpPr>
      <dsp:spPr>
        <a:xfrm>
          <a:off x="6351915" y="2042462"/>
          <a:ext cx="1115283" cy="1115571"/>
        </a:xfrm>
        <a:prstGeom prst="halfFrame">
          <a:avLst>
            <a:gd name="adj1" fmla="val 25770"/>
            <a:gd name="adj2" fmla="val 2577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D901EE-3F03-4B89-BD8E-2CB6EFAA6B6B}">
      <dsp:nvSpPr>
        <dsp:cNvPr id="0" name=""/>
        <dsp:cNvSpPr/>
      </dsp:nvSpPr>
      <dsp:spPr>
        <a:xfrm rot="5400000">
          <a:off x="10732148" y="2031161"/>
          <a:ext cx="1115571" cy="1115283"/>
        </a:xfrm>
        <a:prstGeom prst="halfFrame">
          <a:avLst>
            <a:gd name="adj1" fmla="val 25770"/>
            <a:gd name="adj2" fmla="val 2577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BCE44B-E7FA-41BD-86ED-8B058E67BC5B}">
      <dsp:nvSpPr>
        <dsp:cNvPr id="0" name=""/>
        <dsp:cNvSpPr/>
      </dsp:nvSpPr>
      <dsp:spPr>
        <a:xfrm rot="16200000">
          <a:off x="6351770" y="4958179"/>
          <a:ext cx="1115571" cy="1115283"/>
        </a:xfrm>
        <a:prstGeom prst="halfFrame">
          <a:avLst>
            <a:gd name="adj1" fmla="val 25770"/>
            <a:gd name="adj2" fmla="val 2577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8D5E82-F65A-42C0-974F-495A3EF4FFF0}">
      <dsp:nvSpPr>
        <dsp:cNvPr id="0" name=""/>
        <dsp:cNvSpPr/>
      </dsp:nvSpPr>
      <dsp:spPr>
        <a:xfrm rot="10800000">
          <a:off x="10732292" y="4958035"/>
          <a:ext cx="1115283" cy="1115571"/>
        </a:xfrm>
        <a:prstGeom prst="halfFrame">
          <a:avLst>
            <a:gd name="adj1" fmla="val 25770"/>
            <a:gd name="adj2" fmla="val 2577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47545-C825-4837-9C0E-FEF5EEF59B16}">
      <dsp:nvSpPr>
        <dsp:cNvPr id="0" name=""/>
        <dsp:cNvSpPr/>
      </dsp:nvSpPr>
      <dsp:spPr>
        <a:xfrm>
          <a:off x="0" y="0"/>
          <a:ext cx="7015718" cy="3731158"/>
        </a:xfrm>
        <a:prstGeom prst="rect">
          <a:avLst/>
        </a:prstGeom>
        <a:blipFill dpi="0" rotWithShape="1">
          <a:blip xmlns:r="http://schemas.openxmlformats.org/officeDocument/2006/relationships" r:embed="rId1"/>
          <a:srcRect/>
          <a:stretch>
            <a:fillRect l="1252" t="12371" r="6384" b="1237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DEB5E7-D756-41A6-8EA4-47FF0FCC33D6}">
      <dsp:nvSpPr>
        <dsp:cNvPr id="0" name=""/>
        <dsp:cNvSpPr/>
      </dsp:nvSpPr>
      <dsp:spPr>
        <a:xfrm>
          <a:off x="7179793" y="2854906"/>
          <a:ext cx="4333976" cy="2677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endParaRPr lang="el-GR" sz="1400" kern="1200" dirty="0">
            <a:latin typeface="Century Gothic" panose="020B0502020202020204" pitchFamily="34" charset="0"/>
          </a:endParaRPr>
        </a:p>
        <a:p>
          <a:pPr marL="0" lvl="0" indent="0" algn="ctr" defTabSz="622300">
            <a:lnSpc>
              <a:spcPct val="100000"/>
            </a:lnSpc>
            <a:spcBef>
              <a:spcPct val="0"/>
            </a:spcBef>
            <a:spcAft>
              <a:spcPct val="35000"/>
            </a:spcAft>
            <a:buNone/>
          </a:pPr>
          <a:r>
            <a:rPr lang="el-GR" sz="1600" kern="1200" dirty="0">
              <a:latin typeface="Century Gothic" panose="020B0502020202020204" pitchFamily="34" charset="0"/>
            </a:rPr>
            <a:t>Έκθεση για 12 μήνες</a:t>
          </a:r>
        </a:p>
        <a:p>
          <a:pPr marL="0" lvl="0" indent="0" algn="ctr" defTabSz="622300">
            <a:lnSpc>
              <a:spcPct val="100000"/>
            </a:lnSpc>
            <a:spcBef>
              <a:spcPct val="0"/>
            </a:spcBef>
            <a:spcAft>
              <a:spcPct val="35000"/>
            </a:spcAft>
            <a:buNone/>
          </a:pPr>
          <a:endParaRPr lang="el-GR" sz="1600" kern="1200" dirty="0">
            <a:latin typeface="Century Gothic" panose="020B0502020202020204" pitchFamily="34" charset="0"/>
          </a:endParaRPr>
        </a:p>
        <a:p>
          <a:pPr marL="0" lvl="0" indent="0" algn="ctr" defTabSz="622300">
            <a:lnSpc>
              <a:spcPct val="100000"/>
            </a:lnSpc>
            <a:spcBef>
              <a:spcPct val="0"/>
            </a:spcBef>
            <a:spcAft>
              <a:spcPct val="35000"/>
            </a:spcAft>
            <a:buNone/>
          </a:pPr>
          <a:r>
            <a:rPr lang="el-GR" sz="1600" kern="1200" dirty="0">
              <a:latin typeface="Century Gothic" panose="020B0502020202020204" pitchFamily="34" charset="0"/>
            </a:rPr>
            <a:t>Αξιολόγηση νευροσυμπεριφορικών παραμέτρων (κινητική δραστηριότητα, τάση εξερεύνησης του περιβάλλοντος, κατάσταση άγχους/φόβου)</a:t>
          </a:r>
        </a:p>
        <a:p>
          <a:pPr marL="0" lvl="0" indent="0" algn="ctr" defTabSz="622300">
            <a:lnSpc>
              <a:spcPct val="100000"/>
            </a:lnSpc>
            <a:spcBef>
              <a:spcPct val="0"/>
            </a:spcBef>
            <a:spcAft>
              <a:spcPct val="35000"/>
            </a:spcAft>
            <a:buNone/>
          </a:pPr>
          <a:endParaRPr lang="el-GR" sz="1600" kern="1200" dirty="0">
            <a:latin typeface="Century Gothic" panose="020B0502020202020204" pitchFamily="34" charset="0"/>
          </a:endParaRPr>
        </a:p>
        <a:p>
          <a:pPr marL="0" lvl="0" indent="0" algn="ctr" defTabSz="622300">
            <a:lnSpc>
              <a:spcPct val="90000"/>
            </a:lnSpc>
            <a:spcBef>
              <a:spcPct val="0"/>
            </a:spcBef>
            <a:spcAft>
              <a:spcPct val="35000"/>
            </a:spcAft>
            <a:buNone/>
          </a:pPr>
          <a:endParaRPr lang="el-GR" sz="1100" kern="1200" dirty="0"/>
        </a:p>
      </dsp:txBody>
      <dsp:txXfrm>
        <a:off x="7179793" y="2854906"/>
        <a:ext cx="4333976" cy="2677020"/>
      </dsp:txXfrm>
    </dsp:sp>
    <dsp:sp modelId="{A486E94D-44DC-4193-9571-23E9314F149B}">
      <dsp:nvSpPr>
        <dsp:cNvPr id="0" name=""/>
        <dsp:cNvSpPr/>
      </dsp:nvSpPr>
      <dsp:spPr>
        <a:xfrm>
          <a:off x="6736598" y="2311512"/>
          <a:ext cx="1040852" cy="1041121"/>
        </a:xfrm>
        <a:prstGeom prst="halfFrame">
          <a:avLst>
            <a:gd name="adj1" fmla="val 25770"/>
            <a:gd name="adj2" fmla="val 25770"/>
          </a:avLst>
        </a:prstGeom>
        <a:solidFill>
          <a:schemeClr val="accent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D901EE-3F03-4B89-BD8E-2CB6EFAA6B6B}">
      <dsp:nvSpPr>
        <dsp:cNvPr id="0" name=""/>
        <dsp:cNvSpPr/>
      </dsp:nvSpPr>
      <dsp:spPr>
        <a:xfrm rot="5400000">
          <a:off x="10824507" y="2300965"/>
          <a:ext cx="1041121" cy="1040852"/>
        </a:xfrm>
        <a:prstGeom prst="halfFrame">
          <a:avLst>
            <a:gd name="adj1" fmla="val 25770"/>
            <a:gd name="adj2" fmla="val 2577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BCE44B-E7FA-41BD-86ED-8B058E67BC5B}">
      <dsp:nvSpPr>
        <dsp:cNvPr id="0" name=""/>
        <dsp:cNvSpPr/>
      </dsp:nvSpPr>
      <dsp:spPr>
        <a:xfrm rot="16200000">
          <a:off x="6736464" y="5032642"/>
          <a:ext cx="1041121" cy="1040852"/>
        </a:xfrm>
        <a:prstGeom prst="halfFrame">
          <a:avLst>
            <a:gd name="adj1" fmla="val 25770"/>
            <a:gd name="adj2" fmla="val 2577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8D5E82-F65A-42C0-974F-495A3EF4FFF0}">
      <dsp:nvSpPr>
        <dsp:cNvPr id="0" name=""/>
        <dsp:cNvSpPr/>
      </dsp:nvSpPr>
      <dsp:spPr>
        <a:xfrm rot="10800000">
          <a:off x="10824642" y="5032508"/>
          <a:ext cx="1040852" cy="1041121"/>
        </a:xfrm>
        <a:prstGeom prst="halfFrame">
          <a:avLst>
            <a:gd name="adj1" fmla="val 25770"/>
            <a:gd name="adj2" fmla="val 2577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47545-C825-4837-9C0E-FEF5EEF59B16}">
      <dsp:nvSpPr>
        <dsp:cNvPr id="0" name=""/>
        <dsp:cNvSpPr/>
      </dsp:nvSpPr>
      <dsp:spPr>
        <a:xfrm>
          <a:off x="0" y="0"/>
          <a:ext cx="7015718" cy="3731158"/>
        </a:xfrm>
        <a:prstGeom prst="rect">
          <a:avLst/>
        </a:prstGeom>
        <a:blipFill dpi="0" rotWithShape="1">
          <a:blip xmlns:r="http://schemas.openxmlformats.org/officeDocument/2006/relationships" r:embed="rId1"/>
          <a:srcRect/>
          <a:stretch>
            <a:fillRect l="996" t="13336" r="4074" b="1333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DEB5E7-D756-41A6-8EA4-47FF0FCC33D6}">
      <dsp:nvSpPr>
        <dsp:cNvPr id="0" name=""/>
        <dsp:cNvSpPr/>
      </dsp:nvSpPr>
      <dsp:spPr>
        <a:xfrm>
          <a:off x="7179793" y="2854906"/>
          <a:ext cx="4333976" cy="2677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endParaRPr lang="el-GR" sz="1400" kern="1200" dirty="0">
            <a:latin typeface="Century Gothic" panose="020B0502020202020204" pitchFamily="34" charset="0"/>
          </a:endParaRPr>
        </a:p>
        <a:p>
          <a:pPr marL="0" lvl="0" indent="0" algn="ctr" defTabSz="622300">
            <a:lnSpc>
              <a:spcPct val="100000"/>
            </a:lnSpc>
            <a:spcBef>
              <a:spcPct val="0"/>
            </a:spcBef>
            <a:spcAft>
              <a:spcPct val="35000"/>
            </a:spcAft>
            <a:buNone/>
          </a:pPr>
          <a:r>
            <a:rPr lang="el-GR" sz="1600" kern="1200" dirty="0">
              <a:latin typeface="Century Gothic" panose="020B0502020202020204" pitchFamily="34" charset="0"/>
            </a:rPr>
            <a:t>Έκθεση για </a:t>
          </a:r>
          <a:r>
            <a:rPr lang="en-US" sz="1600" kern="1200" dirty="0">
              <a:latin typeface="Century Gothic" panose="020B0502020202020204" pitchFamily="34" charset="0"/>
            </a:rPr>
            <a:t>18 </a:t>
          </a:r>
          <a:r>
            <a:rPr lang="el-GR" sz="1600" kern="1200" dirty="0">
              <a:latin typeface="Century Gothic" panose="020B0502020202020204" pitchFamily="34" charset="0"/>
            </a:rPr>
            <a:t>μήνες</a:t>
          </a:r>
        </a:p>
        <a:p>
          <a:pPr marL="0" lvl="0" indent="0" algn="ctr" defTabSz="622300">
            <a:lnSpc>
              <a:spcPct val="100000"/>
            </a:lnSpc>
            <a:spcBef>
              <a:spcPct val="0"/>
            </a:spcBef>
            <a:spcAft>
              <a:spcPct val="35000"/>
            </a:spcAft>
            <a:buNone/>
          </a:pPr>
          <a:endParaRPr lang="el-GR" sz="1600" kern="1200" dirty="0">
            <a:latin typeface="Century Gothic" panose="020B0502020202020204" pitchFamily="34" charset="0"/>
          </a:endParaRPr>
        </a:p>
        <a:p>
          <a:pPr marL="0" lvl="0" indent="0" algn="ctr" defTabSz="622300">
            <a:lnSpc>
              <a:spcPct val="100000"/>
            </a:lnSpc>
            <a:spcBef>
              <a:spcPct val="0"/>
            </a:spcBef>
            <a:spcAft>
              <a:spcPct val="35000"/>
            </a:spcAft>
            <a:buNone/>
          </a:pPr>
          <a:r>
            <a:rPr lang="el-GR" sz="1600" kern="1200" dirty="0">
              <a:latin typeface="Century Gothic" panose="020B0502020202020204" pitchFamily="34" charset="0"/>
            </a:rPr>
            <a:t>Αξιολόγηση βιοδεικτών οξειδοαναγωγικής κατάστασης στο αίμα (6,12 και 18 μήνες)</a:t>
          </a:r>
        </a:p>
        <a:p>
          <a:pPr marL="0" lvl="0" indent="0" algn="ctr" defTabSz="622300">
            <a:lnSpc>
              <a:spcPct val="100000"/>
            </a:lnSpc>
            <a:spcBef>
              <a:spcPct val="0"/>
            </a:spcBef>
            <a:spcAft>
              <a:spcPct val="35000"/>
            </a:spcAft>
            <a:buNone/>
          </a:pPr>
          <a:endParaRPr lang="el-GR" sz="1600" kern="1200" dirty="0">
            <a:latin typeface="Century Gothic" panose="020B0502020202020204" pitchFamily="34" charset="0"/>
          </a:endParaRPr>
        </a:p>
        <a:p>
          <a:pPr marL="0" lvl="0" indent="0" algn="ctr" defTabSz="622300">
            <a:lnSpc>
              <a:spcPct val="100000"/>
            </a:lnSpc>
            <a:spcBef>
              <a:spcPct val="0"/>
            </a:spcBef>
            <a:spcAft>
              <a:spcPct val="35000"/>
            </a:spcAft>
            <a:buNone/>
          </a:pPr>
          <a:r>
            <a:rPr lang="el-GR" sz="1600" kern="1200" dirty="0">
              <a:latin typeface="Century Gothic" panose="020B0502020202020204" pitchFamily="34" charset="0"/>
            </a:rPr>
            <a:t>Αξιολόγηση βιοδεικτών οξειδοαναγωγικής κατάστασης στους ιστούς (18 μήνες)</a:t>
          </a:r>
        </a:p>
        <a:p>
          <a:pPr marL="0" lvl="0" indent="0" algn="ctr" defTabSz="622300">
            <a:lnSpc>
              <a:spcPct val="100000"/>
            </a:lnSpc>
            <a:spcBef>
              <a:spcPct val="0"/>
            </a:spcBef>
            <a:spcAft>
              <a:spcPct val="35000"/>
            </a:spcAft>
            <a:buNone/>
          </a:pPr>
          <a:endParaRPr lang="el-GR" sz="1600" kern="1200" dirty="0">
            <a:latin typeface="Century Gothic" panose="020B0502020202020204" pitchFamily="34" charset="0"/>
          </a:endParaRPr>
        </a:p>
        <a:p>
          <a:pPr marL="0" lvl="0" indent="0" algn="ctr" defTabSz="622300">
            <a:lnSpc>
              <a:spcPct val="90000"/>
            </a:lnSpc>
            <a:spcBef>
              <a:spcPct val="0"/>
            </a:spcBef>
            <a:spcAft>
              <a:spcPct val="35000"/>
            </a:spcAft>
            <a:buNone/>
          </a:pPr>
          <a:endParaRPr lang="el-GR" sz="1100" kern="1200" dirty="0"/>
        </a:p>
      </dsp:txBody>
      <dsp:txXfrm>
        <a:off x="7179793" y="2854906"/>
        <a:ext cx="4333976" cy="2677020"/>
      </dsp:txXfrm>
    </dsp:sp>
    <dsp:sp modelId="{A486E94D-44DC-4193-9571-23E9314F149B}">
      <dsp:nvSpPr>
        <dsp:cNvPr id="0" name=""/>
        <dsp:cNvSpPr/>
      </dsp:nvSpPr>
      <dsp:spPr>
        <a:xfrm>
          <a:off x="6736598" y="2311512"/>
          <a:ext cx="1040852" cy="1041121"/>
        </a:xfrm>
        <a:prstGeom prst="halfFrame">
          <a:avLst>
            <a:gd name="adj1" fmla="val 25770"/>
            <a:gd name="adj2" fmla="val 25770"/>
          </a:avLst>
        </a:prstGeom>
        <a:solidFill>
          <a:schemeClr val="accent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D901EE-3F03-4B89-BD8E-2CB6EFAA6B6B}">
      <dsp:nvSpPr>
        <dsp:cNvPr id="0" name=""/>
        <dsp:cNvSpPr/>
      </dsp:nvSpPr>
      <dsp:spPr>
        <a:xfrm rot="5400000">
          <a:off x="10824507" y="2300965"/>
          <a:ext cx="1041121" cy="1040852"/>
        </a:xfrm>
        <a:prstGeom prst="halfFrame">
          <a:avLst>
            <a:gd name="adj1" fmla="val 25770"/>
            <a:gd name="adj2" fmla="val 2577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BCE44B-E7FA-41BD-86ED-8B058E67BC5B}">
      <dsp:nvSpPr>
        <dsp:cNvPr id="0" name=""/>
        <dsp:cNvSpPr/>
      </dsp:nvSpPr>
      <dsp:spPr>
        <a:xfrm rot="16200000">
          <a:off x="6736464" y="5032642"/>
          <a:ext cx="1041121" cy="1040852"/>
        </a:xfrm>
        <a:prstGeom prst="halfFrame">
          <a:avLst>
            <a:gd name="adj1" fmla="val 25770"/>
            <a:gd name="adj2" fmla="val 2577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8D5E82-F65A-42C0-974F-495A3EF4FFF0}">
      <dsp:nvSpPr>
        <dsp:cNvPr id="0" name=""/>
        <dsp:cNvSpPr/>
      </dsp:nvSpPr>
      <dsp:spPr>
        <a:xfrm rot="10800000">
          <a:off x="10824642" y="5032508"/>
          <a:ext cx="1040852" cy="1041121"/>
        </a:xfrm>
        <a:prstGeom prst="halfFrame">
          <a:avLst>
            <a:gd name="adj1" fmla="val 25770"/>
            <a:gd name="adj2" fmla="val 2577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DE4FB-F542-4590-AE0E-3A29FF5E89B7}">
      <dsp:nvSpPr>
        <dsp:cNvPr id="0" name=""/>
        <dsp:cNvSpPr/>
      </dsp:nvSpPr>
      <dsp:spPr>
        <a:xfrm>
          <a:off x="1478684" y="3472"/>
          <a:ext cx="2136186" cy="1471832"/>
        </a:xfrm>
        <a:prstGeom prst="roundRect">
          <a:avLst/>
        </a:prstGeom>
        <a:blipFill rotWithShape="1">
          <a:blip xmlns:r="http://schemas.openxmlformats.org/officeDocument/2006/relationships" r:embed="rId1"/>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70D89A-5033-44FB-AC8A-DF6B3A334230}">
      <dsp:nvSpPr>
        <dsp:cNvPr id="0" name=""/>
        <dsp:cNvSpPr/>
      </dsp:nvSpPr>
      <dsp:spPr>
        <a:xfrm>
          <a:off x="1163447" y="1475305"/>
          <a:ext cx="2766661" cy="792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l-GR" sz="1800" b="1" kern="1200" dirty="0">
              <a:latin typeface="Century Gothic" panose="020B0502020202020204" pitchFamily="34" charset="0"/>
            </a:rPr>
            <a:t>Ζιζανιοκτόνα</a:t>
          </a:r>
          <a:endParaRPr lang="en-US" sz="1800" b="1" kern="1200" dirty="0">
            <a:latin typeface="Century Gothic" panose="020B0502020202020204" pitchFamily="34" charset="0"/>
          </a:endParaRPr>
        </a:p>
        <a:p>
          <a:pPr marL="0" lvl="0" indent="0" algn="ctr" defTabSz="800100">
            <a:lnSpc>
              <a:spcPct val="90000"/>
            </a:lnSpc>
            <a:spcBef>
              <a:spcPct val="0"/>
            </a:spcBef>
            <a:spcAft>
              <a:spcPct val="35000"/>
            </a:spcAft>
            <a:buNone/>
          </a:pPr>
          <a:r>
            <a:rPr lang="el-GR" sz="1400" kern="1200" dirty="0">
              <a:latin typeface="Century Gothic" panose="020B0502020202020204" pitchFamily="34" charset="0"/>
            </a:rPr>
            <a:t>Περιορισμός ζιζανίων και ανεπιθύμητης βλάστησης</a:t>
          </a:r>
          <a:endParaRPr lang="en-US" sz="1400" kern="1200" dirty="0">
            <a:latin typeface="Century Gothic" panose="020B0502020202020204" pitchFamily="34" charset="0"/>
          </a:endParaRPr>
        </a:p>
        <a:p>
          <a:pPr marL="0" lvl="0" indent="0" algn="ctr" defTabSz="800100">
            <a:lnSpc>
              <a:spcPct val="90000"/>
            </a:lnSpc>
            <a:spcBef>
              <a:spcPct val="0"/>
            </a:spcBef>
            <a:spcAft>
              <a:spcPct val="35000"/>
            </a:spcAft>
            <a:buNone/>
          </a:pPr>
          <a:endParaRPr lang="el-GR" sz="1800" kern="1200" dirty="0">
            <a:latin typeface="Century Gothic" panose="020B0502020202020204" pitchFamily="34" charset="0"/>
          </a:endParaRPr>
        </a:p>
      </dsp:txBody>
      <dsp:txXfrm>
        <a:off x="1163447" y="1475305"/>
        <a:ext cx="2766661" cy="792525"/>
      </dsp:txXfrm>
    </dsp:sp>
    <dsp:sp modelId="{F9534A34-7870-492D-9870-78623F111678}">
      <dsp:nvSpPr>
        <dsp:cNvPr id="0" name=""/>
        <dsp:cNvSpPr/>
      </dsp:nvSpPr>
      <dsp:spPr>
        <a:xfrm>
          <a:off x="4143816" y="3472"/>
          <a:ext cx="2136186" cy="1471832"/>
        </a:xfrm>
        <a:prstGeom prst="roundRect">
          <a:avLst/>
        </a:prstGeom>
        <a:blipFill rotWithShape="1">
          <a:blip xmlns:r="http://schemas.openxmlformats.org/officeDocument/2006/relationships" r:embed="rId2"/>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B60F4A-E9C0-424B-B992-78BFFABB26E2}">
      <dsp:nvSpPr>
        <dsp:cNvPr id="0" name=""/>
        <dsp:cNvSpPr/>
      </dsp:nvSpPr>
      <dsp:spPr>
        <a:xfrm>
          <a:off x="4143816" y="1475305"/>
          <a:ext cx="2136186" cy="792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l-GR" sz="1800" b="1" kern="1200" dirty="0">
              <a:latin typeface="Century Gothic" panose="020B0502020202020204" pitchFamily="34" charset="0"/>
            </a:rPr>
            <a:t>Εντομοκτόνα</a:t>
          </a:r>
        </a:p>
        <a:p>
          <a:pPr marL="0" lvl="0" indent="0" algn="ctr" defTabSz="800100">
            <a:lnSpc>
              <a:spcPct val="90000"/>
            </a:lnSpc>
            <a:spcBef>
              <a:spcPct val="0"/>
            </a:spcBef>
            <a:spcAft>
              <a:spcPct val="35000"/>
            </a:spcAft>
            <a:buNone/>
          </a:pPr>
          <a:r>
            <a:rPr lang="el-GR" sz="1400" kern="1200" dirty="0">
              <a:latin typeface="Century Gothic" panose="020B0502020202020204" pitchFamily="34" charset="0"/>
            </a:rPr>
            <a:t>Απώθηση εντόμων</a:t>
          </a:r>
        </a:p>
      </dsp:txBody>
      <dsp:txXfrm>
        <a:off x="4143816" y="1475305"/>
        <a:ext cx="2136186" cy="792525"/>
      </dsp:txXfrm>
    </dsp:sp>
    <dsp:sp modelId="{5DF1C5A4-2D56-4B7F-ACCF-6D9980FDF75A}">
      <dsp:nvSpPr>
        <dsp:cNvPr id="0" name=""/>
        <dsp:cNvSpPr/>
      </dsp:nvSpPr>
      <dsp:spPr>
        <a:xfrm>
          <a:off x="303736" y="2481449"/>
          <a:ext cx="2136186" cy="1471832"/>
        </a:xfrm>
        <a:prstGeom prst="roundRect">
          <a:avLst/>
        </a:prstGeom>
        <a:blipFill rotWithShape="1">
          <a:blip xmlns:r="http://schemas.openxmlformats.org/officeDocument/2006/relationships" r:embed="rId3"/>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652C91-B950-41FE-B018-2AB2057CE2B0}">
      <dsp:nvSpPr>
        <dsp:cNvPr id="0" name=""/>
        <dsp:cNvSpPr/>
      </dsp:nvSpPr>
      <dsp:spPr>
        <a:xfrm>
          <a:off x="303736" y="3953282"/>
          <a:ext cx="2136186" cy="792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l-GR" sz="1800" b="1" kern="1200" dirty="0">
              <a:latin typeface="Century Gothic" panose="020B0502020202020204" pitchFamily="34" charset="0"/>
            </a:rPr>
            <a:t>Μυκητοκτόνα</a:t>
          </a:r>
        </a:p>
        <a:p>
          <a:pPr marL="0" lvl="0" indent="0" algn="ctr" defTabSz="800100">
            <a:lnSpc>
              <a:spcPct val="90000"/>
            </a:lnSpc>
            <a:spcBef>
              <a:spcPct val="0"/>
            </a:spcBef>
            <a:spcAft>
              <a:spcPct val="35000"/>
            </a:spcAft>
            <a:buNone/>
          </a:pPr>
          <a:r>
            <a:rPr lang="el-GR" sz="1400" kern="1200" dirty="0">
              <a:latin typeface="Century Gothic" panose="020B0502020202020204" pitchFamily="34" charset="0"/>
            </a:rPr>
            <a:t>Πρόληψη ανάπτυξης μούχλας</a:t>
          </a:r>
        </a:p>
      </dsp:txBody>
      <dsp:txXfrm>
        <a:off x="303736" y="3953282"/>
        <a:ext cx="2136186" cy="792525"/>
      </dsp:txXfrm>
    </dsp:sp>
    <dsp:sp modelId="{759FB8AD-DF80-4623-A124-9C33304FC942}">
      <dsp:nvSpPr>
        <dsp:cNvPr id="0" name=""/>
        <dsp:cNvSpPr/>
      </dsp:nvSpPr>
      <dsp:spPr>
        <a:xfrm>
          <a:off x="2653632" y="2481449"/>
          <a:ext cx="2136186" cy="1471832"/>
        </a:xfrm>
        <a:prstGeom prst="roundRect">
          <a:avLst/>
        </a:prstGeom>
        <a:blipFill rotWithShape="1">
          <a:blip xmlns:r="http://schemas.openxmlformats.org/officeDocument/2006/relationships" r:embed="rId4"/>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A9F7A6-DDB4-4783-A738-BD533B7C60A7}">
      <dsp:nvSpPr>
        <dsp:cNvPr id="0" name=""/>
        <dsp:cNvSpPr/>
      </dsp:nvSpPr>
      <dsp:spPr>
        <a:xfrm>
          <a:off x="2653632" y="3953282"/>
          <a:ext cx="2136186" cy="792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l-GR" sz="1800" b="1" kern="1200" dirty="0">
              <a:latin typeface="Century Gothic" panose="020B0502020202020204" pitchFamily="34" charset="0"/>
            </a:rPr>
            <a:t>Απολυμαντικά</a:t>
          </a:r>
        </a:p>
        <a:p>
          <a:pPr marL="0" lvl="0" indent="0" algn="ctr" defTabSz="800100">
            <a:lnSpc>
              <a:spcPct val="90000"/>
            </a:lnSpc>
            <a:spcBef>
              <a:spcPct val="0"/>
            </a:spcBef>
            <a:spcAft>
              <a:spcPct val="35000"/>
            </a:spcAft>
            <a:buNone/>
          </a:pPr>
          <a:r>
            <a:rPr lang="el-GR" sz="1400" kern="1200" dirty="0">
              <a:latin typeface="Century Gothic" panose="020B0502020202020204" pitchFamily="34" charset="0"/>
            </a:rPr>
            <a:t>Πρόληψη εξάπλωσης βακτηρίων</a:t>
          </a:r>
        </a:p>
      </dsp:txBody>
      <dsp:txXfrm>
        <a:off x="2653632" y="3953282"/>
        <a:ext cx="2136186" cy="792525"/>
      </dsp:txXfrm>
    </dsp:sp>
    <dsp:sp modelId="{277B0FDE-ABF2-4868-8468-2B199DAFCA65}">
      <dsp:nvSpPr>
        <dsp:cNvPr id="0" name=""/>
        <dsp:cNvSpPr/>
      </dsp:nvSpPr>
      <dsp:spPr>
        <a:xfrm>
          <a:off x="5003527" y="2481449"/>
          <a:ext cx="2136186" cy="1471832"/>
        </a:xfrm>
        <a:prstGeom prst="roundRect">
          <a:avLst/>
        </a:prstGeom>
        <a:blipFill rotWithShape="1">
          <a:blip xmlns:r="http://schemas.openxmlformats.org/officeDocument/2006/relationships" r:embed="rId5"/>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B33369-BED0-4031-83A1-3D6A788378AE}">
      <dsp:nvSpPr>
        <dsp:cNvPr id="0" name=""/>
        <dsp:cNvSpPr/>
      </dsp:nvSpPr>
      <dsp:spPr>
        <a:xfrm>
          <a:off x="5003527" y="3953282"/>
          <a:ext cx="2136186" cy="792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l-GR" sz="1800" b="1" kern="1200" dirty="0">
              <a:latin typeface="Century Gothic" panose="020B0502020202020204" pitchFamily="34" charset="0"/>
            </a:rPr>
            <a:t>Τρωκτικοκτόνα</a:t>
          </a:r>
        </a:p>
        <a:p>
          <a:pPr marL="0" lvl="0" indent="0" algn="ctr" defTabSz="800100">
            <a:lnSpc>
              <a:spcPct val="90000"/>
            </a:lnSpc>
            <a:spcBef>
              <a:spcPct val="0"/>
            </a:spcBef>
            <a:spcAft>
              <a:spcPct val="35000"/>
            </a:spcAft>
            <a:buNone/>
          </a:pPr>
          <a:r>
            <a:rPr lang="el-GR" sz="1400" kern="1200" dirty="0">
              <a:latin typeface="Century Gothic" panose="020B0502020202020204" pitchFamily="34" charset="0"/>
            </a:rPr>
            <a:t>Εξόντωση τρωκτικών</a:t>
          </a:r>
        </a:p>
      </dsp:txBody>
      <dsp:txXfrm>
        <a:off x="5003527" y="3953282"/>
        <a:ext cx="2136186" cy="7925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DE4FB-F542-4590-AE0E-3A29FF5E89B7}">
      <dsp:nvSpPr>
        <dsp:cNvPr id="0" name=""/>
        <dsp:cNvSpPr/>
      </dsp:nvSpPr>
      <dsp:spPr>
        <a:xfrm>
          <a:off x="917228" y="1166"/>
          <a:ext cx="2419016" cy="1666702"/>
        </a:xfrm>
        <a:prstGeom prst="roundRect">
          <a:avLst/>
        </a:prstGeom>
        <a:blipFill dpi="0" rotWithShape="1">
          <a:blip xmlns:r="http://schemas.openxmlformats.org/officeDocument/2006/relationships" r:embed="rId1"/>
          <a:srcRect/>
          <a:stretch>
            <a:fillRect l="7869" t="13311" r="7869" b="1331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70D89A-5033-44FB-AC8A-DF6B3A334230}">
      <dsp:nvSpPr>
        <dsp:cNvPr id="0" name=""/>
        <dsp:cNvSpPr/>
      </dsp:nvSpPr>
      <dsp:spPr>
        <a:xfrm>
          <a:off x="416648" y="1667868"/>
          <a:ext cx="3420174" cy="897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l-GR" sz="1800" b="1" kern="1200" dirty="0">
              <a:latin typeface="Century Gothic" panose="020B0502020202020204" pitchFamily="34" charset="0"/>
            </a:rPr>
            <a:t>Οργανοχλωριωμένα</a:t>
          </a:r>
          <a:endParaRPr lang="en-US" sz="1800" b="1" kern="1200" dirty="0">
            <a:latin typeface="Century Gothic" panose="020B0502020202020204" pitchFamily="34" charset="0"/>
          </a:endParaRPr>
        </a:p>
        <a:p>
          <a:pPr marL="0" lvl="0" indent="0" algn="ctr" defTabSz="800100">
            <a:lnSpc>
              <a:spcPct val="90000"/>
            </a:lnSpc>
            <a:spcBef>
              <a:spcPct val="0"/>
            </a:spcBef>
            <a:spcAft>
              <a:spcPct val="35000"/>
            </a:spcAft>
            <a:buNone/>
          </a:pPr>
          <a:r>
            <a:rPr lang="el-GR" sz="1400" kern="1200" dirty="0">
              <a:latin typeface="Century Gothic" panose="020B0502020202020204" pitchFamily="34" charset="0"/>
            </a:rPr>
            <a:t>Οργανικές ενώσεις συνδεδεμένες με 5 ή περισσότερα άτομα χλωρίου</a:t>
          </a:r>
        </a:p>
      </dsp:txBody>
      <dsp:txXfrm>
        <a:off x="416648" y="1667868"/>
        <a:ext cx="3420174" cy="897455"/>
      </dsp:txXfrm>
    </dsp:sp>
    <dsp:sp modelId="{F9534A34-7870-492D-9870-78623F111678}">
      <dsp:nvSpPr>
        <dsp:cNvPr id="0" name=""/>
        <dsp:cNvSpPr/>
      </dsp:nvSpPr>
      <dsp:spPr>
        <a:xfrm>
          <a:off x="4437724" y="1166"/>
          <a:ext cx="2419016" cy="1666702"/>
        </a:xfrm>
        <a:prstGeom prst="roundRect">
          <a:avLst/>
        </a:prstGeom>
        <a:blipFill dpi="0" rotWithShape="1">
          <a:blip xmlns:r="http://schemas.openxmlformats.org/officeDocument/2006/relationships" r:embed="rId2"/>
          <a:srcRect/>
          <a:stretch>
            <a:fillRect l="7869" t="7196" r="7869" b="719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B60F4A-E9C0-424B-B992-78BFFABB26E2}">
      <dsp:nvSpPr>
        <dsp:cNvPr id="0" name=""/>
        <dsp:cNvSpPr/>
      </dsp:nvSpPr>
      <dsp:spPr>
        <a:xfrm>
          <a:off x="4078827" y="1667868"/>
          <a:ext cx="3136811" cy="897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l-GR" sz="1800" b="1" kern="1200" dirty="0">
              <a:latin typeface="Century Gothic" panose="020B0502020202020204" pitchFamily="34" charset="0"/>
            </a:rPr>
            <a:t>Οργανοφωσφορικά</a:t>
          </a:r>
          <a:endParaRPr lang="en-US" sz="1800" b="1" kern="1200" dirty="0">
            <a:latin typeface="Century Gothic" panose="020B0502020202020204" pitchFamily="34" charset="0"/>
          </a:endParaRPr>
        </a:p>
        <a:p>
          <a:pPr marL="0" lvl="0" indent="0" algn="ctr" defTabSz="800100">
            <a:lnSpc>
              <a:spcPct val="90000"/>
            </a:lnSpc>
            <a:spcBef>
              <a:spcPct val="0"/>
            </a:spcBef>
            <a:spcAft>
              <a:spcPct val="35000"/>
            </a:spcAft>
            <a:buNone/>
          </a:pPr>
          <a:r>
            <a:rPr lang="el-GR" sz="1400" b="0" kern="1200" dirty="0">
              <a:latin typeface="Century Gothic" panose="020B0502020202020204" pitchFamily="34" charset="0"/>
            </a:rPr>
            <a:t>Εστέρες φωσφορικού οξέος</a:t>
          </a:r>
        </a:p>
      </dsp:txBody>
      <dsp:txXfrm>
        <a:off x="4078827" y="1667868"/>
        <a:ext cx="3136811" cy="897455"/>
      </dsp:txXfrm>
    </dsp:sp>
    <dsp:sp modelId="{5DF1C5A4-2D56-4B7F-ACCF-6D9980FDF75A}">
      <dsp:nvSpPr>
        <dsp:cNvPr id="0" name=""/>
        <dsp:cNvSpPr/>
      </dsp:nvSpPr>
      <dsp:spPr>
        <a:xfrm>
          <a:off x="7457641" y="1166"/>
          <a:ext cx="2419016" cy="1666702"/>
        </a:xfrm>
        <a:prstGeom prst="roundRect">
          <a:avLst/>
        </a:prstGeom>
        <a:blipFill dpi="0" rotWithShape="1">
          <a:blip xmlns:r="http://schemas.openxmlformats.org/officeDocument/2006/relationships" r:embed="rId3"/>
          <a:srcRect/>
          <a:stretch>
            <a:fillRect l="7869" t="19426" r="7869" b="1942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652C91-B950-41FE-B018-2AB2057CE2B0}">
      <dsp:nvSpPr>
        <dsp:cNvPr id="0" name=""/>
        <dsp:cNvSpPr/>
      </dsp:nvSpPr>
      <dsp:spPr>
        <a:xfrm>
          <a:off x="7457641" y="1667868"/>
          <a:ext cx="2419016" cy="897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l-GR" sz="1800" b="1" kern="1200" dirty="0">
              <a:latin typeface="Century Gothic" panose="020B0502020202020204" pitchFamily="34" charset="0"/>
            </a:rPr>
            <a:t>Καρβαμιδικά</a:t>
          </a:r>
          <a:endParaRPr lang="en-US" sz="1800" b="1" kern="1200" dirty="0">
            <a:latin typeface="Century Gothic" panose="020B0502020202020204" pitchFamily="34" charset="0"/>
          </a:endParaRPr>
        </a:p>
        <a:p>
          <a:pPr marL="0" lvl="0" indent="0" algn="ctr" defTabSz="800100">
            <a:lnSpc>
              <a:spcPct val="90000"/>
            </a:lnSpc>
            <a:spcBef>
              <a:spcPct val="0"/>
            </a:spcBef>
            <a:spcAft>
              <a:spcPct val="35000"/>
            </a:spcAft>
            <a:buNone/>
          </a:pPr>
          <a:r>
            <a:rPr lang="el-GR" sz="1400" b="0" kern="1200" dirty="0">
              <a:latin typeface="Century Gothic" panose="020B0502020202020204" pitchFamily="34" charset="0"/>
            </a:rPr>
            <a:t>Εστέρες καρβαμιδικού οξέος</a:t>
          </a:r>
        </a:p>
      </dsp:txBody>
      <dsp:txXfrm>
        <a:off x="7457641" y="1667868"/>
        <a:ext cx="2419016" cy="897455"/>
      </dsp:txXfrm>
    </dsp:sp>
    <dsp:sp modelId="{759FB8AD-DF80-4623-A124-9C33304FC942}">
      <dsp:nvSpPr>
        <dsp:cNvPr id="0" name=""/>
        <dsp:cNvSpPr/>
      </dsp:nvSpPr>
      <dsp:spPr>
        <a:xfrm>
          <a:off x="3937145" y="2807225"/>
          <a:ext cx="2419016" cy="1666702"/>
        </a:xfrm>
        <a:prstGeom prst="roundRect">
          <a:avLst/>
        </a:prstGeom>
        <a:blipFill dpi="0" rotWithShape="1">
          <a:blip xmlns:r="http://schemas.openxmlformats.org/officeDocument/2006/relationships" r:embed="rId4"/>
          <a:srcRect/>
          <a:stretch>
            <a:fillRect l="-557" t="25541" r="-557" b="2554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A9F7A6-DDB4-4783-A738-BD533B7C60A7}">
      <dsp:nvSpPr>
        <dsp:cNvPr id="0" name=""/>
        <dsp:cNvSpPr/>
      </dsp:nvSpPr>
      <dsp:spPr>
        <a:xfrm>
          <a:off x="1752991" y="4473927"/>
          <a:ext cx="6787324" cy="897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l-GR" sz="1800" b="1" kern="1200" dirty="0">
              <a:latin typeface="Century Gothic" panose="020B0502020202020204" pitchFamily="34" charset="0"/>
            </a:rPr>
            <a:t>Πυρεθροειδή</a:t>
          </a:r>
          <a:endParaRPr lang="en-US" sz="1800" b="1" kern="1200" dirty="0">
            <a:latin typeface="Century Gothic" panose="020B0502020202020204" pitchFamily="34" charset="0"/>
          </a:endParaRPr>
        </a:p>
        <a:p>
          <a:pPr marL="0" lvl="0" indent="0" algn="ctr" defTabSz="800100">
            <a:lnSpc>
              <a:spcPct val="90000"/>
            </a:lnSpc>
            <a:spcBef>
              <a:spcPct val="0"/>
            </a:spcBef>
            <a:spcAft>
              <a:spcPct val="35000"/>
            </a:spcAft>
            <a:buNone/>
          </a:pPr>
          <a:r>
            <a:rPr lang="el-GR" sz="1400" b="0" kern="1200" dirty="0">
              <a:latin typeface="Century Gothic" panose="020B0502020202020204" pitchFamily="34" charset="0"/>
            </a:rPr>
            <a:t>Οργανικές ενώσεις παρόμοιες με τις φυσικές πυρεθρίνες</a:t>
          </a:r>
        </a:p>
      </dsp:txBody>
      <dsp:txXfrm>
        <a:off x="1752991" y="4473927"/>
        <a:ext cx="6787324" cy="8974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40BB6-1CC9-46F9-A755-93D58B63528E}">
      <dsp:nvSpPr>
        <dsp:cNvPr id="0" name=""/>
        <dsp:cNvSpPr/>
      </dsp:nvSpPr>
      <dsp:spPr>
        <a:xfrm>
          <a:off x="2780" y="593488"/>
          <a:ext cx="4109431" cy="2831398"/>
        </a:xfrm>
        <a:prstGeom prst="roundRect">
          <a:avLst/>
        </a:prstGeom>
        <a:blipFill dpi="0" rotWithShape="1">
          <a:blip xmlns:r="http://schemas.openxmlformats.org/officeDocument/2006/relationships" r:embed="rId1"/>
          <a:srcRect/>
          <a:stretch>
            <a:fillRect l="-1485" t="2364" r="-1485" b="236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F7EF91-A2FC-4D2C-9724-D9DCBF0D9722}">
      <dsp:nvSpPr>
        <dsp:cNvPr id="0" name=""/>
        <dsp:cNvSpPr/>
      </dsp:nvSpPr>
      <dsp:spPr>
        <a:xfrm>
          <a:off x="2780" y="3424886"/>
          <a:ext cx="4109431" cy="1524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l-GR" sz="1800" b="1" kern="1200" dirty="0">
              <a:latin typeface="Century Gothic" panose="020B0502020202020204" pitchFamily="34" charset="0"/>
            </a:rPr>
            <a:t>Πωλήσεις εντος Ευρωπαϊκής Ένωσης</a:t>
          </a:r>
        </a:p>
      </dsp:txBody>
      <dsp:txXfrm>
        <a:off x="2780" y="3424886"/>
        <a:ext cx="4109431" cy="1524599"/>
      </dsp:txXfrm>
    </dsp:sp>
    <dsp:sp modelId="{748680F8-2C80-49B0-BB9B-547736C10CED}">
      <dsp:nvSpPr>
        <dsp:cNvPr id="0" name=""/>
        <dsp:cNvSpPr/>
      </dsp:nvSpPr>
      <dsp:spPr>
        <a:xfrm>
          <a:off x="4523328" y="593488"/>
          <a:ext cx="4109431" cy="2831398"/>
        </a:xfrm>
        <a:prstGeom prst="roundRect">
          <a:avLst/>
        </a:prstGeom>
        <a:blipFill dpi="0" rotWithShape="1">
          <a:blip xmlns:r="http://schemas.openxmlformats.org/officeDocument/2006/relationships" r:embed="rId2"/>
          <a:srcRect/>
          <a:stretch>
            <a:fillRect l="-1485" t="2364" r="-1485" b="236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AF3DC0-EB67-4960-A4AC-C1E1EEE7E15F}">
      <dsp:nvSpPr>
        <dsp:cNvPr id="0" name=""/>
        <dsp:cNvSpPr/>
      </dsp:nvSpPr>
      <dsp:spPr>
        <a:xfrm>
          <a:off x="4523328" y="3424886"/>
          <a:ext cx="4109431" cy="1524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l-GR" sz="1800" b="1" kern="1200" dirty="0">
              <a:latin typeface="Century Gothic" panose="020B0502020202020204" pitchFamily="34" charset="0"/>
            </a:rPr>
            <a:t>Ποσοστό μεταβολής πωλήσεων εντός Ευρωπαϊκής Ένωσης</a:t>
          </a:r>
        </a:p>
      </dsp:txBody>
      <dsp:txXfrm>
        <a:off x="4523328" y="3424886"/>
        <a:ext cx="4109431" cy="15245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EC884-5150-4CD0-9750-B2DF1B760DD4}">
      <dsp:nvSpPr>
        <dsp:cNvPr id="0" name=""/>
        <dsp:cNvSpPr/>
      </dsp:nvSpPr>
      <dsp:spPr>
        <a:xfrm>
          <a:off x="10427791" y="644723"/>
          <a:ext cx="257239" cy="4760949"/>
        </a:xfrm>
        <a:prstGeom prst="rect">
          <a:avLst/>
        </a:prstGeom>
        <a:solidFill>
          <a:schemeClr val="accent2">
            <a:lumMod val="60000"/>
            <a:lumOff val="40000"/>
            <a:alpha val="40000"/>
          </a:schemeClr>
        </a:solidFill>
        <a:ln>
          <a:noFill/>
        </a:ln>
        <a:effectLst/>
      </dsp:spPr>
      <dsp:style>
        <a:lnRef idx="0">
          <a:scrgbClr r="0" g="0" b="0"/>
        </a:lnRef>
        <a:fillRef idx="1">
          <a:scrgbClr r="0" g="0" b="0"/>
        </a:fillRef>
        <a:effectRef idx="0">
          <a:scrgbClr r="0" g="0" b="0"/>
        </a:effectRef>
        <a:fontRef idx="minor"/>
      </dsp:style>
    </dsp:sp>
    <dsp:sp modelId="{5C3894C6-B83B-4D58-9E73-8BAB82692873}">
      <dsp:nvSpPr>
        <dsp:cNvPr id="0" name=""/>
        <dsp:cNvSpPr/>
      </dsp:nvSpPr>
      <dsp:spPr>
        <a:xfrm>
          <a:off x="133902" y="644723"/>
          <a:ext cx="6690379" cy="4760949"/>
        </a:xfrm>
        <a:prstGeom prst="frame">
          <a:avLst>
            <a:gd name="adj1" fmla="val 5450"/>
          </a:avLst>
        </a:prstGeom>
        <a:solidFill>
          <a:schemeClr val="accent2">
            <a:lumMod val="60000"/>
            <a:lumOff val="40000"/>
            <a:alpha val="40000"/>
          </a:schemeClr>
        </a:solidFill>
        <a:ln>
          <a:noFill/>
        </a:ln>
        <a:effectLst/>
      </dsp:spPr>
      <dsp:style>
        <a:lnRef idx="0">
          <a:scrgbClr r="0" g="0" b="0"/>
        </a:lnRef>
        <a:fillRef idx="1">
          <a:scrgbClr r="0" g="0" b="0"/>
        </a:fillRef>
        <a:effectRef idx="0">
          <a:scrgbClr r="0" g="0" b="0"/>
        </a:effectRef>
        <a:fontRef idx="minor"/>
      </dsp:style>
    </dsp:sp>
    <dsp:sp modelId="{5057FAE1-015A-4A31-9E3B-B8A0263B974A}">
      <dsp:nvSpPr>
        <dsp:cNvPr id="0" name=""/>
        <dsp:cNvSpPr/>
      </dsp:nvSpPr>
      <dsp:spPr>
        <a:xfrm>
          <a:off x="980139" y="1114602"/>
          <a:ext cx="4935248" cy="3429461"/>
        </a:xfrm>
        <a:prstGeom prst="rect">
          <a:avLst/>
        </a:prstGeom>
        <a:blipFill rotWithShape="1">
          <a:blip xmlns:r="http://schemas.openxmlformats.org/officeDocument/2006/relationships" r:embed="rId1"/>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CFEEB6-5B67-47C1-84F8-B02C51270445}">
      <dsp:nvSpPr>
        <dsp:cNvPr id="0" name=""/>
        <dsp:cNvSpPr/>
      </dsp:nvSpPr>
      <dsp:spPr>
        <a:xfrm>
          <a:off x="395464" y="4579304"/>
          <a:ext cx="6171577" cy="565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0" tIns="76200" rIns="203200" bIns="76200" numCol="1" spcCol="1270" anchor="ctr" anchorCtr="0">
          <a:noAutofit/>
        </a:bodyPr>
        <a:lstStyle/>
        <a:p>
          <a:pPr marL="0" lvl="0" indent="0" algn="ctr" defTabSz="889000">
            <a:lnSpc>
              <a:spcPct val="90000"/>
            </a:lnSpc>
            <a:spcBef>
              <a:spcPct val="0"/>
            </a:spcBef>
            <a:spcAft>
              <a:spcPct val="35000"/>
            </a:spcAft>
            <a:buNone/>
          </a:pPr>
          <a:r>
            <a:rPr lang="el-GR" sz="2000" b="1" kern="1200" dirty="0">
              <a:latin typeface="Century Gothic" panose="020B0502020202020204" pitchFamily="34" charset="0"/>
            </a:rPr>
            <a:t>Γλυφοσάτη</a:t>
          </a:r>
        </a:p>
      </dsp:txBody>
      <dsp:txXfrm>
        <a:off x="395464" y="4579304"/>
        <a:ext cx="6171577" cy="565129"/>
      </dsp:txXfrm>
    </dsp:sp>
    <dsp:sp modelId="{14979BB9-B676-4277-9195-BD9E6473953D}">
      <dsp:nvSpPr>
        <dsp:cNvPr id="0" name=""/>
        <dsp:cNvSpPr/>
      </dsp:nvSpPr>
      <dsp:spPr>
        <a:xfrm>
          <a:off x="7096652" y="644723"/>
          <a:ext cx="3058768" cy="4760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Font typeface="Wingdings" panose="05000000000000000000" pitchFamily="2" charset="2"/>
            <a:buNone/>
          </a:pPr>
          <a:r>
            <a:rPr lang="el-GR" sz="1600" kern="1200" dirty="0">
              <a:latin typeface="Century Gothic" panose="020B0502020202020204" pitchFamily="34" charset="0"/>
            </a:rPr>
            <a:t>Ευρέως φάσματος οργανοφωσφορικό φυτοφάρμακο</a:t>
          </a:r>
        </a:p>
        <a:p>
          <a:pPr marL="0" lvl="0" indent="0" algn="l" defTabSz="711200">
            <a:lnSpc>
              <a:spcPct val="100000"/>
            </a:lnSpc>
            <a:spcBef>
              <a:spcPct val="0"/>
            </a:spcBef>
            <a:spcAft>
              <a:spcPct val="35000"/>
            </a:spcAft>
            <a:buFont typeface="Wingdings" panose="05000000000000000000" pitchFamily="2" charset="2"/>
            <a:buNone/>
          </a:pPr>
          <a:endParaRPr lang="el-GR" sz="1600" kern="1200" dirty="0"/>
        </a:p>
        <a:p>
          <a:pPr marL="0" lvl="0" indent="0" algn="l" defTabSz="711200">
            <a:lnSpc>
              <a:spcPct val="100000"/>
            </a:lnSpc>
            <a:spcBef>
              <a:spcPct val="0"/>
            </a:spcBef>
            <a:spcAft>
              <a:spcPct val="35000"/>
            </a:spcAft>
            <a:buNone/>
          </a:pPr>
          <a:r>
            <a:rPr lang="el-GR" sz="1600" kern="1200" dirty="0">
              <a:latin typeface="Century Gothic" panose="020B0502020202020204" pitchFamily="34" charset="0"/>
            </a:rPr>
            <a:t>Έλεγχος των ζιζανίων στις γεωργικές καλλιέργειες και της βλάστησης σε μη γεωργικές περιοχές</a:t>
          </a:r>
        </a:p>
        <a:p>
          <a:pPr marL="0" lvl="0" indent="0" algn="l" defTabSz="711200">
            <a:lnSpc>
              <a:spcPct val="100000"/>
            </a:lnSpc>
            <a:spcBef>
              <a:spcPct val="0"/>
            </a:spcBef>
            <a:spcAft>
              <a:spcPct val="35000"/>
            </a:spcAft>
            <a:buNone/>
          </a:pPr>
          <a:endParaRPr lang="el-GR" sz="1600" kern="1200" dirty="0">
            <a:latin typeface="Century Gothic" panose="020B0502020202020204" pitchFamily="34" charset="0"/>
          </a:endParaRPr>
        </a:p>
        <a:p>
          <a:pPr marL="0" lvl="0" indent="0" algn="l" defTabSz="711200">
            <a:lnSpc>
              <a:spcPct val="100000"/>
            </a:lnSpc>
            <a:spcBef>
              <a:spcPct val="0"/>
            </a:spcBef>
            <a:spcAft>
              <a:spcPct val="35000"/>
            </a:spcAft>
            <a:buNone/>
          </a:pPr>
          <a:r>
            <a:rPr lang="el-GR" sz="1600" kern="1200" dirty="0">
              <a:latin typeface="Century Gothic" panose="020B0502020202020204" pitchFamily="34" charset="0"/>
            </a:rPr>
            <a:t>Χαμηλό κόστος, ταχεία φυτική απορρόφηση, αργή εξέλιξη ανθεκτικότητας στα ζιζάνια</a:t>
          </a:r>
        </a:p>
        <a:p>
          <a:pPr marL="0" lvl="0" indent="0" algn="l" defTabSz="711200">
            <a:lnSpc>
              <a:spcPct val="100000"/>
            </a:lnSpc>
            <a:spcBef>
              <a:spcPct val="0"/>
            </a:spcBef>
            <a:spcAft>
              <a:spcPct val="35000"/>
            </a:spcAft>
            <a:buNone/>
          </a:pPr>
          <a:endParaRPr lang="en-US" sz="1600" kern="1200" dirty="0">
            <a:latin typeface="Century Gothic" panose="020B0502020202020204" pitchFamily="34" charset="0"/>
          </a:endParaRPr>
        </a:p>
        <a:p>
          <a:pPr marL="0" lvl="0" indent="0" algn="l" defTabSz="711200">
            <a:lnSpc>
              <a:spcPct val="100000"/>
            </a:lnSpc>
            <a:spcBef>
              <a:spcPct val="0"/>
            </a:spcBef>
            <a:spcAft>
              <a:spcPct val="35000"/>
            </a:spcAft>
            <a:buNone/>
          </a:pPr>
          <a:r>
            <a:rPr lang="el-GR" sz="1600" kern="1200" dirty="0">
              <a:latin typeface="Century Gothic" panose="020B0502020202020204" pitchFamily="34" charset="0"/>
            </a:rPr>
            <a:t>Ο μηχανισμός δράσης της βασίζεται στην αποτελεσματική αναστολή του ενζύμου 5-ενολοπυροσταφυλική-σικιμική-3-φωσφορική συνθάση της οδού του σικιμικού οξέος</a:t>
          </a:r>
        </a:p>
      </dsp:txBody>
      <dsp:txXfrm>
        <a:off x="7096652" y="644723"/>
        <a:ext cx="3058768" cy="47609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FF14F-D4B8-482B-95D3-9546487234D2}">
      <dsp:nvSpPr>
        <dsp:cNvPr id="0" name=""/>
        <dsp:cNvSpPr/>
      </dsp:nvSpPr>
      <dsp:spPr>
        <a:xfrm>
          <a:off x="10840149" y="923212"/>
          <a:ext cx="265591" cy="4915538"/>
        </a:xfrm>
        <a:prstGeom prst="rect">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4D47F541-CF3E-4D78-88D5-A0E23344F5CE}">
      <dsp:nvSpPr>
        <dsp:cNvPr id="0" name=""/>
        <dsp:cNvSpPr/>
      </dsp:nvSpPr>
      <dsp:spPr>
        <a:xfrm>
          <a:off x="212014" y="923212"/>
          <a:ext cx="6907617" cy="4915538"/>
        </a:xfrm>
        <a:prstGeom prst="frame">
          <a:avLst>
            <a:gd name="adj1" fmla="val 5450"/>
          </a:avLst>
        </a:prstGeom>
        <a:solidFill>
          <a:schemeClr val="accent2">
            <a:lumMod val="40000"/>
            <a:lumOff val="60000"/>
            <a:alpha val="40000"/>
          </a:schemeClr>
        </a:solidFill>
        <a:ln>
          <a:noFill/>
        </a:ln>
        <a:effectLst/>
      </dsp:spPr>
      <dsp:style>
        <a:lnRef idx="0">
          <a:scrgbClr r="0" g="0" b="0"/>
        </a:lnRef>
        <a:fillRef idx="1">
          <a:scrgbClr r="0" g="0" b="0"/>
        </a:fillRef>
        <a:effectRef idx="0">
          <a:scrgbClr r="0" g="0" b="0"/>
        </a:effectRef>
        <a:fontRef idx="minor"/>
      </dsp:style>
    </dsp:sp>
    <dsp:sp modelId="{EB2556D8-B82D-408D-BE33-D5ECE54F5A90}">
      <dsp:nvSpPr>
        <dsp:cNvPr id="0" name=""/>
        <dsp:cNvSpPr/>
      </dsp:nvSpPr>
      <dsp:spPr>
        <a:xfrm>
          <a:off x="513286" y="1113885"/>
          <a:ext cx="6405901" cy="4649669"/>
        </a:xfrm>
        <a:prstGeom prst="rect">
          <a:avLst/>
        </a:prstGeom>
        <a:blipFill dpi="0" rotWithShape="1">
          <a:blip xmlns:r="http://schemas.openxmlformats.org/officeDocument/2006/relationships" r:embed="rId1"/>
          <a:srcRect/>
          <a:stretch>
            <a:fillRect l="1691" t="9406" r="1691" b="9406"/>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49599D6-A545-4591-AFC9-FF9AE6181CAA}">
      <dsp:nvSpPr>
        <dsp:cNvPr id="0" name=""/>
        <dsp:cNvSpPr/>
      </dsp:nvSpPr>
      <dsp:spPr>
        <a:xfrm>
          <a:off x="206610" y="303262"/>
          <a:ext cx="6371970" cy="583479"/>
        </a:xfrm>
        <a:prstGeom prst="round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l" defTabSz="1066800">
            <a:lnSpc>
              <a:spcPct val="90000"/>
            </a:lnSpc>
            <a:spcBef>
              <a:spcPct val="0"/>
            </a:spcBef>
            <a:spcAft>
              <a:spcPct val="35000"/>
            </a:spcAft>
            <a:buNone/>
          </a:pPr>
          <a:r>
            <a:rPr lang="el-GR" sz="2400" kern="1200" dirty="0">
              <a:solidFill>
                <a:schemeClr val="bg1"/>
              </a:solidFill>
            </a:rPr>
            <a:t>σδ</a:t>
          </a:r>
        </a:p>
      </dsp:txBody>
      <dsp:txXfrm>
        <a:off x="235093" y="331745"/>
        <a:ext cx="6315004" cy="526513"/>
      </dsp:txXfrm>
    </dsp:sp>
    <dsp:sp modelId="{0A0B353E-A392-4C1F-9FF6-BA24EC99E1D2}">
      <dsp:nvSpPr>
        <dsp:cNvPr id="0" name=""/>
        <dsp:cNvSpPr/>
      </dsp:nvSpPr>
      <dsp:spPr>
        <a:xfrm>
          <a:off x="7400847" y="923212"/>
          <a:ext cx="3158086" cy="4915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Font typeface="Wingdings" panose="05000000000000000000" pitchFamily="2" charset="2"/>
            <a:buNone/>
          </a:pPr>
          <a:r>
            <a:rPr lang="el-GR" sz="1700" b="0" kern="1200" dirty="0">
              <a:latin typeface="Century Gothic" panose="020B0502020202020204" pitchFamily="34" charset="0"/>
            </a:rPr>
            <a:t>Εστέρες του </a:t>
          </a:r>
          <a:r>
            <a:rPr lang="en-US" sz="1700" b="0" kern="1200" dirty="0">
              <a:latin typeface="Century Gothic" panose="020B0502020202020204" pitchFamily="34" charset="0"/>
            </a:rPr>
            <a:t>p-</a:t>
          </a:r>
          <a:r>
            <a:rPr lang="el-GR" sz="1700" b="0" kern="1200" dirty="0">
              <a:latin typeface="Century Gothic" panose="020B0502020202020204" pitchFamily="34" charset="0"/>
            </a:rPr>
            <a:t>υδροξυβενζοϊκού οξέος</a:t>
          </a:r>
          <a:endParaRPr lang="el-GR" sz="1700" b="0" kern="1200" dirty="0"/>
        </a:p>
        <a:p>
          <a:pPr marL="0" lvl="0" indent="0" algn="l" defTabSz="755650">
            <a:lnSpc>
              <a:spcPct val="90000"/>
            </a:lnSpc>
            <a:spcBef>
              <a:spcPct val="0"/>
            </a:spcBef>
            <a:spcAft>
              <a:spcPct val="35000"/>
            </a:spcAft>
            <a:buNone/>
          </a:pPr>
          <a:endParaRPr lang="el-GR" sz="1700" b="0" kern="1200" dirty="0">
            <a:latin typeface="Century Gothic" panose="020B0502020202020204" pitchFamily="34" charset="0"/>
          </a:endParaRPr>
        </a:p>
        <a:p>
          <a:pPr marL="0" lvl="0" indent="0" algn="l" defTabSz="755650">
            <a:lnSpc>
              <a:spcPct val="90000"/>
            </a:lnSpc>
            <a:spcBef>
              <a:spcPct val="0"/>
            </a:spcBef>
            <a:spcAft>
              <a:spcPct val="35000"/>
            </a:spcAft>
            <a:buNone/>
          </a:pPr>
          <a:r>
            <a:rPr lang="el-GR" sz="1700" b="0" kern="1200" dirty="0">
              <a:latin typeface="Century Gothic" panose="020B0502020202020204" pitchFamily="34" charset="0"/>
            </a:rPr>
            <a:t>Χρήση ως συντηρητικά σε αποσμητικά, καλλυντικά και φαρμακευτικά σκευάσματα</a:t>
          </a:r>
        </a:p>
        <a:p>
          <a:pPr marL="0" lvl="0" indent="0" algn="l" defTabSz="755650">
            <a:lnSpc>
              <a:spcPct val="90000"/>
            </a:lnSpc>
            <a:spcBef>
              <a:spcPct val="0"/>
            </a:spcBef>
            <a:spcAft>
              <a:spcPct val="35000"/>
            </a:spcAft>
            <a:buNone/>
          </a:pPr>
          <a:endParaRPr lang="el-GR" sz="1700" b="0" kern="1200" dirty="0">
            <a:latin typeface="Century Gothic" panose="020B0502020202020204" pitchFamily="34" charset="0"/>
          </a:endParaRPr>
        </a:p>
        <a:p>
          <a:pPr marL="0" lvl="0" indent="0" algn="l" defTabSz="755650">
            <a:lnSpc>
              <a:spcPct val="90000"/>
            </a:lnSpc>
            <a:spcBef>
              <a:spcPct val="0"/>
            </a:spcBef>
            <a:spcAft>
              <a:spcPct val="35000"/>
            </a:spcAft>
            <a:buNone/>
          </a:pPr>
          <a:r>
            <a:rPr lang="el-GR" sz="1700" b="0" kern="1200" dirty="0">
              <a:latin typeface="Century Gothic" panose="020B0502020202020204" pitchFamily="34" charset="0"/>
            </a:rPr>
            <a:t>Αντιμικροβιακή δράση σε </a:t>
          </a:r>
          <a:r>
            <a:rPr lang="en-US" sz="1700" b="0" kern="1200" dirty="0">
              <a:latin typeface="Century Gothic" panose="020B0502020202020204" pitchFamily="34" charset="0"/>
            </a:rPr>
            <a:t>pH = 4-8</a:t>
          </a:r>
          <a:endParaRPr lang="el-GR" sz="1700" b="0" kern="1200" dirty="0">
            <a:latin typeface="Century Gothic" panose="020B0502020202020204" pitchFamily="34" charset="0"/>
          </a:endParaRPr>
        </a:p>
        <a:p>
          <a:pPr marL="171450" lvl="1" indent="-171450" algn="l" defTabSz="755650">
            <a:lnSpc>
              <a:spcPct val="90000"/>
            </a:lnSpc>
            <a:spcBef>
              <a:spcPct val="0"/>
            </a:spcBef>
            <a:spcAft>
              <a:spcPct val="15000"/>
            </a:spcAft>
            <a:buChar char="•"/>
          </a:pPr>
          <a:endParaRPr lang="en-US" sz="1700" b="0" kern="1200" dirty="0">
            <a:latin typeface="Century Gothic" panose="020B0502020202020204" pitchFamily="34" charset="0"/>
          </a:endParaRPr>
        </a:p>
        <a:p>
          <a:pPr marL="0" lvl="0" indent="0" algn="l" defTabSz="755650">
            <a:lnSpc>
              <a:spcPct val="90000"/>
            </a:lnSpc>
            <a:spcBef>
              <a:spcPct val="0"/>
            </a:spcBef>
            <a:spcAft>
              <a:spcPct val="35000"/>
            </a:spcAft>
            <a:buNone/>
          </a:pPr>
          <a:r>
            <a:rPr lang="el-GR" sz="1700" b="0" kern="1200" dirty="0">
              <a:latin typeface="Century Gothic" panose="020B0502020202020204" pitchFamily="34" charset="0"/>
            </a:rPr>
            <a:t>Βελτιωμένη δράση κατά τη συνδυαστική χρήση</a:t>
          </a:r>
        </a:p>
        <a:p>
          <a:pPr marL="171450" lvl="1" indent="-171450" algn="l" defTabSz="755650">
            <a:lnSpc>
              <a:spcPct val="90000"/>
            </a:lnSpc>
            <a:spcBef>
              <a:spcPct val="0"/>
            </a:spcBef>
            <a:spcAft>
              <a:spcPct val="15000"/>
            </a:spcAft>
            <a:buChar char="•"/>
          </a:pPr>
          <a:endParaRPr lang="el-GR" sz="1700" b="0" kern="1200" dirty="0">
            <a:latin typeface="Century Gothic" panose="020B0502020202020204" pitchFamily="34" charset="0"/>
          </a:endParaRPr>
        </a:p>
        <a:p>
          <a:pPr marL="0" lvl="0" indent="0" algn="l" defTabSz="755650">
            <a:lnSpc>
              <a:spcPct val="90000"/>
            </a:lnSpc>
            <a:spcBef>
              <a:spcPct val="0"/>
            </a:spcBef>
            <a:spcAft>
              <a:spcPct val="35000"/>
            </a:spcAft>
            <a:buNone/>
          </a:pPr>
          <a:r>
            <a:rPr lang="el-GR" sz="1700" b="0" kern="1200" dirty="0">
              <a:latin typeface="Century Gothic" panose="020B0502020202020204" pitchFamily="34" charset="0"/>
            </a:rPr>
            <a:t>Επιδεικνύουν ασθενή οιστρογονική δράση </a:t>
          </a:r>
        </a:p>
        <a:p>
          <a:pPr marL="171450" lvl="1" indent="-171450" algn="l" defTabSz="755650">
            <a:lnSpc>
              <a:spcPct val="90000"/>
            </a:lnSpc>
            <a:spcBef>
              <a:spcPct val="0"/>
            </a:spcBef>
            <a:spcAft>
              <a:spcPct val="15000"/>
            </a:spcAft>
            <a:buChar char="•"/>
          </a:pPr>
          <a:endParaRPr lang="el-GR" sz="1700" b="0" kern="1200" dirty="0">
            <a:latin typeface="Century Gothic" panose="020B0502020202020204" pitchFamily="34" charset="0"/>
          </a:endParaRPr>
        </a:p>
        <a:p>
          <a:pPr marL="0" lvl="0" indent="0" algn="l" defTabSz="755650">
            <a:lnSpc>
              <a:spcPct val="90000"/>
            </a:lnSpc>
            <a:spcBef>
              <a:spcPct val="0"/>
            </a:spcBef>
            <a:spcAft>
              <a:spcPct val="35000"/>
            </a:spcAft>
            <a:buNone/>
          </a:pPr>
          <a:r>
            <a:rPr lang="el-GR" sz="1700" b="0" kern="1200" dirty="0">
              <a:latin typeface="Century Gothic" panose="020B0502020202020204" pitchFamily="34" charset="0"/>
            </a:rPr>
            <a:t>Η Ευρωπαϊκή Επιτροπή απαγόρευσε τη χρήση συγκεκριμένων παραβενίων το 2013</a:t>
          </a:r>
        </a:p>
      </dsp:txBody>
      <dsp:txXfrm>
        <a:off x="7400847" y="923212"/>
        <a:ext cx="3158086" cy="49155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49D4E-DDE2-4B6F-AD39-77182FE02636}">
      <dsp:nvSpPr>
        <dsp:cNvPr id="0" name=""/>
        <dsp:cNvSpPr/>
      </dsp:nvSpPr>
      <dsp:spPr>
        <a:xfrm>
          <a:off x="379279" y="613217"/>
          <a:ext cx="6212566" cy="5149311"/>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sharpenSoften amount="25000"/>
                    </a14:imgEffect>
                  </a14:imgLayer>
                </a14:imgProps>
              </a:ext>
            </a:extLst>
          </a:blip>
          <a:srcRect/>
          <a:stretch>
            <a:fillRect l="-990" t="485" r="-2280" b="48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12A937-0631-49B9-A482-460E477D0317}">
      <dsp:nvSpPr>
        <dsp:cNvPr id="0" name=""/>
        <dsp:cNvSpPr/>
      </dsp:nvSpPr>
      <dsp:spPr>
        <a:xfrm>
          <a:off x="6942336" y="4356"/>
          <a:ext cx="3520721" cy="5730487"/>
        </a:xfrm>
        <a:prstGeom prst="roundRect">
          <a:avLst>
            <a:gd name="adj" fmla="val 10000"/>
          </a:avLst>
        </a:prstGeom>
        <a:solidFill>
          <a:srgbClr val="FDF3ED"/>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0" algn="l" defTabSz="666750">
            <a:lnSpc>
              <a:spcPct val="90000"/>
            </a:lnSpc>
            <a:spcBef>
              <a:spcPct val="0"/>
            </a:spcBef>
            <a:spcAft>
              <a:spcPct val="15000"/>
            </a:spcAft>
            <a:buFont typeface="Wingdings" panose="05000000000000000000" pitchFamily="2" charset="2"/>
            <a:buNone/>
          </a:pPr>
          <a:r>
            <a:rPr lang="el-GR" sz="1500" kern="1200" dirty="0">
              <a:latin typeface="Century Gothic" panose="020B0502020202020204" pitchFamily="34" charset="0"/>
            </a:rPr>
            <a:t>Πολυμερή μικρού μοριακού βάρους</a:t>
          </a:r>
        </a:p>
        <a:p>
          <a:pPr marL="114300" lvl="1" indent="0" algn="l" defTabSz="666750">
            <a:lnSpc>
              <a:spcPct val="90000"/>
            </a:lnSpc>
            <a:spcBef>
              <a:spcPct val="0"/>
            </a:spcBef>
            <a:spcAft>
              <a:spcPct val="15000"/>
            </a:spcAft>
            <a:buFont typeface="Wingdings" panose="05000000000000000000" pitchFamily="2" charset="2"/>
            <a:buNone/>
          </a:pPr>
          <a:endParaRPr lang="el-GR" sz="1500" kern="1200" dirty="0">
            <a:latin typeface="Century Gothic" panose="020B0502020202020204" pitchFamily="34" charset="0"/>
          </a:endParaRPr>
        </a:p>
        <a:p>
          <a:pPr marL="114300" lvl="1" indent="0" algn="l" defTabSz="666750">
            <a:lnSpc>
              <a:spcPct val="90000"/>
            </a:lnSpc>
            <a:spcBef>
              <a:spcPct val="0"/>
            </a:spcBef>
            <a:spcAft>
              <a:spcPct val="15000"/>
            </a:spcAft>
            <a:buFont typeface="Wingdings" panose="05000000000000000000" pitchFamily="2" charset="2"/>
            <a:buNone/>
          </a:pPr>
          <a:r>
            <a:rPr lang="el-GR" sz="1500" kern="1200" dirty="0">
              <a:latin typeface="Century Gothic" panose="020B0502020202020204" pitchFamily="34" charset="0"/>
            </a:rPr>
            <a:t>Προστίθενται στα πλαστικά προκειμένου να τα καταστήσουν εύκαμπτα, εύπλαστα και επεξεργάσιμα</a:t>
          </a:r>
        </a:p>
        <a:p>
          <a:pPr marL="114300" lvl="1" indent="0" algn="l" defTabSz="666750">
            <a:lnSpc>
              <a:spcPct val="90000"/>
            </a:lnSpc>
            <a:spcBef>
              <a:spcPct val="0"/>
            </a:spcBef>
            <a:spcAft>
              <a:spcPct val="15000"/>
            </a:spcAft>
            <a:buFont typeface="Wingdings" panose="05000000000000000000" pitchFamily="2" charset="2"/>
            <a:buNone/>
          </a:pPr>
          <a:endParaRPr lang="el-GR" sz="1500" kern="1200" dirty="0">
            <a:latin typeface="Century Gothic" panose="020B0502020202020204" pitchFamily="34" charset="0"/>
          </a:endParaRPr>
        </a:p>
        <a:p>
          <a:pPr marL="114300" lvl="1" indent="0" algn="l" defTabSz="666750">
            <a:lnSpc>
              <a:spcPct val="90000"/>
            </a:lnSpc>
            <a:spcBef>
              <a:spcPct val="0"/>
            </a:spcBef>
            <a:spcAft>
              <a:spcPct val="15000"/>
            </a:spcAft>
            <a:buFont typeface="Wingdings" panose="05000000000000000000" pitchFamily="2" charset="2"/>
            <a:buNone/>
          </a:pPr>
          <a:r>
            <a:rPr lang="el-GR" sz="1500" kern="1200" dirty="0">
              <a:latin typeface="Century Gothic" panose="020B0502020202020204" pitchFamily="34" charset="0"/>
            </a:rPr>
            <a:t>Αυξάνουν την πλαστικότητα και την αντοχή του τελικού προϊόντος</a:t>
          </a:r>
        </a:p>
        <a:p>
          <a:pPr marL="114300" lvl="1" indent="0" algn="l" defTabSz="666750">
            <a:lnSpc>
              <a:spcPct val="90000"/>
            </a:lnSpc>
            <a:spcBef>
              <a:spcPct val="0"/>
            </a:spcBef>
            <a:spcAft>
              <a:spcPct val="15000"/>
            </a:spcAft>
            <a:buFont typeface="Wingdings" panose="05000000000000000000" pitchFamily="2" charset="2"/>
            <a:buNone/>
          </a:pPr>
          <a:endParaRPr lang="el-GR" sz="1500" kern="1200" dirty="0">
            <a:latin typeface="Century Gothic" panose="020B0502020202020204" pitchFamily="34" charset="0"/>
          </a:endParaRPr>
        </a:p>
        <a:p>
          <a:pPr marL="114300" lvl="1" indent="0" algn="l" defTabSz="666750">
            <a:lnSpc>
              <a:spcPct val="90000"/>
            </a:lnSpc>
            <a:spcBef>
              <a:spcPct val="0"/>
            </a:spcBef>
            <a:spcAft>
              <a:spcPct val="15000"/>
            </a:spcAft>
            <a:buFont typeface="Wingdings" panose="05000000000000000000" pitchFamily="2" charset="2"/>
            <a:buNone/>
          </a:pPr>
          <a:r>
            <a:rPr lang="el-GR" sz="1500" kern="1200" dirty="0">
              <a:latin typeface="Century Gothic" panose="020B0502020202020204" pitchFamily="34" charset="0"/>
            </a:rPr>
            <a:t>Οι πρωταρχικοί πλαστικοποιητές προσδίδουν στο υλικό τη χαρακτηριστική ευκαμψία και πλαστικότητα, ενώ οι δευτερεύοντες ενισχύουν τη συμβατότητα και την πλαστικότητα των πρώτων</a:t>
          </a:r>
        </a:p>
        <a:p>
          <a:pPr marL="114300" lvl="1" indent="0" algn="l" defTabSz="666750">
            <a:lnSpc>
              <a:spcPct val="90000"/>
            </a:lnSpc>
            <a:spcBef>
              <a:spcPct val="0"/>
            </a:spcBef>
            <a:spcAft>
              <a:spcPct val="15000"/>
            </a:spcAft>
            <a:buFont typeface="Wingdings" panose="05000000000000000000" pitchFamily="2" charset="2"/>
            <a:buNone/>
          </a:pPr>
          <a:endParaRPr lang="el-GR" sz="1500" kern="1200" dirty="0">
            <a:latin typeface="Century Gothic" panose="020B0502020202020204" pitchFamily="34" charset="0"/>
          </a:endParaRPr>
        </a:p>
        <a:p>
          <a:pPr marL="114300" lvl="1" indent="0" algn="l" defTabSz="666750">
            <a:lnSpc>
              <a:spcPct val="90000"/>
            </a:lnSpc>
            <a:spcBef>
              <a:spcPct val="0"/>
            </a:spcBef>
            <a:spcAft>
              <a:spcPct val="15000"/>
            </a:spcAft>
            <a:buFont typeface="Wingdings" panose="05000000000000000000" pitchFamily="2" charset="2"/>
            <a:buNone/>
          </a:pPr>
          <a:r>
            <a:rPr lang="el-GR" sz="1500" kern="1200" dirty="0">
              <a:latin typeface="Century Gothic" panose="020B0502020202020204" pitchFamily="34" charset="0"/>
            </a:rPr>
            <a:t>Το μεγαλύτερο μέρος της αγοράς των πλαστικοποιητών χρησιμοποιείται για την παραγωγή του πολυβινυλοχλωριδίου (</a:t>
          </a:r>
          <a:r>
            <a:rPr lang="en-US" sz="1500" kern="1200" dirty="0">
              <a:latin typeface="Century Gothic" panose="020B0502020202020204" pitchFamily="34" charset="0"/>
            </a:rPr>
            <a:t>PVC</a:t>
          </a:r>
          <a:r>
            <a:rPr lang="en-US" sz="1400" kern="1200" dirty="0">
              <a:latin typeface="Century Gothic" panose="020B0502020202020204" pitchFamily="34" charset="0"/>
            </a:rPr>
            <a:t>)</a:t>
          </a:r>
          <a:endParaRPr lang="el-GR" sz="1400" kern="1200" dirty="0">
            <a:latin typeface="Century Gothic" panose="020B0502020202020204" pitchFamily="34" charset="0"/>
          </a:endParaRPr>
        </a:p>
      </dsp:txBody>
      <dsp:txXfrm>
        <a:off x="7045454" y="107474"/>
        <a:ext cx="3314485" cy="5524251"/>
      </dsp:txXfrm>
    </dsp:sp>
    <dsp:sp modelId="{A6929979-EEAB-42FF-97B8-D1C6A48BCA63}">
      <dsp:nvSpPr>
        <dsp:cNvPr id="0" name=""/>
        <dsp:cNvSpPr/>
      </dsp:nvSpPr>
      <dsp:spPr>
        <a:xfrm>
          <a:off x="2092729" y="0"/>
          <a:ext cx="2970374" cy="605553"/>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tx1"/>
              </a:solidFill>
              <a:latin typeface="Century Gothic" panose="020B0502020202020204" pitchFamily="34" charset="0"/>
            </a:rPr>
            <a:t>Πλαστικοποιητές</a:t>
          </a:r>
        </a:p>
      </dsp:txBody>
      <dsp:txXfrm>
        <a:off x="2092729" y="0"/>
        <a:ext cx="2970374" cy="6055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F9E4E-45CE-4450-A55E-6C46F47D9093}">
      <dsp:nvSpPr>
        <dsp:cNvPr id="0" name=""/>
        <dsp:cNvSpPr/>
      </dsp:nvSpPr>
      <dsp:spPr>
        <a:xfrm>
          <a:off x="4736841" y="1268"/>
          <a:ext cx="5905418" cy="2670926"/>
        </a:xfrm>
        <a:prstGeom prst="rect">
          <a:avLst/>
        </a:prstGeom>
        <a:solidFill>
          <a:schemeClr val="accent2">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285750" lvl="0" indent="0" algn="l" defTabSz="711200">
            <a:lnSpc>
              <a:spcPct val="150000"/>
            </a:lnSpc>
            <a:spcBef>
              <a:spcPct val="0"/>
            </a:spcBef>
            <a:spcAft>
              <a:spcPct val="35000"/>
            </a:spcAft>
            <a:buFont typeface="Wingdings" panose="05000000000000000000" pitchFamily="2" charset="2"/>
            <a:buNone/>
          </a:pPr>
          <a:r>
            <a:rPr lang="el-GR" sz="1600" kern="1200" dirty="0">
              <a:solidFill>
                <a:schemeClr val="tx1"/>
              </a:solidFill>
              <a:latin typeface="Century Gothic" panose="020B0502020202020204" pitchFamily="34" charset="0"/>
            </a:rPr>
            <a:t>Εστέρες φθαλικού οξέος</a:t>
          </a:r>
        </a:p>
        <a:p>
          <a:pPr marL="285750" lvl="0" indent="0" algn="l" defTabSz="711200">
            <a:lnSpc>
              <a:spcPct val="150000"/>
            </a:lnSpc>
            <a:spcBef>
              <a:spcPct val="0"/>
            </a:spcBef>
            <a:spcAft>
              <a:spcPct val="35000"/>
            </a:spcAft>
            <a:buFont typeface="Wingdings" panose="05000000000000000000" pitchFamily="2" charset="2"/>
            <a:buNone/>
          </a:pPr>
          <a:r>
            <a:rPr lang="el-GR" sz="1600" kern="1200" dirty="0">
              <a:solidFill>
                <a:schemeClr val="tx1"/>
              </a:solidFill>
              <a:latin typeface="Century Gothic" panose="020B0502020202020204" pitchFamily="34" charset="0"/>
            </a:rPr>
            <a:t>Χρήση κυρίως ως πλαστικοποιητές και στην παραγωγή του </a:t>
          </a:r>
          <a:r>
            <a:rPr lang="en-US" sz="1600" kern="1200" dirty="0">
              <a:solidFill>
                <a:schemeClr val="tx1"/>
              </a:solidFill>
              <a:latin typeface="Century Gothic" panose="020B0502020202020204" pitchFamily="34" charset="0"/>
            </a:rPr>
            <a:t>PVC</a:t>
          </a:r>
          <a:endParaRPr lang="el-GR" sz="1600" kern="1200" dirty="0">
            <a:solidFill>
              <a:schemeClr val="tx1"/>
            </a:solidFill>
            <a:latin typeface="Century Gothic" panose="020B0502020202020204" pitchFamily="34" charset="0"/>
          </a:endParaRPr>
        </a:p>
        <a:p>
          <a:pPr marL="285750" lvl="0" indent="0" algn="l" defTabSz="711200">
            <a:lnSpc>
              <a:spcPct val="150000"/>
            </a:lnSpc>
            <a:spcBef>
              <a:spcPct val="0"/>
            </a:spcBef>
            <a:spcAft>
              <a:spcPct val="35000"/>
            </a:spcAft>
            <a:buFont typeface="Wingdings" panose="05000000000000000000" pitchFamily="2" charset="2"/>
            <a:buNone/>
          </a:pPr>
          <a:r>
            <a:rPr lang="el-GR" sz="1600" kern="1200" dirty="0">
              <a:solidFill>
                <a:schemeClr val="tx1"/>
              </a:solidFill>
              <a:latin typeface="Century Gothic" panose="020B0502020202020204" pitchFamily="34" charset="0"/>
            </a:rPr>
            <a:t>Προοδευτική αντικατάστασή τους από μη φθαλικούς πλαστικοποιητές</a:t>
          </a:r>
        </a:p>
        <a:p>
          <a:pPr lvl="0" defTabSz="711200">
            <a:spcBef>
              <a:spcPct val="0"/>
            </a:spcBef>
            <a:spcAft>
              <a:spcPct val="35000"/>
            </a:spcAft>
            <a:buNone/>
          </a:pPr>
          <a:endParaRPr lang="el-GR" sz="1100" kern="1200" dirty="0">
            <a:solidFill>
              <a:schemeClr val="tx1"/>
            </a:solidFill>
          </a:endParaRPr>
        </a:p>
      </dsp:txBody>
      <dsp:txXfrm>
        <a:off x="4736841" y="1268"/>
        <a:ext cx="5905418" cy="2670926"/>
      </dsp:txXfrm>
    </dsp:sp>
    <dsp:sp modelId="{BD9CC7D5-236E-4282-8AF0-014405CA3CB5}">
      <dsp:nvSpPr>
        <dsp:cNvPr id="0" name=""/>
        <dsp:cNvSpPr/>
      </dsp:nvSpPr>
      <dsp:spPr>
        <a:xfrm>
          <a:off x="1789689" y="1268"/>
          <a:ext cx="2721243" cy="2670926"/>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93" t="1748" r="593" b="1748"/>
          </a:stretch>
        </a:blip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7F83C6-4C38-4C76-828D-9F456F3FC7CE}">
      <dsp:nvSpPr>
        <dsp:cNvPr id="0" name=""/>
        <dsp:cNvSpPr/>
      </dsp:nvSpPr>
      <dsp:spPr>
        <a:xfrm>
          <a:off x="1787104" y="3112897"/>
          <a:ext cx="5905418" cy="2670926"/>
        </a:xfrm>
        <a:prstGeom prst="rect">
          <a:avLst/>
        </a:prstGeom>
        <a:solidFill>
          <a:schemeClr val="accent2">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285750" lvl="0" indent="0" algn="just" defTabSz="711200">
            <a:lnSpc>
              <a:spcPct val="150000"/>
            </a:lnSpc>
            <a:spcBef>
              <a:spcPct val="0"/>
            </a:spcBef>
            <a:spcAft>
              <a:spcPct val="35000"/>
            </a:spcAft>
            <a:buFont typeface="Wingdings" panose="05000000000000000000" pitchFamily="2" charset="2"/>
            <a:buNone/>
          </a:pPr>
          <a:r>
            <a:rPr lang="el-GR" sz="1600" kern="1200" dirty="0">
              <a:solidFill>
                <a:schemeClr val="tx1"/>
              </a:solidFill>
              <a:latin typeface="Century Gothic" panose="020B0502020202020204" pitchFamily="34" charset="0"/>
            </a:rPr>
            <a:t>Χρησιμοποιείται κυρίως για την παραγωγή </a:t>
          </a:r>
          <a:r>
            <a:rPr lang="en-US" sz="1600" kern="1200" dirty="0">
              <a:solidFill>
                <a:schemeClr val="tx1"/>
              </a:solidFill>
              <a:latin typeface="Century Gothic" panose="020B0502020202020204" pitchFamily="34" charset="0"/>
            </a:rPr>
            <a:t>PVC</a:t>
          </a:r>
        </a:p>
        <a:p>
          <a:pPr marL="285750" lvl="0" indent="0" algn="just" defTabSz="711200">
            <a:lnSpc>
              <a:spcPct val="150000"/>
            </a:lnSpc>
            <a:spcBef>
              <a:spcPct val="0"/>
            </a:spcBef>
            <a:spcAft>
              <a:spcPct val="35000"/>
            </a:spcAft>
            <a:buFont typeface="Wingdings" panose="05000000000000000000" pitchFamily="2" charset="2"/>
            <a:buNone/>
          </a:pPr>
          <a:r>
            <a:rPr lang="el-GR" sz="1600" kern="1200" dirty="0">
              <a:solidFill>
                <a:schemeClr val="tx1"/>
              </a:solidFill>
              <a:latin typeface="Century Gothic" panose="020B0502020202020204" pitchFamily="34" charset="0"/>
            </a:rPr>
            <a:t>Υπό την επίδραση της θερμοκρασίας ή του </a:t>
          </a:r>
          <a:r>
            <a:rPr lang="en-US" sz="1600" kern="1200" dirty="0">
              <a:solidFill>
                <a:schemeClr val="tx1"/>
              </a:solidFill>
              <a:latin typeface="Century Gothic" panose="020B0502020202020204" pitchFamily="34" charset="0"/>
            </a:rPr>
            <a:t>pH </a:t>
          </a:r>
          <a:r>
            <a:rPr lang="el-GR" sz="1600" kern="1200" dirty="0">
              <a:solidFill>
                <a:schemeClr val="tx1"/>
              </a:solidFill>
              <a:latin typeface="Century Gothic" panose="020B0502020202020204" pitchFamily="34" charset="0"/>
            </a:rPr>
            <a:t>μπορεί να διαρρεύσει από το υλικό και να επιμολύνει τα προϊόντα</a:t>
          </a:r>
          <a:endParaRPr lang="en-US" sz="1600" kern="1200" dirty="0">
            <a:solidFill>
              <a:schemeClr val="tx1"/>
            </a:solidFill>
            <a:latin typeface="Century Gothic" panose="020B0502020202020204" pitchFamily="34" charset="0"/>
          </a:endParaRPr>
        </a:p>
        <a:p>
          <a:pPr marL="285750" lvl="0" indent="0" algn="just" defTabSz="711200">
            <a:lnSpc>
              <a:spcPct val="150000"/>
            </a:lnSpc>
            <a:spcBef>
              <a:spcPct val="0"/>
            </a:spcBef>
            <a:spcAft>
              <a:spcPct val="35000"/>
            </a:spcAft>
            <a:buFont typeface="Wingdings" panose="05000000000000000000" pitchFamily="2" charset="2"/>
            <a:buNone/>
          </a:pPr>
          <a:r>
            <a:rPr lang="el-GR" sz="1600" kern="1200" dirty="0">
              <a:solidFill>
                <a:schemeClr val="tx1"/>
              </a:solidFill>
              <a:latin typeface="Century Gothic" panose="020B0502020202020204" pitchFamily="34" charset="0"/>
            </a:rPr>
            <a:t>Τοξική ουσία για την ανάπτυξη και την αναπαραγωγή</a:t>
          </a:r>
          <a:endParaRPr lang="en-US" sz="1600" kern="1200" dirty="0">
            <a:solidFill>
              <a:schemeClr val="tx1"/>
            </a:solidFill>
            <a:latin typeface="Century Gothic" panose="020B0502020202020204" pitchFamily="34" charset="0"/>
          </a:endParaRPr>
        </a:p>
        <a:p>
          <a:pPr marL="285750" lvl="0" indent="0" algn="just" defTabSz="711200">
            <a:lnSpc>
              <a:spcPct val="150000"/>
            </a:lnSpc>
            <a:spcBef>
              <a:spcPct val="0"/>
            </a:spcBef>
            <a:spcAft>
              <a:spcPct val="35000"/>
            </a:spcAft>
            <a:buFont typeface="Wingdings" panose="05000000000000000000" pitchFamily="2" charset="2"/>
            <a:buNone/>
          </a:pPr>
          <a:r>
            <a:rPr lang="el-GR" sz="1600" kern="1200" dirty="0">
              <a:solidFill>
                <a:schemeClr val="tx1"/>
              </a:solidFill>
              <a:latin typeface="Century Gothic" panose="020B0502020202020204" pitchFamily="34" charset="0"/>
            </a:rPr>
            <a:t>Αντιανδρογόνο δράση</a:t>
          </a:r>
        </a:p>
        <a:p>
          <a:pPr lvl="0" defTabSz="711200">
            <a:spcBef>
              <a:spcPct val="0"/>
            </a:spcBef>
            <a:spcAft>
              <a:spcPct val="35000"/>
            </a:spcAft>
            <a:buNone/>
          </a:pPr>
          <a:endParaRPr lang="el-GR" sz="1300" kern="1200" dirty="0">
            <a:solidFill>
              <a:schemeClr val="tx1"/>
            </a:solidFill>
          </a:endParaRPr>
        </a:p>
      </dsp:txBody>
      <dsp:txXfrm>
        <a:off x="1787104" y="3112897"/>
        <a:ext cx="5905418" cy="2670926"/>
      </dsp:txXfrm>
    </dsp:sp>
    <dsp:sp modelId="{D2FBB264-E926-4C66-8172-357B2064D890}">
      <dsp:nvSpPr>
        <dsp:cNvPr id="0" name=""/>
        <dsp:cNvSpPr/>
      </dsp:nvSpPr>
      <dsp:spPr>
        <a:xfrm>
          <a:off x="7913262" y="3112897"/>
          <a:ext cx="2731582" cy="2670926"/>
        </a:xfrm>
        <a:prstGeom prst="rect">
          <a:avLst/>
        </a:prstGeom>
        <a:blipFill dpi="0" rotWithShape="1">
          <a:blip xmlns:r="http://schemas.openxmlformats.org/officeDocument/2006/relationships" r:embed="rId2"/>
          <a:srcRect/>
          <a:stretch>
            <a:fillRect l="7288" t="10339" r="7288" b="10339"/>
          </a:stretch>
        </a:blip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585D4-E29A-421D-AF5F-1DCE785B27DC}">
      <dsp:nvSpPr>
        <dsp:cNvPr id="0" name=""/>
        <dsp:cNvSpPr/>
      </dsp:nvSpPr>
      <dsp:spPr>
        <a:xfrm>
          <a:off x="0" y="100907"/>
          <a:ext cx="7341781" cy="5614465"/>
        </a:xfrm>
        <a:prstGeom prst="rect">
          <a:avLst/>
        </a:prstGeom>
        <a:blipFill dpi="0" rotWithShape="1">
          <a:blip xmlns:r="http://schemas.openxmlformats.org/officeDocument/2006/relationships" r:embed="rId1"/>
          <a:srcRect/>
          <a:stretch>
            <a:fillRect l="6099" t="-4722" r="6099" b="-472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4D4E91-A903-40C2-8488-461A12149842}">
      <dsp:nvSpPr>
        <dsp:cNvPr id="0" name=""/>
        <dsp:cNvSpPr/>
      </dsp:nvSpPr>
      <dsp:spPr>
        <a:xfrm>
          <a:off x="7232232" y="185130"/>
          <a:ext cx="3215234" cy="5556800"/>
        </a:xfrm>
        <a:prstGeom prst="roundRect">
          <a:avLst>
            <a:gd name="adj" fmla="val 10000"/>
          </a:avLst>
        </a:prstGeom>
        <a:solidFill>
          <a:schemeClr val="accent2">
            <a:lumMod val="20000"/>
            <a:lumOff val="80000"/>
            <a:alpha val="9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l-GR" sz="1600" kern="1200" dirty="0">
              <a:latin typeface="Century Gothic" panose="020B0502020202020204" pitchFamily="34" charset="0"/>
            </a:rPr>
            <a:t>Το ενδοκρινικό σύστημα είναι ένα σύστημα αδένων, που παράγουν και εκκρίνουν ορμόνες στο κυκλοφορικό σύστημα</a:t>
          </a:r>
        </a:p>
        <a:p>
          <a:pPr marL="0" lvl="0" indent="0" algn="l" defTabSz="711200">
            <a:lnSpc>
              <a:spcPct val="90000"/>
            </a:lnSpc>
            <a:spcBef>
              <a:spcPct val="0"/>
            </a:spcBef>
            <a:spcAft>
              <a:spcPct val="35000"/>
            </a:spcAft>
            <a:buNone/>
          </a:pPr>
          <a:endParaRPr lang="el-GR" sz="1600" kern="1200" dirty="0">
            <a:latin typeface="Century Gothic" panose="020B0502020202020204" pitchFamily="34" charset="0"/>
          </a:endParaRPr>
        </a:p>
        <a:p>
          <a:pPr marL="0" lvl="0" indent="0" algn="l" defTabSz="711200">
            <a:lnSpc>
              <a:spcPct val="90000"/>
            </a:lnSpc>
            <a:spcBef>
              <a:spcPct val="0"/>
            </a:spcBef>
            <a:spcAft>
              <a:spcPct val="35000"/>
            </a:spcAft>
            <a:buNone/>
          </a:pPr>
          <a:r>
            <a:rPr lang="el-GR" sz="1600" kern="1200" dirty="0">
              <a:latin typeface="Century Gothic" panose="020B0502020202020204" pitchFamily="34" charset="0"/>
            </a:rPr>
            <a:t>Η έκκριση των ορμονών προκύπτει μέσω εντολών που παρέχει το νευρικό σύστημα</a:t>
          </a:r>
        </a:p>
        <a:p>
          <a:pPr marL="0" lvl="0" indent="0" algn="l" defTabSz="711200">
            <a:lnSpc>
              <a:spcPct val="90000"/>
            </a:lnSpc>
            <a:spcBef>
              <a:spcPct val="0"/>
            </a:spcBef>
            <a:spcAft>
              <a:spcPct val="35000"/>
            </a:spcAft>
            <a:buNone/>
          </a:pPr>
          <a:endParaRPr lang="el-GR" sz="1600" kern="1200" dirty="0">
            <a:latin typeface="Century Gothic" panose="020B0502020202020204" pitchFamily="34" charset="0"/>
          </a:endParaRPr>
        </a:p>
        <a:p>
          <a:pPr marL="0" lvl="0" indent="0" algn="l" defTabSz="711200">
            <a:lnSpc>
              <a:spcPct val="90000"/>
            </a:lnSpc>
            <a:spcBef>
              <a:spcPct val="0"/>
            </a:spcBef>
            <a:spcAft>
              <a:spcPct val="35000"/>
            </a:spcAft>
            <a:buNone/>
          </a:pPr>
          <a:r>
            <a:rPr lang="el-GR" sz="1600" kern="1200" dirty="0">
              <a:latin typeface="Century Gothic" panose="020B0502020202020204" pitchFamily="34" charset="0"/>
            </a:rPr>
            <a:t>Είναι υπεύθυνο για τη διατήρηση της ομοιόστασης, δηλαδή της σταθερής διατήρησης των εσωτερικών συνθηκών του ανθρωπίνου σώματος</a:t>
          </a:r>
        </a:p>
        <a:p>
          <a:pPr marL="0" lvl="0" indent="0" algn="l" defTabSz="711200">
            <a:lnSpc>
              <a:spcPct val="90000"/>
            </a:lnSpc>
            <a:spcBef>
              <a:spcPct val="0"/>
            </a:spcBef>
            <a:spcAft>
              <a:spcPct val="35000"/>
            </a:spcAft>
            <a:buNone/>
          </a:pPr>
          <a:endParaRPr lang="el-GR" sz="1600" kern="1200" dirty="0">
            <a:latin typeface="Century Gothic" panose="020B0502020202020204" pitchFamily="34" charset="0"/>
          </a:endParaRPr>
        </a:p>
        <a:p>
          <a:pPr marL="0" lvl="0" indent="0" algn="l" defTabSz="711200">
            <a:lnSpc>
              <a:spcPct val="90000"/>
            </a:lnSpc>
            <a:spcBef>
              <a:spcPct val="0"/>
            </a:spcBef>
            <a:spcAft>
              <a:spcPct val="35000"/>
            </a:spcAft>
            <a:buNone/>
          </a:pPr>
          <a:r>
            <a:rPr lang="el-GR" sz="1600" kern="1200" dirty="0">
              <a:latin typeface="Century Gothic" panose="020B0502020202020204" pitchFamily="34" charset="0"/>
            </a:rPr>
            <a:t>Ρυθμίζει την ανάπτυξη, τη λειτουργία των ιστών, το μεταβολισμό και τις αναπαραγωγικές διεργασίες</a:t>
          </a:r>
        </a:p>
      </dsp:txBody>
      <dsp:txXfrm>
        <a:off x="7326403" y="279301"/>
        <a:ext cx="3026892" cy="5368458"/>
      </dsp:txXfrm>
    </dsp:sp>
    <dsp:sp modelId="{B82CA1AA-B837-4EAD-A483-6A09D9743D74}">
      <dsp:nvSpPr>
        <dsp:cNvPr id="0" name=""/>
        <dsp:cNvSpPr/>
      </dsp:nvSpPr>
      <dsp:spPr>
        <a:xfrm>
          <a:off x="2525184" y="309853"/>
          <a:ext cx="3299679" cy="64982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l-GR" sz="3000" kern="1200" dirty="0">
            <a:solidFill>
              <a:schemeClr val="bg1"/>
            </a:solidFill>
          </a:endParaRPr>
        </a:p>
      </dsp:txBody>
      <dsp:txXfrm>
        <a:off x="2525184" y="309853"/>
        <a:ext cx="3299679" cy="649828"/>
      </dsp:txXfrm>
    </dsp:sp>
  </dsp:spTree>
</dsp:drawing>
</file>

<file path=ppt/diagrams/layout1.xml><?xml version="1.0" encoding="utf-8"?>
<dgm:layoutDef xmlns:dgm="http://schemas.openxmlformats.org/drawingml/2006/diagram" xmlns:a="http://schemas.openxmlformats.org/drawingml/2006/main" uniqueId="urn:microsoft.com/office/officeart/2011/layout/ThemePictureGrid">
  <dgm:title val="Theme Picture Grid"/>
  <dgm:desc val="Use to show a group of pictures with the first picture being the largest. Can contain up to five Level 1 pictures.  Unused pictures do not appear, but remain available if you switch layouts. Works best with small amounts of corresponding text."/>
  <dgm:catLst>
    <dgm:cat type="picture" pri="13500"/>
    <dgm:cat type="officeonline" pri="8000"/>
  </dgm:catLst>
  <dgm:sampData>
    <dgm:dataModel>
      <dgm:ptLst>
        <dgm:pt modelId="0" type="doc"/>
        <dgm:pt modelId="10">
          <dgm:prSet phldr="1"/>
        </dgm:pt>
        <dgm:pt modelId="20">
          <dgm:prSet phldr="1"/>
        </dgm:pt>
        <dgm:pt modelId="30">
          <dgm:prSet phldr="1"/>
        </dgm:pt>
        <dgm:pt modelId="70">
          <dgm:prSet phldr="1"/>
        </dgm:pt>
        <dgm:pt modelId="80">
          <dgm:prSet phldr="1"/>
        </dgm:pt>
      </dgm:ptLst>
      <dgm:cxnLst>
        <dgm:cxn modelId="40" srcId="0" destId="10" srcOrd="0" destOrd="0"/>
        <dgm:cxn modelId="50" srcId="0" destId="20" srcOrd="1" destOrd="0"/>
        <dgm:cxn modelId="60" srcId="0" destId="30" srcOrd="2" destOrd="0"/>
        <dgm:cxn modelId="71" srcId="0" destId="70" srcOrd="1" destOrd="0"/>
        <dgm:cxn modelId="81" srcId="0" destId="8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5"/>
      <dgm:chPref val="5"/>
      <dgm:dir/>
    </dgm:varLst>
    <dgm:shape xmlns:r="http://schemas.openxmlformats.org/officeDocument/2006/relationships" r:blip="">
      <dgm:adjLst/>
    </dgm:shape>
    <dgm:choose name="Name1">
      <dgm:if name="Name2" axis="ch" ptType="node" func="cnt" op="equ" val="1">
        <dgm:alg type="composite">
          <dgm:param type="ar" val="1.391"/>
        </dgm:alg>
        <dgm:choose name="Name3">
          <dgm:if name="Name4" func="var" arg="dir" op="equ" val="norm">
            <dgm:constrLst>
              <dgm:constr type="primFontSz" for="des" ptType="node" op="equ" val="65"/>
              <dgm:constr type="l" for="ch" forName="accent1" refType="w" fact="0.0415"/>
              <dgm:constr type="t" for="ch" forName="accent1" refType="h" fact="0.1789"/>
              <dgm:constr type="w" for="ch" forName="accent1" refType="w" fact="0.9585"/>
              <dgm:constr type="h" for="ch" forName="accent1" refType="h" fact="0.8211"/>
              <dgm:constr type="l" for="ch" forName="parent1" refType="w" fact="0"/>
              <dgm:constr type="t" for="ch" forName="parent1" refType="h" fact="0"/>
              <dgm:constr type="w" for="ch" forName="parent1" refType="w" fact="0.9667"/>
              <dgm:constr type="h" for="ch" forName="parent1" refType="h" fact="0.1224"/>
              <dgm:constr type="l" for="ch" forName="picture1" refType="w" fact="0.0019"/>
              <dgm:constr type="t" for="ch" forName="picture1" refType="h" fact="0.1272"/>
              <dgm:constr type="w" for="ch" forName="picture1" refType="w" fact="0.9667"/>
              <dgm:constr type="h" for="ch" forName="picture1" refType="h" fact="0.83"/>
            </dgm:constrLst>
          </dgm:if>
          <dgm:else name="Name5">
            <dgm:constrLst>
              <dgm:constr type="primFontSz" for="des" ptType="node" op="equ" val="65"/>
              <dgm:constr type="l" for="ch" forName="accent1" refType="w" fact="0"/>
              <dgm:constr type="t" for="ch" forName="accent1" refType="h" fact="0.1789"/>
              <dgm:constr type="w" for="ch" forName="accent1" refType="w" fact="0.9585"/>
              <dgm:constr type="h" for="ch" forName="accent1" refType="h" fact="0.8211"/>
              <dgm:constr type="l" for="ch" forName="parent1" refType="w" fact="0.0333"/>
              <dgm:constr type="t" for="ch" forName="parent1" refType="h" fact="0"/>
              <dgm:constr type="w" for="ch" forName="parent1" refType="w" fact="0.9667"/>
              <dgm:constr type="h" for="ch" forName="parent1" refType="h" fact="0.1224"/>
              <dgm:constr type="r" for="ch" forName="picture1" refType="w" fact="0.9981"/>
              <dgm:constr type="t" for="ch" forName="picture1" refType="h" fact="0.1272"/>
              <dgm:constr type="w" for="ch" forName="picture1" refType="w" fact="0.9667"/>
              <dgm:constr type="h" for="ch" forName="picture1" refType="h" fact="0.83"/>
            </dgm:constrLst>
          </dgm:else>
        </dgm:choose>
      </dgm:if>
      <dgm:if name="Name6" axis="ch" ptType="node" func="cnt" op="equ" val="2">
        <dgm:alg type="composite">
          <dgm:param type="ar" val="0.7877"/>
        </dgm:alg>
        <dgm:choose name="Name7">
          <dgm:if name="Name8" func="var" arg="dir" op="equ" val="norm">
            <dgm:constrLst>
              <dgm:constr type="primFontSz" for="des" forName="parent1" val="65"/>
              <dgm:constr type="primFontSz" for="des" forName="parent2" val="65"/>
              <dgm:constr type="primFontSz" for="des" forName="parent2" refType="primFontSz" refFor="des" refForName="parent1" op="lte"/>
              <dgm:constr type="l" for="ch" forName="picture1" refType="w" fact="0.004"/>
              <dgm:constr type="t" for="ch" forName="picture1" refType="h" fact="0.0744"/>
              <dgm:constr type="w" for="ch" forName="picture1" refType="w" fact="0.996"/>
              <dgm:constr type="h" for="ch" forName="picture1" refType="h" fact="0.4853"/>
              <dgm:constr type="l" for="ch" forName="accent1" refType="w" fact="0.0447"/>
              <dgm:constr type="t" for="ch" forName="accent1" refType="h" fact="0.1046"/>
              <dgm:constr type="w" for="ch" forName="accent1" refType="w" fact="0.9169"/>
              <dgm:constr type="h" for="ch" forName="accent1" refType="h" fact="0.8954"/>
              <dgm:constr type="l" for="ch" forName="parent1" refType="w" fact="0"/>
              <dgm:constr type="t" for="ch" forName="parent1" refType="h" fact="0"/>
              <dgm:constr type="w" for="ch" forName="parent1" refType="w" fact="0.996"/>
              <dgm:constr type="h" for="ch" forName="parent1" refType="h" fact="0.0716"/>
              <dgm:constr type="l" for="ch" forName="picture2" refType="w" fact="0.0831"/>
              <dgm:constr type="t" for="ch" forName="picture2" refType="h" fact="0.5391"/>
              <dgm:constr type="w" for="ch" forName="picture2" refType="w" fact="0.8985"/>
              <dgm:constr type="h" for="ch" forName="picture2" refType="h" fact="0.4306"/>
              <dgm:constr type="l" for="ch" forName="parent2" refType="w" fact="0.085"/>
              <dgm:constr type="t" for="ch" forName="parent2" refType="h" fact="0.901"/>
              <dgm:constr type="w" for="ch" forName="parent2" refType="w" fact="0.8947"/>
              <dgm:constr type="h" for="ch" forName="parent2" refType="h" fact="0.0668"/>
            </dgm:constrLst>
          </dgm:if>
          <dgm:else name="Name9">
            <dgm:constrLst>
              <dgm:constr type="primFontSz" for="des" forName="parent1" val="65"/>
              <dgm:constr type="primFontSz" for="des" forName="parent2" val="65"/>
              <dgm:constr type="primFontSz" for="des" forName="parent2" refType="primFontSz" refFor="des" refForName="parent1" op="lte"/>
              <dgm:constr type="r" for="ch" forName="picture1" refType="w" fact="0.996"/>
              <dgm:constr type="t" for="ch" forName="picture1" refType="h" fact="0.0744"/>
              <dgm:constr type="w" for="ch" forName="picture1" refType="w" fact="0.996"/>
              <dgm:constr type="h" for="ch" forName="picture1" refType="h" fact="0.4853"/>
              <dgm:constr type="r" for="ch" forName="accent1" refType="w" fact="0.9597"/>
              <dgm:constr type="t" for="ch" forName="accent1" refType="h" fact="0.1046"/>
              <dgm:constr type="w" for="ch" forName="accent1" refType="w" fact="0.9169"/>
              <dgm:constr type="h" for="ch" forName="accent1" refType="h" fact="0.8954"/>
              <dgm:constr type="r" for="ch" forName="parent1" refType="w"/>
              <dgm:constr type="t" for="ch" forName="parent1" refType="h" fact="0"/>
              <dgm:constr type="w" for="ch" forName="parent1" refType="w" fact="0.996"/>
              <dgm:constr type="h" for="ch" forName="parent1" refType="h" fact="0.0716"/>
              <dgm:constr type="r" for="ch" forName="picture2" refType="w" fact="0.9169"/>
              <dgm:constr type="t" for="ch" forName="picture2" refType="h" fact="0.5391"/>
              <dgm:constr type="w" for="ch" forName="picture2" refType="w" fact="0.8985"/>
              <dgm:constr type="h" for="ch" forName="picture2" refType="h" fact="0.4306"/>
              <dgm:constr type="r" for="ch" forName="parent2" refType="w" fact="0.915"/>
              <dgm:constr type="t" for="ch" forName="parent2" refType="h" fact="0.901"/>
              <dgm:constr type="w" for="ch" forName="parent2" refType="w" fact="0.8947"/>
              <dgm:constr type="h" for="ch" forName="parent2" refType="h" fact="0.0668"/>
            </dgm:constrLst>
          </dgm:else>
        </dgm:choose>
      </dgm:if>
      <dgm:if name="Name10" axis="ch" ptType="node" func="cnt" op="equ" val="3">
        <dgm:alg type="composite">
          <dgm:param type="ar" val="1.0535"/>
        </dgm:alg>
        <dgm:choose name="Name11">
          <dgm:if name="Name12"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0019"/>
              <dgm:constr type="t" for="ch" forName="picture1" refType="h" fact="0.0934"/>
              <dgm:constr type="w" for="ch" forName="picture1" refType="w" fact="0.9372"/>
              <dgm:constr type="h" for="ch" forName="picture1" refType="h" fact="0.6095"/>
              <dgm:constr type="l" for="ch" forName="accent1" refType="w" fact="0.0403"/>
              <dgm:constr type="t" for="ch" forName="accent1" refType="h" fact="0.1314"/>
              <dgm:constr type="w" for="ch" forName="accent1" refType="w" fact="0.9293"/>
              <dgm:constr type="h" for="ch" forName="accent1" refType="h" fact="0.8686"/>
              <dgm:constr type="l" for="ch" forName="picture3" refType="w" fact="0.5536"/>
              <dgm:constr type="t" for="ch" forName="picture3" refType="h" fact="0.6771"/>
              <dgm:constr type="w" for="ch" forName="picture3" refType="w" fact="0.4464"/>
              <dgm:constr type="h" for="ch" forName="picture3" refType="h" fact="0.2903"/>
              <dgm:constr type="l" for="ch" forName="picture2" refType="w" fact="0.078"/>
              <dgm:constr type="t" for="ch" forName="picture2" refType="h" fact="0.6771"/>
              <dgm:constr type="w" for="ch" forName="picture2" refType="w" fact="0.4458"/>
              <dgm:constr type="h" for="ch" forName="picture2" refType="h" fact="0.2903"/>
              <dgm:constr type="l" for="ch" forName="parent1" refType="w" fact="0"/>
              <dgm:constr type="t" for="ch" forName="parent1" refType="h" fact="0"/>
              <dgm:constr type="w" for="ch" forName="parent1" refType="w" fact="0.9372"/>
              <dgm:constr type="h" for="ch" forName="parent1" refType="h" fact="0.0899"/>
              <dgm:constr type="l" for="ch" forName="parent3" refType="w" fact="0.5548"/>
              <dgm:constr type="t" for="ch" forName="parent3" refType="h" fact="0.9211"/>
              <dgm:constr type="w" for="ch" forName="parent3" refType="w" fact="0.4439"/>
              <dgm:constr type="h" for="ch" forName="parent3" refType="h" fact="0.045"/>
              <dgm:constr type="l" for="ch" forName="parent2" refType="w" fact="0.079"/>
              <dgm:constr type="t" for="ch" forName="parent2" refType="h" fact="0.9211"/>
              <dgm:constr type="w" for="ch" forName="parent2" refType="w" fact="0.4439"/>
              <dgm:constr type="h" for="ch" forName="parent2" refType="h" fact="0.045"/>
            </dgm:constrLst>
          </dgm:if>
          <dgm:else name="Name13">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r" for="ch" forName="picture1" refType="w" fact="0.9981"/>
              <dgm:constr type="t" for="ch" forName="picture1" refType="h" fact="0.0934"/>
              <dgm:constr type="w" for="ch" forName="picture1" refType="w" fact="0.9372"/>
              <dgm:constr type="h" for="ch" forName="picture1" refType="h" fact="0.6095"/>
              <dgm:constr type="r" for="ch" forName="accent1" refType="w" fact="0.9597"/>
              <dgm:constr type="t" for="ch" forName="accent1" refType="h" fact="0.1314"/>
              <dgm:constr type="w" for="ch" forName="accent1" refType="w" fact="0.9293"/>
              <dgm:constr type="h" for="ch" forName="accent1" refType="h" fact="0.8686"/>
              <dgm:constr type="r" for="ch" forName="picture3" refType="w" fact="0.4464"/>
              <dgm:constr type="t" for="ch" forName="picture3" refType="h" fact="0.6771"/>
              <dgm:constr type="w" for="ch" forName="picture3" refType="w" fact="0.4464"/>
              <dgm:constr type="h" for="ch" forName="picture3" refType="h" fact="0.2903"/>
              <dgm:constr type="r" for="ch" forName="picture2" refType="w" fact="0.922"/>
              <dgm:constr type="t" for="ch" forName="picture2" refType="h" fact="0.6771"/>
              <dgm:constr type="w" for="ch" forName="picture2" refType="w" fact="0.4458"/>
              <dgm:constr type="h" for="ch" forName="picture2" refType="h" fact="0.2903"/>
              <dgm:constr type="r" for="ch" forName="parent1" refType="w"/>
              <dgm:constr type="t" for="ch" forName="parent1" refType="h" fact="0"/>
              <dgm:constr type="w" for="ch" forName="parent1" refType="w" fact="0.9372"/>
              <dgm:constr type="h" for="ch" forName="parent1" refType="h" fact="0.0899"/>
              <dgm:constr type="r" for="ch" forName="parent3" refType="w" fact="0.4452"/>
              <dgm:constr type="t" for="ch" forName="parent3" refType="h" fact="0.9211"/>
              <dgm:constr type="w" for="ch" forName="parent3" refType="w" fact="0.4439"/>
              <dgm:constr type="h" for="ch" forName="parent3" refType="h" fact="0.045"/>
              <dgm:constr type="r" for="ch" forName="parent2" refType="w" fact="0.921"/>
              <dgm:constr type="t" for="ch" forName="parent2" refType="h" fact="0.9211"/>
              <dgm:constr type="w" for="ch" forName="parent2" refType="w" fact="0.4439"/>
              <dgm:constr type="h" for="ch" forName="parent2" refType="h" fact="0.045"/>
            </dgm:constrLst>
          </dgm:else>
        </dgm:choose>
      </dgm:if>
      <dgm:if name="Name14" axis="ch" ptType="node" func="cnt" op="equ" val="4">
        <dgm:alg type="composite">
          <dgm:param type="ar" val="1.2068"/>
        </dgm:alg>
        <dgm:choose name="Name15">
          <dgm:if name="Name16"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0018"/>
              <dgm:constr type="t" for="ch" forName="picture1" refType="h" fact="0.1037"/>
              <dgm:constr type="w" for="ch" forName="picture1" refType="w" fact="0.9084"/>
              <dgm:constr type="h" for="ch" forName="picture1" refType="h" fact="0.6767"/>
              <dgm:constr type="l" for="ch" forName="accent1" refType="w" fact="0.039"/>
              <dgm:constr type="t" for="ch" forName="accent1" refType="h" fact="0.1459"/>
              <dgm:constr type="w" for="ch" forName="accent1" refType="w" fact="0.9007"/>
              <dgm:constr type="h" for="ch" forName="accent1" refType="h" fact="0.8541"/>
              <dgm:constr type="l" for="ch" forName="parent1" refType="w" fact="0"/>
              <dgm:constr type="t" for="ch" forName="parent1" refType="h" fact="0"/>
              <dgm:constr type="w" for="ch" forName="parent1" refType="w" fact="0.9084"/>
              <dgm:constr type="h" for="ch" forName="parent1" refType="h" fact="0.0998"/>
              <dgm:constr type="l" for="ch" forName="picture3" refType="w" fact="0.3539"/>
              <dgm:constr type="t" for="ch" forName="picture3" refType="h" fact="0.7301"/>
              <dgm:constr type="w" for="ch" forName="picture3" refType="w" fact="0.3131"/>
              <dgm:constr type="h" for="ch" forName="picture3" refType="h" fact="0.2332"/>
              <dgm:constr type="l" for="ch" forName="parent3" refType="w" fact="0.3548"/>
              <dgm:constr type="t" for="ch" forName="parent3" refType="h" fact="0.926"/>
              <dgm:constr type="w" for="ch" forName="parent3" refType="w" fact="0.3113"/>
              <dgm:constr type="h" for="ch" forName="parent3" refType="h" fact="0.0361"/>
              <dgm:constr type="l" for="ch" forName="picture4" refType="w" fact="0.6874"/>
              <dgm:constr type="t" for="ch" forName="picture4" refType="h" fact="0.7301"/>
              <dgm:constr type="w" for="ch" forName="picture4" refType="w" fact="0.3126"/>
              <dgm:constr type="h" for="ch" forName="picture4" refType="h" fact="0.2332"/>
              <dgm:constr type="l" for="ch" forName="parent4" refType="w" fact="0.6881"/>
              <dgm:constr type="t" for="ch" forName="parent4" refType="h" fact="0.9264"/>
              <dgm:constr type="w" for="ch" forName="parent4" refType="w" fact="0.3113"/>
              <dgm:constr type="h" for="ch" forName="parent4" refType="h" fact="0.0361"/>
              <dgm:constr type="l" for="ch" forName="picture2" refType="w" fact="0.0204"/>
              <dgm:constr type="t" for="ch" forName="picture2" refType="h" fact="0.7301"/>
              <dgm:constr type="w" for="ch" forName="picture2" refType="w" fact="0.3126"/>
              <dgm:constr type="h" for="ch" forName="picture2" refType="h" fact="0.2332"/>
              <dgm:constr type="l" for="ch" forName="parent2" refType="w" fact="0.0211"/>
              <dgm:constr type="t" for="ch" forName="parent2" refType="h" fact="0.926"/>
              <dgm:constr type="w" for="ch" forName="parent2" refType="w" fact="0.3113"/>
              <dgm:constr type="h" for="ch" forName="parent2" refType="h" fact="0.0361"/>
            </dgm:constrLst>
          </dgm:if>
          <dgm:else name="Name17">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r" for="ch" forName="picture1" refType="w" fact="0.9982"/>
              <dgm:constr type="t" for="ch" forName="picture1" refType="h" fact="0.1037"/>
              <dgm:constr type="w" for="ch" forName="picture1" refType="w" fact="0.9084"/>
              <dgm:constr type="h" for="ch" forName="picture1" refType="h" fact="0.6767"/>
              <dgm:constr type="r" for="ch" forName="accent1" refType="w" fact="0.961"/>
              <dgm:constr type="t" for="ch" forName="accent1" refType="h" fact="0.1459"/>
              <dgm:constr type="w" for="ch" forName="accent1" refType="w" fact="0.9007"/>
              <dgm:constr type="h" for="ch" forName="accent1" refType="h" fact="0.8541"/>
              <dgm:constr type="r" for="ch" forName="parent1" refType="w"/>
              <dgm:constr type="t" for="ch" forName="parent1" refType="h" fact="0"/>
              <dgm:constr type="w" for="ch" forName="parent1" refType="w" fact="0.9084"/>
              <dgm:constr type="h" for="ch" forName="parent1" refType="h" fact="0.0998"/>
              <dgm:constr type="r" for="ch" forName="picture3" refType="w" fact="0.6461"/>
              <dgm:constr type="t" for="ch" forName="picture3" refType="h" fact="0.7301"/>
              <dgm:constr type="w" for="ch" forName="picture3" refType="w" fact="0.3131"/>
              <dgm:constr type="h" for="ch" forName="picture3" refType="h" fact="0.2332"/>
              <dgm:constr type="r" for="ch" forName="parent3" refType="w" fact="0.6452"/>
              <dgm:constr type="t" for="ch" forName="parent3" refType="h" fact="0.926"/>
              <dgm:constr type="w" for="ch" forName="parent3" refType="w" fact="0.3113"/>
              <dgm:constr type="h" for="ch" forName="parent3" refType="h" fact="0.0361"/>
              <dgm:constr type="r" for="ch" forName="picture4" refType="w" fact="0.3126"/>
              <dgm:constr type="t" for="ch" forName="picture4" refType="h" fact="0.7301"/>
              <dgm:constr type="w" for="ch" forName="picture4" refType="w" fact="0.3126"/>
              <dgm:constr type="h" for="ch" forName="picture4" refType="h" fact="0.2332"/>
              <dgm:constr type="r" for="ch" forName="parent4" refType="w" fact="0.3319"/>
              <dgm:constr type="t" for="ch" forName="parent4" refType="h" fact="0.9264"/>
              <dgm:constr type="w" for="ch" forName="parent4" refType="w" fact="0.3113"/>
              <dgm:constr type="h" for="ch" forName="parent4" refType="h" fact="0.0361"/>
              <dgm:constr type="r" for="ch" forName="picture2" refType="w" fact="0.9796"/>
              <dgm:constr type="t" for="ch" forName="picture2" refType="h" fact="0.7301"/>
              <dgm:constr type="w" for="ch" forName="picture2" refType="w" fact="0.3126"/>
              <dgm:constr type="h" for="ch" forName="picture2" refType="h" fact="0.2332"/>
              <dgm:constr type="r" for="ch" forName="parent2" refType="w" fact="0.9789"/>
              <dgm:constr type="t" for="ch" forName="parent2" refType="h" fact="0.926"/>
              <dgm:constr type="w" for="ch" forName="parent2" refType="w" fact="0.3113"/>
              <dgm:constr type="h" for="ch" forName="parent2" refType="h" fact="0.0361"/>
            </dgm:constrLst>
          </dgm:else>
        </dgm:choose>
      </dgm:if>
      <dgm:else name="Name18">
        <dgm:alg type="composite">
          <dgm:param type="ar" val="0.817"/>
        </dgm:alg>
        <dgm:choose name="Name19">
          <dgm:if name="Name20"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0019"/>
              <dgm:constr type="t" for="ch" forName="picture1" refType="h" fact="0.0724"/>
              <dgm:constr type="w" for="ch" forName="picture1" refType="w" fact="0.9372"/>
              <dgm:constr type="h" for="ch" forName="picture1" refType="h" fact="0.4727"/>
              <dgm:constr type="l" for="ch" forName="accent1" refType="w" fact="0.0403"/>
              <dgm:constr type="t" for="ch" forName="accent1" refType="h" fact="0.1019"/>
              <dgm:constr type="w" for="ch" forName="accent1" refType="w" fact="0.9293"/>
              <dgm:constr type="h" for="ch" forName="accent1" refType="h" fact="0.8921"/>
              <dgm:constr type="l" for="ch" forName="picture4" refType="w" fact="0.078"/>
              <dgm:constr type="t" for="ch" forName="picture4" refType="h" fact="0.7749"/>
              <dgm:constr type="w" for="ch" forName="picture4" refType="w" fact="0.4458"/>
              <dgm:constr type="h" for="ch" forName="picture4" refType="h" fact="0.2251"/>
              <dgm:constr type="l" for="ch" forName="picture5" refType="w" fact="0.5536"/>
              <dgm:constr type="t" for="ch" forName="picture5" refType="h" fact="0.7749"/>
              <dgm:constr type="w" for="ch" forName="picture5" refType="w" fact="0.4464"/>
              <dgm:constr type="h" for="ch" forName="picture5" refType="h" fact="0.2251"/>
              <dgm:constr type="l" for="ch" forName="picture3" refType="w" fact="0.5536"/>
              <dgm:constr type="t" for="ch" forName="picture3" refType="h" fact="0.5251"/>
              <dgm:constr type="w" for="ch" forName="picture3" refType="w" fact="0.4464"/>
              <dgm:constr type="h" for="ch" forName="picture3" refType="h" fact="0.2251"/>
              <dgm:constr type="l" for="ch" forName="picture2" refType="w" fact="0.078"/>
              <dgm:constr type="t" for="ch" forName="picture2" refType="h" fact="0.5251"/>
              <dgm:constr type="w" for="ch" forName="picture2" refType="w" fact="0.4458"/>
              <dgm:constr type="h" for="ch" forName="picture2" refType="h" fact="0.2251"/>
              <dgm:constr type="l" for="ch" forName="parent1" refType="w" fact="0"/>
              <dgm:constr type="t" for="ch" forName="parent1" refType="h" fact="0"/>
              <dgm:constr type="w" for="ch" forName="parent1" refType="w" fact="0.9372"/>
              <dgm:constr type="h" for="ch" forName="parent1" refType="h" fact="0.0697"/>
              <dgm:constr type="l" for="ch" forName="parent3" refType="w" fact="0.5548"/>
              <dgm:constr type="t" for="ch" forName="parent3" refType="h" fact="0.7143"/>
              <dgm:constr type="w" for="ch" forName="parent3" refType="w" fact="0.4439"/>
              <dgm:constr type="h" for="ch" forName="parent3" refType="h" fact="0.0349"/>
              <dgm:constr type="l" for="ch" forName="parent5" refType="w" fact="0.5548"/>
              <dgm:constr type="t" for="ch" forName="parent5" refType="h" fact="0.9644"/>
              <dgm:constr type="w" for="ch" forName="parent5" refType="w" fact="0.4439"/>
              <dgm:constr type="h" for="ch" forName="parent5" refType="h" fact="0.0349"/>
              <dgm:constr type="l" for="ch" forName="parent4" refType="w" fact="0.079"/>
              <dgm:constr type="t" for="ch" forName="parent4" refType="h" fact="0.9644"/>
              <dgm:constr type="w" for="ch" forName="parent4" refType="w" fact="0.4439"/>
              <dgm:constr type="h" for="ch" forName="parent4" refType="h" fact="0.0349"/>
              <dgm:constr type="l" for="ch" forName="parent2" refType="w" fact="0.079"/>
              <dgm:constr type="t" for="ch" forName="parent2" refType="h" fact="0.7143"/>
              <dgm:constr type="w" for="ch" forName="parent2" refType="w" fact="0.4439"/>
              <dgm:constr type="h" for="ch" forName="parent2" refType="h" fact="0.0349"/>
            </dgm:constrLst>
          </dgm:if>
          <dgm:else name="Name21">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r" for="ch" forName="picture1" refType="w" fact="0.9981"/>
              <dgm:constr type="t" for="ch" forName="picture1" refType="h" fact="0.0724"/>
              <dgm:constr type="w" for="ch" forName="picture1" refType="w" fact="0.9372"/>
              <dgm:constr type="h" for="ch" forName="picture1" refType="h" fact="0.4727"/>
              <dgm:constr type="r" for="ch" forName="accent1" refType="w" fact="0.9597"/>
              <dgm:constr type="t" for="ch" forName="accent1" refType="h" fact="0.1019"/>
              <dgm:constr type="w" for="ch" forName="accent1" refType="w" fact="0.9293"/>
              <dgm:constr type="h" for="ch" forName="accent1" refType="h" fact="0.8921"/>
              <dgm:constr type="r" for="ch" forName="picture4" refType="w" fact="0.922"/>
              <dgm:constr type="t" for="ch" forName="picture4" refType="h" fact="0.7749"/>
              <dgm:constr type="w" for="ch" forName="picture4" refType="w" fact="0.4458"/>
              <dgm:constr type="h" for="ch" forName="picture4" refType="h" fact="0.2251"/>
              <dgm:constr type="r" for="ch" forName="picture5" refType="w" fact="0.4464"/>
              <dgm:constr type="t" for="ch" forName="picture5" refType="h" fact="0.7749"/>
              <dgm:constr type="w" for="ch" forName="picture5" refType="w" fact="0.4464"/>
              <dgm:constr type="h" for="ch" forName="picture5" refType="h" fact="0.2251"/>
              <dgm:constr type="r" for="ch" forName="picture3" refType="w" fact="0.4464"/>
              <dgm:constr type="t" for="ch" forName="picture3" refType="h" fact="0.5251"/>
              <dgm:constr type="w" for="ch" forName="picture3" refType="w" fact="0.4464"/>
              <dgm:constr type="h" for="ch" forName="picture3" refType="h" fact="0.2251"/>
              <dgm:constr type="r" for="ch" forName="picture2" refType="w" fact="0.922"/>
              <dgm:constr type="t" for="ch" forName="picture2" refType="h" fact="0.5251"/>
              <dgm:constr type="w" for="ch" forName="picture2" refType="w" fact="0.4458"/>
              <dgm:constr type="h" for="ch" forName="picture2" refType="h" fact="0.2251"/>
              <dgm:constr type="l" for="ch" forName="parent1" refType="w" fact="0.0628"/>
              <dgm:constr type="t" for="ch" forName="parent1" refType="h" fact="0"/>
              <dgm:constr type="w" for="ch" forName="parent1" refType="w" fact="0.9372"/>
              <dgm:constr type="h" for="ch" forName="parent1" refType="h" fact="0.0697"/>
              <dgm:constr type="r" for="ch" forName="parent3" refType="w" fact="0.4452"/>
              <dgm:constr type="t" for="ch" forName="parent3" refType="h" fact="0.7143"/>
              <dgm:constr type="w" for="ch" forName="parent3" refType="w" fact="0.4439"/>
              <dgm:constr type="h" for="ch" forName="parent3" refType="h" fact="0.0349"/>
              <dgm:constr type="r" for="ch" forName="parent5" refType="w" fact="0.4452"/>
              <dgm:constr type="t" for="ch" forName="parent5" refType="h" fact="0.9644"/>
              <dgm:constr type="w" for="ch" forName="parent5" refType="w" fact="0.4439"/>
              <dgm:constr type="h" for="ch" forName="parent5" refType="h" fact="0.0349"/>
              <dgm:constr type="r" for="ch" forName="parent4" refType="w" fact="0.921"/>
              <dgm:constr type="t" for="ch" forName="parent4" refType="h" fact="0.9644"/>
              <dgm:constr type="w" for="ch" forName="parent4" refType="w" fact="0.4439"/>
              <dgm:constr type="h" for="ch" forName="parent4" refType="h" fact="0.0349"/>
              <dgm:constr type="r" for="ch" forName="parent2" refType="w" fact="0.921"/>
              <dgm:constr type="t" for="ch" forName="parent2" refType="h" fact="0.7143"/>
              <dgm:constr type="w" for="ch" forName="parent2" refType="w" fact="0.4439"/>
              <dgm:constr type="h" for="ch" forName="parent2" refType="h" fact="0.0349"/>
            </dgm:constrLst>
          </dgm:else>
        </dgm:choose>
      </dgm:else>
    </dgm:choose>
    <dgm:forEach name="Name22" axis="ch" ptType="node" cnt="1">
      <dgm:layoutNode name="picture1">
        <dgm:alg type="sp"/>
        <dgm:shape xmlns:r="http://schemas.openxmlformats.org/officeDocument/2006/relationships" r:blip="">
          <dgm:adjLst/>
        </dgm:shape>
        <dgm:presOf/>
        <dgm:forEach name="Name23" ref="pictureWrapper"/>
      </dgm:layoutNode>
      <dgm:layoutNode name="accent1" styleLbl="parChTrans1D1">
        <dgm:alg type="sp"/>
        <dgm:shape xmlns:r="http://schemas.openxmlformats.org/officeDocument/2006/relationships" type="rect" r:blip="">
          <dgm:adjLst/>
        </dgm:shape>
        <dgm:presOf/>
      </dgm:layoutNode>
      <dgm:layoutNode name="parent1"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forEach>
    <dgm:forEach name="Name24" axis="ch" ptType="node" st="2" cnt="1">
      <dgm:layoutNode name="picture2">
        <dgm:alg type="sp"/>
        <dgm:shape xmlns:r="http://schemas.openxmlformats.org/officeDocument/2006/relationships" r:blip="">
          <dgm:adjLst/>
        </dgm:shape>
        <dgm:presOf/>
        <dgm:forEach name="Name25" ref="pictureWrapper"/>
      </dgm:layoutNode>
      <dgm:layoutNode name="parent2"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forEach>
    <dgm:forEach name="Name26" axis="ch" ptType="node" st="3" cnt="1">
      <dgm:layoutNode name="picture3">
        <dgm:alg type="sp"/>
        <dgm:shape xmlns:r="http://schemas.openxmlformats.org/officeDocument/2006/relationships" r:blip="">
          <dgm:adjLst/>
        </dgm:shape>
        <dgm:presOf/>
        <dgm:forEach name="Name27" ref="pictureWrapper"/>
      </dgm:layoutNode>
      <dgm:layoutNode name="parent3"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8" axis="ch" ptType="node" st="4" cnt="1">
      <dgm:layoutNode name="picture4">
        <dgm:alg type="sp"/>
        <dgm:shape xmlns:r="http://schemas.openxmlformats.org/officeDocument/2006/relationships" r:blip="">
          <dgm:adjLst/>
        </dgm:shape>
        <dgm:presOf/>
        <dgm:forEach name="Name29" ref="pictureWrapper"/>
      </dgm:layoutNode>
      <dgm:layoutNode name="parent4"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30" axis="ch" ptType="node" st="5" cnt="1">
      <dgm:layoutNode name="picture5">
        <dgm:alg type="sp"/>
        <dgm:shape xmlns:r="http://schemas.openxmlformats.org/officeDocument/2006/relationships" r:blip="">
          <dgm:adjLst/>
        </dgm:shape>
        <dgm:presOf/>
        <dgm:forEach name="Name31" ref="pictureWrapper"/>
      </dgm:layoutNode>
      <dgm:layoutNode name="parent5" styleLbl="trBgShp">
        <dgm:varLst>
          <dgm:chMax val="0"/>
          <dgm:chPref val="0"/>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bgImgPlace1">
          <dgm:alg type="sp"/>
          <dgm:shape xmlns:r="http://schemas.openxmlformats.org/officeDocument/2006/relationships" type="rect" r:blip="" blipPhldr="1">
            <dgm:adjLst/>
          </dgm:shape>
          <dgm:presOf/>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424239-CE78-415C-8199-43CA375F6CAB}" type="datetimeFigureOut">
              <a:rPr lang="el-GR" smtClean="0"/>
              <a:t>6/11/2023</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E6E2A3-BD59-4A72-AD57-71941D8754E8}" type="slidenum">
              <a:rPr lang="el-GR" smtClean="0"/>
              <a:t>‹#›</a:t>
            </a:fld>
            <a:endParaRPr lang="el-GR"/>
          </a:p>
        </p:txBody>
      </p:sp>
    </p:spTree>
    <p:extLst>
      <p:ext uri="{BB962C8B-B14F-4D97-AF65-F5344CB8AC3E}">
        <p14:creationId xmlns:p14="http://schemas.microsoft.com/office/powerpoint/2010/main" val="1734193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3</a:t>
            </a:fld>
            <a:endParaRPr lang="el-GR"/>
          </a:p>
        </p:txBody>
      </p:sp>
    </p:spTree>
    <p:extLst>
      <p:ext uri="{BB962C8B-B14F-4D97-AF65-F5344CB8AC3E}">
        <p14:creationId xmlns:p14="http://schemas.microsoft.com/office/powerpoint/2010/main" val="2384419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4</a:t>
            </a:fld>
            <a:endParaRPr lang="el-GR"/>
          </a:p>
        </p:txBody>
      </p:sp>
    </p:spTree>
    <p:extLst>
      <p:ext uri="{BB962C8B-B14F-4D97-AF65-F5344CB8AC3E}">
        <p14:creationId xmlns:p14="http://schemas.microsoft.com/office/powerpoint/2010/main" val="2411237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5</a:t>
            </a:fld>
            <a:endParaRPr lang="el-GR"/>
          </a:p>
        </p:txBody>
      </p:sp>
    </p:spTree>
    <p:extLst>
      <p:ext uri="{BB962C8B-B14F-4D97-AF65-F5344CB8AC3E}">
        <p14:creationId xmlns:p14="http://schemas.microsoft.com/office/powerpoint/2010/main" val="2954223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12</a:t>
            </a:fld>
            <a:endParaRPr lang="el-GR"/>
          </a:p>
        </p:txBody>
      </p:sp>
    </p:spTree>
    <p:extLst>
      <p:ext uri="{BB962C8B-B14F-4D97-AF65-F5344CB8AC3E}">
        <p14:creationId xmlns:p14="http://schemas.microsoft.com/office/powerpoint/2010/main" val="1611447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17</a:t>
            </a:fld>
            <a:endParaRPr lang="el-GR"/>
          </a:p>
        </p:txBody>
      </p:sp>
    </p:spTree>
    <p:extLst>
      <p:ext uri="{BB962C8B-B14F-4D97-AF65-F5344CB8AC3E}">
        <p14:creationId xmlns:p14="http://schemas.microsoft.com/office/powerpoint/2010/main" val="2353974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19</a:t>
            </a:fld>
            <a:endParaRPr lang="el-GR"/>
          </a:p>
        </p:txBody>
      </p:sp>
    </p:spTree>
    <p:extLst>
      <p:ext uri="{BB962C8B-B14F-4D97-AF65-F5344CB8AC3E}">
        <p14:creationId xmlns:p14="http://schemas.microsoft.com/office/powerpoint/2010/main" val="1948630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22</a:t>
            </a:fld>
            <a:endParaRPr lang="el-GR"/>
          </a:p>
        </p:txBody>
      </p:sp>
    </p:spTree>
    <p:extLst>
      <p:ext uri="{BB962C8B-B14F-4D97-AF65-F5344CB8AC3E}">
        <p14:creationId xmlns:p14="http://schemas.microsoft.com/office/powerpoint/2010/main" val="3095948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23</a:t>
            </a:fld>
            <a:endParaRPr lang="el-GR"/>
          </a:p>
        </p:txBody>
      </p:sp>
    </p:spTree>
    <p:extLst>
      <p:ext uri="{BB962C8B-B14F-4D97-AF65-F5344CB8AC3E}">
        <p14:creationId xmlns:p14="http://schemas.microsoft.com/office/powerpoint/2010/main" val="125922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33E6E2A3-BD59-4A72-AD57-71941D8754E8}" type="slidenum">
              <a:rPr lang="el-GR" smtClean="0"/>
              <a:t>28</a:t>
            </a:fld>
            <a:endParaRPr lang="el-GR"/>
          </a:p>
        </p:txBody>
      </p:sp>
    </p:spTree>
    <p:extLst>
      <p:ext uri="{BB962C8B-B14F-4D97-AF65-F5344CB8AC3E}">
        <p14:creationId xmlns:p14="http://schemas.microsoft.com/office/powerpoint/2010/main" val="1946313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90B449-8DDE-EA46-8DD0-DAE17E936F79}"/>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EF5C86E8-4E01-5E4D-93E2-FFF024653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B9F30D09-4973-0C45-B23A-B2D7C610E63F}"/>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5" name="Θέση υποσέλιδου 4">
            <a:extLst>
              <a:ext uri="{FF2B5EF4-FFF2-40B4-BE49-F238E27FC236}">
                <a16:creationId xmlns:a16="http://schemas.microsoft.com/office/drawing/2014/main" id="{ABA22029-992A-3C42-9282-BDDEFDAF150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A364DF4-0BF9-F644-A10F-08AC82C48BDE}"/>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229820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FEFA6B-3E62-7B4E-ADC9-718DE0981DF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8181AEBC-9B36-334B-B8EC-0C90AD002800}"/>
              </a:ext>
            </a:extLst>
          </p:cNvPr>
          <p:cNvSpPr>
            <a:spLocks noGrp="1"/>
          </p:cNvSpPr>
          <p:nvPr>
            <p:ph type="body" orient="vert" idx="1"/>
          </p:nvPr>
        </p:nvSpPr>
        <p:spPr/>
        <p:txBody>
          <a:bodyPr vert="eaVert"/>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B1E30B48-098D-AF4A-868E-1EB339D3FB12}"/>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5" name="Θέση υποσέλιδου 4">
            <a:extLst>
              <a:ext uri="{FF2B5EF4-FFF2-40B4-BE49-F238E27FC236}">
                <a16:creationId xmlns:a16="http://schemas.microsoft.com/office/drawing/2014/main" id="{9A131094-0F2A-B949-BFC6-F620D652DAE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EDD13EA-C1C9-354A-99EE-75402E05D80F}"/>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3122123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31C1EC93-A3DC-6F44-8E65-FD37EEC1466D}"/>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8BD456D-6FEC-E140-940C-E4C44915D1A0}"/>
              </a:ext>
            </a:extLst>
          </p:cNvPr>
          <p:cNvSpPr>
            <a:spLocks noGrp="1"/>
          </p:cNvSpPr>
          <p:nvPr>
            <p:ph type="body" orient="vert" idx="1"/>
          </p:nvPr>
        </p:nvSpPr>
        <p:spPr>
          <a:xfrm>
            <a:off x="838200" y="365125"/>
            <a:ext cx="7734300" cy="5811838"/>
          </a:xfrm>
        </p:spPr>
        <p:txBody>
          <a:bodyPr vert="eaVert"/>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192E8228-0596-2E45-A1D8-F6E7A3A4E98A}"/>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5" name="Θέση υποσέλιδου 4">
            <a:extLst>
              <a:ext uri="{FF2B5EF4-FFF2-40B4-BE49-F238E27FC236}">
                <a16:creationId xmlns:a16="http://schemas.microsoft.com/office/drawing/2014/main" id="{E4BD962E-BE09-1A4A-A761-38EFFDD7C04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79C10C8-09DA-CE46-97D9-8E5BA2F6F00D}"/>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1754849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71CC80-5352-3A45-A2F1-0A10D8B75DF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DBF6FC2-E3A7-D648-B28D-3A77141E1CEE}"/>
              </a:ext>
            </a:extLst>
          </p:cNvPr>
          <p:cNvSpPr>
            <a:spLocks noGrp="1"/>
          </p:cNvSpPr>
          <p:nvPr>
            <p:ph idx="1"/>
          </p:nvPr>
        </p:nvSpPr>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7922BB59-BC21-034A-ACBC-49926E82B7E9}"/>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5" name="Θέση υποσέλιδου 4">
            <a:extLst>
              <a:ext uri="{FF2B5EF4-FFF2-40B4-BE49-F238E27FC236}">
                <a16:creationId xmlns:a16="http://schemas.microsoft.com/office/drawing/2014/main" id="{FD35A522-CFBB-044A-A7E9-53BA2143BA6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2A31752-14E8-5F48-B2E1-E619A310F699}"/>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1233770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B09162-D235-394E-8E9F-6DE5C66A4443}"/>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B721DF8-0B7B-DB4D-BC7A-B65C1912B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C2785422-E7E2-374C-A0DA-F6EEEAEB9B20}"/>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5" name="Θέση υποσέλιδου 4">
            <a:extLst>
              <a:ext uri="{FF2B5EF4-FFF2-40B4-BE49-F238E27FC236}">
                <a16:creationId xmlns:a16="http://schemas.microsoft.com/office/drawing/2014/main" id="{5C04CA3D-80AA-E74F-90D2-B83828353B2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A3E955A-2FCE-3D42-8E1D-7A9F5990F606}"/>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2008830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05D3D5-6CAE-9441-8BA2-AD735C7FC96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1795DA0-DF61-F147-A271-B7D10437EE70}"/>
              </a:ext>
            </a:extLst>
          </p:cNvPr>
          <p:cNvSpPr>
            <a:spLocks noGrp="1"/>
          </p:cNvSpPr>
          <p:nvPr>
            <p:ph sz="half" idx="1"/>
          </p:nvPr>
        </p:nvSpPr>
        <p:spPr>
          <a:xfrm>
            <a:off x="838200" y="1825625"/>
            <a:ext cx="5181600" cy="4351338"/>
          </a:xfrm>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περιεχομένου 3">
            <a:extLst>
              <a:ext uri="{FF2B5EF4-FFF2-40B4-BE49-F238E27FC236}">
                <a16:creationId xmlns:a16="http://schemas.microsoft.com/office/drawing/2014/main" id="{E04A264A-87C0-1B4D-94C5-6C94FF7E8626}"/>
              </a:ext>
            </a:extLst>
          </p:cNvPr>
          <p:cNvSpPr>
            <a:spLocks noGrp="1"/>
          </p:cNvSpPr>
          <p:nvPr>
            <p:ph sz="half" idx="2"/>
          </p:nvPr>
        </p:nvSpPr>
        <p:spPr>
          <a:xfrm>
            <a:off x="6172200" y="1825625"/>
            <a:ext cx="5181600" cy="4351338"/>
          </a:xfrm>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5" name="Θέση ημερομηνίας 4">
            <a:extLst>
              <a:ext uri="{FF2B5EF4-FFF2-40B4-BE49-F238E27FC236}">
                <a16:creationId xmlns:a16="http://schemas.microsoft.com/office/drawing/2014/main" id="{15C4B22C-F6D3-6642-817A-DB482F6950B1}"/>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6" name="Θέση υποσέλιδου 5">
            <a:extLst>
              <a:ext uri="{FF2B5EF4-FFF2-40B4-BE49-F238E27FC236}">
                <a16:creationId xmlns:a16="http://schemas.microsoft.com/office/drawing/2014/main" id="{8BE16582-942C-CC4A-85EA-1B09368FF14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CED7BC7-7E1A-CF44-AEFD-DD25994E4EAC}"/>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2929586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FD41B2-9E67-D840-BEA3-1D2C5C2A2448}"/>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282C217-7FE5-AE4A-95D1-065D02907A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περιεχομένου 3">
            <a:extLst>
              <a:ext uri="{FF2B5EF4-FFF2-40B4-BE49-F238E27FC236}">
                <a16:creationId xmlns:a16="http://schemas.microsoft.com/office/drawing/2014/main" id="{5B5BD0F9-41EC-2B4A-9963-9CE5EB9EA1D8}"/>
              </a:ext>
            </a:extLst>
          </p:cNvPr>
          <p:cNvSpPr>
            <a:spLocks noGrp="1"/>
          </p:cNvSpPr>
          <p:nvPr>
            <p:ph sz="half" idx="2"/>
          </p:nvPr>
        </p:nvSpPr>
        <p:spPr>
          <a:xfrm>
            <a:off x="839788" y="2505075"/>
            <a:ext cx="5157787" cy="3684588"/>
          </a:xfrm>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5" name="Θέση κειμένου 4">
            <a:extLst>
              <a:ext uri="{FF2B5EF4-FFF2-40B4-BE49-F238E27FC236}">
                <a16:creationId xmlns:a16="http://schemas.microsoft.com/office/drawing/2014/main" id="{0D78E21F-E2F8-7A4D-9F17-AEA174662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6" name="Θέση περιεχομένου 5">
            <a:extLst>
              <a:ext uri="{FF2B5EF4-FFF2-40B4-BE49-F238E27FC236}">
                <a16:creationId xmlns:a16="http://schemas.microsoft.com/office/drawing/2014/main" id="{C42F81E3-9780-CE4F-92A7-74ADA19CC94F}"/>
              </a:ext>
            </a:extLst>
          </p:cNvPr>
          <p:cNvSpPr>
            <a:spLocks noGrp="1"/>
          </p:cNvSpPr>
          <p:nvPr>
            <p:ph sz="quarter" idx="4"/>
          </p:nvPr>
        </p:nvSpPr>
        <p:spPr>
          <a:xfrm>
            <a:off x="6172200" y="2505075"/>
            <a:ext cx="5183188" cy="3684588"/>
          </a:xfrm>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7" name="Θέση ημερομηνίας 6">
            <a:extLst>
              <a:ext uri="{FF2B5EF4-FFF2-40B4-BE49-F238E27FC236}">
                <a16:creationId xmlns:a16="http://schemas.microsoft.com/office/drawing/2014/main" id="{FE5B3099-8E5D-7347-BD1B-F4B1D37808D3}"/>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8" name="Θέση υποσέλιδου 7">
            <a:extLst>
              <a:ext uri="{FF2B5EF4-FFF2-40B4-BE49-F238E27FC236}">
                <a16:creationId xmlns:a16="http://schemas.microsoft.com/office/drawing/2014/main" id="{9EB76626-D5E5-5F4F-A1DD-DB4EA6A6FFBE}"/>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A3215031-E5A9-4041-877F-C883F76CFB76}"/>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2084659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6182BB-DDDF-454D-A756-F82D118B84A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D92F6D8C-08D1-B94A-8A95-651F3BF6B1EB}"/>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4" name="Θέση υποσέλιδου 3">
            <a:extLst>
              <a:ext uri="{FF2B5EF4-FFF2-40B4-BE49-F238E27FC236}">
                <a16:creationId xmlns:a16="http://schemas.microsoft.com/office/drawing/2014/main" id="{16FBDDAE-97EA-4B41-97CE-35E644BA1499}"/>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68BF7DD0-1571-9445-BB78-5BA23A88381C}"/>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4136244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3D4693CA-FEE6-9F48-8BFD-DB87809129E8}"/>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3" name="Θέση υποσέλιδου 2">
            <a:extLst>
              <a:ext uri="{FF2B5EF4-FFF2-40B4-BE49-F238E27FC236}">
                <a16:creationId xmlns:a16="http://schemas.microsoft.com/office/drawing/2014/main" id="{FF97A167-5D8E-E945-8F37-92B9627327A8}"/>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1A424C23-8F30-4A41-89A8-69D90C74A8C6}"/>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93695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5B28E3-2DB1-E243-9495-6A9A637887A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81A8567-166F-D24F-AD28-02C7D4E46A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κειμένου 3">
            <a:extLst>
              <a:ext uri="{FF2B5EF4-FFF2-40B4-BE49-F238E27FC236}">
                <a16:creationId xmlns:a16="http://schemas.microsoft.com/office/drawing/2014/main" id="{44AB85B5-B6CC-664B-A0C9-BA04340AD9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5" name="Θέση ημερομηνίας 4">
            <a:extLst>
              <a:ext uri="{FF2B5EF4-FFF2-40B4-BE49-F238E27FC236}">
                <a16:creationId xmlns:a16="http://schemas.microsoft.com/office/drawing/2014/main" id="{0AC20979-BBAA-CA42-A41A-653FBAE61F84}"/>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6" name="Θέση υποσέλιδου 5">
            <a:extLst>
              <a:ext uri="{FF2B5EF4-FFF2-40B4-BE49-F238E27FC236}">
                <a16:creationId xmlns:a16="http://schemas.microsoft.com/office/drawing/2014/main" id="{3015CDC7-33D4-B84E-AE89-416434D1B34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4CFB945-5402-8E45-AF8E-24EFEE6EBD0F}"/>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793412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C3E0C1-7094-234A-84E8-608C3E8D31B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8BEF55BC-FD2E-154F-81DE-224EEE10CD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D7DB5B9-F5DB-9E4D-AC9F-B083D2BFE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5" name="Θέση ημερομηνίας 4">
            <a:extLst>
              <a:ext uri="{FF2B5EF4-FFF2-40B4-BE49-F238E27FC236}">
                <a16:creationId xmlns:a16="http://schemas.microsoft.com/office/drawing/2014/main" id="{98D0DB7B-2F18-C34E-BCFE-E8E63D934957}"/>
              </a:ext>
            </a:extLst>
          </p:cNvPr>
          <p:cNvSpPr>
            <a:spLocks noGrp="1"/>
          </p:cNvSpPr>
          <p:nvPr>
            <p:ph type="dt" sz="half" idx="10"/>
          </p:nvPr>
        </p:nvSpPr>
        <p:spPr/>
        <p:txBody>
          <a:bodyPr/>
          <a:lstStyle/>
          <a:p>
            <a:fld id="{90BC64E5-CF3E-BA42-977D-D40A86BFD1C8}" type="datetimeFigureOut">
              <a:rPr lang="el-GR" smtClean="0"/>
              <a:t>6/11/2023</a:t>
            </a:fld>
            <a:endParaRPr lang="el-GR"/>
          </a:p>
        </p:txBody>
      </p:sp>
      <p:sp>
        <p:nvSpPr>
          <p:cNvPr id="6" name="Θέση υποσέλιδου 5">
            <a:extLst>
              <a:ext uri="{FF2B5EF4-FFF2-40B4-BE49-F238E27FC236}">
                <a16:creationId xmlns:a16="http://schemas.microsoft.com/office/drawing/2014/main" id="{10F4FEA4-6998-A545-97ED-54B176852E5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AD5CA06-8B05-3844-A988-B23574A72615}"/>
              </a:ext>
            </a:extLst>
          </p:cNvPr>
          <p:cNvSpPr>
            <a:spLocks noGrp="1"/>
          </p:cNvSpPr>
          <p:nvPr>
            <p:ph type="sldNum" sz="quarter" idx="12"/>
          </p:nvPr>
        </p:nvSpPr>
        <p:spPr/>
        <p:txBody>
          <a:bodyPr/>
          <a:lstStyle/>
          <a:p>
            <a:fld id="{DD540473-4FFA-704D-8E50-4DBF0425DAFB}" type="slidenum">
              <a:rPr lang="el-GR" smtClean="0"/>
              <a:t>‹#›</a:t>
            </a:fld>
            <a:endParaRPr lang="el-GR"/>
          </a:p>
        </p:txBody>
      </p:sp>
    </p:spTree>
    <p:extLst>
      <p:ext uri="{BB962C8B-B14F-4D97-AF65-F5344CB8AC3E}">
        <p14:creationId xmlns:p14="http://schemas.microsoft.com/office/powerpoint/2010/main" val="2195183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DA793C7-B889-8842-8EFD-356238B22C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EAB3776-9215-9949-AAB0-7CC0D9BD03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A81A33CE-6395-414C-992E-6D9A38E38B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BC64E5-CF3E-BA42-977D-D40A86BFD1C8}" type="datetimeFigureOut">
              <a:rPr lang="el-GR" smtClean="0"/>
              <a:t>6/11/2023</a:t>
            </a:fld>
            <a:endParaRPr lang="el-GR"/>
          </a:p>
        </p:txBody>
      </p:sp>
      <p:sp>
        <p:nvSpPr>
          <p:cNvPr id="5" name="Θέση υποσέλιδου 4">
            <a:extLst>
              <a:ext uri="{FF2B5EF4-FFF2-40B4-BE49-F238E27FC236}">
                <a16:creationId xmlns:a16="http://schemas.microsoft.com/office/drawing/2014/main" id="{DEBBF264-9674-4F41-BBF5-0091C58E74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E24D04E2-598B-9A44-A433-8165EB5F34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540473-4FFA-704D-8E50-4DBF0425DAFB}" type="slidenum">
              <a:rPr lang="el-GR" smtClean="0"/>
              <a:t>‹#›</a:t>
            </a:fld>
            <a:endParaRPr lang="el-GR"/>
          </a:p>
        </p:txBody>
      </p:sp>
    </p:spTree>
    <p:extLst>
      <p:ext uri="{BB962C8B-B14F-4D97-AF65-F5344CB8AC3E}">
        <p14:creationId xmlns:p14="http://schemas.microsoft.com/office/powerpoint/2010/main" val="3350168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png"/><Relationship Id="rId7" Type="http://schemas.openxmlformats.org/officeDocument/2006/relationships/diagramColors" Target="../diagrams/colors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png"/><Relationship Id="rId7" Type="http://schemas.openxmlformats.org/officeDocument/2006/relationships/diagramColors" Target="../diagrams/colors9.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0.png"/><Relationship Id="rId3" Type="http://schemas.openxmlformats.org/officeDocument/2006/relationships/image" Target="../media/image1.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59.png"/><Relationship Id="rId2" Type="http://schemas.openxmlformats.org/officeDocument/2006/relationships/notesSlide" Target="../notesSlides/notesSlide6.xml"/><Relationship Id="rId16"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microsoft.com/office/2007/relationships/hdphoto" Target="../media/hdphoto9.wdp"/><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png"/><Relationship Id="rId7" Type="http://schemas.openxmlformats.org/officeDocument/2006/relationships/diagramColors" Target="../diagrams/colors1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1.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2.wdp"/><Relationship Id="rId1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6.wdp"/><Relationship Id="rId4" Type="http://schemas.openxmlformats.org/officeDocument/2006/relationships/image" Target="../media/image1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608D1BB-E244-B742-8A8F-41B8C422ECFB}"/>
              </a:ext>
            </a:extLst>
          </p:cNvPr>
          <p:cNvSpPr>
            <a:spLocks noGrp="1"/>
          </p:cNvSpPr>
          <p:nvPr>
            <p:ph idx="1"/>
          </p:nvPr>
        </p:nvSpPr>
        <p:spPr>
          <a:xfrm>
            <a:off x="838200" y="3108544"/>
            <a:ext cx="10515600" cy="629183"/>
          </a:xfrm>
        </p:spPr>
        <p:txBody>
          <a:bodyPr>
            <a:normAutofit/>
          </a:bodyPr>
          <a:lstStyle/>
          <a:p>
            <a:pPr marL="0" indent="0" algn="ctr">
              <a:buNone/>
            </a:pPr>
            <a:r>
              <a:rPr lang="el-GR" sz="3600" b="1" dirty="0">
                <a:effectLst/>
                <a:latin typeface="Arial" panose="020B0604020202020204" pitchFamily="34" charset="0"/>
                <a:cs typeface="Arial" panose="020B0604020202020204" pitchFamily="34" charset="0"/>
              </a:rPr>
              <a:t>Έκθεση σε </a:t>
            </a:r>
            <a:r>
              <a:rPr lang="el-GR" sz="3600" b="1" dirty="0">
                <a:latin typeface="Arial" panose="020B0604020202020204" pitchFamily="34" charset="0"/>
                <a:cs typeface="Arial" panose="020B0604020202020204" pitchFamily="34" charset="0"/>
              </a:rPr>
              <a:t>μείγματα χημικών ουσιών</a:t>
            </a:r>
            <a:endParaRPr lang="el-GR" sz="3600" dirty="0">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1711EF2-477A-F87F-E241-C985AEC50D0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3107" y="405352"/>
            <a:ext cx="1362351" cy="1362351"/>
          </a:xfrm>
          <a:prstGeom prst="rect">
            <a:avLst/>
          </a:prstGeom>
        </p:spPr>
      </p:pic>
      <p:sp>
        <p:nvSpPr>
          <p:cNvPr id="6" name="TextBox 5">
            <a:extLst>
              <a:ext uri="{FF2B5EF4-FFF2-40B4-BE49-F238E27FC236}">
                <a16:creationId xmlns:a16="http://schemas.microsoft.com/office/drawing/2014/main" id="{C05E8D79-5006-C29E-8F86-F69693447F90}"/>
              </a:ext>
            </a:extLst>
          </p:cNvPr>
          <p:cNvSpPr txBox="1"/>
          <p:nvPr/>
        </p:nvSpPr>
        <p:spPr>
          <a:xfrm>
            <a:off x="2073897" y="4591778"/>
            <a:ext cx="5929460" cy="733086"/>
          </a:xfrm>
          <a:prstGeom prst="rect">
            <a:avLst/>
          </a:prstGeom>
          <a:noFill/>
        </p:spPr>
        <p:txBody>
          <a:bodyPr wrap="square" rtlCol="0">
            <a:spAutoFit/>
          </a:bodyPr>
          <a:lstStyle/>
          <a:p>
            <a:r>
              <a:rPr lang="el-GR" b="1" dirty="0">
                <a:latin typeface="Arial" panose="020B0604020202020204" pitchFamily="34" charset="0"/>
                <a:cs typeface="Arial" panose="020B0604020202020204" pitchFamily="34" charset="0"/>
              </a:rPr>
              <a:t>Δήμητριος Κουρέτας</a:t>
            </a:r>
          </a:p>
          <a:p>
            <a:pPr>
              <a:lnSpc>
                <a:spcPct val="150000"/>
              </a:lnSpc>
            </a:pPr>
            <a:r>
              <a:rPr lang="el-GR" dirty="0">
                <a:latin typeface="Arial Nova Light" panose="020B0304020202020204" pitchFamily="34" charset="0"/>
              </a:rPr>
              <a:t>Καθηγητής Φυσιολογίας Ζωικών Οργανισμών-Τοξικολογίας</a:t>
            </a:r>
          </a:p>
        </p:txBody>
      </p:sp>
    </p:spTree>
    <p:extLst>
      <p:ext uri="{BB962C8B-B14F-4D97-AF65-F5344CB8AC3E}">
        <p14:creationId xmlns:p14="http://schemas.microsoft.com/office/powerpoint/2010/main" val="1682099236"/>
      </p:ext>
    </p:extLst>
  </p:cSld>
  <p:clrMapOvr>
    <a:masterClrMapping/>
  </p:clrMapOvr>
  <mc:AlternateContent xmlns:mc="http://schemas.openxmlformats.org/markup-compatibility/2006" xmlns:p14="http://schemas.microsoft.com/office/powerpoint/2010/main">
    <mc:Choice Requires="p14">
      <p:transition spd="slow" p14:dur="2000" advTm="69966"/>
    </mc:Choice>
    <mc:Fallback xmlns="">
      <p:transition spd="slow" advTm="6996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6F3B2-0102-4AC1-AEBC-F1E1436948A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7" name="Τίτλος 7">
            <a:extLst>
              <a:ext uri="{FF2B5EF4-FFF2-40B4-BE49-F238E27FC236}">
                <a16:creationId xmlns:a16="http://schemas.microsoft.com/office/drawing/2014/main" id="{94112C18-9904-476E-865D-AA20CC54D880}"/>
              </a:ext>
            </a:extLst>
          </p:cNvPr>
          <p:cNvSpPr txBox="1">
            <a:spLocks/>
          </p:cNvSpPr>
          <p:nvPr/>
        </p:nvSpPr>
        <p:spPr>
          <a:xfrm>
            <a:off x="933062" y="117513"/>
            <a:ext cx="10293308" cy="9563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Η ΓΛΥΦΟΣΑΤΗ ΑΠΟΤΕΛΕΙ ΤΟ ΕΥΡΥΤΕΡΑ ΧΡΗΣΙΜΟΠΟΙΟΥΜΕΝΟ ΖΙΖΑΝΙΟΚΤΟΝΟ</a:t>
            </a:r>
          </a:p>
        </p:txBody>
      </p:sp>
      <p:graphicFrame>
        <p:nvGraphicFramePr>
          <p:cNvPr id="3" name="Diagram 2">
            <a:extLst>
              <a:ext uri="{FF2B5EF4-FFF2-40B4-BE49-F238E27FC236}">
                <a16:creationId xmlns:a16="http://schemas.microsoft.com/office/drawing/2014/main" id="{D5273F30-6B6A-4B23-AEB1-9E065FDECC6E}"/>
              </a:ext>
            </a:extLst>
          </p:cNvPr>
          <p:cNvGraphicFramePr/>
          <p:nvPr>
            <p:extLst>
              <p:ext uri="{D42A27DB-BD31-4B8C-83A1-F6EECF244321}">
                <p14:modId xmlns:p14="http://schemas.microsoft.com/office/powerpoint/2010/main" val="1159263254"/>
              </p:ext>
            </p:extLst>
          </p:nvPr>
        </p:nvGraphicFramePr>
        <p:xfrm>
          <a:off x="821094" y="719666"/>
          <a:ext cx="10818933" cy="6016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3088676"/>
      </p:ext>
    </p:extLst>
  </p:cSld>
  <p:clrMapOvr>
    <a:masterClrMapping/>
  </p:clrMapOvr>
  <mc:AlternateContent xmlns:mc="http://schemas.openxmlformats.org/markup-compatibility/2006" xmlns:p14="http://schemas.microsoft.com/office/powerpoint/2010/main">
    <mc:Choice Requires="p14">
      <p:transition spd="slow" p14:dur="2000" advTm="98054"/>
    </mc:Choice>
    <mc:Fallback xmlns="">
      <p:transition spd="slow" advTm="9805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A597CF-0BE4-4EFB-8C25-88CE1C2F048E}"/>
              </a:ext>
            </a:extLst>
          </p:cNvPr>
          <p:cNvSpPr txBox="1"/>
          <p:nvPr/>
        </p:nvSpPr>
        <p:spPr>
          <a:xfrm>
            <a:off x="590938" y="1079344"/>
            <a:ext cx="11010123" cy="2476960"/>
          </a:xfrm>
          <a:prstGeom prst="rect">
            <a:avLst/>
          </a:prstGeom>
          <a:noFill/>
        </p:spPr>
        <p:txBody>
          <a:bodyPr wrap="square">
            <a:spAutoFit/>
          </a:bodyPr>
          <a:lstStyle/>
          <a:p>
            <a:pPr marL="285750" indent="-285750" algn="just">
              <a:lnSpc>
                <a:spcPct val="200000"/>
              </a:lnSpc>
              <a:buFont typeface="Wingdings" panose="05000000000000000000" pitchFamily="2" charset="2"/>
              <a:buChar char="§"/>
            </a:pPr>
            <a:r>
              <a:rPr lang="el-GR" sz="1600" dirty="0">
                <a:latin typeface="Century Gothic" panose="020B0502020202020204" pitchFamily="34" charset="0"/>
              </a:rPr>
              <a:t>Φυσικές ή συνθετικές ενώσεις που προλαμβάνουν την ανάπτυξη μικροοργανισμών </a:t>
            </a:r>
          </a:p>
          <a:p>
            <a:pPr marL="285750" indent="-285750" algn="just">
              <a:lnSpc>
                <a:spcPct val="200000"/>
              </a:lnSpc>
              <a:buFont typeface="Wingdings" panose="05000000000000000000" pitchFamily="2" charset="2"/>
              <a:buChar char="§"/>
            </a:pPr>
            <a:r>
              <a:rPr lang="el-GR" sz="1600" dirty="0">
                <a:latin typeface="Century Gothic" panose="020B0502020202020204" pitchFamily="34" charset="0"/>
              </a:rPr>
              <a:t>Χρησιμοποιούνται για την παράταση της διάρκειας ζωής των τροφίμων, των φαρμάκων, των προϊόντων προσωπικής υγιεινής και των καλλυντικών</a:t>
            </a:r>
          </a:p>
          <a:p>
            <a:pPr marL="285750" indent="-285750" algn="just">
              <a:lnSpc>
                <a:spcPct val="200000"/>
              </a:lnSpc>
              <a:buFont typeface="Wingdings" panose="05000000000000000000" pitchFamily="2" charset="2"/>
              <a:buChar char="§"/>
            </a:pPr>
            <a:r>
              <a:rPr lang="el-GR" sz="1600" dirty="0">
                <a:latin typeface="Century Gothic" panose="020B0502020202020204" pitchFamily="34" charset="0"/>
              </a:rPr>
              <a:t>Τα χημικά συντηρητικά πρέπει να επιδεικνύουν επαρκή διαλυτότητα, να έχουν αποτελεσματική αντιμικροβιακή δράση στο εύρος pH των τροφίμων, να έχουν χαμηλό κόστος και να μην προκαλούν τοξικότητα</a:t>
            </a:r>
          </a:p>
        </p:txBody>
      </p:sp>
      <p:pic>
        <p:nvPicPr>
          <p:cNvPr id="5" name="Picture 4">
            <a:extLst>
              <a:ext uri="{FF2B5EF4-FFF2-40B4-BE49-F238E27FC236}">
                <a16:creationId xmlns:a16="http://schemas.microsoft.com/office/drawing/2014/main" id="{95E908E6-76D7-4DBE-9712-A46BF7F6D70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6" name="Τίτλος 7">
            <a:extLst>
              <a:ext uri="{FF2B5EF4-FFF2-40B4-BE49-F238E27FC236}">
                <a16:creationId xmlns:a16="http://schemas.microsoft.com/office/drawing/2014/main" id="{D1EED933-9634-4A29-8EF8-E77326D9823F}"/>
              </a:ext>
            </a:extLst>
          </p:cNvPr>
          <p:cNvSpPr txBox="1">
            <a:spLocks/>
          </p:cNvSpPr>
          <p:nvPr/>
        </p:nvSpPr>
        <p:spPr>
          <a:xfrm>
            <a:off x="240830" y="117513"/>
            <a:ext cx="11743647"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ΤΑ ΣΥΝΤΗΡΗΤΙΚΑ ΣΥΝΕΙΣΦΕΡΟΥΝ ΣΤΗ ΔΙΑΤΗΡΗΣΗ ΤΗΣ ΑΣΦΑΛΕΙΑΣ ΤΩΝ ΤΡΟΦΙΜΩΝ ΚΑΙ  ΔΙΑΦΟΡΩΝ ΤΕΧΝΗΤΩΝ ΠΡΟΪΟΝΤΩΝ</a:t>
            </a:r>
          </a:p>
        </p:txBody>
      </p:sp>
      <p:pic>
        <p:nvPicPr>
          <p:cNvPr id="10" name="Picture 9">
            <a:extLst>
              <a:ext uri="{FF2B5EF4-FFF2-40B4-BE49-F238E27FC236}">
                <a16:creationId xmlns:a16="http://schemas.microsoft.com/office/drawing/2014/main" id="{A422762E-ACD4-4B50-88BB-F51EB5FA0425}"/>
              </a:ext>
            </a:extLst>
          </p:cNvPr>
          <p:cNvPicPr>
            <a:picLocks noChangeAspect="1"/>
          </p:cNvPicPr>
          <p:nvPr/>
        </p:nvPicPr>
        <p:blipFill rotWithShape="1">
          <a:blip r:embed="rId3"/>
          <a:srcRect t="36508" b="26353"/>
          <a:stretch/>
        </p:blipFill>
        <p:spPr>
          <a:xfrm>
            <a:off x="175054" y="3750497"/>
            <a:ext cx="11841892" cy="2405831"/>
          </a:xfrm>
          <a:prstGeom prst="rect">
            <a:avLst/>
          </a:prstGeom>
        </p:spPr>
      </p:pic>
    </p:spTree>
    <p:extLst>
      <p:ext uri="{BB962C8B-B14F-4D97-AF65-F5344CB8AC3E}">
        <p14:creationId xmlns:p14="http://schemas.microsoft.com/office/powerpoint/2010/main" val="2936370025"/>
      </p:ext>
    </p:extLst>
  </p:cSld>
  <p:clrMapOvr>
    <a:masterClrMapping/>
  </p:clrMapOvr>
  <mc:AlternateContent xmlns:mc="http://schemas.openxmlformats.org/markup-compatibility/2006" xmlns:p14="http://schemas.microsoft.com/office/powerpoint/2010/main">
    <mc:Choice Requires="p14">
      <p:transition spd="slow" p14:dur="2000" advTm="93872"/>
    </mc:Choice>
    <mc:Fallback xmlns="">
      <p:transition spd="slow" advTm="9387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6F3B2-0102-4AC1-AEBC-F1E1436948A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8" name="Τίτλος 7">
            <a:extLst>
              <a:ext uri="{FF2B5EF4-FFF2-40B4-BE49-F238E27FC236}">
                <a16:creationId xmlns:a16="http://schemas.microsoft.com/office/drawing/2014/main" id="{374D6DD4-D5E5-40D7-9E41-F9F35EB77AF7}"/>
              </a:ext>
            </a:extLst>
          </p:cNvPr>
          <p:cNvSpPr txBox="1">
            <a:spLocks/>
          </p:cNvSpPr>
          <p:nvPr/>
        </p:nvSpPr>
        <p:spPr>
          <a:xfrm>
            <a:off x="933062" y="117513"/>
            <a:ext cx="10293308" cy="9563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ΤΑ ΠΑΡΑΒΕΝΙΑ ΕΧΟΥΝ ΣΥΣΧΕΤΙΣΤΕΙ ΜΕ ΑΣΘΕΝΗ ΟΙΣΤΡΟΓΟΝΙΚΗ ΔΡΑΣΗ </a:t>
            </a:r>
          </a:p>
        </p:txBody>
      </p:sp>
      <p:graphicFrame>
        <p:nvGraphicFramePr>
          <p:cNvPr id="2" name="Diagram 1">
            <a:extLst>
              <a:ext uri="{FF2B5EF4-FFF2-40B4-BE49-F238E27FC236}">
                <a16:creationId xmlns:a16="http://schemas.microsoft.com/office/drawing/2014/main" id="{57D087FA-1CC1-45DD-92F3-71F373AC33DF}"/>
              </a:ext>
            </a:extLst>
          </p:cNvPr>
          <p:cNvGraphicFramePr/>
          <p:nvPr>
            <p:extLst>
              <p:ext uri="{D42A27DB-BD31-4B8C-83A1-F6EECF244321}">
                <p14:modId xmlns:p14="http://schemas.microsoft.com/office/powerpoint/2010/main" val="30010607"/>
              </p:ext>
            </p:extLst>
          </p:nvPr>
        </p:nvGraphicFramePr>
        <p:xfrm>
          <a:off x="494603" y="196595"/>
          <a:ext cx="11170226" cy="61729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15B33C5E-E590-4920-BECF-DF340E285B71}"/>
              </a:ext>
            </a:extLst>
          </p:cNvPr>
          <p:cNvSpPr txBox="1"/>
          <p:nvPr/>
        </p:nvSpPr>
        <p:spPr>
          <a:xfrm>
            <a:off x="933062" y="6060641"/>
            <a:ext cx="6401593" cy="984885"/>
          </a:xfrm>
          <a:prstGeom prst="rect">
            <a:avLst/>
          </a:prstGeom>
          <a:noFill/>
        </p:spPr>
        <p:txBody>
          <a:bodyPr wrap="square">
            <a:spAutoFit/>
          </a:bodyPr>
          <a:lstStyle/>
          <a:p>
            <a:r>
              <a:rPr lang="en-US" sz="1000" dirty="0" err="1">
                <a:latin typeface="Century Gothic" panose="020B0502020202020204" pitchFamily="34" charset="0"/>
              </a:rPr>
              <a:t>Emmanouil</a:t>
            </a:r>
            <a:r>
              <a:rPr lang="en-US" sz="1000" dirty="0">
                <a:latin typeface="Century Gothic" panose="020B0502020202020204" pitchFamily="34" charset="0"/>
              </a:rPr>
              <a:t>, C., </a:t>
            </a:r>
            <a:r>
              <a:rPr lang="en-US" sz="1000" dirty="0" err="1">
                <a:latin typeface="Century Gothic" panose="020B0502020202020204" pitchFamily="34" charset="0"/>
              </a:rPr>
              <a:t>Bekyrou</a:t>
            </a:r>
            <a:r>
              <a:rPr lang="en-US" sz="1000" dirty="0">
                <a:latin typeface="Century Gothic" panose="020B0502020202020204" pitchFamily="34" charset="0"/>
              </a:rPr>
              <a:t>, M., </a:t>
            </a:r>
            <a:r>
              <a:rPr lang="en-US" sz="1000" dirty="0" err="1">
                <a:latin typeface="Century Gothic" panose="020B0502020202020204" pitchFamily="34" charset="0"/>
              </a:rPr>
              <a:t>Psomopoulos</a:t>
            </a:r>
            <a:r>
              <a:rPr lang="en-US" sz="1000" dirty="0">
                <a:latin typeface="Century Gothic" panose="020B0502020202020204" pitchFamily="34" charset="0"/>
              </a:rPr>
              <a:t>, C., &amp; </a:t>
            </a:r>
            <a:r>
              <a:rPr lang="en-US" sz="1000" dirty="0" err="1">
                <a:latin typeface="Century Gothic" panose="020B0502020202020204" pitchFamily="34" charset="0"/>
              </a:rPr>
              <a:t>Kungolos</a:t>
            </a:r>
            <a:r>
              <a:rPr lang="en-US" sz="1000" dirty="0">
                <a:latin typeface="Century Gothic" panose="020B0502020202020204" pitchFamily="34" charset="0"/>
              </a:rPr>
              <a:t>, A. (2019). An Insight into Ingredients of Toxicological Interest in Personal Care Products and A Small–Scale Sampling Survey of the Greek Market: Delineating a Potential Contamination Source for Water Resources. Water 2019, Vol. 11, Page 2501, 11(12), 2501. https://doi.org/10.3390/W11122501</a:t>
            </a:r>
          </a:p>
          <a:p>
            <a:endParaRPr lang="en-US" dirty="0"/>
          </a:p>
        </p:txBody>
      </p:sp>
    </p:spTree>
    <p:extLst>
      <p:ext uri="{BB962C8B-B14F-4D97-AF65-F5344CB8AC3E}">
        <p14:creationId xmlns:p14="http://schemas.microsoft.com/office/powerpoint/2010/main" val="1197867574"/>
      </p:ext>
    </p:extLst>
  </p:cSld>
  <p:clrMapOvr>
    <a:masterClrMapping/>
  </p:clrMapOvr>
  <mc:AlternateContent xmlns:mc="http://schemas.openxmlformats.org/markup-compatibility/2006" xmlns:p14="http://schemas.microsoft.com/office/powerpoint/2010/main">
    <mc:Choice Requires="p14">
      <p:transition spd="slow" p14:dur="2000" advTm="101640"/>
    </mc:Choice>
    <mc:Fallback xmlns="">
      <p:transition spd="slow" advTm="10164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6F3B2-0102-4AC1-AEBC-F1E1436948A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6" name="TextBox 5">
            <a:extLst>
              <a:ext uri="{FF2B5EF4-FFF2-40B4-BE49-F238E27FC236}">
                <a16:creationId xmlns:a16="http://schemas.microsoft.com/office/drawing/2014/main" id="{D3A5CA7B-E491-4ECF-A452-7C9B0AFF7E27}"/>
              </a:ext>
            </a:extLst>
          </p:cNvPr>
          <p:cNvSpPr txBox="1"/>
          <p:nvPr/>
        </p:nvSpPr>
        <p:spPr>
          <a:xfrm>
            <a:off x="496990" y="1064256"/>
            <a:ext cx="5855171" cy="5266185"/>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l-GR" sz="1600" dirty="0">
                <a:latin typeface="Century Gothic" panose="020B0502020202020204" pitchFamily="34" charset="0"/>
              </a:rPr>
              <a:t>Συνθετικός αντιμικροβιακός παράγοντας</a:t>
            </a:r>
          </a:p>
          <a:p>
            <a:pPr algn="just">
              <a:lnSpc>
                <a:spcPct val="150000"/>
              </a:lnSpc>
            </a:pPr>
            <a:endParaRPr lang="el-GR" sz="1600" dirty="0">
              <a:latin typeface="Century Gothic" panose="020B0502020202020204" pitchFamily="34" charset="0"/>
            </a:endParaRPr>
          </a:p>
          <a:p>
            <a:pPr marL="285750" indent="-285750" algn="just">
              <a:lnSpc>
                <a:spcPct val="150000"/>
              </a:lnSpc>
              <a:buFont typeface="Wingdings" panose="05000000000000000000" pitchFamily="2" charset="2"/>
              <a:buChar char="§"/>
            </a:pPr>
            <a:r>
              <a:rPr lang="el-GR" sz="1600" dirty="0">
                <a:latin typeface="Century Gothic" panose="020B0502020202020204" pitchFamily="34" charset="0"/>
              </a:rPr>
              <a:t>Χρήση ως αντισηπτικό σε κλινικές συνθήκες και ως συντηρητικό σε προϊόντα προσωπικής φροντίδας</a:t>
            </a:r>
          </a:p>
          <a:p>
            <a:pPr algn="just">
              <a:lnSpc>
                <a:spcPct val="150000"/>
              </a:lnSpc>
            </a:pPr>
            <a:endParaRPr lang="el-GR" sz="1600" dirty="0">
              <a:latin typeface="Century Gothic" panose="020B0502020202020204" pitchFamily="34" charset="0"/>
            </a:endParaRPr>
          </a:p>
          <a:p>
            <a:pPr marL="285750" indent="-285750" algn="just">
              <a:lnSpc>
                <a:spcPct val="150000"/>
              </a:lnSpc>
              <a:buFont typeface="Wingdings" panose="05000000000000000000" pitchFamily="2" charset="2"/>
              <a:buChar char="§"/>
            </a:pPr>
            <a:r>
              <a:rPr lang="el-GR" sz="1600" dirty="0">
                <a:latin typeface="Century Gothic" panose="020B0502020202020204" pitchFamily="34" charset="0"/>
              </a:rPr>
              <a:t>Αποτελεσματική δράση έναντι βακτηρίων και μυκήτων</a:t>
            </a:r>
          </a:p>
          <a:p>
            <a:pPr marL="285750" indent="-285750" algn="just">
              <a:lnSpc>
                <a:spcPct val="150000"/>
              </a:lnSpc>
              <a:buFont typeface="Wingdings" panose="05000000000000000000" pitchFamily="2" charset="2"/>
              <a:buChar char="§"/>
            </a:pPr>
            <a:endParaRPr lang="en-US" sz="1600" dirty="0">
              <a:latin typeface="Century Gothic" panose="020B0502020202020204" pitchFamily="34" charset="0"/>
            </a:endParaRPr>
          </a:p>
          <a:p>
            <a:pPr marL="285750" indent="-285750" algn="just">
              <a:lnSpc>
                <a:spcPct val="150000"/>
              </a:lnSpc>
              <a:buFont typeface="Wingdings" panose="05000000000000000000" pitchFamily="2" charset="2"/>
              <a:buChar char="§"/>
            </a:pPr>
            <a:r>
              <a:rPr lang="el-GR" sz="1600" dirty="0">
                <a:latin typeface="Century Gothic" panose="020B0502020202020204" pitchFamily="34" charset="0"/>
              </a:rPr>
              <a:t>Ανίχνευση στο μητρικό γάλα, στα ούρα και το πλάσμα</a:t>
            </a:r>
          </a:p>
          <a:p>
            <a:pPr marL="285750" indent="-285750" algn="just">
              <a:lnSpc>
                <a:spcPct val="150000"/>
              </a:lnSpc>
              <a:buFont typeface="Wingdings" panose="05000000000000000000" pitchFamily="2" charset="2"/>
              <a:buChar char="§"/>
            </a:pPr>
            <a:endParaRPr lang="el-GR" sz="1600" dirty="0">
              <a:latin typeface="Century Gothic" panose="020B0502020202020204" pitchFamily="34" charset="0"/>
            </a:endParaRPr>
          </a:p>
          <a:p>
            <a:pPr marL="285750" indent="-285750" algn="just">
              <a:lnSpc>
                <a:spcPct val="150000"/>
              </a:lnSpc>
              <a:buFont typeface="Wingdings" panose="05000000000000000000" pitchFamily="2" charset="2"/>
              <a:buChar char="§"/>
            </a:pPr>
            <a:r>
              <a:rPr lang="el-GR" sz="1600" dirty="0">
                <a:latin typeface="Century Gothic" panose="020B0502020202020204" pitchFamily="34" charset="0"/>
              </a:rPr>
              <a:t>Δυσμενείς επιδράσεις στην ενδοκρινική λειτουργία</a:t>
            </a:r>
          </a:p>
          <a:p>
            <a:pPr marL="285750" indent="-285750" algn="just">
              <a:lnSpc>
                <a:spcPct val="150000"/>
              </a:lnSpc>
              <a:buFont typeface="Wingdings" panose="05000000000000000000" pitchFamily="2" charset="2"/>
              <a:buChar char="§"/>
            </a:pPr>
            <a:endParaRPr lang="el-GR" sz="1600" dirty="0">
              <a:latin typeface="Century Gothic" panose="020B0502020202020204" pitchFamily="34" charset="0"/>
            </a:endParaRPr>
          </a:p>
          <a:p>
            <a:pPr marL="285750" indent="-285750" algn="just">
              <a:lnSpc>
                <a:spcPct val="150000"/>
              </a:lnSpc>
              <a:buFont typeface="Wingdings" panose="05000000000000000000" pitchFamily="2" charset="2"/>
              <a:buChar char="§"/>
            </a:pPr>
            <a:r>
              <a:rPr lang="el-GR" sz="1600" dirty="0">
                <a:latin typeface="Century Gothic" panose="020B0502020202020204" pitchFamily="34" charset="0"/>
              </a:rPr>
              <a:t>Το 2017 απαγορεύτηκε η χρήση της από όλα τα προϊόντα υγιείνης εντός της Ευρωπαϊκής Ένωσης</a:t>
            </a:r>
          </a:p>
          <a:p>
            <a:pPr marL="285750" indent="-285750" algn="just">
              <a:lnSpc>
                <a:spcPct val="150000"/>
              </a:lnSpc>
              <a:buFont typeface="Wingdings" panose="05000000000000000000" pitchFamily="2" charset="2"/>
              <a:buChar char="q"/>
            </a:pPr>
            <a:endParaRPr lang="el-GR" dirty="0"/>
          </a:p>
        </p:txBody>
      </p:sp>
      <p:pic>
        <p:nvPicPr>
          <p:cNvPr id="2" name="Picture 1">
            <a:extLst>
              <a:ext uri="{FF2B5EF4-FFF2-40B4-BE49-F238E27FC236}">
                <a16:creationId xmlns:a16="http://schemas.microsoft.com/office/drawing/2014/main" id="{A7DE44A7-3ED0-4E82-B6A2-BA2C68E569A8}"/>
              </a:ext>
            </a:extLst>
          </p:cNvPr>
          <p:cNvPicPr>
            <a:picLocks noChangeAspect="1"/>
          </p:cNvPicPr>
          <p:nvPr/>
        </p:nvPicPr>
        <p:blipFill>
          <a:blip r:embed="rId3"/>
          <a:stretch>
            <a:fillRect/>
          </a:stretch>
        </p:blipFill>
        <p:spPr>
          <a:xfrm>
            <a:off x="6608321" y="1356114"/>
            <a:ext cx="5528297" cy="4307464"/>
          </a:xfrm>
          <a:prstGeom prst="rect">
            <a:avLst/>
          </a:prstGeom>
        </p:spPr>
      </p:pic>
      <p:sp>
        <p:nvSpPr>
          <p:cNvPr id="7" name="Τίτλος 7">
            <a:extLst>
              <a:ext uri="{FF2B5EF4-FFF2-40B4-BE49-F238E27FC236}">
                <a16:creationId xmlns:a16="http://schemas.microsoft.com/office/drawing/2014/main" id="{0D646495-8E29-405D-8F4F-B34A8B5D9000}"/>
              </a:ext>
            </a:extLst>
          </p:cNvPr>
          <p:cNvSpPr txBox="1">
            <a:spLocks/>
          </p:cNvSpPr>
          <p:nvPr/>
        </p:nvSpPr>
        <p:spPr>
          <a:xfrm>
            <a:off x="933062" y="117513"/>
            <a:ext cx="10293308" cy="9563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Η ΤΡΙΚΛΟΖΑΝΗ ΕΠΙΔΡΑ ΣΤΟ ΕΝΔΟΚΡΙΝΙΚΟ ΣΥΣΤΗΜΑ</a:t>
            </a:r>
          </a:p>
        </p:txBody>
      </p:sp>
    </p:spTree>
    <p:extLst>
      <p:ext uri="{BB962C8B-B14F-4D97-AF65-F5344CB8AC3E}">
        <p14:creationId xmlns:p14="http://schemas.microsoft.com/office/powerpoint/2010/main" val="529593930"/>
      </p:ext>
    </p:extLst>
  </p:cSld>
  <p:clrMapOvr>
    <a:masterClrMapping/>
  </p:clrMapOvr>
  <mc:AlternateContent xmlns:mc="http://schemas.openxmlformats.org/markup-compatibility/2006" xmlns:p14="http://schemas.microsoft.com/office/powerpoint/2010/main">
    <mc:Choice Requires="p14">
      <p:transition spd="slow" p14:dur="2000" advTm="96952"/>
    </mc:Choice>
    <mc:Fallback xmlns="">
      <p:transition spd="slow" advTm="9695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E908E6-76D7-4DBE-9712-A46BF7F6D70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6" name="Τίτλος 7">
            <a:extLst>
              <a:ext uri="{FF2B5EF4-FFF2-40B4-BE49-F238E27FC236}">
                <a16:creationId xmlns:a16="http://schemas.microsoft.com/office/drawing/2014/main" id="{CD046A41-E54D-4E94-8FDC-36E484A91871}"/>
              </a:ext>
            </a:extLst>
          </p:cNvPr>
          <p:cNvSpPr txBox="1">
            <a:spLocks/>
          </p:cNvSpPr>
          <p:nvPr/>
        </p:nvSpPr>
        <p:spPr>
          <a:xfrm>
            <a:off x="338129" y="11751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ΟΙ ΕΝΩΣΕΙΣ ΠΟΥ ΧΡΗΣΙΜΟΠΟΙΟΥΝΤΑΙ ΓΙΑ ΤΟ ΠΑΚΕΤΑΡΙΣΜΑ</a:t>
            </a:r>
            <a:r>
              <a:rPr lang="en-US" sz="2800" b="1" dirty="0">
                <a:solidFill>
                  <a:srgbClr val="C00000"/>
                </a:solidFill>
                <a:effectLst>
                  <a:outerShdw blurRad="38100" dist="38100" dir="2700000" algn="tl">
                    <a:srgbClr val="000000">
                      <a:alpha val="43137"/>
                    </a:srgbClr>
                  </a:outerShdw>
                </a:effectLst>
                <a:latin typeface="Century Gothic" panose="020B0502020202020204" pitchFamily="34" charset="0"/>
              </a:rPr>
              <a:t> </a:t>
            </a: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ΠΡΟΪΟΝΤΩΝ</a:t>
            </a:r>
            <a:r>
              <a:rPr lang="en-US" sz="2800" b="1" dirty="0">
                <a:solidFill>
                  <a:srgbClr val="C00000"/>
                </a:solidFill>
                <a:effectLst>
                  <a:outerShdw blurRad="38100" dist="38100" dir="2700000" algn="tl">
                    <a:srgbClr val="000000">
                      <a:alpha val="43137"/>
                    </a:srgbClr>
                  </a:outerShdw>
                </a:effectLst>
                <a:latin typeface="Century Gothic" panose="020B0502020202020204" pitchFamily="34" charset="0"/>
              </a:rPr>
              <a:t> </a:t>
            </a: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ΑΠΟΤΕΛΟΥΝ ΠΙΘΑΝΟΥΣ ΠΑΡΑΓΟΝΤΕΣ ΤΟΞΙΚΟΤΗΤΑΣ</a:t>
            </a:r>
          </a:p>
        </p:txBody>
      </p:sp>
      <p:grpSp>
        <p:nvGrpSpPr>
          <p:cNvPr id="17" name="Group 16">
            <a:extLst>
              <a:ext uri="{FF2B5EF4-FFF2-40B4-BE49-F238E27FC236}">
                <a16:creationId xmlns:a16="http://schemas.microsoft.com/office/drawing/2014/main" id="{020DC060-94C7-49FF-AA6D-7D5BFCD4845E}"/>
              </a:ext>
            </a:extLst>
          </p:cNvPr>
          <p:cNvGrpSpPr/>
          <p:nvPr/>
        </p:nvGrpSpPr>
        <p:grpSpPr>
          <a:xfrm>
            <a:off x="864471" y="1073911"/>
            <a:ext cx="10463058" cy="5774157"/>
            <a:chOff x="864471" y="1073911"/>
            <a:chExt cx="10463058" cy="5774157"/>
          </a:xfrm>
        </p:grpSpPr>
        <p:graphicFrame>
          <p:nvGraphicFramePr>
            <p:cNvPr id="12" name="Diagram 11">
              <a:extLst>
                <a:ext uri="{FF2B5EF4-FFF2-40B4-BE49-F238E27FC236}">
                  <a16:creationId xmlns:a16="http://schemas.microsoft.com/office/drawing/2014/main" id="{1AE2163D-D309-4441-A788-DA51FEAFF513}"/>
                </a:ext>
              </a:extLst>
            </p:cNvPr>
            <p:cNvGraphicFramePr/>
            <p:nvPr>
              <p:extLst>
                <p:ext uri="{D42A27DB-BD31-4B8C-83A1-F6EECF244321}">
                  <p14:modId xmlns:p14="http://schemas.microsoft.com/office/powerpoint/2010/main" val="4252030719"/>
                </p:ext>
              </p:extLst>
            </p:nvPr>
          </p:nvGraphicFramePr>
          <p:xfrm>
            <a:off x="864471" y="1073911"/>
            <a:ext cx="10463058" cy="5774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40013625-BFF6-4B10-B4AB-F9B958BE11F3}"/>
                </a:ext>
              </a:extLst>
            </p:cNvPr>
            <p:cNvSpPr txBox="1"/>
            <p:nvPr/>
          </p:nvSpPr>
          <p:spPr>
            <a:xfrm>
              <a:off x="1250159" y="6601847"/>
              <a:ext cx="6123407" cy="246221"/>
            </a:xfrm>
            <a:prstGeom prst="rect">
              <a:avLst/>
            </a:prstGeom>
            <a:solidFill>
              <a:schemeClr val="bg1"/>
            </a:solidFill>
          </p:spPr>
          <p:txBody>
            <a:bodyPr wrap="square">
              <a:spAutoFit/>
            </a:bodyPr>
            <a:lstStyle/>
            <a:p>
              <a:pPr algn="ctr"/>
              <a:r>
                <a:rPr lang="en-US" sz="1000" dirty="0">
                  <a:latin typeface="Century Gothic" panose="020B0502020202020204" pitchFamily="34" charset="0"/>
                </a:rPr>
                <a:t>https://www.plasticisers.org/plasticisers/</a:t>
              </a:r>
              <a:endParaRPr lang="el-GR" sz="1000" dirty="0">
                <a:latin typeface="Century Gothic" panose="020B0502020202020204" pitchFamily="34" charset="0"/>
              </a:endParaRPr>
            </a:p>
          </p:txBody>
        </p:sp>
      </p:grpSp>
    </p:spTree>
    <p:extLst>
      <p:ext uri="{BB962C8B-B14F-4D97-AF65-F5344CB8AC3E}">
        <p14:creationId xmlns:p14="http://schemas.microsoft.com/office/powerpoint/2010/main" val="3237793898"/>
      </p:ext>
    </p:extLst>
  </p:cSld>
  <p:clrMapOvr>
    <a:masterClrMapping/>
  </p:clrMapOvr>
  <mc:AlternateContent xmlns:mc="http://schemas.openxmlformats.org/markup-compatibility/2006" xmlns:p14="http://schemas.microsoft.com/office/powerpoint/2010/main">
    <mc:Choice Requires="p14">
      <p:transition spd="slow" p14:dur="2000" advTm="63705"/>
    </mc:Choice>
    <mc:Fallback xmlns="">
      <p:transition spd="slow" advTm="6370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7">
            <a:extLst>
              <a:ext uri="{FF2B5EF4-FFF2-40B4-BE49-F238E27FC236}">
                <a16:creationId xmlns:a16="http://schemas.microsoft.com/office/drawing/2014/main" id="{B88D73FD-571B-4495-9D53-A500FFFC8062}"/>
              </a:ext>
            </a:extLst>
          </p:cNvPr>
          <p:cNvSpPr txBox="1">
            <a:spLocks/>
          </p:cNvSpPr>
          <p:nvPr/>
        </p:nvSpPr>
        <p:spPr>
          <a:xfrm>
            <a:off x="240829" y="116509"/>
            <a:ext cx="4956321" cy="9563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2800" b="1"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1236F3B2-0102-4AC1-AEBC-F1E1436948A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grpSp>
        <p:nvGrpSpPr>
          <p:cNvPr id="7" name="Group 6">
            <a:extLst>
              <a:ext uri="{FF2B5EF4-FFF2-40B4-BE49-F238E27FC236}">
                <a16:creationId xmlns:a16="http://schemas.microsoft.com/office/drawing/2014/main" id="{A7C4F5B2-B610-4789-AFB6-EE223435287A}"/>
              </a:ext>
            </a:extLst>
          </p:cNvPr>
          <p:cNvGrpSpPr/>
          <p:nvPr/>
        </p:nvGrpSpPr>
        <p:grpSpPr>
          <a:xfrm>
            <a:off x="-1" y="951499"/>
            <a:ext cx="12431949" cy="5785093"/>
            <a:chOff x="-369652" y="713350"/>
            <a:chExt cx="12314201" cy="6013515"/>
          </a:xfrm>
        </p:grpSpPr>
        <p:graphicFrame>
          <p:nvGraphicFramePr>
            <p:cNvPr id="3" name="Diagram 2">
              <a:extLst>
                <a:ext uri="{FF2B5EF4-FFF2-40B4-BE49-F238E27FC236}">
                  <a16:creationId xmlns:a16="http://schemas.microsoft.com/office/drawing/2014/main" id="{E20EA598-4EC3-4B83-95E6-C02335EE97A3}"/>
                </a:ext>
              </a:extLst>
            </p:cNvPr>
            <p:cNvGraphicFramePr/>
            <p:nvPr>
              <p:extLst>
                <p:ext uri="{D42A27DB-BD31-4B8C-83A1-F6EECF244321}">
                  <p14:modId xmlns:p14="http://schemas.microsoft.com/office/powerpoint/2010/main" val="2756885541"/>
                </p:ext>
              </p:extLst>
            </p:nvPr>
          </p:nvGraphicFramePr>
          <p:xfrm>
            <a:off x="-369652" y="713350"/>
            <a:ext cx="12314201" cy="6013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665FE8F-977E-4A5F-90BA-5B7372BDC49D}"/>
                </a:ext>
              </a:extLst>
            </p:cNvPr>
            <p:cNvSpPr txBox="1"/>
            <p:nvPr/>
          </p:nvSpPr>
          <p:spPr>
            <a:xfrm>
              <a:off x="7490297" y="4023583"/>
              <a:ext cx="953311" cy="338554"/>
            </a:xfrm>
            <a:prstGeom prst="rect">
              <a:avLst/>
            </a:prstGeom>
            <a:noFill/>
          </p:spPr>
          <p:txBody>
            <a:bodyPr wrap="square" rtlCol="0">
              <a:spAutoFit/>
            </a:bodyPr>
            <a:lstStyle/>
            <a:p>
              <a:r>
                <a:rPr lang="en-US" sz="1600" b="1" dirty="0">
                  <a:latin typeface="Century Gothic" panose="020B0502020202020204" pitchFamily="34" charset="0"/>
                </a:rPr>
                <a:t>DEHP</a:t>
              </a:r>
              <a:endParaRPr lang="el-GR" sz="1600" b="1" dirty="0">
                <a:latin typeface="Century Gothic" panose="020B0502020202020204" pitchFamily="34" charset="0"/>
              </a:endParaRPr>
            </a:p>
          </p:txBody>
        </p:sp>
      </p:grpSp>
      <p:sp>
        <p:nvSpPr>
          <p:cNvPr id="14" name="Τίτλος 7">
            <a:extLst>
              <a:ext uri="{FF2B5EF4-FFF2-40B4-BE49-F238E27FC236}">
                <a16:creationId xmlns:a16="http://schemas.microsoft.com/office/drawing/2014/main" id="{0852E476-ED64-477A-8009-9FF22D934F0D}"/>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ΟΙ ΦΘΑΛΙΚΟΙ ΕΣΤΕΡΕΣ ΕΧΟΥΝ ΕΝΟΧΟΠΟΙΗΘΕΙ ΩΣ ΕΝΔΟΚΡΙΝΙΚΟΙ ΔΙΑΤΑΡΑΚΤΕΣ </a:t>
            </a:r>
          </a:p>
        </p:txBody>
      </p:sp>
    </p:spTree>
    <p:extLst>
      <p:ext uri="{BB962C8B-B14F-4D97-AF65-F5344CB8AC3E}">
        <p14:creationId xmlns:p14="http://schemas.microsoft.com/office/powerpoint/2010/main" val="849750551"/>
      </p:ext>
    </p:extLst>
  </p:cSld>
  <p:clrMapOvr>
    <a:masterClrMapping/>
  </p:clrMapOvr>
  <mc:AlternateContent xmlns:mc="http://schemas.openxmlformats.org/markup-compatibility/2006" xmlns:p14="http://schemas.microsoft.com/office/powerpoint/2010/main">
    <mc:Choice Requires="p14">
      <p:transition spd="slow" p14:dur="2000" advTm="119812"/>
    </mc:Choice>
    <mc:Fallback xmlns="">
      <p:transition spd="slow" advTm="11981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6F3B2-0102-4AC1-AEBC-F1E1436948A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6" name="TextBox 5">
            <a:extLst>
              <a:ext uri="{FF2B5EF4-FFF2-40B4-BE49-F238E27FC236}">
                <a16:creationId xmlns:a16="http://schemas.microsoft.com/office/drawing/2014/main" id="{D3A5CA7B-E491-4ECF-A452-7C9B0AFF7E27}"/>
              </a:ext>
            </a:extLst>
          </p:cNvPr>
          <p:cNvSpPr txBox="1"/>
          <p:nvPr/>
        </p:nvSpPr>
        <p:spPr>
          <a:xfrm>
            <a:off x="240830" y="1326822"/>
            <a:ext cx="5579868" cy="4158190"/>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l-GR" sz="1600" dirty="0">
                <a:latin typeface="Century Gothic" panose="020B0502020202020204" pitchFamily="34" charset="0"/>
              </a:rPr>
              <a:t>Οργανική συνθετική ένωση</a:t>
            </a:r>
          </a:p>
          <a:p>
            <a:pPr algn="just">
              <a:lnSpc>
                <a:spcPct val="150000"/>
              </a:lnSpc>
            </a:pPr>
            <a:endParaRPr lang="el-GR" sz="1600" dirty="0">
              <a:latin typeface="Century Gothic" panose="020B0502020202020204" pitchFamily="34" charset="0"/>
            </a:endParaRPr>
          </a:p>
          <a:p>
            <a:pPr marL="285750" indent="-285750" algn="just">
              <a:lnSpc>
                <a:spcPct val="150000"/>
              </a:lnSpc>
              <a:buFont typeface="Wingdings" panose="05000000000000000000" pitchFamily="2" charset="2"/>
              <a:buChar char="§"/>
            </a:pPr>
            <a:r>
              <a:rPr lang="el-GR" sz="1600" dirty="0">
                <a:latin typeface="Century Gothic" panose="020B0502020202020204" pitchFamily="34" charset="0"/>
              </a:rPr>
              <a:t>Χρήση στην παραγωγή πολυκαρβονικών πλαστικών, εποξειδικών ρητινών και θερμικού χαρτιού</a:t>
            </a:r>
          </a:p>
          <a:p>
            <a:pPr algn="just">
              <a:lnSpc>
                <a:spcPct val="150000"/>
              </a:lnSpc>
            </a:pPr>
            <a:endParaRPr lang="el-GR" sz="1600" dirty="0">
              <a:latin typeface="Century Gothic" panose="020B0502020202020204" pitchFamily="34" charset="0"/>
            </a:endParaRPr>
          </a:p>
          <a:p>
            <a:pPr marL="285750" indent="-285750" algn="just">
              <a:lnSpc>
                <a:spcPct val="150000"/>
              </a:lnSpc>
              <a:buFont typeface="Wingdings" panose="05000000000000000000" pitchFamily="2" charset="2"/>
              <a:buChar char="§"/>
            </a:pPr>
            <a:r>
              <a:rPr lang="el-GR" sz="1600" dirty="0">
                <a:latin typeface="Century Gothic" panose="020B0502020202020204" pitchFamily="34" charset="0"/>
              </a:rPr>
              <a:t>Τοξική ουσία για την ανθρώπινη αναπαραγωγή και γονιμότητα</a:t>
            </a:r>
          </a:p>
          <a:p>
            <a:pPr algn="just">
              <a:lnSpc>
                <a:spcPct val="150000"/>
              </a:lnSpc>
            </a:pPr>
            <a:endParaRPr lang="el-GR" sz="1600" dirty="0">
              <a:latin typeface="Century Gothic" panose="020B0502020202020204" pitchFamily="34" charset="0"/>
            </a:endParaRPr>
          </a:p>
          <a:p>
            <a:pPr marL="285750" indent="-285750" algn="just">
              <a:lnSpc>
                <a:spcPct val="150000"/>
              </a:lnSpc>
              <a:buFont typeface="Wingdings" panose="05000000000000000000" pitchFamily="2" charset="2"/>
              <a:buChar char="§"/>
            </a:pPr>
            <a:r>
              <a:rPr lang="el-GR" sz="1600" dirty="0">
                <a:latin typeface="Century Gothic" panose="020B0502020202020204" pitchFamily="34" charset="0"/>
              </a:rPr>
              <a:t>Χημικός ενδοκρινικός διαταράκτης</a:t>
            </a:r>
          </a:p>
          <a:p>
            <a:pPr algn="just">
              <a:lnSpc>
                <a:spcPct val="150000"/>
              </a:lnSpc>
            </a:pPr>
            <a:endParaRPr lang="en-US" dirty="0"/>
          </a:p>
        </p:txBody>
      </p:sp>
      <p:pic>
        <p:nvPicPr>
          <p:cNvPr id="3" name="Picture 2">
            <a:extLst>
              <a:ext uri="{FF2B5EF4-FFF2-40B4-BE49-F238E27FC236}">
                <a16:creationId xmlns:a16="http://schemas.microsoft.com/office/drawing/2014/main" id="{052E8634-9017-4A7E-9A3F-DB01DAF417D3}"/>
              </a:ext>
            </a:extLst>
          </p:cNvPr>
          <p:cNvPicPr>
            <a:picLocks noChangeAspect="1"/>
          </p:cNvPicPr>
          <p:nvPr/>
        </p:nvPicPr>
        <p:blipFill>
          <a:blip r:embed="rId3"/>
          <a:stretch>
            <a:fillRect/>
          </a:stretch>
        </p:blipFill>
        <p:spPr>
          <a:xfrm>
            <a:off x="6096000" y="1951430"/>
            <a:ext cx="5855171" cy="2955139"/>
          </a:xfrm>
          <a:prstGeom prst="rect">
            <a:avLst/>
          </a:prstGeom>
        </p:spPr>
      </p:pic>
      <p:sp>
        <p:nvSpPr>
          <p:cNvPr id="7" name="Τίτλος 7">
            <a:extLst>
              <a:ext uri="{FF2B5EF4-FFF2-40B4-BE49-F238E27FC236}">
                <a16:creationId xmlns:a16="http://schemas.microsoft.com/office/drawing/2014/main" id="{95790963-00C6-4237-B01B-EFDE9AF277E8}"/>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Η ΔΙΦΑΙΝΟΛΗ Α ΑΠΟΤΕΛΕΙ ΠΑΡΑΓΟΝΤΑ ΚΙΝΔΥΝΟΥ ΓΙΑ ΤΗ ΓΟΝΙΜΟΤΗΤΑ ΚΑΙ ΤΗΝ ΑΝΑΠΑΡΑΓΩΓΗ</a:t>
            </a:r>
          </a:p>
        </p:txBody>
      </p:sp>
    </p:spTree>
    <p:extLst>
      <p:ext uri="{BB962C8B-B14F-4D97-AF65-F5344CB8AC3E}">
        <p14:creationId xmlns:p14="http://schemas.microsoft.com/office/powerpoint/2010/main" val="4058628742"/>
      </p:ext>
    </p:extLst>
  </p:cSld>
  <p:clrMapOvr>
    <a:masterClrMapping/>
  </p:clrMapOvr>
  <mc:AlternateContent xmlns:mc="http://schemas.openxmlformats.org/markup-compatibility/2006" xmlns:p14="http://schemas.microsoft.com/office/powerpoint/2010/main">
    <mc:Choice Requires="p14">
      <p:transition spd="slow" p14:dur="2000" advTm="85340"/>
    </mc:Choice>
    <mc:Fallback xmlns="">
      <p:transition spd="slow" advTm="8534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6F3B2-0102-4AC1-AEBC-F1E1436948A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7" name="Τίτλος 7">
            <a:extLst>
              <a:ext uri="{FF2B5EF4-FFF2-40B4-BE49-F238E27FC236}">
                <a16:creationId xmlns:a16="http://schemas.microsoft.com/office/drawing/2014/main" id="{2F642F0B-C4B3-424D-B5F6-7FEFF0DD6CDE}"/>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ΤΟ ΕΝΔΟΚΡΙΝΙΚΟ ΣΥΣΤΗΜΑ ΣΥΝΕΙΣΦΕΡΕΙ ΣΤΗ ΔΙΑΤΗΡΗΣΗ ΤΗΣ ΟΜΟΙΟΣΤΑΣΗΣ</a:t>
            </a:r>
          </a:p>
        </p:txBody>
      </p:sp>
      <p:graphicFrame>
        <p:nvGraphicFramePr>
          <p:cNvPr id="28" name="Diagram 27">
            <a:extLst>
              <a:ext uri="{FF2B5EF4-FFF2-40B4-BE49-F238E27FC236}">
                <a16:creationId xmlns:a16="http://schemas.microsoft.com/office/drawing/2014/main" id="{5B1F9CD6-8186-4553-B27D-C8642BB6D3C4}"/>
              </a:ext>
            </a:extLst>
          </p:cNvPr>
          <p:cNvGraphicFramePr/>
          <p:nvPr>
            <p:extLst>
              <p:ext uri="{D42A27DB-BD31-4B8C-83A1-F6EECF244321}">
                <p14:modId xmlns:p14="http://schemas.microsoft.com/office/powerpoint/2010/main" val="3056689495"/>
              </p:ext>
            </p:extLst>
          </p:nvPr>
        </p:nvGraphicFramePr>
        <p:xfrm>
          <a:off x="711740" y="882892"/>
          <a:ext cx="10768518" cy="5851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68684861"/>
      </p:ext>
    </p:extLst>
  </p:cSld>
  <p:clrMapOvr>
    <a:masterClrMapping/>
  </p:clrMapOvr>
  <mc:AlternateContent xmlns:mc="http://schemas.openxmlformats.org/markup-compatibility/2006" xmlns:p14="http://schemas.microsoft.com/office/powerpoint/2010/main">
    <mc:Choice Requires="p14">
      <p:transition spd="slow" p14:dur="2000" advTm="86061"/>
    </mc:Choice>
    <mc:Fallback xmlns="">
      <p:transition spd="slow" advTm="8606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6F3B2-0102-4AC1-AEBC-F1E1436948A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7" name="Τίτλος 7">
            <a:extLst>
              <a:ext uri="{FF2B5EF4-FFF2-40B4-BE49-F238E27FC236}">
                <a16:creationId xmlns:a16="http://schemas.microsoft.com/office/drawing/2014/main" id="{2F642F0B-C4B3-424D-B5F6-7FEFF0DD6CDE}"/>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endParaRPr>
          </a:p>
        </p:txBody>
      </p:sp>
      <p:graphicFrame>
        <p:nvGraphicFramePr>
          <p:cNvPr id="14" name="Diagram 13">
            <a:extLst>
              <a:ext uri="{FF2B5EF4-FFF2-40B4-BE49-F238E27FC236}">
                <a16:creationId xmlns:a16="http://schemas.microsoft.com/office/drawing/2014/main" id="{F85F2C89-0D18-4154-AB50-23EF1309963B}"/>
              </a:ext>
            </a:extLst>
          </p:cNvPr>
          <p:cNvGraphicFramePr/>
          <p:nvPr>
            <p:extLst>
              <p:ext uri="{D42A27DB-BD31-4B8C-83A1-F6EECF244321}">
                <p14:modId xmlns:p14="http://schemas.microsoft.com/office/powerpoint/2010/main" val="1800412836"/>
              </p:ext>
            </p:extLst>
          </p:nvPr>
        </p:nvGraphicFramePr>
        <p:xfrm>
          <a:off x="338129" y="983801"/>
          <a:ext cx="11515741" cy="5865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Τίτλος 7">
            <a:extLst>
              <a:ext uri="{FF2B5EF4-FFF2-40B4-BE49-F238E27FC236}">
                <a16:creationId xmlns:a16="http://schemas.microsoft.com/office/drawing/2014/main" id="{548C3B68-CD08-4999-BC87-5EA5772A2C6D}"/>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Η ΑΡΧΗ ΤΗΣ ΔΡΑΣΗΣ ΤΩΝ ΟΡΜΟΝΩΝ ΠΕΡΙΛΑΜΒΑΝΕΙ ΤΗΝ ΑΛΛΗΛΕΠΙΔΡΑΣΗ ΟΡΜΟΝΗΣ-ΥΠΟΔΟΧΕΑ</a:t>
            </a:r>
          </a:p>
        </p:txBody>
      </p:sp>
      <p:sp>
        <p:nvSpPr>
          <p:cNvPr id="20" name="TextBox 19">
            <a:extLst>
              <a:ext uri="{FF2B5EF4-FFF2-40B4-BE49-F238E27FC236}">
                <a16:creationId xmlns:a16="http://schemas.microsoft.com/office/drawing/2014/main" id="{CDE8F1A7-0EC8-471F-876C-A0EBE5633379}"/>
              </a:ext>
            </a:extLst>
          </p:cNvPr>
          <p:cNvSpPr txBox="1"/>
          <p:nvPr/>
        </p:nvSpPr>
        <p:spPr>
          <a:xfrm>
            <a:off x="1189703" y="6598710"/>
            <a:ext cx="6096000" cy="246221"/>
          </a:xfrm>
          <a:prstGeom prst="rect">
            <a:avLst/>
          </a:prstGeom>
          <a:noFill/>
        </p:spPr>
        <p:txBody>
          <a:bodyPr wrap="square">
            <a:spAutoFit/>
          </a:bodyPr>
          <a:lstStyle/>
          <a:p>
            <a:r>
              <a:rPr lang="en-US" sz="1000" dirty="0">
                <a:latin typeface="Century Gothic" panose="020B0502020202020204" pitchFamily="34" charset="0"/>
              </a:rPr>
              <a:t>https://bodell.mtchs.org/OnlineBio/BIOCD/text/chapter32/concept32.4.html</a:t>
            </a:r>
            <a:endParaRPr lang="el-GR" sz="1000" dirty="0">
              <a:latin typeface="Century Gothic" panose="020B0502020202020204" pitchFamily="34" charset="0"/>
            </a:endParaRPr>
          </a:p>
        </p:txBody>
      </p:sp>
    </p:spTree>
    <p:extLst>
      <p:ext uri="{BB962C8B-B14F-4D97-AF65-F5344CB8AC3E}">
        <p14:creationId xmlns:p14="http://schemas.microsoft.com/office/powerpoint/2010/main" val="3486415719"/>
      </p:ext>
    </p:extLst>
  </p:cSld>
  <p:clrMapOvr>
    <a:masterClrMapping/>
  </p:clrMapOvr>
  <mc:AlternateContent xmlns:mc="http://schemas.openxmlformats.org/markup-compatibility/2006" xmlns:p14="http://schemas.microsoft.com/office/powerpoint/2010/main">
    <mc:Choice Requires="p14">
      <p:transition spd="slow" p14:dur="2000" advTm="135972"/>
    </mc:Choice>
    <mc:Fallback xmlns="">
      <p:transition spd="slow" advTm="13597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6F3B2-0102-4AC1-AEBC-F1E1436948A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6" name="Τίτλος 7">
            <a:extLst>
              <a:ext uri="{FF2B5EF4-FFF2-40B4-BE49-F238E27FC236}">
                <a16:creationId xmlns:a16="http://schemas.microsoft.com/office/drawing/2014/main" id="{C8A90421-0B76-4490-BBE7-1899AC8DE4F4}"/>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ΟΙ ΕΝΔΟΚΡΙΝΙΚΟΙ ΔΙΑΤΑΡΑΚΤΕΣ ΑΠΟΤΕΛΟΥΝ ΜΙΑ ΕΤΕΡΟΓΕΝΗ ΟΜΑΔΑ ΜΟΡΙΩΝ</a:t>
            </a:r>
          </a:p>
        </p:txBody>
      </p:sp>
      <p:grpSp>
        <p:nvGrpSpPr>
          <p:cNvPr id="92" name="Group 91">
            <a:extLst>
              <a:ext uri="{FF2B5EF4-FFF2-40B4-BE49-F238E27FC236}">
                <a16:creationId xmlns:a16="http://schemas.microsoft.com/office/drawing/2014/main" id="{56201A59-1C40-46D3-9901-EA640597457C}"/>
              </a:ext>
            </a:extLst>
          </p:cNvPr>
          <p:cNvGrpSpPr/>
          <p:nvPr/>
        </p:nvGrpSpPr>
        <p:grpSpPr>
          <a:xfrm>
            <a:off x="265546" y="1802819"/>
            <a:ext cx="11922573" cy="4359591"/>
            <a:chOff x="269427" y="1140907"/>
            <a:chExt cx="11922573" cy="4359591"/>
          </a:xfrm>
        </p:grpSpPr>
        <p:grpSp>
          <p:nvGrpSpPr>
            <p:cNvPr id="30" name="Group 29">
              <a:extLst>
                <a:ext uri="{FF2B5EF4-FFF2-40B4-BE49-F238E27FC236}">
                  <a16:creationId xmlns:a16="http://schemas.microsoft.com/office/drawing/2014/main" id="{FA48C56A-5D52-4C97-A0BA-8C2C2E7B67A6}"/>
                </a:ext>
              </a:extLst>
            </p:cNvPr>
            <p:cNvGrpSpPr/>
            <p:nvPr/>
          </p:nvGrpSpPr>
          <p:grpSpPr>
            <a:xfrm>
              <a:off x="269427" y="1140907"/>
              <a:ext cx="6636603" cy="4339849"/>
              <a:chOff x="116057" y="1226371"/>
              <a:chExt cx="7227652" cy="4891732"/>
            </a:xfrm>
          </p:grpSpPr>
          <p:grpSp>
            <p:nvGrpSpPr>
              <p:cNvPr id="23" name="Group 22">
                <a:extLst>
                  <a:ext uri="{FF2B5EF4-FFF2-40B4-BE49-F238E27FC236}">
                    <a16:creationId xmlns:a16="http://schemas.microsoft.com/office/drawing/2014/main" id="{8D660FF5-64B6-43C4-A7E4-AE37A6C2CF8A}"/>
                  </a:ext>
                </a:extLst>
              </p:cNvPr>
              <p:cNvGrpSpPr/>
              <p:nvPr/>
            </p:nvGrpSpPr>
            <p:grpSpPr>
              <a:xfrm>
                <a:off x="116057" y="1226371"/>
                <a:ext cx="7227652" cy="4891732"/>
                <a:chOff x="332405" y="1226371"/>
                <a:chExt cx="7227652" cy="4891732"/>
              </a:xfrm>
            </p:grpSpPr>
            <p:sp>
              <p:nvSpPr>
                <p:cNvPr id="8" name="Rectangle: Rounded Corners 7">
                  <a:extLst>
                    <a:ext uri="{FF2B5EF4-FFF2-40B4-BE49-F238E27FC236}">
                      <a16:creationId xmlns:a16="http://schemas.microsoft.com/office/drawing/2014/main" id="{AB7F2348-57A4-40A4-95B1-EAB62293195F}"/>
                    </a:ext>
                  </a:extLst>
                </p:cNvPr>
                <p:cNvSpPr/>
                <p:nvPr/>
              </p:nvSpPr>
              <p:spPr>
                <a:xfrm>
                  <a:off x="332405" y="1226371"/>
                  <a:ext cx="7227652" cy="4891732"/>
                </a:xfrm>
                <a:prstGeom prst="roundRect">
                  <a:avLst/>
                </a:prstGeom>
                <a:solidFill>
                  <a:schemeClr val="bg1">
                    <a:lumMod val="9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Picture 8">
                  <a:extLst>
                    <a:ext uri="{FF2B5EF4-FFF2-40B4-BE49-F238E27FC236}">
                      <a16:creationId xmlns:a16="http://schemas.microsoft.com/office/drawing/2014/main" id="{5530153A-264C-4E3F-8F06-B16BE2DCF51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90640" y="1815487"/>
                  <a:ext cx="1828177" cy="817961"/>
                </a:xfrm>
                <a:prstGeom prst="rect">
                  <a:avLst/>
                </a:prstGeom>
              </p:spPr>
            </p:pic>
            <p:pic>
              <p:nvPicPr>
                <p:cNvPr id="10" name="Picture 9">
                  <a:extLst>
                    <a:ext uri="{FF2B5EF4-FFF2-40B4-BE49-F238E27FC236}">
                      <a16:creationId xmlns:a16="http://schemas.microsoft.com/office/drawing/2014/main" id="{28D02174-354E-4E33-B97C-303B2B1ADC8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988112" y="1778254"/>
                  <a:ext cx="1916239" cy="732084"/>
                </a:xfrm>
                <a:prstGeom prst="rect">
                  <a:avLst/>
                </a:prstGeom>
              </p:spPr>
            </p:pic>
            <p:pic>
              <p:nvPicPr>
                <p:cNvPr id="11" name="Picture 10">
                  <a:extLst>
                    <a:ext uri="{FF2B5EF4-FFF2-40B4-BE49-F238E27FC236}">
                      <a16:creationId xmlns:a16="http://schemas.microsoft.com/office/drawing/2014/main" id="{A1A32DFE-0B7A-4FA4-8BEA-03E887A6104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025030" y="1880787"/>
                  <a:ext cx="2319373" cy="686804"/>
                </a:xfrm>
                <a:prstGeom prst="rect">
                  <a:avLst/>
                </a:prstGeom>
              </p:spPr>
            </p:pic>
            <p:pic>
              <p:nvPicPr>
                <p:cNvPr id="12" name="Picture 11">
                  <a:extLst>
                    <a:ext uri="{FF2B5EF4-FFF2-40B4-BE49-F238E27FC236}">
                      <a16:creationId xmlns:a16="http://schemas.microsoft.com/office/drawing/2014/main" id="{D509FCE3-8F71-4003-A21B-174021A0CF2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33206" y="3263256"/>
                  <a:ext cx="1834679" cy="817961"/>
                </a:xfrm>
                <a:prstGeom prst="rect">
                  <a:avLst/>
                </a:prstGeom>
              </p:spPr>
            </p:pic>
            <p:pic>
              <p:nvPicPr>
                <p:cNvPr id="13" name="Picture 12">
                  <a:extLst>
                    <a:ext uri="{FF2B5EF4-FFF2-40B4-BE49-F238E27FC236}">
                      <a16:creationId xmlns:a16="http://schemas.microsoft.com/office/drawing/2014/main" id="{90286002-5618-4AD5-8E97-02B201B6213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106288" y="3120906"/>
                  <a:ext cx="1111948" cy="1147169"/>
                </a:xfrm>
                <a:prstGeom prst="rect">
                  <a:avLst/>
                </a:prstGeom>
              </p:spPr>
            </p:pic>
            <p:pic>
              <p:nvPicPr>
                <p:cNvPr id="14" name="Picture 13">
                  <a:extLst>
                    <a:ext uri="{FF2B5EF4-FFF2-40B4-BE49-F238E27FC236}">
                      <a16:creationId xmlns:a16="http://schemas.microsoft.com/office/drawing/2014/main" id="{90208746-B59C-4F33-A254-30B4C3DD910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025030" y="3151393"/>
                  <a:ext cx="2041545" cy="897316"/>
                </a:xfrm>
                <a:prstGeom prst="rect">
                  <a:avLst/>
                </a:prstGeom>
              </p:spPr>
            </p:pic>
            <p:sp>
              <p:nvSpPr>
                <p:cNvPr id="16" name="TextBox 15">
                  <a:extLst>
                    <a:ext uri="{FF2B5EF4-FFF2-40B4-BE49-F238E27FC236}">
                      <a16:creationId xmlns:a16="http://schemas.microsoft.com/office/drawing/2014/main" id="{43F0434A-053A-4C07-815B-E09E5CF8DD43}"/>
                    </a:ext>
                  </a:extLst>
                </p:cNvPr>
                <p:cNvSpPr txBox="1"/>
                <p:nvPr/>
              </p:nvSpPr>
              <p:spPr>
                <a:xfrm>
                  <a:off x="744281" y="4175451"/>
                  <a:ext cx="1828177" cy="261610"/>
                </a:xfrm>
                <a:prstGeom prst="rect">
                  <a:avLst/>
                </a:prstGeom>
                <a:noFill/>
              </p:spPr>
              <p:txBody>
                <a:bodyPr wrap="square" rtlCol="0">
                  <a:spAutoFit/>
                </a:bodyPr>
                <a:lstStyle/>
                <a:p>
                  <a:pPr algn="ctr"/>
                  <a:r>
                    <a:rPr lang="el-GR" sz="1100" b="1" dirty="0">
                      <a:latin typeface="Century Gothic" panose="020B0502020202020204" pitchFamily="34" charset="0"/>
                    </a:rPr>
                    <a:t>Διφαινόλη Α (</a:t>
                  </a:r>
                  <a:r>
                    <a:rPr lang="en-US" sz="1100" b="1" dirty="0">
                      <a:latin typeface="Century Gothic" panose="020B0502020202020204" pitchFamily="34" charset="0"/>
                    </a:rPr>
                    <a:t>BPA)</a:t>
                  </a:r>
                  <a:endParaRPr lang="el-GR" sz="1100" b="1" dirty="0">
                    <a:latin typeface="Century Gothic" panose="020B0502020202020204" pitchFamily="34" charset="0"/>
                  </a:endParaRPr>
                </a:p>
              </p:txBody>
            </p:sp>
            <p:sp>
              <p:nvSpPr>
                <p:cNvPr id="18" name="TextBox 17">
                  <a:extLst>
                    <a:ext uri="{FF2B5EF4-FFF2-40B4-BE49-F238E27FC236}">
                      <a16:creationId xmlns:a16="http://schemas.microsoft.com/office/drawing/2014/main" id="{AAC89151-2C05-4A12-9E35-B364958B92B4}"/>
                    </a:ext>
                  </a:extLst>
                </p:cNvPr>
                <p:cNvSpPr txBox="1"/>
                <p:nvPr/>
              </p:nvSpPr>
              <p:spPr>
                <a:xfrm>
                  <a:off x="733206" y="2688876"/>
                  <a:ext cx="1828177" cy="430887"/>
                </a:xfrm>
                <a:prstGeom prst="rect">
                  <a:avLst/>
                </a:prstGeom>
                <a:noFill/>
              </p:spPr>
              <p:txBody>
                <a:bodyPr wrap="square" rtlCol="0">
                  <a:spAutoFit/>
                </a:bodyPr>
                <a:lstStyle/>
                <a:p>
                  <a:pPr algn="ctr"/>
                  <a:r>
                    <a:rPr lang="el-GR" sz="1100" b="1" dirty="0">
                      <a:latin typeface="Century Gothic" panose="020B0502020202020204" pitchFamily="34" charset="0"/>
                    </a:rPr>
                    <a:t>Πολυχλωριωμένα διφαινύλια (</a:t>
                  </a:r>
                  <a:r>
                    <a:rPr lang="en-US" sz="1100" b="1" dirty="0">
                      <a:latin typeface="Century Gothic" panose="020B0502020202020204" pitchFamily="34" charset="0"/>
                    </a:rPr>
                    <a:t>PCBs)</a:t>
                  </a:r>
                  <a:endParaRPr lang="el-GR" sz="1100" b="1" dirty="0">
                    <a:latin typeface="Century Gothic" panose="020B0502020202020204" pitchFamily="34" charset="0"/>
                  </a:endParaRPr>
                </a:p>
              </p:txBody>
            </p:sp>
            <p:sp>
              <p:nvSpPr>
                <p:cNvPr id="19" name="TextBox 18">
                  <a:extLst>
                    <a:ext uri="{FF2B5EF4-FFF2-40B4-BE49-F238E27FC236}">
                      <a16:creationId xmlns:a16="http://schemas.microsoft.com/office/drawing/2014/main" id="{9F6E0060-429F-4A1E-B2BE-314A0381A154}"/>
                    </a:ext>
                  </a:extLst>
                </p:cNvPr>
                <p:cNvSpPr txBox="1"/>
                <p:nvPr/>
              </p:nvSpPr>
              <p:spPr>
                <a:xfrm>
                  <a:off x="5266388" y="2688876"/>
                  <a:ext cx="1828177" cy="261610"/>
                </a:xfrm>
                <a:prstGeom prst="rect">
                  <a:avLst/>
                </a:prstGeom>
                <a:noFill/>
              </p:spPr>
              <p:txBody>
                <a:bodyPr wrap="square" rtlCol="0">
                  <a:spAutoFit/>
                </a:bodyPr>
                <a:lstStyle/>
                <a:p>
                  <a:pPr algn="ctr"/>
                  <a:r>
                    <a:rPr lang="el-GR" sz="1100" b="1" dirty="0">
                      <a:latin typeface="Century Gothic" panose="020B0502020202020204" pitchFamily="34" charset="0"/>
                    </a:rPr>
                    <a:t>Διοξίνες</a:t>
                  </a:r>
                </a:p>
              </p:txBody>
            </p:sp>
            <p:sp>
              <p:nvSpPr>
                <p:cNvPr id="20" name="TextBox 19">
                  <a:extLst>
                    <a:ext uri="{FF2B5EF4-FFF2-40B4-BE49-F238E27FC236}">
                      <a16:creationId xmlns:a16="http://schemas.microsoft.com/office/drawing/2014/main" id="{2B615CE6-7F23-4B0A-B26D-38382A74EAC5}"/>
                    </a:ext>
                  </a:extLst>
                </p:cNvPr>
                <p:cNvSpPr txBox="1"/>
                <p:nvPr/>
              </p:nvSpPr>
              <p:spPr>
                <a:xfrm>
                  <a:off x="2911332" y="2688876"/>
                  <a:ext cx="1828177" cy="430887"/>
                </a:xfrm>
                <a:prstGeom prst="rect">
                  <a:avLst/>
                </a:prstGeom>
                <a:noFill/>
              </p:spPr>
              <p:txBody>
                <a:bodyPr wrap="square" rtlCol="0">
                  <a:spAutoFit/>
                </a:bodyPr>
                <a:lstStyle/>
                <a:p>
                  <a:pPr algn="ctr"/>
                  <a:r>
                    <a:rPr lang="el-GR" sz="1100" b="1" dirty="0">
                      <a:latin typeface="Century Gothic" panose="020B0502020202020204" pitchFamily="34" charset="0"/>
                    </a:rPr>
                    <a:t>Πολυβρωμιούχα  διφαινύλια (</a:t>
                  </a:r>
                  <a:r>
                    <a:rPr lang="en-US" sz="1100" b="1" dirty="0">
                      <a:latin typeface="Century Gothic" panose="020B0502020202020204" pitchFamily="34" charset="0"/>
                    </a:rPr>
                    <a:t>PBBs)</a:t>
                  </a:r>
                  <a:endParaRPr lang="el-GR" sz="1100" b="1" dirty="0">
                    <a:latin typeface="Century Gothic" panose="020B0502020202020204" pitchFamily="34" charset="0"/>
                  </a:endParaRPr>
                </a:p>
              </p:txBody>
            </p:sp>
            <p:sp>
              <p:nvSpPr>
                <p:cNvPr id="21" name="TextBox 20">
                  <a:extLst>
                    <a:ext uri="{FF2B5EF4-FFF2-40B4-BE49-F238E27FC236}">
                      <a16:creationId xmlns:a16="http://schemas.microsoft.com/office/drawing/2014/main" id="{144716CC-1305-4189-8AE7-D17C0BF8C9BD}"/>
                    </a:ext>
                  </a:extLst>
                </p:cNvPr>
                <p:cNvSpPr txBox="1"/>
                <p:nvPr/>
              </p:nvSpPr>
              <p:spPr>
                <a:xfrm>
                  <a:off x="2796112" y="4175450"/>
                  <a:ext cx="1828177" cy="261610"/>
                </a:xfrm>
                <a:prstGeom prst="rect">
                  <a:avLst/>
                </a:prstGeom>
                <a:noFill/>
              </p:spPr>
              <p:txBody>
                <a:bodyPr wrap="square" rtlCol="0">
                  <a:spAutoFit/>
                </a:bodyPr>
                <a:lstStyle/>
                <a:p>
                  <a:pPr algn="ctr"/>
                  <a:r>
                    <a:rPr lang="el-GR" sz="1100" b="1" dirty="0">
                      <a:latin typeface="Century Gothic" panose="020B0502020202020204" pitchFamily="34" charset="0"/>
                    </a:rPr>
                    <a:t>Φθαλικές ενώσεις</a:t>
                  </a:r>
                </a:p>
              </p:txBody>
            </p:sp>
            <p:sp>
              <p:nvSpPr>
                <p:cNvPr id="22" name="TextBox 21">
                  <a:extLst>
                    <a:ext uri="{FF2B5EF4-FFF2-40B4-BE49-F238E27FC236}">
                      <a16:creationId xmlns:a16="http://schemas.microsoft.com/office/drawing/2014/main" id="{5EF2F373-5213-4A84-84E3-AB0B6652681B}"/>
                    </a:ext>
                  </a:extLst>
                </p:cNvPr>
                <p:cNvSpPr txBox="1"/>
                <p:nvPr/>
              </p:nvSpPr>
              <p:spPr>
                <a:xfrm>
                  <a:off x="5158119" y="4175449"/>
                  <a:ext cx="1908456" cy="294878"/>
                </a:xfrm>
                <a:prstGeom prst="rect">
                  <a:avLst/>
                </a:prstGeom>
                <a:noFill/>
              </p:spPr>
              <p:txBody>
                <a:bodyPr wrap="square" rtlCol="0">
                  <a:spAutoFit/>
                </a:bodyPr>
                <a:lstStyle/>
                <a:p>
                  <a:pPr algn="ctr"/>
                  <a:r>
                    <a:rPr lang="el-GR" sz="1100" b="1" dirty="0">
                      <a:latin typeface="Century Gothic" panose="020B0502020202020204" pitchFamily="34" charset="0"/>
                    </a:rPr>
                    <a:t>Διαιθυλοστιλβεστρόλη</a:t>
                  </a:r>
                </a:p>
              </p:txBody>
            </p:sp>
          </p:grpSp>
          <p:pic>
            <p:nvPicPr>
              <p:cNvPr id="28" name="Picture 27">
                <a:extLst>
                  <a:ext uri="{FF2B5EF4-FFF2-40B4-BE49-F238E27FC236}">
                    <a16:creationId xmlns:a16="http://schemas.microsoft.com/office/drawing/2014/main" id="{7D6BACF3-2440-49A1-8AAD-511D565E557F}"/>
                  </a:ext>
                </a:extLst>
              </p:cNvPr>
              <p:cNvPicPr>
                <a:picLocks noChangeAspect="1"/>
              </p:cNvPicPr>
              <p:nvPr/>
            </p:nvPicPr>
            <p:blipFill>
              <a:blip r:embed="rId10">
                <a:clrChange>
                  <a:clrFrom>
                    <a:srgbClr val="FFFFFF"/>
                  </a:clrFrom>
                  <a:clrTo>
                    <a:srgbClr val="FFFFFF">
                      <a:alpha val="0"/>
                    </a:srgbClr>
                  </a:clrTo>
                </a:clrChange>
                <a:biLevel thresh="75000"/>
              </a:blip>
              <a:stretch>
                <a:fillRect/>
              </a:stretch>
            </p:blipFill>
            <p:spPr>
              <a:xfrm>
                <a:off x="2763348" y="4399604"/>
                <a:ext cx="1664955" cy="1664955"/>
              </a:xfrm>
              <a:prstGeom prst="rect">
                <a:avLst/>
              </a:prstGeom>
            </p:spPr>
          </p:pic>
          <p:sp>
            <p:nvSpPr>
              <p:cNvPr id="29" name="TextBox 28">
                <a:extLst>
                  <a:ext uri="{FF2B5EF4-FFF2-40B4-BE49-F238E27FC236}">
                    <a16:creationId xmlns:a16="http://schemas.microsoft.com/office/drawing/2014/main" id="{4ECACC41-DA8F-4135-9BAF-5DE3FAD7640A}"/>
                  </a:ext>
                </a:extLst>
              </p:cNvPr>
              <p:cNvSpPr txBox="1"/>
              <p:nvPr/>
            </p:nvSpPr>
            <p:spPr>
              <a:xfrm>
                <a:off x="2579763" y="5631629"/>
                <a:ext cx="1828177" cy="261610"/>
              </a:xfrm>
              <a:prstGeom prst="rect">
                <a:avLst/>
              </a:prstGeom>
              <a:solidFill>
                <a:schemeClr val="bg1">
                  <a:lumMod val="95000"/>
                </a:schemeClr>
              </a:solidFill>
            </p:spPr>
            <p:txBody>
              <a:bodyPr wrap="square" rtlCol="0">
                <a:spAutoFit/>
              </a:bodyPr>
              <a:lstStyle/>
              <a:p>
                <a:pPr algn="ctr"/>
                <a:r>
                  <a:rPr lang="el-GR" sz="1100" b="1" dirty="0">
                    <a:latin typeface="Century Gothic" panose="020B0502020202020204" pitchFamily="34" charset="0"/>
                  </a:rPr>
                  <a:t>Φυτοφάρμακα</a:t>
                </a:r>
              </a:p>
            </p:txBody>
          </p:sp>
        </p:grpSp>
        <p:sp>
          <p:nvSpPr>
            <p:cNvPr id="71" name="TextBox 70">
              <a:extLst>
                <a:ext uri="{FF2B5EF4-FFF2-40B4-BE49-F238E27FC236}">
                  <a16:creationId xmlns:a16="http://schemas.microsoft.com/office/drawing/2014/main" id="{DB68F6B8-47EC-4F78-85BF-4EBF232114B6}"/>
                </a:ext>
              </a:extLst>
            </p:cNvPr>
            <p:cNvSpPr txBox="1"/>
            <p:nvPr/>
          </p:nvSpPr>
          <p:spPr>
            <a:xfrm>
              <a:off x="10038939" y="2846749"/>
              <a:ext cx="1678676" cy="261610"/>
            </a:xfrm>
            <a:prstGeom prst="rect">
              <a:avLst/>
            </a:prstGeom>
            <a:noFill/>
          </p:spPr>
          <p:txBody>
            <a:bodyPr wrap="square" rtlCol="0">
              <a:spAutoFit/>
            </a:bodyPr>
            <a:lstStyle/>
            <a:p>
              <a:pPr algn="ctr"/>
              <a:r>
                <a:rPr lang="el-GR" sz="1100" b="1" dirty="0">
                  <a:latin typeface="Century Gothic" panose="020B0502020202020204" pitchFamily="34" charset="0"/>
                </a:rPr>
                <a:t>Λιγνάνες</a:t>
              </a:r>
            </a:p>
          </p:txBody>
        </p:sp>
        <p:grpSp>
          <p:nvGrpSpPr>
            <p:cNvPr id="88" name="Group 87">
              <a:extLst>
                <a:ext uri="{FF2B5EF4-FFF2-40B4-BE49-F238E27FC236}">
                  <a16:creationId xmlns:a16="http://schemas.microsoft.com/office/drawing/2014/main" id="{C5CDE5B6-E42E-420F-80BC-9FAFCF9406FB}"/>
                </a:ext>
              </a:extLst>
            </p:cNvPr>
            <p:cNvGrpSpPr/>
            <p:nvPr/>
          </p:nvGrpSpPr>
          <p:grpSpPr>
            <a:xfrm>
              <a:off x="7043370" y="1160649"/>
              <a:ext cx="5148630" cy="4339849"/>
              <a:chOff x="6984998" y="1578757"/>
              <a:chExt cx="5148630" cy="4339849"/>
            </a:xfrm>
          </p:grpSpPr>
          <p:sp>
            <p:nvSpPr>
              <p:cNvPr id="65" name="Rectangle: Rounded Corners 64">
                <a:extLst>
                  <a:ext uri="{FF2B5EF4-FFF2-40B4-BE49-F238E27FC236}">
                    <a16:creationId xmlns:a16="http://schemas.microsoft.com/office/drawing/2014/main" id="{A0490EE7-DDB1-4B03-B358-D435114B2600}"/>
                  </a:ext>
                </a:extLst>
              </p:cNvPr>
              <p:cNvSpPr/>
              <p:nvPr/>
            </p:nvSpPr>
            <p:spPr>
              <a:xfrm>
                <a:off x="7142907" y="1578757"/>
                <a:ext cx="4710963" cy="4339849"/>
              </a:xfrm>
              <a:prstGeom prst="roundRect">
                <a:avLst/>
              </a:prstGeom>
              <a:solidFill>
                <a:schemeClr val="bg1">
                  <a:lumMod val="9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83" name="Group 82">
                <a:extLst>
                  <a:ext uri="{FF2B5EF4-FFF2-40B4-BE49-F238E27FC236}">
                    <a16:creationId xmlns:a16="http://schemas.microsoft.com/office/drawing/2014/main" id="{5207A076-564A-4C43-9DF7-34C1E5F89AB3}"/>
                  </a:ext>
                </a:extLst>
              </p:cNvPr>
              <p:cNvGrpSpPr/>
              <p:nvPr/>
            </p:nvGrpSpPr>
            <p:grpSpPr>
              <a:xfrm>
                <a:off x="7246150" y="4258533"/>
                <a:ext cx="4887478" cy="1340689"/>
                <a:chOff x="7279160" y="4038802"/>
                <a:chExt cx="4887478" cy="1340689"/>
              </a:xfrm>
            </p:grpSpPr>
            <p:pic>
              <p:nvPicPr>
                <p:cNvPr id="74" name="Picture 73">
                  <a:extLst>
                    <a:ext uri="{FF2B5EF4-FFF2-40B4-BE49-F238E27FC236}">
                      <a16:creationId xmlns:a16="http://schemas.microsoft.com/office/drawing/2014/main" id="{ACCD7A66-E24F-4C6C-8E49-9D2F1C06D118}"/>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9703871" y="4088959"/>
                  <a:ext cx="1039270" cy="1034651"/>
                </a:xfrm>
                <a:prstGeom prst="rect">
                  <a:avLst/>
                </a:prstGeom>
              </p:spPr>
            </p:pic>
            <p:pic>
              <p:nvPicPr>
                <p:cNvPr id="75" name="Picture 74">
                  <a:extLst>
                    <a:ext uri="{FF2B5EF4-FFF2-40B4-BE49-F238E27FC236}">
                      <a16:creationId xmlns:a16="http://schemas.microsoft.com/office/drawing/2014/main" id="{82ACF7AB-6593-4DF0-87CE-9F3354493B46}"/>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781180" y="4082681"/>
                  <a:ext cx="1034651" cy="1034651"/>
                </a:xfrm>
                <a:prstGeom prst="rect">
                  <a:avLst/>
                </a:prstGeom>
              </p:spPr>
            </p:pic>
            <p:pic>
              <p:nvPicPr>
                <p:cNvPr id="76" name="Picture 75">
                  <a:extLst>
                    <a:ext uri="{FF2B5EF4-FFF2-40B4-BE49-F238E27FC236}">
                      <a16:creationId xmlns:a16="http://schemas.microsoft.com/office/drawing/2014/main" id="{B375B9A7-52B8-4E29-A638-8A821A5DFCAA}"/>
                    </a:ext>
                  </a:extLst>
                </p:cNvPr>
                <p:cNvPicPr>
                  <a:picLocks noChangeAspect="1"/>
                </p:cNvPicPr>
                <p:nvPr/>
              </p:nvPicPr>
              <p:blipFill rotWithShape="1">
                <a:blip r:embed="rId13">
                  <a:clrChange>
                    <a:clrFrom>
                      <a:srgbClr val="FFFFFF"/>
                    </a:clrFrom>
                    <a:clrTo>
                      <a:srgbClr val="FFFFFF">
                        <a:alpha val="0"/>
                      </a:srgbClr>
                    </a:clrTo>
                  </a:clrChange>
                </a:blip>
                <a:srcRect l="13011" r="16493" b="10201"/>
                <a:stretch/>
              </p:blipFill>
              <p:spPr>
                <a:xfrm>
                  <a:off x="8455214" y="4038802"/>
                  <a:ext cx="1005243" cy="1034651"/>
                </a:xfrm>
                <a:prstGeom prst="rect">
                  <a:avLst/>
                </a:prstGeom>
              </p:spPr>
            </p:pic>
            <p:pic>
              <p:nvPicPr>
                <p:cNvPr id="77" name="Picture 76">
                  <a:extLst>
                    <a:ext uri="{FF2B5EF4-FFF2-40B4-BE49-F238E27FC236}">
                      <a16:creationId xmlns:a16="http://schemas.microsoft.com/office/drawing/2014/main" id="{A23779E5-F7E5-4426-BAAB-F9FC95549A04}"/>
                    </a:ext>
                  </a:extLst>
                </p:cNvPr>
                <p:cNvPicPr>
                  <a:picLocks noChangeAspect="1"/>
                </p:cNvPicPr>
                <p:nvPr/>
              </p:nvPicPr>
              <p:blipFill rotWithShape="1">
                <a:blip r:embed="rId14">
                  <a:clrChange>
                    <a:clrFrom>
                      <a:srgbClr val="FEFEFC"/>
                    </a:clrFrom>
                    <a:clrTo>
                      <a:srgbClr val="FEFEFC">
                        <a:alpha val="0"/>
                      </a:srgbClr>
                    </a:clrTo>
                  </a:clrChange>
                  <a:extLst>
                    <a:ext uri="{BEBA8EAE-BF5A-486C-A8C5-ECC9F3942E4B}">
                      <a14:imgProps xmlns:a14="http://schemas.microsoft.com/office/drawing/2010/main">
                        <a14:imgLayer r:embed="rId15">
                          <a14:imgEffect>
                            <a14:backgroundRemoval t="0" b="98204" l="24917" r="76080"/>
                          </a14:imgEffect>
                        </a14:imgLayer>
                      </a14:imgProps>
                    </a:ext>
                  </a:extLst>
                </a:blip>
                <a:srcRect l="24272" r="20858"/>
                <a:stretch/>
              </p:blipFill>
              <p:spPr>
                <a:xfrm>
                  <a:off x="7279160" y="4133880"/>
                  <a:ext cx="929206" cy="939573"/>
                </a:xfrm>
                <a:prstGeom prst="rect">
                  <a:avLst/>
                </a:prstGeom>
              </p:spPr>
            </p:pic>
            <p:sp>
              <p:nvSpPr>
                <p:cNvPr id="78" name="TextBox 77">
                  <a:extLst>
                    <a:ext uri="{FF2B5EF4-FFF2-40B4-BE49-F238E27FC236}">
                      <a16:creationId xmlns:a16="http://schemas.microsoft.com/office/drawing/2014/main" id="{570870A9-055B-48BF-9493-E1AA69116099}"/>
                    </a:ext>
                  </a:extLst>
                </p:cNvPr>
                <p:cNvSpPr txBox="1"/>
                <p:nvPr/>
              </p:nvSpPr>
              <p:spPr>
                <a:xfrm>
                  <a:off x="10487962" y="5107923"/>
                  <a:ext cx="1678676" cy="261610"/>
                </a:xfrm>
                <a:prstGeom prst="rect">
                  <a:avLst/>
                </a:prstGeom>
                <a:noFill/>
              </p:spPr>
              <p:txBody>
                <a:bodyPr wrap="square" rtlCol="0">
                  <a:spAutoFit/>
                </a:bodyPr>
                <a:lstStyle/>
                <a:p>
                  <a:pPr algn="ctr"/>
                  <a:r>
                    <a:rPr lang="el-GR" sz="1100" b="1" dirty="0">
                      <a:latin typeface="Century Gothic" panose="020B0502020202020204" pitchFamily="34" charset="0"/>
                    </a:rPr>
                    <a:t>Μόλυβδος</a:t>
                  </a:r>
                </a:p>
              </p:txBody>
            </p:sp>
            <p:sp>
              <p:nvSpPr>
                <p:cNvPr id="79" name="TextBox 78">
                  <a:extLst>
                    <a:ext uri="{FF2B5EF4-FFF2-40B4-BE49-F238E27FC236}">
                      <a16:creationId xmlns:a16="http://schemas.microsoft.com/office/drawing/2014/main" id="{4D59E016-7175-41B4-A151-E27B29483E73}"/>
                    </a:ext>
                  </a:extLst>
                </p:cNvPr>
                <p:cNvSpPr txBox="1"/>
                <p:nvPr/>
              </p:nvSpPr>
              <p:spPr>
                <a:xfrm>
                  <a:off x="9597048" y="5107923"/>
                  <a:ext cx="1241721" cy="271568"/>
                </a:xfrm>
                <a:prstGeom prst="rect">
                  <a:avLst/>
                </a:prstGeom>
                <a:noFill/>
              </p:spPr>
              <p:txBody>
                <a:bodyPr wrap="square" rtlCol="0">
                  <a:spAutoFit/>
                </a:bodyPr>
                <a:lstStyle/>
                <a:p>
                  <a:pPr algn="ctr"/>
                  <a:r>
                    <a:rPr lang="el-GR" sz="1100" b="1" dirty="0">
                      <a:latin typeface="Century Gothic" panose="020B0502020202020204" pitchFamily="34" charset="0"/>
                    </a:rPr>
                    <a:t>Υδράργυρος</a:t>
                  </a:r>
                </a:p>
              </p:txBody>
            </p:sp>
            <p:sp>
              <p:nvSpPr>
                <p:cNvPr id="80" name="TextBox 79">
                  <a:extLst>
                    <a:ext uri="{FF2B5EF4-FFF2-40B4-BE49-F238E27FC236}">
                      <a16:creationId xmlns:a16="http://schemas.microsoft.com/office/drawing/2014/main" id="{7CF04F95-0264-4904-9427-031BD2213BE9}"/>
                    </a:ext>
                  </a:extLst>
                </p:cNvPr>
                <p:cNvSpPr txBox="1"/>
                <p:nvPr/>
              </p:nvSpPr>
              <p:spPr>
                <a:xfrm>
                  <a:off x="8458400" y="5112902"/>
                  <a:ext cx="1039271" cy="261610"/>
                </a:xfrm>
                <a:prstGeom prst="rect">
                  <a:avLst/>
                </a:prstGeom>
                <a:noFill/>
              </p:spPr>
              <p:txBody>
                <a:bodyPr wrap="square" rtlCol="0">
                  <a:spAutoFit/>
                </a:bodyPr>
                <a:lstStyle/>
                <a:p>
                  <a:pPr algn="ctr"/>
                  <a:r>
                    <a:rPr lang="el-GR" sz="1100" b="1" dirty="0">
                      <a:latin typeface="Century Gothic" panose="020B0502020202020204" pitchFamily="34" charset="0"/>
                    </a:rPr>
                    <a:t>Κάδμιο</a:t>
                  </a:r>
                </a:p>
              </p:txBody>
            </p:sp>
            <p:sp>
              <p:nvSpPr>
                <p:cNvPr id="81" name="TextBox 80">
                  <a:extLst>
                    <a:ext uri="{FF2B5EF4-FFF2-40B4-BE49-F238E27FC236}">
                      <a16:creationId xmlns:a16="http://schemas.microsoft.com/office/drawing/2014/main" id="{CF1868A0-A41C-4AFC-BDDA-4ADE602BB95D}"/>
                    </a:ext>
                  </a:extLst>
                </p:cNvPr>
                <p:cNvSpPr txBox="1"/>
                <p:nvPr/>
              </p:nvSpPr>
              <p:spPr>
                <a:xfrm>
                  <a:off x="7279160" y="5112902"/>
                  <a:ext cx="916652" cy="261610"/>
                </a:xfrm>
                <a:prstGeom prst="rect">
                  <a:avLst/>
                </a:prstGeom>
                <a:noFill/>
              </p:spPr>
              <p:txBody>
                <a:bodyPr wrap="square" rtlCol="0">
                  <a:spAutoFit/>
                </a:bodyPr>
                <a:lstStyle/>
                <a:p>
                  <a:pPr algn="ctr"/>
                  <a:r>
                    <a:rPr lang="el-GR" sz="1100" b="1" dirty="0">
                      <a:latin typeface="Century Gothic" panose="020B0502020202020204" pitchFamily="34" charset="0"/>
                    </a:rPr>
                    <a:t>Χρώμιο</a:t>
                  </a:r>
                </a:p>
              </p:txBody>
            </p:sp>
          </p:grpSp>
          <p:sp>
            <p:nvSpPr>
              <p:cNvPr id="84" name="TextBox 83">
                <a:extLst>
                  <a:ext uri="{FF2B5EF4-FFF2-40B4-BE49-F238E27FC236}">
                    <a16:creationId xmlns:a16="http://schemas.microsoft.com/office/drawing/2014/main" id="{198F93FC-F2CD-4B83-B221-17A67D124441}"/>
                  </a:ext>
                </a:extLst>
              </p:cNvPr>
              <p:cNvSpPr txBox="1"/>
              <p:nvPr/>
            </p:nvSpPr>
            <p:spPr>
              <a:xfrm>
                <a:off x="8724700" y="3963858"/>
                <a:ext cx="1678676" cy="338554"/>
              </a:xfrm>
              <a:prstGeom prst="rect">
                <a:avLst/>
              </a:prstGeom>
              <a:noFill/>
            </p:spPr>
            <p:txBody>
              <a:bodyPr wrap="square" rtlCol="0">
                <a:spAutoFit/>
              </a:bodyPr>
              <a:lstStyle/>
              <a:p>
                <a:pPr algn="ctr"/>
                <a:r>
                  <a:rPr lang="el-GR" sz="1600" b="1" dirty="0">
                    <a:latin typeface="Century Gothic" panose="020B0502020202020204" pitchFamily="34" charset="0"/>
                  </a:rPr>
                  <a:t>Βαρέα μέταλλα</a:t>
                </a:r>
              </a:p>
            </p:txBody>
          </p:sp>
          <p:grpSp>
            <p:nvGrpSpPr>
              <p:cNvPr id="86" name="Group 85">
                <a:extLst>
                  <a:ext uri="{FF2B5EF4-FFF2-40B4-BE49-F238E27FC236}">
                    <a16:creationId xmlns:a16="http://schemas.microsoft.com/office/drawing/2014/main" id="{709F3740-783C-4508-A7A9-CF63BFAF3ADE}"/>
                  </a:ext>
                </a:extLst>
              </p:cNvPr>
              <p:cNvGrpSpPr/>
              <p:nvPr/>
            </p:nvGrpSpPr>
            <p:grpSpPr>
              <a:xfrm>
                <a:off x="6984998" y="2229408"/>
                <a:ext cx="4884898" cy="1422353"/>
                <a:chOff x="6996092" y="1832902"/>
                <a:chExt cx="4884898" cy="1422353"/>
              </a:xfrm>
            </p:grpSpPr>
            <p:pic>
              <p:nvPicPr>
                <p:cNvPr id="67" name="Picture 66">
                  <a:extLst>
                    <a:ext uri="{FF2B5EF4-FFF2-40B4-BE49-F238E27FC236}">
                      <a16:creationId xmlns:a16="http://schemas.microsoft.com/office/drawing/2014/main" id="{F019352E-026F-463C-9F74-3A7253F43A89}"/>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7239028" y="1918940"/>
                  <a:ext cx="1358018" cy="1058613"/>
                </a:xfrm>
                <a:prstGeom prst="rect">
                  <a:avLst/>
                </a:prstGeom>
              </p:spPr>
            </p:pic>
            <p:pic>
              <p:nvPicPr>
                <p:cNvPr id="68" name="Picture 67">
                  <a:extLst>
                    <a:ext uri="{FF2B5EF4-FFF2-40B4-BE49-F238E27FC236}">
                      <a16:creationId xmlns:a16="http://schemas.microsoft.com/office/drawing/2014/main" id="{FA29E2FF-FD8C-4C2C-ADBE-8383BAD355C6}"/>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8784639" y="1832902"/>
                  <a:ext cx="1351780" cy="1081424"/>
                </a:xfrm>
                <a:prstGeom prst="rect">
                  <a:avLst/>
                </a:prstGeom>
              </p:spPr>
            </p:pic>
            <p:pic>
              <p:nvPicPr>
                <p:cNvPr id="69" name="Picture 68">
                  <a:extLst>
                    <a:ext uri="{FF2B5EF4-FFF2-40B4-BE49-F238E27FC236}">
                      <a16:creationId xmlns:a16="http://schemas.microsoft.com/office/drawing/2014/main" id="{E8A84EC2-DE8B-4702-8E35-4E1D1E358C41}"/>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10365762" y="1924237"/>
                  <a:ext cx="1351780" cy="842482"/>
                </a:xfrm>
                <a:prstGeom prst="rect">
                  <a:avLst/>
                </a:prstGeom>
              </p:spPr>
            </p:pic>
            <p:sp>
              <p:nvSpPr>
                <p:cNvPr id="72" name="TextBox 71">
                  <a:extLst>
                    <a:ext uri="{FF2B5EF4-FFF2-40B4-BE49-F238E27FC236}">
                      <a16:creationId xmlns:a16="http://schemas.microsoft.com/office/drawing/2014/main" id="{C03F9745-7AD9-4CB3-96EB-0CC4A1450CC0}"/>
                    </a:ext>
                  </a:extLst>
                </p:cNvPr>
                <p:cNvSpPr txBox="1"/>
                <p:nvPr/>
              </p:nvSpPr>
              <p:spPr>
                <a:xfrm>
                  <a:off x="6996092" y="2992311"/>
                  <a:ext cx="1678676" cy="261610"/>
                </a:xfrm>
                <a:prstGeom prst="rect">
                  <a:avLst/>
                </a:prstGeom>
                <a:noFill/>
              </p:spPr>
              <p:txBody>
                <a:bodyPr wrap="square" rtlCol="0">
                  <a:spAutoFit/>
                </a:bodyPr>
                <a:lstStyle/>
                <a:p>
                  <a:pPr algn="ctr"/>
                  <a:r>
                    <a:rPr lang="el-GR" sz="1100" b="1" dirty="0">
                      <a:latin typeface="Century Gothic" panose="020B0502020202020204" pitchFamily="34" charset="0"/>
                    </a:rPr>
                    <a:t>Φλαβονοειδή</a:t>
                  </a:r>
                </a:p>
              </p:txBody>
            </p:sp>
            <p:sp>
              <p:nvSpPr>
                <p:cNvPr id="73" name="TextBox 72">
                  <a:extLst>
                    <a:ext uri="{FF2B5EF4-FFF2-40B4-BE49-F238E27FC236}">
                      <a16:creationId xmlns:a16="http://schemas.microsoft.com/office/drawing/2014/main" id="{826E69FA-4091-4BA6-B51A-6FF25B35BEF3}"/>
                    </a:ext>
                  </a:extLst>
                </p:cNvPr>
                <p:cNvSpPr txBox="1"/>
                <p:nvPr/>
              </p:nvSpPr>
              <p:spPr>
                <a:xfrm>
                  <a:off x="10202314" y="2986691"/>
                  <a:ext cx="1678676" cy="261610"/>
                </a:xfrm>
                <a:prstGeom prst="rect">
                  <a:avLst/>
                </a:prstGeom>
                <a:noFill/>
              </p:spPr>
              <p:txBody>
                <a:bodyPr wrap="square" rtlCol="0">
                  <a:spAutoFit/>
                </a:bodyPr>
                <a:lstStyle/>
                <a:p>
                  <a:pPr algn="ctr"/>
                  <a:r>
                    <a:rPr lang="el-GR" sz="1100" b="1" dirty="0">
                      <a:latin typeface="Century Gothic" panose="020B0502020202020204" pitchFamily="34" charset="0"/>
                    </a:rPr>
                    <a:t>Στιλβένια</a:t>
                  </a:r>
                </a:p>
              </p:txBody>
            </p:sp>
            <p:sp>
              <p:nvSpPr>
                <p:cNvPr id="85" name="TextBox 84">
                  <a:extLst>
                    <a:ext uri="{FF2B5EF4-FFF2-40B4-BE49-F238E27FC236}">
                      <a16:creationId xmlns:a16="http://schemas.microsoft.com/office/drawing/2014/main" id="{E1514AF2-8D35-4666-B0C4-F6217F044EE7}"/>
                    </a:ext>
                  </a:extLst>
                </p:cNvPr>
                <p:cNvSpPr txBox="1"/>
                <p:nvPr/>
              </p:nvSpPr>
              <p:spPr>
                <a:xfrm>
                  <a:off x="8664469" y="2993645"/>
                  <a:ext cx="1678676" cy="261610"/>
                </a:xfrm>
                <a:prstGeom prst="rect">
                  <a:avLst/>
                </a:prstGeom>
                <a:noFill/>
              </p:spPr>
              <p:txBody>
                <a:bodyPr wrap="square" rtlCol="0">
                  <a:spAutoFit/>
                </a:bodyPr>
                <a:lstStyle/>
                <a:p>
                  <a:pPr algn="ctr"/>
                  <a:r>
                    <a:rPr lang="el-GR" sz="1100" b="1" dirty="0">
                      <a:latin typeface="Century Gothic" panose="020B0502020202020204" pitchFamily="34" charset="0"/>
                    </a:rPr>
                    <a:t>Λιγνάνες</a:t>
                  </a:r>
                </a:p>
              </p:txBody>
            </p:sp>
          </p:grpSp>
          <p:sp>
            <p:nvSpPr>
              <p:cNvPr id="87" name="TextBox 86">
                <a:extLst>
                  <a:ext uri="{FF2B5EF4-FFF2-40B4-BE49-F238E27FC236}">
                    <a16:creationId xmlns:a16="http://schemas.microsoft.com/office/drawing/2014/main" id="{C17AB78F-2422-4A97-824B-23D5C48F014E}"/>
                  </a:ext>
                </a:extLst>
              </p:cNvPr>
              <p:cNvSpPr txBox="1"/>
              <p:nvPr/>
            </p:nvSpPr>
            <p:spPr>
              <a:xfrm>
                <a:off x="8542035" y="1726393"/>
                <a:ext cx="2044006" cy="338554"/>
              </a:xfrm>
              <a:prstGeom prst="rect">
                <a:avLst/>
              </a:prstGeom>
              <a:noFill/>
            </p:spPr>
            <p:txBody>
              <a:bodyPr wrap="square" rtlCol="0">
                <a:spAutoFit/>
              </a:bodyPr>
              <a:lstStyle/>
              <a:p>
                <a:pPr algn="ctr"/>
                <a:r>
                  <a:rPr lang="el-GR" sz="1600" b="1" dirty="0">
                    <a:latin typeface="Century Gothic" panose="020B0502020202020204" pitchFamily="34" charset="0"/>
                  </a:rPr>
                  <a:t>Φυτοοιστρογόνα</a:t>
                </a:r>
              </a:p>
            </p:txBody>
          </p:sp>
        </p:grpSp>
      </p:grpSp>
      <p:sp>
        <p:nvSpPr>
          <p:cNvPr id="45" name="TextBox 44">
            <a:extLst>
              <a:ext uri="{FF2B5EF4-FFF2-40B4-BE49-F238E27FC236}">
                <a16:creationId xmlns:a16="http://schemas.microsoft.com/office/drawing/2014/main" id="{6DB72F46-AAC2-44F5-98C4-702D5205D2C8}"/>
              </a:ext>
            </a:extLst>
          </p:cNvPr>
          <p:cNvSpPr txBox="1"/>
          <p:nvPr/>
        </p:nvSpPr>
        <p:spPr>
          <a:xfrm>
            <a:off x="338129" y="979026"/>
            <a:ext cx="11515741" cy="697692"/>
          </a:xfrm>
          <a:prstGeom prst="rect">
            <a:avLst/>
          </a:prstGeom>
          <a:noFill/>
        </p:spPr>
        <p:txBody>
          <a:bodyPr wrap="square">
            <a:spAutoFit/>
          </a:bodyPr>
          <a:lstStyle/>
          <a:p>
            <a:pPr algn="just">
              <a:lnSpc>
                <a:spcPct val="150000"/>
              </a:lnSpc>
            </a:pPr>
            <a:r>
              <a:rPr lang="el-GR" sz="1400" dirty="0">
                <a:latin typeface="Century Gothic" panose="020B0502020202020204" pitchFamily="34" charset="0"/>
              </a:rPr>
              <a:t>Κάθε παράγοντας που παρεμποδίζει τη σύνθεση, την έκκριση, τη μεταφορά, τη δέσμευση ή την εξάλειψη των φυσικών ορμονών στο σώμα, οι οποίες είναι υπεύθυνες για τη διατήρηση της ομοιόστασης, της αναπαραγωγής, της ανάπτυξης ή / και της συμπεριφοράς </a:t>
            </a:r>
          </a:p>
        </p:txBody>
      </p:sp>
    </p:spTree>
    <p:extLst>
      <p:ext uri="{BB962C8B-B14F-4D97-AF65-F5344CB8AC3E}">
        <p14:creationId xmlns:p14="http://schemas.microsoft.com/office/powerpoint/2010/main" val="3727242532"/>
      </p:ext>
    </p:extLst>
  </p:cSld>
  <p:clrMapOvr>
    <a:masterClrMapping/>
  </p:clrMapOvr>
  <mc:AlternateContent xmlns:mc="http://schemas.openxmlformats.org/markup-compatibility/2006" xmlns:p14="http://schemas.microsoft.com/office/powerpoint/2010/main">
    <mc:Choice Requires="p14">
      <p:transition spd="slow" p14:dur="2000" advTm="129337"/>
    </mc:Choice>
    <mc:Fallback xmlns="">
      <p:transition spd="slow" advTm="12933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7">
            <a:extLst>
              <a:ext uri="{FF2B5EF4-FFF2-40B4-BE49-F238E27FC236}">
                <a16:creationId xmlns:a16="http://schemas.microsoft.com/office/drawing/2014/main" id="{684B15B2-3445-4873-8410-B2B8BBA9F3B7}"/>
              </a:ext>
            </a:extLst>
          </p:cNvPr>
          <p:cNvSpPr txBox="1">
            <a:spLocks/>
          </p:cNvSpPr>
          <p:nvPr/>
        </p:nvSpPr>
        <p:spPr>
          <a:xfrm>
            <a:off x="240830" y="117513"/>
            <a:ext cx="11710340" cy="9563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Η ΥΛΗ ΔΙΑΚΡΙΝΕΤΑΙ ΣΕ ΚΑΘΑΡΕΣ ΟΥΣΙΕΣ ΚΑΙ ΜΕΙΓΜΑΤΑ</a:t>
            </a:r>
          </a:p>
        </p:txBody>
      </p:sp>
      <p:pic>
        <p:nvPicPr>
          <p:cNvPr id="9" name="Picture 8">
            <a:extLst>
              <a:ext uri="{FF2B5EF4-FFF2-40B4-BE49-F238E27FC236}">
                <a16:creationId xmlns:a16="http://schemas.microsoft.com/office/drawing/2014/main" id="{78EDC1FD-27F2-48D9-BF48-FF04414AC04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grpSp>
        <p:nvGrpSpPr>
          <p:cNvPr id="61" name="Group 60">
            <a:extLst>
              <a:ext uri="{FF2B5EF4-FFF2-40B4-BE49-F238E27FC236}">
                <a16:creationId xmlns:a16="http://schemas.microsoft.com/office/drawing/2014/main" id="{1DB1A11B-289D-4B40-9EC9-4681F45DF7A0}"/>
              </a:ext>
            </a:extLst>
          </p:cNvPr>
          <p:cNvGrpSpPr/>
          <p:nvPr/>
        </p:nvGrpSpPr>
        <p:grpSpPr>
          <a:xfrm>
            <a:off x="1729360" y="762336"/>
            <a:ext cx="8733280" cy="5974256"/>
            <a:chOff x="1729360" y="883744"/>
            <a:chExt cx="8733280" cy="5974256"/>
          </a:xfrm>
        </p:grpSpPr>
        <p:pic>
          <p:nvPicPr>
            <p:cNvPr id="52" name="Picture 51">
              <a:extLst>
                <a:ext uri="{FF2B5EF4-FFF2-40B4-BE49-F238E27FC236}">
                  <a16:creationId xmlns:a16="http://schemas.microsoft.com/office/drawing/2014/main" id="{A2F79A4A-A758-4A86-AD88-19E6A58C6530}"/>
                </a:ext>
              </a:extLst>
            </p:cNvPr>
            <p:cNvPicPr>
              <a:picLocks noChangeAspect="1"/>
            </p:cNvPicPr>
            <p:nvPr/>
          </p:nvPicPr>
          <p:blipFill>
            <a:blip r:embed="rId3"/>
            <a:stretch>
              <a:fillRect/>
            </a:stretch>
          </p:blipFill>
          <p:spPr>
            <a:xfrm>
              <a:off x="1729360" y="883744"/>
              <a:ext cx="8733280" cy="4727672"/>
            </a:xfrm>
            <a:prstGeom prst="rect">
              <a:avLst/>
            </a:prstGeom>
          </p:spPr>
        </p:pic>
        <p:pic>
          <p:nvPicPr>
            <p:cNvPr id="53" name="Picture 52">
              <a:extLst>
                <a:ext uri="{FF2B5EF4-FFF2-40B4-BE49-F238E27FC236}">
                  <a16:creationId xmlns:a16="http://schemas.microsoft.com/office/drawing/2014/main" id="{BE31C810-F90E-4AFC-8C01-9F53C78C7178}"/>
                </a:ext>
              </a:extLst>
            </p:cNvPr>
            <p:cNvPicPr>
              <a:picLocks noChangeAspect="1"/>
            </p:cNvPicPr>
            <p:nvPr/>
          </p:nvPicPr>
          <p:blipFill>
            <a:blip r:embed="rId4">
              <a:clrChange>
                <a:clrFrom>
                  <a:srgbClr val="F8F8F8"/>
                </a:clrFrom>
                <a:clrTo>
                  <a:srgbClr val="F8F8F8">
                    <a:alpha val="0"/>
                  </a:srgbClr>
                </a:clrTo>
              </a:clrChange>
            </a:blip>
            <a:stretch>
              <a:fillRect/>
            </a:stretch>
          </p:blipFill>
          <p:spPr>
            <a:xfrm>
              <a:off x="6630100" y="5273059"/>
              <a:ext cx="1054706" cy="1584941"/>
            </a:xfrm>
            <a:prstGeom prst="rect">
              <a:avLst/>
            </a:prstGeom>
          </p:spPr>
        </p:pic>
        <p:sp>
          <p:nvSpPr>
            <p:cNvPr id="56" name="TextBox 55">
              <a:extLst>
                <a:ext uri="{FF2B5EF4-FFF2-40B4-BE49-F238E27FC236}">
                  <a16:creationId xmlns:a16="http://schemas.microsoft.com/office/drawing/2014/main" id="{9886636D-A641-4303-B515-EF71C72D0ACB}"/>
                </a:ext>
              </a:extLst>
            </p:cNvPr>
            <p:cNvSpPr txBox="1"/>
            <p:nvPr/>
          </p:nvSpPr>
          <p:spPr>
            <a:xfrm>
              <a:off x="6298164" y="5141167"/>
              <a:ext cx="1726164" cy="373225"/>
            </a:xfrm>
            <a:prstGeom prst="rect">
              <a:avLst/>
            </a:prstGeom>
            <a:solidFill>
              <a:schemeClr val="accent2">
                <a:lumMod val="20000"/>
                <a:lumOff val="80000"/>
              </a:schemeClr>
            </a:solidFill>
            <a:ln w="28575">
              <a:solidFill>
                <a:schemeClr val="tx1"/>
              </a:solidFill>
            </a:ln>
          </p:spPr>
          <p:txBody>
            <a:bodyPr wrap="square" rtlCol="0">
              <a:spAutoFit/>
            </a:bodyPr>
            <a:lstStyle/>
            <a:p>
              <a:pPr algn="ctr"/>
              <a:r>
                <a:rPr lang="el-GR" dirty="0">
                  <a:latin typeface="Century Gothic" panose="020B0502020202020204" pitchFamily="34" charset="0"/>
                </a:rPr>
                <a:t>Ετερογενή</a:t>
              </a:r>
            </a:p>
          </p:txBody>
        </p:sp>
        <p:sp>
          <p:nvSpPr>
            <p:cNvPr id="57" name="TextBox 56">
              <a:extLst>
                <a:ext uri="{FF2B5EF4-FFF2-40B4-BE49-F238E27FC236}">
                  <a16:creationId xmlns:a16="http://schemas.microsoft.com/office/drawing/2014/main" id="{33156203-83D6-4F9D-A123-D8DC9BED7B4F}"/>
                </a:ext>
              </a:extLst>
            </p:cNvPr>
            <p:cNvSpPr txBox="1"/>
            <p:nvPr/>
          </p:nvSpPr>
          <p:spPr>
            <a:xfrm>
              <a:off x="8736476" y="5141166"/>
              <a:ext cx="1726164" cy="373225"/>
            </a:xfrm>
            <a:prstGeom prst="rect">
              <a:avLst/>
            </a:prstGeom>
            <a:solidFill>
              <a:schemeClr val="accent2">
                <a:lumMod val="40000"/>
                <a:lumOff val="60000"/>
              </a:schemeClr>
            </a:solidFill>
            <a:ln w="28575">
              <a:solidFill>
                <a:schemeClr val="tx1"/>
              </a:solidFill>
            </a:ln>
          </p:spPr>
          <p:txBody>
            <a:bodyPr wrap="square" rtlCol="0">
              <a:spAutoFit/>
            </a:bodyPr>
            <a:lstStyle/>
            <a:p>
              <a:pPr algn="ctr"/>
              <a:r>
                <a:rPr lang="el-GR" dirty="0">
                  <a:latin typeface="Century Gothic" panose="020B0502020202020204" pitchFamily="34" charset="0"/>
                </a:rPr>
                <a:t>Ομογενή</a:t>
              </a:r>
            </a:p>
          </p:txBody>
        </p:sp>
        <p:pic>
          <p:nvPicPr>
            <p:cNvPr id="58" name="Picture 57">
              <a:extLst>
                <a:ext uri="{FF2B5EF4-FFF2-40B4-BE49-F238E27FC236}">
                  <a16:creationId xmlns:a16="http://schemas.microsoft.com/office/drawing/2014/main" id="{31E60A34-7BF7-4BDA-96DF-3977E20A36BF}"/>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9052667" y="5507725"/>
              <a:ext cx="1075957" cy="1343608"/>
            </a:xfrm>
            <a:prstGeom prst="rect">
              <a:avLst/>
            </a:prstGeom>
          </p:spPr>
        </p:pic>
        <p:pic>
          <p:nvPicPr>
            <p:cNvPr id="59" name="Picture 58">
              <a:extLst>
                <a:ext uri="{FF2B5EF4-FFF2-40B4-BE49-F238E27FC236}">
                  <a16:creationId xmlns:a16="http://schemas.microsoft.com/office/drawing/2014/main" id="{F7248FCE-C1A3-4133-85B8-3A4D4BFBDE82}"/>
                </a:ext>
              </a:extLst>
            </p:cNvPr>
            <p:cNvPicPr>
              <a:picLocks noChangeAspect="1"/>
            </p:cNvPicPr>
            <p:nvPr/>
          </p:nvPicPr>
          <p:blipFill rotWithShape="1">
            <a:blip r:embed="rId6"/>
            <a:srcRect l="6730" t="6749" r="59181" b="62207"/>
            <a:stretch/>
          </p:blipFill>
          <p:spPr>
            <a:xfrm>
              <a:off x="4750507" y="5587777"/>
              <a:ext cx="1147665" cy="1137102"/>
            </a:xfrm>
            <a:prstGeom prst="rect">
              <a:avLst/>
            </a:prstGeom>
          </p:spPr>
        </p:pic>
        <p:pic>
          <p:nvPicPr>
            <p:cNvPr id="60" name="Picture 59">
              <a:extLst>
                <a:ext uri="{FF2B5EF4-FFF2-40B4-BE49-F238E27FC236}">
                  <a16:creationId xmlns:a16="http://schemas.microsoft.com/office/drawing/2014/main" id="{A91D2077-6EB6-4336-94C2-BB86571D5AD1}"/>
                </a:ext>
              </a:extLst>
            </p:cNvPr>
            <p:cNvPicPr>
              <a:picLocks noChangeAspect="1"/>
            </p:cNvPicPr>
            <p:nvPr/>
          </p:nvPicPr>
          <p:blipFill rotWithShape="1">
            <a:blip r:embed="rId6"/>
            <a:srcRect l="55616" t="7095" r="9510" b="61975"/>
            <a:stretch/>
          </p:blipFill>
          <p:spPr>
            <a:xfrm>
              <a:off x="2004099" y="5611416"/>
              <a:ext cx="1147665" cy="1107491"/>
            </a:xfrm>
            <a:prstGeom prst="rect">
              <a:avLst/>
            </a:prstGeom>
          </p:spPr>
        </p:pic>
      </p:grpSp>
    </p:spTree>
    <p:extLst>
      <p:ext uri="{BB962C8B-B14F-4D97-AF65-F5344CB8AC3E}">
        <p14:creationId xmlns:p14="http://schemas.microsoft.com/office/powerpoint/2010/main" val="2533703455"/>
      </p:ext>
    </p:extLst>
  </p:cSld>
  <p:clrMapOvr>
    <a:masterClrMapping/>
  </p:clrMapOvr>
  <mc:AlternateContent xmlns:mc="http://schemas.openxmlformats.org/markup-compatibility/2006" xmlns:p14="http://schemas.microsoft.com/office/powerpoint/2010/main">
    <mc:Choice Requires="p14">
      <p:transition spd="slow" p14:dur="2000" advTm="127024"/>
    </mc:Choice>
    <mc:Fallback xmlns="">
      <p:transition spd="slow" advTm="12702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6F3B2-0102-4AC1-AEBC-F1E1436948A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10" name="Τίτλος 7">
            <a:extLst>
              <a:ext uri="{FF2B5EF4-FFF2-40B4-BE49-F238E27FC236}">
                <a16:creationId xmlns:a16="http://schemas.microsoft.com/office/drawing/2014/main" id="{3122C3CD-9029-4B77-A917-7AB2F26281A4}"/>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ΟΙ ΕΝΔΟΚΡΙΝΙΚΟΙ ΔΙΑΤΑΡΑΚΤΕΣ ΔΙΑΤΑΡΑΣΣΟΥΝ ΤΙΣ ΦΥΣΙΟΛΟΓΙΚΕΣ ΛΕΙΤΟΥΡΓΙΕΣ ΤΩΝ ΕΝΔΟΓΕΝΩΝ ΟΡΜΟΝΩΝ </a:t>
            </a:r>
          </a:p>
        </p:txBody>
      </p:sp>
      <p:sp>
        <p:nvSpPr>
          <p:cNvPr id="12" name="TextBox 11">
            <a:extLst>
              <a:ext uri="{FF2B5EF4-FFF2-40B4-BE49-F238E27FC236}">
                <a16:creationId xmlns:a16="http://schemas.microsoft.com/office/drawing/2014/main" id="{D01432CB-A376-411E-8A6A-F5BE460DADA3}"/>
              </a:ext>
            </a:extLst>
          </p:cNvPr>
          <p:cNvSpPr txBox="1"/>
          <p:nvPr/>
        </p:nvSpPr>
        <p:spPr>
          <a:xfrm>
            <a:off x="908644" y="5998058"/>
            <a:ext cx="5284633" cy="1061829"/>
          </a:xfrm>
          <a:prstGeom prst="rect">
            <a:avLst/>
          </a:prstGeom>
          <a:noFill/>
        </p:spPr>
        <p:txBody>
          <a:bodyPr wrap="square">
            <a:spAutoFit/>
          </a:bodyPr>
          <a:lstStyle/>
          <a:p>
            <a:r>
              <a:rPr lang="en-US" sz="900" dirty="0">
                <a:latin typeface="Century Gothic" panose="020B0502020202020204" pitchFamily="34" charset="0"/>
              </a:rPr>
              <a:t>La Merrill, M. A., Vandenberg, L. N., Smith, M. T., Goodson, W., Browne, P., </a:t>
            </a:r>
            <a:r>
              <a:rPr lang="en-US" sz="900" dirty="0" err="1">
                <a:latin typeface="Century Gothic" panose="020B0502020202020204" pitchFamily="34" charset="0"/>
              </a:rPr>
              <a:t>Patisaul</a:t>
            </a:r>
            <a:r>
              <a:rPr lang="en-US" sz="900" dirty="0">
                <a:latin typeface="Century Gothic" panose="020B0502020202020204" pitchFamily="34" charset="0"/>
              </a:rPr>
              <a:t>, H. B., Guyton, K. Z., </a:t>
            </a:r>
            <a:r>
              <a:rPr lang="en-US" sz="900" dirty="0" err="1">
                <a:latin typeface="Century Gothic" panose="020B0502020202020204" pitchFamily="34" charset="0"/>
              </a:rPr>
              <a:t>Kortenkamp</a:t>
            </a:r>
            <a:r>
              <a:rPr lang="en-US" sz="900" dirty="0">
                <a:latin typeface="Century Gothic" panose="020B0502020202020204" pitchFamily="34" charset="0"/>
              </a:rPr>
              <a:t>, A., </a:t>
            </a:r>
            <a:r>
              <a:rPr lang="en-US" sz="900" dirty="0" err="1">
                <a:latin typeface="Century Gothic" panose="020B0502020202020204" pitchFamily="34" charset="0"/>
              </a:rPr>
              <a:t>Cogliano</a:t>
            </a:r>
            <a:r>
              <a:rPr lang="en-US" sz="900" dirty="0">
                <a:latin typeface="Century Gothic" panose="020B0502020202020204" pitchFamily="34" charset="0"/>
              </a:rPr>
              <a:t>, V. J., Woodruff, T. J., </a:t>
            </a:r>
            <a:r>
              <a:rPr lang="en-US" sz="900" dirty="0" err="1">
                <a:latin typeface="Century Gothic" panose="020B0502020202020204" pitchFamily="34" charset="0"/>
              </a:rPr>
              <a:t>Rieswijk</a:t>
            </a:r>
            <a:r>
              <a:rPr lang="en-US" sz="900" dirty="0">
                <a:latin typeface="Century Gothic" panose="020B0502020202020204" pitchFamily="34" charset="0"/>
              </a:rPr>
              <a:t>, L., Sone, H., </a:t>
            </a:r>
            <a:r>
              <a:rPr lang="en-US" sz="900" dirty="0" err="1">
                <a:latin typeface="Century Gothic" panose="020B0502020202020204" pitchFamily="34" charset="0"/>
              </a:rPr>
              <a:t>Korach</a:t>
            </a:r>
            <a:r>
              <a:rPr lang="en-US" sz="900" dirty="0">
                <a:latin typeface="Century Gothic" panose="020B0502020202020204" pitchFamily="34" charset="0"/>
              </a:rPr>
              <a:t>, K. S., Gore, A. C., </a:t>
            </a:r>
            <a:r>
              <a:rPr lang="en-US" sz="900" dirty="0" err="1">
                <a:latin typeface="Century Gothic" panose="020B0502020202020204" pitchFamily="34" charset="0"/>
              </a:rPr>
              <a:t>Zeise</a:t>
            </a:r>
            <a:r>
              <a:rPr lang="en-US" sz="900" dirty="0">
                <a:latin typeface="Century Gothic" panose="020B0502020202020204" pitchFamily="34" charset="0"/>
              </a:rPr>
              <a:t>, L., &amp; Zoeller, R. T. (2019). Consensus on the key characteristics of endocrine-disrupting chemicals as a basis for hazard identification. Nature Reviews Endocrinology 2019 16:1, 16(1), 45–57. https://doi.org/10.1038/s41574-019-0273-8</a:t>
            </a:r>
          </a:p>
          <a:p>
            <a:endParaRPr lang="en-US" dirty="0"/>
          </a:p>
        </p:txBody>
      </p:sp>
      <p:pic>
        <p:nvPicPr>
          <p:cNvPr id="18" name="Picture 17">
            <a:extLst>
              <a:ext uri="{FF2B5EF4-FFF2-40B4-BE49-F238E27FC236}">
                <a16:creationId xmlns:a16="http://schemas.microsoft.com/office/drawing/2014/main" id="{64BD4AED-32B2-42A5-B3FA-B5BC0B2B4D64}"/>
              </a:ext>
            </a:extLst>
          </p:cNvPr>
          <p:cNvPicPr>
            <a:picLocks noChangeAspect="1"/>
          </p:cNvPicPr>
          <p:nvPr/>
        </p:nvPicPr>
        <p:blipFill>
          <a:blip r:embed="rId3"/>
          <a:stretch>
            <a:fillRect/>
          </a:stretch>
        </p:blipFill>
        <p:spPr>
          <a:xfrm>
            <a:off x="6193277" y="1125363"/>
            <a:ext cx="5869021" cy="5030965"/>
          </a:xfrm>
          <a:prstGeom prst="rect">
            <a:avLst/>
          </a:prstGeom>
        </p:spPr>
      </p:pic>
      <p:sp>
        <p:nvSpPr>
          <p:cNvPr id="19" name="TextBox 18">
            <a:extLst>
              <a:ext uri="{FF2B5EF4-FFF2-40B4-BE49-F238E27FC236}">
                <a16:creationId xmlns:a16="http://schemas.microsoft.com/office/drawing/2014/main" id="{CF8BF332-E2EA-4A49-8C96-189CA248952E}"/>
              </a:ext>
            </a:extLst>
          </p:cNvPr>
          <p:cNvSpPr txBox="1"/>
          <p:nvPr/>
        </p:nvSpPr>
        <p:spPr>
          <a:xfrm>
            <a:off x="338129" y="983801"/>
            <a:ext cx="5702748" cy="5545172"/>
          </a:xfrm>
          <a:prstGeom prst="rect">
            <a:avLst/>
          </a:prstGeom>
          <a:noFill/>
        </p:spPr>
        <p:txBody>
          <a:bodyPr wrap="square">
            <a:spAutoFit/>
          </a:bodyPr>
          <a:lstStyle/>
          <a:p>
            <a:pPr algn="just">
              <a:lnSpc>
                <a:spcPct val="150000"/>
              </a:lnSpc>
            </a:pPr>
            <a:r>
              <a:rPr lang="el-GR" sz="1400" b="1" dirty="0">
                <a:latin typeface="Century Gothic" panose="020B0502020202020204" pitchFamily="34" charset="0"/>
              </a:rPr>
              <a:t>Δράσεις ενδοκρινικών διαταρακτών</a:t>
            </a:r>
          </a:p>
          <a:p>
            <a:pPr marL="342900" indent="-342900" algn="just">
              <a:lnSpc>
                <a:spcPct val="150000"/>
              </a:lnSpc>
              <a:buFont typeface="+mj-lt"/>
              <a:buAutoNum type="arabicPeriod"/>
            </a:pPr>
            <a:r>
              <a:rPr lang="el-GR" sz="1400" dirty="0">
                <a:latin typeface="Century Gothic" panose="020B0502020202020204" pitchFamily="34" charset="0"/>
              </a:rPr>
              <a:t>Αλληλεπίδραση ή ενεργοποίηση ορμονικών υποδοχέων</a:t>
            </a:r>
          </a:p>
          <a:p>
            <a:pPr marL="342900" indent="-342900" algn="just">
              <a:lnSpc>
                <a:spcPct val="150000"/>
              </a:lnSpc>
              <a:buFont typeface="+mj-lt"/>
              <a:buAutoNum type="arabicPeriod"/>
            </a:pPr>
            <a:r>
              <a:rPr lang="el-GR" sz="1400" dirty="0">
                <a:latin typeface="Century Gothic" panose="020B0502020202020204" pitchFamily="34" charset="0"/>
              </a:rPr>
              <a:t>Ανταγωνισμός για τη θέση πρόσδεσης στον ορμονικό υποδοχέα</a:t>
            </a:r>
          </a:p>
          <a:p>
            <a:pPr marL="342900" indent="-342900" algn="just">
              <a:lnSpc>
                <a:spcPct val="150000"/>
              </a:lnSpc>
              <a:buFont typeface="+mj-lt"/>
              <a:buAutoNum type="arabicPeriod"/>
            </a:pPr>
            <a:r>
              <a:rPr lang="el-GR" sz="1400" dirty="0">
                <a:latin typeface="Century Gothic" panose="020B0502020202020204" pitchFamily="34" charset="0"/>
              </a:rPr>
              <a:t>Τροποποίηση έκφρασης ορμονικών υποδοχέων</a:t>
            </a:r>
          </a:p>
          <a:p>
            <a:pPr marL="342900" indent="-342900" algn="just">
              <a:lnSpc>
                <a:spcPct val="150000"/>
              </a:lnSpc>
              <a:buFont typeface="+mj-lt"/>
              <a:buAutoNum type="arabicPeriod"/>
            </a:pPr>
            <a:r>
              <a:rPr lang="el-GR" sz="1400" dirty="0">
                <a:latin typeface="Century Gothic" panose="020B0502020202020204" pitchFamily="34" charset="0"/>
              </a:rPr>
              <a:t>Τροποποίηση  μεταγωγής σήματος</a:t>
            </a:r>
          </a:p>
          <a:p>
            <a:pPr marL="342900" indent="-342900" algn="just">
              <a:lnSpc>
                <a:spcPct val="150000"/>
              </a:lnSpc>
              <a:buFont typeface="+mj-lt"/>
              <a:buAutoNum type="arabicPeriod"/>
            </a:pPr>
            <a:r>
              <a:rPr lang="el-GR" sz="1400" dirty="0">
                <a:latin typeface="Century Gothic" panose="020B0502020202020204" pitchFamily="34" charset="0"/>
              </a:rPr>
              <a:t>Επιγενετικές τροποποιήσεις</a:t>
            </a:r>
          </a:p>
          <a:p>
            <a:pPr marL="342900" indent="-342900" algn="just">
              <a:lnSpc>
                <a:spcPct val="150000"/>
              </a:lnSpc>
              <a:buFont typeface="+mj-lt"/>
              <a:buAutoNum type="arabicPeriod"/>
            </a:pPr>
            <a:r>
              <a:rPr lang="el-GR" sz="1400" dirty="0">
                <a:latin typeface="Century Gothic" panose="020B0502020202020204" pitchFamily="34" charset="0"/>
              </a:rPr>
              <a:t>Τροποποίηση σύνθεσης ορμονών</a:t>
            </a:r>
          </a:p>
          <a:p>
            <a:pPr marL="342900" indent="-342900" algn="just">
              <a:lnSpc>
                <a:spcPct val="150000"/>
              </a:lnSpc>
              <a:buFont typeface="+mj-lt"/>
              <a:buAutoNum type="arabicPeriod"/>
            </a:pPr>
            <a:r>
              <a:rPr lang="el-GR" sz="1400" dirty="0">
                <a:latin typeface="Century Gothic" panose="020B0502020202020204" pitchFamily="34" charset="0"/>
              </a:rPr>
              <a:t>Τροποποίηση μεταφοράς ορμονών μέσω των κυτταρικών μεμβρανών</a:t>
            </a:r>
          </a:p>
          <a:p>
            <a:pPr marL="342900" indent="-342900" algn="just">
              <a:lnSpc>
                <a:spcPct val="150000"/>
              </a:lnSpc>
              <a:buFont typeface="+mj-lt"/>
              <a:buAutoNum type="arabicPeriod"/>
            </a:pPr>
            <a:r>
              <a:rPr lang="el-GR" sz="1400" dirty="0">
                <a:latin typeface="Century Gothic" panose="020B0502020202020204" pitchFamily="34" charset="0"/>
              </a:rPr>
              <a:t>Τροποποίηση της κατανομής των ορμονών ή των επιπέδων της συστημικής κυκλοφορίας τους</a:t>
            </a:r>
          </a:p>
          <a:p>
            <a:pPr marL="342900" indent="-342900" algn="just">
              <a:lnSpc>
                <a:spcPct val="150000"/>
              </a:lnSpc>
              <a:buFont typeface="+mj-lt"/>
              <a:buAutoNum type="arabicPeriod"/>
            </a:pPr>
            <a:r>
              <a:rPr lang="el-GR" sz="1400" dirty="0">
                <a:latin typeface="Century Gothic" panose="020B0502020202020204" pitchFamily="34" charset="0"/>
              </a:rPr>
              <a:t>Επίδραση στο μεταβολισμό ή την εκκαθάριση των ορμονών</a:t>
            </a:r>
            <a:endParaRPr lang="en-US" sz="1400" dirty="0">
              <a:latin typeface="Century Gothic" panose="020B0502020202020204" pitchFamily="34" charset="0"/>
            </a:endParaRPr>
          </a:p>
          <a:p>
            <a:pPr marL="342900" indent="-342900" algn="just">
              <a:lnSpc>
                <a:spcPct val="150000"/>
              </a:lnSpc>
              <a:buFont typeface="+mj-lt"/>
              <a:buAutoNum type="arabicPeriod"/>
            </a:pPr>
            <a:r>
              <a:rPr lang="el-GR" sz="1400" dirty="0">
                <a:latin typeface="Century Gothic" panose="020B0502020202020204" pitchFamily="34" charset="0"/>
              </a:rPr>
              <a:t>Τροποποίηση της μοίρας των κυττάρων που παράγουν ορμόνες ή τα κύτταρα που ανταποκρίνονται στις ορμόνες</a:t>
            </a:r>
          </a:p>
          <a:p>
            <a:pPr marL="342900" indent="-342900" algn="just">
              <a:lnSpc>
                <a:spcPct val="150000"/>
              </a:lnSpc>
              <a:buFont typeface="+mj-lt"/>
              <a:buAutoNum type="arabicPeriod"/>
            </a:pPr>
            <a:endParaRPr lang="el-GR" sz="1400" dirty="0">
              <a:latin typeface="Century Gothic" panose="020B0502020202020204" pitchFamily="34" charset="0"/>
            </a:endParaRPr>
          </a:p>
          <a:p>
            <a:pPr algn="just">
              <a:lnSpc>
                <a:spcPct val="150000"/>
              </a:lnSpc>
            </a:pPr>
            <a:endParaRPr lang="el-GR" sz="1400" dirty="0">
              <a:latin typeface="Century Gothic" panose="020B0502020202020204" pitchFamily="34" charset="0"/>
            </a:endParaRPr>
          </a:p>
        </p:txBody>
      </p:sp>
    </p:spTree>
    <p:extLst>
      <p:ext uri="{BB962C8B-B14F-4D97-AF65-F5344CB8AC3E}">
        <p14:creationId xmlns:p14="http://schemas.microsoft.com/office/powerpoint/2010/main" val="3497969656"/>
      </p:ext>
    </p:extLst>
  </p:cSld>
  <p:clrMapOvr>
    <a:masterClrMapping/>
  </p:clrMapOvr>
  <mc:AlternateContent xmlns:mc="http://schemas.openxmlformats.org/markup-compatibility/2006" xmlns:p14="http://schemas.microsoft.com/office/powerpoint/2010/main">
    <mc:Choice Requires="p14">
      <p:transition spd="slow" p14:dur="2000" advTm="199832"/>
    </mc:Choice>
    <mc:Fallback xmlns="">
      <p:transition spd="slow" advTm="19983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6F3B2-0102-4AC1-AEBC-F1E1436948A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6" name="Τίτλος 7">
            <a:extLst>
              <a:ext uri="{FF2B5EF4-FFF2-40B4-BE49-F238E27FC236}">
                <a16:creationId xmlns:a16="http://schemas.microsoft.com/office/drawing/2014/main" id="{C8A90421-0B76-4490-BBE7-1899AC8DE4F4}"/>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ΟΙ ΕΝΔΟΚΡΙΝΙΚΟΙ ΔΙΑΤΑΡΑΚΤΕΣ ΣΥΝΔΕΟΝΤΑΙ ΜΕ ΤΗΝ ΠΡΟΚΛΗΣΗ ΔΥΣΜΕΝΩΝ ΕΠΙΔΡΑΣΕΩΝ ΣΤΟΝ ΑΝΘΡΩΠΟ</a:t>
            </a:r>
          </a:p>
        </p:txBody>
      </p:sp>
      <p:graphicFrame>
        <p:nvGraphicFramePr>
          <p:cNvPr id="4" name="Diagram 3">
            <a:extLst>
              <a:ext uri="{FF2B5EF4-FFF2-40B4-BE49-F238E27FC236}">
                <a16:creationId xmlns:a16="http://schemas.microsoft.com/office/drawing/2014/main" id="{2C67D8FD-697E-416E-B91F-61DBA691BEBC}"/>
              </a:ext>
            </a:extLst>
          </p:cNvPr>
          <p:cNvGraphicFramePr/>
          <p:nvPr>
            <p:extLst>
              <p:ext uri="{D42A27DB-BD31-4B8C-83A1-F6EECF244321}">
                <p14:modId xmlns:p14="http://schemas.microsoft.com/office/powerpoint/2010/main" val="3908353974"/>
              </p:ext>
            </p:extLst>
          </p:nvPr>
        </p:nvGraphicFramePr>
        <p:xfrm>
          <a:off x="790575" y="719666"/>
          <a:ext cx="11063295" cy="6016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F3392DF4-2F17-46BE-9534-192F7504D652}"/>
              </a:ext>
            </a:extLst>
          </p:cNvPr>
          <p:cNvSpPr txBox="1"/>
          <p:nvPr/>
        </p:nvSpPr>
        <p:spPr>
          <a:xfrm>
            <a:off x="7962900" y="2433823"/>
            <a:ext cx="3890970" cy="1990353"/>
          </a:xfrm>
          <a:prstGeom prst="rect">
            <a:avLst/>
          </a:prstGeom>
          <a:solidFill>
            <a:schemeClr val="accent2">
              <a:lumMod val="20000"/>
              <a:lumOff val="80000"/>
            </a:schemeClr>
          </a:solidFill>
          <a:ln w="19050">
            <a:solidFill>
              <a:schemeClr val="tx1"/>
            </a:solidFill>
          </a:ln>
        </p:spPr>
        <p:txBody>
          <a:bodyPr wrap="square" anchor="ctr">
            <a:spAutoFit/>
          </a:bodyPr>
          <a:lstStyle/>
          <a:p>
            <a:pPr algn="just">
              <a:lnSpc>
                <a:spcPct val="150000"/>
              </a:lnSpc>
            </a:pPr>
            <a:r>
              <a:rPr lang="el-GR" sz="1400" dirty="0">
                <a:latin typeface="Century Gothic" panose="020B0502020202020204" pitchFamily="34" charset="0"/>
              </a:rPr>
              <a:t>Στοιχεία επιδημιολογικών μελετών συνδέουν τους χημικούς ενδοκρινικούς διαταράκτες με αναπαραγωγικές επιπτώσεις, νευροσυμπεριφορικές διαταραχές, μεταβολικά σύνδρομα, οστικές διαταραχές, ανοσολογικές διαταραχές και καρκίνους</a:t>
            </a:r>
          </a:p>
        </p:txBody>
      </p:sp>
      <p:sp>
        <p:nvSpPr>
          <p:cNvPr id="12" name="TextBox 11">
            <a:extLst>
              <a:ext uri="{FF2B5EF4-FFF2-40B4-BE49-F238E27FC236}">
                <a16:creationId xmlns:a16="http://schemas.microsoft.com/office/drawing/2014/main" id="{5954349C-AA20-482D-9AB7-7569C652C443}"/>
              </a:ext>
            </a:extLst>
          </p:cNvPr>
          <p:cNvSpPr txBox="1"/>
          <p:nvPr/>
        </p:nvSpPr>
        <p:spPr>
          <a:xfrm>
            <a:off x="6648450" y="6150174"/>
            <a:ext cx="5543550" cy="984885"/>
          </a:xfrm>
          <a:prstGeom prst="rect">
            <a:avLst/>
          </a:prstGeom>
          <a:noFill/>
        </p:spPr>
        <p:txBody>
          <a:bodyPr wrap="square">
            <a:spAutoFit/>
          </a:bodyPr>
          <a:lstStyle/>
          <a:p>
            <a:r>
              <a:rPr lang="en-US" sz="1000" dirty="0">
                <a:latin typeface="Century Gothic" panose="020B0502020202020204" pitchFamily="34" charset="0"/>
              </a:rPr>
              <a:t>Nowak, K., </a:t>
            </a:r>
            <a:r>
              <a:rPr lang="en-US" sz="1000" dirty="0" err="1">
                <a:latin typeface="Century Gothic" panose="020B0502020202020204" pitchFamily="34" charset="0"/>
              </a:rPr>
              <a:t>Jabłońska</a:t>
            </a:r>
            <a:r>
              <a:rPr lang="en-US" sz="1000" dirty="0">
                <a:latin typeface="Century Gothic" panose="020B0502020202020204" pitchFamily="34" charset="0"/>
              </a:rPr>
              <a:t>, E., &amp; </a:t>
            </a:r>
            <a:r>
              <a:rPr lang="en-US" sz="1000" dirty="0" err="1">
                <a:latin typeface="Century Gothic" panose="020B0502020202020204" pitchFamily="34" charset="0"/>
              </a:rPr>
              <a:t>Ratajczak</a:t>
            </a:r>
            <a:r>
              <a:rPr lang="en-US" sz="1000" dirty="0">
                <a:latin typeface="Century Gothic" panose="020B0502020202020204" pitchFamily="34" charset="0"/>
              </a:rPr>
              <a:t>-Wrona, W. (2019). Immunomodulatory effects of synthetic endocrine disrupting chemicals on the development and functions of human immune cells. Environment International, 125, 350–364. https://doi.org/10.1016/J.ENVINT.2019.01.078</a:t>
            </a:r>
          </a:p>
          <a:p>
            <a:endParaRPr lang="en-US" dirty="0"/>
          </a:p>
        </p:txBody>
      </p:sp>
    </p:spTree>
    <p:extLst>
      <p:ext uri="{BB962C8B-B14F-4D97-AF65-F5344CB8AC3E}">
        <p14:creationId xmlns:p14="http://schemas.microsoft.com/office/powerpoint/2010/main" val="3929850270"/>
      </p:ext>
    </p:extLst>
  </p:cSld>
  <p:clrMapOvr>
    <a:masterClrMapping/>
  </p:clrMapOvr>
  <mc:AlternateContent xmlns:mc="http://schemas.openxmlformats.org/markup-compatibility/2006" xmlns:p14="http://schemas.microsoft.com/office/powerpoint/2010/main">
    <mc:Choice Requires="p14">
      <p:transition spd="slow" p14:dur="2000" advTm="58547"/>
    </mc:Choice>
    <mc:Fallback xmlns="">
      <p:transition spd="slow" advTm="5854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Τίτλος 7">
            <a:extLst>
              <a:ext uri="{FF2B5EF4-FFF2-40B4-BE49-F238E27FC236}">
                <a16:creationId xmlns:a16="http://schemas.microsoft.com/office/drawing/2014/main" id="{A479FF9B-8A81-4522-9870-CEE76AF563D7}"/>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ΜΕΛΕΤΕΣ </a:t>
            </a:r>
            <a:r>
              <a:rPr lang="en-US" sz="2800" b="1" dirty="0">
                <a:solidFill>
                  <a:srgbClr val="C00000"/>
                </a:solidFill>
                <a:effectLst>
                  <a:outerShdw blurRad="38100" dist="38100" dir="2700000" algn="tl">
                    <a:srgbClr val="000000">
                      <a:alpha val="43137"/>
                    </a:srgbClr>
                  </a:outerShdw>
                </a:effectLst>
                <a:latin typeface="Century Gothic" panose="020B0502020202020204" pitchFamily="34" charset="0"/>
              </a:rPr>
              <a:t>IN VITRO </a:t>
            </a: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&amp;</a:t>
            </a:r>
            <a:r>
              <a:rPr lang="en-US" sz="2800" b="1" dirty="0">
                <a:solidFill>
                  <a:srgbClr val="C00000"/>
                </a:solidFill>
                <a:effectLst>
                  <a:outerShdw blurRad="38100" dist="38100" dir="2700000" algn="tl">
                    <a:srgbClr val="000000">
                      <a:alpha val="43137"/>
                    </a:srgbClr>
                  </a:outerShdw>
                </a:effectLst>
                <a:latin typeface="Century Gothic" panose="020B0502020202020204" pitchFamily="34" charset="0"/>
              </a:rPr>
              <a:t> IN VIVO</a:t>
            </a:r>
            <a:endPar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endParaRPr>
          </a:p>
        </p:txBody>
      </p:sp>
      <p:grpSp>
        <p:nvGrpSpPr>
          <p:cNvPr id="41" name="Group 40">
            <a:extLst>
              <a:ext uri="{FF2B5EF4-FFF2-40B4-BE49-F238E27FC236}">
                <a16:creationId xmlns:a16="http://schemas.microsoft.com/office/drawing/2014/main" id="{2DF16E94-C73A-4528-B5BA-AB3BC5A36BC2}"/>
              </a:ext>
            </a:extLst>
          </p:cNvPr>
          <p:cNvGrpSpPr/>
          <p:nvPr/>
        </p:nvGrpSpPr>
        <p:grpSpPr>
          <a:xfrm>
            <a:off x="1006448" y="614469"/>
            <a:ext cx="10179102" cy="6216128"/>
            <a:chOff x="936948" y="641872"/>
            <a:chExt cx="10179102" cy="6216128"/>
          </a:xfrm>
        </p:grpSpPr>
        <p:grpSp>
          <p:nvGrpSpPr>
            <p:cNvPr id="39" name="Group 38">
              <a:extLst>
                <a:ext uri="{FF2B5EF4-FFF2-40B4-BE49-F238E27FC236}">
                  <a16:creationId xmlns:a16="http://schemas.microsoft.com/office/drawing/2014/main" id="{4C0E824B-3C94-4C5B-BD5D-4EB1466CE773}"/>
                </a:ext>
              </a:extLst>
            </p:cNvPr>
            <p:cNvGrpSpPr/>
            <p:nvPr/>
          </p:nvGrpSpPr>
          <p:grpSpPr>
            <a:xfrm>
              <a:off x="936948" y="666995"/>
              <a:ext cx="3945752" cy="6191005"/>
              <a:chOff x="541542" y="639592"/>
              <a:chExt cx="3945752" cy="6191005"/>
            </a:xfrm>
          </p:grpSpPr>
          <p:pic>
            <p:nvPicPr>
              <p:cNvPr id="6" name="Picture 5">
                <a:extLst>
                  <a:ext uri="{FF2B5EF4-FFF2-40B4-BE49-F238E27FC236}">
                    <a16:creationId xmlns:a16="http://schemas.microsoft.com/office/drawing/2014/main" id="{2D3FC0DA-A880-45CC-9C7B-4B1971E1699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0544" y="1667081"/>
                <a:ext cx="1727898" cy="1727898"/>
              </a:xfrm>
              <a:prstGeom prst="rect">
                <a:avLst/>
              </a:prstGeom>
            </p:spPr>
          </p:pic>
          <p:sp>
            <p:nvSpPr>
              <p:cNvPr id="16" name="TextBox 15">
                <a:extLst>
                  <a:ext uri="{FF2B5EF4-FFF2-40B4-BE49-F238E27FC236}">
                    <a16:creationId xmlns:a16="http://schemas.microsoft.com/office/drawing/2014/main" id="{B4D85EE2-7FEC-40DD-B6AD-EB07654FD4B2}"/>
                  </a:ext>
                </a:extLst>
              </p:cNvPr>
              <p:cNvSpPr txBox="1"/>
              <p:nvPr/>
            </p:nvSpPr>
            <p:spPr>
              <a:xfrm>
                <a:off x="541542" y="639592"/>
                <a:ext cx="3733800" cy="369332"/>
              </a:xfrm>
              <a:prstGeom prst="rect">
                <a:avLst/>
              </a:prstGeom>
              <a:noFill/>
            </p:spPr>
            <p:txBody>
              <a:bodyPr wrap="square" rtlCol="0">
                <a:spAutoFit/>
              </a:bodyPr>
              <a:lstStyle/>
              <a:p>
                <a:pPr algn="ctr"/>
                <a:r>
                  <a:rPr lang="en-US" b="1" i="1" dirty="0">
                    <a:latin typeface="Century Gothic" panose="020B0502020202020204" pitchFamily="34" charset="0"/>
                  </a:rPr>
                  <a:t>In vitro</a:t>
                </a:r>
                <a:endParaRPr lang="el-GR" b="1" i="1" dirty="0">
                  <a:latin typeface="Century Gothic" panose="020B0502020202020204" pitchFamily="34" charset="0"/>
                </a:endParaRPr>
              </a:p>
            </p:txBody>
          </p:sp>
          <p:pic>
            <p:nvPicPr>
              <p:cNvPr id="17" name="Picture 16">
                <a:extLst>
                  <a:ext uri="{FF2B5EF4-FFF2-40B4-BE49-F238E27FC236}">
                    <a16:creationId xmlns:a16="http://schemas.microsoft.com/office/drawing/2014/main" id="{E89FB794-F12E-47B8-A08C-755D92BEC4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746001" y="1878885"/>
                <a:ext cx="1741293" cy="1304289"/>
              </a:xfrm>
              <a:prstGeom prst="rect">
                <a:avLst/>
              </a:prstGeom>
            </p:spPr>
          </p:pic>
          <p:pic>
            <p:nvPicPr>
              <p:cNvPr id="18" name="Picture 17">
                <a:extLst>
                  <a:ext uri="{FF2B5EF4-FFF2-40B4-BE49-F238E27FC236}">
                    <a16:creationId xmlns:a16="http://schemas.microsoft.com/office/drawing/2014/main" id="{F3FEA316-6CD8-4451-9D42-988DF8A8E8F5}"/>
                  </a:ext>
                </a:extLst>
              </p:cNvPr>
              <p:cNvPicPr>
                <a:picLocks noChangeAspect="1"/>
              </p:cNvPicPr>
              <p:nvPr/>
            </p:nvPicPr>
            <p:blipFill>
              <a:blip r:embed="rId5"/>
              <a:stretch>
                <a:fillRect/>
              </a:stretch>
            </p:blipFill>
            <p:spPr>
              <a:xfrm>
                <a:off x="666134" y="3475826"/>
                <a:ext cx="1732361" cy="1304288"/>
              </a:xfrm>
              <a:prstGeom prst="rect">
                <a:avLst/>
              </a:prstGeom>
            </p:spPr>
          </p:pic>
          <p:pic>
            <p:nvPicPr>
              <p:cNvPr id="19" name="Picture 18">
                <a:extLst>
                  <a:ext uri="{FF2B5EF4-FFF2-40B4-BE49-F238E27FC236}">
                    <a16:creationId xmlns:a16="http://schemas.microsoft.com/office/drawing/2014/main" id="{201C2AC3-B849-4B15-BE1C-06944D1E320A}"/>
                  </a:ext>
                </a:extLst>
              </p:cNvPr>
              <p:cNvPicPr>
                <a:picLocks noChangeAspect="1"/>
              </p:cNvPicPr>
              <p:nvPr/>
            </p:nvPicPr>
            <p:blipFill>
              <a:blip r:embed="rId6"/>
              <a:stretch>
                <a:fillRect/>
              </a:stretch>
            </p:blipFill>
            <p:spPr>
              <a:xfrm>
                <a:off x="676080" y="4879978"/>
                <a:ext cx="1732362" cy="1304288"/>
              </a:xfrm>
              <a:prstGeom prst="rect">
                <a:avLst/>
              </a:prstGeom>
            </p:spPr>
          </p:pic>
          <p:pic>
            <p:nvPicPr>
              <p:cNvPr id="20" name="Picture 19">
                <a:extLst>
                  <a:ext uri="{FF2B5EF4-FFF2-40B4-BE49-F238E27FC236}">
                    <a16:creationId xmlns:a16="http://schemas.microsoft.com/office/drawing/2014/main" id="{C75F7999-8AE8-41B7-9972-BAABD006AB6F}"/>
                  </a:ext>
                </a:extLst>
              </p:cNvPr>
              <p:cNvPicPr>
                <a:picLocks noChangeAspect="1"/>
              </p:cNvPicPr>
              <p:nvPr/>
            </p:nvPicPr>
            <p:blipFill>
              <a:blip r:embed="rId7"/>
              <a:stretch>
                <a:fillRect/>
              </a:stretch>
            </p:blipFill>
            <p:spPr>
              <a:xfrm>
                <a:off x="2578929" y="4879978"/>
                <a:ext cx="1732362" cy="1302122"/>
              </a:xfrm>
              <a:prstGeom prst="rect">
                <a:avLst/>
              </a:prstGeom>
            </p:spPr>
          </p:pic>
          <p:sp>
            <p:nvSpPr>
              <p:cNvPr id="21" name="TextBox 20">
                <a:extLst>
                  <a:ext uri="{FF2B5EF4-FFF2-40B4-BE49-F238E27FC236}">
                    <a16:creationId xmlns:a16="http://schemas.microsoft.com/office/drawing/2014/main" id="{7055AA86-3982-4A37-B11E-6C9B6DBC6696}"/>
                  </a:ext>
                </a:extLst>
              </p:cNvPr>
              <p:cNvSpPr txBox="1"/>
              <p:nvPr/>
            </p:nvSpPr>
            <p:spPr>
              <a:xfrm>
                <a:off x="575081" y="6184266"/>
                <a:ext cx="1934359" cy="646331"/>
              </a:xfrm>
              <a:prstGeom prst="rect">
                <a:avLst/>
              </a:prstGeom>
              <a:noFill/>
            </p:spPr>
            <p:txBody>
              <a:bodyPr wrap="square" rtlCol="0">
                <a:spAutoFit/>
              </a:bodyPr>
              <a:lstStyle/>
              <a:p>
                <a:pPr algn="ctr"/>
                <a:r>
                  <a:rPr lang="el-GR" sz="1200" dirty="0">
                    <a:latin typeface="Century Gothic" panose="020B0502020202020204" pitchFamily="34" charset="0"/>
                  </a:rPr>
                  <a:t>Καρκινικές ή αθανατοποιημένες κυτταρικές σειρές</a:t>
                </a:r>
              </a:p>
            </p:txBody>
          </p:sp>
          <p:sp>
            <p:nvSpPr>
              <p:cNvPr id="22" name="TextBox 21">
                <a:extLst>
                  <a:ext uri="{FF2B5EF4-FFF2-40B4-BE49-F238E27FC236}">
                    <a16:creationId xmlns:a16="http://schemas.microsoft.com/office/drawing/2014/main" id="{69C4CECE-6EC9-4561-A8FD-3254AD8B738B}"/>
                  </a:ext>
                </a:extLst>
              </p:cNvPr>
              <p:cNvSpPr txBox="1"/>
              <p:nvPr/>
            </p:nvSpPr>
            <p:spPr>
              <a:xfrm>
                <a:off x="2477930" y="6184266"/>
                <a:ext cx="1934359" cy="461665"/>
              </a:xfrm>
              <a:prstGeom prst="rect">
                <a:avLst/>
              </a:prstGeom>
              <a:noFill/>
            </p:spPr>
            <p:txBody>
              <a:bodyPr wrap="square" rtlCol="0">
                <a:spAutoFit/>
              </a:bodyPr>
              <a:lstStyle/>
              <a:p>
                <a:pPr algn="ctr"/>
                <a:r>
                  <a:rPr lang="el-GR" sz="1200" dirty="0">
                    <a:latin typeface="Century Gothic" panose="020B0502020202020204" pitchFamily="34" charset="0"/>
                  </a:rPr>
                  <a:t>Πρωτογενείς καλλιέργειες</a:t>
                </a:r>
              </a:p>
            </p:txBody>
          </p:sp>
        </p:grpSp>
        <p:grpSp>
          <p:nvGrpSpPr>
            <p:cNvPr id="40" name="Group 39">
              <a:extLst>
                <a:ext uri="{FF2B5EF4-FFF2-40B4-BE49-F238E27FC236}">
                  <a16:creationId xmlns:a16="http://schemas.microsoft.com/office/drawing/2014/main" id="{F75E4E1D-BBCB-4653-A17C-44B67974F1B4}"/>
                </a:ext>
              </a:extLst>
            </p:cNvPr>
            <p:cNvGrpSpPr/>
            <p:nvPr/>
          </p:nvGrpSpPr>
          <p:grpSpPr>
            <a:xfrm>
              <a:off x="6591443" y="641872"/>
              <a:ext cx="4524607" cy="5846796"/>
              <a:chOff x="7092309" y="614469"/>
              <a:chExt cx="4524607" cy="5846796"/>
            </a:xfrm>
          </p:grpSpPr>
          <p:pic>
            <p:nvPicPr>
              <p:cNvPr id="8" name="Picture 7">
                <a:extLst>
                  <a:ext uri="{FF2B5EF4-FFF2-40B4-BE49-F238E27FC236}">
                    <a16:creationId xmlns:a16="http://schemas.microsoft.com/office/drawing/2014/main" id="{CF334942-3EE8-40C2-9884-A95A8580BB94}"/>
                  </a:ext>
                </a:extLst>
              </p:cNvPr>
              <p:cNvPicPr>
                <a:picLocks noChangeAspect="1"/>
              </p:cNvPicPr>
              <p:nvPr/>
            </p:nvPicPr>
            <p:blipFill>
              <a:blip r:embed="rId8"/>
              <a:stretch>
                <a:fillRect/>
              </a:stretch>
            </p:blipFill>
            <p:spPr>
              <a:xfrm>
                <a:off x="8010986" y="1744963"/>
                <a:ext cx="2687249" cy="1572132"/>
              </a:xfrm>
              <a:prstGeom prst="rect">
                <a:avLst/>
              </a:prstGeom>
            </p:spPr>
          </p:pic>
          <p:sp>
            <p:nvSpPr>
              <p:cNvPr id="15" name="TextBox 14">
                <a:extLst>
                  <a:ext uri="{FF2B5EF4-FFF2-40B4-BE49-F238E27FC236}">
                    <a16:creationId xmlns:a16="http://schemas.microsoft.com/office/drawing/2014/main" id="{8ADAAE4D-8BE8-4D81-BE6C-F410EA39DE5C}"/>
                  </a:ext>
                </a:extLst>
              </p:cNvPr>
              <p:cNvSpPr txBox="1"/>
              <p:nvPr/>
            </p:nvSpPr>
            <p:spPr>
              <a:xfrm>
                <a:off x="7487713" y="614469"/>
                <a:ext cx="3733800" cy="369332"/>
              </a:xfrm>
              <a:prstGeom prst="rect">
                <a:avLst/>
              </a:prstGeom>
              <a:noFill/>
            </p:spPr>
            <p:txBody>
              <a:bodyPr wrap="square" rtlCol="0">
                <a:spAutoFit/>
              </a:bodyPr>
              <a:lstStyle/>
              <a:p>
                <a:pPr algn="ctr"/>
                <a:r>
                  <a:rPr lang="en-US" b="1" i="1" dirty="0">
                    <a:latin typeface="Century Gothic" panose="020B0502020202020204" pitchFamily="34" charset="0"/>
                  </a:rPr>
                  <a:t>In vivo</a:t>
                </a:r>
                <a:endParaRPr lang="el-GR" b="1" i="1" dirty="0">
                  <a:latin typeface="Century Gothic" panose="020B0502020202020204" pitchFamily="34" charset="0"/>
                </a:endParaRPr>
              </a:p>
            </p:txBody>
          </p:sp>
          <p:pic>
            <p:nvPicPr>
              <p:cNvPr id="23" name="Picture 22">
                <a:extLst>
                  <a:ext uri="{FF2B5EF4-FFF2-40B4-BE49-F238E27FC236}">
                    <a16:creationId xmlns:a16="http://schemas.microsoft.com/office/drawing/2014/main" id="{5885B6AE-14F6-4DD1-BDC5-221F8620E259}"/>
                  </a:ext>
                </a:extLst>
              </p:cNvPr>
              <p:cNvPicPr>
                <a:picLocks noChangeAspect="1"/>
              </p:cNvPicPr>
              <p:nvPr/>
            </p:nvPicPr>
            <p:blipFill>
              <a:blip r:embed="rId9"/>
              <a:stretch>
                <a:fillRect/>
              </a:stretch>
            </p:blipFill>
            <p:spPr>
              <a:xfrm>
                <a:off x="7092309" y="3394979"/>
                <a:ext cx="4524607" cy="2789287"/>
              </a:xfrm>
              <a:prstGeom prst="rect">
                <a:avLst/>
              </a:prstGeom>
            </p:spPr>
          </p:pic>
          <p:sp>
            <p:nvSpPr>
              <p:cNvPr id="25" name="TextBox 24">
                <a:extLst>
                  <a:ext uri="{FF2B5EF4-FFF2-40B4-BE49-F238E27FC236}">
                    <a16:creationId xmlns:a16="http://schemas.microsoft.com/office/drawing/2014/main" id="{29A74954-1498-4A21-B8E8-E36AC495F621}"/>
                  </a:ext>
                </a:extLst>
              </p:cNvPr>
              <p:cNvSpPr txBox="1"/>
              <p:nvPr/>
            </p:nvSpPr>
            <p:spPr>
              <a:xfrm>
                <a:off x="8370658" y="6184266"/>
                <a:ext cx="1934359" cy="276999"/>
              </a:xfrm>
              <a:prstGeom prst="rect">
                <a:avLst/>
              </a:prstGeom>
              <a:noFill/>
            </p:spPr>
            <p:txBody>
              <a:bodyPr wrap="square" rtlCol="0">
                <a:spAutoFit/>
              </a:bodyPr>
              <a:lstStyle/>
              <a:p>
                <a:pPr algn="ctr"/>
                <a:r>
                  <a:rPr lang="en-US" sz="1200" dirty="0">
                    <a:latin typeface="Century Gothic" panose="020B0502020202020204" pitchFamily="34" charset="0"/>
                  </a:rPr>
                  <a:t>O</a:t>
                </a:r>
                <a:r>
                  <a:rPr lang="el-GR" sz="1200" dirty="0">
                    <a:latin typeface="Century Gothic" panose="020B0502020202020204" pitchFamily="34" charset="0"/>
                  </a:rPr>
                  <a:t>ργανισμοί μοντέλα </a:t>
                </a:r>
              </a:p>
            </p:txBody>
          </p:sp>
        </p:grpSp>
      </p:grpSp>
      <p:sp>
        <p:nvSpPr>
          <p:cNvPr id="2" name="TextBox 1">
            <a:extLst>
              <a:ext uri="{FF2B5EF4-FFF2-40B4-BE49-F238E27FC236}">
                <a16:creationId xmlns:a16="http://schemas.microsoft.com/office/drawing/2014/main" id="{3F1CE49C-F9EA-4887-A333-2044E678692C}"/>
              </a:ext>
            </a:extLst>
          </p:cNvPr>
          <p:cNvSpPr txBox="1"/>
          <p:nvPr/>
        </p:nvSpPr>
        <p:spPr>
          <a:xfrm>
            <a:off x="1056947" y="1236193"/>
            <a:ext cx="3599261" cy="307777"/>
          </a:xfrm>
          <a:prstGeom prst="rect">
            <a:avLst/>
          </a:prstGeom>
          <a:noFill/>
        </p:spPr>
        <p:txBody>
          <a:bodyPr wrap="square" rtlCol="0">
            <a:spAutoFit/>
          </a:bodyPr>
          <a:lstStyle/>
          <a:p>
            <a:pPr algn="ctr"/>
            <a:r>
              <a:rPr lang="en-US" sz="1400" dirty="0">
                <a:latin typeface="Century Gothic" panose="020B0502020202020204" pitchFamily="34" charset="0"/>
              </a:rPr>
              <a:t>“</a:t>
            </a:r>
            <a:r>
              <a:rPr lang="el-GR" sz="1400" dirty="0">
                <a:latin typeface="Century Gothic" panose="020B0502020202020204" pitchFamily="34" charset="0"/>
              </a:rPr>
              <a:t>Πειράματα δοκιμαστικού σωλήνα</a:t>
            </a:r>
            <a:r>
              <a:rPr lang="en-US" sz="1400" dirty="0">
                <a:latin typeface="Century Gothic" panose="020B0502020202020204" pitchFamily="34" charset="0"/>
              </a:rPr>
              <a:t>”</a:t>
            </a:r>
            <a:endParaRPr lang="el-GR" sz="1400" dirty="0">
              <a:latin typeface="Century Gothic" panose="020B0502020202020204" pitchFamily="34" charset="0"/>
            </a:endParaRPr>
          </a:p>
        </p:txBody>
      </p:sp>
      <p:sp>
        <p:nvSpPr>
          <p:cNvPr id="24" name="TextBox 23">
            <a:extLst>
              <a:ext uri="{FF2B5EF4-FFF2-40B4-BE49-F238E27FC236}">
                <a16:creationId xmlns:a16="http://schemas.microsoft.com/office/drawing/2014/main" id="{2EABFAD1-37EA-4714-9EA1-6117B098D5D8}"/>
              </a:ext>
            </a:extLst>
          </p:cNvPr>
          <p:cNvSpPr txBox="1"/>
          <p:nvPr/>
        </p:nvSpPr>
        <p:spPr>
          <a:xfrm>
            <a:off x="7106842" y="1236192"/>
            <a:ext cx="3599261" cy="307777"/>
          </a:xfrm>
          <a:prstGeom prst="rect">
            <a:avLst/>
          </a:prstGeom>
          <a:noFill/>
        </p:spPr>
        <p:txBody>
          <a:bodyPr wrap="square" rtlCol="0">
            <a:spAutoFit/>
          </a:bodyPr>
          <a:lstStyle/>
          <a:p>
            <a:pPr algn="ctr"/>
            <a:r>
              <a:rPr lang="el-GR" sz="1400" dirty="0">
                <a:latin typeface="Century Gothic" panose="020B0502020202020204" pitchFamily="34" charset="0"/>
              </a:rPr>
              <a:t>Πειράματα εντός έμβιου οργανισμού</a:t>
            </a:r>
          </a:p>
        </p:txBody>
      </p:sp>
    </p:spTree>
    <p:extLst>
      <p:ext uri="{BB962C8B-B14F-4D97-AF65-F5344CB8AC3E}">
        <p14:creationId xmlns:p14="http://schemas.microsoft.com/office/powerpoint/2010/main" val="1406153671"/>
      </p:ext>
    </p:extLst>
  </p:cSld>
  <p:clrMapOvr>
    <a:masterClrMapping/>
  </p:clrMapOvr>
  <mc:AlternateContent xmlns:mc="http://schemas.openxmlformats.org/markup-compatibility/2006" xmlns:p14="http://schemas.microsoft.com/office/powerpoint/2010/main">
    <mc:Choice Requires="p14">
      <p:transition spd="slow" p14:dur="2000" advTm="186664"/>
    </mc:Choice>
    <mc:Fallback xmlns="">
      <p:transition spd="slow" advTm="18666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Τίτλος 7">
            <a:extLst>
              <a:ext uri="{FF2B5EF4-FFF2-40B4-BE49-F238E27FC236}">
                <a16:creationId xmlns:a16="http://schemas.microsoft.com/office/drawing/2014/main" id="{A479FF9B-8A81-4522-9870-CEE76AF563D7}"/>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ΟΙ </a:t>
            </a:r>
            <a:r>
              <a:rPr lang="en-US" sz="2800" b="1" dirty="0">
                <a:solidFill>
                  <a:srgbClr val="C00000"/>
                </a:solidFill>
                <a:effectLst>
                  <a:outerShdw blurRad="38100" dist="38100" dir="2700000" algn="tl">
                    <a:srgbClr val="000000">
                      <a:alpha val="43137"/>
                    </a:srgbClr>
                  </a:outerShdw>
                </a:effectLst>
                <a:latin typeface="Century Gothic" panose="020B0502020202020204" pitchFamily="34" charset="0"/>
              </a:rPr>
              <a:t>IN VIVO </a:t>
            </a: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ΜΕΛΕΤΕΣ ΠΑΡΕΧΟΥΝ ΜΕΓΑΛΥΤΕΡΗ ΔΥΝΑΤΟΤΗΤΑ ΕΞΑΓΩΓΗΣ ΣΥΜΠΕΡΑΣΜΑΤΩΝ</a:t>
            </a:r>
          </a:p>
        </p:txBody>
      </p:sp>
      <p:graphicFrame>
        <p:nvGraphicFramePr>
          <p:cNvPr id="2" name="Diagram 1">
            <a:extLst>
              <a:ext uri="{FF2B5EF4-FFF2-40B4-BE49-F238E27FC236}">
                <a16:creationId xmlns:a16="http://schemas.microsoft.com/office/drawing/2014/main" id="{7549B282-935F-4068-BA5D-2465213CB13B}"/>
              </a:ext>
            </a:extLst>
          </p:cNvPr>
          <p:cNvGraphicFramePr/>
          <p:nvPr>
            <p:extLst>
              <p:ext uri="{D42A27DB-BD31-4B8C-83A1-F6EECF244321}">
                <p14:modId xmlns:p14="http://schemas.microsoft.com/office/powerpoint/2010/main" val="2687611998"/>
              </p:ext>
            </p:extLst>
          </p:nvPr>
        </p:nvGraphicFramePr>
        <p:xfrm>
          <a:off x="338129" y="983801"/>
          <a:ext cx="11515741" cy="5662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9674757"/>
      </p:ext>
    </p:extLst>
  </p:cSld>
  <p:clrMapOvr>
    <a:masterClrMapping/>
  </p:clrMapOvr>
  <mc:AlternateContent xmlns:mc="http://schemas.openxmlformats.org/markup-compatibility/2006" xmlns:p14="http://schemas.microsoft.com/office/powerpoint/2010/main">
    <mc:Choice Requires="p14">
      <p:transition spd="slow" p14:dur="2000" advTm="86313"/>
    </mc:Choice>
    <mc:Fallback xmlns="">
      <p:transition spd="slow" advTm="8631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1FD6CB-2DC5-42A8-AE8B-F16235B6DC40}"/>
              </a:ext>
            </a:extLst>
          </p:cNvPr>
          <p:cNvSpPr>
            <a:spLocks noGrp="1"/>
          </p:cNvSpPr>
          <p:nvPr>
            <p:ph type="body" idx="1"/>
          </p:nvPr>
        </p:nvSpPr>
        <p:spPr>
          <a:xfrm>
            <a:off x="836612" y="1443038"/>
            <a:ext cx="5157787" cy="823912"/>
          </a:xfrm>
        </p:spPr>
        <p:txBody>
          <a:bodyPr/>
          <a:lstStyle/>
          <a:p>
            <a:pPr algn="ctr"/>
            <a:r>
              <a:rPr lang="el-GR" dirty="0">
                <a:latin typeface="Century Gothic" panose="020B0502020202020204" pitchFamily="34" charset="0"/>
              </a:rPr>
              <a:t>Τοξικολογικές</a:t>
            </a:r>
            <a:r>
              <a:rPr lang="el-GR" dirty="0">
                <a:solidFill>
                  <a:schemeClr val="tx1"/>
                </a:solidFill>
                <a:latin typeface="Century Gothic" panose="020B0502020202020204" pitchFamily="34" charset="0"/>
              </a:rPr>
              <a:t> μελέτες</a:t>
            </a:r>
          </a:p>
          <a:p>
            <a:endParaRPr lang="el-GR" dirty="0"/>
          </a:p>
        </p:txBody>
      </p:sp>
      <p:sp>
        <p:nvSpPr>
          <p:cNvPr id="4" name="Content Placeholder 3">
            <a:extLst>
              <a:ext uri="{FF2B5EF4-FFF2-40B4-BE49-F238E27FC236}">
                <a16:creationId xmlns:a16="http://schemas.microsoft.com/office/drawing/2014/main" id="{FADBD0DF-E90D-4236-876E-0D8F5FB94EB7}"/>
              </a:ext>
            </a:extLst>
          </p:cNvPr>
          <p:cNvSpPr>
            <a:spLocks noGrp="1"/>
          </p:cNvSpPr>
          <p:nvPr>
            <p:ph sz="half" idx="2"/>
          </p:nvPr>
        </p:nvSpPr>
        <p:spPr>
          <a:xfrm>
            <a:off x="825498" y="2052935"/>
            <a:ext cx="5180013" cy="3684588"/>
          </a:xfrm>
        </p:spPr>
        <p:txBody>
          <a:bodyPr>
            <a:normAutofit fontScale="62500" lnSpcReduction="20000"/>
          </a:bodyPr>
          <a:lstStyle/>
          <a:p>
            <a:pPr marL="285750" indent="-285750" algn="just">
              <a:lnSpc>
                <a:spcPct val="220000"/>
              </a:lnSpc>
              <a:buFont typeface="Wingdings" panose="05000000000000000000" pitchFamily="2" charset="2"/>
              <a:buChar char="§"/>
            </a:pPr>
            <a:r>
              <a:rPr lang="el-GR" sz="3200" dirty="0">
                <a:latin typeface="Century Gothic" panose="020B0502020202020204" pitchFamily="34" charset="0"/>
              </a:rPr>
              <a:t>Εξέταση χημικών ουσιών ατομικά</a:t>
            </a:r>
          </a:p>
          <a:p>
            <a:pPr marL="285750" indent="-285750" algn="just">
              <a:lnSpc>
                <a:spcPct val="220000"/>
              </a:lnSpc>
              <a:buFont typeface="Wingdings" panose="05000000000000000000" pitchFamily="2" charset="2"/>
              <a:buChar char="§"/>
            </a:pPr>
            <a:r>
              <a:rPr lang="el-GR" sz="3200" dirty="0">
                <a:latin typeface="Century Gothic" panose="020B0502020202020204" pitchFamily="34" charset="0"/>
              </a:rPr>
              <a:t>Έκθεση σε υψηλές, μη ρεαλιστικές δόσεις</a:t>
            </a:r>
          </a:p>
          <a:p>
            <a:pPr marL="285750" indent="-285750" algn="just">
              <a:lnSpc>
                <a:spcPct val="220000"/>
              </a:lnSpc>
              <a:buFont typeface="Wingdings" panose="05000000000000000000" pitchFamily="2" charset="2"/>
              <a:buChar char="§"/>
            </a:pPr>
            <a:r>
              <a:rPr lang="el-GR" sz="3200" dirty="0">
                <a:latin typeface="Century Gothic" panose="020B0502020202020204" pitchFamily="34" charset="0"/>
              </a:rPr>
              <a:t>Έκθεση για σύντομα χρονικά διαστήμα</a:t>
            </a:r>
          </a:p>
          <a:p>
            <a:endParaRPr lang="el-GR" dirty="0"/>
          </a:p>
        </p:txBody>
      </p:sp>
      <p:sp>
        <p:nvSpPr>
          <p:cNvPr id="5" name="Text Placeholder 4">
            <a:extLst>
              <a:ext uri="{FF2B5EF4-FFF2-40B4-BE49-F238E27FC236}">
                <a16:creationId xmlns:a16="http://schemas.microsoft.com/office/drawing/2014/main" id="{8241C1F2-B9A7-4C3E-8079-E80B2749F17D}"/>
              </a:ext>
            </a:extLst>
          </p:cNvPr>
          <p:cNvSpPr>
            <a:spLocks noGrp="1"/>
          </p:cNvSpPr>
          <p:nvPr>
            <p:ph type="body" sz="quarter" idx="3"/>
          </p:nvPr>
        </p:nvSpPr>
        <p:spPr>
          <a:xfrm>
            <a:off x="6169024" y="1443038"/>
            <a:ext cx="5183188" cy="823912"/>
          </a:xfrm>
        </p:spPr>
        <p:txBody>
          <a:bodyPr/>
          <a:lstStyle/>
          <a:p>
            <a:pPr algn="ctr"/>
            <a:r>
              <a:rPr lang="el-GR" dirty="0">
                <a:latin typeface="Century Gothic" panose="020B0502020202020204" pitchFamily="34" charset="0"/>
              </a:rPr>
              <a:t>Πραγματική έκθεση</a:t>
            </a:r>
          </a:p>
          <a:p>
            <a:endParaRPr lang="el-GR" dirty="0"/>
          </a:p>
        </p:txBody>
      </p:sp>
      <p:sp>
        <p:nvSpPr>
          <p:cNvPr id="6" name="Content Placeholder 5">
            <a:extLst>
              <a:ext uri="{FF2B5EF4-FFF2-40B4-BE49-F238E27FC236}">
                <a16:creationId xmlns:a16="http://schemas.microsoft.com/office/drawing/2014/main" id="{5AB1D89E-6E4A-42FE-A9E3-46256E5EAC66}"/>
              </a:ext>
            </a:extLst>
          </p:cNvPr>
          <p:cNvSpPr>
            <a:spLocks noGrp="1"/>
          </p:cNvSpPr>
          <p:nvPr>
            <p:ph sz="quarter" idx="4"/>
          </p:nvPr>
        </p:nvSpPr>
        <p:spPr>
          <a:xfrm>
            <a:off x="6186491" y="2052935"/>
            <a:ext cx="5183188" cy="3684588"/>
          </a:xfrm>
        </p:spPr>
        <p:txBody>
          <a:bodyPr>
            <a:normAutofit fontScale="62500" lnSpcReduction="20000"/>
          </a:bodyPr>
          <a:lstStyle/>
          <a:p>
            <a:pPr marL="285750" indent="-285750" algn="just">
              <a:lnSpc>
                <a:spcPct val="220000"/>
              </a:lnSpc>
              <a:buFont typeface="Wingdings" panose="05000000000000000000" pitchFamily="2" charset="2"/>
              <a:buChar char="§"/>
            </a:pPr>
            <a:r>
              <a:rPr lang="el-GR" sz="3200" dirty="0">
                <a:latin typeface="Century Gothic" panose="020B0502020202020204" pitchFamily="34" charset="0"/>
              </a:rPr>
              <a:t>Έκθεση σε μείγματα χημικών ουσιών</a:t>
            </a:r>
          </a:p>
          <a:p>
            <a:pPr marL="285750" indent="-285750" algn="just">
              <a:lnSpc>
                <a:spcPct val="220000"/>
              </a:lnSpc>
              <a:buFont typeface="Wingdings" panose="05000000000000000000" pitchFamily="2" charset="2"/>
              <a:buChar char="§"/>
            </a:pPr>
            <a:r>
              <a:rPr lang="el-GR" sz="3200" dirty="0">
                <a:latin typeface="Century Gothic" panose="020B0502020202020204" pitchFamily="34" charset="0"/>
              </a:rPr>
              <a:t>Έκθεση σε χαμηλές δόσεις, κάτω ή γύρω από τα όρια ασφαλείας</a:t>
            </a:r>
          </a:p>
          <a:p>
            <a:pPr marL="285750" indent="-285750" algn="just">
              <a:lnSpc>
                <a:spcPct val="220000"/>
              </a:lnSpc>
              <a:buFont typeface="Wingdings" panose="05000000000000000000" pitchFamily="2" charset="2"/>
              <a:buChar char="§"/>
            </a:pPr>
            <a:r>
              <a:rPr lang="el-GR" sz="3200" dirty="0">
                <a:latin typeface="Century Gothic" panose="020B0502020202020204" pitchFamily="34" charset="0"/>
              </a:rPr>
              <a:t>Έκθεση σε όλοκληρη τη διάρκεια της ζωής</a:t>
            </a:r>
          </a:p>
          <a:p>
            <a:endParaRPr lang="el-GR" dirty="0"/>
          </a:p>
        </p:txBody>
      </p:sp>
      <p:sp>
        <p:nvSpPr>
          <p:cNvPr id="7" name="Τίτλος 7">
            <a:extLst>
              <a:ext uri="{FF2B5EF4-FFF2-40B4-BE49-F238E27FC236}">
                <a16:creationId xmlns:a16="http://schemas.microsoft.com/office/drawing/2014/main" id="{12CF695C-10F6-4C5C-AA3A-C3DFB3D26866}"/>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Η ΠΛΕΙΟΨΗΦΙΑ ΤΩΝ ΤΟΞΙΚΟΛΟΓΙΚΩΝ ΜΕΛΕΤΩΝ ΔΕΝ ΑΝΤΙΚΑΤΟΠΤΡΙΖΕΙ ΤΟΥΣ ΚΙΝΔΥΝΟΥΣ ΣΤΗΝ ΠΡΑΓΜΑΤΙΚΗ ΖΩΗ</a:t>
            </a:r>
          </a:p>
        </p:txBody>
      </p:sp>
    </p:spTree>
    <p:extLst>
      <p:ext uri="{BB962C8B-B14F-4D97-AF65-F5344CB8AC3E}">
        <p14:creationId xmlns:p14="http://schemas.microsoft.com/office/powerpoint/2010/main" val="2647317392"/>
      </p:ext>
    </p:extLst>
  </p:cSld>
  <p:clrMapOvr>
    <a:masterClrMapping/>
  </p:clrMapOvr>
  <mc:AlternateContent xmlns:mc="http://schemas.openxmlformats.org/markup-compatibility/2006" xmlns:p14="http://schemas.microsoft.com/office/powerpoint/2010/main">
    <mc:Choice Requires="p14">
      <p:transition spd="slow" p14:dur="2000" advTm="133151"/>
    </mc:Choice>
    <mc:Fallback xmlns="">
      <p:transition spd="slow" advTm="13315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6F3B2-0102-4AC1-AEBC-F1E1436948A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6" name="Τίτλος 7">
            <a:extLst>
              <a:ext uri="{FF2B5EF4-FFF2-40B4-BE49-F238E27FC236}">
                <a16:creationId xmlns:a16="http://schemas.microsoft.com/office/drawing/2014/main" id="{056CB5A8-29F3-4BE7-86B0-B33B092A18D9}"/>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Η ΤΑΥΤΟΧΡΟΝΗ ΠΑΡΟΥΣΙΑ ΧΗΜΙΚΩΝ ΟΥΣΙΩΝ ΣΕ ΣΥΝΘΕΤΑ ΜΕΙΓΜΑΤΑ ΕΓΕΙΡΕΙ ΑΝΗΣΥΧΙΕΣ ΓΙΑ ΤΗΝ ΑΝΘΡΩΠΙΝΗ ΑΣΦΑΛΕΙΑ</a:t>
            </a:r>
          </a:p>
        </p:txBody>
      </p:sp>
      <p:sp>
        <p:nvSpPr>
          <p:cNvPr id="8" name="TextBox 7">
            <a:extLst>
              <a:ext uri="{FF2B5EF4-FFF2-40B4-BE49-F238E27FC236}">
                <a16:creationId xmlns:a16="http://schemas.microsoft.com/office/drawing/2014/main" id="{6C346937-D3EE-485D-B1F8-B70BCE597DC1}"/>
              </a:ext>
            </a:extLst>
          </p:cNvPr>
          <p:cNvSpPr txBox="1"/>
          <p:nvPr/>
        </p:nvSpPr>
        <p:spPr>
          <a:xfrm>
            <a:off x="821094" y="955601"/>
            <a:ext cx="10647817" cy="1153521"/>
          </a:xfrm>
          <a:prstGeom prst="rect">
            <a:avLst/>
          </a:prstGeom>
          <a:noFill/>
        </p:spPr>
        <p:txBody>
          <a:bodyPr wrap="square">
            <a:spAutoFit/>
          </a:bodyPr>
          <a:lstStyle/>
          <a:p>
            <a:pPr algn="just">
              <a:lnSpc>
                <a:spcPct val="150000"/>
              </a:lnSpc>
            </a:pPr>
            <a:r>
              <a:rPr lang="el-GR" sz="1600" dirty="0">
                <a:latin typeface="Century Gothic" panose="020B0502020202020204" pitchFamily="34" charset="0"/>
              </a:rPr>
              <a:t>Η εξέταση ενός χημικού επιτρέπει τον προσδιορισμό του ατομικού κινδύνου, υπό συγκεκριμένες συνθήκες, αλλά δεν παρέχει ολοκληρωμένη εικόνα για τους πολλαπλούς κινδύνους που προκύπτουν από την ταυτόχρονη έκθεση σε διάφορους στρεσογόνους παράγοντες </a:t>
            </a:r>
          </a:p>
        </p:txBody>
      </p:sp>
      <p:graphicFrame>
        <p:nvGraphicFramePr>
          <p:cNvPr id="12" name="Diagram 11">
            <a:extLst>
              <a:ext uri="{FF2B5EF4-FFF2-40B4-BE49-F238E27FC236}">
                <a16:creationId xmlns:a16="http://schemas.microsoft.com/office/drawing/2014/main" id="{B5C4F703-03FA-4D34-8661-A935C351CFD1}"/>
              </a:ext>
            </a:extLst>
          </p:cNvPr>
          <p:cNvGraphicFramePr/>
          <p:nvPr>
            <p:extLst>
              <p:ext uri="{D42A27DB-BD31-4B8C-83A1-F6EECF244321}">
                <p14:modId xmlns:p14="http://schemas.microsoft.com/office/powerpoint/2010/main" val="258613127"/>
              </p:ext>
            </p:extLst>
          </p:nvPr>
        </p:nvGraphicFramePr>
        <p:xfrm>
          <a:off x="1509407" y="2109122"/>
          <a:ext cx="9735767" cy="4530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E550B2AC-A2DF-4995-A881-1778165DDFEA}"/>
              </a:ext>
            </a:extLst>
          </p:cNvPr>
          <p:cNvPicPr>
            <a:picLocks noChangeAspect="1"/>
          </p:cNvPicPr>
          <p:nvPr/>
        </p:nvPicPr>
        <p:blipFill>
          <a:blip r:embed="rId8"/>
          <a:stretch>
            <a:fillRect/>
          </a:stretch>
        </p:blipFill>
        <p:spPr>
          <a:xfrm>
            <a:off x="2026800" y="2740823"/>
            <a:ext cx="3278815" cy="3267301"/>
          </a:xfrm>
          <a:prstGeom prst="rect">
            <a:avLst/>
          </a:prstGeom>
        </p:spPr>
      </p:pic>
      <p:sp>
        <p:nvSpPr>
          <p:cNvPr id="14" name="TextBox 13">
            <a:extLst>
              <a:ext uri="{FF2B5EF4-FFF2-40B4-BE49-F238E27FC236}">
                <a16:creationId xmlns:a16="http://schemas.microsoft.com/office/drawing/2014/main" id="{21E643A1-E678-4C82-8007-DF4748D50F47}"/>
              </a:ext>
            </a:extLst>
          </p:cNvPr>
          <p:cNvSpPr txBox="1"/>
          <p:nvPr/>
        </p:nvSpPr>
        <p:spPr>
          <a:xfrm>
            <a:off x="7006549" y="6231939"/>
            <a:ext cx="5185451" cy="646331"/>
          </a:xfrm>
          <a:prstGeom prst="rect">
            <a:avLst/>
          </a:prstGeom>
          <a:noFill/>
        </p:spPr>
        <p:txBody>
          <a:bodyPr wrap="square">
            <a:spAutoFit/>
          </a:bodyPr>
          <a:lstStyle/>
          <a:p>
            <a:pPr algn="just"/>
            <a:r>
              <a:rPr lang="en-US" sz="900" dirty="0" err="1">
                <a:latin typeface="Century Gothic" panose="020B0502020202020204" pitchFamily="34" charset="0"/>
              </a:rPr>
              <a:t>Rodea-Palomares</a:t>
            </a:r>
            <a:r>
              <a:rPr lang="en-US" sz="900" dirty="0">
                <a:latin typeface="Century Gothic" panose="020B0502020202020204" pitchFamily="34" charset="0"/>
              </a:rPr>
              <a:t>, I., González-</a:t>
            </a:r>
            <a:r>
              <a:rPr lang="en-US" sz="900" dirty="0" err="1">
                <a:latin typeface="Century Gothic" panose="020B0502020202020204" pitchFamily="34" charset="0"/>
              </a:rPr>
              <a:t>Pleiter</a:t>
            </a:r>
            <a:r>
              <a:rPr lang="en-US" sz="900" dirty="0">
                <a:latin typeface="Century Gothic" panose="020B0502020202020204" pitchFamily="34" charset="0"/>
              </a:rPr>
              <a:t>, M., Martín-</a:t>
            </a:r>
            <a:r>
              <a:rPr lang="en-US" sz="900" dirty="0" err="1">
                <a:latin typeface="Century Gothic" panose="020B0502020202020204" pitchFamily="34" charset="0"/>
              </a:rPr>
              <a:t>Betancor</a:t>
            </a:r>
            <a:r>
              <a:rPr lang="en-US" sz="900" dirty="0">
                <a:latin typeface="Century Gothic" panose="020B0502020202020204" pitchFamily="34" charset="0"/>
              </a:rPr>
              <a:t>, K., </a:t>
            </a:r>
            <a:r>
              <a:rPr lang="en-US" sz="900" dirty="0" err="1">
                <a:latin typeface="Century Gothic" panose="020B0502020202020204" pitchFamily="34" charset="0"/>
              </a:rPr>
              <a:t>Rosal</a:t>
            </a:r>
            <a:r>
              <a:rPr lang="en-US" sz="900" dirty="0">
                <a:latin typeface="Century Gothic" panose="020B0502020202020204" pitchFamily="34" charset="0"/>
              </a:rPr>
              <a:t>, R., &amp; Fernández-</a:t>
            </a:r>
            <a:r>
              <a:rPr lang="en-US" sz="900" dirty="0" err="1">
                <a:latin typeface="Century Gothic" panose="020B0502020202020204" pitchFamily="34" charset="0"/>
              </a:rPr>
              <a:t>Piñas</a:t>
            </a:r>
            <a:r>
              <a:rPr lang="en-US" sz="900" dirty="0">
                <a:latin typeface="Century Gothic" panose="020B0502020202020204" pitchFamily="34" charset="0"/>
              </a:rPr>
              <a:t>, F. (2015). Additivity and Interactions in Ecotoxicity of Pollutant Mixtures: Some Patterns, Conclusions, and Open Questions. Toxics 2015, Vol. 3, Pages 342-369, 3(4), 342–369. https://doi.org/10.3390/TOXICS3040342</a:t>
            </a:r>
            <a:endParaRPr lang="el-GR" sz="900" dirty="0">
              <a:latin typeface="Century Gothic" panose="020B0502020202020204" pitchFamily="34" charset="0"/>
            </a:endParaRPr>
          </a:p>
        </p:txBody>
      </p:sp>
    </p:spTree>
    <p:extLst>
      <p:ext uri="{BB962C8B-B14F-4D97-AF65-F5344CB8AC3E}">
        <p14:creationId xmlns:p14="http://schemas.microsoft.com/office/powerpoint/2010/main" val="2791152568"/>
      </p:ext>
    </p:extLst>
  </p:cSld>
  <p:clrMapOvr>
    <a:masterClrMapping/>
  </p:clrMapOvr>
  <mc:AlternateContent xmlns:mc="http://schemas.openxmlformats.org/markup-compatibility/2006" xmlns:p14="http://schemas.microsoft.com/office/powerpoint/2010/main">
    <mc:Choice Requires="p14">
      <p:transition spd="slow" p14:dur="2000" advTm="68169"/>
    </mc:Choice>
    <mc:Fallback xmlns="">
      <p:transition spd="slow" advTm="6816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6F3B2-0102-4AC1-AEBC-F1E1436948A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pic>
        <p:nvPicPr>
          <p:cNvPr id="2" name="Picture 1">
            <a:extLst>
              <a:ext uri="{FF2B5EF4-FFF2-40B4-BE49-F238E27FC236}">
                <a16:creationId xmlns:a16="http://schemas.microsoft.com/office/drawing/2014/main" id="{87847778-CEEB-4946-9B8E-BEA8639F726A}"/>
              </a:ext>
            </a:extLst>
          </p:cNvPr>
          <p:cNvPicPr>
            <a:picLocks noChangeAspect="1"/>
          </p:cNvPicPr>
          <p:nvPr/>
        </p:nvPicPr>
        <p:blipFill>
          <a:blip r:embed="rId3"/>
          <a:stretch>
            <a:fillRect/>
          </a:stretch>
        </p:blipFill>
        <p:spPr>
          <a:xfrm>
            <a:off x="2614709" y="1210784"/>
            <a:ext cx="6962580" cy="4886805"/>
          </a:xfrm>
          <a:prstGeom prst="rect">
            <a:avLst/>
          </a:prstGeom>
        </p:spPr>
      </p:pic>
      <p:sp>
        <p:nvSpPr>
          <p:cNvPr id="6" name="Τίτλος 7">
            <a:extLst>
              <a:ext uri="{FF2B5EF4-FFF2-40B4-BE49-F238E27FC236}">
                <a16:creationId xmlns:a16="http://schemas.microsoft.com/office/drawing/2014/main" id="{BF0A5B5B-5854-4710-8212-07095DE6B8D9}"/>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endParaRPr>
          </a:p>
        </p:txBody>
      </p:sp>
      <p:sp>
        <p:nvSpPr>
          <p:cNvPr id="10" name="Τίτλος 7">
            <a:extLst>
              <a:ext uri="{FF2B5EF4-FFF2-40B4-BE49-F238E27FC236}">
                <a16:creationId xmlns:a16="http://schemas.microsoft.com/office/drawing/2014/main" id="{C8E888EA-F2E1-463B-AB50-E4945D0D98F2}"/>
              </a:ext>
            </a:extLst>
          </p:cNvPr>
          <p:cNvSpPr txBox="1">
            <a:spLocks/>
          </p:cNvSpPr>
          <p:nvPr/>
        </p:nvSpPr>
        <p:spPr>
          <a:xfrm>
            <a:off x="338129" y="109690"/>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Η ΑΞΙΟΛΟΓΗΣΗ ΤΩΝ ΕΠΙΔΡΑΣΕΩΝ ΤΩΝ ΧΗΜΙΚΩΝ ΜΕΙΓΜΑΤΩΝ ΑΠΑΙΤΕΙ ΣΥΣΤΗΜΑΤΙΚΗ ΠΡΟΣΕΓΓΙΣΗ</a:t>
            </a:r>
          </a:p>
        </p:txBody>
      </p:sp>
      <p:sp>
        <p:nvSpPr>
          <p:cNvPr id="13" name="TextBox 12">
            <a:extLst>
              <a:ext uri="{FF2B5EF4-FFF2-40B4-BE49-F238E27FC236}">
                <a16:creationId xmlns:a16="http://schemas.microsoft.com/office/drawing/2014/main" id="{05BAEA92-D81C-4CD2-9265-E44C3EADA254}"/>
              </a:ext>
            </a:extLst>
          </p:cNvPr>
          <p:cNvSpPr txBox="1"/>
          <p:nvPr/>
        </p:nvSpPr>
        <p:spPr>
          <a:xfrm>
            <a:off x="821094" y="6242285"/>
            <a:ext cx="5160606" cy="507831"/>
          </a:xfrm>
          <a:prstGeom prst="rect">
            <a:avLst/>
          </a:prstGeom>
          <a:noFill/>
        </p:spPr>
        <p:txBody>
          <a:bodyPr wrap="square">
            <a:spAutoFit/>
          </a:bodyPr>
          <a:lstStyle/>
          <a:p>
            <a:r>
              <a:rPr lang="en-US" sz="900" dirty="0">
                <a:latin typeface="Century Gothic" panose="020B0502020202020204" pitchFamily="34" charset="0"/>
              </a:rPr>
              <a:t>Hernández, A. F., &amp; </a:t>
            </a:r>
            <a:r>
              <a:rPr lang="en-US" sz="900" dirty="0" err="1">
                <a:latin typeface="Century Gothic" panose="020B0502020202020204" pitchFamily="34" charset="0"/>
              </a:rPr>
              <a:t>Tsatsakis</a:t>
            </a:r>
            <a:r>
              <a:rPr lang="en-US" sz="900" dirty="0">
                <a:latin typeface="Century Gothic" panose="020B0502020202020204" pitchFamily="34" charset="0"/>
              </a:rPr>
              <a:t>, A. M. (2017). Human exposure to chemical mixtures: Challenges for the integration of toxicology with epidemiology data in risk assessment. Food and Chemical Toxicology, 103, 188–193. https://doi.org/10.1016/J.FCT.2017.03.012</a:t>
            </a:r>
            <a:endParaRPr lang="el-GR" sz="900" dirty="0">
              <a:latin typeface="Century Gothic" panose="020B0502020202020204" pitchFamily="34" charset="0"/>
            </a:endParaRPr>
          </a:p>
        </p:txBody>
      </p:sp>
    </p:spTree>
    <p:extLst>
      <p:ext uri="{BB962C8B-B14F-4D97-AF65-F5344CB8AC3E}">
        <p14:creationId xmlns:p14="http://schemas.microsoft.com/office/powerpoint/2010/main" val="1073054245"/>
      </p:ext>
    </p:extLst>
  </p:cSld>
  <p:clrMapOvr>
    <a:masterClrMapping/>
  </p:clrMapOvr>
  <mc:AlternateContent xmlns:mc="http://schemas.openxmlformats.org/markup-compatibility/2006" xmlns:p14="http://schemas.microsoft.com/office/powerpoint/2010/main">
    <mc:Choice Requires="p14">
      <p:transition spd="slow" p14:dur="2000" advTm="102900"/>
    </mc:Choice>
    <mc:Fallback xmlns="">
      <p:transition spd="slow" advTm="1029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A1CB73-0364-4956-9E89-6496587435B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pic>
        <p:nvPicPr>
          <p:cNvPr id="2" name="Picture 1">
            <a:extLst>
              <a:ext uri="{FF2B5EF4-FFF2-40B4-BE49-F238E27FC236}">
                <a16:creationId xmlns:a16="http://schemas.microsoft.com/office/drawing/2014/main" id="{61C13F35-D361-4421-910B-FFC4D1A3FDA8}"/>
              </a:ext>
            </a:extLst>
          </p:cNvPr>
          <p:cNvPicPr>
            <a:picLocks noChangeAspect="1"/>
          </p:cNvPicPr>
          <p:nvPr/>
        </p:nvPicPr>
        <p:blipFill>
          <a:blip r:embed="rId3"/>
          <a:stretch>
            <a:fillRect/>
          </a:stretch>
        </p:blipFill>
        <p:spPr>
          <a:xfrm>
            <a:off x="1378841" y="2201867"/>
            <a:ext cx="9434313" cy="3371613"/>
          </a:xfrm>
          <a:prstGeom prst="rect">
            <a:avLst/>
          </a:prstGeom>
        </p:spPr>
      </p:pic>
      <p:sp>
        <p:nvSpPr>
          <p:cNvPr id="6" name="TextBox 5">
            <a:extLst>
              <a:ext uri="{FF2B5EF4-FFF2-40B4-BE49-F238E27FC236}">
                <a16:creationId xmlns:a16="http://schemas.microsoft.com/office/drawing/2014/main" id="{DA2C885A-FFCE-4319-BAF7-75B923E2722F}"/>
              </a:ext>
            </a:extLst>
          </p:cNvPr>
          <p:cNvSpPr txBox="1"/>
          <p:nvPr/>
        </p:nvSpPr>
        <p:spPr>
          <a:xfrm>
            <a:off x="240827" y="345409"/>
            <a:ext cx="11710342" cy="1572866"/>
          </a:xfrm>
          <a:prstGeom prst="rect">
            <a:avLst/>
          </a:prstGeom>
          <a:noFill/>
        </p:spPr>
        <p:txBody>
          <a:bodyPr wrap="square">
            <a:spAutoFit/>
          </a:bodyPr>
          <a:lstStyle/>
          <a:p>
            <a:pPr algn="ctr">
              <a:lnSpc>
                <a:spcPct val="150000"/>
              </a:lnSpc>
            </a:pPr>
            <a:r>
              <a:rPr lang="el-GR" sz="2400" dirty="0">
                <a:latin typeface="Century Gothic" panose="020B0502020202020204" pitchFamily="34" charset="0"/>
              </a:rPr>
              <a:t>Προσομοίωση κινδύνου στην πραγματική ζωή ή εναλλακτικά το επονομαζόμενο</a:t>
            </a:r>
          </a:p>
          <a:p>
            <a:pPr algn="just">
              <a:lnSpc>
                <a:spcPct val="150000"/>
              </a:lnSpc>
            </a:pPr>
            <a:endParaRPr lang="el-GR" dirty="0"/>
          </a:p>
        </p:txBody>
      </p:sp>
      <p:sp>
        <p:nvSpPr>
          <p:cNvPr id="7" name="TextBox 6">
            <a:extLst>
              <a:ext uri="{FF2B5EF4-FFF2-40B4-BE49-F238E27FC236}">
                <a16:creationId xmlns:a16="http://schemas.microsoft.com/office/drawing/2014/main" id="{84B02776-E8A1-4A08-AD95-04AFDDE1F8A4}"/>
              </a:ext>
            </a:extLst>
          </p:cNvPr>
          <p:cNvSpPr txBox="1"/>
          <p:nvPr/>
        </p:nvSpPr>
        <p:spPr>
          <a:xfrm>
            <a:off x="240830" y="1408840"/>
            <a:ext cx="11710342" cy="1111202"/>
          </a:xfrm>
          <a:prstGeom prst="rect">
            <a:avLst/>
          </a:prstGeom>
          <a:noFill/>
        </p:spPr>
        <p:txBody>
          <a:bodyPr wrap="square">
            <a:spAutoFit/>
          </a:bodyPr>
          <a:lstStyle/>
          <a:p>
            <a:pPr algn="ctr">
              <a:lnSpc>
                <a:spcPct val="150000"/>
              </a:lnSpc>
            </a:pPr>
            <a:r>
              <a:rPr lang="el-GR" sz="2800" b="1" dirty="0">
                <a:solidFill>
                  <a:srgbClr val="C00000"/>
                </a:solidFill>
                <a:latin typeface="Century Gothic" panose="020B0502020202020204" pitchFamily="34" charset="0"/>
              </a:rPr>
              <a:t>«Πραγματικό σενάριο έκθεσης»</a:t>
            </a:r>
          </a:p>
          <a:p>
            <a:pPr algn="just">
              <a:lnSpc>
                <a:spcPct val="150000"/>
              </a:lnSpc>
            </a:pPr>
            <a:endParaRPr lang="el-GR" dirty="0"/>
          </a:p>
        </p:txBody>
      </p:sp>
    </p:spTree>
    <p:extLst>
      <p:ext uri="{BB962C8B-B14F-4D97-AF65-F5344CB8AC3E}">
        <p14:creationId xmlns:p14="http://schemas.microsoft.com/office/powerpoint/2010/main" val="455982108"/>
      </p:ext>
    </p:extLst>
  </p:cSld>
  <p:clrMapOvr>
    <a:masterClrMapping/>
  </p:clrMapOvr>
  <mc:AlternateContent xmlns:mc="http://schemas.openxmlformats.org/markup-compatibility/2006" xmlns:p14="http://schemas.microsoft.com/office/powerpoint/2010/main">
    <mc:Choice Requires="p14">
      <p:transition spd="slow" p14:dur="2000" advTm="39844"/>
    </mc:Choice>
    <mc:Fallback xmlns="">
      <p:transition spd="slow" advTm="3984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A1CB73-0364-4956-9E89-6496587435B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9" name="Τίτλος 7">
            <a:extLst>
              <a:ext uri="{FF2B5EF4-FFF2-40B4-BE49-F238E27FC236}">
                <a16:creationId xmlns:a16="http://schemas.microsoft.com/office/drawing/2014/main" id="{5024AC06-30E0-489E-8439-1C44A6FDD876}"/>
              </a:ext>
            </a:extLst>
          </p:cNvPr>
          <p:cNvSpPr txBox="1">
            <a:spLocks/>
          </p:cNvSpPr>
          <p:nvPr/>
        </p:nvSpPr>
        <p:spPr>
          <a:xfrm>
            <a:off x="240829" y="116509"/>
            <a:ext cx="4956321" cy="9563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l-GR" sz="2800" b="1" dirty="0">
                <a:effectLst>
                  <a:outerShdw blurRad="38100" dist="38100" dir="2700000" algn="tl">
                    <a:srgbClr val="000000">
                      <a:alpha val="43137"/>
                    </a:srgbClr>
                  </a:outerShdw>
                </a:effectLst>
              </a:rPr>
            </a:br>
            <a:endParaRPr lang="el-GR" sz="2800" b="1" dirty="0">
              <a:effectLst>
                <a:outerShdw blurRad="38100" dist="38100" dir="2700000" algn="tl">
                  <a:srgbClr val="000000">
                    <a:alpha val="43137"/>
                  </a:srgbClr>
                </a:outerShdw>
              </a:effectLst>
            </a:endParaRPr>
          </a:p>
        </p:txBody>
      </p:sp>
      <p:sp>
        <p:nvSpPr>
          <p:cNvPr id="12" name="Τίτλος 7">
            <a:extLst>
              <a:ext uri="{FF2B5EF4-FFF2-40B4-BE49-F238E27FC236}">
                <a16:creationId xmlns:a16="http://schemas.microsoft.com/office/drawing/2014/main" id="{C9B7ECC8-494E-4ED4-A88D-B9AC68B735CA}"/>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ΤΟ ΠΡΑΓΜΑΤΙΚΟ ΣΕΝΑΡΙΟ ΕΚΘΕΣΗΣ ΠΡΟΣΦΕΡΕΙ ΣΗΜΑΝΤΙΚΕΣ ΑΠΑΝΤΗΣΕΙΣ ΓΙΑ ΤΟΥΣ ΔΥΝΗΤΙΚΟΥΣ ΚΙΝΔΥΝΟΥΣ</a:t>
            </a:r>
          </a:p>
        </p:txBody>
      </p:sp>
      <p:graphicFrame>
        <p:nvGraphicFramePr>
          <p:cNvPr id="2" name="Diagram 1">
            <a:extLst>
              <a:ext uri="{FF2B5EF4-FFF2-40B4-BE49-F238E27FC236}">
                <a16:creationId xmlns:a16="http://schemas.microsoft.com/office/drawing/2014/main" id="{2AD7FE7C-00B0-4E5C-BA59-B334BD0CADEB}"/>
              </a:ext>
            </a:extLst>
          </p:cNvPr>
          <p:cNvGraphicFramePr/>
          <p:nvPr>
            <p:extLst>
              <p:ext uri="{D42A27DB-BD31-4B8C-83A1-F6EECF244321}">
                <p14:modId xmlns:p14="http://schemas.microsoft.com/office/powerpoint/2010/main" val="3526410630"/>
              </p:ext>
            </p:extLst>
          </p:nvPr>
        </p:nvGraphicFramePr>
        <p:xfrm>
          <a:off x="782216" y="567600"/>
          <a:ext cx="10627566" cy="58788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EC49D584-C346-4CB0-B908-483FE2B441AE}"/>
              </a:ext>
            </a:extLst>
          </p:cNvPr>
          <p:cNvSpPr txBox="1"/>
          <p:nvPr/>
        </p:nvSpPr>
        <p:spPr>
          <a:xfrm>
            <a:off x="1362480" y="6213478"/>
            <a:ext cx="7581495" cy="923330"/>
          </a:xfrm>
          <a:prstGeom prst="rect">
            <a:avLst/>
          </a:prstGeom>
          <a:noFill/>
        </p:spPr>
        <p:txBody>
          <a:bodyPr wrap="square">
            <a:spAutoFit/>
          </a:bodyPr>
          <a:lstStyle/>
          <a:p>
            <a:r>
              <a:rPr lang="en-US" sz="900" dirty="0" err="1">
                <a:latin typeface="Century Gothic" panose="020B0502020202020204" pitchFamily="34" charset="0"/>
              </a:rPr>
              <a:t>Tsatsakis</a:t>
            </a:r>
            <a:r>
              <a:rPr lang="en-US" sz="900" dirty="0">
                <a:latin typeface="Century Gothic" panose="020B0502020202020204" pitchFamily="34" charset="0"/>
              </a:rPr>
              <a:t>, A. M., Kouretas, D., </a:t>
            </a:r>
            <a:r>
              <a:rPr lang="en-US" sz="900" dirty="0" err="1">
                <a:latin typeface="Century Gothic" panose="020B0502020202020204" pitchFamily="34" charset="0"/>
              </a:rPr>
              <a:t>Tzatzarakis</a:t>
            </a:r>
            <a:r>
              <a:rPr lang="en-US" sz="900" dirty="0">
                <a:latin typeface="Century Gothic" panose="020B0502020202020204" pitchFamily="34" charset="0"/>
              </a:rPr>
              <a:t>, M. N., </a:t>
            </a:r>
            <a:r>
              <a:rPr lang="en-US" sz="900" dirty="0" err="1">
                <a:latin typeface="Century Gothic" panose="020B0502020202020204" pitchFamily="34" charset="0"/>
              </a:rPr>
              <a:t>Stivaktakis</a:t>
            </a:r>
            <a:r>
              <a:rPr lang="en-US" sz="900" dirty="0">
                <a:latin typeface="Century Gothic" panose="020B0502020202020204" pitchFamily="34" charset="0"/>
              </a:rPr>
              <a:t>, P., </a:t>
            </a:r>
            <a:r>
              <a:rPr lang="en-US" sz="900" dirty="0" err="1">
                <a:latin typeface="Century Gothic" panose="020B0502020202020204" pitchFamily="34" charset="0"/>
              </a:rPr>
              <a:t>Tsarouhas</a:t>
            </a:r>
            <a:r>
              <a:rPr lang="en-US" sz="900" dirty="0">
                <a:latin typeface="Century Gothic" panose="020B0502020202020204" pitchFamily="34" charset="0"/>
              </a:rPr>
              <a:t>, K., </a:t>
            </a:r>
            <a:r>
              <a:rPr lang="en-US" sz="900" dirty="0" err="1">
                <a:latin typeface="Century Gothic" panose="020B0502020202020204" pitchFamily="34" charset="0"/>
              </a:rPr>
              <a:t>Golokhvast</a:t>
            </a:r>
            <a:r>
              <a:rPr lang="en-US" sz="900" dirty="0">
                <a:latin typeface="Century Gothic" panose="020B0502020202020204" pitchFamily="34" charset="0"/>
              </a:rPr>
              <a:t>, K. S., </a:t>
            </a:r>
            <a:r>
              <a:rPr lang="en-US" sz="900" dirty="0" err="1">
                <a:latin typeface="Century Gothic" panose="020B0502020202020204" pitchFamily="34" charset="0"/>
              </a:rPr>
              <a:t>Rakitskii</a:t>
            </a:r>
            <a:r>
              <a:rPr lang="en-US" sz="900" dirty="0">
                <a:latin typeface="Century Gothic" panose="020B0502020202020204" pitchFamily="34" charset="0"/>
              </a:rPr>
              <a:t>, V. N., </a:t>
            </a:r>
            <a:r>
              <a:rPr lang="en-US" sz="900" dirty="0" err="1">
                <a:latin typeface="Century Gothic" panose="020B0502020202020204" pitchFamily="34" charset="0"/>
              </a:rPr>
              <a:t>Tutelyan</a:t>
            </a:r>
            <a:r>
              <a:rPr lang="en-US" sz="900" dirty="0">
                <a:latin typeface="Century Gothic" panose="020B0502020202020204" pitchFamily="34" charset="0"/>
              </a:rPr>
              <a:t>, V. A., Hernandez, A. F., </a:t>
            </a:r>
            <a:r>
              <a:rPr lang="en-US" sz="900" dirty="0" err="1">
                <a:latin typeface="Century Gothic" panose="020B0502020202020204" pitchFamily="34" charset="0"/>
              </a:rPr>
              <a:t>Rezaee</a:t>
            </a:r>
            <a:r>
              <a:rPr lang="en-US" sz="900" dirty="0">
                <a:latin typeface="Century Gothic" panose="020B0502020202020204" pitchFamily="34" charset="0"/>
              </a:rPr>
              <a:t>, R., Chung, G., </a:t>
            </a:r>
            <a:r>
              <a:rPr lang="en-US" sz="900" dirty="0" err="1">
                <a:latin typeface="Century Gothic" panose="020B0502020202020204" pitchFamily="34" charset="0"/>
              </a:rPr>
              <a:t>Fenga</a:t>
            </a:r>
            <a:r>
              <a:rPr lang="en-US" sz="900" dirty="0">
                <a:latin typeface="Century Gothic" panose="020B0502020202020204" pitchFamily="34" charset="0"/>
              </a:rPr>
              <a:t>, C., </a:t>
            </a:r>
            <a:r>
              <a:rPr lang="en-US" sz="900" dirty="0" err="1">
                <a:latin typeface="Century Gothic" panose="020B0502020202020204" pitchFamily="34" charset="0"/>
              </a:rPr>
              <a:t>Engin</a:t>
            </a:r>
            <a:r>
              <a:rPr lang="en-US" sz="900" dirty="0">
                <a:latin typeface="Century Gothic" panose="020B0502020202020204" pitchFamily="34" charset="0"/>
              </a:rPr>
              <a:t>, A. B., </a:t>
            </a:r>
            <a:r>
              <a:rPr lang="en-US" sz="900" dirty="0" err="1">
                <a:latin typeface="Century Gothic" panose="020B0502020202020204" pitchFamily="34" charset="0"/>
              </a:rPr>
              <a:t>Neagu</a:t>
            </a:r>
            <a:r>
              <a:rPr lang="en-US" sz="900" dirty="0">
                <a:latin typeface="Century Gothic" panose="020B0502020202020204" pitchFamily="34" charset="0"/>
              </a:rPr>
              <a:t>, M., </a:t>
            </a:r>
            <a:r>
              <a:rPr lang="en-US" sz="900" dirty="0" err="1">
                <a:latin typeface="Century Gothic" panose="020B0502020202020204" pitchFamily="34" charset="0"/>
              </a:rPr>
              <a:t>Arsene</a:t>
            </a:r>
            <a:r>
              <a:rPr lang="en-US" sz="900" dirty="0">
                <a:latin typeface="Century Gothic" panose="020B0502020202020204" pitchFamily="34" charset="0"/>
              </a:rPr>
              <a:t>, A. L., </a:t>
            </a:r>
            <a:r>
              <a:rPr lang="en-US" sz="900" dirty="0" err="1">
                <a:latin typeface="Century Gothic" panose="020B0502020202020204" pitchFamily="34" charset="0"/>
              </a:rPr>
              <a:t>Docea</a:t>
            </a:r>
            <a:r>
              <a:rPr lang="en-US" sz="900" dirty="0">
                <a:latin typeface="Century Gothic" panose="020B0502020202020204" pitchFamily="34" charset="0"/>
              </a:rPr>
              <a:t>, A. O., </a:t>
            </a:r>
            <a:r>
              <a:rPr lang="en-US" sz="900" dirty="0" err="1">
                <a:latin typeface="Century Gothic" panose="020B0502020202020204" pitchFamily="34" charset="0"/>
              </a:rPr>
              <a:t>Gofita</a:t>
            </a:r>
            <a:r>
              <a:rPr lang="en-US" sz="900" dirty="0">
                <a:latin typeface="Century Gothic" panose="020B0502020202020204" pitchFamily="34" charset="0"/>
              </a:rPr>
              <a:t>, E., </a:t>
            </a:r>
            <a:r>
              <a:rPr lang="en-US" sz="900" dirty="0" err="1">
                <a:latin typeface="Century Gothic" panose="020B0502020202020204" pitchFamily="34" charset="0"/>
              </a:rPr>
              <a:t>Calina</a:t>
            </a:r>
            <a:r>
              <a:rPr lang="en-US" sz="900" dirty="0">
                <a:latin typeface="Century Gothic" panose="020B0502020202020204" pitchFamily="34" charset="0"/>
              </a:rPr>
              <a:t>, D., </a:t>
            </a:r>
            <a:r>
              <a:rPr lang="en-US" sz="900" dirty="0" err="1">
                <a:latin typeface="Century Gothic" panose="020B0502020202020204" pitchFamily="34" charset="0"/>
              </a:rPr>
              <a:t>Taitzoglou</a:t>
            </a:r>
            <a:r>
              <a:rPr lang="en-US" sz="900" dirty="0">
                <a:latin typeface="Century Gothic" panose="020B0502020202020204" pitchFamily="34" charset="0"/>
              </a:rPr>
              <a:t>, I., … </a:t>
            </a:r>
            <a:r>
              <a:rPr lang="en-US" sz="900" dirty="0" err="1">
                <a:latin typeface="Century Gothic" panose="020B0502020202020204" pitchFamily="34" charset="0"/>
              </a:rPr>
              <a:t>Tsitsimpikou</a:t>
            </a:r>
            <a:r>
              <a:rPr lang="en-US" sz="900" dirty="0">
                <a:latin typeface="Century Gothic" panose="020B0502020202020204" pitchFamily="34" charset="0"/>
              </a:rPr>
              <a:t>, C. (2017). Simulating real-life exposures to uncover possible risks to human health: A proposed consensus for a novel methodological approach. Human and Experimental Toxicology, 36(6), 554–564. https://doi.org/10.1177/0960327116681652</a:t>
            </a:r>
          </a:p>
          <a:p>
            <a:endParaRPr lang="en-US" dirty="0"/>
          </a:p>
        </p:txBody>
      </p:sp>
      <p:grpSp>
        <p:nvGrpSpPr>
          <p:cNvPr id="14" name="Group 13">
            <a:extLst>
              <a:ext uri="{FF2B5EF4-FFF2-40B4-BE49-F238E27FC236}">
                <a16:creationId xmlns:a16="http://schemas.microsoft.com/office/drawing/2014/main" id="{A3627690-1875-4A77-9607-B1CECE8487EB}"/>
              </a:ext>
            </a:extLst>
          </p:cNvPr>
          <p:cNvGrpSpPr/>
          <p:nvPr/>
        </p:nvGrpSpPr>
        <p:grpSpPr>
          <a:xfrm>
            <a:off x="6686550" y="1055045"/>
            <a:ext cx="4652796" cy="650602"/>
            <a:chOff x="924996" y="4814628"/>
            <a:chExt cx="5819443" cy="650602"/>
          </a:xfrm>
        </p:grpSpPr>
        <p:sp>
          <p:nvSpPr>
            <p:cNvPr id="15" name="Rectangle 14">
              <a:extLst>
                <a:ext uri="{FF2B5EF4-FFF2-40B4-BE49-F238E27FC236}">
                  <a16:creationId xmlns:a16="http://schemas.microsoft.com/office/drawing/2014/main" id="{62BBE336-14F6-49A8-AE95-745C94525DD1}"/>
                </a:ext>
              </a:extLst>
            </p:cNvPr>
            <p:cNvSpPr/>
            <p:nvPr/>
          </p:nvSpPr>
          <p:spPr>
            <a:xfrm>
              <a:off x="924996" y="4932346"/>
              <a:ext cx="5819443" cy="53288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B0875CCD-11A6-49BD-A194-59E07037F695}"/>
                </a:ext>
              </a:extLst>
            </p:cNvPr>
            <p:cNvSpPr txBox="1"/>
            <p:nvPr/>
          </p:nvSpPr>
          <p:spPr>
            <a:xfrm>
              <a:off x="2767588" y="4814628"/>
              <a:ext cx="2566821" cy="5328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2880" tIns="68580" rIns="182880" bIns="68580" numCol="1" spcCol="1270" anchor="ctr" anchorCtr="0">
              <a:noAutofit/>
            </a:bodyPr>
            <a:lstStyle/>
            <a:p>
              <a:pPr marL="0" lvl="0" indent="0" algn="ctr" defTabSz="800100">
                <a:lnSpc>
                  <a:spcPct val="90000"/>
                </a:lnSpc>
                <a:spcBef>
                  <a:spcPct val="0"/>
                </a:spcBef>
                <a:spcAft>
                  <a:spcPct val="35000"/>
                </a:spcAft>
                <a:buNone/>
              </a:pPr>
              <a:r>
                <a:rPr lang="el-GR" b="1" dirty="0">
                  <a:latin typeface="Century Gothic" panose="020B0502020202020204" pitchFamily="34" charset="0"/>
                </a:rPr>
                <a:t>Βασικά σημεία</a:t>
              </a:r>
              <a:endParaRPr lang="el-GR" b="1" kern="1200" dirty="0">
                <a:latin typeface="Century Gothic" panose="020B0502020202020204" pitchFamily="34" charset="0"/>
              </a:endParaRPr>
            </a:p>
          </p:txBody>
        </p:sp>
      </p:grpSp>
      <p:sp>
        <p:nvSpPr>
          <p:cNvPr id="17" name="TextBox 16">
            <a:extLst>
              <a:ext uri="{FF2B5EF4-FFF2-40B4-BE49-F238E27FC236}">
                <a16:creationId xmlns:a16="http://schemas.microsoft.com/office/drawing/2014/main" id="{9D2B8A4D-2850-4DA6-BD9D-217A5280F453}"/>
              </a:ext>
            </a:extLst>
          </p:cNvPr>
          <p:cNvSpPr txBox="1"/>
          <p:nvPr/>
        </p:nvSpPr>
        <p:spPr>
          <a:xfrm>
            <a:off x="7781595" y="1647718"/>
            <a:ext cx="3353131" cy="4278094"/>
          </a:xfrm>
          <a:prstGeom prst="rect">
            <a:avLst/>
          </a:prstGeom>
          <a:solidFill>
            <a:schemeClr val="bg1"/>
          </a:solidFill>
        </p:spPr>
        <p:txBody>
          <a:bodyPr wrap="square">
            <a:spAutoFit/>
          </a:bodyPr>
          <a:lstStyle/>
          <a:p>
            <a:pPr marL="285750" indent="-285750">
              <a:buFont typeface="Wingdings" panose="05000000000000000000" pitchFamily="2" charset="2"/>
              <a:buChar char="§"/>
            </a:pPr>
            <a:r>
              <a:rPr lang="el-GR" sz="1600" dirty="0">
                <a:latin typeface="Century Gothic" panose="020B0502020202020204" pitchFamily="34" charset="0"/>
              </a:rPr>
              <a:t>Μελέτη κοινών χημικών ουσιών, συχνά απαντώμενων στην καθημερινή ζωή, υπό τη μορφή μειγμάτων</a:t>
            </a:r>
          </a:p>
          <a:p>
            <a:endParaRPr lang="el-GR" sz="1600" dirty="0">
              <a:latin typeface="Century Gothic" panose="020B0502020202020204" pitchFamily="34" charset="0"/>
            </a:endParaRPr>
          </a:p>
          <a:p>
            <a:pPr marL="285750" indent="-285750">
              <a:buFont typeface="Wingdings" panose="05000000000000000000" pitchFamily="2" charset="2"/>
              <a:buChar char="§"/>
            </a:pPr>
            <a:r>
              <a:rPr lang="el-GR" sz="1600" dirty="0">
                <a:latin typeface="Century Gothic" panose="020B0502020202020204" pitchFamily="34" charset="0"/>
              </a:rPr>
              <a:t>Έκθεση σε χαμηλές, ρεαλιστικές δόσεις, γύρω και κάτω από τα υπάρχοντα όρια ασφαλείας</a:t>
            </a:r>
          </a:p>
          <a:p>
            <a:endParaRPr lang="el-GR" sz="1600" dirty="0">
              <a:latin typeface="Century Gothic" panose="020B0502020202020204" pitchFamily="34" charset="0"/>
            </a:endParaRPr>
          </a:p>
          <a:p>
            <a:pPr marL="285750" indent="-285750">
              <a:buFont typeface="Wingdings" panose="05000000000000000000" pitchFamily="2" charset="2"/>
              <a:buChar char="§"/>
            </a:pPr>
            <a:r>
              <a:rPr lang="el-GR" sz="1600" dirty="0">
                <a:latin typeface="Century Gothic" panose="020B0502020202020204" pitchFamily="34" charset="0"/>
              </a:rPr>
              <a:t>Έκθεση για μεγάλο χρονικό διάστημα</a:t>
            </a:r>
          </a:p>
          <a:p>
            <a:endParaRPr lang="el-GR" sz="1600" dirty="0">
              <a:latin typeface="Century Gothic" panose="020B0502020202020204" pitchFamily="34" charset="0"/>
            </a:endParaRPr>
          </a:p>
          <a:p>
            <a:pPr marL="285750" indent="-285750">
              <a:buFont typeface="Wingdings" panose="05000000000000000000" pitchFamily="2" charset="2"/>
              <a:buChar char="§"/>
            </a:pPr>
            <a:r>
              <a:rPr lang="el-GR" sz="1600" dirty="0">
                <a:latin typeface="Century Gothic" panose="020B0502020202020204" pitchFamily="34" charset="0"/>
              </a:rPr>
              <a:t>Εκτίμηση πολλαπλών τελικών σημείων ανά τακτά χρονικά διαστήματα</a:t>
            </a:r>
          </a:p>
        </p:txBody>
      </p:sp>
    </p:spTree>
    <p:extLst>
      <p:ext uri="{BB962C8B-B14F-4D97-AF65-F5344CB8AC3E}">
        <p14:creationId xmlns:p14="http://schemas.microsoft.com/office/powerpoint/2010/main" val="3781205055"/>
      </p:ext>
    </p:extLst>
  </p:cSld>
  <p:clrMapOvr>
    <a:masterClrMapping/>
  </p:clrMapOvr>
  <mc:AlternateContent xmlns:mc="http://schemas.openxmlformats.org/markup-compatibility/2006" xmlns:p14="http://schemas.microsoft.com/office/powerpoint/2010/main">
    <mc:Choice Requires="p14">
      <p:transition spd="slow" p14:dur="2000" advTm="103715"/>
    </mc:Choice>
    <mc:Fallback xmlns="">
      <p:transition spd="slow" advTm="10371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A1CB73-0364-4956-9E89-6496587435B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graphicFrame>
        <p:nvGraphicFramePr>
          <p:cNvPr id="2" name="Diagram 1">
            <a:extLst>
              <a:ext uri="{FF2B5EF4-FFF2-40B4-BE49-F238E27FC236}">
                <a16:creationId xmlns:a16="http://schemas.microsoft.com/office/drawing/2014/main" id="{122A0FA8-40F5-4F7B-B4E2-ED276557366C}"/>
              </a:ext>
            </a:extLst>
          </p:cNvPr>
          <p:cNvGraphicFramePr/>
          <p:nvPr>
            <p:extLst>
              <p:ext uri="{D42A27DB-BD31-4B8C-83A1-F6EECF244321}">
                <p14:modId xmlns:p14="http://schemas.microsoft.com/office/powerpoint/2010/main" val="2881409250"/>
              </p:ext>
            </p:extLst>
          </p:nvPr>
        </p:nvGraphicFramePr>
        <p:xfrm>
          <a:off x="155643" y="666243"/>
          <a:ext cx="11877472" cy="6074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Τίτλος 7">
            <a:extLst>
              <a:ext uri="{FF2B5EF4-FFF2-40B4-BE49-F238E27FC236}">
                <a16:creationId xmlns:a16="http://schemas.microsoft.com/office/drawing/2014/main" id="{03080B86-8B06-4B11-94F1-EEA5B7DBFCC6}"/>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Η 6-ΜΗΝΗ ΕΚΘΕΣΗ ΣΕ ΕΝΑ ΧΗΜΙΚΟ ΜΕΙΓΜΑ ΕΠΑΓΕΙ ΜΕΤΑΒΟΛΕΣ ΣΕ ΔΙΑΦΟΡΑ ΤΕΛΙΚΑ ΣΗΜΕΙΑ</a:t>
            </a:r>
          </a:p>
        </p:txBody>
      </p:sp>
      <p:sp>
        <p:nvSpPr>
          <p:cNvPr id="9" name="TextBox 8">
            <a:extLst>
              <a:ext uri="{FF2B5EF4-FFF2-40B4-BE49-F238E27FC236}">
                <a16:creationId xmlns:a16="http://schemas.microsoft.com/office/drawing/2014/main" id="{44EC3455-E200-4B57-829C-F7147D0FB763}"/>
              </a:ext>
            </a:extLst>
          </p:cNvPr>
          <p:cNvSpPr txBox="1"/>
          <p:nvPr/>
        </p:nvSpPr>
        <p:spPr>
          <a:xfrm>
            <a:off x="829647" y="6156328"/>
            <a:ext cx="6049401" cy="584775"/>
          </a:xfrm>
          <a:prstGeom prst="rect">
            <a:avLst/>
          </a:prstGeom>
          <a:noFill/>
        </p:spPr>
        <p:txBody>
          <a:bodyPr wrap="square">
            <a:spAutoFit/>
          </a:bodyPr>
          <a:lstStyle/>
          <a:p>
            <a:r>
              <a:rPr lang="en-US" sz="800" dirty="0" err="1">
                <a:latin typeface="Century Gothic" panose="020B0502020202020204" pitchFamily="34" charset="0"/>
              </a:rPr>
              <a:t>Docea</a:t>
            </a:r>
            <a:r>
              <a:rPr lang="en-US" sz="800" dirty="0">
                <a:latin typeface="Century Gothic" panose="020B0502020202020204" pitchFamily="34" charset="0"/>
              </a:rPr>
              <a:t>, A. O., </a:t>
            </a:r>
            <a:r>
              <a:rPr lang="en-US" sz="800" dirty="0" err="1">
                <a:latin typeface="Century Gothic" panose="020B0502020202020204" pitchFamily="34" charset="0"/>
              </a:rPr>
              <a:t>Gofita</a:t>
            </a:r>
            <a:r>
              <a:rPr lang="en-US" sz="800" dirty="0">
                <a:latin typeface="Century Gothic" panose="020B0502020202020204" pitchFamily="34" charset="0"/>
              </a:rPr>
              <a:t>, E., </a:t>
            </a:r>
            <a:r>
              <a:rPr lang="en-US" sz="800" dirty="0" err="1">
                <a:latin typeface="Century Gothic" panose="020B0502020202020204" pitchFamily="34" charset="0"/>
              </a:rPr>
              <a:t>Goumenou</a:t>
            </a:r>
            <a:r>
              <a:rPr lang="en-US" sz="800" dirty="0">
                <a:latin typeface="Century Gothic" panose="020B0502020202020204" pitchFamily="34" charset="0"/>
              </a:rPr>
              <a:t>, M., </a:t>
            </a:r>
            <a:r>
              <a:rPr lang="en-US" sz="800" dirty="0" err="1">
                <a:latin typeface="Century Gothic" panose="020B0502020202020204" pitchFamily="34" charset="0"/>
              </a:rPr>
              <a:t>Calina</a:t>
            </a:r>
            <a:r>
              <a:rPr lang="en-US" sz="800" dirty="0">
                <a:latin typeface="Century Gothic" panose="020B0502020202020204" pitchFamily="34" charset="0"/>
              </a:rPr>
              <a:t>, D., </a:t>
            </a:r>
            <a:r>
              <a:rPr lang="en-US" sz="800" dirty="0" err="1">
                <a:latin typeface="Century Gothic" panose="020B0502020202020204" pitchFamily="34" charset="0"/>
              </a:rPr>
              <a:t>Rogoveanu</a:t>
            </a:r>
            <a:r>
              <a:rPr lang="en-US" sz="800" dirty="0">
                <a:latin typeface="Century Gothic" panose="020B0502020202020204" pitchFamily="34" charset="0"/>
              </a:rPr>
              <a:t>, O., </a:t>
            </a:r>
            <a:r>
              <a:rPr lang="en-US" sz="800" dirty="0" err="1">
                <a:latin typeface="Century Gothic" panose="020B0502020202020204" pitchFamily="34" charset="0"/>
              </a:rPr>
              <a:t>Varut</a:t>
            </a:r>
            <a:r>
              <a:rPr lang="en-US" sz="800" dirty="0">
                <a:latin typeface="Century Gothic" panose="020B0502020202020204" pitchFamily="34" charset="0"/>
              </a:rPr>
              <a:t>, M., Olaru, C., </a:t>
            </a:r>
            <a:r>
              <a:rPr lang="en-US" sz="800" dirty="0" err="1">
                <a:latin typeface="Century Gothic" panose="020B0502020202020204" pitchFamily="34" charset="0"/>
              </a:rPr>
              <a:t>Kerasioti</a:t>
            </a:r>
            <a:r>
              <a:rPr lang="en-US" sz="800" dirty="0">
                <a:latin typeface="Century Gothic" panose="020B0502020202020204" pitchFamily="34" charset="0"/>
              </a:rPr>
              <a:t>, E., </a:t>
            </a:r>
            <a:r>
              <a:rPr lang="en-US" sz="800" dirty="0" err="1">
                <a:latin typeface="Century Gothic" panose="020B0502020202020204" pitchFamily="34" charset="0"/>
              </a:rPr>
              <a:t>Fountoucidou</a:t>
            </a:r>
            <a:r>
              <a:rPr lang="en-US" sz="800" dirty="0">
                <a:latin typeface="Century Gothic" panose="020B0502020202020204" pitchFamily="34" charset="0"/>
              </a:rPr>
              <a:t>, P., </a:t>
            </a:r>
            <a:r>
              <a:rPr lang="en-US" sz="800" dirty="0" err="1">
                <a:latin typeface="Century Gothic" panose="020B0502020202020204" pitchFamily="34" charset="0"/>
              </a:rPr>
              <a:t>Taitzoglou</a:t>
            </a:r>
            <a:r>
              <a:rPr lang="en-US" sz="800" dirty="0">
                <a:latin typeface="Century Gothic" panose="020B0502020202020204" pitchFamily="34" charset="0"/>
              </a:rPr>
              <a:t>, I., </a:t>
            </a:r>
            <a:r>
              <a:rPr lang="en-US" sz="800" dirty="0" err="1">
                <a:latin typeface="Century Gothic" panose="020B0502020202020204" pitchFamily="34" charset="0"/>
              </a:rPr>
              <a:t>Zlatian</a:t>
            </a:r>
            <a:r>
              <a:rPr lang="en-US" sz="800" dirty="0">
                <a:latin typeface="Century Gothic" panose="020B0502020202020204" pitchFamily="34" charset="0"/>
              </a:rPr>
              <a:t>, O., </a:t>
            </a:r>
            <a:r>
              <a:rPr lang="en-US" sz="800" dirty="0" err="1">
                <a:latin typeface="Century Gothic" panose="020B0502020202020204" pitchFamily="34" charset="0"/>
              </a:rPr>
              <a:t>Rakitskii</a:t>
            </a:r>
            <a:r>
              <a:rPr lang="en-US" sz="800" dirty="0">
                <a:latin typeface="Century Gothic" panose="020B0502020202020204" pitchFamily="34" charset="0"/>
              </a:rPr>
              <a:t>, V. N., Hernandez, A. F., Kouretas, D., &amp; </a:t>
            </a:r>
            <a:r>
              <a:rPr lang="en-US" sz="800" dirty="0" err="1">
                <a:latin typeface="Century Gothic" panose="020B0502020202020204" pitchFamily="34" charset="0"/>
              </a:rPr>
              <a:t>Tsatsakis</a:t>
            </a:r>
            <a:r>
              <a:rPr lang="en-US" sz="800" dirty="0">
                <a:latin typeface="Century Gothic" panose="020B0502020202020204" pitchFamily="34" charset="0"/>
              </a:rPr>
              <a:t>, A. (2018). Six months exposure to a real life mixture of 13 chemicals’ below individual NOAELs induced non monotonic sex-dependent biochemical and redox status changes in rats. Food and Chemical Toxicology, 115, 470–481. https://doi.org/10.1016/j.fct.2018.03.052</a:t>
            </a:r>
            <a:endParaRPr lang="el-GR" sz="800" dirty="0">
              <a:latin typeface="Century Gothic" panose="020B0502020202020204" pitchFamily="34" charset="0"/>
            </a:endParaRPr>
          </a:p>
        </p:txBody>
      </p:sp>
      <p:sp>
        <p:nvSpPr>
          <p:cNvPr id="15" name="Arrow: Curved Right 14">
            <a:extLst>
              <a:ext uri="{FF2B5EF4-FFF2-40B4-BE49-F238E27FC236}">
                <a16:creationId xmlns:a16="http://schemas.microsoft.com/office/drawing/2014/main" id="{658B4A10-9E22-4559-B3A4-829FB501BABF}"/>
              </a:ext>
            </a:extLst>
          </p:cNvPr>
          <p:cNvSpPr/>
          <p:nvPr/>
        </p:nvSpPr>
        <p:spPr>
          <a:xfrm>
            <a:off x="87349" y="3363510"/>
            <a:ext cx="501560" cy="1704873"/>
          </a:xfrm>
          <a:prstGeom prst="curved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6" name="TextBox 15">
            <a:extLst>
              <a:ext uri="{FF2B5EF4-FFF2-40B4-BE49-F238E27FC236}">
                <a16:creationId xmlns:a16="http://schemas.microsoft.com/office/drawing/2014/main" id="{01AF1B9F-2112-4D7B-BD21-6254D6C41883}"/>
              </a:ext>
            </a:extLst>
          </p:cNvPr>
          <p:cNvSpPr txBox="1"/>
          <p:nvPr/>
        </p:nvSpPr>
        <p:spPr>
          <a:xfrm>
            <a:off x="718317" y="4293567"/>
            <a:ext cx="3067050" cy="2369880"/>
          </a:xfrm>
          <a:prstGeom prst="rect">
            <a:avLst/>
          </a:prstGeom>
          <a:noFill/>
        </p:spPr>
        <p:txBody>
          <a:bodyPr wrap="square" rtlCol="0">
            <a:spAutoFit/>
          </a:bodyPr>
          <a:lstStyle/>
          <a:p>
            <a:r>
              <a:rPr lang="el-GR" sz="1400" dirty="0">
                <a:latin typeface="Century Gothic" panose="020B0502020202020204" pitchFamily="34" charset="0"/>
              </a:rPr>
              <a:t>Αύξηση κατανάλωσης τροφής</a:t>
            </a:r>
          </a:p>
          <a:p>
            <a:endParaRPr lang="el-GR" sz="1400" dirty="0">
              <a:latin typeface="Century Gothic" panose="020B0502020202020204" pitchFamily="34" charset="0"/>
            </a:endParaRPr>
          </a:p>
          <a:p>
            <a:r>
              <a:rPr lang="el-GR" sz="1400" dirty="0">
                <a:latin typeface="Century Gothic" panose="020B0502020202020204" pitchFamily="34" charset="0"/>
              </a:rPr>
              <a:t>Αύξηση επιπέδων ηπατικών βιοδεικτών </a:t>
            </a:r>
          </a:p>
          <a:p>
            <a:endParaRPr lang="el-GR" sz="1400" dirty="0">
              <a:latin typeface="Century Gothic" panose="020B0502020202020204" pitchFamily="34" charset="0"/>
            </a:endParaRPr>
          </a:p>
          <a:p>
            <a:r>
              <a:rPr lang="el-GR" sz="1400" dirty="0">
                <a:latin typeface="Century Gothic" panose="020B0502020202020204" pitchFamily="34" charset="0"/>
              </a:rPr>
              <a:t>Επιδράσεις σε βιοδείκτες οξειδοαναγωγικής κατάστασης</a:t>
            </a:r>
          </a:p>
          <a:p>
            <a:endParaRPr lang="el-GR" sz="1400" dirty="0">
              <a:latin typeface="Century Gothic" panose="020B0502020202020204" pitchFamily="34" charset="0"/>
            </a:endParaRPr>
          </a:p>
          <a:p>
            <a:endParaRPr lang="el-GR" dirty="0"/>
          </a:p>
          <a:p>
            <a:endParaRPr lang="el-GR" dirty="0"/>
          </a:p>
        </p:txBody>
      </p:sp>
      <p:sp>
        <p:nvSpPr>
          <p:cNvPr id="17" name="TextBox 16">
            <a:extLst>
              <a:ext uri="{FF2B5EF4-FFF2-40B4-BE49-F238E27FC236}">
                <a16:creationId xmlns:a16="http://schemas.microsoft.com/office/drawing/2014/main" id="{0D4220BF-FE7D-44DD-8EFB-9AEF5AC1CC10}"/>
              </a:ext>
            </a:extLst>
          </p:cNvPr>
          <p:cNvSpPr txBox="1"/>
          <p:nvPr/>
        </p:nvSpPr>
        <p:spPr>
          <a:xfrm>
            <a:off x="3914776" y="4297534"/>
            <a:ext cx="2972826" cy="2585323"/>
          </a:xfrm>
          <a:prstGeom prst="rect">
            <a:avLst/>
          </a:prstGeom>
          <a:noFill/>
        </p:spPr>
        <p:txBody>
          <a:bodyPr wrap="square" rtlCol="0">
            <a:spAutoFit/>
          </a:bodyPr>
          <a:lstStyle/>
          <a:p>
            <a:r>
              <a:rPr lang="el-GR" sz="1400" b="1" dirty="0">
                <a:latin typeface="Century Gothic" panose="020B0502020202020204" pitchFamily="34" charset="0"/>
              </a:rPr>
              <a:t>Αύξηση σωματικού βάρους</a:t>
            </a:r>
          </a:p>
          <a:p>
            <a:endParaRPr lang="el-GR" sz="1400" dirty="0">
              <a:latin typeface="Century Gothic" panose="020B0502020202020204" pitchFamily="34" charset="0"/>
            </a:endParaRPr>
          </a:p>
          <a:p>
            <a:r>
              <a:rPr lang="el-GR" sz="1400" b="1" dirty="0">
                <a:latin typeface="Century Gothic" panose="020B0502020202020204" pitchFamily="34" charset="0"/>
              </a:rPr>
              <a:t>Πιθανή πρόκληση ηπατικής βλάβης</a:t>
            </a:r>
          </a:p>
          <a:p>
            <a:endParaRPr lang="el-GR" sz="1400" dirty="0">
              <a:latin typeface="Century Gothic" panose="020B0502020202020204" pitchFamily="34" charset="0"/>
            </a:endParaRPr>
          </a:p>
          <a:p>
            <a:r>
              <a:rPr lang="el-GR" sz="1400" b="1" dirty="0">
                <a:latin typeface="Century Gothic" panose="020B0502020202020204" pitchFamily="34" charset="0"/>
              </a:rPr>
              <a:t>Οξειδοαναγωγικές προσαρμογές για προστασία βιολογικών μακρομορίων</a:t>
            </a:r>
          </a:p>
          <a:p>
            <a:endParaRPr lang="el-GR" sz="1400" dirty="0">
              <a:latin typeface="Century Gothic" panose="020B0502020202020204" pitchFamily="34" charset="0"/>
            </a:endParaRPr>
          </a:p>
          <a:p>
            <a:endParaRPr lang="el-GR" dirty="0"/>
          </a:p>
          <a:p>
            <a:endParaRPr lang="el-GR" dirty="0"/>
          </a:p>
        </p:txBody>
      </p:sp>
      <p:cxnSp>
        <p:nvCxnSpPr>
          <p:cNvPr id="19" name="Straight Arrow Connector 18">
            <a:extLst>
              <a:ext uri="{FF2B5EF4-FFF2-40B4-BE49-F238E27FC236}">
                <a16:creationId xmlns:a16="http://schemas.microsoft.com/office/drawing/2014/main" id="{D7C26B9C-B119-41D1-AB59-C92D80A99C02}"/>
              </a:ext>
            </a:extLst>
          </p:cNvPr>
          <p:cNvCxnSpPr/>
          <p:nvPr/>
        </p:nvCxnSpPr>
        <p:spPr>
          <a:xfrm>
            <a:off x="3540868" y="4455268"/>
            <a:ext cx="373908"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2EAD117E-6149-4D3B-9239-9B06CEF3CAEB}"/>
              </a:ext>
            </a:extLst>
          </p:cNvPr>
          <p:cNvCxnSpPr/>
          <p:nvPr/>
        </p:nvCxnSpPr>
        <p:spPr>
          <a:xfrm>
            <a:off x="3540868" y="5531795"/>
            <a:ext cx="373908"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A1C22D59-E239-4B11-B6B6-D7EC309B55CC}"/>
              </a:ext>
            </a:extLst>
          </p:cNvPr>
          <p:cNvCxnSpPr/>
          <p:nvPr/>
        </p:nvCxnSpPr>
        <p:spPr>
          <a:xfrm>
            <a:off x="3540868" y="4909224"/>
            <a:ext cx="373908"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46969976"/>
      </p:ext>
    </p:extLst>
  </p:cSld>
  <p:clrMapOvr>
    <a:masterClrMapping/>
  </p:clrMapOvr>
  <mc:AlternateContent xmlns:mc="http://schemas.openxmlformats.org/markup-compatibility/2006" xmlns:p14="http://schemas.microsoft.com/office/powerpoint/2010/main">
    <mc:Choice Requires="p14">
      <p:transition spd="slow" p14:dur="2000" advTm="177107"/>
    </mc:Choice>
    <mc:Fallback xmlns="">
      <p:transition spd="slow" advTm="17710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7">
            <a:extLst>
              <a:ext uri="{FF2B5EF4-FFF2-40B4-BE49-F238E27FC236}">
                <a16:creationId xmlns:a16="http://schemas.microsoft.com/office/drawing/2014/main" id="{684B15B2-3445-4873-8410-B2B8BBA9F3B7}"/>
              </a:ext>
            </a:extLst>
          </p:cNvPr>
          <p:cNvSpPr txBox="1">
            <a:spLocks/>
          </p:cNvSpPr>
          <p:nvPr/>
        </p:nvSpPr>
        <p:spPr>
          <a:xfrm>
            <a:off x="240830" y="117513"/>
            <a:ext cx="11730346" cy="9563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ΟΙ ΧΗΜΙΚΕΣ ΟΥΣΙΕΣ ΔΙΑΘΕΤΟΥΝ ΣΥΓΚΕΚΡΙΜΕΝΗ ΧΗΜΙΚΗ ΤΑΥΤΟΤΗΤΑ</a:t>
            </a:r>
          </a:p>
        </p:txBody>
      </p:sp>
      <p:sp>
        <p:nvSpPr>
          <p:cNvPr id="7" name="TextBox 6">
            <a:extLst>
              <a:ext uri="{FF2B5EF4-FFF2-40B4-BE49-F238E27FC236}">
                <a16:creationId xmlns:a16="http://schemas.microsoft.com/office/drawing/2014/main" id="{F1E924EC-3D7B-4C27-8D84-0AD02ED3A275}"/>
              </a:ext>
            </a:extLst>
          </p:cNvPr>
          <p:cNvSpPr txBox="1"/>
          <p:nvPr/>
        </p:nvSpPr>
        <p:spPr>
          <a:xfrm>
            <a:off x="486310" y="586994"/>
            <a:ext cx="11298931" cy="1984518"/>
          </a:xfrm>
          <a:prstGeom prst="rect">
            <a:avLst/>
          </a:prstGeom>
          <a:noFill/>
        </p:spPr>
        <p:txBody>
          <a:bodyPr wrap="square" anchor="ctr">
            <a:spAutoFit/>
          </a:bodyPr>
          <a:lstStyle/>
          <a:p>
            <a:pPr marL="285750" indent="-285750" algn="just">
              <a:lnSpc>
                <a:spcPct val="200000"/>
              </a:lnSpc>
              <a:buFont typeface="Wingdings" panose="05000000000000000000" pitchFamily="2" charset="2"/>
              <a:buChar char="§"/>
            </a:pPr>
            <a:r>
              <a:rPr lang="el-GR" sz="1600" dirty="0">
                <a:latin typeface="Century Gothic" panose="020B0502020202020204" pitchFamily="34" charset="0"/>
              </a:rPr>
              <a:t>Μορφή της ύλης με σταθερή χημική σύνθεση και χαρακτηριστικές ιδιότητες</a:t>
            </a:r>
          </a:p>
          <a:p>
            <a:pPr marL="285750" indent="-285750" algn="just">
              <a:lnSpc>
                <a:spcPct val="200000"/>
              </a:lnSpc>
              <a:buFont typeface="Wingdings" panose="05000000000000000000" pitchFamily="2" charset="2"/>
              <a:buChar char="§"/>
            </a:pPr>
            <a:r>
              <a:rPr lang="el-GR" sz="1600" dirty="0">
                <a:latin typeface="Century Gothic" panose="020B0502020202020204" pitchFamily="34" charset="0"/>
              </a:rPr>
              <a:t>Δεν μπορούν να διακριθούν σε επιμέρους συστατικά με φυσικές μεθόδους διαχωρισμού</a:t>
            </a:r>
          </a:p>
          <a:p>
            <a:pPr marL="285750" indent="-285750" algn="just">
              <a:lnSpc>
                <a:spcPct val="200000"/>
              </a:lnSpc>
              <a:buFont typeface="Wingdings" panose="05000000000000000000" pitchFamily="2" charset="2"/>
              <a:buChar char="§"/>
            </a:pPr>
            <a:r>
              <a:rPr lang="el-GR" sz="1600" dirty="0">
                <a:latin typeface="Century Gothic" panose="020B0502020202020204" pitchFamily="34" charset="0"/>
              </a:rPr>
              <a:t>Μπορούν να είναι σε στερεή, υγρή ή αέρια μορφή αλλά και σε κατάσταση πλάσματος</a:t>
            </a:r>
          </a:p>
          <a:p>
            <a:pPr marL="285750" indent="-285750" algn="just">
              <a:lnSpc>
                <a:spcPct val="200000"/>
              </a:lnSpc>
              <a:buFont typeface="Wingdings" panose="05000000000000000000" pitchFamily="2" charset="2"/>
              <a:buChar char="§"/>
            </a:pPr>
            <a:r>
              <a:rPr lang="el-GR" sz="1600" dirty="0">
                <a:latin typeface="Century Gothic" panose="020B0502020202020204" pitchFamily="34" charset="0"/>
              </a:rPr>
              <a:t>Συχνά χαρακτηρίζονται και ως καθαρές ουσίες προκειμένου να διακριθούν από τα μείγματα</a:t>
            </a:r>
          </a:p>
        </p:txBody>
      </p:sp>
      <p:pic>
        <p:nvPicPr>
          <p:cNvPr id="9" name="Picture 8">
            <a:extLst>
              <a:ext uri="{FF2B5EF4-FFF2-40B4-BE49-F238E27FC236}">
                <a16:creationId xmlns:a16="http://schemas.microsoft.com/office/drawing/2014/main" id="{78EDC1FD-27F2-48D9-BF48-FF04414AC0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0830" y="6156328"/>
            <a:ext cx="580264" cy="580264"/>
          </a:xfrm>
          <a:prstGeom prst="rect">
            <a:avLst/>
          </a:prstGeom>
        </p:spPr>
      </p:pic>
      <p:grpSp>
        <p:nvGrpSpPr>
          <p:cNvPr id="36" name="Group 35">
            <a:extLst>
              <a:ext uri="{FF2B5EF4-FFF2-40B4-BE49-F238E27FC236}">
                <a16:creationId xmlns:a16="http://schemas.microsoft.com/office/drawing/2014/main" id="{EB33E256-A83D-4619-B417-AFFCFC1CA32F}"/>
              </a:ext>
            </a:extLst>
          </p:cNvPr>
          <p:cNvGrpSpPr/>
          <p:nvPr/>
        </p:nvGrpSpPr>
        <p:grpSpPr>
          <a:xfrm>
            <a:off x="486310" y="2828578"/>
            <a:ext cx="11298931" cy="3908014"/>
            <a:chOff x="486310" y="2890160"/>
            <a:chExt cx="11298931" cy="3908014"/>
          </a:xfrm>
        </p:grpSpPr>
        <p:grpSp>
          <p:nvGrpSpPr>
            <p:cNvPr id="31" name="Group 30">
              <a:extLst>
                <a:ext uri="{FF2B5EF4-FFF2-40B4-BE49-F238E27FC236}">
                  <a16:creationId xmlns:a16="http://schemas.microsoft.com/office/drawing/2014/main" id="{F13231A2-7545-44DE-826D-EA1B62DCFA54}"/>
                </a:ext>
              </a:extLst>
            </p:cNvPr>
            <p:cNvGrpSpPr/>
            <p:nvPr/>
          </p:nvGrpSpPr>
          <p:grpSpPr>
            <a:xfrm>
              <a:off x="907376" y="3109713"/>
              <a:ext cx="10078475" cy="1855243"/>
              <a:chOff x="955569" y="2945409"/>
              <a:chExt cx="10078475" cy="1855243"/>
            </a:xfrm>
          </p:grpSpPr>
          <p:pic>
            <p:nvPicPr>
              <p:cNvPr id="2" name="Picture 1">
                <a:extLst>
                  <a:ext uri="{FF2B5EF4-FFF2-40B4-BE49-F238E27FC236}">
                    <a16:creationId xmlns:a16="http://schemas.microsoft.com/office/drawing/2014/main" id="{7C7023C3-DC94-4CEC-889F-F695FF4D1A71}"/>
                  </a:ext>
                </a:extLst>
              </p:cNvPr>
              <p:cNvPicPr>
                <a:picLocks noChangeAspect="1"/>
              </p:cNvPicPr>
              <p:nvPr/>
            </p:nvPicPr>
            <p:blipFill>
              <a:blip r:embed="rId4"/>
              <a:stretch>
                <a:fillRect/>
              </a:stretch>
            </p:blipFill>
            <p:spPr>
              <a:xfrm>
                <a:off x="1080072" y="3294968"/>
                <a:ext cx="1259625" cy="1162731"/>
              </a:xfrm>
              <a:prstGeom prst="rect">
                <a:avLst/>
              </a:prstGeom>
            </p:spPr>
          </p:pic>
          <p:pic>
            <p:nvPicPr>
              <p:cNvPr id="3" name="Picture 2">
                <a:extLst>
                  <a:ext uri="{FF2B5EF4-FFF2-40B4-BE49-F238E27FC236}">
                    <a16:creationId xmlns:a16="http://schemas.microsoft.com/office/drawing/2014/main" id="{64C792EC-333C-49CB-86E9-189E6CE17E2C}"/>
                  </a:ext>
                </a:extLst>
              </p:cNvPr>
              <p:cNvPicPr>
                <a:picLocks noChangeAspect="1"/>
              </p:cNvPicPr>
              <p:nvPr/>
            </p:nvPicPr>
            <p:blipFill>
              <a:blip r:embed="rId5"/>
              <a:stretch>
                <a:fillRect/>
              </a:stretch>
            </p:blipFill>
            <p:spPr>
              <a:xfrm>
                <a:off x="3011203" y="3078710"/>
                <a:ext cx="1530223" cy="1444107"/>
              </a:xfrm>
              <a:prstGeom prst="rect">
                <a:avLst/>
              </a:prstGeom>
            </p:spPr>
          </p:pic>
          <p:pic>
            <p:nvPicPr>
              <p:cNvPr id="6" name="Picture 5">
                <a:extLst>
                  <a:ext uri="{FF2B5EF4-FFF2-40B4-BE49-F238E27FC236}">
                    <a16:creationId xmlns:a16="http://schemas.microsoft.com/office/drawing/2014/main" id="{6A2A2BBE-E1E8-472A-B175-701BEF3705E7}"/>
                  </a:ext>
                </a:extLst>
              </p:cNvPr>
              <p:cNvPicPr>
                <a:picLocks noChangeAspect="1"/>
              </p:cNvPicPr>
              <p:nvPr/>
            </p:nvPicPr>
            <p:blipFill>
              <a:blip r:embed="rId6">
                <a:clrChange>
                  <a:clrFrom>
                    <a:srgbClr val="767980"/>
                  </a:clrFrom>
                  <a:clrTo>
                    <a:srgbClr val="767980">
                      <a:alpha val="0"/>
                    </a:srgbClr>
                  </a:clrTo>
                </a:clrChange>
                <a:extLst>
                  <a:ext uri="{BEBA8EAE-BF5A-486C-A8C5-ECC9F3942E4B}">
                    <a14:imgProps xmlns:a14="http://schemas.microsoft.com/office/drawing/2010/main">
                      <a14:imgLayer r:embed="rId7">
                        <a14:imgEffect>
                          <a14:backgroundRemoval t="9778" b="92889" l="1778" r="97778"/>
                        </a14:imgEffect>
                      </a14:imgLayer>
                    </a14:imgProps>
                  </a:ext>
                </a:extLst>
              </a:blip>
              <a:stretch>
                <a:fillRect/>
              </a:stretch>
            </p:blipFill>
            <p:spPr>
              <a:xfrm>
                <a:off x="5148588" y="2945409"/>
                <a:ext cx="1710710" cy="1710710"/>
              </a:xfrm>
              <a:prstGeom prst="rect">
                <a:avLst/>
              </a:prstGeom>
            </p:spPr>
          </p:pic>
          <p:pic>
            <p:nvPicPr>
              <p:cNvPr id="12" name="Picture 11">
                <a:extLst>
                  <a:ext uri="{FF2B5EF4-FFF2-40B4-BE49-F238E27FC236}">
                    <a16:creationId xmlns:a16="http://schemas.microsoft.com/office/drawing/2014/main" id="{9306A513-842E-40B6-B4A0-C911F2E4965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307839" y="3060031"/>
                <a:ext cx="1812120" cy="1510100"/>
              </a:xfrm>
              <a:prstGeom prst="rect">
                <a:avLst/>
              </a:prstGeom>
            </p:spPr>
          </p:pic>
          <p:pic>
            <p:nvPicPr>
              <p:cNvPr id="13" name="Picture 12">
                <a:extLst>
                  <a:ext uri="{FF2B5EF4-FFF2-40B4-BE49-F238E27FC236}">
                    <a16:creationId xmlns:a16="http://schemas.microsoft.com/office/drawing/2014/main" id="{D94E45E1-B7DD-4848-AB6E-9430C3BE1E1C}"/>
                  </a:ext>
                </a:extLst>
              </p:cNvPr>
              <p:cNvPicPr>
                <a:picLocks noChangeAspect="1"/>
              </p:cNvPicPr>
              <p:nvPr/>
            </p:nvPicPr>
            <p:blipFill>
              <a:blip r:embed="rId10"/>
              <a:stretch>
                <a:fillRect/>
              </a:stretch>
            </p:blipFill>
            <p:spPr>
              <a:xfrm>
                <a:off x="9727122" y="3188305"/>
                <a:ext cx="1045542" cy="1334512"/>
              </a:xfrm>
              <a:prstGeom prst="rect">
                <a:avLst/>
              </a:prstGeom>
            </p:spPr>
          </p:pic>
          <p:sp>
            <p:nvSpPr>
              <p:cNvPr id="20" name="TextBox 19">
                <a:extLst>
                  <a:ext uri="{FF2B5EF4-FFF2-40B4-BE49-F238E27FC236}">
                    <a16:creationId xmlns:a16="http://schemas.microsoft.com/office/drawing/2014/main" id="{CB09B427-A47A-4B41-8FD9-F79DB3BF4447}"/>
                  </a:ext>
                </a:extLst>
              </p:cNvPr>
              <p:cNvSpPr txBox="1"/>
              <p:nvPr/>
            </p:nvSpPr>
            <p:spPr>
              <a:xfrm>
                <a:off x="955569" y="4490551"/>
                <a:ext cx="1508629" cy="307777"/>
              </a:xfrm>
              <a:prstGeom prst="rect">
                <a:avLst/>
              </a:prstGeom>
              <a:noFill/>
            </p:spPr>
            <p:txBody>
              <a:bodyPr wrap="square" rtlCol="0">
                <a:spAutoFit/>
              </a:bodyPr>
              <a:lstStyle/>
              <a:p>
                <a:pPr algn="ctr"/>
                <a:r>
                  <a:rPr lang="el-GR" sz="1400" b="1" dirty="0">
                    <a:latin typeface="Century Gothic" panose="020B0502020202020204" pitchFamily="34" charset="0"/>
                  </a:rPr>
                  <a:t>Άνθρακας</a:t>
                </a:r>
                <a:r>
                  <a:rPr lang="en-US" sz="1400" b="1" dirty="0">
                    <a:latin typeface="Century Gothic" panose="020B0502020202020204" pitchFamily="34" charset="0"/>
                  </a:rPr>
                  <a:t> (C)</a:t>
                </a:r>
                <a:endParaRPr lang="el-GR" sz="1400" b="1" dirty="0">
                  <a:latin typeface="Century Gothic" panose="020B0502020202020204" pitchFamily="34" charset="0"/>
                </a:endParaRPr>
              </a:p>
            </p:txBody>
          </p:sp>
          <p:sp>
            <p:nvSpPr>
              <p:cNvPr id="21" name="TextBox 20">
                <a:extLst>
                  <a:ext uri="{FF2B5EF4-FFF2-40B4-BE49-F238E27FC236}">
                    <a16:creationId xmlns:a16="http://schemas.microsoft.com/office/drawing/2014/main" id="{DEB13B1C-3B52-45E4-A582-A2E3AE2F7F4C}"/>
                  </a:ext>
                </a:extLst>
              </p:cNvPr>
              <p:cNvSpPr txBox="1"/>
              <p:nvPr/>
            </p:nvSpPr>
            <p:spPr>
              <a:xfrm>
                <a:off x="9603306" y="4492875"/>
                <a:ext cx="1430738" cy="307777"/>
              </a:xfrm>
              <a:prstGeom prst="rect">
                <a:avLst/>
              </a:prstGeom>
              <a:noFill/>
            </p:spPr>
            <p:txBody>
              <a:bodyPr wrap="square" rtlCol="0">
                <a:spAutoFit/>
              </a:bodyPr>
              <a:lstStyle/>
              <a:p>
                <a:pPr algn="ctr"/>
                <a:r>
                  <a:rPr lang="el-GR" sz="1400" b="1" dirty="0">
                    <a:latin typeface="Century Gothic" panose="020B0502020202020204" pitchFamily="34" charset="0"/>
                  </a:rPr>
                  <a:t>Σίδηρος</a:t>
                </a:r>
                <a:r>
                  <a:rPr lang="en-US" sz="1400" b="1" dirty="0">
                    <a:latin typeface="Century Gothic" panose="020B0502020202020204" pitchFamily="34" charset="0"/>
                  </a:rPr>
                  <a:t> (Fe)</a:t>
                </a:r>
                <a:endParaRPr lang="el-GR" sz="1400" b="1" dirty="0">
                  <a:latin typeface="Century Gothic" panose="020B0502020202020204" pitchFamily="34" charset="0"/>
                </a:endParaRPr>
              </a:p>
            </p:txBody>
          </p:sp>
          <p:sp>
            <p:nvSpPr>
              <p:cNvPr id="22" name="TextBox 21">
                <a:extLst>
                  <a:ext uri="{FF2B5EF4-FFF2-40B4-BE49-F238E27FC236}">
                    <a16:creationId xmlns:a16="http://schemas.microsoft.com/office/drawing/2014/main" id="{D6D41922-AA6C-4722-BCBE-49683CD9F367}"/>
                  </a:ext>
                </a:extLst>
              </p:cNvPr>
              <p:cNvSpPr txBox="1"/>
              <p:nvPr/>
            </p:nvSpPr>
            <p:spPr>
              <a:xfrm>
                <a:off x="7699374" y="4490551"/>
                <a:ext cx="1259625" cy="307777"/>
              </a:xfrm>
              <a:prstGeom prst="rect">
                <a:avLst/>
              </a:prstGeom>
              <a:noFill/>
            </p:spPr>
            <p:txBody>
              <a:bodyPr wrap="square" rtlCol="0">
                <a:spAutoFit/>
              </a:bodyPr>
              <a:lstStyle/>
              <a:p>
                <a:pPr algn="ctr"/>
                <a:r>
                  <a:rPr lang="el-GR" sz="1400" b="1" dirty="0">
                    <a:latin typeface="Century Gothic" panose="020B0502020202020204" pitchFamily="34" charset="0"/>
                  </a:rPr>
                  <a:t>Θείο</a:t>
                </a:r>
                <a:r>
                  <a:rPr lang="en-US" sz="1400" b="1" dirty="0">
                    <a:latin typeface="Century Gothic" panose="020B0502020202020204" pitchFamily="34" charset="0"/>
                  </a:rPr>
                  <a:t> (S)</a:t>
                </a:r>
                <a:endParaRPr lang="el-GR" sz="1400" b="1" dirty="0">
                  <a:latin typeface="Century Gothic" panose="020B0502020202020204" pitchFamily="34" charset="0"/>
                </a:endParaRPr>
              </a:p>
            </p:txBody>
          </p:sp>
          <p:sp>
            <p:nvSpPr>
              <p:cNvPr id="23" name="TextBox 22">
                <a:extLst>
                  <a:ext uri="{FF2B5EF4-FFF2-40B4-BE49-F238E27FC236}">
                    <a16:creationId xmlns:a16="http://schemas.microsoft.com/office/drawing/2014/main" id="{EC5B4CF2-0195-40F1-9E1A-FD5B727F16FE}"/>
                  </a:ext>
                </a:extLst>
              </p:cNvPr>
              <p:cNvSpPr txBox="1"/>
              <p:nvPr/>
            </p:nvSpPr>
            <p:spPr>
              <a:xfrm>
                <a:off x="5270061" y="4490551"/>
                <a:ext cx="1410553" cy="307777"/>
              </a:xfrm>
              <a:prstGeom prst="rect">
                <a:avLst/>
              </a:prstGeom>
              <a:noFill/>
            </p:spPr>
            <p:txBody>
              <a:bodyPr wrap="square" rtlCol="0">
                <a:spAutoFit/>
              </a:bodyPr>
              <a:lstStyle/>
              <a:p>
                <a:pPr algn="ctr"/>
                <a:r>
                  <a:rPr lang="el-GR" sz="1400" b="1" dirty="0">
                    <a:latin typeface="Century Gothic" panose="020B0502020202020204" pitchFamily="34" charset="0"/>
                  </a:rPr>
                  <a:t>Χρυσός</a:t>
                </a:r>
                <a:r>
                  <a:rPr lang="en-US" sz="1400" b="1" dirty="0">
                    <a:latin typeface="Century Gothic" panose="020B0502020202020204" pitchFamily="34" charset="0"/>
                  </a:rPr>
                  <a:t> (Au)</a:t>
                </a:r>
                <a:endParaRPr lang="el-GR" sz="1400" b="1" dirty="0">
                  <a:latin typeface="Century Gothic" panose="020B0502020202020204" pitchFamily="34" charset="0"/>
                </a:endParaRPr>
              </a:p>
            </p:txBody>
          </p:sp>
          <p:sp>
            <p:nvSpPr>
              <p:cNvPr id="24" name="TextBox 23">
                <a:extLst>
                  <a:ext uri="{FF2B5EF4-FFF2-40B4-BE49-F238E27FC236}">
                    <a16:creationId xmlns:a16="http://schemas.microsoft.com/office/drawing/2014/main" id="{13E6E3D1-B755-49C9-94FA-1D89A600C694}"/>
                  </a:ext>
                </a:extLst>
              </p:cNvPr>
              <p:cNvSpPr txBox="1"/>
              <p:nvPr/>
            </p:nvSpPr>
            <p:spPr>
              <a:xfrm>
                <a:off x="3109509" y="4490551"/>
                <a:ext cx="1333610" cy="307777"/>
              </a:xfrm>
              <a:prstGeom prst="rect">
                <a:avLst/>
              </a:prstGeom>
              <a:noFill/>
            </p:spPr>
            <p:txBody>
              <a:bodyPr wrap="square" rtlCol="0">
                <a:spAutoFit/>
              </a:bodyPr>
              <a:lstStyle/>
              <a:p>
                <a:pPr algn="ctr"/>
                <a:r>
                  <a:rPr lang="el-GR" sz="1400" b="1" dirty="0">
                    <a:latin typeface="Century Gothic" panose="020B0502020202020204" pitchFamily="34" charset="0"/>
                  </a:rPr>
                  <a:t>Χαλκός</a:t>
                </a:r>
                <a:r>
                  <a:rPr lang="en-US" sz="1400" b="1" dirty="0">
                    <a:latin typeface="Century Gothic" panose="020B0502020202020204" pitchFamily="34" charset="0"/>
                  </a:rPr>
                  <a:t> (Cu)</a:t>
                </a:r>
                <a:endParaRPr lang="el-GR" sz="1400" b="1" dirty="0">
                  <a:latin typeface="Century Gothic" panose="020B0502020202020204" pitchFamily="34" charset="0"/>
                </a:endParaRPr>
              </a:p>
            </p:txBody>
          </p:sp>
        </p:grpSp>
        <p:grpSp>
          <p:nvGrpSpPr>
            <p:cNvPr id="33" name="Group 32">
              <a:extLst>
                <a:ext uri="{FF2B5EF4-FFF2-40B4-BE49-F238E27FC236}">
                  <a16:creationId xmlns:a16="http://schemas.microsoft.com/office/drawing/2014/main" id="{A25A3958-3420-4E36-9745-3BA9EAE00D38}"/>
                </a:ext>
              </a:extLst>
            </p:cNvPr>
            <p:cNvGrpSpPr/>
            <p:nvPr/>
          </p:nvGrpSpPr>
          <p:grpSpPr>
            <a:xfrm>
              <a:off x="821094" y="5270905"/>
              <a:ext cx="10964147" cy="1527269"/>
              <a:chOff x="788563" y="4808813"/>
              <a:chExt cx="10964147" cy="1527269"/>
            </a:xfrm>
          </p:grpSpPr>
          <p:sp>
            <p:nvSpPr>
              <p:cNvPr id="25" name="TextBox 24">
                <a:extLst>
                  <a:ext uri="{FF2B5EF4-FFF2-40B4-BE49-F238E27FC236}">
                    <a16:creationId xmlns:a16="http://schemas.microsoft.com/office/drawing/2014/main" id="{052BD9FE-404A-4063-8732-F233284DA386}"/>
                  </a:ext>
                </a:extLst>
              </p:cNvPr>
              <p:cNvSpPr txBox="1"/>
              <p:nvPr/>
            </p:nvSpPr>
            <p:spPr>
              <a:xfrm>
                <a:off x="8819575" y="6025144"/>
                <a:ext cx="2933135" cy="307777"/>
              </a:xfrm>
              <a:prstGeom prst="rect">
                <a:avLst/>
              </a:prstGeom>
              <a:noFill/>
            </p:spPr>
            <p:txBody>
              <a:bodyPr wrap="square" rtlCol="0">
                <a:spAutoFit/>
              </a:bodyPr>
              <a:lstStyle/>
              <a:p>
                <a:pPr algn="ctr"/>
                <a:r>
                  <a:rPr lang="el-GR" sz="1400" b="1" dirty="0">
                    <a:latin typeface="Century Gothic" panose="020B0502020202020204" pitchFamily="34" charset="0"/>
                  </a:rPr>
                  <a:t>Μαγειρική σόδα</a:t>
                </a:r>
                <a:r>
                  <a:rPr lang="en-US" sz="1400" b="1" dirty="0">
                    <a:latin typeface="Century Gothic" panose="020B0502020202020204" pitchFamily="34" charset="0"/>
                  </a:rPr>
                  <a:t> (NaHCO</a:t>
                </a:r>
                <a:r>
                  <a:rPr lang="en-US" sz="1400" b="1" baseline="-25000" dirty="0">
                    <a:latin typeface="Century Gothic" panose="020B0502020202020204" pitchFamily="34" charset="0"/>
                  </a:rPr>
                  <a:t>3</a:t>
                </a:r>
                <a:r>
                  <a:rPr lang="en-US" sz="1400" b="1" dirty="0">
                    <a:latin typeface="Century Gothic" panose="020B0502020202020204" pitchFamily="34" charset="0"/>
                  </a:rPr>
                  <a:t>)</a:t>
                </a:r>
                <a:endParaRPr lang="el-GR" sz="1400" b="1" dirty="0">
                  <a:latin typeface="Century Gothic" panose="020B0502020202020204" pitchFamily="34" charset="0"/>
                </a:endParaRPr>
              </a:p>
            </p:txBody>
          </p:sp>
          <p:grpSp>
            <p:nvGrpSpPr>
              <p:cNvPr id="32" name="Group 31">
                <a:extLst>
                  <a:ext uri="{FF2B5EF4-FFF2-40B4-BE49-F238E27FC236}">
                    <a16:creationId xmlns:a16="http://schemas.microsoft.com/office/drawing/2014/main" id="{D6A4DA14-F4A9-47E8-B136-45FA51F29F27}"/>
                  </a:ext>
                </a:extLst>
              </p:cNvPr>
              <p:cNvGrpSpPr/>
              <p:nvPr/>
            </p:nvGrpSpPr>
            <p:grpSpPr>
              <a:xfrm>
                <a:off x="788563" y="4808813"/>
                <a:ext cx="10362202" cy="1527269"/>
                <a:chOff x="788563" y="4808813"/>
                <a:chExt cx="10362202" cy="1527269"/>
              </a:xfrm>
            </p:grpSpPr>
            <p:pic>
              <p:nvPicPr>
                <p:cNvPr id="14" name="Picture 13">
                  <a:extLst>
                    <a:ext uri="{FF2B5EF4-FFF2-40B4-BE49-F238E27FC236}">
                      <a16:creationId xmlns:a16="http://schemas.microsoft.com/office/drawing/2014/main" id="{96A2E782-6F36-4B53-B3D7-FD2D8EEC4F8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831067" y="4935898"/>
                  <a:ext cx="1757634" cy="1169626"/>
                </a:xfrm>
                <a:prstGeom prst="rect">
                  <a:avLst/>
                </a:prstGeom>
              </p:spPr>
            </p:pic>
            <p:pic>
              <p:nvPicPr>
                <p:cNvPr id="15" name="Picture 14">
                  <a:extLst>
                    <a:ext uri="{FF2B5EF4-FFF2-40B4-BE49-F238E27FC236}">
                      <a16:creationId xmlns:a16="http://schemas.microsoft.com/office/drawing/2014/main" id="{389FE8A6-53E4-4A8F-B9D5-E5743CF2AA4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6938" y="4808813"/>
                  <a:ext cx="3077145" cy="1320766"/>
                </a:xfrm>
                <a:prstGeom prst="rect">
                  <a:avLst/>
                </a:prstGeom>
              </p:spPr>
            </p:pic>
            <p:pic>
              <p:nvPicPr>
                <p:cNvPr id="16" name="Picture 15">
                  <a:extLst>
                    <a:ext uri="{FF2B5EF4-FFF2-40B4-BE49-F238E27FC236}">
                      <a16:creationId xmlns:a16="http://schemas.microsoft.com/office/drawing/2014/main" id="{DD955554-6700-4FE6-9A2B-7EA3B9C1D680}"/>
                    </a:ext>
                  </a:extLst>
                </p:cNvPr>
                <p:cNvPicPr>
                  <a:picLocks noChangeAspect="1"/>
                </p:cNvPicPr>
                <p:nvPr/>
              </p:nvPicPr>
              <p:blipFill>
                <a:blip r:embed="rId15"/>
                <a:stretch>
                  <a:fillRect/>
                </a:stretch>
              </p:blipFill>
              <p:spPr>
                <a:xfrm>
                  <a:off x="6410687" y="4953352"/>
                  <a:ext cx="1729242" cy="1150732"/>
                </a:xfrm>
                <a:prstGeom prst="rect">
                  <a:avLst/>
                </a:prstGeom>
              </p:spPr>
            </p:pic>
            <p:pic>
              <p:nvPicPr>
                <p:cNvPr id="19" name="Picture 18">
                  <a:extLst>
                    <a:ext uri="{FF2B5EF4-FFF2-40B4-BE49-F238E27FC236}">
                      <a16:creationId xmlns:a16="http://schemas.microsoft.com/office/drawing/2014/main" id="{3F2A230A-8E98-461E-BC97-B299F874BDB2}"/>
                    </a:ext>
                  </a:extLst>
                </p:cNvPr>
                <p:cNvPicPr>
                  <a:picLocks noChangeAspect="1"/>
                </p:cNvPicPr>
                <p:nvPr/>
              </p:nvPicPr>
              <p:blipFill>
                <a:blip r:embed="rId16"/>
                <a:stretch>
                  <a:fillRect/>
                </a:stretch>
              </p:blipFill>
              <p:spPr>
                <a:xfrm>
                  <a:off x="9421522" y="4893829"/>
                  <a:ext cx="1729243" cy="1150733"/>
                </a:xfrm>
                <a:prstGeom prst="rect">
                  <a:avLst/>
                </a:prstGeom>
              </p:spPr>
            </p:pic>
            <p:sp>
              <p:nvSpPr>
                <p:cNvPr id="26" name="TextBox 25">
                  <a:extLst>
                    <a:ext uri="{FF2B5EF4-FFF2-40B4-BE49-F238E27FC236}">
                      <a16:creationId xmlns:a16="http://schemas.microsoft.com/office/drawing/2014/main" id="{F85A0295-2DAF-4005-B7A4-4763D04D17FB}"/>
                    </a:ext>
                  </a:extLst>
                </p:cNvPr>
                <p:cNvSpPr txBox="1"/>
                <p:nvPr/>
              </p:nvSpPr>
              <p:spPr>
                <a:xfrm>
                  <a:off x="6276964" y="6025143"/>
                  <a:ext cx="2177654" cy="307777"/>
                </a:xfrm>
                <a:prstGeom prst="rect">
                  <a:avLst/>
                </a:prstGeom>
                <a:noFill/>
              </p:spPr>
              <p:txBody>
                <a:bodyPr wrap="square" rtlCol="0">
                  <a:spAutoFit/>
                </a:bodyPr>
                <a:lstStyle/>
                <a:p>
                  <a:pPr algn="ctr"/>
                  <a:r>
                    <a:rPr lang="el-GR" sz="1400" b="1" dirty="0">
                      <a:latin typeface="Century Gothic" panose="020B0502020202020204" pitchFamily="34" charset="0"/>
                    </a:rPr>
                    <a:t>Ζάχαρη</a:t>
                  </a:r>
                  <a:r>
                    <a:rPr lang="en-US" sz="1400" b="1" dirty="0">
                      <a:latin typeface="Century Gothic" panose="020B0502020202020204" pitchFamily="34" charset="0"/>
                    </a:rPr>
                    <a:t> (C</a:t>
                  </a:r>
                  <a:r>
                    <a:rPr lang="en-US" sz="1400" b="1" baseline="-25000" dirty="0">
                      <a:latin typeface="Century Gothic" panose="020B0502020202020204" pitchFamily="34" charset="0"/>
                    </a:rPr>
                    <a:t>12</a:t>
                  </a:r>
                  <a:r>
                    <a:rPr lang="en-US" sz="1400" b="1" dirty="0">
                      <a:latin typeface="Century Gothic" panose="020B0502020202020204" pitchFamily="34" charset="0"/>
                    </a:rPr>
                    <a:t>H</a:t>
                  </a:r>
                  <a:r>
                    <a:rPr lang="en-US" sz="1400" b="1" baseline="-25000" dirty="0">
                      <a:latin typeface="Century Gothic" panose="020B0502020202020204" pitchFamily="34" charset="0"/>
                    </a:rPr>
                    <a:t>22</a:t>
                  </a:r>
                  <a:r>
                    <a:rPr lang="en-US" sz="1400" b="1" dirty="0">
                      <a:latin typeface="Century Gothic" panose="020B0502020202020204" pitchFamily="34" charset="0"/>
                    </a:rPr>
                    <a:t>O</a:t>
                  </a:r>
                  <a:r>
                    <a:rPr lang="en-US" sz="1400" b="1" baseline="-25000" dirty="0">
                      <a:latin typeface="Century Gothic" panose="020B0502020202020204" pitchFamily="34" charset="0"/>
                    </a:rPr>
                    <a:t>11</a:t>
                  </a:r>
                  <a:r>
                    <a:rPr lang="en-US" sz="1400" b="1" dirty="0">
                      <a:latin typeface="Century Gothic" panose="020B0502020202020204" pitchFamily="34" charset="0"/>
                    </a:rPr>
                    <a:t>)</a:t>
                  </a:r>
                  <a:endParaRPr lang="el-GR" sz="1400" b="1" dirty="0">
                    <a:latin typeface="Century Gothic" panose="020B0502020202020204" pitchFamily="34" charset="0"/>
                  </a:endParaRPr>
                </a:p>
              </p:txBody>
            </p:sp>
            <p:sp>
              <p:nvSpPr>
                <p:cNvPr id="27" name="TextBox 26">
                  <a:extLst>
                    <a:ext uri="{FF2B5EF4-FFF2-40B4-BE49-F238E27FC236}">
                      <a16:creationId xmlns:a16="http://schemas.microsoft.com/office/drawing/2014/main" id="{685F189B-50E5-49A9-80E1-18F33E477D27}"/>
                    </a:ext>
                  </a:extLst>
                </p:cNvPr>
                <p:cNvSpPr txBox="1"/>
                <p:nvPr/>
              </p:nvSpPr>
              <p:spPr>
                <a:xfrm>
                  <a:off x="3911613" y="6025145"/>
                  <a:ext cx="1259625" cy="307777"/>
                </a:xfrm>
                <a:prstGeom prst="rect">
                  <a:avLst/>
                </a:prstGeom>
                <a:noFill/>
              </p:spPr>
              <p:txBody>
                <a:bodyPr wrap="square" rtlCol="0">
                  <a:spAutoFit/>
                </a:bodyPr>
                <a:lstStyle/>
                <a:p>
                  <a:pPr algn="ctr"/>
                  <a:r>
                    <a:rPr lang="el-GR" sz="1400" b="1" dirty="0">
                      <a:latin typeface="Century Gothic" panose="020B0502020202020204" pitchFamily="34" charset="0"/>
                    </a:rPr>
                    <a:t>Νερό</a:t>
                  </a:r>
                  <a:r>
                    <a:rPr lang="en-US" sz="1400" b="1" dirty="0">
                      <a:latin typeface="Century Gothic" panose="020B0502020202020204" pitchFamily="34" charset="0"/>
                    </a:rPr>
                    <a:t> </a:t>
                  </a:r>
                  <a:r>
                    <a:rPr lang="el-GR" sz="1400" b="1" dirty="0">
                      <a:latin typeface="Century Gothic" panose="020B0502020202020204" pitchFamily="34" charset="0"/>
                    </a:rPr>
                    <a:t>(</a:t>
                  </a:r>
                  <a:r>
                    <a:rPr lang="en-US" sz="1400" b="1" dirty="0">
                      <a:latin typeface="Century Gothic" panose="020B0502020202020204" pitchFamily="34" charset="0"/>
                    </a:rPr>
                    <a:t>H</a:t>
                  </a:r>
                  <a:r>
                    <a:rPr lang="en-US" sz="1400" b="1" baseline="-25000" dirty="0">
                      <a:latin typeface="Century Gothic" panose="020B0502020202020204" pitchFamily="34" charset="0"/>
                    </a:rPr>
                    <a:t>2</a:t>
                  </a:r>
                  <a:r>
                    <a:rPr lang="en-US" sz="1400" b="1" dirty="0">
                      <a:latin typeface="Century Gothic" panose="020B0502020202020204" pitchFamily="34" charset="0"/>
                    </a:rPr>
                    <a:t>O)</a:t>
                  </a:r>
                  <a:endParaRPr lang="el-GR" sz="1400" b="1" dirty="0">
                    <a:latin typeface="Century Gothic" panose="020B0502020202020204" pitchFamily="34" charset="0"/>
                  </a:endParaRPr>
                </a:p>
              </p:txBody>
            </p:sp>
            <p:sp>
              <p:nvSpPr>
                <p:cNvPr id="28" name="TextBox 27">
                  <a:extLst>
                    <a:ext uri="{FF2B5EF4-FFF2-40B4-BE49-F238E27FC236}">
                      <a16:creationId xmlns:a16="http://schemas.microsoft.com/office/drawing/2014/main" id="{0CFB7221-3786-4E82-BF8A-637EB2A6C002}"/>
                    </a:ext>
                  </a:extLst>
                </p:cNvPr>
                <p:cNvSpPr txBox="1"/>
                <p:nvPr/>
              </p:nvSpPr>
              <p:spPr>
                <a:xfrm>
                  <a:off x="788563" y="6028305"/>
                  <a:ext cx="1852465" cy="307777"/>
                </a:xfrm>
                <a:prstGeom prst="rect">
                  <a:avLst/>
                </a:prstGeom>
                <a:noFill/>
              </p:spPr>
              <p:txBody>
                <a:bodyPr wrap="square" rtlCol="0">
                  <a:spAutoFit/>
                </a:bodyPr>
                <a:lstStyle/>
                <a:p>
                  <a:pPr algn="ctr"/>
                  <a:r>
                    <a:rPr lang="el-GR" sz="1400" b="1" dirty="0">
                      <a:latin typeface="Century Gothic" panose="020B0502020202020204" pitchFamily="34" charset="0"/>
                    </a:rPr>
                    <a:t>Αλάτι</a:t>
                  </a:r>
                  <a:r>
                    <a:rPr lang="en-US" sz="1400" b="1" dirty="0">
                      <a:latin typeface="Century Gothic" panose="020B0502020202020204" pitchFamily="34" charset="0"/>
                    </a:rPr>
                    <a:t> </a:t>
                  </a:r>
                  <a:r>
                    <a:rPr lang="el-GR" sz="1400" b="1" dirty="0">
                      <a:latin typeface="Century Gothic" panose="020B0502020202020204" pitchFamily="34" charset="0"/>
                    </a:rPr>
                    <a:t>(</a:t>
                  </a:r>
                  <a:r>
                    <a:rPr lang="en-US" sz="1400" b="1" dirty="0">
                      <a:latin typeface="Century Gothic" panose="020B0502020202020204" pitchFamily="34" charset="0"/>
                    </a:rPr>
                    <a:t>NaCl)</a:t>
                  </a:r>
                  <a:endParaRPr lang="el-GR" sz="1400" b="1" dirty="0">
                    <a:latin typeface="Century Gothic" panose="020B0502020202020204" pitchFamily="34" charset="0"/>
                  </a:endParaRPr>
                </a:p>
              </p:txBody>
            </p:sp>
          </p:grpSp>
        </p:grpSp>
        <p:sp>
          <p:nvSpPr>
            <p:cNvPr id="34" name="TextBox 33">
              <a:extLst>
                <a:ext uri="{FF2B5EF4-FFF2-40B4-BE49-F238E27FC236}">
                  <a16:creationId xmlns:a16="http://schemas.microsoft.com/office/drawing/2014/main" id="{24817EF7-F450-40EF-B562-68C17E9C4F4C}"/>
                </a:ext>
              </a:extLst>
            </p:cNvPr>
            <p:cNvSpPr txBox="1"/>
            <p:nvPr/>
          </p:nvSpPr>
          <p:spPr>
            <a:xfrm>
              <a:off x="486310" y="2890160"/>
              <a:ext cx="10962136" cy="338554"/>
            </a:xfrm>
            <a:prstGeom prst="rect">
              <a:avLst/>
            </a:prstGeom>
            <a:noFill/>
          </p:spPr>
          <p:txBody>
            <a:bodyPr wrap="square" rtlCol="0">
              <a:spAutoFit/>
            </a:bodyPr>
            <a:lstStyle/>
            <a:p>
              <a:pPr marL="342900" indent="-342900">
                <a:buFont typeface="+mj-lt"/>
                <a:buAutoNum type="alphaUcPeriod"/>
              </a:pPr>
              <a:r>
                <a:rPr lang="el-GR" sz="1600" b="1" dirty="0">
                  <a:effectLst>
                    <a:outerShdw blurRad="38100" dist="38100" dir="2700000" algn="tl">
                      <a:srgbClr val="000000">
                        <a:alpha val="43137"/>
                      </a:srgbClr>
                    </a:outerShdw>
                  </a:effectLst>
                  <a:latin typeface="Century Gothic" panose="020B0502020202020204" pitchFamily="34" charset="0"/>
                </a:rPr>
                <a:t>Στοιχεία</a:t>
              </a:r>
              <a:r>
                <a:rPr lang="en-US" sz="1600" b="1" dirty="0">
                  <a:effectLst>
                    <a:outerShdw blurRad="38100" dist="38100" dir="2700000" algn="tl">
                      <a:srgbClr val="000000">
                        <a:alpha val="43137"/>
                      </a:srgbClr>
                    </a:outerShdw>
                  </a:effectLst>
                  <a:latin typeface="Century Gothic" panose="020B0502020202020204" pitchFamily="34" charset="0"/>
                </a:rPr>
                <a:t> – </a:t>
              </a:r>
              <a:r>
                <a:rPr lang="el-GR" sz="1600" b="1" dirty="0">
                  <a:effectLst>
                    <a:outerShdw blurRad="38100" dist="38100" dir="2700000" algn="tl">
                      <a:srgbClr val="000000">
                        <a:alpha val="43137"/>
                      </a:srgbClr>
                    </a:outerShdw>
                  </a:effectLst>
                  <a:latin typeface="Century Gothic" panose="020B0502020202020204" pitchFamily="34" charset="0"/>
                </a:rPr>
                <a:t>Χημικές ουσίες που αποτελούνται από άτομα με τον ίδιο αριθμό πρωτονίων στον πυρήνα τους</a:t>
              </a:r>
            </a:p>
          </p:txBody>
        </p:sp>
        <p:sp>
          <p:nvSpPr>
            <p:cNvPr id="35" name="TextBox 34">
              <a:extLst>
                <a:ext uri="{FF2B5EF4-FFF2-40B4-BE49-F238E27FC236}">
                  <a16:creationId xmlns:a16="http://schemas.microsoft.com/office/drawing/2014/main" id="{787D4203-B800-4034-870B-833C3CA1E536}"/>
                </a:ext>
              </a:extLst>
            </p:cNvPr>
            <p:cNvSpPr txBox="1"/>
            <p:nvPr/>
          </p:nvSpPr>
          <p:spPr>
            <a:xfrm>
              <a:off x="530962" y="5101683"/>
              <a:ext cx="9462124" cy="338554"/>
            </a:xfrm>
            <a:prstGeom prst="rect">
              <a:avLst/>
            </a:prstGeom>
            <a:noFill/>
          </p:spPr>
          <p:txBody>
            <a:bodyPr wrap="square" rtlCol="0">
              <a:spAutoFit/>
            </a:bodyPr>
            <a:lstStyle/>
            <a:p>
              <a:pPr marL="342900" indent="-342900">
                <a:buFont typeface="+mj-lt"/>
                <a:buAutoNum type="alphaUcPeriod" startAt="2"/>
              </a:pPr>
              <a:r>
                <a:rPr lang="el-GR" sz="1600" b="1" dirty="0">
                  <a:effectLst>
                    <a:outerShdw blurRad="38100" dist="38100" dir="2700000" algn="tl">
                      <a:srgbClr val="000000">
                        <a:alpha val="43137"/>
                      </a:srgbClr>
                    </a:outerShdw>
                  </a:effectLst>
                  <a:latin typeface="Century Gothic" panose="020B0502020202020204" pitchFamily="34" charset="0"/>
                </a:rPr>
                <a:t>Ενώσεις – Χημικές ουσίες που αποτελούνται από τουλάχιστον 2 χημικά στοιχεία</a:t>
              </a:r>
            </a:p>
          </p:txBody>
        </p:sp>
      </p:grpSp>
    </p:spTree>
    <p:extLst>
      <p:ext uri="{BB962C8B-B14F-4D97-AF65-F5344CB8AC3E}">
        <p14:creationId xmlns:p14="http://schemas.microsoft.com/office/powerpoint/2010/main" val="4270327420"/>
      </p:ext>
    </p:extLst>
  </p:cSld>
  <p:clrMapOvr>
    <a:masterClrMapping/>
  </p:clrMapOvr>
  <mc:AlternateContent xmlns:mc="http://schemas.openxmlformats.org/markup-compatibility/2006" xmlns:p14="http://schemas.microsoft.com/office/powerpoint/2010/main">
    <mc:Choice Requires="p14">
      <p:transition spd="slow" p14:dur="2000" advTm="174207"/>
    </mc:Choice>
    <mc:Fallback xmlns="">
      <p:transition spd="slow" advTm="17420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A1CB73-0364-4956-9E89-6496587435B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graphicFrame>
        <p:nvGraphicFramePr>
          <p:cNvPr id="2" name="Diagram 1">
            <a:extLst>
              <a:ext uri="{FF2B5EF4-FFF2-40B4-BE49-F238E27FC236}">
                <a16:creationId xmlns:a16="http://schemas.microsoft.com/office/drawing/2014/main" id="{122A0FA8-40F5-4F7B-B4E2-ED276557366C}"/>
              </a:ext>
            </a:extLst>
          </p:cNvPr>
          <p:cNvGraphicFramePr/>
          <p:nvPr>
            <p:extLst>
              <p:ext uri="{D42A27DB-BD31-4B8C-83A1-F6EECF244321}">
                <p14:modId xmlns:p14="http://schemas.microsoft.com/office/powerpoint/2010/main" val="1154825741"/>
              </p:ext>
            </p:extLst>
          </p:nvPr>
        </p:nvGraphicFramePr>
        <p:xfrm>
          <a:off x="155643" y="666243"/>
          <a:ext cx="11877472" cy="6074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Τίτλος 7">
            <a:extLst>
              <a:ext uri="{FF2B5EF4-FFF2-40B4-BE49-F238E27FC236}">
                <a16:creationId xmlns:a16="http://schemas.microsoft.com/office/drawing/2014/main" id="{03080B86-8B06-4B11-94F1-EEA5B7DBFCC6}"/>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Η </a:t>
            </a:r>
            <a:r>
              <a:rPr lang="en-US" sz="2800" b="1" dirty="0">
                <a:solidFill>
                  <a:srgbClr val="C00000"/>
                </a:solidFill>
                <a:effectLst>
                  <a:outerShdw blurRad="38100" dist="38100" dir="2700000" algn="tl">
                    <a:srgbClr val="000000">
                      <a:alpha val="43137"/>
                    </a:srgbClr>
                  </a:outerShdw>
                </a:effectLst>
                <a:latin typeface="Century Gothic" panose="020B0502020202020204" pitchFamily="34" charset="0"/>
              </a:rPr>
              <a:t>12</a:t>
            </a: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-ΜΗΝΗ ΕΚΘΕΣΗ ΣΤΟ ΧΗΜΙΚΟ ΜΕΙΓΜΑ ΕΠΑΓΕΙ ΜΕΤΑΒΟΛΕΣ ΣΕ ΔΙΑΦΟΡΑ ΤΕΛΙΚΑ ΣΗΜΕΙΑ</a:t>
            </a:r>
          </a:p>
        </p:txBody>
      </p:sp>
      <p:sp>
        <p:nvSpPr>
          <p:cNvPr id="15" name="Arrow: Curved Right 14">
            <a:extLst>
              <a:ext uri="{FF2B5EF4-FFF2-40B4-BE49-F238E27FC236}">
                <a16:creationId xmlns:a16="http://schemas.microsoft.com/office/drawing/2014/main" id="{658B4A10-9E22-4559-B3A4-829FB501BABF}"/>
              </a:ext>
            </a:extLst>
          </p:cNvPr>
          <p:cNvSpPr/>
          <p:nvPr/>
        </p:nvSpPr>
        <p:spPr>
          <a:xfrm>
            <a:off x="948" y="3348520"/>
            <a:ext cx="492422" cy="1704873"/>
          </a:xfrm>
          <a:prstGeom prst="curved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6" name="TextBox 15">
            <a:extLst>
              <a:ext uri="{FF2B5EF4-FFF2-40B4-BE49-F238E27FC236}">
                <a16:creationId xmlns:a16="http://schemas.microsoft.com/office/drawing/2014/main" id="{01AF1B9F-2112-4D7B-BD21-6254D6C41883}"/>
              </a:ext>
            </a:extLst>
          </p:cNvPr>
          <p:cNvSpPr txBox="1"/>
          <p:nvPr/>
        </p:nvSpPr>
        <p:spPr>
          <a:xfrm>
            <a:off x="639793" y="3749929"/>
            <a:ext cx="3067050" cy="2739211"/>
          </a:xfrm>
          <a:prstGeom prst="rect">
            <a:avLst/>
          </a:prstGeom>
          <a:noFill/>
        </p:spPr>
        <p:txBody>
          <a:bodyPr wrap="square" rtlCol="0">
            <a:spAutoFit/>
          </a:bodyPr>
          <a:lstStyle/>
          <a:p>
            <a:r>
              <a:rPr lang="el-GR" sz="1400" dirty="0">
                <a:latin typeface="Century Gothic" panose="020B0502020202020204" pitchFamily="34" charset="0"/>
              </a:rPr>
              <a:t>Αύξηση όρεξης, κατανάλωσης τροφής και νερού</a:t>
            </a:r>
          </a:p>
          <a:p>
            <a:endParaRPr lang="el-GR" sz="1400" dirty="0">
              <a:latin typeface="Century Gothic" panose="020B0502020202020204" pitchFamily="34" charset="0"/>
            </a:endParaRPr>
          </a:p>
          <a:p>
            <a:r>
              <a:rPr lang="el-GR" sz="1400" dirty="0">
                <a:latin typeface="Century Gothic" panose="020B0502020202020204" pitchFamily="34" charset="0"/>
              </a:rPr>
              <a:t>Αύξηση επιπέδων ηπατικών βιοδεικτών </a:t>
            </a:r>
          </a:p>
          <a:p>
            <a:endParaRPr lang="el-GR" sz="1400" dirty="0">
              <a:latin typeface="Century Gothic" panose="020B0502020202020204" pitchFamily="34" charset="0"/>
            </a:endParaRPr>
          </a:p>
          <a:p>
            <a:r>
              <a:rPr lang="el-GR" sz="1400" dirty="0">
                <a:latin typeface="Century Gothic" panose="020B0502020202020204" pitchFamily="34" charset="0"/>
              </a:rPr>
              <a:t>Αύξηση απόκρισης μακροφάγων στη χαμηλή δόση και κυτταροτοξικότητα στα λευκά αιμοσφαίρια στη μέση και υψηλή δόση</a:t>
            </a:r>
          </a:p>
          <a:p>
            <a:endParaRPr lang="el-GR" dirty="0"/>
          </a:p>
        </p:txBody>
      </p:sp>
      <p:sp>
        <p:nvSpPr>
          <p:cNvPr id="17" name="TextBox 16">
            <a:extLst>
              <a:ext uri="{FF2B5EF4-FFF2-40B4-BE49-F238E27FC236}">
                <a16:creationId xmlns:a16="http://schemas.microsoft.com/office/drawing/2014/main" id="{0D4220BF-FE7D-44DD-8EFB-9AEF5AC1CC10}"/>
              </a:ext>
            </a:extLst>
          </p:cNvPr>
          <p:cNvSpPr txBox="1"/>
          <p:nvPr/>
        </p:nvSpPr>
        <p:spPr>
          <a:xfrm>
            <a:off x="3981131" y="3751688"/>
            <a:ext cx="2972826" cy="3016210"/>
          </a:xfrm>
          <a:prstGeom prst="rect">
            <a:avLst/>
          </a:prstGeom>
          <a:noFill/>
        </p:spPr>
        <p:txBody>
          <a:bodyPr wrap="square" rtlCol="0">
            <a:spAutoFit/>
          </a:bodyPr>
          <a:lstStyle/>
          <a:p>
            <a:r>
              <a:rPr lang="el-GR" sz="1400" b="1" dirty="0">
                <a:latin typeface="Century Gothic" panose="020B0502020202020204" pitchFamily="34" charset="0"/>
              </a:rPr>
              <a:t>Αύξηση σωματικού βάρους</a:t>
            </a:r>
          </a:p>
          <a:p>
            <a:endParaRPr lang="el-GR" sz="1400" dirty="0">
              <a:latin typeface="Century Gothic" panose="020B0502020202020204" pitchFamily="34" charset="0"/>
            </a:endParaRPr>
          </a:p>
          <a:p>
            <a:endParaRPr lang="el-GR" sz="1400" b="1" dirty="0">
              <a:latin typeface="Century Gothic" panose="020B0502020202020204" pitchFamily="34" charset="0"/>
            </a:endParaRPr>
          </a:p>
          <a:p>
            <a:r>
              <a:rPr lang="el-GR" sz="1400" b="1" dirty="0">
                <a:latin typeface="Century Gothic" panose="020B0502020202020204" pitchFamily="34" charset="0"/>
              </a:rPr>
              <a:t>Ήπια ηπατική βλάβη</a:t>
            </a:r>
          </a:p>
          <a:p>
            <a:endParaRPr lang="el-GR" sz="1400" b="1" dirty="0">
              <a:latin typeface="Century Gothic" panose="020B0502020202020204" pitchFamily="34" charset="0"/>
            </a:endParaRPr>
          </a:p>
          <a:p>
            <a:endParaRPr lang="el-GR" sz="1400" b="1" dirty="0">
              <a:latin typeface="Century Gothic" panose="020B0502020202020204" pitchFamily="34" charset="0"/>
            </a:endParaRPr>
          </a:p>
          <a:p>
            <a:endParaRPr lang="el-GR" sz="1400" b="1" dirty="0">
              <a:latin typeface="Century Gothic" panose="020B0502020202020204" pitchFamily="34" charset="0"/>
            </a:endParaRPr>
          </a:p>
          <a:p>
            <a:r>
              <a:rPr lang="el-GR" sz="1400" b="1" dirty="0">
                <a:latin typeface="Century Gothic" panose="020B0502020202020204" pitchFamily="34" charset="0"/>
              </a:rPr>
              <a:t>Αύξηση φλεγμονής στα αρσενικά</a:t>
            </a:r>
          </a:p>
          <a:p>
            <a:endParaRPr lang="el-GR" sz="1400" dirty="0">
              <a:latin typeface="Century Gothic" panose="020B0502020202020204" pitchFamily="34" charset="0"/>
            </a:endParaRPr>
          </a:p>
          <a:p>
            <a:endParaRPr lang="el-GR" sz="1400" dirty="0">
              <a:latin typeface="Century Gothic" panose="020B0502020202020204" pitchFamily="34" charset="0"/>
            </a:endParaRPr>
          </a:p>
          <a:p>
            <a:endParaRPr lang="el-GR" dirty="0"/>
          </a:p>
          <a:p>
            <a:endParaRPr lang="el-GR" dirty="0"/>
          </a:p>
        </p:txBody>
      </p:sp>
      <p:cxnSp>
        <p:nvCxnSpPr>
          <p:cNvPr id="19" name="Straight Arrow Connector 18">
            <a:extLst>
              <a:ext uri="{FF2B5EF4-FFF2-40B4-BE49-F238E27FC236}">
                <a16:creationId xmlns:a16="http://schemas.microsoft.com/office/drawing/2014/main" id="{D7C26B9C-B119-41D1-AB59-C92D80A99C02}"/>
              </a:ext>
            </a:extLst>
          </p:cNvPr>
          <p:cNvCxnSpPr/>
          <p:nvPr/>
        </p:nvCxnSpPr>
        <p:spPr>
          <a:xfrm>
            <a:off x="3494861" y="3921868"/>
            <a:ext cx="373908"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2EAD117E-6149-4D3B-9239-9B06CEF3CAEB}"/>
              </a:ext>
            </a:extLst>
          </p:cNvPr>
          <p:cNvCxnSpPr/>
          <p:nvPr/>
        </p:nvCxnSpPr>
        <p:spPr>
          <a:xfrm>
            <a:off x="3540868" y="5531795"/>
            <a:ext cx="373908"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A1C22D59-E239-4B11-B6B6-D7EC309B55CC}"/>
              </a:ext>
            </a:extLst>
          </p:cNvPr>
          <p:cNvCxnSpPr/>
          <p:nvPr/>
        </p:nvCxnSpPr>
        <p:spPr>
          <a:xfrm>
            <a:off x="3479358" y="4557560"/>
            <a:ext cx="373908"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82156FBE-314A-4616-8CD9-E48C7D2FA67A}"/>
              </a:ext>
            </a:extLst>
          </p:cNvPr>
          <p:cNvSpPr txBox="1"/>
          <p:nvPr/>
        </p:nvSpPr>
        <p:spPr>
          <a:xfrm>
            <a:off x="802073" y="6159251"/>
            <a:ext cx="5674928" cy="584775"/>
          </a:xfrm>
          <a:prstGeom prst="rect">
            <a:avLst/>
          </a:prstGeom>
          <a:noFill/>
        </p:spPr>
        <p:txBody>
          <a:bodyPr wrap="square">
            <a:spAutoFit/>
          </a:bodyPr>
          <a:lstStyle/>
          <a:p>
            <a:r>
              <a:rPr lang="en-US" sz="800" dirty="0" err="1">
                <a:latin typeface="Century Gothic" panose="020B0502020202020204" pitchFamily="34" charset="0"/>
              </a:rPr>
              <a:t>Docea</a:t>
            </a:r>
            <a:r>
              <a:rPr lang="en-US" sz="800" dirty="0">
                <a:latin typeface="Century Gothic" panose="020B0502020202020204" pitchFamily="34" charset="0"/>
              </a:rPr>
              <a:t>, A. O., </a:t>
            </a:r>
            <a:r>
              <a:rPr lang="en-US" sz="800" dirty="0" err="1">
                <a:latin typeface="Century Gothic" panose="020B0502020202020204" pitchFamily="34" charset="0"/>
              </a:rPr>
              <a:t>Goumenou</a:t>
            </a:r>
            <a:r>
              <a:rPr lang="en-US" sz="800" dirty="0">
                <a:latin typeface="Century Gothic" panose="020B0502020202020204" pitchFamily="34" charset="0"/>
              </a:rPr>
              <a:t>, M., </a:t>
            </a:r>
            <a:r>
              <a:rPr lang="en-US" sz="800" dirty="0" err="1">
                <a:latin typeface="Century Gothic" panose="020B0502020202020204" pitchFamily="34" charset="0"/>
              </a:rPr>
              <a:t>Calina</a:t>
            </a:r>
            <a:r>
              <a:rPr lang="en-US" sz="800" dirty="0">
                <a:latin typeface="Century Gothic" panose="020B0502020202020204" pitchFamily="34" charset="0"/>
              </a:rPr>
              <a:t>, D., </a:t>
            </a:r>
            <a:r>
              <a:rPr lang="en-US" sz="800" dirty="0" err="1">
                <a:latin typeface="Century Gothic" panose="020B0502020202020204" pitchFamily="34" charset="0"/>
              </a:rPr>
              <a:t>Arsene</a:t>
            </a:r>
            <a:r>
              <a:rPr lang="en-US" sz="800" dirty="0">
                <a:latin typeface="Century Gothic" panose="020B0502020202020204" pitchFamily="34" charset="0"/>
              </a:rPr>
              <a:t>, A. L., </a:t>
            </a:r>
            <a:r>
              <a:rPr lang="en-US" sz="800" dirty="0" err="1">
                <a:latin typeface="Century Gothic" panose="020B0502020202020204" pitchFamily="34" charset="0"/>
              </a:rPr>
              <a:t>Dragoi</a:t>
            </a:r>
            <a:r>
              <a:rPr lang="en-US" sz="800" dirty="0">
                <a:latin typeface="Century Gothic" panose="020B0502020202020204" pitchFamily="34" charset="0"/>
              </a:rPr>
              <a:t>, C. M., </a:t>
            </a:r>
            <a:r>
              <a:rPr lang="en-US" sz="800" dirty="0" err="1">
                <a:latin typeface="Century Gothic" panose="020B0502020202020204" pitchFamily="34" charset="0"/>
              </a:rPr>
              <a:t>Gofita</a:t>
            </a:r>
            <a:r>
              <a:rPr lang="en-US" sz="800" dirty="0">
                <a:latin typeface="Century Gothic" panose="020B0502020202020204" pitchFamily="34" charset="0"/>
              </a:rPr>
              <a:t>, E., </a:t>
            </a:r>
            <a:r>
              <a:rPr lang="en-US" sz="800" dirty="0" err="1">
                <a:latin typeface="Century Gothic" panose="020B0502020202020204" pitchFamily="34" charset="0"/>
              </a:rPr>
              <a:t>Pisoschi</a:t>
            </a:r>
            <a:r>
              <a:rPr lang="en-US" sz="800" dirty="0">
                <a:latin typeface="Century Gothic" panose="020B0502020202020204" pitchFamily="34" charset="0"/>
              </a:rPr>
              <a:t>, C. G., </a:t>
            </a:r>
            <a:r>
              <a:rPr lang="en-US" sz="800" dirty="0" err="1">
                <a:latin typeface="Century Gothic" panose="020B0502020202020204" pitchFamily="34" charset="0"/>
              </a:rPr>
              <a:t>Zlatian</a:t>
            </a:r>
            <a:r>
              <a:rPr lang="en-US" sz="800" dirty="0">
                <a:latin typeface="Century Gothic" panose="020B0502020202020204" pitchFamily="34" charset="0"/>
              </a:rPr>
              <a:t>, O., </a:t>
            </a:r>
            <a:r>
              <a:rPr lang="en-US" sz="800" dirty="0" err="1">
                <a:latin typeface="Century Gothic" panose="020B0502020202020204" pitchFamily="34" charset="0"/>
              </a:rPr>
              <a:t>Stivaktakis</a:t>
            </a:r>
            <a:r>
              <a:rPr lang="en-US" sz="800" dirty="0">
                <a:latin typeface="Century Gothic" panose="020B0502020202020204" pitchFamily="34" charset="0"/>
              </a:rPr>
              <a:t>, P. D., </a:t>
            </a:r>
            <a:r>
              <a:rPr lang="en-US" sz="800" dirty="0" err="1">
                <a:latin typeface="Century Gothic" panose="020B0502020202020204" pitchFamily="34" charset="0"/>
              </a:rPr>
              <a:t>Nikolouzakis</a:t>
            </a:r>
            <a:r>
              <a:rPr lang="en-US" sz="800" dirty="0">
                <a:latin typeface="Century Gothic" panose="020B0502020202020204" pitchFamily="34" charset="0"/>
              </a:rPr>
              <a:t>, T. K., </a:t>
            </a:r>
            <a:r>
              <a:rPr lang="en-US" sz="800" dirty="0" err="1">
                <a:latin typeface="Century Gothic" panose="020B0502020202020204" pitchFamily="34" charset="0"/>
              </a:rPr>
              <a:t>Kalogeraki</a:t>
            </a:r>
            <a:r>
              <a:rPr lang="en-US" sz="800" dirty="0">
                <a:latin typeface="Century Gothic" panose="020B0502020202020204" pitchFamily="34" charset="0"/>
              </a:rPr>
              <a:t>, A., </a:t>
            </a:r>
            <a:r>
              <a:rPr lang="en-US" sz="800" dirty="0" err="1">
                <a:latin typeface="Century Gothic" panose="020B0502020202020204" pitchFamily="34" charset="0"/>
              </a:rPr>
              <a:t>Izotov</a:t>
            </a:r>
            <a:r>
              <a:rPr lang="en-US" sz="800" dirty="0">
                <a:latin typeface="Century Gothic" panose="020B0502020202020204" pitchFamily="34" charset="0"/>
              </a:rPr>
              <a:t>, B. N., </a:t>
            </a:r>
            <a:r>
              <a:rPr lang="en-US" sz="800" dirty="0" err="1">
                <a:latin typeface="Century Gothic" panose="020B0502020202020204" pitchFamily="34" charset="0"/>
              </a:rPr>
              <a:t>Galateanu</a:t>
            </a:r>
            <a:r>
              <a:rPr lang="en-US" sz="800" dirty="0">
                <a:latin typeface="Century Gothic" panose="020B0502020202020204" pitchFamily="34" charset="0"/>
              </a:rPr>
              <a:t>, B., </a:t>
            </a:r>
            <a:r>
              <a:rPr lang="en-US" sz="800" dirty="0" err="1">
                <a:latin typeface="Century Gothic" panose="020B0502020202020204" pitchFamily="34" charset="0"/>
              </a:rPr>
              <a:t>Hudita</a:t>
            </a:r>
            <a:r>
              <a:rPr lang="en-US" sz="800" dirty="0">
                <a:latin typeface="Century Gothic" panose="020B0502020202020204" pitchFamily="34" charset="0"/>
              </a:rPr>
              <a:t>, A., Calabrese, E. J., &amp; </a:t>
            </a:r>
            <a:r>
              <a:rPr lang="en-US" sz="800" dirty="0" err="1">
                <a:latin typeface="Century Gothic" panose="020B0502020202020204" pitchFamily="34" charset="0"/>
              </a:rPr>
              <a:t>Tsatsakis</a:t>
            </a:r>
            <a:r>
              <a:rPr lang="en-US" sz="800" dirty="0">
                <a:latin typeface="Century Gothic" panose="020B0502020202020204" pitchFamily="34" charset="0"/>
              </a:rPr>
              <a:t>, A. (2019). Adverse and </a:t>
            </a:r>
            <a:r>
              <a:rPr lang="en-US" sz="800" dirty="0" err="1">
                <a:latin typeface="Century Gothic" panose="020B0502020202020204" pitchFamily="34" charset="0"/>
              </a:rPr>
              <a:t>hormetic</a:t>
            </a:r>
            <a:r>
              <a:rPr lang="en-US" sz="800" dirty="0">
                <a:latin typeface="Century Gothic" panose="020B0502020202020204" pitchFamily="34" charset="0"/>
              </a:rPr>
              <a:t> effects in rats exposed for 12 months to low dose mixture of 13 chemicals: RLRS part III. Toxicology Letters, 310, 70–91. https://doi.org/10.1016/J.TOXLET.2019.04.005</a:t>
            </a:r>
            <a:endParaRPr lang="el-GR" sz="800" dirty="0">
              <a:latin typeface="Century Gothic" panose="020B0502020202020204" pitchFamily="34" charset="0"/>
            </a:endParaRPr>
          </a:p>
        </p:txBody>
      </p:sp>
    </p:spTree>
    <p:extLst>
      <p:ext uri="{BB962C8B-B14F-4D97-AF65-F5344CB8AC3E}">
        <p14:creationId xmlns:p14="http://schemas.microsoft.com/office/powerpoint/2010/main" val="3447951428"/>
      </p:ext>
    </p:extLst>
  </p:cSld>
  <p:clrMapOvr>
    <a:masterClrMapping/>
  </p:clrMapOvr>
  <mc:AlternateContent xmlns:mc="http://schemas.openxmlformats.org/markup-compatibility/2006" xmlns:p14="http://schemas.microsoft.com/office/powerpoint/2010/main">
    <mc:Choice Requires="p14">
      <p:transition spd="slow" p14:dur="2000" advTm="47924"/>
    </mc:Choice>
    <mc:Fallback xmlns="">
      <p:transition spd="slow" advTm="4792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A1CB73-0364-4956-9E89-6496587435B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graphicFrame>
        <p:nvGraphicFramePr>
          <p:cNvPr id="2" name="Diagram 1">
            <a:extLst>
              <a:ext uri="{FF2B5EF4-FFF2-40B4-BE49-F238E27FC236}">
                <a16:creationId xmlns:a16="http://schemas.microsoft.com/office/drawing/2014/main" id="{122A0FA8-40F5-4F7B-B4E2-ED276557366C}"/>
              </a:ext>
            </a:extLst>
          </p:cNvPr>
          <p:cNvGraphicFramePr/>
          <p:nvPr>
            <p:extLst>
              <p:ext uri="{D42A27DB-BD31-4B8C-83A1-F6EECF244321}">
                <p14:modId xmlns:p14="http://schemas.microsoft.com/office/powerpoint/2010/main" val="4039456423"/>
              </p:ext>
            </p:extLst>
          </p:nvPr>
        </p:nvGraphicFramePr>
        <p:xfrm>
          <a:off x="155643" y="666243"/>
          <a:ext cx="11877472" cy="6074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Τίτλος 7">
            <a:extLst>
              <a:ext uri="{FF2B5EF4-FFF2-40B4-BE49-F238E27FC236}">
                <a16:creationId xmlns:a16="http://schemas.microsoft.com/office/drawing/2014/main" id="{03080B86-8B06-4B11-94F1-EEA5B7DBFCC6}"/>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Η 12-ΜΗΝΗ ΕΚΘΕΣΗ ΣΤΟ ΙΔΙΟ ΧΗΜΙΚΟ ΜΕΙΓΜΑ ΠΡΟΚΑΛΕΙ ΔΙΕΓΕΡΣΗ ΤΟΥ ΝΕΥΡΙΚΟΥ ΣΥΣΤΗΜΑΤΟΣ</a:t>
            </a:r>
          </a:p>
        </p:txBody>
      </p:sp>
      <p:sp>
        <p:nvSpPr>
          <p:cNvPr id="15" name="Arrow: Curved Right 14">
            <a:extLst>
              <a:ext uri="{FF2B5EF4-FFF2-40B4-BE49-F238E27FC236}">
                <a16:creationId xmlns:a16="http://schemas.microsoft.com/office/drawing/2014/main" id="{658B4A10-9E22-4559-B3A4-829FB501BABF}"/>
              </a:ext>
            </a:extLst>
          </p:cNvPr>
          <p:cNvSpPr/>
          <p:nvPr/>
        </p:nvSpPr>
        <p:spPr>
          <a:xfrm>
            <a:off x="87349" y="3602831"/>
            <a:ext cx="501560" cy="1704873"/>
          </a:xfrm>
          <a:prstGeom prst="curvedRightArrow">
            <a:avLst>
              <a:gd name="adj1" fmla="val 25000"/>
              <a:gd name="adj2" fmla="val 50000"/>
              <a:gd name="adj3" fmla="val 25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6" name="TextBox 15">
            <a:extLst>
              <a:ext uri="{FF2B5EF4-FFF2-40B4-BE49-F238E27FC236}">
                <a16:creationId xmlns:a16="http://schemas.microsoft.com/office/drawing/2014/main" id="{01AF1B9F-2112-4D7B-BD21-6254D6C41883}"/>
              </a:ext>
            </a:extLst>
          </p:cNvPr>
          <p:cNvSpPr txBox="1"/>
          <p:nvPr/>
        </p:nvSpPr>
        <p:spPr>
          <a:xfrm>
            <a:off x="718317" y="4615206"/>
            <a:ext cx="3067050" cy="1384995"/>
          </a:xfrm>
          <a:prstGeom prst="rect">
            <a:avLst/>
          </a:prstGeom>
          <a:noFill/>
        </p:spPr>
        <p:txBody>
          <a:bodyPr wrap="square" rtlCol="0">
            <a:spAutoFit/>
          </a:bodyPr>
          <a:lstStyle/>
          <a:p>
            <a:r>
              <a:rPr lang="el-GR" sz="1400" dirty="0">
                <a:latin typeface="Century Gothic" panose="020B0502020202020204" pitchFamily="34" charset="0"/>
              </a:rPr>
              <a:t>Αύξηση κινητικής δραστηριότητας</a:t>
            </a:r>
          </a:p>
          <a:p>
            <a:endParaRPr lang="el-GR" sz="1400" dirty="0">
              <a:latin typeface="Century Gothic" panose="020B0502020202020204" pitchFamily="34" charset="0"/>
            </a:endParaRPr>
          </a:p>
          <a:p>
            <a:r>
              <a:rPr lang="el-GR" sz="1400" dirty="0">
                <a:latin typeface="Century Gothic" panose="020B0502020202020204" pitchFamily="34" charset="0"/>
              </a:rPr>
              <a:t>Αύξηση δραστηριότητας χωρικού προσανατολισμού</a:t>
            </a:r>
          </a:p>
          <a:p>
            <a:endParaRPr lang="el-GR" sz="1400" dirty="0">
              <a:latin typeface="Century Gothic" panose="020B0502020202020204" pitchFamily="34" charset="0"/>
            </a:endParaRPr>
          </a:p>
        </p:txBody>
      </p:sp>
      <p:sp>
        <p:nvSpPr>
          <p:cNvPr id="17" name="TextBox 16">
            <a:extLst>
              <a:ext uri="{FF2B5EF4-FFF2-40B4-BE49-F238E27FC236}">
                <a16:creationId xmlns:a16="http://schemas.microsoft.com/office/drawing/2014/main" id="{0D4220BF-FE7D-44DD-8EFB-9AEF5AC1CC10}"/>
              </a:ext>
            </a:extLst>
          </p:cNvPr>
          <p:cNvSpPr txBox="1"/>
          <p:nvPr/>
        </p:nvSpPr>
        <p:spPr>
          <a:xfrm>
            <a:off x="4222747" y="4366712"/>
            <a:ext cx="2743619" cy="2369880"/>
          </a:xfrm>
          <a:prstGeom prst="rect">
            <a:avLst/>
          </a:prstGeom>
          <a:noFill/>
        </p:spPr>
        <p:txBody>
          <a:bodyPr wrap="square" rtlCol="0">
            <a:spAutoFit/>
          </a:bodyPr>
          <a:lstStyle/>
          <a:p>
            <a:endParaRPr lang="el-GR" sz="1400" dirty="0">
              <a:latin typeface="Century Gothic" panose="020B0502020202020204" pitchFamily="34" charset="0"/>
            </a:endParaRPr>
          </a:p>
          <a:p>
            <a:endParaRPr lang="el-GR" sz="1400" dirty="0">
              <a:latin typeface="Century Gothic" panose="020B0502020202020204" pitchFamily="34" charset="0"/>
            </a:endParaRPr>
          </a:p>
          <a:p>
            <a:endParaRPr lang="el-GR" sz="1400" dirty="0">
              <a:latin typeface="Century Gothic" panose="020B0502020202020204" pitchFamily="34" charset="0"/>
            </a:endParaRPr>
          </a:p>
          <a:p>
            <a:r>
              <a:rPr lang="el-GR" sz="1400" b="1" dirty="0">
                <a:latin typeface="Century Gothic" panose="020B0502020202020204" pitchFamily="34" charset="0"/>
              </a:rPr>
              <a:t>Διέγερση νευρικού συστήματος</a:t>
            </a:r>
          </a:p>
          <a:p>
            <a:endParaRPr lang="el-GR" sz="1400" dirty="0">
              <a:latin typeface="Century Gothic" panose="020B0502020202020204" pitchFamily="34" charset="0"/>
            </a:endParaRPr>
          </a:p>
          <a:p>
            <a:endParaRPr lang="el-GR" sz="1400" dirty="0">
              <a:latin typeface="Century Gothic" panose="020B0502020202020204" pitchFamily="34" charset="0"/>
            </a:endParaRPr>
          </a:p>
          <a:p>
            <a:endParaRPr lang="el-GR" sz="1400" dirty="0">
              <a:latin typeface="Century Gothic" panose="020B0502020202020204" pitchFamily="34" charset="0"/>
            </a:endParaRPr>
          </a:p>
          <a:p>
            <a:endParaRPr lang="el-GR" dirty="0"/>
          </a:p>
          <a:p>
            <a:endParaRPr lang="el-GR" dirty="0"/>
          </a:p>
        </p:txBody>
      </p:sp>
      <p:sp>
        <p:nvSpPr>
          <p:cNvPr id="13" name="TextBox 12">
            <a:extLst>
              <a:ext uri="{FF2B5EF4-FFF2-40B4-BE49-F238E27FC236}">
                <a16:creationId xmlns:a16="http://schemas.microsoft.com/office/drawing/2014/main" id="{D5748E03-0313-4748-A1A4-DD4DB2B6D8D0}"/>
              </a:ext>
            </a:extLst>
          </p:cNvPr>
          <p:cNvSpPr txBox="1"/>
          <p:nvPr/>
        </p:nvSpPr>
        <p:spPr>
          <a:xfrm>
            <a:off x="802072" y="6184849"/>
            <a:ext cx="6096000" cy="646331"/>
          </a:xfrm>
          <a:prstGeom prst="rect">
            <a:avLst/>
          </a:prstGeom>
          <a:noFill/>
        </p:spPr>
        <p:txBody>
          <a:bodyPr wrap="square">
            <a:spAutoFit/>
          </a:bodyPr>
          <a:lstStyle/>
          <a:p>
            <a:r>
              <a:rPr lang="en-US" sz="900" dirty="0" err="1">
                <a:latin typeface="Century Gothic" panose="020B0502020202020204" pitchFamily="34" charset="0"/>
              </a:rPr>
              <a:t>Tsatsakis</a:t>
            </a:r>
            <a:r>
              <a:rPr lang="en-US" sz="900" dirty="0">
                <a:latin typeface="Century Gothic" panose="020B0502020202020204" pitchFamily="34" charset="0"/>
              </a:rPr>
              <a:t>, </a:t>
            </a:r>
            <a:r>
              <a:rPr lang="en-US" sz="900" dirty="0" err="1">
                <a:latin typeface="Century Gothic" panose="020B0502020202020204" pitchFamily="34" charset="0"/>
              </a:rPr>
              <a:t>Aristidis</a:t>
            </a:r>
            <a:r>
              <a:rPr lang="en-US" sz="900" dirty="0">
                <a:latin typeface="Century Gothic" panose="020B0502020202020204" pitchFamily="34" charset="0"/>
              </a:rPr>
              <a:t> M., </a:t>
            </a:r>
            <a:r>
              <a:rPr lang="en-US" sz="900" dirty="0" err="1">
                <a:latin typeface="Century Gothic" panose="020B0502020202020204" pitchFamily="34" charset="0"/>
              </a:rPr>
              <a:t>Docea</a:t>
            </a:r>
            <a:r>
              <a:rPr lang="en-US" sz="900" dirty="0">
                <a:latin typeface="Century Gothic" panose="020B0502020202020204" pitchFamily="34" charset="0"/>
              </a:rPr>
              <a:t>, A. O., </a:t>
            </a:r>
            <a:r>
              <a:rPr lang="en-US" sz="900" dirty="0" err="1">
                <a:latin typeface="Century Gothic" panose="020B0502020202020204" pitchFamily="34" charset="0"/>
              </a:rPr>
              <a:t>Calina</a:t>
            </a:r>
            <a:r>
              <a:rPr lang="en-US" sz="900" dirty="0">
                <a:latin typeface="Century Gothic" panose="020B0502020202020204" pitchFamily="34" charset="0"/>
              </a:rPr>
              <a:t>, D., </a:t>
            </a:r>
            <a:r>
              <a:rPr lang="en-US" sz="900" dirty="0" err="1">
                <a:latin typeface="Century Gothic" panose="020B0502020202020204" pitchFamily="34" charset="0"/>
              </a:rPr>
              <a:t>Buga</a:t>
            </a:r>
            <a:r>
              <a:rPr lang="en-US" sz="900" dirty="0">
                <a:latin typeface="Century Gothic" panose="020B0502020202020204" pitchFamily="34" charset="0"/>
              </a:rPr>
              <a:t>, A. M., </a:t>
            </a:r>
            <a:r>
              <a:rPr lang="en-US" sz="900" dirty="0" err="1">
                <a:latin typeface="Century Gothic" panose="020B0502020202020204" pitchFamily="34" charset="0"/>
              </a:rPr>
              <a:t>Zlatian</a:t>
            </a:r>
            <a:r>
              <a:rPr lang="en-US" sz="900" dirty="0">
                <a:latin typeface="Century Gothic" panose="020B0502020202020204" pitchFamily="34" charset="0"/>
              </a:rPr>
              <a:t>, O., </a:t>
            </a:r>
            <a:r>
              <a:rPr lang="en-US" sz="900" dirty="0" err="1">
                <a:latin typeface="Century Gothic" panose="020B0502020202020204" pitchFamily="34" charset="0"/>
              </a:rPr>
              <a:t>Gutnikov</a:t>
            </a:r>
            <a:r>
              <a:rPr lang="en-US" sz="900" dirty="0">
                <a:latin typeface="Century Gothic" panose="020B0502020202020204" pitchFamily="34" charset="0"/>
              </a:rPr>
              <a:t>, S., </a:t>
            </a:r>
            <a:r>
              <a:rPr lang="en-US" sz="900" dirty="0" err="1">
                <a:latin typeface="Century Gothic" panose="020B0502020202020204" pitchFamily="34" charset="0"/>
              </a:rPr>
              <a:t>Kostoff</a:t>
            </a:r>
            <a:r>
              <a:rPr lang="en-US" sz="900" dirty="0">
                <a:latin typeface="Century Gothic" panose="020B0502020202020204" pitchFamily="34" charset="0"/>
              </a:rPr>
              <a:t>, R. N., &amp; </a:t>
            </a:r>
            <a:r>
              <a:rPr lang="en-US" sz="900" dirty="0" err="1">
                <a:latin typeface="Century Gothic" panose="020B0502020202020204" pitchFamily="34" charset="0"/>
              </a:rPr>
              <a:t>Aschner</a:t>
            </a:r>
            <a:r>
              <a:rPr lang="en-US" sz="900" dirty="0">
                <a:latin typeface="Century Gothic" panose="020B0502020202020204" pitchFamily="34" charset="0"/>
              </a:rPr>
              <a:t>, M. (2019). </a:t>
            </a:r>
            <a:r>
              <a:rPr lang="en-US" sz="900" dirty="0" err="1">
                <a:latin typeface="Century Gothic" panose="020B0502020202020204" pitchFamily="34" charset="0"/>
              </a:rPr>
              <a:t>Hormetic</a:t>
            </a:r>
            <a:r>
              <a:rPr lang="en-US" sz="900" dirty="0">
                <a:latin typeface="Century Gothic" panose="020B0502020202020204" pitchFamily="34" charset="0"/>
              </a:rPr>
              <a:t> Neurobehavioral effects of low dose toxic chemical mixtures in real-life risk simulation (RLRS) in rats. Food and Chemical Toxicology, 125, 141–149. https://doi.org/10.1016/j.fct.2018.12.043</a:t>
            </a:r>
            <a:endParaRPr lang="el-GR" sz="900" dirty="0">
              <a:latin typeface="Century Gothic" panose="020B0502020202020204" pitchFamily="34" charset="0"/>
            </a:endParaRPr>
          </a:p>
        </p:txBody>
      </p:sp>
      <p:sp>
        <p:nvSpPr>
          <p:cNvPr id="5" name="Right Brace 4">
            <a:extLst>
              <a:ext uri="{FF2B5EF4-FFF2-40B4-BE49-F238E27FC236}">
                <a16:creationId xmlns:a16="http://schemas.microsoft.com/office/drawing/2014/main" id="{2094E598-4BD3-4C32-8D55-54147F02C740}"/>
              </a:ext>
            </a:extLst>
          </p:cNvPr>
          <p:cNvSpPr/>
          <p:nvPr/>
        </p:nvSpPr>
        <p:spPr>
          <a:xfrm>
            <a:off x="3785367" y="4615206"/>
            <a:ext cx="290321" cy="1231117"/>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3884427818"/>
      </p:ext>
    </p:extLst>
  </p:cSld>
  <p:clrMapOvr>
    <a:masterClrMapping/>
  </p:clrMapOvr>
  <mc:AlternateContent xmlns:mc="http://schemas.openxmlformats.org/markup-compatibility/2006" xmlns:p14="http://schemas.microsoft.com/office/powerpoint/2010/main">
    <mc:Choice Requires="p14">
      <p:transition spd="slow" p14:dur="2000" advTm="141428"/>
    </mc:Choice>
    <mc:Fallback xmlns="">
      <p:transition spd="slow" advTm="14142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A1CB73-0364-4956-9E89-6496587435B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graphicFrame>
        <p:nvGraphicFramePr>
          <p:cNvPr id="2" name="Diagram 1">
            <a:extLst>
              <a:ext uri="{FF2B5EF4-FFF2-40B4-BE49-F238E27FC236}">
                <a16:creationId xmlns:a16="http://schemas.microsoft.com/office/drawing/2014/main" id="{122A0FA8-40F5-4F7B-B4E2-ED276557366C}"/>
              </a:ext>
            </a:extLst>
          </p:cNvPr>
          <p:cNvGraphicFramePr/>
          <p:nvPr>
            <p:extLst>
              <p:ext uri="{D42A27DB-BD31-4B8C-83A1-F6EECF244321}">
                <p14:modId xmlns:p14="http://schemas.microsoft.com/office/powerpoint/2010/main" val="2670244936"/>
              </p:ext>
            </p:extLst>
          </p:nvPr>
        </p:nvGraphicFramePr>
        <p:xfrm>
          <a:off x="155643" y="666243"/>
          <a:ext cx="11877472" cy="6074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Τίτλος 7">
            <a:extLst>
              <a:ext uri="{FF2B5EF4-FFF2-40B4-BE49-F238E27FC236}">
                <a16:creationId xmlns:a16="http://schemas.microsoft.com/office/drawing/2014/main" id="{03080B86-8B06-4B11-94F1-EEA5B7DBFCC6}"/>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Η 18-ΜΗΝΗ ΕΚΘΕΣΗ ΣΤΟ ΙΔΙΟ ΧΗΜΙΚΟ ΜΕΙΓΜΑ ΠΡΟΚΑΛΕΙ ΤΟΞΙΚΟΤΗΤΑ ΜΕΣΩ ΟΞΕΙΔΩΤΙΚΟΥ ΣΤΡΕΣ</a:t>
            </a:r>
          </a:p>
        </p:txBody>
      </p:sp>
      <p:sp>
        <p:nvSpPr>
          <p:cNvPr id="11" name="TextBox 10">
            <a:extLst>
              <a:ext uri="{FF2B5EF4-FFF2-40B4-BE49-F238E27FC236}">
                <a16:creationId xmlns:a16="http://schemas.microsoft.com/office/drawing/2014/main" id="{89C994D1-60B1-4C94-A2F3-4A484D23BD10}"/>
              </a:ext>
            </a:extLst>
          </p:cNvPr>
          <p:cNvSpPr txBox="1"/>
          <p:nvPr/>
        </p:nvSpPr>
        <p:spPr>
          <a:xfrm>
            <a:off x="735370" y="6104324"/>
            <a:ext cx="6055956" cy="673646"/>
          </a:xfrm>
          <a:prstGeom prst="rect">
            <a:avLst/>
          </a:prstGeom>
          <a:noFill/>
        </p:spPr>
        <p:txBody>
          <a:bodyPr wrap="square">
            <a:spAutoFit/>
          </a:bodyPr>
          <a:lstStyle/>
          <a:p>
            <a:pPr marL="304800" indent="-304800" algn="just">
              <a:lnSpc>
                <a:spcPct val="107000"/>
              </a:lnSpc>
              <a:spcAft>
                <a:spcPts val="800"/>
              </a:spcAft>
            </a:pPr>
            <a:r>
              <a:rPr lang="el-GR" sz="900" dirty="0">
                <a:effectLst/>
                <a:latin typeface="Century Gothic" panose="020B0502020202020204" pitchFamily="34" charset="0"/>
                <a:ea typeface="Calibri" panose="020F0502020204030204" pitchFamily="34" charset="0"/>
                <a:cs typeface="Calibri" panose="020F0502020204030204" pitchFamily="34" charset="0"/>
              </a:rPr>
              <a:t>Fountoucidou, P., Veskoukis, A. S., Kerasioti, E., Docea, A. O., Taitzoglou, I. A., Liesivuori, J., Tsatsakis, A., &amp; Kouretas, D. (2019). A mixture of routinely encountered xenobiotics induces both redox adaptations and perturbations in blood and tissues of rats after a long-term low-dose exposure regimen: The time and dose issue. </a:t>
            </a:r>
            <a:r>
              <a:rPr lang="el-GR" sz="900" i="1" dirty="0">
                <a:effectLst/>
                <a:latin typeface="Century Gothic" panose="020B0502020202020204" pitchFamily="34" charset="0"/>
                <a:ea typeface="Calibri" panose="020F0502020204030204" pitchFamily="34" charset="0"/>
                <a:cs typeface="Calibri" panose="020F0502020204030204" pitchFamily="34" charset="0"/>
              </a:rPr>
              <a:t>Toxicology Letters</a:t>
            </a:r>
            <a:r>
              <a:rPr lang="el-GR" sz="900" dirty="0">
                <a:effectLst/>
                <a:latin typeface="Century Gothic" panose="020B0502020202020204" pitchFamily="34" charset="0"/>
                <a:ea typeface="Calibri" panose="020F0502020204030204" pitchFamily="34" charset="0"/>
                <a:cs typeface="Calibri" panose="020F0502020204030204" pitchFamily="34" charset="0"/>
              </a:rPr>
              <a:t>, </a:t>
            </a:r>
            <a:r>
              <a:rPr lang="el-GR" sz="900" i="1" dirty="0">
                <a:effectLst/>
                <a:latin typeface="Century Gothic" panose="020B0502020202020204" pitchFamily="34" charset="0"/>
                <a:ea typeface="Calibri" panose="020F0502020204030204" pitchFamily="34" charset="0"/>
                <a:cs typeface="Calibri" panose="020F0502020204030204" pitchFamily="34" charset="0"/>
              </a:rPr>
              <a:t>317</a:t>
            </a:r>
            <a:r>
              <a:rPr lang="el-GR" sz="900" dirty="0">
                <a:effectLst/>
                <a:latin typeface="Century Gothic" panose="020B0502020202020204" pitchFamily="34" charset="0"/>
                <a:ea typeface="Calibri" panose="020F0502020204030204" pitchFamily="34" charset="0"/>
                <a:cs typeface="Calibri" panose="020F0502020204030204" pitchFamily="34" charset="0"/>
              </a:rPr>
              <a:t>, 24–44. https://doi.org/10.1016/j.toxlet.2019.09.015</a:t>
            </a:r>
            <a:endParaRPr lang="el-GR" sz="9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8405225"/>
      </p:ext>
    </p:extLst>
  </p:cSld>
  <p:clrMapOvr>
    <a:masterClrMapping/>
  </p:clrMapOvr>
  <mc:AlternateContent xmlns:mc="http://schemas.openxmlformats.org/markup-compatibility/2006" xmlns:p14="http://schemas.microsoft.com/office/powerpoint/2010/main">
    <mc:Choice Requires="p14">
      <p:transition spd="slow" p14:dur="2000" advTm="67473"/>
    </mc:Choice>
    <mc:Fallback xmlns="">
      <p:transition spd="slow" advTm="6747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A1CB73-0364-4956-9E89-6496587435B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7" name="Τίτλος 7">
            <a:extLst>
              <a:ext uri="{FF2B5EF4-FFF2-40B4-BE49-F238E27FC236}">
                <a16:creationId xmlns:a16="http://schemas.microsoft.com/office/drawing/2014/main" id="{03080B86-8B06-4B11-94F1-EEA5B7DBFCC6}"/>
              </a:ext>
            </a:extLst>
          </p:cNvPr>
          <p:cNvSpPr txBox="1">
            <a:spLocks/>
          </p:cNvSpPr>
          <p:nvPr/>
        </p:nvSpPr>
        <p:spPr>
          <a:xfrm>
            <a:off x="338129" y="27403"/>
            <a:ext cx="11515741" cy="9563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Η 18-ΜΗΝΗ ΕΚΘΕΣΗ ΣΤΟ ΙΔΙΟ ΧΗΜΙΚΟ ΜΕΙΓΜΑ ΠΡΟΚΑΛΕΙ ΤΟΞΙΚΟΤΗΤΑ ΜΕΣΩ ΟΞΕΙΔΩΤΙΚΟΥ ΣΤΡΕΣ</a:t>
            </a:r>
          </a:p>
        </p:txBody>
      </p:sp>
      <p:sp>
        <p:nvSpPr>
          <p:cNvPr id="11" name="TextBox 10">
            <a:extLst>
              <a:ext uri="{FF2B5EF4-FFF2-40B4-BE49-F238E27FC236}">
                <a16:creationId xmlns:a16="http://schemas.microsoft.com/office/drawing/2014/main" id="{89C994D1-60B1-4C94-A2F3-4A484D23BD10}"/>
              </a:ext>
            </a:extLst>
          </p:cNvPr>
          <p:cNvSpPr txBox="1"/>
          <p:nvPr/>
        </p:nvSpPr>
        <p:spPr>
          <a:xfrm>
            <a:off x="6095999" y="6104324"/>
            <a:ext cx="6055956" cy="673646"/>
          </a:xfrm>
          <a:prstGeom prst="rect">
            <a:avLst/>
          </a:prstGeom>
          <a:noFill/>
        </p:spPr>
        <p:txBody>
          <a:bodyPr wrap="square">
            <a:spAutoFit/>
          </a:bodyPr>
          <a:lstStyle/>
          <a:p>
            <a:pPr marL="304800" indent="-304800" algn="just">
              <a:lnSpc>
                <a:spcPct val="107000"/>
              </a:lnSpc>
              <a:spcAft>
                <a:spcPts val="800"/>
              </a:spcAft>
            </a:pPr>
            <a:r>
              <a:rPr lang="el-GR" sz="900" dirty="0">
                <a:effectLst/>
                <a:latin typeface="Century Gothic" panose="020B0502020202020204" pitchFamily="34" charset="0"/>
                <a:ea typeface="Calibri" panose="020F0502020204030204" pitchFamily="34" charset="0"/>
                <a:cs typeface="Calibri" panose="020F0502020204030204" pitchFamily="34" charset="0"/>
              </a:rPr>
              <a:t>Fountoucidou, P., Veskoukis, A. S., Kerasioti, E., Docea, A. O., Taitzoglou, I. A., Liesivuori, J., Tsatsakis, A., &amp; Kouretas, D. (2019). A mixture of routinely encountered xenobiotics induces both redox adaptations and perturbations in blood and tissues of rats after a long-term low-dose exposure regimen: The time and dose issue. </a:t>
            </a:r>
            <a:r>
              <a:rPr lang="el-GR" sz="900" i="1" dirty="0">
                <a:effectLst/>
                <a:latin typeface="Century Gothic" panose="020B0502020202020204" pitchFamily="34" charset="0"/>
                <a:ea typeface="Calibri" panose="020F0502020204030204" pitchFamily="34" charset="0"/>
                <a:cs typeface="Calibri" panose="020F0502020204030204" pitchFamily="34" charset="0"/>
              </a:rPr>
              <a:t>Toxicology Letters</a:t>
            </a:r>
            <a:r>
              <a:rPr lang="el-GR" sz="900" dirty="0">
                <a:effectLst/>
                <a:latin typeface="Century Gothic" panose="020B0502020202020204" pitchFamily="34" charset="0"/>
                <a:ea typeface="Calibri" panose="020F0502020204030204" pitchFamily="34" charset="0"/>
                <a:cs typeface="Calibri" panose="020F0502020204030204" pitchFamily="34" charset="0"/>
              </a:rPr>
              <a:t>, </a:t>
            </a:r>
            <a:r>
              <a:rPr lang="el-GR" sz="900" i="1" dirty="0">
                <a:effectLst/>
                <a:latin typeface="Century Gothic" panose="020B0502020202020204" pitchFamily="34" charset="0"/>
                <a:ea typeface="Calibri" panose="020F0502020204030204" pitchFamily="34" charset="0"/>
                <a:cs typeface="Calibri" panose="020F0502020204030204" pitchFamily="34" charset="0"/>
              </a:rPr>
              <a:t>317</a:t>
            </a:r>
            <a:r>
              <a:rPr lang="el-GR" sz="900" dirty="0">
                <a:effectLst/>
                <a:latin typeface="Century Gothic" panose="020B0502020202020204" pitchFamily="34" charset="0"/>
                <a:ea typeface="Calibri" panose="020F0502020204030204" pitchFamily="34" charset="0"/>
                <a:cs typeface="Calibri" panose="020F0502020204030204" pitchFamily="34" charset="0"/>
              </a:rPr>
              <a:t>, 24–44. https://doi.org/10.1016/j.toxlet.2019.09.015</a:t>
            </a:r>
            <a:endParaRPr lang="el-GR" sz="9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3A4C45FD-C591-4430-8581-8DA8D7642A7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00094" y="986335"/>
            <a:ext cx="4472006" cy="5795173"/>
          </a:xfrm>
          <a:prstGeom prst="rect">
            <a:avLst/>
          </a:prstGeom>
        </p:spPr>
      </p:pic>
      <p:grpSp>
        <p:nvGrpSpPr>
          <p:cNvPr id="5" name="Group 4">
            <a:extLst>
              <a:ext uri="{FF2B5EF4-FFF2-40B4-BE49-F238E27FC236}">
                <a16:creationId xmlns:a16="http://schemas.microsoft.com/office/drawing/2014/main" id="{125DD955-0C01-48D9-A1B6-AE5D23C7FC76}"/>
              </a:ext>
            </a:extLst>
          </p:cNvPr>
          <p:cNvGrpSpPr/>
          <p:nvPr/>
        </p:nvGrpSpPr>
        <p:grpSpPr>
          <a:xfrm>
            <a:off x="6559362" y="1568539"/>
            <a:ext cx="5129223" cy="4630764"/>
            <a:chOff x="6559364" y="1492572"/>
            <a:chExt cx="5129223" cy="4630764"/>
          </a:xfrm>
        </p:grpSpPr>
        <p:sp>
          <p:nvSpPr>
            <p:cNvPr id="9" name="TextBox 8">
              <a:extLst>
                <a:ext uri="{FF2B5EF4-FFF2-40B4-BE49-F238E27FC236}">
                  <a16:creationId xmlns:a16="http://schemas.microsoft.com/office/drawing/2014/main" id="{39DCDAB0-CE52-4355-AB32-F370EE8EBBDF}"/>
                </a:ext>
              </a:extLst>
            </p:cNvPr>
            <p:cNvSpPr txBox="1"/>
            <p:nvPr/>
          </p:nvSpPr>
          <p:spPr>
            <a:xfrm>
              <a:off x="6559366" y="1492572"/>
              <a:ext cx="5129221" cy="2246769"/>
            </a:xfrm>
            <a:prstGeom prst="rect">
              <a:avLst/>
            </a:prstGeom>
            <a:noFill/>
          </p:spPr>
          <p:txBody>
            <a:bodyPr wrap="square" rtlCol="0">
              <a:spAutoFit/>
            </a:bodyPr>
            <a:lstStyle/>
            <a:p>
              <a:pPr marL="285750" indent="-285750" algn="just">
                <a:buFont typeface="Wingdings" panose="05000000000000000000" pitchFamily="2" charset="2"/>
                <a:buChar char="§"/>
              </a:pPr>
              <a:r>
                <a:rPr lang="el-GR" sz="1600" dirty="0">
                  <a:latin typeface="Century Gothic" panose="020B0502020202020204" pitchFamily="34" charset="0"/>
                </a:rPr>
                <a:t>Η χορήγηση της </a:t>
              </a:r>
              <a:r>
                <a:rPr lang="el-GR" sz="1600" b="1" dirty="0">
                  <a:latin typeface="Century Gothic" panose="020B0502020202020204" pitchFamily="34" charset="0"/>
                </a:rPr>
                <a:t>χαμηλής</a:t>
              </a:r>
              <a:r>
                <a:rPr lang="el-GR" sz="1600" dirty="0">
                  <a:latin typeface="Century Gothic" panose="020B0502020202020204" pitchFamily="34" charset="0"/>
                </a:rPr>
                <a:t> και της </a:t>
              </a:r>
              <a:r>
                <a:rPr lang="el-GR" sz="1600" b="1" dirty="0">
                  <a:latin typeface="Century Gothic" panose="020B0502020202020204" pitchFamily="34" charset="0"/>
                </a:rPr>
                <a:t>μεσαίας</a:t>
              </a:r>
              <a:r>
                <a:rPr lang="el-GR" sz="1600" dirty="0">
                  <a:latin typeface="Century Gothic" panose="020B0502020202020204" pitchFamily="34" charset="0"/>
                </a:rPr>
                <a:t> </a:t>
              </a:r>
              <a:r>
                <a:rPr lang="el-GR" sz="1600" b="1" dirty="0">
                  <a:latin typeface="Century Gothic" panose="020B0502020202020204" pitchFamily="34" charset="0"/>
                </a:rPr>
                <a:t>δόσης</a:t>
              </a:r>
              <a:r>
                <a:rPr lang="el-GR" sz="1600" dirty="0">
                  <a:latin typeface="Century Gothic" panose="020B0502020202020204" pitchFamily="34" charset="0"/>
                </a:rPr>
                <a:t> προκάλεσε </a:t>
              </a:r>
              <a:r>
                <a:rPr lang="el-GR" sz="1600" b="1" dirty="0">
                  <a:latin typeface="Century Gothic" panose="020B0502020202020204" pitchFamily="34" charset="0"/>
                </a:rPr>
                <a:t>ενεργοποίηση της αντιοξειδωτικής </a:t>
              </a:r>
              <a:r>
                <a:rPr lang="el-GR" sz="1600" dirty="0">
                  <a:latin typeface="Century Gothic" panose="020B0502020202020204" pitchFamily="34" charset="0"/>
                </a:rPr>
                <a:t>άμυνας προκειμένου να αποφευχθεί η οξειδωτική βλάβη σε όλες τις χρονικές στιγμές </a:t>
              </a:r>
            </a:p>
            <a:p>
              <a:pPr algn="just"/>
              <a:endParaRPr lang="el-GR" sz="1400" dirty="0">
                <a:latin typeface="Century Gothic" panose="020B0502020202020204" pitchFamily="34" charset="0"/>
              </a:endParaRPr>
            </a:p>
            <a:p>
              <a:endParaRPr lang="el-GR" sz="1400" b="1" dirty="0">
                <a:latin typeface="Century Gothic" panose="020B0502020202020204" pitchFamily="34" charset="0"/>
              </a:endParaRPr>
            </a:p>
            <a:p>
              <a:endParaRPr lang="el-GR" sz="1400" dirty="0">
                <a:latin typeface="Century Gothic" panose="020B0502020202020204" pitchFamily="34" charset="0"/>
              </a:endParaRPr>
            </a:p>
            <a:p>
              <a:endParaRPr lang="el-GR" dirty="0"/>
            </a:p>
          </p:txBody>
        </p:sp>
        <p:sp>
          <p:nvSpPr>
            <p:cNvPr id="10" name="TextBox 9">
              <a:extLst>
                <a:ext uri="{FF2B5EF4-FFF2-40B4-BE49-F238E27FC236}">
                  <a16:creationId xmlns:a16="http://schemas.microsoft.com/office/drawing/2014/main" id="{330A6B20-6DCB-4383-B8F8-D1F872F99DBF}"/>
                </a:ext>
              </a:extLst>
            </p:cNvPr>
            <p:cNvSpPr txBox="1"/>
            <p:nvPr/>
          </p:nvSpPr>
          <p:spPr>
            <a:xfrm>
              <a:off x="6559365" y="3148085"/>
              <a:ext cx="5129221" cy="1785104"/>
            </a:xfrm>
            <a:prstGeom prst="rect">
              <a:avLst/>
            </a:prstGeom>
            <a:noFill/>
          </p:spPr>
          <p:txBody>
            <a:bodyPr wrap="square" rtlCol="0">
              <a:spAutoFit/>
            </a:bodyPr>
            <a:lstStyle/>
            <a:p>
              <a:pPr marL="285750" indent="-285750" algn="just">
                <a:buFont typeface="Wingdings" panose="05000000000000000000" pitchFamily="2" charset="2"/>
                <a:buChar char="§"/>
              </a:pPr>
              <a:r>
                <a:rPr lang="el-GR" sz="1600" dirty="0">
                  <a:latin typeface="Century Gothic" panose="020B0502020202020204" pitchFamily="34" charset="0"/>
                </a:rPr>
                <a:t>Η χορήγηση της </a:t>
              </a:r>
              <a:r>
                <a:rPr lang="el-GR" sz="1600" b="1" dirty="0">
                  <a:latin typeface="Century Gothic" panose="020B0502020202020204" pitchFamily="34" charset="0"/>
                </a:rPr>
                <a:t>υψηλής δόσης </a:t>
              </a:r>
              <a:r>
                <a:rPr lang="el-GR" sz="1600" dirty="0">
                  <a:latin typeface="Century Gothic" panose="020B0502020202020204" pitchFamily="34" charset="0"/>
                </a:rPr>
                <a:t>προκάλεσε </a:t>
              </a:r>
              <a:r>
                <a:rPr lang="el-GR" sz="1600" b="1" dirty="0">
                  <a:latin typeface="Century Gothic" panose="020B0502020202020204" pitchFamily="34" charset="0"/>
                </a:rPr>
                <a:t>ενεργοποίηση της αντιοξειδωτικής άμυνας</a:t>
              </a:r>
              <a:r>
                <a:rPr lang="el-GR" sz="1600" dirty="0">
                  <a:latin typeface="Century Gothic" panose="020B0502020202020204" pitchFamily="34" charset="0"/>
                </a:rPr>
                <a:t> προκειμένου να αποφευχθεί η οξειδωτική βλάβη στους 6 και τους 12 μήνες</a:t>
              </a:r>
            </a:p>
            <a:p>
              <a:endParaRPr lang="el-GR" sz="1400" dirty="0">
                <a:latin typeface="Century Gothic" panose="020B0502020202020204" pitchFamily="34" charset="0"/>
              </a:endParaRPr>
            </a:p>
            <a:p>
              <a:endParaRPr lang="el-GR" sz="1400" dirty="0">
                <a:latin typeface="Century Gothic" panose="020B0502020202020204" pitchFamily="34" charset="0"/>
              </a:endParaRPr>
            </a:p>
            <a:p>
              <a:endParaRPr lang="el-GR" dirty="0"/>
            </a:p>
          </p:txBody>
        </p:sp>
        <p:sp>
          <p:nvSpPr>
            <p:cNvPr id="12" name="TextBox 11">
              <a:extLst>
                <a:ext uri="{FF2B5EF4-FFF2-40B4-BE49-F238E27FC236}">
                  <a16:creationId xmlns:a16="http://schemas.microsoft.com/office/drawing/2014/main" id="{178F3A49-87D7-4B35-991F-1E6E21CF06CB}"/>
                </a:ext>
              </a:extLst>
            </p:cNvPr>
            <p:cNvSpPr txBox="1"/>
            <p:nvPr/>
          </p:nvSpPr>
          <p:spPr>
            <a:xfrm>
              <a:off x="6559364" y="4584453"/>
              <a:ext cx="5129221" cy="1538883"/>
            </a:xfrm>
            <a:prstGeom prst="rect">
              <a:avLst/>
            </a:prstGeom>
            <a:noFill/>
          </p:spPr>
          <p:txBody>
            <a:bodyPr wrap="square" rtlCol="0">
              <a:spAutoFit/>
            </a:bodyPr>
            <a:lstStyle/>
            <a:p>
              <a:pPr marL="285750" indent="-285750" algn="just">
                <a:buFont typeface="Wingdings" panose="05000000000000000000" pitchFamily="2" charset="2"/>
                <a:buChar char="§"/>
              </a:pPr>
              <a:r>
                <a:rPr lang="el-GR" sz="1600" dirty="0">
                  <a:latin typeface="Century Gothic" panose="020B0502020202020204" pitchFamily="34" charset="0"/>
                </a:rPr>
                <a:t>Η χορήγηση της </a:t>
              </a:r>
              <a:r>
                <a:rPr lang="el-GR" sz="1600" b="1" dirty="0">
                  <a:latin typeface="Century Gothic" panose="020B0502020202020204" pitchFamily="34" charset="0"/>
                </a:rPr>
                <a:t>υψηλής δόσης </a:t>
              </a:r>
              <a:r>
                <a:rPr lang="el-GR" sz="1600" dirty="0">
                  <a:latin typeface="Century Gothic" panose="020B0502020202020204" pitchFamily="34" charset="0"/>
                </a:rPr>
                <a:t>προκάλεσε </a:t>
              </a:r>
              <a:r>
                <a:rPr lang="el-GR" sz="1600" b="1" dirty="0">
                  <a:latin typeface="Century Gothic" panose="020B0502020202020204" pitchFamily="34" charset="0"/>
                </a:rPr>
                <a:t>επιζήμιες επιπτώσεις</a:t>
              </a:r>
              <a:r>
                <a:rPr lang="el-GR" sz="1600" dirty="0">
                  <a:latin typeface="Century Gothic" panose="020B0502020202020204" pitchFamily="34" charset="0"/>
                </a:rPr>
                <a:t>, μέσω επαγωγής </a:t>
              </a:r>
              <a:r>
                <a:rPr lang="el-GR" sz="1600" b="1" dirty="0">
                  <a:latin typeface="Century Gothic" panose="020B0502020202020204" pitchFamily="34" charset="0"/>
                </a:rPr>
                <a:t>οξειδωτικού στρες </a:t>
              </a:r>
              <a:r>
                <a:rPr lang="el-GR" sz="1600" dirty="0">
                  <a:latin typeface="Century Gothic" panose="020B0502020202020204" pitchFamily="34" charset="0"/>
                </a:rPr>
                <a:t>στους 18 μήνες</a:t>
              </a:r>
            </a:p>
            <a:p>
              <a:endParaRPr lang="el-GR" sz="1400" dirty="0">
                <a:latin typeface="Century Gothic" panose="020B0502020202020204" pitchFamily="34" charset="0"/>
              </a:endParaRPr>
            </a:p>
            <a:p>
              <a:endParaRPr lang="el-GR" sz="1400" dirty="0">
                <a:latin typeface="Century Gothic" panose="020B0502020202020204" pitchFamily="34" charset="0"/>
              </a:endParaRPr>
            </a:p>
            <a:p>
              <a:endParaRPr lang="el-GR" dirty="0"/>
            </a:p>
          </p:txBody>
        </p:sp>
      </p:grpSp>
    </p:spTree>
    <p:extLst>
      <p:ext uri="{BB962C8B-B14F-4D97-AF65-F5344CB8AC3E}">
        <p14:creationId xmlns:p14="http://schemas.microsoft.com/office/powerpoint/2010/main" val="2377473445"/>
      </p:ext>
    </p:extLst>
  </p:cSld>
  <p:clrMapOvr>
    <a:masterClrMapping/>
  </p:clrMapOvr>
  <mc:AlternateContent xmlns:mc="http://schemas.openxmlformats.org/markup-compatibility/2006" xmlns:p14="http://schemas.microsoft.com/office/powerpoint/2010/main">
    <mc:Choice Requires="p14">
      <p:transition spd="slow" p14:dur="2000" advTm="126106"/>
    </mc:Choice>
    <mc:Fallback xmlns="">
      <p:transition spd="slow" advTm="12610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id="{54A49035-88D6-BE42-9A1F-36B457D694BB}"/>
              </a:ext>
            </a:extLst>
          </p:cNvPr>
          <p:cNvSpPr>
            <a:spLocks noGrp="1"/>
          </p:cNvSpPr>
          <p:nvPr>
            <p:ph type="subTitle" idx="1"/>
          </p:nvPr>
        </p:nvSpPr>
        <p:spPr>
          <a:xfrm>
            <a:off x="1548714" y="733488"/>
            <a:ext cx="9144000" cy="526500"/>
          </a:xfrm>
        </p:spPr>
        <p:txBody>
          <a:bodyPr>
            <a:normAutofit lnSpcReduction="10000"/>
          </a:bodyPr>
          <a:lstStyle/>
          <a:p>
            <a:r>
              <a:rPr lang="el-GR" sz="3200" b="1" dirty="0">
                <a:latin typeface="Arial" panose="020B0604020202020204" pitchFamily="34" charset="0"/>
                <a:cs typeface="Arial" panose="020B0604020202020204" pitchFamily="34" charset="0"/>
              </a:rPr>
              <a:t>Σας ευχαριστώ πολύ για την προσοχή σας !</a:t>
            </a:r>
          </a:p>
        </p:txBody>
      </p:sp>
      <p:sp>
        <p:nvSpPr>
          <p:cNvPr id="9" name="Υπότιτλος 2">
            <a:extLst>
              <a:ext uri="{FF2B5EF4-FFF2-40B4-BE49-F238E27FC236}">
                <a16:creationId xmlns:a16="http://schemas.microsoft.com/office/drawing/2014/main" id="{DB708CFE-698F-2A42-85BE-101D327B3B93}"/>
              </a:ext>
            </a:extLst>
          </p:cNvPr>
          <p:cNvSpPr txBox="1">
            <a:spLocks/>
          </p:cNvSpPr>
          <p:nvPr/>
        </p:nvSpPr>
        <p:spPr>
          <a:xfrm>
            <a:off x="5387546" y="3140263"/>
            <a:ext cx="6721379" cy="9326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2800" b="1" dirty="0">
                <a:latin typeface="Arial" panose="020B0604020202020204" pitchFamily="34" charset="0"/>
                <a:cs typeface="Arial" panose="020B0604020202020204" pitchFamily="34" charset="0"/>
              </a:rPr>
              <a:t>Ερωτήσεις - Απορίες</a:t>
            </a:r>
          </a:p>
        </p:txBody>
      </p:sp>
      <p:pic>
        <p:nvPicPr>
          <p:cNvPr id="12" name="Εικόνα 11">
            <a:extLst>
              <a:ext uri="{FF2B5EF4-FFF2-40B4-BE49-F238E27FC236}">
                <a16:creationId xmlns:a16="http://schemas.microsoft.com/office/drawing/2014/main" id="{40B5F517-424B-E44B-8FCF-B36A86F3A4AF}"/>
              </a:ext>
            </a:extLst>
          </p:cNvPr>
          <p:cNvPicPr>
            <a:picLocks noChangeAspect="1"/>
          </p:cNvPicPr>
          <p:nvPr/>
        </p:nvPicPr>
        <p:blipFill>
          <a:blip r:embed="rId2"/>
          <a:stretch>
            <a:fillRect/>
          </a:stretch>
        </p:blipFill>
        <p:spPr>
          <a:xfrm>
            <a:off x="1164367" y="2302819"/>
            <a:ext cx="4223179" cy="2252362"/>
          </a:xfrm>
          <a:prstGeom prst="rect">
            <a:avLst/>
          </a:prstGeom>
        </p:spPr>
      </p:pic>
    </p:spTree>
    <p:extLst>
      <p:ext uri="{BB962C8B-B14F-4D97-AF65-F5344CB8AC3E}">
        <p14:creationId xmlns:p14="http://schemas.microsoft.com/office/powerpoint/2010/main" val="1778013909"/>
      </p:ext>
    </p:extLst>
  </p:cSld>
  <p:clrMapOvr>
    <a:masterClrMapping/>
  </p:clrMapOvr>
  <mc:AlternateContent xmlns:mc="http://schemas.openxmlformats.org/markup-compatibility/2006" xmlns:p14="http://schemas.microsoft.com/office/powerpoint/2010/main">
    <mc:Choice Requires="p14">
      <p:transition spd="slow" p14:dur="2000" advTm="22966"/>
    </mc:Choice>
    <mc:Fallback xmlns="">
      <p:transition spd="slow" advTm="2296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A597CF-0BE4-4EFB-8C25-88CE1C2F048E}"/>
              </a:ext>
            </a:extLst>
          </p:cNvPr>
          <p:cNvSpPr txBox="1"/>
          <p:nvPr/>
        </p:nvSpPr>
        <p:spPr>
          <a:xfrm>
            <a:off x="486310" y="1104723"/>
            <a:ext cx="11219378" cy="1984518"/>
          </a:xfrm>
          <a:prstGeom prst="rect">
            <a:avLst/>
          </a:prstGeom>
          <a:noFill/>
        </p:spPr>
        <p:txBody>
          <a:bodyPr wrap="square">
            <a:spAutoFit/>
          </a:bodyPr>
          <a:lstStyle/>
          <a:p>
            <a:pPr marL="285750" indent="-285750" algn="just">
              <a:lnSpc>
                <a:spcPct val="200000"/>
              </a:lnSpc>
              <a:buFont typeface="Wingdings" panose="05000000000000000000" pitchFamily="2" charset="2"/>
              <a:buChar char="§"/>
            </a:pPr>
            <a:r>
              <a:rPr lang="el-GR" sz="1600" dirty="0">
                <a:latin typeface="Century Gothic" panose="020B0502020202020204" pitchFamily="34" charset="0"/>
              </a:rPr>
              <a:t>Υλικά αποτελούμενα από δύο ή περισσότερες διαφορετικές χημικές ουσίες, μη χημικά συνδεδεμένες</a:t>
            </a:r>
          </a:p>
          <a:p>
            <a:pPr marL="285750" indent="-285750" algn="just">
              <a:lnSpc>
                <a:spcPct val="200000"/>
              </a:lnSpc>
              <a:buFont typeface="Wingdings" panose="05000000000000000000" pitchFamily="2" charset="2"/>
              <a:buChar char="§"/>
            </a:pPr>
            <a:r>
              <a:rPr lang="el-GR" sz="1600" dirty="0">
                <a:latin typeface="Century Gothic" panose="020B0502020202020204" pitchFamily="34" charset="0"/>
              </a:rPr>
              <a:t>Τα περιεχόμενα στοιχεία ή ενώσεις βρίσκονται σε χαλαρή σύνδεση </a:t>
            </a:r>
          </a:p>
          <a:p>
            <a:pPr marL="285750" indent="-285750" algn="just">
              <a:lnSpc>
                <a:spcPct val="200000"/>
              </a:lnSpc>
              <a:buFont typeface="Wingdings" panose="05000000000000000000" pitchFamily="2" charset="2"/>
              <a:buChar char="§"/>
            </a:pPr>
            <a:r>
              <a:rPr lang="el-GR" sz="1600" dirty="0">
                <a:latin typeface="Century Gothic" panose="020B0502020202020204" pitchFamily="34" charset="0"/>
              </a:rPr>
              <a:t>Τα επιμέρους συστατικά μπορούν να διακριθούν με μηχανικά μέσα </a:t>
            </a:r>
          </a:p>
          <a:p>
            <a:pPr marL="285750" indent="-285750" algn="just">
              <a:lnSpc>
                <a:spcPct val="200000"/>
              </a:lnSpc>
              <a:buFont typeface="Wingdings" panose="05000000000000000000" pitchFamily="2" charset="2"/>
              <a:buChar char="§"/>
            </a:pPr>
            <a:r>
              <a:rPr lang="el-GR" sz="1600" dirty="0">
                <a:latin typeface="Century Gothic" panose="020B0502020202020204" pitchFamily="34" charset="0"/>
              </a:rPr>
              <a:t>Κάθε συστατικό διατηρεί τις χημικές του ιδιότητες</a:t>
            </a:r>
          </a:p>
        </p:txBody>
      </p:sp>
      <p:pic>
        <p:nvPicPr>
          <p:cNvPr id="5" name="Picture 4">
            <a:extLst>
              <a:ext uri="{FF2B5EF4-FFF2-40B4-BE49-F238E27FC236}">
                <a16:creationId xmlns:a16="http://schemas.microsoft.com/office/drawing/2014/main" id="{95E908E6-76D7-4DBE-9712-A46BF7F6D70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6" name="Τίτλος 7">
            <a:extLst>
              <a:ext uri="{FF2B5EF4-FFF2-40B4-BE49-F238E27FC236}">
                <a16:creationId xmlns:a16="http://schemas.microsoft.com/office/drawing/2014/main" id="{A16AEB41-123F-4A50-A9A9-9761E7D48844}"/>
              </a:ext>
            </a:extLst>
          </p:cNvPr>
          <p:cNvSpPr txBox="1">
            <a:spLocks/>
          </p:cNvSpPr>
          <p:nvPr/>
        </p:nvSpPr>
        <p:spPr>
          <a:xfrm>
            <a:off x="486310" y="117513"/>
            <a:ext cx="11219378" cy="9563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ΤΑ ΜΕΙΓΜΑΤΑ ΕΙΝΑΙ ΑΠΟΤΕΛΕΣΜΑ ΤΟΥ ΦΥΣΙΚΟΥ ΣΥΝΔΥΑΣΜΟΥ ΚΑΘΑΡΩΝ ΟΥΣΙΩΝ</a:t>
            </a:r>
          </a:p>
        </p:txBody>
      </p:sp>
      <p:sp>
        <p:nvSpPr>
          <p:cNvPr id="7" name="TextBox 6">
            <a:extLst>
              <a:ext uri="{FF2B5EF4-FFF2-40B4-BE49-F238E27FC236}">
                <a16:creationId xmlns:a16="http://schemas.microsoft.com/office/drawing/2014/main" id="{68AE69F1-A976-4B4C-B2C4-8882E1F6E5CD}"/>
              </a:ext>
            </a:extLst>
          </p:cNvPr>
          <p:cNvSpPr txBox="1"/>
          <p:nvPr/>
        </p:nvSpPr>
        <p:spPr>
          <a:xfrm>
            <a:off x="486310" y="3404302"/>
            <a:ext cx="5609690" cy="584775"/>
          </a:xfrm>
          <a:prstGeom prst="rect">
            <a:avLst/>
          </a:prstGeom>
          <a:noFill/>
        </p:spPr>
        <p:txBody>
          <a:bodyPr wrap="square" rtlCol="0">
            <a:spAutoFit/>
          </a:bodyPr>
          <a:lstStyle/>
          <a:p>
            <a:pPr marL="342900" indent="-342900">
              <a:buFont typeface="+mj-lt"/>
              <a:buAutoNum type="alphaUcPeriod"/>
            </a:pPr>
            <a:r>
              <a:rPr lang="el-GR" sz="1600" b="1" dirty="0">
                <a:effectLst>
                  <a:outerShdw blurRad="38100" dist="38100" dir="2700000" algn="tl">
                    <a:srgbClr val="000000">
                      <a:alpha val="43137"/>
                    </a:srgbClr>
                  </a:outerShdw>
                </a:effectLst>
                <a:latin typeface="Century Gothic" panose="020B0502020202020204" pitchFamily="34" charset="0"/>
              </a:rPr>
              <a:t>Ομογενή – Ενιαία σύσταση και ιδιότητες σε όλη τους την έκταση</a:t>
            </a:r>
          </a:p>
        </p:txBody>
      </p:sp>
      <p:sp>
        <p:nvSpPr>
          <p:cNvPr id="8" name="TextBox 7">
            <a:extLst>
              <a:ext uri="{FF2B5EF4-FFF2-40B4-BE49-F238E27FC236}">
                <a16:creationId xmlns:a16="http://schemas.microsoft.com/office/drawing/2014/main" id="{E4CA9050-E97D-4719-B800-7C93F7A24411}"/>
              </a:ext>
            </a:extLst>
          </p:cNvPr>
          <p:cNvSpPr txBox="1"/>
          <p:nvPr/>
        </p:nvSpPr>
        <p:spPr>
          <a:xfrm>
            <a:off x="6095999" y="3404301"/>
            <a:ext cx="5609689" cy="584775"/>
          </a:xfrm>
          <a:prstGeom prst="rect">
            <a:avLst/>
          </a:prstGeom>
          <a:noFill/>
        </p:spPr>
        <p:txBody>
          <a:bodyPr wrap="square" rtlCol="0">
            <a:spAutoFit/>
          </a:bodyPr>
          <a:lstStyle/>
          <a:p>
            <a:pPr marL="342900" indent="-342900">
              <a:buFont typeface="+mj-lt"/>
              <a:buAutoNum type="alphaUcPeriod" startAt="2"/>
            </a:pPr>
            <a:r>
              <a:rPr lang="el-GR" sz="1600" b="1" dirty="0">
                <a:effectLst>
                  <a:outerShdw blurRad="38100" dist="38100" dir="2700000" algn="tl">
                    <a:srgbClr val="000000">
                      <a:alpha val="43137"/>
                    </a:srgbClr>
                  </a:outerShdw>
                </a:effectLst>
                <a:latin typeface="Century Gothic" panose="020B0502020202020204" pitchFamily="34" charset="0"/>
              </a:rPr>
              <a:t>Ετερογενή – Μη ενιαία σύσταση και ιδιότητες σε όλη τους την έκταση</a:t>
            </a:r>
          </a:p>
        </p:txBody>
      </p:sp>
      <p:pic>
        <p:nvPicPr>
          <p:cNvPr id="4" name="Picture 3">
            <a:extLst>
              <a:ext uri="{FF2B5EF4-FFF2-40B4-BE49-F238E27FC236}">
                <a16:creationId xmlns:a16="http://schemas.microsoft.com/office/drawing/2014/main" id="{C3548AE1-8CBF-4A4C-94EC-5207B58E8DD7}"/>
              </a:ext>
            </a:extLst>
          </p:cNvPr>
          <p:cNvPicPr>
            <a:picLocks noChangeAspect="1"/>
          </p:cNvPicPr>
          <p:nvPr/>
        </p:nvPicPr>
        <p:blipFill>
          <a:blip r:embed="rId4"/>
          <a:stretch>
            <a:fillRect/>
          </a:stretch>
        </p:blipFill>
        <p:spPr>
          <a:xfrm>
            <a:off x="411666" y="4217437"/>
            <a:ext cx="1692540" cy="1285806"/>
          </a:xfrm>
          <a:prstGeom prst="rect">
            <a:avLst/>
          </a:prstGeom>
        </p:spPr>
      </p:pic>
      <p:grpSp>
        <p:nvGrpSpPr>
          <p:cNvPr id="11" name="Group 10">
            <a:extLst>
              <a:ext uri="{FF2B5EF4-FFF2-40B4-BE49-F238E27FC236}">
                <a16:creationId xmlns:a16="http://schemas.microsoft.com/office/drawing/2014/main" id="{38CF6FFC-900B-49E7-BFE8-5B2F8EAF0AA7}"/>
              </a:ext>
            </a:extLst>
          </p:cNvPr>
          <p:cNvGrpSpPr/>
          <p:nvPr/>
        </p:nvGrpSpPr>
        <p:grpSpPr>
          <a:xfrm>
            <a:off x="3285747" y="4217437"/>
            <a:ext cx="2036154" cy="1285806"/>
            <a:chOff x="2893872" y="4139252"/>
            <a:chExt cx="2505075" cy="1828800"/>
          </a:xfrm>
        </p:grpSpPr>
        <p:pic>
          <p:nvPicPr>
            <p:cNvPr id="9" name="Picture 8">
              <a:extLst>
                <a:ext uri="{FF2B5EF4-FFF2-40B4-BE49-F238E27FC236}">
                  <a16:creationId xmlns:a16="http://schemas.microsoft.com/office/drawing/2014/main" id="{82F65CED-5C2B-4DC4-B2C8-980C09B15D17}"/>
                </a:ext>
              </a:extLst>
            </p:cNvPr>
            <p:cNvPicPr>
              <a:picLocks noChangeAspect="1"/>
            </p:cNvPicPr>
            <p:nvPr/>
          </p:nvPicPr>
          <p:blipFill>
            <a:blip r:embed="rId5">
              <a:clrChange>
                <a:clrFrom>
                  <a:srgbClr val="FFFCFD"/>
                </a:clrFrom>
                <a:clrTo>
                  <a:srgbClr val="FFFCFD">
                    <a:alpha val="0"/>
                  </a:srgbClr>
                </a:clrTo>
              </a:clrChange>
            </a:blip>
            <a:stretch>
              <a:fillRect/>
            </a:stretch>
          </p:blipFill>
          <p:spPr>
            <a:xfrm>
              <a:off x="2893872" y="4139252"/>
              <a:ext cx="2505075" cy="1828800"/>
            </a:xfrm>
            <a:prstGeom prst="rect">
              <a:avLst/>
            </a:prstGeom>
          </p:spPr>
        </p:pic>
        <p:sp>
          <p:nvSpPr>
            <p:cNvPr id="10" name="Rectangle 9">
              <a:extLst>
                <a:ext uri="{FF2B5EF4-FFF2-40B4-BE49-F238E27FC236}">
                  <a16:creationId xmlns:a16="http://schemas.microsoft.com/office/drawing/2014/main" id="{562149AD-407B-4C40-A721-0CCE997D814A}"/>
                </a:ext>
              </a:extLst>
            </p:cNvPr>
            <p:cNvSpPr/>
            <p:nvPr/>
          </p:nvSpPr>
          <p:spPr>
            <a:xfrm>
              <a:off x="2893872" y="4139252"/>
              <a:ext cx="903687" cy="666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13" name="Picture 12">
            <a:extLst>
              <a:ext uri="{FF2B5EF4-FFF2-40B4-BE49-F238E27FC236}">
                <a16:creationId xmlns:a16="http://schemas.microsoft.com/office/drawing/2014/main" id="{233ED0F6-D686-435A-AE61-D479EE391354}"/>
              </a:ext>
            </a:extLst>
          </p:cNvPr>
          <p:cNvPicPr>
            <a:picLocks noChangeAspect="1"/>
          </p:cNvPicPr>
          <p:nvPr/>
        </p:nvPicPr>
        <p:blipFill>
          <a:blip r:embed="rId6">
            <a:clrChange>
              <a:clrFrom>
                <a:srgbClr val="F3F3F3"/>
              </a:clrFrom>
              <a:clrTo>
                <a:srgbClr val="F3F3F3">
                  <a:alpha val="0"/>
                </a:srgbClr>
              </a:clrTo>
            </a:clrChange>
            <a:extLst>
              <a:ext uri="{BEBA8EAE-BF5A-486C-A8C5-ECC9F3942E4B}">
                <a14:imgProps xmlns:a14="http://schemas.microsoft.com/office/drawing/2010/main">
                  <a14:imgLayer r:embed="rId7">
                    <a14:imgEffect>
                      <a14:backgroundRemoval t="1345" b="89686" l="9735" r="89823"/>
                    </a14:imgEffect>
                  </a14:imgLayer>
                </a14:imgProps>
              </a:ext>
            </a:extLst>
          </a:blip>
          <a:stretch>
            <a:fillRect/>
          </a:stretch>
        </p:blipFill>
        <p:spPr>
          <a:xfrm>
            <a:off x="2104206" y="5175979"/>
            <a:ext cx="1595535" cy="1574356"/>
          </a:xfrm>
          <a:prstGeom prst="rect">
            <a:avLst/>
          </a:prstGeom>
        </p:spPr>
      </p:pic>
      <p:pic>
        <p:nvPicPr>
          <p:cNvPr id="14" name="Picture 13">
            <a:extLst>
              <a:ext uri="{FF2B5EF4-FFF2-40B4-BE49-F238E27FC236}">
                <a16:creationId xmlns:a16="http://schemas.microsoft.com/office/drawing/2014/main" id="{DDBC594B-634A-4A4A-821A-BF2D40982197}"/>
              </a:ext>
            </a:extLst>
          </p:cNvPr>
          <p:cNvPicPr>
            <a:picLocks noChangeAspect="1"/>
          </p:cNvPicPr>
          <p:nvPr/>
        </p:nvPicPr>
        <p:blipFill>
          <a:blip r:embed="rId8"/>
          <a:stretch>
            <a:fillRect/>
          </a:stretch>
        </p:blipFill>
        <p:spPr>
          <a:xfrm>
            <a:off x="6503442" y="4217437"/>
            <a:ext cx="2036154" cy="2036154"/>
          </a:xfrm>
          <a:prstGeom prst="rect">
            <a:avLst/>
          </a:prstGeom>
        </p:spPr>
      </p:pic>
      <p:pic>
        <p:nvPicPr>
          <p:cNvPr id="15" name="Picture 14">
            <a:extLst>
              <a:ext uri="{FF2B5EF4-FFF2-40B4-BE49-F238E27FC236}">
                <a16:creationId xmlns:a16="http://schemas.microsoft.com/office/drawing/2014/main" id="{A66A77AE-5E46-4263-9431-6AE3ABCC93D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4667" b="83167" l="4000" r="84000"/>
                    </a14:imgEffect>
                  </a14:imgLayer>
                </a14:imgProps>
              </a:ext>
            </a:extLst>
          </a:blip>
          <a:stretch>
            <a:fillRect/>
          </a:stretch>
        </p:blipFill>
        <p:spPr>
          <a:xfrm>
            <a:off x="8978228" y="3989077"/>
            <a:ext cx="2219131" cy="3328696"/>
          </a:xfrm>
          <a:prstGeom prst="rect">
            <a:avLst/>
          </a:prstGeom>
        </p:spPr>
      </p:pic>
    </p:spTree>
    <p:extLst>
      <p:ext uri="{BB962C8B-B14F-4D97-AF65-F5344CB8AC3E}">
        <p14:creationId xmlns:p14="http://schemas.microsoft.com/office/powerpoint/2010/main" val="901600886"/>
      </p:ext>
    </p:extLst>
  </p:cSld>
  <p:clrMapOvr>
    <a:masterClrMapping/>
  </p:clrMapOvr>
  <mc:AlternateContent xmlns:mc="http://schemas.openxmlformats.org/markup-compatibility/2006" xmlns:p14="http://schemas.microsoft.com/office/powerpoint/2010/main">
    <mc:Choice Requires="p14">
      <p:transition spd="slow" p14:dur="2000" advTm="135216"/>
    </mc:Choice>
    <mc:Fallback xmlns="">
      <p:transition spd="slow" advTm="13521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E908E6-76D7-4DBE-9712-A46BF7F6D70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0830" y="6156328"/>
            <a:ext cx="580264" cy="580264"/>
          </a:xfrm>
          <a:prstGeom prst="rect">
            <a:avLst/>
          </a:prstGeom>
        </p:spPr>
      </p:pic>
      <p:pic>
        <p:nvPicPr>
          <p:cNvPr id="6" name="Picture 5">
            <a:extLst>
              <a:ext uri="{FF2B5EF4-FFF2-40B4-BE49-F238E27FC236}">
                <a16:creationId xmlns:a16="http://schemas.microsoft.com/office/drawing/2014/main" id="{49F4761A-E9F4-4504-A9FD-178D324E37AD}"/>
              </a:ext>
            </a:extLst>
          </p:cNvPr>
          <p:cNvPicPr>
            <a:picLocks noChangeAspect="1"/>
          </p:cNvPicPr>
          <p:nvPr/>
        </p:nvPicPr>
        <p:blipFill>
          <a:blip r:embed="rId4"/>
          <a:stretch>
            <a:fillRect/>
          </a:stretch>
        </p:blipFill>
        <p:spPr>
          <a:xfrm>
            <a:off x="4522962" y="1073420"/>
            <a:ext cx="7428208" cy="5373040"/>
          </a:xfrm>
          <a:prstGeom prst="rect">
            <a:avLst/>
          </a:prstGeom>
        </p:spPr>
      </p:pic>
      <p:sp>
        <p:nvSpPr>
          <p:cNvPr id="8" name="TextBox 7">
            <a:extLst>
              <a:ext uri="{FF2B5EF4-FFF2-40B4-BE49-F238E27FC236}">
                <a16:creationId xmlns:a16="http://schemas.microsoft.com/office/drawing/2014/main" id="{3B50215F-3084-4DB8-8810-075C7CB53534}"/>
              </a:ext>
            </a:extLst>
          </p:cNvPr>
          <p:cNvSpPr txBox="1"/>
          <p:nvPr/>
        </p:nvSpPr>
        <p:spPr>
          <a:xfrm>
            <a:off x="5188289" y="6446460"/>
            <a:ext cx="6097554" cy="246221"/>
          </a:xfrm>
          <a:prstGeom prst="rect">
            <a:avLst/>
          </a:prstGeom>
          <a:noFill/>
        </p:spPr>
        <p:txBody>
          <a:bodyPr wrap="square">
            <a:spAutoFit/>
          </a:bodyPr>
          <a:lstStyle/>
          <a:p>
            <a:pPr algn="ctr"/>
            <a:r>
              <a:rPr lang="el-GR" sz="1000" dirty="0">
                <a:latin typeface="Century Gothic" panose="020B0502020202020204" pitchFamily="34" charset="0"/>
              </a:rPr>
              <a:t>(</a:t>
            </a:r>
            <a:r>
              <a:rPr lang="en-US" sz="1000" dirty="0">
                <a:latin typeface="Century Gothic" panose="020B0502020202020204" pitchFamily="34" charset="0"/>
              </a:rPr>
              <a:t>https://ec.europa.eu/jrc/en/news/chemical-mixtures-safety</a:t>
            </a:r>
            <a:r>
              <a:rPr lang="el-GR" sz="1000" dirty="0">
                <a:latin typeface="Century Gothic" panose="020B0502020202020204" pitchFamily="34" charset="0"/>
              </a:rPr>
              <a:t>)</a:t>
            </a:r>
          </a:p>
        </p:txBody>
      </p:sp>
      <p:sp>
        <p:nvSpPr>
          <p:cNvPr id="9" name="TextBox 8">
            <a:extLst>
              <a:ext uri="{FF2B5EF4-FFF2-40B4-BE49-F238E27FC236}">
                <a16:creationId xmlns:a16="http://schemas.microsoft.com/office/drawing/2014/main" id="{8F3F86BE-F81A-4A95-A1F4-92422F61692F}"/>
              </a:ext>
            </a:extLst>
          </p:cNvPr>
          <p:cNvSpPr txBox="1"/>
          <p:nvPr/>
        </p:nvSpPr>
        <p:spPr>
          <a:xfrm>
            <a:off x="530962" y="1321051"/>
            <a:ext cx="4807031" cy="4215898"/>
          </a:xfrm>
          <a:prstGeom prst="rect">
            <a:avLst/>
          </a:prstGeom>
          <a:noFill/>
        </p:spPr>
        <p:txBody>
          <a:bodyPr wrap="square">
            <a:spAutoFit/>
          </a:bodyPr>
          <a:lstStyle/>
          <a:p>
            <a:pPr algn="just">
              <a:lnSpc>
                <a:spcPct val="150000"/>
              </a:lnSpc>
            </a:pPr>
            <a:r>
              <a:rPr lang="el-GR" b="1" dirty="0">
                <a:latin typeface="Century Gothic" panose="020B0502020202020204" pitchFamily="34" charset="0"/>
              </a:rPr>
              <a:t>Πηγές έκθεσης</a:t>
            </a:r>
          </a:p>
          <a:p>
            <a:pPr marL="285750" indent="-285750" algn="just">
              <a:lnSpc>
                <a:spcPct val="200000"/>
              </a:lnSpc>
              <a:buFont typeface="Wingdings" panose="05000000000000000000" pitchFamily="2" charset="2"/>
              <a:buChar char="§"/>
            </a:pPr>
            <a:r>
              <a:rPr lang="el-GR" sz="1600" dirty="0">
                <a:latin typeface="Century Gothic" panose="020B0502020202020204" pitchFamily="34" charset="0"/>
              </a:rPr>
              <a:t>Διατροφή</a:t>
            </a:r>
          </a:p>
          <a:p>
            <a:pPr marL="285750" indent="-285750" algn="just">
              <a:lnSpc>
                <a:spcPct val="200000"/>
              </a:lnSpc>
              <a:buFont typeface="Wingdings" panose="05000000000000000000" pitchFamily="2" charset="2"/>
              <a:buChar char="§"/>
            </a:pPr>
            <a:r>
              <a:rPr lang="el-GR" sz="1600" dirty="0">
                <a:latin typeface="Century Gothic" panose="020B0502020202020204" pitchFamily="34" charset="0"/>
              </a:rPr>
              <a:t>Εργασιακό περιβάλλον</a:t>
            </a:r>
          </a:p>
          <a:p>
            <a:pPr marL="285750" indent="-285750" algn="just">
              <a:lnSpc>
                <a:spcPct val="200000"/>
              </a:lnSpc>
              <a:buFont typeface="Wingdings" panose="05000000000000000000" pitchFamily="2" charset="2"/>
              <a:buChar char="§"/>
            </a:pPr>
            <a:r>
              <a:rPr lang="el-GR" sz="1600" dirty="0">
                <a:latin typeface="Century Gothic" panose="020B0502020202020204" pitchFamily="34" charset="0"/>
              </a:rPr>
              <a:t>Σύγχρονος τρόπος ζωής</a:t>
            </a:r>
            <a:endParaRPr lang="el-GR" dirty="0">
              <a:latin typeface="Century Gothic" panose="020B0502020202020204" pitchFamily="34" charset="0"/>
            </a:endParaRPr>
          </a:p>
          <a:p>
            <a:pPr algn="just">
              <a:lnSpc>
                <a:spcPct val="150000"/>
              </a:lnSpc>
            </a:pPr>
            <a:endParaRPr lang="en-US" b="1" dirty="0">
              <a:latin typeface="Century Gothic" panose="020B0502020202020204" pitchFamily="34" charset="0"/>
            </a:endParaRPr>
          </a:p>
          <a:p>
            <a:pPr algn="just">
              <a:lnSpc>
                <a:spcPct val="150000"/>
              </a:lnSpc>
            </a:pPr>
            <a:r>
              <a:rPr lang="el-GR" b="1" dirty="0">
                <a:latin typeface="Century Gothic" panose="020B0502020202020204" pitchFamily="34" charset="0"/>
              </a:rPr>
              <a:t>Οδοί έκθεσης</a:t>
            </a:r>
          </a:p>
          <a:p>
            <a:pPr marL="285750" indent="-285750" algn="just">
              <a:lnSpc>
                <a:spcPct val="200000"/>
              </a:lnSpc>
              <a:buFont typeface="Wingdings" panose="05000000000000000000" pitchFamily="2" charset="2"/>
              <a:buChar char="§"/>
            </a:pPr>
            <a:r>
              <a:rPr lang="el-GR" sz="1600" dirty="0">
                <a:latin typeface="Century Gothic" panose="020B0502020202020204" pitchFamily="34" charset="0"/>
              </a:rPr>
              <a:t>Εισπνοή</a:t>
            </a:r>
          </a:p>
          <a:p>
            <a:pPr marL="285750" indent="-285750" algn="just">
              <a:lnSpc>
                <a:spcPct val="200000"/>
              </a:lnSpc>
              <a:buFont typeface="Wingdings" panose="05000000000000000000" pitchFamily="2" charset="2"/>
              <a:buChar char="§"/>
            </a:pPr>
            <a:r>
              <a:rPr lang="el-GR" sz="1600" dirty="0">
                <a:latin typeface="Century Gothic" panose="020B0502020202020204" pitchFamily="34" charset="0"/>
              </a:rPr>
              <a:t>Κατάποση</a:t>
            </a:r>
          </a:p>
          <a:p>
            <a:pPr marL="285750" indent="-285750" algn="just">
              <a:lnSpc>
                <a:spcPct val="200000"/>
              </a:lnSpc>
              <a:buFont typeface="Wingdings" panose="05000000000000000000" pitchFamily="2" charset="2"/>
              <a:buChar char="§"/>
            </a:pPr>
            <a:r>
              <a:rPr lang="el-GR" sz="1600" dirty="0">
                <a:latin typeface="Century Gothic" panose="020B0502020202020204" pitchFamily="34" charset="0"/>
              </a:rPr>
              <a:t>Δερματική επαφή </a:t>
            </a:r>
          </a:p>
        </p:txBody>
      </p:sp>
      <p:sp>
        <p:nvSpPr>
          <p:cNvPr id="7" name="Τίτλος 7">
            <a:extLst>
              <a:ext uri="{FF2B5EF4-FFF2-40B4-BE49-F238E27FC236}">
                <a16:creationId xmlns:a16="http://schemas.microsoft.com/office/drawing/2014/main" id="{696E2C36-5B7B-4C86-B01F-22B1AB5A4F1E}"/>
              </a:ext>
            </a:extLst>
          </p:cNvPr>
          <p:cNvSpPr txBox="1">
            <a:spLocks/>
          </p:cNvSpPr>
          <p:nvPr/>
        </p:nvSpPr>
        <p:spPr>
          <a:xfrm>
            <a:off x="933062" y="117513"/>
            <a:ext cx="10293308" cy="9563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Ο ΑΝΘΡΩΠΟΣ ΕΚΤΙΘΕΤΑΙ ΚΑΘΗΜΕΡΙΝΑ ΣΕ ΜΕΙΓΜΑΤΑ ΧΗΜΙΚΩΝ ΟΥΣΙΩΝ</a:t>
            </a:r>
          </a:p>
        </p:txBody>
      </p:sp>
    </p:spTree>
    <p:extLst>
      <p:ext uri="{BB962C8B-B14F-4D97-AF65-F5344CB8AC3E}">
        <p14:creationId xmlns:p14="http://schemas.microsoft.com/office/powerpoint/2010/main" val="3591917686"/>
      </p:ext>
    </p:extLst>
  </p:cSld>
  <p:clrMapOvr>
    <a:masterClrMapping/>
  </p:clrMapOvr>
  <mc:AlternateContent xmlns:mc="http://schemas.openxmlformats.org/markup-compatibility/2006" xmlns:p14="http://schemas.microsoft.com/office/powerpoint/2010/main">
    <mc:Choice Requires="p14">
      <p:transition spd="slow" p14:dur="2000" advTm="83780"/>
    </mc:Choice>
    <mc:Fallback xmlns="">
      <p:transition spd="slow" advTm="8378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E908E6-76D7-4DBE-9712-A46BF7F6D70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10" name="Τίτλος 7">
            <a:extLst>
              <a:ext uri="{FF2B5EF4-FFF2-40B4-BE49-F238E27FC236}">
                <a16:creationId xmlns:a16="http://schemas.microsoft.com/office/drawing/2014/main" id="{396AB037-2109-4889-9071-950D98538774}"/>
              </a:ext>
            </a:extLst>
          </p:cNvPr>
          <p:cNvSpPr txBox="1">
            <a:spLocks/>
          </p:cNvSpPr>
          <p:nvPr/>
        </p:nvSpPr>
        <p:spPr>
          <a:xfrm>
            <a:off x="933062" y="117513"/>
            <a:ext cx="10293308" cy="9563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Ο ΑΝΘΡΩΠΟΣ ΕΚΤΙΘΕΤΑΙ ΚΑΘΗΜΕΡΙΝΑ ΣΕ ΜΕΙΓΜΑΤΑ ΧΗΜΙΚΩΝ ΟΥΣΙΩΝ</a:t>
            </a:r>
          </a:p>
        </p:txBody>
      </p:sp>
      <p:graphicFrame>
        <p:nvGraphicFramePr>
          <p:cNvPr id="2" name="Diagram 1">
            <a:extLst>
              <a:ext uri="{FF2B5EF4-FFF2-40B4-BE49-F238E27FC236}">
                <a16:creationId xmlns:a16="http://schemas.microsoft.com/office/drawing/2014/main" id="{68353339-F763-41BF-855A-9F1DB73199F5}"/>
              </a:ext>
            </a:extLst>
          </p:cNvPr>
          <p:cNvGraphicFramePr/>
          <p:nvPr>
            <p:extLst>
              <p:ext uri="{D42A27DB-BD31-4B8C-83A1-F6EECF244321}">
                <p14:modId xmlns:p14="http://schemas.microsoft.com/office/powerpoint/2010/main" val="963488560"/>
              </p:ext>
            </p:extLst>
          </p:nvPr>
        </p:nvGraphicFramePr>
        <p:xfrm>
          <a:off x="1374460" y="584483"/>
          <a:ext cx="9443079" cy="6243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782751"/>
      </p:ext>
    </p:extLst>
  </p:cSld>
  <p:clrMapOvr>
    <a:masterClrMapping/>
  </p:clrMapOvr>
  <mc:AlternateContent xmlns:mc="http://schemas.openxmlformats.org/markup-compatibility/2006" xmlns:p14="http://schemas.microsoft.com/office/powerpoint/2010/main">
    <mc:Choice Requires="p14">
      <p:transition spd="slow" p14:dur="2000" advTm="116791"/>
    </mc:Choice>
    <mc:Fallback xmlns="">
      <p:transition spd="slow" advTm="11679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A597CF-0BE4-4EFB-8C25-88CE1C2F048E}"/>
              </a:ext>
            </a:extLst>
          </p:cNvPr>
          <p:cNvSpPr txBox="1"/>
          <p:nvPr/>
        </p:nvSpPr>
        <p:spPr>
          <a:xfrm>
            <a:off x="555993" y="1076777"/>
            <a:ext cx="11047445" cy="1107996"/>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l-GR" sz="1600" dirty="0">
                <a:latin typeface="Century Gothic" panose="020B0502020202020204" pitchFamily="34" charset="0"/>
              </a:rPr>
              <a:t>Κάθε ουσία η οποία χρησιμοποιείται για την απώθηση, τη θανάτωση και τον έλεγχο παρασίτων, φυτικής ή ζωικής προέλευσης </a:t>
            </a:r>
          </a:p>
          <a:p>
            <a:pPr algn="just"/>
            <a:endParaRPr lang="el-GR" dirty="0">
              <a:latin typeface="Century Gothic" panose="020B0502020202020204" pitchFamily="34" charset="0"/>
            </a:endParaRPr>
          </a:p>
        </p:txBody>
      </p:sp>
      <p:pic>
        <p:nvPicPr>
          <p:cNvPr id="5" name="Picture 4">
            <a:extLst>
              <a:ext uri="{FF2B5EF4-FFF2-40B4-BE49-F238E27FC236}">
                <a16:creationId xmlns:a16="http://schemas.microsoft.com/office/drawing/2014/main" id="{95E908E6-76D7-4DBE-9712-A46BF7F6D70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8" name="Τίτλος 7">
            <a:extLst>
              <a:ext uri="{FF2B5EF4-FFF2-40B4-BE49-F238E27FC236}">
                <a16:creationId xmlns:a16="http://schemas.microsoft.com/office/drawing/2014/main" id="{F6079F42-08BD-4474-9660-86D3DF8EC0BD}"/>
              </a:ext>
            </a:extLst>
          </p:cNvPr>
          <p:cNvSpPr txBox="1">
            <a:spLocks/>
          </p:cNvSpPr>
          <p:nvPr/>
        </p:nvSpPr>
        <p:spPr>
          <a:xfrm>
            <a:off x="933062" y="117513"/>
            <a:ext cx="10293308" cy="9563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ΤΑ ΦΥΤΟΦΑΡΜΑΚΑ ΕΙΝΑΙ ΜΕΤΑΞΥ ΤΩΝ ΣΗΜΑΝΤΙΚΟΤΕΡΩΝ ΠΕΡΙΒΑΛΛΟΝΤΙΚΩΝ ΡΥΠΩΝ</a:t>
            </a:r>
          </a:p>
        </p:txBody>
      </p:sp>
      <p:graphicFrame>
        <p:nvGraphicFramePr>
          <p:cNvPr id="11" name="Diagram 10">
            <a:extLst>
              <a:ext uri="{FF2B5EF4-FFF2-40B4-BE49-F238E27FC236}">
                <a16:creationId xmlns:a16="http://schemas.microsoft.com/office/drawing/2014/main" id="{6AB270EE-B6CC-49F0-8D0D-189DDE319768}"/>
              </a:ext>
            </a:extLst>
          </p:cNvPr>
          <p:cNvGraphicFramePr/>
          <p:nvPr>
            <p:extLst>
              <p:ext uri="{D42A27DB-BD31-4B8C-83A1-F6EECF244321}">
                <p14:modId xmlns:p14="http://schemas.microsoft.com/office/powerpoint/2010/main" val="3081247856"/>
              </p:ext>
            </p:extLst>
          </p:nvPr>
        </p:nvGraphicFramePr>
        <p:xfrm>
          <a:off x="4192556" y="1804271"/>
          <a:ext cx="7443451" cy="474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E0BA3F43-9E97-4DF2-A048-03115367EE69}"/>
              </a:ext>
            </a:extLst>
          </p:cNvPr>
          <p:cNvSpPr txBox="1"/>
          <p:nvPr/>
        </p:nvSpPr>
        <p:spPr>
          <a:xfrm>
            <a:off x="555993" y="3855746"/>
            <a:ext cx="3251957" cy="646331"/>
          </a:xfrm>
          <a:prstGeom prst="rect">
            <a:avLst/>
          </a:prstGeom>
          <a:noFill/>
        </p:spPr>
        <p:txBody>
          <a:bodyPr wrap="square">
            <a:spAutoFit/>
          </a:bodyPr>
          <a:lstStyle/>
          <a:p>
            <a:pPr algn="ctr"/>
            <a:r>
              <a:rPr lang="el-GR" b="1" dirty="0">
                <a:latin typeface="Century Gothic" panose="020B0502020202020204" pitchFamily="34" charset="0"/>
              </a:rPr>
              <a:t>Κατηγοριοποίηση βάση </a:t>
            </a:r>
          </a:p>
          <a:p>
            <a:pPr algn="ctr"/>
            <a:r>
              <a:rPr lang="el-GR" b="1" dirty="0">
                <a:latin typeface="Century Gothic" panose="020B0502020202020204" pitchFamily="34" charset="0"/>
              </a:rPr>
              <a:t>του οργανισμού στόχου</a:t>
            </a:r>
          </a:p>
        </p:txBody>
      </p:sp>
    </p:spTree>
    <p:extLst>
      <p:ext uri="{BB962C8B-B14F-4D97-AF65-F5344CB8AC3E}">
        <p14:creationId xmlns:p14="http://schemas.microsoft.com/office/powerpoint/2010/main" val="4022666326"/>
      </p:ext>
    </p:extLst>
  </p:cSld>
  <p:clrMapOvr>
    <a:masterClrMapping/>
  </p:clrMapOvr>
  <mc:AlternateContent xmlns:mc="http://schemas.openxmlformats.org/markup-compatibility/2006" xmlns:p14="http://schemas.microsoft.com/office/powerpoint/2010/main">
    <mc:Choice Requires="p14">
      <p:transition spd="slow" p14:dur="2000" advTm="149236"/>
    </mc:Choice>
    <mc:Fallback xmlns="">
      <p:transition spd="slow" advTm="14923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E908E6-76D7-4DBE-9712-A46BF7F6D70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8" name="Τίτλος 7">
            <a:extLst>
              <a:ext uri="{FF2B5EF4-FFF2-40B4-BE49-F238E27FC236}">
                <a16:creationId xmlns:a16="http://schemas.microsoft.com/office/drawing/2014/main" id="{F6079F42-08BD-4474-9660-86D3DF8EC0BD}"/>
              </a:ext>
            </a:extLst>
          </p:cNvPr>
          <p:cNvSpPr txBox="1">
            <a:spLocks/>
          </p:cNvSpPr>
          <p:nvPr/>
        </p:nvSpPr>
        <p:spPr>
          <a:xfrm>
            <a:off x="933062" y="117513"/>
            <a:ext cx="10293308" cy="9563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ΤΑ ΦΥΤΟΦΑΡΜΑΚΑ ΕΙΝΑΙ ΜΕΤΑΞΥ ΤΩΝ ΣΗΜΑΝΤΙΚΟΤΕΡΩΝ ΠΕΡΙΒΑΛΛΟΝΤΙΚΩΝ ΡΥΠΩΝ</a:t>
            </a:r>
          </a:p>
        </p:txBody>
      </p:sp>
      <p:graphicFrame>
        <p:nvGraphicFramePr>
          <p:cNvPr id="11" name="Diagram 10">
            <a:extLst>
              <a:ext uri="{FF2B5EF4-FFF2-40B4-BE49-F238E27FC236}">
                <a16:creationId xmlns:a16="http://schemas.microsoft.com/office/drawing/2014/main" id="{6AB270EE-B6CC-49F0-8D0D-189DDE319768}"/>
              </a:ext>
            </a:extLst>
          </p:cNvPr>
          <p:cNvGraphicFramePr/>
          <p:nvPr>
            <p:extLst>
              <p:ext uri="{D42A27DB-BD31-4B8C-83A1-F6EECF244321}">
                <p14:modId xmlns:p14="http://schemas.microsoft.com/office/powerpoint/2010/main" val="863588549"/>
              </p:ext>
            </p:extLst>
          </p:nvPr>
        </p:nvGraphicFramePr>
        <p:xfrm>
          <a:off x="1898693" y="1223694"/>
          <a:ext cx="10293307" cy="5372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E0BA3F43-9E97-4DF2-A048-03115367EE69}"/>
              </a:ext>
            </a:extLst>
          </p:cNvPr>
          <p:cNvSpPr txBox="1"/>
          <p:nvPr/>
        </p:nvSpPr>
        <p:spPr>
          <a:xfrm>
            <a:off x="240830" y="4313398"/>
            <a:ext cx="3251957" cy="646331"/>
          </a:xfrm>
          <a:prstGeom prst="rect">
            <a:avLst/>
          </a:prstGeom>
          <a:noFill/>
        </p:spPr>
        <p:txBody>
          <a:bodyPr wrap="square">
            <a:spAutoFit/>
          </a:bodyPr>
          <a:lstStyle/>
          <a:p>
            <a:pPr algn="ctr"/>
            <a:r>
              <a:rPr lang="el-GR" b="1" dirty="0">
                <a:latin typeface="Century Gothic" panose="020B0502020202020204" pitchFamily="34" charset="0"/>
              </a:rPr>
              <a:t>Κατηγοριοποίηση βάση της χημικής δομής</a:t>
            </a:r>
          </a:p>
        </p:txBody>
      </p:sp>
    </p:spTree>
    <p:extLst>
      <p:ext uri="{BB962C8B-B14F-4D97-AF65-F5344CB8AC3E}">
        <p14:creationId xmlns:p14="http://schemas.microsoft.com/office/powerpoint/2010/main" val="3438202046"/>
      </p:ext>
    </p:extLst>
  </p:cSld>
  <p:clrMapOvr>
    <a:masterClrMapping/>
  </p:clrMapOvr>
  <mc:AlternateContent xmlns:mc="http://schemas.openxmlformats.org/markup-compatibility/2006" xmlns:p14="http://schemas.microsoft.com/office/powerpoint/2010/main">
    <mc:Choice Requires="p14">
      <p:transition spd="slow" p14:dur="2000" advTm="96956"/>
    </mc:Choice>
    <mc:Fallback xmlns="">
      <p:transition spd="slow" advTm="9695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A597CF-0BE4-4EFB-8C25-88CE1C2F048E}"/>
              </a:ext>
            </a:extLst>
          </p:cNvPr>
          <p:cNvSpPr txBox="1"/>
          <p:nvPr/>
        </p:nvSpPr>
        <p:spPr>
          <a:xfrm>
            <a:off x="546370" y="953197"/>
            <a:ext cx="11099260" cy="2630848"/>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l-GR" sz="1600" dirty="0">
                <a:latin typeface="Century Gothic" panose="020B0502020202020204" pitchFamily="34" charset="0"/>
              </a:rPr>
              <a:t>Οι αυξημένες διατροφικές απαιτήσεις δημιούργησαν την ανάγκη για άυξηση της απόδοσης των καλλιεργειών και της παραγωγής τροφίμων</a:t>
            </a:r>
          </a:p>
          <a:p>
            <a:pPr marL="285750" indent="-285750" algn="just">
              <a:lnSpc>
                <a:spcPct val="150000"/>
              </a:lnSpc>
              <a:buFont typeface="Wingdings" panose="05000000000000000000" pitchFamily="2" charset="2"/>
              <a:buChar char="§"/>
            </a:pPr>
            <a:r>
              <a:rPr lang="el-GR" sz="1600" dirty="0">
                <a:latin typeface="Century Gothic" panose="020B0502020202020204" pitchFamily="34" charset="0"/>
              </a:rPr>
              <a:t>Εξαιτίας της ευρύτατης διάδοσης ο άνθρωπος εκτίθεται καθημερινά σε υπολείμματά τους μέσω της διατροφής, του εργασιακού περιβάλλοντος και του επιμολυσμένου αέρα</a:t>
            </a:r>
          </a:p>
          <a:p>
            <a:pPr marL="285750" indent="-285750" algn="just">
              <a:lnSpc>
                <a:spcPct val="150000"/>
              </a:lnSpc>
              <a:buFont typeface="Wingdings" panose="05000000000000000000" pitchFamily="2" charset="2"/>
              <a:buChar char="§"/>
            </a:pPr>
            <a:r>
              <a:rPr lang="el-GR" sz="1600" dirty="0">
                <a:latin typeface="Century Gothic" panose="020B0502020202020204" pitchFamily="34" charset="0"/>
              </a:rPr>
              <a:t>Τα φυτοφάρμακα έχουν συσχετιστεί με αναπνευστικές ασθένειες, καρδιοτοξικότητα, νευροτοξικότητα, ενώ ορισμένα εξ αυτών επιδεικνύουν ιδιότητες ενδοκρινικών διαταρακτών</a:t>
            </a:r>
          </a:p>
          <a:p>
            <a:pPr marL="285750" indent="-285750" algn="just">
              <a:lnSpc>
                <a:spcPct val="150000"/>
              </a:lnSpc>
              <a:buFont typeface="Wingdings" panose="05000000000000000000" pitchFamily="2" charset="2"/>
              <a:buChar char="§"/>
            </a:pPr>
            <a:endParaRPr lang="el-GR" sz="1600" dirty="0">
              <a:latin typeface="Century Gothic" panose="020B0502020202020204" pitchFamily="34" charset="0"/>
            </a:endParaRPr>
          </a:p>
        </p:txBody>
      </p:sp>
      <p:pic>
        <p:nvPicPr>
          <p:cNvPr id="5" name="Picture 4">
            <a:extLst>
              <a:ext uri="{FF2B5EF4-FFF2-40B4-BE49-F238E27FC236}">
                <a16:creationId xmlns:a16="http://schemas.microsoft.com/office/drawing/2014/main" id="{95E908E6-76D7-4DBE-9712-A46BF7F6D70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0830" y="6156328"/>
            <a:ext cx="580264" cy="580264"/>
          </a:xfrm>
          <a:prstGeom prst="rect">
            <a:avLst/>
          </a:prstGeom>
        </p:spPr>
      </p:pic>
      <p:sp>
        <p:nvSpPr>
          <p:cNvPr id="8" name="Τίτλος 7">
            <a:extLst>
              <a:ext uri="{FF2B5EF4-FFF2-40B4-BE49-F238E27FC236}">
                <a16:creationId xmlns:a16="http://schemas.microsoft.com/office/drawing/2014/main" id="{F6079F42-08BD-4474-9660-86D3DF8EC0BD}"/>
              </a:ext>
            </a:extLst>
          </p:cNvPr>
          <p:cNvSpPr txBox="1">
            <a:spLocks/>
          </p:cNvSpPr>
          <p:nvPr/>
        </p:nvSpPr>
        <p:spPr>
          <a:xfrm>
            <a:off x="933062" y="117513"/>
            <a:ext cx="10293308" cy="9563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Ο 20</a:t>
            </a:r>
            <a:r>
              <a:rPr lang="el-GR" sz="2800" b="1" baseline="30000" dirty="0">
                <a:solidFill>
                  <a:srgbClr val="C00000"/>
                </a:solidFill>
                <a:effectLst>
                  <a:outerShdw blurRad="38100" dist="38100" dir="2700000" algn="tl">
                    <a:srgbClr val="000000">
                      <a:alpha val="43137"/>
                    </a:srgbClr>
                  </a:outerShdw>
                </a:effectLst>
                <a:latin typeface="Century Gothic" panose="020B0502020202020204" pitchFamily="34" charset="0"/>
              </a:rPr>
              <a:t>ος</a:t>
            </a:r>
            <a:r>
              <a:rPr lang="el-GR" sz="2800" b="1" dirty="0">
                <a:solidFill>
                  <a:srgbClr val="C00000"/>
                </a:solidFill>
                <a:effectLst>
                  <a:outerShdw blurRad="38100" dist="38100" dir="2700000" algn="tl">
                    <a:srgbClr val="000000">
                      <a:alpha val="43137"/>
                    </a:srgbClr>
                  </a:outerShdw>
                </a:effectLst>
                <a:latin typeface="Century Gothic" panose="020B0502020202020204" pitchFamily="34" charset="0"/>
              </a:rPr>
              <a:t> ΑΙΩΝΑΣ ΣΗΜΑΔΕΥΤΗΚΕ ΑΠΟ ΤΗΝ ΕΚΤΕΤΑΜΕΝΗ ΧΡΗΣΗ ΦΥΤΟΦΑΡΜΑΚΩΝ</a:t>
            </a:r>
          </a:p>
        </p:txBody>
      </p:sp>
      <p:graphicFrame>
        <p:nvGraphicFramePr>
          <p:cNvPr id="2" name="Diagram 1">
            <a:extLst>
              <a:ext uri="{FF2B5EF4-FFF2-40B4-BE49-F238E27FC236}">
                <a16:creationId xmlns:a16="http://schemas.microsoft.com/office/drawing/2014/main" id="{FBD7A0A0-233B-428E-A67F-711CAB5500B6}"/>
              </a:ext>
            </a:extLst>
          </p:cNvPr>
          <p:cNvGraphicFramePr/>
          <p:nvPr>
            <p:extLst>
              <p:ext uri="{D42A27DB-BD31-4B8C-83A1-F6EECF244321}">
                <p14:modId xmlns:p14="http://schemas.microsoft.com/office/powerpoint/2010/main" val="3859392914"/>
              </p:ext>
            </p:extLst>
          </p:nvPr>
        </p:nvGraphicFramePr>
        <p:xfrm>
          <a:off x="1778229" y="2690110"/>
          <a:ext cx="8635541" cy="5542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9604957"/>
      </p:ext>
    </p:extLst>
  </p:cSld>
  <p:clrMapOvr>
    <a:masterClrMapping/>
  </p:clrMapOvr>
  <mc:AlternateContent xmlns:mc="http://schemas.openxmlformats.org/markup-compatibility/2006" xmlns:p14="http://schemas.microsoft.com/office/powerpoint/2010/main">
    <mc:Choice Requires="p14">
      <p:transition spd="slow" p14:dur="2000" advTm="153055"/>
    </mc:Choice>
    <mc:Fallback xmlns="">
      <p:transition spd="slow" advTm="153055"/>
    </mc:Fallback>
  </mc:AlternateContent>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8509</TotalTime>
  <Words>2963</Words>
  <Application>Microsoft Office PowerPoint</Application>
  <PresentationFormat>Widescreen</PresentationFormat>
  <Paragraphs>341</Paragraphs>
  <Slides>34</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Arial Nova Light</vt:lpstr>
      <vt:lpstr>Calibri</vt:lpstr>
      <vt:lpstr>Calibri Light</vt:lpstr>
      <vt:lpstr>Century Gothic</vt:lpstr>
      <vt:lpstr>Wingdings</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Τέκος Φώτιος Βιοχημικός &amp; Βιοτεχνολόγος BSc Τοξικολόγος MSc CEO FoodOxys</dc:title>
  <dc:creator>ΦΩΤΗΣ ΤΕΚΟΣ</dc:creator>
  <cp:lastModifiedBy>Periklis Vardakas</cp:lastModifiedBy>
  <cp:revision>393</cp:revision>
  <dcterms:created xsi:type="dcterms:W3CDTF">2021-08-31T12:40:26Z</dcterms:created>
  <dcterms:modified xsi:type="dcterms:W3CDTF">2023-11-06T13:16:22Z</dcterms:modified>
</cp:coreProperties>
</file>