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77"/>
  </p:notesMasterIdLst>
  <p:sldIdLst>
    <p:sldId id="256" r:id="rId2"/>
    <p:sldId id="257" r:id="rId3"/>
    <p:sldId id="260" r:id="rId4"/>
    <p:sldId id="258" r:id="rId5"/>
    <p:sldId id="259" r:id="rId6"/>
    <p:sldId id="261" r:id="rId7"/>
    <p:sldId id="287" r:id="rId8"/>
    <p:sldId id="262" r:id="rId9"/>
    <p:sldId id="263" r:id="rId10"/>
    <p:sldId id="265" r:id="rId11"/>
    <p:sldId id="269" r:id="rId12"/>
    <p:sldId id="271" r:id="rId13"/>
    <p:sldId id="272" r:id="rId14"/>
    <p:sldId id="280" r:id="rId15"/>
    <p:sldId id="273" r:id="rId16"/>
    <p:sldId id="276" r:id="rId17"/>
    <p:sldId id="266" r:id="rId18"/>
    <p:sldId id="277" r:id="rId19"/>
    <p:sldId id="278" r:id="rId20"/>
    <p:sldId id="279" r:id="rId21"/>
    <p:sldId id="268" r:id="rId22"/>
    <p:sldId id="282" r:id="rId23"/>
    <p:sldId id="283" r:id="rId24"/>
    <p:sldId id="281" r:id="rId25"/>
    <p:sldId id="284" r:id="rId26"/>
    <p:sldId id="285" r:id="rId27"/>
    <p:sldId id="289" r:id="rId28"/>
    <p:sldId id="290" r:id="rId29"/>
    <p:sldId id="291" r:id="rId30"/>
    <p:sldId id="292" r:id="rId31"/>
    <p:sldId id="293" r:id="rId32"/>
    <p:sldId id="294" r:id="rId33"/>
    <p:sldId id="295" r:id="rId34"/>
    <p:sldId id="296" r:id="rId35"/>
    <p:sldId id="297" r:id="rId36"/>
    <p:sldId id="354" r:id="rId37"/>
    <p:sldId id="298" r:id="rId38"/>
    <p:sldId id="299" r:id="rId39"/>
    <p:sldId id="302" r:id="rId40"/>
    <p:sldId id="304" r:id="rId41"/>
    <p:sldId id="303" r:id="rId42"/>
    <p:sldId id="300" r:id="rId43"/>
    <p:sldId id="305" r:id="rId44"/>
    <p:sldId id="306" r:id="rId45"/>
    <p:sldId id="301" r:id="rId46"/>
    <p:sldId id="307" r:id="rId47"/>
    <p:sldId id="308" r:id="rId48"/>
    <p:sldId id="309" r:id="rId49"/>
    <p:sldId id="310" r:id="rId50"/>
    <p:sldId id="311" r:id="rId51"/>
    <p:sldId id="312" r:id="rId52"/>
    <p:sldId id="316" r:id="rId53"/>
    <p:sldId id="321" r:id="rId54"/>
    <p:sldId id="322" r:id="rId55"/>
    <p:sldId id="348" r:id="rId56"/>
    <p:sldId id="349" r:id="rId57"/>
    <p:sldId id="324" r:id="rId58"/>
    <p:sldId id="325" r:id="rId59"/>
    <p:sldId id="353" r:id="rId60"/>
    <p:sldId id="326" r:id="rId61"/>
    <p:sldId id="327" r:id="rId62"/>
    <p:sldId id="328" r:id="rId63"/>
    <p:sldId id="329" r:id="rId64"/>
    <p:sldId id="330" r:id="rId65"/>
    <p:sldId id="331" r:id="rId66"/>
    <p:sldId id="332" r:id="rId67"/>
    <p:sldId id="333" r:id="rId68"/>
    <p:sldId id="338" r:id="rId69"/>
    <p:sldId id="350" r:id="rId70"/>
    <p:sldId id="351" r:id="rId71"/>
    <p:sldId id="334" r:id="rId72"/>
    <p:sldId id="335" r:id="rId73"/>
    <p:sldId id="336" r:id="rId74"/>
    <p:sldId id="337" r:id="rId75"/>
    <p:sldId id="339" r:id="rId7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7895"/>
    <a:srgbClr val="356C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53F9E5-AF82-4777-B37E-226F862F30B4}" v="67" dt="2025-05-03T06:05:58.1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37" autoAdjust="0"/>
    <p:restoredTop sz="80774" autoAdjust="0"/>
  </p:normalViewPr>
  <p:slideViewPr>
    <p:cSldViewPr snapToGrid="0">
      <p:cViewPr varScale="1">
        <p:scale>
          <a:sx n="46" d="100"/>
          <a:sy n="46" d="100"/>
        </p:scale>
        <p:origin x="42" y="88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869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wnstantinos MATHIOPOULOS" userId="39e1a59a-baa8-4bb6-aabc-860017f977f2" providerId="ADAL" clId="{E553F9E5-AF82-4777-B37E-226F862F30B4}"/>
    <pc:docChg chg="undo custSel addSld delSld modSld">
      <pc:chgData name="kwnstantinos MATHIOPOULOS" userId="39e1a59a-baa8-4bb6-aabc-860017f977f2" providerId="ADAL" clId="{E553F9E5-AF82-4777-B37E-226F862F30B4}" dt="2025-05-03T11:16:28.704" v="617" actId="47"/>
      <pc:docMkLst>
        <pc:docMk/>
      </pc:docMkLst>
      <pc:sldChg chg="addSp delSp modSp mod">
        <pc:chgData name="kwnstantinos MATHIOPOULOS" userId="39e1a59a-baa8-4bb6-aabc-860017f977f2" providerId="ADAL" clId="{E553F9E5-AF82-4777-B37E-226F862F30B4}" dt="2025-05-03T06:09:34.610" v="585" actId="20577"/>
        <pc:sldMkLst>
          <pc:docMk/>
          <pc:sldMk cId="2867832271" sldId="256"/>
        </pc:sldMkLst>
        <pc:spChg chg="mod">
          <ac:chgData name="kwnstantinos MATHIOPOULOS" userId="39e1a59a-baa8-4bb6-aabc-860017f977f2" providerId="ADAL" clId="{E553F9E5-AF82-4777-B37E-226F862F30B4}" dt="2025-05-03T06:09:34.610" v="585" actId="20577"/>
          <ac:spMkLst>
            <pc:docMk/>
            <pc:sldMk cId="2867832271" sldId="256"/>
            <ac:spMk id="2" creationId="{00000000-0000-0000-0000-000000000000}"/>
          </ac:spMkLst>
        </pc:spChg>
        <pc:spChg chg="mod">
          <ac:chgData name="kwnstantinos MATHIOPOULOS" userId="39e1a59a-baa8-4bb6-aabc-860017f977f2" providerId="ADAL" clId="{E553F9E5-AF82-4777-B37E-226F862F30B4}" dt="2025-05-03T06:08:52.106" v="566" actId="1035"/>
          <ac:spMkLst>
            <pc:docMk/>
            <pc:sldMk cId="2867832271" sldId="256"/>
            <ac:spMk id="3" creationId="{00000000-0000-0000-0000-000000000000}"/>
          </ac:spMkLst>
        </pc:spChg>
        <pc:spChg chg="del mod">
          <ac:chgData name="kwnstantinos MATHIOPOULOS" userId="39e1a59a-baa8-4bb6-aabc-860017f977f2" providerId="ADAL" clId="{E553F9E5-AF82-4777-B37E-226F862F30B4}" dt="2025-05-03T05:40:21.501" v="58" actId="478"/>
          <ac:spMkLst>
            <pc:docMk/>
            <pc:sldMk cId="2867832271" sldId="256"/>
            <ac:spMk id="6" creationId="{00000000-0000-0000-0000-000000000000}"/>
          </ac:spMkLst>
        </pc:spChg>
        <pc:grpChg chg="mod">
          <ac:chgData name="kwnstantinos MATHIOPOULOS" userId="39e1a59a-baa8-4bb6-aabc-860017f977f2" providerId="ADAL" clId="{E553F9E5-AF82-4777-B37E-226F862F30B4}" dt="2025-05-03T05:41:32.843" v="117" actId="1038"/>
          <ac:grpSpMkLst>
            <pc:docMk/>
            <pc:sldMk cId="2867832271" sldId="256"/>
            <ac:grpSpMk id="7" creationId="{020580F1-532F-486B-9A8A-D2ABCFF66E58}"/>
          </ac:grpSpMkLst>
        </pc:grpChg>
        <pc:picChg chg="del">
          <ac:chgData name="kwnstantinos MATHIOPOULOS" userId="39e1a59a-baa8-4bb6-aabc-860017f977f2" providerId="ADAL" clId="{E553F9E5-AF82-4777-B37E-226F862F30B4}" dt="2025-05-03T05:40:18.378" v="56" actId="478"/>
          <ac:picMkLst>
            <pc:docMk/>
            <pc:sldMk cId="2867832271" sldId="256"/>
            <ac:picMk id="5" creationId="{00000000-0000-0000-0000-000000000000}"/>
          </ac:picMkLst>
        </pc:picChg>
        <pc:picChg chg="add mod">
          <ac:chgData name="kwnstantinos MATHIOPOULOS" userId="39e1a59a-baa8-4bb6-aabc-860017f977f2" providerId="ADAL" clId="{E553F9E5-AF82-4777-B37E-226F862F30B4}" dt="2025-05-03T06:08:37.169" v="537" actId="1037"/>
          <ac:picMkLst>
            <pc:docMk/>
            <pc:sldMk cId="2867832271" sldId="256"/>
            <ac:picMk id="10" creationId="{09D8C25C-168D-8EA5-581E-85C8F5CB8394}"/>
          </ac:picMkLst>
        </pc:picChg>
      </pc:sldChg>
      <pc:sldChg chg="delSp mod">
        <pc:chgData name="kwnstantinos MATHIOPOULOS" userId="39e1a59a-baa8-4bb6-aabc-860017f977f2" providerId="ADAL" clId="{E553F9E5-AF82-4777-B37E-226F862F30B4}" dt="2025-05-03T06:09:48.267" v="586" actId="478"/>
        <pc:sldMkLst>
          <pc:docMk/>
          <pc:sldMk cId="1852265179" sldId="259"/>
        </pc:sldMkLst>
        <pc:spChg chg="del">
          <ac:chgData name="kwnstantinos MATHIOPOULOS" userId="39e1a59a-baa8-4bb6-aabc-860017f977f2" providerId="ADAL" clId="{E553F9E5-AF82-4777-B37E-226F862F30B4}" dt="2025-05-03T06:09:48.267" v="586" actId="478"/>
          <ac:spMkLst>
            <pc:docMk/>
            <pc:sldMk cId="1852265179" sldId="259"/>
            <ac:spMk id="2" creationId="{00000000-0000-0000-0000-000000000000}"/>
          </ac:spMkLst>
        </pc:spChg>
      </pc:sldChg>
      <pc:sldChg chg="modSp mod">
        <pc:chgData name="kwnstantinos MATHIOPOULOS" userId="39e1a59a-baa8-4bb6-aabc-860017f977f2" providerId="ADAL" clId="{E553F9E5-AF82-4777-B37E-226F862F30B4}" dt="2025-05-03T05:44:09.805" v="124" actId="1076"/>
        <pc:sldMkLst>
          <pc:docMk/>
          <pc:sldMk cId="2561496194" sldId="261"/>
        </pc:sldMkLst>
        <pc:spChg chg="mod">
          <ac:chgData name="kwnstantinos MATHIOPOULOS" userId="39e1a59a-baa8-4bb6-aabc-860017f977f2" providerId="ADAL" clId="{E553F9E5-AF82-4777-B37E-226F862F30B4}" dt="2025-05-03T05:44:09.805" v="124" actId="1076"/>
          <ac:spMkLst>
            <pc:docMk/>
            <pc:sldMk cId="2561496194" sldId="261"/>
            <ac:spMk id="2" creationId="{00000000-0000-0000-0000-000000000000}"/>
          </ac:spMkLst>
        </pc:spChg>
      </pc:sldChg>
      <pc:sldChg chg="delSp mod">
        <pc:chgData name="kwnstantinos MATHIOPOULOS" userId="39e1a59a-baa8-4bb6-aabc-860017f977f2" providerId="ADAL" clId="{E553F9E5-AF82-4777-B37E-226F862F30B4}" dt="2025-05-03T05:45:24.940" v="125" actId="478"/>
        <pc:sldMkLst>
          <pc:docMk/>
          <pc:sldMk cId="3610170422" sldId="271"/>
        </pc:sldMkLst>
        <pc:spChg chg="del">
          <ac:chgData name="kwnstantinos MATHIOPOULOS" userId="39e1a59a-baa8-4bb6-aabc-860017f977f2" providerId="ADAL" clId="{E553F9E5-AF82-4777-B37E-226F862F30B4}" dt="2025-05-03T05:45:24.940" v="125" actId="478"/>
          <ac:spMkLst>
            <pc:docMk/>
            <pc:sldMk cId="3610170422" sldId="271"/>
            <ac:spMk id="2" creationId="{00000000-0000-0000-0000-000000000000}"/>
          </ac:spMkLst>
        </pc:spChg>
      </pc:sldChg>
      <pc:sldChg chg="delSp mod">
        <pc:chgData name="kwnstantinos MATHIOPOULOS" userId="39e1a59a-baa8-4bb6-aabc-860017f977f2" providerId="ADAL" clId="{E553F9E5-AF82-4777-B37E-226F862F30B4}" dt="2025-05-03T05:45:42.547" v="126" actId="478"/>
        <pc:sldMkLst>
          <pc:docMk/>
          <pc:sldMk cId="1751609945" sldId="277"/>
        </pc:sldMkLst>
        <pc:spChg chg="del">
          <ac:chgData name="kwnstantinos MATHIOPOULOS" userId="39e1a59a-baa8-4bb6-aabc-860017f977f2" providerId="ADAL" clId="{E553F9E5-AF82-4777-B37E-226F862F30B4}" dt="2025-05-03T05:45:42.547" v="126" actId="478"/>
          <ac:spMkLst>
            <pc:docMk/>
            <pc:sldMk cId="1751609945" sldId="277"/>
            <ac:spMk id="2" creationId="{00000000-0000-0000-0000-000000000000}"/>
          </ac:spMkLst>
        </pc:spChg>
      </pc:sldChg>
      <pc:sldChg chg="delSp mod">
        <pc:chgData name="kwnstantinos MATHIOPOULOS" userId="39e1a59a-baa8-4bb6-aabc-860017f977f2" providerId="ADAL" clId="{E553F9E5-AF82-4777-B37E-226F862F30B4}" dt="2025-05-03T05:45:45.075" v="127" actId="478"/>
        <pc:sldMkLst>
          <pc:docMk/>
          <pc:sldMk cId="2905282566" sldId="278"/>
        </pc:sldMkLst>
        <pc:spChg chg="del">
          <ac:chgData name="kwnstantinos MATHIOPOULOS" userId="39e1a59a-baa8-4bb6-aabc-860017f977f2" providerId="ADAL" clId="{E553F9E5-AF82-4777-B37E-226F862F30B4}" dt="2025-05-03T05:45:45.075" v="127" actId="478"/>
          <ac:spMkLst>
            <pc:docMk/>
            <pc:sldMk cId="2905282566" sldId="278"/>
            <ac:spMk id="2" creationId="{00000000-0000-0000-0000-000000000000}"/>
          </ac:spMkLst>
        </pc:spChg>
      </pc:sldChg>
      <pc:sldChg chg="delSp mod">
        <pc:chgData name="kwnstantinos MATHIOPOULOS" userId="39e1a59a-baa8-4bb6-aabc-860017f977f2" providerId="ADAL" clId="{E553F9E5-AF82-4777-B37E-226F862F30B4}" dt="2025-05-03T05:45:48.963" v="128" actId="478"/>
        <pc:sldMkLst>
          <pc:docMk/>
          <pc:sldMk cId="1895178143" sldId="279"/>
        </pc:sldMkLst>
        <pc:spChg chg="del">
          <ac:chgData name="kwnstantinos MATHIOPOULOS" userId="39e1a59a-baa8-4bb6-aabc-860017f977f2" providerId="ADAL" clId="{E553F9E5-AF82-4777-B37E-226F862F30B4}" dt="2025-05-03T05:45:48.963" v="128" actId="478"/>
          <ac:spMkLst>
            <pc:docMk/>
            <pc:sldMk cId="1895178143" sldId="279"/>
            <ac:spMk id="2" creationId="{00000000-0000-0000-0000-000000000000}"/>
          </ac:spMkLst>
        </pc:spChg>
      </pc:sldChg>
      <pc:sldChg chg="delSp modSp mod">
        <pc:chgData name="kwnstantinos MATHIOPOULOS" userId="39e1a59a-baa8-4bb6-aabc-860017f977f2" providerId="ADAL" clId="{E553F9E5-AF82-4777-B37E-226F862F30B4}" dt="2025-05-03T05:51:55.902" v="145" actId="1076"/>
        <pc:sldMkLst>
          <pc:docMk/>
          <pc:sldMk cId="3511234268" sldId="281"/>
        </pc:sldMkLst>
        <pc:spChg chg="mod">
          <ac:chgData name="kwnstantinos MATHIOPOULOS" userId="39e1a59a-baa8-4bb6-aabc-860017f977f2" providerId="ADAL" clId="{E553F9E5-AF82-4777-B37E-226F862F30B4}" dt="2025-05-03T05:51:55.902" v="145" actId="1076"/>
          <ac:spMkLst>
            <pc:docMk/>
            <pc:sldMk cId="3511234268" sldId="281"/>
            <ac:spMk id="3" creationId="{00000000-0000-0000-0000-000000000000}"/>
          </ac:spMkLst>
        </pc:spChg>
        <pc:spChg chg="mod">
          <ac:chgData name="kwnstantinos MATHIOPOULOS" userId="39e1a59a-baa8-4bb6-aabc-860017f977f2" providerId="ADAL" clId="{E553F9E5-AF82-4777-B37E-226F862F30B4}" dt="2025-05-03T05:51:49.720" v="143" actId="1076"/>
          <ac:spMkLst>
            <pc:docMk/>
            <pc:sldMk cId="3511234268" sldId="281"/>
            <ac:spMk id="6" creationId="{DC47CA1F-C999-98F2-376E-81DEA7F2EAFF}"/>
          </ac:spMkLst>
        </pc:spChg>
        <pc:spChg chg="del">
          <ac:chgData name="kwnstantinos MATHIOPOULOS" userId="39e1a59a-baa8-4bb6-aabc-860017f977f2" providerId="ADAL" clId="{E553F9E5-AF82-4777-B37E-226F862F30B4}" dt="2025-05-03T05:51:10.523" v="131" actId="478"/>
          <ac:spMkLst>
            <pc:docMk/>
            <pc:sldMk cId="3511234268" sldId="281"/>
            <ac:spMk id="8" creationId="{919873DC-D099-34A2-AD73-E707D1AFBE9A}"/>
          </ac:spMkLst>
        </pc:spChg>
        <pc:picChg chg="del">
          <ac:chgData name="kwnstantinos MATHIOPOULOS" userId="39e1a59a-baa8-4bb6-aabc-860017f977f2" providerId="ADAL" clId="{E553F9E5-AF82-4777-B37E-226F862F30B4}" dt="2025-05-03T05:51:07.313" v="130" actId="478"/>
          <ac:picMkLst>
            <pc:docMk/>
            <pc:sldMk cId="3511234268" sldId="281"/>
            <ac:picMk id="5" creationId="{680D086F-28C3-F8BD-BADD-7993CD386A0A}"/>
          </ac:picMkLst>
        </pc:picChg>
        <pc:picChg chg="del">
          <ac:chgData name="kwnstantinos MATHIOPOULOS" userId="39e1a59a-baa8-4bb6-aabc-860017f977f2" providerId="ADAL" clId="{E553F9E5-AF82-4777-B37E-226F862F30B4}" dt="2025-05-03T05:51:04.976" v="129" actId="478"/>
          <ac:picMkLst>
            <pc:docMk/>
            <pc:sldMk cId="3511234268" sldId="281"/>
            <ac:picMk id="1026" creationId="{0372418A-6A38-A41D-54A0-E0AACB370A45}"/>
          </ac:picMkLst>
        </pc:picChg>
        <pc:picChg chg="mod">
          <ac:chgData name="kwnstantinos MATHIOPOULOS" userId="39e1a59a-baa8-4bb6-aabc-860017f977f2" providerId="ADAL" clId="{E553F9E5-AF82-4777-B37E-226F862F30B4}" dt="2025-05-03T05:51:42.268" v="141" actId="14100"/>
          <ac:picMkLst>
            <pc:docMk/>
            <pc:sldMk cId="3511234268" sldId="281"/>
            <ac:picMk id="11266" creationId="{00000000-0000-0000-0000-000000000000}"/>
          </ac:picMkLst>
        </pc:picChg>
      </pc:sldChg>
      <pc:sldChg chg="delSp mod">
        <pc:chgData name="kwnstantinos MATHIOPOULOS" userId="39e1a59a-baa8-4bb6-aabc-860017f977f2" providerId="ADAL" clId="{E553F9E5-AF82-4777-B37E-226F862F30B4}" dt="2025-05-03T05:52:02.362" v="146" actId="478"/>
        <pc:sldMkLst>
          <pc:docMk/>
          <pc:sldMk cId="3793164416" sldId="284"/>
        </pc:sldMkLst>
        <pc:spChg chg="del">
          <ac:chgData name="kwnstantinos MATHIOPOULOS" userId="39e1a59a-baa8-4bb6-aabc-860017f977f2" providerId="ADAL" clId="{E553F9E5-AF82-4777-B37E-226F862F30B4}" dt="2025-05-03T05:52:02.362" v="146" actId="478"/>
          <ac:spMkLst>
            <pc:docMk/>
            <pc:sldMk cId="3793164416" sldId="284"/>
            <ac:spMk id="5" creationId="{00000000-0000-0000-0000-000000000000}"/>
          </ac:spMkLst>
        </pc:spChg>
      </pc:sldChg>
      <pc:sldChg chg="del">
        <pc:chgData name="kwnstantinos MATHIOPOULOS" userId="39e1a59a-baa8-4bb6-aabc-860017f977f2" providerId="ADAL" clId="{E553F9E5-AF82-4777-B37E-226F862F30B4}" dt="2025-05-03T05:43:21.467" v="121" actId="47"/>
        <pc:sldMkLst>
          <pc:docMk/>
          <pc:sldMk cId="1566619246" sldId="286"/>
        </pc:sldMkLst>
      </pc:sldChg>
      <pc:sldChg chg="del">
        <pc:chgData name="kwnstantinos MATHIOPOULOS" userId="39e1a59a-baa8-4bb6-aabc-860017f977f2" providerId="ADAL" clId="{E553F9E5-AF82-4777-B37E-226F862F30B4}" dt="2025-05-03T06:01:06.872" v="310" actId="47"/>
        <pc:sldMkLst>
          <pc:docMk/>
          <pc:sldMk cId="2052864736" sldId="315"/>
        </pc:sldMkLst>
      </pc:sldChg>
      <pc:sldChg chg="addSp delSp modSp mod modClrScheme delAnim chgLayout">
        <pc:chgData name="kwnstantinos MATHIOPOULOS" userId="39e1a59a-baa8-4bb6-aabc-860017f977f2" providerId="ADAL" clId="{E553F9E5-AF82-4777-B37E-226F862F30B4}" dt="2025-05-03T06:02:47.915" v="362" actId="478"/>
        <pc:sldMkLst>
          <pc:docMk/>
          <pc:sldMk cId="4225244805" sldId="316"/>
        </pc:sldMkLst>
        <pc:spChg chg="mod">
          <ac:chgData name="kwnstantinos MATHIOPOULOS" userId="39e1a59a-baa8-4bb6-aabc-860017f977f2" providerId="ADAL" clId="{E553F9E5-AF82-4777-B37E-226F862F30B4}" dt="2025-05-03T06:01:28.879" v="328" actId="27636"/>
          <ac:spMkLst>
            <pc:docMk/>
            <pc:sldMk cId="4225244805" sldId="316"/>
            <ac:spMk id="3" creationId="{00000000-0000-0000-0000-000000000000}"/>
          </ac:spMkLst>
        </pc:spChg>
        <pc:spChg chg="del">
          <ac:chgData name="kwnstantinos MATHIOPOULOS" userId="39e1a59a-baa8-4bb6-aabc-860017f977f2" providerId="ADAL" clId="{E553F9E5-AF82-4777-B37E-226F862F30B4}" dt="2025-05-03T06:00:25.988" v="304" actId="478"/>
          <ac:spMkLst>
            <pc:docMk/>
            <pc:sldMk cId="4225244805" sldId="316"/>
            <ac:spMk id="4" creationId="{00000000-0000-0000-0000-000000000000}"/>
          </ac:spMkLst>
        </pc:spChg>
        <pc:spChg chg="del">
          <ac:chgData name="kwnstantinos MATHIOPOULOS" userId="39e1a59a-baa8-4bb6-aabc-860017f977f2" providerId="ADAL" clId="{E553F9E5-AF82-4777-B37E-226F862F30B4}" dt="2025-05-03T06:00:23.338" v="303" actId="478"/>
          <ac:spMkLst>
            <pc:docMk/>
            <pc:sldMk cId="4225244805" sldId="316"/>
            <ac:spMk id="5" creationId="{00000000-0000-0000-0000-000000000000}"/>
          </ac:spMkLst>
        </pc:spChg>
        <pc:spChg chg="del">
          <ac:chgData name="kwnstantinos MATHIOPOULOS" userId="39e1a59a-baa8-4bb6-aabc-860017f977f2" providerId="ADAL" clId="{E553F9E5-AF82-4777-B37E-226F862F30B4}" dt="2025-05-03T06:00:27.653" v="305" actId="478"/>
          <ac:spMkLst>
            <pc:docMk/>
            <pc:sldMk cId="4225244805" sldId="316"/>
            <ac:spMk id="6" creationId="{00000000-0000-0000-0000-000000000000}"/>
          </ac:spMkLst>
        </pc:spChg>
        <pc:spChg chg="add del mod">
          <ac:chgData name="kwnstantinos MATHIOPOULOS" userId="39e1a59a-baa8-4bb6-aabc-860017f977f2" providerId="ADAL" clId="{E553F9E5-AF82-4777-B37E-226F862F30B4}" dt="2025-05-03T06:02:47.915" v="362" actId="478"/>
          <ac:spMkLst>
            <pc:docMk/>
            <pc:sldMk cId="4225244805" sldId="316"/>
            <ac:spMk id="7" creationId="{DC4E5AE1-EEAE-E323-4F4B-8A66C3B8B045}"/>
          </ac:spMkLst>
        </pc:spChg>
        <pc:spChg chg="add del mod">
          <ac:chgData name="kwnstantinos MATHIOPOULOS" userId="39e1a59a-baa8-4bb6-aabc-860017f977f2" providerId="ADAL" clId="{E553F9E5-AF82-4777-B37E-226F862F30B4}" dt="2025-05-03T06:00:55.043" v="309" actId="478"/>
          <ac:spMkLst>
            <pc:docMk/>
            <pc:sldMk cId="4225244805" sldId="316"/>
            <ac:spMk id="8" creationId="{6A09C241-EECB-31BD-476A-975ADFF39AF1}"/>
          </ac:spMkLst>
        </pc:spChg>
      </pc:sldChg>
      <pc:sldChg chg="modSp mod">
        <pc:chgData name="kwnstantinos MATHIOPOULOS" userId="39e1a59a-baa8-4bb6-aabc-860017f977f2" providerId="ADAL" clId="{E553F9E5-AF82-4777-B37E-226F862F30B4}" dt="2025-05-03T06:03:01.939" v="389" actId="20577"/>
        <pc:sldMkLst>
          <pc:docMk/>
          <pc:sldMk cId="342497474" sldId="321"/>
        </pc:sldMkLst>
        <pc:spChg chg="mod">
          <ac:chgData name="kwnstantinos MATHIOPOULOS" userId="39e1a59a-baa8-4bb6-aabc-860017f977f2" providerId="ADAL" clId="{E553F9E5-AF82-4777-B37E-226F862F30B4}" dt="2025-05-03T06:03:01.939" v="389" actId="20577"/>
          <ac:spMkLst>
            <pc:docMk/>
            <pc:sldMk cId="342497474" sldId="321"/>
            <ac:spMk id="2" creationId="{00000000-0000-0000-0000-000000000000}"/>
          </ac:spMkLst>
        </pc:spChg>
      </pc:sldChg>
      <pc:sldChg chg="del">
        <pc:chgData name="kwnstantinos MATHIOPOULOS" userId="39e1a59a-baa8-4bb6-aabc-860017f977f2" providerId="ADAL" clId="{E553F9E5-AF82-4777-B37E-226F862F30B4}" dt="2025-05-03T06:07:27.545" v="512" actId="47"/>
        <pc:sldMkLst>
          <pc:docMk/>
          <pc:sldMk cId="3229869822" sldId="323"/>
        </pc:sldMkLst>
      </pc:sldChg>
      <pc:sldChg chg="delSp modSp mod">
        <pc:chgData name="kwnstantinos MATHIOPOULOS" userId="39e1a59a-baa8-4bb6-aabc-860017f977f2" providerId="ADAL" clId="{E553F9E5-AF82-4777-B37E-226F862F30B4}" dt="2025-05-03T06:08:03.220" v="514" actId="1076"/>
        <pc:sldMkLst>
          <pc:docMk/>
          <pc:sldMk cId="3787095054" sldId="339"/>
        </pc:sldMkLst>
        <pc:spChg chg="del">
          <ac:chgData name="kwnstantinos MATHIOPOULOS" userId="39e1a59a-baa8-4bb6-aabc-860017f977f2" providerId="ADAL" clId="{E553F9E5-AF82-4777-B37E-226F862F30B4}" dt="2025-05-03T06:07:57.259" v="513" actId="478"/>
          <ac:spMkLst>
            <pc:docMk/>
            <pc:sldMk cId="3787095054" sldId="339"/>
            <ac:spMk id="71" creationId="{CC081D21-3756-4106-8894-B06BAF40BF47}"/>
          </ac:spMkLst>
        </pc:spChg>
        <pc:picChg chg="mod">
          <ac:chgData name="kwnstantinos MATHIOPOULOS" userId="39e1a59a-baa8-4bb6-aabc-860017f977f2" providerId="ADAL" clId="{E553F9E5-AF82-4777-B37E-226F862F30B4}" dt="2025-05-03T06:08:03.220" v="514" actId="1076"/>
          <ac:picMkLst>
            <pc:docMk/>
            <pc:sldMk cId="3787095054" sldId="339"/>
            <ac:picMk id="25602" creationId="{00000000-0000-0000-0000-000000000000}"/>
          </ac:picMkLst>
        </pc:picChg>
      </pc:sldChg>
      <pc:sldChg chg="addSp modSp mod">
        <pc:chgData name="kwnstantinos MATHIOPOULOS" userId="39e1a59a-baa8-4bb6-aabc-860017f977f2" providerId="ADAL" clId="{E553F9E5-AF82-4777-B37E-226F862F30B4}" dt="2025-05-03T06:06:31.092" v="507" actId="403"/>
        <pc:sldMkLst>
          <pc:docMk/>
          <pc:sldMk cId="1631350606" sldId="348"/>
        </pc:sldMkLst>
        <pc:spChg chg="add mod">
          <ac:chgData name="kwnstantinos MATHIOPOULOS" userId="39e1a59a-baa8-4bb6-aabc-860017f977f2" providerId="ADAL" clId="{E553F9E5-AF82-4777-B37E-226F862F30B4}" dt="2025-05-03T06:06:31.092" v="507" actId="403"/>
          <ac:spMkLst>
            <pc:docMk/>
            <pc:sldMk cId="1631350606" sldId="348"/>
            <ac:spMk id="3" creationId="{5F9B3BDC-2202-A229-14D5-0DE3085A3962}"/>
          </ac:spMkLst>
        </pc:spChg>
        <pc:picChg chg="mod">
          <ac:chgData name="kwnstantinos MATHIOPOULOS" userId="39e1a59a-baa8-4bb6-aabc-860017f977f2" providerId="ADAL" clId="{E553F9E5-AF82-4777-B37E-226F862F30B4}" dt="2025-05-03T06:04:23.432" v="481" actId="1037"/>
          <ac:picMkLst>
            <pc:docMk/>
            <pc:sldMk cId="1631350606" sldId="348"/>
            <ac:picMk id="5" creationId="{00000000-0000-0000-0000-000000000000}"/>
          </ac:picMkLst>
        </pc:picChg>
        <pc:picChg chg="mod">
          <ac:chgData name="kwnstantinos MATHIOPOULOS" userId="39e1a59a-baa8-4bb6-aabc-860017f977f2" providerId="ADAL" clId="{E553F9E5-AF82-4777-B37E-226F862F30B4}" dt="2025-05-03T06:04:23.432" v="481" actId="1037"/>
          <ac:picMkLst>
            <pc:docMk/>
            <pc:sldMk cId="1631350606" sldId="348"/>
            <ac:picMk id="38915" creationId="{00000000-0000-0000-0000-000000000000}"/>
          </ac:picMkLst>
        </pc:picChg>
      </pc:sldChg>
      <pc:sldChg chg="modSp mod">
        <pc:chgData name="kwnstantinos MATHIOPOULOS" userId="39e1a59a-baa8-4bb6-aabc-860017f977f2" providerId="ADAL" clId="{E553F9E5-AF82-4777-B37E-226F862F30B4}" dt="2025-05-03T06:07:04.644" v="511" actId="1076"/>
        <pc:sldMkLst>
          <pc:docMk/>
          <pc:sldMk cId="1154434563" sldId="349"/>
        </pc:sldMkLst>
        <pc:spChg chg="mod">
          <ac:chgData name="kwnstantinos MATHIOPOULOS" userId="39e1a59a-baa8-4bb6-aabc-860017f977f2" providerId="ADAL" clId="{E553F9E5-AF82-4777-B37E-226F862F30B4}" dt="2025-05-03T06:07:04.644" v="511" actId="1076"/>
          <ac:spMkLst>
            <pc:docMk/>
            <pc:sldMk cId="1154434563" sldId="349"/>
            <ac:spMk id="39938" creationId="{00000000-0000-0000-0000-000000000000}"/>
          </ac:spMkLst>
        </pc:spChg>
        <pc:picChg chg="mod">
          <ac:chgData name="kwnstantinos MATHIOPOULOS" userId="39e1a59a-baa8-4bb6-aabc-860017f977f2" providerId="ADAL" clId="{E553F9E5-AF82-4777-B37E-226F862F30B4}" dt="2025-05-03T06:05:58.139" v="496" actId="1076"/>
          <ac:picMkLst>
            <pc:docMk/>
            <pc:sldMk cId="1154434563" sldId="349"/>
            <ac:picMk id="39939" creationId="{00000000-0000-0000-0000-000000000000}"/>
          </ac:picMkLst>
        </pc:picChg>
      </pc:sldChg>
      <pc:sldChg chg="addSp delSp modSp new mod modClrScheme chgLayout">
        <pc:chgData name="kwnstantinos MATHIOPOULOS" userId="39e1a59a-baa8-4bb6-aabc-860017f977f2" providerId="ADAL" clId="{E553F9E5-AF82-4777-B37E-226F862F30B4}" dt="2025-05-03T06:10:34.748" v="588" actId="1076"/>
        <pc:sldMkLst>
          <pc:docMk/>
          <pc:sldMk cId="3386788383" sldId="354"/>
        </pc:sldMkLst>
        <pc:spChg chg="del">
          <ac:chgData name="kwnstantinos MATHIOPOULOS" userId="39e1a59a-baa8-4bb6-aabc-860017f977f2" providerId="ADAL" clId="{E553F9E5-AF82-4777-B37E-226F862F30B4}" dt="2025-05-03T05:54:38.380" v="148" actId="478"/>
          <ac:spMkLst>
            <pc:docMk/>
            <pc:sldMk cId="3386788383" sldId="354"/>
            <ac:spMk id="2" creationId="{88C73ECE-29BD-EE3F-F2A4-895C6E3BB325}"/>
          </ac:spMkLst>
        </pc:spChg>
        <pc:spChg chg="del">
          <ac:chgData name="kwnstantinos MATHIOPOULOS" userId="39e1a59a-baa8-4bb6-aabc-860017f977f2" providerId="ADAL" clId="{E553F9E5-AF82-4777-B37E-226F862F30B4}" dt="2025-05-03T05:55:22.587" v="154" actId="478"/>
          <ac:spMkLst>
            <pc:docMk/>
            <pc:sldMk cId="3386788383" sldId="354"/>
            <ac:spMk id="3" creationId="{83C20D54-892B-6B7D-2F29-2910E8ADF086}"/>
          </ac:spMkLst>
        </pc:spChg>
        <pc:spChg chg="add del mod">
          <ac:chgData name="kwnstantinos MATHIOPOULOS" userId="39e1a59a-baa8-4bb6-aabc-860017f977f2" providerId="ADAL" clId="{E553F9E5-AF82-4777-B37E-226F862F30B4}" dt="2025-05-03T05:56:01.259" v="168" actId="478"/>
          <ac:spMkLst>
            <pc:docMk/>
            <pc:sldMk cId="3386788383" sldId="354"/>
            <ac:spMk id="9" creationId="{3B70760E-46E7-6E8C-AC1B-ADAF183A8D17}"/>
          </ac:spMkLst>
        </pc:spChg>
        <pc:spChg chg="add mod">
          <ac:chgData name="kwnstantinos MATHIOPOULOS" userId="39e1a59a-baa8-4bb6-aabc-860017f977f2" providerId="ADAL" clId="{E553F9E5-AF82-4777-B37E-226F862F30B4}" dt="2025-05-03T05:56:26.286" v="177" actId="403"/>
          <ac:spMkLst>
            <pc:docMk/>
            <pc:sldMk cId="3386788383" sldId="354"/>
            <ac:spMk id="11" creationId="{DD87B922-63A2-5C96-6FD2-02142961D419}"/>
          </ac:spMkLst>
        </pc:spChg>
        <pc:picChg chg="add mod">
          <ac:chgData name="kwnstantinos MATHIOPOULOS" userId="39e1a59a-baa8-4bb6-aabc-860017f977f2" providerId="ADAL" clId="{E553F9E5-AF82-4777-B37E-226F862F30B4}" dt="2025-05-03T06:10:34.748" v="588" actId="1076"/>
          <ac:picMkLst>
            <pc:docMk/>
            <pc:sldMk cId="3386788383" sldId="354"/>
            <ac:picMk id="4" creationId="{C60A6EE2-1094-EBA4-58EE-94C85DC05F94}"/>
          </ac:picMkLst>
        </pc:picChg>
        <pc:picChg chg="add del mod">
          <ac:chgData name="kwnstantinos MATHIOPOULOS" userId="39e1a59a-baa8-4bb6-aabc-860017f977f2" providerId="ADAL" clId="{E553F9E5-AF82-4777-B37E-226F862F30B4}" dt="2025-05-03T05:55:27.025" v="155" actId="21"/>
          <ac:picMkLst>
            <pc:docMk/>
            <pc:sldMk cId="3386788383" sldId="354"/>
            <ac:picMk id="5" creationId="{60746277-F73D-F60C-3C7A-0BA6E3C1B34D}"/>
          </ac:picMkLst>
        </pc:picChg>
        <pc:picChg chg="add mod">
          <ac:chgData name="kwnstantinos MATHIOPOULOS" userId="39e1a59a-baa8-4bb6-aabc-860017f977f2" providerId="ADAL" clId="{E553F9E5-AF82-4777-B37E-226F862F30B4}" dt="2025-05-03T05:56:22.531" v="175" actId="14100"/>
          <ac:picMkLst>
            <pc:docMk/>
            <pc:sldMk cId="3386788383" sldId="354"/>
            <ac:picMk id="6" creationId="{C0039E69-2B2D-AB10-E651-E1A05E4E8471}"/>
          </ac:picMkLst>
        </pc:picChg>
      </pc:sldChg>
      <pc:sldChg chg="modSp new del mod">
        <pc:chgData name="kwnstantinos MATHIOPOULOS" userId="39e1a59a-baa8-4bb6-aabc-860017f977f2" providerId="ADAL" clId="{E553F9E5-AF82-4777-B37E-226F862F30B4}" dt="2025-05-03T11:16:28.704" v="617" actId="47"/>
        <pc:sldMkLst>
          <pc:docMk/>
          <pc:sldMk cId="2846521893" sldId="355"/>
        </pc:sldMkLst>
        <pc:spChg chg="mod">
          <ac:chgData name="kwnstantinos MATHIOPOULOS" userId="39e1a59a-baa8-4bb6-aabc-860017f977f2" providerId="ADAL" clId="{E553F9E5-AF82-4777-B37E-226F862F30B4}" dt="2025-05-03T10:20:49.036" v="616" actId="20577"/>
          <ac:spMkLst>
            <pc:docMk/>
            <pc:sldMk cId="2846521893" sldId="355"/>
            <ac:spMk id="2" creationId="{B1AA8F38-E268-2907-0F44-A9B8C070B0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ECC515-239F-43B6-8233-3CCB65007E7B}" type="datetimeFigureOut">
              <a:rPr lang="el-GR" smtClean="0"/>
              <a:pPr/>
              <a:t>3/5/2025</a:t>
            </a:fld>
            <a:endParaRPr lang="el-G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EBFCF5-8410-4580-80BD-A92F9257BA4F}" type="slidenum">
              <a:rPr lang="el-GR" smtClean="0"/>
              <a:pPr/>
              <a:t>‹#›</a:t>
            </a:fld>
            <a:endParaRPr lang="el-GR"/>
          </a:p>
        </p:txBody>
      </p:sp>
    </p:spTree>
    <p:extLst>
      <p:ext uri="{BB962C8B-B14F-4D97-AF65-F5344CB8AC3E}">
        <p14:creationId xmlns:p14="http://schemas.microsoft.com/office/powerpoint/2010/main" val="4043141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sz="1200" dirty="0"/>
              <a:t>The Humpback Whales were one of the many whale species that were hunted but are now protected. Small populations of Humpbacks still survive in the North Atlantic, North Pacific and Southern Oceans. The Humpback whales are split into 3 stocks due to land masses, the splits are between the North Atlantic, North Pacific and South Oceans. In addition to this there is some kind of separation within these stocks. For example, in the North Pacific, there is a group that feed around Alaska and winter in Hawaii and a group that feeds off California and winters in Mexico. This has been noted by observing naturally marked Whales and is suggested that animals rarely swap groups or migration patterns. However, the song of the Whales of the two populations is very similar each year even though it changes each year which suggests some communication between groups. A study of the geographical variation in the mitochondrial DNA was carried out. This gave an insight into the maternal line which is particularly important for animals like humpback whales where migration is possibly learnt from the mother. In the North Pacific the results showed a difference between the Alaskan and Californian populations and a connection between Alaskan and Hawaiian populations. The wintering grounds in Mexico were found to have connections to both the feeding grounds. The feeding ground seem to be the place where the populations split. In the southern ocean there are thought to be 5 or 6 different feeding groups. One of these groups migrates around the Eastern coast of Australia, one around New Zealand and another around the Western coast of Australia. Genetically the Eastern Australia and New Zealand groups were similar but there was a difference between these two groups and the group that migrates around Western Australia. In the North Atlantic the groups are split into east and west. The Western groups all breed and calve in the West Indies and then move to four different feeding grounds, Iceland, western Greenland, Newfoundland and the Southern Gulf of Maine. The Eastern groups move from northern Europe to the Cape Verde Islands. There was no genetic difference between the populations from the Gulf of Maine and Newfoundland but there was a difference when these two groups were compared to the West Indies populations. This study shows that even when there are no actual barriers to individuals moving between groups individuals shows fidelity to certain migration patterns. However, because this is not always the case and animals have been seen to change migration patterns it is suggested that the migration pattern is not imprinted but is fidelity developed when a calf first migrates with its mother. This study shows that the different populations should be managed individually. Genetic results have shown that the Humpback Whale has lost little of its genetic diversity in the years that it was hunted. This is probably because the hunting period was short and the population increased rapidly after the bottleneck. The fact that these Whales are long lived also helps with retaining the genetic diversity though the hunting period, although full recovery of the populations will take at least 50 years. (Image from www.wildthingsphotography.com)</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60</a:t>
            </a:fld>
            <a:endParaRPr lang="el-GR"/>
          </a:p>
        </p:txBody>
      </p:sp>
    </p:spTree>
    <p:extLst>
      <p:ext uri="{BB962C8B-B14F-4D97-AF65-F5344CB8AC3E}">
        <p14:creationId xmlns:p14="http://schemas.microsoft.com/office/powerpoint/2010/main" val="3150149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The Billfish group has two families and encompasses the Swordfish, Marlins, Sailfish and Spearfish. These fish are all commercially exploited and their numbers are in decline. Due to the problems with tagging and recapturing these fish it has been difficult to test if these fish form continuous populations or are sub-divided. Molecular genetics have now been used to find some answers. The Striped Marlin is found throughout the Pacific and Indian ocean. Fish have been known to travel 1,000km. Before any genetics were run it was concluded that the Striped Marlin was a single stock. Genetic analysis has shown that there is more than one population. This was also seen in the Blue Marlin. Interestingly the tagging data showed that it was a </a:t>
            </a:r>
            <a:r>
              <a:rPr lang="en-GB" altLang="el-GR" dirty="0" err="1"/>
              <a:t>circumtropical</a:t>
            </a:r>
            <a:r>
              <a:rPr lang="en-GB" altLang="el-GR" dirty="0"/>
              <a:t> species. This has been refuted by genetic analysis where there was a difference between populations in each of the oceans (Atlantic and Pacific) as well as within ocean population structure. The tagging data shows that these fish move large distances but are still grouped into genetically distinct lines, it is possible that these animals are showing a fidelity to spawning grounds. This is relevant to conservation because if one of these populations were to be lost their unique genetic variation would be lost along with them. Management plans should be constructed in a way that takes into account these small regional stocks.   (Images from </a:t>
            </a:r>
            <a:r>
              <a:rPr lang="en-GB" altLang="el-GR" dirty="0" err="1"/>
              <a:t>wikipedia</a:t>
            </a:r>
            <a:r>
              <a:rPr lang="en-GB" altLang="el-GR" dirty="0"/>
              <a:t> </a:t>
            </a:r>
            <a:r>
              <a:rPr lang="en-GB" altLang="el-GR" dirty="0" err="1"/>
              <a:t>contributers</a:t>
            </a:r>
            <a:r>
              <a:rPr lang="en-GB" altLang="el-GR" dirty="0"/>
              <a:t>, “Swordfish,” </a:t>
            </a:r>
            <a:r>
              <a:rPr lang="en-GB" altLang="el-GR" i="1" dirty="0"/>
              <a:t>Wikipedia the free </a:t>
            </a:r>
            <a:r>
              <a:rPr lang="en-GB" altLang="el-GR" i="1" dirty="0" err="1"/>
              <a:t>encyclopedia</a:t>
            </a:r>
            <a:r>
              <a:rPr lang="en-GB" altLang="el-GR" dirty="0"/>
              <a:t>, http://en.wikipedia.org/w/index.php?title=Swordfish&amp;oldid=63836794 </a:t>
            </a:r>
            <a:r>
              <a:rPr lang="en-GB" altLang="el-GR" dirty="0" err="1"/>
              <a:t>accsessed</a:t>
            </a:r>
            <a:r>
              <a:rPr lang="en-GB" altLang="el-GR" dirty="0"/>
              <a:t> 21</a:t>
            </a:r>
            <a:r>
              <a:rPr lang="en-GB" altLang="el-GR" baseline="30000" dirty="0"/>
              <a:t>st</a:t>
            </a:r>
            <a:r>
              <a:rPr lang="en-GB" altLang="el-GR" dirty="0"/>
              <a:t> July 2006, </a:t>
            </a:r>
            <a:r>
              <a:rPr lang="en-GB" altLang="el-GR" dirty="0" err="1"/>
              <a:t>wikipedia</a:t>
            </a:r>
            <a:r>
              <a:rPr lang="en-GB" altLang="el-GR" dirty="0"/>
              <a:t> </a:t>
            </a:r>
            <a:r>
              <a:rPr lang="en-GB" altLang="el-GR" dirty="0" err="1"/>
              <a:t>contributers</a:t>
            </a:r>
            <a:r>
              <a:rPr lang="en-GB" altLang="el-GR" dirty="0"/>
              <a:t>, “Marlin,” </a:t>
            </a:r>
            <a:r>
              <a:rPr lang="en-GB" altLang="el-GR" i="1" dirty="0"/>
              <a:t>Wikipedia the free </a:t>
            </a:r>
            <a:r>
              <a:rPr lang="en-GB" altLang="el-GR" i="1" dirty="0" err="1"/>
              <a:t>encyclopedia</a:t>
            </a:r>
            <a:r>
              <a:rPr lang="en-GB" altLang="el-GR" dirty="0"/>
              <a:t>, http://en.wikipedia.org/w/index.php?title=Marlin&amp;oldid=59736834 </a:t>
            </a:r>
            <a:r>
              <a:rPr lang="en-GB" altLang="el-GR" dirty="0" err="1"/>
              <a:t>accsessed</a:t>
            </a:r>
            <a:r>
              <a:rPr lang="en-GB" altLang="el-GR" dirty="0"/>
              <a:t> 21</a:t>
            </a:r>
            <a:r>
              <a:rPr lang="en-GB" altLang="el-GR" baseline="30000" dirty="0"/>
              <a:t>st</a:t>
            </a:r>
            <a:r>
              <a:rPr lang="en-GB" altLang="el-GR" dirty="0"/>
              <a:t> July 2006, </a:t>
            </a:r>
            <a:r>
              <a:rPr lang="en-GB" altLang="el-GR" dirty="0" err="1"/>
              <a:t>wikipedia</a:t>
            </a:r>
            <a:r>
              <a:rPr lang="en-GB" altLang="el-GR" dirty="0"/>
              <a:t> </a:t>
            </a:r>
            <a:r>
              <a:rPr lang="en-GB" altLang="el-GR" dirty="0" err="1"/>
              <a:t>contributers</a:t>
            </a:r>
            <a:r>
              <a:rPr lang="en-GB" altLang="el-GR" dirty="0"/>
              <a:t>, “Sail Fish,” </a:t>
            </a:r>
            <a:r>
              <a:rPr lang="en-GB" altLang="el-GR" i="1" dirty="0"/>
              <a:t>Wikipedia the free </a:t>
            </a:r>
            <a:r>
              <a:rPr lang="en-GB" altLang="el-GR" i="1" dirty="0" err="1"/>
              <a:t>encyclopedia</a:t>
            </a:r>
            <a:r>
              <a:rPr lang="en-GB" altLang="el-GR" dirty="0"/>
              <a:t>, http://en.wikipedia.org/w/index.php?title=Sailfish&amp;oldid=64874212 </a:t>
            </a:r>
            <a:r>
              <a:rPr lang="en-GB" altLang="el-GR" dirty="0" err="1"/>
              <a:t>accsessed</a:t>
            </a:r>
            <a:r>
              <a:rPr lang="en-GB" altLang="el-GR" dirty="0"/>
              <a:t> 21</a:t>
            </a:r>
            <a:r>
              <a:rPr lang="en-GB" altLang="el-GR" baseline="30000" dirty="0"/>
              <a:t>st</a:t>
            </a:r>
            <a:r>
              <a:rPr lang="en-GB" altLang="el-GR" dirty="0"/>
              <a:t> July 2006)</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72</a:t>
            </a:fld>
            <a:endParaRPr lang="el-GR"/>
          </a:p>
        </p:txBody>
      </p:sp>
    </p:spTree>
    <p:extLst>
      <p:ext uri="{BB962C8B-B14F-4D97-AF65-F5344CB8AC3E}">
        <p14:creationId xmlns:p14="http://schemas.microsoft.com/office/powerpoint/2010/main" val="909962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The Komodo Dragon is a large reptile endemic to 5 islands in the Lesser </a:t>
            </a:r>
            <a:r>
              <a:rPr lang="en-GB" altLang="el-GR" dirty="0" err="1"/>
              <a:t>Sundra</a:t>
            </a:r>
            <a:r>
              <a:rPr lang="en-GB" altLang="el-GR" dirty="0"/>
              <a:t> region in South East Indonesia. It is threatened by the usual suspects of habitat destruction and fragmentation and competition with humans for prey. The genetic diversity was studied from 5 locations. Over all 117 samples were taken. In all of the populations there was a high degree of variation with the population on Komodo Island having the greatest diversity. The Island of Komodo has been separated from the other land masses for the longest period of time, so with this historical isolation and genetic distinctiveness the population of Komodo Dragons on Komodo need special attention. (Image from </a:t>
            </a:r>
            <a:r>
              <a:rPr lang="en-GB" altLang="el-GR" dirty="0" err="1"/>
              <a:t>wikipedia</a:t>
            </a:r>
            <a:r>
              <a:rPr lang="en-GB" altLang="el-GR" dirty="0"/>
              <a:t> </a:t>
            </a:r>
            <a:r>
              <a:rPr lang="en-GB" altLang="el-GR" dirty="0" err="1"/>
              <a:t>contributers</a:t>
            </a:r>
            <a:r>
              <a:rPr lang="en-GB" altLang="el-GR" dirty="0"/>
              <a:t>, “Komodo Dragon,” </a:t>
            </a:r>
            <a:r>
              <a:rPr lang="en-GB" altLang="el-GR" i="1" dirty="0"/>
              <a:t>Wikipedia the free </a:t>
            </a:r>
            <a:r>
              <a:rPr lang="en-GB" altLang="el-GR" i="1" dirty="0" err="1"/>
              <a:t>encyclopedia</a:t>
            </a:r>
            <a:r>
              <a:rPr lang="en-GB" altLang="el-GR" dirty="0"/>
              <a:t>, http://en.wikipedia.org/w/index.php?title=Komodo_Dragon&amp;oldid=64989834 </a:t>
            </a:r>
            <a:r>
              <a:rPr lang="en-GB" altLang="el-GR" dirty="0" err="1"/>
              <a:t>accsessed</a:t>
            </a:r>
            <a:r>
              <a:rPr lang="en-GB" altLang="el-GR" dirty="0"/>
              <a:t> 21</a:t>
            </a:r>
            <a:r>
              <a:rPr lang="en-GB" altLang="el-GR" baseline="30000" dirty="0"/>
              <a:t>st</a:t>
            </a:r>
            <a:r>
              <a:rPr lang="en-GB" altLang="el-GR" dirty="0"/>
              <a:t> July 2006</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73</a:t>
            </a:fld>
            <a:endParaRPr lang="el-GR"/>
          </a:p>
        </p:txBody>
      </p:sp>
    </p:spTree>
    <p:extLst>
      <p:ext uri="{BB962C8B-B14F-4D97-AF65-F5344CB8AC3E}">
        <p14:creationId xmlns:p14="http://schemas.microsoft.com/office/powerpoint/2010/main" val="1541041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The Corroboree frog comes from the Southern Highlands of New South Wales and the Australian Capital territory. Here is has a very restricted range with three geographically isolated populations, the Snowy Mountain population, the Fiery Range populations and the </a:t>
            </a:r>
            <a:r>
              <a:rPr lang="en-GB" altLang="el-GR" dirty="0" err="1"/>
              <a:t>Brindabella</a:t>
            </a:r>
            <a:r>
              <a:rPr lang="en-GB" altLang="el-GR" dirty="0"/>
              <a:t> Range. Each of these sites has a number of partially isolated breeding populations. It has been noted that there are morphological differences between the Snowy Mountain frogs and the other two populations. Looking at the three populations genetics, the Snowy Mountain population has a decreased heterozygosity and almost all of the rare alleles that were found in the other two populations are absent from the Snowy Mountain population. The reason for this decreased diversity could be a series of bottlenecks, in fact reports suggest that climatic conditions were not ideal for the Snowy Mountain populations for a number of years. As a result of this low heterozygosity and absence of rare alleles the Snowy Mountain frog populations are susceptible to unforeseen evolutionary pressure and this may alter their ability to respond to environmental change. (Image from www.kidcyber.com.au/topics/frog_corrob.htm)</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74</a:t>
            </a:fld>
            <a:endParaRPr lang="el-GR"/>
          </a:p>
        </p:txBody>
      </p:sp>
    </p:spTree>
    <p:extLst>
      <p:ext uri="{BB962C8B-B14F-4D97-AF65-F5344CB8AC3E}">
        <p14:creationId xmlns:p14="http://schemas.microsoft.com/office/powerpoint/2010/main" val="3051281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One use of genetics in conservation is in the identification of illegal trade in endangered species. Often the product cannot be identified by looking at it but can be identified using genetic analysis. Some examples of products that can be identified are, ivory, horn, shell, meat, feathers and dried leaves. An example of this is seen in the Whale market. The international Whaling commission allows the hunting of certain numbers of Whales for “research” and these whales can then be sold to consumers. Studies have been carried out that investigate the species and origin of these products. A spot check of the Japanese market suggests that many whale products are illegal or wrongly labelled. </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61</a:t>
            </a:fld>
            <a:endParaRPr lang="el-GR"/>
          </a:p>
        </p:txBody>
      </p:sp>
    </p:spTree>
    <p:extLst>
      <p:ext uri="{BB962C8B-B14F-4D97-AF65-F5344CB8AC3E}">
        <p14:creationId xmlns:p14="http://schemas.microsoft.com/office/powerpoint/2010/main" val="948312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l-GR" dirty="0"/>
              <a:t>In a study by Domingo-</a:t>
            </a:r>
            <a:r>
              <a:rPr lang="en-GB" altLang="el-GR" dirty="0" err="1"/>
              <a:t>Roura</a:t>
            </a:r>
            <a:r>
              <a:rPr lang="en-GB" altLang="el-GR" dirty="0"/>
              <a:t> et al. (2006) The origins of shavings brushes were questioned. Shaving brushes are made from Badger hair. In Europe there are two Badger species the first is the protected Eurasian Badger (</a:t>
            </a:r>
            <a:r>
              <a:rPr lang="en-GB" altLang="el-GR" i="1" dirty="0" err="1"/>
              <a:t>Meles</a:t>
            </a:r>
            <a:r>
              <a:rPr lang="en-GB" altLang="el-GR" i="1" dirty="0"/>
              <a:t> </a:t>
            </a:r>
            <a:r>
              <a:rPr lang="en-GB" altLang="el-GR" i="1" dirty="0" err="1"/>
              <a:t>meles</a:t>
            </a:r>
            <a:r>
              <a:rPr lang="en-GB" altLang="el-GR" dirty="0"/>
              <a:t>) and the second is the invasive Hog Badger (</a:t>
            </a:r>
            <a:r>
              <a:rPr lang="en-GB" altLang="el-GR" i="1" dirty="0" err="1"/>
              <a:t>Arctonyx</a:t>
            </a:r>
            <a:r>
              <a:rPr lang="en-GB" altLang="el-GR" i="1" dirty="0"/>
              <a:t> </a:t>
            </a:r>
            <a:r>
              <a:rPr lang="en-GB" altLang="el-GR" i="1" dirty="0" err="1"/>
              <a:t>colaris</a:t>
            </a:r>
            <a:r>
              <a:rPr lang="en-GB" altLang="el-GR" dirty="0"/>
              <a:t>). Using molecular genetics it was found that four of the brushes tested were made from the protected Eurasian Badger.</a:t>
            </a:r>
          </a:p>
        </p:txBody>
      </p:sp>
      <p:sp>
        <p:nvSpPr>
          <p:cNvPr id="4" name="Slide Number Placeholder 3"/>
          <p:cNvSpPr>
            <a:spLocks noGrp="1"/>
          </p:cNvSpPr>
          <p:nvPr>
            <p:ph type="sldNum" sz="quarter" idx="10"/>
          </p:nvPr>
        </p:nvSpPr>
        <p:spPr/>
        <p:txBody>
          <a:bodyPr/>
          <a:lstStyle/>
          <a:p>
            <a:fld id="{03EBFCF5-8410-4580-80BD-A92F9257BA4F}" type="slidenum">
              <a:rPr lang="el-GR" smtClean="0"/>
              <a:pPr/>
              <a:t>62</a:t>
            </a:fld>
            <a:endParaRPr lang="el-GR"/>
          </a:p>
        </p:txBody>
      </p:sp>
    </p:spTree>
    <p:extLst>
      <p:ext uri="{BB962C8B-B14F-4D97-AF65-F5344CB8AC3E}">
        <p14:creationId xmlns:p14="http://schemas.microsoft.com/office/powerpoint/2010/main" val="3056204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In the felid group there are 38 species, 37 of which are endangered or threatened, the only one that isn't at risk is the domestic cat. When the genetics of species such as the Cheetah are looked into it is shown that there is little genetic diversity and suggests that the Cheetahs went through a reduction in numbers several times or over a long period of time. When this was discovered other members of the cat family were studied and the lions in the </a:t>
            </a:r>
            <a:r>
              <a:rPr lang="en-GB" altLang="el-GR" dirty="0" err="1"/>
              <a:t>Ngorongoro</a:t>
            </a:r>
            <a:r>
              <a:rPr lang="en-GB" altLang="el-GR" dirty="0"/>
              <a:t> crater in Tanzania, Asiatic lions from the </a:t>
            </a:r>
            <a:r>
              <a:rPr lang="en-GB" altLang="el-GR" dirty="0" err="1"/>
              <a:t>Gir</a:t>
            </a:r>
            <a:r>
              <a:rPr lang="en-GB" altLang="el-GR" dirty="0"/>
              <a:t> Forest in India and Pumas in Florida all show evidence of a severe population contraction historically. This inbreeding effects the ability of the animals to breed. The Florida panther has the least genetic variation of any of the Puma sub-species and this has resulted in a number of observable effects. 95% of the sperm produced is deformed, there are an increased number of cases of cryptorchidism which is an inherited defect where one or both testicles do not descend. This has gone from zero cases to 80% of the males born in the last 15 years have it. The panthers in Florida are more susceptible to disease than is normal and there is an FIV type virus endemic to the population. All these examples can provide incite into other endangered animals with low population numbers and can give us an idea of what can happen when genetic diversity is dramatically reduced. (Image from www.pbase.com) </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63</a:t>
            </a:fld>
            <a:endParaRPr lang="el-GR"/>
          </a:p>
        </p:txBody>
      </p:sp>
    </p:spTree>
    <p:extLst>
      <p:ext uri="{BB962C8B-B14F-4D97-AF65-F5344CB8AC3E}">
        <p14:creationId xmlns:p14="http://schemas.microsoft.com/office/powerpoint/2010/main" val="2554089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Habitat destruction and fragmentation are the major threats to the Canids at the moments. One of the species that is in trouble now is the Simien Jackal which is probably the most endangered canid at the moment. There are fewer than 500 individuals left and they exist in isolated populations in the Ethiopian highlands, add to this the impact of habitat destruction and fragmentation and they are even more threatened. In one study on the population from the Bale Mountains it was found that the whole population only had one mitochondrial genotype. These Jackals were also reported to be hybridising with domestic dogs and so further genetic analysis was carried out. When suspected hybrids were tested they had pure Jackal mitochondrial DNA which makes sense as the </a:t>
            </a:r>
            <a:r>
              <a:rPr lang="en-GB" altLang="el-GR" dirty="0" err="1"/>
              <a:t>matings</a:t>
            </a:r>
            <a:r>
              <a:rPr lang="en-GB" altLang="el-GR" dirty="0"/>
              <a:t> are most probably male dogs and female Jackals. Nine microsatellite loci were tested in the hybrids and alleles that are known from the domestic dog and not the Simien Jackal were found. This shows hybridisation has been occurring and makes it necessary for the domestic dog populations to be controlled not only because of this hybridisation but the dogs also compete for food and transmit canine disease. Rabies is already thought to have killed half of the Simien Jackal population in the Bale Mountains.  Maybe the only answer is to try and conserve the remaining genetic diversity ex-situ. (image from www.aminalinfo.org/image/canisim1.jpg)</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64</a:t>
            </a:fld>
            <a:endParaRPr lang="el-GR"/>
          </a:p>
        </p:txBody>
      </p:sp>
    </p:spTree>
    <p:extLst>
      <p:ext uri="{BB962C8B-B14F-4D97-AF65-F5344CB8AC3E}">
        <p14:creationId xmlns:p14="http://schemas.microsoft.com/office/powerpoint/2010/main" val="1037526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l-GR" dirty="0"/>
              <a:t>The Red Wolf was found across the south central united states but went extinct in the wild in 1975. There is a single captive population that may be reintroduced. It was started with 14 allegedly pure Red Wolves. When the captive breeding colony was initiated genetic samples were taken along with preserved samples from 77 ‘wolves’ from the population they were taken from before they were taken and six Red Wolves that died before 1920. One theory is that the Red Wolves diverged from the group before coyotes and Grey Wolves but when the mitochondrial DNA from the Red Wolves is tested it is similar to the Grey Wolves and Coyotes. It is possible that the Red Wolf is a product of several hybridisations between Grey Wolves and Coyotes. What is important is that when the captive Red Wolves are released the effects of hybridisation need to be monitored. When test re-introductions have been carried out male Red Wolves have mated with Coyotes and produced hybrid offspring. Solutions could include re-introducing several Red Wolf packs or removing Coyotes from an area. A larger question is, should the Red Wolf be conserved if it is only a historical hybrid?  (Image from Monty Sloan on www.canidae.ca/photopage3.htm)</a:t>
            </a:r>
          </a:p>
        </p:txBody>
      </p:sp>
      <p:sp>
        <p:nvSpPr>
          <p:cNvPr id="4" name="Slide Number Placeholder 3"/>
          <p:cNvSpPr>
            <a:spLocks noGrp="1"/>
          </p:cNvSpPr>
          <p:nvPr>
            <p:ph type="sldNum" sz="quarter" idx="10"/>
          </p:nvPr>
        </p:nvSpPr>
        <p:spPr/>
        <p:txBody>
          <a:bodyPr/>
          <a:lstStyle/>
          <a:p>
            <a:fld id="{03EBFCF5-8410-4580-80BD-A92F9257BA4F}" type="slidenum">
              <a:rPr lang="el-GR" smtClean="0"/>
              <a:pPr/>
              <a:t>65</a:t>
            </a:fld>
            <a:endParaRPr lang="el-GR"/>
          </a:p>
        </p:txBody>
      </p:sp>
    </p:spTree>
    <p:extLst>
      <p:ext uri="{BB962C8B-B14F-4D97-AF65-F5344CB8AC3E}">
        <p14:creationId xmlns:p14="http://schemas.microsoft.com/office/powerpoint/2010/main" val="3944808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An example of using genetics in conservation for avian species is seen on the Island of Guam. The introduction of the brown tree snake put the bird species at risk. Two species of note are the Guam Rail and the Micronesian Kingfisher. These have been taken into captivity and a breeding programme established. Genetic analysis aided in the management of the captive populations as relatedness could be determined and this stopped close relatives being paired. Now the Rails are being reintroduced onto a near by island and genetics is playing a role in which individuals to reintroduce. (Images from </a:t>
            </a:r>
            <a:r>
              <a:rPr lang="en-GB" altLang="el-GR" dirty="0" err="1"/>
              <a:t>wikipedia</a:t>
            </a:r>
            <a:r>
              <a:rPr lang="en-GB" altLang="el-GR" dirty="0"/>
              <a:t> </a:t>
            </a:r>
            <a:r>
              <a:rPr lang="en-GB" altLang="el-GR" dirty="0" err="1"/>
              <a:t>contributers</a:t>
            </a:r>
            <a:r>
              <a:rPr lang="en-GB" altLang="el-GR" dirty="0"/>
              <a:t>, “Guam Rail,” </a:t>
            </a:r>
            <a:r>
              <a:rPr lang="en-GB" altLang="el-GR" i="1" dirty="0"/>
              <a:t>Wikipedia the free </a:t>
            </a:r>
            <a:r>
              <a:rPr lang="en-GB" altLang="el-GR" i="1" dirty="0" err="1"/>
              <a:t>encyclopedia</a:t>
            </a:r>
            <a:r>
              <a:rPr lang="en-GB" altLang="el-GR" dirty="0"/>
              <a:t>, http://en.wikipedia.org/w/index.php?title=Guam_Rail&amp;oldid=60135042 </a:t>
            </a:r>
            <a:r>
              <a:rPr lang="en-GB" altLang="el-GR" dirty="0" err="1"/>
              <a:t>accsessed</a:t>
            </a:r>
            <a:r>
              <a:rPr lang="en-GB" altLang="el-GR" dirty="0"/>
              <a:t> 21</a:t>
            </a:r>
            <a:r>
              <a:rPr lang="en-GB" altLang="el-GR" baseline="30000" dirty="0"/>
              <a:t>st</a:t>
            </a:r>
            <a:r>
              <a:rPr lang="en-GB" altLang="el-GR" dirty="0"/>
              <a:t> July 2006, Warner, M. P. (2004) http://photo.guam.net/aquatic-n-wildlife/folder-8517.html)</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66</a:t>
            </a:fld>
            <a:endParaRPr lang="el-GR"/>
          </a:p>
        </p:txBody>
      </p:sp>
    </p:spTree>
    <p:extLst>
      <p:ext uri="{BB962C8B-B14F-4D97-AF65-F5344CB8AC3E}">
        <p14:creationId xmlns:p14="http://schemas.microsoft.com/office/powerpoint/2010/main" val="2173057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There are seven species of marine turtles alive today. All of which are endangered or threatened. Genetics has been essential in forming conservation plans because turtles are morphologically conservative meaning that genetics are needed to uncover phylogenies. Long generations, long migrations and the general habits of the turtles make them difficult to track and study. Three of the turtles, the Green turtle, Loggerhead turtle and the Hawksbill turtle are known to show similar breeding site fidelity as the Whales already mentioned. There are three hypotheses as to why the turtles return to the same beach to breed. The first is that the female turtles are returning to the site they were born at, the second is that first time mothers are shown the way to a breeding site by a more experienced female and the last theory is that first time mothers randomly select a beach and then use that beach every time afterwards. The theory that females are returning to their beach of birth can be tested using genetics. Each rookery should have a distinct female line. Using the Green Turtle, mitochondrial DNA was sampled at 15 turtle rookeries. Most  rookeries showed unique mitochondrial DNA genotypes. This result suggests that the turtles are not being taken to sites by more experienced females. To test the hypothesis that turtles are just encountering a beach and laying there, it must be checked that there is not some physical barrier stopping the females choosing any beach. This has been done in the Atlantic- Mediterranean and there is a strong tie between females and their natal site. This information is very important when it comes to turtle conservation. It suggests that these rookeries should be looked at separately and if one rookery is overexploited it will not recover from individuals coming in from other rookeries. For example the Green turtle rookery that existed on Grand Cayman island in the Caribbean was exploited and disappeared and has never been recolonised. (Images from </a:t>
            </a:r>
            <a:r>
              <a:rPr lang="en-GB" altLang="el-GR" dirty="0" err="1"/>
              <a:t>wikipedia</a:t>
            </a:r>
            <a:r>
              <a:rPr lang="en-GB" altLang="el-GR" dirty="0"/>
              <a:t> </a:t>
            </a:r>
            <a:r>
              <a:rPr lang="en-GB" altLang="el-GR" dirty="0" err="1"/>
              <a:t>contributers</a:t>
            </a:r>
            <a:r>
              <a:rPr lang="en-GB" altLang="el-GR" dirty="0"/>
              <a:t>, “Green Sea turtle,” </a:t>
            </a:r>
            <a:r>
              <a:rPr lang="en-GB" altLang="el-GR" i="1" dirty="0"/>
              <a:t>Wikipedia the free </a:t>
            </a:r>
            <a:r>
              <a:rPr lang="en-GB" altLang="el-GR" i="1" dirty="0" err="1"/>
              <a:t>encyclopedia</a:t>
            </a:r>
            <a:r>
              <a:rPr lang="en-GB" altLang="el-GR" dirty="0"/>
              <a:t>, http://en.wikipedia.org/w/index.php?title=Green_Sea_Turtle&amp;oldid=64771410 </a:t>
            </a:r>
            <a:r>
              <a:rPr lang="en-GB" altLang="el-GR" dirty="0" err="1"/>
              <a:t>accsessed</a:t>
            </a:r>
            <a:r>
              <a:rPr lang="en-GB" altLang="el-GR" dirty="0"/>
              <a:t> 21</a:t>
            </a:r>
            <a:r>
              <a:rPr lang="en-GB" altLang="el-GR" baseline="30000" dirty="0"/>
              <a:t>st</a:t>
            </a:r>
            <a:r>
              <a:rPr lang="en-GB" altLang="el-GR" dirty="0"/>
              <a:t> July 2006, </a:t>
            </a:r>
            <a:r>
              <a:rPr lang="en-GB" altLang="el-GR" dirty="0" err="1"/>
              <a:t>wikipedia</a:t>
            </a:r>
            <a:r>
              <a:rPr lang="en-GB" altLang="el-GR" dirty="0"/>
              <a:t> </a:t>
            </a:r>
            <a:r>
              <a:rPr lang="en-GB" altLang="el-GR" dirty="0" err="1"/>
              <a:t>contributers</a:t>
            </a:r>
            <a:r>
              <a:rPr lang="en-GB" altLang="el-GR" dirty="0"/>
              <a:t>, “Loggerhead Sea Turtle,” </a:t>
            </a:r>
            <a:r>
              <a:rPr lang="en-GB" altLang="el-GR" i="1" dirty="0"/>
              <a:t>Wikipedia the free </a:t>
            </a:r>
            <a:r>
              <a:rPr lang="en-GB" altLang="el-GR" i="1" dirty="0" err="1"/>
              <a:t>encyclopedia</a:t>
            </a:r>
            <a:r>
              <a:rPr lang="en-GB" altLang="el-GR" dirty="0"/>
              <a:t>, http://en.wikipedia.org/w/index.php?title=Loggerhead_Sea_Turtle&amp;oldid=64799953 </a:t>
            </a:r>
            <a:r>
              <a:rPr lang="en-GB" altLang="el-GR" dirty="0" err="1"/>
              <a:t>accsessed</a:t>
            </a:r>
            <a:r>
              <a:rPr lang="en-GB" altLang="el-GR" dirty="0"/>
              <a:t> 21</a:t>
            </a:r>
            <a:r>
              <a:rPr lang="en-GB" altLang="el-GR" baseline="30000" dirty="0"/>
              <a:t>st</a:t>
            </a:r>
            <a:r>
              <a:rPr lang="en-GB" altLang="el-GR" dirty="0"/>
              <a:t> July 2006, </a:t>
            </a:r>
            <a:r>
              <a:rPr lang="en-GB" altLang="el-GR" dirty="0" err="1"/>
              <a:t>wikipedia</a:t>
            </a:r>
            <a:r>
              <a:rPr lang="en-GB" altLang="el-GR" dirty="0"/>
              <a:t> </a:t>
            </a:r>
            <a:r>
              <a:rPr lang="en-GB" altLang="el-GR" dirty="0" err="1"/>
              <a:t>contributers</a:t>
            </a:r>
            <a:r>
              <a:rPr lang="en-GB" altLang="el-GR" dirty="0"/>
              <a:t>, “</a:t>
            </a:r>
            <a:r>
              <a:rPr lang="en-GB" altLang="el-GR" dirty="0" err="1"/>
              <a:t>Harwsbill</a:t>
            </a:r>
            <a:r>
              <a:rPr lang="en-GB" altLang="el-GR" dirty="0"/>
              <a:t> Turtle,” </a:t>
            </a:r>
            <a:r>
              <a:rPr lang="en-GB" altLang="el-GR" i="1" dirty="0"/>
              <a:t>Wikipedia the free </a:t>
            </a:r>
            <a:r>
              <a:rPr lang="en-GB" altLang="el-GR" i="1" dirty="0" err="1"/>
              <a:t>encyclopedia</a:t>
            </a:r>
            <a:r>
              <a:rPr lang="en-GB" altLang="el-GR" dirty="0"/>
              <a:t>, http://en.wikipedia.org/w/index.php?title=Hawksbill_Turtle&amp;oldid=62647711 </a:t>
            </a:r>
            <a:r>
              <a:rPr lang="en-GB" altLang="el-GR" dirty="0" err="1"/>
              <a:t>accsessed</a:t>
            </a:r>
            <a:r>
              <a:rPr lang="en-GB" altLang="el-GR" dirty="0"/>
              <a:t> 21</a:t>
            </a:r>
            <a:r>
              <a:rPr lang="en-GB" altLang="el-GR" baseline="30000" dirty="0"/>
              <a:t>st</a:t>
            </a:r>
            <a:r>
              <a:rPr lang="en-GB" altLang="el-GR" dirty="0"/>
              <a:t> July 2006 )</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67</a:t>
            </a:fld>
            <a:endParaRPr lang="el-GR"/>
          </a:p>
        </p:txBody>
      </p:sp>
    </p:spTree>
    <p:extLst>
      <p:ext uri="{BB962C8B-B14F-4D97-AF65-F5344CB8AC3E}">
        <p14:creationId xmlns:p14="http://schemas.microsoft.com/office/powerpoint/2010/main" val="2542631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ltLang="el-GR" dirty="0"/>
              <a:t>So far we have only talked about animals. Endemic plants are also being threatened throughout the world and genetics can help in management plans for them too. One example is found in America in North Carolina and Tennessee. The plant is called spreading </a:t>
            </a:r>
            <a:r>
              <a:rPr lang="en-GB" altLang="el-GR" dirty="0" err="1"/>
              <a:t>Avens</a:t>
            </a:r>
            <a:r>
              <a:rPr lang="en-GB" altLang="el-GR" dirty="0"/>
              <a:t> and is now only found on a few mountain tops. In 1991 there were 16 populations and now there are only 11. Extinction is mainly caused by hikers trampling the plants. Four of the 11 populations are declining in numbers and the government has decided to restore the numbers at one site of decline. Genetic analysis will show which of the other populations would be best to take propagules from. 5 populations were analysed and genetic diversity was low. The questions that must be asked when deciding to take plants from a source populations are, is the source population going to cope with the removal of propagules? Does the source population contain a representative amount of genetic diversity? And, out of all of the populations which is most similar to the recipient population? Answering these questions by looking at the genetics, two donor populations were found. (Image from Justice, W. http://plants.usda.gov/java/profile?symbol=GERAZ)</a:t>
            </a:r>
            <a:endParaRPr lang="el-GR" dirty="0"/>
          </a:p>
        </p:txBody>
      </p:sp>
      <p:sp>
        <p:nvSpPr>
          <p:cNvPr id="4" name="Slide Number Placeholder 3"/>
          <p:cNvSpPr>
            <a:spLocks noGrp="1"/>
          </p:cNvSpPr>
          <p:nvPr>
            <p:ph type="sldNum" sz="quarter" idx="10"/>
          </p:nvPr>
        </p:nvSpPr>
        <p:spPr/>
        <p:txBody>
          <a:bodyPr/>
          <a:lstStyle/>
          <a:p>
            <a:fld id="{03EBFCF5-8410-4580-80BD-A92F9257BA4F}" type="slidenum">
              <a:rPr lang="el-GR" smtClean="0"/>
              <a:pPr/>
              <a:t>71</a:t>
            </a:fld>
            <a:endParaRPr lang="el-GR"/>
          </a:p>
        </p:txBody>
      </p:sp>
    </p:spTree>
    <p:extLst>
      <p:ext uri="{BB962C8B-B14F-4D97-AF65-F5344CB8AC3E}">
        <p14:creationId xmlns:p14="http://schemas.microsoft.com/office/powerpoint/2010/main" val="250465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CDA7CB-1ABF-47A2-842B-0366BE723083}" type="datetimeFigureOut">
              <a:rPr lang="el-GR" smtClean="0"/>
              <a:pPr/>
              <a:t>3/5/2025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780BAC-456B-4140-9746-187D6BF9B54F}"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DA7CB-1ABF-47A2-842B-0366BE723083}" type="datetimeFigureOut">
              <a:rPr lang="el-GR" smtClean="0"/>
              <a:pPr/>
              <a:t>3/5/2025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780BAC-456B-4140-9746-187D6BF9B54F}"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0FCDA7CB-1ABF-47A2-842B-0366BE723083}" type="datetimeFigureOut">
              <a:rPr lang="el-GR" smtClean="0"/>
              <a:pPr/>
              <a:t>3/5/2025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780BAC-456B-4140-9746-187D6BF9B54F}" type="slidenum">
              <a:rPr lang="el-GR" smtClean="0"/>
              <a:pPr/>
              <a:t>‹#›</a:t>
            </a:fld>
            <a:endParaRPr lang="el-GR"/>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DA7CB-1ABF-47A2-842B-0366BE723083}" type="datetimeFigureOut">
              <a:rPr lang="el-GR" smtClean="0"/>
              <a:pPr/>
              <a:t>3/5/2025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780BAC-456B-4140-9746-187D6BF9B54F}" type="slidenum">
              <a:rPr lang="el-GR" smtClean="0"/>
              <a:pPr/>
              <a:t>‹#›</a:t>
            </a:fld>
            <a:endParaRPr lang="el-GR"/>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CDA7CB-1ABF-47A2-842B-0366BE723083}" type="datetimeFigureOut">
              <a:rPr lang="el-GR" smtClean="0"/>
              <a:pPr/>
              <a:t>3/5/2025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780BAC-456B-4140-9746-187D6BF9B54F}"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0FCDA7CB-1ABF-47A2-842B-0366BE723083}" type="datetimeFigureOut">
              <a:rPr lang="el-GR" smtClean="0"/>
              <a:pPr/>
              <a:t>3/5/2025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780BAC-456B-4140-9746-187D6BF9B54F}" type="slidenum">
              <a:rPr lang="el-GR" smtClean="0"/>
              <a:pPr/>
              <a:t>‹#›</a:t>
            </a:fld>
            <a:endParaRPr lang="el-GR"/>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CDA7CB-1ABF-47A2-842B-0366BE723083}" type="datetimeFigureOut">
              <a:rPr lang="el-GR" smtClean="0"/>
              <a:pPr/>
              <a:t>3/5/2025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780BAC-456B-4140-9746-187D6BF9B54F}"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CDA7CB-1ABF-47A2-842B-0366BE723083}" type="datetimeFigureOut">
              <a:rPr lang="el-GR" smtClean="0"/>
              <a:pPr/>
              <a:t>3/5/2025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780BAC-456B-4140-9746-187D6BF9B54F}"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Date Placeholder 1"/>
          <p:cNvSpPr>
            <a:spLocks noGrp="1"/>
          </p:cNvSpPr>
          <p:nvPr>
            <p:ph type="dt" sz="half" idx="10"/>
          </p:nvPr>
        </p:nvSpPr>
        <p:spPr/>
        <p:txBody>
          <a:bodyPr/>
          <a:lstStyle/>
          <a:p>
            <a:fld id="{0FCDA7CB-1ABF-47A2-842B-0366BE723083}" type="datetimeFigureOut">
              <a:rPr lang="el-GR" smtClean="0"/>
              <a:pPr/>
              <a:t>3/5/2025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780BAC-456B-4140-9746-187D6BF9B54F}"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Date Placeholder 4"/>
          <p:cNvSpPr>
            <a:spLocks noGrp="1"/>
          </p:cNvSpPr>
          <p:nvPr>
            <p:ph type="dt" sz="half" idx="10"/>
          </p:nvPr>
        </p:nvSpPr>
        <p:spPr/>
        <p:txBody>
          <a:bodyPr/>
          <a:lstStyle/>
          <a:p>
            <a:fld id="{0FCDA7CB-1ABF-47A2-842B-0366BE723083}" type="datetimeFigureOut">
              <a:rPr lang="el-GR" smtClean="0"/>
              <a:pPr/>
              <a:t>3/5/2025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780BAC-456B-4140-9746-187D6BF9B54F}" type="slidenum">
              <a:rPr lang="el-GR" smtClean="0"/>
              <a:pPr/>
              <a:t>‹#›</a:t>
            </a:fld>
            <a:endParaRPr lang="el-GR"/>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CDA7CB-1ABF-47A2-842B-0366BE723083}" type="datetimeFigureOut">
              <a:rPr lang="el-GR" smtClean="0"/>
              <a:pPr/>
              <a:t>3/5/2025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780BAC-456B-4140-9746-187D6BF9B54F}" type="slidenum">
              <a:rPr lang="el-GR" smtClean="0"/>
              <a:pPr/>
              <a:t>‹#›</a:t>
            </a:fld>
            <a:endParaRPr lang="el-GR"/>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0FCDA7CB-1ABF-47A2-842B-0366BE723083}" type="datetimeFigureOut">
              <a:rPr lang="el-GR" smtClean="0"/>
              <a:pPr/>
              <a:t>3/5/2025</a:t>
            </a:fld>
            <a:endParaRPr lang="el-GR"/>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l-GR"/>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EC780BAC-456B-4140-9746-187D6BF9B54F}" type="slidenum">
              <a:rPr lang="el-GR" smtClean="0"/>
              <a:pPr/>
              <a:t>‹#›</a:t>
            </a:fld>
            <a:endParaRPr lang="el-GR"/>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png"/><Relationship Id="rId21" Type="http://schemas.openxmlformats.org/officeDocument/2006/relationships/image" Target="../media/image65.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5" Type="http://schemas.openxmlformats.org/officeDocument/2006/relationships/image" Target="../media/image69.png"/><Relationship Id="rId2" Type="http://schemas.openxmlformats.org/officeDocument/2006/relationships/image" Target="../media/image46.png"/><Relationship Id="rId16" Type="http://schemas.openxmlformats.org/officeDocument/2006/relationships/image" Target="../media/image60.png"/><Relationship Id="rId20" Type="http://schemas.openxmlformats.org/officeDocument/2006/relationships/image" Target="../media/image64.png"/><Relationship Id="rId1" Type="http://schemas.openxmlformats.org/officeDocument/2006/relationships/slideLayout" Target="../slideLayouts/slideLayout6.xml"/><Relationship Id="rId6" Type="http://schemas.openxmlformats.org/officeDocument/2006/relationships/image" Target="../media/image50.png"/><Relationship Id="rId11" Type="http://schemas.openxmlformats.org/officeDocument/2006/relationships/image" Target="../media/image55.png"/><Relationship Id="rId24" Type="http://schemas.openxmlformats.org/officeDocument/2006/relationships/image" Target="../media/image68.png"/><Relationship Id="rId5" Type="http://schemas.openxmlformats.org/officeDocument/2006/relationships/image" Target="../media/image49.png"/><Relationship Id="rId15" Type="http://schemas.openxmlformats.org/officeDocument/2006/relationships/image" Target="../media/image59.png"/><Relationship Id="rId23" Type="http://schemas.openxmlformats.org/officeDocument/2006/relationships/image" Target="../media/image67.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 Id="rId22" Type="http://schemas.openxmlformats.org/officeDocument/2006/relationships/image" Target="../media/image6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4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7.xml"/><Relationship Id="rId5" Type="http://schemas.openxmlformats.org/officeDocument/2006/relationships/image" Target="../media/image87.jpeg"/><Relationship Id="rId4" Type="http://schemas.openxmlformats.org/officeDocument/2006/relationships/image" Target="../media/image86.png"/></Relationships>
</file>

<file path=ppt/slides/_rels/slide5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4.jpeg"/><Relationship Id="rId4" Type="http://schemas.openxmlformats.org/officeDocument/2006/relationships/image" Target="../media/image103.jpeg"/></Relationships>
</file>

<file path=ppt/slides/_rels/slide6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1.jpeg"/><Relationship Id="rId4" Type="http://schemas.openxmlformats.org/officeDocument/2006/relationships/image" Target="../media/image110.png"/></Relationships>
</file>

<file path=ppt/slides/_rels/slide7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48414"/>
            <a:ext cx="10363200" cy="1780108"/>
          </a:xfrm>
        </p:spPr>
        <p:txBody>
          <a:bodyPr>
            <a:normAutofit fontScale="90000"/>
          </a:bodyPr>
          <a:lstStyle/>
          <a:p>
            <a:r>
              <a:rPr lang="el-GR" sz="4900" b="1" dirty="0"/>
              <a:t>Μοριακή Διαγνωστική και Περιβάλλον</a:t>
            </a:r>
            <a:br>
              <a:rPr lang="el-GR" sz="4900" b="1" dirty="0"/>
            </a:br>
            <a:br>
              <a:rPr lang="el-GR" sz="2700" b="1" dirty="0"/>
            </a:br>
            <a:r>
              <a:rPr lang="el-GR" sz="4000" b="1" dirty="0"/>
              <a:t>ή στοιχεία Μοριακής Οικολογίας</a:t>
            </a:r>
            <a:endParaRPr lang="el-GR" sz="6000" b="1" dirty="0"/>
          </a:p>
        </p:txBody>
      </p:sp>
      <p:sp>
        <p:nvSpPr>
          <p:cNvPr id="3" name="Subtitle 2"/>
          <p:cNvSpPr>
            <a:spLocks noGrp="1"/>
          </p:cNvSpPr>
          <p:nvPr>
            <p:ph type="subTitle" idx="1"/>
          </p:nvPr>
        </p:nvSpPr>
        <p:spPr>
          <a:xfrm>
            <a:off x="6935928" y="4966579"/>
            <a:ext cx="5084956" cy="826428"/>
          </a:xfrm>
        </p:spPr>
        <p:txBody>
          <a:bodyPr>
            <a:normAutofit/>
          </a:bodyPr>
          <a:lstStyle/>
          <a:p>
            <a:r>
              <a:rPr lang="el-GR" sz="2800" dirty="0"/>
              <a:t>Κώστας </a:t>
            </a:r>
            <a:r>
              <a:rPr lang="el-GR" sz="2800" dirty="0" err="1"/>
              <a:t>Ματθιόπουλος</a:t>
            </a:r>
            <a:endParaRPr lang="el-GR" sz="2800" dirty="0"/>
          </a:p>
        </p:txBody>
      </p:sp>
      <p:grpSp>
        <p:nvGrpSpPr>
          <p:cNvPr id="7" name="Ομάδα 6">
            <a:extLst>
              <a:ext uri="{FF2B5EF4-FFF2-40B4-BE49-F238E27FC236}">
                <a16:creationId xmlns:a16="http://schemas.microsoft.com/office/drawing/2014/main" id="{020580F1-532F-486B-9A8A-D2ABCFF66E58}"/>
              </a:ext>
            </a:extLst>
          </p:cNvPr>
          <p:cNvGrpSpPr/>
          <p:nvPr/>
        </p:nvGrpSpPr>
        <p:grpSpPr>
          <a:xfrm>
            <a:off x="100359" y="5698548"/>
            <a:ext cx="1228077" cy="1059093"/>
            <a:chOff x="8788893" y="537369"/>
            <a:chExt cx="1485900" cy="1350863"/>
          </a:xfrm>
        </p:grpSpPr>
        <p:sp>
          <p:nvSpPr>
            <p:cNvPr id="8" name="Ορθογώνιο 7">
              <a:extLst>
                <a:ext uri="{FF2B5EF4-FFF2-40B4-BE49-F238E27FC236}">
                  <a16:creationId xmlns:a16="http://schemas.microsoft.com/office/drawing/2014/main" id="{37CF63AB-04DD-4307-8849-F958A49249B0}"/>
                </a:ext>
              </a:extLst>
            </p:cNvPr>
            <p:cNvSpPr/>
            <p:nvPr/>
          </p:nvSpPr>
          <p:spPr>
            <a:xfrm>
              <a:off x="8788893" y="537369"/>
              <a:ext cx="1485900" cy="1350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Εικόνα 8">
              <a:extLst>
                <a:ext uri="{FF2B5EF4-FFF2-40B4-BE49-F238E27FC236}">
                  <a16:creationId xmlns:a16="http://schemas.microsoft.com/office/drawing/2014/main" id="{6603A03B-DF61-49D6-B68B-6F90F6419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58507" y="603251"/>
              <a:ext cx="1336018" cy="1204298"/>
            </a:xfrm>
            <a:prstGeom prst="rect">
              <a:avLst/>
            </a:prstGeom>
          </p:spPr>
        </p:pic>
      </p:grpSp>
      <p:pic>
        <p:nvPicPr>
          <p:cNvPr id="10" name="Εικόνα 9" descr="Εικόνα που περιέχει κείμενο, γραμματοσειρά, σχεδίαση&#10;&#10;Το περιεχόμενο που δημιουργείται από τεχνολογία AI ενδέχεται να είναι εσφαλμένο.">
            <a:extLst>
              <a:ext uri="{FF2B5EF4-FFF2-40B4-BE49-F238E27FC236}">
                <a16:creationId xmlns:a16="http://schemas.microsoft.com/office/drawing/2014/main" id="{09D8C25C-168D-8EA5-581E-85C8F5CB8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422" y="144963"/>
            <a:ext cx="4716965" cy="1629353"/>
          </a:xfrm>
          <a:prstGeom prst="rect">
            <a:avLst/>
          </a:prstGeom>
        </p:spPr>
      </p:pic>
    </p:spTree>
    <p:extLst>
      <p:ext uri="{BB962C8B-B14F-4D97-AF65-F5344CB8AC3E}">
        <p14:creationId xmlns:p14="http://schemas.microsoft.com/office/powerpoint/2010/main" val="2867832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8008"/>
          <a:stretch/>
        </p:blipFill>
        <p:spPr bwMode="auto">
          <a:xfrm>
            <a:off x="6528048" y="1788164"/>
            <a:ext cx="4072326" cy="35130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normAutofit/>
          </a:bodyPr>
          <a:lstStyle/>
          <a:p>
            <a:r>
              <a:rPr lang="en-US" dirty="0"/>
              <a:t>2. </a:t>
            </a:r>
            <a:r>
              <a:rPr lang="el-GR" dirty="0"/>
              <a:t>Μοριακοί δείκτες</a:t>
            </a:r>
          </a:p>
        </p:txBody>
      </p:sp>
      <p:sp>
        <p:nvSpPr>
          <p:cNvPr id="4" name="TextBox 3"/>
          <p:cNvSpPr txBox="1"/>
          <p:nvPr/>
        </p:nvSpPr>
        <p:spPr>
          <a:xfrm>
            <a:off x="1703512" y="2420888"/>
            <a:ext cx="4824536" cy="3046988"/>
          </a:xfrm>
          <a:prstGeom prst="rect">
            <a:avLst/>
          </a:prstGeom>
          <a:noFill/>
        </p:spPr>
        <p:txBody>
          <a:bodyPr wrap="square" rtlCol="0">
            <a:spAutoFit/>
          </a:bodyPr>
          <a:lstStyle/>
          <a:p>
            <a:r>
              <a:rPr lang="el-GR" sz="2400" dirty="0"/>
              <a:t>Γιατί μοριακοί δείκτες</a:t>
            </a:r>
            <a:endParaRPr lang="en-US" sz="2400" dirty="0"/>
          </a:p>
          <a:p>
            <a:pPr marL="342900" indent="-342900">
              <a:buAutoNum type="arabicPeriod"/>
            </a:pPr>
            <a:r>
              <a:rPr lang="el-GR" sz="2400" dirty="0"/>
              <a:t>Υπάρχουν σε όλα τα άτομα</a:t>
            </a:r>
            <a:r>
              <a:rPr lang="en-US" sz="2400" dirty="0"/>
              <a:t> (</a:t>
            </a:r>
            <a:r>
              <a:rPr lang="el-GR" sz="2400" dirty="0"/>
              <a:t>δεν μπορούν να χαθούν</a:t>
            </a:r>
            <a:r>
              <a:rPr lang="en-US" sz="2400" dirty="0"/>
              <a:t>)</a:t>
            </a:r>
          </a:p>
          <a:p>
            <a:pPr marL="342900" indent="-342900">
              <a:buAutoNum type="arabicPeriod"/>
            </a:pPr>
            <a:r>
              <a:rPr lang="el-GR" sz="2400" dirty="0"/>
              <a:t>Κληρονομούνται</a:t>
            </a:r>
            <a:r>
              <a:rPr lang="en-US" sz="2400" dirty="0"/>
              <a:t> (</a:t>
            </a:r>
            <a:r>
              <a:rPr lang="el-GR" sz="2400" dirty="0"/>
              <a:t>ταυτοποίηση συγγενών</a:t>
            </a:r>
            <a:r>
              <a:rPr lang="en-US" sz="2400" dirty="0"/>
              <a:t>)</a:t>
            </a:r>
          </a:p>
          <a:p>
            <a:pPr marL="342900" indent="-342900">
              <a:buAutoNum type="arabicPeriod"/>
            </a:pPr>
            <a:r>
              <a:rPr lang="el-GR" sz="2400" dirty="0"/>
              <a:t>Χρειάζεται μόνο ένα μικρό δείγμα</a:t>
            </a:r>
            <a:r>
              <a:rPr lang="en-US" sz="2400" dirty="0"/>
              <a:t> (</a:t>
            </a:r>
            <a:r>
              <a:rPr lang="el-GR" sz="2400" dirty="0"/>
              <a:t>δεν χρειάζεται να «θυσιαστεί» το ζώο</a:t>
            </a:r>
            <a:r>
              <a:rPr lang="en-US" sz="2400" dirty="0"/>
              <a:t>)</a:t>
            </a:r>
          </a:p>
        </p:txBody>
      </p:sp>
    </p:spTree>
    <p:extLst>
      <p:ext uri="{BB962C8B-B14F-4D97-AF65-F5344CB8AC3E}">
        <p14:creationId xmlns:p14="http://schemas.microsoft.com/office/powerpoint/2010/main" val="2886845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Ορθογώνιο 10">
            <a:extLst>
              <a:ext uri="{FF2B5EF4-FFF2-40B4-BE49-F238E27FC236}">
                <a16:creationId xmlns:a16="http://schemas.microsoft.com/office/drawing/2014/main" id="{2F36D2FB-64C1-40D3-B098-B42F4FC41A19}"/>
              </a:ext>
            </a:extLst>
          </p:cNvPr>
          <p:cNvSpPr/>
          <p:nvPr/>
        </p:nvSpPr>
        <p:spPr>
          <a:xfrm>
            <a:off x="0" y="5197"/>
            <a:ext cx="12192000" cy="2124075"/>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2" name="Picture 2" descr="Αποτέλεσμα εικόνας για molecular mark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65168"/>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1991544" y="2345296"/>
            <a:ext cx="2736304" cy="10116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p:cNvSpPr/>
          <p:nvPr/>
        </p:nvSpPr>
        <p:spPr>
          <a:xfrm>
            <a:off x="6960096" y="2784512"/>
            <a:ext cx="1584176" cy="6444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Oval 6"/>
          <p:cNvSpPr/>
          <p:nvPr/>
        </p:nvSpPr>
        <p:spPr>
          <a:xfrm>
            <a:off x="6600056" y="3717032"/>
            <a:ext cx="1944216" cy="6444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p:cNvSpPr/>
          <p:nvPr/>
        </p:nvSpPr>
        <p:spPr>
          <a:xfrm>
            <a:off x="7404818" y="5949280"/>
            <a:ext cx="1029194" cy="43204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 name="Straight Connector 8"/>
          <p:cNvCxnSpPr>
            <a:stCxn id="7" idx="4"/>
            <a:endCxn id="8" idx="0"/>
          </p:cNvCxnSpPr>
          <p:nvPr/>
        </p:nvCxnSpPr>
        <p:spPr>
          <a:xfrm>
            <a:off x="7572165" y="4361520"/>
            <a:ext cx="347251" cy="15877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79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338329"/>
            <a:ext cx="8229600" cy="826897"/>
          </a:xfrm>
        </p:spPr>
        <p:txBody>
          <a:bodyPr>
            <a:normAutofit/>
          </a:bodyPr>
          <a:lstStyle/>
          <a:p>
            <a:r>
              <a:rPr lang="en-US" dirty="0"/>
              <a:t>3-1. </a:t>
            </a:r>
            <a:r>
              <a:rPr lang="el-GR" dirty="0"/>
              <a:t>Ανάλυση </a:t>
            </a:r>
            <a:r>
              <a:rPr lang="el-GR" dirty="0" err="1"/>
              <a:t>αλλοζύμων</a:t>
            </a:r>
            <a:endParaRPr lang="el-GR" dirty="0"/>
          </a:p>
        </p:txBody>
      </p:sp>
      <p:pic>
        <p:nvPicPr>
          <p:cNvPr id="4" name="Picture 5" descr="C:\Documents and Settings\pl\Επιφάνεια εργασίας\Insect Molecular ecology\Protein extraction and electrophoresis.jpg"/>
          <p:cNvPicPr>
            <a:picLocks noChangeAspect="1" noChangeArrowheads="1"/>
          </p:cNvPicPr>
          <p:nvPr/>
        </p:nvPicPr>
        <p:blipFill>
          <a:blip r:embed="rId2" cstate="print"/>
          <a:srcRect/>
          <a:stretch>
            <a:fillRect/>
          </a:stretch>
        </p:blipFill>
        <p:spPr bwMode="auto">
          <a:xfrm>
            <a:off x="2133600" y="1165226"/>
            <a:ext cx="7848600" cy="5692775"/>
          </a:xfrm>
          <a:prstGeom prst="rect">
            <a:avLst/>
          </a:prstGeom>
          <a:noFill/>
        </p:spPr>
      </p:pic>
    </p:spTree>
    <p:extLst>
      <p:ext uri="{BB962C8B-B14F-4D97-AF65-F5344CB8AC3E}">
        <p14:creationId xmlns:p14="http://schemas.microsoft.com/office/powerpoint/2010/main" val="3610170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69770" y="338328"/>
            <a:ext cx="8845826" cy="1252728"/>
          </a:xfrm>
        </p:spPr>
        <p:txBody>
          <a:bodyPr>
            <a:normAutofit fontScale="90000"/>
          </a:bodyPr>
          <a:lstStyle/>
          <a:p>
            <a:r>
              <a:rPr lang="el-GR" dirty="0"/>
              <a:t>Το προφίλ </a:t>
            </a:r>
            <a:r>
              <a:rPr lang="el-GR" dirty="0" err="1"/>
              <a:t>ζώνωσης</a:t>
            </a:r>
            <a:r>
              <a:rPr lang="el-GR" dirty="0"/>
              <a:t> μιας τετραμερούς πρωτεΐνης με δύο </a:t>
            </a:r>
            <a:r>
              <a:rPr lang="el-GR" dirty="0" err="1"/>
              <a:t>αλληλόμορφα</a:t>
            </a:r>
            <a:endParaRPr lang="el-GR" dirty="0"/>
          </a:p>
        </p:txBody>
      </p:sp>
      <p:pic>
        <p:nvPicPr>
          <p:cNvPr id="4" name="Content Placeholder 3" descr="C:\Documents and Settings\pl\Επιφάνεια εργασίας\Insect Molecular ecology\Protein electrophoresis.jpg"/>
          <p:cNvPicPr>
            <a:picLocks noGrp="1" noChangeAspect="1" noChangeArrowheads="1"/>
          </p:cNvPicPr>
          <p:nvPr>
            <p:ph idx="1"/>
          </p:nvPr>
        </p:nvPicPr>
        <p:blipFill>
          <a:blip r:embed="rId2" cstate="print"/>
          <a:srcRect/>
          <a:stretch>
            <a:fillRect/>
          </a:stretch>
        </p:blipFill>
        <p:spPr bwMode="auto">
          <a:xfrm>
            <a:off x="1919537" y="2276873"/>
            <a:ext cx="8331611" cy="3573607"/>
          </a:xfrm>
          <a:prstGeom prst="rect">
            <a:avLst/>
          </a:prstGeom>
          <a:noFill/>
        </p:spPr>
      </p:pic>
    </p:spTree>
    <p:extLst>
      <p:ext uri="{BB962C8B-B14F-4D97-AF65-F5344CB8AC3E}">
        <p14:creationId xmlns:p14="http://schemas.microsoft.com/office/powerpoint/2010/main" val="28880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73354" y="1764697"/>
            <a:ext cx="7935843" cy="4728870"/>
          </a:xfrm>
        </p:spPr>
        <p:txBody>
          <a:bodyPr>
            <a:normAutofit/>
          </a:bodyPr>
          <a:lstStyle/>
          <a:p>
            <a:r>
              <a:rPr lang="el-GR" dirty="0"/>
              <a:t>Το </a:t>
            </a:r>
            <a:r>
              <a:rPr lang="en-US" dirty="0"/>
              <a:t>DNA </a:t>
            </a:r>
            <a:r>
              <a:rPr lang="el-GR" dirty="0"/>
              <a:t>μπορεί να ενισχυθεί από μόλις ένα αντίγραφο</a:t>
            </a:r>
            <a:endParaRPr lang="en-US" dirty="0"/>
          </a:p>
          <a:p>
            <a:pPr lvl="1"/>
            <a:r>
              <a:rPr lang="el-GR" dirty="0"/>
              <a:t>Δεν καταστρέφει μικρά ζώα, έντομα</a:t>
            </a:r>
            <a:endParaRPr lang="en-US" dirty="0"/>
          </a:p>
          <a:p>
            <a:pPr lvl="1"/>
            <a:r>
              <a:rPr lang="el-GR" dirty="0"/>
              <a:t>Μικρόβια</a:t>
            </a:r>
            <a:endParaRPr lang="en-US" dirty="0"/>
          </a:p>
          <a:p>
            <a:pPr lvl="1"/>
            <a:r>
              <a:rPr lang="el-GR" dirty="0"/>
              <a:t>Σπερματοζωάρια ή ωάρια</a:t>
            </a:r>
            <a:endParaRPr lang="en-US" dirty="0"/>
          </a:p>
          <a:p>
            <a:pPr lvl="1"/>
            <a:r>
              <a:rPr lang="el-GR" dirty="0"/>
              <a:t>Τρίχες </a:t>
            </a:r>
            <a:endParaRPr lang="en-US" dirty="0"/>
          </a:p>
          <a:p>
            <a:pPr lvl="1"/>
            <a:r>
              <a:rPr lang="el-GR" dirty="0"/>
              <a:t>Μυελός των οστών</a:t>
            </a:r>
            <a:endParaRPr lang="en-US" dirty="0"/>
          </a:p>
          <a:p>
            <a:pPr lvl="1"/>
            <a:r>
              <a:rPr lang="el-GR" dirty="0"/>
              <a:t>Σάλιο, ούρα, κόπρανα</a:t>
            </a:r>
            <a:endParaRPr lang="en-US" dirty="0"/>
          </a:p>
          <a:p>
            <a:pPr lvl="1"/>
            <a:r>
              <a:rPr lang="el-GR" dirty="0"/>
              <a:t>Μουσειακά δείγματα</a:t>
            </a:r>
            <a:r>
              <a:rPr lang="en-US" dirty="0"/>
              <a:t> (</a:t>
            </a:r>
            <a:r>
              <a:rPr lang="el-GR" dirty="0"/>
              <a:t>αρχαίο </a:t>
            </a:r>
            <a:r>
              <a:rPr lang="en-US" dirty="0"/>
              <a:t>DNA)</a:t>
            </a:r>
          </a:p>
          <a:p>
            <a:r>
              <a:rPr lang="el-GR" dirty="0"/>
              <a:t>Στόχευση συγκεκριμένων αλληλουχιών</a:t>
            </a:r>
            <a:endParaRPr lang="en-US" dirty="0"/>
          </a:p>
          <a:p>
            <a:pPr lvl="1"/>
            <a:r>
              <a:rPr lang="el-GR" dirty="0" err="1"/>
              <a:t>Μιτοχονδριακά</a:t>
            </a:r>
            <a:r>
              <a:rPr lang="el-GR" dirty="0"/>
              <a:t> γονίδια</a:t>
            </a:r>
            <a:endParaRPr lang="en-US" dirty="0"/>
          </a:p>
          <a:p>
            <a:pPr lvl="1"/>
            <a:r>
              <a:rPr lang="el-GR" dirty="0"/>
              <a:t>Πυρηνικά γονίδια και επαναλαμβανόμενο </a:t>
            </a:r>
            <a:r>
              <a:rPr lang="en-US" dirty="0"/>
              <a:t>DNA</a:t>
            </a:r>
            <a:endParaRPr lang="el-GR" dirty="0"/>
          </a:p>
        </p:txBody>
      </p:sp>
      <p:sp>
        <p:nvSpPr>
          <p:cNvPr id="3" name="Title 2"/>
          <p:cNvSpPr>
            <a:spLocks noGrp="1"/>
          </p:cNvSpPr>
          <p:nvPr>
            <p:ph type="title"/>
          </p:nvPr>
        </p:nvSpPr>
        <p:spPr/>
        <p:txBody>
          <a:bodyPr>
            <a:normAutofit/>
          </a:bodyPr>
          <a:lstStyle/>
          <a:p>
            <a:r>
              <a:rPr lang="el-GR" dirty="0"/>
              <a:t>Η σημασία της </a:t>
            </a:r>
            <a:r>
              <a:rPr lang="en-US" dirty="0"/>
              <a:t>PCR </a:t>
            </a:r>
            <a:r>
              <a:rPr lang="el-GR" dirty="0"/>
              <a:t>στη μοριακή οικολογία</a:t>
            </a:r>
          </a:p>
        </p:txBody>
      </p:sp>
    </p:spTree>
    <p:extLst>
      <p:ext uri="{BB962C8B-B14F-4D97-AF65-F5344CB8AC3E}">
        <p14:creationId xmlns:p14="http://schemas.microsoft.com/office/powerpoint/2010/main" val="2005399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820025" y="302923"/>
            <a:ext cx="4078433" cy="1964028"/>
          </a:xfrm>
        </p:spPr>
        <p:txBody>
          <a:bodyPr>
            <a:noAutofit/>
          </a:bodyPr>
          <a:lstStyle/>
          <a:p>
            <a:r>
              <a:rPr lang="en-US" sz="2800" dirty="0"/>
              <a:t>3-2. Restriction fragment length polymorphism (RFLP) </a:t>
            </a:r>
            <a:r>
              <a:rPr lang="el-GR" sz="2800" dirty="0"/>
              <a:t>σε συνδυασμό με </a:t>
            </a:r>
            <a:r>
              <a:rPr lang="en-US" sz="2800" dirty="0"/>
              <a:t>PCR</a:t>
            </a:r>
            <a:r>
              <a:rPr lang="el-GR" sz="2800" dirty="0"/>
              <a:t> </a:t>
            </a:r>
            <a:r>
              <a:rPr lang="en-US" sz="2800" dirty="0"/>
              <a:t>(PCR-RFLP)</a:t>
            </a:r>
            <a:endParaRPr lang="el-GR" sz="2800" dirty="0"/>
          </a:p>
        </p:txBody>
      </p:sp>
      <p:pic>
        <p:nvPicPr>
          <p:cNvPr id="5" name="Picture 4" descr="ch6f6"/>
          <p:cNvPicPr>
            <a:picLocks noChangeAspect="1" noChangeArrowheads="1"/>
          </p:cNvPicPr>
          <p:nvPr/>
        </p:nvPicPr>
        <p:blipFill>
          <a:blip r:embed="rId2" cstate="print"/>
          <a:srcRect/>
          <a:stretch>
            <a:fillRect/>
          </a:stretch>
        </p:blipFill>
        <p:spPr bwMode="auto">
          <a:xfrm>
            <a:off x="269353" y="214006"/>
            <a:ext cx="7550672" cy="6347617"/>
          </a:xfrm>
          <a:prstGeom prst="rect">
            <a:avLst/>
          </a:prstGeom>
          <a:noFill/>
          <a:ln w="9525">
            <a:noFill/>
            <a:miter lim="800000"/>
            <a:headEnd/>
            <a:tailEnd/>
          </a:ln>
        </p:spPr>
      </p:pic>
      <p:sp>
        <p:nvSpPr>
          <p:cNvPr id="6" name="Rectangle 6"/>
          <p:cNvSpPr>
            <a:spLocks noChangeArrowheads="1"/>
          </p:cNvSpPr>
          <p:nvPr/>
        </p:nvSpPr>
        <p:spPr bwMode="auto">
          <a:xfrm>
            <a:off x="8486775" y="3355418"/>
            <a:ext cx="3435872" cy="3199659"/>
          </a:xfrm>
          <a:prstGeom prst="rect">
            <a:avLst/>
          </a:prstGeom>
          <a:noFill/>
          <a:ln w="9525">
            <a:noFill/>
            <a:miter lim="800000"/>
            <a:headEnd/>
            <a:tailEnd/>
          </a:ln>
        </p:spPr>
        <p:txBody>
          <a:bodyPr/>
          <a:lstStyle/>
          <a:p>
            <a:r>
              <a:rPr lang="el-GR" sz="1400" b="1" dirty="0" err="1">
                <a:solidFill>
                  <a:schemeClr val="tx2"/>
                </a:solidFill>
                <a:latin typeface="Calibri" pitchFamily="34" charset="0"/>
              </a:rPr>
              <a:t>Restriction</a:t>
            </a:r>
            <a:r>
              <a:rPr lang="el-GR" sz="1400" b="1" dirty="0">
                <a:solidFill>
                  <a:schemeClr val="tx2"/>
                </a:solidFill>
                <a:latin typeface="Calibri" pitchFamily="34" charset="0"/>
              </a:rPr>
              <a:t> </a:t>
            </a:r>
            <a:r>
              <a:rPr lang="el-GR" sz="1400" b="1" dirty="0" err="1">
                <a:solidFill>
                  <a:schemeClr val="tx2"/>
                </a:solidFill>
                <a:latin typeface="Calibri" pitchFamily="34" charset="0"/>
              </a:rPr>
              <a:t>site</a:t>
            </a:r>
            <a:r>
              <a:rPr lang="el-GR" sz="1400" b="1" dirty="0">
                <a:solidFill>
                  <a:schemeClr val="tx2"/>
                </a:solidFill>
                <a:latin typeface="Calibri" pitchFamily="34" charset="0"/>
              </a:rPr>
              <a:t> </a:t>
            </a:r>
            <a:r>
              <a:rPr lang="el-GR" sz="1400" b="1" dirty="0" err="1">
                <a:solidFill>
                  <a:schemeClr val="tx2"/>
                </a:solidFill>
                <a:latin typeface="Calibri" pitchFamily="34" charset="0"/>
              </a:rPr>
              <a:t>polymorphisms</a:t>
            </a:r>
            <a:r>
              <a:rPr lang="el-GR" sz="1400" b="1" dirty="0">
                <a:solidFill>
                  <a:schemeClr val="tx2"/>
                </a:solidFill>
                <a:latin typeface="Calibri" pitchFamily="34" charset="0"/>
              </a:rPr>
              <a:t> </a:t>
            </a:r>
            <a:r>
              <a:rPr lang="el-GR" sz="1400" b="1" dirty="0" err="1">
                <a:solidFill>
                  <a:schemeClr val="tx2"/>
                </a:solidFill>
                <a:latin typeface="Calibri" pitchFamily="34" charset="0"/>
              </a:rPr>
              <a:t>can</a:t>
            </a:r>
            <a:r>
              <a:rPr lang="el-GR" sz="1400" b="1" dirty="0">
                <a:solidFill>
                  <a:schemeClr val="tx2"/>
                </a:solidFill>
                <a:latin typeface="Calibri" pitchFamily="34" charset="0"/>
              </a:rPr>
              <a:t> </a:t>
            </a:r>
            <a:r>
              <a:rPr lang="el-GR" sz="1400" b="1" dirty="0" err="1">
                <a:solidFill>
                  <a:schemeClr val="tx2"/>
                </a:solidFill>
                <a:latin typeface="Calibri" pitchFamily="34" charset="0"/>
              </a:rPr>
              <a:t>easily</a:t>
            </a:r>
            <a:r>
              <a:rPr lang="el-GR" sz="1400" b="1" dirty="0">
                <a:solidFill>
                  <a:schemeClr val="tx2"/>
                </a:solidFill>
                <a:latin typeface="Calibri" pitchFamily="34" charset="0"/>
              </a:rPr>
              <a:t> </a:t>
            </a:r>
            <a:r>
              <a:rPr lang="el-GR" sz="1400" b="1" dirty="0" err="1">
                <a:solidFill>
                  <a:schemeClr val="tx2"/>
                </a:solidFill>
                <a:latin typeface="Calibri" pitchFamily="34" charset="0"/>
              </a:rPr>
              <a:t>be</a:t>
            </a:r>
            <a:r>
              <a:rPr lang="el-GR" sz="1400" b="1" dirty="0">
                <a:solidFill>
                  <a:schemeClr val="tx2"/>
                </a:solidFill>
                <a:latin typeface="Calibri" pitchFamily="34" charset="0"/>
              </a:rPr>
              <a:t> </a:t>
            </a:r>
            <a:r>
              <a:rPr lang="el-GR" sz="1400" b="1" dirty="0" err="1">
                <a:solidFill>
                  <a:schemeClr val="tx2"/>
                </a:solidFill>
                <a:latin typeface="Calibri" pitchFamily="34" charset="0"/>
              </a:rPr>
              <a:t>typed</a:t>
            </a:r>
            <a:r>
              <a:rPr lang="el-GR" sz="1400" b="1" dirty="0">
                <a:solidFill>
                  <a:schemeClr val="tx2"/>
                </a:solidFill>
                <a:latin typeface="Calibri" pitchFamily="34" charset="0"/>
              </a:rPr>
              <a:t> </a:t>
            </a:r>
            <a:r>
              <a:rPr lang="el-GR" sz="1400" b="1" dirty="0" err="1">
                <a:solidFill>
                  <a:schemeClr val="tx2"/>
                </a:solidFill>
                <a:latin typeface="Calibri" pitchFamily="34" charset="0"/>
              </a:rPr>
              <a:t>by</a:t>
            </a:r>
            <a:r>
              <a:rPr lang="el-GR" sz="1400" b="1" dirty="0">
                <a:solidFill>
                  <a:schemeClr val="tx2"/>
                </a:solidFill>
                <a:latin typeface="Calibri" pitchFamily="34" charset="0"/>
              </a:rPr>
              <a:t> PCR </a:t>
            </a:r>
            <a:r>
              <a:rPr lang="el-GR" sz="1400" b="1" dirty="0" err="1">
                <a:solidFill>
                  <a:schemeClr val="tx2"/>
                </a:solidFill>
                <a:latin typeface="Calibri" pitchFamily="34" charset="0"/>
              </a:rPr>
              <a:t>as</a:t>
            </a:r>
            <a:r>
              <a:rPr lang="el-GR" sz="1400" b="1" dirty="0">
                <a:solidFill>
                  <a:schemeClr val="tx2"/>
                </a:solidFill>
                <a:latin typeface="Calibri" pitchFamily="34" charset="0"/>
              </a:rPr>
              <a:t> </a:t>
            </a:r>
            <a:r>
              <a:rPr lang="el-GR" sz="1400" b="1" dirty="0" err="1">
                <a:solidFill>
                  <a:schemeClr val="tx2"/>
                </a:solidFill>
                <a:latin typeface="Calibri" pitchFamily="34" charset="0"/>
              </a:rPr>
              <a:t>an</a:t>
            </a:r>
            <a:r>
              <a:rPr lang="el-GR" sz="1400" b="1" dirty="0">
                <a:solidFill>
                  <a:schemeClr val="tx2"/>
                </a:solidFill>
                <a:latin typeface="Calibri" pitchFamily="34" charset="0"/>
              </a:rPr>
              <a:t> </a:t>
            </a:r>
            <a:r>
              <a:rPr lang="el-GR" sz="1400" b="1" dirty="0" err="1">
                <a:solidFill>
                  <a:schemeClr val="tx2"/>
                </a:solidFill>
                <a:latin typeface="Calibri" pitchFamily="34" charset="0"/>
              </a:rPr>
              <a:t>alternative</a:t>
            </a:r>
            <a:r>
              <a:rPr lang="el-GR" sz="1400" b="1" dirty="0">
                <a:solidFill>
                  <a:schemeClr val="tx2"/>
                </a:solidFill>
                <a:latin typeface="Calibri" pitchFamily="34" charset="0"/>
              </a:rPr>
              <a:t> </a:t>
            </a:r>
            <a:r>
              <a:rPr lang="el-GR" sz="1400" b="1" dirty="0" err="1">
                <a:solidFill>
                  <a:schemeClr val="tx2"/>
                </a:solidFill>
                <a:latin typeface="Calibri" pitchFamily="34" charset="0"/>
              </a:rPr>
              <a:t>to</a:t>
            </a:r>
            <a:r>
              <a:rPr lang="el-GR" sz="1400" b="1" dirty="0">
                <a:solidFill>
                  <a:schemeClr val="tx2"/>
                </a:solidFill>
                <a:latin typeface="Calibri" pitchFamily="34" charset="0"/>
              </a:rPr>
              <a:t> </a:t>
            </a:r>
            <a:r>
              <a:rPr lang="el-GR" sz="1400" b="1" dirty="0" err="1">
                <a:solidFill>
                  <a:schemeClr val="tx2"/>
                </a:solidFill>
                <a:latin typeface="Calibri" pitchFamily="34" charset="0"/>
              </a:rPr>
              <a:t>laborious</a:t>
            </a:r>
            <a:r>
              <a:rPr lang="el-GR" sz="1400" b="1" dirty="0">
                <a:solidFill>
                  <a:schemeClr val="tx2"/>
                </a:solidFill>
                <a:latin typeface="Calibri" pitchFamily="34" charset="0"/>
              </a:rPr>
              <a:t> RFLP </a:t>
            </a:r>
            <a:r>
              <a:rPr lang="el-GR" sz="1400" b="1" dirty="0" err="1">
                <a:solidFill>
                  <a:schemeClr val="tx2"/>
                </a:solidFill>
                <a:latin typeface="Calibri" pitchFamily="34" charset="0"/>
              </a:rPr>
              <a:t>assays</a:t>
            </a:r>
            <a:r>
              <a:rPr lang="el-GR" sz="1400" b="1" dirty="0">
                <a:solidFill>
                  <a:schemeClr val="tx2"/>
                </a:solidFill>
                <a:latin typeface="Calibri" pitchFamily="34" charset="0"/>
              </a:rPr>
              <a:t>.</a:t>
            </a:r>
            <a:r>
              <a:rPr lang="el-GR" sz="1400" dirty="0">
                <a:solidFill>
                  <a:schemeClr val="tx2"/>
                </a:solidFill>
                <a:latin typeface="Calibri" pitchFamily="34" charset="0"/>
              </a:rPr>
              <a:t> </a:t>
            </a:r>
            <a:r>
              <a:rPr lang="el-GR" sz="1400" dirty="0" err="1">
                <a:solidFill>
                  <a:schemeClr val="tx2"/>
                </a:solidFill>
                <a:latin typeface="Calibri" pitchFamily="34" charset="0"/>
              </a:rPr>
              <a:t>Alleles</a:t>
            </a:r>
            <a:r>
              <a:rPr lang="el-GR" sz="1400" dirty="0">
                <a:solidFill>
                  <a:schemeClr val="tx2"/>
                </a:solidFill>
                <a:latin typeface="Calibri" pitchFamily="34" charset="0"/>
              </a:rPr>
              <a:t> 1 and 2 </a:t>
            </a:r>
            <a:r>
              <a:rPr lang="el-GR" sz="1400" dirty="0" err="1">
                <a:solidFill>
                  <a:schemeClr val="tx2"/>
                </a:solidFill>
                <a:latin typeface="Calibri" pitchFamily="34" charset="0"/>
              </a:rPr>
              <a:t>are</a:t>
            </a:r>
            <a:r>
              <a:rPr lang="el-GR" sz="1400" dirty="0">
                <a:solidFill>
                  <a:schemeClr val="tx2"/>
                </a:solidFill>
                <a:latin typeface="Calibri" pitchFamily="34" charset="0"/>
              </a:rPr>
              <a:t> </a:t>
            </a:r>
            <a:r>
              <a:rPr lang="el-GR" sz="1400" dirty="0" err="1">
                <a:solidFill>
                  <a:schemeClr val="tx2"/>
                </a:solidFill>
                <a:latin typeface="Calibri" pitchFamily="34" charset="0"/>
              </a:rPr>
              <a:t>distinguished</a:t>
            </a:r>
            <a:r>
              <a:rPr lang="el-GR" sz="1400" dirty="0">
                <a:solidFill>
                  <a:schemeClr val="tx2"/>
                </a:solidFill>
                <a:latin typeface="Calibri" pitchFamily="34" charset="0"/>
              </a:rPr>
              <a:t> </a:t>
            </a:r>
            <a:r>
              <a:rPr lang="el-GR" sz="1400" dirty="0" err="1">
                <a:solidFill>
                  <a:schemeClr val="tx2"/>
                </a:solidFill>
                <a:latin typeface="Calibri" pitchFamily="34" charset="0"/>
              </a:rPr>
              <a:t>by</a:t>
            </a:r>
            <a:r>
              <a:rPr lang="el-GR" sz="1400" dirty="0">
                <a:solidFill>
                  <a:schemeClr val="tx2"/>
                </a:solidFill>
                <a:latin typeface="Calibri" pitchFamily="34" charset="0"/>
              </a:rPr>
              <a:t> a </a:t>
            </a:r>
            <a:r>
              <a:rPr lang="el-GR" sz="1400" dirty="0" err="1">
                <a:solidFill>
                  <a:schemeClr val="tx2"/>
                </a:solidFill>
                <a:latin typeface="Calibri" pitchFamily="34" charset="0"/>
              </a:rPr>
              <a:t>polymorphism</a:t>
            </a:r>
            <a:r>
              <a:rPr lang="el-GR" sz="1400" dirty="0">
                <a:solidFill>
                  <a:schemeClr val="tx2"/>
                </a:solidFill>
                <a:latin typeface="Calibri" pitchFamily="34" charset="0"/>
              </a:rPr>
              <a:t> </a:t>
            </a:r>
            <a:r>
              <a:rPr lang="el-GR" sz="1400" dirty="0" err="1">
                <a:solidFill>
                  <a:schemeClr val="tx2"/>
                </a:solidFill>
                <a:latin typeface="Calibri" pitchFamily="34" charset="0"/>
              </a:rPr>
              <a:t>which</a:t>
            </a:r>
            <a:r>
              <a:rPr lang="el-GR" sz="1400" dirty="0">
                <a:solidFill>
                  <a:schemeClr val="tx2"/>
                </a:solidFill>
                <a:latin typeface="Calibri" pitchFamily="34" charset="0"/>
              </a:rPr>
              <a:t> </a:t>
            </a:r>
            <a:r>
              <a:rPr lang="el-GR" sz="1400" dirty="0" err="1">
                <a:solidFill>
                  <a:schemeClr val="tx2"/>
                </a:solidFill>
                <a:latin typeface="Calibri" pitchFamily="34" charset="0"/>
              </a:rPr>
              <a:t>alters</a:t>
            </a:r>
            <a:r>
              <a:rPr lang="el-GR" sz="1400" dirty="0">
                <a:solidFill>
                  <a:schemeClr val="tx2"/>
                </a:solidFill>
                <a:latin typeface="Calibri" pitchFamily="34" charset="0"/>
              </a:rPr>
              <a:t> the </a:t>
            </a:r>
            <a:r>
              <a:rPr lang="el-GR" sz="1400" dirty="0" err="1">
                <a:solidFill>
                  <a:schemeClr val="tx2"/>
                </a:solidFill>
                <a:latin typeface="Calibri" pitchFamily="34" charset="0"/>
              </a:rPr>
              <a:t>nucleotide</a:t>
            </a:r>
            <a:r>
              <a:rPr lang="el-GR" sz="1400" dirty="0">
                <a:solidFill>
                  <a:schemeClr val="tx2"/>
                </a:solidFill>
                <a:latin typeface="Calibri" pitchFamily="34" charset="0"/>
              </a:rPr>
              <a:t> </a:t>
            </a:r>
            <a:r>
              <a:rPr lang="el-GR" sz="1400" dirty="0" err="1">
                <a:solidFill>
                  <a:schemeClr val="tx2"/>
                </a:solidFill>
                <a:latin typeface="Calibri" pitchFamily="34" charset="0"/>
              </a:rPr>
              <a:t>sequence</a:t>
            </a:r>
            <a:r>
              <a:rPr lang="el-GR" sz="1400" dirty="0">
                <a:solidFill>
                  <a:schemeClr val="tx2"/>
                </a:solidFill>
                <a:latin typeface="Calibri" pitchFamily="34" charset="0"/>
              </a:rPr>
              <a:t> of a </a:t>
            </a:r>
            <a:r>
              <a:rPr lang="el-GR" sz="1400" dirty="0" err="1">
                <a:solidFill>
                  <a:schemeClr val="tx2"/>
                </a:solidFill>
                <a:latin typeface="Calibri" pitchFamily="34" charset="0"/>
              </a:rPr>
              <a:t>specific</a:t>
            </a:r>
            <a:r>
              <a:rPr lang="el-GR" sz="1400" dirty="0">
                <a:solidFill>
                  <a:schemeClr val="tx2"/>
                </a:solidFill>
                <a:latin typeface="Calibri" pitchFamily="34" charset="0"/>
              </a:rPr>
              <a:t> </a:t>
            </a:r>
            <a:r>
              <a:rPr lang="el-GR" sz="1400" dirty="0" err="1">
                <a:solidFill>
                  <a:schemeClr val="tx2"/>
                </a:solidFill>
                <a:latin typeface="Calibri" pitchFamily="34" charset="0"/>
              </a:rPr>
              <a:t>restriction</a:t>
            </a:r>
            <a:r>
              <a:rPr lang="el-GR" sz="1400" dirty="0">
                <a:solidFill>
                  <a:schemeClr val="tx2"/>
                </a:solidFill>
                <a:latin typeface="Calibri" pitchFamily="34" charset="0"/>
              </a:rPr>
              <a:t> </a:t>
            </a:r>
            <a:r>
              <a:rPr lang="el-GR" sz="1400" dirty="0" err="1">
                <a:solidFill>
                  <a:schemeClr val="tx2"/>
                </a:solidFill>
                <a:latin typeface="Calibri" pitchFamily="34" charset="0"/>
              </a:rPr>
              <a:t>site</a:t>
            </a:r>
            <a:r>
              <a:rPr lang="el-GR" sz="1400" dirty="0">
                <a:solidFill>
                  <a:schemeClr val="tx2"/>
                </a:solidFill>
                <a:latin typeface="Calibri" pitchFamily="34" charset="0"/>
              </a:rPr>
              <a:t> for </a:t>
            </a:r>
            <a:r>
              <a:rPr lang="el-GR" sz="1400" dirty="0" err="1">
                <a:solidFill>
                  <a:schemeClr val="tx2"/>
                </a:solidFill>
                <a:latin typeface="Calibri" pitchFamily="34" charset="0"/>
              </a:rPr>
              <a:t>restriction</a:t>
            </a:r>
            <a:r>
              <a:rPr lang="el-GR" sz="1400" dirty="0">
                <a:solidFill>
                  <a:schemeClr val="tx2"/>
                </a:solidFill>
                <a:latin typeface="Calibri" pitchFamily="34" charset="0"/>
              </a:rPr>
              <a:t> </a:t>
            </a:r>
            <a:r>
              <a:rPr lang="el-GR" sz="1400" dirty="0" err="1">
                <a:solidFill>
                  <a:schemeClr val="tx2"/>
                </a:solidFill>
                <a:latin typeface="Calibri" pitchFamily="34" charset="0"/>
              </a:rPr>
              <a:t>nuclease</a:t>
            </a:r>
            <a:r>
              <a:rPr lang="el-GR" sz="1400" dirty="0">
                <a:solidFill>
                  <a:schemeClr val="tx2"/>
                </a:solidFill>
                <a:latin typeface="Calibri" pitchFamily="34" charset="0"/>
              </a:rPr>
              <a:t> R: </a:t>
            </a:r>
            <a:r>
              <a:rPr lang="el-GR" sz="1400" dirty="0" err="1">
                <a:solidFill>
                  <a:schemeClr val="tx2"/>
                </a:solidFill>
                <a:latin typeface="Calibri" pitchFamily="34" charset="0"/>
              </a:rPr>
              <a:t>allele</a:t>
            </a:r>
            <a:r>
              <a:rPr lang="el-GR" sz="1400" dirty="0">
                <a:solidFill>
                  <a:schemeClr val="tx2"/>
                </a:solidFill>
                <a:latin typeface="Calibri" pitchFamily="34" charset="0"/>
              </a:rPr>
              <a:t> 1 </a:t>
            </a:r>
            <a:r>
              <a:rPr lang="el-GR" sz="1400" dirty="0" err="1">
                <a:solidFill>
                  <a:schemeClr val="tx2"/>
                </a:solidFill>
                <a:latin typeface="Calibri" pitchFamily="34" charset="0"/>
              </a:rPr>
              <a:t>possesses</a:t>
            </a:r>
            <a:r>
              <a:rPr lang="el-GR" sz="1400" dirty="0">
                <a:solidFill>
                  <a:schemeClr val="tx2"/>
                </a:solidFill>
                <a:latin typeface="Calibri" pitchFamily="34" charset="0"/>
              </a:rPr>
              <a:t> the </a:t>
            </a:r>
            <a:r>
              <a:rPr lang="el-GR" sz="1400" dirty="0" err="1">
                <a:solidFill>
                  <a:schemeClr val="tx2"/>
                </a:solidFill>
                <a:latin typeface="Calibri" pitchFamily="34" charset="0"/>
              </a:rPr>
              <a:t>site</a:t>
            </a:r>
            <a:r>
              <a:rPr lang="el-GR" sz="1400" dirty="0">
                <a:solidFill>
                  <a:schemeClr val="tx2"/>
                </a:solidFill>
                <a:latin typeface="Calibri" pitchFamily="34" charset="0"/>
              </a:rPr>
              <a:t>, </a:t>
            </a:r>
            <a:r>
              <a:rPr lang="el-GR" sz="1400" dirty="0" err="1">
                <a:solidFill>
                  <a:schemeClr val="tx2"/>
                </a:solidFill>
                <a:latin typeface="Calibri" pitchFamily="34" charset="0"/>
              </a:rPr>
              <a:t>but</a:t>
            </a:r>
            <a:r>
              <a:rPr lang="el-GR" sz="1400" dirty="0">
                <a:solidFill>
                  <a:schemeClr val="tx2"/>
                </a:solidFill>
                <a:latin typeface="Calibri" pitchFamily="34" charset="0"/>
              </a:rPr>
              <a:t> </a:t>
            </a:r>
            <a:r>
              <a:rPr lang="el-GR" sz="1400" dirty="0" err="1">
                <a:solidFill>
                  <a:schemeClr val="tx2"/>
                </a:solidFill>
                <a:latin typeface="Calibri" pitchFamily="34" charset="0"/>
              </a:rPr>
              <a:t>allele</a:t>
            </a:r>
            <a:r>
              <a:rPr lang="el-GR" sz="1400" dirty="0">
                <a:solidFill>
                  <a:schemeClr val="tx2"/>
                </a:solidFill>
                <a:latin typeface="Calibri" pitchFamily="34" charset="0"/>
              </a:rPr>
              <a:t> 2 </a:t>
            </a:r>
            <a:r>
              <a:rPr lang="el-GR" sz="1400" dirty="0" err="1">
                <a:solidFill>
                  <a:schemeClr val="tx2"/>
                </a:solidFill>
                <a:latin typeface="Calibri" pitchFamily="34" charset="0"/>
              </a:rPr>
              <a:t>has</a:t>
            </a:r>
            <a:r>
              <a:rPr lang="el-GR" sz="1400" dirty="0">
                <a:solidFill>
                  <a:schemeClr val="tx2"/>
                </a:solidFill>
                <a:latin typeface="Calibri" pitchFamily="34" charset="0"/>
              </a:rPr>
              <a:t> </a:t>
            </a:r>
            <a:r>
              <a:rPr lang="el-GR" sz="1400" dirty="0" err="1">
                <a:solidFill>
                  <a:schemeClr val="tx2"/>
                </a:solidFill>
                <a:latin typeface="Calibri" pitchFamily="34" charset="0"/>
              </a:rPr>
              <a:t>an</a:t>
            </a:r>
            <a:r>
              <a:rPr lang="el-GR" sz="1400" dirty="0">
                <a:solidFill>
                  <a:schemeClr val="tx2"/>
                </a:solidFill>
                <a:latin typeface="Calibri" pitchFamily="34" charset="0"/>
              </a:rPr>
              <a:t> </a:t>
            </a:r>
            <a:r>
              <a:rPr lang="el-GR" sz="1400" dirty="0" err="1">
                <a:solidFill>
                  <a:schemeClr val="tx2"/>
                </a:solidFill>
                <a:latin typeface="Calibri" pitchFamily="34" charset="0"/>
              </a:rPr>
              <a:t>altered</a:t>
            </a:r>
            <a:r>
              <a:rPr lang="el-GR" sz="1400" dirty="0">
                <a:solidFill>
                  <a:schemeClr val="tx2"/>
                </a:solidFill>
                <a:latin typeface="Calibri" pitchFamily="34" charset="0"/>
              </a:rPr>
              <a:t> </a:t>
            </a:r>
            <a:r>
              <a:rPr lang="el-GR" sz="1400" dirty="0" err="1">
                <a:solidFill>
                  <a:schemeClr val="tx2"/>
                </a:solidFill>
                <a:latin typeface="Calibri" pitchFamily="34" charset="0"/>
              </a:rPr>
              <a:t>nucleotide</a:t>
            </a:r>
            <a:r>
              <a:rPr lang="el-GR" sz="1400" dirty="0">
                <a:solidFill>
                  <a:schemeClr val="tx2"/>
                </a:solidFill>
                <a:latin typeface="Calibri" pitchFamily="34" charset="0"/>
              </a:rPr>
              <a:t>(s) X, X' and </a:t>
            </a:r>
            <a:r>
              <a:rPr lang="el-GR" sz="1400" dirty="0" err="1">
                <a:solidFill>
                  <a:schemeClr val="tx2"/>
                </a:solidFill>
                <a:latin typeface="Calibri" pitchFamily="34" charset="0"/>
              </a:rPr>
              <a:t>so</a:t>
            </a:r>
            <a:r>
              <a:rPr lang="el-GR" sz="1400" dirty="0">
                <a:solidFill>
                  <a:schemeClr val="tx2"/>
                </a:solidFill>
                <a:latin typeface="Calibri" pitchFamily="34" charset="0"/>
              </a:rPr>
              <a:t> </a:t>
            </a:r>
            <a:r>
              <a:rPr lang="el-GR" sz="1400" dirty="0" err="1">
                <a:solidFill>
                  <a:schemeClr val="tx2"/>
                </a:solidFill>
                <a:latin typeface="Calibri" pitchFamily="34" charset="0"/>
              </a:rPr>
              <a:t>lacks</a:t>
            </a:r>
            <a:r>
              <a:rPr lang="el-GR" sz="1400" dirty="0">
                <a:solidFill>
                  <a:schemeClr val="tx2"/>
                </a:solidFill>
                <a:latin typeface="Calibri" pitchFamily="34" charset="0"/>
              </a:rPr>
              <a:t> </a:t>
            </a:r>
            <a:r>
              <a:rPr lang="el-GR" sz="1400" dirty="0" err="1">
                <a:solidFill>
                  <a:schemeClr val="tx2"/>
                </a:solidFill>
                <a:latin typeface="Calibri" pitchFamily="34" charset="0"/>
              </a:rPr>
              <a:t>it</a:t>
            </a:r>
            <a:r>
              <a:rPr lang="el-GR" sz="1400" dirty="0">
                <a:solidFill>
                  <a:schemeClr val="tx2"/>
                </a:solidFill>
                <a:latin typeface="Calibri" pitchFamily="34" charset="0"/>
              </a:rPr>
              <a:t>. PCR </a:t>
            </a:r>
            <a:r>
              <a:rPr lang="el-GR" sz="1400" dirty="0" err="1">
                <a:solidFill>
                  <a:schemeClr val="tx2"/>
                </a:solidFill>
                <a:latin typeface="Calibri" pitchFamily="34" charset="0"/>
              </a:rPr>
              <a:t>primers</a:t>
            </a:r>
            <a:r>
              <a:rPr lang="el-GR" sz="1400" dirty="0">
                <a:solidFill>
                  <a:schemeClr val="tx2"/>
                </a:solidFill>
                <a:latin typeface="Calibri" pitchFamily="34" charset="0"/>
              </a:rPr>
              <a:t> </a:t>
            </a:r>
            <a:r>
              <a:rPr lang="el-GR" sz="1400" dirty="0" err="1">
                <a:solidFill>
                  <a:schemeClr val="tx2"/>
                </a:solidFill>
                <a:latin typeface="Calibri" pitchFamily="34" charset="0"/>
              </a:rPr>
              <a:t>can</a:t>
            </a:r>
            <a:r>
              <a:rPr lang="el-GR" sz="1400" dirty="0">
                <a:solidFill>
                  <a:schemeClr val="tx2"/>
                </a:solidFill>
                <a:latin typeface="Calibri" pitchFamily="34" charset="0"/>
              </a:rPr>
              <a:t> </a:t>
            </a:r>
            <a:r>
              <a:rPr lang="el-GR" sz="1400" dirty="0" err="1">
                <a:solidFill>
                  <a:schemeClr val="tx2"/>
                </a:solidFill>
                <a:latin typeface="Calibri" pitchFamily="34" charset="0"/>
              </a:rPr>
              <a:t>be</a:t>
            </a:r>
            <a:r>
              <a:rPr lang="el-GR" sz="1400" dirty="0">
                <a:solidFill>
                  <a:schemeClr val="tx2"/>
                </a:solidFill>
                <a:latin typeface="Calibri" pitchFamily="34" charset="0"/>
              </a:rPr>
              <a:t> </a:t>
            </a:r>
            <a:r>
              <a:rPr lang="el-GR" sz="1400" dirty="0" err="1">
                <a:solidFill>
                  <a:schemeClr val="tx2"/>
                </a:solidFill>
                <a:latin typeface="Calibri" pitchFamily="34" charset="0"/>
              </a:rPr>
              <a:t>designed</a:t>
            </a:r>
            <a:r>
              <a:rPr lang="el-GR" sz="1400" dirty="0">
                <a:solidFill>
                  <a:schemeClr val="tx2"/>
                </a:solidFill>
                <a:latin typeface="Calibri" pitchFamily="34" charset="0"/>
              </a:rPr>
              <a:t> </a:t>
            </a:r>
            <a:r>
              <a:rPr lang="el-GR" sz="1400" dirty="0" err="1">
                <a:solidFill>
                  <a:schemeClr val="tx2"/>
                </a:solidFill>
                <a:latin typeface="Calibri" pitchFamily="34" charset="0"/>
              </a:rPr>
              <a:t>simply</a:t>
            </a:r>
            <a:r>
              <a:rPr lang="el-GR" sz="1400" dirty="0">
                <a:solidFill>
                  <a:schemeClr val="tx2"/>
                </a:solidFill>
                <a:latin typeface="Calibri" pitchFamily="34" charset="0"/>
              </a:rPr>
              <a:t> </a:t>
            </a:r>
            <a:r>
              <a:rPr lang="el-GR" sz="1400" dirty="0" err="1">
                <a:solidFill>
                  <a:schemeClr val="tx2"/>
                </a:solidFill>
                <a:latin typeface="Calibri" pitchFamily="34" charset="0"/>
              </a:rPr>
              <a:t>from</a:t>
            </a:r>
            <a:r>
              <a:rPr lang="el-GR" sz="1400" dirty="0">
                <a:solidFill>
                  <a:schemeClr val="tx2"/>
                </a:solidFill>
                <a:latin typeface="Calibri" pitchFamily="34" charset="0"/>
              </a:rPr>
              <a:t> </a:t>
            </a:r>
            <a:r>
              <a:rPr lang="el-GR" sz="1400" dirty="0" err="1">
                <a:solidFill>
                  <a:schemeClr val="tx2"/>
                </a:solidFill>
                <a:latin typeface="Calibri" pitchFamily="34" charset="0"/>
              </a:rPr>
              <a:t>sequences</a:t>
            </a:r>
            <a:r>
              <a:rPr lang="el-GR" sz="1400" dirty="0">
                <a:solidFill>
                  <a:schemeClr val="tx2"/>
                </a:solidFill>
                <a:latin typeface="Calibri" pitchFamily="34" charset="0"/>
              </a:rPr>
              <a:t> </a:t>
            </a:r>
            <a:r>
              <a:rPr lang="el-GR" sz="1400" dirty="0" err="1">
                <a:solidFill>
                  <a:schemeClr val="tx2"/>
                </a:solidFill>
                <a:latin typeface="Calibri" pitchFamily="34" charset="0"/>
              </a:rPr>
              <a:t>flanking</a:t>
            </a:r>
            <a:r>
              <a:rPr lang="el-GR" sz="1400" dirty="0">
                <a:solidFill>
                  <a:schemeClr val="tx2"/>
                </a:solidFill>
                <a:latin typeface="Calibri" pitchFamily="34" charset="0"/>
              </a:rPr>
              <a:t> the </a:t>
            </a:r>
            <a:r>
              <a:rPr lang="el-GR" sz="1400" dirty="0" err="1">
                <a:solidFill>
                  <a:schemeClr val="tx2"/>
                </a:solidFill>
                <a:latin typeface="Calibri" pitchFamily="34" charset="0"/>
              </a:rPr>
              <a:t>restriction</a:t>
            </a:r>
            <a:r>
              <a:rPr lang="el-GR" sz="1400" dirty="0">
                <a:solidFill>
                  <a:schemeClr val="tx2"/>
                </a:solidFill>
                <a:latin typeface="Calibri" pitchFamily="34" charset="0"/>
              </a:rPr>
              <a:t> </a:t>
            </a:r>
            <a:r>
              <a:rPr lang="el-GR" sz="1400" dirty="0" err="1">
                <a:solidFill>
                  <a:schemeClr val="tx2"/>
                </a:solidFill>
                <a:latin typeface="Calibri" pitchFamily="34" charset="0"/>
              </a:rPr>
              <a:t>site</a:t>
            </a:r>
            <a:r>
              <a:rPr lang="el-GR" sz="1400" dirty="0">
                <a:solidFill>
                  <a:schemeClr val="tx2"/>
                </a:solidFill>
                <a:latin typeface="Calibri" pitchFamily="34" charset="0"/>
              </a:rPr>
              <a:t> </a:t>
            </a:r>
            <a:r>
              <a:rPr lang="el-GR" sz="1400" dirty="0" err="1">
                <a:solidFill>
                  <a:schemeClr val="tx2"/>
                </a:solidFill>
                <a:latin typeface="Calibri" pitchFamily="34" charset="0"/>
              </a:rPr>
              <a:t>to</a:t>
            </a:r>
            <a:r>
              <a:rPr lang="el-GR" sz="1400" dirty="0">
                <a:solidFill>
                  <a:schemeClr val="tx2"/>
                </a:solidFill>
                <a:latin typeface="Calibri" pitchFamily="34" charset="0"/>
              </a:rPr>
              <a:t> </a:t>
            </a:r>
            <a:r>
              <a:rPr lang="el-GR" sz="1400" dirty="0" err="1">
                <a:solidFill>
                  <a:schemeClr val="tx2"/>
                </a:solidFill>
                <a:latin typeface="Calibri" pitchFamily="34" charset="0"/>
              </a:rPr>
              <a:t>produce</a:t>
            </a:r>
            <a:r>
              <a:rPr lang="el-GR" sz="1400" dirty="0">
                <a:solidFill>
                  <a:schemeClr val="tx2"/>
                </a:solidFill>
                <a:latin typeface="Calibri" pitchFamily="34" charset="0"/>
              </a:rPr>
              <a:t> a </a:t>
            </a:r>
            <a:r>
              <a:rPr lang="el-GR" sz="1400" dirty="0" err="1">
                <a:solidFill>
                  <a:schemeClr val="tx2"/>
                </a:solidFill>
                <a:latin typeface="Calibri" pitchFamily="34" charset="0"/>
              </a:rPr>
              <a:t>short</a:t>
            </a:r>
            <a:r>
              <a:rPr lang="el-GR" sz="1400" dirty="0">
                <a:solidFill>
                  <a:schemeClr val="tx2"/>
                </a:solidFill>
                <a:latin typeface="Calibri" pitchFamily="34" charset="0"/>
              </a:rPr>
              <a:t> </a:t>
            </a:r>
            <a:r>
              <a:rPr lang="el-GR" sz="1400" dirty="0" err="1">
                <a:solidFill>
                  <a:schemeClr val="tx2"/>
                </a:solidFill>
                <a:latin typeface="Calibri" pitchFamily="34" charset="0"/>
              </a:rPr>
              <a:t>product</a:t>
            </a:r>
            <a:r>
              <a:rPr lang="el-GR" sz="1400" dirty="0">
                <a:solidFill>
                  <a:schemeClr val="tx2"/>
                </a:solidFill>
                <a:latin typeface="Calibri" pitchFamily="34" charset="0"/>
              </a:rPr>
              <a:t>. </a:t>
            </a:r>
            <a:r>
              <a:rPr lang="el-GR" sz="1400" dirty="0" err="1">
                <a:solidFill>
                  <a:schemeClr val="tx2"/>
                </a:solidFill>
                <a:latin typeface="Calibri" pitchFamily="34" charset="0"/>
              </a:rPr>
              <a:t>Digestion</a:t>
            </a:r>
            <a:r>
              <a:rPr lang="el-GR" sz="1400" dirty="0">
                <a:solidFill>
                  <a:schemeClr val="tx2"/>
                </a:solidFill>
                <a:latin typeface="Calibri" pitchFamily="34" charset="0"/>
              </a:rPr>
              <a:t> of the PCR </a:t>
            </a:r>
            <a:r>
              <a:rPr lang="el-GR" sz="1400" dirty="0" err="1">
                <a:solidFill>
                  <a:schemeClr val="tx2"/>
                </a:solidFill>
                <a:latin typeface="Calibri" pitchFamily="34" charset="0"/>
              </a:rPr>
              <a:t>product</a:t>
            </a:r>
            <a:r>
              <a:rPr lang="el-GR" sz="1400" dirty="0">
                <a:solidFill>
                  <a:schemeClr val="tx2"/>
                </a:solidFill>
                <a:latin typeface="Calibri" pitchFamily="34" charset="0"/>
              </a:rPr>
              <a:t> </a:t>
            </a:r>
            <a:r>
              <a:rPr lang="el-GR" sz="1400" dirty="0" err="1">
                <a:solidFill>
                  <a:schemeClr val="tx2"/>
                </a:solidFill>
                <a:latin typeface="Calibri" pitchFamily="34" charset="0"/>
              </a:rPr>
              <a:t>with</a:t>
            </a:r>
            <a:r>
              <a:rPr lang="el-GR" sz="1400" dirty="0">
                <a:solidFill>
                  <a:schemeClr val="tx2"/>
                </a:solidFill>
                <a:latin typeface="Calibri" pitchFamily="34" charset="0"/>
              </a:rPr>
              <a:t> </a:t>
            </a:r>
            <a:r>
              <a:rPr lang="el-GR" sz="1400" dirty="0" err="1">
                <a:solidFill>
                  <a:schemeClr val="tx2"/>
                </a:solidFill>
                <a:latin typeface="Calibri" pitchFamily="34" charset="0"/>
              </a:rPr>
              <a:t>enzyme</a:t>
            </a:r>
            <a:r>
              <a:rPr lang="el-GR" sz="1400" dirty="0">
                <a:solidFill>
                  <a:schemeClr val="tx2"/>
                </a:solidFill>
                <a:latin typeface="Calibri" pitchFamily="34" charset="0"/>
              </a:rPr>
              <a:t> R and </a:t>
            </a:r>
            <a:r>
              <a:rPr lang="el-GR" sz="1400" dirty="0" err="1">
                <a:solidFill>
                  <a:schemeClr val="tx2"/>
                </a:solidFill>
                <a:latin typeface="Calibri" pitchFamily="34" charset="0"/>
              </a:rPr>
              <a:t>size-fractionation</a:t>
            </a:r>
            <a:r>
              <a:rPr lang="el-GR" sz="1400" dirty="0">
                <a:solidFill>
                  <a:schemeClr val="tx2"/>
                </a:solidFill>
                <a:latin typeface="Calibri" pitchFamily="34" charset="0"/>
              </a:rPr>
              <a:t> </a:t>
            </a:r>
            <a:r>
              <a:rPr lang="el-GR" sz="1400" dirty="0" err="1">
                <a:solidFill>
                  <a:schemeClr val="tx2"/>
                </a:solidFill>
                <a:latin typeface="Calibri" pitchFamily="34" charset="0"/>
              </a:rPr>
              <a:t>can</a:t>
            </a:r>
            <a:r>
              <a:rPr lang="el-GR" sz="1400" dirty="0">
                <a:solidFill>
                  <a:schemeClr val="tx2"/>
                </a:solidFill>
                <a:latin typeface="Calibri" pitchFamily="34" charset="0"/>
              </a:rPr>
              <a:t> </a:t>
            </a:r>
            <a:r>
              <a:rPr lang="el-GR" sz="1400" dirty="0" err="1">
                <a:solidFill>
                  <a:schemeClr val="tx2"/>
                </a:solidFill>
                <a:latin typeface="Calibri" pitchFamily="34" charset="0"/>
              </a:rPr>
              <a:t>result</a:t>
            </a:r>
            <a:r>
              <a:rPr lang="el-GR" sz="1400" dirty="0">
                <a:solidFill>
                  <a:schemeClr val="tx2"/>
                </a:solidFill>
                <a:latin typeface="Calibri" pitchFamily="34" charset="0"/>
              </a:rPr>
              <a:t> in </a:t>
            </a:r>
            <a:r>
              <a:rPr lang="el-GR" sz="1400" dirty="0" err="1">
                <a:solidFill>
                  <a:schemeClr val="tx2"/>
                </a:solidFill>
                <a:latin typeface="Calibri" pitchFamily="34" charset="0"/>
              </a:rPr>
              <a:t>simple</a:t>
            </a:r>
            <a:r>
              <a:rPr lang="el-GR" sz="1400" dirty="0">
                <a:solidFill>
                  <a:schemeClr val="tx2"/>
                </a:solidFill>
                <a:latin typeface="Calibri" pitchFamily="34" charset="0"/>
              </a:rPr>
              <a:t> </a:t>
            </a:r>
            <a:r>
              <a:rPr lang="el-GR" sz="1400" dirty="0" err="1">
                <a:solidFill>
                  <a:schemeClr val="tx2"/>
                </a:solidFill>
                <a:latin typeface="Calibri" pitchFamily="34" charset="0"/>
              </a:rPr>
              <a:t>typing</a:t>
            </a:r>
            <a:r>
              <a:rPr lang="el-GR" sz="1400" dirty="0">
                <a:solidFill>
                  <a:schemeClr val="tx2"/>
                </a:solidFill>
                <a:latin typeface="Calibri" pitchFamily="34" charset="0"/>
              </a:rPr>
              <a:t> for the </a:t>
            </a:r>
            <a:r>
              <a:rPr lang="el-GR" sz="1400" dirty="0" err="1">
                <a:solidFill>
                  <a:schemeClr val="tx2"/>
                </a:solidFill>
                <a:latin typeface="Calibri" pitchFamily="34" charset="0"/>
              </a:rPr>
              <a:t>two</a:t>
            </a:r>
            <a:r>
              <a:rPr lang="el-GR" sz="1400" dirty="0">
                <a:solidFill>
                  <a:schemeClr val="tx2"/>
                </a:solidFill>
                <a:latin typeface="Calibri" pitchFamily="34" charset="0"/>
              </a:rPr>
              <a:t> </a:t>
            </a:r>
            <a:r>
              <a:rPr lang="el-GR" sz="1400" dirty="0" err="1">
                <a:solidFill>
                  <a:schemeClr val="tx2"/>
                </a:solidFill>
                <a:latin typeface="Calibri" pitchFamily="34" charset="0"/>
              </a:rPr>
              <a:t>alleles</a:t>
            </a:r>
            <a:r>
              <a:rPr lang="el-GR" sz="1400" dirty="0">
                <a:solidFill>
                  <a:schemeClr val="tx2"/>
                </a:solidFill>
                <a:latin typeface="Calibri" pitchFamily="34" charset="0"/>
              </a:rPr>
              <a:t>. </a:t>
            </a:r>
          </a:p>
        </p:txBody>
      </p:sp>
    </p:spTree>
    <p:extLst>
      <p:ext uri="{BB962C8B-B14F-4D97-AF65-F5344CB8AC3E}">
        <p14:creationId xmlns:p14="http://schemas.microsoft.com/office/powerpoint/2010/main" val="2092928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A3BFC3A1-0648-429C-824A-AD2896133946}"/>
              </a:ext>
            </a:extLst>
          </p:cNvPr>
          <p:cNvSpPr/>
          <p:nvPr/>
        </p:nvSpPr>
        <p:spPr>
          <a:xfrm>
            <a:off x="0" y="0"/>
            <a:ext cx="12192000" cy="2124075"/>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218" name="Picture 2" descr="Σχετική εικόν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5551" y="0"/>
            <a:ext cx="97594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154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482344"/>
            <a:ext cx="8229600" cy="786416"/>
          </a:xfrm>
        </p:spPr>
        <p:txBody>
          <a:bodyPr/>
          <a:lstStyle/>
          <a:p>
            <a:r>
              <a:rPr lang="en-US" dirty="0"/>
              <a:t>3-3. </a:t>
            </a:r>
            <a:r>
              <a:rPr lang="el-GR" dirty="0" err="1"/>
              <a:t>Μικροδορυφόροι</a:t>
            </a:r>
            <a:endParaRPr lang="el-GR" dirty="0"/>
          </a:p>
        </p:txBody>
      </p:sp>
      <p:pic>
        <p:nvPicPr>
          <p:cNvPr id="3076" name="Picture 4" descr="Αποτέλεσμα εικόνας για microsatellite markers"/>
          <p:cNvPicPr>
            <a:picLocks noChangeAspect="1" noChangeArrowheads="1"/>
          </p:cNvPicPr>
          <p:nvPr/>
        </p:nvPicPr>
        <p:blipFill rotWithShape="1">
          <a:blip r:embed="rId2">
            <a:extLst>
              <a:ext uri="{28A0092B-C50C-407E-A947-70E740481C1C}">
                <a14:useLocalDpi xmlns:a14="http://schemas.microsoft.com/office/drawing/2010/main" val="0"/>
              </a:ext>
            </a:extLst>
          </a:blip>
          <a:srcRect t="23274" b="12681"/>
          <a:stretch/>
        </p:blipFill>
        <p:spPr bwMode="auto">
          <a:xfrm>
            <a:off x="1524000" y="1700808"/>
            <a:ext cx="9144592"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67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l-GR"/>
          </a:p>
        </p:txBody>
      </p:sp>
      <p:pic>
        <p:nvPicPr>
          <p:cNvPr id="7170" name="Picture 2" descr="Σχετική εικόν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935"/>
            <a:ext cx="9144000" cy="6836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609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Αποτέλεσμα εικόνας για microsatellite mark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2276872"/>
            <a:ext cx="8922832" cy="295232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Αποτέλεσμα εικόνας για microsatellites sequencing gel"/>
          <p:cNvPicPr>
            <a:picLocks noChangeAspect="1" noChangeArrowheads="1"/>
          </p:cNvPicPr>
          <p:nvPr/>
        </p:nvPicPr>
        <p:blipFill rotWithShape="1">
          <a:blip r:embed="rId3">
            <a:extLst>
              <a:ext uri="{28A0092B-C50C-407E-A947-70E740481C1C}">
                <a14:useLocalDpi xmlns:a14="http://schemas.microsoft.com/office/drawing/2010/main" val="0"/>
              </a:ext>
            </a:extLst>
          </a:blip>
          <a:srcRect l="52194" t="9582" r="10635" b="9968"/>
          <a:stretch/>
        </p:blipFill>
        <p:spPr bwMode="auto">
          <a:xfrm>
            <a:off x="4079776" y="30872"/>
            <a:ext cx="4032448" cy="6745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28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8196"/>
                                        </p:tgtEl>
                                        <p:attrNameLst>
                                          <p:attrName>ppt_w</p:attrName>
                                        </p:attrNameLst>
                                      </p:cBhvr>
                                      <p:tavLst>
                                        <p:tav tm="0">
                                          <p:val>
                                            <p:strVal val="ppt_w"/>
                                          </p:val>
                                        </p:tav>
                                        <p:tav tm="100000">
                                          <p:val>
                                            <p:fltVal val="0"/>
                                          </p:val>
                                        </p:tav>
                                      </p:tavLst>
                                    </p:anim>
                                    <p:anim calcmode="lin" valueType="num">
                                      <p:cBhvr>
                                        <p:cTn id="7" dur="1000"/>
                                        <p:tgtEl>
                                          <p:spTgt spid="8196"/>
                                        </p:tgtEl>
                                        <p:attrNameLst>
                                          <p:attrName>ppt_h</p:attrName>
                                        </p:attrNameLst>
                                      </p:cBhvr>
                                      <p:tavLst>
                                        <p:tav tm="0">
                                          <p:val>
                                            <p:strVal val="ppt_h"/>
                                          </p:val>
                                        </p:tav>
                                        <p:tav tm="100000">
                                          <p:val>
                                            <p:fltVal val="0"/>
                                          </p:val>
                                        </p:tav>
                                      </p:tavLst>
                                    </p:anim>
                                    <p:anim calcmode="lin" valueType="num">
                                      <p:cBhvr>
                                        <p:cTn id="8" dur="1000"/>
                                        <p:tgtEl>
                                          <p:spTgt spid="8196"/>
                                        </p:tgtEl>
                                        <p:attrNameLst>
                                          <p:attrName>style.rotation</p:attrName>
                                        </p:attrNameLst>
                                      </p:cBhvr>
                                      <p:tavLst>
                                        <p:tav tm="0">
                                          <p:val>
                                            <p:fltVal val="0"/>
                                          </p:val>
                                        </p:tav>
                                        <p:tav tm="100000">
                                          <p:val>
                                            <p:fltVal val="90"/>
                                          </p:val>
                                        </p:tav>
                                      </p:tavLst>
                                    </p:anim>
                                    <p:animEffect transition="out" filter="fade">
                                      <p:cBhvr>
                                        <p:cTn id="9" dur="1000"/>
                                        <p:tgtEl>
                                          <p:spTgt spid="8196"/>
                                        </p:tgtEl>
                                      </p:cBhvr>
                                    </p:animEffect>
                                    <p:set>
                                      <p:cBhvr>
                                        <p:cTn id="10" dur="1" fill="hold">
                                          <p:stCondLst>
                                            <p:cond delay="999"/>
                                          </p:stCondLst>
                                        </p:cTn>
                                        <p:tgtEl>
                                          <p:spTgt spid="8196"/>
                                        </p:tgtEl>
                                        <p:attrNameLst>
                                          <p:attrName>style.visibility</p:attrName>
                                        </p:attrNameLst>
                                      </p:cBhvr>
                                      <p:to>
                                        <p:strVal val="hidden"/>
                                      </p:to>
                                    </p:set>
                                  </p:childTnLst>
                                </p:cTn>
                              </p:par>
                              <p:par>
                                <p:cTn id="11" presetID="53" presetClass="entr" presetSubtype="16" fill="hold" nodeType="withEffect">
                                  <p:stCondLst>
                                    <p:cond delay="0"/>
                                  </p:stCondLst>
                                  <p:childTnLst>
                                    <p:set>
                                      <p:cBhvr>
                                        <p:cTn id="12" dur="1" fill="hold">
                                          <p:stCondLst>
                                            <p:cond delay="0"/>
                                          </p:stCondLst>
                                        </p:cTn>
                                        <p:tgtEl>
                                          <p:spTgt spid="8194"/>
                                        </p:tgtEl>
                                        <p:attrNameLst>
                                          <p:attrName>style.visibility</p:attrName>
                                        </p:attrNameLst>
                                      </p:cBhvr>
                                      <p:to>
                                        <p:strVal val="visible"/>
                                      </p:to>
                                    </p:set>
                                    <p:anim calcmode="lin" valueType="num">
                                      <p:cBhvr>
                                        <p:cTn id="13" dur="500" fill="hold"/>
                                        <p:tgtEl>
                                          <p:spTgt spid="8194"/>
                                        </p:tgtEl>
                                        <p:attrNameLst>
                                          <p:attrName>ppt_w</p:attrName>
                                        </p:attrNameLst>
                                      </p:cBhvr>
                                      <p:tavLst>
                                        <p:tav tm="0">
                                          <p:val>
                                            <p:fltVal val="0"/>
                                          </p:val>
                                        </p:tav>
                                        <p:tav tm="100000">
                                          <p:val>
                                            <p:strVal val="#ppt_w"/>
                                          </p:val>
                                        </p:tav>
                                      </p:tavLst>
                                    </p:anim>
                                    <p:anim calcmode="lin" valueType="num">
                                      <p:cBhvr>
                                        <p:cTn id="14" dur="500" fill="hold"/>
                                        <p:tgtEl>
                                          <p:spTgt spid="8194"/>
                                        </p:tgtEl>
                                        <p:attrNameLst>
                                          <p:attrName>ppt_h</p:attrName>
                                        </p:attrNameLst>
                                      </p:cBhvr>
                                      <p:tavLst>
                                        <p:tav tm="0">
                                          <p:val>
                                            <p:fltVal val="0"/>
                                          </p:val>
                                        </p:tav>
                                        <p:tav tm="100000">
                                          <p:val>
                                            <p:strVal val="#ppt_h"/>
                                          </p:val>
                                        </p:tav>
                                      </p:tavLst>
                                    </p:anim>
                                    <p:animEffect transition="in" filter="fade">
                                      <p:cBhvr>
                                        <p:cTn id="15"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5561" y="2420888"/>
            <a:ext cx="7876397" cy="3960441"/>
          </a:xfrm>
        </p:spPr>
        <p:txBody>
          <a:bodyPr>
            <a:normAutofit/>
          </a:bodyPr>
          <a:lstStyle/>
          <a:p>
            <a:r>
              <a:rPr lang="el-GR" i="1" u="sng" dirty="0"/>
              <a:t>Οικολογία</a:t>
            </a:r>
            <a:r>
              <a:rPr lang="en-US" dirty="0"/>
              <a:t> </a:t>
            </a:r>
            <a:r>
              <a:rPr lang="el-GR" dirty="0"/>
              <a:t>είναι η μελέτη της κατανομής και της αφθονίας των οργανισμών. Το αποτέλεσμα των αλληλεπιδράσεων μεταξύ ατόμων και μεταξύ οργανισμών και του αβιοτικού τους περιβάλλοντος</a:t>
            </a:r>
            <a:endParaRPr lang="en-US" dirty="0"/>
          </a:p>
          <a:p>
            <a:r>
              <a:rPr lang="el-GR" i="1" u="sng" dirty="0"/>
              <a:t>Μοριακή οικολογία</a:t>
            </a:r>
            <a:r>
              <a:rPr lang="en-US" dirty="0"/>
              <a:t> </a:t>
            </a:r>
            <a:r>
              <a:rPr lang="el-GR" dirty="0"/>
              <a:t>είναι μια διεπιστημονική περιοχή που συνδέει τη μοριακή βιολογία</a:t>
            </a:r>
            <a:r>
              <a:rPr lang="en-US" dirty="0"/>
              <a:t> (</a:t>
            </a:r>
            <a:r>
              <a:rPr lang="el-GR" dirty="0"/>
              <a:t>μελέτη </a:t>
            </a:r>
            <a:r>
              <a:rPr lang="en-US" dirty="0"/>
              <a:t>DNA, RNA, </a:t>
            </a:r>
            <a:r>
              <a:rPr lang="el-GR" dirty="0"/>
              <a:t>πρωτεϊνών</a:t>
            </a:r>
            <a:r>
              <a:rPr lang="en-US" dirty="0"/>
              <a:t>) </a:t>
            </a:r>
            <a:r>
              <a:rPr lang="el-GR" dirty="0"/>
              <a:t>και την οικολογία</a:t>
            </a:r>
            <a:r>
              <a:rPr lang="en-US" dirty="0"/>
              <a:t>, </a:t>
            </a:r>
            <a:r>
              <a:rPr lang="el-GR" dirty="0"/>
              <a:t>δύο επιστήμες που για πολλές δεκαετίες θεωρούνταν πολύ διαφορετικές με ελάχιστες πιθανότητες αλληλεπίδρασης</a:t>
            </a:r>
            <a:endParaRPr lang="en-US" dirty="0"/>
          </a:p>
        </p:txBody>
      </p:sp>
      <p:sp>
        <p:nvSpPr>
          <p:cNvPr id="2" name="Title 1"/>
          <p:cNvSpPr>
            <a:spLocks noGrp="1"/>
          </p:cNvSpPr>
          <p:nvPr>
            <p:ph type="title"/>
          </p:nvPr>
        </p:nvSpPr>
        <p:spPr>
          <a:xfrm>
            <a:off x="1524001" y="338328"/>
            <a:ext cx="9143999" cy="1252728"/>
          </a:xfrm>
        </p:spPr>
        <p:txBody>
          <a:bodyPr>
            <a:normAutofit fontScale="90000"/>
          </a:bodyPr>
          <a:lstStyle/>
          <a:p>
            <a:r>
              <a:rPr lang="el-GR" sz="5300" b="1" dirty="0"/>
              <a:t>Μοριακή Οικολογία</a:t>
            </a:r>
            <a:br>
              <a:rPr lang="en-US" dirty="0"/>
            </a:br>
            <a:r>
              <a:rPr lang="el-GR" sz="4000" dirty="0"/>
              <a:t>Νέα εργαλεία για παλιά και νέα ερωτήματα</a:t>
            </a:r>
            <a:endParaRPr lang="el-GR" dirty="0"/>
          </a:p>
        </p:txBody>
      </p:sp>
    </p:spTree>
    <p:extLst>
      <p:ext uri="{BB962C8B-B14F-4D97-AF65-F5344CB8AC3E}">
        <p14:creationId xmlns:p14="http://schemas.microsoft.com/office/powerpoint/2010/main" val="1818863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l-GR" dirty="0"/>
              <a:t>Ανάλυση θραυσμάτων</a:t>
            </a:r>
          </a:p>
        </p:txBody>
      </p:sp>
      <p:pic>
        <p:nvPicPr>
          <p:cNvPr id="10242" name="Picture 2" descr="Αποτέλεσμα εικόνας για microsatellites fragment analy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874" y="1979096"/>
            <a:ext cx="9132126" cy="3682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178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23593" y="1609368"/>
            <a:ext cx="7408333" cy="2185392"/>
          </a:xfrm>
        </p:spPr>
        <p:txBody>
          <a:bodyPr>
            <a:normAutofit/>
          </a:bodyPr>
          <a:lstStyle/>
          <a:p>
            <a:pPr>
              <a:buFontTx/>
              <a:buChar char="•"/>
            </a:pPr>
            <a:r>
              <a:rPr lang="el-GR" altLang="el-GR" sz="2000" dirty="0">
                <a:latin typeface="Arial" pitchFamily="34" charset="0"/>
              </a:rPr>
              <a:t>Σε βάθος ανάλυση ενός γενετικού τόπου</a:t>
            </a:r>
            <a:endParaRPr lang="en-US" altLang="el-GR" sz="2000" dirty="0">
              <a:latin typeface="Arial" pitchFamily="34" charset="0"/>
            </a:endParaRPr>
          </a:p>
          <a:p>
            <a:endParaRPr lang="en-US" altLang="el-GR" sz="2000" dirty="0">
              <a:latin typeface="Arial" pitchFamily="34" charset="0"/>
            </a:endParaRPr>
          </a:p>
          <a:p>
            <a:pPr>
              <a:buFontTx/>
              <a:buChar char="•"/>
            </a:pPr>
            <a:r>
              <a:rPr lang="el-GR" altLang="el-GR" sz="2000" dirty="0">
                <a:latin typeface="Arial" pitchFamily="34" charset="0"/>
              </a:rPr>
              <a:t>Προσφέρει την πιο σαφή γενετική ταυτότητα</a:t>
            </a:r>
            <a:endParaRPr lang="en-US" altLang="el-GR" sz="2000" dirty="0">
              <a:latin typeface="Arial" pitchFamily="34" charset="0"/>
            </a:endParaRPr>
          </a:p>
          <a:p>
            <a:endParaRPr lang="en-US" altLang="el-GR" sz="2000" dirty="0">
              <a:latin typeface="Arial" pitchFamily="34" charset="0"/>
            </a:endParaRPr>
          </a:p>
          <a:p>
            <a:pPr>
              <a:buFontTx/>
              <a:buChar char="•"/>
            </a:pPr>
            <a:r>
              <a:rPr lang="el-GR" altLang="el-GR" sz="2000" dirty="0">
                <a:latin typeface="Arial" pitchFamily="34" charset="0"/>
              </a:rPr>
              <a:t>Πιο ακριβή</a:t>
            </a:r>
            <a:r>
              <a:rPr lang="en-US" altLang="el-GR" sz="2000" dirty="0">
                <a:latin typeface="Arial" pitchFamily="34" charset="0"/>
              </a:rPr>
              <a:t> (??), </a:t>
            </a:r>
            <a:r>
              <a:rPr lang="el-GR" altLang="el-GR" sz="2000" dirty="0">
                <a:latin typeface="Arial" pitchFamily="34" charset="0"/>
              </a:rPr>
              <a:t>αλλά επιτρέπει διαφορετικούς τύπους αναλύσεων</a:t>
            </a:r>
            <a:endParaRPr lang="en-US" altLang="el-GR" sz="2000" dirty="0">
              <a:latin typeface="Arial" pitchFamily="34" charset="0"/>
            </a:endParaRPr>
          </a:p>
        </p:txBody>
      </p:sp>
      <p:sp>
        <p:nvSpPr>
          <p:cNvPr id="3" name="Title 2"/>
          <p:cNvSpPr>
            <a:spLocks noGrp="1"/>
          </p:cNvSpPr>
          <p:nvPr>
            <p:ph type="title"/>
          </p:nvPr>
        </p:nvSpPr>
        <p:spPr>
          <a:xfrm>
            <a:off x="2135560" y="338328"/>
            <a:ext cx="6840760" cy="1252728"/>
          </a:xfrm>
        </p:spPr>
        <p:txBody>
          <a:bodyPr>
            <a:normAutofit/>
          </a:bodyPr>
          <a:lstStyle/>
          <a:p>
            <a:r>
              <a:rPr lang="en-US" dirty="0"/>
              <a:t>3-4. </a:t>
            </a:r>
            <a:r>
              <a:rPr lang="el-GR" dirty="0"/>
              <a:t>Αλληλούχηση </a:t>
            </a:r>
            <a:r>
              <a:rPr lang="en-US" dirty="0"/>
              <a:t>DNA</a:t>
            </a:r>
            <a:endParaRPr lang="el-GR" dirty="0"/>
          </a:p>
        </p:txBody>
      </p:sp>
      <p:pic>
        <p:nvPicPr>
          <p:cNvPr id="4" name="Picture 3" descr="sequenc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81200" y="3886201"/>
            <a:ext cx="8459788" cy="2359025"/>
          </a:xfrm>
          <a:prstGeom prst="rect">
            <a:avLst/>
          </a:prstGeom>
          <a:solidFill>
            <a:schemeClr val="bg1"/>
          </a:solidFill>
          <a:effectLst/>
          <a:extLst>
            <a:ext uri="{AF507438-7753-43E0-B8FC-AC1667EBCBE1}">
              <a14:hiddenEffects xmlns:a14="http://schemas.microsoft.com/office/drawing/2010/main">
                <a:effectLst>
                  <a:outerShdw dist="170388" dir="3806097" algn="ctr" rotWithShape="0">
                    <a:srgbClr val="808080">
                      <a:alpha val="50000"/>
                    </a:srgbClr>
                  </a:outerShdw>
                </a:effectLst>
              </a14:hiddenEffects>
            </a:ext>
          </a:extLst>
        </p:spPr>
      </p:pic>
      <p:pic>
        <p:nvPicPr>
          <p:cNvPr id="5" name="Picture 7" descr="basepai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264" y="583905"/>
            <a:ext cx="1473200" cy="93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827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dirty="0"/>
              <a:t>Ένα πολύ χρήσιμο μόριο</a:t>
            </a:r>
            <a:r>
              <a:rPr lang="en-US" dirty="0"/>
              <a:t>: </a:t>
            </a:r>
            <a:br>
              <a:rPr lang="en-US" dirty="0"/>
            </a:br>
            <a:r>
              <a:rPr lang="el-GR" dirty="0"/>
              <a:t>το </a:t>
            </a:r>
            <a:r>
              <a:rPr lang="el-GR" dirty="0" err="1"/>
              <a:t>μιτοχονδριακό</a:t>
            </a:r>
            <a:r>
              <a:rPr lang="el-GR" dirty="0"/>
              <a:t> </a:t>
            </a:r>
            <a:r>
              <a:rPr lang="en-US" dirty="0"/>
              <a:t>DNA</a:t>
            </a:r>
            <a:endParaRPr lang="el-GR" dirty="0"/>
          </a:p>
        </p:txBody>
      </p:sp>
      <p:pic>
        <p:nvPicPr>
          <p:cNvPr id="12290" name="Picture 2" descr="Αποτέλεσμα εικόνας για mt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2097360"/>
            <a:ext cx="409575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s://upload.wikimedia.org/wikipedia/commons/thumb/3/3e/Mitochondrial_DNA_en.svg/1024px-Mitochondrial_DNA_e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016" y="2636912"/>
            <a:ext cx="4410560" cy="3558676"/>
          </a:xfrm>
          <a:prstGeom prst="rect">
            <a:avLst/>
          </a:prstGeom>
          <a:noFill/>
          <a:extLst>
            <a:ext uri="{909E8E84-426E-40DD-AFC4-6F175D3DCCD1}">
              <a14:hiddenFill xmlns:a14="http://schemas.microsoft.com/office/drawing/2010/main">
                <a:solidFill>
                  <a:srgbClr val="FFFFFF"/>
                </a:solidFill>
              </a14:hiddenFill>
            </a:ext>
          </a:extLst>
        </p:spPr>
      </p:pic>
      <p:sp>
        <p:nvSpPr>
          <p:cNvPr id="4" name="Striped Right Arrow 3"/>
          <p:cNvSpPr/>
          <p:nvPr/>
        </p:nvSpPr>
        <p:spPr>
          <a:xfrm rot="20915623">
            <a:off x="5144524" y="5292999"/>
            <a:ext cx="1888095" cy="183361"/>
          </a:xfrm>
          <a:prstGeom prst="strip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585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2294"/>
                                        </p:tgtEl>
                                        <p:attrNameLst>
                                          <p:attrName>style.visibility</p:attrName>
                                        </p:attrNameLst>
                                      </p:cBhvr>
                                      <p:to>
                                        <p:strVal val="visible"/>
                                      </p:to>
                                    </p:set>
                                    <p:animEffect transition="in" filter="randombar(horizontal)">
                                      <p:cBhvr>
                                        <p:cTn id="10"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068" y="1988841"/>
            <a:ext cx="7408333" cy="3672408"/>
          </a:xfrm>
        </p:spPr>
        <p:txBody>
          <a:bodyPr>
            <a:normAutofit lnSpcReduction="10000"/>
          </a:bodyPr>
          <a:lstStyle/>
          <a:p>
            <a:r>
              <a:rPr lang="en-US" dirty="0"/>
              <a:t>15-20 kb</a:t>
            </a:r>
          </a:p>
          <a:p>
            <a:r>
              <a:rPr lang="en-US" dirty="0"/>
              <a:t>37 </a:t>
            </a:r>
            <a:r>
              <a:rPr lang="el-GR" dirty="0"/>
              <a:t>γονίδια</a:t>
            </a:r>
            <a:endParaRPr lang="en-US" dirty="0"/>
          </a:p>
          <a:p>
            <a:r>
              <a:rPr lang="en-US" dirty="0"/>
              <a:t>13 mRNA</a:t>
            </a:r>
          </a:p>
          <a:p>
            <a:r>
              <a:rPr lang="el-GR" dirty="0"/>
              <a:t>Περιέχει τόσο συντηρημένες περιοχές</a:t>
            </a:r>
            <a:r>
              <a:rPr lang="en-US" dirty="0"/>
              <a:t> (</a:t>
            </a:r>
            <a:r>
              <a:rPr lang="el-GR" dirty="0"/>
              <a:t>γονίδια</a:t>
            </a:r>
            <a:r>
              <a:rPr lang="en-US" dirty="0"/>
              <a:t>) </a:t>
            </a:r>
            <a:r>
              <a:rPr lang="el-GR" dirty="0"/>
              <a:t>όσο και γρήγορα εξελισσόμενες περιοχές</a:t>
            </a:r>
            <a:r>
              <a:rPr lang="en-US" dirty="0"/>
              <a:t> (D-loop)</a:t>
            </a:r>
          </a:p>
          <a:p>
            <a:r>
              <a:rPr lang="el-GR" dirty="0"/>
              <a:t>Μητρική κληρονομικότητα</a:t>
            </a:r>
            <a:endParaRPr lang="en-US" dirty="0"/>
          </a:p>
          <a:p>
            <a:r>
              <a:rPr lang="el-GR" dirty="0"/>
              <a:t>Απλοειδές </a:t>
            </a:r>
            <a:r>
              <a:rPr lang="el-GR" dirty="0" err="1"/>
              <a:t>γονιδίωμα</a:t>
            </a:r>
            <a:endParaRPr lang="en-US" dirty="0"/>
          </a:p>
          <a:p>
            <a:r>
              <a:rPr lang="el-GR" dirty="0"/>
              <a:t>Απουσία </a:t>
            </a:r>
            <a:r>
              <a:rPr lang="el-GR" dirty="0" err="1"/>
              <a:t>ανασυνδυασμού</a:t>
            </a:r>
            <a:endParaRPr lang="en-US" dirty="0"/>
          </a:p>
          <a:p>
            <a:r>
              <a:rPr lang="el-GR" dirty="0"/>
              <a:t>Πολλαπλά αντίγραφα</a:t>
            </a:r>
          </a:p>
        </p:txBody>
      </p:sp>
      <p:sp>
        <p:nvSpPr>
          <p:cNvPr id="3" name="Title 2"/>
          <p:cNvSpPr>
            <a:spLocks noGrp="1"/>
          </p:cNvSpPr>
          <p:nvPr>
            <p:ph type="title"/>
          </p:nvPr>
        </p:nvSpPr>
        <p:spPr/>
        <p:txBody>
          <a:bodyPr/>
          <a:lstStyle/>
          <a:p>
            <a:r>
              <a:rPr lang="en-US" dirty="0" err="1"/>
              <a:t>mtDNA</a:t>
            </a:r>
            <a:endParaRPr lang="el-GR" dirty="0"/>
          </a:p>
        </p:txBody>
      </p:sp>
    </p:spTree>
    <p:extLst>
      <p:ext uri="{BB962C8B-B14F-4D97-AF65-F5344CB8AC3E}">
        <p14:creationId xmlns:p14="http://schemas.microsoft.com/office/powerpoint/2010/main" val="3172786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Αποτέλεσμα εικόνας για relative popularity of marker type in population genet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9990" y="183161"/>
            <a:ext cx="6927175" cy="667679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2320368" y="6386183"/>
            <a:ext cx="2619622" cy="288656"/>
          </a:xfrm>
        </p:spPr>
        <p:txBody>
          <a:bodyPr>
            <a:noAutofit/>
          </a:bodyPr>
          <a:lstStyle/>
          <a:p>
            <a:pPr algn="l"/>
            <a:r>
              <a:rPr lang="en-US" sz="1200" dirty="0" err="1">
                <a:solidFill>
                  <a:schemeClr val="tx2"/>
                </a:solidFill>
              </a:rPr>
              <a:t>Schlötterer</a:t>
            </a:r>
            <a:r>
              <a:rPr lang="en-US" sz="1200" dirty="0">
                <a:solidFill>
                  <a:schemeClr val="tx2"/>
                </a:solidFill>
              </a:rPr>
              <a:t> 2004, Nat Rev Gen</a:t>
            </a:r>
            <a:endParaRPr lang="el-GR" sz="1800" dirty="0">
              <a:solidFill>
                <a:schemeClr val="tx2"/>
              </a:solidFill>
            </a:endParaRPr>
          </a:p>
        </p:txBody>
      </p:sp>
      <p:sp>
        <p:nvSpPr>
          <p:cNvPr id="6" name="Title 2">
            <a:extLst>
              <a:ext uri="{FF2B5EF4-FFF2-40B4-BE49-F238E27FC236}">
                <a16:creationId xmlns:a16="http://schemas.microsoft.com/office/drawing/2014/main" id="{DC47CA1F-C999-98F2-376E-81DEA7F2EAFF}"/>
              </a:ext>
            </a:extLst>
          </p:cNvPr>
          <p:cNvSpPr txBox="1">
            <a:spLocks/>
          </p:cNvSpPr>
          <p:nvPr/>
        </p:nvSpPr>
        <p:spPr>
          <a:xfrm>
            <a:off x="262845" y="1911600"/>
            <a:ext cx="4426135" cy="2749610"/>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b="1" dirty="0">
                <a:solidFill>
                  <a:schemeClr val="tx1"/>
                </a:solidFill>
              </a:rPr>
              <a:t>Η δημοτικότητα διαφορετικών τύπων δεικτών στην πληθυσμιακή γενετική</a:t>
            </a:r>
            <a:endParaRPr lang="el-GR" sz="3200" b="1" dirty="0">
              <a:solidFill>
                <a:schemeClr val="tx1"/>
              </a:solidFill>
            </a:endParaRPr>
          </a:p>
        </p:txBody>
      </p:sp>
    </p:spTree>
    <p:extLst>
      <p:ext uri="{BB962C8B-B14F-4D97-AF65-F5344CB8AC3E}">
        <p14:creationId xmlns:p14="http://schemas.microsoft.com/office/powerpoint/2010/main" val="3511234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6000" b="1" dirty="0"/>
              <a:t>Εφαρμογές</a:t>
            </a:r>
          </a:p>
        </p:txBody>
      </p:sp>
    </p:spTree>
    <p:extLst>
      <p:ext uri="{BB962C8B-B14F-4D97-AF65-F5344CB8AC3E}">
        <p14:creationId xmlns:p14="http://schemas.microsoft.com/office/powerpoint/2010/main" val="3793164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44428" y="2997099"/>
            <a:ext cx="4968551" cy="2500872"/>
          </a:xfrm>
        </p:spPr>
        <p:txBody>
          <a:bodyPr>
            <a:normAutofit lnSpcReduction="10000"/>
          </a:bodyPr>
          <a:lstStyle/>
          <a:p>
            <a:r>
              <a:rPr lang="en-US" dirty="0" err="1"/>
              <a:t>Mayr’s</a:t>
            </a:r>
            <a:r>
              <a:rPr lang="en-US" dirty="0"/>
              <a:t> (1942): </a:t>
            </a:r>
            <a:r>
              <a:rPr lang="el-GR" dirty="0"/>
              <a:t>Υπό την έννοια του «βιολογικού είδους», μέλη πληθυσμών που έχουν τη δυνατότητα να αναπαράγονται στη φύση, όχι με βάση τη φαινομενική τους ομοιότητα, ανήκουν στο ίδιο είδος</a:t>
            </a:r>
            <a:r>
              <a:rPr lang="en-US" dirty="0"/>
              <a:t>. </a:t>
            </a:r>
          </a:p>
          <a:p>
            <a:pPr marL="0" indent="0">
              <a:buNone/>
            </a:pPr>
            <a:endParaRPr lang="el-GR" dirty="0"/>
          </a:p>
        </p:txBody>
      </p:sp>
      <p:sp>
        <p:nvSpPr>
          <p:cNvPr id="4" name="Title 3"/>
          <p:cNvSpPr>
            <a:spLocks noGrp="1"/>
          </p:cNvSpPr>
          <p:nvPr>
            <p:ph type="title"/>
          </p:nvPr>
        </p:nvSpPr>
        <p:spPr>
          <a:xfrm>
            <a:off x="1981200" y="539496"/>
            <a:ext cx="8229600" cy="1252728"/>
          </a:xfrm>
        </p:spPr>
        <p:txBody>
          <a:bodyPr>
            <a:normAutofit fontScale="90000"/>
          </a:bodyPr>
          <a:lstStyle/>
          <a:p>
            <a:r>
              <a:rPr lang="en-US" dirty="0"/>
              <a:t>1.1. </a:t>
            </a:r>
            <a:r>
              <a:rPr lang="el-GR" dirty="0"/>
              <a:t>Μοριακή ταυτοποίηση</a:t>
            </a:r>
            <a:br>
              <a:rPr lang="en-US" dirty="0"/>
            </a:br>
            <a:r>
              <a:rPr lang="en-US" i="1" dirty="0"/>
              <a:t>T</a:t>
            </a:r>
            <a:r>
              <a:rPr lang="el-GR" i="1" dirty="0"/>
              <a:t>ο είδος</a:t>
            </a:r>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8467" y="2174005"/>
            <a:ext cx="5155837" cy="3508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8242310" y="5949172"/>
            <a:ext cx="1368152" cy="369332"/>
          </a:xfrm>
          <a:prstGeom prst="rect">
            <a:avLst/>
          </a:prstGeom>
          <a:noFill/>
        </p:spPr>
        <p:txBody>
          <a:bodyPr wrap="square" rtlCol="0">
            <a:spAutoFit/>
          </a:bodyPr>
          <a:lstStyle/>
          <a:p>
            <a:r>
              <a:rPr lang="en-US" dirty="0"/>
              <a:t>Ernst </a:t>
            </a:r>
            <a:r>
              <a:rPr lang="en-US" dirty="0" err="1"/>
              <a:t>Mayr</a:t>
            </a:r>
            <a:endParaRPr lang="el-GR" dirty="0"/>
          </a:p>
        </p:txBody>
      </p:sp>
    </p:spTree>
    <p:extLst>
      <p:ext uri="{BB962C8B-B14F-4D97-AF65-F5344CB8AC3E}">
        <p14:creationId xmlns:p14="http://schemas.microsoft.com/office/powerpoint/2010/main" val="141454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l-GR" sz="3200" dirty="0"/>
              <a:t>Αν και η εμφάνιση βοηθά στην ταυτοποίηση των ειδών, δεν καθορίζει τα είδη</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456" y="2382526"/>
            <a:ext cx="2311300" cy="1986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23792" y="2382526"/>
            <a:ext cx="2311300" cy="1986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1977456" y="4491118"/>
            <a:ext cx="4766616" cy="1169551"/>
          </a:xfrm>
          <a:prstGeom prst="rect">
            <a:avLst/>
          </a:prstGeom>
        </p:spPr>
        <p:txBody>
          <a:bodyPr wrap="square">
            <a:spAutoFit/>
          </a:bodyPr>
          <a:lstStyle/>
          <a:p>
            <a:r>
              <a:rPr lang="el-GR" sz="1400" dirty="0"/>
              <a:t>Ο δυτικός </a:t>
            </a:r>
            <a:r>
              <a:rPr lang="el-GR" sz="1400" dirty="0" err="1"/>
              <a:t>λιβαδοκορυδαλλός</a:t>
            </a:r>
            <a:r>
              <a:rPr lang="el-GR" sz="1400" dirty="0"/>
              <a:t> (</a:t>
            </a:r>
            <a:r>
              <a:rPr lang="en-US" sz="1400" dirty="0"/>
              <a:t>meadowlark</a:t>
            </a:r>
            <a:r>
              <a:rPr lang="el-GR" sz="1400" dirty="0"/>
              <a:t>) (αριστερά) και ο ανατολικός </a:t>
            </a:r>
            <a:r>
              <a:rPr lang="el-GR" sz="1400" dirty="0" err="1"/>
              <a:t>λιβαδοκορυδαλλός</a:t>
            </a:r>
            <a:r>
              <a:rPr lang="el-GR" sz="1400" dirty="0"/>
              <a:t> (δεξιά) φαίνεται να είναι πανομοιότυποι και το εύρος εξάπλωσής τους αλληλεπικαλύπτεται, αλλά τα ξεχωριστά τραγούδια τους αποτρέπουν τη διασταύρωση.</a:t>
            </a:r>
          </a:p>
        </p:txBody>
      </p:sp>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4875" y="2055088"/>
            <a:ext cx="3001565" cy="2521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7037082" y="4576403"/>
            <a:ext cx="3470898" cy="2031325"/>
          </a:xfrm>
          <a:prstGeom prst="rect">
            <a:avLst/>
          </a:prstGeom>
        </p:spPr>
        <p:txBody>
          <a:bodyPr wrap="square">
            <a:spAutoFit/>
          </a:bodyPr>
          <a:lstStyle/>
          <a:p>
            <a:r>
              <a:rPr lang="el-GR" sz="1400" dirty="0"/>
              <a:t>Οι οργανισμοί μπορεί να φαίνονται διαφορετικοί αλλά, παρόλα αυτά, να ανήκουν στο ίδιο είδος. Για παράδειγμα, τα δυο μυρμήγκια της εικόνας φαίνεται να έχουν πολύ μικρή σχέση μεταξύ τους. Στην πραγματικότητα, είναι δυο </a:t>
            </a:r>
            <a:r>
              <a:rPr lang="el-GR" sz="1400" dirty="0" err="1"/>
              <a:t>αδελφά</a:t>
            </a:r>
            <a:r>
              <a:rPr lang="el-GR" sz="1400" dirty="0"/>
              <a:t> μυρμήγκια του είδους </a:t>
            </a:r>
            <a:r>
              <a:rPr lang="el-GR" sz="1400" dirty="0" err="1"/>
              <a:t>Pheidole</a:t>
            </a:r>
            <a:r>
              <a:rPr lang="el-GR" sz="1400" dirty="0"/>
              <a:t> </a:t>
            </a:r>
            <a:r>
              <a:rPr lang="el-GR" sz="1400" dirty="0" err="1"/>
              <a:t>barbata</a:t>
            </a:r>
            <a:r>
              <a:rPr lang="el-GR" sz="1400" dirty="0"/>
              <a:t>, που εκπληρώνουν διαφορετικούς ρόλους στην ίδια αποικία.</a:t>
            </a:r>
          </a:p>
        </p:txBody>
      </p:sp>
    </p:spTree>
    <p:extLst>
      <p:ext uri="{BB962C8B-B14F-4D97-AF65-F5344CB8AC3E}">
        <p14:creationId xmlns:p14="http://schemas.microsoft.com/office/powerpoint/2010/main" val="493946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72580" y="4970462"/>
            <a:ext cx="9446840" cy="1722520"/>
          </a:xfrm>
        </p:spPr>
        <p:txBody>
          <a:bodyPr>
            <a:normAutofit/>
          </a:bodyPr>
          <a:lstStyle/>
          <a:p>
            <a:r>
              <a:rPr lang="el-GR" sz="1800" dirty="0"/>
              <a:t>Αν ένας πληθυσμός βατράχων χωριζόταν στη μέση λόγω της κατασκευής ενός αυτοκινητόδρομου και έτσι οι δυο </a:t>
            </a:r>
            <a:r>
              <a:rPr lang="el-GR" sz="1800" dirty="0" err="1"/>
              <a:t>υποπληθυσμοί</a:t>
            </a:r>
            <a:r>
              <a:rPr lang="el-GR" sz="1800" dirty="0"/>
              <a:t> έχαναν τη δυνατότητα της μεταξύ τους αναπαραγωγής, θα καθιστούσε αυτό τους δύο </a:t>
            </a:r>
            <a:r>
              <a:rPr lang="el-GR" sz="1800" dirty="0" err="1"/>
              <a:t>υποπληθυσμούς</a:t>
            </a:r>
            <a:r>
              <a:rPr lang="el-GR" sz="1800" dirty="0"/>
              <a:t> διαφορετικά είδη; Μάλλον όχι</a:t>
            </a:r>
            <a:r>
              <a:rPr lang="en-US" sz="1800" dirty="0"/>
              <a:t> — </a:t>
            </a:r>
            <a:r>
              <a:rPr lang="el-GR" sz="1800" dirty="0"/>
              <a:t>αλλά ποιος είναι ο βαθμός διαφοροποίησης που καθιστά δυο πληθυσμούς διαφορετικά είδη;</a:t>
            </a:r>
          </a:p>
        </p:txBody>
      </p:sp>
      <p:sp>
        <p:nvSpPr>
          <p:cNvPr id="3" name="Title 2"/>
          <p:cNvSpPr>
            <a:spLocks noGrp="1"/>
          </p:cNvSpPr>
          <p:nvPr>
            <p:ph type="title"/>
          </p:nvPr>
        </p:nvSpPr>
        <p:spPr/>
        <p:txBody>
          <a:bodyPr>
            <a:normAutofit/>
          </a:bodyPr>
          <a:lstStyle/>
          <a:p>
            <a:r>
              <a:rPr lang="el-GR" dirty="0"/>
              <a:t>Τι σημαίνει </a:t>
            </a:r>
            <a:r>
              <a:rPr lang="en-US" dirty="0"/>
              <a:t>“</a:t>
            </a:r>
            <a:r>
              <a:rPr lang="el-GR" dirty="0"/>
              <a:t>δυνατότητα αναπαραγωγής</a:t>
            </a:r>
            <a:r>
              <a:rPr lang="en-US" dirty="0"/>
              <a:t>”</a:t>
            </a:r>
            <a:r>
              <a:rPr lang="el-GR" dirty="0"/>
              <a:t>;</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1066" y="1753944"/>
            <a:ext cx="6969867" cy="3053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5696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20556" y="3102893"/>
            <a:ext cx="5435660" cy="3431257"/>
          </a:xfrm>
        </p:spPr>
        <p:txBody>
          <a:bodyPr>
            <a:normAutofit/>
          </a:bodyPr>
          <a:lstStyle/>
          <a:p>
            <a:r>
              <a:rPr lang="en-US" sz="1800" dirty="0">
                <a:solidFill>
                  <a:schemeClr val="tx1"/>
                </a:solidFill>
              </a:rPr>
              <a:t>Ring species </a:t>
            </a:r>
            <a:r>
              <a:rPr lang="el-GR" sz="1800" dirty="0">
                <a:solidFill>
                  <a:schemeClr val="tx1"/>
                </a:solidFill>
              </a:rPr>
              <a:t>είναι είδη που η γεωγραφική τους κατανομή έχει τη μορφή δακτυλίου με πολλές αλληλοεπικαλύψεις στα άκρα</a:t>
            </a:r>
            <a:r>
              <a:rPr lang="en-US" sz="1800" dirty="0">
                <a:solidFill>
                  <a:schemeClr val="tx1"/>
                </a:solidFill>
              </a:rPr>
              <a:t>. </a:t>
            </a:r>
            <a:r>
              <a:rPr lang="el-GR" sz="1800" dirty="0">
                <a:solidFill>
                  <a:schemeClr val="tx1"/>
                </a:solidFill>
              </a:rPr>
              <a:t> Τα πολλά </a:t>
            </a:r>
            <a:r>
              <a:rPr lang="el-GR" sz="1800" dirty="0" err="1">
                <a:solidFill>
                  <a:schemeClr val="tx1"/>
                </a:solidFill>
              </a:rPr>
              <a:t>υπο</a:t>
            </a:r>
            <a:r>
              <a:rPr lang="el-GR" sz="1800" dirty="0">
                <a:solidFill>
                  <a:schemeClr val="tx1"/>
                </a:solidFill>
              </a:rPr>
              <a:t>-είδη σαλαμάνδρας του γένους </a:t>
            </a:r>
            <a:r>
              <a:rPr lang="en-US" sz="1800" i="1" dirty="0" err="1">
                <a:solidFill>
                  <a:schemeClr val="tx1"/>
                </a:solidFill>
              </a:rPr>
              <a:t>Ensatina</a:t>
            </a:r>
            <a:r>
              <a:rPr lang="en-US" sz="1800" dirty="0">
                <a:solidFill>
                  <a:schemeClr val="tx1"/>
                </a:solidFill>
              </a:rPr>
              <a:t> </a:t>
            </a:r>
            <a:r>
              <a:rPr lang="el-GR" sz="1800" dirty="0">
                <a:solidFill>
                  <a:schemeClr val="tx1"/>
                </a:solidFill>
              </a:rPr>
              <a:t>στην Καλιφόρνια παρουσιάζουν μικρές μορφολογικές και γενετικές διαφοροποιήσεις σε όλο το εύρος της γεωγραφικής τους κατανομής</a:t>
            </a:r>
            <a:r>
              <a:rPr lang="en-US" sz="1800" dirty="0">
                <a:solidFill>
                  <a:schemeClr val="tx1"/>
                </a:solidFill>
              </a:rPr>
              <a:t>. </a:t>
            </a:r>
            <a:r>
              <a:rPr lang="el-GR" sz="1800" dirty="0">
                <a:solidFill>
                  <a:schemeClr val="tx1"/>
                </a:solidFill>
              </a:rPr>
              <a:t>Όλα έχουν τη δυνατότητα αναπαραγωγής με τους γείτονές τους, με μια εξαίρεση</a:t>
            </a:r>
            <a:r>
              <a:rPr lang="en-US" sz="1800" dirty="0">
                <a:solidFill>
                  <a:schemeClr val="tx1"/>
                </a:solidFill>
              </a:rPr>
              <a:t>: </a:t>
            </a:r>
            <a:r>
              <a:rPr lang="el-GR" sz="1800" dirty="0">
                <a:solidFill>
                  <a:schemeClr val="tx1"/>
                </a:solidFill>
              </a:rPr>
              <a:t>τα </a:t>
            </a:r>
            <a:r>
              <a:rPr lang="en-US" sz="1800" i="1" dirty="0">
                <a:solidFill>
                  <a:schemeClr val="tx1"/>
                </a:solidFill>
              </a:rPr>
              <a:t>E. </a:t>
            </a:r>
            <a:r>
              <a:rPr lang="en-US" sz="1800" i="1" dirty="0" err="1">
                <a:solidFill>
                  <a:schemeClr val="tx1"/>
                </a:solidFill>
              </a:rPr>
              <a:t>klauberi</a:t>
            </a:r>
            <a:r>
              <a:rPr lang="en-US" sz="1800" dirty="0">
                <a:solidFill>
                  <a:schemeClr val="tx1"/>
                </a:solidFill>
              </a:rPr>
              <a:t> </a:t>
            </a:r>
            <a:r>
              <a:rPr lang="el-GR" sz="1800" dirty="0">
                <a:solidFill>
                  <a:schemeClr val="tx1"/>
                </a:solidFill>
              </a:rPr>
              <a:t>και </a:t>
            </a:r>
            <a:r>
              <a:rPr lang="en-US" sz="1800" i="1" dirty="0">
                <a:solidFill>
                  <a:schemeClr val="tx1"/>
                </a:solidFill>
              </a:rPr>
              <a:t>E. </a:t>
            </a:r>
            <a:r>
              <a:rPr lang="en-US" sz="1800" i="1" dirty="0" err="1">
                <a:solidFill>
                  <a:schemeClr val="tx1"/>
                </a:solidFill>
              </a:rPr>
              <a:t>eschscholtzii</a:t>
            </a:r>
            <a:r>
              <a:rPr lang="en-US" sz="1800" dirty="0">
                <a:solidFill>
                  <a:schemeClr val="tx1"/>
                </a:solidFill>
              </a:rPr>
              <a:t> </a:t>
            </a:r>
            <a:r>
              <a:rPr lang="el-GR" sz="1800" dirty="0">
                <a:solidFill>
                  <a:schemeClr val="tx1"/>
                </a:solidFill>
              </a:rPr>
              <a:t>στο νότιο άκρο της Καλιφόρνιας</a:t>
            </a:r>
            <a:r>
              <a:rPr lang="en-US" sz="1800" dirty="0">
                <a:solidFill>
                  <a:schemeClr val="tx1"/>
                </a:solidFill>
              </a:rPr>
              <a:t>. </a:t>
            </a:r>
            <a:r>
              <a:rPr lang="el-GR" sz="1800" dirty="0">
                <a:solidFill>
                  <a:schemeClr val="tx1"/>
                </a:solidFill>
              </a:rPr>
              <a:t>Πού, λοιπόν, τραβάμε τη γραμμή;</a:t>
            </a:r>
          </a:p>
        </p:txBody>
      </p:sp>
      <p:sp>
        <p:nvSpPr>
          <p:cNvPr id="3" name="Title 2"/>
          <p:cNvSpPr>
            <a:spLocks noGrp="1"/>
          </p:cNvSpPr>
          <p:nvPr>
            <p:ph type="title"/>
          </p:nvPr>
        </p:nvSpPr>
        <p:spPr>
          <a:xfrm>
            <a:off x="6200775" y="699224"/>
            <a:ext cx="5276850" cy="930432"/>
          </a:xfrm>
        </p:spPr>
        <p:txBody>
          <a:bodyPr/>
          <a:lstStyle/>
          <a:p>
            <a:r>
              <a:rPr lang="el-GR" dirty="0"/>
              <a:t>Και τα </a:t>
            </a:r>
            <a:r>
              <a:rPr lang="en-US" dirty="0"/>
              <a:t>ring species?</a:t>
            </a:r>
            <a:endParaRPr lang="el-GR"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284" y="1164440"/>
            <a:ext cx="5160384" cy="5693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8974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71576" y="2492896"/>
            <a:ext cx="7812856" cy="3600400"/>
          </a:xfrm>
        </p:spPr>
        <p:txBody>
          <a:bodyPr>
            <a:normAutofit/>
          </a:bodyPr>
          <a:lstStyle/>
          <a:p>
            <a:r>
              <a:rPr lang="el-GR" dirty="0"/>
              <a:t>Η εφαρμογή μοριακών γενετικών μεθόδων στην απάντηση οικολογικών ερωτημάτων</a:t>
            </a:r>
            <a:endParaRPr lang="en-US" dirty="0"/>
          </a:p>
          <a:p>
            <a:r>
              <a:rPr lang="el-GR" dirty="0"/>
              <a:t>Ο όρος δεν υπήρχε πριν τη δεκαετία του </a:t>
            </a:r>
            <a:r>
              <a:rPr lang="en-US" dirty="0"/>
              <a:t>1980</a:t>
            </a:r>
          </a:p>
          <a:p>
            <a:r>
              <a:rPr lang="el-GR" dirty="0"/>
              <a:t>Βασισμένη στην εξελικτική βιολογία, πληθυσμιακή γενετική, συστηματική και ταυτοποίηση ειδών, αναδείχτηκε λόγω της ανάπτυξης μοριακών δεικτών και γενετικών τεχνολογιών χαμηλού κόστους</a:t>
            </a:r>
            <a:r>
              <a:rPr lang="en-US" dirty="0"/>
              <a:t> (DNA sequencing)</a:t>
            </a:r>
          </a:p>
        </p:txBody>
      </p:sp>
      <p:sp>
        <p:nvSpPr>
          <p:cNvPr id="3" name="Title 2"/>
          <p:cNvSpPr>
            <a:spLocks noGrp="1"/>
          </p:cNvSpPr>
          <p:nvPr>
            <p:ph type="title"/>
          </p:nvPr>
        </p:nvSpPr>
        <p:spPr/>
        <p:txBody>
          <a:bodyPr>
            <a:normAutofit/>
          </a:bodyPr>
          <a:lstStyle/>
          <a:p>
            <a:r>
              <a:rPr lang="el-GR" dirty="0"/>
              <a:t>Μοριακή οικολογία, ορισμοί</a:t>
            </a:r>
          </a:p>
        </p:txBody>
      </p:sp>
    </p:spTree>
    <p:extLst>
      <p:ext uri="{BB962C8B-B14F-4D97-AF65-F5344CB8AC3E}">
        <p14:creationId xmlns:p14="http://schemas.microsoft.com/office/powerpoint/2010/main" val="11877895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096" y="2834160"/>
            <a:ext cx="4121498" cy="3791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429444" y="1670939"/>
            <a:ext cx="8146369" cy="2088232"/>
          </a:xfrm>
        </p:spPr>
        <p:txBody>
          <a:bodyPr>
            <a:normAutofit lnSpcReduction="10000"/>
          </a:bodyPr>
          <a:lstStyle/>
          <a:p>
            <a:r>
              <a:rPr lang="el-GR" sz="2000" dirty="0" err="1"/>
              <a:t>Χρονοείδη</a:t>
            </a:r>
            <a:r>
              <a:rPr lang="el-GR" sz="2000" dirty="0"/>
              <a:t> είναι διαφορετικά στάδια στην ίδια εξελικτική γραμμή που υπήρξαν διαφορετικές χρονικές στιγμές</a:t>
            </a:r>
            <a:r>
              <a:rPr lang="en-US" sz="2000" dirty="0"/>
              <a:t>. </a:t>
            </a:r>
            <a:r>
              <a:rPr lang="el-GR" sz="2000" dirty="0"/>
              <a:t>Προφανώς, τα </a:t>
            </a:r>
            <a:r>
              <a:rPr lang="el-GR" sz="2000" dirty="0" err="1"/>
              <a:t>χρονοείδη</a:t>
            </a:r>
            <a:r>
              <a:rPr lang="el-GR" sz="2000" dirty="0"/>
              <a:t> παρουσιάζουν ένα θεωρητικό πρόβλημα του ορισμού του βιολογικού είδους, αφού δεν είναι πρακτικά δυνατόν</a:t>
            </a:r>
            <a:r>
              <a:rPr lang="en-US" sz="2000" dirty="0"/>
              <a:t> (</a:t>
            </a:r>
            <a:r>
              <a:rPr lang="el-GR" sz="2000" dirty="0"/>
              <a:t>η λογικό</a:t>
            </a:r>
            <a:r>
              <a:rPr lang="en-US" sz="2000" dirty="0"/>
              <a:t>) </a:t>
            </a:r>
            <a:r>
              <a:rPr lang="el-GR" sz="2000" dirty="0"/>
              <a:t>να καθορίσουμε αν ένας </a:t>
            </a:r>
            <a:r>
              <a:rPr lang="el-GR" sz="2000" dirty="0" err="1"/>
              <a:t>τριλοβίτης</a:t>
            </a:r>
            <a:r>
              <a:rPr lang="el-GR" sz="2000" dirty="0"/>
              <a:t> που ζούσε </a:t>
            </a:r>
            <a:r>
              <a:rPr lang="en-US" sz="2000" dirty="0"/>
              <a:t>300 </a:t>
            </a:r>
            <a:r>
              <a:rPr lang="el-GR" sz="2000" dirty="0"/>
              <a:t>εκατομμύρια χρόνια πριν θα ζευγάρωνε με τον πρόγονό του που έζησε πριν από 310 εκατομμύρια χρόνια</a:t>
            </a:r>
            <a:r>
              <a:rPr lang="en-US" sz="2000" dirty="0"/>
              <a:t>.</a:t>
            </a:r>
            <a:endParaRPr lang="el-GR" sz="2000" dirty="0"/>
          </a:p>
        </p:txBody>
      </p:sp>
      <p:sp>
        <p:nvSpPr>
          <p:cNvPr id="3" name="Title 2"/>
          <p:cNvSpPr>
            <a:spLocks noGrp="1"/>
          </p:cNvSpPr>
          <p:nvPr>
            <p:ph type="title"/>
          </p:nvPr>
        </p:nvSpPr>
        <p:spPr>
          <a:xfrm>
            <a:off x="745720" y="299341"/>
            <a:ext cx="6124575" cy="1071372"/>
          </a:xfrm>
        </p:spPr>
        <p:txBody>
          <a:bodyPr>
            <a:normAutofit/>
          </a:bodyPr>
          <a:lstStyle/>
          <a:p>
            <a:r>
              <a:rPr lang="el-GR" dirty="0"/>
              <a:t>Και τα </a:t>
            </a:r>
            <a:r>
              <a:rPr lang="el-GR" dirty="0" err="1"/>
              <a:t>χρονο</a:t>
            </a:r>
            <a:r>
              <a:rPr lang="el-GR" dirty="0"/>
              <a:t>-είδη;</a:t>
            </a:r>
          </a:p>
        </p:txBody>
      </p:sp>
      <p:sp>
        <p:nvSpPr>
          <p:cNvPr id="4" name="Rectangle 3"/>
          <p:cNvSpPr/>
          <p:nvPr/>
        </p:nvSpPr>
        <p:spPr>
          <a:xfrm>
            <a:off x="717476" y="3721938"/>
            <a:ext cx="4572000" cy="707886"/>
          </a:xfrm>
          <a:prstGeom prst="rect">
            <a:avLst/>
          </a:prstGeom>
        </p:spPr>
        <p:txBody>
          <a:bodyPr>
            <a:spAutoFit/>
          </a:bodyPr>
          <a:lstStyle/>
          <a:p>
            <a:r>
              <a:rPr lang="el-GR" sz="2000" dirty="0">
                <a:solidFill>
                  <a:schemeClr val="tx2"/>
                </a:solidFill>
              </a:rPr>
              <a:t>Αυτή η γραμμή </a:t>
            </a:r>
            <a:r>
              <a:rPr lang="el-GR" sz="2000" dirty="0" err="1">
                <a:solidFill>
                  <a:schemeClr val="tx2"/>
                </a:solidFill>
              </a:rPr>
              <a:t>τριλοβιτών</a:t>
            </a:r>
            <a:r>
              <a:rPr lang="el-GR" sz="2000" dirty="0">
                <a:solidFill>
                  <a:schemeClr val="tx2"/>
                </a:solidFill>
              </a:rPr>
              <a:t> εξελίχτηκε σταδιακά στο χρόνο</a:t>
            </a:r>
            <a:r>
              <a:rPr lang="en-US" sz="2000" dirty="0">
                <a:solidFill>
                  <a:schemeClr val="tx2"/>
                </a:solidFill>
              </a:rPr>
              <a:t>:</a:t>
            </a:r>
            <a:endParaRPr lang="el-GR" sz="2000" dirty="0">
              <a:solidFill>
                <a:schemeClr val="tx2"/>
              </a:solidFill>
            </a:endParaRPr>
          </a:p>
        </p:txBody>
      </p:sp>
      <p:sp>
        <p:nvSpPr>
          <p:cNvPr id="5" name="Rectangle 4"/>
          <p:cNvSpPr/>
          <p:nvPr/>
        </p:nvSpPr>
        <p:spPr>
          <a:xfrm>
            <a:off x="745720" y="4730050"/>
            <a:ext cx="4572000" cy="1631216"/>
          </a:xfrm>
          <a:prstGeom prst="rect">
            <a:avLst/>
          </a:prstGeom>
        </p:spPr>
        <p:txBody>
          <a:bodyPr>
            <a:spAutoFit/>
          </a:bodyPr>
          <a:lstStyle/>
          <a:p>
            <a:r>
              <a:rPr lang="el-GR" sz="2000" dirty="0">
                <a:solidFill>
                  <a:schemeClr val="tx2"/>
                </a:solidFill>
              </a:rPr>
              <a:t>Θα πρέπει να θεωρήσουμε ότι ο </a:t>
            </a:r>
            <a:r>
              <a:rPr lang="el-GR" sz="2000" dirty="0" err="1">
                <a:solidFill>
                  <a:schemeClr val="tx2"/>
                </a:solidFill>
              </a:rPr>
              <a:t>τριλοβίτης</a:t>
            </a:r>
            <a:r>
              <a:rPr lang="el-GR" sz="2000" dirty="0">
                <a:solidFill>
                  <a:schemeClr val="tx2"/>
                </a:solidFill>
              </a:rPr>
              <a:t> </a:t>
            </a:r>
            <a:r>
              <a:rPr lang="en-US" sz="2000" dirty="0">
                <a:solidFill>
                  <a:schemeClr val="tx2"/>
                </a:solidFill>
              </a:rPr>
              <a:t>A </a:t>
            </a:r>
            <a:r>
              <a:rPr lang="el-GR" sz="2000" dirty="0">
                <a:solidFill>
                  <a:schemeClr val="tx2"/>
                </a:solidFill>
              </a:rPr>
              <a:t>είναι διαφορετικό είδος από τον </a:t>
            </a:r>
            <a:r>
              <a:rPr lang="el-GR" sz="2000" dirty="0" err="1">
                <a:solidFill>
                  <a:schemeClr val="tx2"/>
                </a:solidFill>
              </a:rPr>
              <a:t>τριλοβίτη</a:t>
            </a:r>
            <a:r>
              <a:rPr lang="el-GR" sz="2000" dirty="0">
                <a:solidFill>
                  <a:schemeClr val="tx2"/>
                </a:solidFill>
              </a:rPr>
              <a:t> </a:t>
            </a:r>
            <a:r>
              <a:rPr lang="en-US" sz="2000" dirty="0">
                <a:solidFill>
                  <a:schemeClr val="tx2"/>
                </a:solidFill>
              </a:rPr>
              <a:t>D, </a:t>
            </a:r>
            <a:r>
              <a:rPr lang="el-GR" sz="2000" dirty="0">
                <a:solidFill>
                  <a:schemeClr val="tx2"/>
                </a:solidFill>
              </a:rPr>
              <a:t>και αν ναι</a:t>
            </a:r>
            <a:r>
              <a:rPr lang="en-US" sz="2000" dirty="0">
                <a:solidFill>
                  <a:schemeClr val="tx2"/>
                </a:solidFill>
              </a:rPr>
              <a:t>, </a:t>
            </a:r>
            <a:r>
              <a:rPr lang="el-GR" sz="2000" dirty="0">
                <a:solidFill>
                  <a:schemeClr val="tx2"/>
                </a:solidFill>
              </a:rPr>
              <a:t>σε ποιο σημείο θα διαχωριστεί η γραμμή σε διαφορετικά είδη;</a:t>
            </a:r>
          </a:p>
        </p:txBody>
      </p:sp>
    </p:spTree>
    <p:extLst>
      <p:ext uri="{BB962C8B-B14F-4D97-AF65-F5344CB8AC3E}">
        <p14:creationId xmlns:p14="http://schemas.microsoft.com/office/powerpoint/2010/main" val="1050208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068" y="2420888"/>
            <a:ext cx="7408333" cy="3096344"/>
          </a:xfrm>
        </p:spPr>
        <p:txBody>
          <a:bodyPr>
            <a:normAutofit/>
          </a:bodyPr>
          <a:lstStyle/>
          <a:p>
            <a:r>
              <a:rPr lang="el-GR" dirty="0"/>
              <a:t>Ο </a:t>
            </a:r>
            <a:r>
              <a:rPr lang="el-GR" dirty="0" err="1"/>
              <a:t>Λινναίος</a:t>
            </a:r>
            <a:r>
              <a:rPr lang="el-GR" dirty="0"/>
              <a:t> </a:t>
            </a:r>
            <a:r>
              <a:rPr lang="en-US" dirty="0"/>
              <a:t>(</a:t>
            </a:r>
            <a:r>
              <a:rPr lang="en-US" dirty="0" err="1"/>
              <a:t>Systema</a:t>
            </a:r>
            <a:r>
              <a:rPr lang="en-US" dirty="0"/>
              <a:t> </a:t>
            </a:r>
            <a:r>
              <a:rPr lang="en-US" dirty="0" err="1"/>
              <a:t>Naturae</a:t>
            </a:r>
            <a:r>
              <a:rPr lang="en-US" dirty="0"/>
              <a:t>, 1735): </a:t>
            </a:r>
            <a:r>
              <a:rPr lang="el-GR" dirty="0"/>
              <a:t>όλα τα μέλη ενός είδους μοιάζουν</a:t>
            </a:r>
            <a:endParaRPr lang="en-US" dirty="0"/>
          </a:p>
          <a:p>
            <a:r>
              <a:rPr lang="en-US" dirty="0"/>
              <a:t>Robert </a:t>
            </a:r>
            <a:r>
              <a:rPr lang="en-US" dirty="0" err="1"/>
              <a:t>Kock</a:t>
            </a:r>
            <a:r>
              <a:rPr lang="en-US" dirty="0"/>
              <a:t> (1880): </a:t>
            </a:r>
            <a:r>
              <a:rPr lang="el-GR" dirty="0"/>
              <a:t>χρήση χρωστικών και βιοχημικών δοκιμών για τη διαφοροποίηση παρόμοιων βακτηρίων</a:t>
            </a:r>
            <a:endParaRPr lang="en-US" dirty="0"/>
          </a:p>
          <a:p>
            <a:r>
              <a:rPr lang="el-GR" dirty="0"/>
              <a:t>Κατά τη σύζευξη, οι </a:t>
            </a:r>
            <a:r>
              <a:rPr lang="el-GR" dirty="0" err="1"/>
              <a:t>ευκαρυώτες</a:t>
            </a:r>
            <a:r>
              <a:rPr lang="el-GR" dirty="0"/>
              <a:t> ανταλλάσσουν </a:t>
            </a:r>
            <a:r>
              <a:rPr lang="el-GR" dirty="0" err="1"/>
              <a:t>χρωμοσωματικές</a:t>
            </a:r>
            <a:r>
              <a:rPr lang="el-GR" dirty="0"/>
              <a:t> περιοχές που είναι πρακτικά ίδιες</a:t>
            </a:r>
            <a:endParaRPr lang="en-US" dirty="0"/>
          </a:p>
        </p:txBody>
      </p:sp>
      <p:sp>
        <p:nvSpPr>
          <p:cNvPr id="3" name="Title 2"/>
          <p:cNvSpPr>
            <a:spLocks noGrp="1"/>
          </p:cNvSpPr>
          <p:nvPr>
            <p:ph type="title"/>
          </p:nvPr>
        </p:nvSpPr>
        <p:spPr/>
        <p:txBody>
          <a:bodyPr>
            <a:normAutofit/>
          </a:bodyPr>
          <a:lstStyle/>
          <a:p>
            <a:r>
              <a:rPr lang="el-GR" dirty="0"/>
              <a:t>Και τα βακτήρια;</a:t>
            </a:r>
          </a:p>
        </p:txBody>
      </p:sp>
    </p:spTree>
    <p:extLst>
      <p:ext uri="{BB962C8B-B14F-4D97-AF65-F5344CB8AC3E}">
        <p14:creationId xmlns:p14="http://schemas.microsoft.com/office/powerpoint/2010/main" val="3931934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9621" y="704007"/>
            <a:ext cx="5238356" cy="5696793"/>
          </a:xfrm>
        </p:spPr>
        <p:txBody>
          <a:bodyPr>
            <a:normAutofit/>
          </a:bodyPr>
          <a:lstStyle/>
          <a:p>
            <a:r>
              <a:rPr lang="el-GR" dirty="0">
                <a:solidFill>
                  <a:schemeClr val="tx1"/>
                </a:solidFill>
              </a:rPr>
              <a:t>Οι </a:t>
            </a:r>
            <a:r>
              <a:rPr lang="el-GR" dirty="0" err="1">
                <a:solidFill>
                  <a:schemeClr val="tx1"/>
                </a:solidFill>
              </a:rPr>
              <a:t>προκαρυώτες</a:t>
            </a:r>
            <a:r>
              <a:rPr lang="el-GR" dirty="0">
                <a:solidFill>
                  <a:schemeClr val="tx1"/>
                </a:solidFill>
              </a:rPr>
              <a:t>, από την άλλη, ανταλλάσσουν πολύ περισσότερο γενετικό υλικό </a:t>
            </a:r>
            <a:r>
              <a:rPr lang="en-US" dirty="0">
                <a:solidFill>
                  <a:schemeClr val="tx1"/>
                </a:solidFill>
              </a:rPr>
              <a:t>(</a:t>
            </a:r>
            <a:r>
              <a:rPr lang="el-GR" dirty="0">
                <a:solidFill>
                  <a:schemeClr val="tx1"/>
                </a:solidFill>
              </a:rPr>
              <a:t>Οριζόντια Γονιδιακή Μεταφορά, </a:t>
            </a:r>
            <a:r>
              <a:rPr lang="en-US" dirty="0">
                <a:solidFill>
                  <a:schemeClr val="tx1"/>
                </a:solidFill>
              </a:rPr>
              <a:t>Horizontal Gene Transfer)</a:t>
            </a:r>
          </a:p>
          <a:p>
            <a:r>
              <a:rPr lang="el-GR" dirty="0">
                <a:solidFill>
                  <a:schemeClr val="tx1"/>
                </a:solidFill>
              </a:rPr>
              <a:t>Δύο στελέχη του κοινού </a:t>
            </a:r>
            <a:r>
              <a:rPr lang="el-GR" dirty="0" err="1">
                <a:solidFill>
                  <a:schemeClr val="tx1"/>
                </a:solidFill>
              </a:rPr>
              <a:t>εντεροβακτηρίου</a:t>
            </a:r>
            <a:r>
              <a:rPr lang="el-GR" dirty="0">
                <a:solidFill>
                  <a:schemeClr val="tx1"/>
                </a:solidFill>
              </a:rPr>
              <a:t> </a:t>
            </a:r>
            <a:r>
              <a:rPr lang="en-US" i="1" dirty="0">
                <a:solidFill>
                  <a:schemeClr val="tx1"/>
                </a:solidFill>
              </a:rPr>
              <a:t>Escherichia coli</a:t>
            </a:r>
            <a:r>
              <a:rPr lang="en-US" dirty="0">
                <a:solidFill>
                  <a:schemeClr val="tx1"/>
                </a:solidFill>
              </a:rPr>
              <a:t>: </a:t>
            </a:r>
          </a:p>
          <a:p>
            <a:pPr lvl="1"/>
            <a:r>
              <a:rPr lang="el-GR" sz="2000" dirty="0">
                <a:solidFill>
                  <a:schemeClr val="tx1"/>
                </a:solidFill>
                <a:latin typeface="Calibri" pitchFamily="34" charset="0"/>
                <a:ea typeface="Calibri" pitchFamily="34" charset="0"/>
                <a:cs typeface="Calibri" pitchFamily="34" charset="0"/>
              </a:rPr>
              <a:t>Κ12</a:t>
            </a:r>
            <a:r>
              <a:rPr lang="en-US" sz="2000" dirty="0">
                <a:solidFill>
                  <a:schemeClr val="tx1"/>
                </a:solidFill>
                <a:latin typeface="Calibri" pitchFamily="34" charset="0"/>
                <a:ea typeface="Calibri" pitchFamily="34" charset="0"/>
                <a:cs typeface="Calibri" pitchFamily="34" charset="0"/>
              </a:rPr>
              <a:t>:</a:t>
            </a:r>
            <a:r>
              <a:rPr lang="el-GR" sz="2000" dirty="0">
                <a:solidFill>
                  <a:schemeClr val="tx1"/>
                </a:solidFill>
                <a:latin typeface="Calibri" pitchFamily="34" charset="0"/>
                <a:ea typeface="Calibri" pitchFamily="34" charset="0"/>
                <a:cs typeface="Calibri" pitchFamily="34" charset="0"/>
              </a:rPr>
              <a:t> 528 μοναδικά γονίδια. </a:t>
            </a:r>
          </a:p>
          <a:p>
            <a:pPr lvl="1"/>
            <a:r>
              <a:rPr lang="el-GR" sz="2000" dirty="0">
                <a:solidFill>
                  <a:schemeClr val="tx1"/>
                </a:solidFill>
                <a:latin typeface="Calibri" pitchFamily="34" charset="0"/>
                <a:ea typeface="Calibri" pitchFamily="34" charset="0"/>
                <a:cs typeface="Calibri" pitchFamily="34" charset="0"/>
              </a:rPr>
              <a:t>Ο157:Η7</a:t>
            </a:r>
            <a:r>
              <a:rPr lang="en-US" sz="2000" dirty="0">
                <a:solidFill>
                  <a:schemeClr val="tx1"/>
                </a:solidFill>
                <a:latin typeface="Calibri" pitchFamily="34" charset="0"/>
                <a:ea typeface="Calibri" pitchFamily="34" charset="0"/>
                <a:cs typeface="Calibri" pitchFamily="34" charset="0"/>
              </a:rPr>
              <a:t>. </a:t>
            </a:r>
            <a:r>
              <a:rPr lang="el-GR" sz="2000" dirty="0">
                <a:solidFill>
                  <a:schemeClr val="tx1"/>
                </a:solidFill>
                <a:latin typeface="Calibri" pitchFamily="34" charset="0"/>
                <a:ea typeface="Calibri" pitchFamily="34" charset="0"/>
                <a:cs typeface="Calibri" pitchFamily="34" charset="0"/>
              </a:rPr>
              <a:t>1387 επιπλέον τοξικά γονίδια</a:t>
            </a:r>
            <a:endParaRPr lang="en-US" sz="2000" dirty="0">
              <a:solidFill>
                <a:schemeClr val="tx1"/>
              </a:solidFill>
              <a:latin typeface="Calibri" pitchFamily="34" charset="0"/>
              <a:ea typeface="Calibri" pitchFamily="34" charset="0"/>
              <a:cs typeface="Calibri" pitchFamily="34" charset="0"/>
            </a:endParaRPr>
          </a:p>
          <a:p>
            <a:r>
              <a:rPr lang="el-GR" dirty="0">
                <a:solidFill>
                  <a:schemeClr val="tx1"/>
                </a:solidFill>
                <a:latin typeface="Calibri" pitchFamily="34" charset="0"/>
                <a:ea typeface="Calibri" pitchFamily="34" charset="0"/>
                <a:cs typeface="Calibri" pitchFamily="34" charset="0"/>
              </a:rPr>
              <a:t>12-26% «ειδικά» γονίδια για κάθε στέλεχος</a:t>
            </a:r>
            <a:endParaRPr lang="en-US" dirty="0">
              <a:solidFill>
                <a:schemeClr val="tx1"/>
              </a:solidFill>
              <a:latin typeface="Calibri" pitchFamily="34" charset="0"/>
              <a:ea typeface="Calibri" pitchFamily="34" charset="0"/>
              <a:cs typeface="Calibri" pitchFamily="34" charset="0"/>
            </a:endParaRPr>
          </a:p>
          <a:p>
            <a:r>
              <a:rPr lang="el-GR" b="1" u="sng" dirty="0">
                <a:solidFill>
                  <a:schemeClr val="tx1"/>
                </a:solidFill>
                <a:latin typeface="Calibri" pitchFamily="34" charset="0"/>
                <a:cs typeface="Calibri" pitchFamily="34" charset="0"/>
              </a:rPr>
              <a:t>Αυτό είναι ασύμβατο με την έννοια του είδους σε «υψηλότερους» εξελικτικά οργανισμούς</a:t>
            </a:r>
            <a:endParaRPr lang="el-GR" b="1" u="sng" dirty="0">
              <a:solidFill>
                <a:schemeClr val="tx1"/>
              </a:solidFill>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5973" y="135383"/>
            <a:ext cx="5238356" cy="6587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9808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068" y="5445225"/>
            <a:ext cx="7408333" cy="1207367"/>
          </a:xfrm>
        </p:spPr>
        <p:txBody>
          <a:bodyPr>
            <a:normAutofit/>
          </a:bodyPr>
          <a:lstStyle/>
          <a:p>
            <a:r>
              <a:rPr lang="el-GR" dirty="0"/>
              <a:t>Μια μικρή αλληλουχία </a:t>
            </a:r>
            <a:r>
              <a:rPr lang="en-US" dirty="0"/>
              <a:t>DNA </a:t>
            </a:r>
            <a:r>
              <a:rPr lang="el-GR" dirty="0"/>
              <a:t>από κοινή περιοχή στο </a:t>
            </a:r>
            <a:r>
              <a:rPr lang="el-GR" dirty="0" err="1"/>
              <a:t>γονιδίωμα</a:t>
            </a:r>
            <a:r>
              <a:rPr lang="el-GR" dirty="0"/>
              <a:t> που χρησιμοποιείται για την ταυτοποίηση των ειδών</a:t>
            </a:r>
          </a:p>
        </p:txBody>
      </p:sp>
      <p:sp>
        <p:nvSpPr>
          <p:cNvPr id="3" name="Title 2"/>
          <p:cNvSpPr>
            <a:spLocks noGrp="1"/>
          </p:cNvSpPr>
          <p:nvPr>
            <p:ph type="title"/>
          </p:nvPr>
        </p:nvSpPr>
        <p:spPr/>
        <p:txBody>
          <a:bodyPr>
            <a:normAutofit/>
          </a:bodyPr>
          <a:lstStyle/>
          <a:p>
            <a:r>
              <a:rPr lang="el-GR" dirty="0"/>
              <a:t>Γραμμικοί κώδικες</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700" y="1556793"/>
            <a:ext cx="6440264" cy="3622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3096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4672" y="348879"/>
            <a:ext cx="5616623" cy="6293431"/>
          </a:xfrm>
        </p:spPr>
        <p:txBody>
          <a:bodyPr>
            <a:normAutofit/>
          </a:bodyPr>
          <a:lstStyle/>
          <a:p>
            <a:pPr marL="457200" indent="-457200">
              <a:lnSpc>
                <a:spcPct val="110000"/>
              </a:lnSpc>
              <a:buFont typeface="+mj-lt"/>
              <a:buAutoNum type="arabicPeriod"/>
            </a:pPr>
            <a:r>
              <a:rPr lang="el-GR" sz="2000" dirty="0">
                <a:solidFill>
                  <a:schemeClr val="tx1"/>
                </a:solidFill>
              </a:rPr>
              <a:t>Μπορεί να </a:t>
            </a:r>
            <a:r>
              <a:rPr lang="el-GR" sz="2000" dirty="0" err="1">
                <a:solidFill>
                  <a:schemeClr val="tx1"/>
                </a:solidFill>
              </a:rPr>
              <a:t>ταυτοποιήσει</a:t>
            </a:r>
            <a:r>
              <a:rPr lang="el-GR" sz="2000" dirty="0">
                <a:solidFill>
                  <a:schemeClr val="tx1"/>
                </a:solidFill>
              </a:rPr>
              <a:t> ένα είδος από κομμάτια του</a:t>
            </a:r>
            <a:endParaRPr lang="en-US" sz="2000" dirty="0">
              <a:solidFill>
                <a:schemeClr val="tx1"/>
              </a:solidFill>
            </a:endParaRPr>
          </a:p>
          <a:p>
            <a:pPr marL="457200" indent="-457200">
              <a:lnSpc>
                <a:spcPct val="110000"/>
              </a:lnSpc>
              <a:buFont typeface="+mj-lt"/>
              <a:buAutoNum type="arabicPeriod"/>
            </a:pPr>
            <a:endParaRPr lang="en-US" sz="2000" dirty="0">
              <a:solidFill>
                <a:schemeClr val="tx1"/>
              </a:solidFill>
            </a:endParaRPr>
          </a:p>
          <a:p>
            <a:pPr marL="457200" indent="-457200">
              <a:lnSpc>
                <a:spcPct val="110000"/>
              </a:lnSpc>
              <a:buFont typeface="+mj-lt"/>
              <a:buAutoNum type="arabicPeriod"/>
            </a:pPr>
            <a:r>
              <a:rPr lang="el-GR" sz="2000" dirty="0">
                <a:solidFill>
                  <a:schemeClr val="tx1"/>
                </a:solidFill>
              </a:rPr>
              <a:t>Δουλεύει σε όλα τα αναπτυξιακά στάδια</a:t>
            </a:r>
            <a:r>
              <a:rPr lang="en-US" sz="2000" dirty="0">
                <a:solidFill>
                  <a:schemeClr val="tx1"/>
                </a:solidFill>
              </a:rPr>
              <a:t>. </a:t>
            </a:r>
            <a:r>
              <a:rPr lang="el-GR" sz="2000" dirty="0">
                <a:solidFill>
                  <a:schemeClr val="tx1"/>
                </a:solidFill>
              </a:rPr>
              <a:t>Μπορεί να </a:t>
            </a:r>
            <a:r>
              <a:rPr lang="el-GR" sz="2000" dirty="0" err="1">
                <a:solidFill>
                  <a:schemeClr val="tx1"/>
                </a:solidFill>
              </a:rPr>
              <a:t>ταυτοποιήσει</a:t>
            </a:r>
            <a:r>
              <a:rPr lang="el-GR" sz="2000" dirty="0">
                <a:solidFill>
                  <a:schemeClr val="tx1"/>
                </a:solidFill>
              </a:rPr>
              <a:t> ένα είδος από το στάδιο του αυγού και του σπόρου μέχρι το ενήλικο ή το λουλούδι</a:t>
            </a:r>
            <a:endParaRPr lang="en-US" sz="2000" dirty="0">
              <a:solidFill>
                <a:schemeClr val="tx1"/>
              </a:solidFill>
            </a:endParaRPr>
          </a:p>
          <a:p>
            <a:pPr marL="457200" indent="-457200">
              <a:lnSpc>
                <a:spcPct val="110000"/>
              </a:lnSpc>
              <a:buFont typeface="+mj-lt"/>
              <a:buAutoNum type="arabicPeriod"/>
            </a:pPr>
            <a:endParaRPr lang="en-US" sz="2000" dirty="0">
              <a:solidFill>
                <a:schemeClr val="tx1"/>
              </a:solidFill>
            </a:endParaRPr>
          </a:p>
          <a:p>
            <a:pPr marL="457200" indent="-457200">
              <a:lnSpc>
                <a:spcPct val="110000"/>
              </a:lnSpc>
              <a:buFont typeface="+mj-lt"/>
              <a:buAutoNum type="arabicPeriod"/>
            </a:pPr>
            <a:r>
              <a:rPr lang="el-GR" sz="2000" dirty="0">
                <a:solidFill>
                  <a:schemeClr val="tx1"/>
                </a:solidFill>
              </a:rPr>
              <a:t>Διαφοροποιεί μορφολογικά παρεμφερή είδη</a:t>
            </a:r>
            <a:endParaRPr lang="en-US" sz="2000" dirty="0">
              <a:solidFill>
                <a:schemeClr val="tx1"/>
              </a:solidFill>
            </a:endParaRPr>
          </a:p>
          <a:p>
            <a:pPr marL="457200" indent="-457200">
              <a:lnSpc>
                <a:spcPct val="110000"/>
              </a:lnSpc>
              <a:buFont typeface="+mj-lt"/>
              <a:buAutoNum type="arabicPeriod"/>
            </a:pPr>
            <a:endParaRPr lang="en-US" sz="2000" dirty="0">
              <a:solidFill>
                <a:schemeClr val="tx1"/>
              </a:solidFill>
            </a:endParaRPr>
          </a:p>
          <a:p>
            <a:pPr marL="457200" indent="-457200">
              <a:lnSpc>
                <a:spcPct val="110000"/>
              </a:lnSpc>
              <a:buFont typeface="+mj-lt"/>
              <a:buAutoNum type="arabicPeriod"/>
            </a:pPr>
            <a:r>
              <a:rPr lang="el-GR" sz="2000" dirty="0">
                <a:solidFill>
                  <a:schemeClr val="tx1"/>
                </a:solidFill>
              </a:rPr>
              <a:t>Ελαχιστοποιεί τις αμφιβολίες</a:t>
            </a:r>
            <a:r>
              <a:rPr lang="en-US" sz="2000" dirty="0">
                <a:solidFill>
                  <a:schemeClr val="tx1"/>
                </a:solidFill>
              </a:rPr>
              <a:t>. </a:t>
            </a:r>
            <a:r>
              <a:rPr lang="el-GR" sz="2000" dirty="0">
                <a:solidFill>
                  <a:schemeClr val="tx1"/>
                </a:solidFill>
              </a:rPr>
              <a:t>Είναι γραμμένο  ως μια αλληλουχία τεσσάρων </a:t>
            </a:r>
            <a:r>
              <a:rPr lang="el-GR" sz="2000" dirty="0" err="1">
                <a:solidFill>
                  <a:schemeClr val="tx1"/>
                </a:solidFill>
              </a:rPr>
              <a:t>νουκλεοτιδίων</a:t>
            </a:r>
            <a:r>
              <a:rPr lang="en-US" sz="2000" dirty="0">
                <a:solidFill>
                  <a:schemeClr val="tx1"/>
                </a:solidFill>
              </a:rPr>
              <a:t>. </a:t>
            </a:r>
            <a:r>
              <a:rPr lang="el-GR" sz="2000" dirty="0">
                <a:solidFill>
                  <a:schemeClr val="tx1"/>
                </a:solidFill>
              </a:rPr>
              <a:t>Μια βιβλιοθήκη ψηφιακών γραμμικών κωδικών θα παρέχει ένα σαφές σύστημα αναφοράς που θα διευκολύνει την ταυτοποίηση των ειδών. </a:t>
            </a:r>
          </a:p>
        </p:txBody>
      </p:sp>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7277" y="502834"/>
            <a:ext cx="2178384" cy="1443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7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0639" y="142143"/>
            <a:ext cx="1924240" cy="1443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1" name="Picture 5" descr="Σχετική εικόν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2903" y="2359332"/>
            <a:ext cx="1105082" cy="830121"/>
          </a:xfrm>
          <a:prstGeom prst="rect">
            <a:avLst/>
          </a:prstGeom>
          <a:noFill/>
          <a:extLst>
            <a:ext uri="{909E8E84-426E-40DD-AFC4-6F175D3DCCD1}">
              <a14:hiddenFill xmlns:a14="http://schemas.microsoft.com/office/drawing/2010/main">
                <a:solidFill>
                  <a:srgbClr val="FFFFFF"/>
                </a:solidFill>
              </a14:hiddenFill>
            </a:ext>
          </a:extLst>
        </p:spPr>
      </p:pic>
      <p:pic>
        <p:nvPicPr>
          <p:cNvPr id="24583" name="Picture 7" descr="Σχετική εικόνα"/>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504"/>
          <a:stretch/>
        </p:blipFill>
        <p:spPr bwMode="auto">
          <a:xfrm>
            <a:off x="6497277" y="2668958"/>
            <a:ext cx="1682731" cy="913937"/>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597" t="10366" b="22917"/>
          <a:stretch/>
        </p:blipFill>
        <p:spPr bwMode="auto">
          <a:xfrm>
            <a:off x="9818504" y="1852164"/>
            <a:ext cx="2057530" cy="1969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6" name="Picture 10" descr="Αποτέλεσμα εικόνας για sibling mosquito species"/>
          <p:cNvPicPr>
            <a:picLocks noChangeAspect="1" noChangeArrowheads="1"/>
          </p:cNvPicPr>
          <p:nvPr/>
        </p:nvPicPr>
        <p:blipFill rotWithShape="1">
          <a:blip r:embed="rId7">
            <a:extLst>
              <a:ext uri="{28A0092B-C50C-407E-A947-70E740481C1C}">
                <a14:useLocalDpi xmlns:a14="http://schemas.microsoft.com/office/drawing/2010/main" val="0"/>
              </a:ext>
            </a:extLst>
          </a:blip>
          <a:srcRect l="14943" t="28325" r="12977" b="39010"/>
          <a:stretch/>
        </p:blipFill>
        <p:spPr bwMode="auto">
          <a:xfrm>
            <a:off x="6497277" y="3495594"/>
            <a:ext cx="3695084" cy="1257901"/>
          </a:xfrm>
          <a:prstGeom prst="rect">
            <a:avLst/>
          </a:prstGeom>
          <a:noFill/>
          <a:extLst>
            <a:ext uri="{909E8E84-426E-40DD-AFC4-6F175D3DCCD1}">
              <a14:hiddenFill xmlns:a14="http://schemas.microsoft.com/office/drawing/2010/main">
                <a:solidFill>
                  <a:srgbClr val="FFFFFF"/>
                </a:solidFill>
              </a14:hiddenFill>
            </a:ext>
          </a:extLst>
        </p:spPr>
      </p:pic>
      <p:pic>
        <p:nvPicPr>
          <p:cNvPr id="24588" name="Picture 12" descr="Αποτέλεσμα εικόνας για genetic barcodi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75025" y="4858333"/>
            <a:ext cx="5086746" cy="178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94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56020" y="620688"/>
            <a:ext cx="8488453" cy="5760640"/>
          </a:xfrm>
        </p:spPr>
        <p:txBody>
          <a:bodyPr>
            <a:normAutofit lnSpcReduction="10000"/>
          </a:bodyPr>
          <a:lstStyle/>
          <a:p>
            <a:pPr marL="457200" indent="-457200">
              <a:lnSpc>
                <a:spcPct val="110000"/>
              </a:lnSpc>
              <a:buFont typeface="+mj-lt"/>
              <a:buAutoNum type="arabicPeriod" startAt="5"/>
            </a:pPr>
            <a:r>
              <a:rPr lang="el-GR" sz="2000" dirty="0">
                <a:solidFill>
                  <a:schemeClr val="tx1"/>
                </a:solidFill>
              </a:rPr>
              <a:t>Επεκτείνει τις δυνατότητες της τεχνογνωσίας</a:t>
            </a:r>
            <a:r>
              <a:rPr lang="en-US" sz="2000" dirty="0">
                <a:solidFill>
                  <a:schemeClr val="tx1"/>
                </a:solidFill>
              </a:rPr>
              <a:t>. </a:t>
            </a:r>
            <a:r>
              <a:rPr lang="el-GR" sz="2000" dirty="0">
                <a:solidFill>
                  <a:schemeClr val="tx1"/>
                </a:solidFill>
              </a:rPr>
              <a:t>Κανένας εμπειρογνώμονας δεν μπορεί να </a:t>
            </a:r>
            <a:r>
              <a:rPr lang="el-GR" sz="2000" dirty="0" err="1">
                <a:solidFill>
                  <a:schemeClr val="tx1"/>
                </a:solidFill>
              </a:rPr>
              <a:t>ταυτοποιήσει</a:t>
            </a:r>
            <a:r>
              <a:rPr lang="el-GR" sz="2000" dirty="0">
                <a:solidFill>
                  <a:schemeClr val="tx1"/>
                </a:solidFill>
              </a:rPr>
              <a:t> </a:t>
            </a:r>
            <a:r>
              <a:rPr lang="en-US" sz="2000" dirty="0">
                <a:solidFill>
                  <a:schemeClr val="tx1"/>
                </a:solidFill>
              </a:rPr>
              <a:t>2 </a:t>
            </a:r>
            <a:r>
              <a:rPr lang="el-GR" sz="2000" dirty="0">
                <a:solidFill>
                  <a:schemeClr val="tx1"/>
                </a:solidFill>
              </a:rPr>
              <a:t>εκατομμύρια είδη</a:t>
            </a:r>
            <a:r>
              <a:rPr lang="en-US" sz="2000" dirty="0">
                <a:solidFill>
                  <a:schemeClr val="tx1"/>
                </a:solidFill>
              </a:rPr>
              <a:t>. </a:t>
            </a:r>
            <a:r>
              <a:rPr lang="el-GR" sz="2000" dirty="0">
                <a:solidFill>
                  <a:schemeClr val="tx1"/>
                </a:solidFill>
              </a:rPr>
              <a:t>Οι γραμμικοί κώδικες μπορούν να επιταχύνουν την ταυτοποίηση γνωστών ειδών και να διευκολύνουν την αναγνώριση νέων</a:t>
            </a:r>
            <a:r>
              <a:rPr lang="en-US" sz="2000" dirty="0">
                <a:solidFill>
                  <a:schemeClr val="tx1"/>
                </a:solidFill>
              </a:rPr>
              <a:t>. </a:t>
            </a:r>
          </a:p>
          <a:p>
            <a:pPr marL="457200" indent="-457200">
              <a:lnSpc>
                <a:spcPct val="110000"/>
              </a:lnSpc>
              <a:buFont typeface="+mj-lt"/>
              <a:buAutoNum type="arabicPeriod" startAt="5"/>
            </a:pPr>
            <a:endParaRPr lang="en-US" sz="2000" dirty="0">
              <a:solidFill>
                <a:schemeClr val="tx1"/>
              </a:solidFill>
            </a:endParaRPr>
          </a:p>
          <a:p>
            <a:pPr marL="457200" indent="-457200">
              <a:lnSpc>
                <a:spcPct val="110000"/>
              </a:lnSpc>
              <a:buFont typeface="+mj-lt"/>
              <a:buAutoNum type="arabicPeriod" startAt="5"/>
            </a:pPr>
            <a:r>
              <a:rPr lang="el-GR" sz="2000" dirty="0">
                <a:solidFill>
                  <a:schemeClr val="tx1"/>
                </a:solidFill>
              </a:rPr>
              <a:t>«</a:t>
            </a:r>
            <a:r>
              <a:rPr lang="el-GR" sz="2000" dirty="0" err="1">
                <a:solidFill>
                  <a:schemeClr val="tx1"/>
                </a:solidFill>
              </a:rPr>
              <a:t>Δημοκρατικοποιεί</a:t>
            </a:r>
            <a:r>
              <a:rPr lang="el-GR" sz="2000" dirty="0">
                <a:solidFill>
                  <a:schemeClr val="tx1"/>
                </a:solidFill>
              </a:rPr>
              <a:t>» την πρόσβαση</a:t>
            </a:r>
            <a:r>
              <a:rPr lang="en-US" sz="2000" dirty="0">
                <a:solidFill>
                  <a:schemeClr val="tx1"/>
                </a:solidFill>
              </a:rPr>
              <a:t>. </a:t>
            </a:r>
            <a:r>
              <a:rPr lang="el-GR" sz="2000" dirty="0">
                <a:solidFill>
                  <a:schemeClr val="tx1"/>
                </a:solidFill>
              </a:rPr>
              <a:t>Μια τυποποιημένη βιβλιοθήκη γραμμικών κωδικών δίνει τη δυνατότητα σε περισσότερους ανθρώπους να </a:t>
            </a:r>
            <a:r>
              <a:rPr lang="el-GR" sz="2000" dirty="0" err="1">
                <a:solidFill>
                  <a:schemeClr val="tx1"/>
                </a:solidFill>
              </a:rPr>
              <a:t>ταυτοποιήσουν</a:t>
            </a:r>
            <a:r>
              <a:rPr lang="el-GR" sz="2000" dirty="0">
                <a:solidFill>
                  <a:schemeClr val="tx1"/>
                </a:solidFill>
              </a:rPr>
              <a:t> ακόμη και σπάνια είδη</a:t>
            </a:r>
            <a:r>
              <a:rPr lang="en-US" sz="2000" dirty="0">
                <a:solidFill>
                  <a:schemeClr val="tx1"/>
                </a:solidFill>
              </a:rPr>
              <a:t>. </a:t>
            </a:r>
          </a:p>
          <a:p>
            <a:pPr marL="457200" indent="-457200">
              <a:lnSpc>
                <a:spcPct val="110000"/>
              </a:lnSpc>
              <a:buFont typeface="+mj-lt"/>
              <a:buAutoNum type="arabicPeriod" startAt="5"/>
            </a:pPr>
            <a:endParaRPr lang="en-US" sz="2000" dirty="0">
              <a:solidFill>
                <a:schemeClr val="tx1"/>
              </a:solidFill>
            </a:endParaRPr>
          </a:p>
          <a:p>
            <a:pPr marL="457200" indent="-457200">
              <a:lnSpc>
                <a:spcPct val="110000"/>
              </a:lnSpc>
              <a:buFont typeface="+mj-lt"/>
              <a:buAutoNum type="arabicPeriod" startAt="5"/>
            </a:pPr>
            <a:r>
              <a:rPr lang="el-GR" sz="2000" dirty="0">
                <a:solidFill>
                  <a:schemeClr val="tx1"/>
                </a:solidFill>
              </a:rPr>
              <a:t>Ανοίγει το δρόμο για ένα ηλεκτρονικό φορητή οδηγό ειδών πεδίου</a:t>
            </a:r>
            <a:r>
              <a:rPr lang="en-US" sz="2000" dirty="0">
                <a:solidFill>
                  <a:schemeClr val="tx1"/>
                </a:solidFill>
              </a:rPr>
              <a:t>. </a:t>
            </a:r>
            <a:r>
              <a:rPr lang="el-GR" sz="2000" dirty="0">
                <a:solidFill>
                  <a:schemeClr val="tx1"/>
                </a:solidFill>
              </a:rPr>
              <a:t>Η κατασκευή τέτοιων φορητών συσκευών έχει δρομολογηθεί</a:t>
            </a:r>
            <a:r>
              <a:rPr lang="en-US" sz="2000" dirty="0">
                <a:solidFill>
                  <a:schemeClr val="tx1"/>
                </a:solidFill>
              </a:rPr>
              <a:t>. </a:t>
            </a:r>
          </a:p>
          <a:p>
            <a:pPr marL="457200" indent="-457200">
              <a:lnSpc>
                <a:spcPct val="110000"/>
              </a:lnSpc>
              <a:buFont typeface="+mj-lt"/>
              <a:buAutoNum type="arabicPeriod" startAt="5"/>
            </a:pPr>
            <a:endParaRPr lang="en-US" sz="2000" dirty="0">
              <a:solidFill>
                <a:schemeClr val="tx1"/>
              </a:solidFill>
            </a:endParaRPr>
          </a:p>
          <a:p>
            <a:pPr marL="457200" indent="-457200">
              <a:lnSpc>
                <a:spcPct val="110000"/>
              </a:lnSpc>
              <a:buFont typeface="+mj-lt"/>
              <a:buAutoNum type="arabicPeriod" startAt="5"/>
            </a:pPr>
            <a:r>
              <a:rPr lang="el-GR" sz="2000" dirty="0">
                <a:solidFill>
                  <a:schemeClr val="tx1"/>
                </a:solidFill>
              </a:rPr>
              <a:t>Δημιουργεί νέα «φύλλα» στο δένδρο της ζωής</a:t>
            </a:r>
            <a:r>
              <a:rPr lang="en-US" sz="2000" dirty="0">
                <a:solidFill>
                  <a:schemeClr val="tx1"/>
                </a:solidFill>
              </a:rPr>
              <a:t>. </a:t>
            </a:r>
            <a:r>
              <a:rPr lang="el-GR" sz="2000" dirty="0">
                <a:solidFill>
                  <a:schemeClr val="tx1"/>
                </a:solidFill>
              </a:rPr>
              <a:t>Η κωδικοποίηση των ομοιοτήτων και των διαφορών 2 εκατομμυρίων ειδών θα δώσει ένα πλούτο γενετικής λεπτομέρειας που θα βοηθήσει στο σχεδιασμό του δένδρου της ζωής. </a:t>
            </a:r>
          </a:p>
        </p:txBody>
      </p:sp>
    </p:spTree>
    <p:extLst>
      <p:ext uri="{BB962C8B-B14F-4D97-AF65-F5344CB8AC3E}">
        <p14:creationId xmlns:p14="http://schemas.microsoft.com/office/powerpoint/2010/main" val="382895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DD87B922-63A2-5C96-6FD2-02142961D419}"/>
              </a:ext>
            </a:extLst>
          </p:cNvPr>
          <p:cNvSpPr>
            <a:spLocks noGrp="1"/>
          </p:cNvSpPr>
          <p:nvPr>
            <p:ph type="title"/>
          </p:nvPr>
        </p:nvSpPr>
        <p:spPr>
          <a:xfrm>
            <a:off x="930520" y="1828800"/>
            <a:ext cx="4470400" cy="663181"/>
          </a:xfrm>
        </p:spPr>
        <p:txBody>
          <a:bodyPr/>
          <a:lstStyle/>
          <a:p>
            <a:r>
              <a:rPr lang="en-US" sz="4000" dirty="0"/>
              <a:t>Google Lens</a:t>
            </a:r>
          </a:p>
        </p:txBody>
      </p:sp>
      <p:pic>
        <p:nvPicPr>
          <p:cNvPr id="4" name="Εικόνα 3">
            <a:extLst>
              <a:ext uri="{FF2B5EF4-FFF2-40B4-BE49-F238E27FC236}">
                <a16:creationId xmlns:a16="http://schemas.microsoft.com/office/drawing/2014/main" id="{C60A6EE2-1094-EBA4-58EE-94C85DC05F94}"/>
              </a:ext>
            </a:extLst>
          </p:cNvPr>
          <p:cNvPicPr>
            <a:picLocks noChangeAspect="1"/>
          </p:cNvPicPr>
          <p:nvPr/>
        </p:nvPicPr>
        <p:blipFill>
          <a:blip r:embed="rId2"/>
          <a:srcRect t="4753" r="3" b="22057"/>
          <a:stretch/>
        </p:blipFill>
        <p:spPr>
          <a:xfrm>
            <a:off x="5400920" y="1616927"/>
            <a:ext cx="6520760" cy="4772722"/>
          </a:xfrm>
          <a:prstGeom prst="rect">
            <a:avLst/>
          </a:prstGeom>
          <a:noFill/>
        </p:spPr>
      </p:pic>
      <p:pic>
        <p:nvPicPr>
          <p:cNvPr id="6" name="Εικόνα 5">
            <a:extLst>
              <a:ext uri="{FF2B5EF4-FFF2-40B4-BE49-F238E27FC236}">
                <a16:creationId xmlns:a16="http://schemas.microsoft.com/office/drawing/2014/main" id="{C0039E69-2B2D-AB10-E651-E1A05E4E8471}"/>
              </a:ext>
            </a:extLst>
          </p:cNvPr>
          <p:cNvPicPr>
            <a:picLocks noChangeAspect="1"/>
          </p:cNvPicPr>
          <p:nvPr/>
        </p:nvPicPr>
        <p:blipFill>
          <a:blip r:embed="rId3"/>
          <a:stretch>
            <a:fillRect/>
          </a:stretch>
        </p:blipFill>
        <p:spPr>
          <a:xfrm>
            <a:off x="930520" y="2911643"/>
            <a:ext cx="4086281" cy="2727158"/>
          </a:xfrm>
          <a:prstGeom prst="rect">
            <a:avLst/>
          </a:prstGeom>
        </p:spPr>
      </p:pic>
    </p:spTree>
    <p:extLst>
      <p:ext uri="{BB962C8B-B14F-4D97-AF65-F5344CB8AC3E}">
        <p14:creationId xmlns:p14="http://schemas.microsoft.com/office/powerpoint/2010/main" val="3386788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75521" y="2636912"/>
            <a:ext cx="4837315" cy="3450696"/>
          </a:xfrm>
        </p:spPr>
        <p:txBody>
          <a:bodyPr>
            <a:normAutofit/>
          </a:bodyPr>
          <a:lstStyle/>
          <a:p>
            <a:r>
              <a:rPr lang="en-US" dirty="0" err="1"/>
              <a:t>mtDNA</a:t>
            </a:r>
            <a:r>
              <a:rPr lang="en-US" dirty="0"/>
              <a:t> (COI) </a:t>
            </a:r>
            <a:r>
              <a:rPr lang="el-GR" dirty="0"/>
              <a:t>για τα ζώα</a:t>
            </a:r>
            <a:endParaRPr lang="en-US" dirty="0"/>
          </a:p>
          <a:p>
            <a:endParaRPr lang="en-US" dirty="0"/>
          </a:p>
          <a:p>
            <a:endParaRPr lang="en-US" dirty="0"/>
          </a:p>
          <a:p>
            <a:r>
              <a:rPr lang="en-US" dirty="0"/>
              <a:t>Chloroplast DNA </a:t>
            </a:r>
            <a:r>
              <a:rPr lang="el-GR" dirty="0"/>
              <a:t>για τα φυτά</a:t>
            </a:r>
            <a:endParaRPr lang="en-US" dirty="0"/>
          </a:p>
          <a:p>
            <a:endParaRPr lang="en-US" dirty="0"/>
          </a:p>
          <a:p>
            <a:endParaRPr lang="en-US" dirty="0"/>
          </a:p>
          <a:p>
            <a:r>
              <a:rPr lang="en-US" dirty="0"/>
              <a:t>16S </a:t>
            </a:r>
            <a:r>
              <a:rPr lang="en-US" dirty="0" err="1"/>
              <a:t>rDNA</a:t>
            </a:r>
            <a:r>
              <a:rPr lang="en-US" dirty="0"/>
              <a:t> </a:t>
            </a:r>
            <a:r>
              <a:rPr lang="el-GR" dirty="0"/>
              <a:t>για τους </a:t>
            </a:r>
            <a:r>
              <a:rPr lang="el-GR" dirty="0" err="1"/>
              <a:t>προκαρυώτες</a:t>
            </a:r>
            <a:endParaRPr lang="el-GR" dirty="0"/>
          </a:p>
        </p:txBody>
      </p:sp>
      <p:sp>
        <p:nvSpPr>
          <p:cNvPr id="3" name="Title 2"/>
          <p:cNvSpPr>
            <a:spLocks noGrp="1"/>
          </p:cNvSpPr>
          <p:nvPr>
            <p:ph type="title"/>
          </p:nvPr>
        </p:nvSpPr>
        <p:spPr/>
        <p:txBody>
          <a:bodyPr>
            <a:normAutofit fontScale="90000"/>
          </a:bodyPr>
          <a:lstStyle/>
          <a:p>
            <a:r>
              <a:rPr lang="el-GR" dirty="0"/>
              <a:t>Δεν υπάρχει ένα γονίδιο που λειτουργεί καλά για ΌΛΑ τα είδη</a:t>
            </a:r>
          </a:p>
        </p:txBody>
      </p:sp>
      <p:pic>
        <p:nvPicPr>
          <p:cNvPr id="256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7969" y="1916832"/>
            <a:ext cx="2188853"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6" name="Picture 6" descr="Σχετική εικόν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048" y="4005064"/>
            <a:ext cx="3902738" cy="2349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528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Αποτέλεσμα εικόνας για 16s rrna bar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0"/>
            <a:ext cx="8928992" cy="6940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898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15232" y="2022475"/>
            <a:ext cx="3792401" cy="3914499"/>
          </a:xfrm>
        </p:spPr>
        <p:txBody>
          <a:bodyPr>
            <a:normAutofit fontScale="92500"/>
          </a:bodyPr>
          <a:lstStyle/>
          <a:p>
            <a:r>
              <a:rPr lang="el-GR" dirty="0"/>
              <a:t>Τα τελευταία χρόνια</a:t>
            </a:r>
            <a:r>
              <a:rPr lang="en-US" dirty="0"/>
              <a:t>, </a:t>
            </a:r>
            <a:r>
              <a:rPr lang="el-GR" dirty="0"/>
              <a:t>η </a:t>
            </a:r>
            <a:r>
              <a:rPr lang="el-GR" dirty="0" err="1"/>
              <a:t>ιχνηλασιμότητα</a:t>
            </a:r>
            <a:r>
              <a:rPr lang="el-GR" dirty="0"/>
              <a:t> έχει αναγνωριστεί ως ένα σημαντικό εργαλείο για την εξασφάλιση της ασφάλειας και της ποιότητάς των τροφίμων </a:t>
            </a:r>
            <a:endParaRPr lang="en-US" dirty="0"/>
          </a:p>
          <a:p>
            <a:r>
              <a:rPr lang="el-GR" dirty="0"/>
              <a:t>Π.χ., ανάπτυξη μοριακών δεικτών που μπορούν να διακρίνουν διαφορετικούς τύπους κρέατος</a:t>
            </a:r>
          </a:p>
        </p:txBody>
      </p:sp>
      <p:sp>
        <p:nvSpPr>
          <p:cNvPr id="3" name="Title 2"/>
          <p:cNvSpPr>
            <a:spLocks noGrp="1"/>
          </p:cNvSpPr>
          <p:nvPr>
            <p:ph type="title"/>
          </p:nvPr>
        </p:nvSpPr>
        <p:spPr/>
        <p:txBody>
          <a:bodyPr/>
          <a:lstStyle/>
          <a:p>
            <a:r>
              <a:rPr lang="el-GR" dirty="0" err="1"/>
              <a:t>Ιχνηλασιμότητα</a:t>
            </a:r>
            <a:r>
              <a:rPr lang="el-GR" dirty="0"/>
              <a:t> τροφίμων</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7632" y="1926746"/>
            <a:ext cx="5026150" cy="364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495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1504" y="5986518"/>
            <a:ext cx="6768752" cy="646331"/>
          </a:xfrm>
          <a:prstGeom prst="rect">
            <a:avLst/>
          </a:prstGeom>
          <a:noFill/>
        </p:spPr>
        <p:txBody>
          <a:bodyPr wrap="square" rtlCol="0">
            <a:spAutoFit/>
          </a:bodyPr>
          <a:lstStyle/>
          <a:p>
            <a:pPr marL="285750" indent="-285750">
              <a:buFont typeface="Arial" panose="020B0604020202020204" pitchFamily="34" charset="0"/>
              <a:buChar char="•"/>
            </a:pPr>
            <a:r>
              <a:rPr lang="en-US" dirty="0"/>
              <a:t>First issue: spring 1992 with 400 pages in 1993</a:t>
            </a:r>
          </a:p>
          <a:p>
            <a:pPr marL="285750" indent="-285750">
              <a:buFont typeface="Arial" panose="020B0604020202020204" pitchFamily="34" charset="0"/>
              <a:buChar char="•"/>
            </a:pPr>
            <a:r>
              <a:rPr lang="en-US" dirty="0"/>
              <a:t>By today, 24 issues per year with 6000 pages</a:t>
            </a:r>
            <a:endParaRPr lang="el-GR" dirty="0"/>
          </a:p>
        </p:txBody>
      </p:sp>
      <p:pic>
        <p:nvPicPr>
          <p:cNvPr id="1028" name="Picture 4" descr="Σχετική εικόν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848" y="206911"/>
            <a:ext cx="4478644" cy="5717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Αποτέλεσμα εικόνας για molecular ec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211" y="225151"/>
            <a:ext cx="3505572" cy="52466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Αποτέλεσμα εικόνας για molecular ecolog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6014" y="2079089"/>
            <a:ext cx="387667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6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randombar(horizontal)">
                                      <p:cBhvr>
                                        <p:cTn id="7" dur="500"/>
                                        <p:tgtEl>
                                          <p:spTgt spid="1030"/>
                                        </p:tgtEl>
                                      </p:cBhvr>
                                    </p:animEffect>
                                  </p:childTnLst>
                                </p:cTn>
                              </p:par>
                              <p:par>
                                <p:cTn id="8" presetID="14" presetClass="entr" presetSubtype="10" fill="hold" nodeType="withEffect">
                                  <p:stCondLst>
                                    <p:cond delay="0"/>
                                  </p:stCondLst>
                                  <p:childTnLst>
                                    <p:set>
                                      <p:cBhvr>
                                        <p:cTn id="9" dur="1" fill="hold">
                                          <p:stCondLst>
                                            <p:cond delay="0"/>
                                          </p:stCondLst>
                                        </p:cTn>
                                        <p:tgtEl>
                                          <p:spTgt spid="1032"/>
                                        </p:tgtEl>
                                        <p:attrNameLst>
                                          <p:attrName>style.visibility</p:attrName>
                                        </p:attrNameLst>
                                      </p:cBhvr>
                                      <p:to>
                                        <p:strVal val="visible"/>
                                      </p:to>
                                    </p:set>
                                    <p:animEffect transition="in" filter="randombar(horizontal)">
                                      <p:cBhvr>
                                        <p:cTn id="10"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8386" y="745734"/>
            <a:ext cx="1267861" cy="984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6247" y="742786"/>
            <a:ext cx="1548431" cy="984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677" y="745734"/>
            <a:ext cx="1486674" cy="988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1352" y="745734"/>
            <a:ext cx="1577211" cy="988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8562" y="761198"/>
            <a:ext cx="898082" cy="975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66645" y="761200"/>
            <a:ext cx="948573" cy="1007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15217" y="761200"/>
            <a:ext cx="1086482" cy="1021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35119" y="2268385"/>
            <a:ext cx="1143000"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26797" y="2043407"/>
            <a:ext cx="885825" cy="134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63720" y="2261535"/>
            <a:ext cx="1164832" cy="873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1981200" y="100896"/>
            <a:ext cx="8296382" cy="641890"/>
          </a:xfrm>
        </p:spPr>
        <p:txBody>
          <a:bodyPr>
            <a:normAutofit/>
          </a:bodyPr>
          <a:lstStyle/>
          <a:p>
            <a:r>
              <a:rPr lang="el-GR" sz="3200" dirty="0"/>
              <a:t>Ιχνηλασιμότητα τροφίμων</a:t>
            </a:r>
          </a:p>
        </p:txBody>
      </p:sp>
      <p:pic>
        <p:nvPicPr>
          <p:cNvPr id="2060"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25169" y="3643049"/>
            <a:ext cx="790163" cy="89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1"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65248" y="3643047"/>
            <a:ext cx="678343" cy="89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2"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93506" y="3643046"/>
            <a:ext cx="732280" cy="89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75703" y="3643045"/>
            <a:ext cx="997593" cy="89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4" name="Picture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23212" y="3643049"/>
            <a:ext cx="1171201" cy="89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5" name="Picture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844329" y="3643044"/>
            <a:ext cx="1170497" cy="89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6" name="Picture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364741" y="3643048"/>
            <a:ext cx="1096692" cy="89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7" name="Picture 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898698" y="5251028"/>
            <a:ext cx="1672283" cy="1010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8" name="Picture 2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70981" y="5251028"/>
            <a:ext cx="1067605" cy="1010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9" name="Picture 2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638586" y="5247047"/>
            <a:ext cx="948073" cy="1014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70" name="Picture 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586658" y="5247046"/>
            <a:ext cx="776598" cy="101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71" name="Picture 2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363257" y="5251028"/>
            <a:ext cx="1304039" cy="1014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72" name="Picture 2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667295" y="5255160"/>
            <a:ext cx="1071324" cy="101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73" name="Picture 2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738620" y="5255160"/>
            <a:ext cx="1506165" cy="101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Brace 4"/>
          <p:cNvSpPr/>
          <p:nvPr/>
        </p:nvSpPr>
        <p:spPr>
          <a:xfrm rot="5400000">
            <a:off x="5971370" y="-2396086"/>
            <a:ext cx="311356" cy="8668773"/>
          </a:xfrm>
          <a:prstGeom prst="rightBrace">
            <a:avLst>
              <a:gd name="adj1" fmla="val 8333"/>
              <a:gd name="adj2" fmla="val 49289"/>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ln>
                <a:solidFill>
                  <a:sysClr val="windowText" lastClr="000000"/>
                </a:solidFill>
              </a:ln>
              <a:solidFill>
                <a:sysClr val="windowText" lastClr="000000"/>
              </a:solidFill>
            </a:endParaRPr>
          </a:p>
        </p:txBody>
      </p:sp>
      <p:sp>
        <p:nvSpPr>
          <p:cNvPr id="6" name="Right Arrow 5"/>
          <p:cNvSpPr/>
          <p:nvPr/>
        </p:nvSpPr>
        <p:spPr>
          <a:xfrm>
            <a:off x="5174265" y="2650731"/>
            <a:ext cx="37720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Right Arrow 30"/>
          <p:cNvSpPr/>
          <p:nvPr/>
        </p:nvSpPr>
        <p:spPr>
          <a:xfrm>
            <a:off x="6881537" y="2650731"/>
            <a:ext cx="37720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Right Arrow 31"/>
          <p:cNvSpPr/>
          <p:nvPr/>
        </p:nvSpPr>
        <p:spPr>
          <a:xfrm rot="5400000">
            <a:off x="5987795" y="3316390"/>
            <a:ext cx="37720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6398659" y="3191225"/>
            <a:ext cx="3579896" cy="369332"/>
          </a:xfrm>
          <a:prstGeom prst="rect">
            <a:avLst/>
          </a:prstGeom>
          <a:noFill/>
        </p:spPr>
        <p:txBody>
          <a:bodyPr wrap="square" rtlCol="0">
            <a:spAutoFit/>
          </a:bodyPr>
          <a:lstStyle/>
          <a:p>
            <a:r>
              <a:rPr lang="el-GR" b="1" dirty="0"/>
              <a:t>Απομόνωση </a:t>
            </a:r>
            <a:r>
              <a:rPr lang="en-US" b="1" dirty="0"/>
              <a:t>DNA</a:t>
            </a:r>
            <a:endParaRPr lang="el-GR" b="1" dirty="0"/>
          </a:p>
        </p:txBody>
      </p:sp>
      <p:sp>
        <p:nvSpPr>
          <p:cNvPr id="34" name="TextBox 33"/>
          <p:cNvSpPr txBox="1"/>
          <p:nvPr/>
        </p:nvSpPr>
        <p:spPr>
          <a:xfrm>
            <a:off x="3137019" y="4528853"/>
            <a:ext cx="5920992" cy="369332"/>
          </a:xfrm>
          <a:prstGeom prst="rect">
            <a:avLst/>
          </a:prstGeom>
          <a:noFill/>
        </p:spPr>
        <p:txBody>
          <a:bodyPr wrap="square" rtlCol="0">
            <a:spAutoFit/>
          </a:bodyPr>
          <a:lstStyle/>
          <a:p>
            <a:r>
              <a:rPr lang="en-US" b="1" dirty="0"/>
              <a:t>PCR, </a:t>
            </a:r>
            <a:r>
              <a:rPr lang="el-GR" b="1" dirty="0"/>
              <a:t>ηλεκτροφόρηση</a:t>
            </a:r>
            <a:r>
              <a:rPr lang="en-US" b="1" dirty="0"/>
              <a:t>, </a:t>
            </a:r>
            <a:r>
              <a:rPr lang="el-GR" b="1" dirty="0"/>
              <a:t>ανάλυση </a:t>
            </a:r>
            <a:r>
              <a:rPr lang="en-US" b="1" dirty="0"/>
              <a:t>RFLP, </a:t>
            </a:r>
            <a:r>
              <a:rPr lang="el-GR" b="1" dirty="0"/>
              <a:t>αλληλούχηση, </a:t>
            </a:r>
            <a:r>
              <a:rPr lang="el-GR" b="1" dirty="0" err="1"/>
              <a:t>κλπ</a:t>
            </a:r>
            <a:endParaRPr lang="el-GR" b="1" dirty="0"/>
          </a:p>
        </p:txBody>
      </p:sp>
      <p:sp>
        <p:nvSpPr>
          <p:cNvPr id="35" name="TextBox 34"/>
          <p:cNvSpPr txBox="1"/>
          <p:nvPr/>
        </p:nvSpPr>
        <p:spPr>
          <a:xfrm>
            <a:off x="2753372" y="6347538"/>
            <a:ext cx="6826339" cy="400110"/>
          </a:xfrm>
          <a:prstGeom prst="rect">
            <a:avLst/>
          </a:prstGeom>
          <a:noFill/>
        </p:spPr>
        <p:txBody>
          <a:bodyPr wrap="square" rtlCol="0">
            <a:spAutoFit/>
          </a:bodyPr>
          <a:lstStyle/>
          <a:p>
            <a:r>
              <a:rPr lang="el-GR" sz="2000" b="1" dirty="0"/>
              <a:t>Ταυτοποίηση είδους στο αρχικό επεξεργασμένο τρόφιμο</a:t>
            </a:r>
          </a:p>
        </p:txBody>
      </p:sp>
      <p:sp>
        <p:nvSpPr>
          <p:cNvPr id="36" name="Right Brace 35"/>
          <p:cNvSpPr/>
          <p:nvPr/>
        </p:nvSpPr>
        <p:spPr>
          <a:xfrm rot="5400000">
            <a:off x="5903877" y="642010"/>
            <a:ext cx="311356" cy="8668773"/>
          </a:xfrm>
          <a:prstGeom prst="rightBrace">
            <a:avLst>
              <a:gd name="adj1" fmla="val 8333"/>
              <a:gd name="adj2" fmla="val 49289"/>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ln>
                <a:solidFill>
                  <a:sysClr val="windowText" lastClr="000000"/>
                </a:solidFill>
              </a:ln>
              <a:solidFill>
                <a:sysClr val="windowText" lastClr="000000"/>
              </a:solidFill>
            </a:endParaRPr>
          </a:p>
        </p:txBody>
      </p:sp>
      <p:sp>
        <p:nvSpPr>
          <p:cNvPr id="37" name="Right Arrow 36"/>
          <p:cNvSpPr/>
          <p:nvPr/>
        </p:nvSpPr>
        <p:spPr>
          <a:xfrm>
            <a:off x="2558517" y="4018169"/>
            <a:ext cx="26354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Right Arrow 37"/>
          <p:cNvSpPr/>
          <p:nvPr/>
        </p:nvSpPr>
        <p:spPr>
          <a:xfrm>
            <a:off x="3586776" y="4013129"/>
            <a:ext cx="26354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Right Arrow 38"/>
          <p:cNvSpPr/>
          <p:nvPr/>
        </p:nvSpPr>
        <p:spPr>
          <a:xfrm>
            <a:off x="4668972" y="4008089"/>
            <a:ext cx="26354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Right Arrow 39"/>
          <p:cNvSpPr/>
          <p:nvPr/>
        </p:nvSpPr>
        <p:spPr>
          <a:xfrm>
            <a:off x="6034769" y="4003049"/>
            <a:ext cx="26354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Right Arrow 40"/>
          <p:cNvSpPr/>
          <p:nvPr/>
        </p:nvSpPr>
        <p:spPr>
          <a:xfrm>
            <a:off x="7537598" y="3998009"/>
            <a:ext cx="26354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2" name="Right Arrow 41"/>
          <p:cNvSpPr/>
          <p:nvPr/>
        </p:nvSpPr>
        <p:spPr>
          <a:xfrm>
            <a:off x="9058011" y="3992969"/>
            <a:ext cx="263544" cy="140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52472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par>
                                <p:cTn id="8" presetID="14" presetClass="entr" presetSubtype="1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randombar(horizontal)">
                                      <p:cBhvr>
                                        <p:cTn id="10" dur="500"/>
                                        <p:tgtEl>
                                          <p:spTgt spid="2051"/>
                                        </p:tgtEl>
                                      </p:cBhvr>
                                    </p:animEffect>
                                  </p:childTnLst>
                                </p:cTn>
                              </p:par>
                              <p:par>
                                <p:cTn id="11" presetID="14" presetClass="entr" presetSubtype="10"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randombar(horizontal)">
                                      <p:cBhvr>
                                        <p:cTn id="13" dur="500"/>
                                        <p:tgtEl>
                                          <p:spTgt spid="2052"/>
                                        </p:tgtEl>
                                      </p:cBhvr>
                                    </p:animEffect>
                                  </p:childTnLst>
                                </p:cTn>
                              </p:par>
                              <p:par>
                                <p:cTn id="14" presetID="14" presetClass="entr" presetSubtype="10" fill="hold" nodeType="withEffect">
                                  <p:stCondLst>
                                    <p:cond delay="0"/>
                                  </p:stCondLst>
                                  <p:childTnLst>
                                    <p:set>
                                      <p:cBhvr>
                                        <p:cTn id="15" dur="1" fill="hold">
                                          <p:stCondLst>
                                            <p:cond delay="0"/>
                                          </p:stCondLst>
                                        </p:cTn>
                                        <p:tgtEl>
                                          <p:spTgt spid="2053"/>
                                        </p:tgtEl>
                                        <p:attrNameLst>
                                          <p:attrName>style.visibility</p:attrName>
                                        </p:attrNameLst>
                                      </p:cBhvr>
                                      <p:to>
                                        <p:strVal val="visible"/>
                                      </p:to>
                                    </p:set>
                                    <p:animEffect transition="in" filter="randombar(horizontal)">
                                      <p:cBhvr>
                                        <p:cTn id="16" dur="500"/>
                                        <p:tgtEl>
                                          <p:spTgt spid="2053"/>
                                        </p:tgtEl>
                                      </p:cBhvr>
                                    </p:animEffect>
                                  </p:childTnLst>
                                </p:cTn>
                              </p:par>
                              <p:par>
                                <p:cTn id="17" presetID="14" presetClass="entr" presetSubtype="10" fill="hold" nodeType="withEffect">
                                  <p:stCondLst>
                                    <p:cond delay="0"/>
                                  </p:stCondLst>
                                  <p:childTnLst>
                                    <p:set>
                                      <p:cBhvr>
                                        <p:cTn id="18" dur="1" fill="hold">
                                          <p:stCondLst>
                                            <p:cond delay="0"/>
                                          </p:stCondLst>
                                        </p:cTn>
                                        <p:tgtEl>
                                          <p:spTgt spid="2054"/>
                                        </p:tgtEl>
                                        <p:attrNameLst>
                                          <p:attrName>style.visibility</p:attrName>
                                        </p:attrNameLst>
                                      </p:cBhvr>
                                      <p:to>
                                        <p:strVal val="visible"/>
                                      </p:to>
                                    </p:set>
                                    <p:animEffect transition="in" filter="randombar(horizontal)">
                                      <p:cBhvr>
                                        <p:cTn id="19" dur="500"/>
                                        <p:tgtEl>
                                          <p:spTgt spid="2054"/>
                                        </p:tgtEl>
                                      </p:cBhvr>
                                    </p:animEffect>
                                  </p:childTnLst>
                                </p:cTn>
                              </p:par>
                              <p:par>
                                <p:cTn id="20" presetID="14" presetClass="entr" presetSubtype="10" fill="hold" nodeType="withEffect">
                                  <p:stCondLst>
                                    <p:cond delay="0"/>
                                  </p:stCondLst>
                                  <p:childTnLst>
                                    <p:set>
                                      <p:cBhvr>
                                        <p:cTn id="21" dur="1" fill="hold">
                                          <p:stCondLst>
                                            <p:cond delay="0"/>
                                          </p:stCondLst>
                                        </p:cTn>
                                        <p:tgtEl>
                                          <p:spTgt spid="2055"/>
                                        </p:tgtEl>
                                        <p:attrNameLst>
                                          <p:attrName>style.visibility</p:attrName>
                                        </p:attrNameLst>
                                      </p:cBhvr>
                                      <p:to>
                                        <p:strVal val="visible"/>
                                      </p:to>
                                    </p:set>
                                    <p:animEffect transition="in" filter="randombar(horizontal)">
                                      <p:cBhvr>
                                        <p:cTn id="22" dur="500"/>
                                        <p:tgtEl>
                                          <p:spTgt spid="2055"/>
                                        </p:tgtEl>
                                      </p:cBhvr>
                                    </p:animEffect>
                                  </p:childTnLst>
                                </p:cTn>
                              </p:par>
                              <p:par>
                                <p:cTn id="23" presetID="14" presetClass="entr" presetSubtype="10" fill="hold" nodeType="withEffect">
                                  <p:stCondLst>
                                    <p:cond delay="0"/>
                                  </p:stCondLst>
                                  <p:childTnLst>
                                    <p:set>
                                      <p:cBhvr>
                                        <p:cTn id="24" dur="1" fill="hold">
                                          <p:stCondLst>
                                            <p:cond delay="0"/>
                                          </p:stCondLst>
                                        </p:cTn>
                                        <p:tgtEl>
                                          <p:spTgt spid="2056"/>
                                        </p:tgtEl>
                                        <p:attrNameLst>
                                          <p:attrName>style.visibility</p:attrName>
                                        </p:attrNameLst>
                                      </p:cBhvr>
                                      <p:to>
                                        <p:strVal val="visible"/>
                                      </p:to>
                                    </p:set>
                                    <p:animEffect transition="in" filter="randombar(horizontal)">
                                      <p:cBhvr>
                                        <p:cTn id="25" dur="500"/>
                                        <p:tgtEl>
                                          <p:spTgt spid="2056"/>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057"/>
                                        </p:tgtEl>
                                        <p:attrNameLst>
                                          <p:attrName>style.visibility</p:attrName>
                                        </p:attrNameLst>
                                      </p:cBhvr>
                                      <p:to>
                                        <p:strVal val="visible"/>
                                      </p:to>
                                    </p:set>
                                    <p:animEffect transition="in" filter="randombar(horizontal)">
                                      <p:cBhvr>
                                        <p:cTn id="30" dur="500"/>
                                        <p:tgtEl>
                                          <p:spTgt spid="2057"/>
                                        </p:tgtEl>
                                      </p:cBhvr>
                                    </p:animEffect>
                                  </p:childTnLst>
                                </p:cTn>
                              </p:par>
                              <p:par>
                                <p:cTn id="31" presetID="14" presetClass="entr" presetSubtype="10" fill="hold" nodeType="withEffect">
                                  <p:stCondLst>
                                    <p:cond delay="0"/>
                                  </p:stCondLst>
                                  <p:childTnLst>
                                    <p:set>
                                      <p:cBhvr>
                                        <p:cTn id="32" dur="1" fill="hold">
                                          <p:stCondLst>
                                            <p:cond delay="0"/>
                                          </p:stCondLst>
                                        </p:cTn>
                                        <p:tgtEl>
                                          <p:spTgt spid="2058"/>
                                        </p:tgtEl>
                                        <p:attrNameLst>
                                          <p:attrName>style.visibility</p:attrName>
                                        </p:attrNameLst>
                                      </p:cBhvr>
                                      <p:to>
                                        <p:strVal val="visible"/>
                                      </p:to>
                                    </p:set>
                                    <p:animEffect transition="in" filter="randombar(horizontal)">
                                      <p:cBhvr>
                                        <p:cTn id="33" dur="500"/>
                                        <p:tgtEl>
                                          <p:spTgt spid="2058"/>
                                        </p:tgtEl>
                                      </p:cBhvr>
                                    </p:animEffect>
                                  </p:childTnLst>
                                </p:cTn>
                              </p:par>
                              <p:par>
                                <p:cTn id="34" presetID="14" presetClass="entr" presetSubtype="10" fill="hold" nodeType="withEffect">
                                  <p:stCondLst>
                                    <p:cond delay="0"/>
                                  </p:stCondLst>
                                  <p:childTnLst>
                                    <p:set>
                                      <p:cBhvr>
                                        <p:cTn id="35" dur="1" fill="hold">
                                          <p:stCondLst>
                                            <p:cond delay="0"/>
                                          </p:stCondLst>
                                        </p:cTn>
                                        <p:tgtEl>
                                          <p:spTgt spid="2059"/>
                                        </p:tgtEl>
                                        <p:attrNameLst>
                                          <p:attrName>style.visibility</p:attrName>
                                        </p:attrNameLst>
                                      </p:cBhvr>
                                      <p:to>
                                        <p:strVal val="visible"/>
                                      </p:to>
                                    </p:set>
                                    <p:animEffect transition="in" filter="randombar(horizontal)">
                                      <p:cBhvr>
                                        <p:cTn id="36" dur="500"/>
                                        <p:tgtEl>
                                          <p:spTgt spid="2059"/>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randombar(horizontal)">
                                      <p:cBhvr>
                                        <p:cTn id="39" dur="500"/>
                                        <p:tgtEl>
                                          <p:spTgt spid="5"/>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randombar(horizontal)">
                                      <p:cBhvr>
                                        <p:cTn id="42" dur="500"/>
                                        <p:tgtEl>
                                          <p:spTgt spid="6"/>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randombar(horizontal)">
                                      <p:cBhvr>
                                        <p:cTn id="45" dur="500"/>
                                        <p:tgtEl>
                                          <p:spTgt spid="31"/>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randombar(horizontal)">
                                      <p:cBhvr>
                                        <p:cTn id="48" dur="500"/>
                                        <p:tgtEl>
                                          <p:spTgt spid="32"/>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randombar(horizontal)">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060"/>
                                        </p:tgtEl>
                                        <p:attrNameLst>
                                          <p:attrName>style.visibility</p:attrName>
                                        </p:attrNameLst>
                                      </p:cBhvr>
                                      <p:to>
                                        <p:strVal val="visible"/>
                                      </p:to>
                                    </p:set>
                                    <p:animEffect transition="in" filter="randombar(horizontal)">
                                      <p:cBhvr>
                                        <p:cTn id="56" dur="500"/>
                                        <p:tgtEl>
                                          <p:spTgt spid="2060"/>
                                        </p:tgtEl>
                                      </p:cBhvr>
                                    </p:animEffect>
                                  </p:childTnLst>
                                </p:cTn>
                              </p:par>
                              <p:par>
                                <p:cTn id="57" presetID="14" presetClass="entr" presetSubtype="10" fill="hold" nodeType="withEffect">
                                  <p:stCondLst>
                                    <p:cond delay="0"/>
                                  </p:stCondLst>
                                  <p:childTnLst>
                                    <p:set>
                                      <p:cBhvr>
                                        <p:cTn id="58" dur="1" fill="hold">
                                          <p:stCondLst>
                                            <p:cond delay="0"/>
                                          </p:stCondLst>
                                        </p:cTn>
                                        <p:tgtEl>
                                          <p:spTgt spid="2061"/>
                                        </p:tgtEl>
                                        <p:attrNameLst>
                                          <p:attrName>style.visibility</p:attrName>
                                        </p:attrNameLst>
                                      </p:cBhvr>
                                      <p:to>
                                        <p:strVal val="visible"/>
                                      </p:to>
                                    </p:set>
                                    <p:animEffect transition="in" filter="randombar(horizontal)">
                                      <p:cBhvr>
                                        <p:cTn id="59" dur="500"/>
                                        <p:tgtEl>
                                          <p:spTgt spid="2061"/>
                                        </p:tgtEl>
                                      </p:cBhvr>
                                    </p:animEffect>
                                  </p:childTnLst>
                                </p:cTn>
                              </p:par>
                              <p:par>
                                <p:cTn id="60" presetID="14" presetClass="entr" presetSubtype="10" fill="hold" nodeType="withEffect">
                                  <p:stCondLst>
                                    <p:cond delay="0"/>
                                  </p:stCondLst>
                                  <p:childTnLst>
                                    <p:set>
                                      <p:cBhvr>
                                        <p:cTn id="61" dur="1" fill="hold">
                                          <p:stCondLst>
                                            <p:cond delay="0"/>
                                          </p:stCondLst>
                                        </p:cTn>
                                        <p:tgtEl>
                                          <p:spTgt spid="2062"/>
                                        </p:tgtEl>
                                        <p:attrNameLst>
                                          <p:attrName>style.visibility</p:attrName>
                                        </p:attrNameLst>
                                      </p:cBhvr>
                                      <p:to>
                                        <p:strVal val="visible"/>
                                      </p:to>
                                    </p:set>
                                    <p:animEffect transition="in" filter="randombar(horizontal)">
                                      <p:cBhvr>
                                        <p:cTn id="62" dur="500"/>
                                        <p:tgtEl>
                                          <p:spTgt spid="2062"/>
                                        </p:tgtEl>
                                      </p:cBhvr>
                                    </p:animEffect>
                                  </p:childTnLst>
                                </p:cTn>
                              </p:par>
                              <p:par>
                                <p:cTn id="63" presetID="14" presetClass="entr" presetSubtype="10" fill="hold" nodeType="withEffect">
                                  <p:stCondLst>
                                    <p:cond delay="0"/>
                                  </p:stCondLst>
                                  <p:childTnLst>
                                    <p:set>
                                      <p:cBhvr>
                                        <p:cTn id="64" dur="1" fill="hold">
                                          <p:stCondLst>
                                            <p:cond delay="0"/>
                                          </p:stCondLst>
                                        </p:cTn>
                                        <p:tgtEl>
                                          <p:spTgt spid="2063"/>
                                        </p:tgtEl>
                                        <p:attrNameLst>
                                          <p:attrName>style.visibility</p:attrName>
                                        </p:attrNameLst>
                                      </p:cBhvr>
                                      <p:to>
                                        <p:strVal val="visible"/>
                                      </p:to>
                                    </p:set>
                                    <p:animEffect transition="in" filter="randombar(horizontal)">
                                      <p:cBhvr>
                                        <p:cTn id="65" dur="500"/>
                                        <p:tgtEl>
                                          <p:spTgt spid="2063"/>
                                        </p:tgtEl>
                                      </p:cBhvr>
                                    </p:animEffect>
                                  </p:childTnLst>
                                </p:cTn>
                              </p:par>
                              <p:par>
                                <p:cTn id="66" presetID="14" presetClass="entr" presetSubtype="10" fill="hold" nodeType="withEffect">
                                  <p:stCondLst>
                                    <p:cond delay="0"/>
                                  </p:stCondLst>
                                  <p:childTnLst>
                                    <p:set>
                                      <p:cBhvr>
                                        <p:cTn id="67" dur="1" fill="hold">
                                          <p:stCondLst>
                                            <p:cond delay="0"/>
                                          </p:stCondLst>
                                        </p:cTn>
                                        <p:tgtEl>
                                          <p:spTgt spid="2064"/>
                                        </p:tgtEl>
                                        <p:attrNameLst>
                                          <p:attrName>style.visibility</p:attrName>
                                        </p:attrNameLst>
                                      </p:cBhvr>
                                      <p:to>
                                        <p:strVal val="visible"/>
                                      </p:to>
                                    </p:set>
                                    <p:animEffect transition="in" filter="randombar(horizontal)">
                                      <p:cBhvr>
                                        <p:cTn id="68" dur="500"/>
                                        <p:tgtEl>
                                          <p:spTgt spid="2064"/>
                                        </p:tgtEl>
                                      </p:cBhvr>
                                    </p:animEffect>
                                  </p:childTnLst>
                                </p:cTn>
                              </p:par>
                              <p:par>
                                <p:cTn id="69" presetID="14" presetClass="entr" presetSubtype="10" fill="hold" nodeType="withEffect">
                                  <p:stCondLst>
                                    <p:cond delay="0"/>
                                  </p:stCondLst>
                                  <p:childTnLst>
                                    <p:set>
                                      <p:cBhvr>
                                        <p:cTn id="70" dur="1" fill="hold">
                                          <p:stCondLst>
                                            <p:cond delay="0"/>
                                          </p:stCondLst>
                                        </p:cTn>
                                        <p:tgtEl>
                                          <p:spTgt spid="2065"/>
                                        </p:tgtEl>
                                        <p:attrNameLst>
                                          <p:attrName>style.visibility</p:attrName>
                                        </p:attrNameLst>
                                      </p:cBhvr>
                                      <p:to>
                                        <p:strVal val="visible"/>
                                      </p:to>
                                    </p:set>
                                    <p:animEffect transition="in" filter="randombar(horizontal)">
                                      <p:cBhvr>
                                        <p:cTn id="71" dur="500"/>
                                        <p:tgtEl>
                                          <p:spTgt spid="2065"/>
                                        </p:tgtEl>
                                      </p:cBhvr>
                                    </p:animEffect>
                                  </p:childTnLst>
                                </p:cTn>
                              </p:par>
                              <p:par>
                                <p:cTn id="72" presetID="14" presetClass="entr" presetSubtype="10" fill="hold" nodeType="withEffect">
                                  <p:stCondLst>
                                    <p:cond delay="0"/>
                                  </p:stCondLst>
                                  <p:childTnLst>
                                    <p:set>
                                      <p:cBhvr>
                                        <p:cTn id="73" dur="1" fill="hold">
                                          <p:stCondLst>
                                            <p:cond delay="0"/>
                                          </p:stCondLst>
                                        </p:cTn>
                                        <p:tgtEl>
                                          <p:spTgt spid="2066"/>
                                        </p:tgtEl>
                                        <p:attrNameLst>
                                          <p:attrName>style.visibility</p:attrName>
                                        </p:attrNameLst>
                                      </p:cBhvr>
                                      <p:to>
                                        <p:strVal val="visible"/>
                                      </p:to>
                                    </p:set>
                                    <p:animEffect transition="in" filter="randombar(horizontal)">
                                      <p:cBhvr>
                                        <p:cTn id="74" dur="500"/>
                                        <p:tgtEl>
                                          <p:spTgt spid="2066"/>
                                        </p:tgtEl>
                                      </p:cBhvr>
                                    </p:animEffect>
                                  </p:childTnLst>
                                </p:cTn>
                              </p:par>
                              <p:par>
                                <p:cTn id="75" presetID="14" presetClass="entr" presetSubtype="10" fill="hold" grpId="0"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randombar(horizontal)">
                                      <p:cBhvr>
                                        <p:cTn id="77" dur="500"/>
                                        <p:tgtEl>
                                          <p:spTgt spid="34"/>
                                        </p:tgtEl>
                                      </p:cBhvr>
                                    </p:animEffect>
                                  </p:childTnLst>
                                </p:cTn>
                              </p:par>
                              <p:par>
                                <p:cTn id="78" presetID="14" presetClass="entr" presetSubtype="10" fill="hold" grpId="0" nodeType="with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randombar(horizontal)">
                                      <p:cBhvr>
                                        <p:cTn id="80" dur="500"/>
                                        <p:tgtEl>
                                          <p:spTgt spid="37"/>
                                        </p:tgtEl>
                                      </p:cBhvr>
                                    </p:animEffect>
                                  </p:childTnLst>
                                </p:cTn>
                              </p:par>
                              <p:par>
                                <p:cTn id="81" presetID="14" presetClass="entr" presetSubtype="10" fill="hold" grpId="0" nodeType="withEffect">
                                  <p:stCondLst>
                                    <p:cond delay="0"/>
                                  </p:stCondLst>
                                  <p:childTnLst>
                                    <p:set>
                                      <p:cBhvr>
                                        <p:cTn id="82" dur="1" fill="hold">
                                          <p:stCondLst>
                                            <p:cond delay="0"/>
                                          </p:stCondLst>
                                        </p:cTn>
                                        <p:tgtEl>
                                          <p:spTgt spid="38"/>
                                        </p:tgtEl>
                                        <p:attrNameLst>
                                          <p:attrName>style.visibility</p:attrName>
                                        </p:attrNameLst>
                                      </p:cBhvr>
                                      <p:to>
                                        <p:strVal val="visible"/>
                                      </p:to>
                                    </p:set>
                                    <p:animEffect transition="in" filter="randombar(horizontal)">
                                      <p:cBhvr>
                                        <p:cTn id="83" dur="500"/>
                                        <p:tgtEl>
                                          <p:spTgt spid="38"/>
                                        </p:tgtEl>
                                      </p:cBhvr>
                                    </p:animEffect>
                                  </p:childTnLst>
                                </p:cTn>
                              </p:par>
                              <p:par>
                                <p:cTn id="84" presetID="14" presetClass="entr" presetSubtype="10" fill="hold" grpId="0" nodeType="withEffect">
                                  <p:stCondLst>
                                    <p:cond delay="0"/>
                                  </p:stCondLst>
                                  <p:childTnLst>
                                    <p:set>
                                      <p:cBhvr>
                                        <p:cTn id="85" dur="1" fill="hold">
                                          <p:stCondLst>
                                            <p:cond delay="0"/>
                                          </p:stCondLst>
                                        </p:cTn>
                                        <p:tgtEl>
                                          <p:spTgt spid="39"/>
                                        </p:tgtEl>
                                        <p:attrNameLst>
                                          <p:attrName>style.visibility</p:attrName>
                                        </p:attrNameLst>
                                      </p:cBhvr>
                                      <p:to>
                                        <p:strVal val="visible"/>
                                      </p:to>
                                    </p:set>
                                    <p:animEffect transition="in" filter="randombar(horizontal)">
                                      <p:cBhvr>
                                        <p:cTn id="86" dur="500"/>
                                        <p:tgtEl>
                                          <p:spTgt spid="39"/>
                                        </p:tgtEl>
                                      </p:cBhvr>
                                    </p:animEffect>
                                  </p:childTnLst>
                                </p:cTn>
                              </p:par>
                              <p:par>
                                <p:cTn id="87" presetID="14" presetClass="entr" presetSubtype="10" fill="hold" grpId="0" nodeType="withEffect">
                                  <p:stCondLst>
                                    <p:cond delay="0"/>
                                  </p:stCondLst>
                                  <p:childTnLst>
                                    <p:set>
                                      <p:cBhvr>
                                        <p:cTn id="88" dur="1" fill="hold">
                                          <p:stCondLst>
                                            <p:cond delay="0"/>
                                          </p:stCondLst>
                                        </p:cTn>
                                        <p:tgtEl>
                                          <p:spTgt spid="40"/>
                                        </p:tgtEl>
                                        <p:attrNameLst>
                                          <p:attrName>style.visibility</p:attrName>
                                        </p:attrNameLst>
                                      </p:cBhvr>
                                      <p:to>
                                        <p:strVal val="visible"/>
                                      </p:to>
                                    </p:set>
                                    <p:animEffect transition="in" filter="randombar(horizontal)">
                                      <p:cBhvr>
                                        <p:cTn id="89" dur="500"/>
                                        <p:tgtEl>
                                          <p:spTgt spid="40"/>
                                        </p:tgtEl>
                                      </p:cBhvr>
                                    </p:animEffect>
                                  </p:childTnLst>
                                </p:cTn>
                              </p:par>
                              <p:par>
                                <p:cTn id="90" presetID="14" presetClass="entr" presetSubtype="10" fill="hold" grpId="0" nodeType="with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randombar(horizontal)">
                                      <p:cBhvr>
                                        <p:cTn id="92" dur="500"/>
                                        <p:tgtEl>
                                          <p:spTgt spid="41"/>
                                        </p:tgtEl>
                                      </p:cBhvr>
                                    </p:animEffect>
                                  </p:childTnLst>
                                </p:cTn>
                              </p:par>
                              <p:par>
                                <p:cTn id="93" presetID="14" presetClass="entr" presetSubtype="10" fill="hold" grpId="0" nodeType="withEffect">
                                  <p:stCondLst>
                                    <p:cond delay="0"/>
                                  </p:stCondLst>
                                  <p:childTnLst>
                                    <p:set>
                                      <p:cBhvr>
                                        <p:cTn id="94" dur="1" fill="hold">
                                          <p:stCondLst>
                                            <p:cond delay="0"/>
                                          </p:stCondLst>
                                        </p:cTn>
                                        <p:tgtEl>
                                          <p:spTgt spid="42"/>
                                        </p:tgtEl>
                                        <p:attrNameLst>
                                          <p:attrName>style.visibility</p:attrName>
                                        </p:attrNameLst>
                                      </p:cBhvr>
                                      <p:to>
                                        <p:strVal val="visible"/>
                                      </p:to>
                                    </p:set>
                                    <p:animEffect transition="in" filter="randombar(horizontal)">
                                      <p:cBhvr>
                                        <p:cTn id="95" dur="500"/>
                                        <p:tgtEl>
                                          <p:spTgt spid="42"/>
                                        </p:tgtEl>
                                      </p:cBhvr>
                                    </p:animEffect>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nodeType="clickEffect">
                                  <p:stCondLst>
                                    <p:cond delay="0"/>
                                  </p:stCondLst>
                                  <p:childTnLst>
                                    <p:set>
                                      <p:cBhvr>
                                        <p:cTn id="99" dur="1" fill="hold">
                                          <p:stCondLst>
                                            <p:cond delay="0"/>
                                          </p:stCondLst>
                                        </p:cTn>
                                        <p:tgtEl>
                                          <p:spTgt spid="2067"/>
                                        </p:tgtEl>
                                        <p:attrNameLst>
                                          <p:attrName>style.visibility</p:attrName>
                                        </p:attrNameLst>
                                      </p:cBhvr>
                                      <p:to>
                                        <p:strVal val="visible"/>
                                      </p:to>
                                    </p:set>
                                    <p:animEffect transition="in" filter="barn(inVertical)">
                                      <p:cBhvr>
                                        <p:cTn id="100" dur="500"/>
                                        <p:tgtEl>
                                          <p:spTgt spid="2067"/>
                                        </p:tgtEl>
                                      </p:cBhvr>
                                    </p:animEffect>
                                  </p:childTnLst>
                                </p:cTn>
                              </p:par>
                              <p:par>
                                <p:cTn id="101" presetID="16" presetClass="entr" presetSubtype="21" fill="hold" nodeType="withEffect">
                                  <p:stCondLst>
                                    <p:cond delay="0"/>
                                  </p:stCondLst>
                                  <p:childTnLst>
                                    <p:set>
                                      <p:cBhvr>
                                        <p:cTn id="102" dur="1" fill="hold">
                                          <p:stCondLst>
                                            <p:cond delay="0"/>
                                          </p:stCondLst>
                                        </p:cTn>
                                        <p:tgtEl>
                                          <p:spTgt spid="2068"/>
                                        </p:tgtEl>
                                        <p:attrNameLst>
                                          <p:attrName>style.visibility</p:attrName>
                                        </p:attrNameLst>
                                      </p:cBhvr>
                                      <p:to>
                                        <p:strVal val="visible"/>
                                      </p:to>
                                    </p:set>
                                    <p:animEffect transition="in" filter="barn(inVertical)">
                                      <p:cBhvr>
                                        <p:cTn id="103" dur="500"/>
                                        <p:tgtEl>
                                          <p:spTgt spid="2068"/>
                                        </p:tgtEl>
                                      </p:cBhvr>
                                    </p:animEffect>
                                  </p:childTnLst>
                                </p:cTn>
                              </p:par>
                              <p:par>
                                <p:cTn id="104" presetID="16" presetClass="entr" presetSubtype="21" fill="hold" nodeType="withEffect">
                                  <p:stCondLst>
                                    <p:cond delay="0"/>
                                  </p:stCondLst>
                                  <p:childTnLst>
                                    <p:set>
                                      <p:cBhvr>
                                        <p:cTn id="105" dur="1" fill="hold">
                                          <p:stCondLst>
                                            <p:cond delay="0"/>
                                          </p:stCondLst>
                                        </p:cTn>
                                        <p:tgtEl>
                                          <p:spTgt spid="2069"/>
                                        </p:tgtEl>
                                        <p:attrNameLst>
                                          <p:attrName>style.visibility</p:attrName>
                                        </p:attrNameLst>
                                      </p:cBhvr>
                                      <p:to>
                                        <p:strVal val="visible"/>
                                      </p:to>
                                    </p:set>
                                    <p:animEffect transition="in" filter="barn(inVertical)">
                                      <p:cBhvr>
                                        <p:cTn id="106" dur="500"/>
                                        <p:tgtEl>
                                          <p:spTgt spid="2069"/>
                                        </p:tgtEl>
                                      </p:cBhvr>
                                    </p:animEffect>
                                  </p:childTnLst>
                                </p:cTn>
                              </p:par>
                              <p:par>
                                <p:cTn id="107" presetID="16" presetClass="entr" presetSubtype="21" fill="hold" nodeType="withEffect">
                                  <p:stCondLst>
                                    <p:cond delay="0"/>
                                  </p:stCondLst>
                                  <p:childTnLst>
                                    <p:set>
                                      <p:cBhvr>
                                        <p:cTn id="108" dur="1" fill="hold">
                                          <p:stCondLst>
                                            <p:cond delay="0"/>
                                          </p:stCondLst>
                                        </p:cTn>
                                        <p:tgtEl>
                                          <p:spTgt spid="2070"/>
                                        </p:tgtEl>
                                        <p:attrNameLst>
                                          <p:attrName>style.visibility</p:attrName>
                                        </p:attrNameLst>
                                      </p:cBhvr>
                                      <p:to>
                                        <p:strVal val="visible"/>
                                      </p:to>
                                    </p:set>
                                    <p:animEffect transition="in" filter="barn(inVertical)">
                                      <p:cBhvr>
                                        <p:cTn id="109" dur="500"/>
                                        <p:tgtEl>
                                          <p:spTgt spid="2070"/>
                                        </p:tgtEl>
                                      </p:cBhvr>
                                    </p:animEffect>
                                  </p:childTnLst>
                                </p:cTn>
                              </p:par>
                              <p:par>
                                <p:cTn id="110" presetID="16" presetClass="entr" presetSubtype="21" fill="hold" nodeType="withEffect">
                                  <p:stCondLst>
                                    <p:cond delay="0"/>
                                  </p:stCondLst>
                                  <p:childTnLst>
                                    <p:set>
                                      <p:cBhvr>
                                        <p:cTn id="111" dur="1" fill="hold">
                                          <p:stCondLst>
                                            <p:cond delay="0"/>
                                          </p:stCondLst>
                                        </p:cTn>
                                        <p:tgtEl>
                                          <p:spTgt spid="2071"/>
                                        </p:tgtEl>
                                        <p:attrNameLst>
                                          <p:attrName>style.visibility</p:attrName>
                                        </p:attrNameLst>
                                      </p:cBhvr>
                                      <p:to>
                                        <p:strVal val="visible"/>
                                      </p:to>
                                    </p:set>
                                    <p:animEffect transition="in" filter="barn(inVertical)">
                                      <p:cBhvr>
                                        <p:cTn id="112" dur="500"/>
                                        <p:tgtEl>
                                          <p:spTgt spid="2071"/>
                                        </p:tgtEl>
                                      </p:cBhvr>
                                    </p:animEffect>
                                  </p:childTnLst>
                                </p:cTn>
                              </p:par>
                              <p:par>
                                <p:cTn id="113" presetID="16" presetClass="entr" presetSubtype="21" fill="hold" nodeType="withEffect">
                                  <p:stCondLst>
                                    <p:cond delay="0"/>
                                  </p:stCondLst>
                                  <p:childTnLst>
                                    <p:set>
                                      <p:cBhvr>
                                        <p:cTn id="114" dur="1" fill="hold">
                                          <p:stCondLst>
                                            <p:cond delay="0"/>
                                          </p:stCondLst>
                                        </p:cTn>
                                        <p:tgtEl>
                                          <p:spTgt spid="2072"/>
                                        </p:tgtEl>
                                        <p:attrNameLst>
                                          <p:attrName>style.visibility</p:attrName>
                                        </p:attrNameLst>
                                      </p:cBhvr>
                                      <p:to>
                                        <p:strVal val="visible"/>
                                      </p:to>
                                    </p:set>
                                    <p:animEffect transition="in" filter="barn(inVertical)">
                                      <p:cBhvr>
                                        <p:cTn id="115" dur="500"/>
                                        <p:tgtEl>
                                          <p:spTgt spid="2072"/>
                                        </p:tgtEl>
                                      </p:cBhvr>
                                    </p:animEffect>
                                  </p:childTnLst>
                                </p:cTn>
                              </p:par>
                              <p:par>
                                <p:cTn id="116" presetID="16" presetClass="entr" presetSubtype="21" fill="hold" nodeType="withEffect">
                                  <p:stCondLst>
                                    <p:cond delay="0"/>
                                  </p:stCondLst>
                                  <p:childTnLst>
                                    <p:set>
                                      <p:cBhvr>
                                        <p:cTn id="117" dur="1" fill="hold">
                                          <p:stCondLst>
                                            <p:cond delay="0"/>
                                          </p:stCondLst>
                                        </p:cTn>
                                        <p:tgtEl>
                                          <p:spTgt spid="2073"/>
                                        </p:tgtEl>
                                        <p:attrNameLst>
                                          <p:attrName>style.visibility</p:attrName>
                                        </p:attrNameLst>
                                      </p:cBhvr>
                                      <p:to>
                                        <p:strVal val="visible"/>
                                      </p:to>
                                    </p:set>
                                    <p:animEffect transition="in" filter="barn(inVertical)">
                                      <p:cBhvr>
                                        <p:cTn id="118" dur="500"/>
                                        <p:tgtEl>
                                          <p:spTgt spid="2073"/>
                                        </p:tgtEl>
                                      </p:cBhvr>
                                    </p:animEffect>
                                  </p:childTnLst>
                                </p:cTn>
                              </p:par>
                              <p:par>
                                <p:cTn id="119" presetID="16" presetClass="entr" presetSubtype="21" fill="hold" grpId="0" nodeType="withEffect">
                                  <p:stCondLst>
                                    <p:cond delay="0"/>
                                  </p:stCondLst>
                                  <p:childTnLst>
                                    <p:set>
                                      <p:cBhvr>
                                        <p:cTn id="120" dur="1" fill="hold">
                                          <p:stCondLst>
                                            <p:cond delay="0"/>
                                          </p:stCondLst>
                                        </p:cTn>
                                        <p:tgtEl>
                                          <p:spTgt spid="35"/>
                                        </p:tgtEl>
                                        <p:attrNameLst>
                                          <p:attrName>style.visibility</p:attrName>
                                        </p:attrNameLst>
                                      </p:cBhvr>
                                      <p:to>
                                        <p:strVal val="visible"/>
                                      </p:to>
                                    </p:set>
                                    <p:animEffect transition="in" filter="barn(inVertical)">
                                      <p:cBhvr>
                                        <p:cTn id="121" dur="500"/>
                                        <p:tgtEl>
                                          <p:spTgt spid="35"/>
                                        </p:tgtEl>
                                      </p:cBhvr>
                                    </p:animEffect>
                                  </p:childTnLst>
                                </p:cTn>
                              </p:par>
                              <p:par>
                                <p:cTn id="122" presetID="16" presetClass="entr" presetSubtype="21" fill="hold" grpId="0" nodeType="withEffect">
                                  <p:stCondLst>
                                    <p:cond delay="0"/>
                                  </p:stCondLst>
                                  <p:childTnLst>
                                    <p:set>
                                      <p:cBhvr>
                                        <p:cTn id="123" dur="1" fill="hold">
                                          <p:stCondLst>
                                            <p:cond delay="0"/>
                                          </p:stCondLst>
                                        </p:cTn>
                                        <p:tgtEl>
                                          <p:spTgt spid="36"/>
                                        </p:tgtEl>
                                        <p:attrNameLst>
                                          <p:attrName>style.visibility</p:attrName>
                                        </p:attrNameLst>
                                      </p:cBhvr>
                                      <p:to>
                                        <p:strVal val="visible"/>
                                      </p:to>
                                    </p:set>
                                    <p:animEffect transition="in" filter="barn(inVertical)">
                                      <p:cBhvr>
                                        <p:cTn id="12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1" grpId="0" animBg="1"/>
      <p:bldP spid="32" grpId="0" animBg="1"/>
      <p:bldP spid="7" grpId="0"/>
      <p:bldP spid="34" grpId="0"/>
      <p:bldP spid="35" grpId="0"/>
      <p:bldP spid="36" grpId="0" animBg="1"/>
      <p:bldP spid="37" grpId="0" animBg="1"/>
      <p:bldP spid="38" grpId="0" animBg="1"/>
      <p:bldP spid="39" grpId="0" animBg="1"/>
      <p:bldP spid="40" grpId="0" animBg="1"/>
      <p:bldP spid="41" grpId="0" animBg="1"/>
      <p:bldP spid="4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61634" y="1691007"/>
            <a:ext cx="9868731" cy="5002281"/>
          </a:xfrm>
        </p:spPr>
        <p:txBody>
          <a:bodyPr>
            <a:normAutofit/>
          </a:bodyPr>
          <a:lstStyle/>
          <a:p>
            <a:r>
              <a:rPr lang="el-GR" sz="1800" dirty="0">
                <a:solidFill>
                  <a:schemeClr val="tx1"/>
                </a:solidFill>
              </a:rPr>
              <a:t>Διατροφικές ασθένειες</a:t>
            </a:r>
            <a:r>
              <a:rPr lang="en-US" sz="1800" dirty="0">
                <a:solidFill>
                  <a:schemeClr val="tx1"/>
                </a:solidFill>
              </a:rPr>
              <a:t>: </a:t>
            </a:r>
            <a:r>
              <a:rPr lang="el-GR" sz="1800" dirty="0">
                <a:solidFill>
                  <a:schemeClr val="tx1"/>
                </a:solidFill>
              </a:rPr>
              <a:t>πχ</a:t>
            </a:r>
            <a:r>
              <a:rPr lang="en-US" sz="1800" dirty="0">
                <a:solidFill>
                  <a:schemeClr val="tx1"/>
                </a:solidFill>
              </a:rPr>
              <a:t>, Salmonella, </a:t>
            </a:r>
            <a:r>
              <a:rPr lang="el-GR" sz="1800" dirty="0">
                <a:solidFill>
                  <a:schemeClr val="tx1"/>
                </a:solidFill>
              </a:rPr>
              <a:t>νόσος των τρελλών αγελάδων</a:t>
            </a:r>
            <a:r>
              <a:rPr lang="en-US" sz="1800" dirty="0">
                <a:solidFill>
                  <a:schemeClr val="tx1"/>
                </a:solidFill>
              </a:rPr>
              <a:t>, </a:t>
            </a:r>
            <a:r>
              <a:rPr lang="el-GR" sz="1800" dirty="0">
                <a:solidFill>
                  <a:schemeClr val="tx1"/>
                </a:solidFill>
              </a:rPr>
              <a:t>γρίπη των πτηνών</a:t>
            </a:r>
            <a:endParaRPr lang="en-US" sz="1800" dirty="0">
              <a:solidFill>
                <a:schemeClr val="tx1"/>
              </a:solidFill>
            </a:endParaRPr>
          </a:p>
          <a:p>
            <a:r>
              <a:rPr lang="el-GR" sz="1800" dirty="0">
                <a:solidFill>
                  <a:schemeClr val="tx1"/>
                </a:solidFill>
              </a:rPr>
              <a:t>Παράνομες δραστηριότητες στην τροφική αλυσίδα και προϊόντα παραποίησης</a:t>
            </a:r>
            <a:endParaRPr lang="en-US" sz="1800" dirty="0">
              <a:solidFill>
                <a:schemeClr val="tx1"/>
              </a:solidFill>
            </a:endParaRPr>
          </a:p>
          <a:p>
            <a:r>
              <a:rPr lang="el-GR" sz="1800" dirty="0">
                <a:solidFill>
                  <a:schemeClr val="tx1"/>
                </a:solidFill>
              </a:rPr>
              <a:t>Περισσότερα προϊόντα που έρχονται από χώρες «χαλαρότερων» προτύπων υγείας και ασφάλειας</a:t>
            </a:r>
            <a:endParaRPr lang="en-US" sz="1800" dirty="0">
              <a:solidFill>
                <a:schemeClr val="tx1"/>
              </a:solidFill>
            </a:endParaRPr>
          </a:p>
          <a:p>
            <a:r>
              <a:rPr lang="el-GR" sz="1800" dirty="0">
                <a:solidFill>
                  <a:schemeClr val="tx1"/>
                </a:solidFill>
              </a:rPr>
              <a:t>Υψηλότερος κίνδυνος αλλοίωσης λόγω μεγάλων, σύνθετων αλυσίδων εφοδιασμού</a:t>
            </a:r>
            <a:endParaRPr lang="en-US" sz="1800" dirty="0">
              <a:solidFill>
                <a:schemeClr val="tx1"/>
              </a:solidFill>
            </a:endParaRPr>
          </a:p>
          <a:p>
            <a:r>
              <a:rPr lang="el-GR" sz="1800" dirty="0">
                <a:solidFill>
                  <a:schemeClr val="tx1"/>
                </a:solidFill>
              </a:rPr>
              <a:t>Αυξημένη απειλή τρομοκρατίας</a:t>
            </a:r>
            <a:endParaRPr lang="en-US" sz="1800" dirty="0">
              <a:solidFill>
                <a:schemeClr val="tx1"/>
              </a:solidFill>
            </a:endParaRPr>
          </a:p>
          <a:p>
            <a:r>
              <a:rPr lang="el-GR" sz="1800" dirty="0">
                <a:solidFill>
                  <a:schemeClr val="tx1"/>
                </a:solidFill>
              </a:rPr>
              <a:t>Γενετικά τροποποιημένα τρόφιμα</a:t>
            </a:r>
            <a:endParaRPr lang="en-US" sz="1800" dirty="0">
              <a:solidFill>
                <a:schemeClr val="tx1"/>
              </a:solidFill>
            </a:endParaRPr>
          </a:p>
          <a:p>
            <a:pPr marL="0" indent="0">
              <a:buNone/>
            </a:pPr>
            <a:endParaRPr lang="en-US" sz="1800" dirty="0">
              <a:solidFill>
                <a:schemeClr val="tx1"/>
              </a:solidFill>
            </a:endParaRPr>
          </a:p>
          <a:p>
            <a:pPr marL="0" indent="0">
              <a:buNone/>
            </a:pPr>
            <a:r>
              <a:rPr lang="el-GR" sz="1800" dirty="0">
                <a:solidFill>
                  <a:schemeClr val="tx1"/>
                </a:solidFill>
              </a:rPr>
              <a:t>Ο αντίκτυπος όλων αυτών είναι σημαντικός και συμπεριλαμβάνει</a:t>
            </a:r>
            <a:r>
              <a:rPr lang="en-US" sz="1800" dirty="0">
                <a:solidFill>
                  <a:schemeClr val="tx1"/>
                </a:solidFill>
              </a:rPr>
              <a:t>:</a:t>
            </a:r>
          </a:p>
          <a:p>
            <a:r>
              <a:rPr lang="el-GR" sz="1800" dirty="0">
                <a:solidFill>
                  <a:schemeClr val="tx1"/>
                </a:solidFill>
              </a:rPr>
              <a:t>Οικονομικές απώλειες από τις αρνητικές επιπτώσεις των ανακλήσεων</a:t>
            </a:r>
            <a:endParaRPr lang="en-US" sz="1800" dirty="0">
              <a:solidFill>
                <a:schemeClr val="tx1"/>
              </a:solidFill>
            </a:endParaRPr>
          </a:p>
          <a:p>
            <a:r>
              <a:rPr lang="el-GR" sz="1800" dirty="0">
                <a:solidFill>
                  <a:schemeClr val="tx1"/>
                </a:solidFill>
              </a:rPr>
              <a:t>Αυξανόμενη δυσπιστία στον εφοδιασμό τροφίμων και εύθραυστη εμπιστοσύνη των καταναλωτών</a:t>
            </a:r>
            <a:endParaRPr lang="en-US" sz="1800" dirty="0">
              <a:solidFill>
                <a:schemeClr val="tx1"/>
              </a:solidFill>
            </a:endParaRPr>
          </a:p>
          <a:p>
            <a:r>
              <a:rPr lang="el-GR" sz="1800" dirty="0">
                <a:solidFill>
                  <a:schemeClr val="tx1"/>
                </a:solidFill>
              </a:rPr>
              <a:t>Μεγαλύτερες απαιτήσεις αποδείξεων για τους ισχυρισμούς των προϊόντων</a:t>
            </a:r>
            <a:endParaRPr lang="en-US" sz="1800" dirty="0">
              <a:solidFill>
                <a:schemeClr val="tx1"/>
              </a:solidFill>
            </a:endParaRPr>
          </a:p>
          <a:p>
            <a:r>
              <a:rPr lang="el-GR" sz="1800" dirty="0">
                <a:solidFill>
                  <a:schemeClr val="tx1"/>
                </a:solidFill>
              </a:rPr>
              <a:t>Αυξημένες απαιτήσεις για ρυθμίσεις και κατευθυντήριες γραμμές</a:t>
            </a:r>
            <a:endParaRPr lang="en-US" sz="1800" dirty="0">
              <a:solidFill>
                <a:schemeClr val="tx1"/>
              </a:solidFill>
            </a:endParaRPr>
          </a:p>
          <a:p>
            <a:r>
              <a:rPr lang="el-GR" sz="1800" dirty="0">
                <a:solidFill>
                  <a:schemeClr val="tx1"/>
                </a:solidFill>
              </a:rPr>
              <a:t>Αυξημένα επιχειρηματικά κόστη για τη συμμόρφωση με τους κανονισμούς</a:t>
            </a:r>
            <a:endParaRPr lang="en-US" sz="1800" dirty="0">
              <a:solidFill>
                <a:schemeClr val="tx1"/>
              </a:solidFill>
            </a:endParaRPr>
          </a:p>
        </p:txBody>
      </p:sp>
      <p:sp>
        <p:nvSpPr>
          <p:cNvPr id="3" name="Title 2"/>
          <p:cNvSpPr>
            <a:spLocks noGrp="1"/>
          </p:cNvSpPr>
          <p:nvPr>
            <p:ph type="title"/>
          </p:nvPr>
        </p:nvSpPr>
        <p:spPr>
          <a:xfrm>
            <a:off x="1981199" y="298062"/>
            <a:ext cx="8229600" cy="1252728"/>
          </a:xfrm>
        </p:spPr>
        <p:txBody>
          <a:bodyPr>
            <a:normAutofit fontScale="90000"/>
          </a:bodyPr>
          <a:lstStyle/>
          <a:p>
            <a:r>
              <a:rPr lang="el-GR" dirty="0"/>
              <a:t>Γιατί η </a:t>
            </a:r>
            <a:r>
              <a:rPr lang="el-GR" dirty="0" err="1"/>
              <a:t>ιχνηλασιμότητα</a:t>
            </a:r>
            <a:r>
              <a:rPr lang="el-GR" dirty="0"/>
              <a:t> των τροφίμων τόσο σημαντική;</a:t>
            </a:r>
          </a:p>
        </p:txBody>
      </p:sp>
    </p:spTree>
    <p:extLst>
      <p:ext uri="{BB962C8B-B14F-4D97-AF65-F5344CB8AC3E}">
        <p14:creationId xmlns:p14="http://schemas.microsoft.com/office/powerpoint/2010/main" val="2520393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1.2. </a:t>
            </a:r>
            <a:r>
              <a:rPr lang="el-GR" dirty="0"/>
              <a:t>Μοριακή ταυτοποίηση</a:t>
            </a:r>
            <a:br>
              <a:rPr lang="en-US" dirty="0"/>
            </a:br>
            <a:r>
              <a:rPr lang="en-US" i="1" dirty="0"/>
              <a:t>T</a:t>
            </a:r>
            <a:r>
              <a:rPr lang="el-GR" i="1" dirty="0"/>
              <a:t>ο άτομο</a:t>
            </a:r>
            <a:endParaRPr lang="el-GR" dirty="0"/>
          </a:p>
        </p:txBody>
      </p:sp>
      <p:pic>
        <p:nvPicPr>
          <p:cNvPr id="3074" name="Picture 2" descr="Σχετική εικόνα"/>
          <p:cNvPicPr>
            <a:picLocks noChangeAspect="1" noChangeArrowheads="1"/>
          </p:cNvPicPr>
          <p:nvPr/>
        </p:nvPicPr>
        <p:blipFill rotWithShape="1">
          <a:blip r:embed="rId2">
            <a:extLst>
              <a:ext uri="{28A0092B-C50C-407E-A947-70E740481C1C}">
                <a14:useLocalDpi xmlns:a14="http://schemas.microsoft.com/office/drawing/2010/main" val="0"/>
              </a:ext>
            </a:extLst>
          </a:blip>
          <a:srcRect l="1733" t="1918" r="1997" b="14710"/>
          <a:stretch/>
        </p:blipFill>
        <p:spPr bwMode="auto">
          <a:xfrm>
            <a:off x="1628077" y="1622082"/>
            <a:ext cx="8968005" cy="4659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491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sz="2800" b="1" dirty="0"/>
              <a:t>Διερεύνηση εγκλημάτων</a:t>
            </a:r>
            <a:endParaRPr lang="en-US" sz="2800" b="1" dirty="0"/>
          </a:p>
          <a:p>
            <a:r>
              <a:rPr lang="el-GR" sz="2800" b="1" dirty="0"/>
              <a:t>Ανίχνευση πατρότητας</a:t>
            </a:r>
            <a:endParaRPr lang="en-US" sz="2800" b="1" dirty="0"/>
          </a:p>
          <a:p>
            <a:r>
              <a:rPr lang="el-GR" sz="2800" b="1" dirty="0"/>
              <a:t>Προσδιορισμός καταγωγής</a:t>
            </a:r>
            <a:endParaRPr lang="en-US" sz="2800" b="1" dirty="0"/>
          </a:p>
          <a:p>
            <a:r>
              <a:rPr lang="el-GR" sz="2800" b="1" dirty="0"/>
              <a:t>Αναγνώριση θυμάτων</a:t>
            </a:r>
          </a:p>
        </p:txBody>
      </p:sp>
      <p:sp>
        <p:nvSpPr>
          <p:cNvPr id="3" name="Title 2"/>
          <p:cNvSpPr>
            <a:spLocks noGrp="1"/>
          </p:cNvSpPr>
          <p:nvPr>
            <p:ph type="title"/>
          </p:nvPr>
        </p:nvSpPr>
        <p:spPr/>
        <p:txBody>
          <a:bodyPr/>
          <a:lstStyle/>
          <a:p>
            <a:r>
              <a:rPr lang="el-GR" dirty="0"/>
              <a:t>Χρησιμοποιείται σε</a:t>
            </a:r>
            <a:r>
              <a:rPr lang="en-US" dirty="0"/>
              <a:t>…</a:t>
            </a:r>
            <a:endParaRPr lang="el-GR" dirty="0"/>
          </a:p>
        </p:txBody>
      </p:sp>
    </p:spTree>
    <p:extLst>
      <p:ext uri="{BB962C8B-B14F-4D97-AF65-F5344CB8AC3E}">
        <p14:creationId xmlns:p14="http://schemas.microsoft.com/office/powerpoint/2010/main" val="2799702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1855" y="5476229"/>
            <a:ext cx="8571347" cy="1294543"/>
          </a:xfrm>
        </p:spPr>
        <p:txBody>
          <a:bodyPr>
            <a:normAutofit fontScale="92500" lnSpcReduction="10000"/>
          </a:bodyPr>
          <a:lstStyle/>
          <a:p>
            <a:r>
              <a:rPr lang="el-GR" sz="2000" b="1" dirty="0"/>
              <a:t>Η συνδυαστική πιθανότητα οποιουδήποτε ατόμου να έχει ένα συγκεκριμένο συνδυασμό 13 </a:t>
            </a:r>
            <a:r>
              <a:rPr lang="el-GR" sz="2000" b="1" dirty="0" err="1"/>
              <a:t>μικροδορυφορικών</a:t>
            </a:r>
            <a:r>
              <a:rPr lang="el-GR" sz="2000" b="1" dirty="0"/>
              <a:t> αλληλομόρφων είναι </a:t>
            </a:r>
            <a:r>
              <a:rPr lang="en-US" sz="2000" b="1" dirty="0"/>
              <a:t>1/840 </a:t>
            </a:r>
            <a:r>
              <a:rPr lang="el-GR" sz="2000" b="1" dirty="0"/>
              <a:t>τρισεκατομμύρια</a:t>
            </a:r>
            <a:r>
              <a:rPr lang="en-US" sz="2000" b="1" dirty="0"/>
              <a:t>!!! </a:t>
            </a:r>
          </a:p>
          <a:p>
            <a:r>
              <a:rPr lang="el-GR" sz="2000" b="1" dirty="0"/>
              <a:t>Σκεφτείτε ότι ο πληθυσμός της γης είναι ~7,6 δισεκατομμύρια</a:t>
            </a:r>
          </a:p>
        </p:txBody>
      </p:sp>
      <p:sp>
        <p:nvSpPr>
          <p:cNvPr id="3" name="Title 2"/>
          <p:cNvSpPr>
            <a:spLocks noGrp="1"/>
          </p:cNvSpPr>
          <p:nvPr>
            <p:ph type="title"/>
          </p:nvPr>
        </p:nvSpPr>
        <p:spPr>
          <a:xfrm>
            <a:off x="1991474" y="215038"/>
            <a:ext cx="8229600" cy="1252728"/>
          </a:xfrm>
        </p:spPr>
        <p:txBody>
          <a:bodyPr>
            <a:noAutofit/>
          </a:bodyPr>
          <a:lstStyle/>
          <a:p>
            <a:r>
              <a:rPr lang="el-GR" sz="2800" dirty="0"/>
              <a:t>Το </a:t>
            </a:r>
            <a:r>
              <a:rPr lang="en-US" sz="2800" dirty="0"/>
              <a:t>FBI </a:t>
            </a:r>
            <a:r>
              <a:rPr lang="el-GR" sz="2800" dirty="0"/>
              <a:t>χρησιμοποιεί </a:t>
            </a:r>
            <a:r>
              <a:rPr lang="en-US" sz="2800" dirty="0"/>
              <a:t>16 </a:t>
            </a:r>
            <a:r>
              <a:rPr lang="el-GR" sz="2800" dirty="0"/>
              <a:t>διαφορετικούς </a:t>
            </a:r>
            <a:r>
              <a:rPr lang="el-GR" sz="2800" dirty="0" err="1"/>
              <a:t>μικροδορυφορικούς</a:t>
            </a:r>
            <a:r>
              <a:rPr lang="el-GR" sz="2800" dirty="0"/>
              <a:t> δείκτες για την ταυτοποίηση οποιουδήποτε ατόμου στον πλανήτη</a:t>
            </a:r>
          </a:p>
        </p:txBody>
      </p:sp>
      <p:pic>
        <p:nvPicPr>
          <p:cNvPr id="4" name="Picture 3"/>
          <p:cNvPicPr>
            <a:picLocks noChangeAspect="1" noChangeArrowheads="1"/>
          </p:cNvPicPr>
          <p:nvPr/>
        </p:nvPicPr>
        <p:blipFill>
          <a:blip r:embed="rId2"/>
          <a:srcRect/>
          <a:stretch>
            <a:fillRect/>
          </a:stretch>
        </p:blipFill>
        <p:spPr bwMode="auto">
          <a:xfrm>
            <a:off x="1884618" y="1441701"/>
            <a:ext cx="8381046" cy="3989728"/>
          </a:xfrm>
          <a:prstGeom prst="rect">
            <a:avLst/>
          </a:prstGeom>
          <a:noFill/>
          <a:ln w="9525" algn="ctr">
            <a:noFill/>
            <a:miter lim="800000"/>
            <a:headEnd/>
            <a:tailEnd/>
          </a:ln>
        </p:spPr>
      </p:pic>
    </p:spTree>
    <p:extLst>
      <p:ext uri="{BB962C8B-B14F-4D97-AF65-F5344CB8AC3E}">
        <p14:creationId xmlns:p14="http://schemas.microsoft.com/office/powerpoint/2010/main" val="4235561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a:t>Σε πολλά είδη, το δύο φύλα δεν διαφέρουν μορφολογικά, ιδιαίτερα στα αρχικά στάδια της ανάπτυξης</a:t>
            </a:r>
          </a:p>
        </p:txBody>
      </p:sp>
      <p:sp>
        <p:nvSpPr>
          <p:cNvPr id="3" name="Title 2"/>
          <p:cNvSpPr>
            <a:spLocks noGrp="1"/>
          </p:cNvSpPr>
          <p:nvPr>
            <p:ph type="title"/>
          </p:nvPr>
        </p:nvSpPr>
        <p:spPr/>
        <p:txBody>
          <a:bodyPr>
            <a:normAutofit fontScale="90000"/>
          </a:bodyPr>
          <a:lstStyle/>
          <a:p>
            <a:r>
              <a:rPr lang="en-US" dirty="0"/>
              <a:t>1.3. </a:t>
            </a:r>
            <a:r>
              <a:rPr lang="el-GR" dirty="0"/>
              <a:t>Μοριακή ταυτοποίηση:</a:t>
            </a:r>
            <a:br>
              <a:rPr lang="en-US" dirty="0"/>
            </a:br>
            <a:r>
              <a:rPr lang="en-US" i="1" dirty="0"/>
              <a:t>T</a:t>
            </a:r>
            <a:r>
              <a:rPr lang="el-GR" i="1" dirty="0"/>
              <a:t>ο φύλο</a:t>
            </a:r>
            <a:endParaRPr lang="el-GR" dirty="0"/>
          </a:p>
        </p:txBody>
      </p:sp>
    </p:spTree>
    <p:extLst>
      <p:ext uri="{BB962C8B-B14F-4D97-AF65-F5344CB8AC3E}">
        <p14:creationId xmlns:p14="http://schemas.microsoft.com/office/powerpoint/2010/main" val="3553085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338329"/>
            <a:ext cx="8229600" cy="597337"/>
          </a:xfrm>
        </p:spPr>
        <p:txBody>
          <a:bodyPr>
            <a:normAutofit fontScale="90000"/>
          </a:bodyPr>
          <a:lstStyle/>
          <a:p>
            <a:r>
              <a:rPr lang="el-GR" sz="3200" dirty="0"/>
              <a:t>Φυλετική ταυτοποίηση στα γεράκια του είδους </a:t>
            </a:r>
            <a:r>
              <a:rPr lang="en-US" sz="3200" i="1" dirty="0"/>
              <a:t>Accipiter </a:t>
            </a:r>
            <a:r>
              <a:rPr lang="en-US" sz="3200" i="1" dirty="0" err="1"/>
              <a:t>cooperii</a:t>
            </a:r>
            <a:endParaRPr lang="el-GR" sz="32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8257" y="1132450"/>
            <a:ext cx="1735538" cy="3876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7773" y="1338854"/>
            <a:ext cx="2069463" cy="2473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8495" y="1539245"/>
            <a:ext cx="2381250"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4060" y="4080135"/>
            <a:ext cx="3530121" cy="244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497773" y="3439927"/>
            <a:ext cx="1690579" cy="369332"/>
          </a:xfrm>
          <a:prstGeom prst="rect">
            <a:avLst/>
          </a:prstGeom>
          <a:noFill/>
        </p:spPr>
        <p:txBody>
          <a:bodyPr wrap="square" rtlCol="0">
            <a:spAutoFit/>
          </a:bodyPr>
          <a:lstStyle/>
          <a:p>
            <a:r>
              <a:rPr lang="en-US" b="1" dirty="0">
                <a:solidFill>
                  <a:schemeClr val="bg1"/>
                </a:solidFill>
              </a:rPr>
              <a:t>Female (ZW)</a:t>
            </a:r>
            <a:endParaRPr lang="el-GR" b="1" dirty="0">
              <a:solidFill>
                <a:schemeClr val="bg1"/>
              </a:solidFill>
            </a:endParaRPr>
          </a:p>
        </p:txBody>
      </p:sp>
      <p:sp>
        <p:nvSpPr>
          <p:cNvPr id="14" name="TextBox 13"/>
          <p:cNvSpPr txBox="1"/>
          <p:nvPr/>
        </p:nvSpPr>
        <p:spPr>
          <a:xfrm>
            <a:off x="5532504" y="1539244"/>
            <a:ext cx="1148316" cy="369332"/>
          </a:xfrm>
          <a:prstGeom prst="rect">
            <a:avLst/>
          </a:prstGeom>
          <a:noFill/>
        </p:spPr>
        <p:txBody>
          <a:bodyPr wrap="square" rtlCol="0">
            <a:spAutoFit/>
          </a:bodyPr>
          <a:lstStyle/>
          <a:p>
            <a:r>
              <a:rPr lang="en-US" b="1" dirty="0">
                <a:solidFill>
                  <a:schemeClr val="bg1"/>
                </a:solidFill>
              </a:rPr>
              <a:t>Male (ZZ)</a:t>
            </a:r>
            <a:endParaRPr lang="el-GR" b="1" dirty="0">
              <a:solidFill>
                <a:schemeClr val="bg1"/>
              </a:solidFill>
            </a:endParaRPr>
          </a:p>
        </p:txBody>
      </p:sp>
      <p:sp>
        <p:nvSpPr>
          <p:cNvPr id="15" name="TextBox 14"/>
          <p:cNvSpPr txBox="1"/>
          <p:nvPr/>
        </p:nvSpPr>
        <p:spPr>
          <a:xfrm>
            <a:off x="4687215" y="3809259"/>
            <a:ext cx="1690579" cy="923330"/>
          </a:xfrm>
          <a:prstGeom prst="rect">
            <a:avLst/>
          </a:prstGeom>
          <a:noFill/>
        </p:spPr>
        <p:txBody>
          <a:bodyPr wrap="square" rtlCol="0">
            <a:spAutoFit/>
          </a:bodyPr>
          <a:lstStyle/>
          <a:p>
            <a:pPr algn="ctr"/>
            <a:r>
              <a:rPr lang="el-GR" dirty="0"/>
              <a:t>Φυλετικός διμορφισμός ενηλίκων</a:t>
            </a:r>
          </a:p>
        </p:txBody>
      </p:sp>
      <p:sp>
        <p:nvSpPr>
          <p:cNvPr id="16" name="TextBox 15"/>
          <p:cNvSpPr txBox="1"/>
          <p:nvPr/>
        </p:nvSpPr>
        <p:spPr>
          <a:xfrm>
            <a:off x="7531162" y="3070595"/>
            <a:ext cx="2035915" cy="369332"/>
          </a:xfrm>
          <a:prstGeom prst="rect">
            <a:avLst/>
          </a:prstGeom>
          <a:noFill/>
        </p:spPr>
        <p:txBody>
          <a:bodyPr wrap="square" rtlCol="0">
            <a:spAutoFit/>
          </a:bodyPr>
          <a:lstStyle/>
          <a:p>
            <a:pPr algn="ctr"/>
            <a:r>
              <a:rPr lang="el-GR" dirty="0"/>
              <a:t>Άρρεν ου θήλυ;</a:t>
            </a:r>
          </a:p>
        </p:txBody>
      </p:sp>
      <p:sp>
        <p:nvSpPr>
          <p:cNvPr id="17" name="TextBox 16"/>
          <p:cNvSpPr txBox="1"/>
          <p:nvPr/>
        </p:nvSpPr>
        <p:spPr>
          <a:xfrm>
            <a:off x="5590993" y="5093211"/>
            <a:ext cx="1233925" cy="461665"/>
          </a:xfrm>
          <a:prstGeom prst="rect">
            <a:avLst/>
          </a:prstGeom>
          <a:noFill/>
        </p:spPr>
        <p:txBody>
          <a:bodyPr wrap="square" rtlCol="0">
            <a:spAutoFit/>
          </a:bodyPr>
          <a:lstStyle/>
          <a:p>
            <a:pPr algn="ctr"/>
            <a:r>
              <a:rPr lang="el-GR" sz="2400" b="1" dirty="0"/>
              <a:t>Η λύση</a:t>
            </a:r>
          </a:p>
        </p:txBody>
      </p:sp>
      <p:sp>
        <p:nvSpPr>
          <p:cNvPr id="9" name="TextBox 8"/>
          <p:cNvSpPr txBox="1"/>
          <p:nvPr/>
        </p:nvSpPr>
        <p:spPr>
          <a:xfrm>
            <a:off x="6784059" y="4259587"/>
            <a:ext cx="329184" cy="369332"/>
          </a:xfrm>
          <a:prstGeom prst="rect">
            <a:avLst/>
          </a:prstGeom>
          <a:noFill/>
        </p:spPr>
        <p:txBody>
          <a:bodyPr wrap="square" rtlCol="0">
            <a:spAutoFit/>
          </a:bodyPr>
          <a:lstStyle/>
          <a:p>
            <a:r>
              <a:rPr lang="en-US" b="1" dirty="0"/>
              <a:t>F</a:t>
            </a:r>
            <a:endParaRPr lang="el-GR" b="1" dirty="0"/>
          </a:p>
        </p:txBody>
      </p:sp>
      <p:sp>
        <p:nvSpPr>
          <p:cNvPr id="19" name="TextBox 18"/>
          <p:cNvSpPr txBox="1"/>
          <p:nvPr/>
        </p:nvSpPr>
        <p:spPr>
          <a:xfrm>
            <a:off x="7074159" y="4255105"/>
            <a:ext cx="329184" cy="369332"/>
          </a:xfrm>
          <a:prstGeom prst="rect">
            <a:avLst/>
          </a:prstGeom>
          <a:noFill/>
        </p:spPr>
        <p:txBody>
          <a:bodyPr wrap="square" rtlCol="0">
            <a:spAutoFit/>
          </a:bodyPr>
          <a:lstStyle/>
          <a:p>
            <a:r>
              <a:rPr lang="en-US" b="1" dirty="0"/>
              <a:t>M</a:t>
            </a:r>
            <a:endParaRPr lang="el-GR" b="1" dirty="0"/>
          </a:p>
        </p:txBody>
      </p:sp>
      <p:sp>
        <p:nvSpPr>
          <p:cNvPr id="20" name="TextBox 19"/>
          <p:cNvSpPr txBox="1"/>
          <p:nvPr/>
        </p:nvSpPr>
        <p:spPr>
          <a:xfrm>
            <a:off x="7460853" y="4259599"/>
            <a:ext cx="329184" cy="369332"/>
          </a:xfrm>
          <a:prstGeom prst="rect">
            <a:avLst/>
          </a:prstGeom>
          <a:noFill/>
        </p:spPr>
        <p:txBody>
          <a:bodyPr wrap="square" rtlCol="0">
            <a:spAutoFit/>
          </a:bodyPr>
          <a:lstStyle/>
          <a:p>
            <a:r>
              <a:rPr lang="en-US" b="1" dirty="0"/>
              <a:t>F</a:t>
            </a:r>
            <a:endParaRPr lang="el-GR" b="1" dirty="0"/>
          </a:p>
        </p:txBody>
      </p:sp>
      <p:sp>
        <p:nvSpPr>
          <p:cNvPr id="21" name="TextBox 20"/>
          <p:cNvSpPr txBox="1"/>
          <p:nvPr/>
        </p:nvSpPr>
        <p:spPr>
          <a:xfrm>
            <a:off x="7750953" y="4255117"/>
            <a:ext cx="329184" cy="369332"/>
          </a:xfrm>
          <a:prstGeom prst="rect">
            <a:avLst/>
          </a:prstGeom>
          <a:noFill/>
        </p:spPr>
        <p:txBody>
          <a:bodyPr wrap="square" rtlCol="0">
            <a:spAutoFit/>
          </a:bodyPr>
          <a:lstStyle/>
          <a:p>
            <a:r>
              <a:rPr lang="en-US" b="1" dirty="0"/>
              <a:t>M</a:t>
            </a:r>
            <a:endParaRPr lang="el-GR" b="1" dirty="0"/>
          </a:p>
        </p:txBody>
      </p:sp>
      <p:sp>
        <p:nvSpPr>
          <p:cNvPr id="22" name="TextBox 21"/>
          <p:cNvSpPr txBox="1"/>
          <p:nvPr/>
        </p:nvSpPr>
        <p:spPr>
          <a:xfrm>
            <a:off x="8088345" y="4259611"/>
            <a:ext cx="329184" cy="369332"/>
          </a:xfrm>
          <a:prstGeom prst="rect">
            <a:avLst/>
          </a:prstGeom>
          <a:noFill/>
        </p:spPr>
        <p:txBody>
          <a:bodyPr wrap="square" rtlCol="0">
            <a:spAutoFit/>
          </a:bodyPr>
          <a:lstStyle/>
          <a:p>
            <a:r>
              <a:rPr lang="en-US" b="1" dirty="0"/>
              <a:t>F</a:t>
            </a:r>
            <a:endParaRPr lang="el-GR" b="1" dirty="0"/>
          </a:p>
        </p:txBody>
      </p:sp>
      <p:sp>
        <p:nvSpPr>
          <p:cNvPr id="23" name="TextBox 22"/>
          <p:cNvSpPr txBox="1"/>
          <p:nvPr/>
        </p:nvSpPr>
        <p:spPr>
          <a:xfrm>
            <a:off x="8378445" y="4255129"/>
            <a:ext cx="329184" cy="369332"/>
          </a:xfrm>
          <a:prstGeom prst="rect">
            <a:avLst/>
          </a:prstGeom>
          <a:noFill/>
        </p:spPr>
        <p:txBody>
          <a:bodyPr wrap="square" rtlCol="0">
            <a:spAutoFit/>
          </a:bodyPr>
          <a:lstStyle/>
          <a:p>
            <a:r>
              <a:rPr lang="en-US" b="1" dirty="0"/>
              <a:t>M</a:t>
            </a:r>
            <a:endParaRPr lang="el-GR" b="1" dirty="0"/>
          </a:p>
        </p:txBody>
      </p:sp>
      <p:sp>
        <p:nvSpPr>
          <p:cNvPr id="24" name="TextBox 23"/>
          <p:cNvSpPr txBox="1"/>
          <p:nvPr/>
        </p:nvSpPr>
        <p:spPr>
          <a:xfrm>
            <a:off x="8706873" y="4255141"/>
            <a:ext cx="329184" cy="369332"/>
          </a:xfrm>
          <a:prstGeom prst="rect">
            <a:avLst/>
          </a:prstGeom>
          <a:noFill/>
        </p:spPr>
        <p:txBody>
          <a:bodyPr wrap="square" rtlCol="0">
            <a:spAutoFit/>
          </a:bodyPr>
          <a:lstStyle/>
          <a:p>
            <a:r>
              <a:rPr lang="en-US" b="1" dirty="0"/>
              <a:t>F</a:t>
            </a:r>
            <a:endParaRPr lang="el-GR" b="1" dirty="0"/>
          </a:p>
        </p:txBody>
      </p:sp>
      <p:sp>
        <p:nvSpPr>
          <p:cNvPr id="25" name="TextBox 24"/>
          <p:cNvSpPr txBox="1"/>
          <p:nvPr/>
        </p:nvSpPr>
        <p:spPr>
          <a:xfrm>
            <a:off x="8996973" y="4250659"/>
            <a:ext cx="329184" cy="369332"/>
          </a:xfrm>
          <a:prstGeom prst="rect">
            <a:avLst/>
          </a:prstGeom>
          <a:noFill/>
        </p:spPr>
        <p:txBody>
          <a:bodyPr wrap="square" rtlCol="0">
            <a:spAutoFit/>
          </a:bodyPr>
          <a:lstStyle/>
          <a:p>
            <a:r>
              <a:rPr lang="en-US" b="1" dirty="0"/>
              <a:t>M</a:t>
            </a:r>
            <a:endParaRPr lang="el-GR" b="1" dirty="0"/>
          </a:p>
        </p:txBody>
      </p:sp>
      <p:sp>
        <p:nvSpPr>
          <p:cNvPr id="26" name="TextBox 25"/>
          <p:cNvSpPr txBox="1"/>
          <p:nvPr/>
        </p:nvSpPr>
        <p:spPr>
          <a:xfrm>
            <a:off x="9325401" y="4250671"/>
            <a:ext cx="329184" cy="369332"/>
          </a:xfrm>
          <a:prstGeom prst="rect">
            <a:avLst/>
          </a:prstGeom>
          <a:noFill/>
        </p:spPr>
        <p:txBody>
          <a:bodyPr wrap="square" rtlCol="0">
            <a:spAutoFit/>
          </a:bodyPr>
          <a:lstStyle/>
          <a:p>
            <a:r>
              <a:rPr lang="en-US" b="1" dirty="0"/>
              <a:t>F</a:t>
            </a:r>
            <a:endParaRPr lang="el-GR" b="1" dirty="0"/>
          </a:p>
        </p:txBody>
      </p:sp>
      <p:sp>
        <p:nvSpPr>
          <p:cNvPr id="27" name="TextBox 26"/>
          <p:cNvSpPr txBox="1"/>
          <p:nvPr/>
        </p:nvSpPr>
        <p:spPr>
          <a:xfrm>
            <a:off x="9615501" y="4246189"/>
            <a:ext cx="329184" cy="369332"/>
          </a:xfrm>
          <a:prstGeom prst="rect">
            <a:avLst/>
          </a:prstGeom>
          <a:noFill/>
        </p:spPr>
        <p:txBody>
          <a:bodyPr wrap="square" rtlCol="0">
            <a:spAutoFit/>
          </a:bodyPr>
          <a:lstStyle/>
          <a:p>
            <a:r>
              <a:rPr lang="en-US" b="1" dirty="0"/>
              <a:t>M</a:t>
            </a:r>
            <a:endParaRPr lang="el-GR" b="1" dirty="0"/>
          </a:p>
        </p:txBody>
      </p:sp>
      <p:sp>
        <p:nvSpPr>
          <p:cNvPr id="28" name="TextBox 27"/>
          <p:cNvSpPr txBox="1"/>
          <p:nvPr/>
        </p:nvSpPr>
        <p:spPr>
          <a:xfrm>
            <a:off x="9943929" y="4246201"/>
            <a:ext cx="329184" cy="369332"/>
          </a:xfrm>
          <a:prstGeom prst="rect">
            <a:avLst/>
          </a:prstGeom>
          <a:noFill/>
        </p:spPr>
        <p:txBody>
          <a:bodyPr wrap="square" rtlCol="0">
            <a:spAutoFit/>
          </a:bodyPr>
          <a:lstStyle/>
          <a:p>
            <a:r>
              <a:rPr lang="en-US" b="1" dirty="0"/>
              <a:t>F</a:t>
            </a:r>
            <a:endParaRPr lang="el-GR" b="1" dirty="0"/>
          </a:p>
        </p:txBody>
      </p:sp>
      <p:sp>
        <p:nvSpPr>
          <p:cNvPr id="30" name="TextBox 29"/>
          <p:cNvSpPr txBox="1"/>
          <p:nvPr/>
        </p:nvSpPr>
        <p:spPr>
          <a:xfrm>
            <a:off x="6824918" y="6019167"/>
            <a:ext cx="3437563" cy="523220"/>
          </a:xfrm>
          <a:prstGeom prst="rect">
            <a:avLst/>
          </a:prstGeom>
          <a:noFill/>
        </p:spPr>
        <p:txBody>
          <a:bodyPr wrap="square" rtlCol="0">
            <a:spAutoFit/>
          </a:bodyPr>
          <a:lstStyle/>
          <a:p>
            <a:r>
              <a:rPr lang="en-US" sz="1400" dirty="0"/>
              <a:t>PCR-SSCP analysis of a 400 </a:t>
            </a:r>
            <a:r>
              <a:rPr lang="en-US" sz="1400" dirty="0" err="1"/>
              <a:t>bp</a:t>
            </a:r>
            <a:r>
              <a:rPr lang="en-US" sz="1400" dirty="0"/>
              <a:t> fragment of CHD gene</a:t>
            </a:r>
            <a:endParaRPr lang="el-GR" sz="1400" dirty="0"/>
          </a:p>
        </p:txBody>
      </p:sp>
      <p:sp>
        <p:nvSpPr>
          <p:cNvPr id="10" name="TextBox 9"/>
          <p:cNvSpPr txBox="1"/>
          <p:nvPr/>
        </p:nvSpPr>
        <p:spPr>
          <a:xfrm>
            <a:off x="1740752" y="5097374"/>
            <a:ext cx="2530549" cy="1754326"/>
          </a:xfrm>
          <a:prstGeom prst="rect">
            <a:avLst/>
          </a:prstGeom>
          <a:noFill/>
        </p:spPr>
        <p:txBody>
          <a:bodyPr wrap="square" rtlCol="0">
            <a:spAutoFit/>
          </a:bodyPr>
          <a:lstStyle/>
          <a:p>
            <a:r>
              <a:rPr lang="el-GR" dirty="0"/>
              <a:t>Η ταυτοποίηση του φύλου είναι πολύ σημαντική στις προσπάθειές μας για τη διατήρηση και τη διαχείριση των ειδών</a:t>
            </a:r>
          </a:p>
        </p:txBody>
      </p:sp>
    </p:spTree>
    <p:extLst>
      <p:ext uri="{BB962C8B-B14F-4D97-AF65-F5344CB8AC3E}">
        <p14:creationId xmlns:p14="http://schemas.microsoft.com/office/powerpoint/2010/main" val="358079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randombar(horizontal)">
                                      <p:cBhvr>
                                        <p:cTn id="7" dur="500"/>
                                        <p:tgtEl>
                                          <p:spTgt spid="409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100"/>
                                        </p:tgtEl>
                                        <p:attrNameLst>
                                          <p:attrName>style.visibility</p:attrName>
                                        </p:attrNameLst>
                                      </p:cBhvr>
                                      <p:to>
                                        <p:strVal val="visible"/>
                                      </p:to>
                                    </p:set>
                                    <p:animEffect transition="in" filter="barn(inVertical)">
                                      <p:cBhvr>
                                        <p:cTn id="21" dur="500"/>
                                        <p:tgtEl>
                                          <p:spTgt spid="410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4101"/>
                                        </p:tgtEl>
                                        <p:attrNameLst>
                                          <p:attrName>style.visibility</p:attrName>
                                        </p:attrNameLst>
                                      </p:cBhvr>
                                      <p:to>
                                        <p:strVal val="visible"/>
                                      </p:to>
                                    </p:set>
                                    <p:animEffect transition="in" filter="randombar(horizontal)">
                                      <p:cBhvr>
                                        <p:cTn id="29" dur="500"/>
                                        <p:tgtEl>
                                          <p:spTgt spid="4101"/>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randombar(horizontal)">
                                      <p:cBhvr>
                                        <p:cTn id="38" dur="500"/>
                                        <p:tgtEl>
                                          <p:spTgt spid="20"/>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randombar(horizontal)">
                                      <p:cBhvr>
                                        <p:cTn id="41" dur="500"/>
                                        <p:tgtEl>
                                          <p:spTgt spid="21"/>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randombar(horizontal)">
                                      <p:cBhvr>
                                        <p:cTn id="44" dur="500"/>
                                        <p:tgtEl>
                                          <p:spTgt spid="22"/>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randombar(horizontal)">
                                      <p:cBhvr>
                                        <p:cTn id="47" dur="500"/>
                                        <p:tgtEl>
                                          <p:spTgt spid="23"/>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randombar(horizontal)">
                                      <p:cBhvr>
                                        <p:cTn id="50" dur="500"/>
                                        <p:tgtEl>
                                          <p:spTgt spid="24"/>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randombar(horizontal)">
                                      <p:cBhvr>
                                        <p:cTn id="53" dur="500"/>
                                        <p:tgtEl>
                                          <p:spTgt spid="25"/>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randombar(horizontal)">
                                      <p:cBhvr>
                                        <p:cTn id="56" dur="500"/>
                                        <p:tgtEl>
                                          <p:spTgt spid="26"/>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randombar(horizontal)">
                                      <p:cBhvr>
                                        <p:cTn id="59" dur="500"/>
                                        <p:tgtEl>
                                          <p:spTgt spid="27"/>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randombar(horizontal)">
                                      <p:cBhvr>
                                        <p:cTn id="62" dur="500"/>
                                        <p:tgtEl>
                                          <p:spTgt spid="28"/>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randombar(horizontal)">
                                      <p:cBhvr>
                                        <p:cTn id="65" dur="500"/>
                                        <p:tgtEl>
                                          <p:spTgt spid="30"/>
                                        </p:tgtEl>
                                      </p:cBhvr>
                                    </p:animEffect>
                                  </p:childTnLst>
                                </p:cTn>
                              </p:par>
                              <p:par>
                                <p:cTn id="66" presetID="14" presetClass="entr" presetSubtype="1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randombar(horizontal)">
                                      <p:cBhvr>
                                        <p:cTn id="6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5" grpId="0"/>
      <p:bldP spid="16" grpId="0"/>
      <p:bldP spid="17" grpId="0"/>
      <p:bldP spid="9" grpId="0"/>
      <p:bldP spid="19" grpId="0"/>
      <p:bldP spid="20" grpId="0"/>
      <p:bldP spid="21" grpId="0"/>
      <p:bldP spid="22" grpId="0"/>
      <p:bldP spid="23" grpId="0"/>
      <p:bldP spid="24" grpId="0"/>
      <p:bldP spid="25" grpId="0"/>
      <p:bldP spid="26" grpId="0"/>
      <p:bldP spid="27" grpId="0"/>
      <p:bldP spid="28" grpId="0"/>
      <p:bldP spid="3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2520715" y="-513654"/>
            <a:ext cx="3877838" cy="5433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descr="Αποτέλεσμα εικόνας για olive fly pupae"/>
          <p:cNvPicPr>
            <a:picLocks noChangeAspect="1" noChangeArrowheads="1"/>
          </p:cNvPicPr>
          <p:nvPr/>
        </p:nvPicPr>
        <p:blipFill rotWithShape="1">
          <a:blip r:embed="rId3">
            <a:extLst>
              <a:ext uri="{28A0092B-C50C-407E-A947-70E740481C1C}">
                <a14:useLocalDpi xmlns:a14="http://schemas.microsoft.com/office/drawing/2010/main" val="0"/>
              </a:ext>
            </a:extLst>
          </a:blip>
          <a:srcRect l="1838" r="25039" b="9772"/>
          <a:stretch/>
        </p:blipFill>
        <p:spPr bwMode="auto">
          <a:xfrm>
            <a:off x="5705672" y="2779776"/>
            <a:ext cx="4843457" cy="3904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57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anim calcmode="lin" valueType="num">
                                      <p:cBhvr additive="base">
                                        <p:cTn id="7" dur="500" fill="hold"/>
                                        <p:tgtEl>
                                          <p:spTgt spid="5128"/>
                                        </p:tgtEl>
                                        <p:attrNameLst>
                                          <p:attrName>ppt_x</p:attrName>
                                        </p:attrNameLst>
                                      </p:cBhvr>
                                      <p:tavLst>
                                        <p:tav tm="0">
                                          <p:val>
                                            <p:strVal val="#ppt_x"/>
                                          </p:val>
                                        </p:tav>
                                        <p:tav tm="100000">
                                          <p:val>
                                            <p:strVal val="#ppt_x"/>
                                          </p:val>
                                        </p:tav>
                                      </p:tavLst>
                                    </p:anim>
                                    <p:anim calcmode="lin" valueType="num">
                                      <p:cBhvr additive="base">
                                        <p:cTn id="8" dur="500" fill="hold"/>
                                        <p:tgtEl>
                                          <p:spTgt spid="51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256032"/>
            <a:ext cx="8229600" cy="813816"/>
          </a:xfrm>
        </p:spPr>
        <p:txBody>
          <a:bodyPr>
            <a:normAutofit/>
          </a:bodyPr>
          <a:lstStyle/>
          <a:p>
            <a:r>
              <a:rPr lang="el-GR" sz="3600" dirty="0"/>
              <a:t>Ο κύκλος ζωής της μύγας της Μεσογείου</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8458"/>
          <a:stretch/>
        </p:blipFill>
        <p:spPr bwMode="auto">
          <a:xfrm>
            <a:off x="1953768" y="1084454"/>
            <a:ext cx="8275320" cy="5718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3768" y="1084455"/>
            <a:ext cx="1737360" cy="1167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882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Σχετική εικόν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76" y="67666"/>
            <a:ext cx="3529457" cy="3422504"/>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9032" y="67666"/>
            <a:ext cx="5347662" cy="3422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9576" y="3490171"/>
            <a:ext cx="4023233" cy="3219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r="7671" b="10768"/>
          <a:stretch/>
        </p:blipFill>
        <p:spPr bwMode="auto">
          <a:xfrm>
            <a:off x="5702808" y="3490171"/>
            <a:ext cx="4853886" cy="3184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5387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5561" y="1772817"/>
            <a:ext cx="7876397" cy="4281339"/>
          </a:xfrm>
        </p:spPr>
        <p:txBody>
          <a:bodyPr>
            <a:noAutofit/>
          </a:bodyPr>
          <a:lstStyle/>
          <a:p>
            <a:r>
              <a:rPr lang="el-GR" sz="2800" dirty="0"/>
              <a:t>Περιοχές έρευνας που καλύπτονται</a:t>
            </a:r>
            <a:r>
              <a:rPr lang="en-US" sz="2800" dirty="0"/>
              <a:t>:</a:t>
            </a:r>
          </a:p>
          <a:p>
            <a:pPr lvl="1"/>
            <a:r>
              <a:rPr lang="el-GR" sz="2400" dirty="0"/>
              <a:t>Πληθυσμιακή και εξελικτική γενετική</a:t>
            </a:r>
            <a:endParaRPr lang="en-US" sz="2400" dirty="0"/>
          </a:p>
          <a:p>
            <a:pPr lvl="1"/>
            <a:r>
              <a:rPr lang="el-GR" sz="2400" dirty="0" err="1"/>
              <a:t>Γονιδιωματική</a:t>
            </a:r>
            <a:r>
              <a:rPr lang="el-GR" sz="2400" dirty="0"/>
              <a:t>, </a:t>
            </a:r>
            <a:r>
              <a:rPr lang="el-GR" sz="2400" dirty="0" err="1"/>
              <a:t>επιγονιδιωματική</a:t>
            </a:r>
            <a:r>
              <a:rPr lang="el-GR" sz="2400" dirty="0"/>
              <a:t>, </a:t>
            </a:r>
            <a:r>
              <a:rPr lang="el-GR" sz="2400" dirty="0" err="1"/>
              <a:t>μεταγραφομική</a:t>
            </a:r>
            <a:r>
              <a:rPr lang="el-GR" sz="2400" dirty="0"/>
              <a:t>, </a:t>
            </a:r>
            <a:r>
              <a:rPr lang="el-GR" sz="2400" dirty="0" err="1"/>
              <a:t>πρωτεομική</a:t>
            </a:r>
            <a:endParaRPr lang="en-US" sz="2400" dirty="0"/>
          </a:p>
          <a:p>
            <a:pPr lvl="1"/>
            <a:r>
              <a:rPr lang="el-GR" sz="2400" dirty="0" err="1"/>
              <a:t>Φυλογεωγραφία</a:t>
            </a:r>
            <a:endParaRPr lang="en-US" sz="2400" dirty="0"/>
          </a:p>
          <a:p>
            <a:pPr lvl="1"/>
            <a:r>
              <a:rPr lang="el-GR" sz="2400" dirty="0"/>
              <a:t>Οικολογία συμπεριφοράς</a:t>
            </a:r>
            <a:endParaRPr lang="en-US" sz="2400" dirty="0"/>
          </a:p>
          <a:p>
            <a:pPr lvl="1"/>
            <a:r>
              <a:rPr lang="el-GR" sz="2400" dirty="0"/>
              <a:t>Μικροβιακή οικολογία</a:t>
            </a:r>
            <a:endParaRPr lang="en-US" sz="2400" dirty="0"/>
          </a:p>
          <a:p>
            <a:pPr lvl="1"/>
            <a:r>
              <a:rPr lang="el-GR" sz="2400" dirty="0"/>
              <a:t>Εκτίμηση διαφοροποίησης των ειδών</a:t>
            </a:r>
            <a:endParaRPr lang="en-US" sz="2400" dirty="0"/>
          </a:p>
          <a:p>
            <a:pPr lvl="1"/>
            <a:r>
              <a:rPr lang="el-GR" sz="2400" dirty="0"/>
              <a:t>Συντήρηση και βιοποικιλότητα</a:t>
            </a:r>
            <a:endParaRPr lang="en-US" sz="2400" dirty="0"/>
          </a:p>
          <a:p>
            <a:pPr lvl="1"/>
            <a:r>
              <a:rPr lang="el-GR" sz="2400" dirty="0"/>
              <a:t>Σχέσεις ειδών και περιβάλλοντος</a:t>
            </a:r>
            <a:endParaRPr lang="en-US" sz="2400" dirty="0"/>
          </a:p>
        </p:txBody>
      </p:sp>
    </p:spTree>
    <p:extLst>
      <p:ext uri="{BB962C8B-B14F-4D97-AF65-F5344CB8AC3E}">
        <p14:creationId xmlns:p14="http://schemas.microsoft.com/office/powerpoint/2010/main" val="18522651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Σχετική εικόν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76" y="3567631"/>
            <a:ext cx="4810125" cy="3095625"/>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2540" t="3968" b="1803"/>
          <a:stretch/>
        </p:blipFill>
        <p:spPr bwMode="auto">
          <a:xfrm rot="10800000">
            <a:off x="1679448" y="3567631"/>
            <a:ext cx="4507992" cy="3135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descr="Αποτέλεσμα εικόνας για medfly male fema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16450" y="1"/>
            <a:ext cx="6435931" cy="35838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Αποτέλεσμα εικόνας για medfly molecular marker sex identification"/>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b="76414"/>
          <a:stretch/>
        </p:blipFill>
        <p:spPr bwMode="auto">
          <a:xfrm>
            <a:off x="3111418" y="1358212"/>
            <a:ext cx="6645992" cy="3848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03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8197"/>
                                        </p:tgtEl>
                                        <p:attrNameLst>
                                          <p:attrName>ppt_w</p:attrName>
                                        </p:attrNameLst>
                                      </p:cBhvr>
                                      <p:tavLst>
                                        <p:tav tm="0">
                                          <p:val>
                                            <p:strVal val="ppt_w"/>
                                          </p:val>
                                        </p:tav>
                                        <p:tav tm="100000">
                                          <p:val>
                                            <p:fltVal val="0"/>
                                          </p:val>
                                        </p:tav>
                                      </p:tavLst>
                                    </p:anim>
                                    <p:anim calcmode="lin" valueType="num">
                                      <p:cBhvr>
                                        <p:cTn id="7" dur="1000"/>
                                        <p:tgtEl>
                                          <p:spTgt spid="8197"/>
                                        </p:tgtEl>
                                        <p:attrNameLst>
                                          <p:attrName>ppt_h</p:attrName>
                                        </p:attrNameLst>
                                      </p:cBhvr>
                                      <p:tavLst>
                                        <p:tav tm="0">
                                          <p:val>
                                            <p:strVal val="ppt_h"/>
                                          </p:val>
                                        </p:tav>
                                        <p:tav tm="100000">
                                          <p:val>
                                            <p:fltVal val="0"/>
                                          </p:val>
                                        </p:tav>
                                      </p:tavLst>
                                    </p:anim>
                                    <p:anim calcmode="lin" valueType="num">
                                      <p:cBhvr>
                                        <p:cTn id="8" dur="1000"/>
                                        <p:tgtEl>
                                          <p:spTgt spid="8197"/>
                                        </p:tgtEl>
                                        <p:attrNameLst>
                                          <p:attrName>style.rotation</p:attrName>
                                        </p:attrNameLst>
                                      </p:cBhvr>
                                      <p:tavLst>
                                        <p:tav tm="0">
                                          <p:val>
                                            <p:fltVal val="0"/>
                                          </p:val>
                                        </p:tav>
                                        <p:tav tm="100000">
                                          <p:val>
                                            <p:fltVal val="90"/>
                                          </p:val>
                                        </p:tav>
                                      </p:tavLst>
                                    </p:anim>
                                    <p:animEffect transition="out" filter="fade">
                                      <p:cBhvr>
                                        <p:cTn id="9" dur="1000"/>
                                        <p:tgtEl>
                                          <p:spTgt spid="8197"/>
                                        </p:tgtEl>
                                      </p:cBhvr>
                                    </p:animEffect>
                                    <p:set>
                                      <p:cBhvr>
                                        <p:cTn id="10" dur="1" fill="hold">
                                          <p:stCondLst>
                                            <p:cond delay="999"/>
                                          </p:stCondLst>
                                        </p:cTn>
                                        <p:tgtEl>
                                          <p:spTgt spid="8197"/>
                                        </p:tgtEl>
                                        <p:attrNameLst>
                                          <p:attrName>style.visibility</p:attrName>
                                        </p:attrNameLst>
                                      </p:cBhvr>
                                      <p:to>
                                        <p:strVal val="hidden"/>
                                      </p:to>
                                    </p:set>
                                  </p:childTnLst>
                                </p:cTn>
                              </p:par>
                              <p:par>
                                <p:cTn id="11" presetID="31" presetClass="exit" presetSubtype="0" fill="hold" nodeType="withEffect">
                                  <p:stCondLst>
                                    <p:cond delay="0"/>
                                  </p:stCondLst>
                                  <p:childTnLst>
                                    <p:anim calcmode="lin" valueType="num">
                                      <p:cBhvr>
                                        <p:cTn id="12" dur="1000"/>
                                        <p:tgtEl>
                                          <p:spTgt spid="8195"/>
                                        </p:tgtEl>
                                        <p:attrNameLst>
                                          <p:attrName>ppt_w</p:attrName>
                                        </p:attrNameLst>
                                      </p:cBhvr>
                                      <p:tavLst>
                                        <p:tav tm="0">
                                          <p:val>
                                            <p:strVal val="ppt_w"/>
                                          </p:val>
                                        </p:tav>
                                        <p:tav tm="100000">
                                          <p:val>
                                            <p:fltVal val="0"/>
                                          </p:val>
                                        </p:tav>
                                      </p:tavLst>
                                    </p:anim>
                                    <p:anim calcmode="lin" valueType="num">
                                      <p:cBhvr>
                                        <p:cTn id="13" dur="1000"/>
                                        <p:tgtEl>
                                          <p:spTgt spid="8195"/>
                                        </p:tgtEl>
                                        <p:attrNameLst>
                                          <p:attrName>ppt_h</p:attrName>
                                        </p:attrNameLst>
                                      </p:cBhvr>
                                      <p:tavLst>
                                        <p:tav tm="0">
                                          <p:val>
                                            <p:strVal val="ppt_h"/>
                                          </p:val>
                                        </p:tav>
                                        <p:tav tm="100000">
                                          <p:val>
                                            <p:fltVal val="0"/>
                                          </p:val>
                                        </p:tav>
                                      </p:tavLst>
                                    </p:anim>
                                    <p:anim calcmode="lin" valueType="num">
                                      <p:cBhvr>
                                        <p:cTn id="14" dur="1000"/>
                                        <p:tgtEl>
                                          <p:spTgt spid="8195"/>
                                        </p:tgtEl>
                                        <p:attrNameLst>
                                          <p:attrName>style.rotation</p:attrName>
                                        </p:attrNameLst>
                                      </p:cBhvr>
                                      <p:tavLst>
                                        <p:tav tm="0">
                                          <p:val>
                                            <p:fltVal val="0"/>
                                          </p:val>
                                        </p:tav>
                                        <p:tav tm="100000">
                                          <p:val>
                                            <p:fltVal val="90"/>
                                          </p:val>
                                        </p:tav>
                                      </p:tavLst>
                                    </p:anim>
                                    <p:animEffect transition="out" filter="fade">
                                      <p:cBhvr>
                                        <p:cTn id="15" dur="1000"/>
                                        <p:tgtEl>
                                          <p:spTgt spid="8195"/>
                                        </p:tgtEl>
                                      </p:cBhvr>
                                    </p:animEffect>
                                    <p:set>
                                      <p:cBhvr>
                                        <p:cTn id="16" dur="1" fill="hold">
                                          <p:stCondLst>
                                            <p:cond delay="999"/>
                                          </p:stCondLst>
                                        </p:cTn>
                                        <p:tgtEl>
                                          <p:spTgt spid="8195"/>
                                        </p:tgtEl>
                                        <p:attrNameLst>
                                          <p:attrName>style.visibility</p:attrName>
                                        </p:attrNameLst>
                                      </p:cBhvr>
                                      <p:to>
                                        <p:strVal val="hidden"/>
                                      </p:to>
                                    </p:set>
                                  </p:childTnLst>
                                </p:cTn>
                              </p:par>
                              <p:par>
                                <p:cTn id="17" presetID="31" presetClass="exit" presetSubtype="0" fill="hold" nodeType="withEffect">
                                  <p:stCondLst>
                                    <p:cond delay="0"/>
                                  </p:stCondLst>
                                  <p:childTnLst>
                                    <p:anim calcmode="lin" valueType="num">
                                      <p:cBhvr>
                                        <p:cTn id="18" dur="1000"/>
                                        <p:tgtEl>
                                          <p:spTgt spid="8194"/>
                                        </p:tgtEl>
                                        <p:attrNameLst>
                                          <p:attrName>ppt_w</p:attrName>
                                        </p:attrNameLst>
                                      </p:cBhvr>
                                      <p:tavLst>
                                        <p:tav tm="0">
                                          <p:val>
                                            <p:strVal val="ppt_w"/>
                                          </p:val>
                                        </p:tav>
                                        <p:tav tm="100000">
                                          <p:val>
                                            <p:fltVal val="0"/>
                                          </p:val>
                                        </p:tav>
                                      </p:tavLst>
                                    </p:anim>
                                    <p:anim calcmode="lin" valueType="num">
                                      <p:cBhvr>
                                        <p:cTn id="19" dur="1000"/>
                                        <p:tgtEl>
                                          <p:spTgt spid="8194"/>
                                        </p:tgtEl>
                                        <p:attrNameLst>
                                          <p:attrName>ppt_h</p:attrName>
                                        </p:attrNameLst>
                                      </p:cBhvr>
                                      <p:tavLst>
                                        <p:tav tm="0">
                                          <p:val>
                                            <p:strVal val="ppt_h"/>
                                          </p:val>
                                        </p:tav>
                                        <p:tav tm="100000">
                                          <p:val>
                                            <p:fltVal val="0"/>
                                          </p:val>
                                        </p:tav>
                                      </p:tavLst>
                                    </p:anim>
                                    <p:anim calcmode="lin" valueType="num">
                                      <p:cBhvr>
                                        <p:cTn id="20" dur="1000"/>
                                        <p:tgtEl>
                                          <p:spTgt spid="8194"/>
                                        </p:tgtEl>
                                        <p:attrNameLst>
                                          <p:attrName>style.rotation</p:attrName>
                                        </p:attrNameLst>
                                      </p:cBhvr>
                                      <p:tavLst>
                                        <p:tav tm="0">
                                          <p:val>
                                            <p:fltVal val="0"/>
                                          </p:val>
                                        </p:tav>
                                        <p:tav tm="100000">
                                          <p:val>
                                            <p:fltVal val="90"/>
                                          </p:val>
                                        </p:tav>
                                      </p:tavLst>
                                    </p:anim>
                                    <p:animEffect transition="out" filter="fade">
                                      <p:cBhvr>
                                        <p:cTn id="21" dur="1000"/>
                                        <p:tgtEl>
                                          <p:spTgt spid="8194"/>
                                        </p:tgtEl>
                                      </p:cBhvr>
                                    </p:animEffect>
                                    <p:set>
                                      <p:cBhvr>
                                        <p:cTn id="22" dur="1" fill="hold">
                                          <p:stCondLst>
                                            <p:cond delay="999"/>
                                          </p:stCondLst>
                                        </p:cTn>
                                        <p:tgtEl>
                                          <p:spTgt spid="8194"/>
                                        </p:tgtEl>
                                        <p:attrNameLst>
                                          <p:attrName>style.visibility</p:attrName>
                                        </p:attrNameLst>
                                      </p:cBhvr>
                                      <p:to>
                                        <p:strVal val="hidden"/>
                                      </p:to>
                                    </p:set>
                                  </p:childTnLst>
                                </p:cTn>
                              </p:par>
                              <p:par>
                                <p:cTn id="23" presetID="3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23665" y="5163889"/>
            <a:ext cx="7408333" cy="1545264"/>
          </a:xfrm>
        </p:spPr>
        <p:txBody>
          <a:bodyPr>
            <a:noAutofit/>
          </a:bodyPr>
          <a:lstStyle/>
          <a:p>
            <a:r>
              <a:rPr lang="el-GR" sz="2000" dirty="0"/>
              <a:t>Ο ρόλος της οικολογίας της συμπεριφοράς είναι να κατανοήσει πώς η συμπεριφορά ενός φυτού ή ενός ζώου προσαρμόζεται στο περιβάλλον</a:t>
            </a:r>
            <a:endParaRPr lang="en-US" sz="2000" dirty="0"/>
          </a:p>
          <a:p>
            <a:r>
              <a:rPr lang="el-GR" sz="2000" dirty="0"/>
              <a:t>Υπό αυτή την έννοια</a:t>
            </a:r>
            <a:r>
              <a:rPr lang="en-US" sz="2000" dirty="0"/>
              <a:t>, </a:t>
            </a:r>
            <a:r>
              <a:rPr lang="el-GR" sz="2000" dirty="0"/>
              <a:t>η συμπεριφορά θεωρείται ως αποτέλεσμα μια εξελικτικής διαδικασίας</a:t>
            </a:r>
          </a:p>
        </p:txBody>
      </p:sp>
      <p:sp>
        <p:nvSpPr>
          <p:cNvPr id="3" name="Title 2"/>
          <p:cNvSpPr>
            <a:spLocks noGrp="1"/>
          </p:cNvSpPr>
          <p:nvPr>
            <p:ph type="title"/>
          </p:nvPr>
        </p:nvSpPr>
        <p:spPr>
          <a:xfrm>
            <a:off x="1981200" y="338328"/>
            <a:ext cx="8229600" cy="735560"/>
          </a:xfrm>
        </p:spPr>
        <p:txBody>
          <a:bodyPr>
            <a:normAutofit fontScale="90000"/>
          </a:bodyPr>
          <a:lstStyle/>
          <a:p>
            <a:r>
              <a:rPr lang="en-US" dirty="0"/>
              <a:t>2. </a:t>
            </a:r>
            <a:r>
              <a:rPr lang="el-GR" dirty="0"/>
              <a:t>Οικολογία συμπεριφοράς</a:t>
            </a:r>
          </a:p>
        </p:txBody>
      </p:sp>
      <p:pic>
        <p:nvPicPr>
          <p:cNvPr id="5" name="Picture 4"/>
          <p:cNvPicPr>
            <a:picLocks noChangeAspect="1"/>
          </p:cNvPicPr>
          <p:nvPr/>
        </p:nvPicPr>
        <p:blipFill>
          <a:blip r:embed="rId2"/>
          <a:stretch>
            <a:fillRect/>
          </a:stretch>
        </p:blipFill>
        <p:spPr>
          <a:xfrm>
            <a:off x="2487722" y="1141229"/>
            <a:ext cx="7493000" cy="3810000"/>
          </a:xfrm>
          <a:prstGeom prst="rect">
            <a:avLst/>
          </a:prstGeom>
        </p:spPr>
      </p:pic>
    </p:spTree>
    <p:extLst>
      <p:ext uri="{BB962C8B-B14F-4D97-AF65-F5344CB8AC3E}">
        <p14:creationId xmlns:p14="http://schemas.microsoft.com/office/powerpoint/2010/main" val="263670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914400" y="1600200"/>
            <a:ext cx="10363200" cy="1780108"/>
          </a:xfrm>
        </p:spPr>
        <p:txBody>
          <a:bodyPr anchor="b">
            <a:normAutofit/>
          </a:bodyPr>
          <a:lstStyle/>
          <a:p>
            <a:pPr>
              <a:lnSpc>
                <a:spcPct val="90000"/>
              </a:lnSpc>
            </a:pPr>
            <a:r>
              <a:rPr lang="el-GR" sz="4100" dirty="0"/>
              <a:t>Πώς η μοριακή οικολογία μπορεί να δώσει απαντήσεις σε σύνθετα ερωτήματα συμπεριφοράς</a:t>
            </a:r>
          </a:p>
        </p:txBody>
      </p:sp>
    </p:spTree>
    <p:extLst>
      <p:ext uri="{BB962C8B-B14F-4D97-AF65-F5344CB8AC3E}">
        <p14:creationId xmlns:p14="http://schemas.microsoft.com/office/powerpoint/2010/main" val="4225244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Αλτρουιστική συμπεριφορά:</a:t>
            </a:r>
            <a:br>
              <a:rPr lang="el-GR" dirty="0"/>
            </a:br>
            <a:r>
              <a:rPr lang="en-US" dirty="0"/>
              <a:t>Group vs individual selection</a:t>
            </a:r>
            <a:endParaRPr lang="el-GR" dirty="0"/>
          </a:p>
        </p:txBody>
      </p:sp>
      <p:sp>
        <p:nvSpPr>
          <p:cNvPr id="38" name="Oval 37"/>
          <p:cNvSpPr/>
          <p:nvPr/>
        </p:nvSpPr>
        <p:spPr>
          <a:xfrm>
            <a:off x="2752468" y="1993900"/>
            <a:ext cx="2806700" cy="2717800"/>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solidFill>
                <a:srgbClr val="FF2F2F"/>
              </a:solidFill>
            </a:endParaRPr>
          </a:p>
        </p:txBody>
      </p:sp>
      <p:sp>
        <p:nvSpPr>
          <p:cNvPr id="39" name="Oval 38"/>
          <p:cNvSpPr/>
          <p:nvPr/>
        </p:nvSpPr>
        <p:spPr>
          <a:xfrm>
            <a:off x="6807200" y="1993900"/>
            <a:ext cx="2806700" cy="2717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0" name="TextBox 39"/>
          <p:cNvSpPr txBox="1"/>
          <p:nvPr/>
        </p:nvSpPr>
        <p:spPr>
          <a:xfrm>
            <a:off x="3690374" y="22733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1" name="TextBox 40"/>
          <p:cNvSpPr txBox="1"/>
          <p:nvPr/>
        </p:nvSpPr>
        <p:spPr>
          <a:xfrm>
            <a:off x="3207774" y="27686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2" name="TextBox 41"/>
          <p:cNvSpPr txBox="1"/>
          <p:nvPr/>
        </p:nvSpPr>
        <p:spPr>
          <a:xfrm>
            <a:off x="3051252" y="35433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3" name="TextBox 42"/>
          <p:cNvSpPr txBox="1"/>
          <p:nvPr/>
        </p:nvSpPr>
        <p:spPr>
          <a:xfrm>
            <a:off x="3533852" y="3137932"/>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4" name="TextBox 43"/>
          <p:cNvSpPr txBox="1"/>
          <p:nvPr/>
        </p:nvSpPr>
        <p:spPr>
          <a:xfrm>
            <a:off x="4312340" y="22733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5" name="TextBox 44"/>
          <p:cNvSpPr txBox="1"/>
          <p:nvPr/>
        </p:nvSpPr>
        <p:spPr>
          <a:xfrm>
            <a:off x="3829740" y="27686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6" name="TextBox 45"/>
          <p:cNvSpPr txBox="1"/>
          <p:nvPr/>
        </p:nvSpPr>
        <p:spPr>
          <a:xfrm>
            <a:off x="3673218" y="35433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7" name="TextBox 46"/>
          <p:cNvSpPr txBox="1"/>
          <p:nvPr/>
        </p:nvSpPr>
        <p:spPr>
          <a:xfrm>
            <a:off x="4155818" y="3137932"/>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8" name="TextBox 47"/>
          <p:cNvSpPr txBox="1"/>
          <p:nvPr/>
        </p:nvSpPr>
        <p:spPr>
          <a:xfrm>
            <a:off x="4959372" y="27686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49" name="TextBox 48"/>
          <p:cNvSpPr txBox="1"/>
          <p:nvPr/>
        </p:nvSpPr>
        <p:spPr>
          <a:xfrm>
            <a:off x="4476772" y="32639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50" name="TextBox 49"/>
          <p:cNvSpPr txBox="1"/>
          <p:nvPr/>
        </p:nvSpPr>
        <p:spPr>
          <a:xfrm>
            <a:off x="4320250" y="40386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51" name="TextBox 50"/>
          <p:cNvSpPr txBox="1"/>
          <p:nvPr/>
        </p:nvSpPr>
        <p:spPr>
          <a:xfrm>
            <a:off x="4802850" y="3633232"/>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52" name="TextBox 51"/>
          <p:cNvSpPr txBox="1"/>
          <p:nvPr/>
        </p:nvSpPr>
        <p:spPr>
          <a:xfrm>
            <a:off x="4501504" y="2768600"/>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53" name="TextBox 52"/>
          <p:cNvSpPr txBox="1"/>
          <p:nvPr/>
        </p:nvSpPr>
        <p:spPr>
          <a:xfrm>
            <a:off x="3528728" y="4133334"/>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54" name="TextBox 53"/>
          <p:cNvSpPr txBox="1"/>
          <p:nvPr/>
        </p:nvSpPr>
        <p:spPr>
          <a:xfrm>
            <a:off x="4011328" y="3727966"/>
            <a:ext cx="313044" cy="369332"/>
          </a:xfrm>
          <a:prstGeom prst="rect">
            <a:avLst/>
          </a:prstGeom>
          <a:noFill/>
        </p:spPr>
        <p:txBody>
          <a:bodyPr wrap="none" rtlCol="0">
            <a:spAutoFit/>
          </a:bodyPr>
          <a:lstStyle/>
          <a:p>
            <a:r>
              <a:rPr lang="en-US" b="1">
                <a:solidFill>
                  <a:srgbClr val="FF2F2F"/>
                </a:solidFill>
              </a:rPr>
              <a:t>S</a:t>
            </a:r>
            <a:endParaRPr lang="en-US" b="1" dirty="0">
              <a:solidFill>
                <a:srgbClr val="FF2F2F"/>
              </a:solidFill>
            </a:endParaRPr>
          </a:p>
        </p:txBody>
      </p:sp>
      <p:sp>
        <p:nvSpPr>
          <p:cNvPr id="55" name="TextBox 54"/>
          <p:cNvSpPr txBox="1"/>
          <p:nvPr/>
        </p:nvSpPr>
        <p:spPr>
          <a:xfrm>
            <a:off x="7734300" y="2273300"/>
            <a:ext cx="330540" cy="369332"/>
          </a:xfrm>
          <a:prstGeom prst="rect">
            <a:avLst/>
          </a:prstGeom>
          <a:noFill/>
        </p:spPr>
        <p:txBody>
          <a:bodyPr wrap="none" rtlCol="0">
            <a:spAutoFit/>
          </a:bodyPr>
          <a:lstStyle/>
          <a:p>
            <a:r>
              <a:rPr lang="en-US" b="1" dirty="0">
                <a:solidFill>
                  <a:srgbClr val="00FF33"/>
                </a:solidFill>
              </a:rPr>
              <a:t>A</a:t>
            </a:r>
          </a:p>
        </p:txBody>
      </p:sp>
      <p:sp>
        <p:nvSpPr>
          <p:cNvPr id="56" name="TextBox 55"/>
          <p:cNvSpPr txBox="1"/>
          <p:nvPr/>
        </p:nvSpPr>
        <p:spPr>
          <a:xfrm>
            <a:off x="7251700" y="2768600"/>
            <a:ext cx="330540" cy="369332"/>
          </a:xfrm>
          <a:prstGeom prst="rect">
            <a:avLst/>
          </a:prstGeom>
          <a:noFill/>
        </p:spPr>
        <p:txBody>
          <a:bodyPr wrap="none" rtlCol="0">
            <a:spAutoFit/>
          </a:bodyPr>
          <a:lstStyle/>
          <a:p>
            <a:r>
              <a:rPr lang="en-US" b="1" dirty="0">
                <a:solidFill>
                  <a:srgbClr val="00FF33"/>
                </a:solidFill>
              </a:rPr>
              <a:t>A</a:t>
            </a:r>
          </a:p>
        </p:txBody>
      </p:sp>
      <p:sp>
        <p:nvSpPr>
          <p:cNvPr id="57" name="TextBox 56"/>
          <p:cNvSpPr txBox="1"/>
          <p:nvPr/>
        </p:nvSpPr>
        <p:spPr>
          <a:xfrm>
            <a:off x="7095178" y="3543300"/>
            <a:ext cx="330540" cy="369332"/>
          </a:xfrm>
          <a:prstGeom prst="rect">
            <a:avLst/>
          </a:prstGeom>
          <a:noFill/>
        </p:spPr>
        <p:txBody>
          <a:bodyPr wrap="none" rtlCol="0">
            <a:spAutoFit/>
          </a:bodyPr>
          <a:lstStyle/>
          <a:p>
            <a:r>
              <a:rPr lang="en-US" b="1" dirty="0">
                <a:solidFill>
                  <a:srgbClr val="00FF33"/>
                </a:solidFill>
              </a:rPr>
              <a:t>A</a:t>
            </a:r>
          </a:p>
        </p:txBody>
      </p:sp>
      <p:sp>
        <p:nvSpPr>
          <p:cNvPr id="58" name="TextBox 57"/>
          <p:cNvSpPr txBox="1"/>
          <p:nvPr/>
        </p:nvSpPr>
        <p:spPr>
          <a:xfrm>
            <a:off x="7577778" y="3137932"/>
            <a:ext cx="330540" cy="369332"/>
          </a:xfrm>
          <a:prstGeom prst="rect">
            <a:avLst/>
          </a:prstGeom>
          <a:noFill/>
        </p:spPr>
        <p:txBody>
          <a:bodyPr wrap="none" rtlCol="0">
            <a:spAutoFit/>
          </a:bodyPr>
          <a:lstStyle/>
          <a:p>
            <a:r>
              <a:rPr lang="en-US" b="1" dirty="0">
                <a:solidFill>
                  <a:srgbClr val="00FF33"/>
                </a:solidFill>
              </a:rPr>
              <a:t>A</a:t>
            </a:r>
          </a:p>
        </p:txBody>
      </p:sp>
      <p:sp>
        <p:nvSpPr>
          <p:cNvPr id="59" name="TextBox 58"/>
          <p:cNvSpPr txBox="1"/>
          <p:nvPr/>
        </p:nvSpPr>
        <p:spPr>
          <a:xfrm>
            <a:off x="8356266" y="2273300"/>
            <a:ext cx="330540" cy="369332"/>
          </a:xfrm>
          <a:prstGeom prst="rect">
            <a:avLst/>
          </a:prstGeom>
          <a:noFill/>
        </p:spPr>
        <p:txBody>
          <a:bodyPr wrap="none" rtlCol="0">
            <a:spAutoFit/>
          </a:bodyPr>
          <a:lstStyle/>
          <a:p>
            <a:r>
              <a:rPr lang="en-US" b="1" dirty="0">
                <a:solidFill>
                  <a:srgbClr val="00FF33"/>
                </a:solidFill>
              </a:rPr>
              <a:t>A</a:t>
            </a:r>
          </a:p>
        </p:txBody>
      </p:sp>
      <p:sp>
        <p:nvSpPr>
          <p:cNvPr id="60" name="TextBox 59"/>
          <p:cNvSpPr txBox="1"/>
          <p:nvPr/>
        </p:nvSpPr>
        <p:spPr>
          <a:xfrm>
            <a:off x="7873666" y="2768600"/>
            <a:ext cx="330540" cy="369332"/>
          </a:xfrm>
          <a:prstGeom prst="rect">
            <a:avLst/>
          </a:prstGeom>
          <a:noFill/>
        </p:spPr>
        <p:txBody>
          <a:bodyPr wrap="none" rtlCol="0">
            <a:spAutoFit/>
          </a:bodyPr>
          <a:lstStyle/>
          <a:p>
            <a:r>
              <a:rPr lang="en-US" b="1" dirty="0">
                <a:solidFill>
                  <a:srgbClr val="00FF33"/>
                </a:solidFill>
              </a:rPr>
              <a:t>A</a:t>
            </a:r>
          </a:p>
        </p:txBody>
      </p:sp>
      <p:sp>
        <p:nvSpPr>
          <p:cNvPr id="61" name="TextBox 60"/>
          <p:cNvSpPr txBox="1"/>
          <p:nvPr/>
        </p:nvSpPr>
        <p:spPr>
          <a:xfrm>
            <a:off x="7717144" y="3543300"/>
            <a:ext cx="330540" cy="369332"/>
          </a:xfrm>
          <a:prstGeom prst="rect">
            <a:avLst/>
          </a:prstGeom>
          <a:noFill/>
        </p:spPr>
        <p:txBody>
          <a:bodyPr wrap="none" rtlCol="0">
            <a:spAutoFit/>
          </a:bodyPr>
          <a:lstStyle/>
          <a:p>
            <a:r>
              <a:rPr lang="en-US" b="1" dirty="0">
                <a:solidFill>
                  <a:srgbClr val="00FF33"/>
                </a:solidFill>
              </a:rPr>
              <a:t>A</a:t>
            </a:r>
          </a:p>
        </p:txBody>
      </p:sp>
      <p:sp>
        <p:nvSpPr>
          <p:cNvPr id="62" name="TextBox 61"/>
          <p:cNvSpPr txBox="1"/>
          <p:nvPr/>
        </p:nvSpPr>
        <p:spPr>
          <a:xfrm>
            <a:off x="8199744" y="3137932"/>
            <a:ext cx="330540" cy="369332"/>
          </a:xfrm>
          <a:prstGeom prst="rect">
            <a:avLst/>
          </a:prstGeom>
          <a:noFill/>
        </p:spPr>
        <p:txBody>
          <a:bodyPr wrap="none" rtlCol="0">
            <a:spAutoFit/>
          </a:bodyPr>
          <a:lstStyle/>
          <a:p>
            <a:r>
              <a:rPr lang="en-US" b="1" dirty="0">
                <a:solidFill>
                  <a:srgbClr val="00FF33"/>
                </a:solidFill>
              </a:rPr>
              <a:t>A</a:t>
            </a:r>
          </a:p>
        </p:txBody>
      </p:sp>
      <p:sp>
        <p:nvSpPr>
          <p:cNvPr id="63" name="TextBox 62"/>
          <p:cNvSpPr txBox="1"/>
          <p:nvPr/>
        </p:nvSpPr>
        <p:spPr>
          <a:xfrm>
            <a:off x="9003298" y="2768600"/>
            <a:ext cx="330540" cy="369332"/>
          </a:xfrm>
          <a:prstGeom prst="rect">
            <a:avLst/>
          </a:prstGeom>
          <a:noFill/>
        </p:spPr>
        <p:txBody>
          <a:bodyPr wrap="none" rtlCol="0">
            <a:spAutoFit/>
          </a:bodyPr>
          <a:lstStyle/>
          <a:p>
            <a:r>
              <a:rPr lang="en-US" b="1" dirty="0">
                <a:solidFill>
                  <a:srgbClr val="00FF33"/>
                </a:solidFill>
              </a:rPr>
              <a:t>A</a:t>
            </a:r>
          </a:p>
        </p:txBody>
      </p:sp>
      <p:sp>
        <p:nvSpPr>
          <p:cNvPr id="64" name="TextBox 63"/>
          <p:cNvSpPr txBox="1"/>
          <p:nvPr/>
        </p:nvSpPr>
        <p:spPr>
          <a:xfrm>
            <a:off x="8520698" y="3263900"/>
            <a:ext cx="330540" cy="369332"/>
          </a:xfrm>
          <a:prstGeom prst="rect">
            <a:avLst/>
          </a:prstGeom>
          <a:noFill/>
        </p:spPr>
        <p:txBody>
          <a:bodyPr wrap="none" rtlCol="0">
            <a:spAutoFit/>
          </a:bodyPr>
          <a:lstStyle/>
          <a:p>
            <a:r>
              <a:rPr lang="en-US" b="1" dirty="0">
                <a:solidFill>
                  <a:srgbClr val="00FF33"/>
                </a:solidFill>
              </a:rPr>
              <a:t>A</a:t>
            </a:r>
          </a:p>
        </p:txBody>
      </p:sp>
      <p:sp>
        <p:nvSpPr>
          <p:cNvPr id="65" name="TextBox 64"/>
          <p:cNvSpPr txBox="1"/>
          <p:nvPr/>
        </p:nvSpPr>
        <p:spPr>
          <a:xfrm>
            <a:off x="8364176" y="4038600"/>
            <a:ext cx="330540" cy="369332"/>
          </a:xfrm>
          <a:prstGeom prst="rect">
            <a:avLst/>
          </a:prstGeom>
          <a:noFill/>
        </p:spPr>
        <p:txBody>
          <a:bodyPr wrap="none" rtlCol="0">
            <a:spAutoFit/>
          </a:bodyPr>
          <a:lstStyle/>
          <a:p>
            <a:r>
              <a:rPr lang="en-US" b="1" dirty="0">
                <a:solidFill>
                  <a:srgbClr val="00FF33"/>
                </a:solidFill>
              </a:rPr>
              <a:t>A</a:t>
            </a:r>
          </a:p>
        </p:txBody>
      </p:sp>
      <p:sp>
        <p:nvSpPr>
          <p:cNvPr id="66" name="TextBox 65"/>
          <p:cNvSpPr txBox="1"/>
          <p:nvPr/>
        </p:nvSpPr>
        <p:spPr>
          <a:xfrm>
            <a:off x="8846776" y="3633232"/>
            <a:ext cx="330540" cy="369332"/>
          </a:xfrm>
          <a:prstGeom prst="rect">
            <a:avLst/>
          </a:prstGeom>
          <a:noFill/>
        </p:spPr>
        <p:txBody>
          <a:bodyPr wrap="none" rtlCol="0">
            <a:spAutoFit/>
          </a:bodyPr>
          <a:lstStyle/>
          <a:p>
            <a:r>
              <a:rPr lang="en-US" b="1" dirty="0">
                <a:solidFill>
                  <a:srgbClr val="00FF33"/>
                </a:solidFill>
              </a:rPr>
              <a:t>A</a:t>
            </a:r>
          </a:p>
        </p:txBody>
      </p:sp>
      <p:sp>
        <p:nvSpPr>
          <p:cNvPr id="67" name="TextBox 66"/>
          <p:cNvSpPr txBox="1"/>
          <p:nvPr/>
        </p:nvSpPr>
        <p:spPr>
          <a:xfrm>
            <a:off x="8545430" y="2768600"/>
            <a:ext cx="330540" cy="369332"/>
          </a:xfrm>
          <a:prstGeom prst="rect">
            <a:avLst/>
          </a:prstGeom>
          <a:noFill/>
        </p:spPr>
        <p:txBody>
          <a:bodyPr wrap="none" rtlCol="0">
            <a:spAutoFit/>
          </a:bodyPr>
          <a:lstStyle/>
          <a:p>
            <a:r>
              <a:rPr lang="en-US" b="1" dirty="0">
                <a:solidFill>
                  <a:srgbClr val="00FF33"/>
                </a:solidFill>
              </a:rPr>
              <a:t>A</a:t>
            </a:r>
          </a:p>
        </p:txBody>
      </p:sp>
      <p:sp>
        <p:nvSpPr>
          <p:cNvPr id="68" name="TextBox 67"/>
          <p:cNvSpPr txBox="1"/>
          <p:nvPr/>
        </p:nvSpPr>
        <p:spPr>
          <a:xfrm>
            <a:off x="7572654" y="4133334"/>
            <a:ext cx="330540" cy="369332"/>
          </a:xfrm>
          <a:prstGeom prst="rect">
            <a:avLst/>
          </a:prstGeom>
          <a:noFill/>
        </p:spPr>
        <p:txBody>
          <a:bodyPr wrap="none" rtlCol="0">
            <a:spAutoFit/>
          </a:bodyPr>
          <a:lstStyle/>
          <a:p>
            <a:r>
              <a:rPr lang="en-US" b="1" dirty="0">
                <a:solidFill>
                  <a:srgbClr val="00FF33"/>
                </a:solidFill>
              </a:rPr>
              <a:t>A</a:t>
            </a:r>
          </a:p>
        </p:txBody>
      </p:sp>
      <p:sp>
        <p:nvSpPr>
          <p:cNvPr id="69" name="TextBox 68"/>
          <p:cNvSpPr txBox="1"/>
          <p:nvPr/>
        </p:nvSpPr>
        <p:spPr>
          <a:xfrm>
            <a:off x="8055254" y="3727966"/>
            <a:ext cx="330540" cy="369332"/>
          </a:xfrm>
          <a:prstGeom prst="rect">
            <a:avLst/>
          </a:prstGeom>
          <a:noFill/>
        </p:spPr>
        <p:txBody>
          <a:bodyPr wrap="none" rtlCol="0">
            <a:spAutoFit/>
          </a:bodyPr>
          <a:lstStyle/>
          <a:p>
            <a:r>
              <a:rPr lang="en-US" b="1" dirty="0">
                <a:solidFill>
                  <a:srgbClr val="00FF33"/>
                </a:solidFill>
              </a:rPr>
              <a:t>A</a:t>
            </a:r>
          </a:p>
        </p:txBody>
      </p:sp>
      <p:sp>
        <p:nvSpPr>
          <p:cNvPr id="70" name="TextBox 69"/>
          <p:cNvSpPr txBox="1"/>
          <p:nvPr/>
        </p:nvSpPr>
        <p:spPr>
          <a:xfrm>
            <a:off x="2593040" y="4836057"/>
            <a:ext cx="3149621" cy="923330"/>
          </a:xfrm>
          <a:prstGeom prst="rect">
            <a:avLst/>
          </a:prstGeom>
          <a:noFill/>
        </p:spPr>
        <p:txBody>
          <a:bodyPr wrap="square" rtlCol="0">
            <a:spAutoFit/>
          </a:bodyPr>
          <a:lstStyle/>
          <a:p>
            <a:r>
              <a:rPr lang="el-GR" b="1" dirty="0"/>
              <a:t>Εγωιστικός πληθυσμός</a:t>
            </a:r>
            <a:endParaRPr lang="en-US" b="1" dirty="0"/>
          </a:p>
          <a:p>
            <a:pPr marL="285750" indent="-285750">
              <a:buFont typeface="Arial" panose="020B0604020202020204" pitchFamily="34" charset="0"/>
              <a:buChar char="•"/>
            </a:pPr>
            <a:r>
              <a:rPr lang="el-GR" b="1" dirty="0" err="1"/>
              <a:t>Υπερεκμεταλλεύεται</a:t>
            </a:r>
            <a:r>
              <a:rPr lang="el-GR" b="1" dirty="0"/>
              <a:t> τους πόρους και πεθαίνει</a:t>
            </a:r>
            <a:endParaRPr lang="en-US" b="1" dirty="0"/>
          </a:p>
        </p:txBody>
      </p:sp>
      <p:sp>
        <p:nvSpPr>
          <p:cNvPr id="71" name="TextBox 70"/>
          <p:cNvSpPr txBox="1"/>
          <p:nvPr/>
        </p:nvSpPr>
        <p:spPr>
          <a:xfrm>
            <a:off x="6411450" y="4937951"/>
            <a:ext cx="3650489" cy="923330"/>
          </a:xfrm>
          <a:prstGeom prst="rect">
            <a:avLst/>
          </a:prstGeom>
          <a:noFill/>
        </p:spPr>
        <p:txBody>
          <a:bodyPr wrap="square" rtlCol="0">
            <a:spAutoFit/>
          </a:bodyPr>
          <a:lstStyle/>
          <a:p>
            <a:r>
              <a:rPr lang="el-GR" b="1" dirty="0"/>
              <a:t>Αλτρουιστικός πληθυσμός</a:t>
            </a:r>
            <a:endParaRPr lang="en-US" b="1" dirty="0"/>
          </a:p>
          <a:p>
            <a:pPr marL="285750" indent="-285750">
              <a:buFont typeface="Arial" panose="020B0604020202020204" pitchFamily="34" charset="0"/>
              <a:buChar char="•"/>
            </a:pPr>
            <a:r>
              <a:rPr lang="el-GR" b="1" dirty="0"/>
              <a:t>δεν </a:t>
            </a:r>
            <a:r>
              <a:rPr lang="el-GR" b="1" dirty="0" err="1"/>
              <a:t>υπερεκμεταλλεύεται</a:t>
            </a:r>
            <a:r>
              <a:rPr lang="el-GR" b="1" dirty="0"/>
              <a:t> τους πόρους και επιβιώνει</a:t>
            </a:r>
            <a:endParaRPr lang="en-US" b="1" dirty="0"/>
          </a:p>
        </p:txBody>
      </p:sp>
      <p:sp>
        <p:nvSpPr>
          <p:cNvPr id="72" name="Cross 71"/>
          <p:cNvSpPr/>
          <p:nvPr/>
        </p:nvSpPr>
        <p:spPr>
          <a:xfrm rot="2637191">
            <a:off x="2892256" y="2069323"/>
            <a:ext cx="2521151" cy="2498001"/>
          </a:xfrm>
          <a:prstGeom prst="plus">
            <a:avLst>
              <a:gd name="adj" fmla="val 46392"/>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Tree>
    <p:extLst>
      <p:ext uri="{BB962C8B-B14F-4D97-AF65-F5344CB8AC3E}">
        <p14:creationId xmlns:p14="http://schemas.microsoft.com/office/powerpoint/2010/main" val="34249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500"/>
                                        <p:tgtEl>
                                          <p:spTgt spid="7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animEffect transition="in" filter="fade">
                                      <p:cBhvr>
                                        <p:cTn id="15"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1" grpId="0"/>
      <p:bldP spid="7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55" t="17182" r="15954" b="10654"/>
          <a:stretch/>
        </p:blipFill>
        <p:spPr bwMode="auto">
          <a:xfrm>
            <a:off x="1684256" y="791851"/>
            <a:ext cx="8874016" cy="5361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0363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C:\Documents and Settings\pl\Επιφάνεια εργασίας\Insect Molecular ecology\Bee hygiene.jpg"/>
          <p:cNvPicPr>
            <a:picLocks noChangeAspect="1" noChangeArrowheads="1"/>
          </p:cNvPicPr>
          <p:nvPr/>
        </p:nvPicPr>
        <p:blipFill rotWithShape="1">
          <a:blip r:embed="rId2">
            <a:extLst>
              <a:ext uri="{28A0092B-C50C-407E-A947-70E740481C1C}">
                <a14:useLocalDpi xmlns:a14="http://schemas.microsoft.com/office/drawing/2010/main" val="0"/>
              </a:ext>
            </a:extLst>
          </a:blip>
          <a:srcRect t="12632"/>
          <a:stretch/>
        </p:blipFill>
        <p:spPr bwMode="auto">
          <a:xfrm>
            <a:off x="263920" y="12032"/>
            <a:ext cx="6272225" cy="68459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Documents and Settings\pl\Επιφάνεια εργασίας\Insect Molecular ecology\Bee hygien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394" r="3287" b="87602"/>
          <a:stretch/>
        </p:blipFill>
        <p:spPr bwMode="auto">
          <a:xfrm>
            <a:off x="5583739" y="3003884"/>
            <a:ext cx="4024903" cy="8502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F9B3BDC-2202-A229-14D5-0DE3085A3962}"/>
              </a:ext>
            </a:extLst>
          </p:cNvPr>
          <p:cNvSpPr txBox="1"/>
          <p:nvPr/>
        </p:nvSpPr>
        <p:spPr>
          <a:xfrm>
            <a:off x="7329066" y="757612"/>
            <a:ext cx="4024903" cy="1077218"/>
          </a:xfrm>
          <a:prstGeom prst="rect">
            <a:avLst/>
          </a:prstGeom>
          <a:noFill/>
        </p:spPr>
        <p:txBody>
          <a:bodyPr wrap="square">
            <a:spAutoFit/>
          </a:bodyPr>
          <a:lstStyle/>
          <a:p>
            <a:pPr algn="ctr"/>
            <a:r>
              <a:rPr lang="el-GR" sz="3200" b="1" dirty="0">
                <a:solidFill>
                  <a:schemeClr val="bg1"/>
                </a:solidFill>
              </a:rPr>
              <a:t>Η καθαριότητα είναι η μισή αρχοντιά</a:t>
            </a:r>
            <a:endParaRPr lang="en-US" sz="3200" b="1" dirty="0">
              <a:solidFill>
                <a:schemeClr val="bg1"/>
              </a:solidFill>
            </a:endParaRPr>
          </a:p>
        </p:txBody>
      </p:sp>
    </p:spTree>
    <p:extLst>
      <p:ext uri="{BB962C8B-B14F-4D97-AF65-F5344CB8AC3E}">
        <p14:creationId xmlns:p14="http://schemas.microsoft.com/office/powerpoint/2010/main" val="16313506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798312" y="340112"/>
            <a:ext cx="2979233" cy="2023946"/>
          </a:xfrm>
        </p:spPr>
        <p:txBody>
          <a:bodyPr>
            <a:noAutofit/>
          </a:bodyPr>
          <a:lstStyle/>
          <a:p>
            <a:r>
              <a:rPr lang="el-GR" altLang="en-US" sz="3200" b="1" dirty="0">
                <a:solidFill>
                  <a:schemeClr val="bg1"/>
                </a:solidFill>
              </a:rPr>
              <a:t>Η ερωτοτροπία στις </a:t>
            </a:r>
            <a:r>
              <a:rPr lang="el-GR" altLang="en-US" sz="3200" b="1" dirty="0" err="1">
                <a:solidFill>
                  <a:schemeClr val="bg1"/>
                </a:solidFill>
              </a:rPr>
              <a:t>φρουτόμυγες</a:t>
            </a:r>
            <a:endParaRPr lang="el-GR" altLang="en-US" sz="3200" b="1" dirty="0">
              <a:solidFill>
                <a:schemeClr val="bg1"/>
              </a:solidFill>
            </a:endParaRPr>
          </a:p>
        </p:txBody>
      </p:sp>
      <p:pic>
        <p:nvPicPr>
          <p:cNvPr id="39939" name="Picture 3" descr="C:\Documents and Settings\pl\Επιφάνεια εργασίας\Insect Molecular ecology\Fruitless ge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686800" cy="6869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4345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068" y="2675467"/>
            <a:ext cx="7408333" cy="3160889"/>
          </a:xfrm>
        </p:spPr>
        <p:txBody>
          <a:bodyPr>
            <a:normAutofit/>
          </a:bodyPr>
          <a:lstStyle/>
          <a:p>
            <a:pPr>
              <a:lnSpc>
                <a:spcPct val="120000"/>
              </a:lnSpc>
            </a:pPr>
            <a:r>
              <a:rPr lang="el-GR" dirty="0"/>
              <a:t>Επιχειρεί να κατανοήσει τη δυναμική των γονιδίων στους πληθυσμούς με βασικό στόχο την αποφυγή εξαφανίσεων</a:t>
            </a:r>
            <a:r>
              <a:rPr lang="en-US" dirty="0"/>
              <a:t>. </a:t>
            </a:r>
          </a:p>
          <a:p>
            <a:pPr>
              <a:lnSpc>
                <a:spcPct val="120000"/>
              </a:lnSpc>
            </a:pPr>
            <a:r>
              <a:rPr lang="el-GR" dirty="0"/>
              <a:t>Εφαρμόζει γενετικές μεθόδους στη συντήρηση και αποκατάσταση βιοποικιλότητας</a:t>
            </a:r>
            <a:r>
              <a:rPr lang="en-US" dirty="0"/>
              <a:t>. </a:t>
            </a:r>
            <a:endParaRPr lang="el-GR" dirty="0"/>
          </a:p>
        </p:txBody>
      </p:sp>
      <p:sp>
        <p:nvSpPr>
          <p:cNvPr id="3" name="Title 2"/>
          <p:cNvSpPr>
            <a:spLocks noGrp="1"/>
          </p:cNvSpPr>
          <p:nvPr>
            <p:ph type="title"/>
          </p:nvPr>
        </p:nvSpPr>
        <p:spPr>
          <a:xfrm>
            <a:off x="1985433" y="530239"/>
            <a:ext cx="8229600" cy="1252728"/>
          </a:xfrm>
        </p:spPr>
        <p:txBody>
          <a:bodyPr>
            <a:normAutofit fontScale="90000"/>
          </a:bodyPr>
          <a:lstStyle/>
          <a:p>
            <a:r>
              <a:rPr lang="en-US" dirty="0"/>
              <a:t>3. </a:t>
            </a:r>
            <a:r>
              <a:rPr lang="el-GR" dirty="0"/>
              <a:t>Γενετική συντήρησης (</a:t>
            </a:r>
            <a:r>
              <a:rPr lang="en-US" dirty="0"/>
              <a:t>conservation genetics)</a:t>
            </a:r>
            <a:endParaRPr lang="el-GR" dirty="0"/>
          </a:p>
        </p:txBody>
      </p:sp>
    </p:spTree>
    <p:extLst>
      <p:ext uri="{BB962C8B-B14F-4D97-AF65-F5344CB8AC3E}">
        <p14:creationId xmlns:p14="http://schemas.microsoft.com/office/powerpoint/2010/main" val="3224606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068" y="2179675"/>
            <a:ext cx="7408333" cy="3946489"/>
          </a:xfrm>
        </p:spPr>
        <p:txBody>
          <a:bodyPr>
            <a:normAutofit/>
          </a:bodyPr>
          <a:lstStyle/>
          <a:p>
            <a:r>
              <a:rPr lang="el-GR" b="1" dirty="0"/>
              <a:t>Μικροί πληθυσμοί</a:t>
            </a:r>
            <a:endParaRPr lang="en-US" b="1" dirty="0"/>
          </a:p>
          <a:p>
            <a:pPr lvl="1"/>
            <a:r>
              <a:rPr lang="el-GR" dirty="0" err="1"/>
              <a:t>Ομομικτικός</a:t>
            </a:r>
            <a:r>
              <a:rPr lang="el-GR" dirty="0"/>
              <a:t> υποβιβασμός (</a:t>
            </a:r>
            <a:r>
              <a:rPr lang="en-US" dirty="0"/>
              <a:t>Inbreeding depression</a:t>
            </a:r>
            <a:r>
              <a:rPr lang="el-GR" dirty="0"/>
              <a:t>)</a:t>
            </a:r>
            <a:endParaRPr lang="en-US" dirty="0"/>
          </a:p>
          <a:p>
            <a:pPr lvl="1"/>
            <a:r>
              <a:rPr lang="el-GR" dirty="0"/>
              <a:t>Συσσώρευση επιβλαβών αλληλομόρφων</a:t>
            </a:r>
            <a:endParaRPr lang="en-US" dirty="0"/>
          </a:p>
          <a:p>
            <a:pPr lvl="1"/>
            <a:r>
              <a:rPr lang="el-GR" dirty="0"/>
              <a:t>Απώλεια γενετικής </a:t>
            </a:r>
            <a:r>
              <a:rPr lang="el-GR" dirty="0" err="1"/>
              <a:t>παραλλακτικότητας</a:t>
            </a:r>
            <a:r>
              <a:rPr lang="el-GR" dirty="0"/>
              <a:t> </a:t>
            </a:r>
            <a:endParaRPr lang="en-US" dirty="0"/>
          </a:p>
          <a:p>
            <a:pPr lvl="1"/>
            <a:r>
              <a:rPr lang="el-GR" dirty="0"/>
              <a:t>Γενετική προσαρμογή στην αιχμαλωσία και επίδραση στην επιτυχία της </a:t>
            </a:r>
            <a:r>
              <a:rPr lang="el-GR" dirty="0" err="1"/>
              <a:t>επανεισαγωγής</a:t>
            </a:r>
            <a:endParaRPr lang="en-US" dirty="0"/>
          </a:p>
          <a:p>
            <a:r>
              <a:rPr lang="el-GR" b="1" dirty="0" err="1"/>
              <a:t>Ταξονιμική</a:t>
            </a:r>
            <a:r>
              <a:rPr lang="el-GR" b="1" dirty="0"/>
              <a:t> αβεβαιότητα</a:t>
            </a:r>
            <a:endParaRPr lang="en-US" b="1" dirty="0"/>
          </a:p>
          <a:p>
            <a:pPr lvl="1"/>
            <a:r>
              <a:rPr lang="el-GR" dirty="0"/>
              <a:t>Μοναδικό</a:t>
            </a:r>
            <a:r>
              <a:rPr lang="en-US" dirty="0"/>
              <a:t>? </a:t>
            </a:r>
            <a:r>
              <a:rPr lang="el-GR" dirty="0"/>
              <a:t>Νέο</a:t>
            </a:r>
            <a:r>
              <a:rPr lang="en-US" dirty="0"/>
              <a:t>? </a:t>
            </a:r>
            <a:r>
              <a:rPr lang="el-GR" dirty="0"/>
              <a:t>Υβρίδιο</a:t>
            </a:r>
            <a:r>
              <a:rPr lang="en-US" dirty="0"/>
              <a:t>?</a:t>
            </a:r>
          </a:p>
          <a:p>
            <a:pPr lvl="1"/>
            <a:r>
              <a:rPr lang="el-GR" dirty="0"/>
              <a:t>Διασταυρώσεις για επιτυχείς </a:t>
            </a:r>
            <a:r>
              <a:rPr lang="el-GR" dirty="0" err="1"/>
              <a:t>επανεισαγωγές</a:t>
            </a:r>
            <a:endParaRPr lang="el-GR" dirty="0"/>
          </a:p>
        </p:txBody>
      </p:sp>
      <p:sp>
        <p:nvSpPr>
          <p:cNvPr id="3" name="Title 2"/>
          <p:cNvSpPr>
            <a:spLocks noGrp="1"/>
          </p:cNvSpPr>
          <p:nvPr>
            <p:ph type="title"/>
          </p:nvPr>
        </p:nvSpPr>
        <p:spPr/>
        <p:txBody>
          <a:bodyPr/>
          <a:lstStyle/>
          <a:p>
            <a:r>
              <a:rPr lang="el-GR" dirty="0"/>
              <a:t>Κεντρικά θέματα</a:t>
            </a:r>
          </a:p>
        </p:txBody>
      </p:sp>
    </p:spTree>
    <p:extLst>
      <p:ext uri="{BB962C8B-B14F-4D97-AF65-F5344CB8AC3E}">
        <p14:creationId xmlns:p14="http://schemas.microsoft.com/office/powerpoint/2010/main" val="30883250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pulation level application of molecular markers. A: allelic diversity, H: heterozygosity, F IS : inbreeding coefficient, Ne: effective population size, Nc: census population size, F ST , G ST , R ST : Wright's, Nei's and Slatkin's measures of genetic differentiation (Wright 1951; Nei 1973; Slatkin 1995), D: Nei's genetic distance (Nei 1978). MPA: Marine Protected Area. Ascertainment bias: bias due to non-random sampling of individuals and/or loci within individuals' genome. Homoplasy: identity of genes because of parallel evolution instead of coanscestry.">
            <a:extLst>
              <a:ext uri="{FF2B5EF4-FFF2-40B4-BE49-F238E27FC236}">
                <a16:creationId xmlns:a16="http://schemas.microsoft.com/office/drawing/2014/main" id="{71B9C7FC-B7F2-4B65-2666-E11FDBA991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97" y="729205"/>
            <a:ext cx="5951334" cy="5636870"/>
          </a:xfrm>
          <a:prstGeom prst="rect">
            <a:avLst/>
          </a:prstGeom>
          <a:noFill/>
          <a:extLst>
            <a:ext uri="{909E8E84-426E-40DD-AFC4-6F175D3DCCD1}">
              <a14:hiddenFill xmlns:a14="http://schemas.microsoft.com/office/drawing/2010/main">
                <a:solidFill>
                  <a:srgbClr val="FFFFFF"/>
                </a:solidFill>
              </a14:hiddenFill>
            </a:ext>
          </a:extLst>
        </p:spPr>
      </p:pic>
      <p:pic>
        <p:nvPicPr>
          <p:cNvPr id="5" name="Εικόνα 4">
            <a:extLst>
              <a:ext uri="{FF2B5EF4-FFF2-40B4-BE49-F238E27FC236}">
                <a16:creationId xmlns:a16="http://schemas.microsoft.com/office/drawing/2014/main" id="{15516841-D843-5558-730A-C27A38B78DD6}"/>
              </a:ext>
            </a:extLst>
          </p:cNvPr>
          <p:cNvPicPr>
            <a:picLocks noChangeAspect="1"/>
          </p:cNvPicPr>
          <p:nvPr/>
        </p:nvPicPr>
        <p:blipFill rotWithShape="1">
          <a:blip r:embed="rId3"/>
          <a:srcRect l="35431" t="19003" r="21207" b="12491"/>
          <a:stretch/>
        </p:blipFill>
        <p:spPr>
          <a:xfrm>
            <a:off x="5848945" y="729205"/>
            <a:ext cx="6343055" cy="5636870"/>
          </a:xfrm>
          <a:prstGeom prst="rect">
            <a:avLst/>
          </a:prstGeom>
        </p:spPr>
      </p:pic>
    </p:spTree>
    <p:extLst>
      <p:ext uri="{BB962C8B-B14F-4D97-AF65-F5344CB8AC3E}">
        <p14:creationId xmlns:p14="http://schemas.microsoft.com/office/powerpoint/2010/main" val="316412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53568" y="3032306"/>
            <a:ext cx="7884864" cy="2381126"/>
          </a:xfrm>
        </p:spPr>
        <p:txBody>
          <a:bodyPr>
            <a:normAutofit/>
          </a:bodyPr>
          <a:lstStyle/>
          <a:p>
            <a:r>
              <a:rPr lang="el-GR" sz="2800" dirty="0"/>
              <a:t>Η Οικολογία προσπαθεί</a:t>
            </a:r>
            <a:r>
              <a:rPr lang="en-US" sz="2800" dirty="0"/>
              <a:t>: </a:t>
            </a:r>
          </a:p>
          <a:p>
            <a:pPr lvl="1"/>
            <a:r>
              <a:rPr lang="el-GR" sz="2400" dirty="0"/>
              <a:t>να διαχωρίσει και ταξινομήσει μια τεράστια ποικιλία μορφών ζωής στον πλανήτη</a:t>
            </a:r>
            <a:endParaRPr lang="en-US" sz="2400" dirty="0"/>
          </a:p>
          <a:p>
            <a:pPr lvl="1"/>
            <a:r>
              <a:rPr lang="el-GR" sz="2400" dirty="0"/>
              <a:t>να κατανοήσει τις εξελικτικές διαδικασίες που είναι υπεύθυνες γι αυτή την ποικιλομορφία</a:t>
            </a:r>
          </a:p>
        </p:txBody>
      </p:sp>
      <p:sp>
        <p:nvSpPr>
          <p:cNvPr id="3" name="Title 2"/>
          <p:cNvSpPr>
            <a:spLocks noGrp="1"/>
          </p:cNvSpPr>
          <p:nvPr>
            <p:ph type="title"/>
          </p:nvPr>
        </p:nvSpPr>
        <p:spPr>
          <a:xfrm>
            <a:off x="1981200" y="548680"/>
            <a:ext cx="8229600" cy="1252728"/>
          </a:xfrm>
        </p:spPr>
        <p:txBody>
          <a:bodyPr>
            <a:normAutofit fontScale="90000"/>
          </a:bodyPr>
          <a:lstStyle/>
          <a:p>
            <a:r>
              <a:rPr lang="en-US" dirty="0"/>
              <a:t>1. </a:t>
            </a:r>
            <a:r>
              <a:rPr lang="el-GR" dirty="0"/>
              <a:t>Το εξελικτικό πλαίσιο της μοριακής οικολογίας</a:t>
            </a:r>
          </a:p>
        </p:txBody>
      </p:sp>
    </p:spTree>
    <p:extLst>
      <p:ext uri="{BB962C8B-B14F-4D97-AF65-F5344CB8AC3E}">
        <p14:creationId xmlns:p14="http://schemas.microsoft.com/office/powerpoint/2010/main" val="25614961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024470" y="2869316"/>
            <a:ext cx="7777163"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spcBef>
                <a:spcPct val="50000"/>
              </a:spcBef>
              <a:buClr>
                <a:srgbClr val="808000"/>
              </a:buClr>
              <a:buSzPct val="70000"/>
              <a:buFont typeface="Wingdings" pitchFamily="2" charset="2"/>
              <a:buChar char="q"/>
            </a:pPr>
            <a:r>
              <a:rPr lang="en-GB" altLang="el-GR" dirty="0">
                <a:latin typeface="+mn-lt"/>
              </a:rPr>
              <a:t>Depleted by hunting</a:t>
            </a:r>
          </a:p>
          <a:p>
            <a:pPr eaLnBrk="1" hangingPunct="1">
              <a:spcBef>
                <a:spcPct val="50000"/>
              </a:spcBef>
              <a:buClr>
                <a:srgbClr val="808000"/>
              </a:buClr>
              <a:buSzPct val="70000"/>
              <a:buFont typeface="Wingdings" pitchFamily="2" charset="2"/>
              <a:buChar char="q"/>
            </a:pPr>
            <a:r>
              <a:rPr lang="en-GB" altLang="el-GR" dirty="0">
                <a:latin typeface="+mn-lt"/>
              </a:rPr>
              <a:t>Small populations survive in the North Atlantic, North Pacific and                                 Southern Oceans</a:t>
            </a:r>
          </a:p>
          <a:p>
            <a:pPr eaLnBrk="1" hangingPunct="1">
              <a:spcBef>
                <a:spcPct val="50000"/>
              </a:spcBef>
              <a:buClr>
                <a:srgbClr val="808000"/>
              </a:buClr>
              <a:buSzPct val="70000"/>
              <a:buFont typeface="Wingdings" pitchFamily="2" charset="2"/>
              <a:buChar char="q"/>
            </a:pPr>
            <a:r>
              <a:rPr lang="en-GB" altLang="el-GR" dirty="0">
                <a:latin typeface="+mn-lt"/>
              </a:rPr>
              <a:t>Separation between populations in different oceanic basins</a:t>
            </a:r>
          </a:p>
          <a:p>
            <a:pPr eaLnBrk="1" hangingPunct="1">
              <a:spcBef>
                <a:spcPct val="50000"/>
              </a:spcBef>
              <a:buClr>
                <a:srgbClr val="808000"/>
              </a:buClr>
              <a:buSzPct val="70000"/>
              <a:buFont typeface="Wingdings" pitchFamily="2" charset="2"/>
              <a:buChar char="q"/>
            </a:pPr>
            <a:r>
              <a:rPr lang="en-GB" altLang="el-GR" dirty="0">
                <a:latin typeface="+mn-lt"/>
              </a:rPr>
              <a:t>Separation between populations in the same oceanic basin </a:t>
            </a:r>
          </a:p>
          <a:p>
            <a:pPr eaLnBrk="1" hangingPunct="1">
              <a:spcBef>
                <a:spcPct val="50000"/>
              </a:spcBef>
              <a:buClr>
                <a:srgbClr val="808000"/>
              </a:buClr>
              <a:buSzPct val="70000"/>
              <a:buFont typeface="Wingdings" pitchFamily="2" charset="2"/>
              <a:buChar char="q"/>
            </a:pPr>
            <a:r>
              <a:rPr lang="en-GB" altLang="el-GR" dirty="0">
                <a:latin typeface="+mn-lt"/>
              </a:rPr>
              <a:t>Geographic variation studied by looking at the mitochondrial DNA</a:t>
            </a:r>
          </a:p>
          <a:p>
            <a:pPr eaLnBrk="1" hangingPunct="1">
              <a:spcBef>
                <a:spcPct val="50000"/>
              </a:spcBef>
              <a:buClr>
                <a:srgbClr val="808000"/>
              </a:buClr>
              <a:buSzPct val="70000"/>
              <a:buFont typeface="Wingdings" pitchFamily="2" charset="2"/>
              <a:buChar char="q"/>
            </a:pPr>
            <a:r>
              <a:rPr lang="en-GB" altLang="el-GR" dirty="0">
                <a:latin typeface="+mn-lt"/>
              </a:rPr>
              <a:t>This study gives information on the Humpback but also may give insight into other species with high dispersal abilities, large distributions and social behaviours</a:t>
            </a:r>
          </a:p>
        </p:txBody>
      </p:sp>
      <p:sp>
        <p:nvSpPr>
          <p:cNvPr id="5" name="Rectangle 4"/>
          <p:cNvSpPr>
            <a:spLocks noGrp="1" noChangeArrowheads="1"/>
          </p:cNvSpPr>
          <p:nvPr>
            <p:ph type="title"/>
          </p:nvPr>
        </p:nvSpPr>
        <p:spPr bwMode="auto">
          <a:xfrm>
            <a:off x="1965657" y="390451"/>
            <a:ext cx="8229600" cy="1143000"/>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dirty="0">
                <a:effectLst>
                  <a:outerShdw blurRad="38100" dist="38100" dir="2700000" algn="tl">
                    <a:srgbClr val="C0C0C0"/>
                  </a:outerShdw>
                </a:effectLst>
                <a:latin typeface="+mn-lt"/>
              </a:rPr>
              <a:t>Conserving Humpback Whales </a:t>
            </a:r>
            <a:r>
              <a:rPr lang="en-ZA" baseline="30000" dirty="0">
                <a:effectLst>
                  <a:outerShdw blurRad="38100" dist="38100" dir="2700000" algn="tl">
                    <a:srgbClr val="C0C0C0"/>
                  </a:outerShdw>
                </a:effectLst>
                <a:latin typeface="+mn-lt"/>
              </a:rPr>
              <a:t>1</a:t>
            </a:r>
            <a:endParaRPr lang="en-GB" dirty="0">
              <a:effectLst>
                <a:outerShdw blurRad="38100" dist="38100" dir="2700000" algn="tl">
                  <a:srgbClr val="C0C0C0"/>
                </a:outerShdw>
              </a:effectLst>
              <a:latin typeface="+mn-lt"/>
            </a:endParaRPr>
          </a:p>
        </p:txBody>
      </p:sp>
      <p:pic>
        <p:nvPicPr>
          <p:cNvPr id="24578" name="Picture 2" descr="Αποτέλεσμα εικόνας για Humpback Whal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7004" y="1191301"/>
            <a:ext cx="5121443" cy="2086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07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1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1000"/>
                                        <p:tgtEl>
                                          <p:spTgt spid="4">
                                            <p:txEl>
                                              <p:pRg st="5" end="5"/>
                                            </p:txEl>
                                          </p:spTgt>
                                        </p:tgtEl>
                                      </p:cBhvr>
                                    </p:animEffect>
                                  </p:childTnLst>
                                  <p:subTnLst>
                                    <p:animClr clrSpc="rgb" dir="cw">
                                      <p:cBhvr override="childStyle">
                                        <p:cTn dur="1" fill="hold" display="0" masterRel="nextClick" afterEffect="1"/>
                                        <p:tgtEl>
                                          <p:spTgt spid="4">
                                            <p:txEl>
                                              <p:pRg st="5" end="5"/>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2"/>
          <p:cNvSpPr txBox="1">
            <a:spLocks noChangeArrowheads="1"/>
          </p:cNvSpPr>
          <p:nvPr/>
        </p:nvSpPr>
        <p:spPr bwMode="auto">
          <a:xfrm>
            <a:off x="1457960" y="2421003"/>
            <a:ext cx="9276080" cy="406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800100" indent="-34290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Molecular genetics can identify species that are endangered and protected but still being bought and sold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Often the products on the market cannot be identified by sight but can be identified using genetics </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E.g.. Ivory, horn, shell, meat, feathers, dried leaves </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An example of this is seen in the Whale market</a:t>
            </a:r>
          </a:p>
          <a:p>
            <a:pPr lvl="1" eaLnBrk="1" hangingPunct="1">
              <a:lnSpc>
                <a:spcPct val="80000"/>
              </a:lnSpc>
              <a:spcBef>
                <a:spcPct val="50000"/>
              </a:spcBef>
              <a:buClr>
                <a:srgbClr val="808000"/>
              </a:buClr>
              <a:buSzPct val="70000"/>
              <a:buFont typeface="Wingdings" pitchFamily="2" charset="2"/>
              <a:buChar char="q"/>
            </a:pPr>
            <a:r>
              <a:rPr lang="en-GB" altLang="el-GR" dirty="0">
                <a:latin typeface="+mn-lt"/>
              </a:rPr>
              <a:t>The international whaling commission allows a certain amount of whaling for scientific research</a:t>
            </a:r>
          </a:p>
          <a:p>
            <a:pPr lvl="1" eaLnBrk="1" hangingPunct="1">
              <a:lnSpc>
                <a:spcPct val="80000"/>
              </a:lnSpc>
              <a:spcBef>
                <a:spcPct val="50000"/>
              </a:spcBef>
              <a:buClr>
                <a:srgbClr val="808000"/>
              </a:buClr>
              <a:buSzPct val="70000"/>
              <a:buFont typeface="Wingdings" pitchFamily="2" charset="2"/>
              <a:buChar char="q"/>
            </a:pPr>
            <a:r>
              <a:rPr lang="en-GB" altLang="el-GR" dirty="0">
                <a:latin typeface="+mn-lt"/>
              </a:rPr>
              <a:t>These Whales can then be sold to consumers</a:t>
            </a:r>
          </a:p>
          <a:p>
            <a:pPr lvl="1" eaLnBrk="1" hangingPunct="1">
              <a:lnSpc>
                <a:spcPct val="80000"/>
              </a:lnSpc>
              <a:spcBef>
                <a:spcPct val="50000"/>
              </a:spcBef>
              <a:buClr>
                <a:srgbClr val="808000"/>
              </a:buClr>
              <a:buSzPct val="70000"/>
              <a:buFont typeface="Wingdings" pitchFamily="2" charset="2"/>
              <a:buChar char="q"/>
            </a:pPr>
            <a:r>
              <a:rPr lang="en-GB" altLang="el-GR" dirty="0">
                <a:latin typeface="+mn-lt"/>
              </a:rPr>
              <a:t>Often species and geographical source can be identified</a:t>
            </a:r>
          </a:p>
          <a:p>
            <a:pPr lvl="1" eaLnBrk="1" hangingPunct="1">
              <a:lnSpc>
                <a:spcPct val="80000"/>
              </a:lnSpc>
              <a:spcBef>
                <a:spcPct val="50000"/>
              </a:spcBef>
              <a:buClr>
                <a:srgbClr val="808000"/>
              </a:buClr>
              <a:buSzPct val="70000"/>
              <a:buFont typeface="Wingdings" pitchFamily="2" charset="2"/>
              <a:buChar char="q"/>
            </a:pPr>
            <a:r>
              <a:rPr lang="en-GB" altLang="el-GR" dirty="0">
                <a:latin typeface="+mn-lt"/>
              </a:rPr>
              <a:t>Genetics can tell if the products on the market are caught legally or illegally</a:t>
            </a:r>
          </a:p>
        </p:txBody>
      </p:sp>
      <p:sp>
        <p:nvSpPr>
          <p:cNvPr id="13" name="Rectangle 4"/>
          <p:cNvSpPr>
            <a:spLocks noGrp="1" noChangeArrowheads="1"/>
          </p:cNvSpPr>
          <p:nvPr>
            <p:ph type="title" sz="quarter"/>
          </p:nvPr>
        </p:nvSpPr>
        <p:spPr bwMode="auto">
          <a:xfrm>
            <a:off x="2279651" y="489411"/>
            <a:ext cx="7559675" cy="967244"/>
          </a:xfrm>
          <a:ln>
            <a:miter lim="800000"/>
            <a:headEnd/>
            <a:tailEnd/>
          </a:ln>
        </p:spPr>
        <p:txBody>
          <a:bodyPr vert="horz" wrap="square" lIns="91440" tIns="45720" rIns="91440" bIns="45720" numCol="1" rtlCol="0" anchor="t" anchorCtr="0" compatLnSpc="1">
            <a:prstTxWarp prst="textNoShape">
              <a:avLst/>
            </a:prstTxWarp>
            <a:noAutofit/>
          </a:bodyPr>
          <a:lstStyle/>
          <a:p>
            <a:pPr>
              <a:defRPr/>
            </a:pPr>
            <a:r>
              <a:rPr lang="en-ZA" sz="3200" dirty="0">
                <a:effectLst>
                  <a:outerShdw blurRad="38100" dist="38100" dir="2700000" algn="tl">
                    <a:srgbClr val="C0C0C0"/>
                  </a:outerShdw>
                </a:effectLst>
                <a:latin typeface="+mn-lt"/>
              </a:rPr>
              <a:t>Using genetics to identify commercial products from endangered species</a:t>
            </a:r>
            <a:endParaRPr lang="en-GB" sz="3200" dirty="0">
              <a:effectLst>
                <a:outerShdw blurRad="38100" dist="38100" dir="2700000" algn="tl">
                  <a:srgbClr val="C0C0C0"/>
                </a:outerShdw>
              </a:effectLst>
              <a:latin typeface="+mn-lt"/>
            </a:endParaRPr>
          </a:p>
        </p:txBody>
      </p:sp>
    </p:spTree>
    <p:extLst>
      <p:ext uri="{BB962C8B-B14F-4D97-AF65-F5344CB8AC3E}">
        <p14:creationId xmlns:p14="http://schemas.microsoft.com/office/powerpoint/2010/main" val="293828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linds(horizontal)">
                                      <p:cBhvr>
                                        <p:cTn id="7" dur="1000"/>
                                        <p:tgtEl>
                                          <p:spTgt spid="12">
                                            <p:txEl>
                                              <p:pRg st="0" end="0"/>
                                            </p:txEl>
                                          </p:spTgt>
                                        </p:tgtEl>
                                      </p:cBhvr>
                                    </p:animEffect>
                                  </p:childTnLst>
                                  <p:subTnLst>
                                    <p:animClr clrSpc="rgb" dir="cw">
                                      <p:cBhvr override="childStyle">
                                        <p:cTn dur="1" fill="hold" display="0" masterRel="nextClick" afterEffect="1"/>
                                        <p:tgtEl>
                                          <p:spTgt spid="12">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linds(horizontal)">
                                      <p:cBhvr>
                                        <p:cTn id="12" dur="1000"/>
                                        <p:tgtEl>
                                          <p:spTgt spid="12">
                                            <p:txEl>
                                              <p:pRg st="1" end="1"/>
                                            </p:txEl>
                                          </p:spTgt>
                                        </p:tgtEl>
                                      </p:cBhvr>
                                    </p:animEffect>
                                  </p:childTnLst>
                                  <p:subTnLst>
                                    <p:animClr clrSpc="rgb" dir="cw">
                                      <p:cBhvr override="childStyle">
                                        <p:cTn dur="1" fill="hold" display="0" masterRel="nextClick" afterEffect="1"/>
                                        <p:tgtEl>
                                          <p:spTgt spid="12">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linds(horizontal)">
                                      <p:cBhvr>
                                        <p:cTn id="17" dur="1000"/>
                                        <p:tgtEl>
                                          <p:spTgt spid="12">
                                            <p:txEl>
                                              <p:pRg st="2" end="2"/>
                                            </p:txEl>
                                          </p:spTgt>
                                        </p:tgtEl>
                                      </p:cBhvr>
                                    </p:animEffect>
                                  </p:childTnLst>
                                  <p:subTnLst>
                                    <p:animClr clrSpc="rgb" dir="cw">
                                      <p:cBhvr override="childStyle">
                                        <p:cTn dur="1" fill="hold" display="0" masterRel="nextClick" afterEffect="1"/>
                                        <p:tgtEl>
                                          <p:spTgt spid="12">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blinds(horizontal)">
                                      <p:cBhvr>
                                        <p:cTn id="22" dur="1000"/>
                                        <p:tgtEl>
                                          <p:spTgt spid="12">
                                            <p:txEl>
                                              <p:pRg st="3" end="3"/>
                                            </p:txEl>
                                          </p:spTgt>
                                        </p:tgtEl>
                                      </p:cBhvr>
                                    </p:animEffect>
                                  </p:childTnLst>
                                  <p:subTnLst>
                                    <p:animClr clrSpc="rgb" dir="cw">
                                      <p:cBhvr override="childStyle">
                                        <p:cTn dur="1" fill="hold" display="0" masterRel="nextClick" afterEffect="1"/>
                                        <p:tgtEl>
                                          <p:spTgt spid="12">
                                            <p:txEl>
                                              <p:pRg st="3" end="3"/>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blinds(horizontal)">
                                      <p:cBhvr>
                                        <p:cTn id="27" dur="1000"/>
                                        <p:tgtEl>
                                          <p:spTgt spid="12">
                                            <p:txEl>
                                              <p:pRg st="4" end="4"/>
                                            </p:txEl>
                                          </p:spTgt>
                                        </p:tgtEl>
                                      </p:cBhvr>
                                    </p:animEffect>
                                  </p:childTnLst>
                                  <p:subTnLst>
                                    <p:animClr clrSpc="rgb" dir="cw">
                                      <p:cBhvr override="childStyle">
                                        <p:cTn dur="1" fill="hold" display="0" masterRel="nextClick" afterEffect="1"/>
                                        <p:tgtEl>
                                          <p:spTgt spid="12">
                                            <p:txEl>
                                              <p:pRg st="4" end="4"/>
                                            </p:txEl>
                                          </p:spTgt>
                                        </p:tgtEl>
                                        <p:attrNameLst>
                                          <p:attrName>ppt_c</p:attrName>
                                        </p:attrNameLst>
                                      </p:cBhvr>
                                      <p:to>
                                        <a:srgbClr val="969696"/>
                                      </p:to>
                                    </p:animClr>
                                  </p:sub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blinds(horizontal)">
                                      <p:cBhvr>
                                        <p:cTn id="32" dur="1000"/>
                                        <p:tgtEl>
                                          <p:spTgt spid="12">
                                            <p:txEl>
                                              <p:pRg st="5" end="5"/>
                                            </p:txEl>
                                          </p:spTgt>
                                        </p:tgtEl>
                                      </p:cBhvr>
                                    </p:animEffect>
                                  </p:childTnLst>
                                  <p:subTnLst>
                                    <p:animClr clrSpc="rgb" dir="cw">
                                      <p:cBhvr override="childStyle">
                                        <p:cTn dur="1" fill="hold" display="0" masterRel="nextClick" afterEffect="1"/>
                                        <p:tgtEl>
                                          <p:spTgt spid="12">
                                            <p:txEl>
                                              <p:pRg st="5" end="5"/>
                                            </p:txEl>
                                          </p:spTgt>
                                        </p:tgtEl>
                                        <p:attrNameLst>
                                          <p:attrName>ppt_c</p:attrName>
                                        </p:attrNameLst>
                                      </p:cBhvr>
                                      <p:to>
                                        <a:srgbClr val="969696"/>
                                      </p:to>
                                    </p:animClr>
                                  </p:sub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blinds(horizontal)">
                                      <p:cBhvr>
                                        <p:cTn id="37" dur="1000"/>
                                        <p:tgtEl>
                                          <p:spTgt spid="12">
                                            <p:txEl>
                                              <p:pRg st="6" end="6"/>
                                            </p:txEl>
                                          </p:spTgt>
                                        </p:tgtEl>
                                      </p:cBhvr>
                                    </p:animEffect>
                                  </p:childTnLst>
                                  <p:subTnLst>
                                    <p:animClr clrSpc="rgb" dir="cw">
                                      <p:cBhvr override="childStyle">
                                        <p:cTn dur="1" fill="hold" display="0" masterRel="nextClick" afterEffect="1"/>
                                        <p:tgtEl>
                                          <p:spTgt spid="12">
                                            <p:txEl>
                                              <p:pRg st="6" end="6"/>
                                            </p:txEl>
                                          </p:spTgt>
                                        </p:tgtEl>
                                        <p:attrNameLst>
                                          <p:attrName>ppt_c</p:attrName>
                                        </p:attrNameLst>
                                      </p:cBhvr>
                                      <p:to>
                                        <a:srgbClr val="969696"/>
                                      </p:to>
                                    </p:animClr>
                                  </p:sub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blinds(horizontal)">
                                      <p:cBhvr>
                                        <p:cTn id="42" dur="1000"/>
                                        <p:tgtEl>
                                          <p:spTgt spid="12">
                                            <p:txEl>
                                              <p:pRg st="7" end="7"/>
                                            </p:txEl>
                                          </p:spTgt>
                                        </p:tgtEl>
                                      </p:cBhvr>
                                    </p:animEffect>
                                  </p:childTnLst>
                                  <p:subTnLst>
                                    <p:animClr clrSpc="rgb" dir="cw">
                                      <p:cBhvr override="childStyle">
                                        <p:cTn dur="1" fill="hold" display="0" masterRel="nextClick" afterEffect="1"/>
                                        <p:tgtEl>
                                          <p:spTgt spid="12">
                                            <p:txEl>
                                              <p:pRg st="7" end="7"/>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bldLvl="2"/>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911455" y="2112582"/>
            <a:ext cx="513147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spcBef>
                <a:spcPct val="50000"/>
              </a:spcBef>
              <a:buClr>
                <a:srgbClr val="808000"/>
              </a:buClr>
              <a:buSzPct val="70000"/>
              <a:buFont typeface="Wingdings" pitchFamily="2" charset="2"/>
              <a:buChar char="q"/>
            </a:pPr>
            <a:r>
              <a:rPr lang="en-GB" altLang="el-GR" sz="2400" dirty="0">
                <a:latin typeface="+mn-lt"/>
              </a:rPr>
              <a:t>Shaving brushes made from Badger hair</a:t>
            </a:r>
          </a:p>
          <a:p>
            <a:pPr eaLnBrk="1" hangingPunct="1">
              <a:spcBef>
                <a:spcPct val="50000"/>
              </a:spcBef>
              <a:buClr>
                <a:srgbClr val="808000"/>
              </a:buClr>
              <a:buSzPct val="70000"/>
              <a:buFont typeface="Wingdings" pitchFamily="2" charset="2"/>
              <a:buChar char="q"/>
            </a:pPr>
            <a:r>
              <a:rPr lang="en-GB" altLang="el-GR" sz="2400" dirty="0">
                <a:latin typeface="+mn-lt"/>
              </a:rPr>
              <a:t>Meant to be made from the Hog Badgers (</a:t>
            </a:r>
            <a:r>
              <a:rPr lang="en-GB" altLang="el-GR" sz="2400" i="1" dirty="0" err="1">
                <a:latin typeface="+mn-lt"/>
              </a:rPr>
              <a:t>Arctonyx</a:t>
            </a:r>
            <a:r>
              <a:rPr lang="en-GB" altLang="el-GR" sz="2400" i="1" dirty="0">
                <a:latin typeface="+mn-lt"/>
              </a:rPr>
              <a:t> </a:t>
            </a:r>
            <a:r>
              <a:rPr lang="en-GB" altLang="el-GR" sz="2400" dirty="0" err="1">
                <a:latin typeface="+mn-lt"/>
              </a:rPr>
              <a:t>colaris</a:t>
            </a:r>
            <a:r>
              <a:rPr lang="en-GB" altLang="el-GR" sz="2400" dirty="0">
                <a:latin typeface="+mn-lt"/>
              </a:rPr>
              <a:t>) hair which is an invasive species in Europe</a:t>
            </a:r>
          </a:p>
          <a:p>
            <a:pPr eaLnBrk="1" hangingPunct="1">
              <a:spcBef>
                <a:spcPct val="50000"/>
              </a:spcBef>
              <a:buClr>
                <a:srgbClr val="808000"/>
              </a:buClr>
              <a:buSzPct val="70000"/>
              <a:buFont typeface="Wingdings" pitchFamily="2" charset="2"/>
              <a:buChar char="q"/>
            </a:pPr>
            <a:r>
              <a:rPr lang="en-GB" altLang="el-GR" sz="2400" dirty="0">
                <a:latin typeface="+mn-lt"/>
              </a:rPr>
              <a:t>Using molecular genetics the hair of four brushes was found to be from the Eurasian Badger (</a:t>
            </a:r>
            <a:r>
              <a:rPr lang="en-GB" altLang="el-GR" sz="2400" i="1" dirty="0" err="1">
                <a:latin typeface="+mn-lt"/>
              </a:rPr>
              <a:t>Meles</a:t>
            </a:r>
            <a:r>
              <a:rPr lang="en-GB" altLang="el-GR" sz="2400" i="1" dirty="0">
                <a:latin typeface="+mn-lt"/>
              </a:rPr>
              <a:t> </a:t>
            </a:r>
            <a:r>
              <a:rPr lang="en-GB" altLang="el-GR" sz="2400" i="1" dirty="0" err="1">
                <a:latin typeface="+mn-lt"/>
              </a:rPr>
              <a:t>meles</a:t>
            </a:r>
            <a:r>
              <a:rPr lang="en-GB" altLang="el-GR" sz="2400" dirty="0">
                <a:latin typeface="+mn-lt"/>
              </a:rPr>
              <a:t>) which is a protected species</a:t>
            </a:r>
          </a:p>
        </p:txBody>
      </p:sp>
      <p:sp>
        <p:nvSpPr>
          <p:cNvPr id="5" name="Rectangle 4"/>
          <p:cNvSpPr>
            <a:spLocks noGrp="1" noChangeArrowheads="1"/>
          </p:cNvSpPr>
          <p:nvPr>
            <p:ph type="title"/>
          </p:nvPr>
        </p:nvSpPr>
        <p:spPr bwMode="auto">
          <a:xfrm>
            <a:off x="1992313" y="473931"/>
            <a:ext cx="8229600" cy="1143000"/>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200" dirty="0">
                <a:effectLst>
                  <a:outerShdw blurRad="38100" dist="38100" dir="2700000" algn="tl">
                    <a:srgbClr val="C0C0C0"/>
                  </a:outerShdw>
                </a:effectLst>
                <a:latin typeface="+mn-lt"/>
              </a:rPr>
              <a:t>Using genetics to identify commercial  products from endangered species </a:t>
            </a:r>
            <a:r>
              <a:rPr lang="en-ZA" sz="3200" baseline="30000" dirty="0">
                <a:effectLst>
                  <a:outerShdw blurRad="38100" dist="38100" dir="2700000" algn="tl">
                    <a:srgbClr val="C0C0C0"/>
                  </a:outerShdw>
                </a:effectLst>
                <a:latin typeface="+mn-lt"/>
              </a:rPr>
              <a:t>2</a:t>
            </a:r>
            <a:endParaRPr lang="en-GB" sz="3200" dirty="0">
              <a:effectLst>
                <a:outerShdw blurRad="38100" dist="38100" dir="2700000" algn="tl">
                  <a:srgbClr val="C0C0C0"/>
                </a:outerShdw>
              </a:effectLst>
              <a:latin typeface="+mn-lt"/>
            </a:endParaRPr>
          </a:p>
        </p:txBody>
      </p:sp>
      <p:pic>
        <p:nvPicPr>
          <p:cNvPr id="6" name="Content Placeholder 5" descr="images-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287679" y="5063816"/>
            <a:ext cx="2220912" cy="1673225"/>
          </a:xfrm>
        </p:spPr>
      </p:pic>
      <p:pic>
        <p:nvPicPr>
          <p:cNvPr id="22530" name="Picture 2" descr="Αποτέλεσμα εικόνας για Hog Badg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9042" y="1728584"/>
            <a:ext cx="4158189" cy="2680855"/>
          </a:xfrm>
          <a:prstGeom prst="rect">
            <a:avLst/>
          </a:prstGeom>
          <a:noFill/>
          <a:extLst>
            <a:ext uri="{909E8E84-426E-40DD-AFC4-6F175D3DCCD1}">
              <a14:hiddenFill xmlns:a14="http://schemas.microsoft.com/office/drawing/2010/main">
                <a:solidFill>
                  <a:srgbClr val="FFFFFF"/>
                </a:solidFill>
              </a14:hiddenFill>
            </a:ext>
          </a:extLst>
        </p:spPr>
      </p:pic>
      <p:sp>
        <p:nvSpPr>
          <p:cNvPr id="7" name="Down Arrow 6"/>
          <p:cNvSpPr/>
          <p:nvPr/>
        </p:nvSpPr>
        <p:spPr>
          <a:xfrm>
            <a:off x="8266812" y="4550528"/>
            <a:ext cx="262647" cy="372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8050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707012" y="1868047"/>
            <a:ext cx="656754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37 out of 38 species in the felid group are endangered or threatened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Cheetahs (</a:t>
            </a:r>
            <a:r>
              <a:rPr lang="en-GB" altLang="el-GR" i="1" dirty="0" err="1">
                <a:latin typeface="+mn-lt"/>
              </a:rPr>
              <a:t>Acinonyx</a:t>
            </a:r>
            <a:r>
              <a:rPr lang="en-GB" altLang="el-GR" i="1" dirty="0">
                <a:latin typeface="+mn-lt"/>
              </a:rPr>
              <a:t> </a:t>
            </a:r>
            <a:r>
              <a:rPr lang="en-GB" altLang="el-GR" i="1" dirty="0" err="1">
                <a:latin typeface="+mn-lt"/>
              </a:rPr>
              <a:t>jubatus</a:t>
            </a:r>
            <a:r>
              <a:rPr lang="en-GB" altLang="el-GR" dirty="0">
                <a:latin typeface="+mn-lt"/>
              </a:rPr>
              <a:t>) have less genomic variation than other cats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Cheetah’s ancestors underwent a severe reduction in numbers and inbreeding possibly several times or over a long period of time</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Florida Panther has the least genetic variation of any puma sub-species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All these species give us an incite into what happens when genetic diversity decreases which can be put to use in other endangered species</a:t>
            </a:r>
          </a:p>
        </p:txBody>
      </p:sp>
      <p:sp>
        <p:nvSpPr>
          <p:cNvPr id="5" name="Rectangle 4"/>
          <p:cNvSpPr>
            <a:spLocks noGrp="1" noChangeArrowheads="1"/>
          </p:cNvSpPr>
          <p:nvPr>
            <p:ph type="title"/>
          </p:nvPr>
        </p:nvSpPr>
        <p:spPr bwMode="auto">
          <a:xfrm>
            <a:off x="1213454" y="485899"/>
            <a:ext cx="5554663" cy="1143000"/>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latin typeface="+mn-lt"/>
              </a:rPr>
              <a:t>The Cats </a:t>
            </a:r>
            <a:r>
              <a:rPr lang="en-ZA" sz="3600" baseline="30000" dirty="0">
                <a:effectLst>
                  <a:outerShdw blurRad="38100" dist="38100" dir="2700000" algn="tl">
                    <a:srgbClr val="C0C0C0"/>
                  </a:outerShdw>
                </a:effectLst>
                <a:latin typeface="+mn-lt"/>
              </a:rPr>
              <a:t>3</a:t>
            </a:r>
            <a:endParaRPr lang="en-GB" sz="3600" dirty="0">
              <a:effectLst>
                <a:outerShdw blurRad="38100" dist="38100" dir="2700000" algn="tl">
                  <a:srgbClr val="C0C0C0"/>
                </a:outerShdw>
              </a:effectLst>
              <a:latin typeface="+mn-lt"/>
            </a:endParaRPr>
          </a:p>
        </p:txBody>
      </p:sp>
      <p:pic>
        <p:nvPicPr>
          <p:cNvPr id="6" name="Content Placeholder 5" descr="images-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482014" y="251464"/>
            <a:ext cx="2920805" cy="3632519"/>
          </a:xfrm>
        </p:spPr>
      </p:pic>
    </p:spTree>
    <p:extLst>
      <p:ext uri="{BB962C8B-B14F-4D97-AF65-F5344CB8AC3E}">
        <p14:creationId xmlns:p14="http://schemas.microsoft.com/office/powerpoint/2010/main" val="421428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1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anisimi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522556" y="73256"/>
            <a:ext cx="4529069" cy="3258130"/>
          </a:xfrm>
        </p:spPr>
      </p:pic>
      <p:sp>
        <p:nvSpPr>
          <p:cNvPr id="4" name="Text Box 2"/>
          <p:cNvSpPr txBox="1">
            <a:spLocks noChangeArrowheads="1"/>
          </p:cNvSpPr>
          <p:nvPr/>
        </p:nvSpPr>
        <p:spPr bwMode="auto">
          <a:xfrm>
            <a:off x="764643" y="2610978"/>
            <a:ext cx="7607197"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Simien Jackal (</a:t>
            </a:r>
            <a:r>
              <a:rPr lang="en-GB" altLang="el-GR" i="1" dirty="0" err="1">
                <a:latin typeface="+mn-lt"/>
              </a:rPr>
              <a:t>Canis</a:t>
            </a:r>
            <a:r>
              <a:rPr lang="en-GB" altLang="el-GR" i="1" dirty="0">
                <a:latin typeface="+mn-lt"/>
              </a:rPr>
              <a:t> </a:t>
            </a:r>
            <a:r>
              <a:rPr lang="en-GB" altLang="el-GR" i="1" dirty="0" err="1">
                <a:latin typeface="+mn-lt"/>
              </a:rPr>
              <a:t>simensis</a:t>
            </a:r>
            <a:r>
              <a:rPr lang="en-GB" altLang="el-GR" dirty="0">
                <a:latin typeface="+mn-lt"/>
              </a:rPr>
              <a:t>) is probably the most endangered canid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There are fewer than 500 individuals left and they are in isolated populations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Restricted to the Ethiopian highlands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Habitat loss and fragmentation has restricted the Simien Jackal still more</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In one study on the population from the Bale Mountain National Park there was only one mitochondrial genotype found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Another problem is their ability to hybridise with domestic dogs </a:t>
            </a:r>
          </a:p>
        </p:txBody>
      </p:sp>
      <p:sp>
        <p:nvSpPr>
          <p:cNvPr id="5" name="Rectangle 4"/>
          <p:cNvSpPr>
            <a:spLocks noGrp="1" noChangeArrowheads="1"/>
          </p:cNvSpPr>
          <p:nvPr>
            <p:ph type="title"/>
          </p:nvPr>
        </p:nvSpPr>
        <p:spPr bwMode="auto">
          <a:xfrm>
            <a:off x="1682367" y="533762"/>
            <a:ext cx="4529069" cy="808355"/>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latin typeface="+mn-lt"/>
              </a:rPr>
              <a:t>The Dogs </a:t>
            </a:r>
            <a:r>
              <a:rPr lang="en-ZA" sz="3600" baseline="30000" dirty="0">
                <a:effectLst>
                  <a:outerShdw blurRad="38100" dist="38100" dir="2700000" algn="tl">
                    <a:srgbClr val="C0C0C0"/>
                  </a:outerShdw>
                </a:effectLst>
                <a:latin typeface="+mn-lt"/>
              </a:rPr>
              <a:t>4</a:t>
            </a:r>
            <a:endParaRPr lang="en-GB" sz="3600" dirty="0">
              <a:effectLst>
                <a:outerShdw blurRad="38100" dist="38100" dir="2700000" algn="tl">
                  <a:srgbClr val="C0C0C0"/>
                </a:outerShdw>
              </a:effectLst>
              <a:latin typeface="+mn-lt"/>
            </a:endParaRPr>
          </a:p>
        </p:txBody>
      </p:sp>
    </p:spTree>
    <p:extLst>
      <p:ext uri="{BB962C8B-B14F-4D97-AF65-F5344CB8AC3E}">
        <p14:creationId xmlns:p14="http://schemas.microsoft.com/office/powerpoint/2010/main" val="217698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1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1000"/>
                                        <p:tgtEl>
                                          <p:spTgt spid="4">
                                            <p:txEl>
                                              <p:pRg st="5" end="5"/>
                                            </p:txEl>
                                          </p:spTgt>
                                        </p:tgtEl>
                                      </p:cBhvr>
                                    </p:animEffect>
                                  </p:childTnLst>
                                  <p:subTnLst>
                                    <p:animClr clrSpc="rgb" dir="cw">
                                      <p:cBhvr override="childStyle">
                                        <p:cTn dur="1" fill="hold" display="0" masterRel="nextClick" afterEffect="1"/>
                                        <p:tgtEl>
                                          <p:spTgt spid="4">
                                            <p:txEl>
                                              <p:pRg st="5" end="5"/>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271589" y="3205015"/>
            <a:ext cx="7559675"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Red Wolf (</a:t>
            </a:r>
            <a:r>
              <a:rPr lang="en-GB" altLang="el-GR" i="1" dirty="0" err="1">
                <a:latin typeface="+mn-lt"/>
              </a:rPr>
              <a:t>Canis</a:t>
            </a:r>
            <a:r>
              <a:rPr lang="en-GB" altLang="el-GR" i="1" dirty="0">
                <a:latin typeface="+mn-lt"/>
              </a:rPr>
              <a:t> </a:t>
            </a:r>
            <a:r>
              <a:rPr lang="en-GB" altLang="el-GR" i="1" dirty="0" err="1">
                <a:latin typeface="+mn-lt"/>
              </a:rPr>
              <a:t>rufus</a:t>
            </a:r>
            <a:r>
              <a:rPr lang="en-GB" altLang="el-GR" dirty="0">
                <a:latin typeface="+mn-lt"/>
              </a:rPr>
              <a:t>) </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Was found in the south central United States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Extinct in the wild since 1975</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Single captive population</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origins of the species are questionable </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Genetic tests have assisted in making decisions when considering re-introductions</a:t>
            </a:r>
          </a:p>
        </p:txBody>
      </p:sp>
      <p:sp>
        <p:nvSpPr>
          <p:cNvPr id="5" name="Rectangle 4"/>
          <p:cNvSpPr>
            <a:spLocks noGrp="1" noChangeArrowheads="1"/>
          </p:cNvSpPr>
          <p:nvPr>
            <p:ph type="title"/>
          </p:nvPr>
        </p:nvSpPr>
        <p:spPr bwMode="auto">
          <a:xfrm>
            <a:off x="2279650" y="729123"/>
            <a:ext cx="3538538" cy="1143000"/>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rPr>
              <a:t>The Dogs </a:t>
            </a:r>
            <a:r>
              <a:rPr lang="en-ZA" sz="3600" baseline="30000" dirty="0">
                <a:effectLst>
                  <a:outerShdw blurRad="38100" dist="38100" dir="2700000" algn="tl">
                    <a:srgbClr val="C0C0C0"/>
                  </a:outerShdw>
                </a:effectLst>
              </a:rPr>
              <a:t>4</a:t>
            </a:r>
            <a:endParaRPr lang="en-GB" sz="3600" dirty="0">
              <a:effectLst>
                <a:outerShdw blurRad="38100" dist="38100" dir="2700000" algn="tl">
                  <a:srgbClr val="C0C0C0"/>
                </a:outerShdw>
              </a:effectLst>
            </a:endParaRPr>
          </a:p>
        </p:txBody>
      </p:sp>
      <p:pic>
        <p:nvPicPr>
          <p:cNvPr id="6" name="Content Placeholder 5" descr="redwolf"/>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091680" y="236072"/>
            <a:ext cx="4800212" cy="3599709"/>
          </a:xfrm>
        </p:spPr>
      </p:pic>
    </p:spTree>
    <p:extLst>
      <p:ext uri="{BB962C8B-B14F-4D97-AF65-F5344CB8AC3E}">
        <p14:creationId xmlns:p14="http://schemas.microsoft.com/office/powerpoint/2010/main" val="389235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1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1000"/>
                                        <p:tgtEl>
                                          <p:spTgt spid="4">
                                            <p:txEl>
                                              <p:pRg st="5" end="5"/>
                                            </p:txEl>
                                          </p:spTgt>
                                        </p:tgtEl>
                                      </p:cBhvr>
                                    </p:animEffect>
                                  </p:childTnLst>
                                  <p:subTnLst>
                                    <p:animClr clrSpc="rgb" dir="cw">
                                      <p:cBhvr override="childStyle">
                                        <p:cTn dur="1" fill="hold" display="0" masterRel="nextClick" afterEffect="1"/>
                                        <p:tgtEl>
                                          <p:spTgt spid="4">
                                            <p:txEl>
                                              <p:pRg st="5" end="5"/>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680720" y="1915848"/>
            <a:ext cx="5788025"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Island of Guam had the brown tree snake introduced and the native species of birds have been in trouble ever since</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Guam Rail (</a:t>
            </a:r>
            <a:r>
              <a:rPr lang="en-GB" altLang="el-GR" i="1" dirty="0" err="1">
                <a:latin typeface="+mn-lt"/>
              </a:rPr>
              <a:t>Rallus</a:t>
            </a:r>
            <a:r>
              <a:rPr lang="en-GB" altLang="el-GR" i="1" dirty="0">
                <a:latin typeface="+mn-lt"/>
              </a:rPr>
              <a:t> </a:t>
            </a:r>
            <a:r>
              <a:rPr lang="en-GB" altLang="el-GR" i="1" dirty="0" err="1">
                <a:latin typeface="+mn-lt"/>
              </a:rPr>
              <a:t>owstoni</a:t>
            </a:r>
            <a:r>
              <a:rPr lang="en-GB" altLang="el-GR" dirty="0">
                <a:latin typeface="+mn-lt"/>
              </a:rPr>
              <a:t>) and the Micronesian Kingfisher (</a:t>
            </a:r>
            <a:r>
              <a:rPr lang="en-GB" altLang="el-GR" i="1" dirty="0">
                <a:latin typeface="+mn-lt"/>
              </a:rPr>
              <a:t>Halcyon </a:t>
            </a:r>
            <a:r>
              <a:rPr lang="en-GB" altLang="el-GR" i="1" dirty="0" err="1">
                <a:latin typeface="+mn-lt"/>
              </a:rPr>
              <a:t>cinnamomina</a:t>
            </a:r>
            <a:r>
              <a:rPr lang="en-GB" altLang="el-GR" dirty="0">
                <a:latin typeface="+mn-lt"/>
              </a:rPr>
              <a:t>) are extinct in the wild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Genetic analysis has helped to manage </a:t>
            </a:r>
            <a:r>
              <a:rPr lang="en-GB" altLang="el-GR" dirty="0" err="1">
                <a:latin typeface="+mn-lt"/>
              </a:rPr>
              <a:t>matings</a:t>
            </a:r>
            <a:r>
              <a:rPr lang="en-GB" altLang="el-GR" dirty="0">
                <a:latin typeface="+mn-lt"/>
              </a:rPr>
              <a:t> by looking at relatedness among the captive birds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results show low genetic diversity but none of this has been lost since the species have been taken into captivity</a:t>
            </a:r>
          </a:p>
        </p:txBody>
      </p:sp>
      <p:sp>
        <p:nvSpPr>
          <p:cNvPr id="5" name="Rectangle 4"/>
          <p:cNvSpPr>
            <a:spLocks noGrp="1" noChangeArrowheads="1"/>
          </p:cNvSpPr>
          <p:nvPr>
            <p:ph type="title" sz="quarter"/>
          </p:nvPr>
        </p:nvSpPr>
        <p:spPr bwMode="auto">
          <a:xfrm>
            <a:off x="2208214" y="644059"/>
            <a:ext cx="7559675" cy="719138"/>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rPr>
              <a:t>The Birds </a:t>
            </a:r>
            <a:r>
              <a:rPr lang="en-ZA" sz="3600" baseline="30000" dirty="0">
                <a:effectLst>
                  <a:outerShdw blurRad="38100" dist="38100" dir="2700000" algn="tl">
                    <a:srgbClr val="C0C0C0"/>
                  </a:outerShdw>
                </a:effectLst>
              </a:rPr>
              <a:t>5</a:t>
            </a:r>
            <a:endParaRPr lang="en-GB" sz="3600" dirty="0">
              <a:effectLst>
                <a:outerShdw blurRad="38100" dist="38100" dir="2700000" algn="tl">
                  <a:srgbClr val="C0C0C0"/>
                </a:outerShdw>
              </a:effectLst>
            </a:endParaRPr>
          </a:p>
        </p:txBody>
      </p:sp>
      <p:pic>
        <p:nvPicPr>
          <p:cNvPr id="6" name="Picture 5" descr="crw_5005-918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0864" y="3674639"/>
            <a:ext cx="3173818" cy="3048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Guam_rai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0255" y="1133134"/>
            <a:ext cx="3210866" cy="2346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9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par>
                                <p:cTn id="13" presetID="3"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blinds(horizontal)">
                                      <p:cBhvr>
                                        <p:cTn id="23"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blinds(horizontal)">
                                      <p:cBhvr>
                                        <p:cTn id="28"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270952" y="1844675"/>
            <a:ext cx="965009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There are seven species alive today and all are endangered or threatened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Molecular genetics has helped establish some natural history and evolution that is beneficial to conservation efforts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As with the Whales discussed earlier Green, Loggerhead and Hawksbill turtles return to the same rookery (egg laying site)</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Using genetic analysis this has been shown to be the turtles returning to their beach of birth</a:t>
            </a:r>
          </a:p>
        </p:txBody>
      </p:sp>
      <p:sp>
        <p:nvSpPr>
          <p:cNvPr id="5" name="Rectangle 4"/>
          <p:cNvSpPr>
            <a:spLocks noGrp="1" noChangeArrowheads="1"/>
          </p:cNvSpPr>
          <p:nvPr>
            <p:ph type="title" sz="quarter"/>
          </p:nvPr>
        </p:nvSpPr>
        <p:spPr bwMode="auto">
          <a:xfrm>
            <a:off x="2208214" y="856719"/>
            <a:ext cx="7559675" cy="719138"/>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rPr>
              <a:t>Marine Turtles </a:t>
            </a:r>
            <a:r>
              <a:rPr lang="en-ZA" sz="3600" baseline="30000" dirty="0">
                <a:effectLst>
                  <a:outerShdw blurRad="38100" dist="38100" dir="2700000" algn="tl">
                    <a:srgbClr val="C0C0C0"/>
                  </a:outerShdw>
                </a:effectLst>
              </a:rPr>
              <a:t>6</a:t>
            </a:r>
            <a:endParaRPr lang="en-GB" sz="3600" dirty="0">
              <a:effectLst>
                <a:outerShdw blurRad="38100" dist="38100" dir="2700000" algn="tl">
                  <a:srgbClr val="C0C0C0"/>
                </a:outerShdw>
              </a:effectLst>
            </a:endParaRPr>
          </a:p>
        </p:txBody>
      </p:sp>
      <p:pic>
        <p:nvPicPr>
          <p:cNvPr id="6" name="Picture 5" descr="200px-Hawksbill_turtle_doeppne-0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3247" y="4357980"/>
            <a:ext cx="3169284" cy="228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200px-Chelonia_mydas_(Hawaiian_varie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4657" y="4507200"/>
            <a:ext cx="3280209" cy="1983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240px-Loggerhead_close_u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151" y="4536253"/>
            <a:ext cx="2876126" cy="1925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458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par>
                                <p:cTn id="14" presetID="3"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blinds(horizontal)">
                                      <p:cBhvr>
                                        <p:cTn id="21"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blinds(horizontal)">
                                      <p:cBhvr>
                                        <p:cTn id="26"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blinds(horizontal)">
                                      <p:cBhvr>
                                        <p:cTn id="31"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50" y="2397470"/>
            <a:ext cx="7055391" cy="1403005"/>
          </a:xfrm>
        </p:spPr>
        <p:txBody>
          <a:bodyPr>
            <a:noAutofit/>
          </a:bodyPr>
          <a:lstStyle/>
          <a:p>
            <a:pPr>
              <a:buFont typeface="Wingdings" panose="05000000000000000000" pitchFamily="2" charset="2"/>
              <a:buChar char="q"/>
            </a:pPr>
            <a:r>
              <a:rPr lang="en-US" sz="2000" b="1" dirty="0">
                <a:solidFill>
                  <a:srgbClr val="464600"/>
                </a:solidFill>
                <a:cs typeface="Arial" charset="0"/>
              </a:rPr>
              <a:t>Lonesome George (c. 1910 – June 24, 2012) was a male </a:t>
            </a:r>
            <a:r>
              <a:rPr lang="en-US" sz="2000" b="1" dirty="0" err="1">
                <a:solidFill>
                  <a:srgbClr val="464600"/>
                </a:solidFill>
                <a:cs typeface="Arial" charset="0"/>
              </a:rPr>
              <a:t>Pinta</a:t>
            </a:r>
            <a:r>
              <a:rPr lang="en-US" sz="2000" b="1" dirty="0">
                <a:solidFill>
                  <a:srgbClr val="464600"/>
                </a:solidFill>
                <a:cs typeface="Arial" charset="0"/>
              </a:rPr>
              <a:t> Island tortoise (</a:t>
            </a:r>
            <a:r>
              <a:rPr lang="en-US" sz="2000" b="1" i="1" dirty="0" err="1">
                <a:solidFill>
                  <a:srgbClr val="464600"/>
                </a:solidFill>
                <a:cs typeface="Arial" charset="0"/>
              </a:rPr>
              <a:t>Chelonoidis</a:t>
            </a:r>
            <a:r>
              <a:rPr lang="en-US" sz="2000" b="1" i="1" dirty="0">
                <a:solidFill>
                  <a:srgbClr val="464600"/>
                </a:solidFill>
                <a:cs typeface="Arial" charset="0"/>
              </a:rPr>
              <a:t> </a:t>
            </a:r>
            <a:r>
              <a:rPr lang="en-US" sz="2000" b="1" i="1" dirty="0" err="1">
                <a:solidFill>
                  <a:srgbClr val="464600"/>
                </a:solidFill>
                <a:cs typeface="Arial" charset="0"/>
              </a:rPr>
              <a:t>abingdonii</a:t>
            </a:r>
            <a:r>
              <a:rPr lang="en-US" sz="2000" b="1" dirty="0">
                <a:solidFill>
                  <a:srgbClr val="464600"/>
                </a:solidFill>
                <a:cs typeface="Arial" charset="0"/>
              </a:rPr>
              <a:t>). Due to his habitat destruction by introduced feral goats, the indigenous </a:t>
            </a:r>
            <a:r>
              <a:rPr lang="en-US" sz="2000" b="1" i="1" dirty="0">
                <a:solidFill>
                  <a:srgbClr val="464600"/>
                </a:solidFill>
                <a:cs typeface="Arial" charset="0"/>
              </a:rPr>
              <a:t>C. </a:t>
            </a:r>
            <a:r>
              <a:rPr lang="en-US" sz="2000" b="1" i="1" dirty="0" err="1">
                <a:solidFill>
                  <a:srgbClr val="464600"/>
                </a:solidFill>
                <a:cs typeface="Arial" charset="0"/>
              </a:rPr>
              <a:t>abingdonii</a:t>
            </a:r>
            <a:r>
              <a:rPr lang="en-US" sz="2000" b="1" i="1" dirty="0">
                <a:solidFill>
                  <a:srgbClr val="464600"/>
                </a:solidFill>
                <a:cs typeface="Arial" charset="0"/>
              </a:rPr>
              <a:t> </a:t>
            </a:r>
            <a:r>
              <a:rPr lang="en-US" sz="2000" b="1" dirty="0">
                <a:solidFill>
                  <a:srgbClr val="464600"/>
                </a:solidFill>
                <a:cs typeface="Arial" charset="0"/>
              </a:rPr>
              <a:t>population was reduced to a single individual. </a:t>
            </a:r>
          </a:p>
        </p:txBody>
      </p:sp>
      <p:sp>
        <p:nvSpPr>
          <p:cNvPr id="3" name="Title 2"/>
          <p:cNvSpPr>
            <a:spLocks noGrp="1"/>
          </p:cNvSpPr>
          <p:nvPr>
            <p:ph type="title"/>
          </p:nvPr>
        </p:nvSpPr>
        <p:spPr>
          <a:xfrm>
            <a:off x="542925" y="509778"/>
            <a:ext cx="6011694" cy="867902"/>
          </a:xfrm>
        </p:spPr>
        <p:txBody>
          <a:bodyPr>
            <a:normAutofit/>
          </a:bodyPr>
          <a:lstStyle/>
          <a:p>
            <a:r>
              <a:rPr lang="en-ZA" sz="4000" dirty="0">
                <a:effectLst>
                  <a:outerShdw blurRad="38100" dist="38100" dir="2700000" algn="tl">
                    <a:srgbClr val="C0C0C0"/>
                  </a:outerShdw>
                </a:effectLst>
              </a:rPr>
              <a:t>Lonesome George</a:t>
            </a:r>
            <a:endParaRPr lang="el-GR" sz="4000" dirty="0"/>
          </a:p>
        </p:txBody>
      </p:sp>
      <p:pic>
        <p:nvPicPr>
          <p:cNvPr id="12290" name="Picture 2" descr="https://upload.wikimedia.org/wikipedia/commons/b/b2/Giant_Tortoise%2C_Galapago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8497" y="-1"/>
            <a:ext cx="4973503" cy="332422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1"/>
          <p:cNvSpPr txBox="1">
            <a:spLocks/>
          </p:cNvSpPr>
          <p:nvPr/>
        </p:nvSpPr>
        <p:spPr>
          <a:xfrm>
            <a:off x="285751" y="3781703"/>
            <a:ext cx="10097770" cy="2866747"/>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buFont typeface="Wingdings" panose="05000000000000000000" pitchFamily="2" charset="2"/>
              <a:buChar char="q"/>
            </a:pPr>
            <a:r>
              <a:rPr lang="en-US" sz="2000" b="1" dirty="0">
                <a:solidFill>
                  <a:srgbClr val="464600"/>
                </a:solidFill>
                <a:cs typeface="Arial" charset="0"/>
              </a:rPr>
              <a:t>No other </a:t>
            </a:r>
            <a:r>
              <a:rPr lang="en-US" sz="2000" b="1" dirty="0" err="1">
                <a:solidFill>
                  <a:srgbClr val="464600"/>
                </a:solidFill>
                <a:cs typeface="Arial" charset="0"/>
              </a:rPr>
              <a:t>Pinta</a:t>
            </a:r>
            <a:r>
              <a:rPr lang="en-US" sz="2000" b="1" dirty="0">
                <a:solidFill>
                  <a:srgbClr val="464600"/>
                </a:solidFill>
                <a:cs typeface="Arial" charset="0"/>
              </a:rPr>
              <a:t> tortoises could be found in any of the Galapagos islands. </a:t>
            </a:r>
          </a:p>
          <a:p>
            <a:pPr>
              <a:buFont typeface="Wingdings" panose="05000000000000000000" pitchFamily="2" charset="2"/>
              <a:buChar char="q"/>
            </a:pPr>
            <a:r>
              <a:rPr lang="en-US" sz="2000" b="1" dirty="0">
                <a:solidFill>
                  <a:srgbClr val="464600"/>
                </a:solidFill>
                <a:cs typeface="Arial" charset="0"/>
              </a:rPr>
              <a:t>Over the decades, all attempts at mating Lonesome George had been unsuccessful, due to the lack of females of his own species. </a:t>
            </a:r>
          </a:p>
          <a:p>
            <a:pPr>
              <a:buFont typeface="Wingdings" panose="05000000000000000000" pitchFamily="2" charset="2"/>
              <a:buChar char="q"/>
            </a:pPr>
            <a:r>
              <a:rPr lang="en-US" sz="2000" b="1" dirty="0">
                <a:solidFill>
                  <a:srgbClr val="464600"/>
                </a:solidFill>
                <a:cs typeface="Arial" charset="0"/>
              </a:rPr>
              <a:t>George was penned with two females from the genetically closest subspecies, </a:t>
            </a:r>
            <a:r>
              <a:rPr lang="en-US" sz="2000" b="1" i="1" dirty="0" err="1">
                <a:solidFill>
                  <a:srgbClr val="464600"/>
                </a:solidFill>
                <a:cs typeface="Arial" charset="0"/>
              </a:rPr>
              <a:t>Chelonoidis</a:t>
            </a:r>
            <a:r>
              <a:rPr lang="en-US" sz="2000" b="1" i="1" dirty="0">
                <a:solidFill>
                  <a:srgbClr val="464600"/>
                </a:solidFill>
                <a:cs typeface="Arial" charset="0"/>
              </a:rPr>
              <a:t> </a:t>
            </a:r>
            <a:r>
              <a:rPr lang="en-US" sz="2000" b="1" i="1" dirty="0" err="1">
                <a:solidFill>
                  <a:srgbClr val="464600"/>
                </a:solidFill>
                <a:cs typeface="Arial" charset="0"/>
              </a:rPr>
              <a:t>becki</a:t>
            </a:r>
            <a:r>
              <a:rPr lang="en-US" sz="2000" b="1" dirty="0">
                <a:solidFill>
                  <a:srgbClr val="464600"/>
                </a:solidFill>
                <a:cs typeface="Arial" charset="0"/>
              </a:rPr>
              <a:t>. Although eggs were produced, none hatched. </a:t>
            </a:r>
          </a:p>
          <a:p>
            <a:pPr>
              <a:buFont typeface="Wingdings" panose="05000000000000000000" pitchFamily="2" charset="2"/>
              <a:buChar char="q"/>
            </a:pPr>
            <a:r>
              <a:rPr lang="en-US" sz="2000" b="1" dirty="0">
                <a:solidFill>
                  <a:srgbClr val="464600"/>
                </a:solidFill>
                <a:cs typeface="Arial" charset="0"/>
              </a:rPr>
              <a:t>In his last years, he was known as the rarest creature in the world. George serves as an important </a:t>
            </a:r>
            <a:r>
              <a:rPr lang="en-US" b="1" dirty="0">
                <a:solidFill>
                  <a:srgbClr val="464600"/>
                </a:solidFill>
                <a:cs typeface="Arial" charset="0"/>
              </a:rPr>
              <a:t>symbol for conservation efforts </a:t>
            </a:r>
            <a:r>
              <a:rPr lang="en-US" sz="2000" b="1" dirty="0">
                <a:solidFill>
                  <a:srgbClr val="464600"/>
                </a:solidFill>
                <a:cs typeface="Arial" charset="0"/>
              </a:rPr>
              <a:t>in the Galápagos Islands and throughout the world</a:t>
            </a:r>
          </a:p>
        </p:txBody>
      </p:sp>
    </p:spTree>
    <p:extLst>
      <p:ext uri="{BB962C8B-B14F-4D97-AF65-F5344CB8AC3E}">
        <p14:creationId xmlns:p14="http://schemas.microsoft.com/office/powerpoint/2010/main" val="102319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0" y="-1"/>
            <a:ext cx="12192000" cy="6892931"/>
          </a:xfrm>
          <a:prstGeom prst="rect">
            <a:avLst/>
          </a:prstGeom>
        </p:spPr>
      </p:pic>
    </p:spTree>
    <p:extLst>
      <p:ext uri="{BB962C8B-B14F-4D97-AF65-F5344CB8AC3E}">
        <p14:creationId xmlns:p14="http://schemas.microsoft.com/office/powerpoint/2010/main" val="2180734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Αποτέλεσμα εικόνας για darwin finches"/>
          <p:cNvPicPr>
            <a:picLocks noChangeAspect="1" noChangeArrowheads="1"/>
          </p:cNvPicPr>
          <p:nvPr/>
        </p:nvPicPr>
        <p:blipFill rotWithShape="1">
          <a:blip r:embed="rId2">
            <a:extLst>
              <a:ext uri="{28A0092B-C50C-407E-A947-70E740481C1C}">
                <a14:useLocalDpi xmlns:a14="http://schemas.microsoft.com/office/drawing/2010/main" val="0"/>
              </a:ext>
            </a:extLst>
          </a:blip>
          <a:srcRect l="3521" r="5636"/>
          <a:stretch/>
        </p:blipFill>
        <p:spPr bwMode="auto">
          <a:xfrm>
            <a:off x="1703512" y="1144"/>
            <a:ext cx="8784976" cy="6866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96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
            <a:ext cx="9144000" cy="6858001"/>
          </a:xfrm>
        </p:spPr>
      </p:pic>
    </p:spTree>
    <p:extLst>
      <p:ext uri="{BB962C8B-B14F-4D97-AF65-F5344CB8AC3E}">
        <p14:creationId xmlns:p14="http://schemas.microsoft.com/office/powerpoint/2010/main" val="26973031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208214" y="1731964"/>
            <a:ext cx="4751387" cy="512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Spreading </a:t>
            </a:r>
            <a:r>
              <a:rPr lang="en-GB" altLang="el-GR" dirty="0" err="1">
                <a:latin typeface="+mn-lt"/>
              </a:rPr>
              <a:t>Avens</a:t>
            </a:r>
            <a:r>
              <a:rPr lang="en-GB" altLang="el-GR" dirty="0">
                <a:latin typeface="+mn-lt"/>
              </a:rPr>
              <a:t> (</a:t>
            </a:r>
            <a:r>
              <a:rPr lang="en-GB" altLang="el-GR" i="1" dirty="0" err="1">
                <a:latin typeface="+mn-lt"/>
              </a:rPr>
              <a:t>Geum</a:t>
            </a:r>
            <a:r>
              <a:rPr lang="en-GB" altLang="el-GR" i="1" dirty="0">
                <a:latin typeface="+mn-lt"/>
              </a:rPr>
              <a:t> </a:t>
            </a:r>
            <a:r>
              <a:rPr lang="en-GB" altLang="el-GR" i="1" dirty="0" err="1">
                <a:latin typeface="+mn-lt"/>
              </a:rPr>
              <a:t>radiatum</a:t>
            </a:r>
            <a:r>
              <a:rPr lang="en-GB" altLang="el-GR" dirty="0">
                <a:latin typeface="+mn-lt"/>
              </a:rPr>
              <a:t>) is a perennial herb that is found only on a few mountain tops in North Carolina and Tennessee</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In 1991 there were 16 populations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Now there are 11</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Extinction is being caused by human trampling</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Four of the other populations are declining</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The government want to restore the numbers of the plant in one of the declining populations, genetic analysis will help with the answer</a:t>
            </a:r>
          </a:p>
          <a:p>
            <a:pPr eaLnBrk="1" hangingPunct="1">
              <a:lnSpc>
                <a:spcPct val="90000"/>
              </a:lnSpc>
              <a:spcBef>
                <a:spcPct val="50000"/>
              </a:spcBef>
              <a:buClr>
                <a:srgbClr val="808000"/>
              </a:buClr>
              <a:buSzPct val="70000"/>
              <a:buFont typeface="Wingdings" pitchFamily="2" charset="2"/>
              <a:buChar char="q"/>
            </a:pPr>
            <a:endParaRPr lang="en-GB" altLang="el-GR" dirty="0">
              <a:latin typeface="+mn-lt"/>
            </a:endParaRPr>
          </a:p>
        </p:txBody>
      </p:sp>
      <p:sp>
        <p:nvSpPr>
          <p:cNvPr id="5" name="Rectangle 4"/>
          <p:cNvSpPr>
            <a:spLocks noGrp="1" noChangeArrowheads="1"/>
          </p:cNvSpPr>
          <p:nvPr>
            <p:ph type="title"/>
          </p:nvPr>
        </p:nvSpPr>
        <p:spPr bwMode="auto">
          <a:xfrm>
            <a:off x="2428249" y="627210"/>
            <a:ext cx="5843587" cy="744390"/>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latin typeface="+mn-lt"/>
              </a:rPr>
              <a:t>Endemic plants </a:t>
            </a:r>
            <a:r>
              <a:rPr lang="en-ZA" sz="3600" baseline="30000" dirty="0">
                <a:effectLst>
                  <a:outerShdw blurRad="38100" dist="38100" dir="2700000" algn="tl">
                    <a:srgbClr val="C0C0C0"/>
                  </a:outerShdw>
                </a:effectLst>
                <a:latin typeface="+mn-lt"/>
              </a:rPr>
              <a:t>7</a:t>
            </a:r>
            <a:endParaRPr lang="en-GB" sz="3600" dirty="0">
              <a:effectLst>
                <a:outerShdw blurRad="38100" dist="38100" dir="2700000" algn="tl">
                  <a:srgbClr val="C0C0C0"/>
                </a:outerShdw>
              </a:effectLst>
              <a:latin typeface="+mn-lt"/>
            </a:endParaRPr>
          </a:p>
        </p:txBody>
      </p:sp>
      <p:pic>
        <p:nvPicPr>
          <p:cNvPr id="6" name="Content Placeholder 5" descr="gera2_1v"/>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104112" y="1731963"/>
            <a:ext cx="2794000" cy="4191000"/>
          </a:xfrm>
        </p:spPr>
      </p:pic>
    </p:spTree>
    <p:extLst>
      <p:ext uri="{BB962C8B-B14F-4D97-AF65-F5344CB8AC3E}">
        <p14:creationId xmlns:p14="http://schemas.microsoft.com/office/powerpoint/2010/main" val="45625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1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1000"/>
                                        <p:tgtEl>
                                          <p:spTgt spid="4">
                                            <p:txEl>
                                              <p:pRg st="5" end="5"/>
                                            </p:txEl>
                                          </p:spTgt>
                                        </p:tgtEl>
                                      </p:cBhvr>
                                    </p:animEffect>
                                  </p:childTnLst>
                                  <p:subTnLst>
                                    <p:animClr clrSpc="rgb" dir="cw">
                                      <p:cBhvr override="childStyle">
                                        <p:cTn dur="1" fill="hold" display="0" masterRel="nextClick" afterEffect="1"/>
                                        <p:tgtEl>
                                          <p:spTgt spid="4">
                                            <p:txEl>
                                              <p:pRg st="5" end="5"/>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Xiphias_gladiu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0825" y="4941889"/>
            <a:ext cx="360045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
          <p:cNvSpPr txBox="1">
            <a:spLocks noChangeArrowheads="1"/>
          </p:cNvSpPr>
          <p:nvPr/>
        </p:nvSpPr>
        <p:spPr bwMode="auto">
          <a:xfrm>
            <a:off x="1992313" y="1974851"/>
            <a:ext cx="5543550"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sz="1800" dirty="0">
                <a:latin typeface="+mn-lt"/>
              </a:rPr>
              <a:t>The Billfish group contains Swordfish,  Marlins, Sailfish and Spearfish</a:t>
            </a:r>
          </a:p>
          <a:p>
            <a:pPr eaLnBrk="1" hangingPunct="1">
              <a:lnSpc>
                <a:spcPct val="90000"/>
              </a:lnSpc>
              <a:spcBef>
                <a:spcPct val="50000"/>
              </a:spcBef>
              <a:buClr>
                <a:srgbClr val="808000"/>
              </a:buClr>
              <a:buSzPct val="70000"/>
              <a:buFont typeface="Wingdings" pitchFamily="2" charset="2"/>
              <a:buChar char="q"/>
            </a:pPr>
            <a:r>
              <a:rPr lang="en-GB" altLang="el-GR" sz="1800" dirty="0">
                <a:latin typeface="+mn-lt"/>
              </a:rPr>
              <a:t>These fish are commercially exploited  and their numbers have decreased                                                 </a:t>
            </a:r>
          </a:p>
          <a:p>
            <a:pPr eaLnBrk="1" hangingPunct="1">
              <a:lnSpc>
                <a:spcPct val="90000"/>
              </a:lnSpc>
              <a:spcBef>
                <a:spcPct val="50000"/>
              </a:spcBef>
              <a:buClr>
                <a:srgbClr val="808000"/>
              </a:buClr>
              <a:buSzPct val="70000"/>
              <a:buFont typeface="Wingdings" pitchFamily="2" charset="2"/>
              <a:buChar char="q"/>
            </a:pPr>
            <a:r>
              <a:rPr lang="en-GB" altLang="el-GR" sz="1800" dirty="0">
                <a:latin typeface="+mn-lt"/>
              </a:rPr>
              <a:t>It was not known if these animals were moving about the sea as distinct populations or whether they were a continuous population</a:t>
            </a:r>
          </a:p>
          <a:p>
            <a:pPr eaLnBrk="1" hangingPunct="1">
              <a:lnSpc>
                <a:spcPct val="90000"/>
              </a:lnSpc>
              <a:spcBef>
                <a:spcPct val="50000"/>
              </a:spcBef>
              <a:buClr>
                <a:srgbClr val="808000"/>
              </a:buClr>
              <a:buSzPct val="70000"/>
              <a:buFont typeface="Wingdings" pitchFamily="2" charset="2"/>
              <a:buChar char="q"/>
            </a:pPr>
            <a:r>
              <a:rPr lang="en-GB" altLang="el-GR" sz="1800" dirty="0">
                <a:latin typeface="+mn-lt"/>
              </a:rPr>
              <a:t>Molecular genetics have been used to find some answers</a:t>
            </a:r>
          </a:p>
          <a:p>
            <a:pPr eaLnBrk="1" hangingPunct="1">
              <a:lnSpc>
                <a:spcPct val="90000"/>
              </a:lnSpc>
              <a:spcBef>
                <a:spcPct val="50000"/>
              </a:spcBef>
              <a:buClr>
                <a:srgbClr val="808000"/>
              </a:buClr>
              <a:buSzPct val="70000"/>
              <a:buFont typeface="Wingdings" pitchFamily="2" charset="2"/>
              <a:buChar char="q"/>
            </a:pPr>
            <a:r>
              <a:rPr lang="en-GB" altLang="el-GR" sz="1800" dirty="0">
                <a:latin typeface="+mn-lt"/>
              </a:rPr>
              <a:t>The Striped and Blue Marlin both show within ocean population                                                   differences even though they travel great distances</a:t>
            </a:r>
          </a:p>
          <a:p>
            <a:pPr eaLnBrk="1" hangingPunct="1">
              <a:lnSpc>
                <a:spcPct val="90000"/>
              </a:lnSpc>
              <a:spcBef>
                <a:spcPct val="50000"/>
              </a:spcBef>
              <a:buClr>
                <a:srgbClr val="808000"/>
              </a:buClr>
              <a:buSzPct val="70000"/>
              <a:buFont typeface="Wingdings" pitchFamily="2" charset="2"/>
              <a:buChar char="q"/>
            </a:pPr>
            <a:r>
              <a:rPr lang="en-GB" altLang="el-GR" sz="1800" dirty="0">
                <a:latin typeface="+mn-lt"/>
              </a:rPr>
              <a:t>This should shape future conservation plans</a:t>
            </a:r>
          </a:p>
          <a:p>
            <a:pPr eaLnBrk="1" hangingPunct="1">
              <a:lnSpc>
                <a:spcPct val="90000"/>
              </a:lnSpc>
              <a:spcBef>
                <a:spcPct val="50000"/>
              </a:spcBef>
              <a:buClr>
                <a:srgbClr val="808000"/>
              </a:buClr>
              <a:buSzPct val="70000"/>
              <a:buFont typeface="Wingdings" pitchFamily="2" charset="2"/>
              <a:buChar char="q"/>
            </a:pPr>
            <a:endParaRPr lang="en-GB" altLang="el-GR" sz="1800" dirty="0">
              <a:latin typeface="+mn-lt"/>
            </a:endParaRPr>
          </a:p>
        </p:txBody>
      </p:sp>
      <p:sp>
        <p:nvSpPr>
          <p:cNvPr id="5" name="Rectangle 4"/>
          <p:cNvSpPr>
            <a:spLocks noGrp="1" noChangeArrowheads="1"/>
          </p:cNvSpPr>
          <p:nvPr>
            <p:ph type="title" sz="quarter"/>
          </p:nvPr>
        </p:nvSpPr>
        <p:spPr bwMode="auto">
          <a:xfrm>
            <a:off x="2209801" y="594946"/>
            <a:ext cx="7559675" cy="719137"/>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latin typeface="+mn-lt"/>
              </a:rPr>
              <a:t>Pelagic Fish </a:t>
            </a:r>
            <a:r>
              <a:rPr lang="en-ZA" sz="3600" baseline="30000" dirty="0">
                <a:effectLst>
                  <a:outerShdw blurRad="38100" dist="38100" dir="2700000" algn="tl">
                    <a:srgbClr val="C0C0C0"/>
                  </a:outerShdw>
                </a:effectLst>
                <a:latin typeface="+mn-lt"/>
              </a:rPr>
              <a:t>8</a:t>
            </a:r>
            <a:endParaRPr lang="en-GB" sz="3600" dirty="0">
              <a:effectLst>
                <a:outerShdw blurRad="38100" dist="38100" dir="2700000" algn="tl">
                  <a:srgbClr val="C0C0C0"/>
                </a:outerShdw>
              </a:effectLst>
              <a:latin typeface="+mn-lt"/>
            </a:endParaRPr>
          </a:p>
        </p:txBody>
      </p:sp>
      <p:pic>
        <p:nvPicPr>
          <p:cNvPr id="6" name="Picture 5" descr="200px-Marl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863" y="1268413"/>
            <a:ext cx="23431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200px-Istiophorus_platypter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114" y="1052514"/>
            <a:ext cx="2160587"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73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par>
                                <p:cTn id="14" presetID="3"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blinds(horizontal)">
                                      <p:cBhvr>
                                        <p:cTn id="21"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blinds(horizontal)">
                                      <p:cBhvr>
                                        <p:cTn id="26"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blinds(horizontal)">
                                      <p:cBhvr>
                                        <p:cTn id="31"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blinds(horizontal)">
                                      <p:cBhvr>
                                        <p:cTn id="36" dur="1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blinds(horizontal)">
                                      <p:cBhvr>
                                        <p:cTn id="41" dur="1000"/>
                                        <p:tgtEl>
                                          <p:spTgt spid="4">
                                            <p:txEl>
                                              <p:pRg st="5" end="5"/>
                                            </p:txEl>
                                          </p:spTgt>
                                        </p:tgtEl>
                                      </p:cBhvr>
                                    </p:animEffect>
                                  </p:childTnLst>
                                  <p:subTnLst>
                                    <p:animClr clrSpc="rgb" dir="cw">
                                      <p:cBhvr override="childStyle">
                                        <p:cTn dur="1" fill="hold" display="0" masterRel="nextClick" afterEffect="1"/>
                                        <p:tgtEl>
                                          <p:spTgt spid="4">
                                            <p:txEl>
                                              <p:pRg st="5" end="5"/>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726627" y="2427686"/>
            <a:ext cx="446665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Large reptile</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Endemic to 5 islands in South East Indonesia</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Threatened by habitat destruction and competition by humans</a:t>
            </a:r>
          </a:p>
        </p:txBody>
      </p:sp>
      <p:sp>
        <p:nvSpPr>
          <p:cNvPr id="5" name="Rectangle 4"/>
          <p:cNvSpPr>
            <a:spLocks noGrp="1" noChangeArrowheads="1"/>
          </p:cNvSpPr>
          <p:nvPr>
            <p:ph type="title"/>
          </p:nvPr>
        </p:nvSpPr>
        <p:spPr bwMode="auto">
          <a:xfrm>
            <a:off x="2268280" y="476952"/>
            <a:ext cx="4489202" cy="809588"/>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latin typeface="+mn-lt"/>
              </a:rPr>
              <a:t>Komodo Dragons </a:t>
            </a:r>
            <a:r>
              <a:rPr lang="en-ZA" sz="3600" baseline="30000" dirty="0">
                <a:effectLst>
                  <a:outerShdw blurRad="38100" dist="38100" dir="2700000" algn="tl">
                    <a:srgbClr val="C0C0C0"/>
                  </a:outerShdw>
                </a:effectLst>
                <a:latin typeface="+mn-lt"/>
              </a:rPr>
              <a:t>9</a:t>
            </a:r>
            <a:endParaRPr lang="en-GB" sz="3600" dirty="0">
              <a:effectLst>
                <a:outerShdw blurRad="38100" dist="38100" dir="2700000" algn="tl">
                  <a:srgbClr val="C0C0C0"/>
                </a:outerShdw>
              </a:effectLst>
              <a:latin typeface="+mn-lt"/>
            </a:endParaRPr>
          </a:p>
        </p:txBody>
      </p:sp>
      <p:pic>
        <p:nvPicPr>
          <p:cNvPr id="6" name="Content Placeholder 5" descr="250px-Varanus_komodoensis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300282" y="1061026"/>
            <a:ext cx="4193969" cy="3154423"/>
          </a:xfrm>
        </p:spPr>
      </p:pic>
      <p:sp>
        <p:nvSpPr>
          <p:cNvPr id="7" name="Text Box 2"/>
          <p:cNvSpPr txBox="1">
            <a:spLocks noChangeArrowheads="1"/>
          </p:cNvSpPr>
          <p:nvPr/>
        </p:nvSpPr>
        <p:spPr bwMode="auto">
          <a:xfrm>
            <a:off x="1726627" y="4333295"/>
            <a:ext cx="816316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b="1">
                <a:solidFill>
                  <a:srgbClr val="464600"/>
                </a:solidFill>
                <a:latin typeface="Arial" charset="0"/>
                <a:cs typeface="Arial" charset="0"/>
              </a:defRPr>
            </a:lvl1pPr>
            <a:lvl2pPr marL="742950" indent="-28575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Genetic diversity of five populations on four of the islands studied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Island of Komodo had the greatest diversity</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Island of Komodo has been separated from other land masses for the longest period</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Makes Komodo population important to conserve </a:t>
            </a:r>
          </a:p>
        </p:txBody>
      </p:sp>
    </p:spTree>
    <p:extLst>
      <p:ext uri="{BB962C8B-B14F-4D97-AF65-F5344CB8AC3E}">
        <p14:creationId xmlns:p14="http://schemas.microsoft.com/office/powerpoint/2010/main" val="154927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linds(horizontal)">
                                      <p:cBhvr>
                                        <p:cTn id="22" dur="1000"/>
                                        <p:tgtEl>
                                          <p:spTgt spid="7">
                                            <p:txEl>
                                              <p:pRg st="0" end="0"/>
                                            </p:txEl>
                                          </p:spTgt>
                                        </p:tgtEl>
                                      </p:cBhvr>
                                    </p:animEffect>
                                  </p:childTnLst>
                                  <p:subTnLst>
                                    <p:animClr clrSpc="rgb" dir="cw">
                                      <p:cBhvr override="childStyle">
                                        <p:cTn dur="1" fill="hold" display="0" masterRel="nextClick" afterEffect="1"/>
                                        <p:tgtEl>
                                          <p:spTgt spid="7">
                                            <p:txEl>
                                              <p:pRg st="0" end="0"/>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blinds(horizontal)">
                                      <p:cBhvr>
                                        <p:cTn id="27" dur="1000"/>
                                        <p:tgtEl>
                                          <p:spTgt spid="7">
                                            <p:txEl>
                                              <p:pRg st="1" end="1"/>
                                            </p:txEl>
                                          </p:spTgt>
                                        </p:tgtEl>
                                      </p:cBhvr>
                                    </p:animEffect>
                                  </p:childTnLst>
                                  <p:subTnLst>
                                    <p:animClr clrSpc="rgb" dir="cw">
                                      <p:cBhvr override="childStyle">
                                        <p:cTn dur="1" fill="hold" display="0" masterRel="nextClick" afterEffect="1"/>
                                        <p:tgtEl>
                                          <p:spTgt spid="7">
                                            <p:txEl>
                                              <p:pRg st="1" end="1"/>
                                            </p:txEl>
                                          </p:spTgt>
                                        </p:tgtEl>
                                        <p:attrNameLst>
                                          <p:attrName>ppt_c</p:attrName>
                                        </p:attrNameLst>
                                      </p:cBhvr>
                                      <p:to>
                                        <a:srgbClr val="969696"/>
                                      </p:to>
                                    </p:animClr>
                                  </p:sub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blinds(horizontal)">
                                      <p:cBhvr>
                                        <p:cTn id="32" dur="1000"/>
                                        <p:tgtEl>
                                          <p:spTgt spid="7">
                                            <p:txEl>
                                              <p:pRg st="2" end="2"/>
                                            </p:txEl>
                                          </p:spTgt>
                                        </p:tgtEl>
                                      </p:cBhvr>
                                    </p:animEffect>
                                  </p:childTnLst>
                                  <p:subTnLst>
                                    <p:animClr clrSpc="rgb" dir="cw">
                                      <p:cBhvr override="childStyle">
                                        <p:cTn dur="1" fill="hold" display="0" masterRel="nextClick" afterEffect="1"/>
                                        <p:tgtEl>
                                          <p:spTgt spid="7">
                                            <p:txEl>
                                              <p:pRg st="2" end="2"/>
                                            </p:txEl>
                                          </p:spTgt>
                                        </p:tgtEl>
                                        <p:attrNameLst>
                                          <p:attrName>ppt_c</p:attrName>
                                        </p:attrNameLst>
                                      </p:cBhvr>
                                      <p:to>
                                        <a:srgbClr val="969696"/>
                                      </p:to>
                                    </p:animClr>
                                  </p:sub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blinds(horizontal)">
                                      <p:cBhvr>
                                        <p:cTn id="37" dur="1000"/>
                                        <p:tgtEl>
                                          <p:spTgt spid="7">
                                            <p:txEl>
                                              <p:pRg st="3" end="3"/>
                                            </p:txEl>
                                          </p:spTgt>
                                        </p:tgtEl>
                                      </p:cBhvr>
                                    </p:animEffect>
                                  </p:childTnLst>
                                  <p:subTnLst>
                                    <p:animClr clrSpc="rgb" dir="cw">
                                      <p:cBhvr override="childStyle">
                                        <p:cTn dur="1" fill="hold" display="0" masterRel="nextClick" afterEffect="1"/>
                                        <p:tgtEl>
                                          <p:spTgt spid="7">
                                            <p:txEl>
                                              <p:pRg st="3" end="3"/>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P spid="7" grpId="0" build="p" bldLvl="2"/>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208213" y="1989138"/>
            <a:ext cx="777716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b="1">
                <a:solidFill>
                  <a:srgbClr val="464600"/>
                </a:solidFill>
                <a:latin typeface="Arial" charset="0"/>
                <a:cs typeface="Arial" charset="0"/>
              </a:defRPr>
            </a:lvl1pPr>
            <a:lvl2pPr marL="800100" indent="-342900" eaLnBrk="0" hangingPunct="0">
              <a:defRPr sz="2000" b="1">
                <a:solidFill>
                  <a:srgbClr val="464600"/>
                </a:solidFill>
                <a:latin typeface="Arial" charset="0"/>
                <a:cs typeface="Arial" charset="0"/>
              </a:defRPr>
            </a:lvl2pPr>
            <a:lvl3pPr marL="1143000" indent="-228600" eaLnBrk="0" hangingPunct="0">
              <a:defRPr sz="2000" b="1">
                <a:solidFill>
                  <a:srgbClr val="464600"/>
                </a:solidFill>
                <a:latin typeface="Arial" charset="0"/>
                <a:cs typeface="Arial" charset="0"/>
              </a:defRPr>
            </a:lvl3pPr>
            <a:lvl4pPr marL="1600200" indent="-228600" eaLnBrk="0" hangingPunct="0">
              <a:defRPr sz="2000" b="1">
                <a:solidFill>
                  <a:srgbClr val="464600"/>
                </a:solidFill>
                <a:latin typeface="Arial" charset="0"/>
                <a:cs typeface="Arial" charset="0"/>
              </a:defRPr>
            </a:lvl4pPr>
            <a:lvl5pPr marL="2057400" indent="-228600" eaLnBrk="0" hangingPunct="0">
              <a:defRPr sz="2000" b="1">
                <a:solidFill>
                  <a:srgbClr val="464600"/>
                </a:solidFill>
                <a:latin typeface="Arial" charset="0"/>
                <a:cs typeface="Arial" charset="0"/>
              </a:defRPr>
            </a:lvl5pPr>
            <a:lvl6pPr marL="2514600" indent="-228600" eaLnBrk="0" fontAlgn="base" hangingPunct="0">
              <a:spcBef>
                <a:spcPct val="0"/>
              </a:spcBef>
              <a:spcAft>
                <a:spcPct val="0"/>
              </a:spcAft>
              <a:defRPr sz="2000" b="1">
                <a:solidFill>
                  <a:srgbClr val="464600"/>
                </a:solidFill>
                <a:latin typeface="Arial" charset="0"/>
                <a:cs typeface="Arial" charset="0"/>
              </a:defRPr>
            </a:lvl6pPr>
            <a:lvl7pPr marL="2971800" indent="-228600" eaLnBrk="0" fontAlgn="base" hangingPunct="0">
              <a:spcBef>
                <a:spcPct val="0"/>
              </a:spcBef>
              <a:spcAft>
                <a:spcPct val="0"/>
              </a:spcAft>
              <a:defRPr sz="2000" b="1">
                <a:solidFill>
                  <a:srgbClr val="464600"/>
                </a:solidFill>
                <a:latin typeface="Arial" charset="0"/>
                <a:cs typeface="Arial" charset="0"/>
              </a:defRPr>
            </a:lvl7pPr>
            <a:lvl8pPr marL="3429000" indent="-228600" eaLnBrk="0" fontAlgn="base" hangingPunct="0">
              <a:spcBef>
                <a:spcPct val="0"/>
              </a:spcBef>
              <a:spcAft>
                <a:spcPct val="0"/>
              </a:spcAft>
              <a:defRPr sz="2000" b="1">
                <a:solidFill>
                  <a:srgbClr val="464600"/>
                </a:solidFill>
                <a:latin typeface="Arial" charset="0"/>
                <a:cs typeface="Arial" charset="0"/>
              </a:defRPr>
            </a:lvl8pPr>
            <a:lvl9pPr marL="3886200" indent="-228600" eaLnBrk="0" fontAlgn="base" hangingPunct="0">
              <a:spcBef>
                <a:spcPct val="0"/>
              </a:spcBef>
              <a:spcAft>
                <a:spcPct val="0"/>
              </a:spcAft>
              <a:defRPr sz="2000" b="1">
                <a:solidFill>
                  <a:srgbClr val="464600"/>
                </a:solidFill>
                <a:latin typeface="Arial" charset="0"/>
                <a:cs typeface="Arial" charset="0"/>
              </a:defRPr>
            </a:lvl9pPr>
          </a:lstStyle>
          <a:p>
            <a:pPr eaLnBrk="1" hangingPunct="1">
              <a:lnSpc>
                <a:spcPct val="90000"/>
              </a:lnSpc>
              <a:spcBef>
                <a:spcPct val="50000"/>
              </a:spcBef>
              <a:buClr>
                <a:srgbClr val="808000"/>
              </a:buClr>
              <a:buSzPct val="70000"/>
              <a:buFont typeface="Wingdings" pitchFamily="2" charset="2"/>
              <a:buChar char="q"/>
            </a:pPr>
            <a:r>
              <a:rPr lang="en-GB" altLang="el-GR" dirty="0">
                <a:latin typeface="+mn-lt"/>
              </a:rPr>
              <a:t>Restricted range in Southern Highlands of New South Wales and                                        the Australian Capital territory</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Three geographically isolated populations</a:t>
            </a:r>
          </a:p>
          <a:p>
            <a:pPr lvl="1" eaLnBrk="1" hangingPunct="1">
              <a:lnSpc>
                <a:spcPct val="90000"/>
              </a:lnSpc>
              <a:spcBef>
                <a:spcPct val="50000"/>
              </a:spcBef>
              <a:buClr>
                <a:srgbClr val="808000"/>
              </a:buClr>
              <a:buSzPct val="70000"/>
              <a:buFont typeface="Wingdings" pitchFamily="2" charset="2"/>
              <a:buChar char="q"/>
            </a:pPr>
            <a:r>
              <a:rPr lang="en-GB" altLang="el-GR" dirty="0">
                <a:latin typeface="+mn-lt"/>
              </a:rPr>
              <a:t>Snowy Mountains</a:t>
            </a:r>
          </a:p>
          <a:p>
            <a:pPr lvl="1" eaLnBrk="1" hangingPunct="1">
              <a:lnSpc>
                <a:spcPct val="90000"/>
              </a:lnSpc>
              <a:spcBef>
                <a:spcPct val="50000"/>
              </a:spcBef>
              <a:buClr>
                <a:srgbClr val="808000"/>
              </a:buClr>
              <a:buSzPct val="70000"/>
              <a:buFont typeface="Wingdings" pitchFamily="2" charset="2"/>
              <a:buChar char="q"/>
            </a:pPr>
            <a:r>
              <a:rPr lang="en-GB" altLang="el-GR" dirty="0">
                <a:latin typeface="+mn-lt"/>
              </a:rPr>
              <a:t>Fiery Range</a:t>
            </a:r>
          </a:p>
          <a:p>
            <a:pPr lvl="1" eaLnBrk="1" hangingPunct="1">
              <a:lnSpc>
                <a:spcPct val="90000"/>
              </a:lnSpc>
              <a:spcBef>
                <a:spcPct val="50000"/>
              </a:spcBef>
              <a:buClr>
                <a:srgbClr val="808000"/>
              </a:buClr>
              <a:buSzPct val="70000"/>
              <a:buFont typeface="Wingdings" pitchFamily="2" charset="2"/>
              <a:buChar char="q"/>
            </a:pPr>
            <a:r>
              <a:rPr lang="en-GB" altLang="el-GR" dirty="0" err="1">
                <a:latin typeface="+mn-lt"/>
              </a:rPr>
              <a:t>Brindabella</a:t>
            </a:r>
            <a:r>
              <a:rPr lang="en-GB" altLang="el-GR" dirty="0">
                <a:latin typeface="+mn-lt"/>
              </a:rPr>
              <a:t> Range</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Snowy mountain population has decreased heterozygosity and an absence of rare alleles</a:t>
            </a:r>
          </a:p>
          <a:p>
            <a:pPr eaLnBrk="1" hangingPunct="1">
              <a:lnSpc>
                <a:spcPct val="90000"/>
              </a:lnSpc>
              <a:spcBef>
                <a:spcPct val="50000"/>
              </a:spcBef>
              <a:buClr>
                <a:srgbClr val="808000"/>
              </a:buClr>
              <a:buSzPct val="70000"/>
              <a:buFont typeface="Wingdings" pitchFamily="2" charset="2"/>
              <a:buChar char="q"/>
            </a:pPr>
            <a:r>
              <a:rPr lang="en-GB" altLang="el-GR" dirty="0">
                <a:latin typeface="+mn-lt"/>
              </a:rPr>
              <a:t>May cause the population to struggle to respond to climate change</a:t>
            </a:r>
          </a:p>
        </p:txBody>
      </p:sp>
      <p:sp>
        <p:nvSpPr>
          <p:cNvPr id="5" name="Rectangle 4"/>
          <p:cNvSpPr>
            <a:spLocks noGrp="1" noChangeArrowheads="1"/>
          </p:cNvSpPr>
          <p:nvPr>
            <p:ph type="title"/>
          </p:nvPr>
        </p:nvSpPr>
        <p:spPr bwMode="auto">
          <a:xfrm>
            <a:off x="3624732" y="576892"/>
            <a:ext cx="5039833" cy="738151"/>
          </a:xfrm>
          <a:ln>
            <a:miter lim="800000"/>
            <a:headEnd/>
            <a:tailEnd/>
          </a:ln>
        </p:spPr>
        <p:txBody>
          <a:bodyPr vert="horz" wrap="square" lIns="91440" tIns="45720" rIns="91440" bIns="45720" numCol="1" rtlCol="0" anchor="t" anchorCtr="0" compatLnSpc="1">
            <a:prstTxWarp prst="textNoShape">
              <a:avLst/>
            </a:prstTxWarp>
            <a:normAutofit/>
          </a:bodyPr>
          <a:lstStyle/>
          <a:p>
            <a:pPr>
              <a:defRPr/>
            </a:pPr>
            <a:r>
              <a:rPr lang="en-ZA" sz="3600" dirty="0">
                <a:effectLst>
                  <a:outerShdw blurRad="38100" dist="38100" dir="2700000" algn="tl">
                    <a:srgbClr val="C0C0C0"/>
                  </a:outerShdw>
                </a:effectLst>
                <a:latin typeface="+mn-lt"/>
              </a:rPr>
              <a:t>Corroboree Frogs </a:t>
            </a:r>
            <a:r>
              <a:rPr lang="en-ZA" sz="3600" baseline="30000" dirty="0">
                <a:effectLst>
                  <a:outerShdw blurRad="38100" dist="38100" dir="2700000" algn="tl">
                    <a:srgbClr val="C0C0C0"/>
                  </a:outerShdw>
                </a:effectLst>
                <a:latin typeface="+mn-lt"/>
              </a:rPr>
              <a:t>10</a:t>
            </a:r>
            <a:endParaRPr lang="en-GB" sz="3600" dirty="0">
              <a:effectLst>
                <a:outerShdw blurRad="38100" dist="38100" dir="2700000" algn="tl">
                  <a:srgbClr val="C0C0C0"/>
                </a:outerShdw>
              </a:effectLst>
              <a:latin typeface="+mn-lt"/>
            </a:endParaRPr>
          </a:p>
        </p:txBody>
      </p:sp>
      <p:pic>
        <p:nvPicPr>
          <p:cNvPr id="6" name="Content Placeholder 5" descr="frogcorrobore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903623" y="2674129"/>
            <a:ext cx="2376487" cy="1425575"/>
          </a:xfrm>
        </p:spPr>
      </p:pic>
    </p:spTree>
    <p:extLst>
      <p:ext uri="{BB962C8B-B14F-4D97-AF65-F5344CB8AC3E}">
        <p14:creationId xmlns:p14="http://schemas.microsoft.com/office/powerpoint/2010/main" val="61390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10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969696"/>
                                      </p:to>
                                    </p:animClr>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69696"/>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10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69696"/>
                                      </p:to>
                                    </p:animClr>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10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69696"/>
                                      </p:to>
                                    </p:animClr>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10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69696"/>
                                      </p:to>
                                    </p:animClr>
                                  </p:sub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1000"/>
                                        <p:tgtEl>
                                          <p:spTgt spid="4">
                                            <p:txEl>
                                              <p:pRg st="5" end="5"/>
                                            </p:txEl>
                                          </p:spTgt>
                                        </p:tgtEl>
                                      </p:cBhvr>
                                    </p:animEffect>
                                  </p:childTnLst>
                                  <p:subTnLst>
                                    <p:animClr clrSpc="rgb" dir="cw">
                                      <p:cBhvr override="childStyle">
                                        <p:cTn dur="1" fill="hold" display="0" masterRel="nextClick" afterEffect="1"/>
                                        <p:tgtEl>
                                          <p:spTgt spid="4">
                                            <p:txEl>
                                              <p:pRg st="5" end="5"/>
                                            </p:txEl>
                                          </p:spTgt>
                                        </p:tgtEl>
                                        <p:attrNameLst>
                                          <p:attrName>ppt_c</p:attrName>
                                        </p:attrNameLst>
                                      </p:cBhvr>
                                      <p:to>
                                        <a:srgbClr val="969696"/>
                                      </p:to>
                                    </p:animClr>
                                  </p:sub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linds(horizontal)">
                                      <p:cBhvr>
                                        <p:cTn id="37" dur="1000"/>
                                        <p:tgtEl>
                                          <p:spTgt spid="4">
                                            <p:txEl>
                                              <p:pRg st="6" end="6"/>
                                            </p:txEl>
                                          </p:spTgt>
                                        </p:tgtEl>
                                      </p:cBhvr>
                                    </p:animEffect>
                                  </p:childTnLst>
                                  <p:subTnLst>
                                    <p:animClr clrSpc="rgb" dir="cw">
                                      <p:cBhvr override="childStyle">
                                        <p:cTn dur="1" fill="hold" display="0" masterRel="nextClick" afterEffect="1"/>
                                        <p:tgtEl>
                                          <p:spTgt spid="4">
                                            <p:txEl>
                                              <p:pRg st="6" end="6"/>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Αποτέλεσμα εικόνας για the end"/>
          <p:cNvPicPr>
            <a:picLocks noChangeAspect="1" noChangeArrowheads="1"/>
          </p:cNvPicPr>
          <p:nvPr/>
        </p:nvPicPr>
        <p:blipFill rotWithShape="1">
          <a:blip r:embed="rId2">
            <a:extLst>
              <a:ext uri="{28A0092B-C50C-407E-A947-70E740481C1C}">
                <a14:useLocalDpi xmlns:a14="http://schemas.microsoft.com/office/drawing/2010/main" val="0"/>
              </a:ext>
            </a:extLst>
          </a:blip>
          <a:srcRect t="26342" r="-2" b="27233"/>
          <a:stretch/>
        </p:blipFill>
        <p:spPr bwMode="auto">
          <a:xfrm>
            <a:off x="1157111" y="1827974"/>
            <a:ext cx="9877777" cy="3450696"/>
          </a:xfrm>
          <a:prstGeom prst="rect">
            <a:avLst/>
          </a:prstGeom>
          <a:solidFill>
            <a:srgbClr val="FFFFFF"/>
          </a:solidFill>
        </p:spPr>
      </p:pic>
    </p:spTree>
    <p:extLst>
      <p:ext uri="{BB962C8B-B14F-4D97-AF65-F5344CB8AC3E}">
        <p14:creationId xmlns:p14="http://schemas.microsoft.com/office/powerpoint/2010/main" val="378709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fltVal val="0"/>
                                          </p:val>
                                        </p:tav>
                                        <p:tav tm="100000">
                                          <p:val>
                                            <p:strVal val="#ppt_w"/>
                                          </p:val>
                                        </p:tav>
                                      </p:tavLst>
                                    </p:anim>
                                    <p:anim calcmode="lin" valueType="num">
                                      <p:cBhvr>
                                        <p:cTn id="8" dur="1000" fill="hold"/>
                                        <p:tgtEl>
                                          <p:spTgt spid="25602"/>
                                        </p:tgtEl>
                                        <p:attrNameLst>
                                          <p:attrName>ppt_h</p:attrName>
                                        </p:attrNameLst>
                                      </p:cBhvr>
                                      <p:tavLst>
                                        <p:tav tm="0">
                                          <p:val>
                                            <p:fltVal val="0"/>
                                          </p:val>
                                        </p:tav>
                                        <p:tav tm="100000">
                                          <p:val>
                                            <p:strVal val="#ppt_h"/>
                                          </p:val>
                                        </p:tav>
                                      </p:tavLst>
                                    </p:anim>
                                    <p:anim calcmode="lin" valueType="num">
                                      <p:cBhvr>
                                        <p:cTn id="9" dur="1000" fill="hold"/>
                                        <p:tgtEl>
                                          <p:spTgt spid="25602"/>
                                        </p:tgtEl>
                                        <p:attrNameLst>
                                          <p:attrName>style.rotation</p:attrName>
                                        </p:attrNameLst>
                                      </p:cBhvr>
                                      <p:tavLst>
                                        <p:tav tm="0">
                                          <p:val>
                                            <p:fltVal val="90"/>
                                          </p:val>
                                        </p:tav>
                                        <p:tav tm="100000">
                                          <p:val>
                                            <p:fltVal val="0"/>
                                          </p:val>
                                        </p:tav>
                                      </p:tavLst>
                                    </p:anim>
                                    <p:animEffect transition="in" filter="fade">
                                      <p:cBhvr>
                                        <p:cTn id="10" dur="1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sz="2800" dirty="0"/>
              <a:t>Μοριακή φυλογένεση</a:t>
            </a:r>
            <a:r>
              <a:rPr lang="en-US" sz="2800" dirty="0"/>
              <a:t>: </a:t>
            </a:r>
            <a:r>
              <a:rPr lang="el-GR" sz="2800" dirty="0"/>
              <a:t>ο καθορισμός των σχέσεων ανάμεσα στα είδη που βασίζεται σε διαφορές μοριακών δομών</a:t>
            </a:r>
            <a:r>
              <a:rPr lang="en-US" sz="2800" dirty="0"/>
              <a:t> (</a:t>
            </a:r>
            <a:r>
              <a:rPr lang="el-GR" sz="2800" dirty="0"/>
              <a:t>πρωτεΐνες ή μοριακούς δείκτες</a:t>
            </a:r>
            <a:r>
              <a:rPr lang="en-US" sz="2800" dirty="0"/>
              <a:t>)</a:t>
            </a:r>
          </a:p>
          <a:p>
            <a:pPr lvl="1"/>
            <a:r>
              <a:rPr lang="el-GR" sz="2400" dirty="0"/>
              <a:t>Οι αλληλουχίες </a:t>
            </a:r>
            <a:r>
              <a:rPr lang="el-GR" sz="2400" u="sng" dirty="0"/>
              <a:t>ομόλογων</a:t>
            </a:r>
            <a:r>
              <a:rPr lang="el-GR" sz="2400" dirty="0"/>
              <a:t> πρωτεϊνών και τμημάτων </a:t>
            </a:r>
            <a:r>
              <a:rPr lang="en-US" sz="2400" dirty="0"/>
              <a:t>DNA (</a:t>
            </a:r>
            <a:r>
              <a:rPr lang="el-GR" sz="2400" dirty="0"/>
              <a:t>δηλαδή αυτών που έχουν κοινό πρόγονο</a:t>
            </a:r>
            <a:r>
              <a:rPr lang="en-US" sz="2400" dirty="0"/>
              <a:t>) </a:t>
            </a:r>
            <a:r>
              <a:rPr lang="el-GR" sz="2400" dirty="0"/>
              <a:t>μπορούν να συγκριθούν ανάμεσα σε οποιαδήποτε ομάδα οργανισμών</a:t>
            </a:r>
            <a:endParaRPr lang="en-US" sz="2400" dirty="0"/>
          </a:p>
        </p:txBody>
      </p:sp>
      <p:sp>
        <p:nvSpPr>
          <p:cNvPr id="3" name="Title 2"/>
          <p:cNvSpPr>
            <a:spLocks noGrp="1"/>
          </p:cNvSpPr>
          <p:nvPr>
            <p:ph type="title"/>
          </p:nvPr>
        </p:nvSpPr>
        <p:spPr/>
        <p:txBody>
          <a:bodyPr>
            <a:normAutofit/>
          </a:bodyPr>
          <a:lstStyle/>
          <a:p>
            <a:r>
              <a:rPr lang="el-GR" dirty="0"/>
              <a:t>Η εποχή της Μοριακής Βιολογίας</a:t>
            </a:r>
          </a:p>
        </p:txBody>
      </p:sp>
    </p:spTree>
    <p:extLst>
      <p:ext uri="{BB962C8B-B14F-4D97-AF65-F5344CB8AC3E}">
        <p14:creationId xmlns:p14="http://schemas.microsoft.com/office/powerpoint/2010/main" val="27889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068" y="1916833"/>
            <a:ext cx="7408333" cy="4209331"/>
          </a:xfrm>
        </p:spPr>
        <p:txBody>
          <a:bodyPr>
            <a:normAutofit/>
          </a:bodyPr>
          <a:lstStyle/>
          <a:p>
            <a:pPr marL="274320" lvl="1"/>
            <a:r>
              <a:rPr lang="el-GR" sz="2800" dirty="0"/>
              <a:t>Η οποιαδήποτε μοριακή διαφοροποίηση ανάμεσα σε δυο είδη αντικατοπτρίζει το χρονικό διάστημα που έχει μεσολαβήσει από την εποχή του κοινού προγόνου</a:t>
            </a:r>
          </a:p>
          <a:p>
            <a:endParaRPr lang="en-US" sz="2800" dirty="0"/>
          </a:p>
          <a:p>
            <a:endParaRPr lang="en-US" sz="2800" dirty="0"/>
          </a:p>
          <a:p>
            <a:r>
              <a:rPr lang="el-GR" sz="2800" dirty="0"/>
              <a:t>Στενοί συγγενείς θα πρέπει να έχουν παρόμοιες αλληλουχίες </a:t>
            </a:r>
            <a:r>
              <a:rPr lang="en-US" sz="2800" dirty="0"/>
              <a:t>DNA </a:t>
            </a:r>
            <a:r>
              <a:rPr lang="el-GR" sz="2800" dirty="0"/>
              <a:t>και πρωτεϊνών</a:t>
            </a:r>
          </a:p>
        </p:txBody>
      </p:sp>
      <p:sp>
        <p:nvSpPr>
          <p:cNvPr id="4" name="Down Arrow 3"/>
          <p:cNvSpPr/>
          <p:nvPr/>
        </p:nvSpPr>
        <p:spPr>
          <a:xfrm>
            <a:off x="5231904" y="3864560"/>
            <a:ext cx="432048"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9897463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Κυλιόμενο μήνυμα">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4579</TotalTime>
  <Words>5987</Words>
  <Application>Microsoft Office PowerPoint</Application>
  <PresentationFormat>Ευρεία οθόνη</PresentationFormat>
  <Paragraphs>337</Paragraphs>
  <Slides>75</Slides>
  <Notes>12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75</vt:i4>
      </vt:variant>
    </vt:vector>
  </HeadingPairs>
  <TitlesOfParts>
    <vt:vector size="81" baseType="lpstr">
      <vt:lpstr>Arial</vt:lpstr>
      <vt:lpstr>Calibri</vt:lpstr>
      <vt:lpstr>Candara</vt:lpstr>
      <vt:lpstr>Symbol</vt:lpstr>
      <vt:lpstr>Wingdings</vt:lpstr>
      <vt:lpstr>Waveform</vt:lpstr>
      <vt:lpstr>Μοριακή Διαγνωστική και Περιβάλλον  ή στοιχεία Μοριακής Οικολογίας</vt:lpstr>
      <vt:lpstr>Μοριακή Οικολογία Νέα εργαλεία για παλιά και νέα ερωτήματα</vt:lpstr>
      <vt:lpstr>Μοριακή οικολογία, ορισμοί</vt:lpstr>
      <vt:lpstr>Παρουσίαση του PowerPoint</vt:lpstr>
      <vt:lpstr>Παρουσίαση του PowerPoint</vt:lpstr>
      <vt:lpstr>1. Το εξελικτικό πλαίσιο της μοριακής οικολογίας</vt:lpstr>
      <vt:lpstr>Παρουσίαση του PowerPoint</vt:lpstr>
      <vt:lpstr>Η εποχή της Μοριακής Βιολογίας</vt:lpstr>
      <vt:lpstr>Παρουσίαση του PowerPoint</vt:lpstr>
      <vt:lpstr>2. Μοριακοί δείκτες</vt:lpstr>
      <vt:lpstr>Παρουσίαση του PowerPoint</vt:lpstr>
      <vt:lpstr>3-1. Ανάλυση αλλοζύμων</vt:lpstr>
      <vt:lpstr>Το προφίλ ζώνωσης μιας τετραμερούς πρωτεΐνης με δύο αλληλόμορφα</vt:lpstr>
      <vt:lpstr>Η σημασία της PCR στη μοριακή οικολογία</vt:lpstr>
      <vt:lpstr>3-2. Restriction fragment length polymorphism (RFLP) σε συνδυασμό με PCR (PCR-RFLP)</vt:lpstr>
      <vt:lpstr>Παρουσίαση του PowerPoint</vt:lpstr>
      <vt:lpstr>3-3. Μικροδορυφόροι</vt:lpstr>
      <vt:lpstr>Παρουσίαση του PowerPoint</vt:lpstr>
      <vt:lpstr>Παρουσίαση του PowerPoint</vt:lpstr>
      <vt:lpstr>Ανάλυση θραυσμάτων</vt:lpstr>
      <vt:lpstr>3-4. Αλληλούχηση DNA</vt:lpstr>
      <vt:lpstr>Ένα πολύ χρήσιμο μόριο:  το μιτοχονδριακό DNA</vt:lpstr>
      <vt:lpstr>mtDNA</vt:lpstr>
      <vt:lpstr>Schlötterer 2004, Nat Rev Gen</vt:lpstr>
      <vt:lpstr>Εφαρμογές</vt:lpstr>
      <vt:lpstr>1.1. Μοριακή ταυτοποίηση Tο είδος</vt:lpstr>
      <vt:lpstr>Αν και η εμφάνιση βοηθά στην ταυτοποίηση των ειδών, δεν καθορίζει τα είδη</vt:lpstr>
      <vt:lpstr>Τι σημαίνει “δυνατότητα αναπαραγωγής”;</vt:lpstr>
      <vt:lpstr>Και τα ring species?</vt:lpstr>
      <vt:lpstr>Και τα χρονο-είδη;</vt:lpstr>
      <vt:lpstr>Και τα βακτήρια;</vt:lpstr>
      <vt:lpstr>Παρουσίαση του PowerPoint</vt:lpstr>
      <vt:lpstr>Γραμμικοί κώδικες</vt:lpstr>
      <vt:lpstr>Παρουσίαση του PowerPoint</vt:lpstr>
      <vt:lpstr>Παρουσίαση του PowerPoint</vt:lpstr>
      <vt:lpstr>Google Lens</vt:lpstr>
      <vt:lpstr>Δεν υπάρχει ένα γονίδιο που λειτουργεί καλά για ΌΛΑ τα είδη</vt:lpstr>
      <vt:lpstr>Παρουσίαση του PowerPoint</vt:lpstr>
      <vt:lpstr>Ιχνηλασιμότητα τροφίμων</vt:lpstr>
      <vt:lpstr>Ιχνηλασιμότητα τροφίμων</vt:lpstr>
      <vt:lpstr>Γιατί η ιχνηλασιμότητα των τροφίμων τόσο σημαντική;</vt:lpstr>
      <vt:lpstr>1.2. Μοριακή ταυτοποίηση Tο άτομο</vt:lpstr>
      <vt:lpstr>Χρησιμοποιείται σε…</vt:lpstr>
      <vt:lpstr>Το FBI χρησιμοποιεί 16 διαφορετικούς μικροδορυφορικούς δείκτες για την ταυτοποίηση οποιουδήποτε ατόμου στον πλανήτη</vt:lpstr>
      <vt:lpstr>1.3. Μοριακή ταυτοποίηση: Tο φύλο</vt:lpstr>
      <vt:lpstr>Φυλετική ταυτοποίηση στα γεράκια του είδους Accipiter cooperii</vt:lpstr>
      <vt:lpstr>Παρουσίαση του PowerPoint</vt:lpstr>
      <vt:lpstr>Ο κύκλος ζωής της μύγας της Μεσογείου</vt:lpstr>
      <vt:lpstr>Παρουσίαση του PowerPoint</vt:lpstr>
      <vt:lpstr>Παρουσίαση του PowerPoint</vt:lpstr>
      <vt:lpstr>2. Οικολογία συμπεριφοράς</vt:lpstr>
      <vt:lpstr>Πώς η μοριακή οικολογία μπορεί να δώσει απαντήσεις σε σύνθετα ερωτήματα συμπεριφοράς</vt:lpstr>
      <vt:lpstr>Αλτρουιστική συμπεριφορά: Group vs individual selection</vt:lpstr>
      <vt:lpstr>Παρουσίαση του PowerPoint</vt:lpstr>
      <vt:lpstr>Παρουσίαση του PowerPoint</vt:lpstr>
      <vt:lpstr>Η ερωτοτροπία στις φρουτόμυγες</vt:lpstr>
      <vt:lpstr>3. Γενετική συντήρησης (conservation genetics)</vt:lpstr>
      <vt:lpstr>Κεντρικά θέματα</vt:lpstr>
      <vt:lpstr>Παρουσίαση του PowerPoint</vt:lpstr>
      <vt:lpstr>Conserving Humpback Whales 1</vt:lpstr>
      <vt:lpstr>Using genetics to identify commercial products from endangered species</vt:lpstr>
      <vt:lpstr>Using genetics to identify commercial  products from endangered species 2</vt:lpstr>
      <vt:lpstr>The Cats 3</vt:lpstr>
      <vt:lpstr>The Dogs 4</vt:lpstr>
      <vt:lpstr>The Dogs 4</vt:lpstr>
      <vt:lpstr>The Birds 5</vt:lpstr>
      <vt:lpstr>Marine Turtles 6</vt:lpstr>
      <vt:lpstr>Lonesome George</vt:lpstr>
      <vt:lpstr>Παρουσίαση του PowerPoint</vt:lpstr>
      <vt:lpstr>Παρουσίαση του PowerPoint</vt:lpstr>
      <vt:lpstr>Endemic plants 7</vt:lpstr>
      <vt:lpstr>Pelagic Fish 8</vt:lpstr>
      <vt:lpstr>Komodo Dragons 9</vt:lpstr>
      <vt:lpstr>Corroboree Frogs 10</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Molecular Ecology</dc:title>
  <dc:creator>hp</dc:creator>
  <cp:lastModifiedBy>kwnstantinos MATHIOPOULOS</cp:lastModifiedBy>
  <cp:revision>111</cp:revision>
  <dcterms:created xsi:type="dcterms:W3CDTF">2018-01-09T08:10:52Z</dcterms:created>
  <dcterms:modified xsi:type="dcterms:W3CDTF">2025-05-03T11:16:31Z</dcterms:modified>
</cp:coreProperties>
</file>