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8" autoAdjust="0"/>
    <p:restoredTop sz="94660"/>
  </p:normalViewPr>
  <p:slideViewPr>
    <p:cSldViewPr snapToGrid="0">
      <p:cViewPr varScale="1">
        <p:scale>
          <a:sx n="77" d="100"/>
          <a:sy n="77" d="100"/>
        </p:scale>
        <p:origin x="11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ia Salvanou" userId="e3221fe3f50a03c0" providerId="LiveId" clId="{071101E6-03A2-4ED5-AA28-66FA7D487806}"/>
    <pc:docChg chg="custSel addSld modSld">
      <pc:chgData name="Emilia Salvanou" userId="e3221fe3f50a03c0" providerId="LiveId" clId="{071101E6-03A2-4ED5-AA28-66FA7D487806}" dt="2023-01-17T12:32:36.760" v="498" actId="404"/>
      <pc:docMkLst>
        <pc:docMk/>
      </pc:docMkLst>
      <pc:sldChg chg="delSp modSp mod">
        <pc:chgData name="Emilia Salvanou" userId="e3221fe3f50a03c0" providerId="LiveId" clId="{071101E6-03A2-4ED5-AA28-66FA7D487806}" dt="2023-01-17T12:06:46.178" v="1" actId="478"/>
        <pc:sldMkLst>
          <pc:docMk/>
          <pc:sldMk cId="3642264149" sldId="256"/>
        </pc:sldMkLst>
        <pc:spChg chg="del mod">
          <ac:chgData name="Emilia Salvanou" userId="e3221fe3f50a03c0" providerId="LiveId" clId="{071101E6-03A2-4ED5-AA28-66FA7D487806}" dt="2023-01-17T12:06:46.178" v="1" actId="478"/>
          <ac:spMkLst>
            <pc:docMk/>
            <pc:sldMk cId="3642264149" sldId="256"/>
            <ac:spMk id="3" creationId="{293C9572-5404-91D3-384E-359169276DD0}"/>
          </ac:spMkLst>
        </pc:spChg>
      </pc:sldChg>
      <pc:sldChg chg="modSp mod">
        <pc:chgData name="Emilia Salvanou" userId="e3221fe3f50a03c0" providerId="LiveId" clId="{071101E6-03A2-4ED5-AA28-66FA7D487806}" dt="2023-01-17T12:32:36.760" v="498" actId="404"/>
        <pc:sldMkLst>
          <pc:docMk/>
          <pc:sldMk cId="2728608185" sldId="257"/>
        </pc:sldMkLst>
        <pc:spChg chg="mod">
          <ac:chgData name="Emilia Salvanou" userId="e3221fe3f50a03c0" providerId="LiveId" clId="{071101E6-03A2-4ED5-AA28-66FA7D487806}" dt="2023-01-17T12:31:04.200" v="208" actId="20577"/>
          <ac:spMkLst>
            <pc:docMk/>
            <pc:sldMk cId="2728608185" sldId="257"/>
            <ac:spMk id="2" creationId="{07C8067D-E3BA-F91B-1996-4652EAA44B35}"/>
          </ac:spMkLst>
        </pc:spChg>
        <pc:spChg chg="mod">
          <ac:chgData name="Emilia Salvanou" userId="e3221fe3f50a03c0" providerId="LiveId" clId="{071101E6-03A2-4ED5-AA28-66FA7D487806}" dt="2023-01-17T12:32:36.760" v="498" actId="404"/>
          <ac:spMkLst>
            <pc:docMk/>
            <pc:sldMk cId="2728608185" sldId="257"/>
            <ac:spMk id="3" creationId="{445C6322-C148-5B6A-2FEE-707FB75DD980}"/>
          </ac:spMkLst>
        </pc:spChg>
      </pc:sldChg>
      <pc:sldChg chg="modSp new mod">
        <pc:chgData name="Emilia Salvanou" userId="e3221fe3f50a03c0" providerId="LiveId" clId="{071101E6-03A2-4ED5-AA28-66FA7D487806}" dt="2023-01-17T12:29:41.426" v="163" actId="20577"/>
        <pc:sldMkLst>
          <pc:docMk/>
          <pc:sldMk cId="577379808" sldId="263"/>
        </pc:sldMkLst>
        <pc:spChg chg="mod">
          <ac:chgData name="Emilia Salvanou" userId="e3221fe3f50a03c0" providerId="LiveId" clId="{071101E6-03A2-4ED5-AA28-66FA7D487806}" dt="2023-01-17T12:07:11.901" v="17" actId="20577"/>
          <ac:spMkLst>
            <pc:docMk/>
            <pc:sldMk cId="577379808" sldId="263"/>
            <ac:spMk id="2" creationId="{FCD41286-52F4-AB27-A5C4-799126ED62DB}"/>
          </ac:spMkLst>
        </pc:spChg>
        <pc:spChg chg="mod">
          <ac:chgData name="Emilia Salvanou" userId="e3221fe3f50a03c0" providerId="LiveId" clId="{071101E6-03A2-4ED5-AA28-66FA7D487806}" dt="2023-01-17T12:29:41.426" v="163" actId="20577"/>
          <ac:spMkLst>
            <pc:docMk/>
            <pc:sldMk cId="577379808" sldId="263"/>
            <ac:spMk id="3" creationId="{89C18229-C08C-5511-35AA-1D74448CEBB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25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884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52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380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628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06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971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826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600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271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481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2472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9F5972-694A-0E0D-A5E7-3DFCBB71E8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0" y="1524000"/>
            <a:ext cx="4572000" cy="2286000"/>
          </a:xfrm>
        </p:spPr>
        <p:txBody>
          <a:bodyPr>
            <a:normAutofit/>
          </a:bodyPr>
          <a:lstStyle/>
          <a:p>
            <a:pPr algn="l"/>
            <a:r>
              <a:rPr lang="el-GR" sz="4400" dirty="0"/>
              <a:t>Μελετώντας στο εθνογραφικό πεδίο</a:t>
            </a:r>
            <a:endParaRPr lang="en-US" sz="4400" dirty="0"/>
          </a:p>
        </p:txBody>
      </p:sp>
      <p:pic>
        <p:nvPicPr>
          <p:cNvPr id="4" name="Picture 3" descr="A splash of colors on a white surface">
            <a:extLst>
              <a:ext uri="{FF2B5EF4-FFF2-40B4-BE49-F238E27FC236}">
                <a16:creationId xmlns:a16="http://schemas.microsoft.com/office/drawing/2014/main" id="{C7A42890-B9C9-1C81-79A0-AEA66669C9B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6811"/>
          <a:stretch/>
        </p:blipFill>
        <p:spPr>
          <a:xfrm>
            <a:off x="-8" y="762006"/>
            <a:ext cx="5948805" cy="6095979"/>
          </a:xfrm>
          <a:custGeom>
            <a:avLst/>
            <a:gdLst/>
            <a:ahLst/>
            <a:cxnLst/>
            <a:rect l="l" t="t" r="r" b="b"/>
            <a:pathLst>
              <a:path w="5948805" h="6095979">
                <a:moveTo>
                  <a:pt x="1573832" y="765"/>
                </a:moveTo>
                <a:cubicBezTo>
                  <a:pt x="1940190" y="-10734"/>
                  <a:pt x="2329345" y="109280"/>
                  <a:pt x="2734663" y="238687"/>
                </a:cubicBezTo>
                <a:cubicBezTo>
                  <a:pt x="4118244" y="680647"/>
                  <a:pt x="5296697" y="1302752"/>
                  <a:pt x="5668316" y="3639516"/>
                </a:cubicBezTo>
                <a:cubicBezTo>
                  <a:pt x="5788298" y="4393559"/>
                  <a:pt x="5890546" y="5142244"/>
                  <a:pt x="5937022" y="5865869"/>
                </a:cubicBezTo>
                <a:lnTo>
                  <a:pt x="5948805" y="6095979"/>
                </a:lnTo>
                <a:lnTo>
                  <a:pt x="0" y="6095979"/>
                </a:lnTo>
                <a:lnTo>
                  <a:pt x="0" y="1621672"/>
                </a:lnTo>
                <a:lnTo>
                  <a:pt x="36310" y="1518814"/>
                </a:lnTo>
                <a:cubicBezTo>
                  <a:pt x="109805" y="1321982"/>
                  <a:pt x="192755" y="1133640"/>
                  <a:pt x="287891" y="956872"/>
                </a:cubicBezTo>
                <a:cubicBezTo>
                  <a:pt x="669453" y="247734"/>
                  <a:pt x="1102800" y="15549"/>
                  <a:pt x="1573832" y="765"/>
                </a:cubicBezTo>
                <a:close/>
              </a:path>
            </a:pathLst>
          </a:cu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47DB6CD-8E9E-4643-B3B6-01BD80429B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23838" y="538152"/>
            <a:ext cx="6095989" cy="654368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3642264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41286-52F4-AB27-A5C4-799126ED6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Επιτόπια έρευνα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18229-C08C-5511-35AA-1D74448CE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ένταξη του ανθρωπολόγου στο πεδίο – η σημασία των δικτύων.</a:t>
            </a:r>
          </a:p>
          <a:p>
            <a:r>
              <a:rPr lang="el-GR" dirty="0"/>
              <a:t>Ανάμεσα στην παρατήρηση και τη </a:t>
            </a:r>
            <a:r>
              <a:rPr lang="el-GR" dirty="0" err="1"/>
              <a:t>συμμετοχικότητα</a:t>
            </a:r>
            <a:endParaRPr lang="el-GR" dirty="0"/>
          </a:p>
          <a:p>
            <a:r>
              <a:rPr lang="el-GR" dirty="0"/>
              <a:t>Το ημερολόγιο της έρευνας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379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067D-E3BA-F91B-1996-4652EAA44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παρατηρούμε στο πεδίο;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C6322-C148-5B6A-2FEE-707FB75DD9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Οι ανθρωπολόγοι ερευνούν σε κοινότητες και ερευνούν τις πρακτικές που αναπτύσσονται σε αυτές, τις τελετουργίες, τις κοινωνικές σχέσεις </a:t>
            </a:r>
            <a:r>
              <a:rPr lang="el-GR" dirty="0" err="1"/>
              <a:t>κλπ</a:t>
            </a:r>
            <a:r>
              <a:rPr lang="el-GR" dirty="0"/>
              <a:t>, και κυρίως το νόημα που τους αποδίδεται.</a:t>
            </a:r>
          </a:p>
          <a:p>
            <a:pPr lvl="1"/>
            <a:r>
              <a:rPr lang="el-GR" dirty="0"/>
              <a:t>«Ο εαυτός είναι κάτι που υπόκειται σε εξέλιξη. Δεν υπάρχει αρχικά, στην γέννηση, αλλά αναδύεται στην πορεία της κοινωνικής εμπειρίας και δράσης, δηλαδή αναπτύσσεται στο συγκεκριμένο άτομο ως αποτέλεσμα των </a:t>
            </a:r>
            <a:r>
              <a:rPr lang="el-GR" dirty="0" err="1"/>
              <a:t>σχέσεών</a:t>
            </a:r>
            <a:r>
              <a:rPr lang="el-GR" dirty="0"/>
              <a:t> του με αυτήν την πορεία της εξέλιξης και με τα άλλα άτομα που συμμετέχουν στη διαδικασία»</a:t>
            </a:r>
          </a:p>
          <a:p>
            <a:pPr algn="r"/>
            <a:r>
              <a:rPr lang="en-US" sz="1900" dirty="0"/>
              <a:t>George Herbert Mead</a:t>
            </a:r>
          </a:p>
        </p:txBody>
      </p:sp>
    </p:spTree>
    <p:extLst>
      <p:ext uri="{BB962C8B-B14F-4D97-AF65-F5344CB8AC3E}">
        <p14:creationId xmlns:p14="http://schemas.microsoft.com/office/powerpoint/2010/main" val="2728608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C0EF7-4006-414F-35F1-EC6216C40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Υπάρχει «εαυτός» έξω από κοινωνικά πλαίσια;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72E2A-D3CB-BB53-4023-1515D16F3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Μόγλης</a:t>
            </a:r>
            <a:r>
              <a:rPr lang="el-GR" dirty="0"/>
              <a:t>, το παιδί της ζούγκλας</a:t>
            </a:r>
          </a:p>
          <a:p>
            <a:r>
              <a:rPr lang="el-GR" dirty="0"/>
              <a:t>Ο άνθρωπος ως βιολογικό ον: οι βιολογικές ανάγκες του ανθρώπου</a:t>
            </a:r>
          </a:p>
          <a:p>
            <a:r>
              <a:rPr lang="el-GR" dirty="0"/>
              <a:t>Ο τρόπος όμως που ικανοποιούνται αυτές οι ανάγκες είναι αποτέλεσμα του κοινωνικού και πολιτισμικού πλαισίου στο οποίο μεγαλώνει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430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5AD99-43E1-EA2C-DCAF-AEAD5D6EC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Κοινωνικά χαρακτηριστικά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4E80E-D230-F2E3-3E41-BD3504B73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Γλώσσα</a:t>
            </a:r>
          </a:p>
          <a:p>
            <a:r>
              <a:rPr lang="el-GR" dirty="0"/>
              <a:t>Κουλτούρα και οικολογία</a:t>
            </a:r>
          </a:p>
          <a:p>
            <a:r>
              <a:rPr lang="el-GR" dirty="0"/>
              <a:t>Φύση και πολιτισμός</a:t>
            </a:r>
          </a:p>
          <a:p>
            <a:r>
              <a:rPr lang="el-GR" dirty="0" err="1"/>
              <a:t>Διάδραση</a:t>
            </a:r>
            <a:r>
              <a:rPr lang="el-GR" dirty="0"/>
              <a:t> και δρώντα υποκείμενα</a:t>
            </a:r>
          </a:p>
          <a:p>
            <a:r>
              <a:rPr lang="el-GR" dirty="0"/>
              <a:t>Κοινωνικό στάτους και κοινωνικοί ρόλοι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556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EC330-2199-9744-7E45-CD181FA18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Κριτική στη θεωρία των κοινωνικών ρόλων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CA718-0A60-C193-4ECD-A98C39D06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Εξουσία και κοινωνική ζωή</a:t>
            </a:r>
          </a:p>
          <a:p>
            <a:r>
              <a:rPr lang="el-GR" dirty="0"/>
              <a:t>Ο εαυτός</a:t>
            </a:r>
          </a:p>
          <a:p>
            <a:r>
              <a:rPr lang="el-GR" dirty="0"/>
              <a:t>Ο δημόσιος και ο ιδιωτικός εαυτός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8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62DDB-2523-F0F7-51C2-3886672CC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Κοινωνική οργάνωση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1C610-545C-B5BC-4AAE-CB0E43120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Κοινωνικοί κανόνες και έλεγχος</a:t>
            </a:r>
          </a:p>
          <a:p>
            <a:r>
              <a:rPr lang="el-GR" dirty="0"/>
              <a:t>Κοινωνικοποίηση</a:t>
            </a:r>
          </a:p>
          <a:p>
            <a:r>
              <a:rPr lang="el-GR" dirty="0"/>
              <a:t>Στάδια του βίου και τελετές διάβασης</a:t>
            </a:r>
          </a:p>
          <a:p>
            <a:r>
              <a:rPr lang="el-GR" dirty="0"/>
              <a:t>Νοικοκυριό</a:t>
            </a:r>
          </a:p>
          <a:p>
            <a:r>
              <a:rPr lang="el-GR" dirty="0"/>
              <a:t>Χωριό</a:t>
            </a:r>
          </a:p>
          <a:p>
            <a:r>
              <a:rPr lang="el-GR" dirty="0"/>
              <a:t>Ευελιξία και κοινωνική ένταξη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202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8BB7B-6C0D-7AB6-08C4-B185546F5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Κοινωνία και άτομο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6E3EE-7C67-0561-A4FF-73619BDC1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Κοινωνική δομή και κοινωνική οργάνωση</a:t>
            </a:r>
          </a:p>
          <a:p>
            <a:r>
              <a:rPr lang="el-GR" dirty="0"/>
              <a:t>Κοινωνικά συστήματα</a:t>
            </a:r>
          </a:p>
          <a:p>
            <a:r>
              <a:rPr lang="el-GR" dirty="0"/>
              <a:t>Κοινωνικά δίκτυα</a:t>
            </a:r>
          </a:p>
          <a:p>
            <a:r>
              <a:rPr lang="el-GR" dirty="0" err="1"/>
              <a:t>Απεδαφοποιημένα</a:t>
            </a:r>
            <a:r>
              <a:rPr lang="el-GR" dirty="0"/>
              <a:t> δίκτυα</a:t>
            </a:r>
          </a:p>
          <a:p>
            <a:r>
              <a:rPr lang="el-GR" dirty="0"/>
              <a:t>Ομάδα και πλέγμα</a:t>
            </a:r>
          </a:p>
          <a:p>
            <a:r>
              <a:rPr lang="el-GR" dirty="0"/>
              <a:t>Η δυαδικότητα της κοινωνικής δομής</a:t>
            </a:r>
          </a:p>
          <a:p>
            <a:r>
              <a:rPr lang="el-GR" dirty="0"/>
              <a:t>Κοινωνική μνήμη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016393"/>
      </p:ext>
    </p:extLst>
  </p:cSld>
  <p:clrMapOvr>
    <a:masterClrMapping/>
  </p:clrMapOvr>
</p:sld>
</file>

<file path=ppt/theme/theme1.xml><?xml version="1.0" encoding="utf-8"?>
<a:theme xmlns:a="http://schemas.openxmlformats.org/drawingml/2006/main" name="PebbleVTI">
  <a:themeElements>
    <a:clrScheme name="AnalogousFromLightSeedLeftStep">
      <a:dk1>
        <a:srgbClr val="000000"/>
      </a:dk1>
      <a:lt1>
        <a:srgbClr val="FFFFFF"/>
      </a:lt1>
      <a:dk2>
        <a:srgbClr val="3B213A"/>
      </a:dk2>
      <a:lt2>
        <a:srgbClr val="E3E2E8"/>
      </a:lt2>
      <a:accent1>
        <a:srgbClr val="93A94E"/>
      </a:accent1>
      <a:accent2>
        <a:srgbClr val="B6A03C"/>
      </a:accent2>
      <a:accent3>
        <a:srgbClr val="EA8946"/>
      </a:accent3>
      <a:accent4>
        <a:srgbClr val="EB4E4F"/>
      </a:accent4>
      <a:accent5>
        <a:srgbClr val="EE6EA5"/>
      </a:accent5>
      <a:accent6>
        <a:srgbClr val="EB4ED2"/>
      </a:accent6>
      <a:hlink>
        <a:srgbClr val="7A69AE"/>
      </a:hlink>
      <a:folHlink>
        <a:srgbClr val="7F7F7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242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Avenir Next LT Pro</vt:lpstr>
      <vt:lpstr>Avenir Next LT Pro Light</vt:lpstr>
      <vt:lpstr>Sitka Subheading</vt:lpstr>
      <vt:lpstr>PebbleVTI</vt:lpstr>
      <vt:lpstr>Μελετώντας στο εθνογραφικό πεδίο</vt:lpstr>
      <vt:lpstr>Επιτόπια έρευνα</vt:lpstr>
      <vt:lpstr>Τι παρατηρούμε στο πεδίο;</vt:lpstr>
      <vt:lpstr>Υπάρχει «εαυτός» έξω από κοινωνικά πλαίσια;</vt:lpstr>
      <vt:lpstr>Κοινωνικά χαρακτηριστικά </vt:lpstr>
      <vt:lpstr>Κριτική στη θεωρία των κοινωνικών ρόλων</vt:lpstr>
      <vt:lpstr>Κοινωνική οργάνωση</vt:lpstr>
      <vt:lpstr>Κοινωνία και άτομο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Μελετώντας στο εθνογραφικό πεδίο</dc:title>
  <dc:creator>Emilia Salvanou</dc:creator>
  <cp:lastModifiedBy>Emilia Salvanou</cp:lastModifiedBy>
  <cp:revision>1</cp:revision>
  <dcterms:created xsi:type="dcterms:W3CDTF">2022-11-22T20:49:21Z</dcterms:created>
  <dcterms:modified xsi:type="dcterms:W3CDTF">2023-01-17T12:32:38Z</dcterms:modified>
</cp:coreProperties>
</file>