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9" r:id="rId32"/>
    <p:sldId id="290" r:id="rId33"/>
    <p:sldId id="291" r:id="rId34"/>
    <p:sldId id="329" r:id="rId35"/>
    <p:sldId id="292" r:id="rId36"/>
    <p:sldId id="328" r:id="rId37"/>
    <p:sldId id="293" r:id="rId38"/>
    <p:sldId id="295" r:id="rId39"/>
    <p:sldId id="294" r:id="rId40"/>
    <p:sldId id="327" r:id="rId41"/>
    <p:sldId id="296" r:id="rId42"/>
    <p:sldId id="297" r:id="rId43"/>
    <p:sldId id="331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7" r:id="rId52"/>
    <p:sldId id="309" r:id="rId53"/>
    <p:sldId id="310" r:id="rId54"/>
    <p:sldId id="311" r:id="rId55"/>
    <p:sldId id="315" r:id="rId56"/>
    <p:sldId id="316" r:id="rId57"/>
    <p:sldId id="317" r:id="rId58"/>
    <p:sldId id="318" r:id="rId59"/>
    <p:sldId id="320" r:id="rId60"/>
    <p:sldId id="321" r:id="rId61"/>
    <p:sldId id="323" r:id="rId62"/>
    <p:sldId id="332" r:id="rId63"/>
    <p:sldId id="322" r:id="rId64"/>
    <p:sldId id="324" r:id="rId65"/>
    <p:sldId id="333" r:id="rId66"/>
    <p:sldId id="335" r:id="rId67"/>
    <p:sldId id="325" r:id="rId68"/>
    <p:sldId id="334" r:id="rId69"/>
    <p:sldId id="326" r:id="rId7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F46F-9077-46E2-833A-012915FA27CD}" type="datetimeFigureOut">
              <a:rPr lang="el-GR" smtClean="0"/>
              <a:t>4/4/2021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1F11-8219-41B9-A892-2B2F8EF70F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3204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F46F-9077-46E2-833A-012915FA27CD}" type="datetimeFigureOut">
              <a:rPr lang="el-GR" smtClean="0"/>
              <a:t>4/4/2021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1F11-8219-41B9-A892-2B2F8EF70F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7871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F46F-9077-46E2-833A-012915FA27CD}" type="datetimeFigureOut">
              <a:rPr lang="el-GR" smtClean="0"/>
              <a:t>4/4/2021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1F11-8219-41B9-A892-2B2F8EF70F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6070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133E0AA-58C0-44DC-839C-575CE1ED7B82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103306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7DAFBCF-3AD9-4CBD-BA3F-61DC7664D32B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83976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F46F-9077-46E2-833A-012915FA27CD}" type="datetimeFigureOut">
              <a:rPr lang="el-GR" smtClean="0"/>
              <a:t>4/4/2021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1F11-8219-41B9-A892-2B2F8EF70F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619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F46F-9077-46E2-833A-012915FA27CD}" type="datetimeFigureOut">
              <a:rPr lang="el-GR" smtClean="0"/>
              <a:t>4/4/2021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1F11-8219-41B9-A892-2B2F8EF70F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5212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F46F-9077-46E2-833A-012915FA27CD}" type="datetimeFigureOut">
              <a:rPr lang="el-GR" smtClean="0"/>
              <a:t>4/4/2021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1F11-8219-41B9-A892-2B2F8EF70F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1812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F46F-9077-46E2-833A-012915FA27CD}" type="datetimeFigureOut">
              <a:rPr lang="el-GR" smtClean="0"/>
              <a:t>4/4/2021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1F11-8219-41B9-A892-2B2F8EF70F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558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F46F-9077-46E2-833A-012915FA27CD}" type="datetimeFigureOut">
              <a:rPr lang="el-GR" smtClean="0"/>
              <a:t>4/4/2021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1F11-8219-41B9-A892-2B2F8EF70F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9815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F46F-9077-46E2-833A-012915FA27CD}" type="datetimeFigureOut">
              <a:rPr lang="el-GR" smtClean="0"/>
              <a:t>4/4/2021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1F11-8219-41B9-A892-2B2F8EF70F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570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F46F-9077-46E2-833A-012915FA27CD}" type="datetimeFigureOut">
              <a:rPr lang="el-GR" smtClean="0"/>
              <a:t>4/4/2021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1F11-8219-41B9-A892-2B2F8EF70F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6238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F46F-9077-46E2-833A-012915FA27CD}" type="datetimeFigureOut">
              <a:rPr lang="el-GR" smtClean="0"/>
              <a:t>4/4/2021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1F11-8219-41B9-A892-2B2F8EF70F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521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7F46F-9077-46E2-833A-012915FA27CD}" type="datetimeFigureOut">
              <a:rPr lang="el-GR" smtClean="0"/>
              <a:t>4/4/2021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71F11-8219-41B9-A892-2B2F8EF70F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955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Μάθημα 4ο: Ο ρυθμός των Αιγάγρων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l-GR"/>
              <a:t>Πρώιμος ρυθμός των Αιγάγρων: </a:t>
            </a:r>
          </a:p>
          <a:p>
            <a:r>
              <a:rPr lang="el-GR" altLang="el-GR"/>
              <a:t>Μέσος Ρυθμός των Αιγάγρων 1: </a:t>
            </a:r>
          </a:p>
          <a:p>
            <a:r>
              <a:rPr lang="el-GR" altLang="el-GR"/>
              <a:t>Μέσος ρυθμός των Αιγάγρων 2: </a:t>
            </a:r>
          </a:p>
          <a:p>
            <a:r>
              <a:rPr lang="el-GR" altLang="el-GR"/>
              <a:t>Ύστερος Ρυθμός των Αιγάγρων: </a:t>
            </a:r>
          </a:p>
          <a:p>
            <a:r>
              <a:rPr lang="el-GR" altLang="el-GR"/>
              <a:t>«ύστερος ρυθμός των Αιγάγρων 3: </a:t>
            </a:r>
          </a:p>
        </p:txBody>
      </p:sp>
    </p:spTree>
    <p:extLst>
      <p:ext uri="{BB962C8B-B14F-4D97-AF65-F5344CB8AC3E}">
        <p14:creationId xmlns:p14="http://schemas.microsoft.com/office/powerpoint/2010/main" val="34091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 dirty="0"/>
              <a:t>Οινοχόες του Μέσου Ρυθμού 2 των Αιγάγρων. 1. Βοστώνη. 2. Αθήνα, από τη </a:t>
            </a:r>
            <a:r>
              <a:rPr lang="el-GR" altLang="el-GR" sz="3200" dirty="0" smtClean="0"/>
              <a:t>Ρόδο</a:t>
            </a:r>
            <a:r>
              <a:rPr lang="el-GR" altLang="el-GR" sz="4000" dirty="0" smtClean="0"/>
              <a:t>. 3. Συρακούσες</a:t>
            </a:r>
            <a:endParaRPr lang="el-GR" altLang="el-GR" sz="4000" dirty="0"/>
          </a:p>
        </p:txBody>
      </p:sp>
      <p:pic>
        <p:nvPicPr>
          <p:cNvPr id="100355" name="Picture 3" descr="Mathima 26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506" y="2011362"/>
            <a:ext cx="370522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56" name="Picture 4" descr="Mathima 26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2539" y="2030342"/>
            <a:ext cx="2952750" cy="4373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61" y="1633468"/>
            <a:ext cx="4464773" cy="528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1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3200" dirty="0"/>
              <a:t>1 Πινάκιο Μέσου Ρυθμού των Αιγάγρων. 2. Οινοχόη ύστερου ρυθμού των Αιγάγρων. Δήλος, ιερό της Ήρας.</a:t>
            </a:r>
            <a:r>
              <a:rPr lang="el-GR" altLang="el-GR" sz="4000" dirty="0"/>
              <a:t> </a:t>
            </a:r>
            <a:r>
              <a:rPr lang="el-GR" altLang="el-GR" sz="4000" dirty="0" smtClean="0"/>
              <a:t>3. </a:t>
            </a:r>
            <a:r>
              <a:rPr lang="el-GR" altLang="el-GR" sz="4000" dirty="0" smtClean="0"/>
              <a:t>Αμφορέας ΥΡΑ, </a:t>
            </a:r>
            <a:r>
              <a:rPr lang="en-US" altLang="el-GR" sz="4000" dirty="0" err="1" smtClean="0"/>
              <a:t>Berezan</a:t>
            </a:r>
            <a:endParaRPr lang="el-GR" altLang="el-GR" sz="4000" dirty="0"/>
          </a:p>
        </p:txBody>
      </p:sp>
      <p:pic>
        <p:nvPicPr>
          <p:cNvPr id="102403" name="Picture 3" descr="delosMWGplat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221" y="1882277"/>
            <a:ext cx="4464050" cy="4213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04" name="Picture 4" descr="DelosKWGoinocho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3886" y="1683949"/>
            <a:ext cx="3159034" cy="47598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484" y="1628503"/>
            <a:ext cx="3768246" cy="490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4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 dirty="0"/>
              <a:t>Μίλητος. Αποσπασματικό αγγείο του ΜΡΑ 3</a:t>
            </a:r>
            <a:r>
              <a:rPr lang="el-GR" altLang="el-GR" sz="4000" dirty="0" smtClean="0"/>
              <a:t>.</a:t>
            </a:r>
            <a:r>
              <a:rPr lang="en-US" altLang="el-GR" sz="4000" dirty="0" smtClean="0"/>
              <a:t> </a:t>
            </a:r>
            <a:r>
              <a:rPr lang="el-GR" altLang="el-GR" sz="4000" dirty="0" smtClean="0"/>
              <a:t>Οινοχόη ΜΡΑ 2β.</a:t>
            </a:r>
            <a:r>
              <a:rPr lang="el-GR" altLang="el-GR" sz="4000" dirty="0" smtClean="0"/>
              <a:t> </a:t>
            </a:r>
            <a:r>
              <a:rPr lang="el-GR" altLang="el-GR" sz="4000" dirty="0"/>
              <a:t>Πρώιμος 6ος </a:t>
            </a:r>
            <a:r>
              <a:rPr lang="el-GR" altLang="el-GR" sz="4000" dirty="0" smtClean="0"/>
              <a:t>/ ύστερος 7</a:t>
            </a:r>
            <a:r>
              <a:rPr lang="el-GR" altLang="el-GR" sz="4000" baseline="30000" dirty="0" smtClean="0"/>
              <a:t>ος</a:t>
            </a:r>
            <a:r>
              <a:rPr lang="el-GR" altLang="el-GR" sz="4000" dirty="0" smtClean="0"/>
              <a:t> αι</a:t>
            </a:r>
            <a:r>
              <a:rPr lang="el-GR" altLang="el-GR" sz="4000" dirty="0"/>
              <a:t>. π.Χ. </a:t>
            </a:r>
          </a:p>
        </p:txBody>
      </p:sp>
      <p:pic>
        <p:nvPicPr>
          <p:cNvPr id="103427" name="Picture 3" descr="MiletMWG3oinochoef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101" y="2044792"/>
            <a:ext cx="5543550" cy="4252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256" y="2111393"/>
            <a:ext cx="4448338" cy="418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6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 dirty="0"/>
              <a:t>Ύστερος ρυθμός των Αιγάγρων. </a:t>
            </a:r>
            <a:r>
              <a:rPr lang="el-GR" altLang="el-GR" sz="3200" dirty="0" smtClean="0"/>
              <a:t>Κρατήρας </a:t>
            </a:r>
            <a:r>
              <a:rPr lang="el-GR" altLang="el-GR" sz="3200" dirty="0"/>
              <a:t>κορινθιακής </a:t>
            </a:r>
            <a:r>
              <a:rPr lang="el-GR" altLang="el-GR" sz="3200" dirty="0" smtClean="0"/>
              <a:t>έμπνευσης Λούβρου. </a:t>
            </a:r>
            <a:r>
              <a:rPr lang="el-GR" altLang="el-GR" sz="3200" dirty="0"/>
              <a:t>2. </a:t>
            </a:r>
            <a:r>
              <a:rPr lang="el-GR" altLang="el-GR" sz="3200" dirty="0" smtClean="0"/>
              <a:t>Στάμνος</a:t>
            </a:r>
            <a:r>
              <a:rPr lang="en-US" altLang="el-GR" sz="3200" dirty="0" smtClean="0"/>
              <a:t> </a:t>
            </a:r>
            <a:r>
              <a:rPr lang="en-US" altLang="el-GR" sz="3200" dirty="0" err="1" smtClean="0"/>
              <a:t>Ermitage</a:t>
            </a:r>
            <a:endParaRPr lang="el-GR" altLang="el-GR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17638"/>
            <a:ext cx="5526518" cy="4904785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56" y="1600201"/>
            <a:ext cx="5102047" cy="4844142"/>
          </a:xfrm>
        </p:spPr>
      </p:pic>
    </p:spTree>
    <p:extLst>
      <p:ext uri="{BB962C8B-B14F-4D97-AF65-F5344CB8AC3E}">
        <p14:creationId xmlns:p14="http://schemas.microsoft.com/office/powerpoint/2010/main" val="358975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l-GR" sz="3200" dirty="0"/>
              <a:t>1. </a:t>
            </a:r>
            <a:r>
              <a:rPr lang="el-GR" altLang="el-GR" sz="3200" dirty="0"/>
              <a:t>Πινάκιο από την Κάμειρο. Ομάδα του Ευφόρβου. Λονδίνο.</a:t>
            </a:r>
            <a:r>
              <a:rPr lang="fr-FR" altLang="el-GR" sz="3200" dirty="0"/>
              <a:t> 2. </a:t>
            </a:r>
            <a:r>
              <a:rPr lang="el-GR" altLang="el-GR" sz="3200" dirty="0"/>
              <a:t> </a:t>
            </a:r>
            <a:r>
              <a:rPr lang="el-GR" altLang="el-GR" sz="3200" dirty="0" smtClean="0"/>
              <a:t>Λούβρο</a:t>
            </a:r>
            <a:endParaRPr lang="el-GR" altLang="el-GR" sz="3200" dirty="0"/>
          </a:p>
        </p:txBody>
      </p:sp>
      <p:pic>
        <p:nvPicPr>
          <p:cNvPr id="107523" name="Picture 3" descr="Mathima 26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257" y="1875972"/>
            <a:ext cx="4038600" cy="4322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48" y="1704681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4053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Πινάκια του ύστερου ρυθμού των Αιγάγρων. 1. Ρόδος. 2. Νίσυρος</a:t>
            </a:r>
          </a:p>
        </p:txBody>
      </p:sp>
      <p:pic>
        <p:nvPicPr>
          <p:cNvPr id="108547" name="Picture 3" descr="Mathima 25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4223" y="2045970"/>
            <a:ext cx="4110038" cy="3951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48" name="Picture 4" descr="Mathima 24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7068" y="1758632"/>
            <a:ext cx="376555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19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Εφεσιακό αποσπασματικό πινάκιο ΜΡΑ. </a:t>
            </a:r>
            <a:r>
              <a:rPr lang="fr-FR" altLang="el-GR" sz="4000"/>
              <a:t>Izmir. </a:t>
            </a:r>
            <a:endParaRPr lang="el-GR" altLang="el-GR" sz="4000"/>
          </a:p>
        </p:txBody>
      </p:sp>
      <p:pic>
        <p:nvPicPr>
          <p:cNvPr id="109571" name="Picture 3" descr="IzmirEphesianMWGstemmeddis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7926" y="1600201"/>
            <a:ext cx="729456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2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Αγγεία των Βρουλίων από τη Ρόδο. 1-2. Ρόδος. 3. Λούβρο </a:t>
            </a:r>
          </a:p>
        </p:txBody>
      </p:sp>
      <p:pic>
        <p:nvPicPr>
          <p:cNvPr id="112643" name="Picture 3" descr="Mathima 20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8162" y="3872900"/>
            <a:ext cx="2863804" cy="2985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44" name="Picture 4" descr="LouvreVrouli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2924" y="2132058"/>
            <a:ext cx="4654550" cy="3970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45" name="Picture 5" descr="Mathima 21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06" y="1285559"/>
            <a:ext cx="3932871" cy="20838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83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/>
              <a:t>1. Αιολικός στάμνος από την Μύρρινα. Λούβρο. 2. Αιολικός στάμνος από την Πιτάνη. </a:t>
            </a:r>
            <a:r>
              <a:rPr lang="fr-FR" altLang="el-GR" sz="2800"/>
              <a:t>Izmir. </a:t>
            </a:r>
            <a:endParaRPr lang="el-GR" altLang="el-GR" sz="2800"/>
          </a:p>
        </p:txBody>
      </p:sp>
      <p:pic>
        <p:nvPicPr>
          <p:cNvPr id="113668" name="Picture 4" descr="Pitaneaeolianstamn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1275" y="1600201"/>
            <a:ext cx="360045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61" y="1600200"/>
            <a:ext cx="3710681" cy="4593921"/>
          </a:xfrm>
        </p:spPr>
      </p:pic>
    </p:spTree>
    <p:extLst>
      <p:ext uri="{BB962C8B-B14F-4D97-AF65-F5344CB8AC3E}">
        <p14:creationId xmlns:p14="http://schemas.microsoft.com/office/powerpoint/2010/main" val="382926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altLang="el-GR" sz="4000"/>
              <a:t>Αιολικός δίνος ρυθμού των Αιγάγρων. Βασιλεία</a:t>
            </a:r>
          </a:p>
        </p:txBody>
      </p:sp>
      <p:pic>
        <p:nvPicPr>
          <p:cNvPr id="114691" name="Picture 3" descr="Mathima 25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7684" y="2698796"/>
            <a:ext cx="3873500" cy="1804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4692" name="Picture 4" descr="Mathima 25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799" y="1522459"/>
            <a:ext cx="6481763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26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925287" y="74555"/>
            <a:ext cx="10515600" cy="1325563"/>
          </a:xfrm>
        </p:spPr>
        <p:txBody>
          <a:bodyPr/>
          <a:lstStyle/>
          <a:p>
            <a:r>
              <a:rPr lang="el-GR" altLang="el-GR" dirty="0"/>
              <a:t>Ελλάδα και Μικρά </a:t>
            </a:r>
            <a:r>
              <a:rPr lang="el-GR" altLang="el-GR" dirty="0" smtClean="0"/>
              <a:t>Ασία</a:t>
            </a:r>
            <a:r>
              <a:rPr lang="en-US" altLang="el-GR" dirty="0" smtClean="0"/>
              <a:t/>
            </a:r>
            <a:br>
              <a:rPr lang="en-US" altLang="el-GR" dirty="0" smtClean="0"/>
            </a:br>
            <a:endParaRPr lang="el-GR" alt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17" y="885100"/>
            <a:ext cx="6759892" cy="6158344"/>
          </a:xfrm>
        </p:spPr>
      </p:pic>
    </p:spTree>
    <p:extLst>
      <p:ext uri="{BB962C8B-B14F-4D97-AF65-F5344CB8AC3E}">
        <p14:creationId xmlns:p14="http://schemas.microsoft.com/office/powerpoint/2010/main" val="275473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dirty="0"/>
              <a:t>Αιολικός δίνος Πιτάνης. Ομάδα του Δίνου του Λονδίνου. </a:t>
            </a:r>
            <a:r>
              <a:rPr lang="fr-FR" altLang="el-GR" sz="4000" dirty="0"/>
              <a:t>Izmir. </a:t>
            </a:r>
            <a:r>
              <a:rPr lang="el-GR" altLang="el-GR" sz="4000" dirty="0" smtClean="0"/>
              <a:t>Λονδίνο</a:t>
            </a:r>
            <a:endParaRPr lang="el-GR" altLang="el-GR" sz="4000" dirty="0"/>
          </a:p>
        </p:txBody>
      </p:sp>
      <p:pic>
        <p:nvPicPr>
          <p:cNvPr id="115715" name="Picture 3" descr="Izmireoliandin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40" y="1896994"/>
            <a:ext cx="5184775" cy="4335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846" y="1812608"/>
            <a:ext cx="6405154" cy="479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8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1. Καρική οινοχόη. </a:t>
            </a:r>
            <a:r>
              <a:rPr lang="fr-FR" altLang="el-GR" sz="4000"/>
              <a:t>Tampa. 2. </a:t>
            </a:r>
            <a:r>
              <a:rPr lang="el-GR" altLang="el-GR" sz="4000"/>
              <a:t>Καρική όλπη. </a:t>
            </a:r>
            <a:r>
              <a:rPr lang="fr-FR" altLang="el-GR" sz="4000"/>
              <a:t>San Antonio</a:t>
            </a:r>
            <a:endParaRPr lang="el-GR" altLang="el-GR" sz="4000"/>
          </a:p>
        </p:txBody>
      </p:sp>
      <p:pic>
        <p:nvPicPr>
          <p:cNvPr id="116739" name="Picture 3" descr="Mathima 25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4063" y="1606552"/>
            <a:ext cx="2678112" cy="4032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40" name="Picture 4" descr="Mathima 25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8965" y="1570583"/>
            <a:ext cx="2622550" cy="4032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41" name="Picture 5" descr="TampacarianWGoinochoe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0020" y="1564233"/>
            <a:ext cx="28956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79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/>
              <a:t>1. Λυδικός δίνος του ΜΡΑ από τις Σάρδεις. Μουσείο </a:t>
            </a:r>
            <a:r>
              <a:rPr lang="fr-FR" altLang="el-GR" sz="3200"/>
              <a:t>Manisa. </a:t>
            </a:r>
            <a:r>
              <a:rPr lang="el-GR" altLang="el-GR" sz="3200"/>
              <a:t>2. Λυδική πυξίδα από την Αφροδισιάδα.</a:t>
            </a:r>
            <a:r>
              <a:rPr lang="el-GR" altLang="el-GR" sz="4000"/>
              <a:t> </a:t>
            </a:r>
          </a:p>
        </p:txBody>
      </p:sp>
      <p:pic>
        <p:nvPicPr>
          <p:cNvPr id="117763" name="Picture 3" descr="ManisaMWGlydiandin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2053681"/>
            <a:ext cx="4392612" cy="3354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4" name="Picture 4" descr="Aphrodisiaspyx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3236" y="1844675"/>
            <a:ext cx="39449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5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 dirty="0"/>
              <a:t>Ανατολίζουσα κεραμική της Χίου: </a:t>
            </a:r>
            <a:r>
              <a:rPr lang="el-GR" altLang="el-GR" sz="3200" dirty="0" smtClean="0"/>
              <a:t>Κρατήρας </a:t>
            </a:r>
            <a:r>
              <a:rPr lang="el-GR" altLang="el-GR" sz="3200" dirty="0"/>
              <a:t>από το </a:t>
            </a:r>
            <a:r>
              <a:rPr lang="fr-FR" altLang="el-GR" sz="3200" dirty="0" err="1"/>
              <a:t>Vulci</a:t>
            </a:r>
            <a:r>
              <a:rPr lang="fr-FR" altLang="el-GR" sz="3200" dirty="0"/>
              <a:t>. </a:t>
            </a:r>
            <a:endParaRPr lang="el-GR" altLang="el-GR" sz="3200" dirty="0"/>
          </a:p>
        </p:txBody>
      </p:sp>
      <p:pic>
        <p:nvPicPr>
          <p:cNvPr id="120835" name="Picture 3" descr="Mathima 2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865" y="1651319"/>
            <a:ext cx="6289946" cy="48921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444" y="2445293"/>
            <a:ext cx="4064000" cy="325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/>
              <a:t>Χιακός κάλυκας από τη Δήλο και σχεδιαστική αναπαράσταση του εσωτερικού</a:t>
            </a:r>
          </a:p>
        </p:txBody>
      </p:sp>
      <p:pic>
        <p:nvPicPr>
          <p:cNvPr id="121859" name="Picture 3" descr="Deloschiotchalice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1" y="2060576"/>
            <a:ext cx="3744913" cy="3541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1860" name="Picture 4" descr="Deloschitochalice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1844675"/>
            <a:ext cx="4306887" cy="3771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02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600"/>
              <a:t>Κάλυκας του Λούβρου από την Ετρουρία</a:t>
            </a:r>
          </a:p>
        </p:txBody>
      </p:sp>
      <p:graphicFrame>
        <p:nvGraphicFramePr>
          <p:cNvPr id="12390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981200" y="1600201"/>
          <a:ext cx="40386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Γράφημα" r:id="rId3" imgW="5000492" imgH="5048092" progId="MSGraph.Chart.8">
                  <p:embed followColorScheme="full"/>
                </p:oleObj>
              </mc:Choice>
              <mc:Fallback>
                <p:oleObj name="Γράφημα" r:id="rId3" imgW="5000492" imgH="5048092" progId="MSGraph.Chart.8">
                  <p:embed followColorScheme="full"/>
                  <p:pic>
                    <p:nvPicPr>
                      <p:cNvPr id="1239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600201"/>
                        <a:ext cx="4038600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908" name="Picture 4" descr="Mathima 22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2050" y="2780213"/>
            <a:ext cx="4578350" cy="2746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3909" name="Picture 5" descr="Mathima 22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73238"/>
            <a:ext cx="3733800" cy="417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72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/>
              <a:t>Δύο χιακοί κάλυκες από το νεκροταφείο της Αγίας Παρασκευής.  Μουσείο Θεσσαλονίκης.</a:t>
            </a:r>
            <a:r>
              <a:rPr lang="el-GR" altLang="el-GR" sz="4000"/>
              <a:t>  </a:t>
            </a:r>
          </a:p>
        </p:txBody>
      </p:sp>
      <p:pic>
        <p:nvPicPr>
          <p:cNvPr id="124931" name="Picture 3" descr="hagiaParaskevichiotchalic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771651"/>
            <a:ext cx="403860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4932" name="Picture 4" descr="hagiaParaskevichiotchalic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714501"/>
            <a:ext cx="4038600" cy="4295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Χιακός κάλυκας από το νεκροταφείο της Αγίας Παρασκευής. Θεσσαλονίκη. </a:t>
            </a:r>
          </a:p>
        </p:txBody>
      </p:sp>
      <p:pic>
        <p:nvPicPr>
          <p:cNvPr id="125955" name="Picture 3" descr="Hagiaparaskevichiotchalice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2133600"/>
            <a:ext cx="4535487" cy="3011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956" name="Picture 4" descr="Hagiaparaskevichiotchalice3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1773238"/>
            <a:ext cx="38433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55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2400" dirty="0"/>
              <a:t>Χιακός κάλυκας από το νεκροταφείο της Αγίας Παρασκευής. Μουσείο Θεσσαλονίκης. </a:t>
            </a:r>
            <a:r>
              <a:rPr lang="el-GR" altLang="el-GR" sz="2400" dirty="0" smtClean="0"/>
              <a:t>Κάλυκας από τη Μίλητο. </a:t>
            </a:r>
            <a:r>
              <a:rPr lang="el-GR" altLang="el-GR" sz="2400" dirty="0" smtClean="0"/>
              <a:t>Θραύσματα από τη Ναύκρατη</a:t>
            </a:r>
            <a:br>
              <a:rPr lang="el-GR" altLang="el-GR" sz="2400" dirty="0" smtClean="0"/>
            </a:br>
            <a:endParaRPr lang="el-GR" altLang="el-GR" sz="2400" dirty="0"/>
          </a:p>
        </p:txBody>
      </p:sp>
      <p:pic>
        <p:nvPicPr>
          <p:cNvPr id="126979" name="Picture 3" descr="hagiaparaskevichiotchalice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92" y="1771936"/>
            <a:ext cx="5110568" cy="472975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94" y="1403250"/>
            <a:ext cx="3995493" cy="258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96" y="3988569"/>
            <a:ext cx="2290319" cy="2787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651" y="3994378"/>
            <a:ext cx="2264018" cy="2554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669" y="4287626"/>
            <a:ext cx="2536993" cy="2570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61" y="1599147"/>
            <a:ext cx="2722790" cy="248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6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Λεκανίδα από τη Ναύκρατι. 600 π.Χ. Λονδίνο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332" y="1462744"/>
            <a:ext cx="9340466" cy="5268981"/>
          </a:xfrm>
        </p:spPr>
      </p:pic>
    </p:spTree>
    <p:extLst>
      <p:ext uri="{BB962C8B-B14F-4D97-AF65-F5344CB8AC3E}">
        <p14:creationId xmlns:p14="http://schemas.microsoft.com/office/powerpoint/2010/main" val="79308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Κεντρική και Ανατολική Μεσόγειος και Μαύρη Θάλασσα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861" y="1690687"/>
            <a:ext cx="7107488" cy="5235669"/>
          </a:xfrm>
        </p:spPr>
      </p:pic>
    </p:spTree>
    <p:extLst>
      <p:ext uri="{BB962C8B-B14F-4D97-AF65-F5344CB8AC3E}">
        <p14:creationId xmlns:p14="http://schemas.microsoft.com/office/powerpoint/2010/main" val="29858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fr-FR" altLang="el-GR" sz="3200"/>
              <a:t>1. </a:t>
            </a:r>
            <a:r>
              <a:rPr lang="el-GR" altLang="el-GR" sz="3200"/>
              <a:t>Σαμιακή κύλικα από το </a:t>
            </a:r>
            <a:r>
              <a:rPr lang="fr-FR" altLang="el-GR" sz="3200"/>
              <a:t>Vulci. 2. </a:t>
            </a:r>
            <a:r>
              <a:rPr lang="el-GR" altLang="el-GR" sz="3200"/>
              <a:t>Κύλικα από το </a:t>
            </a:r>
            <a:r>
              <a:rPr lang="fr-FR" altLang="el-GR" sz="3200"/>
              <a:t>Vulci. </a:t>
            </a:r>
            <a:r>
              <a:rPr lang="el-GR" altLang="el-GR" sz="3200"/>
              <a:t>Ζωγράφος των Χελιδονιών</a:t>
            </a:r>
          </a:p>
        </p:txBody>
      </p:sp>
      <p:pic>
        <p:nvPicPr>
          <p:cNvPr id="130051" name="Picture 3" descr="samiandoubleVulci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00214"/>
            <a:ext cx="3960812" cy="2916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0052" name="Picture 4" descr="Vulcihirondelles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0" y="1628775"/>
            <a:ext cx="4351338" cy="297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5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Άλλοι Ανατολίζοντες ρυθμοί 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l-GR"/>
              <a:t>Κυκλάδες</a:t>
            </a:r>
          </a:p>
          <a:p>
            <a:r>
              <a:rPr lang="el-GR" altLang="el-GR"/>
              <a:t>Εύβοια</a:t>
            </a:r>
          </a:p>
          <a:p>
            <a:r>
              <a:rPr lang="el-GR" altLang="el-GR"/>
              <a:t>Λακωνία</a:t>
            </a:r>
          </a:p>
          <a:p>
            <a:r>
              <a:rPr lang="el-GR" altLang="el-GR"/>
              <a:t>Άργος</a:t>
            </a:r>
          </a:p>
          <a:p>
            <a:r>
              <a:rPr lang="el-GR" altLang="el-GR"/>
              <a:t>Κρήτη</a:t>
            </a:r>
          </a:p>
          <a:p>
            <a:pPr>
              <a:buFontTx/>
              <a:buNone/>
            </a:pPr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56871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Υπογεωμετρική κύκλαδικός σκύφος. Λονδίνο</a:t>
            </a:r>
          </a:p>
        </p:txBody>
      </p:sp>
      <p:pic>
        <p:nvPicPr>
          <p:cNvPr id="132099" name="Picture 3" descr="Londonbirdbow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85926"/>
            <a:ext cx="8229600" cy="4352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70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altLang="el-GR"/>
              <a:t>Κυκλαδική υπογεωμετρική κύλικα. </a:t>
            </a:r>
          </a:p>
        </p:txBody>
      </p:sp>
      <p:pic>
        <p:nvPicPr>
          <p:cNvPr id="133123" name="Picture 3" descr="Mathima 29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844676"/>
            <a:ext cx="8248650" cy="3495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6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dirty="0" smtClean="0"/>
              <a:t>Ομοίωμα οικίας. Θήρα. </a:t>
            </a:r>
            <a:endParaRPr lang="el-GR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78" y="137159"/>
            <a:ext cx="4350022" cy="3262517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78" y="3537154"/>
            <a:ext cx="4350022" cy="326251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2" y="1555117"/>
            <a:ext cx="5703691" cy="4277768"/>
          </a:xfrm>
        </p:spPr>
      </p:pic>
    </p:spTree>
    <p:extLst>
      <p:ext uri="{BB962C8B-B14F-4D97-AF65-F5344CB8AC3E}">
        <p14:creationId xmlns:p14="http://schemas.microsoft.com/office/powerpoint/2010/main" val="1886651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Κυκλαδική οινοχόη (Πάρος;) από την Αίγινα. Λονδίνο</a:t>
            </a:r>
          </a:p>
        </p:txBody>
      </p:sp>
      <p:pic>
        <p:nvPicPr>
          <p:cNvPr id="135171" name="Picture 3" descr="Mathima 2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844675"/>
            <a:ext cx="26495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5172" name="Picture 4" descr="Mathima 2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75" y="1844676"/>
            <a:ext cx="5334000" cy="3990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94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dirty="0" smtClean="0"/>
              <a:t>1. Αμφορέας από το </a:t>
            </a:r>
            <a:r>
              <a:rPr lang="en-US" altLang="el-GR" dirty="0" err="1" smtClean="0"/>
              <a:t>Cerveteri</a:t>
            </a:r>
            <a:r>
              <a:rPr lang="en-US" altLang="el-GR" dirty="0" smtClean="0"/>
              <a:t>. </a:t>
            </a:r>
            <a:r>
              <a:rPr lang="el-GR" altLang="el-GR" dirty="0" smtClean="0"/>
              <a:t>2. Αμφορέας Θήρας. </a:t>
            </a:r>
            <a:endParaRPr lang="el-G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50" y="1424306"/>
            <a:ext cx="4411219" cy="530742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99" y="1401900"/>
            <a:ext cx="3782423" cy="5443968"/>
          </a:xfrm>
        </p:spPr>
      </p:pic>
    </p:spTree>
    <p:extLst>
      <p:ext uri="{BB962C8B-B14F-4D97-AF65-F5344CB8AC3E}">
        <p14:creationId xmlns:p14="http://schemas.microsoft.com/office/powerpoint/2010/main" val="2179648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 dirty="0"/>
              <a:t>1. Πιθαμφορέας νησιωτικού γραμμικού ρυθμού από τη Δήλο. </a:t>
            </a:r>
            <a:r>
              <a:rPr lang="en-US" altLang="el-GR" sz="2800" dirty="0" smtClean="0"/>
              <a:t>Cabinet des </a:t>
            </a:r>
            <a:r>
              <a:rPr lang="fr-FR" altLang="el-GR" sz="2800" dirty="0" smtClean="0"/>
              <a:t>Médailles. </a:t>
            </a:r>
            <a:r>
              <a:rPr lang="el-GR" altLang="el-GR" sz="2800" dirty="0" smtClean="0"/>
              <a:t> </a:t>
            </a:r>
            <a:endParaRPr lang="el-GR" altLang="el-GR" sz="2800" dirty="0"/>
          </a:p>
        </p:txBody>
      </p:sp>
      <p:pic>
        <p:nvPicPr>
          <p:cNvPr id="137219" name="Picture 3" descr="Mathima 2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8625" y="1558468"/>
            <a:ext cx="3619363" cy="53012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54" y="1558468"/>
            <a:ext cx="3812772" cy="5132578"/>
          </a:xfrm>
        </p:spPr>
      </p:pic>
    </p:spTree>
    <p:extLst>
      <p:ext uri="{BB962C8B-B14F-4D97-AF65-F5344CB8AC3E}">
        <p14:creationId xmlns:p14="http://schemas.microsoft.com/office/powerpoint/2010/main" val="216241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Λεπτομέρειες από το ίδιο αγγείο. </a:t>
            </a:r>
          </a:p>
        </p:txBody>
      </p:sp>
      <p:pic>
        <p:nvPicPr>
          <p:cNvPr id="139267" name="Picture 3" descr="Athensmelianamphora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5483" y="1773238"/>
            <a:ext cx="4968875" cy="4232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9268" name="Picture 4" descr="AthensMelianampho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4064" y="1773238"/>
            <a:ext cx="31892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9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l-GR" sz="4000"/>
              <a:t>« </a:t>
            </a:r>
            <a:r>
              <a:rPr lang="el-GR" altLang="el-GR" sz="4000"/>
              <a:t>Μηλιακός </a:t>
            </a:r>
            <a:r>
              <a:rPr lang="fr-FR" altLang="el-GR" sz="4000"/>
              <a:t>»</a:t>
            </a:r>
            <a:r>
              <a:rPr lang="el-GR" altLang="el-GR" sz="4000"/>
              <a:t> αμφορέας. Αθήνα, ΕΑΜ. </a:t>
            </a:r>
            <a:r>
              <a:rPr lang="fr-FR" altLang="el-GR" sz="4000"/>
              <a:t> </a:t>
            </a:r>
            <a:endParaRPr lang="el-GR" altLang="el-GR" sz="4000"/>
          </a:p>
        </p:txBody>
      </p:sp>
      <p:pic>
        <p:nvPicPr>
          <p:cNvPr id="138244" name="Picture 4" descr="Athensmelianamphora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9249" y="1939880"/>
            <a:ext cx="5345113" cy="3937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46951"/>
            <a:ext cx="3507377" cy="5432316"/>
          </a:xfrm>
        </p:spPr>
      </p:pic>
    </p:spTree>
    <p:extLst>
      <p:ext uri="{BB962C8B-B14F-4D97-AF65-F5344CB8AC3E}">
        <p14:creationId xmlns:p14="http://schemas.microsoft.com/office/powerpoint/2010/main" val="384427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2800" dirty="0"/>
              <a:t>1. Ροδιακή υπογεωμετρική οινοχόη. Ρόδος. 2. </a:t>
            </a:r>
            <a:r>
              <a:rPr lang="el-GR" altLang="el-GR" sz="2800" dirty="0"/>
              <a:t>Θραύσμα εγχάρακτου ανατολίζοντος αγγείου από την Σμύρνη. 620-570 π.Χ. </a:t>
            </a:r>
            <a:r>
              <a:rPr lang="de-DE" altLang="el-GR" sz="2800" dirty="0"/>
              <a:t>I</a:t>
            </a:r>
            <a:r>
              <a:rPr lang="en-US" altLang="el-GR" sz="2800" dirty="0" err="1"/>
              <a:t>zmir</a:t>
            </a:r>
            <a:r>
              <a:rPr lang="en-US" altLang="el-GR" sz="2800" dirty="0"/>
              <a:t>. </a:t>
            </a:r>
            <a:endParaRPr lang="el-GR" altLang="el-GR" sz="2800" dirty="0"/>
          </a:p>
        </p:txBody>
      </p:sp>
      <p:pic>
        <p:nvPicPr>
          <p:cNvPr id="90115" name="Picture 3" descr="Mathima 25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7438" y="1600201"/>
            <a:ext cx="328295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 descr="IzmirLateorientalisingSmyrnaf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1325" y="1905794"/>
            <a:ext cx="3943350" cy="419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18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Δηλιακοί αμφορείς. Αθήνα. </a:t>
            </a: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9935" y="2386880"/>
            <a:ext cx="5047388" cy="378554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98" y="1918857"/>
            <a:ext cx="5987536" cy="4490652"/>
          </a:xfrm>
        </p:spPr>
      </p:pic>
    </p:spTree>
    <p:extLst>
      <p:ext uri="{BB962C8B-B14F-4D97-AF65-F5344CB8AC3E}">
        <p14:creationId xmlns:p14="http://schemas.microsoft.com/office/powerpoint/2010/main" val="3789206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1-2. </a:t>
            </a:r>
            <a:r>
              <a:rPr lang="fr-FR" altLang="el-GR" sz="4000"/>
              <a:t>«</a:t>
            </a:r>
            <a:r>
              <a:rPr lang="el-GR" altLang="el-GR" sz="4000"/>
              <a:t>Μηλιακές</a:t>
            </a:r>
            <a:r>
              <a:rPr lang="fr-FR" altLang="el-GR" sz="4000"/>
              <a:t>»</a:t>
            </a:r>
            <a:r>
              <a:rPr lang="el-GR" altLang="el-GR" sz="4000"/>
              <a:t> υδρίες Δήλου. 3. Απόσπασμα αμφορέα Βερολίνου. </a:t>
            </a:r>
          </a:p>
        </p:txBody>
      </p:sp>
      <p:pic>
        <p:nvPicPr>
          <p:cNvPr id="140291" name="Picture 3" descr="delosmelianhydri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4805" y="1773238"/>
            <a:ext cx="2763837" cy="3887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0292" name="Picture 4" descr="delosmelianhydria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773238"/>
            <a:ext cx="2828925" cy="3887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0293" name="Picture 5" descr="Berlinmelianamphorafr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0787" y="1668736"/>
            <a:ext cx="3036887" cy="3887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93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Μηλιακές υδρίες από τη Ρηνεία</a:t>
            </a:r>
          </a:p>
        </p:txBody>
      </p:sp>
      <p:pic>
        <p:nvPicPr>
          <p:cNvPr id="142339" name="Picture 3" descr="Delosmelianhydria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6744" y="1530532"/>
            <a:ext cx="32258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2340" name="Picture 4" descr="rheneiamelianhydri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8264" y="1600201"/>
            <a:ext cx="35464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71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 dirty="0" smtClean="0"/>
              <a:t>1. Θασιακό </a:t>
            </a:r>
            <a:r>
              <a:rPr lang="el-GR" altLang="el-GR" sz="4000" dirty="0"/>
              <a:t>πινάκιο χιακής τεχνοτροπίας</a:t>
            </a:r>
            <a:r>
              <a:rPr lang="el-GR" altLang="el-GR" sz="4000" dirty="0" smtClean="0"/>
              <a:t>. 2. </a:t>
            </a:r>
            <a:r>
              <a:rPr lang="el-GR" altLang="el-GR" sz="4000" dirty="0" smtClean="0"/>
              <a:t>Θραύσμα </a:t>
            </a:r>
            <a:r>
              <a:rPr lang="el-GR" altLang="el-GR" sz="4000" dirty="0"/>
              <a:t>ναξιακού αγγείου με υπογραφή ζωγράφου</a:t>
            </a:r>
            <a:r>
              <a:rPr lang="en-US" altLang="el-GR" sz="4000" dirty="0"/>
              <a:t>. </a:t>
            </a:r>
            <a:endParaRPr lang="el-GR" altLang="el-GR" sz="4000" dirty="0"/>
          </a:p>
        </p:txBody>
      </p:sp>
      <p:pic>
        <p:nvPicPr>
          <p:cNvPr id="129027" name="Picture 3" descr="Thasosparianplat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356" y="1690688"/>
            <a:ext cx="4458243" cy="52457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 descr="Mathima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419" y="2045131"/>
            <a:ext cx="5219700" cy="3914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93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 dirty="0"/>
              <a:t>1. Αμφορέας από την Ερέτρια. 2. </a:t>
            </a:r>
            <a:r>
              <a:rPr lang="el-GR" altLang="el-GR" sz="2800" dirty="0" smtClean="0"/>
              <a:t>Πρόχοι από την Ερέτρια, ιερό του Απόλλωνος Δαφνηφόρου</a:t>
            </a:r>
            <a:endParaRPr lang="el-GR" altLang="el-GR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18" y="2333896"/>
            <a:ext cx="2273414" cy="415414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4771" y="2184651"/>
            <a:ext cx="4918164" cy="368862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32" y="2333897"/>
            <a:ext cx="5723681" cy="415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7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2400" dirty="0"/>
              <a:t>Αθήνα. Πυξίδα από την Ερέτρια. </a:t>
            </a:r>
            <a:r>
              <a:rPr lang="el-GR" altLang="el-GR" sz="2400" dirty="0" smtClean="0"/>
              <a:t>600 π.Χ. Φίλια. Λεκανίδα. </a:t>
            </a:r>
            <a:br>
              <a:rPr lang="el-GR" altLang="el-GR" sz="2400" dirty="0" smtClean="0"/>
            </a:br>
            <a:r>
              <a:rPr lang="el-GR" altLang="el-GR" sz="2400" dirty="0"/>
              <a:t/>
            </a:r>
            <a:br>
              <a:rPr lang="el-GR" altLang="el-GR" sz="2400" dirty="0"/>
            </a:br>
            <a:endParaRPr lang="el-GR" altLang="el-GR" sz="24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7424"/>
            <a:ext cx="5181600" cy="432773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49" y="958399"/>
            <a:ext cx="4200666" cy="589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3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3200" dirty="0" smtClean="0"/>
              <a:t>1-2. Βοιωτικά </a:t>
            </a:r>
            <a:r>
              <a:rPr lang="el-GR" altLang="el-GR" sz="3200" dirty="0"/>
              <a:t>υπο-γεώμετρικά αγγεία. 6ος αι. Αθήνα, </a:t>
            </a:r>
            <a:r>
              <a:rPr lang="el-GR" altLang="el-GR" sz="3200" dirty="0" smtClean="0"/>
              <a:t>Αρχ.Μουσείο. 3. Κύλικα πτηνών. </a:t>
            </a:r>
            <a:r>
              <a:rPr lang="el-GR" altLang="el-GR" sz="3200" dirty="0" smtClean="0"/>
              <a:t>Μουσείο Κυκλαδικής Τέχνης. </a:t>
            </a:r>
            <a:endParaRPr lang="el-GR" altLang="el-GR" sz="3200" dirty="0"/>
          </a:p>
        </p:txBody>
      </p:sp>
      <p:pic>
        <p:nvPicPr>
          <p:cNvPr id="148483" name="Picture 3" descr="Athensboeotiancup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5314" y="1928814"/>
            <a:ext cx="4038600" cy="4306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8484" name="Picture 4" descr="Athensboeotianva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54747" y="1733437"/>
            <a:ext cx="30464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 descr="Politisboeotianc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2622" y="2185852"/>
            <a:ext cx="4877705" cy="36211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88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 dirty="0" smtClean="0"/>
              <a:t>1. Δίνος από τη Θήβα. 2</a:t>
            </a:r>
            <a:r>
              <a:rPr lang="el-GR" altLang="el-GR" sz="2800" dirty="0"/>
              <a:t>. Βοιωτικός ανατολίζον κρατήρας. Αθήνα 228. </a:t>
            </a:r>
          </a:p>
        </p:txBody>
      </p:sp>
      <p:pic>
        <p:nvPicPr>
          <p:cNvPr id="149508" name="Picture 4" descr="Athens228boeotiankra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3012" y="1354453"/>
            <a:ext cx="3573983" cy="5570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7" y="2165257"/>
            <a:ext cx="8227741" cy="367207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136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/>
              <a:t>Λακωνικά αγγεία από τον Τάραντα. Ύστερος 7ος αι. π.Χ. 1. Ψηλή κοτύλη. 2. Κανθαροειδές κύπελλο. </a:t>
            </a:r>
          </a:p>
        </p:txBody>
      </p:sp>
      <p:pic>
        <p:nvPicPr>
          <p:cNvPr id="150531" name="Picture 3" descr="Tarantolaconiantallcoty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1844676"/>
            <a:ext cx="4321175" cy="3446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0532" name="Picture 4" descr="Taraslaconiancantharoidcu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789" y="1600201"/>
            <a:ext cx="377983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52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l-GR" sz="4000"/>
              <a:t>T</a:t>
            </a:r>
            <a:r>
              <a:rPr lang="el-GR" altLang="el-GR" sz="4000"/>
              <a:t>άρας. Λακωνική κύλικα του τέλους της Ανατολίζουσας περιόδου. </a:t>
            </a:r>
          </a:p>
        </p:txBody>
      </p:sp>
      <p:pic>
        <p:nvPicPr>
          <p:cNvPr id="152579" name="Picture 3" descr="Tarantolaconiancup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916113"/>
            <a:ext cx="4465638" cy="3130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2580" name="Picture 4" descr="Tarantolaconiankylix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0" y="1773238"/>
            <a:ext cx="4000500" cy="3389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2800" dirty="0"/>
              <a:t>	</a:t>
            </a:r>
            <a:r>
              <a:rPr lang="en-US" altLang="el-GR" sz="2800" dirty="0" smtClean="0"/>
              <a:t>1. </a:t>
            </a:r>
            <a:r>
              <a:rPr lang="el-GR" altLang="el-GR" sz="2800" dirty="0" smtClean="0"/>
              <a:t>Δίνος </a:t>
            </a:r>
            <a:r>
              <a:rPr lang="el-GR" altLang="el-GR" sz="2800" dirty="0"/>
              <a:t>Πρώιμου ρυθμού των Αιγάγρων. </a:t>
            </a:r>
            <a:r>
              <a:rPr lang="fr-FR" altLang="el-GR" sz="2800" dirty="0"/>
              <a:t>Würzburg</a:t>
            </a:r>
            <a:r>
              <a:rPr lang="el-GR" altLang="el-GR" sz="2800" dirty="0"/>
              <a:t>. </a:t>
            </a:r>
            <a:r>
              <a:rPr lang="fr-FR" altLang="el-GR" sz="2800" dirty="0"/>
              <a:t>2. </a:t>
            </a:r>
            <a:r>
              <a:rPr lang="el-GR" altLang="el-GR" sz="2800" dirty="0"/>
              <a:t>Ρώμη, </a:t>
            </a:r>
            <a:r>
              <a:rPr lang="fr-FR" altLang="el-GR" sz="2800" dirty="0"/>
              <a:t>Villa </a:t>
            </a:r>
            <a:r>
              <a:rPr lang="fr-FR" altLang="el-GR" sz="2800" dirty="0" err="1"/>
              <a:t>Giulia</a:t>
            </a:r>
            <a:r>
              <a:rPr lang="el-GR" altLang="el-GR" sz="2800" dirty="0"/>
              <a:t>, οινοχόη από το</a:t>
            </a:r>
            <a:r>
              <a:rPr lang="fr-FR" altLang="el-GR" sz="2800" dirty="0"/>
              <a:t> </a:t>
            </a:r>
            <a:r>
              <a:rPr lang="fr-FR" altLang="el-GR" sz="2800" dirty="0" err="1"/>
              <a:t>Vulci</a:t>
            </a:r>
            <a:endParaRPr lang="el-GR" altLang="el-GR" sz="28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1" y="1397277"/>
            <a:ext cx="6070087" cy="5663329"/>
          </a:xfrm>
        </p:spPr>
      </p:pic>
      <p:pic>
        <p:nvPicPr>
          <p:cNvPr id="6" name="Picture 4" descr="VillagiuliaVulciEW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2098" y="1965961"/>
            <a:ext cx="3602038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4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 dirty="0"/>
              <a:t>Πήλινη αναθηματική ασπίδα από την Τίρυνθα. Μουσείο Ναυπλίου. </a:t>
            </a:r>
            <a:r>
              <a:rPr lang="el-GR" altLang="el-GR" sz="4000" dirty="0"/>
              <a:t>Θραύσμα κρατήρα από το Άργος. </a:t>
            </a:r>
            <a:endParaRPr lang="el-GR" altLang="el-GR" sz="4000" dirty="0"/>
          </a:p>
        </p:txBody>
      </p:sp>
      <p:pic>
        <p:nvPicPr>
          <p:cNvPr id="153603" name="Picture 3" descr="NauplionTirynsshiel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654" y="2027555"/>
            <a:ext cx="4321175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Argosorientalisi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620" y="1948544"/>
            <a:ext cx="4594225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9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3600" dirty="0"/>
              <a:t>Ανατολίζοντα αγγεία από την Κρήτη: Πυξίδα από τις Αρκάδες. Ηράκλειο 7963. </a:t>
            </a:r>
            <a:r>
              <a:rPr lang="el-GR" altLang="el-GR" sz="3600" dirty="0"/>
              <a:t>Ηράκλειον. Δίνος από το Αφρατί. Μέσα του 7ου αι. π.Χ. </a:t>
            </a:r>
            <a:endParaRPr lang="el-GR" altLang="el-GR" sz="3600" dirty="0"/>
          </a:p>
        </p:txBody>
      </p:sp>
      <p:pic>
        <p:nvPicPr>
          <p:cNvPr id="155651" name="Picture 3" descr="Mathima 29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964827"/>
            <a:ext cx="5021263" cy="4179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Herakleioncnossiandin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0912" y="1854927"/>
            <a:ext cx="5621337" cy="419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31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/>
              <a:t>Ανατολίζοντα αγγεία από την Κρήτη. Οινοχόη από τις Αρκάδες με παράσταση ιερογαμίας. </a:t>
            </a:r>
          </a:p>
        </p:txBody>
      </p:sp>
      <p:pic>
        <p:nvPicPr>
          <p:cNvPr id="157699" name="Picture 3" descr="Mathima 28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4425" y="1773238"/>
            <a:ext cx="2489200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7700" name="Picture 4" descr="Mathima 28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9" y="1773238"/>
            <a:ext cx="3678237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10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/>
              <a:t>1. Ανατολίζουσα οινοχόη από το Αφρατί της Κρήτης. 2. Κρητικός ασκός από τη Ρόδο. 600 π.Χ. περίπου. Λονδίνο</a:t>
            </a:r>
          </a:p>
        </p:txBody>
      </p:sp>
      <p:pic>
        <p:nvPicPr>
          <p:cNvPr id="158723" name="Picture 3" descr="Mathima 29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1" y="1844675"/>
            <a:ext cx="4143375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8724" name="Picture 4" descr="cretanva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7364" y="1600201"/>
            <a:ext cx="270668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8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Κνωσσιακό μελανόμορφο αλάβαστρο. Ηράκλειο. </a:t>
            </a:r>
          </a:p>
        </p:txBody>
      </p:sp>
      <p:pic>
        <p:nvPicPr>
          <p:cNvPr id="159747" name="Picture 3" descr="Herakleioncnossianalabastron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9076" y="1600201"/>
            <a:ext cx="248126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9748" name="Picture 4" descr="Herakleioncnossianalabastron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125" y="1600201"/>
            <a:ext cx="295275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69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Η Ανατολίζουσα κεραμική στην Ιταλία και την Σικελία</a:t>
            </a:r>
          </a:p>
        </p:txBody>
      </p:sp>
      <p:pic>
        <p:nvPicPr>
          <p:cNvPr id="165891" name="Picture 3" descr="SouthItaly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700213"/>
            <a:ext cx="4176713" cy="3117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5892" name="Picture 4" descr="sicil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3038475"/>
            <a:ext cx="4144962" cy="297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92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Μεταπόντιον. Πίθος από τα </a:t>
            </a:r>
            <a:r>
              <a:rPr lang="fr-FR" altLang="el-GR" sz="4000"/>
              <a:t>Incoronata</a:t>
            </a:r>
            <a:endParaRPr lang="el-GR" altLang="el-GR" sz="4000"/>
          </a:p>
        </p:txBody>
      </p:sp>
      <p:pic>
        <p:nvPicPr>
          <p:cNvPr id="166915" name="Picture 3" descr="Incoronataaryball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0776" y="1600201"/>
            <a:ext cx="321786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6916" name="Picture 4" descr="Incoronataglobularva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5726" y="1600201"/>
            <a:ext cx="350996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6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dirty="0"/>
              <a:t>Μεταπόντιον. </a:t>
            </a:r>
            <a:r>
              <a:rPr lang="el-GR" altLang="el-GR" sz="4000" dirty="0" smtClean="0"/>
              <a:t>Δίνος και πίθος </a:t>
            </a:r>
            <a:r>
              <a:rPr lang="el-GR" altLang="el-GR" sz="4000" dirty="0"/>
              <a:t>από τα </a:t>
            </a:r>
            <a:r>
              <a:rPr lang="fr-FR" altLang="el-GR" sz="4000" dirty="0" err="1"/>
              <a:t>Incoronata</a:t>
            </a:r>
            <a:endParaRPr lang="el-GR" altLang="el-GR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7" y="1489166"/>
            <a:ext cx="3964319" cy="530787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68195"/>
            <a:ext cx="4921711" cy="4351338"/>
          </a:xfrm>
        </p:spPr>
      </p:pic>
    </p:spTree>
    <p:extLst>
      <p:ext uri="{BB962C8B-B14F-4D97-AF65-F5344CB8AC3E}">
        <p14:creationId xmlns:p14="http://schemas.microsoft.com/office/powerpoint/2010/main" val="303245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3200" dirty="0"/>
              <a:t>Συρακούσες. Κρατήρας των μέσων του 7ου αι. π.Χ. από το νεκροταφείο στο </a:t>
            </a:r>
            <a:r>
              <a:rPr lang="fr-FR" altLang="el-GR" sz="3200" dirty="0" err="1" smtClean="0"/>
              <a:t>Fusco</a:t>
            </a:r>
            <a:r>
              <a:rPr lang="el-GR" altLang="el-GR" sz="3200" dirty="0"/>
              <a:t>. Θραύσμα πολύχρωμου δίνου από τα Μέγαρα Υβλαία. Συρακούσες</a:t>
            </a:r>
            <a:endParaRPr lang="el-GR" altLang="el-GR" sz="3200" dirty="0"/>
          </a:p>
        </p:txBody>
      </p:sp>
      <p:pic>
        <p:nvPicPr>
          <p:cNvPr id="168963" name="Picture 3" descr="Syracusefuscokrat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2983" y="1809206"/>
            <a:ext cx="389255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SyracuseMegaradinosf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8105" y="1878876"/>
            <a:ext cx="4300537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19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Σικελικός δίνος Γέλας. 7ος αι. π.Χ. </a:t>
            </a:r>
          </a:p>
        </p:txBody>
      </p:sp>
      <p:pic>
        <p:nvPicPr>
          <p:cNvPr id="173059" name="Picture 3" descr="Geladinos7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276475"/>
            <a:ext cx="4000500" cy="2967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3060" name="Picture 4" descr="Geladinos7th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276475"/>
            <a:ext cx="4186238" cy="2927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12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l-GR" sz="3600" dirty="0"/>
              <a:t>1</a:t>
            </a:r>
            <a:r>
              <a:rPr lang="el-GR" altLang="el-GR" sz="3600" dirty="0"/>
              <a:t>. Οινοχόη ΠΡΑιγ. Από τη Ρόδο</a:t>
            </a:r>
            <a:r>
              <a:rPr lang="el-GR" altLang="el-GR" sz="3600" dirty="0" smtClean="0"/>
              <a:t>.</a:t>
            </a:r>
            <a:r>
              <a:rPr lang="en-US" altLang="el-GR" sz="3600" dirty="0" smtClean="0"/>
              <a:t> 2. Bochum. </a:t>
            </a:r>
            <a:r>
              <a:rPr lang="fr-FR" altLang="el-GR" sz="3600" dirty="0" smtClean="0"/>
              <a:t> </a:t>
            </a:r>
            <a:endParaRPr lang="el-GR" altLang="el-GR" sz="3600" dirty="0"/>
          </a:p>
        </p:txBody>
      </p:sp>
      <p:pic>
        <p:nvPicPr>
          <p:cNvPr id="93187" name="Picture 3" descr="Mathima 2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5851" y="1600201"/>
            <a:ext cx="32877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54" y="1825625"/>
            <a:ext cx="4207492" cy="4351338"/>
          </a:xfrm>
        </p:spPr>
      </p:pic>
    </p:spTree>
    <p:extLst>
      <p:ext uri="{BB962C8B-B14F-4D97-AF65-F5344CB8AC3E}">
        <p14:creationId xmlns:p14="http://schemas.microsoft.com/office/powerpoint/2010/main" val="42150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dirty="0"/>
              <a:t>Ανατολίζουσα κεραμική στην </a:t>
            </a:r>
            <a:r>
              <a:rPr lang="el-GR" altLang="el-GR" sz="4000" dirty="0" smtClean="0"/>
              <a:t>Ετρουρία</a:t>
            </a:r>
            <a:br>
              <a:rPr lang="el-GR" altLang="el-GR" sz="4000" dirty="0" smtClean="0"/>
            </a:br>
            <a:endParaRPr lang="el-GR" altLang="el-GR" sz="4000" dirty="0"/>
          </a:p>
        </p:txBody>
      </p:sp>
      <p:pic>
        <p:nvPicPr>
          <p:cNvPr id="175107" name="Picture 3" descr="Etruria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5816" y="1250723"/>
            <a:ext cx="5024709" cy="559555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37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 dirty="0" smtClean="0"/>
              <a:t>Οινοχόες από την Ταρκυνία</a:t>
            </a:r>
            <a:r>
              <a:rPr lang="el-GR" altLang="el-GR" sz="4000" dirty="0"/>
              <a:t>. </a:t>
            </a:r>
            <a:r>
              <a:rPr lang="el-GR" altLang="el-GR" sz="4000" dirty="0" smtClean="0"/>
              <a:t>Αρχές - μέσα </a:t>
            </a:r>
            <a:r>
              <a:rPr lang="el-GR" altLang="el-GR" sz="4000" dirty="0"/>
              <a:t>7ου αι. π.Χ. </a:t>
            </a:r>
          </a:p>
        </p:txBody>
      </p:sp>
      <p:pic>
        <p:nvPicPr>
          <p:cNvPr id="177155" name="Picture 3" descr="tarquiniashipsitalocorinthian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1154" y="1796926"/>
            <a:ext cx="2749689" cy="48691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27" y="1725016"/>
            <a:ext cx="3329507" cy="4941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4" y="1776541"/>
            <a:ext cx="3265250" cy="488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0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l-GR" dirty="0" smtClean="0"/>
              <a:t>Αγγεία του Ζ. των Γερανών</a:t>
            </a:r>
            <a:r>
              <a:rPr lang="en-US" dirty="0" smtClean="0"/>
              <a:t>. </a:t>
            </a: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6" y="365125"/>
            <a:ext cx="4873839" cy="612276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50" y="2201636"/>
            <a:ext cx="3371850" cy="428625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62" y="1593689"/>
            <a:ext cx="3376281" cy="49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822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Αγγείο του Αριστόνοθου</a:t>
            </a:r>
            <a:r>
              <a:rPr lang="fr-FR" altLang="el-GR" sz="4000"/>
              <a:t>. Cerveteri. 650 </a:t>
            </a:r>
            <a:r>
              <a:rPr lang="el-GR" altLang="el-GR" sz="4000"/>
              <a:t>π.Χ. Ρώμη, </a:t>
            </a:r>
            <a:r>
              <a:rPr lang="fr-FR" altLang="el-GR" sz="4000"/>
              <a:t>Villa Giulia.</a:t>
            </a:r>
            <a:endParaRPr lang="el-GR" altLang="el-GR" sz="4000"/>
          </a:p>
        </p:txBody>
      </p:sp>
      <p:pic>
        <p:nvPicPr>
          <p:cNvPr id="176131" name="Picture 3" descr="RomeAristonothos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773238"/>
            <a:ext cx="4176713" cy="3981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6132" name="Picture 4" descr="romearistonothos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1773239"/>
            <a:ext cx="4213225" cy="3989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2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 dirty="0"/>
              <a:t>1. Αμφορέας του Άμστερνταμ. 2. </a:t>
            </a:r>
            <a:r>
              <a:rPr lang="el-GR" altLang="el-GR" sz="2800" dirty="0" smtClean="0"/>
              <a:t>Τεφροδόχος του Ζ. του Επταχόρδου</a:t>
            </a:r>
            <a:endParaRPr lang="el-GR" altLang="el-GR" sz="2800" dirty="0"/>
          </a:p>
        </p:txBody>
      </p:sp>
      <p:pic>
        <p:nvPicPr>
          <p:cNvPr id="178179" name="Picture 3" descr="AmsterdamP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655" y="1469115"/>
            <a:ext cx="2773179" cy="51574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2" y="1469114"/>
            <a:ext cx="3051478" cy="515742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345" y="1688506"/>
            <a:ext cx="3715455" cy="4940218"/>
          </a:xfrm>
        </p:spPr>
      </p:pic>
    </p:spTree>
    <p:extLst>
      <p:ext uri="{BB962C8B-B14F-4D97-AF65-F5344CB8AC3E}">
        <p14:creationId xmlns:p14="http://schemas.microsoft.com/office/powerpoint/2010/main" val="102866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Αμφορέας του Ζωγράφου του Επταχόρδου. </a:t>
            </a: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1" y="1690688"/>
            <a:ext cx="3289061" cy="502786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2" y="2804159"/>
            <a:ext cx="8723717" cy="2926080"/>
          </a:xfrm>
        </p:spPr>
      </p:pic>
    </p:spTree>
    <p:extLst>
      <p:ext uri="{BB962C8B-B14F-4D97-AF65-F5344CB8AC3E}">
        <p14:creationId xmlns:p14="http://schemas.microsoft.com/office/powerpoint/2010/main" val="9439720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 smtClean="0"/>
              <a:t>Βατικανό. Τεφροδόχος. 2-3. Πίθοι από το </a:t>
            </a:r>
            <a:r>
              <a:rPr lang="en-US" sz="2800" dirty="0" err="1" smtClean="0"/>
              <a:t>Cerveteri</a:t>
            </a:r>
            <a:r>
              <a:rPr lang="en-US" sz="2800" dirty="0" smtClean="0"/>
              <a:t> (</a:t>
            </a:r>
            <a:r>
              <a:rPr lang="en-US" sz="2800" dirty="0" err="1" smtClean="0"/>
              <a:t>Cerveteri</a:t>
            </a:r>
            <a:r>
              <a:rPr lang="en-US" sz="2800" dirty="0" smtClean="0"/>
              <a:t>, </a:t>
            </a:r>
            <a:r>
              <a:rPr lang="el-GR" sz="2800" dirty="0" smtClean="0"/>
              <a:t>άλλοτε στη Νέα Υόρκη</a:t>
            </a:r>
            <a:r>
              <a:rPr lang="fr-FR" sz="2800" dirty="0" smtClean="0"/>
              <a:t>). </a:t>
            </a:r>
            <a:endParaRPr lang="el-GR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343"/>
            <a:ext cx="5882797" cy="413974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514" y="1950132"/>
            <a:ext cx="2933486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57699"/>
            <a:ext cx="3162514" cy="474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105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 dirty="0" smtClean="0"/>
              <a:t>Οινοχόη </a:t>
            </a:r>
            <a:r>
              <a:rPr lang="en-US" altLang="el-GR" sz="4000" dirty="0" err="1" smtClean="0"/>
              <a:t>Tragliatella</a:t>
            </a:r>
            <a:r>
              <a:rPr lang="en-US" altLang="el-GR" sz="4000" dirty="0"/>
              <a:t/>
            </a:r>
            <a:br>
              <a:rPr lang="en-US" altLang="el-GR" sz="4000" dirty="0"/>
            </a:br>
            <a:r>
              <a:rPr lang="en-US" altLang="el-GR" sz="4000" dirty="0" smtClean="0"/>
              <a:t> </a:t>
            </a:r>
            <a:endParaRPr lang="el-GR" altLang="el-GR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09" y="939596"/>
            <a:ext cx="3204248" cy="4525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31" y="0"/>
            <a:ext cx="7343952" cy="68580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600700"/>
            <a:ext cx="4076700" cy="1257300"/>
          </a:xfrm>
        </p:spPr>
      </p:pic>
    </p:spTree>
    <p:extLst>
      <p:ext uri="{BB962C8B-B14F-4D97-AF65-F5344CB8AC3E}">
        <p14:creationId xmlns:p14="http://schemas.microsoft.com/office/powerpoint/2010/main" val="28632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</a:t>
            </a:r>
            <a:r>
              <a:rPr lang="el-GR" dirty="0" smtClean="0"/>
              <a:t>-2.</a:t>
            </a:r>
            <a:r>
              <a:rPr lang="en-US" dirty="0" smtClean="0"/>
              <a:t> </a:t>
            </a:r>
            <a:r>
              <a:rPr lang="el-GR" dirty="0" smtClean="0"/>
              <a:t>‘Ολπη</a:t>
            </a:r>
            <a:r>
              <a:rPr lang="en-US" dirty="0" smtClean="0"/>
              <a:t> </a:t>
            </a:r>
            <a:r>
              <a:rPr lang="el-GR" dirty="0" smtClean="0"/>
              <a:t>και αμφορέας. Ζ. της </a:t>
            </a:r>
            <a:r>
              <a:rPr lang="en-US" dirty="0" smtClean="0"/>
              <a:t>Civitavecchia. </a:t>
            </a:r>
            <a:r>
              <a:rPr lang="el-GR" dirty="0" smtClean="0"/>
              <a:t>3. Αμφορέας του Ζ. της Ανδρόσφιγγας </a:t>
            </a:r>
            <a:endParaRPr lang="el-G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" y="1523204"/>
            <a:ext cx="3983475" cy="518638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337" y="1679958"/>
            <a:ext cx="3335814" cy="495597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710" y="1585118"/>
            <a:ext cx="3453050" cy="5199889"/>
          </a:xfrm>
        </p:spPr>
      </p:pic>
    </p:spTree>
    <p:extLst>
      <p:ext uri="{BB962C8B-B14F-4D97-AF65-F5344CB8AC3E}">
        <p14:creationId xmlns:p14="http://schemas.microsoft.com/office/powerpoint/2010/main" val="21400380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l-GR" sz="3200" dirty="0"/>
              <a:t>1. </a:t>
            </a:r>
            <a:r>
              <a:rPr lang="fr-FR" altLang="el-GR" sz="3200" dirty="0" err="1"/>
              <a:t>Olla</a:t>
            </a:r>
            <a:r>
              <a:rPr lang="fr-FR" altLang="el-GR" sz="3200" dirty="0"/>
              <a:t>. </a:t>
            </a:r>
            <a:r>
              <a:rPr lang="el-GR" altLang="el-GR" sz="3200" dirty="0"/>
              <a:t>Ζωγράφος της </a:t>
            </a:r>
            <a:r>
              <a:rPr lang="fr-FR" altLang="el-GR" sz="3200" dirty="0"/>
              <a:t>Civitavecchia. </a:t>
            </a:r>
            <a:r>
              <a:rPr lang="el-GR" altLang="el-GR" sz="3200" dirty="0" smtClean="0"/>
              <a:t>Ρώμη. </a:t>
            </a:r>
            <a:r>
              <a:rPr lang="fr-FR" altLang="el-GR" sz="3200" dirty="0" smtClean="0"/>
              <a:t>2</a:t>
            </a:r>
            <a:r>
              <a:rPr lang="fr-FR" altLang="el-GR" sz="3200" dirty="0"/>
              <a:t>. </a:t>
            </a:r>
            <a:r>
              <a:rPr lang="el-GR" altLang="el-GR" sz="3200" dirty="0" smtClean="0"/>
              <a:t>Αμφορέας. Λονδίνο. </a:t>
            </a:r>
            <a:r>
              <a:rPr lang="fr-FR" altLang="el-GR" dirty="0" smtClean="0"/>
              <a:t> </a:t>
            </a:r>
            <a:endParaRPr lang="el-GR" altLang="el-GR" dirty="0"/>
          </a:p>
        </p:txBody>
      </p:sp>
      <p:pic>
        <p:nvPicPr>
          <p:cNvPr id="181251" name="Picture 3" descr="civitavecchiaPoll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71666"/>
            <a:ext cx="5472113" cy="3968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32" y="1239338"/>
            <a:ext cx="2858147" cy="527658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259" y="1854926"/>
            <a:ext cx="3629171" cy="432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8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Οινοχόη ΜΡΑ 1 από τη Ρόδο, Σιάνα. Βιέννη. </a:t>
            </a:r>
          </a:p>
        </p:txBody>
      </p:sp>
      <p:pic>
        <p:nvPicPr>
          <p:cNvPr id="97283" name="Picture 3" descr="WienMWGoinocho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773238"/>
            <a:ext cx="34448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4" name="Picture 4" descr="WienMWGoinocho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5275" y="2133600"/>
            <a:ext cx="4897438" cy="325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29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 dirty="0"/>
              <a:t>1. Πινάκιο του Μέσου ρυθμού των Αιγάγρων 1 από την Κάμειρο. Λονδίνο, ΒΜ. 2. </a:t>
            </a:r>
            <a:r>
              <a:rPr lang="el-GR" altLang="el-GR" sz="2800" dirty="0" smtClean="0"/>
              <a:t>ΜΡΑ </a:t>
            </a:r>
            <a:r>
              <a:rPr lang="el-GR" altLang="el-GR" sz="2800" dirty="0"/>
              <a:t>1 πινάκιο με ψηλό πόδι από τα Βρουλιά της Ρόδου. </a:t>
            </a:r>
            <a:r>
              <a:rPr lang="el-GR" altLang="el-GR" sz="2800" dirty="0" smtClean="0"/>
              <a:t>Λονδίνο. </a:t>
            </a:r>
            <a:endParaRPr lang="el-GR" altLang="el-GR" sz="28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74826"/>
            <a:ext cx="4963244" cy="4351338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63884"/>
            <a:ext cx="5181600" cy="4274820"/>
          </a:xfrm>
        </p:spPr>
      </p:pic>
    </p:spTree>
    <p:extLst>
      <p:ext uri="{BB962C8B-B14F-4D97-AF65-F5344CB8AC3E}">
        <p14:creationId xmlns:p14="http://schemas.microsoft.com/office/powerpoint/2010/main" val="282537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/>
              <a:t>Αγγεία του Μέσου Ρυθμού 2 των Αιγάγρων. 1. Λούβρο (οινοχόη </a:t>
            </a:r>
            <a:r>
              <a:rPr lang="fr-FR" altLang="el-GR" sz="3200"/>
              <a:t>Lowy</a:t>
            </a:r>
            <a:r>
              <a:rPr lang="el-GR" altLang="el-GR" sz="3200"/>
              <a:t>)</a:t>
            </a:r>
            <a:r>
              <a:rPr lang="fr-FR" altLang="el-GR" sz="3200"/>
              <a:t>. 2. Malibu, Getty Museum</a:t>
            </a:r>
            <a:r>
              <a:rPr lang="el-GR" altLang="el-GR" sz="3200"/>
              <a:t>.</a:t>
            </a:r>
            <a:r>
              <a:rPr lang="el-GR" altLang="el-GR" sz="4000"/>
              <a:t> </a:t>
            </a:r>
          </a:p>
        </p:txBody>
      </p:sp>
      <p:pic>
        <p:nvPicPr>
          <p:cNvPr id="99331" name="Picture 3" descr="Mathima 26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4341" y="1529398"/>
            <a:ext cx="3751761" cy="52262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2" name="Picture 4" descr="Mathima 26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2633" y="1529398"/>
            <a:ext cx="3662452" cy="52257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75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928</Words>
  <Application>Microsoft Office PowerPoint</Application>
  <PresentationFormat>Widescreen</PresentationFormat>
  <Paragraphs>79</Paragraphs>
  <Slides>69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Office Theme</vt:lpstr>
      <vt:lpstr>Γράφημα</vt:lpstr>
      <vt:lpstr>Μάθημα 4ο: Ο ρυθμός των Αιγάγρων</vt:lpstr>
      <vt:lpstr>Ελλάδα και Μικρά Ασία </vt:lpstr>
      <vt:lpstr>Κεντρική και Ανατολική Μεσόγειος και Μαύρη Θάλασσα</vt:lpstr>
      <vt:lpstr>1. Ροδιακή υπογεωμετρική οινοχόη. Ρόδος. 2. Θραύσμα εγχάρακτου ανατολίζοντος αγγείου από την Σμύρνη. 620-570 π.Χ. Izmir. </vt:lpstr>
      <vt:lpstr> 1. Δίνος Πρώιμου ρυθμού των Αιγάγρων. Würzburg. 2. Ρώμη, Villa Giulia, οινοχόη από το Vulci</vt:lpstr>
      <vt:lpstr>1. Οινοχόη ΠΡΑιγ. Από τη Ρόδο. 2. Bochum.  </vt:lpstr>
      <vt:lpstr>Οινοχόη ΜΡΑ 1 από τη Ρόδο, Σιάνα. Βιέννη. </vt:lpstr>
      <vt:lpstr>1. Πινάκιο του Μέσου ρυθμού των Αιγάγρων 1 από την Κάμειρο. Λονδίνο, ΒΜ. 2. ΜΡΑ 1 πινάκιο με ψηλό πόδι από τα Βρουλιά της Ρόδου. Λονδίνο. </vt:lpstr>
      <vt:lpstr>Αγγεία του Μέσου Ρυθμού 2 των Αιγάγρων. 1. Λούβρο (οινοχόη Lowy). 2. Malibu, Getty Museum. </vt:lpstr>
      <vt:lpstr>Οινοχόες του Μέσου Ρυθμού 2 των Αιγάγρων. 1. Βοστώνη. 2. Αθήνα, από τη Ρόδο. 3. Συρακούσες</vt:lpstr>
      <vt:lpstr>1 Πινάκιο Μέσου Ρυθμού των Αιγάγρων. 2. Οινοχόη ύστερου ρυθμού των Αιγάγρων. Δήλος, ιερό της Ήρας. 3. Αμφορέας ΥΡΑ, Berezan</vt:lpstr>
      <vt:lpstr>Μίλητος. Αποσπασματικό αγγείο του ΜΡΑ 3. Οινοχόη ΜΡΑ 2β. Πρώιμος 6ος / ύστερος 7ος αι. π.Χ. </vt:lpstr>
      <vt:lpstr>Ύστερος ρυθμός των Αιγάγρων. Κρατήρας κορινθιακής έμπνευσης Λούβρου. 2. Στάμνος Ermitage</vt:lpstr>
      <vt:lpstr>1. Πινάκιο από την Κάμειρο. Ομάδα του Ευφόρβου. Λονδίνο. 2.  Λούβρο</vt:lpstr>
      <vt:lpstr>Πινάκια του ύστερου ρυθμού των Αιγάγρων. 1. Ρόδος. 2. Νίσυρος</vt:lpstr>
      <vt:lpstr>Εφεσιακό αποσπασματικό πινάκιο ΜΡΑ. Izmir. </vt:lpstr>
      <vt:lpstr>Αγγεία των Βρουλίων από τη Ρόδο. 1-2. Ρόδος. 3. Λούβρο </vt:lpstr>
      <vt:lpstr>1. Αιολικός στάμνος από την Μύρρινα. Λούβρο. 2. Αιολικός στάμνος από την Πιτάνη. Izmir. </vt:lpstr>
      <vt:lpstr>Αιολικός δίνος ρυθμού των Αιγάγρων. Βασιλεία</vt:lpstr>
      <vt:lpstr>Αιολικός δίνος Πιτάνης. Ομάδα του Δίνου του Λονδίνου. Izmir. Λονδίνο</vt:lpstr>
      <vt:lpstr>1. Καρική οινοχόη. Tampa. 2. Καρική όλπη. San Antonio</vt:lpstr>
      <vt:lpstr>1. Λυδικός δίνος του ΜΡΑ από τις Σάρδεις. Μουσείο Manisa. 2. Λυδική πυξίδα από την Αφροδισιάδα. </vt:lpstr>
      <vt:lpstr>Ανατολίζουσα κεραμική της Χίου: Κρατήρας από το Vulci. </vt:lpstr>
      <vt:lpstr>Χιακός κάλυκας από τη Δήλο και σχεδιαστική αναπαράσταση του εσωτερικού</vt:lpstr>
      <vt:lpstr>Κάλυκας του Λούβρου από την Ετρουρία</vt:lpstr>
      <vt:lpstr>Δύο χιακοί κάλυκες από το νεκροταφείο της Αγίας Παρασκευής.  Μουσείο Θεσσαλονίκης.  </vt:lpstr>
      <vt:lpstr>Χιακός κάλυκας από το νεκροταφείο της Αγίας Παρασκευής. Θεσσαλονίκη. </vt:lpstr>
      <vt:lpstr>Χιακός κάλυκας από το νεκροταφείο της Αγίας Παρασκευής. Μουσείο Θεσσαλονίκης. Κάλυκας από τη Μίλητο. Θραύσματα από τη Ναύκρατη </vt:lpstr>
      <vt:lpstr>Λεκανίδα από τη Ναύκρατι. 600 π.Χ. Λονδίνο</vt:lpstr>
      <vt:lpstr>1. Σαμιακή κύλικα από το Vulci. 2. Κύλικα από το Vulci. Ζωγράφος των Χελιδονιών</vt:lpstr>
      <vt:lpstr>Άλλοι Ανατολίζοντες ρυθμοί </vt:lpstr>
      <vt:lpstr>Υπογεωμετρική κύκλαδικός σκύφος. Λονδίνο</vt:lpstr>
      <vt:lpstr>Κυκλαδική υπογεωμετρική κύλικα. </vt:lpstr>
      <vt:lpstr>Ομοίωμα οικίας. Θήρα. </vt:lpstr>
      <vt:lpstr>Κυκλαδική οινοχόη (Πάρος;) από την Αίγινα. Λονδίνο</vt:lpstr>
      <vt:lpstr>1. Αμφορέας από το Cerveteri. 2. Αμφορέας Θήρας. </vt:lpstr>
      <vt:lpstr>1. Πιθαμφορέας νησιωτικού γραμμικού ρυθμού από τη Δήλο. Cabinet des Médailles.  </vt:lpstr>
      <vt:lpstr>Λεπτομέρειες από το ίδιο αγγείο. </vt:lpstr>
      <vt:lpstr>« Μηλιακός » αμφορέας. Αθήνα, ΕΑΜ.  </vt:lpstr>
      <vt:lpstr>Δηλιακοί αμφορείς. Αθήνα. </vt:lpstr>
      <vt:lpstr>1-2. «Μηλιακές» υδρίες Δήλου. 3. Απόσπασμα αμφορέα Βερολίνου. </vt:lpstr>
      <vt:lpstr>Μηλιακές υδρίες από τη Ρηνεία</vt:lpstr>
      <vt:lpstr>1. Θασιακό πινάκιο χιακής τεχνοτροπίας. 2. Θραύσμα ναξιακού αγγείου με υπογραφή ζωγράφου. </vt:lpstr>
      <vt:lpstr>1. Αμφορέας από την Ερέτρια. 2. Πρόχοι από την Ερέτρια, ιερό του Απόλλωνος Δαφνηφόρου</vt:lpstr>
      <vt:lpstr>Αθήνα. Πυξίδα από την Ερέτρια. 600 π.Χ. Φίλια. Λεκανίδα.   </vt:lpstr>
      <vt:lpstr>1-2. Βοιωτικά υπο-γεώμετρικά αγγεία. 6ος αι. Αθήνα, Αρχ.Μουσείο. 3. Κύλικα πτηνών. Μουσείο Κυκλαδικής Τέχνης. </vt:lpstr>
      <vt:lpstr>1. Δίνος από τη Θήβα. 2. Βοιωτικός ανατολίζον κρατήρας. Αθήνα 228. </vt:lpstr>
      <vt:lpstr>Λακωνικά αγγεία από τον Τάραντα. Ύστερος 7ος αι. π.Χ. 1. Ψηλή κοτύλη. 2. Κανθαροειδές κύπελλο. </vt:lpstr>
      <vt:lpstr>Tάρας. Λακωνική κύλικα του τέλους της Ανατολίζουσας περιόδου. </vt:lpstr>
      <vt:lpstr>Πήλινη αναθηματική ασπίδα από την Τίρυνθα. Μουσείο Ναυπλίου. Θραύσμα κρατήρα από το Άργος. </vt:lpstr>
      <vt:lpstr>Ανατολίζοντα αγγεία από την Κρήτη: Πυξίδα από τις Αρκάδες. Ηράκλειο 7963. Ηράκλειον. Δίνος από το Αφρατί. Μέσα του 7ου αι. π.Χ. </vt:lpstr>
      <vt:lpstr>Ανατολίζοντα αγγεία από την Κρήτη. Οινοχόη από τις Αρκάδες με παράσταση ιερογαμίας. </vt:lpstr>
      <vt:lpstr>1. Ανατολίζουσα οινοχόη από το Αφρατί της Κρήτης. 2. Κρητικός ασκός από τη Ρόδο. 600 π.Χ. περίπου. Λονδίνο</vt:lpstr>
      <vt:lpstr>Κνωσσιακό μελανόμορφο αλάβαστρο. Ηράκλειο. </vt:lpstr>
      <vt:lpstr>Η Ανατολίζουσα κεραμική στην Ιταλία και την Σικελία</vt:lpstr>
      <vt:lpstr>Μεταπόντιον. Πίθος από τα Incoronata</vt:lpstr>
      <vt:lpstr>Μεταπόντιον. Δίνος και πίθος από τα Incoronata</vt:lpstr>
      <vt:lpstr>Συρακούσες. Κρατήρας των μέσων του 7ου αι. π.Χ. από το νεκροταφείο στο Fusco. Θραύσμα πολύχρωμου δίνου από τα Μέγαρα Υβλαία. Συρακούσες</vt:lpstr>
      <vt:lpstr>Σικελικός δίνος Γέλας. 7ος αι. π.Χ. </vt:lpstr>
      <vt:lpstr>Ανατολίζουσα κεραμική στην Ετρουρία </vt:lpstr>
      <vt:lpstr>Οινοχόες από την Ταρκυνία. Αρχές - μέσα 7ου αι. π.Χ. </vt:lpstr>
      <vt:lpstr>Αγγεία του Ζ. των Γερανών. </vt:lpstr>
      <vt:lpstr>Αγγείο του Αριστόνοθου. Cerveteri. 650 π.Χ. Ρώμη, Villa Giulia.</vt:lpstr>
      <vt:lpstr>1. Αμφορέας του Άμστερνταμ. 2. Τεφροδόχος του Ζ. του Επταχόρδου</vt:lpstr>
      <vt:lpstr>Αμφορέας του Ζωγράφου του Επταχόρδου. </vt:lpstr>
      <vt:lpstr>Βατικανό. Τεφροδόχος. 2-3. Πίθοι από το Cerveteri (Cerveteri, άλλοτε στη Νέα Υόρκη). </vt:lpstr>
      <vt:lpstr>Οινοχόη Tragliatella  </vt:lpstr>
      <vt:lpstr>1-2. ‘Ολπη και αμφορέας. Ζ. της Civitavecchia. 3. Αμφορέας του Ζ. της Ανδρόσφιγγας </vt:lpstr>
      <vt:lpstr>1. Olla. Ζωγράφος της Civitavecchia. Ρώμη. 2. Αμφορέας. Λονδίνο. 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Μάθημα 4ο: Ο ρυθμός των Αιγάγρων</dc:title>
  <dc:creator>User</dc:creator>
  <cp:lastModifiedBy>User</cp:lastModifiedBy>
  <cp:revision>11</cp:revision>
  <dcterms:created xsi:type="dcterms:W3CDTF">2021-03-22T08:47:36Z</dcterms:created>
  <dcterms:modified xsi:type="dcterms:W3CDTF">2021-04-04T17:44:04Z</dcterms:modified>
</cp:coreProperties>
</file>