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20" r:id="rId3"/>
    <p:sldMasterId id="2147483732" r:id="rId4"/>
    <p:sldMasterId id="2147483744" r:id="rId5"/>
    <p:sldMasterId id="2147483756" r:id="rId6"/>
    <p:sldMasterId id="2147483768" r:id="rId7"/>
    <p:sldMasterId id="2147483780" r:id="rId8"/>
    <p:sldMasterId id="2147483792" r:id="rId9"/>
  </p:sldMasterIdLst>
  <p:notesMasterIdLst>
    <p:notesMasterId r:id="rId68"/>
  </p:notesMasterIdLst>
  <p:sldIdLst>
    <p:sldId id="256" r:id="rId10"/>
    <p:sldId id="286" r:id="rId11"/>
    <p:sldId id="300" r:id="rId12"/>
    <p:sldId id="361" r:id="rId13"/>
    <p:sldId id="349" r:id="rId14"/>
    <p:sldId id="366" r:id="rId15"/>
    <p:sldId id="367" r:id="rId16"/>
    <p:sldId id="350" r:id="rId17"/>
    <p:sldId id="351" r:id="rId18"/>
    <p:sldId id="354" r:id="rId19"/>
    <p:sldId id="356" r:id="rId20"/>
    <p:sldId id="358" r:id="rId21"/>
    <p:sldId id="359" r:id="rId22"/>
    <p:sldId id="320" r:id="rId23"/>
    <p:sldId id="322" r:id="rId24"/>
    <p:sldId id="299" r:id="rId25"/>
    <p:sldId id="319" r:id="rId26"/>
    <p:sldId id="321" r:id="rId27"/>
    <p:sldId id="285" r:id="rId28"/>
    <p:sldId id="323" r:id="rId29"/>
    <p:sldId id="324" r:id="rId30"/>
    <p:sldId id="325" r:id="rId31"/>
    <p:sldId id="326" r:id="rId32"/>
    <p:sldId id="369" r:id="rId33"/>
    <p:sldId id="370" r:id="rId34"/>
    <p:sldId id="303" r:id="rId35"/>
    <p:sldId id="311" r:id="rId36"/>
    <p:sldId id="312" r:id="rId37"/>
    <p:sldId id="313" r:id="rId38"/>
    <p:sldId id="314" r:id="rId39"/>
    <p:sldId id="315" r:id="rId40"/>
    <p:sldId id="316" r:id="rId41"/>
    <p:sldId id="308" r:id="rId42"/>
    <p:sldId id="309" r:id="rId43"/>
    <p:sldId id="310" r:id="rId44"/>
    <p:sldId id="307" r:id="rId45"/>
    <p:sldId id="345" r:id="rId46"/>
    <p:sldId id="328" r:id="rId47"/>
    <p:sldId id="329" r:id="rId48"/>
    <p:sldId id="330" r:id="rId49"/>
    <p:sldId id="372" r:id="rId50"/>
    <p:sldId id="331" r:id="rId51"/>
    <p:sldId id="332" r:id="rId52"/>
    <p:sldId id="333" r:id="rId53"/>
    <p:sldId id="334" r:id="rId54"/>
    <p:sldId id="264" r:id="rId55"/>
    <p:sldId id="278" r:id="rId56"/>
    <p:sldId id="279" r:id="rId57"/>
    <p:sldId id="293" r:id="rId58"/>
    <p:sldId id="294" r:id="rId59"/>
    <p:sldId id="295" r:id="rId60"/>
    <p:sldId id="271" r:id="rId61"/>
    <p:sldId id="272" r:id="rId62"/>
    <p:sldId id="273" r:id="rId63"/>
    <p:sldId id="274" r:id="rId64"/>
    <p:sldId id="267" r:id="rId65"/>
    <p:sldId id="280" r:id="rId66"/>
    <p:sldId id="281" r:id="rId6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3979" autoAdjust="0"/>
  </p:normalViewPr>
  <p:slideViewPr>
    <p:cSldViewPr snapToGrid="0">
      <p:cViewPr varScale="1">
        <p:scale>
          <a:sx n="63" d="100"/>
          <a:sy n="63" d="100"/>
        </p:scale>
        <p:origin x="86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49F9D-6D55-4351-B9ED-3C845FB721EE}"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l-GR"/>
        </a:p>
      </dgm:t>
    </dgm:pt>
    <dgm:pt modelId="{373E059C-3787-4548-9701-36DA08280E0B}">
      <dgm:prSet phldrT="[Κείμενο]"/>
      <dgm:spPr/>
      <dgm:t>
        <a:bodyPr/>
        <a:lstStyle/>
        <a:p>
          <a:r>
            <a:rPr lang="el-GR" b="1" dirty="0"/>
            <a:t>Ανάπτυξη προσωπικού</a:t>
          </a:r>
        </a:p>
      </dgm:t>
    </dgm:pt>
    <dgm:pt modelId="{33E62DAA-45A8-47B1-A796-199B8664ECE7}" type="parTrans" cxnId="{3BC19807-6398-4B90-906F-294A2384064D}">
      <dgm:prSet/>
      <dgm:spPr/>
      <dgm:t>
        <a:bodyPr/>
        <a:lstStyle/>
        <a:p>
          <a:endParaRPr lang="el-GR"/>
        </a:p>
      </dgm:t>
    </dgm:pt>
    <dgm:pt modelId="{59A77392-C71C-4E4E-B2D4-F0E17BA4AA9C}" type="sibTrans" cxnId="{3BC19807-6398-4B90-906F-294A2384064D}">
      <dgm:prSet/>
      <dgm:spPr/>
      <dgm:t>
        <a:bodyPr/>
        <a:lstStyle/>
        <a:p>
          <a:endParaRPr lang="el-GR"/>
        </a:p>
      </dgm:t>
    </dgm:pt>
    <dgm:pt modelId="{79F9953A-F13E-4670-BBE6-B5850B7A9ACD}">
      <dgm:prSet phldrT="[Κείμενο]"/>
      <dgm:spPr/>
      <dgm:t>
        <a:bodyPr/>
        <a:lstStyle/>
        <a:p>
          <a:r>
            <a:rPr lang="el-GR" b="1" dirty="0" err="1"/>
            <a:t>Οργανωσιακή</a:t>
          </a:r>
          <a:r>
            <a:rPr lang="el-GR" b="1" dirty="0"/>
            <a:t> ανάπτυξη</a:t>
          </a:r>
        </a:p>
      </dgm:t>
    </dgm:pt>
    <dgm:pt modelId="{7F07F2F1-C410-409E-BDC5-9449E17B240E}" type="parTrans" cxnId="{B9B89F73-9EB2-4106-977D-612C74BB6C8D}">
      <dgm:prSet/>
      <dgm:spPr/>
      <dgm:t>
        <a:bodyPr/>
        <a:lstStyle/>
        <a:p>
          <a:endParaRPr lang="el-GR"/>
        </a:p>
      </dgm:t>
    </dgm:pt>
    <dgm:pt modelId="{1C1A0428-8944-485A-B0A6-A31DDC5E4F0A}" type="sibTrans" cxnId="{B9B89F73-9EB2-4106-977D-612C74BB6C8D}">
      <dgm:prSet/>
      <dgm:spPr/>
      <dgm:t>
        <a:bodyPr/>
        <a:lstStyle/>
        <a:p>
          <a:endParaRPr lang="el-GR"/>
        </a:p>
      </dgm:t>
    </dgm:pt>
    <dgm:pt modelId="{2314D202-DA22-4169-88E4-D84C1978827B}">
      <dgm:prSet phldrT="[Κείμενο]"/>
      <dgm:spPr/>
      <dgm:t>
        <a:bodyPr/>
        <a:lstStyle/>
        <a:p>
          <a:r>
            <a:rPr lang="el-GR" b="1" dirty="0"/>
            <a:t>Ανάπτυξη στο πεδίο της διδασκαλίας</a:t>
          </a:r>
        </a:p>
      </dgm:t>
    </dgm:pt>
    <dgm:pt modelId="{431E15C0-F37A-4298-BF16-41F23948A916}" type="parTrans" cxnId="{470BFA7B-F27D-42A5-AC9D-FE6F4C4BEA3D}">
      <dgm:prSet/>
      <dgm:spPr/>
      <dgm:t>
        <a:bodyPr/>
        <a:lstStyle/>
        <a:p>
          <a:endParaRPr lang="el-GR"/>
        </a:p>
      </dgm:t>
    </dgm:pt>
    <dgm:pt modelId="{BEFB2495-B2C5-439B-A298-BBCB3D207D91}" type="sibTrans" cxnId="{470BFA7B-F27D-42A5-AC9D-FE6F4C4BEA3D}">
      <dgm:prSet/>
      <dgm:spPr/>
      <dgm:t>
        <a:bodyPr/>
        <a:lstStyle/>
        <a:p>
          <a:endParaRPr lang="el-GR"/>
        </a:p>
      </dgm:t>
    </dgm:pt>
    <dgm:pt modelId="{730C3F9D-81F7-4F2F-A312-2F9DF8D5FCB4}" type="pres">
      <dgm:prSet presAssocID="{51849F9D-6D55-4351-B9ED-3C845FB721EE}" presName="Name0" presStyleCnt="0">
        <dgm:presLayoutVars>
          <dgm:dir/>
          <dgm:resizeHandles val="exact"/>
        </dgm:presLayoutVars>
      </dgm:prSet>
      <dgm:spPr/>
    </dgm:pt>
    <dgm:pt modelId="{0C06E540-7FE4-44C9-B7EF-E8644C65AC67}" type="pres">
      <dgm:prSet presAssocID="{373E059C-3787-4548-9701-36DA08280E0B}" presName="composite" presStyleCnt="0"/>
      <dgm:spPr/>
    </dgm:pt>
    <dgm:pt modelId="{02ABD3CA-712F-42C7-950A-9304A571B04B}" type="pres">
      <dgm:prSet presAssocID="{373E059C-3787-4548-9701-36DA08280E0B}" presName="rect1" presStyleLbl="trAlignAcc1" presStyleIdx="0" presStyleCnt="3">
        <dgm:presLayoutVars>
          <dgm:bulletEnabled val="1"/>
        </dgm:presLayoutVars>
      </dgm:prSet>
      <dgm:spPr/>
    </dgm:pt>
    <dgm:pt modelId="{0C5E6BB7-800A-4130-BB4A-356C7D6A222E}" type="pres">
      <dgm:prSet presAssocID="{373E059C-3787-4548-9701-36DA08280E0B}" presName="rect2" presStyleLbl="fgImgPlace1" presStyleIdx="0" presStyleCnt="3"/>
      <dgm:spPr/>
    </dgm:pt>
    <dgm:pt modelId="{3AB73F04-6C87-41C9-A6F4-482D2C1E0D7E}" type="pres">
      <dgm:prSet presAssocID="{59A77392-C71C-4E4E-B2D4-F0E17BA4AA9C}" presName="sibTrans" presStyleCnt="0"/>
      <dgm:spPr/>
    </dgm:pt>
    <dgm:pt modelId="{D12829B3-551D-4E34-AAD2-20E658A4D067}" type="pres">
      <dgm:prSet presAssocID="{79F9953A-F13E-4670-BBE6-B5850B7A9ACD}" presName="composite" presStyleCnt="0"/>
      <dgm:spPr/>
    </dgm:pt>
    <dgm:pt modelId="{D82A9AD5-2BA4-424A-864E-8EFE5A2FED66}" type="pres">
      <dgm:prSet presAssocID="{79F9953A-F13E-4670-BBE6-B5850B7A9ACD}" presName="rect1" presStyleLbl="trAlignAcc1" presStyleIdx="1" presStyleCnt="3">
        <dgm:presLayoutVars>
          <dgm:bulletEnabled val="1"/>
        </dgm:presLayoutVars>
      </dgm:prSet>
      <dgm:spPr/>
    </dgm:pt>
    <dgm:pt modelId="{79FB9EEC-FE7D-4DD2-A166-55DD61BD9277}" type="pres">
      <dgm:prSet presAssocID="{79F9953A-F13E-4670-BBE6-B5850B7A9ACD}" presName="rect2" presStyleLbl="fgImgPlace1" presStyleIdx="1" presStyleCnt="3"/>
      <dgm:spPr/>
    </dgm:pt>
    <dgm:pt modelId="{663326D4-37FE-4773-835F-D25408EC978E}" type="pres">
      <dgm:prSet presAssocID="{1C1A0428-8944-485A-B0A6-A31DDC5E4F0A}" presName="sibTrans" presStyleCnt="0"/>
      <dgm:spPr/>
    </dgm:pt>
    <dgm:pt modelId="{9D3B330B-3D36-45F0-B53E-32ECA22F41CD}" type="pres">
      <dgm:prSet presAssocID="{2314D202-DA22-4169-88E4-D84C1978827B}" presName="composite" presStyleCnt="0"/>
      <dgm:spPr/>
    </dgm:pt>
    <dgm:pt modelId="{D41704E8-D92E-4424-B46E-219F1EA536F2}" type="pres">
      <dgm:prSet presAssocID="{2314D202-DA22-4169-88E4-D84C1978827B}" presName="rect1" presStyleLbl="trAlignAcc1" presStyleIdx="2" presStyleCnt="3">
        <dgm:presLayoutVars>
          <dgm:bulletEnabled val="1"/>
        </dgm:presLayoutVars>
      </dgm:prSet>
      <dgm:spPr/>
    </dgm:pt>
    <dgm:pt modelId="{AF155CD4-E1C6-4B65-ACDC-CC45A09BCF95}" type="pres">
      <dgm:prSet presAssocID="{2314D202-DA22-4169-88E4-D84C1978827B}" presName="rect2" presStyleLbl="fgImgPlace1" presStyleIdx="2" presStyleCnt="3"/>
      <dgm:spPr/>
    </dgm:pt>
  </dgm:ptLst>
  <dgm:cxnLst>
    <dgm:cxn modelId="{3BC19807-6398-4B90-906F-294A2384064D}" srcId="{51849F9D-6D55-4351-B9ED-3C845FB721EE}" destId="{373E059C-3787-4548-9701-36DA08280E0B}" srcOrd="0" destOrd="0" parTransId="{33E62DAA-45A8-47B1-A796-199B8664ECE7}" sibTransId="{59A77392-C71C-4E4E-B2D4-F0E17BA4AA9C}"/>
    <dgm:cxn modelId="{7835D516-C79B-45E7-8DD4-1517C2F0C624}" type="presOf" srcId="{2314D202-DA22-4169-88E4-D84C1978827B}" destId="{D41704E8-D92E-4424-B46E-219F1EA536F2}" srcOrd="0" destOrd="0" presId="urn:microsoft.com/office/officeart/2008/layout/PictureStrips"/>
    <dgm:cxn modelId="{0BBE7072-6112-4132-823A-48AE96B40EC6}" type="presOf" srcId="{373E059C-3787-4548-9701-36DA08280E0B}" destId="{02ABD3CA-712F-42C7-950A-9304A571B04B}" srcOrd="0" destOrd="0" presId="urn:microsoft.com/office/officeart/2008/layout/PictureStrips"/>
    <dgm:cxn modelId="{B9B89F73-9EB2-4106-977D-612C74BB6C8D}" srcId="{51849F9D-6D55-4351-B9ED-3C845FB721EE}" destId="{79F9953A-F13E-4670-BBE6-B5850B7A9ACD}" srcOrd="1" destOrd="0" parTransId="{7F07F2F1-C410-409E-BDC5-9449E17B240E}" sibTransId="{1C1A0428-8944-485A-B0A6-A31DDC5E4F0A}"/>
    <dgm:cxn modelId="{470BFA7B-F27D-42A5-AC9D-FE6F4C4BEA3D}" srcId="{51849F9D-6D55-4351-B9ED-3C845FB721EE}" destId="{2314D202-DA22-4169-88E4-D84C1978827B}" srcOrd="2" destOrd="0" parTransId="{431E15C0-F37A-4298-BF16-41F23948A916}" sibTransId="{BEFB2495-B2C5-439B-A298-BBCB3D207D91}"/>
    <dgm:cxn modelId="{BD3CF1C1-41DB-4EF5-A310-9203F922E880}" type="presOf" srcId="{79F9953A-F13E-4670-BBE6-B5850B7A9ACD}" destId="{D82A9AD5-2BA4-424A-864E-8EFE5A2FED66}" srcOrd="0" destOrd="0" presId="urn:microsoft.com/office/officeart/2008/layout/PictureStrips"/>
    <dgm:cxn modelId="{57DE4EE5-9101-4DF0-B998-9D42A4480273}" type="presOf" srcId="{51849F9D-6D55-4351-B9ED-3C845FB721EE}" destId="{730C3F9D-81F7-4F2F-A312-2F9DF8D5FCB4}" srcOrd="0" destOrd="0" presId="urn:microsoft.com/office/officeart/2008/layout/PictureStrips"/>
    <dgm:cxn modelId="{DB1BECC8-61D7-4EBC-8BA1-FE69E64D2C24}" type="presParOf" srcId="{730C3F9D-81F7-4F2F-A312-2F9DF8D5FCB4}" destId="{0C06E540-7FE4-44C9-B7EF-E8644C65AC67}" srcOrd="0" destOrd="0" presId="urn:microsoft.com/office/officeart/2008/layout/PictureStrips"/>
    <dgm:cxn modelId="{893A0BD1-7A99-4622-B3F8-B177841CBA33}" type="presParOf" srcId="{0C06E540-7FE4-44C9-B7EF-E8644C65AC67}" destId="{02ABD3CA-712F-42C7-950A-9304A571B04B}" srcOrd="0" destOrd="0" presId="urn:microsoft.com/office/officeart/2008/layout/PictureStrips"/>
    <dgm:cxn modelId="{BBFD3F2D-CADE-4302-95E0-70DA2AD80FE5}" type="presParOf" srcId="{0C06E540-7FE4-44C9-B7EF-E8644C65AC67}" destId="{0C5E6BB7-800A-4130-BB4A-356C7D6A222E}" srcOrd="1" destOrd="0" presId="urn:microsoft.com/office/officeart/2008/layout/PictureStrips"/>
    <dgm:cxn modelId="{DD08D1DB-B0B4-4658-86AE-11DA843420C7}" type="presParOf" srcId="{730C3F9D-81F7-4F2F-A312-2F9DF8D5FCB4}" destId="{3AB73F04-6C87-41C9-A6F4-482D2C1E0D7E}" srcOrd="1" destOrd="0" presId="urn:microsoft.com/office/officeart/2008/layout/PictureStrips"/>
    <dgm:cxn modelId="{FA7B81CF-13BE-4FC0-B308-A7B61E845586}" type="presParOf" srcId="{730C3F9D-81F7-4F2F-A312-2F9DF8D5FCB4}" destId="{D12829B3-551D-4E34-AAD2-20E658A4D067}" srcOrd="2" destOrd="0" presId="urn:microsoft.com/office/officeart/2008/layout/PictureStrips"/>
    <dgm:cxn modelId="{AC5CD14F-7387-4654-96F6-60DFEDB60930}" type="presParOf" srcId="{D12829B3-551D-4E34-AAD2-20E658A4D067}" destId="{D82A9AD5-2BA4-424A-864E-8EFE5A2FED66}" srcOrd="0" destOrd="0" presId="urn:microsoft.com/office/officeart/2008/layout/PictureStrips"/>
    <dgm:cxn modelId="{BC5E0C74-32E3-4AB6-A89B-F7882FD1B7AA}" type="presParOf" srcId="{D12829B3-551D-4E34-AAD2-20E658A4D067}" destId="{79FB9EEC-FE7D-4DD2-A166-55DD61BD9277}" srcOrd="1" destOrd="0" presId="urn:microsoft.com/office/officeart/2008/layout/PictureStrips"/>
    <dgm:cxn modelId="{A2E8F596-17FA-4992-ABA5-F138049770E1}" type="presParOf" srcId="{730C3F9D-81F7-4F2F-A312-2F9DF8D5FCB4}" destId="{663326D4-37FE-4773-835F-D25408EC978E}" srcOrd="3" destOrd="0" presId="urn:microsoft.com/office/officeart/2008/layout/PictureStrips"/>
    <dgm:cxn modelId="{39FF964E-6342-4123-A238-E8BBE9EFE0DB}" type="presParOf" srcId="{730C3F9D-81F7-4F2F-A312-2F9DF8D5FCB4}" destId="{9D3B330B-3D36-45F0-B53E-32ECA22F41CD}" srcOrd="4" destOrd="0" presId="urn:microsoft.com/office/officeart/2008/layout/PictureStrips"/>
    <dgm:cxn modelId="{C77235D5-E421-43A8-87A5-C978B3796029}" type="presParOf" srcId="{9D3B330B-3D36-45F0-B53E-32ECA22F41CD}" destId="{D41704E8-D92E-4424-B46E-219F1EA536F2}" srcOrd="0" destOrd="0" presId="urn:microsoft.com/office/officeart/2008/layout/PictureStrips"/>
    <dgm:cxn modelId="{0900BD0B-4C27-43DF-B598-602BC926BDF1}" type="presParOf" srcId="{9D3B330B-3D36-45F0-B53E-32ECA22F41CD}" destId="{AF155CD4-E1C6-4B65-ACDC-CC45A09BCF95}" srcOrd="1" destOrd="0" presId="urn:microsoft.com/office/officeart/2008/layout/PictureStrips"/>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49F9D-6D55-4351-B9ED-3C845FB721EE}"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l-GR"/>
        </a:p>
      </dgm:t>
    </dgm:pt>
    <dgm:pt modelId="{373E059C-3787-4548-9701-36DA08280E0B}">
      <dgm:prSet phldrT="[Κείμενο]"/>
      <dgm:spPr/>
      <dgm:t>
        <a:bodyPr/>
        <a:lstStyle/>
        <a:p>
          <a:r>
            <a:rPr lang="el-GR" b="1" dirty="0"/>
            <a:t>Ανάπτυξη προσωπικού</a:t>
          </a:r>
        </a:p>
      </dgm:t>
    </dgm:pt>
    <dgm:pt modelId="{33E62DAA-45A8-47B1-A796-199B8664ECE7}" type="parTrans" cxnId="{3BC19807-6398-4B90-906F-294A2384064D}">
      <dgm:prSet/>
      <dgm:spPr/>
      <dgm:t>
        <a:bodyPr/>
        <a:lstStyle/>
        <a:p>
          <a:endParaRPr lang="el-GR"/>
        </a:p>
      </dgm:t>
    </dgm:pt>
    <dgm:pt modelId="{59A77392-C71C-4E4E-B2D4-F0E17BA4AA9C}" type="sibTrans" cxnId="{3BC19807-6398-4B90-906F-294A2384064D}">
      <dgm:prSet/>
      <dgm:spPr/>
      <dgm:t>
        <a:bodyPr/>
        <a:lstStyle/>
        <a:p>
          <a:endParaRPr lang="el-GR"/>
        </a:p>
      </dgm:t>
    </dgm:pt>
    <dgm:pt modelId="{79F9953A-F13E-4670-BBE6-B5850B7A9ACD}">
      <dgm:prSet phldrT="[Κείμενο]"/>
      <dgm:spPr/>
      <dgm:t>
        <a:bodyPr/>
        <a:lstStyle/>
        <a:p>
          <a:r>
            <a:rPr lang="el-GR" b="1" dirty="0" err="1"/>
            <a:t>Οργανωσιακή</a:t>
          </a:r>
          <a:r>
            <a:rPr lang="el-GR" b="1" dirty="0"/>
            <a:t> ανάπτυξη</a:t>
          </a:r>
        </a:p>
      </dgm:t>
    </dgm:pt>
    <dgm:pt modelId="{7F07F2F1-C410-409E-BDC5-9449E17B240E}" type="parTrans" cxnId="{B9B89F73-9EB2-4106-977D-612C74BB6C8D}">
      <dgm:prSet/>
      <dgm:spPr/>
      <dgm:t>
        <a:bodyPr/>
        <a:lstStyle/>
        <a:p>
          <a:endParaRPr lang="el-GR"/>
        </a:p>
      </dgm:t>
    </dgm:pt>
    <dgm:pt modelId="{1C1A0428-8944-485A-B0A6-A31DDC5E4F0A}" type="sibTrans" cxnId="{B9B89F73-9EB2-4106-977D-612C74BB6C8D}">
      <dgm:prSet/>
      <dgm:spPr/>
      <dgm:t>
        <a:bodyPr/>
        <a:lstStyle/>
        <a:p>
          <a:endParaRPr lang="el-GR"/>
        </a:p>
      </dgm:t>
    </dgm:pt>
    <dgm:pt modelId="{2314D202-DA22-4169-88E4-D84C1978827B}">
      <dgm:prSet phldrT="[Κείμενο]"/>
      <dgm:spPr/>
      <dgm:t>
        <a:bodyPr/>
        <a:lstStyle/>
        <a:p>
          <a:r>
            <a:rPr lang="el-GR" b="1" dirty="0"/>
            <a:t>Ανάπτυξη στο πεδίο της διδασκαλίας</a:t>
          </a:r>
        </a:p>
      </dgm:t>
    </dgm:pt>
    <dgm:pt modelId="{431E15C0-F37A-4298-BF16-41F23948A916}" type="parTrans" cxnId="{470BFA7B-F27D-42A5-AC9D-FE6F4C4BEA3D}">
      <dgm:prSet/>
      <dgm:spPr/>
      <dgm:t>
        <a:bodyPr/>
        <a:lstStyle/>
        <a:p>
          <a:endParaRPr lang="el-GR"/>
        </a:p>
      </dgm:t>
    </dgm:pt>
    <dgm:pt modelId="{BEFB2495-B2C5-439B-A298-BBCB3D207D91}" type="sibTrans" cxnId="{470BFA7B-F27D-42A5-AC9D-FE6F4C4BEA3D}">
      <dgm:prSet/>
      <dgm:spPr/>
      <dgm:t>
        <a:bodyPr/>
        <a:lstStyle/>
        <a:p>
          <a:endParaRPr lang="el-GR"/>
        </a:p>
      </dgm:t>
    </dgm:pt>
    <dgm:pt modelId="{730C3F9D-81F7-4F2F-A312-2F9DF8D5FCB4}" type="pres">
      <dgm:prSet presAssocID="{51849F9D-6D55-4351-B9ED-3C845FB721EE}" presName="Name0" presStyleCnt="0">
        <dgm:presLayoutVars>
          <dgm:dir/>
          <dgm:resizeHandles val="exact"/>
        </dgm:presLayoutVars>
      </dgm:prSet>
      <dgm:spPr/>
    </dgm:pt>
    <dgm:pt modelId="{0C06E540-7FE4-44C9-B7EF-E8644C65AC67}" type="pres">
      <dgm:prSet presAssocID="{373E059C-3787-4548-9701-36DA08280E0B}" presName="composite" presStyleCnt="0"/>
      <dgm:spPr/>
    </dgm:pt>
    <dgm:pt modelId="{02ABD3CA-712F-42C7-950A-9304A571B04B}" type="pres">
      <dgm:prSet presAssocID="{373E059C-3787-4548-9701-36DA08280E0B}" presName="rect1" presStyleLbl="trAlignAcc1" presStyleIdx="0" presStyleCnt="3">
        <dgm:presLayoutVars>
          <dgm:bulletEnabled val="1"/>
        </dgm:presLayoutVars>
      </dgm:prSet>
      <dgm:spPr/>
    </dgm:pt>
    <dgm:pt modelId="{0C5E6BB7-800A-4130-BB4A-356C7D6A222E}" type="pres">
      <dgm:prSet presAssocID="{373E059C-3787-4548-9701-36DA08280E0B}" presName="rect2" presStyleLbl="fgImgPlace1" presStyleIdx="0" presStyleCnt="3"/>
      <dgm:spPr/>
    </dgm:pt>
    <dgm:pt modelId="{3AB73F04-6C87-41C9-A6F4-482D2C1E0D7E}" type="pres">
      <dgm:prSet presAssocID="{59A77392-C71C-4E4E-B2D4-F0E17BA4AA9C}" presName="sibTrans" presStyleCnt="0"/>
      <dgm:spPr/>
    </dgm:pt>
    <dgm:pt modelId="{D12829B3-551D-4E34-AAD2-20E658A4D067}" type="pres">
      <dgm:prSet presAssocID="{79F9953A-F13E-4670-BBE6-B5850B7A9ACD}" presName="composite" presStyleCnt="0"/>
      <dgm:spPr/>
    </dgm:pt>
    <dgm:pt modelId="{D82A9AD5-2BA4-424A-864E-8EFE5A2FED66}" type="pres">
      <dgm:prSet presAssocID="{79F9953A-F13E-4670-BBE6-B5850B7A9ACD}" presName="rect1" presStyleLbl="trAlignAcc1" presStyleIdx="1" presStyleCnt="3">
        <dgm:presLayoutVars>
          <dgm:bulletEnabled val="1"/>
        </dgm:presLayoutVars>
      </dgm:prSet>
      <dgm:spPr/>
    </dgm:pt>
    <dgm:pt modelId="{79FB9EEC-FE7D-4DD2-A166-55DD61BD9277}" type="pres">
      <dgm:prSet presAssocID="{79F9953A-F13E-4670-BBE6-B5850B7A9ACD}" presName="rect2" presStyleLbl="fgImgPlace1" presStyleIdx="1" presStyleCnt="3"/>
      <dgm:spPr/>
    </dgm:pt>
    <dgm:pt modelId="{663326D4-37FE-4773-835F-D25408EC978E}" type="pres">
      <dgm:prSet presAssocID="{1C1A0428-8944-485A-B0A6-A31DDC5E4F0A}" presName="sibTrans" presStyleCnt="0"/>
      <dgm:spPr/>
    </dgm:pt>
    <dgm:pt modelId="{9D3B330B-3D36-45F0-B53E-32ECA22F41CD}" type="pres">
      <dgm:prSet presAssocID="{2314D202-DA22-4169-88E4-D84C1978827B}" presName="composite" presStyleCnt="0"/>
      <dgm:spPr/>
    </dgm:pt>
    <dgm:pt modelId="{D41704E8-D92E-4424-B46E-219F1EA536F2}" type="pres">
      <dgm:prSet presAssocID="{2314D202-DA22-4169-88E4-D84C1978827B}" presName="rect1" presStyleLbl="trAlignAcc1" presStyleIdx="2" presStyleCnt="3">
        <dgm:presLayoutVars>
          <dgm:bulletEnabled val="1"/>
        </dgm:presLayoutVars>
      </dgm:prSet>
      <dgm:spPr/>
    </dgm:pt>
    <dgm:pt modelId="{AF155CD4-E1C6-4B65-ACDC-CC45A09BCF95}" type="pres">
      <dgm:prSet presAssocID="{2314D202-DA22-4169-88E4-D84C1978827B}" presName="rect2" presStyleLbl="fgImgPlace1" presStyleIdx="2" presStyleCnt="3"/>
      <dgm:spPr/>
    </dgm:pt>
  </dgm:ptLst>
  <dgm:cxnLst>
    <dgm:cxn modelId="{3BC19807-6398-4B90-906F-294A2384064D}" srcId="{51849F9D-6D55-4351-B9ED-3C845FB721EE}" destId="{373E059C-3787-4548-9701-36DA08280E0B}" srcOrd="0" destOrd="0" parTransId="{33E62DAA-45A8-47B1-A796-199B8664ECE7}" sibTransId="{59A77392-C71C-4E4E-B2D4-F0E17BA4AA9C}"/>
    <dgm:cxn modelId="{7835D516-C79B-45E7-8DD4-1517C2F0C624}" type="presOf" srcId="{2314D202-DA22-4169-88E4-D84C1978827B}" destId="{D41704E8-D92E-4424-B46E-219F1EA536F2}" srcOrd="0" destOrd="0" presId="urn:microsoft.com/office/officeart/2008/layout/PictureStrips"/>
    <dgm:cxn modelId="{0BBE7072-6112-4132-823A-48AE96B40EC6}" type="presOf" srcId="{373E059C-3787-4548-9701-36DA08280E0B}" destId="{02ABD3CA-712F-42C7-950A-9304A571B04B}" srcOrd="0" destOrd="0" presId="urn:microsoft.com/office/officeart/2008/layout/PictureStrips"/>
    <dgm:cxn modelId="{B9B89F73-9EB2-4106-977D-612C74BB6C8D}" srcId="{51849F9D-6D55-4351-B9ED-3C845FB721EE}" destId="{79F9953A-F13E-4670-BBE6-B5850B7A9ACD}" srcOrd="1" destOrd="0" parTransId="{7F07F2F1-C410-409E-BDC5-9449E17B240E}" sibTransId="{1C1A0428-8944-485A-B0A6-A31DDC5E4F0A}"/>
    <dgm:cxn modelId="{470BFA7B-F27D-42A5-AC9D-FE6F4C4BEA3D}" srcId="{51849F9D-6D55-4351-B9ED-3C845FB721EE}" destId="{2314D202-DA22-4169-88E4-D84C1978827B}" srcOrd="2" destOrd="0" parTransId="{431E15C0-F37A-4298-BF16-41F23948A916}" sibTransId="{BEFB2495-B2C5-439B-A298-BBCB3D207D91}"/>
    <dgm:cxn modelId="{BD3CF1C1-41DB-4EF5-A310-9203F922E880}" type="presOf" srcId="{79F9953A-F13E-4670-BBE6-B5850B7A9ACD}" destId="{D82A9AD5-2BA4-424A-864E-8EFE5A2FED66}" srcOrd="0" destOrd="0" presId="urn:microsoft.com/office/officeart/2008/layout/PictureStrips"/>
    <dgm:cxn modelId="{57DE4EE5-9101-4DF0-B998-9D42A4480273}" type="presOf" srcId="{51849F9D-6D55-4351-B9ED-3C845FB721EE}" destId="{730C3F9D-81F7-4F2F-A312-2F9DF8D5FCB4}" srcOrd="0" destOrd="0" presId="urn:microsoft.com/office/officeart/2008/layout/PictureStrips"/>
    <dgm:cxn modelId="{DB1BECC8-61D7-4EBC-8BA1-FE69E64D2C24}" type="presParOf" srcId="{730C3F9D-81F7-4F2F-A312-2F9DF8D5FCB4}" destId="{0C06E540-7FE4-44C9-B7EF-E8644C65AC67}" srcOrd="0" destOrd="0" presId="urn:microsoft.com/office/officeart/2008/layout/PictureStrips"/>
    <dgm:cxn modelId="{893A0BD1-7A99-4622-B3F8-B177841CBA33}" type="presParOf" srcId="{0C06E540-7FE4-44C9-B7EF-E8644C65AC67}" destId="{02ABD3CA-712F-42C7-950A-9304A571B04B}" srcOrd="0" destOrd="0" presId="urn:microsoft.com/office/officeart/2008/layout/PictureStrips"/>
    <dgm:cxn modelId="{BBFD3F2D-CADE-4302-95E0-70DA2AD80FE5}" type="presParOf" srcId="{0C06E540-7FE4-44C9-B7EF-E8644C65AC67}" destId="{0C5E6BB7-800A-4130-BB4A-356C7D6A222E}" srcOrd="1" destOrd="0" presId="urn:microsoft.com/office/officeart/2008/layout/PictureStrips"/>
    <dgm:cxn modelId="{DD08D1DB-B0B4-4658-86AE-11DA843420C7}" type="presParOf" srcId="{730C3F9D-81F7-4F2F-A312-2F9DF8D5FCB4}" destId="{3AB73F04-6C87-41C9-A6F4-482D2C1E0D7E}" srcOrd="1" destOrd="0" presId="urn:microsoft.com/office/officeart/2008/layout/PictureStrips"/>
    <dgm:cxn modelId="{FA7B81CF-13BE-4FC0-B308-A7B61E845586}" type="presParOf" srcId="{730C3F9D-81F7-4F2F-A312-2F9DF8D5FCB4}" destId="{D12829B3-551D-4E34-AAD2-20E658A4D067}" srcOrd="2" destOrd="0" presId="urn:microsoft.com/office/officeart/2008/layout/PictureStrips"/>
    <dgm:cxn modelId="{AC5CD14F-7387-4654-96F6-60DFEDB60930}" type="presParOf" srcId="{D12829B3-551D-4E34-AAD2-20E658A4D067}" destId="{D82A9AD5-2BA4-424A-864E-8EFE5A2FED66}" srcOrd="0" destOrd="0" presId="urn:microsoft.com/office/officeart/2008/layout/PictureStrips"/>
    <dgm:cxn modelId="{BC5E0C74-32E3-4AB6-A89B-F7882FD1B7AA}" type="presParOf" srcId="{D12829B3-551D-4E34-AAD2-20E658A4D067}" destId="{79FB9EEC-FE7D-4DD2-A166-55DD61BD9277}" srcOrd="1" destOrd="0" presId="urn:microsoft.com/office/officeart/2008/layout/PictureStrips"/>
    <dgm:cxn modelId="{A2E8F596-17FA-4992-ABA5-F138049770E1}" type="presParOf" srcId="{730C3F9D-81F7-4F2F-A312-2F9DF8D5FCB4}" destId="{663326D4-37FE-4773-835F-D25408EC978E}" srcOrd="3" destOrd="0" presId="urn:microsoft.com/office/officeart/2008/layout/PictureStrips"/>
    <dgm:cxn modelId="{39FF964E-6342-4123-A238-E8BBE9EFE0DB}" type="presParOf" srcId="{730C3F9D-81F7-4F2F-A312-2F9DF8D5FCB4}" destId="{9D3B330B-3D36-45F0-B53E-32ECA22F41CD}" srcOrd="4" destOrd="0" presId="urn:microsoft.com/office/officeart/2008/layout/PictureStrips"/>
    <dgm:cxn modelId="{C77235D5-E421-43A8-87A5-C978B3796029}" type="presParOf" srcId="{9D3B330B-3D36-45F0-B53E-32ECA22F41CD}" destId="{D41704E8-D92E-4424-B46E-219F1EA536F2}" srcOrd="0" destOrd="0" presId="urn:microsoft.com/office/officeart/2008/layout/PictureStrips"/>
    <dgm:cxn modelId="{0900BD0B-4C27-43DF-B598-602BC926BDF1}" type="presParOf" srcId="{9D3B330B-3D36-45F0-B53E-32ECA22F41CD}" destId="{AF155CD4-E1C6-4B65-ACDC-CC45A09BCF95}" srcOrd="1" destOrd="0" presId="urn:microsoft.com/office/officeart/2008/layout/PictureStrips"/>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81D65-E370-4AFE-9615-917A16A9FDE0}" type="doc">
      <dgm:prSet loTypeId="urn:microsoft.com/office/officeart/2005/8/layout/gear1" loCatId="process" qsTypeId="urn:microsoft.com/office/officeart/2005/8/quickstyle/simple1" qsCatId="simple" csTypeId="urn:microsoft.com/office/officeart/2005/8/colors/accent1_2" csCatId="accent1" phldr="1"/>
      <dgm:spPr/>
    </dgm:pt>
    <dgm:pt modelId="{288C430D-42D5-4B74-81FE-D56E12FAF928}">
      <dgm:prSet phldrT="[Κείμενο]"/>
      <dgm:spPr/>
      <dgm:t>
        <a:bodyPr/>
        <a:lstStyle/>
        <a:p>
          <a:r>
            <a:rPr lang="el-GR" b="1" dirty="0"/>
            <a:t>Συζήτηση: Ποια η βασική μας παιδαγωγική θεωρία</a:t>
          </a:r>
        </a:p>
      </dgm:t>
    </dgm:pt>
    <dgm:pt modelId="{93CB3AC9-CFF0-475B-9C10-0FF55BBE31B9}" type="parTrans" cxnId="{00DE1F99-C941-4A79-A3C2-FEA9FEA449C1}">
      <dgm:prSet/>
      <dgm:spPr/>
      <dgm:t>
        <a:bodyPr/>
        <a:lstStyle/>
        <a:p>
          <a:endParaRPr lang="el-GR"/>
        </a:p>
      </dgm:t>
    </dgm:pt>
    <dgm:pt modelId="{01010631-BA93-4B9E-AA67-017B16FB5F8E}" type="sibTrans" cxnId="{00DE1F99-C941-4A79-A3C2-FEA9FEA449C1}">
      <dgm:prSet/>
      <dgm:spPr/>
      <dgm:t>
        <a:bodyPr/>
        <a:lstStyle/>
        <a:p>
          <a:endParaRPr lang="el-GR"/>
        </a:p>
      </dgm:t>
    </dgm:pt>
    <dgm:pt modelId="{F7848EFA-ADE4-4C3F-8389-67B9B76343F7}">
      <dgm:prSet phldrT="[Κείμενο]"/>
      <dgm:spPr/>
      <dgm:t>
        <a:bodyPr/>
        <a:lstStyle/>
        <a:p>
          <a:r>
            <a:rPr lang="el-GR" b="1" dirty="0"/>
            <a:t>Σε ποια πεδία οφείλουν να </a:t>
          </a:r>
          <a:r>
            <a:rPr lang="el-GR" b="1"/>
            <a:t>προκύψουν αλλαγές;</a:t>
          </a:r>
          <a:endParaRPr lang="el-GR" b="1" dirty="0"/>
        </a:p>
      </dgm:t>
    </dgm:pt>
    <dgm:pt modelId="{81C89B9C-AAC3-494E-9B14-5F690B83C86D}" type="parTrans" cxnId="{99CE6EFB-FDFC-4F9A-96D4-AAFE511C6177}">
      <dgm:prSet/>
      <dgm:spPr/>
      <dgm:t>
        <a:bodyPr/>
        <a:lstStyle/>
        <a:p>
          <a:endParaRPr lang="el-GR"/>
        </a:p>
      </dgm:t>
    </dgm:pt>
    <dgm:pt modelId="{EF7C2CE7-29FA-4BEE-AE79-E86339FB8AD2}" type="sibTrans" cxnId="{99CE6EFB-FDFC-4F9A-96D4-AAFE511C6177}">
      <dgm:prSet/>
      <dgm:spPr/>
      <dgm:t>
        <a:bodyPr/>
        <a:lstStyle/>
        <a:p>
          <a:endParaRPr lang="el-GR"/>
        </a:p>
      </dgm:t>
    </dgm:pt>
    <dgm:pt modelId="{2112AAD5-AB61-4445-B133-502567855E0C}">
      <dgm:prSet phldrT="[Κείμενο]"/>
      <dgm:spPr/>
      <dgm:t>
        <a:bodyPr/>
        <a:lstStyle/>
        <a:p>
          <a:r>
            <a:rPr lang="el-GR" b="1" dirty="0"/>
            <a:t>Υλοποίηση</a:t>
          </a:r>
        </a:p>
      </dgm:t>
    </dgm:pt>
    <dgm:pt modelId="{1A3C3140-D82B-4C91-A7EE-C92C998B1F71}" type="parTrans" cxnId="{31BED875-6472-48FF-BB26-FD118ED7971F}">
      <dgm:prSet/>
      <dgm:spPr/>
      <dgm:t>
        <a:bodyPr/>
        <a:lstStyle/>
        <a:p>
          <a:endParaRPr lang="el-GR"/>
        </a:p>
      </dgm:t>
    </dgm:pt>
    <dgm:pt modelId="{A8D6D686-75AC-4D7C-A17D-F3D2645046D5}" type="sibTrans" cxnId="{31BED875-6472-48FF-BB26-FD118ED7971F}">
      <dgm:prSet/>
      <dgm:spPr/>
      <dgm:t>
        <a:bodyPr/>
        <a:lstStyle/>
        <a:p>
          <a:endParaRPr lang="el-GR"/>
        </a:p>
      </dgm:t>
    </dgm:pt>
    <dgm:pt modelId="{978FDA99-88E8-4F6A-BC61-01F19F9ABE9E}" type="pres">
      <dgm:prSet presAssocID="{C7481D65-E370-4AFE-9615-917A16A9FDE0}" presName="composite" presStyleCnt="0">
        <dgm:presLayoutVars>
          <dgm:chMax val="3"/>
          <dgm:animLvl val="lvl"/>
          <dgm:resizeHandles val="exact"/>
        </dgm:presLayoutVars>
      </dgm:prSet>
      <dgm:spPr/>
    </dgm:pt>
    <dgm:pt modelId="{5F8814B6-6176-4216-8A3D-2C4B4000ECCD}" type="pres">
      <dgm:prSet presAssocID="{288C430D-42D5-4B74-81FE-D56E12FAF928}" presName="gear1" presStyleLbl="node1" presStyleIdx="0" presStyleCnt="3" custLinFactNeighborX="-33394">
        <dgm:presLayoutVars>
          <dgm:chMax val="1"/>
          <dgm:bulletEnabled val="1"/>
        </dgm:presLayoutVars>
      </dgm:prSet>
      <dgm:spPr/>
    </dgm:pt>
    <dgm:pt modelId="{33D054DF-2CD0-4AFE-9967-9960D528BE32}" type="pres">
      <dgm:prSet presAssocID="{288C430D-42D5-4B74-81FE-D56E12FAF928}" presName="gear1srcNode" presStyleLbl="node1" presStyleIdx="0" presStyleCnt="3"/>
      <dgm:spPr/>
    </dgm:pt>
    <dgm:pt modelId="{580BDB41-94B6-48A5-B007-43B85CBA988B}" type="pres">
      <dgm:prSet presAssocID="{288C430D-42D5-4B74-81FE-D56E12FAF928}" presName="gear1dstNode" presStyleLbl="node1" presStyleIdx="0" presStyleCnt="3"/>
      <dgm:spPr/>
    </dgm:pt>
    <dgm:pt modelId="{EA832F29-78C8-4685-A060-242DC9172D20}" type="pres">
      <dgm:prSet presAssocID="{F7848EFA-ADE4-4C3F-8389-67B9B76343F7}" presName="gear2" presStyleLbl="node1" presStyleIdx="1" presStyleCnt="3" custScaleX="152576" custScaleY="123675" custLinFactNeighborX="-61895" custLinFactNeighborY="-11180">
        <dgm:presLayoutVars>
          <dgm:chMax val="1"/>
          <dgm:bulletEnabled val="1"/>
        </dgm:presLayoutVars>
      </dgm:prSet>
      <dgm:spPr/>
    </dgm:pt>
    <dgm:pt modelId="{73E08D11-61BF-4825-8431-86497102C2CF}" type="pres">
      <dgm:prSet presAssocID="{F7848EFA-ADE4-4C3F-8389-67B9B76343F7}" presName="gear2srcNode" presStyleLbl="node1" presStyleIdx="1" presStyleCnt="3"/>
      <dgm:spPr/>
    </dgm:pt>
    <dgm:pt modelId="{D026971C-74BA-40C6-8C19-AE30D0812949}" type="pres">
      <dgm:prSet presAssocID="{F7848EFA-ADE4-4C3F-8389-67B9B76343F7}" presName="gear2dstNode" presStyleLbl="node1" presStyleIdx="1" presStyleCnt="3"/>
      <dgm:spPr/>
    </dgm:pt>
    <dgm:pt modelId="{7157CAF3-E6E0-47C0-A65B-50EB78620069}" type="pres">
      <dgm:prSet presAssocID="{2112AAD5-AB61-4445-B133-502567855E0C}" presName="gear3" presStyleLbl="node1" presStyleIdx="2" presStyleCnt="3" custScaleX="133894" custScaleY="136259" custLinFactNeighborX="2928" custLinFactNeighborY="-16103"/>
      <dgm:spPr/>
    </dgm:pt>
    <dgm:pt modelId="{03FC4C03-B757-41B8-A4BD-58CFAEE8C7F6}" type="pres">
      <dgm:prSet presAssocID="{2112AAD5-AB61-4445-B133-502567855E0C}" presName="gear3tx" presStyleLbl="node1" presStyleIdx="2" presStyleCnt="3">
        <dgm:presLayoutVars>
          <dgm:chMax val="1"/>
          <dgm:bulletEnabled val="1"/>
        </dgm:presLayoutVars>
      </dgm:prSet>
      <dgm:spPr/>
    </dgm:pt>
    <dgm:pt modelId="{56778A7B-0B98-4628-91A9-6F457C1CFCD5}" type="pres">
      <dgm:prSet presAssocID="{2112AAD5-AB61-4445-B133-502567855E0C}" presName="gear3srcNode" presStyleLbl="node1" presStyleIdx="2" presStyleCnt="3"/>
      <dgm:spPr/>
    </dgm:pt>
    <dgm:pt modelId="{7F01F581-BA09-4333-A236-2E431842983D}" type="pres">
      <dgm:prSet presAssocID="{2112AAD5-AB61-4445-B133-502567855E0C}" presName="gear3dstNode" presStyleLbl="node1" presStyleIdx="2" presStyleCnt="3"/>
      <dgm:spPr/>
    </dgm:pt>
    <dgm:pt modelId="{01C04118-89AD-4F70-B7E0-C472D1CFAB5D}" type="pres">
      <dgm:prSet presAssocID="{01010631-BA93-4B9E-AA67-017B16FB5F8E}" presName="connector1" presStyleLbl="sibTrans2D1" presStyleIdx="0" presStyleCnt="3" custLinFactNeighborX="-11229" custLinFactNeighborY="8484"/>
      <dgm:spPr/>
    </dgm:pt>
    <dgm:pt modelId="{C8E9D9B8-9434-4DBE-99E2-3263EF2C708E}" type="pres">
      <dgm:prSet presAssocID="{EF7C2CE7-29FA-4BEE-AE79-E86339FB8AD2}" presName="connector2" presStyleLbl="sibTrans2D1" presStyleIdx="1" presStyleCnt="3" custLinFactNeighborX="-55959" custLinFactNeighborY="-1606"/>
      <dgm:spPr/>
    </dgm:pt>
    <dgm:pt modelId="{04564DD5-E1B3-49E3-87CC-BE6904F421E3}" type="pres">
      <dgm:prSet presAssocID="{A8D6D686-75AC-4D7C-A17D-F3D2645046D5}" presName="connector3" presStyleLbl="sibTrans2D1" presStyleIdx="2" presStyleCnt="3" custLinFactNeighborX="3504" custLinFactNeighborY="-11467"/>
      <dgm:spPr/>
    </dgm:pt>
  </dgm:ptLst>
  <dgm:cxnLst>
    <dgm:cxn modelId="{C6809011-6D36-4B82-B347-DE8D54D80540}" type="presOf" srcId="{A8D6D686-75AC-4D7C-A17D-F3D2645046D5}" destId="{04564DD5-E1B3-49E3-87CC-BE6904F421E3}" srcOrd="0" destOrd="0" presId="urn:microsoft.com/office/officeart/2005/8/layout/gear1"/>
    <dgm:cxn modelId="{D736C624-1391-4894-9C1A-4B1EEF5D851A}" type="presOf" srcId="{288C430D-42D5-4B74-81FE-D56E12FAF928}" destId="{33D054DF-2CD0-4AFE-9967-9960D528BE32}" srcOrd="1" destOrd="0" presId="urn:microsoft.com/office/officeart/2005/8/layout/gear1"/>
    <dgm:cxn modelId="{1D596F28-56B7-46F8-91C0-0FCD2B910676}" type="presOf" srcId="{288C430D-42D5-4B74-81FE-D56E12FAF928}" destId="{580BDB41-94B6-48A5-B007-43B85CBA988B}" srcOrd="2" destOrd="0" presId="urn:microsoft.com/office/officeart/2005/8/layout/gear1"/>
    <dgm:cxn modelId="{E2E77B36-FD2B-4CC1-9A87-603A4B67390E}" type="presOf" srcId="{288C430D-42D5-4B74-81FE-D56E12FAF928}" destId="{5F8814B6-6176-4216-8A3D-2C4B4000ECCD}" srcOrd="0" destOrd="0" presId="urn:microsoft.com/office/officeart/2005/8/layout/gear1"/>
    <dgm:cxn modelId="{0642F35E-2F64-40A1-B2BB-F43184307B52}" type="presOf" srcId="{F7848EFA-ADE4-4C3F-8389-67B9B76343F7}" destId="{73E08D11-61BF-4825-8431-86497102C2CF}" srcOrd="1" destOrd="0" presId="urn:microsoft.com/office/officeart/2005/8/layout/gear1"/>
    <dgm:cxn modelId="{CB6E8951-1012-4BBC-9A92-3905626C5A75}" type="presOf" srcId="{EF7C2CE7-29FA-4BEE-AE79-E86339FB8AD2}" destId="{C8E9D9B8-9434-4DBE-99E2-3263EF2C708E}" srcOrd="0" destOrd="0" presId="urn:microsoft.com/office/officeart/2005/8/layout/gear1"/>
    <dgm:cxn modelId="{31BED875-6472-48FF-BB26-FD118ED7971F}" srcId="{C7481D65-E370-4AFE-9615-917A16A9FDE0}" destId="{2112AAD5-AB61-4445-B133-502567855E0C}" srcOrd="2" destOrd="0" parTransId="{1A3C3140-D82B-4C91-A7EE-C92C998B1F71}" sibTransId="{A8D6D686-75AC-4D7C-A17D-F3D2645046D5}"/>
    <dgm:cxn modelId="{01CAB47D-DD62-4227-A1FA-F2FB58524F81}" type="presOf" srcId="{F7848EFA-ADE4-4C3F-8389-67B9B76343F7}" destId="{EA832F29-78C8-4685-A060-242DC9172D20}" srcOrd="0" destOrd="0" presId="urn:microsoft.com/office/officeart/2005/8/layout/gear1"/>
    <dgm:cxn modelId="{E40D1893-1404-44F7-9A63-5CB30848B530}" type="presOf" srcId="{2112AAD5-AB61-4445-B133-502567855E0C}" destId="{56778A7B-0B98-4628-91A9-6F457C1CFCD5}" srcOrd="2" destOrd="0" presId="urn:microsoft.com/office/officeart/2005/8/layout/gear1"/>
    <dgm:cxn modelId="{41D5C396-8C0B-4459-8A04-AEEEEBB09B3D}" type="presOf" srcId="{01010631-BA93-4B9E-AA67-017B16FB5F8E}" destId="{01C04118-89AD-4F70-B7E0-C472D1CFAB5D}" srcOrd="0" destOrd="0" presId="urn:microsoft.com/office/officeart/2005/8/layout/gear1"/>
    <dgm:cxn modelId="{00DE1F99-C941-4A79-A3C2-FEA9FEA449C1}" srcId="{C7481D65-E370-4AFE-9615-917A16A9FDE0}" destId="{288C430D-42D5-4B74-81FE-D56E12FAF928}" srcOrd="0" destOrd="0" parTransId="{93CB3AC9-CFF0-475B-9C10-0FF55BBE31B9}" sibTransId="{01010631-BA93-4B9E-AA67-017B16FB5F8E}"/>
    <dgm:cxn modelId="{911CB4BF-AD08-40B9-8717-093E6F373BBA}" type="presOf" srcId="{C7481D65-E370-4AFE-9615-917A16A9FDE0}" destId="{978FDA99-88E8-4F6A-BC61-01F19F9ABE9E}" srcOrd="0" destOrd="0" presId="urn:microsoft.com/office/officeart/2005/8/layout/gear1"/>
    <dgm:cxn modelId="{3E7994CD-F4B0-45A1-86B7-90707692B3B2}" type="presOf" srcId="{2112AAD5-AB61-4445-B133-502567855E0C}" destId="{03FC4C03-B757-41B8-A4BD-58CFAEE8C7F6}" srcOrd="1" destOrd="0" presId="urn:microsoft.com/office/officeart/2005/8/layout/gear1"/>
    <dgm:cxn modelId="{4A854FD4-967C-4B2D-98D9-6F4B6A5D3BA1}" type="presOf" srcId="{2112AAD5-AB61-4445-B133-502567855E0C}" destId="{7F01F581-BA09-4333-A236-2E431842983D}" srcOrd="3" destOrd="0" presId="urn:microsoft.com/office/officeart/2005/8/layout/gear1"/>
    <dgm:cxn modelId="{B14537DD-D76C-49D7-93ED-713CF46F811F}" type="presOf" srcId="{2112AAD5-AB61-4445-B133-502567855E0C}" destId="{7157CAF3-E6E0-47C0-A65B-50EB78620069}" srcOrd="0" destOrd="0" presId="urn:microsoft.com/office/officeart/2005/8/layout/gear1"/>
    <dgm:cxn modelId="{D771F1F0-8931-41CC-99C7-6967AC44F550}" type="presOf" srcId="{F7848EFA-ADE4-4C3F-8389-67B9B76343F7}" destId="{D026971C-74BA-40C6-8C19-AE30D0812949}" srcOrd="2" destOrd="0" presId="urn:microsoft.com/office/officeart/2005/8/layout/gear1"/>
    <dgm:cxn modelId="{99CE6EFB-FDFC-4F9A-96D4-AAFE511C6177}" srcId="{C7481D65-E370-4AFE-9615-917A16A9FDE0}" destId="{F7848EFA-ADE4-4C3F-8389-67B9B76343F7}" srcOrd="1" destOrd="0" parTransId="{81C89B9C-AAC3-494E-9B14-5F690B83C86D}" sibTransId="{EF7C2CE7-29FA-4BEE-AE79-E86339FB8AD2}"/>
    <dgm:cxn modelId="{58CD369F-6024-4513-AACF-3AA9DCFC957B}" type="presParOf" srcId="{978FDA99-88E8-4F6A-BC61-01F19F9ABE9E}" destId="{5F8814B6-6176-4216-8A3D-2C4B4000ECCD}" srcOrd="0" destOrd="0" presId="urn:microsoft.com/office/officeart/2005/8/layout/gear1"/>
    <dgm:cxn modelId="{ED67D209-C334-4B80-8F8B-CBB44AE6D37F}" type="presParOf" srcId="{978FDA99-88E8-4F6A-BC61-01F19F9ABE9E}" destId="{33D054DF-2CD0-4AFE-9967-9960D528BE32}" srcOrd="1" destOrd="0" presId="urn:microsoft.com/office/officeart/2005/8/layout/gear1"/>
    <dgm:cxn modelId="{014FE6F8-79EE-4D12-B83D-D97B35367D84}" type="presParOf" srcId="{978FDA99-88E8-4F6A-BC61-01F19F9ABE9E}" destId="{580BDB41-94B6-48A5-B007-43B85CBA988B}" srcOrd="2" destOrd="0" presId="urn:microsoft.com/office/officeart/2005/8/layout/gear1"/>
    <dgm:cxn modelId="{C6CBB59B-A784-4105-B8B9-F74D8C73C5BC}" type="presParOf" srcId="{978FDA99-88E8-4F6A-BC61-01F19F9ABE9E}" destId="{EA832F29-78C8-4685-A060-242DC9172D20}" srcOrd="3" destOrd="0" presId="urn:microsoft.com/office/officeart/2005/8/layout/gear1"/>
    <dgm:cxn modelId="{BFD556D2-3F36-44F3-9B12-357EC36F7718}" type="presParOf" srcId="{978FDA99-88E8-4F6A-BC61-01F19F9ABE9E}" destId="{73E08D11-61BF-4825-8431-86497102C2CF}" srcOrd="4" destOrd="0" presId="urn:microsoft.com/office/officeart/2005/8/layout/gear1"/>
    <dgm:cxn modelId="{C2F77CFA-7164-4794-92F9-6C6B4F710A31}" type="presParOf" srcId="{978FDA99-88E8-4F6A-BC61-01F19F9ABE9E}" destId="{D026971C-74BA-40C6-8C19-AE30D0812949}" srcOrd="5" destOrd="0" presId="urn:microsoft.com/office/officeart/2005/8/layout/gear1"/>
    <dgm:cxn modelId="{C48BD0BE-F7A6-4D27-8665-AF274729D15D}" type="presParOf" srcId="{978FDA99-88E8-4F6A-BC61-01F19F9ABE9E}" destId="{7157CAF3-E6E0-47C0-A65B-50EB78620069}" srcOrd="6" destOrd="0" presId="urn:microsoft.com/office/officeart/2005/8/layout/gear1"/>
    <dgm:cxn modelId="{7AAAF059-3ECD-4B63-BC69-10D6BD283688}" type="presParOf" srcId="{978FDA99-88E8-4F6A-BC61-01F19F9ABE9E}" destId="{03FC4C03-B757-41B8-A4BD-58CFAEE8C7F6}" srcOrd="7" destOrd="0" presId="urn:microsoft.com/office/officeart/2005/8/layout/gear1"/>
    <dgm:cxn modelId="{46060734-7F3E-47F3-9911-A7AEA9467F66}" type="presParOf" srcId="{978FDA99-88E8-4F6A-BC61-01F19F9ABE9E}" destId="{56778A7B-0B98-4628-91A9-6F457C1CFCD5}" srcOrd="8" destOrd="0" presId="urn:microsoft.com/office/officeart/2005/8/layout/gear1"/>
    <dgm:cxn modelId="{CCA9BD1D-138C-482E-920A-480B54679032}" type="presParOf" srcId="{978FDA99-88E8-4F6A-BC61-01F19F9ABE9E}" destId="{7F01F581-BA09-4333-A236-2E431842983D}" srcOrd="9" destOrd="0" presId="urn:microsoft.com/office/officeart/2005/8/layout/gear1"/>
    <dgm:cxn modelId="{CA0013D6-009A-4E80-9C43-0CC17CD51F16}" type="presParOf" srcId="{978FDA99-88E8-4F6A-BC61-01F19F9ABE9E}" destId="{01C04118-89AD-4F70-B7E0-C472D1CFAB5D}" srcOrd="10" destOrd="0" presId="urn:microsoft.com/office/officeart/2005/8/layout/gear1"/>
    <dgm:cxn modelId="{55E9C14D-2623-4F37-92A5-42B760796E70}" type="presParOf" srcId="{978FDA99-88E8-4F6A-BC61-01F19F9ABE9E}" destId="{C8E9D9B8-9434-4DBE-99E2-3263EF2C708E}" srcOrd="11" destOrd="0" presId="urn:microsoft.com/office/officeart/2005/8/layout/gear1"/>
    <dgm:cxn modelId="{DC858ED7-41EA-4425-AA55-4D020525AEBB}" type="presParOf" srcId="{978FDA99-88E8-4F6A-BC61-01F19F9ABE9E}" destId="{04564DD5-E1B3-49E3-87CC-BE6904F421E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D3CA-712F-42C7-950A-9304A571B04B}">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προσωπικού</a:t>
          </a:r>
        </a:p>
      </dsp:txBody>
      <dsp:txXfrm>
        <a:off x="207272" y="542268"/>
        <a:ext cx="4943975" cy="1544992"/>
      </dsp:txXfrm>
    </dsp:sp>
    <dsp:sp modelId="{0C5E6BB7-800A-4130-BB4A-356C7D6A222E}">
      <dsp:nvSpPr>
        <dsp:cNvPr id="0" name=""/>
        <dsp:cNvSpPr/>
      </dsp:nvSpPr>
      <dsp:spPr>
        <a:xfrm>
          <a:off x="1273" y="319103"/>
          <a:ext cx="1081494" cy="1622241"/>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A9AD5-2BA4-424A-864E-8EFE5A2FED6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err="1"/>
            <a:t>Οργανωσιακή</a:t>
          </a:r>
          <a:r>
            <a:rPr lang="el-GR" sz="3500" b="1" kern="1200" dirty="0"/>
            <a:t> ανάπτυξη</a:t>
          </a:r>
        </a:p>
      </dsp:txBody>
      <dsp:txXfrm>
        <a:off x="5570351" y="542268"/>
        <a:ext cx="4943975" cy="1544992"/>
      </dsp:txXfrm>
    </dsp:sp>
    <dsp:sp modelId="{79FB9EEC-FE7D-4DD2-A166-55DD61BD9277}">
      <dsp:nvSpPr>
        <dsp:cNvPr id="0" name=""/>
        <dsp:cNvSpPr/>
      </dsp:nvSpPr>
      <dsp:spPr>
        <a:xfrm>
          <a:off x="5364352" y="319103"/>
          <a:ext cx="1081494" cy="1622241"/>
        </a:xfrm>
        <a:prstGeom prst="rect">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704E8-D92E-4424-B46E-219F1EA536F2}">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στο πεδίο της διδασκαλίας</a:t>
          </a:r>
        </a:p>
      </dsp:txBody>
      <dsp:txXfrm>
        <a:off x="2888811" y="2487242"/>
        <a:ext cx="4943975" cy="1544992"/>
      </dsp:txXfrm>
    </dsp:sp>
    <dsp:sp modelId="{AF155CD4-E1C6-4B65-ACDC-CC45A09BCF95}">
      <dsp:nvSpPr>
        <dsp:cNvPr id="0" name=""/>
        <dsp:cNvSpPr/>
      </dsp:nvSpPr>
      <dsp:spPr>
        <a:xfrm>
          <a:off x="2682812" y="2264076"/>
          <a:ext cx="1081494" cy="1622241"/>
        </a:xfrm>
        <a:prstGeom prst="rect">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D3CA-712F-42C7-950A-9304A571B04B}">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προσωπικού</a:t>
          </a:r>
        </a:p>
      </dsp:txBody>
      <dsp:txXfrm>
        <a:off x="207272" y="542268"/>
        <a:ext cx="4943975" cy="1544992"/>
      </dsp:txXfrm>
    </dsp:sp>
    <dsp:sp modelId="{0C5E6BB7-800A-4130-BB4A-356C7D6A222E}">
      <dsp:nvSpPr>
        <dsp:cNvPr id="0" name=""/>
        <dsp:cNvSpPr/>
      </dsp:nvSpPr>
      <dsp:spPr>
        <a:xfrm>
          <a:off x="1273" y="319103"/>
          <a:ext cx="1081494" cy="1622241"/>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A9AD5-2BA4-424A-864E-8EFE5A2FED6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err="1"/>
            <a:t>Οργανωσιακή</a:t>
          </a:r>
          <a:r>
            <a:rPr lang="el-GR" sz="3500" b="1" kern="1200" dirty="0"/>
            <a:t> ανάπτυξη</a:t>
          </a:r>
        </a:p>
      </dsp:txBody>
      <dsp:txXfrm>
        <a:off x="5570351" y="542268"/>
        <a:ext cx="4943975" cy="1544992"/>
      </dsp:txXfrm>
    </dsp:sp>
    <dsp:sp modelId="{79FB9EEC-FE7D-4DD2-A166-55DD61BD9277}">
      <dsp:nvSpPr>
        <dsp:cNvPr id="0" name=""/>
        <dsp:cNvSpPr/>
      </dsp:nvSpPr>
      <dsp:spPr>
        <a:xfrm>
          <a:off x="5364352" y="319103"/>
          <a:ext cx="1081494" cy="1622241"/>
        </a:xfrm>
        <a:prstGeom prst="rect">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704E8-D92E-4424-B46E-219F1EA536F2}">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b="1" kern="1200" dirty="0"/>
            <a:t>Ανάπτυξη στο πεδίο της διδασκαλίας</a:t>
          </a:r>
        </a:p>
      </dsp:txBody>
      <dsp:txXfrm>
        <a:off x="2888811" y="2487242"/>
        <a:ext cx="4943975" cy="1544992"/>
      </dsp:txXfrm>
    </dsp:sp>
    <dsp:sp modelId="{AF155CD4-E1C6-4B65-ACDC-CC45A09BCF95}">
      <dsp:nvSpPr>
        <dsp:cNvPr id="0" name=""/>
        <dsp:cNvSpPr/>
      </dsp:nvSpPr>
      <dsp:spPr>
        <a:xfrm>
          <a:off x="2682812" y="2264076"/>
          <a:ext cx="1081494" cy="1622241"/>
        </a:xfrm>
        <a:prstGeom prst="rect">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814B6-6176-4216-8A3D-2C4B4000ECCD}">
      <dsp:nvSpPr>
        <dsp:cNvPr id="0" name=""/>
        <dsp:cNvSpPr/>
      </dsp:nvSpPr>
      <dsp:spPr>
        <a:xfrm>
          <a:off x="4257825" y="2594781"/>
          <a:ext cx="2891790" cy="289179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t>Συζήτηση: Ποια η βασική μας παιδαγωγική θεωρία</a:t>
          </a:r>
        </a:p>
      </dsp:txBody>
      <dsp:txXfrm>
        <a:off x="4839203" y="3272169"/>
        <a:ext cx="1729034" cy="1486440"/>
      </dsp:txXfrm>
    </dsp:sp>
    <dsp:sp modelId="{EA832F29-78C8-4685-A060-242DC9172D20}">
      <dsp:nvSpPr>
        <dsp:cNvPr id="0" name=""/>
        <dsp:cNvSpPr/>
      </dsp:nvSpPr>
      <dsp:spPr>
        <a:xfrm>
          <a:off x="1686419" y="1427181"/>
          <a:ext cx="3208856" cy="260103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t>Σε ποια πεδία οφείλουν να </a:t>
          </a:r>
          <a:r>
            <a:rPr lang="el-GR" sz="1900" b="1" kern="1200"/>
            <a:t>προκύψουν αλλαγές;</a:t>
          </a:r>
          <a:endParaRPr lang="el-GR" sz="1900" b="1" kern="1200" dirty="0"/>
        </a:p>
      </dsp:txBody>
      <dsp:txXfrm>
        <a:off x="2429591" y="2085957"/>
        <a:ext cx="1722512" cy="1283481"/>
      </dsp:txXfrm>
    </dsp:sp>
    <dsp:sp modelId="{7157CAF3-E6E0-47C0-A65B-50EB78620069}">
      <dsp:nvSpPr>
        <dsp:cNvPr id="0" name=""/>
        <dsp:cNvSpPr/>
      </dsp:nvSpPr>
      <dsp:spPr>
        <a:xfrm rot="20700000">
          <a:off x="4452575" y="77828"/>
          <a:ext cx="2741219" cy="282562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t>Υλοποίηση</a:t>
          </a:r>
        </a:p>
      </dsp:txBody>
      <dsp:txXfrm rot="-20700000">
        <a:off x="5048798" y="702578"/>
        <a:ext cx="1548773" cy="1576129"/>
      </dsp:txXfrm>
    </dsp:sp>
    <dsp:sp modelId="{01C04118-89AD-4F70-B7E0-C472D1CFAB5D}">
      <dsp:nvSpPr>
        <dsp:cNvPr id="0" name=""/>
        <dsp:cNvSpPr/>
      </dsp:nvSpPr>
      <dsp:spPr>
        <a:xfrm>
          <a:off x="4597361" y="2465676"/>
          <a:ext cx="3701491" cy="3701491"/>
        </a:xfrm>
        <a:prstGeom prst="circularArrow">
          <a:avLst>
            <a:gd name="adj1" fmla="val 4687"/>
            <a:gd name="adj2" fmla="val 299029"/>
            <a:gd name="adj3" fmla="val 2536815"/>
            <a:gd name="adj4" fmla="val 1581749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E9D9B8-9434-4DBE-99E2-3263EF2C708E}">
      <dsp:nvSpPr>
        <dsp:cNvPr id="0" name=""/>
        <dsp:cNvSpPr/>
      </dsp:nvSpPr>
      <dsp:spPr>
        <a:xfrm>
          <a:off x="1663613" y="1398170"/>
          <a:ext cx="2689364" cy="26893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564DD5-E1B3-49E3-87CC-BE6904F421E3}">
      <dsp:nvSpPr>
        <dsp:cNvPr id="0" name=""/>
        <dsp:cNvSpPr/>
      </dsp:nvSpPr>
      <dsp:spPr>
        <a:xfrm>
          <a:off x="4343935" y="-328096"/>
          <a:ext cx="2899676" cy="289967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D8C00-E741-4A77-A36E-0D7D71D19F2F}" type="datetimeFigureOut">
              <a:rPr lang="el-GR" smtClean="0"/>
              <a:t>24/11/2024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984FA-9FD9-4847-B0C4-5C1414898C9B}" type="slidenum">
              <a:rPr lang="el-GR" smtClean="0"/>
              <a:t>‹#›</a:t>
            </a:fld>
            <a:endParaRPr lang="el-GR"/>
          </a:p>
        </p:txBody>
      </p:sp>
    </p:spTree>
    <p:extLst>
      <p:ext uri="{BB962C8B-B14F-4D97-AF65-F5344CB8AC3E}">
        <p14:creationId xmlns:p14="http://schemas.microsoft.com/office/powerpoint/2010/main" val="251444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Το έχουμε</a:t>
            </a:r>
            <a:r>
              <a:rPr lang="el-GR" baseline="0" dirty="0"/>
              <a:t> καταλάβει ήδη για τα καλά ότι ζούμε σε μια εποχή βίαιων αλλαγών. Σε ότι αφορά την εκπαίδευση αυτές οι αλλαγές αφορούν κυρίως τους όρους αντίληψης του περιεχομένου της αγωγής και της εκπαίδευσης. Οι όροι αυτοί δεν προέρχονται πλέον από την Παιδαγωγική αλλά από άλλους χώρους, όπως αυτόν της οικονομίας. Ενδεικτικά αναφέρω την περιγραφή του ρόλου ενός διευθυντή σχολείου με όρους μάνατζερ.</a:t>
            </a:r>
          </a:p>
          <a:p>
            <a:r>
              <a:rPr lang="el-GR" baseline="0" dirty="0"/>
              <a:t>Έτσι στο σημερινό επιστημονικό λόγο παρατηρούνται δυο τάσεις περιγραφής των στόχων που οφείλει να ακολουθήσει η ανάπτυξη ενός σχολείου, μιας σχολικής μονάδας όπως συχνά αναφέρουμε:</a:t>
            </a:r>
          </a:p>
          <a:p>
            <a:r>
              <a:rPr lang="el-GR" baseline="0" dirty="0"/>
              <a:t>1. Η πρώτη τάση εστιάζει κυρίως στα τελικά αποτελέσματα και είναι η ισχύουσα τάση. Η δεύτερη τάση εστιάζει στην παιδαγωγική ποιότητα των διαδικασιών μάθησης και φυσικά στα αποτελέσματα αυτής, πρόκειται για τάση που δεν έχει δυστυχώς ακόμα μεγάλη απήχηση.</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5</a:t>
            </a:fld>
            <a:endParaRPr lang="el-GR"/>
          </a:p>
        </p:txBody>
      </p:sp>
    </p:spTree>
    <p:extLst>
      <p:ext uri="{BB962C8B-B14F-4D97-AF65-F5344CB8AC3E}">
        <p14:creationId xmlns:p14="http://schemas.microsoft.com/office/powerpoint/2010/main" val="226451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Ίσως το πιο δύσκολο κομμάτι: Τι θα προκύψει από μια τέτοια διαδικασία;</a:t>
            </a:r>
          </a:p>
          <a:p>
            <a:r>
              <a:rPr lang="el-GR" dirty="0"/>
              <a:t>Για</a:t>
            </a:r>
            <a:r>
              <a:rPr lang="el-GR" baseline="0" dirty="0"/>
              <a:t> τη διαμόρφωση του </a:t>
            </a:r>
            <a:r>
              <a:rPr lang="el-GR" baseline="0" dirty="0" err="1"/>
              <a:t>παιδαγωικού</a:t>
            </a:r>
            <a:r>
              <a:rPr lang="el-GR" baseline="0" dirty="0"/>
              <a:t> μας πλαισίου μπορούμε να αξιοποιήσουμε το ΔΕΠΠΣ/ΑΠΣ είναι παλιό κείμενο, εμπεριέχει όμως </a:t>
            </a:r>
            <a:r>
              <a:rPr lang="el-GR" baseline="0" dirty="0" err="1"/>
              <a:t>πολλα</a:t>
            </a:r>
            <a:r>
              <a:rPr lang="el-GR" baseline="0" dirty="0"/>
              <a:t> ερεθίσματα για παιδαγωγικό προβληματισμό και προς την παιδαγωγική </a:t>
            </a:r>
            <a:r>
              <a:rPr lang="el-GR" baseline="0" dirty="0" err="1"/>
              <a:t>κατέυθυνηση</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42</a:t>
            </a:fld>
            <a:endParaRPr lang="el-GR"/>
          </a:p>
        </p:txBody>
      </p:sp>
    </p:spTree>
    <p:extLst>
      <p:ext uri="{BB962C8B-B14F-4D97-AF65-F5344CB8AC3E}">
        <p14:creationId xmlns:p14="http://schemas.microsoft.com/office/powerpoint/2010/main" val="248222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Αναφέρομαι</a:t>
            </a:r>
            <a:r>
              <a:rPr lang="el-GR" baseline="0" dirty="0"/>
              <a:t> πάλι στην ανισορροπία στις σχέσεις οικογένειας σχολείου</a:t>
            </a:r>
            <a:endParaRPr lang="el-GR" dirty="0"/>
          </a:p>
        </p:txBody>
      </p:sp>
      <p:sp>
        <p:nvSpPr>
          <p:cNvPr id="4" name="3 - Θέση αριθμού διαφάνειας"/>
          <p:cNvSpPr>
            <a:spLocks noGrp="1"/>
          </p:cNvSpPr>
          <p:nvPr>
            <p:ph type="sldNum" sz="quarter" idx="10"/>
          </p:nvPr>
        </p:nvSpPr>
        <p:spPr/>
        <p:txBody>
          <a:bodyPr/>
          <a:lstStyle/>
          <a:p>
            <a:fld id="{46E29BBC-D448-4910-B7C9-EC39907A4D18}" type="slidenum">
              <a:rPr lang="el-GR" smtClean="0"/>
              <a:pPr/>
              <a:t>44</a:t>
            </a:fld>
            <a:endParaRPr lang="el-GR"/>
          </a:p>
        </p:txBody>
      </p:sp>
    </p:spTree>
    <p:extLst>
      <p:ext uri="{BB962C8B-B14F-4D97-AF65-F5344CB8AC3E}">
        <p14:creationId xmlns:p14="http://schemas.microsoft.com/office/powerpoint/2010/main" val="368312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Χρειαζόμαστε μια παιδαγωγική θεωρία για να ορίσουμε (στο πνεύμα της παιδαγωγικής σχέσης). ΝΑ ΟΡΙΣΩ ΤΗΝ ΠΑΙΔΑΓΩΓΙΚΗ ΣΧΕΣΗ</a:t>
            </a:r>
          </a:p>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29BBC-D448-4910-B7C9-EC39907A4D18}"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26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24/11/2024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94515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24/11/2024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91428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24/11/2024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6561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0276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5550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0482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480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201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51131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7147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0374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24/11/2024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329477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860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6380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2622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8626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913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3565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47414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35414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3324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0069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1AC99BC8-DC60-4E25-8C58-282A427A7D5D}" type="datetimeFigureOut">
              <a:rPr lang="el-GR" smtClean="0"/>
              <a:t>24/11/2024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166552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06468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59995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011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8556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25316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61397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87896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72780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24635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286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AC99BC8-DC60-4E25-8C58-282A427A7D5D}" type="datetimeFigureOut">
              <a:rPr lang="el-GR" smtClean="0"/>
              <a:t>24/11/2024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173829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2293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662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37917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21967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51407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516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60452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9153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66893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2871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AC99BC8-DC60-4E25-8C58-282A427A7D5D}" type="datetimeFigureOut">
              <a:rPr lang="el-GR" smtClean="0"/>
              <a:t>24/11/2024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285572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966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93221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49937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82097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96923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966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02019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2325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5069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2999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AC99BC8-DC60-4E25-8C58-282A427A7D5D}" type="datetimeFigureOut">
              <a:rPr lang="el-GR" smtClean="0"/>
              <a:t>24/11/2024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402363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7666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67615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3613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96306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52946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71544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54780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33871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304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82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AC99BC8-DC60-4E25-8C58-282A427A7D5D}" type="datetimeFigureOut">
              <a:rPr lang="el-GR" smtClean="0"/>
              <a:t>24/11/2024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3838053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5785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87936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4756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69006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39934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15105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09215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92514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30492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420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1AC99BC8-DC60-4E25-8C58-282A427A7D5D}" type="datetimeFigureOut">
              <a:rPr lang="el-GR" smtClean="0"/>
              <a:t>24/11/2024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233383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091900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5532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99686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507851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30100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801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7257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990840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3940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3245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1AC99BC8-DC60-4E25-8C58-282A427A7D5D}" type="datetimeFigureOut">
              <a:rPr lang="el-GR" smtClean="0"/>
              <a:t>24/11/2024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50C70A-1EA8-4BE7-856C-C95C6598D70F}" type="slidenum">
              <a:rPr lang="el-GR" smtClean="0"/>
              <a:t>‹#›</a:t>
            </a:fld>
            <a:endParaRPr lang="el-GR"/>
          </a:p>
        </p:txBody>
      </p:sp>
    </p:spTree>
    <p:extLst>
      <p:ext uri="{BB962C8B-B14F-4D97-AF65-F5344CB8AC3E}">
        <p14:creationId xmlns:p14="http://schemas.microsoft.com/office/powerpoint/2010/main" val="12612740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463471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469676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55946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42980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62538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579324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9158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201833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62791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8309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99BC8-DC60-4E25-8C58-282A427A7D5D}" type="datetimeFigureOut">
              <a:rPr lang="el-GR" smtClean="0"/>
              <a:t>24/11/2024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0C70A-1EA8-4BE7-856C-C95C6598D70F}" type="slidenum">
              <a:rPr lang="el-GR" smtClean="0"/>
              <a:t>‹#›</a:t>
            </a:fld>
            <a:endParaRPr lang="el-GR"/>
          </a:p>
        </p:txBody>
      </p:sp>
    </p:spTree>
    <p:extLst>
      <p:ext uri="{BB962C8B-B14F-4D97-AF65-F5344CB8AC3E}">
        <p14:creationId xmlns:p14="http://schemas.microsoft.com/office/powerpoint/2010/main" val="259546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6804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82781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996309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713185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140871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85138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192661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DD95A-9D45-42AA-8533-F4C7760B5F69}" type="datetimeFigureOut">
              <a:rPr lang="el-GR" smtClean="0">
                <a:solidFill>
                  <a:prstClr val="black">
                    <a:tint val="75000"/>
                  </a:prstClr>
                </a:solidFill>
              </a:rPr>
              <a:pPr/>
              <a:t>24/11/2024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FD32-2DB0-4603-BADF-BAA7607825FC}"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524156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86327"/>
            <a:ext cx="12192000" cy="1717964"/>
          </a:xfrm>
          <a:solidFill>
            <a:schemeClr val="accent2">
              <a:lumMod val="20000"/>
              <a:lumOff val="80000"/>
            </a:schemeClr>
          </a:solidFill>
        </p:spPr>
        <p:txBody>
          <a:bodyPr>
            <a:normAutofit fontScale="90000"/>
          </a:bodyPr>
          <a:lstStyle/>
          <a:p>
            <a:br>
              <a:rPr lang="el-GR" sz="4400" b="1" dirty="0"/>
            </a:br>
            <a:br>
              <a:rPr lang="el-GR" sz="4400" b="1" dirty="0"/>
            </a:br>
            <a:r>
              <a:rPr lang="el-GR" sz="4000" b="1" dirty="0"/>
              <a:t>«</a:t>
            </a:r>
            <a:r>
              <a:rPr lang="el-GR" sz="4400" b="1" dirty="0"/>
              <a:t>Ειδικά Θέματα Παιδαγωγικής Ανάπτυξης του Σχολείου</a:t>
            </a:r>
            <a:r>
              <a:rPr lang="el-GR" sz="4400" dirty="0"/>
              <a:t>»</a:t>
            </a:r>
            <a:br>
              <a:rPr lang="el-GR" sz="4400" dirty="0"/>
            </a:br>
            <a:endParaRPr lang="el-GR" sz="4400" dirty="0"/>
          </a:p>
        </p:txBody>
      </p:sp>
      <p:sp>
        <p:nvSpPr>
          <p:cNvPr id="3" name="Υπότιτλος 2"/>
          <p:cNvSpPr>
            <a:spLocks noGrp="1"/>
          </p:cNvSpPr>
          <p:nvPr>
            <p:ph type="subTitle" idx="1"/>
          </p:nvPr>
        </p:nvSpPr>
        <p:spPr>
          <a:xfrm>
            <a:off x="1524000" y="2789381"/>
            <a:ext cx="9144000" cy="3796145"/>
          </a:xfrm>
        </p:spPr>
        <p:txBody>
          <a:bodyPr/>
          <a:lstStyle/>
          <a:p>
            <a:endParaRPr lang="el-GR" dirty="0"/>
          </a:p>
          <a:p>
            <a:endParaRPr lang="el-GR" dirty="0"/>
          </a:p>
          <a:p>
            <a:endParaRPr lang="el-GR" dirty="0"/>
          </a:p>
          <a:p>
            <a:endParaRPr lang="el-GR" dirty="0"/>
          </a:p>
          <a:p>
            <a:endParaRPr lang="el-GR" dirty="0"/>
          </a:p>
          <a:p>
            <a:endParaRPr lang="el-GR" dirty="0"/>
          </a:p>
          <a:p>
            <a:endParaRPr lang="el-GR" dirty="0"/>
          </a:p>
          <a:p>
            <a:r>
              <a:rPr lang="el-GR" dirty="0"/>
              <a:t>Υπεύθυνοι: Χρήστος </a:t>
            </a:r>
            <a:r>
              <a:rPr lang="el-GR" dirty="0" err="1"/>
              <a:t>Γκόβαρης</a:t>
            </a:r>
            <a:r>
              <a:rPr lang="el-GR" dirty="0"/>
              <a:t> &amp; Απόστολος </a:t>
            </a:r>
            <a:r>
              <a:rPr lang="el-GR" dirty="0" err="1"/>
              <a:t>Μπάρλος</a:t>
            </a:r>
            <a:endParaRPr lang="el-GR" dirty="0"/>
          </a:p>
        </p:txBody>
      </p:sp>
      <p:pic>
        <p:nvPicPr>
          <p:cNvPr id="5" name="Θέση περιεχομένου 5"/>
          <p:cNvPicPr>
            <a:picLocks noChangeAspect="1"/>
          </p:cNvPicPr>
          <p:nvPr/>
        </p:nvPicPr>
        <p:blipFill rotWithShape="1">
          <a:blip r:embed="rId2"/>
          <a:srcRect l="-21491" t="50001" r="-26261" b="-487"/>
          <a:stretch/>
        </p:blipFill>
        <p:spPr bwMode="auto">
          <a:xfrm>
            <a:off x="0" y="2004291"/>
            <a:ext cx="12192000" cy="4983066"/>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987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026" y="365125"/>
            <a:ext cx="11887199" cy="1325563"/>
          </a:xfrm>
          <a:solidFill>
            <a:schemeClr val="bg2"/>
          </a:solidFill>
        </p:spPr>
        <p:txBody>
          <a:bodyPr/>
          <a:lstStyle/>
          <a:p>
            <a:r>
              <a:rPr lang="el-GR" b="1" dirty="0" err="1"/>
              <a:t>Αναγνωρισιακή</a:t>
            </a:r>
            <a:r>
              <a:rPr lang="el-GR" b="1" dirty="0"/>
              <a:t> Δικαιοσύνη - </a:t>
            </a:r>
            <a:r>
              <a:rPr lang="el-GR" b="1" i="1" dirty="0" err="1"/>
              <a:t>Ενσυναίσθηση</a:t>
            </a:r>
            <a:endParaRPr lang="el-GR" b="1" i="1" dirty="0"/>
          </a:p>
        </p:txBody>
      </p:sp>
      <p:sp>
        <p:nvSpPr>
          <p:cNvPr id="3" name="Θέση περιεχομένου 2"/>
          <p:cNvSpPr>
            <a:spLocks noGrp="1"/>
          </p:cNvSpPr>
          <p:nvPr>
            <p:ph idx="1"/>
          </p:nvPr>
        </p:nvSpPr>
        <p:spPr>
          <a:xfrm>
            <a:off x="159026" y="1690688"/>
            <a:ext cx="11887199" cy="4710112"/>
          </a:xfrm>
          <a:solidFill>
            <a:schemeClr val="bg2">
              <a:lumMod val="90000"/>
            </a:schemeClr>
          </a:solidFill>
        </p:spPr>
        <p:txBody>
          <a:bodyPr>
            <a:normAutofit fontScale="92500"/>
          </a:bodyPr>
          <a:lstStyle/>
          <a:p>
            <a:pPr algn="just">
              <a:buFont typeface="Wingdings" panose="05000000000000000000" pitchFamily="2" charset="2"/>
              <a:buChar char="Ø"/>
            </a:pPr>
            <a:r>
              <a:rPr lang="el-GR" dirty="0"/>
              <a:t>Η </a:t>
            </a:r>
            <a:r>
              <a:rPr lang="el-GR" b="1" dirty="0" err="1"/>
              <a:t>ενσυναίσθηση</a:t>
            </a:r>
            <a:r>
              <a:rPr lang="el-GR" b="1" dirty="0"/>
              <a:t> ορίζεται ως θεμελιώδης συνθήκη </a:t>
            </a:r>
            <a:r>
              <a:rPr lang="el-GR" dirty="0"/>
              <a:t>για να βιώσει το αναπτυσσόμενο άτομο </a:t>
            </a:r>
          </a:p>
          <a:p>
            <a:pPr marL="0" indent="0" algn="just">
              <a:buNone/>
            </a:pPr>
            <a:r>
              <a:rPr lang="el-GR" dirty="0"/>
              <a:t>(α) τις </a:t>
            </a:r>
            <a:r>
              <a:rPr lang="el-GR" b="1" dirty="0"/>
              <a:t>ανάγκες και τις επιθυμίες </a:t>
            </a:r>
            <a:r>
              <a:rPr lang="el-GR" dirty="0"/>
              <a:t>του ως </a:t>
            </a:r>
            <a:r>
              <a:rPr lang="el-GR" b="1" dirty="0"/>
              <a:t>βασικά γνωρίσματα </a:t>
            </a:r>
            <a:r>
              <a:rPr lang="el-GR" dirty="0"/>
              <a:t>της προσωπικότητάς του </a:t>
            </a:r>
          </a:p>
          <a:p>
            <a:pPr marL="0" indent="0" algn="just">
              <a:buNone/>
            </a:pPr>
            <a:r>
              <a:rPr lang="el-GR" dirty="0"/>
              <a:t>(β) τα </a:t>
            </a:r>
            <a:r>
              <a:rPr lang="el-GR" b="1" dirty="0"/>
              <a:t>ιδανικά του όσο και τα σχέδια ζωή</a:t>
            </a:r>
            <a:r>
              <a:rPr lang="el-GR" dirty="0"/>
              <a:t>ς του ως σημαντικά στοιχεία των </a:t>
            </a:r>
            <a:r>
              <a:rPr lang="el-GR" dirty="0" err="1"/>
              <a:t>σχέσεών</a:t>
            </a:r>
            <a:r>
              <a:rPr lang="el-GR" dirty="0"/>
              <a:t> του με τον κόσμο. </a:t>
            </a:r>
          </a:p>
          <a:p>
            <a:pPr algn="just">
              <a:buFont typeface="Wingdings" panose="05000000000000000000" pitchFamily="2" charset="2"/>
              <a:buChar char="Ø"/>
            </a:pPr>
            <a:r>
              <a:rPr lang="el-GR" b="1" dirty="0" err="1"/>
              <a:t>Ενσυναίθηση</a:t>
            </a:r>
            <a:r>
              <a:rPr lang="el-GR" b="1" dirty="0"/>
              <a:t> στο πεδίο των παιδαγωγικών σχέσεων στο σχολείο: συνιστά σημαντικό παράγοντα παραγωγής συναισθημάτων και σχέσεων εμπιστοσύνης από την πλευρά των μαθητών/μαθητριών. </a:t>
            </a:r>
          </a:p>
          <a:p>
            <a:pPr algn="just">
              <a:buFont typeface="Wingdings" panose="05000000000000000000" pitchFamily="2" charset="2"/>
              <a:buChar char="Ø"/>
            </a:pPr>
            <a:r>
              <a:rPr lang="el-GR" dirty="0"/>
              <a:t>Στην περίπτωση που τα βιώματα αυτής της μορφής αναγνώρισης είναι ελλιπή, τότε προκύπτουν για τους μαθητές/τις μαθήτριες σημαντικά προβλήματα με τη μορφή συναισθημάτων </a:t>
            </a:r>
            <a:r>
              <a:rPr lang="el-GR" b="1" dirty="0"/>
              <a:t>φόβου, ανασφάλειας, παραμέλησης και απαξίωσης</a:t>
            </a:r>
            <a:r>
              <a:rPr lang="el-GR" dirty="0"/>
              <a:t>. </a:t>
            </a:r>
          </a:p>
        </p:txBody>
      </p:sp>
    </p:spTree>
    <p:extLst>
      <p:ext uri="{BB962C8B-B14F-4D97-AF65-F5344CB8AC3E}">
        <p14:creationId xmlns:p14="http://schemas.microsoft.com/office/powerpoint/2010/main" val="26660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415" y="365125"/>
            <a:ext cx="11895152" cy="1392113"/>
          </a:xfrm>
          <a:solidFill>
            <a:schemeClr val="bg2">
              <a:lumMod val="90000"/>
            </a:schemeClr>
          </a:solidFill>
        </p:spPr>
        <p:txBody>
          <a:bodyPr/>
          <a:lstStyle/>
          <a:p>
            <a:r>
              <a:rPr lang="el-GR" b="1" dirty="0" err="1"/>
              <a:t>Αναγνωρισιακή</a:t>
            </a:r>
            <a:r>
              <a:rPr lang="el-GR" b="1" dirty="0"/>
              <a:t> Δικαιοσύνη – </a:t>
            </a:r>
            <a:r>
              <a:rPr lang="el-GR" b="1" i="1" dirty="0">
                <a:solidFill>
                  <a:srgbClr val="FF0000"/>
                </a:solidFill>
              </a:rPr>
              <a:t>Ηθικός Σεβασμός</a:t>
            </a:r>
          </a:p>
        </p:txBody>
      </p:sp>
      <p:sp>
        <p:nvSpPr>
          <p:cNvPr id="3" name="Θέση περιεχομένου 2"/>
          <p:cNvSpPr>
            <a:spLocks noGrp="1"/>
          </p:cNvSpPr>
          <p:nvPr>
            <p:ph idx="1"/>
          </p:nvPr>
        </p:nvSpPr>
        <p:spPr>
          <a:xfrm>
            <a:off x="95415" y="1757238"/>
            <a:ext cx="11895152" cy="4961614"/>
          </a:xfrm>
          <a:solidFill>
            <a:schemeClr val="tx2">
              <a:lumMod val="20000"/>
              <a:lumOff val="80000"/>
            </a:schemeClr>
          </a:solidFill>
        </p:spPr>
        <p:txBody>
          <a:bodyPr>
            <a:normAutofit lnSpcReduction="10000"/>
          </a:bodyPr>
          <a:lstStyle/>
          <a:p>
            <a:pPr marL="0" indent="0">
              <a:buNone/>
            </a:pPr>
            <a:r>
              <a:rPr lang="el-GR" b="1" dirty="0"/>
              <a:t>Ηθικός σεβασμός:</a:t>
            </a:r>
          </a:p>
          <a:p>
            <a:pPr>
              <a:buFont typeface="Wingdings" panose="05000000000000000000" pitchFamily="2" charset="2"/>
              <a:buChar char="Ø"/>
            </a:pPr>
            <a:r>
              <a:rPr lang="el-GR" dirty="0"/>
              <a:t>Αναγνώριση της ικανότητας ενός προσώπου να διαμορφώνει και να κατέχει μια δική του οπτική, να έχει προθέσεις, να επιλέγει αξίες, να διατυπώνει υποθέσεις και να λαμβάνει αποφάσεις. </a:t>
            </a:r>
          </a:p>
          <a:p>
            <a:pPr>
              <a:buFont typeface="Wingdings" panose="05000000000000000000" pitchFamily="2" charset="2"/>
              <a:buChar char="Ø"/>
            </a:pPr>
            <a:r>
              <a:rPr lang="el-GR" dirty="0"/>
              <a:t>Όλες αυτές οι ικανότητες συνιστούν εκφράσεις της υποκειμενικότητας του ατόμου οφείλουν να τυγχάνουν αναγνώρισης ακόμη και στην περίπτωση που κάποιος διαφωνεί με αυτές ή τις χαρακτηρίζει «ανώριμες» ή «παράλογες» (</a:t>
            </a:r>
            <a:r>
              <a:rPr lang="el-GR" dirty="0" err="1"/>
              <a:t>ο.π</a:t>
            </a:r>
            <a:r>
              <a:rPr lang="el-GR" dirty="0"/>
              <a:t>., 103). </a:t>
            </a:r>
          </a:p>
          <a:p>
            <a:pPr>
              <a:buFont typeface="Wingdings" panose="05000000000000000000" pitchFamily="2" charset="2"/>
              <a:buChar char="Ø"/>
            </a:pPr>
            <a:r>
              <a:rPr lang="el-GR" dirty="0"/>
              <a:t>Οι παιδαγωγικές σχέσεις λειτουργούν και βιώνονται ως σχέσεις σεβασμού όταν εκπαιδευτικοί ενθαρρύνουν τους μαθητές και τις μαθήτριες να συμμετάσχουν στο μάθημα παρουσιάζοντας τα δικά τους ερμηνευτικά πρότυπα και εκφράζοντας τις δικές τους ιδιαίτερες οπτικές.</a:t>
            </a:r>
          </a:p>
        </p:txBody>
      </p:sp>
    </p:spTree>
    <p:extLst>
      <p:ext uri="{BB962C8B-B14F-4D97-AF65-F5344CB8AC3E}">
        <p14:creationId xmlns:p14="http://schemas.microsoft.com/office/powerpoint/2010/main" val="40108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685" y="365125"/>
            <a:ext cx="11553245" cy="1325563"/>
          </a:xfrm>
          <a:solidFill>
            <a:schemeClr val="bg2"/>
          </a:solidFill>
        </p:spPr>
        <p:txBody>
          <a:bodyPr/>
          <a:lstStyle/>
          <a:p>
            <a:r>
              <a:rPr lang="el-GR" b="1" dirty="0" err="1"/>
              <a:t>Αναγνωρισιακή</a:t>
            </a:r>
            <a:r>
              <a:rPr lang="el-GR" b="1" dirty="0"/>
              <a:t> Δικαιοσύνη – Ηθικός Σεβασμός</a:t>
            </a:r>
          </a:p>
        </p:txBody>
      </p:sp>
      <p:sp>
        <p:nvSpPr>
          <p:cNvPr id="3" name="Θέση περιεχομένου 2"/>
          <p:cNvSpPr>
            <a:spLocks noGrp="1"/>
          </p:cNvSpPr>
          <p:nvPr>
            <p:ph idx="1"/>
          </p:nvPr>
        </p:nvSpPr>
        <p:spPr>
          <a:xfrm>
            <a:off x="214685" y="1690688"/>
            <a:ext cx="11553245" cy="4486275"/>
          </a:xfrm>
          <a:solidFill>
            <a:schemeClr val="tx2">
              <a:lumMod val="20000"/>
              <a:lumOff val="80000"/>
            </a:schemeClr>
          </a:solidFill>
        </p:spPr>
        <p:txBody>
          <a:bodyPr>
            <a:normAutofit lnSpcReduction="10000"/>
          </a:bodyPr>
          <a:lstStyle/>
          <a:p>
            <a:pPr algn="just"/>
            <a:r>
              <a:rPr lang="el-GR" dirty="0"/>
              <a:t>Όταν το σχολείο ενδιαφέρεται και </a:t>
            </a:r>
            <a:r>
              <a:rPr lang="el-GR" b="1" dirty="0"/>
              <a:t>μεριμνά έμπρακτα για την ενεργό συμμετοχή όλων των μαθητών τότε ανταποκρίνεται στη νόρμα του σεβασμού </a:t>
            </a:r>
            <a:r>
              <a:rPr lang="el-GR" dirty="0"/>
              <a:t>καθώς αποδέχεται όλους ανεξαιρέτως τους μαθητές ως υποκείμενα που είναι ικανά να συμμετάσχουν με επιχειρήματα στο μάθημα και στα ζητήματα της σχολικής ζωής, εκφράζοντας έτσι τις εμπειρίες τους και την κρίση τους.   </a:t>
            </a:r>
          </a:p>
          <a:p>
            <a:pPr algn="just"/>
            <a:endParaRPr lang="el-GR" dirty="0"/>
          </a:p>
          <a:p>
            <a:pPr algn="just"/>
            <a:r>
              <a:rPr lang="el-GR" dirty="0"/>
              <a:t>Η αναγνώριση με τη μορφή του σεβασμού συνιστά προϋπόθεση για να αναπτύξει το άτομο τον αυτοσεβασμό του καθώς κίνητρα και ικανότητες συμμετοχής σε διαλόγους, </a:t>
            </a:r>
            <a:r>
              <a:rPr lang="el-GR" b="1" dirty="0"/>
              <a:t>να υπερβεί τα όρια της μερικότητας της κουλτούρας καταγωγής του και να διαμορφώσει έναν οικουμενικό εαυτό</a:t>
            </a:r>
            <a:r>
              <a:rPr lang="el-GR" dirty="0"/>
              <a:t>.  </a:t>
            </a:r>
          </a:p>
        </p:txBody>
      </p:sp>
    </p:spTree>
    <p:extLst>
      <p:ext uri="{BB962C8B-B14F-4D97-AF65-F5344CB8AC3E}">
        <p14:creationId xmlns:p14="http://schemas.microsoft.com/office/powerpoint/2010/main" val="312920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p:cNvSpPr>
            <a:spLocks noGrp="1"/>
          </p:cNvSpPr>
          <p:nvPr>
            <p:ph type="title"/>
          </p:nvPr>
        </p:nvSpPr>
        <p:spPr>
          <a:xfrm>
            <a:off x="838200" y="401221"/>
            <a:ext cx="10515600" cy="1348065"/>
          </a:xfrm>
        </p:spPr>
        <p:txBody>
          <a:bodyPr>
            <a:normAutofit/>
          </a:bodyPr>
          <a:lstStyle/>
          <a:p>
            <a:r>
              <a:rPr lang="el-GR" sz="4200" b="1">
                <a:solidFill>
                  <a:srgbClr val="FFFFFF"/>
                </a:solidFill>
              </a:rPr>
              <a:t>Αναγνωρισιακή Δικαιοσύνη – </a:t>
            </a:r>
            <a:r>
              <a:rPr lang="el-GR" sz="4200" b="1" i="1">
                <a:solidFill>
                  <a:srgbClr val="FFFFFF"/>
                </a:solidFill>
              </a:rPr>
              <a:t>Κοινωνική Εκτίμηση</a:t>
            </a:r>
          </a:p>
        </p:txBody>
      </p:sp>
      <p:sp>
        <p:nvSpPr>
          <p:cNvPr id="3" name="Θέση περιεχομένου 2"/>
          <p:cNvSpPr>
            <a:spLocks noGrp="1"/>
          </p:cNvSpPr>
          <p:nvPr>
            <p:ph idx="1"/>
          </p:nvPr>
        </p:nvSpPr>
        <p:spPr>
          <a:xfrm>
            <a:off x="152400" y="2347414"/>
            <a:ext cx="11836400" cy="4510586"/>
          </a:xfrm>
        </p:spPr>
        <p:txBody>
          <a:bodyPr>
            <a:normAutofit/>
          </a:bodyPr>
          <a:lstStyle/>
          <a:p>
            <a:r>
              <a:rPr lang="el-GR" sz="2400" dirty="0"/>
              <a:t>Τα </a:t>
            </a:r>
            <a:r>
              <a:rPr lang="el-GR" sz="2400" b="1" dirty="0"/>
              <a:t>βιώματα κοινωνικής εκτίμησης </a:t>
            </a:r>
            <a:r>
              <a:rPr lang="el-GR" sz="2400" dirty="0"/>
              <a:t>συνιστούν για το άτομο μια σημαντική συνθήκη </a:t>
            </a:r>
            <a:r>
              <a:rPr lang="el-GR" sz="2400" b="1" dirty="0"/>
              <a:t>ανάπτυξης του δυναμικού των ικανοτήτων</a:t>
            </a:r>
            <a:r>
              <a:rPr lang="el-GR" sz="2400" dirty="0"/>
              <a:t> του στη βάση των οποίων θα μπορέσει να προσφέρει στο κοινωνικό σύνολο και να καταστεί έτσι ένα πλήρες μέλος αυτού (</a:t>
            </a:r>
            <a:r>
              <a:rPr lang="el-GR" sz="2400" dirty="0" err="1"/>
              <a:t>Stojanov</a:t>
            </a:r>
            <a:r>
              <a:rPr lang="el-GR" sz="2400" dirty="0"/>
              <a:t> 2011,99). </a:t>
            </a:r>
          </a:p>
          <a:p>
            <a:r>
              <a:rPr lang="el-GR" sz="2400" dirty="0"/>
              <a:t>Μόνο υπό την προϋπόθεση αναγνώρισης του δυναμικού των ιδιαίτερων ικανοτήτων του μπορεί το πρόσωπο να αναπτύξει πραγματικά τις ικανότητές τους, να οικοδομήσει, με άλλα λόγια, </a:t>
            </a:r>
            <a:r>
              <a:rPr lang="el-GR" sz="2400" b="1" dirty="0"/>
              <a:t>μια θετική αυτοεκτίμηση. </a:t>
            </a:r>
          </a:p>
          <a:p>
            <a:r>
              <a:rPr lang="el-GR" sz="2400" dirty="0"/>
              <a:t>Σύμφωνα με του </a:t>
            </a:r>
            <a:r>
              <a:rPr lang="el-GR" sz="2400" dirty="0" err="1"/>
              <a:t>Helsper</a:t>
            </a:r>
            <a:r>
              <a:rPr lang="el-GR" sz="2400" dirty="0"/>
              <a:t> &amp; </a:t>
            </a:r>
            <a:r>
              <a:rPr lang="el-GR" sz="2400" dirty="0" err="1"/>
              <a:t>Lingkost</a:t>
            </a:r>
            <a:r>
              <a:rPr lang="el-GR" sz="2400" dirty="0"/>
              <a:t> (2002) τα βιώματα της κοινωνικής εκτίμησης συνιστούν τη συνθήκη αναγνώρισης του υποκειμένου ως διαφορετικού από όλα τα υπόλοιπα.</a:t>
            </a:r>
          </a:p>
        </p:txBody>
      </p:sp>
    </p:spTree>
    <p:extLst>
      <p:ext uri="{BB962C8B-B14F-4D97-AF65-F5344CB8AC3E}">
        <p14:creationId xmlns:p14="http://schemas.microsoft.com/office/powerpoint/2010/main" val="102998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436" y="346653"/>
            <a:ext cx="11665528" cy="1325563"/>
          </a:xfrm>
          <a:solidFill>
            <a:schemeClr val="bg2">
              <a:lumMod val="75000"/>
            </a:schemeClr>
          </a:solidFill>
        </p:spPr>
        <p:txBody>
          <a:bodyPr/>
          <a:lstStyle/>
          <a:p>
            <a:r>
              <a:rPr lang="el-GR" b="1" dirty="0"/>
              <a:t>1. Ανάπτυξη του Σχολείου:</a:t>
            </a:r>
          </a:p>
        </p:txBody>
      </p:sp>
      <p:sp>
        <p:nvSpPr>
          <p:cNvPr id="3" name="Θέση περιεχομένου 2"/>
          <p:cNvSpPr>
            <a:spLocks noGrp="1"/>
          </p:cNvSpPr>
          <p:nvPr>
            <p:ph idx="1"/>
          </p:nvPr>
        </p:nvSpPr>
        <p:spPr>
          <a:xfrm>
            <a:off x="212436" y="1825625"/>
            <a:ext cx="11665528" cy="4916920"/>
          </a:xfrm>
          <a:solidFill>
            <a:schemeClr val="bg2"/>
          </a:solidFill>
        </p:spPr>
        <p:txBody>
          <a:bodyPr>
            <a:normAutofit/>
          </a:bodyPr>
          <a:lstStyle/>
          <a:p>
            <a:pPr>
              <a:buFont typeface="Wingdings" panose="05000000000000000000" pitchFamily="2" charset="2"/>
              <a:buChar char="v"/>
            </a:pPr>
            <a:r>
              <a:rPr lang="el-GR" b="1" dirty="0"/>
              <a:t>Από το «εξωτερικό» περιβάλλον</a:t>
            </a:r>
          </a:p>
          <a:p>
            <a:pPr marL="0" indent="0">
              <a:buNone/>
            </a:pPr>
            <a:endParaRPr lang="el-GR" dirty="0"/>
          </a:p>
          <a:p>
            <a:pPr lvl="1">
              <a:buFont typeface="Wingdings" panose="05000000000000000000" pitchFamily="2" charset="2"/>
              <a:buChar char="Ø"/>
            </a:pPr>
            <a:r>
              <a:rPr lang="el-GR" dirty="0"/>
              <a:t> 	</a:t>
            </a:r>
            <a:r>
              <a:rPr lang="el-GR" b="1" u="sng" dirty="0"/>
              <a:t>ως γραφειοκρατία</a:t>
            </a:r>
            <a:r>
              <a:rPr lang="el-GR" dirty="0"/>
              <a:t>: νόμοι, υπ. αποφάσεις, οδηγίες </a:t>
            </a:r>
            <a:r>
              <a:rPr lang="el-GR" dirty="0" err="1"/>
              <a:t>κλπ</a:t>
            </a:r>
            <a:r>
              <a:rPr lang="el-GR" dirty="0"/>
              <a:t>, κλπ.</a:t>
            </a:r>
          </a:p>
          <a:p>
            <a:pPr>
              <a:buFont typeface="Wingdings" panose="05000000000000000000" pitchFamily="2" charset="2"/>
              <a:buChar char="Ø"/>
            </a:pPr>
            <a:endParaRPr lang="el-GR" dirty="0"/>
          </a:p>
          <a:p>
            <a:pPr>
              <a:buFont typeface="Wingdings" panose="05000000000000000000" pitchFamily="2" charset="2"/>
              <a:buChar char="v"/>
            </a:pPr>
            <a:r>
              <a:rPr lang="el-GR" b="1" dirty="0"/>
              <a:t>Στο Σχολείο</a:t>
            </a:r>
          </a:p>
          <a:p>
            <a:pPr marL="0" indent="0">
              <a:buNone/>
            </a:pPr>
            <a:endParaRPr lang="el-GR" dirty="0"/>
          </a:p>
          <a:p>
            <a:pPr lvl="1">
              <a:buFont typeface="Wingdings" panose="05000000000000000000" pitchFamily="2" charset="2"/>
              <a:buChar char="Ø"/>
            </a:pPr>
            <a:r>
              <a:rPr lang="el-GR" dirty="0"/>
              <a:t> </a:t>
            </a:r>
            <a:r>
              <a:rPr lang="el-GR" b="1" dirty="0"/>
              <a:t>ως οργανισμό που ενεργεί αυτόνομα </a:t>
            </a:r>
            <a:r>
              <a:rPr lang="el-GR" dirty="0"/>
              <a:t>/ </a:t>
            </a:r>
            <a:r>
              <a:rPr lang="el-GR" b="1" dirty="0"/>
              <a:t>μαθαίνε</a:t>
            </a:r>
            <a:r>
              <a:rPr lang="el-GR" dirty="0"/>
              <a:t>ι: διευθυντές, εκπαιδευτικοί, γονείς, μαθητές αναλαμβάνουν πρωτοβουλίες, αναπτύσσουν ικανότητες, επιλύουν συγκρούσεις, </a:t>
            </a:r>
            <a:r>
              <a:rPr lang="el-GR" b="1" dirty="0"/>
              <a:t>διαμορφώνουν την κουλτούρα και την ταυτότητα του σχολείου</a:t>
            </a:r>
            <a:r>
              <a:rPr lang="el-GR" dirty="0"/>
              <a:t>…</a:t>
            </a:r>
          </a:p>
        </p:txBody>
      </p:sp>
    </p:spTree>
    <p:extLst>
      <p:ext uri="{BB962C8B-B14F-4D97-AF65-F5344CB8AC3E}">
        <p14:creationId xmlns:p14="http://schemas.microsoft.com/office/powerpoint/2010/main" val="3912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309" y="526473"/>
            <a:ext cx="11877964" cy="1071418"/>
          </a:xfrm>
          <a:solidFill>
            <a:schemeClr val="bg2">
              <a:lumMod val="75000"/>
            </a:schemeClr>
          </a:solidFill>
        </p:spPr>
        <p:txBody>
          <a:bodyPr>
            <a:normAutofit/>
          </a:bodyPr>
          <a:lstStyle/>
          <a:p>
            <a:r>
              <a:rPr lang="el-GR" b="1" dirty="0"/>
              <a:t>Τι εννοούμε όταν μιλάμε για «ποιοτικό σχολείο»;</a:t>
            </a:r>
          </a:p>
        </p:txBody>
      </p:sp>
      <p:sp>
        <p:nvSpPr>
          <p:cNvPr id="3" name="Θέση περιεχομένου 2"/>
          <p:cNvSpPr>
            <a:spLocks noGrp="1"/>
          </p:cNvSpPr>
          <p:nvPr>
            <p:ph idx="1"/>
          </p:nvPr>
        </p:nvSpPr>
        <p:spPr>
          <a:xfrm>
            <a:off x="129309" y="1764146"/>
            <a:ext cx="11961091" cy="5093854"/>
          </a:xfrm>
          <a:solidFill>
            <a:schemeClr val="bg2"/>
          </a:solidFill>
        </p:spPr>
        <p:txBody>
          <a:bodyPr>
            <a:normAutofit/>
          </a:bodyPr>
          <a:lstStyle/>
          <a:p>
            <a:pPr marL="0" indent="0" algn="ctr">
              <a:buNone/>
            </a:pPr>
            <a:r>
              <a:rPr lang="el-GR" dirty="0">
                <a:solidFill>
                  <a:srgbClr val="FF0000"/>
                </a:solidFill>
              </a:rPr>
              <a:t>Η έννοια της ποιότητας χρησιμοποιείται σε σχέση με διαδικασίες, συνθήκες και επιδράσεις του σχολείου και εξαρτάται από την εστίαση σε δομικούς και διαδικαστικούς παράγοντες ή στα αποτελέσματα της εκπαίδευσης</a:t>
            </a:r>
          </a:p>
          <a:p>
            <a:pPr marL="0" indent="0">
              <a:buNone/>
            </a:pPr>
            <a:endParaRPr lang="el-GR" dirty="0"/>
          </a:p>
          <a:p>
            <a:pPr>
              <a:buFont typeface="Wingdings" panose="05000000000000000000" pitchFamily="2" charset="2"/>
              <a:buChar char="Ø"/>
            </a:pPr>
            <a:r>
              <a:rPr lang="el-GR" dirty="0"/>
              <a:t> </a:t>
            </a:r>
            <a:r>
              <a:rPr lang="el-GR" b="1" dirty="0">
                <a:solidFill>
                  <a:srgbClr val="FF0000"/>
                </a:solidFill>
              </a:rPr>
              <a:t>Νέος νόμος για την αναβάθμιση της ποιότητας της εκπαίδευσης:</a:t>
            </a:r>
          </a:p>
          <a:p>
            <a:pPr marL="0" indent="0" algn="just">
              <a:buNone/>
            </a:pPr>
            <a:r>
              <a:rPr lang="el-GR" dirty="0"/>
              <a:t>« (…) Η αναβάθμιση της ποιότητας της δημόσιας εκπαίδευσης μέσω της </a:t>
            </a:r>
            <a:r>
              <a:rPr lang="el-GR" b="1" i="1" u="sng" dirty="0"/>
              <a:t>ουσιαστικής αναδιάταξης της θεσμικής κατασκευής των δομών της εκπαίδευσης και της πρόβλεψης αξιοκρατικών διαδικασιών για την επιλογή των στελεχών της εκπαίδευσης</a:t>
            </a:r>
            <a:r>
              <a:rPr lang="el-GR" dirty="0"/>
              <a:t>».</a:t>
            </a:r>
          </a:p>
          <a:p>
            <a:pPr marL="0" indent="0">
              <a:buNone/>
            </a:pPr>
            <a:endParaRPr lang="el-GR" dirty="0"/>
          </a:p>
        </p:txBody>
      </p:sp>
    </p:spTree>
    <p:extLst>
      <p:ext uri="{BB962C8B-B14F-4D97-AF65-F5344CB8AC3E}">
        <p14:creationId xmlns:p14="http://schemas.microsoft.com/office/powerpoint/2010/main" val="604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545" y="365125"/>
            <a:ext cx="11582400" cy="964911"/>
          </a:xfrm>
          <a:solidFill>
            <a:schemeClr val="tx2">
              <a:lumMod val="40000"/>
              <a:lumOff val="60000"/>
            </a:schemeClr>
          </a:solidFill>
        </p:spPr>
        <p:txBody>
          <a:bodyPr/>
          <a:lstStyle/>
          <a:p>
            <a:r>
              <a:rPr lang="el-GR" b="1" dirty="0"/>
              <a:t>Ανάπτυξη του Σχολείου</a:t>
            </a:r>
          </a:p>
        </p:txBody>
      </p:sp>
      <p:sp>
        <p:nvSpPr>
          <p:cNvPr id="3" name="Θέση περιεχομένου 2"/>
          <p:cNvSpPr>
            <a:spLocks noGrp="1"/>
          </p:cNvSpPr>
          <p:nvPr>
            <p:ph idx="1"/>
          </p:nvPr>
        </p:nvSpPr>
        <p:spPr>
          <a:xfrm>
            <a:off x="138545" y="1440873"/>
            <a:ext cx="11582399" cy="5283200"/>
          </a:xfrm>
          <a:solidFill>
            <a:schemeClr val="bg2">
              <a:lumMod val="90000"/>
            </a:schemeClr>
          </a:solidFill>
        </p:spPr>
        <p:txBody>
          <a:bodyPr/>
          <a:lstStyle/>
          <a:p>
            <a:pPr marL="0" indent="0">
              <a:buNone/>
            </a:pPr>
            <a:endParaRPr lang="el-GR" dirty="0"/>
          </a:p>
          <a:p>
            <a:pPr marL="0" indent="0">
              <a:buNone/>
            </a:pPr>
            <a:r>
              <a:rPr lang="el-GR" b="1" dirty="0"/>
              <a:t>Στόχοι:</a:t>
            </a:r>
          </a:p>
          <a:p>
            <a:pPr>
              <a:buFont typeface="Wingdings" panose="05000000000000000000" pitchFamily="2" charset="2"/>
              <a:buChar char="Ø"/>
            </a:pPr>
            <a:r>
              <a:rPr lang="el-GR" dirty="0"/>
              <a:t> «</a:t>
            </a:r>
            <a:r>
              <a:rPr lang="el-GR" b="1" u="sng" dirty="0"/>
              <a:t>Καλό σχολείο» </a:t>
            </a:r>
            <a:r>
              <a:rPr lang="el-GR" u="sng" dirty="0"/>
              <a:t>&amp; «</a:t>
            </a:r>
            <a:r>
              <a:rPr lang="el-GR" b="1" i="1" u="sng" dirty="0"/>
              <a:t>Καλό μάθημα»</a:t>
            </a:r>
          </a:p>
          <a:p>
            <a:pPr>
              <a:buFont typeface="Wingdings" panose="05000000000000000000" pitchFamily="2" charset="2"/>
              <a:buChar char="Ø"/>
            </a:pPr>
            <a:endParaRPr lang="el-GR" b="1" i="1" dirty="0"/>
          </a:p>
          <a:p>
            <a:pPr>
              <a:buFont typeface="Wingdings" panose="05000000000000000000" pitchFamily="2" charset="2"/>
              <a:buChar char="Ø"/>
            </a:pPr>
            <a:r>
              <a:rPr lang="el-GR" b="1" i="1" dirty="0"/>
              <a:t>«</a:t>
            </a:r>
            <a:r>
              <a:rPr lang="el-GR" b="1" i="1" u="sng" dirty="0"/>
              <a:t>Υψηλές σχολικές επιδόσεις»</a:t>
            </a:r>
          </a:p>
          <a:p>
            <a:pPr>
              <a:buFont typeface="Wingdings" panose="05000000000000000000" pitchFamily="2" charset="2"/>
              <a:buChar char="Ø"/>
            </a:pPr>
            <a:endParaRPr lang="el-GR" b="1" i="1" dirty="0"/>
          </a:p>
          <a:p>
            <a:pPr lvl="2">
              <a:buFont typeface="Wingdings" panose="05000000000000000000" pitchFamily="2" charset="2"/>
              <a:buChar char="Ø"/>
            </a:pPr>
            <a:r>
              <a:rPr lang="el-GR" sz="2800" b="1" i="1" dirty="0"/>
              <a:t>Πότε το «</a:t>
            </a:r>
            <a:r>
              <a:rPr lang="el-GR" sz="2800" b="1" i="1" u="sng" dirty="0"/>
              <a:t>σχολείο / μάθημα</a:t>
            </a:r>
            <a:r>
              <a:rPr lang="el-GR" sz="2800" b="1" i="1" dirty="0"/>
              <a:t>» είναι καλό;  Πώς επιτυγχάνονται οι «</a:t>
            </a:r>
            <a:r>
              <a:rPr lang="el-GR" sz="2800" b="1" i="1" u="sng" dirty="0"/>
              <a:t>υψηλές σχολικές επιδόσεις</a:t>
            </a:r>
            <a:r>
              <a:rPr lang="el-GR" sz="2800" b="1" i="1" dirty="0"/>
              <a:t>»; Πώς μπορούμε να τα μετρήσουμε αυτά; Ποιες νόρμες θα χρησιμοποιήσουμε; ( </a:t>
            </a:r>
            <a:r>
              <a:rPr lang="el-GR" sz="2800" b="1" i="1" dirty="0">
                <a:solidFill>
                  <a:srgbClr val="FF0000"/>
                </a:solidFill>
              </a:rPr>
              <a:t>η σχετική συζήτηση περί ικανοτήτων</a:t>
            </a:r>
            <a:r>
              <a:rPr lang="el-GR" sz="2800" b="1" i="1" dirty="0"/>
              <a:t>)</a:t>
            </a:r>
          </a:p>
          <a:p>
            <a:pPr>
              <a:buFont typeface="Wingdings" panose="05000000000000000000" pitchFamily="2" charset="2"/>
              <a:buChar char="Ø"/>
            </a:pPr>
            <a:endParaRPr lang="el-GR" i="1"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69548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1673" y="365125"/>
            <a:ext cx="11563927" cy="1325563"/>
          </a:xfrm>
          <a:solidFill>
            <a:schemeClr val="bg2">
              <a:lumMod val="75000"/>
            </a:schemeClr>
          </a:solidFill>
        </p:spPr>
        <p:txBody>
          <a:bodyPr/>
          <a:lstStyle/>
          <a:p>
            <a:r>
              <a:rPr lang="el-GR" b="1" dirty="0"/>
              <a:t>1. Ανάπτυξη του Σχολείου</a:t>
            </a:r>
          </a:p>
        </p:txBody>
      </p:sp>
      <p:sp>
        <p:nvSpPr>
          <p:cNvPr id="3" name="Θέση περιεχομένου 2"/>
          <p:cNvSpPr>
            <a:spLocks noGrp="1"/>
          </p:cNvSpPr>
          <p:nvPr>
            <p:ph idx="1"/>
          </p:nvPr>
        </p:nvSpPr>
        <p:spPr>
          <a:xfrm>
            <a:off x="221673" y="1764145"/>
            <a:ext cx="11563927" cy="4959928"/>
          </a:xfrm>
          <a:solidFill>
            <a:schemeClr val="bg2"/>
          </a:solidFill>
        </p:spPr>
        <p:txBody>
          <a:bodyPr/>
          <a:lstStyle/>
          <a:p>
            <a:pPr marL="0" indent="0">
              <a:buNone/>
            </a:pPr>
            <a:endParaRPr lang="el-GR" dirty="0"/>
          </a:p>
          <a:p>
            <a:pPr>
              <a:buFont typeface="Wingdings" panose="05000000000000000000" pitchFamily="2" charset="2"/>
              <a:buChar char="Ø"/>
            </a:pPr>
            <a:r>
              <a:rPr lang="el-GR" dirty="0"/>
              <a:t>«</a:t>
            </a:r>
            <a:r>
              <a:rPr lang="el-GR" b="1" i="1" dirty="0"/>
              <a:t>Καλό σχολείο» &amp; «καλό μάθημα</a:t>
            </a:r>
            <a:r>
              <a:rPr lang="el-GR" dirty="0"/>
              <a:t>»: Ποιες (μπορεί να) είναι οι νόρμες; Από που εκπορεύονται αυτές; Υπάρχει κάποια θεσμικού τύπου δέσμευση;</a:t>
            </a:r>
          </a:p>
          <a:p>
            <a:pPr>
              <a:buFont typeface="Wingdings" panose="05000000000000000000" pitchFamily="2" charset="2"/>
              <a:buChar char="Ø"/>
            </a:pPr>
            <a:endParaRPr lang="el-GR" dirty="0"/>
          </a:p>
          <a:p>
            <a:pPr>
              <a:buFont typeface="Wingdings" panose="05000000000000000000" pitchFamily="2" charset="2"/>
              <a:buChar char="Ø"/>
            </a:pPr>
            <a:r>
              <a:rPr lang="el-GR" dirty="0"/>
              <a:t> «</a:t>
            </a:r>
            <a:r>
              <a:rPr lang="el-GR" b="1" dirty="0"/>
              <a:t>Υψηλές σχολικές επιδόσεις</a:t>
            </a:r>
            <a:r>
              <a:rPr lang="el-GR" dirty="0"/>
              <a:t>»: Ποιοι παράγοντες τις επηρεάζουν; Μπορεί το σχολείο να κάνει κάτι και «τι» είναι αυτό; Μπορεί να μας βοηθήσει μια θεωρία; </a:t>
            </a:r>
          </a:p>
        </p:txBody>
      </p:sp>
    </p:spTree>
    <p:extLst>
      <p:ext uri="{BB962C8B-B14F-4D97-AF65-F5344CB8AC3E}">
        <p14:creationId xmlns:p14="http://schemas.microsoft.com/office/powerpoint/2010/main" val="32569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891" y="73891"/>
            <a:ext cx="11970327" cy="1413165"/>
          </a:xfrm>
          <a:solidFill>
            <a:schemeClr val="bg2">
              <a:lumMod val="75000"/>
            </a:schemeClr>
          </a:solidFill>
        </p:spPr>
        <p:txBody>
          <a:bodyPr/>
          <a:lstStyle/>
          <a:p>
            <a:r>
              <a:rPr lang="el-GR" b="1" dirty="0"/>
              <a:t>Ανάπτυξη του Σχολείου – Κριτικές επισημάνσεις</a:t>
            </a:r>
          </a:p>
        </p:txBody>
      </p:sp>
      <p:sp>
        <p:nvSpPr>
          <p:cNvPr id="3" name="Θέση περιεχομένου 2"/>
          <p:cNvSpPr>
            <a:spLocks noGrp="1"/>
          </p:cNvSpPr>
          <p:nvPr>
            <p:ph idx="1"/>
          </p:nvPr>
        </p:nvSpPr>
        <p:spPr>
          <a:xfrm>
            <a:off x="73891" y="1487056"/>
            <a:ext cx="12034982" cy="5273961"/>
          </a:xfrm>
          <a:solidFill>
            <a:schemeClr val="bg2"/>
          </a:solidFill>
        </p:spPr>
        <p:txBody>
          <a:bodyPr>
            <a:normAutofit lnSpcReduction="10000"/>
          </a:bodyPr>
          <a:lstStyle/>
          <a:p>
            <a:pPr algn="just"/>
            <a:r>
              <a:rPr lang="el-GR" dirty="0"/>
              <a:t>Μπορούμε να μιλήσουμε για ένα πλήρως αποκεντρωμένο εκπαιδευτικό σύστημα ή για ένα μικτό σύστημα «</a:t>
            </a:r>
            <a:r>
              <a:rPr lang="el-GR" b="1" i="1" dirty="0"/>
              <a:t>συγκεντρωτισμού και </a:t>
            </a:r>
            <a:r>
              <a:rPr lang="el-GR" b="1" i="1" dirty="0" err="1"/>
              <a:t>απο-κεντρωτισμού</a:t>
            </a:r>
            <a:r>
              <a:rPr lang="el-GR" dirty="0"/>
              <a:t>»; (θα πάψει το σχολείο να λειτουργεί ως θεσμός του έθνους-κράτους;)</a:t>
            </a:r>
          </a:p>
          <a:p>
            <a:pPr algn="just"/>
            <a:r>
              <a:rPr lang="el-GR" dirty="0"/>
              <a:t>Το αίτημα και οι πολιτικές για αυτονομία του σχολείου: Ζητούμενο ο </a:t>
            </a:r>
            <a:r>
              <a:rPr lang="el-GR" b="1" dirty="0"/>
              <a:t>εκδημοκρατισμός του σχολείου </a:t>
            </a:r>
            <a:r>
              <a:rPr lang="el-GR" dirty="0"/>
              <a:t>ή η </a:t>
            </a:r>
            <a:r>
              <a:rPr lang="el-GR" b="1" dirty="0"/>
              <a:t>αποτελεσματικότητα με οικονομικούς όρους;</a:t>
            </a:r>
          </a:p>
          <a:p>
            <a:pPr lvl="1" algn="just">
              <a:buFont typeface="Wingdings" panose="05000000000000000000" pitchFamily="2" charset="2"/>
              <a:buChar char="Ø"/>
            </a:pPr>
            <a:r>
              <a:rPr lang="el-GR" dirty="0"/>
              <a:t> </a:t>
            </a:r>
            <a:r>
              <a:rPr lang="el-GR" b="1" dirty="0">
                <a:solidFill>
                  <a:srgbClr val="FF0000"/>
                </a:solidFill>
              </a:rPr>
              <a:t>τάσεις για λιγότερο έλεγχο και ομοιογένεια, για περισσότερη ελευθερία και διαφοροποίηση</a:t>
            </a:r>
          </a:p>
          <a:p>
            <a:pPr lvl="1" algn="just">
              <a:buFont typeface="Wingdings" panose="05000000000000000000" pitchFamily="2" charset="2"/>
              <a:buChar char="Ø"/>
            </a:pPr>
            <a:r>
              <a:rPr lang="el-GR" b="1" dirty="0"/>
              <a:t>Ενδιαφέρον για μείωση του κόστους της κεντρικής γραφειοκρατίας</a:t>
            </a:r>
          </a:p>
          <a:p>
            <a:pPr lvl="1" algn="just">
              <a:buFont typeface="Wingdings" panose="05000000000000000000" pitchFamily="2" charset="2"/>
              <a:buChar char="Ø"/>
            </a:pPr>
            <a:r>
              <a:rPr lang="el-GR" dirty="0"/>
              <a:t>Προσπάθειες μεγέθυνσης της επίδρασης τοπικών παραγόντων</a:t>
            </a:r>
          </a:p>
          <a:p>
            <a:pPr lvl="1" algn="just">
              <a:buFont typeface="Wingdings" panose="05000000000000000000" pitchFamily="2" charset="2"/>
              <a:buChar char="Ø"/>
            </a:pPr>
            <a:r>
              <a:rPr lang="el-GR" b="1" dirty="0">
                <a:solidFill>
                  <a:srgbClr val="FF0000"/>
                </a:solidFill>
              </a:rPr>
              <a:t>Η επιθυμία για περισσότερο επαγγελματισμό στο επίπεδο του σχολείου μέσω της συμμετοχής των εκπαιδευτικών στη λήψη αποφάσεων</a:t>
            </a:r>
          </a:p>
          <a:p>
            <a:pPr lvl="1" algn="just">
              <a:buFont typeface="Wingdings" panose="05000000000000000000" pitchFamily="2" charset="2"/>
              <a:buChar char="Ø"/>
            </a:pPr>
            <a:r>
              <a:rPr lang="el-GR" b="1" dirty="0">
                <a:solidFill>
                  <a:srgbClr val="FF0000"/>
                </a:solidFill>
              </a:rPr>
              <a:t>Η αναγνώριση του γεγονότος ότι διαφορετικά σχολεία με διαφορετικούς πληθυσμούς χρειάζονται διαφορετικές στρατηγικές και πρακτικές αντιμετώπισης των προκλήσεων / ζητημάτων εκπαίδευση</a:t>
            </a:r>
          </a:p>
          <a:p>
            <a:pPr lvl="1" algn="just">
              <a:buFont typeface="Wingdings" panose="05000000000000000000" pitchFamily="2" charset="2"/>
              <a:buChar char="Ø"/>
            </a:pPr>
            <a:endParaRPr lang="el-GR" dirty="0"/>
          </a:p>
        </p:txBody>
      </p:sp>
    </p:spTree>
    <p:extLst>
      <p:ext uri="{BB962C8B-B14F-4D97-AF65-F5344CB8AC3E}">
        <p14:creationId xmlns:p14="http://schemas.microsoft.com/office/powerpoint/2010/main" val="34859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20000"/>
              <a:lumOff val="80000"/>
            </a:schemeClr>
          </a:solidFill>
        </p:spPr>
        <p:txBody>
          <a:bodyPr/>
          <a:lstStyle/>
          <a:p>
            <a:r>
              <a:rPr lang="el-GR" b="1" dirty="0"/>
              <a:t>Πεδία παρεμβάσεων</a:t>
            </a:r>
            <a:r>
              <a:rPr lang="el-GR" dirty="0"/>
              <a:t>:</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95817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72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5491" y="365125"/>
            <a:ext cx="11748654" cy="1325563"/>
          </a:xfrm>
          <a:solidFill>
            <a:schemeClr val="tx2">
              <a:lumMod val="20000"/>
              <a:lumOff val="80000"/>
            </a:schemeClr>
          </a:solidFill>
        </p:spPr>
        <p:txBody>
          <a:bodyPr/>
          <a:lstStyle/>
          <a:p>
            <a:r>
              <a:rPr lang="el-GR" b="1" dirty="0"/>
              <a:t>1. Ανάπτυξη του Σχολείου</a:t>
            </a:r>
            <a:r>
              <a:rPr lang="el-GR" dirty="0"/>
              <a:t>: Βασικά σημεία της συζήτησης</a:t>
            </a:r>
          </a:p>
        </p:txBody>
      </p:sp>
      <p:sp>
        <p:nvSpPr>
          <p:cNvPr id="3" name="Θέση περιεχομένου 2"/>
          <p:cNvSpPr>
            <a:spLocks noGrp="1"/>
          </p:cNvSpPr>
          <p:nvPr>
            <p:ph idx="1"/>
          </p:nvPr>
        </p:nvSpPr>
        <p:spPr>
          <a:xfrm>
            <a:off x="64655" y="1810327"/>
            <a:ext cx="11859490" cy="4858328"/>
          </a:xfrm>
          <a:solidFill>
            <a:schemeClr val="bg1">
              <a:lumMod val="95000"/>
            </a:schemeClr>
          </a:solidFill>
        </p:spPr>
        <p:txBody>
          <a:bodyPr>
            <a:normAutofit/>
          </a:bodyPr>
          <a:lstStyle/>
          <a:p>
            <a:pPr marL="0" indent="0" algn="just">
              <a:buNone/>
            </a:pPr>
            <a:r>
              <a:rPr lang="el-GR" sz="3200" dirty="0"/>
              <a:t>Η έννοια της </a:t>
            </a:r>
            <a:r>
              <a:rPr lang="el-GR" sz="3200" b="1" dirty="0"/>
              <a:t>ανάπτυξης του σχολείου </a:t>
            </a:r>
            <a:r>
              <a:rPr lang="el-GR" sz="3200" dirty="0"/>
              <a:t>συνδέεται με:</a:t>
            </a:r>
          </a:p>
          <a:p>
            <a:pPr algn="just">
              <a:buFontTx/>
              <a:buChar char="-"/>
            </a:pPr>
            <a:r>
              <a:rPr lang="el-GR" sz="3200" dirty="0"/>
              <a:t>«</a:t>
            </a:r>
            <a:r>
              <a:rPr lang="el-GR" sz="3200" b="1" dirty="0">
                <a:solidFill>
                  <a:srgbClr val="FF0000"/>
                </a:solidFill>
              </a:rPr>
              <a:t>συστηματικές και μακράς χρονικής διάρκειας προσπάθειες για αλλαγή </a:t>
            </a:r>
            <a:r>
              <a:rPr lang="el-GR" sz="3200" b="1" dirty="0"/>
              <a:t>των </a:t>
            </a:r>
            <a:r>
              <a:rPr lang="el-GR" sz="3200" b="1" dirty="0">
                <a:solidFill>
                  <a:srgbClr val="FF0000"/>
                </a:solidFill>
              </a:rPr>
              <a:t>συνθηκών διδασκαλίας και μάθησης </a:t>
            </a:r>
            <a:r>
              <a:rPr lang="el-GR" sz="3200" b="1" dirty="0"/>
              <a:t>καθώς και άλλων σχετικών παραγόντων με σκοπό την αποτελεσματικότερη επίτευξη των στόχων του σχολείου</a:t>
            </a:r>
            <a:r>
              <a:rPr lang="el-GR" sz="3200" dirty="0"/>
              <a:t>» (</a:t>
            </a:r>
            <a:r>
              <a:rPr lang="en-US" sz="3200" dirty="0"/>
              <a:t>van </a:t>
            </a:r>
            <a:r>
              <a:rPr lang="en-US" sz="3200" dirty="0" err="1"/>
              <a:t>Velzen</a:t>
            </a:r>
            <a:r>
              <a:rPr lang="en-US" sz="3200" dirty="0"/>
              <a:t> et al 1985)</a:t>
            </a:r>
            <a:r>
              <a:rPr lang="el-GR" sz="3200" dirty="0"/>
              <a:t>.</a:t>
            </a:r>
          </a:p>
          <a:p>
            <a:pPr algn="just">
              <a:buFontTx/>
              <a:buChar char="-"/>
            </a:pPr>
            <a:r>
              <a:rPr lang="el-GR" sz="3200" dirty="0"/>
              <a:t>«</a:t>
            </a:r>
            <a:r>
              <a:rPr lang="el-GR" sz="3200" b="1" i="1" dirty="0"/>
              <a:t>Η ανάπτυξη του σχολείου είναι μια συστηματική και προσανατολισμένη σε στόχους διαδικασία. Οφείλει να συμβάλει σε μια ποιοτική αναβάθμιση της εργασίας στο σχολείο </a:t>
            </a:r>
            <a:r>
              <a:rPr lang="el-GR" sz="3200" b="1" i="1" dirty="0">
                <a:solidFill>
                  <a:srgbClr val="FF0000"/>
                </a:solidFill>
              </a:rPr>
              <a:t>και πρέπει να μετριέται σύμφωνα με το κατά πόσο «φτάνει» στους μαθητές και στις μαθήτριες</a:t>
            </a:r>
            <a:r>
              <a:rPr lang="el-GR" sz="3200" dirty="0"/>
              <a:t>». (</a:t>
            </a:r>
            <a:r>
              <a:rPr lang="en-US" sz="3200" dirty="0"/>
              <a:t>Rolf, 2017)</a:t>
            </a:r>
            <a:endParaRPr lang="el-GR" sz="3200" dirty="0"/>
          </a:p>
        </p:txBody>
      </p:sp>
    </p:spTree>
    <p:extLst>
      <p:ext uri="{BB962C8B-B14F-4D97-AF65-F5344CB8AC3E}">
        <p14:creationId xmlns:p14="http://schemas.microsoft.com/office/powerpoint/2010/main" val="36022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2509" y="365125"/>
            <a:ext cx="11453091" cy="1325563"/>
          </a:xfrm>
          <a:solidFill>
            <a:schemeClr val="bg2">
              <a:lumMod val="90000"/>
            </a:schemeClr>
          </a:solidFill>
        </p:spPr>
        <p:txBody>
          <a:bodyPr/>
          <a:lstStyle/>
          <a:p>
            <a:r>
              <a:rPr lang="el-GR" dirty="0"/>
              <a:t>2. </a:t>
            </a:r>
            <a:r>
              <a:rPr lang="el-GR" b="1" dirty="0"/>
              <a:t>Η περίπτωση της Ελλάδας – Νόμος 4823/2021</a:t>
            </a:r>
          </a:p>
        </p:txBody>
      </p:sp>
      <p:sp>
        <p:nvSpPr>
          <p:cNvPr id="3" name="Θέση περιεχομένου 2"/>
          <p:cNvSpPr>
            <a:spLocks noGrp="1"/>
          </p:cNvSpPr>
          <p:nvPr>
            <p:ph idx="1"/>
          </p:nvPr>
        </p:nvSpPr>
        <p:spPr>
          <a:xfrm>
            <a:off x="332509" y="1782618"/>
            <a:ext cx="11453091" cy="4812146"/>
          </a:xfrm>
          <a:solidFill>
            <a:schemeClr val="bg2">
              <a:lumMod val="90000"/>
            </a:schemeClr>
          </a:solidFill>
        </p:spPr>
        <p:txBody>
          <a:bodyPr/>
          <a:lstStyle/>
          <a:p>
            <a:endParaRPr lang="el-GR" dirty="0"/>
          </a:p>
          <a:p>
            <a:r>
              <a:rPr lang="el-GR" sz="3200" b="1" dirty="0"/>
              <a:t>Η έννοια της «ποιοτικής αναβάθμισης»</a:t>
            </a:r>
          </a:p>
          <a:p>
            <a:endParaRPr lang="el-GR" sz="3200" b="1" dirty="0"/>
          </a:p>
          <a:p>
            <a:endParaRPr lang="el-GR" sz="3200" b="1" dirty="0"/>
          </a:p>
          <a:p>
            <a:r>
              <a:rPr lang="el-GR" sz="3200" b="1" dirty="0"/>
              <a:t>Η έννοια της «αυτονομίας» της σχολικής μονάδας</a:t>
            </a:r>
          </a:p>
        </p:txBody>
      </p:sp>
    </p:spTree>
    <p:extLst>
      <p:ext uri="{BB962C8B-B14F-4D97-AF65-F5344CB8AC3E}">
        <p14:creationId xmlns:p14="http://schemas.microsoft.com/office/powerpoint/2010/main" val="24773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4727" y="452582"/>
            <a:ext cx="11169073" cy="1238106"/>
          </a:xfrm>
          <a:solidFill>
            <a:schemeClr val="tx2">
              <a:lumMod val="20000"/>
              <a:lumOff val="80000"/>
            </a:schemeClr>
          </a:solidFill>
        </p:spPr>
        <p:txBody>
          <a:bodyPr>
            <a:noAutofit/>
          </a:bodyPr>
          <a:lstStyle/>
          <a:p>
            <a:r>
              <a:rPr lang="el-GR" sz="3200" dirty="0"/>
              <a:t>Ο </a:t>
            </a:r>
            <a:r>
              <a:rPr lang="el-GR" sz="3200" b="1" dirty="0"/>
              <a:t>Περιφερειακός Επόπτης Ποιότητας της Εκπαίδευσης </a:t>
            </a:r>
            <a:r>
              <a:rPr lang="el-GR" sz="3200" dirty="0"/>
              <a:t>ασκεί ιδίως τις ακόλουθες αρμοδιότητες:</a:t>
            </a:r>
            <a:br>
              <a:rPr lang="el-GR" sz="3200" dirty="0"/>
            </a:br>
            <a:endParaRPr lang="el-GR" sz="3200" dirty="0"/>
          </a:p>
        </p:txBody>
      </p:sp>
      <p:sp>
        <p:nvSpPr>
          <p:cNvPr id="3" name="Θέση περιεχομένου 2"/>
          <p:cNvSpPr>
            <a:spLocks noGrp="1"/>
          </p:cNvSpPr>
          <p:nvPr>
            <p:ph idx="1"/>
          </p:nvPr>
        </p:nvSpPr>
        <p:spPr>
          <a:xfrm>
            <a:off x="184727" y="1825625"/>
            <a:ext cx="11169073" cy="4741430"/>
          </a:xfrm>
          <a:solidFill>
            <a:schemeClr val="bg2"/>
          </a:solidFill>
        </p:spPr>
        <p:txBody>
          <a:bodyPr>
            <a:normAutofit lnSpcReduction="10000"/>
          </a:bodyPr>
          <a:lstStyle/>
          <a:p>
            <a:pPr marL="0" indent="0" algn="just">
              <a:buNone/>
            </a:pPr>
            <a:r>
              <a:rPr lang="el-GR" dirty="0"/>
              <a:t>α) </a:t>
            </a:r>
            <a:r>
              <a:rPr lang="el-GR" b="1" dirty="0">
                <a:solidFill>
                  <a:srgbClr val="FF0000"/>
                </a:solidFill>
              </a:rPr>
              <a:t>μεριμνά για την εφαρμογή της εκπαιδευτικής πολιτικής </a:t>
            </a:r>
            <a:r>
              <a:rPr lang="el-GR" dirty="0"/>
              <a:t>για την Πρωτοβάθμια και Δευτεροβάθμια εκπαίδευση, της </a:t>
            </a:r>
            <a:r>
              <a:rPr lang="el-GR" b="1" dirty="0"/>
              <a:t>Διεθνούς Σύμβασης για τα Δικαιώματα του Παιδιού</a:t>
            </a:r>
            <a:r>
              <a:rPr lang="el-GR" dirty="0"/>
              <a:t> η οποία κυρώθηκε με τον ν. 2101/1992 (Α’ 192) και της Διεθνούς Σύμβασης για τα </a:t>
            </a:r>
            <a:r>
              <a:rPr lang="el-GR" b="1" dirty="0"/>
              <a:t>Δικαιώματα των Ατόμων με Αναπηρία …</a:t>
            </a:r>
            <a:r>
              <a:rPr lang="el-GR" dirty="0"/>
              <a:t>,</a:t>
            </a:r>
          </a:p>
          <a:p>
            <a:pPr marL="0" indent="0" algn="just">
              <a:buNone/>
            </a:pPr>
            <a:endParaRPr lang="el-GR" dirty="0"/>
          </a:p>
          <a:p>
            <a:pPr marL="0" indent="0" algn="just">
              <a:buNone/>
            </a:pPr>
            <a:r>
              <a:rPr lang="el-GR" dirty="0"/>
              <a:t>β) </a:t>
            </a:r>
            <a:r>
              <a:rPr lang="el-GR" b="1" dirty="0"/>
              <a:t>οργανώνει και υλοποιεί επιμορφωτικά προγράμματα ή σεμινάρια </a:t>
            </a:r>
            <a:r>
              <a:rPr lang="el-GR" dirty="0"/>
              <a:t>και εν γένει εκπαιδευτικές δράσεις σε επίπεδο Περιφερειακής Διεύθυνσης Πρωτοβάθμιας και Δευτεροβάθμιας Εκπαίδευσης για τους εκπαιδευτικούς και τα μέλη του Ειδικού Εκπαιδευτικού Προσωπικού (Ε.Ε.Π.) και Ειδικού Βοηθητικού Προσωπικού (Ε.Β.Π.), με τη συμμετοχή των οργάνων και δομών της παρ. 3 και σε συνεργασία ιδίως με …</a:t>
            </a:r>
          </a:p>
        </p:txBody>
      </p:sp>
    </p:spTree>
    <p:extLst>
      <p:ext uri="{BB962C8B-B14F-4D97-AF65-F5344CB8AC3E}">
        <p14:creationId xmlns:p14="http://schemas.microsoft.com/office/powerpoint/2010/main" val="36294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436" y="365125"/>
            <a:ext cx="11684000" cy="1325563"/>
          </a:xfrm>
          <a:solidFill>
            <a:schemeClr val="tx2">
              <a:lumMod val="20000"/>
              <a:lumOff val="80000"/>
            </a:schemeClr>
          </a:solidFill>
        </p:spPr>
        <p:txBody>
          <a:bodyPr/>
          <a:lstStyle/>
          <a:p>
            <a:r>
              <a:rPr lang="el-GR" b="1" dirty="0"/>
              <a:t>Περιφερειακό Συμβούλιο Εποπτών</a:t>
            </a:r>
          </a:p>
        </p:txBody>
      </p:sp>
      <p:sp>
        <p:nvSpPr>
          <p:cNvPr id="3" name="Θέση περιεχομένου 2"/>
          <p:cNvSpPr>
            <a:spLocks noGrp="1"/>
          </p:cNvSpPr>
          <p:nvPr>
            <p:ph idx="1"/>
          </p:nvPr>
        </p:nvSpPr>
        <p:spPr>
          <a:xfrm>
            <a:off x="212436" y="1825624"/>
            <a:ext cx="11684000" cy="4686011"/>
          </a:xfrm>
          <a:solidFill>
            <a:schemeClr val="bg2">
              <a:lumMod val="90000"/>
            </a:schemeClr>
          </a:solidFill>
        </p:spPr>
        <p:txBody>
          <a:bodyPr>
            <a:normAutofit fontScale="92500" lnSpcReduction="20000"/>
          </a:bodyPr>
          <a:lstStyle/>
          <a:p>
            <a:pPr marL="0" indent="0">
              <a:buNone/>
            </a:pPr>
            <a:r>
              <a:rPr lang="el-GR" u="sng" dirty="0"/>
              <a:t>Το ΠΕ.Σ.ΕΠ. επιλαμβάνεται:</a:t>
            </a:r>
          </a:p>
          <a:p>
            <a:endParaRPr lang="el-GR" u="sng" dirty="0"/>
          </a:p>
          <a:p>
            <a:r>
              <a:rPr lang="el-GR" dirty="0"/>
              <a:t>α) Σε επίπεδο Περιφερειακής Διεύθυνσης Πρωτοβάθμιας και Δευτεροβάθμιας Εκπαίδευσης ιδίως:</a:t>
            </a:r>
          </a:p>
          <a:p>
            <a:endParaRPr lang="el-GR" dirty="0"/>
          </a:p>
          <a:p>
            <a:pPr algn="just"/>
            <a:r>
              <a:rPr lang="el-GR" dirty="0" err="1"/>
              <a:t>αα</a:t>
            </a:r>
            <a:r>
              <a:rPr lang="el-GR" dirty="0"/>
              <a:t>) </a:t>
            </a:r>
            <a:r>
              <a:rPr lang="el-GR" b="1" dirty="0"/>
              <a:t>ζητημάτων εκπαιδευτικού σχεδιασμού</a:t>
            </a:r>
            <a:r>
              <a:rPr lang="el-GR" dirty="0"/>
              <a:t>, όπως η εφαρμογή προγραμμάτων σπουδών, η υλοποίηση εκπαιδευτικών δράσεων, ο προγραμματισμός δράσεων ομαλής μετάβασης των μαθητών στην επόμενη εκπαιδευτική βαθμίδα και η αξιοποίηση διδακτικού υλικού, έντυπου και ψηφιακού,</a:t>
            </a:r>
          </a:p>
          <a:p>
            <a:endParaRPr lang="el-GR" dirty="0"/>
          </a:p>
          <a:p>
            <a:pPr algn="just"/>
            <a:r>
              <a:rPr lang="el-GR" dirty="0" err="1"/>
              <a:t>αβ</a:t>
            </a:r>
            <a:r>
              <a:rPr lang="el-GR" dirty="0"/>
              <a:t>) </a:t>
            </a:r>
            <a:r>
              <a:rPr lang="el-GR" b="1" dirty="0"/>
              <a:t>θεμάτων στήριξης της λειτουργίας και του εκπαιδευτικού έργου των σχολικών μονάδων και Εργαστηριακών Κέντρων </a:t>
            </a:r>
            <a:r>
              <a:rPr lang="el-GR" dirty="0"/>
              <a:t>(Ε.Κ.) της Περιφερειακής Διεύθυνσης Πρωτοβάθμιας και Δευτεροβάθμιας Εκπαίδευσης</a:t>
            </a:r>
          </a:p>
        </p:txBody>
      </p:sp>
    </p:spTree>
    <p:extLst>
      <p:ext uri="{BB962C8B-B14F-4D97-AF65-F5344CB8AC3E}">
        <p14:creationId xmlns:p14="http://schemas.microsoft.com/office/powerpoint/2010/main" val="6587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798" y="226579"/>
            <a:ext cx="11600873" cy="1121931"/>
          </a:xfrm>
          <a:solidFill>
            <a:schemeClr val="tx2">
              <a:lumMod val="20000"/>
              <a:lumOff val="80000"/>
            </a:schemeClr>
          </a:solidFill>
        </p:spPr>
        <p:txBody>
          <a:bodyPr>
            <a:normAutofit fontScale="90000"/>
          </a:bodyPr>
          <a:lstStyle/>
          <a:p>
            <a:r>
              <a:rPr lang="el-GR" b="1" dirty="0"/>
              <a:t>Επόπτης Ποιότητας της Εκπαίδευσης</a:t>
            </a:r>
            <a:br>
              <a:rPr lang="el-GR" b="1" dirty="0"/>
            </a:br>
            <a:endParaRPr lang="el-GR" b="1" dirty="0"/>
          </a:p>
        </p:txBody>
      </p:sp>
      <p:sp>
        <p:nvSpPr>
          <p:cNvPr id="3" name="Θέση περιεχομένου 2"/>
          <p:cNvSpPr>
            <a:spLocks noGrp="1"/>
          </p:cNvSpPr>
          <p:nvPr>
            <p:ph idx="1"/>
          </p:nvPr>
        </p:nvSpPr>
        <p:spPr>
          <a:xfrm>
            <a:off x="304799" y="1348510"/>
            <a:ext cx="11600873" cy="5347854"/>
          </a:xfrm>
          <a:solidFill>
            <a:schemeClr val="bg2">
              <a:lumMod val="90000"/>
            </a:schemeClr>
          </a:solidFill>
        </p:spPr>
        <p:txBody>
          <a:bodyPr>
            <a:normAutofit/>
          </a:bodyPr>
          <a:lstStyle/>
          <a:p>
            <a:endParaRPr lang="el-GR" dirty="0"/>
          </a:p>
          <a:p>
            <a:r>
              <a:rPr lang="el-GR" dirty="0"/>
              <a:t>1. Σε κάθε Διεύθυνση Πρωτοβάθμιας Εκπαίδευσης, καθώς και σε κάθε Διεύθυνση Δευτεροβάθμιας Εκπαίδευσης </a:t>
            </a:r>
            <a:r>
              <a:rPr lang="el-GR" b="1" dirty="0"/>
              <a:t>συνιστάται από μία (1) θέση Επόπτη Ποιότητας της Εκπαίδευσης. </a:t>
            </a:r>
          </a:p>
          <a:p>
            <a:endParaRPr lang="el-GR" dirty="0"/>
          </a:p>
          <a:p>
            <a:r>
              <a:rPr lang="el-GR" dirty="0"/>
              <a:t>2. Έργο των Εποπτών Ποιότητας της Εκπαίδευσης </a:t>
            </a:r>
            <a:r>
              <a:rPr lang="el-GR" b="1" dirty="0"/>
              <a:t>είναι η άσκηση παιδαγωγικής εποπτείας και η επίτευξη του βέλτιστου συντονισμού</a:t>
            </a:r>
            <a:r>
              <a:rPr lang="el-GR" dirty="0"/>
              <a:t>, σε επίπεδο Διεύθυνσης Εκπαίδευσης, του έργου των:</a:t>
            </a:r>
          </a:p>
          <a:p>
            <a:r>
              <a:rPr lang="el-GR" dirty="0"/>
              <a:t> …….</a:t>
            </a:r>
          </a:p>
        </p:txBody>
      </p:sp>
    </p:spTree>
    <p:extLst>
      <p:ext uri="{BB962C8B-B14F-4D97-AF65-F5344CB8AC3E}">
        <p14:creationId xmlns:p14="http://schemas.microsoft.com/office/powerpoint/2010/main" val="37423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1168" y="365125"/>
            <a:ext cx="11594592" cy="1052195"/>
          </a:xfrm>
          <a:solidFill>
            <a:schemeClr val="tx2">
              <a:lumMod val="20000"/>
              <a:lumOff val="80000"/>
            </a:schemeClr>
          </a:solidFill>
        </p:spPr>
        <p:txBody>
          <a:bodyPr>
            <a:normAutofit fontScale="90000"/>
          </a:bodyPr>
          <a:lstStyle/>
          <a:p>
            <a:r>
              <a:rPr lang="el-GR" dirty="0"/>
              <a:t>Ποιότητα στην Εκπαίδευση: μια υπόσχεση (με όρους αναγνώρισης)</a:t>
            </a:r>
          </a:p>
        </p:txBody>
      </p:sp>
      <p:sp>
        <p:nvSpPr>
          <p:cNvPr id="3" name="Θέση περιεχομένου 2"/>
          <p:cNvSpPr>
            <a:spLocks noGrp="1"/>
          </p:cNvSpPr>
          <p:nvPr>
            <p:ph idx="1"/>
          </p:nvPr>
        </p:nvSpPr>
        <p:spPr>
          <a:xfrm>
            <a:off x="201168" y="1517904"/>
            <a:ext cx="11695176" cy="5084064"/>
          </a:xfrm>
        </p:spPr>
        <p:txBody>
          <a:bodyPr/>
          <a:lstStyle/>
          <a:p>
            <a:pPr>
              <a:buFont typeface="Wingdings" panose="05000000000000000000" pitchFamily="2" charset="2"/>
              <a:buChar char="§"/>
            </a:pPr>
            <a:r>
              <a:rPr lang="el-GR" dirty="0"/>
              <a:t>Νόμος: Ο ΠΕΠΕ </a:t>
            </a:r>
            <a:r>
              <a:rPr lang="el-GR" b="1" dirty="0">
                <a:solidFill>
                  <a:srgbClr val="FF0000"/>
                </a:solidFill>
              </a:rPr>
              <a:t>μεριμνά για την εφαρμογή της εκπαιδευτικής πολιτικής </a:t>
            </a:r>
            <a:r>
              <a:rPr lang="el-GR" dirty="0"/>
              <a:t>για την Πρωτοβάθμια και Δευτεροβάθμια εκπαίδευση, της </a:t>
            </a:r>
            <a:r>
              <a:rPr lang="el-GR" b="1" dirty="0"/>
              <a:t>Διεθνούς Σύμβασης για τα Δικαιώματα του Παιδιού</a:t>
            </a:r>
            <a:r>
              <a:rPr lang="el-GR" dirty="0"/>
              <a:t> η οποία κυρώθηκε με τον ν. 2101/1992 (Α’ 192) και της Διεθνούς Σύμβασης για τα </a:t>
            </a:r>
            <a:r>
              <a:rPr lang="el-GR" b="1" dirty="0"/>
              <a:t>Δικαιώματα των Ατόμων με Αναπηρία</a:t>
            </a:r>
            <a:endParaRPr lang="el-GR" dirty="0"/>
          </a:p>
          <a:p>
            <a:pPr>
              <a:buFont typeface="Wingdings" panose="05000000000000000000" pitchFamily="2" charset="2"/>
              <a:buChar char="§"/>
            </a:pPr>
            <a:r>
              <a:rPr lang="el-GR" b="1" i="1" dirty="0"/>
              <a:t>Σύμβαση για τα Δικαιώματα του Παιδιού </a:t>
            </a:r>
          </a:p>
          <a:p>
            <a:pPr marL="0" indent="0" algn="just">
              <a:buNone/>
            </a:pPr>
            <a:r>
              <a:rPr lang="el-GR" i="1" dirty="0"/>
              <a:t>Μέσω των 54 άρθρων της, η Σύμβαση για τα Δικαιώματα του Παιδιού θέτει τα πρότυπα για την ευημερία των παιδιών σε κάθε στάδιο της ανάπτυξής τους. Ισχύει για όλα τα παιδιά κάτω των 18 ετών (ο ορισμός του παιδιού), ανεξαρτήτως φύλου, προέλευσης, θρησκείας, αναπηρίας.</a:t>
            </a:r>
          </a:p>
          <a:p>
            <a:pPr marL="0" indent="0" algn="just">
              <a:buNone/>
            </a:pPr>
            <a:endParaRPr lang="el-GR" i="1" dirty="0"/>
          </a:p>
        </p:txBody>
      </p:sp>
    </p:spTree>
    <p:extLst>
      <p:ext uri="{BB962C8B-B14F-4D97-AF65-F5344CB8AC3E}">
        <p14:creationId xmlns:p14="http://schemas.microsoft.com/office/powerpoint/2010/main" val="150970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3192" y="365125"/>
            <a:ext cx="11356848" cy="1325563"/>
          </a:xfrm>
          <a:solidFill>
            <a:schemeClr val="bg2">
              <a:lumMod val="90000"/>
            </a:schemeClr>
          </a:solidFill>
        </p:spPr>
        <p:txBody>
          <a:bodyPr/>
          <a:lstStyle/>
          <a:p>
            <a:r>
              <a:rPr lang="el-GR" b="1" i="1" dirty="0"/>
              <a:t>Σύμβαση για τα Δικαιώματα του Παιδιού </a:t>
            </a:r>
            <a:br>
              <a:rPr lang="el-GR" dirty="0"/>
            </a:br>
            <a:endParaRPr lang="el-GR" dirty="0"/>
          </a:p>
        </p:txBody>
      </p:sp>
      <p:sp>
        <p:nvSpPr>
          <p:cNvPr id="3" name="Θέση περιεχομένου 2"/>
          <p:cNvSpPr>
            <a:spLocks noGrp="1"/>
          </p:cNvSpPr>
          <p:nvPr>
            <p:ph idx="1"/>
          </p:nvPr>
        </p:nvSpPr>
        <p:spPr>
          <a:xfrm>
            <a:off x="415635" y="1791855"/>
            <a:ext cx="11342255" cy="4385108"/>
          </a:xfrm>
          <a:solidFill>
            <a:schemeClr val="tx2">
              <a:lumMod val="20000"/>
              <a:lumOff val="80000"/>
            </a:schemeClr>
          </a:solidFill>
        </p:spPr>
        <p:txBody>
          <a:bodyPr/>
          <a:lstStyle/>
          <a:p>
            <a:pPr marL="0" indent="0">
              <a:buNone/>
            </a:pPr>
            <a:r>
              <a:rPr lang="el-GR" b="1" dirty="0"/>
              <a:t>Η Σύμβαση καθοδηγείται από τέσσερις θεμελιώδεις αρχές που ισχύουν για κάθε παιδί:</a:t>
            </a:r>
          </a:p>
          <a:p>
            <a:endParaRPr lang="el-GR" dirty="0"/>
          </a:p>
          <a:p>
            <a:r>
              <a:rPr lang="el-GR" dirty="0"/>
              <a:t>    </a:t>
            </a:r>
            <a:r>
              <a:rPr lang="el-GR" b="1" dirty="0"/>
              <a:t>Όχι στις Διακρίσεις (άρθρο 2). </a:t>
            </a:r>
          </a:p>
          <a:p>
            <a:r>
              <a:rPr lang="el-GR" b="1" dirty="0"/>
              <a:t>    Το καλύτερο συμφέρον του παιδιού (άρθρο 3). </a:t>
            </a:r>
          </a:p>
          <a:p>
            <a:r>
              <a:rPr lang="el-GR" b="1" dirty="0"/>
              <a:t>    Επιβίωση, ανάπτυξη και προστασία (άρθρο 6). </a:t>
            </a:r>
          </a:p>
          <a:p>
            <a:r>
              <a:rPr lang="el-GR" b="1" dirty="0"/>
              <a:t>    Ελευθερία γνώμης και συμμετοχή (άρθρο 12). </a:t>
            </a:r>
          </a:p>
        </p:txBody>
      </p:sp>
    </p:spTree>
    <p:extLst>
      <p:ext uri="{BB962C8B-B14F-4D97-AF65-F5344CB8AC3E}">
        <p14:creationId xmlns:p14="http://schemas.microsoft.com/office/powerpoint/2010/main" val="90359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255" y="101600"/>
            <a:ext cx="11942617" cy="2290617"/>
          </a:xfrm>
          <a:solidFill>
            <a:schemeClr val="tx2">
              <a:lumMod val="20000"/>
              <a:lumOff val="80000"/>
            </a:schemeClr>
          </a:solidFill>
        </p:spPr>
        <p:txBody>
          <a:bodyPr>
            <a:normAutofit/>
          </a:bodyPr>
          <a:lstStyle/>
          <a:p>
            <a:r>
              <a:rPr lang="el-GR" sz="3600" b="1" dirty="0"/>
              <a:t>Αυτονομία</a:t>
            </a:r>
            <a:r>
              <a:rPr lang="el-GR" sz="3600" i="1" dirty="0"/>
              <a:t> - </a:t>
            </a:r>
            <a:br>
              <a:rPr lang="el-GR" sz="3600" i="1" dirty="0"/>
            </a:br>
            <a:r>
              <a:rPr lang="el-GR" sz="3600" i="1" dirty="0"/>
              <a:t>«Αναβάθμιση του σχολείου, ενδυνάμωση των εκπαιδευτικών και άλλες διατάξεις»</a:t>
            </a:r>
            <a:endParaRPr lang="el-GR" dirty="0"/>
          </a:p>
        </p:txBody>
      </p:sp>
      <p:sp>
        <p:nvSpPr>
          <p:cNvPr id="3" name="Θέση περιεχομένου 2"/>
          <p:cNvSpPr>
            <a:spLocks noGrp="1"/>
          </p:cNvSpPr>
          <p:nvPr>
            <p:ph idx="1"/>
          </p:nvPr>
        </p:nvSpPr>
        <p:spPr>
          <a:xfrm>
            <a:off x="166255" y="2392216"/>
            <a:ext cx="11942617" cy="4313384"/>
          </a:xfrm>
          <a:solidFill>
            <a:schemeClr val="bg2"/>
          </a:solidFill>
        </p:spPr>
        <p:txBody>
          <a:bodyPr/>
          <a:lstStyle/>
          <a:p>
            <a:endParaRPr lang="el-GR" dirty="0"/>
          </a:p>
          <a:p>
            <a:pPr algn="just"/>
            <a:r>
              <a:rPr lang="el-GR" i="1" dirty="0"/>
              <a:t>Σκοπός (… )είναι η </a:t>
            </a:r>
            <a:r>
              <a:rPr lang="el-GR" b="1" i="1" dirty="0"/>
              <a:t>ενίσχυση της αυτονομίας </a:t>
            </a:r>
            <a:r>
              <a:rPr lang="el-GR" i="1" dirty="0"/>
              <a:t>των σχολικών μονάδων της Πρωτοβάθμιας και Δευτεροβάθμιας εκπαίδευσης και </a:t>
            </a:r>
            <a:r>
              <a:rPr lang="el-GR" b="1" i="1" dirty="0"/>
              <a:t>η αναβάθμιση του εκπαιδευτικού έργου μέσω της απόδοσης μεγαλύτερης ελευθερίας στην οργάνωση της διδασκαλίας</a:t>
            </a:r>
            <a:r>
              <a:rPr lang="el-GR" i="1" dirty="0"/>
              <a:t>, της </a:t>
            </a:r>
            <a:r>
              <a:rPr lang="el-GR" b="1" i="1" dirty="0"/>
              <a:t>ενίσχυσης του ρόλου του Διευθυντή/Προϊσταμένου</a:t>
            </a:r>
            <a:r>
              <a:rPr lang="el-GR" i="1" dirty="0"/>
              <a:t> της σχολικής μονάδας και των εκπαιδευτικών σε θέσεις ευθύνης και της θέσπισης ενός πλαισίου αυξημένης διαφάνειας και λογοδοσίας.</a:t>
            </a:r>
          </a:p>
        </p:txBody>
      </p:sp>
    </p:spTree>
    <p:extLst>
      <p:ext uri="{BB962C8B-B14F-4D97-AF65-F5344CB8AC3E}">
        <p14:creationId xmlns:p14="http://schemas.microsoft.com/office/powerpoint/2010/main" val="32071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0514" y="365125"/>
            <a:ext cx="10853286" cy="1126791"/>
          </a:xfrm>
        </p:spPr>
        <p:txBody>
          <a:bodyPr/>
          <a:lstStyle/>
          <a:p>
            <a:r>
              <a:rPr lang="el-GR" dirty="0"/>
              <a:t>Αυτονομία</a:t>
            </a:r>
          </a:p>
        </p:txBody>
      </p:sp>
      <p:sp>
        <p:nvSpPr>
          <p:cNvPr id="3" name="Θέση περιεχομένου 2"/>
          <p:cNvSpPr>
            <a:spLocks noGrp="1"/>
          </p:cNvSpPr>
          <p:nvPr>
            <p:ph idx="1"/>
          </p:nvPr>
        </p:nvSpPr>
        <p:spPr>
          <a:xfrm>
            <a:off x="387927" y="1579418"/>
            <a:ext cx="10965873" cy="5158266"/>
          </a:xfrm>
          <a:solidFill>
            <a:schemeClr val="bg2">
              <a:lumMod val="75000"/>
            </a:schemeClr>
          </a:solidFill>
        </p:spPr>
        <p:txBody>
          <a:bodyPr>
            <a:normAutofit fontScale="77500" lnSpcReduction="20000"/>
          </a:bodyPr>
          <a:lstStyle/>
          <a:p>
            <a:pPr marL="0" indent="0">
              <a:buNone/>
            </a:pPr>
            <a:endParaRPr lang="el-GR" dirty="0"/>
          </a:p>
          <a:p>
            <a:pPr marL="0" indent="0">
              <a:buNone/>
            </a:pPr>
            <a:r>
              <a:rPr lang="el-GR" b="1" dirty="0">
                <a:solidFill>
                  <a:srgbClr val="FF0000"/>
                </a:solidFill>
              </a:rPr>
              <a:t>Επιλογή διδακτικών βιβλίων</a:t>
            </a:r>
          </a:p>
          <a:p>
            <a:endParaRPr lang="el-GR" dirty="0"/>
          </a:p>
          <a:p>
            <a:r>
              <a:rPr lang="el-GR" dirty="0"/>
              <a:t>1. </a:t>
            </a:r>
            <a:r>
              <a:rPr lang="el-GR" b="1" dirty="0"/>
              <a:t>Καθιερώνεται η δυνατότητα επιλογής διδακτικού βιβλίου σε κάθε μάθημα που διδάσκεται στις σχολικές μονάδες της δημόσιας ή ιδιωτικής Πρωτοβάθμιας και Δευτεροβάθμιας Εκπαίδευσης</a:t>
            </a:r>
            <a:r>
              <a:rPr lang="el-GR" dirty="0"/>
              <a:t>.</a:t>
            </a:r>
          </a:p>
          <a:p>
            <a:endParaRPr lang="el-GR" dirty="0"/>
          </a:p>
          <a:p>
            <a:r>
              <a:rPr lang="el-GR" dirty="0"/>
              <a:t>2. </a:t>
            </a:r>
            <a:r>
              <a:rPr lang="el-GR" b="1" dirty="0"/>
              <a:t>Η επιλογή των διδακτικών βιβλίων, που χρησιμοποιούνται από την κάθε σχολική μονάδα πραγματοποιείται από τους εκπαιδευτικούς που διδάσκουν τα αντίστοιχα μαθήματα σε αυτή. </a:t>
            </a:r>
            <a:r>
              <a:rPr lang="el-GR" dirty="0"/>
              <a:t>Η επιλογή των διδακτικών βιβλίων πραγματοποιείται μεταξύ των εγκεκριμένων διδακτικών βιβλίων που εντάσσονται στο Μητρώο Διδακτικών Βιβλίων </a:t>
            </a:r>
          </a:p>
          <a:p>
            <a:r>
              <a:rPr lang="el-GR" dirty="0"/>
              <a:t>3. Μέχρι την ολοκλήρωση της δημιουργίας και τη θέση σε πλήρη λειτουργία του Μητρώου Διδακτικών Βιβλίων (Μ.Δ.Β.) και της Ψηφιακής Βιβλιοθήκης Διδακτικών Βιβλίων (Ψ.Β.Δ.Β) του άρθρου 84, οι σχολικές μονάδες όλων των βαθμίδων της δημόσιας και ιδιωτικής Πρωτοβάθμιας και Δευτεροβάθμιας εκπαίδευσης συνεχίζουν να χρησιμοποιούν τα ήδη εγκεκριμένα προς χρήση από αυτές διδακτικά βιβλία.</a:t>
            </a:r>
          </a:p>
        </p:txBody>
      </p:sp>
    </p:spTree>
    <p:extLst>
      <p:ext uri="{BB962C8B-B14F-4D97-AF65-F5344CB8AC3E}">
        <p14:creationId xmlns:p14="http://schemas.microsoft.com/office/powerpoint/2010/main" val="31854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2">
              <a:lumMod val="20000"/>
              <a:lumOff val="80000"/>
            </a:schemeClr>
          </a:solidFill>
        </p:spPr>
        <p:txBody>
          <a:bodyPr>
            <a:normAutofit fontScale="90000"/>
          </a:bodyPr>
          <a:lstStyle/>
          <a:p>
            <a:br>
              <a:rPr lang="el-GR" dirty="0"/>
            </a:br>
            <a:br>
              <a:rPr lang="el-GR" dirty="0"/>
            </a:br>
            <a:r>
              <a:rPr lang="el-GR" b="1" dirty="0"/>
              <a:t>Αυτονομία - Συνεργασίες με τρίτους φορείς</a:t>
            </a:r>
            <a:br>
              <a:rPr lang="el-GR" dirty="0"/>
            </a:br>
            <a:endParaRPr lang="el-GR" dirty="0"/>
          </a:p>
        </p:txBody>
      </p:sp>
      <p:sp>
        <p:nvSpPr>
          <p:cNvPr id="3" name="Θέση περιεχομένου 2"/>
          <p:cNvSpPr>
            <a:spLocks noGrp="1"/>
          </p:cNvSpPr>
          <p:nvPr>
            <p:ph idx="1"/>
          </p:nvPr>
        </p:nvSpPr>
        <p:spPr>
          <a:xfrm>
            <a:off x="838200" y="1825624"/>
            <a:ext cx="10515600" cy="4883183"/>
          </a:xfrm>
          <a:solidFill>
            <a:schemeClr val="bg2">
              <a:lumMod val="90000"/>
            </a:schemeClr>
          </a:solidFill>
        </p:spPr>
        <p:txBody>
          <a:bodyPr>
            <a:normAutofit/>
          </a:bodyPr>
          <a:lstStyle/>
          <a:p>
            <a:pPr algn="just"/>
            <a:r>
              <a:rPr lang="el-GR" i="1" dirty="0"/>
              <a:t>1. </a:t>
            </a:r>
            <a:r>
              <a:rPr lang="el-GR" b="1" i="1" dirty="0">
                <a:solidFill>
                  <a:srgbClr val="FF0000"/>
                </a:solidFill>
              </a:rPr>
              <a:t>Ο Διευθυντής ή ο Προϊστάμενος της σχολικής μονάδας, μετά από εισήγηση του Συλλόγου Διδασκόντων ή με δική του πρωτοβουλία, δύναται να αποφασίζει τη σύναψη συμφωνιών συνεργασίας </a:t>
            </a:r>
            <a:r>
              <a:rPr lang="el-GR" i="1" dirty="0"/>
              <a:t>με κάθε φορέα που κρίνει σκόπιμο, με σκοπό τη συμμετοχή της σχολικής μονάδας σε προγράμματα και δράσεις πολιτιστικού, αθλητικού, κοινωνικού ή εκπαιδευτικού ενδιαφέροντος</a:t>
            </a:r>
          </a:p>
          <a:p>
            <a:endParaRPr lang="el-GR" dirty="0"/>
          </a:p>
          <a:p>
            <a:r>
              <a:rPr lang="el-GR" dirty="0"/>
              <a:t>…..</a:t>
            </a:r>
          </a:p>
        </p:txBody>
      </p:sp>
    </p:spTree>
    <p:extLst>
      <p:ext uri="{BB962C8B-B14F-4D97-AF65-F5344CB8AC3E}">
        <p14:creationId xmlns:p14="http://schemas.microsoft.com/office/powerpoint/2010/main" val="211946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744" y="365125"/>
            <a:ext cx="11439144" cy="1325563"/>
          </a:xfrm>
          <a:solidFill>
            <a:schemeClr val="tx2">
              <a:lumMod val="20000"/>
              <a:lumOff val="80000"/>
            </a:schemeClr>
          </a:solidFill>
        </p:spPr>
        <p:txBody>
          <a:bodyPr>
            <a:normAutofit fontScale="90000"/>
          </a:bodyPr>
          <a:lstStyle/>
          <a:p>
            <a:br>
              <a:rPr lang="el-GR" dirty="0"/>
            </a:br>
            <a:r>
              <a:rPr lang="el-GR" b="1" dirty="0"/>
              <a:t>Αυτονομία: </a:t>
            </a:r>
            <a:r>
              <a:rPr lang="el-GR" b="1" i="1" dirty="0"/>
              <a:t>Λειτουργία </a:t>
            </a:r>
            <a:r>
              <a:rPr lang="el-GR" b="1" i="1" dirty="0" err="1"/>
              <a:t>Eκπαιδευτικών</a:t>
            </a:r>
            <a:r>
              <a:rPr lang="el-GR" b="1" i="1" dirty="0"/>
              <a:t> </a:t>
            </a:r>
            <a:r>
              <a:rPr lang="el-GR" b="1" i="1" dirty="0" err="1"/>
              <a:t>Oμίλων</a:t>
            </a:r>
            <a:r>
              <a:rPr lang="el-GR" b="1" i="1" dirty="0"/>
              <a:t> - Υπεύθυνοι Εκπαιδευτικών Ομίλων</a:t>
            </a:r>
            <a:br>
              <a:rPr lang="el-GR" b="1" i="1" dirty="0"/>
            </a:br>
            <a:endParaRPr lang="el-GR" b="1" i="1" dirty="0"/>
          </a:p>
        </p:txBody>
      </p:sp>
      <p:sp>
        <p:nvSpPr>
          <p:cNvPr id="3" name="Θέση περιεχομένου 2"/>
          <p:cNvSpPr>
            <a:spLocks noGrp="1"/>
          </p:cNvSpPr>
          <p:nvPr>
            <p:ph idx="1"/>
          </p:nvPr>
        </p:nvSpPr>
        <p:spPr>
          <a:xfrm>
            <a:off x="237744" y="1825624"/>
            <a:ext cx="11439144" cy="4675759"/>
          </a:xfrm>
          <a:solidFill>
            <a:schemeClr val="bg2">
              <a:lumMod val="90000"/>
            </a:schemeClr>
          </a:solidFill>
        </p:spPr>
        <p:txBody>
          <a:bodyPr>
            <a:normAutofit/>
          </a:bodyPr>
          <a:lstStyle/>
          <a:p>
            <a:endParaRPr lang="el-GR" dirty="0"/>
          </a:p>
          <a:p>
            <a:pPr marL="0" indent="0" algn="just">
              <a:buNone/>
            </a:pPr>
            <a:r>
              <a:rPr lang="el-GR" b="1" i="1" dirty="0"/>
              <a:t>Ο Διευθυντής ή ο Προϊστάμενος της σχολικής μονάδας </a:t>
            </a:r>
            <a:r>
              <a:rPr lang="el-GR" i="1" dirty="0"/>
              <a:t>των δημοτικών σχολείων, γυμνασίων και λυκείων, μετά από εισήγηση του Συλλόγου Διδασκόντων ή εκπαιδευτικού/εκπαιδευτικών που έχουν τοποθετηθεί στη σχολική μονάδα ή με δική του πρωτοβουλία, </a:t>
            </a:r>
            <a:r>
              <a:rPr lang="el-GR" b="1" i="1" dirty="0">
                <a:solidFill>
                  <a:srgbClr val="FF0000"/>
                </a:solidFill>
              </a:rPr>
              <a:t>δύναται να αποφασίζει τη συγκρότηση και λειτουργία εκπαιδευτικών ομίλων μετά τη λήξη του ημερήσιου ωρολογίου προγράμματος διδασκαλίας, κατόπιν σχετικής ενημέρωσης του Σχολικού Συμβουλίου και της οικείας δημοτικής αρχής</a:t>
            </a:r>
            <a:r>
              <a:rPr lang="el-GR" b="1" i="1" dirty="0"/>
              <a:t>. Οι εκπαιδευτικοί όμιλοι των δημοτικών σχολείων δύναται να συγκροτούνται και να λειτουργούν και κατά τις διδακτικές ώρες του ολοήμερου προγράμματος της σχολικής μονάδας.</a:t>
            </a:r>
          </a:p>
        </p:txBody>
      </p:sp>
    </p:spTree>
    <p:extLst>
      <p:ext uri="{BB962C8B-B14F-4D97-AF65-F5344CB8AC3E}">
        <p14:creationId xmlns:p14="http://schemas.microsoft.com/office/powerpoint/2010/main" val="270638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7091" y="365125"/>
            <a:ext cx="11333018" cy="1325563"/>
          </a:xfrm>
          <a:solidFill>
            <a:schemeClr val="bg2">
              <a:lumMod val="75000"/>
            </a:schemeClr>
          </a:solidFill>
        </p:spPr>
        <p:txBody>
          <a:bodyPr/>
          <a:lstStyle/>
          <a:p>
            <a:r>
              <a:rPr lang="el-GR" b="1" dirty="0"/>
              <a:t>1. Ανάπτυξη του Σχολείου</a:t>
            </a:r>
          </a:p>
        </p:txBody>
      </p:sp>
      <p:sp>
        <p:nvSpPr>
          <p:cNvPr id="3" name="Θέση περιεχομένου 2"/>
          <p:cNvSpPr>
            <a:spLocks noGrp="1"/>
          </p:cNvSpPr>
          <p:nvPr>
            <p:ph idx="1"/>
          </p:nvPr>
        </p:nvSpPr>
        <p:spPr>
          <a:xfrm>
            <a:off x="277091" y="1825625"/>
            <a:ext cx="11333018" cy="4750666"/>
          </a:xfrm>
          <a:solidFill>
            <a:schemeClr val="bg2">
              <a:lumMod val="90000"/>
            </a:schemeClr>
          </a:solidFill>
        </p:spPr>
        <p:txBody>
          <a:bodyPr>
            <a:normAutofit/>
          </a:bodyPr>
          <a:lstStyle/>
          <a:p>
            <a:r>
              <a:rPr lang="el-GR" dirty="0">
                <a:latin typeface="Times New Roman" panose="02020603050405020304" pitchFamily="18" charset="0"/>
              </a:rPr>
              <a:t>Η όλη συζήτηση για την ανάπτυξη του σχολείου συνδέεται με τις έννοιες της </a:t>
            </a:r>
            <a:r>
              <a:rPr lang="el-GR" b="1" dirty="0">
                <a:latin typeface="Times New Roman" panose="02020603050405020304" pitchFamily="18" charset="0"/>
              </a:rPr>
              <a:t>«αυτονομίας</a:t>
            </a:r>
            <a:r>
              <a:rPr lang="el-GR" dirty="0">
                <a:latin typeface="Times New Roman" panose="02020603050405020304" pitchFamily="18" charset="0"/>
              </a:rPr>
              <a:t>» και της «</a:t>
            </a:r>
            <a:r>
              <a:rPr lang="el-GR" b="1" dirty="0">
                <a:latin typeface="Times New Roman" panose="02020603050405020304" pitchFamily="18" charset="0"/>
              </a:rPr>
              <a:t>ποιότητα</a:t>
            </a:r>
            <a:r>
              <a:rPr lang="el-GR" dirty="0">
                <a:latin typeface="Times New Roman" panose="02020603050405020304" pitchFamily="18" charset="0"/>
              </a:rPr>
              <a:t>ς».</a:t>
            </a:r>
          </a:p>
          <a:p>
            <a:pPr marL="0" indent="0">
              <a:buNone/>
            </a:pPr>
            <a:endParaRPr lang="el-GR" dirty="0">
              <a:latin typeface="Times New Roman" panose="02020603050405020304" pitchFamily="18" charset="0"/>
            </a:endParaRPr>
          </a:p>
          <a:p>
            <a:r>
              <a:rPr lang="el-GR" dirty="0">
                <a:latin typeface="Times New Roman" panose="02020603050405020304" pitchFamily="18" charset="0"/>
              </a:rPr>
              <a:t>Συνδέεται επίσης με την αντίληψη ότι το «ποιοτικό σχολείο» δεν μπορεί να διαμορφωθεί με εξωτερικές παρεμβάσεις </a:t>
            </a:r>
            <a:r>
              <a:rPr lang="el-GR" b="1" dirty="0">
                <a:latin typeface="Times New Roman" panose="02020603050405020304" pitchFamily="18" charset="0"/>
              </a:rPr>
              <a:t>αλλά μέσα από εσωτερικές διαδικασίες</a:t>
            </a:r>
            <a:r>
              <a:rPr lang="el-GR" dirty="0">
                <a:latin typeface="Times New Roman" panose="02020603050405020304" pitchFamily="18" charset="0"/>
              </a:rPr>
              <a:t> (στο επίπεδο της σχολικής μονάδας) ( Η </a:t>
            </a:r>
            <a:r>
              <a:rPr lang="el-GR" dirty="0" err="1">
                <a:latin typeface="Times New Roman" panose="02020603050405020304" pitchFamily="18" charset="0"/>
              </a:rPr>
              <a:t>επωνομαζόμενη</a:t>
            </a:r>
            <a:r>
              <a:rPr lang="el-GR" dirty="0">
                <a:latin typeface="Times New Roman" panose="02020603050405020304" pitchFamily="18" charset="0"/>
              </a:rPr>
              <a:t> κρίση της εξωτερικής καθοδήγησης).</a:t>
            </a:r>
          </a:p>
          <a:p>
            <a:pPr marL="0" indent="0">
              <a:buNone/>
            </a:pPr>
            <a:endParaRPr lang="el-GR" dirty="0">
              <a:latin typeface="Times New Roman" panose="02020603050405020304" pitchFamily="18" charset="0"/>
            </a:endParaRPr>
          </a:p>
          <a:p>
            <a:r>
              <a:rPr lang="el-GR" i="1" dirty="0">
                <a:latin typeface="Times New Roman" panose="02020603050405020304" pitchFamily="18" charset="0"/>
              </a:rPr>
              <a:t>«Εσωτερική </a:t>
            </a:r>
            <a:r>
              <a:rPr lang="en-US" i="1" dirty="0">
                <a:latin typeface="Times New Roman" panose="02020603050405020304" pitchFamily="18" charset="0"/>
              </a:rPr>
              <a:t>vs </a:t>
            </a:r>
            <a:r>
              <a:rPr lang="el-GR" i="1" dirty="0">
                <a:latin typeface="Times New Roman" panose="02020603050405020304" pitchFamily="18" charset="0"/>
              </a:rPr>
              <a:t>εξωτερική καθοδήγηση» </a:t>
            </a:r>
            <a:r>
              <a:rPr lang="el-GR" dirty="0">
                <a:latin typeface="Times New Roman" panose="02020603050405020304" pitchFamily="18" charset="0"/>
              </a:rPr>
              <a:t>(</a:t>
            </a:r>
            <a:r>
              <a:rPr lang="de-DE" dirty="0">
                <a:latin typeface="Times New Roman" panose="02020603050405020304" pitchFamily="18" charset="0"/>
              </a:rPr>
              <a:t>Rolff 1998, 299)</a:t>
            </a:r>
            <a:endParaRPr lang="el-GR" dirty="0"/>
          </a:p>
        </p:txBody>
      </p:sp>
    </p:spTree>
    <p:extLst>
      <p:ext uri="{BB962C8B-B14F-4D97-AF65-F5344CB8AC3E}">
        <p14:creationId xmlns:p14="http://schemas.microsoft.com/office/powerpoint/2010/main" val="406679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1">
              <a:lumMod val="50000"/>
              <a:lumOff val="50000"/>
            </a:schemeClr>
          </a:solidFill>
        </p:spPr>
        <p:txBody>
          <a:bodyPr>
            <a:normAutofit fontScale="90000"/>
          </a:bodyPr>
          <a:lstStyle/>
          <a:p>
            <a:br>
              <a:rPr lang="el-GR" dirty="0"/>
            </a:br>
            <a:br>
              <a:rPr lang="el-GR" dirty="0"/>
            </a:br>
            <a:r>
              <a:rPr lang="el-GR" dirty="0"/>
              <a:t>Αυτονομία -Παιδαγωγικές συναντήσεις</a:t>
            </a:r>
            <a:br>
              <a:rPr lang="el-GR" dirty="0"/>
            </a:br>
            <a:endParaRPr lang="el-GR" dirty="0"/>
          </a:p>
        </p:txBody>
      </p:sp>
      <p:sp>
        <p:nvSpPr>
          <p:cNvPr id="3" name="Θέση περιεχομένου 2"/>
          <p:cNvSpPr>
            <a:spLocks noGrp="1"/>
          </p:cNvSpPr>
          <p:nvPr>
            <p:ph idx="1"/>
          </p:nvPr>
        </p:nvSpPr>
        <p:spPr>
          <a:solidFill>
            <a:schemeClr val="bg2">
              <a:lumMod val="90000"/>
            </a:schemeClr>
          </a:solidFill>
        </p:spPr>
        <p:txBody>
          <a:bodyPr>
            <a:normAutofit fontScale="92500" lnSpcReduction="10000"/>
          </a:bodyPr>
          <a:lstStyle/>
          <a:p>
            <a:endParaRPr lang="el-GR" dirty="0"/>
          </a:p>
          <a:p>
            <a:pPr algn="just"/>
            <a:r>
              <a:rPr lang="el-GR" dirty="0"/>
              <a:t>1</a:t>
            </a:r>
            <a:r>
              <a:rPr lang="el-GR" i="1" dirty="0"/>
              <a:t>. Οι εκπαιδευτικοί πραγματοποιούν παιδαγωγικές συναντήσεις σχετικά με θέματα αγωγής και προόδου των μαθητών/τριών, οργάνωσης της διδασκαλίας των μαθημάτων, υλοποίησης και αξιολόγησης των Προγραμμάτων Σπουδών με πρωτοβουλία του Διευθυντή ή του Προϊσταμένου της σχολικής μονάδας, οι οποίες σκοπεύουν στην ανταλλαγή πληροφοριών, την καταγραφή προβλημάτων, </a:t>
            </a:r>
            <a:r>
              <a:rPr lang="el-GR" b="1" i="1" dirty="0">
                <a:solidFill>
                  <a:srgbClr val="FF0000"/>
                </a:solidFill>
              </a:rPr>
              <a:t>τη λήψη συλλογικών αποφάσεων και την υιοθέτηση κοινών πρακτικών που εκτιμώνται ως πλέον αποτελεσματικές για τη βελτίωση της διδασκαλίας και της μάθησης, την καλύτερη οργάνωση της σχολικής ζωής, την ανάπτυξη κλίματος συνεργασίας ανάμεσα στα μέλη της εκπαιδευτικής κοινότητας και εν γένει την εύρυθμη λειτουργία της σχολικής μονάδας</a:t>
            </a:r>
          </a:p>
        </p:txBody>
      </p:sp>
    </p:spTree>
    <p:extLst>
      <p:ext uri="{BB962C8B-B14F-4D97-AF65-F5344CB8AC3E}">
        <p14:creationId xmlns:p14="http://schemas.microsoft.com/office/powerpoint/2010/main" val="397473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4035" y="304801"/>
            <a:ext cx="11656291" cy="1213104"/>
          </a:xfrm>
        </p:spPr>
        <p:txBody>
          <a:bodyPr>
            <a:normAutofit fontScale="90000"/>
          </a:bodyPr>
          <a:lstStyle/>
          <a:p>
            <a:br>
              <a:rPr lang="el-GR" sz="3100" b="1" dirty="0"/>
            </a:br>
            <a:r>
              <a:rPr lang="el-GR" sz="3100" b="1" dirty="0"/>
              <a:t>Αυτονομία - </a:t>
            </a:r>
            <a:r>
              <a:rPr lang="el-GR" sz="3100" b="1" dirty="0" err="1"/>
              <a:t>Ενδοσχολικοί</a:t>
            </a:r>
            <a:r>
              <a:rPr lang="el-GR" sz="3100" b="1" dirty="0"/>
              <a:t> Συντονιστές</a:t>
            </a:r>
            <a:br>
              <a:rPr lang="el-GR" dirty="0"/>
            </a:br>
            <a:endParaRPr lang="el-GR" dirty="0"/>
          </a:p>
        </p:txBody>
      </p:sp>
      <p:sp>
        <p:nvSpPr>
          <p:cNvPr id="3" name="Θέση περιεχομένου 2"/>
          <p:cNvSpPr>
            <a:spLocks noGrp="1"/>
          </p:cNvSpPr>
          <p:nvPr>
            <p:ph idx="1"/>
          </p:nvPr>
        </p:nvSpPr>
        <p:spPr>
          <a:xfrm>
            <a:off x="314035" y="1755648"/>
            <a:ext cx="11039765" cy="4421315"/>
          </a:xfrm>
        </p:spPr>
        <p:txBody>
          <a:bodyPr>
            <a:normAutofit fontScale="77500" lnSpcReduction="20000"/>
          </a:bodyPr>
          <a:lstStyle/>
          <a:p>
            <a:endParaRPr lang="el-GR" dirty="0"/>
          </a:p>
          <a:p>
            <a:pPr algn="just">
              <a:lnSpc>
                <a:spcPct val="120000"/>
              </a:lnSpc>
              <a:spcBef>
                <a:spcPts val="0"/>
              </a:spcBef>
            </a:pPr>
            <a:r>
              <a:rPr lang="el-GR" dirty="0"/>
              <a:t>Όργανα συντονισμού του εκπαιδευτικού έργου σε επίπεδο σχολικής μονάδας Πρωτοβάθμιας και Δευτεροβάθμιας εκπαίδευσης είναι οι </a:t>
            </a:r>
            <a:r>
              <a:rPr lang="el-GR" b="1" dirty="0" err="1"/>
              <a:t>Ενδοσχολικοί</a:t>
            </a:r>
            <a:r>
              <a:rPr lang="el-GR" b="1" dirty="0"/>
              <a:t> Συντονιστές (Συντονιστές Τάξεων ή Συντονιστές Γνωστικών Πεδίων</a:t>
            </a:r>
            <a:r>
              <a:rPr lang="el-GR" dirty="0"/>
              <a:t>), οι οποίοι επικουρούν τον Διευθυντή και τον Υποδιευθυντή στο έργο τους ασκώντας καθήκοντα σε θέματα που αφορούν: α) την υποστήριξη και τον συντονισμό των εκπαιδευτικών ανά ομάδες ειδικοτήτων ή ανά ομάδες τάξεων διδασκαλίας, β) </a:t>
            </a:r>
            <a:r>
              <a:rPr lang="el-GR" b="1" dirty="0"/>
              <a:t>τον προγραμματισμό της διδακτέας ύλης, γ) την οργάνωση δειγματικών διδασκαλιών και την ανταλλαγή καλών επαγγελματικών πρακτικών, δ) την εισαγωγή καινοτόμων εκπαιδευτικών εργαλείων διδασκαλίας και την αξιολόγησή τους και ε) τον προγραμματισμό των διαδικασιών αξιολόγησης των μαθητών</a:t>
            </a:r>
            <a:r>
              <a:rPr lang="el-GR" dirty="0"/>
              <a:t>. Στο πλαίσιο των ως άνω καθηκόντων, ο </a:t>
            </a:r>
            <a:r>
              <a:rPr lang="el-GR" dirty="0" err="1"/>
              <a:t>Ενδοσχολικός</a:t>
            </a:r>
            <a:r>
              <a:rPr lang="el-GR" dirty="0"/>
              <a:t> Συντονιστής συγκαλεί συναντήσεις εργασίας με εκπαιδευτικούς ομάδων ειδικοτήτων ή ομάδων τάξεων διδασκαλίας καθ’ όλη τη διάρκεια του σχολικού έτους.</a:t>
            </a:r>
          </a:p>
          <a:p>
            <a:endParaRPr lang="el-GR" dirty="0"/>
          </a:p>
        </p:txBody>
      </p:sp>
    </p:spTree>
    <p:extLst>
      <p:ext uri="{BB962C8B-B14F-4D97-AF65-F5344CB8AC3E}">
        <p14:creationId xmlns:p14="http://schemas.microsoft.com/office/powerpoint/2010/main" val="339457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1507" y="365125"/>
            <a:ext cx="11493795" cy="1325563"/>
          </a:xfrm>
          <a:solidFill>
            <a:schemeClr val="tx2">
              <a:lumMod val="20000"/>
              <a:lumOff val="80000"/>
            </a:schemeClr>
          </a:solidFill>
        </p:spPr>
        <p:txBody>
          <a:bodyPr>
            <a:normAutofit fontScale="90000"/>
          </a:bodyPr>
          <a:lstStyle/>
          <a:p>
            <a:br>
              <a:rPr lang="el-GR" dirty="0"/>
            </a:br>
            <a:r>
              <a:rPr lang="el-GR" b="1" dirty="0"/>
              <a:t>Αυτονομία - </a:t>
            </a:r>
            <a:r>
              <a:rPr lang="el-GR" b="1" dirty="0" err="1"/>
              <a:t>Ενδοσχολική</a:t>
            </a:r>
            <a:r>
              <a:rPr lang="el-GR" b="1" dirty="0"/>
              <a:t> επιμόρφωση</a:t>
            </a:r>
            <a:br>
              <a:rPr lang="el-GR" b="1" dirty="0"/>
            </a:br>
            <a:endParaRPr lang="el-GR" b="1" dirty="0"/>
          </a:p>
        </p:txBody>
      </p:sp>
      <p:sp>
        <p:nvSpPr>
          <p:cNvPr id="3" name="Θέση περιεχομένου 2"/>
          <p:cNvSpPr>
            <a:spLocks noGrp="1"/>
          </p:cNvSpPr>
          <p:nvPr>
            <p:ph idx="1"/>
          </p:nvPr>
        </p:nvSpPr>
        <p:spPr>
          <a:xfrm>
            <a:off x="361507" y="1825625"/>
            <a:ext cx="11493795" cy="4713398"/>
          </a:xfrm>
          <a:solidFill>
            <a:schemeClr val="bg2">
              <a:lumMod val="90000"/>
            </a:schemeClr>
          </a:solidFill>
        </p:spPr>
        <p:txBody>
          <a:bodyPr>
            <a:normAutofit fontScale="92500"/>
          </a:bodyPr>
          <a:lstStyle/>
          <a:p>
            <a:endParaRPr lang="el-GR" dirty="0"/>
          </a:p>
          <a:p>
            <a:r>
              <a:rPr lang="el-GR" dirty="0"/>
              <a:t>1. Με απόφαση του Διευθυντή ή Προϊσταμένου της σχολικής μονάδας πραγματοποιούνται, σε επίπεδο σχολικής μονάδας, </a:t>
            </a:r>
            <a:r>
              <a:rPr lang="el-GR" b="1" dirty="0"/>
              <a:t>επιμορφωτικά σεμινάρια, συνολικής διάρκειας τουλάχιστον δεκαπέντε (15) ωρών ανά σχολικό έτος.</a:t>
            </a:r>
          </a:p>
          <a:p>
            <a:endParaRPr lang="el-GR" dirty="0"/>
          </a:p>
          <a:p>
            <a:r>
              <a:rPr lang="el-GR" dirty="0"/>
              <a:t>2. </a:t>
            </a:r>
            <a:r>
              <a:rPr lang="el-GR" b="1" dirty="0">
                <a:solidFill>
                  <a:srgbClr val="FF0000"/>
                </a:solidFill>
              </a:rPr>
              <a:t>Με απόφαση του Διευθυντή ή Προϊσταμένου της σχολικής μονάδας καθορίζεται η θεματολογία των επιμορφωτικών σεμιναρίων </a:t>
            </a:r>
            <a:r>
              <a:rPr lang="el-GR" b="1" dirty="0"/>
              <a:t>με βάση ιδίως: α) τις ανάγκες της σχολικής μονάδας, β) τον φορέα υλοποίησης της επιμόρφωσης.</a:t>
            </a:r>
          </a:p>
          <a:p>
            <a:endParaRPr lang="el-GR" dirty="0"/>
          </a:p>
          <a:p>
            <a:r>
              <a:rPr lang="el-GR" dirty="0"/>
              <a:t>3. </a:t>
            </a:r>
            <a:r>
              <a:rPr lang="el-GR" b="1" dirty="0"/>
              <a:t>Τα επιμορφωτικά σεμινάρια διενεργούνται εκτός του διδακτικού ωραρίου.</a:t>
            </a:r>
          </a:p>
        </p:txBody>
      </p:sp>
    </p:spTree>
    <p:extLst>
      <p:ext uri="{BB962C8B-B14F-4D97-AF65-F5344CB8AC3E}">
        <p14:creationId xmlns:p14="http://schemas.microsoft.com/office/powerpoint/2010/main" val="40300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2">
              <a:lumMod val="20000"/>
              <a:lumOff val="80000"/>
            </a:schemeClr>
          </a:solidFill>
        </p:spPr>
        <p:txBody>
          <a:bodyPr/>
          <a:lstStyle/>
          <a:p>
            <a:r>
              <a:rPr lang="el-GR" b="1" dirty="0"/>
              <a:t>Αυτονομία - Σχολικό Συμβούλιο </a:t>
            </a:r>
          </a:p>
        </p:txBody>
      </p:sp>
      <p:sp>
        <p:nvSpPr>
          <p:cNvPr id="3" name="Θέση περιεχομένου 2"/>
          <p:cNvSpPr>
            <a:spLocks noGrp="1"/>
          </p:cNvSpPr>
          <p:nvPr>
            <p:ph idx="1"/>
          </p:nvPr>
        </p:nvSpPr>
        <p:spPr/>
        <p:txBody>
          <a:bodyPr>
            <a:normAutofit lnSpcReduction="10000"/>
          </a:bodyPr>
          <a:lstStyle/>
          <a:p>
            <a:pPr marL="0" indent="0" algn="just">
              <a:buNone/>
            </a:pPr>
            <a:r>
              <a:rPr lang="el-GR" dirty="0"/>
              <a:t>Το Σχολικό Συμβούλιο συνεδριάζει υποχρεωτικά τουλάχιστον μία φορά ανά δύο (2) μήνες και εκτάκτως, όποτε κρίνεται απαραίτητο, από τον Διευθυντή της σχολικής μονάδας και έχει τις ακόλουθες αρμοδιότητες:</a:t>
            </a:r>
          </a:p>
          <a:p>
            <a:pPr algn="just"/>
            <a:endParaRPr lang="el-GR" dirty="0"/>
          </a:p>
          <a:p>
            <a:pPr algn="just"/>
            <a:r>
              <a:rPr lang="el-GR" dirty="0"/>
              <a:t>α) </a:t>
            </a:r>
            <a:r>
              <a:rPr lang="el-GR" b="1" i="1" dirty="0"/>
              <a:t>εισηγείται στον Διευθυντή ή στον Προϊστάμενο και στον Σύλλογο Διδασκόντων σχέδια δράσης της σχολικής μονάδας που αφορούν ενδεικτικώς στην οργάνωση και λειτουργία της, στην υποστήριξη του εκπαιδευτικού έργου, στις συνθήκες υγιεινής, στην επικοινωνία μεταξύ των εκπαιδευτικών, των μαθητών και των γονέων/κηδεμόνων τους, καθώς και κάθε άλλο θέμα αναφορικά με την </a:t>
            </a:r>
            <a:r>
              <a:rPr lang="el-GR" b="1" i="1" dirty="0">
                <a:solidFill>
                  <a:srgbClr val="FF0000"/>
                </a:solidFill>
              </a:rPr>
              <a:t>ταυτότητα και τον προσανατολισμό της σχολικής μονάδας</a:t>
            </a:r>
            <a:r>
              <a:rPr lang="el-GR" dirty="0"/>
              <a:t>,</a:t>
            </a:r>
          </a:p>
        </p:txBody>
      </p:sp>
    </p:spTree>
    <p:extLst>
      <p:ext uri="{BB962C8B-B14F-4D97-AF65-F5344CB8AC3E}">
        <p14:creationId xmlns:p14="http://schemas.microsoft.com/office/powerpoint/2010/main" val="42155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Αυτονομία – Σχολικό Συμβούλιο</a:t>
            </a:r>
          </a:p>
        </p:txBody>
      </p:sp>
      <p:sp>
        <p:nvSpPr>
          <p:cNvPr id="3" name="Θέση περιεχομένου 2"/>
          <p:cNvSpPr>
            <a:spLocks noGrp="1"/>
          </p:cNvSpPr>
          <p:nvPr>
            <p:ph idx="1"/>
          </p:nvPr>
        </p:nvSpPr>
        <p:spPr>
          <a:solidFill>
            <a:schemeClr val="bg2">
              <a:lumMod val="75000"/>
            </a:schemeClr>
          </a:solidFill>
        </p:spPr>
        <p:txBody>
          <a:bodyPr>
            <a:normAutofit fontScale="77500" lnSpcReduction="20000"/>
          </a:bodyPr>
          <a:lstStyle/>
          <a:p>
            <a:pPr algn="just"/>
            <a:r>
              <a:rPr lang="el-GR" dirty="0"/>
              <a:t>β) εισηγείται στον Διευθυντή ή στον Προϊστάμενο και στον Σύλλογο Διδασκόντων συγκεκριμένο </a:t>
            </a:r>
            <a:r>
              <a:rPr lang="el-GR" b="1" dirty="0">
                <a:solidFill>
                  <a:srgbClr val="FF0000"/>
                </a:solidFill>
              </a:rPr>
              <a:t>σχέδιο αντιμετώπισης των κρίσεων που εμφανίζονται εντός της σχολικής μονάδας και τους υποστηρίζουν κατά την υλοποίησή του</a:t>
            </a:r>
            <a:r>
              <a:rPr lang="el-GR" dirty="0"/>
              <a:t>,</a:t>
            </a:r>
          </a:p>
          <a:p>
            <a:pPr algn="just"/>
            <a:endParaRPr lang="el-GR" dirty="0"/>
          </a:p>
          <a:p>
            <a:pPr algn="just"/>
            <a:r>
              <a:rPr lang="el-GR" dirty="0"/>
              <a:t>γ) συμβάλλει στη διοργάνωση εκπαιδευτικών επισκέψεων, εκδρομών και εκδηλώσεων κάθε είδους και </a:t>
            </a:r>
            <a:r>
              <a:rPr lang="el-GR" b="1" dirty="0">
                <a:solidFill>
                  <a:srgbClr val="FF0000"/>
                </a:solidFill>
              </a:rPr>
              <a:t>συνεργάζεται με φορείς της τοπικής κοινωνίας για την υλοποίησή τους,</a:t>
            </a:r>
          </a:p>
          <a:p>
            <a:pPr algn="just"/>
            <a:endParaRPr lang="el-GR" dirty="0"/>
          </a:p>
          <a:p>
            <a:pPr algn="just"/>
            <a:r>
              <a:rPr lang="el-GR" dirty="0"/>
              <a:t>δ) συνεργάζεται με τον Σύλλογο Γονέων της σχολικής μονάδας και με τους εκπροσώπους του Δήμου στη σχολική επιτροπή ιδίως στα θέματα που σχετίζονται με την υλικοτεχνική υποδομή της σχολικής μονάδας, </a:t>
            </a:r>
            <a:r>
              <a:rPr lang="el-GR" b="1" dirty="0">
                <a:solidFill>
                  <a:srgbClr val="FF0000"/>
                </a:solidFill>
              </a:rPr>
              <a:t>τη χρηματοδότηση αυτής από άλλες πηγές, πλην της τακτικής κρατικής επιχορήγησης, καθώς και τη διοργάνωση και τον συντονισμό δραστηριοτήτων κάθε είδους στην τοπική κοινωνία</a:t>
            </a:r>
            <a:r>
              <a:rPr lang="el-GR" dirty="0"/>
              <a:t>,</a:t>
            </a:r>
          </a:p>
        </p:txBody>
      </p:sp>
    </p:spTree>
    <p:extLst>
      <p:ext uri="{BB962C8B-B14F-4D97-AF65-F5344CB8AC3E}">
        <p14:creationId xmlns:p14="http://schemas.microsoft.com/office/powerpoint/2010/main" val="18067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Αυτονομία </a:t>
            </a:r>
          </a:p>
        </p:txBody>
      </p:sp>
      <p:sp>
        <p:nvSpPr>
          <p:cNvPr id="3" name="Θέση περιεχομένου 2"/>
          <p:cNvSpPr>
            <a:spLocks noGrp="1"/>
          </p:cNvSpPr>
          <p:nvPr>
            <p:ph idx="1"/>
          </p:nvPr>
        </p:nvSpPr>
        <p:spPr>
          <a:solidFill>
            <a:schemeClr val="bg2">
              <a:lumMod val="90000"/>
            </a:schemeClr>
          </a:solidFill>
        </p:spPr>
        <p:txBody>
          <a:bodyPr/>
          <a:lstStyle/>
          <a:p>
            <a:pPr algn="just"/>
            <a:r>
              <a:rPr lang="el-GR" dirty="0"/>
              <a:t>ε) συνεργάζεται με τον Σύλλογο Γονέων, τον Δήμο, τους εκπροσώπους των μαθητικών κοινοτήτων, καθώς και τους εκπροσώπους αποφοίτων της σχολικής μονάδας, εφόσον υπάρχει σύλλογος αποφοίτων, </a:t>
            </a:r>
            <a:r>
              <a:rPr lang="el-GR" b="1" dirty="0"/>
              <a:t>όσον αφορά στα θέματα που σχετίζονται με την προσφορά της σχολικής μονάδας στην τοπική κοινωνία</a:t>
            </a:r>
            <a:r>
              <a:rPr lang="el-GR" dirty="0"/>
              <a:t>.»</a:t>
            </a:r>
          </a:p>
        </p:txBody>
      </p:sp>
    </p:spTree>
    <p:extLst>
      <p:ext uri="{BB962C8B-B14F-4D97-AF65-F5344CB8AC3E}">
        <p14:creationId xmlns:p14="http://schemas.microsoft.com/office/powerpoint/2010/main" val="3045364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tx2">
              <a:lumMod val="20000"/>
              <a:lumOff val="80000"/>
            </a:schemeClr>
          </a:solidFill>
        </p:spPr>
        <p:txBody>
          <a:bodyPr/>
          <a:lstStyle/>
          <a:p>
            <a:r>
              <a:rPr lang="el-GR" b="1" dirty="0"/>
              <a:t>Ιστοσελίδα σχολικής μονάδας -</a:t>
            </a:r>
          </a:p>
        </p:txBody>
      </p:sp>
      <p:sp>
        <p:nvSpPr>
          <p:cNvPr id="3" name="Θέση περιεχομένου 2"/>
          <p:cNvSpPr>
            <a:spLocks noGrp="1"/>
          </p:cNvSpPr>
          <p:nvPr>
            <p:ph idx="1"/>
          </p:nvPr>
        </p:nvSpPr>
        <p:spPr/>
        <p:txBody>
          <a:bodyPr>
            <a:normAutofit fontScale="92500"/>
          </a:bodyPr>
          <a:lstStyle/>
          <a:p>
            <a:pPr algn="just"/>
            <a:r>
              <a:rPr lang="el-GR" dirty="0"/>
              <a:t>Δημιουργία και λειτουργία ιστοσελίδας σε επίπεδο σχολικής μονάδας</a:t>
            </a:r>
          </a:p>
          <a:p>
            <a:pPr algn="just"/>
            <a:endParaRPr lang="el-GR" dirty="0"/>
          </a:p>
          <a:p>
            <a:pPr algn="just"/>
            <a:r>
              <a:rPr lang="el-GR" i="1" dirty="0"/>
              <a:t>Κάθε σχολική μονάδα οφείλει να δημιουργεί και να λειτουργεί, με ευθύνη του Διευθυντή ή του Προϊσταμένου της, ιστοσελίδα στο διαδίκτυο, η οποία ως προς το περιεχόμενο περιλαμβάνει, κατ’ ελάχιστο, τα εξής: (α) πληροφορίες για το διδακτικό προσωπικό, τις υποδομές και τον εξοπλισμό της σχολικής μονάδας, (β) το εβδομαδιαίο ωρολόγιο πρόγραμμα διδασκαλίας που ισχύει ανά σχολικό έτος, καθώς και πιθανές τροποποιήσεις του, (γ) τα εκπαιδευτικά προγράμματα, τους εκπαιδευτικούς ομίλους και κάθε είδους δράσεις, αθλητικές, πολιτιστικές, κοινωνικές που υλοποιούνται από τη σχολική μονάδα,</a:t>
            </a:r>
          </a:p>
        </p:txBody>
      </p:sp>
    </p:spTree>
    <p:extLst>
      <p:ext uri="{BB962C8B-B14F-4D97-AF65-F5344CB8AC3E}">
        <p14:creationId xmlns:p14="http://schemas.microsoft.com/office/powerpoint/2010/main" val="1153461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20000"/>
              <a:lumOff val="80000"/>
            </a:schemeClr>
          </a:solidFill>
        </p:spPr>
        <p:txBody>
          <a:bodyPr/>
          <a:lstStyle/>
          <a:p>
            <a:r>
              <a:rPr lang="el-GR" b="1" dirty="0"/>
              <a:t>Πεδία παρεμβάσεων</a:t>
            </a:r>
            <a:r>
              <a:rPr lang="el-GR" dirty="0"/>
              <a:t>:</a:t>
            </a:r>
          </a:p>
        </p:txBody>
      </p:sp>
      <p:graphicFrame>
        <p:nvGraphicFramePr>
          <p:cNvPr id="4" name="Θέση περιεχομένου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92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p:txBody>
          <a:bodyPr>
            <a:normAutofit/>
          </a:bodyPr>
          <a:lstStyle/>
          <a:p>
            <a:pPr algn="just"/>
            <a:r>
              <a:rPr lang="el-GR" sz="2400" b="1" dirty="0"/>
              <a:t>Έμφαση στην ποιότητα των </a:t>
            </a:r>
            <a:r>
              <a:rPr lang="el-GR" sz="2400" b="1" i="1" dirty="0">
                <a:solidFill>
                  <a:srgbClr val="C00000"/>
                </a:solidFill>
              </a:rPr>
              <a:t>παιδαγωγικών σχέσεων</a:t>
            </a:r>
            <a:r>
              <a:rPr lang="el-GR" sz="2400" b="1" dirty="0"/>
              <a:t>: </a:t>
            </a:r>
            <a:r>
              <a:rPr lang="el-GR" sz="2400" b="1" u="sng" dirty="0"/>
              <a:t>επεξεργασία ενός παιδαγωγικού σχεδίου / παιδαγωγικών αρχών/κριτηρίων διαμόρφωσης των σχέσεων εντός κι εκτός σχολείου  </a:t>
            </a:r>
          </a:p>
          <a:p>
            <a:pPr lvl="1" algn="just"/>
            <a:r>
              <a:rPr lang="el-GR" sz="2000" b="1" dirty="0">
                <a:solidFill>
                  <a:srgbClr val="C00000"/>
                </a:solidFill>
              </a:rPr>
              <a:t>Ζητούμενο:</a:t>
            </a:r>
            <a:r>
              <a:rPr lang="el-GR" sz="2000" b="1" dirty="0"/>
              <a:t> συλλογικές διαδικασίες για την οικοδόμηση </a:t>
            </a:r>
            <a:r>
              <a:rPr lang="el-GR" sz="2000" dirty="0"/>
              <a:t>της παιδαγωγικής ταυτότητας του σχολείου μας</a:t>
            </a:r>
          </a:p>
          <a:p>
            <a:pPr lvl="1" algn="just">
              <a:buNone/>
            </a:pPr>
            <a:endParaRPr lang="el-GR" sz="2000" b="1" dirty="0"/>
          </a:p>
          <a:p>
            <a:pPr algn="just"/>
            <a:r>
              <a:rPr lang="el-GR" sz="2400" b="1" dirty="0"/>
              <a:t>Έμφαση στην ποιότητα των διαδικασιών: </a:t>
            </a:r>
            <a:r>
              <a:rPr lang="el-GR" sz="2400" b="1" u="sng" dirty="0"/>
              <a:t>ανάπτυξη στο πεδίο της διδακτικής μεθοδολογίας </a:t>
            </a:r>
          </a:p>
          <a:p>
            <a:pPr lvl="1" algn="just"/>
            <a:r>
              <a:rPr lang="el-GR" sz="2000" b="1" dirty="0"/>
              <a:t>Ζητούμενο: ο συλλογικός </a:t>
            </a:r>
            <a:r>
              <a:rPr lang="el-GR" sz="2000" b="1" dirty="0" err="1"/>
              <a:t>αναστοχασμός</a:t>
            </a:r>
            <a:r>
              <a:rPr lang="el-GR" sz="2000" b="1" dirty="0"/>
              <a:t> γύρω από θέματα διδασκαλίας έχοντας ως βάση τα κριτήρια του παιδαγωγικού μας σχεδίου </a:t>
            </a:r>
            <a:r>
              <a:rPr lang="el-GR" sz="2000" dirty="0"/>
              <a:t>(π.χ. διασφαλίζουν οι μέθοδοι διδασκαλίας ίσες ευκαιρίες; Ποιες είναι οι ανάγκες επιμόρφωσης των εκπαιδευτικών του σχολείου μας; )</a:t>
            </a:r>
          </a:p>
          <a:p>
            <a:pPr algn="just"/>
            <a:endParaRPr lang="el-GR" sz="2400" b="1" dirty="0"/>
          </a:p>
          <a:p>
            <a:pPr algn="just"/>
            <a:endParaRPr lang="el-GR" sz="2400" b="1" dirty="0"/>
          </a:p>
          <a:p>
            <a:pPr algn="just"/>
            <a:endParaRPr lang="el-GR" b="1" dirty="0"/>
          </a:p>
        </p:txBody>
      </p:sp>
    </p:spTree>
    <p:extLst>
      <p:ext uri="{BB962C8B-B14F-4D97-AF65-F5344CB8AC3E}">
        <p14:creationId xmlns:p14="http://schemas.microsoft.com/office/powerpoint/2010/main" val="32279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p:txBody>
          <a:bodyPr>
            <a:normAutofit/>
          </a:bodyPr>
          <a:lstStyle/>
          <a:p>
            <a:pPr algn="just"/>
            <a:r>
              <a:rPr lang="el-GR" sz="2400" b="1" dirty="0"/>
              <a:t>Έμφαση στην ανάπτυξη μιας κουλτούρας αξιοποίησης εξωσχολικών πόρων μάθησης  </a:t>
            </a:r>
            <a:r>
              <a:rPr lang="el-GR" sz="2400" dirty="0"/>
              <a:t>(π.χ. σχέσεις με την κοινότητα)</a:t>
            </a:r>
          </a:p>
          <a:p>
            <a:pPr lvl="1" algn="just"/>
            <a:r>
              <a:rPr lang="el-GR" sz="2000" b="1" dirty="0">
                <a:solidFill>
                  <a:srgbClr val="FF0000"/>
                </a:solidFill>
              </a:rPr>
              <a:t>Ζητούμενα: </a:t>
            </a:r>
            <a:r>
              <a:rPr lang="el-GR" sz="2000" dirty="0"/>
              <a:t>το συστηματικό «άνοιγμα» του σχολείου και η διαμόρφωση ενός ιδιαίτερου προφίλ σε σχέση με τις ανάγκες μάθησης του μαθητικού μας πληθυσμού</a:t>
            </a:r>
          </a:p>
          <a:p>
            <a:pPr algn="just"/>
            <a:r>
              <a:rPr lang="el-GR" sz="2400" b="1" dirty="0"/>
              <a:t>Έμφαση στην ποιότητα των σχέσεων με την οικογένεια </a:t>
            </a:r>
          </a:p>
          <a:p>
            <a:pPr lvl="1" algn="just"/>
            <a:r>
              <a:rPr lang="el-GR" sz="2000" b="1" dirty="0">
                <a:solidFill>
                  <a:srgbClr val="FF0000"/>
                </a:solidFill>
              </a:rPr>
              <a:t>Ζητούμενο: </a:t>
            </a:r>
            <a:r>
              <a:rPr lang="el-GR" sz="2000" dirty="0"/>
              <a:t>η διαμόρφωση συνεργατικών σχέσεων με την οικογένεια.</a:t>
            </a:r>
          </a:p>
          <a:p>
            <a:pPr lvl="1" algn="just">
              <a:buNone/>
            </a:pPr>
            <a:r>
              <a:rPr lang="el-GR" sz="2000" dirty="0"/>
              <a:t>(Π.χ. τι χρειάζεται να γνωρίζουμε για τις οικογένειες του σχολείο μας; Τι χρειάζεται να γνωρίζουν οι οικογένειες για το σχολείο μας; </a:t>
            </a:r>
            <a:r>
              <a:rPr lang="el-GR" sz="2000" b="1" dirty="0"/>
              <a:t>Μήπως λειτουργούμε με έναν τρόπο επιβαρυντικό για τις οικογένειες</a:t>
            </a:r>
            <a:r>
              <a:rPr lang="el-GR" sz="2000" dirty="0"/>
              <a:t>; Πως θα το μάθουμε; Τι μπορούμε να αλλάξουμε στις μεταξύ μας σχέσεις;)</a:t>
            </a:r>
          </a:p>
          <a:p>
            <a:pPr lvl="1" algn="just">
              <a:buNone/>
            </a:pPr>
            <a:endParaRPr lang="el-GR" sz="2000" b="1" dirty="0"/>
          </a:p>
          <a:p>
            <a:endParaRPr lang="el-GR" dirty="0"/>
          </a:p>
        </p:txBody>
      </p:sp>
    </p:spTree>
    <p:extLst>
      <p:ext uri="{BB962C8B-B14F-4D97-AF65-F5344CB8AC3E}">
        <p14:creationId xmlns:p14="http://schemas.microsoft.com/office/powerpoint/2010/main" val="8408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Έμφαση στα μαθησιακά αποτελέσματα (</a:t>
            </a:r>
            <a:r>
              <a:rPr lang="en-US" b="1" dirty="0"/>
              <a:t>output)</a:t>
            </a:r>
            <a:endParaRPr lang="el-GR" b="1" dirty="0"/>
          </a:p>
        </p:txBody>
      </p:sp>
      <p:sp>
        <p:nvSpPr>
          <p:cNvPr id="3" name="Θέση περιεχομένου 2"/>
          <p:cNvSpPr>
            <a:spLocks noGrp="1"/>
          </p:cNvSpPr>
          <p:nvPr>
            <p:ph idx="1"/>
          </p:nvPr>
        </p:nvSpPr>
        <p:spPr>
          <a:xfrm>
            <a:off x="423333" y="1825625"/>
            <a:ext cx="10930467" cy="4846108"/>
          </a:xfrm>
        </p:spPr>
        <p:txBody>
          <a:bodyPr>
            <a:normAutofit fontScale="92500" lnSpcReduction="20000"/>
          </a:bodyPr>
          <a:lstStyle/>
          <a:p>
            <a:pPr algn="just">
              <a:lnSpc>
                <a:spcPct val="110000"/>
              </a:lnSpc>
              <a:spcBef>
                <a:spcPts val="0"/>
              </a:spcBef>
            </a:pPr>
            <a:r>
              <a:rPr lang="el-GR" b="1" i="1" dirty="0">
                <a:solidFill>
                  <a:srgbClr val="FF0000"/>
                </a:solidFill>
              </a:rPr>
              <a:t>Κάθε σχολικό έτος διενεργούνται σε εθνικό επίπεδο εξετάσεις διαγνωστικού χαρακτήρα για τους μαθητές/</a:t>
            </a:r>
            <a:r>
              <a:rPr lang="el-GR" b="1" i="1" dirty="0" err="1">
                <a:solidFill>
                  <a:srgbClr val="FF0000"/>
                </a:solidFill>
              </a:rPr>
              <a:t>τριες</a:t>
            </a:r>
            <a:r>
              <a:rPr lang="el-GR" b="1" i="1" dirty="0">
                <a:solidFill>
                  <a:srgbClr val="FF0000"/>
                </a:solidFill>
              </a:rPr>
              <a:t> της ΣΤ’ Τάξης των δημοτικών σχολείων και τους μαθητές/</a:t>
            </a:r>
            <a:r>
              <a:rPr lang="el-GR" b="1" i="1" dirty="0" err="1">
                <a:solidFill>
                  <a:srgbClr val="FF0000"/>
                </a:solidFill>
              </a:rPr>
              <a:t>τριες</a:t>
            </a:r>
            <a:r>
              <a:rPr lang="el-GR" b="1" i="1" dirty="0">
                <a:solidFill>
                  <a:srgbClr val="FF0000"/>
                </a:solidFill>
              </a:rPr>
              <a:t> της Γ’ Τάξης των γυμνασίων σε θέματα ευρύτερων/γενικών γνώσεων των γνωστικών αντικειμένων της Νεοελληνικής Γλώσσας και των Μαθηματικών.</a:t>
            </a:r>
            <a:r>
              <a:rPr lang="el-GR" b="1" dirty="0"/>
              <a:t> Σκοπός των ως άνω εξετάσεων είναι </a:t>
            </a:r>
            <a:r>
              <a:rPr lang="el-GR" b="1" i="1" dirty="0">
                <a:solidFill>
                  <a:srgbClr val="FF0000"/>
                </a:solidFill>
              </a:rPr>
              <a:t>η εξαγωγή πορισμάτων, σχετικά με την πορεία υλοποίησης των προγραμμάτων σπουδών και τον βαθμό επίτευξης των προσδοκώμενων μαθησιακών αποτελεσμάτων σε εθνικό επίπεδο, περιφερειακό επίπεδο και σε επίπεδο σχολικής μονάδας</a:t>
            </a:r>
            <a:r>
              <a:rPr lang="el-GR" b="1" dirty="0"/>
              <a:t>. Τα αποτελέσματα των εξετάσεων του πρώτου εδαφίου είναι ανώνυμα και δεν συνεκτιμώνται από τους διδάσκοντες κατά την αξιολόγηση της επίδοσης των μαθητών/τριών στα συγκεκριμένα μαθήματα</a:t>
            </a:r>
            <a:r>
              <a:rPr lang="el-GR" dirty="0"/>
              <a:t>.</a:t>
            </a:r>
          </a:p>
        </p:txBody>
      </p:sp>
    </p:spTree>
    <p:extLst>
      <p:ext uri="{BB962C8B-B14F-4D97-AF65-F5344CB8AC3E}">
        <p14:creationId xmlns:p14="http://schemas.microsoft.com/office/powerpoint/2010/main" val="326889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00647" y="188640"/>
            <a:ext cx="10002741" cy="1228998"/>
          </a:xfrm>
        </p:spPr>
        <p:style>
          <a:lnRef idx="3">
            <a:schemeClr val="lt1"/>
          </a:lnRef>
          <a:fillRef idx="1">
            <a:schemeClr val="accent5"/>
          </a:fillRef>
          <a:effectRef idx="1">
            <a:schemeClr val="accent5"/>
          </a:effectRef>
          <a:fontRef idx="minor">
            <a:schemeClr val="lt1"/>
          </a:fontRef>
        </p:style>
        <p:txBody>
          <a:bodyPr>
            <a:normAutofit/>
          </a:bodyPr>
          <a:lstStyle/>
          <a:p>
            <a:r>
              <a:rPr lang="el-GR" sz="3600" b="1" dirty="0"/>
              <a:t>Παιδαγωγική ανάπτυξη του σχολείου – Ποιοι μπορεί να είναι οι στόχοι (τα κριτήρια</a:t>
            </a:r>
            <a:r>
              <a:rPr lang="el-GR" b="1" dirty="0"/>
              <a:t>); </a:t>
            </a:r>
            <a:endParaRPr lang="el-GR" dirty="0"/>
          </a:p>
        </p:txBody>
      </p:sp>
      <p:sp>
        <p:nvSpPr>
          <p:cNvPr id="3" name="2 - Θέση περιεχομένου"/>
          <p:cNvSpPr>
            <a:spLocks noGrp="1"/>
          </p:cNvSpPr>
          <p:nvPr>
            <p:ph idx="1"/>
          </p:nvPr>
        </p:nvSpPr>
        <p:spPr/>
        <p:txBody>
          <a:bodyPr>
            <a:normAutofit fontScale="92500"/>
          </a:bodyPr>
          <a:lstStyle/>
          <a:p>
            <a:pPr algn="just"/>
            <a:r>
              <a:rPr lang="el-GR" b="1" dirty="0"/>
              <a:t>Σύμπραξη με τους μαθητές</a:t>
            </a:r>
            <a:r>
              <a:rPr lang="el-GR" dirty="0"/>
              <a:t>: διασφαλίζει ο τρόπος λειτουργίας του σχολείου μας το μέγιστο δυνατό βαθμό συμμετοχής των μαθητών; (π.χ. μέθοδοι διδασκαλίας, οργάνωση της σχολικής ζωής)</a:t>
            </a:r>
          </a:p>
          <a:p>
            <a:pPr algn="just"/>
            <a:r>
              <a:rPr lang="el-GR" b="1" dirty="0"/>
              <a:t>Υποστήριξη των μαθητών με στόχο τις καλές σχολικές επιδόσεις: </a:t>
            </a:r>
            <a:r>
              <a:rPr lang="el-GR" dirty="0"/>
              <a:t>έχουμε κατανοήσει πλήρως τους λόγους για τους οποίους κάποιοι μαθητές δεν τα «καταφέρνουν» καλά; Πως ερμηνεύουμε τη σχολική αποτυχία; Υπάρχει ανάγκη να διορθωθεί κάτι;</a:t>
            </a:r>
          </a:p>
          <a:p>
            <a:pPr algn="just"/>
            <a:r>
              <a:rPr lang="el-GR" b="1" dirty="0"/>
              <a:t>Σύμπραξη με τις οικογένειες: </a:t>
            </a:r>
            <a:r>
              <a:rPr lang="el-GR" dirty="0"/>
              <a:t>Πόσο καλά γνωρίζουμε τους γονείς των μαθητών μας; Ξέρουμε τι θα ήθελαν να γνωρίζουν οι γονείς για το σχολείο μας και τις πρακτικές μας; Είναι αποτελεσματική η επικοινωνία με τους γονείς; Με ποιους γονείς δυσκολευόμαστε στην επικοινωνία; </a:t>
            </a:r>
            <a:r>
              <a:rPr lang="en-US" dirty="0"/>
              <a:t> </a:t>
            </a:r>
            <a:endParaRPr lang="el-GR" dirty="0"/>
          </a:p>
        </p:txBody>
      </p:sp>
    </p:spTree>
    <p:extLst>
      <p:ext uri="{BB962C8B-B14F-4D97-AF65-F5344CB8AC3E}">
        <p14:creationId xmlns:p14="http://schemas.microsoft.com/office/powerpoint/2010/main" val="30277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4655"/>
            <a:ext cx="12191999" cy="1533236"/>
          </a:xfrm>
          <a:solidFill>
            <a:schemeClr val="bg2">
              <a:lumMod val="90000"/>
            </a:schemeClr>
          </a:solidFill>
        </p:spPr>
        <p:txBody>
          <a:bodyPr>
            <a:normAutofit fontScale="90000"/>
          </a:bodyPr>
          <a:lstStyle/>
          <a:p>
            <a:r>
              <a:rPr lang="el-GR" b="1" dirty="0"/>
              <a:t>Η βία της ελλιπούς αναγνώρισης στο σχολείο: Εμπειρικά ευρήματα και η ερμηνεία τους</a:t>
            </a:r>
            <a:br>
              <a:rPr lang="el-GR" b="1" dirty="0"/>
            </a:br>
            <a:endParaRPr lang="el-GR" b="1" dirty="0"/>
          </a:p>
        </p:txBody>
      </p:sp>
      <p:sp>
        <p:nvSpPr>
          <p:cNvPr id="3" name="Θέση περιεχομένου 2"/>
          <p:cNvSpPr>
            <a:spLocks noGrp="1"/>
          </p:cNvSpPr>
          <p:nvPr>
            <p:ph idx="1"/>
          </p:nvPr>
        </p:nvSpPr>
        <p:spPr>
          <a:xfrm>
            <a:off x="120073" y="1681018"/>
            <a:ext cx="11850253" cy="4830618"/>
          </a:xfrm>
          <a:solidFill>
            <a:schemeClr val="accent1">
              <a:lumMod val="20000"/>
              <a:lumOff val="80000"/>
            </a:schemeClr>
          </a:solidFill>
        </p:spPr>
        <p:txBody>
          <a:bodyPr/>
          <a:lstStyle/>
          <a:p>
            <a:pPr marL="0" indent="0">
              <a:buNone/>
            </a:pPr>
            <a:r>
              <a:rPr lang="el-GR" b="1" dirty="0"/>
              <a:t>Βασική σύγκρουση: Αναγνώριση </a:t>
            </a:r>
            <a:r>
              <a:rPr lang="el-GR" b="1" dirty="0" err="1"/>
              <a:t>vs</a:t>
            </a:r>
            <a:r>
              <a:rPr lang="el-GR" b="1" dirty="0"/>
              <a:t> Αξιολόγηση </a:t>
            </a:r>
            <a:r>
              <a:rPr lang="el-GR" dirty="0"/>
              <a:t>(ιδεολογία της ατομικής επίδοσης) : </a:t>
            </a:r>
          </a:p>
          <a:p>
            <a:r>
              <a:rPr lang="el-GR" dirty="0"/>
              <a:t>(α) πρόσωπο </a:t>
            </a:r>
            <a:r>
              <a:rPr lang="el-GR" dirty="0" err="1"/>
              <a:t>vs</a:t>
            </a:r>
            <a:r>
              <a:rPr lang="el-GR" dirty="0"/>
              <a:t> φορέας μετρήσιμων ικανοτήτων</a:t>
            </a:r>
          </a:p>
          <a:p>
            <a:r>
              <a:rPr lang="el-GR" dirty="0"/>
              <a:t>(β) επικοινωνία ως πρόσωπα </a:t>
            </a:r>
            <a:r>
              <a:rPr lang="el-GR" dirty="0" err="1"/>
              <a:t>vs</a:t>
            </a:r>
            <a:r>
              <a:rPr lang="el-GR" dirty="0"/>
              <a:t> επικοινωνία ως φορείς ρόλων</a:t>
            </a:r>
          </a:p>
          <a:p>
            <a:pPr marL="0" indent="0">
              <a:buNone/>
            </a:pPr>
            <a:endParaRPr lang="el-GR" dirty="0"/>
          </a:p>
          <a:p>
            <a:pPr marL="0" indent="0">
              <a:buNone/>
            </a:pPr>
            <a:r>
              <a:rPr lang="el-GR" b="1" u="sng" dirty="0"/>
              <a:t>Τι μπορεί να γίνει:</a:t>
            </a:r>
          </a:p>
          <a:p>
            <a:pPr marL="0" indent="0">
              <a:buNone/>
            </a:pPr>
            <a:r>
              <a:rPr lang="el-GR" b="1" dirty="0"/>
              <a:t>- Πόσο καλά γνωρίζουμε τους μαθητές / τις μαθήτριές μας;</a:t>
            </a:r>
          </a:p>
          <a:p>
            <a:pPr marL="0" indent="0">
              <a:buNone/>
            </a:pPr>
            <a:r>
              <a:rPr lang="el-GR" b="1" dirty="0"/>
              <a:t>-  Έχει νόημα να αξιολογούν αυτοί/αυτές συνολικά το εκπαιδευτικό σύστημα;</a:t>
            </a:r>
          </a:p>
          <a:p>
            <a:pPr marL="0" indent="0">
              <a:buNone/>
            </a:pPr>
            <a:r>
              <a:rPr lang="el-GR" b="1" dirty="0"/>
              <a:t>- Χρειαζόμαστε: χρόνο και πόρους (π.χ. </a:t>
            </a:r>
            <a:r>
              <a:rPr lang="de-DE" b="1" dirty="0"/>
              <a:t>2</a:t>
            </a:r>
            <a:r>
              <a:rPr lang="el-GR" b="1" baseline="30000" dirty="0" err="1"/>
              <a:t>ος</a:t>
            </a:r>
            <a:r>
              <a:rPr lang="el-GR" b="1" dirty="0"/>
              <a:t> εκπαιδευτικός στην τάξη)</a:t>
            </a:r>
          </a:p>
        </p:txBody>
      </p:sp>
    </p:spTree>
    <p:extLst>
      <p:ext uri="{BB962C8B-B14F-4D97-AF65-F5344CB8AC3E}">
        <p14:creationId xmlns:p14="http://schemas.microsoft.com/office/powerpoint/2010/main" val="36885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a:xfrm>
            <a:off x="486354" y="1789043"/>
            <a:ext cx="10867446" cy="4712894"/>
          </a:xfrm>
        </p:spPr>
        <p:txBody>
          <a:bodyPr>
            <a:normAutofit/>
          </a:bodyPr>
          <a:lstStyle/>
          <a:p>
            <a:pPr algn="just">
              <a:buNone/>
            </a:pPr>
            <a:r>
              <a:rPr lang="el-GR" b="1" dirty="0"/>
              <a:t>Η παιδαγωγική ανάπτυξη χρειάζεται συστηματικό σχεδιασμό, πολύ υπομονή και χρόνο.</a:t>
            </a:r>
          </a:p>
          <a:p>
            <a:pPr algn="just">
              <a:buNone/>
            </a:pPr>
            <a:r>
              <a:rPr lang="el-GR" b="1" dirty="0"/>
              <a:t>Κάποιοι στόχοι  που μπορούν να τεθούν</a:t>
            </a:r>
            <a:r>
              <a:rPr lang="el-GR" dirty="0"/>
              <a:t>:</a:t>
            </a:r>
          </a:p>
          <a:p>
            <a:pPr algn="just"/>
            <a:r>
              <a:rPr lang="el-GR" dirty="0"/>
              <a:t>Επεξεργασία ενός </a:t>
            </a:r>
            <a:r>
              <a:rPr lang="el-GR" b="1" dirty="0"/>
              <a:t>πλαισίου παιδαγωγικών αρχών </a:t>
            </a:r>
            <a:r>
              <a:rPr lang="el-GR" dirty="0"/>
              <a:t>/ κριτηρίων ποιότητας του παρεχόμενου εκπαιδευτικού έργου – </a:t>
            </a:r>
            <a:r>
              <a:rPr lang="el-GR" b="1" dirty="0"/>
              <a:t>Ποιοι μπορούν να μας στηρίξουν</a:t>
            </a:r>
            <a:r>
              <a:rPr lang="el-GR" dirty="0"/>
              <a:t>;</a:t>
            </a:r>
          </a:p>
          <a:p>
            <a:pPr lvl="1" algn="just"/>
            <a:r>
              <a:rPr lang="el-GR" dirty="0"/>
              <a:t>Το παιδαγωγικό μας προφίλ / Το παιδαγωγικό μας στίγμα σε σχέση και με τις ιδιαιτερότητες του σχολείου μας: είναι σημαντικό να το επικοινωνούμε σε μια εποχή όπου η εξωστρέφεια είναι σημαντικό ζητούμενο</a:t>
            </a:r>
          </a:p>
        </p:txBody>
      </p:sp>
    </p:spTree>
    <p:extLst>
      <p:ext uri="{BB962C8B-B14F-4D97-AF65-F5344CB8AC3E}">
        <p14:creationId xmlns:p14="http://schemas.microsoft.com/office/powerpoint/2010/main" val="3778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p:txBody>
          <a:bodyPr>
            <a:normAutofit/>
          </a:bodyPr>
          <a:lstStyle/>
          <a:p>
            <a:pPr algn="just"/>
            <a:r>
              <a:rPr lang="el-GR" b="1" dirty="0" err="1"/>
              <a:t>Αναστοχασμός</a:t>
            </a:r>
            <a:r>
              <a:rPr lang="el-GR" b="1" dirty="0"/>
              <a:t> των εφαρμοζόμενων πρακτικών διδασκαλίας</a:t>
            </a:r>
            <a:r>
              <a:rPr lang="el-GR" dirty="0"/>
              <a:t>: ομάδες εργασίας ανά σχολική τάξη με στόχο τη διάχυση και επεξεργασία καλών διδακτικών πρακτικών</a:t>
            </a:r>
          </a:p>
          <a:p>
            <a:pPr algn="just"/>
            <a:r>
              <a:rPr lang="el-GR" dirty="0"/>
              <a:t>Ανάπτυξη μεθόδων γνωριμίας, καταγραφής και συστηματικής αξιοποίησης των μαθησιακών πόρων που προσφέρει το ευρύτερο περιβάλλον του σχολείου </a:t>
            </a:r>
          </a:p>
          <a:p>
            <a:pPr lvl="1" algn="just"/>
            <a:r>
              <a:rPr lang="el-GR" dirty="0"/>
              <a:t>Οι πόλεις, μικρότερες ή μεγαλύτερες, αποτελούν ζωντανά εργαστήρια μάθησης</a:t>
            </a:r>
          </a:p>
          <a:p>
            <a:pPr lvl="1" algn="just"/>
            <a:endParaRPr lang="el-GR" dirty="0"/>
          </a:p>
          <a:p>
            <a:pPr lvl="1" algn="just"/>
            <a:endParaRPr lang="el-GR" dirty="0"/>
          </a:p>
          <a:p>
            <a:pPr lvl="1" algn="just"/>
            <a:endParaRPr lang="el-GR" dirty="0"/>
          </a:p>
        </p:txBody>
      </p:sp>
    </p:spTree>
    <p:extLst>
      <p:ext uri="{BB962C8B-B14F-4D97-AF65-F5344CB8AC3E}">
        <p14:creationId xmlns:p14="http://schemas.microsoft.com/office/powerpoint/2010/main" val="59437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a:xfrm>
            <a:off x="667247" y="1690688"/>
            <a:ext cx="10686553" cy="5167312"/>
          </a:xfrm>
        </p:spPr>
        <p:txBody>
          <a:bodyPr>
            <a:normAutofit/>
          </a:bodyPr>
          <a:lstStyle/>
          <a:p>
            <a:pPr marL="342900" lvl="1" indent="-342900" algn="just">
              <a:buNone/>
            </a:pPr>
            <a:r>
              <a:rPr lang="el-GR" dirty="0"/>
              <a:t>	</a:t>
            </a:r>
            <a:r>
              <a:rPr lang="el-GR" sz="2600" b="1" dirty="0"/>
              <a:t>Επεξεργασία ενός πλαισίου συνεργασία</a:t>
            </a:r>
            <a:r>
              <a:rPr lang="el-GR" sz="2600" dirty="0"/>
              <a:t>ς </a:t>
            </a:r>
            <a:r>
              <a:rPr lang="el-GR" sz="2600" b="1" dirty="0"/>
              <a:t>με τους γονείς στη βάση του παιδαγωγικού μας σχεδίου</a:t>
            </a:r>
            <a:endParaRPr lang="el-GR" sz="2600" dirty="0"/>
          </a:p>
          <a:p>
            <a:pPr marL="742950" lvl="2" indent="-342900">
              <a:buNone/>
            </a:pPr>
            <a:endParaRPr lang="el-GR" b="1" dirty="0"/>
          </a:p>
          <a:p>
            <a:pPr marL="342900" lvl="1" indent="-342900">
              <a:buFontTx/>
              <a:buChar char="-"/>
            </a:pPr>
            <a:r>
              <a:rPr lang="el-GR" b="1" dirty="0"/>
              <a:t>Ενδεικτικά στοιχεία:</a:t>
            </a:r>
          </a:p>
          <a:p>
            <a:pPr marL="342900" lvl="1" indent="-342900" algn="just">
              <a:buFontTx/>
              <a:buChar char="-"/>
            </a:pPr>
            <a:r>
              <a:rPr lang="el-GR" b="1" dirty="0"/>
              <a:t> </a:t>
            </a:r>
            <a:r>
              <a:rPr lang="el-GR" dirty="0"/>
              <a:t>Οι οικογένειες δεν είναι ίδιες μεταξύ τους. Πώς το αντιμετωπίζουμε; Πόσο αναγκαία είναι μια διαφοροποιημένη στρατηγική επικοινωνίας;</a:t>
            </a:r>
          </a:p>
          <a:p>
            <a:pPr marL="342900" lvl="1" indent="-342900" algn="just">
              <a:buNone/>
            </a:pPr>
            <a:r>
              <a:rPr lang="el-GR" dirty="0"/>
              <a:t>-	</a:t>
            </a:r>
            <a:r>
              <a:rPr lang="el-GR" sz="2600" dirty="0"/>
              <a:t>Οι γονείς είναι σημαντικό να γνωρίζουν τους μαθησιακούς στόχους της τάξης και τις μεθόδους διδασκαλίας μας. Πως θα τα επικοινωνήσουμε; </a:t>
            </a:r>
            <a:r>
              <a:rPr lang="el-GR" sz="2600" b="1" dirty="0">
                <a:solidFill>
                  <a:srgbClr val="C00000"/>
                </a:solidFill>
              </a:rPr>
              <a:t>Θα 	βοηθούσε ένας «οδικός χάρτης» στόχων μάθησης ανά σχολική τάξη;</a:t>
            </a:r>
          </a:p>
          <a:p>
            <a:pPr lvl="1" algn="just"/>
            <a:endParaRPr lang="el-GR" dirty="0"/>
          </a:p>
          <a:p>
            <a:pPr lvl="1" algn="just"/>
            <a:endParaRPr lang="el-GR" dirty="0"/>
          </a:p>
          <a:p>
            <a:pPr marL="342900" lvl="1" indent="-342900">
              <a:buNone/>
            </a:pPr>
            <a:endParaRPr lang="el-GR" dirty="0"/>
          </a:p>
        </p:txBody>
      </p:sp>
    </p:spTree>
    <p:extLst>
      <p:ext uri="{BB962C8B-B14F-4D97-AF65-F5344CB8AC3E}">
        <p14:creationId xmlns:p14="http://schemas.microsoft.com/office/powerpoint/2010/main" val="391628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 – Ενδεικτικές προτάσεις</a:t>
            </a:r>
          </a:p>
        </p:txBody>
      </p:sp>
      <p:sp>
        <p:nvSpPr>
          <p:cNvPr id="3" name="2 - Θέση περιεχομένου"/>
          <p:cNvSpPr>
            <a:spLocks noGrp="1"/>
          </p:cNvSpPr>
          <p:nvPr>
            <p:ph idx="1"/>
          </p:nvPr>
        </p:nvSpPr>
        <p:spPr/>
        <p:txBody>
          <a:bodyPr>
            <a:normAutofit/>
          </a:bodyPr>
          <a:lstStyle/>
          <a:p>
            <a:pPr marL="342900" lvl="1" indent="-342900" algn="just"/>
            <a:r>
              <a:rPr lang="el-GR" sz="3000" b="1" dirty="0"/>
              <a:t>Εργασίες στο σπίτι: </a:t>
            </a:r>
            <a:r>
              <a:rPr lang="el-GR" sz="3000" dirty="0"/>
              <a:t>Οι</a:t>
            </a:r>
            <a:r>
              <a:rPr lang="el-GR" dirty="0"/>
              <a:t> γονείς είναι σημαντικό να γνωρίζουν τη «λογική»/ τη σκοπιμότητα των εργασιών για το σπίτι. Μπορούμε να τους καθοδηγήσουμε και με ποιο τρόπο;</a:t>
            </a:r>
          </a:p>
          <a:p>
            <a:pPr marL="342900" lvl="1" indent="-342900" algn="just"/>
            <a:endParaRPr lang="el-GR" dirty="0"/>
          </a:p>
          <a:p>
            <a:pPr marL="342900" lvl="1" indent="-342900" algn="just"/>
            <a:r>
              <a:rPr lang="el-GR" b="1" dirty="0"/>
              <a:t>Πρακτικές πρόληψης</a:t>
            </a:r>
            <a:r>
              <a:rPr lang="el-GR" dirty="0"/>
              <a:t>: Οι γονείς είναι σημαντικό να γνωρίζουν τις εφαρμοζόμενες πρακτικές πρόληψης στο σχολείο. Έχουμε επεξεργαστεί κάποιο σχέδιο;</a:t>
            </a:r>
          </a:p>
          <a:p>
            <a:pPr marL="342900" lvl="1" indent="-342900" algn="just">
              <a:buNone/>
            </a:pPr>
            <a:endParaRPr lang="el-GR" dirty="0"/>
          </a:p>
          <a:p>
            <a:pPr marL="342900" lvl="1" indent="-342900" algn="just"/>
            <a:r>
              <a:rPr lang="el-GR" b="1" dirty="0"/>
              <a:t>Κοινές επιμορφώσεις: </a:t>
            </a:r>
            <a:r>
              <a:rPr lang="el-GR" dirty="0"/>
              <a:t>Υπάρχουν κάποια ζητήματα στο σχολείο μας τα οποία θα μπορούσαν να αποτελέσουν θέματα κοινών επιμορφώσεων με τους γονείς;</a:t>
            </a:r>
          </a:p>
          <a:p>
            <a:pPr marL="342900" lvl="1" indent="-342900"/>
            <a:endParaRPr lang="el-GR" dirty="0"/>
          </a:p>
          <a:p>
            <a:endParaRPr lang="el-GR" dirty="0"/>
          </a:p>
        </p:txBody>
      </p:sp>
    </p:spTree>
    <p:extLst>
      <p:ext uri="{BB962C8B-B14F-4D97-AF65-F5344CB8AC3E}">
        <p14:creationId xmlns:p14="http://schemas.microsoft.com/office/powerpoint/2010/main" val="4095665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12192000" cy="1655762"/>
          </a:xfrm>
          <a:solidFill>
            <a:schemeClr val="accent1">
              <a:lumMod val="20000"/>
              <a:lumOff val="80000"/>
            </a:schemeClr>
          </a:solidFill>
        </p:spPr>
        <p:txBody>
          <a:bodyPr>
            <a:normAutofit/>
          </a:bodyPr>
          <a:lstStyle/>
          <a:p>
            <a:r>
              <a:rPr lang="el-GR" b="1" dirty="0"/>
              <a:t>Τι σημαίνει «</a:t>
            </a:r>
            <a:r>
              <a:rPr lang="el-GR" dirty="0"/>
              <a:t>διοικητικός</a:t>
            </a:r>
            <a:r>
              <a:rPr lang="el-GR" b="1" dirty="0"/>
              <a:t>, </a:t>
            </a:r>
            <a:r>
              <a:rPr lang="el-GR" b="1" dirty="0">
                <a:solidFill>
                  <a:srgbClr val="FF0000"/>
                </a:solidFill>
              </a:rPr>
              <a:t>επιστημονικός – παιδαγωγικός υπεύθυνος</a:t>
            </a:r>
            <a:r>
              <a:rPr lang="el-GR" b="1" dirty="0"/>
              <a:t>»; -</a:t>
            </a:r>
          </a:p>
        </p:txBody>
      </p:sp>
      <p:sp>
        <p:nvSpPr>
          <p:cNvPr id="3" name="Θέση περιεχομένου 2"/>
          <p:cNvSpPr>
            <a:spLocks noGrp="1"/>
          </p:cNvSpPr>
          <p:nvPr>
            <p:ph idx="1"/>
          </p:nvPr>
        </p:nvSpPr>
        <p:spPr>
          <a:xfrm>
            <a:off x="0" y="2124364"/>
            <a:ext cx="12192000" cy="4733636"/>
          </a:xfrm>
          <a:solidFill>
            <a:schemeClr val="accent1">
              <a:lumMod val="40000"/>
              <a:lumOff val="60000"/>
            </a:schemeClr>
          </a:solidFill>
        </p:spPr>
        <p:txBody>
          <a:bodyPr/>
          <a:lstStyle/>
          <a:p>
            <a:pPr marL="0" indent="0">
              <a:buNone/>
            </a:pPr>
            <a:endParaRPr lang="el-GR" dirty="0"/>
          </a:p>
          <a:p>
            <a:pPr marL="0" indent="0">
              <a:buNone/>
            </a:pPr>
            <a:r>
              <a:rPr lang="el-GR" b="1" dirty="0"/>
              <a:t>- Σε ποια πεδία θα μπορούσαμε να συμφωνήσουμε με τους συναδέλφους στόχους αλλαγών; </a:t>
            </a:r>
          </a:p>
          <a:p>
            <a:pPr marL="0" indent="0">
              <a:buNone/>
            </a:pPr>
            <a:endParaRPr lang="el-GR" b="1" dirty="0"/>
          </a:p>
          <a:p>
            <a:pPr marL="0" indent="0">
              <a:buNone/>
            </a:pPr>
            <a:r>
              <a:rPr lang="el-GR" b="1" dirty="0"/>
              <a:t>- Πόσο δεσμευτικό είναι για το σχολείο μας το ΔΕΠΠΣ-ΑΠΣ; </a:t>
            </a:r>
          </a:p>
        </p:txBody>
      </p:sp>
    </p:spTree>
    <p:extLst>
      <p:ext uri="{BB962C8B-B14F-4D97-AF65-F5344CB8AC3E}">
        <p14:creationId xmlns:p14="http://schemas.microsoft.com/office/powerpoint/2010/main" val="35874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14543722"/>
              </p:ext>
            </p:extLst>
          </p:nvPr>
        </p:nvGraphicFramePr>
        <p:xfrm>
          <a:off x="378691" y="1498600"/>
          <a:ext cx="10972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499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255" y="274638"/>
            <a:ext cx="11739418" cy="1143000"/>
          </a:xfrm>
          <a:solidFill>
            <a:schemeClr val="tx2">
              <a:lumMod val="40000"/>
              <a:lumOff val="60000"/>
            </a:schemeClr>
          </a:solidFill>
        </p:spPr>
        <p:txBody>
          <a:bodyPr/>
          <a:lstStyle/>
          <a:p>
            <a:r>
              <a:rPr lang="el-GR" dirty="0"/>
              <a:t>Ποια η δική μας θεωρία;</a:t>
            </a:r>
          </a:p>
        </p:txBody>
      </p:sp>
      <p:sp>
        <p:nvSpPr>
          <p:cNvPr id="3" name="Θέση περιεχομένου 2"/>
          <p:cNvSpPr>
            <a:spLocks noGrp="1"/>
          </p:cNvSpPr>
          <p:nvPr>
            <p:ph idx="1"/>
          </p:nvPr>
        </p:nvSpPr>
        <p:spPr>
          <a:xfrm>
            <a:off x="166255" y="1600201"/>
            <a:ext cx="11739418" cy="4966854"/>
          </a:xfrm>
          <a:solidFill>
            <a:schemeClr val="accent2">
              <a:lumMod val="40000"/>
              <a:lumOff val="60000"/>
            </a:schemeClr>
          </a:solidFill>
        </p:spPr>
        <p:txBody>
          <a:bodyPr/>
          <a:lstStyle/>
          <a:p>
            <a:endParaRPr lang="el-GR" dirty="0"/>
          </a:p>
          <a:p>
            <a:r>
              <a:rPr lang="el-GR" b="1" dirty="0"/>
              <a:t>Ποια θεωρία χρησιμοποιούμε για την ερμηνεία της σχέσης «άτομο – κοινωνία;»</a:t>
            </a:r>
          </a:p>
          <a:p>
            <a:endParaRPr lang="el-GR" b="1" dirty="0"/>
          </a:p>
          <a:p>
            <a:r>
              <a:rPr lang="el-GR" b="1" dirty="0"/>
              <a:t>Ποια η βασική μας παιδαγωγική θεωρία;</a:t>
            </a:r>
          </a:p>
        </p:txBody>
      </p:sp>
    </p:spTree>
    <p:extLst>
      <p:ext uri="{BB962C8B-B14F-4D97-AF65-F5344CB8AC3E}">
        <p14:creationId xmlns:p14="http://schemas.microsoft.com/office/powerpoint/2010/main" val="351431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2">
              <a:lumMod val="90000"/>
            </a:schemeClr>
          </a:solidFill>
        </p:spPr>
        <p:txBody>
          <a:bodyPr/>
          <a:lstStyle/>
          <a:p>
            <a:r>
              <a:rPr lang="el-GR" dirty="0"/>
              <a:t>Παιδαγωγικό πλαίσιο αναφοράς:</a:t>
            </a:r>
          </a:p>
        </p:txBody>
      </p:sp>
      <p:sp>
        <p:nvSpPr>
          <p:cNvPr id="3" name="Θέση περιεχομένου 2"/>
          <p:cNvSpPr>
            <a:spLocks noGrp="1"/>
          </p:cNvSpPr>
          <p:nvPr>
            <p:ph idx="1"/>
          </p:nvPr>
        </p:nvSpPr>
        <p:spPr>
          <a:solidFill>
            <a:schemeClr val="accent1">
              <a:lumMod val="20000"/>
              <a:lumOff val="80000"/>
            </a:schemeClr>
          </a:solidFill>
        </p:spPr>
        <p:txBody>
          <a:bodyPr/>
          <a:lstStyle/>
          <a:p>
            <a:r>
              <a:rPr lang="el-GR" dirty="0"/>
              <a:t>Προστασία του μαθητή</a:t>
            </a:r>
          </a:p>
          <a:p>
            <a:pPr marL="0" indent="0">
              <a:buNone/>
            </a:pPr>
            <a:endParaRPr lang="el-GR" dirty="0"/>
          </a:p>
          <a:p>
            <a:r>
              <a:rPr lang="el-GR" dirty="0"/>
              <a:t>Αντενέργεια και σύμπραξη</a:t>
            </a:r>
          </a:p>
          <a:p>
            <a:endParaRPr lang="el-GR" dirty="0"/>
          </a:p>
          <a:p>
            <a:r>
              <a:rPr lang="el-GR" dirty="0"/>
              <a:t>Κατανόηση και στήριξη</a:t>
            </a:r>
          </a:p>
        </p:txBody>
      </p:sp>
    </p:spTree>
    <p:extLst>
      <p:ext uri="{BB962C8B-B14F-4D97-AF65-F5344CB8AC3E}">
        <p14:creationId xmlns:p14="http://schemas.microsoft.com/office/powerpoint/2010/main" val="6555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4727" y="0"/>
            <a:ext cx="12007273" cy="1124744"/>
          </a:xfrm>
        </p:spPr>
        <p:style>
          <a:lnRef idx="3">
            <a:schemeClr val="lt1"/>
          </a:lnRef>
          <a:fillRef idx="1">
            <a:schemeClr val="accent5"/>
          </a:fillRef>
          <a:effectRef idx="1">
            <a:schemeClr val="accent5"/>
          </a:effectRef>
          <a:fontRef idx="minor">
            <a:schemeClr val="lt1"/>
          </a:fontRef>
        </p:style>
        <p:txBody>
          <a:bodyPr>
            <a:normAutofit/>
          </a:bodyPr>
          <a:lstStyle/>
          <a:p>
            <a:r>
              <a:rPr lang="el-GR" b="1" dirty="0"/>
              <a:t>Κεντρικός προβληματισμός:</a:t>
            </a:r>
          </a:p>
        </p:txBody>
      </p:sp>
      <p:sp>
        <p:nvSpPr>
          <p:cNvPr id="3" name="2 - Θέση περιεχομένου"/>
          <p:cNvSpPr>
            <a:spLocks noGrp="1"/>
          </p:cNvSpPr>
          <p:nvPr>
            <p:ph idx="1"/>
          </p:nvPr>
        </p:nvSpPr>
        <p:spPr>
          <a:xfrm>
            <a:off x="406400" y="1124744"/>
            <a:ext cx="11637818" cy="5733256"/>
          </a:xfrm>
        </p:spPr>
        <p:txBody>
          <a:bodyPr>
            <a:normAutofit/>
          </a:bodyPr>
          <a:lstStyle/>
          <a:p>
            <a:pPr>
              <a:buNone/>
            </a:pPr>
            <a:endParaRPr lang="el-GR" sz="3000" b="1" dirty="0"/>
          </a:p>
          <a:p>
            <a:pPr>
              <a:buNone/>
            </a:pPr>
            <a:r>
              <a:rPr lang="el-GR" sz="3200" b="1" dirty="0">
                <a:solidFill>
                  <a:srgbClr val="FF0000"/>
                </a:solidFill>
              </a:rPr>
              <a:t>Η αποδυνάμωση της </a:t>
            </a:r>
            <a:r>
              <a:rPr lang="el-GR" sz="3200" b="1" i="1" dirty="0">
                <a:solidFill>
                  <a:srgbClr val="FF0000"/>
                </a:solidFill>
              </a:rPr>
              <a:t>Παιδαγωγική</a:t>
            </a:r>
            <a:r>
              <a:rPr lang="el-GR" sz="3200" b="1" dirty="0">
                <a:solidFill>
                  <a:srgbClr val="FF0000"/>
                </a:solidFill>
              </a:rPr>
              <a:t>ς</a:t>
            </a:r>
            <a:r>
              <a:rPr lang="el-GR" sz="3200" b="1" dirty="0"/>
              <a:t>:</a:t>
            </a:r>
          </a:p>
          <a:p>
            <a:pPr>
              <a:buNone/>
            </a:pPr>
            <a:endParaRPr lang="el-GR" sz="3200" b="1" dirty="0"/>
          </a:p>
          <a:p>
            <a:pPr algn="just">
              <a:buFontTx/>
              <a:buChar char="-"/>
            </a:pPr>
            <a:r>
              <a:rPr lang="el-GR" sz="3200" dirty="0"/>
              <a:t>Η έμφαση στ</a:t>
            </a:r>
            <a:r>
              <a:rPr lang="en-US" sz="3200" dirty="0"/>
              <a:t>o </a:t>
            </a:r>
            <a:r>
              <a:rPr lang="el-GR" sz="3200" dirty="0"/>
              <a:t>τελικό αποτέλεσμα (</a:t>
            </a:r>
            <a:r>
              <a:rPr lang="en-US" sz="3200" dirty="0"/>
              <a:t>output)</a:t>
            </a:r>
            <a:r>
              <a:rPr lang="el-GR" sz="3200" dirty="0"/>
              <a:t> και </a:t>
            </a:r>
            <a:r>
              <a:rPr lang="el-GR" sz="3200" b="1" dirty="0"/>
              <a:t>όχι στην ποιότητα της παιδαγωγικής διαδικασίας </a:t>
            </a:r>
          </a:p>
          <a:p>
            <a:pPr algn="just">
              <a:buFontTx/>
              <a:buChar char="-"/>
            </a:pPr>
            <a:r>
              <a:rPr lang="el-GR" sz="3200" dirty="0"/>
              <a:t>Η αποδυνάμωση της </a:t>
            </a:r>
            <a:r>
              <a:rPr lang="el-GR" sz="3200" b="1" i="1" dirty="0"/>
              <a:t>παιδαγωγικής σχέσης </a:t>
            </a:r>
          </a:p>
          <a:p>
            <a:pPr algn="just">
              <a:buFontTx/>
              <a:buChar char="-"/>
            </a:pPr>
            <a:r>
              <a:rPr lang="el-GR" sz="3200" dirty="0"/>
              <a:t>Η αποδυνάμωση της συνείδησης για το γεγονός ότι η διδασκαλία συνιστά </a:t>
            </a:r>
            <a:r>
              <a:rPr lang="el-GR" sz="3200" b="1" dirty="0"/>
              <a:t>άμεση και ιδιαίτερα εντατική </a:t>
            </a:r>
            <a:r>
              <a:rPr lang="el-GR" sz="3200" dirty="0"/>
              <a:t>παρέμβαση</a:t>
            </a:r>
            <a:r>
              <a:rPr lang="el-GR" sz="3200" b="1" dirty="0"/>
              <a:t> </a:t>
            </a:r>
            <a:r>
              <a:rPr lang="el-GR" sz="3200" dirty="0"/>
              <a:t>στις διαδικασίες ανάπτυξης ενός μαθητή</a:t>
            </a:r>
          </a:p>
          <a:p>
            <a:pPr algn="just">
              <a:buFontTx/>
              <a:buChar char="-"/>
            </a:pPr>
            <a:endParaRPr lang="el-GR" dirty="0"/>
          </a:p>
          <a:p>
            <a:pPr>
              <a:buFontTx/>
              <a:buChar char="-"/>
            </a:pPr>
            <a:endParaRPr lang="en-US" dirty="0"/>
          </a:p>
          <a:p>
            <a:pPr>
              <a:buFontTx/>
              <a:buChar char="-"/>
            </a:pPr>
            <a:endParaRPr lang="el-GR" dirty="0"/>
          </a:p>
        </p:txBody>
      </p:sp>
    </p:spTree>
    <p:extLst>
      <p:ext uri="{BB962C8B-B14F-4D97-AF65-F5344CB8AC3E}">
        <p14:creationId xmlns:p14="http://schemas.microsoft.com/office/powerpoint/2010/main" val="199132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304800" y="524164"/>
            <a:ext cx="11323781" cy="990600"/>
          </a:xfrm>
          <a:solidFill>
            <a:schemeClr val="accent4">
              <a:lumMod val="20000"/>
              <a:lumOff val="80000"/>
            </a:schemeClr>
          </a:solidFill>
        </p:spPr>
        <p:txBody>
          <a:bodyPr/>
          <a:lstStyle/>
          <a:p>
            <a:r>
              <a:rPr lang="el-GR" altLang="el-GR" dirty="0"/>
              <a:t>ΘΕΩΡΙΕΣ ΔΙΚΑΙΟΣΥΝΗΣ</a:t>
            </a:r>
          </a:p>
        </p:txBody>
      </p:sp>
      <p:sp>
        <p:nvSpPr>
          <p:cNvPr id="3" name="Θέση περιεχομένου 2"/>
          <p:cNvSpPr>
            <a:spLocks noGrp="1"/>
          </p:cNvSpPr>
          <p:nvPr>
            <p:ph sz="quarter" idx="1"/>
          </p:nvPr>
        </p:nvSpPr>
        <p:spPr>
          <a:xfrm>
            <a:off x="378690" y="1600199"/>
            <a:ext cx="11249891" cy="4985327"/>
          </a:xfrm>
          <a:solidFill>
            <a:schemeClr val="accent2">
              <a:lumMod val="40000"/>
              <a:lumOff val="60000"/>
            </a:schemeClr>
          </a:solidFill>
        </p:spPr>
        <p:txBody>
          <a:bodyPr rtlCol="0">
            <a:normAutofit/>
          </a:bodyPr>
          <a:lstStyle/>
          <a:p>
            <a:pPr marL="320040" indent="-320040">
              <a:buFont typeface="Wingdings" panose="05000000000000000000" pitchFamily="2" charset="2"/>
              <a:buChar char="q"/>
              <a:defRPr/>
            </a:pPr>
            <a:r>
              <a:rPr lang="el-GR" dirty="0"/>
              <a:t>Χρειαζόμαστε μια γνήσια παιδαγωγική θεωρία περί δικαιοσύνης</a:t>
            </a:r>
          </a:p>
          <a:p>
            <a:pPr marL="0" indent="0">
              <a:buNone/>
              <a:defRPr/>
            </a:pPr>
            <a:endParaRPr lang="el-GR" dirty="0"/>
          </a:p>
          <a:p>
            <a:pPr marL="640080" lvl="1" indent="-274320">
              <a:defRPr/>
            </a:pPr>
            <a:r>
              <a:rPr lang="el-GR" dirty="0"/>
              <a:t>Οι υπάρχουσες θεωρίες προϋποθέτουν την αυτονομία των υποκειμένων </a:t>
            </a:r>
          </a:p>
          <a:p>
            <a:pPr lvl="2">
              <a:defRPr/>
            </a:pPr>
            <a:r>
              <a:rPr lang="el-GR" dirty="0"/>
              <a:t>Π.χ. αγορά  εργασίας (με τι συνδέουμε την έννοια της δικαιοσύνης;)</a:t>
            </a:r>
          </a:p>
          <a:p>
            <a:pPr marL="640080" lvl="1" indent="-274320">
              <a:defRPr/>
            </a:pPr>
            <a:r>
              <a:rPr lang="el-GR" dirty="0"/>
              <a:t>Τα παιδιά δεν είναι αυτόνομα</a:t>
            </a:r>
          </a:p>
          <a:p>
            <a:pPr lvl="2">
              <a:defRPr/>
            </a:pPr>
            <a:r>
              <a:rPr lang="el-GR" dirty="0"/>
              <a:t>Π.χ. οι σχολικές τους επιδόσεις επηρεάζονται από την οικογένεια ή το σχολείο</a:t>
            </a:r>
          </a:p>
          <a:p>
            <a:pPr lvl="2" indent="0">
              <a:buNone/>
              <a:defRPr/>
            </a:pPr>
            <a:endParaRPr lang="el-GR" dirty="0"/>
          </a:p>
          <a:p>
            <a:pPr lvl="2">
              <a:defRPr/>
            </a:pPr>
            <a:endParaRPr lang="el-GR" dirty="0"/>
          </a:p>
        </p:txBody>
      </p:sp>
    </p:spTree>
    <p:extLst>
      <p:ext uri="{BB962C8B-B14F-4D97-AF65-F5344CB8AC3E}">
        <p14:creationId xmlns:p14="http://schemas.microsoft.com/office/powerpoint/2010/main" val="22406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609600" y="228600"/>
            <a:ext cx="11028218" cy="990600"/>
          </a:xfrm>
          <a:solidFill>
            <a:schemeClr val="accent3">
              <a:lumMod val="20000"/>
              <a:lumOff val="80000"/>
            </a:schemeClr>
          </a:solidFill>
        </p:spPr>
        <p:txBody>
          <a:bodyPr/>
          <a:lstStyle/>
          <a:p>
            <a:r>
              <a:rPr lang="el-GR" altLang="el-GR" dirty="0"/>
              <a:t>Είναι η παιδεία «αγαθό»;</a:t>
            </a:r>
          </a:p>
        </p:txBody>
      </p:sp>
      <p:sp>
        <p:nvSpPr>
          <p:cNvPr id="3" name="Θέση περιεχομένου 2"/>
          <p:cNvSpPr>
            <a:spLocks noGrp="1"/>
          </p:cNvSpPr>
          <p:nvPr>
            <p:ph sz="quarter" idx="1"/>
          </p:nvPr>
        </p:nvSpPr>
        <p:spPr>
          <a:xfrm>
            <a:off x="609600" y="1600199"/>
            <a:ext cx="11139055" cy="4735945"/>
          </a:xfrm>
          <a:solidFill>
            <a:schemeClr val="accent3">
              <a:lumMod val="40000"/>
              <a:lumOff val="60000"/>
            </a:schemeClr>
          </a:solidFill>
        </p:spPr>
        <p:txBody>
          <a:bodyPr rtlCol="0">
            <a:normAutofit/>
          </a:bodyPr>
          <a:lstStyle/>
          <a:p>
            <a:pPr marL="320040" indent="-320040">
              <a:buFont typeface="Wingdings" panose="05000000000000000000" pitchFamily="2" charset="2"/>
              <a:buChar char="q"/>
              <a:defRPr/>
            </a:pPr>
            <a:r>
              <a:rPr lang="el-GR" b="1" dirty="0"/>
              <a:t>Παιδεία ως διαδικασία εξέλιξης</a:t>
            </a:r>
          </a:p>
          <a:p>
            <a:pPr marL="640080" lvl="1" indent="-274320" algn="just">
              <a:buFont typeface="Wingdings" panose="05000000000000000000" pitchFamily="2" charset="2"/>
              <a:buChar char="Ø"/>
              <a:defRPr/>
            </a:pPr>
            <a:r>
              <a:rPr lang="en-US" dirty="0"/>
              <a:t>M</a:t>
            </a:r>
            <a:r>
              <a:rPr lang="el-GR" dirty="0"/>
              <a:t>ε αυτή τη σημασία η παιδεία εξαρτάται πρωταρχικά από </a:t>
            </a:r>
            <a:r>
              <a:rPr lang="el-GR" b="1" dirty="0"/>
              <a:t>την ποιότητα των παιδαγωγικών σχέσεων </a:t>
            </a:r>
            <a:r>
              <a:rPr lang="el-GR" dirty="0"/>
              <a:t>και δευτερευόντως από την ποσότητα των μέσων.</a:t>
            </a:r>
          </a:p>
          <a:p>
            <a:pPr marL="457200" lvl="1" indent="0" algn="just">
              <a:buNone/>
              <a:defRPr/>
            </a:pPr>
            <a:endParaRPr lang="el-GR" dirty="0"/>
          </a:p>
          <a:p>
            <a:pPr marL="640080" lvl="1" indent="-274320" algn="just">
              <a:buFont typeface="Wingdings" pitchFamily="2" charset="2"/>
              <a:buChar char="Ø"/>
              <a:defRPr/>
            </a:pPr>
            <a:r>
              <a:rPr lang="el-GR" b="1" dirty="0"/>
              <a:t>Ποια μορφή οφείλουν να έχουν οι κοινωνικές σχέσεις οι οποίες συνιστούν προϋπόθεση ανάπτυξης της αυτονομίας του υποκειμένου</a:t>
            </a:r>
            <a:r>
              <a:rPr lang="el-GR" dirty="0"/>
              <a:t>;</a:t>
            </a:r>
          </a:p>
        </p:txBody>
      </p:sp>
    </p:spTree>
    <p:extLst>
      <p:ext uri="{BB962C8B-B14F-4D97-AF65-F5344CB8AC3E}">
        <p14:creationId xmlns:p14="http://schemas.microsoft.com/office/powerpoint/2010/main" val="20043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0073" y="274638"/>
            <a:ext cx="11822545" cy="1143000"/>
          </a:xfrm>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a:xfrm>
            <a:off x="120073" y="1600201"/>
            <a:ext cx="11822545" cy="5257799"/>
          </a:xfrm>
        </p:spPr>
        <p:txBody>
          <a:bodyPr>
            <a:normAutofit/>
          </a:bodyPr>
          <a:lstStyle/>
          <a:p>
            <a:pPr algn="just"/>
            <a:r>
              <a:rPr lang="el-GR" sz="2400" b="1" dirty="0"/>
              <a:t>Έμφαση στην ποιότητα των </a:t>
            </a:r>
            <a:r>
              <a:rPr lang="el-GR" sz="2400" b="1" i="1" dirty="0"/>
              <a:t>παιδαγωγικών σχέσεων</a:t>
            </a:r>
            <a:r>
              <a:rPr lang="el-GR" sz="2400" b="1" dirty="0"/>
              <a:t>: επεξεργασία ενός παιδαγωγικού σχεδίου / παιδαγωγικών αρχών/κριτηρίων διαμόρφωσης των σχέσεων εντός κι εκτός σχολείου  </a:t>
            </a:r>
          </a:p>
          <a:p>
            <a:pPr lvl="1" algn="just"/>
            <a:r>
              <a:rPr lang="el-GR" sz="2000" b="1" dirty="0"/>
              <a:t>Ζητούμενο: συλλογικές διαδικασίες για την οικοδόμηση </a:t>
            </a:r>
            <a:r>
              <a:rPr lang="el-GR" sz="2000" dirty="0"/>
              <a:t>της παιδαγωγικής ταυτότητας του σχολείου μας</a:t>
            </a:r>
          </a:p>
          <a:p>
            <a:pPr lvl="1" algn="just">
              <a:buNone/>
            </a:pPr>
            <a:endParaRPr lang="el-GR" sz="2000" b="1" dirty="0"/>
          </a:p>
          <a:p>
            <a:pPr algn="just"/>
            <a:r>
              <a:rPr lang="el-GR" sz="2400" b="1" dirty="0"/>
              <a:t>Έμφαση στην ποιότητα των διαδικασιών: ανάπτυξη στο πεδίο της διδακτικής μεθοδολογίας </a:t>
            </a:r>
          </a:p>
          <a:p>
            <a:pPr lvl="1" algn="just"/>
            <a:r>
              <a:rPr lang="el-GR" sz="2000" b="1" dirty="0"/>
              <a:t>Ζητούμενο: ο συλλογικός </a:t>
            </a:r>
            <a:r>
              <a:rPr lang="el-GR" sz="2000" b="1" dirty="0" err="1"/>
              <a:t>αναστοχασμός</a:t>
            </a:r>
            <a:r>
              <a:rPr lang="el-GR" sz="2000" b="1" dirty="0"/>
              <a:t> γύρω από θέματα διδασκαλίας έχοντας ως βάση τα κριτήρια του παιδαγωγικού μας σχεδίου </a:t>
            </a:r>
            <a:r>
              <a:rPr lang="el-GR" sz="2000" dirty="0"/>
              <a:t>(π.χ. διασφαλίζουν οι μέθοδοι διδασκαλίας ίσες ευκαιρίες; Ποιες είναι οι ανάγκες επιμόρφωσης των εκπαιδευτικών του σχολείου μας; )</a:t>
            </a:r>
          </a:p>
          <a:p>
            <a:pPr algn="just"/>
            <a:endParaRPr lang="el-GR" sz="2400" b="1" dirty="0"/>
          </a:p>
          <a:p>
            <a:pPr algn="just"/>
            <a:endParaRPr lang="el-GR" sz="2400" b="1" dirty="0"/>
          </a:p>
          <a:p>
            <a:pPr algn="just"/>
            <a:endParaRPr lang="el-GR" sz="2800" b="1" dirty="0"/>
          </a:p>
        </p:txBody>
      </p:sp>
    </p:spTree>
    <p:extLst>
      <p:ext uri="{BB962C8B-B14F-4D97-AF65-F5344CB8AC3E}">
        <p14:creationId xmlns:p14="http://schemas.microsoft.com/office/powerpoint/2010/main" val="7093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a:t>Παιδαγωγική ανάπτυξη του σχολείου</a:t>
            </a:r>
          </a:p>
        </p:txBody>
      </p:sp>
      <p:sp>
        <p:nvSpPr>
          <p:cNvPr id="3" name="2 - Θέση περιεχομένου"/>
          <p:cNvSpPr>
            <a:spLocks noGrp="1"/>
          </p:cNvSpPr>
          <p:nvPr>
            <p:ph idx="1"/>
          </p:nvPr>
        </p:nvSpPr>
        <p:spPr/>
        <p:txBody>
          <a:bodyPr>
            <a:normAutofit/>
          </a:bodyPr>
          <a:lstStyle/>
          <a:p>
            <a:pPr algn="just"/>
            <a:r>
              <a:rPr lang="el-GR" sz="2400" b="1" dirty="0"/>
              <a:t>Έμφαση στην ανάπτυξη μιας κουλτούρας αξιοποίησης εξωσχολικών πόρων μάθησης  </a:t>
            </a:r>
            <a:r>
              <a:rPr lang="el-GR" sz="2400" dirty="0"/>
              <a:t>(π.χ. σχέσεις με την κοινότητα)</a:t>
            </a:r>
          </a:p>
          <a:p>
            <a:pPr lvl="1" algn="just"/>
            <a:r>
              <a:rPr lang="el-GR" sz="2000" b="1" dirty="0"/>
              <a:t>Ζητούμενα: </a:t>
            </a:r>
            <a:r>
              <a:rPr lang="el-GR" sz="2000" dirty="0"/>
              <a:t>το συστηματικό «άνοιγμα» του σχολείου και η διαμόρφωση ενός ιδιαίτερου προφίλ σε σχέση με τις ανάγκες μάθησης του μαθητικού μας πληθυσμού</a:t>
            </a:r>
          </a:p>
          <a:p>
            <a:pPr algn="just"/>
            <a:r>
              <a:rPr lang="el-GR" sz="2400" b="1" dirty="0"/>
              <a:t>Έμφαση στην ποιότητα των σχέσεων με την οικογένεια </a:t>
            </a:r>
          </a:p>
          <a:p>
            <a:pPr lvl="1" algn="just"/>
            <a:r>
              <a:rPr lang="el-GR" sz="2000" b="1" dirty="0"/>
              <a:t>Ζητούμενο: </a:t>
            </a:r>
            <a:r>
              <a:rPr lang="el-GR" sz="2000" dirty="0"/>
              <a:t>η διαμόρφωση συνεργατικών σχέσεων με την οικογένεια.</a:t>
            </a:r>
          </a:p>
          <a:p>
            <a:pPr lvl="1" algn="just">
              <a:buNone/>
            </a:pPr>
            <a:r>
              <a:rPr lang="el-GR" sz="2000" dirty="0"/>
              <a:t>(Π.χ. τι χρειάζεται να γνωρίζουμε για τις οικογένειες του σχολείο μας; Τι χρειάζεται να γνωρίζουν οι οικογένειες για το σχολείο μας; </a:t>
            </a:r>
            <a:r>
              <a:rPr lang="el-GR" sz="2000" b="1" dirty="0"/>
              <a:t>Μήπως λειτουργούμε με έναν τρόπο επιβαρυντικό για τις οικογένειες</a:t>
            </a:r>
            <a:r>
              <a:rPr lang="el-GR" sz="2000" dirty="0"/>
              <a:t>; Πως θα το μάθουμε; Τι μπορούμε να αλλάξουμε στις μεταξύ μας σχέσεις;)</a:t>
            </a:r>
          </a:p>
          <a:p>
            <a:pPr lvl="1" algn="just">
              <a:buNone/>
            </a:pPr>
            <a:endParaRPr lang="el-GR" sz="2000" b="1" dirty="0"/>
          </a:p>
          <a:p>
            <a:endParaRPr lang="el-GR" dirty="0"/>
          </a:p>
        </p:txBody>
      </p:sp>
    </p:spTree>
    <p:extLst>
      <p:ext uri="{BB962C8B-B14F-4D97-AF65-F5344CB8AC3E}">
        <p14:creationId xmlns:p14="http://schemas.microsoft.com/office/powerpoint/2010/main" val="10515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l-GR" sz="3100" b="1" dirty="0"/>
              <a:t>Παιδαγωγική ανάπτυξη του σχολείου - Ποιοι μπορεί να είναι οι στόχοι / τα κριτήριά μας </a:t>
            </a:r>
            <a:r>
              <a:rPr lang="el-GR" b="1" dirty="0"/>
              <a:t>;</a:t>
            </a:r>
          </a:p>
        </p:txBody>
      </p:sp>
      <p:sp>
        <p:nvSpPr>
          <p:cNvPr id="3" name="2 - Θέση περιεχομένου"/>
          <p:cNvSpPr>
            <a:spLocks noGrp="1"/>
          </p:cNvSpPr>
          <p:nvPr>
            <p:ph idx="1"/>
          </p:nvPr>
        </p:nvSpPr>
        <p:spPr>
          <a:xfrm>
            <a:off x="1981200" y="1600200"/>
            <a:ext cx="8229600" cy="5257800"/>
          </a:xfrm>
        </p:spPr>
        <p:txBody>
          <a:bodyPr>
            <a:normAutofit fontScale="92500" lnSpcReduction="10000"/>
          </a:bodyPr>
          <a:lstStyle/>
          <a:p>
            <a:pPr algn="just">
              <a:buNone/>
            </a:pPr>
            <a:r>
              <a:rPr lang="el-GR" b="1" dirty="0"/>
              <a:t>Το περιεχόμενο της «Παιδαγωγικής</a:t>
            </a:r>
            <a:r>
              <a:rPr lang="el-GR" dirty="0"/>
              <a:t>»:</a:t>
            </a:r>
          </a:p>
          <a:p>
            <a:pPr algn="just">
              <a:buNone/>
            </a:pPr>
            <a:endParaRPr lang="el-GR" dirty="0"/>
          </a:p>
          <a:p>
            <a:pPr algn="just">
              <a:buFont typeface="Wingdings" pitchFamily="2" charset="2"/>
              <a:buChar char="Ø"/>
            </a:pPr>
            <a:r>
              <a:rPr lang="el-GR" b="1" dirty="0"/>
              <a:t>Προστασία του μαθητή</a:t>
            </a:r>
            <a:r>
              <a:rPr lang="el-GR" dirty="0"/>
              <a:t>: δεν εκθέτουμε τους μαθητές σε καταστάσεις τις οποίες δεν μπορούν να επεξεργασθούν, κυρίως συναισθηματικά (π.χ. καταστάσεις φόβου και άγχους).</a:t>
            </a:r>
          </a:p>
          <a:p>
            <a:pPr algn="just">
              <a:buNone/>
            </a:pPr>
            <a:r>
              <a:rPr lang="el-GR" dirty="0"/>
              <a:t> Λαμβάνεται υπόψη το κριτήριο αυτό στη διαμόρφωση των πρακτικών μας στο σχολείο; (π.χ. μέθοδοι διδασκαλίας, τρόποι αξιολόγησης, οργάνωση της σχολικής κουλτούρας στο πεδίο της πρόληψης κλπ)</a:t>
            </a:r>
          </a:p>
          <a:p>
            <a:pPr algn="just">
              <a:buNone/>
            </a:pPr>
            <a:endParaRPr lang="el-GR" dirty="0"/>
          </a:p>
        </p:txBody>
      </p:sp>
    </p:spTree>
    <p:extLst>
      <p:ext uri="{BB962C8B-B14F-4D97-AF65-F5344CB8AC3E}">
        <p14:creationId xmlns:p14="http://schemas.microsoft.com/office/powerpoint/2010/main" val="70113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188640"/>
            <a:ext cx="8229600" cy="1228998"/>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l-GR" sz="3600" b="1" dirty="0"/>
              <a:t>Παιδαγωγική ανάπτυξη του σχολείου – Ποιοι μπορεί να είναι οι στόχοι (τα κριτήρια</a:t>
            </a:r>
            <a:r>
              <a:rPr lang="el-GR" b="1" dirty="0"/>
              <a:t>); </a:t>
            </a:r>
            <a:endParaRPr lang="el-GR" dirty="0"/>
          </a:p>
        </p:txBody>
      </p:sp>
      <p:sp>
        <p:nvSpPr>
          <p:cNvPr id="3" name="2 - Θέση περιεχομένου"/>
          <p:cNvSpPr>
            <a:spLocks noGrp="1"/>
          </p:cNvSpPr>
          <p:nvPr>
            <p:ph idx="1"/>
          </p:nvPr>
        </p:nvSpPr>
        <p:spPr/>
        <p:txBody>
          <a:bodyPr>
            <a:normAutofit fontScale="92500" lnSpcReduction="10000"/>
          </a:bodyPr>
          <a:lstStyle/>
          <a:p>
            <a:pPr algn="just"/>
            <a:r>
              <a:rPr lang="el-GR" sz="2800" b="1" dirty="0"/>
              <a:t>Σύμπραξη με τους μαθητές</a:t>
            </a:r>
            <a:r>
              <a:rPr lang="el-GR" sz="2800" dirty="0"/>
              <a:t>: διασφαλίζει ο τρόπος λειτουργίας του σχολείου μας το μέγιστο δυνατό βαθμό συμμετοχής των μαθητών; (π.χ. μέθοδοι διδασκαλίας, οργάνωση της σχολικής ζωής)</a:t>
            </a:r>
          </a:p>
          <a:p>
            <a:pPr algn="just"/>
            <a:r>
              <a:rPr lang="el-GR" sz="2800" b="1" dirty="0"/>
              <a:t>Υποστήριξη των μαθητών με στόχο τις καλές σχολικές επιδόσεις: </a:t>
            </a:r>
            <a:r>
              <a:rPr lang="el-GR" sz="2800" dirty="0"/>
              <a:t>έχουμε κατανοήσει πλήρως τους λόγους για τους οποίους κάποιοι μαθητές δεν τα «καταφέρνουν» καλά; Πως ερμηνεύουμε τη σχολική αποτυχία; Υπάρχει ανάγκη να διορθωθεί κάτι;</a:t>
            </a:r>
          </a:p>
          <a:p>
            <a:pPr algn="just"/>
            <a:r>
              <a:rPr lang="el-GR" sz="2800" b="1" dirty="0"/>
              <a:t>Σύμπραξη με τις οικογένειες: </a:t>
            </a:r>
            <a:r>
              <a:rPr lang="el-GR" sz="2800" dirty="0"/>
              <a:t>Πόσο καλά γνωρίζουμε τους γονείς των μαθητών μας; Ξέρουμε τι θα ήθελαν να γνωρίζουν οι γονείς για το σχολείο μας και τις πρακτικές μας; Είναι αποτελεσματική η επικοινωνία με τους γονείς; Με ποιους γονείς δυσκολευόμαστε στην επικοινωνία; </a:t>
            </a:r>
            <a:r>
              <a:rPr lang="en-US" sz="2800" dirty="0"/>
              <a:t> </a:t>
            </a:r>
            <a:endParaRPr lang="el-GR" sz="2800" dirty="0"/>
          </a:p>
        </p:txBody>
      </p:sp>
    </p:spTree>
    <p:extLst>
      <p:ext uri="{BB962C8B-B14F-4D97-AF65-F5344CB8AC3E}">
        <p14:creationId xmlns:p14="http://schemas.microsoft.com/office/powerpoint/2010/main" val="26382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Picture 2" descr="D:\ΣΧΟΛΕΙΑ ΡΟΜΑ\ΣΟΦΑΔΕΣ\DSCN03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7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681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μικρή σχολική αίθουσ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7345" cy="69365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3425" y="3264569"/>
            <a:ext cx="2695072" cy="369332"/>
          </a:xfrm>
          <a:prstGeom prst="rect">
            <a:avLst/>
          </a:prstGeom>
        </p:spPr>
        <p:txBody>
          <a:bodyPr wrap="square">
            <a:spAutoFit/>
          </a:bodyPr>
          <a:lstStyle/>
          <a:p>
            <a:r>
              <a:rPr lang="el-GR" dirty="0">
                <a:latin typeface="Georgia" panose="02040502050405020303" pitchFamily="18" charset="0"/>
              </a:rPr>
              <a:t> </a:t>
            </a:r>
            <a:endParaRPr lang="el-GR" dirty="0"/>
          </a:p>
        </p:txBody>
      </p:sp>
      <p:sp>
        <p:nvSpPr>
          <p:cNvPr id="6" name="Title 1"/>
          <p:cNvSpPr txBox="1">
            <a:spLocks/>
          </p:cNvSpPr>
          <p:nvPr/>
        </p:nvSpPr>
        <p:spPr>
          <a:xfrm>
            <a:off x="0" y="486696"/>
            <a:ext cx="2890685" cy="134210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3200" dirty="0"/>
          </a:p>
        </p:txBody>
      </p:sp>
    </p:spTree>
    <p:extLst>
      <p:ext uri="{BB962C8B-B14F-4D97-AF65-F5344CB8AC3E}">
        <p14:creationId xmlns:p14="http://schemas.microsoft.com/office/powerpoint/2010/main" val="97746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6" descr="Image result for γωνιά χαλάρωσης τάξη"/>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4"/>
            <a:ext cx="12192000" cy="671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Τίτλος 1"/>
          <p:cNvSpPr>
            <a:spLocks noGrp="1"/>
          </p:cNvSpPr>
          <p:nvPr>
            <p:ph type="title"/>
          </p:nvPr>
        </p:nvSpPr>
        <p:spPr>
          <a:xfrm>
            <a:off x="838200" y="365125"/>
            <a:ext cx="10515600" cy="1325563"/>
          </a:xfrm>
        </p:spPr>
        <p:txBody>
          <a:bodyPr>
            <a:normAutofit/>
          </a:bodyPr>
          <a:lstStyle/>
          <a:p>
            <a:r>
              <a:rPr lang="el-GR" altLang="el-GR" sz="4200"/>
              <a:t>Θέσεις για την εκπαιδευτική δικαιοσύνη – </a:t>
            </a:r>
            <a:r>
              <a:rPr lang="el-GR" altLang="el-GR" sz="4200" b="1"/>
              <a:t>Τι είδους «αγαθό» είναι η παιδεία;(</a:t>
            </a:r>
            <a:r>
              <a:rPr lang="en-US" altLang="el-GR" sz="4200" b="1"/>
              <a:t>Stojanov 2011)</a:t>
            </a:r>
            <a:endParaRPr lang="el-GR" altLang="el-GR" sz="4200" b="1"/>
          </a:p>
        </p:txBody>
      </p:sp>
      <p:sp>
        <p:nvSpPr>
          <p:cNvPr id="133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sz="quarter" idx="1"/>
          </p:nvPr>
        </p:nvSpPr>
        <p:spPr>
          <a:xfrm>
            <a:off x="499872" y="1929384"/>
            <a:ext cx="11023092" cy="4251960"/>
          </a:xfrm>
        </p:spPr>
        <p:txBody>
          <a:bodyPr rtlCol="0">
            <a:normAutofit/>
          </a:bodyPr>
          <a:lstStyle/>
          <a:p>
            <a:pPr marL="320040" indent="-320040" fontAlgn="auto">
              <a:spcAft>
                <a:spcPts val="0"/>
              </a:spcAft>
              <a:buFont typeface="Wingdings" panose="05000000000000000000" pitchFamily="2" charset="2"/>
              <a:buChar char="q"/>
              <a:defRPr/>
            </a:pPr>
            <a:r>
              <a:rPr lang="el-GR" sz="2200" b="1" dirty="0"/>
              <a:t>Παιδεία ως διαδικασία ανάπτυξης</a:t>
            </a:r>
          </a:p>
          <a:p>
            <a:pPr marL="640080" lvl="1" indent="-274320" fontAlgn="auto">
              <a:spcAft>
                <a:spcPts val="0"/>
              </a:spcAft>
              <a:buFont typeface="Wingdings" panose="05000000000000000000" pitchFamily="2" charset="2"/>
              <a:buChar char="Ø"/>
              <a:defRPr/>
            </a:pPr>
            <a:r>
              <a:rPr lang="en-US" sz="2200" dirty="0"/>
              <a:t>M</a:t>
            </a:r>
            <a:r>
              <a:rPr lang="el-GR" sz="2200" dirty="0"/>
              <a:t>ε αυτή τη σημασία η παιδεία εξαρτάται πρωταρχικά από </a:t>
            </a:r>
            <a:r>
              <a:rPr lang="el-GR" sz="2200" b="1" dirty="0"/>
              <a:t>την ποιότητα των παιδαγωγικών σχέσεων </a:t>
            </a:r>
            <a:r>
              <a:rPr lang="el-GR" sz="2200" dirty="0"/>
              <a:t>και δευτερευόντως από την ποσότητα των μέσων.</a:t>
            </a:r>
          </a:p>
          <a:p>
            <a:pPr marL="457200" lvl="1" indent="0" fontAlgn="auto">
              <a:spcAft>
                <a:spcPts val="0"/>
              </a:spcAft>
              <a:buFont typeface="Arial" pitchFamily="34" charset="0"/>
              <a:buNone/>
              <a:defRPr/>
            </a:pPr>
            <a:endParaRPr lang="el-GR" sz="2200" dirty="0"/>
          </a:p>
          <a:p>
            <a:pPr marL="640080" lvl="1" indent="-274320" fontAlgn="auto">
              <a:spcAft>
                <a:spcPts val="0"/>
              </a:spcAft>
              <a:buFont typeface="Wingdings" pitchFamily="2" charset="2"/>
              <a:buChar char="Ø"/>
              <a:defRPr/>
            </a:pPr>
            <a:r>
              <a:rPr lang="el-GR" sz="2200" b="1" dirty="0"/>
              <a:t>Ποια μορφή οφείλουν να έχουν οι κοινωνικές σχέσεις οι οποίες συνιστούν προϋπόθεση ανάπτυξης της αυτονομίας του υποκειμένου</a:t>
            </a:r>
            <a:r>
              <a:rPr lang="el-GR" sz="2200" dirty="0"/>
              <a:t>;</a:t>
            </a:r>
          </a:p>
        </p:txBody>
      </p:sp>
    </p:spTree>
    <p:extLst>
      <p:ext uri="{BB962C8B-B14F-4D97-AF65-F5344CB8AC3E}">
        <p14:creationId xmlns:p14="http://schemas.microsoft.com/office/powerpoint/2010/main" val="20727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Freeform: Shape 174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17410" name="Τίτλος 1"/>
          <p:cNvSpPr>
            <a:spLocks noGrp="1"/>
          </p:cNvSpPr>
          <p:nvPr>
            <p:ph type="title"/>
          </p:nvPr>
        </p:nvSpPr>
        <p:spPr>
          <a:xfrm>
            <a:off x="838200" y="401221"/>
            <a:ext cx="10515600" cy="1348065"/>
          </a:xfrm>
        </p:spPr>
        <p:txBody>
          <a:bodyPr>
            <a:normAutofit/>
          </a:bodyPr>
          <a:lstStyle/>
          <a:p>
            <a:r>
              <a:rPr lang="el-GR" altLang="el-GR" sz="5400">
                <a:solidFill>
                  <a:srgbClr val="FFFFFF"/>
                </a:solidFill>
              </a:rPr>
              <a:t>Δικαιοσύνη και αναγνώριση</a:t>
            </a:r>
          </a:p>
        </p:txBody>
      </p:sp>
      <p:sp>
        <p:nvSpPr>
          <p:cNvPr id="3" name="Θέση περιεχομένου 2"/>
          <p:cNvSpPr>
            <a:spLocks noGrp="1"/>
          </p:cNvSpPr>
          <p:nvPr>
            <p:ph sz="quarter" idx="1"/>
          </p:nvPr>
        </p:nvSpPr>
        <p:spPr>
          <a:xfrm>
            <a:off x="838200" y="2586789"/>
            <a:ext cx="10515600" cy="3590174"/>
          </a:xfrm>
        </p:spPr>
        <p:txBody>
          <a:bodyPr rtlCol="0">
            <a:normAutofit/>
          </a:bodyPr>
          <a:lstStyle/>
          <a:p>
            <a:pPr marL="320040" indent="-320040" fontAlgn="auto">
              <a:spcAft>
                <a:spcPts val="0"/>
              </a:spcAft>
              <a:buFont typeface="Arial" pitchFamily="34" charset="0"/>
              <a:buChar char="•"/>
              <a:defRPr/>
            </a:pPr>
            <a:r>
              <a:rPr lang="el-GR" sz="2200"/>
              <a:t>Η δικαιοσύνη δεν σχετίζεται με τη διανομή των πόρων αλλά με μια </a:t>
            </a:r>
            <a:r>
              <a:rPr lang="el-GR" sz="2200" b="1"/>
              <a:t>συγκεκριμένη ποιότητα κοινωνικών σχέσεων.</a:t>
            </a:r>
          </a:p>
          <a:p>
            <a:pPr marL="0" indent="0" fontAlgn="auto">
              <a:spcAft>
                <a:spcPts val="0"/>
              </a:spcAft>
              <a:buNone/>
              <a:defRPr/>
            </a:pPr>
            <a:endParaRPr lang="el-GR" sz="2200"/>
          </a:p>
          <a:p>
            <a:pPr marL="320040" indent="-320040" fontAlgn="auto">
              <a:spcAft>
                <a:spcPts val="0"/>
              </a:spcAft>
              <a:buFont typeface="Arial" pitchFamily="34" charset="0"/>
              <a:buChar char="•"/>
              <a:defRPr/>
            </a:pPr>
            <a:r>
              <a:rPr lang="el-GR" sz="2200"/>
              <a:t>Πρόκειται για σχέσεις εντός των οποίων τα υποκείμενα </a:t>
            </a:r>
            <a:r>
              <a:rPr lang="el-GR" sz="2200" b="1"/>
              <a:t>αναγνωρίζονται αμοιβαία ως ηθικά ισότιμα.</a:t>
            </a:r>
          </a:p>
          <a:p>
            <a:pPr marL="0" indent="0" fontAlgn="auto">
              <a:spcAft>
                <a:spcPts val="0"/>
              </a:spcAft>
              <a:buFont typeface="Arial" pitchFamily="34" charset="0"/>
              <a:buNone/>
              <a:defRPr/>
            </a:pPr>
            <a:r>
              <a:rPr lang="el-GR" sz="2200"/>
              <a:t> </a:t>
            </a:r>
          </a:p>
        </p:txBody>
      </p:sp>
    </p:spTree>
    <p:extLst>
      <p:ext uri="{BB962C8B-B14F-4D97-AF65-F5344CB8AC3E}">
        <p14:creationId xmlns:p14="http://schemas.microsoft.com/office/powerpoint/2010/main" val="13367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p:cNvSpPr>
            <a:spLocks noGrp="1"/>
          </p:cNvSpPr>
          <p:nvPr>
            <p:ph type="title"/>
          </p:nvPr>
        </p:nvSpPr>
        <p:spPr>
          <a:xfrm>
            <a:off x="838200" y="401221"/>
            <a:ext cx="10515600" cy="1348065"/>
          </a:xfrm>
        </p:spPr>
        <p:txBody>
          <a:bodyPr>
            <a:normAutofit/>
          </a:bodyPr>
          <a:lstStyle/>
          <a:p>
            <a:r>
              <a:rPr lang="el-GR" sz="4200" b="1">
                <a:solidFill>
                  <a:srgbClr val="FFFFFF"/>
                </a:solidFill>
              </a:rPr>
              <a:t>Εκπαιδευτική Δικαιοσύνη από τη σκοπιά της Αναγνώρισης – </a:t>
            </a:r>
            <a:r>
              <a:rPr lang="el-GR" sz="4200" b="1" i="1">
                <a:solidFill>
                  <a:srgbClr val="FFFFFF"/>
                </a:solidFill>
              </a:rPr>
              <a:t>Αναγνωρισιακή Δικαιοσύνη</a:t>
            </a:r>
          </a:p>
        </p:txBody>
      </p:sp>
      <p:sp>
        <p:nvSpPr>
          <p:cNvPr id="3" name="Θέση περιεχομένου 2"/>
          <p:cNvSpPr>
            <a:spLocks noGrp="1"/>
          </p:cNvSpPr>
          <p:nvPr>
            <p:ph idx="1"/>
          </p:nvPr>
        </p:nvSpPr>
        <p:spPr>
          <a:xfrm>
            <a:off x="0" y="2225040"/>
            <a:ext cx="12100560" cy="4521199"/>
          </a:xfrm>
        </p:spPr>
        <p:txBody>
          <a:bodyPr>
            <a:noAutofit/>
          </a:bodyPr>
          <a:lstStyle/>
          <a:p>
            <a:r>
              <a:rPr lang="el-GR" sz="2400" dirty="0"/>
              <a:t>Η Θεωρία της Αναγνώρισης είναι μια θεωρία κοινωνικής δικαιοσύνης. </a:t>
            </a:r>
          </a:p>
          <a:p>
            <a:r>
              <a:rPr lang="el-GR" sz="2400" dirty="0"/>
              <a:t>Ο </a:t>
            </a:r>
            <a:r>
              <a:rPr lang="en-US" sz="2400" dirty="0" err="1"/>
              <a:t>Honneth</a:t>
            </a:r>
            <a:r>
              <a:rPr lang="el-GR" sz="2400" dirty="0"/>
              <a:t> (2003, 210) υποστηρίζει τη θέση ότι η ατομική αυτοπραγμάτωση και αυτονομία συνιστά το βασικό στόχο της ίσης μεταχείρισης όλων των ατόμων στις κοινωνίες μας. </a:t>
            </a:r>
          </a:p>
          <a:p>
            <a:r>
              <a:rPr lang="el-GR" sz="2400" dirty="0"/>
              <a:t>Μια κοινωνία είναι δίκαιη όταν διασφαλίζει </a:t>
            </a:r>
            <a:r>
              <a:rPr lang="el-GR" sz="2400" b="1" dirty="0"/>
              <a:t>εκείνη την ποιότητα σχέσεων </a:t>
            </a:r>
            <a:r>
              <a:rPr lang="el-GR" sz="2400" b="1" dirty="0" err="1"/>
              <a:t>διϋποκειμενικής</a:t>
            </a:r>
            <a:r>
              <a:rPr lang="el-GR" sz="2400" b="1" dirty="0"/>
              <a:t> αναγνώρισης</a:t>
            </a:r>
            <a:r>
              <a:rPr lang="el-GR" sz="2400" dirty="0"/>
              <a:t> που συνιστά αναγκαία συνθήκη για τη συγκρότηση μιας ακέραιης προσωπικής ταυτότητας. </a:t>
            </a:r>
          </a:p>
          <a:p>
            <a:r>
              <a:rPr lang="el-GR" sz="2400" dirty="0"/>
              <a:t>Ως πυρήνα της κοινωνικής δικαιοσύνης ορίζει τις ακόλουθες </a:t>
            </a:r>
            <a:r>
              <a:rPr lang="el-GR" sz="2400" b="1" dirty="0"/>
              <a:t>τρεις και ισότιμες μεταξύ τους μορφές αναγνώρισης</a:t>
            </a:r>
            <a:r>
              <a:rPr lang="el-GR" sz="2400" dirty="0"/>
              <a:t>: Μέριμνα (</a:t>
            </a:r>
            <a:r>
              <a:rPr lang="el-GR" sz="2400" dirty="0" err="1"/>
              <a:t>ενσυναίσθηση</a:t>
            </a:r>
            <a:r>
              <a:rPr lang="el-GR" sz="2400" dirty="0"/>
              <a:t>), ηθικός σεβασμός και κοινωνική εκτίμηση. </a:t>
            </a:r>
          </a:p>
          <a:p>
            <a:r>
              <a:rPr lang="el-GR" sz="2400" dirty="0"/>
              <a:t>Η </a:t>
            </a:r>
            <a:r>
              <a:rPr lang="el-GR" sz="2400" b="1" dirty="0"/>
              <a:t>συγκρότηση της ταυτότητας του κάθε ατόμου </a:t>
            </a:r>
            <a:r>
              <a:rPr lang="el-GR" sz="2400" dirty="0"/>
              <a:t>καθώς και η διαφύλαξη της ακεραιότητας της εξαρτώνται και από τις τρεις αυτές μορφές αναγνώρισης.</a:t>
            </a:r>
          </a:p>
        </p:txBody>
      </p:sp>
    </p:spTree>
    <p:extLst>
      <p:ext uri="{BB962C8B-B14F-4D97-AF65-F5344CB8AC3E}">
        <p14:creationId xmlns:p14="http://schemas.microsoft.com/office/powerpoint/2010/main" val="211309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38200" y="365125"/>
            <a:ext cx="10515600" cy="1325563"/>
          </a:xfrm>
        </p:spPr>
        <p:txBody>
          <a:bodyPr>
            <a:normAutofit/>
          </a:bodyPr>
          <a:lstStyle/>
          <a:p>
            <a:r>
              <a:rPr lang="el-GR" sz="5400" b="1" i="1"/>
              <a:t>Αναγνωρισιακή Δικαιοσύνη</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223520" y="1885696"/>
            <a:ext cx="11130280" cy="4295648"/>
          </a:xfrm>
        </p:spPr>
        <p:txBody>
          <a:bodyPr>
            <a:normAutofit/>
          </a:bodyPr>
          <a:lstStyle/>
          <a:p>
            <a:r>
              <a:rPr lang="el-GR" sz="2400" dirty="0"/>
              <a:t>Ο </a:t>
            </a:r>
            <a:r>
              <a:rPr lang="el-GR" sz="2400" dirty="0" err="1"/>
              <a:t>Stojanov</a:t>
            </a:r>
            <a:r>
              <a:rPr lang="el-GR" sz="2400" dirty="0"/>
              <a:t> (2006, 2011, 2018) επεξεργάστηκε από μια παιδαγωγική οπτική τη θεωρία της </a:t>
            </a:r>
            <a:r>
              <a:rPr lang="el-GR" sz="2400" dirty="0" err="1"/>
              <a:t>αναγνωρισιακής</a:t>
            </a:r>
            <a:r>
              <a:rPr lang="el-GR" sz="2400" dirty="0"/>
              <a:t> δικαιοσύνης του </a:t>
            </a:r>
            <a:r>
              <a:rPr lang="el-GR" sz="2400" dirty="0" err="1"/>
              <a:t>Honneth</a:t>
            </a:r>
            <a:r>
              <a:rPr lang="el-GR" sz="2400" dirty="0"/>
              <a:t> και διαμόρφωσε μια ιδιαίτερη προσέγγιση.</a:t>
            </a:r>
          </a:p>
          <a:p>
            <a:r>
              <a:rPr lang="el-GR" sz="2400" dirty="0"/>
              <a:t>Η εκπαίδευση δεν συνιστά διανεμητικό αγαθό που μπορεί κάποιος να κατέχει αλλά μια διαδικασία ανάπτυξης του ατόμου με στόχο την απόκτηση αυτονομίας. (</a:t>
            </a:r>
            <a:r>
              <a:rPr lang="el-GR" sz="2400" b="1" dirty="0"/>
              <a:t>Ηθική Αυτονομία</a:t>
            </a:r>
            <a:r>
              <a:rPr lang="el-GR" sz="2400" dirty="0"/>
              <a:t>) </a:t>
            </a:r>
          </a:p>
          <a:p>
            <a:r>
              <a:rPr lang="el-GR" sz="2400" dirty="0"/>
              <a:t>Η έννοια της ανάπτυξης του υποκειμένου συμπεριλαμβάνει δυο διαστάσεις: (α) </a:t>
            </a:r>
            <a:r>
              <a:rPr lang="el-GR" sz="2400" b="1" dirty="0"/>
              <a:t>την ανάπτυξη σχέσεων με τον εαυτό </a:t>
            </a:r>
            <a:r>
              <a:rPr lang="el-GR" sz="2400" dirty="0"/>
              <a:t>(</a:t>
            </a:r>
            <a:r>
              <a:rPr lang="el-GR" sz="2400" dirty="0" err="1"/>
              <a:t>self-confidence</a:t>
            </a:r>
            <a:r>
              <a:rPr lang="el-GR" sz="2400" dirty="0"/>
              <a:t>, </a:t>
            </a:r>
            <a:r>
              <a:rPr lang="el-GR" sz="2400" dirty="0" err="1"/>
              <a:t>Self-respect</a:t>
            </a:r>
            <a:r>
              <a:rPr lang="el-GR" sz="2400" dirty="0"/>
              <a:t>, </a:t>
            </a:r>
            <a:r>
              <a:rPr lang="el-GR" sz="2400" dirty="0" err="1"/>
              <a:t>Self-esteem</a:t>
            </a:r>
            <a:r>
              <a:rPr lang="el-GR" sz="2400" dirty="0"/>
              <a:t>) και (β) </a:t>
            </a:r>
            <a:r>
              <a:rPr lang="el-GR" sz="2400" b="1" dirty="0"/>
              <a:t>την ανάπτυξη σχέσεων με τον κόσμο </a:t>
            </a:r>
            <a:r>
              <a:rPr lang="el-GR" sz="2400" dirty="0"/>
              <a:t>(ανάπτυξη ιδανικών, προτάσεων και  υποκειμενικών θεωριών). </a:t>
            </a:r>
          </a:p>
        </p:txBody>
      </p:sp>
    </p:spTree>
    <p:extLst>
      <p:ext uri="{BB962C8B-B14F-4D97-AF65-F5344CB8AC3E}">
        <p14:creationId xmlns:p14="http://schemas.microsoft.com/office/powerpoint/2010/main" val="15099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3250</TotalTime>
  <Words>4705</Words>
  <Application>Microsoft Office PowerPoint</Application>
  <PresentationFormat>Ευρεία οθόνη</PresentationFormat>
  <Paragraphs>306</Paragraphs>
  <Slides>58</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9</vt:i4>
      </vt:variant>
      <vt:variant>
        <vt:lpstr>Τίτλοι διαφανειών</vt:lpstr>
      </vt:variant>
      <vt:variant>
        <vt:i4>58</vt:i4>
      </vt:variant>
    </vt:vector>
  </HeadingPairs>
  <TitlesOfParts>
    <vt:vector size="73" baseType="lpstr">
      <vt:lpstr>Arial</vt:lpstr>
      <vt:lpstr>Calibri</vt:lpstr>
      <vt:lpstr>Calibri Light</vt:lpstr>
      <vt:lpstr>Georgia</vt:lpstr>
      <vt:lpstr>Times New Roman</vt:lpstr>
      <vt:lpstr>Wingdings</vt:lpstr>
      <vt:lpstr>Θέμα του Office</vt:lpstr>
      <vt:lpstr>1_Θέμα του Office</vt:lpstr>
      <vt:lpstr>3_Θέμα του Office</vt:lpstr>
      <vt:lpstr>5_Θέμα του Office</vt:lpstr>
      <vt:lpstr>6_Θέμα του Office</vt:lpstr>
      <vt:lpstr>7_Θέμα του Office</vt:lpstr>
      <vt:lpstr>2_Θέμα του Office</vt:lpstr>
      <vt:lpstr>8_Θέμα του Office</vt:lpstr>
      <vt:lpstr>9_Θέμα του Office</vt:lpstr>
      <vt:lpstr>  «Ειδικά Θέματα Παιδαγωγικής Ανάπτυξης του Σχολείου» </vt:lpstr>
      <vt:lpstr>1. Ανάπτυξη του Σχολείου: Βασικά σημεία της συζήτησης</vt:lpstr>
      <vt:lpstr>1. Ανάπτυξη του Σχολείου</vt:lpstr>
      <vt:lpstr>Έμφαση στα μαθησιακά αποτελέσματα (output)</vt:lpstr>
      <vt:lpstr>Κεντρικός προβληματισμός:</vt:lpstr>
      <vt:lpstr>Θέσεις για την εκπαιδευτική δικαιοσύνη – Τι είδους «αγαθό» είναι η παιδεία;(Stojanov 2011)</vt:lpstr>
      <vt:lpstr>Δικαιοσύνη και αναγνώριση</vt:lpstr>
      <vt:lpstr>Εκπαιδευτική Δικαιοσύνη από τη σκοπιά της Αναγνώρισης – Αναγνωρισιακή Δικαιοσύνη</vt:lpstr>
      <vt:lpstr>Αναγνωρισιακή Δικαιοσύνη</vt:lpstr>
      <vt:lpstr>Αναγνωρισιακή Δικαιοσύνη - Ενσυναίσθηση</vt:lpstr>
      <vt:lpstr>Αναγνωρισιακή Δικαιοσύνη – Ηθικός Σεβασμός</vt:lpstr>
      <vt:lpstr>Αναγνωρισιακή Δικαιοσύνη – Ηθικός Σεβασμός</vt:lpstr>
      <vt:lpstr>Αναγνωρισιακή Δικαιοσύνη – Κοινωνική Εκτίμηση</vt:lpstr>
      <vt:lpstr>1. Ανάπτυξη του Σχολείου:</vt:lpstr>
      <vt:lpstr>Τι εννοούμε όταν μιλάμε για «ποιοτικό σχολείο»;</vt:lpstr>
      <vt:lpstr>Ανάπτυξη του Σχολείου</vt:lpstr>
      <vt:lpstr>1. Ανάπτυξη του Σχολείου</vt:lpstr>
      <vt:lpstr>Ανάπτυξη του Σχολείου – Κριτικές επισημάνσεις</vt:lpstr>
      <vt:lpstr>Πεδία παρεμβάσεων:</vt:lpstr>
      <vt:lpstr>2. Η περίπτωση της Ελλάδας – Νόμος 4823/2021</vt:lpstr>
      <vt:lpstr>Ο Περιφερειακός Επόπτης Ποιότητας της Εκπαίδευσης ασκεί ιδίως τις ακόλουθες αρμοδιότητες: </vt:lpstr>
      <vt:lpstr>Περιφερειακό Συμβούλιο Εποπτών</vt:lpstr>
      <vt:lpstr>Επόπτης Ποιότητας της Εκπαίδευσης </vt:lpstr>
      <vt:lpstr>Ποιότητα στην Εκπαίδευση: μια υπόσχεση (με όρους αναγνώρισης)</vt:lpstr>
      <vt:lpstr>Σύμβαση για τα Δικαιώματα του Παιδιού  </vt:lpstr>
      <vt:lpstr>Αυτονομία -  «Αναβάθμιση του σχολείου, ενδυνάμωση των εκπαιδευτικών και άλλες διατάξεις»</vt:lpstr>
      <vt:lpstr>Αυτονομία</vt:lpstr>
      <vt:lpstr>  Αυτονομία - Συνεργασίες με τρίτους φορείς </vt:lpstr>
      <vt:lpstr> Αυτονομία: Λειτουργία Eκπαιδευτικών Oμίλων - Υπεύθυνοι Εκπαιδευτικών Ομίλων </vt:lpstr>
      <vt:lpstr>  Αυτονομία -Παιδαγωγικές συναντήσεις </vt:lpstr>
      <vt:lpstr> Αυτονομία - Ενδοσχολικοί Συντονιστές </vt:lpstr>
      <vt:lpstr> Αυτονομία - Ενδοσχολική επιμόρφωση </vt:lpstr>
      <vt:lpstr>Αυτονομία - Σχολικό Συμβούλιο </vt:lpstr>
      <vt:lpstr>Αυτονομία – Σχολικό Συμβούλιο</vt:lpstr>
      <vt:lpstr>Αυτονομία </vt:lpstr>
      <vt:lpstr>Ιστοσελίδα σχολικής μονάδας -</vt:lpstr>
      <vt:lpstr>Πεδία παρεμβάσεων:</vt:lpstr>
      <vt:lpstr>Παιδαγωγική ανάπτυξη του σχολείου</vt:lpstr>
      <vt:lpstr>Παιδαγωγική ανάπτυξη του σχολείου</vt:lpstr>
      <vt:lpstr>Παιδαγωγική ανάπτυξη του σχολείου – Ποιοι μπορεί να είναι οι στόχοι (τα κριτήρια); </vt:lpstr>
      <vt:lpstr>Η βία της ελλιπούς αναγνώρισης στο σχολείο: Εμπειρικά ευρήματα και η ερμηνεία τους </vt:lpstr>
      <vt:lpstr>Παιδαγωγική ανάπτυξη του σχολείου – Ενδεικτικές προτάσεις</vt:lpstr>
      <vt:lpstr>Παιδαγωγική ανάπτυξη του σχολείου – Ενδεικτικές προτάσεις</vt:lpstr>
      <vt:lpstr>Παιδαγωγική ανάπτυξη του σχολείου – Ενδεικτικές προτάσεις</vt:lpstr>
      <vt:lpstr>Παιδαγωγική ανάπτυξη του σχολείου – Ενδεικτικές προτάσεις</vt:lpstr>
      <vt:lpstr>Τι σημαίνει «διοικητικός, επιστημονικός – παιδαγωγικός υπεύθυνος»; -</vt:lpstr>
      <vt:lpstr>Παρουσίαση του PowerPoint</vt:lpstr>
      <vt:lpstr>Ποια η δική μας θεωρία;</vt:lpstr>
      <vt:lpstr>Παιδαγωγικό πλαίσιο αναφοράς:</vt:lpstr>
      <vt:lpstr>ΘΕΩΡΙΕΣ ΔΙΚΑΙΟΣΥΝΗΣ</vt:lpstr>
      <vt:lpstr>Είναι η παιδεία «αγαθό»;</vt:lpstr>
      <vt:lpstr>Παιδαγωγική ανάπτυξη του σχολείου</vt:lpstr>
      <vt:lpstr>Παιδαγωγική ανάπτυξη του σχολείου</vt:lpstr>
      <vt:lpstr>Παιδαγωγική ανάπτυξη του σχολείου - Ποιοι μπορεί να είναι οι στόχοι / τα κριτήριά μας ;</vt:lpstr>
      <vt:lpstr>Παιδαγωγική ανάπτυξη του σχολείου – Ποιοι μπορεί να είναι οι στόχοι (τα κριτήρια); </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«Οικοδομώντας το Παιδαγωγικό Προφίλ του Σχολείου: Διαμόρφωση Εκπαιδευτικής Κουλτούρας στη Σχολική Κοινότητα»</dc:title>
  <dc:creator>Hewlett-Packard Company</dc:creator>
  <cp:lastModifiedBy>Hristos GOVARIS</cp:lastModifiedBy>
  <cp:revision>112</cp:revision>
  <dcterms:created xsi:type="dcterms:W3CDTF">2019-03-15T11:40:50Z</dcterms:created>
  <dcterms:modified xsi:type="dcterms:W3CDTF">2024-11-24T11:03:03Z</dcterms:modified>
</cp:coreProperties>
</file>