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5" r:id="rId4"/>
    <p:sldId id="258" r:id="rId5"/>
    <p:sldId id="260" r:id="rId6"/>
    <p:sldId id="259" r:id="rId7"/>
    <p:sldId id="261" r:id="rId8"/>
    <p:sldId id="267" r:id="rId9"/>
    <p:sldId id="266" r:id="rId10"/>
    <p:sldId id="268" r:id="rId11"/>
    <p:sldId id="270" r:id="rId12"/>
    <p:sldId id="262" r:id="rId13"/>
    <p:sldId id="263" r:id="rId14"/>
    <p:sldId id="269" r:id="rId15"/>
    <p:sldId id="264" r:id="rId1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/>
    <p:restoredTop sz="94745"/>
  </p:normalViewPr>
  <p:slideViewPr>
    <p:cSldViewPr snapToGrid="0">
      <p:cViewPr>
        <p:scale>
          <a:sx n="90" d="100"/>
          <a:sy n="90" d="100"/>
        </p:scale>
        <p:origin x="-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2C047-9DF0-4A49-AC58-193C9F09A253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EC45BB-0CAB-44CF-9D4A-F16E0FD6A033}">
      <dgm:prSet custT="1"/>
      <dgm:spPr/>
      <dgm:t>
        <a:bodyPr/>
        <a:lstStyle/>
        <a:p>
          <a:pPr algn="l"/>
          <a:r>
            <a:rPr lang="el-GR" sz="1600" dirty="0"/>
            <a:t>Ποιες οι </a:t>
          </a:r>
          <a:r>
            <a:rPr lang="en-US" sz="1600" dirty="0" err="1"/>
            <a:t>ε</a:t>
          </a:r>
          <a:r>
            <a:rPr lang="en-US" sz="1600" dirty="0"/>
            <a:t>π</a:t>
          </a:r>
          <a:r>
            <a:rPr lang="en-US" sz="1600" dirty="0" err="1"/>
            <a:t>ι</a:t>
          </a:r>
          <a:r>
            <a:rPr lang="en-US" sz="1600" dirty="0"/>
            <a:t>π</a:t>
          </a:r>
          <a:r>
            <a:rPr lang="en-US" sz="1600" dirty="0" err="1"/>
            <a:t>τώσεις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l-GR" sz="1600" dirty="0"/>
            <a:t>επαίνων, των </a:t>
          </a:r>
          <a:r>
            <a:rPr lang="en-US" sz="1600" dirty="0"/>
            <a:t>π</a:t>
          </a:r>
          <a:r>
            <a:rPr lang="en-US" sz="1600" dirty="0" err="1"/>
            <a:t>οινών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n-US" sz="1600" dirty="0" err="1"/>
            <a:t>τιμωριών</a:t>
          </a:r>
          <a:r>
            <a:rPr lang="en-US" sz="1600" dirty="0"/>
            <a:t> </a:t>
          </a:r>
          <a:r>
            <a:rPr lang="en-US" sz="1600" dirty="0" err="1"/>
            <a:t>στη</a:t>
          </a:r>
          <a:r>
            <a:rPr lang="en-US" sz="1600" dirty="0"/>
            <a:t> </a:t>
          </a:r>
          <a:r>
            <a:rPr lang="en-US" sz="1600" dirty="0" err="1"/>
            <a:t>μάθηση</a:t>
          </a:r>
          <a:r>
            <a:rPr lang="en-US" sz="1600" dirty="0"/>
            <a:t>, </a:t>
          </a:r>
          <a:r>
            <a:rPr lang="en-US" sz="1600" dirty="0" err="1"/>
            <a:t>την</a:t>
          </a:r>
          <a:r>
            <a:rPr lang="en-US" sz="1600" dirty="0"/>
            <a:t> α</a:t>
          </a:r>
          <a:r>
            <a:rPr lang="en-US" sz="1600" dirty="0" err="1"/>
            <a:t>υτοεκτίμηση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τη</a:t>
          </a:r>
          <a:r>
            <a:rPr lang="en-US" sz="1600" dirty="0"/>
            <a:t> </a:t>
          </a:r>
          <a:r>
            <a:rPr lang="en-US" sz="1600" dirty="0" err="1"/>
            <a:t>συμ</a:t>
          </a:r>
          <a:r>
            <a:rPr lang="en-US" sz="1600" dirty="0"/>
            <a:t>π</a:t>
          </a:r>
          <a:r>
            <a:rPr lang="en-US" sz="1600" dirty="0" err="1"/>
            <a:t>εριφορά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n-US" sz="1600" dirty="0" err="1"/>
            <a:t>μ</a:t>
          </a:r>
          <a:r>
            <a:rPr lang="en-US" sz="1600" dirty="0"/>
            <a:t>α</a:t>
          </a:r>
          <a:r>
            <a:rPr lang="en-US" sz="1600" dirty="0" err="1"/>
            <a:t>θητών</a:t>
          </a:r>
          <a:r>
            <a:rPr lang="el-GR" sz="1600" dirty="0"/>
            <a:t>;</a:t>
          </a:r>
          <a:endParaRPr lang="en-US" sz="1600" dirty="0"/>
        </a:p>
      </dgm:t>
    </dgm:pt>
    <dgm:pt modelId="{DF3D7D79-5B50-44D5-B7E9-59B70DAE52D2}" type="parTrans" cxnId="{0D3F5C01-30BF-480A-8136-513C9A9F8C50}">
      <dgm:prSet/>
      <dgm:spPr/>
      <dgm:t>
        <a:bodyPr/>
        <a:lstStyle/>
        <a:p>
          <a:endParaRPr lang="en-US"/>
        </a:p>
      </dgm:t>
    </dgm:pt>
    <dgm:pt modelId="{2B52762C-A776-4300-81F7-C513C8DD529E}" type="sibTrans" cxnId="{0D3F5C01-30BF-480A-8136-513C9A9F8C50}">
      <dgm:prSet/>
      <dgm:spPr/>
      <dgm:t>
        <a:bodyPr/>
        <a:lstStyle/>
        <a:p>
          <a:endParaRPr lang="en-US"/>
        </a:p>
      </dgm:t>
    </dgm:pt>
    <dgm:pt modelId="{9CCB33B5-7058-4D7B-89EC-712BB94174CF}">
      <dgm:prSet custT="1"/>
      <dgm:spPr/>
      <dgm:t>
        <a:bodyPr/>
        <a:lstStyle/>
        <a:p>
          <a:pPr algn="l"/>
          <a:r>
            <a:rPr lang="el-GR" sz="1600" dirty="0"/>
            <a:t>Υπάρχουν εναλλακτικές προσεγγίσεις στις ποινές και τις τιμωρίες για τη διαχείριση της συμπεριφοράς;</a:t>
          </a:r>
          <a:endParaRPr lang="en-US" sz="1600" dirty="0"/>
        </a:p>
      </dgm:t>
    </dgm:pt>
    <dgm:pt modelId="{85628F1C-E8C5-4B5A-9393-061BC321C763}" type="parTrans" cxnId="{BEF39207-701E-47E5-970A-969B8EE02773}">
      <dgm:prSet/>
      <dgm:spPr/>
      <dgm:t>
        <a:bodyPr/>
        <a:lstStyle/>
        <a:p>
          <a:endParaRPr lang="en-US"/>
        </a:p>
      </dgm:t>
    </dgm:pt>
    <dgm:pt modelId="{18EA08FB-081A-466E-8023-A6DF6382F76F}" type="sibTrans" cxnId="{BEF39207-701E-47E5-970A-969B8EE02773}">
      <dgm:prSet/>
      <dgm:spPr/>
      <dgm:t>
        <a:bodyPr/>
        <a:lstStyle/>
        <a:p>
          <a:endParaRPr lang="en-US"/>
        </a:p>
      </dgm:t>
    </dgm:pt>
    <dgm:pt modelId="{96B9E61A-4C23-411F-B87A-D71BE3281165}">
      <dgm:prSet custT="1"/>
      <dgm:spPr/>
      <dgm:t>
        <a:bodyPr/>
        <a:lstStyle/>
        <a:p>
          <a:pPr algn="l"/>
          <a:r>
            <a:rPr lang="el-GR" sz="1600" dirty="0"/>
            <a:t>Π</a:t>
          </a:r>
          <a:r>
            <a:rPr lang="en-US" sz="1600" dirty="0" err="1"/>
            <a:t>ώς</a:t>
          </a:r>
          <a:r>
            <a:rPr lang="en-US" sz="1600" dirty="0"/>
            <a:t> </a:t>
          </a:r>
          <a:r>
            <a:rPr lang="en-US" sz="1600" dirty="0" err="1"/>
            <a:t>οι</a:t>
          </a:r>
          <a:r>
            <a:rPr lang="en-US" sz="1600" dirty="0"/>
            <a:t> π</a:t>
          </a:r>
          <a:r>
            <a:rPr lang="en-US" sz="1600" dirty="0" err="1"/>
            <a:t>ολιτισμικές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κοινωνικοοικονομικές</a:t>
          </a:r>
          <a:r>
            <a:rPr lang="en-US" sz="1600" dirty="0"/>
            <a:t> </a:t>
          </a:r>
          <a:r>
            <a:rPr lang="en-US" sz="1600" dirty="0" err="1"/>
            <a:t>δι</a:t>
          </a:r>
          <a:r>
            <a:rPr lang="en-US" sz="1600" dirty="0"/>
            <a:t>α</a:t>
          </a:r>
          <a:r>
            <a:rPr lang="en-US" sz="1600" dirty="0" err="1"/>
            <a:t>φορές</a:t>
          </a:r>
          <a:r>
            <a:rPr lang="en-US" sz="1600" dirty="0"/>
            <a:t> </a:t>
          </a:r>
          <a:r>
            <a:rPr lang="en-US" sz="1600" dirty="0" err="1"/>
            <a:t>μ</a:t>
          </a:r>
          <a:r>
            <a:rPr lang="en-US" sz="1600" dirty="0"/>
            <a:t>π</a:t>
          </a:r>
          <a:r>
            <a:rPr lang="en-US" sz="1600" dirty="0" err="1"/>
            <a:t>ορεί</a:t>
          </a:r>
          <a:r>
            <a:rPr lang="en-US" sz="1600" dirty="0"/>
            <a:t> </a:t>
          </a:r>
          <a:r>
            <a:rPr lang="en-US" sz="1600" dirty="0" err="1"/>
            <a:t>ν</a:t>
          </a:r>
          <a:r>
            <a:rPr lang="en-US" sz="1600" dirty="0"/>
            <a:t>α </a:t>
          </a:r>
          <a:r>
            <a:rPr lang="en-US" sz="1600" dirty="0" err="1"/>
            <a:t>ε</a:t>
          </a:r>
          <a:r>
            <a:rPr lang="en-US" sz="1600" dirty="0"/>
            <a:t>π</a:t>
          </a:r>
          <a:r>
            <a:rPr lang="en-US" sz="1600" dirty="0" err="1"/>
            <a:t>ηρεάσουν</a:t>
          </a:r>
          <a:r>
            <a:rPr lang="en-US" sz="1600" dirty="0"/>
            <a:t> </a:t>
          </a:r>
          <a:r>
            <a:rPr lang="en-US" sz="1600" dirty="0" err="1"/>
            <a:t>την</a:t>
          </a:r>
          <a:r>
            <a:rPr lang="en-US" sz="1600" dirty="0"/>
            <a:t> α</a:t>
          </a:r>
          <a:r>
            <a:rPr lang="en-US" sz="1600" dirty="0" err="1"/>
            <a:t>ντίληψη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την</a:t>
          </a:r>
          <a:r>
            <a:rPr lang="en-US" sz="1600" dirty="0"/>
            <a:t> απ</a:t>
          </a:r>
          <a:r>
            <a:rPr lang="en-US" sz="1600" dirty="0" err="1"/>
            <a:t>οτελεσμ</a:t>
          </a:r>
          <a:r>
            <a:rPr lang="en-US" sz="1600" dirty="0"/>
            <a:t>α</a:t>
          </a:r>
          <a:r>
            <a:rPr lang="en-US" sz="1600" dirty="0" err="1"/>
            <a:t>τικότητ</a:t>
          </a:r>
          <a:r>
            <a:rPr lang="en-US" sz="1600" dirty="0"/>
            <a:t>α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n-US" sz="1600" dirty="0" err="1"/>
            <a:t>δι</a:t>
          </a:r>
          <a:r>
            <a:rPr lang="en-US" sz="1600" dirty="0"/>
            <a:t>α</a:t>
          </a:r>
          <a:r>
            <a:rPr lang="en-US" sz="1600" dirty="0" err="1"/>
            <a:t>φόρων</a:t>
          </a:r>
          <a:r>
            <a:rPr lang="en-US" sz="1600" dirty="0"/>
            <a:t> π</a:t>
          </a:r>
          <a:r>
            <a:rPr lang="en-US" sz="1600" dirty="0" err="1"/>
            <a:t>ροσεγγίσεων</a:t>
          </a:r>
          <a:r>
            <a:rPr lang="en-US" sz="1600" dirty="0"/>
            <a:t> </a:t>
          </a:r>
          <a:r>
            <a:rPr lang="en-US" sz="1600" dirty="0" err="1"/>
            <a:t>δι</a:t>
          </a:r>
          <a:r>
            <a:rPr lang="en-US" sz="1600" dirty="0"/>
            <a:t>α</a:t>
          </a:r>
          <a:r>
            <a:rPr lang="en-US" sz="1600" dirty="0" err="1"/>
            <a:t>χείρισης</a:t>
          </a:r>
          <a:r>
            <a:rPr lang="en-US" sz="1600" dirty="0"/>
            <a:t> </a:t>
          </a:r>
          <a:r>
            <a:rPr lang="en-US" sz="1800" dirty="0" err="1"/>
            <a:t>συμ</a:t>
          </a:r>
          <a:r>
            <a:rPr lang="en-US" sz="1800" dirty="0"/>
            <a:t>π</a:t>
          </a:r>
          <a:r>
            <a:rPr lang="en-US" sz="1800" dirty="0" err="1"/>
            <a:t>εριφοράς</a:t>
          </a:r>
          <a:r>
            <a:rPr lang="el-GR" sz="1800" dirty="0"/>
            <a:t>;</a:t>
          </a:r>
          <a:endParaRPr lang="en-US" sz="1800" dirty="0"/>
        </a:p>
      </dgm:t>
    </dgm:pt>
    <dgm:pt modelId="{B52EBB11-080A-40CF-897E-1FA6777E81C6}" type="parTrans" cxnId="{84B94449-10FA-47D7-ACD8-DE58AE8E742D}">
      <dgm:prSet/>
      <dgm:spPr/>
      <dgm:t>
        <a:bodyPr/>
        <a:lstStyle/>
        <a:p>
          <a:endParaRPr lang="en-US"/>
        </a:p>
      </dgm:t>
    </dgm:pt>
    <dgm:pt modelId="{73B5965F-0733-40A4-8B02-0BEEDE61A946}" type="sibTrans" cxnId="{84B94449-10FA-47D7-ACD8-DE58AE8E742D}">
      <dgm:prSet/>
      <dgm:spPr/>
      <dgm:t>
        <a:bodyPr/>
        <a:lstStyle/>
        <a:p>
          <a:endParaRPr lang="en-US"/>
        </a:p>
      </dgm:t>
    </dgm:pt>
    <dgm:pt modelId="{F7037E44-DE55-43FE-B60F-FABFB2254F87}">
      <dgm:prSet custT="1"/>
      <dgm:spPr/>
      <dgm:t>
        <a:bodyPr/>
        <a:lstStyle/>
        <a:p>
          <a:pPr algn="l"/>
          <a:r>
            <a:rPr lang="el-GR" sz="1600" dirty="0"/>
            <a:t>Ποιες οι </a:t>
          </a:r>
          <a:r>
            <a:rPr lang="en-US" sz="1600" dirty="0" err="1"/>
            <a:t>νομικές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δεοντολογικές</a:t>
          </a:r>
          <a:r>
            <a:rPr lang="en-US" sz="1600" dirty="0"/>
            <a:t> π</a:t>
          </a:r>
          <a:r>
            <a:rPr lang="en-US" sz="1600" dirty="0" err="1"/>
            <a:t>ροεκτάσεις</a:t>
          </a:r>
          <a:r>
            <a:rPr lang="en-US" sz="1600" dirty="0"/>
            <a:t> </a:t>
          </a:r>
          <a:r>
            <a:rPr lang="en-US" sz="1600" dirty="0" err="1"/>
            <a:t>της</a:t>
          </a:r>
          <a:r>
            <a:rPr lang="en-US" sz="1600" dirty="0"/>
            <a:t> </a:t>
          </a:r>
          <a:r>
            <a:rPr lang="en-US" sz="1600" dirty="0" err="1"/>
            <a:t>χρήσης</a:t>
          </a:r>
          <a:r>
            <a:rPr lang="en-US" sz="1600" dirty="0"/>
            <a:t> π</a:t>
          </a:r>
          <a:r>
            <a:rPr lang="en-US" sz="1600" dirty="0" err="1"/>
            <a:t>οινών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τιμωριών</a:t>
          </a:r>
          <a:r>
            <a:rPr lang="en-US" sz="1600" dirty="0"/>
            <a:t> </a:t>
          </a:r>
          <a:r>
            <a:rPr lang="en-US" sz="1600" dirty="0" err="1"/>
            <a:t>στο</a:t>
          </a:r>
          <a:r>
            <a:rPr lang="en-US" sz="1600" dirty="0"/>
            <a:t> </a:t>
          </a:r>
          <a:r>
            <a:rPr lang="en-US" sz="1600" dirty="0" err="1"/>
            <a:t>σχολικό</a:t>
          </a:r>
          <a:r>
            <a:rPr lang="en-US" sz="1600" dirty="0"/>
            <a:t> π</a:t>
          </a:r>
          <a:r>
            <a:rPr lang="en-US" sz="1600" dirty="0" err="1"/>
            <a:t>ερι</a:t>
          </a:r>
          <a:r>
            <a:rPr lang="en-US" sz="1600" dirty="0"/>
            <a:t>β</a:t>
          </a:r>
          <a:r>
            <a:rPr lang="en-US" sz="1600" dirty="0" err="1"/>
            <a:t>άλλον</a:t>
          </a:r>
          <a:r>
            <a:rPr lang="en-US" sz="1600" dirty="0"/>
            <a:t>, </a:t>
          </a:r>
          <a:r>
            <a:rPr lang="en-US" sz="1600" dirty="0" err="1"/>
            <a:t>συμ</a:t>
          </a:r>
          <a:r>
            <a:rPr lang="en-US" sz="1600" dirty="0"/>
            <a:t>π</a:t>
          </a:r>
          <a:r>
            <a:rPr lang="en-US" sz="1600" dirty="0" err="1"/>
            <a:t>εριλ</a:t>
          </a:r>
          <a:r>
            <a:rPr lang="en-US" sz="1600" dirty="0"/>
            <a:t>α</a:t>
          </a:r>
          <a:r>
            <a:rPr lang="en-US" sz="1600" dirty="0" err="1"/>
            <a:t>μ</a:t>
          </a:r>
          <a:r>
            <a:rPr lang="en-US" sz="1600" dirty="0"/>
            <a:t>βα</a:t>
          </a:r>
          <a:r>
            <a:rPr lang="en-US" sz="1600" dirty="0" err="1"/>
            <a:t>νομένων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n-US" sz="1600" dirty="0" err="1"/>
            <a:t>ζητημάτων</a:t>
          </a:r>
          <a:r>
            <a:rPr lang="en-US" sz="1600" dirty="0"/>
            <a:t> </a:t>
          </a:r>
          <a:r>
            <a:rPr lang="en-US" sz="1600" dirty="0" err="1"/>
            <a:t>δικ</a:t>
          </a:r>
          <a:r>
            <a:rPr lang="en-US" sz="1600" dirty="0"/>
            <a:t>α</a:t>
          </a:r>
          <a:r>
            <a:rPr lang="en-US" sz="1600" dirty="0" err="1"/>
            <a:t>ιωμάτων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n-US" sz="1600" dirty="0" err="1"/>
            <a:t>μ</a:t>
          </a:r>
          <a:r>
            <a:rPr lang="en-US" sz="1600" dirty="0"/>
            <a:t>α</a:t>
          </a:r>
          <a:r>
            <a:rPr lang="en-US" sz="1600" dirty="0" err="1"/>
            <a:t>θητών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νονισμών</a:t>
          </a:r>
          <a:r>
            <a:rPr lang="en-US" sz="1600" dirty="0"/>
            <a:t> </a:t>
          </a:r>
          <a:r>
            <a:rPr lang="en-US" sz="1600" dirty="0" err="1"/>
            <a:t>του</a:t>
          </a:r>
          <a:r>
            <a:rPr lang="en-US" sz="1600" dirty="0"/>
            <a:t> </a:t>
          </a:r>
          <a:r>
            <a:rPr lang="en-US" sz="1600" dirty="0" err="1"/>
            <a:t>σχολείου</a:t>
          </a:r>
          <a:r>
            <a:rPr lang="en-US" sz="1600" dirty="0"/>
            <a:t>.</a:t>
          </a:r>
        </a:p>
      </dgm:t>
    </dgm:pt>
    <dgm:pt modelId="{F953BB5A-4459-41AB-8E67-FDB5BB805BB6}" type="parTrans" cxnId="{F2BB96F6-F071-4E46-8578-0F8CE50194DE}">
      <dgm:prSet/>
      <dgm:spPr/>
      <dgm:t>
        <a:bodyPr/>
        <a:lstStyle/>
        <a:p>
          <a:endParaRPr lang="en-US"/>
        </a:p>
      </dgm:t>
    </dgm:pt>
    <dgm:pt modelId="{83F27CBA-44A3-4F06-8718-E94021233644}" type="sibTrans" cxnId="{F2BB96F6-F071-4E46-8578-0F8CE50194DE}">
      <dgm:prSet/>
      <dgm:spPr/>
      <dgm:t>
        <a:bodyPr/>
        <a:lstStyle/>
        <a:p>
          <a:endParaRPr lang="en-US"/>
        </a:p>
      </dgm:t>
    </dgm:pt>
    <dgm:pt modelId="{0FCA4B0B-07F4-42BD-AFE9-D6305B512B7C}">
      <dgm:prSet custT="1"/>
      <dgm:spPr/>
      <dgm:t>
        <a:bodyPr/>
        <a:lstStyle/>
        <a:p>
          <a:pPr algn="l"/>
          <a:r>
            <a:rPr lang="el-GR" sz="1600" dirty="0"/>
            <a:t>Ποιος ο </a:t>
          </a:r>
          <a:r>
            <a:rPr lang="en-US" sz="1600" dirty="0" err="1"/>
            <a:t>ρόλο</a:t>
          </a:r>
          <a:r>
            <a:rPr lang="el-GR" sz="1600" dirty="0"/>
            <a:t>ς</a:t>
          </a:r>
          <a:r>
            <a:rPr lang="en-US" sz="1600" dirty="0"/>
            <a:t> π</a:t>
          </a:r>
          <a:r>
            <a:rPr lang="en-US" sz="1600" dirty="0" err="1"/>
            <a:t>ου</a:t>
          </a:r>
          <a:r>
            <a:rPr lang="en-US" sz="1600" dirty="0"/>
            <a:t> </a:t>
          </a:r>
          <a:r>
            <a:rPr lang="en-US" sz="1600" dirty="0" err="1"/>
            <a:t>μ</a:t>
          </a:r>
          <a:r>
            <a:rPr lang="en-US" sz="1600" dirty="0"/>
            <a:t>π</a:t>
          </a:r>
          <a:r>
            <a:rPr lang="en-US" sz="1600" dirty="0" err="1"/>
            <a:t>ορούν</a:t>
          </a:r>
          <a:r>
            <a:rPr lang="en-US" sz="1600" dirty="0"/>
            <a:t> </a:t>
          </a:r>
          <a:r>
            <a:rPr lang="en-US" sz="1600" dirty="0" err="1"/>
            <a:t>ν</a:t>
          </a:r>
          <a:r>
            <a:rPr lang="en-US" sz="1600" dirty="0"/>
            <a:t>α </a:t>
          </a:r>
          <a:r>
            <a:rPr lang="en-US" sz="1600" dirty="0" err="1"/>
            <a:t>δι</a:t>
          </a:r>
          <a:r>
            <a:rPr lang="en-US" sz="1600" dirty="0"/>
            <a:t>α</a:t>
          </a:r>
          <a:r>
            <a:rPr lang="en-US" sz="1600" dirty="0" err="1"/>
            <a:t>δρ</a:t>
          </a:r>
          <a:r>
            <a:rPr lang="en-US" sz="1600" dirty="0"/>
            <a:t>α</a:t>
          </a:r>
          <a:r>
            <a:rPr lang="en-US" sz="1600" dirty="0" err="1"/>
            <a:t>μ</a:t>
          </a:r>
          <a:r>
            <a:rPr lang="en-US" sz="1600" dirty="0"/>
            <a:t>α</a:t>
          </a:r>
          <a:r>
            <a:rPr lang="en-US" sz="1600" dirty="0" err="1"/>
            <a:t>τίσουν</a:t>
          </a:r>
          <a:r>
            <a:rPr lang="en-US" sz="1600" dirty="0"/>
            <a:t> </a:t>
          </a:r>
          <a:r>
            <a:rPr lang="en-US" sz="1600" dirty="0" err="1"/>
            <a:t>οι</a:t>
          </a:r>
          <a:r>
            <a:rPr lang="en-US" sz="1600" dirty="0"/>
            <a:t> </a:t>
          </a:r>
          <a:r>
            <a:rPr lang="en-US" sz="1600" dirty="0" err="1"/>
            <a:t>γονείς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η</a:t>
          </a:r>
          <a:r>
            <a:rPr lang="en-US" sz="1600" dirty="0"/>
            <a:t> </a:t>
          </a:r>
          <a:r>
            <a:rPr lang="en-US" sz="1600" dirty="0" err="1"/>
            <a:t>ευρύτερη</a:t>
          </a:r>
          <a:r>
            <a:rPr lang="en-US" sz="1600" dirty="0"/>
            <a:t> </a:t>
          </a:r>
          <a:r>
            <a:rPr lang="en-US" sz="1600" dirty="0" err="1"/>
            <a:t>κοινότητ</a:t>
          </a:r>
          <a:r>
            <a:rPr lang="en-US" sz="1600" dirty="0"/>
            <a:t>α </a:t>
          </a:r>
          <a:r>
            <a:rPr lang="en-US" sz="1600" dirty="0" err="1"/>
            <a:t>στην</a:t>
          </a:r>
          <a:r>
            <a:rPr lang="en-US" sz="1600" dirty="0"/>
            <a:t> </a:t>
          </a:r>
          <a:r>
            <a:rPr lang="en-US" sz="1600" dirty="0" err="1"/>
            <a:t>υ</a:t>
          </a:r>
          <a:r>
            <a:rPr lang="en-US" sz="1600" dirty="0"/>
            <a:t>π</a:t>
          </a:r>
          <a:r>
            <a:rPr lang="en-US" sz="1600" dirty="0" err="1"/>
            <a:t>οστήριξη</a:t>
          </a:r>
          <a:r>
            <a:rPr lang="en-US" sz="1600" dirty="0"/>
            <a:t> </a:t>
          </a:r>
          <a:r>
            <a:rPr lang="en-US" sz="1600" dirty="0" err="1"/>
            <a:t>κ</a:t>
          </a:r>
          <a:r>
            <a:rPr lang="en-US" sz="1600" dirty="0"/>
            <a:t>α</a:t>
          </a:r>
          <a:r>
            <a:rPr lang="en-US" sz="1600" dirty="0" err="1"/>
            <a:t>ι</a:t>
          </a:r>
          <a:r>
            <a:rPr lang="en-US" sz="1600" dirty="0"/>
            <a:t> </a:t>
          </a:r>
          <a:r>
            <a:rPr lang="en-US" sz="1600" dirty="0" err="1"/>
            <a:t>τη</a:t>
          </a:r>
          <a:r>
            <a:rPr lang="en-US" sz="1600" dirty="0"/>
            <a:t> β</a:t>
          </a:r>
          <a:r>
            <a:rPr lang="en-US" sz="1600" dirty="0" err="1"/>
            <a:t>ελτίωση</a:t>
          </a:r>
          <a:r>
            <a:rPr lang="en-US" sz="1600" dirty="0"/>
            <a:t> </a:t>
          </a:r>
          <a:r>
            <a:rPr lang="en-US" sz="1600" dirty="0" err="1"/>
            <a:t>των</a:t>
          </a:r>
          <a:r>
            <a:rPr lang="en-US" sz="1600" dirty="0"/>
            <a:t> π</a:t>
          </a:r>
          <a:r>
            <a:rPr lang="en-US" sz="1600" dirty="0" err="1"/>
            <a:t>ρ</a:t>
          </a:r>
          <a:r>
            <a:rPr lang="en-US" sz="1600" dirty="0"/>
            <a:t>α</a:t>
          </a:r>
          <a:r>
            <a:rPr lang="en-US" sz="1600" dirty="0" err="1"/>
            <a:t>κτικών</a:t>
          </a:r>
          <a:r>
            <a:rPr lang="en-US" sz="1600" dirty="0"/>
            <a:t> </a:t>
          </a:r>
          <a:r>
            <a:rPr lang="en-US" sz="1600" dirty="0" err="1"/>
            <a:t>δι</a:t>
          </a:r>
          <a:r>
            <a:rPr lang="en-US" sz="1600" dirty="0"/>
            <a:t>α</a:t>
          </a:r>
          <a:r>
            <a:rPr lang="en-US" sz="1600" dirty="0" err="1"/>
            <a:t>χείρισης</a:t>
          </a:r>
          <a:r>
            <a:rPr lang="en-US" sz="1600" dirty="0"/>
            <a:t> </a:t>
          </a:r>
          <a:r>
            <a:rPr lang="en-US" sz="1600" dirty="0" err="1"/>
            <a:t>συμ</a:t>
          </a:r>
          <a:r>
            <a:rPr lang="en-US" sz="1600" dirty="0"/>
            <a:t>π</a:t>
          </a:r>
          <a:r>
            <a:rPr lang="en-US" sz="1600" dirty="0" err="1"/>
            <a:t>εριφοράς</a:t>
          </a:r>
          <a:r>
            <a:rPr lang="en-US" sz="1600" dirty="0"/>
            <a:t> </a:t>
          </a:r>
          <a:r>
            <a:rPr lang="en-US" sz="1600" dirty="0" err="1"/>
            <a:t>στ</a:t>
          </a:r>
          <a:r>
            <a:rPr lang="en-US" sz="1600" dirty="0"/>
            <a:t>α </a:t>
          </a:r>
          <a:r>
            <a:rPr lang="en-US" sz="1600" dirty="0" err="1"/>
            <a:t>σχολεί</a:t>
          </a:r>
          <a:r>
            <a:rPr lang="en-US" sz="1600" dirty="0"/>
            <a:t>α</a:t>
          </a:r>
          <a:r>
            <a:rPr lang="el-GR" sz="1600" dirty="0"/>
            <a:t>;</a:t>
          </a:r>
          <a:endParaRPr lang="en-US" sz="1600" dirty="0"/>
        </a:p>
      </dgm:t>
    </dgm:pt>
    <dgm:pt modelId="{6FEE6774-264C-4A41-8849-9760A0C7B4C0}" type="parTrans" cxnId="{0F55904C-5E45-4DF6-AE0D-DFB7552E61A1}">
      <dgm:prSet/>
      <dgm:spPr/>
      <dgm:t>
        <a:bodyPr/>
        <a:lstStyle/>
        <a:p>
          <a:endParaRPr lang="en-US"/>
        </a:p>
      </dgm:t>
    </dgm:pt>
    <dgm:pt modelId="{90885D4F-591F-43DD-9C71-448F8D17EAAB}" type="sibTrans" cxnId="{0F55904C-5E45-4DF6-AE0D-DFB7552E61A1}">
      <dgm:prSet/>
      <dgm:spPr/>
      <dgm:t>
        <a:bodyPr/>
        <a:lstStyle/>
        <a:p>
          <a:endParaRPr lang="en-US"/>
        </a:p>
      </dgm:t>
    </dgm:pt>
    <dgm:pt modelId="{978B6113-0124-CB4F-8A74-5A0AAE8E09F7}" type="pres">
      <dgm:prSet presAssocID="{CAD2C047-9DF0-4A49-AC58-193C9F09A253}" presName="Name0" presStyleCnt="0">
        <dgm:presLayoutVars>
          <dgm:dir/>
          <dgm:resizeHandles val="exact"/>
        </dgm:presLayoutVars>
      </dgm:prSet>
      <dgm:spPr/>
    </dgm:pt>
    <dgm:pt modelId="{F1C20A15-F681-5D4F-9989-2C24047AF580}" type="pres">
      <dgm:prSet presAssocID="{AAEC45BB-0CAB-44CF-9D4A-F16E0FD6A033}" presName="node" presStyleLbl="node1" presStyleIdx="0" presStyleCnt="5" custScaleY="154371">
        <dgm:presLayoutVars>
          <dgm:bulletEnabled val="1"/>
        </dgm:presLayoutVars>
      </dgm:prSet>
      <dgm:spPr/>
    </dgm:pt>
    <dgm:pt modelId="{83140907-97B0-CE44-9AF0-532B72D84DA6}" type="pres">
      <dgm:prSet presAssocID="{2B52762C-A776-4300-81F7-C513C8DD529E}" presName="sibTrans" presStyleLbl="sibTrans1D1" presStyleIdx="0" presStyleCnt="4"/>
      <dgm:spPr/>
    </dgm:pt>
    <dgm:pt modelId="{008D3956-53F2-8342-A393-0D737426BAC6}" type="pres">
      <dgm:prSet presAssocID="{2B52762C-A776-4300-81F7-C513C8DD529E}" presName="connectorText" presStyleLbl="sibTrans1D1" presStyleIdx="0" presStyleCnt="4"/>
      <dgm:spPr/>
    </dgm:pt>
    <dgm:pt modelId="{3BF4AA40-C8ED-B94B-BED1-C574F2512F4C}" type="pres">
      <dgm:prSet presAssocID="{9CCB33B5-7058-4D7B-89EC-712BB94174CF}" presName="node" presStyleLbl="node1" presStyleIdx="1" presStyleCnt="5" custScaleY="155058">
        <dgm:presLayoutVars>
          <dgm:bulletEnabled val="1"/>
        </dgm:presLayoutVars>
      </dgm:prSet>
      <dgm:spPr/>
    </dgm:pt>
    <dgm:pt modelId="{CF746BF3-BB10-5C49-90C6-3C2DA5014681}" type="pres">
      <dgm:prSet presAssocID="{18EA08FB-081A-466E-8023-A6DF6382F76F}" presName="sibTrans" presStyleLbl="sibTrans1D1" presStyleIdx="1" presStyleCnt="4"/>
      <dgm:spPr/>
    </dgm:pt>
    <dgm:pt modelId="{6B87B79D-8670-B046-9E2F-BA06EAA7A480}" type="pres">
      <dgm:prSet presAssocID="{18EA08FB-081A-466E-8023-A6DF6382F76F}" presName="connectorText" presStyleLbl="sibTrans1D1" presStyleIdx="1" presStyleCnt="4"/>
      <dgm:spPr/>
    </dgm:pt>
    <dgm:pt modelId="{89591316-125F-AC47-9437-1438B6B76219}" type="pres">
      <dgm:prSet presAssocID="{96B9E61A-4C23-411F-B87A-D71BE3281165}" presName="node" presStyleLbl="node1" presStyleIdx="2" presStyleCnt="5" custScaleY="164772">
        <dgm:presLayoutVars>
          <dgm:bulletEnabled val="1"/>
        </dgm:presLayoutVars>
      </dgm:prSet>
      <dgm:spPr/>
    </dgm:pt>
    <dgm:pt modelId="{B1217A06-80BB-1243-9531-69C8A59998C6}" type="pres">
      <dgm:prSet presAssocID="{73B5965F-0733-40A4-8B02-0BEEDE61A946}" presName="sibTrans" presStyleLbl="sibTrans1D1" presStyleIdx="2" presStyleCnt="4"/>
      <dgm:spPr/>
    </dgm:pt>
    <dgm:pt modelId="{47A84F3A-E9B1-9846-A6FC-9D63C00247A8}" type="pres">
      <dgm:prSet presAssocID="{73B5965F-0733-40A4-8B02-0BEEDE61A946}" presName="connectorText" presStyleLbl="sibTrans1D1" presStyleIdx="2" presStyleCnt="4"/>
      <dgm:spPr/>
    </dgm:pt>
    <dgm:pt modelId="{73C41C49-C3D9-BE41-80D4-4F77314BF3D6}" type="pres">
      <dgm:prSet presAssocID="{F7037E44-DE55-43FE-B60F-FABFB2254F87}" presName="node" presStyleLbl="node1" presStyleIdx="3" presStyleCnt="5" custScaleY="168113">
        <dgm:presLayoutVars>
          <dgm:bulletEnabled val="1"/>
        </dgm:presLayoutVars>
      </dgm:prSet>
      <dgm:spPr/>
    </dgm:pt>
    <dgm:pt modelId="{2F79406D-4C29-6D4C-AC36-8E3326EF5BCC}" type="pres">
      <dgm:prSet presAssocID="{83F27CBA-44A3-4F06-8718-E94021233644}" presName="sibTrans" presStyleLbl="sibTrans1D1" presStyleIdx="3" presStyleCnt="4"/>
      <dgm:spPr/>
    </dgm:pt>
    <dgm:pt modelId="{0BC41C64-B833-4844-8286-EF1A81EF78B5}" type="pres">
      <dgm:prSet presAssocID="{83F27CBA-44A3-4F06-8718-E94021233644}" presName="connectorText" presStyleLbl="sibTrans1D1" presStyleIdx="3" presStyleCnt="4"/>
      <dgm:spPr/>
    </dgm:pt>
    <dgm:pt modelId="{EBFADFC8-3ACE-0D49-983F-822F60839A59}" type="pres">
      <dgm:prSet presAssocID="{0FCA4B0B-07F4-42BD-AFE9-D6305B512B7C}" presName="node" presStyleLbl="node1" presStyleIdx="4" presStyleCnt="5" custScaleY="168113">
        <dgm:presLayoutVars>
          <dgm:bulletEnabled val="1"/>
        </dgm:presLayoutVars>
      </dgm:prSet>
      <dgm:spPr/>
    </dgm:pt>
  </dgm:ptLst>
  <dgm:cxnLst>
    <dgm:cxn modelId="{0D3F5C01-30BF-480A-8136-513C9A9F8C50}" srcId="{CAD2C047-9DF0-4A49-AC58-193C9F09A253}" destId="{AAEC45BB-0CAB-44CF-9D4A-F16E0FD6A033}" srcOrd="0" destOrd="0" parTransId="{DF3D7D79-5B50-44D5-B7E9-59B70DAE52D2}" sibTransId="{2B52762C-A776-4300-81F7-C513C8DD529E}"/>
    <dgm:cxn modelId="{BEF39207-701E-47E5-970A-969B8EE02773}" srcId="{CAD2C047-9DF0-4A49-AC58-193C9F09A253}" destId="{9CCB33B5-7058-4D7B-89EC-712BB94174CF}" srcOrd="1" destOrd="0" parTransId="{85628F1C-E8C5-4B5A-9393-061BC321C763}" sibTransId="{18EA08FB-081A-466E-8023-A6DF6382F76F}"/>
    <dgm:cxn modelId="{BD3CAB07-6B58-374D-BA57-C8B9FB39272E}" type="presOf" srcId="{73B5965F-0733-40A4-8B02-0BEEDE61A946}" destId="{B1217A06-80BB-1243-9531-69C8A59998C6}" srcOrd="0" destOrd="0" presId="urn:microsoft.com/office/officeart/2016/7/layout/RepeatingBendingProcessNew"/>
    <dgm:cxn modelId="{87B8B619-5357-054E-AB4C-295D1CE837C6}" type="presOf" srcId="{83F27CBA-44A3-4F06-8718-E94021233644}" destId="{0BC41C64-B833-4844-8286-EF1A81EF78B5}" srcOrd="1" destOrd="0" presId="urn:microsoft.com/office/officeart/2016/7/layout/RepeatingBendingProcessNew"/>
    <dgm:cxn modelId="{09FA9920-1D77-4641-AB93-A00DF6BF89D1}" type="presOf" srcId="{9CCB33B5-7058-4D7B-89EC-712BB94174CF}" destId="{3BF4AA40-C8ED-B94B-BED1-C574F2512F4C}" srcOrd="0" destOrd="0" presId="urn:microsoft.com/office/officeart/2016/7/layout/RepeatingBendingProcessNew"/>
    <dgm:cxn modelId="{B22D9E5C-7C3C-2A40-A90C-196DCA24AB8C}" type="presOf" srcId="{0FCA4B0B-07F4-42BD-AFE9-D6305B512B7C}" destId="{EBFADFC8-3ACE-0D49-983F-822F60839A59}" srcOrd="0" destOrd="0" presId="urn:microsoft.com/office/officeart/2016/7/layout/RepeatingBendingProcessNew"/>
    <dgm:cxn modelId="{483CCB5D-AB38-7241-91B1-843DCEAFC95E}" type="presOf" srcId="{CAD2C047-9DF0-4A49-AC58-193C9F09A253}" destId="{978B6113-0124-CB4F-8A74-5A0AAE8E09F7}" srcOrd="0" destOrd="0" presId="urn:microsoft.com/office/officeart/2016/7/layout/RepeatingBendingProcessNew"/>
    <dgm:cxn modelId="{84B94449-10FA-47D7-ACD8-DE58AE8E742D}" srcId="{CAD2C047-9DF0-4A49-AC58-193C9F09A253}" destId="{96B9E61A-4C23-411F-B87A-D71BE3281165}" srcOrd="2" destOrd="0" parTransId="{B52EBB11-080A-40CF-897E-1FA6777E81C6}" sibTransId="{73B5965F-0733-40A4-8B02-0BEEDE61A946}"/>
    <dgm:cxn modelId="{FC5E126A-984E-3F4E-BBFB-AC47847D1CC7}" type="presOf" srcId="{2B52762C-A776-4300-81F7-C513C8DD529E}" destId="{008D3956-53F2-8342-A393-0D737426BAC6}" srcOrd="1" destOrd="0" presId="urn:microsoft.com/office/officeart/2016/7/layout/RepeatingBendingProcessNew"/>
    <dgm:cxn modelId="{A586456C-F56C-EE48-B6A2-2E320E875AD4}" type="presOf" srcId="{83F27CBA-44A3-4F06-8718-E94021233644}" destId="{2F79406D-4C29-6D4C-AC36-8E3326EF5BCC}" srcOrd="0" destOrd="0" presId="urn:microsoft.com/office/officeart/2016/7/layout/RepeatingBendingProcessNew"/>
    <dgm:cxn modelId="{0F55904C-5E45-4DF6-AE0D-DFB7552E61A1}" srcId="{CAD2C047-9DF0-4A49-AC58-193C9F09A253}" destId="{0FCA4B0B-07F4-42BD-AFE9-D6305B512B7C}" srcOrd="4" destOrd="0" parTransId="{6FEE6774-264C-4A41-8849-9760A0C7B4C0}" sibTransId="{90885D4F-591F-43DD-9C71-448F8D17EAAB}"/>
    <dgm:cxn modelId="{8193B871-0BC3-524B-9175-08391727F6A5}" type="presOf" srcId="{96B9E61A-4C23-411F-B87A-D71BE3281165}" destId="{89591316-125F-AC47-9437-1438B6B76219}" srcOrd="0" destOrd="0" presId="urn:microsoft.com/office/officeart/2016/7/layout/RepeatingBendingProcessNew"/>
    <dgm:cxn modelId="{0C9DC356-E281-F94F-B88B-1BD49973BF37}" type="presOf" srcId="{73B5965F-0733-40A4-8B02-0BEEDE61A946}" destId="{47A84F3A-E9B1-9846-A6FC-9D63C00247A8}" srcOrd="1" destOrd="0" presId="urn:microsoft.com/office/officeart/2016/7/layout/RepeatingBendingProcessNew"/>
    <dgm:cxn modelId="{5D08C5AD-2EA4-E14A-849C-E7842CB499DE}" type="presOf" srcId="{F7037E44-DE55-43FE-B60F-FABFB2254F87}" destId="{73C41C49-C3D9-BE41-80D4-4F77314BF3D6}" srcOrd="0" destOrd="0" presId="urn:microsoft.com/office/officeart/2016/7/layout/RepeatingBendingProcessNew"/>
    <dgm:cxn modelId="{5391DFBD-FEB8-4945-8806-61CB2DD05AAF}" type="presOf" srcId="{18EA08FB-081A-466E-8023-A6DF6382F76F}" destId="{CF746BF3-BB10-5C49-90C6-3C2DA5014681}" srcOrd="0" destOrd="0" presId="urn:microsoft.com/office/officeart/2016/7/layout/RepeatingBendingProcessNew"/>
    <dgm:cxn modelId="{01D5E9DA-35D2-1D4E-AC2F-1EA9C676E33A}" type="presOf" srcId="{2B52762C-A776-4300-81F7-C513C8DD529E}" destId="{83140907-97B0-CE44-9AF0-532B72D84DA6}" srcOrd="0" destOrd="0" presId="urn:microsoft.com/office/officeart/2016/7/layout/RepeatingBendingProcessNew"/>
    <dgm:cxn modelId="{D844F9E3-CADD-CF44-A1D8-5D54EE6CA19B}" type="presOf" srcId="{AAEC45BB-0CAB-44CF-9D4A-F16E0FD6A033}" destId="{F1C20A15-F681-5D4F-9989-2C24047AF580}" srcOrd="0" destOrd="0" presId="urn:microsoft.com/office/officeart/2016/7/layout/RepeatingBendingProcessNew"/>
    <dgm:cxn modelId="{0771B6F3-A6F4-034B-AD0F-A89FC57745FB}" type="presOf" srcId="{18EA08FB-081A-466E-8023-A6DF6382F76F}" destId="{6B87B79D-8670-B046-9E2F-BA06EAA7A480}" srcOrd="1" destOrd="0" presId="urn:microsoft.com/office/officeart/2016/7/layout/RepeatingBendingProcessNew"/>
    <dgm:cxn modelId="{F2BB96F6-F071-4E46-8578-0F8CE50194DE}" srcId="{CAD2C047-9DF0-4A49-AC58-193C9F09A253}" destId="{F7037E44-DE55-43FE-B60F-FABFB2254F87}" srcOrd="3" destOrd="0" parTransId="{F953BB5A-4459-41AB-8E67-FDB5BB805BB6}" sibTransId="{83F27CBA-44A3-4F06-8718-E94021233644}"/>
    <dgm:cxn modelId="{1E6AA372-198B-1644-A0BA-198C864DD08B}" type="presParOf" srcId="{978B6113-0124-CB4F-8A74-5A0AAE8E09F7}" destId="{F1C20A15-F681-5D4F-9989-2C24047AF580}" srcOrd="0" destOrd="0" presId="urn:microsoft.com/office/officeart/2016/7/layout/RepeatingBendingProcessNew"/>
    <dgm:cxn modelId="{039F6872-A591-9941-92AF-92A113F7E615}" type="presParOf" srcId="{978B6113-0124-CB4F-8A74-5A0AAE8E09F7}" destId="{83140907-97B0-CE44-9AF0-532B72D84DA6}" srcOrd="1" destOrd="0" presId="urn:microsoft.com/office/officeart/2016/7/layout/RepeatingBendingProcessNew"/>
    <dgm:cxn modelId="{E9DCE2CA-E62D-7247-A233-429A5C4C846F}" type="presParOf" srcId="{83140907-97B0-CE44-9AF0-532B72D84DA6}" destId="{008D3956-53F2-8342-A393-0D737426BAC6}" srcOrd="0" destOrd="0" presId="urn:microsoft.com/office/officeart/2016/7/layout/RepeatingBendingProcessNew"/>
    <dgm:cxn modelId="{42B68CEF-0DEB-DC4D-897E-3495A8D57488}" type="presParOf" srcId="{978B6113-0124-CB4F-8A74-5A0AAE8E09F7}" destId="{3BF4AA40-C8ED-B94B-BED1-C574F2512F4C}" srcOrd="2" destOrd="0" presId="urn:microsoft.com/office/officeart/2016/7/layout/RepeatingBendingProcessNew"/>
    <dgm:cxn modelId="{C4DF4A05-3F60-FD43-861B-74D87E66BFCF}" type="presParOf" srcId="{978B6113-0124-CB4F-8A74-5A0AAE8E09F7}" destId="{CF746BF3-BB10-5C49-90C6-3C2DA5014681}" srcOrd="3" destOrd="0" presId="urn:microsoft.com/office/officeart/2016/7/layout/RepeatingBendingProcessNew"/>
    <dgm:cxn modelId="{CCD56C06-78E0-C841-871D-E4346B20A88B}" type="presParOf" srcId="{CF746BF3-BB10-5C49-90C6-3C2DA5014681}" destId="{6B87B79D-8670-B046-9E2F-BA06EAA7A480}" srcOrd="0" destOrd="0" presId="urn:microsoft.com/office/officeart/2016/7/layout/RepeatingBendingProcessNew"/>
    <dgm:cxn modelId="{00A263B9-590B-CC40-A5DA-AC8E67EE6182}" type="presParOf" srcId="{978B6113-0124-CB4F-8A74-5A0AAE8E09F7}" destId="{89591316-125F-AC47-9437-1438B6B76219}" srcOrd="4" destOrd="0" presId="urn:microsoft.com/office/officeart/2016/7/layout/RepeatingBendingProcessNew"/>
    <dgm:cxn modelId="{58CBE04E-3E46-374E-A00D-26E2C43C049A}" type="presParOf" srcId="{978B6113-0124-CB4F-8A74-5A0AAE8E09F7}" destId="{B1217A06-80BB-1243-9531-69C8A59998C6}" srcOrd="5" destOrd="0" presId="urn:microsoft.com/office/officeart/2016/7/layout/RepeatingBendingProcessNew"/>
    <dgm:cxn modelId="{E0EB813D-F31E-424F-AE69-C1DDDA47252D}" type="presParOf" srcId="{B1217A06-80BB-1243-9531-69C8A59998C6}" destId="{47A84F3A-E9B1-9846-A6FC-9D63C00247A8}" srcOrd="0" destOrd="0" presId="urn:microsoft.com/office/officeart/2016/7/layout/RepeatingBendingProcessNew"/>
    <dgm:cxn modelId="{8D226315-3BC9-7040-95D7-6C514FBD910F}" type="presParOf" srcId="{978B6113-0124-CB4F-8A74-5A0AAE8E09F7}" destId="{73C41C49-C3D9-BE41-80D4-4F77314BF3D6}" srcOrd="6" destOrd="0" presId="urn:microsoft.com/office/officeart/2016/7/layout/RepeatingBendingProcessNew"/>
    <dgm:cxn modelId="{274D259B-5786-8D4C-9522-A435A14DEBDF}" type="presParOf" srcId="{978B6113-0124-CB4F-8A74-5A0AAE8E09F7}" destId="{2F79406D-4C29-6D4C-AC36-8E3326EF5BCC}" srcOrd="7" destOrd="0" presId="urn:microsoft.com/office/officeart/2016/7/layout/RepeatingBendingProcessNew"/>
    <dgm:cxn modelId="{C4778485-DEEF-DE4A-AC96-C54B3DB9B800}" type="presParOf" srcId="{2F79406D-4C29-6D4C-AC36-8E3326EF5BCC}" destId="{0BC41C64-B833-4844-8286-EF1A81EF78B5}" srcOrd="0" destOrd="0" presId="urn:microsoft.com/office/officeart/2016/7/layout/RepeatingBendingProcessNew"/>
    <dgm:cxn modelId="{820607D1-8171-394D-BD16-FBBE7CA185E8}" type="presParOf" srcId="{978B6113-0124-CB4F-8A74-5A0AAE8E09F7}" destId="{EBFADFC8-3ACE-0D49-983F-822F60839A59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D8254A-6767-4706-9186-C2A3021BE43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4569040-316A-40F7-80B5-F4167BD3B4CA}">
      <dgm:prSet/>
      <dgm:spPr/>
      <dgm:t>
        <a:bodyPr/>
        <a:lstStyle/>
        <a:p>
          <a:r>
            <a:rPr lang="en-US" dirty="0" err="1"/>
            <a:t>Περί</a:t>
          </a:r>
          <a:r>
            <a:rPr lang="en-US" dirty="0"/>
            <a:t>π</a:t>
          </a:r>
          <a:r>
            <a:rPr lang="en-US" dirty="0" err="1"/>
            <a:t>τωση</a:t>
          </a:r>
          <a:r>
            <a:rPr lang="en-US" dirty="0"/>
            <a:t> απ</a:t>
          </a:r>
          <a:r>
            <a:rPr lang="en-US" dirty="0" err="1"/>
            <a:t>ρε</a:t>
          </a:r>
          <a:r>
            <a:rPr lang="en-US" dirty="0"/>
            <a:t>π</a:t>
          </a:r>
          <a:r>
            <a:rPr lang="en-US" dirty="0" err="1"/>
            <a:t>ούς</a:t>
          </a:r>
          <a:r>
            <a:rPr lang="en-US" dirty="0"/>
            <a:t> </a:t>
          </a:r>
          <a:r>
            <a:rPr lang="en-US" dirty="0" err="1"/>
            <a:t>συμ</a:t>
          </a:r>
          <a:r>
            <a:rPr lang="en-US" dirty="0"/>
            <a:t>π</a:t>
          </a:r>
          <a:r>
            <a:rPr lang="en-US" dirty="0" err="1"/>
            <a:t>εριφοράς</a:t>
          </a:r>
          <a:r>
            <a:rPr lang="en-US" dirty="0"/>
            <a:t>: </a:t>
          </a:r>
          <a:r>
            <a:rPr lang="en-US" dirty="0" err="1"/>
            <a:t>Έν</a:t>
          </a:r>
          <a:r>
            <a:rPr lang="en-US" dirty="0"/>
            <a:t>α</a:t>
          </a:r>
          <a:r>
            <a:rPr lang="en-US" dirty="0" err="1"/>
            <a:t>ς</a:t>
          </a:r>
          <a:r>
            <a:rPr lang="en-US" dirty="0"/>
            <a:t> </a:t>
          </a:r>
          <a:r>
            <a:rPr lang="en-US" dirty="0" err="1"/>
            <a:t>μ</a:t>
          </a:r>
          <a:r>
            <a:rPr lang="en-US" dirty="0"/>
            <a:t>α</a:t>
          </a:r>
          <a:r>
            <a:rPr lang="en-US" dirty="0" err="1"/>
            <a:t>θητής</a:t>
          </a:r>
          <a:r>
            <a:rPr lang="en-US" dirty="0"/>
            <a:t> </a:t>
          </a:r>
          <a:r>
            <a:rPr lang="en-US" dirty="0" err="1"/>
            <a:t>συστημ</a:t>
          </a:r>
          <a:r>
            <a:rPr lang="en-US" dirty="0"/>
            <a:t>α</a:t>
          </a:r>
          <a:r>
            <a:rPr lang="en-US" dirty="0" err="1"/>
            <a:t>τικά</a:t>
          </a:r>
          <a:r>
            <a:rPr lang="en-US" dirty="0"/>
            <a:t> </a:t>
          </a:r>
          <a:r>
            <a:rPr lang="en-US" dirty="0" err="1"/>
            <a:t>δι</a:t>
          </a:r>
          <a:r>
            <a:rPr lang="en-US" dirty="0"/>
            <a:t>α</a:t>
          </a:r>
          <a:r>
            <a:rPr lang="en-US" dirty="0" err="1"/>
            <a:t>κό</a:t>
          </a:r>
          <a:r>
            <a:rPr lang="en-US" dirty="0"/>
            <a:t>π</a:t>
          </a:r>
          <a:r>
            <a:rPr lang="en-US" dirty="0" err="1"/>
            <a:t>τει</a:t>
          </a:r>
          <a:r>
            <a:rPr lang="en-US" dirty="0"/>
            <a:t> </a:t>
          </a:r>
          <a:r>
            <a:rPr lang="en-US" dirty="0" err="1"/>
            <a:t>το</a:t>
          </a:r>
          <a:r>
            <a:rPr lang="en-US" dirty="0"/>
            <a:t> </a:t>
          </a:r>
          <a:r>
            <a:rPr lang="en-US" dirty="0" err="1"/>
            <a:t>μάθημ</a:t>
          </a:r>
          <a:r>
            <a:rPr lang="en-US" dirty="0"/>
            <a:t>α </a:t>
          </a:r>
          <a:r>
            <a:rPr lang="en-US" dirty="0" err="1"/>
            <a:t>με</a:t>
          </a:r>
          <a:r>
            <a:rPr lang="en-US" dirty="0"/>
            <a:t> </a:t>
          </a:r>
          <a:r>
            <a:rPr lang="en-US" dirty="0" err="1"/>
            <a:t>φωνές</a:t>
          </a:r>
          <a:r>
            <a:rPr lang="en-US" dirty="0"/>
            <a:t>, απ</a:t>
          </a:r>
          <a:r>
            <a:rPr lang="en-US" dirty="0" err="1"/>
            <a:t>ρε</a:t>
          </a:r>
          <a:r>
            <a:rPr lang="en-US" dirty="0"/>
            <a:t>π</a:t>
          </a:r>
          <a:r>
            <a:rPr lang="en-US" dirty="0" err="1"/>
            <a:t>είς</a:t>
          </a:r>
          <a:r>
            <a:rPr lang="en-US" dirty="0"/>
            <a:t> </a:t>
          </a:r>
          <a:r>
            <a:rPr lang="en-US" dirty="0" err="1"/>
            <a:t>χειρονομίες</a:t>
          </a:r>
          <a:r>
            <a:rPr lang="en-US" dirty="0"/>
            <a:t> </a:t>
          </a:r>
          <a:r>
            <a:rPr lang="en-US" dirty="0" err="1"/>
            <a:t>κ</a:t>
          </a:r>
          <a:r>
            <a:rPr lang="en-US" dirty="0"/>
            <a:t>α</a:t>
          </a:r>
          <a:r>
            <a:rPr lang="en-US" dirty="0" err="1"/>
            <a:t>ι</a:t>
          </a:r>
          <a:r>
            <a:rPr lang="en-US" dirty="0"/>
            <a:t> π</a:t>
          </a:r>
          <a:r>
            <a:rPr lang="en-US" dirty="0" err="1"/>
            <a:t>ροκλητική</a:t>
          </a:r>
          <a:r>
            <a:rPr lang="en-US" dirty="0"/>
            <a:t> </a:t>
          </a:r>
          <a:r>
            <a:rPr lang="en-US" dirty="0" err="1"/>
            <a:t>συμ</a:t>
          </a:r>
          <a:r>
            <a:rPr lang="en-US" dirty="0"/>
            <a:t>π</a:t>
          </a:r>
          <a:r>
            <a:rPr lang="en-US" dirty="0" err="1"/>
            <a:t>εριφορά</a:t>
          </a:r>
          <a:r>
            <a:rPr lang="en-US" dirty="0"/>
            <a:t> π</a:t>
          </a:r>
          <a:r>
            <a:rPr lang="en-US" dirty="0" err="1"/>
            <a:t>ρος</a:t>
          </a:r>
          <a:r>
            <a:rPr lang="en-US" dirty="0"/>
            <a:t> </a:t>
          </a:r>
          <a:r>
            <a:rPr lang="en-US" dirty="0" err="1"/>
            <a:t>τον</a:t>
          </a:r>
          <a:r>
            <a:rPr lang="en-US" dirty="0"/>
            <a:t> </a:t>
          </a:r>
          <a:r>
            <a:rPr lang="el-GR" dirty="0"/>
            <a:t>εκπαιδευτικό</a:t>
          </a:r>
          <a:r>
            <a:rPr lang="en-US" dirty="0"/>
            <a:t> </a:t>
          </a:r>
          <a:r>
            <a:rPr lang="en-US" dirty="0" err="1"/>
            <a:t>κ</a:t>
          </a:r>
          <a:r>
            <a:rPr lang="en-US" dirty="0"/>
            <a:t>α</a:t>
          </a:r>
          <a:r>
            <a:rPr lang="en-US" dirty="0" err="1"/>
            <a:t>ι</a:t>
          </a:r>
          <a:r>
            <a:rPr lang="en-US" dirty="0"/>
            <a:t> </a:t>
          </a:r>
          <a:r>
            <a:rPr lang="en-US" dirty="0" err="1"/>
            <a:t>τους</a:t>
          </a:r>
          <a:r>
            <a:rPr lang="en-US" dirty="0"/>
            <a:t> </a:t>
          </a:r>
          <a:r>
            <a:rPr lang="en-US" dirty="0" err="1"/>
            <a:t>συμμ</a:t>
          </a:r>
          <a:r>
            <a:rPr lang="en-US" dirty="0"/>
            <a:t>α</a:t>
          </a:r>
          <a:r>
            <a:rPr lang="en-US" dirty="0" err="1"/>
            <a:t>θητές</a:t>
          </a:r>
          <a:r>
            <a:rPr lang="en-US" dirty="0"/>
            <a:t> </a:t>
          </a:r>
          <a:r>
            <a:rPr lang="en-US" dirty="0" err="1"/>
            <a:t>του</a:t>
          </a:r>
          <a:r>
            <a:rPr lang="en-US" dirty="0"/>
            <a:t>.</a:t>
          </a:r>
        </a:p>
      </dgm:t>
    </dgm:pt>
    <dgm:pt modelId="{BD4A74B6-8194-455D-860F-E81DC2D224DB}" type="parTrans" cxnId="{558AF6AA-C64A-4F1F-AA3D-2EAB72ED9635}">
      <dgm:prSet/>
      <dgm:spPr/>
      <dgm:t>
        <a:bodyPr/>
        <a:lstStyle/>
        <a:p>
          <a:endParaRPr lang="en-US"/>
        </a:p>
      </dgm:t>
    </dgm:pt>
    <dgm:pt modelId="{B1E897E0-342D-47E6-A85F-2748E3FF8375}" type="sibTrans" cxnId="{558AF6AA-C64A-4F1F-AA3D-2EAB72ED9635}">
      <dgm:prSet/>
      <dgm:spPr/>
      <dgm:t>
        <a:bodyPr/>
        <a:lstStyle/>
        <a:p>
          <a:endParaRPr lang="en-US"/>
        </a:p>
      </dgm:t>
    </dgm:pt>
    <dgm:pt modelId="{9F8C24FA-25D5-4B63-9704-AEEFD1567A74}">
      <dgm:prSet/>
      <dgm:spPr/>
      <dgm:t>
        <a:bodyPr/>
        <a:lstStyle/>
        <a:p>
          <a:r>
            <a:rPr lang="en-US"/>
            <a:t>Περίπτωση σχολικού εκφοβισμού: Μια ομάδα μαθητών συστηματικά απομονώνει και εκφοβίζει λεκτικά και σωματικά έναν συμμαθητή τους λόγω της εθνικής ή θρησκευτικής του καταγωγής.</a:t>
          </a:r>
        </a:p>
      </dgm:t>
    </dgm:pt>
    <dgm:pt modelId="{5E48F6E1-8979-4CEE-8A9F-DA4EA7E319D7}" type="parTrans" cxnId="{AA5592EA-446D-4855-9C45-81EDE70A119B}">
      <dgm:prSet/>
      <dgm:spPr/>
      <dgm:t>
        <a:bodyPr/>
        <a:lstStyle/>
        <a:p>
          <a:endParaRPr lang="en-US"/>
        </a:p>
      </dgm:t>
    </dgm:pt>
    <dgm:pt modelId="{7C675925-9FC3-42D8-A239-40810C525B17}" type="sibTrans" cxnId="{AA5592EA-446D-4855-9C45-81EDE70A119B}">
      <dgm:prSet/>
      <dgm:spPr/>
      <dgm:t>
        <a:bodyPr/>
        <a:lstStyle/>
        <a:p>
          <a:endParaRPr lang="en-US"/>
        </a:p>
      </dgm:t>
    </dgm:pt>
    <dgm:pt modelId="{1DBC4FF7-E7D6-4AF3-904F-2095DCDB88E5}">
      <dgm:prSet/>
      <dgm:spPr/>
      <dgm:t>
        <a:bodyPr/>
        <a:lstStyle/>
        <a:p>
          <a:r>
            <a:rPr lang="en-US"/>
            <a:t>Περίπτωση χρήσης απαγορευμένων ουσιών: Ένας μαθητής έρχεται στο σχολείο υπό την επήρεια ναρκωτικών ουσιών και παρουσιάζει παραβατική συμπεριφορά.</a:t>
          </a:r>
        </a:p>
      </dgm:t>
    </dgm:pt>
    <dgm:pt modelId="{A0D3FA73-5999-4998-93C6-E7ED3FE83190}" type="parTrans" cxnId="{4F4E8C84-1853-4B76-970C-050402143F4D}">
      <dgm:prSet/>
      <dgm:spPr/>
      <dgm:t>
        <a:bodyPr/>
        <a:lstStyle/>
        <a:p>
          <a:endParaRPr lang="en-US"/>
        </a:p>
      </dgm:t>
    </dgm:pt>
    <dgm:pt modelId="{BC4FA2F4-800E-4B48-99AD-CF5EB655D3BD}" type="sibTrans" cxnId="{4F4E8C84-1853-4B76-970C-050402143F4D}">
      <dgm:prSet/>
      <dgm:spPr/>
      <dgm:t>
        <a:bodyPr/>
        <a:lstStyle/>
        <a:p>
          <a:endParaRPr lang="en-US"/>
        </a:p>
      </dgm:t>
    </dgm:pt>
    <dgm:pt modelId="{DF862180-BD44-4BCD-91DA-04A864512D38}">
      <dgm:prSet/>
      <dgm:spPr/>
      <dgm:t>
        <a:bodyPr/>
        <a:lstStyle/>
        <a:p>
          <a:r>
            <a:rPr lang="en-US"/>
            <a:t>Περίπτωση κλοπής: Ένας μαθητής κατηγορείται για κλοπή χρημάτων και αντικειμένων από άλλους συμμαθητές του στο σχολικό περιβάλλον.</a:t>
          </a:r>
        </a:p>
      </dgm:t>
    </dgm:pt>
    <dgm:pt modelId="{2B82F8B0-E471-4844-9625-F51E1DCE65F2}" type="parTrans" cxnId="{FC2C46E0-15CB-4A46-814F-98012397A2C7}">
      <dgm:prSet/>
      <dgm:spPr/>
      <dgm:t>
        <a:bodyPr/>
        <a:lstStyle/>
        <a:p>
          <a:endParaRPr lang="en-US"/>
        </a:p>
      </dgm:t>
    </dgm:pt>
    <dgm:pt modelId="{F6FD7697-EF14-4EA8-A6F5-E82E18B2712E}" type="sibTrans" cxnId="{FC2C46E0-15CB-4A46-814F-98012397A2C7}">
      <dgm:prSet/>
      <dgm:spPr/>
      <dgm:t>
        <a:bodyPr/>
        <a:lstStyle/>
        <a:p>
          <a:endParaRPr lang="en-US"/>
        </a:p>
      </dgm:t>
    </dgm:pt>
    <dgm:pt modelId="{C03167C3-CF3D-47F6-9C8F-1E4F33EA327B}">
      <dgm:prSet/>
      <dgm:spPr/>
      <dgm:t>
        <a:bodyPr/>
        <a:lstStyle/>
        <a:p>
          <a:r>
            <a:rPr lang="en-US"/>
            <a:t>Περίπτωση κυβερνοεκφοβισμού: Μια ομάδα μαθητών δημιουργεί μια διαδικτυακή ομάδα στα μέσα κοινωνικής δικτύωσης για να στοχοποιήσει και να εκφοβίσει έναν συμμαθητή τους, αναρτώντας προσβλητικά σχόλια και</a:t>
          </a:r>
          <a:r>
            <a:rPr lang="el-GR"/>
            <a:t> </a:t>
          </a:r>
          <a:r>
            <a:rPr lang="en-US"/>
            <a:t>φωτογραφίες.</a:t>
          </a:r>
        </a:p>
      </dgm:t>
    </dgm:pt>
    <dgm:pt modelId="{B0041D9D-18CD-4586-9800-3E707E5492BE}" type="parTrans" cxnId="{81EC30DD-71E8-498A-A736-206E5215397E}">
      <dgm:prSet/>
      <dgm:spPr/>
      <dgm:t>
        <a:bodyPr/>
        <a:lstStyle/>
        <a:p>
          <a:endParaRPr lang="en-US"/>
        </a:p>
      </dgm:t>
    </dgm:pt>
    <dgm:pt modelId="{D0C33D19-57D2-4463-AD4C-D910BC3712C1}" type="sibTrans" cxnId="{81EC30DD-71E8-498A-A736-206E5215397E}">
      <dgm:prSet/>
      <dgm:spPr/>
      <dgm:t>
        <a:bodyPr/>
        <a:lstStyle/>
        <a:p>
          <a:endParaRPr lang="en-US"/>
        </a:p>
      </dgm:t>
    </dgm:pt>
    <dgm:pt modelId="{91FD4884-ECAF-4B00-B644-9B75DDC6EB72}">
      <dgm:prSet/>
      <dgm:spPr/>
      <dgm:t>
        <a:bodyPr/>
        <a:lstStyle/>
        <a:p>
          <a:r>
            <a:rPr lang="en-US"/>
            <a:t>Περίπτωση βανδαλισμού: Κάποιοι μαθητές προκαλούν ζημιές στις σχολικές εγκαταστάσεις, όπως γράψιμο τοίχων και σπάσιμο παραθύρων.</a:t>
          </a:r>
        </a:p>
      </dgm:t>
    </dgm:pt>
    <dgm:pt modelId="{3633CAFD-C340-4CD2-99E8-F5C3741B6236}" type="parTrans" cxnId="{394C3526-F74E-4A03-9370-542E0F4ADE4E}">
      <dgm:prSet/>
      <dgm:spPr/>
      <dgm:t>
        <a:bodyPr/>
        <a:lstStyle/>
        <a:p>
          <a:endParaRPr lang="en-US"/>
        </a:p>
      </dgm:t>
    </dgm:pt>
    <dgm:pt modelId="{EC6AF62C-D6EB-446F-9F1F-384B53F6FB1F}" type="sibTrans" cxnId="{394C3526-F74E-4A03-9370-542E0F4ADE4E}">
      <dgm:prSet/>
      <dgm:spPr/>
      <dgm:t>
        <a:bodyPr/>
        <a:lstStyle/>
        <a:p>
          <a:endParaRPr lang="en-US"/>
        </a:p>
      </dgm:t>
    </dgm:pt>
    <dgm:pt modelId="{B6AF3D62-C24F-5143-B837-4DDB0D33A76B}" type="pres">
      <dgm:prSet presAssocID="{7FD8254A-6767-4706-9186-C2A3021BE433}" presName="diagram" presStyleCnt="0">
        <dgm:presLayoutVars>
          <dgm:dir/>
          <dgm:resizeHandles val="exact"/>
        </dgm:presLayoutVars>
      </dgm:prSet>
      <dgm:spPr/>
    </dgm:pt>
    <dgm:pt modelId="{390EE426-35F7-0143-BCB7-56B3DCE5D5E0}" type="pres">
      <dgm:prSet presAssocID="{14569040-316A-40F7-80B5-F4167BD3B4CA}" presName="node" presStyleLbl="node1" presStyleIdx="0" presStyleCnt="6">
        <dgm:presLayoutVars>
          <dgm:bulletEnabled val="1"/>
        </dgm:presLayoutVars>
      </dgm:prSet>
      <dgm:spPr/>
    </dgm:pt>
    <dgm:pt modelId="{B889BFFE-0A48-9942-9B8B-C0ED42BEAAD5}" type="pres">
      <dgm:prSet presAssocID="{B1E897E0-342D-47E6-A85F-2748E3FF8375}" presName="sibTrans" presStyleCnt="0"/>
      <dgm:spPr/>
    </dgm:pt>
    <dgm:pt modelId="{2C20D7DB-1F49-3548-9E09-FE0D56E979E3}" type="pres">
      <dgm:prSet presAssocID="{9F8C24FA-25D5-4B63-9704-AEEFD1567A74}" presName="node" presStyleLbl="node1" presStyleIdx="1" presStyleCnt="6">
        <dgm:presLayoutVars>
          <dgm:bulletEnabled val="1"/>
        </dgm:presLayoutVars>
      </dgm:prSet>
      <dgm:spPr/>
    </dgm:pt>
    <dgm:pt modelId="{C454E6DC-7512-0A44-B930-73D3CE3DE5F6}" type="pres">
      <dgm:prSet presAssocID="{7C675925-9FC3-42D8-A239-40810C525B17}" presName="sibTrans" presStyleCnt="0"/>
      <dgm:spPr/>
    </dgm:pt>
    <dgm:pt modelId="{182701AA-B151-674E-9D62-92F2E9B94EF8}" type="pres">
      <dgm:prSet presAssocID="{1DBC4FF7-E7D6-4AF3-904F-2095DCDB88E5}" presName="node" presStyleLbl="node1" presStyleIdx="2" presStyleCnt="6">
        <dgm:presLayoutVars>
          <dgm:bulletEnabled val="1"/>
        </dgm:presLayoutVars>
      </dgm:prSet>
      <dgm:spPr/>
    </dgm:pt>
    <dgm:pt modelId="{6643E564-4F69-5D42-A059-6BDB6B15B731}" type="pres">
      <dgm:prSet presAssocID="{BC4FA2F4-800E-4B48-99AD-CF5EB655D3BD}" presName="sibTrans" presStyleCnt="0"/>
      <dgm:spPr/>
    </dgm:pt>
    <dgm:pt modelId="{BC0DFBB9-979F-2D4F-B86A-4DA978EF38E7}" type="pres">
      <dgm:prSet presAssocID="{DF862180-BD44-4BCD-91DA-04A864512D38}" presName="node" presStyleLbl="node1" presStyleIdx="3" presStyleCnt="6">
        <dgm:presLayoutVars>
          <dgm:bulletEnabled val="1"/>
        </dgm:presLayoutVars>
      </dgm:prSet>
      <dgm:spPr/>
    </dgm:pt>
    <dgm:pt modelId="{2AD9C6E0-3AC7-FE45-9CCC-52337B650B6E}" type="pres">
      <dgm:prSet presAssocID="{F6FD7697-EF14-4EA8-A6F5-E82E18B2712E}" presName="sibTrans" presStyleCnt="0"/>
      <dgm:spPr/>
    </dgm:pt>
    <dgm:pt modelId="{A815DEE7-C85C-7142-9837-67D0BACD94EF}" type="pres">
      <dgm:prSet presAssocID="{C03167C3-CF3D-47F6-9C8F-1E4F33EA327B}" presName="node" presStyleLbl="node1" presStyleIdx="4" presStyleCnt="6">
        <dgm:presLayoutVars>
          <dgm:bulletEnabled val="1"/>
        </dgm:presLayoutVars>
      </dgm:prSet>
      <dgm:spPr/>
    </dgm:pt>
    <dgm:pt modelId="{0AFB802A-CE47-EA45-8F9C-DD7DF4554230}" type="pres">
      <dgm:prSet presAssocID="{D0C33D19-57D2-4463-AD4C-D910BC3712C1}" presName="sibTrans" presStyleCnt="0"/>
      <dgm:spPr/>
    </dgm:pt>
    <dgm:pt modelId="{6FFBA551-C052-1143-82E3-E74D017079B9}" type="pres">
      <dgm:prSet presAssocID="{91FD4884-ECAF-4B00-B644-9B75DDC6EB72}" presName="node" presStyleLbl="node1" presStyleIdx="5" presStyleCnt="6">
        <dgm:presLayoutVars>
          <dgm:bulletEnabled val="1"/>
        </dgm:presLayoutVars>
      </dgm:prSet>
      <dgm:spPr/>
    </dgm:pt>
  </dgm:ptLst>
  <dgm:cxnLst>
    <dgm:cxn modelId="{394C3526-F74E-4A03-9370-542E0F4ADE4E}" srcId="{7FD8254A-6767-4706-9186-C2A3021BE433}" destId="{91FD4884-ECAF-4B00-B644-9B75DDC6EB72}" srcOrd="5" destOrd="0" parTransId="{3633CAFD-C340-4CD2-99E8-F5C3741B6236}" sibTransId="{EC6AF62C-D6EB-446F-9F1F-384B53F6FB1F}"/>
    <dgm:cxn modelId="{3F51982A-5C7C-B241-88F6-4713D1629B76}" type="presOf" srcId="{91FD4884-ECAF-4B00-B644-9B75DDC6EB72}" destId="{6FFBA551-C052-1143-82E3-E74D017079B9}" srcOrd="0" destOrd="0" presId="urn:microsoft.com/office/officeart/2005/8/layout/default"/>
    <dgm:cxn modelId="{3FA6F441-E33B-E44D-B8FA-1E04C03636BE}" type="presOf" srcId="{14569040-316A-40F7-80B5-F4167BD3B4CA}" destId="{390EE426-35F7-0143-BCB7-56B3DCE5D5E0}" srcOrd="0" destOrd="0" presId="urn:microsoft.com/office/officeart/2005/8/layout/default"/>
    <dgm:cxn modelId="{6285EE54-D468-814E-A919-2F6AD13F0320}" type="presOf" srcId="{7FD8254A-6767-4706-9186-C2A3021BE433}" destId="{B6AF3D62-C24F-5143-B837-4DDB0D33A76B}" srcOrd="0" destOrd="0" presId="urn:microsoft.com/office/officeart/2005/8/layout/default"/>
    <dgm:cxn modelId="{3DFE3D80-145A-9F41-896A-7F5810594DD9}" type="presOf" srcId="{DF862180-BD44-4BCD-91DA-04A864512D38}" destId="{BC0DFBB9-979F-2D4F-B86A-4DA978EF38E7}" srcOrd="0" destOrd="0" presId="urn:microsoft.com/office/officeart/2005/8/layout/default"/>
    <dgm:cxn modelId="{FE0C4C83-0317-D647-B588-BA8058ECC904}" type="presOf" srcId="{C03167C3-CF3D-47F6-9C8F-1E4F33EA327B}" destId="{A815DEE7-C85C-7142-9837-67D0BACD94EF}" srcOrd="0" destOrd="0" presId="urn:microsoft.com/office/officeart/2005/8/layout/default"/>
    <dgm:cxn modelId="{4F4E8C84-1853-4B76-970C-050402143F4D}" srcId="{7FD8254A-6767-4706-9186-C2A3021BE433}" destId="{1DBC4FF7-E7D6-4AF3-904F-2095DCDB88E5}" srcOrd="2" destOrd="0" parTransId="{A0D3FA73-5999-4998-93C6-E7ED3FE83190}" sibTransId="{BC4FA2F4-800E-4B48-99AD-CF5EB655D3BD}"/>
    <dgm:cxn modelId="{558AF6AA-C64A-4F1F-AA3D-2EAB72ED9635}" srcId="{7FD8254A-6767-4706-9186-C2A3021BE433}" destId="{14569040-316A-40F7-80B5-F4167BD3B4CA}" srcOrd="0" destOrd="0" parTransId="{BD4A74B6-8194-455D-860F-E81DC2D224DB}" sibTransId="{B1E897E0-342D-47E6-A85F-2748E3FF8375}"/>
    <dgm:cxn modelId="{D1BE3BB1-A6BD-4F4A-A888-2D164F11D236}" type="presOf" srcId="{9F8C24FA-25D5-4B63-9704-AEEFD1567A74}" destId="{2C20D7DB-1F49-3548-9E09-FE0D56E979E3}" srcOrd="0" destOrd="0" presId="urn:microsoft.com/office/officeart/2005/8/layout/default"/>
    <dgm:cxn modelId="{F99E80D9-38BE-F94C-A89E-0BB1225E69D8}" type="presOf" srcId="{1DBC4FF7-E7D6-4AF3-904F-2095DCDB88E5}" destId="{182701AA-B151-674E-9D62-92F2E9B94EF8}" srcOrd="0" destOrd="0" presId="urn:microsoft.com/office/officeart/2005/8/layout/default"/>
    <dgm:cxn modelId="{81EC30DD-71E8-498A-A736-206E5215397E}" srcId="{7FD8254A-6767-4706-9186-C2A3021BE433}" destId="{C03167C3-CF3D-47F6-9C8F-1E4F33EA327B}" srcOrd="4" destOrd="0" parTransId="{B0041D9D-18CD-4586-9800-3E707E5492BE}" sibTransId="{D0C33D19-57D2-4463-AD4C-D910BC3712C1}"/>
    <dgm:cxn modelId="{FC2C46E0-15CB-4A46-814F-98012397A2C7}" srcId="{7FD8254A-6767-4706-9186-C2A3021BE433}" destId="{DF862180-BD44-4BCD-91DA-04A864512D38}" srcOrd="3" destOrd="0" parTransId="{2B82F8B0-E471-4844-9625-F51E1DCE65F2}" sibTransId="{F6FD7697-EF14-4EA8-A6F5-E82E18B2712E}"/>
    <dgm:cxn modelId="{AA5592EA-446D-4855-9C45-81EDE70A119B}" srcId="{7FD8254A-6767-4706-9186-C2A3021BE433}" destId="{9F8C24FA-25D5-4B63-9704-AEEFD1567A74}" srcOrd="1" destOrd="0" parTransId="{5E48F6E1-8979-4CEE-8A9F-DA4EA7E319D7}" sibTransId="{7C675925-9FC3-42D8-A239-40810C525B17}"/>
    <dgm:cxn modelId="{80F12284-3220-9F4A-A964-C80AC8299EDE}" type="presParOf" srcId="{B6AF3D62-C24F-5143-B837-4DDB0D33A76B}" destId="{390EE426-35F7-0143-BCB7-56B3DCE5D5E0}" srcOrd="0" destOrd="0" presId="urn:microsoft.com/office/officeart/2005/8/layout/default"/>
    <dgm:cxn modelId="{44C38142-28A9-3D42-91D7-D7AC47F7735A}" type="presParOf" srcId="{B6AF3D62-C24F-5143-B837-4DDB0D33A76B}" destId="{B889BFFE-0A48-9942-9B8B-C0ED42BEAAD5}" srcOrd="1" destOrd="0" presId="urn:microsoft.com/office/officeart/2005/8/layout/default"/>
    <dgm:cxn modelId="{6590B93B-C831-E547-AA18-FE5518A689FF}" type="presParOf" srcId="{B6AF3D62-C24F-5143-B837-4DDB0D33A76B}" destId="{2C20D7DB-1F49-3548-9E09-FE0D56E979E3}" srcOrd="2" destOrd="0" presId="urn:microsoft.com/office/officeart/2005/8/layout/default"/>
    <dgm:cxn modelId="{BE2AB252-612E-D74A-B482-7D5507AC1804}" type="presParOf" srcId="{B6AF3D62-C24F-5143-B837-4DDB0D33A76B}" destId="{C454E6DC-7512-0A44-B930-73D3CE3DE5F6}" srcOrd="3" destOrd="0" presId="urn:microsoft.com/office/officeart/2005/8/layout/default"/>
    <dgm:cxn modelId="{96FA4FF6-99FF-FA4B-A716-FC346E5A3FAF}" type="presParOf" srcId="{B6AF3D62-C24F-5143-B837-4DDB0D33A76B}" destId="{182701AA-B151-674E-9D62-92F2E9B94EF8}" srcOrd="4" destOrd="0" presId="urn:microsoft.com/office/officeart/2005/8/layout/default"/>
    <dgm:cxn modelId="{A5F728ED-EB1D-8547-8BC8-B3E6D8A1069C}" type="presParOf" srcId="{B6AF3D62-C24F-5143-B837-4DDB0D33A76B}" destId="{6643E564-4F69-5D42-A059-6BDB6B15B731}" srcOrd="5" destOrd="0" presId="urn:microsoft.com/office/officeart/2005/8/layout/default"/>
    <dgm:cxn modelId="{3A7D1F06-4B54-FD41-8712-EDA85BE03FFD}" type="presParOf" srcId="{B6AF3D62-C24F-5143-B837-4DDB0D33A76B}" destId="{BC0DFBB9-979F-2D4F-B86A-4DA978EF38E7}" srcOrd="6" destOrd="0" presId="urn:microsoft.com/office/officeart/2005/8/layout/default"/>
    <dgm:cxn modelId="{7E978E68-EEAB-9745-8687-8C67A4543293}" type="presParOf" srcId="{B6AF3D62-C24F-5143-B837-4DDB0D33A76B}" destId="{2AD9C6E0-3AC7-FE45-9CCC-52337B650B6E}" srcOrd="7" destOrd="0" presId="urn:microsoft.com/office/officeart/2005/8/layout/default"/>
    <dgm:cxn modelId="{33C192EB-7AB8-B14B-8926-35B8112BEE19}" type="presParOf" srcId="{B6AF3D62-C24F-5143-B837-4DDB0D33A76B}" destId="{A815DEE7-C85C-7142-9837-67D0BACD94EF}" srcOrd="8" destOrd="0" presId="urn:microsoft.com/office/officeart/2005/8/layout/default"/>
    <dgm:cxn modelId="{DF3308B3-F6F2-E643-BE3C-3F5B4CC95A79}" type="presParOf" srcId="{B6AF3D62-C24F-5143-B837-4DDB0D33A76B}" destId="{0AFB802A-CE47-EA45-8F9C-DD7DF4554230}" srcOrd="9" destOrd="0" presId="urn:microsoft.com/office/officeart/2005/8/layout/default"/>
    <dgm:cxn modelId="{219D091A-0B7F-324B-96B6-0A2F43CE0932}" type="presParOf" srcId="{B6AF3D62-C24F-5143-B837-4DDB0D33A76B}" destId="{6FFBA551-C052-1143-82E3-E74D017079B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40907-97B0-CE44-9AF0-532B72D84DA6}">
      <dsp:nvSpPr>
        <dsp:cNvPr id="0" name=""/>
        <dsp:cNvSpPr/>
      </dsp:nvSpPr>
      <dsp:spPr>
        <a:xfrm>
          <a:off x="3159880" y="1183638"/>
          <a:ext cx="5393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935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15307" y="1226505"/>
        <a:ext cx="28497" cy="5705"/>
      </dsp:txXfrm>
    </dsp:sp>
    <dsp:sp modelId="{F1C20A15-F681-5D4F-9989-2C24047AF580}">
      <dsp:nvSpPr>
        <dsp:cNvPr id="0" name=""/>
        <dsp:cNvSpPr/>
      </dsp:nvSpPr>
      <dsp:spPr>
        <a:xfrm>
          <a:off x="683627" y="81739"/>
          <a:ext cx="2478053" cy="2295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27" tIns="127459" rIns="121427" bIns="12745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Ποιες οι </a:t>
          </a:r>
          <a:r>
            <a:rPr lang="en-US" sz="1600" kern="1200" dirty="0" err="1"/>
            <a:t>ε</a:t>
          </a:r>
          <a:r>
            <a:rPr lang="en-US" sz="1600" kern="1200" dirty="0"/>
            <a:t>π</a:t>
          </a:r>
          <a:r>
            <a:rPr lang="en-US" sz="1600" kern="1200" dirty="0" err="1"/>
            <a:t>ι</a:t>
          </a:r>
          <a:r>
            <a:rPr lang="en-US" sz="1600" kern="1200" dirty="0"/>
            <a:t>π</a:t>
          </a:r>
          <a:r>
            <a:rPr lang="en-US" sz="1600" kern="1200" dirty="0" err="1"/>
            <a:t>τώσεις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l-GR" sz="1600" kern="1200" dirty="0"/>
            <a:t>επαίνων, των </a:t>
          </a:r>
          <a:r>
            <a:rPr lang="en-US" sz="1600" kern="1200" dirty="0"/>
            <a:t>π</a:t>
          </a:r>
          <a:r>
            <a:rPr lang="en-US" sz="1600" kern="1200" dirty="0" err="1"/>
            <a:t>οινών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n-US" sz="1600" kern="1200" dirty="0" err="1"/>
            <a:t>τιμωριών</a:t>
          </a:r>
          <a:r>
            <a:rPr lang="en-US" sz="1600" kern="1200" dirty="0"/>
            <a:t> </a:t>
          </a:r>
          <a:r>
            <a:rPr lang="en-US" sz="1600" kern="1200" dirty="0" err="1"/>
            <a:t>στη</a:t>
          </a:r>
          <a:r>
            <a:rPr lang="en-US" sz="1600" kern="1200" dirty="0"/>
            <a:t> </a:t>
          </a:r>
          <a:r>
            <a:rPr lang="en-US" sz="1600" kern="1200" dirty="0" err="1"/>
            <a:t>μάθηση</a:t>
          </a:r>
          <a:r>
            <a:rPr lang="en-US" sz="1600" kern="1200" dirty="0"/>
            <a:t>, </a:t>
          </a:r>
          <a:r>
            <a:rPr lang="en-US" sz="1600" kern="1200" dirty="0" err="1"/>
            <a:t>την</a:t>
          </a:r>
          <a:r>
            <a:rPr lang="en-US" sz="1600" kern="1200" dirty="0"/>
            <a:t> α</a:t>
          </a:r>
          <a:r>
            <a:rPr lang="en-US" sz="1600" kern="1200" dirty="0" err="1"/>
            <a:t>υτοεκτίμηση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τη</a:t>
          </a:r>
          <a:r>
            <a:rPr lang="en-US" sz="1600" kern="1200" dirty="0"/>
            <a:t> </a:t>
          </a:r>
          <a:r>
            <a:rPr lang="en-US" sz="1600" kern="1200" dirty="0" err="1"/>
            <a:t>συμ</a:t>
          </a:r>
          <a:r>
            <a:rPr lang="en-US" sz="1600" kern="1200" dirty="0"/>
            <a:t>π</a:t>
          </a:r>
          <a:r>
            <a:rPr lang="en-US" sz="1600" kern="1200" dirty="0" err="1"/>
            <a:t>εριφορά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n-US" sz="1600" kern="1200" dirty="0" err="1"/>
            <a:t>μ</a:t>
          </a:r>
          <a:r>
            <a:rPr lang="en-US" sz="1600" kern="1200" dirty="0"/>
            <a:t>α</a:t>
          </a:r>
          <a:r>
            <a:rPr lang="en-US" sz="1600" kern="1200" dirty="0" err="1"/>
            <a:t>θητών</a:t>
          </a:r>
          <a:r>
            <a:rPr lang="el-GR" sz="1600" kern="1200" dirty="0"/>
            <a:t>;</a:t>
          </a:r>
          <a:endParaRPr lang="en-US" sz="1600" kern="1200" dirty="0"/>
        </a:p>
      </dsp:txBody>
      <dsp:txXfrm>
        <a:off x="683627" y="81739"/>
        <a:ext cx="2478053" cy="2295237"/>
      </dsp:txXfrm>
    </dsp:sp>
    <dsp:sp modelId="{CF746BF3-BB10-5C49-90C6-3C2DA5014681}">
      <dsp:nvSpPr>
        <dsp:cNvPr id="0" name=""/>
        <dsp:cNvSpPr/>
      </dsp:nvSpPr>
      <dsp:spPr>
        <a:xfrm>
          <a:off x="6207886" y="1183638"/>
          <a:ext cx="5393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935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63313" y="1226505"/>
        <a:ext cx="28497" cy="5705"/>
      </dsp:txXfrm>
    </dsp:sp>
    <dsp:sp modelId="{3BF4AA40-C8ED-B94B-BED1-C574F2512F4C}">
      <dsp:nvSpPr>
        <dsp:cNvPr id="0" name=""/>
        <dsp:cNvSpPr/>
      </dsp:nvSpPr>
      <dsp:spPr>
        <a:xfrm>
          <a:off x="3731632" y="76632"/>
          <a:ext cx="2478053" cy="2305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27" tIns="127459" rIns="121427" bIns="12745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Υπάρχουν εναλλακτικές προσεγγίσεις στις ποινές και τις τιμωρίες για τη διαχείριση της συμπεριφοράς;</a:t>
          </a:r>
          <a:endParaRPr lang="en-US" sz="1600" kern="1200" dirty="0"/>
        </a:p>
      </dsp:txBody>
      <dsp:txXfrm>
        <a:off x="3731632" y="76632"/>
        <a:ext cx="2478053" cy="2305451"/>
      </dsp:txXfrm>
    </dsp:sp>
    <dsp:sp modelId="{B1217A06-80BB-1243-9531-69C8A59998C6}">
      <dsp:nvSpPr>
        <dsp:cNvPr id="0" name=""/>
        <dsp:cNvSpPr/>
      </dsp:nvSpPr>
      <dsp:spPr>
        <a:xfrm>
          <a:off x="1922654" y="2452499"/>
          <a:ext cx="6096010" cy="539352"/>
        </a:xfrm>
        <a:custGeom>
          <a:avLst/>
          <a:gdLst/>
          <a:ahLst/>
          <a:cxnLst/>
          <a:rect l="0" t="0" r="0" b="0"/>
          <a:pathLst>
            <a:path>
              <a:moveTo>
                <a:pt x="6096010" y="0"/>
              </a:moveTo>
              <a:lnTo>
                <a:pt x="6096010" y="286776"/>
              </a:lnTo>
              <a:lnTo>
                <a:pt x="0" y="286776"/>
              </a:lnTo>
              <a:lnTo>
                <a:pt x="0" y="53935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17594" y="2719323"/>
        <a:ext cx="306129" cy="5705"/>
      </dsp:txXfrm>
    </dsp:sp>
    <dsp:sp modelId="{89591316-125F-AC47-9437-1438B6B76219}">
      <dsp:nvSpPr>
        <dsp:cNvPr id="0" name=""/>
        <dsp:cNvSpPr/>
      </dsp:nvSpPr>
      <dsp:spPr>
        <a:xfrm>
          <a:off x="6779638" y="4417"/>
          <a:ext cx="2478053" cy="24498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27" tIns="127459" rIns="121427" bIns="12745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</a:t>
          </a:r>
          <a:r>
            <a:rPr lang="en-US" sz="1600" kern="1200" dirty="0" err="1"/>
            <a:t>ώς</a:t>
          </a:r>
          <a:r>
            <a:rPr lang="en-US" sz="1600" kern="1200" dirty="0"/>
            <a:t> </a:t>
          </a:r>
          <a:r>
            <a:rPr lang="en-US" sz="1600" kern="1200" dirty="0" err="1"/>
            <a:t>οι</a:t>
          </a:r>
          <a:r>
            <a:rPr lang="en-US" sz="1600" kern="1200" dirty="0"/>
            <a:t> π</a:t>
          </a:r>
          <a:r>
            <a:rPr lang="en-US" sz="1600" kern="1200" dirty="0" err="1"/>
            <a:t>ολιτισμικές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κοινωνικοοικονομικές</a:t>
          </a:r>
          <a:r>
            <a:rPr lang="en-US" sz="1600" kern="1200" dirty="0"/>
            <a:t> </a:t>
          </a:r>
          <a:r>
            <a:rPr lang="en-US" sz="1600" kern="1200" dirty="0" err="1"/>
            <a:t>δι</a:t>
          </a:r>
          <a:r>
            <a:rPr lang="en-US" sz="1600" kern="1200" dirty="0"/>
            <a:t>α</a:t>
          </a:r>
          <a:r>
            <a:rPr lang="en-US" sz="1600" kern="1200" dirty="0" err="1"/>
            <a:t>φορές</a:t>
          </a:r>
          <a:r>
            <a:rPr lang="en-US" sz="1600" kern="1200" dirty="0"/>
            <a:t> </a:t>
          </a:r>
          <a:r>
            <a:rPr lang="en-US" sz="1600" kern="1200" dirty="0" err="1"/>
            <a:t>μ</a:t>
          </a:r>
          <a:r>
            <a:rPr lang="en-US" sz="1600" kern="1200" dirty="0"/>
            <a:t>π</a:t>
          </a:r>
          <a:r>
            <a:rPr lang="en-US" sz="1600" kern="1200" dirty="0" err="1"/>
            <a:t>ορεί</a:t>
          </a:r>
          <a:r>
            <a:rPr lang="en-US" sz="1600" kern="1200" dirty="0"/>
            <a:t> </a:t>
          </a:r>
          <a:r>
            <a:rPr lang="en-US" sz="1600" kern="1200" dirty="0" err="1"/>
            <a:t>ν</a:t>
          </a:r>
          <a:r>
            <a:rPr lang="en-US" sz="1600" kern="1200" dirty="0"/>
            <a:t>α </a:t>
          </a:r>
          <a:r>
            <a:rPr lang="en-US" sz="1600" kern="1200" dirty="0" err="1"/>
            <a:t>ε</a:t>
          </a:r>
          <a:r>
            <a:rPr lang="en-US" sz="1600" kern="1200" dirty="0"/>
            <a:t>π</a:t>
          </a:r>
          <a:r>
            <a:rPr lang="en-US" sz="1600" kern="1200" dirty="0" err="1"/>
            <a:t>ηρεάσουν</a:t>
          </a:r>
          <a:r>
            <a:rPr lang="en-US" sz="1600" kern="1200" dirty="0"/>
            <a:t> </a:t>
          </a:r>
          <a:r>
            <a:rPr lang="en-US" sz="1600" kern="1200" dirty="0" err="1"/>
            <a:t>την</a:t>
          </a:r>
          <a:r>
            <a:rPr lang="en-US" sz="1600" kern="1200" dirty="0"/>
            <a:t> α</a:t>
          </a:r>
          <a:r>
            <a:rPr lang="en-US" sz="1600" kern="1200" dirty="0" err="1"/>
            <a:t>ντίληψη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την</a:t>
          </a:r>
          <a:r>
            <a:rPr lang="en-US" sz="1600" kern="1200" dirty="0"/>
            <a:t> απ</a:t>
          </a:r>
          <a:r>
            <a:rPr lang="en-US" sz="1600" kern="1200" dirty="0" err="1"/>
            <a:t>οτελεσμ</a:t>
          </a:r>
          <a:r>
            <a:rPr lang="en-US" sz="1600" kern="1200" dirty="0"/>
            <a:t>α</a:t>
          </a:r>
          <a:r>
            <a:rPr lang="en-US" sz="1600" kern="1200" dirty="0" err="1"/>
            <a:t>τικότητ</a:t>
          </a:r>
          <a:r>
            <a:rPr lang="en-US" sz="1600" kern="1200" dirty="0"/>
            <a:t>α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n-US" sz="1600" kern="1200" dirty="0" err="1"/>
            <a:t>δι</a:t>
          </a:r>
          <a:r>
            <a:rPr lang="en-US" sz="1600" kern="1200" dirty="0"/>
            <a:t>α</a:t>
          </a:r>
          <a:r>
            <a:rPr lang="en-US" sz="1600" kern="1200" dirty="0" err="1"/>
            <a:t>φόρων</a:t>
          </a:r>
          <a:r>
            <a:rPr lang="en-US" sz="1600" kern="1200" dirty="0"/>
            <a:t> π</a:t>
          </a:r>
          <a:r>
            <a:rPr lang="en-US" sz="1600" kern="1200" dirty="0" err="1"/>
            <a:t>ροσεγγίσεων</a:t>
          </a:r>
          <a:r>
            <a:rPr lang="en-US" sz="1600" kern="1200" dirty="0"/>
            <a:t> </a:t>
          </a:r>
          <a:r>
            <a:rPr lang="en-US" sz="1600" kern="1200" dirty="0" err="1"/>
            <a:t>δι</a:t>
          </a:r>
          <a:r>
            <a:rPr lang="en-US" sz="1600" kern="1200" dirty="0"/>
            <a:t>α</a:t>
          </a:r>
          <a:r>
            <a:rPr lang="en-US" sz="1600" kern="1200" dirty="0" err="1"/>
            <a:t>χείρισης</a:t>
          </a:r>
          <a:r>
            <a:rPr lang="en-US" sz="1600" kern="1200" dirty="0"/>
            <a:t> </a:t>
          </a:r>
          <a:r>
            <a:rPr lang="en-US" sz="1800" kern="1200" dirty="0" err="1"/>
            <a:t>συμ</a:t>
          </a:r>
          <a:r>
            <a:rPr lang="en-US" sz="1800" kern="1200" dirty="0"/>
            <a:t>π</a:t>
          </a:r>
          <a:r>
            <a:rPr lang="en-US" sz="1800" kern="1200" dirty="0" err="1"/>
            <a:t>εριφοράς</a:t>
          </a:r>
          <a:r>
            <a:rPr lang="el-GR" sz="1800" kern="1200" dirty="0"/>
            <a:t>;</a:t>
          </a:r>
          <a:endParaRPr lang="en-US" sz="1800" kern="1200" dirty="0"/>
        </a:p>
      </dsp:txBody>
      <dsp:txXfrm>
        <a:off x="6779638" y="4417"/>
        <a:ext cx="2478053" cy="2449882"/>
      </dsp:txXfrm>
    </dsp:sp>
    <dsp:sp modelId="{2F79406D-4C29-6D4C-AC36-8E3326EF5BCC}">
      <dsp:nvSpPr>
        <dsp:cNvPr id="0" name=""/>
        <dsp:cNvSpPr/>
      </dsp:nvSpPr>
      <dsp:spPr>
        <a:xfrm>
          <a:off x="3159880" y="4228310"/>
          <a:ext cx="5393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935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15307" y="4271178"/>
        <a:ext cx="28497" cy="5705"/>
      </dsp:txXfrm>
    </dsp:sp>
    <dsp:sp modelId="{73C41C49-C3D9-BE41-80D4-4F77314BF3D6}">
      <dsp:nvSpPr>
        <dsp:cNvPr id="0" name=""/>
        <dsp:cNvSpPr/>
      </dsp:nvSpPr>
      <dsp:spPr>
        <a:xfrm>
          <a:off x="683627" y="3024252"/>
          <a:ext cx="2478053" cy="2499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27" tIns="127459" rIns="121427" bIns="12745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Ποιες οι </a:t>
          </a:r>
          <a:r>
            <a:rPr lang="en-US" sz="1600" kern="1200" dirty="0" err="1"/>
            <a:t>νομικές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δεοντολογικές</a:t>
          </a:r>
          <a:r>
            <a:rPr lang="en-US" sz="1600" kern="1200" dirty="0"/>
            <a:t> π</a:t>
          </a:r>
          <a:r>
            <a:rPr lang="en-US" sz="1600" kern="1200" dirty="0" err="1"/>
            <a:t>ροεκτάσεις</a:t>
          </a:r>
          <a:r>
            <a:rPr lang="en-US" sz="1600" kern="1200" dirty="0"/>
            <a:t> </a:t>
          </a:r>
          <a:r>
            <a:rPr lang="en-US" sz="1600" kern="1200" dirty="0" err="1"/>
            <a:t>της</a:t>
          </a:r>
          <a:r>
            <a:rPr lang="en-US" sz="1600" kern="1200" dirty="0"/>
            <a:t> </a:t>
          </a:r>
          <a:r>
            <a:rPr lang="en-US" sz="1600" kern="1200" dirty="0" err="1"/>
            <a:t>χρήσης</a:t>
          </a:r>
          <a:r>
            <a:rPr lang="en-US" sz="1600" kern="1200" dirty="0"/>
            <a:t> π</a:t>
          </a:r>
          <a:r>
            <a:rPr lang="en-US" sz="1600" kern="1200" dirty="0" err="1"/>
            <a:t>οινών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τιμωριών</a:t>
          </a:r>
          <a:r>
            <a:rPr lang="en-US" sz="1600" kern="1200" dirty="0"/>
            <a:t> </a:t>
          </a:r>
          <a:r>
            <a:rPr lang="en-US" sz="1600" kern="1200" dirty="0" err="1"/>
            <a:t>στο</a:t>
          </a:r>
          <a:r>
            <a:rPr lang="en-US" sz="1600" kern="1200" dirty="0"/>
            <a:t> </a:t>
          </a:r>
          <a:r>
            <a:rPr lang="en-US" sz="1600" kern="1200" dirty="0" err="1"/>
            <a:t>σχολικό</a:t>
          </a:r>
          <a:r>
            <a:rPr lang="en-US" sz="1600" kern="1200" dirty="0"/>
            <a:t> π</a:t>
          </a:r>
          <a:r>
            <a:rPr lang="en-US" sz="1600" kern="1200" dirty="0" err="1"/>
            <a:t>ερι</a:t>
          </a:r>
          <a:r>
            <a:rPr lang="en-US" sz="1600" kern="1200" dirty="0"/>
            <a:t>β</a:t>
          </a:r>
          <a:r>
            <a:rPr lang="en-US" sz="1600" kern="1200" dirty="0" err="1"/>
            <a:t>άλλον</a:t>
          </a:r>
          <a:r>
            <a:rPr lang="en-US" sz="1600" kern="1200" dirty="0"/>
            <a:t>, </a:t>
          </a:r>
          <a:r>
            <a:rPr lang="en-US" sz="1600" kern="1200" dirty="0" err="1"/>
            <a:t>συμ</a:t>
          </a:r>
          <a:r>
            <a:rPr lang="en-US" sz="1600" kern="1200" dirty="0"/>
            <a:t>π</a:t>
          </a:r>
          <a:r>
            <a:rPr lang="en-US" sz="1600" kern="1200" dirty="0" err="1"/>
            <a:t>εριλ</a:t>
          </a:r>
          <a:r>
            <a:rPr lang="en-US" sz="1600" kern="1200" dirty="0"/>
            <a:t>α</a:t>
          </a:r>
          <a:r>
            <a:rPr lang="en-US" sz="1600" kern="1200" dirty="0" err="1"/>
            <a:t>μ</a:t>
          </a:r>
          <a:r>
            <a:rPr lang="en-US" sz="1600" kern="1200" dirty="0"/>
            <a:t>βα</a:t>
          </a:r>
          <a:r>
            <a:rPr lang="en-US" sz="1600" kern="1200" dirty="0" err="1"/>
            <a:t>νομένων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n-US" sz="1600" kern="1200" dirty="0" err="1"/>
            <a:t>ζητημάτων</a:t>
          </a:r>
          <a:r>
            <a:rPr lang="en-US" sz="1600" kern="1200" dirty="0"/>
            <a:t> </a:t>
          </a:r>
          <a:r>
            <a:rPr lang="en-US" sz="1600" kern="1200" dirty="0" err="1"/>
            <a:t>δικ</a:t>
          </a:r>
          <a:r>
            <a:rPr lang="en-US" sz="1600" kern="1200" dirty="0"/>
            <a:t>α</a:t>
          </a:r>
          <a:r>
            <a:rPr lang="en-US" sz="1600" kern="1200" dirty="0" err="1"/>
            <a:t>ιωμάτων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n-US" sz="1600" kern="1200" dirty="0" err="1"/>
            <a:t>μ</a:t>
          </a:r>
          <a:r>
            <a:rPr lang="en-US" sz="1600" kern="1200" dirty="0"/>
            <a:t>α</a:t>
          </a:r>
          <a:r>
            <a:rPr lang="en-US" sz="1600" kern="1200" dirty="0" err="1"/>
            <a:t>θητών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νονισμών</a:t>
          </a:r>
          <a:r>
            <a:rPr lang="en-US" sz="1600" kern="1200" dirty="0"/>
            <a:t> </a:t>
          </a:r>
          <a:r>
            <a:rPr lang="en-US" sz="1600" kern="1200" dirty="0" err="1"/>
            <a:t>του</a:t>
          </a:r>
          <a:r>
            <a:rPr lang="en-US" sz="1600" kern="1200" dirty="0"/>
            <a:t> </a:t>
          </a:r>
          <a:r>
            <a:rPr lang="en-US" sz="1600" kern="1200" dirty="0" err="1"/>
            <a:t>σχολείου</a:t>
          </a:r>
          <a:r>
            <a:rPr lang="en-US" sz="1600" kern="1200" dirty="0"/>
            <a:t>.</a:t>
          </a:r>
        </a:p>
      </dsp:txBody>
      <dsp:txXfrm>
        <a:off x="683627" y="3024252"/>
        <a:ext cx="2478053" cy="2499557"/>
      </dsp:txXfrm>
    </dsp:sp>
    <dsp:sp modelId="{EBFADFC8-3ACE-0D49-983F-822F60839A59}">
      <dsp:nvSpPr>
        <dsp:cNvPr id="0" name=""/>
        <dsp:cNvSpPr/>
      </dsp:nvSpPr>
      <dsp:spPr>
        <a:xfrm>
          <a:off x="3731632" y="3024252"/>
          <a:ext cx="2478053" cy="2499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27" tIns="127459" rIns="121427" bIns="12745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Ποιος ο </a:t>
          </a:r>
          <a:r>
            <a:rPr lang="en-US" sz="1600" kern="1200" dirty="0" err="1"/>
            <a:t>ρόλο</a:t>
          </a:r>
          <a:r>
            <a:rPr lang="el-GR" sz="1600" kern="1200" dirty="0"/>
            <a:t>ς</a:t>
          </a:r>
          <a:r>
            <a:rPr lang="en-US" sz="1600" kern="1200" dirty="0"/>
            <a:t> π</a:t>
          </a:r>
          <a:r>
            <a:rPr lang="en-US" sz="1600" kern="1200" dirty="0" err="1"/>
            <a:t>ου</a:t>
          </a:r>
          <a:r>
            <a:rPr lang="en-US" sz="1600" kern="1200" dirty="0"/>
            <a:t> </a:t>
          </a:r>
          <a:r>
            <a:rPr lang="en-US" sz="1600" kern="1200" dirty="0" err="1"/>
            <a:t>μ</a:t>
          </a:r>
          <a:r>
            <a:rPr lang="en-US" sz="1600" kern="1200" dirty="0"/>
            <a:t>π</a:t>
          </a:r>
          <a:r>
            <a:rPr lang="en-US" sz="1600" kern="1200" dirty="0" err="1"/>
            <a:t>ορούν</a:t>
          </a:r>
          <a:r>
            <a:rPr lang="en-US" sz="1600" kern="1200" dirty="0"/>
            <a:t> </a:t>
          </a:r>
          <a:r>
            <a:rPr lang="en-US" sz="1600" kern="1200" dirty="0" err="1"/>
            <a:t>ν</a:t>
          </a:r>
          <a:r>
            <a:rPr lang="en-US" sz="1600" kern="1200" dirty="0"/>
            <a:t>α </a:t>
          </a:r>
          <a:r>
            <a:rPr lang="en-US" sz="1600" kern="1200" dirty="0" err="1"/>
            <a:t>δι</a:t>
          </a:r>
          <a:r>
            <a:rPr lang="en-US" sz="1600" kern="1200" dirty="0"/>
            <a:t>α</a:t>
          </a:r>
          <a:r>
            <a:rPr lang="en-US" sz="1600" kern="1200" dirty="0" err="1"/>
            <a:t>δρ</a:t>
          </a:r>
          <a:r>
            <a:rPr lang="en-US" sz="1600" kern="1200" dirty="0"/>
            <a:t>α</a:t>
          </a:r>
          <a:r>
            <a:rPr lang="en-US" sz="1600" kern="1200" dirty="0" err="1"/>
            <a:t>μ</a:t>
          </a:r>
          <a:r>
            <a:rPr lang="en-US" sz="1600" kern="1200" dirty="0"/>
            <a:t>α</a:t>
          </a:r>
          <a:r>
            <a:rPr lang="en-US" sz="1600" kern="1200" dirty="0" err="1"/>
            <a:t>τίσουν</a:t>
          </a:r>
          <a:r>
            <a:rPr lang="en-US" sz="1600" kern="1200" dirty="0"/>
            <a:t> </a:t>
          </a:r>
          <a:r>
            <a:rPr lang="en-US" sz="1600" kern="1200" dirty="0" err="1"/>
            <a:t>οι</a:t>
          </a:r>
          <a:r>
            <a:rPr lang="en-US" sz="1600" kern="1200" dirty="0"/>
            <a:t> </a:t>
          </a:r>
          <a:r>
            <a:rPr lang="en-US" sz="1600" kern="1200" dirty="0" err="1"/>
            <a:t>γονείς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η</a:t>
          </a:r>
          <a:r>
            <a:rPr lang="en-US" sz="1600" kern="1200" dirty="0"/>
            <a:t> </a:t>
          </a:r>
          <a:r>
            <a:rPr lang="en-US" sz="1600" kern="1200" dirty="0" err="1"/>
            <a:t>ευρύτερη</a:t>
          </a:r>
          <a:r>
            <a:rPr lang="en-US" sz="1600" kern="1200" dirty="0"/>
            <a:t> </a:t>
          </a:r>
          <a:r>
            <a:rPr lang="en-US" sz="1600" kern="1200" dirty="0" err="1"/>
            <a:t>κοινότητ</a:t>
          </a:r>
          <a:r>
            <a:rPr lang="en-US" sz="1600" kern="1200" dirty="0"/>
            <a:t>α </a:t>
          </a:r>
          <a:r>
            <a:rPr lang="en-US" sz="1600" kern="1200" dirty="0" err="1"/>
            <a:t>στην</a:t>
          </a:r>
          <a:r>
            <a:rPr lang="en-US" sz="1600" kern="1200" dirty="0"/>
            <a:t> </a:t>
          </a:r>
          <a:r>
            <a:rPr lang="en-US" sz="1600" kern="1200" dirty="0" err="1"/>
            <a:t>υ</a:t>
          </a:r>
          <a:r>
            <a:rPr lang="en-US" sz="1600" kern="1200" dirty="0"/>
            <a:t>π</a:t>
          </a:r>
          <a:r>
            <a:rPr lang="en-US" sz="1600" kern="1200" dirty="0" err="1"/>
            <a:t>οστήριξη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τη</a:t>
          </a:r>
          <a:r>
            <a:rPr lang="en-US" sz="1600" kern="1200" dirty="0"/>
            <a:t> β</a:t>
          </a:r>
          <a:r>
            <a:rPr lang="en-US" sz="1600" kern="1200" dirty="0" err="1"/>
            <a:t>ελτίωση</a:t>
          </a:r>
          <a:r>
            <a:rPr lang="en-US" sz="1600" kern="1200" dirty="0"/>
            <a:t> </a:t>
          </a:r>
          <a:r>
            <a:rPr lang="en-US" sz="1600" kern="1200" dirty="0" err="1"/>
            <a:t>των</a:t>
          </a:r>
          <a:r>
            <a:rPr lang="en-US" sz="1600" kern="1200" dirty="0"/>
            <a:t> π</a:t>
          </a:r>
          <a:r>
            <a:rPr lang="en-US" sz="1600" kern="1200" dirty="0" err="1"/>
            <a:t>ρ</a:t>
          </a:r>
          <a:r>
            <a:rPr lang="en-US" sz="1600" kern="1200" dirty="0"/>
            <a:t>α</a:t>
          </a:r>
          <a:r>
            <a:rPr lang="en-US" sz="1600" kern="1200" dirty="0" err="1"/>
            <a:t>κτικών</a:t>
          </a:r>
          <a:r>
            <a:rPr lang="en-US" sz="1600" kern="1200" dirty="0"/>
            <a:t> </a:t>
          </a:r>
          <a:r>
            <a:rPr lang="en-US" sz="1600" kern="1200" dirty="0" err="1"/>
            <a:t>δι</a:t>
          </a:r>
          <a:r>
            <a:rPr lang="en-US" sz="1600" kern="1200" dirty="0"/>
            <a:t>α</a:t>
          </a:r>
          <a:r>
            <a:rPr lang="en-US" sz="1600" kern="1200" dirty="0" err="1"/>
            <a:t>χείρισης</a:t>
          </a:r>
          <a:r>
            <a:rPr lang="en-US" sz="1600" kern="1200" dirty="0"/>
            <a:t> </a:t>
          </a:r>
          <a:r>
            <a:rPr lang="en-US" sz="1600" kern="1200" dirty="0" err="1"/>
            <a:t>συμ</a:t>
          </a:r>
          <a:r>
            <a:rPr lang="en-US" sz="1600" kern="1200" dirty="0"/>
            <a:t>π</a:t>
          </a:r>
          <a:r>
            <a:rPr lang="en-US" sz="1600" kern="1200" dirty="0" err="1"/>
            <a:t>εριφοράς</a:t>
          </a:r>
          <a:r>
            <a:rPr lang="en-US" sz="1600" kern="1200" dirty="0"/>
            <a:t> </a:t>
          </a:r>
          <a:r>
            <a:rPr lang="en-US" sz="1600" kern="1200" dirty="0" err="1"/>
            <a:t>στ</a:t>
          </a:r>
          <a:r>
            <a:rPr lang="en-US" sz="1600" kern="1200" dirty="0"/>
            <a:t>α </a:t>
          </a:r>
          <a:r>
            <a:rPr lang="en-US" sz="1600" kern="1200" dirty="0" err="1"/>
            <a:t>σχολεί</a:t>
          </a:r>
          <a:r>
            <a:rPr lang="en-US" sz="1600" kern="1200" dirty="0"/>
            <a:t>α</a:t>
          </a:r>
          <a:r>
            <a:rPr lang="el-GR" sz="1600" kern="1200" dirty="0"/>
            <a:t>;</a:t>
          </a:r>
          <a:endParaRPr lang="en-US" sz="1600" kern="1200" dirty="0"/>
        </a:p>
      </dsp:txBody>
      <dsp:txXfrm>
        <a:off x="3731632" y="3024252"/>
        <a:ext cx="2478053" cy="24995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EE426-35F7-0143-BCB7-56B3DCE5D5E0}">
      <dsp:nvSpPr>
        <dsp:cNvPr id="0" name=""/>
        <dsp:cNvSpPr/>
      </dsp:nvSpPr>
      <dsp:spPr>
        <a:xfrm>
          <a:off x="0" y="28523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Περί</a:t>
          </a:r>
          <a:r>
            <a:rPr lang="en-US" sz="1600" kern="1200" dirty="0"/>
            <a:t>π</a:t>
          </a:r>
          <a:r>
            <a:rPr lang="en-US" sz="1600" kern="1200" dirty="0" err="1"/>
            <a:t>τωση</a:t>
          </a:r>
          <a:r>
            <a:rPr lang="en-US" sz="1600" kern="1200" dirty="0"/>
            <a:t> απ</a:t>
          </a:r>
          <a:r>
            <a:rPr lang="en-US" sz="1600" kern="1200" dirty="0" err="1"/>
            <a:t>ρε</a:t>
          </a:r>
          <a:r>
            <a:rPr lang="en-US" sz="1600" kern="1200" dirty="0"/>
            <a:t>π</a:t>
          </a:r>
          <a:r>
            <a:rPr lang="en-US" sz="1600" kern="1200" dirty="0" err="1"/>
            <a:t>ούς</a:t>
          </a:r>
          <a:r>
            <a:rPr lang="en-US" sz="1600" kern="1200" dirty="0"/>
            <a:t> </a:t>
          </a:r>
          <a:r>
            <a:rPr lang="en-US" sz="1600" kern="1200" dirty="0" err="1"/>
            <a:t>συμ</a:t>
          </a:r>
          <a:r>
            <a:rPr lang="en-US" sz="1600" kern="1200" dirty="0"/>
            <a:t>π</a:t>
          </a:r>
          <a:r>
            <a:rPr lang="en-US" sz="1600" kern="1200" dirty="0" err="1"/>
            <a:t>εριφοράς</a:t>
          </a:r>
          <a:r>
            <a:rPr lang="en-US" sz="1600" kern="1200" dirty="0"/>
            <a:t>: </a:t>
          </a:r>
          <a:r>
            <a:rPr lang="en-US" sz="1600" kern="1200" dirty="0" err="1"/>
            <a:t>Έν</a:t>
          </a:r>
          <a:r>
            <a:rPr lang="en-US" sz="1600" kern="1200" dirty="0"/>
            <a:t>α</a:t>
          </a:r>
          <a:r>
            <a:rPr lang="en-US" sz="1600" kern="1200" dirty="0" err="1"/>
            <a:t>ς</a:t>
          </a:r>
          <a:r>
            <a:rPr lang="en-US" sz="1600" kern="1200" dirty="0"/>
            <a:t> </a:t>
          </a:r>
          <a:r>
            <a:rPr lang="en-US" sz="1600" kern="1200" dirty="0" err="1"/>
            <a:t>μ</a:t>
          </a:r>
          <a:r>
            <a:rPr lang="en-US" sz="1600" kern="1200" dirty="0"/>
            <a:t>α</a:t>
          </a:r>
          <a:r>
            <a:rPr lang="en-US" sz="1600" kern="1200" dirty="0" err="1"/>
            <a:t>θητής</a:t>
          </a:r>
          <a:r>
            <a:rPr lang="en-US" sz="1600" kern="1200" dirty="0"/>
            <a:t> </a:t>
          </a:r>
          <a:r>
            <a:rPr lang="en-US" sz="1600" kern="1200" dirty="0" err="1"/>
            <a:t>συστημ</a:t>
          </a:r>
          <a:r>
            <a:rPr lang="en-US" sz="1600" kern="1200" dirty="0"/>
            <a:t>α</a:t>
          </a:r>
          <a:r>
            <a:rPr lang="en-US" sz="1600" kern="1200" dirty="0" err="1"/>
            <a:t>τικά</a:t>
          </a:r>
          <a:r>
            <a:rPr lang="en-US" sz="1600" kern="1200" dirty="0"/>
            <a:t> </a:t>
          </a:r>
          <a:r>
            <a:rPr lang="en-US" sz="1600" kern="1200" dirty="0" err="1"/>
            <a:t>δι</a:t>
          </a:r>
          <a:r>
            <a:rPr lang="en-US" sz="1600" kern="1200" dirty="0"/>
            <a:t>α</a:t>
          </a:r>
          <a:r>
            <a:rPr lang="en-US" sz="1600" kern="1200" dirty="0" err="1"/>
            <a:t>κό</a:t>
          </a:r>
          <a:r>
            <a:rPr lang="en-US" sz="1600" kern="1200" dirty="0"/>
            <a:t>π</a:t>
          </a:r>
          <a:r>
            <a:rPr lang="en-US" sz="1600" kern="1200" dirty="0" err="1"/>
            <a:t>τει</a:t>
          </a:r>
          <a:r>
            <a:rPr lang="en-US" sz="1600" kern="1200" dirty="0"/>
            <a:t> </a:t>
          </a:r>
          <a:r>
            <a:rPr lang="en-US" sz="1600" kern="1200" dirty="0" err="1"/>
            <a:t>το</a:t>
          </a:r>
          <a:r>
            <a:rPr lang="en-US" sz="1600" kern="1200" dirty="0"/>
            <a:t> </a:t>
          </a:r>
          <a:r>
            <a:rPr lang="en-US" sz="1600" kern="1200" dirty="0" err="1"/>
            <a:t>μάθημ</a:t>
          </a:r>
          <a:r>
            <a:rPr lang="en-US" sz="1600" kern="1200" dirty="0"/>
            <a:t>α </a:t>
          </a:r>
          <a:r>
            <a:rPr lang="en-US" sz="1600" kern="1200" dirty="0" err="1"/>
            <a:t>με</a:t>
          </a:r>
          <a:r>
            <a:rPr lang="en-US" sz="1600" kern="1200" dirty="0"/>
            <a:t> </a:t>
          </a:r>
          <a:r>
            <a:rPr lang="en-US" sz="1600" kern="1200" dirty="0" err="1"/>
            <a:t>φωνές</a:t>
          </a:r>
          <a:r>
            <a:rPr lang="en-US" sz="1600" kern="1200" dirty="0"/>
            <a:t>, απ</a:t>
          </a:r>
          <a:r>
            <a:rPr lang="en-US" sz="1600" kern="1200" dirty="0" err="1"/>
            <a:t>ρε</a:t>
          </a:r>
          <a:r>
            <a:rPr lang="en-US" sz="1600" kern="1200" dirty="0"/>
            <a:t>π</a:t>
          </a:r>
          <a:r>
            <a:rPr lang="en-US" sz="1600" kern="1200" dirty="0" err="1"/>
            <a:t>είς</a:t>
          </a:r>
          <a:r>
            <a:rPr lang="en-US" sz="1600" kern="1200" dirty="0"/>
            <a:t> </a:t>
          </a:r>
          <a:r>
            <a:rPr lang="en-US" sz="1600" kern="1200" dirty="0" err="1"/>
            <a:t>χειρονομίες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π</a:t>
          </a:r>
          <a:r>
            <a:rPr lang="en-US" sz="1600" kern="1200" dirty="0" err="1"/>
            <a:t>ροκλητική</a:t>
          </a:r>
          <a:r>
            <a:rPr lang="en-US" sz="1600" kern="1200" dirty="0"/>
            <a:t> </a:t>
          </a:r>
          <a:r>
            <a:rPr lang="en-US" sz="1600" kern="1200" dirty="0" err="1"/>
            <a:t>συμ</a:t>
          </a:r>
          <a:r>
            <a:rPr lang="en-US" sz="1600" kern="1200" dirty="0"/>
            <a:t>π</a:t>
          </a:r>
          <a:r>
            <a:rPr lang="en-US" sz="1600" kern="1200" dirty="0" err="1"/>
            <a:t>εριφορά</a:t>
          </a:r>
          <a:r>
            <a:rPr lang="en-US" sz="1600" kern="1200" dirty="0"/>
            <a:t> π</a:t>
          </a:r>
          <a:r>
            <a:rPr lang="en-US" sz="1600" kern="1200" dirty="0" err="1"/>
            <a:t>ρος</a:t>
          </a:r>
          <a:r>
            <a:rPr lang="en-US" sz="1600" kern="1200" dirty="0"/>
            <a:t> </a:t>
          </a:r>
          <a:r>
            <a:rPr lang="en-US" sz="1600" kern="1200" dirty="0" err="1"/>
            <a:t>τον</a:t>
          </a:r>
          <a:r>
            <a:rPr lang="en-US" sz="1600" kern="1200" dirty="0"/>
            <a:t> </a:t>
          </a:r>
          <a:r>
            <a:rPr lang="el-GR" sz="1600" kern="1200" dirty="0"/>
            <a:t>εκπαιδευτικό</a:t>
          </a:r>
          <a:r>
            <a:rPr lang="en-US" sz="1600" kern="1200" dirty="0"/>
            <a:t> </a:t>
          </a:r>
          <a:r>
            <a:rPr lang="en-US" sz="1600" kern="1200" dirty="0" err="1"/>
            <a:t>κ</a:t>
          </a:r>
          <a:r>
            <a:rPr lang="en-US" sz="1600" kern="1200" dirty="0"/>
            <a:t>α</a:t>
          </a:r>
          <a:r>
            <a:rPr lang="en-US" sz="1600" kern="1200" dirty="0" err="1"/>
            <a:t>ι</a:t>
          </a:r>
          <a:r>
            <a:rPr lang="en-US" sz="1600" kern="1200" dirty="0"/>
            <a:t> </a:t>
          </a:r>
          <a:r>
            <a:rPr lang="en-US" sz="1600" kern="1200" dirty="0" err="1"/>
            <a:t>τους</a:t>
          </a:r>
          <a:r>
            <a:rPr lang="en-US" sz="1600" kern="1200" dirty="0"/>
            <a:t> </a:t>
          </a:r>
          <a:r>
            <a:rPr lang="en-US" sz="1600" kern="1200" dirty="0" err="1"/>
            <a:t>συμμ</a:t>
          </a:r>
          <a:r>
            <a:rPr lang="en-US" sz="1600" kern="1200" dirty="0"/>
            <a:t>α</a:t>
          </a:r>
          <a:r>
            <a:rPr lang="en-US" sz="1600" kern="1200" dirty="0" err="1"/>
            <a:t>θητές</a:t>
          </a:r>
          <a:r>
            <a:rPr lang="en-US" sz="1600" kern="1200" dirty="0"/>
            <a:t> </a:t>
          </a:r>
          <a:r>
            <a:rPr lang="en-US" sz="1600" kern="1200" dirty="0" err="1"/>
            <a:t>του</a:t>
          </a:r>
          <a:r>
            <a:rPr lang="en-US" sz="1600" kern="1200" dirty="0"/>
            <a:t>.</a:t>
          </a:r>
        </a:p>
      </dsp:txBody>
      <dsp:txXfrm>
        <a:off x="0" y="285235"/>
        <a:ext cx="3286125" cy="1971675"/>
      </dsp:txXfrm>
    </dsp:sp>
    <dsp:sp modelId="{2C20D7DB-1F49-3548-9E09-FE0D56E979E3}">
      <dsp:nvSpPr>
        <dsp:cNvPr id="0" name=""/>
        <dsp:cNvSpPr/>
      </dsp:nvSpPr>
      <dsp:spPr>
        <a:xfrm>
          <a:off x="3614737" y="28523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Περίπτωση σχολικού εκφοβισμού: Μια ομάδα μαθητών συστηματικά απομονώνει και εκφοβίζει λεκτικά και σωματικά έναν συμμαθητή τους λόγω της εθνικής ή θρησκευτικής του καταγωγής.</a:t>
          </a:r>
        </a:p>
      </dsp:txBody>
      <dsp:txXfrm>
        <a:off x="3614737" y="285235"/>
        <a:ext cx="3286125" cy="1971675"/>
      </dsp:txXfrm>
    </dsp:sp>
    <dsp:sp modelId="{182701AA-B151-674E-9D62-92F2E9B94EF8}">
      <dsp:nvSpPr>
        <dsp:cNvPr id="0" name=""/>
        <dsp:cNvSpPr/>
      </dsp:nvSpPr>
      <dsp:spPr>
        <a:xfrm>
          <a:off x="7229475" y="28523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Περίπτωση χρήσης απαγορευμένων ουσιών: Ένας μαθητής έρχεται στο σχολείο υπό την επήρεια ναρκωτικών ουσιών και παρουσιάζει παραβατική συμπεριφορά.</a:t>
          </a:r>
        </a:p>
      </dsp:txBody>
      <dsp:txXfrm>
        <a:off x="7229475" y="285235"/>
        <a:ext cx="3286125" cy="1971675"/>
      </dsp:txXfrm>
    </dsp:sp>
    <dsp:sp modelId="{BC0DFBB9-979F-2D4F-B86A-4DA978EF38E7}">
      <dsp:nvSpPr>
        <dsp:cNvPr id="0" name=""/>
        <dsp:cNvSpPr/>
      </dsp:nvSpPr>
      <dsp:spPr>
        <a:xfrm>
          <a:off x="0" y="2585522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Περίπτωση κλοπής: Ένας μαθητής κατηγορείται για κλοπή χρημάτων και αντικειμένων από άλλους συμμαθητές του στο σχολικό περιβάλλον.</a:t>
          </a:r>
        </a:p>
      </dsp:txBody>
      <dsp:txXfrm>
        <a:off x="0" y="2585522"/>
        <a:ext cx="3286125" cy="1971675"/>
      </dsp:txXfrm>
    </dsp:sp>
    <dsp:sp modelId="{A815DEE7-C85C-7142-9837-67D0BACD94EF}">
      <dsp:nvSpPr>
        <dsp:cNvPr id="0" name=""/>
        <dsp:cNvSpPr/>
      </dsp:nvSpPr>
      <dsp:spPr>
        <a:xfrm>
          <a:off x="3614737" y="2585522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Περίπτωση κυβερνοεκφοβισμού: Μια ομάδα μαθητών δημιουργεί μια διαδικτυακή ομάδα στα μέσα κοινωνικής δικτύωσης για να στοχοποιήσει και να εκφοβίσει έναν συμμαθητή τους, αναρτώντας προσβλητικά σχόλια και</a:t>
          </a:r>
          <a:r>
            <a:rPr lang="el-GR" sz="1600" kern="1200"/>
            <a:t> </a:t>
          </a:r>
          <a:r>
            <a:rPr lang="en-US" sz="1600" kern="1200"/>
            <a:t>φωτογραφίες.</a:t>
          </a:r>
        </a:p>
      </dsp:txBody>
      <dsp:txXfrm>
        <a:off x="3614737" y="2585522"/>
        <a:ext cx="3286125" cy="1971675"/>
      </dsp:txXfrm>
    </dsp:sp>
    <dsp:sp modelId="{6FFBA551-C052-1143-82E3-E74D017079B9}">
      <dsp:nvSpPr>
        <dsp:cNvPr id="0" name=""/>
        <dsp:cNvSpPr/>
      </dsp:nvSpPr>
      <dsp:spPr>
        <a:xfrm>
          <a:off x="7229475" y="2585522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Περίπτωση βανδαλισμού: Κάποιοι μαθητές προκαλούν ζημιές στις σχολικές εγκαταστάσεις, όπως γράψιμο τοίχων και σπάσιμο παραθύρων.</a:t>
          </a:r>
        </a:p>
      </dsp:txBody>
      <dsp:txXfrm>
        <a:off x="7229475" y="2585522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90AEB-C98B-DA4D-9B13-2415868AA419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DB770-E8CB-194A-9A55-6C5F14AFCCB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6123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DB770-E8CB-194A-9A55-6C5F14AFCCB7}" type="slidenum">
              <a:rPr lang="en-GR" smtClean="0"/>
              <a:t>6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2269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D374-7D4E-B7A0-8A8D-3CD25159C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FBD0E-5B3D-8CBB-E4BD-C0FB3D2F1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91114-56E5-784B-5E42-3AC6D60A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DAD57-2EF5-CB34-EC89-08CA0612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E0B0C-EC61-2497-52B3-E647D16E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4360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907DC-EA68-8B89-DD99-73D8CB07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C934A7-BDBE-7422-E00F-E07F8BCD6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D4671-0FD3-767D-C468-41106BF0A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FDA50-2A8A-863A-2C66-BE75FF98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8482-7090-450B-E88E-73820793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8280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2E475F-7770-EBCA-16B8-95885DA35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84936-A07F-81C6-30FF-0717C55C7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2AA24-D76C-1AF1-688B-7E406B59E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9426E-3F69-EB58-745F-F5489D9D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0DB0D-C704-5D52-3FEA-6FBCE098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274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CD438-B9BE-52F0-BA08-18614240E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998D-AA20-4BD7-108E-EC14306A3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3C7EE-7ADA-6943-860A-EBD334B3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1ECCA-AE26-CC4B-FA59-048514DD7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6BD9F-DE1D-1A72-F641-0C3A6DE0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435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03CB-C5A7-5BAA-FD04-63A458980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E79FA-D271-067B-521C-E3AF90AD6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9E8CC-B90B-AE54-DE7F-648CA210B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6085-F292-AAC9-9EDA-5ADC01EBB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E2371-8B9B-F43D-CCB2-F21226BF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2897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F8AFA-4C79-219B-7784-325C01855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1A7E3-3EAD-DED7-E07C-A41C00900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2814E-55BC-DC23-8E51-2E7A2FD6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EEB35-4411-2538-1A10-40A1DC7A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78C60-8A5E-3932-CBC0-87912B4C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FD1B5-8F5B-80EC-8B14-2780E88D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227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6FD9-48E4-582F-212F-378AA2C67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ACBA3-EAB2-6066-BEFD-CD325C866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2E8AA-57D0-9986-BCAF-10ABB2C7D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66EB3-8181-4F7A-CB51-790D1E470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39C9F-C62D-F72D-C8B9-C45B8733D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7A2696-D5DB-7B54-7D15-6F2249FD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1FC033-8AD7-6CAC-1E86-34CD03F2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204251-66B9-FEB8-8862-00C893AF1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7329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F2F6A-C3C7-F133-A69F-B7E6B0440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A5551-ABAF-5DAC-7705-5D57700BD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32236-B35F-72AF-053D-0BFE180F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AA1EE-0307-E721-E5E0-2663E2DF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442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5F2CAD-F57B-34DE-2AB4-7402979C9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F44815-FDF6-2225-C5E5-A119D677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A5A572-4FB8-8C0F-901C-BFAB6F9D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7892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1D068-B319-7EE4-8BCE-142D64DF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FF227-32D3-F278-A0B6-6B19436F5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040CD-8527-B295-95E0-B691248EE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E1DD5-5EBC-364B-58A3-63E299ADC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AB729-BC67-CBB8-9D46-1AFB0E4D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DB71D-3E00-1D1B-C350-5E02BCFE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6779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11D9-4119-CB0F-AB3B-953C6F30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62E817-EE87-3586-7E0B-A7DC2A823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5A5A5-716A-FC68-F7BC-BA0D59D2A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FAC58-6785-7A4E-1EA7-D0DC8BED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0B5D5-5EB6-3F08-3726-74A72B85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3CAF9-E363-6F06-F2AC-81DB3B96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5343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110F3-B1F5-2864-2F78-66DEF3CBC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0F0BB-33BC-A792-295F-41878285B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6B4B3-8E56-0862-D625-1429D4AFA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2E7125-7A19-304D-915A-2CD109A238D5}" type="datetimeFigureOut">
              <a:rPr lang="en-GR" smtClean="0"/>
              <a:t>05/07/2025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99379-81A8-F9AA-3FEE-DCAE0420D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7A62-C1BA-4DDB-74BA-405E97037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5109ED-D8E2-CA4D-8586-FDD53917A41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3104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F1237E-3C27-8993-B2C5-34FFB2CC8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US" sz="4100" b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Αποτελεσματική Διαχείριση Επαίνων,</a:t>
            </a:r>
            <a:r>
              <a:rPr lang="el-GR" sz="4100" b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4100" b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Ποινών και Τιμωριών στην Τάξη</a:t>
            </a:r>
            <a:br>
              <a:rPr lang="en-US" sz="41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R" sz="4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9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A10D01-1DAF-B63C-5C51-470268AAF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816073"/>
              </p:ext>
            </p:extLst>
          </p:nvPr>
        </p:nvGraphicFramePr>
        <p:xfrm>
          <a:off x="904602" y="783773"/>
          <a:ext cx="10378441" cy="533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516">
                  <a:extLst>
                    <a:ext uri="{9D8B030D-6E8A-4147-A177-3AD203B41FA5}">
                      <a16:colId xmlns:a16="http://schemas.microsoft.com/office/drawing/2014/main" val="3046912286"/>
                    </a:ext>
                  </a:extLst>
                </a:gridCol>
                <a:gridCol w="2660516">
                  <a:extLst>
                    <a:ext uri="{9D8B030D-6E8A-4147-A177-3AD203B41FA5}">
                      <a16:colId xmlns:a16="http://schemas.microsoft.com/office/drawing/2014/main" val="3211897400"/>
                    </a:ext>
                  </a:extLst>
                </a:gridCol>
                <a:gridCol w="2660516">
                  <a:extLst>
                    <a:ext uri="{9D8B030D-6E8A-4147-A177-3AD203B41FA5}">
                      <a16:colId xmlns:a16="http://schemas.microsoft.com/office/drawing/2014/main" val="3620231995"/>
                    </a:ext>
                  </a:extLst>
                </a:gridCol>
                <a:gridCol w="2396893">
                  <a:extLst>
                    <a:ext uri="{9D8B030D-6E8A-4147-A177-3AD203B41FA5}">
                      <a16:colId xmlns:a16="http://schemas.microsoft.com/office/drawing/2014/main" val="2190373052"/>
                    </a:ext>
                  </a:extLst>
                </a:gridCol>
              </a:tblGrid>
              <a:tr h="1210503">
                <a:tc>
                  <a:txBody>
                    <a:bodyPr/>
                    <a:lstStyle/>
                    <a:p>
                      <a:r>
                        <a:rPr lang="el-GR" sz="1800" dirty="0"/>
                        <a:t>Συμπεριφορά</a:t>
                      </a:r>
                    </a:p>
                  </a:txBody>
                  <a:tcPr marL="91660" marR="91660" marT="45830" marB="45830" anchor="ctr"/>
                </a:tc>
                <a:tc>
                  <a:txBody>
                    <a:bodyPr/>
                    <a:lstStyle/>
                    <a:p>
                      <a:endParaRPr lang="el-GR" sz="1800" b="1" i="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i="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Παρέμβαση</a:t>
                      </a:r>
                      <a:endParaRPr lang="en-GR" sz="1800" b="1" dirty="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endParaRPr lang="el-GR" sz="1800" b="1" i="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i="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Σκοπός</a:t>
                      </a:r>
                      <a:endParaRPr lang="en-GR" sz="1800" b="1" dirty="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endParaRPr lang="el-GR" sz="1800" b="1" i="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i="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Θεωρία</a:t>
                      </a:r>
                      <a:endParaRPr lang="en-GR" sz="1800" b="1" dirty="0"/>
                    </a:p>
                  </a:txBody>
                  <a:tcPr marL="91660" marR="91660" marT="45830" marB="45830"/>
                </a:tc>
                <a:extLst>
                  <a:ext uri="{0D108BD9-81ED-4DB2-BD59-A6C34878D82A}">
                    <a16:rowId xmlns:a16="http://schemas.microsoft.com/office/drawing/2014/main" val="1653669379"/>
                  </a:ext>
                </a:extLst>
              </a:tr>
              <a:tr h="1701248"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Μη συμμετοχή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l-GR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Παροχή θετικής ανάδρασης για μικρή προσπάθεια</a:t>
                      </a:r>
                      <a:endParaRPr lang="en-GR" sz="1800" dirty="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Ενίσχυση εσωτερικής παρακίνησης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 &amp; Ryan</a:t>
                      </a:r>
                      <a:endParaRPr lang="en-GR" sz="1800" dirty="0"/>
                    </a:p>
                  </a:txBody>
                  <a:tcPr marL="91660" marR="91660" marT="45830" marB="45830"/>
                </a:tc>
                <a:extLst>
                  <a:ext uri="{0D108BD9-81ED-4DB2-BD59-A6C34878D82A}">
                    <a16:rowId xmlns:a16="http://schemas.microsoft.com/office/drawing/2014/main" val="3027169317"/>
                  </a:ext>
                </a:extLst>
              </a:tr>
              <a:tr h="1210503"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Επιθετικότητα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Αφαίρεση προνομίου (λογική συνέπεια)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Μείωση συμπεριφοράς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Skinner</a:t>
                      </a:r>
                      <a:endParaRPr lang="en-GR" sz="1800"/>
                    </a:p>
                  </a:txBody>
                  <a:tcPr marL="91660" marR="91660" marT="45830" marB="45830"/>
                </a:tc>
                <a:extLst>
                  <a:ext uri="{0D108BD9-81ED-4DB2-BD59-A6C34878D82A}">
                    <a16:rowId xmlns:a16="http://schemas.microsoft.com/office/drawing/2014/main" val="3312298044"/>
                  </a:ext>
                </a:extLst>
              </a:tr>
              <a:tr h="1210503"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Συνεργασία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Συγκεκριμένος έπαινος δημόσια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l-GR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Πρότυπο για άλλους</a:t>
                      </a:r>
                      <a:endParaRPr lang="en-GR" sz="1800"/>
                    </a:p>
                  </a:txBody>
                  <a:tcPr marL="91660" marR="91660" marT="45830" marB="45830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Bandura</a:t>
                      </a:r>
                      <a:endParaRPr lang="en-GR" sz="1800" dirty="0"/>
                    </a:p>
                  </a:txBody>
                  <a:tcPr marL="91660" marR="91660" marT="45830" marB="45830"/>
                </a:tc>
                <a:extLst>
                  <a:ext uri="{0D108BD9-81ED-4DB2-BD59-A6C34878D82A}">
                    <a16:rowId xmlns:a16="http://schemas.microsoft.com/office/drawing/2014/main" val="3395024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6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EB376D-4901-4E69-C260-BB5BC35F9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464" y="439357"/>
            <a:ext cx="9942716" cy="1554480"/>
          </a:xfrm>
        </p:spPr>
        <p:txBody>
          <a:bodyPr anchor="ctr">
            <a:normAutofit/>
          </a:bodyPr>
          <a:lstStyle/>
          <a:p>
            <a:r>
              <a:rPr lang="el-GR" sz="2800" b="1" dirty="0"/>
              <a:t>Θεωρία Αυτοπροσδιορισμού (</a:t>
            </a:r>
            <a:r>
              <a:rPr lang="en-US" sz="2800" b="1" dirty="0"/>
              <a:t>Self-Determination Theory)</a:t>
            </a:r>
            <a:r>
              <a:rPr lang="en-US" sz="2800" dirty="0"/>
              <a:t> </a:t>
            </a:r>
            <a:r>
              <a:rPr lang="el-GR" sz="2800" dirty="0"/>
              <a:t>των </a:t>
            </a:r>
            <a:r>
              <a:rPr lang="en-US" sz="2800" b="1" dirty="0"/>
              <a:t>Deci &amp; Ryan</a:t>
            </a:r>
            <a:endParaRPr lang="en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70FEE-A874-3FE7-67BF-C681A6EB2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261285"/>
            <a:ext cx="9941319" cy="4157349"/>
          </a:xfrm>
        </p:spPr>
        <p:txBody>
          <a:bodyPr anchor="ctr">
            <a:normAutofit fontScale="92500" lnSpcReduction="20000"/>
          </a:bodyPr>
          <a:lstStyle/>
          <a:p>
            <a:r>
              <a:rPr lang="el-GR" sz="2000" dirty="0"/>
              <a:t>Οι τρεις βασικές ψυχολογικές ανάγκες σύμφωνα με τη </a:t>
            </a:r>
            <a:r>
              <a:rPr lang="el-GR" sz="2000" b="1" dirty="0"/>
              <a:t>Θεωρία Αυτοπροσδιορισμού (</a:t>
            </a:r>
            <a:r>
              <a:rPr lang="en-US" sz="2000" b="1" dirty="0"/>
              <a:t>Self-Determination Theory)</a:t>
            </a:r>
            <a:r>
              <a:rPr lang="en-US" sz="2000" dirty="0"/>
              <a:t> </a:t>
            </a:r>
            <a:r>
              <a:rPr lang="el-GR" sz="2000" dirty="0"/>
              <a:t>των </a:t>
            </a:r>
            <a:r>
              <a:rPr lang="en-US" sz="2000" b="1" dirty="0"/>
              <a:t>Deci &amp; Ryan</a:t>
            </a:r>
            <a:r>
              <a:rPr lang="en-US" sz="2000" dirty="0"/>
              <a:t> </a:t>
            </a:r>
            <a:endParaRPr lang="el-GR" sz="2000" dirty="0"/>
          </a:p>
          <a:p>
            <a:r>
              <a:rPr lang="en-US" sz="2000" b="1" dirty="0"/>
              <a:t>Autonomy</a:t>
            </a:r>
            <a:r>
              <a:rPr lang="en-US" sz="2000" dirty="0"/>
              <a:t> → </a:t>
            </a:r>
            <a:r>
              <a:rPr lang="el-GR" sz="2000" b="1" dirty="0"/>
              <a:t>Αυτενέργεια</a:t>
            </a:r>
            <a:endParaRPr lang="el-GR" sz="2000" dirty="0"/>
          </a:p>
          <a:p>
            <a:pPr lvl="1"/>
            <a:r>
              <a:rPr lang="el-GR" sz="2000" dirty="0"/>
              <a:t>Η ανάγκη του ατόμου να νιώθει ότι ελέγχει τις επιλογές και τις πράξεις του.</a:t>
            </a:r>
          </a:p>
          <a:p>
            <a:pPr lvl="1"/>
            <a:r>
              <a:rPr lang="el-GR" sz="2000" dirty="0"/>
              <a:t>Στην εκπαίδευση: ο μαθητής χρειάζεται να έχει λόγο, επιλογές και αίσθηση ότι δρα με εσωτερικό κίνητρο.</a:t>
            </a:r>
          </a:p>
          <a:p>
            <a:r>
              <a:rPr lang="en-US" sz="2000" b="1" dirty="0"/>
              <a:t>Competence</a:t>
            </a:r>
            <a:r>
              <a:rPr lang="en-US" sz="2000" dirty="0"/>
              <a:t> → </a:t>
            </a:r>
            <a:r>
              <a:rPr lang="el-GR" sz="2000" b="1" dirty="0"/>
              <a:t>Επάρκεια</a:t>
            </a:r>
            <a:r>
              <a:rPr lang="el-GR" sz="2000" dirty="0"/>
              <a:t> ή </a:t>
            </a:r>
            <a:r>
              <a:rPr lang="el-GR" sz="2000" b="1" dirty="0"/>
              <a:t>Ικανότητα</a:t>
            </a:r>
            <a:endParaRPr lang="el-GR" sz="2000" dirty="0"/>
          </a:p>
          <a:p>
            <a:pPr lvl="1"/>
            <a:r>
              <a:rPr lang="el-GR" sz="2000" dirty="0"/>
              <a:t>Η ανάγκη να αισθάνεται το άτομο ότι μπορεί να επιτύχει και να τα καταφέρνει στις προκλήσεις.</a:t>
            </a:r>
          </a:p>
          <a:p>
            <a:pPr lvl="1"/>
            <a:r>
              <a:rPr lang="el-GR" sz="2000" dirty="0"/>
              <a:t>Στην τάξη: ο μαθητής χρειάζεται να νιώθει ότι οι προσπάθειές του αποδίδουν και ότι προοδεύει.</a:t>
            </a:r>
          </a:p>
          <a:p>
            <a:r>
              <a:rPr lang="en-US" sz="2000" b="1" dirty="0"/>
              <a:t>Relatedness</a:t>
            </a:r>
            <a:r>
              <a:rPr lang="en-US" sz="2000" dirty="0"/>
              <a:t> → </a:t>
            </a:r>
            <a:r>
              <a:rPr lang="el-GR" sz="2000" b="1" dirty="0"/>
              <a:t>Σχέση </a:t>
            </a:r>
            <a:r>
              <a:rPr lang="el-GR" sz="2000" b="1"/>
              <a:t>/ Αίσθηση </a:t>
            </a:r>
            <a:r>
              <a:rPr lang="el-GR" sz="2000" b="1" dirty="0"/>
              <a:t>του </a:t>
            </a:r>
            <a:r>
              <a:rPr lang="el-GR" sz="2000" b="1" dirty="0" err="1"/>
              <a:t>Ανήκειν</a:t>
            </a:r>
            <a:endParaRPr lang="el-GR" sz="2000" b="1" dirty="0"/>
          </a:p>
          <a:p>
            <a:r>
              <a:rPr lang="el-GR" sz="2000" dirty="0"/>
              <a:t>Η ανάγκη για αίσθηση σχέσης, αποδοχής και σύνδεσης με τους άλλους.</a:t>
            </a:r>
          </a:p>
          <a:p>
            <a:pPr lvl="1"/>
            <a:r>
              <a:rPr lang="el-GR" sz="2000" dirty="0"/>
              <a:t>Στο σχολικό πλαίσιο: οι μαθητές χρειάζονται θετική σχέση με εκπαιδευτικούς και συνομηλίκους.</a:t>
            </a:r>
          </a:p>
          <a:p>
            <a:endParaRPr lang="en-GR" sz="13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372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04CD69-A87C-66C4-8015-71ED4B0A1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673460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l-GR" sz="2800" b="1" dirty="0">
                <a:latin typeface="Nunito" pitchFamily="34" charset="0"/>
                <a:ea typeface="Nunito" pitchFamily="34" charset="-122"/>
                <a:cs typeface="Nunito" pitchFamily="34" charset="-120"/>
              </a:rPr>
            </a:br>
            <a:r>
              <a:rPr lang="el-GR" sz="28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Αποτελεσματικές Τεχνικές</a:t>
            </a:r>
            <a:br>
              <a:rPr lang="en-US" sz="4800" dirty="0"/>
            </a:br>
            <a:endParaRPr lang="en-GR" sz="48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59D3DB-2E01-48B3-C4AC-53031EBD5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335758"/>
              </p:ext>
            </p:extLst>
          </p:nvPr>
        </p:nvGraphicFramePr>
        <p:xfrm>
          <a:off x="904602" y="1890057"/>
          <a:ext cx="10378440" cy="4353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610">
                  <a:extLst>
                    <a:ext uri="{9D8B030D-6E8A-4147-A177-3AD203B41FA5}">
                      <a16:colId xmlns:a16="http://schemas.microsoft.com/office/drawing/2014/main" val="3580371891"/>
                    </a:ext>
                  </a:extLst>
                </a:gridCol>
                <a:gridCol w="2594610">
                  <a:extLst>
                    <a:ext uri="{9D8B030D-6E8A-4147-A177-3AD203B41FA5}">
                      <a16:colId xmlns:a16="http://schemas.microsoft.com/office/drawing/2014/main" val="2105933306"/>
                    </a:ext>
                  </a:extLst>
                </a:gridCol>
                <a:gridCol w="2594610">
                  <a:extLst>
                    <a:ext uri="{9D8B030D-6E8A-4147-A177-3AD203B41FA5}">
                      <a16:colId xmlns:a16="http://schemas.microsoft.com/office/drawing/2014/main" val="3512754719"/>
                    </a:ext>
                  </a:extLst>
                </a:gridCol>
                <a:gridCol w="2594610">
                  <a:extLst>
                    <a:ext uri="{9D8B030D-6E8A-4147-A177-3AD203B41FA5}">
                      <a16:colId xmlns:a16="http://schemas.microsoft.com/office/drawing/2014/main" val="1129203341"/>
                    </a:ext>
                  </a:extLst>
                </a:gridCol>
              </a:tblGrid>
              <a:tr h="15195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Ανοιχτή Επικοινωνία</a:t>
                      </a:r>
                      <a:endParaRPr lang="en-US" sz="180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/>
                    </a:p>
                  </a:txBody>
                  <a:tcPr marL="90247" marR="90247" marT="45124" marB="451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Συνέ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ει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 dirty="0"/>
                    </a:p>
                  </a:txBody>
                  <a:tcPr marL="90247" marR="90247" marT="45124" marB="451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Θετική Ενίσχυση</a:t>
                      </a:r>
                      <a:endParaRPr lang="en-US" sz="180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/>
                    </a:p>
                  </a:txBody>
                  <a:tcPr marL="90247" marR="90247" marT="45124" marB="451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Επίλυση Προβλημάτων</a:t>
                      </a:r>
                      <a:endParaRPr lang="en-US" sz="180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/>
                    </a:p>
                  </a:txBody>
                  <a:tcPr marL="90247" marR="90247" marT="45124" marB="45124"/>
                </a:tc>
                <a:extLst>
                  <a:ext uri="{0D108BD9-81ED-4DB2-BD59-A6C34878D82A}">
                    <a16:rowId xmlns:a16="http://schemas.microsoft.com/office/drawing/2014/main" val="2505700654"/>
                  </a:ext>
                </a:extLst>
              </a:tr>
              <a:tr h="28344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θιερώστε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σ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φείς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ροσδοκίες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συνέ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ειες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γι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τους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θητές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.</a:t>
                      </a:r>
                      <a:endParaRPr lang="en-US" sz="2000" dirty="0"/>
                    </a:p>
                    <a:p>
                      <a:endParaRPr lang="en-GR" sz="1800" dirty="0"/>
                    </a:p>
                  </a:txBody>
                  <a:tcPr marL="90247" marR="90247" marT="45124" marB="451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Εφ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ρμόστε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ίνους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,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οινές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τιμωρίες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δίκ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με συν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έ</a:t>
                      </a:r>
                      <a:r>
                        <a:rPr lang="el-GR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πεια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800" dirty="0"/>
                    </a:p>
                  </a:txBody>
                  <a:tcPr marL="90247" marR="90247" marT="45124" marB="451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ικεντρωθείτε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στ</a:t>
                      </a:r>
                      <a:r>
                        <a:rPr lang="el-GR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ον έπαινο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την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γνώριση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των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ιθυμητών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εριφορών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800" dirty="0"/>
                    </a:p>
                  </a:txBody>
                  <a:tcPr marL="90247" marR="90247" marT="45124" marB="451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λέ</a:t>
                      </a:r>
                      <a:r>
                        <a:rPr lang="el-GR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ξτε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τους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θητές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στην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εύρεση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λύσεων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ρο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λήμ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εριφοράς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800" dirty="0"/>
                    </a:p>
                  </a:txBody>
                  <a:tcPr marL="90247" marR="90247" marT="45124" marB="45124"/>
                </a:tc>
                <a:extLst>
                  <a:ext uri="{0D108BD9-81ED-4DB2-BD59-A6C34878D82A}">
                    <a16:rowId xmlns:a16="http://schemas.microsoft.com/office/drawing/2014/main" val="3197084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473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4DF7AD-40CA-1256-AB81-17C9315B7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673460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l-GR" sz="28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</a:br>
            <a:r>
              <a:rPr lang="el-GR" sz="28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Η εργαλειοθήκη του</a:t>
            </a:r>
            <a:r>
              <a:rPr lang="en-CA" sz="28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/</a:t>
            </a:r>
            <a:r>
              <a:rPr lang="el-GR" sz="28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της εκπαιδευτικού</a:t>
            </a:r>
            <a:br>
              <a:rPr lang="en-US" sz="4800" dirty="0"/>
            </a:br>
            <a:endParaRPr lang="en-GR" sz="48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E79D5F-7B6E-085B-3BDA-8C9B73F66C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102861"/>
              </p:ext>
            </p:extLst>
          </p:nvPr>
        </p:nvGraphicFramePr>
        <p:xfrm>
          <a:off x="1043631" y="1483358"/>
          <a:ext cx="10310170" cy="4673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757">
                  <a:extLst>
                    <a:ext uri="{9D8B030D-6E8A-4147-A177-3AD203B41FA5}">
                      <a16:colId xmlns:a16="http://schemas.microsoft.com/office/drawing/2014/main" val="355317232"/>
                    </a:ext>
                  </a:extLst>
                </a:gridCol>
                <a:gridCol w="3591225">
                  <a:extLst>
                    <a:ext uri="{9D8B030D-6E8A-4147-A177-3AD203B41FA5}">
                      <a16:colId xmlns:a16="http://schemas.microsoft.com/office/drawing/2014/main" val="956923215"/>
                    </a:ext>
                  </a:extLst>
                </a:gridCol>
                <a:gridCol w="3917188">
                  <a:extLst>
                    <a:ext uri="{9D8B030D-6E8A-4147-A177-3AD203B41FA5}">
                      <a16:colId xmlns:a16="http://schemas.microsoft.com/office/drawing/2014/main" val="4142355270"/>
                    </a:ext>
                  </a:extLst>
                </a:gridCol>
              </a:tblGrid>
              <a:tr h="558847">
                <a:tc>
                  <a:txBody>
                    <a:bodyPr/>
                    <a:lstStyle/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250404532"/>
                  </a:ext>
                </a:extLst>
              </a:tr>
              <a:tr h="558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Χρήση μη λεκτικών σημάτων</a:t>
                      </a:r>
                      <a:endParaRPr lang="el-GR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Στέρηση προνομίων</a:t>
                      </a:r>
                      <a:endParaRPr lang="en-GR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Χρήση της στρατηγικής χρόνου σκέψης</a:t>
                      </a:r>
                    </a:p>
                    <a:p>
                      <a:endParaRPr lang="en-G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1512875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Χρήση </a:t>
                      </a:r>
                      <a:r>
                        <a:rPr lang="el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εγγύτητας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Απομονώστε ή απομακρύνετε τους μαθητές</a:t>
                      </a:r>
                    </a:p>
                    <a:p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Συνομιλία με  γονέα</a:t>
                      </a:r>
                      <a:endParaRPr lang="el-GR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R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1046100647"/>
                  </a:ext>
                </a:extLst>
              </a:tr>
              <a:tr h="7111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Ανακατεύθυνση της συμπεριφοράς</a:t>
                      </a: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Χρήση ποινής</a:t>
                      </a: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Δημιουργία ατομικής συμφωνίας με τον μαθητή</a:t>
                      </a:r>
                    </a:p>
                    <a:p>
                      <a:endParaRPr lang="en-G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1848847864"/>
                  </a:ext>
                </a:extLst>
              </a:tr>
              <a:tr h="558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Παροχή απαραίτητ</a:t>
                      </a:r>
                      <a:r>
                        <a:rPr lang="el-GR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ων</a:t>
                      </a:r>
                      <a:r>
                        <a:rPr lang="en-GR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οδηγ</a:t>
                      </a:r>
                      <a:r>
                        <a:rPr lang="el-GR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ιών</a:t>
                      </a:r>
                      <a:endParaRPr lang="en-GR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Παραπομπή στο γραφείο του </a:t>
                      </a:r>
                      <a:r>
                        <a:rPr lang="el-GR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διευθυντ</a:t>
                      </a:r>
                      <a:r>
                        <a:rPr lang="el-GR" sz="1600" kern="1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η</a:t>
                      </a:r>
                      <a:endParaRPr lang="en-GR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endParaRPr lang="en-G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1785943006"/>
                  </a:ext>
                </a:extLst>
              </a:tr>
              <a:tr h="643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R" sz="1600" kern="1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Έ</a:t>
                      </a: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κκληση </a:t>
                      </a:r>
                      <a:r>
                        <a:rPr lang="el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στο μαθητή ν</a:t>
                      </a:r>
                      <a:r>
                        <a:rPr lang="en-GR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 σταματήσει</a:t>
                      </a:r>
                    </a:p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endParaRPr lang="en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3880345813"/>
                  </a:ext>
                </a:extLst>
              </a:tr>
              <a:tr h="3729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Παροχή </a:t>
                      </a:r>
                      <a:r>
                        <a:rPr kumimoji="0" lang="en-GR" sz="16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επιλογή</a:t>
                      </a:r>
                      <a:r>
                        <a:rPr kumimoji="0" lang="el-GR" sz="16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ς</a:t>
                      </a:r>
                      <a:endParaRPr kumimoji="0" lang="en-GR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R" sz="2000" b="0" i="0" u="none" strike="noStrike" kern="1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R" sz="2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67" marR="61967" marT="30984" marB="30984"/>
                </a:tc>
                <a:extLst>
                  <a:ext uri="{0D108BD9-81ED-4DB2-BD59-A6C34878D82A}">
                    <a16:rowId xmlns:a16="http://schemas.microsoft.com/office/drawing/2014/main" val="58070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173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67B9CF-672E-8EEC-702B-3A0CDAA05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613954"/>
            <a:ext cx="9942716" cy="602643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l-GR" sz="2600" b="1" dirty="0"/>
            </a:br>
            <a:r>
              <a:rPr lang="el-GR" sz="2600" b="1" dirty="0"/>
              <a:t>Μελέτη Περίπτωσης</a:t>
            </a:r>
            <a:br>
              <a:rPr lang="el-GR" sz="2600" dirty="0"/>
            </a:br>
            <a:r>
              <a:rPr lang="el-GR" sz="2600" b="1" dirty="0"/>
              <a:t>Ο Ανδρέας στην Τρίτη Δημοτικού</a:t>
            </a:r>
            <a:br>
              <a:rPr lang="el-GR" sz="2600" dirty="0"/>
            </a:br>
            <a:endParaRPr lang="en-GR" sz="2600" dirty="0"/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7483F995-EE62-ABA7-CBF6-CAFC25B69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1" y="1582101"/>
            <a:ext cx="9941319" cy="47458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000" b="1" dirty="0"/>
              <a:t>Ο Ανδρέας είναι μαθητής της Γ’ Δημοτικού. Είναι έξυπνος, γλωσσικά ικανός και έχει έντονη φαντασία. Ωστόσο, συχνά διακόπτει τον</a:t>
            </a:r>
            <a:r>
              <a:rPr lang="en-CA" sz="2000" b="1" dirty="0"/>
              <a:t>/</a:t>
            </a:r>
            <a:r>
              <a:rPr lang="el-GR" sz="2000" b="1" dirty="0"/>
              <a:t>την εκπαιδευτικό στη διάρκεια του μαθήματος, κάνει αστεία την ώρα της διδασκαλίας και προσπαθεί να τραβήξει την προσοχή των συμμαθητών του. Παρά τις παρατηρήσεις και την ενημέρωση γονέων, η συμπεριφορά επιμένει.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000" dirty="0"/>
              <a:t>Αναλύστε τη συμπεριφορά του Ανδρέα και απαντήστε στα εξής: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000" dirty="0"/>
              <a:t>Ποιες ανάγκες πιθανόν καλύπτει;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000" dirty="0"/>
              <a:t>Πώς ερμηνεύεται βάσει των θεωριών (</a:t>
            </a:r>
            <a:r>
              <a:rPr lang="en-US" sz="2000" dirty="0"/>
              <a:t>Skinner, Bandura, Deci &amp; Ryan);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000" dirty="0"/>
              <a:t>Ποιες ήταν οι υπάρχουσες στρατηγικές και πόσο αποτελεσματικές ήταν;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000" i="1" dirty="0"/>
              <a:t>Σχέδιο παρέμβασης</a:t>
            </a:r>
            <a:endParaRPr lang="en-GR" sz="2000" i="1" dirty="0"/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l-GR" sz="2000" dirty="0"/>
              <a:t>Δημιουργήστε </a:t>
            </a:r>
            <a:r>
              <a:rPr lang="el-GR" sz="2000" dirty="0" err="1"/>
              <a:t>έ</a:t>
            </a:r>
            <a:r>
              <a:rPr lang="en-GR" sz="2000" dirty="0"/>
              <a:t>να σχέδιο παρέμβασης για 2 εβδομάδες, με χρήση έπαινου, ποινών ή άλλων στρατηγικών.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GR" sz="2000" dirty="0"/>
              <a:t>Πιθανά κρίσιμα σημεία ή δυσκολίες στην εφαρμογή.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GR" sz="2000" dirty="0"/>
              <a:t>Ένα πλαίσιο αξιολόγησης της αποτελεσματικότητας των παρεμβάσεών τους.</a:t>
            </a:r>
          </a:p>
          <a:p>
            <a:endParaRPr lang="en-GR" sz="13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370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73A4-FC93-775E-636A-D366DF1E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>
                <a:solidFill>
                  <a:srgbClr val="00002E"/>
                </a:solidFill>
                <a:latin typeface="Nunito" pitchFamily="34" charset="0"/>
              </a:rPr>
              <a:t>Παραδείγματα</a:t>
            </a:r>
            <a:br>
              <a:rPr lang="el-GR" sz="2800" b="1">
                <a:solidFill>
                  <a:srgbClr val="00002E"/>
                </a:solidFill>
                <a:latin typeface="Nunito" pitchFamily="34" charset="0"/>
              </a:rPr>
            </a:br>
            <a:endParaRPr lang="en-GR" sz="2800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1253A9F8-20A3-00E8-02F7-807554D6DB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34530"/>
          <a:ext cx="10515600" cy="4842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24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BC385681-FA8D-BE67-39DB-8E27C3AF5D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094730"/>
              </p:ext>
            </p:extLst>
          </p:nvPr>
        </p:nvGraphicFramePr>
        <p:xfrm>
          <a:off x="1045028" y="613954"/>
          <a:ext cx="9941319" cy="552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50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E9100D-5F42-77EB-0393-602BCFC1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13793"/>
            <a:ext cx="9942716" cy="830216"/>
          </a:xfrm>
        </p:spPr>
        <p:txBody>
          <a:bodyPr anchor="ctr">
            <a:normAutofit/>
          </a:bodyPr>
          <a:lstStyle/>
          <a:p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Αποσαφήνιση όρων</a:t>
            </a:r>
            <a:endParaRPr lang="en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B9E8E-4D68-6626-4BCD-3EDFD0289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693773"/>
            <a:ext cx="9941319" cy="3791531"/>
          </a:xfrm>
        </p:spPr>
        <p:txBody>
          <a:bodyPr anchor="ctr">
            <a:normAutofit lnSpcReduction="10000"/>
          </a:bodyPr>
          <a:lstStyle/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Έπαινος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Εξωτερική θετική ενίσχυση που παρέχεται με σκοπό την ενίσχυση επιθυμητής συμπεριφοράς.</a:t>
            </a:r>
          </a:p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Ποινή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Συνέπεια που αποσκοπεί στην τροποποίηση της συμπεριφοράς μέσω λογικών αποτελεσμάτων (π.χ. απώλεια προνομίου).</a:t>
            </a:r>
          </a:p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Τιμωρία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Συνέπεια που προκαλεί δυσάρεστη εμπειρία για να μειωθεί ανεπιθύμητη συμπεριφορά (π.χ. επίπληξη).</a:t>
            </a:r>
          </a:p>
          <a:p>
            <a:pPr marL="0" indent="0" algn="ctr">
              <a:buNone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Διαχωρισμός ποινής και τιμωρίας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 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ποινή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εντάσσεται σε λογική πειθαρχίας (π.χ. "αν αργήσεις, θα χάσεις την έναρξη του μαθήματος"), ενώ η 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τιμωρία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συχνά συνδέεται με επιβολή εξουσίας.</a:t>
            </a:r>
          </a:p>
          <a:p>
            <a:endParaRPr lang="en-GR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31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F1B9BF-469C-A4D7-ABC4-00AE07BDF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228939"/>
          </a:xfrm>
        </p:spPr>
        <p:txBody>
          <a:bodyPr anchor="ctr">
            <a:normAutofit fontScale="90000"/>
          </a:bodyPr>
          <a:lstStyle/>
          <a:p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Ο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ρόλος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των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ε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πα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ίνων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στην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ενίσχυση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της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θετικής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συμ</a:t>
            </a:r>
            <a:r>
              <a:rPr lang="en-US" sz="3100" b="1" dirty="0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π</a:t>
            </a:r>
            <a:r>
              <a:rPr lang="en-US" sz="3100" b="1" dirty="0" err="1">
                <a:latin typeface="Times New Roman" panose="02020603050405020304" pitchFamily="18" charset="0"/>
                <a:ea typeface="Nunito" pitchFamily="34" charset="-122"/>
                <a:cs typeface="Times New Roman" panose="02020603050405020304" pitchFamily="18" charset="0"/>
              </a:rPr>
              <a:t>εριφοράς</a:t>
            </a:r>
            <a:b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530D1E-3DB6-C0AF-9602-E9FD66659A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906092"/>
              </p:ext>
            </p:extLst>
          </p:nvPr>
        </p:nvGraphicFramePr>
        <p:xfrm>
          <a:off x="904602" y="2508069"/>
          <a:ext cx="10378442" cy="3735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262">
                  <a:extLst>
                    <a:ext uri="{9D8B030D-6E8A-4147-A177-3AD203B41FA5}">
                      <a16:colId xmlns:a16="http://schemas.microsoft.com/office/drawing/2014/main" val="3012109352"/>
                    </a:ext>
                  </a:extLst>
                </a:gridCol>
                <a:gridCol w="3488260">
                  <a:extLst>
                    <a:ext uri="{9D8B030D-6E8A-4147-A177-3AD203B41FA5}">
                      <a16:colId xmlns:a16="http://schemas.microsoft.com/office/drawing/2014/main" val="866969621"/>
                    </a:ext>
                  </a:extLst>
                </a:gridCol>
                <a:gridCol w="3413920">
                  <a:extLst>
                    <a:ext uri="{9D8B030D-6E8A-4147-A177-3AD203B41FA5}">
                      <a16:colId xmlns:a16="http://schemas.microsoft.com/office/drawing/2014/main" val="3366734587"/>
                    </a:ext>
                  </a:extLst>
                </a:gridCol>
              </a:tblGrid>
              <a:tr h="922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Παρακιν</a:t>
                      </a:r>
                      <a:r>
                        <a:rPr lang="el-GR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ούν</a:t>
                      </a: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τους μαθητές</a:t>
                      </a:r>
                      <a:endParaRPr lang="en-US" sz="180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/>
                    </a:p>
                  </a:txBody>
                  <a:tcPr marL="89059" marR="89059" marT="44529" marB="4452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Ενισχύ</a:t>
                      </a:r>
                      <a:r>
                        <a:rPr lang="el-GR" sz="18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ουν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την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α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υτοεκτίμηση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 dirty="0"/>
                    </a:p>
                  </a:txBody>
                  <a:tcPr marL="89059" marR="89059" marT="44529" marB="4452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Ενισχύ</a:t>
                      </a:r>
                      <a:r>
                        <a:rPr lang="el-GR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ουν</a:t>
                      </a:r>
                      <a:r>
                        <a:rPr lang="en-US" sz="18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τη μάθηση</a:t>
                      </a:r>
                      <a:endParaRPr lang="en-US" sz="1800">
                        <a:solidFill>
                          <a:schemeClr val="bg1"/>
                        </a:solidFill>
                      </a:endParaRPr>
                    </a:p>
                    <a:p>
                      <a:endParaRPr lang="en-GR" sz="1800">
                        <a:solidFill>
                          <a:schemeClr val="bg1"/>
                        </a:solidFill>
                      </a:endParaRPr>
                    </a:p>
                  </a:txBody>
                  <a:tcPr marL="89059" marR="89059" marT="44529" marB="44529"/>
                </a:tc>
                <a:extLst>
                  <a:ext uri="{0D108BD9-81ED-4DB2-BD59-A6C34878D82A}">
                    <a16:rowId xmlns:a16="http://schemas.microsoft.com/office/drawing/2014/main" val="1738583843"/>
                  </a:ext>
                </a:extLst>
              </a:tr>
              <a:tr h="2813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Οι επαίνοι μπορούν να παρακινήσουν τους μαθητές να συνεχίσουν να εκδηλώνουν θετική συμπεριφορά και  αποβλέπουν στην επιτυχία.</a:t>
                      </a:r>
                      <a:endParaRPr lang="en-US" sz="1800"/>
                    </a:p>
                    <a:p>
                      <a:endParaRPr lang="en-GR" sz="1800"/>
                    </a:p>
                  </a:txBody>
                  <a:tcPr marL="89059" marR="89059" marT="44529" marB="4452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Ειλικρινείς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l-GR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αιτιολογημένοι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ίνοι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ορούν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υξήσουν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την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υτο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οίθηση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την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ίσθηση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ίτευξης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ενός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θητή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.</a:t>
                      </a:r>
                      <a:endParaRPr lang="en-US" sz="1800" dirty="0"/>
                    </a:p>
                    <a:p>
                      <a:endParaRPr lang="en-GR" sz="1800" dirty="0"/>
                    </a:p>
                  </a:txBody>
                  <a:tcPr marL="89059" marR="89059" marT="44529" marB="4452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Οι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ίνοι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γι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l-GR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μαθησιακά επιτεύγματα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ορούν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ενθ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ρρύνουν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τους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θητές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συνεχίσουν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αβ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άλλουν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ροσ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άθει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κτούν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νέες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έννοιες</a:t>
                      </a:r>
                      <a:r>
                        <a:rPr lang="en-US" sz="18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.</a:t>
                      </a:r>
                      <a:endParaRPr lang="en-US" sz="1800" dirty="0"/>
                    </a:p>
                    <a:p>
                      <a:endParaRPr lang="en-GR" sz="1800" dirty="0"/>
                    </a:p>
                  </a:txBody>
                  <a:tcPr marL="89059" marR="89059" marT="44529" marB="44529"/>
                </a:tc>
                <a:extLst>
                  <a:ext uri="{0D108BD9-81ED-4DB2-BD59-A6C34878D82A}">
                    <a16:rowId xmlns:a16="http://schemas.microsoft.com/office/drawing/2014/main" val="3514106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20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A0DF42-5F57-B828-B2DA-10EB3C2AD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02" y="630578"/>
            <a:ext cx="10173010" cy="798172"/>
          </a:xfrm>
        </p:spPr>
        <p:txBody>
          <a:bodyPr anchor="ctr">
            <a:normAutofit fontScale="90000"/>
          </a:bodyPr>
          <a:lstStyle/>
          <a:p>
            <a:br>
              <a:rPr lang="el-GR" sz="4100" b="1" dirty="0">
                <a:latin typeface="Nunito" pitchFamily="34" charset="0"/>
                <a:ea typeface="Nunito" pitchFamily="34" charset="-122"/>
                <a:cs typeface="Nunito" pitchFamily="34" charset="-120"/>
              </a:rPr>
            </a:br>
            <a:r>
              <a:rPr lang="en-US" sz="41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Διάκριση</a:t>
            </a:r>
            <a:r>
              <a:rPr lang="en-US" sz="41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41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των</a:t>
            </a:r>
            <a:r>
              <a:rPr lang="en-US" sz="41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41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Ποινών</a:t>
            </a:r>
            <a:r>
              <a:rPr lang="en-US" sz="41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απ</a:t>
            </a:r>
            <a:r>
              <a:rPr lang="en-US" sz="41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ό</a:t>
            </a:r>
            <a:r>
              <a:rPr lang="en-US" sz="41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41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τις</a:t>
            </a:r>
            <a:r>
              <a:rPr lang="en-US" sz="41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41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Τιμωρίες</a:t>
            </a:r>
            <a:br>
              <a:rPr lang="en-US" sz="4100" dirty="0"/>
            </a:br>
            <a:endParaRPr lang="en-GR" sz="41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AFE2EC-5930-2EDC-DBC2-2974890B2B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89275"/>
              </p:ext>
            </p:extLst>
          </p:nvPr>
        </p:nvGraphicFramePr>
        <p:xfrm>
          <a:off x="1084702" y="2524695"/>
          <a:ext cx="10018241" cy="3939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600">
                  <a:extLst>
                    <a:ext uri="{9D8B030D-6E8A-4147-A177-3AD203B41FA5}">
                      <a16:colId xmlns:a16="http://schemas.microsoft.com/office/drawing/2014/main" val="1476340704"/>
                    </a:ext>
                  </a:extLst>
                </a:gridCol>
                <a:gridCol w="5008641">
                  <a:extLst>
                    <a:ext uri="{9D8B030D-6E8A-4147-A177-3AD203B41FA5}">
                      <a16:colId xmlns:a16="http://schemas.microsoft.com/office/drawing/2014/main" val="2922112644"/>
                    </a:ext>
                  </a:extLst>
                </a:gridCol>
              </a:tblGrid>
              <a:tr h="7365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Ποινές</a:t>
                      </a:r>
                      <a:endParaRPr lang="en-US" sz="1700">
                        <a:solidFill>
                          <a:schemeClr val="bg1"/>
                        </a:solidFill>
                      </a:endParaRPr>
                    </a:p>
                    <a:p>
                      <a:endParaRPr lang="en-GR" sz="1700"/>
                    </a:p>
                  </a:txBody>
                  <a:tcPr marL="86288" marR="86288" marT="43144" marB="4314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Τιμωρίες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  <a:p>
                      <a:endParaRPr lang="en-GR" sz="1700" dirty="0"/>
                    </a:p>
                  </a:txBody>
                  <a:tcPr marL="86288" marR="86288" marT="43144" marB="43144"/>
                </a:tc>
                <a:extLst>
                  <a:ext uri="{0D108BD9-81ED-4DB2-BD59-A6C34878D82A}">
                    <a16:rowId xmlns:a16="http://schemas.microsoft.com/office/drawing/2014/main" val="4136155189"/>
                  </a:ext>
                </a:extLst>
              </a:tr>
              <a:tr h="1728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Κυρώσεις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ου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β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άλλοντ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γι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στ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τήσει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ή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ροληφθεί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l-GR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η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μη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ιθυμητή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συμ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εριφορά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στόχο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την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ίδευση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των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θητών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γι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κάνουν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κ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λύτερες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ε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ιλογές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PT Sans" pitchFamily="34" charset="0"/>
                          <a:ea typeface="PT Sans" pitchFamily="34" charset="-122"/>
                          <a:cs typeface="PT Sans" pitchFamily="34" charset="-120"/>
                        </a:rPr>
                        <a:t>.</a:t>
                      </a:r>
                      <a:endParaRPr lang="en-US" sz="2000" dirty="0"/>
                    </a:p>
                    <a:p>
                      <a:endParaRPr lang="en-GR" sz="1700" dirty="0"/>
                    </a:p>
                  </a:txBody>
                  <a:tcPr marL="86288" marR="86288" marT="43144" marB="4314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Αυστηρά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, 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l-GR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ασταλτικά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μέτρ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ου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στοχεύουν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κάνουν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τον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θητή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οφέρει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τις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ράξεις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του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συχνά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χωρίς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έν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φή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δρόμο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γι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β</a:t>
                      </a:r>
                      <a:r>
                        <a:rPr lang="en-US" sz="20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ελτίωση</a:t>
                      </a:r>
                      <a:r>
                        <a:rPr lang="en-US" sz="20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700" dirty="0"/>
                    </a:p>
                  </a:txBody>
                  <a:tcPr marL="86288" marR="86288" marT="43144" marB="43144"/>
                </a:tc>
                <a:extLst>
                  <a:ext uri="{0D108BD9-81ED-4DB2-BD59-A6C34878D82A}">
                    <a16:rowId xmlns:a16="http://schemas.microsoft.com/office/drawing/2014/main" val="1069353883"/>
                  </a:ext>
                </a:extLst>
              </a:tr>
              <a:tr h="13337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err="1">
                          <a:solidFill>
                            <a:srgbClr val="AD1F96"/>
                          </a:solidFill>
                          <a:latin typeface="Times New Roman" panose="02020603050405020304" pitchFamily="18" charset="0"/>
                          <a:ea typeface="Nunito" pitchFamily="34" charset="-122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1700" b="1" dirty="0">
                          <a:solidFill>
                            <a:srgbClr val="AD1F96"/>
                          </a:solidFill>
                          <a:latin typeface="Times New Roman" panose="02020603050405020304" pitchFamily="18" charset="0"/>
                          <a:ea typeface="Nunito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1700" b="1" dirty="0" err="1">
                          <a:solidFill>
                            <a:srgbClr val="AD1F96"/>
                          </a:solidFill>
                          <a:latin typeface="Times New Roman" panose="02020603050405020304" pitchFamily="18" charset="0"/>
                          <a:ea typeface="Nunito" pitchFamily="34" charset="-122"/>
                          <a:cs typeface="Times New Roman" panose="02020603050405020304" pitchFamily="18" charset="0"/>
                        </a:rPr>
                        <a:t>σική</a:t>
                      </a:r>
                      <a:r>
                        <a:rPr lang="en-US" sz="1700" b="1" dirty="0">
                          <a:solidFill>
                            <a:srgbClr val="AD1F96"/>
                          </a:solidFill>
                          <a:latin typeface="Times New Roman" panose="02020603050405020304" pitchFamily="18" charset="0"/>
                          <a:ea typeface="Nunito" pitchFamily="34" charset="-122"/>
                          <a:cs typeface="Times New Roman" panose="02020603050405020304" pitchFamily="18" charset="0"/>
                        </a:rPr>
                        <a:t> Δια</a:t>
                      </a:r>
                      <a:r>
                        <a:rPr lang="en-US" sz="1700" b="1" dirty="0" err="1">
                          <a:solidFill>
                            <a:srgbClr val="AD1F96"/>
                          </a:solidFill>
                          <a:latin typeface="Times New Roman" panose="02020603050405020304" pitchFamily="18" charset="0"/>
                          <a:ea typeface="Nunito" pitchFamily="34" charset="-122"/>
                          <a:cs typeface="Times New Roman" panose="02020603050405020304" pitchFamily="18" charset="0"/>
                        </a:rPr>
                        <a:t>φορά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οινές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ικεντρώνοντ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στην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τρο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οίηση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της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συμ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εριφοράς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ενώ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τιμωρίες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έχουν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κυρίως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ό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ροκ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λέσουν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όνο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ή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αβ</a:t>
                      </a:r>
                      <a:r>
                        <a:rPr lang="en-US" sz="1700" dirty="0" err="1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ολί</a:t>
                      </a:r>
                      <a:r>
                        <a:rPr lang="en-US" sz="1700" dirty="0">
                          <a:solidFill>
                            <a:srgbClr val="00002E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α.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R" sz="1700" dirty="0"/>
                    </a:p>
                  </a:txBody>
                  <a:tcPr marL="86288" marR="86288" marT="43144" marB="43144"/>
                </a:tc>
                <a:tc hMerge="1">
                  <a:txBody>
                    <a:bodyPr/>
                    <a:lstStyle/>
                    <a:p>
                      <a:endParaRPr lang="en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177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14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1061C5-07F9-838C-5176-63DCB6F39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418010"/>
            <a:ext cx="10173010" cy="1282203"/>
          </a:xfrm>
        </p:spPr>
        <p:txBody>
          <a:bodyPr anchor="ctr">
            <a:normAutofit fontScale="90000"/>
          </a:bodyPr>
          <a:lstStyle/>
          <a:p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Εφ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ρμογή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Ποινών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: 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Εξ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σφάλιση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Δικ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ιοσύνης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κ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ι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 Απ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οτελεσμ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τικότητ</a:t>
            </a:r>
            <a:r>
              <a:rPr lang="en-US" sz="3400" b="1" dirty="0">
                <a:latin typeface="Nunito" pitchFamily="34" charset="0"/>
                <a:ea typeface="Nunito" pitchFamily="34" charset="-122"/>
                <a:cs typeface="Nunito" pitchFamily="34" charset="-120"/>
              </a:rPr>
              <a:t>α</a:t>
            </a:r>
            <a:r>
              <a:rPr lang="en-US" sz="3400" b="1" dirty="0" err="1">
                <a:latin typeface="Nunito" pitchFamily="34" charset="0"/>
                <a:ea typeface="Nunito" pitchFamily="34" charset="-122"/>
                <a:cs typeface="Nunito" pitchFamily="34" charset="-120"/>
              </a:rPr>
              <a:t>ς</a:t>
            </a:r>
            <a:br>
              <a:rPr lang="en-US" sz="3400" dirty="0"/>
            </a:br>
            <a:endParaRPr lang="en-GR" sz="34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B6F9F3-4FE4-558D-DE7B-8569F9EB72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047504"/>
              </p:ext>
            </p:extLst>
          </p:nvPr>
        </p:nvGraphicFramePr>
        <p:xfrm>
          <a:off x="904602" y="2508069"/>
          <a:ext cx="10378442" cy="3931909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30196"/>
                  </a:srgbClr>
                </a:solidFill>
                <a:tableStyleId>{5C22544A-7EE6-4342-B048-85BDC9FD1C3A}</a:tableStyleId>
              </a:tblPr>
              <a:tblGrid>
                <a:gridCol w="3433292">
                  <a:extLst>
                    <a:ext uri="{9D8B030D-6E8A-4147-A177-3AD203B41FA5}">
                      <a16:colId xmlns:a16="http://schemas.microsoft.com/office/drawing/2014/main" val="1945792126"/>
                    </a:ext>
                  </a:extLst>
                </a:gridCol>
                <a:gridCol w="3498444">
                  <a:extLst>
                    <a:ext uri="{9D8B030D-6E8A-4147-A177-3AD203B41FA5}">
                      <a16:colId xmlns:a16="http://schemas.microsoft.com/office/drawing/2014/main" val="4154091674"/>
                    </a:ext>
                  </a:extLst>
                </a:gridCol>
                <a:gridCol w="3446706">
                  <a:extLst>
                    <a:ext uri="{9D8B030D-6E8A-4147-A177-3AD203B41FA5}">
                      <a16:colId xmlns:a16="http://schemas.microsoft.com/office/drawing/2014/main" val="3887708577"/>
                    </a:ext>
                  </a:extLst>
                </a:gridCol>
              </a:tblGrid>
              <a:tr h="1574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Συνέ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</a:t>
                      </a: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ει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</a:t>
                      </a:r>
                      <a:endParaRPr lang="en-US" sz="1700" b="0" cap="none" spc="0">
                        <a:solidFill>
                          <a:schemeClr val="bg1"/>
                        </a:solidFill>
                      </a:endParaRPr>
                    </a:p>
                    <a:p>
                      <a:endParaRPr lang="en-GR" sz="1700" b="0" cap="none" spc="0">
                        <a:solidFill>
                          <a:schemeClr val="bg1"/>
                        </a:solidFill>
                      </a:endParaRPr>
                    </a:p>
                  </a:txBody>
                  <a:tcPr marL="143488" marR="110375" marT="110375" marB="110375" anchor="ctr">
                    <a:lnL w="19050" cap="flat" cmpd="sng" algn="ctr">
                      <a:noFill/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Έμφ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ση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στην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Συμ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εριφορά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, 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όχι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στον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Μ</a:t>
                      </a:r>
                      <a:r>
                        <a:rPr lang="en-US" sz="1700" b="0" cap="none" spc="0" dirty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</a:t>
                      </a:r>
                      <a:r>
                        <a:rPr lang="en-US" sz="1700" b="0" cap="none" spc="0" dirty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θητή</a:t>
                      </a:r>
                      <a:endParaRPr lang="en-US" sz="1700" b="0" cap="none" spc="0" dirty="0">
                        <a:solidFill>
                          <a:schemeClr val="bg1"/>
                        </a:solidFill>
                      </a:endParaRPr>
                    </a:p>
                    <a:p>
                      <a:endParaRPr lang="en-GR" sz="1700" b="0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143488" marR="110375" marT="110375" marB="11037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</a:t>
                      </a: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ροχή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Ευκ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</a:t>
                      </a: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ιριών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 </a:t>
                      </a: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γι</a:t>
                      </a:r>
                      <a:r>
                        <a:rPr lang="en-US" sz="1700" b="0" cap="none" spc="0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α </a:t>
                      </a:r>
                      <a:r>
                        <a:rPr lang="en-US" sz="1700" b="0" cap="none" spc="0" err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Βελτίωση</a:t>
                      </a:r>
                      <a:endParaRPr lang="en-US" sz="1700" b="0" cap="none" spc="0">
                        <a:solidFill>
                          <a:schemeClr val="bg1"/>
                        </a:solidFill>
                      </a:endParaRPr>
                    </a:p>
                    <a:p>
                      <a:endParaRPr lang="en-GR" sz="1700" b="0" cap="none" spc="0">
                        <a:solidFill>
                          <a:schemeClr val="bg1"/>
                        </a:solidFill>
                      </a:endParaRPr>
                    </a:p>
                  </a:txBody>
                  <a:tcPr marL="143488" marR="110375" marT="110375" marB="11037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674269"/>
                  </a:ext>
                </a:extLst>
              </a:tr>
              <a:tr h="2356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οινές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ρέ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εφ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ρμόζοντ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με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συνέ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δι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τηρηθεί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δικ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ιοσύνη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ξιο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ιστί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α.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7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43488" marR="110375" marT="110375" marB="110375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οινές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ρέ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ντιμετω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ίζουν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συγκεκριμένη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νε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ιθύμητη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συμ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εριφορά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όχι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το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χ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κτήρ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του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θητή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7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43488" marR="110375" marT="110375" marB="11037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οινές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ρέ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συνοδεύοντ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απ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ό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θοδήγηση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το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ώς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διορθωθεί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συμ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εριφορά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γίνουν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κ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λύτερες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000" cap="none" spc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ιλογές</a:t>
                      </a:r>
                      <a:r>
                        <a:rPr lang="en-US" sz="2000" cap="none" spc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PT Sans" pitchFamily="34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R" sz="17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43488" marR="110375" marT="110375" marB="11037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018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00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33E91-9626-9ED7-6999-3388568E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822959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l-GR" sz="2800" b="1" dirty="0">
                <a:latin typeface="Nunito" pitchFamily="34" charset="0"/>
              </a:rPr>
              <a:t>Ισορροπώντας μεταξύ επαίνων, ποινών και τιμωριών</a:t>
            </a:r>
            <a:br>
              <a:rPr lang="en-US" sz="3400" dirty="0"/>
            </a:br>
            <a:endParaRPr lang="en-GR" sz="34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973FF8-C4C6-F137-7D87-584F5E528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995579"/>
              </p:ext>
            </p:extLst>
          </p:nvPr>
        </p:nvGraphicFramePr>
        <p:xfrm>
          <a:off x="1130524" y="2508071"/>
          <a:ext cx="9926596" cy="3719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98">
                  <a:extLst>
                    <a:ext uri="{9D8B030D-6E8A-4147-A177-3AD203B41FA5}">
                      <a16:colId xmlns:a16="http://schemas.microsoft.com/office/drawing/2014/main" val="1734449864"/>
                    </a:ext>
                  </a:extLst>
                </a:gridCol>
                <a:gridCol w="3211623">
                  <a:extLst>
                    <a:ext uri="{9D8B030D-6E8A-4147-A177-3AD203B41FA5}">
                      <a16:colId xmlns:a16="http://schemas.microsoft.com/office/drawing/2014/main" val="1661283050"/>
                    </a:ext>
                  </a:extLst>
                </a:gridCol>
                <a:gridCol w="3314475">
                  <a:extLst>
                    <a:ext uri="{9D8B030D-6E8A-4147-A177-3AD203B41FA5}">
                      <a16:colId xmlns:a16="http://schemas.microsoft.com/office/drawing/2014/main" val="3948836378"/>
                    </a:ext>
                  </a:extLst>
                </a:gridCol>
              </a:tblGrid>
              <a:tr h="923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Έ</a:t>
                      </a:r>
                      <a:r>
                        <a:rPr lang="el-GR" sz="21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παινοι</a:t>
                      </a:r>
                      <a:endParaRPr lang="en-US" sz="2100">
                        <a:solidFill>
                          <a:schemeClr val="bg1"/>
                        </a:solidFill>
                      </a:endParaRPr>
                    </a:p>
                    <a:p>
                      <a:endParaRPr lang="en-GR" sz="2100"/>
                    </a:p>
                  </a:txBody>
                  <a:tcPr marL="107715" marR="107715" marT="53857" marB="538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Τιμωρίες</a:t>
                      </a:r>
                      <a:endParaRPr lang="en-US" sz="2100">
                        <a:solidFill>
                          <a:schemeClr val="bg1"/>
                        </a:solidFill>
                      </a:endParaRPr>
                    </a:p>
                    <a:p>
                      <a:endParaRPr lang="en-GR" sz="2100"/>
                    </a:p>
                  </a:txBody>
                  <a:tcPr marL="107715" marR="107715" marT="53857" marB="538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100" b="1">
                          <a:solidFill>
                            <a:schemeClr val="bg1"/>
                          </a:solidFill>
                          <a:latin typeface="Nunito" pitchFamily="34" charset="0"/>
                          <a:ea typeface="Nunito" pitchFamily="34" charset="-122"/>
                          <a:cs typeface="Nunito" pitchFamily="34" charset="-120"/>
                        </a:rPr>
                        <a:t>Ποινές</a:t>
                      </a:r>
                      <a:endParaRPr lang="en-US" sz="2100">
                        <a:solidFill>
                          <a:schemeClr val="bg1"/>
                        </a:solidFill>
                      </a:endParaRPr>
                    </a:p>
                    <a:p>
                      <a:endParaRPr lang="en-GR" sz="2100"/>
                    </a:p>
                  </a:txBody>
                  <a:tcPr marL="107715" marR="107715" marT="53857" marB="53857"/>
                </a:tc>
                <a:extLst>
                  <a:ext uri="{0D108BD9-81ED-4DB2-BD59-A6C34878D82A}">
                    <a16:rowId xmlns:a16="http://schemas.microsoft.com/office/drawing/2014/main" val="1154061965"/>
                  </a:ext>
                </a:extLst>
              </a:tr>
              <a:tr h="27957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Ενισχύστε αποτελεσματικά τη θετική συμπεριφορά και προάγετε ένα υποστηρικτικό περιβάλλον στην τάξη.</a:t>
                      </a:r>
                    </a:p>
                    <a:p>
                      <a:endParaRPr lang="en-GR" sz="2100" dirty="0"/>
                    </a:p>
                  </a:txBody>
                  <a:tcPr marL="107715" marR="107715" marT="53857" marB="538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Χρησιμοποιείται σπάνια και μόνο ως τελευταία λύση. </a:t>
                      </a:r>
                    </a:p>
                    <a:p>
                      <a:endParaRPr lang="en-GR" sz="2100" dirty="0"/>
                    </a:p>
                  </a:txBody>
                  <a:tcPr marL="107715" marR="107715" marT="53857" marB="538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Εφαρμόζετε με συνέπεια για να αντιμετωπίσετε ανεπιθύμητες συμπεριφορές και να παρέχετε ευκαιρίες βελτίωσης.</a:t>
                      </a:r>
                    </a:p>
                    <a:p>
                      <a:endParaRPr lang="en-GR" sz="2100" dirty="0"/>
                    </a:p>
                  </a:txBody>
                  <a:tcPr marL="107715" marR="107715" marT="53857" marB="53857"/>
                </a:tc>
                <a:extLst>
                  <a:ext uri="{0D108BD9-81ED-4DB2-BD59-A6C34878D82A}">
                    <a16:rowId xmlns:a16="http://schemas.microsoft.com/office/drawing/2014/main" val="89972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81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3B6A8-E9DC-1320-40E3-5790FB88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613954"/>
            <a:ext cx="9942716" cy="1080159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επαίνων, ποινών, τιμωριών</a:t>
            </a:r>
            <a:endParaRPr lang="en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35EA9-6047-A224-FC3B-B80C7E67C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1694113"/>
            <a:ext cx="9941319" cy="4644893"/>
          </a:xfrm>
        </p:spPr>
        <p:txBody>
          <a:bodyPr anchor="ctr">
            <a:normAutofit fontScale="92500"/>
          </a:bodyPr>
          <a:lstStyle/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</a:t>
            </a:r>
            <a:r>
              <a:rPr lang="el-G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Έπαινου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«Μου άρεσε ο τρόπος που συνεργάστηκες με τους συμμαθητές σου» (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στοχευμένος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όχι γενικός έπαινος).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«Βλέπω ότι βελτιώθηκες πολύ στην ορθογραφία σου από την προηγούμενη φορά» (ανάδραση προόδου).</a:t>
            </a:r>
          </a:p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Ποινής: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Μαθητής που χλευάζει συμμαθητή → προσωρινή απομάκρυνση από την ομάδα.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Συστηματική αδιαφορία → περιορισμός σε δραστηριότητα με σαφή στόχο αλλαγής.</a:t>
            </a:r>
          </a:p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Λάθη προς αποφυγή: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Επαναλαμβανόμενη απειλή τιμωρίας χωρίς εφαρμογή → απώλεια αξιοπιστίας</a:t>
            </a:r>
            <a:r>
              <a:rPr lang="el-GR" sz="2400" dirty="0"/>
              <a:t>.</a:t>
            </a:r>
          </a:p>
          <a:p>
            <a:endParaRPr lang="en-GR" sz="15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56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7A8748-512B-D1AF-2F7D-2D7F71D3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464" y="613954"/>
            <a:ext cx="9942716" cy="673460"/>
          </a:xfrm>
        </p:spPr>
        <p:txBody>
          <a:bodyPr anchor="ctr">
            <a:normAutofit/>
          </a:bodyPr>
          <a:lstStyle/>
          <a:p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Θεωρητική Τεκμηρίωση – Εισαγωγή Ψυχολογικών Θεωριών</a:t>
            </a:r>
            <a:endParaRPr lang="en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BFC21B1A-35FC-4A02-1C1D-20D47FCB2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1606381"/>
            <a:ext cx="9941319" cy="4732635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l-GR" sz="2000" b="1" dirty="0"/>
              <a:t>Συμπεριφορισμός (</a:t>
            </a:r>
            <a:r>
              <a:rPr lang="en-US" sz="2000" b="1" dirty="0"/>
              <a:t>B.F. Skinner)</a:t>
            </a:r>
          </a:p>
          <a:p>
            <a:r>
              <a:rPr lang="el-GR" sz="2000" dirty="0"/>
              <a:t>Διαχωρίζει:</a:t>
            </a:r>
          </a:p>
          <a:p>
            <a:pPr lvl="1"/>
            <a:r>
              <a:rPr lang="el-GR" sz="2000" b="1" dirty="0"/>
              <a:t>Θετική ενίσχυση</a:t>
            </a:r>
            <a:r>
              <a:rPr lang="el-GR" sz="2000" dirty="0"/>
              <a:t>: Παροχή επιβράβευσης (έπαινος, επιβράβευση).</a:t>
            </a:r>
          </a:p>
          <a:p>
            <a:pPr lvl="1"/>
            <a:r>
              <a:rPr lang="el-GR" sz="2000" b="1" dirty="0"/>
              <a:t>Αρνητική ενίσχυση</a:t>
            </a:r>
            <a:r>
              <a:rPr lang="el-GR" sz="2000" dirty="0"/>
              <a:t>: Αφαίρεση κάτι δυσάρεστου (π.χ. απαλλαγή από εργασία όταν επιδείξει σωστή συμπεριφορά).</a:t>
            </a:r>
          </a:p>
          <a:p>
            <a:pPr marL="0" indent="0">
              <a:buNone/>
            </a:pPr>
            <a:r>
              <a:rPr lang="el-GR" sz="2000" b="1" dirty="0"/>
              <a:t>Κοινωνική Μάθηση (Τιμωρία</a:t>
            </a:r>
            <a:r>
              <a:rPr lang="el-GR" sz="2000" dirty="0"/>
              <a:t>: Θετική (προσθήκη ποινής) ή αρνητική (αφαίρεση προνομίου).</a:t>
            </a:r>
          </a:p>
          <a:p>
            <a:pPr marL="0" indent="0">
              <a:buNone/>
            </a:pPr>
            <a:r>
              <a:rPr lang="en-US" sz="2000" b="1" dirty="0"/>
              <a:t>Albert Bandura)</a:t>
            </a:r>
          </a:p>
          <a:p>
            <a:r>
              <a:rPr lang="el-GR" sz="2000" dirty="0"/>
              <a:t>Οι μαθητές μαθαίνουν μέσω </a:t>
            </a:r>
            <a:r>
              <a:rPr lang="el-GR" sz="2000" b="1" dirty="0"/>
              <a:t>παρατήρησης</a:t>
            </a:r>
            <a:r>
              <a:rPr lang="el-GR" sz="2000" dirty="0"/>
              <a:t> (π.χ. βλέποντας άλλους να επιβραβεύονται/τιμωρούνται).</a:t>
            </a:r>
          </a:p>
          <a:p>
            <a:r>
              <a:rPr lang="el-GR" sz="2000" dirty="0"/>
              <a:t>Ο </a:t>
            </a:r>
            <a:r>
              <a:rPr lang="el-GR" sz="2000" b="1" dirty="0"/>
              <a:t>έπαινος</a:t>
            </a:r>
            <a:r>
              <a:rPr lang="el-GR" sz="2000" dirty="0"/>
              <a:t> ενισχύει όχι μόνο το άτομο αλλά και το </a:t>
            </a:r>
            <a:r>
              <a:rPr lang="el-GR" sz="2000" b="1" dirty="0"/>
              <a:t>κοινωνικό μοντέλο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b="1" dirty="0" err="1"/>
              <a:t>Αυτοπροσδιοριστική</a:t>
            </a:r>
            <a:r>
              <a:rPr lang="el-GR" sz="2000" b="1" dirty="0"/>
              <a:t> Θεωρία (</a:t>
            </a:r>
            <a:r>
              <a:rPr lang="en-US" sz="2000" b="1" dirty="0"/>
              <a:t>Deci &amp; Ryan)</a:t>
            </a:r>
          </a:p>
          <a:p>
            <a:r>
              <a:rPr lang="el-GR" sz="2000" dirty="0"/>
              <a:t>Ο </a:t>
            </a:r>
            <a:r>
              <a:rPr lang="el-GR" sz="2000" b="1" dirty="0"/>
              <a:t>υπερβολικός εξωτερικός έπαινος</a:t>
            </a:r>
            <a:r>
              <a:rPr lang="el-GR" sz="2000" dirty="0"/>
              <a:t> μπορεί να </a:t>
            </a:r>
            <a:r>
              <a:rPr lang="el-GR" sz="2000" b="1" dirty="0"/>
              <a:t>υπονομεύσει την εσωτερική παρακίνηση</a:t>
            </a:r>
            <a:r>
              <a:rPr lang="el-GR" sz="2000" dirty="0"/>
              <a:t>.</a:t>
            </a:r>
          </a:p>
          <a:p>
            <a:r>
              <a:rPr lang="el-GR" sz="2000" dirty="0"/>
              <a:t>Η παροχή </a:t>
            </a:r>
            <a:r>
              <a:rPr lang="el-GR" sz="2000" b="1" dirty="0"/>
              <a:t>αυτονομίας και νοήματος</a:t>
            </a:r>
            <a:r>
              <a:rPr lang="el-GR" sz="2000" dirty="0"/>
              <a:t> είναι πιο σημαντική από εξωτερικές ανταμοιβές.</a:t>
            </a:r>
          </a:p>
          <a:p>
            <a:endParaRPr lang="en-GR" sz="11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29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1306</Words>
  <Application>Microsoft Office PowerPoint</Application>
  <PresentationFormat>Ευρεία οθόνη</PresentationFormat>
  <Paragraphs>133</Paragraphs>
  <Slides>15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Nunito</vt:lpstr>
      <vt:lpstr>PT Sans</vt:lpstr>
      <vt:lpstr>Times New Roman</vt:lpstr>
      <vt:lpstr>Office Theme</vt:lpstr>
      <vt:lpstr>Αποτελεσματική Διαχείριση Επαίνων, Ποινών και Τιμωριών στην Τάξη </vt:lpstr>
      <vt:lpstr>Παρουσίαση του PowerPoint</vt:lpstr>
      <vt:lpstr>Αποσαφήνιση όρων</vt:lpstr>
      <vt:lpstr>Ο ρόλος των επαίνων στην ενίσχυση της θετικής συμπεριφοράς </vt:lpstr>
      <vt:lpstr> Διάκριση των Ποινών από τις Τιμωρίες </vt:lpstr>
      <vt:lpstr>Εφαρμογή Ποινών: Εξασφάλιση Δικαιοσύνης και Αποτελεσματικότητας </vt:lpstr>
      <vt:lpstr>Ισορροπώντας μεταξύ επαίνων, ποινών και τιμωριών </vt:lpstr>
      <vt:lpstr>Παραδείγματα επαίνων, ποινών, τιμωριών</vt:lpstr>
      <vt:lpstr>Θεωρητική Τεκμηρίωση – Εισαγωγή Ψυχολογικών Θεωριών</vt:lpstr>
      <vt:lpstr>Παρουσίαση του PowerPoint</vt:lpstr>
      <vt:lpstr>Θεωρία Αυτοπροσδιορισμού (Self-Determination Theory) των Deci &amp; Ryan</vt:lpstr>
      <vt:lpstr> Αποτελεσματικές Τεχνικές </vt:lpstr>
      <vt:lpstr> Η εργαλειοθήκη του/της εκπαιδευτικού </vt:lpstr>
      <vt:lpstr> Μελέτη Περίπτωσης Ο Ανδρέας στην Τρίτη Δημοτικού </vt:lpstr>
      <vt:lpstr>Παραδείγματα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Αποτελεσματική Διαχείριση Επαίνων, Ποινών και Τιμωριών στην Τάξη </dc:title>
  <dc:creator>LAZARIDOU Aggelikh</dc:creator>
  <cp:lastModifiedBy>user</cp:lastModifiedBy>
  <cp:revision>35</cp:revision>
  <dcterms:created xsi:type="dcterms:W3CDTF">2025-05-05T05:11:44Z</dcterms:created>
  <dcterms:modified xsi:type="dcterms:W3CDTF">2025-05-07T08:08:22Z</dcterms:modified>
</cp:coreProperties>
</file>