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sldIdLst>
    <p:sldId id="257" r:id="rId3"/>
    <p:sldId id="258" r:id="rId4"/>
    <p:sldId id="261" r:id="rId5"/>
    <p:sldId id="293" r:id="rId6"/>
    <p:sldId id="286" r:id="rId7"/>
    <p:sldId id="292" r:id="rId8"/>
    <p:sldId id="294" r:id="rId9"/>
    <p:sldId id="295" r:id="rId10"/>
    <p:sldId id="291" r:id="rId11"/>
    <p:sldId id="296" r:id="rId12"/>
    <p:sldId id="290" r:id="rId13"/>
    <p:sldId id="289" r:id="rId14"/>
    <p:sldId id="299" r:id="rId15"/>
    <p:sldId id="298" r:id="rId16"/>
    <p:sldId id="297" r:id="rId17"/>
    <p:sldId id="300" r:id="rId18"/>
    <p:sldId id="301" r:id="rId19"/>
    <p:sldId id="259" r:id="rId20"/>
    <p:sldId id="260" r:id="rId21"/>
    <p:sldId id="270" r:id="rId22"/>
    <p:sldId id="269" r:id="rId23"/>
    <p:sldId id="268" r:id="rId24"/>
    <p:sldId id="267" r:id="rId25"/>
    <p:sldId id="266" r:id="rId26"/>
    <p:sldId id="265" r:id="rId27"/>
    <p:sldId id="264" r:id="rId28"/>
    <p:sldId id="263" r:id="rId29"/>
    <p:sldId id="262" r:id="rId30"/>
    <p:sldId id="275" r:id="rId31"/>
    <p:sldId id="274" r:id="rId32"/>
    <p:sldId id="276" r:id="rId33"/>
    <p:sldId id="273" r:id="rId34"/>
    <p:sldId id="272" r:id="rId35"/>
    <p:sldId id="271" r:id="rId36"/>
    <p:sldId id="277" r:id="rId37"/>
    <p:sldId id="278" r:id="rId38"/>
    <p:sldId id="280" r:id="rId39"/>
    <p:sldId id="279" r:id="rId40"/>
    <p:sldId id="281" r:id="rId41"/>
    <p:sldId id="285" r:id="rId42"/>
    <p:sldId id="284" r:id="rId43"/>
    <p:sldId id="283" r:id="rId44"/>
    <p:sldId id="282" r:id="rId45"/>
    <p:sldId id="288" r:id="rId46"/>
    <p:sldId id="287" r:id="rId4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2" autoAdjust="0"/>
    <p:restoredTop sz="94660"/>
  </p:normalViewPr>
  <p:slideViewPr>
    <p:cSldViewPr snapToGrid="0">
      <p:cViewPr varScale="1">
        <p:scale>
          <a:sx n="65" d="100"/>
          <a:sy n="65" d="100"/>
        </p:scale>
        <p:origin x="84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3C7D1-59C9-4C91-A214-4DD84389FA06}" type="datetimeFigureOut">
              <a:rPr lang="el-GR" smtClean="0"/>
              <a:t>10/12/2023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C599F-BB2B-4988-A1D5-7C6E3B1C1A05}" type="slidenum">
              <a:rPr lang="el-GR" smtClean="0"/>
              <a:t>‹#›</a:t>
            </a:fld>
            <a:endParaRPr lang="el-GR"/>
          </a:p>
        </p:txBody>
      </p:sp>
    </p:spTree>
    <p:extLst>
      <p:ext uri="{BB962C8B-B14F-4D97-AF65-F5344CB8AC3E}">
        <p14:creationId xmlns:p14="http://schemas.microsoft.com/office/powerpoint/2010/main" val="50929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BDB4AE33-FAE3-4B8E-A11B-B0C36874D34E}"/>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BED5E3-97E7-4258-A87E-7A33FBB801B0}"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3" name="Rectangle 2">
            <a:extLst>
              <a:ext uri="{FF2B5EF4-FFF2-40B4-BE49-F238E27FC236}">
                <a16:creationId xmlns:a16="http://schemas.microsoft.com/office/drawing/2014/main" id="{E0330742-DC7E-4F24-B170-0CDC6C132928}"/>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EF73BEA7-40C2-49EB-9775-E9AFACF6A269}"/>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AD4F1D-30D8-4556-87D7-CFA2C3B8496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2561275-8170-4E30-BC78-6089095E19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9D0B7598-7987-472D-88F9-D5461ECA44AB}"/>
              </a:ext>
            </a:extLst>
          </p:cNvPr>
          <p:cNvSpPr>
            <a:spLocks noGrp="1"/>
          </p:cNvSpPr>
          <p:nvPr>
            <p:ph type="dt" sz="half" idx="10"/>
          </p:nvPr>
        </p:nvSpPr>
        <p:spPr/>
        <p:txBody>
          <a:bodyPr/>
          <a:lstStyle/>
          <a:p>
            <a:fld id="{CDDF0353-27C0-471C-8A1F-DD1F5513BDFB}" type="datetimeFigureOut">
              <a:rPr lang="el-GR" smtClean="0"/>
              <a:t>10/12/2023</a:t>
            </a:fld>
            <a:endParaRPr lang="el-GR"/>
          </a:p>
        </p:txBody>
      </p:sp>
      <p:sp>
        <p:nvSpPr>
          <p:cNvPr id="5" name="Θέση υποσέλιδου 4">
            <a:extLst>
              <a:ext uri="{FF2B5EF4-FFF2-40B4-BE49-F238E27FC236}">
                <a16:creationId xmlns:a16="http://schemas.microsoft.com/office/drawing/2014/main" id="{2C5E17C5-B74D-44C6-B31B-B724D1FA7AB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A4BCB8C-A445-426F-B056-A64A10FA8F42}"/>
              </a:ext>
            </a:extLst>
          </p:cNvPr>
          <p:cNvSpPr>
            <a:spLocks noGrp="1"/>
          </p:cNvSpPr>
          <p:nvPr>
            <p:ph type="sldNum" sz="quarter" idx="12"/>
          </p:nvPr>
        </p:nvSpPr>
        <p:spPr/>
        <p:txBody>
          <a:bodyPr/>
          <a:lstStyle/>
          <a:p>
            <a:fld id="{C61CDF63-8D87-4C06-9DC0-2796E3C9B81C}" type="slidenum">
              <a:rPr lang="el-GR" smtClean="0"/>
              <a:t>‹#›</a:t>
            </a:fld>
            <a:endParaRPr lang="el-GR"/>
          </a:p>
        </p:txBody>
      </p:sp>
    </p:spTree>
    <p:extLst>
      <p:ext uri="{BB962C8B-B14F-4D97-AF65-F5344CB8AC3E}">
        <p14:creationId xmlns:p14="http://schemas.microsoft.com/office/powerpoint/2010/main" val="4004733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BEE03E-7703-49D8-98B6-86E5F53ACB9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405997A-FE56-4891-87F0-52480DCEBE6F}"/>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CED7B13E-4F24-4974-A8D8-35DE7A8A1196}"/>
              </a:ext>
            </a:extLst>
          </p:cNvPr>
          <p:cNvSpPr>
            <a:spLocks noGrp="1"/>
          </p:cNvSpPr>
          <p:nvPr>
            <p:ph type="dt" sz="half" idx="10"/>
          </p:nvPr>
        </p:nvSpPr>
        <p:spPr/>
        <p:txBody>
          <a:bodyPr/>
          <a:lstStyle/>
          <a:p>
            <a:fld id="{CDDF0353-27C0-471C-8A1F-DD1F5513BDFB}" type="datetimeFigureOut">
              <a:rPr lang="el-GR" smtClean="0"/>
              <a:t>10/12/2023</a:t>
            </a:fld>
            <a:endParaRPr lang="el-GR"/>
          </a:p>
        </p:txBody>
      </p:sp>
      <p:sp>
        <p:nvSpPr>
          <p:cNvPr id="5" name="Θέση υποσέλιδου 4">
            <a:extLst>
              <a:ext uri="{FF2B5EF4-FFF2-40B4-BE49-F238E27FC236}">
                <a16:creationId xmlns:a16="http://schemas.microsoft.com/office/drawing/2014/main" id="{4036223D-C03F-4A70-896F-B665E6B520B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8D5FCBF-169D-4E76-B462-4F83177A5A9A}"/>
              </a:ext>
            </a:extLst>
          </p:cNvPr>
          <p:cNvSpPr>
            <a:spLocks noGrp="1"/>
          </p:cNvSpPr>
          <p:nvPr>
            <p:ph type="sldNum" sz="quarter" idx="12"/>
          </p:nvPr>
        </p:nvSpPr>
        <p:spPr/>
        <p:txBody>
          <a:bodyPr/>
          <a:lstStyle/>
          <a:p>
            <a:fld id="{C61CDF63-8D87-4C06-9DC0-2796E3C9B81C}" type="slidenum">
              <a:rPr lang="el-GR" smtClean="0"/>
              <a:t>‹#›</a:t>
            </a:fld>
            <a:endParaRPr lang="el-GR"/>
          </a:p>
        </p:txBody>
      </p:sp>
    </p:spTree>
    <p:extLst>
      <p:ext uri="{BB962C8B-B14F-4D97-AF65-F5344CB8AC3E}">
        <p14:creationId xmlns:p14="http://schemas.microsoft.com/office/powerpoint/2010/main" val="3023414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5609CE7-2301-4B30-A81C-84BC22EA21D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D0DB771-BF5D-4D81-A451-AB4206821BB5}"/>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9B1835FF-453B-47A9-BE5F-987B18AD6FB3}"/>
              </a:ext>
            </a:extLst>
          </p:cNvPr>
          <p:cNvSpPr>
            <a:spLocks noGrp="1"/>
          </p:cNvSpPr>
          <p:nvPr>
            <p:ph type="dt" sz="half" idx="10"/>
          </p:nvPr>
        </p:nvSpPr>
        <p:spPr/>
        <p:txBody>
          <a:bodyPr/>
          <a:lstStyle/>
          <a:p>
            <a:fld id="{CDDF0353-27C0-471C-8A1F-DD1F5513BDFB}" type="datetimeFigureOut">
              <a:rPr lang="el-GR" smtClean="0"/>
              <a:t>10/12/2023</a:t>
            </a:fld>
            <a:endParaRPr lang="el-GR"/>
          </a:p>
        </p:txBody>
      </p:sp>
      <p:sp>
        <p:nvSpPr>
          <p:cNvPr id="5" name="Θέση υποσέλιδου 4">
            <a:extLst>
              <a:ext uri="{FF2B5EF4-FFF2-40B4-BE49-F238E27FC236}">
                <a16:creationId xmlns:a16="http://schemas.microsoft.com/office/drawing/2014/main" id="{FAAC5C64-8BF7-4B79-9A05-64F2A1BA29A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66D3950-18C7-483E-ABE6-F3C4110EAF48}"/>
              </a:ext>
            </a:extLst>
          </p:cNvPr>
          <p:cNvSpPr>
            <a:spLocks noGrp="1"/>
          </p:cNvSpPr>
          <p:nvPr>
            <p:ph type="sldNum" sz="quarter" idx="12"/>
          </p:nvPr>
        </p:nvSpPr>
        <p:spPr/>
        <p:txBody>
          <a:bodyPr/>
          <a:lstStyle/>
          <a:p>
            <a:fld id="{C61CDF63-8D87-4C06-9DC0-2796E3C9B81C}" type="slidenum">
              <a:rPr lang="el-GR" smtClean="0"/>
              <a:t>‹#›</a:t>
            </a:fld>
            <a:endParaRPr lang="el-GR"/>
          </a:p>
        </p:txBody>
      </p:sp>
    </p:spTree>
    <p:extLst>
      <p:ext uri="{BB962C8B-B14F-4D97-AF65-F5344CB8AC3E}">
        <p14:creationId xmlns:p14="http://schemas.microsoft.com/office/powerpoint/2010/main" val="1398663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a:extLst>
              <a:ext uri="{FF2B5EF4-FFF2-40B4-BE49-F238E27FC236}">
                <a16:creationId xmlns:a16="http://schemas.microsoft.com/office/drawing/2014/main" id="{0ED4C458-BC53-486B-BEC5-89C86685F902}"/>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9">
            <a:extLst>
              <a:ext uri="{FF2B5EF4-FFF2-40B4-BE49-F238E27FC236}">
                <a16:creationId xmlns:a16="http://schemas.microsoft.com/office/drawing/2014/main" id="{A20F3D4C-C55C-405A-A9FC-3574E4DF35DB}"/>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6" name="Rectangle 10">
            <a:extLst>
              <a:ext uri="{FF2B5EF4-FFF2-40B4-BE49-F238E27FC236}">
                <a16:creationId xmlns:a16="http://schemas.microsoft.com/office/drawing/2014/main" id="{7E5B623B-06EE-48CF-AC53-5DA76A04282E}"/>
              </a:ext>
            </a:extLst>
          </p:cNvPr>
          <p:cNvSpPr>
            <a:spLocks noGrp="1" noChangeArrowheads="1"/>
          </p:cNvSpPr>
          <p:nvPr>
            <p:ph type="sldNum" sz="quarter" idx="12"/>
          </p:nvPr>
        </p:nvSpPr>
        <p:spPr>
          <a:ln/>
        </p:spPr>
        <p:txBody>
          <a:bodyPr/>
          <a:lstStyle>
            <a:lvl1pPr>
              <a:defRPr/>
            </a:lvl1pPr>
          </a:lstStyle>
          <a:p>
            <a:pPr>
              <a:defRPr/>
            </a:pPr>
            <a:fld id="{886007AA-E511-47BA-B342-6FE8D382E970}" type="slidenum">
              <a:rPr lang="el-GR" altLang="el-GR"/>
              <a:pPr>
                <a:defRPr/>
              </a:pPr>
              <a:t>‹#›</a:t>
            </a:fld>
            <a:endParaRPr lang="el-GR" altLang="el-GR"/>
          </a:p>
        </p:txBody>
      </p:sp>
    </p:spTree>
    <p:extLst>
      <p:ext uri="{BB962C8B-B14F-4D97-AF65-F5344CB8AC3E}">
        <p14:creationId xmlns:p14="http://schemas.microsoft.com/office/powerpoint/2010/main" val="1863719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8">
            <a:extLst>
              <a:ext uri="{FF2B5EF4-FFF2-40B4-BE49-F238E27FC236}">
                <a16:creationId xmlns:a16="http://schemas.microsoft.com/office/drawing/2014/main" id="{C3292583-4B13-4DCF-8341-40831B9D4688}"/>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9">
            <a:extLst>
              <a:ext uri="{FF2B5EF4-FFF2-40B4-BE49-F238E27FC236}">
                <a16:creationId xmlns:a16="http://schemas.microsoft.com/office/drawing/2014/main" id="{500B019A-9D32-4915-9601-7DB431AA1A0C}"/>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6" name="Rectangle 10">
            <a:extLst>
              <a:ext uri="{FF2B5EF4-FFF2-40B4-BE49-F238E27FC236}">
                <a16:creationId xmlns:a16="http://schemas.microsoft.com/office/drawing/2014/main" id="{26E06E43-79FC-42A6-8EBD-C4C93F3EE26D}"/>
              </a:ext>
            </a:extLst>
          </p:cNvPr>
          <p:cNvSpPr>
            <a:spLocks noGrp="1" noChangeArrowheads="1"/>
          </p:cNvSpPr>
          <p:nvPr>
            <p:ph type="sldNum" sz="quarter" idx="12"/>
          </p:nvPr>
        </p:nvSpPr>
        <p:spPr>
          <a:ln/>
        </p:spPr>
        <p:txBody>
          <a:bodyPr/>
          <a:lstStyle>
            <a:lvl1pPr>
              <a:defRPr/>
            </a:lvl1pPr>
          </a:lstStyle>
          <a:p>
            <a:pPr>
              <a:defRPr/>
            </a:pPr>
            <a:fld id="{E509FED2-BF49-44E4-9C3E-530555C4935C}" type="slidenum">
              <a:rPr lang="el-GR" altLang="el-GR"/>
              <a:pPr>
                <a:defRPr/>
              </a:pPr>
              <a:t>‹#›</a:t>
            </a:fld>
            <a:endParaRPr lang="el-GR" altLang="el-GR"/>
          </a:p>
        </p:txBody>
      </p:sp>
    </p:spTree>
    <p:extLst>
      <p:ext uri="{BB962C8B-B14F-4D97-AF65-F5344CB8AC3E}">
        <p14:creationId xmlns:p14="http://schemas.microsoft.com/office/powerpoint/2010/main" val="2000129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711200" y="1828800"/>
            <a:ext cx="5334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248400" y="1828800"/>
            <a:ext cx="5334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8">
            <a:extLst>
              <a:ext uri="{FF2B5EF4-FFF2-40B4-BE49-F238E27FC236}">
                <a16:creationId xmlns:a16="http://schemas.microsoft.com/office/drawing/2014/main" id="{F56B3FA4-62C9-49E1-B0F8-EB60E0342922}"/>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9">
            <a:extLst>
              <a:ext uri="{FF2B5EF4-FFF2-40B4-BE49-F238E27FC236}">
                <a16:creationId xmlns:a16="http://schemas.microsoft.com/office/drawing/2014/main" id="{35CB3050-F274-49C7-BD06-BA80A707DABE}"/>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7" name="Rectangle 10">
            <a:extLst>
              <a:ext uri="{FF2B5EF4-FFF2-40B4-BE49-F238E27FC236}">
                <a16:creationId xmlns:a16="http://schemas.microsoft.com/office/drawing/2014/main" id="{0EA3A2AA-0385-4BA0-B2F5-B1892C33B9D8}"/>
              </a:ext>
            </a:extLst>
          </p:cNvPr>
          <p:cNvSpPr>
            <a:spLocks noGrp="1" noChangeArrowheads="1"/>
          </p:cNvSpPr>
          <p:nvPr>
            <p:ph type="sldNum" sz="quarter" idx="12"/>
          </p:nvPr>
        </p:nvSpPr>
        <p:spPr>
          <a:ln/>
        </p:spPr>
        <p:txBody>
          <a:bodyPr/>
          <a:lstStyle>
            <a:lvl1pPr>
              <a:defRPr/>
            </a:lvl1pPr>
          </a:lstStyle>
          <a:p>
            <a:pPr>
              <a:defRPr/>
            </a:pPr>
            <a:fld id="{66A21599-0579-4F83-8013-AEA4F5C17267}" type="slidenum">
              <a:rPr lang="el-GR" altLang="el-GR"/>
              <a:pPr>
                <a:defRPr/>
              </a:pPr>
              <a:t>‹#›</a:t>
            </a:fld>
            <a:endParaRPr lang="el-GR" altLang="el-GR"/>
          </a:p>
        </p:txBody>
      </p:sp>
    </p:spTree>
    <p:extLst>
      <p:ext uri="{BB962C8B-B14F-4D97-AF65-F5344CB8AC3E}">
        <p14:creationId xmlns:p14="http://schemas.microsoft.com/office/powerpoint/2010/main" val="2864716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8">
            <a:extLst>
              <a:ext uri="{FF2B5EF4-FFF2-40B4-BE49-F238E27FC236}">
                <a16:creationId xmlns:a16="http://schemas.microsoft.com/office/drawing/2014/main" id="{E2449C87-03D7-45CE-BCAC-E7BEEBEC0F29}"/>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9">
            <a:extLst>
              <a:ext uri="{FF2B5EF4-FFF2-40B4-BE49-F238E27FC236}">
                <a16:creationId xmlns:a16="http://schemas.microsoft.com/office/drawing/2014/main" id="{3E4B491E-1BC3-4585-A0B0-F4B8DD0C0958}"/>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9" name="Rectangle 10">
            <a:extLst>
              <a:ext uri="{FF2B5EF4-FFF2-40B4-BE49-F238E27FC236}">
                <a16:creationId xmlns:a16="http://schemas.microsoft.com/office/drawing/2014/main" id="{DDC37093-B41C-40C7-97CF-4791CA8A0CFA}"/>
              </a:ext>
            </a:extLst>
          </p:cNvPr>
          <p:cNvSpPr>
            <a:spLocks noGrp="1" noChangeArrowheads="1"/>
          </p:cNvSpPr>
          <p:nvPr>
            <p:ph type="sldNum" sz="quarter" idx="12"/>
          </p:nvPr>
        </p:nvSpPr>
        <p:spPr>
          <a:ln/>
        </p:spPr>
        <p:txBody>
          <a:bodyPr/>
          <a:lstStyle>
            <a:lvl1pPr>
              <a:defRPr/>
            </a:lvl1pPr>
          </a:lstStyle>
          <a:p>
            <a:pPr>
              <a:defRPr/>
            </a:pPr>
            <a:fld id="{EC180DE6-309E-4D31-B2D3-0C95B52A8D44}" type="slidenum">
              <a:rPr lang="el-GR" altLang="el-GR"/>
              <a:pPr>
                <a:defRPr/>
              </a:pPr>
              <a:t>‹#›</a:t>
            </a:fld>
            <a:endParaRPr lang="el-GR" altLang="el-GR"/>
          </a:p>
        </p:txBody>
      </p:sp>
    </p:spTree>
    <p:extLst>
      <p:ext uri="{BB962C8B-B14F-4D97-AF65-F5344CB8AC3E}">
        <p14:creationId xmlns:p14="http://schemas.microsoft.com/office/powerpoint/2010/main" val="175819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8">
            <a:extLst>
              <a:ext uri="{FF2B5EF4-FFF2-40B4-BE49-F238E27FC236}">
                <a16:creationId xmlns:a16="http://schemas.microsoft.com/office/drawing/2014/main" id="{5158981B-C717-4820-BB9D-A65DD9542DDC}"/>
              </a:ext>
            </a:extLst>
          </p:cNvPr>
          <p:cNvSpPr>
            <a:spLocks noGrp="1" noChangeArrowheads="1"/>
          </p:cNvSpPr>
          <p:nvPr>
            <p:ph type="dt" sz="half" idx="10"/>
          </p:nvPr>
        </p:nvSpPr>
        <p:spPr>
          <a:ln/>
        </p:spPr>
        <p:txBody>
          <a:bodyPr/>
          <a:lstStyle>
            <a:lvl1pPr>
              <a:defRPr/>
            </a:lvl1pPr>
          </a:lstStyle>
          <a:p>
            <a:pPr>
              <a:defRPr/>
            </a:pPr>
            <a:endParaRPr lang="el-GR"/>
          </a:p>
        </p:txBody>
      </p:sp>
      <p:sp>
        <p:nvSpPr>
          <p:cNvPr id="4" name="Rectangle 9">
            <a:extLst>
              <a:ext uri="{FF2B5EF4-FFF2-40B4-BE49-F238E27FC236}">
                <a16:creationId xmlns:a16="http://schemas.microsoft.com/office/drawing/2014/main" id="{9928CBD8-254F-4657-BD57-85B003167A72}"/>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5" name="Rectangle 10">
            <a:extLst>
              <a:ext uri="{FF2B5EF4-FFF2-40B4-BE49-F238E27FC236}">
                <a16:creationId xmlns:a16="http://schemas.microsoft.com/office/drawing/2014/main" id="{6986DD5C-EA8A-49C7-9EFB-3EC5065FC20A}"/>
              </a:ext>
            </a:extLst>
          </p:cNvPr>
          <p:cNvSpPr>
            <a:spLocks noGrp="1" noChangeArrowheads="1"/>
          </p:cNvSpPr>
          <p:nvPr>
            <p:ph type="sldNum" sz="quarter" idx="12"/>
          </p:nvPr>
        </p:nvSpPr>
        <p:spPr>
          <a:ln/>
        </p:spPr>
        <p:txBody>
          <a:bodyPr/>
          <a:lstStyle>
            <a:lvl1pPr>
              <a:defRPr/>
            </a:lvl1pPr>
          </a:lstStyle>
          <a:p>
            <a:pPr>
              <a:defRPr/>
            </a:pPr>
            <a:fld id="{03B73CAA-CB91-402B-AF3C-C250C7685C30}" type="slidenum">
              <a:rPr lang="el-GR" altLang="el-GR"/>
              <a:pPr>
                <a:defRPr/>
              </a:pPr>
              <a:t>‹#›</a:t>
            </a:fld>
            <a:endParaRPr lang="el-GR" altLang="el-GR"/>
          </a:p>
        </p:txBody>
      </p:sp>
    </p:spTree>
    <p:extLst>
      <p:ext uri="{BB962C8B-B14F-4D97-AF65-F5344CB8AC3E}">
        <p14:creationId xmlns:p14="http://schemas.microsoft.com/office/powerpoint/2010/main" val="2190135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152CBDF4-302E-4A00-9223-A1D7360AE0FB}"/>
              </a:ext>
            </a:extLst>
          </p:cNvPr>
          <p:cNvSpPr>
            <a:spLocks noGrp="1" noChangeArrowheads="1"/>
          </p:cNvSpPr>
          <p:nvPr>
            <p:ph type="dt" sz="half" idx="10"/>
          </p:nvPr>
        </p:nvSpPr>
        <p:spPr>
          <a:ln/>
        </p:spPr>
        <p:txBody>
          <a:bodyPr/>
          <a:lstStyle>
            <a:lvl1pPr>
              <a:defRPr/>
            </a:lvl1pPr>
          </a:lstStyle>
          <a:p>
            <a:pPr>
              <a:defRPr/>
            </a:pPr>
            <a:endParaRPr lang="el-GR"/>
          </a:p>
        </p:txBody>
      </p:sp>
      <p:sp>
        <p:nvSpPr>
          <p:cNvPr id="3" name="Rectangle 9">
            <a:extLst>
              <a:ext uri="{FF2B5EF4-FFF2-40B4-BE49-F238E27FC236}">
                <a16:creationId xmlns:a16="http://schemas.microsoft.com/office/drawing/2014/main" id="{35CF3420-D017-4684-B3B9-17BEC69349CF}"/>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4" name="Rectangle 10">
            <a:extLst>
              <a:ext uri="{FF2B5EF4-FFF2-40B4-BE49-F238E27FC236}">
                <a16:creationId xmlns:a16="http://schemas.microsoft.com/office/drawing/2014/main" id="{26AC4FF6-AB2E-4F42-8547-68A872D52A3E}"/>
              </a:ext>
            </a:extLst>
          </p:cNvPr>
          <p:cNvSpPr>
            <a:spLocks noGrp="1" noChangeArrowheads="1"/>
          </p:cNvSpPr>
          <p:nvPr>
            <p:ph type="sldNum" sz="quarter" idx="12"/>
          </p:nvPr>
        </p:nvSpPr>
        <p:spPr>
          <a:ln/>
        </p:spPr>
        <p:txBody>
          <a:bodyPr/>
          <a:lstStyle>
            <a:lvl1pPr>
              <a:defRPr/>
            </a:lvl1pPr>
          </a:lstStyle>
          <a:p>
            <a:pPr>
              <a:defRPr/>
            </a:pPr>
            <a:fld id="{AB7DB73E-A739-4BBA-8161-1A53CAF2280B}" type="slidenum">
              <a:rPr lang="el-GR" altLang="el-GR"/>
              <a:pPr>
                <a:defRPr/>
              </a:pPr>
              <a:t>‹#›</a:t>
            </a:fld>
            <a:endParaRPr lang="el-GR" altLang="el-GR"/>
          </a:p>
        </p:txBody>
      </p:sp>
    </p:spTree>
    <p:extLst>
      <p:ext uri="{BB962C8B-B14F-4D97-AF65-F5344CB8AC3E}">
        <p14:creationId xmlns:p14="http://schemas.microsoft.com/office/powerpoint/2010/main" val="4240762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8">
            <a:extLst>
              <a:ext uri="{FF2B5EF4-FFF2-40B4-BE49-F238E27FC236}">
                <a16:creationId xmlns:a16="http://schemas.microsoft.com/office/drawing/2014/main" id="{39C0DB44-95F1-42C1-9ADB-654EDE11022F}"/>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9">
            <a:extLst>
              <a:ext uri="{FF2B5EF4-FFF2-40B4-BE49-F238E27FC236}">
                <a16:creationId xmlns:a16="http://schemas.microsoft.com/office/drawing/2014/main" id="{A079044E-D8E6-419E-983B-BD8FB0330A4B}"/>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7" name="Rectangle 10">
            <a:extLst>
              <a:ext uri="{FF2B5EF4-FFF2-40B4-BE49-F238E27FC236}">
                <a16:creationId xmlns:a16="http://schemas.microsoft.com/office/drawing/2014/main" id="{96B521D0-CC97-4A67-B53F-66271AB420FB}"/>
              </a:ext>
            </a:extLst>
          </p:cNvPr>
          <p:cNvSpPr>
            <a:spLocks noGrp="1" noChangeArrowheads="1"/>
          </p:cNvSpPr>
          <p:nvPr>
            <p:ph type="sldNum" sz="quarter" idx="12"/>
          </p:nvPr>
        </p:nvSpPr>
        <p:spPr>
          <a:ln/>
        </p:spPr>
        <p:txBody>
          <a:bodyPr/>
          <a:lstStyle>
            <a:lvl1pPr>
              <a:defRPr/>
            </a:lvl1pPr>
          </a:lstStyle>
          <a:p>
            <a:pPr>
              <a:defRPr/>
            </a:pPr>
            <a:fld id="{E23728B1-C676-453F-99DC-EDE972318962}" type="slidenum">
              <a:rPr lang="el-GR" altLang="el-GR"/>
              <a:pPr>
                <a:defRPr/>
              </a:pPr>
              <a:t>‹#›</a:t>
            </a:fld>
            <a:endParaRPr lang="el-GR" altLang="el-GR"/>
          </a:p>
        </p:txBody>
      </p:sp>
    </p:spTree>
    <p:extLst>
      <p:ext uri="{BB962C8B-B14F-4D97-AF65-F5344CB8AC3E}">
        <p14:creationId xmlns:p14="http://schemas.microsoft.com/office/powerpoint/2010/main" val="651687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8">
            <a:extLst>
              <a:ext uri="{FF2B5EF4-FFF2-40B4-BE49-F238E27FC236}">
                <a16:creationId xmlns:a16="http://schemas.microsoft.com/office/drawing/2014/main" id="{273921BC-4051-4BA0-86A3-8632526A6774}"/>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9">
            <a:extLst>
              <a:ext uri="{FF2B5EF4-FFF2-40B4-BE49-F238E27FC236}">
                <a16:creationId xmlns:a16="http://schemas.microsoft.com/office/drawing/2014/main" id="{D9B9D601-BF68-45A9-B260-E712880C1EF7}"/>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7" name="Rectangle 10">
            <a:extLst>
              <a:ext uri="{FF2B5EF4-FFF2-40B4-BE49-F238E27FC236}">
                <a16:creationId xmlns:a16="http://schemas.microsoft.com/office/drawing/2014/main" id="{49490A92-0B7A-44A4-BF15-4EE14992D118}"/>
              </a:ext>
            </a:extLst>
          </p:cNvPr>
          <p:cNvSpPr>
            <a:spLocks noGrp="1" noChangeArrowheads="1"/>
          </p:cNvSpPr>
          <p:nvPr>
            <p:ph type="sldNum" sz="quarter" idx="12"/>
          </p:nvPr>
        </p:nvSpPr>
        <p:spPr>
          <a:ln/>
        </p:spPr>
        <p:txBody>
          <a:bodyPr/>
          <a:lstStyle>
            <a:lvl1pPr>
              <a:defRPr/>
            </a:lvl1pPr>
          </a:lstStyle>
          <a:p>
            <a:pPr>
              <a:defRPr/>
            </a:pPr>
            <a:fld id="{DF4AA732-B1F0-4B6B-9271-7A68DDAFD774}" type="slidenum">
              <a:rPr lang="el-GR" altLang="el-GR"/>
              <a:pPr>
                <a:defRPr/>
              </a:pPr>
              <a:t>‹#›</a:t>
            </a:fld>
            <a:endParaRPr lang="el-GR" altLang="el-GR"/>
          </a:p>
        </p:txBody>
      </p:sp>
    </p:spTree>
    <p:extLst>
      <p:ext uri="{BB962C8B-B14F-4D97-AF65-F5344CB8AC3E}">
        <p14:creationId xmlns:p14="http://schemas.microsoft.com/office/powerpoint/2010/main" val="377840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685A06-F2A4-41CB-82C1-E6E1DF428A9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703B7C7-04F2-41D0-B096-467FED989A08}"/>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FD467262-1419-407C-9ACC-DAB5806469E6}"/>
              </a:ext>
            </a:extLst>
          </p:cNvPr>
          <p:cNvSpPr>
            <a:spLocks noGrp="1"/>
          </p:cNvSpPr>
          <p:nvPr>
            <p:ph type="dt" sz="half" idx="10"/>
          </p:nvPr>
        </p:nvSpPr>
        <p:spPr/>
        <p:txBody>
          <a:bodyPr/>
          <a:lstStyle/>
          <a:p>
            <a:fld id="{CDDF0353-27C0-471C-8A1F-DD1F5513BDFB}" type="datetimeFigureOut">
              <a:rPr lang="el-GR" smtClean="0"/>
              <a:t>10/12/2023</a:t>
            </a:fld>
            <a:endParaRPr lang="el-GR"/>
          </a:p>
        </p:txBody>
      </p:sp>
      <p:sp>
        <p:nvSpPr>
          <p:cNvPr id="5" name="Θέση υποσέλιδου 4">
            <a:extLst>
              <a:ext uri="{FF2B5EF4-FFF2-40B4-BE49-F238E27FC236}">
                <a16:creationId xmlns:a16="http://schemas.microsoft.com/office/drawing/2014/main" id="{EB8B0FFD-72EA-47F7-98BC-4091875B414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90D1821-4DD8-4D14-8584-719A2EB836B5}"/>
              </a:ext>
            </a:extLst>
          </p:cNvPr>
          <p:cNvSpPr>
            <a:spLocks noGrp="1"/>
          </p:cNvSpPr>
          <p:nvPr>
            <p:ph type="sldNum" sz="quarter" idx="12"/>
          </p:nvPr>
        </p:nvSpPr>
        <p:spPr/>
        <p:txBody>
          <a:bodyPr/>
          <a:lstStyle/>
          <a:p>
            <a:fld id="{C61CDF63-8D87-4C06-9DC0-2796E3C9B81C}" type="slidenum">
              <a:rPr lang="el-GR" smtClean="0"/>
              <a:t>‹#›</a:t>
            </a:fld>
            <a:endParaRPr lang="el-GR"/>
          </a:p>
        </p:txBody>
      </p:sp>
    </p:spTree>
    <p:extLst>
      <p:ext uri="{BB962C8B-B14F-4D97-AF65-F5344CB8AC3E}">
        <p14:creationId xmlns:p14="http://schemas.microsoft.com/office/powerpoint/2010/main" val="221859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a:extLst>
              <a:ext uri="{FF2B5EF4-FFF2-40B4-BE49-F238E27FC236}">
                <a16:creationId xmlns:a16="http://schemas.microsoft.com/office/drawing/2014/main" id="{8BD520AE-4FA7-4D13-BE25-A55E69207868}"/>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9">
            <a:extLst>
              <a:ext uri="{FF2B5EF4-FFF2-40B4-BE49-F238E27FC236}">
                <a16:creationId xmlns:a16="http://schemas.microsoft.com/office/drawing/2014/main" id="{8451FBB7-B42E-4E7F-BEE5-417C96086C7F}"/>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6" name="Rectangle 10">
            <a:extLst>
              <a:ext uri="{FF2B5EF4-FFF2-40B4-BE49-F238E27FC236}">
                <a16:creationId xmlns:a16="http://schemas.microsoft.com/office/drawing/2014/main" id="{B0503584-79DD-481D-BEA0-911803916DF5}"/>
              </a:ext>
            </a:extLst>
          </p:cNvPr>
          <p:cNvSpPr>
            <a:spLocks noGrp="1" noChangeArrowheads="1"/>
          </p:cNvSpPr>
          <p:nvPr>
            <p:ph type="sldNum" sz="quarter" idx="12"/>
          </p:nvPr>
        </p:nvSpPr>
        <p:spPr>
          <a:ln/>
        </p:spPr>
        <p:txBody>
          <a:bodyPr/>
          <a:lstStyle>
            <a:lvl1pPr>
              <a:defRPr/>
            </a:lvl1pPr>
          </a:lstStyle>
          <a:p>
            <a:pPr>
              <a:defRPr/>
            </a:pPr>
            <a:fld id="{1FF231A3-6986-4D0F-81BE-EE09D32F85BE}" type="slidenum">
              <a:rPr lang="el-GR" altLang="el-GR"/>
              <a:pPr>
                <a:defRPr/>
              </a:pPr>
              <a:t>‹#›</a:t>
            </a:fld>
            <a:endParaRPr lang="el-GR" altLang="el-GR"/>
          </a:p>
        </p:txBody>
      </p:sp>
    </p:spTree>
    <p:extLst>
      <p:ext uri="{BB962C8B-B14F-4D97-AF65-F5344CB8AC3E}">
        <p14:creationId xmlns:p14="http://schemas.microsoft.com/office/powerpoint/2010/main" val="892485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64600" y="473076"/>
            <a:ext cx="2717800" cy="53943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711200" y="473076"/>
            <a:ext cx="7950200" cy="53943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a:extLst>
              <a:ext uri="{FF2B5EF4-FFF2-40B4-BE49-F238E27FC236}">
                <a16:creationId xmlns:a16="http://schemas.microsoft.com/office/drawing/2014/main" id="{40383A8D-C06B-466C-8ADE-20D7E551F934}"/>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9">
            <a:extLst>
              <a:ext uri="{FF2B5EF4-FFF2-40B4-BE49-F238E27FC236}">
                <a16:creationId xmlns:a16="http://schemas.microsoft.com/office/drawing/2014/main" id="{1EC6EC71-038D-44C9-BEB6-A61C7EAA54D8}"/>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6" name="Rectangle 10">
            <a:extLst>
              <a:ext uri="{FF2B5EF4-FFF2-40B4-BE49-F238E27FC236}">
                <a16:creationId xmlns:a16="http://schemas.microsoft.com/office/drawing/2014/main" id="{721C5B23-BC5B-423B-8B60-54E621ADC53B}"/>
              </a:ext>
            </a:extLst>
          </p:cNvPr>
          <p:cNvSpPr>
            <a:spLocks noGrp="1" noChangeArrowheads="1"/>
          </p:cNvSpPr>
          <p:nvPr>
            <p:ph type="sldNum" sz="quarter" idx="12"/>
          </p:nvPr>
        </p:nvSpPr>
        <p:spPr>
          <a:ln/>
        </p:spPr>
        <p:txBody>
          <a:bodyPr/>
          <a:lstStyle>
            <a:lvl1pPr>
              <a:defRPr/>
            </a:lvl1pPr>
          </a:lstStyle>
          <a:p>
            <a:pPr>
              <a:defRPr/>
            </a:pPr>
            <a:fld id="{7382FE68-6036-4DDB-BA79-5F4E8B308F46}" type="slidenum">
              <a:rPr lang="el-GR" altLang="el-GR"/>
              <a:pPr>
                <a:defRPr/>
              </a:pPr>
              <a:t>‹#›</a:t>
            </a:fld>
            <a:endParaRPr lang="el-GR" altLang="el-GR"/>
          </a:p>
        </p:txBody>
      </p:sp>
    </p:spTree>
    <p:extLst>
      <p:ext uri="{BB962C8B-B14F-4D97-AF65-F5344CB8AC3E}">
        <p14:creationId xmlns:p14="http://schemas.microsoft.com/office/powerpoint/2010/main" val="1346149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473075"/>
            <a:ext cx="108712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711200" y="1828800"/>
            <a:ext cx="5334000" cy="40386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248400" y="1828800"/>
            <a:ext cx="5334000" cy="40386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8">
            <a:extLst>
              <a:ext uri="{FF2B5EF4-FFF2-40B4-BE49-F238E27FC236}">
                <a16:creationId xmlns:a16="http://schemas.microsoft.com/office/drawing/2014/main" id="{AF7494FE-305C-4406-BD9B-5CB41A5DC98D}"/>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9">
            <a:extLst>
              <a:ext uri="{FF2B5EF4-FFF2-40B4-BE49-F238E27FC236}">
                <a16:creationId xmlns:a16="http://schemas.microsoft.com/office/drawing/2014/main" id="{0A924AF7-DA9C-4289-993C-2586D616A16A}"/>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7" name="Rectangle 10">
            <a:extLst>
              <a:ext uri="{FF2B5EF4-FFF2-40B4-BE49-F238E27FC236}">
                <a16:creationId xmlns:a16="http://schemas.microsoft.com/office/drawing/2014/main" id="{DAFEDE6E-149A-4EB7-B26F-37A3AE04E521}"/>
              </a:ext>
            </a:extLst>
          </p:cNvPr>
          <p:cNvSpPr>
            <a:spLocks noGrp="1" noChangeArrowheads="1"/>
          </p:cNvSpPr>
          <p:nvPr>
            <p:ph type="sldNum" sz="quarter" idx="12"/>
          </p:nvPr>
        </p:nvSpPr>
        <p:spPr>
          <a:ln/>
        </p:spPr>
        <p:txBody>
          <a:bodyPr/>
          <a:lstStyle>
            <a:lvl1pPr>
              <a:defRPr/>
            </a:lvl1pPr>
          </a:lstStyle>
          <a:p>
            <a:pPr>
              <a:defRPr/>
            </a:pPr>
            <a:fld id="{9B69E9A5-5204-4746-B0C7-A4A359FD0D47}" type="slidenum">
              <a:rPr lang="el-GR" altLang="el-GR"/>
              <a:pPr>
                <a:defRPr/>
              </a:pPr>
              <a:t>‹#›</a:t>
            </a:fld>
            <a:endParaRPr lang="el-GR" altLang="el-GR"/>
          </a:p>
        </p:txBody>
      </p:sp>
    </p:spTree>
    <p:extLst>
      <p:ext uri="{BB962C8B-B14F-4D97-AF65-F5344CB8AC3E}">
        <p14:creationId xmlns:p14="http://schemas.microsoft.com/office/powerpoint/2010/main" val="4162546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473075"/>
            <a:ext cx="108712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711200" y="1828800"/>
            <a:ext cx="5334000" cy="40386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6248400" y="1828800"/>
            <a:ext cx="5334000" cy="19431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6248400" y="3924300"/>
            <a:ext cx="5334000" cy="19431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8">
            <a:extLst>
              <a:ext uri="{FF2B5EF4-FFF2-40B4-BE49-F238E27FC236}">
                <a16:creationId xmlns:a16="http://schemas.microsoft.com/office/drawing/2014/main" id="{8B9FE41C-9941-49B6-B929-92797FA6B97D}"/>
              </a:ext>
            </a:extLst>
          </p:cNvPr>
          <p:cNvSpPr>
            <a:spLocks noGrp="1" noChangeArrowheads="1"/>
          </p:cNvSpPr>
          <p:nvPr>
            <p:ph type="dt" sz="half" idx="10"/>
          </p:nvPr>
        </p:nvSpPr>
        <p:spPr>
          <a:ln/>
        </p:spPr>
        <p:txBody>
          <a:bodyPr/>
          <a:lstStyle>
            <a:lvl1pPr>
              <a:defRPr/>
            </a:lvl1pPr>
          </a:lstStyle>
          <a:p>
            <a:pPr>
              <a:defRPr/>
            </a:pPr>
            <a:endParaRPr lang="el-GR"/>
          </a:p>
        </p:txBody>
      </p:sp>
      <p:sp>
        <p:nvSpPr>
          <p:cNvPr id="7" name="Rectangle 9">
            <a:extLst>
              <a:ext uri="{FF2B5EF4-FFF2-40B4-BE49-F238E27FC236}">
                <a16:creationId xmlns:a16="http://schemas.microsoft.com/office/drawing/2014/main" id="{3E0010C0-4221-4FFA-AA1E-3E033E7B9F59}"/>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8" name="Rectangle 10">
            <a:extLst>
              <a:ext uri="{FF2B5EF4-FFF2-40B4-BE49-F238E27FC236}">
                <a16:creationId xmlns:a16="http://schemas.microsoft.com/office/drawing/2014/main" id="{941D18BC-8836-441B-87B9-788F96779E02}"/>
              </a:ext>
            </a:extLst>
          </p:cNvPr>
          <p:cNvSpPr>
            <a:spLocks noGrp="1" noChangeArrowheads="1"/>
          </p:cNvSpPr>
          <p:nvPr>
            <p:ph type="sldNum" sz="quarter" idx="12"/>
          </p:nvPr>
        </p:nvSpPr>
        <p:spPr>
          <a:ln/>
        </p:spPr>
        <p:txBody>
          <a:bodyPr/>
          <a:lstStyle>
            <a:lvl1pPr>
              <a:defRPr/>
            </a:lvl1pPr>
          </a:lstStyle>
          <a:p>
            <a:pPr>
              <a:defRPr/>
            </a:pPr>
            <a:fld id="{EDDBE7C0-6B9E-4F32-A7BB-11B4C75A350F}" type="slidenum">
              <a:rPr lang="el-GR" altLang="el-GR"/>
              <a:pPr>
                <a:defRPr/>
              </a:pPr>
              <a:t>‹#›</a:t>
            </a:fld>
            <a:endParaRPr lang="el-GR" altLang="el-GR"/>
          </a:p>
        </p:txBody>
      </p:sp>
    </p:spTree>
    <p:extLst>
      <p:ext uri="{BB962C8B-B14F-4D97-AF65-F5344CB8AC3E}">
        <p14:creationId xmlns:p14="http://schemas.microsoft.com/office/powerpoint/2010/main" val="4013075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711200" y="473075"/>
            <a:ext cx="10871200" cy="1143000"/>
          </a:xfrm>
        </p:spPr>
        <p:txBody>
          <a:bodyPr/>
          <a:lstStyle/>
          <a:p>
            <a:r>
              <a:rPr lang="el-GR"/>
              <a:t>Στυλ κύριου τίτλου</a:t>
            </a:r>
          </a:p>
        </p:txBody>
      </p:sp>
      <p:sp>
        <p:nvSpPr>
          <p:cNvPr id="3" name="Θέση περιεχομένου 2"/>
          <p:cNvSpPr>
            <a:spLocks noGrp="1"/>
          </p:cNvSpPr>
          <p:nvPr>
            <p:ph sz="quarter" idx="1"/>
          </p:nvPr>
        </p:nvSpPr>
        <p:spPr>
          <a:xfrm>
            <a:off x="711200" y="1828800"/>
            <a:ext cx="5334000" cy="19431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quarter" idx="2"/>
          </p:nvPr>
        </p:nvSpPr>
        <p:spPr>
          <a:xfrm>
            <a:off x="6248400" y="1828800"/>
            <a:ext cx="5334000" cy="19431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περιεχομένου 4"/>
          <p:cNvSpPr>
            <a:spLocks noGrp="1"/>
          </p:cNvSpPr>
          <p:nvPr>
            <p:ph sz="quarter" idx="3"/>
          </p:nvPr>
        </p:nvSpPr>
        <p:spPr>
          <a:xfrm>
            <a:off x="711200" y="3924300"/>
            <a:ext cx="5334000" cy="19431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περιεχομένου 5"/>
          <p:cNvSpPr>
            <a:spLocks noGrp="1"/>
          </p:cNvSpPr>
          <p:nvPr>
            <p:ph sz="quarter" idx="4"/>
          </p:nvPr>
        </p:nvSpPr>
        <p:spPr>
          <a:xfrm>
            <a:off x="6248400" y="3924300"/>
            <a:ext cx="5334000" cy="19431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8">
            <a:extLst>
              <a:ext uri="{FF2B5EF4-FFF2-40B4-BE49-F238E27FC236}">
                <a16:creationId xmlns:a16="http://schemas.microsoft.com/office/drawing/2014/main" id="{680DEA9B-0830-4C3C-B01A-119637AF8465}"/>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9">
            <a:extLst>
              <a:ext uri="{FF2B5EF4-FFF2-40B4-BE49-F238E27FC236}">
                <a16:creationId xmlns:a16="http://schemas.microsoft.com/office/drawing/2014/main" id="{E39FE7F5-F981-47BB-914B-2D7458F0E2FD}"/>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9" name="Rectangle 10">
            <a:extLst>
              <a:ext uri="{FF2B5EF4-FFF2-40B4-BE49-F238E27FC236}">
                <a16:creationId xmlns:a16="http://schemas.microsoft.com/office/drawing/2014/main" id="{2C15AD29-49E7-4D91-93B4-41AB8D8C5D9D}"/>
              </a:ext>
            </a:extLst>
          </p:cNvPr>
          <p:cNvSpPr>
            <a:spLocks noGrp="1" noChangeArrowheads="1"/>
          </p:cNvSpPr>
          <p:nvPr>
            <p:ph type="sldNum" sz="quarter" idx="12"/>
          </p:nvPr>
        </p:nvSpPr>
        <p:spPr>
          <a:ln/>
        </p:spPr>
        <p:txBody>
          <a:bodyPr/>
          <a:lstStyle>
            <a:lvl1pPr>
              <a:defRPr/>
            </a:lvl1pPr>
          </a:lstStyle>
          <a:p>
            <a:pPr>
              <a:defRPr/>
            </a:pPr>
            <a:fld id="{648DF758-4C1B-4E88-B3F3-F10C6694D66F}" type="slidenum">
              <a:rPr lang="el-GR" altLang="el-GR"/>
              <a:pPr>
                <a:defRPr/>
              </a:pPr>
              <a:t>‹#›</a:t>
            </a:fld>
            <a:endParaRPr lang="el-GR" altLang="el-GR"/>
          </a:p>
        </p:txBody>
      </p:sp>
    </p:spTree>
    <p:extLst>
      <p:ext uri="{BB962C8B-B14F-4D97-AF65-F5344CB8AC3E}">
        <p14:creationId xmlns:p14="http://schemas.microsoft.com/office/powerpoint/2010/main" val="28913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FDCF08-BFA7-4D54-ADAC-AF1A7C25B8A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551746C-27B2-4F4D-8A6C-4FB24EEA5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5F1DE3D2-EA80-405C-91B0-68DDDE36D864}"/>
              </a:ext>
            </a:extLst>
          </p:cNvPr>
          <p:cNvSpPr>
            <a:spLocks noGrp="1"/>
          </p:cNvSpPr>
          <p:nvPr>
            <p:ph type="dt" sz="half" idx="10"/>
          </p:nvPr>
        </p:nvSpPr>
        <p:spPr/>
        <p:txBody>
          <a:bodyPr/>
          <a:lstStyle/>
          <a:p>
            <a:fld id="{CDDF0353-27C0-471C-8A1F-DD1F5513BDFB}" type="datetimeFigureOut">
              <a:rPr lang="el-GR" smtClean="0"/>
              <a:t>10/12/2023</a:t>
            </a:fld>
            <a:endParaRPr lang="el-GR"/>
          </a:p>
        </p:txBody>
      </p:sp>
      <p:sp>
        <p:nvSpPr>
          <p:cNvPr id="5" name="Θέση υποσέλιδου 4">
            <a:extLst>
              <a:ext uri="{FF2B5EF4-FFF2-40B4-BE49-F238E27FC236}">
                <a16:creationId xmlns:a16="http://schemas.microsoft.com/office/drawing/2014/main" id="{EEADF0B8-3DD0-40B4-8078-6985A659237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A41D5E7-BF11-4AAA-8095-739F582D222D}"/>
              </a:ext>
            </a:extLst>
          </p:cNvPr>
          <p:cNvSpPr>
            <a:spLocks noGrp="1"/>
          </p:cNvSpPr>
          <p:nvPr>
            <p:ph type="sldNum" sz="quarter" idx="12"/>
          </p:nvPr>
        </p:nvSpPr>
        <p:spPr/>
        <p:txBody>
          <a:bodyPr/>
          <a:lstStyle/>
          <a:p>
            <a:fld id="{C61CDF63-8D87-4C06-9DC0-2796E3C9B81C}" type="slidenum">
              <a:rPr lang="el-GR" smtClean="0"/>
              <a:t>‹#›</a:t>
            </a:fld>
            <a:endParaRPr lang="el-GR"/>
          </a:p>
        </p:txBody>
      </p:sp>
    </p:spTree>
    <p:extLst>
      <p:ext uri="{BB962C8B-B14F-4D97-AF65-F5344CB8AC3E}">
        <p14:creationId xmlns:p14="http://schemas.microsoft.com/office/powerpoint/2010/main" val="88537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60E09D-319F-4A44-8447-A8847BE7130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ABA2B90-7E96-45E0-AB7D-1D62CDA48B5F}"/>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B9D044E2-E41B-4966-BB87-FF8709987D14}"/>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DF3343CA-CD22-4717-991F-079A12265374}"/>
              </a:ext>
            </a:extLst>
          </p:cNvPr>
          <p:cNvSpPr>
            <a:spLocks noGrp="1"/>
          </p:cNvSpPr>
          <p:nvPr>
            <p:ph type="dt" sz="half" idx="10"/>
          </p:nvPr>
        </p:nvSpPr>
        <p:spPr/>
        <p:txBody>
          <a:bodyPr/>
          <a:lstStyle/>
          <a:p>
            <a:fld id="{CDDF0353-27C0-471C-8A1F-DD1F5513BDFB}" type="datetimeFigureOut">
              <a:rPr lang="el-GR" smtClean="0"/>
              <a:t>10/12/2023</a:t>
            </a:fld>
            <a:endParaRPr lang="el-GR"/>
          </a:p>
        </p:txBody>
      </p:sp>
      <p:sp>
        <p:nvSpPr>
          <p:cNvPr id="6" name="Θέση υποσέλιδου 5">
            <a:extLst>
              <a:ext uri="{FF2B5EF4-FFF2-40B4-BE49-F238E27FC236}">
                <a16:creationId xmlns:a16="http://schemas.microsoft.com/office/drawing/2014/main" id="{136EE70F-EDDF-4C11-9F7C-DDF87AABAFA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0983CBE-0886-4CB0-8026-FCE5136CC31F}"/>
              </a:ext>
            </a:extLst>
          </p:cNvPr>
          <p:cNvSpPr>
            <a:spLocks noGrp="1"/>
          </p:cNvSpPr>
          <p:nvPr>
            <p:ph type="sldNum" sz="quarter" idx="12"/>
          </p:nvPr>
        </p:nvSpPr>
        <p:spPr/>
        <p:txBody>
          <a:bodyPr/>
          <a:lstStyle/>
          <a:p>
            <a:fld id="{C61CDF63-8D87-4C06-9DC0-2796E3C9B81C}" type="slidenum">
              <a:rPr lang="el-GR" smtClean="0"/>
              <a:t>‹#›</a:t>
            </a:fld>
            <a:endParaRPr lang="el-GR"/>
          </a:p>
        </p:txBody>
      </p:sp>
    </p:spTree>
    <p:extLst>
      <p:ext uri="{BB962C8B-B14F-4D97-AF65-F5344CB8AC3E}">
        <p14:creationId xmlns:p14="http://schemas.microsoft.com/office/powerpoint/2010/main" val="3153744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5343CF-CA60-4A0E-80F7-1DC7981AB10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D7B858B-D073-44E9-ACE8-7F68BB4DF3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4B5A2ABA-9E83-4517-94E4-FF40B81FDF6D}"/>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16D9E065-A3A6-4775-BA04-4C130C87B7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DA65CE5B-A391-4757-9E0B-659943F6D86F}"/>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9561D1BD-8A6A-41D4-A219-83A1A9AB0A00}"/>
              </a:ext>
            </a:extLst>
          </p:cNvPr>
          <p:cNvSpPr>
            <a:spLocks noGrp="1"/>
          </p:cNvSpPr>
          <p:nvPr>
            <p:ph type="dt" sz="half" idx="10"/>
          </p:nvPr>
        </p:nvSpPr>
        <p:spPr/>
        <p:txBody>
          <a:bodyPr/>
          <a:lstStyle/>
          <a:p>
            <a:fld id="{CDDF0353-27C0-471C-8A1F-DD1F5513BDFB}" type="datetimeFigureOut">
              <a:rPr lang="el-GR" smtClean="0"/>
              <a:t>10/12/2023</a:t>
            </a:fld>
            <a:endParaRPr lang="el-GR"/>
          </a:p>
        </p:txBody>
      </p:sp>
      <p:sp>
        <p:nvSpPr>
          <p:cNvPr id="8" name="Θέση υποσέλιδου 7">
            <a:extLst>
              <a:ext uri="{FF2B5EF4-FFF2-40B4-BE49-F238E27FC236}">
                <a16:creationId xmlns:a16="http://schemas.microsoft.com/office/drawing/2014/main" id="{940DB88D-A5DD-4928-B75E-858E9D2C1B67}"/>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484EB290-DF9A-4A10-B89B-F5046A2948D4}"/>
              </a:ext>
            </a:extLst>
          </p:cNvPr>
          <p:cNvSpPr>
            <a:spLocks noGrp="1"/>
          </p:cNvSpPr>
          <p:nvPr>
            <p:ph type="sldNum" sz="quarter" idx="12"/>
          </p:nvPr>
        </p:nvSpPr>
        <p:spPr/>
        <p:txBody>
          <a:bodyPr/>
          <a:lstStyle/>
          <a:p>
            <a:fld id="{C61CDF63-8D87-4C06-9DC0-2796E3C9B81C}" type="slidenum">
              <a:rPr lang="el-GR" smtClean="0"/>
              <a:t>‹#›</a:t>
            </a:fld>
            <a:endParaRPr lang="el-GR"/>
          </a:p>
        </p:txBody>
      </p:sp>
    </p:spTree>
    <p:extLst>
      <p:ext uri="{BB962C8B-B14F-4D97-AF65-F5344CB8AC3E}">
        <p14:creationId xmlns:p14="http://schemas.microsoft.com/office/powerpoint/2010/main" val="175716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B01374-5DD9-4CD4-BCBC-ED09EE1BB59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F000B24-5A55-40A1-B95F-7000FC6C1991}"/>
              </a:ext>
            </a:extLst>
          </p:cNvPr>
          <p:cNvSpPr>
            <a:spLocks noGrp="1"/>
          </p:cNvSpPr>
          <p:nvPr>
            <p:ph type="dt" sz="half" idx="10"/>
          </p:nvPr>
        </p:nvSpPr>
        <p:spPr/>
        <p:txBody>
          <a:bodyPr/>
          <a:lstStyle/>
          <a:p>
            <a:fld id="{CDDF0353-27C0-471C-8A1F-DD1F5513BDFB}" type="datetimeFigureOut">
              <a:rPr lang="el-GR" smtClean="0"/>
              <a:t>10/12/2023</a:t>
            </a:fld>
            <a:endParaRPr lang="el-GR"/>
          </a:p>
        </p:txBody>
      </p:sp>
      <p:sp>
        <p:nvSpPr>
          <p:cNvPr id="4" name="Θέση υποσέλιδου 3">
            <a:extLst>
              <a:ext uri="{FF2B5EF4-FFF2-40B4-BE49-F238E27FC236}">
                <a16:creationId xmlns:a16="http://schemas.microsoft.com/office/drawing/2014/main" id="{AD4034EF-E03C-4722-8DCD-CC6D5C0B32E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8B24E92-F8AA-4365-8378-A786CDC12B8A}"/>
              </a:ext>
            </a:extLst>
          </p:cNvPr>
          <p:cNvSpPr>
            <a:spLocks noGrp="1"/>
          </p:cNvSpPr>
          <p:nvPr>
            <p:ph type="sldNum" sz="quarter" idx="12"/>
          </p:nvPr>
        </p:nvSpPr>
        <p:spPr/>
        <p:txBody>
          <a:bodyPr/>
          <a:lstStyle/>
          <a:p>
            <a:fld id="{C61CDF63-8D87-4C06-9DC0-2796E3C9B81C}" type="slidenum">
              <a:rPr lang="el-GR" smtClean="0"/>
              <a:t>‹#›</a:t>
            </a:fld>
            <a:endParaRPr lang="el-GR"/>
          </a:p>
        </p:txBody>
      </p:sp>
    </p:spTree>
    <p:extLst>
      <p:ext uri="{BB962C8B-B14F-4D97-AF65-F5344CB8AC3E}">
        <p14:creationId xmlns:p14="http://schemas.microsoft.com/office/powerpoint/2010/main" val="194042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612A657-B758-44B0-8AA1-C32BC49E3A51}"/>
              </a:ext>
            </a:extLst>
          </p:cNvPr>
          <p:cNvSpPr>
            <a:spLocks noGrp="1"/>
          </p:cNvSpPr>
          <p:nvPr>
            <p:ph type="dt" sz="half" idx="10"/>
          </p:nvPr>
        </p:nvSpPr>
        <p:spPr/>
        <p:txBody>
          <a:bodyPr/>
          <a:lstStyle/>
          <a:p>
            <a:fld id="{CDDF0353-27C0-471C-8A1F-DD1F5513BDFB}" type="datetimeFigureOut">
              <a:rPr lang="el-GR" smtClean="0"/>
              <a:t>10/12/2023</a:t>
            </a:fld>
            <a:endParaRPr lang="el-GR"/>
          </a:p>
        </p:txBody>
      </p:sp>
      <p:sp>
        <p:nvSpPr>
          <p:cNvPr id="3" name="Θέση υποσέλιδου 2">
            <a:extLst>
              <a:ext uri="{FF2B5EF4-FFF2-40B4-BE49-F238E27FC236}">
                <a16:creationId xmlns:a16="http://schemas.microsoft.com/office/drawing/2014/main" id="{25909068-D169-49E6-9781-14763D7EE6EE}"/>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DBA34F3C-AACF-461B-B5AE-34662EEF8197}"/>
              </a:ext>
            </a:extLst>
          </p:cNvPr>
          <p:cNvSpPr>
            <a:spLocks noGrp="1"/>
          </p:cNvSpPr>
          <p:nvPr>
            <p:ph type="sldNum" sz="quarter" idx="12"/>
          </p:nvPr>
        </p:nvSpPr>
        <p:spPr/>
        <p:txBody>
          <a:bodyPr/>
          <a:lstStyle/>
          <a:p>
            <a:fld id="{C61CDF63-8D87-4C06-9DC0-2796E3C9B81C}" type="slidenum">
              <a:rPr lang="el-GR" smtClean="0"/>
              <a:t>‹#›</a:t>
            </a:fld>
            <a:endParaRPr lang="el-GR"/>
          </a:p>
        </p:txBody>
      </p:sp>
    </p:spTree>
    <p:extLst>
      <p:ext uri="{BB962C8B-B14F-4D97-AF65-F5344CB8AC3E}">
        <p14:creationId xmlns:p14="http://schemas.microsoft.com/office/powerpoint/2010/main" val="235875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A19A46-1A82-40A7-ACAB-C2F3E9A3053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2DE635B-5CA8-4752-B364-BD93D0ED2E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DEF64549-A685-4908-8BFA-9A8EA7EA9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F0A6AED6-3DEE-4D41-B891-FD8CF9E8CA47}"/>
              </a:ext>
            </a:extLst>
          </p:cNvPr>
          <p:cNvSpPr>
            <a:spLocks noGrp="1"/>
          </p:cNvSpPr>
          <p:nvPr>
            <p:ph type="dt" sz="half" idx="10"/>
          </p:nvPr>
        </p:nvSpPr>
        <p:spPr/>
        <p:txBody>
          <a:bodyPr/>
          <a:lstStyle/>
          <a:p>
            <a:fld id="{CDDF0353-27C0-471C-8A1F-DD1F5513BDFB}" type="datetimeFigureOut">
              <a:rPr lang="el-GR" smtClean="0"/>
              <a:t>10/12/2023</a:t>
            </a:fld>
            <a:endParaRPr lang="el-GR"/>
          </a:p>
        </p:txBody>
      </p:sp>
      <p:sp>
        <p:nvSpPr>
          <p:cNvPr id="6" name="Θέση υποσέλιδου 5">
            <a:extLst>
              <a:ext uri="{FF2B5EF4-FFF2-40B4-BE49-F238E27FC236}">
                <a16:creationId xmlns:a16="http://schemas.microsoft.com/office/drawing/2014/main" id="{AB2A752E-73B7-45FE-87B5-AB50C2505AC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AA83A75-A1B1-4B83-AE75-E0FA790A83C0}"/>
              </a:ext>
            </a:extLst>
          </p:cNvPr>
          <p:cNvSpPr>
            <a:spLocks noGrp="1"/>
          </p:cNvSpPr>
          <p:nvPr>
            <p:ph type="sldNum" sz="quarter" idx="12"/>
          </p:nvPr>
        </p:nvSpPr>
        <p:spPr/>
        <p:txBody>
          <a:bodyPr/>
          <a:lstStyle/>
          <a:p>
            <a:fld id="{C61CDF63-8D87-4C06-9DC0-2796E3C9B81C}" type="slidenum">
              <a:rPr lang="el-GR" smtClean="0"/>
              <a:t>‹#›</a:t>
            </a:fld>
            <a:endParaRPr lang="el-GR"/>
          </a:p>
        </p:txBody>
      </p:sp>
    </p:spTree>
    <p:extLst>
      <p:ext uri="{BB962C8B-B14F-4D97-AF65-F5344CB8AC3E}">
        <p14:creationId xmlns:p14="http://schemas.microsoft.com/office/powerpoint/2010/main" val="2262295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D99915-87C4-4AD4-8503-449D667A85E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2221C91-374F-40C6-80FC-CB33114FD9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B7CDBCF6-15C3-4B28-8175-76846E1C9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E02A35C6-FC45-4918-8E02-B3A6DD09943F}"/>
              </a:ext>
            </a:extLst>
          </p:cNvPr>
          <p:cNvSpPr>
            <a:spLocks noGrp="1"/>
          </p:cNvSpPr>
          <p:nvPr>
            <p:ph type="dt" sz="half" idx="10"/>
          </p:nvPr>
        </p:nvSpPr>
        <p:spPr/>
        <p:txBody>
          <a:bodyPr/>
          <a:lstStyle/>
          <a:p>
            <a:fld id="{CDDF0353-27C0-471C-8A1F-DD1F5513BDFB}" type="datetimeFigureOut">
              <a:rPr lang="el-GR" smtClean="0"/>
              <a:t>10/12/2023</a:t>
            </a:fld>
            <a:endParaRPr lang="el-GR"/>
          </a:p>
        </p:txBody>
      </p:sp>
      <p:sp>
        <p:nvSpPr>
          <p:cNvPr id="6" name="Θέση υποσέλιδου 5">
            <a:extLst>
              <a:ext uri="{FF2B5EF4-FFF2-40B4-BE49-F238E27FC236}">
                <a16:creationId xmlns:a16="http://schemas.microsoft.com/office/drawing/2014/main" id="{CFEFDEB0-7C35-4A77-AFBD-67FB84C375C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20F7E2D-C48C-4E5A-B777-3D104B94FF0F}"/>
              </a:ext>
            </a:extLst>
          </p:cNvPr>
          <p:cNvSpPr>
            <a:spLocks noGrp="1"/>
          </p:cNvSpPr>
          <p:nvPr>
            <p:ph type="sldNum" sz="quarter" idx="12"/>
          </p:nvPr>
        </p:nvSpPr>
        <p:spPr/>
        <p:txBody>
          <a:bodyPr/>
          <a:lstStyle/>
          <a:p>
            <a:fld id="{C61CDF63-8D87-4C06-9DC0-2796E3C9B81C}" type="slidenum">
              <a:rPr lang="el-GR" smtClean="0"/>
              <a:t>‹#›</a:t>
            </a:fld>
            <a:endParaRPr lang="el-GR"/>
          </a:p>
        </p:txBody>
      </p:sp>
    </p:spTree>
    <p:extLst>
      <p:ext uri="{BB962C8B-B14F-4D97-AF65-F5344CB8AC3E}">
        <p14:creationId xmlns:p14="http://schemas.microsoft.com/office/powerpoint/2010/main" val="61788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D227131-E535-4AE0-B799-C4ACA5F5E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A86657C-F303-454D-A31B-BB338DAF41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B3E57BD5-061B-47BE-8F13-CD646BCB76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F0353-27C0-471C-8A1F-DD1F5513BDFB}" type="datetimeFigureOut">
              <a:rPr lang="el-GR" smtClean="0"/>
              <a:t>10/12/2023</a:t>
            </a:fld>
            <a:endParaRPr lang="el-GR"/>
          </a:p>
        </p:txBody>
      </p:sp>
      <p:sp>
        <p:nvSpPr>
          <p:cNvPr id="5" name="Θέση υποσέλιδου 4">
            <a:extLst>
              <a:ext uri="{FF2B5EF4-FFF2-40B4-BE49-F238E27FC236}">
                <a16:creationId xmlns:a16="http://schemas.microsoft.com/office/drawing/2014/main" id="{B2ED8326-D887-4128-BF36-F1460CC6F4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BCC329C-CB06-447B-A0BC-C271302066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CDF63-8D87-4C06-9DC0-2796E3C9B81C}" type="slidenum">
              <a:rPr lang="el-GR" smtClean="0"/>
              <a:t>‹#›</a:t>
            </a:fld>
            <a:endParaRPr lang="el-GR"/>
          </a:p>
        </p:txBody>
      </p:sp>
    </p:spTree>
    <p:extLst>
      <p:ext uri="{BB962C8B-B14F-4D97-AF65-F5344CB8AC3E}">
        <p14:creationId xmlns:p14="http://schemas.microsoft.com/office/powerpoint/2010/main" val="2457046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0AAA00E-7E6D-4664-9DC6-98AE4306F608}"/>
              </a:ext>
            </a:extLst>
          </p:cNvPr>
          <p:cNvGrpSpPr>
            <a:grpSpLocks/>
          </p:cNvGrpSpPr>
          <p:nvPr/>
        </p:nvGrpSpPr>
        <p:grpSpPr bwMode="auto">
          <a:xfrm>
            <a:off x="304800" y="228600"/>
            <a:ext cx="11582400" cy="5943600"/>
            <a:chOff x="144" y="144"/>
            <a:chExt cx="5472" cy="3744"/>
          </a:xfrm>
        </p:grpSpPr>
        <p:sp>
          <p:nvSpPr>
            <p:cNvPr id="1032" name="Rectangle 3">
              <a:extLst>
                <a:ext uri="{FF2B5EF4-FFF2-40B4-BE49-F238E27FC236}">
                  <a16:creationId xmlns:a16="http://schemas.microsoft.com/office/drawing/2014/main" id="{355DFA48-5B02-4D12-B5F2-CEBC8C7EA815}"/>
                </a:ext>
              </a:extLst>
            </p:cNvPr>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endParaRPr lang="el-GR" altLang="el-GR" sz="2400">
                <a:latin typeface="Times New Roman" pitchFamily="18" charset="0"/>
              </a:endParaRPr>
            </a:p>
          </p:txBody>
        </p:sp>
        <p:sp>
          <p:nvSpPr>
            <p:cNvPr id="1033" name="Rectangle 4">
              <a:extLst>
                <a:ext uri="{FF2B5EF4-FFF2-40B4-BE49-F238E27FC236}">
                  <a16:creationId xmlns:a16="http://schemas.microsoft.com/office/drawing/2014/main" id="{AE1134D5-EBA0-4A0C-8467-F4932C539FAB}"/>
                </a:ext>
              </a:extLst>
            </p:cNvPr>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endParaRPr lang="el-GR" altLang="el-GR" sz="2400">
                <a:latin typeface="Times New Roman" pitchFamily="18" charset="0"/>
              </a:endParaRPr>
            </a:p>
          </p:txBody>
        </p:sp>
        <p:sp>
          <p:nvSpPr>
            <p:cNvPr id="1034" name="Line 5">
              <a:extLst>
                <a:ext uri="{FF2B5EF4-FFF2-40B4-BE49-F238E27FC236}">
                  <a16:creationId xmlns:a16="http://schemas.microsoft.com/office/drawing/2014/main" id="{99676CAD-6378-413D-8F80-2B6A1D29C4E2}"/>
                </a:ext>
              </a:extLst>
            </p:cNvPr>
            <p:cNvSpPr>
              <a:spLocks noChangeShapeType="1"/>
            </p:cNvSpPr>
            <p:nvPr/>
          </p:nvSpPr>
          <p:spPr bwMode="auto">
            <a:xfrm>
              <a:off x="336" y="1092"/>
              <a:ext cx="5136"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z="1800"/>
            </a:p>
          </p:txBody>
        </p:sp>
      </p:grpSp>
      <p:sp>
        <p:nvSpPr>
          <p:cNvPr id="1027" name="Rectangle 6">
            <a:extLst>
              <a:ext uri="{FF2B5EF4-FFF2-40B4-BE49-F238E27FC236}">
                <a16:creationId xmlns:a16="http://schemas.microsoft.com/office/drawing/2014/main" id="{DE8253BD-2E9E-4E08-9197-43663EC098A3}"/>
              </a:ext>
            </a:extLst>
          </p:cNvPr>
          <p:cNvSpPr>
            <a:spLocks noGrp="1" noChangeArrowheads="1"/>
          </p:cNvSpPr>
          <p:nvPr>
            <p:ph type="title"/>
          </p:nvPr>
        </p:nvSpPr>
        <p:spPr bwMode="auto">
          <a:xfrm>
            <a:off x="711200" y="473075"/>
            <a:ext cx="1087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l-GR" altLang="el-GR"/>
              <a:t>Κάντε κλικ για να επεξεργαστείτε τον τίτλο</a:t>
            </a:r>
          </a:p>
        </p:txBody>
      </p:sp>
      <p:sp>
        <p:nvSpPr>
          <p:cNvPr id="1028" name="Rectangle 7">
            <a:extLst>
              <a:ext uri="{FF2B5EF4-FFF2-40B4-BE49-F238E27FC236}">
                <a16:creationId xmlns:a16="http://schemas.microsoft.com/office/drawing/2014/main" id="{0DCC8639-F13E-44E2-9B16-956EDA89F894}"/>
              </a:ext>
            </a:extLst>
          </p:cNvPr>
          <p:cNvSpPr>
            <a:spLocks noGrp="1" noChangeArrowheads="1"/>
          </p:cNvSpPr>
          <p:nvPr>
            <p:ph type="body" idx="1"/>
          </p:nvPr>
        </p:nvSpPr>
        <p:spPr bwMode="auto">
          <a:xfrm>
            <a:off x="711200" y="1828800"/>
            <a:ext cx="10871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355336" name="Rectangle 8">
            <a:extLst>
              <a:ext uri="{FF2B5EF4-FFF2-40B4-BE49-F238E27FC236}">
                <a16:creationId xmlns:a16="http://schemas.microsoft.com/office/drawing/2014/main" id="{7FFF5FDD-63F8-4DB9-A3CB-02B5B998B340}"/>
              </a:ext>
            </a:extLst>
          </p:cNvPr>
          <p:cNvSpPr>
            <a:spLocks noGrp="1" noChangeArrowheads="1"/>
          </p:cNvSpPr>
          <p:nvPr>
            <p:ph type="dt" sz="half" idx="2"/>
          </p:nvPr>
        </p:nvSpPr>
        <p:spPr bwMode="auto">
          <a:xfrm>
            <a:off x="711200" y="6248400"/>
            <a:ext cx="2743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atin typeface="Arial" charset="0"/>
              </a:defRPr>
            </a:lvl1pPr>
          </a:lstStyle>
          <a:p>
            <a:pPr>
              <a:defRPr/>
            </a:pPr>
            <a:endParaRPr lang="el-GR"/>
          </a:p>
        </p:txBody>
      </p:sp>
      <p:sp>
        <p:nvSpPr>
          <p:cNvPr id="355337" name="Rectangle 9">
            <a:extLst>
              <a:ext uri="{FF2B5EF4-FFF2-40B4-BE49-F238E27FC236}">
                <a16:creationId xmlns:a16="http://schemas.microsoft.com/office/drawing/2014/main" id="{5701D318-00A6-4B3E-954B-800804176DA4}"/>
              </a:ext>
            </a:extLst>
          </p:cNvPr>
          <p:cNvSpPr>
            <a:spLocks noGrp="1" noChangeArrowheads="1"/>
          </p:cNvSpPr>
          <p:nvPr>
            <p:ph type="ftr" sz="quarter" idx="3"/>
          </p:nvPr>
        </p:nvSpPr>
        <p:spPr bwMode="auto">
          <a:xfrm>
            <a:off x="43180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atin typeface="Arial" charset="0"/>
              </a:defRPr>
            </a:lvl1pPr>
          </a:lstStyle>
          <a:p>
            <a:pPr>
              <a:defRPr/>
            </a:pPr>
            <a:r>
              <a:rPr lang="el-GR"/>
              <a:t>Εργαστήριο Υδρομηχανικής και Περιβαλλοντικής Τεχνικής, Τμήμα Πολιτικών Μηχανικών Π.Θ.</a:t>
            </a:r>
          </a:p>
        </p:txBody>
      </p:sp>
      <p:sp>
        <p:nvSpPr>
          <p:cNvPr id="355338" name="Rectangle 10">
            <a:extLst>
              <a:ext uri="{FF2B5EF4-FFF2-40B4-BE49-F238E27FC236}">
                <a16:creationId xmlns:a16="http://schemas.microsoft.com/office/drawing/2014/main" id="{C081DAF7-86B8-4D36-AAD1-4B8BCB3B1136}"/>
              </a:ext>
            </a:extLst>
          </p:cNvPr>
          <p:cNvSpPr>
            <a:spLocks noGrp="1" noChangeArrowheads="1"/>
          </p:cNvSpPr>
          <p:nvPr>
            <p:ph type="sldNum" sz="quarter" idx="4"/>
          </p:nvPr>
        </p:nvSpPr>
        <p:spPr bwMode="auto">
          <a:xfrm>
            <a:off x="9042400" y="62484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6855E1A1-528C-4985-BECF-A9D329F30C79}" type="slidenum">
              <a:rPr lang="el-GR" altLang="el-GR"/>
              <a:pPr>
                <a:defRPr/>
              </a:pPr>
              <a:t>‹#›</a:t>
            </a:fld>
            <a:endParaRPr lang="el-GR" altLang="el-GR"/>
          </a:p>
        </p:txBody>
      </p:sp>
    </p:spTree>
    <p:extLst>
      <p:ext uri="{BB962C8B-B14F-4D97-AF65-F5344CB8AC3E}">
        <p14:creationId xmlns:p14="http://schemas.microsoft.com/office/powerpoint/2010/main" val="3455945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ramboll.com/insigh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asum.com/en/About-gasum/Information-about-Gasum/Gasum-in-brief/" TargetMode="External"/><Relationship Id="rId2" Type="http://schemas.openxmlformats.org/officeDocument/2006/relationships/hyperlink" Target="https://www.fortum.com/services/recycling-waste/waste-management-services"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eletegroup.fi/e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neve.f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datacenterdynamics.com/en/tags/nivos-energi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oulunenergia.fi/e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helen.fi/en/news/2016/heat-pled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fingrid.fi/en/" TargetMode="External"/><Relationship Id="rId2" Type="http://schemas.openxmlformats.org/officeDocument/2006/relationships/hyperlink" Target="https://www.prnewswire.com/news-releases/e2m-and-savon-voima-announce-virtual-power-plant-technology-partnership---bringing-access-to-demand-side-management-650425803.html"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hyperlink" Target="https://meriauraenergy.com/" TargetMode="External"/><Relationship Id="rId2" Type="http://schemas.openxmlformats.org/officeDocument/2006/relationships/hyperlink" Target="https://amt.fi/en/publication/48/companies/331297/etela-savon-energia-oy-ese"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irena.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iea.org/reports/critical-minerals-market-review-2023"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irena.org/publications/2022/mar/world-energy-transitions-outlook-2022"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irena.org/-/media/Files/IRENA/Agency/Publication/2021/May/IRENA_Policies_for_Cities_Power_2021.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copperalliance.org/resource/2020-trends-a-year-in-review/"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oecd.org/env/waste/OECD-G20-Towards-a-more-Resource-Efficient-and-Circular-Economy.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305">
            <a:extLst>
              <a:ext uri="{FF2B5EF4-FFF2-40B4-BE49-F238E27FC236}">
                <a16:creationId xmlns:a16="http://schemas.microsoft.com/office/drawing/2014/main" id="{988EE20F-2058-4FA1-92F3-3CA41A7A19A8}"/>
              </a:ext>
            </a:extLst>
          </p:cNvPr>
          <p:cNvSpPr>
            <a:spLocks noChangeArrowheads="1"/>
          </p:cNvSpPr>
          <p:nvPr/>
        </p:nvSpPr>
        <p:spPr bwMode="auto">
          <a:xfrm>
            <a:off x="2057400" y="2819400"/>
            <a:ext cx="8115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fontAlgn="base">
              <a:spcBef>
                <a:spcPct val="0"/>
              </a:spcBef>
              <a:spcAft>
                <a:spcPct val="0"/>
              </a:spcAft>
              <a:buClrTx/>
              <a:buSzTx/>
              <a:buNone/>
            </a:pPr>
            <a:r>
              <a:rPr lang="el-GR" altLang="el-GR" sz="2400" b="1" dirty="0">
                <a:solidFill>
                  <a:srgbClr val="002060"/>
                </a:solidFill>
                <a:ea typeface="宋体" panose="02010600030101010101" pitchFamily="2" charset="-122"/>
              </a:rPr>
              <a:t>Σχολή Τεχνολογίας, Τμήμα Περιβάλλοντος</a:t>
            </a:r>
            <a:endParaRPr lang="en-US" altLang="el-GR" sz="2400" b="1" dirty="0">
              <a:solidFill>
                <a:srgbClr val="002060"/>
              </a:solidFill>
              <a:ea typeface="宋体" panose="02010600030101010101" pitchFamily="2" charset="-122"/>
            </a:endParaRPr>
          </a:p>
          <a:p>
            <a:pPr algn="ctr" fontAlgn="base">
              <a:spcBef>
                <a:spcPct val="0"/>
              </a:spcBef>
              <a:spcAft>
                <a:spcPct val="0"/>
              </a:spcAft>
              <a:buClrTx/>
              <a:buSzTx/>
              <a:buNone/>
            </a:pPr>
            <a:endParaRPr lang="en-US" altLang="el-GR" sz="2400" b="1" dirty="0">
              <a:solidFill>
                <a:srgbClr val="002060"/>
              </a:solidFill>
              <a:ea typeface="宋体" panose="02010600030101010101" pitchFamily="2" charset="-122"/>
            </a:endParaRPr>
          </a:p>
          <a:p>
            <a:pPr algn="ctr" fontAlgn="base">
              <a:spcBef>
                <a:spcPct val="0"/>
              </a:spcBef>
              <a:spcAft>
                <a:spcPct val="0"/>
              </a:spcAft>
              <a:buClrTx/>
              <a:buSzTx/>
              <a:buNone/>
            </a:pPr>
            <a:r>
              <a:rPr lang="el-GR" altLang="el-GR" sz="2000" b="1" dirty="0">
                <a:solidFill>
                  <a:srgbClr val="002060"/>
                </a:solidFill>
                <a:ea typeface="宋体" panose="02010600030101010101" pitchFamily="2" charset="-122"/>
              </a:rPr>
              <a:t>Τίτλος μαθήματος: Διαχείριση Φυσικών Πόρων και Κυκλική Οικονομία</a:t>
            </a:r>
            <a:endParaRPr lang="en-US" altLang="el-GR" sz="2000" b="1" dirty="0">
              <a:solidFill>
                <a:srgbClr val="002060"/>
              </a:solidFill>
              <a:ea typeface="宋体" panose="02010600030101010101" pitchFamily="2" charset="-122"/>
            </a:endParaRPr>
          </a:p>
          <a:p>
            <a:pPr algn="ctr" fontAlgn="base">
              <a:spcBef>
                <a:spcPct val="0"/>
              </a:spcBef>
              <a:spcAft>
                <a:spcPct val="0"/>
              </a:spcAft>
              <a:buClrTx/>
              <a:buSzTx/>
              <a:buNone/>
            </a:pPr>
            <a:endParaRPr lang="el-GR" altLang="el-GR" sz="2400" b="1" dirty="0">
              <a:solidFill>
                <a:srgbClr val="002060"/>
              </a:solidFill>
              <a:ea typeface="宋体" panose="02010600030101010101" pitchFamily="2" charset="-122"/>
            </a:endParaRPr>
          </a:p>
          <a:p>
            <a:pPr algn="ctr" fontAlgn="base">
              <a:spcBef>
                <a:spcPct val="0"/>
              </a:spcBef>
              <a:spcAft>
                <a:spcPct val="0"/>
              </a:spcAft>
              <a:buClrTx/>
              <a:buSzTx/>
              <a:buNone/>
            </a:pPr>
            <a:r>
              <a:rPr lang="el-GR" altLang="el-GR" sz="1800" b="1" dirty="0">
                <a:solidFill>
                  <a:srgbClr val="002060"/>
                </a:solidFill>
                <a:ea typeface="宋体" panose="02010600030101010101" pitchFamily="2" charset="-122"/>
              </a:rPr>
              <a:t>Τίτλος θεματικής ενότητας: ΚΥΚΛΙΚΗ ΟΙΚΟΝΟΜΙΑ ΙΚΑΙ ΕΝΕΡΓΕΙΑΚΟΣ ΤΟΜΕΑΣ</a:t>
            </a:r>
            <a:endParaRPr lang="el-GR" altLang="el-GR" sz="1800" dirty="0">
              <a:solidFill>
                <a:srgbClr val="C00000"/>
              </a:solidFill>
            </a:endParaRPr>
          </a:p>
          <a:p>
            <a:pPr algn="ctr" fontAlgn="base">
              <a:spcBef>
                <a:spcPct val="0"/>
              </a:spcBef>
              <a:spcAft>
                <a:spcPct val="0"/>
              </a:spcAft>
              <a:buClrTx/>
              <a:buSzTx/>
              <a:buNone/>
            </a:pPr>
            <a:r>
              <a:rPr lang="el-GR" altLang="el-GR" sz="1800" dirty="0">
                <a:solidFill>
                  <a:srgbClr val="C00000"/>
                </a:solidFill>
              </a:rPr>
              <a:t>Διδάσκοντες: Δρ Ξενοφών Σπηλιώτης </a:t>
            </a:r>
          </a:p>
          <a:p>
            <a:pPr algn="ctr" fontAlgn="base">
              <a:spcBef>
                <a:spcPct val="0"/>
              </a:spcBef>
              <a:spcAft>
                <a:spcPct val="0"/>
              </a:spcAft>
              <a:buClrTx/>
              <a:buSzTx/>
              <a:buNone/>
            </a:pPr>
            <a:r>
              <a:rPr lang="el-GR" altLang="el-GR" sz="1800" dirty="0">
                <a:solidFill>
                  <a:srgbClr val="C00000"/>
                </a:solidFill>
              </a:rPr>
              <a:t>                                </a:t>
            </a:r>
          </a:p>
          <a:p>
            <a:pPr algn="ctr" fontAlgn="base">
              <a:spcBef>
                <a:spcPct val="0"/>
              </a:spcBef>
              <a:spcAft>
                <a:spcPct val="0"/>
              </a:spcAft>
              <a:buClrTx/>
              <a:buSzTx/>
              <a:buNone/>
            </a:pPr>
            <a:endParaRPr lang="el-GR" altLang="el-GR" sz="1800" b="1" i="1" dirty="0">
              <a:solidFill>
                <a:srgbClr val="002060"/>
              </a:solidFill>
              <a:ea typeface="宋体" panose="02010600030101010101" pitchFamily="2" charset="-122"/>
            </a:endParaRPr>
          </a:p>
          <a:p>
            <a:pPr algn="ctr" fontAlgn="base">
              <a:spcBef>
                <a:spcPct val="0"/>
              </a:spcBef>
              <a:spcAft>
                <a:spcPct val="0"/>
              </a:spcAft>
              <a:buClrTx/>
              <a:buSzTx/>
              <a:buNone/>
            </a:pPr>
            <a:endParaRPr lang="el-GR" altLang="el-GR" sz="1800" b="1" i="1" dirty="0">
              <a:solidFill>
                <a:srgbClr val="002060"/>
              </a:solidFill>
              <a:ea typeface="宋体" panose="02010600030101010101" pitchFamily="2" charset="-122"/>
            </a:endParaRPr>
          </a:p>
          <a:p>
            <a:pPr algn="ctr" fontAlgn="base">
              <a:spcBef>
                <a:spcPct val="0"/>
              </a:spcBef>
              <a:spcAft>
                <a:spcPct val="0"/>
              </a:spcAft>
              <a:buClrTx/>
              <a:buSzTx/>
              <a:buNone/>
            </a:pPr>
            <a:endParaRPr lang="el-GR" altLang="el-GR" sz="1800" b="1" i="1" dirty="0">
              <a:solidFill>
                <a:srgbClr val="002060"/>
              </a:solidFill>
              <a:ea typeface="宋体" panose="02010600030101010101" pitchFamily="2" charset="-122"/>
            </a:endParaRPr>
          </a:p>
        </p:txBody>
      </p:sp>
      <p:sp>
        <p:nvSpPr>
          <p:cNvPr id="4099" name="Rectangle 307">
            <a:extLst>
              <a:ext uri="{FF2B5EF4-FFF2-40B4-BE49-F238E27FC236}">
                <a16:creationId xmlns:a16="http://schemas.microsoft.com/office/drawing/2014/main" id="{9B7660CA-DD3B-48F8-BD22-9945BD980BF2}"/>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Aft>
                <a:spcPct val="0"/>
              </a:spcAft>
              <a:buClr>
                <a:srgbClr val="FFFFFF"/>
              </a:buClr>
              <a:buNone/>
            </a:pPr>
            <a:endParaRPr lang="el-GR" altLang="el-GR" sz="1600" i="1">
              <a:solidFill>
                <a:srgbClr val="000066"/>
              </a:solidFill>
            </a:endParaRPr>
          </a:p>
        </p:txBody>
      </p:sp>
      <p:sp>
        <p:nvSpPr>
          <p:cNvPr id="4100" name="Ορθογώνιο 2">
            <a:extLst>
              <a:ext uri="{FF2B5EF4-FFF2-40B4-BE49-F238E27FC236}">
                <a16:creationId xmlns:a16="http://schemas.microsoft.com/office/drawing/2014/main" id="{09920EA3-8C21-4114-8AD0-EF2068A7CCDB}"/>
              </a:ext>
            </a:extLst>
          </p:cNvPr>
          <p:cNvSpPr>
            <a:spLocks noChangeArrowheads="1"/>
          </p:cNvSpPr>
          <p:nvPr/>
        </p:nvSpPr>
        <p:spPr bwMode="auto">
          <a:xfrm>
            <a:off x="1846264" y="57594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eaLnBrk="0" fontAlgn="base" hangingPunct="0">
              <a:lnSpc>
                <a:spcPct val="107000"/>
              </a:lnSpc>
              <a:spcBef>
                <a:spcPct val="0"/>
              </a:spcBef>
              <a:spcAft>
                <a:spcPct val="0"/>
              </a:spcAft>
              <a:buClrTx/>
              <a:buSzTx/>
              <a:buNone/>
            </a:pPr>
            <a:r>
              <a:rPr lang="el-GR" altLang="el-GR" sz="1600">
                <a:solidFill>
                  <a:srgbClr val="002060"/>
                </a:solidFill>
              </a:rPr>
              <a:t>ΕΞΑΜΗΝΟ: ΧΕΙΜΕΡΙΝΟ 2023-2024</a:t>
            </a:r>
          </a:p>
        </p:txBody>
      </p:sp>
      <p:pic>
        <p:nvPicPr>
          <p:cNvPr id="4101" name="Εικόνα 7" descr="http://www.uth.gr/images/logos/UTH-logo-greek.jpg">
            <a:extLst>
              <a:ext uri="{FF2B5EF4-FFF2-40B4-BE49-F238E27FC236}">
                <a16:creationId xmlns:a16="http://schemas.microsoft.com/office/drawing/2014/main" id="{D537FEDF-0105-4E0B-9FCB-EB9C19A7E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650876"/>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Εικόνα 8">
            <a:extLst>
              <a:ext uri="{FF2B5EF4-FFF2-40B4-BE49-F238E27FC236}">
                <a16:creationId xmlns:a16="http://schemas.microsoft.com/office/drawing/2014/main" id="{747C0A9B-4C85-45D4-8E63-B47E217AEA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601" y="650876"/>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Ορθογώνιο 3">
            <a:extLst>
              <a:ext uri="{FF2B5EF4-FFF2-40B4-BE49-F238E27FC236}">
                <a16:creationId xmlns:a16="http://schemas.microsoft.com/office/drawing/2014/main" id="{37F17839-BF1C-4B4B-89AA-7767DCF1E921}"/>
              </a:ext>
            </a:extLst>
          </p:cNvPr>
          <p:cNvSpPr>
            <a:spLocks noChangeArrowheads="1"/>
          </p:cNvSpPr>
          <p:nvPr/>
        </p:nvSpPr>
        <p:spPr bwMode="auto">
          <a:xfrm>
            <a:off x="2930526" y="693738"/>
            <a:ext cx="6442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r>
              <a:rPr lang="el-GR" altLang="el-GR" sz="1600" b="1">
                <a:solidFill>
                  <a:srgbClr val="002060"/>
                </a:solidFill>
                <a:latin typeface="Calibri" panose="020F0502020204030204" pitchFamily="34" charset="0"/>
                <a:ea typeface="Cambria" panose="02040503050406030204" pitchFamily="18" charset="0"/>
                <a:cs typeface="Cambria" panose="02040503050406030204" pitchFamily="18" charset="0"/>
              </a:rPr>
              <a:t>ΠANEΠIΣTHMIO ΘEΣΣAΛIAΣ</a:t>
            </a:r>
            <a:endParaRPr lang="el-GR" altLang="el-GR" sz="1600">
              <a:solidFill>
                <a:srgbClr val="00206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buClrTx/>
              <a:buSzTx/>
              <a:buNone/>
            </a:pPr>
            <a:r>
              <a:rPr lang="el-GR" altLang="el-GR" sz="1600" b="1">
                <a:solidFill>
                  <a:srgbClr val="002060"/>
                </a:solidFill>
                <a:latin typeface="Calibri" panose="020F0502020204030204" pitchFamily="34" charset="0"/>
                <a:ea typeface="Cambria" panose="02040503050406030204" pitchFamily="18" charset="0"/>
                <a:cs typeface="Cambria" panose="02040503050406030204" pitchFamily="18" charset="0"/>
              </a:rPr>
              <a:t>Πρόγραμμα Μεταπτυχιακών Σπουδών «Διαχείριση Περιβάλλοντος»</a:t>
            </a:r>
            <a:endParaRPr lang="el-GR" altLang="el-GR" sz="160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fontScale="92500" lnSpcReduction="10000"/>
          </a:bodyPr>
          <a:lstStyle/>
          <a:p>
            <a:pPr marL="0" indent="0" algn="just">
              <a:buNone/>
            </a:pPr>
            <a:r>
              <a:rPr lang="el-GR" sz="2400" b="1" dirty="0">
                <a:solidFill>
                  <a:srgbClr val="FF0000"/>
                </a:solidFill>
              </a:rPr>
              <a:t>Επειδή κινδυνεύουμε να βιώσουμε ελλείψεις σπάνιων και πεπερασμένων ορυκτών θα ήταν η σύντομη απάντηση</a:t>
            </a:r>
            <a:r>
              <a:rPr lang="el-GR" sz="2400" b="1" dirty="0"/>
              <a:t>. Ενώ μειώνει τη ζήτηση για ορυκτές πηγές ενέργειας, η αύξηση των υποδομών ανανεώσιμων πηγών ενέργειας συνοδεύεται από νέα προβλήματα έλλειψης πόρων λόγω της υψηλής ζήτησης ορυκτών. Η κατασκευή ηλιακών φωτοβολταϊκών (PV) σταθμών ή αιολικών πάρκων απαιτεί γενικά περισσότερα ορυκτά από την εγκατάσταση των ομολόγων τους που βασίζονται σε ορυκτά καύσιμα. Μια μελέτη εκτιμά ότι 1 κιλοβατώρα (kWh) ανανεώσιμης ενέργειας θα μπορούσε να απαιτήσει δέκα φορές περισσότερα μέταλλα από 1 kWh ενέργειας από ορυκτά καύσιμα</a:t>
            </a:r>
            <a:r>
              <a:rPr lang="el-GR" sz="2100" b="1" dirty="0"/>
              <a:t>.</a:t>
            </a:r>
          </a:p>
          <a:p>
            <a:pPr marL="0" indent="0" algn="just">
              <a:buNone/>
            </a:pPr>
            <a:r>
              <a:rPr lang="el-GR" sz="2400" b="1" i="1" dirty="0"/>
              <a:t>Καθώς το «πρώτο κύμα» υποδομών ανανεώσιμων πηγών ενέργειας, όπως οι ανεμογεννήτριες και οι ανανεώσιμες πηγές ενέργειας, φτάνει στο τέλος της διάρκειας ζωής του, τα νέα κλάσματα αποβλήτων που είναι δύσκολο να ανακυκλωθούν αποτελούν πρόκληση. Ένα από τα πιο γνωστά παραδείγματα είναι τα πτερύγια ανεμογεννητριών. Ενώ τα περισσότερα εξαρτήματα ανεμογεννητριών, όπως ο χάλυβας, το σύρμα χαλκού, τα ηλεκτρονικά και τα γρανάζια μπορούν - τουλάχιστον θεωρητικά - να ανακυκλωθούν ή να επαναχρησιμοποιηθούν, τα ογκώδη πτερύγια από υαλοβάμβακα παραμένουν δύσκολο να απορριφθούν. Δεκάδες χιλιάδες γερασμένες λεπίδες κατεβαίνουν από χαλύβδινους πύργους σε όλο τον κόσμο τα επόμενα χρόνια. Οι εκτιμήσεις κάνουν λόγο για περίπου 8.000 λεπίδες ετησίως στις ΗΠΑ και περίπου 3.800 λεπίδες ετησίως στην Ευρώπη. Μόλις πρόσφατα οι κατασκευαστές ανεμογεννητριών, οι φορείς εκμετάλλευσης αιολικών πάρκων και οι ανακυκλωτές άρχισαν να επικεντρώνονται στην επίλυση του προβλήματος.</a:t>
            </a:r>
            <a:endParaRPr lang="en-US" sz="2400"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5"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7463"/>
            <a:ext cx="12192000" cy="823912"/>
          </a:xfrm>
          <a:solidFill>
            <a:schemeClr val="accent4">
              <a:lumMod val="20000"/>
              <a:lumOff val="80000"/>
            </a:schemeClr>
          </a:solidFill>
        </p:spPr>
        <p:txBody>
          <a:bodyPr>
            <a:noAutofit/>
          </a:bodyPr>
          <a:lstStyle/>
          <a:p>
            <a:pPr algn="ctr"/>
            <a:r>
              <a:rPr lang="el-GR" sz="2800" b="1" dirty="0"/>
              <a:t>Γιατί η κυκλική οικονομία αποτελεί βασικό στοιχείο για τον ενεργειακό τομέα;</a:t>
            </a:r>
          </a:p>
        </p:txBody>
      </p:sp>
    </p:spTree>
    <p:extLst>
      <p:ext uri="{BB962C8B-B14F-4D97-AF65-F5344CB8AC3E}">
        <p14:creationId xmlns:p14="http://schemas.microsoft.com/office/powerpoint/2010/main" val="2560870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endParaRPr lang="el-GR" sz="3600" b="1" dirty="0"/>
          </a:p>
          <a:p>
            <a:pPr marL="0" indent="0" algn="just">
              <a:buNone/>
            </a:pPr>
            <a:r>
              <a:rPr lang="el-GR" sz="3600" b="1" dirty="0"/>
              <a:t>Απαιτείται μια ολιστική προσέγγιση της κυκλικότητας στον τομέα της ενέργειας για την αντιμετώπιση ορισμένων από τις προκλήσεις βιωσιμότητας του τομέα. Αυτό συνεπάγεται τη διεύρυνση της εστίασης από την ενεργειακή απόδοση και τις πηγές ενέργειας στην ευθυγράμμιση προϊόντων και υλικών, τεχνολογιών και διαδικασιών, καθώς και στρατηγικών με κυκλικές αρχές:</a:t>
            </a:r>
            <a:r>
              <a:rPr lang="el-GR" sz="3600" b="1" i="1" dirty="0"/>
              <a:t> </a:t>
            </a:r>
          </a:p>
          <a:p>
            <a:pPr marL="0" indent="0" algn="just">
              <a:buNone/>
            </a:pP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5"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7463"/>
            <a:ext cx="12192000" cy="823912"/>
          </a:xfrm>
          <a:solidFill>
            <a:schemeClr val="accent4">
              <a:lumMod val="20000"/>
              <a:lumOff val="80000"/>
            </a:schemeClr>
          </a:solidFill>
        </p:spPr>
        <p:txBody>
          <a:bodyPr>
            <a:noAutofit/>
          </a:bodyPr>
          <a:lstStyle/>
          <a:p>
            <a:pPr algn="ctr"/>
            <a:r>
              <a:rPr lang="el-GR" sz="2800" b="1" dirty="0"/>
              <a:t>Τι πρέπει να λαμβάνεται υπόψη κατά τη διαχείριση της κυκλικότητας στον ενεργειακό τομέα;</a:t>
            </a:r>
          </a:p>
        </p:txBody>
      </p:sp>
    </p:spTree>
    <p:extLst>
      <p:ext uri="{BB962C8B-B14F-4D97-AF65-F5344CB8AC3E}">
        <p14:creationId xmlns:p14="http://schemas.microsoft.com/office/powerpoint/2010/main" val="69642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endParaRPr lang="el-GR" b="1" dirty="0"/>
          </a:p>
          <a:p>
            <a:pPr marL="0" indent="0" algn="just">
              <a:buNone/>
            </a:pPr>
            <a:r>
              <a:rPr lang="el-GR" b="1" i="1" dirty="0"/>
              <a:t> </a:t>
            </a:r>
            <a:r>
              <a:rPr lang="el-GR" sz="3200" b="1" i="1" dirty="0">
                <a:solidFill>
                  <a:srgbClr val="FF0000"/>
                </a:solidFill>
              </a:rPr>
              <a:t>Κυκλικά προϊόντα, εξαρτήματα και υλικά</a:t>
            </a:r>
            <a:r>
              <a:rPr lang="el-GR" sz="3200" b="1" i="1" dirty="0"/>
              <a:t>: Οι ηλιακοί συλλέκτες, οι ανεμογεννήτριες, οι μπαταρίες κ.λπ. πρέπει να ανταποκρίνονται στις κυκλικές αρχές. Στην πράξη, αυτό σημαίνει ότι τα προϊόντα είναι μακράς διαρκείας, επαναχρησιμοποιήσιμα, επισκευάσιμα, ανακυκλώσιμα κ.λπ. Ωστόσο, αυτό είναι μόνο ένα μέρος της λύσης. Πρέπει επίσης να διασφαλιστεί ότι τα προϊόντα πράγματι επανέρχονται στον βρόχο. Αυτό συνήθως απαιτεί μοντέλα αντίστροφης εφοδιαστικής, συμπεριλαμβανομένων συστημάτων επιστροφής, ώστε να παρέχεται στους κατασκευαστές πρόσβαση σε υφιστάμενα προϊόντα και κατασκευαστικά στοιχεία ή τουλάχιστον σε δευτερογενείς πρώτες ύλες.</a:t>
            </a: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5"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7463"/>
            <a:ext cx="12192000" cy="823912"/>
          </a:xfrm>
          <a:solidFill>
            <a:schemeClr val="accent4">
              <a:lumMod val="20000"/>
              <a:lumOff val="80000"/>
            </a:schemeClr>
          </a:solidFill>
        </p:spPr>
        <p:txBody>
          <a:bodyPr>
            <a:noAutofit/>
          </a:bodyPr>
          <a:lstStyle/>
          <a:p>
            <a:pPr algn="ctr"/>
            <a:r>
              <a:rPr lang="el-GR" sz="2800" b="1" dirty="0"/>
              <a:t>Τι πρέπει να λαμβάνεται υπόψη κατά τη διαχείριση της κυκλικότητας στον ενεργειακό τομέα;</a:t>
            </a:r>
          </a:p>
        </p:txBody>
      </p:sp>
    </p:spTree>
    <p:extLst>
      <p:ext uri="{BB962C8B-B14F-4D97-AF65-F5344CB8AC3E}">
        <p14:creationId xmlns:p14="http://schemas.microsoft.com/office/powerpoint/2010/main" val="479451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fontScale="92500" lnSpcReduction="10000"/>
          </a:bodyPr>
          <a:lstStyle/>
          <a:p>
            <a:pPr marL="0" indent="0" algn="just">
              <a:buNone/>
            </a:pPr>
            <a:endParaRPr lang="el-GR" b="1" dirty="0"/>
          </a:p>
          <a:p>
            <a:pPr marL="0" indent="0" algn="just">
              <a:buNone/>
            </a:pPr>
            <a:r>
              <a:rPr lang="el-GR" b="1" i="1" dirty="0"/>
              <a:t> </a:t>
            </a:r>
            <a:r>
              <a:rPr lang="el-GR" b="1" i="1" dirty="0">
                <a:solidFill>
                  <a:srgbClr val="FF0000"/>
                </a:solidFill>
              </a:rPr>
              <a:t>Κυκλικές τεχνολογίες και διαδικασίες</a:t>
            </a:r>
            <a:r>
              <a:rPr lang="el-GR" b="1" i="1" dirty="0"/>
              <a:t>: Ο τομέας της ενέργειας πρέπει επίσης να αναπτύξει και να εφαρμόσει πρόσθετες τεχνολογίες και διαδικασίες που επιτρέπουν την επανείσοδο προϊόντων, εξαρτημάτων και υλικών στον βρόχο. Ένα παράδειγμα είναι τα φτερά των ανεμογεννητριών που συσσωρεύονται σε χώρους υγειονομικής ταφής, επειδή δεν υπάρχουν ακόμη επαρκείς διαδικασίες επαναχρησιμοποίησης ή τεχνολογίες ανακύκλωσης σε κλίμακα. Η χρήση των υφιστάμενων γνώσεων και τεχνολογιών από τον ενεργειακό τομέα και η εφαρμογή τους σε ένα νέο πλαίσιο μπορούν να συμβάλουν σημαντικά στην αύξηση της κυκλικότητας. Ένα άλλο παράδειγμα είναι οι καινοτόμες εταιρείες ανακύκλωσης που εφαρμόζουν τεχνολογία πυρόλυσης για την ανακύκλωση πλαστικών. Το μεγαλύτερο μέρος του τελικού προϊόντος προορίζεται για πρώτη ύλη για νέα πλαστικά. Ωστόσο, πολλές από τις τρέχουσες προσπάθειες εφαρμογής της ενεργειακής τεχνολογίας σε ένα πιο κυκλικό πλαίσιο βρίσκονται ακόμη σε πρώιμα στάδια ανάπτυξης, γεγονός που αφήνει περαιτέρω ευκαιρίες για ανάπτυξη και καινοτομία.</a:t>
            </a: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5"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7463"/>
            <a:ext cx="12192000" cy="823912"/>
          </a:xfrm>
          <a:solidFill>
            <a:schemeClr val="accent4">
              <a:lumMod val="20000"/>
              <a:lumOff val="80000"/>
            </a:schemeClr>
          </a:solidFill>
        </p:spPr>
        <p:txBody>
          <a:bodyPr>
            <a:noAutofit/>
          </a:bodyPr>
          <a:lstStyle/>
          <a:p>
            <a:pPr algn="ctr"/>
            <a:r>
              <a:rPr lang="el-GR" sz="2800" b="1" dirty="0"/>
              <a:t>Τι πρέπει να λαμβάνεται υπόψη κατά τη διαχείριση της κυκλικότητας στον ενεργειακό τομέα;</a:t>
            </a:r>
          </a:p>
        </p:txBody>
      </p:sp>
    </p:spTree>
    <p:extLst>
      <p:ext uri="{BB962C8B-B14F-4D97-AF65-F5344CB8AC3E}">
        <p14:creationId xmlns:p14="http://schemas.microsoft.com/office/powerpoint/2010/main" val="2489763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endParaRPr lang="el-GR" b="1" dirty="0"/>
          </a:p>
          <a:p>
            <a:pPr marL="0" indent="0" algn="just">
              <a:buNone/>
            </a:pPr>
            <a:r>
              <a:rPr lang="el-GR" b="1" i="1" dirty="0">
                <a:solidFill>
                  <a:srgbClr val="FF0000"/>
                </a:solidFill>
              </a:rPr>
              <a:t>Κυκλικές στρατηγικές</a:t>
            </a:r>
            <a:r>
              <a:rPr lang="el-GR" b="1" i="1" dirty="0"/>
              <a:t>: Ο μετασχηματισμός του ενεργειακού τομέα προς το τόσο αναγκαίο κυκλικό μοντέλο συνεπάγεται συστημική αλλαγή σε ευρύ επίπεδο από την επιλογή των πρώτων υλών έως τις αποφάσεις σχεδιασμού, τις διαδικασίες παραγωγής, τα προγράμματα συντήρησης έως την ανακυκλοφορία στο τέλος του κύκλου ζωής. Ο κατάλογος των ζητημάτων που πρέπει να αντιμετωπιστούν είναι τόσο μακρύς που πολλοί οργανισμοί δυσκολεύονται να καταλάβουν από πού να ξεκινήσουν. Ταυτόχρονα, πρέπει να δώσουν προτεραιότητα στον τρόπο επένδυσης των πόρων τους και γι' αυτό πρέπει να αναπτύξουν στοχευμένες κυκλικές στρατηγικές. Ο τρόπος με τον οποίο μπορείτε να ξεκινήσετε τις κυκλικές στρατηγικές εξηγείται λεπτομερέστερα με τις </a:t>
            </a:r>
            <a:r>
              <a:rPr lang="el-GR" b="1" i="1" dirty="0">
                <a:hlinkClick r:id="rId2"/>
              </a:rPr>
              <a:t>αξιολογήσεις κυκλικής σημαντικότητας</a:t>
            </a:r>
            <a:r>
              <a:rPr lang="en-US" b="1" i="1" dirty="0"/>
              <a:t>.</a:t>
            </a:r>
            <a:endParaRPr lang="el-GR" b="1" i="1" dirty="0"/>
          </a:p>
          <a:p>
            <a:pPr marL="0" indent="0" algn="just">
              <a:buNone/>
            </a:pP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5"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7463"/>
            <a:ext cx="12192000" cy="823912"/>
          </a:xfrm>
          <a:solidFill>
            <a:schemeClr val="accent4">
              <a:lumMod val="20000"/>
              <a:lumOff val="80000"/>
            </a:schemeClr>
          </a:solidFill>
        </p:spPr>
        <p:txBody>
          <a:bodyPr>
            <a:noAutofit/>
          </a:bodyPr>
          <a:lstStyle/>
          <a:p>
            <a:pPr algn="ctr"/>
            <a:r>
              <a:rPr lang="el-GR" sz="2800" b="1" dirty="0"/>
              <a:t>Τι πρέπει να λαμβάνεται υπόψη κατά τη διαχείριση της κυκλικότητας στον ενεργειακό τομέα;</a:t>
            </a:r>
          </a:p>
        </p:txBody>
      </p:sp>
    </p:spTree>
    <p:extLst>
      <p:ext uri="{BB962C8B-B14F-4D97-AF65-F5344CB8AC3E}">
        <p14:creationId xmlns:p14="http://schemas.microsoft.com/office/powerpoint/2010/main" val="1703369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r>
              <a:rPr lang="el-GR" sz="2400" b="1" dirty="0"/>
              <a:t>Η ανάγκη μετάβασης σε μια ενεργειακή οικονομία χαμηλών εκπομπών διοξειδίου του άνθρακα με παράλληλη διασφάλιση του ενεργειακού εφοδιασμού μας δεν ήταν ποτέ τόσο έντονη.</a:t>
            </a:r>
          </a:p>
          <a:p>
            <a:pPr marL="0" indent="0" algn="just">
              <a:buNone/>
            </a:pPr>
            <a:r>
              <a:rPr lang="el-GR" sz="2400" b="1" i="1" dirty="0"/>
              <a:t>Ωστόσο, τόσο η ενεργειακή μετάβαση όσο και η ασφάλεια του εφοδιασμού εξαρτώνται σε μεγάλο βαθμό από πεπερασμένα υλικά. Ως εκ τούτου, οι κυκλικές λύσεις είναι εξαιρετικά σημαντικές για να διασφαλιστεί ότι η ενεργειακή μετάβαση μπορεί να διατηρηθεί με την εξάρτηση από πεπερασμένα υλικά που ελέγχονται.</a:t>
            </a:r>
          </a:p>
          <a:p>
            <a:pPr marL="0" indent="0" algn="just">
              <a:buNone/>
            </a:pPr>
            <a:r>
              <a:rPr lang="el-GR" sz="2400" b="1" dirty="0"/>
              <a:t>Η </a:t>
            </a:r>
            <a:r>
              <a:rPr lang="el-GR" sz="2400" b="1" i="1" dirty="0">
                <a:solidFill>
                  <a:srgbClr val="FF0000"/>
                </a:solidFill>
              </a:rPr>
              <a:t>υψηλή ζήτηση σπάνιων και πεπερασμένων πόρων</a:t>
            </a:r>
            <a:r>
              <a:rPr lang="el-GR" sz="2400" b="1" dirty="0"/>
              <a:t> για να καταστεί δυνατή η ενεργειακή μετάβαση θα έχει επίσης σημαντικό αντίκτυπο στη διαθεσιμότητα πόρων σε άλλους τομείς. Για να διασφαλιστεί ότι η ενεργειακή μετάβαση είναι πράγματι βιώσιμη, η μετάβαση του ενεργειακού τομέα σε μια κυκλική οικονομία είναι υψίστης σημασίας.</a:t>
            </a:r>
          </a:p>
          <a:p>
            <a:pPr marL="0" indent="0" algn="just">
              <a:buNone/>
            </a:pPr>
            <a:r>
              <a:rPr lang="el-GR" sz="2400" b="1" i="1" dirty="0"/>
              <a:t>Οι αρχές ενέργειας σε ολόκληρη την ΕΕ αναγνωρίζουν πλέον το </a:t>
            </a:r>
            <a:r>
              <a:rPr lang="en-US" sz="2400" b="1" i="1" dirty="0"/>
              <a:t>“</a:t>
            </a:r>
            <a:r>
              <a:rPr lang="el-GR" sz="2400" b="1" i="1" dirty="0"/>
              <a:t>πλέγμα</a:t>
            </a:r>
            <a:r>
              <a:rPr lang="en-US" sz="2400" b="1" i="1" dirty="0"/>
              <a:t>”</a:t>
            </a:r>
            <a:r>
              <a:rPr lang="el-GR" sz="2400" b="1" i="1" dirty="0"/>
              <a:t> και κάνουν τα πρώτα βήματα για την ενσωμάτωση των βασικών αρχών της κυκλικής οικονομίας στην ενεργειακή μετάβαση. υποβολής προσφορών, σχεδιασμό προϊόντων, εκ νέου εφαρμογή υλικών, προσφορές κ.λπ.</a:t>
            </a:r>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5"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7463"/>
            <a:ext cx="12192000" cy="823912"/>
          </a:xfrm>
          <a:solidFill>
            <a:schemeClr val="accent4">
              <a:lumMod val="20000"/>
              <a:lumOff val="80000"/>
            </a:schemeClr>
          </a:solidFill>
        </p:spPr>
        <p:txBody>
          <a:bodyPr>
            <a:noAutofit/>
          </a:bodyPr>
          <a:lstStyle/>
          <a:p>
            <a:pPr algn="ctr"/>
            <a:r>
              <a:rPr lang="el-GR" sz="2800" b="1" dirty="0"/>
              <a:t>Ποιος είναι ο δρόμος</a:t>
            </a:r>
            <a:r>
              <a:rPr lang="en-US" sz="2800" b="1" dirty="0"/>
              <a:t>;</a:t>
            </a:r>
            <a:endParaRPr lang="el-GR" sz="2800" b="1" dirty="0"/>
          </a:p>
        </p:txBody>
      </p:sp>
    </p:spTree>
    <p:extLst>
      <p:ext uri="{BB962C8B-B14F-4D97-AF65-F5344CB8AC3E}">
        <p14:creationId xmlns:p14="http://schemas.microsoft.com/office/powerpoint/2010/main" val="3423780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7796213" indent="0" algn="just">
              <a:buNone/>
            </a:pPr>
            <a:r>
              <a:rPr lang="el-GR" sz="2200" b="1" i="1" dirty="0"/>
              <a:t>Η ενεργειακή μετάβαση εξαρτάται από τη στροφή προς τις ανανεώσιμες πηγές ενέργειας, την απομάκρυνση από το φυσικό αέριο και το πετρέλαιο και προς την ηλιακή, αιολική, υδρογονική, γεωθερμική ενέργεια ή άλλη τεχνολογία μηδενικών εκπομπών που υποστηρίζεται από μπαταρίες. Αλλά η μετάβαση σε αυτές τις τεχνολογίες προκαλεί τεράστια ζήτηση για τα κρίσιμα ορυκτά που απαιτούνται, όπως το λίθιο, το κοβάλτιο και οι σπάνιες γαίες.</a:t>
            </a:r>
          </a:p>
          <a:p>
            <a:pPr marL="7796213" indent="0" algn="just">
              <a:buNone/>
            </a:pPr>
            <a:r>
              <a:rPr lang="el-GR" sz="1800" b="1" i="1" dirty="0">
                <a:solidFill>
                  <a:srgbClr val="FF0000"/>
                </a:solidFill>
              </a:rPr>
              <a:t>Αύξηση της ζήτησης για επιλεγμένα ορυκτά από τεχνολογίες καθαρής ενέργειας, 2040 σε σχέση με το 2020 (πολλαπλάσια).</a:t>
            </a:r>
            <a:endParaRPr lang="el-GR" sz="2000" b="1" i="1" dirty="0">
              <a:solidFill>
                <a:srgbClr val="FF0000"/>
              </a:solidFill>
            </a:endParaRPr>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5"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7463"/>
            <a:ext cx="12192000" cy="823912"/>
          </a:xfrm>
          <a:solidFill>
            <a:schemeClr val="accent4">
              <a:lumMod val="20000"/>
              <a:lumOff val="80000"/>
            </a:schemeClr>
          </a:solidFill>
        </p:spPr>
        <p:txBody>
          <a:bodyPr>
            <a:noAutofit/>
          </a:bodyPr>
          <a:lstStyle/>
          <a:p>
            <a:pPr algn="ctr"/>
            <a:r>
              <a:rPr lang="el-GR" sz="2800" b="1" dirty="0"/>
              <a:t>Υψηλή ζήτηση σπάνιων και πεπερασμένων πόρων</a:t>
            </a:r>
          </a:p>
        </p:txBody>
      </p:sp>
      <p:pic>
        <p:nvPicPr>
          <p:cNvPr id="2" name="Εικόνα 1">
            <a:extLst>
              <a:ext uri="{FF2B5EF4-FFF2-40B4-BE49-F238E27FC236}">
                <a16:creationId xmlns:a16="http://schemas.microsoft.com/office/drawing/2014/main" id="{ABBB1BBF-6782-4DD8-A82D-35213F5B4EB0}"/>
              </a:ext>
            </a:extLst>
          </p:cNvPr>
          <p:cNvPicPr>
            <a:picLocks noChangeAspect="1"/>
          </p:cNvPicPr>
          <p:nvPr/>
        </p:nvPicPr>
        <p:blipFill>
          <a:blip r:embed="rId2"/>
          <a:stretch>
            <a:fillRect/>
          </a:stretch>
        </p:blipFill>
        <p:spPr>
          <a:xfrm>
            <a:off x="0" y="840658"/>
            <a:ext cx="7753662" cy="5488775"/>
          </a:xfrm>
          <a:prstGeom prst="rect">
            <a:avLst/>
          </a:prstGeom>
        </p:spPr>
      </p:pic>
    </p:spTree>
    <p:extLst>
      <p:ext uri="{BB962C8B-B14F-4D97-AF65-F5344CB8AC3E}">
        <p14:creationId xmlns:p14="http://schemas.microsoft.com/office/powerpoint/2010/main" val="1908710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5"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7463"/>
            <a:ext cx="12192000" cy="823912"/>
          </a:xfrm>
          <a:solidFill>
            <a:schemeClr val="accent4">
              <a:lumMod val="20000"/>
              <a:lumOff val="80000"/>
            </a:schemeClr>
          </a:solidFill>
        </p:spPr>
        <p:txBody>
          <a:bodyPr>
            <a:noAutofit/>
          </a:bodyPr>
          <a:lstStyle/>
          <a:p>
            <a:pPr algn="ctr"/>
            <a:r>
              <a:rPr lang="el-GR" sz="2800" b="1" dirty="0"/>
              <a:t>Ευκαιρίες ανάκτησης υλικών που προκύπτουν ετησίως από τον τομέα της καθαρής ενέργειας έως το 2030</a:t>
            </a:r>
          </a:p>
        </p:txBody>
      </p:sp>
      <p:pic>
        <p:nvPicPr>
          <p:cNvPr id="11" name="Εικόνα 10">
            <a:extLst>
              <a:ext uri="{FF2B5EF4-FFF2-40B4-BE49-F238E27FC236}">
                <a16:creationId xmlns:a16="http://schemas.microsoft.com/office/drawing/2014/main" id="{4D7B4472-620A-4C81-B74D-FFEF17ED4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74" y="996130"/>
            <a:ext cx="11415252" cy="5316180"/>
          </a:xfrm>
          <a:prstGeom prst="rect">
            <a:avLst/>
          </a:prstGeom>
        </p:spPr>
      </p:pic>
    </p:spTree>
    <p:extLst>
      <p:ext uri="{BB962C8B-B14F-4D97-AF65-F5344CB8AC3E}">
        <p14:creationId xmlns:p14="http://schemas.microsoft.com/office/powerpoint/2010/main" val="1491260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rmAutofit fontScale="90000"/>
          </a:bodyPr>
          <a:lstStyle/>
          <a:p>
            <a:pPr algn="ctr"/>
            <a:r>
              <a:rPr lang="el-GR" b="1" dirty="0"/>
              <a:t>Τι σημαίνει η κυκλική οικονομία στον κλάδο της ενέργειας; </a:t>
            </a:r>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lnSpcReduction="10000"/>
          </a:bodyPr>
          <a:lstStyle/>
          <a:p>
            <a:pPr marL="0" indent="0" algn="ctr">
              <a:buNone/>
            </a:pPr>
            <a:r>
              <a:rPr lang="el-GR" b="1" i="1" u="sng" dirty="0">
                <a:solidFill>
                  <a:srgbClr val="FF0000"/>
                </a:solidFill>
              </a:rPr>
              <a:t>Προσέγγιση όπως και για οποιαδήποτε άλλη βιομηχανία</a:t>
            </a:r>
          </a:p>
          <a:p>
            <a:pPr marL="0" indent="0" algn="just">
              <a:buNone/>
            </a:pPr>
            <a:endParaRPr lang="el-GR" b="1" dirty="0"/>
          </a:p>
          <a:p>
            <a:pPr marL="0" indent="0" algn="just">
              <a:buNone/>
            </a:pPr>
            <a:r>
              <a:rPr lang="el-GR" b="1" dirty="0"/>
              <a:t>Εξετάζεται η επιρροή της ενεργειακής βιομηχανίας στη χρήση ανανεώσιμων και μη ανανεώσιμων πόρων, με προσδιορισμό τριών τομέων:</a:t>
            </a:r>
          </a:p>
          <a:p>
            <a:pPr marL="0" indent="0" algn="just">
              <a:buNone/>
            </a:pPr>
            <a:r>
              <a:rPr lang="el-GR" b="1" dirty="0"/>
              <a:t> 1. Χρήση φυσικών πόρων που σχετίζονται με την παραγωγή πρωτογενούς ενέργειας </a:t>
            </a:r>
          </a:p>
          <a:p>
            <a:pPr marL="0" indent="0" algn="just">
              <a:buNone/>
            </a:pPr>
            <a:r>
              <a:rPr lang="el-GR" b="1" dirty="0"/>
              <a:t> 2.  Χρήση πλεοναζόντων πόρων από τη βιομηχανία ενέργειας καθώς και από άλλες βιομηχανίες και </a:t>
            </a:r>
          </a:p>
          <a:p>
            <a:pPr marL="0" indent="0" algn="just">
              <a:buNone/>
            </a:pPr>
            <a:r>
              <a:rPr lang="el-GR" b="1" dirty="0"/>
              <a:t> 3.  Χρήση ενέργειας από τον τελικό χρήστη.</a:t>
            </a:r>
          </a:p>
          <a:p>
            <a:pPr marL="0" indent="0" algn="ctr">
              <a:buNone/>
            </a:pPr>
            <a:endParaRPr lang="el-GR" b="1" i="1" dirty="0">
              <a:solidFill>
                <a:srgbClr val="FF0000"/>
              </a:solidFill>
            </a:endParaRPr>
          </a:p>
          <a:p>
            <a:pPr marL="0" indent="0" algn="ctr">
              <a:buNone/>
            </a:pPr>
            <a:r>
              <a:rPr lang="el-GR" b="1" i="1" dirty="0">
                <a:solidFill>
                  <a:srgbClr val="FF0000"/>
                </a:solidFill>
              </a:rPr>
              <a:t>Πώς θα μπορούσε να βελτιστοποιηθεί η χρήση αυτών των πόρων στη βιομηχανία ενέργειας μέσω της κυκλικής οικονομίας;</a:t>
            </a:r>
            <a:r>
              <a:rPr lang="el-GR" b="1" i="1" dirty="0"/>
              <a:t> </a:t>
            </a:r>
          </a:p>
          <a:p>
            <a:pPr marL="0" indent="0" algn="just">
              <a:buNone/>
            </a:pP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Tree>
    <p:extLst>
      <p:ext uri="{BB962C8B-B14F-4D97-AF65-F5344CB8AC3E}">
        <p14:creationId xmlns:p14="http://schemas.microsoft.com/office/powerpoint/2010/main" val="11354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rmAutofit fontScale="90000"/>
          </a:bodyPr>
          <a:lstStyle/>
          <a:p>
            <a:pPr algn="ctr"/>
            <a:r>
              <a:rPr lang="el-GR" b="1" dirty="0"/>
              <a:t>Τι σημαίνει η κυκλική οικονομία στον κλάδο της ενέργειας; </a:t>
            </a:r>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endParaRPr lang="el-GR" b="1" dirty="0"/>
          </a:p>
          <a:p>
            <a:pPr marL="0" indent="0" algn="just">
              <a:buNone/>
            </a:pPr>
            <a:r>
              <a:rPr lang="el-GR" b="1" dirty="0"/>
              <a:t>Στα επόμενα αναφέρονται διεθνή παραδείγματα πρακτικών κυκλικής οικονομίας στον κλάδο της ενέργειας και τακτικές κυκλικής οικονομίας άλλων βιομηχανιών. </a:t>
            </a:r>
          </a:p>
          <a:p>
            <a:pPr marL="0" indent="0" algn="just">
              <a:buNone/>
            </a:pPr>
            <a:r>
              <a:rPr lang="el-GR" b="1" dirty="0"/>
              <a:t>Τα παραδείγματα της κυκλικής οικονομίας εξετάζονται με τη βοήθεια δύο μεταβλητών που αφορούν σε εφαρμοζόμενες καινοτομίες: </a:t>
            </a:r>
          </a:p>
          <a:p>
            <a:pPr marL="0" indent="0" algn="just">
              <a:buNone/>
            </a:pPr>
            <a:endParaRPr lang="el-GR" b="1" i="1" dirty="0"/>
          </a:p>
          <a:p>
            <a:pPr marL="0" indent="0" algn="just">
              <a:buNone/>
            </a:pPr>
            <a:r>
              <a:rPr lang="el-GR" b="1" i="1" dirty="0"/>
              <a:t>•	ορίζεται εάν η εν λόγω καινοτομία είναι προϊόν ή υπηρεσία. </a:t>
            </a:r>
          </a:p>
          <a:p>
            <a:pPr marL="900113" indent="-900113" algn="just">
              <a:buNone/>
            </a:pPr>
            <a:r>
              <a:rPr lang="el-GR" b="1" i="1" dirty="0"/>
              <a:t>•	ορίζεται εάν η καινοτομία έχει δημιουργηθεί από μία μόνο εταιρεία, σε μια εταιρική σχέση ή από ένα σύμπλεγμα που σχηματίζεται από εκπροσώπους διαφόρων βιομηχανιών (cluster). </a:t>
            </a:r>
          </a:p>
          <a:p>
            <a:pPr marL="0" indent="0" algn="just">
              <a:buNone/>
            </a:pP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Tree>
    <p:extLst>
      <p:ext uri="{BB962C8B-B14F-4D97-AF65-F5344CB8AC3E}">
        <p14:creationId xmlns:p14="http://schemas.microsoft.com/office/powerpoint/2010/main" val="3919061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lstStyle/>
          <a:p>
            <a:pPr algn="ctr"/>
            <a:r>
              <a:rPr lang="el-GR" b="1" dirty="0"/>
              <a:t>ΕΙΣΑΓΩΓΗ</a:t>
            </a:r>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lstStyle/>
          <a:p>
            <a:pPr algn="just"/>
            <a:endParaRPr lang="en-US" b="1" i="1" dirty="0">
              <a:solidFill>
                <a:srgbClr val="FF0000"/>
              </a:solidFill>
            </a:endParaRPr>
          </a:p>
          <a:p>
            <a:pPr algn="just"/>
            <a:r>
              <a:rPr lang="el-GR" b="1" i="1" dirty="0">
                <a:solidFill>
                  <a:srgbClr val="FF0000"/>
                </a:solidFill>
              </a:rPr>
              <a:t>Η βιομηχανία της ενέργειας είναι σημαντικός παράγοντας στη δημιουργία ενός βιώσιμου οικονομικού συστήματος</a:t>
            </a:r>
            <a:r>
              <a:rPr lang="el-GR" dirty="0"/>
              <a:t>: πλέον της κατεύθυνσης προς ένα ενεργειακό σύστημα χαμηλών εκπομπών </a:t>
            </a:r>
            <a:r>
              <a:rPr lang="en-US" dirty="0"/>
              <a:t>CO</a:t>
            </a:r>
            <a:r>
              <a:rPr lang="en-US" baseline="-25000" dirty="0"/>
              <a:t>2</a:t>
            </a:r>
            <a:r>
              <a:rPr lang="el-GR" dirty="0"/>
              <a:t>, αντικαθιστώντας τα ορυκτά καύσιμα με ανανεώσιμες πηγές ενέργειας, η ενεργειακή βιομηχανία διαδραματίζει επίσης βασικό ρόλο στη διευκόλυνση της κυκλικής οικονομίας σε άλλους βιομηχανικούς κλάδους. Η παραγωγή ενός νέου προϊόντος από οποιοδήποτε ανακυκλωμένο υλικό απαιτεί ενέργεια, όπως και η μεταφορά του.</a:t>
            </a:r>
            <a:endParaRPr lang="en-US" dirty="0"/>
          </a:p>
          <a:p>
            <a:pPr algn="just"/>
            <a:r>
              <a:rPr lang="el-GR" dirty="0"/>
              <a:t>Η σημασία της κυκλικής οικονομίας αξίζει επίσης να εξεταστεί από την ίδια τη σκοπιά της ενεργειακής βιομηχανίας: Εκτός από το κλίμα και τα ζητήματα που σχετίζονται με τις επιχειρήσεις, η κυκλική οικονομία και η βελτιστοποίηση των πόρων που χρησιμοποιούνται στο ενεργειακό σύστημα μπορούν να θεωρηθούν ως ένας τρόπος βελτίωσης της ενεργειακής αυτάρκειας.</a:t>
            </a:r>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eaLnBrk="0" fontAlgn="base" hangingPunct="0">
              <a:lnSpc>
                <a:spcPct val="107000"/>
              </a:lnSpc>
              <a:spcBef>
                <a:spcPct val="0"/>
              </a:spcBef>
              <a:spcAft>
                <a:spcPct val="0"/>
              </a:spcAft>
              <a:buClrTx/>
              <a:buSzTx/>
              <a:buNone/>
            </a:pPr>
            <a:r>
              <a:rPr lang="el-GR" altLang="el-GR" sz="1600">
                <a:solidFill>
                  <a:srgbClr val="002060"/>
                </a:solidFill>
              </a:rPr>
              <a:t>ΕΞΑΜΗΝΟ: ΧΕΙΜΕΡΙΝΟ 2023-2024</a:t>
            </a:r>
          </a:p>
        </p:txBody>
      </p:sp>
    </p:spTree>
    <p:extLst>
      <p:ext uri="{BB962C8B-B14F-4D97-AF65-F5344CB8AC3E}">
        <p14:creationId xmlns:p14="http://schemas.microsoft.com/office/powerpoint/2010/main" val="3587623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rmAutofit/>
          </a:bodyPr>
          <a:lstStyle/>
          <a:p>
            <a:pPr algn="ctr"/>
            <a:r>
              <a:rPr lang="el-GR" b="1" dirty="0"/>
              <a:t>Κυκλική οικονομία στη βιομηχανία ενέργειας;</a:t>
            </a:r>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endParaRPr lang="el-GR" sz="3200" b="1" dirty="0"/>
          </a:p>
          <a:p>
            <a:pPr marL="0" indent="0" algn="just">
              <a:buNone/>
            </a:pPr>
            <a:r>
              <a:rPr lang="el-GR" sz="3200" b="1" dirty="0"/>
              <a:t>Η κυκλική οικονομία στον ενεργειακό τομέα ενσωματώνει </a:t>
            </a:r>
            <a:r>
              <a:rPr lang="el-GR" sz="3200" b="1" dirty="0">
                <a:solidFill>
                  <a:srgbClr val="FF0000"/>
                </a:solidFill>
              </a:rPr>
              <a:t>σχέδια</a:t>
            </a:r>
            <a:r>
              <a:rPr lang="el-GR" sz="3200" b="1" dirty="0"/>
              <a:t>, </a:t>
            </a:r>
            <a:r>
              <a:rPr lang="el-GR" sz="3200" b="1" dirty="0">
                <a:solidFill>
                  <a:srgbClr val="FF0000"/>
                </a:solidFill>
              </a:rPr>
              <a:t>διαδικασίες</a:t>
            </a:r>
            <a:r>
              <a:rPr lang="el-GR" sz="3200" b="1" dirty="0"/>
              <a:t> και </a:t>
            </a:r>
            <a:r>
              <a:rPr lang="el-GR" sz="3200" b="1" dirty="0">
                <a:solidFill>
                  <a:srgbClr val="FF0000"/>
                </a:solidFill>
              </a:rPr>
              <a:t>λύσεις</a:t>
            </a:r>
            <a:r>
              <a:rPr lang="el-GR" sz="3200" b="1" dirty="0"/>
              <a:t> που </a:t>
            </a:r>
            <a:r>
              <a:rPr lang="el-GR" sz="3200" b="1" i="1" u="sng" dirty="0"/>
              <a:t>μεγιστοποιούν την αποδοτική χρήση των φυσικών πόρων</a:t>
            </a:r>
            <a:r>
              <a:rPr lang="el-GR" sz="3200" b="1" dirty="0"/>
              <a:t> για την παραγωγή ενέργειας, την τελική χρήση ενέργειας, την πλεονάζουσα ενέργεια και τις παράπλευρες ροές.</a:t>
            </a:r>
          </a:p>
          <a:p>
            <a:pPr marL="0" indent="0" algn="just">
              <a:buNone/>
            </a:pPr>
            <a:endParaRPr lang="el-GR" b="1" i="1" dirty="0"/>
          </a:p>
          <a:p>
            <a:pPr marL="0" indent="0" algn="just">
              <a:buNone/>
            </a:pPr>
            <a:r>
              <a:rPr lang="el-GR" sz="3200" b="1" dirty="0"/>
              <a:t>Η ενέργεια αποτελεί ουσιαστικό μέρος ενός βιώσιμου οικονομικού συστήματος, καθώς επιτρέπει την επαναχρησιμοποίηση υλικών. Η </a:t>
            </a:r>
            <a:r>
              <a:rPr lang="el-GR" sz="3200" b="1" i="1" u="sng" dirty="0"/>
              <a:t>κυκλική οικονομία στον κλάδο της ενέργειας</a:t>
            </a:r>
            <a:r>
              <a:rPr lang="el-GR" sz="3200" b="1" dirty="0"/>
              <a:t> προωθείται από τη συνεργασία μεταξύ βιομηχανιών και επιχειρήσεων, καθώς και από υπηρεσίες που μειώνουν τη συνολική κατανάλωση ενέργειας.</a:t>
            </a:r>
            <a:endParaRPr lang="en-US" sz="3200" b="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Tree>
    <p:extLst>
      <p:ext uri="{BB962C8B-B14F-4D97-AF65-F5344CB8AC3E}">
        <p14:creationId xmlns:p14="http://schemas.microsoft.com/office/powerpoint/2010/main" val="2885911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Autofit/>
          </a:bodyPr>
          <a:lstStyle/>
          <a:p>
            <a:pPr algn="ctr"/>
            <a:r>
              <a:rPr lang="el-GR" sz="3800" b="1" dirty="0"/>
              <a:t>Τι βελτιστοποιείται στο ενεργειακό σύστημα από άποψη </a:t>
            </a:r>
            <a:r>
              <a:rPr lang="en-US" sz="3800" b="1" dirty="0"/>
              <a:t>CE</a:t>
            </a:r>
            <a:r>
              <a:rPr lang="el-GR" sz="3800" b="1" dirty="0"/>
              <a:t>;</a:t>
            </a:r>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93408" y="840658"/>
            <a:ext cx="12191999" cy="5515897"/>
          </a:xfrm>
          <a:solidFill>
            <a:schemeClr val="accent6">
              <a:lumMod val="60000"/>
              <a:lumOff val="40000"/>
            </a:schemeClr>
          </a:solidFill>
        </p:spPr>
        <p:txBody>
          <a:bodyPr>
            <a:normAutofit/>
          </a:bodyPr>
          <a:lstStyle/>
          <a:p>
            <a:pPr marL="0" indent="0" algn="just">
              <a:buNone/>
            </a:pPr>
            <a:endParaRPr lang="el-GR" b="1" dirty="0"/>
          </a:p>
          <a:p>
            <a:pPr marL="0" indent="0" algn="just">
              <a:buNone/>
            </a:pPr>
            <a:r>
              <a:rPr lang="el-GR" b="1" i="1" dirty="0"/>
              <a:t> </a:t>
            </a:r>
          </a:p>
          <a:p>
            <a:pPr marL="0" indent="0" algn="just">
              <a:buNone/>
            </a:pP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pic>
        <p:nvPicPr>
          <p:cNvPr id="5" name="Εικόνα 4">
            <a:extLst>
              <a:ext uri="{FF2B5EF4-FFF2-40B4-BE49-F238E27FC236}">
                <a16:creationId xmlns:a16="http://schemas.microsoft.com/office/drawing/2014/main" id="{F1B504F5-C898-4969-8E3B-B476DA2CD87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9991" y="1009803"/>
            <a:ext cx="11312012" cy="3960404"/>
          </a:xfrm>
          <a:prstGeom prst="rect">
            <a:avLst/>
          </a:prstGeom>
          <a:noFill/>
          <a:ln>
            <a:noFill/>
          </a:ln>
        </p:spPr>
      </p:pic>
      <p:sp>
        <p:nvSpPr>
          <p:cNvPr id="6" name="Βέλος: Κάτω 5">
            <a:extLst>
              <a:ext uri="{FF2B5EF4-FFF2-40B4-BE49-F238E27FC236}">
                <a16:creationId xmlns:a16="http://schemas.microsoft.com/office/drawing/2014/main" id="{F2966007-E515-4DB4-B1E5-9C3040A04E7A}"/>
              </a:ext>
            </a:extLst>
          </p:cNvPr>
          <p:cNvSpPr/>
          <p:nvPr/>
        </p:nvSpPr>
        <p:spPr>
          <a:xfrm>
            <a:off x="2227006" y="4970208"/>
            <a:ext cx="560439" cy="1386348"/>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Βέλος: Κάτω 6">
            <a:extLst>
              <a:ext uri="{FF2B5EF4-FFF2-40B4-BE49-F238E27FC236}">
                <a16:creationId xmlns:a16="http://schemas.microsoft.com/office/drawing/2014/main" id="{CB5C7830-545F-4BC3-9ED6-EB73355E7087}"/>
              </a:ext>
            </a:extLst>
          </p:cNvPr>
          <p:cNvSpPr/>
          <p:nvPr/>
        </p:nvSpPr>
        <p:spPr>
          <a:xfrm>
            <a:off x="6095999" y="5368413"/>
            <a:ext cx="560439" cy="988143"/>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Βέλος: Κάτω 7">
            <a:extLst>
              <a:ext uri="{FF2B5EF4-FFF2-40B4-BE49-F238E27FC236}">
                <a16:creationId xmlns:a16="http://schemas.microsoft.com/office/drawing/2014/main" id="{8B2E8423-1F2F-4EB8-947E-1AE348E65CA1}"/>
              </a:ext>
            </a:extLst>
          </p:cNvPr>
          <p:cNvSpPr/>
          <p:nvPr/>
        </p:nvSpPr>
        <p:spPr>
          <a:xfrm>
            <a:off x="9698777" y="5670754"/>
            <a:ext cx="560439" cy="693175"/>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48870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Autofit/>
          </a:bodyPr>
          <a:lstStyle/>
          <a:p>
            <a:pPr algn="ctr"/>
            <a:r>
              <a:rPr lang="el-GR" b="1" dirty="0"/>
              <a:t>Πώς υλοποιείται η </a:t>
            </a:r>
            <a:r>
              <a:rPr lang="en-US" b="1" dirty="0"/>
              <a:t>CE </a:t>
            </a:r>
            <a:r>
              <a:rPr lang="el-GR" b="1" dirty="0"/>
              <a:t>στον κλάδο της ενέργειας;</a:t>
            </a:r>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endParaRPr lang="el-GR" b="1" dirty="0"/>
          </a:p>
          <a:p>
            <a:pPr marL="0" indent="0" algn="just">
              <a:buNone/>
            </a:pPr>
            <a:r>
              <a:rPr lang="el-GR" b="1" i="1" dirty="0"/>
              <a:t> </a:t>
            </a:r>
          </a:p>
          <a:p>
            <a:pPr marL="0" indent="0" algn="just">
              <a:buNone/>
            </a:pP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pic>
        <p:nvPicPr>
          <p:cNvPr id="5" name="Εικόνα 4">
            <a:extLst>
              <a:ext uri="{FF2B5EF4-FFF2-40B4-BE49-F238E27FC236}">
                <a16:creationId xmlns:a16="http://schemas.microsoft.com/office/drawing/2014/main" id="{F7A25B2A-D70A-4E6B-A72B-53E437C96918}"/>
              </a:ext>
            </a:extLst>
          </p:cNvPr>
          <p:cNvPicPr>
            <a:picLocks noChangeAspect="1"/>
          </p:cNvPicPr>
          <p:nvPr/>
        </p:nvPicPr>
        <p:blipFill rotWithShape="1">
          <a:blip r:embed="rId2"/>
          <a:srcRect t="16727"/>
          <a:stretch/>
        </p:blipFill>
        <p:spPr>
          <a:xfrm>
            <a:off x="226139" y="987217"/>
            <a:ext cx="11739716" cy="5207567"/>
          </a:xfrm>
          <a:prstGeom prst="rect">
            <a:avLst/>
          </a:prstGeom>
        </p:spPr>
      </p:pic>
    </p:spTree>
    <p:extLst>
      <p:ext uri="{BB962C8B-B14F-4D97-AF65-F5344CB8AC3E}">
        <p14:creationId xmlns:p14="http://schemas.microsoft.com/office/powerpoint/2010/main" val="3385433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rmAutofit fontScale="90000"/>
          </a:bodyPr>
          <a:lstStyle/>
          <a:p>
            <a:pPr algn="ctr"/>
            <a:r>
              <a:rPr lang="el-GR" b="1" dirty="0"/>
              <a:t>Τι σημαίνει η κυκλική οικονομία στον κλάδο της ενέργειας;</a:t>
            </a:r>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endParaRPr lang="el-GR" b="1" dirty="0"/>
          </a:p>
          <a:p>
            <a:pPr marL="0" indent="0" algn="just">
              <a:buNone/>
            </a:pPr>
            <a:r>
              <a:rPr lang="el-GR" b="1" i="1" dirty="0"/>
              <a:t> </a:t>
            </a:r>
          </a:p>
          <a:p>
            <a:pPr marL="0" indent="0" algn="just">
              <a:buNone/>
            </a:pP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pic>
        <p:nvPicPr>
          <p:cNvPr id="5" name="Εικόνα 4">
            <a:extLst>
              <a:ext uri="{FF2B5EF4-FFF2-40B4-BE49-F238E27FC236}">
                <a16:creationId xmlns:a16="http://schemas.microsoft.com/office/drawing/2014/main" id="{6F9993A6-C5FF-42AD-ABF4-0A7885FF5ADE}"/>
              </a:ext>
            </a:extLst>
          </p:cNvPr>
          <p:cNvPicPr>
            <a:picLocks noChangeAspect="1"/>
          </p:cNvPicPr>
          <p:nvPr/>
        </p:nvPicPr>
        <p:blipFill>
          <a:blip r:embed="rId2"/>
          <a:stretch>
            <a:fillRect/>
          </a:stretch>
        </p:blipFill>
        <p:spPr>
          <a:xfrm>
            <a:off x="132735" y="987217"/>
            <a:ext cx="11842955" cy="5221854"/>
          </a:xfrm>
          <a:prstGeom prst="rect">
            <a:avLst/>
          </a:prstGeom>
        </p:spPr>
      </p:pic>
    </p:spTree>
    <p:extLst>
      <p:ext uri="{BB962C8B-B14F-4D97-AF65-F5344CB8AC3E}">
        <p14:creationId xmlns:p14="http://schemas.microsoft.com/office/powerpoint/2010/main" val="1690054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Autofit/>
          </a:bodyPr>
          <a:lstStyle/>
          <a:p>
            <a:pPr algn="ctr"/>
            <a:r>
              <a:rPr lang="el-GR" sz="3200" b="1" dirty="0"/>
              <a:t>Πάρκο Κυκλικής Οικονομίας </a:t>
            </a:r>
            <a:r>
              <a:rPr lang="en-US" sz="3200" b="1" dirty="0"/>
              <a:t>Fortum</a:t>
            </a:r>
            <a:br>
              <a:rPr lang="el-GR" sz="3200" b="1" dirty="0"/>
            </a:br>
            <a:r>
              <a:rPr lang="el-GR" sz="3200" b="1" dirty="0"/>
              <a:t>Δράση κυκλικής οικονομίας: Ανακύκλωση αποβλήτων και χρήση ενέργειας</a:t>
            </a:r>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3" y="858913"/>
            <a:ext cx="12191999" cy="5515897"/>
          </a:xfrm>
          <a:solidFill>
            <a:schemeClr val="accent6">
              <a:lumMod val="60000"/>
              <a:lumOff val="40000"/>
            </a:schemeClr>
          </a:solidFill>
        </p:spPr>
        <p:txBody>
          <a:bodyPr>
            <a:normAutofit/>
          </a:bodyPr>
          <a:lstStyle/>
          <a:p>
            <a:pPr marL="0" indent="0" algn="just">
              <a:buNone/>
            </a:pPr>
            <a:r>
              <a:rPr lang="el-GR" sz="2000" b="1" dirty="0"/>
              <a:t>Το Πάρκο Κυκλικής Οικονομίας “</a:t>
            </a:r>
            <a:r>
              <a:rPr lang="el-GR" sz="2000" b="1" dirty="0">
                <a:hlinkClick r:id="rId2"/>
              </a:rPr>
              <a:t>Fortum Waste Solutions</a:t>
            </a:r>
            <a:r>
              <a:rPr lang="el-GR" sz="2000" b="1" dirty="0"/>
              <a:t>” ανακυκλώνει</a:t>
            </a:r>
          </a:p>
          <a:p>
            <a:pPr marL="0" indent="0" algn="just">
              <a:buNone/>
            </a:pPr>
            <a:r>
              <a:rPr lang="el-GR" sz="2000" b="1" dirty="0"/>
              <a:t>διαχωρισμένα υλικά από σύμμεικτα οικιακά απορρίμματα μέσω, του </a:t>
            </a:r>
          </a:p>
          <a:p>
            <a:pPr marL="0" indent="0" algn="just">
              <a:buNone/>
            </a:pPr>
            <a:r>
              <a:rPr lang="el-GR" sz="2000" b="1" dirty="0"/>
              <a:t>πρώτου διϋλιστηρίου πλαστικών της Φινλανδίας και μονάδας βιοαερίου</a:t>
            </a:r>
          </a:p>
          <a:p>
            <a:pPr marL="0" indent="0" algn="just">
              <a:buNone/>
            </a:pPr>
            <a:r>
              <a:rPr lang="el-GR" sz="2000" b="1" dirty="0"/>
              <a:t>της </a:t>
            </a:r>
            <a:r>
              <a:rPr lang="el-GR" sz="2000" b="1" dirty="0">
                <a:hlinkClick r:id="rId3"/>
              </a:rPr>
              <a:t>Gasum</a:t>
            </a:r>
            <a:r>
              <a:rPr lang="el-GR" sz="2000" b="1" dirty="0"/>
              <a:t>. Το Χωριό Κυκλικής Οικονομίας συνδυάζει τεχνογνωσία από </a:t>
            </a:r>
          </a:p>
          <a:p>
            <a:pPr marL="0" indent="0" algn="just">
              <a:buNone/>
            </a:pPr>
            <a:r>
              <a:rPr lang="el-GR" sz="2000" b="1" dirty="0"/>
              <a:t>διάφορες Βιομηχανίες.</a:t>
            </a:r>
          </a:p>
          <a:p>
            <a:pPr marL="0" indent="0" algn="just">
              <a:buNone/>
            </a:pPr>
            <a:endParaRPr lang="el-GR" sz="2000" b="1" i="1" dirty="0"/>
          </a:p>
          <a:p>
            <a:pPr marL="0" indent="0" algn="just">
              <a:buNone/>
            </a:pPr>
            <a:r>
              <a:rPr lang="el-GR" sz="2000" b="1" i="1" dirty="0"/>
              <a:t>Από τα εισερχόμενα αστικά απόβλητα, περίπου το 30% των βιολογικών αποβλήτων, το 4% των πλαστικών, το 3% των μετάλλων και επίσης το 50% των καυσίμων με βάση απόβλητα που είναι κατάλληλα για βιομηχανική χρήση, διαχωρίζονται στο βιοδιϋλιστήριο. Τα υπόλοιπα απόβλητα αποτεφρώνονται στη μονάδα παραγωγής ενέργειας από απόβλητα.</a:t>
            </a:r>
          </a:p>
          <a:p>
            <a:pPr marL="0" indent="0" algn="just">
              <a:buNone/>
            </a:pPr>
            <a:r>
              <a:rPr lang="el-GR" sz="2000" b="1" i="1" dirty="0"/>
              <a:t>Η μονάδα βιοαερίου του Πάρκου παράγει βιοαέριο ως μεταφορικό καύσιμο από βιολογικά απόβλητα. Εκτός από τα πλαστικά από τα αστικά απόβλητα, στο διϋλιστήριο μεταφέρονται και οι πλαστικές συσκευασίες οικιακής χρήσης που συλλέγονται ξεχωριστά. Η παραγωγή ανακυκλωμένου πλαστικού χρησιμοποιεί περίπου το 15% της ενέργειας που θα απαιτούνταν για την παραγωγή νέου πλαστικού.</a:t>
            </a:r>
            <a:endParaRPr lang="en-US" sz="2000"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pic>
        <p:nvPicPr>
          <p:cNvPr id="8" name="Εικόνα 7"/>
          <p:cNvPicPr>
            <a:picLocks noChangeAspect="1"/>
          </p:cNvPicPr>
          <p:nvPr/>
        </p:nvPicPr>
        <p:blipFill>
          <a:blip r:embed="rId4"/>
          <a:stretch>
            <a:fillRect/>
          </a:stretch>
        </p:blipFill>
        <p:spPr>
          <a:xfrm>
            <a:off x="7991475" y="858913"/>
            <a:ext cx="4200521" cy="1970012"/>
          </a:xfrm>
          <a:prstGeom prst="rect">
            <a:avLst/>
          </a:prstGeom>
        </p:spPr>
      </p:pic>
    </p:spTree>
    <p:extLst>
      <p:ext uri="{BB962C8B-B14F-4D97-AF65-F5344CB8AC3E}">
        <p14:creationId xmlns:p14="http://schemas.microsoft.com/office/powerpoint/2010/main" val="2492342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rmAutofit fontScale="90000"/>
          </a:bodyPr>
          <a:lstStyle/>
          <a:p>
            <a:pPr algn="ctr"/>
            <a:br>
              <a:rPr lang="el-GR" sz="2700" b="1" dirty="0"/>
            </a:br>
            <a:br>
              <a:rPr lang="el-GR" sz="2700" b="1" dirty="0"/>
            </a:br>
            <a:r>
              <a:rPr lang="el-GR" sz="3300" b="1" dirty="0"/>
              <a:t>Αποσυναρμολόγηση και ανακύκλωση αιολικού πάρκου</a:t>
            </a:r>
            <a:br>
              <a:rPr lang="el-GR" sz="3300" b="1" dirty="0"/>
            </a:br>
            <a:r>
              <a:rPr lang="el-GR" sz="3300" b="1" dirty="0"/>
              <a:t>    Δράση κυκλικής οικονομίας: Ανακύκλωση μονάδας παραγωγής ενέργειας</a:t>
            </a:r>
            <a:br>
              <a:rPr lang="el-GR" b="1" dirty="0"/>
            </a:br>
            <a:endParaRPr lang="el-GR" b="1" dirty="0"/>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r>
              <a:rPr lang="el-GR" sz="2000" b="1" dirty="0"/>
              <a:t>H “</a:t>
            </a:r>
            <a:r>
              <a:rPr lang="el-GR" sz="2000" b="1" dirty="0">
                <a:hlinkClick r:id="rId2"/>
              </a:rPr>
              <a:t>Delete Finland</a:t>
            </a:r>
            <a:r>
              <a:rPr lang="el-GR" sz="2000" b="1" dirty="0"/>
              <a:t>” ολοκλήρωσε την αποξήλωση του παλαιότερου αιολικού </a:t>
            </a:r>
          </a:p>
          <a:p>
            <a:pPr marL="0" indent="0" algn="just">
              <a:buNone/>
            </a:pPr>
            <a:r>
              <a:rPr lang="el-GR" sz="2000" b="1" dirty="0"/>
              <a:t>Πάρκου της Φινλανδίας, το οποίο ανήκε στην “VS Tuulivoima”. Το 26 ετών, </a:t>
            </a:r>
          </a:p>
          <a:p>
            <a:pPr marL="0" indent="0" algn="just">
              <a:buNone/>
            </a:pPr>
            <a:r>
              <a:rPr lang="el-GR" sz="2000" b="1" dirty="0"/>
              <a:t>πρωτοκατασκευασθέν φινλανδικό αιολικό πάρκο έφτασε στο τέλος του </a:t>
            </a:r>
          </a:p>
          <a:p>
            <a:pPr marL="0" indent="0" algn="just">
              <a:buNone/>
            </a:pPr>
            <a:r>
              <a:rPr lang="el-GR" sz="2000" b="1" dirty="0"/>
              <a:t>κύκλου ζωής του. Η αναμενόμενη διάρκεια ζωής των αιολικών πάρκων είναι </a:t>
            </a:r>
          </a:p>
          <a:p>
            <a:pPr marL="0" indent="0" algn="just">
              <a:buNone/>
            </a:pPr>
            <a:r>
              <a:rPr lang="el-GR" sz="2000" b="1" dirty="0"/>
              <a:t>συνήθως περίπου 20-25 χρόνια και αρκετές επισκευές και αντικαταστάσεις </a:t>
            </a:r>
          </a:p>
          <a:p>
            <a:pPr marL="0" indent="0" algn="just">
              <a:buNone/>
            </a:pPr>
            <a:r>
              <a:rPr lang="el-GR" sz="2000" b="1" dirty="0"/>
              <a:t>εξαρτημάτων είχαν ήδη γίνει σε αυτό το αιολικό πάρκο, όλα αυτά τα χρόνια.</a:t>
            </a:r>
          </a:p>
          <a:p>
            <a:pPr marL="0" indent="0" algn="just">
              <a:buNone/>
            </a:pPr>
            <a:endParaRPr lang="el-GR" sz="2000" b="1" i="1" dirty="0"/>
          </a:p>
          <a:p>
            <a:pPr marL="0" indent="0" algn="just">
              <a:buNone/>
            </a:pPr>
            <a:r>
              <a:rPr lang="el-GR" sz="2000" b="1" i="1" dirty="0"/>
              <a:t>Σύμφωνα με τη “Delete”, περίπου το 85% των αποβλήτων κατεδάφισης ανακυκλώνεται. Το ανακυκλώσιμο υλικό αποτελείται κυρίως από μέταλλο, το οποίο θα χρησιμοποιηθεί ως πρώτη ύλη για νέα προϊόντα. Άλλα ανακυκλώσιμα μέρη είναι ηλεκτροκινητήρες, καλώδια, γρανάζια και λάδια. Τα κιβώτια ταχυτήτων παρέμειναν άθικτα κατά τη φάση αποσυναρμολόγησης, προκειμένου να διευκολυνθεί η ανακύκλωση των λαδιών.</a:t>
            </a:r>
          </a:p>
          <a:p>
            <a:pPr marL="0" indent="0" algn="just">
              <a:buNone/>
            </a:pPr>
            <a:r>
              <a:rPr lang="el-GR" sz="2000" b="1" i="1" dirty="0"/>
              <a:t>Οι ίνες γυαλιού είναι το πιο δύσκολο υλικό για ανακύκλωση σε αιολικούς σταθμούς. Μέρη του μπορούν ωστόσο να χρησιμοποιηθούν ως ενεργειακός πόρος.</a:t>
            </a:r>
          </a:p>
          <a:p>
            <a:pPr marL="0" indent="0" algn="just">
              <a:buNone/>
            </a:pPr>
            <a:endParaRPr lang="en-US" sz="2000"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pic>
        <p:nvPicPr>
          <p:cNvPr id="5" name="Εικόνα 4"/>
          <p:cNvPicPr>
            <a:picLocks noChangeAspect="1"/>
          </p:cNvPicPr>
          <p:nvPr/>
        </p:nvPicPr>
        <p:blipFill>
          <a:blip r:embed="rId3"/>
          <a:stretch>
            <a:fillRect/>
          </a:stretch>
        </p:blipFill>
        <p:spPr>
          <a:xfrm>
            <a:off x="8258175" y="840657"/>
            <a:ext cx="3933825" cy="2274018"/>
          </a:xfrm>
          <a:prstGeom prst="rect">
            <a:avLst/>
          </a:prstGeom>
        </p:spPr>
      </p:pic>
    </p:spTree>
    <p:extLst>
      <p:ext uri="{BB962C8B-B14F-4D97-AF65-F5344CB8AC3E}">
        <p14:creationId xmlns:p14="http://schemas.microsoft.com/office/powerpoint/2010/main" val="535187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rmAutofit fontScale="90000"/>
          </a:bodyPr>
          <a:lstStyle/>
          <a:p>
            <a:pPr algn="ctr"/>
            <a:br>
              <a:rPr lang="el-GR" b="1" dirty="0"/>
            </a:br>
            <a:r>
              <a:rPr lang="el-GR" b="1" dirty="0"/>
              <a:t>"</a:t>
            </a:r>
            <a:r>
              <a:rPr lang="el-GR" sz="3600" b="1" dirty="0"/>
              <a:t>Naturlan" λίπασμα τέφρας από τη “Napapiirin Energia ja Vesi”</a:t>
            </a:r>
            <a:br>
              <a:rPr lang="el-GR" sz="3600" b="1" dirty="0"/>
            </a:br>
            <a:r>
              <a:rPr lang="el-GR" sz="3600" b="1" dirty="0"/>
              <a:t>     Δράση κυκλικής οικονομίας: Αξιοποίηση της τέφρας</a:t>
            </a:r>
            <a:br>
              <a:rPr lang="el-GR" b="1" dirty="0"/>
            </a:br>
            <a:endParaRPr lang="el-GR" b="1" dirty="0"/>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r>
              <a:rPr lang="el-GR" sz="2000" b="1" dirty="0"/>
              <a:t>Η </a:t>
            </a:r>
            <a:r>
              <a:rPr lang="el-GR" sz="2000" b="1" dirty="0">
                <a:hlinkClick r:id="rId2"/>
              </a:rPr>
              <a:t>"Napapiirin Energia ja Vesi (Neve)" </a:t>
            </a:r>
            <a:r>
              <a:rPr lang="el-GR" sz="2000" b="1" dirty="0"/>
              <a:t>παράγει δασικά λιπάσματα από την τέφρα που</a:t>
            </a:r>
          </a:p>
          <a:p>
            <a:pPr marL="0" indent="0" algn="just">
              <a:buNone/>
            </a:pPr>
            <a:r>
              <a:rPr lang="el-GR" sz="2000" b="1" dirty="0"/>
              <a:t>δημιουργείται κατά τη διαδικασία αποτέφρωσης στο εργοστασίου συμπαραγωγής </a:t>
            </a:r>
          </a:p>
          <a:p>
            <a:pPr marL="0" indent="0" algn="just">
              <a:buNone/>
            </a:pPr>
            <a:r>
              <a:rPr lang="el-GR" sz="2000" b="1" dirty="0"/>
              <a:t>ηλεκτρισμού και θερμότητας (CHP).  Η "Neve" με τη πώληση του προϊόντος </a:t>
            </a:r>
          </a:p>
          <a:p>
            <a:pPr marL="0" indent="0" algn="just">
              <a:buNone/>
            </a:pPr>
            <a:r>
              <a:rPr lang="el-GR" sz="2000" b="1" dirty="0"/>
              <a:t>λιπάσματος τέφρας "Naturlan" δημιούργησε μια διαδικασία για το χειρισμό της </a:t>
            </a:r>
          </a:p>
          <a:p>
            <a:pPr marL="0" indent="0" algn="just">
              <a:buNone/>
            </a:pPr>
            <a:r>
              <a:rPr lang="el-GR" sz="2000" b="1" dirty="0"/>
              <a:t>τέφρας, σε συνεργασία με τοπικές εταιρείες μεταφορών και πωλήσεων. Η τέφρα </a:t>
            </a:r>
          </a:p>
          <a:p>
            <a:pPr marL="0" indent="0" algn="just">
              <a:buNone/>
            </a:pPr>
            <a:r>
              <a:rPr lang="el-GR" sz="2000" b="1" dirty="0"/>
              <a:t>προέρχεται από το Rovaniemi, όπου το ξύλο και η τύρφη καίγονται στο  </a:t>
            </a:r>
          </a:p>
          <a:p>
            <a:pPr marL="0" indent="0" algn="just">
              <a:buNone/>
            </a:pPr>
            <a:r>
              <a:rPr lang="el-GR" sz="2000" b="1" dirty="0"/>
              <a:t>εργοστάσιο παραγωγής ενέργειας "Suosiola". Το  λίπασμα "Naturlan" επιστρέφει </a:t>
            </a:r>
          </a:p>
          <a:p>
            <a:pPr marL="0" indent="0" algn="just">
              <a:buNone/>
            </a:pPr>
            <a:r>
              <a:rPr lang="el-GR" sz="2000" b="1" dirty="0"/>
              <a:t>τα θρεπτικά συστατικά της τέφρας που προέρχεται από την καύση ξύλου και τύρφης </a:t>
            </a:r>
          </a:p>
          <a:p>
            <a:pPr marL="0" indent="0" algn="just">
              <a:buNone/>
            </a:pPr>
            <a:r>
              <a:rPr lang="el-GR" sz="2000" b="1" dirty="0"/>
              <a:t>πίσω στο δάσος.</a:t>
            </a:r>
          </a:p>
          <a:p>
            <a:pPr marL="0" indent="0" algn="just">
              <a:buNone/>
            </a:pPr>
            <a:endParaRPr lang="el-GR" sz="2000" b="1" i="1" dirty="0"/>
          </a:p>
          <a:p>
            <a:pPr marL="0" indent="0" algn="just">
              <a:buNone/>
            </a:pPr>
            <a:r>
              <a:rPr lang="el-GR" sz="2000" b="1" i="1" dirty="0"/>
              <a:t>Σύμφωνα με τη "Neve", ο φόρος επί των αποβλήτων, που θεσπίστηκε το 2011, επιτάχυνε την αναζήτηση νέων χρήσεων της τέφρας που παράγεται κατά την παραγωγή ενέργειας σε ΑΗΣ. Το 2012 η καταχώριση τέφρας στο μητρώο ελέγχου της Φινλανδικής Αρχής Για την Ασφάλεια των Τροφίμων επέτρεψε τη χρήση της ως δασικού λιπάσματος.</a:t>
            </a:r>
            <a:endParaRPr lang="en-US" sz="2000"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pic>
        <p:nvPicPr>
          <p:cNvPr id="5" name="Εικόνα 4"/>
          <p:cNvPicPr>
            <a:picLocks noChangeAspect="1"/>
          </p:cNvPicPr>
          <p:nvPr/>
        </p:nvPicPr>
        <p:blipFill>
          <a:blip r:embed="rId3"/>
          <a:stretch>
            <a:fillRect/>
          </a:stretch>
        </p:blipFill>
        <p:spPr>
          <a:xfrm>
            <a:off x="9086851" y="840657"/>
            <a:ext cx="3024480" cy="3407493"/>
          </a:xfrm>
          <a:prstGeom prst="rect">
            <a:avLst/>
          </a:prstGeom>
        </p:spPr>
      </p:pic>
    </p:spTree>
    <p:extLst>
      <p:ext uri="{BB962C8B-B14F-4D97-AF65-F5344CB8AC3E}">
        <p14:creationId xmlns:p14="http://schemas.microsoft.com/office/powerpoint/2010/main" val="3627263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rmAutofit fontScale="90000"/>
          </a:bodyPr>
          <a:lstStyle/>
          <a:p>
            <a:pPr algn="ctr"/>
            <a:br>
              <a:rPr lang="el-GR" sz="2700" b="1" dirty="0"/>
            </a:br>
            <a:r>
              <a:rPr lang="el-GR" sz="2900" b="1" dirty="0"/>
              <a:t>Ανάκτηση πλεονάζουσας θερμότητας από κέντρο δεδομένων σε δίκτυο τηλεθέρμανσης</a:t>
            </a:r>
            <a:br>
              <a:rPr lang="el-GR" sz="2900" b="1" dirty="0"/>
            </a:br>
            <a:r>
              <a:rPr lang="el-GR" sz="2900" b="1" dirty="0"/>
              <a:t>     Δράση κυκλικής οικονομίας: Ανάκτηση της πλεονάζουσας θερμότητας</a:t>
            </a:r>
            <a:br>
              <a:rPr lang="el-GR" sz="2900" b="1" dirty="0"/>
            </a:br>
            <a:endParaRPr lang="el-GR" sz="2900" b="1" dirty="0"/>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r>
              <a:rPr lang="el-GR" sz="2200" b="1" dirty="0"/>
              <a:t>Η θερμότητα που παράγεται από τον εξοπλισμό του ρωσικού κέντρου δεδομένων </a:t>
            </a:r>
            <a:endParaRPr lang="en-US" sz="2200" b="1" dirty="0"/>
          </a:p>
          <a:p>
            <a:pPr marL="0" indent="0" algn="just">
              <a:buNone/>
            </a:pPr>
            <a:r>
              <a:rPr lang="el-GR" sz="2200" b="1" dirty="0"/>
              <a:t>“</a:t>
            </a:r>
            <a:r>
              <a:rPr lang="el-GR" sz="2200" b="1" dirty="0">
                <a:solidFill>
                  <a:srgbClr val="FF0000"/>
                </a:solidFill>
              </a:rPr>
              <a:t>Yandex</a:t>
            </a:r>
            <a:r>
              <a:rPr lang="el-GR" sz="2200" b="1" dirty="0"/>
              <a:t>”, συλλέγεται στο δίκτυο τηλεθέρμανσης της "</a:t>
            </a:r>
            <a:r>
              <a:rPr lang="el-GR" sz="2200" b="1" dirty="0">
                <a:solidFill>
                  <a:srgbClr val="FF0000"/>
                </a:solidFill>
              </a:rPr>
              <a:t>Mäntsälä</a:t>
            </a:r>
            <a:r>
              <a:rPr lang="el-GR" sz="2200" b="1" dirty="0"/>
              <a:t>" από τη "</a:t>
            </a:r>
            <a:r>
              <a:rPr lang="el-GR" sz="2200" b="1" dirty="0">
                <a:solidFill>
                  <a:srgbClr val="FF0000"/>
                </a:solidFill>
                <a:hlinkClick r:id="rId2"/>
              </a:rPr>
              <a:t>Nivos </a:t>
            </a:r>
            <a:endParaRPr lang="en-US" sz="2200" b="1" dirty="0">
              <a:solidFill>
                <a:srgbClr val="FF0000"/>
              </a:solidFill>
              <a:hlinkClick r:id="rId2"/>
            </a:endParaRPr>
          </a:p>
          <a:p>
            <a:pPr marL="0" indent="0" algn="just">
              <a:buNone/>
            </a:pPr>
            <a:r>
              <a:rPr lang="el-GR" sz="2200" b="1" dirty="0">
                <a:solidFill>
                  <a:srgbClr val="FF0000"/>
                </a:solidFill>
                <a:hlinkClick r:id="rId2"/>
              </a:rPr>
              <a:t>Energia</a:t>
            </a:r>
            <a:r>
              <a:rPr lang="el-GR" sz="2200" b="1" dirty="0"/>
              <a:t>". Η ανάκτηση της θερμότητας μειώνει τόσο το κόστος συντήρησης όσο </a:t>
            </a:r>
            <a:endParaRPr lang="en-US" sz="2200" b="1" dirty="0"/>
          </a:p>
          <a:p>
            <a:pPr marL="0" indent="0" algn="just">
              <a:buNone/>
            </a:pPr>
            <a:r>
              <a:rPr lang="el-GR" sz="2200" b="1" dirty="0"/>
              <a:t>και την ανάγκη για καύσιμα που χρησιμοποιούνται στην τηλεθέρμανση. Έτσι, η </a:t>
            </a:r>
            <a:endParaRPr lang="en-US" sz="2200" b="1" dirty="0"/>
          </a:p>
          <a:p>
            <a:pPr marL="0" indent="0" algn="just">
              <a:buNone/>
            </a:pPr>
            <a:r>
              <a:rPr lang="el-GR" sz="2200" b="1" dirty="0"/>
              <a:t>λύση μειώνει σημαντικά και τις εκπομπές CO</a:t>
            </a:r>
            <a:r>
              <a:rPr lang="el-GR" sz="2200" b="1" baseline="-25000" dirty="0"/>
              <a:t>2</a:t>
            </a:r>
            <a:r>
              <a:rPr lang="el-GR" sz="2200" b="1" dirty="0"/>
              <a:t> από τη παραγωγή θερμότητας της </a:t>
            </a:r>
            <a:endParaRPr lang="en-US" sz="2200" b="1" dirty="0"/>
          </a:p>
          <a:p>
            <a:pPr marL="0" indent="0" algn="just">
              <a:buNone/>
            </a:pPr>
            <a:r>
              <a:rPr lang="el-GR" sz="2200" b="1" dirty="0"/>
              <a:t>περιοχής. Η "</a:t>
            </a:r>
            <a:r>
              <a:rPr lang="el-GR" sz="2200" b="1" dirty="0">
                <a:solidFill>
                  <a:srgbClr val="FF0000"/>
                </a:solidFill>
              </a:rPr>
              <a:t>Calefa</a:t>
            </a:r>
            <a:r>
              <a:rPr lang="el-GR" sz="2200" b="1" dirty="0"/>
              <a:t>", εταιρεία που επικεντρώνεται στην αξιοποίηση της </a:t>
            </a:r>
            <a:endParaRPr lang="en-US" sz="2200" b="1" dirty="0"/>
          </a:p>
          <a:p>
            <a:pPr marL="0" indent="0" algn="just">
              <a:buNone/>
            </a:pPr>
            <a:r>
              <a:rPr lang="el-GR" sz="2200" b="1" dirty="0"/>
              <a:t>πλεονασματικής θερμότητας, παρέδωσε τον εξοπλισμό.</a:t>
            </a:r>
            <a:endParaRPr lang="en-US" sz="2200" b="1" dirty="0"/>
          </a:p>
          <a:p>
            <a:pPr marL="0" indent="0" algn="just">
              <a:buNone/>
            </a:pPr>
            <a:endParaRPr lang="en-US" sz="2000" b="1" i="1" dirty="0"/>
          </a:p>
          <a:p>
            <a:pPr marL="0" indent="0" algn="just">
              <a:buNone/>
            </a:pPr>
            <a:r>
              <a:rPr lang="el-GR" sz="2200" b="1" i="1" dirty="0"/>
              <a:t>Κάθε δευτερόλεπτο, το κέντρο δεδομένων παράγει την ισοδύναμη θερμότητας για περίπου 1000 θερμάστρες σάουνας. Η “Nivos” αγοράζει τη θερμική ενέργεια του κέντρου δεδομένων καλύπτοντας τις ανάγκες θέρμανσης 1000 σπιτιών. Η λύση δεν θα μπορούσε να υλοποιηθεί, χωρίς τη στενή συνεργασία μεταξύ Yandex, Nivos και Calefa.</a:t>
            </a:r>
            <a:endParaRPr lang="en-US" sz="2200"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pic>
        <p:nvPicPr>
          <p:cNvPr id="5" name="Εικόνα 4"/>
          <p:cNvPicPr/>
          <p:nvPr/>
        </p:nvPicPr>
        <p:blipFill>
          <a:blip r:embed="rId3"/>
          <a:stretch>
            <a:fillRect/>
          </a:stretch>
        </p:blipFill>
        <p:spPr>
          <a:xfrm>
            <a:off x="9696450" y="840658"/>
            <a:ext cx="2495549" cy="2778842"/>
          </a:xfrm>
          <a:prstGeom prst="rect">
            <a:avLst/>
          </a:prstGeom>
        </p:spPr>
      </p:pic>
    </p:spTree>
    <p:extLst>
      <p:ext uri="{BB962C8B-B14F-4D97-AF65-F5344CB8AC3E}">
        <p14:creationId xmlns:p14="http://schemas.microsoft.com/office/powerpoint/2010/main" val="1750373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rmAutofit fontScale="90000"/>
          </a:bodyPr>
          <a:lstStyle/>
          <a:p>
            <a:pPr algn="ctr"/>
            <a:br>
              <a:rPr lang="en-US" sz="3100" b="1" dirty="0"/>
            </a:br>
            <a:r>
              <a:rPr lang="el-GR" sz="3100" b="1" dirty="0"/>
              <a:t>“Oulun Energia”</a:t>
            </a:r>
            <a:br>
              <a:rPr lang="el-GR" sz="3100" b="1" dirty="0"/>
            </a:br>
            <a:r>
              <a:rPr lang="el-GR" sz="3100" b="1" dirty="0"/>
              <a:t>    Δράση για την κυκλική οικονομία: Η ενέργεια ως υπηρεσία</a:t>
            </a:r>
            <a:br>
              <a:rPr lang="el-GR" b="1" dirty="0"/>
            </a:br>
            <a:endParaRPr lang="el-GR" b="1" dirty="0"/>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r>
              <a:rPr lang="el-GR" b="1" i="1" dirty="0"/>
              <a:t> </a:t>
            </a:r>
            <a:r>
              <a:rPr lang="el-GR" sz="2000" b="1" i="1" dirty="0"/>
              <a:t>Η "</a:t>
            </a:r>
            <a:r>
              <a:rPr lang="el-GR" sz="2000" b="1" i="1" dirty="0">
                <a:hlinkClick r:id="rId2"/>
              </a:rPr>
              <a:t>Oulun Energia</a:t>
            </a:r>
            <a:r>
              <a:rPr lang="el-GR" sz="2000" b="1" i="1" dirty="0"/>
              <a:t>" προσφέρει υπηρεσίες φωτισμού σε στεγαστικούς συνεταιρισμούς, εταιρείες και δημόσιους φορείς. Το πακέτο "Valoa-</a:t>
            </a:r>
            <a:r>
              <a:rPr lang="en-US" sz="2000" b="1" i="1" dirty="0"/>
              <a:t>service</a:t>
            </a:r>
            <a:r>
              <a:rPr lang="el-GR" sz="2000" b="1" i="1" dirty="0"/>
              <a:t>" αποτελείται από απογραφή του τρέχοντος φωτισμού, χαρτογράφηση και τεκμηρίωση, σχεδιασμό, κατασκευή και συντήρηση ενός νέου συστήματος. Οι πελάτες μπορούν, για παράδειγμα, να έχουν το σχεδιασμό και την υλοποίηση μεγάλων έργων φωτισμού από την "Oulun Energia". Η υπηρεσία φωτισμού καταβάλλεται σύμφωνα με ένα μηνιαίο τέλος για την περίοδο της σύμβασης, κατά τη διάρκεια της οποίας η "Oulun Energia" είναι επίσης υπεύθυνη για τη συντήρηση και τις επισκευές. Σε ένα νέο έργο φωτισμού, τα φώτα LED μπορούν να εξοικονομήσουν έως και 50% στο κόστος ενέργειας σε σύγκριση με τα παραδοσιακά φώτα. Επιπλέον, τα συστήματα νυχτερινού χρονισμού και ελέγχου μπορούν να συμβάλουν στην επίτευξη πρόσθετης εξοικονόμησης.</a:t>
            </a:r>
          </a:p>
          <a:p>
            <a:pPr marL="0" indent="0" algn="just">
              <a:buNone/>
            </a:pP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pic>
        <p:nvPicPr>
          <p:cNvPr id="5" name="Εικόνα 4"/>
          <p:cNvPicPr/>
          <p:nvPr/>
        </p:nvPicPr>
        <p:blipFill>
          <a:blip r:embed="rId3"/>
          <a:stretch>
            <a:fillRect/>
          </a:stretch>
        </p:blipFill>
        <p:spPr>
          <a:xfrm>
            <a:off x="3919534" y="3486150"/>
            <a:ext cx="4352925" cy="2808031"/>
          </a:xfrm>
          <a:prstGeom prst="rect">
            <a:avLst/>
          </a:prstGeom>
        </p:spPr>
      </p:pic>
    </p:spTree>
    <p:extLst>
      <p:ext uri="{BB962C8B-B14F-4D97-AF65-F5344CB8AC3E}">
        <p14:creationId xmlns:p14="http://schemas.microsoft.com/office/powerpoint/2010/main" val="4254072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Autofit/>
          </a:bodyPr>
          <a:lstStyle/>
          <a:p>
            <a:pPr algn="ctr"/>
            <a:br>
              <a:rPr lang="en-US" sz="3200" b="1" dirty="0"/>
            </a:br>
            <a:r>
              <a:rPr lang="el-GR" sz="3200" b="1" dirty="0"/>
              <a:t>Η υπόσχεση θερμότητας της “Helen”</a:t>
            </a:r>
            <a:br>
              <a:rPr lang="el-GR" sz="3200" b="1" dirty="0"/>
            </a:br>
            <a:r>
              <a:rPr lang="el-GR" sz="3200" b="1" dirty="0"/>
              <a:t>    Δράση κυκλικής οικονομίας: Απόκριση ζήτησης</a:t>
            </a:r>
            <a:br>
              <a:rPr lang="el-GR" sz="3200" b="1" dirty="0"/>
            </a:br>
            <a:endParaRPr lang="el-GR" sz="3200" b="1" dirty="0"/>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fontScale="85000" lnSpcReduction="20000"/>
          </a:bodyPr>
          <a:lstStyle/>
          <a:p>
            <a:pPr marL="0" indent="0" algn="just">
              <a:buNone/>
            </a:pPr>
            <a:r>
              <a:rPr lang="el-GR" sz="2900" b="1" dirty="0"/>
              <a:t>Συμμετέχοντας στην καμπάνια "</a:t>
            </a:r>
            <a:r>
              <a:rPr lang="el-GR" sz="2900" b="1" dirty="0">
                <a:hlinkClick r:id="rId2"/>
              </a:rPr>
              <a:t>Helen's Heat Pledge</a:t>
            </a:r>
            <a:r>
              <a:rPr lang="el-GR" sz="2900" b="1" dirty="0"/>
              <a:t>", οι καταναλωτές </a:t>
            </a:r>
            <a:endParaRPr lang="en-US" sz="2900" b="1" dirty="0"/>
          </a:p>
          <a:p>
            <a:pPr marL="0" indent="0" algn="just">
              <a:buNone/>
            </a:pPr>
            <a:r>
              <a:rPr lang="el-GR" sz="2900" b="1" dirty="0"/>
              <a:t>Υπόσχονται</a:t>
            </a:r>
            <a:r>
              <a:rPr lang="en-US" sz="2900" b="1" dirty="0"/>
              <a:t> </a:t>
            </a:r>
            <a:r>
              <a:rPr lang="el-GR" sz="2900" b="1" dirty="0"/>
              <a:t> να μειώσουν την κατανάλωση θερμότητας στο σπίτι, κατά </a:t>
            </a:r>
            <a:endParaRPr lang="en-US" sz="2900" b="1" dirty="0"/>
          </a:p>
          <a:p>
            <a:pPr marL="0" indent="0" algn="just">
              <a:buNone/>
            </a:pPr>
            <a:r>
              <a:rPr lang="el-GR" sz="2900" b="1" dirty="0"/>
              <a:t>τη διάρκεια των χρονικών περιόδων που ανακοίνωσε η "Helen's Heat</a:t>
            </a:r>
            <a:endParaRPr lang="en-US" sz="2900" b="1" dirty="0"/>
          </a:p>
          <a:p>
            <a:pPr marL="0" indent="0" algn="just">
              <a:buNone/>
            </a:pPr>
            <a:r>
              <a:rPr lang="el-GR" sz="2900" b="1" dirty="0"/>
              <a:t> Pledge". Η εκστρατεία επιδιώκει τη μείωση</a:t>
            </a:r>
            <a:r>
              <a:rPr lang="en-US" sz="2900" b="1" dirty="0"/>
              <a:t> </a:t>
            </a:r>
            <a:r>
              <a:rPr lang="el-GR" sz="2900" b="1" dirty="0"/>
              <a:t>των καυσίμων που </a:t>
            </a:r>
            <a:endParaRPr lang="en-US" sz="2900" b="1" dirty="0"/>
          </a:p>
          <a:p>
            <a:pPr marL="0" indent="0" algn="just">
              <a:buNone/>
            </a:pPr>
            <a:r>
              <a:rPr lang="el-GR" sz="2900" b="1" dirty="0"/>
              <a:t>χρησιμοποιούνται για τη παραγωγή θερμότητας και, ως εκ</a:t>
            </a:r>
            <a:r>
              <a:rPr lang="en-US" sz="2900" b="1" dirty="0"/>
              <a:t> </a:t>
            </a:r>
            <a:r>
              <a:rPr lang="el-GR" sz="2900" b="1" dirty="0"/>
              <a:t>τούτου,</a:t>
            </a:r>
            <a:endParaRPr lang="en-US" sz="2900" b="1" dirty="0"/>
          </a:p>
          <a:p>
            <a:pPr marL="0" indent="0" algn="just">
              <a:buNone/>
            </a:pPr>
            <a:r>
              <a:rPr lang="el-GR" sz="2900" b="1" dirty="0"/>
              <a:t>τη μείωση των εκπομπών κατά τις χειμερινές ώρες αιχμής κατανάλωσης. </a:t>
            </a:r>
            <a:endParaRPr lang="en-US" sz="2900" b="1" dirty="0"/>
          </a:p>
          <a:p>
            <a:pPr marL="0" indent="0" algn="just">
              <a:buNone/>
            </a:pPr>
            <a:r>
              <a:rPr lang="el-GR" sz="2900" b="1" dirty="0"/>
              <a:t>Κατά τις ώρες αιχμής του χειμώνα 2016-2017, εστάλησαν λεπτομερείς </a:t>
            </a:r>
            <a:endParaRPr lang="en-US" sz="2900" b="1" dirty="0"/>
          </a:p>
          <a:p>
            <a:pPr marL="0" indent="0" algn="just">
              <a:buNone/>
            </a:pPr>
            <a:r>
              <a:rPr lang="el-GR" sz="2900" b="1" dirty="0"/>
              <a:t>οδηγίες στους καταναλωτές που συμμετείχαν στη καμπάνια.</a:t>
            </a:r>
            <a:endParaRPr lang="en-US" sz="2900" b="1" dirty="0"/>
          </a:p>
          <a:p>
            <a:pPr marL="0" indent="0" algn="just">
              <a:buNone/>
            </a:pPr>
            <a:endParaRPr lang="en-US" sz="2900" b="1" dirty="0"/>
          </a:p>
          <a:p>
            <a:pPr marL="0" indent="0" algn="just">
              <a:buNone/>
            </a:pPr>
            <a:r>
              <a:rPr lang="el-GR" sz="2900" b="1" i="1" dirty="0"/>
              <a:t>Σύμφωνα με τη "Helen's Heat Pledge", αν 10.000 άνθρωποι μειώσουν στιγμιαία τη θέρμανση του σπιτιού τους, οι εκπομπές θα μειωθούν ισοδύναμα κατά περίπου 10.000 λίτρα πετρελαίου. Κατά τη διάρκεια του χειμώνα του 2016-2017, περισσότεροι από 2800 συμμετέχοντες στη καμπάνια, εξοικονόμησαν μαζί 2200 λίτρα πετρελαίου.</a:t>
            </a:r>
            <a:r>
              <a:rPr lang="en-US" sz="2900" b="1" i="1" dirty="0"/>
              <a:t> </a:t>
            </a:r>
            <a:r>
              <a:rPr lang="el-GR" sz="2900" b="1" i="1" dirty="0"/>
              <a:t>Η "Helen's Heat Pledge" ήθελε να δοκιμάσει την ευελιξία του ενεργειακού συστήματος με την καμπάνια, καθώς και την προθυμία των καταναλωτών να συμμετάσχουν.</a:t>
            </a:r>
            <a:r>
              <a:rPr lang="el-GR" b="1" i="1" dirty="0"/>
              <a:t> </a:t>
            </a:r>
          </a:p>
          <a:p>
            <a:pPr marL="0" indent="0" algn="just">
              <a:buNone/>
            </a:pP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pic>
        <p:nvPicPr>
          <p:cNvPr id="5" name="Εικόνα 4"/>
          <p:cNvPicPr/>
          <p:nvPr/>
        </p:nvPicPr>
        <p:blipFill>
          <a:blip r:embed="rId3"/>
          <a:stretch>
            <a:fillRect/>
          </a:stretch>
        </p:blipFill>
        <p:spPr>
          <a:xfrm>
            <a:off x="9753600" y="840657"/>
            <a:ext cx="2438397" cy="3036017"/>
          </a:xfrm>
          <a:prstGeom prst="rect">
            <a:avLst/>
          </a:prstGeom>
        </p:spPr>
      </p:pic>
    </p:spTree>
    <p:extLst>
      <p:ext uri="{BB962C8B-B14F-4D97-AF65-F5344CB8AC3E}">
        <p14:creationId xmlns:p14="http://schemas.microsoft.com/office/powerpoint/2010/main" val="4183201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fontScale="92500" lnSpcReduction="20000"/>
          </a:bodyPr>
          <a:lstStyle/>
          <a:p>
            <a:pPr marL="0" indent="0" algn="just">
              <a:buNone/>
            </a:pPr>
            <a:r>
              <a:rPr lang="el-GR" sz="2400" b="1" dirty="0"/>
              <a:t>Δεν μπορεί να υπάρξει κυκλική οικονομία χωρίς καθαρή ενέργεια και ενεργειακή μετάβαση χωρίς κυκλική οικονομία. Αυτά τα δύο είναι άρρηκτα συνδεδεμένα και εξαρτώνται το ένα από το άλλο. Ονομάζουμε αυτή τη σχέση πλέγμα μεταξύ ενέργειας και κυκλικής οικονομίας.</a:t>
            </a:r>
          </a:p>
          <a:p>
            <a:pPr marL="0" indent="0" algn="just">
              <a:buNone/>
            </a:pPr>
            <a:endParaRPr lang="el-GR" sz="2400" b="1" i="1" dirty="0"/>
          </a:p>
          <a:p>
            <a:pPr marL="0" indent="0" algn="just">
              <a:buNone/>
            </a:pPr>
            <a:endParaRPr lang="el-GR" sz="2400" b="1" i="1" dirty="0"/>
          </a:p>
          <a:p>
            <a:pPr marL="0" indent="0" algn="just">
              <a:buNone/>
            </a:pPr>
            <a:endParaRPr lang="el-GR" sz="2400" b="1" i="1" dirty="0"/>
          </a:p>
          <a:p>
            <a:pPr marL="0" indent="0" algn="just">
              <a:buNone/>
            </a:pPr>
            <a:endParaRPr lang="el-GR" sz="2400" b="1" i="1" dirty="0"/>
          </a:p>
          <a:p>
            <a:pPr marL="0" indent="0" algn="just">
              <a:buNone/>
            </a:pPr>
            <a:endParaRPr lang="el-GR" sz="2400" b="1" i="1" dirty="0"/>
          </a:p>
          <a:p>
            <a:pPr marL="0" indent="0" algn="just">
              <a:buNone/>
            </a:pPr>
            <a:endParaRPr lang="el-GR" sz="2400" b="1" i="1" dirty="0"/>
          </a:p>
          <a:p>
            <a:pPr marL="0" indent="0" algn="just">
              <a:buNone/>
            </a:pPr>
            <a:endParaRPr lang="el-GR" sz="2400" b="1" i="1" dirty="0"/>
          </a:p>
          <a:p>
            <a:pPr marL="0" indent="0" algn="just">
              <a:buNone/>
            </a:pPr>
            <a:endParaRPr lang="el-GR" sz="2400" b="1" i="1" dirty="0"/>
          </a:p>
          <a:p>
            <a:pPr marL="0" indent="0" algn="just">
              <a:buNone/>
            </a:pPr>
            <a:endParaRPr lang="el-GR" sz="2400" b="1" i="1" dirty="0"/>
          </a:p>
          <a:p>
            <a:pPr marL="0" indent="0" algn="just">
              <a:buNone/>
            </a:pPr>
            <a:endParaRPr lang="el-GR" sz="2400" b="1" i="1" dirty="0"/>
          </a:p>
          <a:p>
            <a:pPr marL="0" indent="0" algn="just">
              <a:buNone/>
            </a:pPr>
            <a:endParaRPr lang="el-GR" sz="2400" b="1" i="1" dirty="0"/>
          </a:p>
          <a:p>
            <a:pPr marL="0" indent="0" algn="ctr">
              <a:buNone/>
            </a:pPr>
            <a:r>
              <a:rPr lang="el-GR" sz="2400" b="1" i="1" dirty="0"/>
              <a:t>Ενώ ο άνεμος είναι μια ανανεώσιμη πηγή ενέργειας, τα υλικά που χρησιμοποιούνται για την παραγωγή των ανεμογεννητριών είναι πεπερασμένα</a:t>
            </a:r>
            <a:r>
              <a:rPr lang="en-US" sz="2400" b="1" i="1" dirty="0"/>
              <a:t>.</a:t>
            </a:r>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5"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7463"/>
            <a:ext cx="12192000" cy="823912"/>
          </a:xfrm>
          <a:solidFill>
            <a:schemeClr val="accent4">
              <a:lumMod val="20000"/>
              <a:lumOff val="80000"/>
            </a:schemeClr>
          </a:solidFill>
        </p:spPr>
        <p:txBody>
          <a:bodyPr>
            <a:noAutofit/>
          </a:bodyPr>
          <a:lstStyle/>
          <a:p>
            <a:pPr algn="ctr"/>
            <a:r>
              <a:rPr lang="el-GR" sz="2800" b="1" dirty="0"/>
              <a:t>Γιατί η κυκλικότητα είναι το κλειδί για μια βιώσιμη ενεργειακή μετάβαση</a:t>
            </a:r>
          </a:p>
        </p:txBody>
      </p:sp>
      <p:pic>
        <p:nvPicPr>
          <p:cNvPr id="2" name="Εικόνα 1">
            <a:extLst>
              <a:ext uri="{FF2B5EF4-FFF2-40B4-BE49-F238E27FC236}">
                <a16:creationId xmlns:a16="http://schemas.microsoft.com/office/drawing/2014/main" id="{BCEA700A-816D-444A-BEEC-953DAEED4D63}"/>
              </a:ext>
            </a:extLst>
          </p:cNvPr>
          <p:cNvPicPr>
            <a:picLocks noChangeAspect="1"/>
          </p:cNvPicPr>
          <p:nvPr/>
        </p:nvPicPr>
        <p:blipFill>
          <a:blip r:embed="rId2"/>
          <a:stretch>
            <a:fillRect/>
          </a:stretch>
        </p:blipFill>
        <p:spPr>
          <a:xfrm>
            <a:off x="1393808" y="1664570"/>
            <a:ext cx="9404378" cy="4010809"/>
          </a:xfrm>
          <a:prstGeom prst="rect">
            <a:avLst/>
          </a:prstGeom>
        </p:spPr>
      </p:pic>
    </p:spTree>
    <p:extLst>
      <p:ext uri="{BB962C8B-B14F-4D97-AF65-F5344CB8AC3E}">
        <p14:creationId xmlns:p14="http://schemas.microsoft.com/office/powerpoint/2010/main" val="3326906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rmAutofit/>
          </a:bodyPr>
          <a:lstStyle/>
          <a:p>
            <a:pPr algn="ctr"/>
            <a:r>
              <a:rPr lang="el-GR" sz="3600" b="1" dirty="0"/>
              <a:t>Το μέλλον της κυκλικής οικονομίας στην ενεργειακή βιομηχανία</a:t>
            </a:r>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endParaRPr lang="el-GR" b="1" dirty="0"/>
          </a:p>
          <a:p>
            <a:pPr marL="0" indent="0" algn="just">
              <a:buNone/>
            </a:pPr>
            <a:r>
              <a:rPr lang="el-GR" b="1" i="1" dirty="0"/>
              <a:t> </a:t>
            </a:r>
          </a:p>
          <a:p>
            <a:pPr marL="0" indent="0" algn="just">
              <a:buNone/>
            </a:pP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graphicFrame>
        <p:nvGraphicFramePr>
          <p:cNvPr id="7" name="Πίνακας 6"/>
          <p:cNvGraphicFramePr>
            <a:graphicFrameLocks noGrp="1"/>
          </p:cNvGraphicFramePr>
          <p:nvPr>
            <p:extLst>
              <p:ext uri="{D42A27DB-BD31-4B8C-83A1-F6EECF244321}">
                <p14:modId xmlns:p14="http://schemas.microsoft.com/office/powerpoint/2010/main" val="3962905420"/>
              </p:ext>
            </p:extLst>
          </p:nvPr>
        </p:nvGraphicFramePr>
        <p:xfrm>
          <a:off x="2600007" y="987217"/>
          <a:ext cx="7201535" cy="759841"/>
        </p:xfrm>
        <a:graphic>
          <a:graphicData uri="http://schemas.openxmlformats.org/drawingml/2006/table">
            <a:tbl>
              <a:tblPr firstRow="1" firstCol="1" bandRow="1"/>
              <a:tblGrid>
                <a:gridCol w="1710690">
                  <a:extLst>
                    <a:ext uri="{9D8B030D-6E8A-4147-A177-3AD203B41FA5}">
                      <a16:colId xmlns:a16="http://schemas.microsoft.com/office/drawing/2014/main" val="1800040188"/>
                    </a:ext>
                  </a:extLst>
                </a:gridCol>
                <a:gridCol w="5490845">
                  <a:extLst>
                    <a:ext uri="{9D8B030D-6E8A-4147-A177-3AD203B41FA5}">
                      <a16:colId xmlns:a16="http://schemas.microsoft.com/office/drawing/2014/main" val="3109744695"/>
                    </a:ext>
                  </a:extLst>
                </a:gridCol>
              </a:tblGrid>
              <a:tr h="0">
                <a:tc>
                  <a:txBody>
                    <a:bodyPr/>
                    <a:lstStyle/>
                    <a:p>
                      <a:pPr algn="ctr">
                        <a:lnSpc>
                          <a:spcPct val="115000"/>
                        </a:lnSpc>
                        <a:spcAft>
                          <a:spcPts val="0"/>
                        </a:spcAft>
                      </a:pP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b="1" i="1" u="sng" dirty="0">
                          <a:effectLst/>
                          <a:latin typeface="Calibri" panose="020F0502020204030204" pitchFamily="34" charset="0"/>
                          <a:ea typeface="Times New Roman" panose="02020603050405020304" pitchFamily="18" charset="0"/>
                          <a:cs typeface="Times New Roman" panose="02020603050405020304" pitchFamily="18" charset="0"/>
                        </a:rPr>
                        <a:t>Ο ρόλος των καταναλωτών</a:t>
                      </a: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 στο ενεργειακό σύστημα αυξάνεται. Η αποκεντρωμένη παραγωγή ενέργειας αυξάνεται καθώς οι διαφορετικές λύσεις παραγωγής μικρής κλίμακας γίνονται πιο οικονομικές. Επίσης, η βιομηχανία ενέργειας προσφέρει έτοιμα πακέτα, όπως σταθμούς ηλιακής ενέργειας, ως έργα με το κλειδί στο χέρι για τους πελάτες.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189070"/>
                  </a:ext>
                </a:extLst>
              </a:tr>
            </a:tbl>
          </a:graphicData>
        </a:graphic>
      </p:graphicFrame>
      <p:pic>
        <p:nvPicPr>
          <p:cNvPr id="2049" name="Εικόνα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987820"/>
            <a:ext cx="742950" cy="619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Πίνακας 7"/>
          <p:cNvGraphicFramePr>
            <a:graphicFrameLocks noGrp="1"/>
          </p:cNvGraphicFramePr>
          <p:nvPr>
            <p:extLst>
              <p:ext uri="{D42A27DB-BD31-4B8C-83A1-F6EECF244321}">
                <p14:modId xmlns:p14="http://schemas.microsoft.com/office/powerpoint/2010/main" val="2461065162"/>
              </p:ext>
            </p:extLst>
          </p:nvPr>
        </p:nvGraphicFramePr>
        <p:xfrm>
          <a:off x="2600007" y="1753504"/>
          <a:ext cx="7201535" cy="2109343"/>
        </p:xfrm>
        <a:graphic>
          <a:graphicData uri="http://schemas.openxmlformats.org/drawingml/2006/table">
            <a:tbl>
              <a:tblPr firstRow="1" firstCol="1" bandRow="1"/>
              <a:tblGrid>
                <a:gridCol w="1710690">
                  <a:extLst>
                    <a:ext uri="{9D8B030D-6E8A-4147-A177-3AD203B41FA5}">
                      <a16:colId xmlns:a16="http://schemas.microsoft.com/office/drawing/2014/main" val="942914583"/>
                    </a:ext>
                  </a:extLst>
                </a:gridCol>
                <a:gridCol w="5490845">
                  <a:extLst>
                    <a:ext uri="{9D8B030D-6E8A-4147-A177-3AD203B41FA5}">
                      <a16:colId xmlns:a16="http://schemas.microsoft.com/office/drawing/2014/main" val="4275407721"/>
                    </a:ext>
                  </a:extLst>
                </a:gridCol>
              </a:tblGrid>
              <a:tr h="0">
                <a:tc>
                  <a:txBody>
                    <a:bodyPr/>
                    <a:lstStyle/>
                    <a:p>
                      <a:pPr algn="ctr">
                        <a:lnSpc>
                          <a:spcPct val="115000"/>
                        </a:lnSpc>
                        <a:spcAft>
                          <a:spcPts val="0"/>
                        </a:spcAft>
                      </a:pP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b="1" i="1" u="sng" dirty="0">
                          <a:effectLst/>
                          <a:latin typeface="Calibri" panose="020F0502020204030204" pitchFamily="34" charset="0"/>
                          <a:ea typeface="Times New Roman" panose="02020603050405020304" pitchFamily="18" charset="0"/>
                          <a:cs typeface="Times New Roman" panose="02020603050405020304" pitchFamily="18" charset="0"/>
                        </a:rPr>
                        <a:t>Η αποκεντρωμένη παραγωγή ενέργειας</a:t>
                      </a: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 δεν μπορεί να θεωρηθεί άμεσα ως μέρος πολιτικών της κυκλικής οικονομίας, καθώς η αποδοτικότητα των υλικών διαφέρει μεταξύ των μεμονωμένων περιπτώσεων:</a:t>
                      </a:r>
                    </a:p>
                    <a:p>
                      <a:pPr marL="342900" lvl="0" indent="-342900" algn="just">
                        <a:lnSpc>
                          <a:spcPct val="115000"/>
                        </a:lnSpc>
                        <a:spcAft>
                          <a:spcPts val="0"/>
                        </a:spcAft>
                        <a:buFont typeface="Symbol" panose="05050102010706020507" pitchFamily="18" charset="2"/>
                        <a:buChar char=""/>
                      </a:pP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Ένας ηλιακός συλλέκτης που αγοράζεται για ένα καλοκαιρινό εξοχικό σπίτι, αντικαθιστά π.χ. την ανάγκη σύνδεσης με το ηλεκτρικό δίκτυο; Η ηλεκτρική ενέργεια που εξοικονομεί ο ηλιακός συλλέκτης από ποια πηγή ενέργειας παράγεται; Οι αξιολογήσεις του κύκλου ζωής πρέπει να λαμβάνουν υπόψη εναλλακτικές μεθόδους παραγωγής. </a:t>
                      </a:r>
                    </a:p>
                    <a:p>
                      <a:pPr marL="342900" lvl="0" indent="-342900" algn="just">
                        <a:lnSpc>
                          <a:spcPct val="115000"/>
                        </a:lnSpc>
                        <a:spcAft>
                          <a:spcPts val="0"/>
                        </a:spcAft>
                        <a:buFont typeface="Symbol" panose="05050102010706020507" pitchFamily="18" charset="2"/>
                        <a:buChar char=""/>
                      </a:pP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Ωστόσο, τα δίκτυα τηλεθέρμανσης επιτρέπουν την παραγωγή θερμότητας μικρής κλίμακας, όπως η αποδοτική χρήση ηλιακών θερμικών συλλεκτών, που στη συνέχεια απαιτεί λιγότερα καύσιμα για τη θέρμανση νερού σε άλλα μέρη του δικτύου.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695953"/>
                  </a:ext>
                </a:extLst>
              </a:tr>
            </a:tbl>
          </a:graphicData>
        </a:graphic>
      </p:graphicFrame>
      <p:pic>
        <p:nvPicPr>
          <p:cNvPr id="2050" name="Εικόνα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325" y="1754171"/>
            <a:ext cx="819150" cy="8477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Πίνακας 8"/>
          <p:cNvGraphicFramePr>
            <a:graphicFrameLocks noGrp="1"/>
          </p:cNvGraphicFramePr>
          <p:nvPr>
            <p:extLst>
              <p:ext uri="{D42A27DB-BD31-4B8C-83A1-F6EECF244321}">
                <p14:modId xmlns:p14="http://schemas.microsoft.com/office/powerpoint/2010/main" val="2931733740"/>
              </p:ext>
            </p:extLst>
          </p:nvPr>
        </p:nvGraphicFramePr>
        <p:xfrm>
          <a:off x="2600007" y="3880628"/>
          <a:ext cx="7201535" cy="1723771"/>
        </p:xfrm>
        <a:graphic>
          <a:graphicData uri="http://schemas.openxmlformats.org/drawingml/2006/table">
            <a:tbl>
              <a:tblPr firstRow="1" firstCol="1" bandRow="1"/>
              <a:tblGrid>
                <a:gridCol w="1710690">
                  <a:extLst>
                    <a:ext uri="{9D8B030D-6E8A-4147-A177-3AD203B41FA5}">
                      <a16:colId xmlns:a16="http://schemas.microsoft.com/office/drawing/2014/main" val="230634062"/>
                    </a:ext>
                  </a:extLst>
                </a:gridCol>
                <a:gridCol w="5490845">
                  <a:extLst>
                    <a:ext uri="{9D8B030D-6E8A-4147-A177-3AD203B41FA5}">
                      <a16:colId xmlns:a16="http://schemas.microsoft.com/office/drawing/2014/main" val="3253173121"/>
                    </a:ext>
                  </a:extLst>
                </a:gridCol>
              </a:tblGrid>
              <a:tr h="0">
                <a:tc>
                  <a:txBody>
                    <a:bodyPr/>
                    <a:lstStyle/>
                    <a:p>
                      <a:pPr algn="ctr">
                        <a:lnSpc>
                          <a:spcPct val="115000"/>
                        </a:lnSpc>
                        <a:spcAft>
                          <a:spcPts val="0"/>
                        </a:spcAft>
                      </a:pP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b="1" i="1" u="sng" dirty="0">
                          <a:effectLst/>
                          <a:latin typeface="Calibri" panose="020F0502020204030204" pitchFamily="34" charset="0"/>
                          <a:ea typeface="Times New Roman" panose="02020603050405020304" pitchFamily="18" charset="0"/>
                          <a:cs typeface="Times New Roman" panose="02020603050405020304" pitchFamily="18" charset="0"/>
                        </a:rPr>
                        <a:t>Η παραγωγή ενέργειας από τους καταναλωτές</a:t>
                      </a: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 θεωρείται ότι αντικαθιστά αλλά και συντηρεί την ανάγκη για ορυκτά καύσιμα:</a:t>
                      </a:r>
                    </a:p>
                    <a:p>
                      <a:pPr marL="342900" lvl="0" indent="-342900" algn="just">
                        <a:lnSpc>
                          <a:spcPct val="115000"/>
                        </a:lnSpc>
                        <a:spcAft>
                          <a:spcPts val="0"/>
                        </a:spcAft>
                        <a:buFont typeface="Symbol" panose="05050102010706020507" pitchFamily="18" charset="2"/>
                        <a:buChar char=""/>
                      </a:pP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Όσο πιο αποκεντρωμένη είναι η παραγωγή ανανεώσιμης ενέργειας σε ολόκληρο το ενεργειακό σύστημα, τόσο μικρότερη είναι η ανάγκη για λύσεις με βάση τα ορυκτά καύσιμα.</a:t>
                      </a:r>
                    </a:p>
                    <a:p>
                      <a:pPr marL="342900" lvl="0" indent="-342900" algn="just">
                        <a:lnSpc>
                          <a:spcPct val="115000"/>
                        </a:lnSpc>
                        <a:spcAft>
                          <a:spcPts val="0"/>
                        </a:spcAft>
                        <a:buFont typeface="Symbol" panose="05050102010706020507" pitchFamily="18" charset="2"/>
                        <a:buChar char=""/>
                      </a:pP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Ωστόσο, η ανάγκη για ηλεκτρική ενέργεια και θερμότητα είναι η μεγαλύτερη όταν ο “ήλιος δεν λάμπει” ή όταν υπάρχει άπνοια. Η ενέργεια από ορυκτά καύσιμα εξακολουθεί να χρησιμοποιείται κατά τις ώρες αιχμής της κατανάλωσης ηλεκτρικής ενέργειας και θερμότητας.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41568"/>
                  </a:ext>
                </a:extLst>
              </a:tr>
            </a:tbl>
          </a:graphicData>
        </a:graphic>
      </p:graphicFrame>
      <p:pic>
        <p:nvPicPr>
          <p:cNvPr id="2051" name="Εικόνα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0325" y="3880596"/>
            <a:ext cx="8382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708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rmAutofit/>
          </a:bodyPr>
          <a:lstStyle/>
          <a:p>
            <a:pPr algn="ctr"/>
            <a:r>
              <a:rPr lang="el-GR" sz="3600" b="1" dirty="0"/>
              <a:t>Το μέλλον της κυκλικής οικονομίας στην ενεργειακή βιομηχανία</a:t>
            </a:r>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endParaRPr lang="el-GR" b="1" dirty="0"/>
          </a:p>
          <a:p>
            <a:pPr marL="0" indent="0" algn="just">
              <a:buNone/>
            </a:pPr>
            <a:r>
              <a:rPr lang="el-GR" b="1" i="1" dirty="0"/>
              <a:t> </a:t>
            </a:r>
          </a:p>
          <a:p>
            <a:pPr marL="0" indent="0" algn="just">
              <a:buNone/>
            </a:pP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graphicFrame>
        <p:nvGraphicFramePr>
          <p:cNvPr id="6" name="Πίνακας 5"/>
          <p:cNvGraphicFramePr>
            <a:graphicFrameLocks noGrp="1"/>
          </p:cNvGraphicFramePr>
          <p:nvPr>
            <p:extLst>
              <p:ext uri="{D42A27DB-BD31-4B8C-83A1-F6EECF244321}">
                <p14:modId xmlns:p14="http://schemas.microsoft.com/office/powerpoint/2010/main" val="3554862693"/>
              </p:ext>
            </p:extLst>
          </p:nvPr>
        </p:nvGraphicFramePr>
        <p:xfrm>
          <a:off x="2267106" y="1295744"/>
          <a:ext cx="7201535" cy="374269"/>
        </p:xfrm>
        <a:graphic>
          <a:graphicData uri="http://schemas.openxmlformats.org/drawingml/2006/table">
            <a:tbl>
              <a:tblPr firstRow="1" firstCol="1" bandRow="1"/>
              <a:tblGrid>
                <a:gridCol w="1710690">
                  <a:extLst>
                    <a:ext uri="{9D8B030D-6E8A-4147-A177-3AD203B41FA5}">
                      <a16:colId xmlns:a16="http://schemas.microsoft.com/office/drawing/2014/main" val="4136394331"/>
                    </a:ext>
                  </a:extLst>
                </a:gridCol>
                <a:gridCol w="5490845">
                  <a:extLst>
                    <a:ext uri="{9D8B030D-6E8A-4147-A177-3AD203B41FA5}">
                      <a16:colId xmlns:a16="http://schemas.microsoft.com/office/drawing/2014/main" val="2866345080"/>
                    </a:ext>
                  </a:extLst>
                </a:gridCol>
              </a:tblGrid>
              <a:tr h="0">
                <a:tc>
                  <a:txBody>
                    <a:bodyPr/>
                    <a:lstStyle/>
                    <a:p>
                      <a:pPr algn="ctr">
                        <a:lnSpc>
                          <a:spcPct val="115000"/>
                        </a:lnSpc>
                        <a:spcAft>
                          <a:spcPts val="0"/>
                        </a:spcAft>
                      </a:pP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b="1" i="1" u="sng" dirty="0">
                          <a:effectLst/>
                          <a:latin typeface="Calibri" panose="020F0502020204030204" pitchFamily="34" charset="0"/>
                          <a:ea typeface="Times New Roman" panose="02020603050405020304" pitchFamily="18" charset="0"/>
                          <a:cs typeface="Times New Roman" panose="02020603050405020304" pitchFamily="18" charset="0"/>
                        </a:rPr>
                        <a:t>Ο ρόλος της αποθήκευσης ενέργειας</a:t>
                      </a: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 θα είναι σημαντικός στο μελλοντικό ενεργειακό σύστημα με μεγάλες ποσότητες μεταβλητής παραγωγής ενέργειας από ανανεώσιμες πηγές.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2119"/>
                  </a:ext>
                </a:extLst>
              </a:tr>
            </a:tbl>
          </a:graphicData>
        </a:graphic>
      </p:graphicFrame>
      <p:pic>
        <p:nvPicPr>
          <p:cNvPr id="3075" name="Εικόνα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424" y="1295649"/>
            <a:ext cx="44767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Πίνακας 9"/>
          <p:cNvGraphicFramePr>
            <a:graphicFrameLocks noGrp="1"/>
          </p:cNvGraphicFramePr>
          <p:nvPr>
            <p:extLst>
              <p:ext uri="{D42A27DB-BD31-4B8C-83A1-F6EECF244321}">
                <p14:modId xmlns:p14="http://schemas.microsoft.com/office/powerpoint/2010/main" val="3327732337"/>
              </p:ext>
            </p:extLst>
          </p:nvPr>
        </p:nvGraphicFramePr>
        <p:xfrm>
          <a:off x="2267106" y="1965576"/>
          <a:ext cx="7201535" cy="3266059"/>
        </p:xfrm>
        <a:graphic>
          <a:graphicData uri="http://schemas.openxmlformats.org/drawingml/2006/table">
            <a:tbl>
              <a:tblPr firstRow="1" firstCol="1" bandRow="1"/>
              <a:tblGrid>
                <a:gridCol w="1710690">
                  <a:extLst>
                    <a:ext uri="{9D8B030D-6E8A-4147-A177-3AD203B41FA5}">
                      <a16:colId xmlns:a16="http://schemas.microsoft.com/office/drawing/2014/main" val="977142086"/>
                    </a:ext>
                  </a:extLst>
                </a:gridCol>
                <a:gridCol w="5490845">
                  <a:extLst>
                    <a:ext uri="{9D8B030D-6E8A-4147-A177-3AD203B41FA5}">
                      <a16:colId xmlns:a16="http://schemas.microsoft.com/office/drawing/2014/main" val="1245116813"/>
                    </a:ext>
                  </a:extLst>
                </a:gridCol>
              </a:tblGrid>
              <a:tr h="0">
                <a:tc>
                  <a:txBody>
                    <a:bodyPr/>
                    <a:lstStyle/>
                    <a:p>
                      <a:pPr algn="ctr">
                        <a:lnSpc>
                          <a:spcPct val="115000"/>
                        </a:lnSpc>
                        <a:spcAft>
                          <a:spcPts val="0"/>
                        </a:spcAft>
                      </a:pP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Με την αύξηση της αποκεντρωμένης παραγωγής ενέργειας, επίσης οι σημερινοί </a:t>
                      </a:r>
                      <a:r>
                        <a:rPr lang="el-GR" sz="1100" b="1" i="1" u="sng" dirty="0">
                          <a:effectLst/>
                          <a:latin typeface="Calibri" panose="020F0502020204030204" pitchFamily="34" charset="0"/>
                          <a:ea typeface="Times New Roman" panose="02020603050405020304" pitchFamily="18" charset="0"/>
                          <a:cs typeface="Times New Roman" panose="02020603050405020304" pitchFamily="18" charset="0"/>
                        </a:rPr>
                        <a:t>ρόλοι των συμμετεχόντων μερών στο ενεργειακό σύστημα</a:t>
                      </a: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 θα αλλάξουν και οι υπηρεσίες θα ικανοποιήσουν νέα είδη ζήτησης:</a:t>
                      </a:r>
                    </a:p>
                    <a:p>
                      <a:pPr marL="342900" lvl="0" indent="-342900" algn="just">
                        <a:lnSpc>
                          <a:spcPct val="115000"/>
                        </a:lnSpc>
                        <a:spcAft>
                          <a:spcPts val="0"/>
                        </a:spcAft>
                        <a:buFont typeface="Symbol" panose="05050102010706020507" pitchFamily="18" charset="2"/>
                        <a:buChar char=""/>
                      </a:pP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Για παράδειγμα, εμφανίζεται ήδη ένας νέος τύπος φορέα εκμετάλλευσης μεταξύ των παραγωγών ηλεκτρικής ενέργειας και των τελικών χρηστών, που διαχειρίζεται τη </a:t>
                      </a:r>
                      <a:r>
                        <a:rPr lang="el-GR" sz="1100" b="1" i="1" u="sng" dirty="0">
                          <a:effectLst/>
                          <a:latin typeface="Calibri" panose="020F0502020204030204" pitchFamily="34" charset="0"/>
                          <a:ea typeface="Times New Roman" panose="02020603050405020304" pitchFamily="18" charset="0"/>
                          <a:cs typeface="Times New Roman" panose="02020603050405020304" pitchFamily="18" charset="0"/>
                        </a:rPr>
                        <a:t>ζήτηση ηλεκτρικής ενέργειας ως υπηρεσία</a:t>
                      </a: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lvl="0" indent="-342900" algn="just">
                        <a:lnSpc>
                          <a:spcPct val="115000"/>
                        </a:lnSpc>
                        <a:spcAft>
                          <a:spcPts val="0"/>
                        </a:spcAft>
                        <a:buFont typeface="Wingdings" panose="05000000000000000000" pitchFamily="2" charset="2"/>
                        <a:buChar char=""/>
                      </a:pP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Αυτοί οι διαχειριστές, είναι οι φορείς εκμετάλλευσης της απόκρισης ζήτησης για ηλεκτρική ενέργεια - ερμηνεύουν τα διάσπαρτα κυμαινόμενα φορτία ηλεκτρικής ενέργειας των τελικών χρηστών, ώστε το συγκεντρωμένο φορτίο να μπορεί να πωληθεί στις αγορές ηλεκτρικής ενέργειας. Η συγκεντρωτική απόκριση ζήτησης χρησιμοποιείται για την </a:t>
                      </a:r>
                      <a:r>
                        <a:rPr lang="el-GR" sz="1100" b="1" i="1" u="sng" dirty="0">
                          <a:effectLst/>
                          <a:latin typeface="Calibri" panose="020F0502020204030204" pitchFamily="34" charset="0"/>
                          <a:ea typeface="Times New Roman" panose="02020603050405020304" pitchFamily="18" charset="0"/>
                          <a:cs typeface="Times New Roman" panose="02020603050405020304" pitchFamily="18" charset="0"/>
                        </a:rPr>
                        <a:t>εξισορρόπηση των αιχμών κατανάλωσης ηλεκτρικής ενέργειας</a:t>
                      </a: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lvl="0" indent="-342900" algn="just">
                        <a:lnSpc>
                          <a:spcPct val="115000"/>
                        </a:lnSpc>
                        <a:spcAft>
                          <a:spcPts val="0"/>
                        </a:spcAft>
                        <a:buFont typeface="Wingdings" panose="05000000000000000000" pitchFamily="2" charset="2"/>
                        <a:buChar char=""/>
                      </a:pP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Στο μέλλον, οι χρήστες ηλεκτρικής ενέργειας θα έχουν την ευκαιρία να προσφέρουν τις δυνατότητες απόκρισης ηλεκτρικής ενέργειας απευθείας σε έναν λιανοπωλητή ηλεκτρικής ενέργειας ή σε τρίτο μέρος – έτσι λειτουργεί ένας εικονικός σταθμός ηλεκτροπαραγωγής.</a:t>
                      </a:r>
                    </a:p>
                    <a:p>
                      <a:pPr marL="342900" lvl="0" indent="-342900" algn="just">
                        <a:lnSpc>
                          <a:spcPct val="115000"/>
                        </a:lnSpc>
                        <a:spcAft>
                          <a:spcPts val="0"/>
                        </a:spcAft>
                        <a:buFont typeface="Symbol" panose="05050102010706020507" pitchFamily="18" charset="2"/>
                        <a:buChar char=""/>
                      </a:pP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Με τον ίδιο τρόπο, η μέγιστη κατανάλωση τηλεθέρμανσης μπορεί να εξισορροπηθεί με τις υπηρεσίες απόκρισης ζήτησης.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626037"/>
                  </a:ext>
                </a:extLst>
              </a:tr>
            </a:tbl>
          </a:graphicData>
        </a:graphic>
      </p:graphicFrame>
      <p:pic>
        <p:nvPicPr>
          <p:cNvPr id="3076" name="Εικόνα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424" y="1965163"/>
            <a:ext cx="93345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965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Autofit/>
          </a:bodyPr>
          <a:lstStyle/>
          <a:p>
            <a:pPr algn="ctr"/>
            <a:br>
              <a:rPr lang="en-US" sz="2800" b="1" dirty="0"/>
            </a:br>
            <a:r>
              <a:rPr lang="el-GR" sz="2800" b="1" dirty="0"/>
              <a:t>Ο εικονικός σταθμός παραγωγής ενέργειας του “</a:t>
            </a:r>
            <a:r>
              <a:rPr lang="el-GR" sz="2800" b="1" dirty="0">
                <a:hlinkClick r:id="rId2"/>
              </a:rPr>
              <a:t>Savon Voima” και “Energy2market</a:t>
            </a:r>
            <a:r>
              <a:rPr lang="el-GR" sz="2800" b="1" dirty="0"/>
              <a:t>”</a:t>
            </a:r>
            <a:br>
              <a:rPr lang="el-GR" sz="2800" b="1" dirty="0"/>
            </a:br>
            <a:r>
              <a:rPr lang="el-GR" sz="2800" b="1" dirty="0"/>
              <a:t>    Δράση κυκλικής οικονομίας: Εικονική μονάδα παραγωγής ενέργειας</a:t>
            </a:r>
            <a:br>
              <a:rPr lang="el-GR" sz="2800" b="1" dirty="0"/>
            </a:br>
            <a:endParaRPr lang="el-GR" sz="2800" b="1" dirty="0"/>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lnSpcReduction="10000"/>
          </a:bodyPr>
          <a:lstStyle/>
          <a:p>
            <a:pPr marL="0" indent="0" algn="just">
              <a:buNone/>
            </a:pPr>
            <a:r>
              <a:rPr lang="el-GR" b="1" i="1" dirty="0"/>
              <a:t> </a:t>
            </a:r>
            <a:r>
              <a:rPr lang="el-GR" sz="2400" b="1" dirty="0"/>
              <a:t>Η "Savon Voima" κατασκευάζει έναν εικονικό σταθμό </a:t>
            </a:r>
            <a:endParaRPr lang="en-US" sz="2400" b="1" dirty="0"/>
          </a:p>
          <a:p>
            <a:pPr marL="0" indent="0" algn="just">
              <a:buNone/>
            </a:pPr>
            <a:r>
              <a:rPr lang="el-GR" sz="2400" b="1" dirty="0"/>
              <a:t>παραγωγής ενέργειας για τις φινλανδικές αγορές </a:t>
            </a:r>
            <a:endParaRPr lang="en-US" sz="2400" b="1" dirty="0"/>
          </a:p>
          <a:p>
            <a:pPr marL="0" indent="0" algn="just">
              <a:buNone/>
            </a:pPr>
            <a:r>
              <a:rPr lang="el-GR" sz="2400" b="1" dirty="0"/>
              <a:t>εξισορρόπησης και αποθεματικών μαζί με μια γερμανική </a:t>
            </a:r>
            <a:endParaRPr lang="en-US" sz="2400" b="1" dirty="0"/>
          </a:p>
          <a:p>
            <a:pPr marL="0" indent="0" algn="just">
              <a:buNone/>
            </a:pPr>
            <a:r>
              <a:rPr lang="el-GR" sz="2400" b="1" dirty="0"/>
              <a:t>εταιρεία "Energy2market (e2m)". Η λύση παρέχει έναν </a:t>
            </a:r>
            <a:endParaRPr lang="en-US" sz="2400" b="1" dirty="0"/>
          </a:p>
          <a:p>
            <a:pPr marL="0" indent="0" algn="just">
              <a:buNone/>
            </a:pPr>
            <a:r>
              <a:rPr lang="el-GR" sz="2400" b="1" dirty="0"/>
              <a:t>αξιόπιστο και εύκολο τρόπο συμμετοχής των εταιρειών στην </a:t>
            </a:r>
            <a:endParaRPr lang="en-US" sz="2400" b="1" dirty="0"/>
          </a:p>
          <a:p>
            <a:pPr marL="0" indent="0" algn="just">
              <a:buNone/>
            </a:pPr>
            <a:r>
              <a:rPr lang="el-GR" sz="2400" b="1" dirty="0"/>
              <a:t>αγορά εξισορρόπησης. Σύμφωνα με το "Savon Voima", οι </a:t>
            </a:r>
            <a:endParaRPr lang="en-US" sz="2400" b="1" dirty="0"/>
          </a:p>
          <a:p>
            <a:pPr marL="0" indent="0" algn="just">
              <a:buNone/>
            </a:pPr>
            <a:r>
              <a:rPr lang="el-GR" sz="2400" b="1" dirty="0"/>
              <a:t>εταιρείες και οι κοινότητες που καταναλώνουν πολλή </a:t>
            </a:r>
            <a:endParaRPr lang="en-US" sz="2400" b="1" dirty="0"/>
          </a:p>
          <a:p>
            <a:pPr marL="0" indent="0" algn="just">
              <a:buNone/>
            </a:pPr>
            <a:r>
              <a:rPr lang="el-GR" sz="2400" b="1" dirty="0"/>
              <a:t>ηλεκτρική ενέργεια μπορούν να ενσωματωθούν στον εικονικό </a:t>
            </a:r>
            <a:endParaRPr lang="en-US" sz="2400" b="1" dirty="0"/>
          </a:p>
          <a:p>
            <a:pPr marL="0" indent="0" algn="just">
              <a:buNone/>
            </a:pPr>
            <a:r>
              <a:rPr lang="el-GR" sz="2400" b="1" dirty="0"/>
              <a:t>σταθμό παραγωγής ενέργειας.</a:t>
            </a:r>
            <a:endParaRPr lang="en-US" sz="2400" b="1" dirty="0"/>
          </a:p>
          <a:p>
            <a:pPr marL="0" indent="0" algn="just">
              <a:buNone/>
            </a:pPr>
            <a:endParaRPr lang="el-GR" sz="2400" b="1" i="1" dirty="0"/>
          </a:p>
          <a:p>
            <a:pPr marL="0" indent="0" algn="just">
              <a:buNone/>
            </a:pPr>
            <a:r>
              <a:rPr lang="el-GR" sz="2400" b="1" i="1" dirty="0"/>
              <a:t>Η λύση επιτρέπει σε όλο και περισσότερους παίκτες να συμμετέχουν στην αγορά εξισορρόπησης και αποθεματικών που διατηρεί η "</a:t>
            </a:r>
            <a:r>
              <a:rPr lang="el-GR" sz="2400" b="1" i="1" dirty="0">
                <a:hlinkClick r:id="rId3"/>
              </a:rPr>
              <a:t>Fingrid</a:t>
            </a:r>
            <a:r>
              <a:rPr lang="el-GR" sz="2400" b="1" i="1" dirty="0"/>
              <a:t>".  Η "Energy2market (e2m)" έχει εμπειρία από διάφορες παρόμοιες λύσεις στη Γερμανία, την Πολωνία, την Αυστρία και την Ιταλία.</a:t>
            </a:r>
          </a:p>
          <a:p>
            <a:pPr marL="0" indent="0" algn="just">
              <a:buNone/>
            </a:pPr>
            <a:endParaRPr lang="el-GR" b="1" i="1" dirty="0"/>
          </a:p>
          <a:p>
            <a:pPr marL="0" indent="0" algn="just">
              <a:buNone/>
            </a:pP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pic>
        <p:nvPicPr>
          <p:cNvPr id="5" name="Εικόνα 4"/>
          <p:cNvPicPr/>
          <p:nvPr/>
        </p:nvPicPr>
        <p:blipFill>
          <a:blip r:embed="rId4"/>
          <a:stretch>
            <a:fillRect/>
          </a:stretch>
        </p:blipFill>
        <p:spPr>
          <a:xfrm>
            <a:off x="8133347" y="840658"/>
            <a:ext cx="4058651" cy="3740967"/>
          </a:xfrm>
          <a:prstGeom prst="rect">
            <a:avLst/>
          </a:prstGeom>
        </p:spPr>
      </p:pic>
    </p:spTree>
    <p:extLst>
      <p:ext uri="{BB962C8B-B14F-4D97-AF65-F5344CB8AC3E}">
        <p14:creationId xmlns:p14="http://schemas.microsoft.com/office/powerpoint/2010/main" val="2476058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rmAutofit fontScale="90000"/>
          </a:bodyPr>
          <a:lstStyle/>
          <a:p>
            <a:pPr algn="ctr"/>
            <a:br>
              <a:rPr lang="en-US" sz="2700" b="1" dirty="0"/>
            </a:br>
            <a:r>
              <a:rPr lang="el-GR" sz="2700" b="1" dirty="0"/>
              <a:t>Υβριδικό σύστημα θέρμανσης "Etelä-Savon Energia' s"</a:t>
            </a:r>
            <a:br>
              <a:rPr lang="el-GR" sz="2700" b="1" dirty="0"/>
            </a:br>
            <a:r>
              <a:rPr lang="el-GR" sz="2700" b="1" dirty="0"/>
              <a:t>       Δράση κυκλικής οικονομίας: Ηλιακοί συλλέκτες στην περιφερειακή παραγωγή  θερμότητας</a:t>
            </a:r>
            <a:br>
              <a:rPr lang="el-GR" b="1" dirty="0"/>
            </a:br>
            <a:endParaRPr lang="el-GR" b="1" dirty="0"/>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fontScale="85000" lnSpcReduction="20000"/>
          </a:bodyPr>
          <a:lstStyle/>
          <a:p>
            <a:pPr marL="0" indent="0" algn="just">
              <a:buNone/>
            </a:pPr>
            <a:r>
              <a:rPr lang="el-GR" sz="3400" b="1" dirty="0"/>
              <a:t>Η </a:t>
            </a:r>
            <a:r>
              <a:rPr lang="el-GR" sz="3400" b="1" dirty="0">
                <a:hlinkClick r:id="rId2"/>
              </a:rPr>
              <a:t>"Etelä-Savon Energia (ESE)" </a:t>
            </a:r>
            <a:r>
              <a:rPr lang="el-GR" sz="3400" b="1" dirty="0"/>
              <a:t>υλοποίησε ένα πιλοτικό </a:t>
            </a:r>
            <a:endParaRPr lang="en-US" sz="3400" b="1" dirty="0"/>
          </a:p>
          <a:p>
            <a:pPr marL="0" indent="0" algn="just">
              <a:buNone/>
            </a:pPr>
            <a:r>
              <a:rPr lang="el-GR" sz="3400" b="1" dirty="0"/>
              <a:t>πρόγραμμα για το σύστημα τηλεθέρμανσης της Ristiina, </a:t>
            </a:r>
            <a:endParaRPr lang="en-US" sz="3400" b="1" dirty="0"/>
          </a:p>
          <a:p>
            <a:pPr marL="0" indent="0" algn="just">
              <a:buNone/>
            </a:pPr>
            <a:r>
              <a:rPr lang="el-GR" sz="3400" b="1" dirty="0"/>
              <a:t>όπου το φορτίο της μονάδας βιοενέργειας μειώνεται </a:t>
            </a:r>
            <a:endParaRPr lang="en-US" sz="3400" b="1" dirty="0"/>
          </a:p>
          <a:p>
            <a:pPr marL="0" indent="0" algn="just">
              <a:buNone/>
            </a:pPr>
            <a:r>
              <a:rPr lang="el-GR" sz="3400" b="1" dirty="0"/>
              <a:t>κατά τη διάρκεια του καλοκαιριού με τη βοήθεια της ηλιακής </a:t>
            </a:r>
            <a:endParaRPr lang="en-US" sz="3400" b="1" dirty="0"/>
          </a:p>
          <a:p>
            <a:pPr marL="0" indent="0" algn="just">
              <a:buNone/>
            </a:pPr>
            <a:r>
              <a:rPr lang="el-GR" sz="3400" b="1" dirty="0"/>
              <a:t>θερμότητας. Το ηλιακό σύστημα θέρμανσης παρασχέθηκε </a:t>
            </a:r>
            <a:endParaRPr lang="en-US" sz="3400" b="1" dirty="0"/>
          </a:p>
          <a:p>
            <a:pPr marL="0" indent="0" algn="just">
              <a:buNone/>
            </a:pPr>
            <a:r>
              <a:rPr lang="el-GR" sz="3400" b="1" dirty="0"/>
              <a:t>πιλοτικά από το "</a:t>
            </a:r>
            <a:r>
              <a:rPr lang="el-GR" sz="3400" b="1" dirty="0">
                <a:hlinkClick r:id="rId3"/>
              </a:rPr>
              <a:t>Savosolar</a:t>
            </a:r>
            <a:r>
              <a:rPr lang="el-GR" sz="3400" b="1" dirty="0"/>
              <a:t>".</a:t>
            </a:r>
            <a:r>
              <a:rPr lang="en-US" sz="3400" b="1" dirty="0"/>
              <a:t> </a:t>
            </a:r>
          </a:p>
          <a:p>
            <a:pPr marL="0" indent="0" algn="just">
              <a:buNone/>
            </a:pPr>
            <a:endParaRPr lang="en-US" sz="3400" b="1" dirty="0"/>
          </a:p>
          <a:p>
            <a:pPr marL="0" indent="0" algn="just">
              <a:buNone/>
            </a:pPr>
            <a:r>
              <a:rPr lang="el-GR" sz="3400" b="1" i="1" dirty="0"/>
              <a:t>Η συλλεγόμενη </a:t>
            </a:r>
            <a:r>
              <a:rPr lang="en-US" sz="3400" b="1" i="1" dirty="0"/>
              <a:t> </a:t>
            </a:r>
            <a:r>
              <a:rPr lang="el-GR" sz="3400" b="1" i="1" dirty="0"/>
              <a:t>ηλιακή ενέργεια μεταφέρεται σε μια μονάδα βιοενέργειας με τη βοήθεια υγρού μεταφοράς θερμότητας. Μια δεξαμενή νερού 300 λίτρων, μια μονάδα άντλησης και ένα κέντρο ελέγχου βρίσκονται στο εργοστάσιο βιοενέργειας. Χάρη στον συσσωρευτή, η ηλιακή θερμότητα μπορεί να μεταφερθεί στο δίκτυο τηλεθέρμανσης όταν χρειάζεται. Η υπερβολική θερμότητα μπορεί να αποφορτιστεί στο δίκτυο με παρόμοιο τρόπο όπως μια μπαταρία.</a:t>
            </a:r>
            <a:r>
              <a:rPr lang="el-GR" b="1" i="1" dirty="0"/>
              <a:t> </a:t>
            </a:r>
          </a:p>
          <a:p>
            <a:pPr marL="0" indent="0" algn="just">
              <a:buNone/>
            </a:pP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pic>
        <p:nvPicPr>
          <p:cNvPr id="5" name="Εικόνα 4"/>
          <p:cNvPicPr/>
          <p:nvPr/>
        </p:nvPicPr>
        <p:blipFill>
          <a:blip r:embed="rId4"/>
          <a:stretch>
            <a:fillRect/>
          </a:stretch>
        </p:blipFill>
        <p:spPr>
          <a:xfrm>
            <a:off x="9557887" y="840658"/>
            <a:ext cx="2634112" cy="2508934"/>
          </a:xfrm>
          <a:prstGeom prst="rect">
            <a:avLst/>
          </a:prstGeom>
        </p:spPr>
      </p:pic>
    </p:spTree>
    <p:extLst>
      <p:ext uri="{BB962C8B-B14F-4D97-AF65-F5344CB8AC3E}">
        <p14:creationId xmlns:p14="http://schemas.microsoft.com/office/powerpoint/2010/main" val="1588306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Autofit/>
          </a:bodyPr>
          <a:lstStyle/>
          <a:p>
            <a:pPr algn="ctr"/>
            <a:r>
              <a:rPr lang="el-GR" sz="2800" b="1" dirty="0"/>
              <a:t>Κατευθυντήριες γραμμές για την προώθηση επιχειρηματικών πρακτικών κυκλικής οικονομίας στον κλάδο της ενέργειας</a:t>
            </a:r>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fontScale="92500" lnSpcReduction="20000"/>
          </a:bodyPr>
          <a:lstStyle/>
          <a:p>
            <a:pPr marL="0" indent="0" algn="just">
              <a:buNone/>
            </a:pPr>
            <a:r>
              <a:rPr lang="el-GR" b="1" dirty="0"/>
              <a:t>α. </a:t>
            </a:r>
            <a:r>
              <a:rPr lang="el-GR" b="1" i="1" dirty="0">
                <a:solidFill>
                  <a:srgbClr val="FF0000"/>
                </a:solidFill>
              </a:rPr>
              <a:t>Η αποσύνδεση από τα ορυκτά καύσιμα</a:t>
            </a:r>
            <a:r>
              <a:rPr lang="el-GR" b="1" dirty="0"/>
              <a:t>, αποτελεί στόχο τόσο για τον μετριασμό της κλιματικής αλλαγής όσο και για την κυκλική οικονομία στον κλάδο της ενέργειας. Η πολιτική για το κλίμα καθοδηγεί τις επιλογές όσον αφορά τις πηγές ενέργειας, αλλά η ενεργειακή βιομηχανία θα πρέπει να χρησιμοποιεί την κυκλική οικονομία ως πηγή έμπνευσης για την ανάπτυξη νέων επιχειρηματικών ευκαιριών, προκειμένου να είναι προετοιμασμένη για τη μείωση της διαθεσιμότητας πρώτων υλών και την αύξηση των τιμών τους.</a:t>
            </a:r>
          </a:p>
          <a:p>
            <a:pPr marL="0" indent="0" algn="just">
              <a:buNone/>
            </a:pPr>
            <a:r>
              <a:rPr lang="el-GR" b="1" dirty="0"/>
              <a:t>β. </a:t>
            </a:r>
            <a:r>
              <a:rPr lang="el-GR" b="1" i="1" dirty="0">
                <a:solidFill>
                  <a:srgbClr val="FF0000"/>
                </a:solidFill>
              </a:rPr>
              <a:t>Η κυκλική οικονομία απαιτεί συστημική αλλαγή</a:t>
            </a:r>
            <a:r>
              <a:rPr lang="el-GR" b="1" dirty="0"/>
              <a:t>, όπου οι άχρηστες εγκαταστάσεις της βιομηχανίας πρέπει να γκρεμιστούν. Ο κλάδος της ενέργειας δεν αναζητά ακόμη ενεργά νέες ευκαιρίες για συμπράξεις κυκλικής οικονομίας και συνεργατικούς σχηματισμούς μεταξύ βιομηχανιών – οι εταιρείες εξακολουθούν να βασίζονται στα δικά τους, οικεία προϊόντα. Σε ορισμένες περιπτώσεις, οι επιχειρηματικές δεξιότητες μπορεί επίσης να μην επαρκούν για τη δημιουργία καινοτόμων λύσεων. Οι εταιρείες του ενεργειακού κλάδου θα πρέπει να είναι πιο δραστήριες στη δημιουργία νέων λύσεων κυκλικής οικονομίας από κοινού με εταίρους. Οι συμπράξεις μεταξύ εταιρειών ή μεταξύ εταιρειών και πελατών μπορούν να δημιουργήσουν π.χ. νέες υπηρεσίες και χρηματοδοτικές λύσεις.</a:t>
            </a: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Tree>
    <p:extLst>
      <p:ext uri="{BB962C8B-B14F-4D97-AF65-F5344CB8AC3E}">
        <p14:creationId xmlns:p14="http://schemas.microsoft.com/office/powerpoint/2010/main" val="2572164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Autofit/>
          </a:bodyPr>
          <a:lstStyle/>
          <a:p>
            <a:pPr algn="ctr"/>
            <a:r>
              <a:rPr lang="el-GR" sz="2800" b="1" dirty="0"/>
              <a:t>Κατευθυντήριες γραμμές για την προώθηση επιχειρηματικών πρακτικών κυκλικής οικονομίας στον κλάδο της ενέργειας</a:t>
            </a:r>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fontScale="92500" lnSpcReduction="20000"/>
          </a:bodyPr>
          <a:lstStyle/>
          <a:p>
            <a:pPr marL="0" indent="0" algn="just">
              <a:buNone/>
            </a:pPr>
            <a:r>
              <a:rPr lang="el-GR" b="1" i="1" dirty="0"/>
              <a:t>γ. </a:t>
            </a:r>
            <a:r>
              <a:rPr lang="el-GR" b="1" i="1" dirty="0">
                <a:solidFill>
                  <a:srgbClr val="FF0000"/>
                </a:solidFill>
              </a:rPr>
              <a:t>Η αγορά ενέργειας μεταβάλλεται με ταχείς ρυθμούς</a:t>
            </a:r>
            <a:r>
              <a:rPr lang="el-GR" b="1" i="1" dirty="0"/>
              <a:t>: </a:t>
            </a:r>
            <a:r>
              <a:rPr lang="el-GR" b="1" dirty="0"/>
              <a:t>η ποσότητα π.χ. αποκεντρωμένης παραγωγής ενέργειας από ανανεώσιμες πηγές αυξάνεται, γεγονός που αυξάνει την ανάγκη για διαχείριση από την πλευρά της ζήτησης. Οι ρόλοι των φορέων εκμετάλλευσης του ενεργειακού κλάδου ενδέχεται να αλλάξουν στο μέλλον και ο κλάδος μπορεί σύντομα να έχει και νέα είδη παικτών. Θα πρέπει οι εταιρείες ενέργειας να δραστηριοποιηθούν και να εξετάσουν τις επιχειρηματικές ευκαιρίες από μελλοντικές συστημικές προκλήσεις σε στρατηγικό επίπεδο – η αποδοτικότητα των πόρων μπορεί να ενισχυθεί ταυτόχρονα.</a:t>
            </a:r>
          </a:p>
          <a:p>
            <a:pPr marL="0" indent="0" algn="just">
              <a:buNone/>
            </a:pPr>
            <a:r>
              <a:rPr lang="el-GR" b="1" i="1" dirty="0"/>
              <a:t>δ. </a:t>
            </a:r>
            <a:r>
              <a:rPr lang="el-GR" b="1" i="1" dirty="0">
                <a:solidFill>
                  <a:srgbClr val="FF0000"/>
                </a:solidFill>
              </a:rPr>
              <a:t>Επί του παρόντος, η ανάκτηση της πλεονάζουσας θερμότητας συχνά δεν είναι οικονομικά εφικτή</a:t>
            </a:r>
            <a:r>
              <a:rPr lang="el-GR" b="1" i="1" dirty="0"/>
              <a:t>. </a:t>
            </a:r>
            <a:r>
              <a:rPr lang="el-GR" b="1" dirty="0"/>
              <a:t>Τα εμπόδια στην αξιοποίηση της πλεονάζουσας θερμότητας περιλαμβάνουν το γεγονός ότι οι βιομηχανικές εγκαταστάσεις συνήθως βρίσκονται εκτός κατοικημένων περιοχών και δικτύων π.χ. τηλεθέρμανσης, καθώς και τα επίπεδα θερμοκρασίας της πλεονάζουσας θερμότητας και τις απαιτούμενες περιόδους απόσβεσης για εταιρικές επενδύσεις. Το δυναμικό αξιοποίησης της πλεονάζουσας θερμότητας θα μπορούσε να αυξηθεί με την εξεύρεση εύλογων λύσεων στον πολεοδομικό σχεδιασμό σε δημοτικό επίπεδο ή με το σχεδιασμό νέων μεθόδων χρηματοδότησης των έργων. Επίσης, οι εξελίξεις στην τεχνολογία, όπως οι αντλίες θερμότητας, επιτρέπουν μια πιο κερδοφόρα αξιοποίηση της πλεονάζουσας θερμότητας.</a:t>
            </a:r>
          </a:p>
          <a:p>
            <a:pPr marL="0" indent="0" algn="just">
              <a:buNone/>
            </a:pP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Tree>
    <p:extLst>
      <p:ext uri="{BB962C8B-B14F-4D97-AF65-F5344CB8AC3E}">
        <p14:creationId xmlns:p14="http://schemas.microsoft.com/office/powerpoint/2010/main" val="1579192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Autofit/>
          </a:bodyPr>
          <a:lstStyle/>
          <a:p>
            <a:pPr algn="ctr"/>
            <a:r>
              <a:rPr lang="el-GR" sz="2800" b="1" dirty="0"/>
              <a:t>Κατευθυντήριες γραμμές για την προώθηση επιχειρηματικών πρακτικών κυκλικής οικονομίας στον κλάδο της ενέργειας</a:t>
            </a:r>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fontScale="92500" lnSpcReduction="10000"/>
          </a:bodyPr>
          <a:lstStyle/>
          <a:p>
            <a:pPr marL="0" indent="0" algn="just">
              <a:buNone/>
            </a:pPr>
            <a:r>
              <a:rPr lang="el-GR" b="1" i="1" dirty="0"/>
              <a:t>ε.  </a:t>
            </a:r>
            <a:r>
              <a:rPr lang="el-GR" b="1" i="1" dirty="0">
                <a:solidFill>
                  <a:srgbClr val="FF0000"/>
                </a:solidFill>
              </a:rPr>
              <a:t>Σημαντικό στοιχείο αποτελεί η παραγωγή πράσινης ηλεκτρικής ενέργειας</a:t>
            </a:r>
            <a:r>
              <a:rPr lang="el-GR" b="1" i="1" dirty="0"/>
              <a:t>, </a:t>
            </a:r>
            <a:r>
              <a:rPr lang="el-GR" b="1" dirty="0"/>
              <a:t>για παράδειγμα στις ερήμους της γης γεμάτες ήλιο, με χαμηλό κόστος και σε όλο και μεγαλύτερες ποσότητες. Για πολλές εφαρμογές, η πράσινη ηλεκτρική ενέργεια μπορεί να χρησιμοποιηθεί απευθείας. Κατ’ άλλους, παράγεται πράσινο υδρογόνο (H</a:t>
            </a:r>
            <a:r>
              <a:rPr lang="el-GR" b="1" baseline="-25000" dirty="0"/>
              <a:t>2</a:t>
            </a:r>
            <a:r>
              <a:rPr lang="el-GR" b="1" dirty="0"/>
              <a:t>), με ευρύ φάσμα πιθανών χρήσεων. Το υδρογόνο και το CO</a:t>
            </a:r>
            <a:r>
              <a:rPr lang="el-GR" b="1" baseline="-25000" dirty="0"/>
              <a:t>2</a:t>
            </a:r>
            <a:r>
              <a:rPr lang="el-GR" b="1" dirty="0"/>
              <a:t> που δεσμεύονται από βιομηχανικές διεργασίες (CCU), χρησιμοποιούνται για την παραγωγή κλιματικά ουδέτερων φορέων ενέργειας, ιδίως μεθανόλης (“υγρή ηλεκτρική ενέργεια”) και μεθανίου (“αέρια ηλεκτρική ενέργεια”). Μια κατευθυντήρια αρχή είναι η μετατροπή των ενεργειακών διεργασιών που βασίζονται σε ορυκτά καύσιμα, προς κλιματικά ουδέτερους φορείς ενέργειας, έχοντας κατά νου πάντα την οικονομική και τεχνική σκοπιμότητα. Το φυσικό αέριο, σε συνδυασμό με τη δέσμευση και αποθήκευση διοξειδίου του άνθρακα, θα διαδραματίσει σημαντικό ρόλο για τις επόμενες δεκαετίες. Με το φυσικό αέριο, μιλάμε για ηλεκτρική ενέργεια χαμηλών εκπομπών άνθρακα χωρίς προβλήματα αστάθειας, την παραγωγή κλιματικά ουδέτερου χάλυβα, τσιμέντου και πολλών χημικών προϊόντων, καθώς και την παραγωγή υδρογόνου χαμηλών εκπομπών άνθρακα. Ζωτικής σημασίας για τη χρήση του φυσικού αερίου είναι η δέσμευση CO</a:t>
            </a:r>
            <a:r>
              <a:rPr lang="el-GR" b="1" baseline="-25000" dirty="0"/>
              <a:t>2</a:t>
            </a:r>
            <a:r>
              <a:rPr lang="el-GR" b="1" dirty="0"/>
              <a:t> για μετέπειτα επαναχρησιμοποίηση ή αποθήκευση.</a:t>
            </a:r>
            <a:endParaRPr lang="en-US" b="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Tree>
    <p:extLst>
      <p:ext uri="{BB962C8B-B14F-4D97-AF65-F5344CB8AC3E}">
        <p14:creationId xmlns:p14="http://schemas.microsoft.com/office/powerpoint/2010/main" val="928760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Autofit/>
          </a:bodyPr>
          <a:lstStyle/>
          <a:p>
            <a:pPr algn="ctr"/>
            <a:r>
              <a:rPr lang="el-GR" sz="2800" b="1" dirty="0"/>
              <a:t>Κατευθυντήριες γραμμές για την προώθηση επιχειρηματικών πρακτικών κυκλικής οικονομίας στον κλάδο της ενέργειας</a:t>
            </a:r>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pic>
        <p:nvPicPr>
          <p:cNvPr id="5" name="Θέση περιεχομένου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2072" y="1009650"/>
            <a:ext cx="9467850" cy="5493464"/>
          </a:xfrm>
          <a:prstGeom prst="rect">
            <a:avLst/>
          </a:prstGeom>
          <a:noFill/>
          <a:ln>
            <a:noFill/>
          </a:ln>
        </p:spPr>
      </p:pic>
    </p:spTree>
    <p:extLst>
      <p:ext uri="{BB962C8B-B14F-4D97-AF65-F5344CB8AC3E}">
        <p14:creationId xmlns:p14="http://schemas.microsoft.com/office/powerpoint/2010/main" val="1029358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Autofit/>
          </a:bodyPr>
          <a:lstStyle/>
          <a:p>
            <a:pPr algn="ctr"/>
            <a:r>
              <a:rPr lang="el-GR" sz="2800" b="1" dirty="0"/>
              <a:t>Κατευθυντήριες γραμμές για την προώθηση επιχειρηματικών πρακτικών κυκλικής οικονομίας στον κλάδο της ενέργειας</a:t>
            </a:r>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fontScale="92500" lnSpcReduction="20000"/>
          </a:bodyPr>
          <a:lstStyle/>
          <a:p>
            <a:pPr marL="0" indent="0" algn="just">
              <a:lnSpc>
                <a:spcPct val="115000"/>
              </a:lnSpc>
              <a:spcAft>
                <a:spcPts val="0"/>
              </a:spcAft>
              <a:buNone/>
            </a:pPr>
            <a:r>
              <a:rPr lang="el-GR" b="1" dirty="0">
                <a:latin typeface="Calibri" panose="020F0502020204030204" pitchFamily="34" charset="0"/>
                <a:ea typeface="Times New Roman" panose="02020603050405020304" pitchFamily="18" charset="0"/>
                <a:cs typeface="Times New Roman" panose="02020603050405020304" pitchFamily="18" charset="0"/>
              </a:rPr>
              <a:t>στ.</a:t>
            </a:r>
            <a:r>
              <a:rPr lang="el-GR" dirty="0">
                <a:latin typeface="Calibri" panose="020F0502020204030204" pitchFamily="34" charset="0"/>
                <a:ea typeface="Times New Roman" panose="02020603050405020304" pitchFamily="18" charset="0"/>
                <a:cs typeface="Times New Roman" panose="02020603050405020304" pitchFamily="18" charset="0"/>
              </a:rPr>
              <a:t> </a:t>
            </a:r>
            <a:r>
              <a:rPr lang="el-GR"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Στην παραγωγή κλιματικά ουδέτερων φορέων ενέργειας</a:t>
            </a:r>
            <a:r>
              <a:rPr lang="el-GR" dirty="0">
                <a:latin typeface="Calibri" panose="020F0502020204030204" pitchFamily="34" charset="0"/>
                <a:ea typeface="Times New Roman" panose="02020603050405020304" pitchFamily="18" charset="0"/>
                <a:cs typeface="Times New Roman" panose="02020603050405020304" pitchFamily="18" charset="0"/>
              </a:rPr>
              <a:t>, η ηλιακή ενέργεια μετατρέπεται σε χημικά δεσμευμένη ενέργεια. Στη φύση, αυτή η διαδικασία ονομάζεται </a:t>
            </a:r>
            <a:r>
              <a:rPr lang="el-GR" b="1" i="1" dirty="0">
                <a:latin typeface="Calibri" panose="020F0502020204030204" pitchFamily="34" charset="0"/>
                <a:ea typeface="Times New Roman" panose="02020603050405020304" pitchFamily="18" charset="0"/>
                <a:cs typeface="Times New Roman" panose="02020603050405020304" pitchFamily="18" charset="0"/>
              </a:rPr>
              <a:t>φωτοσύνθεση</a:t>
            </a:r>
            <a:r>
              <a:rPr lang="el-GR" dirty="0">
                <a:latin typeface="Calibri" panose="020F0502020204030204" pitchFamily="34" charset="0"/>
                <a:ea typeface="Times New Roman" panose="02020603050405020304" pitchFamily="18" charset="0"/>
                <a:cs typeface="Times New Roman" panose="02020603050405020304" pitchFamily="18" charset="0"/>
              </a:rPr>
              <a:t>. Η “</a:t>
            </a:r>
            <a:r>
              <a:rPr lang="el-GR" b="1" i="1" dirty="0">
                <a:latin typeface="Calibri" panose="020F0502020204030204" pitchFamily="34" charset="0"/>
                <a:ea typeface="Times New Roman" panose="02020603050405020304" pitchFamily="18" charset="0"/>
                <a:cs typeface="Times New Roman" panose="02020603050405020304" pitchFamily="18" charset="0"/>
              </a:rPr>
              <a:t>τεχνική φωτοσύνθεση</a:t>
            </a:r>
            <a:r>
              <a:rPr lang="el-GR" dirty="0">
                <a:latin typeface="Calibri" panose="020F0502020204030204" pitchFamily="34" charset="0"/>
                <a:ea typeface="Times New Roman" panose="02020603050405020304" pitchFamily="18" charset="0"/>
                <a:cs typeface="Times New Roman" panose="02020603050405020304" pitchFamily="18" charset="0"/>
              </a:rPr>
              <a:t>” μετατρέπει το CO</a:t>
            </a:r>
            <a:r>
              <a:rPr lang="el-GR" baseline="-25000" dirty="0">
                <a:latin typeface="Calibri" panose="020F0502020204030204" pitchFamily="34" charset="0"/>
                <a:ea typeface="Times New Roman" panose="02020603050405020304" pitchFamily="18" charset="0"/>
                <a:cs typeface="Times New Roman" panose="02020603050405020304" pitchFamily="18" charset="0"/>
              </a:rPr>
              <a:t>2</a:t>
            </a:r>
            <a:r>
              <a:rPr lang="el-GR" dirty="0">
                <a:latin typeface="Calibri" panose="020F0502020204030204" pitchFamily="34" charset="0"/>
                <a:ea typeface="Times New Roman" panose="02020603050405020304" pitchFamily="18" charset="0"/>
                <a:cs typeface="Times New Roman" panose="02020603050405020304" pitchFamily="18" charset="0"/>
              </a:rPr>
              <a:t> σε πολύτιμο οικονομικό αγαθό σε μια κυκλική οικονομία άνθρακα. Περαιτέρω στάδια επεξεργασίας οδηγούν σε κλιματικά ουδέτερα συνθετικά καύσιμα και χημικά προϊόντα. Τα σημερινά οχήματα, αεροσκάφη και υποδομές μπορούν να συνεχίσουν να χρησιμοποιούνται περαιτέρω, ενώ γίνονται κλιματικά ουδέτερα.</a:t>
            </a:r>
          </a:p>
          <a:p>
            <a:pPr marL="0" indent="0" algn="just">
              <a:lnSpc>
                <a:spcPct val="115000"/>
              </a:lnSpc>
              <a:spcAft>
                <a:spcPts val="0"/>
              </a:spcAft>
              <a:buNone/>
            </a:pPr>
            <a:r>
              <a:rPr lang="el-GR" b="1" dirty="0">
                <a:latin typeface="Calibri" panose="020F0502020204030204" pitchFamily="34" charset="0"/>
                <a:ea typeface="Times New Roman" panose="02020603050405020304" pitchFamily="18" charset="0"/>
                <a:cs typeface="Times New Roman" panose="02020603050405020304" pitchFamily="18" charset="0"/>
              </a:rPr>
              <a:t>ζ.</a:t>
            </a:r>
            <a:r>
              <a:rPr lang="el-GR" dirty="0">
                <a:latin typeface="Calibri" panose="020F0502020204030204" pitchFamily="34" charset="0"/>
                <a:ea typeface="Times New Roman" panose="02020603050405020304" pitchFamily="18" charset="0"/>
                <a:cs typeface="Times New Roman" panose="02020603050405020304" pitchFamily="18" charset="0"/>
              </a:rPr>
              <a:t>   </a:t>
            </a:r>
            <a:r>
              <a:rPr lang="el-GR"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Οι εκπομπές CO</a:t>
            </a:r>
            <a:r>
              <a:rPr lang="el-GR" b="1" i="1" baseline="-25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2</a:t>
            </a:r>
            <a:r>
              <a:rPr lang="el-GR"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πρέπει να επανεισαχθούν στον τεχνικό κύκλο άνθρακα</a:t>
            </a:r>
            <a:r>
              <a:rPr lang="el-GR" dirty="0">
                <a:latin typeface="Calibri" panose="020F0502020204030204" pitchFamily="34" charset="0"/>
                <a:ea typeface="Times New Roman" panose="02020603050405020304" pitchFamily="18" charset="0"/>
                <a:cs typeface="Times New Roman" panose="02020603050405020304" pitchFamily="18" charset="0"/>
              </a:rPr>
              <a:t> μέσω CCU ή πρέπει να αποθηκευτούν μόνιμα με τη χρήση CCS. Εάν αυτό δεν είναι δυνατό, μπαίνει στο παιχνίδι ένας βιολογικός κύκλος άνθρακα. Μέσω της αναδάσωσης, της προστασίας των τροπικών δασών ή του σχηματισμού χούμου στη γεωργία, οι αντίστοιχες εκπομπές CO</a:t>
            </a:r>
            <a:r>
              <a:rPr lang="el-GR" baseline="-25000" dirty="0">
                <a:latin typeface="Calibri" panose="020F0502020204030204" pitchFamily="34" charset="0"/>
                <a:ea typeface="Times New Roman" panose="02020603050405020304" pitchFamily="18" charset="0"/>
                <a:cs typeface="Times New Roman" panose="02020603050405020304" pitchFamily="18" charset="0"/>
              </a:rPr>
              <a:t>2</a:t>
            </a:r>
            <a:r>
              <a:rPr lang="el-GR" dirty="0">
                <a:latin typeface="Calibri" panose="020F0502020204030204" pitchFamily="34" charset="0"/>
                <a:ea typeface="Times New Roman" panose="02020603050405020304" pitchFamily="18" charset="0"/>
                <a:cs typeface="Times New Roman" panose="02020603050405020304" pitchFamily="18" charset="0"/>
              </a:rPr>
              <a:t> απομακρύνονται από την ατμόσφαιρα (λύσεις που βασίζονται στη φύση), χρηματοδοτούμενες από την αγορά πιστοποιητικών κλίματος υψηλής ποιότητας από τους παραγωγούς εκπομπών.</a:t>
            </a:r>
          </a:p>
          <a:p>
            <a:pPr marL="0" indent="0" algn="just">
              <a:buNone/>
            </a:pPr>
            <a:endParaRPr lang="en-US" b="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Tree>
    <p:extLst>
      <p:ext uri="{BB962C8B-B14F-4D97-AF65-F5344CB8AC3E}">
        <p14:creationId xmlns:p14="http://schemas.microsoft.com/office/powerpoint/2010/main" val="3123251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Autofit/>
          </a:bodyPr>
          <a:lstStyle/>
          <a:p>
            <a:pPr algn="ctr"/>
            <a:r>
              <a:rPr lang="el-GR" sz="3600" b="1" dirty="0"/>
              <a:t>Διαχείριση φωτοβολταϊκής τεχνολογίας στο τέλος κύκλου ζωής </a:t>
            </a:r>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r>
              <a:rPr lang="el-GR" b="1" dirty="0"/>
              <a:t>Ο </a:t>
            </a:r>
            <a:r>
              <a:rPr lang="el-GR" b="1" dirty="0">
                <a:solidFill>
                  <a:srgbClr val="FF0000"/>
                </a:solidFill>
                <a:hlinkClick r:id="rId2"/>
              </a:rPr>
              <a:t>IRENA</a:t>
            </a:r>
            <a:r>
              <a:rPr lang="el-GR" b="1" dirty="0"/>
              <a:t> προβλέπει ότι τα απόβλητα από παγκόσμια σωρευτικά φωτοβολταϊκά έργα θα αυξηθούν από 0,2 Mt το 2021 σε 4 Mt το 2030, σχεδόν 50 Mt το 2040 και πάνω από 200 Mt έως το 2050. Οι χώρες μέλη της G20 θα συνεισφέρουν σχεδόν το 90% αυτών των αποβλήτων. </a:t>
            </a:r>
          </a:p>
          <a:p>
            <a:pPr marL="0" indent="0" algn="just">
              <a:buNone/>
            </a:pPr>
            <a:endParaRPr lang="el-GR" b="1" dirty="0"/>
          </a:p>
          <a:p>
            <a:pPr marL="0" indent="0" algn="just">
              <a:buNone/>
            </a:pP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pic>
        <p:nvPicPr>
          <p:cNvPr id="5" name="Εικόνα 4"/>
          <p:cNvPicPr/>
          <p:nvPr/>
        </p:nvPicPr>
        <p:blipFill rotWithShape="1">
          <a:blip r:embed="rId3"/>
          <a:srcRect t="12027"/>
          <a:stretch/>
        </p:blipFill>
        <p:spPr bwMode="auto">
          <a:xfrm>
            <a:off x="2586678" y="2496065"/>
            <a:ext cx="7018637" cy="3733963"/>
          </a:xfrm>
          <a:prstGeom prst="rect">
            <a:avLst/>
          </a:prstGeom>
          <a:ln>
            <a:noFill/>
          </a:ln>
          <a:extLst>
            <a:ext uri="{53640926-AAD7-44D8-BBD7-CCE9431645EC}">
              <a14:shadowObscured xmlns:a14="http://schemas.microsoft.com/office/drawing/2010/main"/>
            </a:ext>
          </a:extLst>
        </p:spPr>
      </p:pic>
      <p:sp>
        <p:nvSpPr>
          <p:cNvPr id="6" name="Τίτλος 1">
            <a:extLst>
              <a:ext uri="{FF2B5EF4-FFF2-40B4-BE49-F238E27FC236}">
                <a16:creationId xmlns:a16="http://schemas.microsoft.com/office/drawing/2014/main" id="{A95F3733-412C-4CFB-B618-8FE3FBA7E5D2}"/>
              </a:ext>
            </a:extLst>
          </p:cNvPr>
          <p:cNvSpPr txBox="1">
            <a:spLocks/>
          </p:cNvSpPr>
          <p:nvPr/>
        </p:nvSpPr>
        <p:spPr>
          <a:xfrm>
            <a:off x="0" y="18255"/>
            <a:ext cx="12192000" cy="822403"/>
          </a:xfrm>
          <a:prstGeom prst="rect">
            <a:avLst/>
          </a:prstGeom>
          <a:solidFill>
            <a:schemeClr val="accent4">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a:t>Κατευθυντήριες γραμμές για την προώθηση επιχειρηματικών πρακτικών κυκλικής οικονομίας στον κλάδο της ενέργειας</a:t>
            </a:r>
            <a:endParaRPr lang="el-GR" sz="2800" b="1" dirty="0"/>
          </a:p>
        </p:txBody>
      </p:sp>
    </p:spTree>
    <p:extLst>
      <p:ext uri="{BB962C8B-B14F-4D97-AF65-F5344CB8AC3E}">
        <p14:creationId xmlns:p14="http://schemas.microsoft.com/office/powerpoint/2010/main" val="294517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endParaRPr lang="el-GR" b="1" i="1" dirty="0">
              <a:solidFill>
                <a:srgbClr val="FF0000"/>
              </a:solidFill>
            </a:endParaRPr>
          </a:p>
          <a:p>
            <a:pPr marL="0" indent="0" algn="just">
              <a:buNone/>
            </a:pPr>
            <a:r>
              <a:rPr lang="el-GR" b="1" i="1" dirty="0">
                <a:solidFill>
                  <a:srgbClr val="FF0000"/>
                </a:solidFill>
              </a:rPr>
              <a:t>Αφενός</a:t>
            </a:r>
            <a:r>
              <a:rPr lang="el-GR" b="1" dirty="0"/>
              <a:t>, η μετάβαση στην κυκλική οικονομία δεν εξαλείφει την ανάγκη για ενέργεια. Αντίθετα, μας ωθεί να χρησιμοποιούμε αποτελεσματικά την ενέργεια, να μειώσουμε την κατανάλωση πρωτογενούς ενέργειας και να χρησιμοποιήσουμε την απορριπτόμενη θερμότητα και τις ανανεώσιμες πηγές ενέργειας</a:t>
            </a:r>
            <a:r>
              <a:rPr lang="en-US" b="1" dirty="0"/>
              <a:t>.</a:t>
            </a:r>
            <a:endParaRPr lang="el-GR" b="1" dirty="0"/>
          </a:p>
          <a:p>
            <a:pPr marL="0" indent="0" algn="just">
              <a:buNone/>
            </a:pPr>
            <a:r>
              <a:rPr lang="el-GR" b="1" i="1" dirty="0">
                <a:solidFill>
                  <a:srgbClr val="FF0000"/>
                </a:solidFill>
              </a:rPr>
              <a:t>Από την άλλη</a:t>
            </a:r>
            <a:r>
              <a:rPr lang="el-GR" b="1" dirty="0"/>
              <a:t>, η ενεργειακή μετάβαση εξαρτάται από τη μετάβαση σε μια κυκλική οικονομία – με την ταχεία επέκταση των υποδομών ανανεώσιμων πηγών ενέργειας, η ζήτηση για διάφορα κρίσιμα ορυκτά προβλέπεται να αυξηθεί σημαντικά. Οι </a:t>
            </a:r>
            <a:r>
              <a:rPr lang="el-GR" b="1" dirty="0">
                <a:hlinkClick r:id="rId2"/>
              </a:rPr>
              <a:t>ελλείψεις εφοδιασμού</a:t>
            </a:r>
            <a:r>
              <a:rPr lang="el-GR" b="1" dirty="0"/>
              <a:t> θεωρούνται πιθανές τα επόμενα χρόνια. Ως εκ τούτου, ο ενεργειακός τομέας δεν έχει την πολυτέλεια να χρησιμοποιεί σπάνια υλικά μόνο μία φορά.</a:t>
            </a:r>
            <a:r>
              <a:rPr lang="el-GR" b="1" i="1" dirty="0"/>
              <a:t> </a:t>
            </a:r>
          </a:p>
          <a:p>
            <a:pPr marL="0" indent="0" algn="just">
              <a:buNone/>
            </a:pP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5"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7463"/>
            <a:ext cx="12192000" cy="823912"/>
          </a:xfrm>
          <a:solidFill>
            <a:schemeClr val="accent4">
              <a:lumMod val="20000"/>
              <a:lumOff val="80000"/>
            </a:schemeClr>
          </a:solidFill>
        </p:spPr>
        <p:txBody>
          <a:bodyPr>
            <a:noAutofit/>
          </a:bodyPr>
          <a:lstStyle/>
          <a:p>
            <a:pPr algn="ctr"/>
            <a:r>
              <a:rPr lang="el-GR" sz="2800" b="1" dirty="0"/>
              <a:t>Τι είναι το πλέγμα ενεργειακής μετάβασης-κυκλικής οικονομίας;</a:t>
            </a:r>
          </a:p>
        </p:txBody>
      </p:sp>
    </p:spTree>
    <p:extLst>
      <p:ext uri="{BB962C8B-B14F-4D97-AF65-F5344CB8AC3E}">
        <p14:creationId xmlns:p14="http://schemas.microsoft.com/office/powerpoint/2010/main" val="1559181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fontScale="92500" lnSpcReduction="20000"/>
          </a:bodyPr>
          <a:lstStyle/>
          <a:p>
            <a:pPr marL="0" indent="0" algn="just">
              <a:buNone/>
            </a:pPr>
            <a:endParaRPr lang="en-US" b="1" dirty="0"/>
          </a:p>
          <a:p>
            <a:pPr marL="0" indent="0" algn="just">
              <a:buNone/>
            </a:pPr>
            <a:r>
              <a:rPr lang="el-GR" b="1" dirty="0"/>
              <a:t>Τα </a:t>
            </a:r>
            <a:r>
              <a:rPr lang="el-GR" b="1" i="1" dirty="0">
                <a:solidFill>
                  <a:srgbClr val="FF0000"/>
                </a:solidFill>
              </a:rPr>
              <a:t>απόβλητα ηλιακών φωτοβολταϊκών πλαισίων </a:t>
            </a:r>
            <a:r>
              <a:rPr lang="el-GR" b="1" dirty="0"/>
              <a:t>μπορούν να αποκατασταθούν, να επαναχρησιμοποιηθούν και να ανακυκλωθούν, παρέχοντας πρόσθετες πρώτες ύλες και δημιουργώντας αξία. Σύμφωνα με το </a:t>
            </a:r>
            <a:r>
              <a:rPr lang="el-GR" b="1" dirty="0">
                <a:hlinkClick r:id="rId2"/>
              </a:rPr>
              <a:t>σενάριο 1,5°C του IRENA</a:t>
            </a:r>
            <a:r>
              <a:rPr lang="el-GR" b="1" dirty="0"/>
              <a:t>, περισσότερο από 17,7 Mt πρώτων υλών θα μπορούσε να ανακυκλωθεί από απόβλητα ηλιακών φωτοβολταϊκών πλαισίων έως το 2050, δημιουργώντας αξία περίπου 8,8 δισεκατομμυρίων δολαρίων ΗΠΑ.</a:t>
            </a:r>
          </a:p>
          <a:p>
            <a:pPr marL="0" indent="0" algn="just">
              <a:buNone/>
            </a:pPr>
            <a:endParaRPr lang="el-GR" b="1" dirty="0"/>
          </a:p>
          <a:p>
            <a:pPr marL="0" indent="0" algn="just">
              <a:buNone/>
            </a:pPr>
            <a:r>
              <a:rPr lang="el-GR" b="1" dirty="0"/>
              <a:t>Η αντιμετώπιση των προκλήσεων των ηλιακών φωτοβολταϊκών αποβλήτων και η απελευθέρωση του πλήρους δυναμικού μιας κυκλικής οικονομίας, απαιτεί ένα ολοκληρωμένο και υγιές πλαίσιο πολιτικής που πρέπει να τεθεί σε εφαρμογή τώρα, προτού τα απόβλητα καταστούν πρόβλημα, μέσω </a:t>
            </a:r>
            <a:r>
              <a:rPr lang="el-GR" b="1" i="1" dirty="0">
                <a:solidFill>
                  <a:srgbClr val="FF0000"/>
                </a:solidFill>
              </a:rPr>
              <a:t>κυβερνητικών κανονισμών</a:t>
            </a:r>
            <a:r>
              <a:rPr lang="el-GR" b="1" dirty="0"/>
              <a:t>, πρωτοβουλιών υπό την καθοδήγηση της βιομηχανίας και συμπράξεων δημόσιου και ιδιωτικού τομέα. Το πλαίσιο πολιτικής θα πρέπει να περιλαμβάνει κανονισμούς που θα βασίζονται σε σαφώς καθορισμένη ευθύνη ανακύκλωσης, τυποποίηση και πιστοποίηση, συστήματα συλλογής δεδομένων και υποβολής εκθέσεων, χρηματοοικονομικές και δημοσιονομικές πολιτικές, έρευνα, ανάπτυξη και επίδειξη τεχνολογιών ανακύκλωσης και ευαισθητοποίηση του κοινού.</a:t>
            </a:r>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6"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7463"/>
            <a:ext cx="12192000" cy="823912"/>
          </a:xfrm>
          <a:solidFill>
            <a:schemeClr val="accent4">
              <a:lumMod val="20000"/>
              <a:lumOff val="80000"/>
            </a:schemeClr>
          </a:solidFill>
        </p:spPr>
        <p:txBody>
          <a:bodyPr>
            <a:noAutofit/>
          </a:bodyPr>
          <a:lstStyle/>
          <a:p>
            <a:pPr algn="ctr"/>
            <a:r>
              <a:rPr lang="el-GR" sz="2800" b="1" dirty="0"/>
              <a:t>Κατευθυντήριες γραμμές για την προώθηση επιχειρηματικών πρακτικών κυκλικής οικονομίας στον κλάδο της ενέργειας</a:t>
            </a:r>
          </a:p>
        </p:txBody>
      </p:sp>
    </p:spTree>
    <p:extLst>
      <p:ext uri="{BB962C8B-B14F-4D97-AF65-F5344CB8AC3E}">
        <p14:creationId xmlns:p14="http://schemas.microsoft.com/office/powerpoint/2010/main" val="2025269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fontScale="92500" lnSpcReduction="20000"/>
          </a:bodyPr>
          <a:lstStyle/>
          <a:p>
            <a:pPr marL="0" indent="0" algn="just">
              <a:buNone/>
            </a:pPr>
            <a:r>
              <a:rPr lang="el-GR" b="1" dirty="0"/>
              <a:t>Η παραπάνω θεώρηση μπορεί να μειώσει τη ζήτηση για πρωτογενή ορυκτά και να αποτρέψει την είσοδο τοξικών υλικών στο περιβάλλον. Η ανακύκλωση ηλιακών φωτοβολταϊκών πλαισίων, ανεμογεννητριών και μπαταριών είναι όλα εφικτά από τεχνική άποψη. Ωστόσο, οι μέθοδοι ανακύκλωσης πρέπει να βελτιωθούν και να αναπτυχθούν περαιτέρω. Στην ανακύκλωση μπαταριών, για παράδειγμα, απαιτούνται οικονομικά αποδοτικές μέθοδοι για την ανάκτηση πρόσθετων ορυκτών στην μπαταρία (όπως πλαστικά και γραφίτης) (</a:t>
            </a:r>
            <a:r>
              <a:rPr lang="el-GR" b="1" dirty="0">
                <a:hlinkClick r:id="rId2"/>
              </a:rPr>
              <a:t>IRENA, 2020k</a:t>
            </a:r>
            <a:r>
              <a:rPr lang="el-GR" b="1" dirty="0"/>
              <a:t>).</a:t>
            </a:r>
            <a:endParaRPr lang="en-US" b="1" dirty="0"/>
          </a:p>
          <a:p>
            <a:pPr marL="0" indent="0" algn="just">
              <a:buNone/>
            </a:pPr>
            <a:r>
              <a:rPr lang="el-GR" b="1" dirty="0"/>
              <a:t>Βραχυπρόθεσμα και μεσοπρόθεσμα, τα πρωτογενή υλικά προβλέπεται να συνεχίσουν να κυριαρχούν ως προσφορά, ενώ θα δημιουργείται ένα απόθεμα κεφαλαίου τεχνολογιών. Έγκαιρος σχεδιασμός και πολιτικές, μπορούν να αποδώσουν το κρίσιμο απόθεμα υλικών που απαιτείται για να επιτραπεί η μελλοντική ανακύκλωση. Αν και η συμβολή της ανακύκλωσης βραχυπρόθεσμα και μεσοπρόθεσμα θα είναι περιορισμένη, μακροπρόθεσμα, καθώς αυξάνεται η ζήτηση, η ανακύκλωση αναμένεται να διαδραματίσει σημαντικό ρόλο στην προμήθεια πρώτων υλών κρίσιμης σημασίας, ιδίως για το</a:t>
            </a:r>
            <a:r>
              <a:rPr lang="el-GR" b="1" i="1" dirty="0"/>
              <a:t> </a:t>
            </a:r>
            <a:r>
              <a:rPr lang="el-GR" b="1" i="1" dirty="0">
                <a:solidFill>
                  <a:srgbClr val="FF0000"/>
                </a:solidFill>
              </a:rPr>
              <a:t>λίθιο, το νεοδύμιο και το δυσπρόσιο</a:t>
            </a:r>
            <a:r>
              <a:rPr lang="el-GR" b="1" i="1" dirty="0"/>
              <a:t>. </a:t>
            </a:r>
            <a:r>
              <a:rPr lang="el-GR" b="1" dirty="0"/>
              <a:t>Στην περίπτωση αυτών των υλικών, καθίσταται απαραίτητη η ανάπτυξη των τεχνολογιών και των υποδομών που απαιτούνται για την επεξεργασία των συσσωρευμένων αποθεμάτων.</a:t>
            </a:r>
            <a:endParaRPr lang="en-US" b="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5"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7463"/>
            <a:ext cx="12192000" cy="823912"/>
          </a:xfrm>
          <a:solidFill>
            <a:schemeClr val="accent4">
              <a:lumMod val="20000"/>
              <a:lumOff val="80000"/>
            </a:schemeClr>
          </a:solidFill>
        </p:spPr>
        <p:txBody>
          <a:bodyPr>
            <a:noAutofit/>
          </a:bodyPr>
          <a:lstStyle/>
          <a:p>
            <a:pPr algn="ctr"/>
            <a:r>
              <a:rPr lang="el-GR" sz="2800" b="1" dirty="0"/>
              <a:t>Κατευθυντήριες γραμμές για την προώθηση επιχειρηματικών πρακτικών κυκλικής οικονομίας στον κλάδο της ενέργειας</a:t>
            </a:r>
          </a:p>
        </p:txBody>
      </p:sp>
    </p:spTree>
    <p:extLst>
      <p:ext uri="{BB962C8B-B14F-4D97-AF65-F5344CB8AC3E}">
        <p14:creationId xmlns:p14="http://schemas.microsoft.com/office/powerpoint/2010/main" val="188772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8255"/>
            <a:ext cx="12192000" cy="822403"/>
          </a:xfrm>
          <a:solidFill>
            <a:schemeClr val="accent4">
              <a:lumMod val="20000"/>
              <a:lumOff val="80000"/>
            </a:schemeClr>
          </a:solidFill>
        </p:spPr>
        <p:txBody>
          <a:bodyPr>
            <a:normAutofit/>
          </a:bodyPr>
          <a:lstStyle/>
          <a:p>
            <a:pPr algn="ctr"/>
            <a:endParaRPr lang="el-GR" b="1" dirty="0"/>
          </a:p>
        </p:txBody>
      </p:sp>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r>
              <a:rPr lang="el-GR" b="1" dirty="0"/>
              <a:t>Για άλλα υλικά, όπως το </a:t>
            </a:r>
            <a:r>
              <a:rPr lang="el-GR" b="1" i="1" dirty="0">
                <a:solidFill>
                  <a:srgbClr val="FF0000"/>
                </a:solidFill>
              </a:rPr>
              <a:t>νικέλιο και ο χαλκός</a:t>
            </a:r>
            <a:r>
              <a:rPr lang="el-GR" b="1" dirty="0"/>
              <a:t>, οι πολιτικές για την αύξηση της ανακύκλωσης θα μπορούσαν να συμβάλουν στη μείωση της ζήτησης. Το 2018, σχεδόν 8,5 Mt χαλκού ανακυκλώθηκαν από απορρίμματα και το ένα τρίτο της προσφοράς νικελίου προήλθε από ανακυκλωμένα υλικά (</a:t>
            </a:r>
            <a:r>
              <a:rPr lang="el-GR" b="1" dirty="0">
                <a:hlinkClick r:id="rId2"/>
              </a:rPr>
              <a:t>Copper Alliance, 2020</a:t>
            </a:r>
            <a:r>
              <a:rPr lang="el-GR" b="1" dirty="0"/>
              <a:t>). Τα μισά από τα χρησιμοποιημένα υλικά χαλκού σπαταλώνται επί του παρόντος. Οι υψηλότερες τιμές των υλικών είναι πιθανό να αυξήσουν την οικονομική βιωσιμότητα της ανακύκλωσης χαλκού. Η χάραξη παρεμβάσεων πολιτικής για την αύξηση των ποσοστών ανακύκλωσης αυτών των υλικών θα μπορούσε να συμβάλει στη μείωση των κινδύνων εφοδιασμού. Η αύξηση και η εναρμόνιση των δεδομένων ανακύκλωσης μπορεί επίσης να έχει ευεργετικά αποτελέσματα, προβάλλοντας πόσο αποτελεσματικά ανακυκλώνονται τα υλικά, παρέχοντας πολύτιμες πληροφορίες για την έρευνα και ανάπτυξη ανακύκλωσης και παρέχοντας πληροφορίες σχετικές με παρεμβάσεις πολιτικής (IRENA, 2020k).</a:t>
            </a: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5" name="Τίτλος 1">
            <a:extLst>
              <a:ext uri="{FF2B5EF4-FFF2-40B4-BE49-F238E27FC236}">
                <a16:creationId xmlns:a16="http://schemas.microsoft.com/office/drawing/2014/main" id="{A95F3733-412C-4CFB-B618-8FE3FBA7E5D2}"/>
              </a:ext>
            </a:extLst>
          </p:cNvPr>
          <p:cNvSpPr txBox="1">
            <a:spLocks/>
          </p:cNvSpPr>
          <p:nvPr/>
        </p:nvSpPr>
        <p:spPr>
          <a:xfrm>
            <a:off x="-3" y="18255"/>
            <a:ext cx="12192000" cy="822403"/>
          </a:xfrm>
          <a:prstGeom prst="rect">
            <a:avLst/>
          </a:prstGeom>
          <a:solidFill>
            <a:schemeClr val="accent4">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a:t>Κατευθυντήριες γραμμές για την προώθηση επιχειρηματικών πρακτικών κυκλικής οικονομίας στον κλάδο της ενέργειας</a:t>
            </a:r>
            <a:endParaRPr lang="el-GR" sz="2800" b="1" dirty="0"/>
          </a:p>
        </p:txBody>
      </p:sp>
    </p:spTree>
    <p:extLst>
      <p:ext uri="{BB962C8B-B14F-4D97-AF65-F5344CB8AC3E}">
        <p14:creationId xmlns:p14="http://schemas.microsoft.com/office/powerpoint/2010/main" val="678404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fontScale="85000" lnSpcReduction="20000"/>
          </a:bodyPr>
          <a:lstStyle/>
          <a:p>
            <a:pPr marL="0" indent="0" algn="just">
              <a:buNone/>
            </a:pPr>
            <a:r>
              <a:rPr lang="el-GR" b="1" dirty="0"/>
              <a:t>Η υιοθέτηση κυκλικών επιχειρηματικών μοντέλων και οι </a:t>
            </a:r>
            <a:r>
              <a:rPr lang="el-GR" b="1" i="1" dirty="0">
                <a:solidFill>
                  <a:srgbClr val="FF0000"/>
                </a:solidFill>
              </a:rPr>
              <a:t>επενδύσεις στην Ε&amp;Α </a:t>
            </a:r>
            <a:r>
              <a:rPr lang="el-GR" b="1" dirty="0"/>
              <a:t>σε κυκλικές τεχνολογίες, έχουν τη δυνατότητα να λειτουργήσουν ως καταλύτης για την οικονομική ανάπτυξη μέσω της καινοτομίας. Απαιτούνται επίσης επενδύσεις για τη δημιουργία και την αύξηση της ικανότητας ανάλυσης των σημαντικών εμπορικών ροών σε τομεακό επίπεδο. Η παρακολούθηση και η ανάλυση υλικών στην τεχνόσφαιρα μπορεί να ρίξει φως στη σημασία των υλικών και να οδηγήσει σε επενδύσεις σε υποδομές ανακύκλωσης. Τα μοντέλα κυκλικής οικονομίας μπορούν επίσης να δημιουργήσουν θέσεις εργασίας, καθώς η επισκευή, η συντήρηση, η ανακατασκευή, η επαναχρησιμοποίηση και η ανακύκλωση είναι εντάσεως εργασίας σε σχέση με την εξόρυξη και τις παραδοσιακές διαδικασίες παραγωγής (</a:t>
            </a:r>
            <a:r>
              <a:rPr lang="el-GR" b="1" dirty="0">
                <a:hlinkClick r:id="rId2"/>
              </a:rPr>
              <a:t>ΟΟΣΑ, 2021β</a:t>
            </a:r>
            <a:r>
              <a:rPr lang="el-GR" b="1" dirty="0"/>
              <a:t>).</a:t>
            </a:r>
          </a:p>
          <a:p>
            <a:pPr marL="0" indent="0" algn="just">
              <a:buNone/>
            </a:pPr>
            <a:endParaRPr lang="el-GR" b="1" dirty="0"/>
          </a:p>
          <a:p>
            <a:pPr marL="0" indent="0" algn="just">
              <a:buNone/>
            </a:pPr>
            <a:r>
              <a:rPr lang="el-GR" b="1" dirty="0"/>
              <a:t>Η </a:t>
            </a:r>
            <a:r>
              <a:rPr lang="el-GR" b="1" i="1" dirty="0">
                <a:solidFill>
                  <a:srgbClr val="FF0000"/>
                </a:solidFill>
              </a:rPr>
              <a:t>ανακύκλωση νέων υλικών όπως το λίθιο, το νεοδύμιο και το δυσπρόσιο είναι κρίσιμη για την ανάπτυξη μιας κυκλικής οικονομίας</a:t>
            </a:r>
            <a:r>
              <a:rPr lang="el-GR" b="1" dirty="0"/>
              <a:t> μέσα σε δεκαετίες ή έναν αιώνα, αλλά δεν είναι πιθανό να έχει μεγάλο αντίκτυπο τα επόμενα χρόνια. Το βραχυπρόθεσμο ζήτημα, επομένως, δεν είναι η πρωτογενής παραγωγή ή η ανακύκλωση, αλλά και τα δύο μαζί. Η προετοιμασία για την εποχή </a:t>
            </a:r>
            <a:r>
              <a:rPr lang="el-GR" b="1" i="1" dirty="0">
                <a:solidFill>
                  <a:srgbClr val="FF0000"/>
                </a:solidFill>
              </a:rPr>
              <a:t>μετά το 2050 </a:t>
            </a:r>
            <a:r>
              <a:rPr lang="el-GR" b="1" dirty="0"/>
              <a:t>θα είναι επωφελής, αλλά δεν θα επηρεάσει τις διαθέσιμες προμήθειες στην παγκόσμια οικονομία στο άμεσο μέλλον. Για τον λόγο αυτόν, πρέπει να εξεταστούν άλλες βραχυπρόθεσμες και μεσοπρόθεσμες στρατηγικές.</a:t>
            </a:r>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5"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7463"/>
            <a:ext cx="12192000" cy="823912"/>
          </a:xfrm>
          <a:solidFill>
            <a:schemeClr val="accent4">
              <a:lumMod val="20000"/>
              <a:lumOff val="80000"/>
            </a:schemeClr>
          </a:solidFill>
        </p:spPr>
        <p:txBody>
          <a:bodyPr>
            <a:noAutofit/>
          </a:bodyPr>
          <a:lstStyle/>
          <a:p>
            <a:pPr algn="ctr"/>
            <a:r>
              <a:rPr lang="el-GR" sz="2800" b="1" dirty="0"/>
              <a:t>Κατευθυντήριες γραμμές για την προώθηση επιχειρηματικών πρακτικών κυκλικής οικονομίας στον κλάδο της ενέργειας</a:t>
            </a:r>
          </a:p>
        </p:txBody>
      </p:sp>
    </p:spTree>
    <p:extLst>
      <p:ext uri="{BB962C8B-B14F-4D97-AF65-F5344CB8AC3E}">
        <p14:creationId xmlns:p14="http://schemas.microsoft.com/office/powerpoint/2010/main" val="572258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endParaRPr lang="en-US" b="1" dirty="0"/>
          </a:p>
          <a:p>
            <a:pPr marL="0" indent="0" algn="just">
              <a:buNone/>
            </a:pPr>
            <a:r>
              <a:rPr lang="el-GR" sz="3200" b="1" dirty="0"/>
              <a:t>Η </a:t>
            </a:r>
            <a:r>
              <a:rPr lang="el-GR" sz="3200" b="1" i="1" dirty="0">
                <a:solidFill>
                  <a:srgbClr val="FF0000"/>
                </a:solidFill>
              </a:rPr>
              <a:t>καινοτομία</a:t>
            </a:r>
            <a:r>
              <a:rPr lang="el-GR" sz="3200" b="1" dirty="0"/>
              <a:t> μπορεί να βοηθήσει στον σχεδιασμό προϊόντων που μειώνουν ή εξαλείφουν την ανάγκη για κρίσιμα υλικά ενώ επιτρέπουν την ανακύκλωσή τους όταν φτάσουν στο τέλος της ζωής τους. Υπάρχουν ορισμένες τεχνικές λύσεις, αλλά συχνά οδηγούν σε χαμηλότερη τεχνική απόδοση ή υψηλότερο κόστος. Είναι σημαντικό να κατανοηθούν οι συμβιβασμοί πριν ληφθούν αποφάσεις. Καθώς η τεχνολογική ανάπτυξη συνεχίζει να εξελίσσεται, η κυβερνητική έρευνα, τα βελτιωμένα σχέδια και η στενή συνεργασία μπορούν να βοηθήσουν στην επιτάχυνση αυτών των λύσεων.</a:t>
            </a:r>
            <a:endParaRPr lang="en-US" sz="3200"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5"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7463"/>
            <a:ext cx="12192000" cy="823912"/>
          </a:xfrm>
          <a:solidFill>
            <a:schemeClr val="accent4">
              <a:lumMod val="20000"/>
              <a:lumOff val="80000"/>
            </a:schemeClr>
          </a:solidFill>
        </p:spPr>
        <p:txBody>
          <a:bodyPr>
            <a:noAutofit/>
          </a:bodyPr>
          <a:lstStyle/>
          <a:p>
            <a:pPr algn="ctr"/>
            <a:r>
              <a:rPr lang="el-GR" sz="2800" b="1" dirty="0"/>
              <a:t>Κατευθυντήριες γραμμές για την προώθηση επιχειρηματικών πρακτικών κυκλικής οικονομίας στον κλάδο της ενέργειας</a:t>
            </a:r>
          </a:p>
        </p:txBody>
      </p:sp>
    </p:spTree>
    <p:extLst>
      <p:ext uri="{BB962C8B-B14F-4D97-AF65-F5344CB8AC3E}">
        <p14:creationId xmlns:p14="http://schemas.microsoft.com/office/powerpoint/2010/main" val="4172588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fontScale="92500"/>
          </a:bodyPr>
          <a:lstStyle/>
          <a:p>
            <a:pPr marL="0" indent="0" algn="just">
              <a:buNone/>
            </a:pPr>
            <a:r>
              <a:rPr lang="el-GR" b="1" dirty="0"/>
              <a:t>Ένα </a:t>
            </a:r>
            <a:r>
              <a:rPr lang="el-GR" b="1" i="1" dirty="0">
                <a:solidFill>
                  <a:srgbClr val="FF0000"/>
                </a:solidFill>
              </a:rPr>
              <a:t>σημαντικό συστατικό της προϊοντικής καινοτομίας </a:t>
            </a:r>
            <a:r>
              <a:rPr lang="el-GR" b="1" dirty="0"/>
              <a:t>είναι η </a:t>
            </a:r>
            <a:r>
              <a:rPr lang="el-GR" b="1" i="1" dirty="0">
                <a:solidFill>
                  <a:srgbClr val="FF0000"/>
                </a:solidFill>
              </a:rPr>
              <a:t>υποκατάσταση κρίσιμων υλικών από υλικά που είναι σε αφθονία</a:t>
            </a:r>
            <a:r>
              <a:rPr lang="el-GR" b="1" dirty="0"/>
              <a:t>. Για παράδειγμα, οι μόνιμοι μαγνήτες χρησιμοποιούνται ευρέως σε σχέδια ανεμογεννητριών, αλλά υπάρχουν βιώσιμες εναλλακτικές λύσεις. Περιλαμβάνουν ρότορες με περιέλιξη και επαγωγικούς ρότορες, τους οποίους ορισμένοι μεγάλοι κατασκευαστές έχουν χρησιμοποιήσει για να εξαλείψουν την ανάγκη για σπάνιες γαίες. Άλλα παραδείγματα περιλαμβάνουν τη ρύθμιση υλικών καθόδου μπαταρίας για τη μείωση ή την εξάλειψη της ανάγκης χρήσης κοβαλτίου και την αντικατάσταση του χαλκού που χρησιμοποιείται στην καλωδίωση, με αλουμίνιο. Στους εμπορικούς πυροσυσσωματωμένους μαγνήτες με βάση το νεοδύμιο, το νεοδύμιο συνήθως υποκαθίσταται εν μέρει από άλλες σπάνιες γαίες, συμπεριλαμβανομένου του πρασεοδυμίου, του δυσπροσίου και του τέρβιου. Επειδή το νεοδύμιο και το πρασεοδύμιο συνυπάρχουν στο μετάλλευμα και έχουν παρόμοιες φυσικές και χημικές ιδιότητες, είναι πιο οικονομικό να κατασκευάζονται κράματα που αποτελούνται και από τα δύο στοιχεία (Advanced Magnets, 2018).</a:t>
            </a: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5"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7463"/>
            <a:ext cx="12192000" cy="823912"/>
          </a:xfrm>
          <a:solidFill>
            <a:schemeClr val="accent4">
              <a:lumMod val="20000"/>
              <a:lumOff val="80000"/>
            </a:schemeClr>
          </a:solidFill>
        </p:spPr>
        <p:txBody>
          <a:bodyPr>
            <a:noAutofit/>
          </a:bodyPr>
          <a:lstStyle/>
          <a:p>
            <a:pPr algn="ctr"/>
            <a:r>
              <a:rPr lang="el-GR" sz="2800" b="1" dirty="0"/>
              <a:t>Κατευθυντήριες γραμμές για την προώθηση επιχειρηματικών πρακτικών κυκλικής οικονομίας στον κλάδο της ενέργειας</a:t>
            </a:r>
          </a:p>
        </p:txBody>
      </p:sp>
    </p:spTree>
    <p:extLst>
      <p:ext uri="{BB962C8B-B14F-4D97-AF65-F5344CB8AC3E}">
        <p14:creationId xmlns:p14="http://schemas.microsoft.com/office/powerpoint/2010/main" val="1114218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0" y="841375"/>
            <a:ext cx="12191999" cy="5515897"/>
          </a:xfrm>
          <a:solidFill>
            <a:schemeClr val="accent6">
              <a:lumMod val="60000"/>
              <a:lumOff val="40000"/>
            </a:schemeClr>
          </a:solidFill>
        </p:spPr>
        <p:txBody>
          <a:bodyPr>
            <a:normAutofit/>
          </a:bodyPr>
          <a:lstStyle/>
          <a:p>
            <a:pPr marL="0" indent="0" algn="ctr">
              <a:buNone/>
            </a:pPr>
            <a:r>
              <a:rPr lang="el-GR" sz="2000" b="1" dirty="0"/>
              <a:t>Η σχέση ενέργειας-κυκλικής οικονομίας αναγνωρίζει ότι η μετάβαση προς ένα σύστημα ανανεώσιμων πηγών ενέργειας και η μετάβαση προς μια κυκλική οικονομία είναι αλληλένδετα</a:t>
            </a:r>
            <a:endParaRPr lang="en-US" sz="2000"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5"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7463"/>
            <a:ext cx="12192000" cy="823912"/>
          </a:xfrm>
          <a:solidFill>
            <a:schemeClr val="accent4">
              <a:lumMod val="20000"/>
              <a:lumOff val="80000"/>
            </a:schemeClr>
          </a:solidFill>
        </p:spPr>
        <p:txBody>
          <a:bodyPr>
            <a:noAutofit/>
          </a:bodyPr>
          <a:lstStyle/>
          <a:p>
            <a:pPr algn="ctr"/>
            <a:r>
              <a:rPr lang="el-GR" sz="2800" b="1" dirty="0"/>
              <a:t>Τι πρέπει να λαμβάνεται υπόψη κατά τη διαχείριση της ενέργειας στην κυκλική οικονομία;</a:t>
            </a:r>
          </a:p>
        </p:txBody>
      </p:sp>
      <p:pic>
        <p:nvPicPr>
          <p:cNvPr id="7" name="Εικόνα 6">
            <a:extLst>
              <a:ext uri="{FF2B5EF4-FFF2-40B4-BE49-F238E27FC236}">
                <a16:creationId xmlns:a16="http://schemas.microsoft.com/office/drawing/2014/main" id="{1EE48D63-9C88-4732-9039-8354676DE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1496552"/>
            <a:ext cx="12192000" cy="4749800"/>
          </a:xfrm>
          <a:prstGeom prst="rect">
            <a:avLst/>
          </a:prstGeom>
        </p:spPr>
      </p:pic>
    </p:spTree>
    <p:extLst>
      <p:ext uri="{BB962C8B-B14F-4D97-AF65-F5344CB8AC3E}">
        <p14:creationId xmlns:p14="http://schemas.microsoft.com/office/powerpoint/2010/main" val="927945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endParaRPr lang="el-GR" b="1" dirty="0"/>
          </a:p>
          <a:p>
            <a:pPr marL="0" indent="0" algn="just">
              <a:buNone/>
            </a:pPr>
            <a:r>
              <a:rPr lang="el-GR" b="1" i="1" dirty="0">
                <a:solidFill>
                  <a:srgbClr val="FF0000"/>
                </a:solidFill>
              </a:rPr>
              <a:t>Ενεργειακή απόδοση</a:t>
            </a:r>
            <a:r>
              <a:rPr lang="el-GR" b="1" dirty="0"/>
              <a:t>: Η παγκόσμια ζήτηση ενέργειας αυξάνεται συνεχώς και αναμένεται να συνεχίσει να αυξάνεται. Για να μειωθεί η ζήτηση πρωτογενούς ενέργειας, εξακολουθεί να υπάρχει ανάγκη σταδιακής βελτίωσης της ενεργειακής απόδοσης των βιομηχανικών διεργασιών με στόχο την κατανάλωση όσο το δυνατόν λιγότερης ενέργειας. Αυτό είναι πιθανό να απαιτήσει τόσο τεχνολογικές αναβαθμίσεις όσο και καινοτομία διαδικασιών για εξοικονόμηση ενέργειας, λειτουργώντας με πιο έξυπνο τρόπο. Οι καταλληλότερες πηγές ενέργειας για την τροφοδότηση της υπόλοιπης ζήτησης ενέργειας είναι οι πηγές που ευθυγραμμίζονται με τις θεμελιώδεις αρχές της κυκλικής οικονομίας για τη μείωση των αποβλήτων και της κατανάλωσης πεπερασμένων πόρων. Τα καλά νέα είναι ότι αρκετές υπάρχουσες πηγές ενέργειας ευθυγραμμίζονται με αυτές τις αρχές.</a:t>
            </a:r>
            <a:r>
              <a:rPr lang="el-GR" b="1" i="1" dirty="0"/>
              <a:t> </a:t>
            </a:r>
          </a:p>
          <a:p>
            <a:pPr marL="0" indent="0" algn="just">
              <a:buNone/>
            </a:pP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5"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7463"/>
            <a:ext cx="12192000" cy="823912"/>
          </a:xfrm>
          <a:solidFill>
            <a:schemeClr val="accent4">
              <a:lumMod val="20000"/>
              <a:lumOff val="80000"/>
            </a:schemeClr>
          </a:solidFill>
        </p:spPr>
        <p:txBody>
          <a:bodyPr>
            <a:noAutofit/>
          </a:bodyPr>
          <a:lstStyle/>
          <a:p>
            <a:pPr algn="ctr"/>
            <a:r>
              <a:rPr lang="el-GR" sz="2800" b="1" dirty="0"/>
              <a:t>Τι πρέπει να λαμβάνεται υπόψη κατά τη διαχείριση της ενέργειας στην κυκλική οικονομία;</a:t>
            </a:r>
          </a:p>
        </p:txBody>
      </p:sp>
    </p:spTree>
    <p:extLst>
      <p:ext uri="{BB962C8B-B14F-4D97-AF65-F5344CB8AC3E}">
        <p14:creationId xmlns:p14="http://schemas.microsoft.com/office/powerpoint/2010/main" val="1214900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r>
              <a:rPr lang="el-GR" b="1" i="1" dirty="0">
                <a:solidFill>
                  <a:srgbClr val="FF0000"/>
                </a:solidFill>
              </a:rPr>
              <a:t>Ανανεώσιμες πηγές ενέργειας</a:t>
            </a:r>
            <a:r>
              <a:rPr lang="el-GR" b="1" dirty="0"/>
              <a:t>: Οι ανανεώσιμες πηγές ενέργειας θα πρέπει να αποτελούν την πηγή ενέργειας προτεραιότητας για κάθε εταιρεία που επιδιώκει την κυκλικότητα ή τα κυκλικά προϊόντα. Οι ανανεώσιμες πηγές ενέργειας περιλαμβάνουν τόσο ενέργεια που μπορεί να παραχθεί από φυσικές δυνάμεις, όπως η ηλιακή και η αιολική, όσο και ενέργεια από βιομάζα, όπως γεωργικά ή δασικά υπολείμματα. Αυτές οι πηγές ενέργειας είναι κυκλικές επειδή δεν καταναλώνονται πεπερασμένοι πόροι όταν παράγεται ενέργεια από αυτές. Τόσο η αιολική όσο και η ηλιακή ενέργεια είναι σχεδόν άπειρες και χρησιμοποιούνται αλλά δεν καταναλώνονται μόνο κατά την παραγωγή ενέργειας, δηλαδή ο ήλιος δεν σταματά να λάμπει επειδή λάμπει σε ένα ηλιακό πάνελ. Αντίθετα, η χωρητικότητα των βιολογικών υπολειμμάτων (όπως η βιομάζα) είναι περιορισμένη καθώς καταναλώνονται κατά τη διαδικασία παραγωγής ενέργειας. Ωστόσο, με κάποιο χρόνο και προσπάθεια η βιομάζα μπορεί να καλλιεργηθεί ξανά και ξανά.</a:t>
            </a: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5"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7463"/>
            <a:ext cx="12192000" cy="823912"/>
          </a:xfrm>
          <a:solidFill>
            <a:schemeClr val="accent4">
              <a:lumMod val="20000"/>
              <a:lumOff val="80000"/>
            </a:schemeClr>
          </a:solidFill>
        </p:spPr>
        <p:txBody>
          <a:bodyPr>
            <a:noAutofit/>
          </a:bodyPr>
          <a:lstStyle/>
          <a:p>
            <a:pPr algn="ctr"/>
            <a:r>
              <a:rPr lang="el-GR" sz="2800" b="1" dirty="0"/>
              <a:t>Τι πρέπει να λαμβάνεται υπόψη κατά τη διαχείριση της ενέργειας στην κυκλική οικονομία;</a:t>
            </a:r>
          </a:p>
        </p:txBody>
      </p:sp>
    </p:spTree>
    <p:extLst>
      <p:ext uri="{BB962C8B-B14F-4D97-AF65-F5344CB8AC3E}">
        <p14:creationId xmlns:p14="http://schemas.microsoft.com/office/powerpoint/2010/main" val="13773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r>
              <a:rPr lang="el-GR" b="1" i="1" dirty="0">
                <a:solidFill>
                  <a:srgbClr val="FF0000"/>
                </a:solidFill>
              </a:rPr>
              <a:t>Απορριπτόμενη θερμότητα και βιομηχανική συμβίωση</a:t>
            </a:r>
            <a:r>
              <a:rPr lang="el-GR" b="1" dirty="0"/>
              <a:t>: Ένας άλλος τρόπος παραγωγής «κυκλικής ενέργειας» είναι από βιομηχανικές διεργασίες που παράγουν απορριπτόμενη θερμότητα. Για παράδειγμα, ο εξοπλισμός πληροφορικής στα κέντρα δεδομένων παράγει θερμότητα που απαιτεί ψύξη. Αντί της χρήσης πρόσθετης ηλεκτρικής ενέργειας για την ψύξη κέντρων δεδομένων, η απορριπτόμενη θερμότητα μπορεί να χρησιμοποιηθεί είτε εσωτερικά, είτε ως πηγές θερμότητας σε συστήματα τηλεθέρμανσης για την κάλυψη της οικιακής ή βιομηχανικής ζήτησης θερμότητας. Ωστόσο, η εστίαση μόνο στην ενεργειακή απόδοση και τις πηγές ενέργειας δεν επαρκεί για την επίλυση των προκλήσεων βιωσιμότητας του σημερινού ενεργειακού μας συστήματος, οι οποίες περιλαμβάνουν τη σπανιότητα των πόρων, τα απόβλητα και τις εκπομπές διοξειδίου του άνθρακα. Ως εκ τούτου, η σχέση ενέργειας-κυκλικής οικονομίας έχει μια δεύτερη διάσταση που επικεντρώνεται σε κυκλικές λύσεις για τον ενεργειακό τομέα.</a:t>
            </a:r>
            <a:endParaRPr lang="en-US" b="1" i="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5"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7463"/>
            <a:ext cx="12192000" cy="823912"/>
          </a:xfrm>
          <a:solidFill>
            <a:schemeClr val="accent4">
              <a:lumMod val="20000"/>
              <a:lumOff val="80000"/>
            </a:schemeClr>
          </a:solidFill>
        </p:spPr>
        <p:txBody>
          <a:bodyPr>
            <a:noAutofit/>
          </a:bodyPr>
          <a:lstStyle/>
          <a:p>
            <a:pPr algn="ctr"/>
            <a:r>
              <a:rPr lang="el-GR" sz="2800" b="1" dirty="0"/>
              <a:t>Τι πρέπει να λαμβάνεται υπόψη κατά τη διαχείριση της ενέργειας στην κυκλική οικονομία;</a:t>
            </a:r>
          </a:p>
        </p:txBody>
      </p:sp>
    </p:spTree>
    <p:extLst>
      <p:ext uri="{BB962C8B-B14F-4D97-AF65-F5344CB8AC3E}">
        <p14:creationId xmlns:p14="http://schemas.microsoft.com/office/powerpoint/2010/main" val="733637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B7D2D1-1088-4184-80A9-930BB0FCDC98}"/>
              </a:ext>
            </a:extLst>
          </p:cNvPr>
          <p:cNvSpPr>
            <a:spLocks noGrp="1"/>
          </p:cNvSpPr>
          <p:nvPr>
            <p:ph idx="1"/>
          </p:nvPr>
        </p:nvSpPr>
        <p:spPr>
          <a:xfrm>
            <a:off x="-1" y="840658"/>
            <a:ext cx="12191999" cy="5515897"/>
          </a:xfrm>
          <a:solidFill>
            <a:schemeClr val="accent6">
              <a:lumMod val="60000"/>
              <a:lumOff val="40000"/>
            </a:schemeClr>
          </a:solidFill>
        </p:spPr>
        <p:txBody>
          <a:bodyPr>
            <a:normAutofit/>
          </a:bodyPr>
          <a:lstStyle/>
          <a:p>
            <a:pPr marL="0" indent="0" algn="just">
              <a:buNone/>
            </a:pPr>
            <a:r>
              <a:rPr lang="el-GR" sz="2100" b="1" dirty="0"/>
              <a:t>Η κυκλική οικονομία ευνοεί δραστηριότητες που διατηρούν την αξία με τη μορφή ενέργειας και υλικών. Ωστόσο, η ενέργεια θα απαιτείται πάντα στην κυκλική οικονομία. Πολλά από τα προϊόντα που διατίθενται σήμερα δεν είναι ακόμη κατάλληλα για κυκλοφορία επειδή δεν είναι μακράς διαρκείας, επισκευάσιμα, ανακυκλώσιμα κ.λπ. Τα προϊόντα που είναι κατάλληλα για μακροχρόνια κυκλοφορία πρέπει πρώτα να σχεδιαστούν και να κατασκευαστούν, όπου απαιτείται εισροή ενέργειας.</a:t>
            </a:r>
            <a:r>
              <a:rPr lang="el-GR" sz="2100" b="1" i="1" dirty="0"/>
              <a:t> </a:t>
            </a:r>
          </a:p>
          <a:p>
            <a:pPr marL="0" indent="0" algn="just">
              <a:buNone/>
            </a:pPr>
            <a:r>
              <a:rPr lang="el-GR" sz="2000" b="1" i="1" dirty="0"/>
              <a:t>Ακόμη και δραστηριότητες που είναι εξ ορισμού κυκλικές, όπως η ανακατασκευή και η ανακύκλωση, απαιτούν συνήθως μεγάλες ποσότητες ενέργειας. Φανταστείτε ότι κατασκευάζετε μια υπεράκτια ανεμογεννήτρια ή ένα μεγάλο κτίριο - ακόμη και με κυκλικό σχεδιασμό θα χρειαστεί να αποσυναρμολογήσετε την υποδομή μετά από μερικές δεκαετίες. Ορισμένα από τα μέρη ή τα υλικά ενδέχεται να μπορείτε να επαναχρησιμοποιήσετε (ανάλογα με το συγκεκριμένο σχέδιο και υλικά). Τα περισσότερα υλικά, όπως τα θεμέλια, πιθανότατα θα πρέπει να αποσυναρμολογηθούν, να συνθλιβούν, να τεμαχιστούν ή / και να λιώσουν σε μια δευτερογενή πρώτη ύλη πριν μπορέσουν να χρησιμοποιηθούν σε νέα προϊόντα σε μεταγενέστερο στάδιο. Διατηρώντας τα υλικά στο βρόχο, κάθε βήμα της διαδικασίας απαιτεί ενέργεια.</a:t>
            </a:r>
          </a:p>
          <a:p>
            <a:pPr marL="0" indent="0" algn="just">
              <a:buNone/>
            </a:pPr>
            <a:r>
              <a:rPr lang="el-GR" sz="2100" b="1" dirty="0"/>
              <a:t>Κανένα προϊόν δεν μπορεί να ισχυριστεί ότι είναι κυκλικό εάν κατασκευάζεται ή ανακυκλοφορεί καταναλώνοντας μεγάλες ποσότητες πεπερασμένων και μη ανανεώσιμων πηγών ενέργειας, όπως το φυσικό αέριο. Ως εκ τούτου, είναι ζωτικής σημασίας να δοθεί προτεραιότητα στην ενεργειακή απόδοση και τις κυκλικές πηγές ενέργειας, όπως οι ανανεώσιμες πηγές ενέργειας ή η απορριπτόμενη θερμότητα.</a:t>
            </a:r>
            <a:endParaRPr lang="en-US" sz="2100" b="1" dirty="0"/>
          </a:p>
        </p:txBody>
      </p:sp>
      <p:sp>
        <p:nvSpPr>
          <p:cNvPr id="4" name="Ορθογώνιο 2">
            <a:extLst>
              <a:ext uri="{FF2B5EF4-FFF2-40B4-BE49-F238E27FC236}">
                <a16:creationId xmlns:a16="http://schemas.microsoft.com/office/drawing/2014/main" id="{E8CC9554-4FA7-44E5-A6B4-BE90E4A3FDEA}"/>
              </a:ext>
            </a:extLst>
          </p:cNvPr>
          <p:cNvSpPr>
            <a:spLocks noChangeArrowheads="1"/>
          </p:cNvSpPr>
          <p:nvPr/>
        </p:nvSpPr>
        <p:spPr bwMode="auto">
          <a:xfrm>
            <a:off x="1932779" y="6503114"/>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2023-2024</a:t>
            </a:r>
          </a:p>
        </p:txBody>
      </p:sp>
      <p:sp>
        <p:nvSpPr>
          <p:cNvPr id="5" name="Τίτλος 1">
            <a:extLst>
              <a:ext uri="{FF2B5EF4-FFF2-40B4-BE49-F238E27FC236}">
                <a16:creationId xmlns:a16="http://schemas.microsoft.com/office/drawing/2014/main" id="{A95F3733-412C-4CFB-B618-8FE3FBA7E5D2}"/>
              </a:ext>
            </a:extLst>
          </p:cNvPr>
          <p:cNvSpPr>
            <a:spLocks noGrp="1"/>
          </p:cNvSpPr>
          <p:nvPr>
            <p:ph type="title"/>
          </p:nvPr>
        </p:nvSpPr>
        <p:spPr>
          <a:xfrm>
            <a:off x="0" y="17463"/>
            <a:ext cx="12192000" cy="823912"/>
          </a:xfrm>
          <a:solidFill>
            <a:schemeClr val="accent4">
              <a:lumMod val="20000"/>
              <a:lumOff val="80000"/>
            </a:schemeClr>
          </a:solidFill>
        </p:spPr>
        <p:txBody>
          <a:bodyPr>
            <a:noAutofit/>
          </a:bodyPr>
          <a:lstStyle/>
          <a:p>
            <a:pPr algn="ctr"/>
            <a:r>
              <a:rPr lang="el-GR" sz="2800" b="1" dirty="0"/>
              <a:t>Γιατί η ενέργεια αποτελεί βασικό παράγοντα στην κυκλική οικονομία;</a:t>
            </a:r>
          </a:p>
        </p:txBody>
      </p:sp>
    </p:spTree>
    <p:extLst>
      <p:ext uri="{BB962C8B-B14F-4D97-AF65-F5344CB8AC3E}">
        <p14:creationId xmlns:p14="http://schemas.microsoft.com/office/powerpoint/2010/main" val="239272736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fined">
  <a:themeElements>
    <a:clrScheme name="">
      <a:dk1>
        <a:srgbClr val="FFFFFF"/>
      </a:dk1>
      <a:lt1>
        <a:srgbClr val="FFFFFF"/>
      </a:lt1>
      <a:dk2>
        <a:srgbClr val="FFFFFF"/>
      </a:dk2>
      <a:lt2>
        <a:srgbClr val="FFFFFF"/>
      </a:lt2>
      <a:accent1>
        <a:srgbClr val="FFFFFF"/>
      </a:accent1>
      <a:accent2>
        <a:srgbClr val="FFFFFF"/>
      </a:accent2>
      <a:accent3>
        <a:srgbClr val="FFFFFF"/>
      </a:accent3>
      <a:accent4>
        <a:srgbClr val="DADADA"/>
      </a:accent4>
      <a:accent5>
        <a:srgbClr val="FFFFFF"/>
      </a:accent5>
      <a:accent6>
        <a:srgbClr val="E7E7E7"/>
      </a:accent6>
      <a:hlink>
        <a:srgbClr val="000066"/>
      </a:hlink>
      <a:folHlink>
        <a:srgbClr val="000066"/>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
      <a:clrScheme name="Refined 8">
        <a:dk1>
          <a:srgbClr val="000000"/>
        </a:dk1>
        <a:lt1>
          <a:srgbClr val="FFFFFF"/>
        </a:lt1>
        <a:dk2>
          <a:srgbClr val="000000"/>
        </a:dk2>
        <a:lt2>
          <a:srgbClr val="C0C0C0"/>
        </a:lt2>
        <a:accent1>
          <a:srgbClr val="CC3300"/>
        </a:accent1>
        <a:accent2>
          <a:srgbClr val="EAEAEA"/>
        </a:accent2>
        <a:accent3>
          <a:srgbClr val="FFFFFF"/>
        </a:accent3>
        <a:accent4>
          <a:srgbClr val="000000"/>
        </a:accent4>
        <a:accent5>
          <a:srgbClr val="E2ADAA"/>
        </a:accent5>
        <a:accent6>
          <a:srgbClr val="D4D4D4"/>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9">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10">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EAEAEA"/>
        </a:hlink>
        <a:folHlink>
          <a:srgbClr val="EAEAEA"/>
        </a:folHlink>
      </a:clrScheme>
      <a:clrMap bg1="lt1" tx1="dk1" bg2="lt2" tx2="dk2" accent1="accent1" accent2="accent2" accent3="accent3" accent4="accent4" accent5="accent5" accent6="accent6" hlink="hlink" folHlink="folHlink"/>
    </a:extraClrScheme>
    <a:extraClrScheme>
      <a:clrScheme name="Refined 11">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990000"/>
        </a:hlink>
        <a:folHlink>
          <a:srgbClr val="800000"/>
        </a:folHlink>
      </a:clrScheme>
      <a:clrMap bg1="lt1" tx1="dk1" bg2="lt2" tx2="dk2" accent1="accent1" accent2="accent2" accent3="accent3" accent4="accent4" accent5="accent5" accent6="accent6" hlink="hlink" folHlink="folHlink"/>
    </a:extraClrScheme>
    <a:extraClrScheme>
      <a:clrScheme name="Refined 12">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Refined 13">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000066"/>
        </a:hlink>
        <a:folHlink>
          <a:srgbClr val="000066"/>
        </a:folHlink>
      </a:clrScheme>
      <a:clrMap bg1="lt1" tx1="dk1" bg2="lt2" tx2="dk2" accent1="accent1" accent2="accent2" accent3="accent3" accent4="accent4" accent5="accent5" accent6="accent6" hlink="hlink" folHlink="folHlink"/>
    </a:extraClrScheme>
    <a:extraClrScheme>
      <a:clrScheme name="Refined 14">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B2B2B2"/>
        </a:hlink>
        <a:folHlink>
          <a:srgbClr val="777777"/>
        </a:folHlink>
      </a:clrScheme>
      <a:clrMap bg1="lt1" tx1="dk1" bg2="lt2" tx2="dk2" accent1="accent1" accent2="accent2" accent3="accent3" accent4="accent4" accent5="accent5" accent6="accent6" hlink="hlink" folHlink="folHlink"/>
    </a:extraClrScheme>
    <a:extraClrScheme>
      <a:clrScheme name="Refined 15">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000066"/>
        </a:hlink>
        <a:folHlink>
          <a:srgbClr val="003399"/>
        </a:folHlink>
      </a:clrScheme>
      <a:clrMap bg1="lt1" tx1="dk1" bg2="lt2" tx2="dk2" accent1="accent1" accent2="accent2" accent3="accent3" accent4="accent4" accent5="accent5" accent6="accent6" hlink="hlink" folHlink="folHlink"/>
    </a:extraClrScheme>
    <a:extraClrScheme>
      <a:clrScheme name="Refined 16">
        <a:dk1>
          <a:srgbClr val="FFFFFF"/>
        </a:dk1>
        <a:lt1>
          <a:srgbClr val="FFFFFF"/>
        </a:lt1>
        <a:dk2>
          <a:srgbClr val="FFFFFF"/>
        </a:dk2>
        <a:lt2>
          <a:srgbClr val="FFFFFF"/>
        </a:lt2>
        <a:accent1>
          <a:srgbClr val="FFFFFF"/>
        </a:accent1>
        <a:accent2>
          <a:srgbClr val="EAEAEA"/>
        </a:accent2>
        <a:accent3>
          <a:srgbClr val="FFFFFF"/>
        </a:accent3>
        <a:accent4>
          <a:srgbClr val="DADADA"/>
        </a:accent4>
        <a:accent5>
          <a:srgbClr val="FFFFFF"/>
        </a:accent5>
        <a:accent6>
          <a:srgbClr val="D4D4D4"/>
        </a:accent6>
        <a:hlink>
          <a:srgbClr val="000066"/>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6307</Words>
  <Application>Microsoft Office PowerPoint</Application>
  <PresentationFormat>Ευρεία οθόνη</PresentationFormat>
  <Paragraphs>273</Paragraphs>
  <Slides>45</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45</vt:i4>
      </vt:variant>
    </vt:vector>
  </HeadingPairs>
  <TitlesOfParts>
    <vt:vector size="55" baseType="lpstr">
      <vt:lpstr>SimSun</vt:lpstr>
      <vt:lpstr>Arial</vt:lpstr>
      <vt:lpstr>Calibri</vt:lpstr>
      <vt:lpstr>Calibri Light</vt:lpstr>
      <vt:lpstr>Cambria</vt:lpstr>
      <vt:lpstr>Symbol</vt:lpstr>
      <vt:lpstr>Times New Roman</vt:lpstr>
      <vt:lpstr>Wingdings</vt:lpstr>
      <vt:lpstr>Θέμα του Office</vt:lpstr>
      <vt:lpstr>Refined</vt:lpstr>
      <vt:lpstr>Παρουσίαση του PowerPoint</vt:lpstr>
      <vt:lpstr>ΕΙΣΑΓΩΓΗ</vt:lpstr>
      <vt:lpstr>Γιατί η κυκλικότητα είναι το κλειδί για μια βιώσιμη ενεργειακή μετάβαση</vt:lpstr>
      <vt:lpstr>Τι είναι το πλέγμα ενεργειακής μετάβασης-κυκλικής οικονομίας;</vt:lpstr>
      <vt:lpstr>Τι πρέπει να λαμβάνεται υπόψη κατά τη διαχείριση της ενέργειας στην κυκλική οικονομία;</vt:lpstr>
      <vt:lpstr>Τι πρέπει να λαμβάνεται υπόψη κατά τη διαχείριση της ενέργειας στην κυκλική οικονομία;</vt:lpstr>
      <vt:lpstr>Τι πρέπει να λαμβάνεται υπόψη κατά τη διαχείριση της ενέργειας στην κυκλική οικονομία;</vt:lpstr>
      <vt:lpstr>Τι πρέπει να λαμβάνεται υπόψη κατά τη διαχείριση της ενέργειας στην κυκλική οικονομία;</vt:lpstr>
      <vt:lpstr>Γιατί η ενέργεια αποτελεί βασικό παράγοντα στην κυκλική οικονομία;</vt:lpstr>
      <vt:lpstr>Γιατί η κυκλική οικονομία αποτελεί βασικό στοιχείο για τον ενεργειακό τομέα;</vt:lpstr>
      <vt:lpstr>Τι πρέπει να λαμβάνεται υπόψη κατά τη διαχείριση της κυκλικότητας στον ενεργειακό τομέα;</vt:lpstr>
      <vt:lpstr>Τι πρέπει να λαμβάνεται υπόψη κατά τη διαχείριση της κυκλικότητας στον ενεργειακό τομέα;</vt:lpstr>
      <vt:lpstr>Τι πρέπει να λαμβάνεται υπόψη κατά τη διαχείριση της κυκλικότητας στον ενεργειακό τομέα;</vt:lpstr>
      <vt:lpstr>Τι πρέπει να λαμβάνεται υπόψη κατά τη διαχείριση της κυκλικότητας στον ενεργειακό τομέα;</vt:lpstr>
      <vt:lpstr>Ποιος είναι ο δρόμος;</vt:lpstr>
      <vt:lpstr>Υψηλή ζήτηση σπάνιων και πεπερασμένων πόρων</vt:lpstr>
      <vt:lpstr>Ευκαιρίες ανάκτησης υλικών που προκύπτουν ετησίως από τον τομέα της καθαρής ενέργειας έως το 2030</vt:lpstr>
      <vt:lpstr>Τι σημαίνει η κυκλική οικονομία στον κλάδο της ενέργειας; </vt:lpstr>
      <vt:lpstr>Τι σημαίνει η κυκλική οικονομία στον κλάδο της ενέργειας; </vt:lpstr>
      <vt:lpstr>Κυκλική οικονομία στη βιομηχανία ενέργειας;</vt:lpstr>
      <vt:lpstr>Τι βελτιστοποιείται στο ενεργειακό σύστημα από άποψη CE;</vt:lpstr>
      <vt:lpstr>Πώς υλοποιείται η CE στον κλάδο της ενέργειας;</vt:lpstr>
      <vt:lpstr>Τι σημαίνει η κυκλική οικονομία στον κλάδο της ενέργειας;</vt:lpstr>
      <vt:lpstr>Πάρκο Κυκλικής Οικονομίας Fortum Δράση κυκλικής οικονομίας: Ανακύκλωση αποβλήτων και χρήση ενέργειας</vt:lpstr>
      <vt:lpstr>  Αποσυναρμολόγηση και ανακύκλωση αιολικού πάρκου     Δράση κυκλικής οικονομίας: Ανακύκλωση μονάδας παραγωγής ενέργειας </vt:lpstr>
      <vt:lpstr> "Naturlan" λίπασμα τέφρας από τη “Napapiirin Energia ja Vesi”      Δράση κυκλικής οικονομίας: Αξιοποίηση της τέφρας </vt:lpstr>
      <vt:lpstr> Ανάκτηση πλεονάζουσας θερμότητας από κέντρο δεδομένων σε δίκτυο τηλεθέρμανσης      Δράση κυκλικής οικονομίας: Ανάκτηση της πλεονάζουσας θερμότητας </vt:lpstr>
      <vt:lpstr> “Oulun Energia”     Δράση για την κυκλική οικονομία: Η ενέργεια ως υπηρεσία </vt:lpstr>
      <vt:lpstr> Η υπόσχεση θερμότητας της “Helen”     Δράση κυκλικής οικονομίας: Απόκριση ζήτησης </vt:lpstr>
      <vt:lpstr>Το μέλλον της κυκλικής οικονομίας στην ενεργειακή βιομηχανία</vt:lpstr>
      <vt:lpstr>Το μέλλον της κυκλικής οικονομίας στην ενεργειακή βιομηχανία</vt:lpstr>
      <vt:lpstr> Ο εικονικός σταθμός παραγωγής ενέργειας του “Savon Voima” και “Energy2market”     Δράση κυκλικής οικονομίας: Εικονική μονάδα παραγωγής ενέργειας </vt:lpstr>
      <vt:lpstr> Υβριδικό σύστημα θέρμανσης "Etelä-Savon Energia' s"        Δράση κυκλικής οικονομίας: Ηλιακοί συλλέκτες στην περιφερειακή παραγωγή  θερμότητας </vt:lpstr>
      <vt:lpstr>Κατευθυντήριες γραμμές για την προώθηση επιχειρηματικών πρακτικών κυκλικής οικονομίας στον κλάδο της ενέργειας</vt:lpstr>
      <vt:lpstr>Κατευθυντήριες γραμμές για την προώθηση επιχειρηματικών πρακτικών κυκλικής οικονομίας στον κλάδο της ενέργειας</vt:lpstr>
      <vt:lpstr>Κατευθυντήριες γραμμές για την προώθηση επιχειρηματικών πρακτικών κυκλικής οικονομίας στον κλάδο της ενέργειας</vt:lpstr>
      <vt:lpstr>Κατευθυντήριες γραμμές για την προώθηση επιχειρηματικών πρακτικών κυκλικής οικονομίας στον κλάδο της ενέργειας</vt:lpstr>
      <vt:lpstr>Κατευθυντήριες γραμμές για την προώθηση επιχειρηματικών πρακτικών κυκλικής οικονομίας στον κλάδο της ενέργειας</vt:lpstr>
      <vt:lpstr>Διαχείριση φωτοβολταϊκής τεχνολογίας στο τέλος κύκλου ζωής </vt:lpstr>
      <vt:lpstr>Κατευθυντήριες γραμμές για την προώθηση επιχειρηματικών πρακτικών κυκλικής οικονομίας στον κλάδο της ενέργειας</vt:lpstr>
      <vt:lpstr>Κατευθυντήριες γραμμές για την προώθηση επιχειρηματικών πρακτικών κυκλικής οικονομίας στον κλάδο της ενέργειας</vt:lpstr>
      <vt:lpstr>Παρουσίαση του PowerPoint</vt:lpstr>
      <vt:lpstr>Κατευθυντήριες γραμμές για την προώθηση επιχειρηματικών πρακτικών κυκλικής οικονομίας στον κλάδο της ενέργειας</vt:lpstr>
      <vt:lpstr>Κατευθυντήριες γραμμές για την προώθηση επιχειρηματικών πρακτικών κυκλικής οικονομίας στον κλάδο της ενέργειας</vt:lpstr>
      <vt:lpstr>Κατευθυντήριες γραμμές για την προώθηση επιχειρηματικών πρακτικών κυκλικής οικονομίας στον κλάδο της ενέργειας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xenophon</dc:creator>
  <cp:lastModifiedBy>xenophon</cp:lastModifiedBy>
  <cp:revision>43</cp:revision>
  <dcterms:created xsi:type="dcterms:W3CDTF">2023-11-12T10:34:15Z</dcterms:created>
  <dcterms:modified xsi:type="dcterms:W3CDTF">2023-12-10T19:49:09Z</dcterms:modified>
</cp:coreProperties>
</file>