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0" r:id="rId3"/>
    <p:sldId id="297" r:id="rId4"/>
    <p:sldId id="295" r:id="rId5"/>
    <p:sldId id="296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8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2" r:id="rId31"/>
    <p:sldId id="283" r:id="rId32"/>
    <p:sldId id="284" r:id="rId33"/>
    <p:sldId id="285" r:id="rId34"/>
    <p:sldId id="287" r:id="rId35"/>
    <p:sldId id="289" r:id="rId36"/>
    <p:sldId id="290" r:id="rId37"/>
    <p:sldId id="293" r:id="rId38"/>
    <p:sldId id="291" r:id="rId39"/>
    <p:sldId id="292" r:id="rId40"/>
    <p:sldId id="298" r:id="rId41"/>
    <p:sldId id="294" r:id="rId42"/>
    <p:sldId id="299" r:id="rId43"/>
    <p:sldId id="301" r:id="rId44"/>
    <p:sldId id="303" r:id="rId45"/>
    <p:sldId id="302" r:id="rId46"/>
    <p:sldId id="304" r:id="rId47"/>
    <p:sldId id="305" r:id="rId48"/>
    <p:sldId id="307" r:id="rId49"/>
    <p:sldId id="306" r:id="rId50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Προεπιλεγμένη ενότητα" id="{C98B8B33-E40C-41E8-8D7E-52D814FBC306}">
          <p14:sldIdLst>
            <p14:sldId id="256"/>
            <p14:sldId id="300"/>
            <p14:sldId id="297"/>
            <p14:sldId id="295"/>
            <p14:sldId id="296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8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2"/>
            <p14:sldId id="283"/>
            <p14:sldId id="284"/>
            <p14:sldId id="285"/>
            <p14:sldId id="287"/>
            <p14:sldId id="289"/>
            <p14:sldId id="290"/>
            <p14:sldId id="293"/>
            <p14:sldId id="291"/>
            <p14:sldId id="292"/>
            <p14:sldId id="298"/>
            <p14:sldId id="294"/>
            <p14:sldId id="299"/>
            <p14:sldId id="301"/>
            <p14:sldId id="303"/>
            <p14:sldId id="302"/>
            <p14:sldId id="304"/>
            <p14:sldId id="305"/>
            <p14:sldId id="307"/>
            <p14:sldId id="30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11" autoAdjust="0"/>
    <p:restoredTop sz="94660"/>
  </p:normalViewPr>
  <p:slideViewPr>
    <p:cSldViewPr snapToGrid="0">
      <p:cViewPr varScale="1">
        <p:scale>
          <a:sx n="99" d="100"/>
          <a:sy n="99" d="100"/>
        </p:scale>
        <p:origin x="108" y="7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F8EDF7E-A592-441C-82FE-A361C1D3A9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23A0D0D-493F-46E9-828F-30FF57D55D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D51EB7B-E80A-404E-8C37-6D4192D3B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FDA67-8CA8-4F5A-84AA-59161EF16A78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391321D-BEB1-4298-859E-B380A1219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58012F0-E353-4945-A701-9E1D94E16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ECF7-022D-40E7-BBFE-77099256B7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95735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4AC65D9-C152-4894-B8D5-43EF28D15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A2B3AE93-2199-455A-A46D-79E1BBB152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DB2720C-230D-4A72-BB3A-296B82A24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FDA67-8CA8-4F5A-84AA-59161EF16A78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6620F44-4362-4D45-930F-A7CB0266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53705AE-D484-4E3D-A35E-591B45FE1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ECF7-022D-40E7-BBFE-77099256B7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51412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59257F21-CA7A-42CE-A6DE-7457368BAA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28D8EC73-C56A-4580-8EA7-A4C4BE4B84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96D8252-3B34-4C42-BB83-BA75CC38A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FDA67-8CA8-4F5A-84AA-59161EF16A78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2DE7907-BE72-4AC2-9480-FD41A3118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4242123-18C2-4CCB-A155-0A16DFA6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ECF7-022D-40E7-BBFE-77099256B7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67087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4E4581B-EEE6-45D5-9F13-2C356B53B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5BB5C26-8981-4C2B-AFD9-15C815B2FC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CEC0879-E1E9-4F0A-8B6A-1D2FF718C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FDA67-8CA8-4F5A-84AA-59161EF16A78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04AB246-417B-4514-BB26-62D9C7294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0EF4CEC-9E58-41D8-AD59-C1C4A8DA7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ECF7-022D-40E7-BBFE-77099256B7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17199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49BDE4A-244D-4D23-AFD5-13332E83C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8D2E8077-FD55-4BF1-AA6B-920E765BE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D57D704-2D19-468A-BA24-851BDE016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FDA67-8CA8-4F5A-84AA-59161EF16A78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1644725-9F09-4DA8-9BE9-6AE66200B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A114154-4592-4C32-9E3E-79D1BB684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ECF7-022D-40E7-BBFE-77099256B7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5362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9951027-A473-4EFA-956B-A739690C8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DF5EC0C-33EA-47DC-AB61-EA14B06FF3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B5753B35-941D-4BB1-A079-FAB7F95AB1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1EDB6E90-FDF1-405F-8D48-8D21A150F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FDA67-8CA8-4F5A-84AA-59161EF16A78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6E07B5C3-FD34-4329-8078-2B8A005C5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2C0A176E-0E81-40DC-B4E3-314639966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ECF7-022D-40E7-BBFE-77099256B7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63448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AA479D3-D516-4B49-97B7-D8749FC63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DF4A5BFC-82B8-4050-A823-D69455D5A7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C50210FE-E100-447B-997F-1450FE3BA0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F4DE6672-1750-4A38-8C54-378747F869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91CB18BB-EA42-4B55-879F-E30CCC9546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152C6A68-9461-436F-A1E8-BB774F0CF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FDA67-8CA8-4F5A-84AA-59161EF16A78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236D759D-2C1E-4A7E-8611-4A3BB7EE0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F6AEBA60-D3FB-40AA-9BB6-B41BEEF20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ECF7-022D-40E7-BBFE-77099256B7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20952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07863FC-D1E4-40F2-89C2-C1A9BDB30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2EC20D08-A6F1-49B0-9F75-185B185CF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FDA67-8CA8-4F5A-84AA-59161EF16A78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09DFB757-D61C-4532-BB86-25B1CDADD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2EB87F17-50CA-4AF7-9C85-8EB6CF130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ECF7-022D-40E7-BBFE-77099256B7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59510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BD49FD08-B88C-4D56-B667-207CBEC7C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FDA67-8CA8-4F5A-84AA-59161EF16A78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9AAD8759-94CB-48DE-8745-8CAEFBDEA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0ED99B7A-4B36-4880-8BEF-FE6830B1F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ECF7-022D-40E7-BBFE-77099256B7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59691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2D5779D-60C6-4E93-B62F-01B42A7DB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672178F-1B62-4151-B6BF-D11639351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EBC316C7-98EC-47B3-B130-A33B9FF29F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9DB2F931-A54B-4F54-92E6-819E15A9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FDA67-8CA8-4F5A-84AA-59161EF16A78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2AED54C3-7CEF-4281-A834-8C57F304D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C5FA289-E931-4281-8C96-FB3F990B2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ECF7-022D-40E7-BBFE-77099256B7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00993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C8E1BC-A391-4D3F-964D-F3E3610B9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55D44A32-039C-4B6B-845F-CE070562D5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BF3C82AA-CAAB-459B-B5D4-489BF893C5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9079EB72-785C-45C5-9B0E-0FF5BE137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FDA67-8CA8-4F5A-84AA-59161EF16A78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D9B32A2-7F17-4E73-8448-9A3A7350E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955E7C54-1B7F-46DA-A1D8-A77AF7891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ECF7-022D-40E7-BBFE-77099256B7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86500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94E6C440-4254-4F58-AC29-0B3DAE650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07E7DB40-F1B0-48DD-AB04-5F11F2073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C354D3C-6F26-4B02-955C-A8E6813325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FDA67-8CA8-4F5A-84AA-59161EF16A78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AF7DC77-5AF5-4802-9A44-B3784E5959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D2896D8-62BA-480D-8D8C-E61DD35099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EECF7-022D-40E7-BBFE-77099256B7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07985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th.gr/zoi/politismos-athlitismos/kallitehnikes-omades" TargetMode="External"/><Relationship Id="rId2" Type="http://schemas.openxmlformats.org/officeDocument/2006/relationships/hyperlink" Target="https://pre.uth.gr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re.uth.gr/erasmus/" TargetMode="External"/><Relationship Id="rId4" Type="http://schemas.openxmlformats.org/officeDocument/2006/relationships/hyperlink" Target="https://www.uth.gr/zoi/politismos-athlitismos/politistikes-omades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deanhum.uth.gr/" TargetMode="External"/><Relationship Id="rId7" Type="http://schemas.openxmlformats.org/officeDocument/2006/relationships/hyperlink" Target="https://delos365.grnet.gr/" TargetMode="External"/><Relationship Id="rId2" Type="http://schemas.openxmlformats.org/officeDocument/2006/relationships/hyperlink" Target="https://pre.uth.gr/epistimonika-ergastiria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t.uth.gr/users/students" TargetMode="External"/><Relationship Id="rId5" Type="http://schemas.openxmlformats.org/officeDocument/2006/relationships/hyperlink" Target="https://www.uth.gr/zoi/ypostirixi/monada-isotimis-prosbasis-atomon-me-anapiria-kai-atomon-me-eidikes-ekpaideytikes-anagkes" TargetMode="External"/><Relationship Id="rId4" Type="http://schemas.openxmlformats.org/officeDocument/2006/relationships/hyperlink" Target="https://www.uth.gr/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IiCgC21EIvs&amp;t=17s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9CB739A-FA67-4D9E-8457-C83362587A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ΤΟ ΤΜΗΜΑ (+) και ΕΣΕΙΣ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3F335D4C-D6E1-4194-AA63-DCA3BFF6F1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sz="3200" dirty="0">
                <a:solidFill>
                  <a:srgbClr val="FF0000"/>
                </a:solidFill>
              </a:rPr>
              <a:t>ΠΤΔΕ</a:t>
            </a:r>
          </a:p>
        </p:txBody>
      </p:sp>
    </p:spTree>
    <p:extLst>
      <p:ext uri="{BB962C8B-B14F-4D97-AF65-F5344CB8AC3E}">
        <p14:creationId xmlns:p14="http://schemas.microsoft.com/office/powerpoint/2010/main" val="3078476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992DBEB-0344-40B7-B88D-369F388FD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εικόνας 4">
            <a:extLst>
              <a:ext uri="{FF2B5EF4-FFF2-40B4-BE49-F238E27FC236}">
                <a16:creationId xmlns:a16="http://schemas.microsoft.com/office/drawing/2014/main" id="{B71BFA58-2282-428F-93BE-45C106D6BAA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5865" r="1586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84165F7C-D8C1-4D6D-AA76-3C3BF4E6B33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Διαπολιτισμική Εκπαίδευση: Θεωρία και Πράξη</a:t>
            </a:r>
          </a:p>
        </p:txBody>
      </p:sp>
    </p:spTree>
    <p:extLst>
      <p:ext uri="{BB962C8B-B14F-4D97-AF65-F5344CB8AC3E}">
        <p14:creationId xmlns:p14="http://schemas.microsoft.com/office/powerpoint/2010/main" val="1292189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209FA18-0F9C-40C9-96B6-7C9343FE1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B46152F3-715B-469E-9E15-66605F91943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Παιδαγωγικά: Διδακτική Μεθοδολογία</a:t>
            </a:r>
          </a:p>
        </p:txBody>
      </p:sp>
      <p:sp>
        <p:nvSpPr>
          <p:cNvPr id="6" name="Θέση εικόνας 5">
            <a:extLst>
              <a:ext uri="{FF2B5EF4-FFF2-40B4-BE49-F238E27FC236}">
                <a16:creationId xmlns:a16="http://schemas.microsoft.com/office/drawing/2014/main" id="{5E549D2B-50BE-4D79-845C-A2B5D44297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995363"/>
            <a:ext cx="6172200" cy="4873625"/>
          </a:xfrm>
        </p:spPr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EBE6CFEB-72C5-4C6A-B49A-86EC24B3E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069" y="995363"/>
            <a:ext cx="6274085" cy="352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20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495EFB0-6738-48A6-995E-B1D405501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6F0B8A45-97AE-41C7-BF11-DDA39368B84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Φυσική και Συνεργατικά Περιβάλλοντα Μάθησης με Υποστήριξη ΤΠΕ</a:t>
            </a:r>
          </a:p>
        </p:txBody>
      </p:sp>
      <p:sp>
        <p:nvSpPr>
          <p:cNvPr id="6" name="Θέση εικόνας 5">
            <a:extLst>
              <a:ext uri="{FF2B5EF4-FFF2-40B4-BE49-F238E27FC236}">
                <a16:creationId xmlns:a16="http://schemas.microsoft.com/office/drawing/2014/main" id="{78958AA1-F338-45A1-B59A-EFECC6DBFFF8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</p:spTree>
    <p:extLst>
      <p:ext uri="{BB962C8B-B14F-4D97-AF65-F5344CB8AC3E}">
        <p14:creationId xmlns:p14="http://schemas.microsoft.com/office/powerpoint/2010/main" val="3670026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6810E7D-820B-4990-A23C-C7C906F11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C4C3E69C-2286-4693-988E-6535FDC65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Κοινωνιολογία της Εκπαίδευσης</a:t>
            </a:r>
          </a:p>
        </p:txBody>
      </p:sp>
      <p:sp>
        <p:nvSpPr>
          <p:cNvPr id="6" name="Θέση εικόνας 5">
            <a:extLst>
              <a:ext uri="{FF2B5EF4-FFF2-40B4-BE49-F238E27FC236}">
                <a16:creationId xmlns:a16="http://schemas.microsoft.com/office/drawing/2014/main" id="{E8AA5707-D726-43E4-9027-194AFD903A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53775" y="995363"/>
            <a:ext cx="6172200" cy="4873625"/>
          </a:xfrm>
        </p:spPr>
      </p:sp>
    </p:spTree>
    <p:extLst>
      <p:ext uri="{BB962C8B-B14F-4D97-AF65-F5344CB8AC3E}">
        <p14:creationId xmlns:p14="http://schemas.microsoft.com/office/powerpoint/2010/main" val="3698461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9000010-6B1C-4F42-88DA-C1B287C56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DA046CF8-A336-4808-B394-4DF1C6C52C4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Οργάνωση και Διοίκηση της Εκπαίδευσης</a:t>
            </a:r>
          </a:p>
        </p:txBody>
      </p:sp>
      <p:pic>
        <p:nvPicPr>
          <p:cNvPr id="7" name="Θέση εικόνας 6">
            <a:extLst>
              <a:ext uri="{FF2B5EF4-FFF2-40B4-BE49-F238E27FC236}">
                <a16:creationId xmlns:a16="http://schemas.microsoft.com/office/drawing/2014/main" id="{3B01681D-EFDB-490A-B59A-F2ABA0C0B35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5" r="5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702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7AF6819-430B-4346-BA0B-BC5669783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E90D0782-7CF9-49EF-9A07-61453BD52C1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Νεοελληνική Λογοτεχνία και Διδακτική της Λογοτεχνίας</a:t>
            </a:r>
          </a:p>
        </p:txBody>
      </p:sp>
      <p:pic>
        <p:nvPicPr>
          <p:cNvPr id="7" name="Θέση εικόνας 6">
            <a:extLst>
              <a:ext uri="{FF2B5EF4-FFF2-40B4-BE49-F238E27FC236}">
                <a16:creationId xmlns:a16="http://schemas.microsoft.com/office/drawing/2014/main" id="{8B9EFC3A-9049-4A2C-82D0-14165D7B371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1027" b="11027"/>
          <a:stretch>
            <a:fillRect/>
          </a:stretch>
        </p:blipFill>
        <p:spPr>
          <a:xfrm>
            <a:off x="8511409" y="806709"/>
            <a:ext cx="3618878" cy="2857499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C9431EC3-9C2F-4F5D-90F6-978D605A4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279" y="80671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348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C177E95-71AF-4E80-9753-1AB3525CE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D22609F0-0D6E-4098-B180-5A749E66014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Νεοελληνική Ιστορία, Ιστορία της Νεοελληνικής Εκπαίδευσης και Διδακτική της Ιστορίας</a:t>
            </a:r>
          </a:p>
        </p:txBody>
      </p:sp>
      <p:pic>
        <p:nvPicPr>
          <p:cNvPr id="7" name="Θέση εικόνας 6">
            <a:extLst>
              <a:ext uri="{FF2B5EF4-FFF2-40B4-BE49-F238E27FC236}">
                <a16:creationId xmlns:a16="http://schemas.microsoft.com/office/drawing/2014/main" id="{53C5A946-DD7B-42A7-BA85-A620C6C7E2D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2320" b="1232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084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4E63C1A-90CC-43EE-8932-14BCE6AAD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E732E12A-9885-4B1A-BAE8-C998D2309AA5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23DE7E41-E44F-4353-805B-78500148B0E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Βιολογία, Οικολογία και η Διδακτική τους</a:t>
            </a:r>
          </a:p>
        </p:txBody>
      </p:sp>
    </p:spTree>
    <p:extLst>
      <p:ext uri="{BB962C8B-B14F-4D97-AF65-F5344CB8AC3E}">
        <p14:creationId xmlns:p14="http://schemas.microsoft.com/office/powerpoint/2010/main" val="99627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20E624A-4D79-42A9-9607-DD142E0E8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B0D851E7-CC73-42D4-9713-86933B9C3F7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Διδακτική των Μαθηματικών</a:t>
            </a:r>
          </a:p>
        </p:txBody>
      </p:sp>
      <p:pic>
        <p:nvPicPr>
          <p:cNvPr id="8" name="Θέση εικόνας 7">
            <a:extLst>
              <a:ext uri="{FF2B5EF4-FFF2-40B4-BE49-F238E27FC236}">
                <a16:creationId xmlns:a16="http://schemas.microsoft.com/office/drawing/2014/main" id="{05F38955-F4F8-43BE-9B1A-EB405B35EAD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31848" b="31848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6471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4CE26C8-1E87-497F-AEBF-56C2F30DC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εικόνας 4">
            <a:extLst>
              <a:ext uri="{FF2B5EF4-FFF2-40B4-BE49-F238E27FC236}">
                <a16:creationId xmlns:a16="http://schemas.microsoft.com/office/drawing/2014/main" id="{9C09EDC0-2EF1-462E-AE61-489047E10FF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08" r="250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0DDC6C98-F017-4F6F-BCF3-49F215178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Αναπτυξιακή Ψυχοπαθολογία &amp; Γνωστικές Λειτουργίες</a:t>
            </a:r>
          </a:p>
        </p:txBody>
      </p:sp>
    </p:spTree>
    <p:extLst>
      <p:ext uri="{BB962C8B-B14F-4D97-AF65-F5344CB8AC3E}">
        <p14:creationId xmlns:p14="http://schemas.microsoft.com/office/powerpoint/2010/main" val="3917765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0AE1586F-75AC-4EE0-89B2-E691A41F5F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0031" y="421631"/>
            <a:ext cx="4871937" cy="60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442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0A2F248-79EB-4388-B9D3-9833C3CB2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EFCA9544-7ACA-42B4-947A-D85C3DB5E9A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Κοινωνική Παιδαγωγική: κριτικές προσεγγίσεις και εφαρμογές στην πρωτοβάθμια εκπαίδευση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C8CCE7B6-5344-470A-A039-87600FCC9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097" y="457200"/>
            <a:ext cx="4333714" cy="577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862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38E2E8E-98B8-4161-9FA9-1B9285172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εικόνας 4">
            <a:extLst>
              <a:ext uri="{FF2B5EF4-FFF2-40B4-BE49-F238E27FC236}">
                <a16:creationId xmlns:a16="http://schemas.microsoft.com/office/drawing/2014/main" id="{2845256C-3F6C-417F-9A05-683D4654890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764" r="776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88F86D56-D5F8-43A2-9E24-FD03849E6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Σχολική Παιδαγωγική</a:t>
            </a:r>
          </a:p>
        </p:txBody>
      </p:sp>
    </p:spTree>
    <p:extLst>
      <p:ext uri="{BB962C8B-B14F-4D97-AF65-F5344CB8AC3E}">
        <p14:creationId xmlns:p14="http://schemas.microsoft.com/office/powerpoint/2010/main" val="13685879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5311467-CE2E-46D1-86E8-F4B55D84F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E8BCAB77-0BD7-4F95-BB45-F584921EDD2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Μαθηματική Λογική και Μαθηματική Εκπαίδευση</a:t>
            </a:r>
          </a:p>
        </p:txBody>
      </p:sp>
      <p:sp>
        <p:nvSpPr>
          <p:cNvPr id="6" name="Θέση εικόνας 5">
            <a:extLst>
              <a:ext uri="{FF2B5EF4-FFF2-40B4-BE49-F238E27FC236}">
                <a16:creationId xmlns:a16="http://schemas.microsoft.com/office/drawing/2014/main" id="{87D4222D-0BEC-456E-A169-2F6C7032FA61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</p:spTree>
    <p:extLst>
      <p:ext uri="{BB962C8B-B14F-4D97-AF65-F5344CB8AC3E}">
        <p14:creationId xmlns:p14="http://schemas.microsoft.com/office/powerpoint/2010/main" val="36005633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E622767-3CAC-4FBF-8A27-CD8E5674D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Βούλγαρη Αικατερίνη</a:t>
            </a:r>
          </a:p>
        </p:txBody>
      </p:sp>
      <p:pic>
        <p:nvPicPr>
          <p:cNvPr id="5" name="Θέση εικόνας 4">
            <a:extLst>
              <a:ext uri="{FF2B5EF4-FFF2-40B4-BE49-F238E27FC236}">
                <a16:creationId xmlns:a16="http://schemas.microsoft.com/office/drawing/2014/main" id="{59F1D90A-3388-4A3A-BFAD-6FF956D92DC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0088" b="2008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614DD853-DF73-4F59-9954-D8E6978943C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Ψυχοπαιδαγωγική</a:t>
            </a:r>
          </a:p>
        </p:txBody>
      </p:sp>
    </p:spTree>
    <p:extLst>
      <p:ext uri="{BB962C8B-B14F-4D97-AF65-F5344CB8AC3E}">
        <p14:creationId xmlns:p14="http://schemas.microsoft.com/office/powerpoint/2010/main" val="31224519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303D3A7-B0D5-435E-9E82-D9AB1CE67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Γιαννέλος</a:t>
            </a:r>
            <a:r>
              <a:rPr lang="el-GR" dirty="0"/>
              <a:t> </a:t>
            </a:r>
            <a:r>
              <a:rPr lang="el-GR" dirty="0" err="1"/>
              <a:t>Λεγαντής</a:t>
            </a:r>
            <a:endParaRPr lang="el-GR" dirty="0"/>
          </a:p>
        </p:txBody>
      </p:sp>
      <p:pic>
        <p:nvPicPr>
          <p:cNvPr id="6" name="Θέση εικόνας 5">
            <a:extLst>
              <a:ext uri="{FF2B5EF4-FFF2-40B4-BE49-F238E27FC236}">
                <a16:creationId xmlns:a16="http://schemas.microsoft.com/office/drawing/2014/main" id="{60B559AE-F5D6-4CFF-B7A2-87FF2295C2A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0520" b="1052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C84FEDA-AA0D-4453-8717-A6FF9D6E67B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Πληροφορική – ΤΠΕ στην Εκπαίδευση</a:t>
            </a:r>
          </a:p>
        </p:txBody>
      </p:sp>
    </p:spTree>
    <p:extLst>
      <p:ext uri="{BB962C8B-B14F-4D97-AF65-F5344CB8AC3E}">
        <p14:creationId xmlns:p14="http://schemas.microsoft.com/office/powerpoint/2010/main" val="2067177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107A208-D174-42B6-8C5A-A827D4395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Θέση εικόνας 4">
            <a:extLst>
              <a:ext uri="{FF2B5EF4-FFF2-40B4-BE49-F238E27FC236}">
                <a16:creationId xmlns:a16="http://schemas.microsoft.com/office/drawing/2014/main" id="{1FA41DBB-334F-41A2-8A22-2A498B94898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0343" b="1034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DDF4738F-6A29-49A3-AF15-4DBDEADA5D9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Εφαρμοσμένη Γλωσσολογία στην Εκπαίδευση</a:t>
            </a:r>
          </a:p>
        </p:txBody>
      </p:sp>
    </p:spTree>
    <p:extLst>
      <p:ext uri="{BB962C8B-B14F-4D97-AF65-F5344CB8AC3E}">
        <p14:creationId xmlns:p14="http://schemas.microsoft.com/office/powerpoint/2010/main" val="29066715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962F4CF-9584-4E61-BDC3-0016A04AD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A1B3460B-B89F-4E32-8380-0A912C46DC31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799B1619-6282-4EBE-9B38-AE9D9BE7552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Διδακτική των Μαθηματικών Εννοιών</a:t>
            </a:r>
          </a:p>
        </p:txBody>
      </p:sp>
    </p:spTree>
    <p:extLst>
      <p:ext uri="{BB962C8B-B14F-4D97-AF65-F5344CB8AC3E}">
        <p14:creationId xmlns:p14="http://schemas.microsoft.com/office/powerpoint/2010/main" val="34826929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5764378-F4BE-415F-A96B-0339BADAD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15B2EDC0-AB09-4C1A-AA7B-7CAF9003C30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Εφαρμοσμένη Παιδαγωγική Πρακτική Άσκηση</a:t>
            </a:r>
          </a:p>
        </p:txBody>
      </p:sp>
      <p:sp>
        <p:nvSpPr>
          <p:cNvPr id="7" name="AutoShape 2" descr="Προβολή Συνημμένου">
            <a:extLst>
              <a:ext uri="{FF2B5EF4-FFF2-40B4-BE49-F238E27FC236}">
                <a16:creationId xmlns:a16="http://schemas.microsoft.com/office/drawing/2014/main" id="{91606D57-1D92-4451-80E0-E8EC4F5644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FA308BB0-395F-4F6C-B55C-8B7B96675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9662" y="418703"/>
            <a:ext cx="3671987" cy="602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59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0780848-E3E2-4E26-8FE1-1657E9A22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BF507EC-BDD4-4F3C-8D4E-51400A0F9AB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Εικαστικά</a:t>
            </a:r>
          </a:p>
        </p:txBody>
      </p:sp>
      <p:sp>
        <p:nvSpPr>
          <p:cNvPr id="6" name="Θέση εικόνας 5">
            <a:extLst>
              <a:ext uri="{FF2B5EF4-FFF2-40B4-BE49-F238E27FC236}">
                <a16:creationId xmlns:a16="http://schemas.microsoft.com/office/drawing/2014/main" id="{FE7404EA-1E30-423E-8021-FE5760B2CDFA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</p:spTree>
    <p:extLst>
      <p:ext uri="{BB962C8B-B14F-4D97-AF65-F5344CB8AC3E}">
        <p14:creationId xmlns:p14="http://schemas.microsoft.com/office/powerpoint/2010/main" val="9831641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B0B375E-A13A-4650-BA15-721083653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BFC9FFD-0072-42FF-A185-C5BAFD011E0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Μουσική Παιδαγωγική</a:t>
            </a:r>
          </a:p>
        </p:txBody>
      </p:sp>
      <p:pic>
        <p:nvPicPr>
          <p:cNvPr id="3" name="Θέση εικόνας 2">
            <a:extLst>
              <a:ext uri="{FF2B5EF4-FFF2-40B4-BE49-F238E27FC236}">
                <a16:creationId xmlns:a16="http://schemas.microsoft.com/office/drawing/2014/main" id="{24E6EA6A-2C1A-48C7-AB1E-ABABB9848C9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08" r="2508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35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2C6C3F5-9C6D-45EE-B9B3-F95AD0A2B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00B050"/>
                </a:solidFill>
              </a:rPr>
              <a:t>Διαδικτυακή Προσέγγιση του «Τμήματος»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F60E0C5-F895-4826-8071-8D9E726DD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141270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962F4CF-9584-4E61-BDC3-0016A04AD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A1B3460B-B89F-4E32-8380-0A912C46DC31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799B1619-6282-4EBE-9B38-AE9D9BE7552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 err="1"/>
              <a:t>Γραμματεια</a:t>
            </a:r>
            <a:r>
              <a:rPr lang="el-GR" dirty="0"/>
              <a:t>. Γραμματέας</a:t>
            </a:r>
          </a:p>
          <a:p>
            <a:r>
              <a:rPr lang="el-GR" dirty="0"/>
              <a:t>Αθηνά </a:t>
            </a:r>
            <a:r>
              <a:rPr lang="el-GR" dirty="0" err="1"/>
              <a:t>Κοντοκώστα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313437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962F4CF-9584-4E61-BDC3-0016A04AD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799B1619-6282-4EBE-9B38-AE9D9BE7552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 err="1"/>
              <a:t>Γραμματεια</a:t>
            </a:r>
            <a:r>
              <a:rPr lang="el-GR" dirty="0"/>
              <a:t>:</a:t>
            </a:r>
          </a:p>
          <a:p>
            <a:endParaRPr lang="el-GR" dirty="0"/>
          </a:p>
          <a:p>
            <a:r>
              <a:rPr lang="el-GR" dirty="0"/>
              <a:t>Γεωργία Μανώλη</a:t>
            </a:r>
          </a:p>
        </p:txBody>
      </p:sp>
      <p:sp>
        <p:nvSpPr>
          <p:cNvPr id="6" name="Θέση εικόνας 5">
            <a:extLst>
              <a:ext uri="{FF2B5EF4-FFF2-40B4-BE49-F238E27FC236}">
                <a16:creationId xmlns:a16="http://schemas.microsoft.com/office/drawing/2014/main" id="{82B79D55-955D-4B57-8D96-604E21E52A29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</p:spTree>
    <p:extLst>
      <p:ext uri="{BB962C8B-B14F-4D97-AF65-F5344CB8AC3E}">
        <p14:creationId xmlns:p14="http://schemas.microsoft.com/office/powerpoint/2010/main" val="36234432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962F4CF-9584-4E61-BDC3-0016A04AD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A1B3460B-B89F-4E32-8380-0A912C46DC31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799B1619-6282-4EBE-9B38-AE9D9BE7552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 err="1"/>
              <a:t>Γραμματεια</a:t>
            </a:r>
            <a:r>
              <a:rPr lang="el-GR" dirty="0"/>
              <a:t>:</a:t>
            </a:r>
          </a:p>
          <a:p>
            <a:r>
              <a:rPr lang="el-GR" dirty="0"/>
              <a:t>Γεωργία </a:t>
            </a:r>
            <a:r>
              <a:rPr lang="el-GR" dirty="0" err="1"/>
              <a:t>Νάρη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364219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962F4CF-9584-4E61-BDC3-0016A04AD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A1B3460B-B89F-4E32-8380-0A912C46DC31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799B1619-6282-4EBE-9B38-AE9D9BE7552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 err="1"/>
              <a:t>Γραμματεια</a:t>
            </a:r>
            <a:r>
              <a:rPr lang="el-GR" dirty="0"/>
              <a:t>:</a:t>
            </a:r>
          </a:p>
          <a:p>
            <a:endParaRPr lang="el-GR" dirty="0"/>
          </a:p>
          <a:p>
            <a:r>
              <a:rPr lang="el-GR" dirty="0"/>
              <a:t>Σπυριδούλα </a:t>
            </a:r>
            <a:r>
              <a:rPr lang="el-GR" dirty="0" err="1"/>
              <a:t>Λουκάκη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055402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962F4CF-9584-4E61-BDC3-0016A04AD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A1B3460B-B89F-4E32-8380-0A912C46DC31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799B1619-6282-4EBE-9B38-AE9D9BE7552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 err="1"/>
              <a:t>Γραμματεια</a:t>
            </a:r>
            <a:r>
              <a:rPr lang="el-GR" dirty="0"/>
              <a:t>: ΠΜΣ Διοίκηση και Οργάνωση της Εκπαίδευσης </a:t>
            </a:r>
          </a:p>
          <a:p>
            <a:r>
              <a:rPr lang="el-GR" dirty="0"/>
              <a:t>(</a:t>
            </a:r>
            <a:r>
              <a:rPr lang="el-GR" i="1" dirty="0"/>
              <a:t>έχουμε δύο μεταπτυχιακά </a:t>
            </a:r>
            <a:r>
              <a:rPr lang="el-GR" dirty="0"/>
              <a:t>)</a:t>
            </a:r>
          </a:p>
          <a:p>
            <a:endParaRPr lang="el-GR" dirty="0"/>
          </a:p>
          <a:p>
            <a:r>
              <a:rPr lang="el-GR" dirty="0"/>
              <a:t>Λιάνα Σαμαρά</a:t>
            </a:r>
          </a:p>
        </p:txBody>
      </p:sp>
    </p:spTree>
    <p:extLst>
      <p:ext uri="{BB962C8B-B14F-4D97-AF65-F5344CB8AC3E}">
        <p14:creationId xmlns:p14="http://schemas.microsoft.com/office/powerpoint/2010/main" val="40060814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67E479D-0644-4B96-9725-0DA721C00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solidFill>
                  <a:srgbClr val="00B050"/>
                </a:solidFill>
              </a:rPr>
              <a:t>«Γεωγραφική» προσέγγιση του Τμήματος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F5584D3-7A98-4EA9-BCC9-8B807582D7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493312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C4449D0-5F59-4254-BBB3-8A554FEBE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ΠΑΠΑΣΤΡΑΤΟΥ (γραφεία διδασκόντων και αίθουσες διδασκαλίας )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33EA2E18-98BD-4D4D-AFAF-3BB468D6E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745" y="2055135"/>
            <a:ext cx="5539217" cy="3686097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D4FA8EA6-49C9-43EF-94FD-2357C6A14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842" y="1027906"/>
            <a:ext cx="5242413" cy="541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2719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EC1C55D-C7C0-4D7C-A18B-69EAB9901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ΚΤΗΡΙΟ ΔΕΛΗΓΙΩΡΓΗ (</a:t>
            </a:r>
            <a:r>
              <a:rPr lang="el-GR" dirty="0" err="1"/>
              <a:t>Γκλαβανη</a:t>
            </a:r>
            <a:r>
              <a:rPr lang="el-GR" dirty="0"/>
              <a:t> 37) (γραφεία διδασκόντων)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AD95F796-8DB3-46F0-970F-17BAA861D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2909" y="2276669"/>
            <a:ext cx="5872079" cy="386336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93655FA6-75B1-4735-934A-A4DDDA220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86" y="2351313"/>
            <a:ext cx="5872079" cy="386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003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A965394-D7AD-4A13-A08D-EF4306330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ΚΟΥΜΟΥΝΔΟΥΡΟΥ </a:t>
            </a:r>
            <a:br>
              <a:rPr lang="el-GR" dirty="0"/>
            </a:br>
            <a:r>
              <a:rPr lang="el-GR" dirty="0"/>
              <a:t>(</a:t>
            </a:r>
            <a:r>
              <a:rPr lang="el-GR" dirty="0" err="1"/>
              <a:t>Κουμουνδουρου</a:t>
            </a:r>
            <a:r>
              <a:rPr lang="el-GR" dirty="0"/>
              <a:t> 4, 2</a:t>
            </a:r>
            <a:r>
              <a:rPr lang="el-GR" baseline="30000" dirty="0"/>
              <a:t>ος</a:t>
            </a:r>
            <a:r>
              <a:rPr lang="el-GR" dirty="0"/>
              <a:t> </a:t>
            </a:r>
            <a:r>
              <a:rPr lang="el-GR" dirty="0" err="1"/>
              <a:t>Οροφος</a:t>
            </a:r>
            <a:r>
              <a:rPr lang="el-GR" dirty="0"/>
              <a:t>) («Πρακτική», Γραφεία Διδασκόντων)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6D1188B7-CAA9-4717-9DD4-1769951882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424" y="2035487"/>
            <a:ext cx="6009399" cy="4351338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9416AB91-B0D6-48CB-B8F2-27EAEC21A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35487"/>
            <a:ext cx="600940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296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67E479D-0644-4B96-9725-0DA721C00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ΒΙΒΛΙΟΘΗΚΗ ΠΑΝΕΠΙΣΤΗΜΙΟΥ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391D42CC-BF79-415E-9384-45A2A88D6E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2141537"/>
            <a:ext cx="6009399" cy="4351338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6C1EF3B3-468C-46D4-A303-2C444C2E2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01" y="2134000"/>
            <a:ext cx="6524061" cy="47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45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65D29DE-85F8-4FD9-BEF5-24B95D223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https://pre.uth.gr/</a:t>
            </a:r>
            <a:br>
              <a:rPr lang="en-US" dirty="0"/>
            </a:b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8A5CE5D-19BD-4250-925F-93DA5C206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6129"/>
            <a:ext cx="10515600" cy="5386746"/>
          </a:xfrm>
        </p:spPr>
        <p:txBody>
          <a:bodyPr>
            <a:normAutofit fontScale="85000" lnSpcReduction="20000"/>
          </a:bodyPr>
          <a:lstStyle/>
          <a:p>
            <a:r>
              <a:rPr lang="el-GR" dirty="0"/>
              <a:t>Ζωή -&gt; Φοιτητική Μέριμνα + </a:t>
            </a:r>
            <a:r>
              <a:rPr lang="el-GR" dirty="0" err="1"/>
              <a:t>Φοιτητικη</a:t>
            </a:r>
            <a:r>
              <a:rPr lang="el-GR" dirty="0"/>
              <a:t> Ζωή (</a:t>
            </a:r>
            <a:r>
              <a:rPr lang="en-US" dirty="0">
                <a:hlinkClick r:id="rId3"/>
              </a:rPr>
              <a:t>https://www.uth.gr/zoi/politismos-athlitismos/kallitehnikes-omades</a:t>
            </a:r>
            <a:r>
              <a:rPr lang="el-GR" dirty="0"/>
              <a:t>, </a:t>
            </a:r>
            <a:r>
              <a:rPr lang="en-US" dirty="0">
                <a:hlinkClick r:id="rId4"/>
              </a:rPr>
              <a:t>https://www.uth.gr/zoi/politismos-athlitismos/politistikes-omades</a:t>
            </a:r>
            <a:r>
              <a:rPr lang="el-GR" dirty="0"/>
              <a:t> )</a:t>
            </a:r>
          </a:p>
          <a:p>
            <a:r>
              <a:rPr lang="el-GR" dirty="0"/>
              <a:t>Το Τμήμα-&gt; </a:t>
            </a:r>
            <a:r>
              <a:rPr lang="el-GR" dirty="0" err="1"/>
              <a:t>Διδακτικο</a:t>
            </a:r>
            <a:r>
              <a:rPr lang="el-GR" dirty="0"/>
              <a:t> Προσωπικό</a:t>
            </a:r>
          </a:p>
          <a:p>
            <a:r>
              <a:rPr lang="el-GR" dirty="0"/>
              <a:t>Το Τμήμα-&gt; Πολιτική Ποιότητας-&gt; Αξιολογήσεις Πιστοποίηση (</a:t>
            </a:r>
            <a:r>
              <a:rPr lang="el-GR" dirty="0" err="1">
                <a:solidFill>
                  <a:srgbClr val="0070C0"/>
                </a:solidFill>
              </a:rPr>
              <a:t>δειτε</a:t>
            </a:r>
            <a:r>
              <a:rPr lang="el-GR" dirty="0">
                <a:solidFill>
                  <a:srgbClr val="0070C0"/>
                </a:solidFill>
              </a:rPr>
              <a:t> τα πιο πρόσφατα </a:t>
            </a:r>
            <a:r>
              <a:rPr lang="el-GR" dirty="0" err="1">
                <a:solidFill>
                  <a:srgbClr val="0070C0"/>
                </a:solidFill>
              </a:rPr>
              <a:t>κειμενα</a:t>
            </a:r>
            <a:r>
              <a:rPr lang="el-GR" dirty="0"/>
              <a:t>)</a:t>
            </a:r>
          </a:p>
          <a:p>
            <a:r>
              <a:rPr lang="el-GR" dirty="0"/>
              <a:t>Σπουδές -&gt; </a:t>
            </a:r>
            <a:r>
              <a:rPr lang="el-GR" dirty="0" err="1"/>
              <a:t>Προπτυχικές</a:t>
            </a:r>
            <a:r>
              <a:rPr lang="el-GR" dirty="0"/>
              <a:t> Σπουδές -&gt; Πρόγραμμα και Οδηγός Σπουδών.</a:t>
            </a:r>
          </a:p>
          <a:p>
            <a:pPr lvl="1"/>
            <a:r>
              <a:rPr lang="el-GR" dirty="0" err="1"/>
              <a:t>Ενας</a:t>
            </a:r>
            <a:r>
              <a:rPr lang="el-GR" dirty="0"/>
              <a:t> </a:t>
            </a:r>
            <a:r>
              <a:rPr lang="el-GR" dirty="0" err="1"/>
              <a:t>μεγαλος</a:t>
            </a:r>
            <a:r>
              <a:rPr lang="el-GR" dirty="0"/>
              <a:t> αριθμός από κείμενα: «κανονισμός προπτυχιακών σπουδών», «</a:t>
            </a:r>
            <a:r>
              <a:rPr lang="el-GR" dirty="0" err="1"/>
              <a:t>συντομος</a:t>
            </a:r>
            <a:r>
              <a:rPr lang="el-GR" dirty="0"/>
              <a:t> οδηγός με πληροφορίες για τις </a:t>
            </a:r>
            <a:r>
              <a:rPr lang="el-GR" dirty="0" err="1"/>
              <a:t>σπουδες</a:t>
            </a:r>
            <a:r>
              <a:rPr lang="el-GR" dirty="0"/>
              <a:t> στο τμήμα», «Οδηγός Σπουδών 2025-2026» «Πρόγραμμα Σπουδών 2025-2026» .</a:t>
            </a:r>
            <a:r>
              <a:rPr lang="el-GR" i="1" dirty="0"/>
              <a:t> </a:t>
            </a:r>
            <a:r>
              <a:rPr lang="el-GR" i="1" dirty="0" err="1"/>
              <a:t>Δειτε</a:t>
            </a:r>
            <a:r>
              <a:rPr lang="el-GR" i="1" dirty="0"/>
              <a:t> </a:t>
            </a:r>
            <a:r>
              <a:rPr lang="el-GR" i="1" dirty="0" err="1"/>
              <a:t>επισης</a:t>
            </a:r>
            <a:r>
              <a:rPr lang="el-GR" i="1" dirty="0"/>
              <a:t> το «</a:t>
            </a:r>
            <a:r>
              <a:rPr lang="el-GR" i="1" dirty="0" err="1"/>
              <a:t>Κανονισμοί»</a:t>
            </a:r>
            <a:r>
              <a:rPr lang="el-GR" dirty="0" err="1">
                <a:solidFill>
                  <a:srgbClr val="0070C0"/>
                </a:solidFill>
              </a:rPr>
              <a:t>Πώς</a:t>
            </a:r>
            <a:r>
              <a:rPr lang="el-GR" dirty="0">
                <a:solidFill>
                  <a:srgbClr val="0070C0"/>
                </a:solidFill>
              </a:rPr>
              <a:t> αφομοιώνουμε την πληροφορία; </a:t>
            </a:r>
          </a:p>
          <a:p>
            <a:r>
              <a:rPr lang="el-GR" dirty="0" err="1"/>
              <a:t>Καταλογος</a:t>
            </a:r>
            <a:r>
              <a:rPr lang="el-GR" dirty="0"/>
              <a:t> </a:t>
            </a:r>
            <a:r>
              <a:rPr lang="el-GR" dirty="0" err="1"/>
              <a:t>Μαθηματων</a:t>
            </a:r>
            <a:r>
              <a:rPr lang="el-GR" dirty="0"/>
              <a:t>. Στο Σπουδές -&gt; </a:t>
            </a:r>
            <a:r>
              <a:rPr lang="el-GR" dirty="0" err="1"/>
              <a:t>Προπτυχικές</a:t>
            </a:r>
            <a:r>
              <a:rPr lang="el-GR" dirty="0"/>
              <a:t> Σπουδές -&gt; Κατάλογος Μαθημάτων</a:t>
            </a:r>
          </a:p>
          <a:p>
            <a:pPr lvl="1"/>
            <a:r>
              <a:rPr lang="el-GR" dirty="0"/>
              <a:t>Πατώντας τα μαθήματα βρίσκετε τις περιγραφές τους! (</a:t>
            </a:r>
            <a:r>
              <a:rPr lang="el-GR" dirty="0" err="1"/>
              <a:t>προσοχη</a:t>
            </a:r>
            <a:r>
              <a:rPr lang="el-GR" dirty="0"/>
              <a:t> στις </a:t>
            </a:r>
            <a:r>
              <a:rPr lang="el-GR" dirty="0" err="1"/>
              <a:t>μοναδες</a:t>
            </a:r>
            <a:r>
              <a:rPr lang="el-GR" dirty="0"/>
              <a:t> </a:t>
            </a:r>
            <a:r>
              <a:rPr lang="en-US" dirty="0"/>
              <a:t>ECTS</a:t>
            </a:r>
            <a:r>
              <a:rPr lang="el-GR" dirty="0"/>
              <a:t> και τι </a:t>
            </a:r>
            <a:r>
              <a:rPr lang="el-GR" dirty="0" err="1"/>
              <a:t>σημαινουν</a:t>
            </a:r>
            <a:r>
              <a:rPr lang="el-GR" dirty="0"/>
              <a:t> σε </a:t>
            </a:r>
            <a:r>
              <a:rPr lang="el-GR" dirty="0" err="1"/>
              <a:t>ωρες</a:t>
            </a:r>
            <a:r>
              <a:rPr lang="el-GR" dirty="0"/>
              <a:t> διαβάσματος</a:t>
            </a:r>
            <a:r>
              <a:rPr lang="en-US" dirty="0"/>
              <a:t>)</a:t>
            </a:r>
          </a:p>
          <a:p>
            <a:r>
              <a:rPr lang="el-GR" dirty="0"/>
              <a:t>Άλλες </a:t>
            </a:r>
            <a:r>
              <a:rPr lang="el-GR" dirty="0" err="1"/>
              <a:t>υπηρεσιες</a:t>
            </a:r>
            <a:r>
              <a:rPr lang="el-GR" dirty="0"/>
              <a:t>. </a:t>
            </a:r>
            <a:r>
              <a:rPr lang="el-GR" dirty="0">
                <a:solidFill>
                  <a:srgbClr val="0070C0"/>
                </a:solidFill>
              </a:rPr>
              <a:t>Πώς </a:t>
            </a:r>
            <a:r>
              <a:rPr lang="el-GR" dirty="0" err="1">
                <a:solidFill>
                  <a:srgbClr val="0070C0"/>
                </a:solidFill>
              </a:rPr>
              <a:t>ψαχνουμε</a:t>
            </a:r>
            <a:r>
              <a:rPr lang="el-GR" dirty="0">
                <a:solidFill>
                  <a:srgbClr val="0070C0"/>
                </a:solidFill>
              </a:rPr>
              <a:t> </a:t>
            </a:r>
            <a:r>
              <a:rPr lang="el-GR" dirty="0" err="1">
                <a:solidFill>
                  <a:srgbClr val="0070C0"/>
                </a:solidFill>
              </a:rPr>
              <a:t>κατι</a:t>
            </a:r>
            <a:r>
              <a:rPr lang="el-GR" dirty="0">
                <a:solidFill>
                  <a:srgbClr val="0070C0"/>
                </a:solidFill>
              </a:rPr>
              <a:t> </a:t>
            </a:r>
            <a:r>
              <a:rPr lang="el-GR" dirty="0" err="1">
                <a:solidFill>
                  <a:srgbClr val="0070C0"/>
                </a:solidFill>
              </a:rPr>
              <a:t>περιπλοκο</a:t>
            </a:r>
            <a:r>
              <a:rPr lang="el-GR" dirty="0">
                <a:solidFill>
                  <a:srgbClr val="0070C0"/>
                </a:solidFill>
              </a:rPr>
              <a:t>;</a:t>
            </a:r>
          </a:p>
          <a:p>
            <a:r>
              <a:rPr lang="el-GR" dirty="0"/>
              <a:t>Α! και τα </a:t>
            </a:r>
            <a:r>
              <a:rPr lang="en-US" dirty="0"/>
              <a:t>Erasmus </a:t>
            </a:r>
            <a:r>
              <a:rPr lang="en-US" dirty="0">
                <a:hlinkClick r:id="rId5"/>
              </a:rPr>
              <a:t>https://pre.uth.gr/erasmus/</a:t>
            </a:r>
            <a:r>
              <a:rPr lang="en-US" dirty="0"/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114117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C2A4FFF-2BF8-4561-8732-5700BE475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00B050"/>
                </a:solidFill>
              </a:rPr>
              <a:t>Θεσμική προσέγγιση του «Τμήματος»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392EC52-5AC2-4616-97D6-E074718E5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501455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198C8D7-AB17-4743-AFB4-4F64F92B2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Κάποιες άλλες «οντότητες»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06A6A85-F55C-4D6A-B448-6C17E7163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555" y="1340432"/>
            <a:ext cx="10515600" cy="5414329"/>
          </a:xfrm>
        </p:spPr>
        <p:txBody>
          <a:bodyPr>
            <a:normAutofit fontScale="62500" lnSpcReduction="20000"/>
          </a:bodyPr>
          <a:lstStyle/>
          <a:p>
            <a:r>
              <a:rPr lang="el-GR" dirty="0"/>
              <a:t>Συνέλευση του Τμήματος ( + Πρόεδρος)</a:t>
            </a:r>
          </a:p>
          <a:p>
            <a:r>
              <a:rPr lang="el-GR" dirty="0"/>
              <a:t>Εργαστήρια  (</a:t>
            </a:r>
            <a:r>
              <a:rPr lang="en-US" dirty="0">
                <a:hlinkClick r:id="rId2"/>
              </a:rPr>
              <a:t>https://pre.uth.gr/epistimonika-ergastiria/</a:t>
            </a:r>
            <a:r>
              <a:rPr lang="el-GR" dirty="0"/>
              <a:t> )</a:t>
            </a:r>
          </a:p>
          <a:p>
            <a:r>
              <a:rPr lang="el-GR" dirty="0"/>
              <a:t>Επιτροπές του Τμήματος (Το Τμήμα -&gt; </a:t>
            </a:r>
            <a:r>
              <a:rPr lang="el-GR" dirty="0" err="1"/>
              <a:t>Ερευνα</a:t>
            </a:r>
            <a:r>
              <a:rPr lang="el-GR" dirty="0"/>
              <a:t>-&gt; Επιστημονικά Εργαστήρια)</a:t>
            </a:r>
            <a:endParaRPr lang="en-US" dirty="0"/>
          </a:p>
          <a:p>
            <a:r>
              <a:rPr lang="el-GR" dirty="0"/>
              <a:t>Ακαδημαϊκοί σύμβουλοι (</a:t>
            </a:r>
            <a:r>
              <a:rPr lang="en-US" dirty="0"/>
              <a:t>https://pre.uth.gr/wp-content/uploads/2025/03/kanonismos-akadimaikou-symvoulou.pdf</a:t>
            </a:r>
            <a:r>
              <a:rPr lang="el-GR" dirty="0"/>
              <a:t>)</a:t>
            </a:r>
          </a:p>
          <a:p>
            <a:endParaRPr lang="el-GR" dirty="0"/>
          </a:p>
          <a:p>
            <a:pPr marL="0" indent="0">
              <a:buNone/>
            </a:pPr>
            <a:r>
              <a:rPr lang="el-GR" dirty="0"/>
              <a:t>Οντότητες «μεγαλύτερες» από το Τμήμα</a:t>
            </a:r>
          </a:p>
          <a:p>
            <a:r>
              <a:rPr lang="el-GR" dirty="0"/>
              <a:t>Σχολή Ανθρωπιστικών και Κοινωνικών Επιστημών ( + Κοσμήτορας) </a:t>
            </a:r>
            <a:r>
              <a:rPr lang="en-US" dirty="0">
                <a:hlinkClick r:id="rId3"/>
              </a:rPr>
              <a:t>https://deanhum.uth.gr/</a:t>
            </a:r>
            <a:r>
              <a:rPr lang="en-US" dirty="0"/>
              <a:t> </a:t>
            </a:r>
            <a:endParaRPr lang="el-GR" dirty="0"/>
          </a:p>
          <a:p>
            <a:r>
              <a:rPr lang="el-GR" dirty="0"/>
              <a:t>Πανεπιστήμιο ( Πρύτανης, Αντιπρυτάνεις, Συμβούλιο</a:t>
            </a:r>
            <a:r>
              <a:rPr lang="en-US" dirty="0"/>
              <a:t> </a:t>
            </a:r>
            <a:r>
              <a:rPr lang="el-GR" dirty="0"/>
              <a:t>Διοίκησης , Σύγκλητος) </a:t>
            </a:r>
            <a:r>
              <a:rPr lang="en-US" dirty="0">
                <a:hlinkClick r:id="rId4"/>
              </a:rPr>
              <a:t>https://www.uth.gr/</a:t>
            </a:r>
            <a:r>
              <a:rPr lang="el-GR" dirty="0"/>
              <a:t> (Το Πανεπιστήμιο)</a:t>
            </a:r>
          </a:p>
          <a:p>
            <a:endParaRPr lang="el-GR" dirty="0"/>
          </a:p>
          <a:p>
            <a:pPr marL="0" indent="0">
              <a:buNone/>
            </a:pPr>
            <a:r>
              <a:rPr lang="el-GR" dirty="0"/>
              <a:t>«Πλάγιες» Οντότητες</a:t>
            </a:r>
          </a:p>
          <a:p>
            <a:r>
              <a:rPr lang="el-GR" dirty="0"/>
              <a:t>Μονάδα Ισότιμης Πρόσβασης (</a:t>
            </a:r>
            <a:r>
              <a:rPr lang="en-US" dirty="0">
                <a:hlinkClick r:id="rId5"/>
              </a:rPr>
              <a:t>https://www.uth.gr/zoi/ypostirixi/monada-isotimis-prosbasis-atomon-me-anapiria-kai-atomon-me-eidikes-ekpaideytikes-anagkes</a:t>
            </a:r>
            <a:r>
              <a:rPr lang="el-GR" dirty="0"/>
              <a:t>) </a:t>
            </a:r>
          </a:p>
          <a:p>
            <a:r>
              <a:rPr lang="el-GR" dirty="0" err="1"/>
              <a:t>Έπιτροπή</a:t>
            </a:r>
            <a:r>
              <a:rPr lang="el-GR" dirty="0"/>
              <a:t> Δεοντολογίας </a:t>
            </a:r>
          </a:p>
          <a:p>
            <a:r>
              <a:rPr lang="el-GR" dirty="0"/>
              <a:t>Διεύθυνση Μηχανοργάνωσης (</a:t>
            </a:r>
            <a:r>
              <a:rPr lang="en-US" dirty="0">
                <a:hlinkClick r:id="rId6"/>
              </a:rPr>
              <a:t>https://it.uth.gr/users/students</a:t>
            </a:r>
            <a:r>
              <a:rPr lang="el-GR" dirty="0"/>
              <a:t> ) </a:t>
            </a:r>
            <a:r>
              <a:rPr lang="el-GR" dirty="0" err="1"/>
              <a:t>κλπ</a:t>
            </a:r>
            <a:r>
              <a:rPr lang="en-US" dirty="0"/>
              <a:t> (</a:t>
            </a:r>
            <a:r>
              <a:rPr lang="el-GR" dirty="0">
                <a:solidFill>
                  <a:srgbClr val="0070C0"/>
                </a:solidFill>
              </a:rPr>
              <a:t>πως να </a:t>
            </a:r>
            <a:r>
              <a:rPr lang="el-GR" dirty="0" err="1">
                <a:solidFill>
                  <a:srgbClr val="0070C0"/>
                </a:solidFill>
              </a:rPr>
              <a:t>αφομοιωσουμε</a:t>
            </a:r>
            <a:r>
              <a:rPr lang="el-GR" dirty="0">
                <a:solidFill>
                  <a:srgbClr val="0070C0"/>
                </a:solidFill>
              </a:rPr>
              <a:t> </a:t>
            </a:r>
            <a:r>
              <a:rPr lang="el-GR" dirty="0" err="1">
                <a:solidFill>
                  <a:srgbClr val="0070C0"/>
                </a:solidFill>
              </a:rPr>
              <a:t>τοσες</a:t>
            </a:r>
            <a:r>
              <a:rPr lang="el-GR" dirty="0">
                <a:solidFill>
                  <a:srgbClr val="0070C0"/>
                </a:solidFill>
              </a:rPr>
              <a:t> δυνατότητες;)</a:t>
            </a:r>
          </a:p>
          <a:p>
            <a:pPr lvl="1"/>
            <a:r>
              <a:rPr lang="en-US" dirty="0">
                <a:hlinkClick r:id="rId7"/>
              </a:rPr>
              <a:t>https://delos365.grnet.gr/</a:t>
            </a:r>
            <a:r>
              <a:rPr lang="en-US" dirty="0"/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241977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4594658-758F-42D9-8004-6AB3168CB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err="1">
                <a:solidFill>
                  <a:srgbClr val="00B050"/>
                </a:solidFill>
              </a:rPr>
              <a:t>Αξιακή</a:t>
            </a:r>
            <a:r>
              <a:rPr lang="el-GR" b="1" dirty="0">
                <a:solidFill>
                  <a:srgbClr val="00B050"/>
                </a:solidFill>
              </a:rPr>
              <a:t> προσέγγιση του Τμήματος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CEE918E-C342-4EDC-A4CD-83B825E6CE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862110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4594658-758F-42D9-8004-6AB3168CB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Αξιακή</a:t>
            </a:r>
            <a:r>
              <a:rPr lang="el-GR" dirty="0"/>
              <a:t> προσέγγιση του Τμήματος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CEE918E-C342-4EDC-A4CD-83B825E6C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20000"/>
          </a:bodyPr>
          <a:lstStyle/>
          <a:p>
            <a:r>
              <a:rPr lang="el-GR" dirty="0"/>
              <a:t>Ακαδημαϊκές αξίες</a:t>
            </a:r>
            <a:r>
              <a:rPr lang="en-US" dirty="0"/>
              <a:t>-</a:t>
            </a:r>
            <a:r>
              <a:rPr lang="el-GR" dirty="0"/>
              <a:t>Ακαδημαϊκή κουλτούρα. </a:t>
            </a:r>
            <a:r>
              <a:rPr lang="el-GR" dirty="0">
                <a:solidFill>
                  <a:srgbClr val="0070C0"/>
                </a:solidFill>
              </a:rPr>
              <a:t>Τι </a:t>
            </a:r>
            <a:r>
              <a:rPr lang="el-GR" dirty="0" err="1">
                <a:solidFill>
                  <a:srgbClr val="0070C0"/>
                </a:solidFill>
              </a:rPr>
              <a:t>μπορει</a:t>
            </a:r>
            <a:r>
              <a:rPr lang="el-GR" dirty="0">
                <a:solidFill>
                  <a:srgbClr val="0070C0"/>
                </a:solidFill>
              </a:rPr>
              <a:t> να είναι αυτό;</a:t>
            </a:r>
          </a:p>
          <a:p>
            <a:pPr lvl="1"/>
            <a:r>
              <a:rPr lang="el-GR" dirty="0"/>
              <a:t>εντιμότητα</a:t>
            </a:r>
            <a:r>
              <a:rPr lang="en-US" dirty="0"/>
              <a:t>, </a:t>
            </a:r>
            <a:r>
              <a:rPr lang="el-GR" dirty="0"/>
              <a:t>εμπιστοσύνη</a:t>
            </a:r>
            <a:r>
              <a:rPr lang="en-US" dirty="0"/>
              <a:t>, </a:t>
            </a:r>
            <a:r>
              <a:rPr lang="el-GR" dirty="0"/>
              <a:t>δίκαιη συμπεριφορά</a:t>
            </a:r>
            <a:r>
              <a:rPr lang="en-US" dirty="0"/>
              <a:t>, </a:t>
            </a:r>
            <a:r>
              <a:rPr lang="el-GR" dirty="0"/>
              <a:t>σεβασμός</a:t>
            </a:r>
            <a:r>
              <a:rPr lang="en-US" dirty="0"/>
              <a:t>, </a:t>
            </a:r>
            <a:r>
              <a:rPr lang="el-GR" dirty="0"/>
              <a:t>υπευθυνότητα</a:t>
            </a:r>
            <a:r>
              <a:rPr lang="en-US" dirty="0"/>
              <a:t>, </a:t>
            </a:r>
            <a:r>
              <a:rPr lang="el-GR" dirty="0"/>
              <a:t>και</a:t>
            </a:r>
            <a:r>
              <a:rPr lang="en-US" dirty="0"/>
              <a:t> </a:t>
            </a:r>
            <a:r>
              <a:rPr lang="el-GR" dirty="0"/>
              <a:t>η παλικαριά να </a:t>
            </a:r>
            <a:r>
              <a:rPr lang="el-GR" dirty="0" err="1"/>
              <a:t>δράς</a:t>
            </a:r>
            <a:r>
              <a:rPr lang="el-GR" dirty="0"/>
              <a:t> με βάση αυτές τις αξίες ακόμα και ενάντια σε αντιξοότητες.</a:t>
            </a:r>
          </a:p>
          <a:p>
            <a:r>
              <a:rPr lang="el-GR" dirty="0"/>
              <a:t> Ακεραιότητα (Δεν κλέβουμε τις ιδέες άλλων, παίρνουμε την ευθύνη των </a:t>
            </a:r>
            <a:r>
              <a:rPr lang="el-GR" dirty="0" err="1"/>
              <a:t>θέσεών</a:t>
            </a:r>
            <a:r>
              <a:rPr lang="el-GR" dirty="0"/>
              <a:t> μας) </a:t>
            </a:r>
            <a:r>
              <a:rPr lang="en-US" dirty="0">
                <a:hlinkClick r:id="rId2"/>
              </a:rPr>
              <a:t>https://www.youtube.com/watch?v=IiCgC21EIvs&amp;t=17s</a:t>
            </a:r>
            <a:r>
              <a:rPr lang="el-GR" dirty="0"/>
              <a:t> </a:t>
            </a:r>
          </a:p>
          <a:p>
            <a:r>
              <a:rPr lang="el-GR" dirty="0"/>
              <a:t>Μπορώ να μαθαίνω μόνος/η μου</a:t>
            </a:r>
          </a:p>
          <a:p>
            <a:r>
              <a:rPr lang="el-GR" dirty="0" err="1"/>
              <a:t>Αναλυουμε</a:t>
            </a:r>
            <a:r>
              <a:rPr lang="el-GR" dirty="0"/>
              <a:t> </a:t>
            </a:r>
            <a:r>
              <a:rPr lang="el-GR" dirty="0" err="1"/>
              <a:t>ιδεες</a:t>
            </a:r>
            <a:r>
              <a:rPr lang="el-GR" dirty="0"/>
              <a:t>, </a:t>
            </a:r>
            <a:r>
              <a:rPr lang="el-GR" dirty="0" err="1"/>
              <a:t>σκεφτομαστε</a:t>
            </a:r>
            <a:r>
              <a:rPr lang="el-GR" dirty="0"/>
              <a:t> αν </a:t>
            </a:r>
            <a:r>
              <a:rPr lang="el-GR" dirty="0" err="1"/>
              <a:t>εχουν</a:t>
            </a:r>
            <a:r>
              <a:rPr lang="el-GR" dirty="0"/>
              <a:t> </a:t>
            </a:r>
            <a:r>
              <a:rPr lang="el-GR" dirty="0" err="1"/>
              <a:t>νοημα</a:t>
            </a:r>
            <a:r>
              <a:rPr lang="el-GR" dirty="0"/>
              <a:t> για </a:t>
            </a:r>
            <a:r>
              <a:rPr lang="el-GR" dirty="0" err="1"/>
              <a:t>εμας</a:t>
            </a:r>
            <a:endParaRPr lang="el-GR" dirty="0"/>
          </a:p>
          <a:p>
            <a:r>
              <a:rPr lang="el-GR" dirty="0" err="1"/>
              <a:t>Ψαχνουμε</a:t>
            </a:r>
            <a:r>
              <a:rPr lang="el-GR" dirty="0"/>
              <a:t> να σχηματοποιήσουμε </a:t>
            </a:r>
            <a:r>
              <a:rPr lang="el-GR" dirty="0" err="1"/>
              <a:t>νεα</a:t>
            </a:r>
            <a:r>
              <a:rPr lang="el-GR" dirty="0"/>
              <a:t> </a:t>
            </a:r>
            <a:r>
              <a:rPr lang="el-GR" dirty="0" err="1"/>
              <a:t>γνωση</a:t>
            </a:r>
            <a:r>
              <a:rPr lang="el-GR" dirty="0"/>
              <a:t> εκφράζουμε καθαρά τις ιδέες μας</a:t>
            </a:r>
          </a:p>
          <a:p>
            <a:r>
              <a:rPr lang="el-GR" dirty="0"/>
              <a:t>Μας νοιάζει η </a:t>
            </a:r>
            <a:r>
              <a:rPr lang="el-GR" dirty="0" err="1"/>
              <a:t>εφαρμογη</a:t>
            </a:r>
            <a:r>
              <a:rPr lang="el-GR" dirty="0"/>
              <a:t> της </a:t>
            </a:r>
            <a:r>
              <a:rPr lang="el-GR" dirty="0" err="1"/>
              <a:t>γνωσης</a:t>
            </a:r>
            <a:r>
              <a:rPr lang="el-GR" dirty="0"/>
              <a:t> (</a:t>
            </a:r>
            <a:r>
              <a:rPr lang="el-GR" dirty="0" err="1"/>
              <a:t>κατι</a:t>
            </a:r>
            <a:r>
              <a:rPr lang="el-GR" dirty="0"/>
              <a:t> </a:t>
            </a:r>
            <a:r>
              <a:rPr lang="el-GR" dirty="0" err="1"/>
              <a:t>πρεπει</a:t>
            </a:r>
            <a:r>
              <a:rPr lang="el-GR" dirty="0"/>
              <a:t> να </a:t>
            </a:r>
            <a:r>
              <a:rPr lang="el-GR" dirty="0" err="1"/>
              <a:t>προσφερουμε</a:t>
            </a:r>
            <a:r>
              <a:rPr lang="el-GR" dirty="0"/>
              <a:t> και </a:t>
            </a:r>
            <a:r>
              <a:rPr lang="el-GR" dirty="0" err="1"/>
              <a:t>εμεις</a:t>
            </a:r>
            <a:r>
              <a:rPr lang="el-GR" dirty="0"/>
              <a:t> !)</a:t>
            </a:r>
          </a:p>
          <a:p>
            <a:endParaRPr lang="el-GR" dirty="0"/>
          </a:p>
          <a:p>
            <a:r>
              <a:rPr lang="el-GR" dirty="0" err="1"/>
              <a:t>Κεντρικη</a:t>
            </a:r>
            <a:r>
              <a:rPr lang="el-GR" dirty="0"/>
              <a:t> πρακτική μας: </a:t>
            </a:r>
            <a:r>
              <a:rPr lang="el-GR" b="1" dirty="0"/>
              <a:t>σκέφτομαι ενεργά τις </a:t>
            </a:r>
            <a:r>
              <a:rPr lang="el-GR" b="1" dirty="0" err="1"/>
              <a:t>ιδεες</a:t>
            </a:r>
            <a:r>
              <a:rPr lang="el-GR" b="1" dirty="0"/>
              <a:t> που συναντώ</a:t>
            </a:r>
          </a:p>
        </p:txBody>
      </p:sp>
    </p:spTree>
    <p:extLst>
      <p:ext uri="{BB962C8B-B14F-4D97-AF65-F5344CB8AC3E}">
        <p14:creationId xmlns:p14="http://schemas.microsoft.com/office/powerpoint/2010/main" val="40936102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CE95654-80B6-4451-BDC1-3A31B85C9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00B050"/>
                </a:solidFill>
              </a:rPr>
              <a:t>Μία συνέντευξη 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E04404E8-7473-4F7B-9357-9802C8958A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1183" y="212582"/>
            <a:ext cx="4955298" cy="611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2129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0ABFC03-077B-4D67-8592-8713379F6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Πώς σας άλλαξε το Πανεπιστήμιο;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D07E804-B132-4AB4-9E58-D28F1F3AA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 </a:t>
            </a:r>
            <a:r>
              <a:rPr lang="el-GR" dirty="0" err="1"/>
              <a:t>Νεοι</a:t>
            </a:r>
            <a:r>
              <a:rPr lang="el-GR" dirty="0"/>
              <a:t> </a:t>
            </a:r>
            <a:r>
              <a:rPr lang="el-GR" dirty="0" err="1"/>
              <a:t>τροποι</a:t>
            </a:r>
            <a:r>
              <a:rPr lang="el-GR" dirty="0"/>
              <a:t> να </a:t>
            </a:r>
            <a:r>
              <a:rPr lang="el-GR" dirty="0" err="1"/>
              <a:t>βλεπεις</a:t>
            </a:r>
            <a:r>
              <a:rPr lang="el-GR" dirty="0"/>
              <a:t> τη </a:t>
            </a:r>
            <a:r>
              <a:rPr lang="el-GR" dirty="0" err="1"/>
              <a:t>ζωη</a:t>
            </a:r>
            <a:endParaRPr lang="el-GR" dirty="0"/>
          </a:p>
          <a:p>
            <a:r>
              <a:rPr lang="el-GR" dirty="0"/>
              <a:t>Έμαθα να </a:t>
            </a:r>
            <a:r>
              <a:rPr lang="el-GR" dirty="0" err="1"/>
              <a:t>ζητω</a:t>
            </a:r>
            <a:r>
              <a:rPr lang="el-GR" dirty="0"/>
              <a:t> </a:t>
            </a:r>
            <a:r>
              <a:rPr lang="el-GR" dirty="0" err="1"/>
              <a:t>βοηθεια</a:t>
            </a:r>
            <a:endParaRPr lang="el-GR" dirty="0"/>
          </a:p>
          <a:p>
            <a:r>
              <a:rPr lang="el-GR" dirty="0"/>
              <a:t>Έμαθα να </a:t>
            </a:r>
            <a:r>
              <a:rPr lang="el-GR" dirty="0" err="1"/>
              <a:t>επικοινωνω</a:t>
            </a:r>
            <a:r>
              <a:rPr lang="el-GR" dirty="0"/>
              <a:t> με </a:t>
            </a:r>
            <a:r>
              <a:rPr lang="el-GR" dirty="0" err="1"/>
              <a:t>ποικιλια</a:t>
            </a:r>
            <a:r>
              <a:rPr lang="el-GR" dirty="0"/>
              <a:t> </a:t>
            </a:r>
            <a:r>
              <a:rPr lang="el-GR" dirty="0" err="1"/>
              <a:t>αλλων</a:t>
            </a:r>
            <a:r>
              <a:rPr lang="el-GR" dirty="0"/>
              <a:t> </a:t>
            </a:r>
            <a:r>
              <a:rPr lang="el-GR" dirty="0" err="1"/>
              <a:t>ανθρωπων</a:t>
            </a:r>
            <a:endParaRPr lang="el-GR" dirty="0"/>
          </a:p>
          <a:p>
            <a:r>
              <a:rPr lang="el-GR" dirty="0" err="1"/>
              <a:t>Λυση</a:t>
            </a:r>
            <a:r>
              <a:rPr lang="el-GR" dirty="0"/>
              <a:t> </a:t>
            </a:r>
            <a:r>
              <a:rPr lang="el-GR" dirty="0" err="1"/>
              <a:t>προβληματων</a:t>
            </a:r>
            <a:endParaRPr lang="el-GR" dirty="0"/>
          </a:p>
          <a:p>
            <a:r>
              <a:rPr lang="el-GR" dirty="0" err="1"/>
              <a:t>Κριτικες</a:t>
            </a:r>
            <a:r>
              <a:rPr lang="el-GR" dirty="0"/>
              <a:t> </a:t>
            </a:r>
            <a:r>
              <a:rPr lang="el-GR" dirty="0" err="1"/>
              <a:t>δεξιοτητες</a:t>
            </a:r>
            <a:endParaRPr lang="el-GR" dirty="0"/>
          </a:p>
          <a:p>
            <a:r>
              <a:rPr lang="el-GR" dirty="0"/>
              <a:t>Απέκτησα εμπιστοσύνη στη γνώμη μου, στις ικανότητές μου, στη </a:t>
            </a:r>
            <a:r>
              <a:rPr lang="el-GR" dirty="0" err="1"/>
              <a:t>δικη</a:t>
            </a:r>
            <a:r>
              <a:rPr lang="el-GR" dirty="0"/>
              <a:t> μου συνεισφορά</a:t>
            </a: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962581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74992E7-C999-4C9C-B296-BD6609746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Πώς </a:t>
            </a:r>
            <a:r>
              <a:rPr lang="el-GR" b="1" dirty="0" err="1"/>
              <a:t>αναπτυχθηκαν</a:t>
            </a:r>
            <a:r>
              <a:rPr lang="el-GR" b="1" dirty="0"/>
              <a:t> οι κριτικές σας δεξιότητες στο </a:t>
            </a:r>
            <a:r>
              <a:rPr lang="el-GR" b="1" dirty="0" err="1"/>
              <a:t>Πανεπιστημιο</a:t>
            </a:r>
            <a:r>
              <a:rPr lang="el-GR" b="1" dirty="0"/>
              <a:t>;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07DB6FA-F12E-4CCC-8530-F56A29DE00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err="1"/>
              <a:t>Μαθαινεις</a:t>
            </a:r>
            <a:r>
              <a:rPr lang="el-GR" dirty="0"/>
              <a:t> να </a:t>
            </a:r>
            <a:r>
              <a:rPr lang="el-GR" dirty="0" err="1"/>
              <a:t>τοποθετεις</a:t>
            </a:r>
            <a:r>
              <a:rPr lang="el-GR" dirty="0"/>
              <a:t> τον </a:t>
            </a:r>
            <a:r>
              <a:rPr lang="el-GR" dirty="0" err="1"/>
              <a:t>εαυτο</a:t>
            </a:r>
            <a:r>
              <a:rPr lang="el-GR" dirty="0"/>
              <a:t> σου «αντικειμενικά». Να </a:t>
            </a:r>
            <a:r>
              <a:rPr lang="el-GR" dirty="0" err="1"/>
              <a:t>αξιολογεις</a:t>
            </a:r>
            <a:r>
              <a:rPr lang="el-GR" dirty="0"/>
              <a:t> μια </a:t>
            </a:r>
            <a:r>
              <a:rPr lang="el-GR" dirty="0" err="1"/>
              <a:t>θεωρια</a:t>
            </a:r>
            <a:r>
              <a:rPr lang="el-GR" dirty="0"/>
              <a:t>, μια </a:t>
            </a:r>
            <a:r>
              <a:rPr lang="el-GR" dirty="0" err="1"/>
              <a:t>πηγη</a:t>
            </a:r>
            <a:r>
              <a:rPr lang="el-GR" dirty="0"/>
              <a:t> ή μια άποψη από πολλές </a:t>
            </a:r>
            <a:r>
              <a:rPr lang="el-GR" dirty="0" err="1"/>
              <a:t>πλευρες</a:t>
            </a:r>
            <a:r>
              <a:rPr lang="el-GR" dirty="0"/>
              <a:t>. Να </a:t>
            </a:r>
            <a:r>
              <a:rPr lang="el-GR" dirty="0" err="1"/>
              <a:t>δεχεσαι</a:t>
            </a:r>
            <a:r>
              <a:rPr lang="el-GR" dirty="0"/>
              <a:t> να εξετάσεις και άλλες </a:t>
            </a:r>
            <a:r>
              <a:rPr lang="el-GR" dirty="0" err="1"/>
              <a:t>πιθανες</a:t>
            </a:r>
            <a:r>
              <a:rPr lang="el-GR" dirty="0"/>
              <a:t> </a:t>
            </a:r>
            <a:r>
              <a:rPr lang="el-GR" dirty="0" err="1"/>
              <a:t>ερμηνειες</a:t>
            </a:r>
            <a:endParaRPr lang="el-GR" dirty="0"/>
          </a:p>
          <a:p>
            <a:r>
              <a:rPr lang="el-GR" dirty="0" err="1"/>
              <a:t>Περιμενουν</a:t>
            </a:r>
            <a:r>
              <a:rPr lang="el-GR" dirty="0"/>
              <a:t> από εσένα να «διυλίζεις» μια πληθώρα πηγών και τελικά να </a:t>
            </a:r>
            <a:r>
              <a:rPr lang="el-GR" dirty="0" err="1"/>
              <a:t>δινεις</a:t>
            </a:r>
            <a:r>
              <a:rPr lang="el-GR" dirty="0"/>
              <a:t> τη </a:t>
            </a:r>
            <a:r>
              <a:rPr lang="el-GR" dirty="0" err="1"/>
              <a:t>δικη</a:t>
            </a:r>
            <a:r>
              <a:rPr lang="el-GR" dirty="0"/>
              <a:t> σου </a:t>
            </a:r>
            <a:r>
              <a:rPr lang="el-GR" dirty="0" err="1"/>
              <a:t>μοναδικη</a:t>
            </a:r>
            <a:r>
              <a:rPr lang="el-GR" dirty="0"/>
              <a:t> </a:t>
            </a:r>
            <a:r>
              <a:rPr lang="el-GR" dirty="0" err="1"/>
              <a:t>συμβολη</a:t>
            </a:r>
            <a:endParaRPr lang="el-GR" dirty="0"/>
          </a:p>
          <a:p>
            <a:r>
              <a:rPr lang="el-GR" dirty="0"/>
              <a:t>Η κριτική </a:t>
            </a:r>
            <a:r>
              <a:rPr lang="el-GR" dirty="0" err="1"/>
              <a:t>σκεψη</a:t>
            </a:r>
            <a:r>
              <a:rPr lang="el-GR" dirty="0"/>
              <a:t> είναι </a:t>
            </a:r>
            <a:r>
              <a:rPr lang="el-GR" dirty="0" err="1"/>
              <a:t>ταυτοχρονα</a:t>
            </a:r>
            <a:r>
              <a:rPr lang="el-GR" dirty="0"/>
              <a:t> </a:t>
            </a:r>
            <a:r>
              <a:rPr lang="el-GR" dirty="0" err="1"/>
              <a:t>προσωπικη</a:t>
            </a:r>
            <a:r>
              <a:rPr lang="el-GR" dirty="0"/>
              <a:t> </a:t>
            </a:r>
            <a:r>
              <a:rPr lang="el-GR" dirty="0" err="1"/>
              <a:t>αλλα</a:t>
            </a:r>
            <a:r>
              <a:rPr lang="el-GR" dirty="0"/>
              <a:t> και </a:t>
            </a:r>
            <a:r>
              <a:rPr lang="el-GR" dirty="0" err="1"/>
              <a:t>μερος</a:t>
            </a:r>
            <a:r>
              <a:rPr lang="el-GR" dirty="0"/>
              <a:t> ενός </a:t>
            </a:r>
            <a:r>
              <a:rPr lang="el-GR" dirty="0" err="1"/>
              <a:t>ευρυτερου</a:t>
            </a:r>
            <a:r>
              <a:rPr lang="el-GR" dirty="0"/>
              <a:t> </a:t>
            </a:r>
            <a:r>
              <a:rPr lang="el-GR" dirty="0" err="1"/>
              <a:t>διαλογου</a:t>
            </a:r>
            <a:r>
              <a:rPr lang="el-GR" dirty="0"/>
              <a:t> που </a:t>
            </a:r>
            <a:r>
              <a:rPr lang="el-GR" dirty="0" err="1"/>
              <a:t>διευκολυνεται</a:t>
            </a:r>
            <a:r>
              <a:rPr lang="el-GR" dirty="0"/>
              <a:t> με </a:t>
            </a:r>
            <a:r>
              <a:rPr lang="el-GR" dirty="0" err="1"/>
              <a:t>επιχειρηματα</a:t>
            </a:r>
            <a:endParaRPr lang="el-GR" dirty="0"/>
          </a:p>
          <a:p>
            <a:r>
              <a:rPr lang="el-GR" dirty="0"/>
              <a:t>Η </a:t>
            </a:r>
            <a:r>
              <a:rPr lang="el-GR" dirty="0" err="1"/>
              <a:t>επιχειρηματολογια</a:t>
            </a:r>
            <a:r>
              <a:rPr lang="el-GR" dirty="0"/>
              <a:t> , τα </a:t>
            </a:r>
            <a:r>
              <a:rPr lang="el-GR" dirty="0" err="1"/>
              <a:t>επιχειρηματα</a:t>
            </a:r>
            <a:r>
              <a:rPr lang="el-GR" dirty="0"/>
              <a:t> είναι τα δομικά στοιχεία του </a:t>
            </a:r>
            <a:r>
              <a:rPr lang="el-GR" dirty="0" err="1"/>
              <a:t>ακαδημαικου</a:t>
            </a:r>
            <a:r>
              <a:rPr lang="el-GR" dirty="0"/>
              <a:t> </a:t>
            </a:r>
            <a:r>
              <a:rPr lang="el-GR" dirty="0" err="1"/>
              <a:t>λογου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201634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7066485-2603-4FB0-9B70-6CFECC7D2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ΤΟ ΤΜΗΜΑ ΤΕΛΕΙΩΣΕ ΤΩΡΑ ΕΣΕΙΣ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FDAF757A-CF6C-4245-B9CE-EAB00D196B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0331" y="1825625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945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F211DC8-24C4-4234-B854-6C0111BEB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802D3EDD-568F-4261-A725-3524C6281F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0331" y="1825625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779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BC402E8-AA7A-4C30-987C-36022BDD7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ΦΕΤΟΣ Ακαδημαϊκό πρόγραμμα</a:t>
            </a:r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B2095527-F0E3-4770-B2F7-CE04662378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203" y="1690688"/>
            <a:ext cx="8678412" cy="4351338"/>
          </a:xfrm>
        </p:spPr>
      </p:pic>
    </p:spTree>
    <p:extLst>
      <p:ext uri="{BB962C8B-B14F-4D97-AF65-F5344CB8AC3E}">
        <p14:creationId xmlns:p14="http://schemas.microsoft.com/office/powerpoint/2010/main" val="4230288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8899B48-E952-4886-836F-317E5C783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00B050"/>
                </a:solidFill>
              </a:rPr>
              <a:t>Σχεδόν «φυσική» προσέγγιση του Τμήματος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DFE908D-D9EB-4E3B-A97E-A2A9E53D2C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ΔΕΠ</a:t>
            </a:r>
          </a:p>
          <a:p>
            <a:pPr lvl="1"/>
            <a:r>
              <a:rPr lang="el-GR" dirty="0" err="1"/>
              <a:t>Καθηγητες</a:t>
            </a:r>
            <a:r>
              <a:rPr lang="el-GR" dirty="0"/>
              <a:t>/</a:t>
            </a:r>
            <a:r>
              <a:rPr lang="el-GR" dirty="0" err="1"/>
              <a:t>τριες</a:t>
            </a:r>
            <a:endParaRPr lang="el-GR" dirty="0"/>
          </a:p>
          <a:p>
            <a:pPr lvl="1"/>
            <a:r>
              <a:rPr lang="el-GR" dirty="0"/>
              <a:t>Αναπληρωτές Καθηγητές/</a:t>
            </a:r>
            <a:r>
              <a:rPr lang="el-GR" dirty="0" err="1"/>
              <a:t>τριες</a:t>
            </a:r>
            <a:endParaRPr lang="el-GR" dirty="0"/>
          </a:p>
          <a:p>
            <a:pPr lvl="1"/>
            <a:r>
              <a:rPr lang="el-GR" dirty="0" err="1"/>
              <a:t>Επικουροι</a:t>
            </a:r>
            <a:r>
              <a:rPr lang="el-GR" dirty="0"/>
              <a:t> Καθηγητές/</a:t>
            </a:r>
            <a:r>
              <a:rPr lang="el-GR" dirty="0" err="1"/>
              <a:t>τριες</a:t>
            </a:r>
            <a:endParaRPr lang="el-GR" dirty="0"/>
          </a:p>
          <a:p>
            <a:r>
              <a:rPr lang="el-GR" dirty="0"/>
              <a:t>ΕΔΙΠ</a:t>
            </a:r>
          </a:p>
          <a:p>
            <a:r>
              <a:rPr lang="el-GR" dirty="0"/>
              <a:t>ΕΕΠ</a:t>
            </a:r>
          </a:p>
        </p:txBody>
      </p:sp>
    </p:spTree>
    <p:extLst>
      <p:ext uri="{BB962C8B-B14F-4D97-AF65-F5344CB8AC3E}">
        <p14:creationId xmlns:p14="http://schemas.microsoft.com/office/powerpoint/2010/main" val="3015973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371D969-5E1D-45CC-B8F7-F0161F6B0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εικόνας 4">
            <a:extLst>
              <a:ext uri="{FF2B5EF4-FFF2-40B4-BE49-F238E27FC236}">
                <a16:creationId xmlns:a16="http://schemas.microsoft.com/office/drawing/2014/main" id="{B8FA5E6E-91F5-4E53-8EB0-D817CAE1F5D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4066" b="406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1DB81F49-0C19-4928-8E95-5B4EE370C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Παιδαγωγική Ψυχολογία</a:t>
            </a:r>
          </a:p>
        </p:txBody>
      </p:sp>
    </p:spTree>
    <p:extLst>
      <p:ext uri="{BB962C8B-B14F-4D97-AF65-F5344CB8AC3E}">
        <p14:creationId xmlns:p14="http://schemas.microsoft.com/office/powerpoint/2010/main" val="2120987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4BD0F4E-A07E-475D-9726-9970DBC7D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7B09C868-4D99-4B26-B659-8A5B66C5358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Φυσικές Επιστήμες και η Διδακτική τους</a:t>
            </a:r>
          </a:p>
        </p:txBody>
      </p:sp>
      <p:pic>
        <p:nvPicPr>
          <p:cNvPr id="9" name="Θέση εικόνας 8">
            <a:extLst>
              <a:ext uri="{FF2B5EF4-FFF2-40B4-BE49-F238E27FC236}">
                <a16:creationId xmlns:a16="http://schemas.microsoft.com/office/drawing/2014/main" id="{383F8F35-EC80-49BF-BA90-36D36558838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1459" b="2145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86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8A6B98D-5465-4641-972C-D5954A813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εικόνας 4">
            <a:extLst>
              <a:ext uri="{FF2B5EF4-FFF2-40B4-BE49-F238E27FC236}">
                <a16:creationId xmlns:a16="http://schemas.microsoft.com/office/drawing/2014/main" id="{A0601AC9-8EEB-4E05-8B92-AFF29EEC1C2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2071" b="1207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A351FB53-5748-4A3A-8A78-91FDCA405C4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Ελληνική Γλώσσα και η Διδακτική της</a:t>
            </a:r>
          </a:p>
        </p:txBody>
      </p:sp>
    </p:spTree>
    <p:extLst>
      <p:ext uri="{BB962C8B-B14F-4D97-AF65-F5344CB8AC3E}">
        <p14:creationId xmlns:p14="http://schemas.microsoft.com/office/powerpoint/2010/main" val="1250219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4D25597-8E01-48E4-AA8A-F90716BA4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εικόνας 4">
            <a:extLst>
              <a:ext uri="{FF2B5EF4-FFF2-40B4-BE49-F238E27FC236}">
                <a16:creationId xmlns:a16="http://schemas.microsoft.com/office/drawing/2014/main" id="{55A85B36-A105-45B8-A5B8-20BEF2A9AF7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0520" b="1052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6473AF5A-AB85-4FD0-8514-7A73CDECCC7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Αναπτυξιακή Ψυχολογία</a:t>
            </a:r>
          </a:p>
        </p:txBody>
      </p:sp>
    </p:spTree>
    <p:extLst>
      <p:ext uri="{BB962C8B-B14F-4D97-AF65-F5344CB8AC3E}">
        <p14:creationId xmlns:p14="http://schemas.microsoft.com/office/powerpoint/2010/main" val="1216068020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2238</TotalTime>
  <Words>830</Words>
  <Application>Microsoft Office PowerPoint</Application>
  <PresentationFormat>Ευρεία οθόνη</PresentationFormat>
  <Paragraphs>107</Paragraphs>
  <Slides>49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49</vt:i4>
      </vt:variant>
    </vt:vector>
  </HeadingPairs>
  <TitlesOfParts>
    <vt:vector size="53" baseType="lpstr">
      <vt:lpstr>Arial</vt:lpstr>
      <vt:lpstr>Calibri</vt:lpstr>
      <vt:lpstr>Calibri Light</vt:lpstr>
      <vt:lpstr>Θέμα του Office</vt:lpstr>
      <vt:lpstr>ΤΟ ΤΜΗΜΑ (+) και ΕΣΕΙΣ</vt:lpstr>
      <vt:lpstr>Παρουσίαση του PowerPoint</vt:lpstr>
      <vt:lpstr>Διαδικτυακή Προσέγγιση του «Τμήματος»</vt:lpstr>
      <vt:lpstr>https://pre.uth.gr/ </vt:lpstr>
      <vt:lpstr>Σχεδόν «φυσική» προσέγγιση του Τμήματος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Βούλγαρη Αικατερίνη</vt:lpstr>
      <vt:lpstr>Γιαννέλος Λεγαντής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«Γεωγραφική» προσέγγιση του Τμήματος</vt:lpstr>
      <vt:lpstr>ΠΑΠΑΣΤΡΑΤΟΥ (γραφεία διδασκόντων και αίθουσες διδασκαλίας )</vt:lpstr>
      <vt:lpstr>ΚΤΗΡΙΟ ΔΕΛΗΓΙΩΡΓΗ (Γκλαβανη 37) (γραφεία διδασκόντων)</vt:lpstr>
      <vt:lpstr>ΚΟΥΜΟΥΝΔΟΥΡΟΥ  (Κουμουνδουρου 4, 2ος Οροφος) («Πρακτική», Γραφεία Διδασκόντων)</vt:lpstr>
      <vt:lpstr>ΒΙΒΛΙΟΘΗΚΗ ΠΑΝΕΠΙΣΤΗΜΙΟΥ</vt:lpstr>
      <vt:lpstr>Θεσμική προσέγγιση του «Τμήματος»</vt:lpstr>
      <vt:lpstr>Κάποιες άλλες «οντότητες»</vt:lpstr>
      <vt:lpstr>Αξιακή προσέγγιση του Τμήματος</vt:lpstr>
      <vt:lpstr>Αξιακή προσέγγιση του Τμήματος</vt:lpstr>
      <vt:lpstr>Μία συνέντευξη </vt:lpstr>
      <vt:lpstr>Πώς σας άλλαξε το Πανεπιστήμιο;</vt:lpstr>
      <vt:lpstr>Πώς αναπτυχθηκαν οι κριτικές σας δεξιότητες στο Πανεπιστημιο;</vt:lpstr>
      <vt:lpstr>ΤΟ ΤΜΗΜΑ ΤΕΛΕΙΩΣΕ ΤΩΡΑ ΕΣΕΙΣ</vt:lpstr>
      <vt:lpstr>Παρουσίαση του PowerPoint</vt:lpstr>
      <vt:lpstr>ΦΕΤΟΣ Ακαδημαϊκό πρόγραμμα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User</dc:creator>
  <cp:lastModifiedBy> </cp:lastModifiedBy>
  <cp:revision>57</cp:revision>
  <dcterms:created xsi:type="dcterms:W3CDTF">2023-08-27T15:36:05Z</dcterms:created>
  <dcterms:modified xsi:type="dcterms:W3CDTF">2025-09-18T07:45:36Z</dcterms:modified>
</cp:coreProperties>
</file>