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9" r:id="rId3"/>
    <p:sldId id="364" r:id="rId4"/>
    <p:sldId id="365" r:id="rId5"/>
    <p:sldId id="366" r:id="rId6"/>
    <p:sldId id="367" r:id="rId7"/>
    <p:sldId id="374" r:id="rId8"/>
    <p:sldId id="368" r:id="rId9"/>
    <p:sldId id="369" r:id="rId10"/>
    <p:sldId id="370" r:id="rId11"/>
    <p:sldId id="373" r:id="rId12"/>
    <p:sldId id="371" r:id="rId13"/>
    <p:sldId id="372" r:id="rId14"/>
    <p:sldId id="375" r:id="rId15"/>
    <p:sldId id="376" r:id="rId16"/>
    <p:sldId id="378" r:id="rId17"/>
    <p:sldId id="377" r:id="rId18"/>
    <p:sldId id="380" r:id="rId19"/>
    <p:sldId id="381" r:id="rId20"/>
    <p:sldId id="382" r:id="rId21"/>
    <p:sldId id="383" r:id="rId22"/>
    <p:sldId id="384" r:id="rId23"/>
    <p:sldId id="385" r:id="rId24"/>
    <p:sldId id="386" r:id="rId25"/>
    <p:sldId id="387"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704"/>
  </p:normalViewPr>
  <p:slideViewPr>
    <p:cSldViewPr snapToGrid="0">
      <p:cViewPr varScale="1">
        <p:scale>
          <a:sx n="105" d="100"/>
          <a:sy n="105" d="100"/>
        </p:scale>
        <p:origin x="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C8306-82CE-475F-86C3-CA3FB9A9DF72}" type="datetimeFigureOut">
              <a:rPr lang="en-US" smtClean="0"/>
              <a:t>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B653A-977A-4A55-BA08-1CFD3E0904FB}" type="slidenum">
              <a:rPr lang="en-US" smtClean="0"/>
              <a:t>‹#›</a:t>
            </a:fld>
            <a:endParaRPr lang="en-US"/>
          </a:p>
        </p:txBody>
      </p:sp>
    </p:spTree>
    <p:extLst>
      <p:ext uri="{BB962C8B-B14F-4D97-AF65-F5344CB8AC3E}">
        <p14:creationId xmlns:p14="http://schemas.microsoft.com/office/powerpoint/2010/main" val="38439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B653A-977A-4A55-BA08-1CFD3E0904FB}" type="slidenum">
              <a:rPr lang="en-US" smtClean="0"/>
              <a:t>11</a:t>
            </a:fld>
            <a:endParaRPr lang="en-US"/>
          </a:p>
        </p:txBody>
      </p:sp>
    </p:spTree>
    <p:extLst>
      <p:ext uri="{BB962C8B-B14F-4D97-AF65-F5344CB8AC3E}">
        <p14:creationId xmlns:p14="http://schemas.microsoft.com/office/powerpoint/2010/main" val="376137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A918-AC5D-41FA-809E-5147599F0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DCEF47-A640-4300-BB89-0B7CDDF87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263FF7-EB9B-4C07-9DA7-C690DE0A7FD1}"/>
              </a:ext>
            </a:extLst>
          </p:cNvPr>
          <p:cNvSpPr>
            <a:spLocks noGrp="1"/>
          </p:cNvSpPr>
          <p:nvPr>
            <p:ph type="dt" sz="half" idx="10"/>
          </p:nvPr>
        </p:nvSpPr>
        <p:spPr/>
        <p:txBody>
          <a:bodyPr/>
          <a:lstStyle/>
          <a:p>
            <a:fld id="{B4823BB3-F029-432D-A175-0F53172A1ED0}" type="datetime1">
              <a:rPr lang="en-US" smtClean="0"/>
              <a:t>1/3/25</a:t>
            </a:fld>
            <a:endParaRPr lang="en-US"/>
          </a:p>
        </p:txBody>
      </p:sp>
      <p:sp>
        <p:nvSpPr>
          <p:cNvPr id="5" name="Footer Placeholder 4">
            <a:extLst>
              <a:ext uri="{FF2B5EF4-FFF2-40B4-BE49-F238E27FC236}">
                <a16:creationId xmlns:a16="http://schemas.microsoft.com/office/drawing/2014/main" id="{7A3FCC73-B31D-4C32-B407-C912FED46E5A}"/>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1039E0D0-C1FD-48E0-BB2A-844CEA41C36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145111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F38E-E367-4CAA-9792-3F36096BF0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EC1E8-9E9C-4DC9-8F91-8D082D2E8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34904-6300-49D7-AFB0-0D9CF5442E59}"/>
              </a:ext>
            </a:extLst>
          </p:cNvPr>
          <p:cNvSpPr>
            <a:spLocks noGrp="1"/>
          </p:cNvSpPr>
          <p:nvPr>
            <p:ph type="dt" sz="half" idx="10"/>
          </p:nvPr>
        </p:nvSpPr>
        <p:spPr/>
        <p:txBody>
          <a:bodyPr/>
          <a:lstStyle/>
          <a:p>
            <a:fld id="{ABD0AA85-3AFC-40C1-8C88-534BA2D22D43}" type="datetime1">
              <a:rPr lang="en-US" smtClean="0"/>
              <a:t>1/3/25</a:t>
            </a:fld>
            <a:endParaRPr lang="en-US"/>
          </a:p>
        </p:txBody>
      </p:sp>
      <p:sp>
        <p:nvSpPr>
          <p:cNvPr id="5" name="Footer Placeholder 4">
            <a:extLst>
              <a:ext uri="{FF2B5EF4-FFF2-40B4-BE49-F238E27FC236}">
                <a16:creationId xmlns:a16="http://schemas.microsoft.com/office/drawing/2014/main" id="{6FFEFCA4-4CE8-4EC0-94BD-D54348E9D5B3}"/>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834ED16A-F99E-4941-A75A-4CFDE4891598}"/>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68823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7D4AD-27A4-439C-9DAC-91422A5A0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C5E6C3-D26A-48D5-9A7F-F795A0A4CF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202B4-D0A3-40EB-8E24-53150650B219}"/>
              </a:ext>
            </a:extLst>
          </p:cNvPr>
          <p:cNvSpPr>
            <a:spLocks noGrp="1"/>
          </p:cNvSpPr>
          <p:nvPr>
            <p:ph type="dt" sz="half" idx="10"/>
          </p:nvPr>
        </p:nvSpPr>
        <p:spPr/>
        <p:txBody>
          <a:bodyPr/>
          <a:lstStyle/>
          <a:p>
            <a:fld id="{E7403995-B919-4866-81B3-7D9953FD9E62}" type="datetime1">
              <a:rPr lang="en-US" smtClean="0"/>
              <a:t>1/3/25</a:t>
            </a:fld>
            <a:endParaRPr lang="en-US"/>
          </a:p>
        </p:txBody>
      </p:sp>
      <p:sp>
        <p:nvSpPr>
          <p:cNvPr id="5" name="Footer Placeholder 4">
            <a:extLst>
              <a:ext uri="{FF2B5EF4-FFF2-40B4-BE49-F238E27FC236}">
                <a16:creationId xmlns:a16="http://schemas.microsoft.com/office/drawing/2014/main" id="{757E403B-CB20-44AF-AD63-2D9F3730F13B}"/>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F7C038DA-4AE6-4690-BB4F-3BA392153094}"/>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174554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7CA1-856D-4930-86C1-88E0BFC12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DE715D-5718-4763-80C4-24ADE1AAC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275F1-0893-4EB9-B08D-1756D72AB5E0}"/>
              </a:ext>
            </a:extLst>
          </p:cNvPr>
          <p:cNvSpPr>
            <a:spLocks noGrp="1"/>
          </p:cNvSpPr>
          <p:nvPr>
            <p:ph type="dt" sz="half" idx="10"/>
          </p:nvPr>
        </p:nvSpPr>
        <p:spPr/>
        <p:txBody>
          <a:bodyPr/>
          <a:lstStyle/>
          <a:p>
            <a:fld id="{86A03FCA-4E19-4B3F-98D9-E10E6035B346}" type="datetime1">
              <a:rPr lang="en-US" smtClean="0"/>
              <a:t>1/3/25</a:t>
            </a:fld>
            <a:endParaRPr lang="en-US"/>
          </a:p>
        </p:txBody>
      </p:sp>
      <p:sp>
        <p:nvSpPr>
          <p:cNvPr id="5" name="Footer Placeholder 4">
            <a:extLst>
              <a:ext uri="{FF2B5EF4-FFF2-40B4-BE49-F238E27FC236}">
                <a16:creationId xmlns:a16="http://schemas.microsoft.com/office/drawing/2014/main" id="{78E380B3-6571-42D8-AD0F-F8FA932095C2}"/>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480D9685-E766-4C41-90A1-F86717EF6E7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2005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4C-995D-475E-B3B8-E9052625C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2F1381-CB61-4BB5-86AF-C82DEA180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3897A-7A7E-45FD-8F06-F61DB5597873}"/>
              </a:ext>
            </a:extLst>
          </p:cNvPr>
          <p:cNvSpPr>
            <a:spLocks noGrp="1"/>
          </p:cNvSpPr>
          <p:nvPr>
            <p:ph type="dt" sz="half" idx="10"/>
          </p:nvPr>
        </p:nvSpPr>
        <p:spPr/>
        <p:txBody>
          <a:bodyPr/>
          <a:lstStyle/>
          <a:p>
            <a:fld id="{3F7CE1B0-181F-4F08-93C7-AFEC7777428D}" type="datetime1">
              <a:rPr lang="en-US" smtClean="0"/>
              <a:t>1/3/25</a:t>
            </a:fld>
            <a:endParaRPr lang="en-US"/>
          </a:p>
        </p:txBody>
      </p:sp>
      <p:sp>
        <p:nvSpPr>
          <p:cNvPr id="5" name="Footer Placeholder 4">
            <a:extLst>
              <a:ext uri="{FF2B5EF4-FFF2-40B4-BE49-F238E27FC236}">
                <a16:creationId xmlns:a16="http://schemas.microsoft.com/office/drawing/2014/main" id="{8D998E5D-AA7C-46C8-9446-7E6023DB18FC}"/>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E963DEB8-1CE5-4CFA-84B1-FE14066DC06D}"/>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244276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78C5-6FBA-4FE7-AFC0-DBD1BEA44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8A9BA-B6EA-419E-9D7E-7C790C3C3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172BE-A1E4-4042-8A5E-8295BE91A9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A8EAB-A55B-489A-992A-F723D145D6E7}"/>
              </a:ext>
            </a:extLst>
          </p:cNvPr>
          <p:cNvSpPr>
            <a:spLocks noGrp="1"/>
          </p:cNvSpPr>
          <p:nvPr>
            <p:ph type="dt" sz="half" idx="10"/>
          </p:nvPr>
        </p:nvSpPr>
        <p:spPr/>
        <p:txBody>
          <a:bodyPr/>
          <a:lstStyle/>
          <a:p>
            <a:fld id="{E0A465F8-EE51-4DB8-944B-8D0A1518B7BD}" type="datetime1">
              <a:rPr lang="en-US" smtClean="0"/>
              <a:t>1/3/25</a:t>
            </a:fld>
            <a:endParaRPr lang="en-US"/>
          </a:p>
        </p:txBody>
      </p:sp>
      <p:sp>
        <p:nvSpPr>
          <p:cNvPr id="6" name="Footer Placeholder 5">
            <a:extLst>
              <a:ext uri="{FF2B5EF4-FFF2-40B4-BE49-F238E27FC236}">
                <a16:creationId xmlns:a16="http://schemas.microsoft.com/office/drawing/2014/main" id="{4AD0124C-2D99-478A-84D1-68DE53AAEE65}"/>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7BFAF90A-DFA6-4365-B8A8-8D2DAA6DB7F7}"/>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67893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A0A7-6586-4891-AC07-B52BB84C33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65027-E3A4-48A1-BBE6-4F2110D0B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3B8B7-BBF4-47BC-9B22-6B051361C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42A28-605C-4BD1-804B-B07B08D9FA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95AC-F88B-49A4-90F9-31B12A1F0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80C26-4E2B-43DC-8C58-D237B2C87A52}"/>
              </a:ext>
            </a:extLst>
          </p:cNvPr>
          <p:cNvSpPr>
            <a:spLocks noGrp="1"/>
          </p:cNvSpPr>
          <p:nvPr>
            <p:ph type="dt" sz="half" idx="10"/>
          </p:nvPr>
        </p:nvSpPr>
        <p:spPr/>
        <p:txBody>
          <a:bodyPr/>
          <a:lstStyle/>
          <a:p>
            <a:fld id="{69598DE5-D578-43AD-A43F-C33610AD5CFE}" type="datetime1">
              <a:rPr lang="en-US" smtClean="0"/>
              <a:t>1/3/25</a:t>
            </a:fld>
            <a:endParaRPr lang="en-US"/>
          </a:p>
        </p:txBody>
      </p:sp>
      <p:sp>
        <p:nvSpPr>
          <p:cNvPr id="8" name="Footer Placeholder 7">
            <a:extLst>
              <a:ext uri="{FF2B5EF4-FFF2-40B4-BE49-F238E27FC236}">
                <a16:creationId xmlns:a16="http://schemas.microsoft.com/office/drawing/2014/main" id="{C63FB0CA-727D-468B-A8B4-E40A0423554E}"/>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9" name="Slide Number Placeholder 8">
            <a:extLst>
              <a:ext uri="{FF2B5EF4-FFF2-40B4-BE49-F238E27FC236}">
                <a16:creationId xmlns:a16="http://schemas.microsoft.com/office/drawing/2014/main" id="{17E84D84-5B51-4B51-9907-96688ED5B85F}"/>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43825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04EE-FEFB-4E6E-8079-ECE6E543A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E2624-FA03-4788-B8CD-4E598CB7B451}"/>
              </a:ext>
            </a:extLst>
          </p:cNvPr>
          <p:cNvSpPr>
            <a:spLocks noGrp="1"/>
          </p:cNvSpPr>
          <p:nvPr>
            <p:ph type="dt" sz="half" idx="10"/>
          </p:nvPr>
        </p:nvSpPr>
        <p:spPr/>
        <p:txBody>
          <a:bodyPr/>
          <a:lstStyle/>
          <a:p>
            <a:fld id="{23499F41-159F-433F-8225-0DF6F19FF2DA}" type="datetime1">
              <a:rPr lang="en-US" smtClean="0"/>
              <a:t>1/3/25</a:t>
            </a:fld>
            <a:endParaRPr lang="en-US"/>
          </a:p>
        </p:txBody>
      </p:sp>
      <p:sp>
        <p:nvSpPr>
          <p:cNvPr id="4" name="Footer Placeholder 3">
            <a:extLst>
              <a:ext uri="{FF2B5EF4-FFF2-40B4-BE49-F238E27FC236}">
                <a16:creationId xmlns:a16="http://schemas.microsoft.com/office/drawing/2014/main" id="{CF848384-A2A7-4233-BA63-5968DC255395}"/>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5" name="Slide Number Placeholder 4">
            <a:extLst>
              <a:ext uri="{FF2B5EF4-FFF2-40B4-BE49-F238E27FC236}">
                <a16:creationId xmlns:a16="http://schemas.microsoft.com/office/drawing/2014/main" id="{D64B07D2-8B1A-4ADB-A88B-F11ED51FA0A0}"/>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52417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FBBA6-A9B3-4AFF-89B7-E21365046F67}"/>
              </a:ext>
            </a:extLst>
          </p:cNvPr>
          <p:cNvSpPr>
            <a:spLocks noGrp="1"/>
          </p:cNvSpPr>
          <p:nvPr>
            <p:ph type="dt" sz="half" idx="10"/>
          </p:nvPr>
        </p:nvSpPr>
        <p:spPr/>
        <p:txBody>
          <a:bodyPr/>
          <a:lstStyle/>
          <a:p>
            <a:fld id="{399515AD-A1E6-4712-A845-7D7A76D03D48}" type="datetime1">
              <a:rPr lang="en-US" smtClean="0"/>
              <a:t>1/3/25</a:t>
            </a:fld>
            <a:endParaRPr lang="en-US"/>
          </a:p>
        </p:txBody>
      </p:sp>
      <p:sp>
        <p:nvSpPr>
          <p:cNvPr id="3" name="Footer Placeholder 2">
            <a:extLst>
              <a:ext uri="{FF2B5EF4-FFF2-40B4-BE49-F238E27FC236}">
                <a16:creationId xmlns:a16="http://schemas.microsoft.com/office/drawing/2014/main" id="{EF54559D-1EDD-4AB6-A723-03654D82C161}"/>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4" name="Slide Number Placeholder 3">
            <a:extLst>
              <a:ext uri="{FF2B5EF4-FFF2-40B4-BE49-F238E27FC236}">
                <a16:creationId xmlns:a16="http://schemas.microsoft.com/office/drawing/2014/main" id="{D365F954-41AD-4B70-91B6-2AC0A6CC03D0}"/>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1751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A586-E07B-4B86-BE57-02BE4B13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CAE94-33D0-4EA1-A36A-866F06882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C290A-B18E-4E04-B189-F79A17F4D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DEFDD-C75F-4CFB-AB1F-47D4E070BE00}"/>
              </a:ext>
            </a:extLst>
          </p:cNvPr>
          <p:cNvSpPr>
            <a:spLocks noGrp="1"/>
          </p:cNvSpPr>
          <p:nvPr>
            <p:ph type="dt" sz="half" idx="10"/>
          </p:nvPr>
        </p:nvSpPr>
        <p:spPr/>
        <p:txBody>
          <a:bodyPr/>
          <a:lstStyle/>
          <a:p>
            <a:fld id="{B5ED5A08-76FC-428F-967E-5F8934FE89A9}" type="datetime1">
              <a:rPr lang="en-US" smtClean="0"/>
              <a:t>1/3/25</a:t>
            </a:fld>
            <a:endParaRPr lang="en-US"/>
          </a:p>
        </p:txBody>
      </p:sp>
      <p:sp>
        <p:nvSpPr>
          <p:cNvPr id="6" name="Footer Placeholder 5">
            <a:extLst>
              <a:ext uri="{FF2B5EF4-FFF2-40B4-BE49-F238E27FC236}">
                <a16:creationId xmlns:a16="http://schemas.microsoft.com/office/drawing/2014/main" id="{25B44608-A6E8-49B7-AD1A-E8FF1207B256}"/>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2EBDCCEA-98B9-4D56-9007-E2667921C97B}"/>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340319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B8C-4BB4-44F0-BCE0-CBEAEA583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A5B28-246C-4EEF-ABC8-0BEBF7E5F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1FCDF-F899-4AB7-9E85-3BE98AE2C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067E8-B28F-454F-96A8-34151FBD5163}"/>
              </a:ext>
            </a:extLst>
          </p:cNvPr>
          <p:cNvSpPr>
            <a:spLocks noGrp="1"/>
          </p:cNvSpPr>
          <p:nvPr>
            <p:ph type="dt" sz="half" idx="10"/>
          </p:nvPr>
        </p:nvSpPr>
        <p:spPr/>
        <p:txBody>
          <a:bodyPr/>
          <a:lstStyle/>
          <a:p>
            <a:fld id="{F9B29370-2ADE-401D-908E-A27421479F4A}" type="datetime1">
              <a:rPr lang="en-US" smtClean="0"/>
              <a:t>1/3/25</a:t>
            </a:fld>
            <a:endParaRPr lang="en-US"/>
          </a:p>
        </p:txBody>
      </p:sp>
      <p:sp>
        <p:nvSpPr>
          <p:cNvPr id="6" name="Footer Placeholder 5">
            <a:extLst>
              <a:ext uri="{FF2B5EF4-FFF2-40B4-BE49-F238E27FC236}">
                <a16:creationId xmlns:a16="http://schemas.microsoft.com/office/drawing/2014/main" id="{4088E369-0DDD-4755-B6C5-EC1FF976B29C}"/>
              </a:ext>
            </a:extLst>
          </p:cNvPr>
          <p:cNvSpPr>
            <a:spLocks noGrp="1"/>
          </p:cNvSpPr>
          <p:nvPr>
            <p:ph type="ftr" sz="quarter" idx="11"/>
          </p:nvPr>
        </p:nvSpPr>
        <p:spPr/>
        <p:txBody>
          <a:bodyPr/>
          <a:lstStyle/>
          <a:p>
            <a:r>
              <a:rPr lang="el-GR"/>
              <a:t>Βασιλική Σόφτα Υπ. Διδάκτωρ, Τμήμα Ιατρικής Φυσικής</a:t>
            </a:r>
            <a:endParaRPr lang="en-US"/>
          </a:p>
        </p:txBody>
      </p:sp>
      <p:sp>
        <p:nvSpPr>
          <p:cNvPr id="7" name="Slide Number Placeholder 6">
            <a:extLst>
              <a:ext uri="{FF2B5EF4-FFF2-40B4-BE49-F238E27FC236}">
                <a16:creationId xmlns:a16="http://schemas.microsoft.com/office/drawing/2014/main" id="{79DE6D8B-DBFA-4BF0-AB33-89FB8AB37FC5}"/>
              </a:ext>
            </a:extLst>
          </p:cNvPr>
          <p:cNvSpPr>
            <a:spLocks noGrp="1"/>
          </p:cNvSpPr>
          <p:nvPr>
            <p:ph type="sldNum" sz="quarter" idx="12"/>
          </p:nvPr>
        </p:nvSpPr>
        <p:spPr/>
        <p:txBody>
          <a:bodyPr/>
          <a:lstStyle/>
          <a:p>
            <a:fld id="{30F7FEED-761C-4317-B19B-150BD89273B6}" type="slidenum">
              <a:rPr lang="en-US" smtClean="0"/>
              <a:t>‹#›</a:t>
            </a:fld>
            <a:endParaRPr lang="en-US"/>
          </a:p>
        </p:txBody>
      </p:sp>
    </p:spTree>
    <p:extLst>
      <p:ext uri="{BB962C8B-B14F-4D97-AF65-F5344CB8AC3E}">
        <p14:creationId xmlns:p14="http://schemas.microsoft.com/office/powerpoint/2010/main" val="48684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11A0A-8F5B-4605-BE34-09BBED038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92365C-F111-4A6C-B93C-0AC355184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7AFA1-4FFB-405F-A2DE-237734B54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A14E2-34E6-4AD1-8934-58E795E3DEE3}" type="datetime1">
              <a:rPr lang="en-US" smtClean="0"/>
              <a:t>1/3/25</a:t>
            </a:fld>
            <a:endParaRPr lang="en-US"/>
          </a:p>
        </p:txBody>
      </p:sp>
      <p:sp>
        <p:nvSpPr>
          <p:cNvPr id="5" name="Footer Placeholder 4">
            <a:extLst>
              <a:ext uri="{FF2B5EF4-FFF2-40B4-BE49-F238E27FC236}">
                <a16:creationId xmlns:a16="http://schemas.microsoft.com/office/drawing/2014/main" id="{6F4C31B4-30B3-446C-AB99-0C705AD21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Βασιλική Σόφτα Υπ. Διδάκτωρ, Τμήμα Ιατρικής Φυσικής</a:t>
            </a:r>
            <a:endParaRPr lang="en-US"/>
          </a:p>
        </p:txBody>
      </p:sp>
      <p:sp>
        <p:nvSpPr>
          <p:cNvPr id="6" name="Slide Number Placeholder 5">
            <a:extLst>
              <a:ext uri="{FF2B5EF4-FFF2-40B4-BE49-F238E27FC236}">
                <a16:creationId xmlns:a16="http://schemas.microsoft.com/office/drawing/2014/main" id="{30316A93-24C9-467E-AD0D-B9D9BAABB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7FEED-761C-4317-B19B-150BD89273B6}" type="slidenum">
              <a:rPr lang="en-US" smtClean="0"/>
              <a:t>‹#›</a:t>
            </a:fld>
            <a:endParaRPr lang="en-US"/>
          </a:p>
        </p:txBody>
      </p:sp>
    </p:spTree>
    <p:extLst>
      <p:ext uri="{BB962C8B-B14F-4D97-AF65-F5344CB8AC3E}">
        <p14:creationId xmlns:p14="http://schemas.microsoft.com/office/powerpoint/2010/main" val="83542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1191A-4E18-43CC-A004-95CD1CF12897}"/>
              </a:ext>
            </a:extLst>
          </p:cNvPr>
          <p:cNvSpPr/>
          <p:nvPr/>
        </p:nvSpPr>
        <p:spPr>
          <a:xfrm>
            <a:off x="769677" y="2340299"/>
            <a:ext cx="1068433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Αρχές Φυσικής και Ακτινοπροστασίας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 στην Κτηνιατρική Επιστήμη</a:t>
            </a:r>
            <a:endParaRPr kumimoji="0" lang="en-US"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2" name="Slide Number Placeholder 1">
            <a:extLst>
              <a:ext uri="{FF2B5EF4-FFF2-40B4-BE49-F238E27FC236}">
                <a16:creationId xmlns:a16="http://schemas.microsoft.com/office/drawing/2014/main" id="{74BE8A20-DFDE-4473-AEF1-28BD5418354A}"/>
              </a:ext>
            </a:extLst>
          </p:cNvPr>
          <p:cNvSpPr>
            <a:spLocks noGrp="1"/>
          </p:cNvSpPr>
          <p:nvPr>
            <p:ph type="sldNum" sz="quarter" idx="12"/>
          </p:nvPr>
        </p:nvSpPr>
        <p:spPr/>
        <p:txBody>
          <a:bodyPr/>
          <a:lstStyle/>
          <a:p>
            <a:fld id="{30F7FEED-761C-4317-B19B-150BD89273B6}" type="slidenum">
              <a:rPr lang="en-US" smtClean="0"/>
              <a:t>1</a:t>
            </a:fld>
            <a:endParaRPr lang="en-US"/>
          </a:p>
        </p:txBody>
      </p:sp>
      <p:pic>
        <p:nvPicPr>
          <p:cNvPr id="8" name="Picture 7">
            <a:extLst>
              <a:ext uri="{FF2B5EF4-FFF2-40B4-BE49-F238E27FC236}">
                <a16:creationId xmlns:a16="http://schemas.microsoft.com/office/drawing/2014/main" id="{E03575BF-9348-483B-AB38-033E20DE94F5}"/>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2" name="Picture 11">
            <a:extLst>
              <a:ext uri="{FF2B5EF4-FFF2-40B4-BE49-F238E27FC236}">
                <a16:creationId xmlns:a16="http://schemas.microsoft.com/office/drawing/2014/main" id="{B6270622-854E-404A-B895-476D41BBAAF6}"/>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72940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10</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96859FBE-5C9A-495E-9EB4-3DD65858D34A}"/>
              </a:ext>
            </a:extLst>
          </p:cNvPr>
          <p:cNvSpPr txBox="1"/>
          <p:nvPr/>
        </p:nvSpPr>
        <p:spPr>
          <a:xfrm>
            <a:off x="2947480" y="1341965"/>
            <a:ext cx="6096000"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της Βελτιστοποίησης</a:t>
            </a:r>
          </a:p>
        </p:txBody>
      </p:sp>
      <p:sp>
        <p:nvSpPr>
          <p:cNvPr id="11" name="TextBox 10">
            <a:extLst>
              <a:ext uri="{FF2B5EF4-FFF2-40B4-BE49-F238E27FC236}">
                <a16:creationId xmlns:a16="http://schemas.microsoft.com/office/drawing/2014/main" id="{1410FFB3-419C-4404-9FDB-40F4ECD48F06}"/>
              </a:ext>
            </a:extLst>
          </p:cNvPr>
          <p:cNvSpPr txBox="1"/>
          <p:nvPr/>
        </p:nvSpPr>
        <p:spPr>
          <a:xfrm>
            <a:off x="169169" y="2779634"/>
            <a:ext cx="5660131" cy="2554545"/>
          </a:xfrm>
          <a:prstGeom prst="rect">
            <a:avLst/>
          </a:prstGeom>
          <a:noFill/>
        </p:spPr>
        <p:txBody>
          <a:bodyPr wrap="square">
            <a:spAutoFit/>
          </a:bodyPr>
          <a:lstStyle/>
          <a:p>
            <a:pPr marL="342900" indent="-34290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Κάθε έκθεση πρέπει να προγραμματίζεται ώστε το μέγεθος των</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συνεπαγομένων δόσεων, ο αριθμός των εκτιθεμένων ατόμων και η</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πιθανότητα ατυχήματος να διατηρηθούν τόσο χαμηλά όσο είναι</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λογικά εφικτό λαμβάνοντας υπ’όψη κάθε σχετικό κοινωνικό και</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οικονομικό παράγοντα.</a:t>
            </a: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ALARA: </a:t>
            </a:r>
            <a:r>
              <a:rPr lang="el-GR" sz="2000" b="1" dirty="0" err="1">
                <a:latin typeface="Times New Roman" panose="02020603050405020304" pitchFamily="18" charset="0"/>
                <a:cs typeface="Times New Roman" panose="02020603050405020304" pitchFamily="18" charset="0"/>
              </a:rPr>
              <a:t>A</a:t>
            </a:r>
            <a:r>
              <a:rPr lang="el-GR" sz="2000" dirty="0" err="1">
                <a:latin typeface="Times New Roman" panose="02020603050405020304" pitchFamily="18" charset="0"/>
                <a:cs typeface="Times New Roman" panose="02020603050405020304" pitchFamily="18" charset="0"/>
              </a:rPr>
              <a:t>s</a:t>
            </a:r>
            <a:r>
              <a:rPr lang="el-GR" sz="2000" dirty="0">
                <a:latin typeface="Times New Roman" panose="02020603050405020304" pitchFamily="18" charset="0"/>
                <a:cs typeface="Times New Roman" panose="02020603050405020304" pitchFamily="18" charset="0"/>
              </a:rPr>
              <a:t> </a:t>
            </a:r>
            <a:r>
              <a:rPr lang="el-GR" sz="2000" b="1" dirty="0">
                <a:latin typeface="Times New Roman" panose="02020603050405020304" pitchFamily="18" charset="0"/>
                <a:cs typeface="Times New Roman" panose="02020603050405020304" pitchFamily="18" charset="0"/>
              </a:rPr>
              <a:t>L</a:t>
            </a:r>
            <a:r>
              <a:rPr lang="el-GR" sz="2000" dirty="0">
                <a:latin typeface="Times New Roman" panose="02020603050405020304" pitchFamily="18" charset="0"/>
                <a:cs typeface="Times New Roman" panose="02020603050405020304" pitchFamily="18" charset="0"/>
              </a:rPr>
              <a:t>ow </a:t>
            </a:r>
            <a:r>
              <a:rPr lang="el-GR" sz="2000" b="1" dirty="0">
                <a:latin typeface="Times New Roman" panose="02020603050405020304" pitchFamily="18" charset="0"/>
                <a:cs typeface="Times New Roman" panose="02020603050405020304" pitchFamily="18" charset="0"/>
              </a:rPr>
              <a:t>A</a:t>
            </a:r>
            <a:r>
              <a:rPr lang="el-GR" sz="2000" dirty="0">
                <a:latin typeface="Times New Roman" panose="02020603050405020304" pitchFamily="18" charset="0"/>
                <a:cs typeface="Times New Roman" panose="02020603050405020304" pitchFamily="18" charset="0"/>
              </a:rPr>
              <a:t>s </a:t>
            </a:r>
            <a:r>
              <a:rPr lang="el-GR" sz="2000" b="1" dirty="0" err="1">
                <a:latin typeface="Times New Roman" panose="02020603050405020304" pitchFamily="18" charset="0"/>
                <a:cs typeface="Times New Roman" panose="02020603050405020304" pitchFamily="18" charset="0"/>
              </a:rPr>
              <a:t>R</a:t>
            </a:r>
            <a:r>
              <a:rPr lang="el-GR" sz="2000" dirty="0" err="1">
                <a:latin typeface="Times New Roman" panose="02020603050405020304" pitchFamily="18" charset="0"/>
                <a:cs typeface="Times New Roman" panose="02020603050405020304" pitchFamily="18" charset="0"/>
              </a:rPr>
              <a:t>easonably</a:t>
            </a:r>
            <a:r>
              <a:rPr lang="el-GR" sz="2000" dirty="0">
                <a:latin typeface="Times New Roman" panose="02020603050405020304" pitchFamily="18" charset="0"/>
                <a:cs typeface="Times New Roman" panose="02020603050405020304" pitchFamily="18" charset="0"/>
              </a:rPr>
              <a:t> </a:t>
            </a:r>
            <a:r>
              <a:rPr lang="el-GR" sz="2000" b="1" dirty="0" err="1">
                <a:latin typeface="Times New Roman" panose="02020603050405020304" pitchFamily="18" charset="0"/>
                <a:cs typeface="Times New Roman" panose="02020603050405020304" pitchFamily="18" charset="0"/>
              </a:rPr>
              <a:t>A</a:t>
            </a:r>
            <a:r>
              <a:rPr lang="el-GR" sz="2000" dirty="0" err="1">
                <a:latin typeface="Times New Roman" panose="02020603050405020304" pitchFamily="18" charset="0"/>
                <a:cs typeface="Times New Roman" panose="02020603050405020304" pitchFamily="18" charset="0"/>
              </a:rPr>
              <a:t>chievable</a:t>
            </a:r>
            <a:endParaRPr lang="en-US" sz="2000" dirty="0">
              <a:latin typeface="Times New Roman" panose="02020603050405020304" pitchFamily="18" charset="0"/>
              <a:cs typeface="Times New Roman" panose="02020603050405020304" pitchFamily="18" charset="0"/>
            </a:endParaRPr>
          </a:p>
        </p:txBody>
      </p:sp>
      <p:pic>
        <p:nvPicPr>
          <p:cNvPr id="4098" name="Picture 2" descr="Lead Cap Use in Interventional Cardiology | ICR Journal">
            <a:extLst>
              <a:ext uri="{FF2B5EF4-FFF2-40B4-BE49-F238E27FC236}">
                <a16:creationId xmlns:a16="http://schemas.microsoft.com/office/drawing/2014/main" id="{C9116DEB-C0F2-819F-9810-A671D6F07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480" y="2224450"/>
            <a:ext cx="5926831" cy="417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5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11</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3"/>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4"/>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18D54E64-C858-4AA0-A4B0-9FBAF3D48A71}"/>
              </a:ext>
            </a:extLst>
          </p:cNvPr>
          <p:cNvSpPr txBox="1"/>
          <p:nvPr/>
        </p:nvSpPr>
        <p:spPr>
          <a:xfrm>
            <a:off x="3153623" y="1313449"/>
            <a:ext cx="6096000"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των Ορίων Δόσεων</a:t>
            </a:r>
          </a:p>
        </p:txBody>
      </p:sp>
      <p:sp>
        <p:nvSpPr>
          <p:cNvPr id="11" name="TextBox 10">
            <a:extLst>
              <a:ext uri="{FF2B5EF4-FFF2-40B4-BE49-F238E27FC236}">
                <a16:creationId xmlns:a16="http://schemas.microsoft.com/office/drawing/2014/main" id="{F3CF92DD-AC9D-4CF1-8B61-718B6AA30264}"/>
              </a:ext>
            </a:extLst>
          </p:cNvPr>
          <p:cNvSpPr txBox="1"/>
          <p:nvPr/>
        </p:nvSpPr>
        <p:spPr>
          <a:xfrm>
            <a:off x="-79207" y="2545035"/>
            <a:ext cx="6280830" cy="1477328"/>
          </a:xfrm>
          <a:prstGeom prst="rect">
            <a:avLst/>
          </a:prstGeom>
          <a:noFill/>
        </p:spPr>
        <p:txBody>
          <a:bodyPr wrap="square">
            <a:spAutoFit/>
          </a:bodyPr>
          <a:lstStyle/>
          <a:p>
            <a:pPr marL="285750" indent="-285750" algn="just">
              <a:buFont typeface="Wingdings" pitchFamily="2" charset="2"/>
              <a:buChar char="ü"/>
            </a:pPr>
            <a:r>
              <a:rPr lang="el-GR" dirty="0">
                <a:latin typeface="Times New Roman" panose="02020603050405020304" pitchFamily="18" charset="0"/>
                <a:cs typeface="Times New Roman" panose="02020603050405020304" pitchFamily="18" charset="0"/>
              </a:rPr>
              <a:t>Δεν επιτρέπεται υπέρβαση των ορίων δόσεων που καθορίζονται στους Κανονισμούς Ακτινοπροστασίας, παρά μόνο σε ειδικές περιπτώσεις (π.χ. καταστάσεις έκτακτης ανάγκης) και αφού ληφθεί υπόψη η Αρχή της Αιτιολόγησης. Η αρχή αυτή δεν ισχύει για τις ιατρικές εκθέσεις.</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59BA7CB-F6CB-49BF-A140-E2BC1048FB72}"/>
              </a:ext>
            </a:extLst>
          </p:cNvPr>
          <p:cNvSpPr txBox="1"/>
          <p:nvPr/>
        </p:nvSpPr>
        <p:spPr>
          <a:xfrm>
            <a:off x="34866" y="4190722"/>
            <a:ext cx="6237514" cy="1754326"/>
          </a:xfrm>
          <a:prstGeom prst="rect">
            <a:avLst/>
          </a:prstGeom>
          <a:noFill/>
        </p:spPr>
        <p:txBody>
          <a:bodyPr wrap="square">
            <a:spAutoFit/>
          </a:bodyPr>
          <a:lstStyle/>
          <a:p>
            <a:pPr marL="285750"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όριο ενεργού δόσεως </a:t>
            </a:r>
            <a:r>
              <a:rPr lang="el-GR" dirty="0">
                <a:solidFill>
                  <a:srgbClr val="FF0000"/>
                </a:solidFill>
                <a:latin typeface="Times New Roman" panose="02020603050405020304" pitchFamily="18" charset="0"/>
                <a:cs typeface="Times New Roman" panose="02020603050405020304" pitchFamily="18" charset="0"/>
              </a:rPr>
              <a:t>επαγγελματικά εκτιθεμένων</a:t>
            </a:r>
            <a:r>
              <a:rPr lang="el-GR" dirty="0">
                <a:latin typeface="Times New Roman" panose="02020603050405020304" pitchFamily="18" charset="0"/>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20 mSv/</a:t>
            </a:r>
            <a:r>
              <a:rPr lang="el-GR" dirty="0" err="1">
                <a:solidFill>
                  <a:srgbClr val="FF0000"/>
                </a:solidFill>
                <a:latin typeface="Times New Roman" panose="02020603050405020304" pitchFamily="18" charset="0"/>
                <a:cs typeface="Times New Roman" panose="02020603050405020304" pitchFamily="18" charset="0"/>
              </a:rPr>
              <a:t>yr</a:t>
            </a:r>
            <a:endParaRPr lang="en-US"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όριο ενεργού δόσεως </a:t>
            </a:r>
            <a:r>
              <a:rPr lang="el-GR" dirty="0">
                <a:solidFill>
                  <a:schemeClr val="accent6"/>
                </a:solidFill>
                <a:latin typeface="Times New Roman" panose="02020603050405020304" pitchFamily="18" charset="0"/>
                <a:cs typeface="Times New Roman" panose="02020603050405020304" pitchFamily="18" charset="0"/>
              </a:rPr>
              <a:t>κοινού πληθυσμού</a:t>
            </a:r>
            <a:r>
              <a:rPr lang="el-GR" dirty="0">
                <a:latin typeface="Times New Roman" panose="02020603050405020304" pitchFamily="18" charset="0"/>
                <a:cs typeface="Times New Roman" panose="02020603050405020304" pitchFamily="18" charset="0"/>
              </a:rPr>
              <a:t>: </a:t>
            </a:r>
            <a:r>
              <a:rPr lang="el-GR" dirty="0">
                <a:solidFill>
                  <a:schemeClr val="accent6"/>
                </a:solidFill>
                <a:latin typeface="Times New Roman" panose="02020603050405020304" pitchFamily="18" charset="0"/>
                <a:cs typeface="Times New Roman" panose="02020603050405020304" pitchFamily="18" charset="0"/>
              </a:rPr>
              <a:t>1 mSv/yr </a:t>
            </a:r>
            <a:endParaRPr lang="en-US" dirty="0">
              <a:solidFill>
                <a:schemeClr val="accent6"/>
              </a:solidFill>
              <a:latin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el-GR" b="1" i="1" dirty="0">
                <a:latin typeface="Times New Roman" panose="02020603050405020304" pitchFamily="18" charset="0"/>
                <a:cs typeface="Times New Roman" panose="02020603050405020304" pitchFamily="18" charset="0"/>
              </a:rPr>
              <a:t>ενεργός δόση</a:t>
            </a:r>
            <a:r>
              <a:rPr lang="el-GR" dirty="0">
                <a:latin typeface="Times New Roman" panose="02020603050405020304" pitchFamily="18" charset="0"/>
                <a:cs typeface="Times New Roman" panose="02020603050405020304" pitchFamily="18" charset="0"/>
              </a:rPr>
              <a:t>: δοσιμετρικό μέγεθος που σχετίζεται με τον ενεχόμενο συνολικό κίνδυνο για την υγεία.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(Δόση 20 mSv αυξάνει την πιθανότητα για θανατηφόρο καρκίνο κατά 0,1 %) 25 % → 25,1 %</a:t>
            </a:r>
            <a:endParaRPr lang="en-US" dirty="0">
              <a:latin typeface="Times New Roman" panose="02020603050405020304" pitchFamily="18" charset="0"/>
              <a:cs typeface="Times New Roman" panose="02020603050405020304" pitchFamily="18" charset="0"/>
            </a:endParaRPr>
          </a:p>
        </p:txBody>
      </p:sp>
      <p:pic>
        <p:nvPicPr>
          <p:cNvPr id="3074" name="Picture 2" descr="What is Radiation? - BWXT Nuclear Energy Canada | People Strong. Innovation  Driven.">
            <a:extLst>
              <a:ext uri="{FF2B5EF4-FFF2-40B4-BE49-F238E27FC236}">
                <a16:creationId xmlns:a16="http://schemas.microsoft.com/office/drawing/2014/main" id="{89673522-F5AA-B110-2D66-413DEE6A4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821" y="2103994"/>
            <a:ext cx="5069603" cy="429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5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12</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Θέση περιεχομένου 2">
            <a:extLst>
              <a:ext uri="{FF2B5EF4-FFF2-40B4-BE49-F238E27FC236}">
                <a16:creationId xmlns:a16="http://schemas.microsoft.com/office/drawing/2014/main" id="{9B0E620D-ADCC-421C-A68E-5D55E5D8D1DE}"/>
              </a:ext>
            </a:extLst>
          </p:cNvPr>
          <p:cNvSpPr txBox="1">
            <a:spLocks/>
          </p:cNvSpPr>
          <p:nvPr/>
        </p:nvSpPr>
        <p:spPr>
          <a:xfrm>
            <a:off x="316925" y="2049485"/>
            <a:ext cx="6979478" cy="46648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sz="2000" dirty="0">
                <a:latin typeface="Times New Roman" panose="02020603050405020304" pitchFamily="18" charset="0"/>
                <a:cs typeface="Times New Roman" panose="02020603050405020304" pitchFamily="18" charset="0"/>
              </a:rPr>
              <a:t>Το </a:t>
            </a:r>
            <a:r>
              <a:rPr lang="el-GR" sz="2000" dirty="0">
                <a:solidFill>
                  <a:srgbClr val="0070C0"/>
                </a:solidFill>
                <a:latin typeface="Times New Roman" panose="02020603050405020304" pitchFamily="18" charset="0"/>
                <a:cs typeface="Times New Roman" panose="02020603050405020304" pitchFamily="18" charset="0"/>
              </a:rPr>
              <a:t>Σύστημα Ακτινοπροστασίας </a:t>
            </a:r>
            <a:r>
              <a:rPr lang="el-GR" sz="2000" dirty="0">
                <a:latin typeface="Times New Roman" panose="02020603050405020304" pitchFamily="18" charset="0"/>
                <a:cs typeface="Times New Roman" panose="02020603050405020304" pitchFamily="18" charset="0"/>
              </a:rPr>
              <a:t>θα πρέπει να εφαρμόζεται</a:t>
            </a:r>
            <a:r>
              <a:rPr lang="en-US" sz="2000" dirty="0">
                <a:latin typeface="Times New Roman" panose="02020603050405020304" pitchFamily="18" charset="0"/>
                <a:cs typeface="Times New Roman" panose="02020603050405020304" pitchFamily="18" charset="0"/>
              </a:rPr>
              <a:t>:</a:t>
            </a:r>
          </a:p>
          <a:p>
            <a:pPr marL="285750" indent="-285750" algn="just">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Στους </a:t>
            </a:r>
            <a:r>
              <a:rPr lang="el-GR" sz="1800" dirty="0">
                <a:solidFill>
                  <a:srgbClr val="00B050"/>
                </a:solidFill>
                <a:latin typeface="Times New Roman" panose="02020603050405020304" pitchFamily="18" charset="0"/>
                <a:cs typeface="Times New Roman" panose="02020603050405020304" pitchFamily="18" charset="0"/>
              </a:rPr>
              <a:t>ασθενείς </a:t>
            </a:r>
            <a:r>
              <a:rPr lang="el-GR" sz="1800" dirty="0">
                <a:latin typeface="Times New Roman" panose="02020603050405020304" pitchFamily="18" charset="0"/>
                <a:cs typeface="Times New Roman" panose="02020603050405020304" pitchFamily="18" charset="0"/>
              </a:rPr>
              <a:t>που υπόκεινται στις συγκεκριμένες επεμβατικές διαδικασίες  </a:t>
            </a:r>
            <a:endParaRPr lang="en-US" sz="1800" dirty="0">
              <a:latin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Στο </a:t>
            </a:r>
            <a:r>
              <a:rPr lang="el-GR" sz="1800" dirty="0">
                <a:solidFill>
                  <a:srgbClr val="00B050"/>
                </a:solidFill>
                <a:latin typeface="Times New Roman" panose="02020603050405020304" pitchFamily="18" charset="0"/>
                <a:cs typeface="Times New Roman" panose="02020603050405020304" pitchFamily="18" charset="0"/>
              </a:rPr>
              <a:t>προσωπικό</a:t>
            </a:r>
            <a:r>
              <a:rPr lang="el-GR" sz="1800" dirty="0">
                <a:latin typeface="Times New Roman" panose="02020603050405020304" pitchFamily="18" charset="0"/>
                <a:cs typeface="Times New Roman" panose="02020603050405020304" pitchFamily="18" charset="0"/>
              </a:rPr>
              <a:t> το οποίο εμπλέκεται στην εφαρμογή των συγκεκριμένων επεμβατικών διαδικασιών</a:t>
            </a:r>
            <a:endParaRPr lang="en-US" sz="1800" dirty="0">
              <a:latin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el-GR" sz="1800" dirty="0">
                <a:latin typeface="Times New Roman" panose="02020603050405020304" pitchFamily="18" charset="0"/>
                <a:cs typeface="Times New Roman" panose="02020603050405020304" pitchFamily="18" charset="0"/>
              </a:rPr>
              <a:t>Στα </a:t>
            </a:r>
            <a:r>
              <a:rPr lang="el-GR" sz="1800" dirty="0">
                <a:solidFill>
                  <a:srgbClr val="00B050"/>
                </a:solidFill>
                <a:latin typeface="Times New Roman" panose="02020603050405020304" pitchFamily="18" charset="0"/>
                <a:cs typeface="Times New Roman" panose="02020603050405020304" pitchFamily="18" charset="0"/>
              </a:rPr>
              <a:t>άτομα του κοινού </a:t>
            </a:r>
            <a:r>
              <a:rPr lang="el-GR" sz="1800" dirty="0">
                <a:latin typeface="Times New Roman" panose="02020603050405020304" pitchFamily="18" charset="0"/>
                <a:cs typeface="Times New Roman" panose="02020603050405020304" pitchFamily="18" charset="0"/>
              </a:rPr>
              <a:t>πληθυσμού  </a:t>
            </a:r>
          </a:p>
          <a:p>
            <a:pPr marL="285750" indent="-285750" algn="just">
              <a:buFont typeface="Wingdings" pitchFamily="2" charset="2"/>
              <a:buChar char="Ø"/>
            </a:pPr>
            <a:r>
              <a:rPr lang="el-GR" sz="1800" dirty="0">
                <a:latin typeface="Times New Roman" panose="02020603050405020304" pitchFamily="18" charset="0"/>
                <a:cs typeface="Times New Roman" panose="02020603050405020304" pitchFamily="18" charset="0"/>
              </a:rPr>
              <a:t>Σε άλλο προσωπικό που πιθανόν να είναι στο Τμήμα, άτομα που μεταφέρουν και φροντίζουν/υποστηρίζουν τους ασθενείς, καθώς και άτομα που υπόκεινται σε μια επεμβατική πρακτική στο πλαίσιο ενός ερευνητικού προγράμματος </a:t>
            </a:r>
            <a:r>
              <a:rPr lang="el-GR" sz="1800" dirty="0" err="1">
                <a:latin typeface="Times New Roman" panose="02020603050405020304" pitchFamily="18" charset="0"/>
                <a:cs typeface="Times New Roman" panose="02020603050405020304" pitchFamily="18" charset="0"/>
              </a:rPr>
              <a:t>βιοϊατρικής</a:t>
            </a:r>
            <a:r>
              <a:rPr lang="el-GR" sz="1800" dirty="0">
                <a:latin typeface="Times New Roman" panose="02020603050405020304" pitchFamily="18" charset="0"/>
                <a:cs typeface="Times New Roman" panose="02020603050405020304" pitchFamily="18" charset="0"/>
              </a:rPr>
              <a:t> έρευνας. </a:t>
            </a:r>
          </a:p>
        </p:txBody>
      </p:sp>
      <p:pic>
        <p:nvPicPr>
          <p:cNvPr id="2050" name="Picture 2" descr="How does radiation therapy work? - Visikon">
            <a:extLst>
              <a:ext uri="{FF2B5EF4-FFF2-40B4-BE49-F238E27FC236}">
                <a16:creationId xmlns:a16="http://schemas.microsoft.com/office/drawing/2014/main" id="{8B0B8943-AAEA-68B4-2888-9F87796B2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812" y="726626"/>
            <a:ext cx="3152775" cy="2101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diology Cartoons and Comics - funny pictures from CartoonStock">
            <a:extLst>
              <a:ext uri="{FF2B5EF4-FFF2-40B4-BE49-F238E27FC236}">
                <a16:creationId xmlns:a16="http://schemas.microsoft.com/office/drawing/2014/main" id="{3F60A470-5708-687C-220C-2D91119FC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328" y="2948778"/>
            <a:ext cx="3193724" cy="359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3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5FD9F6D9-09E7-4D31-B8CF-1D91709673AB}"/>
              </a:ext>
            </a:extLst>
          </p:cNvPr>
          <p:cNvSpPr txBox="1"/>
          <p:nvPr/>
        </p:nvSpPr>
        <p:spPr>
          <a:xfrm>
            <a:off x="85344" y="1715903"/>
            <a:ext cx="9059828" cy="1477328"/>
          </a:xfrm>
          <a:prstGeom prst="rect">
            <a:avLst/>
          </a:prstGeom>
          <a:noFill/>
          <a:ln w="12700">
            <a:solidFill>
              <a:schemeClr val="tx1"/>
            </a:solidFill>
          </a:ln>
        </p:spPr>
        <p:txBody>
          <a:bodyPr wrap="square">
            <a:spAutoFit/>
          </a:bodyPr>
          <a:lstStyle/>
          <a:p>
            <a:pPr marL="285750" indent="-285750" algn="just">
              <a:buFont typeface="Wingdings" pitchFamily="2" charset="2"/>
              <a:buChar char="ü"/>
            </a:pPr>
            <a:r>
              <a:rPr lang="el-GR" dirty="0">
                <a:latin typeface="Times New Roman" panose="02020603050405020304" pitchFamily="18" charset="0"/>
                <a:cs typeface="Times New Roman" panose="02020603050405020304" pitchFamily="18" charset="0"/>
              </a:rPr>
              <a:t>Σκοπός της Ακτινοπροστασίας: Η προστασία ανθρώπων,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αγαθών και περιβάλλοντος από τις επιβλαβείς επιδράσεις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των ιοντιζουσών ακτινοβολιών που προέρχονται από τις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ειρηνικές ή μη χρήσεις τους.</a:t>
            </a:r>
          </a:p>
          <a:p>
            <a:pPr marL="285750" indent="-285750" algn="just">
              <a:buFont typeface="Wingdings" pitchFamily="2" charset="2"/>
              <a:buChar char="ü"/>
            </a:pPr>
            <a:r>
              <a:rPr lang="el-GR" dirty="0">
                <a:latin typeface="Times New Roman" panose="02020603050405020304" pitchFamily="18" charset="0"/>
                <a:cs typeface="Times New Roman" panose="02020603050405020304" pitchFamily="18" charset="0"/>
              </a:rPr>
              <a:t>Πεδίο εφαρμογής: Όλες οι πρακτικές που συνεπάγονται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κινδύνους από ιοντίζουσες ακτινοβολίες που εκπέμπονται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φυσικές ή τεχνητές πηγές</a:t>
            </a:r>
            <a:r>
              <a:rPr lang="en-US"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1B8EA958-3AC2-4698-8D30-184997460503}"/>
              </a:ext>
            </a:extLst>
          </p:cNvPr>
          <p:cNvSpPr txBox="1"/>
          <p:nvPr/>
        </p:nvSpPr>
        <p:spPr>
          <a:xfrm>
            <a:off x="85344" y="3995275"/>
            <a:ext cx="9146344" cy="1477328"/>
          </a:xfrm>
          <a:prstGeom prst="rect">
            <a:avLst/>
          </a:prstGeom>
          <a:noFill/>
          <a:ln w="12700">
            <a:solidFill>
              <a:schemeClr val="tx1"/>
            </a:solidFill>
          </a:ln>
        </p:spPr>
        <p:txBody>
          <a:bodyPr wrap="square">
            <a:spAutoFit/>
          </a:bodyPr>
          <a:lstStyle/>
          <a:p>
            <a:pPr marL="285750" indent="-285750">
              <a:buFont typeface="Wingdings" pitchFamily="2" charset="2"/>
              <a:buChar char="ü"/>
            </a:pPr>
            <a:r>
              <a:rPr lang="el-GR" dirty="0">
                <a:latin typeface="Times New Roman" panose="02020603050405020304" pitchFamily="18" charset="0"/>
                <a:cs typeface="Times New Roman" panose="02020603050405020304" pitchFamily="18" charset="0"/>
              </a:rPr>
              <a:t>Εφαρμογή Ακτινοπροστασίας στην Ελλάδα H εφαρμογή των αρχών Ακτινοπροστασίας γίνεται από όλους τους εμπλεκόμενους φορείς: </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Ακτινοφυσικοί Ιατρικής, ως σύμβουλοι / υπεύθυνοι Ακτινοπροστασίας κλπ. </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Γιατροί (παραπέμπουν / διαγνώσκουν) </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Χειριστές μηχανημάτων – τεχνολόγοι κλπ.</a:t>
            </a:r>
            <a:endParaRPr lang="en-US" dirty="0">
              <a:latin typeface="Times New Roman" panose="02020603050405020304" pitchFamily="18" charset="0"/>
              <a:cs typeface="Times New Roman" panose="02020603050405020304" pitchFamily="18" charset="0"/>
            </a:endParaRPr>
          </a:p>
        </p:txBody>
      </p:sp>
      <p:pic>
        <p:nvPicPr>
          <p:cNvPr id="1030" name="Picture 6" descr="Radiation Protection Vectors &amp; Illustrations for Free Download | Freepik">
            <a:extLst>
              <a:ext uri="{FF2B5EF4-FFF2-40B4-BE49-F238E27FC236}">
                <a16:creationId xmlns:a16="http://schemas.microsoft.com/office/drawing/2014/main" id="{512F9DDF-AF11-F7C4-D8E1-C22C43338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2137" y="821506"/>
            <a:ext cx="237172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diation Safety for Patients and Medical Personnel Q&amp;A">
            <a:extLst>
              <a:ext uri="{FF2B5EF4-FFF2-40B4-BE49-F238E27FC236}">
                <a16:creationId xmlns:a16="http://schemas.microsoft.com/office/drawing/2014/main" id="{C54CFA87-9CB6-99C4-12FD-713573FD9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2137" y="3495352"/>
            <a:ext cx="2224087" cy="254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2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64B14154-13F7-4F99-AFA5-80B264F9DE25}"/>
              </a:ext>
            </a:extLst>
          </p:cNvPr>
          <p:cNvSpPr txBox="1"/>
          <p:nvPr/>
        </p:nvSpPr>
        <p:spPr>
          <a:xfrm>
            <a:off x="5227087" y="1448779"/>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sp>
        <p:nvSpPr>
          <p:cNvPr id="12" name="TextBox 11">
            <a:extLst>
              <a:ext uri="{FF2B5EF4-FFF2-40B4-BE49-F238E27FC236}">
                <a16:creationId xmlns:a16="http://schemas.microsoft.com/office/drawing/2014/main" id="{EA15EB73-4DE0-4D3C-9E34-EE704B592C1C}"/>
              </a:ext>
            </a:extLst>
          </p:cNvPr>
          <p:cNvSpPr txBox="1"/>
          <p:nvPr/>
        </p:nvSpPr>
        <p:spPr>
          <a:xfrm>
            <a:off x="0" y="2071375"/>
            <a:ext cx="12119687" cy="3139321"/>
          </a:xfrm>
          <a:prstGeom prst="rect">
            <a:avLst/>
          </a:prstGeom>
          <a:noFill/>
        </p:spPr>
        <p:txBody>
          <a:bodyPr wrap="square">
            <a:spAutoFit/>
          </a:bodyPr>
          <a:lstStyle/>
          <a:p>
            <a:pPr algn="just"/>
            <a:r>
              <a:rPr lang="el-GR" dirty="0">
                <a:latin typeface="Times New Roman" panose="02020603050405020304" pitchFamily="18" charset="0"/>
                <a:cs typeface="Times New Roman" panose="02020603050405020304" pitchFamily="18" charset="0"/>
              </a:rPr>
              <a:t>Σε πολλές κτηνιατρικές πρακτικές, οι αίθουσες απεικόνισης μπορεί να είναι πολλαπλών χρήσεων και μπορούν να χρησιμοποιηθούν για απεικόνιση με ακτίνες Χ καθώς και για μη ακτινολογικούς σκοπούς. Είναι επιθυμητό, αλλά όχι απαραίτητο, η αίθουσα να είναι αφιερωμένη στην ακτινογραφία. Ωστόσο, όταν η ακτινογραφία βρίσκεται σε εξέλιξη, το δωμάτιο μπορεί να χρησιμοποιηθεί ταυτόχρονα για οποιονδήποτε άλλο σκοπό μόνο εάν παρέχεται επαρκής ακτινοπροστασία.</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αξονικός τομογράφος και ο εξοπλισμός επεμβατικής ακτινογραφίας πρέπει να εγκατασταθούν σε ειδικούς χώρους.</a:t>
            </a:r>
          </a:p>
          <a:p>
            <a:pPr algn="just"/>
            <a:r>
              <a:rPr lang="el-GR" dirty="0">
                <a:latin typeface="Times New Roman" panose="02020603050405020304" pitchFamily="18" charset="0"/>
                <a:cs typeface="Times New Roman" panose="02020603050405020304" pitchFamily="18" charset="0"/>
              </a:rPr>
              <a:t>Τα πρακτικά ζητήματα περιλαμβάνουν τον χώρο για τις γεννήτριες ακτίνων Χ, την αποθήκευση των πλακών απεικόνισης και την κατάλληλη αποθήκευση των ποδιών μολύβδου και του βοηθητικού εξοπλισμού που χρησιμοποιείται για την τοποθέτηση και την ακινητοποίηση των ζώων.</a:t>
            </a:r>
          </a:p>
          <a:p>
            <a:pPr algn="just"/>
            <a:r>
              <a:rPr lang="el-GR" dirty="0">
                <a:latin typeface="Times New Roman" panose="02020603050405020304" pitchFamily="18" charset="0"/>
                <a:cs typeface="Times New Roman" panose="02020603050405020304" pitchFamily="18" charset="0"/>
              </a:rPr>
              <a:t>Ο σχεδιασμός μιας σταθερής εγκατάστασης πρέπει να περιλαμβάνει την εξέταση ενός συστήματος κλιματισμού επαρκούς για τη διατήρηση της θερμοκρασίας και της υγρασίας στις αίθουσες εξέτασης, καθώς και σε χώρους με εξοπλισμό υπολογιστή και ανιχνευτές απεικόνισης.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04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FA1EF41E-6A2C-49CE-BAE4-7D8883520888}"/>
              </a:ext>
            </a:extLst>
          </p:cNvPr>
          <p:cNvSpPr txBox="1"/>
          <p:nvPr/>
        </p:nvSpPr>
        <p:spPr>
          <a:xfrm>
            <a:off x="4989547" y="1273525"/>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pic>
        <p:nvPicPr>
          <p:cNvPr id="3" name="Picture 2">
            <a:extLst>
              <a:ext uri="{FF2B5EF4-FFF2-40B4-BE49-F238E27FC236}">
                <a16:creationId xmlns:a16="http://schemas.microsoft.com/office/drawing/2014/main" id="{D7C70E4C-3391-44F2-B6B9-31EE271BB452}"/>
              </a:ext>
            </a:extLst>
          </p:cNvPr>
          <p:cNvPicPr>
            <a:picLocks noChangeAspect="1"/>
          </p:cNvPicPr>
          <p:nvPr/>
        </p:nvPicPr>
        <p:blipFill rotWithShape="1">
          <a:blip r:embed="rId4"/>
          <a:srcRect l="754" t="2370" r="2200" b="1862"/>
          <a:stretch/>
        </p:blipFill>
        <p:spPr>
          <a:xfrm>
            <a:off x="3961929" y="2383038"/>
            <a:ext cx="3831110" cy="2908201"/>
          </a:xfrm>
          <a:prstGeom prst="rect">
            <a:avLst/>
          </a:prstGeom>
        </p:spPr>
      </p:pic>
      <p:sp>
        <p:nvSpPr>
          <p:cNvPr id="11" name="TextBox 10">
            <a:extLst>
              <a:ext uri="{FF2B5EF4-FFF2-40B4-BE49-F238E27FC236}">
                <a16:creationId xmlns:a16="http://schemas.microsoft.com/office/drawing/2014/main" id="{EDC820D2-D4CC-456C-951B-CBB6C58DCF74}"/>
              </a:ext>
            </a:extLst>
          </p:cNvPr>
          <p:cNvSpPr txBox="1"/>
          <p:nvPr/>
        </p:nvSpPr>
        <p:spPr>
          <a:xfrm>
            <a:off x="3961929" y="5420997"/>
            <a:ext cx="3831110" cy="954107"/>
          </a:xfrm>
          <a:prstGeom prst="rect">
            <a:avLst/>
          </a:prstGeom>
          <a:noFill/>
        </p:spPr>
        <p:txBody>
          <a:bodyPr wrap="square">
            <a:spAutoFit/>
          </a:bodyPr>
          <a:lstStyle/>
          <a:p>
            <a:pPr algn="just"/>
            <a:r>
              <a:rPr lang="el-GR" sz="1400" dirty="0">
                <a:latin typeface="Times New Roman" panose="02020603050405020304" pitchFamily="18" charset="0"/>
                <a:cs typeface="Times New Roman" panose="02020603050405020304" pitchFamily="18" charset="0"/>
              </a:rPr>
              <a:t>Χρήση προστατευτικού φραγμού (θωράκισης) τοποθετημένου στην κονσόλα ελέγχου για μείωση της έκθεσης του χειριστή κατά την εκτέλεση εξετάσεων με ακτίνες Χ.</a:t>
            </a:r>
            <a:endParaRPr lang="en-US" sz="14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BA625ECD-F870-4AEB-92CE-D6691414C75B}"/>
              </a:ext>
            </a:extLst>
          </p:cNvPr>
          <p:cNvPicPr>
            <a:picLocks noChangeAspect="1"/>
          </p:cNvPicPr>
          <p:nvPr/>
        </p:nvPicPr>
        <p:blipFill>
          <a:blip r:embed="rId5"/>
          <a:stretch>
            <a:fillRect/>
          </a:stretch>
        </p:blipFill>
        <p:spPr>
          <a:xfrm>
            <a:off x="271807" y="1787823"/>
            <a:ext cx="3469990" cy="1956264"/>
          </a:xfrm>
          <a:prstGeom prst="rect">
            <a:avLst/>
          </a:prstGeom>
        </p:spPr>
      </p:pic>
      <p:sp>
        <p:nvSpPr>
          <p:cNvPr id="15" name="TextBox 14">
            <a:extLst>
              <a:ext uri="{FF2B5EF4-FFF2-40B4-BE49-F238E27FC236}">
                <a16:creationId xmlns:a16="http://schemas.microsoft.com/office/drawing/2014/main" id="{D3A4427B-51DA-44A0-84A2-8988D681F5B3}"/>
              </a:ext>
            </a:extLst>
          </p:cNvPr>
          <p:cNvSpPr txBox="1"/>
          <p:nvPr/>
        </p:nvSpPr>
        <p:spPr>
          <a:xfrm>
            <a:off x="95440" y="3727779"/>
            <a:ext cx="3646357" cy="307777"/>
          </a:xfrm>
          <a:prstGeom prst="rect">
            <a:avLst/>
          </a:prstGeom>
          <a:noFill/>
        </p:spPr>
        <p:txBody>
          <a:bodyPr wrap="square">
            <a:spAutoFit/>
          </a:bodyPr>
          <a:lstStyle/>
          <a:p>
            <a:pPr algn="ctr"/>
            <a:r>
              <a:rPr lang="el-GR" sz="1400" dirty="0">
                <a:latin typeface="Times New Roman" panose="02020603050405020304" pitchFamily="18" charset="0"/>
                <a:cs typeface="Times New Roman" panose="02020603050405020304" pitchFamily="18" charset="0"/>
              </a:rPr>
              <a:t>Αποθήκευση μολύβδινων ποδιών.</a:t>
            </a:r>
            <a:endParaRPr lang="en-US" sz="1400"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3189DDB6-7BE7-4988-A982-A38B6EAE55AA}"/>
              </a:ext>
            </a:extLst>
          </p:cNvPr>
          <p:cNvPicPr>
            <a:picLocks noChangeAspect="1"/>
          </p:cNvPicPr>
          <p:nvPr/>
        </p:nvPicPr>
        <p:blipFill>
          <a:blip r:embed="rId6"/>
          <a:stretch>
            <a:fillRect/>
          </a:stretch>
        </p:blipFill>
        <p:spPr>
          <a:xfrm>
            <a:off x="246215" y="4119542"/>
            <a:ext cx="3495582" cy="1776921"/>
          </a:xfrm>
          <a:prstGeom prst="rect">
            <a:avLst/>
          </a:prstGeom>
        </p:spPr>
      </p:pic>
      <p:sp>
        <p:nvSpPr>
          <p:cNvPr id="19" name="TextBox 18">
            <a:extLst>
              <a:ext uri="{FF2B5EF4-FFF2-40B4-BE49-F238E27FC236}">
                <a16:creationId xmlns:a16="http://schemas.microsoft.com/office/drawing/2014/main" id="{16397F29-4004-4C0D-9EA0-7D3ACE1BE5B2}"/>
              </a:ext>
            </a:extLst>
          </p:cNvPr>
          <p:cNvSpPr txBox="1"/>
          <p:nvPr/>
        </p:nvSpPr>
        <p:spPr>
          <a:xfrm>
            <a:off x="858387" y="5837259"/>
            <a:ext cx="2957139" cy="954107"/>
          </a:xfrm>
          <a:prstGeom prst="rect">
            <a:avLst/>
          </a:prstGeom>
          <a:noFill/>
        </p:spPr>
        <p:txBody>
          <a:bodyPr wrap="square">
            <a:spAutoFit/>
          </a:bodyPr>
          <a:lstStyle/>
          <a:p>
            <a:pPr algn="just"/>
            <a:r>
              <a:rPr lang="el-GR" sz="1400" dirty="0"/>
              <a:t>Εξοπλισμός τοποθέτησης για να </a:t>
            </a:r>
            <a:r>
              <a:rPr lang="el-GR" sz="1400" dirty="0">
                <a:latin typeface="Times New Roman" panose="02020603050405020304" pitchFamily="18" charset="0"/>
                <a:cs typeface="Times New Roman" panose="02020603050405020304" pitchFamily="18" charset="0"/>
              </a:rPr>
              <a:t>κρατήσει</a:t>
            </a:r>
            <a:r>
              <a:rPr lang="el-GR" sz="1400" dirty="0"/>
              <a:t> έναν σκύλο στη θέση του κατά τη διάρκεια μιας διαδικασίας με ακτίνες Χ.</a:t>
            </a:r>
            <a:endParaRPr lang="en-US" sz="1400" dirty="0"/>
          </a:p>
        </p:txBody>
      </p:sp>
      <p:pic>
        <p:nvPicPr>
          <p:cNvPr id="21" name="Picture 20">
            <a:extLst>
              <a:ext uri="{FF2B5EF4-FFF2-40B4-BE49-F238E27FC236}">
                <a16:creationId xmlns:a16="http://schemas.microsoft.com/office/drawing/2014/main" id="{408AAB50-D79B-4962-8D35-D943617609A2}"/>
              </a:ext>
            </a:extLst>
          </p:cNvPr>
          <p:cNvPicPr>
            <a:picLocks noChangeAspect="1"/>
          </p:cNvPicPr>
          <p:nvPr/>
        </p:nvPicPr>
        <p:blipFill>
          <a:blip r:embed="rId7"/>
          <a:stretch>
            <a:fillRect/>
          </a:stretch>
        </p:blipFill>
        <p:spPr>
          <a:xfrm>
            <a:off x="8230072" y="1595905"/>
            <a:ext cx="3323550" cy="3825092"/>
          </a:xfrm>
          <a:prstGeom prst="rect">
            <a:avLst/>
          </a:prstGeom>
        </p:spPr>
      </p:pic>
      <p:sp>
        <p:nvSpPr>
          <p:cNvPr id="23" name="TextBox 22">
            <a:extLst>
              <a:ext uri="{FF2B5EF4-FFF2-40B4-BE49-F238E27FC236}">
                <a16:creationId xmlns:a16="http://schemas.microsoft.com/office/drawing/2014/main" id="{E8B3B289-4A9F-400B-B8EB-9209BBADFD92}"/>
              </a:ext>
            </a:extLst>
          </p:cNvPr>
          <p:cNvSpPr txBox="1"/>
          <p:nvPr/>
        </p:nvSpPr>
        <p:spPr>
          <a:xfrm>
            <a:off x="8230072" y="5392437"/>
            <a:ext cx="3323550" cy="1169551"/>
          </a:xfrm>
          <a:prstGeom prst="rect">
            <a:avLst/>
          </a:prstGeom>
          <a:noFill/>
        </p:spPr>
        <p:txBody>
          <a:bodyPr wrap="square">
            <a:spAutoFit/>
          </a:bodyPr>
          <a:lstStyle/>
          <a:p>
            <a:pPr algn="just"/>
            <a:r>
              <a:rPr lang="el-GR" sz="1400" dirty="0">
                <a:latin typeface="Times New Roman" panose="02020603050405020304" pitchFamily="18" charset="0"/>
                <a:cs typeface="Times New Roman" panose="02020603050405020304" pitchFamily="18" charset="0"/>
              </a:rPr>
              <a:t>Ρύθμιση για πλευρική ακτινογραφία ποδιού αλόγου. Τα μπροστινά πόδια του αλόγου είναι τοποθετημένα σε μπλοκ για να επιτρέψουν στην ακτίνα Χ να κεντραριστεί στο πόδι.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9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16</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A1CACB85-7367-4CD5-B9EC-8DDFCE4B1DF4}"/>
              </a:ext>
            </a:extLst>
          </p:cNvPr>
          <p:cNvSpPr txBox="1"/>
          <p:nvPr/>
        </p:nvSpPr>
        <p:spPr>
          <a:xfrm>
            <a:off x="5159730" y="1307550"/>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sp>
        <p:nvSpPr>
          <p:cNvPr id="11" name="Rectangle 1026">
            <a:extLst>
              <a:ext uri="{FF2B5EF4-FFF2-40B4-BE49-F238E27FC236}">
                <a16:creationId xmlns:a16="http://schemas.microsoft.com/office/drawing/2014/main" id="{02B5A8FB-E60B-4C8A-A410-B2B997D506EB}"/>
              </a:ext>
            </a:extLst>
          </p:cNvPr>
          <p:cNvSpPr>
            <a:spLocks noChangeArrowheads="1"/>
          </p:cNvSpPr>
          <p:nvPr/>
        </p:nvSpPr>
        <p:spPr bwMode="auto">
          <a:xfrm>
            <a:off x="3371168" y="1874888"/>
            <a:ext cx="53149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l-GR" altLang="en-US" sz="2500" b="0" dirty="0">
                <a:latin typeface="Times New Roman" panose="02020603050405020304" pitchFamily="18" charset="0"/>
                <a:cs typeface="Times New Roman" panose="02020603050405020304" pitchFamily="18" charset="0"/>
              </a:rPr>
              <a:t>Ποδιές </a:t>
            </a:r>
          </a:p>
        </p:txBody>
      </p:sp>
      <p:pic>
        <p:nvPicPr>
          <p:cNvPr id="12" name="Picture 1027" descr="apron">
            <a:extLst>
              <a:ext uri="{FF2B5EF4-FFF2-40B4-BE49-F238E27FC236}">
                <a16:creationId xmlns:a16="http://schemas.microsoft.com/office/drawing/2014/main" id="{ABE2224F-A218-4E3C-BFC5-CD7859815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78" y="1825625"/>
            <a:ext cx="2031141" cy="3206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028" descr="Parchment">
            <a:extLst>
              <a:ext uri="{FF2B5EF4-FFF2-40B4-BE49-F238E27FC236}">
                <a16:creationId xmlns:a16="http://schemas.microsoft.com/office/drawing/2014/main" id="{CC6A8C6B-B745-4527-ACB6-4AAF6CFBB675}"/>
              </a:ext>
            </a:extLst>
          </p:cNvPr>
          <p:cNvSpPr txBox="1">
            <a:spLocks noChangeArrowheads="1"/>
          </p:cNvSpPr>
          <p:nvPr/>
        </p:nvSpPr>
        <p:spPr bwMode="auto">
          <a:xfrm>
            <a:off x="628352" y="5067123"/>
            <a:ext cx="2332438" cy="138499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chorCtr="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a:spcBef>
                <a:spcPts val="500"/>
              </a:spcBef>
              <a:spcAft>
                <a:spcPts val="500"/>
              </a:spcAft>
            </a:pPr>
            <a:r>
              <a:rPr lang="el-GR" altLang="en-US" sz="1400" b="0" dirty="0">
                <a:latin typeface="Times New Roman" panose="02020603050405020304" pitchFamily="18" charset="0"/>
                <a:cs typeface="Times New Roman" panose="02020603050405020304" pitchFamily="18" charset="0"/>
              </a:rPr>
              <a:t>Ποδιά από μολυβδούχο υλικό καλυμμένο από πλαστική επένδυση για την προστασία κατά την παρασκευή, την χορήγηση και όποιον άλλο χειρισμό ραδιοφαρμάκων</a:t>
            </a:r>
          </a:p>
        </p:txBody>
      </p:sp>
      <p:pic>
        <p:nvPicPr>
          <p:cNvPr id="2" name="Picture 1">
            <a:extLst>
              <a:ext uri="{FF2B5EF4-FFF2-40B4-BE49-F238E27FC236}">
                <a16:creationId xmlns:a16="http://schemas.microsoft.com/office/drawing/2014/main" id="{68458DB4-4EFF-45D6-9036-0DE665C37A74}"/>
              </a:ext>
            </a:extLst>
          </p:cNvPr>
          <p:cNvPicPr>
            <a:picLocks noChangeAspect="1"/>
          </p:cNvPicPr>
          <p:nvPr/>
        </p:nvPicPr>
        <p:blipFill>
          <a:blip r:embed="rId6"/>
          <a:stretch>
            <a:fillRect/>
          </a:stretch>
        </p:blipFill>
        <p:spPr>
          <a:xfrm>
            <a:off x="6349412" y="2295649"/>
            <a:ext cx="5591520" cy="4089321"/>
          </a:xfrm>
          <a:prstGeom prst="rect">
            <a:avLst/>
          </a:prstGeom>
        </p:spPr>
      </p:pic>
      <p:pic>
        <p:nvPicPr>
          <p:cNvPr id="14" name="Picture 10">
            <a:extLst>
              <a:ext uri="{FF2B5EF4-FFF2-40B4-BE49-F238E27FC236}">
                <a16:creationId xmlns:a16="http://schemas.microsoft.com/office/drawing/2014/main" id="{AE366FA2-3966-404F-85EA-48441E2DFA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9435" y="2862874"/>
            <a:ext cx="1225139" cy="118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a:extLst>
              <a:ext uri="{FF2B5EF4-FFF2-40B4-BE49-F238E27FC236}">
                <a16:creationId xmlns:a16="http://schemas.microsoft.com/office/drawing/2014/main" id="{41FDD93B-4E6F-4875-9ABD-0B3D330928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7847" y="2852833"/>
            <a:ext cx="1414498" cy="106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a:extLst>
              <a:ext uri="{FF2B5EF4-FFF2-40B4-BE49-F238E27FC236}">
                <a16:creationId xmlns:a16="http://schemas.microsoft.com/office/drawing/2014/main" id="{66A70FEB-AB0C-4B28-9AD1-C9898BDBD6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8279" y="4340598"/>
            <a:ext cx="1176295" cy="93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72ABB89A-B8BB-4E2A-BB27-CD0BD4C6A0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560" y="4256161"/>
            <a:ext cx="1307440" cy="9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58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17</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A3153772-7D2A-4119-BA30-EF00ACDE0F18}"/>
              </a:ext>
            </a:extLst>
          </p:cNvPr>
          <p:cNvSpPr txBox="1"/>
          <p:nvPr/>
        </p:nvSpPr>
        <p:spPr>
          <a:xfrm>
            <a:off x="5227087" y="1180823"/>
            <a:ext cx="17378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p:txBody>
      </p:sp>
      <p:pic>
        <p:nvPicPr>
          <p:cNvPr id="3" name="Picture 2">
            <a:extLst>
              <a:ext uri="{FF2B5EF4-FFF2-40B4-BE49-F238E27FC236}">
                <a16:creationId xmlns:a16="http://schemas.microsoft.com/office/drawing/2014/main" id="{347941AB-EA2C-4D91-8F1A-38FBEED069DF}"/>
              </a:ext>
            </a:extLst>
          </p:cNvPr>
          <p:cNvPicPr>
            <a:picLocks noChangeAspect="1"/>
          </p:cNvPicPr>
          <p:nvPr/>
        </p:nvPicPr>
        <p:blipFill>
          <a:blip r:embed="rId4"/>
          <a:stretch>
            <a:fillRect/>
          </a:stretch>
        </p:blipFill>
        <p:spPr>
          <a:xfrm>
            <a:off x="265318" y="1622322"/>
            <a:ext cx="4486807" cy="2462402"/>
          </a:xfrm>
          <a:prstGeom prst="rect">
            <a:avLst/>
          </a:prstGeom>
        </p:spPr>
      </p:pic>
      <p:pic>
        <p:nvPicPr>
          <p:cNvPr id="11" name="Picture 10">
            <a:extLst>
              <a:ext uri="{FF2B5EF4-FFF2-40B4-BE49-F238E27FC236}">
                <a16:creationId xmlns:a16="http://schemas.microsoft.com/office/drawing/2014/main" id="{920358C5-D458-41A5-B188-EDD5DFF7C92B}"/>
              </a:ext>
            </a:extLst>
          </p:cNvPr>
          <p:cNvPicPr>
            <a:picLocks noChangeAspect="1"/>
          </p:cNvPicPr>
          <p:nvPr/>
        </p:nvPicPr>
        <p:blipFill>
          <a:blip r:embed="rId5"/>
          <a:stretch>
            <a:fillRect/>
          </a:stretch>
        </p:blipFill>
        <p:spPr>
          <a:xfrm>
            <a:off x="5191125" y="1616140"/>
            <a:ext cx="3006051" cy="2462213"/>
          </a:xfrm>
          <a:prstGeom prst="rect">
            <a:avLst/>
          </a:prstGeom>
        </p:spPr>
      </p:pic>
      <p:sp>
        <p:nvSpPr>
          <p:cNvPr id="13" name="TextBox 12">
            <a:extLst>
              <a:ext uri="{FF2B5EF4-FFF2-40B4-BE49-F238E27FC236}">
                <a16:creationId xmlns:a16="http://schemas.microsoft.com/office/drawing/2014/main" id="{962E9139-2734-4B0B-9B16-8EA90003F2E4}"/>
              </a:ext>
            </a:extLst>
          </p:cNvPr>
          <p:cNvSpPr txBox="1"/>
          <p:nvPr/>
        </p:nvSpPr>
        <p:spPr>
          <a:xfrm>
            <a:off x="8294158" y="1653120"/>
            <a:ext cx="3632524" cy="2462213"/>
          </a:xfrm>
          <a:prstGeom prst="rect">
            <a:avLst/>
          </a:prstGeom>
          <a:noFill/>
        </p:spPr>
        <p:txBody>
          <a:bodyPr wrap="square">
            <a:spAutoFit/>
          </a:bodyPr>
          <a:lstStyle/>
          <a:p>
            <a:pPr algn="just"/>
            <a:r>
              <a:rPr lang="el-GR" sz="1400" dirty="0">
                <a:latin typeface="Times New Roman" panose="02020603050405020304" pitchFamily="18" charset="0"/>
                <a:cs typeface="Times New Roman" panose="02020603050405020304" pitchFamily="18" charset="0"/>
              </a:rPr>
              <a:t>Ένα όρθιο άλογο τοποθετημένο για αξονική τομογραφία της κεφαλής. Το άλογο είναι κατάλληλα ναρκωμένο και έχει ένα καπίστρι από σχοινί για να αποφύγει τα μεταλλικά τεχνουργήματα που σχετίζονται με τις πόρπες στα τυπικά κολάρα κεφαλής. Το άτομο που χειρίζεται το άλογο στέκεται στο πλάι της γέφυρας όπου τα επίπεδα ακτινοβολίας είναι χαμηλότερα από ό,τι κοντά στο πλάι του αλόγου. Το κεφάλι σταθεροποιείται με πλαστική βάση.</a:t>
            </a:r>
            <a:endParaRPr lang="en-US" sz="1400"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1B2200FA-D00E-411F-8B90-E9435957D61B}"/>
              </a:ext>
            </a:extLst>
          </p:cNvPr>
          <p:cNvPicPr>
            <a:picLocks noChangeAspect="1"/>
          </p:cNvPicPr>
          <p:nvPr/>
        </p:nvPicPr>
        <p:blipFill>
          <a:blip r:embed="rId6"/>
          <a:stretch>
            <a:fillRect/>
          </a:stretch>
        </p:blipFill>
        <p:spPr>
          <a:xfrm>
            <a:off x="1472808" y="4181760"/>
            <a:ext cx="3148039" cy="2375033"/>
          </a:xfrm>
          <a:prstGeom prst="rect">
            <a:avLst/>
          </a:prstGeom>
        </p:spPr>
      </p:pic>
      <p:sp>
        <p:nvSpPr>
          <p:cNvPr id="17" name="TextBox 16">
            <a:extLst>
              <a:ext uri="{FF2B5EF4-FFF2-40B4-BE49-F238E27FC236}">
                <a16:creationId xmlns:a16="http://schemas.microsoft.com/office/drawing/2014/main" id="{DF144F04-D20B-4328-BFFE-8D7C73D152D8}"/>
              </a:ext>
            </a:extLst>
          </p:cNvPr>
          <p:cNvSpPr txBox="1"/>
          <p:nvPr/>
        </p:nvSpPr>
        <p:spPr>
          <a:xfrm>
            <a:off x="4612308" y="4471422"/>
            <a:ext cx="6106884" cy="1600438"/>
          </a:xfrm>
          <a:prstGeom prst="rect">
            <a:avLst/>
          </a:prstGeom>
          <a:noFill/>
        </p:spPr>
        <p:txBody>
          <a:bodyPr wrap="square">
            <a:spAutoFit/>
          </a:bodyPr>
          <a:lstStyle/>
          <a:p>
            <a:pPr algn="just"/>
            <a:r>
              <a:rPr lang="el-GR" sz="1400" dirty="0">
                <a:latin typeface="Times New Roman" panose="02020603050405020304" pitchFamily="18" charset="0"/>
                <a:cs typeface="Times New Roman" panose="02020603050405020304" pitchFamily="18" charset="0"/>
              </a:rPr>
              <a:t>Μια πλευρική ακτινογραφία της άρθρωσης του πνιγμού χρησιμοποιώντας μια γεννήτρια υψηλής απόδοσης οροφής και μια ψηφιακή πλάκα. Δεδομένου ότι η άρθρωση πνιγμού (πίσω πόδι) είναι πολύ κοντά στην περιοχή που θα απεικονιστεί, η πλάκα πρέπει να ωθηθεί όσο το δυνατόν περισσότερο κοντά και ουραία. Αυτό συνήθως επιτυγχάνεται καλύτερα κρατώντας το πιάτο με το χέρι. Χρειάζεται προσοχή ώστε η εικόνα να είναι όσο το δυνατόν πιο σφιχτή για να αποφευχθεί η έκθεσητο άτομο που κρατά το πιάτο.</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65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18</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5E605E7A-F035-4187-9020-14CA8E20F3C6}"/>
              </a:ext>
            </a:extLst>
          </p:cNvPr>
          <p:cNvSpPr txBox="1"/>
          <p:nvPr/>
        </p:nvSpPr>
        <p:spPr>
          <a:xfrm>
            <a:off x="5339054" y="1260424"/>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5" name="Picture 4">
            <a:extLst>
              <a:ext uri="{FF2B5EF4-FFF2-40B4-BE49-F238E27FC236}">
                <a16:creationId xmlns:a16="http://schemas.microsoft.com/office/drawing/2014/main" id="{A15CA9E5-88B0-4368-89C6-691C9E923357}"/>
              </a:ext>
            </a:extLst>
          </p:cNvPr>
          <p:cNvPicPr>
            <a:picLocks noChangeAspect="1"/>
          </p:cNvPicPr>
          <p:nvPr/>
        </p:nvPicPr>
        <p:blipFill rotWithShape="1">
          <a:blip r:embed="rId4"/>
          <a:srcRect l="2485"/>
          <a:stretch/>
        </p:blipFill>
        <p:spPr>
          <a:xfrm>
            <a:off x="4827354" y="1849984"/>
            <a:ext cx="7152666" cy="4347612"/>
          </a:xfrm>
          <a:prstGeom prst="rect">
            <a:avLst/>
          </a:prstGeom>
        </p:spPr>
      </p:pic>
      <p:sp>
        <p:nvSpPr>
          <p:cNvPr id="12" name="TextBox 11">
            <a:extLst>
              <a:ext uri="{FF2B5EF4-FFF2-40B4-BE49-F238E27FC236}">
                <a16:creationId xmlns:a16="http://schemas.microsoft.com/office/drawing/2014/main" id="{1B652CE3-E0D3-4BC1-A947-3555C4673B80}"/>
              </a:ext>
            </a:extLst>
          </p:cNvPr>
          <p:cNvSpPr txBox="1"/>
          <p:nvPr/>
        </p:nvSpPr>
        <p:spPr>
          <a:xfrm>
            <a:off x="54817" y="2043285"/>
            <a:ext cx="4105703" cy="3323987"/>
          </a:xfrm>
          <a:prstGeom prst="rect">
            <a:avLst/>
          </a:prstGeom>
          <a:noFill/>
        </p:spPr>
        <p:txBody>
          <a:bodyPr wrap="square">
            <a:spAutoFit/>
          </a:bodyPr>
          <a:lstStyle/>
          <a:p>
            <a:pPr algn="just"/>
            <a:r>
              <a:rPr lang="el-GR" sz="1400" dirty="0">
                <a:latin typeface="Times New Roman" panose="02020603050405020304" pitchFamily="18" charset="0"/>
                <a:cs typeface="Times New Roman" panose="02020603050405020304" pitchFamily="18" charset="0"/>
              </a:rPr>
              <a:t>Παράδειγμα διάταξης εγκατάστασης κτηνιατρικής πυρηνικής ιατρικής. Τα δωμάτια για τα ζώα διαχωρίζονται από τα δωμάτια απεικόνισης (σάρωση). Υπάρχει ξεχωριστός χώρος για το θερμικό εργαστήριο και χώρος αποθήκευσης ραδιενεργών αποβλήτων. Τα ζώα εγχέονται στο θερμό εργαστήριο. Υπάρχει ξεχωριστός χώρος για γάτες που υποβάλλονται σε θεραπεία με ραδιοϊώδιο για υπερθυρεοειδισμό. Υπάρχει ξεχωριστός χώρος για σκύλους που υποβάλλονται σε θεραπεία με ραδιονουκλεΐδια, με ξεχωριστή τουαλέτα για αυτούς. Οι κόκκινοι αγωγοί υποδηλώνουν πρόσληψη καθαρού αέρα. οι μπλε αγωγοί αντιπροσωπεύουν το κύκλωμα εκκένωσης αέρα σε όλα τα δωμάτια για τα ζώα και στο θερμό εργαστήριο.</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60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19</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B6157DFC-6226-4264-A338-133AE7E7F78F}"/>
              </a:ext>
            </a:extLst>
          </p:cNvPr>
          <p:cNvSpPr txBox="1"/>
          <p:nvPr/>
        </p:nvSpPr>
        <p:spPr>
          <a:xfrm>
            <a:off x="5339054" y="1381823"/>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3" name="Picture 2">
            <a:extLst>
              <a:ext uri="{FF2B5EF4-FFF2-40B4-BE49-F238E27FC236}">
                <a16:creationId xmlns:a16="http://schemas.microsoft.com/office/drawing/2014/main" id="{535CF3BB-890F-4F37-8427-D6C6D855FD76}"/>
              </a:ext>
            </a:extLst>
          </p:cNvPr>
          <p:cNvPicPr>
            <a:picLocks noChangeAspect="1"/>
          </p:cNvPicPr>
          <p:nvPr/>
        </p:nvPicPr>
        <p:blipFill>
          <a:blip r:embed="rId4"/>
          <a:stretch>
            <a:fillRect/>
          </a:stretch>
        </p:blipFill>
        <p:spPr>
          <a:xfrm>
            <a:off x="4248150" y="2175273"/>
            <a:ext cx="7943850" cy="3571875"/>
          </a:xfrm>
          <a:prstGeom prst="rect">
            <a:avLst/>
          </a:prstGeom>
        </p:spPr>
      </p:pic>
      <p:sp>
        <p:nvSpPr>
          <p:cNvPr id="11" name="TextBox 10">
            <a:extLst>
              <a:ext uri="{FF2B5EF4-FFF2-40B4-BE49-F238E27FC236}">
                <a16:creationId xmlns:a16="http://schemas.microsoft.com/office/drawing/2014/main" id="{96C9523F-E812-4121-ABC9-7ECCACAEF0D8}"/>
              </a:ext>
            </a:extLst>
          </p:cNvPr>
          <p:cNvSpPr txBox="1"/>
          <p:nvPr/>
        </p:nvSpPr>
        <p:spPr>
          <a:xfrm>
            <a:off x="285909" y="2526884"/>
            <a:ext cx="3445796" cy="2585323"/>
          </a:xfrm>
          <a:prstGeom prst="rect">
            <a:avLst/>
          </a:prstGeom>
          <a:noFill/>
        </p:spPr>
        <p:txBody>
          <a:bodyPr wrap="square">
            <a:spAutoFit/>
          </a:bodyPr>
          <a:lstStyle/>
          <a:p>
            <a:pPr algn="just"/>
            <a:r>
              <a:rPr lang="el-GR" dirty="0">
                <a:latin typeface="Times New Roman" panose="02020603050405020304" pitchFamily="18" charset="0"/>
                <a:cs typeface="Times New Roman" panose="02020603050405020304" pitchFamily="18" charset="0"/>
              </a:rPr>
              <a:t>Σκύλος υπό γενική αναισθησία για απεικόνιση γάμμα κάμερας. Αυτή η μέθοδος επιτρέπει στον χειριστή να παραμένει σε ασφαλή απόσταση από το ζώο. Η αύξηση της απόστασης από μια ραδιενεργή πηγή μειώνει τη δόση στον κτηνίατρο, τον βοηθό και τον αναισθησιολόγο.</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48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8" name="Rectangle 7">
            <a:extLst>
              <a:ext uri="{FF2B5EF4-FFF2-40B4-BE49-F238E27FC236}">
                <a16:creationId xmlns:a16="http://schemas.microsoft.com/office/drawing/2014/main" id="{F992201F-8855-4C87-99AA-3A97654D2B18}"/>
              </a:ext>
            </a:extLst>
          </p:cNvPr>
          <p:cNvSpPr/>
          <p:nvPr/>
        </p:nvSpPr>
        <p:spPr>
          <a:xfrm>
            <a:off x="3467121" y="1958228"/>
            <a:ext cx="5232523" cy="304698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Περιεχόμενα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Ακτινολογία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Ακτινοθεραπεία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36C8B0A-27EA-4BF0-88F3-F14FCA069A3D}"/>
              </a:ext>
            </a:extLst>
          </p:cNvPr>
          <p:cNvSpPr>
            <a:spLocks noGrp="1"/>
          </p:cNvSpPr>
          <p:nvPr>
            <p:ph type="sldNum" sz="quarter" idx="12"/>
          </p:nvPr>
        </p:nvSpPr>
        <p:spPr/>
        <p:txBody>
          <a:bodyPr/>
          <a:lstStyle/>
          <a:p>
            <a:fld id="{30F7FEED-761C-4317-B19B-150BD89273B6}" type="slidenum">
              <a:rPr lang="en-US" smtClean="0"/>
              <a:t>2</a:t>
            </a:fld>
            <a:endParaRPr lang="en-US"/>
          </a:p>
        </p:txBody>
      </p:sp>
      <p:pic>
        <p:nvPicPr>
          <p:cNvPr id="12" name="Picture 11">
            <a:extLst>
              <a:ext uri="{FF2B5EF4-FFF2-40B4-BE49-F238E27FC236}">
                <a16:creationId xmlns:a16="http://schemas.microsoft.com/office/drawing/2014/main" id="{A16AC999-655E-4D66-BBEF-5672148B94C9}"/>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3" name="Picture 12">
            <a:extLst>
              <a:ext uri="{FF2B5EF4-FFF2-40B4-BE49-F238E27FC236}">
                <a16:creationId xmlns:a16="http://schemas.microsoft.com/office/drawing/2014/main" id="{777A2FBB-3670-449B-9C67-B06FA87136F0}"/>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37812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20</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9F0A0EFE-58F2-445A-AE66-741FE82A533F}"/>
              </a:ext>
            </a:extLst>
          </p:cNvPr>
          <p:cNvSpPr txBox="1"/>
          <p:nvPr/>
        </p:nvSpPr>
        <p:spPr>
          <a:xfrm>
            <a:off x="5339054" y="1334032"/>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3" name="Picture 2">
            <a:extLst>
              <a:ext uri="{FF2B5EF4-FFF2-40B4-BE49-F238E27FC236}">
                <a16:creationId xmlns:a16="http://schemas.microsoft.com/office/drawing/2014/main" id="{D72EF4D8-9265-4A39-9C26-D78B228F0A7D}"/>
              </a:ext>
            </a:extLst>
          </p:cNvPr>
          <p:cNvPicPr>
            <a:picLocks noChangeAspect="1"/>
          </p:cNvPicPr>
          <p:nvPr/>
        </p:nvPicPr>
        <p:blipFill>
          <a:blip r:embed="rId4"/>
          <a:stretch>
            <a:fillRect/>
          </a:stretch>
        </p:blipFill>
        <p:spPr>
          <a:xfrm>
            <a:off x="177955" y="1795697"/>
            <a:ext cx="3242688" cy="2135073"/>
          </a:xfrm>
          <a:prstGeom prst="rect">
            <a:avLst/>
          </a:prstGeom>
        </p:spPr>
      </p:pic>
      <p:pic>
        <p:nvPicPr>
          <p:cNvPr id="11" name="Picture 10">
            <a:extLst>
              <a:ext uri="{FF2B5EF4-FFF2-40B4-BE49-F238E27FC236}">
                <a16:creationId xmlns:a16="http://schemas.microsoft.com/office/drawing/2014/main" id="{F72B9E3C-6B8E-4AAB-8D67-9F8166341894}"/>
              </a:ext>
            </a:extLst>
          </p:cNvPr>
          <p:cNvPicPr>
            <a:picLocks noChangeAspect="1"/>
          </p:cNvPicPr>
          <p:nvPr/>
        </p:nvPicPr>
        <p:blipFill>
          <a:blip r:embed="rId5"/>
          <a:stretch>
            <a:fillRect/>
          </a:stretch>
        </p:blipFill>
        <p:spPr>
          <a:xfrm>
            <a:off x="9425987" y="3439922"/>
            <a:ext cx="2406470" cy="2965756"/>
          </a:xfrm>
          <a:prstGeom prst="rect">
            <a:avLst/>
          </a:prstGeom>
        </p:spPr>
      </p:pic>
      <p:sp>
        <p:nvSpPr>
          <p:cNvPr id="13" name="TextBox 12">
            <a:extLst>
              <a:ext uri="{FF2B5EF4-FFF2-40B4-BE49-F238E27FC236}">
                <a16:creationId xmlns:a16="http://schemas.microsoft.com/office/drawing/2014/main" id="{9E6F12D1-2FAF-493C-AF38-520DDAA813A5}"/>
              </a:ext>
            </a:extLst>
          </p:cNvPr>
          <p:cNvSpPr txBox="1"/>
          <p:nvPr/>
        </p:nvSpPr>
        <p:spPr>
          <a:xfrm>
            <a:off x="3611017" y="2027315"/>
            <a:ext cx="8411814" cy="1600438"/>
          </a:xfrm>
          <a:prstGeom prst="rect">
            <a:avLst/>
          </a:prstGeom>
          <a:noFill/>
        </p:spPr>
        <p:txBody>
          <a:bodyPr wrap="square">
            <a:spAutoFit/>
          </a:bodyPr>
          <a:lstStyle/>
          <a:p>
            <a:pPr algn="just"/>
            <a:r>
              <a:rPr lang="el-GR" sz="1400" dirty="0">
                <a:latin typeface="Times New Roman" panose="02020603050405020304" pitchFamily="18" charset="0"/>
                <a:cs typeface="Times New Roman" panose="02020603050405020304" pitchFamily="18" charset="0"/>
              </a:rPr>
              <a:t>Κτηνιατρικό δωμάτιο για σκύλους που λαμβάνουν θεραπεία με ραδιενεργές ενώσεις (π.χ. ραδιενεργό ιώδιο για καρκίνο του θυρεοειδούς). Αυτός ο χώρος δημιουργείται για να περιορίσει τη μόλυνση του δωματίου και τυχόν αντικειμένων σε αυτό. Σημειώστε τους τοίχους και το δάπεδο που πλένονται. Η μετάβαση μεταξύ τοίχων και δαπέδου πρέπει να είναι απρόσκοπτη για τον καθαρισμό και για την πρόληψη της συσσώρευσης μόλυνσης. Όταν υπάρχουν πτητικά ραδιονουκλίδια (π.χ. ραδιοϊώδιο)χρησιμοποιούνται, πρέπει να υπάρχει κατάλληλο σύστημα εξαερισμού. Το αρκουδάκι θα πρέπει να ερευνηθεί και εάν μολυνθεί θα πρέπει να απορριφθεί ως ραδιενεργό απόβλητο.</a:t>
            </a:r>
            <a:endParaRPr lang="en-US"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708F4F8-5E38-46D4-8B0E-AB49A878FA50}"/>
              </a:ext>
            </a:extLst>
          </p:cNvPr>
          <p:cNvSpPr txBox="1"/>
          <p:nvPr/>
        </p:nvSpPr>
        <p:spPr>
          <a:xfrm>
            <a:off x="38714" y="4434176"/>
            <a:ext cx="9035957" cy="738664"/>
          </a:xfrm>
          <a:prstGeom prst="rect">
            <a:avLst/>
          </a:prstGeom>
          <a:noFill/>
        </p:spPr>
        <p:txBody>
          <a:bodyPr wrap="square">
            <a:spAutoFit/>
          </a:bodyPr>
          <a:lstStyle/>
          <a:p>
            <a:pPr algn="just"/>
            <a:r>
              <a:rPr lang="el-GR" sz="1400" dirty="0">
                <a:latin typeface="Times New Roman" panose="02020603050405020304" pitchFamily="18" charset="0"/>
                <a:cs typeface="Times New Roman" panose="02020603050405020304" pitchFamily="18" charset="0"/>
              </a:rPr>
              <a:t>Άλογο σε καθορισμένο στάβλο σπινθηρογραφήματος. Ο στάβλος φέρει τα κατάλληλα προειδοποιητικά σήματα. Παρέχονται γάντια και παπουτσάκια σε περίπτωση που κάποιος χρειαστεί να χειριστεί το άλογο, ενώ διατίθεται ειδικός κάδος απορριμμάτων για τη συλλογή και την κατάλληλη απόρριψη τυχόν απορριμμάτων.</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58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21</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5143F109-7211-4E86-B099-06E02B58A160}"/>
              </a:ext>
            </a:extLst>
          </p:cNvPr>
          <p:cNvSpPr txBox="1"/>
          <p:nvPr/>
        </p:nvSpPr>
        <p:spPr>
          <a:xfrm>
            <a:off x="5339054" y="1342007"/>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sp>
        <p:nvSpPr>
          <p:cNvPr id="11" name="Text Box 1026" descr="Parchment">
            <a:extLst>
              <a:ext uri="{FF2B5EF4-FFF2-40B4-BE49-F238E27FC236}">
                <a16:creationId xmlns:a16="http://schemas.microsoft.com/office/drawing/2014/main" id="{7E755B29-3395-4128-8499-D2EF9ED8CB81}"/>
              </a:ext>
            </a:extLst>
          </p:cNvPr>
          <p:cNvSpPr txBox="1">
            <a:spLocks noChangeArrowheads="1"/>
          </p:cNvSpPr>
          <p:nvPr/>
        </p:nvSpPr>
        <p:spPr bwMode="auto">
          <a:xfrm>
            <a:off x="1752599" y="3056302"/>
            <a:ext cx="8686800" cy="2847975"/>
          </a:xfrm>
          <a:prstGeom prst="rect">
            <a:avLst/>
          </a:prstGeom>
          <a:blipFill dpi="0" rotWithShape="0">
            <a:blip r:embed="rId4"/>
            <a:srcRect/>
            <a:tile tx="0" ty="0" sx="100000" sy="100000" flip="none" algn="tl"/>
          </a:bli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spAutoFit/>
          </a:bodyPr>
          <a:lstStyle>
            <a:lvl1pPr marL="457200" indent="-4572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a:buFontTx/>
              <a:buChar char="•"/>
            </a:pPr>
            <a:r>
              <a:rPr lang="el-GR" altLang="en-US" b="0" dirty="0">
                <a:latin typeface="Times New Roman" panose="02020603050405020304" pitchFamily="18" charset="0"/>
                <a:cs typeface="Times New Roman" panose="02020603050405020304" pitchFamily="18" charset="0"/>
              </a:rPr>
              <a:t>Απαγορεύεται το κάπνισμα, τα αναψυκτικά και οι τροφές για αποφυγή εσωτερικής </a:t>
            </a:r>
            <a:r>
              <a:rPr lang="el-GR" altLang="en-US" b="0" dirty="0" err="1">
                <a:latin typeface="Times New Roman" panose="02020603050405020304" pitchFamily="18" charset="0"/>
                <a:cs typeface="Times New Roman" panose="02020603050405020304" pitchFamily="18" charset="0"/>
              </a:rPr>
              <a:t>ραδιομόλυνσης</a:t>
            </a:r>
            <a:r>
              <a:rPr lang="el-GR" altLang="en-US" b="0" dirty="0">
                <a:latin typeface="Times New Roman" panose="02020603050405020304" pitchFamily="18" charset="0"/>
                <a:cs typeface="Times New Roman" panose="02020603050405020304" pitchFamily="18" charset="0"/>
              </a:rPr>
              <a:t>.</a:t>
            </a:r>
          </a:p>
          <a:p>
            <a:pPr algn="just">
              <a:buFontTx/>
              <a:buChar char="•"/>
            </a:pPr>
            <a:endParaRPr lang="el-GR" altLang="en-US" b="0" dirty="0">
              <a:latin typeface="Times New Roman" panose="02020603050405020304" pitchFamily="18" charset="0"/>
              <a:cs typeface="Times New Roman" panose="02020603050405020304" pitchFamily="18" charset="0"/>
            </a:endParaRPr>
          </a:p>
          <a:p>
            <a:pPr algn="just">
              <a:buFontTx/>
              <a:buChar char="•"/>
            </a:pPr>
            <a:r>
              <a:rPr lang="el-GR" altLang="en-US" b="0" dirty="0">
                <a:latin typeface="Times New Roman" panose="02020603050405020304" pitchFamily="18" charset="0"/>
                <a:cs typeface="Times New Roman" panose="02020603050405020304" pitchFamily="18" charset="0"/>
              </a:rPr>
              <a:t>Άτομα κάτω των 18 και </a:t>
            </a:r>
            <a:r>
              <a:rPr lang="el-GR" altLang="en-US" b="0" dirty="0" err="1">
                <a:latin typeface="Times New Roman" panose="02020603050405020304" pitchFamily="18" charset="0"/>
                <a:cs typeface="Times New Roman" panose="02020603050405020304" pitchFamily="18" charset="0"/>
              </a:rPr>
              <a:t>έγκυες</a:t>
            </a:r>
            <a:r>
              <a:rPr lang="el-GR" altLang="en-US" b="0" dirty="0">
                <a:latin typeface="Times New Roman" panose="02020603050405020304" pitchFamily="18" charset="0"/>
                <a:cs typeface="Times New Roman" panose="02020603050405020304" pitchFamily="18" charset="0"/>
              </a:rPr>
              <a:t> δεν πρέπει να κυκλοφορούν στους χώρους της Πυρηνικής Ιατρικής</a:t>
            </a:r>
          </a:p>
          <a:p>
            <a:pPr algn="just">
              <a:buFontTx/>
              <a:buChar char="•"/>
            </a:pPr>
            <a:endParaRPr lang="el-GR" altLang="en-US" b="0" dirty="0">
              <a:latin typeface="Times New Roman" panose="02020603050405020304" pitchFamily="18" charset="0"/>
              <a:cs typeface="Times New Roman" panose="02020603050405020304" pitchFamily="18" charset="0"/>
            </a:endParaRPr>
          </a:p>
          <a:p>
            <a:pPr algn="just">
              <a:buFontTx/>
              <a:buChar char="•"/>
            </a:pPr>
            <a:r>
              <a:rPr lang="el-GR" altLang="en-US" b="0" dirty="0">
                <a:latin typeface="Times New Roman" panose="02020603050405020304" pitchFamily="18" charset="0"/>
                <a:cs typeface="Times New Roman" panose="02020603050405020304" pitchFamily="18" charset="0"/>
              </a:rPr>
              <a:t>Δεν αφήνουμε φιαλίδια, σύριγγες </a:t>
            </a:r>
            <a:r>
              <a:rPr lang="el-GR" altLang="en-US" b="0" dirty="0" err="1">
                <a:latin typeface="Times New Roman" panose="02020603050405020304" pitchFamily="18" charset="0"/>
                <a:cs typeface="Times New Roman" panose="02020603050405020304" pitchFamily="18" charset="0"/>
              </a:rPr>
              <a:t>κτλ</a:t>
            </a:r>
            <a:r>
              <a:rPr lang="el-GR" altLang="en-US" b="0" dirty="0">
                <a:latin typeface="Times New Roman" panose="02020603050405020304" pitchFamily="18" charset="0"/>
                <a:cs typeface="Times New Roman" panose="02020603050405020304" pitchFamily="18" charset="0"/>
              </a:rPr>
              <a:t> που περιείχαν ραδιενεργά υλικά σε πάγκους ή αλλού. Οι χώροι και ιδιαίτερα ο χώρος του «θερμού» εργαστηρίου τηρούνται πάντα καθαροί και τα όποια χρησιμοποιημένα αναλώσιμα τοποθετούνται στους ειδικούς κάδους</a:t>
            </a:r>
          </a:p>
        </p:txBody>
      </p:sp>
      <p:sp>
        <p:nvSpPr>
          <p:cNvPr id="2" name="TextBox 1">
            <a:extLst>
              <a:ext uri="{FF2B5EF4-FFF2-40B4-BE49-F238E27FC236}">
                <a16:creationId xmlns:a16="http://schemas.microsoft.com/office/drawing/2014/main" id="{5C41350B-B342-1F94-5D56-96AA6E3ABB40}"/>
              </a:ext>
            </a:extLst>
          </p:cNvPr>
          <p:cNvSpPr txBox="1"/>
          <p:nvPr/>
        </p:nvSpPr>
        <p:spPr>
          <a:xfrm>
            <a:off x="3967909" y="2342619"/>
            <a:ext cx="4256180" cy="523220"/>
          </a:xfrm>
          <a:prstGeom prst="rect">
            <a:avLst/>
          </a:prstGeom>
          <a:noFill/>
        </p:spPr>
        <p:txBody>
          <a:bodyPr wrap="square" rtlCol="0">
            <a:spAutoFit/>
          </a:bodyPr>
          <a:lstStyle/>
          <a:p>
            <a:pPr algn="ctr"/>
            <a:r>
              <a:rPr lang="el-GR" sz="2800" b="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Τι δεν πρέπει να κάνουμε</a:t>
            </a:r>
            <a:endParaRPr lang="en-GR" sz="2800" b="1" dirty="0">
              <a:ln w="12700" cmpd="sng">
                <a:solidFill>
                  <a:schemeClr val="accent4"/>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22</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D28019BD-AB64-46E6-B280-067D60CECA60}"/>
              </a:ext>
            </a:extLst>
          </p:cNvPr>
          <p:cNvSpPr txBox="1"/>
          <p:nvPr/>
        </p:nvSpPr>
        <p:spPr>
          <a:xfrm>
            <a:off x="5339054" y="1078596"/>
            <a:ext cx="1513891"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Πυρηνική </a:t>
            </a:r>
          </a:p>
        </p:txBody>
      </p:sp>
      <p:pic>
        <p:nvPicPr>
          <p:cNvPr id="11" name="Picture 1026" descr="n13_061">
            <a:extLst>
              <a:ext uri="{FF2B5EF4-FFF2-40B4-BE49-F238E27FC236}">
                <a16:creationId xmlns:a16="http://schemas.microsoft.com/office/drawing/2014/main" id="{9A86D9F6-F677-465F-A4B0-884AAE2B2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606" y="2266381"/>
            <a:ext cx="3813651"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27">
            <a:extLst>
              <a:ext uri="{FF2B5EF4-FFF2-40B4-BE49-F238E27FC236}">
                <a16:creationId xmlns:a16="http://schemas.microsoft.com/office/drawing/2014/main" id="{39A628A9-AAF2-4C82-99CD-0008ACFFE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7" y="2037189"/>
            <a:ext cx="4527452" cy="244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028">
            <a:extLst>
              <a:ext uri="{FF2B5EF4-FFF2-40B4-BE49-F238E27FC236}">
                <a16:creationId xmlns:a16="http://schemas.microsoft.com/office/drawing/2014/main" id="{A5E3E72B-47EA-4579-8500-7EBF6C8D758C}"/>
              </a:ext>
            </a:extLst>
          </p:cNvPr>
          <p:cNvSpPr txBox="1">
            <a:spLocks noChangeArrowheads="1"/>
          </p:cNvSpPr>
          <p:nvPr/>
        </p:nvSpPr>
        <p:spPr bwMode="auto">
          <a:xfrm>
            <a:off x="3913461" y="1571235"/>
            <a:ext cx="4553233" cy="3693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l-GR" altLang="en-US" b="0" dirty="0">
                <a:latin typeface="Times New Roman" panose="02020603050405020304" pitchFamily="18" charset="0"/>
                <a:cs typeface="Times New Roman" panose="02020603050405020304" pitchFamily="18" charset="0"/>
              </a:rPr>
              <a:t>ΥΠΟΘΕΤΙΚΟ ΣΕΝΑΡΙΟ ΡΑΔΙΟΜΟΛΥΝΣΗΣ</a:t>
            </a:r>
            <a:endParaRPr lang="en-US" altLang="en-US" b="0" dirty="0">
              <a:latin typeface="Times New Roman" panose="02020603050405020304" pitchFamily="18" charset="0"/>
              <a:cs typeface="Times New Roman" panose="02020603050405020304" pitchFamily="18" charset="0"/>
            </a:endParaRPr>
          </a:p>
        </p:txBody>
      </p:sp>
      <p:sp>
        <p:nvSpPr>
          <p:cNvPr id="14" name="Text Box 1031">
            <a:extLst>
              <a:ext uri="{FF2B5EF4-FFF2-40B4-BE49-F238E27FC236}">
                <a16:creationId xmlns:a16="http://schemas.microsoft.com/office/drawing/2014/main" id="{01A80FB4-9E41-4FF6-932F-0569440A87D8}"/>
              </a:ext>
            </a:extLst>
          </p:cNvPr>
          <p:cNvSpPr txBox="1">
            <a:spLocks noChangeArrowheads="1"/>
          </p:cNvSpPr>
          <p:nvPr/>
        </p:nvSpPr>
        <p:spPr bwMode="auto">
          <a:xfrm>
            <a:off x="8706564" y="2311351"/>
            <a:ext cx="29690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dirty="0">
                <a:latin typeface="Times New Roman" panose="02020603050405020304" pitchFamily="18" charset="0"/>
                <a:cs typeface="Times New Roman" panose="02020603050405020304" pitchFamily="18" charset="0"/>
              </a:rPr>
              <a:t>Φιαλίδιο με ραδιενεργή ουσία</a:t>
            </a:r>
          </a:p>
          <a:p>
            <a:r>
              <a:rPr lang="el-GR" altLang="en-US" b="0" dirty="0">
                <a:latin typeface="Times New Roman" panose="02020603050405020304" pitchFamily="18" charset="0"/>
                <a:cs typeface="Times New Roman" panose="02020603050405020304" pitchFamily="18" charset="0"/>
              </a:rPr>
              <a:t>μολύνει μια επιφάνεια</a:t>
            </a:r>
            <a:endParaRPr lang="en-US" altLang="en-US" b="0" dirty="0">
              <a:latin typeface="Times New Roman" panose="02020603050405020304" pitchFamily="18" charset="0"/>
              <a:cs typeface="Times New Roman" panose="02020603050405020304" pitchFamily="18" charset="0"/>
            </a:endParaRPr>
          </a:p>
        </p:txBody>
      </p:sp>
      <p:sp>
        <p:nvSpPr>
          <p:cNvPr id="15" name="Text Box 1032">
            <a:extLst>
              <a:ext uri="{FF2B5EF4-FFF2-40B4-BE49-F238E27FC236}">
                <a16:creationId xmlns:a16="http://schemas.microsoft.com/office/drawing/2014/main" id="{48B6EE0A-63B4-4668-BD63-657024706F44}"/>
              </a:ext>
            </a:extLst>
          </p:cNvPr>
          <p:cNvSpPr txBox="1">
            <a:spLocks noChangeArrowheads="1"/>
          </p:cNvSpPr>
          <p:nvPr/>
        </p:nvSpPr>
        <p:spPr bwMode="auto">
          <a:xfrm>
            <a:off x="214031" y="4594389"/>
            <a:ext cx="25304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dirty="0">
                <a:latin typeface="Times New Roman" panose="02020603050405020304" pitchFamily="18" charset="0"/>
                <a:cs typeface="Times New Roman" panose="02020603050405020304" pitchFamily="18" charset="0"/>
              </a:rPr>
              <a:t>Η μολυσμένη περιοχή οριοθετείται. Τα όρια ασφαλείας είναι πολύ μεγαλύτερα από την ορατή μόλυνση.</a:t>
            </a:r>
            <a:endParaRPr lang="en-US" altLang="en-US" b="0" dirty="0">
              <a:latin typeface="Times New Roman" panose="02020603050405020304" pitchFamily="18" charset="0"/>
              <a:cs typeface="Times New Roman" panose="02020603050405020304" pitchFamily="18" charset="0"/>
            </a:endParaRPr>
          </a:p>
        </p:txBody>
      </p:sp>
      <p:pic>
        <p:nvPicPr>
          <p:cNvPr id="16" name="Picture 1026">
            <a:extLst>
              <a:ext uri="{FF2B5EF4-FFF2-40B4-BE49-F238E27FC236}">
                <a16:creationId xmlns:a16="http://schemas.microsoft.com/office/drawing/2014/main" id="{A99549C6-9C3E-46ED-B367-AD59C88ADA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598539"/>
            <a:ext cx="2448886" cy="197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27">
            <a:extLst>
              <a:ext uri="{FF2B5EF4-FFF2-40B4-BE49-F238E27FC236}">
                <a16:creationId xmlns:a16="http://schemas.microsoft.com/office/drawing/2014/main" id="{68E5B870-457D-4038-B18C-334A3CB57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5874" y="4495783"/>
            <a:ext cx="3636126" cy="192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028">
            <a:extLst>
              <a:ext uri="{FF2B5EF4-FFF2-40B4-BE49-F238E27FC236}">
                <a16:creationId xmlns:a16="http://schemas.microsoft.com/office/drawing/2014/main" id="{560D08AD-FBA9-4D99-80B6-9D383F81586E}"/>
              </a:ext>
            </a:extLst>
          </p:cNvPr>
          <p:cNvSpPr txBox="1">
            <a:spLocks noChangeArrowheads="1"/>
          </p:cNvSpPr>
          <p:nvPr/>
        </p:nvSpPr>
        <p:spPr bwMode="auto">
          <a:xfrm>
            <a:off x="5197475" y="5308765"/>
            <a:ext cx="29711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dirty="0">
                <a:latin typeface="Times New Roman" panose="02020603050405020304" pitchFamily="18" charset="0"/>
                <a:cs typeface="Times New Roman" panose="02020603050405020304" pitchFamily="18" charset="0"/>
              </a:rPr>
              <a:t>Η πιθανή περιοχή μόλυνσης ελέγχεται με μετρητή ακτινοβολίας</a:t>
            </a:r>
            <a:endParaRPr lang="en-US" altLang="en-US" b="0" dirty="0">
              <a:latin typeface="Times New Roman" panose="02020603050405020304" pitchFamily="18" charset="0"/>
              <a:cs typeface="Times New Roman" panose="02020603050405020304" pitchFamily="18" charset="0"/>
            </a:endParaRPr>
          </a:p>
        </p:txBody>
      </p:sp>
      <p:sp>
        <p:nvSpPr>
          <p:cNvPr id="19" name="Text Box 1029">
            <a:extLst>
              <a:ext uri="{FF2B5EF4-FFF2-40B4-BE49-F238E27FC236}">
                <a16:creationId xmlns:a16="http://schemas.microsoft.com/office/drawing/2014/main" id="{4FC2445D-71B2-453F-833A-69DBAA0BD35D}"/>
              </a:ext>
            </a:extLst>
          </p:cNvPr>
          <p:cNvSpPr txBox="1">
            <a:spLocks noChangeArrowheads="1"/>
          </p:cNvSpPr>
          <p:nvPr/>
        </p:nvSpPr>
        <p:spPr bwMode="auto">
          <a:xfrm>
            <a:off x="9145172" y="3172576"/>
            <a:ext cx="2530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l-GR" altLang="en-US" b="0" dirty="0">
                <a:latin typeface="Times New Roman" panose="02020603050405020304" pitchFamily="18" charset="0"/>
                <a:cs typeface="Times New Roman" panose="02020603050405020304" pitchFamily="18" charset="0"/>
              </a:rPr>
              <a:t>Η μολυσμένη περιοχή στεγανοποιείται για αποφυγή διασποράς της ραδιενέργειας</a:t>
            </a:r>
            <a:endParaRPr lang="en-US" alt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98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CD6CDD8A-3578-460E-A30D-9FEBC4425B70}"/>
              </a:ext>
            </a:extLst>
          </p:cNvPr>
          <p:cNvSpPr txBox="1"/>
          <p:nvPr/>
        </p:nvSpPr>
        <p:spPr>
          <a:xfrm>
            <a:off x="5008400" y="1197101"/>
            <a:ext cx="217519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Ακτινοθεραπεία </a:t>
            </a:r>
          </a:p>
        </p:txBody>
      </p:sp>
      <p:sp>
        <p:nvSpPr>
          <p:cNvPr id="11" name="Text Box 2">
            <a:extLst>
              <a:ext uri="{FF2B5EF4-FFF2-40B4-BE49-F238E27FC236}">
                <a16:creationId xmlns:a16="http://schemas.microsoft.com/office/drawing/2014/main" id="{E3305FE8-7ABE-48DA-AFA2-842A7A6A5371}"/>
              </a:ext>
            </a:extLst>
          </p:cNvPr>
          <p:cNvSpPr txBox="1">
            <a:spLocks noChangeArrowheads="1"/>
          </p:cNvSpPr>
          <p:nvPr/>
        </p:nvSpPr>
        <p:spPr bwMode="auto">
          <a:xfrm>
            <a:off x="205447" y="2012329"/>
            <a:ext cx="6646868" cy="230832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l-GR" altLang="en-US" sz="1600" dirty="0">
                <a:latin typeface="Times New Roman" panose="02020603050405020304" pitchFamily="18" charset="0"/>
                <a:cs typeface="Times New Roman" panose="02020603050405020304" pitchFamily="18" charset="0"/>
              </a:rPr>
              <a:t>Η θωράκιση του χώρου προστατεύει από την </a:t>
            </a:r>
            <a:r>
              <a:rPr lang="el-GR" altLang="en-US" sz="1600" b="1" dirty="0">
                <a:latin typeface="Times New Roman" panose="02020603050405020304" pitchFamily="18" charset="0"/>
                <a:cs typeface="Times New Roman" panose="02020603050405020304" pitchFamily="18" charset="0"/>
              </a:rPr>
              <a:t>πρωτεύουσα</a:t>
            </a:r>
            <a:r>
              <a:rPr lang="el-GR" altLang="en-US" sz="1600" dirty="0">
                <a:latin typeface="Times New Roman" panose="02020603050405020304" pitchFamily="18" charset="0"/>
                <a:cs typeface="Times New Roman" panose="02020603050405020304" pitchFamily="18" charset="0"/>
              </a:rPr>
              <a:t>, την </a:t>
            </a:r>
            <a:r>
              <a:rPr lang="el-GR" altLang="en-US" sz="1600" b="1" dirty="0">
                <a:latin typeface="Times New Roman" panose="02020603050405020304" pitchFamily="18" charset="0"/>
                <a:cs typeface="Times New Roman" panose="02020603050405020304" pitchFamily="18" charset="0"/>
              </a:rPr>
              <a:t>σκεδαζόμενη</a:t>
            </a:r>
            <a:r>
              <a:rPr lang="el-GR" altLang="en-US" sz="1600" dirty="0">
                <a:latin typeface="Times New Roman" panose="02020603050405020304" pitchFamily="18" charset="0"/>
                <a:cs typeface="Times New Roman" panose="02020603050405020304" pitchFamily="18" charset="0"/>
              </a:rPr>
              <a:t> και την </a:t>
            </a:r>
            <a:r>
              <a:rPr lang="el-GR" altLang="en-US" sz="1600" b="1" dirty="0">
                <a:latin typeface="Times New Roman" panose="02020603050405020304" pitchFamily="18" charset="0"/>
                <a:cs typeface="Times New Roman" panose="02020603050405020304" pitchFamily="18" charset="0"/>
              </a:rPr>
              <a:t>διαρρέουσα</a:t>
            </a:r>
            <a:r>
              <a:rPr lang="el-GR" altLang="en-US" sz="1600" dirty="0">
                <a:latin typeface="Times New Roman" panose="02020603050405020304" pitchFamily="18" charset="0"/>
                <a:cs typeface="Times New Roman" panose="02020603050405020304" pitchFamily="18" charset="0"/>
              </a:rPr>
              <a:t> ακτινοβολία. Διασφαλίζει ότι η ισοδύναμη δόση δεν υπερβαίνει την μέγιστη επιτρεπτή δόση των 0,1 </a:t>
            </a:r>
            <a:r>
              <a:rPr lang="en-US" altLang="en-US" sz="1600" dirty="0">
                <a:latin typeface="Times New Roman" panose="02020603050405020304" pitchFamily="18" charset="0"/>
                <a:cs typeface="Times New Roman" panose="02020603050405020304" pitchFamily="18" charset="0"/>
              </a:rPr>
              <a:t>rem</a:t>
            </a:r>
            <a:r>
              <a:rPr lang="el-GR" altLang="en-US" sz="1600" dirty="0">
                <a:latin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cs typeface="Times New Roman" panose="02020603050405020304" pitchFamily="18" charset="0"/>
              </a:rPr>
              <a:t>week</a:t>
            </a:r>
            <a:r>
              <a:rPr lang="el-GR" altLang="en-US" sz="1600" dirty="0">
                <a:latin typeface="Times New Roman" panose="02020603050405020304" pitchFamily="18" charset="0"/>
                <a:cs typeface="Times New Roman" panose="02020603050405020304" pitchFamily="18" charset="0"/>
              </a:rPr>
              <a:t>. Στα υλικά θωράκισης περιλαμβάνονται το </a:t>
            </a:r>
            <a:r>
              <a:rPr lang="el-GR" altLang="en-US" sz="1600" b="1" dirty="0">
                <a:latin typeface="Times New Roman" panose="02020603050405020304" pitchFamily="18" charset="0"/>
                <a:cs typeface="Times New Roman" panose="02020603050405020304" pitchFamily="18" charset="0"/>
              </a:rPr>
              <a:t>μπετόν</a:t>
            </a:r>
            <a:r>
              <a:rPr lang="el-GR" altLang="en-US" sz="1600" dirty="0">
                <a:latin typeface="Times New Roman" panose="02020603050405020304" pitchFamily="18" charset="0"/>
                <a:cs typeface="Times New Roman" panose="02020603050405020304" pitchFamily="18" charset="0"/>
              </a:rPr>
              <a:t> και ο </a:t>
            </a:r>
            <a:r>
              <a:rPr lang="el-GR" altLang="en-US" sz="1600" b="1" dirty="0">
                <a:latin typeface="Times New Roman" panose="02020603050405020304" pitchFamily="18" charset="0"/>
                <a:cs typeface="Times New Roman" panose="02020603050405020304" pitchFamily="18" charset="0"/>
              </a:rPr>
              <a:t>μόλυβδος</a:t>
            </a:r>
            <a:r>
              <a:rPr lang="el-GR" altLang="en-US" sz="1600" dirty="0">
                <a:latin typeface="Times New Roman" panose="02020603050405020304" pitchFamily="18" charset="0"/>
                <a:cs typeface="Times New Roman" panose="02020603050405020304" pitchFamily="18" charset="0"/>
              </a:rPr>
              <a:t>. Η διαρρύθμιση του χώρου είναι τύπου «λαβυρίνθου», με αποτέλεσμα την σημαντική ελάττωση της θωράκισης της πόρτας – εισόδου. Η </a:t>
            </a:r>
            <a:r>
              <a:rPr lang="el-GR" altLang="en-US" sz="1600" b="1" dirty="0">
                <a:latin typeface="Times New Roman" panose="02020603050405020304" pitchFamily="18" charset="0"/>
                <a:cs typeface="Times New Roman" panose="02020603050405020304" pitchFamily="18" charset="0"/>
              </a:rPr>
              <a:t>πόρτα</a:t>
            </a:r>
            <a:r>
              <a:rPr lang="el-GR" altLang="en-US" sz="1600" dirty="0">
                <a:latin typeface="Times New Roman" panose="02020603050405020304" pitchFamily="18" charset="0"/>
                <a:cs typeface="Times New Roman" panose="02020603050405020304" pitchFamily="18" charset="0"/>
              </a:rPr>
              <a:t> εκτίθεται σε ακτινοβολία πολλαπλής σκέδασης, η οποία εμφανίζει σημαντικά ελαττωμένη ένταση και ενέργεια σε σχέση με την πρωτεύουσα δέσμη.</a:t>
            </a:r>
            <a:r>
              <a:rPr lang="el-GR" altLang="en-US" sz="1600" b="1" dirty="0">
                <a:latin typeface="Times New Roman" panose="02020603050405020304" pitchFamily="18" charset="0"/>
                <a:cs typeface="Times New Roman" panose="02020603050405020304" pitchFamily="18" charset="0"/>
              </a:rPr>
              <a:t> Η θωράκιση</a:t>
            </a:r>
            <a:r>
              <a:rPr lang="el-GR" altLang="en-US" sz="1600" dirty="0">
                <a:latin typeface="Times New Roman" panose="02020603050405020304" pitchFamily="18" charset="0"/>
                <a:cs typeface="Times New Roman" panose="02020603050405020304" pitchFamily="18" charset="0"/>
              </a:rPr>
              <a:t> της εισόδου απαιτεί λιγότερο από 6 </a:t>
            </a:r>
            <a:r>
              <a:rPr lang="en-US" altLang="en-US" sz="1600" dirty="0">
                <a:latin typeface="Times New Roman" panose="02020603050405020304" pitchFamily="18" charset="0"/>
                <a:cs typeface="Times New Roman" panose="02020603050405020304" pitchFamily="18" charset="0"/>
              </a:rPr>
              <a:t>mm</a:t>
            </a:r>
            <a:r>
              <a:rPr lang="el-GR" altLang="en-US" sz="1600" dirty="0">
                <a:latin typeface="Times New Roman" panose="02020603050405020304" pitchFamily="18" charset="0"/>
                <a:cs typeface="Times New Roman" panose="02020603050405020304" pitchFamily="18" charset="0"/>
              </a:rPr>
              <a:t> μολύβδου.</a:t>
            </a:r>
          </a:p>
        </p:txBody>
      </p:sp>
      <p:grpSp>
        <p:nvGrpSpPr>
          <p:cNvPr id="12" name="Group 3">
            <a:extLst>
              <a:ext uri="{FF2B5EF4-FFF2-40B4-BE49-F238E27FC236}">
                <a16:creationId xmlns:a16="http://schemas.microsoft.com/office/drawing/2014/main" id="{4F6FA10A-3C8C-4922-BF94-D66D1894E014}"/>
              </a:ext>
            </a:extLst>
          </p:cNvPr>
          <p:cNvGrpSpPr>
            <a:grpSpLocks/>
          </p:cNvGrpSpPr>
          <p:nvPr/>
        </p:nvGrpSpPr>
        <p:grpSpPr bwMode="auto">
          <a:xfrm>
            <a:off x="7780267" y="879498"/>
            <a:ext cx="4189413" cy="3657600"/>
            <a:chOff x="1344" y="528"/>
            <a:chExt cx="3311" cy="3231"/>
          </a:xfrm>
        </p:grpSpPr>
        <p:pic>
          <p:nvPicPr>
            <p:cNvPr id="13" name="Picture 4" descr="room ortho projection">
              <a:extLst>
                <a:ext uri="{FF2B5EF4-FFF2-40B4-BE49-F238E27FC236}">
                  <a16:creationId xmlns:a16="http://schemas.microsoft.com/office/drawing/2014/main" id="{69D23990-7BC4-47D7-A3A5-6F31CDA97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528"/>
              <a:ext cx="3311" cy="3231"/>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4" name="Oval 5">
              <a:extLst>
                <a:ext uri="{FF2B5EF4-FFF2-40B4-BE49-F238E27FC236}">
                  <a16:creationId xmlns:a16="http://schemas.microsoft.com/office/drawing/2014/main" id="{FB19116E-8202-427E-8C90-DC7928D26F68}"/>
                </a:ext>
              </a:extLst>
            </p:cNvPr>
            <p:cNvSpPr>
              <a:spLocks noChangeArrowheads="1"/>
            </p:cNvSpPr>
            <p:nvPr/>
          </p:nvSpPr>
          <p:spPr bwMode="auto">
            <a:xfrm>
              <a:off x="1584" y="2352"/>
              <a:ext cx="48"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6">
              <a:extLst>
                <a:ext uri="{FF2B5EF4-FFF2-40B4-BE49-F238E27FC236}">
                  <a16:creationId xmlns:a16="http://schemas.microsoft.com/office/drawing/2014/main" id="{0D9378F0-C92A-422E-B737-AFA52A82B334}"/>
                </a:ext>
              </a:extLst>
            </p:cNvPr>
            <p:cNvSpPr>
              <a:spLocks noChangeShapeType="1"/>
            </p:cNvSpPr>
            <p:nvPr/>
          </p:nvSpPr>
          <p:spPr bwMode="auto">
            <a:xfrm flipH="1">
              <a:off x="2784" y="2256"/>
              <a:ext cx="144" cy="100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
              <a:extLst>
                <a:ext uri="{FF2B5EF4-FFF2-40B4-BE49-F238E27FC236}">
                  <a16:creationId xmlns:a16="http://schemas.microsoft.com/office/drawing/2014/main" id="{4EFB1F09-14AD-49DB-856F-5047A1763978}"/>
                </a:ext>
              </a:extLst>
            </p:cNvPr>
            <p:cNvSpPr>
              <a:spLocks noChangeShapeType="1"/>
            </p:cNvSpPr>
            <p:nvPr/>
          </p:nvSpPr>
          <p:spPr bwMode="auto">
            <a:xfrm flipH="1" flipV="1">
              <a:off x="1632" y="2400"/>
              <a:ext cx="1152" cy="816"/>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Text Box 8">
            <a:extLst>
              <a:ext uri="{FF2B5EF4-FFF2-40B4-BE49-F238E27FC236}">
                <a16:creationId xmlns:a16="http://schemas.microsoft.com/office/drawing/2014/main" id="{A0869E53-9E3A-4512-9E94-CF9F2FCB0075}"/>
              </a:ext>
            </a:extLst>
          </p:cNvPr>
          <p:cNvSpPr txBox="1">
            <a:spLocks noChangeArrowheads="1"/>
          </p:cNvSpPr>
          <p:nvPr/>
        </p:nvSpPr>
        <p:spPr bwMode="auto">
          <a:xfrm>
            <a:off x="1037597" y="4758527"/>
            <a:ext cx="11046492" cy="156966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en-US" altLang="en-US" sz="1600" dirty="0" err="1">
                <a:latin typeface="Times New Roman" panose="02020603050405020304" pitchFamily="18" charset="0"/>
                <a:cs typeface="Times New Roman" panose="02020603050405020304" pitchFamily="18" charset="0"/>
              </a:rPr>
              <a:t>Στην</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είσοδο</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του</a:t>
            </a:r>
            <a:r>
              <a:rPr lang="en-US" altLang="en-US" sz="1600" dirty="0">
                <a:latin typeface="Times New Roman" panose="02020603050405020304" pitchFamily="18" charset="0"/>
                <a:cs typeface="Times New Roman" panose="02020603050405020304" pitchFamily="18" charset="0"/>
              </a:rPr>
              <a:t> θα</a:t>
            </a:r>
            <a:r>
              <a:rPr lang="en-US" altLang="en-US" sz="1600" dirty="0" err="1">
                <a:latin typeface="Times New Roman" panose="02020603050405020304" pitchFamily="18" charset="0"/>
                <a:cs typeface="Times New Roman" panose="02020603050405020304" pitchFamily="18" charset="0"/>
              </a:rPr>
              <a:t>λάμου</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θερ</a:t>
            </a:r>
            <a:r>
              <a:rPr lang="en-US" altLang="en-US" sz="1600" dirty="0">
                <a:latin typeface="Times New Roman" panose="02020603050405020304" pitchFamily="18" charset="0"/>
                <a:cs typeface="Times New Roman" panose="02020603050405020304" pitchFamily="18" charset="0"/>
              </a:rPr>
              <a:t>απείας απαιτείται η ύπαρξη </a:t>
            </a:r>
            <a:r>
              <a:rPr lang="en-US" altLang="en-US" sz="1600" b="1" dirty="0">
                <a:latin typeface="Times New Roman" panose="02020603050405020304" pitchFamily="18" charset="0"/>
                <a:cs typeface="Times New Roman" panose="02020603050405020304" pitchFamily="18" charset="0"/>
              </a:rPr>
              <a:t>οπτικού σήματος</a:t>
            </a:r>
            <a:r>
              <a:rPr lang="en-US" altLang="en-US" sz="1600" dirty="0">
                <a:latin typeface="Times New Roman" panose="02020603050405020304" pitchFamily="18" charset="0"/>
                <a:cs typeface="Times New Roman" panose="02020603050405020304" pitchFamily="18" charset="0"/>
              </a:rPr>
              <a:t>, που ενεργοποιείται καθόλη την διάρκεια της ακτινοβόλησης. </a:t>
            </a:r>
            <a:r>
              <a:rPr lang="en-US" altLang="en-US" sz="1600" dirty="0" err="1">
                <a:latin typeface="Times New Roman" panose="02020603050405020304" pitchFamily="18" charset="0"/>
                <a:cs typeface="Times New Roman" panose="02020603050405020304" pitchFamily="18" charset="0"/>
              </a:rPr>
              <a:t>Οι</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ελεγχόμενοι</a:t>
            </a:r>
            <a:r>
              <a:rPr lang="en-US" altLang="en-US" sz="1600" dirty="0">
                <a:latin typeface="Times New Roman" panose="02020603050405020304" pitchFamily="18" charset="0"/>
                <a:cs typeface="Times New Roman" panose="02020603050405020304" pitchFamily="18" charset="0"/>
              </a:rPr>
              <a:t> και </a:t>
            </a:r>
            <a:r>
              <a:rPr lang="en-US" altLang="en-US" sz="1600" dirty="0" err="1">
                <a:latin typeface="Times New Roman" panose="02020603050405020304" pitchFamily="18" charset="0"/>
                <a:cs typeface="Times New Roman" panose="02020603050405020304" pitchFamily="18" charset="0"/>
              </a:rPr>
              <a:t>οι</a:t>
            </a:r>
            <a:r>
              <a:rPr lang="en-US" altLang="en-US" sz="1600" dirty="0">
                <a:latin typeface="Times New Roman" panose="02020603050405020304" pitchFamily="18" charset="0"/>
                <a:cs typeface="Times New Roman" panose="02020603050405020304" pitchFamily="18" charset="0"/>
              </a:rPr>
              <a:t> επιβλεπ</a:t>
            </a:r>
            <a:r>
              <a:rPr lang="en-US" altLang="en-US" sz="1600" dirty="0" err="1">
                <a:latin typeface="Times New Roman" panose="02020603050405020304" pitchFamily="18" charset="0"/>
                <a:cs typeface="Times New Roman" panose="02020603050405020304" pitchFamily="18" charset="0"/>
              </a:rPr>
              <a:t>όμενοι</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χώροι</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του</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εργ</a:t>
            </a:r>
            <a:r>
              <a:rPr lang="en-US" altLang="en-US" sz="1600" dirty="0">
                <a:latin typeface="Times New Roman" panose="02020603050405020304" pitchFamily="18" charset="0"/>
                <a:cs typeface="Times New Roman" panose="02020603050405020304" pitchFamily="18" charset="0"/>
              </a:rPr>
              <a:t>αστηρίου πρέπει να σημαίνονται με ειδικές πινακίδες. </a:t>
            </a:r>
            <a:r>
              <a:rPr lang="en-US" altLang="en-US" sz="1600" dirty="0" err="1">
                <a:latin typeface="Times New Roman" panose="02020603050405020304" pitchFamily="18" charset="0"/>
                <a:cs typeface="Times New Roman" panose="02020603050405020304" pitchFamily="18" charset="0"/>
              </a:rPr>
              <a:t>Άμεση</a:t>
            </a:r>
            <a:r>
              <a:rPr lang="en-US" altLang="en-US" sz="1600" dirty="0">
                <a:latin typeface="Times New Roman" panose="02020603050405020304" pitchFamily="18" charset="0"/>
                <a:cs typeface="Times New Roman" panose="02020603050405020304" pitchFamily="18" charset="0"/>
              </a:rPr>
              <a:t> π</a:t>
            </a:r>
            <a:r>
              <a:rPr lang="en-US" altLang="en-US" sz="1600" dirty="0" err="1">
                <a:latin typeface="Times New Roman" panose="02020603050405020304" pitchFamily="18" charset="0"/>
                <a:cs typeface="Times New Roman" panose="02020603050405020304" pitchFamily="18" charset="0"/>
              </a:rPr>
              <a:t>ληροφόρηση</a:t>
            </a:r>
            <a:r>
              <a:rPr lang="en-US" altLang="en-US" sz="1600" dirty="0">
                <a:latin typeface="Times New Roman" panose="02020603050405020304" pitchFamily="18" charset="0"/>
                <a:cs typeface="Times New Roman" panose="02020603050405020304" pitchFamily="18" charset="0"/>
              </a:rPr>
              <a:t> πα</a:t>
            </a:r>
            <a:r>
              <a:rPr lang="en-US" altLang="en-US" sz="1600" dirty="0" err="1">
                <a:latin typeface="Times New Roman" panose="02020603050405020304" pitchFamily="18" charset="0"/>
                <a:cs typeface="Times New Roman" panose="02020603050405020304" pitchFamily="18" charset="0"/>
              </a:rPr>
              <a:t>ρέχουν</a:t>
            </a:r>
            <a:r>
              <a:rPr lang="en-US" altLang="en-US" sz="1600" dirty="0">
                <a:latin typeface="Times New Roman" panose="02020603050405020304" pitchFamily="18" charset="0"/>
                <a:cs typeface="Times New Roman" panose="02020603050405020304" pitchFamily="18" charset="0"/>
              </a:rPr>
              <a:t> α</a:t>
            </a:r>
            <a:r>
              <a:rPr lang="en-US" altLang="en-US" sz="1600" dirty="0" err="1">
                <a:latin typeface="Times New Roman" panose="02020603050405020304" pitchFamily="18" charset="0"/>
                <a:cs typeface="Times New Roman" panose="02020603050405020304" pitchFamily="18" charset="0"/>
              </a:rPr>
              <a:t>νηρτημένες</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ευ</a:t>
            </a:r>
            <a:r>
              <a:rPr lang="en-US" altLang="en-US" sz="1600" dirty="0">
                <a:latin typeface="Times New Roman" panose="02020603050405020304" pitchFamily="18" charset="0"/>
                <a:cs typeface="Times New Roman" panose="02020603050405020304" pitchFamily="18" charset="0"/>
              </a:rPr>
              <a:t>ανάγνωστες οδηγίες στις εισόδους των θαλάμων θεραπείας και στους χώρους φύλαξης – εργασίας με πηγές βραχυθεραπείας. </a:t>
            </a:r>
            <a:r>
              <a:rPr lang="en-US" altLang="en-US" sz="1600" dirty="0" err="1">
                <a:latin typeface="Times New Roman" panose="02020603050405020304" pitchFamily="18" charset="0"/>
                <a:cs typeface="Times New Roman" panose="02020603050405020304" pitchFamily="18" charset="0"/>
              </a:rPr>
              <a:t>Το</a:t>
            </a:r>
            <a:r>
              <a:rPr lang="en-US" altLang="en-US" sz="1600"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χειριστήριο</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της</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μονάδ</a:t>
            </a:r>
            <a:r>
              <a:rPr lang="en-US" altLang="en-US" sz="1600" dirty="0">
                <a:latin typeface="Times New Roman" panose="02020603050405020304" pitchFamily="18" charset="0"/>
                <a:cs typeface="Times New Roman" panose="02020603050405020304" pitchFamily="18" charset="0"/>
              </a:rPr>
              <a:t>ας πρέπει να βρίσκεται εκτός του θαλάμου θεραπείας. </a:t>
            </a:r>
            <a:r>
              <a:rPr lang="en-US" altLang="en-US" sz="1600" dirty="0" err="1">
                <a:latin typeface="Times New Roman" panose="02020603050405020304" pitchFamily="18" charset="0"/>
                <a:cs typeface="Times New Roman" panose="02020603050405020304" pitchFamily="18" charset="0"/>
              </a:rPr>
              <a:t>Έν</a:t>
            </a:r>
            <a:r>
              <a:rPr lang="en-US" altLang="en-US" sz="1600" dirty="0">
                <a:latin typeface="Times New Roman" panose="02020603050405020304" pitchFamily="18" charset="0"/>
                <a:cs typeface="Times New Roman" panose="02020603050405020304" pitchFamily="18" charset="0"/>
              </a:rPr>
              <a:t>α σύστημα </a:t>
            </a:r>
            <a:r>
              <a:rPr lang="en-US" altLang="en-US" sz="1600" b="1" dirty="0">
                <a:latin typeface="Times New Roman" panose="02020603050405020304" pitchFamily="18" charset="0"/>
                <a:cs typeface="Times New Roman" panose="02020603050405020304" pitchFamily="18" charset="0"/>
              </a:rPr>
              <a:t>τηλεόρασης</a:t>
            </a:r>
            <a:r>
              <a:rPr lang="en-US" altLang="en-US" sz="1600" dirty="0">
                <a:latin typeface="Times New Roman" panose="02020603050405020304" pitchFamily="18" charset="0"/>
                <a:cs typeface="Times New Roman" panose="02020603050405020304" pitchFamily="18" charset="0"/>
              </a:rPr>
              <a:t> και αμφίδρομης </a:t>
            </a:r>
            <a:r>
              <a:rPr lang="en-US" altLang="en-US" sz="1600" b="1" dirty="0">
                <a:latin typeface="Times New Roman" panose="02020603050405020304" pitchFamily="18" charset="0"/>
                <a:cs typeface="Times New Roman" panose="02020603050405020304" pitchFamily="18" charset="0"/>
              </a:rPr>
              <a:t>ακουστικής</a:t>
            </a:r>
            <a:r>
              <a:rPr lang="en-US" altLang="en-US" sz="1600" dirty="0">
                <a:latin typeface="Times New Roman" panose="02020603050405020304" pitchFamily="18" charset="0"/>
                <a:cs typeface="Times New Roman" panose="02020603050405020304" pitchFamily="18" charset="0"/>
              </a:rPr>
              <a:t> επικοινωνίας εξασφαλίζει την οπτική – ακουστική επαφή μεταξύ του χειριστηρίου και του ασθενούς.</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7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295A720F-7B74-4BE0-A2F2-EB0C1185E0DB}"/>
              </a:ext>
            </a:extLst>
          </p:cNvPr>
          <p:cNvSpPr txBox="1"/>
          <p:nvPr/>
        </p:nvSpPr>
        <p:spPr>
          <a:xfrm>
            <a:off x="5008400" y="1172481"/>
            <a:ext cx="217519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Ακτινοθεραπεία </a:t>
            </a:r>
          </a:p>
        </p:txBody>
      </p:sp>
      <p:pic>
        <p:nvPicPr>
          <p:cNvPr id="3" name="Picture 2">
            <a:extLst>
              <a:ext uri="{FF2B5EF4-FFF2-40B4-BE49-F238E27FC236}">
                <a16:creationId xmlns:a16="http://schemas.microsoft.com/office/drawing/2014/main" id="{036D07F2-315E-4212-BB74-BB125E6F8AD2}"/>
              </a:ext>
            </a:extLst>
          </p:cNvPr>
          <p:cNvPicPr>
            <a:picLocks noChangeAspect="1"/>
          </p:cNvPicPr>
          <p:nvPr/>
        </p:nvPicPr>
        <p:blipFill>
          <a:blip r:embed="rId4"/>
          <a:stretch>
            <a:fillRect/>
          </a:stretch>
        </p:blipFill>
        <p:spPr>
          <a:xfrm>
            <a:off x="2832259" y="1748590"/>
            <a:ext cx="6529242" cy="4704796"/>
          </a:xfrm>
          <a:prstGeom prst="rect">
            <a:avLst/>
          </a:prstGeom>
        </p:spPr>
      </p:pic>
    </p:spTree>
    <p:extLst>
      <p:ext uri="{BB962C8B-B14F-4D97-AF65-F5344CB8AC3E}">
        <p14:creationId xmlns:p14="http://schemas.microsoft.com/office/powerpoint/2010/main" val="158620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25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35775622-0A4C-49EB-BB68-8D351156A867}"/>
              </a:ext>
            </a:extLst>
          </p:cNvPr>
          <p:cNvSpPr txBox="1"/>
          <p:nvPr/>
        </p:nvSpPr>
        <p:spPr>
          <a:xfrm>
            <a:off x="5008400" y="1209190"/>
            <a:ext cx="217519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Ακτινοθεραπεία </a:t>
            </a:r>
          </a:p>
        </p:txBody>
      </p:sp>
      <p:pic>
        <p:nvPicPr>
          <p:cNvPr id="3" name="Picture 2">
            <a:extLst>
              <a:ext uri="{FF2B5EF4-FFF2-40B4-BE49-F238E27FC236}">
                <a16:creationId xmlns:a16="http://schemas.microsoft.com/office/drawing/2014/main" id="{34F0F241-1986-4462-A7C3-2A7FBE312E21}"/>
              </a:ext>
            </a:extLst>
          </p:cNvPr>
          <p:cNvPicPr>
            <a:picLocks noChangeAspect="1"/>
          </p:cNvPicPr>
          <p:nvPr/>
        </p:nvPicPr>
        <p:blipFill rotWithShape="1">
          <a:blip r:embed="rId4"/>
          <a:srcRect l="1069"/>
          <a:stretch/>
        </p:blipFill>
        <p:spPr>
          <a:xfrm>
            <a:off x="3611017" y="1755901"/>
            <a:ext cx="5832383" cy="4746640"/>
          </a:xfrm>
          <a:prstGeom prst="rect">
            <a:avLst/>
          </a:prstGeom>
        </p:spPr>
      </p:pic>
    </p:spTree>
    <p:extLst>
      <p:ext uri="{BB962C8B-B14F-4D97-AF65-F5344CB8AC3E}">
        <p14:creationId xmlns:p14="http://schemas.microsoft.com/office/powerpoint/2010/main" val="213067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pic>
        <p:nvPicPr>
          <p:cNvPr id="11" name="Picture 10">
            <a:extLst>
              <a:ext uri="{FF2B5EF4-FFF2-40B4-BE49-F238E27FC236}">
                <a16:creationId xmlns:a16="http://schemas.microsoft.com/office/drawing/2014/main" id="{FD0E0D7F-95DD-4791-B4DA-2502C6038B2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2" name="Picture 11">
            <a:extLst>
              <a:ext uri="{FF2B5EF4-FFF2-40B4-BE49-F238E27FC236}">
                <a16:creationId xmlns:a16="http://schemas.microsoft.com/office/drawing/2014/main" id="{977A103A-982C-4031-9DF0-95880350E1E1}"/>
              </a:ext>
            </a:extLst>
          </p:cNvPr>
          <p:cNvPicPr>
            <a:picLocks noChangeAspect="1"/>
          </p:cNvPicPr>
          <p:nvPr/>
        </p:nvPicPr>
        <p:blipFill>
          <a:blip r:embed="rId3"/>
          <a:stretch>
            <a:fillRect/>
          </a:stretch>
        </p:blipFill>
        <p:spPr>
          <a:xfrm>
            <a:off x="0" y="6046237"/>
            <a:ext cx="811763" cy="811763"/>
          </a:xfrm>
          <a:prstGeom prst="rect">
            <a:avLst/>
          </a:prstGeom>
        </p:spPr>
      </p:pic>
      <p:pic>
        <p:nvPicPr>
          <p:cNvPr id="13" name="Picture 12">
            <a:extLst>
              <a:ext uri="{FF2B5EF4-FFF2-40B4-BE49-F238E27FC236}">
                <a16:creationId xmlns:a16="http://schemas.microsoft.com/office/drawing/2014/main" id="{EB3885BE-DD82-4A27-BD75-C3DCA891D6D0}"/>
              </a:ext>
            </a:extLst>
          </p:cNvPr>
          <p:cNvPicPr>
            <a:picLocks noChangeAspect="1"/>
          </p:cNvPicPr>
          <p:nvPr/>
        </p:nvPicPr>
        <p:blipFill>
          <a:blip r:embed="rId4"/>
          <a:stretch>
            <a:fillRect/>
          </a:stretch>
        </p:blipFill>
        <p:spPr>
          <a:xfrm>
            <a:off x="4788294" y="1700634"/>
            <a:ext cx="2615411" cy="3456732"/>
          </a:xfrm>
          <a:prstGeom prst="rect">
            <a:avLst/>
          </a:prstGeom>
        </p:spPr>
      </p:pic>
    </p:spTree>
    <p:extLst>
      <p:ext uri="{BB962C8B-B14F-4D97-AF65-F5344CB8AC3E}">
        <p14:creationId xmlns:p14="http://schemas.microsoft.com/office/powerpoint/2010/main" val="17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3</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376D66D1-8D5C-4D0D-A23B-1B025F164E95}"/>
              </a:ext>
            </a:extLst>
          </p:cNvPr>
          <p:cNvSpPr txBox="1"/>
          <p:nvPr/>
        </p:nvSpPr>
        <p:spPr>
          <a:xfrm>
            <a:off x="3097290" y="1324278"/>
            <a:ext cx="6096000"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49D160D5-BD46-4EA3-98E6-85DD3E1AA3B8}"/>
              </a:ext>
            </a:extLst>
          </p:cNvPr>
          <p:cNvPicPr>
            <a:picLocks noChangeAspect="1"/>
          </p:cNvPicPr>
          <p:nvPr/>
        </p:nvPicPr>
        <p:blipFill>
          <a:blip r:embed="rId4"/>
          <a:stretch>
            <a:fillRect/>
          </a:stretch>
        </p:blipFill>
        <p:spPr>
          <a:xfrm>
            <a:off x="3085997" y="1831781"/>
            <a:ext cx="5772150" cy="4601360"/>
          </a:xfrm>
          <a:prstGeom prst="rect">
            <a:avLst/>
          </a:prstGeom>
        </p:spPr>
      </p:pic>
      <p:pic>
        <p:nvPicPr>
          <p:cNvPr id="12" name="Picture 11">
            <a:extLst>
              <a:ext uri="{FF2B5EF4-FFF2-40B4-BE49-F238E27FC236}">
                <a16:creationId xmlns:a16="http://schemas.microsoft.com/office/drawing/2014/main" id="{7BBF93A3-14FE-4C76-8267-C02961973EFC}"/>
              </a:ext>
            </a:extLst>
          </p:cNvPr>
          <p:cNvPicPr>
            <a:picLocks noChangeAspect="1"/>
          </p:cNvPicPr>
          <p:nvPr/>
        </p:nvPicPr>
        <p:blipFill>
          <a:blip r:embed="rId5"/>
          <a:stretch>
            <a:fillRect/>
          </a:stretch>
        </p:blipFill>
        <p:spPr>
          <a:xfrm>
            <a:off x="7533607" y="2156168"/>
            <a:ext cx="1324540" cy="1077219"/>
          </a:xfrm>
          <a:prstGeom prst="rect">
            <a:avLst/>
          </a:prstGeom>
        </p:spPr>
      </p:pic>
      <p:pic>
        <p:nvPicPr>
          <p:cNvPr id="14" name="Picture 13">
            <a:extLst>
              <a:ext uri="{FF2B5EF4-FFF2-40B4-BE49-F238E27FC236}">
                <a16:creationId xmlns:a16="http://schemas.microsoft.com/office/drawing/2014/main" id="{2E973A98-61FB-4529-B8A8-50F9386F040F}"/>
              </a:ext>
            </a:extLst>
          </p:cNvPr>
          <p:cNvPicPr>
            <a:picLocks noChangeAspect="1"/>
          </p:cNvPicPr>
          <p:nvPr/>
        </p:nvPicPr>
        <p:blipFill>
          <a:blip r:embed="rId6"/>
          <a:stretch>
            <a:fillRect/>
          </a:stretch>
        </p:blipFill>
        <p:spPr>
          <a:xfrm>
            <a:off x="6255769" y="3602588"/>
            <a:ext cx="832277" cy="1011788"/>
          </a:xfrm>
          <a:prstGeom prst="rect">
            <a:avLst/>
          </a:prstGeom>
        </p:spPr>
      </p:pic>
      <p:pic>
        <p:nvPicPr>
          <p:cNvPr id="16" name="Picture 15">
            <a:extLst>
              <a:ext uri="{FF2B5EF4-FFF2-40B4-BE49-F238E27FC236}">
                <a16:creationId xmlns:a16="http://schemas.microsoft.com/office/drawing/2014/main" id="{6AF609FE-36FC-467B-BBAC-92650FF8D294}"/>
              </a:ext>
            </a:extLst>
          </p:cNvPr>
          <p:cNvPicPr>
            <a:picLocks noChangeAspect="1"/>
          </p:cNvPicPr>
          <p:nvPr/>
        </p:nvPicPr>
        <p:blipFill>
          <a:blip r:embed="rId7"/>
          <a:stretch>
            <a:fillRect/>
          </a:stretch>
        </p:blipFill>
        <p:spPr>
          <a:xfrm>
            <a:off x="7885055" y="4950289"/>
            <a:ext cx="855409" cy="1269536"/>
          </a:xfrm>
          <a:prstGeom prst="rect">
            <a:avLst/>
          </a:prstGeom>
        </p:spPr>
      </p:pic>
    </p:spTree>
    <p:extLst>
      <p:ext uri="{BB962C8B-B14F-4D97-AF65-F5344CB8AC3E}">
        <p14:creationId xmlns:p14="http://schemas.microsoft.com/office/powerpoint/2010/main" val="51970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4</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 Box 2">
            <a:extLst>
              <a:ext uri="{FF2B5EF4-FFF2-40B4-BE49-F238E27FC236}">
                <a16:creationId xmlns:a16="http://schemas.microsoft.com/office/drawing/2014/main" id="{9BF014EB-1FC9-40B3-A350-7EFA65819CF8}"/>
              </a:ext>
            </a:extLst>
          </p:cNvPr>
          <p:cNvSpPr txBox="1">
            <a:spLocks noChangeArrowheads="1"/>
          </p:cNvSpPr>
          <p:nvPr/>
        </p:nvSpPr>
        <p:spPr bwMode="auto">
          <a:xfrm>
            <a:off x="1370185" y="2426018"/>
            <a:ext cx="515308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dirty="0">
                <a:solidFill>
                  <a:srgbClr val="0070C0"/>
                </a:solidFill>
                <a:latin typeface="Times New Roman" panose="02020603050405020304" pitchFamily="18" charset="0"/>
                <a:cs typeface="Times New Roman" panose="02020603050405020304" pitchFamily="18" charset="0"/>
              </a:rPr>
              <a:t>Μείωση του χρόνου έκθεσης → Μείωση της Δόσης</a:t>
            </a:r>
          </a:p>
          <a:p>
            <a:pPr algn="just"/>
            <a:endParaRPr lang="el-GR" altLang="el-GR" dirty="0">
              <a:solidFill>
                <a:srgbClr val="0070C0"/>
              </a:solidFill>
              <a:latin typeface="Times New Roman" panose="02020603050405020304" pitchFamily="18" charset="0"/>
              <a:cs typeface="Times New Roman" panose="02020603050405020304" pitchFamily="18" charset="0"/>
            </a:endParaRPr>
          </a:p>
          <a:p>
            <a:pPr algn="just"/>
            <a:r>
              <a:rPr lang="el-GR" altLang="el-GR" b="1" dirty="0">
                <a:solidFill>
                  <a:srgbClr val="C00000"/>
                </a:solidFill>
                <a:latin typeface="Times New Roman" panose="02020603050405020304" pitchFamily="18" charset="0"/>
                <a:cs typeface="Times New Roman" panose="02020603050405020304" pitchFamily="18" charset="0"/>
              </a:rPr>
              <a:t>Παράδειγμα:</a:t>
            </a:r>
          </a:p>
          <a:p>
            <a:pPr algn="just"/>
            <a:endParaRPr lang="el-GR" altLang="el-GR" b="1" dirty="0">
              <a:solidFill>
                <a:srgbClr val="0070C0"/>
              </a:solidFill>
              <a:latin typeface="Times New Roman" panose="02020603050405020304" pitchFamily="18" charset="0"/>
              <a:cs typeface="Times New Roman" panose="02020603050405020304" pitchFamily="18" charset="0"/>
            </a:endParaRPr>
          </a:p>
          <a:p>
            <a:pPr algn="just"/>
            <a:r>
              <a:rPr lang="el-GR" altLang="el-GR" dirty="0">
                <a:solidFill>
                  <a:srgbClr val="0070C0"/>
                </a:solidFill>
                <a:latin typeface="Times New Roman" panose="02020603050405020304" pitchFamily="18" charset="0"/>
                <a:cs typeface="Times New Roman" panose="02020603050405020304" pitchFamily="18" charset="0"/>
              </a:rPr>
              <a:t>Ρυθμός Δόσης: </a:t>
            </a:r>
            <a:r>
              <a:rPr lang="en-US" altLang="el-GR" dirty="0">
                <a:solidFill>
                  <a:srgbClr val="0070C0"/>
                </a:solidFill>
                <a:latin typeface="Times New Roman" panose="02020603050405020304" pitchFamily="18" charset="0"/>
                <a:cs typeface="Times New Roman" panose="02020603050405020304" pitchFamily="18" charset="0"/>
              </a:rPr>
              <a:t>3</a:t>
            </a:r>
            <a:r>
              <a:rPr lang="el-GR" altLang="el-GR" dirty="0">
                <a:solidFill>
                  <a:srgbClr val="0070C0"/>
                </a:solidFill>
                <a:latin typeface="Times New Roman" panose="02020603050405020304" pitchFamily="18" charset="0"/>
                <a:cs typeface="Times New Roman" panose="02020603050405020304" pitchFamily="18" charset="0"/>
              </a:rPr>
              <a:t>00 μ</a:t>
            </a:r>
            <a:r>
              <a:rPr lang="en-US" altLang="el-GR" dirty="0" err="1">
                <a:solidFill>
                  <a:srgbClr val="0070C0"/>
                </a:solidFill>
                <a:latin typeface="Times New Roman" panose="02020603050405020304" pitchFamily="18" charset="0"/>
                <a:cs typeface="Times New Roman" panose="02020603050405020304" pitchFamily="18" charset="0"/>
              </a:rPr>
              <a:t>Sv</a:t>
            </a:r>
            <a:r>
              <a:rPr lang="en-US" altLang="el-GR" dirty="0">
                <a:solidFill>
                  <a:srgbClr val="0070C0"/>
                </a:solidFill>
                <a:latin typeface="Times New Roman" panose="02020603050405020304" pitchFamily="18" charset="0"/>
                <a:cs typeface="Times New Roman" panose="02020603050405020304" pitchFamily="18" charset="0"/>
              </a:rPr>
              <a:t>/h</a:t>
            </a:r>
          </a:p>
          <a:p>
            <a:pPr algn="just"/>
            <a:endParaRPr lang="en-US" altLang="el-GR" dirty="0">
              <a:solidFill>
                <a:srgbClr val="0070C0"/>
              </a:solidFill>
              <a:latin typeface="Times New Roman" panose="02020603050405020304" pitchFamily="18" charset="0"/>
              <a:cs typeface="Times New Roman" panose="02020603050405020304" pitchFamily="18" charset="0"/>
            </a:endParaRPr>
          </a:p>
          <a:p>
            <a:pPr algn="just"/>
            <a:r>
              <a:rPr lang="en-US" altLang="el-GR" dirty="0">
                <a:solidFill>
                  <a:srgbClr val="0070C0"/>
                </a:solidFill>
                <a:latin typeface="Times New Roman" panose="02020603050405020304" pitchFamily="18" charset="0"/>
                <a:cs typeface="Times New Roman" panose="02020603050405020304" pitchFamily="18" charset="0"/>
              </a:rPr>
              <a:t>	</a:t>
            </a:r>
            <a:r>
              <a:rPr lang="el-GR" altLang="el-GR" b="1" dirty="0">
                <a:solidFill>
                  <a:srgbClr val="0070C0"/>
                </a:solidFill>
                <a:latin typeface="Times New Roman" panose="02020603050405020304" pitchFamily="18" charset="0"/>
                <a:cs typeface="Times New Roman" panose="02020603050405020304" pitchFamily="18" charset="0"/>
              </a:rPr>
              <a:t>Χρόνος: 5 </a:t>
            </a:r>
            <a:r>
              <a:rPr lang="en-US" altLang="el-GR" b="1" dirty="0">
                <a:solidFill>
                  <a:srgbClr val="0070C0"/>
                </a:solidFill>
                <a:latin typeface="Times New Roman" panose="02020603050405020304" pitchFamily="18" charset="0"/>
                <a:cs typeface="Times New Roman" panose="02020603050405020304" pitchFamily="18" charset="0"/>
              </a:rPr>
              <a:t>min  </a:t>
            </a:r>
            <a:r>
              <a:rPr lang="el-GR" altLang="el-GR" b="1" dirty="0">
                <a:solidFill>
                  <a:srgbClr val="0070C0"/>
                </a:solidFill>
                <a:latin typeface="Times New Roman" panose="02020603050405020304" pitchFamily="18" charset="0"/>
                <a:cs typeface="Times New Roman" panose="02020603050405020304" pitchFamily="18" charset="0"/>
              </a:rPr>
              <a:t>→ </a:t>
            </a:r>
            <a:r>
              <a:rPr lang="en-US" altLang="el-GR" b="1" dirty="0">
                <a:solidFill>
                  <a:srgbClr val="0070C0"/>
                </a:solidFill>
                <a:latin typeface="Times New Roman" panose="02020603050405020304" pitchFamily="18" charset="0"/>
                <a:cs typeface="Times New Roman" panose="02020603050405020304" pitchFamily="18" charset="0"/>
              </a:rPr>
              <a:t>25 </a:t>
            </a:r>
            <a:r>
              <a:rPr lang="el-GR" altLang="el-GR" b="1" dirty="0">
                <a:solidFill>
                  <a:srgbClr val="0070C0"/>
                </a:solidFill>
                <a:latin typeface="Times New Roman" panose="02020603050405020304" pitchFamily="18" charset="0"/>
                <a:cs typeface="Times New Roman" panose="02020603050405020304" pitchFamily="18" charset="0"/>
              </a:rPr>
              <a:t>μ</a:t>
            </a:r>
            <a:r>
              <a:rPr lang="en-US" altLang="el-GR" b="1" dirty="0" err="1">
                <a:solidFill>
                  <a:srgbClr val="0070C0"/>
                </a:solidFill>
                <a:latin typeface="Times New Roman" panose="02020603050405020304" pitchFamily="18" charset="0"/>
                <a:cs typeface="Times New Roman" panose="02020603050405020304" pitchFamily="18" charset="0"/>
              </a:rPr>
              <a:t>Sv</a:t>
            </a:r>
            <a:endParaRPr lang="en-US" altLang="el-GR" b="1" dirty="0">
              <a:solidFill>
                <a:srgbClr val="0070C0"/>
              </a:solidFill>
              <a:latin typeface="Times New Roman" panose="02020603050405020304" pitchFamily="18" charset="0"/>
              <a:cs typeface="Times New Roman" panose="02020603050405020304" pitchFamily="18" charset="0"/>
            </a:endParaRPr>
          </a:p>
          <a:p>
            <a:pPr algn="just"/>
            <a:endParaRPr lang="en-US" altLang="el-GR" b="1" dirty="0">
              <a:solidFill>
                <a:srgbClr val="0070C0"/>
              </a:solidFill>
              <a:latin typeface="Times New Roman" panose="02020603050405020304" pitchFamily="18" charset="0"/>
              <a:cs typeface="Times New Roman" panose="02020603050405020304" pitchFamily="18" charset="0"/>
            </a:endParaRPr>
          </a:p>
          <a:p>
            <a:pPr algn="just"/>
            <a:r>
              <a:rPr lang="el-GR" altLang="el-GR" b="1" dirty="0">
                <a:solidFill>
                  <a:srgbClr val="0070C0"/>
                </a:solidFill>
                <a:latin typeface="Times New Roman" panose="02020603050405020304" pitchFamily="18" charset="0"/>
                <a:cs typeface="Times New Roman" panose="02020603050405020304" pitchFamily="18" charset="0"/>
              </a:rPr>
              <a:t>	Χρόνος: </a:t>
            </a:r>
            <a:r>
              <a:rPr lang="en-US" altLang="el-GR" b="1" dirty="0">
                <a:solidFill>
                  <a:srgbClr val="0070C0"/>
                </a:solidFill>
                <a:latin typeface="Times New Roman" panose="02020603050405020304" pitchFamily="18" charset="0"/>
                <a:cs typeface="Times New Roman" panose="02020603050405020304" pitchFamily="18" charset="0"/>
              </a:rPr>
              <a:t>30</a:t>
            </a:r>
            <a:r>
              <a:rPr lang="el-GR" altLang="el-GR" b="1" dirty="0">
                <a:solidFill>
                  <a:srgbClr val="0070C0"/>
                </a:solidFill>
                <a:latin typeface="Times New Roman" panose="02020603050405020304" pitchFamily="18" charset="0"/>
                <a:cs typeface="Times New Roman" panose="02020603050405020304" pitchFamily="18" charset="0"/>
              </a:rPr>
              <a:t> </a:t>
            </a:r>
            <a:r>
              <a:rPr lang="el-GR" altLang="el-GR" b="1" dirty="0" err="1">
                <a:solidFill>
                  <a:srgbClr val="0070C0"/>
                </a:solidFill>
                <a:latin typeface="Times New Roman" panose="02020603050405020304" pitchFamily="18" charset="0"/>
                <a:cs typeface="Times New Roman" panose="02020603050405020304" pitchFamily="18" charset="0"/>
              </a:rPr>
              <a:t>min</a:t>
            </a:r>
            <a:r>
              <a:rPr lang="el-GR" altLang="el-GR" b="1" dirty="0">
                <a:solidFill>
                  <a:srgbClr val="0070C0"/>
                </a:solidFill>
                <a:latin typeface="Times New Roman" panose="02020603050405020304" pitchFamily="18" charset="0"/>
                <a:cs typeface="Times New Roman" panose="02020603050405020304" pitchFamily="18" charset="0"/>
              </a:rPr>
              <a:t> → </a:t>
            </a:r>
            <a:r>
              <a:rPr lang="en-US" altLang="el-GR" b="1" dirty="0">
                <a:solidFill>
                  <a:srgbClr val="0070C0"/>
                </a:solidFill>
                <a:latin typeface="Times New Roman" panose="02020603050405020304" pitchFamily="18" charset="0"/>
                <a:cs typeface="Times New Roman" panose="02020603050405020304" pitchFamily="18" charset="0"/>
              </a:rPr>
              <a:t>150</a:t>
            </a:r>
            <a:r>
              <a:rPr lang="el-GR" altLang="el-GR" b="1" dirty="0">
                <a:solidFill>
                  <a:srgbClr val="0070C0"/>
                </a:solidFill>
                <a:latin typeface="Times New Roman" panose="02020603050405020304" pitchFamily="18" charset="0"/>
                <a:cs typeface="Times New Roman" panose="02020603050405020304" pitchFamily="18" charset="0"/>
              </a:rPr>
              <a:t> </a:t>
            </a:r>
            <a:r>
              <a:rPr lang="el-GR" altLang="el-GR" b="1" dirty="0" err="1">
                <a:solidFill>
                  <a:srgbClr val="0070C0"/>
                </a:solidFill>
                <a:latin typeface="Times New Roman" panose="02020603050405020304" pitchFamily="18" charset="0"/>
                <a:cs typeface="Times New Roman" panose="02020603050405020304" pitchFamily="18" charset="0"/>
              </a:rPr>
              <a:t>μSv</a:t>
            </a:r>
            <a:endParaRPr lang="en-US" altLang="el-GR" b="1" dirty="0">
              <a:solidFill>
                <a:srgbClr val="0070C0"/>
              </a:solidFill>
              <a:latin typeface="Times New Roman" panose="02020603050405020304" pitchFamily="18" charset="0"/>
              <a:cs typeface="Times New Roman" panose="02020603050405020304" pitchFamily="18" charset="0"/>
            </a:endParaRPr>
          </a:p>
          <a:p>
            <a:pPr algn="just"/>
            <a:endParaRPr lang="en-US" altLang="el-GR" b="1" dirty="0">
              <a:solidFill>
                <a:srgbClr val="0070C0"/>
              </a:solidFill>
              <a:latin typeface="Times New Roman" panose="02020603050405020304" pitchFamily="18" charset="0"/>
              <a:cs typeface="Times New Roman" panose="02020603050405020304" pitchFamily="18" charset="0"/>
            </a:endParaRPr>
          </a:p>
          <a:p>
            <a:pPr algn="just"/>
            <a:endParaRPr lang="en-US" altLang="el-GR" b="1" dirty="0">
              <a:solidFill>
                <a:srgbClr val="0070C0"/>
              </a:solidFill>
              <a:latin typeface="Times New Roman" panose="02020603050405020304" pitchFamily="18" charset="0"/>
              <a:cs typeface="Times New Roman" panose="02020603050405020304" pitchFamily="18" charset="0"/>
            </a:endParaRPr>
          </a:p>
          <a:p>
            <a:pPr algn="just"/>
            <a:r>
              <a:rPr lang="el-GR" altLang="el-GR" b="1" u="sng" dirty="0">
                <a:solidFill>
                  <a:srgbClr val="C00000"/>
                </a:solidFill>
                <a:latin typeface="Times New Roman" panose="02020603050405020304" pitchFamily="18" charset="0"/>
                <a:cs typeface="Times New Roman" panose="02020603050405020304" pitchFamily="18" charset="0"/>
              </a:rPr>
              <a:t>ΙΔΙΑΙΤΕΡΑ ΣΗΜΑΝΤΙΚΟ</a:t>
            </a:r>
          </a:p>
          <a:p>
            <a:pPr algn="just"/>
            <a:r>
              <a:rPr lang="el-GR" altLang="el-GR" dirty="0">
                <a:solidFill>
                  <a:srgbClr val="0070C0"/>
                </a:solidFill>
                <a:latin typeface="Times New Roman" panose="02020603050405020304" pitchFamily="18" charset="0"/>
                <a:cs typeface="Times New Roman" panose="02020603050405020304" pitchFamily="18" charset="0"/>
              </a:rPr>
              <a:t>Ακτινοσκόπηση και ραδιοϊσότοπα</a:t>
            </a:r>
            <a:endParaRPr lang="el-GR" altLang="el-GR"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9478B12-20EE-4E23-AD54-4CDD727A561B}"/>
              </a:ext>
            </a:extLst>
          </p:cNvPr>
          <p:cNvSpPr txBox="1"/>
          <p:nvPr/>
        </p:nvSpPr>
        <p:spPr>
          <a:xfrm>
            <a:off x="3046828" y="1370535"/>
            <a:ext cx="6096000"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ctr"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Χρόνος</a:t>
            </a:r>
          </a:p>
        </p:txBody>
      </p:sp>
      <p:pic>
        <p:nvPicPr>
          <p:cNvPr id="5122" name="Picture 2" descr="Animation Element | Time, Distance &amp; Shielding - YouTube">
            <a:extLst>
              <a:ext uri="{FF2B5EF4-FFF2-40B4-BE49-F238E27FC236}">
                <a16:creationId xmlns:a16="http://schemas.microsoft.com/office/drawing/2014/main" id="{19AC766D-EAF7-17A1-C866-5E5D4290B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988926"/>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8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5</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 Box 2">
            <a:extLst>
              <a:ext uri="{FF2B5EF4-FFF2-40B4-BE49-F238E27FC236}">
                <a16:creationId xmlns:a16="http://schemas.microsoft.com/office/drawing/2014/main" id="{176BB0E7-F1BE-4C57-B47E-5ECF40E569B7}"/>
              </a:ext>
            </a:extLst>
          </p:cNvPr>
          <p:cNvSpPr txBox="1">
            <a:spLocks noChangeArrowheads="1"/>
          </p:cNvSpPr>
          <p:nvPr/>
        </p:nvSpPr>
        <p:spPr bwMode="auto">
          <a:xfrm>
            <a:off x="912227" y="2018625"/>
            <a:ext cx="515745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dirty="0">
                <a:solidFill>
                  <a:srgbClr val="0070C0"/>
                </a:solidFill>
                <a:latin typeface="Times New Roman" panose="02020603050405020304" pitchFamily="18" charset="0"/>
                <a:cs typeface="Times New Roman" panose="02020603050405020304" pitchFamily="18" charset="0"/>
              </a:rPr>
              <a:t>Αύξηση της απόστασης → Μείωση της Δόσης</a:t>
            </a:r>
          </a:p>
          <a:p>
            <a:pPr algn="just"/>
            <a:r>
              <a:rPr lang="el-GR" altLang="el-GR" dirty="0">
                <a:solidFill>
                  <a:srgbClr val="0070C0"/>
                </a:solidFill>
                <a:latin typeface="Times New Roman" panose="02020603050405020304" pitchFamily="18" charset="0"/>
                <a:cs typeface="Times New Roman" panose="02020603050405020304" pitchFamily="18" charset="0"/>
              </a:rPr>
              <a:t>Νόμος Αντιστρόφου Τετραγώνου</a:t>
            </a:r>
          </a:p>
          <a:p>
            <a:pPr algn="just"/>
            <a:endParaRPr lang="el-GR" altLang="el-GR" dirty="0">
              <a:solidFill>
                <a:srgbClr val="0070C0"/>
              </a:solidFill>
              <a:latin typeface="Times New Roman" panose="02020603050405020304" pitchFamily="18" charset="0"/>
              <a:cs typeface="Times New Roman" panose="02020603050405020304" pitchFamily="18" charset="0"/>
            </a:endParaRPr>
          </a:p>
          <a:p>
            <a:pPr algn="just"/>
            <a:r>
              <a:rPr lang="el-GR" altLang="el-GR" b="1" dirty="0">
                <a:solidFill>
                  <a:srgbClr val="C00000"/>
                </a:solidFill>
                <a:latin typeface="Times New Roman" panose="02020603050405020304" pitchFamily="18" charset="0"/>
                <a:cs typeface="Times New Roman" panose="02020603050405020304" pitchFamily="18" charset="0"/>
              </a:rPr>
              <a:t>Παράδειγμα:</a:t>
            </a:r>
          </a:p>
          <a:p>
            <a:pPr algn="just"/>
            <a:endParaRPr lang="el-GR" altLang="el-GR" b="1" dirty="0">
              <a:solidFill>
                <a:srgbClr val="0070C0"/>
              </a:solidFill>
              <a:latin typeface="Times New Roman" panose="02020603050405020304" pitchFamily="18" charset="0"/>
              <a:cs typeface="Times New Roman" panose="02020603050405020304" pitchFamily="18" charset="0"/>
            </a:endParaRPr>
          </a:p>
          <a:p>
            <a:pPr algn="just"/>
            <a:r>
              <a:rPr lang="el-GR" altLang="el-GR" dirty="0">
                <a:solidFill>
                  <a:srgbClr val="0070C0"/>
                </a:solidFill>
                <a:latin typeface="Times New Roman" panose="02020603050405020304" pitchFamily="18" charset="0"/>
                <a:cs typeface="Times New Roman" panose="02020603050405020304" pitchFamily="18" charset="0"/>
              </a:rPr>
              <a:t>Ρυθμός Δόσης: 800 μ</a:t>
            </a:r>
            <a:r>
              <a:rPr lang="en-US" altLang="el-GR" dirty="0" err="1">
                <a:solidFill>
                  <a:srgbClr val="0070C0"/>
                </a:solidFill>
                <a:latin typeface="Times New Roman" panose="02020603050405020304" pitchFamily="18" charset="0"/>
                <a:cs typeface="Times New Roman" panose="02020603050405020304" pitchFamily="18" charset="0"/>
              </a:rPr>
              <a:t>Sv</a:t>
            </a:r>
            <a:r>
              <a:rPr lang="en-US" altLang="el-GR" dirty="0">
                <a:solidFill>
                  <a:srgbClr val="0070C0"/>
                </a:solidFill>
                <a:latin typeface="Times New Roman" panose="02020603050405020304" pitchFamily="18" charset="0"/>
                <a:cs typeface="Times New Roman" panose="02020603050405020304" pitchFamily="18" charset="0"/>
              </a:rPr>
              <a:t>/h</a:t>
            </a:r>
            <a:r>
              <a:rPr lang="el-GR" altLang="el-GR" dirty="0">
                <a:solidFill>
                  <a:srgbClr val="0070C0"/>
                </a:solidFill>
                <a:latin typeface="Times New Roman" panose="02020603050405020304" pitchFamily="18" charset="0"/>
                <a:cs typeface="Times New Roman" panose="02020603050405020304" pitchFamily="18" charset="0"/>
              </a:rPr>
              <a:t> σε απόσταση 1</a:t>
            </a:r>
            <a:r>
              <a:rPr lang="en-US" altLang="el-GR" dirty="0">
                <a:solidFill>
                  <a:srgbClr val="0070C0"/>
                </a:solidFill>
                <a:latin typeface="Times New Roman" panose="02020603050405020304" pitchFamily="18" charset="0"/>
                <a:cs typeface="Times New Roman" panose="02020603050405020304" pitchFamily="18" charset="0"/>
              </a:rPr>
              <a:t>m</a:t>
            </a:r>
          </a:p>
          <a:p>
            <a:pPr algn="just"/>
            <a:endParaRPr lang="en-US" altLang="el-GR" dirty="0">
              <a:solidFill>
                <a:srgbClr val="0070C0"/>
              </a:solidFill>
              <a:latin typeface="Times New Roman" panose="02020603050405020304" pitchFamily="18" charset="0"/>
              <a:cs typeface="Times New Roman" panose="02020603050405020304" pitchFamily="18" charset="0"/>
            </a:endParaRPr>
          </a:p>
          <a:p>
            <a:pPr algn="just"/>
            <a:r>
              <a:rPr lang="el-GR" altLang="el-GR" b="1" dirty="0">
                <a:solidFill>
                  <a:srgbClr val="0070C0"/>
                </a:solidFill>
                <a:latin typeface="Times New Roman" panose="02020603050405020304" pitchFamily="18" charset="0"/>
                <a:cs typeface="Times New Roman" panose="02020603050405020304" pitchFamily="18" charset="0"/>
              </a:rPr>
              <a:t>Απόσταση: </a:t>
            </a:r>
            <a:r>
              <a:rPr lang="en-US" altLang="el-GR" b="1" dirty="0">
                <a:solidFill>
                  <a:srgbClr val="0070C0"/>
                </a:solidFill>
                <a:latin typeface="Times New Roman" panose="02020603050405020304" pitchFamily="18" charset="0"/>
                <a:cs typeface="Times New Roman" panose="02020603050405020304" pitchFamily="18" charset="0"/>
              </a:rPr>
              <a:t>	</a:t>
            </a:r>
            <a:r>
              <a:rPr lang="el-GR" altLang="el-GR" b="1" dirty="0">
                <a:solidFill>
                  <a:srgbClr val="0070C0"/>
                </a:solidFill>
                <a:latin typeface="Times New Roman" panose="02020603050405020304" pitchFamily="18" charset="0"/>
                <a:cs typeface="Times New Roman" panose="02020603050405020304" pitchFamily="18" charset="0"/>
              </a:rPr>
              <a:t>1 </a:t>
            </a:r>
            <a:r>
              <a:rPr lang="en-US" altLang="el-GR" b="1" dirty="0">
                <a:solidFill>
                  <a:srgbClr val="0070C0"/>
                </a:solidFill>
                <a:latin typeface="Times New Roman" panose="02020603050405020304" pitchFamily="18" charset="0"/>
                <a:cs typeface="Times New Roman" panose="02020603050405020304" pitchFamily="18" charset="0"/>
              </a:rPr>
              <a:t>m    	</a:t>
            </a:r>
            <a:r>
              <a:rPr lang="el-GR" altLang="el-GR" b="1" dirty="0">
                <a:solidFill>
                  <a:srgbClr val="0070C0"/>
                </a:solidFill>
                <a:latin typeface="Times New Roman" panose="02020603050405020304" pitchFamily="18" charset="0"/>
                <a:cs typeface="Times New Roman" panose="02020603050405020304" pitchFamily="18" charset="0"/>
              </a:rPr>
              <a:t>→ </a:t>
            </a:r>
            <a:r>
              <a:rPr lang="en-US" altLang="el-GR" b="1" dirty="0">
                <a:solidFill>
                  <a:srgbClr val="0070C0"/>
                </a:solidFill>
                <a:latin typeface="Times New Roman" panose="02020603050405020304" pitchFamily="18" charset="0"/>
                <a:cs typeface="Times New Roman" panose="02020603050405020304" pitchFamily="18" charset="0"/>
              </a:rPr>
              <a:t>	</a:t>
            </a:r>
            <a:r>
              <a:rPr lang="el-GR" altLang="el-GR" b="1" dirty="0">
                <a:solidFill>
                  <a:srgbClr val="0070C0"/>
                </a:solidFill>
                <a:latin typeface="Times New Roman" panose="02020603050405020304" pitchFamily="18" charset="0"/>
                <a:cs typeface="Times New Roman" panose="02020603050405020304" pitchFamily="18" charset="0"/>
              </a:rPr>
              <a:t>800</a:t>
            </a:r>
            <a:r>
              <a:rPr lang="en-US" altLang="el-GR" b="1" dirty="0">
                <a:solidFill>
                  <a:srgbClr val="0070C0"/>
                </a:solidFill>
                <a:latin typeface="Times New Roman" panose="02020603050405020304" pitchFamily="18" charset="0"/>
                <a:cs typeface="Times New Roman" panose="02020603050405020304" pitchFamily="18" charset="0"/>
              </a:rPr>
              <a:t> </a:t>
            </a:r>
            <a:r>
              <a:rPr lang="el-GR" altLang="el-GR" b="1" dirty="0">
                <a:solidFill>
                  <a:srgbClr val="0070C0"/>
                </a:solidFill>
                <a:latin typeface="Times New Roman" panose="02020603050405020304" pitchFamily="18" charset="0"/>
                <a:cs typeface="Times New Roman" panose="02020603050405020304" pitchFamily="18" charset="0"/>
              </a:rPr>
              <a:t>μ</a:t>
            </a:r>
            <a:r>
              <a:rPr lang="en-US" altLang="el-GR" b="1" dirty="0" err="1">
                <a:solidFill>
                  <a:srgbClr val="0070C0"/>
                </a:solidFill>
                <a:latin typeface="Times New Roman" panose="02020603050405020304" pitchFamily="18" charset="0"/>
                <a:cs typeface="Times New Roman" panose="02020603050405020304" pitchFamily="18" charset="0"/>
              </a:rPr>
              <a:t>Sv</a:t>
            </a:r>
            <a:r>
              <a:rPr lang="el-GR" altLang="el-GR" b="1" dirty="0">
                <a:solidFill>
                  <a:srgbClr val="0070C0"/>
                </a:solidFill>
                <a:latin typeface="Times New Roman" panose="02020603050405020304" pitchFamily="18" charset="0"/>
                <a:cs typeface="Times New Roman" panose="02020603050405020304" pitchFamily="18" charset="0"/>
              </a:rPr>
              <a:t>/</a:t>
            </a:r>
            <a:r>
              <a:rPr lang="en-US" altLang="el-GR" b="1" dirty="0">
                <a:solidFill>
                  <a:srgbClr val="0070C0"/>
                </a:solidFill>
                <a:latin typeface="Times New Roman" panose="02020603050405020304" pitchFamily="18" charset="0"/>
                <a:cs typeface="Times New Roman" panose="02020603050405020304" pitchFamily="18" charset="0"/>
              </a:rPr>
              <a:t>h</a:t>
            </a:r>
          </a:p>
          <a:p>
            <a:pPr algn="just"/>
            <a:endParaRPr lang="en-US" altLang="el-GR" b="1" dirty="0">
              <a:solidFill>
                <a:srgbClr val="0070C0"/>
              </a:solidFill>
              <a:latin typeface="Times New Roman" panose="02020603050405020304" pitchFamily="18" charset="0"/>
              <a:cs typeface="Times New Roman" panose="02020603050405020304" pitchFamily="18" charset="0"/>
            </a:endParaRPr>
          </a:p>
          <a:p>
            <a:pPr algn="just"/>
            <a:r>
              <a:rPr lang="el-GR" altLang="el-GR" b="1" dirty="0">
                <a:solidFill>
                  <a:srgbClr val="0070C0"/>
                </a:solidFill>
                <a:latin typeface="Times New Roman" panose="02020603050405020304" pitchFamily="18" charset="0"/>
                <a:cs typeface="Times New Roman" panose="02020603050405020304" pitchFamily="18" charset="0"/>
              </a:rPr>
              <a:t>Απόσταση: </a:t>
            </a:r>
            <a:r>
              <a:rPr lang="en-US" altLang="el-GR" b="1" dirty="0">
                <a:solidFill>
                  <a:srgbClr val="0070C0"/>
                </a:solidFill>
                <a:latin typeface="Times New Roman" panose="02020603050405020304" pitchFamily="18" charset="0"/>
                <a:cs typeface="Times New Roman" panose="02020603050405020304" pitchFamily="18" charset="0"/>
              </a:rPr>
              <a:t>	4</a:t>
            </a:r>
            <a:r>
              <a:rPr lang="el-GR" altLang="el-GR" b="1" dirty="0">
                <a:solidFill>
                  <a:srgbClr val="0070C0"/>
                </a:solidFill>
                <a:latin typeface="Times New Roman" panose="02020603050405020304" pitchFamily="18" charset="0"/>
                <a:cs typeface="Times New Roman" panose="02020603050405020304" pitchFamily="18" charset="0"/>
              </a:rPr>
              <a:t> </a:t>
            </a:r>
            <a:r>
              <a:rPr lang="en-US" altLang="el-GR" b="1" dirty="0">
                <a:solidFill>
                  <a:srgbClr val="0070C0"/>
                </a:solidFill>
                <a:latin typeface="Times New Roman" panose="02020603050405020304" pitchFamily="18" charset="0"/>
                <a:cs typeface="Times New Roman" panose="02020603050405020304" pitchFamily="18" charset="0"/>
              </a:rPr>
              <a:t>m  	</a:t>
            </a:r>
            <a:r>
              <a:rPr lang="el-GR" altLang="el-GR" b="1" dirty="0">
                <a:solidFill>
                  <a:srgbClr val="0070C0"/>
                </a:solidFill>
                <a:latin typeface="Times New Roman" panose="02020603050405020304" pitchFamily="18" charset="0"/>
                <a:cs typeface="Times New Roman" panose="02020603050405020304" pitchFamily="18" charset="0"/>
              </a:rPr>
              <a:t>→ </a:t>
            </a:r>
            <a:r>
              <a:rPr lang="en-US" altLang="el-GR" b="1" dirty="0">
                <a:solidFill>
                  <a:srgbClr val="0070C0"/>
                </a:solidFill>
                <a:latin typeface="Times New Roman" panose="02020603050405020304" pitchFamily="18" charset="0"/>
                <a:cs typeface="Times New Roman" panose="02020603050405020304" pitchFamily="18" charset="0"/>
              </a:rPr>
              <a:t> 	5</a:t>
            </a:r>
            <a:r>
              <a:rPr lang="el-GR" altLang="el-GR" b="1" dirty="0">
                <a:solidFill>
                  <a:srgbClr val="0070C0"/>
                </a:solidFill>
                <a:latin typeface="Times New Roman" panose="02020603050405020304" pitchFamily="18" charset="0"/>
                <a:cs typeface="Times New Roman" panose="02020603050405020304" pitchFamily="18" charset="0"/>
              </a:rPr>
              <a:t>0</a:t>
            </a:r>
            <a:r>
              <a:rPr lang="en-US" altLang="el-GR" b="1" dirty="0">
                <a:solidFill>
                  <a:srgbClr val="0070C0"/>
                </a:solidFill>
                <a:latin typeface="Times New Roman" panose="02020603050405020304" pitchFamily="18" charset="0"/>
                <a:cs typeface="Times New Roman" panose="02020603050405020304" pitchFamily="18" charset="0"/>
              </a:rPr>
              <a:t> </a:t>
            </a:r>
            <a:r>
              <a:rPr lang="el-GR" altLang="el-GR" b="1" dirty="0">
                <a:solidFill>
                  <a:srgbClr val="0070C0"/>
                </a:solidFill>
                <a:latin typeface="Times New Roman" panose="02020603050405020304" pitchFamily="18" charset="0"/>
                <a:cs typeface="Times New Roman" panose="02020603050405020304" pitchFamily="18" charset="0"/>
              </a:rPr>
              <a:t>μ</a:t>
            </a:r>
            <a:r>
              <a:rPr lang="en-US" altLang="el-GR" b="1" dirty="0" err="1">
                <a:solidFill>
                  <a:srgbClr val="0070C0"/>
                </a:solidFill>
                <a:latin typeface="Times New Roman" panose="02020603050405020304" pitchFamily="18" charset="0"/>
                <a:cs typeface="Times New Roman" panose="02020603050405020304" pitchFamily="18" charset="0"/>
              </a:rPr>
              <a:t>Sv</a:t>
            </a:r>
            <a:r>
              <a:rPr lang="el-GR" altLang="el-GR" b="1" dirty="0">
                <a:solidFill>
                  <a:srgbClr val="0070C0"/>
                </a:solidFill>
                <a:latin typeface="Times New Roman" panose="02020603050405020304" pitchFamily="18" charset="0"/>
                <a:cs typeface="Times New Roman" panose="02020603050405020304" pitchFamily="18" charset="0"/>
              </a:rPr>
              <a:t>/</a:t>
            </a:r>
            <a:r>
              <a:rPr lang="en-US" altLang="el-GR" b="1" dirty="0">
                <a:solidFill>
                  <a:srgbClr val="0070C0"/>
                </a:solidFill>
                <a:latin typeface="Times New Roman" panose="02020603050405020304" pitchFamily="18" charset="0"/>
                <a:cs typeface="Times New Roman" panose="02020603050405020304" pitchFamily="18" charset="0"/>
              </a:rPr>
              <a:t>h</a:t>
            </a:r>
          </a:p>
          <a:p>
            <a:pPr algn="just"/>
            <a:endParaRPr lang="en-US" altLang="el-GR" b="1" dirty="0">
              <a:solidFill>
                <a:srgbClr val="0070C0"/>
              </a:solidFill>
              <a:latin typeface="Times New Roman" panose="02020603050405020304" pitchFamily="18" charset="0"/>
              <a:cs typeface="Times New Roman" panose="02020603050405020304" pitchFamily="18" charset="0"/>
            </a:endParaRPr>
          </a:p>
          <a:p>
            <a:pPr algn="just"/>
            <a:r>
              <a:rPr lang="el-GR" altLang="el-GR" b="1" dirty="0">
                <a:solidFill>
                  <a:srgbClr val="0070C0"/>
                </a:solidFill>
                <a:latin typeface="Times New Roman" panose="02020603050405020304" pitchFamily="18" charset="0"/>
                <a:cs typeface="Times New Roman" panose="02020603050405020304" pitchFamily="18" charset="0"/>
              </a:rPr>
              <a:t>Απόσταση: </a:t>
            </a:r>
            <a:r>
              <a:rPr lang="en-US" altLang="el-GR" b="1" dirty="0">
                <a:solidFill>
                  <a:srgbClr val="0070C0"/>
                </a:solidFill>
                <a:latin typeface="Times New Roman" panose="02020603050405020304" pitchFamily="18" charset="0"/>
                <a:cs typeface="Times New Roman" panose="02020603050405020304" pitchFamily="18" charset="0"/>
              </a:rPr>
              <a:t>	20</a:t>
            </a:r>
            <a:r>
              <a:rPr lang="el-GR" altLang="el-GR" b="1" dirty="0">
                <a:solidFill>
                  <a:srgbClr val="0070C0"/>
                </a:solidFill>
                <a:latin typeface="Times New Roman" panose="02020603050405020304" pitchFamily="18" charset="0"/>
                <a:cs typeface="Times New Roman" panose="02020603050405020304" pitchFamily="18" charset="0"/>
              </a:rPr>
              <a:t> </a:t>
            </a:r>
            <a:r>
              <a:rPr lang="en-US" altLang="el-GR" b="1" dirty="0">
                <a:solidFill>
                  <a:srgbClr val="0070C0"/>
                </a:solidFill>
                <a:latin typeface="Times New Roman" panose="02020603050405020304" pitchFamily="18" charset="0"/>
                <a:cs typeface="Times New Roman" panose="02020603050405020304" pitchFamily="18" charset="0"/>
              </a:rPr>
              <a:t>cm  	</a:t>
            </a:r>
            <a:r>
              <a:rPr lang="el-GR" altLang="el-GR" b="1" dirty="0">
                <a:solidFill>
                  <a:srgbClr val="0070C0"/>
                </a:solidFill>
                <a:latin typeface="Times New Roman" panose="02020603050405020304" pitchFamily="18" charset="0"/>
                <a:cs typeface="Times New Roman" panose="02020603050405020304" pitchFamily="18" charset="0"/>
              </a:rPr>
              <a:t>→ </a:t>
            </a:r>
            <a:r>
              <a:rPr lang="en-US" altLang="el-GR" b="1" dirty="0">
                <a:solidFill>
                  <a:srgbClr val="0070C0"/>
                </a:solidFill>
                <a:latin typeface="Times New Roman" panose="02020603050405020304" pitchFamily="18" charset="0"/>
                <a:cs typeface="Times New Roman" panose="02020603050405020304" pitchFamily="18" charset="0"/>
              </a:rPr>
              <a:t>	2</a:t>
            </a:r>
            <a:r>
              <a:rPr lang="el-GR" altLang="el-GR" b="1" dirty="0">
                <a:solidFill>
                  <a:srgbClr val="0070C0"/>
                </a:solidFill>
                <a:latin typeface="Times New Roman" panose="02020603050405020304" pitchFamily="18" charset="0"/>
                <a:cs typeface="Times New Roman" panose="02020603050405020304" pitchFamily="18" charset="0"/>
              </a:rPr>
              <a:t>0</a:t>
            </a:r>
            <a:r>
              <a:rPr lang="en-US" altLang="el-GR" b="1" dirty="0">
                <a:solidFill>
                  <a:srgbClr val="0070C0"/>
                </a:solidFill>
                <a:latin typeface="Times New Roman" panose="02020603050405020304" pitchFamily="18" charset="0"/>
                <a:cs typeface="Times New Roman" panose="02020603050405020304" pitchFamily="18" charset="0"/>
              </a:rPr>
              <a:t>.000 </a:t>
            </a:r>
            <a:r>
              <a:rPr lang="el-GR" altLang="el-GR" b="1" dirty="0">
                <a:solidFill>
                  <a:srgbClr val="0070C0"/>
                </a:solidFill>
                <a:latin typeface="Times New Roman" panose="02020603050405020304" pitchFamily="18" charset="0"/>
                <a:cs typeface="Times New Roman" panose="02020603050405020304" pitchFamily="18" charset="0"/>
              </a:rPr>
              <a:t>μ</a:t>
            </a:r>
            <a:r>
              <a:rPr lang="en-US" altLang="el-GR" b="1" dirty="0" err="1">
                <a:solidFill>
                  <a:srgbClr val="0070C0"/>
                </a:solidFill>
                <a:latin typeface="Times New Roman" panose="02020603050405020304" pitchFamily="18" charset="0"/>
                <a:cs typeface="Times New Roman" panose="02020603050405020304" pitchFamily="18" charset="0"/>
              </a:rPr>
              <a:t>Sv</a:t>
            </a:r>
            <a:r>
              <a:rPr lang="el-GR" altLang="el-GR" b="1" dirty="0">
                <a:solidFill>
                  <a:srgbClr val="0070C0"/>
                </a:solidFill>
                <a:latin typeface="Times New Roman" panose="02020603050405020304" pitchFamily="18" charset="0"/>
                <a:cs typeface="Times New Roman" panose="02020603050405020304" pitchFamily="18" charset="0"/>
              </a:rPr>
              <a:t>/</a:t>
            </a:r>
            <a:r>
              <a:rPr lang="en-US" altLang="el-GR" b="1" dirty="0">
                <a:solidFill>
                  <a:srgbClr val="0070C0"/>
                </a:solidFill>
                <a:latin typeface="Times New Roman" panose="02020603050405020304" pitchFamily="18" charset="0"/>
                <a:cs typeface="Times New Roman" panose="02020603050405020304" pitchFamily="18" charset="0"/>
              </a:rPr>
              <a:t>h</a:t>
            </a:r>
          </a:p>
          <a:p>
            <a:pPr algn="just"/>
            <a:endParaRPr lang="en-US" altLang="el-GR" b="1" dirty="0">
              <a:solidFill>
                <a:srgbClr val="0070C0"/>
              </a:solidFill>
              <a:latin typeface="Times New Roman" panose="02020603050405020304" pitchFamily="18" charset="0"/>
              <a:cs typeface="Times New Roman" panose="02020603050405020304" pitchFamily="18" charset="0"/>
            </a:endParaRPr>
          </a:p>
          <a:p>
            <a:pPr algn="just"/>
            <a:endParaRPr lang="en-US" altLang="el-GR" b="1" dirty="0">
              <a:solidFill>
                <a:srgbClr val="0070C0"/>
              </a:solidFill>
              <a:latin typeface="Times New Roman" panose="02020603050405020304" pitchFamily="18" charset="0"/>
              <a:cs typeface="Times New Roman" panose="02020603050405020304" pitchFamily="18" charset="0"/>
            </a:endParaRPr>
          </a:p>
          <a:p>
            <a:pPr algn="just"/>
            <a:r>
              <a:rPr lang="el-GR" altLang="el-GR" b="1" u="sng" dirty="0">
                <a:solidFill>
                  <a:srgbClr val="C00000"/>
                </a:solidFill>
                <a:latin typeface="Times New Roman" panose="02020603050405020304" pitchFamily="18" charset="0"/>
                <a:cs typeface="Times New Roman" panose="02020603050405020304" pitchFamily="18" charset="0"/>
              </a:rPr>
              <a:t>ΙΔΙΑΙΤΕΡΑ ΣΗΜΑΝΤΙΚΟ</a:t>
            </a:r>
          </a:p>
          <a:p>
            <a:pPr algn="just"/>
            <a:r>
              <a:rPr lang="el-GR" altLang="el-GR" dirty="0">
                <a:solidFill>
                  <a:srgbClr val="0070C0"/>
                </a:solidFill>
                <a:latin typeface="Times New Roman" panose="02020603050405020304" pitchFamily="18" charset="0"/>
                <a:cs typeface="Times New Roman" panose="02020603050405020304" pitchFamily="18" charset="0"/>
              </a:rPr>
              <a:t>Στο σχεδιασμό και την τοποθέτηση των χειριστηρίων</a:t>
            </a:r>
            <a:r>
              <a:rPr lang="el-GR" altLang="el-GR" dirty="0">
                <a:solidFill>
                  <a:schemeClr val="bg1"/>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DF8CC3CD-F5E1-4019-A110-505F4DB9C744}"/>
              </a:ext>
            </a:extLst>
          </p:cNvPr>
          <p:cNvSpPr txBox="1"/>
          <p:nvPr/>
        </p:nvSpPr>
        <p:spPr>
          <a:xfrm>
            <a:off x="3141746" y="1239949"/>
            <a:ext cx="6096000"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ctr"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Απόσταση</a:t>
            </a:r>
          </a:p>
        </p:txBody>
      </p:sp>
      <p:pic>
        <p:nvPicPr>
          <p:cNvPr id="6146" name="Picture 2" descr="BASIC RADIATION TRAINING 2023">
            <a:extLst>
              <a:ext uri="{FF2B5EF4-FFF2-40B4-BE49-F238E27FC236}">
                <a16:creationId xmlns:a16="http://schemas.microsoft.com/office/drawing/2014/main" id="{A9E6C48E-5EA1-A89D-146A-AA059D929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45" y="2289649"/>
            <a:ext cx="2154196" cy="39450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adiation protection | PPT">
            <a:extLst>
              <a:ext uri="{FF2B5EF4-FFF2-40B4-BE49-F238E27FC236}">
                <a16:creationId xmlns:a16="http://schemas.microsoft.com/office/drawing/2014/main" id="{DB0C64C7-8437-D6D5-CB78-5DD071DBB5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2867011"/>
            <a:ext cx="3461651" cy="259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0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6</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41A5C627-43CC-4252-8D29-B89B73861424}"/>
              </a:ext>
            </a:extLst>
          </p:cNvPr>
          <p:cNvSpPr txBox="1"/>
          <p:nvPr/>
        </p:nvSpPr>
        <p:spPr>
          <a:xfrm>
            <a:off x="3046828" y="1299576"/>
            <a:ext cx="6096000"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marR="0" lvl="0" algn="ctr"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Θωράκιση</a:t>
            </a:r>
          </a:p>
        </p:txBody>
      </p:sp>
      <p:sp>
        <p:nvSpPr>
          <p:cNvPr id="11" name="Text Box 2">
            <a:extLst>
              <a:ext uri="{FF2B5EF4-FFF2-40B4-BE49-F238E27FC236}">
                <a16:creationId xmlns:a16="http://schemas.microsoft.com/office/drawing/2014/main" id="{CA6BED00-CEB2-4095-9908-70BF8DA6465F}"/>
              </a:ext>
            </a:extLst>
          </p:cNvPr>
          <p:cNvSpPr txBox="1">
            <a:spLocks noChangeArrowheads="1"/>
          </p:cNvSpPr>
          <p:nvPr/>
        </p:nvSpPr>
        <p:spPr bwMode="auto">
          <a:xfrm>
            <a:off x="6904075" y="2190524"/>
            <a:ext cx="47231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dirty="0">
                <a:solidFill>
                  <a:srgbClr val="0070C0"/>
                </a:solidFill>
                <a:latin typeface="Times New Roman" panose="02020603050405020304" pitchFamily="18" charset="0"/>
                <a:cs typeface="Times New Roman" panose="02020603050405020304" pitchFamily="18" charset="0"/>
              </a:rPr>
              <a:t>Αύξηση της Θωράκισης → Μείωση της Δόσης</a:t>
            </a:r>
          </a:p>
          <a:p>
            <a:pPr algn="just"/>
            <a:endParaRPr lang="el-GR" altLang="el-GR" dirty="0">
              <a:solidFill>
                <a:srgbClr val="0070C0"/>
              </a:solidFill>
              <a:latin typeface="Times New Roman" panose="02020603050405020304" pitchFamily="18" charset="0"/>
              <a:cs typeface="Times New Roman" panose="02020603050405020304" pitchFamily="18" charset="0"/>
            </a:endParaRPr>
          </a:p>
          <a:p>
            <a:pPr algn="just"/>
            <a:r>
              <a:rPr lang="el-GR" altLang="el-GR" b="1" dirty="0">
                <a:solidFill>
                  <a:srgbClr val="C00000"/>
                </a:solidFill>
                <a:latin typeface="Times New Roman" panose="02020603050405020304" pitchFamily="18" charset="0"/>
                <a:cs typeface="Times New Roman" panose="02020603050405020304" pitchFamily="18" charset="0"/>
              </a:rPr>
              <a:t>Εξαρτάται από το ΕΙΔΟΣ ΤΗΣ ΑΚΤΙΝΟΒΟΛΙΑΣ</a:t>
            </a:r>
          </a:p>
        </p:txBody>
      </p:sp>
      <p:pic>
        <p:nvPicPr>
          <p:cNvPr id="3" name="Picture 2">
            <a:extLst>
              <a:ext uri="{FF2B5EF4-FFF2-40B4-BE49-F238E27FC236}">
                <a16:creationId xmlns:a16="http://schemas.microsoft.com/office/drawing/2014/main" id="{AEC25147-250E-4A15-9B0F-0409AA625F1F}"/>
              </a:ext>
            </a:extLst>
          </p:cNvPr>
          <p:cNvPicPr>
            <a:picLocks noChangeAspect="1"/>
          </p:cNvPicPr>
          <p:nvPr/>
        </p:nvPicPr>
        <p:blipFill>
          <a:blip r:embed="rId4"/>
          <a:stretch>
            <a:fillRect/>
          </a:stretch>
        </p:blipFill>
        <p:spPr>
          <a:xfrm>
            <a:off x="169169" y="2486031"/>
            <a:ext cx="6565737" cy="3592573"/>
          </a:xfrm>
          <a:prstGeom prst="rect">
            <a:avLst/>
          </a:prstGeom>
        </p:spPr>
      </p:pic>
      <p:pic>
        <p:nvPicPr>
          <p:cNvPr id="7170" name="Picture 2" descr="MAVIG Specialised Radiation Protection – A Total Concept for Urology">
            <a:extLst>
              <a:ext uri="{FF2B5EF4-FFF2-40B4-BE49-F238E27FC236}">
                <a16:creationId xmlns:a16="http://schemas.microsoft.com/office/drawing/2014/main" id="{195E899D-421D-E61E-952F-5585282E0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119" y="3510933"/>
            <a:ext cx="2845417" cy="284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1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7</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4F0A7E1E-963F-432A-8D16-4706034EADBA}"/>
              </a:ext>
            </a:extLst>
          </p:cNvPr>
          <p:cNvSpPr txBox="1"/>
          <p:nvPr/>
        </p:nvSpPr>
        <p:spPr>
          <a:xfrm>
            <a:off x="0" y="2004419"/>
            <a:ext cx="12045820" cy="830997"/>
          </a:xfrm>
          <a:prstGeom prst="rect">
            <a:avLst/>
          </a:prstGeom>
          <a:noFill/>
        </p:spPr>
        <p:txBody>
          <a:bodyPr wrap="square">
            <a:spAutoFit/>
          </a:bodyPr>
          <a:lstStyle/>
          <a:p>
            <a:pPr algn="just"/>
            <a:r>
              <a:rPr lang="el-GR" sz="2400" dirty="0">
                <a:latin typeface="Times New Roman" panose="02020603050405020304" pitchFamily="18" charset="0"/>
                <a:cs typeface="Times New Roman" panose="02020603050405020304" pitchFamily="18" charset="0"/>
              </a:rPr>
              <a:t>Επίδραση της απόστασης από τη πηγή ακτινοβολίας Ο ρυθμός δόσης από μία πηγή ακτινοβολίας είναι (γενικά) αντιστρόφως ανάλογος του τετραγώνου της απόστασης από αυτή:</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2992779-70A9-492E-BAFF-D5ACDC03BE3C}"/>
              </a:ext>
            </a:extLst>
          </p:cNvPr>
          <p:cNvSpPr txBox="1"/>
          <p:nvPr/>
        </p:nvSpPr>
        <p:spPr>
          <a:xfrm>
            <a:off x="3046828" y="1297948"/>
            <a:ext cx="6096000"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Πρακτικές πτυχές της Ακτινοπροστασίας</a:t>
            </a:r>
          </a:p>
        </p:txBody>
      </p:sp>
      <p:pic>
        <p:nvPicPr>
          <p:cNvPr id="13" name="Picture 12">
            <a:extLst>
              <a:ext uri="{FF2B5EF4-FFF2-40B4-BE49-F238E27FC236}">
                <a16:creationId xmlns:a16="http://schemas.microsoft.com/office/drawing/2014/main" id="{862BF2BD-129C-4A38-A819-E39FAAB7EC17}"/>
              </a:ext>
            </a:extLst>
          </p:cNvPr>
          <p:cNvPicPr>
            <a:picLocks noChangeAspect="1"/>
          </p:cNvPicPr>
          <p:nvPr/>
        </p:nvPicPr>
        <p:blipFill>
          <a:blip r:embed="rId4"/>
          <a:stretch>
            <a:fillRect/>
          </a:stretch>
        </p:blipFill>
        <p:spPr>
          <a:xfrm>
            <a:off x="1953888" y="3231320"/>
            <a:ext cx="8620125" cy="2981325"/>
          </a:xfrm>
          <a:prstGeom prst="rect">
            <a:avLst/>
          </a:prstGeom>
        </p:spPr>
      </p:pic>
    </p:spTree>
    <p:extLst>
      <p:ext uri="{BB962C8B-B14F-4D97-AF65-F5344CB8AC3E}">
        <p14:creationId xmlns:p14="http://schemas.microsoft.com/office/powerpoint/2010/main" val="410801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8</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1E64137D-AE5E-49E9-957A-B4C1B62B03ED}"/>
              </a:ext>
            </a:extLst>
          </p:cNvPr>
          <p:cNvSpPr txBox="1"/>
          <p:nvPr/>
        </p:nvSpPr>
        <p:spPr>
          <a:xfrm>
            <a:off x="3049172" y="1438592"/>
            <a:ext cx="6096000"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p:txBody>
      </p:sp>
      <p:sp>
        <p:nvSpPr>
          <p:cNvPr id="3" name="Rectangle 2">
            <a:extLst>
              <a:ext uri="{FF2B5EF4-FFF2-40B4-BE49-F238E27FC236}">
                <a16:creationId xmlns:a16="http://schemas.microsoft.com/office/drawing/2014/main" id="{E82946C5-FEC2-490B-83BE-7999AA91B403}"/>
              </a:ext>
            </a:extLst>
          </p:cNvPr>
          <p:cNvSpPr/>
          <p:nvPr/>
        </p:nvSpPr>
        <p:spPr>
          <a:xfrm>
            <a:off x="3204803" y="2623879"/>
            <a:ext cx="3115596" cy="461665"/>
          </a:xfrm>
          <a:prstGeom prst="rect">
            <a:avLst/>
          </a:prstGeom>
          <a:noFill/>
        </p:spPr>
        <p:txBody>
          <a:bodyPr wrap="none" lIns="91440" tIns="45720" rIns="91440" bIns="45720">
            <a:spAutoFit/>
          </a:bodyPr>
          <a:lstStyle/>
          <a:p>
            <a:pPr algn="just"/>
            <a:r>
              <a:rPr lang="el-GR" sz="2400" b="0" cap="none" spc="0" dirty="0">
                <a:ln w="0"/>
                <a:solidFill>
                  <a:schemeClr val="accent5">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Αρχή της Αιτιολόγησης</a:t>
            </a:r>
          </a:p>
        </p:txBody>
      </p:sp>
      <p:sp>
        <p:nvSpPr>
          <p:cNvPr id="12" name="Rectangle 11">
            <a:extLst>
              <a:ext uri="{FF2B5EF4-FFF2-40B4-BE49-F238E27FC236}">
                <a16:creationId xmlns:a16="http://schemas.microsoft.com/office/drawing/2014/main" id="{E32C1800-EDED-4415-B6CA-1E1A8B03C097}"/>
              </a:ext>
            </a:extLst>
          </p:cNvPr>
          <p:cNvSpPr/>
          <p:nvPr/>
        </p:nvSpPr>
        <p:spPr>
          <a:xfrm>
            <a:off x="3204803" y="3882267"/>
            <a:ext cx="3554178" cy="461665"/>
          </a:xfrm>
          <a:prstGeom prst="rect">
            <a:avLst/>
          </a:prstGeom>
          <a:noFill/>
        </p:spPr>
        <p:txBody>
          <a:bodyPr wrap="square" lIns="91440" tIns="45720" rIns="91440" bIns="45720">
            <a:spAutoFit/>
          </a:bodyPr>
          <a:lstStyle/>
          <a:p>
            <a:pPr algn="just"/>
            <a:r>
              <a:rPr lang="el-GR" sz="2400" dirty="0">
                <a:ln w="0"/>
                <a:solidFill>
                  <a:schemeClr val="accent5">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Αρχή της Βελτιστοποίησης</a:t>
            </a:r>
          </a:p>
        </p:txBody>
      </p:sp>
      <p:sp>
        <p:nvSpPr>
          <p:cNvPr id="13" name="Rectangle 12">
            <a:extLst>
              <a:ext uri="{FF2B5EF4-FFF2-40B4-BE49-F238E27FC236}">
                <a16:creationId xmlns:a16="http://schemas.microsoft.com/office/drawing/2014/main" id="{90589A55-2015-45DA-B68F-D0ED25E94465}"/>
              </a:ext>
            </a:extLst>
          </p:cNvPr>
          <p:cNvSpPr/>
          <p:nvPr/>
        </p:nvSpPr>
        <p:spPr>
          <a:xfrm>
            <a:off x="3204803" y="5167826"/>
            <a:ext cx="3327193" cy="461665"/>
          </a:xfrm>
          <a:prstGeom prst="rect">
            <a:avLst/>
          </a:prstGeom>
          <a:noFill/>
        </p:spPr>
        <p:txBody>
          <a:bodyPr wrap="none" lIns="91440" tIns="45720" rIns="91440" bIns="45720">
            <a:spAutoFit/>
          </a:bodyPr>
          <a:lstStyle/>
          <a:p>
            <a:pPr algn="just"/>
            <a:r>
              <a:rPr lang="el-GR" sz="2400" b="0" cap="none" spc="0" dirty="0">
                <a:ln w="0"/>
                <a:solidFill>
                  <a:schemeClr val="accent5">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Αρχή των Ορίων Δόσεων</a:t>
            </a:r>
            <a:endParaRPr lang="en-US" sz="2400" b="0" cap="none" spc="0" dirty="0">
              <a:ln w="0"/>
              <a:solidFill>
                <a:schemeClr val="accent5">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24DEB3EF-051F-47F0-BCFE-B22E5FFD0E1A}"/>
              </a:ext>
            </a:extLst>
          </p:cNvPr>
          <p:cNvSpPr/>
          <p:nvPr/>
        </p:nvSpPr>
        <p:spPr>
          <a:xfrm>
            <a:off x="939834" y="2673285"/>
            <a:ext cx="1408922" cy="340158"/>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sp>
        <p:nvSpPr>
          <p:cNvPr id="14" name="Arrow: Right 13">
            <a:extLst>
              <a:ext uri="{FF2B5EF4-FFF2-40B4-BE49-F238E27FC236}">
                <a16:creationId xmlns:a16="http://schemas.microsoft.com/office/drawing/2014/main" id="{38AEE535-DF03-4286-948A-002B785ECC0F}"/>
              </a:ext>
            </a:extLst>
          </p:cNvPr>
          <p:cNvSpPr/>
          <p:nvPr/>
        </p:nvSpPr>
        <p:spPr>
          <a:xfrm>
            <a:off x="956479" y="3943020"/>
            <a:ext cx="1408922" cy="340158"/>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sp>
        <p:nvSpPr>
          <p:cNvPr id="15" name="Arrow: Right 14">
            <a:extLst>
              <a:ext uri="{FF2B5EF4-FFF2-40B4-BE49-F238E27FC236}">
                <a16:creationId xmlns:a16="http://schemas.microsoft.com/office/drawing/2014/main" id="{EFB37D1D-A98C-447D-B79D-C4299B281BCD}"/>
              </a:ext>
            </a:extLst>
          </p:cNvPr>
          <p:cNvSpPr/>
          <p:nvPr/>
        </p:nvSpPr>
        <p:spPr>
          <a:xfrm>
            <a:off x="934275" y="5212755"/>
            <a:ext cx="1408922" cy="340158"/>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pic>
        <p:nvPicPr>
          <p:cNvPr id="8194" name="Picture 2" descr="The 3 basic principles of radiological protection - Rincón educativo">
            <a:extLst>
              <a:ext uri="{FF2B5EF4-FFF2-40B4-BE49-F238E27FC236}">
                <a16:creationId xmlns:a16="http://schemas.microsoft.com/office/drawing/2014/main" id="{EFAD4473-552E-836A-5055-561C9A4874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83" t="18626" r="66685" b="913"/>
          <a:stretch/>
        </p:blipFill>
        <p:spPr bwMode="auto">
          <a:xfrm>
            <a:off x="7597372" y="1973270"/>
            <a:ext cx="1485900" cy="17065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e 3 basic principles of radiological protection - Rincón educativo">
            <a:extLst>
              <a:ext uri="{FF2B5EF4-FFF2-40B4-BE49-F238E27FC236}">
                <a16:creationId xmlns:a16="http://schemas.microsoft.com/office/drawing/2014/main" id="{94F91CDA-BF95-1EFE-2AD3-B404C538E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45" t="19539" r="38857"/>
          <a:stretch/>
        </p:blipFill>
        <p:spPr bwMode="auto">
          <a:xfrm>
            <a:off x="9145172" y="3259846"/>
            <a:ext cx="1385888" cy="170650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e 3 basic principles of radiological protection - Rincón educativo">
            <a:extLst>
              <a:ext uri="{FF2B5EF4-FFF2-40B4-BE49-F238E27FC236}">
                <a16:creationId xmlns:a16="http://schemas.microsoft.com/office/drawing/2014/main" id="{B2787CAB-6B5B-7141-BBE7-8E5DD1E61A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277" t="19539" r="9139"/>
          <a:stretch/>
        </p:blipFill>
        <p:spPr bwMode="auto">
          <a:xfrm>
            <a:off x="7697383" y="4709584"/>
            <a:ext cx="1385889" cy="17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5"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8">
            <a:extLst>
              <a:ext uri="{FF2B5EF4-FFF2-40B4-BE49-F238E27FC236}">
                <a16:creationId xmlns:a16="http://schemas.microsoft.com/office/drawing/2014/main" id="{43022531-DA1C-4F41-B43D-52D4DB61329E}"/>
              </a:ext>
            </a:extLst>
          </p:cNvPr>
          <p:cNvSpPr>
            <a:spLocks noGrp="1"/>
          </p:cNvSpPr>
          <p:nvPr>
            <p:ph type="ftr" sz="quarter" idx="11"/>
          </p:nvPr>
        </p:nvSpPr>
        <p:spPr>
          <a:xfrm>
            <a:off x="3611017" y="6453386"/>
            <a:ext cx="6280830" cy="404614"/>
          </a:xfrm>
        </p:spPr>
        <p:txBody>
          <a:bodyPr/>
          <a:lstStyle/>
          <a:p>
            <a:pPr algn="ctr"/>
            <a:r>
              <a:rPr lang="el-GR" dirty="0"/>
              <a:t>Βασιλική </a:t>
            </a:r>
            <a:r>
              <a:rPr lang="el-GR" dirty="0" err="1"/>
              <a:t>Σόφτα</a:t>
            </a:r>
            <a:r>
              <a:rPr lang="el-GR" dirty="0"/>
              <a:t>, Διδάκτωρ, Τμήμα Ιατρικής Φυσικής</a:t>
            </a:r>
          </a:p>
        </p:txBody>
      </p:sp>
      <p:sp>
        <p:nvSpPr>
          <p:cNvPr id="6" name="Slide Number Placeholder 5">
            <a:extLst>
              <a:ext uri="{FF2B5EF4-FFF2-40B4-BE49-F238E27FC236}">
                <a16:creationId xmlns:a16="http://schemas.microsoft.com/office/drawing/2014/main" id="{A3A3D9C2-2E98-43BE-88F3-77D373ADDEF1}"/>
              </a:ext>
            </a:extLst>
          </p:cNvPr>
          <p:cNvSpPr>
            <a:spLocks noGrp="1"/>
          </p:cNvSpPr>
          <p:nvPr>
            <p:ph type="sldNum" sz="quarter" idx="12"/>
          </p:nvPr>
        </p:nvSpPr>
        <p:spPr/>
        <p:txBody>
          <a:bodyPr/>
          <a:lstStyle/>
          <a:p>
            <a:fld id="{30F7FEED-761C-4317-B19B-150BD89273B6}" type="slidenum">
              <a:rPr lang="en-US" smtClean="0"/>
              <a:t>9</a:t>
            </a:fld>
            <a:endParaRPr lang="en-US"/>
          </a:p>
        </p:txBody>
      </p:sp>
      <p:sp>
        <p:nvSpPr>
          <p:cNvPr id="8" name="TextBox 7">
            <a:extLst>
              <a:ext uri="{FF2B5EF4-FFF2-40B4-BE49-F238E27FC236}">
                <a16:creationId xmlns:a16="http://schemas.microsoft.com/office/drawing/2014/main" id="{23927668-859C-4E46-A994-B9986CE3CEE3}"/>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pic>
        <p:nvPicPr>
          <p:cNvPr id="9" name="Picture 8">
            <a:extLst>
              <a:ext uri="{FF2B5EF4-FFF2-40B4-BE49-F238E27FC236}">
                <a16:creationId xmlns:a16="http://schemas.microsoft.com/office/drawing/2014/main" id="{3CC88CD0-BD4E-4317-BAAA-C0D3ADDD1850}"/>
              </a:ext>
            </a:extLst>
          </p:cNvPr>
          <p:cNvPicPr>
            <a:picLocks noChangeAspect="1"/>
          </p:cNvPicPr>
          <p:nvPr/>
        </p:nvPicPr>
        <p:blipFill>
          <a:blip r:embed="rId2"/>
          <a:stretch>
            <a:fillRect/>
          </a:stretch>
        </p:blipFill>
        <p:spPr>
          <a:xfrm>
            <a:off x="169169" y="186903"/>
            <a:ext cx="1201016" cy="1194920"/>
          </a:xfrm>
          <a:prstGeom prst="rect">
            <a:avLst/>
          </a:prstGeom>
        </p:spPr>
      </p:pic>
      <p:pic>
        <p:nvPicPr>
          <p:cNvPr id="10" name="Picture 9">
            <a:extLst>
              <a:ext uri="{FF2B5EF4-FFF2-40B4-BE49-F238E27FC236}">
                <a16:creationId xmlns:a16="http://schemas.microsoft.com/office/drawing/2014/main" id="{BE230033-08BA-4313-945D-2A165E520521}"/>
              </a:ext>
            </a:extLst>
          </p:cNvPr>
          <p:cNvPicPr>
            <a:picLocks noChangeAspect="1"/>
          </p:cNvPicPr>
          <p:nvPr/>
        </p:nvPicPr>
        <p:blipFill>
          <a:blip r:embed="rId3"/>
          <a:stretch>
            <a:fillRect/>
          </a:stretch>
        </p:blipFill>
        <p:spPr>
          <a:xfrm>
            <a:off x="0" y="6046237"/>
            <a:ext cx="811763" cy="811763"/>
          </a:xfrm>
          <a:prstGeom prst="rect">
            <a:avLst/>
          </a:prstGeom>
        </p:spPr>
      </p:pic>
      <p:sp>
        <p:nvSpPr>
          <p:cNvPr id="7" name="TextBox 6">
            <a:extLst>
              <a:ext uri="{FF2B5EF4-FFF2-40B4-BE49-F238E27FC236}">
                <a16:creationId xmlns:a16="http://schemas.microsoft.com/office/drawing/2014/main" id="{804E3B37-26BD-4694-A8A8-83049512D4A2}"/>
              </a:ext>
            </a:extLst>
          </p:cNvPr>
          <p:cNvSpPr txBox="1"/>
          <p:nvPr/>
        </p:nvSpPr>
        <p:spPr>
          <a:xfrm>
            <a:off x="3049172" y="1381823"/>
            <a:ext cx="6096000"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Βασικές Αρχές Ακτινοπροστασίας</a:t>
            </a:r>
          </a:p>
          <a:p>
            <a:pPr algn="ctr">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Αρχή της Αιτιολόγησης</a:t>
            </a:r>
          </a:p>
        </p:txBody>
      </p:sp>
      <p:sp>
        <p:nvSpPr>
          <p:cNvPr id="12" name="TextBox 11">
            <a:extLst>
              <a:ext uri="{FF2B5EF4-FFF2-40B4-BE49-F238E27FC236}">
                <a16:creationId xmlns:a16="http://schemas.microsoft.com/office/drawing/2014/main" id="{A81945F6-7629-4345-8695-E5B0B03A01EB}"/>
              </a:ext>
            </a:extLst>
          </p:cNvPr>
          <p:cNvSpPr txBox="1"/>
          <p:nvPr/>
        </p:nvSpPr>
        <p:spPr>
          <a:xfrm>
            <a:off x="337085" y="3190029"/>
            <a:ext cx="6547864" cy="1938992"/>
          </a:xfrm>
          <a:prstGeom prst="rect">
            <a:avLst/>
          </a:prstGeom>
          <a:noFill/>
        </p:spPr>
        <p:txBody>
          <a:bodyPr wrap="square">
            <a:spAutoFit/>
          </a:bodyPr>
          <a:lstStyle/>
          <a:p>
            <a:pPr algn="just"/>
            <a:r>
              <a:rPr lang="el-GR" sz="2000" dirty="0">
                <a:latin typeface="Times New Roman" panose="02020603050405020304" pitchFamily="18" charset="0"/>
                <a:cs typeface="Times New Roman" panose="02020603050405020304" pitchFamily="18" charset="0"/>
              </a:rPr>
              <a:t>Τα διάφορα είδη πρακτικών με ιοντίζουσες ακτινοβολίες πρέπει να είναι αιτιολογημένα βάσει των κοινωνικοοικονομικών ή άλλων πλεονεκτημάτων που παρέχουν σε σχέση με την βλάβη στην υγεία την οποία μπορεί να προκαλέσουν. Οι μη αιτιολογημένες εκθέσεις απαγορεύονται.</a:t>
            </a:r>
            <a:endParaRPr lang="en-US" sz="2000" dirty="0">
              <a:latin typeface="Times New Roman" panose="02020603050405020304" pitchFamily="18" charset="0"/>
              <a:cs typeface="Times New Roman" panose="02020603050405020304" pitchFamily="18" charset="0"/>
            </a:endParaRPr>
          </a:p>
        </p:txBody>
      </p:sp>
      <p:pic>
        <p:nvPicPr>
          <p:cNvPr id="9218" name="Picture 2" descr="Justification of medical exposures">
            <a:extLst>
              <a:ext uri="{FF2B5EF4-FFF2-40B4-BE49-F238E27FC236}">
                <a16:creationId xmlns:a16="http://schemas.microsoft.com/office/drawing/2014/main" id="{24C537CE-9047-74E2-F56C-EAB63C6BD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244" y="2790127"/>
            <a:ext cx="453368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1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1995</Words>
  <Application>Microsoft Macintosh PowerPoint</Application>
  <PresentationFormat>Widescreen</PresentationFormat>
  <Paragraphs>251</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Baso Softa</dc:creator>
  <cp:lastModifiedBy>SOFTA VASILIKI</cp:lastModifiedBy>
  <cp:revision>159</cp:revision>
  <dcterms:created xsi:type="dcterms:W3CDTF">2021-10-29T16:04:38Z</dcterms:created>
  <dcterms:modified xsi:type="dcterms:W3CDTF">2025-01-03T11:34:02Z</dcterms:modified>
</cp:coreProperties>
</file>