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6" r:id="rId4"/>
    <p:sldId id="257" r:id="rId5"/>
    <p:sldId id="270" r:id="rId6"/>
    <p:sldId id="271" r:id="rId7"/>
    <p:sldId id="272" r:id="rId8"/>
    <p:sldId id="273" r:id="rId9"/>
    <p:sldId id="258" r:id="rId10"/>
    <p:sldId id="292" r:id="rId11"/>
    <p:sldId id="277" r:id="rId12"/>
    <p:sldId id="278" r:id="rId13"/>
    <p:sldId id="289" r:id="rId14"/>
    <p:sldId id="259" r:id="rId15"/>
    <p:sldId id="260" r:id="rId16"/>
    <p:sldId id="291" r:id="rId17"/>
    <p:sldId id="285" r:id="rId18"/>
    <p:sldId id="261" r:id="rId19"/>
    <p:sldId id="262" r:id="rId20"/>
    <p:sldId id="263" r:id="rId21"/>
    <p:sldId id="264" r:id="rId22"/>
    <p:sldId id="265" r:id="rId23"/>
    <p:sldId id="266" r:id="rId24"/>
    <p:sldId id="287" r:id="rId25"/>
    <p:sldId id="288" r:id="rId26"/>
    <p:sldId id="284" r:id="rId27"/>
    <p:sldId id="293" r:id="rId28"/>
    <p:sldId id="267" r:id="rId29"/>
    <p:sldId id="281" r:id="rId30"/>
    <p:sldId id="290" r:id="rId31"/>
    <p:sldId id="279" r:id="rId32"/>
    <p:sldId id="280" r:id="rId33"/>
    <p:sldId id="283" r:id="rId34"/>
    <p:sldId id="268" r:id="rId35"/>
    <p:sldId id="269" r:id="rId36"/>
    <p:sldId id="294" r:id="rId37"/>
    <p:sldId id="295" r:id="rId38"/>
    <p:sldId id="296" r:id="rId39"/>
    <p:sldId id="297" r:id="rId40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101" d="100"/>
          <a:sy n="101" d="100"/>
        </p:scale>
        <p:origin x="14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02405-4884-4378-8FBD-A4C48FF907D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1C107-C57A-4E6F-9F16-B16388FD8BC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D393-2A9C-4515-BAEC-A019DB5E143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0AFD3-8591-4539-A197-8050B1696B9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5D50A-14A3-4C19-ACE4-D50D5FC788F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5CD95-2D4B-45A1-BB71-23D0894E0E9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D34E1-164E-4365-8492-0AFE405F445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1D56C-85B8-4C62-A248-ACD81A56DFD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EE960-2D2B-41EC-806C-A56D5936672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B57BC-E94D-4B49-A9D4-D7EE5F51DFA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75A46-8989-4BE8-9593-EBDCE8B9474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E79541-1380-4F86-833A-5C6D501A7C04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447800" y="304800"/>
            <a:ext cx="6858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400" b="1" dirty="0"/>
              <a:t>ΜΗΧΑΝΕΣ ΔΙΑΝΟΙΞΗΣ ΟΠΩΝ</a:t>
            </a:r>
          </a:p>
          <a:p>
            <a:pPr algn="ctr">
              <a:spcBef>
                <a:spcPct val="50000"/>
              </a:spcBef>
            </a:pPr>
            <a:r>
              <a:rPr lang="el-GR" sz="4400" b="1" dirty="0" smtClean="0"/>
              <a:t>ΤΡΥΠΑΝΙΑ</a:t>
            </a:r>
            <a:endParaRPr lang="en-US" sz="4400" b="1" dirty="0" smtClean="0"/>
          </a:p>
          <a:p>
            <a:pPr algn="ctr">
              <a:spcBef>
                <a:spcPct val="50000"/>
              </a:spcBef>
            </a:pPr>
            <a:r>
              <a:rPr lang="en-US" sz="4400" b="1" dirty="0" smtClean="0"/>
              <a:t>Drilling machines</a:t>
            </a:r>
            <a:endParaRPr lang="el-GR" sz="4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www.vintagetools.net/userfiles/productimages/large/800-600/1708.jpg"/>
          <p:cNvPicPr>
            <a:picLocks noChangeAspect="1" noChangeArrowheads="1"/>
          </p:cNvPicPr>
          <p:nvPr/>
        </p:nvPicPr>
        <p:blipFill>
          <a:blip r:embed="rId2"/>
          <a:srcRect t="2564"/>
          <a:stretch>
            <a:fillRect/>
          </a:stretch>
        </p:blipFill>
        <p:spPr bwMode="auto">
          <a:xfrm rot="5400000">
            <a:off x="1943747" y="2128164"/>
            <a:ext cx="5399382" cy="2714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hitachipowertools.com/images/product/cordless/14-4_volt/DV14DMR_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3571900" cy="3571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4820" name="Picture 4" descr="http://ecx.images-amazon.com/images/I/41ZhxUzS-gL._SY300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071546"/>
            <a:ext cx="3571900" cy="3571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.stack.imgur.com/aER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3269534" cy="2928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44" name="Picture 4" descr="https://www.galaxus.ch/img/t-1-64-F0F759CCE071AC2529BF3D92172B6C2609126CB295B39E66F6E0587BA0E406D1/bosch-psr-18-li-2-2-akkus-self-drilling-screws-rechargeable-battery-operated-drilling-mach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42852"/>
            <a:ext cx="2800333" cy="3060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846" name="Picture 6" descr="http://www.renthire.com/RHI/hirecompany_display/ablehire_img1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286124"/>
            <a:ext cx="3357586" cy="33575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atalasidis-tools.gr/prd_images/GO-004-2z.jpg"/>
          <p:cNvPicPr>
            <a:picLocks noChangeAspect="1" noChangeArrowheads="1"/>
          </p:cNvPicPr>
          <p:nvPr/>
        </p:nvPicPr>
        <p:blipFill>
          <a:blip r:embed="rId2"/>
          <a:srcRect t="16500" b="17499"/>
          <a:stretch>
            <a:fillRect/>
          </a:stretch>
        </p:blipFill>
        <p:spPr bwMode="auto">
          <a:xfrm>
            <a:off x="2071670" y="1285860"/>
            <a:ext cx="4762500" cy="3143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790825" y="1809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5122" name="Picture 2" descr="μορσοτρυπαν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39713"/>
            <a:ext cx="5562600" cy="5056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5486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Μορσοτρύπανο.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524125" y="134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6146" name="Picture 2" descr="πολυτρυπαν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"/>
            <a:ext cx="5292725" cy="539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57150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Πολυτρύπανο.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holytek.com.tw/images/boring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142984"/>
            <a:ext cx="5391150" cy="4305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mg.directindustry.com/images_di/photo-g/insertion-drilling-machine-cnc-wood-117109-5681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6786607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76575" y="1271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7170" name="Picture 2" descr="αλυσοτρυπαν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28600"/>
            <a:ext cx="4083050" cy="5891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620236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tabLst>
                <a:tab pos="5549900" algn="l"/>
              </a:tabLst>
            </a:pPr>
            <a:r>
              <a:rPr lang="el-GR" sz="2000" b="1">
                <a:cs typeface="Times New Roman" pitchFamily="18" charset="0"/>
              </a:rPr>
              <a:t>Αλυσοτρύπανο.</a:t>
            </a:r>
          </a:p>
          <a:p>
            <a:pPr eaLnBrk="0" hangingPunct="0">
              <a:tabLst>
                <a:tab pos="5549900" algn="l"/>
              </a:tabLst>
            </a:pPr>
            <a:endParaRPr lang="el-GR" sz="20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452688" y="1704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8194" name="Picture 2" descr="γωνιε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55613"/>
            <a:ext cx="6019800" cy="4897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55626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Βασικές γωνίες κοπής δισκοπριόνου (Α) και τρυπανιού (Β).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krisdedecker.typepad.com/.a/6a00e0099229e888330147e0b3c1e6970b-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857232"/>
            <a:ext cx="4357718" cy="4781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60985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9218" name="Picture 2" descr="πριονιδι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90600"/>
            <a:ext cx="6762750" cy="308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4267200"/>
            <a:ext cx="9144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Απομάκρυνση πριονιδιού σε αντίθετη κατεύθυνση προς την κατεύθυνση τροφοδοσίας (α: δόντι τρυπανιού σε λειτουργία (πρόοψη), β: κατεύθυνση περιστροφής και τροφοδοσίας του τρυπανιού, και γ: κατεύθυνση απομάκρυνσης του πριονιδιού).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781300" y="2052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0242" name="Picture 2" descr="βημ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69900"/>
            <a:ext cx="5943600" cy="4568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Σχηματική παράσταση του βήματος δηλ, του βάθους προώθησης του</a:t>
            </a:r>
            <a:br>
              <a:rPr lang="el-GR" sz="2000" b="1">
                <a:solidFill>
                  <a:srgbClr val="000000"/>
                </a:solidFill>
                <a:cs typeface="Times New Roman" pitchFamily="18" charset="0"/>
              </a:rPr>
            </a:br>
            <a:r>
              <a:rPr lang="el-GR" sz="2000" b="1">
                <a:solidFill>
                  <a:srgbClr val="000000"/>
                </a:solidFill>
                <a:cs typeface="Times New Roman" pitchFamily="18" charset="0"/>
              </a:rPr>
              <a:t>τρυπανιού ανά πλήρη στροφή.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671763" y="2595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1266" name="Picture 2" descr="γωνιες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14400"/>
            <a:ext cx="7162800" cy="314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4343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Κύρια και δευτερεύουσα συμπληρωματική γωνία για σκληρά και βαριά ξύλα.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" name="Rectangle 20"/>
          <p:cNvSpPr>
            <a:spLocks noChangeArrowheads="1"/>
          </p:cNvSpPr>
          <p:nvPr/>
        </p:nvSpPr>
        <p:spPr bwMode="auto">
          <a:xfrm>
            <a:off x="2976563" y="1752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2307" name="Picture 19" descr="τσο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"/>
            <a:ext cx="4930775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0" y="5486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Μηχανισμοί συγκράτησης τρυπανιών.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atalasidis-tools.gr/prd_images/TS-005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500034" y="1357298"/>
            <a:ext cx="3048000" cy="30480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4036" name="AutoShape 4" descr="Αποτέλεσμα εικόνας για τσοκ δραπανου ξυλου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4038" name="AutoShape 6" descr="Αποτέλεσμα εικόνας για τσοκ δραπανου ξυλου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4040" name="Picture 8" descr="http://www.johnart.gr/Catalogue/images/201012/DEWALT7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928802"/>
            <a:ext cx="2994407" cy="2000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e-mixanimata.gr/sites/default/files/styles/default/public/3050623_01_070611_1.png?itok=Sldt7Ct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452902" cy="2867669"/>
          </a:xfrm>
          <a:prstGeom prst="rect">
            <a:avLst/>
          </a:prstGeom>
          <a:noFill/>
        </p:spPr>
      </p:pic>
      <p:pic>
        <p:nvPicPr>
          <p:cNvPr id="46084" name="Picture 4" descr="http://www.johnart.gr/Catalogue/images/201106/EXPERTOOLS%2038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428868"/>
            <a:ext cx="3744865" cy="2628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ndustrialglenn.com/tools/wp-content/uploads/2009/02/bracecomparis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9"/>
            <a:ext cx="3461070" cy="2571768"/>
          </a:xfrm>
          <a:prstGeom prst="rect">
            <a:avLst/>
          </a:prstGeom>
          <a:noFill/>
        </p:spPr>
      </p:pic>
      <p:pic>
        <p:nvPicPr>
          <p:cNvPr id="41988" name="Picture 4" descr="http://www.wkfinetools.com/hUS-borTools/z_Reading/boringBitstocks/0_img-pdf/metalb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428736"/>
            <a:ext cx="4381500" cy="261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23438" t="22705" r="52539" b="13574"/>
          <a:stretch>
            <a:fillRect/>
          </a:stretch>
        </p:blipFill>
        <p:spPr bwMode="auto">
          <a:xfrm>
            <a:off x="3000364" y="285728"/>
            <a:ext cx="2928958" cy="621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862263" y="1609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3314" name="Picture 2" descr="κοπτικ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81000"/>
            <a:ext cx="4779963" cy="508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55626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Οι πιο συνηθισμένοι τύποι τρυπανιών ξύλου.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carbidespecialties.com/images/Group-Tools-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857232"/>
            <a:ext cx="6286544" cy="4772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500062"/>
            <a:ext cx="5962478" cy="371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f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2857500"/>
            <a:ext cx="1825537" cy="365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3.siemens.com/mcms/mc-solutions/de/maschinenbau/holzbearbeitungsmaschinen-holzindustrie/bohrautomaten/PublishingImages/bohrautomat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928802"/>
            <a:ext cx="603885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globalspec.com/ImageRepository/LearnMore/20122/drill-bits-4b370f17cacf4cfd926c13b954110c8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4787052" cy="3357586"/>
          </a:xfrm>
          <a:prstGeom prst="rect">
            <a:avLst/>
          </a:prstGeom>
          <a:noFill/>
        </p:spPr>
      </p:pic>
      <p:pic>
        <p:nvPicPr>
          <p:cNvPr id="36868" name="Picture 4" descr="http://images.meredith.com/wood/images/a_403_2_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857232"/>
            <a:ext cx="2643206" cy="3502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cdn.tonzof.com/8/4/9/849024721100146/Irwin_49913_Industrial_Tool_1316-in_X_7-12-in_Dual_Auger_Wood_Boring_Bi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428596" y="1928802"/>
            <a:ext cx="2046270" cy="1962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2" name="Picture 4" descr="http://photos.haightradingukltd.co.uk/Silverline/244972/244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072198" y="2000240"/>
            <a:ext cx="1935739" cy="2000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4" name="Picture 6" descr="https://www.fine-tools.com/img/twinland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2928926" y="2000240"/>
            <a:ext cx="2484704" cy="1928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woodking.com/thumb_df1242060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428736"/>
            <a:ext cx="6553200" cy="2743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 noChangeAspect="1"/>
          </p:cNvGrpSpPr>
          <p:nvPr/>
        </p:nvGrpSpPr>
        <p:grpSpPr bwMode="auto">
          <a:xfrm>
            <a:off x="285720" y="428604"/>
            <a:ext cx="5143500" cy="4365625"/>
            <a:chOff x="2700" y="5880"/>
            <a:chExt cx="5940" cy="5040"/>
          </a:xfrm>
        </p:grpSpPr>
        <p:grpSp>
          <p:nvGrpSpPr>
            <p:cNvPr id="14339" name="Group 3"/>
            <p:cNvGrpSpPr>
              <a:grpSpLocks noChangeAspect="1"/>
            </p:cNvGrpSpPr>
            <p:nvPr/>
          </p:nvGrpSpPr>
          <p:grpSpPr bwMode="auto">
            <a:xfrm>
              <a:off x="2700" y="5880"/>
              <a:ext cx="5940" cy="5040"/>
              <a:chOff x="2880" y="7680"/>
              <a:chExt cx="5760" cy="4860"/>
            </a:xfrm>
          </p:grpSpPr>
          <p:grpSp>
            <p:nvGrpSpPr>
              <p:cNvPr id="14340" name="Group 4"/>
              <p:cNvGrpSpPr>
                <a:grpSpLocks noChangeAspect="1"/>
              </p:cNvGrpSpPr>
              <p:nvPr/>
            </p:nvGrpSpPr>
            <p:grpSpPr bwMode="auto">
              <a:xfrm>
                <a:off x="3600" y="8400"/>
                <a:ext cx="4140" cy="3563"/>
                <a:chOff x="540" y="900"/>
                <a:chExt cx="8640" cy="7435"/>
              </a:xfrm>
            </p:grpSpPr>
            <p:sp>
              <p:nvSpPr>
                <p:cNvPr id="14341" name="Rectangle 5" descr="Ρόμβος με περίγραμμα"/>
                <p:cNvSpPr>
                  <a:spLocks noChangeAspect="1" noChangeArrowheads="1"/>
                </p:cNvSpPr>
                <p:nvPr/>
              </p:nvSpPr>
              <p:spPr bwMode="auto">
                <a:xfrm>
                  <a:off x="2160" y="4735"/>
                  <a:ext cx="2697" cy="1080"/>
                </a:xfrm>
                <a:prstGeom prst="rect">
                  <a:avLst/>
                </a:prstGeom>
                <a:pattFill prst="openDmnd">
                  <a:fgClr>
                    <a:srgbClr val="000000"/>
                  </a:fgClr>
                  <a:bgClr>
                    <a:srgbClr val="FFFFFF"/>
                  </a:bgClr>
                </a:patt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42" name="Rectangle 6" descr="Ρόμβος με περίγραμμα"/>
                <p:cNvSpPr>
                  <a:spLocks noChangeAspect="1" noChangeArrowheads="1"/>
                </p:cNvSpPr>
                <p:nvPr/>
              </p:nvSpPr>
              <p:spPr bwMode="auto">
                <a:xfrm>
                  <a:off x="4860" y="4735"/>
                  <a:ext cx="2700" cy="720"/>
                </a:xfrm>
                <a:prstGeom prst="rect">
                  <a:avLst/>
                </a:prstGeom>
                <a:pattFill prst="openDmnd">
                  <a:fgClr>
                    <a:srgbClr val="000000"/>
                  </a:fgClr>
                  <a:bgClr>
                    <a:srgbClr val="FFFFFF"/>
                  </a:bgClr>
                </a:patt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43" name="Rectangle 7"/>
                <p:cNvSpPr>
                  <a:spLocks noChangeAspect="1" noChangeArrowheads="1"/>
                </p:cNvSpPr>
                <p:nvPr/>
              </p:nvSpPr>
              <p:spPr bwMode="auto">
                <a:xfrm>
                  <a:off x="4860" y="5455"/>
                  <a:ext cx="2700" cy="360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44" name="Freeform 8"/>
                <p:cNvSpPr>
                  <a:spLocks noChangeAspect="1"/>
                </p:cNvSpPr>
                <p:nvPr/>
              </p:nvSpPr>
              <p:spPr bwMode="auto">
                <a:xfrm>
                  <a:off x="7560" y="4735"/>
                  <a:ext cx="720" cy="1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40" y="0"/>
                    </a:cxn>
                    <a:cxn ang="0">
                      <a:pos x="540" y="1800"/>
                    </a:cxn>
                    <a:cxn ang="0">
                      <a:pos x="0" y="108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40" h="1800">
                      <a:moveTo>
                        <a:pt x="0" y="0"/>
                      </a:moveTo>
                      <a:lnTo>
                        <a:pt x="540" y="0"/>
                      </a:lnTo>
                      <a:lnTo>
                        <a:pt x="540" y="1800"/>
                      </a:lnTo>
                      <a:lnTo>
                        <a:pt x="0" y="10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45" name="Line 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" y="7075"/>
                  <a:ext cx="86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46" name="Freeform 10"/>
                <p:cNvSpPr>
                  <a:spLocks noChangeAspect="1"/>
                </p:cNvSpPr>
                <p:nvPr/>
              </p:nvSpPr>
              <p:spPr bwMode="auto">
                <a:xfrm>
                  <a:off x="1443" y="4735"/>
                  <a:ext cx="900" cy="1800"/>
                </a:xfrm>
                <a:custGeom>
                  <a:avLst/>
                  <a:gdLst/>
                  <a:ahLst/>
                  <a:cxnLst>
                    <a:cxn ang="0">
                      <a:pos x="540" y="0"/>
                    </a:cxn>
                    <a:cxn ang="0">
                      <a:pos x="0" y="0"/>
                    </a:cxn>
                    <a:cxn ang="0">
                      <a:pos x="0" y="1800"/>
                    </a:cxn>
                    <a:cxn ang="0">
                      <a:pos x="720" y="1080"/>
                    </a:cxn>
                    <a:cxn ang="0">
                      <a:pos x="540" y="1080"/>
                    </a:cxn>
                    <a:cxn ang="0">
                      <a:pos x="540" y="0"/>
                    </a:cxn>
                  </a:cxnLst>
                  <a:rect l="0" t="0" r="r" b="b"/>
                  <a:pathLst>
                    <a:path w="720" h="1800">
                      <a:moveTo>
                        <a:pt x="540" y="0"/>
                      </a:moveTo>
                      <a:lnTo>
                        <a:pt x="0" y="0"/>
                      </a:lnTo>
                      <a:lnTo>
                        <a:pt x="0" y="1800"/>
                      </a:lnTo>
                      <a:lnTo>
                        <a:pt x="720" y="1080"/>
                      </a:lnTo>
                      <a:lnTo>
                        <a:pt x="540" y="1080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4347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4500" y="5815"/>
                  <a:ext cx="775" cy="1260"/>
                  <a:chOff x="3420" y="5760"/>
                  <a:chExt cx="1440" cy="2340"/>
                </a:xfrm>
              </p:grpSpPr>
              <p:sp>
                <p:nvSpPr>
                  <p:cNvPr id="14348" name="Freeform 12"/>
                  <p:cNvSpPr>
                    <a:spLocks noChangeAspect="1"/>
                  </p:cNvSpPr>
                  <p:nvPr/>
                </p:nvSpPr>
                <p:spPr bwMode="auto">
                  <a:xfrm>
                    <a:off x="3420" y="5760"/>
                    <a:ext cx="720" cy="23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900"/>
                      </a:cxn>
                      <a:cxn ang="0">
                        <a:pos x="900" y="2340"/>
                      </a:cxn>
                    </a:cxnLst>
                    <a:rect l="0" t="0" r="r" b="b"/>
                    <a:pathLst>
                      <a:path w="900" h="2340">
                        <a:moveTo>
                          <a:pt x="0" y="0"/>
                        </a:moveTo>
                        <a:cubicBezTo>
                          <a:pt x="15" y="255"/>
                          <a:pt x="30" y="510"/>
                          <a:pt x="180" y="900"/>
                        </a:cubicBezTo>
                        <a:cubicBezTo>
                          <a:pt x="330" y="1290"/>
                          <a:pt x="615" y="1815"/>
                          <a:pt x="900" y="234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49" name="Freeform 13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140" y="5760"/>
                    <a:ext cx="720" cy="23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900"/>
                      </a:cxn>
                      <a:cxn ang="0">
                        <a:pos x="900" y="2340"/>
                      </a:cxn>
                    </a:cxnLst>
                    <a:rect l="0" t="0" r="r" b="b"/>
                    <a:pathLst>
                      <a:path w="900" h="2340">
                        <a:moveTo>
                          <a:pt x="0" y="0"/>
                        </a:moveTo>
                        <a:cubicBezTo>
                          <a:pt x="15" y="255"/>
                          <a:pt x="30" y="510"/>
                          <a:pt x="180" y="900"/>
                        </a:cubicBezTo>
                        <a:cubicBezTo>
                          <a:pt x="330" y="1290"/>
                          <a:pt x="615" y="1815"/>
                          <a:pt x="900" y="2340"/>
                        </a:cubicBezTo>
                      </a:path>
                    </a:pathLst>
                  </a:cu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0" name="Line 1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140" y="5760"/>
                    <a:ext cx="0" cy="234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14351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5220" y="900"/>
                  <a:ext cx="0" cy="3835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52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4860" y="7255"/>
                  <a:ext cx="0" cy="10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53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4500" y="900"/>
                  <a:ext cx="0" cy="3835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54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4500" y="900"/>
                  <a:ext cx="720" cy="0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14355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2880" y="7680"/>
                <a:ext cx="5760" cy="486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4356" name="Group 20"/>
            <p:cNvGrpSpPr>
              <a:grpSpLocks noChangeAspect="1"/>
            </p:cNvGrpSpPr>
            <p:nvPr/>
          </p:nvGrpSpPr>
          <p:grpSpPr bwMode="auto">
            <a:xfrm>
              <a:off x="3240" y="9120"/>
              <a:ext cx="5220" cy="1620"/>
              <a:chOff x="3240" y="9120"/>
              <a:chExt cx="5220" cy="1620"/>
            </a:xfrm>
          </p:grpSpPr>
          <p:sp>
            <p:nvSpPr>
              <p:cNvPr id="14357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4860" y="9660"/>
                <a:ext cx="72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358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3240" y="10200"/>
                <a:ext cx="198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100" b="1"/>
                  <a:t>κεντρικό σημείο</a:t>
                </a:r>
              </a:p>
            </p:txBody>
          </p:sp>
          <p:sp>
            <p:nvSpPr>
              <p:cNvPr id="14359" name="Line 2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200" y="9480"/>
                <a:ext cx="36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360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7380" y="9840"/>
                <a:ext cx="108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200" b="1"/>
                  <a:t>ακίδα</a:t>
                </a:r>
              </a:p>
            </p:txBody>
          </p:sp>
          <p:sp>
            <p:nvSpPr>
              <p:cNvPr id="14361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5940" y="10200"/>
                <a:ext cx="198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100" b="1"/>
                  <a:t>κυρίως μαχαίρι</a:t>
                </a:r>
              </a:p>
            </p:txBody>
          </p:sp>
          <p:sp>
            <p:nvSpPr>
              <p:cNvPr id="14362" name="Line 2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6300" y="9120"/>
                <a:ext cx="0" cy="10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4363" name="Rectangle 27"/>
          <p:cNvSpPr>
            <a:spLocks noChangeArrowheads="1"/>
          </p:cNvSpPr>
          <p:nvPr/>
        </p:nvSpPr>
        <p:spPr bwMode="auto">
          <a:xfrm>
            <a:off x="0" y="48768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 dirty="0">
                <a:cs typeface="Times New Roman" pitchFamily="18" charset="0"/>
              </a:rPr>
              <a:t>Τύπος τρυπανιού χωρίς σπειροειδή αυλάκωση, με κεντρικό σημείο,</a:t>
            </a:r>
            <a:br>
              <a:rPr lang="el-GR" sz="2000" b="1" dirty="0">
                <a:cs typeface="Times New Roman" pitchFamily="18" charset="0"/>
              </a:rPr>
            </a:br>
            <a:r>
              <a:rPr lang="el-GR" sz="2000" b="1" dirty="0">
                <a:cs typeface="Times New Roman" pitchFamily="18" charset="0"/>
              </a:rPr>
              <a:t>περιφερειακές ακίδες χάραξης και κυρίως μαχαίρι.</a:t>
            </a:r>
          </a:p>
          <a:p>
            <a:pPr eaLnBrk="0" hangingPunct="0"/>
            <a:endParaRPr lang="el-GR" sz="2000" b="1" dirty="0"/>
          </a:p>
        </p:txBody>
      </p:sp>
      <p:pic>
        <p:nvPicPr>
          <p:cNvPr id="14365" name="Picture 29" descr="https://2ecffd01e1ab3e9383f0-07db7b9624bbdf022e3b5395236d5cf8.ssl.cf4.rackcdn.com/Product-800x800/c36eb68a-94b9-4b58-abfd-8381c6fdff02.jpg"/>
          <p:cNvPicPr>
            <a:picLocks noChangeAspect="1" noChangeArrowheads="1"/>
          </p:cNvPicPr>
          <p:nvPr/>
        </p:nvPicPr>
        <p:blipFill>
          <a:blip r:embed="rId2" cstate="print"/>
          <a:srcRect l="2500" t="12500" r="2500" b="5000"/>
          <a:stretch>
            <a:fillRect/>
          </a:stretch>
        </p:blipFill>
        <p:spPr bwMode="auto">
          <a:xfrm rot="18229109">
            <a:off x="5857884" y="1643050"/>
            <a:ext cx="2714644" cy="2357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786063" y="2271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5362" name="Picture 2" descr="κωνικά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4593863" cy="2976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28596" y="4643446"/>
            <a:ext cx="49291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cs typeface="Times New Roman" pitchFamily="18" charset="0"/>
              </a:rPr>
              <a:t>Ειδικοί τύποι τρυπανιών με </a:t>
            </a:r>
            <a:r>
              <a:rPr lang="el-GR" sz="2000" b="1" dirty="0" err="1">
                <a:cs typeface="Times New Roman" pitchFamily="18" charset="0"/>
              </a:rPr>
              <a:t>ορθογωνική</a:t>
            </a:r>
            <a:r>
              <a:rPr lang="el-GR" sz="2000" b="1" dirty="0">
                <a:cs typeface="Times New Roman" pitchFamily="18" charset="0"/>
              </a:rPr>
              <a:t> </a:t>
            </a:r>
            <a:r>
              <a:rPr lang="el-GR" sz="2000" b="1" dirty="0" smtClean="0">
                <a:cs typeface="Times New Roman" pitchFamily="18" charset="0"/>
              </a:rPr>
              <a:t>και </a:t>
            </a:r>
            <a:r>
              <a:rPr lang="el-GR" sz="2000" b="1" dirty="0">
                <a:cs typeface="Times New Roman" pitchFamily="18" charset="0"/>
              </a:rPr>
              <a:t>κωνική </a:t>
            </a:r>
            <a:r>
              <a:rPr lang="el-GR" sz="2000" b="1" dirty="0" smtClean="0">
                <a:cs typeface="Times New Roman" pitchFamily="18" charset="0"/>
              </a:rPr>
              <a:t>φρέζα</a:t>
            </a:r>
            <a:endParaRPr lang="el-GR" sz="2000" b="1" dirty="0">
              <a:cs typeface="Times New Roman" pitchFamily="18" charset="0"/>
            </a:endParaRPr>
          </a:p>
          <a:p>
            <a:pPr eaLnBrk="0" hangingPunct="0"/>
            <a:endParaRPr lang="el-GR" sz="2000" b="1" dirty="0"/>
          </a:p>
        </p:txBody>
      </p:sp>
      <p:pic>
        <p:nvPicPr>
          <p:cNvPr id="15366" name="Picture 6" descr="http://www.mlcswoodworking.com/shopsite_sc/store/html/smarthtml/graphics3/quikcount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643570" y="928670"/>
            <a:ext cx="3399141" cy="30086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8" name="Picture 8" descr="http://4.bp.blogspot.com/-whCwXI_hJZY/URzY5ivs2TI/AAAAAAAABp4/D640texhTuo/s1600/counter+sin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6572264" y="4429132"/>
            <a:ext cx="1571636" cy="15716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/>
          <a:srcRect l="10547" t="21973" r="64843" b="66308"/>
          <a:stretch>
            <a:fillRect/>
          </a:stretch>
        </p:blipFill>
        <p:spPr bwMode="auto">
          <a:xfrm rot="16200000">
            <a:off x="3643306" y="1857364"/>
            <a:ext cx="300039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63868" t="27100" r="8593" b="54589"/>
          <a:stretch>
            <a:fillRect/>
          </a:stretch>
        </p:blipFill>
        <p:spPr bwMode="auto">
          <a:xfrm>
            <a:off x="571472" y="1571612"/>
            <a:ext cx="3929090" cy="208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4454" t="58594" r="11098" b="22363"/>
          <a:stretch>
            <a:fillRect/>
          </a:stretch>
        </p:blipFill>
        <p:spPr bwMode="auto">
          <a:xfrm>
            <a:off x="571472" y="4000504"/>
            <a:ext cx="392909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3143240" y="285728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Κατάσταση κοπτικού μετά από τα ίδια μέτρα κοπής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643438" y="228599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Νέου τύπου κράμα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4714876" y="4857760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Συμβατικό κράμα</a:t>
            </a:r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11719" t="51269" r="65430" b="29687"/>
          <a:stretch>
            <a:fillRect/>
          </a:stretch>
        </p:blipFill>
        <p:spPr bwMode="auto">
          <a:xfrm>
            <a:off x="142844" y="285728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 l="11328" t="31689" r="65235" b="46338"/>
          <a:stretch>
            <a:fillRect/>
          </a:stretch>
        </p:blipFill>
        <p:spPr bwMode="auto">
          <a:xfrm>
            <a:off x="3428992" y="285728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357158" y="2571744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Τρυπάνι για </a:t>
            </a:r>
            <a:r>
              <a:rPr lang="el-GR" sz="2000" dirty="0" err="1" smtClean="0"/>
              <a:t>καβίλιες</a:t>
            </a:r>
            <a:r>
              <a:rPr lang="el-GR" sz="2000" dirty="0" smtClean="0"/>
              <a:t> σε απλό μηχάνημα</a:t>
            </a:r>
            <a:endParaRPr lang="el-GR" sz="2000" dirty="0"/>
          </a:p>
        </p:txBody>
      </p:sp>
      <p:sp>
        <p:nvSpPr>
          <p:cNvPr id="5" name="4 - TextBox"/>
          <p:cNvSpPr txBox="1"/>
          <p:nvPr/>
        </p:nvSpPr>
        <p:spPr>
          <a:xfrm>
            <a:off x="3571868" y="2571744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Τρυπάνι για </a:t>
            </a:r>
            <a:r>
              <a:rPr lang="el-GR" dirty="0" err="1" smtClean="0"/>
              <a:t>καβίλιες</a:t>
            </a:r>
            <a:r>
              <a:rPr lang="el-GR" dirty="0" smtClean="0"/>
              <a:t> σε αυτόματο </a:t>
            </a:r>
            <a:r>
              <a:rPr lang="el-GR" dirty="0" err="1" smtClean="0"/>
              <a:t>πολυτρύπανο</a:t>
            </a:r>
            <a:endParaRPr lang="el-GR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/>
          <a:srcRect l="11328" t="35352" r="65821" b="44873"/>
          <a:stretch>
            <a:fillRect/>
          </a:stretch>
        </p:blipFill>
        <p:spPr bwMode="auto">
          <a:xfrm>
            <a:off x="214282" y="3714752"/>
            <a:ext cx="278608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285720" y="5786454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Τρυπάνι για </a:t>
            </a:r>
            <a:r>
              <a:rPr lang="el-GR" sz="2000" dirty="0" err="1" smtClean="0"/>
              <a:t>ξετρυπήματα</a:t>
            </a:r>
            <a:r>
              <a:rPr lang="el-GR" sz="2000" dirty="0" smtClean="0"/>
              <a:t> σε απλό μηχάνημα</a:t>
            </a:r>
            <a:endParaRPr lang="el-GR" sz="2000" dirty="0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/>
          <a:srcRect l="11328" t="35351" r="65820" b="45606"/>
          <a:stretch>
            <a:fillRect/>
          </a:stretch>
        </p:blipFill>
        <p:spPr bwMode="auto">
          <a:xfrm>
            <a:off x="3214677" y="3714752"/>
            <a:ext cx="289323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TextBox"/>
          <p:cNvSpPr txBox="1"/>
          <p:nvPr/>
        </p:nvSpPr>
        <p:spPr>
          <a:xfrm>
            <a:off x="3286116" y="5715016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Τρυπάνι με διαμάντι για </a:t>
            </a:r>
            <a:r>
              <a:rPr lang="el-GR" sz="2000" dirty="0" err="1" smtClean="0"/>
              <a:t>ξετρυπήματα</a:t>
            </a:r>
            <a:r>
              <a:rPr lang="el-GR" sz="2000" dirty="0" smtClean="0"/>
              <a:t> σε αυτόματο μηχάνημα</a:t>
            </a:r>
            <a:endParaRPr lang="el-GR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11133" t="27832" r="65430" b="48731"/>
          <a:stretch>
            <a:fillRect/>
          </a:stretch>
        </p:blipFill>
        <p:spPr bwMode="auto">
          <a:xfrm>
            <a:off x="642910" y="2357430"/>
            <a:ext cx="2643206" cy="211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 l="10742" t="26563" r="65235" b="47803"/>
          <a:stretch>
            <a:fillRect/>
          </a:stretch>
        </p:blipFill>
        <p:spPr bwMode="auto">
          <a:xfrm>
            <a:off x="642910" y="4601604"/>
            <a:ext cx="2643206" cy="225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/>
          <a:srcRect l="11328" t="44873" r="65235" b="31689"/>
          <a:stretch>
            <a:fillRect/>
          </a:stretch>
        </p:blipFill>
        <p:spPr bwMode="auto">
          <a:xfrm>
            <a:off x="642910" y="142852"/>
            <a:ext cx="2643206" cy="211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3500430" y="928670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Τρυπάνι με μαχαίρια κοπής από καρβίδιο</a:t>
            </a:r>
            <a:endParaRPr lang="el-GR" sz="2000" dirty="0"/>
          </a:p>
        </p:txBody>
      </p:sp>
      <p:sp>
        <p:nvSpPr>
          <p:cNvPr id="7" name="6 - TextBox"/>
          <p:cNvSpPr txBox="1"/>
          <p:nvPr/>
        </p:nvSpPr>
        <p:spPr>
          <a:xfrm>
            <a:off x="3500430" y="2786058"/>
            <a:ext cx="250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Τρυπάνι με εναλλασσόμενα μαχαίρια κοπής από καρβίδιο</a:t>
            </a:r>
            <a:endParaRPr lang="el-GR" sz="2000" dirty="0"/>
          </a:p>
        </p:txBody>
      </p:sp>
      <p:sp>
        <p:nvSpPr>
          <p:cNvPr id="8" name="7 - TextBox"/>
          <p:cNvSpPr txBox="1"/>
          <p:nvPr/>
        </p:nvSpPr>
        <p:spPr>
          <a:xfrm>
            <a:off x="3500430" y="5072074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Τρυπάνι με μαχαίρια κοπής από διαμάντι</a:t>
            </a:r>
            <a:endParaRPr lang="el-GR" sz="2000" dirty="0"/>
          </a:p>
        </p:txBody>
      </p:sp>
      <p:sp>
        <p:nvSpPr>
          <p:cNvPr id="9" name="8 - TextBox"/>
          <p:cNvSpPr txBox="1"/>
          <p:nvPr/>
        </p:nvSpPr>
        <p:spPr>
          <a:xfrm>
            <a:off x="6786578" y="2928934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Τρυπάνια για μεντεσέδες 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500430" y="928670"/>
            <a:ext cx="250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Τρυπάνι  μεντεσέ για μασίφ ξύλο με μαχαίρια κοπής από καρβίδιο</a:t>
            </a:r>
            <a:endParaRPr lang="el-GR" sz="20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 l="11719" t="41016" r="65430" b="37012"/>
          <a:stretch>
            <a:fillRect/>
          </a:stretch>
        </p:blipFill>
        <p:spPr bwMode="auto">
          <a:xfrm>
            <a:off x="500034" y="500042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643702" y="1214422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Τρυπάνια για μεντεσέδες 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 l="10547" t="43945" r="66016" b="33350"/>
          <a:stretch>
            <a:fillRect/>
          </a:stretch>
        </p:blipFill>
        <p:spPr bwMode="auto">
          <a:xfrm>
            <a:off x="500034" y="3286124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3500430" y="3357562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Τρυπάνι για εξαγωγή ρόζου</a:t>
            </a:r>
            <a:endParaRPr lang="el-GR" sz="2000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/>
          <a:srcRect l="10742" t="54395" r="83399" b="37548"/>
          <a:stretch>
            <a:fillRect/>
          </a:stretch>
        </p:blipFill>
        <p:spPr bwMode="auto">
          <a:xfrm>
            <a:off x="3500430" y="4071942"/>
            <a:ext cx="150019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552825" y="1114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8604"/>
            <a:ext cx="2574925" cy="584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-152400" y="6202363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 dirty="0" smtClean="0">
                <a:cs typeface="Times New Roman" pitchFamily="18" charset="0"/>
              </a:rPr>
              <a:t>Τρυπάνι</a:t>
            </a:r>
            <a:r>
              <a:rPr lang="el-GR" sz="2000" b="1" dirty="0">
                <a:cs typeface="Times New Roman" pitchFamily="18" charset="0"/>
              </a:rPr>
              <a:t>α</a:t>
            </a:r>
            <a:r>
              <a:rPr lang="el-GR" sz="2000" b="1" dirty="0" smtClean="0">
                <a:cs typeface="Times New Roman" pitchFamily="18" charset="0"/>
              </a:rPr>
              <a:t> </a:t>
            </a:r>
            <a:r>
              <a:rPr lang="el-GR" sz="2000" b="1" dirty="0">
                <a:cs typeface="Times New Roman" pitchFamily="18" charset="0"/>
              </a:rPr>
              <a:t>με μόνιμη </a:t>
            </a:r>
            <a:r>
              <a:rPr lang="el-GR" sz="2000" b="1" dirty="0" smtClean="0">
                <a:cs typeface="Times New Roman" pitchFamily="18" charset="0"/>
              </a:rPr>
              <a:t>βάση</a:t>
            </a:r>
            <a:endParaRPr lang="el-GR" sz="2000" b="1" dirty="0">
              <a:cs typeface="Times New Roman" pitchFamily="18" charset="0"/>
            </a:endParaRPr>
          </a:p>
          <a:p>
            <a:pPr algn="ctr" eaLnBrk="0" hangingPunct="0"/>
            <a:endParaRPr lang="el-GR" sz="2000" b="1" dirty="0"/>
          </a:p>
        </p:txBody>
      </p:sp>
      <p:pic>
        <p:nvPicPr>
          <p:cNvPr id="3078" name="Picture 6" descr="http://3.imimg.com/data3/EM/RH/MY-2781885/drilling-machine-250x250.jpg"/>
          <p:cNvPicPr>
            <a:picLocks noChangeAspect="1" noChangeArrowheads="1"/>
          </p:cNvPicPr>
          <p:nvPr/>
        </p:nvPicPr>
        <p:blipFill>
          <a:blip r:embed="rId3"/>
          <a:srcRect l="19672" r="22951"/>
          <a:stretch>
            <a:fillRect/>
          </a:stretch>
        </p:blipFill>
        <p:spPr bwMode="auto">
          <a:xfrm>
            <a:off x="4693796" y="1214422"/>
            <a:ext cx="2664286" cy="4643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clounaghtechnology.files.wordpress.com/2008/04/dsc015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476783" cy="3357586"/>
          </a:xfrm>
          <a:prstGeom prst="rect">
            <a:avLst/>
          </a:prstGeom>
          <a:noFill/>
        </p:spPr>
      </p:pic>
      <p:pic>
        <p:nvPicPr>
          <p:cNvPr id="32772" name="Picture 4" descr="http://www.uhu.com/uploads/tx_uhumanuals/Glasvasen_001.jpg"/>
          <p:cNvPicPr>
            <a:picLocks noChangeAspect="1" noChangeArrowheads="1"/>
          </p:cNvPicPr>
          <p:nvPr/>
        </p:nvPicPr>
        <p:blipFill>
          <a:blip r:embed="rId3"/>
          <a:srcRect l="9231"/>
          <a:stretch>
            <a:fillRect/>
          </a:stretch>
        </p:blipFill>
        <p:spPr bwMode="auto">
          <a:xfrm>
            <a:off x="4786314" y="3000372"/>
            <a:ext cx="4214842" cy="371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zobo-bohrer.ch/images/produkte/grp/1_32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14422"/>
            <a:ext cx="6648450" cy="3524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2 - TextBox"/>
          <p:cNvSpPr txBox="1"/>
          <p:nvPr/>
        </p:nvSpPr>
        <p:spPr>
          <a:xfrm>
            <a:off x="1928794" y="5643578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Τρυπάνι για διάνοιξη τρύπας μεντεσέ</a:t>
            </a:r>
            <a:endParaRPr lang="el-GR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solidwoodkitchencabinets.co.uk/media/gbu0/prodxl/blum-ecodrill-hinge-drilling-machine-xl.jpg"/>
          <p:cNvPicPr>
            <a:picLocks noChangeAspect="1" noChangeArrowheads="1"/>
          </p:cNvPicPr>
          <p:nvPr/>
        </p:nvPicPr>
        <p:blipFill>
          <a:blip r:embed="rId2"/>
          <a:srcRect l="20856" t="16667" r="15707"/>
          <a:stretch>
            <a:fillRect/>
          </a:stretch>
        </p:blipFill>
        <p:spPr bwMode="auto">
          <a:xfrm>
            <a:off x="5857884" y="4286256"/>
            <a:ext cx="2786082" cy="2388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24" name="Picture 4" descr="http://i.ytimg.com/vi/cPuPHaUKjQQ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5969040" cy="33575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homaggroupwebapp.homag.de/Medien/BST_507_582px_72dpi.jpg"/>
          <p:cNvPicPr>
            <a:picLocks noChangeAspect="1" noChangeArrowheads="1"/>
          </p:cNvPicPr>
          <p:nvPr/>
        </p:nvPicPr>
        <p:blipFill>
          <a:blip r:embed="rId2"/>
          <a:srcRect l="15403"/>
          <a:stretch>
            <a:fillRect/>
          </a:stretch>
        </p:blipFill>
        <p:spPr bwMode="auto">
          <a:xfrm>
            <a:off x="714348" y="1142984"/>
            <a:ext cx="8031559" cy="41434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238500" y="2671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4098" name="Picture 2" descr="χειρ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5448300" cy="309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643306" y="6000768"/>
            <a:ext cx="2928926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0000"/>
                </a:solidFill>
                <a:cs typeface="Times New Roman" pitchFamily="18" charset="0"/>
              </a:rPr>
              <a:t>Τρυπάνια χειρός</a:t>
            </a:r>
            <a:endParaRPr lang="el-GR" sz="2000" b="1" dirty="0">
              <a:cs typeface="Times New Roman" pitchFamily="18" charset="0"/>
            </a:endParaRPr>
          </a:p>
          <a:p>
            <a:pPr eaLnBrk="0" hangingPunct="0"/>
            <a:endParaRPr lang="el-GR" sz="2000" b="1" dirty="0"/>
          </a:p>
        </p:txBody>
      </p:sp>
      <p:pic>
        <p:nvPicPr>
          <p:cNvPr id="4102" name="Picture 6" descr="http://krisdedecker.typepad.com/.a/6a00e0099229e88833013489b75d10970c-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548198" y="1809728"/>
            <a:ext cx="571500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04" name="Picture 8" descr="https://www.fine-tools.com/img/bohrwinde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4"/>
            <a:ext cx="3357586" cy="2865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218</Words>
  <Application>Microsoft Office PowerPoint</Application>
  <PresentationFormat>Προβολή στην οθόνη (4:3)</PresentationFormat>
  <Paragraphs>34</Paragraphs>
  <Slides>39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41" baseType="lpstr">
      <vt:lpstr>Times New Roman</vt:lpstr>
      <vt:lpstr>Προεπιλεγμένη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Administrator</dc:creator>
  <cp:lastModifiedBy>Σωτήρης</cp:lastModifiedBy>
  <cp:revision>26</cp:revision>
  <dcterms:created xsi:type="dcterms:W3CDTF">2002-06-09T19:39:13Z</dcterms:created>
  <dcterms:modified xsi:type="dcterms:W3CDTF">2020-03-23T14:31:50Z</dcterms:modified>
</cp:coreProperties>
</file>