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302" r:id="rId2"/>
    <p:sldId id="516" r:id="rId3"/>
    <p:sldId id="517" r:id="rId4"/>
    <p:sldId id="520" r:id="rId5"/>
    <p:sldId id="521" r:id="rId6"/>
    <p:sldId id="522" r:id="rId7"/>
    <p:sldId id="523" r:id="rId8"/>
    <p:sldId id="524" r:id="rId9"/>
    <p:sldId id="525" r:id="rId10"/>
    <p:sldId id="526" r:id="rId11"/>
    <p:sldId id="527" r:id="rId12"/>
    <p:sldId id="528" r:id="rId13"/>
    <p:sldId id="529" r:id="rId14"/>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00" autoAdjust="0"/>
    <p:restoredTop sz="98000" autoAdjust="0"/>
  </p:normalViewPr>
  <p:slideViewPr>
    <p:cSldViewPr snapToGrid="0">
      <p:cViewPr>
        <p:scale>
          <a:sx n="80" d="100"/>
          <a:sy n="80" d="100"/>
        </p:scale>
        <p:origin x="-78" y="16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p:scale>
          <a:sx n="110" d="100"/>
          <a:sy n="110" d="100"/>
        </p:scale>
        <p:origin x="-1326" y="-7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DC02EE-4F9F-4F8A-AA92-568BEFB9040F}" type="datetimeFigureOut">
              <a:rPr lang="el-GR" smtClean="0"/>
              <a:pPr/>
              <a:t>30/1/2017</a:t>
            </a:fld>
            <a:endParaRPr lang="el-GR"/>
          </a:p>
        </p:txBody>
      </p:sp>
      <p:sp>
        <p:nvSpPr>
          <p:cNvPr id="4" name="3 - Θέση εικόνας διαφάνειας"/>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88D66A-D739-438A-8323-D9F34D7D22A2}" type="slidenum">
              <a:rPr lang="el-GR" smtClean="0"/>
              <a:pPr/>
              <a:t>‹#›</a:t>
            </a:fld>
            <a:endParaRPr lang="el-GR"/>
          </a:p>
        </p:txBody>
      </p:sp>
    </p:spTree>
    <p:extLst>
      <p:ext uri="{BB962C8B-B14F-4D97-AF65-F5344CB8AC3E}">
        <p14:creationId xmlns:p14="http://schemas.microsoft.com/office/powerpoint/2010/main" xmlns="" val="722574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E1FACE84-AAC0-44AE-8E0A-ACB20043C5DE}" type="slidenum">
              <a:rPr lang="el-GR" smtClean="0"/>
              <a:pPr/>
              <a:t>1</a:t>
            </a:fld>
            <a:endParaRPr 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3388D66A-D739-438A-8323-D9F34D7D22A2}" type="slidenum">
              <a:rPr lang="el-GR" smtClean="0"/>
              <a:pPr/>
              <a:t>10</a:t>
            </a:fld>
            <a:endParaRPr 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Όταν κατασκευάζουμε το πρωτότυπο κομμάτι, χρησιμοποιούμε τον ημιαυτόματο τόρνο όπως και τον απλό. Ακολούθως, το πρωτότυπο κομμάτι τοποθετείται σε σταθερή θέση κάτω από τον </a:t>
            </a:r>
            <a:r>
              <a:rPr lang="el-GR" i="1" dirty="0" smtClean="0"/>
              <a:t>ακροδέκτη</a:t>
            </a:r>
            <a:r>
              <a:rPr lang="el-GR" dirty="0" smtClean="0"/>
              <a:t> του συστήματος αντιγραφής (Α) και, καθώς μετακινούμε με το </a:t>
            </a:r>
            <a:r>
              <a:rPr lang="el-GR" dirty="0" err="1" smtClean="0"/>
              <a:t>χειροκοχλία</a:t>
            </a:r>
            <a:r>
              <a:rPr lang="el-GR" dirty="0" smtClean="0"/>
              <a:t> τον ακροδέκτη, το υπό κατεργασία στοιχείο παίρνει τη μορφή του πρωτοτύπου από το σταθερό μαχαίρι (Β). Όταν τελειώσει η κατεργασία ακολουθεί λείανση όπως και στην περίπτωση του απλού τόρνου.          </a:t>
            </a:r>
          </a:p>
          <a:p>
            <a:pPr algn="just"/>
            <a:endParaRPr lang="el-GR" dirty="0"/>
          </a:p>
        </p:txBody>
      </p:sp>
      <p:sp>
        <p:nvSpPr>
          <p:cNvPr id="4" name="3 - Θέση αριθμού διαφάνειας"/>
          <p:cNvSpPr>
            <a:spLocks noGrp="1"/>
          </p:cNvSpPr>
          <p:nvPr>
            <p:ph type="sldNum" sz="quarter" idx="10"/>
          </p:nvPr>
        </p:nvSpPr>
        <p:spPr/>
        <p:txBody>
          <a:bodyPr/>
          <a:lstStyle/>
          <a:p>
            <a:fld id="{3388D66A-D739-438A-8323-D9F34D7D22A2}" type="slidenum">
              <a:rPr lang="el-GR" smtClean="0"/>
              <a:pPr/>
              <a:t>11</a:t>
            </a:fld>
            <a:endParaRPr 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Ο αυτόματος τόρνος και φέρει μεταλλικό σκελετό (1), ο οποίος πακτώνεται στο δάπεδο. Το υπό κατεργασία ξύλο προωθείται από το σημείο προσωρινής αποθήκευσης (5) και συγκρατείται αυτόματα ανάμεσα στην άτρακτο και τον </a:t>
            </a:r>
            <a:r>
              <a:rPr lang="el-GR" dirty="0" err="1" smtClean="0"/>
              <a:t>κεντροφορέα</a:t>
            </a:r>
            <a:r>
              <a:rPr lang="el-GR" dirty="0" smtClean="0"/>
              <a:t> του μηχανήματος (2). Ο αυτόματος τόρνος διαθέτει ένα ή περισσότερα μαχαίρια κοπής (4), με τα οποία πραγματοποιούνται οι λαξεύσεις στο ξύλο. Η κίνηση των μαχαιριών καθώς και η γενικότερη λειτουργία της μηχανής ελέγχονται από κεντρικό πίνακα ελέγχου (3). </a:t>
            </a:r>
          </a:p>
          <a:p>
            <a:pPr algn="just"/>
            <a:endParaRPr lang="el-GR" dirty="0"/>
          </a:p>
        </p:txBody>
      </p:sp>
      <p:sp>
        <p:nvSpPr>
          <p:cNvPr id="4" name="3 - Θέση αριθμού διαφάνειας"/>
          <p:cNvSpPr>
            <a:spLocks noGrp="1"/>
          </p:cNvSpPr>
          <p:nvPr>
            <p:ph type="sldNum" sz="quarter" idx="10"/>
          </p:nvPr>
        </p:nvSpPr>
        <p:spPr/>
        <p:txBody>
          <a:bodyPr/>
          <a:lstStyle/>
          <a:p>
            <a:fld id="{3388D66A-D739-438A-8323-D9F34D7D22A2}" type="slidenum">
              <a:rPr lang="el-GR" smtClean="0"/>
              <a:pPr/>
              <a:t>12</a:t>
            </a:fld>
            <a:endParaRPr 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3388D66A-D739-438A-8323-D9F34D7D22A2}" type="slidenum">
              <a:rPr lang="el-GR" smtClean="0"/>
              <a:pPr/>
              <a:t>13</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3388D66A-D739-438A-8323-D9F34D7D22A2}" type="slidenum">
              <a:rPr lang="el-GR" smtClean="0"/>
              <a:pPr/>
              <a:t>2</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3388D66A-D739-438A-8323-D9F34D7D22A2}" type="slidenum">
              <a:rPr lang="el-GR" smtClean="0"/>
              <a:pPr/>
              <a:t>3</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Στους απλούς τόρνους οι λαξεύσεις πραγματοποιούνται με το χέρι και ο χειριστής παράγει χειροποίητα (μοναδικά) αντικείμενα. Με τους ημιαυτόματους τόρνους, ο χειριστής παράγει αντικείμενα αντιγράφοντας ένα σχήμα. Στους αυτόματους τόρνους οι λαξεύσεις πραγματοποιούνται από το μηχάνημα, βάσει σχεδίου που έχει καταχωρηθεί σε αυτό.</a:t>
            </a:r>
            <a:endParaRPr lang="el-GR" dirty="0"/>
          </a:p>
        </p:txBody>
      </p:sp>
      <p:sp>
        <p:nvSpPr>
          <p:cNvPr id="4" name="3 - Θέση αριθμού διαφάνειας"/>
          <p:cNvSpPr>
            <a:spLocks noGrp="1"/>
          </p:cNvSpPr>
          <p:nvPr>
            <p:ph type="sldNum" sz="quarter" idx="10"/>
          </p:nvPr>
        </p:nvSpPr>
        <p:spPr/>
        <p:txBody>
          <a:bodyPr/>
          <a:lstStyle/>
          <a:p>
            <a:fld id="{3388D66A-D739-438A-8323-D9F34D7D22A2}" type="slidenum">
              <a:rPr lang="el-GR" smtClean="0"/>
              <a:pPr/>
              <a:t>4</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Ο </a:t>
            </a:r>
            <a:r>
              <a:rPr lang="el-GR" i="1" dirty="0" smtClean="0"/>
              <a:t>σκελετός</a:t>
            </a:r>
            <a:r>
              <a:rPr lang="el-GR" dirty="0" smtClean="0"/>
              <a:t> του μηχανήματος (1) είναι κατασκευασμένος από χυτοσίδηρο και είναι βαριάς κατασκευής για να αντέχει στις δυνάμεις που αναπτύσσονται. Ο τόρνος πακτώνεται στο δάπεδο. Η </a:t>
            </a:r>
            <a:r>
              <a:rPr lang="el-GR" i="1" dirty="0" smtClean="0"/>
              <a:t>τράπεζα</a:t>
            </a:r>
            <a:r>
              <a:rPr lang="el-GR" dirty="0" smtClean="0"/>
              <a:t> </a:t>
            </a:r>
            <a:r>
              <a:rPr lang="el-GR" i="1" dirty="0" smtClean="0"/>
              <a:t>εργασίας</a:t>
            </a:r>
            <a:r>
              <a:rPr lang="el-GR" dirty="0" smtClean="0"/>
              <a:t> (2) είναι επίπεδη, μεταλλική και παράλληλη προς το νοητό άξονα του τόρνου. Επάνω στην τράπεζα εφαρμόζεται το </a:t>
            </a:r>
            <a:r>
              <a:rPr lang="el-GR" i="1" dirty="0" smtClean="0"/>
              <a:t>στήριγμα</a:t>
            </a:r>
            <a:r>
              <a:rPr lang="el-GR" dirty="0" smtClean="0"/>
              <a:t> των </a:t>
            </a:r>
            <a:r>
              <a:rPr lang="el-GR" i="1" dirty="0" smtClean="0"/>
              <a:t>εργαλείων</a:t>
            </a:r>
            <a:r>
              <a:rPr lang="el-GR" dirty="0" smtClean="0"/>
              <a:t> (3), το οποίο χρησιμοποιείται για να στηρίζει ο τεχνίτης τα σκαρπέλα τόρνευσης. Στο αριστερό μέρος του τόρνου βρίσκεται η </a:t>
            </a:r>
            <a:r>
              <a:rPr lang="el-GR" i="1" dirty="0" smtClean="0"/>
              <a:t>άτρακτος</a:t>
            </a:r>
            <a:r>
              <a:rPr lang="el-GR" dirty="0" smtClean="0"/>
              <a:t> (5), η οποία προς τα αριστερά καταλήγει σε σύστημα τροχαλιών και δεξιά σε αιχμηρό κέντρο. Η περιστροφή της ατράκτου πραγματοποιείται με </a:t>
            </a:r>
            <a:r>
              <a:rPr lang="el-GR" dirty="0" err="1" smtClean="0"/>
              <a:t>ιμαντοκίνηση</a:t>
            </a:r>
            <a:r>
              <a:rPr lang="el-GR" dirty="0" smtClean="0"/>
              <a:t> από τον κινητήρα του μηχανήματος και είναι μεταβαλλόμενη. Ο </a:t>
            </a:r>
            <a:r>
              <a:rPr lang="el-GR" i="1" dirty="0" err="1" smtClean="0"/>
              <a:t>κεντροφορέας</a:t>
            </a:r>
            <a:r>
              <a:rPr lang="el-GR" dirty="0" smtClean="0"/>
              <a:t> (6) έχει τη δυνατότητα να σταθεροποιείται σε οποιοδήποτε σημείο της τράπεζας εργασίας και φέρει προς τα αριστερά αιχμηρό </a:t>
            </a:r>
            <a:r>
              <a:rPr lang="el-GR" i="1" dirty="0" smtClean="0"/>
              <a:t>άξονα</a:t>
            </a:r>
            <a:r>
              <a:rPr lang="el-GR" dirty="0" smtClean="0"/>
              <a:t> (7). Ο άξονας του </a:t>
            </a:r>
            <a:r>
              <a:rPr lang="el-GR" dirty="0" err="1" smtClean="0"/>
              <a:t>κεντροφορέα</a:t>
            </a:r>
            <a:r>
              <a:rPr lang="el-GR" dirty="0" smtClean="0"/>
              <a:t> εκτελεί </a:t>
            </a:r>
            <a:r>
              <a:rPr lang="el-GR" dirty="0" err="1" smtClean="0"/>
              <a:t>μικρομετακινήσεις</a:t>
            </a:r>
            <a:r>
              <a:rPr lang="el-GR" dirty="0" smtClean="0"/>
              <a:t> με τη βοήθεια </a:t>
            </a:r>
            <a:r>
              <a:rPr lang="el-GR" dirty="0" err="1" smtClean="0"/>
              <a:t>χειροκοχλία</a:t>
            </a:r>
            <a:r>
              <a:rPr lang="el-GR" dirty="0" smtClean="0"/>
              <a:t> (8) που βρίσκεται δεξιά του </a:t>
            </a:r>
            <a:r>
              <a:rPr lang="el-GR" dirty="0" err="1" smtClean="0"/>
              <a:t>κεντροφορέα</a:t>
            </a:r>
            <a:r>
              <a:rPr lang="el-GR" dirty="0" smtClean="0"/>
              <a:t>. </a:t>
            </a:r>
          </a:p>
          <a:p>
            <a:pPr algn="just"/>
            <a:endParaRPr lang="el-GR" dirty="0"/>
          </a:p>
        </p:txBody>
      </p:sp>
      <p:sp>
        <p:nvSpPr>
          <p:cNvPr id="4" name="3 - Θέση αριθμού διαφάνειας"/>
          <p:cNvSpPr>
            <a:spLocks noGrp="1"/>
          </p:cNvSpPr>
          <p:nvPr>
            <p:ph type="sldNum" sz="quarter" idx="10"/>
          </p:nvPr>
        </p:nvSpPr>
        <p:spPr/>
        <p:txBody>
          <a:bodyPr/>
          <a:lstStyle/>
          <a:p>
            <a:fld id="{3388D66A-D739-438A-8323-D9F34D7D22A2}" type="slidenum">
              <a:rPr lang="el-GR" smtClean="0"/>
              <a:pPr/>
              <a:t>5</a:t>
            </a:fld>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Το ξύλο που θα τορνευτεί θα πρέπει να είναι τετραγωνισμένο (πλανισμένο – γωνιασμένο). Οι διαστάσεις του θα πρέπει να είναι μεγαλύτερες από τις τελικές διαστάσεις του τορνευμένου ξύλου. Συνήθως τοποθετούμε ένα ξύλο με μήκος μεγαλύτερο κατά 3-4 </a:t>
            </a:r>
            <a:r>
              <a:rPr lang="en-US" dirty="0" smtClean="0"/>
              <a:t>cm</a:t>
            </a:r>
            <a:r>
              <a:rPr lang="el-GR" dirty="0" smtClean="0"/>
              <a:t> και διάμετρο μεγαλύτερη κατά 3-4 </a:t>
            </a:r>
            <a:r>
              <a:rPr lang="en-US" dirty="0" smtClean="0"/>
              <a:t>mm</a:t>
            </a:r>
            <a:r>
              <a:rPr lang="el-GR" dirty="0" smtClean="0"/>
              <a:t>. Βρίσκουμε το κέντρο των εγκάρσιων επιφανειών χαράσσοντας τις </a:t>
            </a:r>
            <a:r>
              <a:rPr lang="el-GR" dirty="0" err="1" smtClean="0"/>
              <a:t>διαγωνίους</a:t>
            </a:r>
            <a:r>
              <a:rPr lang="el-GR" dirty="0" smtClean="0"/>
              <a:t> (Α) και σταθεροποιούμε το ξύλο μεταξύ του </a:t>
            </a:r>
            <a:r>
              <a:rPr lang="el-GR" dirty="0" err="1" smtClean="0"/>
              <a:t>κεντροφορέα</a:t>
            </a:r>
            <a:r>
              <a:rPr lang="el-GR" dirty="0" smtClean="0"/>
              <a:t> και του κέντρου της ατράκτου. Ρυθμίζουμε το στήριγμα των εργαλείων έτσι ώστε να βρίσκεται λίγο πιο πάνω από το κέντρο του ξύλου και 4-5 </a:t>
            </a:r>
            <a:r>
              <a:rPr lang="en-US" dirty="0" smtClean="0"/>
              <a:t>mm</a:t>
            </a:r>
            <a:r>
              <a:rPr lang="el-GR" dirty="0" smtClean="0"/>
              <a:t> πιο έξω από την περιφέρεια που διαγράφει το περιστρεφόμενο ξύλο. Πριν θέσουμε σε λειτουργία τον τόρνο, περιστρέφουμε ελεύθερα το ξύλο προσέχοντας να μην ακουμπά στο στήριγμα των εργαλείων. Ρυθμίζουμε επίσης την ταχύτητα περιστροφής μετακινώντας τον ιμάντα στο κατάλληλο ζεύγος τροχαλιών. Με σκαρπέλο καμπύλης διατομής αφαιρούμε αρκετό άχρηστο ξύλο, για να δώσουμε κυλινδρικό σχήμα στο ξύλο (Β). Η ομαλοποίηση της κυλινδρικής επιφάνειας ομαλοποιείται με ίσιο ή λοξό σκαρπέλο. Ακολούθως σταματάμε τη λειτουργία του τόρνου και σημαδεύουμε με μολύβι τις θέσεις των διαφόρων μορφών επάνω στο ξύλο (καμπύλων, κωνικών, ίσιων, κλπ.). Με ειδικό σκαρπέλο (διαχωριστικό) τορνάρουμε στο ανάλογο βάθος στα σημεία που έχουμε σημειώσει. Συνεχίζουμε την τόρνευση με τα κατάλληλα εργαλεία μέχρι να τελειώσει η κατεργασία (Γ). Τέλος, αφαιρούμε το στήριγμα των εργαλείων και λειαίνουμε το ξύλο με ψιλό γυαλόχαρτο (Δ).  </a:t>
            </a:r>
          </a:p>
          <a:p>
            <a:pPr algn="just"/>
            <a:endParaRPr lang="el-GR" dirty="0"/>
          </a:p>
        </p:txBody>
      </p:sp>
      <p:sp>
        <p:nvSpPr>
          <p:cNvPr id="4" name="3 - Θέση αριθμού διαφάνειας"/>
          <p:cNvSpPr>
            <a:spLocks noGrp="1"/>
          </p:cNvSpPr>
          <p:nvPr>
            <p:ph type="sldNum" sz="quarter" idx="10"/>
          </p:nvPr>
        </p:nvSpPr>
        <p:spPr/>
        <p:txBody>
          <a:bodyPr/>
          <a:lstStyle/>
          <a:p>
            <a:fld id="{3388D66A-D739-438A-8323-D9F34D7D22A2}" type="slidenum">
              <a:rPr lang="el-GR" smtClean="0"/>
              <a:pPr/>
              <a:t>6</a:t>
            </a:fld>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85725" indent="-85725" algn="just"/>
            <a:r>
              <a:rPr lang="el-GR" b="1" dirty="0" smtClean="0"/>
              <a:t>Λούκι</a:t>
            </a:r>
            <a:r>
              <a:rPr lang="el-GR" dirty="0" smtClean="0"/>
              <a:t>. Τα λούκια είναι σκαρπέλα </a:t>
            </a:r>
            <a:r>
              <a:rPr lang="el-GR" dirty="0" err="1" smtClean="0"/>
              <a:t>ξεχονδρίσματος</a:t>
            </a:r>
            <a:r>
              <a:rPr lang="el-GR" dirty="0" smtClean="0"/>
              <a:t>. Χρησιμοποιούνται για το αρχικό γρήγορο σπάσιμο των γωνιών του ξύλου και την απομάκρυνση του άχρηστου ξύλου. Η διατομή σχήματος </a:t>
            </a:r>
            <a:r>
              <a:rPr lang="en-US" dirty="0" smtClean="0"/>
              <a:t>U</a:t>
            </a:r>
            <a:r>
              <a:rPr lang="el-GR" dirty="0" smtClean="0"/>
              <a:t> επιτρέπει τη γρήγορη απομάκρυνση μεγάλων ποσοτήτων ξύλου. Η γωνία της μύτης είναι 40-45</a:t>
            </a:r>
            <a:r>
              <a:rPr lang="el-GR" baseline="30000" dirty="0" smtClean="0"/>
              <a:t>ο</a:t>
            </a:r>
            <a:r>
              <a:rPr lang="el-GR" dirty="0" smtClean="0"/>
              <a:t>.  </a:t>
            </a:r>
          </a:p>
          <a:p>
            <a:pPr marL="85725" indent="-85725" algn="just"/>
            <a:r>
              <a:rPr lang="el-GR" b="1" dirty="0" err="1" smtClean="0"/>
              <a:t>Σγρόμπια</a:t>
            </a:r>
            <a:r>
              <a:rPr lang="el-GR" dirty="0" smtClean="0"/>
              <a:t>. Οι </a:t>
            </a:r>
            <a:r>
              <a:rPr lang="el-GR" dirty="0" err="1" smtClean="0"/>
              <a:t>σγρόμπιες</a:t>
            </a:r>
            <a:r>
              <a:rPr lang="el-GR" dirty="0" smtClean="0"/>
              <a:t> χρησιμοποιούνται για την απομάκρυνση περιττού υλικού και τη δημιουργία καμπυλών (βαθουλωμάτων και υπερυψωμένων περιοχών). Έχει διατομή μισοφέγγαρου με γωνία μύτης 30-40</a:t>
            </a:r>
            <a:r>
              <a:rPr lang="el-GR" baseline="30000" dirty="0" smtClean="0"/>
              <a:t>ο</a:t>
            </a:r>
            <a:r>
              <a:rPr lang="el-GR" dirty="0" smtClean="0"/>
              <a:t>. Πολλοί τορναδόροι τροχίζουν τη μύτη σε μορφή ‘νυχιού δακτύλου’ και το σκαρπέλο αποκτά </a:t>
            </a:r>
            <a:r>
              <a:rPr lang="el-GR" dirty="0" err="1" smtClean="0"/>
              <a:t>πολυχρηστικότητα</a:t>
            </a:r>
            <a:r>
              <a:rPr lang="el-GR" dirty="0" smtClean="0"/>
              <a:t>.   </a:t>
            </a:r>
          </a:p>
          <a:p>
            <a:pPr marL="85725" indent="-85725" algn="just"/>
            <a:r>
              <a:rPr lang="el-GR" b="1" dirty="0" smtClean="0"/>
              <a:t>Μικρό λούκι. </a:t>
            </a:r>
            <a:r>
              <a:rPr lang="el-GR" dirty="0" smtClean="0"/>
              <a:t>Τα μικρά λούκια χρησιμοποιούνται μετωπικά στο ξύλο για τη δημιουργία βαθουλωμάτων σε αντικείμενα που απαιτούν απομάκρυνση ξύλου από το εσωτερικό τους (μπολ, γαβάθες, ποτήρια, κλπ.). Έχουν σχετικά μικρή διατομή και είναι πολύ ανθεκτικά. Συνήθως είναι κατασκευασμένα από </a:t>
            </a:r>
            <a:r>
              <a:rPr lang="el-GR" dirty="0" err="1" smtClean="0"/>
              <a:t>ταχυχάλυβα</a:t>
            </a:r>
            <a:r>
              <a:rPr lang="el-GR" dirty="0" smtClean="0"/>
              <a:t>.</a:t>
            </a:r>
          </a:p>
          <a:p>
            <a:pPr marL="85725" indent="-85725" algn="just"/>
            <a:r>
              <a:rPr lang="el-GR" b="1" dirty="0" smtClean="0"/>
              <a:t>Ίσιο φάλτσο διπλής κοπής. </a:t>
            </a:r>
            <a:r>
              <a:rPr lang="el-GR" dirty="0" smtClean="0"/>
              <a:t>Είναι μακρύ σκαρπέλο και έχει κλίση προς τη μια κατεύθυνση. Χρησιμοποιείται για δημιουργία γωνιών και λεπτομερειών. Διαθέτει πλατιά επιφάνεια με κάθετες πλευρές. Η γωνία της μύτης είναι 40-60</a:t>
            </a:r>
            <a:r>
              <a:rPr lang="el-GR" baseline="30000" dirty="0" smtClean="0"/>
              <a:t>ο</a:t>
            </a:r>
            <a:r>
              <a:rPr lang="el-GR" dirty="0" smtClean="0"/>
              <a:t>. </a:t>
            </a:r>
          </a:p>
          <a:p>
            <a:pPr algn="just"/>
            <a:endParaRPr lang="el-GR" dirty="0" smtClean="0"/>
          </a:p>
          <a:p>
            <a:pPr algn="just"/>
            <a:endParaRPr lang="el-GR" dirty="0" smtClean="0"/>
          </a:p>
          <a:p>
            <a:pPr algn="just"/>
            <a:endParaRPr lang="el-GR" dirty="0"/>
          </a:p>
        </p:txBody>
      </p:sp>
      <p:sp>
        <p:nvSpPr>
          <p:cNvPr id="4" name="3 - Θέση αριθμού διαφάνειας"/>
          <p:cNvSpPr>
            <a:spLocks noGrp="1"/>
          </p:cNvSpPr>
          <p:nvPr>
            <p:ph type="sldNum" sz="quarter" idx="10"/>
          </p:nvPr>
        </p:nvSpPr>
        <p:spPr/>
        <p:txBody>
          <a:bodyPr/>
          <a:lstStyle/>
          <a:p>
            <a:fld id="{3388D66A-D739-438A-8323-D9F34D7D22A2}" type="slidenum">
              <a:rPr lang="el-GR" smtClean="0"/>
              <a:pPr/>
              <a:t>7</a:t>
            </a:fld>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85725" indent="-85725" algn="just"/>
            <a:r>
              <a:rPr lang="el-GR" b="1" dirty="0" smtClean="0"/>
              <a:t>Ίσιο φάλτσο διπλής κοπής (στενό).  </a:t>
            </a:r>
            <a:r>
              <a:rPr lang="el-GR" dirty="0" smtClean="0"/>
              <a:t>Διαθέτει πλατιά επιφάνεια κοπής, η οποία στρεβλώνει προς τη μια άκρη. Έχει </a:t>
            </a:r>
            <a:r>
              <a:rPr lang="el-GR" dirty="0" err="1" smtClean="0"/>
              <a:t>πολυχρηστικότητα</a:t>
            </a:r>
            <a:r>
              <a:rPr lang="el-GR" dirty="0" smtClean="0"/>
              <a:t>. Με τη πλατειά επιφάνεια ολόκληρης της ακμής σε επαφή με το ξύλο, μπορεί να ομαλοποιηθεί (</a:t>
            </a:r>
            <a:r>
              <a:rPr lang="el-GR" dirty="0" err="1" smtClean="0"/>
              <a:t>΄πλανιστεί</a:t>
            </a:r>
            <a:r>
              <a:rPr lang="el-GR" dirty="0" smtClean="0"/>
              <a:t>’)΄ μια άγρια επιφάνεια. Με την αιχμηρή μύτη μπορεί να κόψει το ξύλο τελείως και γενικά να δημιουργήσει γωνίες τύπου </a:t>
            </a:r>
            <a:r>
              <a:rPr lang="en-US" dirty="0" smtClean="0"/>
              <a:t>V.</a:t>
            </a:r>
            <a:r>
              <a:rPr lang="el-GR" dirty="0" smtClean="0"/>
              <a:t> Η γωνία της μύτης είναι 45</a:t>
            </a:r>
            <a:r>
              <a:rPr lang="el-GR" baseline="30000" dirty="0" smtClean="0"/>
              <a:t>ο</a:t>
            </a:r>
            <a:r>
              <a:rPr lang="el-GR" dirty="0" smtClean="0"/>
              <a:t>. </a:t>
            </a:r>
          </a:p>
          <a:p>
            <a:pPr marL="85725" indent="-85725" algn="just"/>
            <a:r>
              <a:rPr lang="el-GR" b="1" dirty="0" smtClean="0"/>
              <a:t>Αιχμηρό φάλτσο. </a:t>
            </a:r>
            <a:r>
              <a:rPr lang="el-GR" dirty="0" smtClean="0"/>
              <a:t>Διαθέτει </a:t>
            </a:r>
            <a:r>
              <a:rPr lang="el-GR" dirty="0" err="1" smtClean="0"/>
              <a:t>ορθογωνική</a:t>
            </a:r>
            <a:r>
              <a:rPr lang="el-GR" dirty="0" smtClean="0"/>
              <a:t> διατομή και είναι σχετικά κοντό. Καλείται ‘μαχαίρι’ και χρησιμοποιείται για να κάνει ψιλές γωνίες. Το σκαρπέλο ακουμπά με την άκρη της μύτης.</a:t>
            </a:r>
          </a:p>
          <a:p>
            <a:pPr marL="85725" indent="-85725" algn="just"/>
            <a:r>
              <a:rPr lang="el-GR" b="1" dirty="0" err="1" smtClean="0"/>
              <a:t>Λουκάκι</a:t>
            </a:r>
            <a:r>
              <a:rPr lang="el-GR" b="1" dirty="0" smtClean="0"/>
              <a:t>. </a:t>
            </a:r>
            <a:r>
              <a:rPr lang="el-GR" dirty="0" smtClean="0"/>
              <a:t>Διαθέτει ιδιαίτερου σχήματος αυλάκωση στη μύτη και χρησιμοποιείται για τη δημιουργία στενών </a:t>
            </a:r>
            <a:r>
              <a:rPr lang="el-GR" dirty="0" err="1" smtClean="0"/>
              <a:t>καμπυλωμάτων</a:t>
            </a:r>
            <a:r>
              <a:rPr lang="el-GR" dirty="0" smtClean="0"/>
              <a:t>. Διατίθεται σε διάφορες διατομές για τη δημιουργία διαφόρων καμπυλώσεων (</a:t>
            </a:r>
            <a:r>
              <a:rPr lang="el-GR" dirty="0" err="1" smtClean="0"/>
              <a:t>στρογγύλια</a:t>
            </a:r>
            <a:r>
              <a:rPr lang="el-GR" dirty="0" smtClean="0"/>
              <a:t>). </a:t>
            </a:r>
          </a:p>
          <a:p>
            <a:pPr marL="85725" indent="-85725" algn="just"/>
            <a:r>
              <a:rPr lang="el-GR" b="1" dirty="0" smtClean="0"/>
              <a:t>Σημαδέματος.</a:t>
            </a:r>
            <a:r>
              <a:rPr lang="el-GR" dirty="0" smtClean="0"/>
              <a:t> Διαθέτει μύτη με κεντρική ακίδα και πλάγιες πλευρές. Η άκρη του σκαρπέλου έρχεται σε επαφή με το ξύλο και δημιουργεί βαθιές κοπές. Διαθέτει διατομή ρόμβου με ελαφρώς επίπεδα τα δύο άκρα. Το σχήμα αυτό μειώνει τις τριβές, ακόμα και όταν ακουμπάει στο ξύλο.</a:t>
            </a:r>
          </a:p>
          <a:p>
            <a:pPr marL="85725" indent="-85725" algn="just"/>
            <a:endParaRPr lang="el-GR" dirty="0" smtClean="0"/>
          </a:p>
          <a:p>
            <a:pPr marL="85725" indent="-85725" algn="just"/>
            <a:endParaRPr lang="el-GR" dirty="0" smtClean="0"/>
          </a:p>
          <a:p>
            <a:pPr marL="85725" indent="-85725" algn="just"/>
            <a:endParaRPr lang="el-GR" dirty="0" smtClean="0"/>
          </a:p>
          <a:p>
            <a:endParaRPr lang="el-GR" dirty="0"/>
          </a:p>
        </p:txBody>
      </p:sp>
      <p:sp>
        <p:nvSpPr>
          <p:cNvPr id="4" name="3 - Θέση αριθμού διαφάνειας"/>
          <p:cNvSpPr>
            <a:spLocks noGrp="1"/>
          </p:cNvSpPr>
          <p:nvPr>
            <p:ph type="sldNum" sz="quarter" idx="10"/>
          </p:nvPr>
        </p:nvSpPr>
        <p:spPr/>
        <p:txBody>
          <a:bodyPr/>
          <a:lstStyle/>
          <a:p>
            <a:fld id="{3388D66A-D739-438A-8323-D9F34D7D22A2}" type="slidenum">
              <a:rPr lang="el-GR" smtClean="0"/>
              <a:pPr/>
              <a:t>8</a:t>
            </a:fld>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85725" indent="-85725" algn="just"/>
            <a:r>
              <a:rPr lang="el-GR" b="1" dirty="0" smtClean="0"/>
              <a:t>Μικρό σημαδέματος</a:t>
            </a:r>
            <a:r>
              <a:rPr lang="el-GR" dirty="0" smtClean="0"/>
              <a:t>. Διαθέτει τετράγωνη διατομή και χρησιμοποιείται για ρηχά βαθουλώματα κατά τη φορά περιστροφής. Η μύτη είναι πλατιά και το σώμα είναι στιβαρό. Κόβει και από τις δυο κεκλιμένες πλευρές οι οποίες έχουν κλίση 45-50</a:t>
            </a:r>
            <a:r>
              <a:rPr lang="el-GR" baseline="30000" dirty="0" smtClean="0"/>
              <a:t>ο</a:t>
            </a:r>
            <a:r>
              <a:rPr lang="el-GR" dirty="0" smtClean="0"/>
              <a:t>. </a:t>
            </a:r>
          </a:p>
          <a:p>
            <a:pPr marL="85725" indent="-85725" algn="just"/>
            <a:r>
              <a:rPr lang="el-GR" b="1" dirty="0" smtClean="0"/>
              <a:t>Ίσιο</a:t>
            </a:r>
            <a:r>
              <a:rPr lang="el-GR" dirty="0" smtClean="0"/>
              <a:t>. Τα ίσια σκαρπέλα χρησιμοποιούνται για το τελικό φινίρισμα σε αντικείμενα (γαβάθες, κούπες, κλπ.), δημιουργώντας απαλές εξωτερικές επιφάνειες σε αυτά. Χρησιμοποιείται με την πλατιά επιφάνειά του να ακουμπάει στο ξύλο. Διαθέτει τετράγωνη διατομή και γωνία μύτης 60-65</a:t>
            </a:r>
            <a:r>
              <a:rPr lang="el-GR" baseline="30000" dirty="0" smtClean="0"/>
              <a:t>ο</a:t>
            </a:r>
            <a:r>
              <a:rPr lang="el-GR" dirty="0" smtClean="0"/>
              <a:t>.  Είναι βαρύ σκαρπέλο. Με την άκρη του αφαιρούνται μικρές ποσότητες ξύλου, βελτιώνοντας την τελικά ποιότητα.</a:t>
            </a:r>
          </a:p>
          <a:p>
            <a:pPr marL="85725" indent="-85725" algn="just"/>
            <a:r>
              <a:rPr lang="el-GR" b="1" dirty="0" smtClean="0"/>
              <a:t>Εξωτερικής καμπύλης</a:t>
            </a:r>
            <a:r>
              <a:rPr lang="el-GR" dirty="0" smtClean="0"/>
              <a:t>. Διαθέτει καμπυλωτή μύτη με την οποία βελτιώνεται η ποιότητα της επιφάνειας. Χρησιμοποιείται για το τελικό εσωτερικό τορνάρισμα καμπυλωτών αντικειμένων (γαβάθες, κούπες, κλπ.). Τα καλής ποιότητας σκαρπέλα, διαθέτουν τετράγωνη διατομή, είναι ισχυρά και η γωνία της μύτης είναι 60-65</a:t>
            </a:r>
            <a:r>
              <a:rPr lang="el-GR" baseline="30000" dirty="0" smtClean="0"/>
              <a:t>ο</a:t>
            </a:r>
            <a:r>
              <a:rPr lang="el-GR" dirty="0" smtClean="0"/>
              <a:t>.</a:t>
            </a:r>
          </a:p>
          <a:p>
            <a:pPr marL="85725" indent="-85725" algn="just"/>
            <a:r>
              <a:rPr lang="el-GR" b="1" dirty="0" smtClean="0"/>
              <a:t>Καμπύλο</a:t>
            </a:r>
            <a:r>
              <a:rPr lang="el-GR" dirty="0" smtClean="0"/>
              <a:t>. Διαθέτει ημικυκλική μύτη και χρησιμοποιείται για το τελικό φινίρισμα εσωτερικών καμπύλων επιφανειών. Είναι </a:t>
            </a:r>
            <a:r>
              <a:rPr lang="el-GR" dirty="0" err="1" smtClean="0"/>
              <a:t>ορθογωνικής</a:t>
            </a:r>
            <a:r>
              <a:rPr lang="el-GR" dirty="0" smtClean="0"/>
              <a:t> διατομής και διαθέτει ισχυρή μύτη με γωνία 60-65</a:t>
            </a:r>
            <a:r>
              <a:rPr lang="el-GR" baseline="30000" dirty="0" smtClean="0"/>
              <a:t>ο</a:t>
            </a:r>
            <a:r>
              <a:rPr lang="el-GR" dirty="0" smtClean="0"/>
              <a:t>. </a:t>
            </a:r>
          </a:p>
          <a:p>
            <a:r>
              <a:rPr lang="el-GR" dirty="0" smtClean="0"/>
              <a:t> </a:t>
            </a:r>
          </a:p>
          <a:p>
            <a:pPr marL="85725" indent="-85725" algn="just"/>
            <a:endParaRPr lang="el-GR" dirty="0" smtClean="0"/>
          </a:p>
          <a:p>
            <a:pPr marL="85725" indent="-85725" algn="just"/>
            <a:endParaRPr lang="el-GR" dirty="0" smtClean="0"/>
          </a:p>
          <a:p>
            <a:endParaRPr lang="el-GR" dirty="0"/>
          </a:p>
        </p:txBody>
      </p:sp>
      <p:sp>
        <p:nvSpPr>
          <p:cNvPr id="4" name="3 - Θέση αριθμού διαφάνειας"/>
          <p:cNvSpPr>
            <a:spLocks noGrp="1"/>
          </p:cNvSpPr>
          <p:nvPr>
            <p:ph type="sldNum" sz="quarter" idx="10"/>
          </p:nvPr>
        </p:nvSpPr>
        <p:spPr/>
        <p:txBody>
          <a:bodyPr/>
          <a:lstStyle/>
          <a:p>
            <a:fld id="{3388D66A-D739-438A-8323-D9F34D7D22A2}" type="slidenum">
              <a:rPr lang="el-GR" smtClean="0"/>
              <a:pPr/>
              <a:t>9</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l-G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49B23152-02E8-41CF-B688-A3F0C8090E90}" type="datetimeFigureOut">
              <a:rPr lang="el-GR" smtClean="0"/>
              <a:pPr/>
              <a:t>30/1/2017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68BA7F0-BF32-4A2D-A040-05FAF217DA0E}" type="slidenum">
              <a:rPr lang="el-GR" smtClean="0"/>
              <a:pPr/>
              <a:t>‹#›</a:t>
            </a:fld>
            <a:endParaRPr lang="el-GR"/>
          </a:p>
        </p:txBody>
      </p:sp>
    </p:spTree>
    <p:extLst>
      <p:ext uri="{BB962C8B-B14F-4D97-AF65-F5344CB8AC3E}">
        <p14:creationId xmlns:p14="http://schemas.microsoft.com/office/powerpoint/2010/main" xmlns="" val="2178115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49B23152-02E8-41CF-B688-A3F0C8090E90}" type="datetimeFigureOut">
              <a:rPr lang="el-GR" smtClean="0"/>
              <a:pPr/>
              <a:t>30/1/2017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68BA7F0-BF32-4A2D-A040-05FAF217DA0E}" type="slidenum">
              <a:rPr lang="el-GR" smtClean="0"/>
              <a:pPr/>
              <a:t>‹#›</a:t>
            </a:fld>
            <a:endParaRPr lang="el-GR"/>
          </a:p>
        </p:txBody>
      </p:sp>
    </p:spTree>
    <p:extLst>
      <p:ext uri="{BB962C8B-B14F-4D97-AF65-F5344CB8AC3E}">
        <p14:creationId xmlns:p14="http://schemas.microsoft.com/office/powerpoint/2010/main" xmlns="" val="3359078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49B23152-02E8-41CF-B688-A3F0C8090E90}" type="datetimeFigureOut">
              <a:rPr lang="el-GR" smtClean="0"/>
              <a:pPr/>
              <a:t>30/1/2017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68BA7F0-BF32-4A2D-A040-05FAF217DA0E}" type="slidenum">
              <a:rPr lang="el-GR" smtClean="0"/>
              <a:pPr/>
              <a:t>‹#›</a:t>
            </a:fld>
            <a:endParaRPr lang="el-GR"/>
          </a:p>
        </p:txBody>
      </p:sp>
    </p:spTree>
    <p:extLst>
      <p:ext uri="{BB962C8B-B14F-4D97-AF65-F5344CB8AC3E}">
        <p14:creationId xmlns:p14="http://schemas.microsoft.com/office/powerpoint/2010/main" xmlns="" val="2595358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49B23152-02E8-41CF-B688-A3F0C8090E90}" type="datetimeFigureOut">
              <a:rPr lang="el-GR" smtClean="0"/>
              <a:pPr/>
              <a:t>30/1/2017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68BA7F0-BF32-4A2D-A040-05FAF217DA0E}" type="slidenum">
              <a:rPr lang="el-GR" smtClean="0"/>
              <a:pPr/>
              <a:t>‹#›</a:t>
            </a:fld>
            <a:endParaRPr lang="el-GR"/>
          </a:p>
        </p:txBody>
      </p:sp>
    </p:spTree>
    <p:extLst>
      <p:ext uri="{BB962C8B-B14F-4D97-AF65-F5344CB8AC3E}">
        <p14:creationId xmlns:p14="http://schemas.microsoft.com/office/powerpoint/2010/main" xmlns="" val="4072897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l-G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B23152-02E8-41CF-B688-A3F0C8090E90}" type="datetimeFigureOut">
              <a:rPr lang="el-GR" smtClean="0"/>
              <a:pPr/>
              <a:t>30/1/2017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68BA7F0-BF32-4A2D-A040-05FAF217DA0E}" type="slidenum">
              <a:rPr lang="el-GR" smtClean="0"/>
              <a:pPr/>
              <a:t>‹#›</a:t>
            </a:fld>
            <a:endParaRPr lang="el-GR"/>
          </a:p>
        </p:txBody>
      </p:sp>
    </p:spTree>
    <p:extLst>
      <p:ext uri="{BB962C8B-B14F-4D97-AF65-F5344CB8AC3E}">
        <p14:creationId xmlns:p14="http://schemas.microsoft.com/office/powerpoint/2010/main" xmlns="" val="1343261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49B23152-02E8-41CF-B688-A3F0C8090E90}" type="datetimeFigureOut">
              <a:rPr lang="el-GR" smtClean="0"/>
              <a:pPr/>
              <a:t>30/1/2017</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668BA7F0-BF32-4A2D-A040-05FAF217DA0E}" type="slidenum">
              <a:rPr lang="el-GR" smtClean="0"/>
              <a:pPr/>
              <a:t>‹#›</a:t>
            </a:fld>
            <a:endParaRPr lang="el-GR"/>
          </a:p>
        </p:txBody>
      </p:sp>
    </p:spTree>
    <p:extLst>
      <p:ext uri="{BB962C8B-B14F-4D97-AF65-F5344CB8AC3E}">
        <p14:creationId xmlns:p14="http://schemas.microsoft.com/office/powerpoint/2010/main" xmlns="" val="2762749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l-G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49B23152-02E8-41CF-B688-A3F0C8090E90}" type="datetimeFigureOut">
              <a:rPr lang="el-GR" smtClean="0"/>
              <a:pPr/>
              <a:t>30/1/2017</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668BA7F0-BF32-4A2D-A040-05FAF217DA0E}" type="slidenum">
              <a:rPr lang="el-GR" smtClean="0"/>
              <a:pPr/>
              <a:t>‹#›</a:t>
            </a:fld>
            <a:endParaRPr lang="el-GR"/>
          </a:p>
        </p:txBody>
      </p:sp>
    </p:spTree>
    <p:extLst>
      <p:ext uri="{BB962C8B-B14F-4D97-AF65-F5344CB8AC3E}">
        <p14:creationId xmlns:p14="http://schemas.microsoft.com/office/powerpoint/2010/main" xmlns="" val="1823644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49B23152-02E8-41CF-B688-A3F0C8090E90}" type="datetimeFigureOut">
              <a:rPr lang="el-GR" smtClean="0"/>
              <a:pPr/>
              <a:t>30/1/2017</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668BA7F0-BF32-4A2D-A040-05FAF217DA0E}" type="slidenum">
              <a:rPr lang="el-GR" smtClean="0"/>
              <a:pPr/>
              <a:t>‹#›</a:t>
            </a:fld>
            <a:endParaRPr lang="el-GR"/>
          </a:p>
        </p:txBody>
      </p:sp>
    </p:spTree>
    <p:extLst>
      <p:ext uri="{BB962C8B-B14F-4D97-AF65-F5344CB8AC3E}">
        <p14:creationId xmlns:p14="http://schemas.microsoft.com/office/powerpoint/2010/main" xmlns="" val="1856489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B23152-02E8-41CF-B688-A3F0C8090E90}" type="datetimeFigureOut">
              <a:rPr lang="el-GR" smtClean="0"/>
              <a:pPr/>
              <a:t>30/1/2017</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668BA7F0-BF32-4A2D-A040-05FAF217DA0E}" type="slidenum">
              <a:rPr lang="el-GR" smtClean="0"/>
              <a:pPr/>
              <a:t>‹#›</a:t>
            </a:fld>
            <a:endParaRPr lang="el-GR"/>
          </a:p>
        </p:txBody>
      </p:sp>
    </p:spTree>
    <p:extLst>
      <p:ext uri="{BB962C8B-B14F-4D97-AF65-F5344CB8AC3E}">
        <p14:creationId xmlns:p14="http://schemas.microsoft.com/office/powerpoint/2010/main" xmlns="" val="2551060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l-G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B23152-02E8-41CF-B688-A3F0C8090E90}" type="datetimeFigureOut">
              <a:rPr lang="el-GR" smtClean="0"/>
              <a:pPr/>
              <a:t>30/1/2017</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668BA7F0-BF32-4A2D-A040-05FAF217DA0E}" type="slidenum">
              <a:rPr lang="el-GR" smtClean="0"/>
              <a:pPr/>
              <a:t>‹#›</a:t>
            </a:fld>
            <a:endParaRPr lang="el-GR"/>
          </a:p>
        </p:txBody>
      </p:sp>
    </p:spTree>
    <p:extLst>
      <p:ext uri="{BB962C8B-B14F-4D97-AF65-F5344CB8AC3E}">
        <p14:creationId xmlns:p14="http://schemas.microsoft.com/office/powerpoint/2010/main" xmlns="" val="1237350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l-G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B23152-02E8-41CF-B688-A3F0C8090E90}" type="datetimeFigureOut">
              <a:rPr lang="el-GR" smtClean="0"/>
              <a:pPr/>
              <a:t>30/1/2017</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668BA7F0-BF32-4A2D-A040-05FAF217DA0E}" type="slidenum">
              <a:rPr lang="el-GR" smtClean="0"/>
              <a:pPr/>
              <a:t>‹#›</a:t>
            </a:fld>
            <a:endParaRPr lang="el-GR"/>
          </a:p>
        </p:txBody>
      </p:sp>
    </p:spTree>
    <p:extLst>
      <p:ext uri="{BB962C8B-B14F-4D97-AF65-F5344CB8AC3E}">
        <p14:creationId xmlns:p14="http://schemas.microsoft.com/office/powerpoint/2010/main" xmlns="" val="1162064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B23152-02E8-41CF-B688-A3F0C8090E90}" type="datetimeFigureOut">
              <a:rPr lang="el-GR" smtClean="0"/>
              <a:pPr/>
              <a:t>30/1/2017</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8BA7F0-BF32-4A2D-A040-05FAF217DA0E}" type="slidenum">
              <a:rPr lang="el-GR" smtClean="0"/>
              <a:pPr/>
              <a:t>‹#›</a:t>
            </a:fld>
            <a:endParaRPr lang="el-GR"/>
          </a:p>
        </p:txBody>
      </p:sp>
    </p:spTree>
    <p:extLst>
      <p:ext uri="{BB962C8B-B14F-4D97-AF65-F5344CB8AC3E}">
        <p14:creationId xmlns:p14="http://schemas.microsoft.com/office/powerpoint/2010/main" xmlns="" val="2841244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240266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endParaRPr lang="tr-TR"/>
          </a:p>
        </p:txBody>
      </p:sp>
      <p:sp>
        <p:nvSpPr>
          <p:cNvPr id="19" name="TextBox 18"/>
          <p:cNvSpPr txBox="1"/>
          <p:nvPr/>
        </p:nvSpPr>
        <p:spPr>
          <a:xfrm>
            <a:off x="420915" y="3084993"/>
            <a:ext cx="11248572" cy="784830"/>
          </a:xfrm>
          <a:prstGeom prst="rect">
            <a:avLst/>
          </a:prstGeom>
          <a:noFill/>
        </p:spPr>
        <p:txBody>
          <a:bodyPr wrap="square" lIns="45720" tIns="22860" rIns="45720" bIns="22860" rtlCol="0">
            <a:spAutoFit/>
          </a:bodyPr>
          <a:lstStyle/>
          <a:p>
            <a:pPr algn="ctr"/>
            <a:r>
              <a:rPr lang="el-GR" sz="2400" b="1" dirty="0" smtClean="0">
                <a:solidFill>
                  <a:srgbClr val="FF0000"/>
                </a:solidFill>
                <a:ea typeface="Open Sans Semibold" panose="020B0706030804020204" pitchFamily="34" charset="0"/>
                <a:cs typeface="Open Sans Semibold" panose="020B0706030804020204" pitchFamily="34" charset="0"/>
              </a:rPr>
              <a:t>Υποενότητα 3.9. </a:t>
            </a:r>
          </a:p>
          <a:p>
            <a:pPr algn="ctr"/>
            <a:r>
              <a:rPr lang="el-GR" sz="2400" b="1" dirty="0" smtClean="0">
                <a:solidFill>
                  <a:srgbClr val="FF0000"/>
                </a:solidFill>
              </a:rPr>
              <a:t>Δημιουργία αντικειμένων με τόρνο</a:t>
            </a:r>
            <a:endParaRPr lang="tr-TR" sz="2400" b="1" dirty="0">
              <a:solidFill>
                <a:srgbClr val="FF0000"/>
              </a:solidFill>
              <a:ea typeface="Open Sans Semibold" panose="020B0706030804020204" pitchFamily="34" charset="0"/>
              <a:cs typeface="Open Sans Semibold" panose="020B0706030804020204" pitchFamily="34" charset="0"/>
            </a:endParaRPr>
          </a:p>
        </p:txBody>
      </p:sp>
    </p:spTree>
    <p:extLst>
      <p:ext uri="{BB962C8B-B14F-4D97-AF65-F5344CB8AC3E}">
        <p14:creationId xmlns:p14="http://schemas.microsoft.com/office/powerpoint/2010/main" xmlns="" val="326988910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0"/>
          <p:cNvSpPr txBox="1"/>
          <p:nvPr/>
        </p:nvSpPr>
        <p:spPr>
          <a:xfrm>
            <a:off x="2541320" y="170679"/>
            <a:ext cx="7006442" cy="415498"/>
          </a:xfrm>
          <a:prstGeom prst="rect">
            <a:avLst/>
          </a:prstGeom>
          <a:noFill/>
        </p:spPr>
        <p:txBody>
          <a:bodyPr wrap="square" lIns="45720" tIns="22860" rIns="45720" bIns="22860" rtlCol="0">
            <a:spAutoFit/>
          </a:bodyPr>
          <a:lstStyle/>
          <a:p>
            <a:pPr algn="ctr"/>
            <a:r>
              <a:rPr lang="el-GR" sz="2400" b="1" dirty="0" smtClean="0">
                <a:solidFill>
                  <a:schemeClr val="bg2">
                    <a:lumMod val="25000"/>
                  </a:schemeClr>
                </a:solidFill>
                <a:ea typeface="Open Sans Extrabold" panose="020B0906030804020204" pitchFamily="34" charset="0"/>
                <a:cs typeface="Open Sans Extrabold" panose="020B0906030804020204" pitchFamily="34" charset="0"/>
              </a:rPr>
              <a:t>Ημιαυτόματος τόρνος</a:t>
            </a:r>
            <a:endParaRPr lang="tr-TR" sz="2400" b="1" dirty="0">
              <a:solidFill>
                <a:schemeClr val="bg2">
                  <a:lumMod val="25000"/>
                </a:schemeClr>
              </a:solidFill>
              <a:ea typeface="Open Sans Extrabold" panose="020B0906030804020204" pitchFamily="34" charset="0"/>
              <a:cs typeface="Open Sans Extrabold" panose="020B0906030804020204" pitchFamily="34" charset="0"/>
            </a:endParaRPr>
          </a:p>
        </p:txBody>
      </p:sp>
      <p:cxnSp>
        <p:nvCxnSpPr>
          <p:cNvPr id="9" name="Straight Connector 65"/>
          <p:cNvCxnSpPr/>
          <p:nvPr/>
        </p:nvCxnSpPr>
        <p:spPr>
          <a:xfrm flipV="1">
            <a:off x="3768811" y="753762"/>
            <a:ext cx="4621427" cy="12358"/>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grpSp>
        <p:nvGrpSpPr>
          <p:cNvPr id="32" name="31 - Ομάδα"/>
          <p:cNvGrpSpPr/>
          <p:nvPr/>
        </p:nvGrpSpPr>
        <p:grpSpPr>
          <a:xfrm>
            <a:off x="4965650" y="2272415"/>
            <a:ext cx="6281469" cy="3658122"/>
            <a:chOff x="4469262" y="2442233"/>
            <a:chExt cx="4914900" cy="2514600"/>
          </a:xfrm>
        </p:grpSpPr>
        <p:pic>
          <p:nvPicPr>
            <p:cNvPr id="1026" name="Picture 2" descr="MVC-011F"/>
            <p:cNvPicPr>
              <a:picLocks noChangeAspect="1" noChangeArrowheads="1"/>
            </p:cNvPicPr>
            <p:nvPr/>
          </p:nvPicPr>
          <p:blipFill>
            <a:blip r:embed="rId3" cstate="print"/>
            <a:srcRect/>
            <a:stretch>
              <a:fillRect/>
            </a:stretch>
          </p:blipFill>
          <p:spPr bwMode="auto">
            <a:xfrm>
              <a:off x="6168222" y="2495947"/>
              <a:ext cx="3105150" cy="2333625"/>
            </a:xfrm>
            <a:prstGeom prst="rect">
              <a:avLst/>
            </a:prstGeom>
            <a:noFill/>
            <a:ln w="9525">
              <a:noFill/>
              <a:miter lim="800000"/>
              <a:headEnd/>
              <a:tailEnd/>
            </a:ln>
          </p:spPr>
        </p:pic>
        <p:grpSp>
          <p:nvGrpSpPr>
            <p:cNvPr id="1027" name="Group 3"/>
            <p:cNvGrpSpPr>
              <a:grpSpLocks/>
            </p:cNvGrpSpPr>
            <p:nvPr/>
          </p:nvGrpSpPr>
          <p:grpSpPr bwMode="auto">
            <a:xfrm>
              <a:off x="4469262" y="2442233"/>
              <a:ext cx="4914900" cy="2514600"/>
              <a:chOff x="1800" y="10260"/>
              <a:chExt cx="7740" cy="3960"/>
            </a:xfrm>
          </p:grpSpPr>
          <p:sp>
            <p:nvSpPr>
              <p:cNvPr id="1028" name="Text Box 4"/>
              <p:cNvSpPr txBox="1">
                <a:spLocks noChangeArrowheads="1"/>
              </p:cNvSpPr>
              <p:nvPr/>
            </p:nvSpPr>
            <p:spPr bwMode="auto">
              <a:xfrm>
                <a:off x="1980" y="10451"/>
                <a:ext cx="2400" cy="24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85725" marR="0" lvl="0" indent="-85725" algn="l" defTabSz="914400" rtl="0" eaLnBrk="1" fontAlgn="base" latinLnBrk="0" hangingPunct="1">
                  <a:lnSpc>
                    <a:spcPct val="100000"/>
                  </a:lnSpc>
                  <a:spcBef>
                    <a:spcPct val="0"/>
                  </a:spcBef>
                  <a:buClrTx/>
                  <a:buSzTx/>
                  <a:buFontTx/>
                  <a:buNone/>
                  <a:tabLst/>
                </a:pPr>
                <a:r>
                  <a:rPr kumimoji="0" lang="el-GR" sz="1050" b="1" u="none" strike="noStrike" cap="none" normalizeH="0" baseline="0" dirty="0" smtClean="0">
                    <a:ln>
                      <a:noFill/>
                    </a:ln>
                    <a:solidFill>
                      <a:schemeClr val="tx1"/>
                    </a:solidFill>
                    <a:effectLst/>
                    <a:cs typeface="Arial" pitchFamily="34" charset="0"/>
                  </a:rPr>
                  <a:t>1:</a:t>
                </a:r>
                <a:r>
                  <a:rPr kumimoji="0" lang="el-GR" sz="1050" b="0" u="none" strike="noStrike" cap="none" normalizeH="0" baseline="0" dirty="0" smtClean="0">
                    <a:ln>
                      <a:noFill/>
                    </a:ln>
                    <a:solidFill>
                      <a:schemeClr val="tx1"/>
                    </a:solidFill>
                    <a:effectLst/>
                    <a:cs typeface="Arial" pitchFamily="34" charset="0"/>
                  </a:rPr>
                  <a:t> Σκελετός μηχανήματος</a:t>
                </a:r>
              </a:p>
              <a:p>
                <a:pPr marL="0" marR="0" lvl="0" indent="0" algn="l" defTabSz="914400" rtl="0" eaLnBrk="1" fontAlgn="base" latinLnBrk="0" hangingPunct="1">
                  <a:lnSpc>
                    <a:spcPct val="100000"/>
                  </a:lnSpc>
                  <a:spcBef>
                    <a:spcPct val="0"/>
                  </a:spcBef>
                  <a:buClrTx/>
                  <a:buSzTx/>
                  <a:buFontTx/>
                  <a:buNone/>
                  <a:tabLst/>
                </a:pPr>
                <a:r>
                  <a:rPr kumimoji="0" lang="el-GR" sz="1050" b="1" u="none" strike="noStrike" cap="none" normalizeH="0" baseline="0" dirty="0" smtClean="0">
                    <a:ln>
                      <a:noFill/>
                    </a:ln>
                    <a:solidFill>
                      <a:schemeClr val="tx1"/>
                    </a:solidFill>
                    <a:effectLst/>
                    <a:cs typeface="Arial" pitchFamily="34" charset="0"/>
                  </a:rPr>
                  <a:t>2:</a:t>
                </a:r>
                <a:r>
                  <a:rPr kumimoji="0" lang="el-GR" sz="1050" b="0" u="none" strike="noStrike" cap="none" normalizeH="0" baseline="0" dirty="0" smtClean="0">
                    <a:ln>
                      <a:noFill/>
                    </a:ln>
                    <a:solidFill>
                      <a:schemeClr val="tx1"/>
                    </a:solidFill>
                    <a:effectLst/>
                    <a:cs typeface="Arial" pitchFamily="34" charset="0"/>
                  </a:rPr>
                  <a:t> Τράπεζα εργασίας</a:t>
                </a:r>
              </a:p>
              <a:p>
                <a:pPr marL="0" marR="0" lvl="0" indent="0" algn="l" defTabSz="914400" rtl="0" eaLnBrk="1" fontAlgn="base" latinLnBrk="0" hangingPunct="1">
                  <a:lnSpc>
                    <a:spcPct val="100000"/>
                  </a:lnSpc>
                  <a:spcBef>
                    <a:spcPct val="0"/>
                  </a:spcBef>
                  <a:buClrTx/>
                  <a:buSzTx/>
                  <a:buFontTx/>
                  <a:buNone/>
                  <a:tabLst/>
                </a:pPr>
                <a:r>
                  <a:rPr kumimoji="0" lang="el-GR" sz="1050" b="1" u="none" strike="noStrike" cap="none" normalizeH="0" baseline="0" dirty="0" smtClean="0">
                    <a:ln>
                      <a:noFill/>
                    </a:ln>
                    <a:solidFill>
                      <a:schemeClr val="tx1"/>
                    </a:solidFill>
                    <a:effectLst/>
                    <a:cs typeface="Arial" pitchFamily="34" charset="0"/>
                  </a:rPr>
                  <a:t>3:</a:t>
                </a:r>
                <a:r>
                  <a:rPr kumimoji="0" lang="el-GR" sz="1050" b="0" u="none" strike="noStrike" cap="none" normalizeH="0" baseline="0" dirty="0" smtClean="0">
                    <a:ln>
                      <a:noFill/>
                    </a:ln>
                    <a:solidFill>
                      <a:schemeClr val="tx1"/>
                    </a:solidFill>
                    <a:effectLst/>
                    <a:cs typeface="Arial" pitchFamily="34" charset="0"/>
                  </a:rPr>
                  <a:t> Στήριγμα εργαλείων</a:t>
                </a:r>
              </a:p>
              <a:p>
                <a:pPr marL="0" marR="0" lvl="0" indent="0" algn="l" defTabSz="914400" rtl="0" eaLnBrk="1" fontAlgn="base" latinLnBrk="0" hangingPunct="1">
                  <a:lnSpc>
                    <a:spcPct val="100000"/>
                  </a:lnSpc>
                  <a:spcBef>
                    <a:spcPct val="0"/>
                  </a:spcBef>
                  <a:buClrTx/>
                  <a:buSzTx/>
                  <a:buFontTx/>
                  <a:buNone/>
                  <a:tabLst/>
                </a:pPr>
                <a:r>
                  <a:rPr kumimoji="0" lang="el-GR" sz="1050" b="1" u="none" strike="noStrike" cap="none" normalizeH="0" baseline="0" dirty="0" smtClean="0">
                    <a:ln>
                      <a:noFill/>
                    </a:ln>
                    <a:solidFill>
                      <a:schemeClr val="tx1"/>
                    </a:solidFill>
                    <a:effectLst/>
                    <a:cs typeface="Arial" pitchFamily="34" charset="0"/>
                  </a:rPr>
                  <a:t>4:</a:t>
                </a:r>
                <a:r>
                  <a:rPr kumimoji="0" lang="el-GR" sz="1050" b="0" u="none" strike="noStrike" cap="none" normalizeH="0" baseline="0" dirty="0" smtClean="0">
                    <a:ln>
                      <a:noFill/>
                    </a:ln>
                    <a:solidFill>
                      <a:schemeClr val="tx1"/>
                    </a:solidFill>
                    <a:effectLst/>
                    <a:cs typeface="Arial" pitchFamily="34" charset="0"/>
                  </a:rPr>
                  <a:t> Άτρακτος</a:t>
                </a:r>
              </a:p>
              <a:p>
                <a:pPr marL="0" marR="0" lvl="0" indent="0" algn="l" defTabSz="914400" rtl="0" eaLnBrk="1" fontAlgn="base" latinLnBrk="0" hangingPunct="1">
                  <a:lnSpc>
                    <a:spcPct val="100000"/>
                  </a:lnSpc>
                  <a:spcBef>
                    <a:spcPct val="0"/>
                  </a:spcBef>
                  <a:buClrTx/>
                  <a:buSzTx/>
                  <a:buFontTx/>
                  <a:buNone/>
                  <a:tabLst/>
                </a:pPr>
                <a:r>
                  <a:rPr kumimoji="0" lang="el-GR" sz="1050" b="1" u="none" strike="noStrike" cap="none" normalizeH="0" baseline="0" dirty="0" smtClean="0">
                    <a:ln>
                      <a:noFill/>
                    </a:ln>
                    <a:solidFill>
                      <a:schemeClr val="tx1"/>
                    </a:solidFill>
                    <a:effectLst/>
                    <a:cs typeface="Arial" pitchFamily="34" charset="0"/>
                  </a:rPr>
                  <a:t>5:</a:t>
                </a:r>
                <a:r>
                  <a:rPr kumimoji="0" lang="el-GR" sz="1050" b="0" u="none" strike="noStrike" cap="none" normalizeH="0" baseline="0" dirty="0" smtClean="0">
                    <a:ln>
                      <a:noFill/>
                    </a:ln>
                    <a:solidFill>
                      <a:schemeClr val="tx1"/>
                    </a:solidFill>
                    <a:effectLst/>
                    <a:cs typeface="Arial" pitchFamily="34" charset="0"/>
                  </a:rPr>
                  <a:t> </a:t>
                </a:r>
                <a:r>
                  <a:rPr kumimoji="0" lang="el-GR" sz="1050" b="0" u="none" strike="noStrike" cap="none" normalizeH="0" baseline="0" dirty="0" err="1" smtClean="0">
                    <a:ln>
                      <a:noFill/>
                    </a:ln>
                    <a:solidFill>
                      <a:schemeClr val="tx1"/>
                    </a:solidFill>
                    <a:effectLst/>
                    <a:cs typeface="Arial" pitchFamily="34" charset="0"/>
                  </a:rPr>
                  <a:t>Κεντροφορέας</a:t>
                </a:r>
                <a:endParaRPr kumimoji="0" lang="el-GR" sz="1050" b="0" u="none" strike="noStrike" cap="none" normalizeH="0" baseline="0" dirty="0" smtClean="0">
                  <a:ln>
                    <a:noFill/>
                  </a:ln>
                  <a:solidFill>
                    <a:schemeClr val="tx1"/>
                  </a:solidFill>
                  <a:effectLst/>
                  <a:cs typeface="Arial" pitchFamily="34" charset="0"/>
                </a:endParaRPr>
              </a:p>
              <a:p>
                <a:pPr marL="85725" marR="0" lvl="1" indent="-85725" algn="l" defTabSz="914400" rtl="0" eaLnBrk="1" fontAlgn="base" latinLnBrk="0" hangingPunct="1">
                  <a:lnSpc>
                    <a:spcPct val="100000"/>
                  </a:lnSpc>
                  <a:spcBef>
                    <a:spcPct val="0"/>
                  </a:spcBef>
                  <a:buClrTx/>
                  <a:buSzTx/>
                  <a:buFontTx/>
                  <a:buNone/>
                  <a:tabLst/>
                </a:pPr>
                <a:r>
                  <a:rPr kumimoji="0" lang="el-GR" sz="1050" b="1" u="none" strike="noStrike" cap="none" normalizeH="0" baseline="0" dirty="0" smtClean="0">
                    <a:ln>
                      <a:noFill/>
                    </a:ln>
                    <a:solidFill>
                      <a:schemeClr val="tx1"/>
                    </a:solidFill>
                    <a:effectLst/>
                    <a:cs typeface="Arial" pitchFamily="34" charset="0"/>
                  </a:rPr>
                  <a:t>6:</a:t>
                </a:r>
                <a:r>
                  <a:rPr kumimoji="0" lang="el-GR" sz="1050" b="0" u="none" strike="noStrike" cap="none" normalizeH="0" baseline="0" dirty="0" smtClean="0">
                    <a:ln>
                      <a:noFill/>
                    </a:ln>
                    <a:solidFill>
                      <a:schemeClr val="tx1"/>
                    </a:solidFill>
                    <a:effectLst/>
                    <a:cs typeface="Arial" pitchFamily="34" charset="0"/>
                  </a:rPr>
                  <a:t> </a:t>
                </a:r>
                <a:r>
                  <a:rPr kumimoji="0" lang="el-GR" sz="1050" b="0" u="none" strike="noStrike" cap="none" normalizeH="0" baseline="0" dirty="0" err="1" smtClean="0">
                    <a:ln>
                      <a:noFill/>
                    </a:ln>
                    <a:solidFill>
                      <a:schemeClr val="tx1"/>
                    </a:solidFill>
                    <a:effectLst/>
                    <a:cs typeface="Arial" pitchFamily="34" charset="0"/>
                  </a:rPr>
                  <a:t>Χειροκοχλίας</a:t>
                </a:r>
                <a:r>
                  <a:rPr kumimoji="0" lang="el-GR" sz="1050" b="0" u="none" strike="noStrike" cap="none" normalizeH="0" baseline="0" dirty="0" smtClean="0">
                    <a:ln>
                      <a:noFill/>
                    </a:ln>
                    <a:solidFill>
                      <a:schemeClr val="tx1"/>
                    </a:solidFill>
                    <a:effectLst/>
                    <a:cs typeface="Arial" pitchFamily="34" charset="0"/>
                  </a:rPr>
                  <a:t> </a:t>
                </a:r>
                <a:r>
                  <a:rPr kumimoji="0" lang="el-GR" sz="1050" b="0" u="none" strike="noStrike" cap="none" normalizeH="0" baseline="0" dirty="0" err="1" smtClean="0">
                    <a:ln>
                      <a:noFill/>
                    </a:ln>
                    <a:solidFill>
                      <a:schemeClr val="tx1"/>
                    </a:solidFill>
                    <a:effectLst/>
                    <a:cs typeface="Arial" pitchFamily="34" charset="0"/>
                  </a:rPr>
                  <a:t>κεντροφορέα</a:t>
                </a:r>
                <a:endParaRPr kumimoji="0" lang="el-GR" sz="1050" b="0" u="none" strike="noStrike" cap="none" normalizeH="0" baseline="0" dirty="0" smtClean="0">
                  <a:ln>
                    <a:noFill/>
                  </a:ln>
                  <a:solidFill>
                    <a:schemeClr val="tx1"/>
                  </a:solidFill>
                  <a:effectLst/>
                  <a:cs typeface="Arial" pitchFamily="34" charset="0"/>
                </a:endParaRPr>
              </a:p>
              <a:p>
                <a:pPr marL="0" marR="0" lvl="1" algn="l" defTabSz="914400" rtl="0" eaLnBrk="1" fontAlgn="base" latinLnBrk="0" hangingPunct="1">
                  <a:lnSpc>
                    <a:spcPct val="100000"/>
                  </a:lnSpc>
                  <a:spcBef>
                    <a:spcPct val="0"/>
                  </a:spcBef>
                  <a:buClrTx/>
                  <a:buSzTx/>
                  <a:buFontTx/>
                  <a:buNone/>
                  <a:tabLst/>
                </a:pPr>
                <a:r>
                  <a:rPr kumimoji="0" lang="el-GR" sz="1050" b="1" u="none" strike="noStrike" cap="none" normalizeH="0" baseline="0" dirty="0" smtClean="0">
                    <a:ln>
                      <a:noFill/>
                    </a:ln>
                    <a:solidFill>
                      <a:schemeClr val="tx1"/>
                    </a:solidFill>
                    <a:effectLst/>
                    <a:cs typeface="Arial" pitchFamily="34" charset="0"/>
                  </a:rPr>
                  <a:t>7:</a:t>
                </a:r>
                <a:r>
                  <a:rPr kumimoji="0" lang="el-GR" sz="1050" b="0" u="none" strike="noStrike" cap="none" normalizeH="0" baseline="0" dirty="0" smtClean="0">
                    <a:ln>
                      <a:noFill/>
                    </a:ln>
                    <a:solidFill>
                      <a:schemeClr val="tx1"/>
                    </a:solidFill>
                    <a:effectLst/>
                    <a:cs typeface="Arial" pitchFamily="34" charset="0"/>
                  </a:rPr>
                  <a:t> Σύστημα αντιγραφής</a:t>
                </a:r>
              </a:p>
              <a:p>
                <a:pPr marL="0" marR="0" lvl="1" algn="l" defTabSz="914400" rtl="0" eaLnBrk="1" fontAlgn="base" latinLnBrk="0" hangingPunct="1">
                  <a:lnSpc>
                    <a:spcPct val="100000"/>
                  </a:lnSpc>
                  <a:spcBef>
                    <a:spcPct val="0"/>
                  </a:spcBef>
                  <a:buClrTx/>
                  <a:buSzTx/>
                  <a:buFontTx/>
                  <a:buNone/>
                  <a:tabLst/>
                </a:pPr>
                <a:r>
                  <a:rPr kumimoji="0" lang="en-US" sz="1050" b="1" u="none" strike="noStrike" cap="none" normalizeH="0" baseline="0" dirty="0" smtClean="0">
                    <a:ln>
                      <a:noFill/>
                    </a:ln>
                    <a:solidFill>
                      <a:schemeClr val="tx1"/>
                    </a:solidFill>
                    <a:effectLst/>
                    <a:cs typeface="Arial" pitchFamily="34" charset="0"/>
                  </a:rPr>
                  <a:t>8</a:t>
                </a:r>
                <a:r>
                  <a:rPr kumimoji="0" lang="el-GR" sz="1050" b="1" u="none" strike="noStrike" cap="none" normalizeH="0" baseline="0" dirty="0" smtClean="0">
                    <a:ln>
                      <a:noFill/>
                    </a:ln>
                    <a:solidFill>
                      <a:schemeClr val="tx1"/>
                    </a:solidFill>
                    <a:effectLst/>
                    <a:cs typeface="Arial" pitchFamily="34" charset="0"/>
                  </a:rPr>
                  <a:t>:</a:t>
                </a:r>
                <a:r>
                  <a:rPr kumimoji="0" lang="el-GR" sz="1050" b="0" u="none" strike="noStrike" cap="none" normalizeH="0" baseline="0" dirty="0" smtClean="0">
                    <a:ln>
                      <a:noFill/>
                    </a:ln>
                    <a:solidFill>
                      <a:schemeClr val="tx1"/>
                    </a:solidFill>
                    <a:effectLst/>
                    <a:cs typeface="Arial" pitchFamily="34" charset="0"/>
                  </a:rPr>
                  <a:t> Σταθερό μαχαίρι</a:t>
                </a:r>
              </a:p>
              <a:p>
                <a:pPr marL="0" marR="0" lvl="1" algn="l" defTabSz="914400" rtl="0" eaLnBrk="1" fontAlgn="base" latinLnBrk="0" hangingPunct="1">
                  <a:lnSpc>
                    <a:spcPct val="100000"/>
                  </a:lnSpc>
                  <a:spcBef>
                    <a:spcPct val="0"/>
                  </a:spcBef>
                  <a:buClrTx/>
                  <a:buSzTx/>
                  <a:buFontTx/>
                  <a:buNone/>
                  <a:tabLst/>
                </a:pPr>
                <a:r>
                  <a:rPr kumimoji="0" lang="en-US" sz="1050" b="1" u="none" strike="noStrike" cap="none" normalizeH="0" baseline="0" dirty="0" smtClean="0">
                    <a:ln>
                      <a:noFill/>
                    </a:ln>
                    <a:solidFill>
                      <a:schemeClr val="tx1"/>
                    </a:solidFill>
                    <a:effectLst/>
                    <a:cs typeface="Arial" pitchFamily="34" charset="0"/>
                  </a:rPr>
                  <a:t>9</a:t>
                </a:r>
                <a:r>
                  <a:rPr kumimoji="0" lang="el-GR" sz="1050" b="1" u="none" strike="noStrike" cap="none" normalizeH="0" baseline="0" dirty="0" smtClean="0">
                    <a:ln>
                      <a:noFill/>
                    </a:ln>
                    <a:solidFill>
                      <a:schemeClr val="tx1"/>
                    </a:solidFill>
                    <a:effectLst/>
                    <a:cs typeface="Arial" pitchFamily="34" charset="0"/>
                  </a:rPr>
                  <a:t>:</a:t>
                </a:r>
                <a:r>
                  <a:rPr kumimoji="0" lang="el-GR" sz="1050" b="0" u="none" strike="noStrike" cap="none" normalizeH="0" baseline="0" dirty="0" smtClean="0">
                    <a:ln>
                      <a:noFill/>
                    </a:ln>
                    <a:solidFill>
                      <a:schemeClr val="tx1"/>
                    </a:solidFill>
                    <a:effectLst/>
                    <a:cs typeface="Arial" pitchFamily="34" charset="0"/>
                  </a:rPr>
                  <a:t> Προφυλακτήρας</a:t>
                </a:r>
              </a:p>
            </p:txBody>
          </p:sp>
          <p:sp>
            <p:nvSpPr>
              <p:cNvPr id="1029" name="Rectangle 5"/>
              <p:cNvSpPr>
                <a:spLocks noChangeArrowheads="1"/>
              </p:cNvSpPr>
              <p:nvPr/>
            </p:nvSpPr>
            <p:spPr bwMode="auto">
              <a:xfrm>
                <a:off x="1800" y="10271"/>
                <a:ext cx="7740" cy="3949"/>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sz="1050"/>
              </a:p>
            </p:txBody>
          </p:sp>
          <p:grpSp>
            <p:nvGrpSpPr>
              <p:cNvPr id="1030" name="Group 6"/>
              <p:cNvGrpSpPr>
                <a:grpSpLocks/>
              </p:cNvGrpSpPr>
              <p:nvPr/>
            </p:nvGrpSpPr>
            <p:grpSpPr bwMode="auto">
              <a:xfrm>
                <a:off x="4320" y="10260"/>
                <a:ext cx="5178" cy="3816"/>
                <a:chOff x="4320" y="10260"/>
                <a:chExt cx="5178" cy="3816"/>
              </a:xfrm>
            </p:grpSpPr>
            <p:sp>
              <p:nvSpPr>
                <p:cNvPr id="1031" name="Text Box 7"/>
                <p:cNvSpPr txBox="1">
                  <a:spLocks noChangeArrowheads="1"/>
                </p:cNvSpPr>
                <p:nvPr/>
              </p:nvSpPr>
              <p:spPr bwMode="auto">
                <a:xfrm>
                  <a:off x="4320" y="10260"/>
                  <a:ext cx="5178" cy="38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050" b="0" u="none" strike="noStrike" cap="none" normalizeH="0" baseline="0" smtClean="0">
                    <a:ln>
                      <a:noFill/>
                    </a:ln>
                    <a:solidFill>
                      <a:schemeClr val="tx1"/>
                    </a:solidFill>
                    <a:effectLst/>
                    <a:cs typeface="Arial" pitchFamily="34" charset="0"/>
                  </a:endParaRPr>
                </a:p>
              </p:txBody>
            </p:sp>
            <p:sp>
              <p:nvSpPr>
                <p:cNvPr id="1032" name="Line 8"/>
                <p:cNvSpPr>
                  <a:spLocks noChangeShapeType="1"/>
                </p:cNvSpPr>
                <p:nvPr/>
              </p:nvSpPr>
              <p:spPr bwMode="auto">
                <a:xfrm flipV="1">
                  <a:off x="7560" y="13320"/>
                  <a:ext cx="720" cy="360"/>
                </a:xfrm>
                <a:prstGeom prst="line">
                  <a:avLst/>
                </a:prstGeom>
                <a:noFill/>
                <a:ln w="9525">
                  <a:solidFill>
                    <a:srgbClr val="000000"/>
                  </a:solidFill>
                  <a:round/>
                  <a:headEnd/>
                  <a:tailEnd type="triangle" w="sm" len="sm"/>
                </a:ln>
              </p:spPr>
              <p:txBody>
                <a:bodyPr vert="horz" wrap="square" lIns="91440" tIns="45720" rIns="91440" bIns="45720" numCol="1" anchor="t" anchorCtr="0" compatLnSpc="1">
                  <a:prstTxWarp prst="textNoShape">
                    <a:avLst/>
                  </a:prstTxWarp>
                </a:bodyPr>
                <a:lstStyle/>
                <a:p>
                  <a:endParaRPr lang="el-GR" sz="1050"/>
                </a:p>
              </p:txBody>
            </p:sp>
            <p:sp>
              <p:nvSpPr>
                <p:cNvPr id="1033" name="Line 9"/>
                <p:cNvSpPr>
                  <a:spLocks noChangeShapeType="1"/>
                </p:cNvSpPr>
                <p:nvPr/>
              </p:nvSpPr>
              <p:spPr bwMode="auto">
                <a:xfrm flipH="1" flipV="1">
                  <a:off x="4680" y="11880"/>
                  <a:ext cx="540" cy="1440"/>
                </a:xfrm>
                <a:prstGeom prst="line">
                  <a:avLst/>
                </a:prstGeom>
                <a:noFill/>
                <a:ln w="9525">
                  <a:solidFill>
                    <a:srgbClr val="000000"/>
                  </a:solidFill>
                  <a:round/>
                  <a:headEnd/>
                  <a:tailEnd type="triangle" w="sm" len="sm"/>
                </a:ln>
              </p:spPr>
              <p:txBody>
                <a:bodyPr vert="horz" wrap="square" lIns="91440" tIns="45720" rIns="91440" bIns="45720" numCol="1" anchor="t" anchorCtr="0" compatLnSpc="1">
                  <a:prstTxWarp prst="textNoShape">
                    <a:avLst/>
                  </a:prstTxWarp>
                </a:bodyPr>
                <a:lstStyle/>
                <a:p>
                  <a:endParaRPr lang="el-GR" sz="1050"/>
                </a:p>
              </p:txBody>
            </p:sp>
            <p:sp>
              <p:nvSpPr>
                <p:cNvPr id="1034" name="Text Box 10"/>
                <p:cNvSpPr txBox="1">
                  <a:spLocks noChangeArrowheads="1"/>
                </p:cNvSpPr>
                <p:nvPr/>
              </p:nvSpPr>
              <p:spPr bwMode="auto">
                <a:xfrm>
                  <a:off x="5040" y="13320"/>
                  <a:ext cx="540" cy="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50" b="1" u="none" strike="noStrike" cap="none" normalizeH="0" baseline="0" dirty="0" smtClean="0">
                      <a:ln>
                        <a:noFill/>
                      </a:ln>
                      <a:solidFill>
                        <a:schemeClr val="bg1"/>
                      </a:solidFill>
                      <a:effectLst/>
                      <a:cs typeface="Arial" pitchFamily="34" charset="0"/>
                    </a:rPr>
                    <a:t>2</a:t>
                  </a:r>
                  <a:endParaRPr kumimoji="0" lang="el-GR" sz="1050" b="0" u="none" strike="noStrike" cap="none" normalizeH="0" baseline="0" dirty="0" smtClean="0">
                    <a:ln>
                      <a:noFill/>
                    </a:ln>
                    <a:solidFill>
                      <a:schemeClr val="bg1"/>
                    </a:solidFill>
                    <a:effectLst/>
                    <a:cs typeface="Arial" pitchFamily="34" charset="0"/>
                  </a:endParaRPr>
                </a:p>
              </p:txBody>
            </p:sp>
            <p:sp>
              <p:nvSpPr>
                <p:cNvPr id="1035" name="Line 11"/>
                <p:cNvSpPr>
                  <a:spLocks noChangeShapeType="1"/>
                </p:cNvSpPr>
                <p:nvPr/>
              </p:nvSpPr>
              <p:spPr bwMode="auto">
                <a:xfrm flipV="1">
                  <a:off x="6120" y="11160"/>
                  <a:ext cx="180" cy="1980"/>
                </a:xfrm>
                <a:prstGeom prst="line">
                  <a:avLst/>
                </a:prstGeom>
                <a:noFill/>
                <a:ln w="9525">
                  <a:solidFill>
                    <a:srgbClr val="000000"/>
                  </a:solidFill>
                  <a:round/>
                  <a:headEnd/>
                  <a:tailEnd type="triangle" w="sm" len="sm"/>
                </a:ln>
              </p:spPr>
              <p:txBody>
                <a:bodyPr vert="horz" wrap="square" lIns="91440" tIns="45720" rIns="91440" bIns="45720" numCol="1" anchor="t" anchorCtr="0" compatLnSpc="1">
                  <a:prstTxWarp prst="textNoShape">
                    <a:avLst/>
                  </a:prstTxWarp>
                </a:bodyPr>
                <a:lstStyle/>
                <a:p>
                  <a:endParaRPr lang="el-GR" sz="1050"/>
                </a:p>
              </p:txBody>
            </p:sp>
            <p:sp>
              <p:nvSpPr>
                <p:cNvPr id="1036" name="Line 12"/>
                <p:cNvSpPr>
                  <a:spLocks noChangeShapeType="1"/>
                </p:cNvSpPr>
                <p:nvPr/>
              </p:nvSpPr>
              <p:spPr bwMode="auto">
                <a:xfrm>
                  <a:off x="7740" y="10440"/>
                  <a:ext cx="180" cy="540"/>
                </a:xfrm>
                <a:prstGeom prst="line">
                  <a:avLst/>
                </a:prstGeom>
                <a:noFill/>
                <a:ln w="9525">
                  <a:solidFill>
                    <a:srgbClr val="000000"/>
                  </a:solidFill>
                  <a:round/>
                  <a:headEnd/>
                  <a:tailEnd type="triangle" w="sm" len="sm"/>
                </a:ln>
              </p:spPr>
              <p:txBody>
                <a:bodyPr vert="horz" wrap="square" lIns="91440" tIns="45720" rIns="91440" bIns="45720" numCol="1" anchor="t" anchorCtr="0" compatLnSpc="1">
                  <a:prstTxWarp prst="textNoShape">
                    <a:avLst/>
                  </a:prstTxWarp>
                </a:bodyPr>
                <a:lstStyle/>
                <a:p>
                  <a:endParaRPr lang="el-GR" sz="1050"/>
                </a:p>
              </p:txBody>
            </p:sp>
            <p:sp>
              <p:nvSpPr>
                <p:cNvPr id="1037" name="Line 13"/>
                <p:cNvSpPr>
                  <a:spLocks noChangeShapeType="1"/>
                </p:cNvSpPr>
                <p:nvPr/>
              </p:nvSpPr>
              <p:spPr bwMode="auto">
                <a:xfrm>
                  <a:off x="5580" y="10620"/>
                  <a:ext cx="180" cy="540"/>
                </a:xfrm>
                <a:prstGeom prst="line">
                  <a:avLst/>
                </a:prstGeom>
                <a:noFill/>
                <a:ln w="9525">
                  <a:solidFill>
                    <a:srgbClr val="000000"/>
                  </a:solidFill>
                  <a:round/>
                  <a:headEnd/>
                  <a:tailEnd type="triangle" w="sm" len="sm"/>
                </a:ln>
              </p:spPr>
              <p:txBody>
                <a:bodyPr vert="horz" wrap="square" lIns="91440" tIns="45720" rIns="91440" bIns="45720" numCol="1" anchor="t" anchorCtr="0" compatLnSpc="1">
                  <a:prstTxWarp prst="textNoShape">
                    <a:avLst/>
                  </a:prstTxWarp>
                </a:bodyPr>
                <a:lstStyle/>
                <a:p>
                  <a:endParaRPr lang="el-GR" sz="1050"/>
                </a:p>
              </p:txBody>
            </p:sp>
            <p:sp>
              <p:nvSpPr>
                <p:cNvPr id="1038" name="Line 14"/>
                <p:cNvSpPr>
                  <a:spLocks noChangeShapeType="1"/>
                </p:cNvSpPr>
                <p:nvPr/>
              </p:nvSpPr>
              <p:spPr bwMode="auto">
                <a:xfrm flipV="1">
                  <a:off x="6840" y="11520"/>
                  <a:ext cx="180" cy="1980"/>
                </a:xfrm>
                <a:prstGeom prst="line">
                  <a:avLst/>
                </a:prstGeom>
                <a:noFill/>
                <a:ln w="9525">
                  <a:solidFill>
                    <a:srgbClr val="000000"/>
                  </a:solidFill>
                  <a:round/>
                  <a:headEnd/>
                  <a:tailEnd type="triangle" w="sm" len="sm"/>
                </a:ln>
              </p:spPr>
              <p:txBody>
                <a:bodyPr vert="horz" wrap="square" lIns="91440" tIns="45720" rIns="91440" bIns="45720" numCol="1" anchor="t" anchorCtr="0" compatLnSpc="1">
                  <a:prstTxWarp prst="textNoShape">
                    <a:avLst/>
                  </a:prstTxWarp>
                </a:bodyPr>
                <a:lstStyle/>
                <a:p>
                  <a:endParaRPr lang="el-GR" sz="1050"/>
                </a:p>
              </p:txBody>
            </p:sp>
            <p:sp>
              <p:nvSpPr>
                <p:cNvPr id="1039" name="Line 15"/>
                <p:cNvSpPr>
                  <a:spLocks noChangeShapeType="1"/>
                </p:cNvSpPr>
                <p:nvPr/>
              </p:nvSpPr>
              <p:spPr bwMode="auto">
                <a:xfrm>
                  <a:off x="7020" y="10620"/>
                  <a:ext cx="540" cy="540"/>
                </a:xfrm>
                <a:prstGeom prst="line">
                  <a:avLst/>
                </a:prstGeom>
                <a:noFill/>
                <a:ln w="9525">
                  <a:solidFill>
                    <a:srgbClr val="000000"/>
                  </a:solidFill>
                  <a:round/>
                  <a:headEnd/>
                  <a:tailEnd type="triangle" w="sm" len="sm"/>
                </a:ln>
              </p:spPr>
              <p:txBody>
                <a:bodyPr vert="horz" wrap="square" lIns="91440" tIns="45720" rIns="91440" bIns="45720" numCol="1" anchor="t" anchorCtr="0" compatLnSpc="1">
                  <a:prstTxWarp prst="textNoShape">
                    <a:avLst/>
                  </a:prstTxWarp>
                </a:bodyPr>
                <a:lstStyle/>
                <a:p>
                  <a:endParaRPr lang="el-GR" sz="1050"/>
                </a:p>
              </p:txBody>
            </p:sp>
            <p:sp>
              <p:nvSpPr>
                <p:cNvPr id="1040" name="Line 16"/>
                <p:cNvSpPr>
                  <a:spLocks noChangeShapeType="1"/>
                </p:cNvSpPr>
                <p:nvPr/>
              </p:nvSpPr>
              <p:spPr bwMode="auto">
                <a:xfrm flipH="1">
                  <a:off x="8460" y="10440"/>
                  <a:ext cx="180" cy="360"/>
                </a:xfrm>
                <a:prstGeom prst="line">
                  <a:avLst/>
                </a:prstGeom>
                <a:noFill/>
                <a:ln w="9525">
                  <a:solidFill>
                    <a:srgbClr val="000000"/>
                  </a:solidFill>
                  <a:round/>
                  <a:headEnd/>
                  <a:tailEnd type="triangle" w="sm" len="sm"/>
                </a:ln>
              </p:spPr>
              <p:txBody>
                <a:bodyPr vert="horz" wrap="square" lIns="91440" tIns="45720" rIns="91440" bIns="45720" numCol="1" anchor="t" anchorCtr="0" compatLnSpc="1">
                  <a:prstTxWarp prst="textNoShape">
                    <a:avLst/>
                  </a:prstTxWarp>
                </a:bodyPr>
                <a:lstStyle/>
                <a:p>
                  <a:endParaRPr lang="el-GR" sz="1050"/>
                </a:p>
              </p:txBody>
            </p:sp>
            <p:sp>
              <p:nvSpPr>
                <p:cNvPr id="1041" name="Text Box 17"/>
                <p:cNvSpPr txBox="1">
                  <a:spLocks noChangeArrowheads="1"/>
                </p:cNvSpPr>
                <p:nvPr/>
              </p:nvSpPr>
              <p:spPr bwMode="auto">
                <a:xfrm>
                  <a:off x="7200" y="13500"/>
                  <a:ext cx="540" cy="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50" b="1" u="none" strike="noStrike" cap="none" normalizeH="0" baseline="0" dirty="0" smtClean="0">
                      <a:ln>
                        <a:noFill/>
                      </a:ln>
                      <a:solidFill>
                        <a:schemeClr val="bg1"/>
                      </a:solidFill>
                      <a:effectLst/>
                      <a:cs typeface="Arial" pitchFamily="34" charset="0"/>
                    </a:rPr>
                    <a:t>1</a:t>
                  </a:r>
                  <a:endParaRPr kumimoji="0" lang="el-GR" sz="1050" b="0" u="none" strike="noStrike" cap="none" normalizeH="0" baseline="0" dirty="0" smtClean="0">
                    <a:ln>
                      <a:noFill/>
                    </a:ln>
                    <a:solidFill>
                      <a:schemeClr val="bg1"/>
                    </a:solidFill>
                    <a:effectLst/>
                    <a:cs typeface="Arial" pitchFamily="34" charset="0"/>
                  </a:endParaRPr>
                </a:p>
              </p:txBody>
            </p:sp>
            <p:sp>
              <p:nvSpPr>
                <p:cNvPr id="1042" name="Text Box 18"/>
                <p:cNvSpPr txBox="1">
                  <a:spLocks noChangeArrowheads="1"/>
                </p:cNvSpPr>
                <p:nvPr/>
              </p:nvSpPr>
              <p:spPr bwMode="auto">
                <a:xfrm>
                  <a:off x="6660" y="13500"/>
                  <a:ext cx="540" cy="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50" b="1" u="none" strike="noStrike" cap="none" normalizeH="0" baseline="0" dirty="0" smtClean="0">
                      <a:ln>
                        <a:noFill/>
                      </a:ln>
                      <a:solidFill>
                        <a:schemeClr val="bg1"/>
                      </a:solidFill>
                      <a:effectLst/>
                      <a:cs typeface="Arial" pitchFamily="34" charset="0"/>
                    </a:rPr>
                    <a:t>7</a:t>
                  </a:r>
                  <a:endParaRPr kumimoji="0" lang="el-GR" sz="1050" b="0" u="none" strike="noStrike" cap="none" normalizeH="0" baseline="0" dirty="0" smtClean="0">
                    <a:ln>
                      <a:noFill/>
                    </a:ln>
                    <a:solidFill>
                      <a:schemeClr val="bg1"/>
                    </a:solidFill>
                    <a:effectLst/>
                    <a:cs typeface="Arial" pitchFamily="34" charset="0"/>
                  </a:endParaRPr>
                </a:p>
              </p:txBody>
            </p:sp>
            <p:sp>
              <p:nvSpPr>
                <p:cNvPr id="1043" name="Text Box 19"/>
                <p:cNvSpPr txBox="1">
                  <a:spLocks noChangeArrowheads="1"/>
                </p:cNvSpPr>
                <p:nvPr/>
              </p:nvSpPr>
              <p:spPr bwMode="auto">
                <a:xfrm>
                  <a:off x="5940" y="13140"/>
                  <a:ext cx="540" cy="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50" b="1" u="none" strike="noStrike" cap="none" normalizeH="0" baseline="0" dirty="0" smtClean="0">
                      <a:ln>
                        <a:noFill/>
                      </a:ln>
                      <a:solidFill>
                        <a:schemeClr val="bg1"/>
                      </a:solidFill>
                      <a:effectLst/>
                      <a:cs typeface="Arial" pitchFamily="34" charset="0"/>
                    </a:rPr>
                    <a:t>3</a:t>
                  </a:r>
                  <a:endParaRPr kumimoji="0" lang="el-GR" sz="1050" b="0" u="none" strike="noStrike" cap="none" normalizeH="0" baseline="0" dirty="0" smtClean="0">
                    <a:ln>
                      <a:noFill/>
                    </a:ln>
                    <a:solidFill>
                      <a:schemeClr val="bg1"/>
                    </a:solidFill>
                    <a:effectLst/>
                    <a:cs typeface="Arial" pitchFamily="34" charset="0"/>
                  </a:endParaRPr>
                </a:p>
              </p:txBody>
            </p:sp>
            <p:sp>
              <p:nvSpPr>
                <p:cNvPr id="1044" name="Text Box 20"/>
                <p:cNvSpPr txBox="1">
                  <a:spLocks noChangeArrowheads="1"/>
                </p:cNvSpPr>
                <p:nvPr/>
              </p:nvSpPr>
              <p:spPr bwMode="auto">
                <a:xfrm>
                  <a:off x="5580" y="10260"/>
                  <a:ext cx="540" cy="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50" b="1" u="none" strike="noStrike" cap="none" normalizeH="0" baseline="0" dirty="0" smtClean="0">
                      <a:ln>
                        <a:noFill/>
                      </a:ln>
                      <a:solidFill>
                        <a:schemeClr val="bg1"/>
                      </a:solidFill>
                      <a:effectLst/>
                      <a:cs typeface="Arial" pitchFamily="34" charset="0"/>
                    </a:rPr>
                    <a:t>5</a:t>
                  </a:r>
                  <a:endParaRPr kumimoji="0" lang="el-GR" sz="1050" b="0" u="none" strike="noStrike" cap="none" normalizeH="0" baseline="0" dirty="0" smtClean="0">
                    <a:ln>
                      <a:noFill/>
                    </a:ln>
                    <a:solidFill>
                      <a:schemeClr val="bg1"/>
                    </a:solidFill>
                    <a:effectLst/>
                    <a:cs typeface="Arial" pitchFamily="34" charset="0"/>
                  </a:endParaRPr>
                </a:p>
              </p:txBody>
            </p:sp>
            <p:sp>
              <p:nvSpPr>
                <p:cNvPr id="1045" name="Text Box 21"/>
                <p:cNvSpPr txBox="1">
                  <a:spLocks noChangeArrowheads="1"/>
                </p:cNvSpPr>
                <p:nvPr/>
              </p:nvSpPr>
              <p:spPr bwMode="auto">
                <a:xfrm>
                  <a:off x="8640" y="10260"/>
                  <a:ext cx="540" cy="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50" b="1" u="none" strike="noStrike" cap="none" normalizeH="0" baseline="0" dirty="0" smtClean="0">
                      <a:ln>
                        <a:noFill/>
                      </a:ln>
                      <a:solidFill>
                        <a:schemeClr val="bg1"/>
                      </a:solidFill>
                      <a:effectLst/>
                      <a:cs typeface="Arial" pitchFamily="34" charset="0"/>
                    </a:rPr>
                    <a:t>9</a:t>
                  </a:r>
                  <a:endParaRPr kumimoji="0" lang="el-GR" sz="1050" b="0" u="none" strike="noStrike" cap="none" normalizeH="0" baseline="0" dirty="0" smtClean="0">
                    <a:ln>
                      <a:noFill/>
                    </a:ln>
                    <a:solidFill>
                      <a:schemeClr val="bg1"/>
                    </a:solidFill>
                    <a:effectLst/>
                    <a:cs typeface="Arial" pitchFamily="34" charset="0"/>
                  </a:endParaRPr>
                </a:p>
              </p:txBody>
            </p:sp>
            <p:sp>
              <p:nvSpPr>
                <p:cNvPr id="1046" name="Text Box 22"/>
                <p:cNvSpPr txBox="1">
                  <a:spLocks noChangeArrowheads="1"/>
                </p:cNvSpPr>
                <p:nvPr/>
              </p:nvSpPr>
              <p:spPr bwMode="auto">
                <a:xfrm>
                  <a:off x="6660" y="10260"/>
                  <a:ext cx="540" cy="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50" b="1" u="none" strike="noStrike" cap="none" normalizeH="0" baseline="0" dirty="0" smtClean="0">
                      <a:ln>
                        <a:noFill/>
                      </a:ln>
                      <a:solidFill>
                        <a:schemeClr val="bg1"/>
                      </a:solidFill>
                      <a:effectLst/>
                      <a:cs typeface="Arial" pitchFamily="34" charset="0"/>
                    </a:rPr>
                    <a:t>8</a:t>
                  </a:r>
                  <a:endParaRPr kumimoji="0" lang="el-GR" sz="1050" b="0" u="none" strike="noStrike" cap="none" normalizeH="0" baseline="0" dirty="0" smtClean="0">
                    <a:ln>
                      <a:noFill/>
                    </a:ln>
                    <a:solidFill>
                      <a:schemeClr val="bg1"/>
                    </a:solidFill>
                    <a:effectLst/>
                    <a:cs typeface="Arial" pitchFamily="34" charset="0"/>
                  </a:endParaRPr>
                </a:p>
              </p:txBody>
            </p:sp>
            <p:sp>
              <p:nvSpPr>
                <p:cNvPr id="1047" name="Text Box 23"/>
                <p:cNvSpPr txBox="1">
                  <a:spLocks noChangeArrowheads="1"/>
                </p:cNvSpPr>
                <p:nvPr/>
              </p:nvSpPr>
              <p:spPr bwMode="auto">
                <a:xfrm>
                  <a:off x="7380" y="10260"/>
                  <a:ext cx="540" cy="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50" b="1" u="none" strike="noStrike" cap="none" normalizeH="0" baseline="0" dirty="0" smtClean="0">
                      <a:ln>
                        <a:noFill/>
                      </a:ln>
                      <a:solidFill>
                        <a:schemeClr val="bg1"/>
                      </a:solidFill>
                      <a:effectLst/>
                      <a:cs typeface="Arial" pitchFamily="34" charset="0"/>
                    </a:rPr>
                    <a:t>4</a:t>
                  </a:r>
                  <a:endParaRPr kumimoji="0" lang="el-GR" sz="1050" b="0" u="none" strike="noStrike" cap="none" normalizeH="0" baseline="0" dirty="0" smtClean="0">
                    <a:ln>
                      <a:noFill/>
                    </a:ln>
                    <a:solidFill>
                      <a:schemeClr val="bg1"/>
                    </a:solidFill>
                    <a:effectLst/>
                    <a:cs typeface="Arial" pitchFamily="34" charset="0"/>
                  </a:endParaRPr>
                </a:p>
              </p:txBody>
            </p:sp>
            <p:sp>
              <p:nvSpPr>
                <p:cNvPr id="1048" name="Line 24"/>
                <p:cNvSpPr>
                  <a:spLocks noChangeShapeType="1"/>
                </p:cNvSpPr>
                <p:nvPr/>
              </p:nvSpPr>
              <p:spPr bwMode="auto">
                <a:xfrm flipV="1">
                  <a:off x="4680" y="11340"/>
                  <a:ext cx="180" cy="180"/>
                </a:xfrm>
                <a:prstGeom prst="line">
                  <a:avLst/>
                </a:prstGeom>
                <a:noFill/>
                <a:ln w="9525">
                  <a:solidFill>
                    <a:srgbClr val="000000"/>
                  </a:solidFill>
                  <a:round/>
                  <a:headEnd/>
                  <a:tailEnd type="triangle" w="sm" len="sm"/>
                </a:ln>
              </p:spPr>
              <p:txBody>
                <a:bodyPr vert="horz" wrap="square" lIns="91440" tIns="45720" rIns="91440" bIns="45720" numCol="1" anchor="t" anchorCtr="0" compatLnSpc="1">
                  <a:prstTxWarp prst="textNoShape">
                    <a:avLst/>
                  </a:prstTxWarp>
                </a:bodyPr>
                <a:lstStyle/>
                <a:p>
                  <a:endParaRPr lang="el-GR" sz="1050"/>
                </a:p>
              </p:txBody>
            </p:sp>
            <p:sp>
              <p:nvSpPr>
                <p:cNvPr id="1049" name="Text Box 25"/>
                <p:cNvSpPr txBox="1">
                  <a:spLocks noChangeArrowheads="1"/>
                </p:cNvSpPr>
                <p:nvPr/>
              </p:nvSpPr>
              <p:spPr bwMode="auto">
                <a:xfrm>
                  <a:off x="4320" y="11520"/>
                  <a:ext cx="540" cy="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50" b="1" u="none" strike="noStrike" cap="none" normalizeH="0" baseline="0" dirty="0" smtClean="0">
                      <a:ln>
                        <a:noFill/>
                      </a:ln>
                      <a:solidFill>
                        <a:schemeClr val="bg1"/>
                      </a:solidFill>
                      <a:effectLst/>
                      <a:cs typeface="Arial" pitchFamily="34" charset="0"/>
                    </a:rPr>
                    <a:t>6</a:t>
                  </a:r>
                  <a:endParaRPr kumimoji="0" lang="el-GR" sz="1050" b="0" u="none" strike="noStrike" cap="none" normalizeH="0" baseline="0" dirty="0" smtClean="0">
                    <a:ln>
                      <a:noFill/>
                    </a:ln>
                    <a:solidFill>
                      <a:schemeClr val="bg1"/>
                    </a:solidFill>
                    <a:effectLst/>
                    <a:cs typeface="Arial" pitchFamily="34" charset="0"/>
                  </a:endParaRPr>
                </a:p>
              </p:txBody>
            </p:sp>
          </p:grpSp>
        </p:grpSp>
      </p:grpSp>
      <p:sp>
        <p:nvSpPr>
          <p:cNvPr id="1050" name="Rectangle 26"/>
          <p:cNvSpPr>
            <a:spLocks noChangeArrowheads="1"/>
          </p:cNvSpPr>
          <p:nvPr/>
        </p:nvSpPr>
        <p:spPr bwMode="auto">
          <a:xfrm>
            <a:off x="534390" y="1136469"/>
            <a:ext cx="10764981"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just" defTabSz="914400" rtl="0" eaLnBrk="1" fontAlgn="base" latinLnBrk="0" hangingPunct="1">
              <a:lnSpc>
                <a:spcPct val="100000"/>
              </a:lnSpc>
              <a:spcBef>
                <a:spcPct val="0"/>
              </a:spcBef>
              <a:spcAft>
                <a:spcPct val="0"/>
              </a:spcAft>
              <a:buClrTx/>
              <a:buSzTx/>
              <a:buFontTx/>
              <a:buNone/>
              <a:tabLst/>
            </a:pPr>
            <a:r>
              <a:rPr kumimoji="0" lang="el-GR" sz="2000" i="0" u="none" strike="noStrike" cap="none" normalizeH="0" baseline="0" dirty="0" smtClean="0">
                <a:ln>
                  <a:noFill/>
                </a:ln>
                <a:solidFill>
                  <a:schemeClr val="tx1"/>
                </a:solidFill>
                <a:effectLst/>
                <a:ea typeface="Times New Roman" pitchFamily="18" charset="0"/>
                <a:cs typeface="Arial" pitchFamily="34" charset="0"/>
              </a:rPr>
              <a:t>Ο </a:t>
            </a:r>
            <a:r>
              <a:rPr kumimoji="0" lang="el-GR" sz="2000" b="1" i="0" u="none" strike="noStrike" cap="none" normalizeH="0" baseline="0" dirty="0" smtClean="0">
                <a:ln>
                  <a:noFill/>
                </a:ln>
                <a:solidFill>
                  <a:schemeClr val="tx1"/>
                </a:solidFill>
                <a:effectLst/>
                <a:ea typeface="Times New Roman" pitchFamily="18" charset="0"/>
                <a:cs typeface="Arial" pitchFamily="34" charset="0"/>
              </a:rPr>
              <a:t>ημιαυτόματος τόρνος </a:t>
            </a:r>
            <a:r>
              <a:rPr kumimoji="0" lang="el-GR" sz="2000" i="0" u="none" strike="noStrike" cap="none" normalizeH="0" baseline="0" dirty="0" smtClean="0">
                <a:ln>
                  <a:noFill/>
                </a:ln>
                <a:solidFill>
                  <a:schemeClr val="tx1"/>
                </a:solidFill>
                <a:effectLst/>
                <a:ea typeface="Times New Roman" pitchFamily="18" charset="0"/>
                <a:cs typeface="Arial" pitchFamily="34" charset="0"/>
              </a:rPr>
              <a:t>φέρει πολλά στοιχεία που συναντάμε και στον απλό τόρνο (σκελετό, άτρακτο, </a:t>
            </a:r>
            <a:r>
              <a:rPr kumimoji="0" lang="el-GR" sz="2000" i="0" u="none" strike="noStrike" cap="none" normalizeH="0" baseline="0" dirty="0" err="1" smtClean="0">
                <a:ln>
                  <a:noFill/>
                </a:ln>
                <a:solidFill>
                  <a:schemeClr val="tx1"/>
                </a:solidFill>
                <a:effectLst/>
                <a:ea typeface="Times New Roman" pitchFamily="18" charset="0"/>
                <a:cs typeface="Arial" pitchFamily="34" charset="0"/>
              </a:rPr>
              <a:t>κεντροφορέα</a:t>
            </a:r>
            <a:r>
              <a:rPr kumimoji="0" lang="el-GR" sz="2000" i="0" u="none" strike="noStrike" cap="none" normalizeH="0" baseline="0" dirty="0" smtClean="0">
                <a:ln>
                  <a:noFill/>
                </a:ln>
                <a:solidFill>
                  <a:schemeClr val="tx1"/>
                </a:solidFill>
                <a:effectLst/>
                <a:ea typeface="Times New Roman" pitchFamily="18" charset="0"/>
                <a:cs typeface="Arial" pitchFamily="34" charset="0"/>
              </a:rPr>
              <a:t>, στήριγμα εργαλείων, κλπ.). Επιπλέον, διαθέτει ένα σταθερό </a:t>
            </a:r>
            <a:r>
              <a:rPr kumimoji="0" lang="el-GR" sz="2000" i="1" u="none" strike="noStrike" cap="none" normalizeH="0" baseline="0" dirty="0" smtClean="0">
                <a:ln>
                  <a:noFill/>
                </a:ln>
                <a:solidFill>
                  <a:schemeClr val="tx1"/>
                </a:solidFill>
                <a:effectLst/>
                <a:ea typeface="Times New Roman" pitchFamily="18" charset="0"/>
                <a:cs typeface="Arial" pitchFamily="34" charset="0"/>
              </a:rPr>
              <a:t>μαχαίρι τομών</a:t>
            </a:r>
            <a:r>
              <a:rPr kumimoji="0" lang="el-GR" sz="2000" i="0" u="none" strike="noStrike" cap="none" normalizeH="0" baseline="0" dirty="0" smtClean="0">
                <a:ln>
                  <a:noFill/>
                </a:ln>
                <a:solidFill>
                  <a:schemeClr val="tx1"/>
                </a:solidFill>
                <a:effectLst/>
                <a:ea typeface="Times New Roman" pitchFamily="18" charset="0"/>
                <a:cs typeface="Arial" pitchFamily="34" charset="0"/>
              </a:rPr>
              <a:t> (8) συνδεδεμένο με </a:t>
            </a:r>
            <a:r>
              <a:rPr kumimoji="0" lang="el-GR" sz="2000" i="1" u="none" strike="noStrike" cap="none" normalizeH="0" baseline="0" dirty="0" smtClean="0">
                <a:ln>
                  <a:noFill/>
                </a:ln>
                <a:solidFill>
                  <a:schemeClr val="tx1"/>
                </a:solidFill>
                <a:effectLst/>
                <a:ea typeface="Times New Roman" pitchFamily="18" charset="0"/>
                <a:cs typeface="Arial" pitchFamily="34" charset="0"/>
              </a:rPr>
              <a:t>σύστημα αντιγραφής</a:t>
            </a:r>
            <a:r>
              <a:rPr kumimoji="0" lang="el-GR" sz="2000" i="0" u="none" strike="noStrike" cap="none" normalizeH="0" baseline="0" dirty="0" smtClean="0">
                <a:ln>
                  <a:noFill/>
                </a:ln>
                <a:solidFill>
                  <a:schemeClr val="tx1"/>
                </a:solidFill>
                <a:effectLst/>
                <a:ea typeface="Times New Roman" pitchFamily="18" charset="0"/>
                <a:cs typeface="Arial" pitchFamily="34" charset="0"/>
              </a:rPr>
              <a:t> (7) και διάφανο </a:t>
            </a:r>
            <a:r>
              <a:rPr kumimoji="0" lang="el-GR" sz="2000" i="1" u="none" strike="noStrike" cap="none" normalizeH="0" baseline="0" dirty="0" smtClean="0">
                <a:ln>
                  <a:noFill/>
                </a:ln>
                <a:solidFill>
                  <a:schemeClr val="tx1"/>
                </a:solidFill>
                <a:effectLst/>
                <a:ea typeface="Times New Roman" pitchFamily="18" charset="0"/>
                <a:cs typeface="Arial" pitchFamily="34" charset="0"/>
              </a:rPr>
              <a:t>προφυλακτήρα</a:t>
            </a:r>
            <a:r>
              <a:rPr kumimoji="0" lang="el-GR" sz="2000" i="0" u="none" strike="noStrike" cap="none" normalizeH="0" baseline="0" dirty="0" smtClean="0">
                <a:ln>
                  <a:noFill/>
                </a:ln>
                <a:solidFill>
                  <a:schemeClr val="tx1"/>
                </a:solidFill>
                <a:effectLst/>
                <a:ea typeface="Times New Roman" pitchFamily="18" charset="0"/>
                <a:cs typeface="Arial" pitchFamily="34" charset="0"/>
              </a:rPr>
              <a:t> (9).  </a:t>
            </a:r>
            <a:endParaRPr kumimoji="0" lang="el-GR" sz="3200" i="0" u="none" strike="noStrike" cap="none" normalizeH="0" baseline="0" dirty="0" smtClean="0">
              <a:ln>
                <a:noFill/>
              </a:ln>
              <a:solidFill>
                <a:schemeClr val="tx1"/>
              </a:solidFill>
              <a:effectLst/>
              <a:cs typeface="Arial" pitchFamily="34" charset="0"/>
            </a:endParaRPr>
          </a:p>
        </p:txBody>
      </p:sp>
      <p:sp>
        <p:nvSpPr>
          <p:cNvPr id="34" name="33 - Ορθογώνιο"/>
          <p:cNvSpPr/>
          <p:nvPr/>
        </p:nvSpPr>
        <p:spPr>
          <a:xfrm>
            <a:off x="6788088" y="6118163"/>
            <a:ext cx="2535566" cy="400110"/>
          </a:xfrm>
          <a:prstGeom prst="rect">
            <a:avLst/>
          </a:prstGeom>
        </p:spPr>
        <p:txBody>
          <a:bodyPr wrap="none">
            <a:spAutoFit/>
          </a:bodyPr>
          <a:lstStyle/>
          <a:p>
            <a:r>
              <a:rPr lang="el-GR" sz="2000" dirty="0" smtClean="0"/>
              <a:t>Ημιαυτόματος </a:t>
            </a:r>
            <a:r>
              <a:rPr lang="el-GR" sz="2000" dirty="0" smtClean="0"/>
              <a:t>τόρνος</a:t>
            </a:r>
            <a:endParaRPr lang="el-GR" sz="2000" dirty="0"/>
          </a:p>
        </p:txBody>
      </p:sp>
      <p:sp>
        <p:nvSpPr>
          <p:cNvPr id="35" name="34 - Ορθογώνιο"/>
          <p:cNvSpPr/>
          <p:nvPr/>
        </p:nvSpPr>
        <p:spPr>
          <a:xfrm>
            <a:off x="4959825" y="5919661"/>
            <a:ext cx="1900777" cy="307777"/>
          </a:xfrm>
          <a:prstGeom prst="rect">
            <a:avLst/>
          </a:prstGeom>
        </p:spPr>
        <p:txBody>
          <a:bodyPr wrap="none">
            <a:spAutoFit/>
          </a:bodyPr>
          <a:lstStyle/>
          <a:p>
            <a:r>
              <a:rPr lang="el-GR" sz="1400" dirty="0" smtClean="0"/>
              <a:t>ΠΗΓΗ: </a:t>
            </a:r>
            <a:r>
              <a:rPr lang="el-GR" sz="1400" dirty="0" err="1" smtClean="0"/>
              <a:t>Καραστεργίου</a:t>
            </a:r>
            <a:r>
              <a:rPr lang="el-GR" sz="1400" dirty="0" smtClean="0"/>
              <a:t> Σ.</a:t>
            </a:r>
            <a:endParaRPr lang="el-GR" sz="1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0"/>
          <p:cNvSpPr txBox="1"/>
          <p:nvPr/>
        </p:nvSpPr>
        <p:spPr>
          <a:xfrm>
            <a:off x="2541320" y="170679"/>
            <a:ext cx="7006442" cy="415498"/>
          </a:xfrm>
          <a:prstGeom prst="rect">
            <a:avLst/>
          </a:prstGeom>
          <a:noFill/>
        </p:spPr>
        <p:txBody>
          <a:bodyPr wrap="square" lIns="45720" tIns="22860" rIns="45720" bIns="22860" rtlCol="0">
            <a:spAutoFit/>
          </a:bodyPr>
          <a:lstStyle/>
          <a:p>
            <a:pPr algn="ctr"/>
            <a:r>
              <a:rPr lang="el-GR" sz="2400" b="1" dirty="0" smtClean="0">
                <a:solidFill>
                  <a:schemeClr val="bg2">
                    <a:lumMod val="25000"/>
                  </a:schemeClr>
                </a:solidFill>
                <a:ea typeface="Open Sans Extrabold" panose="020B0906030804020204" pitchFamily="34" charset="0"/>
                <a:cs typeface="Open Sans Extrabold" panose="020B0906030804020204" pitchFamily="34" charset="0"/>
              </a:rPr>
              <a:t>Ημιαυτόματος τόρνος</a:t>
            </a:r>
            <a:endParaRPr lang="tr-TR" sz="2400" b="1" dirty="0">
              <a:solidFill>
                <a:schemeClr val="bg2">
                  <a:lumMod val="25000"/>
                </a:schemeClr>
              </a:solidFill>
              <a:ea typeface="Open Sans Extrabold" panose="020B0906030804020204" pitchFamily="34" charset="0"/>
              <a:cs typeface="Open Sans Extrabold" panose="020B0906030804020204" pitchFamily="34" charset="0"/>
            </a:endParaRPr>
          </a:p>
        </p:txBody>
      </p:sp>
      <p:cxnSp>
        <p:nvCxnSpPr>
          <p:cNvPr id="3" name="Straight Connector 65"/>
          <p:cNvCxnSpPr/>
          <p:nvPr/>
        </p:nvCxnSpPr>
        <p:spPr>
          <a:xfrm flipV="1">
            <a:off x="3768811" y="753762"/>
            <a:ext cx="4621427" cy="12358"/>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sp>
        <p:nvSpPr>
          <p:cNvPr id="4" name="3 - Ορθογώνιο"/>
          <p:cNvSpPr/>
          <p:nvPr/>
        </p:nvSpPr>
        <p:spPr>
          <a:xfrm>
            <a:off x="5013242" y="813554"/>
            <a:ext cx="1872244" cy="461665"/>
          </a:xfrm>
          <a:prstGeom prst="rect">
            <a:avLst/>
          </a:prstGeom>
        </p:spPr>
        <p:txBody>
          <a:bodyPr wrap="none">
            <a:spAutoFit/>
          </a:bodyPr>
          <a:lstStyle/>
          <a:p>
            <a:pPr lvl="0" indent="114300" algn="just" fontAlgn="base">
              <a:spcBef>
                <a:spcPct val="0"/>
              </a:spcBef>
              <a:spcAft>
                <a:spcPct val="0"/>
              </a:spcAft>
            </a:pPr>
            <a:r>
              <a:rPr lang="el-GR" sz="2400" i="1" dirty="0" smtClean="0">
                <a:ea typeface="Times New Roman" pitchFamily="18" charset="0"/>
                <a:cs typeface="Arial" pitchFamily="34" charset="0"/>
              </a:rPr>
              <a:t>Κατεργασίες</a:t>
            </a:r>
            <a:endParaRPr lang="el-GR" sz="2000" i="1" dirty="0" smtClean="0">
              <a:cs typeface="Arial" pitchFamily="34" charset="0"/>
            </a:endParaRPr>
          </a:p>
        </p:txBody>
      </p:sp>
      <p:sp>
        <p:nvSpPr>
          <p:cNvPr id="5" name="4 - Ορθογώνιο"/>
          <p:cNvSpPr/>
          <p:nvPr/>
        </p:nvSpPr>
        <p:spPr>
          <a:xfrm>
            <a:off x="641268" y="1443841"/>
            <a:ext cx="10514412" cy="1015663"/>
          </a:xfrm>
          <a:prstGeom prst="rect">
            <a:avLst/>
          </a:prstGeom>
        </p:spPr>
        <p:txBody>
          <a:bodyPr wrap="square">
            <a:spAutoFit/>
          </a:bodyPr>
          <a:lstStyle/>
          <a:p>
            <a:pPr algn="just"/>
            <a:r>
              <a:rPr lang="el-GR" sz="2000" dirty="0" smtClean="0"/>
              <a:t>Με τον ημιαυτόματο τόρνο μπορούμε να παράγουμε τα ίδια προϊόντα κυλινδρικής μορφής που παράγουμε και με τον απλό τόρνο. Στον ημιαυτόματο τόρνο οι τορνεύσεις πραγματοποιούνται με το σύστημα αντιγραφής, ενώ στον απλό τόρνο με χειροκίνητες λαξεύσεις.</a:t>
            </a:r>
          </a:p>
        </p:txBody>
      </p:sp>
      <p:pic>
        <p:nvPicPr>
          <p:cNvPr id="4097" name="Picture 1" descr="MVC-014F"/>
          <p:cNvPicPr>
            <a:picLocks noChangeAspect="1" noChangeArrowheads="1"/>
          </p:cNvPicPr>
          <p:nvPr/>
        </p:nvPicPr>
        <p:blipFill>
          <a:blip r:embed="rId3" cstate="print"/>
          <a:srcRect/>
          <a:stretch>
            <a:fillRect/>
          </a:stretch>
        </p:blipFill>
        <p:spPr bwMode="auto">
          <a:xfrm>
            <a:off x="2090056" y="3331412"/>
            <a:ext cx="3252652" cy="2455434"/>
          </a:xfrm>
          <a:prstGeom prst="rect">
            <a:avLst/>
          </a:prstGeom>
          <a:noFill/>
          <a:ln w="9525">
            <a:noFill/>
            <a:miter lim="800000"/>
            <a:headEnd/>
            <a:tailEnd/>
          </a:ln>
        </p:spPr>
      </p:pic>
      <p:pic>
        <p:nvPicPr>
          <p:cNvPr id="4098" name="Picture 2" descr="MVC-017F"/>
          <p:cNvPicPr>
            <a:picLocks noChangeAspect="1" noChangeArrowheads="1"/>
          </p:cNvPicPr>
          <p:nvPr/>
        </p:nvPicPr>
        <p:blipFill>
          <a:blip r:embed="rId4" cstate="print"/>
          <a:srcRect/>
          <a:stretch>
            <a:fillRect/>
          </a:stretch>
        </p:blipFill>
        <p:spPr bwMode="auto">
          <a:xfrm>
            <a:off x="6466114" y="3304903"/>
            <a:ext cx="3270463" cy="2468879"/>
          </a:xfrm>
          <a:prstGeom prst="rect">
            <a:avLst/>
          </a:prstGeom>
          <a:noFill/>
          <a:ln w="9525">
            <a:noFill/>
            <a:miter lim="800000"/>
            <a:headEnd/>
            <a:tailEnd/>
          </a:ln>
        </p:spPr>
      </p:pic>
      <p:sp>
        <p:nvSpPr>
          <p:cNvPr id="8" name="7 - Ορθογώνιο"/>
          <p:cNvSpPr/>
          <p:nvPr/>
        </p:nvSpPr>
        <p:spPr>
          <a:xfrm>
            <a:off x="2309522" y="6184664"/>
            <a:ext cx="2919132" cy="400110"/>
          </a:xfrm>
          <a:prstGeom prst="rect">
            <a:avLst/>
          </a:prstGeom>
        </p:spPr>
        <p:txBody>
          <a:bodyPr wrap="none">
            <a:spAutoFit/>
          </a:bodyPr>
          <a:lstStyle/>
          <a:p>
            <a:r>
              <a:rPr lang="el-GR" sz="2000" dirty="0" smtClean="0"/>
              <a:t>Τοποθέτηση </a:t>
            </a:r>
            <a:r>
              <a:rPr lang="el-GR" sz="2000" dirty="0" smtClean="0"/>
              <a:t>πρωτοτύπου</a:t>
            </a:r>
            <a:endParaRPr lang="el-GR" sz="2000" dirty="0"/>
          </a:p>
        </p:txBody>
      </p:sp>
      <p:sp>
        <p:nvSpPr>
          <p:cNvPr id="9" name="8 - Ορθογώνιο"/>
          <p:cNvSpPr/>
          <p:nvPr/>
        </p:nvSpPr>
        <p:spPr>
          <a:xfrm>
            <a:off x="6465761" y="6150114"/>
            <a:ext cx="3318319" cy="707886"/>
          </a:xfrm>
          <a:prstGeom prst="rect">
            <a:avLst/>
          </a:prstGeom>
        </p:spPr>
        <p:txBody>
          <a:bodyPr wrap="square">
            <a:spAutoFit/>
          </a:bodyPr>
          <a:lstStyle/>
          <a:p>
            <a:pPr algn="ctr"/>
            <a:r>
              <a:rPr lang="el-GR" sz="2000" dirty="0" smtClean="0"/>
              <a:t>Τόρνευση ξύλου με το σταθερό </a:t>
            </a:r>
            <a:r>
              <a:rPr lang="el-GR" sz="2000" dirty="0" smtClean="0"/>
              <a:t>μαχαίρι </a:t>
            </a:r>
            <a:endParaRPr lang="el-GR" sz="2000" dirty="0"/>
          </a:p>
        </p:txBody>
      </p:sp>
      <p:sp>
        <p:nvSpPr>
          <p:cNvPr id="10" name="9 - Ορθογώνιο"/>
          <p:cNvSpPr/>
          <p:nvPr/>
        </p:nvSpPr>
        <p:spPr>
          <a:xfrm>
            <a:off x="1981494" y="5736781"/>
            <a:ext cx="1900777" cy="307777"/>
          </a:xfrm>
          <a:prstGeom prst="rect">
            <a:avLst/>
          </a:prstGeom>
        </p:spPr>
        <p:txBody>
          <a:bodyPr wrap="none">
            <a:spAutoFit/>
          </a:bodyPr>
          <a:lstStyle/>
          <a:p>
            <a:r>
              <a:rPr lang="el-GR" sz="1400" dirty="0" smtClean="0"/>
              <a:t>ΠΗΓΗ: </a:t>
            </a:r>
            <a:r>
              <a:rPr lang="el-GR" sz="1400" dirty="0" err="1" smtClean="0"/>
              <a:t>Καραστεργίου</a:t>
            </a:r>
            <a:r>
              <a:rPr lang="el-GR" sz="1400" dirty="0" smtClean="0"/>
              <a:t> Σ.</a:t>
            </a:r>
            <a:endParaRPr lang="el-GR" sz="1400" dirty="0"/>
          </a:p>
        </p:txBody>
      </p:sp>
      <p:sp>
        <p:nvSpPr>
          <p:cNvPr id="11" name="10 - Ορθογώνιο"/>
          <p:cNvSpPr/>
          <p:nvPr/>
        </p:nvSpPr>
        <p:spPr>
          <a:xfrm>
            <a:off x="6435929" y="5684531"/>
            <a:ext cx="1900777" cy="307777"/>
          </a:xfrm>
          <a:prstGeom prst="rect">
            <a:avLst/>
          </a:prstGeom>
        </p:spPr>
        <p:txBody>
          <a:bodyPr wrap="none">
            <a:spAutoFit/>
          </a:bodyPr>
          <a:lstStyle/>
          <a:p>
            <a:r>
              <a:rPr lang="el-GR" sz="1400" dirty="0" smtClean="0"/>
              <a:t>ΠΗΓΗ: </a:t>
            </a:r>
            <a:r>
              <a:rPr lang="el-GR" sz="1400" dirty="0" err="1" smtClean="0"/>
              <a:t>Καραστεργίου</a:t>
            </a:r>
            <a:r>
              <a:rPr lang="el-GR" sz="1400" dirty="0" smtClean="0"/>
              <a:t> Σ.</a:t>
            </a:r>
            <a:endParaRPr lang="el-GR" sz="1400" dirty="0"/>
          </a:p>
        </p:txBody>
      </p:sp>
      <p:sp>
        <p:nvSpPr>
          <p:cNvPr id="12" name="11 - TextBox"/>
          <p:cNvSpPr txBox="1"/>
          <p:nvPr/>
        </p:nvSpPr>
        <p:spPr>
          <a:xfrm flipH="1">
            <a:off x="3400538" y="2905725"/>
            <a:ext cx="518159" cy="369332"/>
          </a:xfrm>
          <a:prstGeom prst="rect">
            <a:avLst/>
          </a:prstGeom>
          <a:noFill/>
        </p:spPr>
        <p:txBody>
          <a:bodyPr wrap="square" rtlCol="0">
            <a:spAutoFit/>
          </a:bodyPr>
          <a:lstStyle/>
          <a:p>
            <a:pPr algn="ctr"/>
            <a:r>
              <a:rPr lang="el-GR" b="1" dirty="0" smtClean="0"/>
              <a:t>Α</a:t>
            </a:r>
            <a:endParaRPr lang="el-GR" b="1" dirty="0"/>
          </a:p>
        </p:txBody>
      </p:sp>
      <p:sp>
        <p:nvSpPr>
          <p:cNvPr id="13" name="12 - TextBox"/>
          <p:cNvSpPr txBox="1"/>
          <p:nvPr/>
        </p:nvSpPr>
        <p:spPr>
          <a:xfrm flipH="1">
            <a:off x="7750107" y="2931125"/>
            <a:ext cx="518159" cy="369332"/>
          </a:xfrm>
          <a:prstGeom prst="rect">
            <a:avLst/>
          </a:prstGeom>
          <a:noFill/>
        </p:spPr>
        <p:txBody>
          <a:bodyPr wrap="square" rtlCol="0">
            <a:spAutoFit/>
          </a:bodyPr>
          <a:lstStyle/>
          <a:p>
            <a:pPr algn="ctr"/>
            <a:r>
              <a:rPr lang="el-GR" b="1" dirty="0" smtClean="0"/>
              <a:t>Β</a:t>
            </a:r>
            <a:endParaRPr lang="el-GR"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0"/>
          <p:cNvSpPr txBox="1"/>
          <p:nvPr/>
        </p:nvSpPr>
        <p:spPr>
          <a:xfrm>
            <a:off x="2541320" y="170679"/>
            <a:ext cx="7006442" cy="415498"/>
          </a:xfrm>
          <a:prstGeom prst="rect">
            <a:avLst/>
          </a:prstGeom>
          <a:noFill/>
        </p:spPr>
        <p:txBody>
          <a:bodyPr wrap="square" lIns="45720" tIns="22860" rIns="45720" bIns="22860" rtlCol="0">
            <a:spAutoFit/>
          </a:bodyPr>
          <a:lstStyle/>
          <a:p>
            <a:pPr algn="ctr"/>
            <a:r>
              <a:rPr lang="el-GR" sz="2400" b="1" dirty="0" smtClean="0">
                <a:solidFill>
                  <a:schemeClr val="bg2">
                    <a:lumMod val="25000"/>
                  </a:schemeClr>
                </a:solidFill>
                <a:ea typeface="Open Sans Extrabold" panose="020B0906030804020204" pitchFamily="34" charset="0"/>
                <a:cs typeface="Open Sans Extrabold" panose="020B0906030804020204" pitchFamily="34" charset="0"/>
              </a:rPr>
              <a:t>Αυτόματος τόρνος</a:t>
            </a:r>
            <a:endParaRPr lang="tr-TR" sz="2400" b="1" dirty="0">
              <a:solidFill>
                <a:schemeClr val="bg2">
                  <a:lumMod val="25000"/>
                </a:schemeClr>
              </a:solidFill>
              <a:ea typeface="Open Sans Extrabold" panose="020B0906030804020204" pitchFamily="34" charset="0"/>
              <a:cs typeface="Open Sans Extrabold" panose="020B0906030804020204" pitchFamily="34" charset="0"/>
            </a:endParaRPr>
          </a:p>
        </p:txBody>
      </p:sp>
      <p:cxnSp>
        <p:nvCxnSpPr>
          <p:cNvPr id="3" name="Straight Connector 65"/>
          <p:cNvCxnSpPr/>
          <p:nvPr/>
        </p:nvCxnSpPr>
        <p:spPr>
          <a:xfrm flipV="1">
            <a:off x="3768811" y="753762"/>
            <a:ext cx="4621427" cy="12358"/>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grpSp>
        <p:nvGrpSpPr>
          <p:cNvPr id="20" name="19 - Ομάδα"/>
          <p:cNvGrpSpPr/>
          <p:nvPr/>
        </p:nvGrpSpPr>
        <p:grpSpPr>
          <a:xfrm>
            <a:off x="4520445" y="1846808"/>
            <a:ext cx="7168635" cy="3837712"/>
            <a:chOff x="4124205" y="2471648"/>
            <a:chExt cx="5002213" cy="2400300"/>
          </a:xfrm>
        </p:grpSpPr>
        <p:pic>
          <p:nvPicPr>
            <p:cNvPr id="3073" name="Picture 1" descr="tourEntreP_CKE15"/>
            <p:cNvPicPr>
              <a:picLocks noChangeAspect="1" noChangeArrowheads="1"/>
            </p:cNvPicPr>
            <p:nvPr/>
          </p:nvPicPr>
          <p:blipFill>
            <a:blip r:embed="rId3" cstate="print"/>
            <a:srcRect/>
            <a:stretch>
              <a:fillRect/>
            </a:stretch>
          </p:blipFill>
          <p:spPr bwMode="auto">
            <a:xfrm>
              <a:off x="5610129" y="2485887"/>
              <a:ext cx="3324225" cy="2057400"/>
            </a:xfrm>
            <a:prstGeom prst="rect">
              <a:avLst/>
            </a:prstGeom>
            <a:noFill/>
            <a:ln w="9525">
              <a:noFill/>
              <a:miter lim="800000"/>
              <a:headEnd/>
              <a:tailEnd/>
            </a:ln>
          </p:spPr>
        </p:pic>
        <p:grpSp>
          <p:nvGrpSpPr>
            <p:cNvPr id="3074" name="Group 2"/>
            <p:cNvGrpSpPr>
              <a:grpSpLocks/>
            </p:cNvGrpSpPr>
            <p:nvPr/>
          </p:nvGrpSpPr>
          <p:grpSpPr bwMode="auto">
            <a:xfrm>
              <a:off x="4124205" y="2471648"/>
              <a:ext cx="5002213" cy="2400300"/>
              <a:chOff x="1800" y="3780"/>
              <a:chExt cx="7878" cy="3780"/>
            </a:xfrm>
          </p:grpSpPr>
          <p:sp>
            <p:nvSpPr>
              <p:cNvPr id="3075" name="Text Box 3"/>
              <p:cNvSpPr txBox="1">
                <a:spLocks noChangeArrowheads="1"/>
              </p:cNvSpPr>
              <p:nvPr/>
            </p:nvSpPr>
            <p:spPr bwMode="auto">
              <a:xfrm>
                <a:off x="1800" y="3960"/>
                <a:ext cx="2520" cy="16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85725" marR="0" lvl="0" indent="-85725" algn="l" defTabSz="914400" rtl="0" eaLnBrk="1" fontAlgn="base" latinLnBrk="0" hangingPunct="1">
                  <a:lnSpc>
                    <a:spcPct val="100000"/>
                  </a:lnSpc>
                  <a:spcBef>
                    <a:spcPct val="0"/>
                  </a:spcBef>
                  <a:buClrTx/>
                  <a:buSzTx/>
                  <a:buFontTx/>
                  <a:buNone/>
                  <a:tabLst/>
                </a:pPr>
                <a:r>
                  <a:rPr kumimoji="0" lang="el-GR" sz="1100" b="1" u="none" strike="noStrike" cap="none" normalizeH="0" baseline="0" dirty="0" smtClean="0">
                    <a:ln>
                      <a:noFill/>
                    </a:ln>
                    <a:solidFill>
                      <a:schemeClr val="tx1"/>
                    </a:solidFill>
                    <a:effectLst/>
                    <a:cs typeface="Arial" pitchFamily="34" charset="0"/>
                  </a:rPr>
                  <a:t>1:</a:t>
                </a:r>
                <a:r>
                  <a:rPr kumimoji="0" lang="el-GR" sz="1100" b="0" u="none" strike="noStrike" cap="none" normalizeH="0" baseline="0" dirty="0" smtClean="0">
                    <a:ln>
                      <a:noFill/>
                    </a:ln>
                    <a:solidFill>
                      <a:schemeClr val="tx1"/>
                    </a:solidFill>
                    <a:effectLst/>
                    <a:cs typeface="Arial" pitchFamily="34" charset="0"/>
                  </a:rPr>
                  <a:t> Σκελετός μηχανήματος</a:t>
                </a:r>
              </a:p>
              <a:p>
                <a:pPr marL="85725" marR="0" lvl="0" indent="-85725" algn="l" defTabSz="914400" rtl="0" eaLnBrk="1" fontAlgn="base" latinLnBrk="0" hangingPunct="1">
                  <a:lnSpc>
                    <a:spcPct val="100000"/>
                  </a:lnSpc>
                  <a:spcBef>
                    <a:spcPct val="0"/>
                  </a:spcBef>
                  <a:buClrTx/>
                  <a:buSzTx/>
                  <a:buFontTx/>
                  <a:buNone/>
                  <a:tabLst/>
                </a:pPr>
                <a:r>
                  <a:rPr kumimoji="0" lang="el-GR" sz="1100" b="1" u="none" strike="noStrike" cap="none" normalizeH="0" baseline="0" dirty="0" smtClean="0">
                    <a:ln>
                      <a:noFill/>
                    </a:ln>
                    <a:solidFill>
                      <a:schemeClr val="tx1"/>
                    </a:solidFill>
                    <a:effectLst/>
                    <a:cs typeface="Arial" pitchFamily="34" charset="0"/>
                  </a:rPr>
                  <a:t>2: </a:t>
                </a:r>
                <a:r>
                  <a:rPr kumimoji="0" lang="el-GR" sz="1100" b="0" u="none" strike="noStrike" cap="none" normalizeH="0" baseline="0" dirty="0" smtClean="0">
                    <a:ln>
                      <a:noFill/>
                    </a:ln>
                    <a:solidFill>
                      <a:schemeClr val="tx1"/>
                    </a:solidFill>
                    <a:effectLst/>
                    <a:cs typeface="Arial" pitchFamily="34" charset="0"/>
                  </a:rPr>
                  <a:t>Κατεργαζόμενο στοιχείο</a:t>
                </a:r>
              </a:p>
              <a:p>
                <a:pPr marL="0" marR="0" lvl="0" indent="0" algn="l" defTabSz="914400" rtl="0" eaLnBrk="1" fontAlgn="base" latinLnBrk="0" hangingPunct="1">
                  <a:lnSpc>
                    <a:spcPct val="100000"/>
                  </a:lnSpc>
                  <a:spcBef>
                    <a:spcPct val="0"/>
                  </a:spcBef>
                  <a:buClrTx/>
                  <a:buSzTx/>
                  <a:buFontTx/>
                  <a:buNone/>
                  <a:tabLst/>
                </a:pPr>
                <a:r>
                  <a:rPr kumimoji="0" lang="el-GR" sz="1100" b="1" u="none" strike="noStrike" cap="none" normalizeH="0" baseline="0" dirty="0" smtClean="0">
                    <a:ln>
                      <a:noFill/>
                    </a:ln>
                    <a:solidFill>
                      <a:schemeClr val="tx1"/>
                    </a:solidFill>
                    <a:effectLst/>
                    <a:cs typeface="Arial" pitchFamily="34" charset="0"/>
                  </a:rPr>
                  <a:t>3: </a:t>
                </a:r>
                <a:r>
                  <a:rPr kumimoji="0" lang="el-GR" sz="1100" b="0" u="none" strike="noStrike" cap="none" normalizeH="0" baseline="0" dirty="0" smtClean="0">
                    <a:ln>
                      <a:noFill/>
                    </a:ln>
                    <a:solidFill>
                      <a:schemeClr val="tx1"/>
                    </a:solidFill>
                    <a:effectLst/>
                    <a:cs typeface="Arial" pitchFamily="34" charset="0"/>
                  </a:rPr>
                  <a:t>Πίνακας ελέγχου  </a:t>
                </a:r>
              </a:p>
              <a:p>
                <a:pPr marL="0" marR="0" lvl="0" indent="0" algn="l" defTabSz="914400" rtl="0" eaLnBrk="1" fontAlgn="base" latinLnBrk="0" hangingPunct="1">
                  <a:lnSpc>
                    <a:spcPct val="100000"/>
                  </a:lnSpc>
                  <a:spcBef>
                    <a:spcPct val="0"/>
                  </a:spcBef>
                  <a:buClrTx/>
                  <a:buSzTx/>
                  <a:buFontTx/>
                  <a:buNone/>
                  <a:tabLst/>
                </a:pPr>
                <a:r>
                  <a:rPr kumimoji="0" lang="el-GR" sz="1100" b="1" u="none" strike="noStrike" cap="none" normalizeH="0" baseline="0" dirty="0" smtClean="0">
                    <a:ln>
                      <a:noFill/>
                    </a:ln>
                    <a:solidFill>
                      <a:schemeClr val="tx1"/>
                    </a:solidFill>
                    <a:effectLst/>
                    <a:cs typeface="Arial" pitchFamily="34" charset="0"/>
                  </a:rPr>
                  <a:t>4:</a:t>
                </a:r>
                <a:r>
                  <a:rPr kumimoji="0" lang="el-GR" sz="1100" b="0" u="none" strike="noStrike" cap="none" normalizeH="0" baseline="0" dirty="0" smtClean="0">
                    <a:ln>
                      <a:noFill/>
                    </a:ln>
                    <a:solidFill>
                      <a:schemeClr val="tx1"/>
                    </a:solidFill>
                    <a:effectLst/>
                    <a:cs typeface="Arial" pitchFamily="34" charset="0"/>
                  </a:rPr>
                  <a:t> Κοπτικά μέσα</a:t>
                </a:r>
              </a:p>
              <a:p>
                <a:pPr marL="85725" marR="0" lvl="1" indent="-85725" algn="l" defTabSz="914400" rtl="0" eaLnBrk="1" fontAlgn="base" latinLnBrk="0" hangingPunct="1">
                  <a:lnSpc>
                    <a:spcPct val="100000"/>
                  </a:lnSpc>
                  <a:spcBef>
                    <a:spcPct val="0"/>
                  </a:spcBef>
                  <a:buClrTx/>
                  <a:buSzTx/>
                  <a:buFontTx/>
                  <a:buNone/>
                  <a:tabLst/>
                </a:pPr>
                <a:r>
                  <a:rPr kumimoji="0" lang="el-GR" sz="1100" b="1" u="none" strike="noStrike" cap="none" normalizeH="0" baseline="0" dirty="0" smtClean="0">
                    <a:ln>
                      <a:noFill/>
                    </a:ln>
                    <a:solidFill>
                      <a:schemeClr val="tx1"/>
                    </a:solidFill>
                    <a:effectLst/>
                    <a:cs typeface="Arial" pitchFamily="34" charset="0"/>
                  </a:rPr>
                  <a:t>5:</a:t>
                </a:r>
                <a:r>
                  <a:rPr kumimoji="0" lang="el-GR" sz="1100" b="0" u="none" strike="noStrike" cap="none" normalizeH="0" baseline="0" dirty="0" smtClean="0">
                    <a:ln>
                      <a:noFill/>
                    </a:ln>
                    <a:solidFill>
                      <a:schemeClr val="tx1"/>
                    </a:solidFill>
                    <a:effectLst/>
                    <a:cs typeface="Arial" pitchFamily="34" charset="0"/>
                  </a:rPr>
                  <a:t> Σημείο προσωρινής αποθήκευσης.</a:t>
                </a:r>
              </a:p>
            </p:txBody>
          </p:sp>
          <p:grpSp>
            <p:nvGrpSpPr>
              <p:cNvPr id="3076" name="Group 4"/>
              <p:cNvGrpSpPr>
                <a:grpSpLocks/>
              </p:cNvGrpSpPr>
              <p:nvPr/>
            </p:nvGrpSpPr>
            <p:grpSpPr bwMode="auto">
              <a:xfrm>
                <a:off x="4140" y="3780"/>
                <a:ext cx="5538" cy="3600"/>
                <a:chOff x="5040" y="3600"/>
                <a:chExt cx="5538" cy="3600"/>
              </a:xfrm>
            </p:grpSpPr>
            <p:sp>
              <p:nvSpPr>
                <p:cNvPr id="3077" name="Text Box 5"/>
                <p:cNvSpPr txBox="1">
                  <a:spLocks noChangeArrowheads="1"/>
                </p:cNvSpPr>
                <p:nvPr/>
              </p:nvSpPr>
              <p:spPr bwMode="auto">
                <a:xfrm>
                  <a:off x="5040" y="3600"/>
                  <a:ext cx="5538" cy="339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100" b="0" i="0" u="none" strike="noStrike" cap="none" normalizeH="0" baseline="0" smtClean="0">
                    <a:ln>
                      <a:noFill/>
                    </a:ln>
                    <a:solidFill>
                      <a:schemeClr val="tx1"/>
                    </a:solidFill>
                    <a:effectLst/>
                    <a:cs typeface="Arial" pitchFamily="34" charset="0"/>
                  </a:endParaRPr>
                </a:p>
              </p:txBody>
            </p:sp>
            <p:sp>
              <p:nvSpPr>
                <p:cNvPr id="3078" name="Line 6"/>
                <p:cNvSpPr>
                  <a:spLocks noChangeShapeType="1"/>
                </p:cNvSpPr>
                <p:nvPr/>
              </p:nvSpPr>
              <p:spPr bwMode="auto">
                <a:xfrm flipV="1">
                  <a:off x="8820" y="6120"/>
                  <a:ext cx="900" cy="720"/>
                </a:xfrm>
                <a:prstGeom prst="line">
                  <a:avLst/>
                </a:prstGeom>
                <a:noFill/>
                <a:ln w="9525">
                  <a:solidFill>
                    <a:srgbClr val="000000"/>
                  </a:solidFill>
                  <a:round/>
                  <a:headEnd/>
                  <a:tailEnd type="triangle" w="sm" len="sm"/>
                </a:ln>
              </p:spPr>
              <p:txBody>
                <a:bodyPr vert="horz" wrap="square" lIns="91440" tIns="45720" rIns="91440" bIns="45720" numCol="1" anchor="t" anchorCtr="0" compatLnSpc="1">
                  <a:prstTxWarp prst="textNoShape">
                    <a:avLst/>
                  </a:prstTxWarp>
                </a:bodyPr>
                <a:lstStyle/>
                <a:p>
                  <a:endParaRPr lang="el-GR" sz="1100"/>
                </a:p>
              </p:txBody>
            </p:sp>
            <p:sp>
              <p:nvSpPr>
                <p:cNvPr id="3079" name="Line 7"/>
                <p:cNvSpPr>
                  <a:spLocks noChangeShapeType="1"/>
                </p:cNvSpPr>
                <p:nvPr/>
              </p:nvSpPr>
              <p:spPr bwMode="auto">
                <a:xfrm flipH="1">
                  <a:off x="7200" y="3960"/>
                  <a:ext cx="900" cy="900"/>
                </a:xfrm>
                <a:prstGeom prst="line">
                  <a:avLst/>
                </a:prstGeom>
                <a:noFill/>
                <a:ln w="9525">
                  <a:solidFill>
                    <a:srgbClr val="000000"/>
                  </a:solidFill>
                  <a:round/>
                  <a:headEnd/>
                  <a:tailEnd type="triangle" w="sm" len="sm"/>
                </a:ln>
              </p:spPr>
              <p:txBody>
                <a:bodyPr vert="horz" wrap="square" lIns="91440" tIns="45720" rIns="91440" bIns="45720" numCol="1" anchor="t" anchorCtr="0" compatLnSpc="1">
                  <a:prstTxWarp prst="textNoShape">
                    <a:avLst/>
                  </a:prstTxWarp>
                </a:bodyPr>
                <a:lstStyle/>
                <a:p>
                  <a:endParaRPr lang="el-GR" sz="1100"/>
                </a:p>
              </p:txBody>
            </p:sp>
            <p:sp>
              <p:nvSpPr>
                <p:cNvPr id="3080" name="Line 8"/>
                <p:cNvSpPr>
                  <a:spLocks noChangeShapeType="1"/>
                </p:cNvSpPr>
                <p:nvPr/>
              </p:nvSpPr>
              <p:spPr bwMode="auto">
                <a:xfrm flipH="1" flipV="1">
                  <a:off x="7200" y="5220"/>
                  <a:ext cx="720" cy="1620"/>
                </a:xfrm>
                <a:prstGeom prst="line">
                  <a:avLst/>
                </a:prstGeom>
                <a:noFill/>
                <a:ln w="9525">
                  <a:solidFill>
                    <a:srgbClr val="000000"/>
                  </a:solidFill>
                  <a:round/>
                  <a:headEnd/>
                  <a:tailEnd type="triangle" w="sm" len="sm"/>
                </a:ln>
              </p:spPr>
              <p:txBody>
                <a:bodyPr vert="horz" wrap="square" lIns="91440" tIns="45720" rIns="91440" bIns="45720" numCol="1" anchor="t" anchorCtr="0" compatLnSpc="1">
                  <a:prstTxWarp prst="textNoShape">
                    <a:avLst/>
                  </a:prstTxWarp>
                </a:bodyPr>
                <a:lstStyle/>
                <a:p>
                  <a:endParaRPr lang="el-GR" sz="1100"/>
                </a:p>
              </p:txBody>
            </p:sp>
            <p:sp>
              <p:nvSpPr>
                <p:cNvPr id="3081" name="Line 9"/>
                <p:cNvSpPr>
                  <a:spLocks noChangeShapeType="1"/>
                </p:cNvSpPr>
                <p:nvPr/>
              </p:nvSpPr>
              <p:spPr bwMode="auto">
                <a:xfrm flipH="1" flipV="1">
                  <a:off x="5940" y="6480"/>
                  <a:ext cx="360" cy="360"/>
                </a:xfrm>
                <a:prstGeom prst="line">
                  <a:avLst/>
                </a:prstGeom>
                <a:noFill/>
                <a:ln w="9525">
                  <a:solidFill>
                    <a:srgbClr val="000000"/>
                  </a:solidFill>
                  <a:round/>
                  <a:headEnd/>
                  <a:tailEnd type="triangle" w="sm" len="sm"/>
                </a:ln>
              </p:spPr>
              <p:txBody>
                <a:bodyPr vert="horz" wrap="square" lIns="91440" tIns="45720" rIns="91440" bIns="45720" numCol="1" anchor="t" anchorCtr="0" compatLnSpc="1">
                  <a:prstTxWarp prst="textNoShape">
                    <a:avLst/>
                  </a:prstTxWarp>
                </a:bodyPr>
                <a:lstStyle/>
                <a:p>
                  <a:endParaRPr lang="el-GR" sz="1100"/>
                </a:p>
              </p:txBody>
            </p:sp>
            <p:sp>
              <p:nvSpPr>
                <p:cNvPr id="3082" name="Line 10"/>
                <p:cNvSpPr>
                  <a:spLocks noChangeShapeType="1"/>
                </p:cNvSpPr>
                <p:nvPr/>
              </p:nvSpPr>
              <p:spPr bwMode="auto">
                <a:xfrm flipV="1">
                  <a:off x="6300" y="4320"/>
                  <a:ext cx="540" cy="0"/>
                </a:xfrm>
                <a:prstGeom prst="line">
                  <a:avLst/>
                </a:prstGeom>
                <a:noFill/>
                <a:ln w="9525">
                  <a:solidFill>
                    <a:srgbClr val="000000"/>
                  </a:solidFill>
                  <a:round/>
                  <a:headEnd/>
                  <a:tailEnd type="triangle" w="sm" len="sm"/>
                </a:ln>
              </p:spPr>
              <p:txBody>
                <a:bodyPr vert="horz" wrap="square" lIns="91440" tIns="45720" rIns="91440" bIns="45720" numCol="1" anchor="t" anchorCtr="0" compatLnSpc="1">
                  <a:prstTxWarp prst="textNoShape">
                    <a:avLst/>
                  </a:prstTxWarp>
                </a:bodyPr>
                <a:lstStyle/>
                <a:p>
                  <a:endParaRPr lang="el-GR" sz="1100"/>
                </a:p>
              </p:txBody>
            </p:sp>
            <p:sp>
              <p:nvSpPr>
                <p:cNvPr id="3083" name="Text Box 11"/>
                <p:cNvSpPr txBox="1">
                  <a:spLocks noChangeArrowheads="1"/>
                </p:cNvSpPr>
                <p:nvPr/>
              </p:nvSpPr>
              <p:spPr bwMode="auto">
                <a:xfrm>
                  <a:off x="6300" y="6840"/>
                  <a:ext cx="540" cy="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l-GR" sz="1100" b="1" i="0" u="none" strike="noStrike" cap="none" normalizeH="0" baseline="0" smtClean="0">
                      <a:ln>
                        <a:noFill/>
                      </a:ln>
                      <a:solidFill>
                        <a:schemeClr val="tx1"/>
                      </a:solidFill>
                      <a:effectLst/>
                      <a:cs typeface="Arial" pitchFamily="34" charset="0"/>
                    </a:rPr>
                    <a:t>1</a:t>
                  </a:r>
                  <a:endParaRPr kumimoji="0" lang="el-GR" sz="1100" b="0" i="0" u="none" strike="noStrike" cap="none" normalizeH="0" baseline="0" smtClean="0">
                    <a:ln>
                      <a:noFill/>
                    </a:ln>
                    <a:solidFill>
                      <a:schemeClr val="tx1"/>
                    </a:solidFill>
                    <a:effectLst/>
                    <a:cs typeface="Arial" pitchFamily="34" charset="0"/>
                  </a:endParaRPr>
                </a:p>
              </p:txBody>
            </p:sp>
            <p:sp>
              <p:nvSpPr>
                <p:cNvPr id="3084" name="Text Box 12"/>
                <p:cNvSpPr txBox="1">
                  <a:spLocks noChangeArrowheads="1"/>
                </p:cNvSpPr>
                <p:nvPr/>
              </p:nvSpPr>
              <p:spPr bwMode="auto">
                <a:xfrm>
                  <a:off x="7920" y="6840"/>
                  <a:ext cx="540" cy="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l-GR" sz="1100" b="1" i="0" u="none" strike="noStrike" cap="none" normalizeH="0" baseline="0" smtClean="0">
                      <a:ln>
                        <a:noFill/>
                      </a:ln>
                      <a:solidFill>
                        <a:schemeClr val="tx1"/>
                      </a:solidFill>
                      <a:effectLst/>
                      <a:cs typeface="Arial" pitchFamily="34" charset="0"/>
                    </a:rPr>
                    <a:t>5</a:t>
                  </a:r>
                  <a:endParaRPr kumimoji="0" lang="el-GR" sz="1100" b="0" i="0" u="none" strike="noStrike" cap="none" normalizeH="0" baseline="0" smtClean="0">
                    <a:ln>
                      <a:noFill/>
                    </a:ln>
                    <a:solidFill>
                      <a:schemeClr val="tx1"/>
                    </a:solidFill>
                    <a:effectLst/>
                    <a:cs typeface="Arial" pitchFamily="34" charset="0"/>
                  </a:endParaRPr>
                </a:p>
              </p:txBody>
            </p:sp>
            <p:sp>
              <p:nvSpPr>
                <p:cNvPr id="3085" name="Text Box 13"/>
                <p:cNvSpPr txBox="1">
                  <a:spLocks noChangeArrowheads="1"/>
                </p:cNvSpPr>
                <p:nvPr/>
              </p:nvSpPr>
              <p:spPr bwMode="auto">
                <a:xfrm>
                  <a:off x="8460" y="6840"/>
                  <a:ext cx="540" cy="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l-GR" sz="1100" b="1" i="0" u="none" strike="noStrike" cap="none" normalizeH="0" baseline="0" smtClean="0">
                      <a:ln>
                        <a:noFill/>
                      </a:ln>
                      <a:solidFill>
                        <a:schemeClr val="tx1"/>
                      </a:solidFill>
                      <a:effectLst/>
                      <a:cs typeface="Arial" pitchFamily="34" charset="0"/>
                    </a:rPr>
                    <a:t>3</a:t>
                  </a:r>
                  <a:endParaRPr kumimoji="0" lang="el-GR" sz="1100" b="0" i="0" u="none" strike="noStrike" cap="none" normalizeH="0" baseline="0" smtClean="0">
                    <a:ln>
                      <a:noFill/>
                    </a:ln>
                    <a:solidFill>
                      <a:schemeClr val="tx1"/>
                    </a:solidFill>
                    <a:effectLst/>
                    <a:cs typeface="Arial" pitchFamily="34" charset="0"/>
                  </a:endParaRPr>
                </a:p>
              </p:txBody>
            </p:sp>
            <p:sp>
              <p:nvSpPr>
                <p:cNvPr id="3086" name="Text Box 14"/>
                <p:cNvSpPr txBox="1">
                  <a:spLocks noChangeArrowheads="1"/>
                </p:cNvSpPr>
                <p:nvPr/>
              </p:nvSpPr>
              <p:spPr bwMode="auto">
                <a:xfrm>
                  <a:off x="8100" y="3780"/>
                  <a:ext cx="540" cy="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l-GR" sz="1100" b="1" i="0" u="none" strike="noStrike" cap="none" normalizeH="0" baseline="0" smtClean="0">
                      <a:ln>
                        <a:noFill/>
                      </a:ln>
                      <a:solidFill>
                        <a:schemeClr val="tx1"/>
                      </a:solidFill>
                      <a:effectLst/>
                      <a:cs typeface="Arial" pitchFamily="34" charset="0"/>
                    </a:rPr>
                    <a:t>2</a:t>
                  </a:r>
                  <a:endParaRPr kumimoji="0" lang="el-GR" sz="1100" b="0" i="0" u="none" strike="noStrike" cap="none" normalizeH="0" baseline="0" smtClean="0">
                    <a:ln>
                      <a:noFill/>
                    </a:ln>
                    <a:solidFill>
                      <a:schemeClr val="tx1"/>
                    </a:solidFill>
                    <a:effectLst/>
                    <a:cs typeface="Arial" pitchFamily="34" charset="0"/>
                  </a:endParaRPr>
                </a:p>
              </p:txBody>
            </p:sp>
            <p:sp>
              <p:nvSpPr>
                <p:cNvPr id="3087" name="Text Box 15"/>
                <p:cNvSpPr txBox="1">
                  <a:spLocks noChangeArrowheads="1"/>
                </p:cNvSpPr>
                <p:nvPr/>
              </p:nvSpPr>
              <p:spPr bwMode="auto">
                <a:xfrm>
                  <a:off x="5940" y="4140"/>
                  <a:ext cx="540" cy="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l-GR" sz="1100" b="1" i="0" u="none" strike="noStrike" cap="none" normalizeH="0" baseline="0" smtClean="0">
                      <a:ln>
                        <a:noFill/>
                      </a:ln>
                      <a:solidFill>
                        <a:schemeClr val="tx1"/>
                      </a:solidFill>
                      <a:effectLst/>
                      <a:cs typeface="Arial" pitchFamily="34" charset="0"/>
                    </a:rPr>
                    <a:t>4</a:t>
                  </a:r>
                  <a:endParaRPr kumimoji="0" lang="el-GR" sz="1100" b="0" i="0" u="none" strike="noStrike" cap="none" normalizeH="0" baseline="0" smtClean="0">
                    <a:ln>
                      <a:noFill/>
                    </a:ln>
                    <a:solidFill>
                      <a:schemeClr val="tx1"/>
                    </a:solidFill>
                    <a:effectLst/>
                    <a:cs typeface="Arial" pitchFamily="34" charset="0"/>
                  </a:endParaRPr>
                </a:p>
              </p:txBody>
            </p:sp>
          </p:grpSp>
          <p:sp>
            <p:nvSpPr>
              <p:cNvPr id="3088" name="Rectangle 16"/>
              <p:cNvSpPr>
                <a:spLocks noChangeArrowheads="1"/>
              </p:cNvSpPr>
              <p:nvPr/>
            </p:nvSpPr>
            <p:spPr bwMode="auto">
              <a:xfrm>
                <a:off x="1800" y="3780"/>
                <a:ext cx="7740" cy="3780"/>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sz="1100"/>
              </a:p>
            </p:txBody>
          </p:sp>
        </p:grpSp>
      </p:grpSp>
      <p:sp>
        <p:nvSpPr>
          <p:cNvPr id="21" name="20 - Ορθογώνιο"/>
          <p:cNvSpPr/>
          <p:nvPr/>
        </p:nvSpPr>
        <p:spPr>
          <a:xfrm>
            <a:off x="350520" y="1693039"/>
            <a:ext cx="3916680" cy="3477875"/>
          </a:xfrm>
          <a:prstGeom prst="rect">
            <a:avLst/>
          </a:prstGeom>
        </p:spPr>
        <p:txBody>
          <a:bodyPr wrap="square">
            <a:spAutoFit/>
          </a:bodyPr>
          <a:lstStyle/>
          <a:p>
            <a:pPr algn="just"/>
            <a:r>
              <a:rPr lang="el-GR" sz="2000" dirty="0" smtClean="0"/>
              <a:t>Οι </a:t>
            </a:r>
            <a:r>
              <a:rPr lang="el-GR" sz="2000" b="1" dirty="0" smtClean="0"/>
              <a:t>αυτόματοι τόρνοι </a:t>
            </a:r>
            <a:r>
              <a:rPr lang="el-GR" sz="2000" dirty="0" smtClean="0"/>
              <a:t>είναι μηχανήματα βαριάς κατασκευής και χρησιμοποιούνται από τις βιομηχανίες παραγωγής επίπλων, για μαζική παραγωγή </a:t>
            </a:r>
            <a:r>
              <a:rPr lang="el-GR" sz="2000" dirty="0" err="1" smtClean="0"/>
              <a:t>τορναριστών</a:t>
            </a:r>
            <a:r>
              <a:rPr lang="el-GR" sz="2000" dirty="0" smtClean="0"/>
              <a:t> στοιχείων. Η μηχανή για να παράγει προϊόντα, αντιγράφει από μόνη της ένα πρωτότυπο ή καθοδηγείται από Η/Υ. Στη δεύτερη περίπτωση έχουμε περάσει το σχέδιο (σε μορφή αρχείου) στη μηχανή. </a:t>
            </a:r>
            <a:endParaRPr lang="el-GR" sz="2000" dirty="0"/>
          </a:p>
        </p:txBody>
      </p:sp>
      <p:sp>
        <p:nvSpPr>
          <p:cNvPr id="22" name="21 - Ορθογώνιο"/>
          <p:cNvSpPr/>
          <p:nvPr/>
        </p:nvSpPr>
        <p:spPr>
          <a:xfrm>
            <a:off x="6788088" y="6118163"/>
            <a:ext cx="2166875" cy="400110"/>
          </a:xfrm>
          <a:prstGeom prst="rect">
            <a:avLst/>
          </a:prstGeom>
        </p:spPr>
        <p:txBody>
          <a:bodyPr wrap="none">
            <a:spAutoFit/>
          </a:bodyPr>
          <a:lstStyle/>
          <a:p>
            <a:r>
              <a:rPr lang="el-GR" sz="2000" dirty="0" smtClean="0"/>
              <a:t>Αυτόματος </a:t>
            </a:r>
            <a:r>
              <a:rPr lang="el-GR" sz="2000" dirty="0" smtClean="0"/>
              <a:t>τόρνος</a:t>
            </a:r>
            <a:endParaRPr lang="el-GR" sz="2000" dirty="0"/>
          </a:p>
        </p:txBody>
      </p:sp>
      <p:sp>
        <p:nvSpPr>
          <p:cNvPr id="23" name="22 - Ορθογώνιο"/>
          <p:cNvSpPr/>
          <p:nvPr/>
        </p:nvSpPr>
        <p:spPr>
          <a:xfrm>
            <a:off x="4533105" y="5691061"/>
            <a:ext cx="1900777" cy="307777"/>
          </a:xfrm>
          <a:prstGeom prst="rect">
            <a:avLst/>
          </a:prstGeom>
        </p:spPr>
        <p:txBody>
          <a:bodyPr wrap="none">
            <a:spAutoFit/>
          </a:bodyPr>
          <a:lstStyle/>
          <a:p>
            <a:r>
              <a:rPr lang="el-GR" sz="1400" dirty="0" smtClean="0"/>
              <a:t>ΠΗΓΗ: </a:t>
            </a:r>
            <a:r>
              <a:rPr lang="el-GR" sz="1400" dirty="0" err="1" smtClean="0"/>
              <a:t>Καραστεργίου</a:t>
            </a:r>
            <a:r>
              <a:rPr lang="el-GR" sz="1400" dirty="0" smtClean="0"/>
              <a:t> Σ.</a:t>
            </a:r>
            <a:endParaRPr lang="el-GR" sz="1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350520" y="1406158"/>
            <a:ext cx="11399520" cy="1631216"/>
          </a:xfrm>
          <a:prstGeom prst="rect">
            <a:avLst/>
          </a:prstGeom>
        </p:spPr>
        <p:txBody>
          <a:bodyPr wrap="square">
            <a:spAutoFit/>
          </a:bodyPr>
          <a:lstStyle/>
          <a:p>
            <a:pPr algn="just"/>
            <a:r>
              <a:rPr lang="el-GR" sz="2000" dirty="0" smtClean="0"/>
              <a:t>Στον αυτόματο τόρνο οι τορνεύσεις πραγματοποιούνται αυτόματα. Ο χειριστής τοποθετεί τετραγωνισμένα ξύλα στο σημείο προσωρινής αποθήκευσης, τα οποία ακολούθως προωθούνται και συγκρατούνται μεταξύ της ατράκτου και του </a:t>
            </a:r>
            <a:r>
              <a:rPr lang="el-GR" sz="2000" dirty="0" err="1" smtClean="0"/>
              <a:t>κεντροφορέα</a:t>
            </a:r>
            <a:r>
              <a:rPr lang="el-GR" sz="2000" dirty="0" smtClean="0"/>
              <a:t> του μηχανήματος. Τα μαχαίρια του τόρνου εκτελούν τις τορνεύσεις και, όταν ολοκληρωθεί η διαδικασία, απελευθερώνεται το έτοιμο κομμάτι. Όλες οι ρυθμίσεις του μηχανήματος πραγματοποιούνται από τον πίνακα ελέγχου.  </a:t>
            </a:r>
            <a:endParaRPr lang="el-GR" sz="2000" dirty="0"/>
          </a:p>
        </p:txBody>
      </p:sp>
      <p:sp>
        <p:nvSpPr>
          <p:cNvPr id="3" name="TextBox 60"/>
          <p:cNvSpPr txBox="1"/>
          <p:nvPr/>
        </p:nvSpPr>
        <p:spPr>
          <a:xfrm>
            <a:off x="2541320" y="170679"/>
            <a:ext cx="7006442" cy="415498"/>
          </a:xfrm>
          <a:prstGeom prst="rect">
            <a:avLst/>
          </a:prstGeom>
          <a:noFill/>
        </p:spPr>
        <p:txBody>
          <a:bodyPr wrap="square" lIns="45720" tIns="22860" rIns="45720" bIns="22860" rtlCol="0">
            <a:spAutoFit/>
          </a:bodyPr>
          <a:lstStyle/>
          <a:p>
            <a:pPr algn="ctr"/>
            <a:r>
              <a:rPr lang="el-GR" sz="2400" b="1" dirty="0" smtClean="0">
                <a:solidFill>
                  <a:schemeClr val="bg2">
                    <a:lumMod val="25000"/>
                  </a:schemeClr>
                </a:solidFill>
                <a:ea typeface="Open Sans Extrabold" panose="020B0906030804020204" pitchFamily="34" charset="0"/>
                <a:cs typeface="Open Sans Extrabold" panose="020B0906030804020204" pitchFamily="34" charset="0"/>
              </a:rPr>
              <a:t>Αυτόματος τόρνος</a:t>
            </a:r>
            <a:endParaRPr lang="tr-TR" sz="2400" b="1" dirty="0">
              <a:solidFill>
                <a:schemeClr val="bg2">
                  <a:lumMod val="25000"/>
                </a:schemeClr>
              </a:solidFill>
              <a:ea typeface="Open Sans Extrabold" panose="020B0906030804020204" pitchFamily="34" charset="0"/>
              <a:cs typeface="Open Sans Extrabold" panose="020B0906030804020204" pitchFamily="34" charset="0"/>
            </a:endParaRPr>
          </a:p>
        </p:txBody>
      </p:sp>
      <p:cxnSp>
        <p:nvCxnSpPr>
          <p:cNvPr id="4" name="Straight Connector 65"/>
          <p:cNvCxnSpPr/>
          <p:nvPr/>
        </p:nvCxnSpPr>
        <p:spPr>
          <a:xfrm flipV="1">
            <a:off x="3768811" y="753762"/>
            <a:ext cx="4621427" cy="12358"/>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sp>
        <p:nvSpPr>
          <p:cNvPr id="5" name="4 - Ορθογώνιο"/>
          <p:cNvSpPr/>
          <p:nvPr/>
        </p:nvSpPr>
        <p:spPr>
          <a:xfrm>
            <a:off x="5013242" y="813554"/>
            <a:ext cx="1872244" cy="461665"/>
          </a:xfrm>
          <a:prstGeom prst="rect">
            <a:avLst/>
          </a:prstGeom>
        </p:spPr>
        <p:txBody>
          <a:bodyPr wrap="none">
            <a:spAutoFit/>
          </a:bodyPr>
          <a:lstStyle/>
          <a:p>
            <a:pPr lvl="0" indent="114300" algn="just" fontAlgn="base">
              <a:spcBef>
                <a:spcPct val="0"/>
              </a:spcBef>
              <a:spcAft>
                <a:spcPct val="0"/>
              </a:spcAft>
            </a:pPr>
            <a:r>
              <a:rPr lang="el-GR" sz="2400" i="1" dirty="0" smtClean="0">
                <a:ea typeface="Times New Roman" pitchFamily="18" charset="0"/>
                <a:cs typeface="Arial" pitchFamily="34" charset="0"/>
              </a:rPr>
              <a:t>Κατεργασίες</a:t>
            </a:r>
            <a:endParaRPr lang="el-GR" sz="2000" i="1" dirty="0" smtClean="0">
              <a:cs typeface="Arial" pitchFamily="34" charset="0"/>
            </a:endParaRPr>
          </a:p>
        </p:txBody>
      </p:sp>
      <p:pic>
        <p:nvPicPr>
          <p:cNvPr id="2050" name="Picture 2" descr="Αποτέλεσμα εικόνας για intorex cnc lathe"/>
          <p:cNvPicPr>
            <a:picLocks noChangeAspect="1" noChangeArrowheads="1"/>
          </p:cNvPicPr>
          <p:nvPr/>
        </p:nvPicPr>
        <p:blipFill>
          <a:blip r:embed="rId3" cstate="print"/>
          <a:srcRect/>
          <a:stretch>
            <a:fillRect/>
          </a:stretch>
        </p:blipFill>
        <p:spPr bwMode="auto">
          <a:xfrm>
            <a:off x="1112520" y="3256716"/>
            <a:ext cx="4559936" cy="2564964"/>
          </a:xfrm>
          <a:prstGeom prst="rect">
            <a:avLst/>
          </a:prstGeom>
          <a:noFill/>
          <a:ln>
            <a:solidFill>
              <a:schemeClr val="tx1"/>
            </a:solidFill>
          </a:ln>
        </p:spPr>
      </p:pic>
      <p:pic>
        <p:nvPicPr>
          <p:cNvPr id="2052" name="Picture 4" descr="Σχετική εικόνα"/>
          <p:cNvPicPr>
            <a:picLocks noChangeAspect="1" noChangeArrowheads="1"/>
          </p:cNvPicPr>
          <p:nvPr/>
        </p:nvPicPr>
        <p:blipFill>
          <a:blip r:embed="rId4" cstate="print"/>
          <a:srcRect/>
          <a:stretch>
            <a:fillRect/>
          </a:stretch>
        </p:blipFill>
        <p:spPr bwMode="auto">
          <a:xfrm>
            <a:off x="7358045" y="3215640"/>
            <a:ext cx="3561085" cy="2593658"/>
          </a:xfrm>
          <a:prstGeom prst="rect">
            <a:avLst/>
          </a:prstGeom>
          <a:noFill/>
          <a:ln>
            <a:solidFill>
              <a:schemeClr val="tx1"/>
            </a:solidFill>
          </a:ln>
        </p:spPr>
      </p:pic>
      <p:sp>
        <p:nvSpPr>
          <p:cNvPr id="8" name="7 - Ορθογώνιο"/>
          <p:cNvSpPr/>
          <p:nvPr/>
        </p:nvSpPr>
        <p:spPr>
          <a:xfrm>
            <a:off x="1112366" y="5835134"/>
            <a:ext cx="2273571" cy="307777"/>
          </a:xfrm>
          <a:prstGeom prst="rect">
            <a:avLst/>
          </a:prstGeom>
        </p:spPr>
        <p:txBody>
          <a:bodyPr wrap="none">
            <a:spAutoFit/>
          </a:bodyPr>
          <a:lstStyle/>
          <a:p>
            <a:r>
              <a:rPr lang="el-GR" sz="1400" dirty="0" smtClean="0"/>
              <a:t>ΠΗΓΗ: </a:t>
            </a:r>
            <a:r>
              <a:rPr lang="en-US" sz="1400" dirty="0" smtClean="0"/>
              <a:t>http://en.intorex.com</a:t>
            </a:r>
            <a:endParaRPr lang="el-GR" sz="1400" dirty="0"/>
          </a:p>
        </p:txBody>
      </p:sp>
      <p:sp>
        <p:nvSpPr>
          <p:cNvPr id="9" name="8 - Ορθογώνιο"/>
          <p:cNvSpPr/>
          <p:nvPr/>
        </p:nvSpPr>
        <p:spPr>
          <a:xfrm>
            <a:off x="7345526" y="5835134"/>
            <a:ext cx="2273571" cy="307777"/>
          </a:xfrm>
          <a:prstGeom prst="rect">
            <a:avLst/>
          </a:prstGeom>
        </p:spPr>
        <p:txBody>
          <a:bodyPr wrap="none">
            <a:spAutoFit/>
          </a:bodyPr>
          <a:lstStyle/>
          <a:p>
            <a:r>
              <a:rPr lang="el-GR" sz="1400" dirty="0" smtClean="0"/>
              <a:t>ΠΗΓΗ: </a:t>
            </a:r>
            <a:r>
              <a:rPr lang="en-US" sz="1400" dirty="0" smtClean="0"/>
              <a:t>http://en.intorex.com</a:t>
            </a:r>
            <a:endParaRPr lang="el-GR" sz="1400" dirty="0"/>
          </a:p>
        </p:txBody>
      </p:sp>
      <p:sp>
        <p:nvSpPr>
          <p:cNvPr id="10" name="9 - Ορθογώνιο"/>
          <p:cNvSpPr/>
          <p:nvPr/>
        </p:nvSpPr>
        <p:spPr>
          <a:xfrm>
            <a:off x="3694368" y="6240083"/>
            <a:ext cx="4723473" cy="400110"/>
          </a:xfrm>
          <a:prstGeom prst="rect">
            <a:avLst/>
          </a:prstGeom>
        </p:spPr>
        <p:txBody>
          <a:bodyPr wrap="none">
            <a:spAutoFit/>
          </a:bodyPr>
          <a:lstStyle/>
          <a:p>
            <a:r>
              <a:rPr lang="el-GR" sz="2000" dirty="0" smtClean="0"/>
              <a:t>Κατεργασία ξύλου με αυτόματους </a:t>
            </a:r>
            <a:r>
              <a:rPr lang="el-GR" sz="2000" dirty="0" smtClean="0"/>
              <a:t>τόρνους</a:t>
            </a:r>
            <a:endParaRPr lang="el-GR" sz="2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0"/>
          <p:cNvSpPr txBox="1"/>
          <p:nvPr/>
        </p:nvSpPr>
        <p:spPr>
          <a:xfrm>
            <a:off x="2541320" y="170679"/>
            <a:ext cx="7006442" cy="415498"/>
          </a:xfrm>
          <a:prstGeom prst="rect">
            <a:avLst/>
          </a:prstGeom>
          <a:noFill/>
        </p:spPr>
        <p:txBody>
          <a:bodyPr wrap="square" lIns="45720" tIns="22860" rIns="45720" bIns="22860" rtlCol="0">
            <a:spAutoFit/>
          </a:bodyPr>
          <a:lstStyle/>
          <a:p>
            <a:pPr algn="ctr"/>
            <a:r>
              <a:rPr lang="el-GR" sz="2400" b="1" dirty="0" smtClean="0">
                <a:solidFill>
                  <a:schemeClr val="bg2">
                    <a:lumMod val="25000"/>
                  </a:schemeClr>
                </a:solidFill>
                <a:ea typeface="Open Sans Extrabold" panose="020B0906030804020204" pitchFamily="34" charset="0"/>
                <a:cs typeface="Open Sans Extrabold" panose="020B0906030804020204" pitchFamily="34" charset="0"/>
              </a:rPr>
              <a:t>Τόρνος </a:t>
            </a:r>
            <a:endParaRPr lang="tr-TR" sz="2400" b="1" dirty="0">
              <a:solidFill>
                <a:schemeClr val="bg2">
                  <a:lumMod val="25000"/>
                </a:schemeClr>
              </a:solidFill>
              <a:ea typeface="Open Sans Extrabold" panose="020B0906030804020204" pitchFamily="34" charset="0"/>
              <a:cs typeface="Open Sans Extrabold" panose="020B0906030804020204" pitchFamily="34" charset="0"/>
            </a:endParaRPr>
          </a:p>
        </p:txBody>
      </p:sp>
      <p:cxnSp>
        <p:nvCxnSpPr>
          <p:cNvPr id="3" name="Straight Connector 65"/>
          <p:cNvCxnSpPr/>
          <p:nvPr/>
        </p:nvCxnSpPr>
        <p:spPr>
          <a:xfrm flipV="1">
            <a:off x="3768811" y="753762"/>
            <a:ext cx="4621427" cy="12358"/>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sp>
        <p:nvSpPr>
          <p:cNvPr id="5121" name="Rectangle 1"/>
          <p:cNvSpPr>
            <a:spLocks noChangeArrowheads="1"/>
          </p:cNvSpPr>
          <p:nvPr/>
        </p:nvSpPr>
        <p:spPr bwMode="auto">
          <a:xfrm>
            <a:off x="420130" y="1359244"/>
            <a:ext cx="11331146"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just" defTabSz="914400" rtl="0" eaLnBrk="1" fontAlgn="base" latinLnBrk="0" hangingPunct="1">
              <a:lnSpc>
                <a:spcPct val="100000"/>
              </a:lnSpc>
              <a:spcBef>
                <a:spcPct val="0"/>
              </a:spcBef>
              <a:spcAft>
                <a:spcPct val="0"/>
              </a:spcAft>
              <a:buClrTx/>
              <a:buSzTx/>
              <a:buFontTx/>
              <a:buNone/>
              <a:tabLst/>
            </a:pPr>
            <a:r>
              <a:rPr kumimoji="0" lang="el-GR" sz="2000" i="0" u="none" strike="noStrike" cap="none" normalizeH="0" baseline="0" dirty="0" smtClean="0">
                <a:ln>
                  <a:noFill/>
                </a:ln>
                <a:solidFill>
                  <a:schemeClr val="tx1"/>
                </a:solidFill>
                <a:effectLst/>
                <a:ea typeface="Times New Roman" pitchFamily="18" charset="0"/>
                <a:cs typeface="Arial" pitchFamily="34" charset="0"/>
              </a:rPr>
              <a:t>Ο τόρνος θεωρείται από τα παλαιότερα μηχανήματα κατεργασίας του ξύλου. Με τον τόρνο παράγονται κάγκελα, στειλιάρια, ποδαρικά επίπλων, ξύλινα σκεύη φαγητού </a:t>
            </a:r>
            <a:r>
              <a:rPr kumimoji="0" lang="el-GR" sz="2000" i="0" u="none" strike="noStrike" cap="none" normalizeH="0" baseline="0" dirty="0" smtClean="0">
                <a:ln>
                  <a:noFill/>
                </a:ln>
                <a:solidFill>
                  <a:schemeClr val="tx1"/>
                </a:solidFill>
                <a:effectLst/>
                <a:ea typeface="Times New Roman" pitchFamily="18" charset="0"/>
                <a:cs typeface="Arial" pitchFamily="34" charset="0"/>
              </a:rPr>
              <a:t>(π.χ. πιάτα</a:t>
            </a:r>
            <a:r>
              <a:rPr kumimoji="0" lang="el-GR" sz="2000" i="0" u="none" strike="noStrike" cap="none" normalizeH="0" baseline="0" dirty="0" smtClean="0">
                <a:ln>
                  <a:noFill/>
                </a:ln>
                <a:solidFill>
                  <a:schemeClr val="tx1"/>
                </a:solidFill>
                <a:effectLst/>
                <a:ea typeface="Times New Roman" pitchFamily="18" charset="0"/>
                <a:cs typeface="Arial" pitchFamily="34" charset="0"/>
              </a:rPr>
              <a:t>, </a:t>
            </a:r>
            <a:r>
              <a:rPr kumimoji="0" lang="el-GR" sz="2000" i="0" u="none" strike="noStrike" cap="none" normalizeH="0" baseline="0" dirty="0" smtClean="0">
                <a:ln>
                  <a:noFill/>
                </a:ln>
                <a:solidFill>
                  <a:schemeClr val="tx1"/>
                </a:solidFill>
                <a:effectLst/>
                <a:ea typeface="Times New Roman" pitchFamily="18" charset="0"/>
                <a:cs typeface="Arial" pitchFamily="34" charset="0"/>
              </a:rPr>
              <a:t>ποτήρια και γαβάθες), </a:t>
            </a:r>
            <a:r>
              <a:rPr kumimoji="0" lang="el-GR" sz="2000" i="0" u="none" strike="noStrike" cap="none" normalizeH="0" baseline="0" dirty="0" smtClean="0">
                <a:ln>
                  <a:noFill/>
                </a:ln>
                <a:solidFill>
                  <a:schemeClr val="tx1"/>
                </a:solidFill>
                <a:effectLst/>
                <a:ea typeface="Times New Roman" pitchFamily="18" charset="0"/>
                <a:cs typeface="Arial" pitchFamily="34" charset="0"/>
              </a:rPr>
              <a:t>ξύλινα φωτιστικά, διακοσμητικά αντικείμενα, και γενικώς </a:t>
            </a:r>
            <a:r>
              <a:rPr kumimoji="0" lang="el-GR" sz="2000" i="1" u="none" strike="noStrike" cap="none" normalizeH="0" baseline="0" dirty="0" smtClean="0">
                <a:ln>
                  <a:noFill/>
                </a:ln>
                <a:solidFill>
                  <a:schemeClr val="tx1"/>
                </a:solidFill>
                <a:effectLst/>
                <a:ea typeface="Times New Roman" pitchFamily="18" charset="0"/>
                <a:cs typeface="Arial" pitchFamily="34" charset="0"/>
              </a:rPr>
              <a:t>τορνευτά</a:t>
            </a:r>
            <a:r>
              <a:rPr kumimoji="0" lang="el-GR" sz="2000" i="0" u="none" strike="noStrike" cap="none" normalizeH="0" baseline="0" dirty="0" smtClean="0">
                <a:ln>
                  <a:noFill/>
                </a:ln>
                <a:solidFill>
                  <a:schemeClr val="tx1"/>
                </a:solidFill>
                <a:effectLst/>
                <a:ea typeface="Times New Roman" pitchFamily="18" charset="0"/>
                <a:cs typeface="Arial" pitchFamily="34" charset="0"/>
              </a:rPr>
              <a:t> στοιχεία. </a:t>
            </a:r>
            <a:endParaRPr kumimoji="0" lang="el-GR" sz="3200" i="0" u="none" strike="noStrike" cap="none" normalizeH="0" baseline="0" dirty="0" smtClean="0">
              <a:ln>
                <a:noFill/>
              </a:ln>
              <a:solidFill>
                <a:schemeClr val="tx1"/>
              </a:solidFill>
              <a:effectLst/>
              <a:cs typeface="Arial" pitchFamily="34" charset="0"/>
            </a:endParaRPr>
          </a:p>
        </p:txBody>
      </p:sp>
      <p:pic>
        <p:nvPicPr>
          <p:cNvPr id="5123" name="Picture 3" descr="Αποτέλεσμα εικόνας για wood lathe"/>
          <p:cNvPicPr>
            <a:picLocks noChangeAspect="1" noChangeArrowheads="1"/>
          </p:cNvPicPr>
          <p:nvPr/>
        </p:nvPicPr>
        <p:blipFill>
          <a:blip r:embed="rId3" cstate="print"/>
          <a:srcRect/>
          <a:stretch>
            <a:fillRect/>
          </a:stretch>
        </p:blipFill>
        <p:spPr bwMode="auto">
          <a:xfrm>
            <a:off x="7668482" y="2827337"/>
            <a:ext cx="4048125" cy="2686051"/>
          </a:xfrm>
          <a:prstGeom prst="rect">
            <a:avLst/>
          </a:prstGeom>
          <a:noFill/>
          <a:ln>
            <a:solidFill>
              <a:schemeClr val="tx1"/>
            </a:solidFill>
          </a:ln>
        </p:spPr>
      </p:pic>
      <p:sp>
        <p:nvSpPr>
          <p:cNvPr id="6" name="5 - Ορθογώνιο"/>
          <p:cNvSpPr/>
          <p:nvPr/>
        </p:nvSpPr>
        <p:spPr>
          <a:xfrm>
            <a:off x="7636642" y="5517977"/>
            <a:ext cx="3268587" cy="307777"/>
          </a:xfrm>
          <a:prstGeom prst="rect">
            <a:avLst/>
          </a:prstGeom>
        </p:spPr>
        <p:txBody>
          <a:bodyPr wrap="none">
            <a:spAutoFit/>
          </a:bodyPr>
          <a:lstStyle/>
          <a:p>
            <a:r>
              <a:rPr lang="el-GR" sz="1400" dirty="0" smtClean="0"/>
              <a:t>ΠΗΓΗ: </a:t>
            </a:r>
            <a:r>
              <a:rPr lang="en-US" sz="1400" dirty="0" smtClean="0"/>
              <a:t>http://woodlatheworks.blogspot.gr</a:t>
            </a:r>
            <a:endParaRPr lang="el-GR" sz="1400" dirty="0"/>
          </a:p>
        </p:txBody>
      </p:sp>
      <p:pic>
        <p:nvPicPr>
          <p:cNvPr id="5125" name="Picture 5" descr="Αποτέλεσμα εικόνας για wood lathe products"/>
          <p:cNvPicPr>
            <a:picLocks noChangeAspect="1" noChangeArrowheads="1"/>
          </p:cNvPicPr>
          <p:nvPr/>
        </p:nvPicPr>
        <p:blipFill>
          <a:blip r:embed="rId4" cstate="print"/>
          <a:srcRect/>
          <a:stretch>
            <a:fillRect/>
          </a:stretch>
        </p:blipFill>
        <p:spPr bwMode="auto">
          <a:xfrm>
            <a:off x="588063" y="3550637"/>
            <a:ext cx="2995396" cy="1926154"/>
          </a:xfrm>
          <a:prstGeom prst="rect">
            <a:avLst/>
          </a:prstGeom>
          <a:noFill/>
          <a:ln>
            <a:solidFill>
              <a:schemeClr val="tx1"/>
            </a:solidFill>
          </a:ln>
        </p:spPr>
      </p:pic>
      <p:sp>
        <p:nvSpPr>
          <p:cNvPr id="8" name="7 - Ορθογώνιο"/>
          <p:cNvSpPr/>
          <p:nvPr/>
        </p:nvSpPr>
        <p:spPr>
          <a:xfrm>
            <a:off x="589126" y="5468549"/>
            <a:ext cx="3167919" cy="307777"/>
          </a:xfrm>
          <a:prstGeom prst="rect">
            <a:avLst/>
          </a:prstGeom>
        </p:spPr>
        <p:txBody>
          <a:bodyPr wrap="none">
            <a:spAutoFit/>
          </a:bodyPr>
          <a:lstStyle/>
          <a:p>
            <a:r>
              <a:rPr lang="el-GR" sz="1400" dirty="0" smtClean="0"/>
              <a:t>ΠΗΓΗ: </a:t>
            </a:r>
            <a:r>
              <a:rPr lang="en-US" sz="1400" dirty="0" smtClean="0"/>
              <a:t>http://store.cincinnatidowel.com</a:t>
            </a:r>
            <a:endParaRPr lang="el-GR" sz="1400" dirty="0"/>
          </a:p>
        </p:txBody>
      </p:sp>
      <p:pic>
        <p:nvPicPr>
          <p:cNvPr id="5127" name="Picture 7" descr="Σχετική εικόνα"/>
          <p:cNvPicPr>
            <a:picLocks noChangeAspect="1" noChangeArrowheads="1"/>
          </p:cNvPicPr>
          <p:nvPr/>
        </p:nvPicPr>
        <p:blipFill>
          <a:blip r:embed="rId5" cstate="print"/>
          <a:srcRect/>
          <a:stretch>
            <a:fillRect/>
          </a:stretch>
        </p:blipFill>
        <p:spPr bwMode="auto">
          <a:xfrm>
            <a:off x="4134450" y="2659810"/>
            <a:ext cx="3168393" cy="2863532"/>
          </a:xfrm>
          <a:prstGeom prst="rect">
            <a:avLst/>
          </a:prstGeom>
          <a:noFill/>
          <a:ln>
            <a:solidFill>
              <a:schemeClr val="tx1"/>
            </a:solidFill>
          </a:ln>
        </p:spPr>
      </p:pic>
      <p:sp>
        <p:nvSpPr>
          <p:cNvPr id="10" name="9 - Ορθογώνιο"/>
          <p:cNvSpPr/>
          <p:nvPr/>
        </p:nvSpPr>
        <p:spPr>
          <a:xfrm>
            <a:off x="4100875" y="5542691"/>
            <a:ext cx="1860766" cy="307777"/>
          </a:xfrm>
          <a:prstGeom prst="rect">
            <a:avLst/>
          </a:prstGeom>
        </p:spPr>
        <p:txBody>
          <a:bodyPr wrap="none">
            <a:spAutoFit/>
          </a:bodyPr>
          <a:lstStyle/>
          <a:p>
            <a:r>
              <a:rPr lang="el-GR" sz="1400" dirty="0" smtClean="0"/>
              <a:t>ΠΗΓΗ: </a:t>
            </a:r>
            <a:r>
              <a:rPr lang="en-US" sz="1400" dirty="0" smtClean="0"/>
              <a:t>http://valiet.org</a:t>
            </a:r>
            <a:endParaRPr lang="el-GR" sz="1400" dirty="0"/>
          </a:p>
        </p:txBody>
      </p:sp>
      <p:sp>
        <p:nvSpPr>
          <p:cNvPr id="11" name="10 - Ορθογώνιο"/>
          <p:cNvSpPr/>
          <p:nvPr/>
        </p:nvSpPr>
        <p:spPr>
          <a:xfrm>
            <a:off x="531342" y="5800740"/>
            <a:ext cx="3002692" cy="369332"/>
          </a:xfrm>
          <a:prstGeom prst="rect">
            <a:avLst/>
          </a:prstGeom>
        </p:spPr>
        <p:txBody>
          <a:bodyPr wrap="square">
            <a:spAutoFit/>
          </a:bodyPr>
          <a:lstStyle/>
          <a:p>
            <a:pPr algn="ctr"/>
            <a:r>
              <a:rPr lang="el-GR" dirty="0" smtClean="0"/>
              <a:t>Ξύλινα </a:t>
            </a:r>
            <a:r>
              <a:rPr lang="el-GR" dirty="0" err="1" smtClean="0"/>
              <a:t>τορναριστά</a:t>
            </a:r>
            <a:r>
              <a:rPr lang="el-GR" dirty="0" smtClean="0"/>
              <a:t> </a:t>
            </a:r>
            <a:r>
              <a:rPr lang="el-GR" dirty="0" smtClean="0"/>
              <a:t>βάζα</a:t>
            </a:r>
            <a:endParaRPr lang="el-GR" dirty="0"/>
          </a:p>
        </p:txBody>
      </p:sp>
      <p:sp>
        <p:nvSpPr>
          <p:cNvPr id="12" name="11 - Ορθογώνιο"/>
          <p:cNvSpPr/>
          <p:nvPr/>
        </p:nvSpPr>
        <p:spPr>
          <a:xfrm>
            <a:off x="4256823" y="5824491"/>
            <a:ext cx="3002692" cy="369332"/>
          </a:xfrm>
          <a:prstGeom prst="rect">
            <a:avLst/>
          </a:prstGeom>
        </p:spPr>
        <p:txBody>
          <a:bodyPr wrap="square">
            <a:spAutoFit/>
          </a:bodyPr>
          <a:lstStyle/>
          <a:p>
            <a:pPr algn="ctr"/>
            <a:r>
              <a:rPr lang="el-GR" dirty="0" smtClean="0"/>
              <a:t>Ξύλινα </a:t>
            </a:r>
            <a:r>
              <a:rPr lang="el-GR" dirty="0" err="1" smtClean="0"/>
              <a:t>τορναριστά</a:t>
            </a:r>
            <a:r>
              <a:rPr lang="el-GR" dirty="0" smtClean="0"/>
              <a:t> </a:t>
            </a:r>
            <a:r>
              <a:rPr lang="el-GR" dirty="0" smtClean="0"/>
              <a:t>κάγκελα</a:t>
            </a:r>
            <a:endParaRPr lang="el-GR" dirty="0"/>
          </a:p>
        </p:txBody>
      </p:sp>
      <p:sp>
        <p:nvSpPr>
          <p:cNvPr id="13" name="12 - Ορθογώνιο"/>
          <p:cNvSpPr/>
          <p:nvPr/>
        </p:nvSpPr>
        <p:spPr>
          <a:xfrm>
            <a:off x="7871255" y="5874880"/>
            <a:ext cx="3805880" cy="369332"/>
          </a:xfrm>
          <a:prstGeom prst="rect">
            <a:avLst/>
          </a:prstGeom>
        </p:spPr>
        <p:txBody>
          <a:bodyPr wrap="square">
            <a:spAutoFit/>
          </a:bodyPr>
          <a:lstStyle/>
          <a:p>
            <a:pPr algn="ctr"/>
            <a:r>
              <a:rPr lang="el-GR" dirty="0" smtClean="0"/>
              <a:t>Μορφοποίηση ξύλου με </a:t>
            </a:r>
            <a:r>
              <a:rPr lang="el-GR" dirty="0" smtClean="0"/>
              <a:t>τόρνο</a:t>
            </a:r>
            <a:endParaRPr lang="el-G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856464" y="5631032"/>
            <a:ext cx="2714974" cy="369332"/>
          </a:xfrm>
          <a:prstGeom prst="rect">
            <a:avLst/>
          </a:prstGeom>
        </p:spPr>
        <p:txBody>
          <a:bodyPr wrap="none">
            <a:spAutoFit/>
          </a:bodyPr>
          <a:lstStyle/>
          <a:p>
            <a:r>
              <a:rPr lang="en-US" dirty="0" smtClean="0"/>
              <a:t>http://archimedesclock.gr</a:t>
            </a:r>
            <a:endParaRPr lang="el-GR" dirty="0"/>
          </a:p>
        </p:txBody>
      </p:sp>
      <p:pic>
        <p:nvPicPr>
          <p:cNvPr id="6146" name="Picture 2" descr="Αποτέλεσμα εικόνας για ancient lathe"/>
          <p:cNvPicPr>
            <a:picLocks noChangeAspect="1" noChangeArrowheads="1"/>
          </p:cNvPicPr>
          <p:nvPr/>
        </p:nvPicPr>
        <p:blipFill>
          <a:blip r:embed="rId3" cstate="print"/>
          <a:srcRect/>
          <a:stretch>
            <a:fillRect/>
          </a:stretch>
        </p:blipFill>
        <p:spPr bwMode="auto">
          <a:xfrm>
            <a:off x="859809" y="3056084"/>
            <a:ext cx="3466531" cy="2598043"/>
          </a:xfrm>
          <a:prstGeom prst="rect">
            <a:avLst/>
          </a:prstGeom>
          <a:noFill/>
          <a:ln>
            <a:solidFill>
              <a:schemeClr val="tx1"/>
            </a:solidFill>
          </a:ln>
        </p:spPr>
      </p:pic>
      <p:sp>
        <p:nvSpPr>
          <p:cNvPr id="6148" name="AutoShape 4" descr="Αποτέλεσμα εικόνας για ancient lath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6149" name="Picture 5"/>
          <p:cNvPicPr>
            <a:picLocks noChangeAspect="1" noChangeArrowheads="1"/>
          </p:cNvPicPr>
          <p:nvPr/>
        </p:nvPicPr>
        <p:blipFill>
          <a:blip r:embed="rId4" cstate="print"/>
          <a:srcRect l="16042" t="30667" r="52192" b="12851"/>
          <a:stretch>
            <a:fillRect/>
          </a:stretch>
        </p:blipFill>
        <p:spPr bwMode="auto">
          <a:xfrm>
            <a:off x="4875283" y="2124122"/>
            <a:ext cx="3176895" cy="3530471"/>
          </a:xfrm>
          <a:prstGeom prst="rect">
            <a:avLst/>
          </a:prstGeom>
          <a:noFill/>
          <a:ln w="9525">
            <a:solidFill>
              <a:schemeClr val="tx1"/>
            </a:solidFill>
            <a:miter lim="800000"/>
            <a:headEnd/>
            <a:tailEnd/>
          </a:ln>
        </p:spPr>
      </p:pic>
      <p:sp>
        <p:nvSpPr>
          <p:cNvPr id="6" name="5 - Ορθογώνιο"/>
          <p:cNvSpPr/>
          <p:nvPr/>
        </p:nvSpPr>
        <p:spPr>
          <a:xfrm>
            <a:off x="4844672" y="5659988"/>
            <a:ext cx="2748316" cy="369332"/>
          </a:xfrm>
          <a:prstGeom prst="rect">
            <a:avLst/>
          </a:prstGeom>
        </p:spPr>
        <p:txBody>
          <a:bodyPr wrap="none">
            <a:spAutoFit/>
          </a:bodyPr>
          <a:lstStyle/>
          <a:p>
            <a:r>
              <a:rPr lang="en-US" dirty="0" smtClean="0"/>
              <a:t>https://www.pinterest.com</a:t>
            </a:r>
            <a:endParaRPr lang="el-GR" dirty="0"/>
          </a:p>
        </p:txBody>
      </p:sp>
      <p:sp>
        <p:nvSpPr>
          <p:cNvPr id="7" name="6 - Ορθογώνιο"/>
          <p:cNvSpPr/>
          <p:nvPr/>
        </p:nvSpPr>
        <p:spPr>
          <a:xfrm>
            <a:off x="8417627" y="5667964"/>
            <a:ext cx="3337645" cy="369332"/>
          </a:xfrm>
          <a:prstGeom prst="rect">
            <a:avLst/>
          </a:prstGeom>
        </p:spPr>
        <p:txBody>
          <a:bodyPr wrap="none">
            <a:spAutoFit/>
          </a:bodyPr>
          <a:lstStyle/>
          <a:p>
            <a:r>
              <a:rPr lang="en-US" dirty="0" smtClean="0"/>
              <a:t>http://www.nmwoodturners.org</a:t>
            </a:r>
            <a:endParaRPr lang="el-GR" dirty="0"/>
          </a:p>
        </p:txBody>
      </p:sp>
      <p:pic>
        <p:nvPicPr>
          <p:cNvPr id="6151" name="Picture 7" descr="Αποτέλεσμα εικόνας για ancient lathe"/>
          <p:cNvPicPr>
            <a:picLocks noChangeAspect="1" noChangeArrowheads="1"/>
          </p:cNvPicPr>
          <p:nvPr/>
        </p:nvPicPr>
        <p:blipFill>
          <a:blip r:embed="rId5" cstate="print"/>
          <a:srcRect/>
          <a:stretch>
            <a:fillRect/>
          </a:stretch>
        </p:blipFill>
        <p:spPr bwMode="auto">
          <a:xfrm>
            <a:off x="8385752" y="1961970"/>
            <a:ext cx="3273565" cy="3715498"/>
          </a:xfrm>
          <a:prstGeom prst="rect">
            <a:avLst/>
          </a:prstGeom>
          <a:noFill/>
          <a:ln>
            <a:solidFill>
              <a:schemeClr val="tx1"/>
            </a:solidFill>
          </a:ln>
        </p:spPr>
      </p:pic>
      <p:sp>
        <p:nvSpPr>
          <p:cNvPr id="9" name="TextBox 60"/>
          <p:cNvSpPr txBox="1"/>
          <p:nvPr/>
        </p:nvSpPr>
        <p:spPr>
          <a:xfrm>
            <a:off x="2541320" y="170679"/>
            <a:ext cx="7006442" cy="415498"/>
          </a:xfrm>
          <a:prstGeom prst="rect">
            <a:avLst/>
          </a:prstGeom>
          <a:noFill/>
        </p:spPr>
        <p:txBody>
          <a:bodyPr wrap="square" lIns="45720" tIns="22860" rIns="45720" bIns="22860" rtlCol="0">
            <a:spAutoFit/>
          </a:bodyPr>
          <a:lstStyle/>
          <a:p>
            <a:pPr algn="ctr"/>
            <a:r>
              <a:rPr lang="el-GR" sz="2400" b="1" dirty="0" smtClean="0">
                <a:solidFill>
                  <a:schemeClr val="bg2">
                    <a:lumMod val="25000"/>
                  </a:schemeClr>
                </a:solidFill>
                <a:ea typeface="Open Sans Extrabold" panose="020B0906030804020204" pitchFamily="34" charset="0"/>
                <a:cs typeface="Open Sans Extrabold" panose="020B0906030804020204" pitchFamily="34" charset="0"/>
              </a:rPr>
              <a:t>Τόρνος</a:t>
            </a:r>
            <a:endParaRPr lang="tr-TR" sz="2400" b="1" dirty="0">
              <a:solidFill>
                <a:schemeClr val="bg2">
                  <a:lumMod val="25000"/>
                </a:schemeClr>
              </a:solidFill>
              <a:ea typeface="Open Sans Extrabold" panose="020B0906030804020204" pitchFamily="34" charset="0"/>
              <a:cs typeface="Open Sans Extrabold" panose="020B0906030804020204" pitchFamily="34" charset="0"/>
            </a:endParaRPr>
          </a:p>
        </p:txBody>
      </p:sp>
      <p:cxnSp>
        <p:nvCxnSpPr>
          <p:cNvPr id="10" name="Straight Connector 65"/>
          <p:cNvCxnSpPr/>
          <p:nvPr/>
        </p:nvCxnSpPr>
        <p:spPr>
          <a:xfrm flipV="1">
            <a:off x="3768811" y="753762"/>
            <a:ext cx="4621427" cy="12358"/>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sp>
        <p:nvSpPr>
          <p:cNvPr id="11" name="Rectangle 1"/>
          <p:cNvSpPr>
            <a:spLocks noChangeArrowheads="1"/>
          </p:cNvSpPr>
          <p:nvPr/>
        </p:nvSpPr>
        <p:spPr bwMode="auto">
          <a:xfrm>
            <a:off x="418356" y="1030635"/>
            <a:ext cx="11331146"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just" defTabSz="914400" rtl="0" eaLnBrk="1" fontAlgn="base" latinLnBrk="0" hangingPunct="1">
              <a:lnSpc>
                <a:spcPct val="100000"/>
              </a:lnSpc>
              <a:spcBef>
                <a:spcPct val="0"/>
              </a:spcBef>
              <a:spcAft>
                <a:spcPct val="0"/>
              </a:spcAft>
              <a:buClrTx/>
              <a:buSzTx/>
              <a:buFontTx/>
              <a:buNone/>
              <a:tabLst/>
            </a:pPr>
            <a:r>
              <a:rPr kumimoji="0" lang="el-GR" sz="2000" i="0" u="none" strike="noStrike" cap="none" normalizeH="0" baseline="0" dirty="0" smtClean="0">
                <a:ln>
                  <a:noFill/>
                </a:ln>
                <a:solidFill>
                  <a:schemeClr val="tx1"/>
                </a:solidFill>
                <a:effectLst/>
                <a:ea typeface="Times New Roman" pitchFamily="18" charset="0"/>
                <a:cs typeface="Arial" pitchFamily="34" charset="0"/>
              </a:rPr>
              <a:t>Ο τόρνος χρησιμοποιούνταν από τα αρχαία χρόνια, όπου οι</a:t>
            </a:r>
            <a:r>
              <a:rPr kumimoji="0" lang="el-GR" sz="2000" i="0" u="none" strike="noStrike" cap="none" normalizeH="0" dirty="0" smtClean="0">
                <a:ln>
                  <a:noFill/>
                </a:ln>
                <a:solidFill>
                  <a:schemeClr val="tx1"/>
                </a:solidFill>
                <a:effectLst/>
                <a:ea typeface="Times New Roman" pitchFamily="18" charset="0"/>
                <a:cs typeface="Arial" pitchFamily="34" charset="0"/>
              </a:rPr>
              <a:t> άνθρωποι με χειροκίνητη περιστροφή τορνάριζαν το ξύλο. Αργότερα οι τόρνοι έγιναν μεταλλικοί και ήταν ποδοκίνητοι, μέχρι να εφευρεθούν και να χρησιμοποιηθούν οι μηχανές.</a:t>
            </a:r>
            <a:r>
              <a:rPr kumimoji="0" lang="el-GR" sz="2000" i="0" u="none" strike="noStrike" cap="none" normalizeH="0" baseline="0" dirty="0" smtClean="0">
                <a:ln>
                  <a:noFill/>
                </a:ln>
                <a:solidFill>
                  <a:schemeClr val="tx1"/>
                </a:solidFill>
                <a:effectLst/>
                <a:ea typeface="Times New Roman" pitchFamily="18" charset="0"/>
                <a:cs typeface="Arial" pitchFamily="34" charset="0"/>
              </a:rPr>
              <a:t> </a:t>
            </a:r>
            <a:endParaRPr kumimoji="0" lang="el-GR" sz="3200" i="0" u="none" strike="noStrike" cap="none" normalizeH="0" baseline="0" dirty="0" smtClean="0">
              <a:ln>
                <a:noFill/>
              </a:ln>
              <a:solidFill>
                <a:schemeClr val="tx1"/>
              </a:solidFill>
              <a:effectLst/>
              <a:cs typeface="Arial" pitchFamily="34" charset="0"/>
            </a:endParaRPr>
          </a:p>
        </p:txBody>
      </p:sp>
      <p:sp>
        <p:nvSpPr>
          <p:cNvPr id="12" name="11 - Ορθογώνιο"/>
          <p:cNvSpPr/>
          <p:nvPr/>
        </p:nvSpPr>
        <p:spPr>
          <a:xfrm>
            <a:off x="955342" y="6046400"/>
            <a:ext cx="3507475" cy="646331"/>
          </a:xfrm>
          <a:prstGeom prst="rect">
            <a:avLst/>
          </a:prstGeom>
        </p:spPr>
        <p:txBody>
          <a:bodyPr wrap="square">
            <a:spAutoFit/>
          </a:bodyPr>
          <a:lstStyle/>
          <a:p>
            <a:pPr algn="ctr"/>
            <a:r>
              <a:rPr lang="el-GR" dirty="0" smtClean="0"/>
              <a:t>Τόρνος της αρχαίας ελληνικής </a:t>
            </a:r>
            <a:r>
              <a:rPr lang="el-GR" dirty="0" smtClean="0"/>
              <a:t>εποχής</a:t>
            </a:r>
            <a:endParaRPr lang="el-GR" dirty="0"/>
          </a:p>
        </p:txBody>
      </p:sp>
      <p:sp>
        <p:nvSpPr>
          <p:cNvPr id="13" name="12 - Ορθογώνιο"/>
          <p:cNvSpPr/>
          <p:nvPr/>
        </p:nvSpPr>
        <p:spPr>
          <a:xfrm>
            <a:off x="4708476" y="6094167"/>
            <a:ext cx="3507475" cy="369332"/>
          </a:xfrm>
          <a:prstGeom prst="rect">
            <a:avLst/>
          </a:prstGeom>
        </p:spPr>
        <p:txBody>
          <a:bodyPr wrap="square">
            <a:spAutoFit/>
          </a:bodyPr>
          <a:lstStyle/>
          <a:p>
            <a:pPr algn="ctr"/>
            <a:r>
              <a:rPr lang="el-GR" dirty="0" smtClean="0"/>
              <a:t>Ποδοκίνητος </a:t>
            </a:r>
            <a:r>
              <a:rPr lang="el-GR" dirty="0" smtClean="0"/>
              <a:t>τόρνος</a:t>
            </a:r>
            <a:endParaRPr lang="el-GR" dirty="0"/>
          </a:p>
        </p:txBody>
      </p:sp>
      <p:sp>
        <p:nvSpPr>
          <p:cNvPr id="14" name="13 - Ορθογώνιο"/>
          <p:cNvSpPr/>
          <p:nvPr/>
        </p:nvSpPr>
        <p:spPr>
          <a:xfrm>
            <a:off x="8352428" y="6039576"/>
            <a:ext cx="3507475" cy="646331"/>
          </a:xfrm>
          <a:prstGeom prst="rect">
            <a:avLst/>
          </a:prstGeom>
        </p:spPr>
        <p:txBody>
          <a:bodyPr wrap="square">
            <a:spAutoFit/>
          </a:bodyPr>
          <a:lstStyle/>
          <a:p>
            <a:pPr algn="ctr"/>
            <a:r>
              <a:rPr lang="el-GR" dirty="0" smtClean="0"/>
              <a:t>Κατεργασία αντικειμένου με ποδοκίνητο </a:t>
            </a:r>
            <a:r>
              <a:rPr lang="el-GR" dirty="0" smtClean="0"/>
              <a:t>τόρνο</a:t>
            </a:r>
            <a:endParaRPr lang="el-G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0"/>
          <p:cNvSpPr txBox="1"/>
          <p:nvPr/>
        </p:nvSpPr>
        <p:spPr>
          <a:xfrm>
            <a:off x="2541320" y="170679"/>
            <a:ext cx="7006442" cy="415498"/>
          </a:xfrm>
          <a:prstGeom prst="rect">
            <a:avLst/>
          </a:prstGeom>
          <a:noFill/>
        </p:spPr>
        <p:txBody>
          <a:bodyPr wrap="square" lIns="45720" tIns="22860" rIns="45720" bIns="22860" rtlCol="0">
            <a:spAutoFit/>
          </a:bodyPr>
          <a:lstStyle/>
          <a:p>
            <a:pPr algn="ctr"/>
            <a:r>
              <a:rPr lang="el-GR" sz="2400" b="1" dirty="0" smtClean="0">
                <a:solidFill>
                  <a:schemeClr val="bg2">
                    <a:lumMod val="25000"/>
                  </a:schemeClr>
                </a:solidFill>
                <a:ea typeface="Open Sans Extrabold" panose="020B0906030804020204" pitchFamily="34" charset="0"/>
                <a:cs typeface="Open Sans Extrabold" panose="020B0906030804020204" pitchFamily="34" charset="0"/>
              </a:rPr>
              <a:t>Κατηγορίες τόρνων</a:t>
            </a:r>
            <a:endParaRPr lang="tr-TR" sz="2400" b="1" dirty="0">
              <a:solidFill>
                <a:schemeClr val="bg2">
                  <a:lumMod val="25000"/>
                </a:schemeClr>
              </a:solidFill>
              <a:ea typeface="Open Sans Extrabold" panose="020B0906030804020204" pitchFamily="34" charset="0"/>
              <a:cs typeface="Open Sans Extrabold" panose="020B0906030804020204" pitchFamily="34" charset="0"/>
            </a:endParaRPr>
          </a:p>
        </p:txBody>
      </p:sp>
      <p:cxnSp>
        <p:nvCxnSpPr>
          <p:cNvPr id="3" name="Straight Connector 65"/>
          <p:cNvCxnSpPr/>
          <p:nvPr/>
        </p:nvCxnSpPr>
        <p:spPr>
          <a:xfrm flipV="1">
            <a:off x="3768811" y="753762"/>
            <a:ext cx="4621427" cy="12358"/>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sp>
        <p:nvSpPr>
          <p:cNvPr id="29697" name="Rectangle 1"/>
          <p:cNvSpPr>
            <a:spLocks noChangeArrowheads="1"/>
          </p:cNvSpPr>
          <p:nvPr/>
        </p:nvSpPr>
        <p:spPr bwMode="auto">
          <a:xfrm>
            <a:off x="1009935" y="1050724"/>
            <a:ext cx="8411570"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14300" algn="just"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chemeClr val="tx1"/>
                </a:solidFill>
                <a:effectLst/>
                <a:ea typeface="Times New Roman" pitchFamily="18" charset="0"/>
                <a:cs typeface="Arial" pitchFamily="34" charset="0"/>
              </a:rPr>
              <a:t>Οι τόρνοι διακρίνονται σε:</a:t>
            </a:r>
          </a:p>
          <a:p>
            <a:pPr marL="0" marR="0" lvl="0" indent="114300" algn="just" defTabSz="914400" rtl="0" eaLnBrk="1" fontAlgn="base" latinLnBrk="0" hangingPunct="1">
              <a:lnSpc>
                <a:spcPct val="100000"/>
              </a:lnSpc>
              <a:spcBef>
                <a:spcPct val="0"/>
              </a:spcBef>
              <a:spcAft>
                <a:spcPct val="0"/>
              </a:spcAft>
              <a:buClrTx/>
              <a:buSzTx/>
              <a:buFontTx/>
              <a:buNone/>
              <a:tabLst/>
            </a:pPr>
            <a:endParaRPr lang="el-GR" sz="2000" b="1" dirty="0" smtClean="0">
              <a:ea typeface="Times New Roman" pitchFamily="18" charset="0"/>
              <a:cs typeface="Arial" pitchFamily="34" charset="0"/>
            </a:endParaRPr>
          </a:p>
          <a:p>
            <a:pPr marL="0" marR="0" lvl="0" indent="114300" algn="just" defTabSz="914400" rtl="0" eaLnBrk="1" fontAlgn="base" latinLnBrk="0" hangingPunct="1">
              <a:lnSpc>
                <a:spcPct val="100000"/>
              </a:lnSpc>
              <a:spcBef>
                <a:spcPct val="0"/>
              </a:spcBef>
              <a:spcAft>
                <a:spcPct val="0"/>
              </a:spcAft>
              <a:buClrTx/>
              <a:buSzTx/>
              <a:buFont typeface="Arial" pitchFamily="34" charset="0"/>
              <a:buChar char="•"/>
              <a:tabLst/>
            </a:pPr>
            <a:r>
              <a:rPr kumimoji="0" lang="el-GR" sz="2000" b="1" i="0" u="none" strike="noStrike" cap="none" normalizeH="0" baseline="0" dirty="0" smtClean="0">
                <a:ln>
                  <a:noFill/>
                </a:ln>
                <a:solidFill>
                  <a:schemeClr val="tx1"/>
                </a:solidFill>
                <a:effectLst/>
                <a:ea typeface="Times New Roman" pitchFamily="18" charset="0"/>
                <a:cs typeface="Arial" pitchFamily="34" charset="0"/>
              </a:rPr>
              <a:t> </a:t>
            </a:r>
            <a:r>
              <a:rPr kumimoji="0" lang="el-GR" sz="2000" i="0" u="none" strike="noStrike" cap="none" normalizeH="0" baseline="0" dirty="0" smtClean="0">
                <a:ln>
                  <a:noFill/>
                </a:ln>
                <a:solidFill>
                  <a:schemeClr val="tx1"/>
                </a:solidFill>
                <a:effectLst/>
                <a:ea typeface="Times New Roman" pitchFamily="18" charset="0"/>
                <a:cs typeface="Arial" pitchFamily="34" charset="0"/>
              </a:rPr>
              <a:t>απλούς </a:t>
            </a:r>
            <a:endParaRPr kumimoji="0" lang="el-GR" sz="2000" i="0" u="none" strike="noStrike" cap="none" normalizeH="0" baseline="0" dirty="0" smtClean="0">
              <a:ln>
                <a:noFill/>
              </a:ln>
              <a:solidFill>
                <a:schemeClr val="tx1"/>
              </a:solidFill>
              <a:effectLst/>
              <a:ea typeface="Times New Roman" pitchFamily="18" charset="0"/>
              <a:cs typeface="Arial" pitchFamily="34" charset="0"/>
            </a:endParaRPr>
          </a:p>
          <a:p>
            <a:pPr marL="0" marR="0" lvl="0" indent="114300" algn="just" defTabSz="914400" rtl="0" eaLnBrk="1" fontAlgn="base" latinLnBrk="0" hangingPunct="1">
              <a:lnSpc>
                <a:spcPct val="100000"/>
              </a:lnSpc>
              <a:spcBef>
                <a:spcPct val="0"/>
              </a:spcBef>
              <a:spcAft>
                <a:spcPct val="0"/>
              </a:spcAft>
              <a:buClrTx/>
              <a:buSzTx/>
              <a:buFont typeface="Arial" pitchFamily="34" charset="0"/>
              <a:buChar char="•"/>
              <a:tabLst/>
            </a:pPr>
            <a:r>
              <a:rPr lang="el-GR" sz="2000" dirty="0" smtClean="0">
                <a:ea typeface="Times New Roman" pitchFamily="18" charset="0"/>
                <a:cs typeface="Arial" pitchFamily="34" charset="0"/>
              </a:rPr>
              <a:t> </a:t>
            </a:r>
            <a:r>
              <a:rPr kumimoji="0" lang="el-GR" sz="2000" i="0" u="none" strike="noStrike" cap="none" normalizeH="0" baseline="0" dirty="0" smtClean="0">
                <a:ln>
                  <a:noFill/>
                </a:ln>
                <a:solidFill>
                  <a:schemeClr val="tx1"/>
                </a:solidFill>
                <a:effectLst/>
                <a:ea typeface="Times New Roman" pitchFamily="18" charset="0"/>
                <a:cs typeface="Arial" pitchFamily="34" charset="0"/>
              </a:rPr>
              <a:t>ημιαυτόματους </a:t>
            </a:r>
            <a:endParaRPr kumimoji="0" lang="el-GR" sz="2000" i="0" u="none" strike="noStrike" cap="none" normalizeH="0" baseline="0" dirty="0" smtClean="0">
              <a:ln>
                <a:noFill/>
              </a:ln>
              <a:solidFill>
                <a:schemeClr val="tx1"/>
              </a:solidFill>
              <a:effectLst/>
              <a:ea typeface="Times New Roman" pitchFamily="18" charset="0"/>
              <a:cs typeface="Arial" pitchFamily="34" charset="0"/>
            </a:endParaRPr>
          </a:p>
          <a:p>
            <a:pPr marL="0" marR="0" lvl="0" indent="114300" algn="just" defTabSz="914400" rtl="0" eaLnBrk="1" fontAlgn="base" latinLnBrk="0" hangingPunct="1">
              <a:lnSpc>
                <a:spcPct val="100000"/>
              </a:lnSpc>
              <a:spcBef>
                <a:spcPct val="0"/>
              </a:spcBef>
              <a:spcAft>
                <a:spcPct val="0"/>
              </a:spcAft>
              <a:buClrTx/>
              <a:buSzTx/>
              <a:buFont typeface="Arial" pitchFamily="34" charset="0"/>
              <a:buChar char="•"/>
              <a:tabLst/>
            </a:pPr>
            <a:r>
              <a:rPr kumimoji="0" lang="el-GR" sz="2000" i="0" u="none" strike="noStrike" cap="none" normalizeH="0" baseline="0" dirty="0" smtClean="0">
                <a:ln>
                  <a:noFill/>
                </a:ln>
                <a:solidFill>
                  <a:schemeClr val="tx1"/>
                </a:solidFill>
                <a:effectLst/>
                <a:ea typeface="Times New Roman" pitchFamily="18" charset="0"/>
                <a:cs typeface="Arial" pitchFamily="34" charset="0"/>
              </a:rPr>
              <a:t>αυτόματους  </a:t>
            </a:r>
            <a:endParaRPr kumimoji="0" lang="el-GR" sz="3200" i="0" u="none" strike="noStrike" cap="none" normalizeH="0" baseline="0" dirty="0" smtClean="0">
              <a:ln>
                <a:noFill/>
              </a:ln>
              <a:solidFill>
                <a:schemeClr val="tx1"/>
              </a:solidFill>
              <a:effectLst/>
              <a:cs typeface="Arial" pitchFamily="34" charset="0"/>
            </a:endParaRPr>
          </a:p>
        </p:txBody>
      </p:sp>
      <p:pic>
        <p:nvPicPr>
          <p:cNvPr id="29699" name="Picture 3" descr="Αποτέλεσμα εικόνας για wood lathe"/>
          <p:cNvPicPr>
            <a:picLocks noChangeAspect="1" noChangeArrowheads="1"/>
          </p:cNvPicPr>
          <p:nvPr/>
        </p:nvPicPr>
        <p:blipFill>
          <a:blip r:embed="rId3" cstate="print"/>
          <a:srcRect l="4803" t="9928" r="7237" b="5520"/>
          <a:stretch>
            <a:fillRect/>
          </a:stretch>
        </p:blipFill>
        <p:spPr bwMode="auto">
          <a:xfrm>
            <a:off x="791570" y="3165909"/>
            <a:ext cx="3444014" cy="2115776"/>
          </a:xfrm>
          <a:prstGeom prst="rect">
            <a:avLst/>
          </a:prstGeom>
          <a:noFill/>
          <a:ln>
            <a:solidFill>
              <a:schemeClr val="tx1"/>
            </a:solidFill>
          </a:ln>
        </p:spPr>
      </p:pic>
      <p:sp>
        <p:nvSpPr>
          <p:cNvPr id="6" name="5 - Ορθογώνιο"/>
          <p:cNvSpPr/>
          <p:nvPr/>
        </p:nvSpPr>
        <p:spPr>
          <a:xfrm>
            <a:off x="787926" y="5318794"/>
            <a:ext cx="2528513" cy="307777"/>
          </a:xfrm>
          <a:prstGeom prst="rect">
            <a:avLst/>
          </a:prstGeom>
        </p:spPr>
        <p:txBody>
          <a:bodyPr wrap="none">
            <a:spAutoFit/>
          </a:bodyPr>
          <a:lstStyle/>
          <a:p>
            <a:r>
              <a:rPr lang="el-GR" sz="1400" dirty="0" smtClean="0"/>
              <a:t>ΠΗΓΗ: </a:t>
            </a:r>
            <a:r>
              <a:rPr lang="en-US" sz="1400" dirty="0" smtClean="0"/>
              <a:t>http://www.baileigh.com</a:t>
            </a:r>
            <a:endParaRPr lang="el-GR" sz="1400" dirty="0"/>
          </a:p>
        </p:txBody>
      </p:sp>
      <p:sp>
        <p:nvSpPr>
          <p:cNvPr id="8" name="7 - Ορθογώνιο"/>
          <p:cNvSpPr/>
          <p:nvPr/>
        </p:nvSpPr>
        <p:spPr>
          <a:xfrm>
            <a:off x="4428863" y="5291499"/>
            <a:ext cx="2469715" cy="307777"/>
          </a:xfrm>
          <a:prstGeom prst="rect">
            <a:avLst/>
          </a:prstGeom>
        </p:spPr>
        <p:txBody>
          <a:bodyPr wrap="none">
            <a:spAutoFit/>
          </a:bodyPr>
          <a:lstStyle/>
          <a:p>
            <a:r>
              <a:rPr lang="el-GR" sz="1400" dirty="0" smtClean="0"/>
              <a:t>ΠΗΓΗ: </a:t>
            </a:r>
            <a:r>
              <a:rPr lang="en-US" sz="1400" dirty="0" smtClean="0"/>
              <a:t>http://takemachine.com</a:t>
            </a:r>
            <a:endParaRPr lang="el-GR" sz="1400" dirty="0"/>
          </a:p>
        </p:txBody>
      </p:sp>
      <p:pic>
        <p:nvPicPr>
          <p:cNvPr id="29701" name="Picture 5" descr="Αποτέλεσμα εικόνας για wood copy lathe machines"/>
          <p:cNvPicPr>
            <a:picLocks noChangeAspect="1" noChangeArrowheads="1"/>
          </p:cNvPicPr>
          <p:nvPr/>
        </p:nvPicPr>
        <p:blipFill>
          <a:blip r:embed="rId4" cstate="print"/>
          <a:srcRect l="16227" t="11449" r="14460" b="4567"/>
          <a:stretch>
            <a:fillRect/>
          </a:stretch>
        </p:blipFill>
        <p:spPr bwMode="auto">
          <a:xfrm>
            <a:off x="4462820" y="2785128"/>
            <a:ext cx="3138984" cy="2538765"/>
          </a:xfrm>
          <a:prstGeom prst="rect">
            <a:avLst/>
          </a:prstGeom>
          <a:noFill/>
          <a:ln>
            <a:solidFill>
              <a:schemeClr val="tx1"/>
            </a:solidFill>
          </a:ln>
        </p:spPr>
      </p:pic>
      <p:pic>
        <p:nvPicPr>
          <p:cNvPr id="29703" name="Picture 7" descr="Αποτέλεσμα εικόνας για cnc wood lathe machines"/>
          <p:cNvPicPr>
            <a:picLocks noChangeAspect="1" noChangeArrowheads="1"/>
          </p:cNvPicPr>
          <p:nvPr/>
        </p:nvPicPr>
        <p:blipFill>
          <a:blip r:embed="rId5" cstate="print"/>
          <a:srcRect/>
          <a:stretch>
            <a:fillRect/>
          </a:stretch>
        </p:blipFill>
        <p:spPr bwMode="auto">
          <a:xfrm>
            <a:off x="7785695" y="2674961"/>
            <a:ext cx="3974181" cy="2644417"/>
          </a:xfrm>
          <a:prstGeom prst="rect">
            <a:avLst/>
          </a:prstGeom>
          <a:noFill/>
          <a:ln>
            <a:solidFill>
              <a:schemeClr val="tx1"/>
            </a:solidFill>
          </a:ln>
        </p:spPr>
      </p:pic>
      <p:sp>
        <p:nvSpPr>
          <p:cNvPr id="11" name="10 - Ορθογώνιο"/>
          <p:cNvSpPr/>
          <p:nvPr/>
        </p:nvSpPr>
        <p:spPr>
          <a:xfrm>
            <a:off x="7762693" y="5332441"/>
            <a:ext cx="2273571" cy="307777"/>
          </a:xfrm>
          <a:prstGeom prst="rect">
            <a:avLst/>
          </a:prstGeom>
        </p:spPr>
        <p:txBody>
          <a:bodyPr wrap="none">
            <a:spAutoFit/>
          </a:bodyPr>
          <a:lstStyle/>
          <a:p>
            <a:r>
              <a:rPr lang="el-GR" sz="1400" dirty="0" smtClean="0"/>
              <a:t>ΠΗΓΗ: </a:t>
            </a:r>
            <a:r>
              <a:rPr lang="en-US" sz="1400" dirty="0" smtClean="0"/>
              <a:t>http://en.intorex.com</a:t>
            </a:r>
            <a:endParaRPr lang="el-GR" sz="1400" dirty="0"/>
          </a:p>
        </p:txBody>
      </p:sp>
      <p:sp>
        <p:nvSpPr>
          <p:cNvPr id="12" name="11 - Ορθογώνιο"/>
          <p:cNvSpPr/>
          <p:nvPr/>
        </p:nvSpPr>
        <p:spPr>
          <a:xfrm>
            <a:off x="750625" y="5978161"/>
            <a:ext cx="3507475" cy="400110"/>
          </a:xfrm>
          <a:prstGeom prst="rect">
            <a:avLst/>
          </a:prstGeom>
        </p:spPr>
        <p:txBody>
          <a:bodyPr wrap="square">
            <a:spAutoFit/>
          </a:bodyPr>
          <a:lstStyle/>
          <a:p>
            <a:pPr algn="ctr"/>
            <a:r>
              <a:rPr lang="el-GR" sz="2000" dirty="0" smtClean="0"/>
              <a:t>Απλός </a:t>
            </a:r>
            <a:r>
              <a:rPr lang="el-GR" sz="2000" dirty="0" smtClean="0"/>
              <a:t>τόρνος</a:t>
            </a:r>
            <a:endParaRPr lang="el-GR" sz="2000" dirty="0"/>
          </a:p>
        </p:txBody>
      </p:sp>
      <p:sp>
        <p:nvSpPr>
          <p:cNvPr id="13" name="12 - Ορθογώνιο"/>
          <p:cNvSpPr/>
          <p:nvPr/>
        </p:nvSpPr>
        <p:spPr>
          <a:xfrm>
            <a:off x="4353634" y="6019104"/>
            <a:ext cx="3507475" cy="400110"/>
          </a:xfrm>
          <a:prstGeom prst="rect">
            <a:avLst/>
          </a:prstGeom>
        </p:spPr>
        <p:txBody>
          <a:bodyPr wrap="square">
            <a:spAutoFit/>
          </a:bodyPr>
          <a:lstStyle/>
          <a:p>
            <a:pPr algn="ctr"/>
            <a:r>
              <a:rPr lang="el-GR" sz="2000" dirty="0" smtClean="0"/>
              <a:t>Ημιαυτόματος </a:t>
            </a:r>
            <a:r>
              <a:rPr lang="el-GR" sz="2000" dirty="0" smtClean="0"/>
              <a:t>τόρνος</a:t>
            </a:r>
            <a:endParaRPr lang="el-GR" sz="2000" dirty="0"/>
          </a:p>
        </p:txBody>
      </p:sp>
      <p:sp>
        <p:nvSpPr>
          <p:cNvPr id="14" name="13 - Ορθογώνιο"/>
          <p:cNvSpPr/>
          <p:nvPr/>
        </p:nvSpPr>
        <p:spPr>
          <a:xfrm>
            <a:off x="8065825" y="6005456"/>
            <a:ext cx="3507475" cy="400110"/>
          </a:xfrm>
          <a:prstGeom prst="rect">
            <a:avLst/>
          </a:prstGeom>
        </p:spPr>
        <p:txBody>
          <a:bodyPr wrap="square">
            <a:spAutoFit/>
          </a:bodyPr>
          <a:lstStyle/>
          <a:p>
            <a:pPr algn="ctr"/>
            <a:r>
              <a:rPr lang="el-GR" sz="2000" dirty="0" smtClean="0"/>
              <a:t>Αυτόματος </a:t>
            </a:r>
            <a:r>
              <a:rPr lang="el-GR" sz="2000" dirty="0" smtClean="0"/>
              <a:t>τόρνος</a:t>
            </a:r>
            <a:endParaRPr lang="el-GR" sz="2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0"/>
          <p:cNvSpPr txBox="1"/>
          <p:nvPr/>
        </p:nvSpPr>
        <p:spPr>
          <a:xfrm>
            <a:off x="2541320" y="170679"/>
            <a:ext cx="7006442" cy="415498"/>
          </a:xfrm>
          <a:prstGeom prst="rect">
            <a:avLst/>
          </a:prstGeom>
          <a:noFill/>
        </p:spPr>
        <p:txBody>
          <a:bodyPr wrap="square" lIns="45720" tIns="22860" rIns="45720" bIns="22860" rtlCol="0">
            <a:spAutoFit/>
          </a:bodyPr>
          <a:lstStyle/>
          <a:p>
            <a:pPr algn="ctr"/>
            <a:r>
              <a:rPr lang="el-GR" sz="2400" b="1" dirty="0" smtClean="0">
                <a:solidFill>
                  <a:schemeClr val="bg2">
                    <a:lumMod val="25000"/>
                  </a:schemeClr>
                </a:solidFill>
                <a:ea typeface="Open Sans Extrabold" panose="020B0906030804020204" pitchFamily="34" charset="0"/>
                <a:cs typeface="Open Sans Extrabold" panose="020B0906030804020204" pitchFamily="34" charset="0"/>
              </a:rPr>
              <a:t>Απλός τόρνος</a:t>
            </a:r>
            <a:endParaRPr lang="tr-TR" sz="2400" b="1" dirty="0">
              <a:solidFill>
                <a:schemeClr val="bg2">
                  <a:lumMod val="25000"/>
                </a:schemeClr>
              </a:solidFill>
              <a:ea typeface="Open Sans Extrabold" panose="020B0906030804020204" pitchFamily="34" charset="0"/>
              <a:cs typeface="Open Sans Extrabold" panose="020B0906030804020204" pitchFamily="34" charset="0"/>
            </a:endParaRPr>
          </a:p>
        </p:txBody>
      </p:sp>
      <p:cxnSp>
        <p:nvCxnSpPr>
          <p:cNvPr id="3" name="Straight Connector 65"/>
          <p:cNvCxnSpPr/>
          <p:nvPr/>
        </p:nvCxnSpPr>
        <p:spPr>
          <a:xfrm flipV="1">
            <a:off x="3768811" y="753762"/>
            <a:ext cx="4621427" cy="12358"/>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grpSp>
        <p:nvGrpSpPr>
          <p:cNvPr id="26" name="25 - Ομάδα"/>
          <p:cNvGrpSpPr/>
          <p:nvPr/>
        </p:nvGrpSpPr>
        <p:grpSpPr>
          <a:xfrm>
            <a:off x="5354947" y="2127374"/>
            <a:ext cx="6349999" cy="3514725"/>
            <a:chOff x="1501775" y="2962275"/>
            <a:chExt cx="5029200" cy="2333625"/>
          </a:xfrm>
        </p:grpSpPr>
        <p:pic>
          <p:nvPicPr>
            <p:cNvPr id="27649" name="Picture 1" descr="tornakicopy"/>
            <p:cNvPicPr>
              <a:picLocks noChangeAspect="1" noChangeArrowheads="1"/>
            </p:cNvPicPr>
            <p:nvPr/>
          </p:nvPicPr>
          <p:blipFill>
            <a:blip r:embed="rId3" cstate="print"/>
            <a:srcRect/>
            <a:stretch>
              <a:fillRect/>
            </a:stretch>
          </p:blipFill>
          <p:spPr bwMode="auto">
            <a:xfrm>
              <a:off x="3055497" y="3063299"/>
              <a:ext cx="3235325" cy="2178050"/>
            </a:xfrm>
            <a:prstGeom prst="rect">
              <a:avLst/>
            </a:prstGeom>
            <a:noFill/>
            <a:ln w="9525">
              <a:noFill/>
              <a:miter lim="800000"/>
              <a:headEnd/>
              <a:tailEnd/>
            </a:ln>
          </p:spPr>
        </p:pic>
        <p:grpSp>
          <p:nvGrpSpPr>
            <p:cNvPr id="27650" name="Group 2"/>
            <p:cNvGrpSpPr>
              <a:grpSpLocks/>
            </p:cNvGrpSpPr>
            <p:nvPr/>
          </p:nvGrpSpPr>
          <p:grpSpPr bwMode="auto">
            <a:xfrm>
              <a:off x="1501775" y="2962275"/>
              <a:ext cx="5029200" cy="2333625"/>
              <a:chOff x="1800" y="10356"/>
              <a:chExt cx="7920" cy="3674"/>
            </a:xfrm>
          </p:grpSpPr>
          <p:grpSp>
            <p:nvGrpSpPr>
              <p:cNvPr id="27651" name="Group 3"/>
              <p:cNvGrpSpPr>
                <a:grpSpLocks/>
              </p:cNvGrpSpPr>
              <p:nvPr/>
            </p:nvGrpSpPr>
            <p:grpSpPr bwMode="auto">
              <a:xfrm>
                <a:off x="1800" y="10356"/>
                <a:ext cx="7920" cy="3674"/>
                <a:chOff x="1800" y="10356"/>
                <a:chExt cx="7920" cy="3674"/>
              </a:xfrm>
            </p:grpSpPr>
            <p:sp>
              <p:nvSpPr>
                <p:cNvPr id="27652" name="Text Box 4"/>
                <p:cNvSpPr txBox="1">
                  <a:spLocks noChangeArrowheads="1"/>
                </p:cNvSpPr>
                <p:nvPr/>
              </p:nvSpPr>
              <p:spPr bwMode="auto">
                <a:xfrm>
                  <a:off x="1980" y="10536"/>
                  <a:ext cx="3060" cy="19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buClrTx/>
                    <a:buSzTx/>
                    <a:buFontTx/>
                    <a:buNone/>
                    <a:tabLst/>
                  </a:pPr>
                  <a:r>
                    <a:rPr kumimoji="0" lang="el-GR" sz="1200" b="1" u="none" strike="noStrike" cap="none" normalizeH="0" baseline="0" dirty="0" smtClean="0">
                      <a:ln>
                        <a:noFill/>
                      </a:ln>
                      <a:solidFill>
                        <a:schemeClr val="tx1"/>
                      </a:solidFill>
                      <a:effectLst/>
                      <a:cs typeface="Arial" pitchFamily="34" charset="0"/>
                    </a:rPr>
                    <a:t>1:</a:t>
                  </a:r>
                  <a:r>
                    <a:rPr kumimoji="0" lang="el-GR" sz="1200" b="0" u="none" strike="noStrike" cap="none" normalizeH="0" baseline="0" dirty="0" smtClean="0">
                      <a:ln>
                        <a:noFill/>
                      </a:ln>
                      <a:solidFill>
                        <a:schemeClr val="tx1"/>
                      </a:solidFill>
                      <a:effectLst/>
                      <a:cs typeface="Arial" pitchFamily="34" charset="0"/>
                    </a:rPr>
                    <a:t> Σκελετός μηχανήματος</a:t>
                  </a:r>
                </a:p>
                <a:p>
                  <a:pPr marL="0" marR="0" lvl="0" indent="0" algn="l" defTabSz="914400" rtl="0" eaLnBrk="1" fontAlgn="base" latinLnBrk="0" hangingPunct="1">
                    <a:lnSpc>
                      <a:spcPct val="100000"/>
                    </a:lnSpc>
                    <a:spcBef>
                      <a:spcPct val="0"/>
                    </a:spcBef>
                    <a:buClrTx/>
                    <a:buSzTx/>
                    <a:buFontTx/>
                    <a:buNone/>
                    <a:tabLst/>
                  </a:pPr>
                  <a:r>
                    <a:rPr kumimoji="0" lang="el-GR" sz="1200" b="1" u="none" strike="noStrike" cap="none" normalizeH="0" baseline="0" dirty="0" smtClean="0">
                      <a:ln>
                        <a:noFill/>
                      </a:ln>
                      <a:solidFill>
                        <a:schemeClr val="tx1"/>
                      </a:solidFill>
                      <a:effectLst/>
                      <a:cs typeface="Arial" pitchFamily="34" charset="0"/>
                    </a:rPr>
                    <a:t>2:</a:t>
                  </a:r>
                  <a:r>
                    <a:rPr kumimoji="0" lang="el-GR" sz="1200" b="0" u="none" strike="noStrike" cap="none" normalizeH="0" baseline="0" dirty="0" smtClean="0">
                      <a:ln>
                        <a:noFill/>
                      </a:ln>
                      <a:solidFill>
                        <a:schemeClr val="tx1"/>
                      </a:solidFill>
                      <a:effectLst/>
                      <a:cs typeface="Arial" pitchFamily="34" charset="0"/>
                    </a:rPr>
                    <a:t> Τράπεζα εργασίας</a:t>
                  </a:r>
                </a:p>
                <a:p>
                  <a:pPr marL="0" marR="0" lvl="0" indent="0" algn="l" defTabSz="914400" rtl="0" eaLnBrk="1" fontAlgn="base" latinLnBrk="0" hangingPunct="1">
                    <a:lnSpc>
                      <a:spcPct val="100000"/>
                    </a:lnSpc>
                    <a:spcBef>
                      <a:spcPct val="0"/>
                    </a:spcBef>
                    <a:buClrTx/>
                    <a:buSzTx/>
                    <a:buFontTx/>
                    <a:buNone/>
                    <a:tabLst/>
                  </a:pPr>
                  <a:r>
                    <a:rPr kumimoji="0" lang="el-GR" sz="1200" b="1" u="none" strike="noStrike" cap="none" normalizeH="0" baseline="0" dirty="0" smtClean="0">
                      <a:ln>
                        <a:noFill/>
                      </a:ln>
                      <a:solidFill>
                        <a:schemeClr val="tx1"/>
                      </a:solidFill>
                      <a:effectLst/>
                      <a:cs typeface="Arial" pitchFamily="34" charset="0"/>
                    </a:rPr>
                    <a:t>3:</a:t>
                  </a:r>
                  <a:r>
                    <a:rPr kumimoji="0" lang="el-GR" sz="1200" b="0" u="none" strike="noStrike" cap="none" normalizeH="0" baseline="0" dirty="0" smtClean="0">
                      <a:ln>
                        <a:noFill/>
                      </a:ln>
                      <a:solidFill>
                        <a:schemeClr val="tx1"/>
                      </a:solidFill>
                      <a:effectLst/>
                      <a:cs typeface="Arial" pitchFamily="34" charset="0"/>
                    </a:rPr>
                    <a:t> Στήριγμα εργαλείων</a:t>
                  </a:r>
                </a:p>
                <a:p>
                  <a:pPr marL="0" marR="0" lvl="0" indent="0" algn="l" defTabSz="914400" rtl="0" eaLnBrk="1" fontAlgn="base" latinLnBrk="0" hangingPunct="1">
                    <a:lnSpc>
                      <a:spcPct val="100000"/>
                    </a:lnSpc>
                    <a:spcBef>
                      <a:spcPct val="0"/>
                    </a:spcBef>
                    <a:buClrTx/>
                    <a:buSzTx/>
                    <a:buFontTx/>
                    <a:buNone/>
                    <a:tabLst/>
                  </a:pPr>
                  <a:r>
                    <a:rPr kumimoji="0" lang="el-GR" sz="1200" b="1" u="none" strike="noStrike" cap="none" normalizeH="0" baseline="0" dirty="0" smtClean="0">
                      <a:ln>
                        <a:noFill/>
                      </a:ln>
                      <a:solidFill>
                        <a:schemeClr val="tx1"/>
                      </a:solidFill>
                      <a:effectLst/>
                      <a:cs typeface="Arial" pitchFamily="34" charset="0"/>
                    </a:rPr>
                    <a:t>4:</a:t>
                  </a:r>
                  <a:r>
                    <a:rPr kumimoji="0" lang="el-GR" sz="1200" b="0" u="none" strike="noStrike" cap="none" normalizeH="0" baseline="0" dirty="0" smtClean="0">
                      <a:ln>
                        <a:noFill/>
                      </a:ln>
                      <a:solidFill>
                        <a:schemeClr val="tx1"/>
                      </a:solidFill>
                      <a:effectLst/>
                      <a:cs typeface="Arial" pitchFamily="34" charset="0"/>
                    </a:rPr>
                    <a:t> Διακόπτης λειτουργίας</a:t>
                  </a:r>
                </a:p>
                <a:p>
                  <a:pPr marL="0" marR="0" lvl="0" indent="0" algn="l" defTabSz="914400" rtl="0" eaLnBrk="1" fontAlgn="base" latinLnBrk="0" hangingPunct="1">
                    <a:lnSpc>
                      <a:spcPct val="100000"/>
                    </a:lnSpc>
                    <a:spcBef>
                      <a:spcPct val="0"/>
                    </a:spcBef>
                    <a:buClrTx/>
                    <a:buSzTx/>
                    <a:buFontTx/>
                    <a:buNone/>
                    <a:tabLst/>
                  </a:pPr>
                  <a:r>
                    <a:rPr kumimoji="0" lang="el-GR" sz="1200" b="1" u="none" strike="noStrike" cap="none" normalizeH="0" baseline="0" dirty="0" smtClean="0">
                      <a:ln>
                        <a:noFill/>
                      </a:ln>
                      <a:solidFill>
                        <a:schemeClr val="tx1"/>
                      </a:solidFill>
                      <a:effectLst/>
                      <a:cs typeface="Arial" pitchFamily="34" charset="0"/>
                    </a:rPr>
                    <a:t>5:</a:t>
                  </a:r>
                  <a:r>
                    <a:rPr kumimoji="0" lang="el-GR" sz="1200" b="0" u="none" strike="noStrike" cap="none" normalizeH="0" baseline="0" dirty="0" smtClean="0">
                      <a:ln>
                        <a:noFill/>
                      </a:ln>
                      <a:solidFill>
                        <a:schemeClr val="tx1"/>
                      </a:solidFill>
                      <a:effectLst/>
                      <a:cs typeface="Arial" pitchFamily="34" charset="0"/>
                    </a:rPr>
                    <a:t> Άτρακτος</a:t>
                  </a:r>
                </a:p>
                <a:p>
                  <a:pPr marL="0" marR="0" lvl="0" indent="0" algn="l" defTabSz="914400" rtl="0" eaLnBrk="1" fontAlgn="base" latinLnBrk="0" hangingPunct="1">
                    <a:lnSpc>
                      <a:spcPct val="100000"/>
                    </a:lnSpc>
                    <a:spcBef>
                      <a:spcPct val="0"/>
                    </a:spcBef>
                    <a:buClrTx/>
                    <a:buSzTx/>
                    <a:buFontTx/>
                    <a:buNone/>
                    <a:tabLst/>
                  </a:pPr>
                  <a:r>
                    <a:rPr kumimoji="0" lang="el-GR" sz="1200" b="1" u="none" strike="noStrike" cap="none" normalizeH="0" baseline="0" dirty="0" smtClean="0">
                      <a:ln>
                        <a:noFill/>
                      </a:ln>
                      <a:solidFill>
                        <a:schemeClr val="tx1"/>
                      </a:solidFill>
                      <a:effectLst/>
                      <a:cs typeface="Arial" pitchFamily="34" charset="0"/>
                    </a:rPr>
                    <a:t>6:</a:t>
                  </a:r>
                  <a:r>
                    <a:rPr kumimoji="0" lang="el-GR" sz="1200" b="0" u="none" strike="noStrike" cap="none" normalizeH="0" baseline="0" dirty="0" smtClean="0">
                      <a:ln>
                        <a:noFill/>
                      </a:ln>
                      <a:solidFill>
                        <a:schemeClr val="tx1"/>
                      </a:solidFill>
                      <a:effectLst/>
                      <a:cs typeface="Arial" pitchFamily="34" charset="0"/>
                    </a:rPr>
                    <a:t> </a:t>
                  </a:r>
                  <a:r>
                    <a:rPr kumimoji="0" lang="el-GR" sz="1200" b="0" u="none" strike="noStrike" cap="none" normalizeH="0" baseline="0" dirty="0" err="1" smtClean="0">
                      <a:ln>
                        <a:noFill/>
                      </a:ln>
                      <a:solidFill>
                        <a:schemeClr val="tx1"/>
                      </a:solidFill>
                      <a:effectLst/>
                      <a:cs typeface="Arial" pitchFamily="34" charset="0"/>
                    </a:rPr>
                    <a:t>Κεντροφορέας</a:t>
                  </a:r>
                  <a:endParaRPr kumimoji="0" lang="el-GR" sz="1200" b="0" u="none" strike="noStrike" cap="none" normalizeH="0" baseline="0" dirty="0" smtClean="0">
                    <a:ln>
                      <a:noFill/>
                    </a:ln>
                    <a:solidFill>
                      <a:schemeClr val="tx1"/>
                    </a:solidFill>
                    <a:effectLst/>
                    <a:cs typeface="Arial" pitchFamily="34" charset="0"/>
                  </a:endParaRPr>
                </a:p>
                <a:p>
                  <a:pPr marL="0" marR="0" lvl="0" indent="0" algn="just" defTabSz="914400" rtl="0" eaLnBrk="1" fontAlgn="base" latinLnBrk="0" hangingPunct="1">
                    <a:lnSpc>
                      <a:spcPct val="100000"/>
                    </a:lnSpc>
                    <a:spcBef>
                      <a:spcPct val="0"/>
                    </a:spcBef>
                    <a:buClrTx/>
                    <a:buSzTx/>
                    <a:buFontTx/>
                    <a:buNone/>
                    <a:tabLst/>
                  </a:pPr>
                  <a:r>
                    <a:rPr kumimoji="0" lang="el-GR" sz="1200" b="1" u="none" strike="noStrike" cap="none" normalizeH="0" baseline="0" dirty="0" smtClean="0">
                      <a:ln>
                        <a:noFill/>
                      </a:ln>
                      <a:solidFill>
                        <a:schemeClr val="tx1"/>
                      </a:solidFill>
                      <a:effectLst/>
                      <a:cs typeface="Arial" pitchFamily="34" charset="0"/>
                    </a:rPr>
                    <a:t>7:</a:t>
                  </a:r>
                  <a:r>
                    <a:rPr kumimoji="0" lang="el-GR" sz="1200" b="0" u="none" strike="noStrike" cap="none" normalizeH="0" baseline="0" dirty="0" smtClean="0">
                      <a:ln>
                        <a:noFill/>
                      </a:ln>
                      <a:solidFill>
                        <a:schemeClr val="tx1"/>
                      </a:solidFill>
                      <a:effectLst/>
                      <a:cs typeface="Arial" pitchFamily="34" charset="0"/>
                    </a:rPr>
                    <a:t> Άξονας </a:t>
                  </a:r>
                  <a:r>
                    <a:rPr kumimoji="0" lang="el-GR" sz="1200" b="0" u="none" strike="noStrike" cap="none" normalizeH="0" baseline="0" dirty="0" err="1" smtClean="0">
                      <a:ln>
                        <a:noFill/>
                      </a:ln>
                      <a:solidFill>
                        <a:schemeClr val="tx1"/>
                      </a:solidFill>
                      <a:effectLst/>
                      <a:cs typeface="Arial" pitchFamily="34" charset="0"/>
                    </a:rPr>
                    <a:t>κεντροφορέα</a:t>
                  </a:r>
                  <a:endParaRPr kumimoji="0" lang="el-GR" sz="1200" b="0" u="none" strike="noStrike" cap="none" normalizeH="0" baseline="0" dirty="0" smtClean="0">
                    <a:ln>
                      <a:noFill/>
                    </a:ln>
                    <a:solidFill>
                      <a:schemeClr val="tx1"/>
                    </a:solidFill>
                    <a:effectLst/>
                    <a:cs typeface="Arial" pitchFamily="34" charset="0"/>
                  </a:endParaRPr>
                </a:p>
                <a:p>
                  <a:pPr marL="0" marR="0" lvl="1" algn="l" defTabSz="914400" rtl="0" eaLnBrk="1" fontAlgn="base" latinLnBrk="0" hangingPunct="1">
                    <a:lnSpc>
                      <a:spcPct val="100000"/>
                    </a:lnSpc>
                    <a:spcBef>
                      <a:spcPct val="0"/>
                    </a:spcBef>
                    <a:buClrTx/>
                    <a:buSzTx/>
                    <a:buFontTx/>
                    <a:buNone/>
                    <a:tabLst/>
                  </a:pPr>
                  <a:r>
                    <a:rPr kumimoji="0" lang="el-GR" sz="1200" b="1" u="none" strike="noStrike" cap="none" normalizeH="0" baseline="0" dirty="0" smtClean="0">
                      <a:ln>
                        <a:noFill/>
                      </a:ln>
                      <a:solidFill>
                        <a:schemeClr val="tx1"/>
                      </a:solidFill>
                      <a:effectLst/>
                      <a:cs typeface="Arial" pitchFamily="34" charset="0"/>
                    </a:rPr>
                    <a:t>8:</a:t>
                  </a:r>
                  <a:r>
                    <a:rPr kumimoji="0" lang="el-GR" sz="1200" b="0" u="none" strike="noStrike" cap="none" normalizeH="0" baseline="0" dirty="0" smtClean="0">
                      <a:ln>
                        <a:noFill/>
                      </a:ln>
                      <a:solidFill>
                        <a:schemeClr val="tx1"/>
                      </a:solidFill>
                      <a:effectLst/>
                      <a:cs typeface="Arial" pitchFamily="34" charset="0"/>
                    </a:rPr>
                    <a:t> </a:t>
                  </a:r>
                  <a:r>
                    <a:rPr kumimoji="0" lang="el-GR" sz="1200" b="0" u="none" strike="noStrike" cap="none" normalizeH="0" baseline="0" dirty="0" err="1" smtClean="0">
                      <a:ln>
                        <a:noFill/>
                      </a:ln>
                      <a:solidFill>
                        <a:schemeClr val="tx1"/>
                      </a:solidFill>
                      <a:effectLst/>
                      <a:cs typeface="Arial" pitchFamily="34" charset="0"/>
                    </a:rPr>
                    <a:t>Χειροκοχλίας</a:t>
                  </a:r>
                  <a:r>
                    <a:rPr kumimoji="0" lang="el-GR" sz="1200" b="0" u="none" strike="noStrike" cap="none" normalizeH="0" baseline="0" dirty="0" smtClean="0">
                      <a:ln>
                        <a:noFill/>
                      </a:ln>
                      <a:solidFill>
                        <a:schemeClr val="tx1"/>
                      </a:solidFill>
                      <a:effectLst/>
                      <a:cs typeface="Arial" pitchFamily="34" charset="0"/>
                    </a:rPr>
                    <a:t> </a:t>
                  </a:r>
                  <a:r>
                    <a:rPr kumimoji="0" lang="el-GR" sz="1200" b="0" u="none" strike="noStrike" cap="none" normalizeH="0" baseline="0" dirty="0" err="1" smtClean="0">
                      <a:ln>
                        <a:noFill/>
                      </a:ln>
                      <a:solidFill>
                        <a:schemeClr val="tx1"/>
                      </a:solidFill>
                      <a:effectLst/>
                      <a:cs typeface="Arial" pitchFamily="34" charset="0"/>
                    </a:rPr>
                    <a:t>κεντροφορέα</a:t>
                  </a:r>
                  <a:endParaRPr kumimoji="0" lang="el-GR" sz="1200" b="0" u="none" strike="noStrike" cap="none" normalizeH="0" baseline="0" dirty="0" smtClean="0">
                    <a:ln>
                      <a:noFill/>
                    </a:ln>
                    <a:solidFill>
                      <a:schemeClr val="tx1"/>
                    </a:solidFill>
                    <a:effectLst/>
                    <a:cs typeface="Arial" pitchFamily="34" charset="0"/>
                  </a:endParaRPr>
                </a:p>
              </p:txBody>
            </p:sp>
            <p:sp>
              <p:nvSpPr>
                <p:cNvPr id="27653" name="Rectangle 5"/>
                <p:cNvSpPr>
                  <a:spLocks noChangeArrowheads="1"/>
                </p:cNvSpPr>
                <p:nvPr/>
              </p:nvSpPr>
              <p:spPr bwMode="auto">
                <a:xfrm>
                  <a:off x="1800" y="10356"/>
                  <a:ext cx="7740" cy="3600"/>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sz="1200"/>
                </a:p>
              </p:txBody>
            </p:sp>
            <p:sp>
              <p:nvSpPr>
                <p:cNvPr id="27654" name="Text Box 6"/>
                <p:cNvSpPr txBox="1">
                  <a:spLocks noChangeArrowheads="1"/>
                </p:cNvSpPr>
                <p:nvPr/>
              </p:nvSpPr>
              <p:spPr bwMode="auto">
                <a:xfrm>
                  <a:off x="4140" y="10440"/>
                  <a:ext cx="5398" cy="359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200" b="0" u="none" strike="noStrike" cap="none" normalizeH="0" baseline="0" smtClean="0">
                    <a:ln>
                      <a:noFill/>
                    </a:ln>
                    <a:solidFill>
                      <a:schemeClr val="tx1"/>
                    </a:solidFill>
                    <a:effectLst/>
                    <a:cs typeface="Arial" pitchFamily="34" charset="0"/>
                  </a:endParaRPr>
                </a:p>
              </p:txBody>
            </p:sp>
            <p:sp>
              <p:nvSpPr>
                <p:cNvPr id="27655" name="Line 7"/>
                <p:cNvSpPr>
                  <a:spLocks noChangeShapeType="1"/>
                </p:cNvSpPr>
                <p:nvPr/>
              </p:nvSpPr>
              <p:spPr bwMode="auto">
                <a:xfrm flipV="1">
                  <a:off x="4680" y="12600"/>
                  <a:ext cx="357" cy="720"/>
                </a:xfrm>
                <a:prstGeom prst="line">
                  <a:avLst/>
                </a:prstGeom>
                <a:noFill/>
                <a:ln w="9525">
                  <a:solidFill>
                    <a:srgbClr val="000000"/>
                  </a:solidFill>
                  <a:round/>
                  <a:headEnd/>
                  <a:tailEnd type="triangle" w="sm" len="sm"/>
                </a:ln>
              </p:spPr>
              <p:txBody>
                <a:bodyPr vert="horz" wrap="square" lIns="91440" tIns="45720" rIns="91440" bIns="45720" numCol="1" anchor="t" anchorCtr="0" compatLnSpc="1">
                  <a:prstTxWarp prst="textNoShape">
                    <a:avLst/>
                  </a:prstTxWarp>
                </a:bodyPr>
                <a:lstStyle/>
                <a:p>
                  <a:endParaRPr lang="el-GR" sz="1200"/>
                </a:p>
              </p:txBody>
            </p:sp>
            <p:sp>
              <p:nvSpPr>
                <p:cNvPr id="27656" name="Line 8"/>
                <p:cNvSpPr>
                  <a:spLocks noChangeShapeType="1"/>
                </p:cNvSpPr>
                <p:nvPr/>
              </p:nvSpPr>
              <p:spPr bwMode="auto">
                <a:xfrm flipV="1">
                  <a:off x="4500" y="10980"/>
                  <a:ext cx="180" cy="720"/>
                </a:xfrm>
                <a:prstGeom prst="line">
                  <a:avLst/>
                </a:prstGeom>
                <a:noFill/>
                <a:ln w="9525">
                  <a:solidFill>
                    <a:srgbClr val="000000"/>
                  </a:solidFill>
                  <a:round/>
                  <a:headEnd/>
                  <a:tailEnd type="triangle" w="sm" len="sm"/>
                </a:ln>
              </p:spPr>
              <p:txBody>
                <a:bodyPr vert="horz" wrap="square" lIns="91440" tIns="45720" rIns="91440" bIns="45720" numCol="1" anchor="t" anchorCtr="0" compatLnSpc="1">
                  <a:prstTxWarp prst="textNoShape">
                    <a:avLst/>
                  </a:prstTxWarp>
                </a:bodyPr>
                <a:lstStyle/>
                <a:p>
                  <a:endParaRPr lang="el-GR" sz="1200"/>
                </a:p>
              </p:txBody>
            </p:sp>
            <p:sp>
              <p:nvSpPr>
                <p:cNvPr id="27657" name="Line 9"/>
                <p:cNvSpPr>
                  <a:spLocks noChangeShapeType="1"/>
                </p:cNvSpPr>
                <p:nvPr/>
              </p:nvSpPr>
              <p:spPr bwMode="auto">
                <a:xfrm flipH="1">
                  <a:off x="5760" y="10620"/>
                  <a:ext cx="360" cy="180"/>
                </a:xfrm>
                <a:prstGeom prst="line">
                  <a:avLst/>
                </a:prstGeom>
                <a:noFill/>
                <a:ln w="9525">
                  <a:solidFill>
                    <a:srgbClr val="000000"/>
                  </a:solidFill>
                  <a:round/>
                  <a:headEnd/>
                  <a:tailEnd type="triangle" w="sm" len="sm"/>
                </a:ln>
              </p:spPr>
              <p:txBody>
                <a:bodyPr vert="horz" wrap="square" lIns="91440" tIns="45720" rIns="91440" bIns="45720" numCol="1" anchor="t" anchorCtr="0" compatLnSpc="1">
                  <a:prstTxWarp prst="textNoShape">
                    <a:avLst/>
                  </a:prstTxWarp>
                </a:bodyPr>
                <a:lstStyle/>
                <a:p>
                  <a:endParaRPr lang="el-GR" sz="1200"/>
                </a:p>
              </p:txBody>
            </p:sp>
            <p:sp>
              <p:nvSpPr>
                <p:cNvPr id="27658" name="Line 10"/>
                <p:cNvSpPr>
                  <a:spLocks noChangeShapeType="1"/>
                </p:cNvSpPr>
                <p:nvPr/>
              </p:nvSpPr>
              <p:spPr bwMode="auto">
                <a:xfrm flipH="1">
                  <a:off x="6300" y="10800"/>
                  <a:ext cx="360" cy="360"/>
                </a:xfrm>
                <a:prstGeom prst="line">
                  <a:avLst/>
                </a:prstGeom>
                <a:noFill/>
                <a:ln w="9525">
                  <a:solidFill>
                    <a:srgbClr val="000000"/>
                  </a:solidFill>
                  <a:round/>
                  <a:headEnd/>
                  <a:tailEnd type="triangle" w="sm" len="sm"/>
                </a:ln>
              </p:spPr>
              <p:txBody>
                <a:bodyPr vert="horz" wrap="square" lIns="91440" tIns="45720" rIns="91440" bIns="45720" numCol="1" anchor="t" anchorCtr="0" compatLnSpc="1">
                  <a:prstTxWarp prst="textNoShape">
                    <a:avLst/>
                  </a:prstTxWarp>
                </a:bodyPr>
                <a:lstStyle/>
                <a:p>
                  <a:endParaRPr lang="el-GR" sz="1200"/>
                </a:p>
              </p:txBody>
            </p:sp>
            <p:sp>
              <p:nvSpPr>
                <p:cNvPr id="27659" name="Line 11"/>
                <p:cNvSpPr>
                  <a:spLocks noChangeShapeType="1"/>
                </p:cNvSpPr>
                <p:nvPr/>
              </p:nvSpPr>
              <p:spPr bwMode="auto">
                <a:xfrm>
                  <a:off x="7380" y="10800"/>
                  <a:ext cx="180" cy="180"/>
                </a:xfrm>
                <a:prstGeom prst="line">
                  <a:avLst/>
                </a:prstGeom>
                <a:noFill/>
                <a:ln w="9525">
                  <a:solidFill>
                    <a:srgbClr val="000000"/>
                  </a:solidFill>
                  <a:round/>
                  <a:headEnd/>
                  <a:tailEnd type="triangle" w="sm" len="sm"/>
                </a:ln>
              </p:spPr>
              <p:txBody>
                <a:bodyPr vert="horz" wrap="square" lIns="91440" tIns="45720" rIns="91440" bIns="45720" numCol="1" anchor="t" anchorCtr="0" compatLnSpc="1">
                  <a:prstTxWarp prst="textNoShape">
                    <a:avLst/>
                  </a:prstTxWarp>
                </a:bodyPr>
                <a:lstStyle/>
                <a:p>
                  <a:endParaRPr lang="el-GR" sz="1200"/>
                </a:p>
              </p:txBody>
            </p:sp>
            <p:sp>
              <p:nvSpPr>
                <p:cNvPr id="27660" name="Line 12"/>
                <p:cNvSpPr>
                  <a:spLocks noChangeShapeType="1"/>
                </p:cNvSpPr>
                <p:nvPr/>
              </p:nvSpPr>
              <p:spPr bwMode="auto">
                <a:xfrm flipH="1">
                  <a:off x="8100" y="10620"/>
                  <a:ext cx="360" cy="360"/>
                </a:xfrm>
                <a:prstGeom prst="line">
                  <a:avLst/>
                </a:prstGeom>
                <a:noFill/>
                <a:ln w="9525">
                  <a:solidFill>
                    <a:srgbClr val="000000"/>
                  </a:solidFill>
                  <a:round/>
                  <a:headEnd/>
                  <a:tailEnd type="triangle" w="sm" len="sm"/>
                </a:ln>
              </p:spPr>
              <p:txBody>
                <a:bodyPr vert="horz" wrap="square" lIns="91440" tIns="45720" rIns="91440" bIns="45720" numCol="1" anchor="t" anchorCtr="0" compatLnSpc="1">
                  <a:prstTxWarp prst="textNoShape">
                    <a:avLst/>
                  </a:prstTxWarp>
                </a:bodyPr>
                <a:lstStyle/>
                <a:p>
                  <a:endParaRPr lang="el-GR" sz="1200"/>
                </a:p>
              </p:txBody>
            </p:sp>
            <p:sp>
              <p:nvSpPr>
                <p:cNvPr id="27661" name="Line 13"/>
                <p:cNvSpPr>
                  <a:spLocks noChangeShapeType="1"/>
                </p:cNvSpPr>
                <p:nvPr/>
              </p:nvSpPr>
              <p:spPr bwMode="auto">
                <a:xfrm flipH="1">
                  <a:off x="8640" y="11340"/>
                  <a:ext cx="360" cy="0"/>
                </a:xfrm>
                <a:prstGeom prst="line">
                  <a:avLst/>
                </a:prstGeom>
                <a:noFill/>
                <a:ln w="9525">
                  <a:solidFill>
                    <a:srgbClr val="000000"/>
                  </a:solidFill>
                  <a:round/>
                  <a:headEnd/>
                  <a:tailEnd type="triangle" w="sm" len="sm"/>
                </a:ln>
              </p:spPr>
              <p:txBody>
                <a:bodyPr vert="horz" wrap="square" lIns="91440" tIns="45720" rIns="91440" bIns="45720" numCol="1" anchor="t" anchorCtr="0" compatLnSpc="1">
                  <a:prstTxWarp prst="textNoShape">
                    <a:avLst/>
                  </a:prstTxWarp>
                </a:bodyPr>
                <a:lstStyle/>
                <a:p>
                  <a:endParaRPr lang="el-GR" sz="1200"/>
                </a:p>
              </p:txBody>
            </p:sp>
            <p:sp>
              <p:nvSpPr>
                <p:cNvPr id="27662" name="Text Box 14"/>
                <p:cNvSpPr txBox="1">
                  <a:spLocks noChangeArrowheads="1"/>
                </p:cNvSpPr>
                <p:nvPr/>
              </p:nvSpPr>
              <p:spPr bwMode="auto">
                <a:xfrm>
                  <a:off x="4320" y="13320"/>
                  <a:ext cx="720" cy="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l-GR" sz="1200" b="1" u="none" strike="noStrike" cap="none" normalizeH="0" baseline="0" smtClean="0">
                      <a:ln>
                        <a:noFill/>
                      </a:ln>
                      <a:solidFill>
                        <a:schemeClr val="tx1"/>
                      </a:solidFill>
                      <a:effectLst/>
                      <a:cs typeface="Arial" pitchFamily="34" charset="0"/>
                    </a:rPr>
                    <a:t>1</a:t>
                  </a:r>
                  <a:endParaRPr kumimoji="0" lang="el-GR" sz="1200" b="0" u="none" strike="noStrike" cap="none" normalizeH="0" baseline="0" smtClean="0">
                    <a:ln>
                      <a:noFill/>
                    </a:ln>
                    <a:solidFill>
                      <a:schemeClr val="tx1"/>
                    </a:solidFill>
                    <a:effectLst/>
                    <a:cs typeface="Arial" pitchFamily="34" charset="0"/>
                  </a:endParaRPr>
                </a:p>
              </p:txBody>
            </p:sp>
            <p:sp>
              <p:nvSpPr>
                <p:cNvPr id="27663" name="Text Box 15"/>
                <p:cNvSpPr txBox="1">
                  <a:spLocks noChangeArrowheads="1"/>
                </p:cNvSpPr>
                <p:nvPr/>
              </p:nvSpPr>
              <p:spPr bwMode="auto">
                <a:xfrm>
                  <a:off x="4140" y="11700"/>
                  <a:ext cx="720" cy="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l-GR" sz="1200" b="1" u="none" strike="noStrike" cap="none" normalizeH="0" baseline="0" smtClean="0">
                      <a:ln>
                        <a:noFill/>
                      </a:ln>
                      <a:solidFill>
                        <a:schemeClr val="tx1"/>
                      </a:solidFill>
                      <a:effectLst/>
                      <a:cs typeface="Arial" pitchFamily="34" charset="0"/>
                    </a:rPr>
                    <a:t>4</a:t>
                  </a:r>
                  <a:endParaRPr kumimoji="0" lang="el-GR" sz="1200" b="0" u="none" strike="noStrike" cap="none" normalizeH="0" baseline="0" smtClean="0">
                    <a:ln>
                      <a:noFill/>
                    </a:ln>
                    <a:solidFill>
                      <a:schemeClr val="tx1"/>
                    </a:solidFill>
                    <a:effectLst/>
                    <a:cs typeface="Arial" pitchFamily="34" charset="0"/>
                  </a:endParaRPr>
                </a:p>
              </p:txBody>
            </p:sp>
            <p:sp>
              <p:nvSpPr>
                <p:cNvPr id="27664" name="Text Box 16"/>
                <p:cNvSpPr txBox="1">
                  <a:spLocks noChangeArrowheads="1"/>
                </p:cNvSpPr>
                <p:nvPr/>
              </p:nvSpPr>
              <p:spPr bwMode="auto">
                <a:xfrm>
                  <a:off x="6120" y="10440"/>
                  <a:ext cx="720" cy="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l-GR" sz="1200" b="1" u="none" strike="noStrike" cap="none" normalizeH="0" baseline="0" smtClean="0">
                      <a:ln>
                        <a:noFill/>
                      </a:ln>
                      <a:solidFill>
                        <a:schemeClr val="tx1"/>
                      </a:solidFill>
                      <a:effectLst/>
                      <a:cs typeface="Arial" pitchFamily="34" charset="0"/>
                    </a:rPr>
                    <a:t>5</a:t>
                  </a:r>
                  <a:endParaRPr kumimoji="0" lang="el-GR" sz="1200" b="0" u="none" strike="noStrike" cap="none" normalizeH="0" baseline="0" smtClean="0">
                    <a:ln>
                      <a:noFill/>
                    </a:ln>
                    <a:solidFill>
                      <a:schemeClr val="tx1"/>
                    </a:solidFill>
                    <a:effectLst/>
                    <a:cs typeface="Arial" pitchFamily="34" charset="0"/>
                  </a:endParaRPr>
                </a:p>
              </p:txBody>
            </p:sp>
            <p:sp>
              <p:nvSpPr>
                <p:cNvPr id="27665" name="Text Box 17"/>
                <p:cNvSpPr txBox="1">
                  <a:spLocks noChangeArrowheads="1"/>
                </p:cNvSpPr>
                <p:nvPr/>
              </p:nvSpPr>
              <p:spPr bwMode="auto">
                <a:xfrm>
                  <a:off x="6660" y="10620"/>
                  <a:ext cx="720" cy="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l-GR" sz="1200" b="1" u="none" strike="noStrike" cap="none" normalizeH="0" baseline="0" smtClean="0">
                      <a:ln>
                        <a:noFill/>
                      </a:ln>
                      <a:solidFill>
                        <a:schemeClr val="tx1"/>
                      </a:solidFill>
                      <a:effectLst/>
                      <a:cs typeface="Arial" pitchFamily="34" charset="0"/>
                    </a:rPr>
                    <a:t>3</a:t>
                  </a:r>
                  <a:endParaRPr kumimoji="0" lang="el-GR" sz="1200" b="0" u="none" strike="noStrike" cap="none" normalizeH="0" baseline="0" smtClean="0">
                    <a:ln>
                      <a:noFill/>
                    </a:ln>
                    <a:solidFill>
                      <a:schemeClr val="tx1"/>
                    </a:solidFill>
                    <a:effectLst/>
                    <a:cs typeface="Arial" pitchFamily="34" charset="0"/>
                  </a:endParaRPr>
                </a:p>
              </p:txBody>
            </p:sp>
            <p:sp>
              <p:nvSpPr>
                <p:cNvPr id="27666" name="Text Box 18"/>
                <p:cNvSpPr txBox="1">
                  <a:spLocks noChangeArrowheads="1"/>
                </p:cNvSpPr>
                <p:nvPr/>
              </p:nvSpPr>
              <p:spPr bwMode="auto">
                <a:xfrm>
                  <a:off x="7020" y="10440"/>
                  <a:ext cx="720" cy="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l-GR" sz="1200" b="1" u="none" strike="noStrike" cap="none" normalizeH="0" baseline="0" smtClean="0">
                      <a:ln>
                        <a:noFill/>
                      </a:ln>
                      <a:solidFill>
                        <a:schemeClr val="tx1"/>
                      </a:solidFill>
                      <a:effectLst/>
                      <a:cs typeface="Arial" pitchFamily="34" charset="0"/>
                    </a:rPr>
                    <a:t>7</a:t>
                  </a:r>
                  <a:endParaRPr kumimoji="0" lang="el-GR" sz="1200" b="0" u="none" strike="noStrike" cap="none" normalizeH="0" baseline="0" smtClean="0">
                    <a:ln>
                      <a:noFill/>
                    </a:ln>
                    <a:solidFill>
                      <a:schemeClr val="tx1"/>
                    </a:solidFill>
                    <a:effectLst/>
                    <a:cs typeface="Arial" pitchFamily="34" charset="0"/>
                  </a:endParaRPr>
                </a:p>
              </p:txBody>
            </p:sp>
            <p:sp>
              <p:nvSpPr>
                <p:cNvPr id="27667" name="Text Box 19"/>
                <p:cNvSpPr txBox="1">
                  <a:spLocks noChangeArrowheads="1"/>
                </p:cNvSpPr>
                <p:nvPr/>
              </p:nvSpPr>
              <p:spPr bwMode="auto">
                <a:xfrm>
                  <a:off x="8280" y="10440"/>
                  <a:ext cx="720" cy="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l-GR" sz="1200" b="1" u="none" strike="noStrike" cap="none" normalizeH="0" baseline="0" smtClean="0">
                      <a:ln>
                        <a:noFill/>
                      </a:ln>
                      <a:solidFill>
                        <a:schemeClr val="tx1"/>
                      </a:solidFill>
                      <a:effectLst/>
                      <a:cs typeface="Arial" pitchFamily="34" charset="0"/>
                    </a:rPr>
                    <a:t>   6</a:t>
                  </a:r>
                  <a:endParaRPr kumimoji="0" lang="el-GR" sz="1200" b="0" u="none" strike="noStrike" cap="none" normalizeH="0" baseline="0" smtClean="0">
                    <a:ln>
                      <a:noFill/>
                    </a:ln>
                    <a:solidFill>
                      <a:schemeClr val="tx1"/>
                    </a:solidFill>
                    <a:effectLst/>
                    <a:cs typeface="Arial" pitchFamily="34" charset="0"/>
                  </a:endParaRPr>
                </a:p>
              </p:txBody>
            </p:sp>
            <p:sp>
              <p:nvSpPr>
                <p:cNvPr id="27668" name="Text Box 20"/>
                <p:cNvSpPr txBox="1">
                  <a:spLocks noChangeArrowheads="1"/>
                </p:cNvSpPr>
                <p:nvPr/>
              </p:nvSpPr>
              <p:spPr bwMode="auto">
                <a:xfrm>
                  <a:off x="9000" y="11160"/>
                  <a:ext cx="720" cy="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l-GR" sz="1200" b="1" u="none" strike="noStrike" cap="none" normalizeH="0" baseline="0" smtClean="0">
                      <a:ln>
                        <a:noFill/>
                      </a:ln>
                      <a:solidFill>
                        <a:schemeClr val="tx1"/>
                      </a:solidFill>
                      <a:effectLst/>
                      <a:cs typeface="Arial" pitchFamily="34" charset="0"/>
                    </a:rPr>
                    <a:t>8</a:t>
                  </a:r>
                  <a:endParaRPr kumimoji="0" lang="el-GR" sz="1200" b="0" u="none" strike="noStrike" cap="none" normalizeH="0" baseline="0" smtClean="0">
                    <a:ln>
                      <a:noFill/>
                    </a:ln>
                    <a:solidFill>
                      <a:schemeClr val="tx1"/>
                    </a:solidFill>
                    <a:effectLst/>
                    <a:cs typeface="Arial" pitchFamily="34" charset="0"/>
                  </a:endParaRPr>
                </a:p>
              </p:txBody>
            </p:sp>
          </p:grpSp>
          <p:sp>
            <p:nvSpPr>
              <p:cNvPr id="27669" name="Line 21"/>
              <p:cNvSpPr>
                <a:spLocks noChangeShapeType="1"/>
              </p:cNvSpPr>
              <p:nvPr/>
            </p:nvSpPr>
            <p:spPr bwMode="auto">
              <a:xfrm flipV="1">
                <a:off x="7020" y="11520"/>
                <a:ext cx="0" cy="540"/>
              </a:xfrm>
              <a:prstGeom prst="line">
                <a:avLst/>
              </a:prstGeom>
              <a:noFill/>
              <a:ln w="9525">
                <a:solidFill>
                  <a:srgbClr val="000000"/>
                </a:solidFill>
                <a:round/>
                <a:headEnd/>
                <a:tailEnd type="triangle" w="sm" len="sm"/>
              </a:ln>
            </p:spPr>
            <p:txBody>
              <a:bodyPr vert="horz" wrap="square" lIns="91440" tIns="45720" rIns="91440" bIns="45720" numCol="1" anchor="t" anchorCtr="0" compatLnSpc="1">
                <a:prstTxWarp prst="textNoShape">
                  <a:avLst/>
                </a:prstTxWarp>
              </a:bodyPr>
              <a:lstStyle/>
              <a:p>
                <a:endParaRPr lang="el-GR" sz="1200"/>
              </a:p>
            </p:txBody>
          </p:sp>
          <p:sp>
            <p:nvSpPr>
              <p:cNvPr id="27670" name="Text Box 22"/>
              <p:cNvSpPr txBox="1">
                <a:spLocks noChangeArrowheads="1"/>
              </p:cNvSpPr>
              <p:nvPr/>
            </p:nvSpPr>
            <p:spPr bwMode="auto">
              <a:xfrm>
                <a:off x="7020" y="12060"/>
                <a:ext cx="720" cy="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l-GR" sz="1200" b="1" u="none" strike="noStrike" cap="none" normalizeH="0" baseline="0" smtClean="0">
                    <a:ln>
                      <a:noFill/>
                    </a:ln>
                    <a:solidFill>
                      <a:schemeClr val="tx1"/>
                    </a:solidFill>
                    <a:effectLst/>
                    <a:cs typeface="Arial" pitchFamily="34" charset="0"/>
                  </a:rPr>
                  <a:t>2</a:t>
                </a:r>
                <a:endParaRPr kumimoji="0" lang="el-GR" sz="1200" b="0" u="none" strike="noStrike" cap="none" normalizeH="0" baseline="0" smtClean="0">
                  <a:ln>
                    <a:noFill/>
                  </a:ln>
                  <a:solidFill>
                    <a:schemeClr val="tx1"/>
                  </a:solidFill>
                  <a:effectLst/>
                  <a:cs typeface="Arial" pitchFamily="34" charset="0"/>
                </a:endParaRPr>
              </a:p>
            </p:txBody>
          </p:sp>
        </p:grpSp>
      </p:grpSp>
      <p:sp>
        <p:nvSpPr>
          <p:cNvPr id="27" name="26 - Ορθογώνιο"/>
          <p:cNvSpPr/>
          <p:nvPr/>
        </p:nvSpPr>
        <p:spPr>
          <a:xfrm>
            <a:off x="558800" y="1195844"/>
            <a:ext cx="10764520" cy="707886"/>
          </a:xfrm>
          <a:prstGeom prst="rect">
            <a:avLst/>
          </a:prstGeom>
        </p:spPr>
        <p:txBody>
          <a:bodyPr wrap="square">
            <a:spAutoFit/>
          </a:bodyPr>
          <a:lstStyle/>
          <a:p>
            <a:pPr algn="just"/>
            <a:r>
              <a:rPr lang="el-GR" sz="2000" dirty="0" smtClean="0"/>
              <a:t>Ο </a:t>
            </a:r>
            <a:r>
              <a:rPr lang="el-GR" sz="2000" b="1" dirty="0" smtClean="0"/>
              <a:t>απλός τόρνος </a:t>
            </a:r>
            <a:r>
              <a:rPr lang="el-GR" sz="2000" dirty="0" smtClean="0"/>
              <a:t>δουλεύεται με το χέρι και κατασκευάζει χειροποίητα αντικείμενα. Είναι φθηνό μηχάνημα και απαιτεί τεχνική εμπειρία από το χειριστή.</a:t>
            </a:r>
            <a:endParaRPr lang="el-GR" sz="2000" dirty="0"/>
          </a:p>
        </p:txBody>
      </p:sp>
      <p:pic>
        <p:nvPicPr>
          <p:cNvPr id="27672" name="Picture 24" descr="Αποτέλεσμα εικόνας για wood lathe machines"/>
          <p:cNvPicPr>
            <a:picLocks noChangeAspect="1" noChangeArrowheads="1"/>
          </p:cNvPicPr>
          <p:nvPr/>
        </p:nvPicPr>
        <p:blipFill>
          <a:blip r:embed="rId4" cstate="print">
            <a:lum contrast="10000"/>
          </a:blip>
          <a:srcRect/>
          <a:stretch>
            <a:fillRect/>
          </a:stretch>
        </p:blipFill>
        <p:spPr bwMode="auto">
          <a:xfrm>
            <a:off x="927264" y="3358387"/>
            <a:ext cx="3594100" cy="1765933"/>
          </a:xfrm>
          <a:prstGeom prst="rect">
            <a:avLst/>
          </a:prstGeom>
          <a:noFill/>
          <a:ln>
            <a:solidFill>
              <a:schemeClr val="tx1"/>
            </a:solidFill>
          </a:ln>
        </p:spPr>
      </p:pic>
      <p:sp>
        <p:nvSpPr>
          <p:cNvPr id="29" name="28 - Ορθογώνιο"/>
          <p:cNvSpPr/>
          <p:nvPr/>
        </p:nvSpPr>
        <p:spPr>
          <a:xfrm>
            <a:off x="916173" y="5157911"/>
            <a:ext cx="3264805" cy="307777"/>
          </a:xfrm>
          <a:prstGeom prst="rect">
            <a:avLst/>
          </a:prstGeom>
        </p:spPr>
        <p:txBody>
          <a:bodyPr wrap="none">
            <a:spAutoFit/>
          </a:bodyPr>
          <a:lstStyle/>
          <a:p>
            <a:r>
              <a:rPr lang="el-GR" sz="1400" dirty="0" smtClean="0"/>
              <a:t>ΠΗΓΗ: </a:t>
            </a:r>
            <a:r>
              <a:rPr lang="en-US" sz="1400" dirty="0" smtClean="0"/>
              <a:t>http://mini-wood-lathe.blogspot.gr</a:t>
            </a:r>
            <a:endParaRPr lang="el-GR" sz="1400" dirty="0"/>
          </a:p>
        </p:txBody>
      </p:sp>
      <p:sp>
        <p:nvSpPr>
          <p:cNvPr id="30" name="29 - Ορθογώνιο"/>
          <p:cNvSpPr/>
          <p:nvPr/>
        </p:nvSpPr>
        <p:spPr>
          <a:xfrm>
            <a:off x="5338648" y="5553901"/>
            <a:ext cx="1900777" cy="307777"/>
          </a:xfrm>
          <a:prstGeom prst="rect">
            <a:avLst/>
          </a:prstGeom>
        </p:spPr>
        <p:txBody>
          <a:bodyPr wrap="none">
            <a:spAutoFit/>
          </a:bodyPr>
          <a:lstStyle/>
          <a:p>
            <a:r>
              <a:rPr lang="el-GR" sz="1400" dirty="0" smtClean="0"/>
              <a:t>ΠΗΓΗ: </a:t>
            </a:r>
            <a:r>
              <a:rPr lang="el-GR" sz="1400" dirty="0" err="1" smtClean="0"/>
              <a:t>Καραστεργίου</a:t>
            </a:r>
            <a:r>
              <a:rPr lang="el-GR" sz="1400" dirty="0" smtClean="0"/>
              <a:t> Σ.</a:t>
            </a:r>
            <a:endParaRPr lang="el-GR" sz="1400" dirty="0"/>
          </a:p>
        </p:txBody>
      </p:sp>
      <p:sp>
        <p:nvSpPr>
          <p:cNvPr id="31" name="30 - Ορθογώνιο"/>
          <p:cNvSpPr/>
          <p:nvPr/>
        </p:nvSpPr>
        <p:spPr>
          <a:xfrm>
            <a:off x="7030198" y="5922908"/>
            <a:ext cx="3507475" cy="400110"/>
          </a:xfrm>
          <a:prstGeom prst="rect">
            <a:avLst/>
          </a:prstGeom>
        </p:spPr>
        <p:txBody>
          <a:bodyPr wrap="square">
            <a:spAutoFit/>
          </a:bodyPr>
          <a:lstStyle/>
          <a:p>
            <a:pPr algn="ctr"/>
            <a:r>
              <a:rPr lang="el-GR" sz="2000" dirty="0" smtClean="0"/>
              <a:t>Απλός σταθερός </a:t>
            </a:r>
            <a:r>
              <a:rPr lang="el-GR" sz="2000" dirty="0" smtClean="0"/>
              <a:t>τόρνος</a:t>
            </a:r>
            <a:endParaRPr lang="el-GR" sz="2000" dirty="0"/>
          </a:p>
        </p:txBody>
      </p:sp>
      <p:sp>
        <p:nvSpPr>
          <p:cNvPr id="32" name="31 - Ορθογώνιο"/>
          <p:cNvSpPr/>
          <p:nvPr/>
        </p:nvSpPr>
        <p:spPr>
          <a:xfrm>
            <a:off x="947887" y="5571761"/>
            <a:ext cx="3507475" cy="400110"/>
          </a:xfrm>
          <a:prstGeom prst="rect">
            <a:avLst/>
          </a:prstGeom>
        </p:spPr>
        <p:txBody>
          <a:bodyPr wrap="square">
            <a:spAutoFit/>
          </a:bodyPr>
          <a:lstStyle/>
          <a:p>
            <a:pPr algn="ctr"/>
            <a:r>
              <a:rPr lang="el-GR" sz="2000" dirty="0" smtClean="0"/>
              <a:t>Απλός επιτραπέζιος </a:t>
            </a:r>
            <a:r>
              <a:rPr lang="el-GR" sz="2000" dirty="0" smtClean="0"/>
              <a:t>τόρνος</a:t>
            </a:r>
            <a:endParaRPr lang="el-GR"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0"/>
          <p:cNvSpPr txBox="1"/>
          <p:nvPr/>
        </p:nvSpPr>
        <p:spPr>
          <a:xfrm>
            <a:off x="2541320" y="170679"/>
            <a:ext cx="7006442" cy="415498"/>
          </a:xfrm>
          <a:prstGeom prst="rect">
            <a:avLst/>
          </a:prstGeom>
          <a:noFill/>
        </p:spPr>
        <p:txBody>
          <a:bodyPr wrap="square" lIns="45720" tIns="22860" rIns="45720" bIns="22860" rtlCol="0">
            <a:spAutoFit/>
          </a:bodyPr>
          <a:lstStyle/>
          <a:p>
            <a:pPr algn="ctr"/>
            <a:r>
              <a:rPr lang="el-GR" sz="2400" b="1" dirty="0" smtClean="0">
                <a:solidFill>
                  <a:schemeClr val="bg2">
                    <a:lumMod val="25000"/>
                  </a:schemeClr>
                </a:solidFill>
                <a:ea typeface="Open Sans Extrabold" panose="020B0906030804020204" pitchFamily="34" charset="0"/>
                <a:cs typeface="Open Sans Extrabold" panose="020B0906030804020204" pitchFamily="34" charset="0"/>
              </a:rPr>
              <a:t>Απλός τόρνος</a:t>
            </a:r>
            <a:endParaRPr lang="tr-TR" sz="2400" b="1" dirty="0">
              <a:solidFill>
                <a:schemeClr val="bg2">
                  <a:lumMod val="25000"/>
                </a:schemeClr>
              </a:solidFill>
              <a:ea typeface="Open Sans Extrabold" panose="020B0906030804020204" pitchFamily="34" charset="0"/>
              <a:cs typeface="Open Sans Extrabold" panose="020B0906030804020204" pitchFamily="34" charset="0"/>
            </a:endParaRPr>
          </a:p>
        </p:txBody>
      </p:sp>
      <p:cxnSp>
        <p:nvCxnSpPr>
          <p:cNvPr id="3" name="Straight Connector 65"/>
          <p:cNvCxnSpPr/>
          <p:nvPr/>
        </p:nvCxnSpPr>
        <p:spPr>
          <a:xfrm flipV="1">
            <a:off x="3768811" y="753762"/>
            <a:ext cx="4621427" cy="12358"/>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sp>
        <p:nvSpPr>
          <p:cNvPr id="4" name="3 - Ορθογώνιο"/>
          <p:cNvSpPr/>
          <p:nvPr/>
        </p:nvSpPr>
        <p:spPr>
          <a:xfrm>
            <a:off x="5013242" y="813554"/>
            <a:ext cx="1872244" cy="461665"/>
          </a:xfrm>
          <a:prstGeom prst="rect">
            <a:avLst/>
          </a:prstGeom>
        </p:spPr>
        <p:txBody>
          <a:bodyPr wrap="none">
            <a:spAutoFit/>
          </a:bodyPr>
          <a:lstStyle/>
          <a:p>
            <a:pPr lvl="0" indent="114300" algn="just" fontAlgn="base">
              <a:spcBef>
                <a:spcPct val="0"/>
              </a:spcBef>
              <a:spcAft>
                <a:spcPct val="0"/>
              </a:spcAft>
            </a:pPr>
            <a:r>
              <a:rPr lang="el-GR" sz="2400" i="1" dirty="0" smtClean="0">
                <a:ea typeface="Times New Roman" pitchFamily="18" charset="0"/>
                <a:cs typeface="Arial" pitchFamily="34" charset="0"/>
              </a:rPr>
              <a:t>Κατεργασίες</a:t>
            </a:r>
            <a:endParaRPr lang="el-GR" sz="2000" i="1" dirty="0" smtClean="0">
              <a:cs typeface="Arial" pitchFamily="34" charset="0"/>
            </a:endParaRPr>
          </a:p>
        </p:txBody>
      </p:sp>
      <p:sp>
        <p:nvSpPr>
          <p:cNvPr id="5" name="4 - Ορθογώνιο"/>
          <p:cNvSpPr/>
          <p:nvPr/>
        </p:nvSpPr>
        <p:spPr>
          <a:xfrm>
            <a:off x="635000" y="1276152"/>
            <a:ext cx="10922000" cy="1323439"/>
          </a:xfrm>
          <a:prstGeom prst="rect">
            <a:avLst/>
          </a:prstGeom>
        </p:spPr>
        <p:txBody>
          <a:bodyPr wrap="square">
            <a:spAutoFit/>
          </a:bodyPr>
          <a:lstStyle/>
          <a:p>
            <a:pPr algn="just"/>
            <a:r>
              <a:rPr lang="el-GR" sz="2000" dirty="0" smtClean="0"/>
              <a:t>Με τον απλό τόρνο μπορούμε να δημιουργήσουμε </a:t>
            </a:r>
            <a:r>
              <a:rPr lang="el-GR" sz="2000" dirty="0" err="1" smtClean="0"/>
              <a:t>κυλινδρόμορφα</a:t>
            </a:r>
            <a:r>
              <a:rPr lang="el-GR" sz="2000" dirty="0" smtClean="0"/>
              <a:t> στοιχεία. Το ξύλο που θα τορνευτεί σταθεροποιείται μεταξύ του </a:t>
            </a:r>
            <a:r>
              <a:rPr lang="el-GR" sz="2000" dirty="0" err="1" smtClean="0"/>
              <a:t>κεντροφορέα</a:t>
            </a:r>
            <a:r>
              <a:rPr lang="el-GR" sz="2000" dirty="0" smtClean="0"/>
              <a:t> και του κέντρου της ατράκτου και περιστρέφεται. Ο τεχνίτης με κατάλληλα σκαρπέλα λαξεύει την εξωτερική επιφάνεια του περιστρεφόμενου ξύλου, δημιουργώντας την επιθυμητή κυλινδρική μορφή.</a:t>
            </a:r>
          </a:p>
        </p:txBody>
      </p:sp>
      <p:pic>
        <p:nvPicPr>
          <p:cNvPr id="25601" name="Picture 1" descr="MVC-001F"/>
          <p:cNvPicPr>
            <a:picLocks noChangeAspect="1" noChangeArrowheads="1"/>
          </p:cNvPicPr>
          <p:nvPr/>
        </p:nvPicPr>
        <p:blipFill>
          <a:blip r:embed="rId3" cstate="print"/>
          <a:srcRect/>
          <a:stretch>
            <a:fillRect/>
          </a:stretch>
        </p:blipFill>
        <p:spPr bwMode="auto">
          <a:xfrm>
            <a:off x="266700" y="3086100"/>
            <a:ext cx="2738746" cy="2057400"/>
          </a:xfrm>
          <a:prstGeom prst="rect">
            <a:avLst/>
          </a:prstGeom>
          <a:noFill/>
          <a:ln w="9525">
            <a:noFill/>
            <a:miter lim="800000"/>
            <a:headEnd/>
            <a:tailEnd/>
          </a:ln>
        </p:spPr>
      </p:pic>
      <p:sp>
        <p:nvSpPr>
          <p:cNvPr id="25602" name="Rectangle 2"/>
          <p:cNvSpPr>
            <a:spLocks noChangeArrowheads="1"/>
          </p:cNvSpPr>
          <p:nvPr/>
        </p:nvSpPr>
        <p:spPr bwMode="auto">
          <a:xfrm>
            <a:off x="317500" y="5665857"/>
            <a:ext cx="26289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0" u="none" strike="noStrike" cap="none" normalizeH="0" baseline="0" dirty="0" smtClean="0">
                <a:ln>
                  <a:noFill/>
                </a:ln>
                <a:solidFill>
                  <a:schemeClr val="tx1"/>
                </a:solidFill>
                <a:effectLst/>
                <a:ea typeface="Times New Roman" pitchFamily="18" charset="0"/>
                <a:cs typeface="Arial" pitchFamily="34" charset="0"/>
              </a:rPr>
              <a:t>Εύρεση κέντρου εγκάρσιας </a:t>
            </a:r>
            <a:r>
              <a:rPr kumimoji="0" lang="el-GR" sz="2000" b="0" u="none" strike="noStrike" cap="none" normalizeH="0" baseline="0" dirty="0" smtClean="0">
                <a:ln>
                  <a:noFill/>
                </a:ln>
                <a:solidFill>
                  <a:schemeClr val="tx1"/>
                </a:solidFill>
                <a:effectLst/>
                <a:ea typeface="Times New Roman" pitchFamily="18" charset="0"/>
                <a:cs typeface="Arial" pitchFamily="34" charset="0"/>
              </a:rPr>
              <a:t>επιφάνειας</a:t>
            </a:r>
            <a:endParaRPr kumimoji="0" lang="el-GR" sz="2000" b="0" u="none" strike="noStrike" cap="none" normalizeH="0" baseline="0" dirty="0" smtClean="0">
              <a:ln>
                <a:noFill/>
              </a:ln>
              <a:solidFill>
                <a:schemeClr val="tx1"/>
              </a:solidFill>
              <a:effectLst/>
              <a:cs typeface="Arial" pitchFamily="34" charset="0"/>
            </a:endParaRPr>
          </a:p>
        </p:txBody>
      </p:sp>
      <p:pic>
        <p:nvPicPr>
          <p:cNvPr id="25603" name="Picture 3" descr="MVC-003F"/>
          <p:cNvPicPr>
            <a:picLocks noChangeAspect="1" noChangeArrowheads="1"/>
          </p:cNvPicPr>
          <p:nvPr/>
        </p:nvPicPr>
        <p:blipFill>
          <a:blip r:embed="rId4" cstate="print"/>
          <a:srcRect/>
          <a:stretch>
            <a:fillRect/>
          </a:stretch>
        </p:blipFill>
        <p:spPr bwMode="auto">
          <a:xfrm>
            <a:off x="3237247" y="3091731"/>
            <a:ext cx="2757153" cy="2064469"/>
          </a:xfrm>
          <a:prstGeom prst="rect">
            <a:avLst/>
          </a:prstGeom>
          <a:noFill/>
          <a:ln w="9525">
            <a:noFill/>
            <a:miter lim="800000"/>
            <a:headEnd/>
            <a:tailEnd/>
          </a:ln>
        </p:spPr>
      </p:pic>
      <p:sp>
        <p:nvSpPr>
          <p:cNvPr id="25604" name="Rectangle 4"/>
          <p:cNvSpPr>
            <a:spLocks noChangeArrowheads="1"/>
          </p:cNvSpPr>
          <p:nvPr/>
        </p:nvSpPr>
        <p:spPr bwMode="auto">
          <a:xfrm>
            <a:off x="3237247" y="5689769"/>
            <a:ext cx="2807294"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0" u="none" strike="noStrike" cap="none" normalizeH="0" baseline="0" dirty="0" err="1" smtClean="0">
                <a:ln>
                  <a:noFill/>
                </a:ln>
                <a:solidFill>
                  <a:schemeClr val="tx1"/>
                </a:solidFill>
                <a:effectLst/>
                <a:ea typeface="Times New Roman" pitchFamily="18" charset="0"/>
                <a:cs typeface="Arial" pitchFamily="34" charset="0"/>
              </a:rPr>
              <a:t>Ξεχόνδρισμα</a:t>
            </a:r>
            <a:r>
              <a:rPr kumimoji="0" lang="el-GR" sz="2000" b="0" u="none" strike="noStrike" cap="none" normalizeH="0" baseline="0" dirty="0" smtClean="0">
                <a:ln>
                  <a:noFill/>
                </a:ln>
                <a:solidFill>
                  <a:schemeClr val="tx1"/>
                </a:solidFill>
                <a:effectLst/>
                <a:ea typeface="Times New Roman" pitchFamily="18" charset="0"/>
                <a:cs typeface="Arial" pitchFamily="34" charset="0"/>
              </a:rPr>
              <a:t> (</a:t>
            </a:r>
            <a:r>
              <a:rPr kumimoji="0" lang="el-GR" sz="2000" b="0" u="none" strike="noStrike" cap="none" normalizeH="0" baseline="0" dirty="0" err="1" smtClean="0">
                <a:ln>
                  <a:noFill/>
                </a:ln>
                <a:solidFill>
                  <a:schemeClr val="tx1"/>
                </a:solidFill>
                <a:effectLst/>
                <a:ea typeface="Times New Roman" pitchFamily="18" charset="0"/>
                <a:cs typeface="Arial" pitchFamily="34" charset="0"/>
              </a:rPr>
              <a:t>κυλινδροποίηση</a:t>
            </a:r>
            <a:r>
              <a:rPr kumimoji="0" lang="el-GR" sz="2000" b="0" u="none" strike="noStrike" cap="none" normalizeH="0" baseline="0" dirty="0" smtClean="0">
                <a:ln>
                  <a:noFill/>
                </a:ln>
                <a:solidFill>
                  <a:schemeClr val="tx1"/>
                </a:solidFill>
                <a:effectLst/>
                <a:ea typeface="Times New Roman" pitchFamily="18" charset="0"/>
                <a:cs typeface="Arial" pitchFamily="34" charset="0"/>
              </a:rPr>
              <a:t>) με</a:t>
            </a:r>
            <a:r>
              <a:rPr kumimoji="0" lang="en-GB" sz="2000" b="0" u="none" strike="noStrike" cap="none" normalizeH="0" dirty="0" smtClean="0">
                <a:ln>
                  <a:noFill/>
                </a:ln>
                <a:solidFill>
                  <a:schemeClr val="tx1"/>
                </a:solidFill>
                <a:effectLst/>
                <a:ea typeface="Times New Roman" pitchFamily="18" charset="0"/>
                <a:cs typeface="Arial" pitchFamily="34" charset="0"/>
              </a:rPr>
              <a:t> </a:t>
            </a:r>
            <a:r>
              <a:rPr kumimoji="0" lang="el-GR" sz="2000" b="0" u="none" strike="noStrike" cap="none" normalizeH="0" baseline="0" dirty="0" smtClean="0">
                <a:ln>
                  <a:noFill/>
                </a:ln>
                <a:solidFill>
                  <a:schemeClr val="tx1"/>
                </a:solidFill>
                <a:effectLst/>
                <a:ea typeface="Times New Roman" pitchFamily="18" charset="0"/>
                <a:cs typeface="Arial" pitchFamily="34" charset="0"/>
              </a:rPr>
              <a:t>καμπύλο </a:t>
            </a:r>
            <a:r>
              <a:rPr kumimoji="0" lang="el-GR" sz="2000" b="0" u="none" strike="noStrike" cap="none" normalizeH="0" baseline="0" dirty="0" smtClean="0">
                <a:ln>
                  <a:noFill/>
                </a:ln>
                <a:solidFill>
                  <a:schemeClr val="tx1"/>
                </a:solidFill>
                <a:effectLst/>
                <a:ea typeface="Times New Roman" pitchFamily="18" charset="0"/>
                <a:cs typeface="Arial" pitchFamily="34" charset="0"/>
              </a:rPr>
              <a:t>σκαρπέλο</a:t>
            </a:r>
            <a:endParaRPr kumimoji="0" lang="el-GR" sz="2000" b="0" u="none" strike="noStrike" cap="none" normalizeH="0" baseline="0" dirty="0" smtClean="0">
              <a:ln>
                <a:noFill/>
              </a:ln>
              <a:solidFill>
                <a:schemeClr val="tx1"/>
              </a:solidFill>
              <a:effectLst/>
              <a:cs typeface="Arial" pitchFamily="34" charset="0"/>
            </a:endParaRPr>
          </a:p>
        </p:txBody>
      </p:sp>
      <p:pic>
        <p:nvPicPr>
          <p:cNvPr id="25605" name="Picture 5" descr="MVC-004F"/>
          <p:cNvPicPr>
            <a:picLocks noChangeAspect="1" noChangeArrowheads="1"/>
          </p:cNvPicPr>
          <p:nvPr/>
        </p:nvPicPr>
        <p:blipFill>
          <a:blip r:embed="rId5" cstate="print"/>
          <a:srcRect/>
          <a:stretch>
            <a:fillRect/>
          </a:stretch>
        </p:blipFill>
        <p:spPr bwMode="auto">
          <a:xfrm>
            <a:off x="6223000" y="3111500"/>
            <a:ext cx="2738746" cy="2057400"/>
          </a:xfrm>
          <a:prstGeom prst="rect">
            <a:avLst/>
          </a:prstGeom>
          <a:noFill/>
          <a:ln w="9525">
            <a:noFill/>
            <a:miter lim="800000"/>
            <a:headEnd/>
            <a:tailEnd/>
          </a:ln>
        </p:spPr>
      </p:pic>
      <p:sp>
        <p:nvSpPr>
          <p:cNvPr id="25606" name="Rectangle 6"/>
          <p:cNvSpPr>
            <a:spLocks noChangeArrowheads="1"/>
          </p:cNvSpPr>
          <p:nvPr/>
        </p:nvSpPr>
        <p:spPr bwMode="auto">
          <a:xfrm>
            <a:off x="6146800" y="5793458"/>
            <a:ext cx="27813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0" u="none" strike="noStrike" cap="none" normalizeH="0" baseline="0" dirty="0" smtClean="0">
                <a:ln>
                  <a:noFill/>
                </a:ln>
                <a:solidFill>
                  <a:schemeClr val="tx1"/>
                </a:solidFill>
                <a:effectLst/>
                <a:ea typeface="Times New Roman" pitchFamily="18" charset="0"/>
                <a:cs typeface="Arial" pitchFamily="34" charset="0"/>
              </a:rPr>
              <a:t>Δημιουργία μορφών με λοξό </a:t>
            </a:r>
            <a:r>
              <a:rPr kumimoji="0" lang="el-GR" sz="2000" b="0" u="none" strike="noStrike" cap="none" normalizeH="0" baseline="0" dirty="0" smtClean="0">
                <a:ln>
                  <a:noFill/>
                </a:ln>
                <a:solidFill>
                  <a:schemeClr val="tx1"/>
                </a:solidFill>
                <a:effectLst/>
                <a:ea typeface="Times New Roman" pitchFamily="18" charset="0"/>
                <a:cs typeface="Arial" pitchFamily="34" charset="0"/>
              </a:rPr>
              <a:t>σκαρπέλο</a:t>
            </a:r>
            <a:endParaRPr kumimoji="0" lang="el-GR" sz="2000" b="0" u="none" strike="noStrike" cap="none" normalizeH="0" baseline="0" dirty="0" smtClean="0">
              <a:ln>
                <a:noFill/>
              </a:ln>
              <a:solidFill>
                <a:schemeClr val="tx1"/>
              </a:solidFill>
              <a:effectLst/>
              <a:cs typeface="Arial" pitchFamily="34" charset="0"/>
            </a:endParaRPr>
          </a:p>
        </p:txBody>
      </p:sp>
      <p:pic>
        <p:nvPicPr>
          <p:cNvPr id="25607" name="Picture 7" descr="MVC-007F"/>
          <p:cNvPicPr>
            <a:picLocks noChangeAspect="1" noChangeArrowheads="1"/>
          </p:cNvPicPr>
          <p:nvPr/>
        </p:nvPicPr>
        <p:blipFill>
          <a:blip r:embed="rId6" cstate="print"/>
          <a:srcRect/>
          <a:stretch>
            <a:fillRect/>
          </a:stretch>
        </p:blipFill>
        <p:spPr bwMode="auto">
          <a:xfrm>
            <a:off x="9156700" y="3111500"/>
            <a:ext cx="2721077" cy="2057400"/>
          </a:xfrm>
          <a:prstGeom prst="rect">
            <a:avLst/>
          </a:prstGeom>
          <a:noFill/>
          <a:ln w="9525">
            <a:noFill/>
            <a:miter lim="800000"/>
            <a:headEnd/>
            <a:tailEnd/>
          </a:ln>
        </p:spPr>
      </p:pic>
      <p:sp>
        <p:nvSpPr>
          <p:cNvPr id="13" name="12 - Ορθογώνιο"/>
          <p:cNvSpPr/>
          <p:nvPr/>
        </p:nvSpPr>
        <p:spPr>
          <a:xfrm>
            <a:off x="9144001" y="5733534"/>
            <a:ext cx="2705100" cy="707886"/>
          </a:xfrm>
          <a:prstGeom prst="rect">
            <a:avLst/>
          </a:prstGeom>
        </p:spPr>
        <p:txBody>
          <a:bodyPr wrap="square">
            <a:spAutoFit/>
          </a:bodyPr>
          <a:lstStyle/>
          <a:p>
            <a:pPr algn="ctr"/>
            <a:r>
              <a:rPr lang="el-GR" sz="2000" dirty="0" smtClean="0"/>
              <a:t>Λείανση με γυαλόχαρτο τορνευμένου </a:t>
            </a:r>
            <a:r>
              <a:rPr lang="el-GR" sz="2000" dirty="0" smtClean="0"/>
              <a:t>ξύλου</a:t>
            </a:r>
            <a:endParaRPr lang="el-GR" sz="2000" dirty="0"/>
          </a:p>
        </p:txBody>
      </p:sp>
      <p:sp>
        <p:nvSpPr>
          <p:cNvPr id="15" name="14 - Ορθογώνιο"/>
          <p:cNvSpPr/>
          <p:nvPr/>
        </p:nvSpPr>
        <p:spPr>
          <a:xfrm>
            <a:off x="262276" y="5130677"/>
            <a:ext cx="1900777" cy="307777"/>
          </a:xfrm>
          <a:prstGeom prst="rect">
            <a:avLst/>
          </a:prstGeom>
        </p:spPr>
        <p:txBody>
          <a:bodyPr wrap="none">
            <a:spAutoFit/>
          </a:bodyPr>
          <a:lstStyle/>
          <a:p>
            <a:r>
              <a:rPr lang="el-GR" sz="1400" dirty="0" smtClean="0"/>
              <a:t>ΠΗΓΗ: </a:t>
            </a:r>
            <a:r>
              <a:rPr lang="el-GR" sz="1400" dirty="0" err="1" smtClean="0"/>
              <a:t>Καραστεργίου</a:t>
            </a:r>
            <a:r>
              <a:rPr lang="el-GR" sz="1400" dirty="0" smtClean="0"/>
              <a:t> Σ.</a:t>
            </a:r>
            <a:endParaRPr lang="el-GR" sz="1400" dirty="0"/>
          </a:p>
        </p:txBody>
      </p:sp>
      <p:sp>
        <p:nvSpPr>
          <p:cNvPr id="16" name="15 - Ορθογώνιο"/>
          <p:cNvSpPr/>
          <p:nvPr/>
        </p:nvSpPr>
        <p:spPr>
          <a:xfrm>
            <a:off x="3234076" y="5156077"/>
            <a:ext cx="1900777" cy="307777"/>
          </a:xfrm>
          <a:prstGeom prst="rect">
            <a:avLst/>
          </a:prstGeom>
        </p:spPr>
        <p:txBody>
          <a:bodyPr wrap="none">
            <a:spAutoFit/>
          </a:bodyPr>
          <a:lstStyle/>
          <a:p>
            <a:r>
              <a:rPr lang="el-GR" sz="1400" dirty="0" smtClean="0"/>
              <a:t>ΠΗΓΗ: </a:t>
            </a:r>
            <a:r>
              <a:rPr lang="el-GR" sz="1400" dirty="0" err="1" smtClean="0"/>
              <a:t>Καραστεργίου</a:t>
            </a:r>
            <a:r>
              <a:rPr lang="el-GR" sz="1400" dirty="0" smtClean="0"/>
              <a:t> Σ.</a:t>
            </a:r>
            <a:endParaRPr lang="el-GR" sz="1400" dirty="0"/>
          </a:p>
        </p:txBody>
      </p:sp>
      <p:sp>
        <p:nvSpPr>
          <p:cNvPr id="17" name="16 - Ορθογώνιο"/>
          <p:cNvSpPr/>
          <p:nvPr/>
        </p:nvSpPr>
        <p:spPr>
          <a:xfrm>
            <a:off x="6218576" y="5168777"/>
            <a:ext cx="1900777" cy="307777"/>
          </a:xfrm>
          <a:prstGeom prst="rect">
            <a:avLst/>
          </a:prstGeom>
        </p:spPr>
        <p:txBody>
          <a:bodyPr wrap="none">
            <a:spAutoFit/>
          </a:bodyPr>
          <a:lstStyle/>
          <a:p>
            <a:r>
              <a:rPr lang="el-GR" sz="1400" dirty="0" smtClean="0"/>
              <a:t>ΠΗΓΗ: </a:t>
            </a:r>
            <a:r>
              <a:rPr lang="el-GR" sz="1400" dirty="0" err="1" smtClean="0"/>
              <a:t>Καραστεργίου</a:t>
            </a:r>
            <a:r>
              <a:rPr lang="el-GR" sz="1400" dirty="0" smtClean="0"/>
              <a:t> Σ.</a:t>
            </a:r>
            <a:endParaRPr lang="el-GR" sz="1400" dirty="0"/>
          </a:p>
        </p:txBody>
      </p:sp>
      <p:sp>
        <p:nvSpPr>
          <p:cNvPr id="18" name="17 - Ορθογώνιο"/>
          <p:cNvSpPr/>
          <p:nvPr/>
        </p:nvSpPr>
        <p:spPr>
          <a:xfrm>
            <a:off x="9152276" y="5168777"/>
            <a:ext cx="1900777" cy="307777"/>
          </a:xfrm>
          <a:prstGeom prst="rect">
            <a:avLst/>
          </a:prstGeom>
        </p:spPr>
        <p:txBody>
          <a:bodyPr wrap="none">
            <a:spAutoFit/>
          </a:bodyPr>
          <a:lstStyle/>
          <a:p>
            <a:r>
              <a:rPr lang="el-GR" sz="1400" dirty="0" smtClean="0"/>
              <a:t>ΠΗΓΗ: </a:t>
            </a:r>
            <a:r>
              <a:rPr lang="el-GR" sz="1400" dirty="0" err="1" smtClean="0"/>
              <a:t>Καραστεργίου</a:t>
            </a:r>
            <a:r>
              <a:rPr lang="el-GR" sz="1400" dirty="0" smtClean="0"/>
              <a:t> Σ.</a:t>
            </a:r>
            <a:endParaRPr lang="el-GR" sz="1400" dirty="0"/>
          </a:p>
        </p:txBody>
      </p:sp>
      <p:sp>
        <p:nvSpPr>
          <p:cNvPr id="19" name="18 - TextBox"/>
          <p:cNvSpPr txBox="1"/>
          <p:nvPr/>
        </p:nvSpPr>
        <p:spPr>
          <a:xfrm flipH="1">
            <a:off x="1166790" y="2683657"/>
            <a:ext cx="518159" cy="369332"/>
          </a:xfrm>
          <a:prstGeom prst="rect">
            <a:avLst/>
          </a:prstGeom>
          <a:noFill/>
        </p:spPr>
        <p:txBody>
          <a:bodyPr wrap="square" rtlCol="0">
            <a:spAutoFit/>
          </a:bodyPr>
          <a:lstStyle/>
          <a:p>
            <a:pPr algn="ctr"/>
            <a:r>
              <a:rPr lang="el-GR" b="1" dirty="0" smtClean="0"/>
              <a:t>Α</a:t>
            </a:r>
            <a:endParaRPr lang="el-GR" b="1" dirty="0"/>
          </a:p>
        </p:txBody>
      </p:sp>
      <p:sp>
        <p:nvSpPr>
          <p:cNvPr id="20" name="19 - TextBox"/>
          <p:cNvSpPr txBox="1"/>
          <p:nvPr/>
        </p:nvSpPr>
        <p:spPr>
          <a:xfrm flipH="1">
            <a:off x="4379890" y="2709057"/>
            <a:ext cx="518159" cy="369332"/>
          </a:xfrm>
          <a:prstGeom prst="rect">
            <a:avLst/>
          </a:prstGeom>
          <a:noFill/>
        </p:spPr>
        <p:txBody>
          <a:bodyPr wrap="square" rtlCol="0">
            <a:spAutoFit/>
          </a:bodyPr>
          <a:lstStyle/>
          <a:p>
            <a:pPr algn="ctr"/>
            <a:r>
              <a:rPr lang="el-GR" b="1" dirty="0" smtClean="0"/>
              <a:t>Β</a:t>
            </a:r>
            <a:endParaRPr lang="el-GR" b="1" dirty="0"/>
          </a:p>
        </p:txBody>
      </p:sp>
      <p:sp>
        <p:nvSpPr>
          <p:cNvPr id="21" name="20 - TextBox"/>
          <p:cNvSpPr txBox="1"/>
          <p:nvPr/>
        </p:nvSpPr>
        <p:spPr>
          <a:xfrm flipH="1">
            <a:off x="7364390" y="2734457"/>
            <a:ext cx="518159" cy="369332"/>
          </a:xfrm>
          <a:prstGeom prst="rect">
            <a:avLst/>
          </a:prstGeom>
          <a:noFill/>
        </p:spPr>
        <p:txBody>
          <a:bodyPr wrap="square" rtlCol="0">
            <a:spAutoFit/>
          </a:bodyPr>
          <a:lstStyle/>
          <a:p>
            <a:pPr algn="ctr"/>
            <a:r>
              <a:rPr lang="el-GR" b="1" dirty="0" smtClean="0"/>
              <a:t>Γ</a:t>
            </a:r>
            <a:endParaRPr lang="el-GR" b="1" dirty="0"/>
          </a:p>
        </p:txBody>
      </p:sp>
      <p:sp>
        <p:nvSpPr>
          <p:cNvPr id="22" name="21 - TextBox"/>
          <p:cNvSpPr txBox="1"/>
          <p:nvPr/>
        </p:nvSpPr>
        <p:spPr>
          <a:xfrm flipH="1">
            <a:off x="10209190" y="2734457"/>
            <a:ext cx="518159" cy="369332"/>
          </a:xfrm>
          <a:prstGeom prst="rect">
            <a:avLst/>
          </a:prstGeom>
          <a:noFill/>
        </p:spPr>
        <p:txBody>
          <a:bodyPr wrap="square" rtlCol="0">
            <a:spAutoFit/>
          </a:bodyPr>
          <a:lstStyle/>
          <a:p>
            <a:pPr algn="ctr"/>
            <a:r>
              <a:rPr lang="el-GR" b="1" dirty="0" smtClean="0"/>
              <a:t>Δ</a:t>
            </a:r>
            <a:endParaRPr lang="el-GR"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p:cNvPicPr>
            <a:picLocks noChangeAspect="1" noChangeArrowheads="1"/>
          </p:cNvPicPr>
          <p:nvPr/>
        </p:nvPicPr>
        <p:blipFill>
          <a:blip r:embed="rId3" cstate="print"/>
          <a:srcRect l="21904" t="37480" r="61848" b="25381"/>
          <a:stretch>
            <a:fillRect/>
          </a:stretch>
        </p:blipFill>
        <p:spPr bwMode="auto">
          <a:xfrm>
            <a:off x="742476" y="2146733"/>
            <a:ext cx="2570740" cy="3672489"/>
          </a:xfrm>
          <a:prstGeom prst="rect">
            <a:avLst/>
          </a:prstGeom>
          <a:noFill/>
          <a:ln w="9525">
            <a:noFill/>
            <a:miter lim="800000"/>
            <a:headEnd/>
            <a:tailEnd/>
          </a:ln>
        </p:spPr>
      </p:pic>
      <p:grpSp>
        <p:nvGrpSpPr>
          <p:cNvPr id="9" name="8 - Ομάδα"/>
          <p:cNvGrpSpPr/>
          <p:nvPr/>
        </p:nvGrpSpPr>
        <p:grpSpPr>
          <a:xfrm>
            <a:off x="3500532" y="2137558"/>
            <a:ext cx="2579634" cy="3669475"/>
            <a:chOff x="7763774" y="345056"/>
            <a:chExt cx="1389249" cy="1992702"/>
          </a:xfrm>
        </p:grpSpPr>
        <p:pic>
          <p:nvPicPr>
            <p:cNvPr id="5" name="Picture 7"/>
            <p:cNvPicPr>
              <a:picLocks noChangeAspect="1" noChangeArrowheads="1"/>
            </p:cNvPicPr>
            <p:nvPr/>
          </p:nvPicPr>
          <p:blipFill>
            <a:blip r:embed="rId3" cstate="print"/>
            <a:srcRect l="21962" t="75466" r="61995" b="5946"/>
            <a:stretch>
              <a:fillRect/>
            </a:stretch>
          </p:blipFill>
          <p:spPr bwMode="auto">
            <a:xfrm>
              <a:off x="7763774" y="345056"/>
              <a:ext cx="1380226" cy="999504"/>
            </a:xfrm>
            <a:prstGeom prst="rect">
              <a:avLst/>
            </a:prstGeom>
            <a:noFill/>
            <a:ln w="9525">
              <a:noFill/>
              <a:miter lim="800000"/>
              <a:headEnd/>
              <a:tailEnd/>
            </a:ln>
          </p:spPr>
        </p:pic>
        <p:pic>
          <p:nvPicPr>
            <p:cNvPr id="8" name="Picture 8"/>
            <p:cNvPicPr>
              <a:picLocks noChangeAspect="1" noChangeArrowheads="1"/>
            </p:cNvPicPr>
            <p:nvPr/>
          </p:nvPicPr>
          <p:blipFill>
            <a:blip r:embed="rId4" cstate="print"/>
            <a:srcRect l="22175" t="19807" r="61905" b="62464"/>
            <a:stretch>
              <a:fillRect/>
            </a:stretch>
          </p:blipFill>
          <p:spPr bwMode="auto">
            <a:xfrm>
              <a:off x="7789652" y="1388852"/>
              <a:ext cx="1363371" cy="948906"/>
            </a:xfrm>
            <a:prstGeom prst="rect">
              <a:avLst/>
            </a:prstGeom>
            <a:noFill/>
            <a:ln w="9525">
              <a:noFill/>
              <a:miter lim="800000"/>
              <a:headEnd/>
              <a:tailEnd/>
            </a:ln>
          </p:spPr>
        </p:pic>
      </p:grpSp>
      <p:sp>
        <p:nvSpPr>
          <p:cNvPr id="10" name="9 - TextBox"/>
          <p:cNvSpPr txBox="1"/>
          <p:nvPr/>
        </p:nvSpPr>
        <p:spPr>
          <a:xfrm>
            <a:off x="6175728" y="2590277"/>
            <a:ext cx="1647645" cy="261610"/>
          </a:xfrm>
          <a:prstGeom prst="rect">
            <a:avLst/>
          </a:prstGeom>
          <a:noFill/>
        </p:spPr>
        <p:txBody>
          <a:bodyPr wrap="square" rtlCol="0">
            <a:spAutoFit/>
          </a:bodyPr>
          <a:lstStyle/>
          <a:p>
            <a:r>
              <a:rPr lang="el-GR" sz="1100" dirty="0" smtClean="0"/>
              <a:t>  </a:t>
            </a:r>
            <a:endParaRPr lang="el-GR" sz="1100" dirty="0"/>
          </a:p>
        </p:txBody>
      </p:sp>
      <p:pic>
        <p:nvPicPr>
          <p:cNvPr id="11" name="Picture 8"/>
          <p:cNvPicPr>
            <a:picLocks noChangeAspect="1" noChangeArrowheads="1"/>
          </p:cNvPicPr>
          <p:nvPr/>
        </p:nvPicPr>
        <p:blipFill>
          <a:blip r:embed="rId4" cstate="print"/>
          <a:srcRect l="22175" t="38147" r="61905" b="24155"/>
          <a:stretch>
            <a:fillRect/>
          </a:stretch>
        </p:blipFill>
        <p:spPr bwMode="auto">
          <a:xfrm>
            <a:off x="6197684" y="2085378"/>
            <a:ext cx="2530679" cy="3745406"/>
          </a:xfrm>
          <a:prstGeom prst="rect">
            <a:avLst/>
          </a:prstGeom>
          <a:noFill/>
          <a:ln w="9525">
            <a:noFill/>
            <a:miter lim="800000"/>
            <a:headEnd/>
            <a:tailEnd/>
          </a:ln>
        </p:spPr>
      </p:pic>
      <p:sp>
        <p:nvSpPr>
          <p:cNvPr id="13" name="12 - TextBox"/>
          <p:cNvSpPr txBox="1"/>
          <p:nvPr/>
        </p:nvSpPr>
        <p:spPr>
          <a:xfrm>
            <a:off x="8729260" y="2513226"/>
            <a:ext cx="1328467" cy="261610"/>
          </a:xfrm>
          <a:prstGeom prst="rect">
            <a:avLst/>
          </a:prstGeom>
          <a:noFill/>
        </p:spPr>
        <p:txBody>
          <a:bodyPr wrap="square" rtlCol="0">
            <a:spAutoFit/>
          </a:bodyPr>
          <a:lstStyle/>
          <a:p>
            <a:r>
              <a:rPr lang="el-GR" sz="1100" dirty="0" smtClean="0"/>
              <a:t> </a:t>
            </a:r>
          </a:p>
        </p:txBody>
      </p:sp>
      <p:pic>
        <p:nvPicPr>
          <p:cNvPr id="17" name="Picture 2"/>
          <p:cNvPicPr>
            <a:picLocks noChangeAspect="1" noChangeArrowheads="1"/>
          </p:cNvPicPr>
          <p:nvPr/>
        </p:nvPicPr>
        <p:blipFill>
          <a:blip r:embed="rId5" cstate="print"/>
          <a:srcRect l="21948" t="30584" r="61764" b="32894"/>
          <a:stretch>
            <a:fillRect/>
          </a:stretch>
        </p:blipFill>
        <p:spPr bwMode="auto">
          <a:xfrm>
            <a:off x="8870056" y="2149434"/>
            <a:ext cx="2549562" cy="3572978"/>
          </a:xfrm>
          <a:prstGeom prst="rect">
            <a:avLst/>
          </a:prstGeom>
          <a:noFill/>
          <a:ln w="9525">
            <a:noFill/>
            <a:miter lim="800000"/>
            <a:headEnd/>
            <a:tailEnd/>
          </a:ln>
        </p:spPr>
      </p:pic>
      <p:sp>
        <p:nvSpPr>
          <p:cNvPr id="12" name="TextBox 60"/>
          <p:cNvSpPr txBox="1"/>
          <p:nvPr/>
        </p:nvSpPr>
        <p:spPr>
          <a:xfrm>
            <a:off x="2541320" y="170679"/>
            <a:ext cx="7006442" cy="415498"/>
          </a:xfrm>
          <a:prstGeom prst="rect">
            <a:avLst/>
          </a:prstGeom>
          <a:noFill/>
        </p:spPr>
        <p:txBody>
          <a:bodyPr wrap="square" lIns="45720" tIns="22860" rIns="45720" bIns="22860" rtlCol="0">
            <a:spAutoFit/>
          </a:bodyPr>
          <a:lstStyle/>
          <a:p>
            <a:pPr algn="ctr"/>
            <a:r>
              <a:rPr lang="el-GR" sz="2400" b="1" dirty="0" smtClean="0">
                <a:solidFill>
                  <a:schemeClr val="bg2">
                    <a:lumMod val="25000"/>
                  </a:schemeClr>
                </a:solidFill>
                <a:ea typeface="Open Sans Extrabold" panose="020B0906030804020204" pitchFamily="34" charset="0"/>
                <a:cs typeface="Open Sans Extrabold" panose="020B0906030804020204" pitchFamily="34" charset="0"/>
              </a:rPr>
              <a:t>Απλός τόρνος</a:t>
            </a:r>
            <a:endParaRPr lang="tr-TR" sz="2400" b="1" dirty="0">
              <a:solidFill>
                <a:schemeClr val="bg2">
                  <a:lumMod val="25000"/>
                </a:schemeClr>
              </a:solidFill>
              <a:ea typeface="Open Sans Extrabold" panose="020B0906030804020204" pitchFamily="34" charset="0"/>
              <a:cs typeface="Open Sans Extrabold" panose="020B0906030804020204" pitchFamily="34" charset="0"/>
            </a:endParaRPr>
          </a:p>
        </p:txBody>
      </p:sp>
      <p:cxnSp>
        <p:nvCxnSpPr>
          <p:cNvPr id="14" name="Straight Connector 65"/>
          <p:cNvCxnSpPr/>
          <p:nvPr/>
        </p:nvCxnSpPr>
        <p:spPr>
          <a:xfrm flipV="1">
            <a:off x="3768811" y="753762"/>
            <a:ext cx="4621427" cy="12358"/>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sp>
        <p:nvSpPr>
          <p:cNvPr id="15" name="14 - Ορθογώνιο"/>
          <p:cNvSpPr/>
          <p:nvPr/>
        </p:nvSpPr>
        <p:spPr>
          <a:xfrm>
            <a:off x="5189091" y="813554"/>
            <a:ext cx="1520544" cy="461665"/>
          </a:xfrm>
          <a:prstGeom prst="rect">
            <a:avLst/>
          </a:prstGeom>
        </p:spPr>
        <p:txBody>
          <a:bodyPr wrap="none">
            <a:spAutoFit/>
          </a:bodyPr>
          <a:lstStyle/>
          <a:p>
            <a:pPr lvl="0" indent="114300" algn="just" fontAlgn="base">
              <a:spcBef>
                <a:spcPct val="0"/>
              </a:spcBef>
              <a:spcAft>
                <a:spcPct val="0"/>
              </a:spcAft>
            </a:pPr>
            <a:r>
              <a:rPr lang="el-GR" sz="2400" i="1" dirty="0" smtClean="0">
                <a:ea typeface="Times New Roman" pitchFamily="18" charset="0"/>
                <a:cs typeface="Arial" pitchFamily="34" charset="0"/>
              </a:rPr>
              <a:t>Σκαρπέλα</a:t>
            </a:r>
            <a:endParaRPr lang="el-GR" sz="2000" i="1" dirty="0" smtClean="0">
              <a:cs typeface="Arial" pitchFamily="34" charset="0"/>
            </a:endParaRPr>
          </a:p>
        </p:txBody>
      </p:sp>
      <p:sp>
        <p:nvSpPr>
          <p:cNvPr id="16" name="15 - Ορθογώνιο"/>
          <p:cNvSpPr/>
          <p:nvPr/>
        </p:nvSpPr>
        <p:spPr>
          <a:xfrm>
            <a:off x="4344262" y="5750026"/>
            <a:ext cx="3565335" cy="307777"/>
          </a:xfrm>
          <a:prstGeom prst="rect">
            <a:avLst/>
          </a:prstGeom>
        </p:spPr>
        <p:txBody>
          <a:bodyPr wrap="none">
            <a:spAutoFit/>
          </a:bodyPr>
          <a:lstStyle/>
          <a:p>
            <a:r>
              <a:rPr lang="el-GR" sz="1400" dirty="0" smtClean="0"/>
              <a:t>ΠΗΓΗ: </a:t>
            </a:r>
            <a:r>
              <a:rPr lang="en-US" sz="1400" dirty="0" smtClean="0"/>
              <a:t>https://www.wonkeedonkeetools.co.uk</a:t>
            </a:r>
            <a:endParaRPr lang="el-GR" sz="1400" dirty="0"/>
          </a:p>
        </p:txBody>
      </p:sp>
      <p:sp>
        <p:nvSpPr>
          <p:cNvPr id="21" name="20 - Ορθογώνιο"/>
          <p:cNvSpPr/>
          <p:nvPr/>
        </p:nvSpPr>
        <p:spPr>
          <a:xfrm>
            <a:off x="843154" y="5994160"/>
            <a:ext cx="2291931" cy="400110"/>
          </a:xfrm>
          <a:prstGeom prst="rect">
            <a:avLst/>
          </a:prstGeom>
        </p:spPr>
        <p:txBody>
          <a:bodyPr wrap="square">
            <a:spAutoFit/>
          </a:bodyPr>
          <a:lstStyle/>
          <a:p>
            <a:pPr algn="ctr"/>
            <a:r>
              <a:rPr lang="el-GR" sz="2000" dirty="0" smtClean="0"/>
              <a:t>Λούκι</a:t>
            </a:r>
            <a:endParaRPr lang="el-GR" sz="2000" dirty="0"/>
          </a:p>
        </p:txBody>
      </p:sp>
      <p:sp>
        <p:nvSpPr>
          <p:cNvPr id="22" name="21 - Ορθογώνιο"/>
          <p:cNvSpPr/>
          <p:nvPr/>
        </p:nvSpPr>
        <p:spPr>
          <a:xfrm>
            <a:off x="3621980" y="6006035"/>
            <a:ext cx="2291931" cy="400110"/>
          </a:xfrm>
          <a:prstGeom prst="rect">
            <a:avLst/>
          </a:prstGeom>
        </p:spPr>
        <p:txBody>
          <a:bodyPr wrap="square">
            <a:spAutoFit/>
          </a:bodyPr>
          <a:lstStyle/>
          <a:p>
            <a:pPr algn="ctr"/>
            <a:r>
              <a:rPr lang="el-GR" sz="2000" dirty="0" err="1" smtClean="0"/>
              <a:t>Σγρόμπια</a:t>
            </a:r>
            <a:endParaRPr lang="el-GR" sz="2000" dirty="0"/>
          </a:p>
        </p:txBody>
      </p:sp>
      <p:sp>
        <p:nvSpPr>
          <p:cNvPr id="23" name="22 - Ορθογώνιο"/>
          <p:cNvSpPr/>
          <p:nvPr/>
        </p:nvSpPr>
        <p:spPr>
          <a:xfrm>
            <a:off x="6234552" y="6017911"/>
            <a:ext cx="2291931" cy="400110"/>
          </a:xfrm>
          <a:prstGeom prst="rect">
            <a:avLst/>
          </a:prstGeom>
        </p:spPr>
        <p:txBody>
          <a:bodyPr wrap="square">
            <a:spAutoFit/>
          </a:bodyPr>
          <a:lstStyle/>
          <a:p>
            <a:pPr algn="ctr"/>
            <a:r>
              <a:rPr lang="el-GR" sz="2000" dirty="0" smtClean="0"/>
              <a:t>Μικρό </a:t>
            </a:r>
            <a:r>
              <a:rPr lang="el-GR" sz="2000" dirty="0" smtClean="0"/>
              <a:t>λούκι</a:t>
            </a:r>
            <a:endParaRPr lang="el-GR" sz="2000" dirty="0"/>
          </a:p>
        </p:txBody>
      </p:sp>
      <p:sp>
        <p:nvSpPr>
          <p:cNvPr id="24" name="23 - Ορθογώνιο"/>
          <p:cNvSpPr/>
          <p:nvPr/>
        </p:nvSpPr>
        <p:spPr>
          <a:xfrm>
            <a:off x="8918375" y="5994161"/>
            <a:ext cx="2291931" cy="707886"/>
          </a:xfrm>
          <a:prstGeom prst="rect">
            <a:avLst/>
          </a:prstGeom>
        </p:spPr>
        <p:txBody>
          <a:bodyPr wrap="square">
            <a:spAutoFit/>
          </a:bodyPr>
          <a:lstStyle/>
          <a:p>
            <a:pPr algn="ctr"/>
            <a:r>
              <a:rPr lang="el-GR" sz="2000" dirty="0" smtClean="0"/>
              <a:t>Ίσιο φάλτσο διπλής </a:t>
            </a:r>
            <a:r>
              <a:rPr lang="el-GR" sz="2000" dirty="0" smtClean="0"/>
              <a:t>κοπής</a:t>
            </a:r>
            <a:endParaRPr lang="el-GR" sz="2000" dirty="0"/>
          </a:p>
        </p:txBody>
      </p:sp>
      <p:sp>
        <p:nvSpPr>
          <p:cNvPr id="25" name="24 - Ορθογώνιο"/>
          <p:cNvSpPr/>
          <p:nvPr/>
        </p:nvSpPr>
        <p:spPr>
          <a:xfrm>
            <a:off x="670598" y="1261155"/>
            <a:ext cx="10741589" cy="923330"/>
          </a:xfrm>
          <a:prstGeom prst="rect">
            <a:avLst/>
          </a:prstGeom>
        </p:spPr>
        <p:txBody>
          <a:bodyPr wrap="square">
            <a:spAutoFit/>
          </a:bodyPr>
          <a:lstStyle/>
          <a:p>
            <a:pPr algn="just"/>
            <a:r>
              <a:rPr lang="el-GR" b="1" dirty="0" smtClean="0"/>
              <a:t>Σκαρπέλα</a:t>
            </a:r>
            <a:r>
              <a:rPr lang="el-GR" dirty="0" smtClean="0"/>
              <a:t> ονομάζονται τα κοπτικά εργαλεία με τα οποία τορνάρουμε (χειρονακτικά) το ξύλο στον απλό τόρνο. Διαθέτουν μεταλλικό μαχαίρι διαφόρων σχημάτων και φέρουν ξύλινη λαβή στο πίσω μέρος. Υπάρχουν διάφοροι τύποι σκαρπέλων, οι οποίοι χρησιμοποιούνται για διαφορετικές κατεργασίες.</a:t>
            </a:r>
            <a:endParaRPr lang="el-G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TextBox"/>
          <p:cNvSpPr txBox="1"/>
          <p:nvPr/>
        </p:nvSpPr>
        <p:spPr>
          <a:xfrm>
            <a:off x="3866426" y="1874509"/>
            <a:ext cx="1647645" cy="600164"/>
          </a:xfrm>
          <a:prstGeom prst="rect">
            <a:avLst/>
          </a:prstGeom>
          <a:noFill/>
        </p:spPr>
        <p:txBody>
          <a:bodyPr wrap="square" rtlCol="0">
            <a:spAutoFit/>
          </a:bodyPr>
          <a:lstStyle/>
          <a:p>
            <a:endParaRPr lang="el-GR" sz="1100" dirty="0" smtClean="0"/>
          </a:p>
          <a:p>
            <a:endParaRPr lang="el-GR" sz="1100" dirty="0" smtClean="0"/>
          </a:p>
          <a:p>
            <a:r>
              <a:rPr lang="el-GR" sz="1100" dirty="0" smtClean="0"/>
              <a:t> </a:t>
            </a:r>
            <a:endParaRPr lang="el-GR" sz="1100" dirty="0"/>
          </a:p>
        </p:txBody>
      </p:sp>
      <p:pic>
        <p:nvPicPr>
          <p:cNvPr id="6" name="Picture 9"/>
          <p:cNvPicPr>
            <a:picLocks noChangeAspect="1" noChangeArrowheads="1"/>
          </p:cNvPicPr>
          <p:nvPr/>
        </p:nvPicPr>
        <p:blipFill>
          <a:blip r:embed="rId3" cstate="print"/>
          <a:srcRect l="21987" t="30575" r="61804" b="32205"/>
          <a:stretch>
            <a:fillRect/>
          </a:stretch>
        </p:blipFill>
        <p:spPr bwMode="auto">
          <a:xfrm>
            <a:off x="852272" y="2050601"/>
            <a:ext cx="2567819" cy="3685180"/>
          </a:xfrm>
          <a:prstGeom prst="rect">
            <a:avLst/>
          </a:prstGeom>
          <a:noFill/>
          <a:ln w="9525">
            <a:noFill/>
            <a:miter lim="800000"/>
            <a:headEnd/>
            <a:tailEnd/>
          </a:ln>
        </p:spPr>
      </p:pic>
      <p:grpSp>
        <p:nvGrpSpPr>
          <p:cNvPr id="11" name="10 - Ομάδα"/>
          <p:cNvGrpSpPr/>
          <p:nvPr/>
        </p:nvGrpSpPr>
        <p:grpSpPr>
          <a:xfrm>
            <a:off x="3620632" y="2138547"/>
            <a:ext cx="2637664" cy="3573484"/>
            <a:chOff x="7444487" y="380999"/>
            <a:chExt cx="1428579" cy="1904999"/>
          </a:xfrm>
        </p:grpSpPr>
        <p:pic>
          <p:nvPicPr>
            <p:cNvPr id="9" name="Picture 10"/>
            <p:cNvPicPr>
              <a:picLocks noChangeAspect="1" noChangeArrowheads="1"/>
            </p:cNvPicPr>
            <p:nvPr/>
          </p:nvPicPr>
          <p:blipFill>
            <a:blip r:embed="rId4" cstate="print"/>
            <a:srcRect l="21486" t="16532" r="61556" b="65750"/>
            <a:stretch>
              <a:fillRect/>
            </a:stretch>
          </p:blipFill>
          <p:spPr bwMode="auto">
            <a:xfrm>
              <a:off x="7444487" y="1353143"/>
              <a:ext cx="1428579" cy="932855"/>
            </a:xfrm>
            <a:prstGeom prst="rect">
              <a:avLst/>
            </a:prstGeom>
            <a:noFill/>
            <a:ln w="9525">
              <a:noFill/>
              <a:miter lim="800000"/>
              <a:headEnd/>
              <a:tailEnd/>
            </a:ln>
          </p:spPr>
        </p:pic>
        <p:pic>
          <p:nvPicPr>
            <p:cNvPr id="10" name="Picture 9"/>
            <p:cNvPicPr>
              <a:picLocks noChangeAspect="1" noChangeArrowheads="1"/>
            </p:cNvPicPr>
            <p:nvPr/>
          </p:nvPicPr>
          <p:blipFill>
            <a:blip r:embed="rId3" cstate="print"/>
            <a:srcRect l="22019" t="73265" r="61772" b="9378"/>
            <a:stretch>
              <a:fillRect/>
            </a:stretch>
          </p:blipFill>
          <p:spPr bwMode="auto">
            <a:xfrm>
              <a:off x="7493001" y="380999"/>
              <a:ext cx="1366343" cy="914401"/>
            </a:xfrm>
            <a:prstGeom prst="rect">
              <a:avLst/>
            </a:prstGeom>
            <a:noFill/>
            <a:ln w="9525">
              <a:noFill/>
              <a:miter lim="800000"/>
              <a:headEnd/>
              <a:tailEnd/>
            </a:ln>
          </p:spPr>
        </p:pic>
      </p:grpSp>
      <p:sp>
        <p:nvSpPr>
          <p:cNvPr id="12" name="11 - TextBox"/>
          <p:cNvSpPr txBox="1"/>
          <p:nvPr/>
        </p:nvSpPr>
        <p:spPr>
          <a:xfrm>
            <a:off x="6591374" y="2485208"/>
            <a:ext cx="1401952" cy="600164"/>
          </a:xfrm>
          <a:prstGeom prst="rect">
            <a:avLst/>
          </a:prstGeom>
          <a:noFill/>
        </p:spPr>
        <p:txBody>
          <a:bodyPr wrap="square" rtlCol="0">
            <a:spAutoFit/>
          </a:bodyPr>
          <a:lstStyle/>
          <a:p>
            <a:endParaRPr lang="el-GR" sz="1100" dirty="0" smtClean="0"/>
          </a:p>
          <a:p>
            <a:endParaRPr lang="el-GR" sz="1100" dirty="0" smtClean="0"/>
          </a:p>
          <a:p>
            <a:r>
              <a:rPr lang="el-GR" sz="1100" dirty="0" smtClean="0"/>
              <a:t> </a:t>
            </a:r>
            <a:endParaRPr lang="el-GR" sz="1100" dirty="0"/>
          </a:p>
        </p:txBody>
      </p:sp>
      <p:pic>
        <p:nvPicPr>
          <p:cNvPr id="14" name="Picture 10"/>
          <p:cNvPicPr>
            <a:picLocks noChangeAspect="1" noChangeArrowheads="1"/>
          </p:cNvPicPr>
          <p:nvPr/>
        </p:nvPicPr>
        <p:blipFill>
          <a:blip r:embed="rId4" cstate="print"/>
          <a:srcRect l="21486" t="34875" r="61895" b="26624"/>
          <a:stretch>
            <a:fillRect/>
          </a:stretch>
        </p:blipFill>
        <p:spPr bwMode="auto">
          <a:xfrm>
            <a:off x="6265962" y="1993717"/>
            <a:ext cx="2628656" cy="3806140"/>
          </a:xfrm>
          <a:prstGeom prst="rect">
            <a:avLst/>
          </a:prstGeom>
          <a:noFill/>
          <a:ln w="9525">
            <a:noFill/>
            <a:miter lim="800000"/>
            <a:headEnd/>
            <a:tailEnd/>
          </a:ln>
        </p:spPr>
      </p:pic>
      <p:sp>
        <p:nvSpPr>
          <p:cNvPr id="15" name="14 - TextBox"/>
          <p:cNvSpPr txBox="1"/>
          <p:nvPr/>
        </p:nvSpPr>
        <p:spPr>
          <a:xfrm>
            <a:off x="9061890" y="2449582"/>
            <a:ext cx="1401952" cy="430887"/>
          </a:xfrm>
          <a:prstGeom prst="rect">
            <a:avLst/>
          </a:prstGeom>
          <a:noFill/>
        </p:spPr>
        <p:txBody>
          <a:bodyPr wrap="square" rtlCol="0">
            <a:spAutoFit/>
          </a:bodyPr>
          <a:lstStyle/>
          <a:p>
            <a:endParaRPr lang="el-GR" sz="1100" dirty="0" smtClean="0"/>
          </a:p>
          <a:p>
            <a:r>
              <a:rPr lang="el-GR" sz="1100" dirty="0" smtClean="0"/>
              <a:t> </a:t>
            </a:r>
            <a:endParaRPr lang="el-GR" sz="1100" dirty="0"/>
          </a:p>
        </p:txBody>
      </p:sp>
      <p:sp>
        <p:nvSpPr>
          <p:cNvPr id="16" name="TextBox 60"/>
          <p:cNvSpPr txBox="1"/>
          <p:nvPr/>
        </p:nvSpPr>
        <p:spPr>
          <a:xfrm>
            <a:off x="2541320" y="170679"/>
            <a:ext cx="7006442" cy="415498"/>
          </a:xfrm>
          <a:prstGeom prst="rect">
            <a:avLst/>
          </a:prstGeom>
          <a:noFill/>
        </p:spPr>
        <p:txBody>
          <a:bodyPr wrap="square" lIns="45720" tIns="22860" rIns="45720" bIns="22860" rtlCol="0">
            <a:spAutoFit/>
          </a:bodyPr>
          <a:lstStyle/>
          <a:p>
            <a:pPr algn="ctr"/>
            <a:r>
              <a:rPr lang="el-GR" sz="2400" b="1" dirty="0" smtClean="0">
                <a:solidFill>
                  <a:schemeClr val="bg2">
                    <a:lumMod val="25000"/>
                  </a:schemeClr>
                </a:solidFill>
                <a:ea typeface="Open Sans Extrabold" panose="020B0906030804020204" pitchFamily="34" charset="0"/>
                <a:cs typeface="Open Sans Extrabold" panose="020B0906030804020204" pitchFamily="34" charset="0"/>
              </a:rPr>
              <a:t>Απλός τόρνος</a:t>
            </a:r>
            <a:endParaRPr lang="tr-TR" sz="2400" b="1" dirty="0">
              <a:solidFill>
                <a:schemeClr val="bg2">
                  <a:lumMod val="25000"/>
                </a:schemeClr>
              </a:solidFill>
              <a:ea typeface="Open Sans Extrabold" panose="020B0906030804020204" pitchFamily="34" charset="0"/>
              <a:cs typeface="Open Sans Extrabold" panose="020B0906030804020204" pitchFamily="34" charset="0"/>
            </a:endParaRPr>
          </a:p>
        </p:txBody>
      </p:sp>
      <p:cxnSp>
        <p:nvCxnSpPr>
          <p:cNvPr id="17" name="Straight Connector 65"/>
          <p:cNvCxnSpPr/>
          <p:nvPr/>
        </p:nvCxnSpPr>
        <p:spPr>
          <a:xfrm flipV="1">
            <a:off x="3768811" y="753762"/>
            <a:ext cx="4621427" cy="12358"/>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sp>
        <p:nvSpPr>
          <p:cNvPr id="18" name="17 - Ορθογώνιο"/>
          <p:cNvSpPr/>
          <p:nvPr/>
        </p:nvSpPr>
        <p:spPr>
          <a:xfrm>
            <a:off x="5189091" y="813554"/>
            <a:ext cx="1520544" cy="461665"/>
          </a:xfrm>
          <a:prstGeom prst="rect">
            <a:avLst/>
          </a:prstGeom>
        </p:spPr>
        <p:txBody>
          <a:bodyPr wrap="none">
            <a:spAutoFit/>
          </a:bodyPr>
          <a:lstStyle/>
          <a:p>
            <a:pPr lvl="0" indent="114300" algn="just" fontAlgn="base">
              <a:spcBef>
                <a:spcPct val="0"/>
              </a:spcBef>
              <a:spcAft>
                <a:spcPct val="0"/>
              </a:spcAft>
            </a:pPr>
            <a:r>
              <a:rPr lang="el-GR" sz="2400" i="1" dirty="0" smtClean="0">
                <a:ea typeface="Times New Roman" pitchFamily="18" charset="0"/>
                <a:cs typeface="Arial" pitchFamily="34" charset="0"/>
              </a:rPr>
              <a:t>Σκαρπέλα</a:t>
            </a:r>
            <a:endParaRPr lang="el-GR" sz="2000" i="1" dirty="0" smtClean="0">
              <a:cs typeface="Arial" pitchFamily="34" charset="0"/>
            </a:endParaRPr>
          </a:p>
        </p:txBody>
      </p:sp>
      <p:sp>
        <p:nvSpPr>
          <p:cNvPr id="19" name="18 - Ορθογώνιο"/>
          <p:cNvSpPr/>
          <p:nvPr/>
        </p:nvSpPr>
        <p:spPr>
          <a:xfrm>
            <a:off x="4344262" y="5750026"/>
            <a:ext cx="3565335" cy="307777"/>
          </a:xfrm>
          <a:prstGeom prst="rect">
            <a:avLst/>
          </a:prstGeom>
        </p:spPr>
        <p:txBody>
          <a:bodyPr wrap="none">
            <a:spAutoFit/>
          </a:bodyPr>
          <a:lstStyle/>
          <a:p>
            <a:r>
              <a:rPr lang="el-GR" sz="1400" dirty="0" smtClean="0"/>
              <a:t>ΠΗΓΗ: </a:t>
            </a:r>
            <a:r>
              <a:rPr lang="en-US" sz="1400" dirty="0" smtClean="0"/>
              <a:t>https://www.wonkeedonkeetools.co.uk</a:t>
            </a:r>
            <a:endParaRPr lang="el-GR" sz="1400" dirty="0"/>
          </a:p>
        </p:txBody>
      </p:sp>
      <p:sp>
        <p:nvSpPr>
          <p:cNvPr id="20" name="19 - Ορθογώνιο"/>
          <p:cNvSpPr/>
          <p:nvPr/>
        </p:nvSpPr>
        <p:spPr>
          <a:xfrm>
            <a:off x="985659" y="5995734"/>
            <a:ext cx="2291931" cy="707886"/>
          </a:xfrm>
          <a:prstGeom prst="rect">
            <a:avLst/>
          </a:prstGeom>
        </p:spPr>
        <p:txBody>
          <a:bodyPr wrap="square">
            <a:spAutoFit/>
          </a:bodyPr>
          <a:lstStyle/>
          <a:p>
            <a:pPr algn="ctr"/>
            <a:r>
              <a:rPr lang="el-GR" sz="2000" dirty="0" smtClean="0"/>
              <a:t>Ίσιο φάλτσο διπλής κοπής (στενό</a:t>
            </a:r>
            <a:r>
              <a:rPr lang="el-GR" sz="2000" dirty="0" smtClean="0"/>
              <a:t>)</a:t>
            </a:r>
            <a:endParaRPr lang="el-GR" sz="2000" dirty="0"/>
          </a:p>
        </p:txBody>
      </p:sp>
      <p:sp>
        <p:nvSpPr>
          <p:cNvPr id="21" name="20 - Ορθογώνιο"/>
          <p:cNvSpPr/>
          <p:nvPr/>
        </p:nvSpPr>
        <p:spPr>
          <a:xfrm>
            <a:off x="3811985" y="6006036"/>
            <a:ext cx="2291931" cy="400110"/>
          </a:xfrm>
          <a:prstGeom prst="rect">
            <a:avLst/>
          </a:prstGeom>
        </p:spPr>
        <p:txBody>
          <a:bodyPr wrap="square">
            <a:spAutoFit/>
          </a:bodyPr>
          <a:lstStyle/>
          <a:p>
            <a:pPr algn="ctr"/>
            <a:r>
              <a:rPr lang="el-GR" sz="2000" dirty="0" smtClean="0"/>
              <a:t>Αιχμηρό </a:t>
            </a:r>
            <a:r>
              <a:rPr lang="el-GR" sz="2000" dirty="0" smtClean="0"/>
              <a:t>φάλτσο</a:t>
            </a:r>
            <a:endParaRPr lang="el-GR" sz="2000" dirty="0"/>
          </a:p>
        </p:txBody>
      </p:sp>
      <p:sp>
        <p:nvSpPr>
          <p:cNvPr id="22" name="21 - Ορθογώνιο"/>
          <p:cNvSpPr/>
          <p:nvPr/>
        </p:nvSpPr>
        <p:spPr>
          <a:xfrm>
            <a:off x="6483933" y="5982285"/>
            <a:ext cx="2291931" cy="400110"/>
          </a:xfrm>
          <a:prstGeom prst="rect">
            <a:avLst/>
          </a:prstGeom>
        </p:spPr>
        <p:txBody>
          <a:bodyPr wrap="square">
            <a:spAutoFit/>
          </a:bodyPr>
          <a:lstStyle/>
          <a:p>
            <a:pPr algn="ctr"/>
            <a:r>
              <a:rPr lang="el-GR" sz="2000" dirty="0" err="1" smtClean="0"/>
              <a:t>Λουκάκι</a:t>
            </a:r>
            <a:endParaRPr lang="el-GR" sz="2000" dirty="0"/>
          </a:p>
        </p:txBody>
      </p:sp>
      <p:sp>
        <p:nvSpPr>
          <p:cNvPr id="23" name="22 - TextBox"/>
          <p:cNvSpPr txBox="1"/>
          <p:nvPr/>
        </p:nvSpPr>
        <p:spPr>
          <a:xfrm>
            <a:off x="7583404" y="1078862"/>
            <a:ext cx="1463615" cy="261610"/>
          </a:xfrm>
          <a:prstGeom prst="rect">
            <a:avLst/>
          </a:prstGeom>
          <a:noFill/>
        </p:spPr>
        <p:txBody>
          <a:bodyPr wrap="square" rtlCol="0">
            <a:spAutoFit/>
          </a:bodyPr>
          <a:lstStyle/>
          <a:p>
            <a:r>
              <a:rPr lang="el-GR" sz="1100" dirty="0" smtClean="0"/>
              <a:t> </a:t>
            </a:r>
            <a:endParaRPr lang="el-GR" sz="1100" dirty="0"/>
          </a:p>
        </p:txBody>
      </p:sp>
      <p:pic>
        <p:nvPicPr>
          <p:cNvPr id="24" name="Picture 2"/>
          <p:cNvPicPr>
            <a:picLocks noChangeAspect="1" noChangeArrowheads="1"/>
          </p:cNvPicPr>
          <p:nvPr/>
        </p:nvPicPr>
        <p:blipFill>
          <a:blip r:embed="rId5" cstate="print"/>
          <a:srcRect l="21923" t="11077" r="61668" b="51737"/>
          <a:stretch>
            <a:fillRect/>
          </a:stretch>
        </p:blipFill>
        <p:spPr bwMode="auto">
          <a:xfrm>
            <a:off x="9098295" y="2064568"/>
            <a:ext cx="2575149" cy="3647463"/>
          </a:xfrm>
          <a:prstGeom prst="rect">
            <a:avLst/>
          </a:prstGeom>
          <a:noFill/>
          <a:ln w="9525">
            <a:noFill/>
            <a:miter lim="800000"/>
            <a:headEnd/>
            <a:tailEnd/>
          </a:ln>
        </p:spPr>
      </p:pic>
      <p:sp>
        <p:nvSpPr>
          <p:cNvPr id="25" name="24 - Ορθογώνιο"/>
          <p:cNvSpPr/>
          <p:nvPr/>
        </p:nvSpPr>
        <p:spPr>
          <a:xfrm>
            <a:off x="9239008" y="5958534"/>
            <a:ext cx="2291931" cy="400110"/>
          </a:xfrm>
          <a:prstGeom prst="rect">
            <a:avLst/>
          </a:prstGeom>
        </p:spPr>
        <p:txBody>
          <a:bodyPr wrap="square">
            <a:spAutoFit/>
          </a:bodyPr>
          <a:lstStyle/>
          <a:p>
            <a:pPr algn="ctr"/>
            <a:r>
              <a:rPr lang="el-GR" sz="2000" dirty="0" smtClean="0"/>
              <a:t>Σημαδέματος</a:t>
            </a:r>
            <a:endParaRPr lang="el-GR" sz="2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3" cstate="print"/>
          <a:srcRect l="21923" t="49722" r="61873" b="14154"/>
          <a:stretch>
            <a:fillRect/>
          </a:stretch>
        </p:blipFill>
        <p:spPr bwMode="auto">
          <a:xfrm>
            <a:off x="878554" y="2141954"/>
            <a:ext cx="2553687" cy="3558201"/>
          </a:xfrm>
          <a:prstGeom prst="rect">
            <a:avLst/>
          </a:prstGeom>
          <a:noFill/>
          <a:ln w="9525">
            <a:noFill/>
            <a:miter lim="800000"/>
            <a:headEnd/>
            <a:tailEnd/>
          </a:ln>
        </p:spPr>
      </p:pic>
      <p:sp>
        <p:nvSpPr>
          <p:cNvPr id="9" name="8 - TextBox"/>
          <p:cNvSpPr txBox="1"/>
          <p:nvPr/>
        </p:nvSpPr>
        <p:spPr>
          <a:xfrm>
            <a:off x="4140110" y="2909311"/>
            <a:ext cx="1463615" cy="261610"/>
          </a:xfrm>
          <a:prstGeom prst="rect">
            <a:avLst/>
          </a:prstGeom>
          <a:noFill/>
        </p:spPr>
        <p:txBody>
          <a:bodyPr wrap="square" rtlCol="0">
            <a:spAutoFit/>
          </a:bodyPr>
          <a:lstStyle/>
          <a:p>
            <a:r>
              <a:rPr lang="el-GR" sz="1100" dirty="0" smtClean="0"/>
              <a:t> </a:t>
            </a:r>
            <a:endParaRPr lang="el-GR" sz="1100" dirty="0"/>
          </a:p>
        </p:txBody>
      </p:sp>
      <p:pic>
        <p:nvPicPr>
          <p:cNvPr id="12" name="Picture 3"/>
          <p:cNvPicPr>
            <a:picLocks noChangeAspect="1" noChangeArrowheads="1"/>
          </p:cNvPicPr>
          <p:nvPr/>
        </p:nvPicPr>
        <p:blipFill>
          <a:blip r:embed="rId4" cstate="print"/>
          <a:srcRect l="21510" t="15623" r="61750" b="46359"/>
          <a:stretch>
            <a:fillRect/>
          </a:stretch>
        </p:blipFill>
        <p:spPr bwMode="auto">
          <a:xfrm>
            <a:off x="3605681" y="2031839"/>
            <a:ext cx="2676365" cy="3798946"/>
          </a:xfrm>
          <a:prstGeom prst="rect">
            <a:avLst/>
          </a:prstGeom>
          <a:noFill/>
          <a:ln w="9525">
            <a:noFill/>
            <a:miter lim="800000"/>
            <a:headEnd/>
            <a:tailEnd/>
          </a:ln>
        </p:spPr>
      </p:pic>
      <p:sp>
        <p:nvSpPr>
          <p:cNvPr id="13" name="12 - TextBox"/>
          <p:cNvSpPr txBox="1"/>
          <p:nvPr/>
        </p:nvSpPr>
        <p:spPr>
          <a:xfrm>
            <a:off x="6523227" y="1533138"/>
            <a:ext cx="1463615" cy="600164"/>
          </a:xfrm>
          <a:prstGeom prst="rect">
            <a:avLst/>
          </a:prstGeom>
          <a:noFill/>
        </p:spPr>
        <p:txBody>
          <a:bodyPr wrap="square" rtlCol="0">
            <a:spAutoFit/>
          </a:bodyPr>
          <a:lstStyle/>
          <a:p>
            <a:endParaRPr lang="el-GR" sz="1100" dirty="0" smtClean="0"/>
          </a:p>
          <a:p>
            <a:endParaRPr lang="el-GR" sz="1100" dirty="0" smtClean="0"/>
          </a:p>
          <a:p>
            <a:r>
              <a:rPr lang="el-GR" sz="1100" dirty="0" smtClean="0"/>
              <a:t> </a:t>
            </a:r>
            <a:endParaRPr lang="el-GR" sz="1100" dirty="0"/>
          </a:p>
        </p:txBody>
      </p:sp>
      <p:pic>
        <p:nvPicPr>
          <p:cNvPr id="14" name="Picture 3"/>
          <p:cNvPicPr>
            <a:picLocks noChangeAspect="1" noChangeArrowheads="1"/>
          </p:cNvPicPr>
          <p:nvPr/>
        </p:nvPicPr>
        <p:blipFill>
          <a:blip r:embed="rId4" cstate="print"/>
          <a:srcRect l="22107" t="54269" r="61831" b="8788"/>
          <a:stretch>
            <a:fillRect/>
          </a:stretch>
        </p:blipFill>
        <p:spPr bwMode="auto">
          <a:xfrm>
            <a:off x="6513060" y="2099240"/>
            <a:ext cx="2571564" cy="3696624"/>
          </a:xfrm>
          <a:prstGeom prst="rect">
            <a:avLst/>
          </a:prstGeom>
          <a:noFill/>
          <a:ln w="9525">
            <a:noFill/>
            <a:miter lim="800000"/>
            <a:headEnd/>
            <a:tailEnd/>
          </a:ln>
        </p:spPr>
      </p:pic>
      <p:sp>
        <p:nvSpPr>
          <p:cNvPr id="15" name="14 - TextBox"/>
          <p:cNvSpPr txBox="1"/>
          <p:nvPr/>
        </p:nvSpPr>
        <p:spPr>
          <a:xfrm>
            <a:off x="8545867" y="3105382"/>
            <a:ext cx="1463615" cy="430887"/>
          </a:xfrm>
          <a:prstGeom prst="rect">
            <a:avLst/>
          </a:prstGeom>
          <a:noFill/>
        </p:spPr>
        <p:txBody>
          <a:bodyPr wrap="square" rtlCol="0">
            <a:spAutoFit/>
          </a:bodyPr>
          <a:lstStyle/>
          <a:p>
            <a:endParaRPr lang="el-GR" sz="1100" dirty="0" smtClean="0"/>
          </a:p>
          <a:p>
            <a:r>
              <a:rPr lang="el-GR" sz="1100" dirty="0" smtClean="0"/>
              <a:t> </a:t>
            </a:r>
            <a:endParaRPr lang="el-GR" sz="1100" dirty="0"/>
          </a:p>
        </p:txBody>
      </p:sp>
      <p:grpSp>
        <p:nvGrpSpPr>
          <p:cNvPr id="10" name="9 - Ομάδα"/>
          <p:cNvGrpSpPr/>
          <p:nvPr/>
        </p:nvGrpSpPr>
        <p:grpSpPr>
          <a:xfrm>
            <a:off x="9281684" y="2072192"/>
            <a:ext cx="2498637" cy="3817969"/>
            <a:chOff x="7419428" y="357809"/>
            <a:chExt cx="1412206" cy="2003729"/>
          </a:xfrm>
        </p:grpSpPr>
        <p:pic>
          <p:nvPicPr>
            <p:cNvPr id="11" name="Picture 13"/>
            <p:cNvPicPr>
              <a:picLocks noChangeAspect="1" noChangeArrowheads="1"/>
            </p:cNvPicPr>
            <p:nvPr/>
          </p:nvPicPr>
          <p:blipFill>
            <a:blip r:embed="rId5" cstate="print"/>
            <a:srcRect l="21689" t="48135" r="61571" b="32081"/>
            <a:stretch>
              <a:fillRect/>
            </a:stretch>
          </p:blipFill>
          <p:spPr bwMode="auto">
            <a:xfrm>
              <a:off x="7419428" y="1330912"/>
              <a:ext cx="1395254" cy="1030626"/>
            </a:xfrm>
            <a:prstGeom prst="rect">
              <a:avLst/>
            </a:prstGeom>
            <a:noFill/>
            <a:ln w="9525">
              <a:noFill/>
              <a:miter lim="800000"/>
              <a:headEnd/>
              <a:tailEnd/>
            </a:ln>
          </p:spPr>
        </p:pic>
        <p:pic>
          <p:nvPicPr>
            <p:cNvPr id="16" name="Picture 12"/>
            <p:cNvPicPr>
              <a:picLocks noChangeAspect="1" noChangeArrowheads="1"/>
            </p:cNvPicPr>
            <p:nvPr/>
          </p:nvPicPr>
          <p:blipFill>
            <a:blip r:embed="rId6" cstate="print"/>
            <a:srcRect l="21790" t="67011" r="61377" b="14243"/>
            <a:stretch>
              <a:fillRect/>
            </a:stretch>
          </p:blipFill>
          <p:spPr bwMode="auto">
            <a:xfrm>
              <a:off x="7426519" y="357809"/>
              <a:ext cx="1405115" cy="978011"/>
            </a:xfrm>
            <a:prstGeom prst="rect">
              <a:avLst/>
            </a:prstGeom>
            <a:noFill/>
            <a:ln w="9525">
              <a:noFill/>
              <a:miter lim="800000"/>
              <a:headEnd/>
              <a:tailEnd/>
            </a:ln>
          </p:spPr>
        </p:pic>
      </p:grpSp>
      <p:sp>
        <p:nvSpPr>
          <p:cNvPr id="18" name="TextBox 60"/>
          <p:cNvSpPr txBox="1"/>
          <p:nvPr/>
        </p:nvSpPr>
        <p:spPr>
          <a:xfrm>
            <a:off x="2541320" y="170679"/>
            <a:ext cx="7006442" cy="415498"/>
          </a:xfrm>
          <a:prstGeom prst="rect">
            <a:avLst/>
          </a:prstGeom>
          <a:noFill/>
        </p:spPr>
        <p:txBody>
          <a:bodyPr wrap="square" lIns="45720" tIns="22860" rIns="45720" bIns="22860" rtlCol="0">
            <a:spAutoFit/>
          </a:bodyPr>
          <a:lstStyle/>
          <a:p>
            <a:pPr algn="ctr"/>
            <a:r>
              <a:rPr lang="el-GR" sz="2400" b="1" dirty="0" smtClean="0">
                <a:solidFill>
                  <a:schemeClr val="bg2">
                    <a:lumMod val="25000"/>
                  </a:schemeClr>
                </a:solidFill>
                <a:ea typeface="Open Sans Extrabold" panose="020B0906030804020204" pitchFamily="34" charset="0"/>
                <a:cs typeface="Open Sans Extrabold" panose="020B0906030804020204" pitchFamily="34" charset="0"/>
              </a:rPr>
              <a:t>Απλός τόρνος</a:t>
            </a:r>
            <a:endParaRPr lang="tr-TR" sz="2400" b="1" dirty="0">
              <a:solidFill>
                <a:schemeClr val="bg2">
                  <a:lumMod val="25000"/>
                </a:schemeClr>
              </a:solidFill>
              <a:ea typeface="Open Sans Extrabold" panose="020B0906030804020204" pitchFamily="34" charset="0"/>
              <a:cs typeface="Open Sans Extrabold" panose="020B0906030804020204" pitchFamily="34" charset="0"/>
            </a:endParaRPr>
          </a:p>
        </p:txBody>
      </p:sp>
      <p:cxnSp>
        <p:nvCxnSpPr>
          <p:cNvPr id="19" name="Straight Connector 65"/>
          <p:cNvCxnSpPr/>
          <p:nvPr/>
        </p:nvCxnSpPr>
        <p:spPr>
          <a:xfrm flipV="1">
            <a:off x="3768811" y="753762"/>
            <a:ext cx="4621427" cy="12358"/>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sp>
        <p:nvSpPr>
          <p:cNvPr id="20" name="19 - Ορθογώνιο"/>
          <p:cNvSpPr/>
          <p:nvPr/>
        </p:nvSpPr>
        <p:spPr>
          <a:xfrm>
            <a:off x="5189091" y="813554"/>
            <a:ext cx="1520544" cy="461665"/>
          </a:xfrm>
          <a:prstGeom prst="rect">
            <a:avLst/>
          </a:prstGeom>
        </p:spPr>
        <p:txBody>
          <a:bodyPr wrap="none">
            <a:spAutoFit/>
          </a:bodyPr>
          <a:lstStyle/>
          <a:p>
            <a:pPr lvl="0" indent="114300" algn="just" fontAlgn="base">
              <a:spcBef>
                <a:spcPct val="0"/>
              </a:spcBef>
              <a:spcAft>
                <a:spcPct val="0"/>
              </a:spcAft>
            </a:pPr>
            <a:r>
              <a:rPr lang="el-GR" sz="2400" i="1" dirty="0" smtClean="0">
                <a:ea typeface="Times New Roman" pitchFamily="18" charset="0"/>
                <a:cs typeface="Arial" pitchFamily="34" charset="0"/>
              </a:rPr>
              <a:t>Σκαρπέλα</a:t>
            </a:r>
            <a:endParaRPr lang="el-GR" sz="2000" i="1" dirty="0" smtClean="0">
              <a:cs typeface="Arial" pitchFamily="34" charset="0"/>
            </a:endParaRPr>
          </a:p>
        </p:txBody>
      </p:sp>
      <p:sp>
        <p:nvSpPr>
          <p:cNvPr id="22" name="21 - Ορθογώνιο"/>
          <p:cNvSpPr/>
          <p:nvPr/>
        </p:nvSpPr>
        <p:spPr>
          <a:xfrm>
            <a:off x="4344262" y="5750026"/>
            <a:ext cx="3565335" cy="307777"/>
          </a:xfrm>
          <a:prstGeom prst="rect">
            <a:avLst/>
          </a:prstGeom>
        </p:spPr>
        <p:txBody>
          <a:bodyPr wrap="none">
            <a:spAutoFit/>
          </a:bodyPr>
          <a:lstStyle/>
          <a:p>
            <a:r>
              <a:rPr lang="el-GR" sz="1400" dirty="0" smtClean="0"/>
              <a:t>ΠΗΓΗ: </a:t>
            </a:r>
            <a:r>
              <a:rPr lang="en-US" sz="1400" dirty="0" smtClean="0"/>
              <a:t>https://www.wonkeedonkeetools.co.uk</a:t>
            </a:r>
            <a:endParaRPr lang="el-GR" sz="1400" dirty="0"/>
          </a:p>
        </p:txBody>
      </p:sp>
      <p:sp>
        <p:nvSpPr>
          <p:cNvPr id="23" name="22 - Ορθογώνιο"/>
          <p:cNvSpPr/>
          <p:nvPr/>
        </p:nvSpPr>
        <p:spPr>
          <a:xfrm>
            <a:off x="843154" y="5994160"/>
            <a:ext cx="2291931" cy="707886"/>
          </a:xfrm>
          <a:prstGeom prst="rect">
            <a:avLst/>
          </a:prstGeom>
        </p:spPr>
        <p:txBody>
          <a:bodyPr wrap="square">
            <a:spAutoFit/>
          </a:bodyPr>
          <a:lstStyle/>
          <a:p>
            <a:pPr algn="ctr"/>
            <a:r>
              <a:rPr lang="el-GR" sz="2000" dirty="0" smtClean="0"/>
              <a:t>Μικρό </a:t>
            </a:r>
            <a:r>
              <a:rPr lang="el-GR" sz="2000" dirty="0" smtClean="0"/>
              <a:t>σημαδέματος</a:t>
            </a:r>
            <a:endParaRPr lang="el-GR" sz="2000" dirty="0"/>
          </a:p>
        </p:txBody>
      </p:sp>
      <p:sp>
        <p:nvSpPr>
          <p:cNvPr id="24" name="23 - Ορθογώνιο"/>
          <p:cNvSpPr/>
          <p:nvPr/>
        </p:nvSpPr>
        <p:spPr>
          <a:xfrm>
            <a:off x="3847612" y="6126363"/>
            <a:ext cx="2291931" cy="400110"/>
          </a:xfrm>
          <a:prstGeom prst="rect">
            <a:avLst/>
          </a:prstGeom>
        </p:spPr>
        <p:txBody>
          <a:bodyPr wrap="square">
            <a:spAutoFit/>
          </a:bodyPr>
          <a:lstStyle/>
          <a:p>
            <a:pPr algn="ctr"/>
            <a:r>
              <a:rPr lang="el-GR" sz="2000" dirty="0" smtClean="0"/>
              <a:t>Ίσιο</a:t>
            </a:r>
            <a:endParaRPr lang="el-GR" sz="2000" dirty="0"/>
          </a:p>
        </p:txBody>
      </p:sp>
      <p:sp>
        <p:nvSpPr>
          <p:cNvPr id="25" name="24 - Ορθογώνιο"/>
          <p:cNvSpPr/>
          <p:nvPr/>
        </p:nvSpPr>
        <p:spPr>
          <a:xfrm>
            <a:off x="6626437" y="6006035"/>
            <a:ext cx="2291931" cy="707886"/>
          </a:xfrm>
          <a:prstGeom prst="rect">
            <a:avLst/>
          </a:prstGeom>
        </p:spPr>
        <p:txBody>
          <a:bodyPr wrap="square">
            <a:spAutoFit/>
          </a:bodyPr>
          <a:lstStyle/>
          <a:p>
            <a:pPr algn="ctr"/>
            <a:r>
              <a:rPr lang="el-GR" sz="2000" dirty="0" smtClean="0"/>
              <a:t>Εξωτερικής </a:t>
            </a:r>
            <a:r>
              <a:rPr lang="el-GR" sz="2000" dirty="0" smtClean="0"/>
              <a:t>καμπύλης</a:t>
            </a:r>
            <a:endParaRPr lang="el-GR" sz="2000" dirty="0"/>
          </a:p>
        </p:txBody>
      </p:sp>
      <p:sp>
        <p:nvSpPr>
          <p:cNvPr id="26" name="25 - Ορθογώνιο"/>
          <p:cNvSpPr/>
          <p:nvPr/>
        </p:nvSpPr>
        <p:spPr>
          <a:xfrm>
            <a:off x="9417138" y="5982284"/>
            <a:ext cx="2291931" cy="400110"/>
          </a:xfrm>
          <a:prstGeom prst="rect">
            <a:avLst/>
          </a:prstGeom>
        </p:spPr>
        <p:txBody>
          <a:bodyPr wrap="square">
            <a:spAutoFit/>
          </a:bodyPr>
          <a:lstStyle/>
          <a:p>
            <a:pPr algn="ctr"/>
            <a:r>
              <a:rPr lang="el-GR" sz="2000" dirty="0" smtClean="0"/>
              <a:t>Καμπύλο</a:t>
            </a:r>
            <a:endParaRPr lang="el-GR" sz="20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5674</TotalTime>
  <Words>1931</Words>
  <Application>Microsoft Office PowerPoint</Application>
  <PresentationFormat>Προσαρμογή</PresentationFormat>
  <Paragraphs>192</Paragraphs>
  <Slides>13</Slides>
  <Notes>13</Notes>
  <HiddenSlides>0</HiddenSlides>
  <MMClips>0</MMClips>
  <ScaleCrop>false</ScaleCrop>
  <HeadingPairs>
    <vt:vector size="4" baseType="variant">
      <vt:variant>
        <vt:lpstr>Θέμα</vt:lpstr>
      </vt:variant>
      <vt:variant>
        <vt:i4>1</vt:i4>
      </vt:variant>
      <vt:variant>
        <vt:lpstr>Τίτλοι διαφανειών</vt:lpstr>
      </vt:variant>
      <vt:variant>
        <vt:i4>13</vt:i4>
      </vt:variant>
    </vt:vector>
  </HeadingPairs>
  <TitlesOfParts>
    <vt:vector size="14" baseType="lpstr">
      <vt:lpstr>Office Theme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Καραστεργίου Σωτήριος</dc:creator>
  <cp:lastModifiedBy>sotiris karastergiou</cp:lastModifiedBy>
  <cp:revision>655</cp:revision>
  <dcterms:created xsi:type="dcterms:W3CDTF">2016-11-15T19:58:49Z</dcterms:created>
  <dcterms:modified xsi:type="dcterms:W3CDTF">2017-01-30T21:07:20Z</dcterms:modified>
</cp:coreProperties>
</file>