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68" r:id="rId3"/>
    <p:sldId id="285" r:id="rId4"/>
    <p:sldId id="286" r:id="rId5"/>
    <p:sldId id="287" r:id="rId6"/>
    <p:sldId id="288" r:id="rId7"/>
    <p:sldId id="289" r:id="rId8"/>
    <p:sldId id="290" r:id="rId9"/>
    <p:sldId id="291" r:id="rId10"/>
    <p:sldId id="292" r:id="rId11"/>
    <p:sldId id="293" r:id="rId12"/>
    <p:sldId id="294" r:id="rId13"/>
    <p:sldId id="295" r:id="rId14"/>
    <p:sldId id="270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508" autoAdjust="0"/>
    <p:restoredTop sz="94660"/>
  </p:normalViewPr>
  <p:slideViewPr>
    <p:cSldViewPr snapToGrid="0" snapToObjects="1">
      <p:cViewPr>
        <p:scale>
          <a:sx n="66" d="100"/>
          <a:sy n="66" d="100"/>
        </p:scale>
        <p:origin x="-144" y="-4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1/15/2026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8695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1/15/2026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776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1/15/2026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406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1/15/2026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08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1/15/2026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957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1/15/2026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215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1/15/2026</a:t>
            </a:fld>
            <a:endParaRPr lang="en-US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128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1/15/2026</a:t>
            </a:fld>
            <a:endParaRPr lang="en-US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4083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1/15/2026</a:t>
            </a:fld>
            <a:endParaRPr lang="en-US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064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1/15/2026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827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1/15/2026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449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1/15/2026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5685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27250"/>
            <a:ext cx="7772400" cy="1470025"/>
          </a:xfrm>
        </p:spPr>
        <p:txBody>
          <a:bodyPr/>
          <a:lstStyle/>
          <a:p>
            <a:r>
              <a:rPr dirty="0" err="1" smtClean="0"/>
              <a:t>Δι</a:t>
            </a:r>
            <a:r>
              <a:rPr dirty="0" smtClean="0"/>
              <a:t>ατροφή</a:t>
            </a:r>
            <a:r>
              <a:rPr lang="el-GR" dirty="0" smtClean="0"/>
              <a:t> – Εργαστήριο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00400"/>
            <a:ext cx="6400800" cy="1752600"/>
          </a:xfrm>
        </p:spPr>
        <p:txBody>
          <a:bodyPr/>
          <a:lstStyle/>
          <a:p>
            <a:r>
              <a:rPr lang="el-GR" dirty="0" smtClean="0"/>
              <a:t>Η διατροφή στην Τρίτη ηλικία</a:t>
            </a:r>
            <a:endParaRPr dirty="0"/>
          </a:p>
        </p:txBody>
      </p:sp>
      <p:pic>
        <p:nvPicPr>
          <p:cNvPr id="1026" name="Picture 2" descr="C:\Users\DeliDiet\Pictures\tdu-logo-greek_149966704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5921" y="614363"/>
            <a:ext cx="1760836" cy="1303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DeliDiet\Pictures\UTH-logo-gree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567531"/>
            <a:ext cx="1473200" cy="147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779520" y="5673745"/>
            <a:ext cx="51714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 smtClean="0"/>
              <a:t>Νικόλαος Ι Ντελής </a:t>
            </a:r>
            <a:r>
              <a:rPr lang="en-US" dirty="0" smtClean="0"/>
              <a:t>RD, MSc, </a:t>
            </a:r>
            <a:r>
              <a:rPr lang="en-US" dirty="0" err="1" smtClean="0"/>
              <a:t>PhDc</a:t>
            </a:r>
            <a:endParaRPr lang="en-US" dirty="0" smtClean="0"/>
          </a:p>
          <a:p>
            <a:pPr algn="ctr"/>
            <a:r>
              <a:rPr lang="el-GR" dirty="0" smtClean="0"/>
              <a:t>Διαιτολόγος – Διατροφολόγος</a:t>
            </a:r>
          </a:p>
          <a:p>
            <a:pPr algn="ctr"/>
            <a:r>
              <a:rPr lang="el-GR" dirty="0" smtClean="0"/>
              <a:t>Υποψήφιος διδάκτωρ Πανεπιστημίου Θεσσαλίας</a:t>
            </a:r>
            <a:endParaRPr lang="el-G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Οι διατροφικοί κίνδυνοι στην Τρίτη ηλικία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Υποσιτισμός </a:t>
            </a:r>
            <a:r>
              <a:rPr lang="el-GR" dirty="0"/>
              <a:t>(</a:t>
            </a:r>
            <a:r>
              <a:rPr lang="en-US" dirty="0"/>
              <a:t>malnutrition</a:t>
            </a:r>
            <a:r>
              <a:rPr lang="en-US" dirty="0" smtClean="0"/>
              <a:t>)</a:t>
            </a:r>
            <a:endParaRPr lang="el-GR" dirty="0" smtClean="0"/>
          </a:p>
          <a:p>
            <a:r>
              <a:rPr lang="el-GR" dirty="0"/>
              <a:t>Ελλείψεις </a:t>
            </a:r>
            <a:r>
              <a:rPr lang="el-GR" dirty="0" err="1"/>
              <a:t>μικροθρεπτικών</a:t>
            </a:r>
            <a:r>
              <a:rPr lang="el-GR" dirty="0"/>
              <a:t> </a:t>
            </a:r>
            <a:r>
              <a:rPr lang="el-GR" dirty="0" smtClean="0"/>
              <a:t>συστατικών</a:t>
            </a:r>
          </a:p>
          <a:p>
            <a:r>
              <a:rPr lang="el-GR" dirty="0" smtClean="0"/>
              <a:t>Αφυδάτωση</a:t>
            </a:r>
          </a:p>
          <a:p>
            <a:r>
              <a:rPr lang="el-GR" dirty="0" err="1"/>
              <a:t>Σαρκοπενία</a:t>
            </a:r>
            <a:r>
              <a:rPr lang="el-GR" dirty="0"/>
              <a:t> και </a:t>
            </a:r>
            <a:r>
              <a:rPr lang="el-GR" dirty="0" smtClean="0"/>
              <a:t>καχεξία</a:t>
            </a:r>
          </a:p>
          <a:p>
            <a:r>
              <a:rPr lang="el-GR" dirty="0"/>
              <a:t>Δυσφαγία</a:t>
            </a:r>
          </a:p>
        </p:txBody>
      </p:sp>
    </p:spTree>
    <p:extLst>
      <p:ext uri="{BB962C8B-B14F-4D97-AF65-F5344CB8AC3E}">
        <p14:creationId xmlns:p14="http://schemas.microsoft.com/office/powerpoint/2010/main" val="8345756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Οι διατροφικοί στόχοι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199" y="1600200"/>
            <a:ext cx="8567057" cy="4525963"/>
          </a:xfrm>
        </p:spPr>
        <p:txBody>
          <a:bodyPr>
            <a:normAutofit fontScale="92500" lnSpcReduction="10000"/>
          </a:bodyPr>
          <a:lstStyle/>
          <a:p>
            <a:r>
              <a:rPr lang="el-GR" dirty="0" smtClean="0"/>
              <a:t>Εξατομίκευση περιστατικών όπου απαιτείται</a:t>
            </a:r>
          </a:p>
          <a:p>
            <a:r>
              <a:rPr lang="el-GR" dirty="0" smtClean="0"/>
              <a:t>Επαρκής </a:t>
            </a:r>
            <a:r>
              <a:rPr lang="el-GR" dirty="0"/>
              <a:t>πρόσληψη </a:t>
            </a:r>
            <a:r>
              <a:rPr lang="el-GR" dirty="0" smtClean="0"/>
              <a:t>πρωτεΐνης: 1,0 – 1,2 </a:t>
            </a:r>
            <a:r>
              <a:rPr lang="el-GR" dirty="0" err="1" smtClean="0"/>
              <a:t>γρ</a:t>
            </a:r>
            <a:r>
              <a:rPr lang="el-GR" dirty="0" smtClean="0"/>
              <a:t>/κιλό</a:t>
            </a:r>
          </a:p>
          <a:p>
            <a:r>
              <a:rPr lang="el-GR" dirty="0"/>
              <a:t>Επαρκής πρόσληψη ασβεστίου και βιταμίνης </a:t>
            </a:r>
            <a:r>
              <a:rPr lang="el-GR" dirty="0" smtClean="0"/>
              <a:t>D: 1 </a:t>
            </a:r>
            <a:r>
              <a:rPr lang="el-GR" dirty="0" err="1" smtClean="0"/>
              <a:t>γρ</a:t>
            </a:r>
            <a:r>
              <a:rPr lang="el-GR" dirty="0" smtClean="0"/>
              <a:t> ασβέστιο και 800 </a:t>
            </a:r>
            <a:r>
              <a:rPr lang="en-US" dirty="0" smtClean="0"/>
              <a:t>IU </a:t>
            </a:r>
            <a:r>
              <a:rPr lang="en-US" dirty="0" err="1" smtClean="0"/>
              <a:t>VitD</a:t>
            </a:r>
            <a:endParaRPr lang="en-US" dirty="0" smtClean="0"/>
          </a:p>
          <a:p>
            <a:r>
              <a:rPr lang="el-GR" dirty="0" smtClean="0"/>
              <a:t>Ενυδάτωση: 1,6 – 2 λίτρα νερό/ μέρα</a:t>
            </a:r>
          </a:p>
          <a:p>
            <a:r>
              <a:rPr lang="el-GR" dirty="0" smtClean="0"/>
              <a:t>Επαρκής πρόσληψη </a:t>
            </a:r>
            <a:r>
              <a:rPr lang="el-GR" dirty="0" err="1" smtClean="0"/>
              <a:t>μικροθρεπτικών</a:t>
            </a:r>
            <a:r>
              <a:rPr lang="el-GR" dirty="0" smtClean="0"/>
              <a:t>: Β12, Β9, </a:t>
            </a:r>
            <a:r>
              <a:rPr lang="en-US" dirty="0" smtClean="0"/>
              <a:t>Fe, Zn, </a:t>
            </a:r>
            <a:r>
              <a:rPr lang="el-GR" dirty="0" smtClean="0"/>
              <a:t>φυτικές ίνες</a:t>
            </a:r>
          </a:p>
          <a:p>
            <a:r>
              <a:rPr lang="el-GR" dirty="0" smtClean="0"/>
              <a:t>Διατήρηση υγιούς σωματικού βάρους: διαχείριση παχυσαρκίας και αποφυγή </a:t>
            </a:r>
            <a:r>
              <a:rPr lang="el-GR" dirty="0" err="1" smtClean="0"/>
              <a:t>υποθρεψίας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68034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Η ισορροπημένη διατροφή στην Τρίτη ηλικία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b="1" dirty="0"/>
              <a:t>Ποικιλία τροφίμων: Καθημερινή κατανάλωση φρούτων, λαχανικών, δημητριακών ολικής άλεσης, άπαχων πρωτεϊνών (ψάρι, πουλερικά, όσπρια, ξηροί καρποί) και υγιεινών λιπαρών (ελαιόλαδο, ω-3 λιπαρά</a:t>
            </a:r>
            <a:r>
              <a:rPr lang="el-GR" b="1" dirty="0" smtClean="0"/>
              <a:t>)</a:t>
            </a:r>
          </a:p>
          <a:p>
            <a:r>
              <a:rPr lang="el-GR" b="1" dirty="0"/>
              <a:t>Επαρκής πρόσληψη </a:t>
            </a:r>
            <a:r>
              <a:rPr lang="el-GR" b="1" dirty="0" smtClean="0"/>
              <a:t>πρωτεΐνης</a:t>
            </a:r>
          </a:p>
          <a:p>
            <a:r>
              <a:rPr lang="el-GR" b="1" dirty="0" smtClean="0"/>
              <a:t>Ενυδάτωση</a:t>
            </a:r>
          </a:p>
          <a:p>
            <a:r>
              <a:rPr lang="el-GR" b="1" dirty="0"/>
              <a:t>Περιορισμός κορεσμένων λιπαρών, αλατιού και </a:t>
            </a:r>
            <a:r>
              <a:rPr lang="el-GR" b="1" dirty="0" smtClean="0"/>
              <a:t>ζάχαρης</a:t>
            </a:r>
          </a:p>
          <a:p>
            <a:r>
              <a:rPr lang="el-GR" b="1" dirty="0" smtClean="0"/>
              <a:t>Σωματική δραστηριότητα</a:t>
            </a:r>
          </a:p>
          <a:p>
            <a:r>
              <a:rPr lang="el-GR" b="1" dirty="0" smtClean="0"/>
              <a:t>Ψυχολογική υποστήριξη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586416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ενδεικτικά</a:t>
            </a:r>
            <a:endParaRPr lang="el-GR" dirty="0"/>
          </a:p>
        </p:txBody>
      </p:sp>
      <p:graphicFrame>
        <p:nvGraphicFramePr>
          <p:cNvPr id="4" name="Θέση περιεχομένου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56908209"/>
              </p:ext>
            </p:extLst>
          </p:nvPr>
        </p:nvGraphicFramePr>
        <p:xfrm>
          <a:off x="526648" y="1253586"/>
          <a:ext cx="8160152" cy="52108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80076"/>
                <a:gridCol w="4080076"/>
              </a:tblGrid>
              <a:tr h="631884">
                <a:tc>
                  <a:txBody>
                    <a:bodyPr/>
                    <a:lstStyle/>
                    <a:p>
                      <a:pPr algn="l" fontAlgn="b"/>
                      <a:r>
                        <a:rPr lang="el-GR" b="0" dirty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Συστατικό</a:t>
                      </a:r>
                    </a:p>
                  </a:txBody>
                  <a:tcPr marR="274320" marB="12192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b="0" dirty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Σύσταση/Παράδειγμα</a:t>
                      </a:r>
                    </a:p>
                  </a:txBody>
                  <a:tcPr marR="274320" marB="121920" anchor="b"/>
                </a:tc>
              </a:tr>
              <a:tr h="481642">
                <a:tc>
                  <a:txBody>
                    <a:bodyPr/>
                    <a:lstStyle/>
                    <a:p>
                      <a:pPr algn="l" fontAlgn="t"/>
                      <a:r>
                        <a:rPr lang="el-GR" b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Φρούτα &amp; λαχανικά</a:t>
                      </a:r>
                    </a:p>
                  </a:txBody>
                  <a:tcPr marR="27432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b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≥5 μερίδες/ημέρα</a:t>
                      </a:r>
                    </a:p>
                  </a:txBody>
                  <a:tcPr marR="274320"/>
                </a:tc>
              </a:tr>
              <a:tr h="634251">
                <a:tc>
                  <a:txBody>
                    <a:bodyPr/>
                    <a:lstStyle/>
                    <a:p>
                      <a:pPr algn="l" fontAlgn="t"/>
                      <a:r>
                        <a:rPr lang="el-GR" b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Δημητριακά ολικής</a:t>
                      </a:r>
                    </a:p>
                  </a:txBody>
                  <a:tcPr marR="27432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b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Καθημερινά, προτίμηση σε ολικής άλεσης</a:t>
                      </a:r>
                    </a:p>
                  </a:txBody>
                  <a:tcPr marR="274320"/>
                </a:tc>
              </a:tr>
              <a:tr h="831328">
                <a:tc>
                  <a:txBody>
                    <a:bodyPr/>
                    <a:lstStyle/>
                    <a:p>
                      <a:pPr algn="l" fontAlgn="t"/>
                      <a:r>
                        <a:rPr lang="el-GR" b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Πρωτεΐνη</a:t>
                      </a:r>
                    </a:p>
                  </a:txBody>
                  <a:tcPr marR="27432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1–1,2 g/kg/</a:t>
                      </a:r>
                      <a:r>
                        <a:rPr lang="el-GR" b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ημέρα, ποικιλία πηγών</a:t>
                      </a:r>
                    </a:p>
                  </a:txBody>
                  <a:tcPr marR="274320"/>
                </a:tc>
              </a:tr>
              <a:tr h="831328">
                <a:tc>
                  <a:txBody>
                    <a:bodyPr/>
                    <a:lstStyle/>
                    <a:p>
                      <a:pPr algn="l" fontAlgn="t"/>
                      <a:r>
                        <a:rPr lang="el-GR" b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Υγιεινά λιπαρά</a:t>
                      </a:r>
                    </a:p>
                  </a:txBody>
                  <a:tcPr marR="27432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b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Ελαιόλαδο, ξηροί καρποί, ψάρια</a:t>
                      </a:r>
                    </a:p>
                  </a:txBody>
                  <a:tcPr marR="274320"/>
                </a:tc>
              </a:tr>
              <a:tr h="831328">
                <a:tc>
                  <a:txBody>
                    <a:bodyPr/>
                    <a:lstStyle/>
                    <a:p>
                      <a:pPr algn="l" fontAlgn="t"/>
                      <a:r>
                        <a:rPr lang="el-GR" b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Ασβέστιο/Βιταμίνη </a:t>
                      </a:r>
                      <a:r>
                        <a:rPr lang="en-US" b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D</a:t>
                      </a:r>
                    </a:p>
                  </a:txBody>
                  <a:tcPr marR="27432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1000 mg/800 IU </a:t>
                      </a:r>
                      <a:r>
                        <a:rPr lang="el-GR" b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ημερησίως</a:t>
                      </a:r>
                    </a:p>
                  </a:txBody>
                  <a:tcPr marR="274320"/>
                </a:tc>
              </a:tr>
              <a:tr h="481642">
                <a:tc>
                  <a:txBody>
                    <a:bodyPr/>
                    <a:lstStyle/>
                    <a:p>
                      <a:pPr algn="l" fontAlgn="t"/>
                      <a:r>
                        <a:rPr lang="el-GR" b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Υγρά</a:t>
                      </a:r>
                    </a:p>
                  </a:txBody>
                  <a:tcPr marR="27432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1,6–2,0 L/</a:t>
                      </a:r>
                      <a:r>
                        <a:rPr lang="el-GR" b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ημέρα</a:t>
                      </a:r>
                    </a:p>
                  </a:txBody>
                  <a:tcPr marR="274320"/>
                </a:tc>
              </a:tr>
              <a:tr h="481642">
                <a:tc>
                  <a:txBody>
                    <a:bodyPr/>
                    <a:lstStyle/>
                    <a:p>
                      <a:pPr algn="l" fontAlgn="t"/>
                      <a:r>
                        <a:rPr lang="el-GR" b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Φυτικές ίνες</a:t>
                      </a:r>
                    </a:p>
                  </a:txBody>
                  <a:tcPr marR="27432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0" dirty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&gt;25 g/</a:t>
                      </a:r>
                      <a:r>
                        <a:rPr lang="el-GR" b="0" dirty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ημέρα</a:t>
                      </a:r>
                    </a:p>
                  </a:txBody>
                  <a:tcPr marR="27432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29810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Συζήτηση και ερωτήσεις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398" y="2369738"/>
            <a:ext cx="2720501" cy="2720501"/>
          </a:xfr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1150" y="2583179"/>
            <a:ext cx="3103134" cy="2293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976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Θεματολογία διάλεξης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Η Τρίτη ηλικία</a:t>
            </a:r>
          </a:p>
          <a:p>
            <a:r>
              <a:rPr lang="el-GR" dirty="0" smtClean="0"/>
              <a:t>Διατροφική συμβουλευτική στην Τρίτη ηλικία</a:t>
            </a:r>
            <a:endParaRPr lang="el-GR" dirty="0"/>
          </a:p>
          <a:p>
            <a:r>
              <a:rPr lang="el-GR" dirty="0" smtClean="0"/>
              <a:t>Άσκηση</a:t>
            </a:r>
          </a:p>
        </p:txBody>
      </p:sp>
    </p:spTree>
    <p:extLst>
      <p:ext uri="{BB962C8B-B14F-4D97-AF65-F5344CB8AC3E}">
        <p14:creationId xmlns:p14="http://schemas.microsoft.com/office/powerpoint/2010/main" val="13288469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Τρίτη ηλικία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Βιολογικός και λειτουργικός ορισμός</a:t>
            </a:r>
          </a:p>
          <a:p>
            <a:r>
              <a:rPr lang="el-GR" dirty="0" smtClean="0"/>
              <a:t>&gt;60 – 65 έτη</a:t>
            </a:r>
          </a:p>
          <a:p>
            <a:r>
              <a:rPr lang="el-GR" dirty="0" smtClean="0"/>
              <a:t>Σταδιακή απόπτωση βιολογικών και λειτουργικών δυνατοτήτων</a:t>
            </a:r>
          </a:p>
          <a:p>
            <a:r>
              <a:rPr lang="el-GR" dirty="0" smtClean="0"/>
              <a:t>Εξασθένιση αυτονομίας</a:t>
            </a:r>
          </a:p>
          <a:p>
            <a:r>
              <a:rPr lang="el-GR" dirty="0" smtClean="0"/>
              <a:t>Πρόοδος χρόνιων νοσημάτων</a:t>
            </a:r>
          </a:p>
          <a:p>
            <a:r>
              <a:rPr lang="el-GR" dirty="0" err="1" smtClean="0"/>
              <a:t>Σαρκοπενία</a:t>
            </a:r>
            <a:r>
              <a:rPr lang="el-GR" dirty="0" smtClean="0"/>
              <a:t> – καχεξία</a:t>
            </a:r>
          </a:p>
          <a:p>
            <a:r>
              <a:rPr lang="el-GR" dirty="0" err="1" smtClean="0"/>
              <a:t>Υποθρεψία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325110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φυσική απόπτωση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Αυξημένη ευαισθησία κυττάρων στην </a:t>
            </a:r>
            <a:r>
              <a:rPr lang="el-GR" dirty="0" smtClean="0"/>
              <a:t>απόπτωση</a:t>
            </a:r>
          </a:p>
          <a:p>
            <a:r>
              <a:rPr lang="el-GR" dirty="0"/>
              <a:t>Διαταραχή ισορροπίας πρωτεϊνών </a:t>
            </a:r>
            <a:r>
              <a:rPr lang="el-GR" dirty="0" smtClean="0"/>
              <a:t>απόπτωσης</a:t>
            </a:r>
          </a:p>
          <a:p>
            <a:r>
              <a:rPr lang="el-GR" dirty="0"/>
              <a:t>Συσσώρευση βλαβερών και γερασμένων </a:t>
            </a:r>
            <a:r>
              <a:rPr lang="el-GR" dirty="0" smtClean="0"/>
              <a:t>κυττάρων</a:t>
            </a:r>
          </a:p>
          <a:p>
            <a:r>
              <a:rPr lang="el-GR" dirty="0" err="1"/>
              <a:t>Ιστοειδική</a:t>
            </a:r>
            <a:r>
              <a:rPr lang="el-GR" dirty="0"/>
              <a:t> απώλεια </a:t>
            </a:r>
            <a:r>
              <a:rPr lang="el-GR" dirty="0" smtClean="0"/>
              <a:t>κυττάρων</a:t>
            </a:r>
          </a:p>
          <a:p>
            <a:r>
              <a:rPr lang="el-GR" dirty="0"/>
              <a:t>Ανοσολογική γήρανση</a:t>
            </a:r>
          </a:p>
        </p:txBody>
      </p:sp>
    </p:spTree>
    <p:extLst>
      <p:ext uri="{BB962C8B-B14F-4D97-AF65-F5344CB8AC3E}">
        <p14:creationId xmlns:p14="http://schemas.microsoft.com/office/powerpoint/2010/main" val="84587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Παθολογικές καταστάσεις γήρατος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dirty="0" smtClean="0"/>
              <a:t>Καρδιαγγειακά: ΣΝ, ΑΕΕ, ΑΥ, ΚΑ</a:t>
            </a:r>
          </a:p>
          <a:p>
            <a:r>
              <a:rPr lang="el-GR" dirty="0" err="1" smtClean="0"/>
              <a:t>Νευροεκφυλιστικά</a:t>
            </a:r>
            <a:r>
              <a:rPr lang="el-GR" dirty="0" smtClean="0"/>
              <a:t>: Άνοια, πάρκινσον, γνωστική έκπτωση</a:t>
            </a:r>
          </a:p>
          <a:p>
            <a:r>
              <a:rPr lang="el-GR" dirty="0" smtClean="0"/>
              <a:t>Μεταβολικά: ΣΔτ2, </a:t>
            </a:r>
            <a:r>
              <a:rPr lang="el-GR" dirty="0" err="1" smtClean="0"/>
              <a:t>δυσλιπιδαιμία</a:t>
            </a:r>
            <a:endParaRPr lang="el-GR" dirty="0" smtClean="0"/>
          </a:p>
          <a:p>
            <a:r>
              <a:rPr lang="el-GR" dirty="0" err="1" smtClean="0"/>
              <a:t>Μυοσκελετικά</a:t>
            </a:r>
            <a:r>
              <a:rPr lang="el-GR" dirty="0" smtClean="0"/>
              <a:t>: οστεοαρθρίτιδα, οστεοπόρωση, </a:t>
            </a:r>
            <a:r>
              <a:rPr lang="el-GR" dirty="0" err="1" smtClean="0"/>
              <a:t>σαρκοπενία</a:t>
            </a:r>
            <a:endParaRPr lang="el-GR" dirty="0" smtClean="0"/>
          </a:p>
          <a:p>
            <a:r>
              <a:rPr lang="el-GR" dirty="0" smtClean="0"/>
              <a:t>Ανοσολογικά: ευαισθησία σε λοιμώξεις</a:t>
            </a:r>
          </a:p>
          <a:p>
            <a:r>
              <a:rPr lang="el-GR" dirty="0" smtClean="0"/>
              <a:t>Γαστρεντερικά: δυσκοιλιότητα, </a:t>
            </a:r>
            <a:r>
              <a:rPr lang="el-GR" dirty="0" err="1" smtClean="0"/>
              <a:t>εκκολπωματίτιδα</a:t>
            </a:r>
            <a:r>
              <a:rPr lang="el-GR" dirty="0" smtClean="0"/>
              <a:t>, δυσφαγία</a:t>
            </a:r>
          </a:p>
          <a:p>
            <a:r>
              <a:rPr lang="el-GR" dirty="0" smtClean="0"/>
              <a:t>Ουροποιογεννητικά: υπερπλασία προστάτη, ακράτεια, λοιμώξεις</a:t>
            </a:r>
          </a:p>
          <a:p>
            <a:r>
              <a:rPr lang="el-GR" dirty="0" smtClean="0"/>
              <a:t>Ψυχολογικά: κατάθλιψη και άγχος</a:t>
            </a:r>
          </a:p>
          <a:p>
            <a:r>
              <a:rPr lang="el-GR" dirty="0" smtClean="0"/>
              <a:t>Άλλα: πτώση, έλκη κατάκλισης, </a:t>
            </a:r>
            <a:r>
              <a:rPr lang="el-GR" dirty="0" err="1" smtClean="0"/>
              <a:t>υποθρεψία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063598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Σαρκοπενία</a:t>
            </a:r>
            <a:r>
              <a:rPr lang="el-GR" dirty="0" smtClean="0"/>
              <a:t> </a:t>
            </a:r>
            <a:r>
              <a:rPr lang="en-US" dirty="0" smtClean="0"/>
              <a:t>VS </a:t>
            </a:r>
            <a:r>
              <a:rPr lang="el-GR" dirty="0" smtClean="0"/>
              <a:t>καχεξία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b="1" dirty="0" err="1"/>
              <a:t>Σαρκοπενία</a:t>
            </a:r>
            <a:r>
              <a:rPr lang="el-GR" b="1" dirty="0"/>
              <a:t>: </a:t>
            </a:r>
            <a:r>
              <a:rPr lang="el-GR" b="1" dirty="0" smtClean="0"/>
              <a:t>φυσιολογική έκπτωση μυϊκής </a:t>
            </a:r>
            <a:r>
              <a:rPr lang="el-GR" b="1" dirty="0"/>
              <a:t>μάζας, δύναμης και λειτουργικότητας, χωρίς απαραίτητα συνολική απώλεια </a:t>
            </a:r>
            <a:r>
              <a:rPr lang="el-GR" b="1" dirty="0" smtClean="0"/>
              <a:t>βάρους</a:t>
            </a:r>
          </a:p>
          <a:p>
            <a:r>
              <a:rPr lang="el-GR" b="1" dirty="0" smtClean="0"/>
              <a:t>Καχεξία</a:t>
            </a:r>
            <a:r>
              <a:rPr lang="el-GR" b="1" dirty="0"/>
              <a:t>: </a:t>
            </a:r>
            <a:r>
              <a:rPr lang="el-GR" b="1" dirty="0" err="1"/>
              <a:t>Πολυπαραγοντικό</a:t>
            </a:r>
            <a:r>
              <a:rPr lang="el-GR" b="1" dirty="0"/>
              <a:t> σύνδρομο που χαρακτηρίζεται από απώλεια σωματικού βάρους, μυϊκής και λιπώδους μάζας, λόγω υποκείμενης </a:t>
            </a:r>
            <a:r>
              <a:rPr lang="el-GR" b="1" dirty="0" smtClean="0"/>
              <a:t>νόσου.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2558651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Σαρκοπενία</a:t>
            </a:r>
            <a:r>
              <a:rPr lang="el-GR" dirty="0"/>
              <a:t> </a:t>
            </a:r>
            <a:r>
              <a:rPr lang="en-US" dirty="0"/>
              <a:t>VS </a:t>
            </a:r>
            <a:r>
              <a:rPr lang="el-GR" dirty="0"/>
              <a:t>καχεξία</a:t>
            </a:r>
          </a:p>
        </p:txBody>
      </p:sp>
      <p:graphicFrame>
        <p:nvGraphicFramePr>
          <p:cNvPr id="4" name="Θέση περιεχομένου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32730935"/>
              </p:ext>
            </p:extLst>
          </p:nvPr>
        </p:nvGraphicFramePr>
        <p:xfrm>
          <a:off x="0" y="1428526"/>
          <a:ext cx="9144000" cy="46264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  <a:gridCol w="3048000"/>
              </a:tblGrid>
              <a:tr h="621966">
                <a:tc>
                  <a:txBody>
                    <a:bodyPr/>
                    <a:lstStyle/>
                    <a:p>
                      <a:pPr algn="l" fontAlgn="b"/>
                      <a:r>
                        <a:rPr lang="el-GR" b="0" dirty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Χαρακτηριστικό</a:t>
                      </a:r>
                    </a:p>
                  </a:txBody>
                  <a:tcPr marR="274320" marB="12192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b="0" dirty="0" smtClean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ΣΑΡΚΟΠΕΝΙΑ</a:t>
                      </a:r>
                      <a:endParaRPr lang="el-GR" b="0" dirty="0">
                        <a:solidFill>
                          <a:srgbClr val="18181B"/>
                        </a:solidFill>
                        <a:effectLst/>
                        <a:latin typeface="CircularXXWeb"/>
                      </a:endParaRPr>
                    </a:p>
                  </a:txBody>
                  <a:tcPr marR="274320" marB="12192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b="0" dirty="0" smtClean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ΚΑΧΕΞΙΑ</a:t>
                      </a:r>
                      <a:endParaRPr lang="el-GR" b="0" dirty="0">
                        <a:solidFill>
                          <a:srgbClr val="18181B"/>
                        </a:solidFill>
                        <a:effectLst/>
                        <a:latin typeface="CircularXXWeb"/>
                      </a:endParaRPr>
                    </a:p>
                  </a:txBody>
                  <a:tcPr marR="274320" marB="121920" anchor="b"/>
                </a:tc>
              </a:tr>
              <a:tr h="900779">
                <a:tc>
                  <a:txBody>
                    <a:bodyPr/>
                    <a:lstStyle/>
                    <a:p>
                      <a:pPr algn="l" fontAlgn="t"/>
                      <a:r>
                        <a:rPr lang="el-GR" b="0" dirty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Αιτιολογία</a:t>
                      </a:r>
                    </a:p>
                  </a:txBody>
                  <a:tcPr marR="27432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b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Γήρας, ακινησία, υποσιτισμός</a:t>
                      </a:r>
                    </a:p>
                  </a:txBody>
                  <a:tcPr marR="27432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b="0" dirty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Χρόνια νόσος, φλεγμονή</a:t>
                      </a:r>
                    </a:p>
                  </a:txBody>
                  <a:tcPr marR="274320"/>
                </a:tc>
              </a:tr>
              <a:tr h="900779">
                <a:tc>
                  <a:txBody>
                    <a:bodyPr/>
                    <a:lstStyle/>
                    <a:p>
                      <a:pPr algn="l" fontAlgn="t"/>
                      <a:r>
                        <a:rPr lang="el-GR" b="0" dirty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Απώλεια βάρους</a:t>
                      </a:r>
                    </a:p>
                  </a:txBody>
                  <a:tcPr marR="27432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b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Όχι απαραίτητα</a:t>
                      </a:r>
                    </a:p>
                  </a:txBody>
                  <a:tcPr marR="27432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b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Ναι (μυϊκή &amp; λιπώδης μάζα)</a:t>
                      </a:r>
                    </a:p>
                  </a:txBody>
                  <a:tcPr marR="274320"/>
                </a:tc>
              </a:tr>
              <a:tr h="521879">
                <a:tc>
                  <a:txBody>
                    <a:bodyPr/>
                    <a:lstStyle/>
                    <a:p>
                      <a:pPr algn="l" fontAlgn="t"/>
                      <a:r>
                        <a:rPr lang="el-GR" b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Φλεγμονή</a:t>
                      </a:r>
                    </a:p>
                  </a:txBody>
                  <a:tcPr marR="27432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b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Ήπια ή απούσα</a:t>
                      </a:r>
                    </a:p>
                  </a:txBody>
                  <a:tcPr marR="27432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b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Έντονη</a:t>
                      </a:r>
                    </a:p>
                  </a:txBody>
                  <a:tcPr marR="274320"/>
                </a:tc>
              </a:tr>
              <a:tr h="900779">
                <a:tc>
                  <a:txBody>
                    <a:bodyPr/>
                    <a:lstStyle/>
                    <a:p>
                      <a:pPr algn="l" fontAlgn="t"/>
                      <a:r>
                        <a:rPr lang="el-GR" b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Ανταπόκριση στη διατροφή</a:t>
                      </a:r>
                    </a:p>
                  </a:txBody>
                  <a:tcPr marR="27432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b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Συνήθως καλή</a:t>
                      </a:r>
                    </a:p>
                  </a:txBody>
                  <a:tcPr marR="27432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b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Περιορισμένη</a:t>
                      </a:r>
                    </a:p>
                  </a:txBody>
                  <a:tcPr marR="274320"/>
                </a:tc>
              </a:tr>
              <a:tr h="780245">
                <a:tc>
                  <a:txBody>
                    <a:bodyPr/>
                    <a:lstStyle/>
                    <a:p>
                      <a:pPr algn="l" fontAlgn="t"/>
                      <a:r>
                        <a:rPr lang="el-GR" b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Κύρια διάγνωση</a:t>
                      </a:r>
                    </a:p>
                  </a:txBody>
                  <a:tcPr marR="27432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b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Μυϊκή δύναμη/μάζα/λειτουργία</a:t>
                      </a:r>
                    </a:p>
                  </a:txBody>
                  <a:tcPr marR="27432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b="0" dirty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Απώλεια βάρους, φλεγμονή, μυϊκή απώλεια</a:t>
                      </a:r>
                    </a:p>
                  </a:txBody>
                  <a:tcPr marR="27432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43451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377" y="424544"/>
            <a:ext cx="7602160" cy="5701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81297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0"/>
            <a:ext cx="5399314" cy="6630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3612827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603</TotalTime>
  <Words>422</Words>
  <Application>Microsoft Office PowerPoint</Application>
  <PresentationFormat>Προβολή στην οθόνη (4:3)</PresentationFormat>
  <Paragraphs>93</Paragraphs>
  <Slides>14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14</vt:i4>
      </vt:variant>
    </vt:vector>
  </HeadingPairs>
  <TitlesOfParts>
    <vt:vector size="15" baseType="lpstr">
      <vt:lpstr>Θέμα του Office</vt:lpstr>
      <vt:lpstr>Διατροφή – Εργαστήριο</vt:lpstr>
      <vt:lpstr>Θεματολογία διάλεξης</vt:lpstr>
      <vt:lpstr>Η Τρίτη ηλικία</vt:lpstr>
      <vt:lpstr>Η φυσική απόπτωση</vt:lpstr>
      <vt:lpstr>Παθολογικές καταστάσεις γήρατος</vt:lpstr>
      <vt:lpstr>Σαρκοπενία VS καχεξία</vt:lpstr>
      <vt:lpstr>Σαρκοπενία VS καχεξία</vt:lpstr>
      <vt:lpstr>Παρουσίαση του PowerPoint</vt:lpstr>
      <vt:lpstr>Παρουσίαση του PowerPoint</vt:lpstr>
      <vt:lpstr>Οι διατροφικοί κίνδυνοι στην Τρίτη ηλικία</vt:lpstr>
      <vt:lpstr>Οι διατροφικοί στόχοι</vt:lpstr>
      <vt:lpstr>Η ισορροπημένη διατροφή στην Τρίτη ηλικία</vt:lpstr>
      <vt:lpstr>ενδεικτικά</vt:lpstr>
      <vt:lpstr>Συζήτηση και ερωτήσεις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Διατροφή</dc:title>
  <dc:subject/>
  <dc:creator/>
  <cp:keywords/>
  <dc:description>generated using python-pptx</dc:description>
  <cp:lastModifiedBy>DeliDiet</cp:lastModifiedBy>
  <cp:revision>42</cp:revision>
  <dcterms:created xsi:type="dcterms:W3CDTF">2013-01-27T09:14:16Z</dcterms:created>
  <dcterms:modified xsi:type="dcterms:W3CDTF">2026-01-15T09:05:32Z</dcterms:modified>
  <cp:category/>
</cp:coreProperties>
</file>