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8"/>
  </p:normalViewPr>
  <p:slideViewPr>
    <p:cSldViewPr snapToGrid="0">
      <p:cViewPr varScale="1">
        <p:scale>
          <a:sx n="95" d="100"/>
          <a:sy n="95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786-4619-9AAD-9C12-EB375DBFC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F8C61-5BA8-623F-6E23-DBD19E7CB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334FC-0C23-7422-9B7B-5CDA4237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BEE44-29CB-433F-42C4-B5329681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F625-76B0-4057-E0F5-429509A0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195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6763-BC29-EE3C-C9F5-AECA8811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2C17D-D6AB-4578-DDF0-D0F895DD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D050-93D0-CDB0-1E0E-4DD6356D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3B673-07EE-2CD8-BCD7-BC23190B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C9CCA-EA29-B6C3-E7E6-2FC55966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393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28EDE-C06D-E5A7-F08A-E0C53B4E6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C3F8D-060F-9815-3AF8-0AB1BF2EB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74DF-026B-2468-277C-EF5BB043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8A76-811C-5E68-3DC2-288C144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E5E3-6F7E-7597-B952-C55D4ED3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6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F671-4936-66A3-5CAA-3E3825EB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71B3-F5DD-6A12-DFCC-E3BC4898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15EA-7FE7-D2E3-9270-3A38589D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5B6E-DDC8-A797-B4C2-5EB28C6A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CDD0-5FCB-49E1-84B4-7BDF557B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455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B979-58EA-856F-49B6-673D62B6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5B061-EF7B-319A-5E19-8E8B7F32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C0AC3-BD90-2719-C97F-5A418C80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EF40-5C6E-8D75-299C-0B342416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4966-237C-79FB-B699-912842B8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365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8165-DFE1-40FF-DF35-4D9D25A6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75DB-6698-DCF1-BB9B-BEDA33C2E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11963-A1E1-25EC-4742-E91F0C86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15979-7802-A643-7DE4-4ED26967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B5258-F14F-6640-1BC9-1D8CF82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16344-6377-7780-D26F-06AB02BD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12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BC5-5AFF-96F8-BAF2-2EA0C5B4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0B462-4060-9112-93A8-5D3B4E07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87473-030C-38D4-58F6-59504EB01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4FAE3-44C5-4880-D758-A0A57B3C3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774C3-6D11-04F6-3C3E-C72533D3E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3807E-D3D2-7BF7-180D-31FA36F6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C1DE-742D-2340-9874-6E369B2A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2DBD9-EF05-BAC4-F6E0-8F85D1E7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4750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1C3A-A721-746E-FF42-998E7411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26131-52EB-0ED8-46F3-0F3DDFD6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BAB1F-43B0-05C6-A60B-16CC083D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BD562-46C0-CEE8-E1AB-0362EDA8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555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1B800-117D-AEFB-B81B-2AE7C65E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1445-7DA8-53B5-0465-CA7EEF4F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30612-ECA3-66B1-C7AC-69DC332B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846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3CBD-562B-21C8-690D-972F2F2C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9222-F5CC-CB52-F2EF-B3FEAB3B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79B33-D559-3E00-4265-AD3D5F6EA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72F1D-84C4-8B43-CAB7-BE3F8FCB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21B29-671F-47FE-1EF3-F81700C6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7152F-59DA-B1F5-690C-1A832D29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6399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D1FB-8624-EDBD-FB57-DAA7559D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7E8CB-9A54-A8DC-4BEB-25255A1D4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B0409-ADA8-A546-CA7D-0D81D817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C14CD-3F87-0FB1-58A0-BB1E010C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B3FAD-2807-113D-3349-8FEBD377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C746B-A845-5DAB-6B47-865738AA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03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2EC7D-23D9-AD2D-14FA-87CE8D1B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5B6C9-447A-3892-4360-13545747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A9DF5-10B7-995F-A328-4A4E5AA39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63E403-A11A-7F41-97F3-40F343FF0861}" type="datetimeFigureOut">
              <a:rPr lang="en-GR" smtClean="0"/>
              <a:t>17/12/25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132AC-DD0C-6997-3B52-5A9F11EA6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686B2-D484-CCBA-4191-6F5BADEDA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DF4BA-A238-6B43-A5BC-657443B5362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204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grants.gov.pt/en/programmes/environment/news/infographic-living-labs-and-innovation-in-service-of-urban-sustainabilit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FCCDF-23BD-0424-C06D-E43B2E53C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Re-use Living Lab: Ambiances, Energy and Carbon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Infographic: Living Labs and Innovation in Service of Urban Sustainability">
            <a:extLst>
              <a:ext uri="{FF2B5EF4-FFF2-40B4-BE49-F238E27FC236}">
                <a16:creationId xmlns:a16="http://schemas.microsoft.com/office/drawing/2014/main" id="{F93A9F3E-0DE7-17B9-E880-EE76D2A4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323" y="2604759"/>
            <a:ext cx="4141760" cy="23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CF32E-2D4A-3D12-B0BD-06BBCA89F538}"/>
              </a:ext>
            </a:extLst>
          </p:cNvPr>
          <p:cNvSpPr txBox="1"/>
          <p:nvPr/>
        </p:nvSpPr>
        <p:spPr>
          <a:xfrm>
            <a:off x="4106669" y="5650567"/>
            <a:ext cx="48269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b="1" dirty="0">
                <a:hlinkClick r:id="rId3"/>
              </a:rPr>
              <a:t>Infographic: Living Labs and Innovation in Service of Urban Sustainability</a:t>
            </a:r>
            <a:endParaRPr lang="en-GB" sz="1100" b="1"/>
          </a:p>
        </p:txBody>
      </p:sp>
    </p:spTree>
    <p:extLst>
      <p:ext uri="{BB962C8B-B14F-4D97-AF65-F5344CB8AC3E}">
        <p14:creationId xmlns:p14="http://schemas.microsoft.com/office/powerpoint/2010/main" val="344693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9E5B-0E70-0A36-BC80-F7F278CA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300">
                <a:solidFill>
                  <a:schemeClr val="tx2"/>
                </a:solidFill>
              </a:rPr>
              <a:t>1. Μείωση του ανθρακικού αποτυπώματος των υλικών (</a:t>
            </a:r>
            <a:r>
              <a:rPr lang="en-GB" sz="3300">
                <a:solidFill>
                  <a:schemeClr val="tx2"/>
                </a:solidFill>
              </a:rPr>
              <a:t>embodied carbon)</a:t>
            </a:r>
            <a:endParaRPr lang="en-GR" sz="3300">
              <a:solidFill>
                <a:schemeClr val="tx2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2611FA4-800C-DD5E-472D-AEA011382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421683"/>
            <a:ext cx="4765949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Επανάχρηση και ανακύκλωση (Re-use / επανάχρηση)</a:t>
            </a:r>
            <a:endParaRPr kumimoji="0" lang="en-GR" altLang="en-GR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Διατήρηση και επαναχρησιμοποίηση υπαρχόντων στοιχείων (τοίχοι, δάπεδα, σκελετός).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Επαναχρησιμοποίηση μονάδων, κουφωμάτων ή ανακτημένων τούβλων.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Περιορισμός κατεδαφίσεων και κατασκευαστικών αποβλήτων.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Επιλογή υλικών χαμηλού άνθρακα</a:t>
            </a:r>
            <a:endParaRPr kumimoji="0" lang="en-GR" altLang="en-GR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Ξύλο πιστοποιημένο FSC, ξύλινα πάνελ CLT (Cross-Laminated Timber).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Σκυρόδεμα χαμηλού άνθρακα (μείωση τσιμέντου ή χρήση ιπτάμενης τέφρας).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Τούβλα ή μπλοκ τοπικής παραγωγής με λιγότερη ενέργεια στην κατασκευή.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Φυσική μόνωση (κάνναβη, ξυλόμαλλο, φελλός) αντί για ανόργανη μόνωση.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Βελτιστοποίηση της ποσότητας υλικών</a:t>
            </a:r>
            <a:endParaRPr kumimoji="0" lang="en-GR" altLang="en-GR" sz="1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Αποτελεσματικός δομικός σχεδιασμός (μείωση υπερδιαστασιολόγησης).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Σχεδιασμός για αποσυναρμολόγηση και modularity.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Ανθρακικό αποτύπωμα: To νέο επιχειρηματικό προαπαιτούμενο | Samaras &amp;  Partners">
            <a:extLst>
              <a:ext uri="{FF2B5EF4-FFF2-40B4-BE49-F238E27FC236}">
                <a16:creationId xmlns:a16="http://schemas.microsoft.com/office/drawing/2014/main" id="{AAD2F2CE-AED1-C4F3-798C-2DFC089F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874631"/>
            <a:ext cx="4142232" cy="20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DAA29-5746-F515-7B66-AEB7CB70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300">
                <a:solidFill>
                  <a:schemeClr val="tx2"/>
                </a:solidFill>
              </a:rPr>
              <a:t>2. Μείωση του λειτουργικού ανθρακικού αποτυπώματος</a:t>
            </a:r>
            <a:endParaRPr lang="en-GR" sz="3300">
              <a:solidFill>
                <a:schemeClr val="tx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E308D3-1830-9945-E0C3-1F1EA7B327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421683"/>
            <a:ext cx="4765949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Ενεργειακή απόδοση του κτιρίου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Βιοκλιματικός σχεδιασμός: προσανατολισμός, ηλιακή σκίαση, φυσικός αερισμός.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Υψηλή θερμομονωτική απόδοση της εξωτερικής όψης (τοίχοι, στέγη, κουφώματα).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Αεροστεγανότητα για μείωση θερμικών απωλειών.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Αποδοτικά συστήματα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LED φωτισμός και έξυπνος έλεγχος φυσικού φωτισμού.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Αποδοτικά συστήματα θέρμανσης, ψύξης και αερισμού.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Ανανεώσιμες πηγές ενέργειας (φωτοβολταϊκά, ηλιακοί συλλέκτες).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Ενσωμάτωση παθητικής άνεσης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Θερμική μάζα για αποθήκευση θερμότητας.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Φυσικός αερισμός και παθητική ψύξη.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Προστασία από θόρυβο και βελτίωση ακουστικών ατμοσφαιρών (μείωση χρήσης κλιματισμού).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 descr="IDEOPSIS: Σεμινάριο για τη μέτρηση και μείωση του ανθρακικού αποτυπώματος  των επιχειρήσεων - MySeminars">
            <a:extLst>
              <a:ext uri="{FF2B5EF4-FFF2-40B4-BE49-F238E27FC236}">
                <a16:creationId xmlns:a16="http://schemas.microsoft.com/office/drawing/2014/main" id="{67DF7349-EB8F-09F9-127D-F3D5A94C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2" r="15199"/>
          <a:stretch>
            <a:fillRect/>
          </a:stretch>
        </p:blipFill>
        <p:spPr bwMode="auto">
          <a:xfrm>
            <a:off x="7708392" y="2421875"/>
            <a:ext cx="4142232" cy="29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0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7114E-84D9-CF6C-A7DA-70A00D72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chemeClr val="tx2"/>
                </a:solidFill>
              </a:rPr>
              <a:t>3. Βιώσιμος σχεδιασμός και προγραμματισμός</a:t>
            </a:r>
            <a:endParaRPr lang="en-GR" sz="3600">
              <a:solidFill>
                <a:schemeClr val="tx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A894CC-5903-6C67-EC9A-9998D7D1D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421683"/>
            <a:ext cx="4765949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Ολοκληρωμένος σχεδιασμός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Συνεργασία αρχιτέκτονα, μηχανικού, ακουστικού και οικολόγου από τα πρώτα στάδια.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Προσομοιώσεις ενέργειας και ακουστικής από την αρχή του σχεδιασμού.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Συμπαγής μορφή και προσανατολισμός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Συμπαγής μορφή κτιρίου για μείωση επιφάνειας όψεων.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Προσανατολισμός για μέγιστη ηλιακή εκμετάλλευση τον χειμώνα και ελαχιστοποίηση υπερθέρμανσης το καλοκαίρι.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1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Φυτεμένες στέγες και όψεις</a:t>
            </a: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Μείωση του φαινομένου των θερμικών νησίδων στην πόλη.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Αποθήκευση άνθρακα στη βλάστηση.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R" altLang="en-GR" sz="11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Freeform: Shape 410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Freeform: Shape 411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 descr="Βιώσιμη Ανάπτυξη, η Eργαλειοθήκη ενός νέου Eπιχειρείν">
            <a:extLst>
              <a:ext uri="{FF2B5EF4-FFF2-40B4-BE49-F238E27FC236}">
                <a16:creationId xmlns:a16="http://schemas.microsoft.com/office/drawing/2014/main" id="{E6A71718-A4F4-18C7-CD47-BFDF881A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855214"/>
            <a:ext cx="4142232" cy="20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6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B4C0-E16A-EB9D-AB94-720E46A7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chemeClr val="tx2"/>
                </a:solidFill>
              </a:rPr>
              <a:t>4. Διαχείριση τέλους ζωής και κυκλικότητα</a:t>
            </a:r>
            <a:endParaRPr lang="en-GR" sz="3600">
              <a:solidFill>
                <a:schemeClr val="tx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92A2DE-5832-5B2F-64A9-2C0D6AEE7B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421683"/>
            <a:ext cx="4765949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3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Σχεδιασμός για αποσυναρμολόγηση</a:t>
            </a:r>
            <a:endParaRPr kumimoji="0" lang="en-GR" altLang="en-GR" sz="13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Σύνδεσμοι που αφαιρούνται, μηχανική συγκράτηση αντί για κόλλες.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Καταγραφή και τεκμηρίωση υλικών για μελλοντική επαναχρησιμοποίηση.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3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Ανακύκλωση</a:t>
            </a:r>
            <a:endParaRPr kumimoji="0" lang="en-GR" altLang="en-GR" sz="13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Θραυσμένο σκυρόδεμα για δευτερεύουσες θεμελιώσεις.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Διαλογή μετάλλων και ξύλου για επαναχρησιμοποίηση.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3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Κυκλική χρήση</a:t>
            </a:r>
            <a:endParaRPr kumimoji="0" lang="en-GR" altLang="en-GR" sz="13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Επιλογή υλικών επαναχρησιμοποιήσιμων ή ανακυκλώσιμων.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3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Μείωση αποβλήτων μέσω προκατασκευής.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R" altLang="en-GR" sz="13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32" name="Group 513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5133" name="Freeform: Shape 513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4" name="Freeform: Shape 513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Freeform: Shape 513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6" name="Freeform: Shape 513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3" name="Picture 3" descr="FCNC_Π1_Άξονες Προώθησης Δράσεων ΚΟ">
            <a:extLst>
              <a:ext uri="{FF2B5EF4-FFF2-40B4-BE49-F238E27FC236}">
                <a16:creationId xmlns:a16="http://schemas.microsoft.com/office/drawing/2014/main" id="{EB105C6E-12B3-EF6B-FE0B-DAAF7952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31438"/>
            <a:ext cx="4142232" cy="31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0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C17E1-0AE3-8657-6857-2A09799C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300">
                <a:solidFill>
                  <a:schemeClr val="tx2"/>
                </a:solidFill>
              </a:rPr>
              <a:t>5. Μέτρηση και παρακολούθηση του άνθρακα</a:t>
            </a:r>
            <a:endParaRPr lang="en-GR" sz="3300">
              <a:solidFill>
                <a:schemeClr val="tx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115A2C-37DE-E68F-F5F2-70381C559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672" y="2421683"/>
            <a:ext cx="4765949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Υπολογισμός πλήρους ανθρακικού αποτυπώματος</a:t>
            </a:r>
            <a:endParaRPr kumimoji="0" lang="en-GR" altLang="en-GR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Embodied carbon (υλικά και κατασκευή).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Operational carbon (ενέργεια χρήσης).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GR" altLang="en-GR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Στόχοι για ουδέτερο άνθρακα</a:t>
            </a:r>
            <a:endParaRPr kumimoji="0" lang="en-GR" altLang="en-GR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Ορισμός ορίων για κάθε φάση ζωής του κτιρίου.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GR" altLang="en-GR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Παρακολούθηση ενεργειακών επιδόσεων και εκπομπών μακροπρόθεσμα.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R" altLang="en-GR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156" name="Group 615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Freeform: Shape 615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7" name="Picture 3" descr="Mestek CO Meter Φορητός ανιχνευτής διαρροής μονοξειδίου του άνθρακα,  θερμοκρασίας &amp; υγρασίας">
            <a:extLst>
              <a:ext uri="{FF2B5EF4-FFF2-40B4-BE49-F238E27FC236}">
                <a16:creationId xmlns:a16="http://schemas.microsoft.com/office/drawing/2014/main" id="{CBAE41D6-0B23-F983-17A2-0692F857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819656"/>
            <a:ext cx="4142232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7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09DAB-4B81-855C-26F8-0FEB6E7E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600" b="1">
                <a:solidFill>
                  <a:schemeClr val="tx2"/>
                </a:solidFill>
              </a:rPr>
              <a:t>Σύνοψη</a:t>
            </a:r>
            <a:br>
              <a:rPr lang="el-GR" sz="3600" b="1">
                <a:solidFill>
                  <a:schemeClr val="tx2"/>
                </a:solidFill>
              </a:rPr>
            </a:br>
            <a:endParaRPr lang="en-GR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06FF-43EB-F385-D9E1-F2EA5FD58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l-GR" sz="1800">
                <a:solidFill>
                  <a:schemeClr val="tx2"/>
                </a:solidFill>
              </a:rPr>
              <a:t>Η μείωση του ανθρακικού αποτυπώματος βασίζεται σε </a:t>
            </a:r>
            <a:r>
              <a:rPr lang="el-GR" sz="1800" b="1">
                <a:solidFill>
                  <a:schemeClr val="tx2"/>
                </a:solidFill>
              </a:rPr>
              <a:t>τρεις άξονες</a:t>
            </a:r>
            <a:r>
              <a:rPr lang="el-GR" sz="1800">
                <a:solidFill>
                  <a:schemeClr val="tx2"/>
                </a:solidFill>
              </a:rPr>
              <a:t>:</a:t>
            </a:r>
          </a:p>
          <a:p>
            <a:r>
              <a:rPr lang="el-GR" sz="1800" b="1">
                <a:solidFill>
                  <a:schemeClr val="tx2"/>
                </a:solidFill>
              </a:rPr>
              <a:t>Μείωση του ενσωματωμένου άνθρακα</a:t>
            </a:r>
            <a:r>
              <a:rPr lang="el-GR" sz="1800">
                <a:solidFill>
                  <a:schemeClr val="tx2"/>
                </a:solidFill>
              </a:rPr>
              <a:t> → υλικά χαμηλού άνθρακα, επανάχρηση, βελτιστοποίηση δομής.</a:t>
            </a:r>
          </a:p>
          <a:p>
            <a:r>
              <a:rPr lang="el-GR" sz="1800" b="1">
                <a:solidFill>
                  <a:schemeClr val="tx2"/>
                </a:solidFill>
              </a:rPr>
              <a:t>Μείωση του λειτουργικού άνθρακα</a:t>
            </a:r>
            <a:r>
              <a:rPr lang="el-GR" sz="1800">
                <a:solidFill>
                  <a:schemeClr val="tx2"/>
                </a:solidFill>
              </a:rPr>
              <a:t> → βιοκλιματικός σχεδιασμός, ανανεώσιμες πηγές, παθητική άνεση.</a:t>
            </a:r>
          </a:p>
          <a:p>
            <a:r>
              <a:rPr lang="el-GR" sz="1800" b="1">
                <a:solidFill>
                  <a:schemeClr val="tx2"/>
                </a:solidFill>
              </a:rPr>
              <a:t>Βιώσιμος κύκλος ζωής</a:t>
            </a:r>
            <a:r>
              <a:rPr lang="el-GR" sz="1800">
                <a:solidFill>
                  <a:schemeClr val="tx2"/>
                </a:solidFill>
              </a:rPr>
              <a:t> → αποσυναρμολόγηση, ανακύκλωση, κυκλικότητα και παρακολούθηση.</a:t>
            </a:r>
          </a:p>
          <a:p>
            <a:endParaRPr lang="en-GR" sz="1800">
              <a:solidFill>
                <a:schemeClr val="tx2"/>
              </a:solidFill>
            </a:endParaRPr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180" name="Freeform: Shape 717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Freeform: Shape 718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2" name="Freeform: Shape 718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Freeform: Shape 718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ΕΠΑΝΑΧΡΗΣΗ &amp; ΕΠΑΝΕΝΤΑΞΗ: ΙΣΤΟΡΙΚΑ ΒΙΟΜΗΧΑΝΙΚΑ ΚΤΙΡΙΑ ΣΤΟΠΑΡΑΛΙΑΚΟ ΜΕΤΩΠΟ  ΤΗΣ ΕΡΜΟΥΠΟΛΗΣ | Τμήμα Αρχιτεκτόνων Πανεπιστήμιο Πατρών">
            <a:extLst>
              <a:ext uri="{FF2B5EF4-FFF2-40B4-BE49-F238E27FC236}">
                <a16:creationId xmlns:a16="http://schemas.microsoft.com/office/drawing/2014/main" id="{309178B7-6AD2-6B04-9D83-E76C82EE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37435"/>
            <a:ext cx="4142232" cy="31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7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454</Words>
  <Application>Microsoft Macintosh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Re-use Living Lab: Ambiances, Energy and Carbon</vt:lpstr>
      <vt:lpstr>1. Μείωση του ανθρακικού αποτυπώματος των υλικών (embodied carbon)</vt:lpstr>
      <vt:lpstr>2. Μείωση του λειτουργικού ανθρακικού αποτυπώματος</vt:lpstr>
      <vt:lpstr>3. Βιώσιμος σχεδιασμός και προγραμματισμός</vt:lpstr>
      <vt:lpstr>4. Διαχείριση τέλους ζωής και κυκλικότητα</vt:lpstr>
      <vt:lpstr>5. Μέτρηση και παρακολούθηση του άνθρακα</vt:lpstr>
      <vt:lpstr>Σύνοψη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REMY NICOLAS-MICHEL-PHILIPPE</dc:creator>
  <cp:lastModifiedBy>REMY NICOLAS-MICHEL-PHILIPPE</cp:lastModifiedBy>
  <cp:revision>1</cp:revision>
  <dcterms:created xsi:type="dcterms:W3CDTF">2025-12-17T15:21:43Z</dcterms:created>
  <dcterms:modified xsi:type="dcterms:W3CDTF">2025-12-17T15:38:45Z</dcterms:modified>
</cp:coreProperties>
</file>