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4" r:id="rId11"/>
    <p:sldId id="273" r:id="rId12"/>
    <p:sldId id="278" r:id="rId13"/>
    <p:sldId id="265" r:id="rId14"/>
    <p:sldId id="272" r:id="rId15"/>
    <p:sldId id="266" r:id="rId16"/>
    <p:sldId id="267" r:id="rId17"/>
    <p:sldId id="279" r:id="rId18"/>
    <p:sldId id="271" r:id="rId19"/>
    <p:sldId id="276" r:id="rId20"/>
    <p:sldId id="275" r:id="rId21"/>
    <p:sldId id="277"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8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B8DF78-0A79-4D35-A2DB-9D2D557F447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3ECB378-AF9D-40AB-9FD1-A8CE3A535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03604CA-0443-4B94-8A4D-530115FDB7A0}"/>
              </a:ext>
            </a:extLst>
          </p:cNvPr>
          <p:cNvSpPr>
            <a:spLocks noGrp="1"/>
          </p:cNvSpPr>
          <p:nvPr>
            <p:ph type="dt" sz="half" idx="10"/>
          </p:nvPr>
        </p:nvSpPr>
        <p:spPr/>
        <p:txBody>
          <a:bodyPr/>
          <a:lstStyle/>
          <a:p>
            <a:fld id="{95CE0DE9-EB9C-4F87-935C-7F83D6F332D8}" type="datetimeFigureOut">
              <a:rPr lang="el-GR" smtClean="0"/>
              <a:t>24/2/2025</a:t>
            </a:fld>
            <a:endParaRPr lang="el-GR"/>
          </a:p>
        </p:txBody>
      </p:sp>
      <p:sp>
        <p:nvSpPr>
          <p:cNvPr id="5" name="Θέση υποσέλιδου 4">
            <a:extLst>
              <a:ext uri="{FF2B5EF4-FFF2-40B4-BE49-F238E27FC236}">
                <a16:creationId xmlns:a16="http://schemas.microsoft.com/office/drawing/2014/main" id="{89C79A2E-346B-48F6-989A-A4862AB4D00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2732BBA-1330-43D5-A4B4-64F4C74FE41C}"/>
              </a:ext>
            </a:extLst>
          </p:cNvPr>
          <p:cNvSpPr>
            <a:spLocks noGrp="1"/>
          </p:cNvSpPr>
          <p:nvPr>
            <p:ph type="sldNum" sz="quarter" idx="12"/>
          </p:nvPr>
        </p:nvSpPr>
        <p:spPr/>
        <p:txBody>
          <a:bodyPr/>
          <a:lstStyle/>
          <a:p>
            <a:fld id="{02093C60-5F6A-42C4-A221-F9AF4DAB0CE8}" type="slidenum">
              <a:rPr lang="el-GR" smtClean="0"/>
              <a:t>‹#›</a:t>
            </a:fld>
            <a:endParaRPr lang="el-GR"/>
          </a:p>
        </p:txBody>
      </p:sp>
    </p:spTree>
    <p:extLst>
      <p:ext uri="{BB962C8B-B14F-4D97-AF65-F5344CB8AC3E}">
        <p14:creationId xmlns:p14="http://schemas.microsoft.com/office/powerpoint/2010/main" val="302265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DC1304-79E7-413C-8723-A12DAE4DBBD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54E0716-3E33-43FD-9728-F89D1982E43A}"/>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47A2AD9A-872F-49E7-A0D8-C94553586CA1}"/>
              </a:ext>
            </a:extLst>
          </p:cNvPr>
          <p:cNvSpPr>
            <a:spLocks noGrp="1"/>
          </p:cNvSpPr>
          <p:nvPr>
            <p:ph type="dt" sz="half" idx="10"/>
          </p:nvPr>
        </p:nvSpPr>
        <p:spPr/>
        <p:txBody>
          <a:bodyPr/>
          <a:lstStyle/>
          <a:p>
            <a:fld id="{95CE0DE9-EB9C-4F87-935C-7F83D6F332D8}" type="datetimeFigureOut">
              <a:rPr lang="el-GR" smtClean="0"/>
              <a:t>24/2/2025</a:t>
            </a:fld>
            <a:endParaRPr lang="el-GR"/>
          </a:p>
        </p:txBody>
      </p:sp>
      <p:sp>
        <p:nvSpPr>
          <p:cNvPr id="5" name="Θέση υποσέλιδου 4">
            <a:extLst>
              <a:ext uri="{FF2B5EF4-FFF2-40B4-BE49-F238E27FC236}">
                <a16:creationId xmlns:a16="http://schemas.microsoft.com/office/drawing/2014/main" id="{32E9FC82-C2DE-4CC7-A838-6F25E19765F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3DA681-CDCD-474D-9372-A92F6660AC66}"/>
              </a:ext>
            </a:extLst>
          </p:cNvPr>
          <p:cNvSpPr>
            <a:spLocks noGrp="1"/>
          </p:cNvSpPr>
          <p:nvPr>
            <p:ph type="sldNum" sz="quarter" idx="12"/>
          </p:nvPr>
        </p:nvSpPr>
        <p:spPr/>
        <p:txBody>
          <a:bodyPr/>
          <a:lstStyle/>
          <a:p>
            <a:fld id="{02093C60-5F6A-42C4-A221-F9AF4DAB0CE8}" type="slidenum">
              <a:rPr lang="el-GR" smtClean="0"/>
              <a:t>‹#›</a:t>
            </a:fld>
            <a:endParaRPr lang="el-GR"/>
          </a:p>
        </p:txBody>
      </p:sp>
    </p:spTree>
    <p:extLst>
      <p:ext uri="{BB962C8B-B14F-4D97-AF65-F5344CB8AC3E}">
        <p14:creationId xmlns:p14="http://schemas.microsoft.com/office/powerpoint/2010/main" val="295706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6EE8BC7-7A99-4C95-8866-9B9A4E5F765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73882E8-7A88-4924-BC0D-E65ADC08869F}"/>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835751C6-CF32-498D-9442-685C20E9DE42}"/>
              </a:ext>
            </a:extLst>
          </p:cNvPr>
          <p:cNvSpPr>
            <a:spLocks noGrp="1"/>
          </p:cNvSpPr>
          <p:nvPr>
            <p:ph type="dt" sz="half" idx="10"/>
          </p:nvPr>
        </p:nvSpPr>
        <p:spPr/>
        <p:txBody>
          <a:bodyPr/>
          <a:lstStyle/>
          <a:p>
            <a:fld id="{95CE0DE9-EB9C-4F87-935C-7F83D6F332D8}" type="datetimeFigureOut">
              <a:rPr lang="el-GR" smtClean="0"/>
              <a:t>24/2/2025</a:t>
            </a:fld>
            <a:endParaRPr lang="el-GR"/>
          </a:p>
        </p:txBody>
      </p:sp>
      <p:sp>
        <p:nvSpPr>
          <p:cNvPr id="5" name="Θέση υποσέλιδου 4">
            <a:extLst>
              <a:ext uri="{FF2B5EF4-FFF2-40B4-BE49-F238E27FC236}">
                <a16:creationId xmlns:a16="http://schemas.microsoft.com/office/drawing/2014/main" id="{B6320C7E-32B1-4912-BC61-A06C2832CC6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06AA78E-BADA-4D48-8067-6DF711C27890}"/>
              </a:ext>
            </a:extLst>
          </p:cNvPr>
          <p:cNvSpPr>
            <a:spLocks noGrp="1"/>
          </p:cNvSpPr>
          <p:nvPr>
            <p:ph type="sldNum" sz="quarter" idx="12"/>
          </p:nvPr>
        </p:nvSpPr>
        <p:spPr/>
        <p:txBody>
          <a:bodyPr/>
          <a:lstStyle/>
          <a:p>
            <a:fld id="{02093C60-5F6A-42C4-A221-F9AF4DAB0CE8}" type="slidenum">
              <a:rPr lang="el-GR" smtClean="0"/>
              <a:t>‹#›</a:t>
            </a:fld>
            <a:endParaRPr lang="el-GR"/>
          </a:p>
        </p:txBody>
      </p:sp>
    </p:spTree>
    <p:extLst>
      <p:ext uri="{BB962C8B-B14F-4D97-AF65-F5344CB8AC3E}">
        <p14:creationId xmlns:p14="http://schemas.microsoft.com/office/powerpoint/2010/main" val="154105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171E3A-0C6F-4B85-898A-1DB649657F5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241DDE3-DE96-4532-AD1C-A544D2350581}"/>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72FE553D-3161-4091-8433-57907218921A}"/>
              </a:ext>
            </a:extLst>
          </p:cNvPr>
          <p:cNvSpPr>
            <a:spLocks noGrp="1"/>
          </p:cNvSpPr>
          <p:nvPr>
            <p:ph type="dt" sz="half" idx="10"/>
          </p:nvPr>
        </p:nvSpPr>
        <p:spPr/>
        <p:txBody>
          <a:bodyPr/>
          <a:lstStyle/>
          <a:p>
            <a:fld id="{95CE0DE9-EB9C-4F87-935C-7F83D6F332D8}" type="datetimeFigureOut">
              <a:rPr lang="el-GR" smtClean="0"/>
              <a:t>24/2/2025</a:t>
            </a:fld>
            <a:endParaRPr lang="el-GR"/>
          </a:p>
        </p:txBody>
      </p:sp>
      <p:sp>
        <p:nvSpPr>
          <p:cNvPr id="5" name="Θέση υποσέλιδου 4">
            <a:extLst>
              <a:ext uri="{FF2B5EF4-FFF2-40B4-BE49-F238E27FC236}">
                <a16:creationId xmlns:a16="http://schemas.microsoft.com/office/drawing/2014/main" id="{50C1CAFB-18CB-4442-AD9D-5268FCC4E56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FD7C4BD-E63E-485B-BE16-91FEA3872E99}"/>
              </a:ext>
            </a:extLst>
          </p:cNvPr>
          <p:cNvSpPr>
            <a:spLocks noGrp="1"/>
          </p:cNvSpPr>
          <p:nvPr>
            <p:ph type="sldNum" sz="quarter" idx="12"/>
          </p:nvPr>
        </p:nvSpPr>
        <p:spPr/>
        <p:txBody>
          <a:bodyPr/>
          <a:lstStyle/>
          <a:p>
            <a:fld id="{02093C60-5F6A-42C4-A221-F9AF4DAB0CE8}" type="slidenum">
              <a:rPr lang="el-GR" smtClean="0"/>
              <a:t>‹#›</a:t>
            </a:fld>
            <a:endParaRPr lang="el-GR"/>
          </a:p>
        </p:txBody>
      </p:sp>
    </p:spTree>
    <p:extLst>
      <p:ext uri="{BB962C8B-B14F-4D97-AF65-F5344CB8AC3E}">
        <p14:creationId xmlns:p14="http://schemas.microsoft.com/office/powerpoint/2010/main" val="424794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6D6FC4-6CF8-4FDA-A973-E1FE1A0532F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B9E26EC-B0DB-41D8-BB97-3D6731B9F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1BD5EA04-1943-496D-B80C-B83D766A40EC}"/>
              </a:ext>
            </a:extLst>
          </p:cNvPr>
          <p:cNvSpPr>
            <a:spLocks noGrp="1"/>
          </p:cNvSpPr>
          <p:nvPr>
            <p:ph type="dt" sz="half" idx="10"/>
          </p:nvPr>
        </p:nvSpPr>
        <p:spPr/>
        <p:txBody>
          <a:bodyPr/>
          <a:lstStyle/>
          <a:p>
            <a:fld id="{95CE0DE9-EB9C-4F87-935C-7F83D6F332D8}" type="datetimeFigureOut">
              <a:rPr lang="el-GR" smtClean="0"/>
              <a:t>24/2/2025</a:t>
            </a:fld>
            <a:endParaRPr lang="el-GR"/>
          </a:p>
        </p:txBody>
      </p:sp>
      <p:sp>
        <p:nvSpPr>
          <p:cNvPr id="5" name="Θέση υποσέλιδου 4">
            <a:extLst>
              <a:ext uri="{FF2B5EF4-FFF2-40B4-BE49-F238E27FC236}">
                <a16:creationId xmlns:a16="http://schemas.microsoft.com/office/drawing/2014/main" id="{24411554-255F-4777-B2EF-98715BE0D5A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52B9B6A-524F-4827-B9C1-9B6E6C36805D}"/>
              </a:ext>
            </a:extLst>
          </p:cNvPr>
          <p:cNvSpPr>
            <a:spLocks noGrp="1"/>
          </p:cNvSpPr>
          <p:nvPr>
            <p:ph type="sldNum" sz="quarter" idx="12"/>
          </p:nvPr>
        </p:nvSpPr>
        <p:spPr/>
        <p:txBody>
          <a:bodyPr/>
          <a:lstStyle/>
          <a:p>
            <a:fld id="{02093C60-5F6A-42C4-A221-F9AF4DAB0CE8}" type="slidenum">
              <a:rPr lang="el-GR" smtClean="0"/>
              <a:t>‹#›</a:t>
            </a:fld>
            <a:endParaRPr lang="el-GR"/>
          </a:p>
        </p:txBody>
      </p:sp>
    </p:spTree>
    <p:extLst>
      <p:ext uri="{BB962C8B-B14F-4D97-AF65-F5344CB8AC3E}">
        <p14:creationId xmlns:p14="http://schemas.microsoft.com/office/powerpoint/2010/main" val="196921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AC1B74-0495-440C-B4BA-5106093BA4F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E24C5E0-4B47-43AC-88F9-6ED80474585E}"/>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67E0863-85D7-4554-9268-4849D2758492}"/>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D1856E43-9C18-4A21-81A6-233F99617817}"/>
              </a:ext>
            </a:extLst>
          </p:cNvPr>
          <p:cNvSpPr>
            <a:spLocks noGrp="1"/>
          </p:cNvSpPr>
          <p:nvPr>
            <p:ph type="dt" sz="half" idx="10"/>
          </p:nvPr>
        </p:nvSpPr>
        <p:spPr/>
        <p:txBody>
          <a:bodyPr/>
          <a:lstStyle/>
          <a:p>
            <a:fld id="{95CE0DE9-EB9C-4F87-935C-7F83D6F332D8}" type="datetimeFigureOut">
              <a:rPr lang="el-GR" smtClean="0"/>
              <a:t>24/2/2025</a:t>
            </a:fld>
            <a:endParaRPr lang="el-GR"/>
          </a:p>
        </p:txBody>
      </p:sp>
      <p:sp>
        <p:nvSpPr>
          <p:cNvPr id="6" name="Θέση υποσέλιδου 5">
            <a:extLst>
              <a:ext uri="{FF2B5EF4-FFF2-40B4-BE49-F238E27FC236}">
                <a16:creationId xmlns:a16="http://schemas.microsoft.com/office/drawing/2014/main" id="{5EF7285D-90B6-42A3-93AD-38CDFF09B35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E693D30-7C88-4D9D-B206-A5A2682D7CCA}"/>
              </a:ext>
            </a:extLst>
          </p:cNvPr>
          <p:cNvSpPr>
            <a:spLocks noGrp="1"/>
          </p:cNvSpPr>
          <p:nvPr>
            <p:ph type="sldNum" sz="quarter" idx="12"/>
          </p:nvPr>
        </p:nvSpPr>
        <p:spPr/>
        <p:txBody>
          <a:bodyPr/>
          <a:lstStyle/>
          <a:p>
            <a:fld id="{02093C60-5F6A-42C4-A221-F9AF4DAB0CE8}" type="slidenum">
              <a:rPr lang="el-GR" smtClean="0"/>
              <a:t>‹#›</a:t>
            </a:fld>
            <a:endParaRPr lang="el-GR"/>
          </a:p>
        </p:txBody>
      </p:sp>
    </p:spTree>
    <p:extLst>
      <p:ext uri="{BB962C8B-B14F-4D97-AF65-F5344CB8AC3E}">
        <p14:creationId xmlns:p14="http://schemas.microsoft.com/office/powerpoint/2010/main" val="229691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E2BBA1-B7EE-46E4-89E8-778C6368E43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A56D817-074B-4824-B69A-49D66B571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7BA0DC51-374E-42F5-9E17-E8070900EC9C}"/>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A9910076-2783-4955-BDCB-8109E7258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DB14F07D-6726-4850-987B-507626D08C32}"/>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CBA74974-DFDD-446B-A48B-75ED971644BF}"/>
              </a:ext>
            </a:extLst>
          </p:cNvPr>
          <p:cNvSpPr>
            <a:spLocks noGrp="1"/>
          </p:cNvSpPr>
          <p:nvPr>
            <p:ph type="dt" sz="half" idx="10"/>
          </p:nvPr>
        </p:nvSpPr>
        <p:spPr/>
        <p:txBody>
          <a:bodyPr/>
          <a:lstStyle/>
          <a:p>
            <a:fld id="{95CE0DE9-EB9C-4F87-935C-7F83D6F332D8}" type="datetimeFigureOut">
              <a:rPr lang="el-GR" smtClean="0"/>
              <a:t>24/2/2025</a:t>
            </a:fld>
            <a:endParaRPr lang="el-GR"/>
          </a:p>
        </p:txBody>
      </p:sp>
      <p:sp>
        <p:nvSpPr>
          <p:cNvPr id="8" name="Θέση υποσέλιδου 7">
            <a:extLst>
              <a:ext uri="{FF2B5EF4-FFF2-40B4-BE49-F238E27FC236}">
                <a16:creationId xmlns:a16="http://schemas.microsoft.com/office/drawing/2014/main" id="{30566C58-E4C1-42D8-9DB2-7239721E7FC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F2F10914-3E82-4AA6-BB9E-DD5AD2B62CCE}"/>
              </a:ext>
            </a:extLst>
          </p:cNvPr>
          <p:cNvSpPr>
            <a:spLocks noGrp="1"/>
          </p:cNvSpPr>
          <p:nvPr>
            <p:ph type="sldNum" sz="quarter" idx="12"/>
          </p:nvPr>
        </p:nvSpPr>
        <p:spPr/>
        <p:txBody>
          <a:bodyPr/>
          <a:lstStyle/>
          <a:p>
            <a:fld id="{02093C60-5F6A-42C4-A221-F9AF4DAB0CE8}" type="slidenum">
              <a:rPr lang="el-GR" smtClean="0"/>
              <a:t>‹#›</a:t>
            </a:fld>
            <a:endParaRPr lang="el-GR"/>
          </a:p>
        </p:txBody>
      </p:sp>
    </p:spTree>
    <p:extLst>
      <p:ext uri="{BB962C8B-B14F-4D97-AF65-F5344CB8AC3E}">
        <p14:creationId xmlns:p14="http://schemas.microsoft.com/office/powerpoint/2010/main" val="45713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A1673F-035B-4F2D-893B-DAB56101660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D02F0F2-46BF-408D-9C33-3FB4845E68E9}"/>
              </a:ext>
            </a:extLst>
          </p:cNvPr>
          <p:cNvSpPr>
            <a:spLocks noGrp="1"/>
          </p:cNvSpPr>
          <p:nvPr>
            <p:ph type="dt" sz="half" idx="10"/>
          </p:nvPr>
        </p:nvSpPr>
        <p:spPr/>
        <p:txBody>
          <a:bodyPr/>
          <a:lstStyle/>
          <a:p>
            <a:fld id="{95CE0DE9-EB9C-4F87-935C-7F83D6F332D8}" type="datetimeFigureOut">
              <a:rPr lang="el-GR" smtClean="0"/>
              <a:t>24/2/2025</a:t>
            </a:fld>
            <a:endParaRPr lang="el-GR"/>
          </a:p>
        </p:txBody>
      </p:sp>
      <p:sp>
        <p:nvSpPr>
          <p:cNvPr id="4" name="Θέση υποσέλιδου 3">
            <a:extLst>
              <a:ext uri="{FF2B5EF4-FFF2-40B4-BE49-F238E27FC236}">
                <a16:creationId xmlns:a16="http://schemas.microsoft.com/office/drawing/2014/main" id="{17DF5074-96EB-420E-B4F7-98323ECF877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D547792E-ED5D-4349-AFAC-24AD4C46B5A9}"/>
              </a:ext>
            </a:extLst>
          </p:cNvPr>
          <p:cNvSpPr>
            <a:spLocks noGrp="1"/>
          </p:cNvSpPr>
          <p:nvPr>
            <p:ph type="sldNum" sz="quarter" idx="12"/>
          </p:nvPr>
        </p:nvSpPr>
        <p:spPr/>
        <p:txBody>
          <a:bodyPr/>
          <a:lstStyle/>
          <a:p>
            <a:fld id="{02093C60-5F6A-42C4-A221-F9AF4DAB0CE8}" type="slidenum">
              <a:rPr lang="el-GR" smtClean="0"/>
              <a:t>‹#›</a:t>
            </a:fld>
            <a:endParaRPr lang="el-GR"/>
          </a:p>
        </p:txBody>
      </p:sp>
    </p:spTree>
    <p:extLst>
      <p:ext uri="{BB962C8B-B14F-4D97-AF65-F5344CB8AC3E}">
        <p14:creationId xmlns:p14="http://schemas.microsoft.com/office/powerpoint/2010/main" val="2155787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A616DE6-3943-4012-B8ED-D5204942AA2E}"/>
              </a:ext>
            </a:extLst>
          </p:cNvPr>
          <p:cNvSpPr>
            <a:spLocks noGrp="1"/>
          </p:cNvSpPr>
          <p:nvPr>
            <p:ph type="dt" sz="half" idx="10"/>
          </p:nvPr>
        </p:nvSpPr>
        <p:spPr/>
        <p:txBody>
          <a:bodyPr/>
          <a:lstStyle/>
          <a:p>
            <a:fld id="{95CE0DE9-EB9C-4F87-935C-7F83D6F332D8}" type="datetimeFigureOut">
              <a:rPr lang="el-GR" smtClean="0"/>
              <a:t>24/2/2025</a:t>
            </a:fld>
            <a:endParaRPr lang="el-GR"/>
          </a:p>
        </p:txBody>
      </p:sp>
      <p:sp>
        <p:nvSpPr>
          <p:cNvPr id="3" name="Θέση υποσέλιδου 2">
            <a:extLst>
              <a:ext uri="{FF2B5EF4-FFF2-40B4-BE49-F238E27FC236}">
                <a16:creationId xmlns:a16="http://schemas.microsoft.com/office/drawing/2014/main" id="{D7D2CD8B-408E-48AF-979A-E61EEF6F15F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A366FB47-0121-4186-8558-D43B956A9BAE}"/>
              </a:ext>
            </a:extLst>
          </p:cNvPr>
          <p:cNvSpPr>
            <a:spLocks noGrp="1"/>
          </p:cNvSpPr>
          <p:nvPr>
            <p:ph type="sldNum" sz="quarter" idx="12"/>
          </p:nvPr>
        </p:nvSpPr>
        <p:spPr/>
        <p:txBody>
          <a:bodyPr/>
          <a:lstStyle/>
          <a:p>
            <a:fld id="{02093C60-5F6A-42C4-A221-F9AF4DAB0CE8}" type="slidenum">
              <a:rPr lang="el-GR" smtClean="0"/>
              <a:t>‹#›</a:t>
            </a:fld>
            <a:endParaRPr lang="el-GR"/>
          </a:p>
        </p:txBody>
      </p:sp>
    </p:spTree>
    <p:extLst>
      <p:ext uri="{BB962C8B-B14F-4D97-AF65-F5344CB8AC3E}">
        <p14:creationId xmlns:p14="http://schemas.microsoft.com/office/powerpoint/2010/main" val="87932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249A27-3231-46D2-8820-C7625CE11B8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F3432E7-7DC3-4ED6-A256-086C5E85DF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BBC17859-3A39-49EB-9661-8A7AF0B7D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345F8D76-AF26-4A05-A843-85F82E075D21}"/>
              </a:ext>
            </a:extLst>
          </p:cNvPr>
          <p:cNvSpPr>
            <a:spLocks noGrp="1"/>
          </p:cNvSpPr>
          <p:nvPr>
            <p:ph type="dt" sz="half" idx="10"/>
          </p:nvPr>
        </p:nvSpPr>
        <p:spPr/>
        <p:txBody>
          <a:bodyPr/>
          <a:lstStyle/>
          <a:p>
            <a:fld id="{95CE0DE9-EB9C-4F87-935C-7F83D6F332D8}" type="datetimeFigureOut">
              <a:rPr lang="el-GR" smtClean="0"/>
              <a:t>24/2/2025</a:t>
            </a:fld>
            <a:endParaRPr lang="el-GR"/>
          </a:p>
        </p:txBody>
      </p:sp>
      <p:sp>
        <p:nvSpPr>
          <p:cNvPr id="6" name="Θέση υποσέλιδου 5">
            <a:extLst>
              <a:ext uri="{FF2B5EF4-FFF2-40B4-BE49-F238E27FC236}">
                <a16:creationId xmlns:a16="http://schemas.microsoft.com/office/drawing/2014/main" id="{FF481B99-7058-44C7-99CE-5B900A1420D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DD8E122-C569-42BF-9AE1-369A3A4D3D84}"/>
              </a:ext>
            </a:extLst>
          </p:cNvPr>
          <p:cNvSpPr>
            <a:spLocks noGrp="1"/>
          </p:cNvSpPr>
          <p:nvPr>
            <p:ph type="sldNum" sz="quarter" idx="12"/>
          </p:nvPr>
        </p:nvSpPr>
        <p:spPr/>
        <p:txBody>
          <a:bodyPr/>
          <a:lstStyle/>
          <a:p>
            <a:fld id="{02093C60-5F6A-42C4-A221-F9AF4DAB0CE8}" type="slidenum">
              <a:rPr lang="el-GR" smtClean="0"/>
              <a:t>‹#›</a:t>
            </a:fld>
            <a:endParaRPr lang="el-GR"/>
          </a:p>
        </p:txBody>
      </p:sp>
    </p:spTree>
    <p:extLst>
      <p:ext uri="{BB962C8B-B14F-4D97-AF65-F5344CB8AC3E}">
        <p14:creationId xmlns:p14="http://schemas.microsoft.com/office/powerpoint/2010/main" val="391254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D7A300-2262-4F8C-925C-780171E74DF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EC025A8-BD91-4DAC-9472-7C8EE4F4FD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89C30E9-2D0C-4A82-80A4-9EDB996C8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A909EA5E-F7D3-4BB8-BBBF-559CE2A3CB72}"/>
              </a:ext>
            </a:extLst>
          </p:cNvPr>
          <p:cNvSpPr>
            <a:spLocks noGrp="1"/>
          </p:cNvSpPr>
          <p:nvPr>
            <p:ph type="dt" sz="half" idx="10"/>
          </p:nvPr>
        </p:nvSpPr>
        <p:spPr/>
        <p:txBody>
          <a:bodyPr/>
          <a:lstStyle/>
          <a:p>
            <a:fld id="{95CE0DE9-EB9C-4F87-935C-7F83D6F332D8}" type="datetimeFigureOut">
              <a:rPr lang="el-GR" smtClean="0"/>
              <a:t>24/2/2025</a:t>
            </a:fld>
            <a:endParaRPr lang="el-GR"/>
          </a:p>
        </p:txBody>
      </p:sp>
      <p:sp>
        <p:nvSpPr>
          <p:cNvPr id="6" name="Θέση υποσέλιδου 5">
            <a:extLst>
              <a:ext uri="{FF2B5EF4-FFF2-40B4-BE49-F238E27FC236}">
                <a16:creationId xmlns:a16="http://schemas.microsoft.com/office/drawing/2014/main" id="{BC445847-552A-4A67-B4AD-779113B1456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536AD67-A11B-4F57-9C47-5158959E73EC}"/>
              </a:ext>
            </a:extLst>
          </p:cNvPr>
          <p:cNvSpPr>
            <a:spLocks noGrp="1"/>
          </p:cNvSpPr>
          <p:nvPr>
            <p:ph type="sldNum" sz="quarter" idx="12"/>
          </p:nvPr>
        </p:nvSpPr>
        <p:spPr/>
        <p:txBody>
          <a:bodyPr/>
          <a:lstStyle/>
          <a:p>
            <a:fld id="{02093C60-5F6A-42C4-A221-F9AF4DAB0CE8}" type="slidenum">
              <a:rPr lang="el-GR" smtClean="0"/>
              <a:t>‹#›</a:t>
            </a:fld>
            <a:endParaRPr lang="el-GR"/>
          </a:p>
        </p:txBody>
      </p:sp>
    </p:spTree>
    <p:extLst>
      <p:ext uri="{BB962C8B-B14F-4D97-AF65-F5344CB8AC3E}">
        <p14:creationId xmlns:p14="http://schemas.microsoft.com/office/powerpoint/2010/main" val="1450580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F98216A-7D4D-4F38-842A-193D154591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DC34F6E-E1C0-4A9F-9153-44ABAD202A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CA28487A-0CD7-4E13-84A4-4D534026A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E0DE9-EB9C-4F87-935C-7F83D6F332D8}" type="datetimeFigureOut">
              <a:rPr lang="el-GR" smtClean="0"/>
              <a:t>24/2/2025</a:t>
            </a:fld>
            <a:endParaRPr lang="el-GR"/>
          </a:p>
        </p:txBody>
      </p:sp>
      <p:sp>
        <p:nvSpPr>
          <p:cNvPr id="5" name="Θέση υποσέλιδου 4">
            <a:extLst>
              <a:ext uri="{FF2B5EF4-FFF2-40B4-BE49-F238E27FC236}">
                <a16:creationId xmlns:a16="http://schemas.microsoft.com/office/drawing/2014/main" id="{99E7F4B8-7C64-4AD2-8995-27C7C5F3AA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E6B3DFC-254B-4C32-8608-BD9C21275B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93C60-5F6A-42C4-A221-F9AF4DAB0CE8}" type="slidenum">
              <a:rPr lang="el-GR" smtClean="0"/>
              <a:t>‹#›</a:t>
            </a:fld>
            <a:endParaRPr lang="el-GR"/>
          </a:p>
        </p:txBody>
      </p:sp>
    </p:spTree>
    <p:extLst>
      <p:ext uri="{BB962C8B-B14F-4D97-AF65-F5344CB8AC3E}">
        <p14:creationId xmlns:p14="http://schemas.microsoft.com/office/powerpoint/2010/main" val="4277927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0E289126-EBDE-4892-A7FF-06CB56F8AD6D}"/>
              </a:ext>
            </a:extLst>
          </p:cNvPr>
          <p:cNvSpPr>
            <a:spLocks noGrp="1"/>
          </p:cNvSpPr>
          <p:nvPr>
            <p:ph type="subTitle" idx="1"/>
          </p:nvPr>
        </p:nvSpPr>
        <p:spPr>
          <a:xfrm>
            <a:off x="1523998" y="5046535"/>
            <a:ext cx="9144000" cy="1339517"/>
          </a:xfrm>
        </p:spPr>
        <p:txBody>
          <a:bodyPr>
            <a:normAutofit/>
          </a:bodyPr>
          <a:lstStyle/>
          <a:p>
            <a:r>
              <a:rPr lang="el-GR" sz="4400" b="1" i="1" dirty="0"/>
              <a:t>ΞΕΝΟΦΩΝ ΣΠΗΛΙΩΤΗΣ</a:t>
            </a:r>
            <a:endParaRPr lang="el-GR" sz="2800" b="1" i="1" dirty="0"/>
          </a:p>
          <a:p>
            <a:r>
              <a:rPr lang="el-GR" sz="2800" b="1" i="1" dirty="0" smtClean="0"/>
              <a:t>Ομότιμος Καθηγητής</a:t>
            </a:r>
            <a:endParaRPr lang="el-GR" sz="4400" b="1" i="1" dirty="0"/>
          </a:p>
          <a:p>
            <a:endParaRPr lang="el-GR" sz="4400" b="1" i="1" dirty="0"/>
          </a:p>
        </p:txBody>
      </p:sp>
      <p:sp>
        <p:nvSpPr>
          <p:cNvPr id="4" name="Rectangle 1">
            <a:extLst>
              <a:ext uri="{FF2B5EF4-FFF2-40B4-BE49-F238E27FC236}">
                <a16:creationId xmlns:a16="http://schemas.microsoft.com/office/drawing/2014/main" id="{1DEC1627-D1B1-4DE1-9429-62E447683DB3}"/>
              </a:ext>
            </a:extLst>
          </p:cNvPr>
          <p:cNvSpPr>
            <a:spLocks noGrp="1" noChangeArrowheads="1"/>
          </p:cNvSpPr>
          <p:nvPr>
            <p:ph type="ctrTitle"/>
          </p:nvPr>
        </p:nvSpPr>
        <p:spPr bwMode="auto">
          <a:xfrm>
            <a:off x="1205077" y="2455477"/>
            <a:ext cx="978184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8000" b="1" i="0" u="none" strike="noStrike" cap="none" normalizeH="0" baseline="0" dirty="0">
                <a:ln>
                  <a:noFill/>
                </a:ln>
                <a:solidFill>
                  <a:srgbClr val="FF0000"/>
                </a:solidFill>
                <a:effectLst/>
                <a:latin typeface="Calibri Light" panose="020F0302020204030204" pitchFamily="34" charset="0"/>
                <a:ea typeface="Times New Roman" panose="02020603050405020304" pitchFamily="18" charset="0"/>
                <a:cs typeface="Calibri Light" panose="020F0302020204030204" pitchFamily="34" charset="0"/>
              </a:rPr>
              <a:t>ΚΥΚΛΙΚΗ ΟΙΚΟΝΟΜΙΑ &amp;</a:t>
            </a:r>
            <a:endParaRPr kumimoji="0" lang="el-GR" altLang="el-GR" sz="8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8000" b="1" i="1"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ΒΙΩΣΙΜΗ ΑΝΑΠΤΥΞΗ</a:t>
            </a:r>
            <a:endParaRPr kumimoji="0" lang="el-GR" altLang="el-GR" sz="8000" b="0" i="0" u="none" strike="noStrike" cap="none" normalizeH="0" baseline="0" dirty="0">
              <a:ln>
                <a:noFill/>
              </a:ln>
              <a:solidFill>
                <a:schemeClr val="tx1"/>
              </a:solidFill>
              <a:effectLst/>
              <a:latin typeface="Arial" panose="020B0604020202020204" pitchFamily="34" charset="0"/>
            </a:endParaRPr>
          </a:p>
        </p:txBody>
      </p:sp>
      <p:pic>
        <p:nvPicPr>
          <p:cNvPr id="1034" name="Picture 10" descr="Μετάβαση στην αρχική σελίδα">
            <a:extLst>
              <a:ext uri="{FF2B5EF4-FFF2-40B4-BE49-F238E27FC236}">
                <a16:creationId xmlns:a16="http://schemas.microsoft.com/office/drawing/2014/main" id="{A9599738-7B20-4676-B815-DAA78253A27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451552" y="0"/>
            <a:ext cx="3288891" cy="207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683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a:solidFill>
                  <a:srgbClr val="00B050"/>
                </a:solidFill>
                <a:effectLst>
                  <a:outerShdw blurRad="38100" dist="38100" dir="2700000" algn="tl">
                    <a:srgbClr val="000000">
                      <a:alpha val="43137"/>
                    </a:srgbClr>
                  </a:outerShdw>
                </a:effectLst>
              </a:rPr>
              <a:t>Αειφόρος ανάπτυξη </a:t>
            </a:r>
          </a:p>
        </p:txBody>
      </p:sp>
      <p:pic>
        <p:nvPicPr>
          <p:cNvPr id="6" name="Θέση περιεχομένου 5">
            <a:extLst>
              <a:ext uri="{FF2B5EF4-FFF2-40B4-BE49-F238E27FC236}">
                <a16:creationId xmlns:a16="http://schemas.microsoft.com/office/drawing/2014/main" id="{6FBE8A91-219B-4580-A4C1-5DEB144EE877}"/>
              </a:ext>
            </a:extLst>
          </p:cNvPr>
          <p:cNvPicPr>
            <a:picLocks noGrp="1" noChangeAspect="1"/>
          </p:cNvPicPr>
          <p:nvPr>
            <p:ph idx="1"/>
          </p:nvPr>
        </p:nvPicPr>
        <p:blipFill>
          <a:blip r:embed="rId2"/>
          <a:stretch>
            <a:fillRect/>
          </a:stretch>
        </p:blipFill>
        <p:spPr>
          <a:xfrm>
            <a:off x="1664110" y="1120774"/>
            <a:ext cx="8863780" cy="4999704"/>
          </a:xfrm>
          <a:prstGeom prst="rect">
            <a:avLst/>
          </a:prstGeom>
        </p:spPr>
      </p:pic>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362941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a:solidFill>
                  <a:srgbClr val="00B050"/>
                </a:solidFill>
                <a:effectLst>
                  <a:outerShdw blurRad="38100" dist="38100" dir="2700000" algn="tl">
                    <a:srgbClr val="000000">
                      <a:alpha val="43137"/>
                    </a:srgbClr>
                  </a:outerShdw>
                </a:effectLst>
              </a:rPr>
              <a:t>Ιδέα της Κυκλικής Οικονομίας </a:t>
            </a:r>
          </a:p>
        </p:txBody>
      </p:sp>
      <p:pic>
        <p:nvPicPr>
          <p:cNvPr id="6" name="Θέση περιεχομένου 5">
            <a:extLst>
              <a:ext uri="{FF2B5EF4-FFF2-40B4-BE49-F238E27FC236}">
                <a16:creationId xmlns:a16="http://schemas.microsoft.com/office/drawing/2014/main" id="{EF30454A-714A-4814-93CE-DA27F689753E}"/>
              </a:ext>
            </a:extLst>
          </p:cNvPr>
          <p:cNvPicPr>
            <a:picLocks noGrp="1" noChangeAspect="1"/>
          </p:cNvPicPr>
          <p:nvPr>
            <p:ph idx="1"/>
          </p:nvPr>
        </p:nvPicPr>
        <p:blipFill>
          <a:blip r:embed="rId2"/>
          <a:stretch>
            <a:fillRect/>
          </a:stretch>
        </p:blipFill>
        <p:spPr>
          <a:xfrm>
            <a:off x="206477" y="884238"/>
            <a:ext cx="11813458" cy="5354330"/>
          </a:xfrm>
          <a:prstGeom prst="rect">
            <a:avLst/>
          </a:prstGeom>
        </p:spPr>
      </p:pic>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2932902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smtClean="0">
                <a:solidFill>
                  <a:srgbClr val="00B050"/>
                </a:solidFill>
                <a:effectLst>
                  <a:outerShdw blurRad="38100" dist="38100" dir="2700000" algn="tl">
                    <a:srgbClr val="000000">
                      <a:alpha val="43137"/>
                    </a:srgbClr>
                  </a:outerShdw>
                </a:effectLst>
              </a:rPr>
              <a:t>Κυκλική Οικονομία κατά </a:t>
            </a:r>
            <a:r>
              <a:rPr lang="en-US" sz="4800" b="1" dirty="0" smtClean="0">
                <a:solidFill>
                  <a:srgbClr val="00B050"/>
                </a:solidFill>
                <a:effectLst>
                  <a:outerShdw blurRad="38100" dist="38100" dir="2700000" algn="tl">
                    <a:srgbClr val="000000">
                      <a:alpha val="43137"/>
                    </a:srgbClr>
                  </a:outerShdw>
                </a:effectLst>
              </a:rPr>
              <a:t>ISO</a:t>
            </a:r>
            <a:endParaRPr lang="el-GR" sz="4800" b="1" dirty="0">
              <a:solidFill>
                <a:srgbClr val="00B050"/>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884903"/>
            <a:ext cx="12191999" cy="5292060"/>
          </a:xfrm>
          <a:solidFill>
            <a:schemeClr val="accent5">
              <a:lumMod val="20000"/>
              <a:lumOff val="80000"/>
            </a:schemeClr>
          </a:solidFill>
        </p:spPr>
        <p:txBody>
          <a:bodyPr>
            <a:normAutofit fontScale="92500" lnSpcReduction="20000"/>
          </a:bodyPr>
          <a:lstStyle/>
          <a:p>
            <a:pPr marL="0" indent="0">
              <a:buNone/>
            </a:pP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7000"/>
              </a:lnSpc>
              <a:spcAft>
                <a:spcPts val="800"/>
              </a:spcAft>
              <a:buNone/>
            </a:pPr>
            <a:r>
              <a:rPr lang="en-US" sz="4400" b="1" dirty="0" smtClean="0"/>
              <a:t>“</a:t>
            </a:r>
            <a:r>
              <a:rPr lang="el-GR" sz="4400" b="1" dirty="0" smtClean="0"/>
              <a:t>Οικονομία που είναι αποκαταστατική και αναγεννητική από σχεδιασμό και που στοχεύει στη διατήρηση των προϊόντων, των εξαρτημάτων και των υλικών στην υψηλότερη χρηστικότητα και αξία τους ανά πάσα στιγμή, κάνοντας διάκριση μεταξύ τεχνικών και βιολογικών κύκλων</a:t>
            </a:r>
            <a:r>
              <a:rPr lang="en-US" sz="4400" b="1" dirty="0" smtClean="0"/>
              <a:t>.” </a:t>
            </a:r>
            <a:r>
              <a:rPr lang="en-US" sz="3600" b="1" dirty="0"/>
              <a:t/>
            </a:r>
            <a:br>
              <a:rPr lang="en-US" sz="3600" b="1" dirty="0"/>
            </a:br>
            <a:r>
              <a:rPr lang="en-US" dirty="0"/>
              <a:t/>
            </a:r>
            <a:br>
              <a:rPr lang="en-US" dirty="0"/>
            </a:b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1675611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a:solidFill>
                  <a:srgbClr val="00B050"/>
                </a:solidFill>
                <a:effectLst>
                  <a:outerShdw blurRad="38100" dist="38100" dir="2700000" algn="tl">
                    <a:srgbClr val="000000">
                      <a:alpha val="43137"/>
                    </a:srgbClr>
                  </a:outerShdw>
                </a:effectLst>
              </a:rPr>
              <a:t>Συμβολή της Κυκλικής Οικονομίας</a:t>
            </a: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884903"/>
            <a:ext cx="12191999" cy="5292060"/>
          </a:xfrm>
          <a:solidFill>
            <a:schemeClr val="accent5">
              <a:lumMod val="20000"/>
              <a:lumOff val="80000"/>
            </a:schemeClr>
          </a:solidFill>
        </p:spPr>
        <p:txBody>
          <a:bodyPr/>
          <a:lstStyle/>
          <a:p>
            <a:pPr marL="0" indent="0">
              <a:buNone/>
            </a:pP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l-GR" sz="3600" b="1" i="1" dirty="0">
                <a:latin typeface="Calibri" panose="020F0502020204030204" pitchFamily="34" charset="0"/>
                <a:ea typeface="Times New Roman" panose="02020603050405020304" pitchFamily="18" charset="0"/>
                <a:cs typeface="Times New Roman" panose="02020603050405020304" pitchFamily="18" charset="0"/>
              </a:rPr>
              <a:t>Η </a:t>
            </a:r>
            <a:r>
              <a:rPr lang="el-GR" sz="3600" b="1" i="1" u="sng"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Κυκλική Οικονομία </a:t>
            </a:r>
            <a:r>
              <a:rPr lang="el-GR" sz="3600" b="1" i="1" dirty="0">
                <a:latin typeface="Calibri" panose="020F0502020204030204" pitchFamily="34" charset="0"/>
                <a:ea typeface="Times New Roman" panose="02020603050405020304" pitchFamily="18" charset="0"/>
                <a:cs typeface="Times New Roman" panose="02020603050405020304" pitchFamily="18" charset="0"/>
              </a:rPr>
              <a:t>προωθεί μια πιο κατάλληλη και περιβαλλοντικά ορθή χρήση των πόρων που αποσκοπούν στην υλοποίηση μιας πιο πράσινης οικονομίας, που χαρακτηρίζεται από ένα </a:t>
            </a:r>
            <a:r>
              <a:rPr lang="el-GR" sz="3600" b="1" i="1" u="sng" dirty="0">
                <a:latin typeface="Calibri" panose="020F0502020204030204" pitchFamily="34" charset="0"/>
                <a:ea typeface="Times New Roman" panose="02020603050405020304" pitchFamily="18" charset="0"/>
                <a:cs typeface="Times New Roman" panose="02020603050405020304" pitchFamily="18" charset="0"/>
              </a:rPr>
              <a:t>νέο επιχειρηματικό μοντέλο </a:t>
            </a:r>
            <a:r>
              <a:rPr lang="el-GR" sz="3600" b="1" i="1" dirty="0">
                <a:latin typeface="Calibri" panose="020F0502020204030204" pitchFamily="34" charset="0"/>
                <a:ea typeface="Times New Roman" panose="02020603050405020304" pitchFamily="18" charset="0"/>
                <a:cs typeface="Times New Roman" panose="02020603050405020304" pitchFamily="18" charset="0"/>
              </a:rPr>
              <a:t>και </a:t>
            </a:r>
            <a:r>
              <a:rPr lang="el-GR" sz="3600" b="1" i="1" u="sng" dirty="0">
                <a:latin typeface="Calibri" panose="020F0502020204030204" pitchFamily="34" charset="0"/>
                <a:ea typeface="Times New Roman" panose="02020603050405020304" pitchFamily="18" charset="0"/>
                <a:cs typeface="Times New Roman" panose="02020603050405020304" pitchFamily="18" charset="0"/>
              </a:rPr>
              <a:t>καινοτόμες ευκαιρίες απασχόλησης </a:t>
            </a:r>
            <a:r>
              <a:rPr lang="el-GR" sz="3600" b="1" i="1" dirty="0">
                <a:latin typeface="Calibri" panose="020F0502020204030204" pitchFamily="34" charset="0"/>
                <a:ea typeface="Times New Roman" panose="02020603050405020304" pitchFamily="18" charset="0"/>
                <a:cs typeface="Times New Roman" panose="02020603050405020304" pitchFamily="18" charset="0"/>
              </a:rPr>
              <a:t>(Ίδρυμα Ellen Mac Arthur), καθώς και από τη </a:t>
            </a:r>
            <a:r>
              <a:rPr lang="el-GR" sz="3600" b="1" i="1" u="sng" dirty="0">
                <a:latin typeface="Calibri" panose="020F0502020204030204" pitchFamily="34" charset="0"/>
                <a:ea typeface="Times New Roman" panose="02020603050405020304" pitchFamily="18" charset="0"/>
                <a:cs typeface="Times New Roman" panose="02020603050405020304" pitchFamily="18" charset="0"/>
              </a:rPr>
              <a:t>βελτίωση της ευημερίας και των προφανών επιπτώσεων στην ισότητα εντός και μεταξύ των γενεών </a:t>
            </a:r>
            <a:r>
              <a:rPr lang="el-GR" sz="3600" b="1" i="1" dirty="0">
                <a:latin typeface="Calibri" panose="020F0502020204030204" pitchFamily="34" charset="0"/>
                <a:ea typeface="Times New Roman" panose="02020603050405020304" pitchFamily="18" charset="0"/>
                <a:cs typeface="Times New Roman" panose="02020603050405020304" pitchFamily="18" charset="0"/>
              </a:rPr>
              <a:t>όσον αφορά τόσο τη </a:t>
            </a:r>
            <a:r>
              <a:rPr lang="el-GR" sz="3600" b="1" i="1" dirty="0">
                <a:solidFill>
                  <a:srgbClr val="7030A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χρήση των πόρων όσο και την πρόσβαση</a:t>
            </a:r>
            <a:r>
              <a:rPr lang="el-GR" sz="3600" b="1" i="1" dirty="0">
                <a:latin typeface="Calibri" panose="020F0502020204030204" pitchFamily="34" charset="0"/>
                <a:ea typeface="Times New Roman" panose="02020603050405020304" pitchFamily="18" charset="0"/>
                <a:cs typeface="Times New Roman" panose="02020603050405020304" pitchFamily="18" charset="0"/>
              </a:rPr>
              <a:t>: </a:t>
            </a:r>
            <a:endParaRPr lang="en-US" sz="3600" b="1" i="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87358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a:solidFill>
                  <a:srgbClr val="00B050"/>
                </a:solidFill>
                <a:effectLst>
                  <a:outerShdw blurRad="38100" dist="38100" dir="2700000" algn="tl">
                    <a:srgbClr val="000000">
                      <a:alpha val="43137"/>
                    </a:srgbClr>
                  </a:outerShdw>
                </a:effectLst>
              </a:rPr>
              <a:t>Συμβολή της Κυκλικής Οικονομίας</a:t>
            </a: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884903"/>
            <a:ext cx="12191999" cy="5292060"/>
          </a:xfrm>
          <a:solidFill>
            <a:schemeClr val="accent5">
              <a:lumMod val="20000"/>
              <a:lumOff val="80000"/>
            </a:schemeClr>
          </a:solidFill>
        </p:spPr>
        <p:txBody>
          <a:bodyPr/>
          <a:lstStyle/>
          <a:p>
            <a:pPr marL="0" indent="0">
              <a:buNone/>
            </a:pP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7000"/>
              </a:lnSpc>
              <a:spcAft>
                <a:spcPts val="800"/>
              </a:spcAft>
              <a:buNone/>
            </a:pPr>
            <a:r>
              <a:rPr lang="el-GR" sz="4000" b="1" dirty="0">
                <a:latin typeface="Calibri" panose="020F0502020204030204" pitchFamily="34" charset="0"/>
                <a:ea typeface="Times New Roman" panose="02020603050405020304" pitchFamily="18" charset="0"/>
                <a:cs typeface="Times New Roman" panose="02020603050405020304" pitchFamily="18" charset="0"/>
              </a:rPr>
              <a:t>Η Κυκλική Οικονομία έχει τη δυνατότητα να κατανοήσει και να εφαρμόσει ριζικά νέα πρότυπα βοηθώντας την κοινωνία να επιτύχει </a:t>
            </a:r>
            <a:r>
              <a:rPr lang="el-GR" sz="4000" b="1" i="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αυξημένη βιωσιμότητα </a:t>
            </a:r>
            <a:r>
              <a:rPr lang="el-GR" sz="4000" b="1" dirty="0">
                <a:latin typeface="Calibri" panose="020F0502020204030204" pitchFamily="34" charset="0"/>
                <a:ea typeface="Times New Roman" panose="02020603050405020304" pitchFamily="18" charset="0"/>
                <a:cs typeface="Times New Roman" panose="02020603050405020304" pitchFamily="18" charset="0"/>
              </a:rPr>
              <a:t>και </a:t>
            </a:r>
            <a:r>
              <a:rPr lang="el-GR" sz="4000" b="1" i="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ευημερία</a:t>
            </a:r>
            <a:r>
              <a:rPr lang="el-GR" sz="4000" b="1" dirty="0">
                <a:latin typeface="Calibri" panose="020F0502020204030204" pitchFamily="34" charset="0"/>
                <a:ea typeface="Times New Roman" panose="02020603050405020304" pitchFamily="18" charset="0"/>
                <a:cs typeface="Times New Roman" panose="02020603050405020304" pitchFamily="18" charset="0"/>
              </a:rPr>
              <a:t> με </a:t>
            </a:r>
            <a:r>
              <a:rPr lang="el-GR" sz="40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χαμηλό ή μηδενικό κόστος υλικών, ενέργειας και περιβάλλοντος</a:t>
            </a:r>
            <a:r>
              <a:rPr lang="el-GR" sz="4000" b="1" dirty="0">
                <a:latin typeface="Calibri" panose="020F0502020204030204" pitchFamily="34" charset="0"/>
                <a:ea typeface="Times New Roman" panose="02020603050405020304" pitchFamily="18" charset="0"/>
                <a:cs typeface="Times New Roman" panose="02020603050405020304" pitchFamily="18" charset="0"/>
              </a:rPr>
              <a:t>.</a:t>
            </a:r>
          </a:p>
          <a:p>
            <a:pPr marL="0" indent="0" algn="ctr">
              <a:buNone/>
            </a:pP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3951490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a:solidFill>
                  <a:srgbClr val="00B050"/>
                </a:solidFill>
                <a:effectLst>
                  <a:outerShdw blurRad="38100" dist="38100" dir="2700000" algn="tl">
                    <a:srgbClr val="000000">
                      <a:alpha val="43137"/>
                    </a:srgbClr>
                  </a:outerShdw>
                </a:effectLst>
              </a:rPr>
              <a:t>Διαπίστωση</a:t>
            </a: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884903"/>
            <a:ext cx="12191999" cy="5292060"/>
          </a:xfrm>
          <a:solidFill>
            <a:schemeClr val="accent5">
              <a:lumMod val="20000"/>
              <a:lumOff val="80000"/>
            </a:schemeClr>
          </a:solidFill>
        </p:spPr>
        <p:txBody>
          <a:bodyPr/>
          <a:lstStyle/>
          <a:p>
            <a:pPr marL="0" indent="0">
              <a:buNone/>
            </a:pPr>
            <a:endParaRPr lang="el-GR"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l-GR" sz="5400" dirty="0" smtClean="0">
                <a:latin typeface="Calibri" panose="020F0502020204030204" pitchFamily="34" charset="0"/>
                <a:ea typeface="Times New Roman" panose="02020603050405020304" pitchFamily="18" charset="0"/>
                <a:cs typeface="Times New Roman" panose="02020603050405020304" pitchFamily="18" charset="0"/>
              </a:rPr>
              <a:t>“</a:t>
            </a:r>
            <a:r>
              <a:rPr lang="el-GR" sz="5400" b="1" i="1" dirty="0" smtClean="0">
                <a:latin typeface="Calibri" panose="020F0502020204030204" pitchFamily="34" charset="0"/>
                <a:ea typeface="Times New Roman" panose="02020603050405020304" pitchFamily="18" charset="0"/>
                <a:cs typeface="Times New Roman" panose="02020603050405020304" pitchFamily="18" charset="0"/>
              </a:rPr>
              <a:t>Περισσότερα χρήματα εξακολουθούν να δαπανώνται για τη βελτιστοποίηση γραμμικών διαδικασιών και προϊόντων παρά για τη μετάβαση στη δημιουργία κυκλικής αξίας</a:t>
            </a:r>
            <a:r>
              <a:rPr lang="el-GR" sz="540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5400" b="1" i="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163116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a:solidFill>
                  <a:srgbClr val="00B050"/>
                </a:solidFill>
                <a:effectLst>
                  <a:outerShdw blurRad="38100" dist="38100" dir="2700000" algn="tl">
                    <a:srgbClr val="000000">
                      <a:alpha val="43137"/>
                    </a:srgbClr>
                  </a:outerShdw>
                </a:effectLst>
              </a:rPr>
              <a:t>Πρόκληση</a:t>
            </a: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884902"/>
            <a:ext cx="12191999" cy="5471447"/>
          </a:xfrm>
          <a:solidFill>
            <a:schemeClr val="accent5">
              <a:lumMod val="20000"/>
              <a:lumOff val="80000"/>
            </a:schemeClr>
          </a:solidFill>
        </p:spPr>
        <p:txBody>
          <a:bodyPr/>
          <a:lstStyle/>
          <a:p>
            <a:pPr marL="0" indent="0" algn="just">
              <a:buNone/>
            </a:pPr>
            <a:r>
              <a:rPr lang="el-GR" b="1" dirty="0">
                <a:latin typeface="Calibri" panose="020F0502020204030204" pitchFamily="34" charset="0"/>
                <a:ea typeface="Times New Roman" panose="02020603050405020304" pitchFamily="18" charset="0"/>
                <a:cs typeface="Times New Roman" panose="02020603050405020304" pitchFamily="18" charset="0"/>
              </a:rPr>
              <a:t>η πρόκληση για μια προληπτική και αναγεννητική οικολογική ανάπτυξη δεν είναι μια </a:t>
            </a:r>
          </a:p>
          <a:p>
            <a:pPr marL="0" indent="0" algn="ctr">
              <a:buNone/>
            </a:pPr>
            <a:r>
              <a:rPr lang="el-GR" b="1" dirty="0">
                <a:latin typeface="Calibri" panose="020F0502020204030204" pitchFamily="34" charset="0"/>
                <a:ea typeface="Times New Roman" panose="02020603050405020304" pitchFamily="18" charset="0"/>
                <a:cs typeface="Times New Roman" panose="02020603050405020304" pitchFamily="18" charset="0"/>
              </a:rPr>
              <a:t>"</a:t>
            </a:r>
            <a:r>
              <a:rPr lang="el-GR"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περισσότερο από τα ίδια</a:t>
            </a:r>
            <a:r>
              <a:rPr lang="el-GR" b="1" dirty="0">
                <a:latin typeface="Calibri" panose="020F0502020204030204" pitchFamily="34" charset="0"/>
                <a:ea typeface="Times New Roman" panose="02020603050405020304" pitchFamily="18" charset="0"/>
                <a:cs typeface="Times New Roman" panose="02020603050405020304" pitchFamily="18" charset="0"/>
              </a:rPr>
              <a:t>" προσέγγιση, </a:t>
            </a:r>
          </a:p>
          <a:p>
            <a:pPr marL="0" indent="0" algn="just">
              <a:buNone/>
            </a:pPr>
            <a:r>
              <a:rPr lang="el-GR" b="1" dirty="0">
                <a:latin typeface="Calibri" panose="020F0502020204030204" pitchFamily="34" charset="0"/>
                <a:ea typeface="Times New Roman" panose="02020603050405020304" pitchFamily="18" charset="0"/>
                <a:cs typeface="Times New Roman" panose="02020603050405020304" pitchFamily="18" charset="0"/>
              </a:rPr>
              <a:t>που αναζητά την αυξημένη εφαρμογή των "</a:t>
            </a:r>
            <a:r>
              <a:rPr lang="el-GR" b="1" i="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πράσινων</a:t>
            </a:r>
            <a:r>
              <a:rPr lang="el-GR" b="1" dirty="0">
                <a:latin typeface="Calibri" panose="020F0502020204030204" pitchFamily="34" charset="0"/>
                <a:ea typeface="Times New Roman" panose="02020603050405020304" pitchFamily="18" charset="0"/>
                <a:cs typeface="Times New Roman" panose="02020603050405020304" pitchFamily="18" charset="0"/>
              </a:rPr>
              <a:t>" τεχνολογιών, αλλά αντίθετα απαιτεί μια ευρύτερη και πολύ πιο ολοκληρωμένη ματιά στο </a:t>
            </a:r>
            <a:r>
              <a:rPr lang="el-GR" b="1" i="1" u="sng" dirty="0">
                <a:latin typeface="Calibri" panose="020F0502020204030204" pitchFamily="34" charset="0"/>
                <a:ea typeface="Times New Roman" panose="02020603050405020304" pitchFamily="18" charset="0"/>
                <a:cs typeface="Times New Roman" panose="02020603050405020304" pitchFamily="18" charset="0"/>
              </a:rPr>
              <a:t>σχεδιασμό</a:t>
            </a:r>
            <a:r>
              <a:rPr lang="el-GR" b="1" dirty="0">
                <a:latin typeface="Calibri" panose="020F0502020204030204" pitchFamily="34" charset="0"/>
                <a:ea typeface="Times New Roman" panose="02020603050405020304" pitchFamily="18" charset="0"/>
                <a:cs typeface="Times New Roman" panose="02020603050405020304" pitchFamily="18" charset="0"/>
              </a:rPr>
              <a:t>, ριζικά εναλλακτικές λύσεις σε ολόκληρο τον </a:t>
            </a:r>
            <a:r>
              <a:rPr lang="el-GR" b="1" i="1" u="sng" dirty="0">
                <a:latin typeface="Calibri" panose="020F0502020204030204" pitchFamily="34" charset="0"/>
                <a:ea typeface="Times New Roman" panose="02020603050405020304" pitchFamily="18" charset="0"/>
                <a:cs typeface="Times New Roman" panose="02020603050405020304" pitchFamily="18" charset="0"/>
              </a:rPr>
              <a:t>κύκλο ζωής </a:t>
            </a:r>
            <a:r>
              <a:rPr lang="el-GR" b="1" dirty="0">
                <a:latin typeface="Calibri" panose="020F0502020204030204" pitchFamily="34" charset="0"/>
                <a:ea typeface="Times New Roman" panose="02020603050405020304" pitchFamily="18" charset="0"/>
                <a:cs typeface="Times New Roman" panose="02020603050405020304" pitchFamily="18" charset="0"/>
              </a:rPr>
              <a:t>οποιασδήποτε διαδικασίας, καθώς και στην </a:t>
            </a:r>
            <a:r>
              <a:rPr lang="el-GR" b="1" i="1" u="sng" dirty="0">
                <a:latin typeface="Calibri" panose="020F0502020204030204" pitchFamily="34" charset="0"/>
                <a:ea typeface="Times New Roman" panose="02020603050405020304" pitchFamily="18" charset="0"/>
                <a:cs typeface="Times New Roman" panose="02020603050405020304" pitchFamily="18" charset="0"/>
              </a:rPr>
              <a:t>αλληλεπίδραση μεταξύ της διαδικασίας</a:t>
            </a:r>
            <a:r>
              <a:rPr lang="el-GR" b="1" dirty="0">
                <a:latin typeface="Calibri" panose="020F0502020204030204" pitchFamily="34" charset="0"/>
                <a:ea typeface="Times New Roman" panose="02020603050405020304" pitchFamily="18" charset="0"/>
                <a:cs typeface="Times New Roman" panose="02020603050405020304" pitchFamily="18" charset="0"/>
              </a:rPr>
              <a:t>, του </a:t>
            </a:r>
            <a:r>
              <a:rPr lang="el-GR" b="1" i="1" u="sng" dirty="0">
                <a:latin typeface="Calibri" panose="020F0502020204030204" pitchFamily="34" charset="0"/>
                <a:ea typeface="Times New Roman" panose="02020603050405020304" pitchFamily="18" charset="0"/>
                <a:cs typeface="Times New Roman" panose="02020603050405020304" pitchFamily="18" charset="0"/>
              </a:rPr>
              <a:t>περιβάλλοντος</a:t>
            </a:r>
            <a:r>
              <a:rPr lang="el-GR" b="1" dirty="0">
                <a:latin typeface="Calibri" panose="020F0502020204030204" pitchFamily="34" charset="0"/>
                <a:ea typeface="Times New Roman" panose="02020603050405020304" pitchFamily="18" charset="0"/>
                <a:cs typeface="Times New Roman" panose="02020603050405020304" pitchFamily="18" charset="0"/>
              </a:rPr>
              <a:t> και της </a:t>
            </a:r>
            <a:r>
              <a:rPr lang="el-GR" b="1" i="1" u="sng" dirty="0">
                <a:latin typeface="Calibri" panose="020F0502020204030204" pitchFamily="34" charset="0"/>
                <a:ea typeface="Times New Roman" panose="02020603050405020304" pitchFamily="18" charset="0"/>
                <a:cs typeface="Times New Roman" panose="02020603050405020304" pitchFamily="18" charset="0"/>
              </a:rPr>
              <a:t>οικονομίας</a:t>
            </a:r>
            <a:r>
              <a:rPr lang="el-GR" b="1" dirty="0">
                <a:latin typeface="Calibri" panose="020F0502020204030204" pitchFamily="34" charset="0"/>
                <a:ea typeface="Times New Roman" panose="02020603050405020304" pitchFamily="18" charset="0"/>
                <a:cs typeface="Times New Roman" panose="02020603050405020304" pitchFamily="18" charset="0"/>
              </a:rPr>
              <a:t> στην οποία είναι ενσωματωμένη. </a:t>
            </a:r>
          </a:p>
          <a:p>
            <a:pPr marL="0" indent="0" algn="just">
              <a:buNone/>
            </a:pPr>
            <a:r>
              <a:rPr lang="el-GR" b="1" dirty="0">
                <a:latin typeface="Calibri" panose="020F0502020204030204" pitchFamily="34" charset="0"/>
                <a:ea typeface="Times New Roman" panose="02020603050405020304" pitchFamily="18" charset="0"/>
                <a:cs typeface="Times New Roman" panose="02020603050405020304" pitchFamily="18" charset="0"/>
              </a:rPr>
              <a:t>Αναγέννηση δεν θα σημαίνει μόνο υλική ή ενεργειακή ανάκτηση, αλλά θα συνεπάγεται αντίθετα βελτίωση ολόκληρου του </a:t>
            </a:r>
            <a:r>
              <a:rPr lang="el-GR" b="1" i="1" u="sng" dirty="0">
                <a:latin typeface="Calibri" panose="020F0502020204030204" pitchFamily="34" charset="0"/>
                <a:ea typeface="Times New Roman" panose="02020603050405020304" pitchFamily="18" charset="0"/>
                <a:cs typeface="Times New Roman" panose="02020603050405020304" pitchFamily="18" charset="0"/>
              </a:rPr>
              <a:t>μοντέλου διαβίωσης</a:t>
            </a:r>
            <a:r>
              <a:rPr lang="el-GR" b="1" dirty="0">
                <a:latin typeface="Calibri" panose="020F0502020204030204" pitchFamily="34" charset="0"/>
                <a:ea typeface="Times New Roman" panose="02020603050405020304" pitchFamily="18" charset="0"/>
                <a:cs typeface="Times New Roman" panose="02020603050405020304" pitchFamily="18" charset="0"/>
              </a:rPr>
              <a:t> και της </a:t>
            </a:r>
            <a:r>
              <a:rPr lang="el-GR" b="1" i="1" u="sng" dirty="0">
                <a:latin typeface="Calibri" panose="020F0502020204030204" pitchFamily="34" charset="0"/>
                <a:ea typeface="Times New Roman" panose="02020603050405020304" pitchFamily="18" charset="0"/>
                <a:cs typeface="Times New Roman" panose="02020603050405020304" pitchFamily="18" charset="0"/>
              </a:rPr>
              <a:t>οικονομίας</a:t>
            </a:r>
            <a:r>
              <a:rPr lang="el-GR" b="1" dirty="0">
                <a:latin typeface="Calibri" panose="020F0502020204030204" pitchFamily="34" charset="0"/>
                <a:ea typeface="Times New Roman" panose="02020603050405020304" pitchFamily="18" charset="0"/>
                <a:cs typeface="Times New Roman" panose="02020603050405020304" pitchFamily="18" charset="0"/>
              </a:rPr>
              <a:t> σε σύγκριση με την προηγούμενη οικονομία και διαχείριση των πόρων.</a:t>
            </a:r>
            <a:endParaRPr lang="en-US" b="1" i="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13456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smtClean="0">
                <a:solidFill>
                  <a:srgbClr val="00B050"/>
                </a:solidFill>
                <a:effectLst>
                  <a:outerShdw blurRad="38100" dist="38100" dir="2700000" algn="tl">
                    <a:srgbClr val="000000">
                      <a:alpha val="43137"/>
                    </a:srgbClr>
                  </a:outerShdw>
                </a:effectLst>
              </a:rPr>
              <a:t>ΠΑΡΑΔΕΙΓΜΑΤΑ</a:t>
            </a:r>
            <a:endParaRPr lang="el-GR" sz="4800" b="1" dirty="0">
              <a:solidFill>
                <a:srgbClr val="00B050"/>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884902"/>
            <a:ext cx="12191999" cy="5471447"/>
          </a:xfrm>
          <a:solidFill>
            <a:schemeClr val="accent5">
              <a:lumMod val="20000"/>
              <a:lumOff val="80000"/>
            </a:schemeClr>
          </a:solidFill>
        </p:spPr>
        <p:txBody>
          <a:bodyPr/>
          <a:lstStyle/>
          <a:p>
            <a:pPr marL="0" indent="0" algn="just">
              <a:buNone/>
            </a:pPr>
            <a:endParaRPr lang="el-GR" b="1" i="1"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l-GR" b="1" i="1"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l-GR" sz="5400" b="1" i="1" dirty="0" smtClean="0">
                <a:latin typeface="Calibri" panose="020F0502020204030204" pitchFamily="34" charset="0"/>
                <a:ea typeface="Times New Roman" panose="02020603050405020304" pitchFamily="18" charset="0"/>
                <a:cs typeface="Times New Roman" panose="02020603050405020304" pitchFamily="18" charset="0"/>
              </a:rPr>
              <a:t>ΠΑΡΑΔΕΙΓΜΑΤΑ ΕΠΙΠΤΩΣΕΩΝ ΤΕΧΝΟΛΟΓΙΩΝ ΚΑΙ ΤΡΟΠΟΥ ΖΩΗΣ ΚΑΤΑ ΤΗ ΠΡΟΗΓΟΥΜΕΝΗ ΠΕΡΙΟΔΟ</a:t>
            </a:r>
            <a:endParaRPr lang="en-US" sz="5400" b="1" i="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134214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endParaRPr lang="el-GR" sz="4800" b="1" dirty="0">
              <a:solidFill>
                <a:srgbClr val="00B050"/>
              </a:solidFill>
              <a:effectLst>
                <a:outerShdw blurRad="38100" dist="38100" dir="2700000" algn="tl">
                  <a:srgbClr val="000000">
                    <a:alpha val="43137"/>
                  </a:srgbClr>
                </a:outerShdw>
              </a:effectLst>
            </a:endParaRPr>
          </a:p>
        </p:txBody>
      </p:sp>
      <p:pic>
        <p:nvPicPr>
          <p:cNvPr id="5" name="Θέση περιεχομένου 4"/>
          <p:cNvPicPr>
            <a:picLocks noGrp="1" noChangeAspect="1"/>
          </p:cNvPicPr>
          <p:nvPr>
            <p:ph idx="1"/>
          </p:nvPr>
        </p:nvPicPr>
        <p:blipFill>
          <a:blip r:embed="rId2"/>
          <a:stretch>
            <a:fillRect/>
          </a:stretch>
        </p:blipFill>
        <p:spPr>
          <a:xfrm>
            <a:off x="1" y="11574"/>
            <a:ext cx="12192000" cy="6344776"/>
          </a:xfrm>
          <a:prstGeom prst="rect">
            <a:avLst/>
          </a:prstGeom>
        </p:spPr>
      </p:pic>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4064104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705515"/>
          </a:xfrm>
          <a:solidFill>
            <a:srgbClr val="FFC000"/>
          </a:solidFill>
        </p:spPr>
        <p:txBody>
          <a:bodyPr>
            <a:normAutofit fontScale="90000"/>
          </a:bodyPr>
          <a:lstStyle/>
          <a:p>
            <a:pPr algn="ctr"/>
            <a:endParaRPr lang="el-GR" sz="4800" b="1" dirty="0">
              <a:solidFill>
                <a:srgbClr val="00B050"/>
              </a:solidFill>
              <a:effectLst>
                <a:outerShdw blurRad="38100" dist="38100" dir="2700000" algn="tl">
                  <a:srgbClr val="000000">
                    <a:alpha val="43137"/>
                  </a:srgbClr>
                </a:outerShdw>
              </a:effectLst>
            </a:endParaRPr>
          </a:p>
        </p:txBody>
      </p:sp>
      <p:pic>
        <p:nvPicPr>
          <p:cNvPr id="5" name="Θέση περιεχομένου 4"/>
          <p:cNvPicPr>
            <a:picLocks noGrp="1" noChangeAspect="1"/>
          </p:cNvPicPr>
          <p:nvPr>
            <p:ph idx="1"/>
          </p:nvPr>
        </p:nvPicPr>
        <p:blipFill>
          <a:blip r:embed="rId2"/>
          <a:stretch>
            <a:fillRect/>
          </a:stretch>
        </p:blipFill>
        <p:spPr>
          <a:xfrm>
            <a:off x="0" y="1"/>
            <a:ext cx="12192000" cy="6356349"/>
          </a:xfrm>
          <a:prstGeom prst="rect">
            <a:avLst/>
          </a:prstGeom>
          <a:solidFill>
            <a:schemeClr val="accent5">
              <a:lumMod val="20000"/>
              <a:lumOff val="80000"/>
            </a:schemeClr>
          </a:solidFill>
        </p:spPr>
      </p:pic>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78725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a:solidFill>
                  <a:srgbClr val="00B050"/>
                </a:solidFill>
                <a:effectLst>
                  <a:outerShdw blurRad="38100" dist="38100" dir="2700000" algn="tl">
                    <a:srgbClr val="000000">
                      <a:alpha val="43137"/>
                    </a:srgbClr>
                  </a:outerShdw>
                </a:effectLst>
              </a:rPr>
              <a:t>ΕΙΣΑΓΩΓΗ</a:t>
            </a: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884903"/>
            <a:ext cx="12191999" cy="5292060"/>
          </a:xfrm>
          <a:solidFill>
            <a:schemeClr val="accent5">
              <a:lumMod val="20000"/>
              <a:lumOff val="80000"/>
            </a:schemeClr>
          </a:solidFill>
        </p:spPr>
        <p:txBody>
          <a:bodyPr/>
          <a:lstStyle/>
          <a:p>
            <a:endParaRPr lang="en-US" b="1" i="1"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l-GR" sz="4000" b="1" i="1" dirty="0">
                <a:latin typeface="Calibri" panose="020F0502020204030204" pitchFamily="34" charset="0"/>
                <a:ea typeface="Times New Roman" panose="02020603050405020304" pitchFamily="18" charset="0"/>
                <a:cs typeface="Times New Roman" panose="02020603050405020304" pitchFamily="18" charset="0"/>
              </a:rPr>
              <a:t>"Μόνο όταν θα έχει πεθάνει και το τελευταίο δένδρο, και θα έχει μολυνθεί και το τελευταίο ποτάμι και θα έχει πιαστεί και το τελευταίο ψάρι, θα καταλάβουμε ότι... δεν μπορείς να φας χρήματα. Ακόμη κι αν προσπαθήσεις, δεν είναι και πολύ θρεπτικά."</a:t>
            </a:r>
            <a:r>
              <a:rPr lang="el-GR" sz="4000" dirty="0">
                <a:latin typeface="Calibri" panose="020F0502020204030204" pitchFamily="34" charset="0"/>
                <a:ea typeface="Times New Roman" panose="02020603050405020304" pitchFamily="18" charset="0"/>
                <a:cs typeface="Times New Roman" panose="02020603050405020304" pitchFamily="18" charset="0"/>
              </a:rPr>
              <a:t>  </a:t>
            </a:r>
            <a:endParaRPr lang="en-US" sz="40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l-GR" dirty="0">
                <a:latin typeface="Calibri" panose="020F0502020204030204" pitchFamily="34" charset="0"/>
                <a:ea typeface="Times New Roman" panose="02020603050405020304" pitchFamily="18" charset="0"/>
                <a:cs typeface="Times New Roman" panose="02020603050405020304" pitchFamily="18" charset="0"/>
              </a:rPr>
              <a:t>(</a:t>
            </a:r>
            <a:r>
              <a:rPr lang="el-GR"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Ινδιάνος του Καναδά πριν από 300 χρόνια</a:t>
            </a:r>
            <a:r>
              <a:rPr lang="el-GR" dirty="0">
                <a:latin typeface="Calibri" panose="020F0502020204030204" pitchFamily="34" charset="0"/>
                <a:ea typeface="Times New Roman" panose="02020603050405020304" pitchFamily="18" charset="0"/>
                <a:cs typeface="Times New Roman" panose="02020603050405020304" pitchFamily="18" charset="0"/>
              </a:rPr>
              <a:t>). </a:t>
            </a:r>
            <a:endParaRPr lang="el-GR" dirty="0"/>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r>
              <a:rPr lang="el-GR" dirty="0"/>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113902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705515"/>
          </a:xfrm>
          <a:solidFill>
            <a:srgbClr val="FFC000"/>
          </a:solidFill>
        </p:spPr>
        <p:txBody>
          <a:bodyPr>
            <a:normAutofit fontScale="90000"/>
          </a:bodyPr>
          <a:lstStyle/>
          <a:p>
            <a:pPr algn="ctr"/>
            <a:r>
              <a:rPr lang="el-GR" sz="4800" b="1" dirty="0">
                <a:solidFill>
                  <a:srgbClr val="00B050"/>
                </a:solidFill>
                <a:effectLst>
                  <a:outerShdw blurRad="38100" dist="38100" dir="2700000" algn="tl">
                    <a:srgbClr val="000000">
                      <a:alpha val="43137"/>
                    </a:srgbClr>
                  </a:outerShdw>
                </a:effectLst>
              </a:rPr>
              <a:t>Επιπτώσεις που οφείλονται στην τρύπα του όζοντος</a:t>
            </a: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705516"/>
            <a:ext cx="12191999" cy="5471447"/>
          </a:xfrm>
          <a:solidFill>
            <a:schemeClr val="accent5">
              <a:lumMod val="20000"/>
              <a:lumOff val="80000"/>
            </a:schemeClr>
          </a:solidFill>
        </p:spPr>
        <p:txBody>
          <a:bodyPr>
            <a:normAutofit fontScale="92500" lnSpcReduction="20000"/>
          </a:bodyPr>
          <a:lstStyle/>
          <a:p>
            <a:endParaRPr lang="el-GR" b="1" i="1" dirty="0" smtClean="0">
              <a:latin typeface="Calibri" panose="020F0502020204030204" pitchFamily="34" charset="0"/>
              <a:ea typeface="Times New Roman" panose="02020603050405020304" pitchFamily="18" charset="0"/>
              <a:cs typeface="Times New Roman" panose="02020603050405020304" pitchFamily="18" charset="0"/>
            </a:endParaRPr>
          </a:p>
          <a:p>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endParaRPr lang="el-GR" b="1" i="1" dirty="0" smtClean="0">
              <a:latin typeface="Calibri" panose="020F0502020204030204" pitchFamily="34" charset="0"/>
              <a:ea typeface="Times New Roman" panose="02020603050405020304" pitchFamily="18" charset="0"/>
              <a:cs typeface="Times New Roman" panose="02020603050405020304" pitchFamily="18" charset="0"/>
            </a:endParaRPr>
          </a:p>
          <a:p>
            <a:endParaRPr lang="el-GR" b="1" i="1"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endParaRPr lang="el-GR" b="1" i="1" dirty="0" smtClean="0">
              <a:latin typeface="Calibri" panose="020F0502020204030204" pitchFamily="34" charset="0"/>
              <a:ea typeface="Times New Roman" panose="02020603050405020304" pitchFamily="18" charset="0"/>
              <a:cs typeface="Times New Roman" panose="02020603050405020304" pitchFamily="18" charset="0"/>
            </a:endParaRPr>
          </a:p>
          <a:p>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r>
              <a:rPr lang="el-GR" b="1" i="1" dirty="0">
                <a:latin typeface="Calibri" panose="020F0502020204030204" pitchFamily="34" charset="0"/>
                <a:ea typeface="Times New Roman" panose="02020603050405020304" pitchFamily="18" charset="0"/>
                <a:cs typeface="Times New Roman" panose="02020603050405020304" pitchFamily="18" charset="0"/>
              </a:rPr>
              <a:t>Αριστερά: Το στρώμα του όζοντος στην στρατόσφαιρα απορροφά το </a:t>
            </a:r>
            <a:r>
              <a:rPr lang="el-GR" b="1" i="1" dirty="0" smtClean="0">
                <a:latin typeface="Calibri" panose="020F0502020204030204" pitchFamily="34" charset="0"/>
                <a:ea typeface="Times New Roman" panose="02020603050405020304" pitchFamily="18" charset="0"/>
                <a:cs typeface="Times New Roman" panose="02020603050405020304" pitchFamily="18" charset="0"/>
              </a:rPr>
              <a:t>μεγαλύτερο μέρος </a:t>
            </a:r>
            <a:r>
              <a:rPr lang="el-GR" b="1" i="1" dirty="0">
                <a:latin typeface="Calibri" panose="020F0502020204030204" pitchFamily="34" charset="0"/>
                <a:ea typeface="Times New Roman" panose="02020603050405020304" pitchFamily="18" charset="0"/>
                <a:cs typeface="Times New Roman" panose="02020603050405020304" pitchFamily="18" charset="0"/>
              </a:rPr>
              <a:t>της βιολογικά καταστρεπτικής ηλιακής υπεριώδους UV-B ακτινοβολίας </a:t>
            </a:r>
            <a:r>
              <a:rPr lang="el-GR" b="1" i="1" dirty="0" smtClean="0">
                <a:latin typeface="Calibri" panose="020F0502020204030204" pitchFamily="34" charset="0"/>
                <a:ea typeface="Times New Roman" panose="02020603050405020304" pitchFamily="18" charset="0"/>
                <a:cs typeface="Times New Roman" panose="02020603050405020304" pitchFamily="18" charset="0"/>
              </a:rPr>
              <a:t>αποτελώντας ασπίδα </a:t>
            </a:r>
            <a:r>
              <a:rPr lang="el-GR" b="1" i="1" dirty="0">
                <a:latin typeface="Calibri" panose="020F0502020204030204" pitchFamily="34" charset="0"/>
                <a:ea typeface="Times New Roman" panose="02020603050405020304" pitchFamily="18" charset="0"/>
                <a:cs typeface="Times New Roman" panose="02020603050405020304" pitchFamily="18" charset="0"/>
              </a:rPr>
              <a:t>προστασίας για τη Γη.</a:t>
            </a:r>
          </a:p>
          <a:p>
            <a:r>
              <a:rPr lang="el-GR" b="1" i="1" dirty="0">
                <a:latin typeface="Calibri" panose="020F0502020204030204" pitchFamily="34" charset="0"/>
                <a:ea typeface="Times New Roman" panose="02020603050405020304" pitchFamily="18" charset="0"/>
                <a:cs typeface="Times New Roman" panose="02020603050405020304" pitchFamily="18" charset="0"/>
              </a:rPr>
              <a:t>Δεξιά: Μείωση του όζοντος στην στρατόσφαιρα έχει ως αποτέλεσμα την αύξηση της </a:t>
            </a:r>
            <a:r>
              <a:rPr lang="el-GR" b="1" i="1" dirty="0" smtClean="0">
                <a:latin typeface="Calibri" panose="020F0502020204030204" pitchFamily="34" charset="0"/>
                <a:ea typeface="Times New Roman" panose="02020603050405020304" pitchFamily="18" charset="0"/>
                <a:cs typeface="Times New Roman" panose="02020603050405020304" pitchFamily="18" charset="0"/>
              </a:rPr>
              <a:t>UV-B ακτινοβολίας </a:t>
            </a:r>
            <a:r>
              <a:rPr lang="el-GR" b="1" i="1" dirty="0">
                <a:latin typeface="Calibri" panose="020F0502020204030204" pitchFamily="34" charset="0"/>
                <a:ea typeface="Times New Roman" panose="02020603050405020304" pitchFamily="18" charset="0"/>
                <a:cs typeface="Times New Roman" panose="02020603050405020304" pitchFamily="18" charset="0"/>
              </a:rPr>
              <a:t>που φτάνει στην επιφάνεια της Γης με συνέπειες που αφορούν ολόκληρο </a:t>
            </a:r>
            <a:r>
              <a:rPr lang="el-GR" b="1" i="1" dirty="0" smtClean="0">
                <a:latin typeface="Calibri" panose="020F0502020204030204" pitchFamily="34" charset="0"/>
                <a:ea typeface="Times New Roman" panose="02020603050405020304" pitchFamily="18" charset="0"/>
                <a:cs typeface="Times New Roman" panose="02020603050405020304" pitchFamily="18" charset="0"/>
              </a:rPr>
              <a:t>τον πλανήτη</a:t>
            </a:r>
            <a:r>
              <a:rPr lang="el-GR" b="1" i="1" dirty="0">
                <a:latin typeface="Calibri" panose="020F0502020204030204" pitchFamily="34" charset="0"/>
                <a:ea typeface="Times New Roman" panose="02020603050405020304" pitchFamily="18" charset="0"/>
                <a:cs typeface="Times New Roman" panose="02020603050405020304" pitchFamily="18" charset="0"/>
              </a:rPr>
              <a:t>.</a:t>
            </a:r>
            <a:endParaRPr lang="el-GR" b="1" i="1" dirty="0" smtClean="0">
              <a:latin typeface="Calibri" panose="020F0502020204030204" pitchFamily="34" charset="0"/>
              <a:ea typeface="Times New Roman" panose="02020603050405020304" pitchFamily="18" charset="0"/>
              <a:cs typeface="Times New Roman" panose="02020603050405020304" pitchFamily="18" charset="0"/>
            </a:endParaRPr>
          </a:p>
          <a:p>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endParaRPr lang="el-GR" b="1" i="1" dirty="0" smtClean="0">
              <a:latin typeface="Calibri" panose="020F0502020204030204" pitchFamily="34" charset="0"/>
              <a:ea typeface="Times New Roman" panose="02020603050405020304" pitchFamily="18" charset="0"/>
              <a:cs typeface="Times New Roman" panose="02020603050405020304" pitchFamily="18" charset="0"/>
            </a:endParaRPr>
          </a:p>
          <a:p>
            <a:endParaRPr lang="en-US" b="1" i="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pic>
        <p:nvPicPr>
          <p:cNvPr id="5" name="Εικόνα 4"/>
          <p:cNvPicPr>
            <a:picLocks noChangeAspect="1"/>
          </p:cNvPicPr>
          <p:nvPr/>
        </p:nvPicPr>
        <p:blipFill>
          <a:blip r:embed="rId2"/>
          <a:stretch>
            <a:fillRect/>
          </a:stretch>
        </p:blipFill>
        <p:spPr>
          <a:xfrm>
            <a:off x="3391382" y="705516"/>
            <a:ext cx="5590571" cy="3218302"/>
          </a:xfrm>
          <a:prstGeom prst="rect">
            <a:avLst/>
          </a:prstGeom>
        </p:spPr>
      </p:pic>
    </p:spTree>
    <p:extLst>
      <p:ext uri="{BB962C8B-B14F-4D97-AF65-F5344CB8AC3E}">
        <p14:creationId xmlns:p14="http://schemas.microsoft.com/office/powerpoint/2010/main" val="528107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705515"/>
          </a:xfrm>
          <a:solidFill>
            <a:srgbClr val="FFC000"/>
          </a:solidFill>
        </p:spPr>
        <p:txBody>
          <a:bodyPr>
            <a:normAutofit fontScale="90000"/>
          </a:bodyPr>
          <a:lstStyle/>
          <a:p>
            <a:pPr algn="ctr"/>
            <a:r>
              <a:rPr lang="el-GR" sz="4800" b="1" dirty="0">
                <a:solidFill>
                  <a:srgbClr val="00B050"/>
                </a:solidFill>
                <a:effectLst>
                  <a:outerShdw blurRad="38100" dist="38100" dir="2700000" algn="tl">
                    <a:srgbClr val="000000">
                      <a:alpha val="43137"/>
                    </a:srgbClr>
                  </a:outerShdw>
                </a:effectLst>
              </a:rPr>
              <a:t>Παρέλαση 25ης Μαρτίου </a:t>
            </a:r>
            <a:r>
              <a:rPr lang="el-GR" sz="4800" b="1" dirty="0" smtClean="0">
                <a:solidFill>
                  <a:srgbClr val="00B050"/>
                </a:solidFill>
                <a:effectLst>
                  <a:outerShdw blurRad="38100" dist="38100" dir="2700000" algn="tl">
                    <a:srgbClr val="000000">
                      <a:alpha val="43137"/>
                    </a:srgbClr>
                  </a:outerShdw>
                </a:effectLst>
              </a:rPr>
              <a:t>2018 στην </a:t>
            </a:r>
            <a:r>
              <a:rPr lang="el-GR" sz="4800" b="1" dirty="0">
                <a:solidFill>
                  <a:srgbClr val="00B050"/>
                </a:solidFill>
                <a:effectLst>
                  <a:outerShdw blurRad="38100" dist="38100" dir="2700000" algn="tl">
                    <a:srgbClr val="000000">
                      <a:alpha val="43137"/>
                    </a:srgbClr>
                  </a:outerShdw>
                </a:effectLst>
              </a:rPr>
              <a:t>Αθήνα</a:t>
            </a:r>
            <a:endParaRPr lang="el-GR" sz="4800" b="1" dirty="0">
              <a:solidFill>
                <a:srgbClr val="00B050"/>
              </a:solidFill>
              <a:effectLst>
                <a:outerShdw blurRad="38100" dist="38100" dir="2700000" algn="tl">
                  <a:srgbClr val="000000">
                    <a:alpha val="43137"/>
                  </a:srgbClr>
                </a:outerShdw>
              </a:effectLst>
            </a:endParaRP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705516"/>
            <a:ext cx="12191999" cy="5471447"/>
          </a:xfrm>
          <a:solidFill>
            <a:schemeClr val="accent5">
              <a:lumMod val="20000"/>
              <a:lumOff val="80000"/>
            </a:schemeClr>
          </a:solidFill>
        </p:spPr>
        <p:txBody>
          <a:bodyPr>
            <a:normAutofit/>
          </a:bodyPr>
          <a:lstStyle/>
          <a:p>
            <a:pPr marL="0" indent="0">
              <a:buNone/>
            </a:pPr>
            <a:endParaRPr lang="el-GR" b="1" i="1" dirty="0" smtClean="0">
              <a:latin typeface="Calibri" panose="020F0502020204030204" pitchFamily="34" charset="0"/>
              <a:ea typeface="Times New Roman" panose="02020603050405020304" pitchFamily="18" charset="0"/>
              <a:cs typeface="Times New Roman" panose="02020603050405020304" pitchFamily="18" charset="0"/>
            </a:endParaRPr>
          </a:p>
          <a:p>
            <a:endParaRPr lang="el-GR" b="1" i="1"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endParaRPr lang="el-GR" b="1" i="1" dirty="0" smtClean="0">
              <a:latin typeface="Calibri" panose="020F0502020204030204" pitchFamily="34" charset="0"/>
              <a:ea typeface="Times New Roman" panose="02020603050405020304" pitchFamily="18" charset="0"/>
              <a:cs typeface="Times New Roman" panose="02020603050405020304" pitchFamily="18" charset="0"/>
            </a:endParaRPr>
          </a:p>
          <a:p>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endParaRPr lang="el-GR" b="1" i="1" dirty="0" smtClean="0">
              <a:latin typeface="Calibri" panose="020F0502020204030204" pitchFamily="34" charset="0"/>
              <a:ea typeface="Times New Roman" panose="02020603050405020304" pitchFamily="18" charset="0"/>
              <a:cs typeface="Times New Roman" panose="02020603050405020304" pitchFamily="18" charset="0"/>
            </a:endParaRPr>
          </a:p>
          <a:p>
            <a:endParaRPr lang="en-US" b="1" i="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pic>
        <p:nvPicPr>
          <p:cNvPr id="5" name="Εικόνα 4"/>
          <p:cNvPicPr>
            <a:picLocks noChangeAspect="1"/>
          </p:cNvPicPr>
          <p:nvPr/>
        </p:nvPicPr>
        <p:blipFill>
          <a:blip r:embed="rId2"/>
          <a:stretch>
            <a:fillRect/>
          </a:stretch>
        </p:blipFill>
        <p:spPr>
          <a:xfrm>
            <a:off x="685800" y="705516"/>
            <a:ext cx="10820400" cy="5471447"/>
          </a:xfrm>
          <a:prstGeom prst="rect">
            <a:avLst/>
          </a:prstGeom>
        </p:spPr>
      </p:pic>
    </p:spTree>
    <p:extLst>
      <p:ext uri="{BB962C8B-B14F-4D97-AF65-F5344CB8AC3E}">
        <p14:creationId xmlns:p14="http://schemas.microsoft.com/office/powerpoint/2010/main" val="2904433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a:solidFill>
                  <a:srgbClr val="00B050"/>
                </a:solidFill>
                <a:effectLst>
                  <a:outerShdw blurRad="38100" dist="38100" dir="2700000" algn="tl">
                    <a:srgbClr val="000000">
                      <a:alpha val="43137"/>
                    </a:srgbClr>
                  </a:outerShdw>
                </a:effectLst>
              </a:rPr>
              <a:t>ΕΙΣΑΓΩΓΗ</a:t>
            </a: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884903"/>
            <a:ext cx="12191999" cy="5292060"/>
          </a:xfrm>
          <a:solidFill>
            <a:schemeClr val="accent5">
              <a:lumMod val="20000"/>
              <a:lumOff val="80000"/>
            </a:schemeClr>
          </a:solidFill>
        </p:spPr>
        <p:txBody>
          <a:bodyPr/>
          <a:lstStyle/>
          <a:p>
            <a:pPr marL="0" indent="0" algn="ctr">
              <a:buNone/>
            </a:pPr>
            <a:r>
              <a:rPr lang="el-GR" sz="3600" b="1" i="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πραγματικό ερώτημα</a:t>
            </a:r>
          </a:p>
          <a:p>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n-US" b="1" dirty="0">
                <a:latin typeface="Calibri" panose="020F0502020204030204" pitchFamily="34" charset="0"/>
                <a:ea typeface="Times New Roman" panose="02020603050405020304" pitchFamily="18" charset="0"/>
                <a:cs typeface="Times New Roman" panose="02020603050405020304" pitchFamily="18" charset="0"/>
              </a:rPr>
              <a:t>“</a:t>
            </a:r>
            <a:r>
              <a:rPr lang="el-GR" sz="4400" b="1" dirty="0">
                <a:latin typeface="Calibri" panose="020F0502020204030204" pitchFamily="34" charset="0"/>
                <a:ea typeface="Times New Roman" panose="02020603050405020304" pitchFamily="18" charset="0"/>
                <a:cs typeface="Times New Roman" panose="02020603050405020304" pitchFamily="18" charset="0"/>
              </a:rPr>
              <a:t>ποιο θα είναι το κόστος αν δεν  κάνουμε κάτι για να μη συμβεί το παραπάνω;...</a:t>
            </a:r>
            <a:r>
              <a:rPr lang="en-US" b="1" dirty="0">
                <a:latin typeface="Calibri" panose="020F0502020204030204" pitchFamily="34" charset="0"/>
                <a:ea typeface="Times New Roman" panose="02020603050405020304" pitchFamily="18" charset="0"/>
                <a:cs typeface="Times New Roman" panose="02020603050405020304" pitchFamily="18" charset="0"/>
              </a:rPr>
              <a:t>”</a:t>
            </a:r>
            <a:endParaRPr lang="el-GR"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r>
              <a:rPr lang="el-GR"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η ανθρώπινη υγεία, </a:t>
            </a:r>
          </a:p>
          <a:p>
            <a:r>
              <a:rPr lang="el-GR"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η υγεία του οικοσυστήματος, </a:t>
            </a:r>
          </a:p>
          <a:p>
            <a:r>
              <a:rPr lang="el-GR"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ο βίος πάνω απ' όλα</a:t>
            </a:r>
            <a:endParaRPr lang="en-US" b="1" i="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4099097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a:solidFill>
                  <a:srgbClr val="00B050"/>
                </a:solidFill>
                <a:effectLst>
                  <a:outerShdw blurRad="38100" dist="38100" dir="2700000" algn="tl">
                    <a:srgbClr val="000000">
                      <a:alpha val="43137"/>
                    </a:srgbClr>
                  </a:outerShdw>
                </a:effectLst>
              </a:rPr>
              <a:t>Ανθρώπινες Δραστηριότητες</a:t>
            </a: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884903"/>
            <a:ext cx="12191999" cy="5292060"/>
          </a:xfrm>
          <a:solidFill>
            <a:schemeClr val="accent5">
              <a:lumMod val="20000"/>
              <a:lumOff val="80000"/>
            </a:schemeClr>
          </a:solidFill>
        </p:spPr>
        <p:txBody>
          <a:bodyPr>
            <a:normAutofit/>
          </a:bodyPr>
          <a:lstStyle/>
          <a:p>
            <a:r>
              <a:rPr lang="el-GR" sz="3600" b="1" i="1" dirty="0">
                <a:latin typeface="Calibri" panose="020F0502020204030204" pitchFamily="34" charset="0"/>
                <a:ea typeface="Times New Roman" panose="02020603050405020304" pitchFamily="18" charset="0"/>
                <a:cs typeface="Times New Roman" panose="02020603050405020304" pitchFamily="18" charset="0"/>
              </a:rPr>
              <a:t>Η ανθρωπότητα γεμίζει τη Γη σκουπίδια. </a:t>
            </a:r>
          </a:p>
          <a:p>
            <a:pPr algn="just"/>
            <a:r>
              <a:rPr lang="el-GR" sz="3600" b="1" i="1" dirty="0">
                <a:latin typeface="Calibri" panose="020F0502020204030204" pitchFamily="34" charset="0"/>
                <a:ea typeface="Times New Roman" panose="02020603050405020304" pitchFamily="18" charset="0"/>
                <a:cs typeface="Times New Roman" panose="02020603050405020304" pitchFamily="18" charset="0"/>
              </a:rPr>
              <a:t>Η ικανότητα που έχουμε να χειραγωγούμε το περιβάλλον έχει κατά πολύ ξεπεράσει τη δυνατότητά μας να κατανοούμε τις συνέπειες της χειραγώγησης αυτής. </a:t>
            </a:r>
          </a:p>
          <a:p>
            <a:pPr algn="just"/>
            <a:r>
              <a:rPr lang="el-GR" sz="3600" b="1" i="1" dirty="0">
                <a:latin typeface="Calibri" panose="020F0502020204030204" pitchFamily="34" charset="0"/>
                <a:ea typeface="Times New Roman" panose="02020603050405020304" pitchFamily="18" charset="0"/>
                <a:cs typeface="Times New Roman" panose="02020603050405020304" pitchFamily="18" charset="0"/>
              </a:rPr>
              <a:t>Η επίδραση των ενεργειών μας είναι πολύ μεγαλύτερη από την κατανόηση που έχουμε για το οικοσύστημα. </a:t>
            </a:r>
          </a:p>
          <a:p>
            <a:pPr algn="just"/>
            <a:r>
              <a:rPr lang="el-GR" sz="3600" b="1" i="1" u="sng"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Παράδειγμα</a:t>
            </a:r>
            <a:r>
              <a:rPr lang="el-GR" sz="3600" b="1" i="1" dirty="0">
                <a:latin typeface="Calibri" panose="020F0502020204030204" pitchFamily="34" charset="0"/>
                <a:ea typeface="Times New Roman" panose="02020603050405020304" pitchFamily="18" charset="0"/>
                <a:cs typeface="Times New Roman" panose="02020603050405020304" pitchFamily="18" charset="0"/>
              </a:rPr>
              <a:t> πριν είκοσι χρόνια τα CFC’s θεωρήθηκαν ωφέλιμες και ασφαλείς ουσίες. Μέχρι που εμφανίστηκε το πρόβλημα του στρώματος του όζοντος.</a:t>
            </a:r>
            <a:endParaRPr lang="en-US" sz="3600" b="1" i="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137052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a:solidFill>
                  <a:srgbClr val="00B050"/>
                </a:solidFill>
                <a:effectLst>
                  <a:outerShdw blurRad="38100" dist="38100" dir="2700000" algn="tl">
                    <a:srgbClr val="000000">
                      <a:alpha val="43137"/>
                    </a:srgbClr>
                  </a:outerShdw>
                </a:effectLst>
              </a:rPr>
              <a:t>Νέος τρόπος σκέψης</a:t>
            </a: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884903"/>
            <a:ext cx="12191999" cy="5292060"/>
          </a:xfrm>
          <a:solidFill>
            <a:schemeClr val="accent5">
              <a:lumMod val="20000"/>
              <a:lumOff val="80000"/>
            </a:schemeClr>
          </a:solidFill>
        </p:spPr>
        <p:txBody>
          <a:bodyPr/>
          <a:lstStyle/>
          <a:p>
            <a:pPr marL="0" indent="0" algn="ctr">
              <a:lnSpc>
                <a:spcPct val="107000"/>
              </a:lnSpc>
              <a:spcAft>
                <a:spcPts val="800"/>
              </a:spcAft>
              <a:buNone/>
            </a:pPr>
            <a:r>
              <a:rPr lang="el-GR" b="1" i="1" dirty="0">
                <a:latin typeface="Calibri" panose="020F0502020204030204" pitchFamily="34" charset="0"/>
                <a:ea typeface="Times New Roman" panose="02020603050405020304" pitchFamily="18" charset="0"/>
                <a:cs typeface="Times New Roman" panose="02020603050405020304" pitchFamily="18" charset="0"/>
              </a:rPr>
              <a:t>Ο Αλβέρτος Αϊνστάιν πριν τριάντα χρόνια </a:t>
            </a:r>
          </a:p>
          <a:p>
            <a:pPr marL="0" indent="0" algn="ctr">
              <a:lnSpc>
                <a:spcPct val="107000"/>
              </a:lnSpc>
              <a:spcAft>
                <a:spcPts val="800"/>
              </a:spcAft>
              <a:buNone/>
            </a:pPr>
            <a:r>
              <a:rPr lang="el-GR" b="1" i="1" dirty="0">
                <a:latin typeface="Calibri" panose="020F0502020204030204" pitchFamily="34" charset="0"/>
                <a:ea typeface="Times New Roman" panose="02020603050405020304" pitchFamily="18" charset="0"/>
                <a:cs typeface="Times New Roman" panose="02020603050405020304" pitchFamily="18" charset="0"/>
              </a:rPr>
              <a:t>"</a:t>
            </a:r>
            <a:r>
              <a:rPr lang="el-GR" sz="36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Αν πρόκειται να επιβιώσουμε χρειάζεται να βρούμε ένα νέο τρόπο σκέψης</a:t>
            </a:r>
            <a:r>
              <a:rPr lang="el-GR" b="1" i="1" dirty="0">
                <a:latin typeface="Calibri" panose="020F0502020204030204" pitchFamily="34" charset="0"/>
                <a:ea typeface="Times New Roman" panose="02020603050405020304" pitchFamily="18" charset="0"/>
                <a:cs typeface="Times New Roman" panose="02020603050405020304" pitchFamily="18" charset="0"/>
              </a:rPr>
              <a:t>."</a:t>
            </a:r>
            <a:r>
              <a:rPr lang="el-GR" dirty="0">
                <a:latin typeface="Calibri" panose="020F0502020204030204" pitchFamily="34" charset="0"/>
                <a:ea typeface="Times New Roman" panose="02020603050405020304" pitchFamily="18" charset="0"/>
                <a:cs typeface="Times New Roman" panose="02020603050405020304" pitchFamily="18" charset="0"/>
              </a:rPr>
              <a:t> </a:t>
            </a:r>
          </a:p>
          <a:p>
            <a:pPr marL="0" indent="0" algn="just">
              <a:lnSpc>
                <a:spcPct val="107000"/>
              </a:lnSpc>
              <a:spcAft>
                <a:spcPts val="800"/>
              </a:spcAft>
              <a:buNone/>
            </a:pPr>
            <a:r>
              <a:rPr lang="el-GR" b="1" u="sng"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Πρέπει να αναζητούμε τις αιτίες των προβλημάτων και να προσπαθούμε να τα ελαχιστοποιούμε στην πηγή, με:</a:t>
            </a:r>
          </a:p>
          <a:p>
            <a:pPr algn="just">
              <a:lnSpc>
                <a:spcPct val="107000"/>
              </a:lnSpc>
              <a:spcAft>
                <a:spcPts val="800"/>
              </a:spcAft>
            </a:pPr>
            <a:r>
              <a:rPr lang="el-GR"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την επανασχεδίαση των προϊόντων και των διαδικασιών παραγωγής</a:t>
            </a:r>
            <a:endParaRPr lang="el-GR"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l-GR"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με διαφορετικές εταιρικές αξίες και κυβερνητικές πολιτικές </a:t>
            </a:r>
          </a:p>
          <a:p>
            <a:pPr algn="just">
              <a:lnSpc>
                <a:spcPct val="107000"/>
              </a:lnSpc>
              <a:spcAft>
                <a:spcPts val="800"/>
              </a:spcAft>
            </a:pPr>
            <a:r>
              <a:rPr lang="el-GR"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ώστε να εξασφαλίσουμε την αλλαγή στην πράξη</a:t>
            </a:r>
            <a:endParaRPr lang="el-GR" dirty="0">
              <a:latin typeface="Calibri" panose="020F0502020204030204" pitchFamily="34" charset="0"/>
              <a:ea typeface="Times New Roman" panose="02020603050405020304" pitchFamily="18" charset="0"/>
              <a:cs typeface="Times New Roman" panose="02020603050405020304" pitchFamily="18" charset="0"/>
            </a:endParaRPr>
          </a:p>
          <a:p>
            <a:endParaRPr lang="en-US" b="1" i="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2669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a:solidFill>
                  <a:srgbClr val="00B050"/>
                </a:solidFill>
                <a:effectLst>
                  <a:outerShdw blurRad="38100" dist="38100" dir="2700000" algn="tl">
                    <a:srgbClr val="000000">
                      <a:alpha val="43137"/>
                    </a:srgbClr>
                  </a:outerShdw>
                </a:effectLst>
              </a:rPr>
              <a:t>Σημερινή πρόκληση</a:t>
            </a: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884903"/>
            <a:ext cx="12191999" cy="5292060"/>
          </a:xfrm>
          <a:solidFill>
            <a:schemeClr val="accent5">
              <a:lumMod val="20000"/>
              <a:lumOff val="80000"/>
            </a:schemeClr>
          </a:solidFill>
        </p:spPr>
        <p:txBody>
          <a:bodyPr>
            <a:normAutofit/>
          </a:bodyPr>
          <a:lstStyle/>
          <a:p>
            <a:pPr marL="0" indent="0" algn="ctr">
              <a:buNone/>
            </a:pPr>
            <a:r>
              <a:rPr lang="el-GR" b="1" i="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πως θα κατορθώσουμε να εφαρμόσουμε την ιδέα της βιώσιμης ανάπτυξης; </a:t>
            </a:r>
          </a:p>
          <a:p>
            <a:pPr marL="0" indent="0">
              <a:buNone/>
            </a:pPr>
            <a:endParaRPr lang="el-GR"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l-GR" b="1" i="1" u="sng" dirty="0">
                <a:solidFill>
                  <a:schemeClr val="accent4">
                    <a:lumMod val="50000"/>
                  </a:schemeClr>
                </a:solidFill>
                <a:latin typeface="Calibri" panose="020F0502020204030204" pitchFamily="34" charset="0"/>
                <a:ea typeface="Times New Roman" panose="02020603050405020304" pitchFamily="18" charset="0"/>
                <a:cs typeface="Times New Roman" panose="02020603050405020304" pitchFamily="18" charset="0"/>
              </a:rPr>
              <a:t>Πώς πέρα από το "πρέπει" και θα πάμε σε δράση; </a:t>
            </a:r>
          </a:p>
          <a:p>
            <a:pPr marL="0" indent="0" algn="ctr">
              <a:buNone/>
            </a:pPr>
            <a:r>
              <a:rPr lang="el-GR" u="sng"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Ψάχνουμε για ένα κοινό στόχο</a:t>
            </a:r>
            <a:r>
              <a:rPr lang="el-GR" dirty="0">
                <a:latin typeface="Calibri" panose="020F0502020204030204" pitchFamily="34" charset="0"/>
                <a:ea typeface="Times New Roman" panose="02020603050405020304" pitchFamily="18" charset="0"/>
                <a:cs typeface="Times New Roman" panose="02020603050405020304" pitchFamily="18" charset="0"/>
              </a:rPr>
              <a:t>. </a:t>
            </a:r>
            <a:r>
              <a:rPr lang="el-GR" b="1" i="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Ποιοι είναι όμως οι στόχοι μας</a:t>
            </a:r>
            <a:r>
              <a:rPr lang="el-GR" b="1" i="1" dirty="0">
                <a:latin typeface="Calibri" panose="020F0502020204030204" pitchFamily="34" charset="0"/>
                <a:ea typeface="Times New Roman" panose="02020603050405020304" pitchFamily="18" charset="0"/>
                <a:cs typeface="Times New Roman" panose="02020603050405020304" pitchFamily="18" charset="0"/>
              </a:rPr>
              <a:t>;</a:t>
            </a:r>
            <a:r>
              <a:rPr lang="el-GR" dirty="0">
                <a:latin typeface="Calibri" panose="020F0502020204030204" pitchFamily="34" charset="0"/>
                <a:ea typeface="Times New Roman" panose="02020603050405020304" pitchFamily="18" charset="0"/>
                <a:cs typeface="Times New Roman" panose="02020603050405020304" pitchFamily="18" charset="0"/>
              </a:rPr>
              <a:t>                                </a:t>
            </a:r>
            <a:r>
              <a:rPr lang="el-G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Τι περιλαμβάνουν; </a:t>
            </a:r>
          </a:p>
          <a:p>
            <a:pPr marL="0" indent="0" algn="ctr">
              <a:buNone/>
            </a:pPr>
            <a:endParaRPr lang="el-GR"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r>
              <a:rPr lang="el-GR"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τη μείωση του περιβαλλοντικού κινδύνου</a:t>
            </a:r>
            <a:r>
              <a:rPr lang="el-GR" dirty="0">
                <a:latin typeface="Calibri" panose="020F0502020204030204" pitchFamily="34" charset="0"/>
                <a:ea typeface="Times New Roman" panose="02020603050405020304" pitchFamily="18" charset="0"/>
                <a:cs typeface="Times New Roman" panose="02020603050405020304" pitchFamily="18" charset="0"/>
              </a:rPr>
              <a:t>, </a:t>
            </a:r>
          </a:p>
          <a:p>
            <a:pPr algn="just"/>
            <a:r>
              <a:rPr lang="el-GR"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τον επανασχεδιασμό των παραγωγικών διαδικασιών, των αγαθών και των καταναλωτικών συνηθειών, καθώς και </a:t>
            </a:r>
          </a:p>
          <a:p>
            <a:r>
              <a:rPr lang="el-GR"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τη βελτίωση του οικονομικού αποτελέσματος.</a:t>
            </a:r>
            <a:endParaRPr lang="en-US" b="1" i="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307380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a:solidFill>
                  <a:srgbClr val="00B050"/>
                </a:solidFill>
                <a:effectLst>
                  <a:outerShdw blurRad="38100" dist="38100" dir="2700000" algn="tl">
                    <a:srgbClr val="000000">
                      <a:alpha val="43137"/>
                    </a:srgbClr>
                  </a:outerShdw>
                </a:effectLst>
              </a:rPr>
              <a:t>Αλλαγές προς την Κατεύθυνση της Βιωσιμότητας</a:t>
            </a: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884903"/>
            <a:ext cx="12191999" cy="5292060"/>
          </a:xfrm>
          <a:solidFill>
            <a:schemeClr val="accent5">
              <a:lumMod val="20000"/>
              <a:lumOff val="80000"/>
            </a:schemeClr>
          </a:solidFill>
        </p:spPr>
        <p:txBody>
          <a:bodyPr>
            <a:normAutofit lnSpcReduction="10000"/>
          </a:bodyPr>
          <a:lstStyle/>
          <a:p>
            <a:pPr marL="0" lvl="0" indent="0" algn="ctr">
              <a:lnSpc>
                <a:spcPct val="107000"/>
              </a:lnSpc>
              <a:spcAft>
                <a:spcPts val="0"/>
              </a:spcAft>
              <a:buNone/>
            </a:pPr>
            <a:r>
              <a:rPr lang="el-GR" b="1" i="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Κυβερνητικές αλλαγές </a:t>
            </a:r>
          </a:p>
          <a:p>
            <a:pPr marL="0" lvl="0" indent="0" algn="ctr">
              <a:lnSpc>
                <a:spcPct val="107000"/>
              </a:lnSpc>
              <a:spcAft>
                <a:spcPts val="0"/>
              </a:spcAft>
              <a:buNone/>
            </a:pPr>
            <a:r>
              <a:rPr lang="el-GR" b="1" i="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Ακαδημαϊκές αλλαγές </a:t>
            </a:r>
          </a:p>
          <a:p>
            <a:pPr marL="0" lvl="0" indent="0" algn="ctr">
              <a:lnSpc>
                <a:spcPct val="107000"/>
              </a:lnSpc>
              <a:spcAft>
                <a:spcPts val="0"/>
              </a:spcAft>
              <a:buNone/>
            </a:pPr>
            <a:r>
              <a:rPr lang="el-GR" b="1" i="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Επιχειρησιακές αλλαγές </a:t>
            </a:r>
          </a:p>
          <a:p>
            <a:pPr marL="0" lvl="0" indent="0" algn="ctr">
              <a:lnSpc>
                <a:spcPct val="107000"/>
              </a:lnSpc>
              <a:spcAft>
                <a:spcPts val="0"/>
              </a:spcAft>
              <a:buNone/>
            </a:pPr>
            <a:r>
              <a:rPr lang="el-GR" b="1" i="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Μη Κυβερνητικές αλλαγές </a:t>
            </a:r>
          </a:p>
          <a:p>
            <a:pPr marL="0" lvl="0" indent="0" algn="ctr">
              <a:lnSpc>
                <a:spcPct val="107000"/>
              </a:lnSpc>
              <a:spcAft>
                <a:spcPts val="0"/>
              </a:spcAft>
              <a:buNone/>
            </a:pPr>
            <a:r>
              <a:rPr lang="el-GR" b="1" i="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Εργατικές αλλαγές </a:t>
            </a:r>
          </a:p>
          <a:p>
            <a:pPr marL="0" lvl="0" indent="0" algn="ctr">
              <a:lnSpc>
                <a:spcPct val="107000"/>
              </a:lnSpc>
              <a:spcAft>
                <a:spcPts val="0"/>
              </a:spcAft>
              <a:buNone/>
            </a:pPr>
            <a:r>
              <a:rPr lang="el-GR" b="1" i="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Αλλαγές στα Μέσα Ενημέρωσης </a:t>
            </a:r>
          </a:p>
          <a:p>
            <a:pPr marL="0" lvl="0" indent="0" algn="ctr">
              <a:lnSpc>
                <a:spcPct val="107000"/>
              </a:lnSpc>
              <a:spcAft>
                <a:spcPts val="0"/>
              </a:spcAft>
              <a:buNone/>
            </a:pPr>
            <a:r>
              <a:rPr lang="el-GR" b="1" i="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Αγροτικές αλλαγές  </a:t>
            </a:r>
          </a:p>
          <a:p>
            <a:pPr marL="0" lvl="0" indent="0" algn="ctr">
              <a:lnSpc>
                <a:spcPct val="107000"/>
              </a:lnSpc>
              <a:spcAft>
                <a:spcPts val="0"/>
              </a:spcAft>
              <a:buNone/>
            </a:pPr>
            <a:r>
              <a:rPr lang="el-GR" b="1" i="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Αλλαγές στους Θρησκευτικούς Οργανισμούς </a:t>
            </a:r>
          </a:p>
          <a:p>
            <a:pPr marL="0" lvl="0" indent="0" algn="ctr">
              <a:lnSpc>
                <a:spcPct val="107000"/>
              </a:lnSpc>
              <a:spcAft>
                <a:spcPts val="800"/>
              </a:spcAft>
              <a:buNone/>
            </a:pPr>
            <a:r>
              <a:rPr lang="el-GR" b="1" i="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Καταναλωτικές αλλαγές </a:t>
            </a:r>
          </a:p>
          <a:p>
            <a:pPr marL="0" indent="0" algn="ctr">
              <a:buNone/>
            </a:pPr>
            <a:endParaRPr lang="en-US" b="1" i="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171770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a:solidFill>
                  <a:srgbClr val="00B050"/>
                </a:solidFill>
                <a:effectLst>
                  <a:outerShdw blurRad="38100" dist="38100" dir="2700000" algn="tl">
                    <a:srgbClr val="000000">
                      <a:alpha val="43137"/>
                    </a:srgbClr>
                  </a:outerShdw>
                </a:effectLst>
              </a:rPr>
              <a:t>Ιδέα της Κυκλικής Οικονομίας </a:t>
            </a: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884903"/>
            <a:ext cx="12191999" cy="5292060"/>
          </a:xfrm>
          <a:solidFill>
            <a:schemeClr val="accent5">
              <a:lumMod val="20000"/>
              <a:lumOff val="80000"/>
            </a:schemeClr>
          </a:solidFill>
        </p:spPr>
        <p:txBody>
          <a:bodyPr/>
          <a:lstStyle/>
          <a:p>
            <a:pPr marL="0" indent="0" algn="ctr">
              <a:buNone/>
            </a:pPr>
            <a:r>
              <a:rPr lang="el-GR" sz="3600" b="1" dirty="0">
                <a:latin typeface="Calibri" panose="020F0502020204030204" pitchFamily="34" charset="0"/>
                <a:ea typeface="Times New Roman" panose="02020603050405020304" pitchFamily="18" charset="0"/>
                <a:cs typeface="Times New Roman" panose="02020603050405020304" pitchFamily="18" charset="0"/>
              </a:rPr>
              <a:t>καλύτερη εναλλακτική λύση στο κυρίαρχο μοντέλο οικονομικής ανάπτυξης, το λεγόμενο:</a:t>
            </a:r>
          </a:p>
          <a:p>
            <a:pPr marL="0" indent="0" algn="ctr">
              <a:buNone/>
            </a:pPr>
            <a:endParaRPr lang="el-GR" sz="3600" b="1"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l-GR" b="1" i="1" dirty="0">
                <a:latin typeface="Calibri" panose="020F0502020204030204" pitchFamily="34" charset="0"/>
                <a:ea typeface="Times New Roman" panose="02020603050405020304" pitchFamily="18" charset="0"/>
                <a:cs typeface="Times New Roman" panose="02020603050405020304" pitchFamily="18" charset="0"/>
              </a:rPr>
              <a:t> </a:t>
            </a:r>
            <a:r>
              <a:rPr lang="el-GR" sz="48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"παίρνω-φτιάχνω-πετάω"</a:t>
            </a:r>
          </a:p>
          <a:p>
            <a:pPr marL="0" indent="0">
              <a:buNone/>
            </a:pP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l-GR" b="1" i="1" dirty="0">
                <a:latin typeface="Calibri" panose="020F0502020204030204" pitchFamily="34" charset="0"/>
                <a:ea typeface="Times New Roman" panose="02020603050405020304" pitchFamily="18" charset="0"/>
                <a:cs typeface="Times New Roman" panose="02020603050405020304" pitchFamily="18" charset="0"/>
              </a:rPr>
              <a:t>Οι αρνητικές επιπτώσεις που προκαλούνται από το τελευταίο είναι:</a:t>
            </a:r>
          </a:p>
          <a:p>
            <a:pPr marL="0" indent="0">
              <a:buNone/>
            </a:pPr>
            <a:r>
              <a:rPr lang="el-GR" b="1" i="1" dirty="0">
                <a:latin typeface="Calibri" panose="020F0502020204030204" pitchFamily="34" charset="0"/>
                <a:ea typeface="Times New Roman" panose="02020603050405020304" pitchFamily="18" charset="0"/>
                <a:cs typeface="Times New Roman" panose="02020603050405020304" pitchFamily="18" charset="0"/>
              </a:rPr>
              <a:t>η απειλή της </a:t>
            </a:r>
            <a:r>
              <a:rPr lang="el-GR" b="1" i="1" u="sng" dirty="0">
                <a:latin typeface="Calibri" panose="020F0502020204030204" pitchFamily="34" charset="0"/>
                <a:ea typeface="Times New Roman" panose="02020603050405020304" pitchFamily="18" charset="0"/>
                <a:cs typeface="Times New Roman" panose="02020603050405020304" pitchFamily="18" charset="0"/>
              </a:rPr>
              <a:t>σταθερότητας των οικονομιών </a:t>
            </a:r>
            <a:r>
              <a:rPr lang="el-GR" b="1" i="1" dirty="0">
                <a:latin typeface="Calibri" panose="020F0502020204030204" pitchFamily="34" charset="0"/>
                <a:ea typeface="Times New Roman" panose="02020603050405020304" pitchFamily="18" charset="0"/>
                <a:cs typeface="Times New Roman" panose="02020603050405020304" pitchFamily="18" charset="0"/>
              </a:rPr>
              <a:t>και της </a:t>
            </a:r>
            <a:r>
              <a:rPr lang="el-GR" b="1" i="1" u="sng" dirty="0">
                <a:latin typeface="Calibri" panose="020F0502020204030204" pitchFamily="34" charset="0"/>
                <a:ea typeface="Times New Roman" panose="02020603050405020304" pitchFamily="18" charset="0"/>
                <a:cs typeface="Times New Roman" panose="02020603050405020304" pitchFamily="18" charset="0"/>
              </a:rPr>
              <a:t>ακεραιότητας των φυσικών οικοσυστημάτων</a:t>
            </a:r>
            <a:r>
              <a:rPr lang="el-GR" b="1" i="1" dirty="0">
                <a:latin typeface="Calibri" panose="020F0502020204030204" pitchFamily="34" charset="0"/>
                <a:ea typeface="Times New Roman" panose="02020603050405020304" pitchFamily="18" charset="0"/>
                <a:cs typeface="Times New Roman" panose="02020603050405020304" pitchFamily="18" charset="0"/>
              </a:rPr>
              <a:t> που είναι:</a:t>
            </a:r>
          </a:p>
          <a:p>
            <a:pPr marL="0" indent="0" algn="ctr">
              <a:buNone/>
            </a:pPr>
            <a:r>
              <a:rPr lang="el-GR" sz="44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απαραίτητα για την επιβίωση της ανθρωπότητας</a:t>
            </a:r>
            <a:r>
              <a:rPr lang="el-GR" b="1" i="1" dirty="0">
                <a:latin typeface="Calibri" panose="020F0502020204030204" pitchFamily="34" charset="0"/>
                <a:ea typeface="Times New Roman" panose="02020603050405020304" pitchFamily="18" charset="0"/>
                <a:cs typeface="Times New Roman" panose="02020603050405020304" pitchFamily="18" charset="0"/>
              </a:rPr>
              <a:t>.</a:t>
            </a:r>
            <a:endParaRPr lang="en-US" b="1" i="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332364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907808-4A28-40FE-B483-476890C17B75}"/>
              </a:ext>
            </a:extLst>
          </p:cNvPr>
          <p:cNvSpPr>
            <a:spLocks noGrp="1"/>
          </p:cNvSpPr>
          <p:nvPr>
            <p:ph type="title"/>
          </p:nvPr>
        </p:nvSpPr>
        <p:spPr>
          <a:xfrm>
            <a:off x="0" y="1"/>
            <a:ext cx="12192000" cy="884902"/>
          </a:xfrm>
          <a:solidFill>
            <a:srgbClr val="FFC000"/>
          </a:solidFill>
        </p:spPr>
        <p:txBody>
          <a:bodyPr>
            <a:normAutofit/>
          </a:bodyPr>
          <a:lstStyle/>
          <a:p>
            <a:pPr algn="ctr"/>
            <a:r>
              <a:rPr lang="el-GR" sz="4800" b="1" dirty="0">
                <a:solidFill>
                  <a:srgbClr val="00B050"/>
                </a:solidFill>
                <a:effectLst>
                  <a:outerShdw blurRad="38100" dist="38100" dir="2700000" algn="tl">
                    <a:srgbClr val="000000">
                      <a:alpha val="43137"/>
                    </a:srgbClr>
                  </a:outerShdw>
                </a:effectLst>
              </a:rPr>
              <a:t>Αειφόρος ανάπτυξη </a:t>
            </a:r>
          </a:p>
        </p:txBody>
      </p:sp>
      <p:sp>
        <p:nvSpPr>
          <p:cNvPr id="3" name="Θέση περιεχομένου 2">
            <a:extLst>
              <a:ext uri="{FF2B5EF4-FFF2-40B4-BE49-F238E27FC236}">
                <a16:creationId xmlns:a16="http://schemas.microsoft.com/office/drawing/2014/main" id="{FA2D7B68-C8C3-4B15-9815-0C625F12827B}"/>
              </a:ext>
            </a:extLst>
          </p:cNvPr>
          <p:cNvSpPr>
            <a:spLocks noGrp="1"/>
          </p:cNvSpPr>
          <p:nvPr>
            <p:ph idx="1"/>
          </p:nvPr>
        </p:nvSpPr>
        <p:spPr>
          <a:xfrm>
            <a:off x="-1" y="884903"/>
            <a:ext cx="12191999" cy="5292060"/>
          </a:xfrm>
          <a:solidFill>
            <a:schemeClr val="accent5">
              <a:lumMod val="20000"/>
              <a:lumOff val="80000"/>
            </a:schemeClr>
          </a:solidFill>
        </p:spPr>
        <p:txBody>
          <a:bodyPr/>
          <a:lstStyle/>
          <a:p>
            <a:pPr marL="0" indent="0" algn="ctr">
              <a:buNone/>
            </a:pPr>
            <a:endParaRPr lang="el-GR" b="1" i="1"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l-GR" sz="3600" b="1" i="1" u="sng"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απαιτεί ισόρροπη και ταυτόχρονη εξέταση </a:t>
            </a:r>
          </a:p>
          <a:p>
            <a:pPr marL="0" indent="0" algn="ctr">
              <a:buNone/>
            </a:pPr>
            <a:endParaRPr lang="el-GR" sz="3600" b="1" i="1" dirty="0">
              <a:latin typeface="Calibri" panose="020F0502020204030204" pitchFamily="34" charset="0"/>
              <a:ea typeface="Times New Roman" panose="02020603050405020304" pitchFamily="18" charset="0"/>
              <a:cs typeface="Times New Roman" panose="02020603050405020304" pitchFamily="18" charset="0"/>
            </a:endParaRPr>
          </a:p>
          <a:p>
            <a:r>
              <a:rPr lang="el-GR" b="1" i="1" dirty="0">
                <a:solidFill>
                  <a:srgbClr val="00B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των οικονομικών, </a:t>
            </a:r>
          </a:p>
          <a:p>
            <a:r>
              <a:rPr lang="el-GR" b="1" i="1" dirty="0">
                <a:solidFill>
                  <a:srgbClr val="00B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περιβαλλοντικών, </a:t>
            </a:r>
          </a:p>
          <a:p>
            <a:r>
              <a:rPr lang="el-GR" b="1" i="1" dirty="0">
                <a:solidFill>
                  <a:srgbClr val="00B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τεχνολογικών και κοινωνικών πτυχών μιας οικονομίας, </a:t>
            </a:r>
          </a:p>
          <a:p>
            <a:r>
              <a:rPr lang="el-GR" b="1" i="1" dirty="0">
                <a:solidFill>
                  <a:srgbClr val="00B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τομέα ή μεμονωμένης βιομηχανικής διαδικασίας, καθώς και </a:t>
            </a:r>
          </a:p>
          <a:p>
            <a:r>
              <a:rPr lang="el-GR" b="1" i="1" dirty="0">
                <a:solidFill>
                  <a:srgbClr val="00B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της αλληλεπίδρασης μεταξύ όλων αυτών των πτυχών.</a:t>
            </a:r>
            <a:endParaRPr lang="en-US" b="1" i="1" dirty="0">
              <a:solidFill>
                <a:srgbClr val="00B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Θέση υποσέλιδου 3">
            <a:extLst>
              <a:ext uri="{FF2B5EF4-FFF2-40B4-BE49-F238E27FC236}">
                <a16:creationId xmlns:a16="http://schemas.microsoft.com/office/drawing/2014/main" id="{70E47908-6CDB-4549-98FC-CF73854CA21B}"/>
              </a:ext>
            </a:extLst>
          </p:cNvPr>
          <p:cNvSpPr>
            <a:spLocks noGrp="1"/>
          </p:cNvSpPr>
          <p:nvPr>
            <p:ph type="ftr" sz="quarter" idx="11"/>
          </p:nvPr>
        </p:nvSpPr>
        <p:spPr>
          <a:xfrm>
            <a:off x="4087874" y="6356350"/>
            <a:ext cx="367240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Πανεπιστήμιο Θεσσαλίας, Τμήμα Περιβάλλοντος, Καθηγητής: Ξενοφών Σπηλιώτης</a:t>
            </a:r>
          </a:p>
        </p:txBody>
      </p:sp>
    </p:spTree>
    <p:extLst>
      <p:ext uri="{BB962C8B-B14F-4D97-AF65-F5344CB8AC3E}">
        <p14:creationId xmlns:p14="http://schemas.microsoft.com/office/powerpoint/2010/main" val="315748483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992</Words>
  <Application>Microsoft Office PowerPoint</Application>
  <PresentationFormat>Ευρεία οθόνη</PresentationFormat>
  <Paragraphs>132</Paragraphs>
  <Slides>21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21</vt:i4>
      </vt:variant>
    </vt:vector>
  </HeadingPairs>
  <TitlesOfParts>
    <vt:vector size="26" baseType="lpstr">
      <vt:lpstr>Arial</vt:lpstr>
      <vt:lpstr>Calibri</vt:lpstr>
      <vt:lpstr>Calibri Light</vt:lpstr>
      <vt:lpstr>Times New Roman</vt:lpstr>
      <vt:lpstr>Θέμα του Office</vt:lpstr>
      <vt:lpstr>ΚΥΚΛΙΚΗ ΟΙΚΟΝΟΜΙΑ &amp; ΒΙΩΣΙΜΗ ΑΝΑΠΤΥΞΗ</vt:lpstr>
      <vt:lpstr>ΕΙΣΑΓΩΓΗ</vt:lpstr>
      <vt:lpstr>ΕΙΣΑΓΩΓΗ</vt:lpstr>
      <vt:lpstr>Ανθρώπινες Δραστηριότητες</vt:lpstr>
      <vt:lpstr>Νέος τρόπος σκέψης</vt:lpstr>
      <vt:lpstr>Σημερινή πρόκληση</vt:lpstr>
      <vt:lpstr>Αλλαγές προς την Κατεύθυνση της Βιωσιμότητας</vt:lpstr>
      <vt:lpstr>Ιδέα της Κυκλικής Οικονομίας </vt:lpstr>
      <vt:lpstr>Αειφόρος ανάπτυξη </vt:lpstr>
      <vt:lpstr>Αειφόρος ανάπτυξη </vt:lpstr>
      <vt:lpstr>Ιδέα της Κυκλικής Οικονομίας </vt:lpstr>
      <vt:lpstr>Κυκλική Οικονομία κατά ISO</vt:lpstr>
      <vt:lpstr>Συμβολή της Κυκλικής Οικονομίας</vt:lpstr>
      <vt:lpstr>Συμβολή της Κυκλικής Οικονομίας</vt:lpstr>
      <vt:lpstr>Διαπίστωση</vt:lpstr>
      <vt:lpstr>Πρόκληση</vt:lpstr>
      <vt:lpstr>ΠΑΡΑΔΕΙΓΜΑΤΑ</vt:lpstr>
      <vt:lpstr>Παρουσίαση του PowerPoint</vt:lpstr>
      <vt:lpstr>Παρουσίαση του PowerPoint</vt:lpstr>
      <vt:lpstr>Επιπτώσεις που οφείλονται στην τρύπα του όζοντος</vt:lpstr>
      <vt:lpstr>Παρέλαση 25ης Μαρτίου 2018 στην Αθήνα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ΚΥΚΛΙΚΗ ΟΙΚΟΝΟΜΙΑ &amp; ΒΙΩΣΙΜΗ ΑΝΑΠΤΥΞΗ</dc:title>
  <dc:creator>ΞΕΝΟΦΩΝ ΣΠΗΛΙΩΤΗΣ</dc:creator>
  <cp:lastModifiedBy>ΞΕΝΟΦΩΝ ΣΠΗΛΙΩΤΗΣ</cp:lastModifiedBy>
  <cp:revision>20</cp:revision>
  <dcterms:created xsi:type="dcterms:W3CDTF">2020-12-08T16:38:02Z</dcterms:created>
  <dcterms:modified xsi:type="dcterms:W3CDTF">2025-02-24T09:38:41Z</dcterms:modified>
</cp:coreProperties>
</file>