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82" r:id="rId3"/>
    <p:sldId id="277" r:id="rId4"/>
    <p:sldId id="286" r:id="rId5"/>
    <p:sldId id="287" r:id="rId6"/>
    <p:sldId id="339" r:id="rId7"/>
    <p:sldId id="335" r:id="rId8"/>
    <p:sldId id="288" r:id="rId9"/>
    <p:sldId id="340" r:id="rId10"/>
    <p:sldId id="348" r:id="rId11"/>
    <p:sldId id="278" r:id="rId12"/>
    <p:sldId id="283" r:id="rId13"/>
    <p:sldId id="284" r:id="rId14"/>
    <p:sldId id="285" r:id="rId15"/>
    <p:sldId id="289" r:id="rId16"/>
    <p:sldId id="296" r:id="rId17"/>
    <p:sldId id="297" r:id="rId18"/>
    <p:sldId id="292" r:id="rId19"/>
    <p:sldId id="294" r:id="rId20"/>
    <p:sldId id="298" r:id="rId21"/>
    <p:sldId id="299" r:id="rId22"/>
    <p:sldId id="321" r:id="rId23"/>
    <p:sldId id="304" r:id="rId24"/>
    <p:sldId id="312" r:id="rId25"/>
    <p:sldId id="306" r:id="rId26"/>
    <p:sldId id="341" r:id="rId27"/>
    <p:sldId id="310" r:id="rId28"/>
    <p:sldId id="342" r:id="rId29"/>
    <p:sldId id="346" r:id="rId30"/>
    <p:sldId id="311" r:id="rId31"/>
    <p:sldId id="313" r:id="rId32"/>
    <p:sldId id="325" r:id="rId33"/>
    <p:sldId id="326" r:id="rId34"/>
    <p:sldId id="316" r:id="rId35"/>
    <p:sldId id="315" r:id="rId36"/>
    <p:sldId id="322" r:id="rId37"/>
    <p:sldId id="317" r:id="rId38"/>
    <p:sldId id="320" r:id="rId39"/>
    <p:sldId id="349" r:id="rId40"/>
    <p:sldId id="344" r:id="rId41"/>
    <p:sldId id="328" r:id="rId42"/>
    <p:sldId id="329" r:id="rId43"/>
    <p:sldId id="323" r:id="rId44"/>
    <p:sldId id="272" r:id="rId45"/>
    <p:sldId id="273" r:id="rId46"/>
    <p:sldId id="274" r:id="rId47"/>
    <p:sldId id="330" r:id="rId48"/>
    <p:sldId id="275" r:id="rId49"/>
    <p:sldId id="332" r:id="rId50"/>
    <p:sldId id="276" r:id="rId51"/>
    <p:sldId id="350" r:id="rId52"/>
    <p:sldId id="345" r:id="rId5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19F"/>
    <a:srgbClr val="BB0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8" autoAdjust="0"/>
  </p:normalViewPr>
  <p:slideViewPr>
    <p:cSldViewPr>
      <p:cViewPr varScale="1">
        <p:scale>
          <a:sx n="64" d="100"/>
          <a:sy n="64" d="100"/>
        </p:scale>
        <p:origin x="22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9CFF5AB-06E2-4ADF-A81D-9CCB86685DD7}" type="datetimeFigureOut">
              <a:rPr lang="el-GR"/>
              <a:pPr>
                <a:defRPr/>
              </a:pPr>
              <a:t>21/5/2025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A34601D-55B4-48FC-B179-8AFE099FE7BB}"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63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B886E-BA36-4DC4-8E3A-F9BD19F264B5}" type="slidenum">
              <a:rPr lang="el-GR"/>
              <a:pPr fontAlgn="base">
                <a:spcBef>
                  <a:spcPct val="0"/>
                </a:spcBef>
                <a:spcAft>
                  <a:spcPct val="0"/>
                </a:spcAft>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73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70EC4-E156-4D14-BBEC-362136A3F6D4}" type="slidenum">
              <a:rPr lang="el-GR"/>
              <a:pPr fontAlgn="base">
                <a:spcBef>
                  <a:spcPct val="0"/>
                </a:spcBef>
                <a:spcAft>
                  <a:spcPct val="0"/>
                </a:spcAft>
              </a:pPr>
              <a:t>24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837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837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044A0D-E6DE-461D-9B65-5849A42A0265}" type="slidenum">
              <a:rPr lang="el-GR"/>
              <a:pPr fontAlgn="base">
                <a:spcBef>
                  <a:spcPct val="0"/>
                </a:spcBef>
                <a:spcAft>
                  <a:spcPct val="0"/>
                </a:spcAft>
              </a:pPr>
              <a:t>41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pPr>
              <a:defRPr/>
            </a:pPr>
            <a:fld id="{DA28C1AE-8478-46CE-8C51-086D2F71491F}" type="datetimeFigureOut">
              <a:rPr lang="el-GR"/>
              <a:pPr>
                <a:defRPr/>
              </a:pPr>
              <a:t>21/5/2025</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7B86F158-0F44-4C71-AFE1-BDEB9E31E674}"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82396BEA-5B7B-4B22-98DA-4958BD14AE67}" type="datetimeFigureOut">
              <a:rPr lang="el-GR"/>
              <a:pPr>
                <a:defRPr/>
              </a:pPr>
              <a:t>21/5/2025</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9B820EBB-3B81-401B-B517-51C268B0569E}"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CACF3498-33CC-4584-8AE4-7B4522CDA71A}" type="datetimeFigureOut">
              <a:rPr lang="el-GR"/>
              <a:pPr>
                <a:defRPr/>
              </a:pPr>
              <a:t>21/5/2025</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E8510C18-E02E-4A20-A237-12377C3EC476}"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96BA5A4D-DE47-4B4B-BDFC-3B6C727E17AC}" type="datetimeFigureOut">
              <a:rPr lang="el-GR"/>
              <a:pPr>
                <a:defRPr/>
              </a:pPr>
              <a:t>21/5/2025</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4A8D2A02-2335-40E1-856D-46318085F66F}"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61B9E542-BA69-4D42-AA28-1164C756D20B}" type="datetimeFigureOut">
              <a:rPr lang="el-GR"/>
              <a:pPr>
                <a:defRPr/>
              </a:pPr>
              <a:t>21/5/2025</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9EDDAD3E-A0AF-460B-BF95-4D58E479DFC6}"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192AF5B1-BD0A-4EC4-B32A-CE3BCF954C38}" type="datetimeFigureOut">
              <a:rPr lang="el-GR"/>
              <a:pPr>
                <a:defRPr/>
              </a:pPr>
              <a:t>21/5/2025</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498E9CA7-44A4-48B4-B977-3D2F633639A2}"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p:cNvSpPr>
            <a:spLocks noGrp="1"/>
          </p:cNvSpPr>
          <p:nvPr>
            <p:ph type="dt" sz="half" idx="10"/>
          </p:nvPr>
        </p:nvSpPr>
        <p:spPr/>
        <p:txBody>
          <a:bodyPr/>
          <a:lstStyle>
            <a:lvl1pPr>
              <a:defRPr/>
            </a:lvl1pPr>
          </a:lstStyle>
          <a:p>
            <a:pPr>
              <a:defRPr/>
            </a:pPr>
            <a:fld id="{A1818078-D646-459F-9323-2E838A8B2C93}" type="datetimeFigureOut">
              <a:rPr lang="el-GR"/>
              <a:pPr>
                <a:defRPr/>
              </a:pPr>
              <a:t>21/5/2025</a:t>
            </a:fld>
            <a:endParaRPr lang="el-GR" dirty="0"/>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339AAE3F-459B-4518-A981-0A433B94998B}"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p:cNvSpPr>
            <a:spLocks noGrp="1"/>
          </p:cNvSpPr>
          <p:nvPr>
            <p:ph type="dt" sz="half" idx="10"/>
          </p:nvPr>
        </p:nvSpPr>
        <p:spPr/>
        <p:txBody>
          <a:bodyPr/>
          <a:lstStyle>
            <a:lvl1pPr>
              <a:defRPr/>
            </a:lvl1pPr>
          </a:lstStyle>
          <a:p>
            <a:pPr>
              <a:defRPr/>
            </a:pPr>
            <a:fld id="{495E3A44-C0FD-4CFD-8C3B-9BC4039C7DC6}" type="datetimeFigureOut">
              <a:rPr lang="el-GR"/>
              <a:pPr>
                <a:defRPr/>
              </a:pPr>
              <a:t>21/5/2025</a:t>
            </a:fld>
            <a:endParaRPr lang="el-GR" dirty="0"/>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F3975BDB-4883-4F20-9EA2-17CE16B97EAE}"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1C3E8641-B1BC-44BB-B64E-CD7FCE8CE399}" type="datetimeFigureOut">
              <a:rPr lang="el-GR"/>
              <a:pPr>
                <a:defRPr/>
              </a:pPr>
              <a:t>21/5/2025</a:t>
            </a:fld>
            <a:endParaRPr lang="el-GR" dirty="0"/>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5D8F9088-BB7C-43D6-9236-455DC2AB3CC3}"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933C1931-313C-43CC-9DD3-0274775C2F77}" type="datetimeFigureOut">
              <a:rPr lang="el-GR"/>
              <a:pPr>
                <a:defRPr/>
              </a:pPr>
              <a:t>21/5/2025</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2660896E-C0C2-4E2E-B72E-328038BEFCA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BCD3D79-AC86-4470-82FD-938FC73AA6F3}" type="datetimeFigureOut">
              <a:rPr lang="el-GR"/>
              <a:pPr>
                <a:defRPr/>
              </a:pPr>
              <a:t>21/5/2025</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E13CA6EB-66F1-4BB3-A9E4-FA84AC35382D}"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2C41A2E-E472-46A6-AEBC-A9A7F60FE339}" type="datetimeFigureOut">
              <a:rPr lang="el-GR"/>
              <a:pPr>
                <a:defRPr/>
              </a:pPr>
              <a:t>21/5/2025</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C12D35F-4A9B-4276-8DDC-42FE37606A19}"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arlyyears.sa.edu.au/pages/about/723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neamathisi.com/new-learning/" TargetMode="External"/><Relationship Id="rId2" Type="http://schemas.openxmlformats.org/officeDocument/2006/relationships/hyperlink" Target="http://newlearningonlin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neamathisi.com/learning-by-design/pedagog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newlearningonline.com/learning-by-design/the-knowledge-proces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946275"/>
          </a:xfrm>
          <a:solidFill>
            <a:schemeClr val="bg2">
              <a:lumMod val="75000"/>
            </a:schemeClr>
          </a:solidFill>
        </p:spPr>
        <p:txBody>
          <a:bodyPr>
            <a:normAutofit/>
          </a:bodyPr>
          <a:lstStyle/>
          <a:p>
            <a:r>
              <a:rPr lang="el-GR" sz="2900">
                <a:solidFill>
                  <a:srgbClr val="BB05AE"/>
                </a:solidFill>
                <a:effectLst>
                  <a:outerShdw blurRad="38100" dist="38100" dir="2700000" algn="tl">
                    <a:srgbClr val="000000"/>
                  </a:outerShdw>
                </a:effectLst>
                <a:latin typeface="Comic Sans MS" pitchFamily="66" charset="0"/>
                <a:ea typeface="Aharoni"/>
                <a:cs typeface="Aharoni"/>
              </a:rPr>
              <a:t>Σχεδιασμός (</a:t>
            </a:r>
            <a:r>
              <a:rPr lang="en-US" sz="2900">
                <a:solidFill>
                  <a:srgbClr val="BB05AE"/>
                </a:solidFill>
                <a:effectLst>
                  <a:outerShdw blurRad="38100" dist="38100" dir="2700000" algn="tl">
                    <a:srgbClr val="000000"/>
                  </a:outerShdw>
                </a:effectLst>
                <a:latin typeface="Comic Sans MS" pitchFamily="66" charset="0"/>
                <a:ea typeface="Aharoni"/>
                <a:cs typeface="Aharoni"/>
              </a:rPr>
              <a:t>Design)</a:t>
            </a:r>
            <a:r>
              <a:rPr lang="el-GR" sz="2900">
                <a:solidFill>
                  <a:srgbClr val="BB05AE"/>
                </a:solidFill>
                <a:effectLst>
                  <a:outerShdw blurRad="38100" dist="38100" dir="2700000" algn="tl">
                    <a:srgbClr val="000000"/>
                  </a:outerShdw>
                </a:effectLst>
                <a:latin typeface="Comic Sans MS" pitchFamily="66" charset="0"/>
                <a:ea typeface="Aharoni"/>
                <a:cs typeface="Aharoni"/>
              </a:rPr>
              <a:t>-</a:t>
            </a:r>
            <a:br>
              <a:rPr lang="en-US" sz="2900">
                <a:solidFill>
                  <a:srgbClr val="BB05AE"/>
                </a:solidFill>
                <a:effectLst>
                  <a:outerShdw blurRad="38100" dist="38100" dir="2700000" algn="tl">
                    <a:srgbClr val="000000"/>
                  </a:outerShdw>
                </a:effectLst>
                <a:latin typeface="Comic Sans MS" pitchFamily="66" charset="0"/>
                <a:ea typeface="Aharoni"/>
                <a:cs typeface="Aharoni"/>
              </a:rPr>
            </a:br>
            <a:r>
              <a:rPr lang="el-GR" sz="2900">
                <a:solidFill>
                  <a:srgbClr val="BB05AE"/>
                </a:solidFill>
                <a:effectLst>
                  <a:outerShdw blurRad="38100" dist="38100" dir="2700000" algn="tl">
                    <a:srgbClr val="000000"/>
                  </a:outerShdw>
                </a:effectLst>
                <a:latin typeface="Comic Sans MS" pitchFamily="66" charset="0"/>
                <a:ea typeface="Aharoni"/>
                <a:cs typeface="Aharoni"/>
              </a:rPr>
              <a:t>Εφαρμογή</a:t>
            </a:r>
            <a:r>
              <a:rPr lang="en-US" sz="2900">
                <a:solidFill>
                  <a:srgbClr val="BB05AE"/>
                </a:solidFill>
                <a:effectLst>
                  <a:outerShdw blurRad="38100" dist="38100" dir="2700000" algn="tl">
                    <a:srgbClr val="000000"/>
                  </a:outerShdw>
                </a:effectLst>
                <a:latin typeface="Comic Sans MS" pitchFamily="66" charset="0"/>
                <a:ea typeface="Aharoni"/>
                <a:cs typeface="Aharoni"/>
              </a:rPr>
              <a:t> (Implementation)</a:t>
            </a:r>
            <a:r>
              <a:rPr lang="el-GR" sz="2900">
                <a:solidFill>
                  <a:srgbClr val="BB05AE"/>
                </a:solidFill>
                <a:effectLst>
                  <a:outerShdw blurRad="38100" dist="38100" dir="2700000" algn="tl">
                    <a:srgbClr val="000000"/>
                  </a:outerShdw>
                </a:effectLst>
                <a:latin typeface="Comic Sans MS" pitchFamily="66" charset="0"/>
                <a:ea typeface="Aharoni"/>
                <a:cs typeface="Aharoni"/>
              </a:rPr>
              <a:t> </a:t>
            </a:r>
            <a:br>
              <a:rPr lang="el-GR" sz="2900">
                <a:solidFill>
                  <a:srgbClr val="BB05AE"/>
                </a:solidFill>
                <a:effectLst>
                  <a:outerShdw blurRad="38100" dist="38100" dir="2700000" algn="tl">
                    <a:srgbClr val="000000"/>
                  </a:outerShdw>
                </a:effectLst>
                <a:latin typeface="Comic Sans MS" pitchFamily="66" charset="0"/>
                <a:ea typeface="Aharoni"/>
                <a:cs typeface="Aharoni"/>
              </a:rPr>
            </a:br>
            <a:r>
              <a:rPr lang="el-GR" sz="2900">
                <a:solidFill>
                  <a:srgbClr val="BB05AE"/>
                </a:solidFill>
                <a:effectLst>
                  <a:outerShdw blurRad="38100" dist="38100" dir="2700000" algn="tl">
                    <a:srgbClr val="000000"/>
                  </a:outerShdw>
                </a:effectLst>
                <a:latin typeface="Comic Sans MS" pitchFamily="66" charset="0"/>
                <a:ea typeface="Aharoni"/>
                <a:cs typeface="Aharoni"/>
              </a:rPr>
              <a:t>Διδακτικών πρακτικών</a:t>
            </a:r>
            <a:br>
              <a:rPr lang="el-GR" sz="2900">
                <a:solidFill>
                  <a:srgbClr val="BB05AE"/>
                </a:solidFill>
                <a:effectLst>
                  <a:outerShdw blurRad="38100" dist="38100" dir="2700000" algn="tl">
                    <a:srgbClr val="000000"/>
                  </a:outerShdw>
                </a:effectLst>
                <a:latin typeface="Comic Sans MS" pitchFamily="66" charset="0"/>
                <a:ea typeface="Aharoni"/>
                <a:cs typeface="Aharoni"/>
              </a:rPr>
            </a:br>
            <a:r>
              <a:rPr lang="el-GR" sz="2900">
                <a:solidFill>
                  <a:srgbClr val="BB05AE"/>
                </a:solidFill>
                <a:effectLst>
                  <a:outerShdw blurRad="38100" dist="38100" dir="2700000" algn="tl">
                    <a:srgbClr val="000000"/>
                  </a:outerShdw>
                </a:effectLst>
                <a:latin typeface="Comic Sans MS" pitchFamily="66" charset="0"/>
                <a:ea typeface="Aharoni"/>
                <a:cs typeface="Aharon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813"/>
            <a:ext cx="8229600" cy="5721350"/>
          </a:xfrm>
        </p:spPr>
        <p:txBody>
          <a:bodyPr rtlCol="0">
            <a:normAutofit/>
          </a:bodyPr>
          <a:lstStyle/>
          <a:p>
            <a:pPr fontAlgn="auto">
              <a:spcAft>
                <a:spcPts val="0"/>
              </a:spcAft>
              <a:defRPr/>
            </a:pPr>
            <a:r>
              <a:rPr lang="el-GR" sz="4400" b="1" u="sng" dirty="0">
                <a:solidFill>
                  <a:srgbClr val="C00000"/>
                </a:solidFill>
              </a:rPr>
              <a:t>ΙΙ. Ενδεικτικοί Μετασχηματισμοί της διδακτικής πράξης: </a:t>
            </a:r>
          </a:p>
          <a:p>
            <a:pPr marL="0" indent="0" fontAlgn="auto">
              <a:spcAft>
                <a:spcPts val="0"/>
              </a:spcAft>
              <a:buFont typeface="Arial" pitchFamily="34" charset="0"/>
              <a:buNone/>
              <a:defRPr/>
            </a:pPr>
            <a:endParaRPr lang="el-GR" sz="4400" b="1" u="sng" dirty="0">
              <a:solidFill>
                <a:srgbClr val="C00000"/>
              </a:solidFill>
            </a:endParaRPr>
          </a:p>
          <a:p>
            <a:pPr fontAlgn="auto">
              <a:spcAft>
                <a:spcPts val="0"/>
              </a:spcAft>
              <a:defRPr/>
            </a:pPr>
            <a:r>
              <a:rPr lang="el-GR" sz="3600" b="1" u="sng" dirty="0"/>
              <a:t>Α) υλικό διδασκαλίας</a:t>
            </a:r>
          </a:p>
          <a:p>
            <a:pPr fontAlgn="auto">
              <a:spcAft>
                <a:spcPts val="0"/>
              </a:spcAft>
              <a:defRPr/>
            </a:pPr>
            <a:r>
              <a:rPr lang="el-GR" sz="3600" b="1" u="sng" dirty="0"/>
              <a:t>Β) διδακτική μεθοδολογία</a:t>
            </a:r>
          </a:p>
          <a:p>
            <a:pPr fontAlgn="auto">
              <a:spcAft>
                <a:spcPts val="0"/>
              </a:spcAft>
              <a:defRPr/>
            </a:pPr>
            <a:r>
              <a:rPr lang="el-GR" sz="3600" b="1" u="sng" dirty="0"/>
              <a:t>Γ) αξιολόγηση</a:t>
            </a:r>
            <a:endParaRPr lang="el-G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88913"/>
            <a:ext cx="8229600" cy="647700"/>
          </a:xfrm>
        </p:spPr>
        <p:txBody>
          <a:bodyPr>
            <a:noAutofit/>
          </a:bodyPr>
          <a:lstStyle/>
          <a:p>
            <a:pPr marL="342900" indent="-342900">
              <a:spcBef>
                <a:spcPct val="20000"/>
              </a:spcBef>
            </a:pPr>
            <a:br>
              <a:rPr lang="el-GR" sz="3100" b="1" u="sng">
                <a:solidFill>
                  <a:srgbClr val="C00000"/>
                </a:solidFill>
              </a:rPr>
            </a:br>
            <a:r>
              <a:rPr lang="el-GR" sz="2800" b="1" u="sng">
                <a:solidFill>
                  <a:srgbClr val="C00000"/>
                </a:solidFill>
                <a:effectLst>
                  <a:outerShdw blurRad="38100" dist="38100" dir="2700000" algn="tl">
                    <a:srgbClr val="C0C0C0"/>
                  </a:outerShdw>
                </a:effectLst>
              </a:rPr>
              <a:t>Α   . Σχετικά με το υλικό διδασκαλίας (τι διδάσκω;</a:t>
            </a:r>
            <a:r>
              <a:rPr lang="el-GR" sz="2800" b="1">
                <a:solidFill>
                  <a:srgbClr val="C00000"/>
                </a:solidFill>
                <a:effectLst>
                  <a:outerShdw blurRad="38100" dist="38100" dir="2700000" algn="tl">
                    <a:srgbClr val="C0C0C0"/>
                  </a:outerShdw>
                </a:effectLst>
              </a:rPr>
              <a:t>) </a:t>
            </a:r>
            <a:br>
              <a:rPr lang="el-GR" sz="2800" b="1">
                <a:solidFill>
                  <a:srgbClr val="C00000"/>
                </a:solidFill>
                <a:effectLst>
                  <a:outerShdw blurRad="38100" dist="38100" dir="2700000" algn="tl">
                    <a:srgbClr val="C0C0C0"/>
                  </a:outerShdw>
                </a:effectLst>
              </a:rPr>
            </a:br>
            <a:endParaRPr lang="el-GR" sz="2800" b="1" u="sng">
              <a:solidFill>
                <a:srgbClr val="C00000"/>
              </a:solidFill>
              <a:effectLst>
                <a:outerShdw blurRad="38100" dist="38100" dir="2700000" algn="tl">
                  <a:srgbClr val="C0C0C0"/>
                </a:outerShdw>
              </a:effectLst>
            </a:endParaRPr>
          </a:p>
        </p:txBody>
      </p:sp>
      <p:sp>
        <p:nvSpPr>
          <p:cNvPr id="3" name="Θέση περιεχομένου 2"/>
          <p:cNvSpPr>
            <a:spLocks noGrp="1"/>
          </p:cNvSpPr>
          <p:nvPr>
            <p:ph idx="1"/>
          </p:nvPr>
        </p:nvSpPr>
        <p:spPr>
          <a:xfrm>
            <a:off x="107950" y="981075"/>
            <a:ext cx="8785225" cy="5876925"/>
          </a:xfrm>
        </p:spPr>
        <p:txBody>
          <a:bodyPr rtlCol="0">
            <a:normAutofit fontScale="25000" lnSpcReduction="20000"/>
          </a:bodyPr>
          <a:lstStyle/>
          <a:p>
            <a:pPr marL="809625" lvl="3" indent="-361950" fontAlgn="auto">
              <a:spcAft>
                <a:spcPts val="0"/>
              </a:spcAft>
              <a:buFont typeface="Wingdings" pitchFamily="2" charset="2"/>
              <a:buChar char="§"/>
              <a:defRPr/>
            </a:pPr>
            <a:r>
              <a:rPr lang="el-GR" sz="11200" dirty="0">
                <a:solidFill>
                  <a:srgbClr val="00B050"/>
                </a:solidFill>
                <a:effectLst>
                  <a:outerShdw blurRad="38100" dist="38100" dir="2700000" algn="tl">
                    <a:srgbClr val="000000">
                      <a:alpha val="43137"/>
                    </a:srgbClr>
                  </a:outerShdw>
                </a:effectLst>
              </a:rPr>
              <a:t>Αυθεντικότητα</a:t>
            </a:r>
            <a:r>
              <a:rPr lang="el-GR" sz="11200" b="1" dirty="0"/>
              <a:t>:  περιεχομένων, μορφών έκφρασής τους (κειμένων) </a:t>
            </a:r>
          </a:p>
          <a:p>
            <a:pPr marL="809625" lvl="3" indent="-361950" fontAlgn="auto">
              <a:spcAft>
                <a:spcPts val="0"/>
              </a:spcAft>
              <a:buFont typeface="Wingdings" pitchFamily="2" charset="2"/>
              <a:buChar char="§"/>
              <a:defRPr/>
            </a:pPr>
            <a:r>
              <a:rPr lang="el-GR" sz="11200" b="1" dirty="0"/>
              <a:t>Λειτουργική ένταξη του «υλικού» σε </a:t>
            </a:r>
            <a:r>
              <a:rPr lang="el-GR" sz="11200" dirty="0">
                <a:solidFill>
                  <a:srgbClr val="00B050"/>
                </a:solidFill>
                <a:effectLst>
                  <a:outerShdw blurRad="38100" dist="38100" dir="2700000" algn="tl">
                    <a:srgbClr val="000000">
                      <a:alpha val="43137"/>
                    </a:srgbClr>
                  </a:outerShdw>
                </a:effectLst>
              </a:rPr>
              <a:t>«πραγματικά» ζητήματα /προβλήματα </a:t>
            </a:r>
            <a:r>
              <a:rPr lang="el-GR" sz="11200" dirty="0">
                <a:solidFill>
                  <a:srgbClr val="002060"/>
                </a:solidFill>
                <a:effectLst>
                  <a:outerShdw blurRad="38100" dist="38100" dir="2700000" algn="tl">
                    <a:srgbClr val="000000">
                      <a:alpha val="43137"/>
                    </a:srgbClr>
                  </a:outerShdw>
                </a:effectLst>
              </a:rPr>
              <a:t> </a:t>
            </a:r>
            <a:r>
              <a:rPr lang="el-GR" sz="11200" b="1" dirty="0"/>
              <a:t>που απαιτούν τη χρήση γνώσεων + δεξιοτήτων μιας γνωστικής περιοχής (</a:t>
            </a:r>
            <a:r>
              <a:rPr lang="el-GR" sz="11200" dirty="0"/>
              <a:t>π.χ γλώσσας, μαθηματικών) </a:t>
            </a:r>
          </a:p>
          <a:p>
            <a:pPr marL="809625" lvl="3" indent="-361950" fontAlgn="auto">
              <a:spcAft>
                <a:spcPts val="0"/>
              </a:spcAft>
              <a:buFont typeface="Wingdings" pitchFamily="2" charset="2"/>
              <a:buChar char="§"/>
              <a:defRPr/>
            </a:pPr>
            <a:r>
              <a:rPr lang="el-GR" sz="11200" dirty="0">
                <a:solidFill>
                  <a:srgbClr val="00B050"/>
                </a:solidFill>
                <a:effectLst>
                  <a:outerShdw blurRad="38100" dist="38100" dir="2700000" algn="tl">
                    <a:srgbClr val="000000">
                      <a:alpha val="43137"/>
                    </a:srgbClr>
                  </a:outerShdw>
                </a:effectLst>
              </a:rPr>
              <a:t>Διεπιστημονικότητα στην προσέγγιση της γνώσης </a:t>
            </a:r>
            <a:r>
              <a:rPr lang="el-GR" sz="11200" dirty="0">
                <a:effectLst>
                  <a:outerShdw blurRad="38100" dist="38100" dir="2700000" algn="tl">
                    <a:srgbClr val="000000">
                      <a:alpha val="43137"/>
                    </a:srgbClr>
                  </a:outerShdw>
                </a:effectLst>
              </a:rPr>
              <a:t>( μαθαίνω μέσα από τη γλώσσα για τη γλώσσα)-</a:t>
            </a:r>
            <a:endParaRPr lang="el-GR" sz="11200" dirty="0">
              <a:solidFill>
                <a:srgbClr val="00B050"/>
              </a:solidFill>
              <a:effectLst>
                <a:outerShdw blurRad="38100" dist="38100" dir="2700000" algn="tl">
                  <a:srgbClr val="000000">
                    <a:alpha val="43137"/>
                  </a:srgbClr>
                </a:outerShdw>
              </a:effectLst>
            </a:endParaRPr>
          </a:p>
          <a:p>
            <a:pPr marL="809625" lvl="3" indent="-361950" fontAlgn="auto">
              <a:spcAft>
                <a:spcPts val="0"/>
              </a:spcAft>
              <a:buFont typeface="Wingdings" pitchFamily="2" charset="2"/>
              <a:buChar char="§"/>
              <a:defRPr/>
            </a:pPr>
            <a:r>
              <a:rPr lang="el-GR" sz="11200" dirty="0" err="1">
                <a:solidFill>
                  <a:srgbClr val="00B050"/>
                </a:solidFill>
                <a:effectLst>
                  <a:outerShdw blurRad="38100" dist="38100" dir="2700000" algn="tl">
                    <a:srgbClr val="000000">
                      <a:alpha val="43137"/>
                    </a:srgbClr>
                  </a:outerShdw>
                </a:effectLst>
              </a:rPr>
              <a:t>Πολυαισθητηριακή</a:t>
            </a:r>
            <a:r>
              <a:rPr lang="el-GR" sz="11200" dirty="0">
                <a:solidFill>
                  <a:srgbClr val="00B050"/>
                </a:solidFill>
                <a:effectLst>
                  <a:outerShdw blurRad="38100" dist="38100" dir="2700000" algn="tl">
                    <a:srgbClr val="000000">
                      <a:alpha val="43137"/>
                    </a:srgbClr>
                  </a:outerShdw>
                </a:effectLst>
              </a:rPr>
              <a:t>/ βιωματική</a:t>
            </a:r>
            <a:r>
              <a:rPr lang="el-GR" sz="11200" b="1" dirty="0">
                <a:solidFill>
                  <a:srgbClr val="00B050"/>
                </a:solidFill>
              </a:rPr>
              <a:t> </a:t>
            </a:r>
            <a:r>
              <a:rPr lang="el-GR" sz="11200" b="1" dirty="0"/>
              <a:t>παρουσίαση του διδακτικού υλικού </a:t>
            </a:r>
          </a:p>
          <a:p>
            <a:pPr marL="809625" lvl="3" indent="-361950" fontAlgn="auto">
              <a:spcAft>
                <a:spcPts val="0"/>
              </a:spcAft>
              <a:buFont typeface="Wingdings" pitchFamily="2" charset="2"/>
              <a:buChar char="§"/>
              <a:defRPr/>
            </a:pPr>
            <a:r>
              <a:rPr lang="el-GR" sz="11200" dirty="0">
                <a:solidFill>
                  <a:srgbClr val="00B050"/>
                </a:solidFill>
                <a:effectLst>
                  <a:outerShdw blurRad="38100" dist="38100" dir="2700000" algn="tl">
                    <a:srgbClr val="000000">
                      <a:alpha val="43137"/>
                    </a:srgbClr>
                  </a:outerShdw>
                </a:effectLst>
              </a:rPr>
              <a:t>Ποικιλότητα «κοινωνικών» οπτικών </a:t>
            </a:r>
            <a:r>
              <a:rPr lang="el-GR" sz="11200" dirty="0">
                <a:solidFill>
                  <a:srgbClr val="002060"/>
                </a:solidFill>
                <a:effectLst>
                  <a:outerShdw blurRad="38100" dist="38100" dir="2700000" algn="tl">
                    <a:srgbClr val="000000">
                      <a:alpha val="43137"/>
                    </a:srgbClr>
                  </a:outerShdw>
                </a:effectLst>
              </a:rPr>
              <a:t>(</a:t>
            </a:r>
            <a:r>
              <a:rPr lang="el-GR" sz="11200" dirty="0">
                <a:effectLst>
                  <a:outerShdw blurRad="38100" dist="38100" dir="2700000" algn="tl">
                    <a:srgbClr val="000000">
                      <a:alpha val="43137"/>
                    </a:srgbClr>
                  </a:outerShdw>
                </a:effectLst>
              </a:rPr>
              <a:t>π.χ ίδιο θέμα από διαφορετικές σκοπιές)  &lt; κριτικός </a:t>
            </a:r>
            <a:r>
              <a:rPr lang="el-GR" sz="11200" dirty="0" err="1">
                <a:effectLst>
                  <a:outerShdw blurRad="38100" dist="38100" dir="2700000" algn="tl">
                    <a:srgbClr val="000000">
                      <a:alpha val="43137"/>
                    </a:srgbClr>
                  </a:outerShdw>
                </a:effectLst>
              </a:rPr>
              <a:t>γραμματισμός</a:t>
            </a:r>
            <a:r>
              <a:rPr lang="el-GR" sz="11200" dirty="0">
                <a:effectLst>
                  <a:outerShdw blurRad="38100" dist="38100" dir="2700000" algn="tl">
                    <a:srgbClr val="000000">
                      <a:alpha val="43137"/>
                    </a:srgbClr>
                  </a:outerShdw>
                </a:effectLst>
              </a:rPr>
              <a:t>&gt;</a:t>
            </a:r>
          </a:p>
          <a:p>
            <a:pPr marL="857250" lvl="3" indent="0" fontAlgn="auto">
              <a:spcAft>
                <a:spcPts val="0"/>
              </a:spcAft>
              <a:buFont typeface="Arial" pitchFamily="34" charset="0"/>
              <a:buNone/>
              <a:defRPr/>
            </a:pPr>
            <a:endParaRPr lang="el-GR" sz="11200" b="1" dirty="0"/>
          </a:p>
          <a:p>
            <a:pPr marL="857250" lvl="3" indent="0" fontAlgn="auto">
              <a:spcAft>
                <a:spcPts val="0"/>
              </a:spcAft>
              <a:buFont typeface="Arial" pitchFamily="34" charset="0"/>
              <a:buNone/>
              <a:defRPr/>
            </a:pPr>
            <a:r>
              <a:rPr lang="el-GR" sz="8600" b="1" dirty="0"/>
              <a:t>		</a:t>
            </a:r>
            <a:endParaRPr lang="el-GR" sz="8600" b="1" dirty="0">
              <a:solidFill>
                <a:prstClr val="black"/>
              </a:solidFill>
            </a:endParaRPr>
          </a:p>
          <a:p>
            <a:pPr marL="342900" lvl="1" indent="-342900" fontAlgn="auto">
              <a:spcAft>
                <a:spcPts val="0"/>
              </a:spcAft>
              <a:buFont typeface="Wingdings" pitchFamily="2" charset="2"/>
              <a:buChar char="q"/>
              <a:defRPr/>
            </a:pPr>
            <a:endParaRPr lang="el-GR" sz="2000" b="1" dirty="0">
              <a:solidFill>
                <a:prstClr val="black"/>
              </a:solidFill>
            </a:endParaRPr>
          </a:p>
          <a:p>
            <a:pPr marL="0" lvl="1" indent="0" fontAlgn="auto">
              <a:spcAft>
                <a:spcPts val="0"/>
              </a:spcAft>
              <a:buFont typeface="Arial" pitchFamily="34" charset="0"/>
              <a:buNone/>
              <a:defRPr/>
            </a:pPr>
            <a:endParaRPr lang="el-GR" sz="2000" b="1" dirty="0">
              <a:solidFill>
                <a:prstClr val="black"/>
              </a:solidFill>
            </a:endParaRPr>
          </a:p>
          <a:p>
            <a:pPr marL="0" lvl="1" indent="0" fontAlgn="auto">
              <a:spcAft>
                <a:spcPts val="0"/>
              </a:spcAft>
              <a:buFont typeface="Arial" pitchFamily="34" charset="0"/>
              <a:buNone/>
              <a:defRPr/>
            </a:pPr>
            <a:r>
              <a:rPr lang="el-GR" sz="2000" b="1" dirty="0">
                <a:solidFill>
                  <a:prstClr val="black"/>
                </a:solidFill>
              </a:rPr>
              <a:t>	 </a:t>
            </a:r>
          </a:p>
          <a:p>
            <a:pPr marL="0" lvl="1" indent="0" fontAlgn="auto">
              <a:spcAft>
                <a:spcPts val="0"/>
              </a:spcAft>
              <a:buFont typeface="Arial" pitchFamily="34" charset="0"/>
              <a:buNone/>
              <a:defRPr/>
            </a:pPr>
            <a:r>
              <a:rPr lang="el-GR" sz="2000" b="1" dirty="0">
                <a:solidFill>
                  <a:prstClr val="black"/>
                </a:solidFill>
              </a:rPr>
              <a:t>	</a:t>
            </a:r>
            <a:endParaRPr lang="el-GR"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388" y="115888"/>
            <a:ext cx="8507412" cy="6337300"/>
          </a:xfrm>
        </p:spPr>
        <p:txBody>
          <a:bodyPr lIns="0" tIns="0" rIns="0" bIns="0" rtlCol="0">
            <a:normAutofit lnSpcReduction="10000"/>
          </a:bodyPr>
          <a:lstStyle/>
          <a:p>
            <a:pPr marL="857250" lvl="3" indent="0" fontAlgn="auto">
              <a:spcAft>
                <a:spcPts val="0"/>
              </a:spcAft>
              <a:buFont typeface="Arial" pitchFamily="34" charset="0"/>
              <a:buNone/>
              <a:defRPr/>
            </a:pPr>
            <a:r>
              <a:rPr lang="el-GR" sz="3200" b="1" u="sng" dirty="0">
                <a:solidFill>
                  <a:srgbClr val="C00000"/>
                </a:solidFill>
              </a:rPr>
              <a:t>β. Σχετικά με τη Διδακτική μεθοδολογία (</a:t>
            </a:r>
            <a:r>
              <a:rPr lang="el-GR" sz="2400" b="1" u="sng" dirty="0">
                <a:solidFill>
                  <a:srgbClr val="C00000"/>
                </a:solidFill>
              </a:rPr>
              <a:t>πώς το διδάσκω</a:t>
            </a:r>
            <a:r>
              <a:rPr lang="el-GR" sz="2400" b="1" u="sng" dirty="0">
                <a:solidFill>
                  <a:schemeClr val="accent1">
                    <a:lumMod val="75000"/>
                  </a:schemeClr>
                </a:solidFill>
              </a:rPr>
              <a:t>;</a:t>
            </a:r>
            <a:r>
              <a:rPr lang="el-GR" sz="2400" b="1" dirty="0">
                <a:solidFill>
                  <a:schemeClr val="accent1">
                    <a:lumMod val="75000"/>
                  </a:schemeClr>
                </a:solidFill>
              </a:rPr>
              <a:t>)</a:t>
            </a:r>
          </a:p>
          <a:p>
            <a:pPr marL="958850" lvl="4" indent="-514350" fontAlgn="auto">
              <a:spcAft>
                <a:spcPts val="0"/>
              </a:spcAft>
              <a:buFont typeface="Wingdings" panose="05000000000000000000" pitchFamily="2" charset="2"/>
              <a:buChar char="§"/>
              <a:defRPr/>
            </a:pPr>
            <a:r>
              <a:rPr lang="el-GR" sz="2800" dirty="0">
                <a:solidFill>
                  <a:srgbClr val="002060"/>
                </a:solidFill>
                <a:effectLst>
                  <a:outerShdw blurRad="38100" dist="38100" dir="2700000" algn="tl">
                    <a:srgbClr val="000000">
                      <a:alpha val="43137"/>
                    </a:srgbClr>
                  </a:outerShdw>
                </a:effectLst>
              </a:rPr>
              <a:t>Πρόκληση ενεργητικής συμμετοχής μέσω διερευνητικής διαχείρισης της μάθησης </a:t>
            </a:r>
            <a:r>
              <a:rPr lang="el-GR" sz="2800" b="1" dirty="0"/>
              <a:t>(</a:t>
            </a:r>
            <a:r>
              <a:rPr lang="el-GR" sz="2800" dirty="0"/>
              <a:t>μέγιστη δυνατή αυθεντικότητα δραστηριοτήτων- )</a:t>
            </a:r>
            <a:r>
              <a:rPr lang="el-GR" sz="2800" b="1" dirty="0">
                <a:sym typeface="Wingdings" pitchFamily="2" charset="2"/>
              </a:rPr>
              <a:t></a:t>
            </a:r>
          </a:p>
          <a:p>
            <a:pPr marL="962025" lvl="4" indent="-514350" fontAlgn="auto">
              <a:spcAft>
                <a:spcPts val="0"/>
              </a:spcAft>
              <a:buFont typeface="Wingdings" panose="05000000000000000000" pitchFamily="2" charset="2"/>
              <a:buChar char="§"/>
              <a:defRPr/>
            </a:pPr>
            <a:r>
              <a:rPr lang="el-GR" sz="2800" dirty="0">
                <a:solidFill>
                  <a:srgbClr val="002060"/>
                </a:solidFill>
                <a:effectLst>
                  <a:outerShdw blurRad="38100" dist="38100" dir="2700000" algn="tl">
                    <a:srgbClr val="000000">
                      <a:alpha val="43137"/>
                    </a:srgbClr>
                  </a:outerShdw>
                </a:effectLst>
              </a:rPr>
              <a:t>Διδακτική εκμετάλλευση του πολυτροπικού χαρακτήρα των κειμένων</a:t>
            </a:r>
            <a:r>
              <a:rPr lang="el-GR" sz="2800" b="1" dirty="0"/>
              <a:t>:</a:t>
            </a:r>
            <a:r>
              <a:rPr lang="el-GR" sz="2800" dirty="0">
                <a:sym typeface="Wingdings" pitchFamily="2" charset="2"/>
              </a:rPr>
              <a:t> παράλληλη καθοδήγηση και στην «</a:t>
            </a:r>
            <a:r>
              <a:rPr lang="el-GR" sz="2800" b="1" dirty="0">
                <a:sym typeface="Wingdings" pitchFamily="2" charset="2"/>
              </a:rPr>
              <a:t>θέαση</a:t>
            </a:r>
            <a:r>
              <a:rPr lang="el-GR" sz="2800" dirty="0">
                <a:sym typeface="Wingdings" pitchFamily="2" charset="2"/>
              </a:rPr>
              <a:t>» και την κατανόησή της</a:t>
            </a:r>
          </a:p>
          <a:p>
            <a:pPr marL="958850" lvl="3" indent="-514350" fontAlgn="auto">
              <a:spcAft>
                <a:spcPts val="0"/>
              </a:spcAft>
              <a:buFont typeface="Wingdings" panose="05000000000000000000" pitchFamily="2" charset="2"/>
              <a:buChar char="§"/>
              <a:defRPr/>
            </a:pPr>
            <a:r>
              <a:rPr lang="el-GR" sz="2800" dirty="0">
                <a:solidFill>
                  <a:srgbClr val="002060"/>
                </a:solidFill>
                <a:effectLst>
                  <a:outerShdw blurRad="38100" dist="38100" dir="2700000" algn="tl">
                    <a:srgbClr val="000000">
                      <a:alpha val="43137"/>
                    </a:srgbClr>
                  </a:outerShdw>
                </a:effectLst>
              </a:rPr>
              <a:t>Αποκατάσταση συνδέσεων με τις διαφορετικές «πολιτισμικές» στρατηγικές απόδοσης νοήματος που φέρουν οι μαθητές</a:t>
            </a:r>
            <a:r>
              <a:rPr lang="el-GR" sz="2800" b="1" dirty="0"/>
              <a:t>:  </a:t>
            </a:r>
            <a:r>
              <a:rPr lang="el-GR" sz="2800" dirty="0"/>
              <a:t>καθοδήγηση  σε </a:t>
            </a:r>
            <a:r>
              <a:rPr lang="en-US" sz="2800" dirty="0"/>
              <a:t> </a:t>
            </a:r>
            <a:r>
              <a:rPr lang="el-GR" sz="2800" dirty="0"/>
              <a:t>νοητικές/ γλωσσικές διαδικασίες «γεφυρώματος» </a:t>
            </a:r>
          </a:p>
          <a:p>
            <a:pPr marL="958850" lvl="3" indent="-514350" fontAlgn="auto">
              <a:spcAft>
                <a:spcPts val="0"/>
              </a:spcAft>
              <a:buFont typeface="Wingdings" panose="05000000000000000000" pitchFamily="2" charset="2"/>
              <a:buChar char="§"/>
              <a:defRPr/>
            </a:pPr>
            <a:r>
              <a:rPr lang="el-GR" sz="2800" dirty="0">
                <a:solidFill>
                  <a:srgbClr val="002060"/>
                </a:solidFill>
                <a:effectLst>
                  <a:outerShdw blurRad="38100" dist="38100" dir="2700000" algn="tl">
                    <a:srgbClr val="000000">
                      <a:alpha val="43137"/>
                    </a:srgbClr>
                  </a:outerShdw>
                </a:effectLst>
              </a:rPr>
              <a:t>Έμφαση σε δραστηριότητες γνωστικής αναζήτησης </a:t>
            </a:r>
            <a:r>
              <a:rPr lang="en-US" sz="2800" dirty="0">
                <a:solidFill>
                  <a:srgbClr val="002060"/>
                </a:solidFill>
                <a:effectLst>
                  <a:outerShdw blurRad="38100" dist="38100" dir="2700000" algn="tl">
                    <a:srgbClr val="000000">
                      <a:alpha val="43137"/>
                    </a:srgbClr>
                  </a:outerShdw>
                </a:effectLst>
                <a:sym typeface="Wingdings" pitchFamily="2" charset="2"/>
              </a:rPr>
              <a:t>vs. </a:t>
            </a:r>
            <a:r>
              <a:rPr lang="el-GR" sz="2800" dirty="0">
                <a:solidFill>
                  <a:srgbClr val="002060"/>
                </a:solidFill>
                <a:effectLst>
                  <a:outerShdw blurRad="38100" dist="38100" dir="2700000" algn="tl">
                    <a:srgbClr val="000000">
                      <a:alpha val="43137"/>
                    </a:srgbClr>
                  </a:outerShdw>
                </a:effectLst>
                <a:sym typeface="Wingdings" pitchFamily="2" charset="2"/>
              </a:rPr>
              <a:t>δραστηριότητες μηχανιστικής οικειοποίησης της «νέας» γνώσης </a:t>
            </a:r>
            <a:r>
              <a:rPr lang="el-GR" sz="2800" dirty="0">
                <a:sym typeface="Wingdings" pitchFamily="2" charset="2"/>
              </a:rPr>
              <a:t>(ανώτερες </a:t>
            </a:r>
            <a:r>
              <a:rPr lang="en-US" sz="2800" dirty="0">
                <a:sym typeface="Wingdings" pitchFamily="2" charset="2"/>
              </a:rPr>
              <a:t>vs. </a:t>
            </a:r>
            <a:r>
              <a:rPr lang="el-GR" sz="2800" dirty="0">
                <a:sym typeface="Wingdings" pitchFamily="2" charset="2"/>
              </a:rPr>
              <a:t>βασικές δεξιότητες</a:t>
            </a:r>
            <a:r>
              <a:rPr lang="el-GR" sz="2800" dirty="0">
                <a:solidFill>
                  <a:prstClr val="black"/>
                </a:solidFill>
                <a:sym typeface="Wingdings" pitchFamily="2" charset="2"/>
              </a:rPr>
              <a:t>)</a:t>
            </a:r>
          </a:p>
          <a:p>
            <a:pPr marL="630238" lvl="3" indent="-185738" fontAlgn="auto">
              <a:spcAft>
                <a:spcPts val="0"/>
              </a:spcAft>
              <a:buFont typeface="Wingdings" pitchFamily="2" charset="2"/>
              <a:buChar char="§"/>
              <a:defRPr/>
            </a:pPr>
            <a:endParaRPr lang="el-GR"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0825" y="333375"/>
            <a:ext cx="8353425" cy="6408738"/>
          </a:xfrm>
        </p:spPr>
        <p:txBody>
          <a:bodyPr rtlCol="0">
            <a:normAutofit/>
          </a:bodyPr>
          <a:lstStyle/>
          <a:p>
            <a:pPr marL="815975" lvl="3" indent="-457200" algn="just" defTabSz="803275" fontAlgn="auto">
              <a:spcAft>
                <a:spcPts val="0"/>
              </a:spcAft>
              <a:buFont typeface="Wingdings" pitchFamily="2" charset="2"/>
              <a:buChar char="§"/>
              <a:defRPr/>
            </a:pPr>
            <a:r>
              <a:rPr lang="el-GR" sz="2800" dirty="0">
                <a:solidFill>
                  <a:srgbClr val="002060"/>
                </a:solidFill>
                <a:effectLst>
                  <a:outerShdw blurRad="38100" dist="38100" dir="2700000" algn="tl">
                    <a:srgbClr val="000000">
                      <a:alpha val="43137"/>
                    </a:srgbClr>
                  </a:outerShdw>
                </a:effectLst>
              </a:rPr>
              <a:t>Ρητή καθοδήγηση στην ανακάλυψη α) των λειτουργιών,  β)	 εννοιών και γ) διαδικασιών που συνδέονται με τη «νέα» πληροφορία</a:t>
            </a:r>
            <a:r>
              <a:rPr lang="el-GR" sz="2800" b="1" dirty="0"/>
              <a:t>. </a:t>
            </a:r>
          </a:p>
          <a:p>
            <a:pPr marL="815975" lvl="3" indent="-457200" defTabSz="803275" fontAlgn="auto">
              <a:spcAft>
                <a:spcPts val="0"/>
              </a:spcAft>
              <a:buFont typeface="Wingdings" pitchFamily="2" charset="2"/>
              <a:buChar char="v"/>
              <a:defRPr/>
            </a:pPr>
            <a:r>
              <a:rPr lang="el-GR" sz="2800" b="1" u="sng" dirty="0"/>
              <a:t> </a:t>
            </a:r>
            <a:r>
              <a:rPr lang="el-GR" sz="2800" u="sng" dirty="0"/>
              <a:t>Για παράδειγμα</a:t>
            </a:r>
            <a:r>
              <a:rPr lang="el-GR" sz="2800" b="1" dirty="0"/>
              <a:t>:</a:t>
            </a:r>
          </a:p>
          <a:p>
            <a:pPr marL="901700" lvl="3" indent="-457200" algn="just" defTabSz="803275" fontAlgn="auto">
              <a:spcAft>
                <a:spcPts val="0"/>
              </a:spcAft>
              <a:buFont typeface="Wingdings" pitchFamily="2" charset="2"/>
              <a:buChar char="ü"/>
              <a:defRPr/>
            </a:pPr>
            <a:r>
              <a:rPr lang="el-GR" sz="2400" dirty="0"/>
              <a:t>Ποια η σχέση </a:t>
            </a:r>
            <a:r>
              <a:rPr lang="el-GR" sz="2400" b="1" dirty="0"/>
              <a:t>ανάμεσα στη μορφή </a:t>
            </a:r>
            <a:r>
              <a:rPr lang="el-GR" sz="2400" dirty="0"/>
              <a:t>(</a:t>
            </a:r>
            <a:r>
              <a:rPr lang="el-GR" sz="2400" i="1" dirty="0"/>
              <a:t>λεξική, φραστική, κειμενική/ εικονική, χρωματική, συμβολική κτλ</a:t>
            </a:r>
            <a:r>
              <a:rPr lang="el-GR" sz="2400" dirty="0"/>
              <a:t>) +  </a:t>
            </a:r>
            <a:r>
              <a:rPr lang="el-GR" sz="2400" b="1" dirty="0"/>
              <a:t>τις συνθήκες χρήσης της</a:t>
            </a:r>
            <a:r>
              <a:rPr lang="el-GR" sz="2400" dirty="0"/>
              <a:t> +  </a:t>
            </a:r>
            <a:r>
              <a:rPr lang="el-GR" sz="2400" b="1" dirty="0"/>
              <a:t>τις σημασίες που οικοδομεί</a:t>
            </a:r>
            <a:r>
              <a:rPr lang="el-GR" sz="2400" dirty="0"/>
              <a:t>; </a:t>
            </a:r>
          </a:p>
          <a:p>
            <a:pPr marL="901700" lvl="3" indent="-457200" algn="just" defTabSz="803275" fontAlgn="auto">
              <a:spcAft>
                <a:spcPts val="0"/>
              </a:spcAft>
              <a:buFont typeface="Wingdings" pitchFamily="2" charset="2"/>
              <a:buChar char="ü"/>
              <a:defRPr/>
            </a:pPr>
            <a:r>
              <a:rPr lang="el-GR" sz="2400" b="1" dirty="0"/>
              <a:t>Πώς μια έννοια σχετίζεται με άλλες έννοιες</a:t>
            </a:r>
            <a:r>
              <a:rPr lang="el-GR" sz="2400" dirty="0"/>
              <a:t>; Εάν και πώς εντάσσονται σε ευρύτερες εννοιολογικές κατηγορίες; (</a:t>
            </a:r>
            <a:r>
              <a:rPr lang="el-GR" sz="2400" i="1" dirty="0"/>
              <a:t>π.χ  μέσω γενικεύσεων, ομαδοποιήσεων, ταξινομήσεων κτλ</a:t>
            </a:r>
            <a:r>
              <a:rPr lang="el-GR" sz="2400" dirty="0"/>
              <a:t>). Πώς λειτουργούν στην κατασκευή του νοήματος; </a:t>
            </a:r>
            <a:r>
              <a:rPr lang="el-GR" sz="2400" b="1" dirty="0"/>
              <a:t>Πότε χρησιμοποιούνται, από ποιους, πώς και γιατί</a:t>
            </a:r>
            <a:r>
              <a:rPr lang="el-GR" sz="2800" b="1" dirty="0"/>
              <a:t>;  </a:t>
            </a:r>
          </a:p>
          <a:p>
            <a:pPr marL="358775" lvl="3" indent="498475" defTabSz="803275" fontAlgn="auto">
              <a:spcAft>
                <a:spcPts val="0"/>
              </a:spcAft>
              <a:buFont typeface="Wingdings" pitchFamily="2" charset="2"/>
              <a:buChar char="§"/>
              <a:defRPr/>
            </a:pPr>
            <a:endParaRPr lang="el-GR" sz="7200" b="1" dirty="0">
              <a:solidFill>
                <a:srgbClr val="0070C0"/>
              </a:solidFill>
              <a:latin typeface="Comic Sans MS" pitchFamily="66" charset="0"/>
            </a:endParaRPr>
          </a:p>
          <a:p>
            <a:pPr fontAlgn="auto">
              <a:spcAft>
                <a:spcPts val="0"/>
              </a:spcAft>
              <a:defRPr/>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350"/>
            <a:ext cx="8229600" cy="6408738"/>
          </a:xfrm>
        </p:spPr>
        <p:txBody>
          <a:bodyPr rtlCol="0">
            <a:normAutofit/>
          </a:bodyPr>
          <a:lstStyle/>
          <a:p>
            <a:pPr marL="457200" lvl="3" indent="-457200" fontAlgn="auto">
              <a:spcAft>
                <a:spcPts val="0"/>
              </a:spcAft>
              <a:buFont typeface="Wingdings" pitchFamily="2" charset="2"/>
              <a:buChar char="§"/>
              <a:defRPr/>
            </a:pPr>
            <a:r>
              <a:rPr lang="el-GR" sz="2800" dirty="0">
                <a:solidFill>
                  <a:srgbClr val="002060"/>
                </a:solidFill>
                <a:effectLst>
                  <a:outerShdw blurRad="38100" dist="38100" dir="2700000" algn="tl">
                    <a:srgbClr val="000000">
                      <a:alpha val="43137"/>
                    </a:srgbClr>
                  </a:outerShdw>
                </a:effectLst>
              </a:rPr>
              <a:t>Πρόκληση </a:t>
            </a:r>
            <a:r>
              <a:rPr lang="el-GR" sz="2800" u="sng" dirty="0">
                <a:solidFill>
                  <a:srgbClr val="002060"/>
                </a:solidFill>
                <a:effectLst>
                  <a:outerShdw blurRad="38100" dist="38100" dir="2700000" algn="tl">
                    <a:srgbClr val="000000">
                      <a:alpha val="43137"/>
                    </a:srgbClr>
                  </a:outerShdw>
                </a:effectLst>
              </a:rPr>
              <a:t>συνεργασίας</a:t>
            </a:r>
            <a:r>
              <a:rPr lang="el-GR" sz="2800" dirty="0">
                <a:solidFill>
                  <a:srgbClr val="002060"/>
                </a:solidFill>
                <a:effectLst>
                  <a:outerShdw blurRad="38100" dist="38100" dir="2700000" algn="tl">
                    <a:srgbClr val="000000">
                      <a:alpha val="43137"/>
                    </a:srgbClr>
                  </a:outerShdw>
                </a:effectLst>
              </a:rPr>
              <a:t> των μαθητών. Ρόλος της σε</a:t>
            </a:r>
            <a:r>
              <a:rPr lang="el-GR" sz="2800" b="1" dirty="0"/>
              <a:t>:</a:t>
            </a:r>
          </a:p>
          <a:p>
            <a:pPr marL="457200" lvl="3" indent="-457200" fontAlgn="auto">
              <a:spcAft>
                <a:spcPts val="0"/>
              </a:spcAft>
              <a:buFont typeface="Wingdings" pitchFamily="2" charset="2"/>
              <a:buChar char="ü"/>
              <a:defRPr/>
            </a:pPr>
            <a:endParaRPr lang="el-GR" sz="2800" b="1" dirty="0"/>
          </a:p>
          <a:p>
            <a:pPr marL="457200" lvl="3" indent="-457200" fontAlgn="auto">
              <a:spcAft>
                <a:spcPts val="0"/>
              </a:spcAft>
              <a:buFont typeface="Wingdings" pitchFamily="2" charset="2"/>
              <a:buChar char="ü"/>
              <a:defRPr/>
            </a:pPr>
            <a:r>
              <a:rPr lang="el-GR" sz="2800" b="1" dirty="0"/>
              <a:t>Συνοικοδόμηση  γνώσης </a:t>
            </a:r>
            <a:r>
              <a:rPr lang="el-GR" sz="2800" dirty="0"/>
              <a:t>(</a:t>
            </a:r>
            <a:r>
              <a:rPr lang="el-GR" sz="2800" i="1" dirty="0"/>
              <a:t>μάθηση ως κοινωνική κατασκευή)</a:t>
            </a:r>
          </a:p>
          <a:p>
            <a:pPr marL="457200" lvl="3" indent="-457200" fontAlgn="auto">
              <a:spcAft>
                <a:spcPts val="0"/>
              </a:spcAft>
              <a:buFont typeface="Wingdings" pitchFamily="2" charset="2"/>
              <a:buChar char="ü"/>
              <a:defRPr/>
            </a:pPr>
            <a:r>
              <a:rPr lang="el-GR" sz="2800" b="1" dirty="0"/>
              <a:t>Ανάπτυξη δεξιοτήτων επικοινωνίας της γνώσης </a:t>
            </a:r>
            <a:r>
              <a:rPr lang="el-GR" sz="2800" dirty="0"/>
              <a:t>(</a:t>
            </a:r>
            <a:r>
              <a:rPr lang="el-GR" sz="2800" i="1" dirty="0"/>
              <a:t>κατανόηση, παραγωγή, αλληλεπίδραση γλωσσικών και μη γλωσσικών μηνυμάτων) </a:t>
            </a:r>
          </a:p>
          <a:p>
            <a:pPr marL="457200" lvl="3" indent="-457200" fontAlgn="auto">
              <a:spcAft>
                <a:spcPts val="0"/>
              </a:spcAft>
              <a:buFont typeface="Wingdings" pitchFamily="2" charset="2"/>
              <a:buChar char="ü"/>
              <a:defRPr/>
            </a:pPr>
            <a:r>
              <a:rPr lang="el-GR" sz="2800" b="1" dirty="0"/>
              <a:t>Ενίσχυση μεταγνωστικών  διαδικασιών </a:t>
            </a:r>
            <a:r>
              <a:rPr lang="el-GR" sz="2800" dirty="0"/>
              <a:t>μέσω ανατροφοδότησης από συμμαθητές</a:t>
            </a:r>
          </a:p>
          <a:p>
            <a:pPr marL="457200" lvl="3" indent="-457200" fontAlgn="auto">
              <a:spcAft>
                <a:spcPts val="0"/>
              </a:spcAft>
              <a:buFont typeface="Wingdings" pitchFamily="2" charset="2"/>
              <a:buChar char="ü"/>
              <a:defRPr/>
            </a:pPr>
            <a:r>
              <a:rPr lang="el-GR" sz="2800" b="1" dirty="0"/>
              <a:t>Ενίσχυση ετερότητας </a:t>
            </a:r>
            <a:r>
              <a:rPr lang="el-GR" sz="2800" dirty="0"/>
              <a:t>(ανάπτυξη θετικών στάσεων απέναντι σε μη κυρίαρχους τρόπους διαχείρισης του νοήματος: ενδυνάμωση../πολυπολιτισμικότητα)</a:t>
            </a:r>
          </a:p>
          <a:p>
            <a:pPr marL="457200" lvl="3" indent="-457200" fontAlgn="auto">
              <a:spcAft>
                <a:spcPts val="0"/>
              </a:spcAft>
              <a:buFont typeface="Wingdings" pitchFamily="2" charset="2"/>
              <a:buChar char="§"/>
              <a:defRPr/>
            </a:pPr>
            <a:endParaRPr lang="el-GR" sz="2800" b="1" dirty="0"/>
          </a:p>
          <a:p>
            <a:pPr marL="0" lvl="3" indent="0" fontAlgn="auto">
              <a:spcAft>
                <a:spcPts val="0"/>
              </a:spcAft>
              <a:buFont typeface="Arial" pitchFamily="34" charset="0"/>
              <a:buNone/>
              <a:defRPr/>
            </a:pPr>
            <a:endParaRPr lang="el-GR"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388" y="981075"/>
            <a:ext cx="8713787" cy="5400675"/>
          </a:xfrm>
        </p:spPr>
        <p:txBody>
          <a:bodyPr rtlCol="0">
            <a:normAutofit lnSpcReduction="10000"/>
          </a:bodyPr>
          <a:lstStyle/>
          <a:p>
            <a:pPr marL="457200" lvl="3" indent="-457200" fontAlgn="auto">
              <a:spcAft>
                <a:spcPts val="0"/>
              </a:spcAft>
              <a:buFont typeface="Wingdings" pitchFamily="2" charset="2"/>
              <a:buChar char="§"/>
              <a:defRPr/>
            </a:pPr>
            <a:r>
              <a:rPr lang="el-GR" sz="3200" dirty="0">
                <a:solidFill>
                  <a:srgbClr val="C00000"/>
                </a:solidFill>
                <a:effectLst>
                  <a:outerShdw blurRad="38100" dist="38100" dir="2700000" algn="tl">
                    <a:srgbClr val="000000">
                      <a:alpha val="43137"/>
                    </a:srgbClr>
                  </a:outerShdw>
                </a:effectLst>
              </a:rPr>
              <a:t>γ) Σχετικά με την Αξιολόγηση</a:t>
            </a:r>
            <a:r>
              <a:rPr lang="el-GR" sz="2800" b="1" dirty="0"/>
              <a:t>: </a:t>
            </a:r>
          </a:p>
          <a:p>
            <a:pPr marL="457200" lvl="3" indent="-457200" fontAlgn="auto">
              <a:spcAft>
                <a:spcPts val="0"/>
              </a:spcAft>
              <a:buFont typeface="Wingdings" pitchFamily="2" charset="2"/>
              <a:buChar char="ü"/>
              <a:defRPr/>
            </a:pPr>
            <a:r>
              <a:rPr lang="el-GR" sz="2800" dirty="0"/>
              <a:t>Χρήση της «νέας» πληροφορίας σε διαφορετικά πλαίσια : </a:t>
            </a:r>
            <a:r>
              <a:rPr lang="el-GR" sz="2800" b="1" dirty="0">
                <a:effectLst>
                  <a:outerShdw blurRad="38100" dist="38100" dir="2700000" algn="tl">
                    <a:srgbClr val="000000">
                      <a:alpha val="43137"/>
                    </a:srgbClr>
                  </a:outerShdw>
                </a:effectLst>
              </a:rPr>
              <a:t>μετασχηματισμός</a:t>
            </a:r>
            <a:r>
              <a:rPr lang="el-GR" sz="2800" dirty="0"/>
              <a:t> γνώσεων/δεξιοτήτων /στάσεων</a:t>
            </a:r>
            <a:r>
              <a:rPr lang="el-GR" sz="2800" b="1" dirty="0"/>
              <a:t>) </a:t>
            </a:r>
          </a:p>
          <a:p>
            <a:pPr marL="457200" lvl="3" indent="-457200" fontAlgn="auto">
              <a:spcAft>
                <a:spcPts val="0"/>
              </a:spcAft>
              <a:buFont typeface="Wingdings" pitchFamily="2" charset="2"/>
              <a:buChar char="ü"/>
              <a:defRPr/>
            </a:pPr>
            <a:r>
              <a:rPr lang="el-GR" sz="2800" b="1" dirty="0"/>
              <a:t>Θεώρηση και αξιολόγηση των προσωπικών «διαδρομών» προόδου του μαθητή : </a:t>
            </a:r>
            <a:r>
              <a:rPr lang="el-GR" sz="2800" dirty="0"/>
              <a:t>ποιες οι αρχικές και ποιες οι μεταγενέστερες συμπεριφορές γραμματισμού του μαθητή; Ποιες οι εκάστοτε στρατηγικές επιτέλεσης</a:t>
            </a:r>
            <a:r>
              <a:rPr lang="el-GR" sz="2800" b="1" dirty="0"/>
              <a:t>;</a:t>
            </a:r>
            <a:r>
              <a:rPr lang="en-US" sz="2800" b="1" dirty="0"/>
              <a:t> </a:t>
            </a:r>
            <a:r>
              <a:rPr lang="el-GR" sz="2800" dirty="0"/>
              <a:t>Ποιός ο χαρακτήρας των συσχετίσεων που υποδηλώνουν οι πρακτικές του ; Εάν και πώς συνέδεσε και μετασχημάτισε μία «νέα» γνώση</a:t>
            </a:r>
            <a:r>
              <a:rPr lang="el-GR" sz="2800" b="1" dirty="0"/>
              <a:t>;  </a:t>
            </a:r>
            <a:r>
              <a:rPr lang="el-GR" sz="2800" dirty="0"/>
              <a:t>(</a:t>
            </a:r>
            <a:r>
              <a:rPr lang="en-US" sz="2800" dirty="0"/>
              <a:t>learning stories</a:t>
            </a:r>
            <a:r>
              <a:rPr lang="el-GR" sz="2800" dirty="0"/>
              <a:t>)</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2400" dirty="0">
                <a:solidFill>
                  <a:srgbClr val="C00000"/>
                </a:solidFill>
                <a:effectLst>
                  <a:outerShdw blurRad="38100" dist="38100" dir="2700000" algn="tl">
                    <a:srgbClr val="000000">
                      <a:alpha val="43137"/>
                    </a:srgbClr>
                  </a:outerShdw>
                </a:effectLst>
                <a:latin typeface="Comic Sans MS" pitchFamily="66" charset="0"/>
              </a:rPr>
              <a:t>Ας θυμηθούμε… τη συνθετότητα της ανθρώπινης σκέψης πριν επιλέξουμε δραστηριότητες</a:t>
            </a:r>
            <a:endParaRPr lang="el-GR" sz="2400" dirty="0">
              <a:effectLst>
                <a:outerShdw blurRad="38100" dist="38100" dir="2700000" algn="tl">
                  <a:srgbClr val="000000">
                    <a:alpha val="43137"/>
                  </a:srgbClr>
                </a:outerShdw>
              </a:effectLst>
              <a:latin typeface="Comic Sans MS" pitchFamily="66" charset="0"/>
            </a:endParaRPr>
          </a:p>
        </p:txBody>
      </p:sp>
      <p:sp>
        <p:nvSpPr>
          <p:cNvPr id="17411" name="Θέση περιεχομένου 2"/>
          <p:cNvSpPr>
            <a:spLocks noGrp="1"/>
          </p:cNvSpPr>
          <p:nvPr>
            <p:ph idx="1"/>
          </p:nvPr>
        </p:nvSpPr>
        <p:spPr>
          <a:xfrm>
            <a:off x="457200" y="1412875"/>
            <a:ext cx="8229600" cy="4713288"/>
          </a:xfrm>
        </p:spPr>
        <p:txBody>
          <a:bodyPr/>
          <a:lstStyle/>
          <a:p>
            <a:endParaRPr lang="el-GR"/>
          </a:p>
        </p:txBody>
      </p:sp>
      <p:pic>
        <p:nvPicPr>
          <p:cNvPr id="17412" name="Picture 2"/>
          <p:cNvPicPr>
            <a:picLocks noChangeAspect="1" noChangeArrowheads="1"/>
          </p:cNvPicPr>
          <p:nvPr/>
        </p:nvPicPr>
        <p:blipFill>
          <a:blip r:embed="rId2" cstate="print"/>
          <a:srcRect/>
          <a:stretch>
            <a:fillRect/>
          </a:stretch>
        </p:blipFill>
        <p:spPr bwMode="auto">
          <a:xfrm>
            <a:off x="539750" y="1484313"/>
            <a:ext cx="8353425" cy="46085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395288" y="333375"/>
            <a:ext cx="8229600" cy="1209675"/>
          </a:xfrm>
        </p:spPr>
        <p:txBody>
          <a:bodyPr/>
          <a:lstStyle/>
          <a:p>
            <a:r>
              <a:rPr lang="el-GR" sz="3200" b="1">
                <a:solidFill>
                  <a:srgbClr val="C00000"/>
                </a:solidFill>
              </a:rPr>
              <a:t>Η ταξινόμηση  του Β</a:t>
            </a:r>
            <a:r>
              <a:rPr lang="en-US" sz="3200" b="1">
                <a:solidFill>
                  <a:srgbClr val="C00000"/>
                </a:solidFill>
              </a:rPr>
              <a:t>loom</a:t>
            </a:r>
            <a:r>
              <a:rPr lang="el-GR" sz="3200" b="1">
                <a:solidFill>
                  <a:srgbClr val="C00000"/>
                </a:solidFill>
              </a:rPr>
              <a:t> </a:t>
            </a:r>
            <a:br>
              <a:rPr lang="el-GR" sz="3200" b="1">
                <a:solidFill>
                  <a:srgbClr val="C00000"/>
                </a:solidFill>
              </a:rPr>
            </a:br>
            <a:r>
              <a:rPr lang="el-GR" sz="2400" b="1">
                <a:solidFill>
                  <a:srgbClr val="C00000"/>
                </a:solidFill>
              </a:rPr>
              <a:t>ένα παλιό (:1956) αλλά ακόμα έγκυρο μοντέλο που αποτυπώνει την πολυπλοκότητα της σκέψης …</a:t>
            </a:r>
            <a:endParaRPr lang="el-GR" sz="2400"/>
          </a:p>
        </p:txBody>
      </p:sp>
      <p:sp>
        <p:nvSpPr>
          <p:cNvPr id="3" name="Θέση περιεχομένου 2"/>
          <p:cNvSpPr>
            <a:spLocks noGrp="1"/>
          </p:cNvSpPr>
          <p:nvPr>
            <p:ph idx="1"/>
          </p:nvPr>
        </p:nvSpPr>
        <p:spPr>
          <a:xfrm>
            <a:off x="107950" y="1916113"/>
            <a:ext cx="8928100" cy="4210050"/>
          </a:xfrm>
        </p:spPr>
        <p:txBody>
          <a:bodyPr rtlCol="0">
            <a:normAutofit fontScale="85000" lnSpcReduction="20000"/>
          </a:bodyPr>
          <a:lstStyle/>
          <a:p>
            <a:pPr fontAlgn="auto">
              <a:spcAft>
                <a:spcPts val="0"/>
              </a:spcAft>
              <a:defRPr/>
            </a:pPr>
            <a:r>
              <a:rPr lang="el-GR" b="1" dirty="0"/>
              <a:t>Περιγράφεται η ανθρώπινη σκέψη από το λιγότερο στο πιο περίπλοκο επίπεδο</a:t>
            </a:r>
            <a:r>
              <a:rPr lang="el-GR" dirty="0"/>
              <a:t>:</a:t>
            </a:r>
          </a:p>
          <a:p>
            <a:pPr marL="0" indent="0" fontAlgn="auto">
              <a:spcAft>
                <a:spcPts val="0"/>
              </a:spcAft>
              <a:buFont typeface="Arial" pitchFamily="34" charset="0"/>
              <a:buNone/>
              <a:defRPr/>
            </a:pPr>
            <a:r>
              <a:rPr lang="el-GR" dirty="0"/>
              <a:t> 	</a:t>
            </a:r>
          </a:p>
          <a:p>
            <a:pPr marL="0" indent="0" fontAlgn="auto">
              <a:spcAft>
                <a:spcPts val="0"/>
              </a:spcAft>
              <a:buFont typeface="Arial" pitchFamily="34" charset="0"/>
              <a:buNone/>
              <a:defRPr/>
            </a:pPr>
            <a:r>
              <a:rPr lang="el-GR" b="1" dirty="0">
                <a:solidFill>
                  <a:srgbClr val="C00000"/>
                </a:solidFill>
              </a:rPr>
              <a:t>	γνώση, κατανόηση, εφαρμογή, </a:t>
            </a:r>
          </a:p>
          <a:p>
            <a:pPr marL="0" indent="0" fontAlgn="auto">
              <a:spcAft>
                <a:spcPts val="0"/>
              </a:spcAft>
              <a:buFont typeface="Arial" pitchFamily="34" charset="0"/>
              <a:buNone/>
              <a:defRPr/>
            </a:pPr>
            <a:r>
              <a:rPr lang="el-GR" b="1" dirty="0">
                <a:solidFill>
                  <a:srgbClr val="C00000"/>
                </a:solidFill>
              </a:rPr>
              <a:t>	ανάλυση, σύνθεση, και αξιολόγηση</a:t>
            </a:r>
            <a:r>
              <a:rPr lang="el-GR" dirty="0"/>
              <a:t>. </a:t>
            </a:r>
          </a:p>
          <a:p>
            <a:pPr marL="0" indent="0" fontAlgn="auto">
              <a:spcAft>
                <a:spcPts val="0"/>
              </a:spcAft>
              <a:buFont typeface="Arial" pitchFamily="34" charset="0"/>
              <a:buNone/>
              <a:defRPr/>
            </a:pPr>
            <a:endParaRPr lang="el-GR" dirty="0"/>
          </a:p>
          <a:p>
            <a:pPr marL="0" indent="0" fontAlgn="auto">
              <a:spcAft>
                <a:spcPts val="0"/>
              </a:spcAft>
              <a:buFont typeface="Arial" pitchFamily="34" charset="0"/>
              <a:buNone/>
              <a:defRPr/>
            </a:pPr>
            <a:endParaRPr lang="el-GR" dirty="0"/>
          </a:p>
          <a:p>
            <a:pPr marL="0" indent="0" algn="just" fontAlgn="auto">
              <a:spcAft>
                <a:spcPts val="0"/>
              </a:spcAft>
              <a:buFont typeface="Arial" pitchFamily="34" charset="0"/>
              <a:buNone/>
              <a:defRPr/>
            </a:pPr>
            <a:r>
              <a:rPr lang="el-GR" i="1" dirty="0">
                <a:solidFill>
                  <a:schemeClr val="accent6">
                    <a:lumMod val="50000"/>
                  </a:schemeClr>
                </a:solidFill>
                <a:effectLst>
                  <a:outerShdw blurRad="38100" dist="38100" dir="2700000" algn="tl">
                    <a:srgbClr val="000000">
                      <a:alpha val="43137"/>
                    </a:srgbClr>
                  </a:outerShdw>
                </a:effectLst>
              </a:rPr>
              <a:t>Παρότι υπάρχουν έξι επίπεδα, η ιεράρχηση δεν είναι άκαμπτη και ένας άνθρωπος μπορεί εύκολα να μετακινηθεί ανάμεσα στα στάδια αυτά όταν επιτελεί ένα έργο</a:t>
            </a:r>
            <a:r>
              <a:rPr lang="el-GR" dirty="0">
                <a:solidFill>
                  <a:schemeClr val="accent6">
                    <a:lumMod val="50000"/>
                  </a:schemeClr>
                </a:solidFill>
                <a:effectLst>
                  <a:outerShdw blurRad="38100" dist="38100" dir="2700000" algn="tl">
                    <a:srgbClr val="000000">
                      <a:alpha val="43137"/>
                    </a:srgbClr>
                  </a:outerShdw>
                </a:effectLst>
              </a:rPr>
              <a:t>.</a:t>
            </a:r>
          </a:p>
          <a:p>
            <a:pPr fontAlgn="auto">
              <a:spcAft>
                <a:spcPts val="0"/>
              </a:spcAft>
              <a:defRPr/>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0825" y="0"/>
            <a:ext cx="8713788" cy="6858000"/>
          </a:xfrm>
        </p:spPr>
        <p:txBody>
          <a:bodyPr rtlCol="0">
            <a:normAutofit fontScale="55000" lnSpcReduction="20000"/>
          </a:bodyPr>
          <a:lstStyle/>
          <a:p>
            <a:pPr marL="0" indent="0" fontAlgn="auto">
              <a:spcAft>
                <a:spcPts val="0"/>
              </a:spcAft>
              <a:buFont typeface="Arial" pitchFamily="34" charset="0"/>
              <a:buNone/>
              <a:defRPr/>
            </a:pPr>
            <a:r>
              <a:rPr lang="el-GR" sz="4400" b="1" dirty="0">
                <a:solidFill>
                  <a:srgbClr val="C00000"/>
                </a:solidFill>
              </a:rPr>
              <a:t>1. </a:t>
            </a:r>
            <a:r>
              <a:rPr lang="el-GR" sz="4400" b="1" dirty="0">
                <a:solidFill>
                  <a:srgbClr val="C00000"/>
                </a:solidFill>
                <a:effectLst>
                  <a:outerShdw blurRad="38100" dist="38100" dir="2700000" algn="tl">
                    <a:srgbClr val="000000">
                      <a:alpha val="43137"/>
                    </a:srgbClr>
                  </a:outerShdw>
                </a:effectLst>
              </a:rPr>
              <a:t>Επίπεδο Γνώσης </a:t>
            </a:r>
            <a:r>
              <a:rPr lang="el-GR" sz="4400" b="1" dirty="0">
                <a:solidFill>
                  <a:srgbClr val="C00000"/>
                </a:solidFill>
              </a:rPr>
              <a:t>(«</a:t>
            </a:r>
            <a:r>
              <a:rPr lang="el-GR" sz="4400" b="1" i="1" dirty="0">
                <a:solidFill>
                  <a:srgbClr val="C00000"/>
                </a:solidFill>
              </a:rPr>
              <a:t>μάθηση</a:t>
            </a:r>
            <a:r>
              <a:rPr lang="el-GR" sz="4400" b="1" dirty="0">
                <a:solidFill>
                  <a:srgbClr val="C00000"/>
                </a:solidFill>
              </a:rPr>
              <a:t>ς»)</a:t>
            </a:r>
            <a:r>
              <a:rPr lang="el-GR" sz="4400" dirty="0"/>
              <a:t>: </a:t>
            </a:r>
          </a:p>
          <a:p>
            <a:pPr fontAlgn="auto">
              <a:spcAft>
                <a:spcPts val="0"/>
              </a:spcAft>
              <a:buFont typeface="Wingdings" pitchFamily="2" charset="2"/>
              <a:buChar char="ü"/>
              <a:defRPr/>
            </a:pPr>
            <a:r>
              <a:rPr lang="el-GR" sz="4400" b="1" i="1" dirty="0"/>
              <a:t>ανάκληση</a:t>
            </a:r>
            <a:r>
              <a:rPr lang="el-GR" sz="4400" dirty="0"/>
              <a:t> </a:t>
            </a:r>
            <a:r>
              <a:rPr lang="el-GR" sz="4400" b="1" i="1" dirty="0"/>
              <a:t>συγκεκριμένων δεδομένων γεγονότων ή πληροφοριών, ορισμών, κτλ</a:t>
            </a:r>
            <a:r>
              <a:rPr lang="el-GR" sz="4400" dirty="0"/>
              <a:t>. Γενικά,  πληροφοριών που έχουν δοθεί, εκφραστεί ρητά.</a:t>
            </a:r>
          </a:p>
          <a:p>
            <a:pPr fontAlgn="auto">
              <a:spcAft>
                <a:spcPts val="0"/>
              </a:spcAft>
              <a:buFont typeface="Wingdings" pitchFamily="2" charset="2"/>
              <a:buChar char="ü"/>
              <a:defRPr/>
            </a:pPr>
            <a:r>
              <a:rPr lang="el-GR" sz="4400" dirty="0"/>
              <a:t>δεν υπάρχει ένδειξη ότι ο μαθητής κατανοεί όσα έχει ανακαλέσει. </a:t>
            </a:r>
          </a:p>
          <a:p>
            <a:pPr marL="0" indent="0" fontAlgn="auto">
              <a:spcAft>
                <a:spcPts val="0"/>
              </a:spcAft>
              <a:buFont typeface="Arial" pitchFamily="34" charset="0"/>
              <a:buNone/>
              <a:defRPr/>
            </a:pPr>
            <a:r>
              <a:rPr lang="el-GR" sz="4400" b="1" i="1" dirty="0">
                <a:solidFill>
                  <a:srgbClr val="C00000"/>
                </a:solidFill>
              </a:rPr>
              <a:t>2. </a:t>
            </a:r>
            <a:r>
              <a:rPr lang="el-GR" sz="4400" b="1" dirty="0">
                <a:solidFill>
                  <a:srgbClr val="C00000"/>
                </a:solidFill>
                <a:effectLst>
                  <a:outerShdw blurRad="38100" dist="38100" dir="2700000" algn="tl">
                    <a:srgbClr val="000000">
                      <a:alpha val="43137"/>
                    </a:srgbClr>
                  </a:outerShdw>
                </a:effectLst>
              </a:rPr>
              <a:t>Επίπεδο</a:t>
            </a:r>
            <a:r>
              <a:rPr lang="el-GR" sz="4400" b="1" i="1" dirty="0">
                <a:solidFill>
                  <a:srgbClr val="C00000"/>
                </a:solidFill>
                <a:effectLst>
                  <a:outerShdw blurRad="38100" dist="38100" dir="2700000" algn="tl">
                    <a:srgbClr val="000000">
                      <a:alpha val="43137"/>
                    </a:srgbClr>
                  </a:outerShdw>
                </a:effectLst>
              </a:rPr>
              <a:t> </a:t>
            </a:r>
            <a:r>
              <a:rPr lang="el-GR" sz="4400" b="1" dirty="0">
                <a:solidFill>
                  <a:srgbClr val="C00000"/>
                </a:solidFill>
                <a:effectLst>
                  <a:outerShdw blurRad="38100" dist="38100" dir="2700000" algn="tl">
                    <a:srgbClr val="000000">
                      <a:alpha val="43137"/>
                    </a:srgbClr>
                  </a:outerShdw>
                </a:effectLst>
              </a:rPr>
              <a:t>Κατανόησης</a:t>
            </a:r>
            <a:r>
              <a:rPr lang="el-GR" sz="4400" dirty="0"/>
              <a:t>:  </a:t>
            </a:r>
          </a:p>
          <a:p>
            <a:pPr fontAlgn="auto">
              <a:spcAft>
                <a:spcPts val="0"/>
              </a:spcAft>
              <a:buFont typeface="Wingdings" pitchFamily="2" charset="2"/>
              <a:buChar char="ü"/>
              <a:defRPr/>
            </a:pPr>
            <a:r>
              <a:rPr lang="el-GR" sz="4400" dirty="0"/>
              <a:t> </a:t>
            </a:r>
            <a:r>
              <a:rPr lang="el-GR" sz="4400" b="1" i="1" dirty="0"/>
              <a:t>κατανόηση σημασίας, ερμηνεία, δήλωση ενός ζητήματος με διαφορετικές λέξεις.</a:t>
            </a:r>
          </a:p>
          <a:p>
            <a:pPr fontAlgn="auto">
              <a:spcAft>
                <a:spcPts val="0"/>
              </a:spcAft>
              <a:buFont typeface="Wingdings" pitchFamily="2" charset="2"/>
              <a:buChar char="ü"/>
              <a:defRPr/>
            </a:pPr>
            <a:r>
              <a:rPr lang="el-GR" sz="4400" b="1" i="1" dirty="0"/>
              <a:t>συσχετισμοί ανάμεσα σε δοθείσες πληροφορίες και εξαγωγή ενός λογικού συμπεράσματος (νοήματος) (π.χ εξηγεί γιατί συμβαίνει κάτι)</a:t>
            </a:r>
            <a:endParaRPr lang="el-GR" sz="4400" i="1" dirty="0"/>
          </a:p>
          <a:p>
            <a:pPr marL="0" indent="0" algn="just" fontAlgn="auto">
              <a:spcAft>
                <a:spcPts val="0"/>
              </a:spcAft>
              <a:buFont typeface="Arial" pitchFamily="34" charset="0"/>
              <a:buNone/>
              <a:defRPr/>
            </a:pPr>
            <a:r>
              <a:rPr lang="el-GR" sz="4400" b="1" dirty="0">
                <a:solidFill>
                  <a:srgbClr val="C00000"/>
                </a:solidFill>
              </a:rPr>
              <a:t>3</a:t>
            </a:r>
            <a:r>
              <a:rPr lang="el-GR" sz="4400" dirty="0">
                <a:solidFill>
                  <a:srgbClr val="C00000"/>
                </a:solidFill>
              </a:rPr>
              <a:t>. </a:t>
            </a:r>
            <a:r>
              <a:rPr lang="el-GR" sz="4400" b="1" dirty="0">
                <a:solidFill>
                  <a:srgbClr val="C00000"/>
                </a:solidFill>
                <a:effectLst>
                  <a:outerShdw blurRad="38100" dist="38100" dir="2700000" algn="tl">
                    <a:srgbClr val="000000">
                      <a:alpha val="43137"/>
                    </a:srgbClr>
                  </a:outerShdw>
                </a:effectLst>
              </a:rPr>
              <a:t>Επίπεδο </a:t>
            </a:r>
            <a:r>
              <a:rPr lang="el-GR" sz="4400" dirty="0">
                <a:solidFill>
                  <a:srgbClr val="C00000"/>
                </a:solidFill>
                <a:effectLst>
                  <a:outerShdw blurRad="38100" dist="38100" dir="2700000" algn="tl">
                    <a:srgbClr val="000000">
                      <a:alpha val="43137"/>
                    </a:srgbClr>
                  </a:outerShdw>
                </a:effectLst>
              </a:rPr>
              <a:t>Ε</a:t>
            </a:r>
            <a:r>
              <a:rPr lang="el-GR" sz="4400" b="1" dirty="0">
                <a:solidFill>
                  <a:srgbClr val="C00000"/>
                </a:solidFill>
                <a:effectLst>
                  <a:outerShdw blurRad="38100" dist="38100" dir="2700000" algn="tl">
                    <a:srgbClr val="000000">
                      <a:alpha val="43137"/>
                    </a:srgbClr>
                  </a:outerShdw>
                </a:effectLst>
              </a:rPr>
              <a:t>φαρμογής</a:t>
            </a:r>
            <a:r>
              <a:rPr lang="el-GR" sz="4400" b="1" dirty="0">
                <a:solidFill>
                  <a:srgbClr val="C00000"/>
                </a:solidFill>
              </a:rPr>
              <a:t>:</a:t>
            </a:r>
          </a:p>
          <a:p>
            <a:pPr algn="just" fontAlgn="auto">
              <a:spcAft>
                <a:spcPts val="0"/>
              </a:spcAft>
              <a:buFont typeface="Wingdings" pitchFamily="2" charset="2"/>
              <a:buChar char="ü"/>
              <a:defRPr/>
            </a:pPr>
            <a:r>
              <a:rPr lang="el-GR" sz="4400" b="1" i="1" dirty="0"/>
              <a:t>εφαρμογή της «κωδικοποιημένης» γνώσης </a:t>
            </a:r>
            <a:r>
              <a:rPr lang="el-GR" sz="4400" dirty="0"/>
              <a:t>(π.χ  κανόνων,  μεθόδων,  τυπικών διαδικασιών κτλ) </a:t>
            </a:r>
            <a:r>
              <a:rPr lang="el-GR" sz="4400" b="1" i="1" dirty="0"/>
              <a:t>σε «νέες» καταστάσεις με την ελάχιστη βοήθεια</a:t>
            </a:r>
            <a:r>
              <a:rPr lang="el-GR" sz="4400" dirty="0"/>
              <a:t>. </a:t>
            </a:r>
          </a:p>
          <a:p>
            <a:pPr algn="just" fontAlgn="auto">
              <a:spcAft>
                <a:spcPts val="0"/>
              </a:spcAft>
              <a:buFont typeface="Wingdings" pitchFamily="2" charset="2"/>
              <a:buChar char="ü"/>
              <a:defRPr/>
            </a:pPr>
            <a:r>
              <a:rPr lang="el-GR" sz="4400" dirty="0"/>
              <a:t>Ο μαθητής χρησιμοποιεί τη «συγκλίνουσα σκέψη» για να επιλέξει, να μεταφέρει και να χρησιμοποιήσει τα κωδικοποιημένα δεδομένα  σε ένα έργο… Η εξάσκηση είναι συστατικό αυτού του επιπέδου (βλ ασκήσεις συμπλήρωσης κενών)</a:t>
            </a:r>
          </a:p>
          <a:p>
            <a:pPr fontAlgn="auto">
              <a:spcAft>
                <a:spcPts val="0"/>
              </a:spcAft>
              <a:buFont typeface="Wingdings" pitchFamily="2" charset="2"/>
              <a:buChar char="ü"/>
              <a:defRPr/>
            </a:pPr>
            <a:endParaRPr lang="el-GR" sz="4400" b="1" i="1" dirty="0"/>
          </a:p>
          <a:p>
            <a:pPr fontAlgn="auto">
              <a:spcAft>
                <a:spcPts val="0"/>
              </a:spcAft>
              <a:defRPr/>
            </a:pPr>
            <a:endParaRPr lang="el-GR" sz="4400" b="1" i="1" dirty="0"/>
          </a:p>
          <a:p>
            <a:pPr fontAlgn="auto">
              <a:spcAft>
                <a:spcPts val="0"/>
              </a:spcAft>
              <a:defRPr/>
            </a:pPr>
            <a:endParaRPr lang="el-GR" dirty="0"/>
          </a:p>
          <a:p>
            <a:pPr fontAlgn="auto">
              <a:spcAft>
                <a:spcPts val="0"/>
              </a:spcAft>
              <a:defRPr/>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260350"/>
            <a:ext cx="8928100" cy="6597650"/>
          </a:xfrm>
        </p:spPr>
        <p:txBody>
          <a:bodyPr rtlCol="0">
            <a:noAutofit/>
          </a:bodyPr>
          <a:lstStyle/>
          <a:p>
            <a:pPr marL="0" indent="0" algn="just" fontAlgn="auto">
              <a:spcAft>
                <a:spcPts val="0"/>
              </a:spcAft>
              <a:buFont typeface="Arial" pitchFamily="34" charset="0"/>
              <a:buNone/>
              <a:defRPr/>
            </a:pPr>
            <a:r>
              <a:rPr lang="el-GR" sz="2400" b="1" dirty="0">
                <a:solidFill>
                  <a:srgbClr val="C00000"/>
                </a:solidFill>
                <a:effectLst>
                  <a:outerShdw blurRad="38100" dist="38100" dir="2700000" algn="tl">
                    <a:srgbClr val="000000">
                      <a:alpha val="43137"/>
                    </a:srgbClr>
                  </a:outerShdw>
                </a:effectLst>
              </a:rPr>
              <a:t>4. Επίπεδο Ανάλυσης</a:t>
            </a:r>
            <a:r>
              <a:rPr lang="el-GR" sz="2400" dirty="0"/>
              <a:t>: </a:t>
            </a:r>
          </a:p>
          <a:p>
            <a:pPr algn="just" fontAlgn="auto">
              <a:spcAft>
                <a:spcPts val="0"/>
              </a:spcAft>
              <a:buFont typeface="Wingdings" pitchFamily="2" charset="2"/>
              <a:buChar char="ü"/>
              <a:defRPr/>
            </a:pPr>
            <a:r>
              <a:rPr lang="el-GR" sz="2400" b="1" i="1" dirty="0"/>
              <a:t>εύρεση συστατικών μερών μιας ολότητας, κατανόηση των αρχών οργάνωσής της (</a:t>
            </a:r>
            <a:r>
              <a:rPr lang="el-GR" sz="2400" i="1" dirty="0"/>
              <a:t>π.χ συστατικά της κειμενικής οργάνωσης (γλωσσικής ή μη γλωσσικής), διάκριση γεγονότων από συμπερασμούς,  γλωσσικών στοιχείων που περιγράφουν, που προωθούν την αφήγηση, που αξιολογούν κτλ)</a:t>
            </a:r>
          </a:p>
          <a:p>
            <a:pPr algn="just" fontAlgn="auto">
              <a:spcAft>
                <a:spcPts val="0"/>
              </a:spcAft>
              <a:buFont typeface="Wingdings" pitchFamily="2" charset="2"/>
              <a:buChar char="ü"/>
              <a:defRPr/>
            </a:pPr>
            <a:r>
              <a:rPr lang="el-GR" sz="2400" dirty="0"/>
              <a:t>Ο μαθητής καλείται να οργανώσει και να ξαναοργανώσει τις πληροφορίες σε κατηγορίες. Διακρίνει καταστάσεις, προθέσεις, επιπτώσεις που δεν αναγράφονται (βλ πρόθεση συγγραφέα..) Έχει επίγνωση της διαδικασίας που συντελείται, δηλαδή των στόχων της ανάλυσης και κατανοεί τόσο το περιεχόμενο όσο και τη δομή του υλικού.</a:t>
            </a:r>
            <a:r>
              <a:rPr lang="el-GR" sz="2400" b="1" dirty="0">
                <a:solidFill>
                  <a:srgbClr val="C00000"/>
                </a:solidFill>
              </a:rPr>
              <a:t> </a:t>
            </a:r>
          </a:p>
          <a:p>
            <a:pPr marL="0" indent="0" algn="just" fontAlgn="auto">
              <a:spcAft>
                <a:spcPts val="0"/>
              </a:spcAft>
              <a:buFont typeface="Arial" pitchFamily="34" charset="0"/>
              <a:buNone/>
              <a:defRPr/>
            </a:pPr>
            <a:r>
              <a:rPr lang="el-GR" sz="2400" b="1" dirty="0">
                <a:solidFill>
                  <a:srgbClr val="C00000"/>
                </a:solidFill>
                <a:effectLst>
                  <a:outerShdw blurRad="38100" dist="38100" dir="2700000" algn="tl">
                    <a:srgbClr val="000000">
                      <a:alpha val="43137"/>
                    </a:srgbClr>
                  </a:outerShdw>
                </a:effectLst>
              </a:rPr>
              <a:t>5. Επίπεδο Σύνθεσης</a:t>
            </a:r>
            <a:r>
              <a:rPr lang="el-GR" sz="2400" b="1" dirty="0">
                <a:solidFill>
                  <a:srgbClr val="C00000"/>
                </a:solidFill>
              </a:rPr>
              <a:t>:</a:t>
            </a:r>
            <a:r>
              <a:rPr lang="el-GR" sz="2400" b="1" dirty="0"/>
              <a:t> </a:t>
            </a:r>
          </a:p>
          <a:p>
            <a:pPr algn="just" fontAlgn="auto">
              <a:spcAft>
                <a:spcPts val="0"/>
              </a:spcAft>
              <a:buFont typeface="Wingdings" pitchFamily="2" charset="2"/>
              <a:buChar char="ü"/>
              <a:defRPr/>
            </a:pPr>
            <a:r>
              <a:rPr lang="el-GR" sz="2400" b="1" i="1" dirty="0"/>
              <a:t>ένωση ποικίλων στοιχείων για το σχηματισμό νέου νοήματος ή δομής </a:t>
            </a:r>
            <a:r>
              <a:rPr lang="el-GR" sz="2400" dirty="0"/>
              <a:t>(π.χ ενός νέου κειμένου, σχήματος, μαθηματικού γλωσσικού προβλήματος κτλ). Γενικά, παραγωγή ενός εννοιακού συστήματος που δεν προϋπήρχε.</a:t>
            </a:r>
          </a:p>
          <a:p>
            <a:pPr algn="just" fontAlgn="auto">
              <a:spcAft>
                <a:spcPts val="0"/>
              </a:spcAft>
              <a:buFont typeface="Wingdings" pitchFamily="2" charset="2"/>
              <a:buChar char="ü"/>
              <a:defRPr/>
            </a:pPr>
            <a:endParaRPr lang="el-GR" sz="2400" dirty="0"/>
          </a:p>
          <a:p>
            <a:pPr marL="0" indent="0" algn="just" fontAlgn="auto">
              <a:spcAft>
                <a:spcPts val="0"/>
              </a:spcAft>
              <a:buFont typeface="Arial" pitchFamily="34" charset="0"/>
              <a:buNone/>
              <a:defRPr/>
            </a:pPr>
            <a:r>
              <a:rPr lang="el-GR" sz="2000" dirty="0"/>
              <a:t> </a:t>
            </a:r>
          </a:p>
          <a:p>
            <a:pPr fontAlgn="auto">
              <a:spcAft>
                <a:spcPts val="0"/>
              </a:spcAft>
              <a:defRPr/>
            </a:pP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337"/>
          </a:xfrm>
          <a:solidFill>
            <a:schemeClr val="accent3">
              <a:lumMod val="40000"/>
              <a:lumOff val="60000"/>
            </a:schemeClr>
          </a:solidFill>
        </p:spPr>
        <p:txBody>
          <a:bodyPr rtlCol="0">
            <a:normAutofit/>
          </a:bodyPr>
          <a:lstStyle/>
          <a:p>
            <a:pPr fontAlgn="auto">
              <a:spcAft>
                <a:spcPts val="0"/>
              </a:spcAft>
              <a:defRPr/>
            </a:pPr>
            <a:r>
              <a:rPr lang="el-GR" sz="3600" b="1" dirty="0">
                <a:solidFill>
                  <a:srgbClr val="FF0000"/>
                </a:solidFill>
              </a:rPr>
              <a:t>Γραμματισμός/πολυγραμματισμοί</a:t>
            </a:r>
          </a:p>
        </p:txBody>
      </p:sp>
      <p:sp>
        <p:nvSpPr>
          <p:cNvPr id="3" name="Θέση περιεχομένου 2"/>
          <p:cNvSpPr>
            <a:spLocks noGrp="1"/>
          </p:cNvSpPr>
          <p:nvPr>
            <p:ph idx="1"/>
          </p:nvPr>
        </p:nvSpPr>
        <p:spPr>
          <a:xfrm>
            <a:off x="457200" y="1268413"/>
            <a:ext cx="8229600" cy="5400675"/>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Wingdings" pitchFamily="2" charset="2"/>
              <a:buChar char="v"/>
              <a:defRPr/>
            </a:pPr>
            <a:r>
              <a:rPr lang="el-GR" sz="2800" dirty="0">
                <a:solidFill>
                  <a:srgbClr val="002060"/>
                </a:solidFill>
                <a:effectLst>
                  <a:outerShdw blurRad="38100" dist="38100" dir="2700000" algn="tl">
                    <a:srgbClr val="000000">
                      <a:alpha val="43137"/>
                    </a:srgbClr>
                  </a:outerShdw>
                </a:effectLst>
                <a:latin typeface="Comic Sans MS" pitchFamily="66" charset="0"/>
              </a:rPr>
              <a:t>Γραμματισμός</a:t>
            </a:r>
            <a:r>
              <a:rPr lang="el-GR" sz="2800" dirty="0">
                <a:solidFill>
                  <a:srgbClr val="002060"/>
                </a:solidFill>
                <a:latin typeface="Comic Sans MS" pitchFamily="66" charset="0"/>
              </a:rPr>
              <a:t>= ικανότητες πρόσληψης, παραγωγής, αλληλεπίδρασης με και μέσω της γλώσσας (προφορικά και γραπτά) σε διάφορα κοινωνικά πλαίσια </a:t>
            </a:r>
          </a:p>
          <a:p>
            <a:pPr fontAlgn="auto">
              <a:spcAft>
                <a:spcPts val="0"/>
              </a:spcAft>
              <a:buFont typeface="Wingdings" pitchFamily="2" charset="2"/>
              <a:buChar char="v"/>
              <a:defRPr/>
            </a:pPr>
            <a:endParaRPr lang="el-GR" sz="2800" dirty="0">
              <a:solidFill>
                <a:srgbClr val="002060"/>
              </a:solidFill>
              <a:latin typeface="Comic Sans MS" pitchFamily="66" charset="0"/>
            </a:endParaRPr>
          </a:p>
          <a:p>
            <a:pPr fontAlgn="auto">
              <a:spcAft>
                <a:spcPts val="0"/>
              </a:spcAft>
              <a:buFont typeface="Wingdings" pitchFamily="2" charset="2"/>
              <a:buChar char="v"/>
              <a:defRPr/>
            </a:pPr>
            <a:r>
              <a:rPr lang="el-GR" sz="2800" dirty="0">
                <a:solidFill>
                  <a:srgbClr val="002060"/>
                </a:solidFill>
                <a:effectLst>
                  <a:outerShdw blurRad="38100" dist="38100" dir="2700000" algn="tl">
                    <a:srgbClr val="000000">
                      <a:alpha val="43137"/>
                    </a:srgbClr>
                  </a:outerShdw>
                </a:effectLst>
                <a:latin typeface="Comic Sans MS" pitchFamily="66" charset="0"/>
              </a:rPr>
              <a:t>Πολυγραμματισμοί</a:t>
            </a:r>
            <a:r>
              <a:rPr lang="el-GR" sz="2800" dirty="0">
                <a:solidFill>
                  <a:srgbClr val="002060"/>
                </a:solidFill>
                <a:latin typeface="Comic Sans MS" pitchFamily="66" charset="0"/>
              </a:rPr>
              <a:t>= ικανότητες πρόσληψης, παραγωγής, αλληλεπίδρασης  με και μέσω ποικίλων «καναλιών επικοινωνίας» και ποικίλων «σημειολογικών συστημάτων» («πόρων νοήματος»)</a:t>
            </a:r>
            <a:endParaRPr lang="el-GR" sz="28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rtlCol="0">
            <a:normAutofit fontScale="77500" lnSpcReduction="20000"/>
          </a:bodyPr>
          <a:lstStyle/>
          <a:p>
            <a:pPr marL="0" indent="0" algn="just" fontAlgn="auto">
              <a:spcAft>
                <a:spcPts val="0"/>
              </a:spcAft>
              <a:buFont typeface="Arial" pitchFamily="34" charset="0"/>
              <a:buNone/>
              <a:defRPr/>
            </a:pPr>
            <a:r>
              <a:rPr lang="el-GR" b="1" dirty="0">
                <a:solidFill>
                  <a:srgbClr val="C00000"/>
                </a:solidFill>
              </a:rPr>
              <a:t>6. </a:t>
            </a:r>
            <a:r>
              <a:rPr lang="el-GR" b="1" dirty="0">
                <a:solidFill>
                  <a:srgbClr val="C00000"/>
                </a:solidFill>
                <a:effectLst>
                  <a:outerShdw blurRad="38100" dist="38100" dir="2700000" algn="tl">
                    <a:srgbClr val="000000">
                      <a:alpha val="43137"/>
                    </a:srgbClr>
                  </a:outerShdw>
                </a:effectLst>
              </a:rPr>
              <a:t>Επίπεδο Αξιολόγησης</a:t>
            </a:r>
            <a:r>
              <a:rPr lang="el-GR" b="1" dirty="0">
                <a:effectLst>
                  <a:outerShdw blurRad="38100" dist="38100" dir="2700000" algn="tl">
                    <a:srgbClr val="000000">
                      <a:alpha val="43137"/>
                    </a:srgbClr>
                  </a:outerShdw>
                </a:effectLst>
              </a:rPr>
              <a:t> </a:t>
            </a:r>
          </a:p>
          <a:p>
            <a:pPr algn="just" fontAlgn="auto">
              <a:spcAft>
                <a:spcPts val="0"/>
              </a:spcAft>
              <a:buFont typeface="Wingdings" pitchFamily="2" charset="2"/>
              <a:buChar char="ü"/>
              <a:defRPr/>
            </a:pPr>
            <a:r>
              <a:rPr lang="el-GR" b="1" i="1" dirty="0"/>
              <a:t>διατύπωση αξιολογικών κρίσεων  με βάση συγκεκριμένα κριτήρια</a:t>
            </a:r>
            <a:r>
              <a:rPr lang="el-GR" dirty="0"/>
              <a:t> </a:t>
            </a:r>
            <a:r>
              <a:rPr lang="el-GR" b="1" i="1" dirty="0"/>
              <a:t>που του δίνονται ή τα θέτει μόνος του</a:t>
            </a:r>
            <a:r>
              <a:rPr lang="el-GR" dirty="0"/>
              <a:t> </a:t>
            </a:r>
          </a:p>
          <a:p>
            <a:pPr algn="just" fontAlgn="auto">
              <a:spcAft>
                <a:spcPts val="0"/>
              </a:spcAft>
              <a:buFont typeface="Wingdings" pitchFamily="2" charset="2"/>
              <a:buChar char="ü"/>
              <a:defRPr/>
            </a:pPr>
            <a:r>
              <a:rPr lang="el-GR" dirty="0"/>
              <a:t> Ο μαθητής εξετάζει κριτήρια από διάφορες κατηγορίες («αποκλίνουσα σκέψη») και επιλέγει αυτές που είναι πιο σχετικές με την κατάσταση που αντιμετωπίζει </a:t>
            </a:r>
          </a:p>
          <a:p>
            <a:pPr algn="just" fontAlgn="auto">
              <a:spcAft>
                <a:spcPts val="0"/>
              </a:spcAft>
              <a:buFont typeface="Wingdings" pitchFamily="2" charset="2"/>
              <a:buChar char="ü"/>
              <a:defRPr/>
            </a:pPr>
            <a:r>
              <a:rPr lang="el-GR" dirty="0"/>
              <a:t>Οι δραστηριότητες σε αυτό το στάδιο, σχεδόν πάντα, έχουν πολλαπλές αποδεκτές λύσεις (ανοικτές δραστηριότητες) </a:t>
            </a:r>
          </a:p>
          <a:p>
            <a:pPr algn="just" fontAlgn="auto">
              <a:spcAft>
                <a:spcPts val="0"/>
              </a:spcAft>
              <a:buFont typeface="Wingdings" pitchFamily="2" charset="2"/>
              <a:buChar char="ü"/>
              <a:defRPr/>
            </a:pPr>
            <a:r>
              <a:rPr lang="el-GR" dirty="0"/>
              <a:t>Αποτελεί το</a:t>
            </a:r>
            <a:r>
              <a:rPr lang="en-US" dirty="0"/>
              <a:t> </a:t>
            </a:r>
            <a:r>
              <a:rPr lang="el-GR" dirty="0"/>
              <a:t>ανώτατο επίπεδο γνωστικής διαδικασίας γιατί εμπεριέχει στοιχεία από όλα τα άλλα στάδια σε συνδυασμό με συνειδητές κρίσεις βασισμένες σε συγκεκριμένα κριτήρια. </a:t>
            </a:r>
          </a:p>
          <a:p>
            <a:pPr fontAlgn="auto">
              <a:spcAft>
                <a:spcPts val="0"/>
              </a:spcAft>
              <a:defRPr/>
            </a:pP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0825" y="115888"/>
            <a:ext cx="8785225" cy="6913562"/>
          </a:xfrm>
        </p:spPr>
        <p:txBody>
          <a:bodyPr rtlCol="0">
            <a:normAutofit/>
          </a:bodyPr>
          <a:lstStyle/>
          <a:p>
            <a:pPr fontAlgn="auto">
              <a:spcAft>
                <a:spcPts val="0"/>
              </a:spcAft>
              <a:defRPr/>
            </a:pPr>
            <a:r>
              <a:rPr lang="el-GR" dirty="0">
                <a:solidFill>
                  <a:srgbClr val="C00000"/>
                </a:solidFill>
                <a:effectLst>
                  <a:outerShdw blurRad="38100" dist="38100" dir="2700000" algn="tl">
                    <a:srgbClr val="000000">
                      <a:alpha val="43137"/>
                    </a:srgbClr>
                  </a:outerShdw>
                </a:effectLst>
              </a:rPr>
              <a:t>Επίγνωση των διαδικασιών σκέψης συμβάλλει</a:t>
            </a:r>
            <a:r>
              <a:rPr lang="el-GR" dirty="0"/>
              <a:t>:</a:t>
            </a:r>
          </a:p>
          <a:p>
            <a:pPr fontAlgn="auto">
              <a:spcAft>
                <a:spcPts val="0"/>
              </a:spcAft>
              <a:buFont typeface="Wingdings" pitchFamily="2" charset="2"/>
              <a:buChar char="q"/>
              <a:defRPr/>
            </a:pPr>
            <a:r>
              <a:rPr lang="el-GR" sz="2600" dirty="0">
                <a:latin typeface="Comic Sans MS" pitchFamily="66" charset="0"/>
              </a:rPr>
              <a:t>στη διαμόρφωση </a:t>
            </a:r>
            <a:r>
              <a:rPr lang="el-GR" sz="2600" dirty="0">
                <a:effectLst>
                  <a:outerShdw blurRad="38100" dist="38100" dir="2700000" algn="tl">
                    <a:srgbClr val="000000">
                      <a:alpha val="43137"/>
                    </a:srgbClr>
                  </a:outerShdw>
                </a:effectLst>
                <a:latin typeface="Comic Sans MS" pitchFamily="66" charset="0"/>
              </a:rPr>
              <a:t>των γνωστικών σ</a:t>
            </a:r>
            <a:r>
              <a:rPr lang="el-GR" sz="2600" dirty="0">
                <a:latin typeface="Comic Sans MS" pitchFamily="66" charset="0"/>
              </a:rPr>
              <a:t>τόχων διδασκαλίας </a:t>
            </a:r>
          </a:p>
          <a:p>
            <a:pPr fontAlgn="auto">
              <a:spcAft>
                <a:spcPts val="0"/>
              </a:spcAft>
              <a:buFont typeface="Wingdings" pitchFamily="2" charset="2"/>
              <a:buChar char="q"/>
              <a:defRPr/>
            </a:pPr>
            <a:r>
              <a:rPr lang="el-GR" sz="2600" dirty="0">
                <a:latin typeface="Comic Sans MS" pitchFamily="66" charset="0"/>
              </a:rPr>
              <a:t>στην επιλογή </a:t>
            </a:r>
            <a:r>
              <a:rPr lang="el-GR" sz="2600" dirty="0">
                <a:effectLst>
                  <a:outerShdw blurRad="38100" dist="38100" dir="2700000" algn="tl">
                    <a:srgbClr val="000000">
                      <a:alpha val="43137"/>
                    </a:srgbClr>
                  </a:outerShdw>
                </a:effectLst>
                <a:latin typeface="Comic Sans MS" pitchFamily="66" charset="0"/>
              </a:rPr>
              <a:t>των δραστηριοτήτων </a:t>
            </a:r>
            <a:r>
              <a:rPr lang="el-GR" sz="2600" dirty="0">
                <a:latin typeface="Comic Sans MS" pitchFamily="66" charset="0"/>
              </a:rPr>
              <a:t>και, σε επέκταση, των διδακτικών τεχνικών υποστήριξης </a:t>
            </a:r>
            <a:r>
              <a:rPr lang="el-GR" sz="2800" dirty="0">
                <a:latin typeface="Comic Sans MS" pitchFamily="66" charset="0"/>
              </a:rPr>
              <a:t>:</a:t>
            </a:r>
          </a:p>
          <a:p>
            <a:pPr marL="361950" fontAlgn="auto">
              <a:spcAft>
                <a:spcPts val="0"/>
              </a:spcAft>
              <a:buFont typeface="Wingdings" pitchFamily="2" charset="2"/>
              <a:buChar char="ü"/>
              <a:defRPr/>
            </a:pPr>
            <a:r>
              <a:rPr lang="el-GR" sz="2200" i="1" dirty="0">
                <a:solidFill>
                  <a:srgbClr val="C00000"/>
                </a:solidFill>
                <a:latin typeface="Comic Sans MS" pitchFamily="66" charset="0"/>
              </a:rPr>
              <a:t>Πόσες και ποιες νοητικές και γλωσσικές διεργασίες απαιτεί η επιτέλεση της δραστηριότητας που προτείνω</a:t>
            </a:r>
            <a:r>
              <a:rPr lang="el-GR" sz="2200" dirty="0">
                <a:latin typeface="Comic Sans MS" pitchFamily="66" charset="0"/>
              </a:rPr>
              <a:t>;</a:t>
            </a:r>
            <a:r>
              <a:rPr lang="el-GR" sz="2200" dirty="0">
                <a:solidFill>
                  <a:srgbClr val="09019F"/>
                </a:solidFill>
                <a:latin typeface="Comic Sans MS" pitchFamily="66" charset="0"/>
              </a:rPr>
              <a:t> </a:t>
            </a:r>
            <a:r>
              <a:rPr lang="el-GR" sz="2200" dirty="0">
                <a:latin typeface="Comic Sans MS" pitchFamily="66" charset="0"/>
              </a:rPr>
              <a:t>(πολυπλοκότητα δραστηριότητας) π.χ </a:t>
            </a:r>
          </a:p>
          <a:p>
            <a:pPr marL="628650" fontAlgn="auto">
              <a:spcAft>
                <a:spcPts val="0"/>
              </a:spcAft>
              <a:buFont typeface="Courier New" pitchFamily="49" charset="0"/>
              <a:buChar char="o"/>
              <a:defRPr/>
            </a:pPr>
            <a:r>
              <a:rPr lang="el-GR" sz="2200" dirty="0">
                <a:latin typeface="Comic Sans MS" pitchFamily="66" charset="0"/>
              </a:rPr>
              <a:t>την ανάκληση συγκεκριμένων γλωσσικών μορφών;</a:t>
            </a:r>
          </a:p>
          <a:p>
            <a:pPr marL="628650" fontAlgn="auto">
              <a:spcAft>
                <a:spcPts val="0"/>
              </a:spcAft>
              <a:buFont typeface="Courier New" pitchFamily="49" charset="0"/>
              <a:buChar char="o"/>
              <a:defRPr/>
            </a:pPr>
            <a:r>
              <a:rPr lang="el-GR" sz="2200" dirty="0">
                <a:latin typeface="Comic Sans MS" pitchFamily="66" charset="0"/>
              </a:rPr>
              <a:t> την αποθήκευση των εννοιών που αναπαριστούν στη μνήμη; </a:t>
            </a:r>
          </a:p>
          <a:p>
            <a:pPr marL="628650" fontAlgn="auto">
              <a:spcAft>
                <a:spcPts val="0"/>
              </a:spcAft>
              <a:buFont typeface="Courier New" pitchFamily="49" charset="0"/>
              <a:buChar char="o"/>
              <a:defRPr/>
            </a:pPr>
            <a:r>
              <a:rPr lang="el-GR" sz="2200" dirty="0">
                <a:latin typeface="Comic Sans MS" pitchFamily="66" charset="0"/>
              </a:rPr>
              <a:t>την κατανόηση της σημασίας τους;</a:t>
            </a:r>
          </a:p>
          <a:p>
            <a:pPr marL="628650" fontAlgn="auto">
              <a:spcAft>
                <a:spcPts val="0"/>
              </a:spcAft>
              <a:buFont typeface="Courier New" pitchFamily="49" charset="0"/>
              <a:buChar char="o"/>
              <a:defRPr/>
            </a:pPr>
            <a:r>
              <a:rPr lang="el-GR" sz="2200" dirty="0">
                <a:latin typeface="Comic Sans MS" pitchFamily="66" charset="0"/>
              </a:rPr>
              <a:t>την ερμηνεία τους στο πλαίσιο ενός κειμένου; </a:t>
            </a:r>
          </a:p>
          <a:p>
            <a:pPr marL="628650" fontAlgn="auto">
              <a:spcAft>
                <a:spcPts val="0"/>
              </a:spcAft>
              <a:buFont typeface="Courier New" pitchFamily="49" charset="0"/>
              <a:buChar char="o"/>
              <a:defRPr/>
            </a:pPr>
            <a:r>
              <a:rPr lang="el-GR" sz="2200" dirty="0">
                <a:latin typeface="Comic Sans MS" pitchFamily="66" charset="0"/>
              </a:rPr>
              <a:t>την ένταξή τους σε ένα δομικό σχήμα; (π.χ κειμενικό, γραμματικό, εννοιακό) </a:t>
            </a:r>
          </a:p>
          <a:p>
            <a:pPr marL="628650" fontAlgn="auto">
              <a:spcAft>
                <a:spcPts val="0"/>
              </a:spcAft>
              <a:buFont typeface="Courier New" pitchFamily="49" charset="0"/>
              <a:buChar char="o"/>
              <a:defRPr/>
            </a:pPr>
            <a:r>
              <a:rPr lang="el-GR" sz="2200" dirty="0">
                <a:latin typeface="Comic Sans MS" pitchFamily="66" charset="0"/>
              </a:rPr>
              <a:t>την δημιουργική χρήση τους; κτλ</a:t>
            </a:r>
          </a:p>
          <a:p>
            <a:pPr marL="361950" fontAlgn="auto">
              <a:spcAft>
                <a:spcPts val="0"/>
              </a:spcAft>
              <a:buFont typeface="Wingdings" pitchFamily="2" charset="2"/>
              <a:buChar char="ü"/>
              <a:defRPr/>
            </a:pPr>
            <a:r>
              <a:rPr lang="el-GR" sz="2200" i="1" dirty="0">
                <a:solidFill>
                  <a:srgbClr val="C00000"/>
                </a:solidFill>
                <a:latin typeface="Comic Sans MS" pitchFamily="66" charset="0"/>
              </a:rPr>
              <a:t>Με ποιες διδακτικές τεχνικές μπορώ να υποστηρίξω το μαθητή ώστε να ανταποκριθεί στο/στους στόχους της δραστηριότητας</a:t>
            </a:r>
            <a:r>
              <a:rPr lang="el-GR" sz="2200" i="1" dirty="0">
                <a:solidFill>
                  <a:srgbClr val="09019F"/>
                </a:solidFill>
                <a:latin typeface="Comic Sans MS" pitchFamily="66"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337"/>
          </a:xfrm>
        </p:spPr>
        <p:txBody>
          <a:bodyPr rtlCol="0">
            <a:normAutofit/>
          </a:bodyPr>
          <a:lstStyle/>
          <a:p>
            <a:pPr fontAlgn="auto">
              <a:spcAft>
                <a:spcPts val="0"/>
              </a:spcAft>
              <a:defRPr/>
            </a:pPr>
            <a:r>
              <a:rPr lang="el-GR" sz="3200" dirty="0">
                <a:solidFill>
                  <a:srgbClr val="C00000"/>
                </a:solidFill>
                <a:effectLst>
                  <a:outerShdw blurRad="38100" dist="38100" dir="2700000" algn="tl">
                    <a:srgbClr val="000000">
                      <a:alpha val="43137"/>
                    </a:srgbClr>
                  </a:outerShdw>
                </a:effectLst>
              </a:rPr>
              <a:t>διαμόρφωση στόχων διδασκαλίας</a:t>
            </a:r>
          </a:p>
        </p:txBody>
      </p:sp>
      <p:sp>
        <p:nvSpPr>
          <p:cNvPr id="3" name="Θέση περιεχομένου 2"/>
          <p:cNvSpPr>
            <a:spLocks noGrp="1"/>
          </p:cNvSpPr>
          <p:nvPr>
            <p:ph idx="1"/>
          </p:nvPr>
        </p:nvSpPr>
        <p:spPr>
          <a:xfrm>
            <a:off x="457200" y="1125538"/>
            <a:ext cx="8229600" cy="5616575"/>
          </a:xfrm>
        </p:spPr>
        <p:txBody>
          <a:bodyPr>
            <a:noAutofit/>
          </a:bodyPr>
          <a:lstStyle/>
          <a:p>
            <a:pPr marL="457200" lvl="1" indent="-457200">
              <a:buFont typeface="Wingdings" pitchFamily="2" charset="2"/>
              <a:buChar char="§"/>
            </a:pPr>
            <a:r>
              <a:rPr lang="el-GR" b="1">
                <a:solidFill>
                  <a:srgbClr val="000000"/>
                </a:solidFill>
              </a:rPr>
              <a:t>Οι στόχοι διδασκαλίας αφορούν σε τρία επίπεδα: </a:t>
            </a:r>
          </a:p>
          <a:p>
            <a:pPr marL="457200" lvl="1" indent="-457200">
              <a:buFont typeface="Arial" pitchFamily="34" charset="0"/>
              <a:buNone/>
            </a:pPr>
            <a:r>
              <a:rPr lang="el-GR">
                <a:solidFill>
                  <a:srgbClr val="000000"/>
                </a:solidFill>
                <a:effectLst>
                  <a:outerShdw blurRad="38100" dist="38100" dir="2700000" algn="tl">
                    <a:srgbClr val="C0C0C0"/>
                  </a:outerShdw>
                </a:effectLst>
              </a:rPr>
              <a:t>Ι.  </a:t>
            </a:r>
            <a:r>
              <a:rPr lang="el-GR" sz="3200">
                <a:solidFill>
                  <a:srgbClr val="C00000"/>
                </a:solidFill>
                <a:effectLst>
                  <a:outerShdw blurRad="38100" dist="38100" dir="2700000" algn="tl">
                    <a:srgbClr val="C0C0C0"/>
                  </a:outerShdw>
                </a:effectLst>
              </a:rPr>
              <a:t>απόκτηση γνώσεων σε ένα γνωσιακό πεδίο </a:t>
            </a:r>
            <a:r>
              <a:rPr lang="el-GR" sz="3200">
                <a:solidFill>
                  <a:srgbClr val="000000"/>
                </a:solidFill>
                <a:effectLst>
                  <a:outerShdw blurRad="38100" dist="38100" dir="2700000" algn="tl">
                    <a:srgbClr val="C0C0C0"/>
                  </a:outerShdw>
                </a:effectLst>
              </a:rPr>
              <a:t>(π.χ γλώσσα, μαθηματικά)       </a:t>
            </a:r>
          </a:p>
          <a:p>
            <a:pPr marL="457200" lvl="1" indent="-457200">
              <a:buFont typeface="Arial" pitchFamily="34" charset="0"/>
              <a:buNone/>
            </a:pPr>
            <a:r>
              <a:rPr lang="el-GR" sz="3200">
                <a:solidFill>
                  <a:srgbClr val="000000"/>
                </a:solidFill>
                <a:effectLst>
                  <a:outerShdw blurRad="38100" dist="38100" dir="2700000" algn="tl">
                    <a:srgbClr val="C0C0C0"/>
                  </a:outerShdw>
                </a:effectLst>
              </a:rPr>
              <a:t>						</a:t>
            </a:r>
            <a:r>
              <a:rPr lang="el-GR">
                <a:solidFill>
                  <a:srgbClr val="000000"/>
                </a:solidFill>
                <a:effectLst>
                  <a:outerShdw blurRad="38100" dist="38100" dir="2700000" algn="tl">
                    <a:srgbClr val="C0C0C0"/>
                  </a:outerShdw>
                </a:effectLst>
              </a:rPr>
              <a:t>(</a:t>
            </a:r>
            <a:r>
              <a:rPr lang="el-GR" i="1">
                <a:solidFill>
                  <a:srgbClr val="000000"/>
                </a:solidFill>
                <a:effectLst>
                  <a:outerShdw blurRad="38100" dist="38100" dir="2700000" algn="tl">
                    <a:srgbClr val="C0C0C0"/>
                  </a:outerShdw>
                </a:effectLst>
              </a:rPr>
              <a:t>εννοιολογική γνώση</a:t>
            </a:r>
            <a:r>
              <a:rPr lang="el-GR">
                <a:solidFill>
                  <a:srgbClr val="000000"/>
                </a:solidFill>
              </a:rPr>
              <a:t>)</a:t>
            </a:r>
          </a:p>
          <a:p>
            <a:pPr marL="457200" lvl="1" indent="-457200">
              <a:buFont typeface="Arial" pitchFamily="34" charset="0"/>
              <a:buNone/>
            </a:pPr>
            <a:r>
              <a:rPr lang="el-GR" b="1">
                <a:solidFill>
                  <a:srgbClr val="000000"/>
                </a:solidFill>
              </a:rPr>
              <a:t>ΙΙ.  </a:t>
            </a:r>
            <a:r>
              <a:rPr lang="el-GR" sz="3000">
                <a:solidFill>
                  <a:srgbClr val="C00000"/>
                </a:solidFill>
                <a:effectLst>
                  <a:outerShdw blurRad="38100" dist="38100" dir="2700000" algn="tl">
                    <a:srgbClr val="C0C0C0"/>
                  </a:outerShdw>
                </a:effectLst>
              </a:rPr>
              <a:t>απόκτηση δεξιοτήτων χρήσης της γνώσης</a:t>
            </a:r>
            <a:r>
              <a:rPr lang="el-GR" sz="3000" b="1">
                <a:solidFill>
                  <a:srgbClr val="C00000"/>
                </a:solidFill>
                <a:effectLst>
                  <a:outerShdw blurRad="38100" dist="38100" dir="2700000" algn="tl">
                    <a:srgbClr val="C0C0C0"/>
                  </a:outerShdw>
                </a:effectLst>
              </a:rPr>
              <a:t> </a:t>
            </a:r>
          </a:p>
          <a:p>
            <a:pPr marL="457200" lvl="1" indent="-457200">
              <a:buFont typeface="Arial" pitchFamily="34" charset="0"/>
              <a:buNone/>
            </a:pPr>
            <a:r>
              <a:rPr lang="el-GR" b="1">
                <a:solidFill>
                  <a:srgbClr val="000000"/>
                </a:solidFill>
              </a:rPr>
              <a:t>                  (</a:t>
            </a:r>
            <a:r>
              <a:rPr lang="el-GR" b="1" i="1">
                <a:solidFill>
                  <a:srgbClr val="000000"/>
                </a:solidFill>
              </a:rPr>
              <a:t>διαδικαστική και μεταγνωστική γνώση</a:t>
            </a:r>
            <a:r>
              <a:rPr lang="el-GR" b="1">
                <a:solidFill>
                  <a:srgbClr val="000000"/>
                </a:solidFill>
              </a:rPr>
              <a:t>)	</a:t>
            </a:r>
          </a:p>
          <a:p>
            <a:pPr marL="457200" lvl="1" indent="-457200">
              <a:buFont typeface="Arial" pitchFamily="34" charset="0"/>
              <a:buNone/>
            </a:pPr>
            <a:r>
              <a:rPr lang="el-GR" b="1">
                <a:solidFill>
                  <a:srgbClr val="000000"/>
                </a:solidFill>
              </a:rPr>
              <a:t>ΙΙΙ.  </a:t>
            </a:r>
            <a:r>
              <a:rPr lang="el-GR" sz="3000">
                <a:solidFill>
                  <a:srgbClr val="C00000"/>
                </a:solidFill>
                <a:effectLst>
                  <a:outerShdw blurRad="38100" dist="38100" dir="2700000" algn="tl">
                    <a:srgbClr val="C0C0C0"/>
                  </a:outerShdw>
                </a:effectLst>
              </a:rPr>
              <a:t>απόκτηση στάσεων </a:t>
            </a:r>
            <a:r>
              <a:rPr lang="el-GR" sz="3000">
                <a:solidFill>
                  <a:srgbClr val="000000"/>
                </a:solidFill>
                <a:effectLst>
                  <a:outerShdw blurRad="38100" dist="38100" dir="2700000" algn="tl">
                    <a:srgbClr val="C0C0C0"/>
                  </a:outerShdw>
                </a:effectLst>
              </a:rPr>
              <a:t>ως προς το γνωσιακό πεδίο και τις μορφές πραγμάτωσής του στο κοινωνικό πλαίσιο</a:t>
            </a:r>
          </a:p>
          <a:p>
            <a:pPr marL="457200" lvl="1" indent="-457200">
              <a:buFont typeface="Arial" pitchFamily="34" charset="0"/>
              <a:buNone/>
            </a:pPr>
            <a:r>
              <a:rPr lang="el-GR">
                <a:solidFill>
                  <a:srgbClr val="000000"/>
                </a:solidFill>
                <a:effectLst>
                  <a:outerShdw blurRad="38100" dist="38100" dir="2700000" algn="tl">
                    <a:srgbClr val="C0C0C0"/>
                  </a:outerShdw>
                </a:effectLst>
              </a:rPr>
              <a:t>															(</a:t>
            </a:r>
            <a:r>
              <a:rPr lang="el-GR" i="1">
                <a:solidFill>
                  <a:srgbClr val="000000"/>
                </a:solidFill>
                <a:effectLst>
                  <a:outerShdw blurRad="38100" dist="38100" dir="2700000" algn="tl">
                    <a:srgbClr val="C0C0C0"/>
                  </a:outerShdw>
                </a:effectLst>
              </a:rPr>
              <a:t>κριτική/πολιτισμική γνώση</a:t>
            </a:r>
            <a:r>
              <a:rPr lang="el-GR">
                <a:solidFill>
                  <a:srgbClr val="000000"/>
                </a:solidFill>
                <a:effectLst>
                  <a:outerShdw blurRad="38100" dist="38100" dir="2700000" algn="tl">
                    <a:srgbClr val="C0C0C0"/>
                  </a:outerShdw>
                </a:effectLst>
              </a:rPr>
              <a:t>)</a:t>
            </a:r>
          </a:p>
          <a:p>
            <a:endParaRPr lang="el-G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036050" cy="649287"/>
          </a:xfrm>
        </p:spPr>
        <p:txBody>
          <a:bodyPr rtlCol="0">
            <a:normAutofit/>
          </a:bodyPr>
          <a:lstStyle/>
          <a:p>
            <a:pPr fontAlgn="auto">
              <a:spcAft>
                <a:spcPts val="0"/>
              </a:spcAft>
              <a:defRPr/>
            </a:pPr>
            <a:r>
              <a:rPr lang="el-GR" sz="2800" dirty="0">
                <a:solidFill>
                  <a:srgbClr val="0070C0"/>
                </a:solidFill>
                <a:effectLst>
                  <a:outerShdw blurRad="38100" dist="38100" dir="2700000" algn="tl">
                    <a:srgbClr val="000000">
                      <a:alpha val="43137"/>
                    </a:srgbClr>
                  </a:outerShdw>
                </a:effectLst>
                <a:latin typeface="Comic Sans MS" pitchFamily="66" charset="0"/>
              </a:rPr>
              <a:t>Η παιδαγωγική των πολυγραμματισμών</a:t>
            </a:r>
          </a:p>
        </p:txBody>
      </p:sp>
      <p:sp>
        <p:nvSpPr>
          <p:cNvPr id="3" name="Θέση περιεχομένου 2"/>
          <p:cNvSpPr>
            <a:spLocks noGrp="1"/>
          </p:cNvSpPr>
          <p:nvPr>
            <p:ph idx="1"/>
          </p:nvPr>
        </p:nvSpPr>
        <p:spPr>
          <a:xfrm>
            <a:off x="107950" y="908050"/>
            <a:ext cx="8928100" cy="5949950"/>
          </a:xfrm>
          <a:solidFill>
            <a:schemeClr val="bg1">
              <a:lumMod val="75000"/>
            </a:schemeClr>
          </a:solidFill>
        </p:spPr>
        <p:txBody>
          <a:bodyPr rtlCol="0">
            <a:noAutofit/>
          </a:bodyPr>
          <a:lstStyle/>
          <a:p>
            <a:pPr algn="just" fontAlgn="auto">
              <a:spcAft>
                <a:spcPts val="0"/>
              </a:spcAft>
              <a:buFont typeface="Wingdings" pitchFamily="2" charset="2"/>
              <a:buChar char="q"/>
              <a:defRPr/>
            </a:pPr>
            <a:r>
              <a:rPr lang="el-GR" sz="2400" u="sng" dirty="0">
                <a:solidFill>
                  <a:schemeClr val="accent2"/>
                </a:solidFill>
                <a:effectLst>
                  <a:outerShdw blurRad="38100" dist="38100" dir="2700000" algn="tl">
                    <a:srgbClr val="000000">
                      <a:alpha val="43137"/>
                    </a:srgbClr>
                  </a:outerShdw>
                </a:effectLst>
                <a:latin typeface="Comic Sans MS" pitchFamily="66" charset="0"/>
              </a:rPr>
              <a:t>Παιδαγωγική προσέγγιση</a:t>
            </a:r>
            <a:r>
              <a:rPr lang="el-GR" sz="2400" dirty="0">
                <a:latin typeface="Comic Sans MS" pitchFamily="66" charset="0"/>
              </a:rPr>
              <a:t>: </a:t>
            </a:r>
            <a:r>
              <a:rPr lang="el-GR" sz="2400" dirty="0">
                <a:solidFill>
                  <a:srgbClr val="002060"/>
                </a:solidFill>
                <a:latin typeface="Comic Sans MS" pitchFamily="66" charset="0"/>
              </a:rPr>
              <a:t>έμφαση στην τριβή των διδασκομένων με κείμενα από ένα ευρύ φάσμα μέσων  και πολιτισμικών πηγών. </a:t>
            </a:r>
          </a:p>
          <a:p>
            <a:pPr fontAlgn="auto">
              <a:spcAft>
                <a:spcPts val="0"/>
              </a:spcAft>
              <a:buFont typeface="Wingdings" pitchFamily="2" charset="2"/>
              <a:buChar char="q"/>
              <a:defRPr/>
            </a:pPr>
            <a:r>
              <a:rPr lang="el-GR" sz="2400" u="sng" dirty="0">
                <a:solidFill>
                  <a:schemeClr val="accent2"/>
                </a:solidFill>
                <a:effectLst>
                  <a:outerShdw blurRad="38100" dist="38100" dir="2700000" algn="tl">
                    <a:srgbClr val="000000">
                      <a:alpha val="43137"/>
                    </a:srgbClr>
                  </a:outerShdw>
                </a:effectLst>
                <a:latin typeface="Comic Sans MS" pitchFamily="66" charset="0"/>
              </a:rPr>
              <a:t>Βασικές παραδοχές της</a:t>
            </a:r>
            <a:r>
              <a:rPr lang="el-GR" sz="2400" dirty="0">
                <a:latin typeface="Comic Sans MS" pitchFamily="66" charset="0"/>
              </a:rPr>
              <a:t>: </a:t>
            </a:r>
          </a:p>
          <a:p>
            <a:pPr fontAlgn="auto">
              <a:spcAft>
                <a:spcPts val="0"/>
              </a:spcAft>
              <a:buFont typeface="Wingdings" pitchFamily="2" charset="2"/>
              <a:buChar char="ü"/>
              <a:defRPr/>
            </a:pPr>
            <a:r>
              <a:rPr lang="el-GR" sz="2400" dirty="0">
                <a:solidFill>
                  <a:srgbClr val="002060"/>
                </a:solidFill>
              </a:rPr>
              <a:t>Ο διδάσκων καλείται να συνεργαστεί και </a:t>
            </a:r>
            <a:r>
              <a:rPr lang="el-GR" sz="2400" i="1" dirty="0">
                <a:solidFill>
                  <a:srgbClr val="002060"/>
                </a:solidFill>
                <a:effectLst>
                  <a:outerShdw blurRad="38100" dist="38100" dir="2700000" algn="tl">
                    <a:srgbClr val="000000">
                      <a:alpha val="43137"/>
                    </a:srgbClr>
                  </a:outerShdw>
                </a:effectLst>
              </a:rPr>
              <a:t>να κτίσει στους πόρους λόγου και τα ρεπερτόρια πολιτισμικής πρακτικής</a:t>
            </a:r>
            <a:r>
              <a:rPr lang="el-GR" sz="2400" dirty="0">
                <a:solidFill>
                  <a:srgbClr val="002060"/>
                </a:solidFill>
                <a:effectLst>
                  <a:outerShdw blurRad="38100" dist="38100" dir="2700000" algn="tl">
                    <a:srgbClr val="000000">
                      <a:alpha val="43137"/>
                    </a:srgbClr>
                  </a:outerShdw>
                </a:effectLst>
              </a:rPr>
              <a:t> </a:t>
            </a:r>
            <a:r>
              <a:rPr lang="el-GR" sz="2400" dirty="0">
                <a:solidFill>
                  <a:srgbClr val="002060"/>
                </a:solidFill>
              </a:rPr>
              <a:t>που οι μαθητές φέρνουν μαζί τους στην τάξη. </a:t>
            </a:r>
          </a:p>
          <a:p>
            <a:pPr fontAlgn="auto">
              <a:spcAft>
                <a:spcPts val="0"/>
              </a:spcAft>
              <a:buFont typeface="Wingdings" pitchFamily="2" charset="2"/>
              <a:buChar char="ü"/>
              <a:defRPr/>
            </a:pPr>
            <a:r>
              <a:rPr lang="el-GR" sz="2400" dirty="0">
                <a:solidFill>
                  <a:srgbClr val="002060"/>
                </a:solidFill>
              </a:rPr>
              <a:t>Η </a:t>
            </a:r>
            <a:r>
              <a:rPr lang="el-GR" sz="2400" i="1" dirty="0">
                <a:solidFill>
                  <a:srgbClr val="002060"/>
                </a:solidFill>
                <a:effectLst>
                  <a:outerShdw blurRad="38100" dist="38100" dir="2700000" algn="tl">
                    <a:srgbClr val="000000">
                      <a:alpha val="43137"/>
                    </a:srgbClr>
                  </a:outerShdw>
                </a:effectLst>
              </a:rPr>
              <a:t>διδασκαλία </a:t>
            </a:r>
            <a:r>
              <a:rPr lang="el-GR" sz="2400" i="1" dirty="0">
                <a:solidFill>
                  <a:srgbClr val="002060"/>
                </a:solidFill>
              </a:rPr>
              <a:t>πρέπει να είναι </a:t>
            </a:r>
            <a:r>
              <a:rPr lang="el-GR" sz="2400" i="1" dirty="0">
                <a:solidFill>
                  <a:srgbClr val="002060"/>
                </a:solidFill>
                <a:effectLst>
                  <a:outerShdw blurRad="38100" dist="38100" dir="2700000" algn="tl">
                    <a:srgbClr val="000000">
                      <a:alpha val="43137"/>
                    </a:srgbClr>
                  </a:outerShdw>
                </a:effectLst>
              </a:rPr>
              <a:t>δομημένη και σαφής</a:t>
            </a:r>
          </a:p>
          <a:p>
            <a:pPr fontAlgn="auto">
              <a:spcAft>
                <a:spcPts val="0"/>
              </a:spcAft>
              <a:buFont typeface="Wingdings" pitchFamily="2" charset="2"/>
              <a:buChar char="ü"/>
              <a:defRPr/>
            </a:pPr>
            <a:r>
              <a:rPr lang="el-GR" sz="2400" dirty="0">
                <a:solidFill>
                  <a:srgbClr val="002060"/>
                </a:solidFill>
              </a:rPr>
              <a:t>Η διδασκαλία πρέπει </a:t>
            </a:r>
            <a:r>
              <a:rPr lang="el-GR" sz="2400" i="1" dirty="0">
                <a:solidFill>
                  <a:srgbClr val="002060"/>
                </a:solidFill>
              </a:rPr>
              <a:t>να «εμβυθίζει» τους διδασκόμενους </a:t>
            </a:r>
            <a:r>
              <a:rPr lang="el-GR" sz="2400" i="1" dirty="0">
                <a:solidFill>
                  <a:srgbClr val="002060"/>
                </a:solidFill>
                <a:effectLst>
                  <a:outerShdw blurRad="38100" dist="38100" dir="2700000" algn="tl">
                    <a:srgbClr val="000000">
                      <a:alpha val="43137"/>
                    </a:srgbClr>
                  </a:outerShdw>
                </a:effectLst>
              </a:rPr>
              <a:t>σε ουσιαστικές καθημερινές πρακτικές κατασκευής νοήματος χρησιμοποιώντας ένα ευρύ φάσμα μέσων</a:t>
            </a:r>
            <a:r>
              <a:rPr lang="el-GR" sz="2400" dirty="0">
                <a:solidFill>
                  <a:srgbClr val="002060"/>
                </a:solidFill>
              </a:rPr>
              <a:t>.</a:t>
            </a:r>
          </a:p>
          <a:p>
            <a:pPr fontAlgn="auto">
              <a:spcAft>
                <a:spcPts val="0"/>
              </a:spcAft>
              <a:buFont typeface="Wingdings" pitchFamily="2" charset="2"/>
              <a:buChar char="ü"/>
              <a:defRPr/>
            </a:pPr>
            <a:r>
              <a:rPr lang="el-GR" sz="2400" dirty="0">
                <a:solidFill>
                  <a:srgbClr val="002060"/>
                </a:solidFill>
              </a:rPr>
              <a:t>Δάσκαλοι και μαθητές καλούνται </a:t>
            </a:r>
            <a:r>
              <a:rPr lang="el-GR" sz="2400" i="1" dirty="0">
                <a:solidFill>
                  <a:srgbClr val="002060"/>
                </a:solidFill>
                <a:effectLst>
                  <a:outerShdw blurRad="38100" dist="38100" dir="2700000" algn="tl">
                    <a:srgbClr val="000000">
                      <a:alpha val="43137"/>
                    </a:srgbClr>
                  </a:outerShdw>
                </a:effectLst>
              </a:rPr>
              <a:t>να κατανοήσουν με ποιόν τρόπο τα κείμενα τοποθετούνται και παράγονται </a:t>
            </a:r>
            <a:r>
              <a:rPr lang="el-GR" sz="2400" dirty="0">
                <a:solidFill>
                  <a:srgbClr val="002060"/>
                </a:solidFill>
              </a:rPr>
              <a:t>ως ιστορικά και κοινωνικά «τεχνουργήματα»,  δηλαδή </a:t>
            </a:r>
            <a:r>
              <a:rPr lang="el-GR" sz="2400" dirty="0">
                <a:solidFill>
                  <a:srgbClr val="002060"/>
                </a:solidFill>
                <a:effectLst>
                  <a:outerShdw blurRad="38100" dist="38100" dir="2700000" algn="tl">
                    <a:srgbClr val="000000">
                      <a:alpha val="43137"/>
                    </a:srgbClr>
                  </a:outerShdw>
                </a:effectLst>
              </a:rPr>
              <a:t>ως "</a:t>
            </a:r>
            <a:r>
              <a:rPr lang="el-GR" sz="2400" i="1" dirty="0">
                <a:solidFill>
                  <a:srgbClr val="002060"/>
                </a:solidFill>
                <a:effectLst>
                  <a:outerShdw blurRad="38100" dist="38100" dir="2700000" algn="tl">
                    <a:srgbClr val="000000">
                      <a:alpha val="43137"/>
                    </a:srgbClr>
                  </a:outerShdw>
                </a:effectLst>
              </a:rPr>
              <a:t>σχεδιασμένες" κατασκευές νοήματος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5888"/>
            <a:ext cx="8229600" cy="6010275"/>
          </a:xfrm>
          <a:solidFill>
            <a:schemeClr val="bg1">
              <a:lumMod val="95000"/>
            </a:schemeClr>
          </a:solidFill>
        </p:spPr>
        <p:txBody>
          <a:bodyPr rtlCol="0">
            <a:normAutofit/>
          </a:bodyPr>
          <a:lstStyle/>
          <a:p>
            <a:pPr marL="0" indent="0" fontAlgn="auto">
              <a:spcAft>
                <a:spcPts val="0"/>
              </a:spcAft>
              <a:buFont typeface="Arial" pitchFamily="34" charset="0"/>
              <a:buNone/>
              <a:defRPr/>
            </a:pPr>
            <a:endParaRPr lang="el-GR" dirty="0">
              <a:solidFill>
                <a:srgbClr val="C00000"/>
              </a:solidFill>
              <a:effectLst>
                <a:outerShdw blurRad="38100" dist="38100" dir="2700000" algn="tl">
                  <a:srgbClr val="000000">
                    <a:alpha val="43137"/>
                  </a:srgbClr>
                </a:outerShdw>
              </a:effectLst>
              <a:latin typeface="Comic Sans MS" pitchFamily="66" charset="0"/>
            </a:endParaRPr>
          </a:p>
          <a:p>
            <a:pPr marL="0" indent="0" fontAlgn="auto">
              <a:spcAft>
                <a:spcPts val="0"/>
              </a:spcAft>
              <a:buFont typeface="Arial" pitchFamily="34" charset="0"/>
              <a:buNone/>
              <a:defRPr/>
            </a:pPr>
            <a:endParaRPr lang="el-GR" dirty="0">
              <a:solidFill>
                <a:srgbClr val="C00000"/>
              </a:solidFill>
              <a:effectLst>
                <a:outerShdw blurRad="38100" dist="38100" dir="2700000" algn="tl">
                  <a:srgbClr val="000000">
                    <a:alpha val="43137"/>
                  </a:srgbClr>
                </a:outerShdw>
              </a:effectLst>
              <a:latin typeface="Comic Sans MS" pitchFamily="66" charset="0"/>
            </a:endParaRPr>
          </a:p>
          <a:p>
            <a:pPr marL="0" indent="0" fontAlgn="auto">
              <a:spcAft>
                <a:spcPts val="0"/>
              </a:spcAft>
              <a:buFont typeface="Arial" pitchFamily="34" charset="0"/>
              <a:buNone/>
              <a:defRPr/>
            </a:pPr>
            <a:r>
              <a:rPr lang="el-GR" dirty="0">
                <a:solidFill>
                  <a:srgbClr val="C00000"/>
                </a:solidFill>
                <a:effectLst>
                  <a:outerShdw blurRad="38100" dist="38100" dir="2700000" algn="tl">
                    <a:srgbClr val="000000">
                      <a:alpha val="43137"/>
                    </a:srgbClr>
                  </a:outerShdw>
                </a:effectLst>
                <a:latin typeface="Comic Sans MS" pitchFamily="66" charset="0"/>
              </a:rPr>
              <a:t>Ενδεικτικά προγραμματικά εφαρμογής</a:t>
            </a:r>
          </a:p>
          <a:p>
            <a:pPr marL="514350" indent="-514350" fontAlgn="auto">
              <a:spcAft>
                <a:spcPts val="0"/>
              </a:spcAft>
              <a:buFont typeface="+mj-lt"/>
              <a:buAutoNum type="arabicPeriod"/>
              <a:defRPr/>
            </a:pPr>
            <a:r>
              <a:rPr lang="el-GR" dirty="0">
                <a:solidFill>
                  <a:srgbClr val="002060"/>
                </a:solidFill>
                <a:latin typeface="Comic Sans MS" pitchFamily="66" charset="0"/>
              </a:rPr>
              <a:t>Μ</a:t>
            </a:r>
            <a:r>
              <a:rPr lang="en-US" dirty="0">
                <a:solidFill>
                  <a:srgbClr val="002060"/>
                </a:solidFill>
                <a:latin typeface="Comic Sans MS" pitchFamily="66" charset="0"/>
              </a:rPr>
              <a:t>upping multiliteracies (S. Hill, 2005)</a:t>
            </a:r>
          </a:p>
          <a:p>
            <a:pPr marL="514350" indent="-514350" fontAlgn="auto">
              <a:spcAft>
                <a:spcPts val="0"/>
              </a:spcAft>
              <a:buFont typeface="+mj-lt"/>
              <a:buAutoNum type="arabicPeriod"/>
              <a:defRPr/>
            </a:pPr>
            <a:r>
              <a:rPr lang="el-GR" dirty="0">
                <a:solidFill>
                  <a:srgbClr val="002060"/>
                </a:solidFill>
                <a:latin typeface="Comic Sans MS" pitchFamily="66" charset="0"/>
              </a:rPr>
              <a:t>«</a:t>
            </a:r>
            <a:r>
              <a:rPr lang="en-US" dirty="0">
                <a:solidFill>
                  <a:srgbClr val="002060"/>
                </a:solidFill>
                <a:latin typeface="Comic Sans MS" pitchFamily="66" charset="0"/>
              </a:rPr>
              <a:t>M</a:t>
            </a:r>
            <a:r>
              <a:rPr lang="el-GR" dirty="0">
                <a:solidFill>
                  <a:srgbClr val="002060"/>
                </a:solidFill>
                <a:latin typeface="Comic Sans MS" pitchFamily="66" charset="0"/>
              </a:rPr>
              <a:t>άθηση μέσω σχεδιασμών» (</a:t>
            </a:r>
            <a:r>
              <a:rPr lang="en-US" dirty="0">
                <a:solidFill>
                  <a:srgbClr val="002060"/>
                </a:solidFill>
                <a:latin typeface="Comic Sans MS" pitchFamily="66" charset="0"/>
              </a:rPr>
              <a:t>Cope and Kalantzis, 2004)</a:t>
            </a:r>
          </a:p>
          <a:p>
            <a:pPr fontAlgn="auto">
              <a:spcAft>
                <a:spcPts val="0"/>
              </a:spcAft>
              <a:defRPr/>
            </a:pPr>
            <a:endParaRPr lang="el-GR" dirty="0">
              <a:solidFill>
                <a:srgbClr val="C00000"/>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692150"/>
            <a:ext cx="8507412" cy="936625"/>
          </a:xfrm>
          <a:solidFill>
            <a:schemeClr val="bg1">
              <a:lumMod val="65000"/>
            </a:schemeClr>
          </a:solidFill>
        </p:spPr>
        <p:txBody>
          <a:bodyPr rtlCol="0">
            <a:normAutofit fontScale="90000"/>
          </a:bodyPr>
          <a:lstStyle/>
          <a:p>
            <a:pPr fontAlgn="auto">
              <a:spcAft>
                <a:spcPts val="0"/>
              </a:spcAft>
              <a:defRPr/>
            </a:pPr>
            <a:r>
              <a:rPr lang="el-GR" sz="2700" dirty="0">
                <a:solidFill>
                  <a:srgbClr val="C00000"/>
                </a:solidFill>
                <a:effectLst>
                  <a:outerShdw blurRad="38100" dist="38100" dir="2700000" algn="tl">
                    <a:srgbClr val="000000">
                      <a:alpha val="43137"/>
                    </a:srgbClr>
                  </a:outerShdw>
                </a:effectLst>
                <a:latin typeface="Comic Sans MS" pitchFamily="66" charset="0"/>
              </a:rPr>
              <a:t>1</a:t>
            </a:r>
            <a:r>
              <a:rPr lang="el-GR" sz="3600" dirty="0">
                <a:solidFill>
                  <a:srgbClr val="C00000"/>
                </a:solidFill>
                <a:latin typeface="Comic Sans MS" pitchFamily="66" charset="0"/>
              </a:rPr>
              <a:t>. </a:t>
            </a:r>
            <a:r>
              <a:rPr lang="en-US" sz="3600" dirty="0">
                <a:solidFill>
                  <a:srgbClr val="C00000"/>
                </a:solidFill>
                <a:effectLst>
                  <a:outerShdw blurRad="38100" dist="38100" dir="2700000" algn="tl">
                    <a:srgbClr val="000000">
                      <a:alpha val="43137"/>
                    </a:srgbClr>
                  </a:outerShdw>
                </a:effectLst>
                <a:latin typeface="Comic Sans MS" pitchFamily="66" charset="0"/>
              </a:rPr>
              <a:t>Mapping multiliteracies </a:t>
            </a:r>
            <a:r>
              <a:rPr lang="en-US" sz="3100" dirty="0">
                <a:solidFill>
                  <a:srgbClr val="C00000"/>
                </a:solidFill>
                <a:effectLst>
                  <a:outerShdw blurRad="38100" dist="38100" dir="2700000" algn="tl">
                    <a:srgbClr val="000000">
                      <a:alpha val="43137"/>
                    </a:srgbClr>
                  </a:outerShdw>
                </a:effectLst>
                <a:latin typeface="Comic Sans MS" pitchFamily="66" charset="0"/>
              </a:rPr>
              <a:t>in the early years  </a:t>
            </a:r>
            <a:r>
              <a:rPr lang="en-US" sz="3100" dirty="0">
                <a:solidFill>
                  <a:srgbClr val="C00000"/>
                </a:solidFill>
                <a:latin typeface="Comic Sans MS" pitchFamily="66" charset="0"/>
              </a:rPr>
              <a:t>(Susan Hill: 2005</a:t>
            </a:r>
            <a:r>
              <a:rPr lang="en-US" sz="2000" dirty="0"/>
              <a:t>)</a:t>
            </a:r>
            <a:endParaRPr lang="el-GR" sz="2000" dirty="0"/>
          </a:p>
        </p:txBody>
      </p:sp>
      <p:sp>
        <p:nvSpPr>
          <p:cNvPr id="3" name="Θέση περιεχομένου 2"/>
          <p:cNvSpPr>
            <a:spLocks noGrp="1"/>
          </p:cNvSpPr>
          <p:nvPr>
            <p:ph idx="1"/>
          </p:nvPr>
        </p:nvSpPr>
        <p:spPr>
          <a:xfrm>
            <a:off x="395288" y="1773238"/>
            <a:ext cx="8229600" cy="4824412"/>
          </a:xfrm>
        </p:spPr>
        <p:txBody>
          <a:bodyPr rtlCol="0">
            <a:normAutofit/>
          </a:bodyPr>
          <a:lstStyle/>
          <a:p>
            <a:pPr fontAlgn="auto">
              <a:spcAft>
                <a:spcPts val="0"/>
              </a:spcAft>
              <a:defRPr/>
            </a:pPr>
            <a:r>
              <a:rPr lang="el-GR" sz="2400" dirty="0">
                <a:solidFill>
                  <a:srgbClr val="C00000"/>
                </a:solidFill>
                <a:effectLst>
                  <a:outerShdw blurRad="38100" dist="38100" dir="2700000" algn="tl">
                    <a:srgbClr val="000000">
                      <a:alpha val="43137"/>
                    </a:srgbClr>
                  </a:outerShdw>
                </a:effectLst>
                <a:latin typeface="Comic Sans MS" pitchFamily="66" charset="0"/>
              </a:rPr>
              <a:t>Εννοιολογική κατασκευή χαρτογράφησης της πρώιμης, αναδυόμενης ικανότητας των παιδιών</a:t>
            </a:r>
            <a:r>
              <a:rPr lang="el-GR" sz="2400" dirty="0">
                <a:solidFill>
                  <a:srgbClr val="002060"/>
                </a:solidFill>
                <a:latin typeface="Comic Sans MS" pitchFamily="66" charset="0"/>
              </a:rPr>
              <a:t>: </a:t>
            </a:r>
          </a:p>
          <a:p>
            <a:pPr fontAlgn="auto">
              <a:spcAft>
                <a:spcPts val="0"/>
              </a:spcAft>
              <a:buFont typeface="Wingdings" pitchFamily="2" charset="2"/>
              <a:buChar char="ü"/>
              <a:defRPr/>
            </a:pPr>
            <a:r>
              <a:rPr lang="el-GR" sz="2400" dirty="0">
                <a:solidFill>
                  <a:srgbClr val="002060"/>
                </a:solidFill>
                <a:latin typeface="Comic Sans MS" pitchFamily="66" charset="0"/>
              </a:rPr>
              <a:t>να χρησιμοποιούν λειτουργικά πολιτισμικούς «πόρους» και «μέσα» απόδοσης νοήματος (προφορικότητα, γραπτότητα, ψηφιακά μέσα, δραματοποίηση, χορός, σχέδιο κτλ), </a:t>
            </a:r>
          </a:p>
          <a:p>
            <a:pPr fontAlgn="auto">
              <a:spcAft>
                <a:spcPts val="0"/>
              </a:spcAft>
              <a:buFont typeface="Wingdings" pitchFamily="2" charset="2"/>
              <a:buChar char="ü"/>
              <a:defRPr/>
            </a:pPr>
            <a:r>
              <a:rPr lang="el-GR" sz="2400" dirty="0">
                <a:solidFill>
                  <a:srgbClr val="002060"/>
                </a:solidFill>
                <a:latin typeface="Comic Sans MS" pitchFamily="66" charset="0"/>
              </a:rPr>
              <a:t>να αναλύουν κριτικά τα κείμενα και </a:t>
            </a:r>
          </a:p>
          <a:p>
            <a:pPr fontAlgn="auto">
              <a:spcAft>
                <a:spcPts val="0"/>
              </a:spcAft>
              <a:buFont typeface="Wingdings" pitchFamily="2" charset="2"/>
              <a:buChar char="ü"/>
              <a:defRPr/>
            </a:pPr>
            <a:r>
              <a:rPr lang="el-GR" sz="2400" dirty="0">
                <a:solidFill>
                  <a:srgbClr val="002060"/>
                </a:solidFill>
                <a:latin typeface="Comic Sans MS" pitchFamily="66" charset="0"/>
              </a:rPr>
              <a:t>τέλος μετασχηματίζουν γνώσεις και δεξιότητες μέσα από  διαφορετικές συνθήκες χρήσης τους </a:t>
            </a:r>
          </a:p>
          <a:p>
            <a:pPr fontAlgn="auto">
              <a:spcAft>
                <a:spcPts val="0"/>
              </a:spcAft>
              <a:buFont typeface="Wingdings" pitchFamily="2" charset="2"/>
              <a:buChar char="ü"/>
              <a:defRPr/>
            </a:pPr>
            <a:endParaRPr lang="el-GR" sz="2400" dirty="0">
              <a:solidFill>
                <a:srgbClr val="002060"/>
              </a:solidFill>
              <a:latin typeface="Comic Sans MS" pitchFamily="66" charset="0"/>
            </a:endParaRPr>
          </a:p>
          <a:p>
            <a:pPr fontAlgn="auto">
              <a:spcAft>
                <a:spcPts val="0"/>
              </a:spcAft>
              <a:defRPr/>
            </a:pPr>
            <a:r>
              <a:rPr lang="en-US" sz="2400" dirty="0">
                <a:solidFill>
                  <a:srgbClr val="002060"/>
                </a:solidFill>
                <a:latin typeface="Comic Sans MS" pitchFamily="66" charset="0"/>
                <a:hlinkClick r:id="rId2"/>
              </a:rPr>
              <a:t>http://www.earlyyears.sa.edu.au/pages/about/7235/</a:t>
            </a:r>
            <a:endParaRPr lang="el-GR" sz="2400" dirty="0">
              <a:solidFill>
                <a:srgbClr val="002060"/>
              </a:solidFill>
              <a:latin typeface="Comic Sans MS" pitchFamily="66" charset="0"/>
            </a:endParaRPr>
          </a:p>
          <a:p>
            <a:pPr fontAlgn="auto">
              <a:spcAft>
                <a:spcPts val="0"/>
              </a:spcAft>
              <a:defRPr/>
            </a:pPr>
            <a:endParaRPr lang="el-GR" sz="2400" dirty="0">
              <a:solidFill>
                <a:srgbClr val="002060"/>
              </a:solidFill>
              <a:latin typeface="Comic Sans MS" pitchFamily="66" charset="0"/>
            </a:endParaRPr>
          </a:p>
          <a:p>
            <a:pPr fontAlgn="auto">
              <a:spcAft>
                <a:spcPts val="0"/>
              </a:spcAft>
              <a:defRPr/>
            </a:pPr>
            <a:endParaRPr lang="el-GR" sz="2100" dirty="0">
              <a:solidFill>
                <a:srgbClr val="002060"/>
              </a:solidFill>
              <a:latin typeface="Comic Sans MS" pitchFamily="66" charset="0"/>
            </a:endParaRPr>
          </a:p>
          <a:p>
            <a:pPr fontAlgn="auto">
              <a:spcAft>
                <a:spcPts val="0"/>
              </a:spcAft>
              <a:defRPr/>
            </a:pPr>
            <a:endParaRPr lang="el-GR" sz="2400" dirty="0">
              <a:solidFill>
                <a:srgbClr val="002060"/>
              </a:solidFill>
              <a:latin typeface="Comic Sans MS" pitchFamily="66" charset="0"/>
            </a:endParaRPr>
          </a:p>
          <a:p>
            <a:pPr fontAlgn="auto">
              <a:spcAft>
                <a:spcPts val="0"/>
              </a:spcAft>
              <a:defRPr/>
            </a:pPr>
            <a:endParaRPr lang="en-US" sz="2400" dirty="0">
              <a:solidFill>
                <a:srgbClr val="002060"/>
              </a:solidFill>
              <a:latin typeface="Comic Sans MS" pitchFamily="66" charset="0"/>
            </a:endParaRPr>
          </a:p>
          <a:p>
            <a:pPr fontAlgn="auto">
              <a:spcAft>
                <a:spcPts val="0"/>
              </a:spcAft>
              <a:defRPr/>
            </a:pPr>
            <a:endParaRPr lang="en-US" sz="2000" dirty="0">
              <a:latin typeface="Tahom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rtlCol="0">
            <a:normAutofit/>
          </a:bodyPr>
          <a:lstStyle/>
          <a:p>
            <a:pPr fontAlgn="auto">
              <a:spcAft>
                <a:spcPts val="0"/>
              </a:spcAft>
              <a:defRPr/>
            </a:pPr>
            <a:endParaRPr lang="el-GR" dirty="0">
              <a:solidFill>
                <a:srgbClr val="C00000"/>
              </a:solidFill>
              <a:effectLst>
                <a:outerShdw blurRad="38100" dist="38100" dir="2700000" algn="tl">
                  <a:srgbClr val="000000">
                    <a:alpha val="43137"/>
                  </a:srgbClr>
                </a:outerShdw>
              </a:effectLst>
              <a:latin typeface="Comic Sans MS" pitchFamily="66" charset="0"/>
            </a:endParaRPr>
          </a:p>
          <a:p>
            <a:pPr fontAlgn="auto">
              <a:spcAft>
                <a:spcPts val="0"/>
              </a:spcAft>
              <a:defRPr/>
            </a:pPr>
            <a:r>
              <a:rPr lang="el-GR" dirty="0">
                <a:solidFill>
                  <a:srgbClr val="C00000"/>
                </a:solidFill>
                <a:effectLst>
                  <a:outerShdw blurRad="38100" dist="38100" dir="2700000" algn="tl">
                    <a:srgbClr val="000000">
                      <a:alpha val="43137"/>
                    </a:srgbClr>
                  </a:outerShdw>
                </a:effectLst>
                <a:latin typeface="Comic Sans MS" pitchFamily="66" charset="0"/>
              </a:rPr>
              <a:t>Το μοντέλο αποτελείται από τέσσερις αλληλένδετες διαστάσεις σε αλληλεπίδραση</a:t>
            </a:r>
            <a:r>
              <a:rPr lang="el-GR" dirty="0">
                <a:effectLst>
                  <a:outerShdw blurRad="38100" dist="38100" dir="2700000" algn="tl">
                    <a:srgbClr val="000000">
                      <a:alpha val="43137"/>
                    </a:srgbClr>
                  </a:outerShdw>
                </a:effectLst>
                <a:latin typeface="Comic Sans MS" pitchFamily="66" charset="0"/>
              </a:rPr>
              <a:t>:</a:t>
            </a:r>
          </a:p>
          <a:p>
            <a:pPr fontAlgn="auto">
              <a:spcAft>
                <a:spcPts val="0"/>
              </a:spcAft>
              <a:defRPr/>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349250" y="-100013"/>
          <a:ext cx="8229600" cy="8503920"/>
        </p:xfrm>
        <a:graphic>
          <a:graphicData uri="http://schemas.openxmlformats.org/drawingml/2006/table">
            <a:tbl>
              <a:tblPr firstRow="1" bandRow="1">
                <a:tableStyleId>{5C22544A-7EE6-4342-B048-85BDC9FD1C3A}</a:tableStyleId>
              </a:tblPr>
              <a:tblGrid>
                <a:gridCol w="4078796">
                  <a:extLst>
                    <a:ext uri="{9D8B030D-6E8A-4147-A177-3AD203B41FA5}">
                      <a16:colId xmlns:a16="http://schemas.microsoft.com/office/drawing/2014/main" val="20000"/>
                    </a:ext>
                  </a:extLst>
                </a:gridCol>
                <a:gridCol w="4150804">
                  <a:extLst>
                    <a:ext uri="{9D8B030D-6E8A-4147-A177-3AD203B41FA5}">
                      <a16:colId xmlns:a16="http://schemas.microsoft.com/office/drawing/2014/main" val="20001"/>
                    </a:ext>
                  </a:extLst>
                </a:gridCol>
              </a:tblGrid>
              <a:tr h="2157888">
                <a:tc>
                  <a:txBody>
                    <a:bodyPr/>
                    <a:lstStyle/>
                    <a:p>
                      <a:endParaRPr lang="el-GR" dirty="0"/>
                    </a:p>
                    <a:p>
                      <a:r>
                        <a:rPr lang="el-GR" sz="2400" dirty="0">
                          <a:solidFill>
                            <a:srgbClr val="FF0000"/>
                          </a:solidFill>
                        </a:rPr>
                        <a:t>Η</a:t>
                      </a:r>
                      <a:r>
                        <a:rPr lang="el-GR" sz="2400" baseline="0" dirty="0">
                          <a:solidFill>
                            <a:srgbClr val="FF0000"/>
                          </a:solidFill>
                        </a:rPr>
                        <a:t> λειτουργική διάσταση </a:t>
                      </a:r>
                      <a:r>
                        <a:rPr lang="el-GR" sz="2400" baseline="0" dirty="0">
                          <a:solidFill>
                            <a:srgbClr val="FF0000"/>
                          </a:solidFill>
                          <a:effectLst>
                            <a:outerShdw blurRad="38100" dist="38100" dir="2700000" algn="tl">
                              <a:srgbClr val="000000">
                                <a:alpha val="43137"/>
                              </a:srgbClr>
                            </a:outerShdw>
                          </a:effectLst>
                        </a:rPr>
                        <a:t>(«</a:t>
                      </a:r>
                      <a:r>
                        <a:rPr lang="en-US" sz="2400" baseline="0" dirty="0">
                          <a:solidFill>
                            <a:srgbClr val="FF0000"/>
                          </a:solidFill>
                          <a:effectLst>
                            <a:outerShdw blurRad="38100" dist="38100" dir="2700000" algn="tl">
                              <a:srgbClr val="000000">
                                <a:alpha val="43137"/>
                              </a:srgbClr>
                            </a:outerShdw>
                          </a:effectLst>
                        </a:rPr>
                        <a:t>functional user”</a:t>
                      </a:r>
                      <a:endParaRPr lang="el-GR" sz="2400" dirty="0">
                        <a:solidFill>
                          <a:srgbClr val="FF0000"/>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baseline="0" dirty="0">
                          <a:latin typeface="Tempus Sans ITC" pitchFamily="82" charset="0"/>
                          <a:cs typeface="Tahoma" charset="0"/>
                        </a:rPr>
                        <a:t>Περιλαμβάνει τη γνώση του «πώς δουλεύει κάτι»:</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baseline="0" dirty="0">
                          <a:latin typeface="Tempus Sans ITC" pitchFamily="82" charset="0"/>
                          <a:cs typeface="Tahoma" charset="0"/>
                        </a:rPr>
                        <a:t>Αναγνωρίζει εικονίδια, γράμματα, λέξεις, διάφορα σύμβολα</a:t>
                      </a:r>
                      <a:r>
                        <a:rPr lang="en-AU" sz="1800" b="1" dirty="0">
                          <a:latin typeface="Tempus Sans ITC" pitchFamily="82" charset="0"/>
                          <a:cs typeface="Tahoma" charset="0"/>
                        </a:rPr>
                        <a:t>.</a:t>
                      </a:r>
                      <a:r>
                        <a:rPr lang="en-AU" sz="1800" b="1" dirty="0">
                          <a:latin typeface="Tempus Sans ITC" pitchFamily="82" charset="0"/>
                        </a:rPr>
                        <a:t> </a:t>
                      </a:r>
                    </a:p>
                    <a:p>
                      <a:endParaRPr lang="el-GR" dirty="0"/>
                    </a:p>
                    <a:p>
                      <a:endParaRPr lang="el-GR" dirty="0"/>
                    </a:p>
                    <a:p>
                      <a:endParaRPr lang="el-GR" dirty="0"/>
                    </a:p>
                    <a:p>
                      <a:endParaRPr lang="el-GR" dirty="0"/>
                    </a:p>
                    <a:p>
                      <a:endParaRPr lang="el-GR" dirty="0"/>
                    </a:p>
                    <a:p>
                      <a:endParaRPr lang="el-GR" dirty="0"/>
                    </a:p>
                  </a:txBody>
                  <a:tcPr>
                    <a:solidFill>
                      <a:schemeClr val="tx2">
                        <a:lumMod val="40000"/>
                        <a:lumOff val="60000"/>
                      </a:schemeClr>
                    </a:solidFill>
                  </a:tcPr>
                </a:tc>
                <a:tc>
                  <a:txBody>
                    <a:bodyPr/>
                    <a:lstStyle/>
                    <a:p>
                      <a:endParaRPr lang="el-GR" sz="1800" b="1" dirty="0">
                        <a:latin typeface="Tempus Sans ITC" pitchFamily="82" charset="0"/>
                        <a:cs typeface="Tahoma" charset="0"/>
                      </a:endParaRPr>
                    </a:p>
                    <a:p>
                      <a:r>
                        <a:rPr lang="el-GR" sz="2400" b="1" dirty="0">
                          <a:solidFill>
                            <a:srgbClr val="FF0000"/>
                          </a:solidFill>
                          <a:latin typeface="Tempus Sans ITC" pitchFamily="82" charset="0"/>
                          <a:cs typeface="Tahoma" charset="0"/>
                        </a:rPr>
                        <a:t>Η διάσταση της απόδοσης</a:t>
                      </a:r>
                      <a:r>
                        <a:rPr lang="el-GR" sz="2400" b="1" baseline="0" dirty="0">
                          <a:solidFill>
                            <a:srgbClr val="FF0000"/>
                          </a:solidFill>
                          <a:latin typeface="Tempus Sans ITC" pitchFamily="82" charset="0"/>
                          <a:cs typeface="Tahoma" charset="0"/>
                        </a:rPr>
                        <a:t> νοήματος</a:t>
                      </a:r>
                      <a:r>
                        <a:rPr lang="en-US" sz="2400" b="1" baseline="0" dirty="0">
                          <a:solidFill>
                            <a:srgbClr val="FF0000"/>
                          </a:solidFill>
                          <a:latin typeface="Tempus Sans ITC" pitchFamily="82" charset="0"/>
                          <a:cs typeface="Tahoma" charset="0"/>
                        </a:rPr>
                        <a:t> “</a:t>
                      </a:r>
                      <a:r>
                        <a:rPr lang="en-US" sz="2400" b="1" baseline="0" dirty="0">
                          <a:solidFill>
                            <a:srgbClr val="FF0000"/>
                          </a:solidFill>
                          <a:effectLst>
                            <a:outerShdw blurRad="38100" dist="38100" dir="2700000" algn="tl">
                              <a:srgbClr val="000000">
                                <a:alpha val="43137"/>
                              </a:srgbClr>
                            </a:outerShdw>
                          </a:effectLst>
                          <a:latin typeface="Tempus Sans ITC" pitchFamily="82" charset="0"/>
                          <a:cs typeface="Tahoma" charset="0"/>
                        </a:rPr>
                        <a:t>meaning making</a:t>
                      </a:r>
                      <a:r>
                        <a:rPr lang="en-US" sz="1800" b="1" baseline="0" dirty="0">
                          <a:solidFill>
                            <a:srgbClr val="FF0000"/>
                          </a:solidFill>
                          <a:effectLst>
                            <a:outerShdw blurRad="38100" dist="38100" dir="2700000" algn="tl">
                              <a:srgbClr val="000000">
                                <a:alpha val="43137"/>
                              </a:srgbClr>
                            </a:outerShdw>
                          </a:effectLst>
                          <a:latin typeface="Tempus Sans ITC" pitchFamily="82" charset="0"/>
                          <a:cs typeface="Tahoma" charset="0"/>
                        </a:rPr>
                        <a:t>”</a:t>
                      </a:r>
                      <a:r>
                        <a:rPr lang="el-GR" sz="1800" b="1" baseline="0" dirty="0">
                          <a:solidFill>
                            <a:srgbClr val="FF0000"/>
                          </a:solidFill>
                          <a:effectLst>
                            <a:outerShdw blurRad="38100" dist="38100" dir="2700000" algn="tl">
                              <a:srgbClr val="000000">
                                <a:alpha val="43137"/>
                              </a:srgbClr>
                            </a:outerShdw>
                          </a:effectLst>
                          <a:latin typeface="Tempus Sans ITC" pitchFamily="82" charset="0"/>
                          <a:cs typeface="Tahoma" charset="0"/>
                        </a:rPr>
                        <a:t> </a:t>
                      </a:r>
                    </a:p>
                    <a:p>
                      <a:r>
                        <a:rPr lang="el-GR" sz="1800" b="1" dirty="0">
                          <a:solidFill>
                            <a:schemeClr val="bg1"/>
                          </a:solidFill>
                          <a:latin typeface="Tempus Sans ITC" pitchFamily="82" charset="0"/>
                          <a:cs typeface="Tahoma" charset="0"/>
                        </a:rPr>
                        <a:t>Περιλαμβάνει την κατανόηση</a:t>
                      </a:r>
                      <a:r>
                        <a:rPr lang="el-GR" sz="1800" b="1" baseline="0" dirty="0">
                          <a:solidFill>
                            <a:schemeClr val="bg1"/>
                          </a:solidFill>
                          <a:latin typeface="Tempus Sans ITC" pitchFamily="82" charset="0"/>
                          <a:cs typeface="Tahoma" charset="0"/>
                        </a:rPr>
                        <a:t> για το πώς λειτουργούν οι διάφοροι τύποι κειμένων, ποικίλης  τεχνολογίας (ψηφιακής, γραπτής, φωνητικής) και πώς η μορφή τους συνδέεται με διαφορετικούς επικοινωνιακούς σκοπούς. Η διάσταση αυτή αφορά στη λειτουργία και τη μορφή που έχουν τα κείμενα στην καθημερινή μας επικοινωνία </a:t>
                      </a:r>
                      <a:endParaRPr lang="el-GR" sz="1800" b="1" dirty="0">
                        <a:solidFill>
                          <a:schemeClr val="bg1"/>
                        </a:solidFill>
                        <a:latin typeface="Tempus Sans ITC" pitchFamily="82" charset="0"/>
                        <a:cs typeface="Tahoma" charset="0"/>
                      </a:endParaRPr>
                    </a:p>
                    <a:p>
                      <a:endParaRPr lang="el-GR" dirty="0"/>
                    </a:p>
                  </a:txBody>
                  <a:tcPr>
                    <a:solidFill>
                      <a:schemeClr val="tx2">
                        <a:lumMod val="40000"/>
                        <a:lumOff val="60000"/>
                      </a:schemeClr>
                    </a:solidFill>
                  </a:tcPr>
                </a:tc>
                <a:extLst>
                  <a:ext uri="{0D108BD9-81ED-4DB2-BD59-A6C34878D82A}">
                    <a16:rowId xmlns:a16="http://schemas.microsoft.com/office/drawing/2014/main" val="10000"/>
                  </a:ext>
                </a:extLst>
              </a:tr>
              <a:tr h="4250824">
                <a:tc>
                  <a:txBody>
                    <a:bodyPr/>
                    <a:lstStyle/>
                    <a:p>
                      <a:endParaRPr lang="el-GR" sz="1800" b="1" dirty="0">
                        <a:solidFill>
                          <a:srgbClr val="FF0000"/>
                        </a:solidFill>
                        <a:latin typeface="Tempus Sans ITC" pitchFamily="82" charset="0"/>
                        <a:cs typeface="Tahoma" charset="0"/>
                      </a:endParaRPr>
                    </a:p>
                    <a:p>
                      <a:r>
                        <a:rPr lang="el-GR" sz="2400" b="1" dirty="0">
                          <a:solidFill>
                            <a:srgbClr val="FF0000"/>
                          </a:solidFill>
                          <a:effectLst>
                            <a:outerShdw blurRad="38100" dist="38100" dir="2700000" algn="tl">
                              <a:srgbClr val="000000">
                                <a:alpha val="43137"/>
                              </a:srgbClr>
                            </a:outerShdw>
                          </a:effectLst>
                          <a:latin typeface="Tempus Sans ITC" pitchFamily="82" charset="0"/>
                          <a:cs typeface="Tahoma" charset="0"/>
                        </a:rPr>
                        <a:t>Η κριτική διάσταση </a:t>
                      </a:r>
                      <a:r>
                        <a:rPr lang="en-US" sz="2400" b="1" dirty="0">
                          <a:solidFill>
                            <a:srgbClr val="FF0000"/>
                          </a:solidFill>
                          <a:effectLst>
                            <a:outerShdw blurRad="38100" dist="38100" dir="2700000" algn="tl">
                              <a:srgbClr val="000000">
                                <a:alpha val="43137"/>
                              </a:srgbClr>
                            </a:outerShdw>
                          </a:effectLst>
                          <a:latin typeface="Tempus Sans ITC" pitchFamily="82" charset="0"/>
                          <a:cs typeface="Tahoma" charset="0"/>
                        </a:rPr>
                        <a:t>(“critical user”)</a:t>
                      </a:r>
                      <a:endParaRPr lang="el-GR" sz="2400" b="1" dirty="0">
                        <a:solidFill>
                          <a:srgbClr val="FF0000"/>
                        </a:solidFill>
                        <a:effectLst>
                          <a:outerShdw blurRad="38100" dist="38100" dir="2700000" algn="tl">
                            <a:srgbClr val="000000">
                              <a:alpha val="43137"/>
                            </a:srgbClr>
                          </a:outerShdw>
                        </a:effectLst>
                        <a:latin typeface="Tempus Sans ITC" pitchFamily="82" charset="0"/>
                        <a:cs typeface="Tahoma" charset="0"/>
                      </a:endParaRPr>
                    </a:p>
                    <a:p>
                      <a:r>
                        <a:rPr lang="el-GR" sz="1800" b="1" dirty="0">
                          <a:solidFill>
                            <a:schemeClr val="bg1"/>
                          </a:solidFill>
                          <a:latin typeface="Tempus Sans ITC" pitchFamily="82" charset="0"/>
                          <a:cs typeface="Tahoma" charset="0"/>
                        </a:rPr>
                        <a:t>Περιλαμβάνει</a:t>
                      </a:r>
                      <a:r>
                        <a:rPr lang="el-GR" sz="1800" b="1" baseline="0" dirty="0">
                          <a:solidFill>
                            <a:schemeClr val="bg1"/>
                          </a:solidFill>
                          <a:latin typeface="Tempus Sans ITC" pitchFamily="82" charset="0"/>
                          <a:cs typeface="Tahoma" charset="0"/>
                        </a:rPr>
                        <a:t> την κατανόηση ότι διαφορετικές «κοινωνικές οπτικές» επιλέγουν διαφορετικές μορφές εκφοράς νοήματος (εικόνες, δράσεις ηρώων, φωτογραφίες, γλωσσικές εκφράσεις  κτλ).</a:t>
                      </a:r>
                    </a:p>
                    <a:p>
                      <a:endParaRPr lang="el-GR" sz="1800" b="1" baseline="0" dirty="0">
                        <a:solidFill>
                          <a:schemeClr val="bg1"/>
                        </a:solidFill>
                        <a:latin typeface="Tempus Sans ITC" pitchFamily="82" charset="0"/>
                        <a:cs typeface="Tahoma" charset="0"/>
                      </a:endParaRPr>
                    </a:p>
                    <a:p>
                      <a:endParaRPr lang="el-GR" dirty="0"/>
                    </a:p>
                    <a:p>
                      <a:endParaRPr lang="el-GR" dirty="0"/>
                    </a:p>
                    <a:p>
                      <a:endParaRPr lang="el-GR" dirty="0"/>
                    </a:p>
                    <a:p>
                      <a:endParaRPr lang="el-GR" dirty="0"/>
                    </a:p>
                    <a:p>
                      <a:endParaRPr lang="el-GR" dirty="0"/>
                    </a:p>
                  </a:txBody>
                  <a:tcPr>
                    <a:solidFill>
                      <a:schemeClr val="tx2">
                        <a:lumMod val="40000"/>
                        <a:lumOff val="60000"/>
                      </a:schemeClr>
                    </a:solidFill>
                  </a:tcPr>
                </a:tc>
                <a:tc>
                  <a:txBody>
                    <a:bodyPr/>
                    <a:lstStyle/>
                    <a:p>
                      <a:endParaRPr lang="el-GR" sz="1800" b="1" dirty="0">
                        <a:solidFill>
                          <a:srgbClr val="FF0000"/>
                        </a:solidFill>
                        <a:latin typeface="Tempus Sans ITC" pitchFamily="82" charset="0"/>
                        <a:cs typeface="Tahoma" charset="0"/>
                      </a:endParaRPr>
                    </a:p>
                    <a:p>
                      <a:r>
                        <a:rPr lang="el-GR" sz="1800" b="1" dirty="0">
                          <a:solidFill>
                            <a:srgbClr val="FF0000"/>
                          </a:solidFill>
                          <a:effectLst>
                            <a:outerShdw blurRad="38100" dist="38100" dir="2700000" algn="tl">
                              <a:srgbClr val="000000">
                                <a:alpha val="43137"/>
                              </a:srgbClr>
                            </a:outerShdw>
                          </a:effectLst>
                          <a:latin typeface="Tempus Sans ITC" pitchFamily="82" charset="0"/>
                          <a:cs typeface="Tahoma" charset="0"/>
                        </a:rPr>
                        <a:t>Η διάσταση του</a:t>
                      </a:r>
                      <a:r>
                        <a:rPr lang="en-US" sz="1800" b="1" baseline="0" dirty="0">
                          <a:solidFill>
                            <a:srgbClr val="FF0000"/>
                          </a:solidFill>
                          <a:effectLst>
                            <a:outerShdw blurRad="38100" dist="38100" dir="2700000" algn="tl">
                              <a:srgbClr val="000000">
                                <a:alpha val="43137"/>
                              </a:srgbClr>
                            </a:outerShdw>
                          </a:effectLst>
                          <a:latin typeface="Tempus Sans ITC" pitchFamily="82" charset="0"/>
                          <a:cs typeface="Tahoma" charset="0"/>
                        </a:rPr>
                        <a:t> </a:t>
                      </a:r>
                      <a:r>
                        <a:rPr lang="el-GR" sz="2400" b="1" dirty="0">
                          <a:solidFill>
                            <a:srgbClr val="FF0000"/>
                          </a:solidFill>
                          <a:effectLst>
                            <a:outerShdw blurRad="38100" dist="38100" dir="2700000" algn="tl">
                              <a:srgbClr val="000000">
                                <a:alpha val="43137"/>
                              </a:srgbClr>
                            </a:outerShdw>
                          </a:effectLst>
                          <a:latin typeface="Tempus Sans ITC" pitchFamily="82" charset="0"/>
                          <a:cs typeface="Tahoma" charset="0"/>
                        </a:rPr>
                        <a:t>μετασχηματισμού</a:t>
                      </a:r>
                      <a:r>
                        <a:rPr lang="en-US" sz="2400" b="1" dirty="0">
                          <a:solidFill>
                            <a:srgbClr val="FF0000"/>
                          </a:solidFill>
                          <a:effectLst>
                            <a:outerShdw blurRad="38100" dist="38100" dir="2700000" algn="tl">
                              <a:srgbClr val="000000">
                                <a:alpha val="43137"/>
                              </a:srgbClr>
                            </a:outerShdw>
                          </a:effectLst>
                          <a:latin typeface="Tempus Sans ITC" pitchFamily="82" charset="0"/>
                          <a:cs typeface="Tahoma" charset="0"/>
                        </a:rPr>
                        <a:t> </a:t>
                      </a:r>
                      <a:r>
                        <a:rPr lang="en-US" sz="1800" b="1" dirty="0">
                          <a:solidFill>
                            <a:srgbClr val="FF0000"/>
                          </a:solidFill>
                          <a:effectLst>
                            <a:outerShdw blurRad="38100" dist="38100" dir="2700000" algn="tl">
                              <a:srgbClr val="000000">
                                <a:alpha val="43137"/>
                              </a:srgbClr>
                            </a:outerShdw>
                          </a:effectLst>
                          <a:latin typeface="Tempus Sans ITC" pitchFamily="82" charset="0"/>
                          <a:cs typeface="Tahoma" charset="0"/>
                        </a:rPr>
                        <a:t>(“transformer”</a:t>
                      </a:r>
                      <a:r>
                        <a:rPr lang="en-US" sz="1800" b="1" dirty="0">
                          <a:solidFill>
                            <a:srgbClr val="FF0000"/>
                          </a:solidFill>
                          <a:latin typeface="Tempus Sans ITC" pitchFamily="82" charset="0"/>
                          <a:cs typeface="Tahoma" charset="0"/>
                        </a:rPr>
                        <a:t>) </a:t>
                      </a:r>
                      <a:r>
                        <a:rPr lang="el-GR" sz="1800" b="1" dirty="0">
                          <a:latin typeface="Tempus Sans ITC" pitchFamily="82" charset="0"/>
                          <a:cs typeface="Tahoma" charset="0"/>
                        </a:rPr>
                        <a:t>:</a:t>
                      </a:r>
                    </a:p>
                    <a:p>
                      <a:r>
                        <a:rPr lang="el-GR" sz="1800" b="1" dirty="0">
                          <a:solidFill>
                            <a:schemeClr val="bg1"/>
                          </a:solidFill>
                          <a:latin typeface="Tempus Sans ITC" pitchFamily="82" charset="0"/>
                          <a:cs typeface="Tahoma" charset="0"/>
                        </a:rPr>
                        <a:t>Περιλαμβάνει</a:t>
                      </a:r>
                      <a:r>
                        <a:rPr lang="el-GR" sz="1800" b="1" baseline="0" dirty="0">
                          <a:solidFill>
                            <a:schemeClr val="bg1"/>
                          </a:solidFill>
                          <a:latin typeface="Tempus Sans ITC" pitchFamily="82" charset="0"/>
                          <a:cs typeface="Tahoma" charset="0"/>
                        </a:rPr>
                        <a:t> τη χρήση των «νέων» γνώσεων (</a:t>
                      </a:r>
                      <a:r>
                        <a:rPr lang="el-GR" sz="1800" b="1" i="1" baseline="0" dirty="0">
                          <a:solidFill>
                            <a:schemeClr val="bg1"/>
                          </a:solidFill>
                          <a:latin typeface="Tempus Sans ITC" pitchFamily="82" charset="0"/>
                          <a:cs typeface="Tahoma" charset="0"/>
                        </a:rPr>
                        <a:t>δεξιοτήτων?</a:t>
                      </a:r>
                      <a:r>
                        <a:rPr lang="el-GR" sz="1800" b="1" baseline="0" dirty="0">
                          <a:solidFill>
                            <a:schemeClr val="bg1"/>
                          </a:solidFill>
                          <a:latin typeface="Tempus Sans ITC" pitchFamily="82" charset="0"/>
                          <a:cs typeface="Tahoma" charset="0"/>
                        </a:rPr>
                        <a:t>) σε διαφορετικές περιστάσεις</a:t>
                      </a:r>
                      <a:endParaRPr lang="el-GR" sz="1800" b="1" dirty="0">
                        <a:solidFill>
                          <a:schemeClr val="bg1"/>
                        </a:solidFill>
                        <a:latin typeface="Tempus Sans ITC" pitchFamily="82" charset="0"/>
                        <a:cs typeface="Tahoma" charset="0"/>
                      </a:endParaRPr>
                    </a:p>
                    <a:p>
                      <a:endParaRPr lang="el-GR" sz="1800" b="1" dirty="0">
                        <a:latin typeface="Tempus Sans ITC" pitchFamily="82" charset="0"/>
                        <a:cs typeface="Tahoma" charset="0"/>
                      </a:endParaRPr>
                    </a:p>
                  </a:txBody>
                  <a:tcP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5" name="Σταυρός 4"/>
          <p:cNvSpPr/>
          <p:nvPr/>
        </p:nvSpPr>
        <p:spPr>
          <a:xfrm>
            <a:off x="3879850" y="3644900"/>
            <a:ext cx="1081088" cy="7207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388" y="476250"/>
            <a:ext cx="8785225" cy="5649913"/>
          </a:xfrm>
          <a:solidFill>
            <a:schemeClr val="bg2">
              <a:lumMod val="75000"/>
            </a:schemeClr>
          </a:solidFill>
        </p:spPr>
        <p:txBody>
          <a:bodyPr rtlCol="0">
            <a:normAutofit/>
          </a:bodyPr>
          <a:lstStyle/>
          <a:p>
            <a:pPr marL="0" indent="180975" fontAlgn="auto">
              <a:spcAft>
                <a:spcPts val="0"/>
              </a:spcAft>
              <a:buFont typeface="Arial" pitchFamily="34" charset="0"/>
              <a:buNone/>
              <a:defRPr/>
            </a:pPr>
            <a:r>
              <a:rPr lang="el-GR" dirty="0">
                <a:solidFill>
                  <a:srgbClr val="002060"/>
                </a:solidFill>
                <a:latin typeface="Comic Sans MS" pitchFamily="66" charset="0"/>
              </a:rPr>
              <a:t>Το μοντέλο «χαρτογράφησης των</a:t>
            </a:r>
          </a:p>
          <a:p>
            <a:pPr marL="0" indent="180975" fontAlgn="auto">
              <a:spcAft>
                <a:spcPts val="0"/>
              </a:spcAft>
              <a:buFont typeface="Arial" pitchFamily="34" charset="0"/>
              <a:buNone/>
              <a:defRPr/>
            </a:pPr>
            <a:r>
              <a:rPr lang="el-GR" dirty="0">
                <a:solidFill>
                  <a:srgbClr val="002060"/>
                </a:solidFill>
                <a:latin typeface="Comic Sans MS" pitchFamily="66" charset="0"/>
              </a:rPr>
              <a:t>πολυγραμματισμών» (</a:t>
            </a:r>
            <a:r>
              <a:rPr lang="en-US" dirty="0">
                <a:solidFill>
                  <a:srgbClr val="002060"/>
                </a:solidFill>
                <a:latin typeface="Comic Sans MS" pitchFamily="66" charset="0"/>
              </a:rPr>
              <a:t>Hill 2005)</a:t>
            </a:r>
            <a:r>
              <a:rPr lang="el-GR" dirty="0">
                <a:solidFill>
                  <a:srgbClr val="002060"/>
                </a:solidFill>
                <a:latin typeface="Comic Sans MS" pitchFamily="66" charset="0"/>
              </a:rPr>
              <a:t> προτείνεται ως:</a:t>
            </a:r>
          </a:p>
          <a:p>
            <a:pPr fontAlgn="auto">
              <a:spcAft>
                <a:spcPts val="0"/>
              </a:spcAft>
              <a:buFont typeface="Wingdings" pitchFamily="2" charset="2"/>
              <a:buChar char="ü"/>
              <a:defRPr/>
            </a:pPr>
            <a:r>
              <a:rPr lang="el-GR" dirty="0">
                <a:solidFill>
                  <a:srgbClr val="002060"/>
                </a:solidFill>
                <a:latin typeface="Comic Sans MS" pitchFamily="66" charset="0"/>
              </a:rPr>
              <a:t>Εργαλείο σχεδιασμού προγράμματος σπουδών </a:t>
            </a:r>
          </a:p>
          <a:p>
            <a:pPr fontAlgn="auto">
              <a:spcAft>
                <a:spcPts val="0"/>
              </a:spcAft>
              <a:buFont typeface="Wingdings" pitchFamily="2" charset="2"/>
              <a:buChar char="ü"/>
              <a:defRPr/>
            </a:pPr>
            <a:r>
              <a:rPr lang="el-GR" dirty="0">
                <a:solidFill>
                  <a:srgbClr val="002060"/>
                </a:solidFill>
                <a:latin typeface="Comic Sans MS" pitchFamily="66" charset="0"/>
              </a:rPr>
              <a:t>Πλαίσιο αναστοχασμού του εκπαιδευτικού για  την ποιότητα που παρέχει η διδασκαλία του</a:t>
            </a:r>
          </a:p>
          <a:p>
            <a:pPr fontAlgn="auto">
              <a:spcAft>
                <a:spcPts val="0"/>
              </a:spcAft>
              <a:buFont typeface="Wingdings" pitchFamily="2" charset="2"/>
              <a:buChar char="ü"/>
              <a:defRPr/>
            </a:pPr>
            <a:r>
              <a:rPr lang="el-GR" dirty="0">
                <a:solidFill>
                  <a:srgbClr val="002060"/>
                </a:solidFill>
                <a:latin typeface="Comic Sans MS" pitchFamily="66" charset="0"/>
              </a:rPr>
              <a:t>Εργαλείο στοχασμού και αξιολόγησης των «τρόπων»  με τους οποίους  κάθε μαθητής κατασκευάζει νόημα</a:t>
            </a:r>
          </a:p>
          <a:p>
            <a:pPr fontAlgn="auto">
              <a:spcAft>
                <a:spcPts val="0"/>
              </a:spcAft>
              <a:defRPr/>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endParaRPr lang="el-GR"/>
          </a:p>
        </p:txBody>
      </p:sp>
      <p:sp>
        <p:nvSpPr>
          <p:cNvPr id="30723" name="Θέση περιεχομένου 2"/>
          <p:cNvSpPr>
            <a:spLocks noGrp="1"/>
          </p:cNvSpPr>
          <p:nvPr>
            <p:ph idx="1"/>
          </p:nvPr>
        </p:nvSpPr>
        <p:spPr/>
        <p:txBody>
          <a:bodyPr/>
          <a:lstStyle/>
          <a:p>
            <a:endParaRPr lang="el-GR"/>
          </a:p>
        </p:txBody>
      </p:sp>
      <p:pic>
        <p:nvPicPr>
          <p:cNvPr id="30724" name="Picture 2"/>
          <p:cNvPicPr>
            <a:picLocks noChangeAspect="1" noChangeArrowheads="1"/>
          </p:cNvPicPr>
          <p:nvPr/>
        </p:nvPicPr>
        <p:blipFill>
          <a:blip r:embed="rId2" cstate="print"/>
          <a:srcRect/>
          <a:stretch>
            <a:fillRect/>
          </a:stretch>
        </p:blipFill>
        <p:spPr bwMode="auto">
          <a:xfrm>
            <a:off x="1115616" y="1143000"/>
            <a:ext cx="7200800" cy="457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17512"/>
          </a:xfrm>
          <a:solidFill>
            <a:schemeClr val="accent3">
              <a:lumMod val="40000"/>
              <a:lumOff val="60000"/>
            </a:schemeClr>
          </a:solidFill>
        </p:spPr>
        <p:txBody>
          <a:bodyPr rtlCol="0">
            <a:noAutofit/>
          </a:bodyPr>
          <a:lstStyle/>
          <a:p>
            <a:pPr fontAlgn="auto">
              <a:spcAft>
                <a:spcPts val="0"/>
              </a:spcAft>
              <a:defRPr/>
            </a:pPr>
            <a:r>
              <a:rPr lang="el-GR" sz="4000" b="1" dirty="0"/>
              <a:t>Συνοπτική παρουσίαση </a:t>
            </a:r>
          </a:p>
        </p:txBody>
      </p:sp>
      <p:sp>
        <p:nvSpPr>
          <p:cNvPr id="3" name="Θέση περιεχομένου 2"/>
          <p:cNvSpPr>
            <a:spLocks noGrp="1"/>
          </p:cNvSpPr>
          <p:nvPr>
            <p:ph idx="1"/>
          </p:nvPr>
        </p:nvSpPr>
        <p:spPr>
          <a:xfrm>
            <a:off x="179388" y="981075"/>
            <a:ext cx="8856662" cy="5761038"/>
          </a:xfrm>
        </p:spPr>
        <p:txBody>
          <a:bodyPr rtlCol="0">
            <a:normAutofit lnSpcReduction="10000"/>
          </a:bodyPr>
          <a:lstStyle/>
          <a:p>
            <a:pPr fontAlgn="auto">
              <a:spcAft>
                <a:spcPts val="0"/>
              </a:spcAft>
              <a:defRPr/>
            </a:pPr>
            <a:r>
              <a:rPr lang="el-GR" sz="3500" b="1" dirty="0">
                <a:solidFill>
                  <a:srgbClr val="C00000"/>
                </a:solidFill>
              </a:rPr>
              <a:t>Ι.</a:t>
            </a:r>
            <a:r>
              <a:rPr lang="el-GR" sz="3500" b="1" dirty="0"/>
              <a:t> </a:t>
            </a:r>
            <a:r>
              <a:rPr lang="el-GR" sz="3000" b="1" u="sng" dirty="0">
                <a:solidFill>
                  <a:srgbClr val="C00000"/>
                </a:solidFill>
              </a:rPr>
              <a:t>Εμπειρικές αφετηρίες θεωρητικών αναζητήσεων</a:t>
            </a:r>
          </a:p>
          <a:p>
            <a:pPr indent="285750" fontAlgn="auto">
              <a:spcAft>
                <a:spcPts val="0"/>
              </a:spcAft>
              <a:buClr>
                <a:srgbClr val="C00000"/>
              </a:buClr>
              <a:buSzPct val="98000"/>
              <a:buFont typeface="Wingdings" pitchFamily="2" charset="2"/>
              <a:buChar char="q"/>
              <a:defRPr/>
            </a:pPr>
            <a:r>
              <a:rPr lang="el-GR" sz="2400" b="1" dirty="0"/>
              <a:t>	</a:t>
            </a:r>
            <a:r>
              <a:rPr lang="el-GR" sz="2200" b="1" dirty="0"/>
              <a:t>αύξηση στη χρήση μη γλωσσικών συστημάτων στην 	επικοινωνία (</a:t>
            </a:r>
            <a:r>
              <a:rPr lang="el-GR" sz="2200" dirty="0"/>
              <a:t>πολυτροπικότητα στη μετάδοση νοημάτων: π.χ </a:t>
            </a:r>
            <a:r>
              <a:rPr lang="en-US" sz="2200" dirty="0"/>
              <a:t>Web2.0, </a:t>
            </a:r>
            <a:r>
              <a:rPr lang="el-GR" sz="2200" dirty="0"/>
              <a:t>τεχνολογία τυπογραφίας κτλ</a:t>
            </a:r>
            <a:r>
              <a:rPr lang="el-GR" sz="2200" b="1" dirty="0"/>
              <a:t>) </a:t>
            </a:r>
          </a:p>
          <a:p>
            <a:pPr indent="285750" fontAlgn="auto">
              <a:spcAft>
                <a:spcPts val="0"/>
              </a:spcAft>
              <a:buClr>
                <a:srgbClr val="C00000"/>
              </a:buClr>
              <a:buSzPct val="98000"/>
              <a:buFont typeface="Wingdings" pitchFamily="2" charset="2"/>
              <a:buChar char="q"/>
              <a:defRPr/>
            </a:pPr>
            <a:r>
              <a:rPr lang="el-GR" sz="2200" b="1" dirty="0"/>
              <a:t>	αναγνώριση της πολυτροπικότητας ως μηχανισμό</a:t>
            </a:r>
            <a:r>
              <a:rPr lang="en-US" sz="2200" b="1" dirty="0"/>
              <a:t> </a:t>
            </a:r>
            <a:r>
              <a:rPr lang="el-GR" sz="2200" b="1" dirty="0"/>
              <a:t>μάθησης </a:t>
            </a:r>
            <a:r>
              <a:rPr lang="en-US" sz="2200" b="1" dirty="0"/>
              <a:t>	</a:t>
            </a:r>
            <a:r>
              <a:rPr lang="el-GR" sz="2200" dirty="0"/>
              <a:t>(</a:t>
            </a:r>
            <a:r>
              <a:rPr lang="en-US" sz="2200" dirty="0"/>
              <a:t>Gardner </a:t>
            </a:r>
            <a:r>
              <a:rPr lang="el-GR" sz="2200" dirty="0"/>
              <a:t>)</a:t>
            </a:r>
          </a:p>
          <a:p>
            <a:pPr indent="285750" fontAlgn="auto">
              <a:spcAft>
                <a:spcPts val="0"/>
              </a:spcAft>
              <a:buClr>
                <a:srgbClr val="C00000"/>
              </a:buClr>
              <a:buSzPct val="98000"/>
              <a:buFont typeface="Wingdings" pitchFamily="2" charset="2"/>
              <a:buChar char="q"/>
              <a:defRPr/>
            </a:pPr>
            <a:r>
              <a:rPr lang="el-GR" sz="2200" b="1" dirty="0"/>
              <a:t>	αναγνώριση ρόλου της  (κοινωνικής) ταυτότητας του μαθητή στη μαθησιακή διαδικασία. </a:t>
            </a:r>
            <a:r>
              <a:rPr lang="el-GR" sz="2200" dirty="0"/>
              <a:t>Ενδεικτικές διαστάσεις </a:t>
            </a:r>
            <a:r>
              <a:rPr lang="el-GR" sz="2200" b="1" dirty="0"/>
              <a:t>:</a:t>
            </a:r>
          </a:p>
          <a:p>
            <a:pPr marL="809625" lvl="2" fontAlgn="auto">
              <a:spcAft>
                <a:spcPts val="0"/>
              </a:spcAft>
              <a:buFont typeface="Wingdings" pitchFamily="2" charset="2"/>
              <a:buChar char="ü"/>
              <a:defRPr/>
            </a:pPr>
            <a:r>
              <a:rPr lang="el-GR" sz="2200" b="1" dirty="0"/>
              <a:t> πολυγλωσσία (</a:t>
            </a:r>
            <a:r>
              <a:rPr lang="el-GR" sz="2200" dirty="0"/>
              <a:t>αλληλεξάρτηση στη γλωσσική μάθηση</a:t>
            </a:r>
            <a:r>
              <a:rPr lang="el-GR" sz="2200" b="1" dirty="0"/>
              <a:t>)</a:t>
            </a:r>
            <a:endParaRPr lang="en-US" sz="2200" b="1" dirty="0"/>
          </a:p>
          <a:p>
            <a:pPr marL="809625" lvl="2" fontAlgn="auto">
              <a:spcAft>
                <a:spcPts val="0"/>
              </a:spcAft>
              <a:buFont typeface="Wingdings" pitchFamily="2" charset="2"/>
              <a:buChar char="ü"/>
              <a:defRPr/>
            </a:pPr>
            <a:r>
              <a:rPr lang="el-GR" sz="2200" b="1" dirty="0"/>
              <a:t>τρόποι (στρατηγικές) συγκρότησης του λόγου στο οικογενειακό /κοινωνικό περιβάλλον των μαθητών (</a:t>
            </a:r>
            <a:r>
              <a:rPr lang="el-GR" sz="2200" dirty="0"/>
              <a:t>π.χ διεκπεραιωτικός </a:t>
            </a:r>
            <a:r>
              <a:rPr lang="en-US" sz="2200" dirty="0"/>
              <a:t>vs.</a:t>
            </a:r>
            <a:r>
              <a:rPr lang="el-GR" sz="2200" dirty="0"/>
              <a:t> αναπαραστατικός λόγος,</a:t>
            </a:r>
            <a:r>
              <a:rPr lang="en-US" sz="2200" dirty="0"/>
              <a:t> </a:t>
            </a:r>
            <a:r>
              <a:rPr lang="el-GR" sz="2200" dirty="0"/>
              <a:t>στοχαστικός κτλ (Η</a:t>
            </a:r>
            <a:r>
              <a:rPr lang="en-US" sz="2200" dirty="0"/>
              <a:t>eath 1986, Burton…</a:t>
            </a:r>
            <a:r>
              <a:rPr lang="el-GR" sz="2200" b="1" dirty="0"/>
              <a:t>	</a:t>
            </a:r>
          </a:p>
          <a:p>
            <a:pPr marL="809625" lvl="2" fontAlgn="auto">
              <a:spcAft>
                <a:spcPts val="0"/>
              </a:spcAft>
              <a:buFont typeface="Wingdings" pitchFamily="2" charset="2"/>
              <a:buChar char="ü"/>
              <a:defRPr/>
            </a:pPr>
            <a:r>
              <a:rPr lang="el-GR" sz="2200" b="1" dirty="0"/>
              <a:t>Πρακτικές εκπαιδευτικής εμπειρίας του μαθητή</a:t>
            </a:r>
          </a:p>
          <a:p>
            <a:pPr marL="809625" lvl="2" fontAlgn="auto">
              <a:spcAft>
                <a:spcPts val="0"/>
              </a:spcAft>
              <a:buFont typeface="Wingdings" pitchFamily="2" charset="2"/>
              <a:buChar char="ü"/>
              <a:defRPr/>
            </a:pPr>
            <a:r>
              <a:rPr lang="el-GR" sz="2200" b="1" dirty="0"/>
              <a:t>Στάσεις, αντιλήψεις του μαθητή για το σχολείο, για τη λειτουργικότητα της νέας πληροφορίας κτλ (</a:t>
            </a:r>
            <a:r>
              <a:rPr lang="el-GR" sz="2200" dirty="0"/>
              <a:t>ανάδειξη ρόλου κινήτρων στη μάθηση</a:t>
            </a:r>
            <a:r>
              <a:rPr lang="el-GR" sz="20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260350"/>
            <a:ext cx="9036050" cy="6597650"/>
          </a:xfrm>
        </p:spPr>
        <p:txBody>
          <a:bodyPr rtlCol="0">
            <a:normAutofit fontScale="25000" lnSpcReduction="20000"/>
          </a:bodyPr>
          <a:lstStyle/>
          <a:p>
            <a:pPr fontAlgn="auto">
              <a:spcAft>
                <a:spcPts val="0"/>
              </a:spcAft>
              <a:defRPr/>
            </a:pPr>
            <a:endParaRPr lang="el-GR" dirty="0"/>
          </a:p>
          <a:p>
            <a:pPr marL="0" indent="0" fontAlgn="auto">
              <a:spcAft>
                <a:spcPts val="0"/>
              </a:spcAft>
              <a:buFont typeface="Arial" pitchFamily="34" charset="0"/>
              <a:buNone/>
              <a:defRPr/>
            </a:pPr>
            <a:r>
              <a:rPr lang="el-GR" sz="9600" u="sng" dirty="0">
                <a:solidFill>
                  <a:srgbClr val="C00000"/>
                </a:solidFill>
                <a:effectLst>
                  <a:outerShdw blurRad="38100" dist="38100" dir="2700000" algn="tl">
                    <a:srgbClr val="000000">
                      <a:alpha val="43137"/>
                    </a:srgbClr>
                  </a:outerShdw>
                </a:effectLst>
              </a:rPr>
              <a:t>Ενδεικτικά ερωτήματα για τον/την εκπαιδευτικό</a:t>
            </a:r>
          </a:p>
          <a:p>
            <a:pPr fontAlgn="auto">
              <a:spcAft>
                <a:spcPts val="0"/>
              </a:spcAft>
              <a:defRPr/>
            </a:pPr>
            <a:endParaRPr lang="el-GR" sz="4800" dirty="0">
              <a:solidFill>
                <a:srgbClr val="C00000"/>
              </a:solidFill>
            </a:endParaRPr>
          </a:p>
          <a:p>
            <a:pPr marL="0" indent="0" fontAlgn="auto">
              <a:spcAft>
                <a:spcPts val="0"/>
              </a:spcAft>
              <a:buFont typeface="Arial" pitchFamily="34" charset="0"/>
              <a:buNone/>
              <a:defRPr/>
            </a:pPr>
            <a:r>
              <a:rPr lang="el-GR" sz="8000" dirty="0">
                <a:solidFill>
                  <a:srgbClr val="C00000"/>
                </a:solidFill>
                <a:effectLst>
                  <a:outerShdw blurRad="38100" dist="38100" dir="2700000" algn="tl">
                    <a:srgbClr val="000000">
                      <a:alpha val="43137"/>
                    </a:srgbClr>
                  </a:outerShdw>
                </a:effectLst>
              </a:rPr>
              <a:t>Ως </a:t>
            </a:r>
            <a:r>
              <a:rPr lang="el-GR" sz="8000" b="1" dirty="0">
                <a:solidFill>
                  <a:srgbClr val="C00000"/>
                </a:solidFill>
                <a:effectLst>
                  <a:outerShdw blurRad="38100" dist="38100" dir="2700000" algn="tl">
                    <a:srgbClr val="000000">
                      <a:alpha val="43137"/>
                    </a:srgbClr>
                  </a:outerShdw>
                </a:effectLst>
              </a:rPr>
              <a:t>λειτουργικός χρήστης </a:t>
            </a:r>
            <a:r>
              <a:rPr lang="el-GR" sz="8000" dirty="0">
                <a:solidFill>
                  <a:srgbClr val="C00000"/>
                </a:solidFill>
                <a:effectLst>
                  <a:outerShdw blurRad="38100" dist="38100" dir="2700000" algn="tl">
                    <a:srgbClr val="000000">
                      <a:alpha val="43137"/>
                    </a:srgbClr>
                  </a:outerShdw>
                </a:effectLst>
              </a:rPr>
              <a:t>&lt; «σπάσιμο του κώδικα»&gt;</a:t>
            </a:r>
            <a:r>
              <a:rPr lang="el-GR" sz="8000" dirty="0">
                <a:effectLst>
                  <a:outerShdw blurRad="38100" dist="38100" dir="2700000" algn="tl">
                    <a:srgbClr val="000000">
                      <a:alpha val="43137"/>
                    </a:srgbClr>
                  </a:outerShdw>
                </a:effectLst>
              </a:rPr>
              <a:t>: </a:t>
            </a:r>
          </a:p>
          <a:p>
            <a:pPr fontAlgn="auto">
              <a:spcAft>
                <a:spcPts val="0"/>
              </a:spcAft>
              <a:buFont typeface="Wingdings" pitchFamily="2" charset="2"/>
              <a:buChar char="§"/>
              <a:defRPr/>
            </a:pPr>
            <a:r>
              <a:rPr lang="el-GR" sz="9600" dirty="0"/>
              <a:t>Ως λειτουργικός χρήστης ενός κειμένου, </a:t>
            </a:r>
            <a:r>
              <a:rPr lang="en-US" sz="9600" dirty="0"/>
              <a:t>o </a:t>
            </a:r>
            <a:r>
              <a:rPr lang="el-GR" sz="9600" dirty="0"/>
              <a:t>μαθητής ποια σύμβολα προσεγγίζει/ «αποκωδικοποιεί;» (π.χ  χρώμα, εικονικό σύμβολο, λογότυπο ολογραφικά, αριθμητικό συμβολισμό, γράμματα/αντιστοιχίες τους; )</a:t>
            </a:r>
          </a:p>
          <a:p>
            <a:pPr fontAlgn="auto">
              <a:spcAft>
                <a:spcPts val="0"/>
              </a:spcAft>
              <a:buFont typeface="Wingdings" pitchFamily="2" charset="2"/>
              <a:buChar char="§"/>
              <a:defRPr/>
            </a:pPr>
            <a:r>
              <a:rPr lang="el-GR" sz="9600" dirty="0"/>
              <a:t>Ποια είναι η κατανόησή του για  τους τρόπους  αναπαράστασης νοήματος; π.χ  διαφοροποιεί τη λειτουργικότητά τους; Ποια χαρακτηριστικά τους χρησιμοποιεί; </a:t>
            </a:r>
          </a:p>
          <a:p>
            <a:pPr fontAlgn="auto">
              <a:spcAft>
                <a:spcPts val="0"/>
              </a:spcAft>
              <a:buFont typeface="Wingdings" pitchFamily="2" charset="2"/>
              <a:buChar char="ü"/>
              <a:defRPr/>
            </a:pPr>
            <a:r>
              <a:rPr lang="el-GR" sz="9600" i="1" dirty="0"/>
              <a:t>π.χ εικόνα: «είναι το γατάκι» </a:t>
            </a:r>
            <a:r>
              <a:rPr lang="en-US" sz="9600" i="1" dirty="0"/>
              <a:t>vs.</a:t>
            </a:r>
            <a:r>
              <a:rPr lang="el-GR" sz="9600" i="1" dirty="0"/>
              <a:t> κείμενο:</a:t>
            </a:r>
            <a:r>
              <a:rPr lang="en-US" sz="9600" i="1" dirty="0"/>
              <a:t> “</a:t>
            </a:r>
            <a:r>
              <a:rPr lang="el-GR" sz="9600" i="1" dirty="0"/>
              <a:t>λέει, γατάκι»/ </a:t>
            </a:r>
          </a:p>
          <a:p>
            <a:pPr fontAlgn="auto">
              <a:spcAft>
                <a:spcPts val="0"/>
              </a:spcAft>
              <a:buFont typeface="Wingdings" pitchFamily="2" charset="2"/>
              <a:buChar char="ü"/>
              <a:defRPr/>
            </a:pPr>
            <a:r>
              <a:rPr lang="el-GR" sz="9600" i="1" dirty="0"/>
              <a:t>«απαγορεύεται, γι αυτό το έβαλα κόκκινο» (ζωγραφιά του)</a:t>
            </a:r>
          </a:p>
          <a:p>
            <a:pPr fontAlgn="auto">
              <a:spcAft>
                <a:spcPts val="0"/>
              </a:spcAft>
              <a:buFont typeface="Wingdings" pitchFamily="2" charset="2"/>
              <a:buChar char="ü"/>
              <a:defRPr/>
            </a:pPr>
            <a:r>
              <a:rPr lang="el-GR" sz="9600" i="1" dirty="0"/>
              <a:t>«πατάω το κουμπί αυτό και το σταματώ</a:t>
            </a:r>
            <a:r>
              <a:rPr lang="el-GR" sz="9600" i="1"/>
              <a:t>… εδώ [το </a:t>
            </a:r>
            <a:r>
              <a:rPr lang="el-GR" sz="9600" i="1" dirty="0"/>
              <a:t>κουμπί] λέει </a:t>
            </a:r>
            <a:r>
              <a:rPr lang="en-US" sz="9600" i="1" dirty="0"/>
              <a:t>stop</a:t>
            </a:r>
            <a:r>
              <a:rPr lang="el-GR" sz="9600" i="1" dirty="0"/>
              <a:t>»</a:t>
            </a:r>
          </a:p>
          <a:p>
            <a:pPr fontAlgn="auto">
              <a:spcAft>
                <a:spcPts val="0"/>
              </a:spcAft>
              <a:buFont typeface="Wingdings" pitchFamily="2" charset="2"/>
              <a:buChar char="ü"/>
              <a:defRPr/>
            </a:pPr>
            <a:r>
              <a:rPr lang="el-GR" sz="9600" i="1" dirty="0"/>
              <a:t>«να, έτσι κάνω τη θάλασσα, με άσπρο χρώμα … έχει τα κύματα. Εδώ γράφει: </a:t>
            </a:r>
            <a:r>
              <a:rPr lang="en-US" sz="9600" i="1" dirty="0"/>
              <a:t>:</a:t>
            </a:r>
            <a:r>
              <a:rPr lang="el-GR" sz="9600" i="1" dirty="0"/>
              <a:t> θάλασσα με κύματα</a:t>
            </a:r>
            <a:r>
              <a:rPr lang="el-GR" sz="7200" dirty="0"/>
              <a:t>»</a:t>
            </a:r>
            <a:r>
              <a:rPr lang="el-GR" dirty="0">
                <a:solidFill>
                  <a:prstClr val="black"/>
                </a:solidFill>
              </a:rPr>
              <a:t> </a:t>
            </a:r>
          </a:p>
          <a:p>
            <a:pPr fontAlgn="auto">
              <a:spcAft>
                <a:spcPts val="0"/>
              </a:spcAft>
              <a:buFont typeface="Wingdings" pitchFamily="2" charset="2"/>
              <a:buChar char="§"/>
              <a:defRPr/>
            </a:pPr>
            <a:r>
              <a:rPr lang="el-GR" sz="9600" dirty="0"/>
              <a:t>Πώς θα χρησιμοποιήσω τα διάφορα εργαλεία έκφρασης; (μπογιές, μολύβι, κάμερα, Η/Υ, φωτογραφία κτλ) ώστε να κατανοήσει τη λειτουργικότητά τους; (αυθεντικές δραστηριότητες!!)</a:t>
            </a:r>
          </a:p>
          <a:p>
            <a:pPr fontAlgn="auto">
              <a:spcAft>
                <a:spcPts val="0"/>
              </a:spcAft>
              <a:buFont typeface="Wingdings" pitchFamily="2" charset="2"/>
              <a:buChar char="ü"/>
              <a:defRPr/>
            </a:pPr>
            <a:endParaRPr lang="el-GR" dirty="0">
              <a:solidFill>
                <a:prstClr val="blac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3375"/>
            <a:ext cx="8229600" cy="5792788"/>
          </a:xfrm>
        </p:spPr>
        <p:txBody>
          <a:bodyPr rtlCol="0">
            <a:normAutofit fontScale="70000" lnSpcReduction="20000"/>
          </a:bodyPr>
          <a:lstStyle/>
          <a:p>
            <a:pPr fontAlgn="auto">
              <a:spcAft>
                <a:spcPts val="0"/>
              </a:spcAft>
              <a:defRPr/>
            </a:pPr>
            <a:r>
              <a:rPr lang="el-GR" dirty="0">
                <a:solidFill>
                  <a:srgbClr val="C00000"/>
                </a:solidFill>
                <a:effectLst>
                  <a:outerShdw blurRad="38100" dist="38100" dir="2700000" algn="tl">
                    <a:srgbClr val="000000">
                      <a:alpha val="43137"/>
                    </a:srgbClr>
                  </a:outerShdw>
                </a:effectLst>
              </a:rPr>
              <a:t>Ως </a:t>
            </a:r>
            <a:r>
              <a:rPr lang="el-GR" b="1" dirty="0">
                <a:solidFill>
                  <a:srgbClr val="C00000"/>
                </a:solidFill>
                <a:effectLst>
                  <a:outerShdw blurRad="38100" dist="38100" dir="2700000" algn="tl">
                    <a:srgbClr val="000000">
                      <a:alpha val="43137"/>
                    </a:srgbClr>
                  </a:outerShdw>
                </a:effectLst>
              </a:rPr>
              <a:t>κατασκευαστής νοήματος </a:t>
            </a:r>
            <a:r>
              <a:rPr lang="el-GR" dirty="0">
                <a:solidFill>
                  <a:srgbClr val="C00000"/>
                </a:solidFill>
                <a:effectLst>
                  <a:outerShdw blurRad="38100" dist="38100" dir="2700000" algn="tl">
                    <a:srgbClr val="000000">
                      <a:alpha val="43137"/>
                    </a:srgbClr>
                  </a:outerShdw>
                </a:effectLst>
              </a:rPr>
              <a:t>(«διαβάζοντας», ακούοντας, μιλώντας, «γράφοντας», ζωγραφίζοντας</a:t>
            </a:r>
            <a:r>
              <a:rPr lang="el-GR" dirty="0">
                <a:solidFill>
                  <a:srgbClr val="C00000"/>
                </a:solidFill>
              </a:rPr>
              <a:t>… </a:t>
            </a:r>
            <a:r>
              <a:rPr lang="el-GR" dirty="0">
                <a:solidFill>
                  <a:schemeClr val="accent2">
                    <a:lumMod val="75000"/>
                  </a:schemeClr>
                </a:solidFill>
                <a:effectLst>
                  <a:outerShdw blurRad="38100" dist="38100" dir="2700000" algn="tl">
                    <a:srgbClr val="000000">
                      <a:alpha val="43137"/>
                    </a:srgbClr>
                  </a:outerShdw>
                </a:effectLst>
              </a:rPr>
              <a:t>ο μαθητής</a:t>
            </a:r>
            <a:r>
              <a:rPr lang="el-GR" dirty="0">
                <a:solidFill>
                  <a:srgbClr val="C00000"/>
                </a:solidFill>
              </a:rPr>
              <a:t>:</a:t>
            </a:r>
            <a:endParaRPr lang="el-GR" dirty="0"/>
          </a:p>
          <a:p>
            <a:pPr fontAlgn="auto">
              <a:spcAft>
                <a:spcPts val="0"/>
              </a:spcAft>
              <a:buFont typeface="Wingdings" pitchFamily="2" charset="2"/>
              <a:buChar char="§"/>
              <a:defRPr/>
            </a:pPr>
            <a:r>
              <a:rPr lang="el-GR" dirty="0"/>
              <a:t>Για ποια θέματα παράγει κείμενα; Ποια το ενδιαφέρουν ως ακροατή, αναγνώστη; (περιεχόμενα). </a:t>
            </a:r>
          </a:p>
          <a:p>
            <a:pPr fontAlgn="auto">
              <a:spcAft>
                <a:spcPts val="0"/>
              </a:spcAft>
              <a:buFont typeface="Wingdings" pitchFamily="2" charset="2"/>
              <a:buChar char="§"/>
              <a:defRPr/>
            </a:pPr>
            <a:r>
              <a:rPr lang="el-GR" dirty="0"/>
              <a:t>(να) Κατασκευάζει νόημα με ή από διάφορα πολυτροπικά κείμενα;/(να) Πώς αντιλαμβάνεται τους ποικίλους τρόπους κατασκευής νοήματος; Ποιες στρατηγικές χρησιμοποιεί;</a:t>
            </a:r>
          </a:p>
          <a:p>
            <a:pPr fontAlgn="auto">
              <a:spcAft>
                <a:spcPts val="0"/>
              </a:spcAft>
              <a:buFont typeface="Wingdings" pitchFamily="2" charset="2"/>
              <a:buChar char="§"/>
              <a:defRPr/>
            </a:pPr>
            <a:r>
              <a:rPr lang="el-GR" dirty="0"/>
              <a:t>(να) Διακρίνει τον σκοπό του «κειμένου» και  τα μορφικά του χαρακτηριστικά; </a:t>
            </a:r>
          </a:p>
          <a:p>
            <a:pPr fontAlgn="auto">
              <a:spcAft>
                <a:spcPts val="0"/>
              </a:spcAft>
              <a:buFont typeface="Wingdings" pitchFamily="2" charset="2"/>
              <a:buChar char="§"/>
              <a:defRPr/>
            </a:pPr>
            <a:r>
              <a:rPr lang="el-GR" dirty="0"/>
              <a:t>(να) Συνδέει τις δραστηριότητες με την εμπειρία του;/ Επιχειρεί  διακειμενικές συνδέσεις (στο πλαίσιο των κειμένων της ίδιας τροπικότητας ή κειμένων διαφορετικής τροπικότητας)</a:t>
            </a:r>
          </a:p>
          <a:p>
            <a:pPr marL="0" indent="0" fontAlgn="auto">
              <a:spcAft>
                <a:spcPts val="0"/>
              </a:spcAft>
              <a:buFont typeface="Arial" pitchFamily="34" charset="0"/>
              <a:buNone/>
              <a:defRPr/>
            </a:pPr>
            <a:r>
              <a:rPr lang="el-GR" u="sng" dirty="0"/>
              <a:t>Ερωτήματα αναστοχασμού </a:t>
            </a:r>
          </a:p>
          <a:p>
            <a:pPr fontAlgn="auto">
              <a:spcAft>
                <a:spcPts val="0"/>
              </a:spcAft>
              <a:defRPr/>
            </a:pPr>
            <a:r>
              <a:rPr lang="el-GR" i="1" dirty="0"/>
              <a:t>Ποιος είναι ο σκοπός της δραστηριότητας που προτείνω?</a:t>
            </a:r>
          </a:p>
          <a:p>
            <a:pPr fontAlgn="auto">
              <a:spcAft>
                <a:spcPts val="0"/>
              </a:spcAft>
              <a:defRPr/>
            </a:pPr>
            <a:r>
              <a:rPr lang="el-GR" i="1" dirty="0"/>
              <a:t>Τι είδους «κατανόηση» δημιουργώ?</a:t>
            </a:r>
          </a:p>
          <a:p>
            <a:pPr fontAlgn="auto">
              <a:spcAft>
                <a:spcPts val="0"/>
              </a:spcAft>
              <a:defRPr/>
            </a:pPr>
            <a:r>
              <a:rPr lang="el-GR" i="1" dirty="0"/>
              <a:t>Πώς συνδέεται με την πραγματική ζωή του μαθητή; Ποιες εμπειρίες (συναφείς προηγούμενες γνώσεις, σχολικές ή μη σχολικές πρέπει να προκαλέσω</a:t>
            </a:r>
            <a:r>
              <a:rPr lang="el-GR" dirty="0"/>
              <a:t>?</a:t>
            </a:r>
          </a:p>
          <a:p>
            <a:pPr fontAlgn="auto">
              <a:spcAft>
                <a:spcPts val="0"/>
              </a:spcAft>
              <a:defRPr/>
            </a:pPr>
            <a:endParaRPr lang="el-GR" dirty="0">
              <a:solidFill>
                <a:srgbClr val="C00000"/>
              </a:solidFill>
            </a:endParaRPr>
          </a:p>
          <a:p>
            <a:pPr fontAlgn="auto">
              <a:spcAft>
                <a:spcPts val="0"/>
              </a:spcAft>
              <a:defRPr/>
            </a:pPr>
            <a:endParaRPr lang="en-US" dirty="0"/>
          </a:p>
          <a:p>
            <a:pPr fontAlgn="auto">
              <a:spcAft>
                <a:spcPts val="0"/>
              </a:spcAft>
              <a:defRPr/>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404813"/>
            <a:ext cx="8928100" cy="6119812"/>
          </a:xfrm>
        </p:spPr>
        <p:txBody>
          <a:bodyPr rtlCol="0">
            <a:normAutofit fontScale="55000" lnSpcReduction="20000"/>
          </a:bodyPr>
          <a:lstStyle/>
          <a:p>
            <a:pPr fontAlgn="auto">
              <a:spcAft>
                <a:spcPts val="0"/>
              </a:spcAft>
              <a:defRPr/>
            </a:pPr>
            <a:r>
              <a:rPr lang="el-GR" sz="5100" dirty="0">
                <a:solidFill>
                  <a:srgbClr val="C00000"/>
                </a:solidFill>
                <a:effectLst>
                  <a:outerShdw blurRad="38100" dist="38100" dir="2700000" algn="tl">
                    <a:srgbClr val="000000">
                      <a:alpha val="43137"/>
                    </a:srgbClr>
                  </a:outerShdw>
                </a:effectLst>
              </a:rPr>
              <a:t>Ως </a:t>
            </a:r>
            <a:r>
              <a:rPr lang="el-GR" sz="5100" b="1" dirty="0">
                <a:solidFill>
                  <a:srgbClr val="C00000"/>
                </a:solidFill>
                <a:effectLst>
                  <a:outerShdw blurRad="38100" dist="38100" dir="2700000" algn="tl">
                    <a:srgbClr val="000000">
                      <a:alpha val="43137"/>
                    </a:srgbClr>
                  </a:outerShdw>
                </a:effectLst>
              </a:rPr>
              <a:t>κριτικός αναλυτής</a:t>
            </a:r>
            <a:r>
              <a:rPr lang="el-GR" sz="5100" dirty="0">
                <a:solidFill>
                  <a:srgbClr val="C00000"/>
                </a:solidFill>
                <a:effectLst>
                  <a:outerShdw blurRad="38100" dist="38100" dir="2700000" algn="tl">
                    <a:srgbClr val="000000">
                      <a:alpha val="43137"/>
                    </a:srgbClr>
                  </a:outerShdw>
                </a:effectLst>
              </a:rPr>
              <a:t>, ο μαθητής:</a:t>
            </a:r>
          </a:p>
          <a:p>
            <a:pPr fontAlgn="auto">
              <a:spcAft>
                <a:spcPts val="0"/>
              </a:spcAft>
              <a:buFont typeface="Wingdings" pitchFamily="2" charset="2"/>
              <a:buChar char="§"/>
              <a:defRPr/>
            </a:pPr>
            <a:r>
              <a:rPr lang="el-GR" sz="5100" dirty="0"/>
              <a:t>Αντιλαμβάνεται ποια κοινωνική δράση επιτελείται στην παρούσα περίσταση; </a:t>
            </a:r>
          </a:p>
          <a:p>
            <a:pPr fontAlgn="auto">
              <a:spcAft>
                <a:spcPts val="0"/>
              </a:spcAft>
              <a:buFont typeface="Wingdings" pitchFamily="2" charset="2"/>
              <a:buChar char="§"/>
              <a:defRPr/>
            </a:pPr>
            <a:r>
              <a:rPr lang="el-GR" sz="5100" dirty="0"/>
              <a:t>Μπορεί να  διακρίνει την καταλληλότητα/ αποτελεσματικότητα των γλωσσικών και μη γλωσσικών καταγραφών;</a:t>
            </a:r>
          </a:p>
          <a:p>
            <a:pPr fontAlgn="auto">
              <a:spcAft>
                <a:spcPts val="0"/>
              </a:spcAft>
              <a:buFont typeface="Wingdings" pitchFamily="2" charset="2"/>
              <a:buChar char="§"/>
              <a:defRPr/>
            </a:pPr>
            <a:r>
              <a:rPr lang="el-GR" sz="5100" dirty="0"/>
              <a:t> Εάν και πώς αντιλαμβάνεται την προσωποποίηση σχέσεων, καταστάσεων; (π.χ σε ένα παραμύθι, μια αφίσα γιατί ο ήρωας παρουσιάζεται έτσι;) /ποια η οπτική γωνία του παραγωγού (ποιά ομάδα εκπροσωπείται, ποιος αποσιωπείται, γιατί? κτλ </a:t>
            </a:r>
          </a:p>
          <a:p>
            <a:pPr fontAlgn="auto">
              <a:spcAft>
                <a:spcPts val="0"/>
              </a:spcAft>
              <a:buFont typeface="Wingdings" pitchFamily="2" charset="2"/>
              <a:buChar char="§"/>
              <a:defRPr/>
            </a:pPr>
            <a:r>
              <a:rPr lang="el-GR" sz="5100" dirty="0"/>
              <a:t>Πώς συνδέονται οι ταυτότητες των μαθητών με την κατασκευή νοημάτων;</a:t>
            </a:r>
          </a:p>
          <a:p>
            <a:pPr fontAlgn="auto">
              <a:spcAft>
                <a:spcPts val="0"/>
              </a:spcAft>
              <a:buFont typeface="Wingdings" pitchFamily="2" charset="2"/>
              <a:buChar char="§"/>
              <a:defRPr/>
            </a:pPr>
            <a:r>
              <a:rPr lang="el-GR" sz="5100" dirty="0"/>
              <a:t>Ποια είναι τα κατάλληλα μέσα για να υποστηρίξω τη μάθηση? (</a:t>
            </a:r>
            <a:r>
              <a:rPr lang="el-GR" sz="5100" i="1" dirty="0"/>
              <a:t>κριτικός αναστοχασμός εκπαιδευτικού επί της διδασκαλίας του</a:t>
            </a:r>
            <a:r>
              <a:rPr lang="el-GR" sz="5100" dirty="0"/>
              <a:t>)</a:t>
            </a:r>
            <a:endParaRPr lang="en-US" sz="5100" dirty="0">
              <a:solidFill>
                <a:srgbClr val="C00000"/>
              </a:solidFill>
            </a:endParaRPr>
          </a:p>
          <a:p>
            <a:pPr fontAlgn="auto">
              <a:spcAft>
                <a:spcPts val="0"/>
              </a:spcAft>
              <a:defRPr/>
            </a:pPr>
            <a:endParaRPr lang="el-GR" sz="5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9275"/>
            <a:ext cx="8229600" cy="5576888"/>
          </a:xfrm>
        </p:spPr>
        <p:txBody>
          <a:bodyPr rtlCol="0">
            <a:normAutofit/>
          </a:bodyPr>
          <a:lstStyle/>
          <a:p>
            <a:pPr fontAlgn="auto">
              <a:spcAft>
                <a:spcPts val="0"/>
              </a:spcAft>
              <a:defRPr/>
            </a:pPr>
            <a:r>
              <a:rPr lang="el-GR" dirty="0">
                <a:solidFill>
                  <a:srgbClr val="C00000"/>
                </a:solidFill>
                <a:effectLst>
                  <a:outerShdw blurRad="38100" dist="38100" dir="2700000" algn="tl">
                    <a:srgbClr val="000000">
                      <a:alpha val="43137"/>
                    </a:srgbClr>
                  </a:outerShdw>
                </a:effectLst>
              </a:rPr>
              <a:t>Αναφορικά με τον μετασχηματισμό της γνώσης:</a:t>
            </a:r>
          </a:p>
          <a:p>
            <a:pPr fontAlgn="auto">
              <a:spcAft>
                <a:spcPts val="0"/>
              </a:spcAft>
              <a:buFont typeface="Wingdings" pitchFamily="2" charset="2"/>
              <a:buChar char="§"/>
              <a:defRPr/>
            </a:pPr>
            <a:r>
              <a:rPr lang="el-GR" sz="2800" dirty="0"/>
              <a:t>Τι χρησιμοποιεί ο μαθητής από αυτό που έμαθε; ή πώς θα μπορέσει να το χρησιμοποιήσει;</a:t>
            </a:r>
          </a:p>
          <a:p>
            <a:pPr fontAlgn="auto">
              <a:spcAft>
                <a:spcPts val="0"/>
              </a:spcAft>
              <a:buFont typeface="Wingdings" pitchFamily="2" charset="2"/>
              <a:buChar char="§"/>
              <a:defRPr/>
            </a:pPr>
            <a:r>
              <a:rPr lang="el-GR" sz="2800" dirty="0"/>
              <a:t>Σε τι βαθμό επιστρατεύει αυτό  που έμαθε; Πώς μπορώ να το καθοδηγήσω να το κάνει; </a:t>
            </a:r>
          </a:p>
          <a:p>
            <a:pPr fontAlgn="auto">
              <a:spcAft>
                <a:spcPts val="0"/>
              </a:spcAft>
              <a:buFont typeface="Wingdings" pitchFamily="2" charset="2"/>
              <a:buChar char="§"/>
              <a:defRPr/>
            </a:pPr>
            <a:r>
              <a:rPr lang="el-GR" sz="2800" dirty="0"/>
              <a:t>Πώς μπορώ να οδηγήσω στην επέκταση των γνώσεων/δεξιοτήτων που απέκτησε</a:t>
            </a:r>
            <a:r>
              <a:rPr lang="el-GR" dirty="0"/>
              <a:t>; (</a:t>
            </a:r>
            <a:r>
              <a:rPr lang="el-GR" sz="2400" dirty="0"/>
              <a:t>επιλογή δραστηριοτήτων δημιουργικότητας)</a:t>
            </a:r>
          </a:p>
          <a:p>
            <a:pPr fontAlgn="auto">
              <a:spcAft>
                <a:spcPts val="0"/>
              </a:spcAft>
              <a:defRPr/>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950" y="44450"/>
            <a:ext cx="8928100" cy="792163"/>
          </a:xfrm>
          <a:solidFill>
            <a:schemeClr val="bg1">
              <a:lumMod val="65000"/>
            </a:schemeClr>
          </a:solidFill>
        </p:spPr>
        <p:txBody>
          <a:bodyPr>
            <a:normAutofit fontScale="90000"/>
          </a:bodyPr>
          <a:lstStyle/>
          <a:p>
            <a:br>
              <a:rPr lang="en-US" sz="2900" b="1">
                <a:solidFill>
                  <a:srgbClr val="C00000"/>
                </a:solidFill>
                <a:latin typeface="Comic Sans MS" pitchFamily="66" charset="0"/>
                <a:ea typeface="MS PGothic" pitchFamily="34" charset="-128"/>
              </a:rPr>
            </a:br>
            <a:r>
              <a:rPr lang="el-GR" sz="2900" b="1">
                <a:solidFill>
                  <a:srgbClr val="C00000"/>
                </a:solidFill>
                <a:latin typeface="Comic Sans MS" pitchFamily="66" charset="0"/>
                <a:ea typeface="MS PGothic" pitchFamily="34" charset="-128"/>
              </a:rPr>
              <a:t>2. Μάθηση μέσω «Σχεδιασμού»</a:t>
            </a:r>
            <a:br>
              <a:rPr lang="el-GR" sz="2900" b="1">
                <a:solidFill>
                  <a:srgbClr val="C00000"/>
                </a:solidFill>
                <a:latin typeface="Comic Sans MS" pitchFamily="66" charset="0"/>
                <a:ea typeface="MS PGothic" pitchFamily="34" charset="-128"/>
              </a:rPr>
            </a:br>
            <a:endParaRPr lang="el-GR" sz="2900">
              <a:solidFill>
                <a:srgbClr val="C00000"/>
              </a:solidFill>
            </a:endParaRPr>
          </a:p>
        </p:txBody>
      </p:sp>
      <p:sp>
        <p:nvSpPr>
          <p:cNvPr id="3" name="Θέση περιεχομένου 2"/>
          <p:cNvSpPr>
            <a:spLocks noGrp="1"/>
          </p:cNvSpPr>
          <p:nvPr>
            <p:ph idx="1"/>
          </p:nvPr>
        </p:nvSpPr>
        <p:spPr>
          <a:xfrm>
            <a:off x="457200" y="1196975"/>
            <a:ext cx="8229600" cy="5472113"/>
          </a:xfrm>
        </p:spPr>
        <p:txBody>
          <a:bodyPr>
            <a:noAutofit/>
          </a:bodyPr>
          <a:lstStyle/>
          <a:p>
            <a:r>
              <a:rPr lang="el-GR" sz="2800">
                <a:solidFill>
                  <a:srgbClr val="17375E"/>
                </a:solidFill>
                <a:effectLst>
                  <a:outerShdw blurRad="38100" dist="38100" dir="2700000" algn="tl">
                    <a:srgbClr val="C0C0C0"/>
                  </a:outerShdw>
                </a:effectLst>
                <a:latin typeface="Comic Sans MS" pitchFamily="66" charset="0"/>
                <a:ea typeface="MS PGothic" pitchFamily="34" charset="-128"/>
              </a:rPr>
              <a:t>ΣΧΕΔΙΑΣΜΟΣ είναι οι «ενέργειες» που κάνουμε προκειμένου να αποκτήσουμε γνώση και οι διάφορες μορφές εκφοράς τους. Κάθε στιγμή που προσπαθούμε να νοηματοδοτήσουμε την εμπειρία μας, «σχεδιάζουμε» τη μάθησή μας</a:t>
            </a:r>
            <a:endParaRPr lang="en-US" sz="2800">
              <a:solidFill>
                <a:srgbClr val="17375E"/>
              </a:solidFill>
              <a:effectLst>
                <a:outerShdw blurRad="38100" dist="38100" dir="2700000" algn="tl">
                  <a:srgbClr val="C0C0C0"/>
                </a:outerShdw>
              </a:effectLst>
              <a:latin typeface="Comic Sans MS" pitchFamily="66" charset="0"/>
              <a:ea typeface="MS PGothic" pitchFamily="34" charset="-128"/>
            </a:endParaRPr>
          </a:p>
          <a:p>
            <a:endParaRPr lang="en-US" sz="2800">
              <a:solidFill>
                <a:srgbClr val="17375E"/>
              </a:solidFill>
              <a:effectLst>
                <a:outerShdw blurRad="38100" dist="38100" dir="2700000" algn="tl">
                  <a:srgbClr val="C0C0C0"/>
                </a:outerShdw>
              </a:effectLst>
              <a:latin typeface="Comic Sans MS" pitchFamily="66" charset="0"/>
              <a:ea typeface="MS PGothic" pitchFamily="34" charset="-128"/>
            </a:endParaRPr>
          </a:p>
          <a:p>
            <a:r>
              <a:rPr lang="el-GR" sz="2800">
                <a:solidFill>
                  <a:srgbClr val="17375E"/>
                </a:solidFill>
                <a:latin typeface="Comic Sans MS" pitchFamily="66" charset="0"/>
              </a:rPr>
              <a:t>Η </a:t>
            </a:r>
            <a:r>
              <a:rPr lang="en-US" sz="2800">
                <a:solidFill>
                  <a:srgbClr val="17375E"/>
                </a:solidFill>
                <a:latin typeface="Comic Sans MS" pitchFamily="66" charset="0"/>
              </a:rPr>
              <a:t>M</a:t>
            </a:r>
            <a:r>
              <a:rPr lang="el-GR" sz="2800">
                <a:solidFill>
                  <a:srgbClr val="17375E"/>
                </a:solidFill>
                <a:effectLst>
                  <a:outerShdw blurRad="38100" dist="38100" dir="2700000" algn="tl">
                    <a:srgbClr val="C0C0C0"/>
                  </a:outerShdw>
                </a:effectLst>
                <a:latin typeface="Comic Sans MS" pitchFamily="66" charset="0"/>
              </a:rPr>
              <a:t>ΑΘΗΣΗ γίνεται αντιληπτή ως δυναμική διαδικασία που περιλαμβάνει αναζήτηση, αναγνώριση, επιλογή, συνδυασμό και σύνθεση «πηγών» ή αλλιώς «πόρων» για την απόδοση, κατασκευή νοήματος</a:t>
            </a:r>
            <a:endParaRPr lang="el-G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188" y="1557338"/>
            <a:ext cx="8137525" cy="4525962"/>
          </a:xfrm>
          <a:solidFill>
            <a:schemeClr val="bg1">
              <a:lumMod val="75000"/>
            </a:schemeClr>
          </a:solidFill>
        </p:spPr>
        <p:txBody>
          <a:bodyPr rtlCol="0">
            <a:normAutofit/>
          </a:bodyPr>
          <a:lstStyle/>
          <a:p>
            <a:pPr marL="282575" indent="-282575">
              <a:lnSpc>
                <a:spcPct val="80000"/>
              </a:lnSpc>
              <a:spcBef>
                <a:spcPts val="2000"/>
              </a:spcBef>
              <a:buFont typeface="Arial" pitchFamily="34" charset="0"/>
              <a:buNone/>
              <a:defRPr/>
            </a:pPr>
            <a:endParaRPr lang="el-GR" sz="3600" b="1" dirty="0">
              <a:solidFill>
                <a:srgbClr val="BB05AE"/>
              </a:solidFill>
              <a:latin typeface="Bodoni MT" pitchFamily="18" charset="0"/>
              <a:ea typeface="ＭＳ Ｐゴシック" charset="-128"/>
            </a:endParaRPr>
          </a:p>
          <a:p>
            <a:pPr marL="282575" indent="-282575">
              <a:lnSpc>
                <a:spcPct val="80000"/>
              </a:lnSpc>
              <a:spcBef>
                <a:spcPts val="2000"/>
              </a:spcBef>
              <a:buFont typeface="Arial" pitchFamily="34" charset="0"/>
              <a:buNone/>
              <a:defRPr/>
            </a:pPr>
            <a:r>
              <a:rPr lang="en-GB" sz="3600" b="1" dirty="0">
                <a:solidFill>
                  <a:srgbClr val="BB05AE"/>
                </a:solidFill>
                <a:latin typeface="Bodoni MT" pitchFamily="18" charset="0"/>
                <a:ea typeface="ＭＳ Ｐゴシック" charset="-128"/>
              </a:rPr>
              <a:t>Learning by Design</a:t>
            </a:r>
            <a:r>
              <a:rPr lang="el-GR" sz="3600" b="1" dirty="0">
                <a:solidFill>
                  <a:srgbClr val="BB05AE"/>
                </a:solidFill>
                <a:latin typeface="Comic Sans MS" charset="0"/>
                <a:ea typeface="ＭＳ Ｐゴシック" charset="-128"/>
              </a:rPr>
              <a:t>: </a:t>
            </a:r>
            <a:r>
              <a:rPr lang="en-GB" sz="3600" b="1" dirty="0">
                <a:solidFill>
                  <a:srgbClr val="BB05AE"/>
                </a:solidFill>
                <a:latin typeface="Bodoni MT" pitchFamily="18" charset="0"/>
                <a:ea typeface="ＭＳ Ｐゴシック" charset="-128"/>
              </a:rPr>
              <a:t> </a:t>
            </a:r>
            <a:r>
              <a:rPr lang="en-GB" sz="3600" dirty="0">
                <a:solidFill>
                  <a:srgbClr val="000000"/>
                </a:solidFill>
                <a:latin typeface="Bodoni MT" pitchFamily="18" charset="0"/>
                <a:ea typeface="ＭＳ Ｐゴシック" charset="-128"/>
              </a:rPr>
              <a:t>Kalantzis, Cope</a:t>
            </a:r>
            <a:endParaRPr lang="el-GR" sz="3600" dirty="0">
              <a:solidFill>
                <a:srgbClr val="000000"/>
              </a:solidFill>
              <a:latin typeface="Comic Sans MS" charset="0"/>
              <a:ea typeface="ＭＳ Ｐゴシック" charset="-128"/>
            </a:endParaRPr>
          </a:p>
          <a:p>
            <a:pPr fontAlgn="auto">
              <a:spcAft>
                <a:spcPts val="0"/>
              </a:spcAft>
              <a:defRPr/>
            </a:pPr>
            <a:r>
              <a:rPr lang="en-US" dirty="0">
                <a:hlinkClick r:id="rId2"/>
              </a:rPr>
              <a:t>http://newlearningonline.com/</a:t>
            </a:r>
            <a:endParaRPr lang="el-GR" dirty="0"/>
          </a:p>
          <a:p>
            <a:pPr fontAlgn="auto">
              <a:spcAft>
                <a:spcPts val="0"/>
              </a:spcAft>
              <a:defRPr/>
            </a:pPr>
            <a:r>
              <a:rPr lang="en-US" dirty="0">
                <a:hlinkClick r:id="rId3"/>
              </a:rPr>
              <a:t>http://neamathisi.com/new-learning/</a:t>
            </a:r>
            <a:endParaRPr lang="el-GR" dirty="0"/>
          </a:p>
          <a:p>
            <a:pPr marL="0" indent="0" fontAlgn="auto">
              <a:spcAft>
                <a:spcPts val="0"/>
              </a:spcAft>
              <a:buFont typeface="Arial" pitchFamily="34" charset="0"/>
              <a:buNone/>
              <a:defRPr/>
            </a:pP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850" y="260350"/>
            <a:ext cx="8229600" cy="6481763"/>
          </a:xfrm>
        </p:spPr>
        <p:txBody>
          <a:bodyPr rtlCol="0">
            <a:normAutofit/>
          </a:bodyPr>
          <a:lstStyle/>
          <a:p>
            <a:pPr marL="0" lvl="1" indent="0" fontAlgn="auto">
              <a:spcAft>
                <a:spcPts val="0"/>
              </a:spcAft>
              <a:buFont typeface="Arial" pitchFamily="34" charset="0"/>
              <a:buNone/>
              <a:defRPr/>
            </a:pPr>
            <a:r>
              <a:rPr lang="el-GR" b="1" dirty="0">
                <a:solidFill>
                  <a:srgbClr val="BB05AE"/>
                </a:solidFill>
                <a:latin typeface="Comic Sans MS" pitchFamily="66" charset="0"/>
              </a:rPr>
              <a:t>Γενικός Σκοπός Διδασκαλίας</a:t>
            </a:r>
            <a:r>
              <a:rPr lang="el-GR" b="1" dirty="0">
                <a:solidFill>
                  <a:prstClr val="black"/>
                </a:solidFill>
                <a:latin typeface="Comic Sans MS" pitchFamily="66" charset="0"/>
              </a:rPr>
              <a:t>: </a:t>
            </a:r>
          </a:p>
          <a:p>
            <a:pPr marL="0" lvl="1" indent="0" fontAlgn="auto">
              <a:spcAft>
                <a:spcPts val="0"/>
              </a:spcAft>
              <a:buFont typeface="Arial" pitchFamily="34" charset="0"/>
              <a:buNone/>
              <a:defRPr/>
            </a:pPr>
            <a:r>
              <a:rPr lang="el-GR" dirty="0">
                <a:solidFill>
                  <a:srgbClr val="002060"/>
                </a:solidFill>
                <a:effectLst>
                  <a:outerShdw blurRad="38100" dist="38100" dir="2700000" algn="tl">
                    <a:srgbClr val="000000">
                      <a:alpha val="43137"/>
                    </a:srgbClr>
                  </a:outerShdw>
                </a:effectLst>
                <a:latin typeface="Comic Sans MS" pitchFamily="66" charset="0"/>
              </a:rPr>
              <a:t>«μεταφορά» της γνώσης και των δεξιοτήτων χρήσης αναφορικά με ένα γνωστικό πεδίο </a:t>
            </a:r>
            <a:r>
              <a:rPr lang="el-GR" dirty="0">
                <a:solidFill>
                  <a:srgbClr val="002060"/>
                </a:solidFill>
                <a:latin typeface="Comic Sans MS" pitchFamily="66" charset="0"/>
              </a:rPr>
              <a:t>(π.χ γλώσσα, τεχνολογία (Η/Υ), μαθηματικά κτλ) </a:t>
            </a:r>
            <a:r>
              <a:rPr lang="el-GR" dirty="0">
                <a:solidFill>
                  <a:srgbClr val="002060"/>
                </a:solidFill>
                <a:effectLst>
                  <a:outerShdw blurRad="38100" dist="38100" dir="2700000" algn="tl">
                    <a:srgbClr val="000000">
                      <a:alpha val="43137"/>
                    </a:srgbClr>
                  </a:outerShdw>
                </a:effectLst>
                <a:latin typeface="Comic Sans MS" pitchFamily="66" charset="0"/>
              </a:rPr>
              <a:t>στη διαχείριση πραγματικών ζητημάτων ζωής.</a:t>
            </a:r>
          </a:p>
          <a:p>
            <a:pPr marL="0" lvl="1" indent="0" fontAlgn="auto">
              <a:spcAft>
                <a:spcPts val="0"/>
              </a:spcAft>
              <a:buFont typeface="Arial" pitchFamily="34" charset="0"/>
              <a:buNone/>
              <a:defRPr/>
            </a:pPr>
            <a:r>
              <a:rPr lang="el-GR" b="1" dirty="0">
                <a:solidFill>
                  <a:prstClr val="black"/>
                </a:solidFill>
                <a:latin typeface="Comic Sans MS" pitchFamily="66" charset="0"/>
              </a:rPr>
              <a:t>(</a:t>
            </a:r>
            <a:r>
              <a:rPr lang="en-US" sz="1700" b="1" i="1" dirty="0">
                <a:solidFill>
                  <a:srgbClr val="002060"/>
                </a:solidFill>
                <a:latin typeface="Comic Sans MS" pitchFamily="66" charset="0"/>
              </a:rPr>
              <a:t>transfer </a:t>
            </a:r>
            <a:r>
              <a:rPr lang="el-GR" sz="1700" b="1" i="1" dirty="0">
                <a:solidFill>
                  <a:srgbClr val="002060"/>
                </a:solidFill>
                <a:latin typeface="Comic Sans MS" pitchFamily="66" charset="0"/>
              </a:rPr>
              <a:t>/</a:t>
            </a:r>
            <a:r>
              <a:rPr lang="en-US" sz="1700" b="1" i="1" dirty="0">
                <a:solidFill>
                  <a:srgbClr val="002060"/>
                </a:solidFill>
                <a:latin typeface="Comic Sans MS" pitchFamily="66" charset="0"/>
              </a:rPr>
              <a:t> transformation  of Knowledge</a:t>
            </a:r>
            <a:r>
              <a:rPr lang="el-GR" sz="1700" b="1" i="1" dirty="0">
                <a:solidFill>
                  <a:prstClr val="black"/>
                </a:solidFill>
                <a:latin typeface="Comic Sans MS" pitchFamily="66" charset="0"/>
              </a:rPr>
              <a:t>, </a:t>
            </a:r>
            <a:r>
              <a:rPr lang="en-US" b="1" dirty="0">
                <a:solidFill>
                  <a:prstClr val="black"/>
                </a:solidFill>
                <a:latin typeface="Comic Sans MS" pitchFamily="66" charset="0"/>
              </a:rPr>
              <a:t>)</a:t>
            </a:r>
            <a:endParaRPr lang="el-GR" b="1" dirty="0">
              <a:solidFill>
                <a:prstClr val="black"/>
              </a:solidFill>
              <a:latin typeface="Comic Sans MS" pitchFamily="66" charset="0"/>
            </a:endParaRPr>
          </a:p>
          <a:p>
            <a:pPr marL="0" lvl="1" indent="0" fontAlgn="auto">
              <a:spcAft>
                <a:spcPts val="0"/>
              </a:spcAft>
              <a:buFont typeface="Arial" pitchFamily="34" charset="0"/>
              <a:buNone/>
              <a:defRPr/>
            </a:pPr>
            <a:endParaRPr lang="el-GR" b="1" dirty="0">
              <a:solidFill>
                <a:prstClr val="black"/>
              </a:solidFill>
              <a:latin typeface="Comic Sans MS" pitchFamily="66" charset="0"/>
            </a:endParaRPr>
          </a:p>
          <a:p>
            <a:pPr marL="0" lvl="1" indent="0" fontAlgn="auto">
              <a:spcAft>
                <a:spcPts val="0"/>
              </a:spcAft>
              <a:buFont typeface="Arial" pitchFamily="34" charset="0"/>
              <a:buNone/>
              <a:defRPr/>
            </a:pPr>
            <a:r>
              <a:rPr lang="el-GR" b="1" dirty="0">
                <a:solidFill>
                  <a:srgbClr val="BB05AE"/>
                </a:solidFill>
                <a:latin typeface="Comic Sans MS" pitchFamily="66" charset="0"/>
              </a:rPr>
              <a:t>Πώς? : </a:t>
            </a:r>
          </a:p>
          <a:p>
            <a:pPr marL="0" lvl="1" indent="0" fontAlgn="auto">
              <a:spcAft>
                <a:spcPts val="0"/>
              </a:spcAft>
              <a:buFont typeface="Arial" pitchFamily="34" charset="0"/>
              <a:buNone/>
              <a:defRPr/>
            </a:pPr>
            <a:r>
              <a:rPr lang="el-GR" dirty="0">
                <a:solidFill>
                  <a:srgbClr val="002060"/>
                </a:solidFill>
                <a:effectLst>
                  <a:outerShdw blurRad="38100" dist="38100" dir="2700000" algn="tl">
                    <a:srgbClr val="000000">
                      <a:alpha val="43137"/>
                    </a:srgbClr>
                  </a:outerShdw>
                </a:effectLst>
                <a:latin typeface="Comic Sans MS" pitchFamily="66" charset="0"/>
              </a:rPr>
              <a:t>μέσω «κατανόησης»  </a:t>
            </a:r>
            <a:r>
              <a:rPr lang="el-GR" u="sng" dirty="0">
                <a:solidFill>
                  <a:srgbClr val="002060"/>
                </a:solidFill>
                <a:effectLst>
                  <a:outerShdw blurRad="38100" dist="38100" dir="2700000" algn="tl">
                    <a:srgbClr val="000000">
                      <a:alpha val="43137"/>
                    </a:srgbClr>
                  </a:outerShdw>
                </a:effectLst>
                <a:latin typeface="Comic Sans MS" pitchFamily="66" charset="0"/>
              </a:rPr>
              <a:t>των εννοιών, λειτουργιών και διαδικασιών χρήσης  </a:t>
            </a:r>
            <a:r>
              <a:rPr lang="el-GR" dirty="0">
                <a:solidFill>
                  <a:srgbClr val="002060"/>
                </a:solidFill>
                <a:effectLst>
                  <a:outerShdw blurRad="38100" dist="38100" dir="2700000" algn="tl">
                    <a:srgbClr val="000000">
                      <a:alpha val="43137"/>
                    </a:srgbClr>
                  </a:outerShdw>
                </a:effectLst>
                <a:latin typeface="Comic Sans MS" pitchFamily="66" charset="0"/>
              </a:rPr>
              <a:t>κειμενικών πραγματώσεων του δεδομένου γνωστικού πεδίου </a:t>
            </a:r>
          </a:p>
          <a:p>
            <a:pPr fontAlgn="auto">
              <a:spcAft>
                <a:spcPts val="0"/>
              </a:spcAft>
              <a:defRPr/>
            </a:pPr>
            <a:endParaRPr lang="el-GR"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913"/>
            <a:ext cx="8229600" cy="1008062"/>
          </a:xfrm>
        </p:spPr>
        <p:txBody>
          <a:bodyPr rtlCol="0">
            <a:noAutofit/>
          </a:bodyPr>
          <a:lstStyle/>
          <a:p>
            <a:pPr fontAlgn="auto">
              <a:spcAft>
                <a:spcPts val="0"/>
              </a:spcAft>
              <a:defRPr/>
            </a:pPr>
            <a:r>
              <a:rPr lang="el-GR" sz="2800" dirty="0">
                <a:solidFill>
                  <a:srgbClr val="002060"/>
                </a:solidFill>
                <a:effectLst>
                  <a:outerShdw blurRad="38100" dist="38100" dir="2700000" algn="tl">
                    <a:srgbClr val="000000">
                      <a:alpha val="43137"/>
                    </a:srgbClr>
                  </a:outerShdw>
                </a:effectLst>
              </a:rPr>
              <a:t>Παιδαγωγική πρακτική τεσσάρων διαστάσεων (</a:t>
            </a:r>
            <a:r>
              <a:rPr lang="el-GR" sz="2400" u="sng" dirty="0">
                <a:solidFill>
                  <a:srgbClr val="002060"/>
                </a:solidFill>
                <a:effectLst>
                  <a:outerShdw blurRad="38100" dist="38100" dir="2700000" algn="tl">
                    <a:srgbClr val="000000">
                      <a:alpha val="43137"/>
                    </a:srgbClr>
                  </a:outerShdw>
                </a:effectLst>
              </a:rPr>
              <a:t>όχι απαραίτητα σε γραμμική ακολουθία)</a:t>
            </a:r>
          </a:p>
        </p:txBody>
      </p:sp>
      <p:sp>
        <p:nvSpPr>
          <p:cNvPr id="3" name="Θέση περιεχομένου 2"/>
          <p:cNvSpPr>
            <a:spLocks noGrp="1"/>
          </p:cNvSpPr>
          <p:nvPr>
            <p:ph idx="1"/>
          </p:nvPr>
        </p:nvSpPr>
        <p:spPr>
          <a:xfrm>
            <a:off x="468313" y="1196975"/>
            <a:ext cx="8229600" cy="5434013"/>
          </a:xfrm>
          <a:solidFill>
            <a:srgbClr val="92D050"/>
          </a:solidFill>
        </p:spPr>
        <p:style>
          <a:lnRef idx="1">
            <a:schemeClr val="dk1"/>
          </a:lnRef>
          <a:fillRef idx="2">
            <a:schemeClr val="dk1"/>
          </a:fillRef>
          <a:effectRef idx="1">
            <a:schemeClr val="dk1"/>
          </a:effectRef>
          <a:fontRef idx="minor">
            <a:schemeClr val="dk1"/>
          </a:fontRef>
        </p:style>
        <p:txBody>
          <a:bodyPr rtlCol="0">
            <a:normAutofit fontScale="77500" lnSpcReduction="20000"/>
          </a:bodyPr>
          <a:lstStyle/>
          <a:p>
            <a:pPr fontAlgn="auto">
              <a:spcAft>
                <a:spcPts val="0"/>
              </a:spcAft>
              <a:defRPr/>
            </a:pPr>
            <a:endParaRPr lang="el-GR" dirty="0"/>
          </a:p>
          <a:p>
            <a:pPr fontAlgn="auto">
              <a:spcAft>
                <a:spcPts val="0"/>
              </a:spcAft>
              <a:defRPr/>
            </a:pPr>
            <a:r>
              <a:rPr lang="el-GR" b="1" dirty="0">
                <a:solidFill>
                  <a:srgbClr val="C00000"/>
                </a:solidFill>
                <a:effectLst>
                  <a:outerShdw blurRad="38100" dist="38100" dir="2700000" algn="tl">
                    <a:srgbClr val="000000">
                      <a:alpha val="43137"/>
                    </a:srgbClr>
                  </a:outerShdw>
                </a:effectLst>
              </a:rPr>
              <a:t>Τοποθετημένη Πρακτική (</a:t>
            </a:r>
            <a:r>
              <a:rPr lang="en-US" b="1" i="1" dirty="0">
                <a:solidFill>
                  <a:srgbClr val="C00000"/>
                </a:solidFill>
                <a:effectLst>
                  <a:outerShdw blurRad="38100" dist="38100" dir="2700000" algn="tl">
                    <a:srgbClr val="000000">
                      <a:alpha val="43137"/>
                    </a:srgbClr>
                  </a:outerShdw>
                </a:effectLst>
              </a:rPr>
              <a:t>situated practice</a:t>
            </a:r>
            <a:r>
              <a:rPr lang="en-US" b="1" dirty="0">
                <a:solidFill>
                  <a:srgbClr val="C00000"/>
                </a:solidFill>
                <a:effectLst>
                  <a:outerShdw blurRad="38100" dist="38100" dir="2700000" algn="tl">
                    <a:srgbClr val="000000">
                      <a:alpha val="43137"/>
                    </a:srgbClr>
                  </a:outerShdw>
                </a:effectLst>
              </a:rPr>
              <a:t>)</a:t>
            </a:r>
            <a:r>
              <a:rPr lang="el-GR" dirty="0"/>
              <a:t>:  προσπάθεια να έλθουν οι μαθητές σε επαφή με  στοιχεία και λόγους (κοινωνικούς, γνωστικών πεδίων)  που έχουν σχέση με την εμπειρία τους. </a:t>
            </a:r>
          </a:p>
          <a:p>
            <a:pPr fontAlgn="auto">
              <a:spcAft>
                <a:spcPts val="0"/>
              </a:spcAft>
              <a:defRPr/>
            </a:pPr>
            <a:r>
              <a:rPr lang="el-GR" b="1" dirty="0">
                <a:solidFill>
                  <a:srgbClr val="C00000"/>
                </a:solidFill>
                <a:effectLst>
                  <a:outerShdw blurRad="38100" dist="38100" dir="2700000" algn="tl">
                    <a:srgbClr val="000000">
                      <a:alpha val="43137"/>
                    </a:srgbClr>
                  </a:outerShdw>
                </a:effectLst>
              </a:rPr>
              <a:t>Εμφανής Διδασκαλία</a:t>
            </a:r>
            <a:r>
              <a:rPr lang="en-US" b="1" dirty="0">
                <a:solidFill>
                  <a:srgbClr val="C00000"/>
                </a:solidFill>
                <a:effectLst>
                  <a:outerShdw blurRad="38100" dist="38100" dir="2700000" algn="tl">
                    <a:srgbClr val="000000">
                      <a:alpha val="43137"/>
                    </a:srgbClr>
                  </a:outerShdw>
                </a:effectLst>
              </a:rPr>
              <a:t> (</a:t>
            </a:r>
            <a:r>
              <a:rPr lang="en-US" b="1" i="1" dirty="0">
                <a:solidFill>
                  <a:srgbClr val="C00000"/>
                </a:solidFill>
                <a:effectLst>
                  <a:outerShdw blurRad="38100" dist="38100" dir="2700000" algn="tl">
                    <a:srgbClr val="000000">
                      <a:alpha val="43137"/>
                    </a:srgbClr>
                  </a:outerShdw>
                </a:effectLst>
              </a:rPr>
              <a:t>overt</a:t>
            </a:r>
            <a:r>
              <a:rPr lang="el-GR" b="1" i="1" dirty="0">
                <a:solidFill>
                  <a:srgbClr val="C00000"/>
                </a:solidFill>
                <a:effectLst>
                  <a:outerShdw blurRad="38100" dist="38100" dir="2700000" algn="tl">
                    <a:srgbClr val="000000">
                      <a:alpha val="43137"/>
                    </a:srgbClr>
                  </a:outerShdw>
                </a:effectLst>
              </a:rPr>
              <a:t> </a:t>
            </a:r>
            <a:r>
              <a:rPr lang="en-US" b="1" i="1" dirty="0">
                <a:solidFill>
                  <a:srgbClr val="C00000"/>
                </a:solidFill>
                <a:effectLst>
                  <a:outerShdw blurRad="38100" dist="38100" dir="2700000" algn="tl">
                    <a:srgbClr val="000000">
                      <a:alpha val="43137"/>
                    </a:srgbClr>
                  </a:outerShdw>
                </a:effectLst>
              </a:rPr>
              <a:t>instruction</a:t>
            </a:r>
            <a:r>
              <a:rPr lang="en-US" b="1" dirty="0">
                <a:solidFill>
                  <a:srgbClr val="C00000"/>
                </a:solidFill>
                <a:effectLst>
                  <a:outerShdw blurRad="38100" dist="38100" dir="2700000" algn="tl">
                    <a:srgbClr val="000000">
                      <a:alpha val="43137"/>
                    </a:srgbClr>
                  </a:outerShdw>
                </a:effectLst>
              </a:rPr>
              <a:t>)</a:t>
            </a:r>
            <a:r>
              <a:rPr lang="el-GR" dirty="0"/>
              <a:t>: αναλυτική και συστηματική κατανόηση των στοιχείων με τα οποία έρχονται σε επαφή οι μαθητές. </a:t>
            </a:r>
          </a:p>
          <a:p>
            <a:pPr fontAlgn="auto">
              <a:spcAft>
                <a:spcPts val="0"/>
              </a:spcAft>
              <a:defRPr/>
            </a:pPr>
            <a:r>
              <a:rPr lang="el-GR" b="1" dirty="0">
                <a:solidFill>
                  <a:srgbClr val="C00000"/>
                </a:solidFill>
                <a:effectLst>
                  <a:outerShdw blurRad="38100" dist="38100" dir="2700000" algn="tl">
                    <a:srgbClr val="000000">
                      <a:alpha val="43137"/>
                    </a:srgbClr>
                  </a:outerShdw>
                </a:effectLst>
              </a:rPr>
              <a:t>Κριτική Πλαισίωση</a:t>
            </a:r>
            <a:r>
              <a:rPr lang="en-US" b="1" dirty="0">
                <a:solidFill>
                  <a:srgbClr val="C00000"/>
                </a:solidFill>
                <a:effectLst>
                  <a:outerShdw blurRad="38100" dist="38100" dir="2700000" algn="tl">
                    <a:srgbClr val="000000">
                      <a:alpha val="43137"/>
                    </a:srgbClr>
                  </a:outerShdw>
                </a:effectLst>
              </a:rPr>
              <a:t> (</a:t>
            </a:r>
            <a:r>
              <a:rPr lang="en-US" b="1" i="1" dirty="0">
                <a:solidFill>
                  <a:srgbClr val="C00000"/>
                </a:solidFill>
                <a:effectLst>
                  <a:outerShdw blurRad="38100" dist="38100" dir="2700000" algn="tl">
                    <a:srgbClr val="000000">
                      <a:alpha val="43137"/>
                    </a:srgbClr>
                  </a:outerShdw>
                </a:effectLst>
              </a:rPr>
              <a:t>critical framing</a:t>
            </a:r>
            <a:r>
              <a:rPr lang="en-US" b="1" dirty="0">
                <a:solidFill>
                  <a:srgbClr val="C00000"/>
                </a:solidFill>
                <a:effectLst>
                  <a:outerShdw blurRad="38100" dist="38100" dir="2700000" algn="tl">
                    <a:srgbClr val="000000">
                      <a:alpha val="43137"/>
                    </a:srgbClr>
                  </a:outerShdw>
                </a:effectLst>
              </a:rPr>
              <a:t>)</a:t>
            </a:r>
            <a:r>
              <a:rPr lang="el-GR" dirty="0"/>
              <a:t>:  ερμηνεία και κριτική θεώρηση του κοινωνικού /πολιτισμικού πλαισίου των κειμένων ( π.χ γίνονται συσχετισμοί, συγκρίσεις, δίνονται χρήσιμα στοιχεία για την κριτική θεώρηση κτλ). </a:t>
            </a:r>
          </a:p>
          <a:p>
            <a:pPr fontAlgn="auto">
              <a:spcAft>
                <a:spcPts val="0"/>
              </a:spcAft>
              <a:defRPr/>
            </a:pPr>
            <a:r>
              <a:rPr lang="el-GR" b="1" dirty="0">
                <a:solidFill>
                  <a:srgbClr val="C00000"/>
                </a:solidFill>
                <a:effectLst>
                  <a:outerShdw blurRad="38100" dist="38100" dir="2700000" algn="tl">
                    <a:srgbClr val="000000">
                      <a:alpha val="43137"/>
                    </a:srgbClr>
                  </a:outerShdw>
                </a:effectLst>
              </a:rPr>
              <a:t>Μετασχηματίζουσα Πρακτική</a:t>
            </a:r>
            <a:r>
              <a:rPr lang="en-US" b="1" dirty="0">
                <a:solidFill>
                  <a:srgbClr val="C00000"/>
                </a:solidFill>
                <a:effectLst>
                  <a:outerShdw blurRad="38100" dist="38100" dir="2700000" algn="tl">
                    <a:srgbClr val="000000">
                      <a:alpha val="43137"/>
                    </a:srgbClr>
                  </a:outerShdw>
                </a:effectLst>
              </a:rPr>
              <a:t> (</a:t>
            </a:r>
            <a:r>
              <a:rPr lang="en-US" b="1" i="1" dirty="0">
                <a:solidFill>
                  <a:srgbClr val="C00000"/>
                </a:solidFill>
                <a:effectLst>
                  <a:outerShdw blurRad="38100" dist="38100" dir="2700000" algn="tl">
                    <a:srgbClr val="000000">
                      <a:alpha val="43137"/>
                    </a:srgbClr>
                  </a:outerShdw>
                </a:effectLst>
              </a:rPr>
              <a:t>transformed practice</a:t>
            </a:r>
            <a:r>
              <a:rPr lang="en-US" b="1" dirty="0">
                <a:solidFill>
                  <a:srgbClr val="C00000"/>
                </a:solidFill>
                <a:effectLst>
                  <a:outerShdw blurRad="38100" dist="38100" dir="2700000" algn="tl">
                    <a:srgbClr val="000000">
                      <a:alpha val="43137"/>
                    </a:srgbClr>
                  </a:outerShdw>
                </a:effectLst>
              </a:rPr>
              <a:t>)</a:t>
            </a:r>
            <a:r>
              <a:rPr lang="el-GR" dirty="0"/>
              <a:t>:  μεταφορά του λόγου και των πρακτικών παραγωγής του νοήματος (δεξιοτήτων χρήσης του)  σε ποικίλα επικοινωνιακά πλαίσια.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p:cNvPicPr>
          <p:nvPr>
            <p:ph idx="1"/>
          </p:nvPr>
        </p:nvPicPr>
        <p:blipFill>
          <a:blip r:embed="rId2" cstate="print"/>
          <a:srcRect/>
          <a:stretch>
            <a:fillRect/>
          </a:stretch>
        </p:blipFill>
        <p:spPr>
          <a:xfrm>
            <a:off x="179388" y="0"/>
            <a:ext cx="8964612" cy="695801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a:xfrm>
            <a:off x="1539875" y="188913"/>
            <a:ext cx="6064250" cy="59372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3412"/>
          </a:xfrm>
        </p:spPr>
        <p:txBody>
          <a:bodyPr rtlCol="0">
            <a:normAutofit fontScale="90000"/>
          </a:bodyPr>
          <a:lstStyle/>
          <a:p>
            <a:pPr fontAlgn="auto">
              <a:spcAft>
                <a:spcPts val="0"/>
              </a:spcAft>
              <a:defRPr/>
            </a:pPr>
            <a:r>
              <a:rPr lang="en-US" sz="3600" b="1" dirty="0">
                <a:solidFill>
                  <a:srgbClr val="002060"/>
                </a:solidFill>
              </a:rPr>
              <a:t>E</a:t>
            </a:r>
            <a:r>
              <a:rPr lang="el-GR" sz="3600" b="1" dirty="0">
                <a:solidFill>
                  <a:srgbClr val="002060"/>
                </a:solidFill>
              </a:rPr>
              <a:t>νδεικτικά   : Μαθαίνουμε</a:t>
            </a:r>
            <a:r>
              <a:rPr lang="el-GR" dirty="0"/>
              <a:t>:</a:t>
            </a:r>
          </a:p>
        </p:txBody>
      </p:sp>
      <p:sp>
        <p:nvSpPr>
          <p:cNvPr id="5123" name="Θέση περιεχομένου 2"/>
          <p:cNvSpPr>
            <a:spLocks noGrp="1"/>
          </p:cNvSpPr>
          <p:nvPr>
            <p:ph idx="1"/>
          </p:nvPr>
        </p:nvSpPr>
        <p:spPr>
          <a:xfrm>
            <a:off x="457200" y="1125538"/>
            <a:ext cx="8229600" cy="5000625"/>
          </a:xfrm>
        </p:spPr>
        <p:txBody>
          <a:bodyPr/>
          <a:lstStyle/>
          <a:p>
            <a:pPr algn="ctr"/>
            <a:endParaRPr lang="el-GR"/>
          </a:p>
          <a:p>
            <a:pPr algn="ctr"/>
            <a:r>
              <a:rPr lang="el-GR"/>
              <a:t>1% από την γεύση</a:t>
            </a:r>
          </a:p>
          <a:p>
            <a:pPr algn="ctr"/>
            <a:r>
              <a:rPr lang="el-GR"/>
              <a:t>2%  από την υφή</a:t>
            </a:r>
          </a:p>
          <a:p>
            <a:pPr algn="ctr"/>
            <a:r>
              <a:rPr lang="el-GR"/>
              <a:t>3% από την όσφρηση</a:t>
            </a:r>
          </a:p>
          <a:p>
            <a:pPr algn="ctr"/>
            <a:r>
              <a:rPr lang="el-GR" b="1">
                <a:solidFill>
                  <a:srgbClr val="C00000"/>
                </a:solidFill>
              </a:rPr>
              <a:t>11%  ακουστικά</a:t>
            </a:r>
          </a:p>
          <a:p>
            <a:pPr algn="ctr"/>
            <a:r>
              <a:rPr lang="el-GR" b="1">
                <a:solidFill>
                  <a:srgbClr val="C00000"/>
                </a:solidFill>
              </a:rPr>
              <a:t>83% οπτικά</a:t>
            </a:r>
          </a:p>
          <a:p>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537"/>
          </a:xfrm>
        </p:spPr>
        <p:txBody>
          <a:bodyPr rtlCol="0">
            <a:normAutofit/>
          </a:bodyPr>
          <a:lstStyle/>
          <a:p>
            <a:pPr fontAlgn="auto">
              <a:spcAft>
                <a:spcPts val="0"/>
              </a:spcAft>
              <a:defRPr/>
            </a:pPr>
            <a:r>
              <a:rPr lang="el-GR" sz="2400" b="1" dirty="0">
                <a:solidFill>
                  <a:srgbClr val="C00000"/>
                </a:solidFill>
                <a:effectLst>
                  <a:outerShdw blurRad="38100" dist="38100" dir="2700000" algn="tl">
                    <a:srgbClr val="000000">
                      <a:alpha val="43137"/>
                    </a:srgbClr>
                  </a:outerShdw>
                </a:effectLst>
              </a:rPr>
              <a:t>Μάθηση μέσω σχεδιασμού: «γνωστικές διαδικασίες»</a:t>
            </a:r>
          </a:p>
        </p:txBody>
      </p:sp>
      <p:sp>
        <p:nvSpPr>
          <p:cNvPr id="3" name="Θέση περιεχομένου 2"/>
          <p:cNvSpPr>
            <a:spLocks noGrp="1"/>
          </p:cNvSpPr>
          <p:nvPr>
            <p:ph idx="1"/>
          </p:nvPr>
        </p:nvSpPr>
        <p:spPr>
          <a:xfrm>
            <a:off x="457200" y="836613"/>
            <a:ext cx="8229600" cy="5905500"/>
          </a:xfrm>
          <a:solidFill>
            <a:schemeClr val="bg2">
              <a:lumMod val="75000"/>
            </a:schemeClr>
          </a:solidFill>
        </p:spPr>
        <p:txBody>
          <a:bodyPr rtlCol="0">
            <a:normAutofit/>
          </a:bodyPr>
          <a:lstStyle/>
          <a:p>
            <a:pPr fontAlgn="auto">
              <a:spcAft>
                <a:spcPts val="0"/>
              </a:spcAft>
              <a:defRPr/>
            </a:pPr>
            <a:r>
              <a:rPr lang="el-GR" sz="2200" dirty="0">
                <a:solidFill>
                  <a:prstClr val="black"/>
                </a:solidFill>
              </a:rPr>
              <a:t>Η παιδαγωγική της Μάθησης μέσω Σχεδιασμού χρησιμοποιεί </a:t>
            </a:r>
            <a:r>
              <a:rPr lang="el-GR" sz="2200" b="1" dirty="0">
                <a:solidFill>
                  <a:schemeClr val="accent4">
                    <a:lumMod val="75000"/>
                  </a:schemeClr>
                </a:solidFill>
                <a:effectLst>
                  <a:outerShdw blurRad="38100" dist="38100" dir="2700000" algn="tl">
                    <a:srgbClr val="000000">
                      <a:alpha val="43137"/>
                    </a:srgbClr>
                  </a:outerShdw>
                </a:effectLst>
              </a:rPr>
              <a:t>οκτώ</a:t>
            </a:r>
            <a:r>
              <a:rPr lang="el-GR" sz="2200" b="1" dirty="0">
                <a:solidFill>
                  <a:schemeClr val="accent4">
                    <a:lumMod val="75000"/>
                  </a:schemeClr>
                </a:solidFill>
              </a:rPr>
              <a:t> </a:t>
            </a:r>
            <a:r>
              <a:rPr lang="el-GR" sz="2200" b="1" dirty="0">
                <a:solidFill>
                  <a:schemeClr val="accent4">
                    <a:lumMod val="75000"/>
                  </a:schemeClr>
                </a:solidFill>
                <a:effectLst>
                  <a:outerShdw blurRad="38100" dist="38100" dir="2700000" algn="tl">
                    <a:srgbClr val="000000">
                      <a:alpha val="43137"/>
                    </a:srgbClr>
                  </a:outerShdw>
                </a:effectLst>
              </a:rPr>
              <a:t>«Γνωστικές Διαδικασίες</a:t>
            </a:r>
            <a:r>
              <a:rPr lang="el-GR" sz="2200" dirty="0">
                <a:solidFill>
                  <a:schemeClr val="accent4">
                    <a:lumMod val="75000"/>
                  </a:schemeClr>
                </a:solidFill>
              </a:rPr>
              <a:t>». </a:t>
            </a:r>
          </a:p>
          <a:p>
            <a:pPr fontAlgn="auto">
              <a:spcAft>
                <a:spcPts val="0"/>
              </a:spcAft>
              <a:defRPr/>
            </a:pPr>
            <a:r>
              <a:rPr lang="el-GR" sz="2200" b="1" dirty="0">
                <a:solidFill>
                  <a:srgbClr val="C00000"/>
                </a:solidFill>
                <a:effectLst>
                  <a:outerShdw blurRad="38100" dist="38100" dir="2700000" algn="tl">
                    <a:srgbClr val="000000">
                      <a:alpha val="43137"/>
                    </a:srgbClr>
                  </a:outerShdw>
                </a:effectLst>
              </a:rPr>
              <a:t>Κάθε «Γνωστική Διαδικασία» συνδέεται με διαφορετικό </a:t>
            </a:r>
            <a:r>
              <a:rPr lang="el-GR" sz="2200" b="1" i="1" dirty="0">
                <a:solidFill>
                  <a:srgbClr val="C00000"/>
                </a:solidFill>
                <a:effectLst>
                  <a:outerShdw blurRad="38100" dist="38100" dir="2700000" algn="tl">
                    <a:srgbClr val="000000">
                      <a:alpha val="43137"/>
                    </a:srgbClr>
                  </a:outerShdw>
                </a:effectLst>
              </a:rPr>
              <a:t>είδος δραστηριοτήτων </a:t>
            </a:r>
            <a:r>
              <a:rPr lang="el-GR" sz="2200" b="1" dirty="0">
                <a:solidFill>
                  <a:srgbClr val="C00000"/>
                </a:solidFill>
                <a:effectLst>
                  <a:outerShdw blurRad="38100" dist="38100" dir="2700000" algn="tl">
                    <a:srgbClr val="000000">
                      <a:alpha val="43137"/>
                    </a:srgbClr>
                  </a:outerShdw>
                </a:effectLst>
              </a:rPr>
              <a:t> </a:t>
            </a:r>
            <a:r>
              <a:rPr lang="el-GR" sz="2200" dirty="0">
                <a:solidFill>
                  <a:prstClr val="black"/>
                </a:solidFill>
              </a:rPr>
              <a:t>«που επιτρέπουν ένα ξεχωριστό τρόπο παραγωγής/οικοδόμησης της γνώσης και της μάθησης».</a:t>
            </a:r>
          </a:p>
          <a:p>
            <a:pPr fontAlgn="auto">
              <a:spcAft>
                <a:spcPts val="0"/>
              </a:spcAft>
              <a:defRPr/>
            </a:pPr>
            <a:r>
              <a:rPr lang="el-GR" sz="2200" b="1" dirty="0">
                <a:solidFill>
                  <a:srgbClr val="C00000"/>
                </a:solidFill>
                <a:effectLst>
                  <a:outerShdw blurRad="38100" dist="38100" dir="2700000" algn="tl">
                    <a:srgbClr val="000000">
                      <a:alpha val="43137"/>
                    </a:srgbClr>
                  </a:outerShdw>
                </a:effectLst>
              </a:rPr>
              <a:t>Οι εκπαιδευτικοί ως σχεδιαστές </a:t>
            </a:r>
            <a:r>
              <a:rPr lang="el-GR" sz="2200" dirty="0">
                <a:solidFill>
                  <a:prstClr val="black"/>
                </a:solidFill>
              </a:rPr>
              <a:t>των περιβαλλόντων μάθησης μπορούν </a:t>
            </a:r>
            <a:r>
              <a:rPr lang="el-GR" sz="2200" dirty="0">
                <a:solidFill>
                  <a:srgbClr val="C00000"/>
                </a:solidFill>
                <a:effectLst>
                  <a:outerShdw blurRad="38100" dist="38100" dir="2700000" algn="tl">
                    <a:srgbClr val="000000">
                      <a:alpha val="43137"/>
                    </a:srgbClr>
                  </a:outerShdw>
                </a:effectLst>
              </a:rPr>
              <a:t>να επιλέξουν οποιοδήποτε συνδυασμό </a:t>
            </a:r>
            <a:r>
              <a:rPr lang="el-GR" sz="2200" dirty="0">
                <a:solidFill>
                  <a:prstClr val="black"/>
                </a:solidFill>
              </a:rPr>
              <a:t>ή και να ταξινομήσουν τις Γνωστικές Διαδικασίες «</a:t>
            </a:r>
            <a:r>
              <a:rPr lang="el-GR" sz="2200" dirty="0"/>
              <a:t>με την πλέον κατάλληλη αλληλουχία και το εύρος των δραστηριοτήτων μάθησης» </a:t>
            </a:r>
            <a:r>
              <a:rPr lang="el-GR" sz="2200" dirty="0">
                <a:solidFill>
                  <a:prstClr val="black"/>
                </a:solidFill>
              </a:rPr>
              <a:t>που θεωρούν ότι ανταποκρίνεται στις ανάγκες των μαθητών τους</a:t>
            </a:r>
          </a:p>
          <a:p>
            <a:pPr fontAlgn="auto">
              <a:spcAft>
                <a:spcPts val="0"/>
              </a:spcAft>
              <a:defRPr/>
            </a:pPr>
            <a:r>
              <a:rPr lang="el-GR" sz="2200" dirty="0">
                <a:solidFill>
                  <a:prstClr val="black"/>
                </a:solidFill>
              </a:rPr>
              <a:t>Οι εκπαιδευτικοί </a:t>
            </a:r>
            <a:r>
              <a:rPr lang="el-GR" sz="2200" b="1" dirty="0">
                <a:solidFill>
                  <a:srgbClr val="C00000"/>
                </a:solidFill>
                <a:effectLst>
                  <a:outerShdw blurRad="38100" dist="38100" dir="2700000" algn="tl">
                    <a:srgbClr val="000000">
                      <a:alpha val="43137"/>
                    </a:srgbClr>
                  </a:outerShdw>
                </a:effectLst>
              </a:rPr>
              <a:t>χρησιμοποιούν τις Γνωστικές Διαδικασίες ως «προτροπές για να σχεδιάσουν, να εκπονήσουν και να αναπτύξουν μαθησιακά προγράμματα</a:t>
            </a:r>
            <a:r>
              <a:rPr lang="el-GR" sz="2200" dirty="0">
                <a:solidFill>
                  <a:prstClr val="black"/>
                </a:solidFill>
              </a:rPr>
              <a:t>».  Η συνειδητή χρήση των εν λόγω Διαδικασιών Μάθησης αποκαλείται «Μάθηση μέσω Σχεδιασμού».</a:t>
            </a:r>
            <a:endParaRPr lang="el-GR" sz="2400" dirty="0">
              <a:hlinkClick r:id="rId2"/>
            </a:endParaRPr>
          </a:p>
          <a:p>
            <a:pPr marL="0" indent="0" fontAlgn="auto">
              <a:spcAft>
                <a:spcPts val="0"/>
              </a:spcAft>
              <a:buFont typeface="Arial" pitchFamily="34" charset="0"/>
              <a:buNone/>
              <a:defRPr/>
            </a:pPr>
            <a:r>
              <a:rPr lang="en-US" sz="2400" dirty="0">
                <a:hlinkClick r:id="rId2"/>
              </a:rPr>
              <a:t>http://neamathisi.com/learning-by-design/pedagogy/</a:t>
            </a:r>
            <a:endParaRPr lang="el-GR" sz="2400" dirty="0"/>
          </a:p>
          <a:p>
            <a:pPr fontAlgn="auto">
              <a:spcAft>
                <a:spcPts val="0"/>
              </a:spcAft>
              <a:defRPr/>
            </a:pPr>
            <a:endParaRPr lang="el-G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0"/>
            <a:ext cx="8229600" cy="6130925"/>
          </a:xfrm>
        </p:spPr>
        <p:txBody>
          <a:bodyPr/>
          <a:lstStyle/>
          <a:p>
            <a:pPr algn="ctr">
              <a:buFont typeface="Wingdings" pitchFamily="2" charset="2"/>
              <a:buNone/>
            </a:pPr>
            <a:r>
              <a:rPr lang="en-US" sz="1600">
                <a:latin typeface="Times New Roman" pitchFamily="18" charset="0"/>
              </a:rPr>
              <a:t> </a:t>
            </a:r>
            <a:r>
              <a:rPr lang="el-GR" sz="1800" b="1">
                <a:latin typeface="Times New Roman" pitchFamily="18" charset="0"/>
              </a:rPr>
              <a:t>ΕΝΝΟΙΟΛΟΓΙΚΟ ΠΛΑΙΣΙΟ</a:t>
            </a:r>
            <a:endParaRPr lang="en-US" sz="1800" b="1">
              <a:latin typeface="Times New Roman" pitchFamily="18" charset="0"/>
            </a:endParaRPr>
          </a:p>
        </p:txBody>
      </p:sp>
      <p:sp>
        <p:nvSpPr>
          <p:cNvPr id="35844" name="Rectangle 4"/>
          <p:cNvSpPr>
            <a:spLocks noChangeArrowheads="1"/>
          </p:cNvSpPr>
          <p:nvPr/>
        </p:nvSpPr>
        <p:spPr bwMode="auto">
          <a:xfrm>
            <a:off x="304800" y="457200"/>
            <a:ext cx="2286000" cy="762000"/>
          </a:xfrm>
          <a:prstGeom prst="rect">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solidFill>
                  <a:schemeClr val="bg2"/>
                </a:solidFill>
                <a:effectLst>
                  <a:outerShdw blurRad="38100" dist="38100" dir="2700000" algn="tl">
                    <a:srgbClr val="000000">
                      <a:alpha val="43137"/>
                    </a:srgbClr>
                  </a:outerShdw>
                </a:effectLst>
                <a:latin typeface="Times New Roman" pitchFamily="18" charset="0"/>
                <a:cs typeface="+mn-cs"/>
              </a:rPr>
              <a:t>Γλωσσική </a:t>
            </a:r>
          </a:p>
          <a:p>
            <a:pPr algn="ctr" fontAlgn="auto">
              <a:spcBef>
                <a:spcPts val="0"/>
              </a:spcBef>
              <a:spcAft>
                <a:spcPts val="0"/>
              </a:spcAft>
              <a:defRPr/>
            </a:pPr>
            <a:r>
              <a:rPr lang="el-GR" sz="2400" dirty="0">
                <a:solidFill>
                  <a:schemeClr val="bg2"/>
                </a:solidFill>
                <a:latin typeface="Times New Roman" pitchFamily="18" charset="0"/>
                <a:cs typeface="+mn-cs"/>
              </a:rPr>
              <a:t>διαφοροποίηση</a:t>
            </a:r>
            <a:endParaRPr lang="en-US" sz="2400" dirty="0">
              <a:solidFill>
                <a:schemeClr val="bg2"/>
              </a:solidFill>
              <a:latin typeface="Times New Roman" pitchFamily="18" charset="0"/>
              <a:cs typeface="+mn-cs"/>
            </a:endParaRPr>
          </a:p>
        </p:txBody>
      </p:sp>
      <p:sp>
        <p:nvSpPr>
          <p:cNvPr id="35847" name="Rectangle 7"/>
          <p:cNvSpPr>
            <a:spLocks noChangeArrowheads="1"/>
          </p:cNvSpPr>
          <p:nvPr/>
        </p:nvSpPr>
        <p:spPr bwMode="auto">
          <a:xfrm>
            <a:off x="3011488" y="457200"/>
            <a:ext cx="2713037" cy="762000"/>
          </a:xfrm>
          <a:prstGeom prst="rect">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solidFill>
                  <a:schemeClr val="bg2"/>
                </a:solidFill>
                <a:effectLst>
                  <a:outerShdw blurRad="38100" dist="38100" dir="2700000" algn="tl">
                    <a:srgbClr val="000000">
                      <a:alpha val="43137"/>
                    </a:srgbClr>
                  </a:outerShdw>
                </a:effectLst>
                <a:latin typeface="Times New Roman" pitchFamily="18" charset="0"/>
                <a:cs typeface="+mn-cs"/>
              </a:rPr>
              <a:t>Πολιτισμική</a:t>
            </a:r>
            <a:r>
              <a:rPr lang="el-GR" sz="2400" dirty="0">
                <a:solidFill>
                  <a:schemeClr val="bg2"/>
                </a:solidFill>
                <a:latin typeface="Times New Roman" pitchFamily="18" charset="0"/>
                <a:cs typeface="+mn-cs"/>
              </a:rPr>
              <a:t> </a:t>
            </a:r>
          </a:p>
          <a:p>
            <a:pPr algn="ctr" fontAlgn="auto">
              <a:spcBef>
                <a:spcPts val="0"/>
              </a:spcBef>
              <a:spcAft>
                <a:spcPts val="0"/>
              </a:spcAft>
              <a:defRPr/>
            </a:pPr>
            <a:r>
              <a:rPr lang="el-GR" sz="2400" dirty="0">
                <a:solidFill>
                  <a:schemeClr val="bg2"/>
                </a:solidFill>
                <a:latin typeface="Times New Roman" pitchFamily="18" charset="0"/>
                <a:cs typeface="+mn-cs"/>
              </a:rPr>
              <a:t>διαφοροποίηση </a:t>
            </a:r>
            <a:endParaRPr lang="en-US" sz="2400" dirty="0">
              <a:solidFill>
                <a:schemeClr val="bg2"/>
              </a:solidFill>
              <a:latin typeface="Times New Roman" pitchFamily="18" charset="0"/>
              <a:cs typeface="+mn-cs"/>
            </a:endParaRPr>
          </a:p>
        </p:txBody>
      </p:sp>
      <p:sp>
        <p:nvSpPr>
          <p:cNvPr id="35848" name="Rectangle 8"/>
          <p:cNvSpPr>
            <a:spLocks noChangeArrowheads="1"/>
          </p:cNvSpPr>
          <p:nvPr/>
        </p:nvSpPr>
        <p:spPr bwMode="auto">
          <a:xfrm>
            <a:off x="5857875" y="371475"/>
            <a:ext cx="3178175" cy="825500"/>
          </a:xfrm>
          <a:prstGeom prst="rect">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solidFill>
                  <a:schemeClr val="bg2"/>
                </a:solidFill>
                <a:effectLst>
                  <a:outerShdw blurRad="38100" dist="38100" dir="2700000" algn="tl">
                    <a:srgbClr val="000000">
                      <a:alpha val="43137"/>
                    </a:srgbClr>
                  </a:outerShdw>
                </a:effectLst>
                <a:latin typeface="Times New Roman" pitchFamily="18" charset="0"/>
                <a:cs typeface="+mn-cs"/>
              </a:rPr>
              <a:t>Πραγματολογική Γνώση </a:t>
            </a:r>
          </a:p>
          <a:p>
            <a:pPr algn="ctr" fontAlgn="auto">
              <a:spcBef>
                <a:spcPts val="0"/>
              </a:spcBef>
              <a:spcAft>
                <a:spcPts val="0"/>
              </a:spcAft>
              <a:defRPr/>
            </a:pPr>
            <a:r>
              <a:rPr lang="el-GR" sz="2400" dirty="0">
                <a:solidFill>
                  <a:schemeClr val="bg2"/>
                </a:solidFill>
                <a:latin typeface="Times New Roman" pitchFamily="18" charset="0"/>
                <a:cs typeface="+mn-cs"/>
              </a:rPr>
              <a:t>(</a:t>
            </a:r>
            <a:r>
              <a:rPr lang="el-GR" sz="2000" dirty="0">
                <a:solidFill>
                  <a:schemeClr val="bg2"/>
                </a:solidFill>
                <a:latin typeface="Times New Roman" pitchFamily="18" charset="0"/>
                <a:cs typeface="+mn-cs"/>
              </a:rPr>
              <a:t>γνώση για τον κόσμο</a:t>
            </a:r>
            <a:r>
              <a:rPr lang="el-GR" sz="2400" dirty="0">
                <a:solidFill>
                  <a:schemeClr val="bg2"/>
                </a:solidFill>
                <a:latin typeface="Times New Roman" pitchFamily="18" charset="0"/>
                <a:cs typeface="+mn-cs"/>
              </a:rPr>
              <a:t>)</a:t>
            </a:r>
            <a:endParaRPr lang="en-US" sz="2400" dirty="0">
              <a:solidFill>
                <a:schemeClr val="bg2"/>
              </a:solidFill>
              <a:latin typeface="Times New Roman" pitchFamily="18" charset="0"/>
              <a:cs typeface="+mn-cs"/>
            </a:endParaRPr>
          </a:p>
        </p:txBody>
      </p:sp>
      <p:sp>
        <p:nvSpPr>
          <p:cNvPr id="43014" name="Rectangle 9"/>
          <p:cNvSpPr>
            <a:spLocks noChangeArrowheads="1"/>
          </p:cNvSpPr>
          <p:nvPr/>
        </p:nvSpPr>
        <p:spPr bwMode="auto">
          <a:xfrm>
            <a:off x="381000" y="1524000"/>
            <a:ext cx="7924800" cy="533400"/>
          </a:xfrm>
          <a:prstGeom prst="rect">
            <a:avLst/>
          </a:prstGeom>
          <a:solidFill>
            <a:schemeClr val="bg1"/>
          </a:solidFill>
          <a:ln w="9525">
            <a:solidFill>
              <a:schemeClr val="tx1"/>
            </a:solidFill>
            <a:miter lim="800000"/>
            <a:headEnd/>
            <a:tailEnd/>
          </a:ln>
        </p:spPr>
        <p:txBody>
          <a:bodyPr wrap="none" anchor="ctr"/>
          <a:lstStyle/>
          <a:p>
            <a:pPr algn="ctr"/>
            <a:r>
              <a:rPr lang="en-US" sz="2800">
                <a:latin typeface="Times New Roman" pitchFamily="18" charset="0"/>
              </a:rPr>
              <a:t>KNOWLEDGE PROCESSES</a:t>
            </a:r>
          </a:p>
        </p:txBody>
      </p:sp>
      <p:sp>
        <p:nvSpPr>
          <p:cNvPr id="43015" name="Line 10"/>
          <p:cNvSpPr>
            <a:spLocks noChangeShapeType="1"/>
          </p:cNvSpPr>
          <p:nvPr/>
        </p:nvSpPr>
        <p:spPr bwMode="auto">
          <a:xfrm>
            <a:off x="1524000" y="1143000"/>
            <a:ext cx="0" cy="381000"/>
          </a:xfrm>
          <a:prstGeom prst="line">
            <a:avLst/>
          </a:prstGeom>
          <a:noFill/>
          <a:ln w="9525">
            <a:solidFill>
              <a:schemeClr val="tx1"/>
            </a:solidFill>
            <a:round/>
            <a:headEnd/>
            <a:tailEnd type="triangle" w="med" len="med"/>
          </a:ln>
        </p:spPr>
        <p:txBody>
          <a:bodyPr/>
          <a:lstStyle/>
          <a:p>
            <a:endParaRPr lang="el-GR"/>
          </a:p>
        </p:txBody>
      </p:sp>
      <p:sp>
        <p:nvSpPr>
          <p:cNvPr id="43016" name="Line 11"/>
          <p:cNvSpPr>
            <a:spLocks noChangeShapeType="1"/>
          </p:cNvSpPr>
          <p:nvPr/>
        </p:nvSpPr>
        <p:spPr bwMode="auto">
          <a:xfrm>
            <a:off x="4419600" y="1219200"/>
            <a:ext cx="0" cy="381000"/>
          </a:xfrm>
          <a:prstGeom prst="line">
            <a:avLst/>
          </a:prstGeom>
          <a:noFill/>
          <a:ln w="9525">
            <a:solidFill>
              <a:schemeClr val="tx1"/>
            </a:solidFill>
            <a:round/>
            <a:headEnd/>
            <a:tailEnd type="triangle" w="med" len="med"/>
          </a:ln>
        </p:spPr>
        <p:txBody>
          <a:bodyPr/>
          <a:lstStyle/>
          <a:p>
            <a:endParaRPr lang="el-GR"/>
          </a:p>
        </p:txBody>
      </p:sp>
      <p:sp>
        <p:nvSpPr>
          <p:cNvPr id="43017" name="Line 12"/>
          <p:cNvSpPr>
            <a:spLocks noChangeShapeType="1"/>
          </p:cNvSpPr>
          <p:nvPr/>
        </p:nvSpPr>
        <p:spPr bwMode="auto">
          <a:xfrm>
            <a:off x="7391400" y="1143000"/>
            <a:ext cx="0" cy="381000"/>
          </a:xfrm>
          <a:prstGeom prst="line">
            <a:avLst/>
          </a:prstGeom>
          <a:noFill/>
          <a:ln w="9525">
            <a:solidFill>
              <a:schemeClr val="tx1"/>
            </a:solidFill>
            <a:round/>
            <a:headEnd/>
            <a:tailEnd type="triangle" w="med" len="med"/>
          </a:ln>
        </p:spPr>
        <p:txBody>
          <a:bodyPr/>
          <a:lstStyle/>
          <a:p>
            <a:endParaRPr lang="el-GR"/>
          </a:p>
        </p:txBody>
      </p:sp>
      <p:sp>
        <p:nvSpPr>
          <p:cNvPr id="35853" name="Rectangle 13"/>
          <p:cNvSpPr>
            <a:spLocks noChangeArrowheads="1"/>
          </p:cNvSpPr>
          <p:nvPr/>
        </p:nvSpPr>
        <p:spPr bwMode="auto">
          <a:xfrm>
            <a:off x="533400" y="2590800"/>
            <a:ext cx="1828800" cy="609600"/>
          </a:xfrm>
          <a:prstGeom prst="rect">
            <a:avLst/>
          </a:prstGeom>
          <a:solidFill>
            <a:schemeClr val="folHlink"/>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solidFill>
                  <a:schemeClr val="bg2"/>
                </a:solidFill>
                <a:effectLst>
                  <a:outerShdw blurRad="38100" dist="38100" dir="2700000" algn="tl">
                    <a:srgbClr val="000000">
                      <a:alpha val="43137"/>
                    </a:srgbClr>
                  </a:outerShdw>
                </a:effectLst>
                <a:latin typeface="Times New Roman" pitchFamily="18" charset="0"/>
                <a:cs typeface="+mn-cs"/>
              </a:rPr>
              <a:t>Βιώνοντας</a:t>
            </a:r>
            <a:endParaRPr lang="en-US" sz="2400" b="1" dirty="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43019" name="Line 14"/>
          <p:cNvSpPr>
            <a:spLocks noChangeShapeType="1"/>
          </p:cNvSpPr>
          <p:nvPr/>
        </p:nvSpPr>
        <p:spPr bwMode="auto">
          <a:xfrm>
            <a:off x="1524000" y="2209800"/>
            <a:ext cx="0" cy="381000"/>
          </a:xfrm>
          <a:prstGeom prst="line">
            <a:avLst/>
          </a:prstGeom>
          <a:noFill/>
          <a:ln w="9525">
            <a:solidFill>
              <a:schemeClr val="tx1"/>
            </a:solidFill>
            <a:round/>
            <a:headEnd/>
            <a:tailEnd type="triangle" w="med" len="med"/>
          </a:ln>
        </p:spPr>
        <p:txBody>
          <a:bodyPr/>
          <a:lstStyle/>
          <a:p>
            <a:endParaRPr lang="el-GR"/>
          </a:p>
        </p:txBody>
      </p:sp>
      <p:sp>
        <p:nvSpPr>
          <p:cNvPr id="35855" name="Rectangle 15"/>
          <p:cNvSpPr>
            <a:spLocks noChangeArrowheads="1"/>
          </p:cNvSpPr>
          <p:nvPr/>
        </p:nvSpPr>
        <p:spPr bwMode="auto">
          <a:xfrm>
            <a:off x="2362200" y="2590800"/>
            <a:ext cx="2209800" cy="609600"/>
          </a:xfrm>
          <a:prstGeom prst="rect">
            <a:avLst/>
          </a:prstGeom>
          <a:solidFill>
            <a:srgbClr val="FFFF00"/>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effectLst>
                  <a:outerShdw blurRad="38100" dist="38100" dir="2700000" algn="tl">
                    <a:srgbClr val="000000">
                      <a:alpha val="43137"/>
                    </a:srgbClr>
                  </a:outerShdw>
                </a:effectLst>
                <a:latin typeface="Times New Roman" pitchFamily="18" charset="0"/>
                <a:cs typeface="+mn-cs"/>
              </a:rPr>
              <a:t>Εννοιολογώντας</a:t>
            </a:r>
            <a:endParaRPr lang="en-US" sz="2400" b="1" dirty="0">
              <a:effectLst>
                <a:outerShdw blurRad="38100" dist="38100" dir="2700000" algn="tl">
                  <a:srgbClr val="000000">
                    <a:alpha val="43137"/>
                  </a:srgbClr>
                </a:outerShdw>
              </a:effectLst>
              <a:latin typeface="Times New Roman" pitchFamily="18" charset="0"/>
              <a:cs typeface="+mn-cs"/>
            </a:endParaRPr>
          </a:p>
        </p:txBody>
      </p:sp>
      <p:sp>
        <p:nvSpPr>
          <p:cNvPr id="35856" name="Rectangle 16"/>
          <p:cNvSpPr>
            <a:spLocks noChangeArrowheads="1"/>
          </p:cNvSpPr>
          <p:nvPr/>
        </p:nvSpPr>
        <p:spPr bwMode="auto">
          <a:xfrm>
            <a:off x="4648200" y="2590800"/>
            <a:ext cx="1752600" cy="609600"/>
          </a:xfrm>
          <a:prstGeom prst="rect">
            <a:avLst/>
          </a:prstGeom>
          <a:solidFill>
            <a:schemeClr val="accent2"/>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solidFill>
                  <a:schemeClr val="bg2"/>
                </a:solidFill>
                <a:effectLst>
                  <a:outerShdw blurRad="38100" dist="38100" dir="2700000" algn="tl">
                    <a:srgbClr val="000000">
                      <a:alpha val="43137"/>
                    </a:srgbClr>
                  </a:outerShdw>
                </a:effectLst>
                <a:latin typeface="Times New Roman" pitchFamily="18" charset="0"/>
                <a:cs typeface="+mn-cs"/>
              </a:rPr>
              <a:t>Αναλύοντας</a:t>
            </a:r>
            <a:endParaRPr lang="en-US" sz="2400" b="1" dirty="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43022" name="Rectangle 17"/>
          <p:cNvSpPr>
            <a:spLocks noChangeArrowheads="1"/>
          </p:cNvSpPr>
          <p:nvPr/>
        </p:nvSpPr>
        <p:spPr bwMode="auto">
          <a:xfrm>
            <a:off x="533400" y="3581400"/>
            <a:ext cx="1676400" cy="609600"/>
          </a:xfrm>
          <a:prstGeom prst="rect">
            <a:avLst/>
          </a:prstGeom>
          <a:solidFill>
            <a:schemeClr val="folHlink"/>
          </a:solidFill>
          <a:ln w="9525">
            <a:solidFill>
              <a:schemeClr val="tx1"/>
            </a:solidFill>
            <a:miter lim="800000"/>
            <a:headEnd/>
            <a:tailEnd/>
          </a:ln>
        </p:spPr>
        <p:txBody>
          <a:bodyPr wrap="none" anchor="ctr"/>
          <a:lstStyle/>
          <a:p>
            <a:pPr algn="ctr"/>
            <a:r>
              <a:rPr lang="el-GR" sz="2400">
                <a:solidFill>
                  <a:schemeClr val="bg2"/>
                </a:solidFill>
                <a:latin typeface="Times New Roman" pitchFamily="18" charset="0"/>
              </a:rPr>
              <a:t>Το γνωστό</a:t>
            </a:r>
            <a:endParaRPr lang="en-US" sz="2400">
              <a:solidFill>
                <a:schemeClr val="bg2"/>
              </a:solidFill>
              <a:latin typeface="Times New Roman" pitchFamily="18" charset="0"/>
            </a:endParaRPr>
          </a:p>
        </p:txBody>
      </p:sp>
      <p:sp>
        <p:nvSpPr>
          <p:cNvPr id="43023" name="Rectangle 18"/>
          <p:cNvSpPr>
            <a:spLocks noChangeArrowheads="1"/>
          </p:cNvSpPr>
          <p:nvPr/>
        </p:nvSpPr>
        <p:spPr bwMode="auto">
          <a:xfrm>
            <a:off x="2514600" y="3581400"/>
            <a:ext cx="2057400" cy="609600"/>
          </a:xfrm>
          <a:prstGeom prst="rect">
            <a:avLst/>
          </a:prstGeom>
          <a:solidFill>
            <a:srgbClr val="FFFF00"/>
          </a:solidFill>
          <a:ln w="9525">
            <a:solidFill>
              <a:schemeClr val="tx1"/>
            </a:solidFill>
            <a:miter lim="800000"/>
            <a:headEnd/>
            <a:tailEnd/>
          </a:ln>
        </p:spPr>
        <p:txBody>
          <a:bodyPr wrap="none" anchor="ctr"/>
          <a:lstStyle/>
          <a:p>
            <a:pPr algn="ctr"/>
            <a:r>
              <a:rPr lang="el-GR" sz="2000">
                <a:latin typeface="Times New Roman" pitchFamily="18" charset="0"/>
              </a:rPr>
              <a:t>Με ορολογία</a:t>
            </a:r>
            <a:endParaRPr lang="en-US" sz="2000">
              <a:latin typeface="Times New Roman" pitchFamily="18" charset="0"/>
            </a:endParaRPr>
          </a:p>
        </p:txBody>
      </p:sp>
      <p:sp>
        <p:nvSpPr>
          <p:cNvPr id="43024" name="Rectangle 19"/>
          <p:cNvSpPr>
            <a:spLocks noChangeArrowheads="1"/>
          </p:cNvSpPr>
          <p:nvPr/>
        </p:nvSpPr>
        <p:spPr bwMode="auto">
          <a:xfrm>
            <a:off x="4724400" y="3581400"/>
            <a:ext cx="1676400" cy="609600"/>
          </a:xfrm>
          <a:prstGeom prst="rect">
            <a:avLst/>
          </a:prstGeom>
          <a:solidFill>
            <a:schemeClr val="accent2"/>
          </a:solidFill>
          <a:ln w="9525">
            <a:solidFill>
              <a:schemeClr val="tx1"/>
            </a:solidFill>
            <a:miter lim="800000"/>
            <a:headEnd/>
            <a:tailEnd/>
          </a:ln>
        </p:spPr>
        <p:txBody>
          <a:bodyPr wrap="none" anchor="ctr"/>
          <a:lstStyle/>
          <a:p>
            <a:pPr algn="ctr"/>
            <a:r>
              <a:rPr lang="el-GR" sz="2400">
                <a:solidFill>
                  <a:schemeClr val="bg2"/>
                </a:solidFill>
                <a:latin typeface="Times New Roman" pitchFamily="18" charset="0"/>
              </a:rPr>
              <a:t>Λειτουργικά</a:t>
            </a:r>
            <a:endParaRPr lang="en-US" sz="2400">
              <a:solidFill>
                <a:schemeClr val="bg2"/>
              </a:solidFill>
              <a:latin typeface="Times New Roman" pitchFamily="18" charset="0"/>
            </a:endParaRPr>
          </a:p>
        </p:txBody>
      </p:sp>
      <p:sp>
        <p:nvSpPr>
          <p:cNvPr id="43025" name="Rectangle 20"/>
          <p:cNvSpPr>
            <a:spLocks noChangeArrowheads="1"/>
          </p:cNvSpPr>
          <p:nvPr/>
        </p:nvSpPr>
        <p:spPr bwMode="auto">
          <a:xfrm>
            <a:off x="609600" y="4724400"/>
            <a:ext cx="1676400" cy="609600"/>
          </a:xfrm>
          <a:prstGeom prst="rect">
            <a:avLst/>
          </a:prstGeom>
          <a:solidFill>
            <a:schemeClr val="folHlink"/>
          </a:solidFill>
          <a:ln w="9525">
            <a:solidFill>
              <a:schemeClr val="tx1"/>
            </a:solidFill>
            <a:miter lim="800000"/>
            <a:headEnd/>
            <a:tailEnd/>
          </a:ln>
        </p:spPr>
        <p:txBody>
          <a:bodyPr wrap="none" anchor="ctr"/>
          <a:lstStyle/>
          <a:p>
            <a:pPr algn="ctr"/>
            <a:r>
              <a:rPr lang="el-GR" sz="2400">
                <a:solidFill>
                  <a:schemeClr val="bg2"/>
                </a:solidFill>
                <a:latin typeface="Times New Roman" pitchFamily="18" charset="0"/>
              </a:rPr>
              <a:t>Το καινούργιο</a:t>
            </a:r>
            <a:endParaRPr lang="en-US" sz="2400">
              <a:solidFill>
                <a:schemeClr val="bg2"/>
              </a:solidFill>
              <a:latin typeface="Times New Roman" pitchFamily="18" charset="0"/>
            </a:endParaRPr>
          </a:p>
        </p:txBody>
      </p:sp>
      <p:sp>
        <p:nvSpPr>
          <p:cNvPr id="43026" name="Rectangle 21"/>
          <p:cNvSpPr>
            <a:spLocks noChangeArrowheads="1"/>
          </p:cNvSpPr>
          <p:nvPr/>
        </p:nvSpPr>
        <p:spPr bwMode="auto">
          <a:xfrm>
            <a:off x="2540000" y="4724400"/>
            <a:ext cx="2057400" cy="609600"/>
          </a:xfrm>
          <a:prstGeom prst="rect">
            <a:avLst/>
          </a:prstGeom>
          <a:solidFill>
            <a:srgbClr val="FFFF00"/>
          </a:solidFill>
          <a:ln w="9525">
            <a:solidFill>
              <a:schemeClr val="tx1"/>
            </a:solidFill>
            <a:miter lim="800000"/>
            <a:headEnd/>
            <a:tailEnd/>
          </a:ln>
        </p:spPr>
        <p:txBody>
          <a:bodyPr wrap="none" anchor="ctr"/>
          <a:lstStyle/>
          <a:p>
            <a:pPr algn="ctr"/>
            <a:r>
              <a:rPr lang="el-GR" sz="2000">
                <a:latin typeface="Times New Roman" pitchFamily="18" charset="0"/>
              </a:rPr>
              <a:t>Με «θεωρία»</a:t>
            </a:r>
            <a:endParaRPr lang="en-US" sz="2000">
              <a:latin typeface="Times New Roman" pitchFamily="18" charset="0"/>
            </a:endParaRPr>
          </a:p>
        </p:txBody>
      </p:sp>
      <p:sp>
        <p:nvSpPr>
          <p:cNvPr id="35862" name="Rectangle 22"/>
          <p:cNvSpPr>
            <a:spLocks noChangeArrowheads="1"/>
          </p:cNvSpPr>
          <p:nvPr/>
        </p:nvSpPr>
        <p:spPr bwMode="auto">
          <a:xfrm>
            <a:off x="4724400" y="4724400"/>
            <a:ext cx="1676400" cy="609600"/>
          </a:xfrm>
          <a:prstGeom prst="rect">
            <a:avLst/>
          </a:prstGeom>
          <a:solidFill>
            <a:schemeClr val="accent2"/>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dirty="0">
                <a:solidFill>
                  <a:schemeClr val="bg2"/>
                </a:solidFill>
                <a:effectLst>
                  <a:outerShdw blurRad="38100" dist="38100" dir="2700000" algn="tl">
                    <a:srgbClr val="000000">
                      <a:alpha val="43137"/>
                    </a:srgbClr>
                  </a:outerShdw>
                </a:effectLst>
                <a:latin typeface="Times New Roman" pitchFamily="18" charset="0"/>
                <a:cs typeface="+mn-cs"/>
              </a:rPr>
              <a:t>Κριτικά</a:t>
            </a:r>
            <a:endParaRPr lang="en-US" sz="2400" dirty="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5863" name="Rectangle 23"/>
          <p:cNvSpPr>
            <a:spLocks noChangeArrowheads="1"/>
          </p:cNvSpPr>
          <p:nvPr/>
        </p:nvSpPr>
        <p:spPr bwMode="auto">
          <a:xfrm>
            <a:off x="6696075" y="2590800"/>
            <a:ext cx="1855788" cy="609600"/>
          </a:xfrm>
          <a:prstGeom prst="rect">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el-GR" sz="2400" b="1" dirty="0">
                <a:effectLst>
                  <a:outerShdw blurRad="38100" dist="38100" dir="2700000" algn="tl">
                    <a:srgbClr val="000000">
                      <a:alpha val="43137"/>
                    </a:srgbClr>
                  </a:outerShdw>
                </a:effectLst>
                <a:latin typeface="Times New Roman" pitchFamily="18" charset="0"/>
                <a:cs typeface="+mn-cs"/>
              </a:rPr>
              <a:t>Εφαρμόζοντας</a:t>
            </a:r>
            <a:endParaRPr lang="en-US" sz="2400" b="1" dirty="0">
              <a:effectLst>
                <a:outerShdw blurRad="38100" dist="38100" dir="2700000" algn="tl">
                  <a:srgbClr val="000000">
                    <a:alpha val="43137"/>
                  </a:srgbClr>
                </a:outerShdw>
              </a:effectLst>
              <a:latin typeface="Times New Roman" pitchFamily="18" charset="0"/>
              <a:cs typeface="+mn-cs"/>
            </a:endParaRPr>
          </a:p>
        </p:txBody>
      </p:sp>
      <p:sp>
        <p:nvSpPr>
          <p:cNvPr id="43029" name="Rectangle 24"/>
          <p:cNvSpPr>
            <a:spLocks noChangeArrowheads="1"/>
          </p:cNvSpPr>
          <p:nvPr/>
        </p:nvSpPr>
        <p:spPr bwMode="auto">
          <a:xfrm>
            <a:off x="6696075" y="3581400"/>
            <a:ext cx="1855788" cy="609600"/>
          </a:xfrm>
          <a:prstGeom prst="rect">
            <a:avLst/>
          </a:prstGeom>
          <a:solidFill>
            <a:schemeClr val="accent1"/>
          </a:solidFill>
          <a:ln w="9525">
            <a:solidFill>
              <a:schemeClr val="tx1"/>
            </a:solidFill>
            <a:miter lim="800000"/>
            <a:headEnd/>
            <a:tailEnd/>
          </a:ln>
        </p:spPr>
        <p:txBody>
          <a:bodyPr wrap="none" anchor="ctr"/>
          <a:lstStyle/>
          <a:p>
            <a:pPr algn="ctr"/>
            <a:r>
              <a:rPr lang="el-GR" sz="2400">
                <a:latin typeface="Times New Roman" pitchFamily="18" charset="0"/>
              </a:rPr>
              <a:t>Κατάλληλα</a:t>
            </a:r>
            <a:endParaRPr lang="en-US" sz="2400">
              <a:latin typeface="Times New Roman" pitchFamily="18" charset="0"/>
            </a:endParaRPr>
          </a:p>
        </p:txBody>
      </p:sp>
      <p:sp>
        <p:nvSpPr>
          <p:cNvPr id="43030" name="Rectangle 25"/>
          <p:cNvSpPr>
            <a:spLocks noChangeArrowheads="1"/>
          </p:cNvSpPr>
          <p:nvPr/>
        </p:nvSpPr>
        <p:spPr bwMode="auto">
          <a:xfrm>
            <a:off x="6629400" y="4724400"/>
            <a:ext cx="1922463" cy="609600"/>
          </a:xfrm>
          <a:prstGeom prst="rect">
            <a:avLst/>
          </a:prstGeom>
          <a:solidFill>
            <a:schemeClr val="accent1"/>
          </a:solidFill>
          <a:ln w="9525">
            <a:solidFill>
              <a:schemeClr val="tx1"/>
            </a:solidFill>
            <a:miter lim="800000"/>
            <a:headEnd/>
            <a:tailEnd/>
          </a:ln>
        </p:spPr>
        <p:txBody>
          <a:bodyPr wrap="none" anchor="ctr"/>
          <a:lstStyle/>
          <a:p>
            <a:pPr algn="ctr"/>
            <a:r>
              <a:rPr lang="el-GR" sz="2400">
                <a:latin typeface="Times New Roman" pitchFamily="18" charset="0"/>
              </a:rPr>
              <a:t>Δημιουργικά</a:t>
            </a:r>
            <a:endParaRPr lang="en-US" sz="2400">
              <a:latin typeface="Times New Roman" pitchFamily="18" charset="0"/>
            </a:endParaRPr>
          </a:p>
        </p:txBody>
      </p:sp>
      <p:sp>
        <p:nvSpPr>
          <p:cNvPr id="43031" name="Rectangle 26"/>
          <p:cNvSpPr>
            <a:spLocks noChangeArrowheads="1"/>
          </p:cNvSpPr>
          <p:nvPr/>
        </p:nvSpPr>
        <p:spPr bwMode="auto">
          <a:xfrm>
            <a:off x="0" y="5791200"/>
            <a:ext cx="8686800" cy="1066800"/>
          </a:xfrm>
          <a:prstGeom prst="rect">
            <a:avLst/>
          </a:prstGeom>
          <a:solidFill>
            <a:schemeClr val="bg1"/>
          </a:solidFill>
          <a:ln w="9525">
            <a:solidFill>
              <a:schemeClr val="tx1"/>
            </a:solidFill>
            <a:miter lim="800000"/>
            <a:headEnd/>
            <a:tailEnd/>
          </a:ln>
        </p:spPr>
        <p:txBody>
          <a:bodyPr wrap="none" anchor="ctr"/>
          <a:lstStyle/>
          <a:p>
            <a:pPr algn="ctr"/>
            <a:r>
              <a:rPr lang="en-US" sz="1400">
                <a:latin typeface="Times New Roman" pitchFamily="18" charset="0"/>
              </a:rPr>
              <a:t>THE MULTILITERACIES APPROACH</a:t>
            </a:r>
          </a:p>
          <a:p>
            <a:pPr algn="ctr"/>
            <a:r>
              <a:rPr lang="en-US" sz="1600">
                <a:latin typeface="Times New Roman" pitchFamily="18" charset="0"/>
              </a:rPr>
              <a:t>(adopted</a:t>
            </a:r>
            <a:r>
              <a:rPr lang="en-US" sz="1600" b="1">
                <a:latin typeface="Calibri" pitchFamily="34" charset="0"/>
              </a:rPr>
              <a:t> </a:t>
            </a:r>
            <a:r>
              <a:rPr lang="en-US" sz="1600" b="1">
                <a:latin typeface="Times New Roman" pitchFamily="18" charset="0"/>
              </a:rPr>
              <a:t>from Cope and Kalantzis 2004:39</a:t>
            </a:r>
            <a:r>
              <a:rPr lang="en-US" sz="2000" b="1">
                <a:latin typeface="Times New Roman" pitchFamily="18" charset="0"/>
              </a:rPr>
              <a:t>)</a:t>
            </a:r>
          </a:p>
          <a:p>
            <a:pPr algn="ctr"/>
            <a:endParaRPr lang="en-US" sz="2000">
              <a:latin typeface="Times New Roman" pitchFamily="18" charset="0"/>
            </a:endParaRPr>
          </a:p>
        </p:txBody>
      </p:sp>
      <p:sp>
        <p:nvSpPr>
          <p:cNvPr id="43032" name="Line 27"/>
          <p:cNvSpPr>
            <a:spLocks noChangeShapeType="1"/>
          </p:cNvSpPr>
          <p:nvPr/>
        </p:nvSpPr>
        <p:spPr bwMode="auto">
          <a:xfrm>
            <a:off x="3733800" y="2209800"/>
            <a:ext cx="0" cy="381000"/>
          </a:xfrm>
          <a:prstGeom prst="line">
            <a:avLst/>
          </a:prstGeom>
          <a:noFill/>
          <a:ln w="9525">
            <a:solidFill>
              <a:schemeClr val="tx1"/>
            </a:solidFill>
            <a:round/>
            <a:headEnd/>
            <a:tailEnd type="triangle" w="med" len="med"/>
          </a:ln>
        </p:spPr>
        <p:txBody>
          <a:bodyPr/>
          <a:lstStyle/>
          <a:p>
            <a:endParaRPr lang="el-GR"/>
          </a:p>
        </p:txBody>
      </p:sp>
      <p:sp>
        <p:nvSpPr>
          <p:cNvPr id="43033" name="Line 28"/>
          <p:cNvSpPr>
            <a:spLocks noChangeShapeType="1"/>
          </p:cNvSpPr>
          <p:nvPr/>
        </p:nvSpPr>
        <p:spPr bwMode="auto">
          <a:xfrm>
            <a:off x="5562600" y="2209800"/>
            <a:ext cx="0" cy="381000"/>
          </a:xfrm>
          <a:prstGeom prst="line">
            <a:avLst/>
          </a:prstGeom>
          <a:noFill/>
          <a:ln w="9525">
            <a:solidFill>
              <a:schemeClr val="tx1"/>
            </a:solidFill>
            <a:round/>
            <a:headEnd/>
            <a:tailEnd type="triangle" w="med" len="med"/>
          </a:ln>
        </p:spPr>
        <p:txBody>
          <a:bodyPr/>
          <a:lstStyle/>
          <a:p>
            <a:endParaRPr lang="el-GR"/>
          </a:p>
        </p:txBody>
      </p:sp>
      <p:sp>
        <p:nvSpPr>
          <p:cNvPr id="43034" name="Line 29"/>
          <p:cNvSpPr>
            <a:spLocks noChangeShapeType="1"/>
          </p:cNvSpPr>
          <p:nvPr/>
        </p:nvSpPr>
        <p:spPr bwMode="auto">
          <a:xfrm>
            <a:off x="7467600" y="2133600"/>
            <a:ext cx="0" cy="381000"/>
          </a:xfrm>
          <a:prstGeom prst="line">
            <a:avLst/>
          </a:prstGeom>
          <a:noFill/>
          <a:ln w="9525">
            <a:solidFill>
              <a:schemeClr val="tx1"/>
            </a:solidFill>
            <a:round/>
            <a:headEnd/>
            <a:tailEnd type="triangle" w="med" len="med"/>
          </a:ln>
        </p:spPr>
        <p:txBody>
          <a:bodyPr/>
          <a:lstStyle/>
          <a:p>
            <a:endParaRPr lang="el-GR"/>
          </a:p>
        </p:txBody>
      </p:sp>
      <p:sp>
        <p:nvSpPr>
          <p:cNvPr id="43035" name="Line 30"/>
          <p:cNvSpPr>
            <a:spLocks noChangeShapeType="1"/>
          </p:cNvSpPr>
          <p:nvPr/>
        </p:nvSpPr>
        <p:spPr bwMode="auto">
          <a:xfrm>
            <a:off x="1524000" y="3200400"/>
            <a:ext cx="0" cy="381000"/>
          </a:xfrm>
          <a:prstGeom prst="line">
            <a:avLst/>
          </a:prstGeom>
          <a:noFill/>
          <a:ln w="9525">
            <a:solidFill>
              <a:schemeClr val="tx1"/>
            </a:solidFill>
            <a:round/>
            <a:headEnd/>
            <a:tailEnd type="triangle" w="med" len="med"/>
          </a:ln>
        </p:spPr>
        <p:txBody>
          <a:bodyPr/>
          <a:lstStyle/>
          <a:p>
            <a:endParaRPr lang="el-GR"/>
          </a:p>
        </p:txBody>
      </p:sp>
      <p:sp>
        <p:nvSpPr>
          <p:cNvPr id="43036" name="Line 31"/>
          <p:cNvSpPr>
            <a:spLocks noChangeShapeType="1"/>
          </p:cNvSpPr>
          <p:nvPr/>
        </p:nvSpPr>
        <p:spPr bwMode="auto">
          <a:xfrm>
            <a:off x="3733800" y="3200400"/>
            <a:ext cx="0" cy="381000"/>
          </a:xfrm>
          <a:prstGeom prst="line">
            <a:avLst/>
          </a:prstGeom>
          <a:noFill/>
          <a:ln w="9525">
            <a:solidFill>
              <a:schemeClr val="tx1"/>
            </a:solidFill>
            <a:round/>
            <a:headEnd/>
            <a:tailEnd type="triangle" w="med" len="med"/>
          </a:ln>
        </p:spPr>
        <p:txBody>
          <a:bodyPr/>
          <a:lstStyle/>
          <a:p>
            <a:endParaRPr lang="el-GR"/>
          </a:p>
        </p:txBody>
      </p:sp>
      <p:sp>
        <p:nvSpPr>
          <p:cNvPr id="43037" name="Line 32"/>
          <p:cNvSpPr>
            <a:spLocks noChangeShapeType="1"/>
          </p:cNvSpPr>
          <p:nvPr/>
        </p:nvSpPr>
        <p:spPr bwMode="auto">
          <a:xfrm>
            <a:off x="5562600" y="3200400"/>
            <a:ext cx="0" cy="381000"/>
          </a:xfrm>
          <a:prstGeom prst="line">
            <a:avLst/>
          </a:prstGeom>
          <a:noFill/>
          <a:ln w="9525">
            <a:solidFill>
              <a:schemeClr val="tx1"/>
            </a:solidFill>
            <a:round/>
            <a:headEnd/>
            <a:tailEnd type="triangle" w="med" len="med"/>
          </a:ln>
        </p:spPr>
        <p:txBody>
          <a:bodyPr/>
          <a:lstStyle/>
          <a:p>
            <a:endParaRPr lang="el-GR"/>
          </a:p>
        </p:txBody>
      </p:sp>
      <p:sp>
        <p:nvSpPr>
          <p:cNvPr id="43038" name="Line 33"/>
          <p:cNvSpPr>
            <a:spLocks noChangeShapeType="1"/>
          </p:cNvSpPr>
          <p:nvPr/>
        </p:nvSpPr>
        <p:spPr bwMode="auto">
          <a:xfrm>
            <a:off x="7467600" y="3200400"/>
            <a:ext cx="0" cy="381000"/>
          </a:xfrm>
          <a:prstGeom prst="line">
            <a:avLst/>
          </a:prstGeom>
          <a:noFill/>
          <a:ln w="9525">
            <a:solidFill>
              <a:schemeClr val="tx1"/>
            </a:solidFill>
            <a:round/>
            <a:headEnd/>
            <a:tailEnd type="triangle" w="med" len="med"/>
          </a:ln>
        </p:spPr>
        <p:txBody>
          <a:bodyPr/>
          <a:lstStyle/>
          <a:p>
            <a:endParaRPr lang="el-GR"/>
          </a:p>
        </p:txBody>
      </p:sp>
      <p:sp>
        <p:nvSpPr>
          <p:cNvPr id="43039" name="Line 34"/>
          <p:cNvSpPr>
            <a:spLocks noChangeShapeType="1"/>
          </p:cNvSpPr>
          <p:nvPr/>
        </p:nvSpPr>
        <p:spPr bwMode="auto">
          <a:xfrm>
            <a:off x="1447800" y="4191000"/>
            <a:ext cx="0" cy="533400"/>
          </a:xfrm>
          <a:prstGeom prst="line">
            <a:avLst/>
          </a:prstGeom>
          <a:noFill/>
          <a:ln w="9525">
            <a:solidFill>
              <a:schemeClr val="tx1"/>
            </a:solidFill>
            <a:round/>
            <a:headEnd/>
            <a:tailEnd type="triangle" w="med" len="med"/>
          </a:ln>
        </p:spPr>
        <p:txBody>
          <a:bodyPr/>
          <a:lstStyle/>
          <a:p>
            <a:endParaRPr lang="el-GR"/>
          </a:p>
        </p:txBody>
      </p:sp>
      <p:sp>
        <p:nvSpPr>
          <p:cNvPr id="43040" name="Line 35"/>
          <p:cNvSpPr>
            <a:spLocks noChangeShapeType="1"/>
          </p:cNvSpPr>
          <p:nvPr/>
        </p:nvSpPr>
        <p:spPr bwMode="auto">
          <a:xfrm>
            <a:off x="3657600" y="4267200"/>
            <a:ext cx="0" cy="457200"/>
          </a:xfrm>
          <a:prstGeom prst="line">
            <a:avLst/>
          </a:prstGeom>
          <a:noFill/>
          <a:ln w="9525">
            <a:solidFill>
              <a:schemeClr val="tx1"/>
            </a:solidFill>
            <a:round/>
            <a:headEnd/>
            <a:tailEnd type="triangle" w="med" len="med"/>
          </a:ln>
        </p:spPr>
        <p:txBody>
          <a:bodyPr/>
          <a:lstStyle/>
          <a:p>
            <a:endParaRPr lang="el-GR"/>
          </a:p>
        </p:txBody>
      </p:sp>
      <p:sp>
        <p:nvSpPr>
          <p:cNvPr id="43041" name="Line 36"/>
          <p:cNvSpPr>
            <a:spLocks noChangeShapeType="1"/>
          </p:cNvSpPr>
          <p:nvPr/>
        </p:nvSpPr>
        <p:spPr bwMode="auto">
          <a:xfrm>
            <a:off x="5562600" y="4191000"/>
            <a:ext cx="0" cy="533400"/>
          </a:xfrm>
          <a:prstGeom prst="line">
            <a:avLst/>
          </a:prstGeom>
          <a:noFill/>
          <a:ln w="9525">
            <a:solidFill>
              <a:schemeClr val="tx1"/>
            </a:solidFill>
            <a:round/>
            <a:headEnd/>
            <a:tailEnd type="triangle" w="med" len="med"/>
          </a:ln>
        </p:spPr>
        <p:txBody>
          <a:bodyPr/>
          <a:lstStyle/>
          <a:p>
            <a:endParaRPr lang="el-GR"/>
          </a:p>
        </p:txBody>
      </p:sp>
      <p:sp>
        <p:nvSpPr>
          <p:cNvPr id="43042" name="Line 37"/>
          <p:cNvSpPr>
            <a:spLocks noChangeShapeType="1"/>
          </p:cNvSpPr>
          <p:nvPr/>
        </p:nvSpPr>
        <p:spPr bwMode="auto">
          <a:xfrm>
            <a:off x="7467600" y="4267200"/>
            <a:ext cx="0" cy="457200"/>
          </a:xfrm>
          <a:prstGeom prst="line">
            <a:avLst/>
          </a:prstGeom>
          <a:noFill/>
          <a:ln w="9525">
            <a:solidFill>
              <a:schemeClr val="tx1"/>
            </a:solidFill>
            <a:round/>
            <a:headEnd/>
            <a:tailEnd type="triangle" w="med" len="med"/>
          </a:ln>
        </p:spPr>
        <p:txBody>
          <a:bodyPr/>
          <a:lstStyle/>
          <a:p>
            <a:endParaRPr lang="el-GR"/>
          </a:p>
        </p:txBody>
      </p:sp>
      <p:sp>
        <p:nvSpPr>
          <p:cNvPr id="43043" name="Line 38"/>
          <p:cNvSpPr>
            <a:spLocks noChangeShapeType="1"/>
          </p:cNvSpPr>
          <p:nvPr/>
        </p:nvSpPr>
        <p:spPr bwMode="auto">
          <a:xfrm>
            <a:off x="3657600" y="5334000"/>
            <a:ext cx="0" cy="457200"/>
          </a:xfrm>
          <a:prstGeom prst="line">
            <a:avLst/>
          </a:prstGeom>
          <a:noFill/>
          <a:ln w="9525">
            <a:solidFill>
              <a:schemeClr val="tx1"/>
            </a:solidFill>
            <a:round/>
            <a:headEnd/>
            <a:tailEnd type="triangle" w="med" len="med"/>
          </a:ln>
        </p:spPr>
        <p:txBody>
          <a:bodyPr/>
          <a:lstStyle/>
          <a:p>
            <a:endParaRPr lang="el-GR"/>
          </a:p>
        </p:txBody>
      </p:sp>
      <p:sp>
        <p:nvSpPr>
          <p:cNvPr id="43044" name="Line 39"/>
          <p:cNvSpPr>
            <a:spLocks noChangeShapeType="1"/>
          </p:cNvSpPr>
          <p:nvPr/>
        </p:nvSpPr>
        <p:spPr bwMode="auto">
          <a:xfrm>
            <a:off x="1447800" y="5334000"/>
            <a:ext cx="0" cy="457200"/>
          </a:xfrm>
          <a:prstGeom prst="line">
            <a:avLst/>
          </a:prstGeom>
          <a:noFill/>
          <a:ln w="9525">
            <a:solidFill>
              <a:schemeClr val="tx1"/>
            </a:solidFill>
            <a:round/>
            <a:headEnd/>
            <a:tailEnd type="triangle" w="med" len="med"/>
          </a:ln>
        </p:spPr>
        <p:txBody>
          <a:bodyPr/>
          <a:lstStyle/>
          <a:p>
            <a:endParaRPr lang="el-GR"/>
          </a:p>
        </p:txBody>
      </p:sp>
      <p:sp>
        <p:nvSpPr>
          <p:cNvPr id="43045" name="Line 40"/>
          <p:cNvSpPr>
            <a:spLocks noChangeShapeType="1"/>
          </p:cNvSpPr>
          <p:nvPr/>
        </p:nvSpPr>
        <p:spPr bwMode="auto">
          <a:xfrm>
            <a:off x="5562600" y="5334000"/>
            <a:ext cx="0" cy="457200"/>
          </a:xfrm>
          <a:prstGeom prst="line">
            <a:avLst/>
          </a:prstGeom>
          <a:noFill/>
          <a:ln w="9525">
            <a:solidFill>
              <a:schemeClr val="tx1"/>
            </a:solidFill>
            <a:round/>
            <a:headEnd/>
            <a:tailEnd type="triangle" w="med" len="med"/>
          </a:ln>
        </p:spPr>
        <p:txBody>
          <a:bodyPr/>
          <a:lstStyle/>
          <a:p>
            <a:endParaRPr lang="el-GR"/>
          </a:p>
        </p:txBody>
      </p:sp>
      <p:sp>
        <p:nvSpPr>
          <p:cNvPr id="43046" name="Line 41"/>
          <p:cNvSpPr>
            <a:spLocks noChangeShapeType="1"/>
          </p:cNvSpPr>
          <p:nvPr/>
        </p:nvSpPr>
        <p:spPr bwMode="auto">
          <a:xfrm>
            <a:off x="7543800" y="5334000"/>
            <a:ext cx="0" cy="533400"/>
          </a:xfrm>
          <a:prstGeom prst="line">
            <a:avLst/>
          </a:prstGeom>
          <a:noFill/>
          <a:ln w="9525">
            <a:solidFill>
              <a:schemeClr val="tx1"/>
            </a:solidFill>
            <a:round/>
            <a:headEnd/>
            <a:tailEnd type="triangle" w="med" len="med"/>
          </a:ln>
        </p:spPr>
        <p:txBody>
          <a:bodyPr/>
          <a:lstStyle/>
          <a:p>
            <a:endParaRPr lang="el-GR"/>
          </a:p>
        </p:txBody>
      </p:sp>
      <p:sp>
        <p:nvSpPr>
          <p:cNvPr id="39" name="Rectangle 9"/>
          <p:cNvSpPr>
            <a:spLocks noChangeArrowheads="1"/>
          </p:cNvSpPr>
          <p:nvPr/>
        </p:nvSpPr>
        <p:spPr bwMode="auto">
          <a:xfrm>
            <a:off x="381000" y="1524000"/>
            <a:ext cx="8001000" cy="6381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l-GR" sz="2400" b="1" dirty="0">
                <a:latin typeface="Times New Roman" pitchFamily="18" charset="0"/>
              </a:rPr>
              <a:t>ΔΙΕΡΓΑΣΙΕΣ ΑΠΟΚΤΗΣΗΣ ΓΝΩΣΗΣ</a:t>
            </a:r>
            <a:endParaRPr lang="en-US" sz="24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58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584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333375"/>
            <a:ext cx="8229600" cy="647700"/>
          </a:xfrm>
        </p:spPr>
        <p:txBody>
          <a:bodyPr rtlCol="0">
            <a:noAutofit/>
          </a:bodyPr>
          <a:lstStyle/>
          <a:p>
            <a:pPr fontAlgn="auto">
              <a:spcAft>
                <a:spcPts val="0"/>
              </a:spcAft>
              <a:defRPr/>
            </a:pPr>
            <a:br>
              <a:rPr lang="el-GR" sz="3200" dirty="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Μέσα/στοιχεία σχεδιασμού </a:t>
            </a:r>
            <a:r>
              <a:rPr lang="el-GR" sz="2800" dirty="0"/>
              <a:t>(</a:t>
            </a:r>
            <a:r>
              <a:rPr lang="en-US" sz="2800" dirty="0"/>
              <a:t>elements of the design)</a:t>
            </a:r>
            <a:endParaRPr lang="el-GR" sz="2800" dirty="0"/>
          </a:p>
        </p:txBody>
      </p:sp>
      <p:sp>
        <p:nvSpPr>
          <p:cNvPr id="3" name="Θέση περιεχομένου 2"/>
          <p:cNvSpPr>
            <a:spLocks noGrp="1"/>
          </p:cNvSpPr>
          <p:nvPr>
            <p:ph idx="1"/>
          </p:nvPr>
        </p:nvSpPr>
        <p:spPr>
          <a:xfrm>
            <a:off x="457200" y="1268413"/>
            <a:ext cx="8229600" cy="5184775"/>
          </a:xfrm>
          <a:solidFill>
            <a:schemeClr val="accent3">
              <a:lumMod val="20000"/>
              <a:lumOff val="80000"/>
            </a:schemeClr>
          </a:solidFill>
        </p:spPr>
        <p:txBody>
          <a:bodyPr rtlCol="0">
            <a:normAutofit fontScale="85000" lnSpcReduction="10000"/>
          </a:bodyPr>
          <a:lstStyle/>
          <a:p>
            <a:pPr marL="180975" indent="-180975" fontAlgn="auto">
              <a:lnSpc>
                <a:spcPct val="90000"/>
              </a:lnSpc>
              <a:spcAft>
                <a:spcPts val="0"/>
              </a:spcAft>
              <a:defRPr/>
            </a:pPr>
            <a:endParaRPr lang="el-GR" sz="2800" dirty="0">
              <a:effectLst>
                <a:outerShdw blurRad="38100" dist="38100" dir="2700000" algn="tl">
                  <a:srgbClr val="000000">
                    <a:alpha val="43137"/>
                  </a:srgbClr>
                </a:outerShdw>
              </a:effectLst>
              <a:latin typeface="Comic Sans MS" pitchFamily="66" charset="0"/>
            </a:endParaRPr>
          </a:p>
          <a:p>
            <a:pPr marL="180975" indent="-180975" fontAlgn="auto">
              <a:lnSpc>
                <a:spcPct val="90000"/>
              </a:lnSpc>
              <a:spcAft>
                <a:spcPts val="0"/>
              </a:spcAft>
              <a:defRPr/>
            </a:pPr>
            <a:r>
              <a:rPr lang="el-GR" sz="2800" dirty="0">
                <a:effectLst>
                  <a:outerShdw blurRad="38100" dist="38100" dir="2700000" algn="tl">
                    <a:srgbClr val="000000">
                      <a:alpha val="43137"/>
                    </a:srgbClr>
                  </a:outerShdw>
                </a:effectLst>
                <a:latin typeface="Comic Sans MS" pitchFamily="66" charset="0"/>
              </a:rPr>
              <a:t>Γλωσσικά νοήματα </a:t>
            </a:r>
            <a:r>
              <a:rPr lang="en-US" sz="2800" dirty="0">
                <a:latin typeface="Comic Sans MS" pitchFamily="66" charset="0"/>
              </a:rPr>
              <a:t>: </a:t>
            </a:r>
            <a:r>
              <a:rPr lang="el-GR" sz="2800" dirty="0">
                <a:latin typeface="Comic Sans MS" pitchFamily="66" charset="0"/>
              </a:rPr>
              <a:t>γραπτή, προφορική μορφή γλώσσας</a:t>
            </a:r>
          </a:p>
          <a:p>
            <a:pPr marL="180975" indent="-180975" fontAlgn="auto">
              <a:lnSpc>
                <a:spcPct val="90000"/>
              </a:lnSpc>
              <a:spcAft>
                <a:spcPts val="0"/>
              </a:spcAft>
              <a:defRPr/>
            </a:pPr>
            <a:r>
              <a:rPr lang="el-GR" sz="2800" dirty="0">
                <a:effectLst>
                  <a:outerShdw blurRad="38100" dist="38100" dir="2700000" algn="tl">
                    <a:srgbClr val="000000">
                      <a:alpha val="43137"/>
                    </a:srgbClr>
                  </a:outerShdw>
                </a:effectLst>
                <a:latin typeface="Comic Sans MS" pitchFamily="66" charset="0"/>
              </a:rPr>
              <a:t>Οπτικά νοήματα </a:t>
            </a:r>
            <a:r>
              <a:rPr lang="en-US" sz="2800" dirty="0">
                <a:latin typeface="Comic Sans MS" pitchFamily="66" charset="0"/>
              </a:rPr>
              <a:t>: </a:t>
            </a:r>
            <a:r>
              <a:rPr lang="el-GR" sz="2800" dirty="0">
                <a:latin typeface="Comic Sans MS" pitchFamily="66" charset="0"/>
              </a:rPr>
              <a:t>εικόνες</a:t>
            </a:r>
            <a:r>
              <a:rPr lang="en-US" sz="2800" dirty="0">
                <a:latin typeface="Comic Sans MS" pitchFamily="66" charset="0"/>
              </a:rPr>
              <a:t>, </a:t>
            </a:r>
            <a:r>
              <a:rPr lang="el-GR" sz="2800" dirty="0">
                <a:latin typeface="Comic Sans MS" pitchFamily="66" charset="0"/>
              </a:rPr>
              <a:t>φωτογραφίες, σκηνές, ζωγραφική, ψηφιακές σελίδες διαφόρων τύπων κτλ  </a:t>
            </a:r>
          </a:p>
          <a:p>
            <a:pPr marL="180975" indent="-180975" fontAlgn="auto">
              <a:lnSpc>
                <a:spcPct val="90000"/>
              </a:lnSpc>
              <a:spcAft>
                <a:spcPts val="0"/>
              </a:spcAft>
              <a:defRPr/>
            </a:pPr>
            <a:r>
              <a:rPr lang="en-US" sz="2800" dirty="0">
                <a:effectLst>
                  <a:outerShdw blurRad="38100" dist="38100" dir="2700000" algn="tl">
                    <a:srgbClr val="000000">
                      <a:alpha val="43137"/>
                    </a:srgbClr>
                  </a:outerShdw>
                </a:effectLst>
                <a:latin typeface="Comic Sans MS" pitchFamily="66" charset="0"/>
              </a:rPr>
              <a:t>A</a:t>
            </a:r>
            <a:r>
              <a:rPr lang="el-GR" sz="2800" dirty="0">
                <a:effectLst>
                  <a:outerShdw blurRad="38100" dist="38100" dir="2700000" algn="tl">
                    <a:srgbClr val="000000">
                      <a:alpha val="43137"/>
                    </a:srgbClr>
                  </a:outerShdw>
                </a:effectLst>
                <a:latin typeface="Comic Sans MS" pitchFamily="66" charset="0"/>
              </a:rPr>
              <a:t>κουστικά νοήματα</a:t>
            </a:r>
            <a:r>
              <a:rPr lang="el-GR" sz="2800" dirty="0">
                <a:latin typeface="Comic Sans MS" pitchFamily="66" charset="0"/>
              </a:rPr>
              <a:t>: ήχοι, μουσική, ηχητικά εφέ</a:t>
            </a:r>
            <a:endParaRPr lang="en-US" sz="2800" dirty="0">
              <a:latin typeface="Comic Sans MS" pitchFamily="66" charset="0"/>
            </a:endParaRPr>
          </a:p>
          <a:p>
            <a:pPr marL="180975" indent="-180975" fontAlgn="auto">
              <a:lnSpc>
                <a:spcPct val="90000"/>
              </a:lnSpc>
              <a:spcAft>
                <a:spcPts val="0"/>
              </a:spcAft>
              <a:defRPr/>
            </a:pPr>
            <a:r>
              <a:rPr lang="el-GR" sz="2800" dirty="0">
                <a:effectLst>
                  <a:outerShdw blurRad="38100" dist="38100" dir="2700000" algn="tl">
                    <a:srgbClr val="000000">
                      <a:alpha val="43137"/>
                    </a:srgbClr>
                  </a:outerShdw>
                </a:effectLst>
                <a:latin typeface="Comic Sans MS" pitchFamily="66" charset="0"/>
              </a:rPr>
              <a:t>Νοήματα σώματος</a:t>
            </a:r>
            <a:r>
              <a:rPr lang="en-US" sz="2800" dirty="0">
                <a:latin typeface="Comic Sans MS" pitchFamily="66" charset="0"/>
              </a:rPr>
              <a:t>:</a:t>
            </a:r>
            <a:r>
              <a:rPr lang="el-GR" sz="2800" dirty="0">
                <a:latin typeface="Comic Sans MS" pitchFamily="66" charset="0"/>
              </a:rPr>
              <a:t> χειρονομίες, κινήσεις, θέσεις σώματος</a:t>
            </a:r>
            <a:r>
              <a:rPr lang="en-US" sz="2800" dirty="0">
                <a:latin typeface="Comic Sans MS" pitchFamily="66" charset="0"/>
              </a:rPr>
              <a:t>,</a:t>
            </a:r>
            <a:r>
              <a:rPr lang="el-GR" sz="2800" dirty="0">
                <a:latin typeface="Comic Sans MS" pitchFamily="66" charset="0"/>
              </a:rPr>
              <a:t> οπτική επαφή, απτικο-κιναισθητικά νοήματα κτλ</a:t>
            </a:r>
            <a:endParaRPr lang="en-US" sz="2800" dirty="0">
              <a:latin typeface="Comic Sans MS" pitchFamily="66" charset="0"/>
            </a:endParaRPr>
          </a:p>
          <a:p>
            <a:pPr marL="180975" indent="-180975" fontAlgn="auto">
              <a:lnSpc>
                <a:spcPct val="90000"/>
              </a:lnSpc>
              <a:spcAft>
                <a:spcPts val="0"/>
              </a:spcAft>
              <a:defRPr/>
            </a:pPr>
            <a:r>
              <a:rPr lang="el-GR" sz="2800" dirty="0">
                <a:effectLst>
                  <a:outerShdw blurRad="38100" dist="38100" dir="2700000" algn="tl">
                    <a:srgbClr val="000000">
                      <a:alpha val="43137"/>
                    </a:srgbClr>
                  </a:outerShdw>
                </a:effectLst>
                <a:latin typeface="Comic Sans MS" pitchFamily="66" charset="0"/>
              </a:rPr>
              <a:t>Χωρικά νοήματα</a:t>
            </a:r>
            <a:r>
              <a:rPr lang="en-US" sz="2800" dirty="0">
                <a:latin typeface="Comic Sans MS" pitchFamily="66" charset="0"/>
              </a:rPr>
              <a:t>:</a:t>
            </a:r>
            <a:r>
              <a:rPr lang="el-GR" sz="2800" dirty="0">
                <a:latin typeface="Comic Sans MS" pitchFamily="66" charset="0"/>
              </a:rPr>
              <a:t> χώροι φυσικού και αστικού περιβάλλοντος, αρχιτεκτονικές κατασκευές κτλ</a:t>
            </a:r>
          </a:p>
          <a:p>
            <a:pPr marL="180975" indent="-180975" fontAlgn="auto">
              <a:lnSpc>
                <a:spcPct val="90000"/>
              </a:lnSpc>
              <a:spcAft>
                <a:spcPts val="0"/>
              </a:spcAft>
              <a:buFont typeface="Arial" pitchFamily="34" charset="0"/>
              <a:buNone/>
              <a:defRPr/>
            </a:pPr>
            <a:endParaRPr lang="el-GR" sz="2800" dirty="0">
              <a:latin typeface="Comic Sans MS" pitchFamily="66" charset="0"/>
            </a:endParaRPr>
          </a:p>
          <a:p>
            <a:pPr marL="180975" indent="-180975" fontAlgn="auto">
              <a:lnSpc>
                <a:spcPct val="90000"/>
              </a:lnSpc>
              <a:spcAft>
                <a:spcPts val="0"/>
              </a:spcAft>
              <a:buFont typeface="Arial" pitchFamily="34" charset="0"/>
              <a:buNone/>
              <a:defRPr/>
            </a:pPr>
            <a:r>
              <a:rPr lang="el-GR" sz="2800" dirty="0">
                <a:latin typeface="Comic Sans MS" pitchFamily="66" charset="0"/>
              </a:rPr>
              <a:t>Κάθε σημειωτικός πόρος έχει τις δικές του δυνατότητες. Στο πολυτροπικό κείμενο οι διαφορετικοί πόροι σημείωσης συλλειτουργούν. Το νόημα του κειμένου είναι αποτέλεσμα της συνέργειάς τους.</a:t>
            </a:r>
            <a:endParaRPr lang="en-US" sz="2800" dirty="0">
              <a:latin typeface="Comic Sans MS" pitchFamily="66" charset="0"/>
            </a:endParaRPr>
          </a:p>
          <a:p>
            <a:pPr fontAlgn="auto">
              <a:lnSpc>
                <a:spcPct val="90000"/>
              </a:lnSpc>
              <a:spcAft>
                <a:spcPts val="0"/>
              </a:spcAft>
              <a:buFont typeface="Wingdings" pitchFamily="2" charset="2"/>
              <a:buNone/>
              <a:defRPr/>
            </a:pPr>
            <a:r>
              <a:rPr lang="en-US" sz="2800" dirty="0"/>
              <a:t>                                </a:t>
            </a:r>
            <a:endParaRPr lang="el-G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175" y="7938"/>
            <a:ext cx="3382963" cy="6805612"/>
          </a:xfrm>
          <a:solidFill>
            <a:schemeClr val="accent3">
              <a:lumMod val="40000"/>
              <a:lumOff val="60000"/>
            </a:schemeClr>
          </a:solidFill>
        </p:spPr>
        <p:txBody>
          <a:bodyPr rtlCol="0">
            <a:normAutofit fontScale="77500" lnSpcReduction="20000"/>
          </a:bodyPr>
          <a:lstStyle/>
          <a:p>
            <a:pPr marL="180975" indent="-180975" fontAlgn="auto">
              <a:spcAft>
                <a:spcPts val="0"/>
              </a:spcAft>
              <a:defRPr/>
            </a:pPr>
            <a:r>
              <a:rPr lang="el-GR" b="1" u="sng" dirty="0">
                <a:solidFill>
                  <a:srgbClr val="C00000"/>
                </a:solidFill>
              </a:rPr>
              <a:t> «Δομικά χαρακτηριστικά διδασκαλίας</a:t>
            </a:r>
          </a:p>
          <a:p>
            <a:pPr marL="0" indent="0" fontAlgn="auto">
              <a:spcAft>
                <a:spcPts val="0"/>
              </a:spcAft>
              <a:buFont typeface="Arial" pitchFamily="34" charset="0"/>
              <a:buAutoNum type="arabicPeriod"/>
              <a:defRPr/>
            </a:pPr>
            <a:r>
              <a:rPr lang="el-GR" sz="2600" b="1" dirty="0">
                <a:solidFill>
                  <a:srgbClr val="7030A0"/>
                </a:solidFill>
                <a:effectLst>
                  <a:outerShdw blurRad="38100" dist="38100" dir="2700000" algn="tl">
                    <a:srgbClr val="000000">
                      <a:alpha val="43137"/>
                    </a:srgbClr>
                  </a:outerShdw>
                </a:effectLst>
              </a:rPr>
              <a:t>Τοποθετημένη πρακτική</a:t>
            </a: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AutoNum type="arabicPeriod" startAt="2"/>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l-GR" sz="2600" b="1" dirty="0">
                <a:solidFill>
                  <a:srgbClr val="7030A0"/>
                </a:solidFill>
                <a:effectLst>
                  <a:outerShdw blurRad="38100" dist="38100" dir="2700000" algn="tl">
                    <a:srgbClr val="000000">
                      <a:alpha val="43137"/>
                    </a:srgbClr>
                  </a:outerShdw>
                </a:effectLst>
              </a:rPr>
              <a:t>2. Εμφανής  διδασκαλία</a:t>
            </a:r>
            <a:endParaRPr lang="en-US"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l-GR" sz="2600" b="1" dirty="0">
                <a:solidFill>
                  <a:srgbClr val="7030A0"/>
                </a:solidFill>
                <a:effectLst>
                  <a:outerShdw blurRad="38100" dist="38100" dir="2700000" algn="tl">
                    <a:srgbClr val="000000">
                      <a:alpha val="43137"/>
                    </a:srgbClr>
                  </a:outerShdw>
                </a:effectLst>
              </a:rPr>
              <a:t>3. </a:t>
            </a:r>
            <a:r>
              <a:rPr lang="en-US" sz="2600" b="1" dirty="0">
                <a:solidFill>
                  <a:srgbClr val="7030A0"/>
                </a:solidFill>
                <a:effectLst>
                  <a:outerShdw blurRad="38100" dist="38100" dir="2700000" algn="tl">
                    <a:srgbClr val="000000">
                      <a:alpha val="43137"/>
                    </a:srgbClr>
                  </a:outerShdw>
                </a:effectLst>
              </a:rPr>
              <a:t>K</a:t>
            </a:r>
            <a:r>
              <a:rPr lang="el-GR" sz="2600" b="1" dirty="0">
                <a:solidFill>
                  <a:srgbClr val="7030A0"/>
                </a:solidFill>
                <a:effectLst>
                  <a:outerShdw blurRad="38100" dist="38100" dir="2700000" algn="tl">
                    <a:srgbClr val="000000">
                      <a:alpha val="43137"/>
                    </a:srgbClr>
                  </a:outerShdw>
                </a:effectLst>
              </a:rPr>
              <a:t>ριτική πλαισίωση</a:t>
            </a:r>
          </a:p>
          <a:p>
            <a:pPr marL="0" indent="0" fontAlgn="auto">
              <a:spcAft>
                <a:spcPts val="0"/>
              </a:spcAft>
              <a:buFont typeface="Arial" pitchFamily="34" charset="0"/>
              <a:buAutoNum type="arabicPeriod" startAt="2"/>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AutoNum type="arabicPeriod" startAt="2"/>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l-GR" sz="2600" b="1" dirty="0">
              <a:solidFill>
                <a:srgbClr val="7030A0"/>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l-GR" sz="2600" b="1" dirty="0">
                <a:solidFill>
                  <a:srgbClr val="7030A0"/>
                </a:solidFill>
                <a:effectLst>
                  <a:outerShdw blurRad="38100" dist="38100" dir="2700000" algn="tl">
                    <a:srgbClr val="000000">
                      <a:alpha val="43137"/>
                    </a:srgbClr>
                  </a:outerShdw>
                </a:effectLst>
              </a:rPr>
              <a:t>4. Μετασχηματίζουσα πρακτική</a:t>
            </a:r>
          </a:p>
          <a:p>
            <a:pPr marL="514350" indent="-514350" fontAlgn="auto">
              <a:spcAft>
                <a:spcPts val="0"/>
              </a:spcAft>
              <a:buFont typeface="Arial" pitchFamily="34" charset="0"/>
              <a:buNone/>
              <a:defRPr/>
            </a:pPr>
            <a:r>
              <a:rPr lang="el-GR" sz="2600" b="1" dirty="0">
                <a:solidFill>
                  <a:srgbClr val="7030A0"/>
                </a:solidFill>
              </a:rPr>
              <a:t> 	</a:t>
            </a:r>
            <a:endParaRPr lang="el-GR" b="1" dirty="0">
              <a:solidFill>
                <a:srgbClr val="7030A0"/>
              </a:solidFill>
            </a:endParaRPr>
          </a:p>
        </p:txBody>
      </p:sp>
      <p:sp>
        <p:nvSpPr>
          <p:cNvPr id="4" name="Θέση περιεχομένου 3"/>
          <p:cNvSpPr>
            <a:spLocks noGrp="1"/>
          </p:cNvSpPr>
          <p:nvPr>
            <p:ph sz="half" idx="2"/>
          </p:nvPr>
        </p:nvSpPr>
        <p:spPr>
          <a:xfrm>
            <a:off x="4932363" y="0"/>
            <a:ext cx="4103687" cy="6858000"/>
          </a:xfrm>
          <a:solidFill>
            <a:schemeClr val="accent3">
              <a:lumMod val="40000"/>
              <a:lumOff val="60000"/>
            </a:schemeClr>
          </a:solidFill>
        </p:spPr>
        <p:txBody>
          <a:bodyPr rtlCol="0">
            <a:normAutofit fontScale="77500" lnSpcReduction="20000"/>
          </a:bodyPr>
          <a:lstStyle/>
          <a:p>
            <a:pPr fontAlgn="auto">
              <a:spcAft>
                <a:spcPts val="0"/>
              </a:spcAft>
              <a:defRPr/>
            </a:pPr>
            <a:r>
              <a:rPr lang="el-GR" b="1" u="sng" dirty="0">
                <a:solidFill>
                  <a:srgbClr val="C00000"/>
                </a:solidFill>
              </a:rPr>
              <a:t>Στόχοι  δραστηριοτήτων</a:t>
            </a:r>
          </a:p>
          <a:p>
            <a:pPr marL="180975" indent="-180975" fontAlgn="auto">
              <a:spcAft>
                <a:spcPts val="0"/>
              </a:spcAft>
              <a:buFont typeface="+mj-lt"/>
              <a:buAutoNum type="arabicPeriod"/>
              <a:defRPr/>
            </a:pPr>
            <a:r>
              <a:rPr lang="el-GR" sz="2600" b="1" dirty="0">
                <a:solidFill>
                  <a:srgbClr val="7030A0"/>
                </a:solidFill>
              </a:rPr>
              <a:t>Σύνδεση με το βίωμα: βίωμα υπάρχουσας εμπειρίας/ βίωμα νέας πληροφορίας</a:t>
            </a:r>
          </a:p>
          <a:p>
            <a:pPr marL="0" indent="0" fontAlgn="auto">
              <a:spcAft>
                <a:spcPts val="0"/>
              </a:spcAft>
              <a:buFont typeface="Arial" pitchFamily="34" charset="0"/>
              <a:buNone/>
              <a:defRPr/>
            </a:pPr>
            <a:endParaRPr lang="el-GR" sz="2600" b="1" dirty="0">
              <a:solidFill>
                <a:srgbClr val="7030A0"/>
              </a:solidFill>
            </a:endParaRPr>
          </a:p>
          <a:p>
            <a:pPr marL="0" indent="0" fontAlgn="auto">
              <a:spcAft>
                <a:spcPts val="0"/>
              </a:spcAft>
              <a:buFont typeface="Arial" pitchFamily="34" charset="0"/>
              <a:buNone/>
              <a:defRPr/>
            </a:pPr>
            <a:endParaRPr lang="el-GR" sz="2600" b="1" dirty="0">
              <a:solidFill>
                <a:srgbClr val="7030A0"/>
              </a:solidFill>
            </a:endParaRPr>
          </a:p>
          <a:p>
            <a:pPr marL="0" indent="0" fontAlgn="auto">
              <a:spcAft>
                <a:spcPts val="0"/>
              </a:spcAft>
              <a:buFont typeface="Arial" pitchFamily="34" charset="0"/>
              <a:buNone/>
              <a:defRPr/>
            </a:pPr>
            <a:r>
              <a:rPr lang="el-GR" sz="2600" b="1" dirty="0">
                <a:solidFill>
                  <a:srgbClr val="7030A0"/>
                </a:solidFill>
              </a:rPr>
              <a:t>2. Εννοιολογική και λειτουργική ανάλυση των συστατικών μιας εμπειρίας</a:t>
            </a:r>
          </a:p>
          <a:p>
            <a:pPr marL="0" indent="0" fontAlgn="auto">
              <a:spcAft>
                <a:spcPts val="0"/>
              </a:spcAft>
              <a:buFont typeface="Arial" pitchFamily="34" charset="0"/>
              <a:buNone/>
              <a:defRPr/>
            </a:pPr>
            <a:endParaRPr lang="el-GR" sz="2000" b="1" dirty="0">
              <a:solidFill>
                <a:srgbClr val="7030A0"/>
              </a:solidFill>
            </a:endParaRPr>
          </a:p>
          <a:p>
            <a:pPr marL="0" indent="0" fontAlgn="auto">
              <a:spcAft>
                <a:spcPts val="0"/>
              </a:spcAft>
              <a:buFont typeface="Arial" pitchFamily="34" charset="0"/>
              <a:buNone/>
              <a:defRPr/>
            </a:pPr>
            <a:endParaRPr lang="el-GR" sz="2000" b="1" dirty="0">
              <a:solidFill>
                <a:srgbClr val="7030A0"/>
              </a:solidFill>
            </a:endParaRPr>
          </a:p>
          <a:p>
            <a:pPr marL="0" indent="0" fontAlgn="auto">
              <a:spcAft>
                <a:spcPts val="0"/>
              </a:spcAft>
              <a:buFont typeface="Arial" pitchFamily="34" charset="0"/>
              <a:buNone/>
              <a:defRPr/>
            </a:pPr>
            <a:endParaRPr lang="el-GR" sz="2600" b="1" dirty="0">
              <a:solidFill>
                <a:srgbClr val="7030A0"/>
              </a:solidFill>
            </a:endParaRPr>
          </a:p>
          <a:p>
            <a:pPr marL="0" indent="0" fontAlgn="auto">
              <a:spcAft>
                <a:spcPts val="0"/>
              </a:spcAft>
              <a:buFont typeface="Arial" pitchFamily="34" charset="0"/>
              <a:buNone/>
              <a:defRPr/>
            </a:pPr>
            <a:r>
              <a:rPr lang="el-GR" sz="2600" b="1" dirty="0">
                <a:solidFill>
                  <a:srgbClr val="7030A0"/>
                </a:solidFill>
              </a:rPr>
              <a:t>3. Κριτική ανάλυση: αναστοχασμός για τη προσωπική/κοινωνική λειτουργικότητα της νέας πληροφορίας</a:t>
            </a:r>
          </a:p>
          <a:p>
            <a:pPr marL="0" indent="0" fontAlgn="auto">
              <a:spcAft>
                <a:spcPts val="0"/>
              </a:spcAft>
              <a:buFont typeface="Arial" pitchFamily="34" charset="0"/>
              <a:buNone/>
              <a:defRPr/>
            </a:pPr>
            <a:endParaRPr lang="el-GR" sz="2600" b="1" dirty="0">
              <a:solidFill>
                <a:srgbClr val="7030A0"/>
              </a:solidFill>
            </a:endParaRPr>
          </a:p>
          <a:p>
            <a:pPr marL="0" indent="0" fontAlgn="auto">
              <a:spcAft>
                <a:spcPts val="0"/>
              </a:spcAft>
              <a:buFont typeface="Arial" pitchFamily="34" charset="0"/>
              <a:buNone/>
              <a:defRPr/>
            </a:pPr>
            <a:endParaRPr lang="el-GR" sz="2600" b="1" dirty="0">
              <a:solidFill>
                <a:srgbClr val="7030A0"/>
              </a:solidFill>
            </a:endParaRPr>
          </a:p>
          <a:p>
            <a:pPr marL="0" indent="0" fontAlgn="auto">
              <a:spcAft>
                <a:spcPts val="0"/>
              </a:spcAft>
              <a:buFont typeface="Arial" pitchFamily="34" charset="0"/>
              <a:buNone/>
              <a:defRPr/>
            </a:pPr>
            <a:r>
              <a:rPr lang="el-GR" sz="2600" b="1" dirty="0">
                <a:solidFill>
                  <a:srgbClr val="7030A0"/>
                </a:solidFill>
              </a:rPr>
              <a:t>4. α. Εφαρμογή όσων διδάχθηκαν </a:t>
            </a:r>
          </a:p>
          <a:p>
            <a:pPr marL="0" indent="0" fontAlgn="auto">
              <a:spcAft>
                <a:spcPts val="0"/>
              </a:spcAft>
              <a:buFont typeface="Arial" pitchFamily="34" charset="0"/>
              <a:buNone/>
              <a:defRPr/>
            </a:pPr>
            <a:r>
              <a:rPr lang="el-GR" sz="2600" b="1" dirty="0">
                <a:solidFill>
                  <a:srgbClr val="7030A0"/>
                </a:solidFill>
              </a:rPr>
              <a:t>4. β. Μετασχηματισμός των οικείων</a:t>
            </a:r>
          </a:p>
          <a:p>
            <a:pPr fontAlgn="auto">
              <a:spcAft>
                <a:spcPts val="0"/>
              </a:spcAft>
              <a:defRPr/>
            </a:pPr>
            <a:endParaRPr lang="el-GR" dirty="0">
              <a:solidFill>
                <a:srgbClr val="7030A0"/>
              </a:solidFill>
              <a:effectLst>
                <a:outerShdw blurRad="38100" dist="38100" dir="2700000" algn="tl">
                  <a:srgbClr val="000000">
                    <a:alpha val="43137"/>
                  </a:srgbClr>
                </a:outerShdw>
              </a:effectLst>
            </a:endParaRPr>
          </a:p>
        </p:txBody>
      </p:sp>
      <p:sp>
        <p:nvSpPr>
          <p:cNvPr id="2" name="Αριστερό-δεξιό βέλος 1"/>
          <p:cNvSpPr/>
          <p:nvPr/>
        </p:nvSpPr>
        <p:spPr>
          <a:xfrm>
            <a:off x="3492500" y="638175"/>
            <a:ext cx="1295400" cy="460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0" name="Αριστερό-δεξιό βέλος 9"/>
          <p:cNvSpPr/>
          <p:nvPr/>
        </p:nvSpPr>
        <p:spPr>
          <a:xfrm>
            <a:off x="3454400" y="2133600"/>
            <a:ext cx="1296988" cy="44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1" name="Αριστερό-δεξιό βέλος 10"/>
          <p:cNvSpPr/>
          <p:nvPr/>
        </p:nvSpPr>
        <p:spPr>
          <a:xfrm>
            <a:off x="3509963" y="3903663"/>
            <a:ext cx="124460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2" name="Αριστερό-δεξιό βέλος 11"/>
          <p:cNvSpPr/>
          <p:nvPr/>
        </p:nvSpPr>
        <p:spPr>
          <a:xfrm>
            <a:off x="3563938" y="5229225"/>
            <a:ext cx="1316037" cy="603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437"/>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l-GR" sz="2800" b="1" dirty="0">
                <a:solidFill>
                  <a:schemeClr val="accent1">
                    <a:lumMod val="75000"/>
                  </a:schemeClr>
                </a:solidFill>
              </a:rPr>
              <a:t>Το βίωμα: </a:t>
            </a:r>
            <a:r>
              <a:rPr lang="el-GR" sz="2800" b="1" dirty="0">
                <a:solidFill>
                  <a:srgbClr val="C00000"/>
                </a:solidFill>
              </a:rPr>
              <a:t>σύνδεση με γνωστή πληροφορία</a:t>
            </a:r>
          </a:p>
        </p:txBody>
      </p:sp>
      <p:sp>
        <p:nvSpPr>
          <p:cNvPr id="3" name="Θέση περιεχομένου 2"/>
          <p:cNvSpPr>
            <a:spLocks noGrp="1"/>
          </p:cNvSpPr>
          <p:nvPr>
            <p:ph idx="1"/>
          </p:nvPr>
        </p:nvSpPr>
        <p:spPr>
          <a:xfrm>
            <a:off x="457200" y="1052513"/>
            <a:ext cx="8229600" cy="5073650"/>
          </a:xfrm>
        </p:spPr>
        <p:style>
          <a:lnRef idx="1">
            <a:schemeClr val="accent3"/>
          </a:lnRef>
          <a:fillRef idx="2">
            <a:schemeClr val="accent3"/>
          </a:fillRef>
          <a:effectRef idx="1">
            <a:schemeClr val="accent3"/>
          </a:effectRef>
          <a:fontRef idx="minor">
            <a:schemeClr val="dk1"/>
          </a:fontRef>
        </p:style>
        <p:txBody>
          <a:bodyPr rtlCol="0">
            <a:normAutofit lnSpcReduction="10000"/>
          </a:bodyPr>
          <a:lstStyle/>
          <a:p>
            <a:pPr fontAlgn="auto">
              <a:spcAft>
                <a:spcPts val="0"/>
              </a:spcAft>
              <a:defRPr/>
            </a:pPr>
            <a:r>
              <a:rPr lang="el-GR" sz="2400" b="1" dirty="0"/>
              <a:t>Τι ξέρει, ποιες οι σχετικές εμπειρίες</a:t>
            </a:r>
            <a:r>
              <a:rPr lang="el-GR" dirty="0"/>
              <a:t>; </a:t>
            </a:r>
            <a:r>
              <a:rPr lang="el-GR" sz="2400" dirty="0"/>
              <a:t>(πώς συνδέεται αυτό που θα διδάξω με τον «κόσμο» του παιδιού?)</a:t>
            </a:r>
          </a:p>
          <a:p>
            <a:pPr fontAlgn="auto">
              <a:spcAft>
                <a:spcPts val="0"/>
              </a:spcAft>
              <a:buFont typeface="Wingdings" pitchFamily="2" charset="2"/>
              <a:buChar char="ü"/>
              <a:defRPr/>
            </a:pPr>
            <a:endParaRPr lang="el-GR" sz="2400" dirty="0"/>
          </a:p>
          <a:p>
            <a:pPr fontAlgn="auto">
              <a:spcAft>
                <a:spcPts val="0"/>
              </a:spcAft>
              <a:buFont typeface="Wingdings" pitchFamily="2" charset="2"/>
              <a:buChar char="ü"/>
              <a:defRPr/>
            </a:pPr>
            <a:r>
              <a:rPr lang="el-GR" sz="2400" dirty="0"/>
              <a:t>Οικογενειακές εμπειρίες, καθημερινή ζωή του</a:t>
            </a:r>
          </a:p>
          <a:p>
            <a:pPr fontAlgn="auto">
              <a:spcAft>
                <a:spcPts val="0"/>
              </a:spcAft>
              <a:buFont typeface="Wingdings" pitchFamily="2" charset="2"/>
              <a:buChar char="ü"/>
              <a:defRPr/>
            </a:pPr>
            <a:r>
              <a:rPr lang="el-GR" sz="2400" dirty="0"/>
              <a:t>Κοινωνικές/πολιτισμικές καταβολές </a:t>
            </a:r>
          </a:p>
          <a:p>
            <a:pPr fontAlgn="auto">
              <a:spcAft>
                <a:spcPts val="0"/>
              </a:spcAft>
              <a:buFont typeface="Wingdings" pitchFamily="2" charset="2"/>
              <a:buChar char="ü"/>
              <a:defRPr/>
            </a:pPr>
            <a:r>
              <a:rPr lang="el-GR" sz="2400" dirty="0"/>
              <a:t>Προσωπικά ενδιαφέροντα</a:t>
            </a:r>
          </a:p>
          <a:p>
            <a:pPr marL="0" indent="0" fontAlgn="auto">
              <a:spcAft>
                <a:spcPts val="0"/>
              </a:spcAft>
              <a:buFont typeface="Arial" pitchFamily="34" charset="0"/>
              <a:buNone/>
              <a:defRPr/>
            </a:pPr>
            <a:endParaRPr lang="el-GR" sz="2400" dirty="0"/>
          </a:p>
          <a:p>
            <a:pPr fontAlgn="auto">
              <a:spcAft>
                <a:spcPts val="0"/>
              </a:spcAft>
              <a:buFont typeface="Wingdings" pitchFamily="2" charset="2"/>
              <a:buChar char="Ø"/>
              <a:defRPr/>
            </a:pPr>
            <a:r>
              <a:rPr lang="el-GR" sz="2400" i="1" dirty="0"/>
              <a:t>«κείμενα» υψηλού κύρους; </a:t>
            </a:r>
          </a:p>
          <a:p>
            <a:pPr fontAlgn="auto">
              <a:spcAft>
                <a:spcPts val="0"/>
              </a:spcAft>
              <a:buFont typeface="Wingdings" pitchFamily="2" charset="2"/>
              <a:buChar char="Ø"/>
              <a:defRPr/>
            </a:pPr>
            <a:r>
              <a:rPr lang="el-GR" sz="2400" i="1" dirty="0"/>
              <a:t>«κείμενα» καθημερινής συναλλαγής:  πινακίδες, λογαριασμοί, ενημερώσεις,  συσκευασίες, προσκλήσεις κτλ</a:t>
            </a:r>
          </a:p>
          <a:p>
            <a:pPr fontAlgn="auto">
              <a:spcAft>
                <a:spcPts val="0"/>
              </a:spcAft>
              <a:buFont typeface="Wingdings" pitchFamily="2" charset="2"/>
              <a:buChar char="Ø"/>
              <a:defRPr/>
            </a:pPr>
            <a:r>
              <a:rPr lang="el-GR" sz="2400" i="1" dirty="0"/>
              <a:t>«κείμενα» ευρείας/λαϊκής κυκλοφορίας (</a:t>
            </a:r>
            <a:r>
              <a:rPr lang="en-US" sz="2400" i="1" dirty="0"/>
              <a:t>popular culture): comics, </a:t>
            </a:r>
            <a:r>
              <a:rPr lang="el-GR" sz="2400" i="1" dirty="0"/>
              <a:t>εκπομπές, παιχνίδια ηλεκτρονικά ή μη, διαφημίσεις κτλ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437"/>
          </a:xfrm>
        </p:spPr>
        <p:style>
          <a:lnRef idx="3">
            <a:schemeClr val="lt1"/>
          </a:lnRef>
          <a:fillRef idx="1">
            <a:schemeClr val="accent3"/>
          </a:fillRef>
          <a:effectRef idx="1">
            <a:schemeClr val="accent3"/>
          </a:effectRef>
          <a:fontRef idx="minor">
            <a:schemeClr val="lt1"/>
          </a:fontRef>
        </p:style>
        <p:txBody>
          <a:bodyPr rtlCol="0">
            <a:noAutofit/>
          </a:bodyPr>
          <a:lstStyle/>
          <a:p>
            <a:pPr fontAlgn="auto">
              <a:spcAft>
                <a:spcPts val="0"/>
              </a:spcAft>
              <a:defRPr/>
            </a:pPr>
            <a:r>
              <a:rPr lang="el-GR" sz="3200" b="1" dirty="0">
                <a:solidFill>
                  <a:schemeClr val="accent1">
                    <a:lumMod val="75000"/>
                  </a:schemeClr>
                </a:solidFill>
              </a:rPr>
              <a:t>Το βίωμα: </a:t>
            </a:r>
            <a:r>
              <a:rPr lang="el-GR" sz="3200" b="1" dirty="0">
                <a:solidFill>
                  <a:srgbClr val="C00000"/>
                </a:solidFill>
              </a:rPr>
              <a:t>Εισαγωγή της νέας πληροφορίας</a:t>
            </a:r>
            <a:endParaRPr lang="el-GR" sz="3200" dirty="0">
              <a:solidFill>
                <a:srgbClr val="C00000"/>
              </a:solidFill>
            </a:endParaRPr>
          </a:p>
        </p:txBody>
      </p:sp>
      <p:sp>
        <p:nvSpPr>
          <p:cNvPr id="3" name="Θέση περιεχομένου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l-GR" dirty="0"/>
              <a:t>Δραστηριότητες αυθεντικών εμπειριών </a:t>
            </a:r>
          </a:p>
          <a:p>
            <a:pPr fontAlgn="auto">
              <a:spcAft>
                <a:spcPts val="0"/>
              </a:spcAft>
              <a:defRPr/>
            </a:pPr>
            <a:r>
              <a:rPr lang="el-GR" dirty="0"/>
              <a:t>Δραστηριότητες  πολυτροπικής (ψηφιακής ή μη) έκφρασης νοημάτων</a:t>
            </a:r>
          </a:p>
          <a:p>
            <a:pPr fontAlgn="auto">
              <a:spcAft>
                <a:spcPts val="0"/>
              </a:spcAft>
              <a:defRPr/>
            </a:pPr>
            <a:r>
              <a:rPr lang="el-GR" dirty="0"/>
              <a:t>Δραστηριότητες που εισάγουν μια νέα «οπτική» σε δεδομένα που είναι «οικεία» στο μαθητή.</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1975"/>
          </a:xfrm>
        </p:spPr>
        <p:style>
          <a:lnRef idx="3">
            <a:schemeClr val="lt1"/>
          </a:lnRef>
          <a:fillRef idx="1">
            <a:schemeClr val="accent3"/>
          </a:fillRef>
          <a:effectRef idx="1">
            <a:schemeClr val="accent3"/>
          </a:effectRef>
          <a:fontRef idx="minor">
            <a:schemeClr val="lt1"/>
          </a:fontRef>
        </p:style>
        <p:txBody>
          <a:bodyPr rtlCol="0">
            <a:normAutofit/>
          </a:bodyPr>
          <a:lstStyle/>
          <a:p>
            <a:pPr fontAlgn="auto">
              <a:spcAft>
                <a:spcPts val="0"/>
              </a:spcAft>
              <a:defRPr/>
            </a:pPr>
            <a:r>
              <a:rPr lang="el-GR" sz="2800" dirty="0">
                <a:solidFill>
                  <a:srgbClr val="C00000"/>
                </a:solidFill>
                <a:effectLst>
                  <a:outerShdw blurRad="38100" dist="38100" dir="2700000" algn="tl">
                    <a:srgbClr val="000000">
                      <a:alpha val="43137"/>
                    </a:srgbClr>
                  </a:outerShdw>
                </a:effectLst>
                <a:latin typeface="Comic Sans MS" pitchFamily="66" charset="0"/>
              </a:rPr>
              <a:t>Εννοιολογική ανάλυση</a:t>
            </a:r>
          </a:p>
        </p:txBody>
      </p:sp>
      <p:sp>
        <p:nvSpPr>
          <p:cNvPr id="3" name="Θέση περιεχομένου 2"/>
          <p:cNvSpPr>
            <a:spLocks noGrp="1"/>
          </p:cNvSpPr>
          <p:nvPr>
            <p:ph idx="1"/>
          </p:nvPr>
        </p:nvSpPr>
        <p:spPr>
          <a:xfrm>
            <a:off x="323850" y="908050"/>
            <a:ext cx="8712200" cy="5689600"/>
          </a:xfrm>
        </p:spPr>
        <p:style>
          <a:lnRef idx="1">
            <a:schemeClr val="accent3"/>
          </a:lnRef>
          <a:fillRef idx="2">
            <a:schemeClr val="accent3"/>
          </a:fillRef>
          <a:effectRef idx="1">
            <a:schemeClr val="accent3"/>
          </a:effectRef>
          <a:fontRef idx="minor">
            <a:schemeClr val="dk1"/>
          </a:fontRef>
        </p:style>
        <p:txBody>
          <a:bodyPr rtlCol="0">
            <a:normAutofit lnSpcReduction="10000"/>
          </a:bodyPr>
          <a:lstStyle/>
          <a:p>
            <a:pPr marL="571500" indent="-571500" fontAlgn="auto">
              <a:spcAft>
                <a:spcPts val="0"/>
              </a:spcAft>
              <a:buFont typeface="+mj-lt"/>
              <a:buAutoNum type="romanUcPeriod"/>
              <a:defRPr/>
            </a:pPr>
            <a:r>
              <a:rPr lang="el-GR" sz="2800" dirty="0">
                <a:effectLst>
                  <a:outerShdw blurRad="38100" dist="38100" dir="2700000" algn="tl">
                    <a:srgbClr val="000000">
                      <a:alpha val="43137"/>
                    </a:srgbClr>
                  </a:outerShdw>
                </a:effectLst>
              </a:rPr>
              <a:t>Δραστηριότητες αναγνώρισης</a:t>
            </a:r>
            <a:r>
              <a:rPr lang="el-GR" sz="2800" dirty="0"/>
              <a:t>-</a:t>
            </a:r>
            <a:r>
              <a:rPr lang="el-GR" sz="2800" dirty="0">
                <a:effectLst>
                  <a:outerShdw blurRad="38100" dist="38100" dir="2700000" algn="tl">
                    <a:srgbClr val="000000">
                      <a:alpha val="43137"/>
                    </a:srgbClr>
                  </a:outerShdw>
                </a:effectLst>
              </a:rPr>
              <a:t>ονοματοδότησης </a:t>
            </a:r>
            <a:r>
              <a:rPr lang="el-GR" sz="2800" dirty="0"/>
              <a:t>των καινούργιων εννοιών, ιδεών, λέξεων, φράσεων, δομών, συμβάσεων, κανονικοτήτων, συμβολισμών, κτλ (</a:t>
            </a:r>
            <a:r>
              <a:rPr lang="el-GR" sz="2800" i="1" dirty="0">
                <a:effectLst>
                  <a:outerShdw blurRad="38100" dist="38100" dir="2700000" algn="tl">
                    <a:srgbClr val="000000">
                      <a:alpha val="43137"/>
                    </a:srgbClr>
                  </a:outerShdw>
                </a:effectLst>
              </a:rPr>
              <a:t>συνδέω τον ίδιο τύπο εννοιών - γλωσσικών εκφορών</a:t>
            </a:r>
            <a:r>
              <a:rPr lang="el-GR" sz="2800" dirty="0"/>
              <a:t>) </a:t>
            </a:r>
            <a:r>
              <a:rPr lang="el-GR" sz="2800" dirty="0">
                <a:solidFill>
                  <a:schemeClr val="accent2">
                    <a:lumMod val="75000"/>
                  </a:schemeClr>
                </a:solidFill>
              </a:rPr>
              <a:t>π.χ </a:t>
            </a:r>
            <a:r>
              <a:rPr lang="el-GR" sz="2800" dirty="0"/>
              <a:t> </a:t>
            </a:r>
          </a:p>
          <a:p>
            <a:pPr fontAlgn="auto">
              <a:spcAft>
                <a:spcPts val="0"/>
              </a:spcAft>
              <a:buFont typeface="Wingdings" pitchFamily="2" charset="2"/>
              <a:buChar char="ü"/>
              <a:defRPr/>
            </a:pPr>
            <a:r>
              <a:rPr lang="el-GR" sz="2400" i="1" dirty="0"/>
              <a:t>Διάκριση μη γλωσσικού συμβολισμού , ανάλυση χαρακτηριστικών τους, απόδοση λειτουργικού νοήματος (π.χ οδικών σημάτων, οικολογικών συμβόλων, εικονογράφησης, ψηφιοποιημένων πληροφοριών κτλ)</a:t>
            </a:r>
          </a:p>
          <a:p>
            <a:pPr fontAlgn="auto">
              <a:spcAft>
                <a:spcPts val="0"/>
              </a:spcAft>
              <a:buFont typeface="Wingdings" pitchFamily="2" charset="2"/>
              <a:buChar char="ü"/>
              <a:defRPr/>
            </a:pPr>
            <a:r>
              <a:rPr lang="el-GR" sz="2400" i="1" dirty="0"/>
              <a:t>Διάκριση γλωσσικών επιλογών με τις οποίες αποδίδονται τα φυσικά χαρακτηριστικά ενός προσώπου, αντικειμένου.</a:t>
            </a:r>
          </a:p>
          <a:p>
            <a:pPr fontAlgn="auto">
              <a:spcAft>
                <a:spcPts val="0"/>
              </a:spcAft>
              <a:buFont typeface="Wingdings" pitchFamily="2" charset="2"/>
              <a:buChar char="ü"/>
              <a:defRPr/>
            </a:pPr>
            <a:r>
              <a:rPr lang="el-GR" sz="2400" i="1" dirty="0"/>
              <a:t>Λέξεις με ίδια σημασία (συνώνυμες –αντίθετες)</a:t>
            </a:r>
          </a:p>
          <a:p>
            <a:pPr fontAlgn="auto">
              <a:spcAft>
                <a:spcPts val="0"/>
              </a:spcAft>
              <a:buFont typeface="Wingdings" pitchFamily="2" charset="2"/>
              <a:buChar char="ü"/>
              <a:defRPr/>
            </a:pPr>
            <a:r>
              <a:rPr lang="el-GR" sz="2400" i="1" dirty="0"/>
              <a:t>Διάκριση της κειμενικής οργάνωσης ενός κειμένου- ονοματοδότηση των οργανωτικών του δομών και του είδους του.</a:t>
            </a:r>
          </a:p>
          <a:p>
            <a:pPr marL="0" indent="0" fontAlgn="auto">
              <a:spcAft>
                <a:spcPts val="0"/>
              </a:spcAft>
              <a:buFont typeface="Arial" pitchFamily="34" charset="0"/>
              <a:buNone/>
              <a:defRPr/>
            </a:pPr>
            <a:endParaRPr lang="el-GR" sz="2600" i="1" dirty="0">
              <a:latin typeface="Comic Sans MS" pitchFamily="66" charset="0"/>
            </a:endParaRPr>
          </a:p>
          <a:p>
            <a:pPr fontAlgn="auto">
              <a:spcAft>
                <a:spcPts val="0"/>
              </a:spcAft>
              <a:defRPr/>
            </a:pPr>
            <a:endParaRPr lang="el-GR" dirty="0">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3412"/>
          </a:xfrm>
          <a:solidFill>
            <a:schemeClr val="accent3">
              <a:lumMod val="75000"/>
            </a:schemeClr>
          </a:solidFill>
        </p:spPr>
        <p:txBody>
          <a:bodyPr rtlCol="0">
            <a:normAutofit/>
          </a:bodyPr>
          <a:lstStyle/>
          <a:p>
            <a:pPr fontAlgn="auto">
              <a:spcAft>
                <a:spcPts val="0"/>
              </a:spcAft>
              <a:defRPr/>
            </a:pPr>
            <a:r>
              <a:rPr lang="el-GR" sz="3200" dirty="0">
                <a:solidFill>
                  <a:srgbClr val="C00000"/>
                </a:solidFill>
                <a:effectLst>
                  <a:outerShdw blurRad="38100" dist="38100" dir="2700000" algn="tl">
                    <a:srgbClr val="000000">
                      <a:alpha val="43137"/>
                    </a:srgbClr>
                  </a:outerShdw>
                </a:effectLst>
                <a:latin typeface="Comic Sans MS" pitchFamily="66" charset="0"/>
              </a:rPr>
              <a:t>Εννοιολογική ανάλυση  (συν/χεια)</a:t>
            </a:r>
            <a:endParaRPr lang="el-GR" sz="3200" dirty="0"/>
          </a:p>
        </p:txBody>
      </p:sp>
      <p:sp>
        <p:nvSpPr>
          <p:cNvPr id="3" name="Θέση περιεχομένου 2"/>
          <p:cNvSpPr>
            <a:spLocks noGrp="1"/>
          </p:cNvSpPr>
          <p:nvPr>
            <p:ph idx="1"/>
          </p:nvPr>
        </p:nvSpPr>
        <p:spPr>
          <a:xfrm>
            <a:off x="0" y="908050"/>
            <a:ext cx="9144000" cy="5834063"/>
          </a:xfrm>
        </p:spPr>
        <p:style>
          <a:lnRef idx="1">
            <a:schemeClr val="accent3"/>
          </a:lnRef>
          <a:fillRef idx="2">
            <a:schemeClr val="accent3"/>
          </a:fillRef>
          <a:effectRef idx="1">
            <a:schemeClr val="accent3"/>
          </a:effectRef>
          <a:fontRef idx="minor">
            <a:schemeClr val="dk1"/>
          </a:fontRef>
        </p:style>
        <p:txBody>
          <a:bodyPr rtlCol="0">
            <a:noAutofit/>
          </a:bodyPr>
          <a:lstStyle/>
          <a:p>
            <a:pPr marL="0" indent="0" fontAlgn="auto">
              <a:spcAft>
                <a:spcPts val="0"/>
              </a:spcAft>
              <a:buFont typeface="Arial" pitchFamily="34" charset="0"/>
              <a:buNone/>
              <a:defRPr/>
            </a:pPr>
            <a:r>
              <a:rPr lang="el-GR" sz="2400" dirty="0">
                <a:effectLst>
                  <a:outerShdw blurRad="38100" dist="38100" dir="2700000" algn="tl">
                    <a:srgbClr val="000000">
                      <a:alpha val="43137"/>
                    </a:srgbClr>
                  </a:outerShdw>
                </a:effectLst>
              </a:rPr>
              <a:t>	ΙΙ.  Δραστηριότητες αποκατάστασης «διακειμενικών συνδέσεων</a:t>
            </a:r>
            <a:r>
              <a:rPr lang="el-GR" sz="2400" dirty="0"/>
              <a:t>»: συσχετίζουμε τις «νέες» με άλλες έννοιες, θεματικές, ιδέες, δομές κτλ  – (</a:t>
            </a:r>
            <a:r>
              <a:rPr lang="el-GR" sz="2400" i="1" dirty="0">
                <a:effectLst>
                  <a:outerShdw blurRad="38100" dist="38100" dir="2700000" algn="tl">
                    <a:srgbClr val="000000">
                      <a:alpha val="43137"/>
                    </a:srgbClr>
                  </a:outerShdw>
                </a:effectLst>
              </a:rPr>
              <a:t>συνδέω διαφορετικό τύπο εννοιών- γλωσσικών εκφορών: παρέχω ένα </a:t>
            </a:r>
            <a:r>
              <a:rPr lang="el-GR" sz="2400" i="1" dirty="0"/>
              <a:t>«</a:t>
            </a:r>
            <a:r>
              <a:rPr lang="el-GR" sz="2400" i="1" dirty="0">
                <a:effectLst>
                  <a:outerShdw blurRad="38100" dist="38100" dir="2700000" algn="tl">
                    <a:srgbClr val="000000">
                      <a:alpha val="43137"/>
                    </a:srgbClr>
                  </a:outerShdw>
                </a:effectLst>
              </a:rPr>
              <a:t>θεωρητικό» πλαίσιο</a:t>
            </a:r>
            <a:r>
              <a:rPr lang="el-GR" sz="2400" i="1" dirty="0"/>
              <a:t>)</a:t>
            </a:r>
            <a:endParaRPr lang="el-GR" sz="2400" dirty="0"/>
          </a:p>
          <a:p>
            <a:pPr marL="0" indent="0" fontAlgn="auto">
              <a:spcAft>
                <a:spcPts val="0"/>
              </a:spcAft>
              <a:buFont typeface="Arial" pitchFamily="34" charset="0"/>
              <a:buNone/>
              <a:defRPr/>
            </a:pPr>
            <a:r>
              <a:rPr lang="el-GR" sz="2400" i="1" dirty="0">
                <a:effectLst>
                  <a:outerShdw blurRad="38100" dist="38100" dir="2700000" algn="tl">
                    <a:srgbClr val="000000">
                      <a:alpha val="43137"/>
                    </a:srgbClr>
                  </a:outerShdw>
                </a:effectLst>
              </a:rPr>
              <a:t>	</a:t>
            </a:r>
            <a:r>
              <a:rPr lang="el-GR" sz="2400" i="1" dirty="0">
                <a:solidFill>
                  <a:srgbClr val="C00000"/>
                </a:solidFill>
                <a:effectLst>
                  <a:outerShdw blurRad="38100" dist="38100" dir="2700000" algn="tl">
                    <a:srgbClr val="000000">
                      <a:alpha val="43137"/>
                    </a:srgbClr>
                  </a:outerShdw>
                </a:effectLst>
              </a:rPr>
              <a:t>γενικεύω, ομαδοποιώ με κριτήρια, διαφοροποιώ, ταξινομώ κτλ </a:t>
            </a:r>
          </a:p>
          <a:p>
            <a:pPr marL="0" indent="0" fontAlgn="auto">
              <a:spcAft>
                <a:spcPts val="0"/>
              </a:spcAft>
              <a:buFont typeface="Arial" pitchFamily="34" charset="0"/>
              <a:buNone/>
              <a:defRPr/>
            </a:pPr>
            <a:r>
              <a:rPr lang="el-GR" sz="2000" i="1" dirty="0">
                <a:effectLst>
                  <a:outerShdw blurRad="38100" dist="38100" dir="2700000" algn="tl">
                    <a:srgbClr val="000000">
                      <a:alpha val="43137"/>
                    </a:srgbClr>
                  </a:outerShdw>
                </a:effectLst>
              </a:rPr>
              <a:t>Π.χ</a:t>
            </a:r>
            <a:r>
              <a:rPr lang="el-GR" sz="2000" i="1" dirty="0"/>
              <a:t>  </a:t>
            </a:r>
          </a:p>
          <a:p>
            <a:pPr fontAlgn="auto">
              <a:spcAft>
                <a:spcPts val="0"/>
              </a:spcAft>
              <a:buFont typeface="Wingdings" pitchFamily="2" charset="2"/>
              <a:buChar char="ü"/>
              <a:defRPr/>
            </a:pPr>
            <a:r>
              <a:rPr lang="el-GR" sz="2000" i="1" dirty="0"/>
              <a:t>γλωσσικές μορφές με τις οποίες  ζητώ κάτι, </a:t>
            </a:r>
          </a:p>
          <a:p>
            <a:pPr fontAlgn="auto">
              <a:spcAft>
                <a:spcPts val="0"/>
              </a:spcAft>
              <a:buFont typeface="Wingdings" pitchFamily="2" charset="2"/>
              <a:buChar char="ü"/>
              <a:defRPr/>
            </a:pPr>
            <a:r>
              <a:rPr lang="el-GR" sz="2000" i="1" dirty="0"/>
              <a:t>περιγράφω κάτι (αναφέρομαι: εξωτερικά- εσωτερικά),</a:t>
            </a:r>
          </a:p>
          <a:p>
            <a:pPr fontAlgn="auto">
              <a:spcAft>
                <a:spcPts val="0"/>
              </a:spcAft>
              <a:buFont typeface="Wingdings" pitchFamily="2" charset="2"/>
              <a:buChar char="ü"/>
              <a:defRPr/>
            </a:pPr>
            <a:r>
              <a:rPr lang="el-GR" sz="2000" i="1" dirty="0"/>
              <a:t>εντάσσω μια λέξη σε ευρύτερη εννοιολογική  κατηγορία (μετωνυμία), </a:t>
            </a:r>
          </a:p>
          <a:p>
            <a:pPr fontAlgn="auto">
              <a:spcAft>
                <a:spcPts val="0"/>
              </a:spcAft>
              <a:buFont typeface="Wingdings" pitchFamily="2" charset="2"/>
              <a:buChar char="ü"/>
              <a:defRPr/>
            </a:pPr>
            <a:r>
              <a:rPr lang="el-GR" sz="2000" i="1" dirty="0">
                <a:solidFill>
                  <a:srgbClr val="00B050"/>
                </a:solidFill>
              </a:rPr>
              <a:t>αποδίδω μια έννοια με διαφορετικές λέξεις (συνώνυμα), αναφέρω αντίθετες λέξεις, </a:t>
            </a:r>
          </a:p>
          <a:p>
            <a:pPr fontAlgn="auto">
              <a:spcAft>
                <a:spcPts val="0"/>
              </a:spcAft>
              <a:buFont typeface="Wingdings" pitchFamily="2" charset="2"/>
              <a:buChar char="ü"/>
              <a:defRPr/>
            </a:pPr>
            <a:r>
              <a:rPr lang="el-GR" sz="2000" i="1" dirty="0"/>
              <a:t>εντοπίζω τα αίτια ή τις συνθήκες δράσης κτλ  σε ένα κείμενο </a:t>
            </a:r>
          </a:p>
          <a:p>
            <a:pPr fontAlgn="auto">
              <a:spcAft>
                <a:spcPts val="0"/>
              </a:spcAft>
              <a:buFont typeface="Wingdings" pitchFamily="2" charset="2"/>
              <a:buChar char="ü"/>
              <a:defRPr/>
            </a:pPr>
            <a:r>
              <a:rPr lang="el-GR" sz="2000" i="1" dirty="0"/>
              <a:t>ομαδοποιώ την ορθογραφία λέξεων  με βάση μορφολογικές τους κανονικότητες (κανόνες ορθογραφίας)</a:t>
            </a:r>
          </a:p>
          <a:p>
            <a:pPr fontAlgn="auto">
              <a:spcAft>
                <a:spcPts val="0"/>
              </a:spcAft>
              <a:buFont typeface="Wingdings" pitchFamily="2" charset="2"/>
              <a:buChar char="ü"/>
              <a:defRPr/>
            </a:pPr>
            <a:r>
              <a:rPr lang="el-GR" sz="2000" i="1" dirty="0"/>
              <a:t>Κειμενικές δομές με τις οποίες δίνω οδηγίες (σύγκριση διαφορετικών αλλά αντίστοιχων κειμενικά  κειμένων</a:t>
            </a:r>
            <a:r>
              <a:rPr lang="el-GR" sz="2000" i="1" dirty="0">
                <a:solidFill>
                  <a:schemeClr val="tx1"/>
                </a:solidFill>
              </a:rPr>
              <a:t>)</a:t>
            </a:r>
            <a:endParaRPr lang="el-GR" sz="2400" i="1" dirty="0">
              <a:solidFill>
                <a:schemeClr val="tx1"/>
              </a:solidFill>
            </a:endParaRPr>
          </a:p>
          <a:p>
            <a:pPr fontAlgn="auto">
              <a:spcAft>
                <a:spcPts val="0"/>
              </a:spcAft>
              <a:defRPr/>
            </a:pPr>
            <a:endParaRPr lang="el-G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115888"/>
            <a:ext cx="8856662" cy="720725"/>
          </a:xfrm>
        </p:spPr>
        <p:style>
          <a:lnRef idx="1">
            <a:schemeClr val="accent3"/>
          </a:lnRef>
          <a:fillRef idx="3">
            <a:schemeClr val="accent3"/>
          </a:fillRef>
          <a:effectRef idx="2">
            <a:schemeClr val="accent3"/>
          </a:effectRef>
          <a:fontRef idx="minor">
            <a:schemeClr val="lt1"/>
          </a:fontRef>
        </p:style>
        <p:txBody>
          <a:bodyPr rtlCol="0">
            <a:normAutofit/>
          </a:bodyPr>
          <a:lstStyle/>
          <a:p>
            <a:pPr fontAlgn="auto">
              <a:spcAft>
                <a:spcPts val="0"/>
              </a:spcAft>
              <a:defRPr/>
            </a:pPr>
            <a:r>
              <a:rPr lang="el-GR" sz="3600" dirty="0">
                <a:solidFill>
                  <a:srgbClr val="C00000"/>
                </a:solidFill>
                <a:effectLst>
                  <a:outerShdw blurRad="38100" dist="38100" dir="2700000" algn="tl">
                    <a:srgbClr val="000000">
                      <a:alpha val="43137"/>
                    </a:srgbClr>
                  </a:outerShdw>
                </a:effectLst>
                <a:latin typeface="Comic Sans MS" pitchFamily="66" charset="0"/>
              </a:rPr>
              <a:t>Λειτουργική ανάλυση </a:t>
            </a:r>
          </a:p>
        </p:txBody>
      </p:sp>
      <p:sp>
        <p:nvSpPr>
          <p:cNvPr id="3" name="Θέση περιεχομένου 2"/>
          <p:cNvSpPr>
            <a:spLocks noGrp="1"/>
          </p:cNvSpPr>
          <p:nvPr>
            <p:ph idx="1"/>
          </p:nvPr>
        </p:nvSpPr>
        <p:spPr>
          <a:xfrm>
            <a:off x="179388" y="908050"/>
            <a:ext cx="8856662" cy="5218113"/>
          </a:xfrm>
        </p:spPr>
        <p:style>
          <a:lnRef idx="1">
            <a:schemeClr val="accent3"/>
          </a:lnRef>
          <a:fillRef idx="2">
            <a:schemeClr val="accent3"/>
          </a:fillRef>
          <a:effectRef idx="1">
            <a:schemeClr val="accent3"/>
          </a:effectRef>
          <a:fontRef idx="minor">
            <a:schemeClr val="dk1"/>
          </a:fontRef>
        </p:style>
        <p:txBody>
          <a:bodyPr rtlCol="0">
            <a:normAutofit/>
          </a:bodyPr>
          <a:lstStyle/>
          <a:p>
            <a:pPr marL="0" indent="0" fontAlgn="auto">
              <a:spcAft>
                <a:spcPts val="0"/>
              </a:spcAft>
              <a:buFont typeface="Arial" pitchFamily="34" charset="0"/>
              <a:buNone/>
              <a:defRPr/>
            </a:pPr>
            <a:r>
              <a:rPr lang="el-GR" sz="2800" b="1" dirty="0"/>
              <a:t>Ι. Δραστηριότητες στοχασμού ως προς τη νέα πληροφορία</a:t>
            </a:r>
            <a:endParaRPr lang="el-GR" sz="2800" dirty="0"/>
          </a:p>
          <a:p>
            <a:pPr marL="0" indent="0" fontAlgn="auto">
              <a:spcAft>
                <a:spcPts val="0"/>
              </a:spcAft>
              <a:buFont typeface="Arial" pitchFamily="34" charset="0"/>
              <a:buNone/>
              <a:defRPr/>
            </a:pPr>
            <a:r>
              <a:rPr lang="el-GR" sz="2800" dirty="0">
                <a:solidFill>
                  <a:srgbClr val="C00000"/>
                </a:solidFill>
                <a:effectLst>
                  <a:outerShdw blurRad="38100" dist="38100" dir="2700000" algn="tl">
                    <a:srgbClr val="000000">
                      <a:alpha val="43137"/>
                    </a:srgbClr>
                  </a:outerShdw>
                </a:effectLst>
              </a:rPr>
              <a:t>διερευνούν τα αίτια, τα αποτελέσματα, τις  λογικές σχέσεις και τη λειτουργικότητα της νέας πληροφορίας</a:t>
            </a:r>
            <a:r>
              <a:rPr lang="el-GR" sz="2800" dirty="0"/>
              <a:t>.</a:t>
            </a:r>
          </a:p>
          <a:p>
            <a:pPr fontAlgn="auto">
              <a:spcAft>
                <a:spcPts val="0"/>
              </a:spcAft>
              <a:buFont typeface="Wingdings" pitchFamily="2" charset="2"/>
              <a:buChar char="ü"/>
              <a:defRPr/>
            </a:pPr>
            <a:r>
              <a:rPr lang="el-GR" sz="2800" dirty="0"/>
              <a:t>Ποια η λειτουργία, χρήση αυτής της «νέας» γνώσης, ενέργειας, δεξιότητας; </a:t>
            </a:r>
          </a:p>
          <a:p>
            <a:pPr fontAlgn="auto">
              <a:spcAft>
                <a:spcPts val="0"/>
              </a:spcAft>
              <a:buFont typeface="Wingdings" pitchFamily="2" charset="2"/>
              <a:buChar char="ü"/>
              <a:defRPr/>
            </a:pPr>
            <a:r>
              <a:rPr lang="el-GR" sz="2800" dirty="0"/>
              <a:t>Πού μου είναι χρήσιμη; Σε ποια πλαίσια και πώς θα τη χρησιμοποιήσω</a:t>
            </a:r>
            <a:r>
              <a:rPr lang="el-GR" dirty="0"/>
              <a:t>; </a:t>
            </a:r>
          </a:p>
          <a:p>
            <a:pPr fontAlgn="auto">
              <a:spcAft>
                <a:spcPts val="0"/>
              </a:spcAft>
              <a:buFont typeface="Wingdings" pitchFamily="2" charset="2"/>
              <a:buChar char="ü"/>
              <a:defRPr/>
            </a:pPr>
            <a:r>
              <a:rPr lang="el-GR" sz="2800" dirty="0"/>
              <a:t>Τι θα μου προσφέρει;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3412"/>
          </a:xfrm>
          <a:solidFill>
            <a:schemeClr val="accent3">
              <a:lumMod val="75000"/>
            </a:schemeClr>
          </a:solidFill>
        </p:spPr>
        <p:txBody>
          <a:bodyPr rtlCol="0">
            <a:noAutofit/>
          </a:bodyPr>
          <a:lstStyle/>
          <a:p>
            <a:pPr fontAlgn="auto">
              <a:spcAft>
                <a:spcPts val="0"/>
              </a:spcAft>
              <a:defRPr/>
            </a:pPr>
            <a:r>
              <a:rPr lang="el-GR" sz="3600" dirty="0">
                <a:solidFill>
                  <a:srgbClr val="C00000"/>
                </a:solidFill>
                <a:effectLst>
                  <a:outerShdw blurRad="38100" dist="38100" dir="2700000" algn="tl">
                    <a:srgbClr val="000000">
                      <a:alpha val="43137"/>
                    </a:srgbClr>
                  </a:outerShdw>
                </a:effectLst>
                <a:latin typeface="Comic Sans MS" pitchFamily="66" charset="0"/>
              </a:rPr>
              <a:t>Κριτική Ανάλυση</a:t>
            </a:r>
            <a:endParaRPr lang="el-GR" sz="3600"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908050"/>
            <a:ext cx="8229600" cy="5218113"/>
          </a:xfrm>
        </p:spPr>
        <p:style>
          <a:lnRef idx="1">
            <a:schemeClr val="accent3"/>
          </a:lnRef>
          <a:fillRef idx="2">
            <a:schemeClr val="accent3"/>
          </a:fillRef>
          <a:effectRef idx="1">
            <a:schemeClr val="accent3"/>
          </a:effectRef>
          <a:fontRef idx="minor">
            <a:schemeClr val="dk1"/>
          </a:fontRef>
        </p:style>
        <p:txBody>
          <a:bodyPr rtlCol="0">
            <a:normAutofit lnSpcReduction="10000"/>
          </a:bodyPr>
          <a:lstStyle/>
          <a:p>
            <a:pPr fontAlgn="auto">
              <a:spcAft>
                <a:spcPts val="0"/>
              </a:spcAft>
              <a:defRPr/>
            </a:pPr>
            <a:endParaRPr lang="el-GR" b="1" dirty="0"/>
          </a:p>
          <a:p>
            <a:pPr marL="0" indent="0" fontAlgn="auto">
              <a:spcAft>
                <a:spcPts val="0"/>
              </a:spcAft>
              <a:buFont typeface="Arial" pitchFamily="34" charset="0"/>
              <a:buNone/>
              <a:defRPr/>
            </a:pPr>
            <a:r>
              <a:rPr lang="el-GR" b="1" dirty="0"/>
              <a:t>ΙΙ . Δραστηριότητες στοχασμού για την </a:t>
            </a:r>
            <a:r>
              <a:rPr lang="el-GR" b="1" i="1" dirty="0">
                <a:solidFill>
                  <a:srgbClr val="C00000"/>
                </a:solidFill>
                <a:effectLst>
                  <a:outerShdw blurRad="38100" dist="38100" dir="2700000" algn="tl">
                    <a:srgbClr val="000000">
                      <a:alpha val="43137"/>
                    </a:srgbClr>
                  </a:outerShdw>
                </a:effectLst>
              </a:rPr>
              <a:t>κοινωνική διάσταση </a:t>
            </a:r>
            <a:r>
              <a:rPr lang="el-GR" b="1" dirty="0"/>
              <a:t>της νέας πληροφορίας</a:t>
            </a:r>
            <a:r>
              <a:rPr lang="en-US" b="1" dirty="0"/>
              <a:t> </a:t>
            </a:r>
            <a:endParaRPr lang="el-GR" b="1" dirty="0">
              <a:solidFill>
                <a:srgbClr val="FF0000"/>
              </a:solidFill>
            </a:endParaRPr>
          </a:p>
          <a:p>
            <a:pPr marL="0" indent="0" fontAlgn="auto">
              <a:spcAft>
                <a:spcPts val="0"/>
              </a:spcAft>
              <a:buFont typeface="Arial" pitchFamily="34" charset="0"/>
              <a:buNone/>
              <a:defRPr/>
            </a:pPr>
            <a:r>
              <a:rPr lang="el-GR" sz="2800" dirty="0">
                <a:solidFill>
                  <a:srgbClr val="C00000"/>
                </a:solidFill>
                <a:effectLst>
                  <a:outerShdw blurRad="38100" dist="38100" dir="2700000" algn="tl">
                    <a:srgbClr val="000000">
                      <a:alpha val="43137"/>
                    </a:srgbClr>
                  </a:outerShdw>
                </a:effectLst>
              </a:rPr>
              <a:t>διερευνούν κίνητρα σκοπούς, ενδιαφέροντα σχετικά με την καινούργια γνώση </a:t>
            </a:r>
          </a:p>
          <a:p>
            <a:pPr fontAlgn="auto">
              <a:spcAft>
                <a:spcPts val="0"/>
              </a:spcAft>
              <a:buFont typeface="Wingdings" pitchFamily="2" charset="2"/>
              <a:buChar char="ü"/>
              <a:defRPr/>
            </a:pPr>
            <a:r>
              <a:rPr lang="el-GR" dirty="0"/>
              <a:t>Ποιοι οι στόχοι, οι προθέσεις του κατασκευαστή/συγγραφέα; του «ήρωα»; κτλ </a:t>
            </a:r>
          </a:p>
          <a:p>
            <a:pPr fontAlgn="auto">
              <a:spcAft>
                <a:spcPts val="0"/>
              </a:spcAft>
              <a:buFont typeface="Wingdings" pitchFamily="2" charset="2"/>
              <a:buChar char="ü"/>
              <a:defRPr/>
            </a:pPr>
            <a:r>
              <a:rPr lang="el-GR" dirty="0"/>
              <a:t>Ποιες οι προσωπικές, κοινωνικές, περιβαλλοντικές κτλ συνδέσεις της; </a:t>
            </a:r>
          </a:p>
          <a:p>
            <a:pPr fontAlgn="auto">
              <a:spcAft>
                <a:spcPts val="0"/>
              </a:spcAft>
              <a:buFont typeface="Wingdings" pitchFamily="2" charset="2"/>
              <a:buChar char="ü"/>
              <a:defRPr/>
            </a:pPr>
            <a:r>
              <a:rPr lang="el-GR" dirty="0"/>
              <a:t>Ποιος κερδίζει; Ποιος χάνει;</a:t>
            </a:r>
          </a:p>
          <a:p>
            <a:pPr fontAlgn="auto">
              <a:spcAft>
                <a:spcPts val="0"/>
              </a:spcAft>
              <a:defRPr/>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sz="3600" b="1">
                <a:solidFill>
                  <a:srgbClr val="002060"/>
                </a:solidFill>
              </a:rPr>
              <a:t>Συγκρατούμε στη μνήμη</a:t>
            </a:r>
          </a:p>
        </p:txBody>
      </p:sp>
      <p:pic>
        <p:nvPicPr>
          <p:cNvPr id="6147" name="Picture 3" descr="retention"/>
          <p:cNvPicPr>
            <a:picLocks noGrp="1" noChangeAspect="1" noChangeArrowheads="1"/>
          </p:cNvPicPr>
          <p:nvPr>
            <p:ph idx="1"/>
          </p:nvPr>
        </p:nvPicPr>
        <p:blipFill>
          <a:blip r:embed="rId2" cstate="print"/>
          <a:srcRect/>
          <a:stretch>
            <a:fillRect/>
          </a:stretch>
        </p:blipFill>
        <p:spPr>
          <a:xfrm>
            <a:off x="1533525" y="1600200"/>
            <a:ext cx="6076950" cy="452596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337"/>
          </a:xfr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ormAutofit/>
          </a:bodyPr>
          <a:lstStyle/>
          <a:p>
            <a:pPr fontAlgn="auto">
              <a:spcAft>
                <a:spcPts val="0"/>
              </a:spcAft>
              <a:defRPr/>
            </a:pPr>
            <a:r>
              <a:rPr lang="el-GR" sz="3600" dirty="0">
                <a:solidFill>
                  <a:srgbClr val="C00000"/>
                </a:solidFill>
                <a:effectLst>
                  <a:outerShdw blurRad="38100" dist="38100" dir="2700000" algn="tl">
                    <a:srgbClr val="000000">
                      <a:alpha val="43137"/>
                    </a:srgbClr>
                  </a:outerShdw>
                </a:effectLst>
              </a:rPr>
              <a:t>Εφαρμογή –Μετασχηματίζουσα πρακτική</a:t>
            </a:r>
          </a:p>
        </p:txBody>
      </p:sp>
      <p:sp>
        <p:nvSpPr>
          <p:cNvPr id="3" name="Θέση περιεχομένου 2"/>
          <p:cNvSpPr>
            <a:spLocks noGrp="1"/>
          </p:cNvSpPr>
          <p:nvPr>
            <p:ph idx="1"/>
          </p:nvPr>
        </p:nvSpPr>
        <p:spPr>
          <a:xfrm>
            <a:off x="457200" y="1268413"/>
            <a:ext cx="8229600" cy="4857750"/>
          </a:xfrm>
        </p:spPr>
        <p:style>
          <a:lnRef idx="1">
            <a:schemeClr val="accent3"/>
          </a:lnRef>
          <a:fillRef idx="2">
            <a:schemeClr val="accent3"/>
          </a:fillRef>
          <a:effectRef idx="1">
            <a:schemeClr val="accent3"/>
          </a:effectRef>
          <a:fontRef idx="minor">
            <a:schemeClr val="dk1"/>
          </a:fontRef>
        </p:style>
        <p:txBody>
          <a:bodyPr rtlCol="0">
            <a:normAutofit fontScale="92500" lnSpcReduction="10000"/>
          </a:bodyPr>
          <a:lstStyle/>
          <a:p>
            <a:pPr fontAlgn="auto">
              <a:spcAft>
                <a:spcPts val="0"/>
              </a:spcAft>
              <a:buFont typeface="Wingdings" pitchFamily="2" charset="2"/>
              <a:buChar char="§"/>
              <a:defRPr/>
            </a:pPr>
            <a:r>
              <a:rPr lang="el-GR" dirty="0">
                <a:solidFill>
                  <a:srgbClr val="C00000"/>
                </a:solidFill>
                <a:effectLst>
                  <a:outerShdw blurRad="38100" dist="38100" dir="2700000" algn="tl">
                    <a:srgbClr val="000000">
                      <a:alpha val="43137"/>
                    </a:srgbClr>
                  </a:outerShdw>
                </a:effectLst>
              </a:rPr>
              <a:t>Εφαρμογή</a:t>
            </a:r>
            <a:r>
              <a:rPr lang="el-GR" dirty="0"/>
              <a:t>: </a:t>
            </a:r>
            <a:r>
              <a:rPr lang="el-GR" sz="2800" dirty="0"/>
              <a:t>δραστηριότητες με «προβλέψιμα» πλαίσια κατάδειξης της κατανόησης….</a:t>
            </a:r>
          </a:p>
          <a:p>
            <a:pPr fontAlgn="auto">
              <a:spcAft>
                <a:spcPts val="0"/>
              </a:spcAft>
              <a:buFont typeface="Wingdings" pitchFamily="2" charset="2"/>
              <a:buChar char="§"/>
              <a:defRPr/>
            </a:pPr>
            <a:r>
              <a:rPr lang="el-GR" u="sng" dirty="0">
                <a:solidFill>
                  <a:srgbClr val="C00000"/>
                </a:solidFill>
                <a:effectLst>
                  <a:outerShdw blurRad="38100" dist="38100" dir="2700000" algn="tl">
                    <a:srgbClr val="000000">
                      <a:alpha val="43137"/>
                    </a:srgbClr>
                  </a:outerShdw>
                </a:effectLst>
              </a:rPr>
              <a:t>Μετασχηματισμός</a:t>
            </a:r>
            <a:r>
              <a:rPr lang="el-GR" dirty="0"/>
              <a:t>: </a:t>
            </a:r>
          </a:p>
          <a:p>
            <a:pPr fontAlgn="auto">
              <a:spcAft>
                <a:spcPts val="0"/>
              </a:spcAft>
              <a:buFont typeface="Wingdings" pitchFamily="2" charset="2"/>
              <a:buChar char="ü"/>
              <a:defRPr/>
            </a:pPr>
            <a:r>
              <a:rPr lang="el-GR" sz="3000" dirty="0"/>
              <a:t>δραστηριότητες που αντιμετωπίζουν  ένα οικείο πλαίσιο από μια άλλη οπτική </a:t>
            </a:r>
          </a:p>
          <a:p>
            <a:pPr fontAlgn="auto">
              <a:spcAft>
                <a:spcPts val="0"/>
              </a:spcAft>
              <a:buFont typeface="Wingdings" pitchFamily="2" charset="2"/>
              <a:buChar char="ü"/>
              <a:defRPr/>
            </a:pPr>
            <a:r>
              <a:rPr lang="el-GR" sz="3000" dirty="0"/>
              <a:t>ένα «διαφορετικό» πλαίσιο που υπαγορεύει δημιουργική χρήση (</a:t>
            </a:r>
            <a:r>
              <a:rPr lang="el-GR" sz="3000" i="1" dirty="0"/>
              <a:t>βλ μεταφορά και μετασχηματισμό</a:t>
            </a:r>
            <a:r>
              <a:rPr lang="el-GR" sz="3000" dirty="0"/>
              <a:t>)  των γνώσεων - δεξιοτήτων που έχουν αποκτήσει</a:t>
            </a:r>
            <a:endParaRPr lang="el-GR" sz="3000" dirty="0">
              <a:effectLst>
                <a:outerShdw blurRad="38100" dist="38100" dir="2700000" algn="tl">
                  <a:srgbClr val="000000">
                    <a:alpha val="43137"/>
                  </a:srgbClr>
                </a:outerShdw>
              </a:effectLst>
            </a:endParaRPr>
          </a:p>
          <a:p>
            <a:pPr fontAlgn="auto">
              <a:spcAft>
                <a:spcPts val="0"/>
              </a:spcAft>
              <a:buFont typeface="Wingdings" pitchFamily="2" charset="2"/>
              <a:buChar char="§"/>
              <a:defRPr/>
            </a:pPr>
            <a:r>
              <a:rPr lang="el-GR" dirty="0">
                <a:solidFill>
                  <a:srgbClr val="C00000"/>
                </a:solidFill>
                <a:effectLst>
                  <a:outerShdw blurRad="38100" dist="38100" dir="2700000" algn="tl">
                    <a:srgbClr val="000000">
                      <a:alpha val="43137"/>
                    </a:srgbClr>
                  </a:outerShdw>
                </a:effectLst>
              </a:rPr>
              <a:t>Κριτήρια αξιολόγησης</a:t>
            </a:r>
            <a:r>
              <a:rPr lang="el-GR" dirty="0"/>
              <a:t>: α. καταλληλότητα, </a:t>
            </a:r>
          </a:p>
          <a:p>
            <a:pPr marL="0" indent="0" fontAlgn="auto">
              <a:spcAft>
                <a:spcPts val="0"/>
              </a:spcAft>
              <a:buFont typeface="Arial" pitchFamily="34" charset="0"/>
              <a:buNone/>
              <a:defRPr/>
            </a:pPr>
            <a:r>
              <a:rPr lang="el-GR" dirty="0"/>
              <a:t>	β. δημιουργικότητα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lstStyle/>
          <a:p>
            <a:endParaRPr lang="el-GR"/>
          </a:p>
        </p:txBody>
      </p:sp>
      <p:sp>
        <p:nvSpPr>
          <p:cNvPr id="53251" name="Θέση περιεχομένου 2"/>
          <p:cNvSpPr>
            <a:spLocks noGrp="1"/>
          </p:cNvSpPr>
          <p:nvPr>
            <p:ph idx="1"/>
          </p:nvPr>
        </p:nvSpPr>
        <p:spPr/>
        <p:txBody>
          <a:bodyPr/>
          <a:lstStyle/>
          <a:p>
            <a:endParaRPr lang="el-GR"/>
          </a:p>
        </p:txBody>
      </p:sp>
      <p:pic>
        <p:nvPicPr>
          <p:cNvPr id="53252" name="Picture 2"/>
          <p:cNvPicPr>
            <a:picLocks noChangeAspect="1" noChangeArrowheads="1"/>
          </p:cNvPicPr>
          <p:nvPr/>
        </p:nvPicPr>
        <p:blipFill>
          <a:blip r:embed="rId2" cstate="print"/>
          <a:srcRect/>
          <a:stretch>
            <a:fillRect/>
          </a:stretch>
        </p:blipFill>
        <p:spPr bwMode="auto">
          <a:xfrm>
            <a:off x="0" y="0"/>
            <a:ext cx="10944225" cy="82010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930400"/>
          </a:xfrm>
          <a:solidFill>
            <a:schemeClr val="bg2">
              <a:lumMod val="75000"/>
            </a:schemeClr>
          </a:solidFill>
        </p:spPr>
        <p:txBody>
          <a:bodyPr rtlCol="0">
            <a:noAutofit/>
          </a:bodyPr>
          <a:lstStyle/>
          <a:p>
            <a:pPr fontAlgn="auto">
              <a:spcAft>
                <a:spcPts val="0"/>
              </a:spcAft>
              <a:defRPr/>
            </a:pPr>
            <a:r>
              <a:rPr lang="el-GR" sz="3200" b="1" dirty="0"/>
              <a:t>Ενδεικτικοί τύποι δραστηριοτήτων που μπορούν να πλαισιώσουν το σχεδιασμό ενός περιβάλλοντος μάθησης </a:t>
            </a:r>
          </a:p>
        </p:txBody>
      </p:sp>
      <p:sp>
        <p:nvSpPr>
          <p:cNvPr id="54275" name="Θέση περιεχομένου 2"/>
          <p:cNvSpPr>
            <a:spLocks noGrp="1"/>
          </p:cNvSpPr>
          <p:nvPr>
            <p:ph idx="1"/>
          </p:nvPr>
        </p:nvSpPr>
        <p:spPr>
          <a:xfrm>
            <a:off x="457200" y="2565400"/>
            <a:ext cx="8229600" cy="3560763"/>
          </a:xfrm>
        </p:spPr>
        <p:txBody>
          <a:bodyPr/>
          <a:lstStyle/>
          <a:p>
            <a:endParaRPr lang="en-US"/>
          </a:p>
          <a:p>
            <a:r>
              <a:rPr lang="en-US">
                <a:hlinkClick r:id="rId2"/>
              </a:rPr>
              <a:t>http://newlearningonline.com/learning-by-design/the-knowledge-processes/#47</a:t>
            </a:r>
            <a:endParaRPr lang="en-US"/>
          </a:p>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49275"/>
            <a:ext cx="7786687" cy="1162050"/>
          </a:xfrm>
        </p:spPr>
        <p:txBody>
          <a:bodyPr rtlCol="0">
            <a:noAutofit/>
          </a:bodyPr>
          <a:lstStyle/>
          <a:p>
            <a:pPr fontAlgn="auto">
              <a:spcAft>
                <a:spcPts val="0"/>
              </a:spcAft>
              <a:defRPr/>
            </a:pPr>
            <a:r>
              <a:rPr lang="el-GR" sz="3600" dirty="0">
                <a:solidFill>
                  <a:schemeClr val="accent1">
                    <a:lumMod val="75000"/>
                  </a:schemeClr>
                </a:solidFill>
              </a:rPr>
              <a:t>Επικοινωνούμε μέσω πολλών σημειωτικών συστημάτων</a:t>
            </a:r>
          </a:p>
        </p:txBody>
      </p:sp>
      <p:sp>
        <p:nvSpPr>
          <p:cNvPr id="7171" name="Θέση κειμένου 3"/>
          <p:cNvSpPr>
            <a:spLocks noGrp="1"/>
          </p:cNvSpPr>
          <p:nvPr>
            <p:ph type="body" sz="half" idx="2"/>
          </p:nvPr>
        </p:nvSpPr>
        <p:spPr>
          <a:xfrm>
            <a:off x="539750" y="1916113"/>
            <a:ext cx="8353425" cy="4681537"/>
          </a:xfrm>
        </p:spPr>
        <p:txBody>
          <a:bodyPr/>
          <a:lstStyle/>
          <a:p>
            <a:endParaRPr lang="el-GR"/>
          </a:p>
          <a:p>
            <a:endParaRPr lang="el-GR"/>
          </a:p>
          <a:p>
            <a:endParaRPr lang="el-GR"/>
          </a:p>
          <a:p>
            <a:endParaRPr lang="el-GR"/>
          </a:p>
          <a:p>
            <a:endParaRPr lang="el-GR"/>
          </a:p>
          <a:p>
            <a:endParaRPr lang="el-GR"/>
          </a:p>
          <a:p>
            <a:endParaRPr lang="el-GR"/>
          </a:p>
          <a:p>
            <a:endParaRPr lang="el-GR"/>
          </a:p>
          <a:p>
            <a:endParaRPr lang="el-GR"/>
          </a:p>
          <a:p>
            <a:endParaRPr lang="el-GR"/>
          </a:p>
          <a:p>
            <a:endParaRPr lang="el-GR"/>
          </a:p>
          <a:p>
            <a:endParaRPr lang="el-GR"/>
          </a:p>
          <a:p>
            <a:endParaRPr lang="el-GR"/>
          </a:p>
          <a:p>
            <a:endParaRPr lang="el-GR"/>
          </a:p>
          <a:p>
            <a:r>
              <a:rPr lang="el-GR" sz="2200">
                <a:solidFill>
                  <a:srgbClr val="000000"/>
                </a:solidFill>
              </a:rPr>
              <a:t>		</a:t>
            </a:r>
          </a:p>
          <a:p>
            <a:r>
              <a:rPr lang="en-US" sz="2200">
                <a:solidFill>
                  <a:srgbClr val="000000"/>
                </a:solidFill>
              </a:rPr>
              <a:t>Short, Harste, &amp; Burke, 1996</a:t>
            </a:r>
            <a:endParaRPr lang="el-GR"/>
          </a:p>
        </p:txBody>
      </p:sp>
      <p:pic>
        <p:nvPicPr>
          <p:cNvPr id="7172" name="Picture 2"/>
          <p:cNvPicPr>
            <a:picLocks noGrp="1" noChangeAspect="1" noChangeArrowheads="1"/>
          </p:cNvPicPr>
          <p:nvPr>
            <p:ph idx="1"/>
          </p:nvPr>
        </p:nvPicPr>
        <p:blipFill>
          <a:blip r:embed="rId2" cstate="print"/>
          <a:srcRect/>
          <a:stretch>
            <a:fillRect/>
          </a:stretch>
        </p:blipFill>
        <p:spPr>
          <a:xfrm>
            <a:off x="1763713" y="1989138"/>
            <a:ext cx="7200900" cy="37639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rtlCol="0">
            <a:normAutofit/>
          </a:bodyPr>
          <a:lstStyle/>
          <a:p>
            <a:pPr fontAlgn="auto">
              <a:spcAft>
                <a:spcPts val="0"/>
              </a:spcAft>
              <a:defRPr/>
            </a:pPr>
            <a:r>
              <a:rPr lang="el-GR" dirty="0">
                <a:solidFill>
                  <a:srgbClr val="002060"/>
                </a:solidFill>
                <a:latin typeface="Comic Sans MS" pitchFamily="66" charset="0"/>
              </a:rPr>
              <a:t>«</a:t>
            </a:r>
            <a:r>
              <a:rPr lang="el-GR" sz="2800" dirty="0">
                <a:solidFill>
                  <a:srgbClr val="002060"/>
                </a:solidFill>
                <a:effectLst>
                  <a:outerShdw blurRad="38100" dist="38100" dir="2700000" algn="tl">
                    <a:srgbClr val="000000">
                      <a:alpha val="43137"/>
                    </a:srgbClr>
                  </a:outerShdw>
                </a:effectLst>
                <a:latin typeface="Comic Sans MS" pitchFamily="66" charset="0"/>
              </a:rPr>
              <a:t>Η μουσική δεν κάνει αυτό που κάνει η ζωγραφική, ούτε η ζωγραφική αυτό που κάνει η γλώσσα… </a:t>
            </a:r>
            <a:r>
              <a:rPr lang="en-US" sz="2800" dirty="0">
                <a:solidFill>
                  <a:srgbClr val="002060"/>
                </a:solidFill>
                <a:effectLst>
                  <a:outerShdw blurRad="38100" dist="38100" dir="2700000" algn="tl">
                    <a:srgbClr val="000000">
                      <a:alpha val="43137"/>
                    </a:srgbClr>
                  </a:outerShdw>
                </a:effectLst>
                <a:latin typeface="Comic Sans MS" pitchFamily="66" charset="0"/>
              </a:rPr>
              <a:t>M</a:t>
            </a:r>
            <a:r>
              <a:rPr lang="el-GR" sz="2800" dirty="0">
                <a:solidFill>
                  <a:srgbClr val="002060"/>
                </a:solidFill>
                <a:effectLst>
                  <a:outerShdw blurRad="38100" dist="38100" dir="2700000" algn="tl">
                    <a:srgbClr val="000000">
                      <a:alpha val="43137"/>
                    </a:srgbClr>
                  </a:outerShdw>
                </a:effectLst>
                <a:latin typeface="Comic Sans MS" pitchFamily="66" charset="0"/>
              </a:rPr>
              <a:t>αζί όμως όλα τα σημειωτικά συστήματα συμβάλλουν ποιοτικά στην βαθύτερη κατανόηση και ουσιαστική  μάθηση</a:t>
            </a:r>
            <a:r>
              <a:rPr lang="el-GR" sz="2800" dirty="0">
                <a:solidFill>
                  <a:srgbClr val="002060"/>
                </a:solidFill>
                <a:latin typeface="Comic Sans MS" pitchFamily="66" charset="0"/>
              </a:rPr>
              <a:t>».</a:t>
            </a:r>
          </a:p>
          <a:p>
            <a:pPr fontAlgn="auto">
              <a:spcAft>
                <a:spcPts val="0"/>
              </a:spcAft>
              <a:defRPr/>
            </a:pPr>
            <a:endParaRPr lang="el-GR" dirty="0">
              <a:solidFill>
                <a:srgbClr val="002060"/>
              </a:solidFill>
              <a:latin typeface="Comic Sans MS" pitchFamily="66" charset="0"/>
            </a:endParaRPr>
          </a:p>
          <a:p>
            <a:pPr marL="0" indent="0" fontAlgn="auto">
              <a:spcAft>
                <a:spcPts val="0"/>
              </a:spcAft>
              <a:buFont typeface="Arial" pitchFamily="34" charset="0"/>
              <a:buNone/>
              <a:defRPr/>
            </a:pPr>
            <a:r>
              <a:rPr lang="el-GR" sz="1900" dirty="0"/>
              <a:t>  </a:t>
            </a:r>
            <a:r>
              <a:rPr lang="en-US" sz="1900" dirty="0"/>
              <a:t>Short, K.G. &amp; Harste, J., with Burke, C. (1996). </a:t>
            </a:r>
            <a:r>
              <a:rPr lang="en-US" sz="1900" i="1" dirty="0"/>
              <a:t>Creating Classrooms for Authors and Inquirers</a:t>
            </a:r>
            <a:endParaRPr lang="el-GR" sz="1900" dirty="0"/>
          </a:p>
          <a:p>
            <a:pPr fontAlgn="auto">
              <a:spcAft>
                <a:spcPts val="0"/>
              </a:spcAft>
              <a:defRPr/>
            </a:pPr>
            <a:endParaRPr lang="el-GR" dirty="0">
              <a:solidFill>
                <a:srgbClr val="002060"/>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5" y="115888"/>
            <a:ext cx="8858250" cy="792162"/>
          </a:xfrm>
        </p:spPr>
        <p:txBody>
          <a:bodyPr rtlCol="0">
            <a:normAutofit fontScale="90000"/>
          </a:bodyPr>
          <a:lstStyle/>
          <a:p>
            <a:pPr fontAlgn="auto">
              <a:spcAft>
                <a:spcPts val="0"/>
              </a:spcAft>
              <a:defRPr/>
            </a:pPr>
            <a:r>
              <a:rPr lang="el-GR" b="1" dirty="0"/>
              <a:t>.</a:t>
            </a:r>
            <a:r>
              <a:rPr lang="el-GR" dirty="0"/>
              <a:t> </a:t>
            </a:r>
            <a:br>
              <a:rPr lang="el-GR" dirty="0"/>
            </a:br>
            <a:r>
              <a:rPr lang="el-GR" sz="3100" b="1" dirty="0">
                <a:solidFill>
                  <a:srgbClr val="002060"/>
                </a:solidFill>
              </a:rPr>
              <a:t>Μαθαίνουμε σε συνάρτηση με την «ταυτότητά» μας</a:t>
            </a:r>
            <a:br>
              <a:rPr lang="el-GR" sz="2700" b="1" dirty="0">
                <a:solidFill>
                  <a:srgbClr val="002060"/>
                </a:solidFill>
              </a:rPr>
            </a:br>
            <a:endParaRPr lang="el-GR" sz="2700" dirty="0">
              <a:solidFill>
                <a:srgbClr val="002060"/>
              </a:solidFill>
            </a:endParaRPr>
          </a:p>
        </p:txBody>
      </p:sp>
      <p:sp>
        <p:nvSpPr>
          <p:cNvPr id="3" name="Θέση περιεχομένου 2"/>
          <p:cNvSpPr>
            <a:spLocks noGrp="1"/>
          </p:cNvSpPr>
          <p:nvPr>
            <p:ph idx="1"/>
          </p:nvPr>
        </p:nvSpPr>
        <p:spPr>
          <a:xfrm>
            <a:off x="457200" y="1125538"/>
            <a:ext cx="8229600" cy="5616575"/>
          </a:xfrm>
        </p:spPr>
        <p:txBody>
          <a:bodyPr rtlCol="0">
            <a:normAutofit lnSpcReduction="10000"/>
          </a:bodyPr>
          <a:lstStyle/>
          <a:p>
            <a:pPr marL="428625" fontAlgn="auto">
              <a:spcAft>
                <a:spcPts val="0"/>
              </a:spcAft>
              <a:buClr>
                <a:srgbClr val="C00000"/>
              </a:buClr>
              <a:buSzPct val="99000"/>
              <a:buFont typeface="Wingdings" pitchFamily="2" charset="2"/>
              <a:buChar char="q"/>
              <a:defRPr/>
            </a:pPr>
            <a:r>
              <a:rPr lang="el-GR" sz="2400" dirty="0"/>
              <a:t>Πολυδιάστατη  συγκρότηση της «επικοινωνιακής» </a:t>
            </a:r>
            <a:r>
              <a:rPr lang="el-GR" sz="2400" b="1" dirty="0"/>
              <a:t>ταυτότητας</a:t>
            </a:r>
            <a:r>
              <a:rPr lang="el-GR" sz="2400" dirty="0"/>
              <a:t>  του ατόμου</a:t>
            </a:r>
            <a:r>
              <a:rPr lang="el-GR" sz="2400" dirty="0">
                <a:sym typeface="Wingdings" pitchFamily="2" charset="2"/>
              </a:rPr>
              <a:t> (τρόπων/ μορφών επικοινωνίας). Σε εκπαιδευτικό επίπεδο υπαγορεύει: </a:t>
            </a:r>
          </a:p>
          <a:p>
            <a:pPr marL="0" indent="0" fontAlgn="auto">
              <a:spcAft>
                <a:spcPts val="0"/>
              </a:spcAft>
              <a:buFont typeface="Arial" pitchFamily="34" charset="0"/>
              <a:buNone/>
              <a:defRPr/>
            </a:pPr>
            <a:endParaRPr lang="el-GR" sz="2400" b="1" dirty="0"/>
          </a:p>
          <a:p>
            <a:pPr fontAlgn="auto">
              <a:spcAft>
                <a:spcPts val="0"/>
              </a:spcAft>
              <a:buFont typeface="Wingdings" pitchFamily="2" charset="2"/>
              <a:buChar char="ü"/>
              <a:defRPr/>
            </a:pPr>
            <a:r>
              <a:rPr lang="el-GR" sz="2400" b="1" dirty="0"/>
              <a:t>Διερεύνηση  των πρακτικών  γραμματισμού που φέρουν οι μαθητές:  </a:t>
            </a:r>
            <a:r>
              <a:rPr lang="el-GR" sz="2400" dirty="0"/>
              <a:t>Ποια νοήματα/ ιδέες κοινοποιούνται στο </a:t>
            </a:r>
            <a:r>
              <a:rPr lang="el-GR" sz="2400" i="1" dirty="0"/>
              <a:t>άμεσο κοινωνικό τους </a:t>
            </a:r>
            <a:r>
              <a:rPr lang="el-GR" sz="2400" dirty="0"/>
              <a:t>περιβάλλον; Πώς πραγματώνονται γλωσσικά; Διαθέτουν εμπειρίες μονολογικού λόγου, στην προφορική ή τη γραπτή μορφή της γλώσσας; Άλλες μορφές μετάδοσης γνώσης; Πώς θα συνδέσω την «πολιτισμική» εμπειρία του με τους στόχους του αναλυτικού προγράμματος;</a:t>
            </a:r>
          </a:p>
          <a:p>
            <a:pPr fontAlgn="auto">
              <a:spcAft>
                <a:spcPts val="0"/>
              </a:spcAft>
              <a:buFont typeface="Wingdings" pitchFamily="2" charset="2"/>
              <a:buChar char="ü"/>
              <a:defRPr/>
            </a:pPr>
            <a:r>
              <a:rPr lang="el-GR" sz="2400" b="1" dirty="0"/>
              <a:t>Διερεύνηση  των «επικοινωνιακών αναγκών» των  μαθητών </a:t>
            </a:r>
            <a:r>
              <a:rPr lang="el-GR" sz="2400" b="1" i="1" dirty="0"/>
              <a:t>: </a:t>
            </a:r>
            <a:r>
              <a:rPr lang="el-GR" sz="2400" dirty="0"/>
              <a:t>τι χρειάζεται../θα χρειαστεί ;  Περιεχόμενα και  γλωσσικές μορφές, δεξιότητες και μέσα επικοινωνίας </a:t>
            </a:r>
            <a:r>
              <a:rPr lang="el-GR" sz="2400" i="1" dirty="0"/>
              <a:t>. (</a:t>
            </a:r>
            <a:r>
              <a:rPr lang="el-GR" sz="2400" dirty="0"/>
              <a:t>π.χ επικοινωνιακές ανάγκες μαθητών ειδικών σχολείων, ελληνομάθεια για ειδικούς σκοπούς )</a:t>
            </a:r>
          </a:p>
          <a:p>
            <a:pPr lvl="1" fontAlgn="auto">
              <a:spcAft>
                <a:spcPts val="0"/>
              </a:spcAft>
              <a:buFont typeface="Arial" pitchFamily="34" charset="0"/>
              <a:buNone/>
              <a:defRPr/>
            </a:pPr>
            <a:endParaRPr lang="el-GR" sz="2000" dirty="0"/>
          </a:p>
          <a:p>
            <a:pPr fontAlgn="auto">
              <a:spcAft>
                <a:spcPts val="0"/>
              </a:spcAft>
              <a:defRPr/>
            </a:pPr>
            <a:endParaRPr lang="el-GR" dirty="0"/>
          </a:p>
        </p:txBody>
      </p:sp>
      <p:sp>
        <p:nvSpPr>
          <p:cNvPr id="4" name="3 - Διάγραμμα ροής: Συγχώνευση"/>
          <p:cNvSpPr/>
          <p:nvPr/>
        </p:nvSpPr>
        <p:spPr>
          <a:xfrm>
            <a:off x="4140200" y="2276475"/>
            <a:ext cx="685800" cy="30321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115888"/>
            <a:ext cx="9036050" cy="6626225"/>
          </a:xfrm>
        </p:spPr>
        <p:txBody>
          <a:bodyPr rtlCol="0">
            <a:normAutofit/>
          </a:bodyPr>
          <a:lstStyle/>
          <a:p>
            <a:pPr lvl="1" fontAlgn="auto">
              <a:spcAft>
                <a:spcPts val="0"/>
              </a:spcAft>
              <a:buFont typeface="Arial" pitchFamily="34" charset="0"/>
              <a:buNone/>
              <a:defRPr/>
            </a:pPr>
            <a:r>
              <a:rPr lang="el-GR" sz="2000" u="sng" dirty="0">
                <a:latin typeface="Comic Sans MS" pitchFamily="66" charset="0"/>
              </a:rPr>
              <a:t>Ενδεικτικά ζητήματα που καλείται να διαχειριστεί ο εκπαιδευτικός:</a:t>
            </a:r>
          </a:p>
          <a:p>
            <a:pPr lvl="1" fontAlgn="auto">
              <a:spcAft>
                <a:spcPts val="0"/>
              </a:spcAft>
              <a:buFont typeface="Arial" pitchFamily="34" charset="0"/>
              <a:buNone/>
              <a:defRPr/>
            </a:pPr>
            <a:endParaRPr lang="el-GR" sz="2000" b="1" dirty="0">
              <a:latin typeface="Comic Sans MS" pitchFamily="66" charset="0"/>
            </a:endParaRPr>
          </a:p>
          <a:p>
            <a:pPr marL="342900" lvl="1" indent="-342900" fontAlgn="auto">
              <a:spcAft>
                <a:spcPts val="0"/>
              </a:spcAft>
              <a:buFont typeface="Wingdings" pitchFamily="2" charset="2"/>
              <a:buChar char="§"/>
              <a:defRPr/>
            </a:pPr>
            <a:r>
              <a:rPr lang="el-GR" sz="2000" b="1" dirty="0">
                <a:effectLst>
                  <a:outerShdw blurRad="38100" dist="38100" dir="2700000" algn="tl">
                    <a:srgbClr val="000000">
                      <a:alpha val="43137"/>
                    </a:srgbClr>
                  </a:outerShdw>
                </a:effectLst>
                <a:latin typeface="Comic Sans MS" pitchFamily="66" charset="0"/>
              </a:rPr>
              <a:t>Μία ή πολλές «γλωσσικές» ταυτότητες</a:t>
            </a:r>
            <a:r>
              <a:rPr lang="el-GR" sz="2000" dirty="0">
                <a:latin typeface="Comic Sans MS" pitchFamily="66" charset="0"/>
              </a:rPr>
              <a:t>?  Ο ανάπηρος ζει σε κοινωνικό κενό? Οι γλωσσικές δεξιότητες του  αλλόγλωσσου στη γλώσσα καταγωγής του ή άλλη γλώσσα? Πώς αντιλαμβάνεται ο μαθητής/η οικογένειά του τη μαθησιακή διαδικασία? Πώς διαμεσολαβούν οι αντιλήψεις αυτές τη μαθησιακή διαδικασία στο σχολείο; Ποια η λειτουργικότητα ενός περιεχομένου διδασκαλίας στη ζωή του; Πώς η διδασκαλία θα προκαλέσει την «επένδυση» του μαθητή στη μαθησιακή διαδικασία;</a:t>
            </a:r>
          </a:p>
          <a:p>
            <a:pPr lvl="1" indent="-742950" fontAlgn="auto">
              <a:spcAft>
                <a:spcPts val="0"/>
              </a:spcAft>
              <a:buFont typeface="Arial" pitchFamily="34" charset="0"/>
              <a:buNone/>
              <a:defRPr/>
            </a:pPr>
            <a:endParaRPr lang="el-GR" sz="2000" dirty="0">
              <a:latin typeface="Comic Sans MS" pitchFamily="66" charset="0"/>
            </a:endParaRPr>
          </a:p>
          <a:p>
            <a:pPr marL="342900" lvl="1" indent="-342900" fontAlgn="auto">
              <a:spcAft>
                <a:spcPts val="0"/>
              </a:spcAft>
              <a:buFont typeface="Wingdings" pitchFamily="2" charset="2"/>
              <a:buChar char="§"/>
              <a:defRPr/>
            </a:pPr>
            <a:r>
              <a:rPr lang="el-GR" sz="2000" dirty="0">
                <a:effectLst>
                  <a:outerShdw blurRad="38100" dist="38100" dir="2700000" algn="tl">
                    <a:srgbClr val="000000">
                      <a:alpha val="43137"/>
                    </a:srgbClr>
                  </a:outerShdw>
                </a:effectLst>
                <a:latin typeface="Comic Sans MS" pitchFamily="66" charset="0"/>
              </a:rPr>
              <a:t>Ενδογενής </a:t>
            </a:r>
            <a:r>
              <a:rPr lang="en-US" sz="2000" dirty="0">
                <a:effectLst>
                  <a:outerShdw blurRad="38100" dist="38100" dir="2700000" algn="tl">
                    <a:srgbClr val="000000">
                      <a:alpha val="43137"/>
                    </a:srgbClr>
                  </a:outerShdw>
                </a:effectLst>
                <a:latin typeface="Comic Sans MS" pitchFamily="66" charset="0"/>
              </a:rPr>
              <a:t>vs. </a:t>
            </a:r>
            <a:r>
              <a:rPr lang="el-GR" sz="2000" dirty="0">
                <a:effectLst>
                  <a:outerShdw blurRad="38100" dist="38100" dir="2700000" algn="tl">
                    <a:srgbClr val="000000">
                      <a:alpha val="43137"/>
                    </a:srgbClr>
                  </a:outerShdw>
                </a:effectLst>
                <a:latin typeface="Comic Sans MS" pitchFamily="66" charset="0"/>
              </a:rPr>
              <a:t>εξωγενής ο ρόλος της ταυτότητας στη μάθηση: πώς οι αντιλήψεις αυτές καταγράφονται στη διδασκαλία;</a:t>
            </a:r>
            <a:r>
              <a:rPr lang="el-GR" sz="2000" dirty="0">
                <a:latin typeface="Comic Sans MS" pitchFamily="66" charset="0"/>
              </a:rPr>
              <a:t> </a:t>
            </a:r>
          </a:p>
          <a:p>
            <a:pPr lvl="1" indent="-742950" fontAlgn="auto">
              <a:spcAft>
                <a:spcPts val="0"/>
              </a:spcAft>
              <a:buFont typeface="Arial" pitchFamily="34" charset="0"/>
              <a:buNone/>
              <a:defRPr/>
            </a:pPr>
            <a:endParaRPr lang="el-GR" sz="2000" dirty="0">
              <a:latin typeface="Comic Sans MS" pitchFamily="66" charset="0"/>
            </a:endParaRPr>
          </a:p>
          <a:p>
            <a:pPr marL="342900" lvl="1" indent="-342900" fontAlgn="auto">
              <a:spcAft>
                <a:spcPts val="0"/>
              </a:spcAft>
              <a:buFont typeface="Wingdings" pitchFamily="2" charset="2"/>
              <a:buChar char="§"/>
              <a:defRPr/>
            </a:pPr>
            <a:r>
              <a:rPr lang="el-GR" sz="2000" b="1" dirty="0">
                <a:effectLst>
                  <a:outerShdw blurRad="38100" dist="38100" dir="2700000" algn="tl">
                    <a:srgbClr val="000000">
                      <a:alpha val="43137"/>
                    </a:srgbClr>
                  </a:outerShdw>
                </a:effectLst>
                <a:latin typeface="Comic Sans MS" pitchFamily="66" charset="0"/>
              </a:rPr>
              <a:t>Το σχολείο, η σχολική τάξη είναι φορέας δημιουργίας ταυτοτήτων</a:t>
            </a:r>
            <a:r>
              <a:rPr lang="el-GR" sz="2000" dirty="0">
                <a:effectLst>
                  <a:outerShdw blurRad="38100" dist="38100" dir="2700000" algn="tl">
                    <a:srgbClr val="000000">
                      <a:alpha val="43137"/>
                    </a:srgbClr>
                  </a:outerShdw>
                </a:effectLst>
                <a:latin typeface="Comic Sans MS" pitchFamily="66" charset="0"/>
              </a:rPr>
              <a:t>;  </a:t>
            </a:r>
            <a:r>
              <a:rPr lang="el-GR" sz="2000" dirty="0">
                <a:latin typeface="Comic Sans MS" pitchFamily="66" charset="0"/>
              </a:rPr>
              <a:t>Αναγνώριση της τάξης ως πολιτισμικής κοινότητας. </a:t>
            </a:r>
          </a:p>
          <a:p>
            <a:pPr marL="0" lvl="1" indent="0" fontAlgn="auto">
              <a:spcAft>
                <a:spcPts val="0"/>
              </a:spcAft>
              <a:buFont typeface="Arial" pitchFamily="34" charset="0"/>
              <a:buNone/>
              <a:defRPr/>
            </a:pPr>
            <a:r>
              <a:rPr lang="el-GR" sz="2000" dirty="0">
                <a:latin typeface="Comic Sans MS" pitchFamily="66" charset="0"/>
              </a:rPr>
              <a:t>Η κουλτούρα τάξης: επιλογή ή  έμφαση σε περιεχόμενα,  τρόποι πρόσβασης στη γνώση (οικοδόμηση, συν-οικοδόμηση ή μεταβίβαση ;),  μορφές διαχείρισης της κοινωνικής, μαθητικής, γλωσσικής, έμφυλης κτλ ταυτότητας του μαθητή …</a:t>
            </a:r>
          </a:p>
          <a:p>
            <a:pPr marL="85725" lvl="1" indent="-85725" fontAlgn="auto">
              <a:spcAft>
                <a:spcPts val="0"/>
              </a:spcAft>
              <a:buFont typeface="Arial" pitchFamily="34" charset="0"/>
              <a:buNone/>
              <a:defRPr/>
            </a:pPr>
            <a:r>
              <a:rPr lang="el-GR" sz="2000" dirty="0">
                <a:latin typeface="Comic Sans MS" pitchFamily="66" charset="0"/>
              </a:rPr>
              <a:t>Διαστάσεις και συνέπειες αυτής της παραδοχής;…..</a:t>
            </a:r>
          </a:p>
          <a:p>
            <a:pPr lvl="1" fontAlgn="auto">
              <a:spcAft>
                <a:spcPts val="0"/>
              </a:spcAft>
              <a:buFont typeface="Arial" pitchFamily="34" charset="0"/>
              <a:buNone/>
              <a:defRPr/>
            </a:pPr>
            <a:endParaRPr lang="el-GR" sz="2000" dirty="0">
              <a:latin typeface="Comic Sans MS" pitchFamily="66" charset="0"/>
            </a:endParaRPr>
          </a:p>
          <a:p>
            <a:pPr fontAlgn="auto">
              <a:spcAft>
                <a:spcPts val="0"/>
              </a:spcAft>
              <a:defRPr/>
            </a:pP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8006</TotalTime>
  <Words>3877</Words>
  <Application>Microsoft Office PowerPoint</Application>
  <PresentationFormat>Προβολή στην οθόνη (4:3)</PresentationFormat>
  <Paragraphs>370</Paragraphs>
  <Slides>52</Slides>
  <Notes>3</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52</vt:i4>
      </vt:variant>
    </vt:vector>
  </HeadingPairs>
  <TitlesOfParts>
    <vt:vector size="65" baseType="lpstr">
      <vt:lpstr>ＭＳ Ｐゴシック</vt:lpstr>
      <vt:lpstr>ＭＳ Ｐゴシック</vt:lpstr>
      <vt:lpstr>Aharoni</vt:lpstr>
      <vt:lpstr>Arial</vt:lpstr>
      <vt:lpstr>Bodoni MT</vt:lpstr>
      <vt:lpstr>Calibri</vt:lpstr>
      <vt:lpstr>Comic Sans MS</vt:lpstr>
      <vt:lpstr>Courier New</vt:lpstr>
      <vt:lpstr>Tahoma</vt:lpstr>
      <vt:lpstr>Tempus Sans ITC</vt:lpstr>
      <vt:lpstr>Times New Roman</vt:lpstr>
      <vt:lpstr>Wingdings</vt:lpstr>
      <vt:lpstr>Θέμα του Office</vt:lpstr>
      <vt:lpstr>Σχεδιασμός (Design)- Εφαρμογή (Implementation)  Διδακτικών πρακτικών       </vt:lpstr>
      <vt:lpstr>Γραμματισμός/πολυγραμματισμοί</vt:lpstr>
      <vt:lpstr>Συνοπτική παρουσίαση </vt:lpstr>
      <vt:lpstr>Eνδεικτικά   : Μαθαίνουμε:</vt:lpstr>
      <vt:lpstr>Συγκρατούμε στη μνήμη</vt:lpstr>
      <vt:lpstr>Επικοινωνούμε μέσω πολλών σημειωτικών συστημάτων</vt:lpstr>
      <vt:lpstr>Παρουσίαση του PowerPoint</vt:lpstr>
      <vt:lpstr>.  Μαθαίνουμε σε συνάρτηση με την «ταυτότητά» μας </vt:lpstr>
      <vt:lpstr>Παρουσίαση του PowerPoint</vt:lpstr>
      <vt:lpstr>Παρουσίαση του PowerPoint</vt:lpstr>
      <vt:lpstr> Α   . Σχετικά με το υλικό διδασκαλίας (τι διδάσκω;)  </vt:lpstr>
      <vt:lpstr>Παρουσίαση του PowerPoint</vt:lpstr>
      <vt:lpstr>Παρουσίαση του PowerPoint</vt:lpstr>
      <vt:lpstr>Παρουσίαση του PowerPoint</vt:lpstr>
      <vt:lpstr>Παρουσίαση του PowerPoint</vt:lpstr>
      <vt:lpstr>Ας θυμηθούμε… τη συνθετότητα της ανθρώπινης σκέψης πριν επιλέξουμε δραστηριότητες</vt:lpstr>
      <vt:lpstr>Η ταξινόμηση  του Βloom  ένα παλιό (:1956) αλλά ακόμα έγκυρο μοντέλο που αποτυπώνει την πολυπλοκότητα της σκέψης …</vt:lpstr>
      <vt:lpstr>Παρουσίαση του PowerPoint</vt:lpstr>
      <vt:lpstr>Παρουσίαση του PowerPoint</vt:lpstr>
      <vt:lpstr>Παρουσίαση του PowerPoint</vt:lpstr>
      <vt:lpstr>Παρουσίαση του PowerPoint</vt:lpstr>
      <vt:lpstr>διαμόρφωση στόχων διδασκαλίας</vt:lpstr>
      <vt:lpstr>Η παιδαγωγική των πολυγραμματισμών</vt:lpstr>
      <vt:lpstr>Παρουσίαση του PowerPoint</vt:lpstr>
      <vt:lpstr>1. Mapping multiliteracies in the early years  (Susan Hill: 2005)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2. Μάθηση μέσω «Σχεδιασμού» </vt:lpstr>
      <vt:lpstr>Παρουσίαση του PowerPoint</vt:lpstr>
      <vt:lpstr>Παρουσίαση του PowerPoint</vt:lpstr>
      <vt:lpstr>Παιδαγωγική πρακτική τεσσάρων διαστάσεων (όχι απαραίτητα σε γραμμική ακολουθία)</vt:lpstr>
      <vt:lpstr>Παρουσίαση του PowerPoint</vt:lpstr>
      <vt:lpstr>Παρουσίαση του PowerPoint</vt:lpstr>
      <vt:lpstr>Μάθηση μέσω σχεδιασμού: «γνωστικές διαδικασίες»</vt:lpstr>
      <vt:lpstr>Παρουσίαση του PowerPoint</vt:lpstr>
      <vt:lpstr> Μέσα/στοιχεία σχεδιασμού (elements of the design)</vt:lpstr>
      <vt:lpstr>Παρουσίαση του PowerPoint</vt:lpstr>
      <vt:lpstr>Το βίωμα: σύνδεση με γνωστή πληροφορία</vt:lpstr>
      <vt:lpstr>Το βίωμα: Εισαγωγή της νέας πληροφορίας</vt:lpstr>
      <vt:lpstr>Εννοιολογική ανάλυση</vt:lpstr>
      <vt:lpstr>Εννοιολογική ανάλυση  (συν/χεια)</vt:lpstr>
      <vt:lpstr>Λειτουργική ανάλυση </vt:lpstr>
      <vt:lpstr>Κριτική Ανάλυση</vt:lpstr>
      <vt:lpstr>Εφαρμογή –Μετασχηματίζουσα πρακτική</vt:lpstr>
      <vt:lpstr>Παρουσίαση του PowerPoint</vt:lpstr>
      <vt:lpstr>Ενδεικτικοί τύποι δραστηριοτήτων που μπορούν να πλαισιώσουν το σχεδιασμό ενός περιβάλλοντος μάθησης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Πολυγραμματισμών  Σχεδιασμός (Design)- Εφαρμογή (Implementation)- Αξιολόγηση (evaluation)</dc:title>
  <dc:creator>user</dc:creator>
  <cp:lastModifiedBy>ptea</cp:lastModifiedBy>
  <cp:revision>355</cp:revision>
  <dcterms:created xsi:type="dcterms:W3CDTF">2011-03-24T07:42:58Z</dcterms:created>
  <dcterms:modified xsi:type="dcterms:W3CDTF">2025-05-21T07:56:03Z</dcterms:modified>
</cp:coreProperties>
</file>