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2" r:id="rId2"/>
    <p:sldId id="439" r:id="rId3"/>
    <p:sldId id="500" r:id="rId4"/>
    <p:sldId id="501" r:id="rId5"/>
    <p:sldId id="502" r:id="rId6"/>
    <p:sldId id="504" r:id="rId7"/>
    <p:sldId id="505" r:id="rId8"/>
    <p:sldId id="506" r:id="rId9"/>
    <p:sldId id="508" r:id="rId10"/>
    <p:sldId id="509" r:id="rId11"/>
    <p:sldId id="510" r:id="rId12"/>
    <p:sldId id="507" r:id="rId13"/>
    <p:sldId id="503" r:id="rId14"/>
    <p:sldId id="511" r:id="rId15"/>
    <p:sldId id="512" r:id="rId16"/>
    <p:sldId id="514" r:id="rId17"/>
    <p:sldId id="515" r:id="rId18"/>
    <p:sldId id="51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7167" autoAdjust="0"/>
  </p:normalViewPr>
  <p:slideViewPr>
    <p:cSldViewPr snapToGrid="0">
      <p:cViewPr>
        <p:scale>
          <a:sx n="70" d="100"/>
          <a:sy n="70" d="100"/>
        </p:scale>
        <p:origin x="-456" y="-15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1548" y="237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C02EE-4F9F-4F8A-AA92-568BEFB9040F}" type="datetimeFigureOut">
              <a:rPr lang="el-GR" smtClean="0"/>
              <a:pPr/>
              <a:t>30/1/2017</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8D66A-D739-438A-8323-D9F34D7D22A2}" type="slidenum">
              <a:rPr lang="el-GR" smtClean="0"/>
              <a:pPr/>
              <a:t>‹#›</a:t>
            </a:fld>
            <a:endParaRPr lang="el-GR"/>
          </a:p>
        </p:txBody>
      </p:sp>
    </p:spTree>
    <p:extLst>
      <p:ext uri="{BB962C8B-B14F-4D97-AF65-F5344CB8AC3E}">
        <p14:creationId xmlns:p14="http://schemas.microsoft.com/office/powerpoint/2010/main" xmlns="" val="10746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1FACE84-AAC0-44AE-8E0A-ACB20043C5DE}"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Στην </a:t>
            </a:r>
            <a:r>
              <a:rPr lang="el-GR" dirty="0" err="1" smtClean="0">
                <a:ea typeface="Times New Roman" pitchFamily="18" charset="0"/>
                <a:cs typeface="Arial" pitchFamily="34" charset="0"/>
              </a:rPr>
              <a:t>Εικ</a:t>
            </a:r>
            <a:r>
              <a:rPr lang="el-GR" dirty="0" smtClean="0">
                <a:ea typeface="Times New Roman" pitchFamily="18" charset="0"/>
                <a:cs typeface="Arial" pitchFamily="34" charset="0"/>
              </a:rPr>
              <a:t>. Α παρατηρούμε ένα κλασικό τρυπάνι επιπλοποιίας με ακίδα, πλευρικά μαχαιράκια, ελικοειδείς αυλακώσεις και σχετικά μεγάλο μήκος. Τα τρυπάνια αυτού του τύπου διανοίγουν οπές και σε μασίφ ξύλο (κωνοφόρων και </a:t>
            </a:r>
            <a:r>
              <a:rPr lang="el-GR" dirty="0" err="1" smtClean="0">
                <a:ea typeface="Times New Roman" pitchFamily="18" charset="0"/>
                <a:cs typeface="Arial" pitchFamily="34" charset="0"/>
              </a:rPr>
              <a:t>πλατυφύλλων</a:t>
            </a:r>
            <a:r>
              <a:rPr lang="el-GR" dirty="0" smtClean="0">
                <a:ea typeface="Times New Roman" pitchFamily="18" charset="0"/>
                <a:cs typeface="Arial" pitchFamily="34" charset="0"/>
              </a:rPr>
              <a:t>) και σε </a:t>
            </a:r>
            <a:r>
              <a:rPr lang="el-GR" dirty="0" err="1" smtClean="0">
                <a:ea typeface="Times New Roman" pitchFamily="18" charset="0"/>
                <a:cs typeface="Arial" pitchFamily="34" charset="0"/>
              </a:rPr>
              <a:t>ξυλοπλάκες</a:t>
            </a:r>
            <a:r>
              <a:rPr lang="el-GR" dirty="0" smtClean="0">
                <a:ea typeface="Times New Roman" pitchFamily="18" charset="0"/>
                <a:cs typeface="Arial" pitchFamily="34" charset="0"/>
              </a:rPr>
              <a:t>. Το άκρο τους κατασκευάζεται από χάλυβα ταχείας κοπής ή καρβίδιο. </a:t>
            </a:r>
          </a:p>
          <a:p>
            <a:pPr algn="just"/>
            <a:r>
              <a:rPr lang="el-GR" dirty="0" smtClean="0">
                <a:ea typeface="Times New Roman" pitchFamily="18" charset="0"/>
                <a:cs typeface="Arial" pitchFamily="34" charset="0"/>
              </a:rPr>
              <a:t>Τα τρυπάνια με σπειροειδές σχήμα (Β), κατασκευάζονται από </a:t>
            </a:r>
            <a:r>
              <a:rPr lang="el-GR" dirty="0" err="1" smtClean="0">
                <a:ea typeface="Times New Roman" pitchFamily="18" charset="0"/>
                <a:cs typeface="Arial" pitchFamily="34" charset="0"/>
              </a:rPr>
              <a:t>ταχυχάλυβα</a:t>
            </a:r>
            <a:r>
              <a:rPr lang="el-GR" dirty="0" smtClean="0">
                <a:ea typeface="Times New Roman" pitchFamily="18" charset="0"/>
                <a:cs typeface="Arial" pitchFamily="34" charset="0"/>
              </a:rPr>
              <a:t> και χρησιμοποιούνται για τη διάνοιξη οπών μεγάλου βάθους (έως 100</a:t>
            </a:r>
            <a:r>
              <a:rPr lang="en-US" dirty="0" smtClean="0">
                <a:ea typeface="Times New Roman" pitchFamily="18" charset="0"/>
                <a:cs typeface="Arial" pitchFamily="34" charset="0"/>
              </a:rPr>
              <a:t>mm</a:t>
            </a:r>
            <a:r>
              <a:rPr lang="el-GR" dirty="0" smtClean="0">
                <a:ea typeface="Times New Roman" pitchFamily="18" charset="0"/>
                <a:cs typeface="Arial" pitchFamily="34" charset="0"/>
              </a:rPr>
              <a:t>). Λόγω του αιχμηρού και σχήματος </a:t>
            </a:r>
            <a:r>
              <a:rPr lang="en-US" dirty="0" smtClean="0">
                <a:ea typeface="Times New Roman" pitchFamily="18" charset="0"/>
                <a:cs typeface="Arial" pitchFamily="34" charset="0"/>
              </a:rPr>
              <a:t>V</a:t>
            </a:r>
            <a:r>
              <a:rPr lang="el-GR" dirty="0" smtClean="0">
                <a:ea typeface="Times New Roman" pitchFamily="18" charset="0"/>
                <a:cs typeface="Arial" pitchFamily="34" charset="0"/>
              </a:rPr>
              <a:t> άκρου τους, είναι κατάλληλα και για διαμπερείς οπές. Χρησιμοποιούνται για τη διάνοιξη οπών σε μασίφ ξύλο. </a:t>
            </a:r>
          </a:p>
          <a:p>
            <a:pPr algn="just"/>
            <a:r>
              <a:rPr lang="el-GR" dirty="0" smtClean="0"/>
              <a:t>Το τρυπάνι της </a:t>
            </a:r>
            <a:r>
              <a:rPr lang="el-GR" dirty="0" err="1" smtClean="0"/>
              <a:t>Εικ</a:t>
            </a:r>
            <a:r>
              <a:rPr lang="el-GR" dirty="0" smtClean="0"/>
              <a:t>. Γ χρησιμοποιείται για τη διάνοιξη οπών μεγάλης διαμέτρου (έως και 80</a:t>
            </a:r>
            <a:r>
              <a:rPr lang="en-US" dirty="0" smtClean="0"/>
              <a:t>mm</a:t>
            </a:r>
            <a:r>
              <a:rPr lang="el-GR" dirty="0" smtClean="0"/>
              <a:t>). Χρησιμοποιείται για διανοίξεις οπών σε μασίφ ξύλο και είναι κατασκευασμένο από </a:t>
            </a:r>
            <a:r>
              <a:rPr lang="el-GR" dirty="0" err="1" smtClean="0"/>
              <a:t>ταχυχάλυβα</a:t>
            </a:r>
            <a:r>
              <a:rPr lang="el-GR" dirty="0" smtClean="0"/>
              <a:t>. Διαθέτει ακίδα για καλύτερη σταθερότητα, πλευρικά μαχαίρια και περιφερειακά για ποιοτική κοπή των τοιχωμάτων της οπής. </a:t>
            </a:r>
          </a:p>
          <a:p>
            <a:pPr algn="just"/>
            <a:endParaRPr lang="el-GR" dirty="0" smtClean="0">
              <a:cs typeface="Arial" pitchFamily="34" charset="0"/>
            </a:endParaRPr>
          </a:p>
          <a:p>
            <a:pPr lvl="0" algn="just"/>
            <a:endParaRPr lang="el-GR"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Διατρήσεις με ακρίβεια απαιτούνται σε στοιχεία τα οποία θα συναρμολογηθούν και θα συνθέσουν μια ξύλινη κατασκευή. Σε μία καρέκλα π.χ., όταν θέλουμε ένα στοιχείο της στο οποίο έχουμε τοποθετήσει </a:t>
            </a:r>
            <a:r>
              <a:rPr lang="el-GR" dirty="0" err="1" smtClean="0"/>
              <a:t>καβίλιες</a:t>
            </a:r>
            <a:r>
              <a:rPr lang="el-GR" dirty="0" smtClean="0"/>
              <a:t>, να συνδεθεί με αντίστοιχο στοιχείο το οποίο φέρει οπές, θα πρέπει οι οπές του δεύτερου στοιχείου να ανοιχθούν σε απόλυτα ακριβή σημεία και με συγκεκριμένες διαστάσεις. Τυχόν αποκλίσεις από τη σωστή θέση διάνοιξης των οπών καθώς και λάθος διαστάσεις αυτών θα επιφέρουν προβλήματα στη σωστή συνδεσμολογία των στοιχείων. Υπάρχουν διάφοροι τύποι διατρητικών μηχανών ακριβείας. Τα πολυτρύπανα ακριβείας χρησιμοποιούν απλά ή σύνθετα διατρητικά μέσα και βρίσκουν εφαρμογή κυρίως σε μονάδες παραγωγής τυποποιημένου επίπλου (ντουλάπια κουζίνας, ντουλάπες υπνοδωματίων, γραφεία, βιβλιοθήκες, </a:t>
            </a:r>
            <a:r>
              <a:rPr lang="el-GR" dirty="0" smtClean="0"/>
              <a:t>κ.α.). </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eaLnBrk="0" fontAlgn="base" hangingPunct="0">
              <a:spcBef>
                <a:spcPct val="0"/>
              </a:spcBef>
              <a:spcAft>
                <a:spcPct val="0"/>
              </a:spcAft>
            </a:pPr>
            <a:r>
              <a:rPr lang="el-GR" dirty="0" smtClean="0">
                <a:ea typeface="Times New Roman" pitchFamily="18" charset="0"/>
                <a:cs typeface="Arial" pitchFamily="34" charset="0"/>
              </a:rPr>
              <a:t>Το απλό </a:t>
            </a:r>
            <a:r>
              <a:rPr lang="el-GR" dirty="0" err="1" smtClean="0">
                <a:ea typeface="Times New Roman" pitchFamily="18" charset="0"/>
                <a:cs typeface="Arial" pitchFamily="34" charset="0"/>
              </a:rPr>
              <a:t>πολυτρύπανο</a:t>
            </a:r>
            <a:r>
              <a:rPr lang="el-GR" dirty="0" smtClean="0">
                <a:ea typeface="Times New Roman" pitchFamily="18" charset="0"/>
                <a:cs typeface="Arial" pitchFamily="34" charset="0"/>
              </a:rPr>
              <a:t> επιπλοποιείου (Α) είναι εφοδιασμένο με μια τράπεζα τρυπήματος και με μια </a:t>
            </a:r>
            <a:r>
              <a:rPr lang="el-GR" dirty="0" err="1" smtClean="0">
                <a:ea typeface="Times New Roman" pitchFamily="18" charset="0"/>
                <a:cs typeface="Arial" pitchFamily="34" charset="0"/>
              </a:rPr>
              <a:t>δοκίδα</a:t>
            </a:r>
            <a:r>
              <a:rPr lang="el-GR" dirty="0" smtClean="0">
                <a:ea typeface="Times New Roman" pitchFamily="18" charset="0"/>
                <a:cs typeface="Arial" pitchFamily="34" charset="0"/>
              </a:rPr>
              <a:t> τρυπανιών (Β) που φέρει πολλές κεφαλές για τρυπάνια, οι οποίες σύμφωνα με τη σύγχρονη αντίληψη απέχουν μεταξύ τους (τα κέντρα τους) ανά 32</a:t>
            </a:r>
            <a:r>
              <a:rPr lang="en-US" dirty="0" smtClean="0">
                <a:ea typeface="Times New Roman" pitchFamily="18" charset="0"/>
                <a:cs typeface="Arial" pitchFamily="34" charset="0"/>
              </a:rPr>
              <a:t>mm</a:t>
            </a:r>
            <a:r>
              <a:rPr lang="el-GR" dirty="0" smtClean="0">
                <a:ea typeface="Times New Roman" pitchFamily="18" charset="0"/>
                <a:cs typeface="Arial" pitchFamily="34" charset="0"/>
              </a:rPr>
              <a:t>. Όλα τα τρυπάνια παίρνουν κίνηση από ένα ηλεκτροκινητήρα. </a:t>
            </a:r>
            <a:endParaRPr lang="el-GR" dirty="0" smtClean="0">
              <a:cs typeface="Arial" pitchFamily="34" charset="0"/>
            </a:endParaRPr>
          </a:p>
          <a:p>
            <a:pPr lvl="0" algn="just" eaLnBrk="0" fontAlgn="base" hangingPunct="0">
              <a:spcBef>
                <a:spcPct val="0"/>
              </a:spcBef>
              <a:spcAft>
                <a:spcPct val="0"/>
              </a:spcAft>
            </a:pPr>
            <a:r>
              <a:rPr lang="el-GR" dirty="0" smtClean="0">
                <a:ea typeface="Times New Roman" pitchFamily="18" charset="0"/>
                <a:cs typeface="Arial" pitchFamily="34" charset="0"/>
              </a:rPr>
              <a:t>Το κατεργαζόμενο στοιχείο τοποθετείται πάνω στην τράπεζα εργασίας και συγκρατείται πνευματικά. Ο άξονας με τα τρυπάνια προωθείται πνευματικά ή υδραυλικά κατακόρυφα προς την επιφάνεια κατεργασίας (από το πάνω ή το κάτω μέρος, ανάλογα με τον τύπο</a:t>
            </a:r>
            <a:r>
              <a:rPr lang="en-US" dirty="0" smtClean="0">
                <a:ea typeface="Times New Roman" pitchFamily="18" charset="0"/>
                <a:cs typeface="Arial" pitchFamily="34" charset="0"/>
              </a:rPr>
              <a:t> </a:t>
            </a:r>
            <a:r>
              <a:rPr lang="el-GR" dirty="0" smtClean="0">
                <a:ea typeface="Times New Roman" pitchFamily="18" charset="0"/>
                <a:cs typeface="Arial" pitchFamily="34" charset="0"/>
              </a:rPr>
              <a:t>του </a:t>
            </a:r>
            <a:r>
              <a:rPr lang="el-GR" dirty="0" err="1" smtClean="0">
                <a:ea typeface="Times New Roman" pitchFamily="18" charset="0"/>
                <a:cs typeface="Arial" pitchFamily="34" charset="0"/>
              </a:rPr>
              <a:t>πολυτρύπανου</a:t>
            </a:r>
            <a:r>
              <a:rPr lang="el-GR" dirty="0" smtClean="0">
                <a:ea typeface="Times New Roman" pitchFamily="18" charset="0"/>
                <a:cs typeface="Arial" pitchFamily="34" charset="0"/>
              </a:rPr>
              <a:t>) και μέσα σε δευτερόλεπτα πραγματοποιεί ταυτόχρονα όλα τα τρυπήματα, ανάλογα με τον αριθμό των τρυπανιών που έχουμε τοποθετήσει στη </a:t>
            </a:r>
            <a:r>
              <a:rPr lang="el-GR" dirty="0" err="1" smtClean="0">
                <a:ea typeface="Times New Roman" pitchFamily="18" charset="0"/>
                <a:cs typeface="Arial" pitchFamily="34" charset="0"/>
              </a:rPr>
              <a:t>δοκίδα</a:t>
            </a:r>
            <a:r>
              <a:rPr lang="el-GR" dirty="0" smtClean="0">
                <a:ea typeface="Times New Roman" pitchFamily="18" charset="0"/>
                <a:cs typeface="Arial" pitchFamily="34" charset="0"/>
              </a:rPr>
              <a:t>. Το βάθος τρυπήματος ρυθμίζεται αυτόματα, εκ των προτέρων.</a:t>
            </a:r>
            <a:endParaRPr lang="el-GR"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eaLnBrk="0" fontAlgn="base" hangingPunct="0">
              <a:spcBef>
                <a:spcPct val="0"/>
              </a:spcBef>
              <a:spcAft>
                <a:spcPct val="0"/>
              </a:spcAft>
            </a:pPr>
            <a:r>
              <a:rPr lang="el-GR" dirty="0" smtClean="0">
                <a:ea typeface="Times New Roman" pitchFamily="18" charset="0"/>
                <a:cs typeface="Arial" pitchFamily="34" charset="0"/>
              </a:rPr>
              <a:t>Ο άξονας έχει τη δυνατότητα να εκτελεί τρεις κινήσεις:</a:t>
            </a:r>
            <a:endParaRPr lang="el-GR" dirty="0" smtClean="0">
              <a:cs typeface="Arial" pitchFamily="34" charset="0"/>
            </a:endParaRPr>
          </a:p>
          <a:p>
            <a:pPr marL="180975" lvl="0" algn="just" eaLnBrk="0" fontAlgn="base" hangingPunct="0">
              <a:spcBef>
                <a:spcPct val="0"/>
              </a:spcBef>
              <a:spcAft>
                <a:spcPct val="0"/>
              </a:spcAft>
            </a:pPr>
            <a:r>
              <a:rPr lang="el-GR" dirty="0" smtClean="0">
                <a:ea typeface="Times New Roman" pitchFamily="18" charset="0"/>
                <a:cs typeface="Arial" pitchFamily="34" charset="0"/>
              </a:rPr>
              <a:t>α) περιστρέφεται περί τον εαυτό </a:t>
            </a:r>
            <a:r>
              <a:rPr lang="el-GR" dirty="0" smtClean="0">
                <a:ea typeface="Times New Roman" pitchFamily="18" charset="0"/>
                <a:cs typeface="Arial" pitchFamily="34" charset="0"/>
              </a:rPr>
              <a:t>του</a:t>
            </a:r>
            <a:endParaRPr lang="el-GR" dirty="0" smtClean="0">
              <a:cs typeface="Arial" pitchFamily="34" charset="0"/>
            </a:endParaRPr>
          </a:p>
          <a:p>
            <a:pPr marL="180975" lvl="0" algn="just" eaLnBrk="0" fontAlgn="base" hangingPunct="0">
              <a:spcBef>
                <a:spcPct val="0"/>
              </a:spcBef>
              <a:spcAft>
                <a:spcPct val="0"/>
              </a:spcAft>
            </a:pPr>
            <a:r>
              <a:rPr lang="el-GR" dirty="0" smtClean="0">
                <a:ea typeface="Times New Roman" pitchFamily="18" charset="0"/>
                <a:cs typeface="Arial" pitchFamily="34" charset="0"/>
              </a:rPr>
              <a:t>β) μετακινείται μπρος – πίσω (κάθετα στο ξύλο</a:t>
            </a:r>
            <a:r>
              <a:rPr lang="el-GR" dirty="0" smtClean="0">
                <a:ea typeface="Times New Roman" pitchFamily="18" charset="0"/>
                <a:cs typeface="Arial" pitchFamily="34" charset="0"/>
              </a:rPr>
              <a:t>)</a:t>
            </a:r>
            <a:endParaRPr lang="el-GR" dirty="0" smtClean="0">
              <a:cs typeface="Arial" pitchFamily="34" charset="0"/>
            </a:endParaRPr>
          </a:p>
          <a:p>
            <a:pPr marL="180975" lvl="0" algn="just" eaLnBrk="0" fontAlgn="base" hangingPunct="0">
              <a:spcBef>
                <a:spcPct val="0"/>
              </a:spcBef>
              <a:spcAft>
                <a:spcPct val="0"/>
              </a:spcAft>
            </a:pPr>
            <a:r>
              <a:rPr lang="el-GR" dirty="0" smtClean="0">
                <a:ea typeface="Times New Roman" pitchFamily="18" charset="0"/>
                <a:cs typeface="Arial" pitchFamily="34" charset="0"/>
              </a:rPr>
              <a:t>γ) μετακινείται αριστερά – δεξιά (έξω αλλά και μέσα στο ξύλο</a:t>
            </a:r>
            <a:r>
              <a:rPr lang="el-GR" dirty="0" smtClean="0">
                <a:ea typeface="Times New Roman" pitchFamily="18" charset="0"/>
                <a:cs typeface="Arial" pitchFamily="34" charset="0"/>
              </a:rPr>
              <a:t>)</a:t>
            </a:r>
            <a:endParaRPr lang="el-GR" dirty="0" smtClean="0">
              <a:cs typeface="Arial" pitchFamily="34" charset="0"/>
            </a:endParaRPr>
          </a:p>
          <a:p>
            <a:pPr lvl="0" algn="just" eaLnBrk="0" fontAlgn="base" hangingPunct="0">
              <a:spcBef>
                <a:spcPct val="0"/>
              </a:spcBef>
              <a:spcAft>
                <a:spcPct val="0"/>
              </a:spcAft>
            </a:pPr>
            <a:endParaRPr lang="el-GR" dirty="0" smtClean="0">
              <a:ea typeface="Times New Roman" pitchFamily="18" charset="0"/>
              <a:cs typeface="Arial" pitchFamily="34" charset="0"/>
            </a:endParaRPr>
          </a:p>
          <a:p>
            <a:pPr lvl="0" algn="just" eaLnBrk="0" fontAlgn="base" hangingPunct="0">
              <a:spcBef>
                <a:spcPct val="0"/>
              </a:spcBef>
              <a:spcAft>
                <a:spcPct val="0"/>
              </a:spcAft>
            </a:pPr>
            <a:r>
              <a:rPr lang="el-GR" dirty="0" smtClean="0">
                <a:ea typeface="Times New Roman" pitchFamily="18" charset="0"/>
                <a:cs typeface="Arial" pitchFamily="34" charset="0"/>
              </a:rPr>
              <a:t>Οι πραγματοποιούμενοι συνδυασμοί κινήσεων είναι </a:t>
            </a:r>
            <a:r>
              <a:rPr lang="el-GR" dirty="0" err="1" smtClean="0">
                <a:ea typeface="Times New Roman" pitchFamily="18" charset="0"/>
                <a:cs typeface="Arial" pitchFamily="34" charset="0"/>
              </a:rPr>
              <a:t>α+β</a:t>
            </a:r>
            <a:r>
              <a:rPr lang="el-GR" dirty="0" smtClean="0">
                <a:ea typeface="Times New Roman" pitchFamily="18" charset="0"/>
                <a:cs typeface="Arial" pitchFamily="34" charset="0"/>
              </a:rPr>
              <a:t> ή </a:t>
            </a:r>
            <a:r>
              <a:rPr lang="el-GR" dirty="0" err="1" smtClean="0">
                <a:ea typeface="Times New Roman" pitchFamily="18" charset="0"/>
                <a:cs typeface="Arial" pitchFamily="34" charset="0"/>
              </a:rPr>
              <a:t>α+γ</a:t>
            </a:r>
            <a:r>
              <a:rPr lang="el-GR" dirty="0" smtClean="0">
                <a:ea typeface="Times New Roman" pitchFamily="18" charset="0"/>
                <a:cs typeface="Arial" pitchFamily="34" charset="0"/>
              </a:rPr>
              <a:t>, δηλαδή περιστροφή τρυπανιού και κίνηση μπρος – πίσω ή περιστροφή τρυπανιού και κίνηση αριστερά – δεξιά. Με τον τρόπο αυτό όταν θέλουμε να δημιουργήσουμε μια εγκοπή σύνδεσης </a:t>
            </a:r>
            <a:r>
              <a:rPr lang="el-GR" dirty="0" err="1" smtClean="0">
                <a:ea typeface="Times New Roman" pitchFamily="18" charset="0"/>
                <a:cs typeface="Arial" pitchFamily="34" charset="0"/>
              </a:rPr>
              <a:t>μόρσου</a:t>
            </a:r>
            <a:r>
              <a:rPr lang="el-GR" dirty="0" smtClean="0">
                <a:ea typeface="Times New Roman" pitchFamily="18" charset="0"/>
                <a:cs typeface="Arial" pitchFamily="34" charset="0"/>
              </a:rPr>
              <a:t> (</a:t>
            </a:r>
            <a:r>
              <a:rPr lang="el-GR" dirty="0" err="1" smtClean="0">
                <a:ea typeface="Times New Roman" pitchFamily="18" charset="0"/>
                <a:cs typeface="Arial" pitchFamily="34" charset="0"/>
              </a:rPr>
              <a:t>μορσότρυπα</a:t>
            </a:r>
            <a:r>
              <a:rPr lang="el-GR" dirty="0" smtClean="0">
                <a:ea typeface="Times New Roman" pitchFamily="18" charset="0"/>
                <a:cs typeface="Arial" pitchFamily="34" charset="0"/>
              </a:rPr>
              <a:t>) με συγκεκριμένες διαστάσεις βάθους – ύψους – πλάτους, πρώτα εισάγουμε το περιστρεφόμενο τρυπάνι στο ξύλο ή την </a:t>
            </a:r>
            <a:r>
              <a:rPr lang="el-GR" dirty="0" err="1" smtClean="0">
                <a:ea typeface="Times New Roman" pitchFamily="18" charset="0"/>
                <a:cs typeface="Arial" pitchFamily="34" charset="0"/>
              </a:rPr>
              <a:t>ξυλοπλάκα</a:t>
            </a:r>
            <a:r>
              <a:rPr lang="el-GR" dirty="0" smtClean="0">
                <a:ea typeface="Times New Roman" pitchFamily="18" charset="0"/>
                <a:cs typeface="Arial" pitchFamily="34" charset="0"/>
              </a:rPr>
              <a:t> (το τρυπάνι έχει διάμετρο ίση με το επιθυμητό ύψος της εγκοπής, δηλ. το πάχος του </a:t>
            </a:r>
            <a:r>
              <a:rPr lang="el-GR" dirty="0" err="1" smtClean="0">
                <a:ea typeface="Times New Roman" pitchFamily="18" charset="0"/>
                <a:cs typeface="Arial" pitchFamily="34" charset="0"/>
              </a:rPr>
              <a:t>μόρσου</a:t>
            </a:r>
            <a:r>
              <a:rPr lang="el-GR" dirty="0" smtClean="0">
                <a:ea typeface="Times New Roman" pitchFamily="18" charset="0"/>
                <a:cs typeface="Arial" pitchFamily="34" charset="0"/>
              </a:rPr>
              <a:t>) σε βάθος όσο είναι το επιθυμητό βάθος της εγκοπής (δηλ. το μήκος του </a:t>
            </a:r>
            <a:r>
              <a:rPr lang="el-GR" dirty="0" err="1" smtClean="0">
                <a:ea typeface="Times New Roman" pitchFamily="18" charset="0"/>
                <a:cs typeface="Arial" pitchFamily="34" charset="0"/>
              </a:rPr>
              <a:t>μόρσου</a:t>
            </a:r>
            <a:r>
              <a:rPr lang="el-GR" dirty="0" smtClean="0">
                <a:ea typeface="Times New Roman" pitchFamily="18" charset="0"/>
                <a:cs typeface="Arial" pitchFamily="34" charset="0"/>
              </a:rPr>
              <a:t>), στη συνέχεια δε και ενώ το τρυπάνι περιστρέφεται πραγματοποιούμε αριστερά – δεξιά παλινδρομική κίνηση όσο είναι το επιθυμητό πλάτος της εγκοπής.</a:t>
            </a:r>
            <a:endParaRPr lang="el-GR" dirty="0" smtClean="0">
              <a:cs typeface="Arial" pitchFamily="34" charset="0"/>
            </a:endParaRPr>
          </a:p>
          <a:p>
            <a:pPr lvl="0" algn="just" eaLnBrk="0" fontAlgn="base" hangingPunct="0">
              <a:spcBef>
                <a:spcPct val="0"/>
              </a:spcBef>
              <a:spcAft>
                <a:spcPct val="0"/>
              </a:spcAft>
            </a:pPr>
            <a:r>
              <a:rPr lang="el-GR" dirty="0" smtClean="0">
                <a:ea typeface="Times New Roman" pitchFamily="18" charset="0"/>
                <a:cs typeface="Arial" pitchFamily="34" charset="0"/>
              </a:rPr>
              <a:t>Η πιο απλή μορφή </a:t>
            </a:r>
            <a:r>
              <a:rPr lang="el-GR" dirty="0" err="1" smtClean="0">
                <a:ea typeface="Times New Roman" pitchFamily="18" charset="0"/>
                <a:cs typeface="Arial" pitchFamily="34" charset="0"/>
              </a:rPr>
              <a:t>μορσοτρύπανου</a:t>
            </a:r>
            <a:r>
              <a:rPr lang="el-GR" dirty="0" smtClean="0">
                <a:ea typeface="Times New Roman" pitchFamily="18" charset="0"/>
                <a:cs typeface="Arial" pitchFamily="34" charset="0"/>
              </a:rPr>
              <a:t> είναι το χειροκίνητο (κλασικό), στο οποίο τις κινήσεις διαμόρφωσης βάθους και πλάτους τις κάνουμε χειροκίνητα και σταδιακά.</a:t>
            </a:r>
          </a:p>
          <a:p>
            <a:pPr lvl="0" indent="180975" algn="just" eaLnBrk="0" fontAlgn="base" hangingPunct="0">
              <a:spcBef>
                <a:spcPct val="0"/>
              </a:spcBef>
              <a:spcAft>
                <a:spcPct val="0"/>
              </a:spcAft>
            </a:pPr>
            <a:r>
              <a:rPr lang="el-GR" dirty="0" smtClean="0">
                <a:ea typeface="Times New Roman" pitchFamily="18" charset="0"/>
                <a:cs typeface="Arial" pitchFamily="34" charset="0"/>
              </a:rPr>
              <a:t>  </a:t>
            </a:r>
            <a:endParaRPr lang="el-GR" dirty="0" smtClean="0">
              <a:cs typeface="Arial" pitchFamily="34" charset="0"/>
            </a:endParaRP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Ο χειριστής σταθεροποιεί με το σφικτήρα το υπό κατεργασία ξυλοτεμάχιο στην τράπεζα εργασίας και κάνει τις ανάλογες ρυθμίσεις ύψους, βάθους τρυπήματος και πλευρικής μετακίνησης του τρυπανιού. Σημειώνει στο ξύλο τα άκρα της </a:t>
            </a:r>
            <a:r>
              <a:rPr lang="el-GR" dirty="0" err="1" smtClean="0"/>
              <a:t>μορσότρυπας</a:t>
            </a:r>
            <a:r>
              <a:rPr lang="el-GR" dirty="0" smtClean="0"/>
              <a:t> και προωθεί το τρυπάνι μέχρι να εισχωρήσει στο ένα άκρο σε βάθος όσο είναι το βάθος της </a:t>
            </a:r>
            <a:r>
              <a:rPr lang="el-GR" dirty="0" err="1" smtClean="0"/>
              <a:t>μορσότρυπας</a:t>
            </a:r>
            <a:r>
              <a:rPr lang="el-GR" dirty="0" smtClean="0"/>
              <a:t>. Απομακρύνει το τρυπάνι και διανοίγει με τον ίδιο τρόπο το άλλο άκρο της </a:t>
            </a:r>
            <a:r>
              <a:rPr lang="el-GR" dirty="0" err="1" smtClean="0"/>
              <a:t>μορσότρυπας</a:t>
            </a:r>
            <a:r>
              <a:rPr lang="el-GR" dirty="0" smtClean="0"/>
              <a:t>. Αφού έχει διανοίξει τα δύο άκρα, εισχωρεί από το ένα άκρο λίγο το τρυπάνι στο ξύλο και με παλινδρομική κίνηση (αριστερά - δεξιά) διευρύνει τη </a:t>
            </a:r>
            <a:r>
              <a:rPr lang="el-GR" dirty="0" err="1" smtClean="0"/>
              <a:t>μορσότρυπα</a:t>
            </a:r>
            <a:r>
              <a:rPr lang="el-GR" dirty="0" smtClean="0"/>
              <a:t> μεταξύ των δύο άκρων. Με συνεχόμενες διεισδύσεις και παλινδρομικές κινήσεις του τρυπανιού, διανοίγεται όλη η </a:t>
            </a:r>
            <a:r>
              <a:rPr lang="el-GR" dirty="0" err="1" smtClean="0"/>
              <a:t>μορσότρυπα</a:t>
            </a:r>
            <a:r>
              <a:rPr lang="el-GR" dirty="0" smtClean="0"/>
              <a:t>.</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solidFill>
                  <a:srgbClr val="000000"/>
                </a:solidFill>
                <a:ea typeface="Times New Roman" pitchFamily="18" charset="0"/>
                <a:cs typeface="Arial" pitchFamily="34" charset="0"/>
              </a:rPr>
              <a:t>Ο </a:t>
            </a:r>
            <a:r>
              <a:rPr lang="el-GR" i="1" dirty="0" smtClean="0">
                <a:solidFill>
                  <a:srgbClr val="000000"/>
                </a:solidFill>
                <a:ea typeface="Times New Roman" pitchFamily="18" charset="0"/>
                <a:cs typeface="Arial" pitchFamily="34" charset="0"/>
              </a:rPr>
              <a:t>σκελετός</a:t>
            </a:r>
            <a:r>
              <a:rPr lang="el-GR" dirty="0" smtClean="0">
                <a:solidFill>
                  <a:srgbClr val="000000"/>
                </a:solidFill>
                <a:ea typeface="Times New Roman" pitchFamily="18" charset="0"/>
                <a:cs typeface="Arial" pitchFamily="34" charset="0"/>
              </a:rPr>
              <a:t> του μηχανήματος (1) </a:t>
            </a:r>
            <a:r>
              <a:rPr lang="el-GR" dirty="0" smtClean="0">
                <a:ea typeface="Times New Roman" pitchFamily="18" charset="0"/>
                <a:cs typeface="Arial" pitchFamily="34" charset="0"/>
              </a:rPr>
              <a:t>είναι βαριάς κατασκευής και κατασκευάζεται από χυτοσίδηρο. Η βάση της </a:t>
            </a:r>
            <a:r>
              <a:rPr lang="el-GR" i="1" dirty="0" smtClean="0">
                <a:ea typeface="Times New Roman" pitchFamily="18" charset="0"/>
                <a:cs typeface="Arial" pitchFamily="34" charset="0"/>
              </a:rPr>
              <a:t>τράπεζας εργασίας</a:t>
            </a:r>
            <a:r>
              <a:rPr lang="el-GR" dirty="0" smtClean="0">
                <a:ea typeface="Times New Roman" pitchFamily="18" charset="0"/>
                <a:cs typeface="Arial" pitchFamily="34" charset="0"/>
              </a:rPr>
              <a:t> </a:t>
            </a:r>
            <a:r>
              <a:rPr lang="el-GR" dirty="0" smtClean="0">
                <a:solidFill>
                  <a:srgbClr val="000000"/>
                </a:solidFill>
                <a:ea typeface="Times New Roman" pitchFamily="18" charset="0"/>
                <a:cs typeface="Arial" pitchFamily="34" charset="0"/>
              </a:rPr>
              <a:t>(2) </a:t>
            </a:r>
            <a:r>
              <a:rPr lang="el-GR" dirty="0" smtClean="0">
                <a:ea typeface="Times New Roman" pitchFamily="18" charset="0"/>
                <a:cs typeface="Arial" pitchFamily="34" charset="0"/>
              </a:rPr>
              <a:t>είναι κατασκευασμένη από χυτοσίδηρο και επάνω σε αυτήν τοποθετείται ένα κομμάτι </a:t>
            </a:r>
            <a:r>
              <a:rPr lang="el-GR" dirty="0" err="1" smtClean="0">
                <a:ea typeface="Times New Roman" pitchFamily="18" charset="0"/>
                <a:cs typeface="Arial" pitchFamily="34" charset="0"/>
              </a:rPr>
              <a:t>ξυλοπλάκας</a:t>
            </a:r>
            <a:r>
              <a:rPr lang="el-GR" dirty="0" smtClean="0">
                <a:ea typeface="Times New Roman" pitchFamily="18" charset="0"/>
                <a:cs typeface="Arial" pitchFamily="34" charset="0"/>
              </a:rPr>
              <a:t> (συνήθως </a:t>
            </a:r>
            <a:r>
              <a:rPr lang="en-US" dirty="0" smtClean="0">
                <a:ea typeface="Times New Roman" pitchFamily="18" charset="0"/>
                <a:cs typeface="Arial" pitchFamily="34" charset="0"/>
              </a:rPr>
              <a:t>MDF</a:t>
            </a:r>
            <a:r>
              <a:rPr lang="el-GR" dirty="0" smtClean="0">
                <a:ea typeface="Times New Roman" pitchFamily="18" charset="0"/>
                <a:cs typeface="Arial" pitchFamily="34" charset="0"/>
              </a:rPr>
              <a:t>). Στην </a:t>
            </a:r>
            <a:r>
              <a:rPr lang="el-GR" dirty="0" err="1" smtClean="0">
                <a:ea typeface="Times New Roman" pitchFamily="18" charset="0"/>
                <a:cs typeface="Arial" pitchFamily="34" charset="0"/>
              </a:rPr>
              <a:t>ξυλοπλάκα</a:t>
            </a:r>
            <a:r>
              <a:rPr lang="el-GR" dirty="0" smtClean="0">
                <a:ea typeface="Times New Roman" pitchFamily="18" charset="0"/>
                <a:cs typeface="Arial" pitchFamily="34" charset="0"/>
              </a:rPr>
              <a:t> τοποθετείται το υπό κατεργασία ξύλινο στοιχείο και σταθεροποιείται στην κατάλληλη θέση με </a:t>
            </a:r>
            <a:r>
              <a:rPr lang="el-GR" i="1" dirty="0" smtClean="0">
                <a:ea typeface="Times New Roman" pitchFamily="18" charset="0"/>
                <a:cs typeface="Arial" pitchFamily="34" charset="0"/>
              </a:rPr>
              <a:t>σφικτήρα </a:t>
            </a:r>
            <a:r>
              <a:rPr lang="el-GR" dirty="0" smtClean="0">
                <a:solidFill>
                  <a:srgbClr val="000000"/>
                </a:solidFill>
                <a:ea typeface="Times New Roman" pitchFamily="18" charset="0"/>
                <a:cs typeface="Arial" pitchFamily="34" charset="0"/>
              </a:rPr>
              <a:t>(4)</a:t>
            </a:r>
            <a:r>
              <a:rPr lang="el-GR" dirty="0" smtClean="0">
                <a:ea typeface="Times New Roman" pitchFamily="18" charset="0"/>
                <a:cs typeface="Arial" pitchFamily="34" charset="0"/>
              </a:rPr>
              <a:t>. Η τράπεζα εργασίας μπορεί να πάρει και κλίση με τη βοήθεια ρυθμιστή. Για τεμάχια μεγάλων διαστάσεων (π.χ. έτοιμη πόρτα) το </a:t>
            </a:r>
            <a:r>
              <a:rPr lang="el-GR" dirty="0" err="1" smtClean="0">
                <a:ea typeface="Times New Roman" pitchFamily="18" charset="0"/>
                <a:cs typeface="Arial" pitchFamily="34" charset="0"/>
              </a:rPr>
              <a:t>αλυσοτρύπανο</a:t>
            </a:r>
            <a:r>
              <a:rPr lang="el-GR" dirty="0" smtClean="0">
                <a:ea typeface="Times New Roman" pitchFamily="18" charset="0"/>
                <a:cs typeface="Arial" pitchFamily="34" charset="0"/>
              </a:rPr>
              <a:t> διαθέτει </a:t>
            </a:r>
            <a:r>
              <a:rPr lang="el-GR" i="1" dirty="0" smtClean="0">
                <a:ea typeface="Times New Roman" pitchFamily="18" charset="0"/>
                <a:cs typeface="Arial" pitchFamily="34" charset="0"/>
              </a:rPr>
              <a:t>επιπλέον τράπεζα εργασίας </a:t>
            </a:r>
            <a:r>
              <a:rPr lang="el-GR" dirty="0" smtClean="0">
                <a:solidFill>
                  <a:srgbClr val="000000"/>
                </a:solidFill>
                <a:ea typeface="Times New Roman" pitchFamily="18" charset="0"/>
                <a:cs typeface="Arial" pitchFamily="34" charset="0"/>
              </a:rPr>
              <a:t>(3)</a:t>
            </a:r>
            <a:r>
              <a:rPr lang="el-GR" dirty="0" smtClean="0">
                <a:ea typeface="Times New Roman" pitchFamily="18" charset="0"/>
                <a:cs typeface="Arial" pitchFamily="34" charset="0"/>
              </a:rPr>
              <a:t>. Το μέσο κατεργασίας είναι </a:t>
            </a:r>
            <a:r>
              <a:rPr lang="el-GR" i="1" dirty="0" smtClean="0">
                <a:ea typeface="Times New Roman" pitchFamily="18" charset="0"/>
                <a:cs typeface="Arial" pitchFamily="34" charset="0"/>
              </a:rPr>
              <a:t>αλυσίδα</a:t>
            </a:r>
            <a:r>
              <a:rPr lang="el-GR" dirty="0" smtClean="0">
                <a:ea typeface="Times New Roman" pitchFamily="18" charset="0"/>
                <a:cs typeface="Arial" pitchFamily="34" charset="0"/>
              </a:rPr>
              <a:t> (καδένα - </a:t>
            </a:r>
            <a:r>
              <a:rPr lang="el-GR" dirty="0" smtClean="0">
                <a:solidFill>
                  <a:srgbClr val="000000"/>
                </a:solidFill>
                <a:ea typeface="Times New Roman" pitchFamily="18" charset="0"/>
                <a:cs typeface="Arial" pitchFamily="34" charset="0"/>
              </a:rPr>
              <a:t>5), </a:t>
            </a:r>
            <a:r>
              <a:rPr lang="el-GR" dirty="0" smtClean="0">
                <a:ea typeface="Times New Roman" pitchFamily="18" charset="0"/>
                <a:cs typeface="Arial" pitchFamily="34" charset="0"/>
              </a:rPr>
              <a:t>η οποία στα άκρα της φέρει δόντια. Η αλυσίδα βρίσκεται τοποθετημένη σε επιμήκη πλάκα, η οποία στο πάνω μέρος της καταλήγει σε γρανάζι το οποίο παίρνει κίνηση από τον ηλεκτροκινητήρα. Το όλο σύστημα βρίσκεται τοποθετημένο σε κλωβό ο οποίος στο σημείο της αλυσίδας φέρει διάφανο </a:t>
            </a:r>
            <a:r>
              <a:rPr lang="el-GR" i="1" dirty="0" smtClean="0">
                <a:ea typeface="Times New Roman" pitchFamily="18" charset="0"/>
                <a:cs typeface="Arial" pitchFamily="34" charset="0"/>
              </a:rPr>
              <a:t>προφυλακτήρα </a:t>
            </a:r>
            <a:r>
              <a:rPr lang="el-GR" dirty="0" smtClean="0">
                <a:solidFill>
                  <a:srgbClr val="000000"/>
                </a:solidFill>
                <a:ea typeface="Times New Roman" pitchFamily="18" charset="0"/>
                <a:cs typeface="Arial" pitchFamily="34" charset="0"/>
              </a:rPr>
              <a:t>(6)</a:t>
            </a:r>
            <a:r>
              <a:rPr lang="el-GR" dirty="0" smtClean="0">
                <a:ea typeface="Times New Roman" pitchFamily="18" charset="0"/>
                <a:cs typeface="Arial" pitchFamily="34" charset="0"/>
              </a:rPr>
              <a:t>. Η αλυσίδα μετακινείται κατακόρυφα μαζί με τον κλωβό και τερματίζει στην τράπεζα εργασίας. Η κατακόρυφη κίνησή της πραγματοποιείται με </a:t>
            </a:r>
            <a:r>
              <a:rPr lang="el-GR" i="1" dirty="0" err="1" smtClean="0">
                <a:ea typeface="Times New Roman" pitchFamily="18" charset="0"/>
                <a:cs typeface="Arial" pitchFamily="34" charset="0"/>
              </a:rPr>
              <a:t>χειροκοχλία</a:t>
            </a:r>
            <a:r>
              <a:rPr lang="el-GR" i="1" dirty="0" smtClean="0">
                <a:ea typeface="Times New Roman" pitchFamily="18" charset="0"/>
                <a:cs typeface="Arial" pitchFamily="34" charset="0"/>
              </a:rPr>
              <a:t> </a:t>
            </a:r>
            <a:r>
              <a:rPr lang="el-GR" dirty="0" smtClean="0">
                <a:solidFill>
                  <a:srgbClr val="000000"/>
                </a:solidFill>
                <a:ea typeface="Times New Roman" pitchFamily="18" charset="0"/>
                <a:cs typeface="Arial" pitchFamily="34" charset="0"/>
              </a:rPr>
              <a:t>(9)</a:t>
            </a:r>
            <a:r>
              <a:rPr lang="el-GR" dirty="0" smtClean="0">
                <a:ea typeface="Times New Roman" pitchFamily="18" charset="0"/>
                <a:cs typeface="Arial" pitchFamily="34" charset="0"/>
              </a:rPr>
              <a:t> και ρυθμίζεται με τερματικά. Πέρα από την κατακόρυφη κίνηση, η αλυσίδα μπορεί να διαγράφει και οριζόντια (αριστερά - δεξιά). Η κίνηση αυτή επίσης πραγματοποιείται με </a:t>
            </a:r>
            <a:r>
              <a:rPr lang="el-GR" i="1" dirty="0" err="1" smtClean="0">
                <a:ea typeface="Times New Roman" pitchFamily="18" charset="0"/>
                <a:cs typeface="Arial" pitchFamily="34" charset="0"/>
              </a:rPr>
              <a:t>χειροκοχλία</a:t>
            </a:r>
            <a:r>
              <a:rPr lang="el-GR" i="1" dirty="0" smtClean="0">
                <a:ea typeface="Times New Roman" pitchFamily="18" charset="0"/>
                <a:cs typeface="Arial" pitchFamily="34" charset="0"/>
              </a:rPr>
              <a:t> </a:t>
            </a:r>
            <a:r>
              <a:rPr lang="el-GR" dirty="0" smtClean="0">
                <a:solidFill>
                  <a:srgbClr val="000000"/>
                </a:solidFill>
                <a:ea typeface="Times New Roman" pitchFamily="18" charset="0"/>
                <a:cs typeface="Arial" pitchFamily="34" charset="0"/>
              </a:rPr>
              <a:t>(8)</a:t>
            </a:r>
            <a:r>
              <a:rPr lang="el-GR" dirty="0" smtClean="0">
                <a:ea typeface="Times New Roman" pitchFamily="18" charset="0"/>
                <a:cs typeface="Arial" pitchFamily="34" charset="0"/>
              </a:rPr>
              <a:t> και ρυθμίζεται από τερματικά.</a:t>
            </a:r>
            <a:endParaRPr lang="el-GR" dirty="0" smtClean="0">
              <a:cs typeface="Arial" pitchFamily="34" charset="0"/>
            </a:endParaRP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Ο χειριστής σταθεροποιεί με τη βοήθεια του σφιγκτήρα το υπό κατεργασία ξυλοτεμάχιο στην τράπεζα εργασίας. Ρυθμίζει το μήκος της κατακόρυφης κίνησης της αλυσίδας, λαμβάνοντας υπόψη το βάθος εισχώρησής της στο ξύλο και τοποθετεί το τερματικό. Επίσης, ρυθμίζει την πλάγια μετακίνηση της αλυσίδας και τοποθετεί το αντίστοιχο τερματικό. Θέτει σε λειτουργία το </a:t>
            </a:r>
            <a:r>
              <a:rPr lang="el-GR" dirty="0" err="1" smtClean="0">
                <a:ea typeface="Times New Roman" pitchFamily="18" charset="0"/>
                <a:cs typeface="Arial" pitchFamily="34" charset="0"/>
              </a:rPr>
              <a:t>αλυσοτρύπανο</a:t>
            </a:r>
            <a:r>
              <a:rPr lang="el-GR" dirty="0" smtClean="0">
                <a:ea typeface="Times New Roman" pitchFamily="18" charset="0"/>
                <a:cs typeface="Arial" pitchFamily="34" charset="0"/>
              </a:rPr>
              <a:t> και με το δεξί του χέρι με τη βοήθεια του χειρομοχλού κατεβάζει την αλυσίδα έως ότου βυθιστεί στο ξύλο. Με βυθισμένη την αλυσίδα μετακινεί πλάγια (προς τα αριστερά ή προς τα δεξιά) την αλυσίδα με τη βοήθεια του χειρομοχλού. Μόλις τερματίσει η πλάγια κίνηση της αλυσίδας, ανασηκώνει την αλυσίδα, τερματίζει τη λειτουργία της και απομακρύνει το στοιχείο.</a:t>
            </a:r>
            <a:endParaRPr lang="el-GR" sz="1800" dirty="0" smtClean="0">
              <a:cs typeface="Arial" pitchFamily="34" charset="0"/>
            </a:endParaRP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Το τρύπημα του ξύλου γίνεται με χρήση εργαλείων που ονομάζονται τρυπάνια ή </a:t>
            </a:r>
            <a:r>
              <a:rPr lang="en-US" dirty="0" smtClean="0"/>
              <a:t>“</a:t>
            </a:r>
            <a:r>
              <a:rPr lang="el-GR" dirty="0" smtClean="0"/>
              <a:t>αρίδες</a:t>
            </a:r>
            <a:r>
              <a:rPr lang="en-US" dirty="0" smtClean="0"/>
              <a:t>”</a:t>
            </a:r>
            <a:r>
              <a:rPr lang="el-GR" i="1" dirty="0" smtClean="0"/>
              <a:t>. </a:t>
            </a:r>
            <a:r>
              <a:rPr lang="el-GR" dirty="0" smtClean="0"/>
              <a:t>Το τρυπάνι εκτελεί δύο κινήσεις ταυτόχρονα, μια περιστροφική κίνηση και μια προωθητική προς την κατεύθυνση της οπής. Είναι δυνατόν επίσης, να εκτελεί και τρίτη πλευρική κίνηση για δημιουργία εγκοπών μέσα στο ξύλο. Το κάθε τρυπάνι φέρει στο ένα άκρο του δόντια ή μαχαιρίδια, με τα οποία</a:t>
            </a:r>
            <a:r>
              <a:rPr lang="en-GB" baseline="0" dirty="0" smtClean="0"/>
              <a:t> </a:t>
            </a:r>
            <a:r>
              <a:rPr lang="el-GR" dirty="0" smtClean="0"/>
              <a:t>κόβει κατά τη διάρκεια της περιστροφής και της προώθησης του μέσα στο</a:t>
            </a:r>
            <a:r>
              <a:rPr lang="en-GB" baseline="0" dirty="0" smtClean="0"/>
              <a:t> </a:t>
            </a:r>
            <a:r>
              <a:rPr lang="el-GR" dirty="0" smtClean="0"/>
              <a:t>ξύλο. Ακολουθούν ελικοειδείς αυλακώσεις κατά μήκος του άξονα, οι </a:t>
            </a:r>
            <a:r>
              <a:rPr lang="el-GR" dirty="0" smtClean="0"/>
              <a:t>οποίες επιτρέπουν </a:t>
            </a:r>
            <a:r>
              <a:rPr lang="el-GR" dirty="0" smtClean="0"/>
              <a:t>την απομάκρυνση των παραγόμενων θρυμμάτων ξύλου.</a:t>
            </a:r>
          </a:p>
          <a:p>
            <a:pPr algn="just"/>
            <a:endParaRPr lang="el-GR" dirty="0">
              <a:solidFill>
                <a:srgbClr val="FF0000"/>
              </a:solidFill>
            </a:endParaRP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fontAlgn="base">
              <a:spcBef>
                <a:spcPct val="0"/>
              </a:spcBef>
              <a:spcAft>
                <a:spcPct val="0"/>
              </a:spcAft>
            </a:pPr>
            <a:r>
              <a:rPr lang="el-GR" dirty="0" smtClean="0">
                <a:solidFill>
                  <a:srgbClr val="000000"/>
                </a:solidFill>
                <a:ea typeface="Times New Roman" pitchFamily="18" charset="0"/>
                <a:cs typeface="Arial" pitchFamily="34" charset="0"/>
              </a:rPr>
              <a:t>Ο χρόνος τρυπήματος μπορεί να υπολογισθεί με απλό συλλογισμό ως εξής:</a:t>
            </a:r>
            <a:endParaRPr lang="el-GR" dirty="0" smtClean="0">
              <a:cs typeface="Arial" pitchFamily="34" charset="0"/>
            </a:endParaRPr>
          </a:p>
          <a:p>
            <a:pPr marL="85725" lvl="0" indent="28575" algn="just" eaLnBrk="0" fontAlgn="base" hangingPunct="0">
              <a:spcBef>
                <a:spcPct val="0"/>
              </a:spcBef>
              <a:spcAft>
                <a:spcPct val="0"/>
              </a:spcAft>
            </a:pPr>
            <a:r>
              <a:rPr lang="el-GR" dirty="0" smtClean="0">
                <a:solidFill>
                  <a:srgbClr val="000000"/>
                </a:solidFill>
                <a:ea typeface="Times New Roman" pitchFamily="18" charset="0"/>
                <a:cs typeface="Arial" pitchFamily="34" charset="0"/>
              </a:rPr>
              <a:t>Π.χ. Για τρυπάνι με ταχύτητα περιστροφής 1.500 </a:t>
            </a:r>
            <a:r>
              <a:rPr lang="el-GR" dirty="0" err="1" smtClean="0">
                <a:solidFill>
                  <a:srgbClr val="000000"/>
                </a:solidFill>
                <a:ea typeface="Times New Roman" pitchFamily="18" charset="0"/>
                <a:cs typeface="Arial" pitchFamily="34" charset="0"/>
              </a:rPr>
              <a:t>σ.α.λ</a:t>
            </a:r>
            <a:r>
              <a:rPr lang="el-GR" dirty="0" smtClean="0">
                <a:solidFill>
                  <a:srgbClr val="000000"/>
                </a:solidFill>
                <a:ea typeface="Times New Roman" pitchFamily="18" charset="0"/>
                <a:cs typeface="Arial" pitchFamily="34" charset="0"/>
              </a:rPr>
              <a:t>., διάμετρο οπής</a:t>
            </a:r>
            <a:r>
              <a:rPr lang="en-GB" baseline="0" dirty="0" smtClean="0">
                <a:solidFill>
                  <a:srgbClr val="000000"/>
                </a:solidFill>
                <a:ea typeface="Times New Roman" pitchFamily="18" charset="0"/>
                <a:cs typeface="Arial" pitchFamily="34" charset="0"/>
              </a:rPr>
              <a:t> </a:t>
            </a:r>
            <a:r>
              <a:rPr lang="el-GR" dirty="0" smtClean="0">
                <a:solidFill>
                  <a:srgbClr val="000000"/>
                </a:solidFill>
                <a:ea typeface="Times New Roman" pitchFamily="18" charset="0"/>
                <a:cs typeface="Arial" pitchFamily="34" charset="0"/>
              </a:rPr>
              <a:t>20mm, βάθος οπής 25mm, και βήμα 0,15mm, έχουμε διάρκεια τρυπήματος:</a:t>
            </a:r>
          </a:p>
          <a:p>
            <a:pPr lvl="0" indent="114300" algn="ctr" eaLnBrk="0" fontAlgn="base" hangingPunct="0">
              <a:spcBef>
                <a:spcPct val="0"/>
              </a:spcBef>
              <a:spcAft>
                <a:spcPct val="0"/>
              </a:spcAft>
            </a:pPr>
            <a:r>
              <a:rPr lang="el-GR" dirty="0" smtClean="0">
                <a:solidFill>
                  <a:srgbClr val="000000"/>
                </a:solidFill>
                <a:ea typeface="Times New Roman" pitchFamily="18" charset="0"/>
                <a:cs typeface="Arial" pitchFamily="34" charset="0"/>
              </a:rPr>
              <a:t>βάθος οπής / βήμα = 25</a:t>
            </a:r>
            <a:r>
              <a:rPr lang="en-US" dirty="0" smtClean="0">
                <a:solidFill>
                  <a:srgbClr val="000000"/>
                </a:solidFill>
                <a:ea typeface="Times New Roman" pitchFamily="18" charset="0"/>
                <a:cs typeface="Arial" pitchFamily="34" charset="0"/>
              </a:rPr>
              <a:t>mm</a:t>
            </a:r>
            <a:r>
              <a:rPr lang="el-GR" dirty="0" smtClean="0">
                <a:solidFill>
                  <a:srgbClr val="000000"/>
                </a:solidFill>
                <a:ea typeface="Times New Roman" pitchFamily="18" charset="0"/>
                <a:cs typeface="Arial" pitchFamily="34" charset="0"/>
              </a:rPr>
              <a:t> / 0,15</a:t>
            </a:r>
            <a:r>
              <a:rPr lang="en-US" dirty="0" smtClean="0">
                <a:solidFill>
                  <a:srgbClr val="000000"/>
                </a:solidFill>
                <a:ea typeface="Times New Roman" pitchFamily="18" charset="0"/>
                <a:cs typeface="Arial" pitchFamily="34" charset="0"/>
              </a:rPr>
              <a:t>mm</a:t>
            </a:r>
            <a:r>
              <a:rPr lang="el-GR" dirty="0" smtClean="0">
                <a:solidFill>
                  <a:srgbClr val="000000"/>
                </a:solidFill>
                <a:ea typeface="Times New Roman" pitchFamily="18" charset="0"/>
                <a:cs typeface="Arial" pitchFamily="34" charset="0"/>
              </a:rPr>
              <a:t> = 167 στροφές,</a:t>
            </a:r>
            <a:endParaRPr lang="el-GR" dirty="0" smtClean="0">
              <a:cs typeface="Arial" pitchFamily="34" charset="0"/>
            </a:endParaRPr>
          </a:p>
          <a:p>
            <a:pPr lvl="0" indent="114300" algn="ctr" eaLnBrk="0" fontAlgn="base" hangingPunct="0">
              <a:spcBef>
                <a:spcPct val="0"/>
              </a:spcBef>
              <a:spcAft>
                <a:spcPct val="0"/>
              </a:spcAft>
            </a:pPr>
            <a:r>
              <a:rPr lang="el-GR" dirty="0" smtClean="0">
                <a:solidFill>
                  <a:srgbClr val="000000"/>
                </a:solidFill>
                <a:ea typeface="Times New Roman" pitchFamily="18" charset="0"/>
                <a:cs typeface="Arial" pitchFamily="34" charset="0"/>
              </a:rPr>
              <a:t>ταχύτητα περιστροφής / 60 </a:t>
            </a:r>
            <a:r>
              <a:rPr lang="el-GR" dirty="0" err="1" smtClean="0">
                <a:solidFill>
                  <a:srgbClr val="000000"/>
                </a:solidFill>
                <a:ea typeface="Times New Roman" pitchFamily="18" charset="0"/>
                <a:cs typeface="Arial" pitchFamily="34" charset="0"/>
              </a:rPr>
              <a:t>sec</a:t>
            </a:r>
            <a:r>
              <a:rPr lang="el-GR" dirty="0" smtClean="0">
                <a:solidFill>
                  <a:srgbClr val="000000"/>
                </a:solidFill>
                <a:ea typeface="Times New Roman" pitchFamily="18" charset="0"/>
                <a:cs typeface="Arial" pitchFamily="34" charset="0"/>
              </a:rPr>
              <a:t> = 1500 / 60 = 25 στροφές / </a:t>
            </a:r>
            <a:r>
              <a:rPr lang="en-US" dirty="0" smtClean="0">
                <a:solidFill>
                  <a:srgbClr val="000000"/>
                </a:solidFill>
                <a:ea typeface="Times New Roman" pitchFamily="18" charset="0"/>
                <a:cs typeface="Arial" pitchFamily="34" charset="0"/>
              </a:rPr>
              <a:t>sec</a:t>
            </a:r>
            <a:r>
              <a:rPr lang="el-GR" dirty="0" smtClean="0">
                <a:solidFill>
                  <a:srgbClr val="000000"/>
                </a:solidFill>
                <a:ea typeface="Times New Roman" pitchFamily="18" charset="0"/>
                <a:cs typeface="Arial" pitchFamily="34" charset="0"/>
              </a:rPr>
              <a:t>,</a:t>
            </a:r>
            <a:endParaRPr lang="el-GR" dirty="0" smtClean="0">
              <a:cs typeface="Arial" pitchFamily="34" charset="0"/>
            </a:endParaRPr>
          </a:p>
          <a:p>
            <a:pPr lvl="0" indent="114300" algn="ctr" eaLnBrk="0" fontAlgn="base" hangingPunct="0">
              <a:spcBef>
                <a:spcPct val="0"/>
              </a:spcBef>
              <a:spcAft>
                <a:spcPct val="0"/>
              </a:spcAft>
            </a:pPr>
            <a:r>
              <a:rPr lang="el-GR" dirty="0" smtClean="0">
                <a:solidFill>
                  <a:srgbClr val="000000"/>
                </a:solidFill>
                <a:ea typeface="Times New Roman" pitchFamily="18" charset="0"/>
                <a:cs typeface="Arial" pitchFamily="34" charset="0"/>
              </a:rPr>
              <a:t>και 167 στροφές / 25 στροφές / </a:t>
            </a:r>
            <a:r>
              <a:rPr lang="en-US" dirty="0" smtClean="0">
                <a:solidFill>
                  <a:srgbClr val="000000"/>
                </a:solidFill>
                <a:ea typeface="Times New Roman" pitchFamily="18" charset="0"/>
                <a:cs typeface="Arial" pitchFamily="34" charset="0"/>
              </a:rPr>
              <a:t>sec </a:t>
            </a:r>
            <a:r>
              <a:rPr lang="el-GR" dirty="0" smtClean="0">
                <a:solidFill>
                  <a:srgbClr val="000000"/>
                </a:solidFill>
                <a:ea typeface="Times New Roman" pitchFamily="18" charset="0"/>
                <a:cs typeface="Arial" pitchFamily="34" charset="0"/>
              </a:rPr>
              <a:t>= 7 </a:t>
            </a:r>
            <a:r>
              <a:rPr lang="el-GR" dirty="0" err="1" smtClean="0">
                <a:solidFill>
                  <a:srgbClr val="000000"/>
                </a:solidFill>
                <a:ea typeface="Times New Roman" pitchFamily="18" charset="0"/>
                <a:cs typeface="Arial" pitchFamily="34" charset="0"/>
              </a:rPr>
              <a:t>sec</a:t>
            </a:r>
            <a:r>
              <a:rPr lang="el-GR" dirty="0" smtClean="0">
                <a:solidFill>
                  <a:srgbClr val="000000"/>
                </a:solidFill>
                <a:ea typeface="Times New Roman" pitchFamily="18" charset="0"/>
                <a:cs typeface="Arial" pitchFamily="34" charset="0"/>
              </a:rPr>
              <a:t>.</a:t>
            </a:r>
          </a:p>
          <a:p>
            <a:pPr lvl="0" indent="114300" algn="just" eaLnBrk="0" fontAlgn="base" hangingPunct="0">
              <a:spcBef>
                <a:spcPct val="0"/>
              </a:spcBef>
              <a:spcAft>
                <a:spcPct val="0"/>
              </a:spcAft>
            </a:pPr>
            <a:endParaRPr lang="el-GR" dirty="0" smtClean="0">
              <a:solidFill>
                <a:srgbClr val="000000"/>
              </a:solidFill>
              <a:cs typeface="Arial" pitchFamily="34" charset="0"/>
            </a:endParaRPr>
          </a:p>
          <a:p>
            <a:pPr algn="just" eaLnBrk="0" fontAlgn="base" hangingPunct="0">
              <a:spcBef>
                <a:spcPct val="0"/>
              </a:spcBef>
              <a:spcAft>
                <a:spcPct val="0"/>
              </a:spcAft>
            </a:pPr>
            <a:r>
              <a:rPr lang="el-GR" dirty="0" smtClean="0">
                <a:solidFill>
                  <a:srgbClr val="000000"/>
                </a:solidFill>
                <a:ea typeface="Times New Roman" pitchFamily="18" charset="0"/>
                <a:cs typeface="Arial" pitchFamily="34" charset="0"/>
              </a:rPr>
              <a:t>Εάν ο χρόνος τρυπήματος είναι μεγάλος, η θερμοκρασία μπορεί να φθάσει με ένα μόνο τρύπημα τους 400</a:t>
            </a:r>
            <a:r>
              <a:rPr lang="el-GR" baseline="30000" dirty="0" smtClean="0">
                <a:solidFill>
                  <a:srgbClr val="000000"/>
                </a:solidFill>
                <a:ea typeface="Times New Roman" pitchFamily="18" charset="0"/>
                <a:cs typeface="Arial" pitchFamily="34" charset="0"/>
              </a:rPr>
              <a:t>ο</a:t>
            </a:r>
            <a:r>
              <a:rPr lang="el-GR" dirty="0" smtClean="0">
                <a:solidFill>
                  <a:srgbClr val="000000"/>
                </a:solidFill>
                <a:ea typeface="Times New Roman" pitchFamily="18" charset="0"/>
                <a:cs typeface="Arial" pitchFamily="34" charset="0"/>
              </a:rPr>
              <a:t>C, ειδικότερα εάν το ξύλο είναι σκληρό, βαρύ και υγρό. Η υπερθέρμανση του τρυπανιού προκαλεί την αχρήστευσή του, ενώ το κάψιμο του ξύλου οδηγεί σε ανεπιτυχή συγκόλληση της </a:t>
            </a:r>
            <a:r>
              <a:rPr lang="el-GR" dirty="0" err="1" smtClean="0">
                <a:solidFill>
                  <a:srgbClr val="000000"/>
                </a:solidFill>
                <a:ea typeface="Times New Roman" pitchFamily="18" charset="0"/>
                <a:cs typeface="Arial" pitchFamily="34" charset="0"/>
              </a:rPr>
              <a:t>καβίλιας</a:t>
            </a:r>
            <a:r>
              <a:rPr lang="el-GR" dirty="0" smtClean="0">
                <a:solidFill>
                  <a:srgbClr val="000000"/>
                </a:solidFill>
                <a:ea typeface="Times New Roman" pitchFamily="18" charset="0"/>
                <a:cs typeface="Arial" pitchFamily="34" charset="0"/>
              </a:rPr>
              <a:t> ή του </a:t>
            </a:r>
            <a:r>
              <a:rPr lang="el-GR" dirty="0" err="1" smtClean="0">
                <a:solidFill>
                  <a:srgbClr val="000000"/>
                </a:solidFill>
                <a:ea typeface="Times New Roman" pitchFamily="18" charset="0"/>
                <a:cs typeface="Arial" pitchFamily="34" charset="0"/>
              </a:rPr>
              <a:t>μόρσου</a:t>
            </a:r>
            <a:r>
              <a:rPr lang="el-GR" dirty="0" smtClean="0">
                <a:solidFill>
                  <a:srgbClr val="000000"/>
                </a:solidFill>
                <a:ea typeface="Times New Roman" pitchFamily="18" charset="0"/>
                <a:cs typeface="Arial" pitchFamily="34" charset="0"/>
              </a:rPr>
              <a:t>, δηλ. σε ανεπιτυχή σύνδεση. Όταν το ξύλο καίγεται στην επιφάνειά του, τότε προκαλείται μια επιφανειακή αλλοίωση της δομής του ξύλου και σκλήρυνση και οι πόροι του φράσσονται. Για τους λόγους αυτούς δεν επιτυγχάνεται η συγκόλληση. </a:t>
            </a:r>
            <a:endParaRPr lang="el-GR" sz="1800" dirty="0" smtClean="0">
              <a:cs typeface="Arial" pitchFamily="34" charset="0"/>
            </a:endParaRPr>
          </a:p>
          <a:p>
            <a:pPr lvl="0" indent="114300" algn="just" eaLnBrk="0" fontAlgn="base" hangingPunct="0">
              <a:spcBef>
                <a:spcPct val="0"/>
              </a:spcBef>
              <a:spcAft>
                <a:spcPct val="0"/>
              </a:spcAft>
            </a:pPr>
            <a:endParaRPr lang="el-GR"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Ο </a:t>
            </a:r>
            <a:r>
              <a:rPr lang="el-GR" i="1" dirty="0" smtClean="0"/>
              <a:t>σκελετός</a:t>
            </a:r>
            <a:r>
              <a:rPr lang="el-GR" dirty="0" smtClean="0"/>
              <a:t> (1) του μηχανήματος είναι κατασκευασμένος από χυτοσίδηρο και είναι βαριάς κατασκευής για να αντέχει τις δυνάμεις που αναπτύσσονται και για να μειώνονται οι κραδασμοί του μηχανήματος κατά τη διάρκεια της λειτουργίας του. Το κατακόρυφο τρυπάνι πακτώνεται στο δάπεδο.</a:t>
            </a:r>
          </a:p>
          <a:p>
            <a:pPr algn="just"/>
            <a:r>
              <a:rPr lang="el-GR" dirty="0" smtClean="0"/>
              <a:t>Η </a:t>
            </a:r>
            <a:r>
              <a:rPr lang="el-GR" i="1" dirty="0" smtClean="0"/>
              <a:t>τράπεζα εργασίας</a:t>
            </a:r>
            <a:r>
              <a:rPr lang="el-GR" dirty="0" smtClean="0"/>
              <a:t> (2) είναι ξύλινη και χρησιμεύει για την τοποθέτηση του υλικού που θα τρυπηθεί. Η τράπεζα ανεβοκατεβαίνει κινούμενη σε </a:t>
            </a:r>
            <a:r>
              <a:rPr lang="el-GR" i="1" dirty="0" err="1" smtClean="0"/>
              <a:t>γλισιέρα</a:t>
            </a:r>
            <a:r>
              <a:rPr lang="el-GR" i="1" dirty="0" smtClean="0"/>
              <a:t>.</a:t>
            </a:r>
            <a:r>
              <a:rPr lang="el-GR" dirty="0" smtClean="0"/>
              <a:t> Το ύψος της εξαρτάται από το πάχος του στοιχείου κατεργασίας και το μήκος του τρυπανιού που θα χρησιμοποιηθεί. Το τρυπάνι (διατρητικό μέσο - 5) ασφαλίζει στο φορέα του άξονα (</a:t>
            </a:r>
            <a:r>
              <a:rPr lang="el-GR" i="1" dirty="0" err="1" smtClean="0"/>
              <a:t>τσοκ</a:t>
            </a:r>
            <a:r>
              <a:rPr lang="el-GR" i="1" dirty="0" smtClean="0"/>
              <a:t> - </a:t>
            </a:r>
            <a:r>
              <a:rPr lang="el-GR" dirty="0" smtClean="0"/>
              <a:t>3), ο οποίος με ιμάντα παίρνει κίνηση από τον ηλεκτροκινητήρα. Η ταχύτητα περιστροφής είναι μεταβαλλόμενη. Το τρυπάνι εκτελεί κατακόρυφη κίνηση με τη βοήθεια </a:t>
            </a:r>
            <a:r>
              <a:rPr lang="el-GR" i="1" dirty="0" smtClean="0"/>
              <a:t>βραχίονα</a:t>
            </a:r>
            <a:r>
              <a:rPr lang="el-GR" dirty="0" smtClean="0"/>
              <a:t> (4) και εισέρχεται στο ξύλο το οποίο είναι σε σταθερή θέση.       </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solidFill>
                  <a:srgbClr val="000000"/>
                </a:solidFill>
                <a:ea typeface="Times New Roman" pitchFamily="18" charset="0"/>
                <a:cs typeface="Arial" pitchFamily="34" charset="0"/>
              </a:rPr>
              <a:t>Για το άνοιγμα μιας τρύπας στερεώνουμε το κατάλληλο τρυπάνι στον υποδοχέα του άξονα. Ρυθμίζουμε το ύψος της τράπεζας εργασίας και το μήκος της κατακόρυφης διαδρομής του τρυπανιού. Σημειώνουμε επάνω στο ξύλο το κέντρο της τρύπας και το σταθεροποιούμε με το χέρι μας στη σωστή θέση στην τράπεζα εργασίας. Εάν θα τρυπήσουμε πολλά ξύλα ίδιων διαστάσεων, τοποθετούμε τερματικά (π.χ. έναν ξύλινο τάκο) στην τράπεζα εργασίας. Εάν η τρύπα είναι διαμπερής, τοποθετούμε ένα κομμάτι άχρηστο ξύλο στην τράπεζα εργασίας για λόγους ασφαλείας. Με το αριστερό χέρι συγκρατούμε το ξύλο και με το δεξί κατεβάζουμε το βραχίονα για να κατέβει το τρυπάνι και να εισέλθει στο ξύλο.</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Τα τρυπάνια χρησιμοποιούνται για τη διάνοιξη οπών στο ξύλο και στα προϊόντα αυτού. Οι οπές μπορεί να είναι κυλινδρικής μορφής ή να φέρουν διαπλατυσμένα (φρεζαρισμένα) άκρα. Η διάνοιξη των οπών πραγματοποιείται με το μπροστινό άκρο των τρυπανιών (μύτη). Η περιοχή αυτή καταπονείται περισσότερο κατά τη διάνοιξη της οπής, και για</a:t>
            </a:r>
            <a:r>
              <a:rPr lang="el-GR" baseline="0" dirty="0" smtClean="0">
                <a:ea typeface="Times New Roman" pitchFamily="18" charset="0"/>
                <a:cs typeface="Arial" pitchFamily="34" charset="0"/>
              </a:rPr>
              <a:t> </a:t>
            </a:r>
            <a:r>
              <a:rPr lang="el-GR" dirty="0" smtClean="0">
                <a:ea typeface="Times New Roman" pitchFamily="18" charset="0"/>
                <a:cs typeface="Arial" pitchFamily="34" charset="0"/>
              </a:rPr>
              <a:t>αυτό συνήθως κατασκευάζεται από σκληρότερο υλικό από ότι το υπόλοιπο σώμα του τρυπανιού. Συνηθισμένο υλικό κατασκευής του σώματος των τρυπανιών είναι ο χάλυβας, ενώ στα άκρα τοποθετείται καρβίδιο και σε ορισμένες περιπτώσεις διαμάντι. Με τα τρυπάνια μπορούν να διανοιχτούν τρύπες για να τοποθετηθούν καβίλιες, μεντεσέδες, </a:t>
            </a:r>
            <a:r>
              <a:rPr lang="el-GR" dirty="0" err="1" smtClean="0">
                <a:ea typeface="Times New Roman" pitchFamily="18" charset="0"/>
                <a:cs typeface="Arial" pitchFamily="34" charset="0"/>
              </a:rPr>
              <a:t>φυράμια</a:t>
            </a:r>
            <a:r>
              <a:rPr lang="el-GR" dirty="0" smtClean="0">
                <a:ea typeface="Times New Roman" pitchFamily="18" charset="0"/>
                <a:cs typeface="Arial" pitchFamily="34" charset="0"/>
              </a:rPr>
              <a:t>, κλπ.. Ανάλογα με τον τύπο τους τα τρυπάνια διαθέτουν ελικοειδής αυλακώσεις ή όχι. Οι ελικοειδείς αυλακώσεις βοηθούν το σχηματιζόμενο πριονίδι να εξέλθει καθώς δημιουργείται. Τα τρυπάνια διάνοιξης μεγάλων οπών (πάνω από 15</a:t>
            </a:r>
            <a:r>
              <a:rPr lang="en-US" dirty="0" smtClean="0">
                <a:ea typeface="Times New Roman" pitchFamily="18" charset="0"/>
                <a:cs typeface="Arial" pitchFamily="34" charset="0"/>
              </a:rPr>
              <a:t>mm</a:t>
            </a:r>
            <a:r>
              <a:rPr lang="el-GR" dirty="0" smtClean="0">
                <a:ea typeface="Times New Roman" pitchFamily="18" charset="0"/>
                <a:cs typeface="Arial" pitchFamily="34" charset="0"/>
              </a:rPr>
              <a:t>) δε φέρουν ελικοειδείς αυλακώσεις αλλά ειδικά ανοίγματα από τα οποία εξέρχονται τα υπολείμματα κατεργασίας.</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17811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335907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953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407289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34326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76274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9B23152-02E8-41CF-B688-A3F0C8090E90}" type="datetimeFigureOut">
              <a:rPr lang="el-GR" smtClean="0"/>
              <a:pPr/>
              <a:t>30/1/2017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2364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9B23152-02E8-41CF-B688-A3F0C8090E90}" type="datetimeFigureOut">
              <a:rPr lang="el-GR" smtClean="0"/>
              <a:pPr/>
              <a:t>30/1/2017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5648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23152-02E8-41CF-B688-A3F0C8090E90}" type="datetimeFigureOut">
              <a:rPr lang="el-GR" smtClean="0"/>
              <a:pPr/>
              <a:t>30/1/2017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510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2373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16206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23152-02E8-41CF-B688-A3F0C8090E90}" type="datetimeFigureOut">
              <a:rPr lang="el-GR" smtClean="0"/>
              <a:pPr/>
              <a:t>30/1/2017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84124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0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tr-TR"/>
          </a:p>
        </p:txBody>
      </p:sp>
      <p:sp>
        <p:nvSpPr>
          <p:cNvPr id="19" name="TextBox 18"/>
          <p:cNvSpPr txBox="1"/>
          <p:nvPr/>
        </p:nvSpPr>
        <p:spPr>
          <a:xfrm>
            <a:off x="420915" y="3084993"/>
            <a:ext cx="11248572" cy="784830"/>
          </a:xfrm>
          <a:prstGeom prst="rect">
            <a:avLst/>
          </a:prstGeom>
          <a:noFill/>
        </p:spPr>
        <p:txBody>
          <a:bodyPr wrap="square" lIns="45720" tIns="22860" rIns="45720" bIns="22860" rtlCol="0">
            <a:spAutoFit/>
          </a:bodyPr>
          <a:lstStyle/>
          <a:p>
            <a:pPr algn="ctr"/>
            <a:r>
              <a:rPr lang="el-GR" sz="2400" b="1" dirty="0" smtClean="0">
                <a:solidFill>
                  <a:srgbClr val="FF0000"/>
                </a:solidFill>
                <a:ea typeface="Open Sans Semibold" panose="020B0706030804020204" pitchFamily="34" charset="0"/>
                <a:cs typeface="Open Sans Semibold" panose="020B0706030804020204" pitchFamily="34" charset="0"/>
              </a:rPr>
              <a:t>Υποενότητα 3.7. </a:t>
            </a:r>
          </a:p>
          <a:p>
            <a:pPr algn="ctr"/>
            <a:r>
              <a:rPr lang="el-GR" sz="2400" b="1" dirty="0" smtClean="0">
                <a:solidFill>
                  <a:srgbClr val="FF0000"/>
                </a:solidFill>
              </a:rPr>
              <a:t>Διάνοιξη οπών με απλό τρυπάνι, </a:t>
            </a:r>
            <a:r>
              <a:rPr lang="el-GR" sz="2400" b="1" dirty="0" err="1" smtClean="0">
                <a:solidFill>
                  <a:srgbClr val="FF0000"/>
                </a:solidFill>
              </a:rPr>
              <a:t>πολυτρύπανο</a:t>
            </a:r>
            <a:r>
              <a:rPr lang="el-GR" sz="2400" b="1" dirty="0" smtClean="0">
                <a:solidFill>
                  <a:srgbClr val="FF0000"/>
                </a:solidFill>
              </a:rPr>
              <a:t>, </a:t>
            </a:r>
            <a:r>
              <a:rPr lang="el-GR" sz="2400" b="1" dirty="0" err="1" smtClean="0">
                <a:solidFill>
                  <a:srgbClr val="FF0000"/>
                </a:solidFill>
              </a:rPr>
              <a:t>μορσοτρύπανο</a:t>
            </a:r>
            <a:r>
              <a:rPr lang="el-GR" sz="2400" b="1" dirty="0" smtClean="0">
                <a:solidFill>
                  <a:srgbClr val="FF0000"/>
                </a:solidFill>
              </a:rPr>
              <a:t>, </a:t>
            </a:r>
            <a:r>
              <a:rPr lang="el-GR" sz="2400" b="1" dirty="0" err="1" smtClean="0">
                <a:solidFill>
                  <a:srgbClr val="FF0000"/>
                </a:solidFill>
              </a:rPr>
              <a:t>αλυσοτρύπανο</a:t>
            </a:r>
            <a:endParaRPr lang="tr-TR" sz="2400" b="1" dirty="0">
              <a:solidFill>
                <a:srgbClr val="FF0000"/>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xmlns="" val="3269889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 τρυπάνι</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033844" y="816028"/>
            <a:ext cx="2374946"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Διατρητικά μέσα</a:t>
            </a:r>
            <a:endParaRPr lang="el-GR" sz="2000" i="1" dirty="0" smtClean="0">
              <a:cs typeface="Arial" pitchFamily="34" charset="0"/>
            </a:endParaRPr>
          </a:p>
        </p:txBody>
      </p:sp>
      <p:sp>
        <p:nvSpPr>
          <p:cNvPr id="7" name="6 - Ορθογώνιο"/>
          <p:cNvSpPr/>
          <p:nvPr/>
        </p:nvSpPr>
        <p:spPr>
          <a:xfrm>
            <a:off x="1357869" y="5857930"/>
            <a:ext cx="1109599"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
        <p:nvSpPr>
          <p:cNvPr id="31745" name="Rectangle 1"/>
          <p:cNvSpPr>
            <a:spLocks noChangeArrowheads="1"/>
          </p:cNvSpPr>
          <p:nvPr/>
        </p:nvSpPr>
        <p:spPr bwMode="auto">
          <a:xfrm>
            <a:off x="510639" y="1330036"/>
            <a:ext cx="523701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l-GR" sz="2000" dirty="0" smtClean="0"/>
              <a:t>Τα τρυπάνια για διαμπερείς οπές</a:t>
            </a:r>
            <a:r>
              <a:rPr lang="en-US" sz="2000" dirty="0" smtClean="0"/>
              <a:t> </a:t>
            </a:r>
            <a:r>
              <a:rPr lang="el-GR" sz="2000" dirty="0" smtClean="0"/>
              <a:t>χρησιμοποιούνται για τη διάνοιξη διαμπερών οπών σε μασίφ ξύλο, </a:t>
            </a:r>
            <a:r>
              <a:rPr lang="el-GR" sz="2000" dirty="0" err="1" smtClean="0"/>
              <a:t>επενδεδυμένες</a:t>
            </a:r>
            <a:r>
              <a:rPr lang="el-GR" sz="2000" dirty="0" smtClean="0"/>
              <a:t> </a:t>
            </a:r>
            <a:r>
              <a:rPr lang="el-GR" sz="2000" dirty="0" err="1" smtClean="0"/>
              <a:t>ξυλοπλάκες</a:t>
            </a:r>
            <a:r>
              <a:rPr lang="el-GR" sz="2000" dirty="0" smtClean="0"/>
              <a:t> και </a:t>
            </a:r>
            <a:r>
              <a:rPr lang="el-GR" sz="2000" dirty="0" err="1" smtClean="0"/>
              <a:t>επικολλητή</a:t>
            </a:r>
            <a:r>
              <a:rPr lang="el-GR" sz="2000" dirty="0" smtClean="0"/>
              <a:t> ξυλεία. Διαθέτουν κωνικής μορφής αιχμηρά άκρα από καρβίδιο με το υπόλοιπο σώμα του τρυπανιού να διαθέτει είτε καμπύλη μορφή, είτε δευτερεύουσα αυλάκωση με αιχμηρές παρυφές. Οι συνηθισμένες διάμετροι των τρυπανιών αυτού του τύπου κυμαίνονται από 5 έως 12</a:t>
            </a:r>
            <a:r>
              <a:rPr lang="en-US" sz="2000" dirty="0" smtClean="0"/>
              <a:t>mm</a:t>
            </a:r>
            <a:r>
              <a:rPr lang="el-GR" sz="2000" dirty="0" smtClean="0"/>
              <a:t>. Τα τρυπάνια αυτού του μπορούν να συνδυαστούν και με κεφαλές φρεζαρίσματος. </a:t>
            </a:r>
          </a:p>
          <a:p>
            <a:pPr marR="0" lvl="0" algn="just" defTabSz="914400" rtl="0" eaLnBrk="1" fontAlgn="base" latinLnBrk="0" hangingPunct="1">
              <a:lnSpc>
                <a:spcPct val="100000"/>
              </a:lnSpc>
              <a:spcBef>
                <a:spcPct val="0"/>
              </a:spcBef>
              <a:spcAft>
                <a:spcPct val="0"/>
              </a:spcAft>
              <a:buClrTx/>
              <a:buSzTx/>
              <a:buFontTx/>
              <a:buNone/>
              <a:tabLst/>
            </a:pPr>
            <a:endParaRPr kumimoji="0" lang="el-GR" sz="2000" b="1" u="none" strike="noStrike" cap="none" normalizeH="0" baseline="0" dirty="0" smtClean="0">
              <a:ln>
                <a:noFill/>
              </a:ln>
              <a:solidFill>
                <a:schemeClr val="tx1"/>
              </a:solidFill>
              <a:effectLst/>
              <a:cs typeface="Arial" pitchFamily="34" charset="0"/>
            </a:endParaRPr>
          </a:p>
        </p:txBody>
      </p:sp>
      <p:sp>
        <p:nvSpPr>
          <p:cNvPr id="11" name="10 - Ορθογώνιο"/>
          <p:cNvSpPr/>
          <p:nvPr/>
        </p:nvSpPr>
        <p:spPr>
          <a:xfrm>
            <a:off x="8162429" y="4753523"/>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pic>
        <p:nvPicPr>
          <p:cNvPr id="33794" name="Picture 2" descr="trip4"/>
          <p:cNvPicPr>
            <a:picLocks noChangeAspect="1" noChangeArrowheads="1"/>
          </p:cNvPicPr>
          <p:nvPr/>
        </p:nvPicPr>
        <p:blipFill>
          <a:blip r:embed="rId3" cstate="print"/>
          <a:srcRect b="15917"/>
          <a:stretch>
            <a:fillRect/>
          </a:stretch>
        </p:blipFill>
        <p:spPr bwMode="auto">
          <a:xfrm>
            <a:off x="1211283" y="5201393"/>
            <a:ext cx="3776354" cy="688768"/>
          </a:xfrm>
          <a:prstGeom prst="rect">
            <a:avLst/>
          </a:prstGeom>
          <a:noFill/>
          <a:ln w="9525">
            <a:noFill/>
            <a:miter lim="800000"/>
            <a:headEnd/>
            <a:tailEnd/>
          </a:ln>
        </p:spPr>
      </p:pic>
      <p:sp>
        <p:nvSpPr>
          <p:cNvPr id="15" name="14 - Ορθογώνιο"/>
          <p:cNvSpPr/>
          <p:nvPr/>
        </p:nvSpPr>
        <p:spPr>
          <a:xfrm>
            <a:off x="1522178" y="6232259"/>
            <a:ext cx="2966838" cy="400110"/>
          </a:xfrm>
          <a:prstGeom prst="rect">
            <a:avLst/>
          </a:prstGeom>
        </p:spPr>
        <p:txBody>
          <a:bodyPr wrap="none">
            <a:spAutoFit/>
          </a:bodyPr>
          <a:lstStyle/>
          <a:p>
            <a:pPr algn="ctr"/>
            <a:r>
              <a:rPr lang="el-GR" sz="2000" dirty="0" smtClean="0"/>
              <a:t>Τρυπάνι διαμπερών </a:t>
            </a:r>
            <a:r>
              <a:rPr lang="el-GR" sz="2000" dirty="0" smtClean="0"/>
              <a:t>οπών</a:t>
            </a:r>
            <a:endParaRPr lang="el-GR" sz="2000" dirty="0"/>
          </a:p>
        </p:txBody>
      </p:sp>
      <p:sp>
        <p:nvSpPr>
          <p:cNvPr id="16" name="15 - Ορθογώνιο"/>
          <p:cNvSpPr/>
          <p:nvPr/>
        </p:nvSpPr>
        <p:spPr>
          <a:xfrm>
            <a:off x="6210794" y="1399792"/>
            <a:ext cx="5533901" cy="1323439"/>
          </a:xfrm>
          <a:prstGeom prst="rect">
            <a:avLst/>
          </a:prstGeom>
        </p:spPr>
        <p:txBody>
          <a:bodyPr wrap="square">
            <a:spAutoFit/>
          </a:bodyPr>
          <a:lstStyle/>
          <a:p>
            <a:pPr algn="just"/>
            <a:r>
              <a:rPr lang="el-GR" sz="2000" dirty="0" smtClean="0"/>
              <a:t>Τα τρυπάνια διάνοιξης μεγάλων οπών χρησιμοποιούνται για τη διάνοιξη οπών στις οποίες τοποθετούνται κυρίως μεντεσέδες. Διανοίγουν οπές από 15 έως 40</a:t>
            </a:r>
            <a:r>
              <a:rPr lang="en-US" sz="2000" dirty="0" smtClean="0"/>
              <a:t>mm.</a:t>
            </a:r>
            <a:endParaRPr lang="el-GR" sz="2000" dirty="0"/>
          </a:p>
        </p:txBody>
      </p:sp>
      <p:pic>
        <p:nvPicPr>
          <p:cNvPr id="33795" name="Picture 3" descr="trip6"/>
          <p:cNvPicPr>
            <a:picLocks noChangeAspect="1" noChangeArrowheads="1"/>
          </p:cNvPicPr>
          <p:nvPr/>
        </p:nvPicPr>
        <p:blipFill>
          <a:blip r:embed="rId4" cstate="print"/>
          <a:srcRect/>
          <a:stretch>
            <a:fillRect/>
          </a:stretch>
        </p:blipFill>
        <p:spPr bwMode="auto">
          <a:xfrm>
            <a:off x="7184572" y="2897578"/>
            <a:ext cx="1235075" cy="1889125"/>
          </a:xfrm>
          <a:prstGeom prst="rect">
            <a:avLst/>
          </a:prstGeom>
          <a:noFill/>
          <a:ln w="9525">
            <a:noFill/>
            <a:miter lim="800000"/>
            <a:headEnd/>
            <a:tailEnd/>
          </a:ln>
        </p:spPr>
      </p:pic>
      <p:sp>
        <p:nvSpPr>
          <p:cNvPr id="18" name="17 - Ορθογώνιο"/>
          <p:cNvSpPr/>
          <p:nvPr/>
        </p:nvSpPr>
        <p:spPr>
          <a:xfrm>
            <a:off x="6984291" y="5156261"/>
            <a:ext cx="3537247" cy="646331"/>
          </a:xfrm>
          <a:prstGeom prst="rect">
            <a:avLst/>
          </a:prstGeom>
        </p:spPr>
        <p:txBody>
          <a:bodyPr wrap="square">
            <a:spAutoFit/>
          </a:bodyPr>
          <a:lstStyle/>
          <a:p>
            <a:pPr algn="ctr"/>
            <a:r>
              <a:rPr lang="el-GR" dirty="0" smtClean="0"/>
              <a:t>Τρυπάνια διάνοιξης μεγάλων οπών για </a:t>
            </a:r>
            <a:r>
              <a:rPr lang="el-GR" dirty="0" smtClean="0"/>
              <a:t>μεντεσέδες</a:t>
            </a:r>
            <a:endParaRPr lang="el-GR" dirty="0"/>
          </a:p>
        </p:txBody>
      </p:sp>
      <p:pic>
        <p:nvPicPr>
          <p:cNvPr id="33796" name="Picture 4" descr="trip5"/>
          <p:cNvPicPr>
            <a:picLocks noChangeAspect="1" noChangeArrowheads="1"/>
          </p:cNvPicPr>
          <p:nvPr/>
        </p:nvPicPr>
        <p:blipFill>
          <a:blip r:embed="rId5" cstate="print">
            <a:lum contrast="10000"/>
          </a:blip>
          <a:srcRect/>
          <a:stretch>
            <a:fillRect/>
          </a:stretch>
        </p:blipFill>
        <p:spPr bwMode="auto">
          <a:xfrm>
            <a:off x="9084624" y="2885703"/>
            <a:ext cx="1293813" cy="19351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 τρυπάνι</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033844" y="816028"/>
            <a:ext cx="2374946"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Διατρητικά μέσα</a:t>
            </a:r>
            <a:endParaRPr lang="el-GR" sz="2000" i="1" dirty="0" smtClean="0">
              <a:cs typeface="Arial" pitchFamily="34" charset="0"/>
            </a:endParaRPr>
          </a:p>
        </p:txBody>
      </p:sp>
      <p:sp>
        <p:nvSpPr>
          <p:cNvPr id="7" name="6 - Ορθογώνιο"/>
          <p:cNvSpPr/>
          <p:nvPr/>
        </p:nvSpPr>
        <p:spPr>
          <a:xfrm>
            <a:off x="7663665" y="2972224"/>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1" name="10 - Ορθογώνιο"/>
          <p:cNvSpPr/>
          <p:nvPr/>
        </p:nvSpPr>
        <p:spPr>
          <a:xfrm>
            <a:off x="6535511" y="521666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2" name="11 - TextBox"/>
          <p:cNvSpPr txBox="1"/>
          <p:nvPr/>
        </p:nvSpPr>
        <p:spPr>
          <a:xfrm flipH="1">
            <a:off x="7701485" y="2291412"/>
            <a:ext cx="518159" cy="369332"/>
          </a:xfrm>
          <a:prstGeom prst="rect">
            <a:avLst/>
          </a:prstGeom>
          <a:noFill/>
        </p:spPr>
        <p:txBody>
          <a:bodyPr wrap="square" rtlCol="0">
            <a:spAutoFit/>
          </a:bodyPr>
          <a:lstStyle/>
          <a:p>
            <a:pPr algn="ctr"/>
            <a:r>
              <a:rPr lang="el-GR" b="1" dirty="0" smtClean="0"/>
              <a:t>Α</a:t>
            </a:r>
            <a:endParaRPr lang="el-GR" b="1" dirty="0"/>
          </a:p>
        </p:txBody>
      </p:sp>
      <p:sp>
        <p:nvSpPr>
          <p:cNvPr id="13" name="12 - TextBox"/>
          <p:cNvSpPr txBox="1"/>
          <p:nvPr/>
        </p:nvSpPr>
        <p:spPr>
          <a:xfrm flipH="1">
            <a:off x="6395200" y="4547725"/>
            <a:ext cx="518159" cy="369332"/>
          </a:xfrm>
          <a:prstGeom prst="rect">
            <a:avLst/>
          </a:prstGeom>
          <a:noFill/>
        </p:spPr>
        <p:txBody>
          <a:bodyPr wrap="square" rtlCol="0">
            <a:spAutoFit/>
          </a:bodyPr>
          <a:lstStyle/>
          <a:p>
            <a:pPr algn="ctr"/>
            <a:r>
              <a:rPr lang="el-GR" b="1" dirty="0" smtClean="0"/>
              <a:t>Β</a:t>
            </a:r>
            <a:endParaRPr lang="el-GR" b="1" dirty="0"/>
          </a:p>
        </p:txBody>
      </p:sp>
      <p:sp>
        <p:nvSpPr>
          <p:cNvPr id="34817" name="Rectangle 1"/>
          <p:cNvSpPr>
            <a:spLocks noChangeArrowheads="1"/>
          </p:cNvSpPr>
          <p:nvPr/>
        </p:nvSpPr>
        <p:spPr bwMode="auto">
          <a:xfrm>
            <a:off x="439387" y="1638795"/>
            <a:ext cx="626621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Τα τρυπάνια πολλαπλών διατρήσεων δεν μπορούν να ταξινομηθούν σε μια συγκεκριμένη κατηγορία και χρησιμοποιούνται γενικώς για διατρήσεις σε ξύλο. Ενδεικτικά είναι τα </a:t>
            </a:r>
            <a:r>
              <a:rPr lang="el-GR" sz="2000" dirty="0" smtClean="0">
                <a:ea typeface="Times New Roman" pitchFamily="18" charset="0"/>
                <a:cs typeface="Arial" pitchFamily="34" charset="0"/>
              </a:rPr>
              <a:t>τρυπάνια γενικής χρήσης (Α), τρυπάνια μεγάλου βάθους (Β</a:t>
            </a:r>
            <a:r>
              <a:rPr lang="el-GR" sz="2000" dirty="0" smtClean="0">
                <a:ea typeface="Times New Roman" pitchFamily="18" charset="0"/>
                <a:cs typeface="Arial" pitchFamily="34" charset="0"/>
              </a:rPr>
              <a:t>) </a:t>
            </a:r>
            <a:r>
              <a:rPr lang="el-GR" sz="2000" dirty="0" smtClean="0">
                <a:ea typeface="Times New Roman" pitchFamily="18" charset="0"/>
                <a:cs typeface="Arial" pitchFamily="34" charset="0"/>
              </a:rPr>
              <a:t>και τρυπάνια διάνοιξης μεγάλων διαμέτρων σε μασίφ ξύλο (Γ).</a:t>
            </a:r>
            <a:endParaRPr kumimoji="0" lang="el-GR" sz="2000" i="0" u="none" strike="noStrike" cap="none" normalizeH="0" baseline="0" dirty="0" smtClean="0">
              <a:ln>
                <a:noFill/>
              </a:ln>
              <a:solidFill>
                <a:schemeClr val="tx1"/>
              </a:solidFill>
              <a:effectLst/>
              <a:cs typeface="Arial" pitchFamily="34" charset="0"/>
            </a:endParaRPr>
          </a:p>
        </p:txBody>
      </p:sp>
      <p:pic>
        <p:nvPicPr>
          <p:cNvPr id="34818" name="Picture 2" descr="trip7"/>
          <p:cNvPicPr>
            <a:picLocks noChangeAspect="1" noChangeArrowheads="1"/>
          </p:cNvPicPr>
          <p:nvPr/>
        </p:nvPicPr>
        <p:blipFill>
          <a:blip r:embed="rId3" cstate="print"/>
          <a:srcRect t="15706" b="29325"/>
          <a:stretch>
            <a:fillRect/>
          </a:stretch>
        </p:blipFill>
        <p:spPr bwMode="auto">
          <a:xfrm>
            <a:off x="7374577" y="2695699"/>
            <a:ext cx="4121150" cy="332509"/>
          </a:xfrm>
          <a:prstGeom prst="rect">
            <a:avLst/>
          </a:prstGeom>
          <a:noFill/>
          <a:ln w="9525">
            <a:noFill/>
            <a:miter lim="800000"/>
            <a:headEnd/>
            <a:tailEnd/>
          </a:ln>
        </p:spPr>
      </p:pic>
      <p:sp>
        <p:nvSpPr>
          <p:cNvPr id="34819" name="Rectangle 3"/>
          <p:cNvSpPr>
            <a:spLocks noChangeArrowheads="1"/>
          </p:cNvSpPr>
          <p:nvPr/>
        </p:nvSpPr>
        <p:spPr bwMode="auto">
          <a:xfrm>
            <a:off x="7956468" y="3384469"/>
            <a:ext cx="336863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Τρυπάνι γενικής </a:t>
            </a:r>
            <a:r>
              <a:rPr kumimoji="0" lang="el-GR" sz="2000" b="0" u="none" strike="noStrike" cap="none" normalizeH="0" baseline="0" dirty="0" smtClean="0">
                <a:ln>
                  <a:noFill/>
                </a:ln>
                <a:solidFill>
                  <a:schemeClr val="tx1"/>
                </a:solidFill>
                <a:effectLst/>
                <a:ea typeface="Times New Roman" pitchFamily="18" charset="0"/>
                <a:cs typeface="Arial" pitchFamily="34" charset="0"/>
              </a:rPr>
              <a:t>χρήσης</a:t>
            </a:r>
            <a:endParaRPr kumimoji="0" lang="el-GR" sz="3200" b="0" u="none" strike="noStrike" cap="none" normalizeH="0" baseline="0" dirty="0" smtClean="0">
              <a:ln>
                <a:noFill/>
              </a:ln>
              <a:solidFill>
                <a:schemeClr val="tx1"/>
              </a:solidFill>
              <a:effectLst/>
              <a:cs typeface="Arial" pitchFamily="34" charset="0"/>
            </a:endParaRPr>
          </a:p>
        </p:txBody>
      </p:sp>
      <p:pic>
        <p:nvPicPr>
          <p:cNvPr id="34821" name="Picture 5" descr="trip8"/>
          <p:cNvPicPr>
            <a:picLocks noChangeAspect="1" noChangeArrowheads="1"/>
          </p:cNvPicPr>
          <p:nvPr/>
        </p:nvPicPr>
        <p:blipFill>
          <a:blip r:embed="rId4" cstate="print"/>
          <a:srcRect t="22570" b="25840"/>
          <a:stretch>
            <a:fillRect/>
          </a:stretch>
        </p:blipFill>
        <p:spPr bwMode="auto">
          <a:xfrm>
            <a:off x="6448300" y="4857008"/>
            <a:ext cx="5237329" cy="380011"/>
          </a:xfrm>
          <a:prstGeom prst="rect">
            <a:avLst/>
          </a:prstGeom>
          <a:noFill/>
          <a:ln w="9525">
            <a:noFill/>
            <a:miter lim="800000"/>
            <a:headEnd/>
            <a:tailEnd/>
          </a:ln>
        </p:spPr>
      </p:pic>
      <p:sp>
        <p:nvSpPr>
          <p:cNvPr id="19" name="18 - Ορθογώνιο"/>
          <p:cNvSpPr/>
          <p:nvPr/>
        </p:nvSpPr>
        <p:spPr>
          <a:xfrm>
            <a:off x="6638306" y="5643150"/>
            <a:ext cx="5026865" cy="646331"/>
          </a:xfrm>
          <a:prstGeom prst="rect">
            <a:avLst/>
          </a:prstGeom>
        </p:spPr>
        <p:txBody>
          <a:bodyPr wrap="square">
            <a:spAutoFit/>
          </a:bodyPr>
          <a:lstStyle/>
          <a:p>
            <a:pPr algn="ctr"/>
            <a:r>
              <a:rPr lang="el-GR" dirty="0" smtClean="0"/>
              <a:t>Τρυπάνι διάνοιξης οπών μεγάλου βάθους σε μασίφ </a:t>
            </a:r>
            <a:r>
              <a:rPr lang="el-GR" dirty="0" smtClean="0"/>
              <a:t>ξυλεία</a:t>
            </a:r>
            <a:endParaRPr lang="el-GR" dirty="0"/>
          </a:p>
        </p:txBody>
      </p:sp>
      <p:pic>
        <p:nvPicPr>
          <p:cNvPr id="34822" name="Picture 6" descr="trip9"/>
          <p:cNvPicPr>
            <a:picLocks noChangeAspect="1" noChangeArrowheads="1"/>
          </p:cNvPicPr>
          <p:nvPr/>
        </p:nvPicPr>
        <p:blipFill>
          <a:blip r:embed="rId5" cstate="print"/>
          <a:srcRect t="11258" b="16188"/>
          <a:stretch>
            <a:fillRect/>
          </a:stretch>
        </p:blipFill>
        <p:spPr bwMode="auto">
          <a:xfrm>
            <a:off x="1092530" y="4738254"/>
            <a:ext cx="3645725" cy="688769"/>
          </a:xfrm>
          <a:prstGeom prst="rect">
            <a:avLst/>
          </a:prstGeom>
          <a:noFill/>
          <a:ln w="9525">
            <a:noFill/>
            <a:miter lim="800000"/>
            <a:headEnd/>
            <a:tailEnd/>
          </a:ln>
        </p:spPr>
      </p:pic>
      <p:sp>
        <p:nvSpPr>
          <p:cNvPr id="21" name="20 - Ορθογώνιο"/>
          <p:cNvSpPr/>
          <p:nvPr/>
        </p:nvSpPr>
        <p:spPr>
          <a:xfrm>
            <a:off x="1068286" y="5856906"/>
            <a:ext cx="3788723" cy="646331"/>
          </a:xfrm>
          <a:prstGeom prst="rect">
            <a:avLst/>
          </a:prstGeom>
        </p:spPr>
        <p:txBody>
          <a:bodyPr wrap="square">
            <a:spAutoFit/>
          </a:bodyPr>
          <a:lstStyle/>
          <a:p>
            <a:pPr algn="ctr"/>
            <a:r>
              <a:rPr lang="el-GR" dirty="0" smtClean="0"/>
              <a:t>Τρυπάνι διάνοιξης οπών μεγάλης διαμέτρου σε μασίφ </a:t>
            </a:r>
            <a:r>
              <a:rPr lang="el-GR" dirty="0" smtClean="0"/>
              <a:t>ξύλο</a:t>
            </a:r>
            <a:endParaRPr lang="el-GR" dirty="0"/>
          </a:p>
        </p:txBody>
      </p:sp>
      <p:sp>
        <p:nvSpPr>
          <p:cNvPr id="22" name="21 - Ορθογώνιο"/>
          <p:cNvSpPr/>
          <p:nvPr/>
        </p:nvSpPr>
        <p:spPr>
          <a:xfrm>
            <a:off x="1108487" y="5406666"/>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23" name="22 - TextBox"/>
          <p:cNvSpPr txBox="1"/>
          <p:nvPr/>
        </p:nvSpPr>
        <p:spPr>
          <a:xfrm flipH="1">
            <a:off x="1051304" y="4405221"/>
            <a:ext cx="518159" cy="369332"/>
          </a:xfrm>
          <a:prstGeom prst="rect">
            <a:avLst/>
          </a:prstGeom>
          <a:noFill/>
        </p:spPr>
        <p:txBody>
          <a:bodyPr wrap="square" rtlCol="0">
            <a:spAutoFit/>
          </a:bodyPr>
          <a:lstStyle/>
          <a:p>
            <a:pPr algn="ctr"/>
            <a:r>
              <a:rPr lang="el-GR" b="1" dirty="0" smtClean="0"/>
              <a:t>Γ</a:t>
            </a:r>
            <a:endParaRPr lang="el-G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Πολυτρύπανο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8"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530431" y="1277172"/>
            <a:ext cx="4983265" cy="1938992"/>
          </a:xfrm>
          <a:prstGeom prst="rect">
            <a:avLst/>
          </a:prstGeom>
        </p:spPr>
        <p:txBody>
          <a:bodyPr wrap="square">
            <a:spAutoFit/>
          </a:bodyPr>
          <a:lstStyle/>
          <a:p>
            <a:pPr algn="just"/>
            <a:r>
              <a:rPr lang="el-GR" sz="2000" dirty="0" smtClean="0"/>
              <a:t>Σε συχνές περιπτώσεις απαιτείται η διάνοιξη πολλών οπών σε ένα ξύλινο στοιχείο. Εάν όλες οι οπές βρίσκονται στην ίδια πλευρά του στοιχείου και βρίσκονται στην ίδια ευθεία, η κατεργασία μπορεί να γίνει ταυτόχρονα για όλες τις οπές σε </a:t>
            </a:r>
            <a:r>
              <a:rPr lang="el-GR" sz="2000" dirty="0" err="1" smtClean="0"/>
              <a:t>πολυτρύπανο</a:t>
            </a:r>
            <a:r>
              <a:rPr lang="el-GR" sz="2000" dirty="0" smtClean="0"/>
              <a:t>. </a:t>
            </a:r>
            <a:endParaRPr lang="el-GR" sz="2000" dirty="0"/>
          </a:p>
        </p:txBody>
      </p:sp>
      <p:grpSp>
        <p:nvGrpSpPr>
          <p:cNvPr id="452" name="451 - Ομάδα"/>
          <p:cNvGrpSpPr/>
          <p:nvPr/>
        </p:nvGrpSpPr>
        <p:grpSpPr>
          <a:xfrm>
            <a:off x="985654" y="3681351"/>
            <a:ext cx="3847604" cy="2327563"/>
            <a:chOff x="985653" y="3681351"/>
            <a:chExt cx="4120737" cy="2470068"/>
          </a:xfrm>
        </p:grpSpPr>
        <p:grpSp>
          <p:nvGrpSpPr>
            <p:cNvPr id="29699" name="Group 3"/>
            <p:cNvGrpSpPr>
              <a:grpSpLocks/>
            </p:cNvGrpSpPr>
            <p:nvPr/>
          </p:nvGrpSpPr>
          <p:grpSpPr bwMode="auto">
            <a:xfrm>
              <a:off x="1254353" y="3842761"/>
              <a:ext cx="3614531" cy="2130527"/>
              <a:chOff x="2592" y="1973"/>
              <a:chExt cx="7201" cy="4321"/>
            </a:xfrm>
          </p:grpSpPr>
          <p:grpSp>
            <p:nvGrpSpPr>
              <p:cNvPr id="29700" name="Group 4"/>
              <p:cNvGrpSpPr>
                <a:grpSpLocks/>
              </p:cNvGrpSpPr>
              <p:nvPr/>
            </p:nvGrpSpPr>
            <p:grpSpPr bwMode="auto">
              <a:xfrm>
                <a:off x="2592" y="1973"/>
                <a:ext cx="3319" cy="1706"/>
                <a:chOff x="2592" y="1973"/>
                <a:chExt cx="3319" cy="1706"/>
              </a:xfrm>
            </p:grpSpPr>
            <p:grpSp>
              <p:nvGrpSpPr>
                <p:cNvPr id="29701" name="Group 5"/>
                <p:cNvGrpSpPr>
                  <a:grpSpLocks/>
                </p:cNvGrpSpPr>
                <p:nvPr/>
              </p:nvGrpSpPr>
              <p:grpSpPr bwMode="auto">
                <a:xfrm>
                  <a:off x="2592" y="1973"/>
                  <a:ext cx="3319" cy="1706"/>
                  <a:chOff x="2592" y="1973"/>
                  <a:chExt cx="3319" cy="1706"/>
                </a:xfrm>
              </p:grpSpPr>
              <p:sp>
                <p:nvSpPr>
                  <p:cNvPr id="29702" name="Rectangle 6"/>
                  <p:cNvSpPr>
                    <a:spLocks noChangeArrowheads="1"/>
                  </p:cNvSpPr>
                  <p:nvPr/>
                </p:nvSpPr>
                <p:spPr bwMode="auto">
                  <a:xfrm>
                    <a:off x="2592" y="3181"/>
                    <a:ext cx="2409" cy="498"/>
                  </a:xfrm>
                  <a:prstGeom prst="rect">
                    <a:avLst/>
                  </a:prstGeom>
                  <a:noFill/>
                  <a:ln w="317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03" name="Line 7"/>
                  <p:cNvSpPr>
                    <a:spLocks noChangeShapeType="1"/>
                  </p:cNvSpPr>
                  <p:nvPr/>
                </p:nvSpPr>
                <p:spPr bwMode="auto">
                  <a:xfrm flipV="1">
                    <a:off x="2592" y="1973"/>
                    <a:ext cx="904" cy="120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29704" name="Line 8"/>
                  <p:cNvSpPr>
                    <a:spLocks noChangeShapeType="1"/>
                  </p:cNvSpPr>
                  <p:nvPr/>
                </p:nvSpPr>
                <p:spPr bwMode="auto">
                  <a:xfrm>
                    <a:off x="3496" y="1973"/>
                    <a:ext cx="2409" cy="1"/>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nvGrpSpPr>
                  <p:cNvPr id="29705" name="Group 9"/>
                  <p:cNvGrpSpPr>
                    <a:grpSpLocks/>
                  </p:cNvGrpSpPr>
                  <p:nvPr/>
                </p:nvGrpSpPr>
                <p:grpSpPr bwMode="auto">
                  <a:xfrm>
                    <a:off x="5004" y="1973"/>
                    <a:ext cx="907" cy="1706"/>
                    <a:chOff x="5001" y="1973"/>
                    <a:chExt cx="907" cy="1706"/>
                  </a:xfrm>
                </p:grpSpPr>
                <p:sp>
                  <p:nvSpPr>
                    <p:cNvPr id="29706" name="Line 10"/>
                    <p:cNvSpPr>
                      <a:spLocks noChangeShapeType="1"/>
                    </p:cNvSpPr>
                    <p:nvPr/>
                  </p:nvSpPr>
                  <p:spPr bwMode="auto">
                    <a:xfrm flipV="1">
                      <a:off x="5001" y="1973"/>
                      <a:ext cx="904" cy="120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29707" name="Line 11"/>
                    <p:cNvSpPr>
                      <a:spLocks noChangeShapeType="1"/>
                    </p:cNvSpPr>
                    <p:nvPr/>
                  </p:nvSpPr>
                  <p:spPr bwMode="auto">
                    <a:xfrm flipV="1">
                      <a:off x="5004" y="2471"/>
                      <a:ext cx="904" cy="120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29708" name="Line 12"/>
                    <p:cNvSpPr>
                      <a:spLocks noChangeShapeType="1"/>
                    </p:cNvSpPr>
                    <p:nvPr/>
                  </p:nvSpPr>
                  <p:spPr bwMode="auto">
                    <a:xfrm>
                      <a:off x="5904" y="1973"/>
                      <a:ext cx="1" cy="49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29709" name="Group 13"/>
                <p:cNvGrpSpPr>
                  <a:grpSpLocks/>
                </p:cNvGrpSpPr>
                <p:nvPr/>
              </p:nvGrpSpPr>
              <p:grpSpPr bwMode="auto">
                <a:xfrm>
                  <a:off x="2742" y="2115"/>
                  <a:ext cx="2862" cy="1349"/>
                  <a:chOff x="0" y="7"/>
                  <a:chExt cx="19985" cy="19993"/>
                </a:xfrm>
              </p:grpSpPr>
              <p:grpSp>
                <p:nvGrpSpPr>
                  <p:cNvPr id="29710" name="Group 14"/>
                  <p:cNvGrpSpPr>
                    <a:grpSpLocks/>
                  </p:cNvGrpSpPr>
                  <p:nvPr/>
                </p:nvGrpSpPr>
                <p:grpSpPr bwMode="auto">
                  <a:xfrm>
                    <a:off x="0" y="18933"/>
                    <a:ext cx="14727" cy="1067"/>
                    <a:chOff x="1" y="0"/>
                    <a:chExt cx="19939" cy="20000"/>
                  </a:xfrm>
                </p:grpSpPr>
                <p:grpSp>
                  <p:nvGrpSpPr>
                    <p:cNvPr id="29711" name="Group 15"/>
                    <p:cNvGrpSpPr>
                      <a:grpSpLocks/>
                    </p:cNvGrpSpPr>
                    <p:nvPr/>
                  </p:nvGrpSpPr>
                  <p:grpSpPr bwMode="auto">
                    <a:xfrm>
                      <a:off x="1" y="0"/>
                      <a:ext cx="719" cy="20000"/>
                      <a:chOff x="28" y="0"/>
                      <a:chExt cx="19944" cy="20000"/>
                    </a:xfrm>
                  </p:grpSpPr>
                  <p:grpSp>
                    <p:nvGrpSpPr>
                      <p:cNvPr id="29712" name="Group 16"/>
                      <p:cNvGrpSpPr>
                        <a:grpSpLocks/>
                      </p:cNvGrpSpPr>
                      <p:nvPr/>
                    </p:nvGrpSpPr>
                    <p:grpSpPr bwMode="auto">
                      <a:xfrm>
                        <a:off x="4189" y="0"/>
                        <a:ext cx="11844" cy="20000"/>
                        <a:chOff x="0" y="0"/>
                        <a:chExt cx="20000" cy="20000"/>
                      </a:xfrm>
                    </p:grpSpPr>
                    <p:sp>
                      <p:nvSpPr>
                        <p:cNvPr id="29713" name="Oval 17"/>
                        <p:cNvSpPr>
                          <a:spLocks noChangeArrowheads="1"/>
                        </p:cNvSpPr>
                        <p:nvPr/>
                      </p:nvSpPr>
                      <p:spPr bwMode="auto">
                        <a:xfrm>
                          <a:off x="0" y="5286"/>
                          <a:ext cx="20000" cy="99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14" name="Line 18"/>
                        <p:cNvSpPr>
                          <a:spLocks noChangeShapeType="1"/>
                        </p:cNvSpPr>
                        <p:nvPr/>
                      </p:nvSpPr>
                      <p:spPr bwMode="auto">
                        <a:xfrm>
                          <a:off x="9789" y="0"/>
                          <a:ext cx="422"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15" name="Line 19"/>
                      <p:cNvSpPr>
                        <a:spLocks noChangeShapeType="1"/>
                      </p:cNvSpPr>
                      <p:nvPr/>
                    </p:nvSpPr>
                    <p:spPr bwMode="auto">
                      <a:xfrm>
                        <a:off x="28" y="9972"/>
                        <a:ext cx="19944" cy="31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16" name="Group 20"/>
                    <p:cNvGrpSpPr>
                      <a:grpSpLocks/>
                    </p:cNvGrpSpPr>
                    <p:nvPr/>
                  </p:nvGrpSpPr>
                  <p:grpSpPr bwMode="auto">
                    <a:xfrm>
                      <a:off x="2136" y="0"/>
                      <a:ext cx="719" cy="20000"/>
                      <a:chOff x="0" y="0"/>
                      <a:chExt cx="20001" cy="20000"/>
                    </a:xfrm>
                  </p:grpSpPr>
                  <p:grpSp>
                    <p:nvGrpSpPr>
                      <p:cNvPr id="29717" name="Group 21"/>
                      <p:cNvGrpSpPr>
                        <a:grpSpLocks/>
                      </p:cNvGrpSpPr>
                      <p:nvPr/>
                    </p:nvGrpSpPr>
                    <p:grpSpPr bwMode="auto">
                      <a:xfrm>
                        <a:off x="4256" y="0"/>
                        <a:ext cx="11878" cy="20000"/>
                        <a:chOff x="0" y="0"/>
                        <a:chExt cx="20000" cy="20000"/>
                      </a:xfrm>
                    </p:grpSpPr>
                    <p:sp>
                      <p:nvSpPr>
                        <p:cNvPr id="29718" name="Oval 22"/>
                        <p:cNvSpPr>
                          <a:spLocks noChangeArrowheads="1"/>
                        </p:cNvSpPr>
                        <p:nvPr/>
                      </p:nvSpPr>
                      <p:spPr bwMode="auto">
                        <a:xfrm>
                          <a:off x="0" y="5286"/>
                          <a:ext cx="20000" cy="99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19" name="Line 23"/>
                        <p:cNvSpPr>
                          <a:spLocks noChangeShapeType="1"/>
                        </p:cNvSpPr>
                        <p:nvPr/>
                      </p:nvSpPr>
                      <p:spPr bwMode="auto">
                        <a:xfrm>
                          <a:off x="9790" y="0"/>
                          <a:ext cx="328"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20" name="Line 24"/>
                      <p:cNvSpPr>
                        <a:spLocks noChangeShapeType="1"/>
                      </p:cNvSpPr>
                      <p:nvPr/>
                    </p:nvSpPr>
                    <p:spPr bwMode="auto">
                      <a:xfrm>
                        <a:off x="0" y="9972"/>
                        <a:ext cx="20001" cy="31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21" name="Group 25"/>
                    <p:cNvGrpSpPr>
                      <a:grpSpLocks/>
                    </p:cNvGrpSpPr>
                    <p:nvPr/>
                  </p:nvGrpSpPr>
                  <p:grpSpPr bwMode="auto">
                    <a:xfrm>
                      <a:off x="4274" y="0"/>
                      <a:ext cx="719" cy="20000"/>
                      <a:chOff x="-1" y="0"/>
                      <a:chExt cx="20001" cy="20000"/>
                    </a:xfrm>
                  </p:grpSpPr>
                  <p:grpSp>
                    <p:nvGrpSpPr>
                      <p:cNvPr id="29722" name="Group 26"/>
                      <p:cNvGrpSpPr>
                        <a:grpSpLocks/>
                      </p:cNvGrpSpPr>
                      <p:nvPr/>
                    </p:nvGrpSpPr>
                    <p:grpSpPr bwMode="auto">
                      <a:xfrm>
                        <a:off x="4172" y="0"/>
                        <a:ext cx="11878" cy="20000"/>
                        <a:chOff x="0" y="0"/>
                        <a:chExt cx="20000" cy="20000"/>
                      </a:xfrm>
                    </p:grpSpPr>
                    <p:sp>
                      <p:nvSpPr>
                        <p:cNvPr id="29723" name="Oval 27"/>
                        <p:cNvSpPr>
                          <a:spLocks noChangeArrowheads="1"/>
                        </p:cNvSpPr>
                        <p:nvPr/>
                      </p:nvSpPr>
                      <p:spPr bwMode="auto">
                        <a:xfrm>
                          <a:off x="0" y="5286"/>
                          <a:ext cx="20000" cy="99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24" name="Line 28"/>
                        <p:cNvSpPr>
                          <a:spLocks noChangeShapeType="1"/>
                        </p:cNvSpPr>
                        <p:nvPr/>
                      </p:nvSpPr>
                      <p:spPr bwMode="auto">
                        <a:xfrm>
                          <a:off x="9790" y="0"/>
                          <a:ext cx="42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25" name="Line 29"/>
                      <p:cNvSpPr>
                        <a:spLocks noChangeShapeType="1"/>
                      </p:cNvSpPr>
                      <p:nvPr/>
                    </p:nvSpPr>
                    <p:spPr bwMode="auto">
                      <a:xfrm>
                        <a:off x="-1" y="9972"/>
                        <a:ext cx="20001" cy="31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26" name="Group 30"/>
                    <p:cNvGrpSpPr>
                      <a:grpSpLocks/>
                    </p:cNvGrpSpPr>
                    <p:nvPr/>
                  </p:nvGrpSpPr>
                  <p:grpSpPr bwMode="auto">
                    <a:xfrm>
                      <a:off x="6409" y="0"/>
                      <a:ext cx="719" cy="20000"/>
                      <a:chOff x="0" y="0"/>
                      <a:chExt cx="20001" cy="20000"/>
                    </a:xfrm>
                  </p:grpSpPr>
                  <p:grpSp>
                    <p:nvGrpSpPr>
                      <p:cNvPr id="29727" name="Group 31"/>
                      <p:cNvGrpSpPr>
                        <a:grpSpLocks/>
                      </p:cNvGrpSpPr>
                      <p:nvPr/>
                    </p:nvGrpSpPr>
                    <p:grpSpPr bwMode="auto">
                      <a:xfrm>
                        <a:off x="4256" y="0"/>
                        <a:ext cx="11878" cy="20000"/>
                        <a:chOff x="0" y="0"/>
                        <a:chExt cx="20000" cy="20000"/>
                      </a:xfrm>
                    </p:grpSpPr>
                    <p:sp>
                      <p:nvSpPr>
                        <p:cNvPr id="29728" name="Oval 32"/>
                        <p:cNvSpPr>
                          <a:spLocks noChangeArrowheads="1"/>
                        </p:cNvSpPr>
                        <p:nvPr/>
                      </p:nvSpPr>
                      <p:spPr bwMode="auto">
                        <a:xfrm>
                          <a:off x="0" y="5286"/>
                          <a:ext cx="20000" cy="99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29" name="Line 33"/>
                        <p:cNvSpPr>
                          <a:spLocks noChangeShapeType="1"/>
                        </p:cNvSpPr>
                        <p:nvPr/>
                      </p:nvSpPr>
                      <p:spPr bwMode="auto">
                        <a:xfrm>
                          <a:off x="9790" y="0"/>
                          <a:ext cx="42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30" name="Line 34"/>
                      <p:cNvSpPr>
                        <a:spLocks noChangeShapeType="1"/>
                      </p:cNvSpPr>
                      <p:nvPr/>
                    </p:nvSpPr>
                    <p:spPr bwMode="auto">
                      <a:xfrm>
                        <a:off x="0" y="9972"/>
                        <a:ext cx="20001" cy="31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31" name="Group 35"/>
                    <p:cNvGrpSpPr>
                      <a:grpSpLocks/>
                    </p:cNvGrpSpPr>
                    <p:nvPr/>
                  </p:nvGrpSpPr>
                  <p:grpSpPr bwMode="auto">
                    <a:xfrm>
                      <a:off x="8547" y="0"/>
                      <a:ext cx="719" cy="20000"/>
                      <a:chOff x="0" y="0"/>
                      <a:chExt cx="20000" cy="20000"/>
                    </a:xfrm>
                  </p:grpSpPr>
                  <p:grpSp>
                    <p:nvGrpSpPr>
                      <p:cNvPr id="29732" name="Group 36"/>
                      <p:cNvGrpSpPr>
                        <a:grpSpLocks/>
                      </p:cNvGrpSpPr>
                      <p:nvPr/>
                    </p:nvGrpSpPr>
                    <p:grpSpPr bwMode="auto">
                      <a:xfrm>
                        <a:off x="4006" y="0"/>
                        <a:ext cx="11822" cy="20000"/>
                        <a:chOff x="0" y="0"/>
                        <a:chExt cx="20000" cy="20000"/>
                      </a:xfrm>
                    </p:grpSpPr>
                    <p:sp>
                      <p:nvSpPr>
                        <p:cNvPr id="29733" name="Oval 37"/>
                        <p:cNvSpPr>
                          <a:spLocks noChangeArrowheads="1"/>
                        </p:cNvSpPr>
                        <p:nvPr/>
                      </p:nvSpPr>
                      <p:spPr bwMode="auto">
                        <a:xfrm>
                          <a:off x="0" y="5286"/>
                          <a:ext cx="20000" cy="99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34" name="Line 38"/>
                        <p:cNvSpPr>
                          <a:spLocks noChangeShapeType="1"/>
                        </p:cNvSpPr>
                        <p:nvPr/>
                      </p:nvSpPr>
                      <p:spPr bwMode="auto">
                        <a:xfrm>
                          <a:off x="10118" y="0"/>
                          <a:ext cx="471"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35" name="Line 39"/>
                      <p:cNvSpPr>
                        <a:spLocks noChangeShapeType="1"/>
                      </p:cNvSpPr>
                      <p:nvPr/>
                    </p:nvSpPr>
                    <p:spPr bwMode="auto">
                      <a:xfrm>
                        <a:off x="0" y="9972"/>
                        <a:ext cx="20000" cy="31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36" name="Group 40"/>
                    <p:cNvGrpSpPr>
                      <a:grpSpLocks/>
                    </p:cNvGrpSpPr>
                    <p:nvPr/>
                  </p:nvGrpSpPr>
                  <p:grpSpPr bwMode="auto">
                    <a:xfrm>
                      <a:off x="10682" y="0"/>
                      <a:ext cx="722" cy="20000"/>
                      <a:chOff x="0" y="0"/>
                      <a:chExt cx="20000" cy="20000"/>
                    </a:xfrm>
                  </p:grpSpPr>
                  <p:grpSp>
                    <p:nvGrpSpPr>
                      <p:cNvPr id="29737" name="Group 41"/>
                      <p:cNvGrpSpPr>
                        <a:grpSpLocks/>
                      </p:cNvGrpSpPr>
                      <p:nvPr/>
                    </p:nvGrpSpPr>
                    <p:grpSpPr bwMode="auto">
                      <a:xfrm>
                        <a:off x="3989" y="0"/>
                        <a:ext cx="11773" cy="20000"/>
                        <a:chOff x="0" y="0"/>
                        <a:chExt cx="20000" cy="20000"/>
                      </a:xfrm>
                    </p:grpSpPr>
                    <p:sp>
                      <p:nvSpPr>
                        <p:cNvPr id="29738" name="Oval 42"/>
                        <p:cNvSpPr>
                          <a:spLocks noChangeArrowheads="1"/>
                        </p:cNvSpPr>
                        <p:nvPr/>
                      </p:nvSpPr>
                      <p:spPr bwMode="auto">
                        <a:xfrm>
                          <a:off x="0" y="5286"/>
                          <a:ext cx="20000" cy="99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39" name="Line 43"/>
                        <p:cNvSpPr>
                          <a:spLocks noChangeShapeType="1"/>
                        </p:cNvSpPr>
                        <p:nvPr/>
                      </p:nvSpPr>
                      <p:spPr bwMode="auto">
                        <a:xfrm>
                          <a:off x="10259" y="0"/>
                          <a:ext cx="423"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40" name="Line 44"/>
                      <p:cNvSpPr>
                        <a:spLocks noChangeShapeType="1"/>
                      </p:cNvSpPr>
                      <p:nvPr/>
                    </p:nvSpPr>
                    <p:spPr bwMode="auto">
                      <a:xfrm>
                        <a:off x="0" y="9972"/>
                        <a:ext cx="20000" cy="31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41" name="Group 45"/>
                    <p:cNvGrpSpPr>
                      <a:grpSpLocks/>
                    </p:cNvGrpSpPr>
                    <p:nvPr/>
                  </p:nvGrpSpPr>
                  <p:grpSpPr bwMode="auto">
                    <a:xfrm>
                      <a:off x="12820" y="0"/>
                      <a:ext cx="719" cy="20000"/>
                      <a:chOff x="0" y="0"/>
                      <a:chExt cx="20000" cy="20000"/>
                    </a:xfrm>
                  </p:grpSpPr>
                  <p:grpSp>
                    <p:nvGrpSpPr>
                      <p:cNvPr id="29742" name="Group 46"/>
                      <p:cNvGrpSpPr>
                        <a:grpSpLocks/>
                      </p:cNvGrpSpPr>
                      <p:nvPr/>
                    </p:nvGrpSpPr>
                    <p:grpSpPr bwMode="auto">
                      <a:xfrm>
                        <a:off x="4006" y="0"/>
                        <a:ext cx="11822" cy="20000"/>
                        <a:chOff x="0" y="0"/>
                        <a:chExt cx="20000" cy="20000"/>
                      </a:xfrm>
                    </p:grpSpPr>
                    <p:sp>
                      <p:nvSpPr>
                        <p:cNvPr id="29743" name="Oval 47"/>
                        <p:cNvSpPr>
                          <a:spLocks noChangeArrowheads="1"/>
                        </p:cNvSpPr>
                        <p:nvPr/>
                      </p:nvSpPr>
                      <p:spPr bwMode="auto">
                        <a:xfrm>
                          <a:off x="0" y="5286"/>
                          <a:ext cx="20000" cy="99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44" name="Line 48"/>
                        <p:cNvSpPr>
                          <a:spLocks noChangeShapeType="1"/>
                        </p:cNvSpPr>
                        <p:nvPr/>
                      </p:nvSpPr>
                      <p:spPr bwMode="auto">
                        <a:xfrm>
                          <a:off x="10259" y="0"/>
                          <a:ext cx="33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45" name="Line 49"/>
                      <p:cNvSpPr>
                        <a:spLocks noChangeShapeType="1"/>
                      </p:cNvSpPr>
                      <p:nvPr/>
                    </p:nvSpPr>
                    <p:spPr bwMode="auto">
                      <a:xfrm>
                        <a:off x="0" y="9972"/>
                        <a:ext cx="20000" cy="31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46" name="Group 50"/>
                    <p:cNvGrpSpPr>
                      <a:grpSpLocks/>
                    </p:cNvGrpSpPr>
                    <p:nvPr/>
                  </p:nvGrpSpPr>
                  <p:grpSpPr bwMode="auto">
                    <a:xfrm>
                      <a:off x="14959" y="0"/>
                      <a:ext cx="718" cy="20000"/>
                      <a:chOff x="29" y="0"/>
                      <a:chExt cx="19971" cy="20000"/>
                    </a:xfrm>
                  </p:grpSpPr>
                  <p:grpSp>
                    <p:nvGrpSpPr>
                      <p:cNvPr id="29747" name="Group 51"/>
                      <p:cNvGrpSpPr>
                        <a:grpSpLocks/>
                      </p:cNvGrpSpPr>
                      <p:nvPr/>
                    </p:nvGrpSpPr>
                    <p:grpSpPr bwMode="auto">
                      <a:xfrm>
                        <a:off x="3756" y="0"/>
                        <a:ext cx="11738" cy="20000"/>
                        <a:chOff x="95" y="0"/>
                        <a:chExt cx="19905" cy="20000"/>
                      </a:xfrm>
                    </p:grpSpPr>
                    <p:sp>
                      <p:nvSpPr>
                        <p:cNvPr id="29748" name="Oval 52"/>
                        <p:cNvSpPr>
                          <a:spLocks noChangeArrowheads="1"/>
                        </p:cNvSpPr>
                        <p:nvPr/>
                      </p:nvSpPr>
                      <p:spPr bwMode="auto">
                        <a:xfrm>
                          <a:off x="95" y="5286"/>
                          <a:ext cx="19905" cy="99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49" name="Line 53"/>
                        <p:cNvSpPr>
                          <a:spLocks noChangeShapeType="1"/>
                        </p:cNvSpPr>
                        <p:nvPr/>
                      </p:nvSpPr>
                      <p:spPr bwMode="auto">
                        <a:xfrm>
                          <a:off x="10142" y="0"/>
                          <a:ext cx="519"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50" name="Line 54"/>
                      <p:cNvSpPr>
                        <a:spLocks noChangeShapeType="1"/>
                      </p:cNvSpPr>
                      <p:nvPr/>
                    </p:nvSpPr>
                    <p:spPr bwMode="auto">
                      <a:xfrm>
                        <a:off x="29" y="9972"/>
                        <a:ext cx="19971" cy="31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51" name="Group 55"/>
                    <p:cNvGrpSpPr>
                      <a:grpSpLocks/>
                    </p:cNvGrpSpPr>
                    <p:nvPr/>
                  </p:nvGrpSpPr>
                  <p:grpSpPr bwMode="auto">
                    <a:xfrm>
                      <a:off x="17093" y="0"/>
                      <a:ext cx="719" cy="20000"/>
                      <a:chOff x="1" y="0"/>
                      <a:chExt cx="19998" cy="20000"/>
                    </a:xfrm>
                  </p:grpSpPr>
                  <p:grpSp>
                    <p:nvGrpSpPr>
                      <p:cNvPr id="29752" name="Group 56"/>
                      <p:cNvGrpSpPr>
                        <a:grpSpLocks/>
                      </p:cNvGrpSpPr>
                      <p:nvPr/>
                    </p:nvGrpSpPr>
                    <p:grpSpPr bwMode="auto">
                      <a:xfrm>
                        <a:off x="3700" y="0"/>
                        <a:ext cx="11849" cy="20000"/>
                        <a:chOff x="0" y="0"/>
                        <a:chExt cx="20000" cy="20000"/>
                      </a:xfrm>
                    </p:grpSpPr>
                    <p:sp>
                      <p:nvSpPr>
                        <p:cNvPr id="29753" name="Oval 57"/>
                        <p:cNvSpPr>
                          <a:spLocks noChangeArrowheads="1"/>
                        </p:cNvSpPr>
                        <p:nvPr/>
                      </p:nvSpPr>
                      <p:spPr bwMode="auto">
                        <a:xfrm>
                          <a:off x="0" y="5286"/>
                          <a:ext cx="20000" cy="99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54" name="Line 58"/>
                        <p:cNvSpPr>
                          <a:spLocks noChangeShapeType="1"/>
                        </p:cNvSpPr>
                        <p:nvPr/>
                      </p:nvSpPr>
                      <p:spPr bwMode="auto">
                        <a:xfrm>
                          <a:off x="10188" y="0"/>
                          <a:ext cx="517"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55" name="Line 59"/>
                      <p:cNvSpPr>
                        <a:spLocks noChangeShapeType="1"/>
                      </p:cNvSpPr>
                      <p:nvPr/>
                    </p:nvSpPr>
                    <p:spPr bwMode="auto">
                      <a:xfrm>
                        <a:off x="1" y="9972"/>
                        <a:ext cx="19998" cy="31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56" name="Group 60"/>
                    <p:cNvGrpSpPr>
                      <a:grpSpLocks/>
                    </p:cNvGrpSpPr>
                    <p:nvPr/>
                  </p:nvGrpSpPr>
                  <p:grpSpPr bwMode="auto">
                    <a:xfrm>
                      <a:off x="19221" y="0"/>
                      <a:ext cx="719" cy="20000"/>
                      <a:chOff x="0" y="0"/>
                      <a:chExt cx="20001" cy="20000"/>
                    </a:xfrm>
                  </p:grpSpPr>
                  <p:grpSp>
                    <p:nvGrpSpPr>
                      <p:cNvPr id="29757" name="Group 61"/>
                      <p:cNvGrpSpPr>
                        <a:grpSpLocks/>
                      </p:cNvGrpSpPr>
                      <p:nvPr/>
                    </p:nvGrpSpPr>
                    <p:grpSpPr bwMode="auto">
                      <a:xfrm>
                        <a:off x="3978" y="0"/>
                        <a:ext cx="11850" cy="20000"/>
                        <a:chOff x="47" y="0"/>
                        <a:chExt cx="19953" cy="20000"/>
                      </a:xfrm>
                    </p:grpSpPr>
                    <p:sp>
                      <p:nvSpPr>
                        <p:cNvPr id="29758" name="Oval 62"/>
                        <p:cNvSpPr>
                          <a:spLocks noChangeArrowheads="1"/>
                        </p:cNvSpPr>
                        <p:nvPr/>
                      </p:nvSpPr>
                      <p:spPr bwMode="auto">
                        <a:xfrm>
                          <a:off x="47" y="5286"/>
                          <a:ext cx="19953" cy="99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59" name="Line 63"/>
                        <p:cNvSpPr>
                          <a:spLocks noChangeShapeType="1"/>
                        </p:cNvSpPr>
                        <p:nvPr/>
                      </p:nvSpPr>
                      <p:spPr bwMode="auto">
                        <a:xfrm>
                          <a:off x="10210" y="0"/>
                          <a:ext cx="423"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60" name="Line 64"/>
                      <p:cNvSpPr>
                        <a:spLocks noChangeShapeType="1"/>
                      </p:cNvSpPr>
                      <p:nvPr/>
                    </p:nvSpPr>
                    <p:spPr bwMode="auto">
                      <a:xfrm>
                        <a:off x="0" y="9972"/>
                        <a:ext cx="20001" cy="31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29761" name="Group 65"/>
                  <p:cNvGrpSpPr>
                    <a:grpSpLocks/>
                  </p:cNvGrpSpPr>
                  <p:nvPr/>
                </p:nvGrpSpPr>
                <p:grpSpPr bwMode="auto">
                  <a:xfrm>
                    <a:off x="1054" y="7"/>
                    <a:ext cx="18931" cy="13708"/>
                    <a:chOff x="0" y="10"/>
                    <a:chExt cx="19999" cy="19991"/>
                  </a:xfrm>
                </p:grpSpPr>
                <p:grpSp>
                  <p:nvGrpSpPr>
                    <p:cNvPr id="29762" name="Group 66"/>
                    <p:cNvGrpSpPr>
                      <a:grpSpLocks/>
                    </p:cNvGrpSpPr>
                    <p:nvPr/>
                  </p:nvGrpSpPr>
                  <p:grpSpPr bwMode="auto">
                    <a:xfrm>
                      <a:off x="0" y="18426"/>
                      <a:ext cx="15557" cy="1575"/>
                      <a:chOff x="0" y="1"/>
                      <a:chExt cx="19989" cy="20011"/>
                    </a:xfrm>
                  </p:grpSpPr>
                  <p:grpSp>
                    <p:nvGrpSpPr>
                      <p:cNvPr id="29763" name="Group 67"/>
                      <p:cNvGrpSpPr>
                        <a:grpSpLocks/>
                      </p:cNvGrpSpPr>
                      <p:nvPr/>
                    </p:nvGrpSpPr>
                    <p:grpSpPr bwMode="auto">
                      <a:xfrm>
                        <a:off x="0" y="1"/>
                        <a:ext cx="721" cy="19770"/>
                        <a:chOff x="-1" y="1"/>
                        <a:chExt cx="20001" cy="19999"/>
                      </a:xfrm>
                    </p:grpSpPr>
                    <p:grpSp>
                      <p:nvGrpSpPr>
                        <p:cNvPr id="29764" name="Group 68"/>
                        <p:cNvGrpSpPr>
                          <a:grpSpLocks/>
                        </p:cNvGrpSpPr>
                        <p:nvPr/>
                      </p:nvGrpSpPr>
                      <p:grpSpPr bwMode="auto">
                        <a:xfrm>
                          <a:off x="3994" y="1"/>
                          <a:ext cx="12039" cy="19999"/>
                          <a:chOff x="0" y="1"/>
                          <a:chExt cx="20000" cy="19999"/>
                        </a:xfrm>
                      </p:grpSpPr>
                      <p:sp>
                        <p:nvSpPr>
                          <p:cNvPr id="29765" name="Oval 69"/>
                          <p:cNvSpPr>
                            <a:spLocks noChangeArrowheads="1"/>
                          </p:cNvSpPr>
                          <p:nvPr/>
                        </p:nvSpPr>
                        <p:spPr bwMode="auto">
                          <a:xfrm>
                            <a:off x="0" y="2777"/>
                            <a:ext cx="19540" cy="14164"/>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66" name="Line 70"/>
                          <p:cNvSpPr>
                            <a:spLocks noChangeShapeType="1"/>
                          </p:cNvSpPr>
                          <p:nvPr/>
                        </p:nvSpPr>
                        <p:spPr bwMode="auto">
                          <a:xfrm flipH="1">
                            <a:off x="0" y="1"/>
                            <a:ext cx="20000" cy="1999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67" name="Line 71"/>
                        <p:cNvSpPr>
                          <a:spLocks noChangeShapeType="1"/>
                        </p:cNvSpPr>
                        <p:nvPr/>
                      </p:nvSpPr>
                      <p:spPr bwMode="auto">
                        <a:xfrm>
                          <a:off x="-1" y="9975"/>
                          <a:ext cx="20001" cy="321"/>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68" name="Group 72"/>
                      <p:cNvGrpSpPr>
                        <a:grpSpLocks/>
                      </p:cNvGrpSpPr>
                      <p:nvPr/>
                    </p:nvGrpSpPr>
                    <p:grpSpPr bwMode="auto">
                      <a:xfrm>
                        <a:off x="2141" y="255"/>
                        <a:ext cx="721" cy="19757"/>
                        <a:chOff x="0" y="0"/>
                        <a:chExt cx="20001" cy="20000"/>
                      </a:xfrm>
                    </p:grpSpPr>
                    <p:grpSp>
                      <p:nvGrpSpPr>
                        <p:cNvPr id="29769" name="Group 73"/>
                        <p:cNvGrpSpPr>
                          <a:grpSpLocks/>
                        </p:cNvGrpSpPr>
                        <p:nvPr/>
                      </p:nvGrpSpPr>
                      <p:grpSpPr bwMode="auto">
                        <a:xfrm>
                          <a:off x="3967" y="0"/>
                          <a:ext cx="12150" cy="20000"/>
                          <a:chOff x="0" y="0"/>
                          <a:chExt cx="20000" cy="20000"/>
                        </a:xfrm>
                      </p:grpSpPr>
                      <p:sp>
                        <p:nvSpPr>
                          <p:cNvPr id="29770" name="Oval 74"/>
                          <p:cNvSpPr>
                            <a:spLocks noChangeArrowheads="1"/>
                          </p:cNvSpPr>
                          <p:nvPr/>
                        </p:nvSpPr>
                        <p:spPr bwMode="auto">
                          <a:xfrm>
                            <a:off x="0" y="2817"/>
                            <a:ext cx="19544" cy="1416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71" name="Line 75"/>
                          <p:cNvSpPr>
                            <a:spLocks noChangeShapeType="1"/>
                          </p:cNvSpPr>
                          <p:nvPr/>
                        </p:nvSpPr>
                        <p:spPr bwMode="auto">
                          <a:xfrm flipH="1">
                            <a:off x="0" y="0"/>
                            <a:ext cx="2000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72" name="Line 76"/>
                        <p:cNvSpPr>
                          <a:spLocks noChangeShapeType="1"/>
                        </p:cNvSpPr>
                        <p:nvPr/>
                      </p:nvSpPr>
                      <p:spPr bwMode="auto">
                        <a:xfrm>
                          <a:off x="0" y="9723"/>
                          <a:ext cx="20001" cy="32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73" name="Group 77"/>
                      <p:cNvGrpSpPr>
                        <a:grpSpLocks/>
                      </p:cNvGrpSpPr>
                      <p:nvPr/>
                    </p:nvGrpSpPr>
                    <p:grpSpPr bwMode="auto">
                      <a:xfrm>
                        <a:off x="4275" y="255"/>
                        <a:ext cx="720" cy="19757"/>
                        <a:chOff x="-28" y="0"/>
                        <a:chExt cx="20028" cy="20000"/>
                      </a:xfrm>
                    </p:grpSpPr>
                    <p:grpSp>
                      <p:nvGrpSpPr>
                        <p:cNvPr id="29774" name="Group 78"/>
                        <p:cNvGrpSpPr>
                          <a:grpSpLocks/>
                        </p:cNvGrpSpPr>
                        <p:nvPr/>
                      </p:nvGrpSpPr>
                      <p:grpSpPr bwMode="auto">
                        <a:xfrm>
                          <a:off x="4228" y="0"/>
                          <a:ext cx="12128" cy="20000"/>
                          <a:chOff x="46" y="0"/>
                          <a:chExt cx="19954" cy="20000"/>
                        </a:xfrm>
                      </p:grpSpPr>
                      <p:sp>
                        <p:nvSpPr>
                          <p:cNvPr id="29775" name="Oval 79"/>
                          <p:cNvSpPr>
                            <a:spLocks noChangeArrowheads="1"/>
                          </p:cNvSpPr>
                          <p:nvPr/>
                        </p:nvSpPr>
                        <p:spPr bwMode="auto">
                          <a:xfrm>
                            <a:off x="46" y="2817"/>
                            <a:ext cx="19587" cy="1416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76" name="Line 80"/>
                          <p:cNvSpPr>
                            <a:spLocks noChangeShapeType="1"/>
                          </p:cNvSpPr>
                          <p:nvPr/>
                        </p:nvSpPr>
                        <p:spPr bwMode="auto">
                          <a:xfrm flipH="1">
                            <a:off x="46" y="0"/>
                            <a:ext cx="19954"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77" name="Line 81"/>
                        <p:cNvSpPr>
                          <a:spLocks noChangeShapeType="1"/>
                        </p:cNvSpPr>
                        <p:nvPr/>
                      </p:nvSpPr>
                      <p:spPr bwMode="auto">
                        <a:xfrm>
                          <a:off x="-28" y="9723"/>
                          <a:ext cx="20028" cy="32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78" name="Group 82"/>
                      <p:cNvGrpSpPr>
                        <a:grpSpLocks/>
                      </p:cNvGrpSpPr>
                      <p:nvPr/>
                    </p:nvGrpSpPr>
                    <p:grpSpPr bwMode="auto">
                      <a:xfrm>
                        <a:off x="6420" y="255"/>
                        <a:ext cx="718" cy="19757"/>
                        <a:chOff x="29" y="0"/>
                        <a:chExt cx="19971" cy="20000"/>
                      </a:xfrm>
                    </p:grpSpPr>
                    <p:grpSp>
                      <p:nvGrpSpPr>
                        <p:cNvPr id="29779" name="Group 83"/>
                        <p:cNvGrpSpPr>
                          <a:grpSpLocks/>
                        </p:cNvGrpSpPr>
                        <p:nvPr/>
                      </p:nvGrpSpPr>
                      <p:grpSpPr bwMode="auto">
                        <a:xfrm>
                          <a:off x="4173" y="0"/>
                          <a:ext cx="12183" cy="20000"/>
                          <a:chOff x="92" y="0"/>
                          <a:chExt cx="19908" cy="20000"/>
                        </a:xfrm>
                      </p:grpSpPr>
                      <p:sp>
                        <p:nvSpPr>
                          <p:cNvPr id="29780" name="Oval 84"/>
                          <p:cNvSpPr>
                            <a:spLocks noChangeArrowheads="1"/>
                          </p:cNvSpPr>
                          <p:nvPr/>
                        </p:nvSpPr>
                        <p:spPr bwMode="auto">
                          <a:xfrm>
                            <a:off x="92" y="2817"/>
                            <a:ext cx="19454" cy="1416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81" name="Line 85"/>
                          <p:cNvSpPr>
                            <a:spLocks noChangeShapeType="1"/>
                          </p:cNvSpPr>
                          <p:nvPr/>
                        </p:nvSpPr>
                        <p:spPr bwMode="auto">
                          <a:xfrm flipH="1">
                            <a:off x="92" y="0"/>
                            <a:ext cx="19908"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82" name="Line 86"/>
                        <p:cNvSpPr>
                          <a:spLocks noChangeShapeType="1"/>
                        </p:cNvSpPr>
                        <p:nvPr/>
                      </p:nvSpPr>
                      <p:spPr bwMode="auto">
                        <a:xfrm>
                          <a:off x="29" y="9723"/>
                          <a:ext cx="19971" cy="32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83" name="Group 87"/>
                      <p:cNvGrpSpPr>
                        <a:grpSpLocks/>
                      </p:cNvGrpSpPr>
                      <p:nvPr/>
                    </p:nvGrpSpPr>
                    <p:grpSpPr bwMode="auto">
                      <a:xfrm>
                        <a:off x="8559" y="255"/>
                        <a:ext cx="719" cy="19757"/>
                        <a:chOff x="0" y="0"/>
                        <a:chExt cx="19973" cy="20000"/>
                      </a:xfrm>
                    </p:grpSpPr>
                    <p:grpSp>
                      <p:nvGrpSpPr>
                        <p:cNvPr id="29784" name="Group 88"/>
                        <p:cNvGrpSpPr>
                          <a:grpSpLocks/>
                        </p:cNvGrpSpPr>
                        <p:nvPr/>
                      </p:nvGrpSpPr>
                      <p:grpSpPr bwMode="auto">
                        <a:xfrm>
                          <a:off x="4250" y="0"/>
                          <a:ext cx="12167" cy="20000"/>
                          <a:chOff x="46" y="0"/>
                          <a:chExt cx="19954" cy="20000"/>
                        </a:xfrm>
                      </p:grpSpPr>
                      <p:sp>
                        <p:nvSpPr>
                          <p:cNvPr id="29785" name="Oval 89"/>
                          <p:cNvSpPr>
                            <a:spLocks noChangeArrowheads="1"/>
                          </p:cNvSpPr>
                          <p:nvPr/>
                        </p:nvSpPr>
                        <p:spPr bwMode="auto">
                          <a:xfrm>
                            <a:off x="46" y="2817"/>
                            <a:ext cx="19498" cy="1416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86" name="Line 90"/>
                          <p:cNvSpPr>
                            <a:spLocks noChangeShapeType="1"/>
                          </p:cNvSpPr>
                          <p:nvPr/>
                        </p:nvSpPr>
                        <p:spPr bwMode="auto">
                          <a:xfrm flipH="1">
                            <a:off x="46" y="0"/>
                            <a:ext cx="19954"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87" name="Line 91"/>
                        <p:cNvSpPr>
                          <a:spLocks noChangeShapeType="1"/>
                        </p:cNvSpPr>
                        <p:nvPr/>
                      </p:nvSpPr>
                      <p:spPr bwMode="auto">
                        <a:xfrm>
                          <a:off x="0" y="9723"/>
                          <a:ext cx="19973" cy="32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88" name="Group 92"/>
                      <p:cNvGrpSpPr>
                        <a:grpSpLocks/>
                      </p:cNvGrpSpPr>
                      <p:nvPr/>
                    </p:nvGrpSpPr>
                    <p:grpSpPr bwMode="auto">
                      <a:xfrm>
                        <a:off x="10703" y="255"/>
                        <a:ext cx="718" cy="19757"/>
                        <a:chOff x="29" y="0"/>
                        <a:chExt cx="19971" cy="20000"/>
                      </a:xfrm>
                    </p:grpSpPr>
                    <p:grpSp>
                      <p:nvGrpSpPr>
                        <p:cNvPr id="29789" name="Group 93"/>
                        <p:cNvGrpSpPr>
                          <a:grpSpLocks/>
                        </p:cNvGrpSpPr>
                        <p:nvPr/>
                      </p:nvGrpSpPr>
                      <p:grpSpPr bwMode="auto">
                        <a:xfrm>
                          <a:off x="4173" y="0"/>
                          <a:ext cx="12183" cy="20000"/>
                          <a:chOff x="46" y="0"/>
                          <a:chExt cx="19954" cy="20000"/>
                        </a:xfrm>
                      </p:grpSpPr>
                      <p:sp>
                        <p:nvSpPr>
                          <p:cNvPr id="29790" name="Oval 94"/>
                          <p:cNvSpPr>
                            <a:spLocks noChangeArrowheads="1"/>
                          </p:cNvSpPr>
                          <p:nvPr/>
                        </p:nvSpPr>
                        <p:spPr bwMode="auto">
                          <a:xfrm>
                            <a:off x="46" y="2817"/>
                            <a:ext cx="19499" cy="1416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91" name="Line 95"/>
                          <p:cNvSpPr>
                            <a:spLocks noChangeShapeType="1"/>
                          </p:cNvSpPr>
                          <p:nvPr/>
                        </p:nvSpPr>
                        <p:spPr bwMode="auto">
                          <a:xfrm flipH="1">
                            <a:off x="46" y="0"/>
                            <a:ext cx="19954"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92" name="Line 96"/>
                        <p:cNvSpPr>
                          <a:spLocks noChangeShapeType="1"/>
                        </p:cNvSpPr>
                        <p:nvPr/>
                      </p:nvSpPr>
                      <p:spPr bwMode="auto">
                        <a:xfrm>
                          <a:off x="29" y="9723"/>
                          <a:ext cx="19971" cy="32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93" name="Group 97"/>
                      <p:cNvGrpSpPr>
                        <a:grpSpLocks/>
                      </p:cNvGrpSpPr>
                      <p:nvPr/>
                    </p:nvGrpSpPr>
                    <p:grpSpPr bwMode="auto">
                      <a:xfrm>
                        <a:off x="12846" y="255"/>
                        <a:ext cx="718" cy="19757"/>
                        <a:chOff x="29" y="0"/>
                        <a:chExt cx="19971" cy="20000"/>
                      </a:xfrm>
                    </p:grpSpPr>
                    <p:grpSp>
                      <p:nvGrpSpPr>
                        <p:cNvPr id="29794" name="Group 98"/>
                        <p:cNvGrpSpPr>
                          <a:grpSpLocks/>
                        </p:cNvGrpSpPr>
                        <p:nvPr/>
                      </p:nvGrpSpPr>
                      <p:grpSpPr bwMode="auto">
                        <a:xfrm>
                          <a:off x="4173" y="0"/>
                          <a:ext cx="12183" cy="20000"/>
                          <a:chOff x="46" y="0"/>
                          <a:chExt cx="19954" cy="20000"/>
                        </a:xfrm>
                      </p:grpSpPr>
                      <p:sp>
                        <p:nvSpPr>
                          <p:cNvPr id="29795" name="Oval 99"/>
                          <p:cNvSpPr>
                            <a:spLocks noChangeArrowheads="1"/>
                          </p:cNvSpPr>
                          <p:nvPr/>
                        </p:nvSpPr>
                        <p:spPr bwMode="auto">
                          <a:xfrm>
                            <a:off x="46" y="2817"/>
                            <a:ext cx="19499" cy="1416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796" name="Line 100"/>
                          <p:cNvSpPr>
                            <a:spLocks noChangeShapeType="1"/>
                          </p:cNvSpPr>
                          <p:nvPr/>
                        </p:nvSpPr>
                        <p:spPr bwMode="auto">
                          <a:xfrm flipH="1">
                            <a:off x="46" y="0"/>
                            <a:ext cx="19954"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797" name="Line 101"/>
                        <p:cNvSpPr>
                          <a:spLocks noChangeShapeType="1"/>
                        </p:cNvSpPr>
                        <p:nvPr/>
                      </p:nvSpPr>
                      <p:spPr bwMode="auto">
                        <a:xfrm>
                          <a:off x="29" y="9723"/>
                          <a:ext cx="19971" cy="32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798" name="Group 102"/>
                      <p:cNvGrpSpPr>
                        <a:grpSpLocks/>
                      </p:cNvGrpSpPr>
                      <p:nvPr/>
                    </p:nvGrpSpPr>
                    <p:grpSpPr bwMode="auto">
                      <a:xfrm>
                        <a:off x="14987" y="255"/>
                        <a:ext cx="718" cy="19757"/>
                        <a:chOff x="56" y="0"/>
                        <a:chExt cx="19944" cy="20000"/>
                      </a:xfrm>
                    </p:grpSpPr>
                    <p:grpSp>
                      <p:nvGrpSpPr>
                        <p:cNvPr id="29799" name="Group 103"/>
                        <p:cNvGrpSpPr>
                          <a:grpSpLocks/>
                        </p:cNvGrpSpPr>
                        <p:nvPr/>
                      </p:nvGrpSpPr>
                      <p:grpSpPr bwMode="auto">
                        <a:xfrm>
                          <a:off x="4278" y="0"/>
                          <a:ext cx="12083" cy="20000"/>
                          <a:chOff x="46" y="0"/>
                          <a:chExt cx="19954" cy="20000"/>
                        </a:xfrm>
                      </p:grpSpPr>
                      <p:sp>
                        <p:nvSpPr>
                          <p:cNvPr id="29800" name="Oval 104"/>
                          <p:cNvSpPr>
                            <a:spLocks noChangeArrowheads="1"/>
                          </p:cNvSpPr>
                          <p:nvPr/>
                        </p:nvSpPr>
                        <p:spPr bwMode="auto">
                          <a:xfrm>
                            <a:off x="92" y="2817"/>
                            <a:ext cx="19541" cy="1416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01" name="Line 105"/>
                          <p:cNvSpPr>
                            <a:spLocks noChangeShapeType="1"/>
                          </p:cNvSpPr>
                          <p:nvPr/>
                        </p:nvSpPr>
                        <p:spPr bwMode="auto">
                          <a:xfrm flipH="1">
                            <a:off x="46" y="0"/>
                            <a:ext cx="19954"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02" name="Line 106"/>
                        <p:cNvSpPr>
                          <a:spLocks noChangeShapeType="1"/>
                        </p:cNvSpPr>
                        <p:nvPr/>
                      </p:nvSpPr>
                      <p:spPr bwMode="auto">
                        <a:xfrm>
                          <a:off x="56" y="9723"/>
                          <a:ext cx="19944" cy="32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03" name="Group 107"/>
                      <p:cNvGrpSpPr>
                        <a:grpSpLocks/>
                      </p:cNvGrpSpPr>
                      <p:nvPr/>
                    </p:nvGrpSpPr>
                    <p:grpSpPr bwMode="auto">
                      <a:xfrm>
                        <a:off x="17130" y="255"/>
                        <a:ext cx="718" cy="19757"/>
                        <a:chOff x="29" y="0"/>
                        <a:chExt cx="19971" cy="20000"/>
                      </a:xfrm>
                    </p:grpSpPr>
                    <p:grpSp>
                      <p:nvGrpSpPr>
                        <p:cNvPr id="29804" name="Group 108"/>
                        <p:cNvGrpSpPr>
                          <a:grpSpLocks/>
                        </p:cNvGrpSpPr>
                        <p:nvPr/>
                      </p:nvGrpSpPr>
                      <p:grpSpPr bwMode="auto">
                        <a:xfrm>
                          <a:off x="4173" y="0"/>
                          <a:ext cx="12183" cy="20000"/>
                          <a:chOff x="46" y="0"/>
                          <a:chExt cx="19954" cy="20000"/>
                        </a:xfrm>
                      </p:grpSpPr>
                      <p:sp>
                        <p:nvSpPr>
                          <p:cNvPr id="29805" name="Oval 109"/>
                          <p:cNvSpPr>
                            <a:spLocks noChangeArrowheads="1"/>
                          </p:cNvSpPr>
                          <p:nvPr/>
                        </p:nvSpPr>
                        <p:spPr bwMode="auto">
                          <a:xfrm>
                            <a:off x="46" y="2817"/>
                            <a:ext cx="19499" cy="1416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06" name="Line 110"/>
                          <p:cNvSpPr>
                            <a:spLocks noChangeShapeType="1"/>
                          </p:cNvSpPr>
                          <p:nvPr/>
                        </p:nvSpPr>
                        <p:spPr bwMode="auto">
                          <a:xfrm flipH="1">
                            <a:off x="46" y="0"/>
                            <a:ext cx="19954"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07" name="Line 111"/>
                        <p:cNvSpPr>
                          <a:spLocks noChangeShapeType="1"/>
                        </p:cNvSpPr>
                        <p:nvPr/>
                      </p:nvSpPr>
                      <p:spPr bwMode="auto">
                        <a:xfrm>
                          <a:off x="29" y="9723"/>
                          <a:ext cx="19971" cy="32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08" name="Group 112"/>
                      <p:cNvGrpSpPr>
                        <a:grpSpLocks/>
                      </p:cNvGrpSpPr>
                      <p:nvPr/>
                    </p:nvGrpSpPr>
                    <p:grpSpPr bwMode="auto">
                      <a:xfrm>
                        <a:off x="19270" y="255"/>
                        <a:ext cx="719" cy="19757"/>
                        <a:chOff x="28" y="0"/>
                        <a:chExt cx="19972" cy="20000"/>
                      </a:xfrm>
                    </p:grpSpPr>
                    <p:grpSp>
                      <p:nvGrpSpPr>
                        <p:cNvPr id="29809" name="Group 113"/>
                        <p:cNvGrpSpPr>
                          <a:grpSpLocks/>
                        </p:cNvGrpSpPr>
                        <p:nvPr/>
                      </p:nvGrpSpPr>
                      <p:grpSpPr bwMode="auto">
                        <a:xfrm>
                          <a:off x="3972" y="0"/>
                          <a:ext cx="12139" cy="20000"/>
                          <a:chOff x="0" y="0"/>
                          <a:chExt cx="20000" cy="20000"/>
                        </a:xfrm>
                      </p:grpSpPr>
                      <p:sp>
                        <p:nvSpPr>
                          <p:cNvPr id="29810" name="Oval 114"/>
                          <p:cNvSpPr>
                            <a:spLocks noChangeArrowheads="1"/>
                          </p:cNvSpPr>
                          <p:nvPr/>
                        </p:nvSpPr>
                        <p:spPr bwMode="auto">
                          <a:xfrm>
                            <a:off x="0" y="2817"/>
                            <a:ext cx="19588" cy="1416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11" name="Line 115"/>
                          <p:cNvSpPr>
                            <a:spLocks noChangeShapeType="1"/>
                          </p:cNvSpPr>
                          <p:nvPr/>
                        </p:nvSpPr>
                        <p:spPr bwMode="auto">
                          <a:xfrm flipH="1">
                            <a:off x="0" y="0"/>
                            <a:ext cx="2000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12" name="Line 116"/>
                        <p:cNvSpPr>
                          <a:spLocks noChangeShapeType="1"/>
                        </p:cNvSpPr>
                        <p:nvPr/>
                      </p:nvSpPr>
                      <p:spPr bwMode="auto">
                        <a:xfrm>
                          <a:off x="28" y="9723"/>
                          <a:ext cx="19972" cy="32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29813" name="Group 117"/>
                    <p:cNvGrpSpPr>
                      <a:grpSpLocks/>
                    </p:cNvGrpSpPr>
                    <p:nvPr/>
                  </p:nvGrpSpPr>
                  <p:grpSpPr bwMode="auto">
                    <a:xfrm>
                      <a:off x="4448" y="10"/>
                      <a:ext cx="15551" cy="1578"/>
                      <a:chOff x="-1" y="1"/>
                      <a:chExt cx="20043" cy="19998"/>
                    </a:xfrm>
                  </p:grpSpPr>
                  <p:grpSp>
                    <p:nvGrpSpPr>
                      <p:cNvPr id="29814" name="Group 118"/>
                      <p:cNvGrpSpPr>
                        <a:grpSpLocks/>
                      </p:cNvGrpSpPr>
                      <p:nvPr/>
                    </p:nvGrpSpPr>
                    <p:grpSpPr bwMode="auto">
                      <a:xfrm>
                        <a:off x="-1" y="1"/>
                        <a:ext cx="723" cy="19681"/>
                        <a:chOff x="-27" y="1"/>
                        <a:chExt cx="20082" cy="19973"/>
                      </a:xfrm>
                    </p:grpSpPr>
                    <p:grpSp>
                      <p:nvGrpSpPr>
                        <p:cNvPr id="29815" name="Group 119"/>
                        <p:cNvGrpSpPr>
                          <a:grpSpLocks/>
                        </p:cNvGrpSpPr>
                        <p:nvPr/>
                      </p:nvGrpSpPr>
                      <p:grpSpPr bwMode="auto">
                        <a:xfrm>
                          <a:off x="3667" y="1"/>
                          <a:ext cx="12166" cy="19973"/>
                          <a:chOff x="0" y="1"/>
                          <a:chExt cx="20000" cy="19973"/>
                        </a:xfrm>
                      </p:grpSpPr>
                      <p:sp>
                        <p:nvSpPr>
                          <p:cNvPr id="29816" name="Oval 120"/>
                          <p:cNvSpPr>
                            <a:spLocks noChangeArrowheads="1"/>
                          </p:cNvSpPr>
                          <p:nvPr/>
                        </p:nvSpPr>
                        <p:spPr bwMode="auto">
                          <a:xfrm>
                            <a:off x="0" y="2817"/>
                            <a:ext cx="19543" cy="14173"/>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17" name="Line 121"/>
                          <p:cNvSpPr>
                            <a:spLocks noChangeShapeType="1"/>
                          </p:cNvSpPr>
                          <p:nvPr/>
                        </p:nvSpPr>
                        <p:spPr bwMode="auto">
                          <a:xfrm flipH="1">
                            <a:off x="0" y="1"/>
                            <a:ext cx="20000" cy="1997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18" name="Line 122"/>
                        <p:cNvSpPr>
                          <a:spLocks noChangeShapeType="1"/>
                        </p:cNvSpPr>
                        <p:nvPr/>
                      </p:nvSpPr>
                      <p:spPr bwMode="auto">
                        <a:xfrm>
                          <a:off x="-27" y="9711"/>
                          <a:ext cx="20082" cy="32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19" name="Group 123"/>
                      <p:cNvGrpSpPr>
                        <a:grpSpLocks/>
                      </p:cNvGrpSpPr>
                      <p:nvPr/>
                    </p:nvGrpSpPr>
                    <p:grpSpPr bwMode="auto">
                      <a:xfrm>
                        <a:off x="2149" y="292"/>
                        <a:ext cx="723" cy="19707"/>
                        <a:chOff x="0" y="1"/>
                        <a:chExt cx="20000" cy="19999"/>
                      </a:xfrm>
                    </p:grpSpPr>
                    <p:grpSp>
                      <p:nvGrpSpPr>
                        <p:cNvPr id="29820" name="Group 124"/>
                        <p:cNvGrpSpPr>
                          <a:grpSpLocks/>
                        </p:cNvGrpSpPr>
                        <p:nvPr/>
                      </p:nvGrpSpPr>
                      <p:grpSpPr bwMode="auto">
                        <a:xfrm>
                          <a:off x="3679" y="1"/>
                          <a:ext cx="12116" cy="19999"/>
                          <a:chOff x="0" y="1"/>
                          <a:chExt cx="20000" cy="19999"/>
                        </a:xfrm>
                      </p:grpSpPr>
                      <p:sp>
                        <p:nvSpPr>
                          <p:cNvPr id="29821" name="Oval 125"/>
                          <p:cNvSpPr>
                            <a:spLocks noChangeArrowheads="1"/>
                          </p:cNvSpPr>
                          <p:nvPr/>
                        </p:nvSpPr>
                        <p:spPr bwMode="auto">
                          <a:xfrm>
                            <a:off x="0" y="2766"/>
                            <a:ext cx="19589" cy="14173"/>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22" name="Line 126"/>
                          <p:cNvSpPr>
                            <a:spLocks noChangeShapeType="1"/>
                          </p:cNvSpPr>
                          <p:nvPr/>
                        </p:nvSpPr>
                        <p:spPr bwMode="auto">
                          <a:xfrm flipH="1">
                            <a:off x="0" y="1"/>
                            <a:ext cx="20000" cy="1999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23" name="Line 127"/>
                        <p:cNvSpPr>
                          <a:spLocks noChangeShapeType="1"/>
                        </p:cNvSpPr>
                        <p:nvPr/>
                      </p:nvSpPr>
                      <p:spPr bwMode="auto">
                        <a:xfrm>
                          <a:off x="0" y="9737"/>
                          <a:ext cx="20000" cy="23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24" name="Group 128"/>
                      <p:cNvGrpSpPr>
                        <a:grpSpLocks/>
                      </p:cNvGrpSpPr>
                      <p:nvPr/>
                    </p:nvGrpSpPr>
                    <p:grpSpPr bwMode="auto">
                      <a:xfrm>
                        <a:off x="4288" y="292"/>
                        <a:ext cx="722" cy="19707"/>
                        <a:chOff x="-28" y="1"/>
                        <a:chExt cx="20028" cy="19999"/>
                      </a:xfrm>
                    </p:grpSpPr>
                    <p:grpSp>
                      <p:nvGrpSpPr>
                        <p:cNvPr id="29825" name="Group 129"/>
                        <p:cNvGrpSpPr>
                          <a:grpSpLocks/>
                        </p:cNvGrpSpPr>
                        <p:nvPr/>
                      </p:nvGrpSpPr>
                      <p:grpSpPr bwMode="auto">
                        <a:xfrm>
                          <a:off x="3883" y="1"/>
                          <a:ext cx="12150" cy="19999"/>
                          <a:chOff x="0" y="1"/>
                          <a:chExt cx="20000" cy="19999"/>
                        </a:xfrm>
                      </p:grpSpPr>
                      <p:sp>
                        <p:nvSpPr>
                          <p:cNvPr id="29826" name="Oval 130"/>
                          <p:cNvSpPr>
                            <a:spLocks noChangeArrowheads="1"/>
                          </p:cNvSpPr>
                          <p:nvPr/>
                        </p:nvSpPr>
                        <p:spPr bwMode="auto">
                          <a:xfrm>
                            <a:off x="0" y="2766"/>
                            <a:ext cx="19544" cy="14173"/>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27" name="Line 131"/>
                          <p:cNvSpPr>
                            <a:spLocks noChangeShapeType="1"/>
                          </p:cNvSpPr>
                          <p:nvPr/>
                        </p:nvSpPr>
                        <p:spPr bwMode="auto">
                          <a:xfrm flipH="1">
                            <a:off x="0" y="1"/>
                            <a:ext cx="20000" cy="1999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28" name="Line 132"/>
                        <p:cNvSpPr>
                          <a:spLocks noChangeShapeType="1"/>
                        </p:cNvSpPr>
                        <p:nvPr/>
                      </p:nvSpPr>
                      <p:spPr bwMode="auto">
                        <a:xfrm>
                          <a:off x="-28" y="9737"/>
                          <a:ext cx="20028" cy="23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29" name="Group 133"/>
                      <p:cNvGrpSpPr>
                        <a:grpSpLocks/>
                      </p:cNvGrpSpPr>
                      <p:nvPr/>
                    </p:nvGrpSpPr>
                    <p:grpSpPr bwMode="auto">
                      <a:xfrm>
                        <a:off x="6436" y="292"/>
                        <a:ext cx="721" cy="19707"/>
                        <a:chOff x="28" y="1"/>
                        <a:chExt cx="19972" cy="19999"/>
                      </a:xfrm>
                    </p:grpSpPr>
                    <p:grpSp>
                      <p:nvGrpSpPr>
                        <p:cNvPr id="29830" name="Group 134"/>
                        <p:cNvGrpSpPr>
                          <a:grpSpLocks/>
                        </p:cNvGrpSpPr>
                        <p:nvPr/>
                      </p:nvGrpSpPr>
                      <p:grpSpPr bwMode="auto">
                        <a:xfrm>
                          <a:off x="3989" y="1"/>
                          <a:ext cx="12133" cy="19999"/>
                          <a:chOff x="46" y="1"/>
                          <a:chExt cx="19953" cy="19999"/>
                        </a:xfrm>
                      </p:grpSpPr>
                      <p:sp>
                        <p:nvSpPr>
                          <p:cNvPr id="29831" name="Oval 135"/>
                          <p:cNvSpPr>
                            <a:spLocks noChangeArrowheads="1"/>
                          </p:cNvSpPr>
                          <p:nvPr/>
                        </p:nvSpPr>
                        <p:spPr bwMode="auto">
                          <a:xfrm>
                            <a:off x="46" y="2766"/>
                            <a:ext cx="19544" cy="14173"/>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32" name="Line 136"/>
                          <p:cNvSpPr>
                            <a:spLocks noChangeShapeType="1"/>
                          </p:cNvSpPr>
                          <p:nvPr/>
                        </p:nvSpPr>
                        <p:spPr bwMode="auto">
                          <a:xfrm flipH="1">
                            <a:off x="46" y="1"/>
                            <a:ext cx="19953" cy="1999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33" name="Line 137"/>
                        <p:cNvSpPr>
                          <a:spLocks noChangeShapeType="1"/>
                        </p:cNvSpPr>
                        <p:nvPr/>
                      </p:nvSpPr>
                      <p:spPr bwMode="auto">
                        <a:xfrm>
                          <a:off x="28" y="9737"/>
                          <a:ext cx="19972" cy="23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34" name="Group 138"/>
                      <p:cNvGrpSpPr>
                        <a:grpSpLocks/>
                      </p:cNvGrpSpPr>
                      <p:nvPr/>
                    </p:nvGrpSpPr>
                    <p:grpSpPr bwMode="auto">
                      <a:xfrm>
                        <a:off x="8575" y="292"/>
                        <a:ext cx="723" cy="19707"/>
                        <a:chOff x="0" y="1"/>
                        <a:chExt cx="20000" cy="19999"/>
                      </a:xfrm>
                    </p:grpSpPr>
                    <p:grpSp>
                      <p:nvGrpSpPr>
                        <p:cNvPr id="29835" name="Group 139"/>
                        <p:cNvGrpSpPr>
                          <a:grpSpLocks/>
                        </p:cNvGrpSpPr>
                        <p:nvPr/>
                      </p:nvGrpSpPr>
                      <p:grpSpPr bwMode="auto">
                        <a:xfrm>
                          <a:off x="4288" y="1"/>
                          <a:ext cx="12005" cy="19999"/>
                          <a:chOff x="0" y="1"/>
                          <a:chExt cx="20000" cy="19999"/>
                        </a:xfrm>
                      </p:grpSpPr>
                      <p:sp>
                        <p:nvSpPr>
                          <p:cNvPr id="29836" name="Oval 140"/>
                          <p:cNvSpPr>
                            <a:spLocks noChangeArrowheads="1"/>
                          </p:cNvSpPr>
                          <p:nvPr/>
                        </p:nvSpPr>
                        <p:spPr bwMode="auto">
                          <a:xfrm>
                            <a:off x="0" y="2766"/>
                            <a:ext cx="19723" cy="14173"/>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37" name="Line 141"/>
                          <p:cNvSpPr>
                            <a:spLocks noChangeShapeType="1"/>
                          </p:cNvSpPr>
                          <p:nvPr/>
                        </p:nvSpPr>
                        <p:spPr bwMode="auto">
                          <a:xfrm flipH="1">
                            <a:off x="0" y="1"/>
                            <a:ext cx="20000" cy="1999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38" name="Line 142"/>
                        <p:cNvSpPr>
                          <a:spLocks noChangeShapeType="1"/>
                        </p:cNvSpPr>
                        <p:nvPr/>
                      </p:nvSpPr>
                      <p:spPr bwMode="auto">
                        <a:xfrm>
                          <a:off x="0" y="9737"/>
                          <a:ext cx="20000" cy="23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39" name="Group 143"/>
                      <p:cNvGrpSpPr>
                        <a:grpSpLocks/>
                      </p:cNvGrpSpPr>
                      <p:nvPr/>
                    </p:nvGrpSpPr>
                    <p:grpSpPr bwMode="auto">
                      <a:xfrm>
                        <a:off x="10725" y="292"/>
                        <a:ext cx="723" cy="19707"/>
                        <a:chOff x="0" y="1"/>
                        <a:chExt cx="20000" cy="19999"/>
                      </a:xfrm>
                    </p:grpSpPr>
                    <p:grpSp>
                      <p:nvGrpSpPr>
                        <p:cNvPr id="29840" name="Group 144"/>
                        <p:cNvGrpSpPr>
                          <a:grpSpLocks/>
                        </p:cNvGrpSpPr>
                        <p:nvPr/>
                      </p:nvGrpSpPr>
                      <p:grpSpPr bwMode="auto">
                        <a:xfrm>
                          <a:off x="4177" y="1"/>
                          <a:ext cx="12144" cy="19999"/>
                          <a:chOff x="0" y="1"/>
                          <a:chExt cx="20000" cy="19999"/>
                        </a:xfrm>
                      </p:grpSpPr>
                      <p:sp>
                        <p:nvSpPr>
                          <p:cNvPr id="29841" name="Oval 145"/>
                          <p:cNvSpPr>
                            <a:spLocks noChangeArrowheads="1"/>
                          </p:cNvSpPr>
                          <p:nvPr/>
                        </p:nvSpPr>
                        <p:spPr bwMode="auto">
                          <a:xfrm>
                            <a:off x="0" y="2766"/>
                            <a:ext cx="19544" cy="14173"/>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42" name="Line 146"/>
                          <p:cNvSpPr>
                            <a:spLocks noChangeShapeType="1"/>
                          </p:cNvSpPr>
                          <p:nvPr/>
                        </p:nvSpPr>
                        <p:spPr bwMode="auto">
                          <a:xfrm flipH="1">
                            <a:off x="0" y="1"/>
                            <a:ext cx="20000" cy="1999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43" name="Line 147"/>
                        <p:cNvSpPr>
                          <a:spLocks noChangeShapeType="1"/>
                        </p:cNvSpPr>
                        <p:nvPr/>
                      </p:nvSpPr>
                      <p:spPr bwMode="auto">
                        <a:xfrm>
                          <a:off x="0" y="9737"/>
                          <a:ext cx="20000" cy="23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44" name="Group 148"/>
                      <p:cNvGrpSpPr>
                        <a:grpSpLocks/>
                      </p:cNvGrpSpPr>
                      <p:nvPr/>
                    </p:nvGrpSpPr>
                    <p:grpSpPr bwMode="auto">
                      <a:xfrm>
                        <a:off x="12872" y="292"/>
                        <a:ext cx="723" cy="19707"/>
                        <a:chOff x="-1" y="1"/>
                        <a:chExt cx="20001" cy="19999"/>
                      </a:xfrm>
                    </p:grpSpPr>
                    <p:grpSp>
                      <p:nvGrpSpPr>
                        <p:cNvPr id="29845" name="Group 149"/>
                        <p:cNvGrpSpPr>
                          <a:grpSpLocks/>
                        </p:cNvGrpSpPr>
                        <p:nvPr/>
                      </p:nvGrpSpPr>
                      <p:grpSpPr bwMode="auto">
                        <a:xfrm>
                          <a:off x="4287" y="1"/>
                          <a:ext cx="12034" cy="19999"/>
                          <a:chOff x="-47" y="1"/>
                          <a:chExt cx="20047" cy="19999"/>
                        </a:xfrm>
                      </p:grpSpPr>
                      <p:sp>
                        <p:nvSpPr>
                          <p:cNvPr id="29846" name="Oval 150"/>
                          <p:cNvSpPr>
                            <a:spLocks noChangeArrowheads="1"/>
                          </p:cNvSpPr>
                          <p:nvPr/>
                        </p:nvSpPr>
                        <p:spPr bwMode="auto">
                          <a:xfrm>
                            <a:off x="0" y="2766"/>
                            <a:ext cx="19632" cy="14173"/>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47" name="Line 151"/>
                          <p:cNvSpPr>
                            <a:spLocks noChangeShapeType="1"/>
                          </p:cNvSpPr>
                          <p:nvPr/>
                        </p:nvSpPr>
                        <p:spPr bwMode="auto">
                          <a:xfrm flipH="1">
                            <a:off x="-47" y="1"/>
                            <a:ext cx="20047" cy="1999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48" name="Line 152"/>
                        <p:cNvSpPr>
                          <a:spLocks noChangeShapeType="1"/>
                        </p:cNvSpPr>
                        <p:nvPr/>
                      </p:nvSpPr>
                      <p:spPr bwMode="auto">
                        <a:xfrm>
                          <a:off x="-1" y="9737"/>
                          <a:ext cx="20001" cy="23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49" name="Group 153"/>
                      <p:cNvGrpSpPr>
                        <a:grpSpLocks/>
                      </p:cNvGrpSpPr>
                      <p:nvPr/>
                    </p:nvGrpSpPr>
                    <p:grpSpPr bwMode="auto">
                      <a:xfrm>
                        <a:off x="15022" y="292"/>
                        <a:ext cx="723" cy="19707"/>
                        <a:chOff x="0" y="1"/>
                        <a:chExt cx="20000" cy="19999"/>
                      </a:xfrm>
                    </p:grpSpPr>
                    <p:grpSp>
                      <p:nvGrpSpPr>
                        <p:cNvPr id="29850" name="Group 154"/>
                        <p:cNvGrpSpPr>
                          <a:grpSpLocks/>
                        </p:cNvGrpSpPr>
                        <p:nvPr/>
                      </p:nvGrpSpPr>
                      <p:grpSpPr bwMode="auto">
                        <a:xfrm>
                          <a:off x="4177" y="1"/>
                          <a:ext cx="12116" cy="19999"/>
                          <a:chOff x="0" y="1"/>
                          <a:chExt cx="20000" cy="19999"/>
                        </a:xfrm>
                      </p:grpSpPr>
                      <p:sp>
                        <p:nvSpPr>
                          <p:cNvPr id="29851" name="Oval 155"/>
                          <p:cNvSpPr>
                            <a:spLocks noChangeArrowheads="1"/>
                          </p:cNvSpPr>
                          <p:nvPr/>
                        </p:nvSpPr>
                        <p:spPr bwMode="auto">
                          <a:xfrm>
                            <a:off x="0" y="2766"/>
                            <a:ext cx="19589" cy="14173"/>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52" name="Line 156"/>
                          <p:cNvSpPr>
                            <a:spLocks noChangeShapeType="1"/>
                          </p:cNvSpPr>
                          <p:nvPr/>
                        </p:nvSpPr>
                        <p:spPr bwMode="auto">
                          <a:xfrm flipH="1">
                            <a:off x="0" y="1"/>
                            <a:ext cx="20000" cy="1999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53" name="Line 157"/>
                        <p:cNvSpPr>
                          <a:spLocks noChangeShapeType="1"/>
                        </p:cNvSpPr>
                        <p:nvPr/>
                      </p:nvSpPr>
                      <p:spPr bwMode="auto">
                        <a:xfrm>
                          <a:off x="0" y="9737"/>
                          <a:ext cx="20000" cy="23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54" name="Group 158"/>
                      <p:cNvGrpSpPr>
                        <a:grpSpLocks/>
                      </p:cNvGrpSpPr>
                      <p:nvPr/>
                    </p:nvGrpSpPr>
                    <p:grpSpPr bwMode="auto">
                      <a:xfrm>
                        <a:off x="17172" y="292"/>
                        <a:ext cx="723" cy="19707"/>
                        <a:chOff x="0" y="1"/>
                        <a:chExt cx="20000" cy="19999"/>
                      </a:xfrm>
                    </p:grpSpPr>
                    <p:grpSp>
                      <p:nvGrpSpPr>
                        <p:cNvPr id="29855" name="Group 159"/>
                        <p:cNvGrpSpPr>
                          <a:grpSpLocks/>
                        </p:cNvGrpSpPr>
                        <p:nvPr/>
                      </p:nvGrpSpPr>
                      <p:grpSpPr bwMode="auto">
                        <a:xfrm>
                          <a:off x="4177" y="1"/>
                          <a:ext cx="12116" cy="19999"/>
                          <a:chOff x="0" y="1"/>
                          <a:chExt cx="20000" cy="19999"/>
                        </a:xfrm>
                      </p:grpSpPr>
                      <p:sp>
                        <p:nvSpPr>
                          <p:cNvPr id="29856" name="Oval 160"/>
                          <p:cNvSpPr>
                            <a:spLocks noChangeArrowheads="1"/>
                          </p:cNvSpPr>
                          <p:nvPr/>
                        </p:nvSpPr>
                        <p:spPr bwMode="auto">
                          <a:xfrm>
                            <a:off x="0" y="2766"/>
                            <a:ext cx="19589" cy="14173"/>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57" name="Line 161"/>
                          <p:cNvSpPr>
                            <a:spLocks noChangeShapeType="1"/>
                          </p:cNvSpPr>
                          <p:nvPr/>
                        </p:nvSpPr>
                        <p:spPr bwMode="auto">
                          <a:xfrm flipH="1">
                            <a:off x="0" y="1"/>
                            <a:ext cx="20000" cy="1999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58" name="Line 162"/>
                        <p:cNvSpPr>
                          <a:spLocks noChangeShapeType="1"/>
                        </p:cNvSpPr>
                        <p:nvPr/>
                      </p:nvSpPr>
                      <p:spPr bwMode="auto">
                        <a:xfrm>
                          <a:off x="0" y="9737"/>
                          <a:ext cx="20000" cy="23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59" name="Group 163"/>
                      <p:cNvGrpSpPr>
                        <a:grpSpLocks/>
                      </p:cNvGrpSpPr>
                      <p:nvPr/>
                    </p:nvGrpSpPr>
                    <p:grpSpPr bwMode="auto">
                      <a:xfrm>
                        <a:off x="19319" y="292"/>
                        <a:ext cx="723" cy="19707"/>
                        <a:chOff x="-1" y="1"/>
                        <a:chExt cx="20001" cy="19999"/>
                      </a:xfrm>
                    </p:grpSpPr>
                    <p:grpSp>
                      <p:nvGrpSpPr>
                        <p:cNvPr id="29860" name="Group 164"/>
                        <p:cNvGrpSpPr>
                          <a:grpSpLocks/>
                        </p:cNvGrpSpPr>
                        <p:nvPr/>
                      </p:nvGrpSpPr>
                      <p:grpSpPr bwMode="auto">
                        <a:xfrm>
                          <a:off x="4287" y="1"/>
                          <a:ext cx="12006" cy="19999"/>
                          <a:chOff x="91" y="1"/>
                          <a:chExt cx="19909" cy="19999"/>
                        </a:xfrm>
                      </p:grpSpPr>
                      <p:sp>
                        <p:nvSpPr>
                          <p:cNvPr id="29861" name="Oval 165"/>
                          <p:cNvSpPr>
                            <a:spLocks noChangeArrowheads="1"/>
                          </p:cNvSpPr>
                          <p:nvPr/>
                        </p:nvSpPr>
                        <p:spPr bwMode="auto">
                          <a:xfrm>
                            <a:off x="91" y="2766"/>
                            <a:ext cx="19450" cy="14173"/>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62" name="Line 166"/>
                          <p:cNvSpPr>
                            <a:spLocks noChangeShapeType="1"/>
                          </p:cNvSpPr>
                          <p:nvPr/>
                        </p:nvSpPr>
                        <p:spPr bwMode="auto">
                          <a:xfrm flipH="1">
                            <a:off x="91" y="1"/>
                            <a:ext cx="19909" cy="1999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63" name="Line 167"/>
                        <p:cNvSpPr>
                          <a:spLocks noChangeShapeType="1"/>
                        </p:cNvSpPr>
                        <p:nvPr/>
                      </p:nvSpPr>
                      <p:spPr bwMode="auto">
                        <a:xfrm>
                          <a:off x="-1" y="9737"/>
                          <a:ext cx="20001" cy="23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grpSp>
          </p:grpSp>
          <p:grpSp>
            <p:nvGrpSpPr>
              <p:cNvPr id="29864" name="Group 168"/>
              <p:cNvGrpSpPr>
                <a:grpSpLocks/>
              </p:cNvGrpSpPr>
              <p:nvPr/>
            </p:nvGrpSpPr>
            <p:grpSpPr bwMode="auto">
              <a:xfrm>
                <a:off x="6336" y="1973"/>
                <a:ext cx="3457" cy="1756"/>
                <a:chOff x="-1" y="-5"/>
                <a:chExt cx="20054" cy="20006"/>
              </a:xfrm>
            </p:grpSpPr>
            <p:grpSp>
              <p:nvGrpSpPr>
                <p:cNvPr id="29865" name="Group 169"/>
                <p:cNvGrpSpPr>
                  <a:grpSpLocks/>
                </p:cNvGrpSpPr>
                <p:nvPr/>
              </p:nvGrpSpPr>
              <p:grpSpPr bwMode="auto">
                <a:xfrm>
                  <a:off x="561" y="1977"/>
                  <a:ext cx="17781" cy="15358"/>
                  <a:chOff x="1" y="-28"/>
                  <a:chExt cx="20038" cy="20029"/>
                </a:xfrm>
              </p:grpSpPr>
              <p:grpSp>
                <p:nvGrpSpPr>
                  <p:cNvPr id="29866" name="Group 170"/>
                  <p:cNvGrpSpPr>
                    <a:grpSpLocks/>
                  </p:cNvGrpSpPr>
                  <p:nvPr/>
                </p:nvGrpSpPr>
                <p:grpSpPr bwMode="auto">
                  <a:xfrm>
                    <a:off x="1" y="18235"/>
                    <a:ext cx="18732" cy="1766"/>
                    <a:chOff x="1" y="-12"/>
                    <a:chExt cx="20045" cy="20023"/>
                  </a:xfrm>
                </p:grpSpPr>
                <p:grpSp>
                  <p:nvGrpSpPr>
                    <p:cNvPr id="29867" name="Group 171"/>
                    <p:cNvGrpSpPr>
                      <a:grpSpLocks/>
                    </p:cNvGrpSpPr>
                    <p:nvPr/>
                  </p:nvGrpSpPr>
                  <p:grpSpPr bwMode="auto">
                    <a:xfrm>
                      <a:off x="1" y="-12"/>
                      <a:ext cx="2764" cy="20023"/>
                      <a:chOff x="-7" y="-12"/>
                      <a:chExt cx="20043" cy="20023"/>
                    </a:xfrm>
                  </p:grpSpPr>
                  <p:grpSp>
                    <p:nvGrpSpPr>
                      <p:cNvPr id="29868" name="Group 172"/>
                      <p:cNvGrpSpPr>
                        <a:grpSpLocks/>
                      </p:cNvGrpSpPr>
                      <p:nvPr/>
                    </p:nvGrpSpPr>
                    <p:grpSpPr bwMode="auto">
                      <a:xfrm>
                        <a:off x="-7" y="-12"/>
                        <a:ext cx="2886" cy="20023"/>
                        <a:chOff x="-49" y="-12"/>
                        <a:chExt cx="20049" cy="20023"/>
                      </a:xfrm>
                    </p:grpSpPr>
                    <p:grpSp>
                      <p:nvGrpSpPr>
                        <p:cNvPr id="29869" name="Group 173"/>
                        <p:cNvGrpSpPr>
                          <a:grpSpLocks/>
                        </p:cNvGrpSpPr>
                        <p:nvPr/>
                      </p:nvGrpSpPr>
                      <p:grpSpPr bwMode="auto">
                        <a:xfrm>
                          <a:off x="5189" y="-12"/>
                          <a:ext cx="11636" cy="20023"/>
                          <a:chOff x="0" y="-12"/>
                          <a:chExt cx="20000" cy="20023"/>
                        </a:xfrm>
                      </p:grpSpPr>
                      <p:sp>
                        <p:nvSpPr>
                          <p:cNvPr id="29870" name="Oval 174"/>
                          <p:cNvSpPr>
                            <a:spLocks noChangeArrowheads="1"/>
                          </p:cNvSpPr>
                          <p:nvPr/>
                        </p:nvSpPr>
                        <p:spPr bwMode="auto">
                          <a:xfrm>
                            <a:off x="0" y="5374"/>
                            <a:ext cx="20000" cy="993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71" name="Line 175"/>
                          <p:cNvSpPr>
                            <a:spLocks noChangeShapeType="1"/>
                          </p:cNvSpPr>
                          <p:nvPr/>
                        </p:nvSpPr>
                        <p:spPr bwMode="auto">
                          <a:xfrm>
                            <a:off x="10471" y="-12"/>
                            <a:ext cx="347" cy="20023"/>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72" name="Line 176"/>
                        <p:cNvSpPr>
                          <a:spLocks noChangeShapeType="1"/>
                        </p:cNvSpPr>
                        <p:nvPr/>
                      </p:nvSpPr>
                      <p:spPr bwMode="auto">
                        <a:xfrm>
                          <a:off x="-49" y="10079"/>
                          <a:ext cx="20049"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73" name="Group 177"/>
                      <p:cNvGrpSpPr>
                        <a:grpSpLocks/>
                      </p:cNvGrpSpPr>
                      <p:nvPr/>
                    </p:nvGrpSpPr>
                    <p:grpSpPr bwMode="auto">
                      <a:xfrm>
                        <a:off x="8600" y="-12"/>
                        <a:ext cx="2901" cy="20023"/>
                        <a:chOff x="-104" y="1"/>
                        <a:chExt cx="20104" cy="19998"/>
                      </a:xfrm>
                    </p:grpSpPr>
                    <p:grpSp>
                      <p:nvGrpSpPr>
                        <p:cNvPr id="29874" name="Group 178"/>
                        <p:cNvGrpSpPr>
                          <a:grpSpLocks/>
                        </p:cNvGrpSpPr>
                        <p:nvPr/>
                      </p:nvGrpSpPr>
                      <p:grpSpPr bwMode="auto">
                        <a:xfrm>
                          <a:off x="4470" y="1"/>
                          <a:ext cx="11608" cy="19998"/>
                          <a:chOff x="-181" y="1"/>
                          <a:chExt cx="20181" cy="19998"/>
                        </a:xfrm>
                      </p:grpSpPr>
                      <p:sp>
                        <p:nvSpPr>
                          <p:cNvPr id="29875" name="Oval 179"/>
                          <p:cNvSpPr>
                            <a:spLocks noChangeArrowheads="1"/>
                          </p:cNvSpPr>
                          <p:nvPr/>
                        </p:nvSpPr>
                        <p:spPr bwMode="auto">
                          <a:xfrm>
                            <a:off x="-181" y="5380"/>
                            <a:ext cx="20181" cy="992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76" name="Line 180"/>
                          <p:cNvSpPr>
                            <a:spLocks noChangeShapeType="1"/>
                          </p:cNvSpPr>
                          <p:nvPr/>
                        </p:nvSpPr>
                        <p:spPr bwMode="auto">
                          <a:xfrm>
                            <a:off x="10301" y="1"/>
                            <a:ext cx="434" cy="1999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77" name="Line 181"/>
                        <p:cNvSpPr>
                          <a:spLocks noChangeShapeType="1"/>
                        </p:cNvSpPr>
                        <p:nvPr/>
                      </p:nvSpPr>
                      <p:spPr bwMode="auto">
                        <a:xfrm>
                          <a:off x="-104" y="10079"/>
                          <a:ext cx="20104"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78" name="Group 182"/>
                      <p:cNvGrpSpPr>
                        <a:grpSpLocks/>
                      </p:cNvGrpSpPr>
                      <p:nvPr/>
                    </p:nvGrpSpPr>
                    <p:grpSpPr bwMode="auto">
                      <a:xfrm>
                        <a:off x="17135" y="-12"/>
                        <a:ext cx="2901" cy="20023"/>
                        <a:chOff x="49" y="1"/>
                        <a:chExt cx="19950" cy="19998"/>
                      </a:xfrm>
                    </p:grpSpPr>
                    <p:grpSp>
                      <p:nvGrpSpPr>
                        <p:cNvPr id="29879" name="Group 183"/>
                        <p:cNvGrpSpPr>
                          <a:grpSpLocks/>
                        </p:cNvGrpSpPr>
                        <p:nvPr/>
                      </p:nvGrpSpPr>
                      <p:grpSpPr bwMode="auto">
                        <a:xfrm>
                          <a:off x="4588" y="1"/>
                          <a:ext cx="11519" cy="19998"/>
                          <a:chOff x="-180" y="1"/>
                          <a:chExt cx="20180" cy="19998"/>
                        </a:xfrm>
                      </p:grpSpPr>
                      <p:sp>
                        <p:nvSpPr>
                          <p:cNvPr id="29880" name="Oval 184"/>
                          <p:cNvSpPr>
                            <a:spLocks noChangeArrowheads="1"/>
                          </p:cNvSpPr>
                          <p:nvPr/>
                        </p:nvSpPr>
                        <p:spPr bwMode="auto">
                          <a:xfrm>
                            <a:off x="-180" y="5380"/>
                            <a:ext cx="20180" cy="992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81" name="Line 185"/>
                          <p:cNvSpPr>
                            <a:spLocks noChangeShapeType="1"/>
                          </p:cNvSpPr>
                          <p:nvPr/>
                        </p:nvSpPr>
                        <p:spPr bwMode="auto">
                          <a:xfrm>
                            <a:off x="10302" y="1"/>
                            <a:ext cx="434" cy="1999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82" name="Line 186"/>
                        <p:cNvSpPr>
                          <a:spLocks noChangeShapeType="1"/>
                        </p:cNvSpPr>
                        <p:nvPr/>
                      </p:nvSpPr>
                      <p:spPr bwMode="auto">
                        <a:xfrm>
                          <a:off x="49" y="10079"/>
                          <a:ext cx="19950"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29883" name="Group 187"/>
                    <p:cNvGrpSpPr>
                      <a:grpSpLocks/>
                    </p:cNvGrpSpPr>
                    <p:nvPr/>
                  </p:nvGrpSpPr>
                  <p:grpSpPr bwMode="auto">
                    <a:xfrm>
                      <a:off x="3466" y="-12"/>
                      <a:ext cx="2763" cy="20023"/>
                      <a:chOff x="0" y="1"/>
                      <a:chExt cx="20001" cy="19998"/>
                    </a:xfrm>
                  </p:grpSpPr>
                  <p:grpSp>
                    <p:nvGrpSpPr>
                      <p:cNvPr id="29884" name="Group 188"/>
                      <p:cNvGrpSpPr>
                        <a:grpSpLocks/>
                      </p:cNvGrpSpPr>
                      <p:nvPr/>
                    </p:nvGrpSpPr>
                    <p:grpSpPr bwMode="auto">
                      <a:xfrm>
                        <a:off x="0" y="1"/>
                        <a:ext cx="2881" cy="19998"/>
                        <a:chOff x="-1" y="1"/>
                        <a:chExt cx="20009" cy="19998"/>
                      </a:xfrm>
                    </p:grpSpPr>
                    <p:grpSp>
                      <p:nvGrpSpPr>
                        <p:cNvPr id="29885" name="Group 189"/>
                        <p:cNvGrpSpPr>
                          <a:grpSpLocks/>
                        </p:cNvGrpSpPr>
                        <p:nvPr/>
                      </p:nvGrpSpPr>
                      <p:grpSpPr bwMode="auto">
                        <a:xfrm>
                          <a:off x="3819" y="1"/>
                          <a:ext cx="11612" cy="19998"/>
                          <a:chOff x="0" y="1"/>
                          <a:chExt cx="20000" cy="19998"/>
                        </a:xfrm>
                      </p:grpSpPr>
                      <p:sp>
                        <p:nvSpPr>
                          <p:cNvPr id="29886" name="Oval 190"/>
                          <p:cNvSpPr>
                            <a:spLocks noChangeArrowheads="1"/>
                          </p:cNvSpPr>
                          <p:nvPr/>
                        </p:nvSpPr>
                        <p:spPr bwMode="auto">
                          <a:xfrm>
                            <a:off x="0" y="5380"/>
                            <a:ext cx="20000" cy="992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87" name="Line 191"/>
                          <p:cNvSpPr>
                            <a:spLocks noChangeShapeType="1"/>
                          </p:cNvSpPr>
                          <p:nvPr/>
                        </p:nvSpPr>
                        <p:spPr bwMode="auto">
                          <a:xfrm>
                            <a:off x="11604" y="1"/>
                            <a:ext cx="513" cy="1999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88" name="Line 192"/>
                        <p:cNvSpPr>
                          <a:spLocks noChangeShapeType="1"/>
                        </p:cNvSpPr>
                        <p:nvPr/>
                      </p:nvSpPr>
                      <p:spPr bwMode="auto">
                        <a:xfrm>
                          <a:off x="-1" y="10079"/>
                          <a:ext cx="20009"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89" name="Group 193"/>
                      <p:cNvGrpSpPr>
                        <a:grpSpLocks/>
                      </p:cNvGrpSpPr>
                      <p:nvPr/>
                    </p:nvGrpSpPr>
                    <p:grpSpPr bwMode="auto">
                      <a:xfrm>
                        <a:off x="8491" y="1"/>
                        <a:ext cx="2903" cy="19998"/>
                        <a:chOff x="-96" y="0"/>
                        <a:chExt cx="20047" cy="20000"/>
                      </a:xfrm>
                    </p:grpSpPr>
                    <p:grpSp>
                      <p:nvGrpSpPr>
                        <p:cNvPr id="29890" name="Group 194"/>
                        <p:cNvGrpSpPr>
                          <a:grpSpLocks/>
                        </p:cNvGrpSpPr>
                        <p:nvPr/>
                      </p:nvGrpSpPr>
                      <p:grpSpPr bwMode="auto">
                        <a:xfrm>
                          <a:off x="4904" y="0"/>
                          <a:ext cx="11546" cy="20000"/>
                          <a:chOff x="-83" y="0"/>
                          <a:chExt cx="20083" cy="20000"/>
                        </a:xfrm>
                      </p:grpSpPr>
                      <p:sp>
                        <p:nvSpPr>
                          <p:cNvPr id="29891" name="Oval 195"/>
                          <p:cNvSpPr>
                            <a:spLocks noChangeArrowheads="1"/>
                          </p:cNvSpPr>
                          <p:nvPr/>
                        </p:nvSpPr>
                        <p:spPr bwMode="auto">
                          <a:xfrm>
                            <a:off x="-83" y="5380"/>
                            <a:ext cx="20083" cy="9921"/>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92" name="Line 196"/>
                          <p:cNvSpPr>
                            <a:spLocks noChangeShapeType="1"/>
                          </p:cNvSpPr>
                          <p:nvPr/>
                        </p:nvSpPr>
                        <p:spPr bwMode="auto">
                          <a:xfrm>
                            <a:off x="9743" y="0"/>
                            <a:ext cx="612"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93" name="Line 197"/>
                        <p:cNvSpPr>
                          <a:spLocks noChangeShapeType="1"/>
                        </p:cNvSpPr>
                        <p:nvPr/>
                      </p:nvSpPr>
                      <p:spPr bwMode="auto">
                        <a:xfrm>
                          <a:off x="-96" y="10079"/>
                          <a:ext cx="20047"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894" name="Group 198"/>
                      <p:cNvGrpSpPr>
                        <a:grpSpLocks/>
                      </p:cNvGrpSpPr>
                      <p:nvPr/>
                    </p:nvGrpSpPr>
                    <p:grpSpPr bwMode="auto">
                      <a:xfrm>
                        <a:off x="17120" y="1"/>
                        <a:ext cx="2881" cy="19998"/>
                        <a:chOff x="0" y="0"/>
                        <a:chExt cx="20000" cy="20000"/>
                      </a:xfrm>
                    </p:grpSpPr>
                    <p:grpSp>
                      <p:nvGrpSpPr>
                        <p:cNvPr id="29895" name="Group 199"/>
                        <p:cNvGrpSpPr>
                          <a:grpSpLocks/>
                        </p:cNvGrpSpPr>
                        <p:nvPr/>
                      </p:nvGrpSpPr>
                      <p:grpSpPr bwMode="auto">
                        <a:xfrm>
                          <a:off x="4221" y="0"/>
                          <a:ext cx="11607" cy="20000"/>
                          <a:chOff x="84" y="0"/>
                          <a:chExt cx="19916" cy="20000"/>
                        </a:xfrm>
                      </p:grpSpPr>
                      <p:sp>
                        <p:nvSpPr>
                          <p:cNvPr id="29896" name="Oval 200"/>
                          <p:cNvSpPr>
                            <a:spLocks noChangeArrowheads="1"/>
                          </p:cNvSpPr>
                          <p:nvPr/>
                        </p:nvSpPr>
                        <p:spPr bwMode="auto">
                          <a:xfrm>
                            <a:off x="84" y="5380"/>
                            <a:ext cx="19916" cy="9921"/>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897" name="Line 201"/>
                          <p:cNvSpPr>
                            <a:spLocks noChangeShapeType="1"/>
                          </p:cNvSpPr>
                          <p:nvPr/>
                        </p:nvSpPr>
                        <p:spPr bwMode="auto">
                          <a:xfrm>
                            <a:off x="9828" y="0"/>
                            <a:ext cx="596"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898" name="Line 202"/>
                        <p:cNvSpPr>
                          <a:spLocks noChangeShapeType="1"/>
                        </p:cNvSpPr>
                        <p:nvPr/>
                      </p:nvSpPr>
                      <p:spPr bwMode="auto">
                        <a:xfrm>
                          <a:off x="0" y="10079"/>
                          <a:ext cx="20000"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29899" name="Group 203"/>
                    <p:cNvGrpSpPr>
                      <a:grpSpLocks/>
                    </p:cNvGrpSpPr>
                    <p:nvPr/>
                  </p:nvGrpSpPr>
                  <p:grpSpPr bwMode="auto">
                    <a:xfrm>
                      <a:off x="6924" y="-12"/>
                      <a:ext cx="2768" cy="20023"/>
                      <a:chOff x="22" y="1"/>
                      <a:chExt cx="19960" cy="19998"/>
                    </a:xfrm>
                  </p:grpSpPr>
                  <p:grpSp>
                    <p:nvGrpSpPr>
                      <p:cNvPr id="29900" name="Group 204"/>
                      <p:cNvGrpSpPr>
                        <a:grpSpLocks/>
                      </p:cNvGrpSpPr>
                      <p:nvPr/>
                    </p:nvGrpSpPr>
                    <p:grpSpPr bwMode="auto">
                      <a:xfrm>
                        <a:off x="22" y="1"/>
                        <a:ext cx="2870" cy="19998"/>
                        <a:chOff x="153" y="1"/>
                        <a:chExt cx="19840" cy="19998"/>
                      </a:xfrm>
                    </p:grpSpPr>
                    <p:grpSp>
                      <p:nvGrpSpPr>
                        <p:cNvPr id="29901" name="Group 205"/>
                        <p:cNvGrpSpPr>
                          <a:grpSpLocks/>
                        </p:cNvGrpSpPr>
                        <p:nvPr/>
                      </p:nvGrpSpPr>
                      <p:grpSpPr bwMode="auto">
                        <a:xfrm>
                          <a:off x="3941" y="1"/>
                          <a:ext cx="11517" cy="19998"/>
                          <a:chOff x="0" y="1"/>
                          <a:chExt cx="20000" cy="19998"/>
                        </a:xfrm>
                      </p:grpSpPr>
                      <p:sp>
                        <p:nvSpPr>
                          <p:cNvPr id="29902" name="Oval 206"/>
                          <p:cNvSpPr>
                            <a:spLocks noChangeArrowheads="1"/>
                          </p:cNvSpPr>
                          <p:nvPr/>
                        </p:nvSpPr>
                        <p:spPr bwMode="auto">
                          <a:xfrm>
                            <a:off x="0" y="5380"/>
                            <a:ext cx="20000" cy="992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03" name="Line 207"/>
                          <p:cNvSpPr>
                            <a:spLocks noChangeShapeType="1"/>
                          </p:cNvSpPr>
                          <p:nvPr/>
                        </p:nvSpPr>
                        <p:spPr bwMode="auto">
                          <a:xfrm>
                            <a:off x="10827" y="1"/>
                            <a:ext cx="770" cy="1999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04" name="Line 208"/>
                        <p:cNvSpPr>
                          <a:spLocks noChangeShapeType="1"/>
                        </p:cNvSpPr>
                        <p:nvPr/>
                      </p:nvSpPr>
                      <p:spPr bwMode="auto">
                        <a:xfrm>
                          <a:off x="153" y="10079"/>
                          <a:ext cx="19840"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905" name="Group 209"/>
                      <p:cNvGrpSpPr>
                        <a:grpSpLocks/>
                      </p:cNvGrpSpPr>
                      <p:nvPr/>
                    </p:nvGrpSpPr>
                    <p:grpSpPr bwMode="auto">
                      <a:xfrm>
                        <a:off x="8596" y="1"/>
                        <a:ext cx="2870" cy="19998"/>
                        <a:chOff x="0" y="0"/>
                        <a:chExt cx="20001" cy="20000"/>
                      </a:xfrm>
                    </p:grpSpPr>
                    <p:grpSp>
                      <p:nvGrpSpPr>
                        <p:cNvPr id="29906" name="Group 210"/>
                        <p:cNvGrpSpPr>
                          <a:grpSpLocks/>
                        </p:cNvGrpSpPr>
                        <p:nvPr/>
                      </p:nvGrpSpPr>
                      <p:grpSpPr bwMode="auto">
                        <a:xfrm>
                          <a:off x="3819" y="0"/>
                          <a:ext cx="11610" cy="20000"/>
                          <a:chOff x="0" y="0"/>
                          <a:chExt cx="20000" cy="20000"/>
                        </a:xfrm>
                      </p:grpSpPr>
                      <p:sp>
                        <p:nvSpPr>
                          <p:cNvPr id="29907" name="Oval 211"/>
                          <p:cNvSpPr>
                            <a:spLocks noChangeArrowheads="1"/>
                          </p:cNvSpPr>
                          <p:nvPr/>
                        </p:nvSpPr>
                        <p:spPr bwMode="auto">
                          <a:xfrm>
                            <a:off x="0" y="5380"/>
                            <a:ext cx="20000" cy="9921"/>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08" name="Line 212"/>
                          <p:cNvSpPr>
                            <a:spLocks noChangeShapeType="1"/>
                          </p:cNvSpPr>
                          <p:nvPr/>
                        </p:nvSpPr>
                        <p:spPr bwMode="auto">
                          <a:xfrm>
                            <a:off x="9785" y="0"/>
                            <a:ext cx="611"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09" name="Line 213"/>
                        <p:cNvSpPr>
                          <a:spLocks noChangeShapeType="1"/>
                        </p:cNvSpPr>
                        <p:nvPr/>
                      </p:nvSpPr>
                      <p:spPr bwMode="auto">
                        <a:xfrm>
                          <a:off x="0" y="10079"/>
                          <a:ext cx="20001"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910" name="Group 214"/>
                      <p:cNvGrpSpPr>
                        <a:grpSpLocks/>
                      </p:cNvGrpSpPr>
                      <p:nvPr/>
                    </p:nvGrpSpPr>
                    <p:grpSpPr bwMode="auto">
                      <a:xfrm>
                        <a:off x="17112" y="1"/>
                        <a:ext cx="2870" cy="19998"/>
                        <a:chOff x="-49" y="0"/>
                        <a:chExt cx="20049" cy="20000"/>
                      </a:xfrm>
                    </p:grpSpPr>
                    <p:grpSp>
                      <p:nvGrpSpPr>
                        <p:cNvPr id="29911" name="Group 215"/>
                        <p:cNvGrpSpPr>
                          <a:grpSpLocks/>
                        </p:cNvGrpSpPr>
                        <p:nvPr/>
                      </p:nvGrpSpPr>
                      <p:grpSpPr bwMode="auto">
                        <a:xfrm>
                          <a:off x="3479" y="0"/>
                          <a:ext cx="11638" cy="20000"/>
                          <a:chOff x="261" y="0"/>
                          <a:chExt cx="19739" cy="20000"/>
                        </a:xfrm>
                      </p:grpSpPr>
                      <p:sp>
                        <p:nvSpPr>
                          <p:cNvPr id="29912" name="Oval 216"/>
                          <p:cNvSpPr>
                            <a:spLocks noChangeArrowheads="1"/>
                          </p:cNvSpPr>
                          <p:nvPr/>
                        </p:nvSpPr>
                        <p:spPr bwMode="auto">
                          <a:xfrm>
                            <a:off x="261" y="5380"/>
                            <a:ext cx="19739" cy="9921"/>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13" name="Line 217"/>
                          <p:cNvSpPr>
                            <a:spLocks noChangeShapeType="1"/>
                          </p:cNvSpPr>
                          <p:nvPr/>
                        </p:nvSpPr>
                        <p:spPr bwMode="auto">
                          <a:xfrm>
                            <a:off x="10948" y="0"/>
                            <a:ext cx="77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14" name="Line 218"/>
                        <p:cNvSpPr>
                          <a:spLocks noChangeShapeType="1"/>
                        </p:cNvSpPr>
                        <p:nvPr/>
                      </p:nvSpPr>
                      <p:spPr bwMode="auto">
                        <a:xfrm>
                          <a:off x="-49" y="10079"/>
                          <a:ext cx="20049"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29915" name="Group 219"/>
                    <p:cNvGrpSpPr>
                      <a:grpSpLocks/>
                    </p:cNvGrpSpPr>
                    <p:nvPr/>
                  </p:nvGrpSpPr>
                  <p:grpSpPr bwMode="auto">
                    <a:xfrm>
                      <a:off x="10372" y="-12"/>
                      <a:ext cx="2770" cy="20023"/>
                      <a:chOff x="22" y="1"/>
                      <a:chExt cx="19976" cy="19998"/>
                    </a:xfrm>
                  </p:grpSpPr>
                  <p:grpSp>
                    <p:nvGrpSpPr>
                      <p:cNvPr id="29916" name="Group 220"/>
                      <p:cNvGrpSpPr>
                        <a:grpSpLocks/>
                      </p:cNvGrpSpPr>
                      <p:nvPr/>
                    </p:nvGrpSpPr>
                    <p:grpSpPr bwMode="auto">
                      <a:xfrm>
                        <a:off x="22" y="1"/>
                        <a:ext cx="2870" cy="19998"/>
                        <a:chOff x="152" y="1"/>
                        <a:chExt cx="19840" cy="19998"/>
                      </a:xfrm>
                    </p:grpSpPr>
                    <p:grpSp>
                      <p:nvGrpSpPr>
                        <p:cNvPr id="29917" name="Group 221"/>
                        <p:cNvGrpSpPr>
                          <a:grpSpLocks/>
                        </p:cNvGrpSpPr>
                        <p:nvPr/>
                      </p:nvGrpSpPr>
                      <p:grpSpPr bwMode="auto">
                        <a:xfrm>
                          <a:off x="5337" y="1"/>
                          <a:ext cx="11517" cy="19998"/>
                          <a:chOff x="0" y="1"/>
                          <a:chExt cx="20000" cy="19998"/>
                        </a:xfrm>
                      </p:grpSpPr>
                      <p:sp>
                        <p:nvSpPr>
                          <p:cNvPr id="29918" name="Oval 222"/>
                          <p:cNvSpPr>
                            <a:spLocks noChangeArrowheads="1"/>
                          </p:cNvSpPr>
                          <p:nvPr/>
                        </p:nvSpPr>
                        <p:spPr bwMode="auto">
                          <a:xfrm>
                            <a:off x="0" y="5380"/>
                            <a:ext cx="20000" cy="992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19" name="Line 223"/>
                          <p:cNvSpPr>
                            <a:spLocks noChangeShapeType="1"/>
                          </p:cNvSpPr>
                          <p:nvPr/>
                        </p:nvSpPr>
                        <p:spPr bwMode="auto">
                          <a:xfrm>
                            <a:off x="9173" y="1"/>
                            <a:ext cx="611" cy="1999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20" name="Line 224"/>
                        <p:cNvSpPr>
                          <a:spLocks noChangeShapeType="1"/>
                        </p:cNvSpPr>
                        <p:nvPr/>
                      </p:nvSpPr>
                      <p:spPr bwMode="auto">
                        <a:xfrm>
                          <a:off x="152" y="10079"/>
                          <a:ext cx="19840"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921" name="Group 225"/>
                      <p:cNvGrpSpPr>
                        <a:grpSpLocks/>
                      </p:cNvGrpSpPr>
                      <p:nvPr/>
                    </p:nvGrpSpPr>
                    <p:grpSpPr bwMode="auto">
                      <a:xfrm>
                        <a:off x="8646" y="1"/>
                        <a:ext cx="2871" cy="19998"/>
                        <a:chOff x="0" y="0"/>
                        <a:chExt cx="20007" cy="20000"/>
                      </a:xfrm>
                    </p:grpSpPr>
                    <p:grpSp>
                      <p:nvGrpSpPr>
                        <p:cNvPr id="29922" name="Group 226"/>
                        <p:cNvGrpSpPr>
                          <a:grpSpLocks/>
                        </p:cNvGrpSpPr>
                        <p:nvPr/>
                      </p:nvGrpSpPr>
                      <p:grpSpPr bwMode="auto">
                        <a:xfrm>
                          <a:off x="4223" y="0"/>
                          <a:ext cx="11610" cy="20000"/>
                          <a:chOff x="84" y="0"/>
                          <a:chExt cx="19916" cy="20000"/>
                        </a:xfrm>
                      </p:grpSpPr>
                      <p:sp>
                        <p:nvSpPr>
                          <p:cNvPr id="29923" name="Oval 227"/>
                          <p:cNvSpPr>
                            <a:spLocks noChangeArrowheads="1"/>
                          </p:cNvSpPr>
                          <p:nvPr/>
                        </p:nvSpPr>
                        <p:spPr bwMode="auto">
                          <a:xfrm>
                            <a:off x="84" y="5380"/>
                            <a:ext cx="19916" cy="9921"/>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24" name="Line 228"/>
                          <p:cNvSpPr>
                            <a:spLocks noChangeShapeType="1"/>
                          </p:cNvSpPr>
                          <p:nvPr/>
                        </p:nvSpPr>
                        <p:spPr bwMode="auto">
                          <a:xfrm>
                            <a:off x="9229" y="0"/>
                            <a:ext cx="599"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25" name="Line 229"/>
                        <p:cNvSpPr>
                          <a:spLocks noChangeShapeType="1"/>
                        </p:cNvSpPr>
                        <p:nvPr/>
                      </p:nvSpPr>
                      <p:spPr bwMode="auto">
                        <a:xfrm>
                          <a:off x="0" y="10079"/>
                          <a:ext cx="20007"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926" name="Group 230"/>
                      <p:cNvGrpSpPr>
                        <a:grpSpLocks/>
                      </p:cNvGrpSpPr>
                      <p:nvPr/>
                    </p:nvGrpSpPr>
                    <p:grpSpPr bwMode="auto">
                      <a:xfrm>
                        <a:off x="17127" y="1"/>
                        <a:ext cx="2871" cy="19998"/>
                        <a:chOff x="98" y="0"/>
                        <a:chExt cx="19901" cy="20000"/>
                      </a:xfrm>
                    </p:grpSpPr>
                    <p:grpSp>
                      <p:nvGrpSpPr>
                        <p:cNvPr id="29927" name="Group 231"/>
                        <p:cNvGrpSpPr>
                          <a:grpSpLocks/>
                        </p:cNvGrpSpPr>
                        <p:nvPr/>
                      </p:nvGrpSpPr>
                      <p:grpSpPr bwMode="auto">
                        <a:xfrm>
                          <a:off x="4299" y="0"/>
                          <a:ext cx="11548" cy="20000"/>
                          <a:chOff x="85" y="0"/>
                          <a:chExt cx="19915" cy="20000"/>
                        </a:xfrm>
                      </p:grpSpPr>
                      <p:sp>
                        <p:nvSpPr>
                          <p:cNvPr id="29928" name="Oval 232"/>
                          <p:cNvSpPr>
                            <a:spLocks noChangeArrowheads="1"/>
                          </p:cNvSpPr>
                          <p:nvPr/>
                        </p:nvSpPr>
                        <p:spPr bwMode="auto">
                          <a:xfrm>
                            <a:off x="85" y="5380"/>
                            <a:ext cx="19915" cy="9921"/>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29" name="Line 233"/>
                          <p:cNvSpPr>
                            <a:spLocks noChangeShapeType="1"/>
                          </p:cNvSpPr>
                          <p:nvPr/>
                        </p:nvSpPr>
                        <p:spPr bwMode="auto">
                          <a:xfrm>
                            <a:off x="9827" y="0"/>
                            <a:ext cx="61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30" name="Line 234"/>
                        <p:cNvSpPr>
                          <a:spLocks noChangeShapeType="1"/>
                        </p:cNvSpPr>
                        <p:nvPr/>
                      </p:nvSpPr>
                      <p:spPr bwMode="auto">
                        <a:xfrm>
                          <a:off x="98" y="10079"/>
                          <a:ext cx="19901"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29931" name="Group 235"/>
                    <p:cNvGrpSpPr>
                      <a:grpSpLocks/>
                    </p:cNvGrpSpPr>
                    <p:nvPr/>
                  </p:nvGrpSpPr>
                  <p:grpSpPr bwMode="auto">
                    <a:xfrm>
                      <a:off x="13835" y="-12"/>
                      <a:ext cx="2755" cy="20023"/>
                      <a:chOff x="7" y="1"/>
                      <a:chExt cx="20006" cy="19998"/>
                    </a:xfrm>
                  </p:grpSpPr>
                  <p:grpSp>
                    <p:nvGrpSpPr>
                      <p:cNvPr id="29932" name="Group 236"/>
                      <p:cNvGrpSpPr>
                        <a:grpSpLocks/>
                      </p:cNvGrpSpPr>
                      <p:nvPr/>
                    </p:nvGrpSpPr>
                    <p:grpSpPr bwMode="auto">
                      <a:xfrm>
                        <a:off x="7" y="1"/>
                        <a:ext cx="2890" cy="19998"/>
                        <a:chOff x="48" y="1"/>
                        <a:chExt cx="19960" cy="19998"/>
                      </a:xfrm>
                    </p:grpSpPr>
                    <p:grpSp>
                      <p:nvGrpSpPr>
                        <p:cNvPr id="29933" name="Group 237"/>
                        <p:cNvGrpSpPr>
                          <a:grpSpLocks/>
                        </p:cNvGrpSpPr>
                        <p:nvPr/>
                      </p:nvGrpSpPr>
                      <p:grpSpPr bwMode="auto">
                        <a:xfrm>
                          <a:off x="4261" y="1"/>
                          <a:ext cx="11582" cy="19998"/>
                          <a:chOff x="83" y="1"/>
                          <a:chExt cx="19917" cy="19998"/>
                        </a:xfrm>
                      </p:grpSpPr>
                      <p:sp>
                        <p:nvSpPr>
                          <p:cNvPr id="29934" name="Oval 238"/>
                          <p:cNvSpPr>
                            <a:spLocks noChangeArrowheads="1"/>
                          </p:cNvSpPr>
                          <p:nvPr/>
                        </p:nvSpPr>
                        <p:spPr bwMode="auto">
                          <a:xfrm>
                            <a:off x="83" y="5380"/>
                            <a:ext cx="19917" cy="992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35" name="Line 239"/>
                          <p:cNvSpPr>
                            <a:spLocks noChangeShapeType="1"/>
                          </p:cNvSpPr>
                          <p:nvPr/>
                        </p:nvSpPr>
                        <p:spPr bwMode="auto">
                          <a:xfrm>
                            <a:off x="9821" y="1"/>
                            <a:ext cx="606" cy="1999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36" name="Line 240"/>
                        <p:cNvSpPr>
                          <a:spLocks noChangeShapeType="1"/>
                        </p:cNvSpPr>
                        <p:nvPr/>
                      </p:nvSpPr>
                      <p:spPr bwMode="auto">
                        <a:xfrm>
                          <a:off x="48" y="10079"/>
                          <a:ext cx="19960"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937" name="Group 241"/>
                      <p:cNvGrpSpPr>
                        <a:grpSpLocks/>
                      </p:cNvGrpSpPr>
                      <p:nvPr/>
                    </p:nvGrpSpPr>
                    <p:grpSpPr bwMode="auto">
                      <a:xfrm>
                        <a:off x="8569" y="1"/>
                        <a:ext cx="2904" cy="19998"/>
                        <a:chOff x="-146" y="0"/>
                        <a:chExt cx="20147" cy="20000"/>
                      </a:xfrm>
                    </p:grpSpPr>
                    <p:grpSp>
                      <p:nvGrpSpPr>
                        <p:cNvPr id="29938" name="Group 242"/>
                        <p:cNvGrpSpPr>
                          <a:grpSpLocks/>
                        </p:cNvGrpSpPr>
                        <p:nvPr/>
                      </p:nvGrpSpPr>
                      <p:grpSpPr bwMode="auto">
                        <a:xfrm>
                          <a:off x="4440" y="0"/>
                          <a:ext cx="11634" cy="20000"/>
                          <a:chOff x="-168" y="0"/>
                          <a:chExt cx="20168" cy="20000"/>
                        </a:xfrm>
                      </p:grpSpPr>
                      <p:sp>
                        <p:nvSpPr>
                          <p:cNvPr id="29939" name="Oval 243"/>
                          <p:cNvSpPr>
                            <a:spLocks noChangeArrowheads="1"/>
                          </p:cNvSpPr>
                          <p:nvPr/>
                        </p:nvSpPr>
                        <p:spPr bwMode="auto">
                          <a:xfrm>
                            <a:off x="-168" y="5380"/>
                            <a:ext cx="20168" cy="9921"/>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40" name="Line 244"/>
                          <p:cNvSpPr>
                            <a:spLocks noChangeShapeType="1"/>
                          </p:cNvSpPr>
                          <p:nvPr/>
                        </p:nvSpPr>
                        <p:spPr bwMode="auto">
                          <a:xfrm>
                            <a:off x="8299" y="0"/>
                            <a:ext cx="781"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41" name="Line 245"/>
                        <p:cNvSpPr>
                          <a:spLocks noChangeShapeType="1"/>
                        </p:cNvSpPr>
                        <p:nvPr/>
                      </p:nvSpPr>
                      <p:spPr bwMode="auto">
                        <a:xfrm>
                          <a:off x="-146" y="10079"/>
                          <a:ext cx="20147"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942" name="Group 246"/>
                      <p:cNvGrpSpPr>
                        <a:grpSpLocks/>
                      </p:cNvGrpSpPr>
                      <p:nvPr/>
                    </p:nvGrpSpPr>
                    <p:grpSpPr bwMode="auto">
                      <a:xfrm>
                        <a:off x="17109" y="1"/>
                        <a:ext cx="2904" cy="19998"/>
                        <a:chOff x="7" y="0"/>
                        <a:chExt cx="19993" cy="20000"/>
                      </a:xfrm>
                    </p:grpSpPr>
                    <p:grpSp>
                      <p:nvGrpSpPr>
                        <p:cNvPr id="29943" name="Group 247"/>
                        <p:cNvGrpSpPr>
                          <a:grpSpLocks/>
                        </p:cNvGrpSpPr>
                        <p:nvPr/>
                      </p:nvGrpSpPr>
                      <p:grpSpPr bwMode="auto">
                        <a:xfrm>
                          <a:off x="4558" y="0"/>
                          <a:ext cx="11545" cy="20000"/>
                          <a:chOff x="-168" y="0"/>
                          <a:chExt cx="20168" cy="20000"/>
                        </a:xfrm>
                      </p:grpSpPr>
                      <p:sp>
                        <p:nvSpPr>
                          <p:cNvPr id="29944" name="Oval 248"/>
                          <p:cNvSpPr>
                            <a:spLocks noChangeArrowheads="1"/>
                          </p:cNvSpPr>
                          <p:nvPr/>
                        </p:nvSpPr>
                        <p:spPr bwMode="auto">
                          <a:xfrm>
                            <a:off x="-168" y="5380"/>
                            <a:ext cx="20168" cy="9921"/>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45" name="Line 249"/>
                          <p:cNvSpPr>
                            <a:spLocks noChangeShapeType="1"/>
                          </p:cNvSpPr>
                          <p:nvPr/>
                        </p:nvSpPr>
                        <p:spPr bwMode="auto">
                          <a:xfrm>
                            <a:off x="9693" y="0"/>
                            <a:ext cx="613"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46" name="Line 250"/>
                        <p:cNvSpPr>
                          <a:spLocks noChangeShapeType="1"/>
                        </p:cNvSpPr>
                        <p:nvPr/>
                      </p:nvSpPr>
                      <p:spPr bwMode="auto">
                        <a:xfrm>
                          <a:off x="7" y="10079"/>
                          <a:ext cx="19993"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29947" name="Group 251"/>
                    <p:cNvGrpSpPr>
                      <a:grpSpLocks/>
                    </p:cNvGrpSpPr>
                    <p:nvPr/>
                  </p:nvGrpSpPr>
                  <p:grpSpPr bwMode="auto">
                    <a:xfrm>
                      <a:off x="17291" y="-12"/>
                      <a:ext cx="2755" cy="20023"/>
                      <a:chOff x="1" y="1"/>
                      <a:chExt cx="19983" cy="19998"/>
                    </a:xfrm>
                  </p:grpSpPr>
                  <p:grpSp>
                    <p:nvGrpSpPr>
                      <p:cNvPr id="29948" name="Group 252"/>
                      <p:cNvGrpSpPr>
                        <a:grpSpLocks/>
                      </p:cNvGrpSpPr>
                      <p:nvPr/>
                    </p:nvGrpSpPr>
                    <p:grpSpPr bwMode="auto">
                      <a:xfrm>
                        <a:off x="1" y="1"/>
                        <a:ext cx="2887" cy="19998"/>
                        <a:chOff x="6" y="1"/>
                        <a:chExt cx="19987" cy="19998"/>
                      </a:xfrm>
                    </p:grpSpPr>
                    <p:grpSp>
                      <p:nvGrpSpPr>
                        <p:cNvPr id="29949" name="Group 253"/>
                        <p:cNvGrpSpPr>
                          <a:grpSpLocks/>
                        </p:cNvGrpSpPr>
                        <p:nvPr/>
                      </p:nvGrpSpPr>
                      <p:grpSpPr bwMode="auto">
                        <a:xfrm>
                          <a:off x="3821" y="1"/>
                          <a:ext cx="11603" cy="19998"/>
                          <a:chOff x="0" y="1"/>
                          <a:chExt cx="20000" cy="19998"/>
                        </a:xfrm>
                      </p:grpSpPr>
                      <p:sp>
                        <p:nvSpPr>
                          <p:cNvPr id="29950" name="Oval 254"/>
                          <p:cNvSpPr>
                            <a:spLocks noChangeArrowheads="1"/>
                          </p:cNvSpPr>
                          <p:nvPr/>
                        </p:nvSpPr>
                        <p:spPr bwMode="auto">
                          <a:xfrm>
                            <a:off x="0" y="5380"/>
                            <a:ext cx="20000" cy="9920"/>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51" name="Line 255"/>
                          <p:cNvSpPr>
                            <a:spLocks noChangeShapeType="1"/>
                          </p:cNvSpPr>
                          <p:nvPr/>
                        </p:nvSpPr>
                        <p:spPr bwMode="auto">
                          <a:xfrm>
                            <a:off x="9785" y="1"/>
                            <a:ext cx="609" cy="1999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52" name="Line 256"/>
                        <p:cNvSpPr>
                          <a:spLocks noChangeShapeType="1"/>
                        </p:cNvSpPr>
                        <p:nvPr/>
                      </p:nvSpPr>
                      <p:spPr bwMode="auto">
                        <a:xfrm>
                          <a:off x="6" y="10079"/>
                          <a:ext cx="19987"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953" name="Group 257"/>
                      <p:cNvGrpSpPr>
                        <a:grpSpLocks/>
                      </p:cNvGrpSpPr>
                      <p:nvPr/>
                    </p:nvGrpSpPr>
                    <p:grpSpPr bwMode="auto">
                      <a:xfrm>
                        <a:off x="8531" y="1"/>
                        <a:ext cx="2887" cy="19998"/>
                        <a:chOff x="96" y="0"/>
                        <a:chExt cx="19904" cy="20000"/>
                      </a:xfrm>
                    </p:grpSpPr>
                    <p:grpSp>
                      <p:nvGrpSpPr>
                        <p:cNvPr id="29954" name="Group 258"/>
                        <p:cNvGrpSpPr>
                          <a:grpSpLocks/>
                        </p:cNvGrpSpPr>
                        <p:nvPr/>
                      </p:nvGrpSpPr>
                      <p:grpSpPr bwMode="auto">
                        <a:xfrm>
                          <a:off x="4295" y="0"/>
                          <a:ext cx="11555" cy="20000"/>
                          <a:chOff x="83" y="0"/>
                          <a:chExt cx="19917" cy="20000"/>
                        </a:xfrm>
                      </p:grpSpPr>
                      <p:sp>
                        <p:nvSpPr>
                          <p:cNvPr id="29955" name="Oval 259"/>
                          <p:cNvSpPr>
                            <a:spLocks noChangeArrowheads="1"/>
                          </p:cNvSpPr>
                          <p:nvPr/>
                        </p:nvSpPr>
                        <p:spPr bwMode="auto">
                          <a:xfrm>
                            <a:off x="83" y="5380"/>
                            <a:ext cx="19917" cy="9921"/>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56" name="Line 260"/>
                          <p:cNvSpPr>
                            <a:spLocks noChangeShapeType="1"/>
                          </p:cNvSpPr>
                          <p:nvPr/>
                        </p:nvSpPr>
                        <p:spPr bwMode="auto">
                          <a:xfrm>
                            <a:off x="9222" y="0"/>
                            <a:ext cx="605"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57" name="Line 261"/>
                        <p:cNvSpPr>
                          <a:spLocks noChangeShapeType="1"/>
                        </p:cNvSpPr>
                        <p:nvPr/>
                      </p:nvSpPr>
                      <p:spPr bwMode="auto">
                        <a:xfrm>
                          <a:off x="96" y="10079"/>
                          <a:ext cx="19904"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958" name="Group 262"/>
                      <p:cNvGrpSpPr>
                        <a:grpSpLocks/>
                      </p:cNvGrpSpPr>
                      <p:nvPr/>
                    </p:nvGrpSpPr>
                    <p:grpSpPr bwMode="auto">
                      <a:xfrm>
                        <a:off x="17097" y="1"/>
                        <a:ext cx="2887" cy="19998"/>
                        <a:chOff x="-56" y="0"/>
                        <a:chExt cx="20056" cy="20000"/>
                      </a:xfrm>
                    </p:grpSpPr>
                    <p:grpSp>
                      <p:nvGrpSpPr>
                        <p:cNvPr id="29959" name="Group 263"/>
                        <p:cNvGrpSpPr>
                          <a:grpSpLocks/>
                        </p:cNvGrpSpPr>
                        <p:nvPr/>
                      </p:nvGrpSpPr>
                      <p:grpSpPr bwMode="auto">
                        <a:xfrm>
                          <a:off x="3772" y="0"/>
                          <a:ext cx="11643" cy="20000"/>
                          <a:chOff x="0" y="0"/>
                          <a:chExt cx="20000" cy="20000"/>
                        </a:xfrm>
                      </p:grpSpPr>
                      <p:sp>
                        <p:nvSpPr>
                          <p:cNvPr id="29960" name="Oval 264"/>
                          <p:cNvSpPr>
                            <a:spLocks noChangeArrowheads="1"/>
                          </p:cNvSpPr>
                          <p:nvPr/>
                        </p:nvSpPr>
                        <p:spPr bwMode="auto">
                          <a:xfrm>
                            <a:off x="0" y="5380"/>
                            <a:ext cx="20000" cy="9921"/>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61" name="Line 265"/>
                          <p:cNvSpPr>
                            <a:spLocks noChangeShapeType="1"/>
                          </p:cNvSpPr>
                          <p:nvPr/>
                        </p:nvSpPr>
                        <p:spPr bwMode="auto">
                          <a:xfrm>
                            <a:off x="9784" y="0"/>
                            <a:ext cx="61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62" name="Line 266"/>
                        <p:cNvSpPr>
                          <a:spLocks noChangeShapeType="1"/>
                        </p:cNvSpPr>
                        <p:nvPr/>
                      </p:nvSpPr>
                      <p:spPr bwMode="auto">
                        <a:xfrm>
                          <a:off x="-56" y="10079"/>
                          <a:ext cx="20056" cy="17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grpSp>
                <p:nvGrpSpPr>
                  <p:cNvPr id="29963" name="Group 267"/>
                  <p:cNvGrpSpPr>
                    <a:grpSpLocks/>
                  </p:cNvGrpSpPr>
                  <p:nvPr/>
                </p:nvGrpSpPr>
                <p:grpSpPr bwMode="auto">
                  <a:xfrm>
                    <a:off x="663" y="-28"/>
                    <a:ext cx="1956" cy="13107"/>
                    <a:chOff x="0" y="-1"/>
                    <a:chExt cx="20000" cy="20002"/>
                  </a:xfrm>
                </p:grpSpPr>
                <p:grpSp>
                  <p:nvGrpSpPr>
                    <p:cNvPr id="29964" name="Group 268"/>
                    <p:cNvGrpSpPr>
                      <a:grpSpLocks/>
                    </p:cNvGrpSpPr>
                    <p:nvPr/>
                  </p:nvGrpSpPr>
                  <p:grpSpPr bwMode="auto">
                    <a:xfrm>
                      <a:off x="0" y="11995"/>
                      <a:ext cx="8640" cy="8006"/>
                      <a:chOff x="0" y="-6"/>
                      <a:chExt cx="20000" cy="20009"/>
                    </a:xfrm>
                  </p:grpSpPr>
                  <p:grpSp>
                    <p:nvGrpSpPr>
                      <p:cNvPr id="29965" name="Group 269"/>
                      <p:cNvGrpSpPr>
                        <a:grpSpLocks/>
                      </p:cNvGrpSpPr>
                      <p:nvPr/>
                    </p:nvGrpSpPr>
                    <p:grpSpPr bwMode="auto">
                      <a:xfrm>
                        <a:off x="0" y="13145"/>
                        <a:ext cx="8852" cy="6858"/>
                        <a:chOff x="0" y="-8"/>
                        <a:chExt cx="20000" cy="20017"/>
                      </a:xfrm>
                    </p:grpSpPr>
                    <p:grpSp>
                      <p:nvGrpSpPr>
                        <p:cNvPr id="29966" name="Group 270"/>
                        <p:cNvGrpSpPr>
                          <a:grpSpLocks/>
                        </p:cNvGrpSpPr>
                        <p:nvPr/>
                      </p:nvGrpSpPr>
                      <p:grpSpPr bwMode="auto">
                        <a:xfrm>
                          <a:off x="3477" y="-8"/>
                          <a:ext cx="11977" cy="20017"/>
                          <a:chOff x="0" y="-8"/>
                          <a:chExt cx="20000" cy="19997"/>
                        </a:xfrm>
                      </p:grpSpPr>
                      <p:sp>
                        <p:nvSpPr>
                          <p:cNvPr id="29967" name="Oval 271"/>
                          <p:cNvSpPr>
                            <a:spLocks noChangeArrowheads="1"/>
                          </p:cNvSpPr>
                          <p:nvPr/>
                        </p:nvSpPr>
                        <p:spPr bwMode="auto">
                          <a:xfrm>
                            <a:off x="0" y="2776"/>
                            <a:ext cx="19370" cy="14078"/>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68" name="Line 272"/>
                          <p:cNvSpPr>
                            <a:spLocks noChangeShapeType="1"/>
                          </p:cNvSpPr>
                          <p:nvPr/>
                        </p:nvSpPr>
                        <p:spPr bwMode="auto">
                          <a:xfrm flipH="1">
                            <a:off x="0" y="-8"/>
                            <a:ext cx="20000" cy="19997"/>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69" name="Line 273"/>
                        <p:cNvSpPr>
                          <a:spLocks noChangeShapeType="1"/>
                        </p:cNvSpPr>
                        <p:nvPr/>
                      </p:nvSpPr>
                      <p:spPr bwMode="auto">
                        <a:xfrm>
                          <a:off x="0" y="10065"/>
                          <a:ext cx="20000" cy="14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970" name="Group 274"/>
                      <p:cNvGrpSpPr>
                        <a:grpSpLocks/>
                      </p:cNvGrpSpPr>
                      <p:nvPr/>
                    </p:nvGrpSpPr>
                    <p:grpSpPr bwMode="auto">
                      <a:xfrm>
                        <a:off x="11148" y="-6"/>
                        <a:ext cx="8852" cy="6856"/>
                        <a:chOff x="-1" y="0"/>
                        <a:chExt cx="20001" cy="19994"/>
                      </a:xfrm>
                    </p:grpSpPr>
                    <p:grpSp>
                      <p:nvGrpSpPr>
                        <p:cNvPr id="29971" name="Group 275"/>
                        <p:cNvGrpSpPr>
                          <a:grpSpLocks/>
                        </p:cNvGrpSpPr>
                        <p:nvPr/>
                      </p:nvGrpSpPr>
                      <p:grpSpPr bwMode="auto">
                        <a:xfrm>
                          <a:off x="3472" y="0"/>
                          <a:ext cx="11982" cy="19994"/>
                          <a:chOff x="-11" y="0"/>
                          <a:chExt cx="20011" cy="19994"/>
                        </a:xfrm>
                      </p:grpSpPr>
                      <p:sp>
                        <p:nvSpPr>
                          <p:cNvPr id="29972" name="Oval 276"/>
                          <p:cNvSpPr>
                            <a:spLocks noChangeArrowheads="1"/>
                          </p:cNvSpPr>
                          <p:nvPr/>
                        </p:nvSpPr>
                        <p:spPr bwMode="auto">
                          <a:xfrm>
                            <a:off x="-3" y="2639"/>
                            <a:ext cx="19287" cy="14045"/>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73" name="Line 277"/>
                          <p:cNvSpPr>
                            <a:spLocks noChangeShapeType="1"/>
                          </p:cNvSpPr>
                          <p:nvPr/>
                        </p:nvSpPr>
                        <p:spPr bwMode="auto">
                          <a:xfrm flipH="1">
                            <a:off x="-11" y="0"/>
                            <a:ext cx="20011" cy="19994"/>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74" name="Line 278"/>
                        <p:cNvSpPr>
                          <a:spLocks noChangeShapeType="1"/>
                        </p:cNvSpPr>
                        <p:nvPr/>
                      </p:nvSpPr>
                      <p:spPr bwMode="auto">
                        <a:xfrm>
                          <a:off x="-1" y="9431"/>
                          <a:ext cx="20001" cy="14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29975" name="Group 279"/>
                    <p:cNvGrpSpPr>
                      <a:grpSpLocks/>
                    </p:cNvGrpSpPr>
                    <p:nvPr/>
                  </p:nvGrpSpPr>
                  <p:grpSpPr bwMode="auto">
                    <a:xfrm>
                      <a:off x="11422" y="-1"/>
                      <a:ext cx="8578" cy="8116"/>
                      <a:chOff x="3" y="9"/>
                      <a:chExt cx="19995" cy="19993"/>
                    </a:xfrm>
                  </p:grpSpPr>
                  <p:grpSp>
                    <p:nvGrpSpPr>
                      <p:cNvPr id="29976" name="Group 280"/>
                      <p:cNvGrpSpPr>
                        <a:grpSpLocks/>
                      </p:cNvGrpSpPr>
                      <p:nvPr/>
                    </p:nvGrpSpPr>
                    <p:grpSpPr bwMode="auto">
                      <a:xfrm>
                        <a:off x="3" y="13245"/>
                        <a:ext cx="8937" cy="6757"/>
                        <a:chOff x="7" y="0"/>
                        <a:chExt cx="19993" cy="20007"/>
                      </a:xfrm>
                    </p:grpSpPr>
                    <p:grpSp>
                      <p:nvGrpSpPr>
                        <p:cNvPr id="29977" name="Group 281"/>
                        <p:cNvGrpSpPr>
                          <a:grpSpLocks/>
                        </p:cNvGrpSpPr>
                        <p:nvPr/>
                      </p:nvGrpSpPr>
                      <p:grpSpPr bwMode="auto">
                        <a:xfrm>
                          <a:off x="3573" y="0"/>
                          <a:ext cx="11895" cy="20007"/>
                          <a:chOff x="-7" y="0"/>
                          <a:chExt cx="20007" cy="19991"/>
                        </a:xfrm>
                      </p:grpSpPr>
                      <p:sp>
                        <p:nvSpPr>
                          <p:cNvPr id="29978" name="Oval 282"/>
                          <p:cNvSpPr>
                            <a:spLocks noChangeArrowheads="1"/>
                          </p:cNvSpPr>
                          <p:nvPr/>
                        </p:nvSpPr>
                        <p:spPr bwMode="auto">
                          <a:xfrm>
                            <a:off x="0" y="2639"/>
                            <a:ext cx="19368" cy="14065"/>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79" name="Line 283"/>
                          <p:cNvSpPr>
                            <a:spLocks noChangeShapeType="1"/>
                          </p:cNvSpPr>
                          <p:nvPr/>
                        </p:nvSpPr>
                        <p:spPr bwMode="auto">
                          <a:xfrm flipH="1">
                            <a:off x="-7" y="0"/>
                            <a:ext cx="20007" cy="19991"/>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80" name="Line 284"/>
                        <p:cNvSpPr>
                          <a:spLocks noChangeShapeType="1"/>
                        </p:cNvSpPr>
                        <p:nvPr/>
                      </p:nvSpPr>
                      <p:spPr bwMode="auto">
                        <a:xfrm>
                          <a:off x="7" y="9439"/>
                          <a:ext cx="19993" cy="16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981" name="Group 285"/>
                      <p:cNvGrpSpPr>
                        <a:grpSpLocks/>
                      </p:cNvGrpSpPr>
                      <p:nvPr/>
                    </p:nvGrpSpPr>
                    <p:grpSpPr bwMode="auto">
                      <a:xfrm>
                        <a:off x="11084" y="9"/>
                        <a:ext cx="8914" cy="6759"/>
                        <a:chOff x="-3" y="0"/>
                        <a:chExt cx="20003" cy="20012"/>
                      </a:xfrm>
                    </p:grpSpPr>
                    <p:grpSp>
                      <p:nvGrpSpPr>
                        <p:cNvPr id="29982" name="Group 286"/>
                        <p:cNvGrpSpPr>
                          <a:grpSpLocks/>
                        </p:cNvGrpSpPr>
                        <p:nvPr/>
                      </p:nvGrpSpPr>
                      <p:grpSpPr bwMode="auto">
                        <a:xfrm>
                          <a:off x="3471" y="0"/>
                          <a:ext cx="11931" cy="20012"/>
                          <a:chOff x="0" y="0"/>
                          <a:chExt cx="20000" cy="19997"/>
                        </a:xfrm>
                      </p:grpSpPr>
                      <p:sp>
                        <p:nvSpPr>
                          <p:cNvPr id="29983" name="Oval 287"/>
                          <p:cNvSpPr>
                            <a:spLocks noChangeArrowheads="1"/>
                          </p:cNvSpPr>
                          <p:nvPr/>
                        </p:nvSpPr>
                        <p:spPr bwMode="auto">
                          <a:xfrm>
                            <a:off x="7" y="3148"/>
                            <a:ext cx="19361" cy="14059"/>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84" name="Line 288"/>
                          <p:cNvSpPr>
                            <a:spLocks noChangeShapeType="1"/>
                          </p:cNvSpPr>
                          <p:nvPr/>
                        </p:nvSpPr>
                        <p:spPr bwMode="auto">
                          <a:xfrm flipH="1">
                            <a:off x="0" y="0"/>
                            <a:ext cx="20000" cy="19997"/>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85" name="Line 289"/>
                        <p:cNvSpPr>
                          <a:spLocks noChangeShapeType="1"/>
                        </p:cNvSpPr>
                        <p:nvPr/>
                      </p:nvSpPr>
                      <p:spPr bwMode="auto">
                        <a:xfrm>
                          <a:off x="-3" y="10117"/>
                          <a:ext cx="20003" cy="13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grpSp>
                <p:nvGrpSpPr>
                  <p:cNvPr id="29986" name="Group 290"/>
                  <p:cNvGrpSpPr>
                    <a:grpSpLocks/>
                  </p:cNvGrpSpPr>
                  <p:nvPr/>
                </p:nvGrpSpPr>
                <p:grpSpPr bwMode="auto">
                  <a:xfrm>
                    <a:off x="6279" y="-28"/>
                    <a:ext cx="1955" cy="13108"/>
                    <a:chOff x="1" y="2"/>
                    <a:chExt cx="19996" cy="19998"/>
                  </a:xfrm>
                </p:grpSpPr>
                <p:grpSp>
                  <p:nvGrpSpPr>
                    <p:cNvPr id="29987" name="Group 291"/>
                    <p:cNvGrpSpPr>
                      <a:grpSpLocks/>
                    </p:cNvGrpSpPr>
                    <p:nvPr/>
                  </p:nvGrpSpPr>
                  <p:grpSpPr bwMode="auto">
                    <a:xfrm>
                      <a:off x="1" y="11995"/>
                      <a:ext cx="8612" cy="8005"/>
                      <a:chOff x="2" y="4"/>
                      <a:chExt cx="19997" cy="19996"/>
                    </a:xfrm>
                  </p:grpSpPr>
                  <p:grpSp>
                    <p:nvGrpSpPr>
                      <p:cNvPr id="29988" name="Group 292"/>
                      <p:cNvGrpSpPr>
                        <a:grpSpLocks/>
                      </p:cNvGrpSpPr>
                      <p:nvPr/>
                    </p:nvGrpSpPr>
                    <p:grpSpPr bwMode="auto">
                      <a:xfrm>
                        <a:off x="2" y="13148"/>
                        <a:ext cx="8835" cy="6852"/>
                        <a:chOff x="5" y="0"/>
                        <a:chExt cx="19995" cy="20000"/>
                      </a:xfrm>
                    </p:grpSpPr>
                    <p:grpSp>
                      <p:nvGrpSpPr>
                        <p:cNvPr id="29989" name="Group 293"/>
                        <p:cNvGrpSpPr>
                          <a:grpSpLocks/>
                        </p:cNvGrpSpPr>
                        <p:nvPr/>
                      </p:nvGrpSpPr>
                      <p:grpSpPr bwMode="auto">
                        <a:xfrm>
                          <a:off x="4572" y="0"/>
                          <a:ext cx="11986" cy="20000"/>
                          <a:chOff x="0" y="0"/>
                          <a:chExt cx="20000" cy="20000"/>
                        </a:xfrm>
                      </p:grpSpPr>
                      <p:sp>
                        <p:nvSpPr>
                          <p:cNvPr id="29990" name="Oval 294"/>
                          <p:cNvSpPr>
                            <a:spLocks noChangeArrowheads="1"/>
                          </p:cNvSpPr>
                          <p:nvPr/>
                        </p:nvSpPr>
                        <p:spPr bwMode="auto">
                          <a:xfrm>
                            <a:off x="0" y="2779"/>
                            <a:ext cx="19369" cy="140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91" name="Line 295"/>
                          <p:cNvSpPr>
                            <a:spLocks noChangeShapeType="1"/>
                          </p:cNvSpPr>
                          <p:nvPr/>
                        </p:nvSpPr>
                        <p:spPr bwMode="auto">
                          <a:xfrm flipH="1">
                            <a:off x="0" y="0"/>
                            <a:ext cx="2000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92" name="Line 296"/>
                        <p:cNvSpPr>
                          <a:spLocks noChangeShapeType="1"/>
                        </p:cNvSpPr>
                        <p:nvPr/>
                      </p:nvSpPr>
                      <p:spPr bwMode="auto">
                        <a:xfrm>
                          <a:off x="5" y="10070"/>
                          <a:ext cx="19995" cy="137"/>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29993" name="Group 297"/>
                      <p:cNvGrpSpPr>
                        <a:grpSpLocks/>
                      </p:cNvGrpSpPr>
                      <p:nvPr/>
                    </p:nvGrpSpPr>
                    <p:grpSpPr bwMode="auto">
                      <a:xfrm>
                        <a:off x="11164" y="4"/>
                        <a:ext cx="8835" cy="6857"/>
                        <a:chOff x="1" y="0"/>
                        <a:chExt cx="19998" cy="20000"/>
                      </a:xfrm>
                    </p:grpSpPr>
                    <p:grpSp>
                      <p:nvGrpSpPr>
                        <p:cNvPr id="29994" name="Group 298"/>
                        <p:cNvGrpSpPr>
                          <a:grpSpLocks/>
                        </p:cNvGrpSpPr>
                        <p:nvPr/>
                      </p:nvGrpSpPr>
                      <p:grpSpPr bwMode="auto">
                        <a:xfrm>
                          <a:off x="4193" y="0"/>
                          <a:ext cx="12042" cy="20000"/>
                          <a:chOff x="-3" y="0"/>
                          <a:chExt cx="20003" cy="20000"/>
                        </a:xfrm>
                      </p:grpSpPr>
                      <p:sp>
                        <p:nvSpPr>
                          <p:cNvPr id="29995" name="Oval 299"/>
                          <p:cNvSpPr>
                            <a:spLocks noChangeArrowheads="1"/>
                          </p:cNvSpPr>
                          <p:nvPr/>
                        </p:nvSpPr>
                        <p:spPr bwMode="auto">
                          <a:xfrm>
                            <a:off x="-3" y="2660"/>
                            <a:ext cx="19289" cy="14009"/>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29996" name="Line 300"/>
                          <p:cNvSpPr>
                            <a:spLocks noChangeShapeType="1"/>
                          </p:cNvSpPr>
                          <p:nvPr/>
                        </p:nvSpPr>
                        <p:spPr bwMode="auto">
                          <a:xfrm flipH="1">
                            <a:off x="0" y="0"/>
                            <a:ext cx="2000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29997" name="Line 301"/>
                        <p:cNvSpPr>
                          <a:spLocks noChangeShapeType="1"/>
                        </p:cNvSpPr>
                        <p:nvPr/>
                      </p:nvSpPr>
                      <p:spPr bwMode="auto">
                        <a:xfrm>
                          <a:off x="1" y="9427"/>
                          <a:ext cx="19998" cy="14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29998" name="Group 302"/>
                    <p:cNvGrpSpPr>
                      <a:grpSpLocks/>
                    </p:cNvGrpSpPr>
                    <p:nvPr/>
                  </p:nvGrpSpPr>
                  <p:grpSpPr bwMode="auto">
                    <a:xfrm>
                      <a:off x="11579" y="2"/>
                      <a:ext cx="8418" cy="8117"/>
                      <a:chOff x="0" y="0"/>
                      <a:chExt cx="19997" cy="20002"/>
                    </a:xfrm>
                  </p:grpSpPr>
                  <p:grpSp>
                    <p:nvGrpSpPr>
                      <p:cNvPr id="29999" name="Group 303"/>
                      <p:cNvGrpSpPr>
                        <a:grpSpLocks/>
                      </p:cNvGrpSpPr>
                      <p:nvPr/>
                    </p:nvGrpSpPr>
                    <p:grpSpPr bwMode="auto">
                      <a:xfrm>
                        <a:off x="0" y="13238"/>
                        <a:ext cx="9039" cy="6764"/>
                        <a:chOff x="0" y="0"/>
                        <a:chExt cx="19997" cy="20006"/>
                      </a:xfrm>
                    </p:grpSpPr>
                    <p:grpSp>
                      <p:nvGrpSpPr>
                        <p:cNvPr id="30000" name="Group 304"/>
                        <p:cNvGrpSpPr>
                          <a:grpSpLocks/>
                        </p:cNvGrpSpPr>
                        <p:nvPr/>
                      </p:nvGrpSpPr>
                      <p:grpSpPr bwMode="auto">
                        <a:xfrm>
                          <a:off x="3442" y="0"/>
                          <a:ext cx="11989" cy="20006"/>
                          <a:chOff x="0" y="0"/>
                          <a:chExt cx="20000" cy="20000"/>
                        </a:xfrm>
                      </p:grpSpPr>
                      <p:sp>
                        <p:nvSpPr>
                          <p:cNvPr id="30001" name="Oval 305"/>
                          <p:cNvSpPr>
                            <a:spLocks noChangeArrowheads="1"/>
                          </p:cNvSpPr>
                          <p:nvPr/>
                        </p:nvSpPr>
                        <p:spPr bwMode="auto">
                          <a:xfrm>
                            <a:off x="0" y="2658"/>
                            <a:ext cx="19369" cy="14048"/>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02" name="Line 306"/>
                          <p:cNvSpPr>
                            <a:spLocks noChangeShapeType="1"/>
                          </p:cNvSpPr>
                          <p:nvPr/>
                        </p:nvSpPr>
                        <p:spPr bwMode="auto">
                          <a:xfrm flipH="1">
                            <a:off x="0" y="0"/>
                            <a:ext cx="2000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30003" name="Line 307"/>
                        <p:cNvSpPr>
                          <a:spLocks noChangeShapeType="1"/>
                        </p:cNvSpPr>
                        <p:nvPr/>
                      </p:nvSpPr>
                      <p:spPr bwMode="auto">
                        <a:xfrm>
                          <a:off x="0" y="9432"/>
                          <a:ext cx="19997" cy="18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30004" name="Group 308"/>
                      <p:cNvGrpSpPr>
                        <a:grpSpLocks/>
                      </p:cNvGrpSpPr>
                      <p:nvPr/>
                    </p:nvGrpSpPr>
                    <p:grpSpPr bwMode="auto">
                      <a:xfrm>
                        <a:off x="10911" y="0"/>
                        <a:ext cx="9086" cy="6760"/>
                        <a:chOff x="0" y="-4"/>
                        <a:chExt cx="20000" cy="20004"/>
                      </a:xfrm>
                    </p:grpSpPr>
                    <p:grpSp>
                      <p:nvGrpSpPr>
                        <p:cNvPr id="30005" name="Group 309"/>
                        <p:cNvGrpSpPr>
                          <a:grpSpLocks/>
                        </p:cNvGrpSpPr>
                        <p:nvPr/>
                      </p:nvGrpSpPr>
                      <p:grpSpPr bwMode="auto">
                        <a:xfrm>
                          <a:off x="4543" y="-4"/>
                          <a:ext cx="11979" cy="20004"/>
                          <a:chOff x="0" y="-4"/>
                          <a:chExt cx="20000" cy="20004"/>
                        </a:xfrm>
                      </p:grpSpPr>
                      <p:sp>
                        <p:nvSpPr>
                          <p:cNvPr id="30006" name="Oval 310"/>
                          <p:cNvSpPr>
                            <a:spLocks noChangeArrowheads="1"/>
                          </p:cNvSpPr>
                          <p:nvPr/>
                        </p:nvSpPr>
                        <p:spPr bwMode="auto">
                          <a:xfrm>
                            <a:off x="0" y="3148"/>
                            <a:ext cx="19372" cy="14059"/>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07" name="Line 311"/>
                          <p:cNvSpPr>
                            <a:spLocks noChangeShapeType="1"/>
                          </p:cNvSpPr>
                          <p:nvPr/>
                        </p:nvSpPr>
                        <p:spPr bwMode="auto">
                          <a:xfrm flipH="1">
                            <a:off x="0" y="-4"/>
                            <a:ext cx="20000" cy="20004"/>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30008" name="Line 312"/>
                        <p:cNvSpPr>
                          <a:spLocks noChangeShapeType="1"/>
                        </p:cNvSpPr>
                        <p:nvPr/>
                      </p:nvSpPr>
                      <p:spPr bwMode="auto">
                        <a:xfrm>
                          <a:off x="0" y="10110"/>
                          <a:ext cx="20000" cy="131"/>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grpSp>
                <p:nvGrpSpPr>
                  <p:cNvPr id="30009" name="Group 313"/>
                  <p:cNvGrpSpPr>
                    <a:grpSpLocks/>
                  </p:cNvGrpSpPr>
                  <p:nvPr/>
                </p:nvGrpSpPr>
                <p:grpSpPr bwMode="auto">
                  <a:xfrm>
                    <a:off x="12288" y="-28"/>
                    <a:ext cx="1946" cy="13108"/>
                    <a:chOff x="0" y="2"/>
                    <a:chExt cx="19998" cy="19998"/>
                  </a:xfrm>
                </p:grpSpPr>
                <p:grpSp>
                  <p:nvGrpSpPr>
                    <p:cNvPr id="30010" name="Group 314"/>
                    <p:cNvGrpSpPr>
                      <a:grpSpLocks/>
                    </p:cNvGrpSpPr>
                    <p:nvPr/>
                  </p:nvGrpSpPr>
                  <p:grpSpPr bwMode="auto">
                    <a:xfrm>
                      <a:off x="0" y="11995"/>
                      <a:ext cx="8509" cy="8005"/>
                      <a:chOff x="0" y="4"/>
                      <a:chExt cx="20000" cy="19996"/>
                    </a:xfrm>
                  </p:grpSpPr>
                  <p:grpSp>
                    <p:nvGrpSpPr>
                      <p:cNvPr id="30011" name="Group 315"/>
                      <p:cNvGrpSpPr>
                        <a:grpSpLocks/>
                      </p:cNvGrpSpPr>
                      <p:nvPr/>
                    </p:nvGrpSpPr>
                    <p:grpSpPr bwMode="auto">
                      <a:xfrm>
                        <a:off x="0" y="13148"/>
                        <a:ext cx="8986" cy="6852"/>
                        <a:chOff x="0" y="0"/>
                        <a:chExt cx="20003" cy="20000"/>
                      </a:xfrm>
                    </p:grpSpPr>
                    <p:grpSp>
                      <p:nvGrpSpPr>
                        <p:cNvPr id="30012" name="Group 316"/>
                        <p:cNvGrpSpPr>
                          <a:grpSpLocks/>
                        </p:cNvGrpSpPr>
                        <p:nvPr/>
                      </p:nvGrpSpPr>
                      <p:grpSpPr bwMode="auto">
                        <a:xfrm>
                          <a:off x="3170" y="0"/>
                          <a:ext cx="11940" cy="20000"/>
                          <a:chOff x="0" y="0"/>
                          <a:chExt cx="20000" cy="20000"/>
                        </a:xfrm>
                      </p:grpSpPr>
                      <p:sp>
                        <p:nvSpPr>
                          <p:cNvPr id="30013" name="Oval 317"/>
                          <p:cNvSpPr>
                            <a:spLocks noChangeArrowheads="1"/>
                          </p:cNvSpPr>
                          <p:nvPr/>
                        </p:nvSpPr>
                        <p:spPr bwMode="auto">
                          <a:xfrm>
                            <a:off x="0" y="2779"/>
                            <a:ext cx="19280" cy="140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14" name="Line 318"/>
                          <p:cNvSpPr>
                            <a:spLocks noChangeShapeType="1"/>
                          </p:cNvSpPr>
                          <p:nvPr/>
                        </p:nvSpPr>
                        <p:spPr bwMode="auto">
                          <a:xfrm flipH="1">
                            <a:off x="0" y="0"/>
                            <a:ext cx="2000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30015" name="Line 319"/>
                        <p:cNvSpPr>
                          <a:spLocks noChangeShapeType="1"/>
                        </p:cNvSpPr>
                        <p:nvPr/>
                      </p:nvSpPr>
                      <p:spPr bwMode="auto">
                        <a:xfrm>
                          <a:off x="0" y="10070"/>
                          <a:ext cx="20003" cy="137"/>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30016" name="Group 320"/>
                      <p:cNvGrpSpPr>
                        <a:grpSpLocks/>
                      </p:cNvGrpSpPr>
                      <p:nvPr/>
                    </p:nvGrpSpPr>
                    <p:grpSpPr bwMode="auto">
                      <a:xfrm>
                        <a:off x="11014" y="4"/>
                        <a:ext cx="8986" cy="6857"/>
                        <a:chOff x="1" y="0"/>
                        <a:chExt cx="19998" cy="20000"/>
                      </a:xfrm>
                    </p:grpSpPr>
                    <p:grpSp>
                      <p:nvGrpSpPr>
                        <p:cNvPr id="30017" name="Group 321"/>
                        <p:cNvGrpSpPr>
                          <a:grpSpLocks/>
                        </p:cNvGrpSpPr>
                        <p:nvPr/>
                      </p:nvGrpSpPr>
                      <p:grpSpPr bwMode="auto">
                        <a:xfrm>
                          <a:off x="3606" y="0"/>
                          <a:ext cx="11880" cy="20000"/>
                          <a:chOff x="0" y="0"/>
                          <a:chExt cx="20000" cy="20000"/>
                        </a:xfrm>
                      </p:grpSpPr>
                      <p:sp>
                        <p:nvSpPr>
                          <p:cNvPr id="30018" name="Oval 322"/>
                          <p:cNvSpPr>
                            <a:spLocks noChangeArrowheads="1"/>
                          </p:cNvSpPr>
                          <p:nvPr/>
                        </p:nvSpPr>
                        <p:spPr bwMode="auto">
                          <a:xfrm>
                            <a:off x="0" y="2660"/>
                            <a:ext cx="19367" cy="14009"/>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19" name="Line 323"/>
                          <p:cNvSpPr>
                            <a:spLocks noChangeShapeType="1"/>
                          </p:cNvSpPr>
                          <p:nvPr/>
                        </p:nvSpPr>
                        <p:spPr bwMode="auto">
                          <a:xfrm flipH="1">
                            <a:off x="0" y="0"/>
                            <a:ext cx="2000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30020" name="Line 324"/>
                        <p:cNvSpPr>
                          <a:spLocks noChangeShapeType="1"/>
                        </p:cNvSpPr>
                        <p:nvPr/>
                      </p:nvSpPr>
                      <p:spPr bwMode="auto">
                        <a:xfrm>
                          <a:off x="1" y="9427"/>
                          <a:ext cx="19998" cy="14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30021" name="Group 325"/>
                    <p:cNvGrpSpPr>
                      <a:grpSpLocks/>
                    </p:cNvGrpSpPr>
                    <p:nvPr/>
                  </p:nvGrpSpPr>
                  <p:grpSpPr bwMode="auto">
                    <a:xfrm>
                      <a:off x="11345" y="2"/>
                      <a:ext cx="8653" cy="8117"/>
                      <a:chOff x="0" y="0"/>
                      <a:chExt cx="19999" cy="20002"/>
                    </a:xfrm>
                  </p:grpSpPr>
                  <p:grpSp>
                    <p:nvGrpSpPr>
                      <p:cNvPr id="30022" name="Group 326"/>
                      <p:cNvGrpSpPr>
                        <a:grpSpLocks/>
                      </p:cNvGrpSpPr>
                      <p:nvPr/>
                    </p:nvGrpSpPr>
                    <p:grpSpPr bwMode="auto">
                      <a:xfrm>
                        <a:off x="0" y="13238"/>
                        <a:ext cx="8836" cy="6764"/>
                        <a:chOff x="1" y="0"/>
                        <a:chExt cx="19998" cy="20006"/>
                      </a:xfrm>
                    </p:grpSpPr>
                    <p:grpSp>
                      <p:nvGrpSpPr>
                        <p:cNvPr id="30023" name="Group 327"/>
                        <p:cNvGrpSpPr>
                          <a:grpSpLocks/>
                        </p:cNvGrpSpPr>
                        <p:nvPr/>
                      </p:nvGrpSpPr>
                      <p:grpSpPr bwMode="auto">
                        <a:xfrm>
                          <a:off x="3552" y="0"/>
                          <a:ext cx="11932" cy="20006"/>
                          <a:chOff x="8" y="0"/>
                          <a:chExt cx="19992" cy="20000"/>
                        </a:xfrm>
                      </p:grpSpPr>
                      <p:sp>
                        <p:nvSpPr>
                          <p:cNvPr id="30024" name="Oval 328"/>
                          <p:cNvSpPr>
                            <a:spLocks noChangeArrowheads="1"/>
                          </p:cNvSpPr>
                          <p:nvPr/>
                        </p:nvSpPr>
                        <p:spPr bwMode="auto">
                          <a:xfrm>
                            <a:off x="8" y="2658"/>
                            <a:ext cx="19272" cy="14048"/>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25" name="Line 329"/>
                          <p:cNvSpPr>
                            <a:spLocks noChangeShapeType="1"/>
                          </p:cNvSpPr>
                          <p:nvPr/>
                        </p:nvSpPr>
                        <p:spPr bwMode="auto">
                          <a:xfrm flipH="1">
                            <a:off x="8" y="0"/>
                            <a:ext cx="19992"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30026" name="Line 330"/>
                        <p:cNvSpPr>
                          <a:spLocks noChangeShapeType="1"/>
                        </p:cNvSpPr>
                        <p:nvPr/>
                      </p:nvSpPr>
                      <p:spPr bwMode="auto">
                        <a:xfrm>
                          <a:off x="1" y="9432"/>
                          <a:ext cx="19998" cy="18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30027" name="Group 331"/>
                      <p:cNvGrpSpPr>
                        <a:grpSpLocks/>
                      </p:cNvGrpSpPr>
                      <p:nvPr/>
                    </p:nvGrpSpPr>
                    <p:grpSpPr bwMode="auto">
                      <a:xfrm>
                        <a:off x="11163" y="0"/>
                        <a:ext cx="8836" cy="6760"/>
                        <a:chOff x="1" y="-4"/>
                        <a:chExt cx="19998" cy="20004"/>
                      </a:xfrm>
                    </p:grpSpPr>
                    <p:grpSp>
                      <p:nvGrpSpPr>
                        <p:cNvPr id="30028" name="Group 332"/>
                        <p:cNvGrpSpPr>
                          <a:grpSpLocks/>
                        </p:cNvGrpSpPr>
                        <p:nvPr/>
                      </p:nvGrpSpPr>
                      <p:grpSpPr bwMode="auto">
                        <a:xfrm>
                          <a:off x="3604" y="-4"/>
                          <a:ext cx="11880" cy="20004"/>
                          <a:chOff x="-3" y="-4"/>
                          <a:chExt cx="20003" cy="20004"/>
                        </a:xfrm>
                      </p:grpSpPr>
                      <p:sp>
                        <p:nvSpPr>
                          <p:cNvPr id="30029" name="Oval 333"/>
                          <p:cNvSpPr>
                            <a:spLocks noChangeArrowheads="1"/>
                          </p:cNvSpPr>
                          <p:nvPr/>
                        </p:nvSpPr>
                        <p:spPr bwMode="auto">
                          <a:xfrm>
                            <a:off x="-3" y="3148"/>
                            <a:ext cx="19370" cy="14059"/>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30" name="Line 334"/>
                          <p:cNvSpPr>
                            <a:spLocks noChangeShapeType="1"/>
                          </p:cNvSpPr>
                          <p:nvPr/>
                        </p:nvSpPr>
                        <p:spPr bwMode="auto">
                          <a:xfrm flipH="1">
                            <a:off x="0" y="-4"/>
                            <a:ext cx="20000" cy="20004"/>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30031" name="Line 335"/>
                        <p:cNvSpPr>
                          <a:spLocks noChangeShapeType="1"/>
                        </p:cNvSpPr>
                        <p:nvPr/>
                      </p:nvSpPr>
                      <p:spPr bwMode="auto">
                        <a:xfrm>
                          <a:off x="1" y="10110"/>
                          <a:ext cx="19998" cy="131"/>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grpSp>
                <p:nvGrpSpPr>
                  <p:cNvPr id="30032" name="Group 336"/>
                  <p:cNvGrpSpPr>
                    <a:grpSpLocks/>
                  </p:cNvGrpSpPr>
                  <p:nvPr/>
                </p:nvGrpSpPr>
                <p:grpSpPr bwMode="auto">
                  <a:xfrm>
                    <a:off x="18100" y="-28"/>
                    <a:ext cx="1939" cy="13108"/>
                    <a:chOff x="0" y="2"/>
                    <a:chExt cx="19999" cy="19998"/>
                  </a:xfrm>
                </p:grpSpPr>
                <p:grpSp>
                  <p:nvGrpSpPr>
                    <p:cNvPr id="30033" name="Group 337"/>
                    <p:cNvGrpSpPr>
                      <a:grpSpLocks/>
                    </p:cNvGrpSpPr>
                    <p:nvPr/>
                  </p:nvGrpSpPr>
                  <p:grpSpPr bwMode="auto">
                    <a:xfrm>
                      <a:off x="0" y="11995"/>
                      <a:ext cx="8540" cy="8005"/>
                      <a:chOff x="72" y="4"/>
                      <a:chExt cx="19931" cy="19996"/>
                    </a:xfrm>
                  </p:grpSpPr>
                  <p:grpSp>
                    <p:nvGrpSpPr>
                      <p:cNvPr id="30034" name="Group 338"/>
                      <p:cNvGrpSpPr>
                        <a:grpSpLocks/>
                      </p:cNvGrpSpPr>
                      <p:nvPr/>
                    </p:nvGrpSpPr>
                    <p:grpSpPr bwMode="auto">
                      <a:xfrm>
                        <a:off x="72" y="13148"/>
                        <a:ext cx="8955" cy="6852"/>
                        <a:chOff x="160" y="0"/>
                        <a:chExt cx="19842" cy="20000"/>
                      </a:xfrm>
                    </p:grpSpPr>
                    <p:grpSp>
                      <p:nvGrpSpPr>
                        <p:cNvPr id="30035" name="Group 339"/>
                        <p:cNvGrpSpPr>
                          <a:grpSpLocks/>
                        </p:cNvGrpSpPr>
                        <p:nvPr/>
                      </p:nvGrpSpPr>
                      <p:grpSpPr bwMode="auto">
                        <a:xfrm>
                          <a:off x="3572" y="0"/>
                          <a:ext cx="11894" cy="20000"/>
                          <a:chOff x="0" y="0"/>
                          <a:chExt cx="20000" cy="20000"/>
                        </a:xfrm>
                      </p:grpSpPr>
                      <p:sp>
                        <p:nvSpPr>
                          <p:cNvPr id="30036" name="Oval 340"/>
                          <p:cNvSpPr>
                            <a:spLocks noChangeArrowheads="1"/>
                          </p:cNvSpPr>
                          <p:nvPr/>
                        </p:nvSpPr>
                        <p:spPr bwMode="auto">
                          <a:xfrm>
                            <a:off x="0" y="2779"/>
                            <a:ext cx="19374" cy="14072"/>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37" name="Line 341"/>
                          <p:cNvSpPr>
                            <a:spLocks noChangeShapeType="1"/>
                          </p:cNvSpPr>
                          <p:nvPr/>
                        </p:nvSpPr>
                        <p:spPr bwMode="auto">
                          <a:xfrm flipH="1">
                            <a:off x="0" y="0"/>
                            <a:ext cx="2000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30038" name="Line 342"/>
                        <p:cNvSpPr>
                          <a:spLocks noChangeShapeType="1"/>
                        </p:cNvSpPr>
                        <p:nvPr/>
                      </p:nvSpPr>
                      <p:spPr bwMode="auto">
                        <a:xfrm>
                          <a:off x="160" y="10070"/>
                          <a:ext cx="19842" cy="137"/>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30039" name="Group 343"/>
                      <p:cNvGrpSpPr>
                        <a:grpSpLocks/>
                      </p:cNvGrpSpPr>
                      <p:nvPr/>
                    </p:nvGrpSpPr>
                    <p:grpSpPr bwMode="auto">
                      <a:xfrm>
                        <a:off x="11048" y="4"/>
                        <a:ext cx="8955" cy="6857"/>
                        <a:chOff x="1" y="0"/>
                        <a:chExt cx="19998" cy="20000"/>
                      </a:xfrm>
                    </p:grpSpPr>
                    <p:grpSp>
                      <p:nvGrpSpPr>
                        <p:cNvPr id="30040" name="Group 344"/>
                        <p:cNvGrpSpPr>
                          <a:grpSpLocks/>
                        </p:cNvGrpSpPr>
                        <p:nvPr/>
                      </p:nvGrpSpPr>
                      <p:grpSpPr bwMode="auto">
                        <a:xfrm>
                          <a:off x="3440" y="0"/>
                          <a:ext cx="11988" cy="20000"/>
                          <a:chOff x="86" y="0"/>
                          <a:chExt cx="19914" cy="20000"/>
                        </a:xfrm>
                      </p:grpSpPr>
                      <p:sp>
                        <p:nvSpPr>
                          <p:cNvPr id="30041" name="Oval 345"/>
                          <p:cNvSpPr>
                            <a:spLocks noChangeArrowheads="1"/>
                          </p:cNvSpPr>
                          <p:nvPr/>
                        </p:nvSpPr>
                        <p:spPr bwMode="auto">
                          <a:xfrm>
                            <a:off x="267" y="2660"/>
                            <a:ext cx="19110" cy="14009"/>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42" name="Line 346"/>
                          <p:cNvSpPr>
                            <a:spLocks noChangeShapeType="1"/>
                          </p:cNvSpPr>
                          <p:nvPr/>
                        </p:nvSpPr>
                        <p:spPr bwMode="auto">
                          <a:xfrm flipH="1">
                            <a:off x="86" y="0"/>
                            <a:ext cx="19914"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30043" name="Line 347"/>
                        <p:cNvSpPr>
                          <a:spLocks noChangeShapeType="1"/>
                        </p:cNvSpPr>
                        <p:nvPr/>
                      </p:nvSpPr>
                      <p:spPr bwMode="auto">
                        <a:xfrm>
                          <a:off x="1" y="9427"/>
                          <a:ext cx="19998" cy="14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30044" name="Group 348"/>
                    <p:cNvGrpSpPr>
                      <a:grpSpLocks/>
                    </p:cNvGrpSpPr>
                    <p:nvPr/>
                  </p:nvGrpSpPr>
                  <p:grpSpPr bwMode="auto">
                    <a:xfrm>
                      <a:off x="11284" y="2"/>
                      <a:ext cx="8715" cy="8117"/>
                      <a:chOff x="-46" y="0"/>
                      <a:chExt cx="20047" cy="20002"/>
                    </a:xfrm>
                  </p:grpSpPr>
                  <p:grpSp>
                    <p:nvGrpSpPr>
                      <p:cNvPr id="30045" name="Group 349"/>
                      <p:cNvGrpSpPr>
                        <a:grpSpLocks/>
                      </p:cNvGrpSpPr>
                      <p:nvPr/>
                    </p:nvGrpSpPr>
                    <p:grpSpPr bwMode="auto">
                      <a:xfrm>
                        <a:off x="-46" y="13238"/>
                        <a:ext cx="8872" cy="6764"/>
                        <a:chOff x="-103" y="0"/>
                        <a:chExt cx="20103" cy="20006"/>
                      </a:xfrm>
                    </p:grpSpPr>
                    <p:grpSp>
                      <p:nvGrpSpPr>
                        <p:cNvPr id="30046" name="Group 350"/>
                        <p:cNvGrpSpPr>
                          <a:grpSpLocks/>
                        </p:cNvGrpSpPr>
                        <p:nvPr/>
                      </p:nvGrpSpPr>
                      <p:grpSpPr bwMode="auto">
                        <a:xfrm>
                          <a:off x="4519" y="0"/>
                          <a:ext cx="11989" cy="20006"/>
                          <a:chOff x="-87" y="0"/>
                          <a:chExt cx="20087" cy="20000"/>
                        </a:xfrm>
                      </p:grpSpPr>
                      <p:sp>
                        <p:nvSpPr>
                          <p:cNvPr id="30047" name="Oval 351"/>
                          <p:cNvSpPr>
                            <a:spLocks noChangeArrowheads="1"/>
                          </p:cNvSpPr>
                          <p:nvPr/>
                        </p:nvSpPr>
                        <p:spPr bwMode="auto">
                          <a:xfrm>
                            <a:off x="96" y="2658"/>
                            <a:ext cx="19274" cy="14048"/>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48" name="Line 352"/>
                          <p:cNvSpPr>
                            <a:spLocks noChangeShapeType="1"/>
                          </p:cNvSpPr>
                          <p:nvPr/>
                        </p:nvSpPr>
                        <p:spPr bwMode="auto">
                          <a:xfrm flipH="1">
                            <a:off x="-87" y="0"/>
                            <a:ext cx="20087"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30049" name="Line 353"/>
                        <p:cNvSpPr>
                          <a:spLocks noChangeShapeType="1"/>
                        </p:cNvSpPr>
                        <p:nvPr/>
                      </p:nvSpPr>
                      <p:spPr bwMode="auto">
                        <a:xfrm>
                          <a:off x="-103" y="9432"/>
                          <a:ext cx="20103" cy="18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30050" name="Group 354"/>
                      <p:cNvGrpSpPr>
                        <a:grpSpLocks/>
                      </p:cNvGrpSpPr>
                      <p:nvPr/>
                    </p:nvGrpSpPr>
                    <p:grpSpPr bwMode="auto">
                      <a:xfrm>
                        <a:off x="11175" y="0"/>
                        <a:ext cx="8826" cy="6760"/>
                        <a:chOff x="0" y="-4"/>
                        <a:chExt cx="19999" cy="20004"/>
                      </a:xfrm>
                    </p:grpSpPr>
                    <p:grpSp>
                      <p:nvGrpSpPr>
                        <p:cNvPr id="30051" name="Group 355"/>
                        <p:cNvGrpSpPr>
                          <a:grpSpLocks/>
                        </p:cNvGrpSpPr>
                        <p:nvPr/>
                      </p:nvGrpSpPr>
                      <p:grpSpPr bwMode="auto">
                        <a:xfrm>
                          <a:off x="3440" y="-4"/>
                          <a:ext cx="11989" cy="20004"/>
                          <a:chOff x="87" y="-4"/>
                          <a:chExt cx="19913" cy="20004"/>
                        </a:xfrm>
                      </p:grpSpPr>
                      <p:sp>
                        <p:nvSpPr>
                          <p:cNvPr id="30052" name="Oval 356"/>
                          <p:cNvSpPr>
                            <a:spLocks noChangeArrowheads="1"/>
                          </p:cNvSpPr>
                          <p:nvPr/>
                        </p:nvSpPr>
                        <p:spPr bwMode="auto">
                          <a:xfrm>
                            <a:off x="271" y="3148"/>
                            <a:ext cx="19104" cy="14059"/>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53" name="Line 357"/>
                          <p:cNvSpPr>
                            <a:spLocks noChangeShapeType="1"/>
                          </p:cNvSpPr>
                          <p:nvPr/>
                        </p:nvSpPr>
                        <p:spPr bwMode="auto">
                          <a:xfrm flipH="1">
                            <a:off x="87" y="-4"/>
                            <a:ext cx="19913" cy="20004"/>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30054" name="Line 358"/>
                        <p:cNvSpPr>
                          <a:spLocks noChangeShapeType="1"/>
                        </p:cNvSpPr>
                        <p:nvPr/>
                      </p:nvSpPr>
                      <p:spPr bwMode="auto">
                        <a:xfrm>
                          <a:off x="0" y="10110"/>
                          <a:ext cx="19999" cy="131"/>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grpSp>
            <p:grpSp>
              <p:nvGrpSpPr>
                <p:cNvPr id="30055" name="Group 359"/>
                <p:cNvGrpSpPr>
                  <a:grpSpLocks/>
                </p:cNvGrpSpPr>
                <p:nvPr/>
              </p:nvGrpSpPr>
              <p:grpSpPr bwMode="auto">
                <a:xfrm>
                  <a:off x="-1" y="-5"/>
                  <a:ext cx="20054" cy="20006"/>
                  <a:chOff x="0" y="-4"/>
                  <a:chExt cx="20000" cy="20006"/>
                </a:xfrm>
              </p:grpSpPr>
              <p:sp>
                <p:nvSpPr>
                  <p:cNvPr id="30056" name="Line 360"/>
                  <p:cNvSpPr>
                    <a:spLocks noChangeShapeType="1"/>
                  </p:cNvSpPr>
                  <p:nvPr/>
                </p:nvSpPr>
                <p:spPr bwMode="auto">
                  <a:xfrm>
                    <a:off x="0" y="13986"/>
                    <a:ext cx="17715" cy="1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57" name="Line 361"/>
                  <p:cNvSpPr>
                    <a:spLocks noChangeShapeType="1"/>
                  </p:cNvSpPr>
                  <p:nvPr/>
                </p:nvSpPr>
                <p:spPr bwMode="auto">
                  <a:xfrm>
                    <a:off x="0" y="13988"/>
                    <a:ext cx="6" cy="6014"/>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58" name="Line 362"/>
                  <p:cNvSpPr>
                    <a:spLocks noChangeShapeType="1"/>
                  </p:cNvSpPr>
                  <p:nvPr/>
                </p:nvSpPr>
                <p:spPr bwMode="auto">
                  <a:xfrm flipV="1">
                    <a:off x="0" y="-4"/>
                    <a:ext cx="2298" cy="1399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59" name="Line 363"/>
                  <p:cNvSpPr>
                    <a:spLocks noChangeShapeType="1"/>
                  </p:cNvSpPr>
                  <p:nvPr/>
                </p:nvSpPr>
                <p:spPr bwMode="auto">
                  <a:xfrm>
                    <a:off x="0" y="19990"/>
                    <a:ext cx="17714" cy="1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60" name="Line 364"/>
                  <p:cNvSpPr>
                    <a:spLocks noChangeShapeType="1"/>
                  </p:cNvSpPr>
                  <p:nvPr/>
                </p:nvSpPr>
                <p:spPr bwMode="auto">
                  <a:xfrm>
                    <a:off x="17704" y="13986"/>
                    <a:ext cx="4" cy="601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61" name="Line 365"/>
                  <p:cNvSpPr>
                    <a:spLocks noChangeShapeType="1"/>
                  </p:cNvSpPr>
                  <p:nvPr/>
                </p:nvSpPr>
                <p:spPr bwMode="auto">
                  <a:xfrm flipV="1">
                    <a:off x="17704" y="-4"/>
                    <a:ext cx="2296" cy="1399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62" name="Line 366"/>
                  <p:cNvSpPr>
                    <a:spLocks noChangeShapeType="1"/>
                  </p:cNvSpPr>
                  <p:nvPr/>
                </p:nvSpPr>
                <p:spPr bwMode="auto">
                  <a:xfrm>
                    <a:off x="19994" y="8"/>
                    <a:ext cx="6" cy="6014"/>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63" name="Line 367"/>
                  <p:cNvSpPr>
                    <a:spLocks noChangeShapeType="1"/>
                  </p:cNvSpPr>
                  <p:nvPr/>
                </p:nvSpPr>
                <p:spPr bwMode="auto">
                  <a:xfrm>
                    <a:off x="2285" y="8"/>
                    <a:ext cx="17715" cy="1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64" name="Line 368"/>
                  <p:cNvSpPr>
                    <a:spLocks noChangeShapeType="1"/>
                  </p:cNvSpPr>
                  <p:nvPr/>
                </p:nvSpPr>
                <p:spPr bwMode="auto">
                  <a:xfrm flipV="1">
                    <a:off x="17702" y="6012"/>
                    <a:ext cx="2298" cy="1399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30065" name="Group 369"/>
              <p:cNvGrpSpPr>
                <a:grpSpLocks/>
              </p:cNvGrpSpPr>
              <p:nvPr/>
            </p:nvGrpSpPr>
            <p:grpSpPr bwMode="auto">
              <a:xfrm>
                <a:off x="3600" y="4133"/>
                <a:ext cx="4033" cy="2161"/>
                <a:chOff x="-19" y="-2"/>
                <a:chExt cx="20029" cy="20002"/>
              </a:xfrm>
            </p:grpSpPr>
            <p:grpSp>
              <p:nvGrpSpPr>
                <p:cNvPr id="30066" name="Group 370"/>
                <p:cNvGrpSpPr>
                  <a:grpSpLocks/>
                </p:cNvGrpSpPr>
                <p:nvPr/>
              </p:nvGrpSpPr>
              <p:grpSpPr bwMode="auto">
                <a:xfrm>
                  <a:off x="-19" y="10752"/>
                  <a:ext cx="17958" cy="9248"/>
                  <a:chOff x="-11" y="-7"/>
                  <a:chExt cx="20016" cy="20007"/>
                </a:xfrm>
              </p:grpSpPr>
              <p:grpSp>
                <p:nvGrpSpPr>
                  <p:cNvPr id="30067" name="Group 371"/>
                  <p:cNvGrpSpPr>
                    <a:grpSpLocks/>
                  </p:cNvGrpSpPr>
                  <p:nvPr/>
                </p:nvGrpSpPr>
                <p:grpSpPr bwMode="auto">
                  <a:xfrm>
                    <a:off x="13075" y="-7"/>
                    <a:ext cx="2314" cy="15741"/>
                    <a:chOff x="-9" y="-3"/>
                    <a:chExt cx="20018" cy="20002"/>
                  </a:xfrm>
                </p:grpSpPr>
                <p:grpSp>
                  <p:nvGrpSpPr>
                    <p:cNvPr id="30068" name="Group 372"/>
                    <p:cNvGrpSpPr>
                      <a:grpSpLocks/>
                    </p:cNvGrpSpPr>
                    <p:nvPr/>
                  </p:nvGrpSpPr>
                  <p:grpSpPr bwMode="auto">
                    <a:xfrm>
                      <a:off x="-9" y="-3"/>
                      <a:ext cx="20018" cy="20002"/>
                      <a:chOff x="-9" y="7"/>
                      <a:chExt cx="20018" cy="19991"/>
                    </a:xfrm>
                  </p:grpSpPr>
                  <p:grpSp>
                    <p:nvGrpSpPr>
                      <p:cNvPr id="30069" name="Group 373"/>
                      <p:cNvGrpSpPr>
                        <a:grpSpLocks/>
                      </p:cNvGrpSpPr>
                      <p:nvPr/>
                    </p:nvGrpSpPr>
                    <p:grpSpPr bwMode="auto">
                      <a:xfrm>
                        <a:off x="5216" y="3826"/>
                        <a:ext cx="10485" cy="16172"/>
                        <a:chOff x="0" y="13"/>
                        <a:chExt cx="20000" cy="19983"/>
                      </a:xfrm>
                    </p:grpSpPr>
                    <p:sp>
                      <p:nvSpPr>
                        <p:cNvPr id="30070" name="Arc 374"/>
                        <p:cNvSpPr>
                          <a:spLocks/>
                        </p:cNvSpPr>
                        <p:nvPr/>
                      </p:nvSpPr>
                      <p:spPr bwMode="auto">
                        <a:xfrm>
                          <a:off x="9934" y="15753"/>
                          <a:ext cx="10066" cy="2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71" name="Arc 375"/>
                        <p:cNvSpPr>
                          <a:spLocks/>
                        </p:cNvSpPr>
                        <p:nvPr/>
                      </p:nvSpPr>
                      <p:spPr bwMode="auto">
                        <a:xfrm flipH="1">
                          <a:off x="0" y="15753"/>
                          <a:ext cx="11567" cy="213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grpSp>
                      <p:nvGrpSpPr>
                        <p:cNvPr id="30072" name="Group 376"/>
                        <p:cNvGrpSpPr>
                          <a:grpSpLocks/>
                        </p:cNvGrpSpPr>
                        <p:nvPr/>
                      </p:nvGrpSpPr>
                      <p:grpSpPr bwMode="auto">
                        <a:xfrm>
                          <a:off x="0" y="13"/>
                          <a:ext cx="20000" cy="19983"/>
                          <a:chOff x="0" y="0"/>
                          <a:chExt cx="20000" cy="20002"/>
                        </a:xfrm>
                      </p:grpSpPr>
                      <p:grpSp>
                        <p:nvGrpSpPr>
                          <p:cNvPr id="30073" name="Group 377"/>
                          <p:cNvGrpSpPr>
                            <a:grpSpLocks/>
                          </p:cNvGrpSpPr>
                          <p:nvPr/>
                        </p:nvGrpSpPr>
                        <p:grpSpPr bwMode="auto">
                          <a:xfrm>
                            <a:off x="0" y="0"/>
                            <a:ext cx="20000" cy="20002"/>
                            <a:chOff x="0" y="0"/>
                            <a:chExt cx="20000" cy="20002"/>
                          </a:xfrm>
                        </p:grpSpPr>
                        <p:sp>
                          <p:nvSpPr>
                            <p:cNvPr id="30074" name="Oval 378"/>
                            <p:cNvSpPr>
                              <a:spLocks noChangeArrowheads="1"/>
                            </p:cNvSpPr>
                            <p:nvPr/>
                          </p:nvSpPr>
                          <p:spPr bwMode="auto">
                            <a:xfrm>
                              <a:off x="0" y="0"/>
                              <a:ext cx="19901" cy="4214"/>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grpSp>
                          <p:nvGrpSpPr>
                            <p:cNvPr id="30075" name="Group 379"/>
                            <p:cNvGrpSpPr>
                              <a:grpSpLocks/>
                            </p:cNvGrpSpPr>
                            <p:nvPr/>
                          </p:nvGrpSpPr>
                          <p:grpSpPr bwMode="auto">
                            <a:xfrm>
                              <a:off x="0" y="2038"/>
                              <a:ext cx="20000" cy="17964"/>
                              <a:chOff x="0" y="0"/>
                              <a:chExt cx="20000" cy="20000"/>
                            </a:xfrm>
                          </p:grpSpPr>
                          <p:grpSp>
                            <p:nvGrpSpPr>
                              <p:cNvPr id="30076" name="Group 380"/>
                              <p:cNvGrpSpPr>
                                <a:grpSpLocks/>
                              </p:cNvGrpSpPr>
                              <p:nvPr/>
                            </p:nvGrpSpPr>
                            <p:grpSpPr bwMode="auto">
                              <a:xfrm>
                                <a:off x="0" y="0"/>
                                <a:ext cx="20000" cy="20000"/>
                                <a:chOff x="0" y="0"/>
                                <a:chExt cx="20000" cy="20000"/>
                              </a:xfrm>
                            </p:grpSpPr>
                            <p:sp>
                              <p:nvSpPr>
                                <p:cNvPr id="30077" name="Line 381"/>
                                <p:cNvSpPr>
                                  <a:spLocks noChangeShapeType="1"/>
                                </p:cNvSpPr>
                                <p:nvPr/>
                              </p:nvSpPr>
                              <p:spPr bwMode="auto">
                                <a:xfrm>
                                  <a:off x="0" y="0"/>
                                  <a:ext cx="67" cy="17616"/>
                                </a:xfrm>
                                <a:prstGeom prst="line">
                                  <a:avLst/>
                                </a:prstGeom>
                                <a:noFill/>
                                <a:ln w="3175">
                                  <a:solidFill>
                                    <a:srgbClr val="000000"/>
                                  </a:solidFill>
                                  <a:prstDash val="sysDot"/>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78" name="Line 382"/>
                                <p:cNvSpPr>
                                  <a:spLocks noChangeShapeType="1"/>
                                </p:cNvSpPr>
                                <p:nvPr/>
                              </p:nvSpPr>
                              <p:spPr bwMode="auto">
                                <a:xfrm>
                                  <a:off x="19802" y="0"/>
                                  <a:ext cx="99" cy="17616"/>
                                </a:xfrm>
                                <a:prstGeom prst="line">
                                  <a:avLst/>
                                </a:prstGeom>
                                <a:noFill/>
                                <a:ln w="3175">
                                  <a:solidFill>
                                    <a:srgbClr val="000000"/>
                                  </a:solidFill>
                                  <a:prstDash val="sysDot"/>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79" name="Arc 383"/>
                                <p:cNvSpPr>
                                  <a:spLocks/>
                                </p:cNvSpPr>
                                <p:nvPr/>
                              </p:nvSpPr>
                              <p:spPr bwMode="auto">
                                <a:xfrm flipV="1">
                                  <a:off x="9934" y="17616"/>
                                  <a:ext cx="10066" cy="2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80" name="Arc 384"/>
                                <p:cNvSpPr>
                                  <a:spLocks/>
                                </p:cNvSpPr>
                                <p:nvPr/>
                              </p:nvSpPr>
                              <p:spPr bwMode="auto">
                                <a:xfrm flipH="1" flipV="1">
                                  <a:off x="0" y="17616"/>
                                  <a:ext cx="11567" cy="2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grpSp>
                          <p:grpSp>
                            <p:nvGrpSpPr>
                              <p:cNvPr id="30081" name="Group 385"/>
                              <p:cNvGrpSpPr>
                                <a:grpSpLocks/>
                              </p:cNvGrpSpPr>
                              <p:nvPr/>
                            </p:nvGrpSpPr>
                            <p:grpSpPr bwMode="auto">
                              <a:xfrm>
                                <a:off x="3186" y="5888"/>
                                <a:ext cx="10130" cy="7076"/>
                                <a:chOff x="0" y="1"/>
                                <a:chExt cx="20001" cy="19999"/>
                              </a:xfrm>
                            </p:grpSpPr>
                            <p:sp>
                              <p:nvSpPr>
                                <p:cNvPr id="30082" name="Oval 386"/>
                                <p:cNvSpPr>
                                  <a:spLocks noChangeArrowheads="1"/>
                                </p:cNvSpPr>
                                <p:nvPr/>
                              </p:nvSpPr>
                              <p:spPr bwMode="auto">
                                <a:xfrm>
                                  <a:off x="0" y="9989"/>
                                  <a:ext cx="9771" cy="10011"/>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grpSp>
                              <p:nvGrpSpPr>
                                <p:cNvPr id="30083" name="Group 387"/>
                                <p:cNvGrpSpPr>
                                  <a:grpSpLocks/>
                                </p:cNvGrpSpPr>
                                <p:nvPr/>
                              </p:nvGrpSpPr>
                              <p:grpSpPr bwMode="auto">
                                <a:xfrm>
                                  <a:off x="0" y="1"/>
                                  <a:ext cx="20001" cy="19999"/>
                                  <a:chOff x="0" y="0"/>
                                  <a:chExt cx="20001" cy="20000"/>
                                </a:xfrm>
                              </p:grpSpPr>
                              <p:sp>
                                <p:nvSpPr>
                                  <p:cNvPr id="30084" name="Line 388"/>
                                  <p:cNvSpPr>
                                    <a:spLocks noChangeShapeType="1"/>
                                  </p:cNvSpPr>
                                  <p:nvPr/>
                                </p:nvSpPr>
                                <p:spPr bwMode="auto">
                                  <a:xfrm flipV="1">
                                    <a:off x="0" y="0"/>
                                    <a:ext cx="13191" cy="13369"/>
                                  </a:xfrm>
                                  <a:prstGeom prst="line">
                                    <a:avLst/>
                                  </a:prstGeom>
                                  <a:noFill/>
                                  <a:ln w="3175">
                                    <a:solidFill>
                                      <a:srgbClr val="000000"/>
                                    </a:solidFill>
                                    <a:prstDash val="sysDot"/>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85" name="Line 389"/>
                                  <p:cNvSpPr>
                                    <a:spLocks noChangeShapeType="1"/>
                                  </p:cNvSpPr>
                                  <p:nvPr/>
                                </p:nvSpPr>
                                <p:spPr bwMode="auto">
                                  <a:xfrm flipV="1">
                                    <a:off x="6837" y="6633"/>
                                    <a:ext cx="13164" cy="13367"/>
                                  </a:xfrm>
                                  <a:prstGeom prst="line">
                                    <a:avLst/>
                                  </a:prstGeom>
                                  <a:noFill/>
                                  <a:ln w="3175">
                                    <a:solidFill>
                                      <a:srgbClr val="000000"/>
                                    </a:solidFill>
                                    <a:prstDash val="sysDot"/>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nvGrpSpPr>
                                  <p:cNvPr id="30086" name="Group 390"/>
                                  <p:cNvGrpSpPr>
                                    <a:grpSpLocks/>
                                  </p:cNvGrpSpPr>
                                  <p:nvPr/>
                                </p:nvGrpSpPr>
                                <p:grpSpPr bwMode="auto">
                                  <a:xfrm>
                                    <a:off x="13323" y="0"/>
                                    <a:ext cx="6192" cy="6735"/>
                                    <a:chOff x="0" y="0"/>
                                    <a:chExt cx="20000" cy="20000"/>
                                  </a:xfrm>
                                </p:grpSpPr>
                                <p:sp>
                                  <p:nvSpPr>
                                    <p:cNvPr id="30087" name="Arc 391"/>
                                    <p:cNvSpPr>
                                      <a:spLocks/>
                                    </p:cNvSpPr>
                                    <p:nvPr/>
                                  </p:nvSpPr>
                                  <p:spPr bwMode="auto">
                                    <a:xfrm>
                                      <a:off x="10097" y="0"/>
                                      <a:ext cx="9903"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88" name="Arc 392"/>
                                    <p:cNvSpPr>
                                      <a:spLocks/>
                                    </p:cNvSpPr>
                                    <p:nvPr/>
                                  </p:nvSpPr>
                                  <p:spPr bwMode="auto">
                                    <a:xfrm flipH="1">
                                      <a:off x="0" y="0"/>
                                      <a:ext cx="12839" cy="34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grpSp>
                            </p:grpSp>
                          </p:grpSp>
                        </p:grpSp>
                      </p:grpSp>
                      <p:grpSp>
                        <p:nvGrpSpPr>
                          <p:cNvPr id="30089" name="Group 393"/>
                          <p:cNvGrpSpPr>
                            <a:grpSpLocks/>
                          </p:cNvGrpSpPr>
                          <p:nvPr/>
                        </p:nvGrpSpPr>
                        <p:grpSpPr bwMode="auto">
                          <a:xfrm>
                            <a:off x="8217" y="8366"/>
                            <a:ext cx="5017" cy="2135"/>
                            <a:chOff x="0" y="0"/>
                            <a:chExt cx="20001" cy="20000"/>
                          </a:xfrm>
                        </p:grpSpPr>
                        <p:sp>
                          <p:nvSpPr>
                            <p:cNvPr id="30090" name="Arc 394"/>
                            <p:cNvSpPr>
                              <a:spLocks/>
                            </p:cNvSpPr>
                            <p:nvPr/>
                          </p:nvSpPr>
                          <p:spPr bwMode="auto">
                            <a:xfrm flipH="1" flipV="1">
                              <a:off x="0" y="0"/>
                              <a:ext cx="8033"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091" name="Arc 395"/>
                            <p:cNvSpPr>
                              <a:spLocks/>
                            </p:cNvSpPr>
                            <p:nvPr/>
                          </p:nvSpPr>
                          <p:spPr bwMode="auto">
                            <a:xfrm flipV="1">
                              <a:off x="8033" y="9686"/>
                              <a:ext cx="11968" cy="97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grpSp>
                    </p:grpSp>
                  </p:grpSp>
                  <p:sp>
                    <p:nvSpPr>
                      <p:cNvPr id="30092" name="Line 396"/>
                      <p:cNvSpPr>
                        <a:spLocks noChangeShapeType="1"/>
                      </p:cNvSpPr>
                      <p:nvPr/>
                    </p:nvSpPr>
                    <p:spPr bwMode="auto">
                      <a:xfrm flipV="1">
                        <a:off x="7803" y="7"/>
                        <a:ext cx="5251" cy="10479"/>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93" name="Line 397"/>
                      <p:cNvSpPr>
                        <a:spLocks noChangeShapeType="1"/>
                      </p:cNvSpPr>
                      <p:nvPr/>
                    </p:nvSpPr>
                    <p:spPr bwMode="auto">
                      <a:xfrm>
                        <a:off x="-9" y="5734"/>
                        <a:ext cx="20018" cy="21"/>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30094" name="Group 398"/>
                    <p:cNvGrpSpPr>
                      <a:grpSpLocks/>
                    </p:cNvGrpSpPr>
                    <p:nvPr/>
                  </p:nvGrpSpPr>
                  <p:grpSpPr bwMode="auto">
                    <a:xfrm>
                      <a:off x="5874" y="11169"/>
                      <a:ext cx="4515" cy="4811"/>
                      <a:chOff x="-5" y="0"/>
                      <a:chExt cx="20010" cy="20000"/>
                    </a:xfrm>
                  </p:grpSpPr>
                  <p:sp>
                    <p:nvSpPr>
                      <p:cNvPr id="30095" name="Line 399"/>
                      <p:cNvSpPr>
                        <a:spLocks noChangeShapeType="1"/>
                      </p:cNvSpPr>
                      <p:nvPr/>
                    </p:nvSpPr>
                    <p:spPr bwMode="auto">
                      <a:xfrm>
                        <a:off x="9998" y="0"/>
                        <a:ext cx="195"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096" name="Line 400"/>
                      <p:cNvSpPr>
                        <a:spLocks noChangeShapeType="1"/>
                      </p:cNvSpPr>
                      <p:nvPr/>
                    </p:nvSpPr>
                    <p:spPr bwMode="auto">
                      <a:xfrm>
                        <a:off x="-5" y="9832"/>
                        <a:ext cx="20010" cy="10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grpSp>
                <p:nvGrpSpPr>
                  <p:cNvPr id="30097" name="Group 401"/>
                  <p:cNvGrpSpPr>
                    <a:grpSpLocks/>
                  </p:cNvGrpSpPr>
                  <p:nvPr/>
                </p:nvGrpSpPr>
                <p:grpSpPr bwMode="auto">
                  <a:xfrm>
                    <a:off x="4224" y="-7"/>
                    <a:ext cx="2314" cy="15741"/>
                    <a:chOff x="-1" y="-2"/>
                    <a:chExt cx="20001" cy="20002"/>
                  </a:xfrm>
                </p:grpSpPr>
                <p:grpSp>
                  <p:nvGrpSpPr>
                    <p:cNvPr id="30098" name="Group 402"/>
                    <p:cNvGrpSpPr>
                      <a:grpSpLocks/>
                    </p:cNvGrpSpPr>
                    <p:nvPr/>
                  </p:nvGrpSpPr>
                  <p:grpSpPr bwMode="auto">
                    <a:xfrm>
                      <a:off x="-1" y="-2"/>
                      <a:ext cx="20001" cy="20002"/>
                      <a:chOff x="-1" y="-2"/>
                      <a:chExt cx="20001" cy="20002"/>
                    </a:xfrm>
                  </p:grpSpPr>
                  <p:grpSp>
                    <p:nvGrpSpPr>
                      <p:cNvPr id="30099" name="Group 403"/>
                      <p:cNvGrpSpPr>
                        <a:grpSpLocks/>
                      </p:cNvGrpSpPr>
                      <p:nvPr/>
                    </p:nvGrpSpPr>
                    <p:grpSpPr bwMode="auto">
                      <a:xfrm>
                        <a:off x="5220" y="3819"/>
                        <a:ext cx="10424" cy="16181"/>
                        <a:chOff x="0" y="-2"/>
                        <a:chExt cx="20000" cy="20002"/>
                      </a:xfrm>
                    </p:grpSpPr>
                    <p:sp>
                      <p:nvSpPr>
                        <p:cNvPr id="30100" name="Arc 404"/>
                        <p:cNvSpPr>
                          <a:spLocks/>
                        </p:cNvSpPr>
                        <p:nvPr/>
                      </p:nvSpPr>
                      <p:spPr bwMode="auto">
                        <a:xfrm>
                          <a:off x="9900" y="15753"/>
                          <a:ext cx="10100" cy="21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101" name="Arc 405"/>
                        <p:cNvSpPr>
                          <a:spLocks/>
                        </p:cNvSpPr>
                        <p:nvPr/>
                      </p:nvSpPr>
                      <p:spPr bwMode="auto">
                        <a:xfrm flipH="1">
                          <a:off x="0" y="15753"/>
                          <a:ext cx="11658" cy="21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grpSp>
                      <p:nvGrpSpPr>
                        <p:cNvPr id="30102" name="Group 406"/>
                        <p:cNvGrpSpPr>
                          <a:grpSpLocks/>
                        </p:cNvGrpSpPr>
                        <p:nvPr/>
                      </p:nvGrpSpPr>
                      <p:grpSpPr bwMode="auto">
                        <a:xfrm>
                          <a:off x="0" y="-2"/>
                          <a:ext cx="20000" cy="20002"/>
                          <a:chOff x="0" y="0"/>
                          <a:chExt cx="20000" cy="20002"/>
                        </a:xfrm>
                      </p:grpSpPr>
                      <p:grpSp>
                        <p:nvGrpSpPr>
                          <p:cNvPr id="30103" name="Group 407"/>
                          <p:cNvGrpSpPr>
                            <a:grpSpLocks/>
                          </p:cNvGrpSpPr>
                          <p:nvPr/>
                        </p:nvGrpSpPr>
                        <p:grpSpPr bwMode="auto">
                          <a:xfrm>
                            <a:off x="0" y="0"/>
                            <a:ext cx="20000" cy="20002"/>
                            <a:chOff x="0" y="0"/>
                            <a:chExt cx="20000" cy="20002"/>
                          </a:xfrm>
                        </p:grpSpPr>
                        <p:sp>
                          <p:nvSpPr>
                            <p:cNvPr id="30104" name="Oval 408"/>
                            <p:cNvSpPr>
                              <a:spLocks noChangeArrowheads="1"/>
                            </p:cNvSpPr>
                            <p:nvPr/>
                          </p:nvSpPr>
                          <p:spPr bwMode="auto">
                            <a:xfrm>
                              <a:off x="0" y="0"/>
                              <a:ext cx="20000" cy="4214"/>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grpSp>
                          <p:nvGrpSpPr>
                            <p:cNvPr id="30105" name="Group 409"/>
                            <p:cNvGrpSpPr>
                              <a:grpSpLocks/>
                            </p:cNvGrpSpPr>
                            <p:nvPr/>
                          </p:nvGrpSpPr>
                          <p:grpSpPr bwMode="auto">
                            <a:xfrm>
                              <a:off x="0" y="2038"/>
                              <a:ext cx="20000" cy="17964"/>
                              <a:chOff x="0" y="0"/>
                              <a:chExt cx="20000" cy="20000"/>
                            </a:xfrm>
                          </p:grpSpPr>
                          <p:grpSp>
                            <p:nvGrpSpPr>
                              <p:cNvPr id="30106" name="Group 410"/>
                              <p:cNvGrpSpPr>
                                <a:grpSpLocks/>
                              </p:cNvGrpSpPr>
                              <p:nvPr/>
                            </p:nvGrpSpPr>
                            <p:grpSpPr bwMode="auto">
                              <a:xfrm>
                                <a:off x="0" y="0"/>
                                <a:ext cx="20000" cy="20000"/>
                                <a:chOff x="0" y="0"/>
                                <a:chExt cx="20000" cy="20000"/>
                              </a:xfrm>
                            </p:grpSpPr>
                            <p:sp>
                              <p:nvSpPr>
                                <p:cNvPr id="30107" name="Line 411"/>
                                <p:cNvSpPr>
                                  <a:spLocks noChangeShapeType="1"/>
                                </p:cNvSpPr>
                                <p:nvPr/>
                              </p:nvSpPr>
                              <p:spPr bwMode="auto">
                                <a:xfrm>
                                  <a:off x="0" y="0"/>
                                  <a:ext cx="100" cy="17616"/>
                                </a:xfrm>
                                <a:prstGeom prst="line">
                                  <a:avLst/>
                                </a:prstGeom>
                                <a:noFill/>
                                <a:ln w="3175">
                                  <a:solidFill>
                                    <a:srgbClr val="000000"/>
                                  </a:solidFill>
                                  <a:prstDash val="sysDot"/>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108" name="Line 412"/>
                                <p:cNvSpPr>
                                  <a:spLocks noChangeShapeType="1"/>
                                </p:cNvSpPr>
                                <p:nvPr/>
                              </p:nvSpPr>
                              <p:spPr bwMode="auto">
                                <a:xfrm>
                                  <a:off x="19883" y="0"/>
                                  <a:ext cx="117" cy="17616"/>
                                </a:xfrm>
                                <a:prstGeom prst="line">
                                  <a:avLst/>
                                </a:prstGeom>
                                <a:noFill/>
                                <a:ln w="3175">
                                  <a:solidFill>
                                    <a:srgbClr val="000000"/>
                                  </a:solidFill>
                                  <a:prstDash val="sysDot"/>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109" name="Arc 413"/>
                                <p:cNvSpPr>
                                  <a:spLocks/>
                                </p:cNvSpPr>
                                <p:nvPr/>
                              </p:nvSpPr>
                              <p:spPr bwMode="auto">
                                <a:xfrm flipV="1">
                                  <a:off x="9900" y="17616"/>
                                  <a:ext cx="10100" cy="2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110" name="Arc 414"/>
                                <p:cNvSpPr>
                                  <a:spLocks/>
                                </p:cNvSpPr>
                                <p:nvPr/>
                              </p:nvSpPr>
                              <p:spPr bwMode="auto">
                                <a:xfrm flipH="1" flipV="1">
                                  <a:off x="0" y="17616"/>
                                  <a:ext cx="11658" cy="2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grpSp>
                          <p:grpSp>
                            <p:nvGrpSpPr>
                              <p:cNvPr id="30111" name="Group 415"/>
                              <p:cNvGrpSpPr>
                                <a:grpSpLocks/>
                              </p:cNvGrpSpPr>
                              <p:nvPr/>
                            </p:nvGrpSpPr>
                            <p:grpSpPr bwMode="auto">
                              <a:xfrm>
                                <a:off x="3317" y="5888"/>
                                <a:ext cx="9966" cy="7076"/>
                                <a:chOff x="0" y="1"/>
                                <a:chExt cx="20000" cy="19999"/>
                              </a:xfrm>
                            </p:grpSpPr>
                            <p:sp>
                              <p:nvSpPr>
                                <p:cNvPr id="30112" name="Oval 416"/>
                                <p:cNvSpPr>
                                  <a:spLocks noChangeArrowheads="1"/>
                                </p:cNvSpPr>
                                <p:nvPr/>
                              </p:nvSpPr>
                              <p:spPr bwMode="auto">
                                <a:xfrm>
                                  <a:off x="0" y="9989"/>
                                  <a:ext cx="9916" cy="10011"/>
                                </a:xfrm>
                                <a:prstGeom prst="ellipse">
                                  <a:avLst/>
                                </a:prstGeom>
                                <a:noFill/>
                                <a:ln w="31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a:p>
                              </p:txBody>
                            </p:sp>
                            <p:grpSp>
                              <p:nvGrpSpPr>
                                <p:cNvPr id="30113" name="Group 417"/>
                                <p:cNvGrpSpPr>
                                  <a:grpSpLocks/>
                                </p:cNvGrpSpPr>
                                <p:nvPr/>
                              </p:nvGrpSpPr>
                              <p:grpSpPr bwMode="auto">
                                <a:xfrm>
                                  <a:off x="0" y="1"/>
                                  <a:ext cx="20000" cy="19999"/>
                                  <a:chOff x="0" y="0"/>
                                  <a:chExt cx="19999" cy="20000"/>
                                </a:xfrm>
                              </p:grpSpPr>
                              <p:sp>
                                <p:nvSpPr>
                                  <p:cNvPr id="30114" name="Line 418"/>
                                  <p:cNvSpPr>
                                    <a:spLocks noChangeShapeType="1"/>
                                  </p:cNvSpPr>
                                  <p:nvPr/>
                                </p:nvSpPr>
                                <p:spPr bwMode="auto">
                                  <a:xfrm flipV="1">
                                    <a:off x="0" y="0"/>
                                    <a:ext cx="13445" cy="13369"/>
                                  </a:xfrm>
                                  <a:prstGeom prst="line">
                                    <a:avLst/>
                                  </a:prstGeom>
                                  <a:noFill/>
                                  <a:ln w="3175">
                                    <a:solidFill>
                                      <a:srgbClr val="000000"/>
                                    </a:solidFill>
                                    <a:prstDash val="sysDot"/>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115" name="Line 419"/>
                                  <p:cNvSpPr>
                                    <a:spLocks noChangeShapeType="1"/>
                                  </p:cNvSpPr>
                                  <p:nvPr/>
                                </p:nvSpPr>
                                <p:spPr bwMode="auto">
                                  <a:xfrm flipV="1">
                                    <a:off x="6623" y="6631"/>
                                    <a:ext cx="13376" cy="13369"/>
                                  </a:xfrm>
                                  <a:prstGeom prst="line">
                                    <a:avLst/>
                                  </a:prstGeom>
                                  <a:noFill/>
                                  <a:ln w="3175">
                                    <a:solidFill>
                                      <a:srgbClr val="000000"/>
                                    </a:solidFill>
                                    <a:prstDash val="sysDot"/>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nvGrpSpPr>
                                  <p:cNvPr id="30116" name="Group 420"/>
                                  <p:cNvGrpSpPr>
                                    <a:grpSpLocks/>
                                  </p:cNvGrpSpPr>
                                  <p:nvPr/>
                                </p:nvGrpSpPr>
                                <p:grpSpPr bwMode="auto">
                                  <a:xfrm>
                                    <a:off x="13210" y="0"/>
                                    <a:ext cx="6659" cy="6732"/>
                                    <a:chOff x="0" y="0"/>
                                    <a:chExt cx="20000" cy="20000"/>
                                  </a:xfrm>
                                </p:grpSpPr>
                                <p:sp>
                                  <p:nvSpPr>
                                    <p:cNvPr id="30117" name="Arc 421"/>
                                    <p:cNvSpPr>
                                      <a:spLocks/>
                                    </p:cNvSpPr>
                                    <p:nvPr/>
                                  </p:nvSpPr>
                                  <p:spPr bwMode="auto">
                                    <a:xfrm>
                                      <a:off x="10596" y="0"/>
                                      <a:ext cx="9404"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118" name="Arc 422"/>
                                    <p:cNvSpPr>
                                      <a:spLocks/>
                                    </p:cNvSpPr>
                                    <p:nvPr/>
                                  </p:nvSpPr>
                                  <p:spPr bwMode="auto">
                                    <a:xfrm flipH="1">
                                      <a:off x="0" y="0"/>
                                      <a:ext cx="12200" cy="349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grpSp>
                            </p:grpSp>
                          </p:grpSp>
                        </p:grpSp>
                      </p:grpSp>
                      <p:grpSp>
                        <p:nvGrpSpPr>
                          <p:cNvPr id="30119" name="Group 423"/>
                          <p:cNvGrpSpPr>
                            <a:grpSpLocks/>
                          </p:cNvGrpSpPr>
                          <p:nvPr/>
                        </p:nvGrpSpPr>
                        <p:grpSpPr bwMode="auto">
                          <a:xfrm>
                            <a:off x="8258" y="8366"/>
                            <a:ext cx="5025" cy="2135"/>
                            <a:chOff x="0" y="0"/>
                            <a:chExt cx="20001" cy="20000"/>
                          </a:xfrm>
                        </p:grpSpPr>
                        <p:sp>
                          <p:nvSpPr>
                            <p:cNvPr id="30120" name="Arc 424"/>
                            <p:cNvSpPr>
                              <a:spLocks/>
                            </p:cNvSpPr>
                            <p:nvPr/>
                          </p:nvSpPr>
                          <p:spPr bwMode="auto">
                            <a:xfrm flipH="1" flipV="1">
                              <a:off x="0" y="0"/>
                              <a:ext cx="8056" cy="20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30121" name="Arc 425"/>
                            <p:cNvSpPr>
                              <a:spLocks/>
                            </p:cNvSpPr>
                            <p:nvPr/>
                          </p:nvSpPr>
                          <p:spPr bwMode="auto">
                            <a:xfrm flipV="1">
                              <a:off x="8056" y="9686"/>
                              <a:ext cx="11945" cy="97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
                              <a:solidFill>
                                <a:srgbClr val="000000"/>
                              </a:solidFill>
                              <a:prstDash val="sysDot"/>
                              <a:round/>
                              <a:headEnd/>
                              <a:tailEnd/>
                            </a:ln>
                            <a:effectLst/>
                          </p:spPr>
                          <p:txBody>
                            <a:bodyPr vert="horz" wrap="square" lIns="91440" tIns="45720" rIns="91440" bIns="45720" numCol="1" anchor="t" anchorCtr="0" compatLnSpc="1">
                              <a:prstTxWarp prst="textNoShape">
                                <a:avLst/>
                              </a:prstTxWarp>
                            </a:bodyPr>
                            <a:lstStyle/>
                            <a:p>
                              <a:endParaRPr lang="el-GR"/>
                            </a:p>
                          </p:txBody>
                        </p:sp>
                      </p:grpSp>
                    </p:grpSp>
                  </p:grpSp>
                  <p:sp>
                    <p:nvSpPr>
                      <p:cNvPr id="30122" name="Line 426"/>
                      <p:cNvSpPr>
                        <a:spLocks noChangeShapeType="1"/>
                      </p:cNvSpPr>
                      <p:nvPr/>
                    </p:nvSpPr>
                    <p:spPr bwMode="auto">
                      <a:xfrm flipV="1">
                        <a:off x="7753" y="-2"/>
                        <a:ext cx="5255" cy="10485"/>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123" name="Line 427"/>
                      <p:cNvSpPr>
                        <a:spLocks noChangeShapeType="1"/>
                      </p:cNvSpPr>
                      <p:nvPr/>
                    </p:nvSpPr>
                    <p:spPr bwMode="auto">
                      <a:xfrm>
                        <a:off x="-1" y="5728"/>
                        <a:ext cx="20001" cy="21"/>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nvGrpSpPr>
                    <p:cNvPr id="30124" name="Group 428"/>
                    <p:cNvGrpSpPr>
                      <a:grpSpLocks/>
                    </p:cNvGrpSpPr>
                    <p:nvPr/>
                  </p:nvGrpSpPr>
                  <p:grpSpPr bwMode="auto">
                    <a:xfrm>
                      <a:off x="5920" y="11170"/>
                      <a:ext cx="4520" cy="4811"/>
                      <a:chOff x="4" y="0"/>
                      <a:chExt cx="19992" cy="20000"/>
                    </a:xfrm>
                  </p:grpSpPr>
                  <p:sp>
                    <p:nvSpPr>
                      <p:cNvPr id="30125" name="Line 429"/>
                      <p:cNvSpPr>
                        <a:spLocks noChangeShapeType="1"/>
                      </p:cNvSpPr>
                      <p:nvPr/>
                    </p:nvSpPr>
                    <p:spPr bwMode="auto">
                      <a:xfrm>
                        <a:off x="9562" y="0"/>
                        <a:ext cx="230" cy="20000"/>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126" name="Line 430"/>
                      <p:cNvSpPr>
                        <a:spLocks noChangeShapeType="1"/>
                      </p:cNvSpPr>
                      <p:nvPr/>
                    </p:nvSpPr>
                    <p:spPr bwMode="auto">
                      <a:xfrm>
                        <a:off x="4" y="9832"/>
                        <a:ext cx="19992" cy="10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sp>
                <p:nvSpPr>
                  <p:cNvPr id="30127" name="Line 431"/>
                  <p:cNvSpPr>
                    <a:spLocks noChangeShapeType="1"/>
                  </p:cNvSpPr>
                  <p:nvPr/>
                </p:nvSpPr>
                <p:spPr bwMode="auto">
                  <a:xfrm>
                    <a:off x="-11" y="7145"/>
                    <a:ext cx="20010" cy="1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128" name="Line 432"/>
                  <p:cNvSpPr>
                    <a:spLocks noChangeShapeType="1"/>
                  </p:cNvSpPr>
                  <p:nvPr/>
                </p:nvSpPr>
                <p:spPr bwMode="auto">
                  <a:xfrm>
                    <a:off x="-11" y="19979"/>
                    <a:ext cx="20010" cy="21"/>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129" name="Line 433"/>
                  <p:cNvSpPr>
                    <a:spLocks noChangeShapeType="1"/>
                  </p:cNvSpPr>
                  <p:nvPr/>
                </p:nvSpPr>
                <p:spPr bwMode="auto">
                  <a:xfrm>
                    <a:off x="-11" y="7145"/>
                    <a:ext cx="6" cy="12855"/>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130" name="Line 434"/>
                  <p:cNvSpPr>
                    <a:spLocks noChangeShapeType="1"/>
                  </p:cNvSpPr>
                  <p:nvPr/>
                </p:nvSpPr>
                <p:spPr bwMode="auto">
                  <a:xfrm>
                    <a:off x="19999" y="7145"/>
                    <a:ext cx="6" cy="12855"/>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sp>
              <p:nvSpPr>
                <p:cNvPr id="30131" name="Line 435"/>
                <p:cNvSpPr>
                  <a:spLocks noChangeShapeType="1"/>
                </p:cNvSpPr>
                <p:nvPr/>
              </p:nvSpPr>
              <p:spPr bwMode="auto">
                <a:xfrm flipV="1">
                  <a:off x="17934" y="-2"/>
                  <a:ext cx="2076" cy="1385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132" name="Line 436"/>
                <p:cNvSpPr>
                  <a:spLocks noChangeShapeType="1"/>
                </p:cNvSpPr>
                <p:nvPr/>
              </p:nvSpPr>
              <p:spPr bwMode="auto">
                <a:xfrm flipV="1">
                  <a:off x="-19" y="-2"/>
                  <a:ext cx="2076" cy="1385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133" name="Line 437"/>
                <p:cNvSpPr>
                  <a:spLocks noChangeShapeType="1"/>
                </p:cNvSpPr>
                <p:nvPr/>
              </p:nvSpPr>
              <p:spPr bwMode="auto">
                <a:xfrm>
                  <a:off x="2057" y="-2"/>
                  <a:ext cx="17953" cy="8"/>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134" name="Line 438"/>
                <p:cNvSpPr>
                  <a:spLocks noChangeShapeType="1"/>
                </p:cNvSpPr>
                <p:nvPr/>
              </p:nvSpPr>
              <p:spPr bwMode="auto">
                <a:xfrm>
                  <a:off x="20005" y="-2"/>
                  <a:ext cx="5" cy="5942"/>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sp>
              <p:nvSpPr>
                <p:cNvPr id="30135" name="Line 439"/>
                <p:cNvSpPr>
                  <a:spLocks noChangeShapeType="1"/>
                </p:cNvSpPr>
                <p:nvPr/>
              </p:nvSpPr>
              <p:spPr bwMode="auto">
                <a:xfrm flipV="1">
                  <a:off x="17934" y="5922"/>
                  <a:ext cx="2076" cy="13856"/>
                </a:xfrm>
                <a:prstGeom prst="line">
                  <a:avLst/>
                </a:prstGeom>
                <a:noFill/>
                <a:ln w="3175">
                  <a:solidFill>
                    <a:srgbClr val="000000"/>
                  </a:solidFill>
                  <a:round/>
                  <a:headEnd type="none" w="sm" len="med"/>
                  <a:tailEnd type="none" w="sm" len="med"/>
                </a:ln>
                <a:effectLst/>
              </p:spPr>
              <p:txBody>
                <a:bodyPr vert="horz" wrap="square" lIns="91440" tIns="45720" rIns="91440" bIns="45720" numCol="1" anchor="t" anchorCtr="0" compatLnSpc="1">
                  <a:prstTxWarp prst="textNoShape">
                    <a:avLst/>
                  </a:prstTxWarp>
                </a:bodyPr>
                <a:lstStyle/>
                <a:p>
                  <a:endParaRPr lang="el-GR"/>
                </a:p>
              </p:txBody>
            </p:sp>
          </p:grpSp>
        </p:grpSp>
        <p:sp>
          <p:nvSpPr>
            <p:cNvPr id="451" name="450 - Ορθογώνιο"/>
            <p:cNvSpPr/>
            <p:nvPr/>
          </p:nvSpPr>
          <p:spPr>
            <a:xfrm>
              <a:off x="985653" y="3681351"/>
              <a:ext cx="4120737" cy="24700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453" name="452 - Ορθογώνιο"/>
          <p:cNvSpPr/>
          <p:nvPr/>
        </p:nvSpPr>
        <p:spPr>
          <a:xfrm>
            <a:off x="1001608" y="6024182"/>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454" name="453 - Ορθογώνιο"/>
          <p:cNvSpPr/>
          <p:nvPr/>
        </p:nvSpPr>
        <p:spPr>
          <a:xfrm>
            <a:off x="700643" y="6330422"/>
            <a:ext cx="5026865" cy="369332"/>
          </a:xfrm>
          <a:prstGeom prst="rect">
            <a:avLst/>
          </a:prstGeom>
        </p:spPr>
        <p:txBody>
          <a:bodyPr wrap="square">
            <a:spAutoFit/>
          </a:bodyPr>
          <a:lstStyle/>
          <a:p>
            <a:pPr algn="ctr"/>
            <a:r>
              <a:rPr lang="el-GR" dirty="0" err="1" smtClean="0"/>
              <a:t>Ξυλοπλάκες</a:t>
            </a:r>
            <a:r>
              <a:rPr lang="el-GR" dirty="0" smtClean="0"/>
              <a:t> με διατρήσεις από </a:t>
            </a:r>
            <a:r>
              <a:rPr lang="el-GR" dirty="0" err="1" smtClean="0"/>
              <a:t>πολυτρύπανο</a:t>
            </a:r>
            <a:endParaRPr lang="el-GR" dirty="0"/>
          </a:p>
        </p:txBody>
      </p:sp>
      <p:pic>
        <p:nvPicPr>
          <p:cNvPr id="30137" name="Picture 441" descr="Αποτέλεσμα εικόνας για wood multidrilling machines"/>
          <p:cNvPicPr>
            <a:picLocks noChangeAspect="1" noChangeArrowheads="1"/>
          </p:cNvPicPr>
          <p:nvPr/>
        </p:nvPicPr>
        <p:blipFill>
          <a:blip r:embed="rId3" cstate="print"/>
          <a:srcRect t="14544"/>
          <a:stretch>
            <a:fillRect/>
          </a:stretch>
        </p:blipFill>
        <p:spPr bwMode="auto">
          <a:xfrm>
            <a:off x="6093239" y="1579418"/>
            <a:ext cx="5307073" cy="3401424"/>
          </a:xfrm>
          <a:prstGeom prst="rect">
            <a:avLst/>
          </a:prstGeom>
          <a:noFill/>
          <a:ln>
            <a:solidFill>
              <a:schemeClr val="tx1"/>
            </a:solidFill>
          </a:ln>
        </p:spPr>
      </p:pic>
      <p:sp>
        <p:nvSpPr>
          <p:cNvPr id="456" name="455 - Ορθογώνιο"/>
          <p:cNvSpPr/>
          <p:nvPr/>
        </p:nvSpPr>
        <p:spPr>
          <a:xfrm>
            <a:off x="6088388" y="5001881"/>
            <a:ext cx="2589427" cy="307777"/>
          </a:xfrm>
          <a:prstGeom prst="rect">
            <a:avLst/>
          </a:prstGeom>
        </p:spPr>
        <p:txBody>
          <a:bodyPr wrap="none">
            <a:spAutoFit/>
          </a:bodyPr>
          <a:lstStyle/>
          <a:p>
            <a:r>
              <a:rPr lang="el-GR" sz="1400" dirty="0" smtClean="0"/>
              <a:t>ΠΗΓΗ: </a:t>
            </a:r>
            <a:r>
              <a:rPr lang="en-US" sz="1400" dirty="0" smtClean="0"/>
              <a:t>http://www.seekpart.com</a:t>
            </a:r>
            <a:endParaRPr lang="el-GR" sz="1400" dirty="0"/>
          </a:p>
        </p:txBody>
      </p:sp>
      <p:sp>
        <p:nvSpPr>
          <p:cNvPr id="457" name="456 - Ορθογώνιο"/>
          <p:cNvSpPr/>
          <p:nvPr/>
        </p:nvSpPr>
        <p:spPr>
          <a:xfrm>
            <a:off x="6187043" y="5398209"/>
            <a:ext cx="5026865" cy="369332"/>
          </a:xfrm>
          <a:prstGeom prst="rect">
            <a:avLst/>
          </a:prstGeom>
        </p:spPr>
        <p:txBody>
          <a:bodyPr wrap="square">
            <a:spAutoFit/>
          </a:bodyPr>
          <a:lstStyle/>
          <a:p>
            <a:pPr algn="ctr"/>
            <a:r>
              <a:rPr lang="el-GR" dirty="0" err="1" smtClean="0"/>
              <a:t>Πολυτρύπανο</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6040154"/>
          <p:cNvPicPr>
            <a:picLocks noChangeAspect="1" noChangeArrowheads="1"/>
          </p:cNvPicPr>
          <p:nvPr/>
        </p:nvPicPr>
        <p:blipFill>
          <a:blip r:embed="rId3" cstate="print"/>
          <a:srcRect/>
          <a:stretch>
            <a:fillRect/>
          </a:stretch>
        </p:blipFill>
        <p:spPr bwMode="auto">
          <a:xfrm>
            <a:off x="5888964" y="3026722"/>
            <a:ext cx="2286000" cy="2514600"/>
          </a:xfrm>
          <a:prstGeom prst="rect">
            <a:avLst/>
          </a:prstGeom>
          <a:noFill/>
          <a:ln w="9525">
            <a:noFill/>
            <a:miter lim="800000"/>
            <a:headEnd/>
            <a:tailEnd/>
          </a:ln>
        </p:spPr>
      </p:pic>
      <p:pic>
        <p:nvPicPr>
          <p:cNvPr id="3" name="Picture 2" descr="P6040147"/>
          <p:cNvPicPr>
            <a:picLocks noChangeAspect="1" noChangeArrowheads="1"/>
          </p:cNvPicPr>
          <p:nvPr/>
        </p:nvPicPr>
        <p:blipFill>
          <a:blip r:embed="rId4" cstate="print"/>
          <a:srcRect t="16915"/>
          <a:stretch>
            <a:fillRect/>
          </a:stretch>
        </p:blipFill>
        <p:spPr bwMode="auto">
          <a:xfrm>
            <a:off x="8207231" y="1343680"/>
            <a:ext cx="3794764" cy="4203839"/>
          </a:xfrm>
          <a:prstGeom prst="rect">
            <a:avLst/>
          </a:prstGeom>
          <a:noFill/>
          <a:ln w="9525">
            <a:noFill/>
            <a:miter lim="800000"/>
            <a:headEnd/>
            <a:tailEnd/>
          </a:ln>
        </p:spPr>
      </p:pic>
      <p:sp>
        <p:nvSpPr>
          <p:cNvPr id="4" name="3 - TextBox"/>
          <p:cNvSpPr txBox="1"/>
          <p:nvPr/>
        </p:nvSpPr>
        <p:spPr>
          <a:xfrm flipH="1">
            <a:off x="7689610" y="1388888"/>
            <a:ext cx="518159" cy="369332"/>
          </a:xfrm>
          <a:prstGeom prst="rect">
            <a:avLst/>
          </a:prstGeom>
          <a:noFill/>
        </p:spPr>
        <p:txBody>
          <a:bodyPr wrap="square" rtlCol="0">
            <a:spAutoFit/>
          </a:bodyPr>
          <a:lstStyle/>
          <a:p>
            <a:pPr algn="ctr"/>
            <a:r>
              <a:rPr lang="el-GR" b="1" dirty="0" smtClean="0"/>
              <a:t>Α</a:t>
            </a:r>
            <a:endParaRPr lang="el-GR" b="1" dirty="0"/>
          </a:p>
        </p:txBody>
      </p:sp>
      <p:sp>
        <p:nvSpPr>
          <p:cNvPr id="5" name="4 - TextBox"/>
          <p:cNvSpPr txBox="1"/>
          <p:nvPr/>
        </p:nvSpPr>
        <p:spPr>
          <a:xfrm flipH="1">
            <a:off x="6739584" y="2647672"/>
            <a:ext cx="518159" cy="369332"/>
          </a:xfrm>
          <a:prstGeom prst="rect">
            <a:avLst/>
          </a:prstGeom>
          <a:noFill/>
        </p:spPr>
        <p:txBody>
          <a:bodyPr wrap="square" rtlCol="0">
            <a:spAutoFit/>
          </a:bodyPr>
          <a:lstStyle/>
          <a:p>
            <a:pPr algn="ctr"/>
            <a:r>
              <a:rPr lang="el-GR" b="1" dirty="0" smtClean="0"/>
              <a:t>Β</a:t>
            </a:r>
            <a:endParaRPr lang="el-GR" b="1" dirty="0"/>
          </a:p>
        </p:txBody>
      </p:sp>
      <p:sp>
        <p:nvSpPr>
          <p:cNvPr id="6" name="5 - Ορθογώνιο"/>
          <p:cNvSpPr/>
          <p:nvPr/>
        </p:nvSpPr>
        <p:spPr>
          <a:xfrm>
            <a:off x="6638306" y="6011285"/>
            <a:ext cx="5026865" cy="646331"/>
          </a:xfrm>
          <a:prstGeom prst="rect">
            <a:avLst/>
          </a:prstGeom>
        </p:spPr>
        <p:txBody>
          <a:bodyPr wrap="square">
            <a:spAutoFit/>
          </a:bodyPr>
          <a:lstStyle/>
          <a:p>
            <a:pPr algn="ctr"/>
            <a:r>
              <a:rPr lang="el-GR" dirty="0" smtClean="0"/>
              <a:t>Απλό </a:t>
            </a:r>
            <a:r>
              <a:rPr lang="el-GR" dirty="0" err="1" smtClean="0"/>
              <a:t>πολυτρύπανο</a:t>
            </a:r>
            <a:r>
              <a:rPr lang="el-GR" dirty="0" smtClean="0"/>
              <a:t> επιπλοποιείου (Α). Διακρίνεται η </a:t>
            </a:r>
            <a:r>
              <a:rPr lang="el-GR" dirty="0" err="1" smtClean="0"/>
              <a:t>δοκίδα</a:t>
            </a:r>
            <a:r>
              <a:rPr lang="el-GR" dirty="0" smtClean="0"/>
              <a:t> των τρυπανιών στο πίσω άκρο (Β</a:t>
            </a:r>
            <a:r>
              <a:rPr lang="el-GR" dirty="0" smtClean="0"/>
              <a:t>).</a:t>
            </a:r>
            <a:endParaRPr lang="el-GR" dirty="0"/>
          </a:p>
        </p:txBody>
      </p:sp>
      <p:sp>
        <p:nvSpPr>
          <p:cNvPr id="7" name="6 - Ορθογώνιο"/>
          <p:cNvSpPr/>
          <p:nvPr/>
        </p:nvSpPr>
        <p:spPr>
          <a:xfrm>
            <a:off x="5894242" y="5549169"/>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8"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 </a:t>
            </a: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πολυτρύπανο</a:t>
            </a: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9"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2049" name="Rectangle 1"/>
          <p:cNvSpPr>
            <a:spLocks noChangeArrowheads="1"/>
          </p:cNvSpPr>
          <p:nvPr/>
        </p:nvSpPr>
        <p:spPr bwMode="auto">
          <a:xfrm>
            <a:off x="354487" y="1572014"/>
            <a:ext cx="517764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Διατρήσεις ακριβείας μπορούν να γίνουν σε διατρητικές μηχανές στις οποίες τα υπό κατεργασία ξύλινα στοιχεία σταθεροποιούνται με πνευματικά ή μηχανικά μέσα. Η διάνοιξη των οπών πραγματοποιείται είτε μηχανικά, είτε αυτόματα (με τη βοήθεια Η/Υ). Ο πιο κλασικός τύπος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πολυτρύπανου</a:t>
            </a:r>
            <a:r>
              <a:rPr kumimoji="0" lang="el-GR" sz="2000" i="0" u="none" strike="noStrike" cap="none" normalizeH="0" baseline="0" dirty="0" smtClean="0">
                <a:ln>
                  <a:noFill/>
                </a:ln>
                <a:solidFill>
                  <a:schemeClr val="tx1"/>
                </a:solidFill>
                <a:effectLst/>
                <a:ea typeface="Times New Roman" pitchFamily="18" charset="0"/>
                <a:cs typeface="Arial" pitchFamily="34" charset="0"/>
              </a:rPr>
              <a:t> που χρησιμοποιείται</a:t>
            </a:r>
            <a:r>
              <a:rPr kumimoji="0" lang="el-GR" sz="2000" i="0" u="none" strike="noStrike" cap="none" normalizeH="0" dirty="0" smtClean="0">
                <a:ln>
                  <a:noFill/>
                </a:ln>
                <a:solidFill>
                  <a:schemeClr val="tx1"/>
                </a:solidFill>
                <a:effectLst/>
                <a:ea typeface="Times New Roman" pitchFamily="18" charset="0"/>
                <a:cs typeface="Arial" pitchFamily="34" charset="0"/>
              </a:rPr>
              <a:t> σε επιπλοποιία, είναι του απλού </a:t>
            </a:r>
            <a:r>
              <a:rPr kumimoji="0" lang="el-GR" sz="2000" i="0" u="none" strike="noStrike" cap="none" normalizeH="0" dirty="0" err="1" smtClean="0">
                <a:ln>
                  <a:noFill/>
                </a:ln>
                <a:solidFill>
                  <a:schemeClr val="tx1"/>
                </a:solidFill>
                <a:effectLst/>
                <a:ea typeface="Times New Roman" pitchFamily="18" charset="0"/>
                <a:cs typeface="Arial" pitchFamily="34" charset="0"/>
              </a:rPr>
              <a:t>πολυτρύπανου</a:t>
            </a:r>
            <a:r>
              <a:rPr lang="el-GR" sz="2000" dirty="0" smtClean="0">
                <a:ea typeface="Times New Roman" pitchFamily="18" charset="0"/>
                <a:cs typeface="Arial" pitchFamily="34" charset="0"/>
              </a:rPr>
              <a:t>, που ρυθμίζεται και λειτουργεί χειρονακτικά.</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91883" y="1413164"/>
            <a:ext cx="11174683"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το απλό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πολυτρύπανο</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επιπλοποιίου</a:t>
            </a:r>
            <a:r>
              <a:rPr kumimoji="0" lang="el-GR" sz="2000" i="0" u="none" strike="noStrike" cap="none" normalizeH="0" baseline="0" dirty="0" smtClean="0">
                <a:ln>
                  <a:noFill/>
                </a:ln>
                <a:solidFill>
                  <a:schemeClr val="tx1"/>
                </a:solidFill>
                <a:effectLst/>
                <a:ea typeface="Times New Roman" pitchFamily="18" charset="0"/>
                <a:cs typeface="Arial" pitchFamily="34" charset="0"/>
              </a:rPr>
              <a:t> μπορούμε να τρυπήσουμε το ξύλο οριζόντια</a:t>
            </a:r>
            <a:r>
              <a:rPr kumimoji="0" lang="el-GR" sz="2000" i="0" u="none" strike="noStrike" cap="none" normalizeH="0" dirty="0" smtClean="0">
                <a:ln>
                  <a:noFill/>
                </a:ln>
                <a:solidFill>
                  <a:schemeClr val="tx1"/>
                </a:solidFill>
                <a:effectLst/>
                <a:ea typeface="Times New Roman" pitchFamily="18" charset="0"/>
                <a:cs typeface="Arial" pitchFamily="34" charset="0"/>
              </a:rPr>
              <a:t> (Α), κάθετα (Β) και υπό γωνία 45</a:t>
            </a:r>
            <a:r>
              <a:rPr kumimoji="0" lang="el-GR" sz="2000" i="0" u="none" strike="noStrike" cap="none" normalizeH="0" baseline="30000" dirty="0" smtClean="0">
                <a:ln>
                  <a:noFill/>
                </a:ln>
                <a:solidFill>
                  <a:schemeClr val="tx1"/>
                </a:solidFill>
                <a:effectLst/>
                <a:ea typeface="Times New Roman" pitchFamily="18" charset="0"/>
                <a:cs typeface="Arial" pitchFamily="34" charset="0"/>
              </a:rPr>
              <a:t>ο</a:t>
            </a:r>
            <a:r>
              <a:rPr kumimoji="0" lang="el-GR" sz="2000" i="0" u="none" strike="noStrike" cap="none" normalizeH="0" dirty="0" smtClean="0">
                <a:ln>
                  <a:noFill/>
                </a:ln>
                <a:solidFill>
                  <a:schemeClr val="tx1"/>
                </a:solidFill>
                <a:effectLst/>
                <a:ea typeface="Times New Roman" pitchFamily="18" charset="0"/>
                <a:cs typeface="Arial" pitchFamily="34" charset="0"/>
              </a:rPr>
              <a:t> (Γ), τοποθετώντας τη </a:t>
            </a:r>
            <a:r>
              <a:rPr kumimoji="0" lang="el-GR" sz="2000" i="0" u="none" strike="noStrike" cap="none" normalizeH="0" dirty="0" err="1" smtClean="0">
                <a:ln>
                  <a:noFill/>
                </a:ln>
                <a:solidFill>
                  <a:schemeClr val="tx1"/>
                </a:solidFill>
                <a:effectLst/>
                <a:ea typeface="Times New Roman" pitchFamily="18" charset="0"/>
                <a:cs typeface="Arial" pitchFamily="34" charset="0"/>
              </a:rPr>
              <a:t>δοκίδα</a:t>
            </a:r>
            <a:r>
              <a:rPr kumimoji="0" lang="el-GR" sz="2000" i="0" u="none" strike="noStrike" cap="none" normalizeH="0" dirty="0" smtClean="0">
                <a:ln>
                  <a:noFill/>
                </a:ln>
                <a:solidFill>
                  <a:schemeClr val="tx1"/>
                </a:solidFill>
                <a:effectLst/>
                <a:ea typeface="Times New Roman" pitchFamily="18" charset="0"/>
                <a:cs typeface="Arial" pitchFamily="34" charset="0"/>
              </a:rPr>
              <a:t> των τρυπανιών στην κατάλληλη θέση. Τα τρυπάνια τοποθετούνται (βιδώνονται) στα </a:t>
            </a:r>
            <a:r>
              <a:rPr kumimoji="0" lang="el-GR" sz="2000" i="0" u="none" strike="noStrike" cap="none" normalizeH="0" dirty="0" err="1" smtClean="0">
                <a:ln>
                  <a:noFill/>
                </a:ln>
                <a:solidFill>
                  <a:schemeClr val="tx1"/>
                </a:solidFill>
                <a:effectLst/>
                <a:ea typeface="Times New Roman" pitchFamily="18" charset="0"/>
                <a:cs typeface="Arial" pitchFamily="34" charset="0"/>
              </a:rPr>
              <a:t>τσοκ</a:t>
            </a:r>
            <a:r>
              <a:rPr kumimoji="0" lang="el-GR" sz="2000" i="0" u="none" strike="noStrike" cap="none" normalizeH="0" dirty="0" smtClean="0">
                <a:ln>
                  <a:noFill/>
                </a:ln>
                <a:solidFill>
                  <a:schemeClr val="tx1"/>
                </a:solidFill>
                <a:effectLst/>
                <a:ea typeface="Times New Roman" pitchFamily="18" charset="0"/>
                <a:cs typeface="Arial" pitchFamily="34" charset="0"/>
              </a:rPr>
              <a:t> και κουμπώνουν στους άξονες της </a:t>
            </a:r>
            <a:r>
              <a:rPr kumimoji="0" lang="el-GR" sz="2000" i="0" u="none" strike="noStrike" cap="none" normalizeH="0" dirty="0" err="1" smtClean="0">
                <a:ln>
                  <a:noFill/>
                </a:ln>
                <a:solidFill>
                  <a:schemeClr val="tx1"/>
                </a:solidFill>
                <a:effectLst/>
                <a:ea typeface="Times New Roman" pitchFamily="18" charset="0"/>
                <a:cs typeface="Arial" pitchFamily="34" charset="0"/>
              </a:rPr>
              <a:t>δοκίδας</a:t>
            </a:r>
            <a:r>
              <a:rPr kumimoji="0" lang="el-GR" sz="2000" i="0" u="none" strike="noStrike" cap="none" normalizeH="0" dirty="0" smtClean="0">
                <a:ln>
                  <a:noFill/>
                </a:ln>
                <a:solidFill>
                  <a:schemeClr val="tx1"/>
                </a:solidFill>
                <a:effectLst/>
                <a:ea typeface="Times New Roman" pitchFamily="18" charset="0"/>
                <a:cs typeface="Arial" pitchFamily="34" charset="0"/>
              </a:rPr>
              <a:t>.</a:t>
            </a:r>
          </a:p>
        </p:txBody>
      </p: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 </a:t>
            </a: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πολυτρύπανο</a:t>
            </a: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 επιπλοποιείου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974467" y="851654"/>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pic>
        <p:nvPicPr>
          <p:cNvPr id="37890" name="Picture 2" descr="P6040152"/>
          <p:cNvPicPr>
            <a:picLocks noChangeAspect="1" noChangeArrowheads="1"/>
          </p:cNvPicPr>
          <p:nvPr/>
        </p:nvPicPr>
        <p:blipFill>
          <a:blip r:embed="rId3" cstate="print"/>
          <a:srcRect/>
          <a:stretch>
            <a:fillRect/>
          </a:stretch>
        </p:blipFill>
        <p:spPr bwMode="auto">
          <a:xfrm>
            <a:off x="3214831" y="2879766"/>
            <a:ext cx="2378447" cy="2867891"/>
          </a:xfrm>
          <a:prstGeom prst="rect">
            <a:avLst/>
          </a:prstGeom>
          <a:noFill/>
          <a:ln w="9525">
            <a:noFill/>
            <a:miter lim="800000"/>
            <a:headEnd/>
            <a:tailEnd/>
          </a:ln>
        </p:spPr>
      </p:pic>
      <p:pic>
        <p:nvPicPr>
          <p:cNvPr id="37891" name="Picture 3" descr="P6040159"/>
          <p:cNvPicPr>
            <a:picLocks noChangeAspect="1" noChangeArrowheads="1"/>
          </p:cNvPicPr>
          <p:nvPr/>
        </p:nvPicPr>
        <p:blipFill>
          <a:blip r:embed="rId4" cstate="print"/>
          <a:srcRect l="7778" t="19166"/>
          <a:stretch>
            <a:fillRect/>
          </a:stretch>
        </p:blipFill>
        <p:spPr bwMode="auto">
          <a:xfrm>
            <a:off x="629392" y="2873828"/>
            <a:ext cx="2479342" cy="2897580"/>
          </a:xfrm>
          <a:prstGeom prst="rect">
            <a:avLst/>
          </a:prstGeom>
          <a:noFill/>
          <a:ln w="9525">
            <a:noFill/>
            <a:miter lim="800000"/>
            <a:headEnd/>
            <a:tailEnd/>
          </a:ln>
        </p:spPr>
      </p:pic>
      <p:pic>
        <p:nvPicPr>
          <p:cNvPr id="37892" name="Picture 4" descr="P6040166"/>
          <p:cNvPicPr>
            <a:picLocks noChangeAspect="1" noChangeArrowheads="1"/>
          </p:cNvPicPr>
          <p:nvPr/>
        </p:nvPicPr>
        <p:blipFill>
          <a:blip r:embed="rId5" cstate="print"/>
          <a:srcRect l="24423"/>
          <a:stretch>
            <a:fillRect/>
          </a:stretch>
        </p:blipFill>
        <p:spPr bwMode="auto">
          <a:xfrm>
            <a:off x="5759533" y="2881250"/>
            <a:ext cx="2327563" cy="2854532"/>
          </a:xfrm>
          <a:prstGeom prst="rect">
            <a:avLst/>
          </a:prstGeom>
          <a:noFill/>
          <a:ln w="9525">
            <a:noFill/>
            <a:miter lim="800000"/>
            <a:headEnd/>
            <a:tailEnd/>
          </a:ln>
        </p:spPr>
      </p:pic>
      <p:sp>
        <p:nvSpPr>
          <p:cNvPr id="9" name="8 - TextBox"/>
          <p:cNvSpPr txBox="1"/>
          <p:nvPr/>
        </p:nvSpPr>
        <p:spPr>
          <a:xfrm flipH="1">
            <a:off x="1716322" y="2505169"/>
            <a:ext cx="518159" cy="369332"/>
          </a:xfrm>
          <a:prstGeom prst="rect">
            <a:avLst/>
          </a:prstGeom>
          <a:noFill/>
        </p:spPr>
        <p:txBody>
          <a:bodyPr wrap="square" rtlCol="0">
            <a:spAutoFit/>
          </a:bodyPr>
          <a:lstStyle/>
          <a:p>
            <a:pPr algn="ctr"/>
            <a:r>
              <a:rPr lang="el-GR" b="1" dirty="0" smtClean="0"/>
              <a:t>Α</a:t>
            </a:r>
            <a:endParaRPr lang="el-GR" b="1" dirty="0"/>
          </a:p>
        </p:txBody>
      </p:sp>
      <p:sp>
        <p:nvSpPr>
          <p:cNvPr id="10" name="9 - TextBox"/>
          <p:cNvSpPr txBox="1"/>
          <p:nvPr/>
        </p:nvSpPr>
        <p:spPr>
          <a:xfrm flipH="1">
            <a:off x="4115137" y="2493294"/>
            <a:ext cx="518159" cy="369332"/>
          </a:xfrm>
          <a:prstGeom prst="rect">
            <a:avLst/>
          </a:prstGeom>
          <a:noFill/>
        </p:spPr>
        <p:txBody>
          <a:bodyPr wrap="square" rtlCol="0">
            <a:spAutoFit/>
          </a:bodyPr>
          <a:lstStyle/>
          <a:p>
            <a:pPr algn="ctr"/>
            <a:r>
              <a:rPr lang="el-GR" b="1" dirty="0" smtClean="0"/>
              <a:t>Β</a:t>
            </a:r>
            <a:endParaRPr lang="el-GR" b="1" dirty="0"/>
          </a:p>
        </p:txBody>
      </p:sp>
      <p:sp>
        <p:nvSpPr>
          <p:cNvPr id="11" name="10 - TextBox"/>
          <p:cNvSpPr txBox="1"/>
          <p:nvPr/>
        </p:nvSpPr>
        <p:spPr>
          <a:xfrm flipH="1">
            <a:off x="6680207" y="2517044"/>
            <a:ext cx="518159" cy="369332"/>
          </a:xfrm>
          <a:prstGeom prst="rect">
            <a:avLst/>
          </a:prstGeom>
          <a:noFill/>
        </p:spPr>
        <p:txBody>
          <a:bodyPr wrap="square" rtlCol="0">
            <a:spAutoFit/>
          </a:bodyPr>
          <a:lstStyle/>
          <a:p>
            <a:pPr algn="ctr"/>
            <a:r>
              <a:rPr lang="el-GR" b="1" dirty="0" smtClean="0"/>
              <a:t>Γ</a:t>
            </a:r>
            <a:endParaRPr lang="el-GR" b="1" dirty="0"/>
          </a:p>
        </p:txBody>
      </p:sp>
      <p:sp>
        <p:nvSpPr>
          <p:cNvPr id="12" name="11 - Ορθογώνιο"/>
          <p:cNvSpPr/>
          <p:nvPr/>
        </p:nvSpPr>
        <p:spPr>
          <a:xfrm>
            <a:off x="633473" y="5751049"/>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3" name="12 - Ορθογώνιο"/>
          <p:cNvSpPr/>
          <p:nvPr/>
        </p:nvSpPr>
        <p:spPr>
          <a:xfrm>
            <a:off x="653143" y="6023161"/>
            <a:ext cx="7398327" cy="646331"/>
          </a:xfrm>
          <a:prstGeom prst="rect">
            <a:avLst/>
          </a:prstGeom>
        </p:spPr>
        <p:txBody>
          <a:bodyPr wrap="square">
            <a:spAutoFit/>
          </a:bodyPr>
          <a:lstStyle/>
          <a:p>
            <a:pPr algn="ctr"/>
            <a:r>
              <a:rPr lang="el-GR" dirty="0" smtClean="0"/>
              <a:t>Απλό </a:t>
            </a:r>
            <a:r>
              <a:rPr lang="el-GR" dirty="0" err="1" smtClean="0"/>
              <a:t>πολυτρύπανο</a:t>
            </a:r>
            <a:r>
              <a:rPr lang="el-GR" dirty="0" smtClean="0"/>
              <a:t> επιπλοποιείου ρυθμισμένο για οριζόντια (Α), κάθετα (Β) και 45</a:t>
            </a:r>
            <a:r>
              <a:rPr lang="el-GR" baseline="30000" dirty="0" smtClean="0"/>
              <a:t>ο</a:t>
            </a:r>
            <a:r>
              <a:rPr lang="el-GR" dirty="0" smtClean="0"/>
              <a:t> τρυπήματα (Γ</a:t>
            </a:r>
            <a:r>
              <a:rPr lang="el-GR" dirty="0" smtClean="0"/>
              <a:t>)</a:t>
            </a:r>
            <a:endParaRPr lang="el-GR" dirty="0"/>
          </a:p>
        </p:txBody>
      </p:sp>
      <p:pic>
        <p:nvPicPr>
          <p:cNvPr id="37893" name="Picture 5" descr="Εικόνα014"/>
          <p:cNvPicPr>
            <a:picLocks noChangeAspect="1" noChangeArrowheads="1"/>
          </p:cNvPicPr>
          <p:nvPr/>
        </p:nvPicPr>
        <p:blipFill>
          <a:blip r:embed="rId6" cstate="print"/>
          <a:srcRect l="27148" t="9640" r="46297" b="29378"/>
          <a:stretch>
            <a:fillRect/>
          </a:stretch>
        </p:blipFill>
        <p:spPr bwMode="auto">
          <a:xfrm>
            <a:off x="9037123" y="3123210"/>
            <a:ext cx="558140" cy="1603169"/>
          </a:xfrm>
          <a:prstGeom prst="rect">
            <a:avLst/>
          </a:prstGeom>
          <a:noFill/>
          <a:ln w="9525">
            <a:noFill/>
            <a:miter lim="800000"/>
            <a:headEnd/>
            <a:tailEnd/>
          </a:ln>
        </p:spPr>
      </p:pic>
      <p:pic>
        <p:nvPicPr>
          <p:cNvPr id="37894" name="Picture 6" descr="DSC00636"/>
          <p:cNvPicPr>
            <a:picLocks noChangeAspect="1" noChangeArrowheads="1"/>
          </p:cNvPicPr>
          <p:nvPr/>
        </p:nvPicPr>
        <p:blipFill>
          <a:blip r:embed="rId7" cstate="print"/>
          <a:srcRect/>
          <a:stretch>
            <a:fillRect/>
          </a:stretch>
        </p:blipFill>
        <p:spPr bwMode="auto">
          <a:xfrm>
            <a:off x="9654639" y="3124593"/>
            <a:ext cx="2032062" cy="1601786"/>
          </a:xfrm>
          <a:prstGeom prst="rect">
            <a:avLst/>
          </a:prstGeom>
          <a:noFill/>
          <a:ln w="9525">
            <a:noFill/>
            <a:miter lim="800000"/>
            <a:headEnd/>
            <a:tailEnd/>
          </a:ln>
        </p:spPr>
      </p:pic>
      <p:sp>
        <p:nvSpPr>
          <p:cNvPr id="16" name="15 - Ορθογώνιο"/>
          <p:cNvSpPr/>
          <p:nvPr/>
        </p:nvSpPr>
        <p:spPr>
          <a:xfrm>
            <a:off x="9053078" y="472977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7" name="16 - Ορθογώνιο"/>
          <p:cNvSpPr/>
          <p:nvPr/>
        </p:nvSpPr>
        <p:spPr>
          <a:xfrm>
            <a:off x="9037123" y="5096887"/>
            <a:ext cx="2683822" cy="646331"/>
          </a:xfrm>
          <a:prstGeom prst="rect">
            <a:avLst/>
          </a:prstGeom>
        </p:spPr>
        <p:txBody>
          <a:bodyPr wrap="square">
            <a:spAutoFit/>
          </a:bodyPr>
          <a:lstStyle/>
          <a:p>
            <a:pPr algn="ctr"/>
            <a:r>
              <a:rPr lang="el-GR" dirty="0" smtClean="0"/>
              <a:t>Τρυπάνι </a:t>
            </a:r>
            <a:r>
              <a:rPr lang="el-GR" dirty="0" err="1" smtClean="0"/>
              <a:t>πολυτρύπανου</a:t>
            </a:r>
            <a:r>
              <a:rPr lang="el-GR" dirty="0" smtClean="0"/>
              <a:t> κουμπωμένο στη </a:t>
            </a:r>
            <a:r>
              <a:rPr lang="el-GR" dirty="0" err="1" smtClean="0"/>
              <a:t>δοκίδα</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Μορσοτρύπανο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0961" name="Rectangle 1"/>
          <p:cNvSpPr>
            <a:spLocks noChangeArrowheads="1"/>
          </p:cNvSpPr>
          <p:nvPr/>
        </p:nvSpPr>
        <p:spPr bwMode="auto">
          <a:xfrm>
            <a:off x="237506" y="1710047"/>
            <a:ext cx="46893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το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μορσοτρύπανο</a:t>
            </a:r>
            <a:r>
              <a:rPr kumimoji="0" lang="el-GR" sz="2000" i="0" u="none" strike="noStrike" cap="none" normalizeH="0" baseline="0" dirty="0" smtClean="0">
                <a:ln>
                  <a:noFill/>
                </a:ln>
                <a:solidFill>
                  <a:schemeClr val="tx1"/>
                </a:solidFill>
                <a:effectLst/>
                <a:ea typeface="Times New Roman" pitchFamily="18" charset="0"/>
                <a:cs typeface="Arial" pitchFamily="34" charset="0"/>
              </a:rPr>
              <a:t> γίνεται το άνοιγμα οπών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μορσότρυπων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για </a:t>
            </a:r>
            <a:r>
              <a:rPr lang="el-GR" sz="2000" dirty="0" smtClean="0">
                <a:ea typeface="Times New Roman" pitchFamily="18" charset="0"/>
                <a:cs typeface="Arial" pitchFamily="34" charset="0"/>
              </a:rPr>
              <a:t>τη δημιουργία συνδέσμων.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Το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μορσοτρύπανο</a:t>
            </a:r>
            <a:r>
              <a:rPr kumimoji="0" lang="el-GR" sz="2000" i="0" u="none" strike="noStrike" cap="none" normalizeH="0" baseline="0" dirty="0" smtClean="0">
                <a:ln>
                  <a:noFill/>
                </a:ln>
                <a:solidFill>
                  <a:schemeClr val="tx1"/>
                </a:solidFill>
                <a:effectLst/>
                <a:ea typeface="Times New Roman" pitchFamily="18" charset="0"/>
                <a:cs typeface="Arial" pitchFamily="34" charset="0"/>
              </a:rPr>
              <a:t> φέρει κεφαλή – άξονα στην οποία προσαρμόζεται τρυπάνι – κοπτικό, το οποίο παλινδρομεί κατά τη</a:t>
            </a:r>
            <a:r>
              <a:rPr kumimoji="0" lang="el-GR" sz="2000" i="0" u="none" strike="noStrike" cap="none" normalizeH="0" dirty="0" smtClean="0">
                <a:ln>
                  <a:noFill/>
                </a:ln>
                <a:solidFill>
                  <a:schemeClr val="tx1"/>
                </a:solidFill>
                <a:effectLst/>
                <a:ea typeface="Times New Roman" pitchFamily="18" charset="0"/>
                <a:cs typeface="Arial" pitchFamily="34" charset="0"/>
              </a:rPr>
              <a:t> διάρκεια της κατεργασίας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Το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μορσοτρύπανο</a:t>
            </a:r>
            <a:r>
              <a:rPr kumimoji="0" lang="el-GR" sz="2000" i="0" u="none" strike="noStrike" cap="none" normalizeH="0" dirty="0" smtClean="0">
                <a:ln>
                  <a:noFill/>
                </a:ln>
                <a:solidFill>
                  <a:schemeClr val="tx1"/>
                </a:solidFill>
                <a:effectLst/>
                <a:ea typeface="Times New Roman" pitchFamily="18" charset="0"/>
                <a:cs typeface="Arial" pitchFamily="34" charset="0"/>
              </a:rPr>
              <a:t> υπάρχει σε όλα τα επιπλοποιία.</a:t>
            </a:r>
            <a:endParaRPr kumimoji="0" lang="el-GR" sz="2000" i="0" u="none" strike="noStrike" cap="none" normalizeH="0" baseline="0" dirty="0" smtClean="0">
              <a:ln>
                <a:noFill/>
              </a:ln>
              <a:solidFill>
                <a:schemeClr val="tx1"/>
              </a:solidFill>
              <a:effectLst/>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endParaRPr lang="el-GR" sz="2000" dirty="0" smtClean="0">
              <a:ea typeface="Times New Roman" pitchFamily="18" charset="0"/>
              <a:cs typeface="Arial" pitchFamily="34" charset="0"/>
            </a:endParaRPr>
          </a:p>
        </p:txBody>
      </p:sp>
      <p:grpSp>
        <p:nvGrpSpPr>
          <p:cNvPr id="26" name="25 - Ομάδα"/>
          <p:cNvGrpSpPr/>
          <p:nvPr/>
        </p:nvGrpSpPr>
        <p:grpSpPr>
          <a:xfrm>
            <a:off x="5735782" y="1745673"/>
            <a:ext cx="5795365" cy="4016498"/>
            <a:chOff x="3951062" y="2589938"/>
            <a:chExt cx="4343400" cy="2765425"/>
          </a:xfrm>
        </p:grpSpPr>
        <p:pic>
          <p:nvPicPr>
            <p:cNvPr id="40962" name="Picture 2" descr="morsotrypano"/>
            <p:cNvPicPr>
              <a:picLocks noChangeAspect="1" noChangeArrowheads="1"/>
            </p:cNvPicPr>
            <p:nvPr/>
          </p:nvPicPr>
          <p:blipFill>
            <a:blip r:embed="rId3" cstate="print"/>
            <a:srcRect/>
            <a:stretch>
              <a:fillRect/>
            </a:stretch>
          </p:blipFill>
          <p:spPr bwMode="auto">
            <a:xfrm>
              <a:off x="5988636" y="2658280"/>
              <a:ext cx="2190750" cy="2667000"/>
            </a:xfrm>
            <a:prstGeom prst="rect">
              <a:avLst/>
            </a:prstGeom>
            <a:noFill/>
            <a:ln w="9525">
              <a:noFill/>
              <a:miter lim="800000"/>
              <a:headEnd/>
              <a:tailEnd/>
            </a:ln>
          </p:spPr>
        </p:pic>
        <p:grpSp>
          <p:nvGrpSpPr>
            <p:cNvPr id="40963" name="Group 3"/>
            <p:cNvGrpSpPr>
              <a:grpSpLocks/>
            </p:cNvGrpSpPr>
            <p:nvPr/>
          </p:nvGrpSpPr>
          <p:grpSpPr bwMode="auto">
            <a:xfrm>
              <a:off x="3951062" y="2589938"/>
              <a:ext cx="4343400" cy="2765425"/>
              <a:chOff x="2724" y="5127"/>
              <a:chExt cx="6840" cy="4356"/>
            </a:xfrm>
          </p:grpSpPr>
          <p:sp>
            <p:nvSpPr>
              <p:cNvPr id="40964" name="Text Box 4"/>
              <p:cNvSpPr txBox="1">
                <a:spLocks noChangeArrowheads="1"/>
              </p:cNvSpPr>
              <p:nvPr/>
            </p:nvSpPr>
            <p:spPr bwMode="auto">
              <a:xfrm>
                <a:off x="2724" y="5187"/>
                <a:ext cx="2880" cy="1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5725" marR="0" lvl="0" indent="-85725"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1:</a:t>
                </a:r>
                <a:r>
                  <a:rPr kumimoji="0" lang="el-GR" sz="1400" b="0" u="none" strike="noStrike" cap="none" normalizeH="0" baseline="0" dirty="0" smtClean="0">
                    <a:ln>
                      <a:noFill/>
                    </a:ln>
                    <a:solidFill>
                      <a:schemeClr val="tx1"/>
                    </a:solidFill>
                    <a:effectLst/>
                    <a:cs typeface="Arial" pitchFamily="34" charset="0"/>
                  </a:rPr>
                  <a:t> Σκελετός μηχανήματος</a:t>
                </a:r>
              </a:p>
              <a:p>
                <a:pPr marL="85725" marR="0" lvl="0" indent="-85725"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2:</a:t>
                </a:r>
                <a:r>
                  <a:rPr kumimoji="0" lang="el-GR" sz="1400" b="0" u="none" strike="noStrike" cap="none" normalizeH="0" baseline="0" dirty="0" smtClean="0">
                    <a:ln>
                      <a:noFill/>
                    </a:ln>
                    <a:solidFill>
                      <a:schemeClr val="tx1"/>
                    </a:solidFill>
                    <a:effectLst/>
                    <a:cs typeface="Arial" pitchFamily="34" charset="0"/>
                  </a:rPr>
                  <a:t> Τράπεζα εργασίας</a:t>
                </a:r>
              </a:p>
              <a:p>
                <a:pPr marL="85725" marR="0" lvl="1" indent="-85725"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3:</a:t>
                </a:r>
                <a:r>
                  <a:rPr kumimoji="0" lang="el-GR" sz="1400" b="0" u="none" strike="noStrike" cap="none" normalizeH="0" baseline="0" dirty="0" smtClean="0">
                    <a:ln>
                      <a:noFill/>
                    </a:ln>
                    <a:solidFill>
                      <a:schemeClr val="tx1"/>
                    </a:solidFill>
                    <a:effectLst/>
                    <a:cs typeface="Arial" pitchFamily="34" charset="0"/>
                  </a:rPr>
                  <a:t> Χειρολαβή ανύψωσης τράπεζας εργασίας</a:t>
                </a:r>
              </a:p>
              <a:p>
                <a:pPr marL="85725" marR="0" lvl="1" indent="-85725"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4:</a:t>
                </a:r>
                <a:r>
                  <a:rPr kumimoji="0" lang="el-GR" sz="1400" b="0" u="none" strike="noStrike" cap="none" normalizeH="0" baseline="0" dirty="0" smtClean="0">
                    <a:ln>
                      <a:noFill/>
                    </a:ln>
                    <a:solidFill>
                      <a:schemeClr val="tx1"/>
                    </a:solidFill>
                    <a:effectLst/>
                    <a:cs typeface="Arial" pitchFamily="34" charset="0"/>
                  </a:rPr>
                  <a:t> Σφικτήρας ξύλου</a:t>
                </a:r>
              </a:p>
              <a:p>
                <a:pPr marL="85725" marR="0" lvl="1" indent="-85725"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5:</a:t>
                </a:r>
                <a:r>
                  <a:rPr kumimoji="0" lang="el-GR" sz="1400" b="0" u="none" strike="noStrike" cap="none" normalizeH="0" baseline="0" dirty="0" smtClean="0">
                    <a:ln>
                      <a:noFill/>
                    </a:ln>
                    <a:solidFill>
                      <a:schemeClr val="tx1"/>
                    </a:solidFill>
                    <a:effectLst/>
                    <a:cs typeface="Arial" pitchFamily="34" charset="0"/>
                  </a:rPr>
                  <a:t> Υποδοχέας τρυπανιού</a:t>
                </a:r>
              </a:p>
              <a:p>
                <a:pPr marL="85725" marR="0" lvl="1" indent="-85725"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6:</a:t>
                </a:r>
                <a:r>
                  <a:rPr kumimoji="0" lang="el-GR" sz="1400" b="0" u="none" strike="noStrike" cap="none" normalizeH="0" baseline="0" dirty="0" smtClean="0">
                    <a:ln>
                      <a:noFill/>
                    </a:ln>
                    <a:solidFill>
                      <a:schemeClr val="tx1"/>
                    </a:solidFill>
                    <a:effectLst/>
                    <a:cs typeface="Arial" pitchFamily="34" charset="0"/>
                  </a:rPr>
                  <a:t> Τρυπάνι</a:t>
                </a:r>
              </a:p>
              <a:p>
                <a:pPr marL="85725" marR="0" lvl="1" indent="-85725" algn="l" defTabSz="914400" rtl="0" eaLnBrk="1" fontAlgn="base" latinLnBrk="0" hangingPunct="1">
                  <a:lnSpc>
                    <a:spcPct val="100000"/>
                  </a:lnSpc>
                  <a:spcBef>
                    <a:spcPct val="0"/>
                  </a:spcBef>
                  <a:buClrTx/>
                  <a:buSzTx/>
                  <a:buFontTx/>
                  <a:buNone/>
                  <a:tabLst/>
                </a:pPr>
                <a:r>
                  <a:rPr kumimoji="0" lang="el-GR" sz="1400" b="1" u="none" strike="noStrike" cap="none" normalizeH="0" baseline="0" dirty="0" smtClean="0">
                    <a:ln>
                      <a:noFill/>
                    </a:ln>
                    <a:solidFill>
                      <a:schemeClr val="tx1"/>
                    </a:solidFill>
                    <a:effectLst/>
                    <a:cs typeface="Arial" pitchFamily="34" charset="0"/>
                  </a:rPr>
                  <a:t>7:</a:t>
                </a:r>
                <a:r>
                  <a:rPr kumimoji="0" lang="el-GR" sz="1400" b="0" u="none" strike="noStrike" cap="none" normalizeH="0" baseline="0" dirty="0" smtClean="0">
                    <a:ln>
                      <a:noFill/>
                    </a:ln>
                    <a:solidFill>
                      <a:schemeClr val="tx1"/>
                    </a:solidFill>
                    <a:effectLst/>
                    <a:cs typeface="Arial" pitchFamily="34" charset="0"/>
                  </a:rPr>
                  <a:t> Χειρολαβή ανύψωσης τρυπανιού </a:t>
                </a:r>
              </a:p>
            </p:txBody>
          </p:sp>
          <p:sp>
            <p:nvSpPr>
              <p:cNvPr id="40965" name="Rectangle 5"/>
              <p:cNvSpPr>
                <a:spLocks noChangeArrowheads="1"/>
              </p:cNvSpPr>
              <p:nvPr/>
            </p:nvSpPr>
            <p:spPr bwMode="auto">
              <a:xfrm>
                <a:off x="2724" y="5127"/>
                <a:ext cx="6840" cy="432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grpSp>
            <p:nvGrpSpPr>
              <p:cNvPr id="40966" name="Group 6"/>
              <p:cNvGrpSpPr>
                <a:grpSpLocks/>
              </p:cNvGrpSpPr>
              <p:nvPr/>
            </p:nvGrpSpPr>
            <p:grpSpPr bwMode="auto">
              <a:xfrm>
                <a:off x="5784" y="5127"/>
                <a:ext cx="3745" cy="4356"/>
                <a:chOff x="5760" y="4140"/>
                <a:chExt cx="3240" cy="4029"/>
              </a:xfrm>
            </p:grpSpPr>
            <p:sp>
              <p:nvSpPr>
                <p:cNvPr id="40967" name="Text Box 7"/>
                <p:cNvSpPr txBox="1">
                  <a:spLocks noChangeArrowheads="1"/>
                </p:cNvSpPr>
                <p:nvPr/>
              </p:nvSpPr>
              <p:spPr bwMode="auto">
                <a:xfrm>
                  <a:off x="5760" y="4140"/>
                  <a:ext cx="3209" cy="40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cs typeface="Arial" pitchFamily="34" charset="0"/>
                  </a:endParaRPr>
                </a:p>
              </p:txBody>
            </p:sp>
            <p:grpSp>
              <p:nvGrpSpPr>
                <p:cNvPr id="40968" name="Group 8"/>
                <p:cNvGrpSpPr>
                  <a:grpSpLocks/>
                </p:cNvGrpSpPr>
                <p:nvPr/>
              </p:nvGrpSpPr>
              <p:grpSpPr bwMode="auto">
                <a:xfrm>
                  <a:off x="5940" y="4320"/>
                  <a:ext cx="3060" cy="3420"/>
                  <a:chOff x="5940" y="4320"/>
                  <a:chExt cx="3060" cy="3420"/>
                </a:xfrm>
              </p:grpSpPr>
              <p:sp>
                <p:nvSpPr>
                  <p:cNvPr id="40969" name="Line 9"/>
                  <p:cNvSpPr>
                    <a:spLocks noChangeShapeType="1"/>
                  </p:cNvSpPr>
                  <p:nvPr/>
                </p:nvSpPr>
                <p:spPr bwMode="auto">
                  <a:xfrm>
                    <a:off x="6480" y="7380"/>
                    <a:ext cx="108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40970" name="Line 10"/>
                  <p:cNvSpPr>
                    <a:spLocks noChangeShapeType="1"/>
                  </p:cNvSpPr>
                  <p:nvPr/>
                </p:nvSpPr>
                <p:spPr bwMode="auto">
                  <a:xfrm flipH="1" flipV="1">
                    <a:off x="8280" y="5940"/>
                    <a:ext cx="36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40971" name="Line 11"/>
                  <p:cNvSpPr>
                    <a:spLocks noChangeShapeType="1"/>
                  </p:cNvSpPr>
                  <p:nvPr/>
                </p:nvSpPr>
                <p:spPr bwMode="auto">
                  <a:xfrm>
                    <a:off x="6300" y="6480"/>
                    <a:ext cx="54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40972" name="Line 12"/>
                  <p:cNvSpPr>
                    <a:spLocks noChangeShapeType="1"/>
                  </p:cNvSpPr>
                  <p:nvPr/>
                </p:nvSpPr>
                <p:spPr bwMode="auto">
                  <a:xfrm flipH="1" flipV="1">
                    <a:off x="7920" y="5940"/>
                    <a:ext cx="54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40973" name="Line 13"/>
                  <p:cNvSpPr>
                    <a:spLocks noChangeShapeType="1"/>
                  </p:cNvSpPr>
                  <p:nvPr/>
                </p:nvSpPr>
                <p:spPr bwMode="auto">
                  <a:xfrm>
                    <a:off x="6480" y="4680"/>
                    <a:ext cx="54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40974" name="Line 14"/>
                  <p:cNvSpPr>
                    <a:spLocks noChangeShapeType="1"/>
                  </p:cNvSpPr>
                  <p:nvPr/>
                </p:nvSpPr>
                <p:spPr bwMode="auto">
                  <a:xfrm>
                    <a:off x="7560" y="5220"/>
                    <a:ext cx="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40975" name="Line 15"/>
                  <p:cNvSpPr>
                    <a:spLocks noChangeShapeType="1"/>
                  </p:cNvSpPr>
                  <p:nvPr/>
                </p:nvSpPr>
                <p:spPr bwMode="auto">
                  <a:xfrm flipV="1">
                    <a:off x="6300" y="6840"/>
                    <a:ext cx="36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40976" name="Text Box 16"/>
                  <p:cNvSpPr txBox="1">
                    <a:spLocks noChangeArrowheads="1"/>
                  </p:cNvSpPr>
                  <p:nvPr/>
                </p:nvSpPr>
                <p:spPr bwMode="auto">
                  <a:xfrm>
                    <a:off x="6120" y="720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dirty="0" smtClean="0">
                        <a:ln>
                          <a:noFill/>
                        </a:ln>
                        <a:solidFill>
                          <a:schemeClr val="bg1"/>
                        </a:solidFill>
                        <a:effectLst/>
                        <a:cs typeface="Arial" pitchFamily="34" charset="0"/>
                      </a:rPr>
                      <a:t>1</a:t>
                    </a:r>
                  </a:p>
                </p:txBody>
              </p:sp>
              <p:sp>
                <p:nvSpPr>
                  <p:cNvPr id="40977" name="Text Box 17"/>
                  <p:cNvSpPr txBox="1">
                    <a:spLocks noChangeArrowheads="1"/>
                  </p:cNvSpPr>
                  <p:nvPr/>
                </p:nvSpPr>
                <p:spPr bwMode="auto">
                  <a:xfrm>
                    <a:off x="5940" y="684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dirty="0" smtClean="0">
                        <a:ln>
                          <a:noFill/>
                        </a:ln>
                        <a:solidFill>
                          <a:schemeClr val="bg1"/>
                        </a:solidFill>
                        <a:effectLst/>
                        <a:cs typeface="Arial" pitchFamily="34" charset="0"/>
                      </a:rPr>
                      <a:t>7</a:t>
                    </a:r>
                  </a:p>
                </p:txBody>
              </p:sp>
              <p:sp>
                <p:nvSpPr>
                  <p:cNvPr id="40978" name="Text Box 18"/>
                  <p:cNvSpPr txBox="1">
                    <a:spLocks noChangeArrowheads="1"/>
                  </p:cNvSpPr>
                  <p:nvPr/>
                </p:nvSpPr>
                <p:spPr bwMode="auto">
                  <a:xfrm>
                    <a:off x="5940" y="630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dirty="0" smtClean="0">
                        <a:ln>
                          <a:noFill/>
                        </a:ln>
                        <a:solidFill>
                          <a:schemeClr val="bg1"/>
                        </a:solidFill>
                        <a:effectLst/>
                        <a:cs typeface="Arial" pitchFamily="34" charset="0"/>
                      </a:rPr>
                      <a:t>3</a:t>
                    </a:r>
                  </a:p>
                </p:txBody>
              </p:sp>
              <p:sp>
                <p:nvSpPr>
                  <p:cNvPr id="40979" name="Text Box 19"/>
                  <p:cNvSpPr txBox="1">
                    <a:spLocks noChangeArrowheads="1"/>
                  </p:cNvSpPr>
                  <p:nvPr/>
                </p:nvSpPr>
                <p:spPr bwMode="auto">
                  <a:xfrm>
                    <a:off x="8460" y="612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dirty="0" smtClean="0">
                        <a:ln>
                          <a:noFill/>
                        </a:ln>
                        <a:solidFill>
                          <a:schemeClr val="bg1"/>
                        </a:solidFill>
                        <a:effectLst/>
                        <a:cs typeface="Arial" pitchFamily="34" charset="0"/>
                      </a:rPr>
                      <a:t>2</a:t>
                    </a:r>
                  </a:p>
                </p:txBody>
              </p:sp>
              <p:sp>
                <p:nvSpPr>
                  <p:cNvPr id="40980" name="Text Box 20"/>
                  <p:cNvSpPr txBox="1">
                    <a:spLocks noChangeArrowheads="1"/>
                  </p:cNvSpPr>
                  <p:nvPr/>
                </p:nvSpPr>
                <p:spPr bwMode="auto">
                  <a:xfrm>
                    <a:off x="8460" y="648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dirty="0" smtClean="0">
                        <a:ln>
                          <a:noFill/>
                        </a:ln>
                        <a:solidFill>
                          <a:schemeClr val="bg1"/>
                        </a:solidFill>
                        <a:effectLst/>
                        <a:cs typeface="Arial" pitchFamily="34" charset="0"/>
                      </a:rPr>
                      <a:t>4</a:t>
                    </a:r>
                  </a:p>
                </p:txBody>
              </p:sp>
              <p:sp>
                <p:nvSpPr>
                  <p:cNvPr id="40981" name="Text Box 21"/>
                  <p:cNvSpPr txBox="1">
                    <a:spLocks noChangeArrowheads="1"/>
                  </p:cNvSpPr>
                  <p:nvPr/>
                </p:nvSpPr>
                <p:spPr bwMode="auto">
                  <a:xfrm>
                    <a:off x="7380" y="486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dirty="0" smtClean="0">
                        <a:ln>
                          <a:noFill/>
                        </a:ln>
                        <a:solidFill>
                          <a:schemeClr val="bg1"/>
                        </a:solidFill>
                        <a:effectLst/>
                        <a:cs typeface="Arial" pitchFamily="34" charset="0"/>
                      </a:rPr>
                      <a:t>6</a:t>
                    </a:r>
                  </a:p>
                </p:txBody>
              </p:sp>
              <p:sp>
                <p:nvSpPr>
                  <p:cNvPr id="40982" name="Text Box 22"/>
                  <p:cNvSpPr txBox="1">
                    <a:spLocks noChangeArrowheads="1"/>
                  </p:cNvSpPr>
                  <p:nvPr/>
                </p:nvSpPr>
                <p:spPr bwMode="auto">
                  <a:xfrm>
                    <a:off x="6300" y="4320"/>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dirty="0" smtClean="0">
                        <a:ln>
                          <a:noFill/>
                        </a:ln>
                        <a:solidFill>
                          <a:schemeClr val="bg1"/>
                        </a:solidFill>
                        <a:effectLst/>
                        <a:cs typeface="Arial" pitchFamily="34" charset="0"/>
                      </a:rPr>
                      <a:t>5</a:t>
                    </a:r>
                  </a:p>
                </p:txBody>
              </p:sp>
            </p:grpSp>
          </p:grpSp>
        </p:grpSp>
      </p:grpSp>
      <p:sp>
        <p:nvSpPr>
          <p:cNvPr id="27" name="26 - Ορθογώνιο"/>
          <p:cNvSpPr/>
          <p:nvPr/>
        </p:nvSpPr>
        <p:spPr>
          <a:xfrm>
            <a:off x="5735904" y="5714103"/>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28" name="27 - Ορθογώνιο"/>
          <p:cNvSpPr/>
          <p:nvPr/>
        </p:nvSpPr>
        <p:spPr>
          <a:xfrm>
            <a:off x="6808519" y="6107610"/>
            <a:ext cx="4217059" cy="369332"/>
          </a:xfrm>
          <a:prstGeom prst="rect">
            <a:avLst/>
          </a:prstGeom>
        </p:spPr>
        <p:txBody>
          <a:bodyPr wrap="square">
            <a:spAutoFit/>
          </a:bodyPr>
          <a:lstStyle/>
          <a:p>
            <a:pPr algn="ctr"/>
            <a:r>
              <a:rPr lang="el-GR" dirty="0" smtClean="0"/>
              <a:t>Κλασικό </a:t>
            </a:r>
            <a:r>
              <a:rPr lang="el-GR" dirty="0" err="1" smtClean="0"/>
              <a:t>μορσοτρύπανο</a:t>
            </a:r>
            <a:r>
              <a:rPr lang="el-GR" dirty="0" smtClean="0"/>
              <a:t> </a:t>
            </a:r>
            <a:r>
              <a:rPr lang="el-GR" dirty="0" err="1" smtClean="0"/>
              <a:t>επιπλοποιίου</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8180780" y="6287058"/>
            <a:ext cx="2683822" cy="369332"/>
          </a:xfrm>
          <a:prstGeom prst="rect">
            <a:avLst/>
          </a:prstGeom>
        </p:spPr>
        <p:txBody>
          <a:bodyPr wrap="square">
            <a:spAutoFit/>
          </a:bodyPr>
          <a:lstStyle/>
          <a:p>
            <a:pPr algn="ctr"/>
            <a:r>
              <a:rPr lang="el-GR" dirty="0" smtClean="0"/>
              <a:t>Διάνοιξη </a:t>
            </a:r>
            <a:r>
              <a:rPr lang="el-GR" dirty="0" err="1" smtClean="0"/>
              <a:t>μορσότρυπας</a:t>
            </a:r>
            <a:endParaRPr lang="el-GR" dirty="0"/>
          </a:p>
        </p:txBody>
      </p:sp>
      <p:sp>
        <p:nvSpPr>
          <p:cNvPr id="4"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Μορσοτρύπανο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5"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6" name="5 - Ορθογώνιο"/>
          <p:cNvSpPr/>
          <p:nvPr/>
        </p:nvSpPr>
        <p:spPr>
          <a:xfrm>
            <a:off x="5176347" y="839779"/>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sp>
        <p:nvSpPr>
          <p:cNvPr id="7" name="6 - Ορθογώνιο"/>
          <p:cNvSpPr/>
          <p:nvPr/>
        </p:nvSpPr>
        <p:spPr>
          <a:xfrm>
            <a:off x="508000" y="1538798"/>
            <a:ext cx="6284686" cy="1323439"/>
          </a:xfrm>
          <a:prstGeom prst="rect">
            <a:avLst/>
          </a:prstGeom>
        </p:spPr>
        <p:txBody>
          <a:bodyPr wrap="square">
            <a:spAutoFit/>
          </a:bodyPr>
          <a:lstStyle/>
          <a:p>
            <a:pPr algn="just"/>
            <a:r>
              <a:rPr lang="el-GR" sz="2000" dirty="0" smtClean="0"/>
              <a:t>Η διάνοιξη της </a:t>
            </a:r>
            <a:r>
              <a:rPr lang="el-GR" sz="2000" dirty="0" err="1" smtClean="0"/>
              <a:t>μορσότρυπας</a:t>
            </a:r>
            <a:r>
              <a:rPr lang="el-GR" sz="2000" dirty="0" smtClean="0"/>
              <a:t> με το κλασικό </a:t>
            </a:r>
            <a:r>
              <a:rPr lang="el-GR" sz="2000" dirty="0" err="1" smtClean="0"/>
              <a:t>μορσοτρύπανο</a:t>
            </a:r>
            <a:r>
              <a:rPr lang="el-GR" sz="2000" dirty="0" smtClean="0"/>
              <a:t> γίνεται χειρονακτικά. Πριν από την κατεργασία, ο χειριστής ρυθμίζει με το χέρι το βάθος, το πλάτος και το ακριβές σημείο που θα γίνει η </a:t>
            </a:r>
            <a:r>
              <a:rPr lang="el-GR" sz="2000" dirty="0" err="1" smtClean="0"/>
              <a:t>μορσότρυπα</a:t>
            </a:r>
            <a:r>
              <a:rPr lang="el-GR" sz="2000" dirty="0" smtClean="0"/>
              <a:t>.</a:t>
            </a:r>
          </a:p>
        </p:txBody>
      </p:sp>
      <p:pic>
        <p:nvPicPr>
          <p:cNvPr id="8" name="7 - Εικόνα"/>
          <p:cNvPicPr/>
          <p:nvPr/>
        </p:nvPicPr>
        <p:blipFill rotWithShape="1">
          <a:blip r:embed="rId3" cstate="print">
            <a:extLst>
              <a:ext uri="{28A0092B-C50C-407E-A947-70E740481C1C}">
                <a14:useLocalDpi xmlns:a14="http://schemas.microsoft.com/office/drawing/2010/main" xmlns="" val="0"/>
              </a:ext>
            </a:extLst>
          </a:blip>
          <a:srcRect l="34441" t="19163" r="28171" b="31787"/>
          <a:stretch/>
        </p:blipFill>
        <p:spPr bwMode="auto">
          <a:xfrm>
            <a:off x="7358742" y="2743200"/>
            <a:ext cx="4252687" cy="3164113"/>
          </a:xfrm>
          <a:prstGeom prst="rect">
            <a:avLst/>
          </a:prstGeom>
          <a:ln>
            <a:noFill/>
          </a:ln>
          <a:extLst>
            <a:ext uri="{53640926-AAD7-44D8-BBD7-CCE9431645EC}">
              <a14:shadowObscured xmlns:a14="http://schemas.microsoft.com/office/drawing/2010/main" xmlns=""/>
            </a:ext>
          </a:extLst>
        </p:spPr>
      </p:pic>
      <p:pic>
        <p:nvPicPr>
          <p:cNvPr id="9" name="8 - Εικόνα"/>
          <p:cNvPicPr/>
          <p:nvPr/>
        </p:nvPicPr>
        <p:blipFill rotWithShape="1">
          <a:blip r:embed="rId4" cstate="print">
            <a:extLst>
              <a:ext uri="{28A0092B-C50C-407E-A947-70E740481C1C}">
                <a14:useLocalDpi xmlns:a14="http://schemas.microsoft.com/office/drawing/2010/main" xmlns="" val="0"/>
              </a:ext>
            </a:extLst>
          </a:blip>
          <a:srcRect t="4427" r="28392" b="56743"/>
          <a:stretch/>
        </p:blipFill>
        <p:spPr bwMode="auto">
          <a:xfrm>
            <a:off x="3556315" y="4619550"/>
            <a:ext cx="3207342" cy="1244222"/>
          </a:xfrm>
          <a:prstGeom prst="rect">
            <a:avLst/>
          </a:prstGeom>
          <a:ln>
            <a:solidFill>
              <a:schemeClr val="tx1"/>
            </a:solidFill>
          </a:ln>
          <a:extLst>
            <a:ext uri="{53640926-AAD7-44D8-BBD7-CCE9431645EC}">
              <a14:shadowObscured xmlns:a14="http://schemas.microsoft.com/office/drawing/2010/main" xmlns=""/>
            </a:ext>
          </a:extLst>
        </p:spPr>
      </p:pic>
      <p:sp>
        <p:nvSpPr>
          <p:cNvPr id="11" name="10 - Ορθογώνιο"/>
          <p:cNvSpPr/>
          <p:nvPr/>
        </p:nvSpPr>
        <p:spPr>
          <a:xfrm>
            <a:off x="3811981" y="6270953"/>
            <a:ext cx="2683822" cy="369332"/>
          </a:xfrm>
          <a:prstGeom prst="rect">
            <a:avLst/>
          </a:prstGeom>
        </p:spPr>
        <p:txBody>
          <a:bodyPr wrap="square">
            <a:spAutoFit/>
          </a:bodyPr>
          <a:lstStyle/>
          <a:p>
            <a:pPr algn="ctr"/>
            <a:r>
              <a:rPr lang="el-GR" dirty="0" err="1" smtClean="0"/>
              <a:t>Μορσότρυπα</a:t>
            </a:r>
            <a:endParaRPr lang="el-GR" dirty="0"/>
          </a:p>
        </p:txBody>
      </p:sp>
      <p:pic>
        <p:nvPicPr>
          <p:cNvPr id="12" name="Picture 4"/>
          <p:cNvPicPr>
            <a:picLocks noChangeAspect="1" noChangeArrowheads="1"/>
          </p:cNvPicPr>
          <p:nvPr/>
        </p:nvPicPr>
        <p:blipFill>
          <a:blip r:embed="rId5" cstate="print"/>
          <a:srcRect l="4778" t="14241" b="14555"/>
          <a:stretch>
            <a:fillRect/>
          </a:stretch>
        </p:blipFill>
        <p:spPr bwMode="auto">
          <a:xfrm>
            <a:off x="486681" y="3984172"/>
            <a:ext cx="2517776" cy="1894305"/>
          </a:xfrm>
          <a:prstGeom prst="rect">
            <a:avLst/>
          </a:prstGeom>
          <a:noFill/>
          <a:ln w="9525">
            <a:solidFill>
              <a:schemeClr val="tx1"/>
            </a:solidFill>
            <a:miter lim="800000"/>
            <a:headEnd/>
            <a:tailEnd/>
          </a:ln>
        </p:spPr>
      </p:pic>
      <p:sp>
        <p:nvSpPr>
          <p:cNvPr id="13" name="12 - Ορθογώνιο"/>
          <p:cNvSpPr/>
          <p:nvPr/>
        </p:nvSpPr>
        <p:spPr>
          <a:xfrm>
            <a:off x="7282335" y="5905428"/>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4" name="13 - Ορθογώνιο"/>
          <p:cNvSpPr/>
          <p:nvPr/>
        </p:nvSpPr>
        <p:spPr>
          <a:xfrm>
            <a:off x="475135" y="5905428"/>
            <a:ext cx="1109599" cy="307777"/>
          </a:xfrm>
          <a:prstGeom prst="rect">
            <a:avLst/>
          </a:prstGeom>
        </p:spPr>
        <p:txBody>
          <a:bodyPr wrap="none">
            <a:spAutoFit/>
          </a:bodyPr>
          <a:lstStyle/>
          <a:p>
            <a:r>
              <a:rPr lang="el-GR" sz="1400" dirty="0" smtClean="0"/>
              <a:t>ΠΗΓΗ: </a:t>
            </a:r>
            <a:r>
              <a:rPr lang="en-US" sz="1400" dirty="0" smtClean="0"/>
              <a:t>LEITZ</a:t>
            </a:r>
            <a:r>
              <a:rPr lang="el-GR" sz="1400" dirty="0" smtClean="0"/>
              <a:t>.</a:t>
            </a:r>
            <a:endParaRPr lang="el-GR" sz="1400" dirty="0"/>
          </a:p>
        </p:txBody>
      </p:sp>
      <p:sp>
        <p:nvSpPr>
          <p:cNvPr id="15" name="14 - Ορθογώνιο"/>
          <p:cNvSpPr/>
          <p:nvPr/>
        </p:nvSpPr>
        <p:spPr>
          <a:xfrm>
            <a:off x="3479591" y="5934457"/>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6" name="15 - Ορθογώνιο"/>
          <p:cNvSpPr/>
          <p:nvPr/>
        </p:nvSpPr>
        <p:spPr>
          <a:xfrm>
            <a:off x="473695" y="6270953"/>
            <a:ext cx="2683822" cy="369332"/>
          </a:xfrm>
          <a:prstGeom prst="rect">
            <a:avLst/>
          </a:prstGeom>
        </p:spPr>
        <p:txBody>
          <a:bodyPr wrap="square">
            <a:spAutoFit/>
          </a:bodyPr>
          <a:lstStyle/>
          <a:p>
            <a:pPr algn="ctr"/>
            <a:r>
              <a:rPr lang="el-GR" dirty="0" smtClean="0"/>
              <a:t>Τρυπάνι για </a:t>
            </a:r>
            <a:r>
              <a:rPr lang="el-GR" dirty="0" err="1" smtClean="0"/>
              <a:t>μορσότρυπες</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Αλυτρύπανο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5990351" y="5567758"/>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6" name="5 - Ορθογώνιο"/>
          <p:cNvSpPr/>
          <p:nvPr/>
        </p:nvSpPr>
        <p:spPr>
          <a:xfrm>
            <a:off x="6831745" y="6056965"/>
            <a:ext cx="4217059" cy="369332"/>
          </a:xfrm>
          <a:prstGeom prst="rect">
            <a:avLst/>
          </a:prstGeom>
        </p:spPr>
        <p:txBody>
          <a:bodyPr wrap="square">
            <a:spAutoFit/>
          </a:bodyPr>
          <a:lstStyle/>
          <a:p>
            <a:pPr algn="ctr"/>
            <a:r>
              <a:rPr lang="el-GR" dirty="0" err="1" smtClean="0"/>
              <a:t>Αλυσοτρύπανο</a:t>
            </a:r>
            <a:endParaRPr lang="el-GR" dirty="0"/>
          </a:p>
        </p:txBody>
      </p:sp>
      <p:grpSp>
        <p:nvGrpSpPr>
          <p:cNvPr id="46" name="45 - Ομάδα"/>
          <p:cNvGrpSpPr/>
          <p:nvPr/>
        </p:nvGrpSpPr>
        <p:grpSpPr>
          <a:xfrm>
            <a:off x="5983943" y="1564775"/>
            <a:ext cx="5511904" cy="3988861"/>
            <a:chOff x="5640212" y="1739587"/>
            <a:chExt cx="4981575" cy="3432175"/>
          </a:xfrm>
        </p:grpSpPr>
        <p:pic>
          <p:nvPicPr>
            <p:cNvPr id="41986" name="Picture 2" descr="alisotripano"/>
            <p:cNvPicPr>
              <a:picLocks noChangeAspect="1" noChangeArrowheads="1"/>
            </p:cNvPicPr>
            <p:nvPr/>
          </p:nvPicPr>
          <p:blipFill>
            <a:blip r:embed="rId3" cstate="print"/>
            <a:srcRect/>
            <a:stretch>
              <a:fillRect/>
            </a:stretch>
          </p:blipFill>
          <p:spPr bwMode="auto">
            <a:xfrm>
              <a:off x="8023944" y="1792941"/>
              <a:ext cx="2505075" cy="3333750"/>
            </a:xfrm>
            <a:prstGeom prst="rect">
              <a:avLst/>
            </a:prstGeom>
            <a:noFill/>
            <a:ln w="9525">
              <a:noFill/>
              <a:miter lim="800000"/>
              <a:headEnd/>
              <a:tailEnd/>
            </a:ln>
          </p:spPr>
        </p:pic>
        <p:pic>
          <p:nvPicPr>
            <p:cNvPr id="44" name="Picture 3" descr="aliso2"/>
            <p:cNvPicPr>
              <a:picLocks noChangeAspect="1" noChangeArrowheads="1"/>
            </p:cNvPicPr>
            <p:nvPr/>
          </p:nvPicPr>
          <p:blipFill>
            <a:blip r:embed="rId4" cstate="print"/>
            <a:srcRect/>
            <a:stretch>
              <a:fillRect/>
            </a:stretch>
          </p:blipFill>
          <p:spPr bwMode="auto">
            <a:xfrm>
              <a:off x="6209753" y="3662632"/>
              <a:ext cx="1181100" cy="1371600"/>
            </a:xfrm>
            <a:prstGeom prst="rect">
              <a:avLst/>
            </a:prstGeom>
            <a:noFill/>
            <a:ln w="9525">
              <a:noFill/>
              <a:miter lim="800000"/>
              <a:headEnd/>
              <a:tailEnd/>
            </a:ln>
          </p:spPr>
        </p:pic>
        <p:grpSp>
          <p:nvGrpSpPr>
            <p:cNvPr id="41988" name="Group 4"/>
            <p:cNvGrpSpPr>
              <a:grpSpLocks/>
            </p:cNvGrpSpPr>
            <p:nvPr/>
          </p:nvGrpSpPr>
          <p:grpSpPr bwMode="auto">
            <a:xfrm>
              <a:off x="5640212" y="1739587"/>
              <a:ext cx="4981575" cy="3432175"/>
              <a:chOff x="2364" y="6567"/>
              <a:chExt cx="7846" cy="5406"/>
            </a:xfrm>
          </p:grpSpPr>
          <p:sp>
            <p:nvSpPr>
              <p:cNvPr id="41989" name="Text Box 5"/>
              <p:cNvSpPr txBox="1">
                <a:spLocks noChangeArrowheads="1"/>
              </p:cNvSpPr>
              <p:nvPr/>
            </p:nvSpPr>
            <p:spPr bwMode="auto">
              <a:xfrm>
                <a:off x="2364" y="6747"/>
                <a:ext cx="3420" cy="2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l-GR" sz="900" u="none" strike="noStrike" cap="none" normalizeH="0" baseline="0" dirty="0" smtClean="0">
                    <a:ln>
                      <a:noFill/>
                    </a:ln>
                    <a:solidFill>
                      <a:schemeClr val="tx1"/>
                    </a:solidFill>
                    <a:effectLst/>
                    <a:cs typeface="Arial" pitchFamily="34" charset="0"/>
                  </a:rPr>
                  <a:t>1: Σκελετός μηχανήματος</a:t>
                </a:r>
              </a:p>
              <a:p>
                <a:pPr marL="0" marR="0" lvl="0" indent="0" algn="l" defTabSz="914400" rtl="0" eaLnBrk="1" fontAlgn="base" latinLnBrk="0" hangingPunct="1">
                  <a:lnSpc>
                    <a:spcPct val="100000"/>
                  </a:lnSpc>
                  <a:spcBef>
                    <a:spcPct val="0"/>
                  </a:spcBef>
                  <a:buClrTx/>
                  <a:buSzTx/>
                  <a:buFontTx/>
                  <a:buNone/>
                  <a:tabLst/>
                </a:pPr>
                <a:r>
                  <a:rPr kumimoji="0" lang="el-GR" sz="900" u="none" strike="noStrike" cap="none" normalizeH="0" baseline="0" dirty="0" smtClean="0">
                    <a:ln>
                      <a:noFill/>
                    </a:ln>
                    <a:solidFill>
                      <a:schemeClr val="tx1"/>
                    </a:solidFill>
                    <a:effectLst/>
                    <a:cs typeface="Arial" pitchFamily="34" charset="0"/>
                  </a:rPr>
                  <a:t>2: Τράπεζα εργασίας</a:t>
                </a:r>
              </a:p>
              <a:p>
                <a:pPr marR="0" lvl="1" indent="-457200" algn="l" defTabSz="914400" rtl="0" eaLnBrk="1" fontAlgn="base" latinLnBrk="0" hangingPunct="1">
                  <a:lnSpc>
                    <a:spcPct val="100000"/>
                  </a:lnSpc>
                  <a:spcBef>
                    <a:spcPct val="0"/>
                  </a:spcBef>
                  <a:buClrTx/>
                  <a:buSzTx/>
                  <a:buFontTx/>
                  <a:buNone/>
                  <a:tabLst/>
                </a:pPr>
                <a:r>
                  <a:rPr kumimoji="0" lang="el-GR" sz="900" u="none" strike="noStrike" cap="none" normalizeH="0" baseline="0" dirty="0" smtClean="0">
                    <a:ln>
                      <a:noFill/>
                    </a:ln>
                    <a:solidFill>
                      <a:schemeClr val="tx1"/>
                    </a:solidFill>
                    <a:effectLst/>
                    <a:cs typeface="Arial" pitchFamily="34" charset="0"/>
                  </a:rPr>
                  <a:t>3: Τράπεζα εργασίας για μεγάλα στοιχεία</a:t>
                </a:r>
              </a:p>
              <a:p>
                <a:pPr marR="0" lvl="1" indent="-457200" algn="l" defTabSz="914400" rtl="0" eaLnBrk="1" fontAlgn="base" latinLnBrk="0" hangingPunct="1">
                  <a:lnSpc>
                    <a:spcPct val="100000"/>
                  </a:lnSpc>
                  <a:spcBef>
                    <a:spcPct val="0"/>
                  </a:spcBef>
                  <a:buClrTx/>
                  <a:buSzTx/>
                  <a:buFontTx/>
                  <a:buNone/>
                  <a:tabLst/>
                </a:pPr>
                <a:r>
                  <a:rPr kumimoji="0" lang="el-GR" sz="900" u="none" strike="noStrike" cap="none" normalizeH="0" baseline="0" dirty="0" smtClean="0">
                    <a:ln>
                      <a:noFill/>
                    </a:ln>
                    <a:solidFill>
                      <a:schemeClr val="tx1"/>
                    </a:solidFill>
                    <a:effectLst/>
                    <a:cs typeface="Arial" pitchFamily="34" charset="0"/>
                  </a:rPr>
                  <a:t>4: Σφικτήρας ξύλου</a:t>
                </a:r>
              </a:p>
              <a:p>
                <a:pPr marR="0" lvl="1" indent="-457200" algn="l" defTabSz="914400" rtl="0" eaLnBrk="1" fontAlgn="base" latinLnBrk="0" hangingPunct="1">
                  <a:lnSpc>
                    <a:spcPct val="100000"/>
                  </a:lnSpc>
                  <a:spcBef>
                    <a:spcPct val="0"/>
                  </a:spcBef>
                  <a:buClrTx/>
                  <a:buSzTx/>
                  <a:buFontTx/>
                  <a:buNone/>
                  <a:tabLst/>
                </a:pPr>
                <a:r>
                  <a:rPr kumimoji="0" lang="el-GR" sz="900" u="none" strike="noStrike" cap="none" normalizeH="0" baseline="0" dirty="0" smtClean="0">
                    <a:ln>
                      <a:noFill/>
                    </a:ln>
                    <a:solidFill>
                      <a:schemeClr val="tx1"/>
                    </a:solidFill>
                    <a:effectLst/>
                    <a:cs typeface="Arial" pitchFamily="34" charset="0"/>
                  </a:rPr>
                  <a:t>5: </a:t>
                </a:r>
                <a:r>
                  <a:rPr kumimoji="0" lang="el-GR" sz="900" u="none" strike="noStrike" cap="none" normalizeH="0" baseline="0" dirty="0" err="1" smtClean="0">
                    <a:ln>
                      <a:noFill/>
                    </a:ln>
                    <a:solidFill>
                      <a:schemeClr val="tx1"/>
                    </a:solidFill>
                    <a:effectLst/>
                    <a:cs typeface="Arial" pitchFamily="34" charset="0"/>
                  </a:rPr>
                  <a:t>Αλυσοφόρο</a:t>
                </a:r>
                <a:r>
                  <a:rPr kumimoji="0" lang="el-GR" sz="900" u="none" strike="noStrike" cap="none" normalizeH="0" baseline="0" dirty="0" smtClean="0">
                    <a:ln>
                      <a:noFill/>
                    </a:ln>
                    <a:solidFill>
                      <a:schemeClr val="tx1"/>
                    </a:solidFill>
                    <a:effectLst/>
                    <a:cs typeface="Arial" pitchFamily="34" charset="0"/>
                  </a:rPr>
                  <a:t> κοπτικό μέσο (καδένα)</a:t>
                </a:r>
              </a:p>
              <a:p>
                <a:pPr marR="0" lvl="1" indent="-457200" algn="l" defTabSz="914400" rtl="0" eaLnBrk="1" fontAlgn="base" latinLnBrk="0" hangingPunct="1">
                  <a:lnSpc>
                    <a:spcPct val="100000"/>
                  </a:lnSpc>
                  <a:spcBef>
                    <a:spcPct val="0"/>
                  </a:spcBef>
                  <a:buClrTx/>
                  <a:buSzTx/>
                  <a:buFontTx/>
                  <a:buNone/>
                  <a:tabLst/>
                </a:pPr>
                <a:r>
                  <a:rPr kumimoji="0" lang="el-GR" sz="900" u="none" strike="noStrike" cap="none" normalizeH="0" baseline="0" dirty="0" smtClean="0">
                    <a:ln>
                      <a:noFill/>
                    </a:ln>
                    <a:solidFill>
                      <a:schemeClr val="tx1"/>
                    </a:solidFill>
                    <a:effectLst/>
                    <a:cs typeface="Arial" pitchFamily="34" charset="0"/>
                  </a:rPr>
                  <a:t>6: Προφυλακτήρας καδένας</a:t>
                </a:r>
              </a:p>
              <a:p>
                <a:pPr marR="0" lvl="1" indent="-457200" algn="l" defTabSz="914400" rtl="0" eaLnBrk="1" fontAlgn="base" latinLnBrk="0" hangingPunct="1">
                  <a:lnSpc>
                    <a:spcPct val="100000"/>
                  </a:lnSpc>
                  <a:spcBef>
                    <a:spcPct val="0"/>
                  </a:spcBef>
                  <a:buClrTx/>
                  <a:buSzTx/>
                  <a:buFontTx/>
                  <a:buNone/>
                  <a:tabLst/>
                </a:pPr>
                <a:r>
                  <a:rPr kumimoji="0" lang="el-GR" sz="900" u="none" strike="noStrike" cap="none" normalizeH="0" baseline="0" dirty="0" smtClean="0">
                    <a:ln>
                      <a:noFill/>
                    </a:ln>
                    <a:solidFill>
                      <a:schemeClr val="tx1"/>
                    </a:solidFill>
                    <a:effectLst/>
                    <a:cs typeface="Arial" pitchFamily="34" charset="0"/>
                  </a:rPr>
                  <a:t>7: Τερματικό πλάγιας κίνησης καδένας</a:t>
                </a:r>
              </a:p>
              <a:p>
                <a:pPr marR="0" lvl="1" indent="-457200" algn="l" defTabSz="914400" rtl="0" eaLnBrk="1" fontAlgn="base" latinLnBrk="0" hangingPunct="1">
                  <a:lnSpc>
                    <a:spcPct val="100000"/>
                  </a:lnSpc>
                  <a:spcBef>
                    <a:spcPct val="0"/>
                  </a:spcBef>
                  <a:buClrTx/>
                  <a:buSzTx/>
                  <a:buFontTx/>
                  <a:buNone/>
                  <a:tabLst/>
                </a:pPr>
                <a:r>
                  <a:rPr kumimoji="0" lang="el-GR" sz="900" u="none" strike="noStrike" cap="none" normalizeH="0" baseline="0" dirty="0" smtClean="0">
                    <a:ln>
                      <a:noFill/>
                    </a:ln>
                    <a:solidFill>
                      <a:schemeClr val="tx1"/>
                    </a:solidFill>
                    <a:effectLst/>
                    <a:cs typeface="Arial" pitchFamily="34" charset="0"/>
                  </a:rPr>
                  <a:t>8: </a:t>
                </a:r>
                <a:r>
                  <a:rPr kumimoji="0" lang="el-GR" sz="900" u="none" strike="noStrike" cap="none" normalizeH="0" baseline="0" dirty="0" err="1" smtClean="0">
                    <a:ln>
                      <a:noFill/>
                    </a:ln>
                    <a:solidFill>
                      <a:schemeClr val="tx1"/>
                    </a:solidFill>
                    <a:effectLst/>
                    <a:cs typeface="Arial" pitchFamily="34" charset="0"/>
                  </a:rPr>
                  <a:t>Χειροκοχλίας</a:t>
                </a:r>
                <a:r>
                  <a:rPr kumimoji="0" lang="el-GR" sz="900" u="none" strike="noStrike" cap="none" normalizeH="0" baseline="0" dirty="0" smtClean="0">
                    <a:ln>
                      <a:noFill/>
                    </a:ln>
                    <a:solidFill>
                      <a:schemeClr val="tx1"/>
                    </a:solidFill>
                    <a:effectLst/>
                    <a:cs typeface="Arial" pitchFamily="34" charset="0"/>
                  </a:rPr>
                  <a:t> πλάγιας κίνησης καδένας</a:t>
                </a:r>
              </a:p>
              <a:p>
                <a:pPr marL="85725" marR="0" lvl="1" indent="-85725" algn="l" defTabSz="914400" rtl="0" eaLnBrk="1" fontAlgn="base" latinLnBrk="0" hangingPunct="1">
                  <a:lnSpc>
                    <a:spcPct val="100000"/>
                  </a:lnSpc>
                  <a:spcBef>
                    <a:spcPct val="0"/>
                  </a:spcBef>
                  <a:buClrTx/>
                  <a:buSzTx/>
                  <a:buFontTx/>
                  <a:buNone/>
                  <a:tabLst/>
                </a:pPr>
                <a:r>
                  <a:rPr kumimoji="0" lang="el-GR" sz="900" u="none" strike="noStrike" cap="none" normalizeH="0" baseline="0" dirty="0" smtClean="0">
                    <a:ln>
                      <a:noFill/>
                    </a:ln>
                    <a:solidFill>
                      <a:schemeClr val="tx1"/>
                    </a:solidFill>
                    <a:effectLst/>
                    <a:cs typeface="Arial" pitchFamily="34" charset="0"/>
                  </a:rPr>
                  <a:t>9: </a:t>
                </a:r>
                <a:r>
                  <a:rPr kumimoji="0" lang="el-GR" sz="900" u="none" strike="noStrike" cap="none" normalizeH="0" baseline="0" dirty="0" err="1" smtClean="0">
                    <a:ln>
                      <a:noFill/>
                    </a:ln>
                    <a:solidFill>
                      <a:schemeClr val="tx1"/>
                    </a:solidFill>
                    <a:effectLst/>
                    <a:cs typeface="Arial" pitchFamily="34" charset="0"/>
                  </a:rPr>
                  <a:t>Χειροκοχλίας</a:t>
                </a:r>
                <a:r>
                  <a:rPr kumimoji="0" lang="el-GR" sz="900" u="none" strike="noStrike" cap="none" normalizeH="0" baseline="0" dirty="0" smtClean="0">
                    <a:ln>
                      <a:noFill/>
                    </a:ln>
                    <a:solidFill>
                      <a:schemeClr val="tx1"/>
                    </a:solidFill>
                    <a:effectLst/>
                    <a:cs typeface="Arial" pitchFamily="34" charset="0"/>
                  </a:rPr>
                  <a:t> κατακόρυφης κίνησης καδένας</a:t>
                </a:r>
              </a:p>
              <a:p>
                <a:pPr marL="85725" marR="0" lvl="1" indent="-85725" algn="l" defTabSz="914400" rtl="0" eaLnBrk="1" fontAlgn="base" latinLnBrk="0" hangingPunct="1">
                  <a:lnSpc>
                    <a:spcPct val="100000"/>
                  </a:lnSpc>
                  <a:spcBef>
                    <a:spcPct val="0"/>
                  </a:spcBef>
                  <a:buClrTx/>
                  <a:buSzTx/>
                  <a:buFontTx/>
                  <a:buNone/>
                  <a:tabLst/>
                </a:pPr>
                <a:r>
                  <a:rPr kumimoji="0" lang="el-GR" sz="900" u="none" strike="noStrike" cap="none" normalizeH="0" baseline="0" dirty="0" smtClean="0">
                    <a:ln>
                      <a:noFill/>
                    </a:ln>
                    <a:solidFill>
                      <a:schemeClr val="tx1"/>
                    </a:solidFill>
                    <a:effectLst/>
                    <a:cs typeface="Arial" pitchFamily="34" charset="0"/>
                  </a:rPr>
                  <a:t>10: Τερματικό κατακόρυφης κίνησης καδένας </a:t>
                </a:r>
                <a:endParaRPr kumimoji="0" lang="el-GR" u="none" strike="noStrike" cap="none" normalizeH="0" baseline="0" dirty="0" smtClean="0">
                  <a:ln>
                    <a:noFill/>
                  </a:ln>
                  <a:solidFill>
                    <a:schemeClr val="tx1"/>
                  </a:solidFill>
                  <a:effectLst/>
                  <a:cs typeface="Arial" pitchFamily="34" charset="0"/>
                </a:endParaRPr>
              </a:p>
            </p:txBody>
          </p:sp>
          <p:sp>
            <p:nvSpPr>
              <p:cNvPr id="41990" name="Rectangle 6"/>
              <p:cNvSpPr>
                <a:spLocks noChangeArrowheads="1"/>
              </p:cNvSpPr>
              <p:nvPr/>
            </p:nvSpPr>
            <p:spPr bwMode="auto">
              <a:xfrm>
                <a:off x="2364" y="6567"/>
                <a:ext cx="7740" cy="54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nvGrpSpPr>
              <p:cNvPr id="41991" name="Group 7"/>
              <p:cNvGrpSpPr>
                <a:grpSpLocks/>
              </p:cNvGrpSpPr>
              <p:nvPr/>
            </p:nvGrpSpPr>
            <p:grpSpPr bwMode="auto">
              <a:xfrm>
                <a:off x="5964" y="6567"/>
                <a:ext cx="4246" cy="5406"/>
                <a:chOff x="5964" y="6567"/>
                <a:chExt cx="4246" cy="5406"/>
              </a:xfrm>
            </p:grpSpPr>
            <p:sp>
              <p:nvSpPr>
                <p:cNvPr id="41992" name="Text Box 8"/>
                <p:cNvSpPr txBox="1">
                  <a:spLocks noChangeArrowheads="1"/>
                </p:cNvSpPr>
                <p:nvPr/>
              </p:nvSpPr>
              <p:spPr bwMode="auto">
                <a:xfrm>
                  <a:off x="5964" y="6567"/>
                  <a:ext cx="4161" cy="54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cs typeface="Arial" pitchFamily="34" charset="0"/>
                  </a:endParaRPr>
                </a:p>
              </p:txBody>
            </p:sp>
            <p:sp>
              <p:nvSpPr>
                <p:cNvPr id="41993" name="Line 9"/>
                <p:cNvSpPr>
                  <a:spLocks noChangeShapeType="1"/>
                </p:cNvSpPr>
                <p:nvPr/>
              </p:nvSpPr>
              <p:spPr bwMode="auto">
                <a:xfrm flipH="1">
                  <a:off x="8473" y="10713"/>
                  <a:ext cx="965"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994" name="Line 10"/>
                <p:cNvSpPr>
                  <a:spLocks noChangeShapeType="1"/>
                </p:cNvSpPr>
                <p:nvPr/>
              </p:nvSpPr>
              <p:spPr bwMode="auto">
                <a:xfrm>
                  <a:off x="6504" y="9726"/>
                  <a:ext cx="425"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995" name="Line 11"/>
                <p:cNvSpPr>
                  <a:spLocks noChangeShapeType="1"/>
                </p:cNvSpPr>
                <p:nvPr/>
              </p:nvSpPr>
              <p:spPr bwMode="auto">
                <a:xfrm>
                  <a:off x="6929" y="11305"/>
                  <a:ext cx="965"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996" name="Line 12"/>
                <p:cNvSpPr>
                  <a:spLocks noChangeShapeType="1"/>
                </p:cNvSpPr>
                <p:nvPr/>
              </p:nvSpPr>
              <p:spPr bwMode="auto">
                <a:xfrm>
                  <a:off x="6736" y="10121"/>
                  <a:ext cx="965"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997" name="Line 13"/>
                <p:cNvSpPr>
                  <a:spLocks noChangeShapeType="1"/>
                </p:cNvSpPr>
                <p:nvPr/>
              </p:nvSpPr>
              <p:spPr bwMode="auto">
                <a:xfrm>
                  <a:off x="6929" y="8344"/>
                  <a:ext cx="579"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998" name="Line 14"/>
                <p:cNvSpPr>
                  <a:spLocks noChangeShapeType="1"/>
                </p:cNvSpPr>
                <p:nvPr/>
              </p:nvSpPr>
              <p:spPr bwMode="auto">
                <a:xfrm flipV="1">
                  <a:off x="6350" y="9528"/>
                  <a:ext cx="0" cy="1185"/>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999" name="Line 15"/>
                <p:cNvSpPr>
                  <a:spLocks noChangeShapeType="1"/>
                </p:cNvSpPr>
                <p:nvPr/>
              </p:nvSpPr>
              <p:spPr bwMode="auto">
                <a:xfrm flipH="1" flipV="1">
                  <a:off x="9245" y="7159"/>
                  <a:ext cx="386" cy="395"/>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2000" name="Line 16"/>
                <p:cNvSpPr>
                  <a:spLocks noChangeShapeType="1"/>
                </p:cNvSpPr>
                <p:nvPr/>
              </p:nvSpPr>
              <p:spPr bwMode="auto">
                <a:xfrm>
                  <a:off x="6350" y="7949"/>
                  <a:ext cx="0" cy="987"/>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2001" name="Text Box 17"/>
                <p:cNvSpPr txBox="1">
                  <a:spLocks noChangeArrowheads="1"/>
                </p:cNvSpPr>
                <p:nvPr/>
              </p:nvSpPr>
              <p:spPr bwMode="auto">
                <a:xfrm>
                  <a:off x="9438" y="10515"/>
                  <a:ext cx="579" cy="5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1</a:t>
                  </a:r>
                  <a:endParaRPr kumimoji="0" lang="el-GR" sz="1800" b="0" i="0" u="none" strike="noStrike" cap="none" normalizeH="0" baseline="0" dirty="0" smtClean="0">
                    <a:ln>
                      <a:noFill/>
                    </a:ln>
                    <a:solidFill>
                      <a:schemeClr val="bg1"/>
                    </a:solidFill>
                    <a:effectLst/>
                    <a:cs typeface="Arial" pitchFamily="34" charset="0"/>
                  </a:endParaRPr>
                </a:p>
              </p:txBody>
            </p:sp>
            <p:sp>
              <p:nvSpPr>
                <p:cNvPr id="42002" name="Text Box 18"/>
                <p:cNvSpPr txBox="1">
                  <a:spLocks noChangeArrowheads="1"/>
                </p:cNvSpPr>
                <p:nvPr/>
              </p:nvSpPr>
              <p:spPr bwMode="auto">
                <a:xfrm>
                  <a:off x="6543" y="11108"/>
                  <a:ext cx="579" cy="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3</a:t>
                  </a:r>
                  <a:endParaRPr kumimoji="0" lang="el-GR" sz="1800" b="0" i="0" u="none" strike="noStrike" cap="none" normalizeH="0" baseline="0" dirty="0" smtClean="0">
                    <a:ln>
                      <a:noFill/>
                    </a:ln>
                    <a:solidFill>
                      <a:schemeClr val="bg1"/>
                    </a:solidFill>
                    <a:effectLst/>
                    <a:cs typeface="Arial" pitchFamily="34" charset="0"/>
                  </a:endParaRPr>
                </a:p>
              </p:txBody>
            </p:sp>
            <p:sp>
              <p:nvSpPr>
                <p:cNvPr id="42003" name="Text Box 19"/>
                <p:cNvSpPr txBox="1">
                  <a:spLocks noChangeArrowheads="1"/>
                </p:cNvSpPr>
                <p:nvPr/>
              </p:nvSpPr>
              <p:spPr bwMode="auto">
                <a:xfrm>
                  <a:off x="6350" y="9923"/>
                  <a:ext cx="579" cy="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4</a:t>
                  </a:r>
                  <a:endParaRPr kumimoji="0" lang="el-GR" sz="1800" b="0" i="0" u="none" strike="noStrike" cap="none" normalizeH="0" baseline="0" dirty="0" smtClean="0">
                    <a:ln>
                      <a:noFill/>
                    </a:ln>
                    <a:solidFill>
                      <a:schemeClr val="bg1"/>
                    </a:solidFill>
                    <a:effectLst/>
                    <a:cs typeface="Arial" pitchFamily="34" charset="0"/>
                  </a:endParaRPr>
                </a:p>
              </p:txBody>
            </p:sp>
            <p:sp>
              <p:nvSpPr>
                <p:cNvPr id="42004" name="Text Box 20"/>
                <p:cNvSpPr txBox="1">
                  <a:spLocks noChangeArrowheads="1"/>
                </p:cNvSpPr>
                <p:nvPr/>
              </p:nvSpPr>
              <p:spPr bwMode="auto">
                <a:xfrm>
                  <a:off x="9631" y="7554"/>
                  <a:ext cx="579" cy="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9</a:t>
                  </a:r>
                  <a:endParaRPr kumimoji="0" lang="el-GR" sz="1800" b="0" i="0" u="none" strike="noStrike" cap="none" normalizeH="0" baseline="0" dirty="0" smtClean="0">
                    <a:ln>
                      <a:noFill/>
                    </a:ln>
                    <a:solidFill>
                      <a:schemeClr val="bg1"/>
                    </a:solidFill>
                    <a:effectLst/>
                    <a:cs typeface="Arial" pitchFamily="34" charset="0"/>
                  </a:endParaRPr>
                </a:p>
              </p:txBody>
            </p:sp>
            <p:sp>
              <p:nvSpPr>
                <p:cNvPr id="42005" name="Text Box 21"/>
                <p:cNvSpPr txBox="1">
                  <a:spLocks noChangeArrowheads="1"/>
                </p:cNvSpPr>
                <p:nvPr/>
              </p:nvSpPr>
              <p:spPr bwMode="auto">
                <a:xfrm>
                  <a:off x="6157" y="7554"/>
                  <a:ext cx="579" cy="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8</a:t>
                  </a:r>
                  <a:endParaRPr kumimoji="0" lang="el-GR" sz="1800" b="0" i="0" u="none" strike="noStrike" cap="none" normalizeH="0" baseline="0" dirty="0" smtClean="0">
                    <a:ln>
                      <a:noFill/>
                    </a:ln>
                    <a:solidFill>
                      <a:schemeClr val="bg1"/>
                    </a:solidFill>
                    <a:effectLst/>
                    <a:cs typeface="Arial" pitchFamily="34" charset="0"/>
                  </a:endParaRPr>
                </a:p>
              </p:txBody>
            </p:sp>
            <p:sp>
              <p:nvSpPr>
                <p:cNvPr id="42006" name="Text Box 22"/>
                <p:cNvSpPr txBox="1">
                  <a:spLocks noChangeArrowheads="1"/>
                </p:cNvSpPr>
                <p:nvPr/>
              </p:nvSpPr>
              <p:spPr bwMode="auto">
                <a:xfrm>
                  <a:off x="6157" y="10713"/>
                  <a:ext cx="579" cy="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7</a:t>
                  </a:r>
                  <a:endParaRPr kumimoji="0" lang="el-GR" sz="1800" b="0" i="0" u="none" strike="noStrike" cap="none" normalizeH="0" baseline="0" dirty="0" smtClean="0">
                    <a:ln>
                      <a:noFill/>
                    </a:ln>
                    <a:solidFill>
                      <a:schemeClr val="bg1"/>
                    </a:solidFill>
                    <a:effectLst/>
                    <a:cs typeface="Arial" pitchFamily="34" charset="0"/>
                  </a:endParaRPr>
                </a:p>
              </p:txBody>
            </p:sp>
            <p:sp>
              <p:nvSpPr>
                <p:cNvPr id="42007" name="Text Box 23"/>
                <p:cNvSpPr txBox="1">
                  <a:spLocks noChangeArrowheads="1"/>
                </p:cNvSpPr>
                <p:nvPr/>
              </p:nvSpPr>
              <p:spPr bwMode="auto">
                <a:xfrm>
                  <a:off x="6350" y="9528"/>
                  <a:ext cx="579" cy="5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2</a:t>
                  </a:r>
                  <a:endParaRPr kumimoji="0" lang="el-GR" sz="1800" b="0" i="0" u="none" strike="noStrike" cap="none" normalizeH="0" baseline="0" dirty="0" smtClean="0">
                    <a:ln>
                      <a:noFill/>
                    </a:ln>
                    <a:solidFill>
                      <a:schemeClr val="bg1"/>
                    </a:solidFill>
                    <a:effectLst/>
                    <a:cs typeface="Arial" pitchFamily="34" charset="0"/>
                  </a:endParaRPr>
                </a:p>
              </p:txBody>
            </p:sp>
            <p:sp>
              <p:nvSpPr>
                <p:cNvPr id="42008" name="Text Box 24"/>
                <p:cNvSpPr txBox="1">
                  <a:spLocks noChangeArrowheads="1"/>
                </p:cNvSpPr>
                <p:nvPr/>
              </p:nvSpPr>
              <p:spPr bwMode="auto">
                <a:xfrm>
                  <a:off x="6543" y="8146"/>
                  <a:ext cx="579" cy="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dirty="0" smtClean="0">
                      <a:ln>
                        <a:noFill/>
                      </a:ln>
                      <a:solidFill>
                        <a:schemeClr val="bg1"/>
                      </a:solidFill>
                      <a:effectLst/>
                      <a:cs typeface="Arial" pitchFamily="34" charset="0"/>
                    </a:rPr>
                    <a:t>10</a:t>
                  </a:r>
                  <a:endParaRPr kumimoji="0" lang="el-GR" sz="1800" b="0" i="0" u="none" strike="noStrike" cap="none" normalizeH="0" baseline="0" dirty="0" smtClean="0">
                    <a:ln>
                      <a:noFill/>
                    </a:ln>
                    <a:solidFill>
                      <a:schemeClr val="bg1"/>
                    </a:solidFill>
                    <a:effectLst/>
                    <a:cs typeface="Arial" pitchFamily="34" charset="0"/>
                  </a:endParaRPr>
                </a:p>
              </p:txBody>
            </p:sp>
            <p:sp>
              <p:nvSpPr>
                <p:cNvPr id="42009" name="Rectangle 25"/>
                <p:cNvSpPr>
                  <a:spLocks noChangeArrowheads="1"/>
                </p:cNvSpPr>
                <p:nvPr/>
              </p:nvSpPr>
              <p:spPr bwMode="auto">
                <a:xfrm>
                  <a:off x="7764" y="8547"/>
                  <a:ext cx="900" cy="1080"/>
                </a:xfrm>
                <a:prstGeom prst="rect">
                  <a:avLst/>
                </a:prstGeom>
                <a:no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grpSp>
            <p:nvGrpSpPr>
              <p:cNvPr id="42010" name="Group 26"/>
              <p:cNvGrpSpPr>
                <a:grpSpLocks/>
              </p:cNvGrpSpPr>
              <p:nvPr/>
            </p:nvGrpSpPr>
            <p:grpSpPr bwMode="auto">
              <a:xfrm>
                <a:off x="2544" y="9450"/>
                <a:ext cx="2714" cy="2337"/>
                <a:chOff x="2544" y="9450"/>
                <a:chExt cx="2714" cy="2337"/>
              </a:xfrm>
            </p:grpSpPr>
            <p:sp>
              <p:nvSpPr>
                <p:cNvPr id="42011" name="Text Box 27"/>
                <p:cNvSpPr txBox="1">
                  <a:spLocks noChangeArrowheads="1"/>
                </p:cNvSpPr>
                <p:nvPr/>
              </p:nvSpPr>
              <p:spPr bwMode="auto">
                <a:xfrm>
                  <a:off x="3084" y="9450"/>
                  <a:ext cx="2174" cy="2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cs typeface="Arial" pitchFamily="34" charset="0"/>
                  </a:endParaRPr>
                </a:p>
              </p:txBody>
            </p:sp>
            <p:sp>
              <p:nvSpPr>
                <p:cNvPr id="42012" name="Rectangle 28"/>
                <p:cNvSpPr>
                  <a:spLocks noChangeArrowheads="1"/>
                </p:cNvSpPr>
                <p:nvPr/>
              </p:nvSpPr>
              <p:spPr bwMode="auto">
                <a:xfrm>
                  <a:off x="3444" y="9627"/>
                  <a:ext cx="1440" cy="1980"/>
                </a:xfrm>
                <a:prstGeom prst="rect">
                  <a:avLst/>
                </a:prstGeom>
                <a:no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2013" name="Line 29"/>
                <p:cNvSpPr>
                  <a:spLocks noChangeShapeType="1"/>
                </p:cNvSpPr>
                <p:nvPr/>
              </p:nvSpPr>
              <p:spPr bwMode="auto">
                <a:xfrm flipV="1">
                  <a:off x="2904" y="11247"/>
                  <a:ext cx="108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2014" name="Text Box 30"/>
                <p:cNvSpPr txBox="1">
                  <a:spLocks noChangeArrowheads="1"/>
                </p:cNvSpPr>
                <p:nvPr/>
              </p:nvSpPr>
              <p:spPr bwMode="auto">
                <a:xfrm>
                  <a:off x="2544" y="11247"/>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chemeClr val="tx1"/>
                      </a:solidFill>
                      <a:effectLst/>
                      <a:cs typeface="Arial" pitchFamily="34" charset="0"/>
                    </a:rPr>
                    <a:t>6</a:t>
                  </a:r>
                  <a:endParaRPr kumimoji="0" lang="el-GR" sz="1800" b="0" i="0" u="none" strike="noStrike" cap="none" normalizeH="0" baseline="0" dirty="0" smtClean="0">
                    <a:ln>
                      <a:noFill/>
                    </a:ln>
                    <a:solidFill>
                      <a:schemeClr val="tx1"/>
                    </a:solidFill>
                    <a:effectLst/>
                    <a:cs typeface="Arial" pitchFamily="34" charset="0"/>
                  </a:endParaRPr>
                </a:p>
              </p:txBody>
            </p:sp>
            <p:sp>
              <p:nvSpPr>
                <p:cNvPr id="42015" name="Line 31"/>
                <p:cNvSpPr>
                  <a:spLocks noChangeShapeType="1"/>
                </p:cNvSpPr>
                <p:nvPr/>
              </p:nvSpPr>
              <p:spPr bwMode="auto">
                <a:xfrm flipV="1">
                  <a:off x="2904" y="10707"/>
                  <a:ext cx="126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2016" name="Text Box 32"/>
                <p:cNvSpPr txBox="1">
                  <a:spLocks noChangeArrowheads="1"/>
                </p:cNvSpPr>
                <p:nvPr/>
              </p:nvSpPr>
              <p:spPr bwMode="auto">
                <a:xfrm>
                  <a:off x="2544" y="10527"/>
                  <a:ext cx="54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5</a:t>
                  </a:r>
                  <a:endParaRPr kumimoji="0" lang="el-GR" sz="1800" b="0" i="0" u="none" strike="noStrike" cap="none" normalizeH="0" baseline="0" smtClean="0">
                    <a:ln>
                      <a:noFill/>
                    </a:ln>
                    <a:solidFill>
                      <a:schemeClr val="tx1"/>
                    </a:solidFill>
                    <a:effectLst/>
                    <a:cs typeface="Arial" pitchFamily="34" charset="0"/>
                  </a:endParaRPr>
                </a:p>
              </p:txBody>
            </p:sp>
          </p:grpSp>
        </p:grpSp>
      </p:grpSp>
      <p:sp>
        <p:nvSpPr>
          <p:cNvPr id="42018" name="Rectangle 34"/>
          <p:cNvSpPr>
            <a:spLocks noChangeArrowheads="1"/>
          </p:cNvSpPr>
          <p:nvPr/>
        </p:nvSpPr>
        <p:spPr bwMode="auto">
          <a:xfrm>
            <a:off x="309282" y="1915453"/>
            <a:ext cx="510988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l-GR" sz="2000" dirty="0" smtClean="0"/>
              <a:t>Η δημιουργία εγκοπής </a:t>
            </a:r>
            <a:r>
              <a:rPr lang="el-GR" sz="2000" dirty="0" err="1" smtClean="0"/>
              <a:t>ορθογωνικής</a:t>
            </a:r>
            <a:r>
              <a:rPr lang="el-GR" sz="2000" dirty="0" smtClean="0"/>
              <a:t> διατομής με καμπυλωτό βάθος, μπορεί να πραγματοποιηθεί με το </a:t>
            </a:r>
            <a:r>
              <a:rPr lang="el-GR" sz="2000" dirty="0" err="1" smtClean="0"/>
              <a:t>αλυσοτρύπανο</a:t>
            </a:r>
            <a:r>
              <a:rPr lang="el-GR" sz="2000" dirty="0" smtClean="0"/>
              <a:t>. Το κοπτικό αυτό μέσο είναι μία ατέρμονη περιστρεφόμενη αλυσίδα, η οποία αποτελείται από κρίκους, στην εξωτερική επιφάνεια των οποίων υπάρχουν ειδικά δόντια με τα οποία γίνονται οι τομές στο ξύλο.</a:t>
            </a:r>
            <a:endParaRPr kumimoji="0" lang="el-GR" sz="200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Αλυτρύπανο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176347" y="839779"/>
            <a:ext cx="187224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Κατεργασίες</a:t>
            </a:r>
            <a:endParaRPr lang="el-GR" sz="2000" i="1" dirty="0" smtClean="0">
              <a:cs typeface="Arial" pitchFamily="34" charset="0"/>
            </a:endParaRPr>
          </a:p>
        </p:txBody>
      </p:sp>
      <p:sp>
        <p:nvSpPr>
          <p:cNvPr id="39937" name="Rectangle 1"/>
          <p:cNvSpPr>
            <a:spLocks noChangeArrowheads="1"/>
          </p:cNvSpPr>
          <p:nvPr/>
        </p:nvSpPr>
        <p:spPr bwMode="auto">
          <a:xfrm>
            <a:off x="436729" y="1835271"/>
            <a:ext cx="461294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το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αλυσοτρύπανο</a:t>
            </a:r>
            <a:r>
              <a:rPr kumimoji="0" lang="el-GR" sz="2000" i="0" u="none" strike="noStrike" cap="none" normalizeH="0" baseline="0" dirty="0" smtClean="0">
                <a:ln>
                  <a:noFill/>
                </a:ln>
                <a:solidFill>
                  <a:schemeClr val="tx1"/>
                </a:solidFill>
                <a:effectLst/>
                <a:ea typeface="Times New Roman" pitchFamily="18" charset="0"/>
                <a:cs typeface="Arial" pitchFamily="34" charset="0"/>
              </a:rPr>
              <a:t> μπορούν να πραγματοποιηθούν σε ξύλινα στοιχεία εγκοπές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ορθογωνικής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διατομής με καμπυλωτό πυθμένα (π.χ. σε πόρτες για την τοποθέτηση κλειδαριάς). </a:t>
            </a:r>
            <a:endParaRPr kumimoji="0" lang="el-GR" sz="2000" i="0" u="none" strike="noStrike" cap="none" normalizeH="0" baseline="0" dirty="0" smtClean="0">
              <a:ln>
                <a:noFill/>
              </a:ln>
              <a:solidFill>
                <a:schemeClr val="tx1"/>
              </a:solidFill>
              <a:effectLst/>
              <a:cs typeface="Arial" pitchFamily="34" charset="0"/>
            </a:endParaRPr>
          </a:p>
        </p:txBody>
      </p:sp>
      <p:pic>
        <p:nvPicPr>
          <p:cNvPr id="39938" name="Picture 2"/>
          <p:cNvPicPr>
            <a:picLocks noChangeAspect="1" noChangeArrowheads="1"/>
          </p:cNvPicPr>
          <p:nvPr/>
        </p:nvPicPr>
        <p:blipFill>
          <a:blip r:embed="rId3" cstate="print"/>
          <a:srcRect l="27884" t="5288" r="28324" b="14183"/>
          <a:stretch>
            <a:fillRect/>
          </a:stretch>
        </p:blipFill>
        <p:spPr bwMode="auto">
          <a:xfrm>
            <a:off x="8586887" y="1747846"/>
            <a:ext cx="2600042" cy="3824957"/>
          </a:xfrm>
          <a:prstGeom prst="rect">
            <a:avLst/>
          </a:prstGeom>
          <a:noFill/>
          <a:ln w="9525">
            <a:noFill/>
            <a:miter lim="800000"/>
            <a:headEnd/>
            <a:tailEnd/>
          </a:ln>
          <a:effectLst/>
        </p:spPr>
      </p:pic>
      <p:pic>
        <p:nvPicPr>
          <p:cNvPr id="39940" name="Picture 4" descr="A-value 70 mm"/>
          <p:cNvPicPr>
            <a:picLocks noChangeAspect="1" noChangeArrowheads="1"/>
          </p:cNvPicPr>
          <p:nvPr/>
        </p:nvPicPr>
        <p:blipFill>
          <a:blip r:embed="rId4" cstate="print"/>
          <a:srcRect l="26651" r="27946"/>
          <a:stretch>
            <a:fillRect/>
          </a:stretch>
        </p:blipFill>
        <p:spPr bwMode="auto">
          <a:xfrm>
            <a:off x="5533901" y="2030682"/>
            <a:ext cx="1626920" cy="3517108"/>
          </a:xfrm>
          <a:prstGeom prst="rect">
            <a:avLst/>
          </a:prstGeom>
          <a:noFill/>
          <a:ln>
            <a:solidFill>
              <a:schemeClr val="tx1"/>
            </a:solidFill>
          </a:ln>
        </p:spPr>
      </p:pic>
      <p:sp>
        <p:nvSpPr>
          <p:cNvPr id="8" name="7 - Ορθογώνιο"/>
          <p:cNvSpPr/>
          <p:nvPr/>
        </p:nvSpPr>
        <p:spPr>
          <a:xfrm>
            <a:off x="5515339" y="5544006"/>
            <a:ext cx="1109599" cy="307777"/>
          </a:xfrm>
          <a:prstGeom prst="rect">
            <a:avLst/>
          </a:prstGeom>
        </p:spPr>
        <p:txBody>
          <a:bodyPr wrap="none">
            <a:spAutoFit/>
          </a:bodyPr>
          <a:lstStyle/>
          <a:p>
            <a:r>
              <a:rPr lang="el-GR" sz="1400" dirty="0" smtClean="0"/>
              <a:t>ΠΗΓΗ: </a:t>
            </a:r>
            <a:r>
              <a:rPr lang="en-US" sz="1400" dirty="0" smtClean="0"/>
              <a:t>LEITZ</a:t>
            </a:r>
            <a:r>
              <a:rPr lang="el-GR" sz="1400" dirty="0" smtClean="0"/>
              <a:t>.</a:t>
            </a:r>
            <a:endParaRPr lang="el-GR" sz="1400" dirty="0"/>
          </a:p>
        </p:txBody>
      </p:sp>
      <p:sp>
        <p:nvSpPr>
          <p:cNvPr id="9" name="8 - Ορθογώνιο"/>
          <p:cNvSpPr/>
          <p:nvPr/>
        </p:nvSpPr>
        <p:spPr>
          <a:xfrm>
            <a:off x="8599113" y="5571898"/>
            <a:ext cx="1990481" cy="307777"/>
          </a:xfrm>
          <a:prstGeom prst="rect">
            <a:avLst/>
          </a:prstGeom>
        </p:spPr>
        <p:txBody>
          <a:bodyPr wrap="none">
            <a:spAutoFit/>
          </a:bodyPr>
          <a:lstStyle/>
          <a:p>
            <a:r>
              <a:rPr lang="el-GR" sz="1400" dirty="0" smtClean="0"/>
              <a:t>ΠΗΓΗ: </a:t>
            </a:r>
            <a:r>
              <a:rPr lang="en-US" sz="1400" dirty="0" smtClean="0"/>
              <a:t>http://gspaik.com</a:t>
            </a:r>
            <a:endParaRPr lang="el-GR" sz="1400" dirty="0"/>
          </a:p>
        </p:txBody>
      </p:sp>
      <p:sp>
        <p:nvSpPr>
          <p:cNvPr id="10" name="9 - Ορθογώνιο"/>
          <p:cNvSpPr/>
          <p:nvPr/>
        </p:nvSpPr>
        <p:spPr>
          <a:xfrm>
            <a:off x="8241475" y="6056965"/>
            <a:ext cx="3211090" cy="369332"/>
          </a:xfrm>
          <a:prstGeom prst="rect">
            <a:avLst/>
          </a:prstGeom>
        </p:spPr>
        <p:txBody>
          <a:bodyPr wrap="square">
            <a:spAutoFit/>
          </a:bodyPr>
          <a:lstStyle/>
          <a:p>
            <a:pPr algn="ctr"/>
            <a:r>
              <a:rPr lang="el-GR" dirty="0" smtClean="0"/>
              <a:t>Διάνοιξη </a:t>
            </a:r>
            <a:r>
              <a:rPr lang="el-GR" dirty="0" err="1" smtClean="0"/>
              <a:t>αλυσότρυπας</a:t>
            </a:r>
            <a:endParaRPr lang="el-GR" dirty="0"/>
          </a:p>
        </p:txBody>
      </p:sp>
      <p:sp>
        <p:nvSpPr>
          <p:cNvPr id="11" name="10 - Ορθογώνιο"/>
          <p:cNvSpPr/>
          <p:nvPr/>
        </p:nvSpPr>
        <p:spPr>
          <a:xfrm>
            <a:off x="4809506" y="6021339"/>
            <a:ext cx="3211090" cy="369332"/>
          </a:xfrm>
          <a:prstGeom prst="rect">
            <a:avLst/>
          </a:prstGeom>
        </p:spPr>
        <p:txBody>
          <a:bodyPr wrap="square">
            <a:spAutoFit/>
          </a:bodyPr>
          <a:lstStyle/>
          <a:p>
            <a:pPr algn="ctr"/>
            <a:r>
              <a:rPr lang="el-GR" dirty="0" smtClean="0"/>
              <a:t>Καδένα </a:t>
            </a:r>
            <a:r>
              <a:rPr lang="el-GR" dirty="0" err="1" smtClean="0"/>
              <a:t>αλυσοτρύπανου</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Διάνοιξη οπών με τρυπάνια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2017485" y="6115348"/>
            <a:ext cx="3875964" cy="400110"/>
          </a:xfrm>
          <a:prstGeom prst="rect">
            <a:avLst/>
          </a:prstGeom>
        </p:spPr>
        <p:txBody>
          <a:bodyPr wrap="square">
            <a:spAutoFit/>
          </a:bodyPr>
          <a:lstStyle/>
          <a:p>
            <a:pPr algn="ctr"/>
            <a:r>
              <a:rPr lang="el-GR" sz="2000" dirty="0" smtClean="0"/>
              <a:t>Διάνοιξη οπής (τρύπημα) σε </a:t>
            </a:r>
            <a:r>
              <a:rPr lang="el-GR" sz="2000" dirty="0" smtClean="0"/>
              <a:t>ξύλο</a:t>
            </a:r>
            <a:endParaRPr lang="el-GR" sz="2000" dirty="0"/>
          </a:p>
        </p:txBody>
      </p:sp>
      <p:sp>
        <p:nvSpPr>
          <p:cNvPr id="8" name="7 - Ορθογώνιο"/>
          <p:cNvSpPr/>
          <p:nvPr/>
        </p:nvSpPr>
        <p:spPr>
          <a:xfrm>
            <a:off x="464457" y="1426367"/>
            <a:ext cx="10682514" cy="1323439"/>
          </a:xfrm>
          <a:prstGeom prst="rect">
            <a:avLst/>
          </a:prstGeom>
        </p:spPr>
        <p:txBody>
          <a:bodyPr wrap="square">
            <a:spAutoFit/>
          </a:bodyPr>
          <a:lstStyle/>
          <a:p>
            <a:pPr algn="just"/>
            <a:r>
              <a:rPr lang="el-GR" sz="2000" dirty="0" smtClean="0"/>
              <a:t>Η διάνοιξη οπών στο ξύλο είναι μια από τις πιο συνηθισμένες κατεργασίες</a:t>
            </a:r>
            <a:br>
              <a:rPr lang="el-GR" sz="2000" dirty="0" smtClean="0"/>
            </a:br>
            <a:r>
              <a:rPr lang="el-GR" sz="2000" dirty="0" smtClean="0"/>
              <a:t>κατά την παραγωγή επίπλων, κουφωμάτων και άλλων κατασκευών. Βρίσκει</a:t>
            </a:r>
            <a:br>
              <a:rPr lang="el-GR" sz="2000" dirty="0" smtClean="0"/>
            </a:br>
            <a:r>
              <a:rPr lang="el-GR" sz="2000" dirty="0" smtClean="0"/>
              <a:t>ευρεία εφαρμογή σε απλές και σύνθετες συνδέσεις ξύλου με ξυλόβιδες, με</a:t>
            </a:r>
            <a:br>
              <a:rPr lang="el-GR" sz="2000" dirty="0" smtClean="0"/>
            </a:br>
            <a:r>
              <a:rPr lang="el-GR" sz="2000" dirty="0" err="1" smtClean="0"/>
              <a:t>καβίλιες</a:t>
            </a:r>
            <a:r>
              <a:rPr lang="el-GR" sz="2000" dirty="0" smtClean="0"/>
              <a:t>, με </a:t>
            </a:r>
            <a:r>
              <a:rPr lang="el-GR" sz="2000" dirty="0" err="1" smtClean="0"/>
              <a:t>φυράμια</a:t>
            </a:r>
            <a:r>
              <a:rPr lang="el-GR" sz="2000" dirty="0" smtClean="0"/>
              <a:t> καθώς και άλλες κατεργασίες.</a:t>
            </a:r>
            <a:endParaRPr lang="el-GR" sz="2000" dirty="0"/>
          </a:p>
        </p:txBody>
      </p:sp>
      <p:pic>
        <p:nvPicPr>
          <p:cNvPr id="1028" name="Picture 4" descr="Αποτέλεσμα εικόνας για wood drilling"/>
          <p:cNvPicPr>
            <a:picLocks noChangeAspect="1" noChangeArrowheads="1"/>
          </p:cNvPicPr>
          <p:nvPr/>
        </p:nvPicPr>
        <p:blipFill>
          <a:blip r:embed="rId3" cstate="print"/>
          <a:srcRect l="13495" r="16343"/>
          <a:stretch>
            <a:fillRect/>
          </a:stretch>
        </p:blipFill>
        <p:spPr bwMode="auto">
          <a:xfrm>
            <a:off x="1103087" y="3265715"/>
            <a:ext cx="5529943" cy="2518150"/>
          </a:xfrm>
          <a:prstGeom prst="rect">
            <a:avLst/>
          </a:prstGeom>
          <a:noFill/>
        </p:spPr>
      </p:pic>
      <p:sp>
        <p:nvSpPr>
          <p:cNvPr id="12" name="11 - Ορθογώνιο"/>
          <p:cNvSpPr/>
          <p:nvPr/>
        </p:nvSpPr>
        <p:spPr>
          <a:xfrm>
            <a:off x="1122762" y="5755306"/>
            <a:ext cx="3060838" cy="307777"/>
          </a:xfrm>
          <a:prstGeom prst="rect">
            <a:avLst/>
          </a:prstGeom>
        </p:spPr>
        <p:txBody>
          <a:bodyPr wrap="none">
            <a:spAutoFit/>
          </a:bodyPr>
          <a:lstStyle/>
          <a:p>
            <a:r>
              <a:rPr lang="el-GR" sz="1400" dirty="0" smtClean="0"/>
              <a:t>ΠΗΓΗ: </a:t>
            </a:r>
            <a:r>
              <a:rPr lang="en-US" sz="1400" dirty="0" smtClean="0"/>
              <a:t>http://www.diy4beginners.co.uk</a:t>
            </a:r>
            <a:endParaRPr lang="el-GR" sz="1400" dirty="0"/>
          </a:p>
        </p:txBody>
      </p:sp>
      <p:pic>
        <p:nvPicPr>
          <p:cNvPr id="1029" name="Picture 5" descr="MVC-005F"/>
          <p:cNvPicPr>
            <a:picLocks noChangeAspect="1" noChangeArrowheads="1"/>
          </p:cNvPicPr>
          <p:nvPr/>
        </p:nvPicPr>
        <p:blipFill>
          <a:blip r:embed="rId4" cstate="print"/>
          <a:srcRect/>
          <a:stretch>
            <a:fillRect/>
          </a:stretch>
        </p:blipFill>
        <p:spPr bwMode="auto">
          <a:xfrm>
            <a:off x="7315200" y="3265714"/>
            <a:ext cx="3366562" cy="2510972"/>
          </a:xfrm>
          <a:prstGeom prst="rect">
            <a:avLst/>
          </a:prstGeom>
          <a:noFill/>
          <a:ln w="9525">
            <a:noFill/>
            <a:miter lim="800000"/>
            <a:headEnd/>
            <a:tailEnd/>
          </a:ln>
        </p:spPr>
      </p:pic>
      <p:sp>
        <p:nvSpPr>
          <p:cNvPr id="14" name="13 - Ορθογώνιο"/>
          <p:cNvSpPr/>
          <p:nvPr/>
        </p:nvSpPr>
        <p:spPr>
          <a:xfrm>
            <a:off x="7316641" y="5767260"/>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5" name="14 - Ορθογώνιο"/>
          <p:cNvSpPr/>
          <p:nvPr/>
        </p:nvSpPr>
        <p:spPr>
          <a:xfrm>
            <a:off x="7141028" y="6115348"/>
            <a:ext cx="3875964" cy="400110"/>
          </a:xfrm>
          <a:prstGeom prst="rect">
            <a:avLst/>
          </a:prstGeom>
        </p:spPr>
        <p:txBody>
          <a:bodyPr wrap="square">
            <a:spAutoFit/>
          </a:bodyPr>
          <a:lstStyle/>
          <a:p>
            <a:pPr algn="ctr"/>
            <a:r>
              <a:rPr lang="el-GR" sz="2000" dirty="0" smtClean="0"/>
              <a:t>Τρυπάνια (αρίδες) </a:t>
            </a:r>
            <a:r>
              <a:rPr lang="el-GR" sz="2000" dirty="0" smtClean="0"/>
              <a:t>ξύλου</a:t>
            </a:r>
            <a:endParaRPr lang="el-G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537027" y="1674912"/>
            <a:ext cx="1066800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457200" algn="l"/>
              </a:tabLst>
            </a:pPr>
            <a:r>
              <a:rPr kumimoji="0" lang="el-GR" sz="2000" b="1" i="0" u="none" strike="noStrike" cap="none" normalizeH="0" baseline="0" dirty="0" smtClean="0">
                <a:ln>
                  <a:noFill/>
                </a:ln>
                <a:solidFill>
                  <a:srgbClr val="000000"/>
                </a:solidFill>
                <a:effectLst/>
                <a:ea typeface="Times New Roman" pitchFamily="18" charset="0"/>
                <a:cs typeface="Arial" pitchFamily="34" charset="0"/>
              </a:rPr>
              <a:t>Βασικά στοιχεία που λαμβάνονται υπόψη για τη διάνοιξη των οπών είναι: </a:t>
            </a:r>
            <a:endParaRPr kumimoji="0" lang="el-GR" sz="2000" b="1"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rgbClr val="000000"/>
                </a:solidFill>
                <a:effectLst/>
                <a:ea typeface="Times New Roman" pitchFamily="18" charset="0"/>
                <a:cs typeface="Arial" pitchFamily="34" charset="0"/>
              </a:rPr>
              <a:t> το </a:t>
            </a:r>
            <a:r>
              <a:rPr kumimoji="0" lang="el-GR" sz="2000" i="1" u="none" strike="noStrike" cap="none" normalizeH="0" baseline="0" dirty="0" smtClean="0">
                <a:ln>
                  <a:noFill/>
                </a:ln>
                <a:solidFill>
                  <a:srgbClr val="000000"/>
                </a:solidFill>
                <a:effectLst/>
                <a:ea typeface="Times New Roman" pitchFamily="18" charset="0"/>
                <a:cs typeface="Arial" pitchFamily="34" charset="0"/>
              </a:rPr>
              <a:t>βήμα</a:t>
            </a:r>
            <a:r>
              <a:rPr kumimoji="0" lang="el-GR" sz="2000" i="0" u="none" strike="noStrike" cap="none" normalizeH="0" baseline="0" dirty="0" smtClean="0">
                <a:ln>
                  <a:noFill/>
                </a:ln>
                <a:solidFill>
                  <a:srgbClr val="000000"/>
                </a:solidFill>
                <a:effectLst/>
                <a:ea typeface="Times New Roman" pitchFamily="18" charset="0"/>
                <a:cs typeface="Arial" pitchFamily="34" charset="0"/>
              </a:rPr>
              <a:t>, δηλ. το βάθος διείσδυσης του τρυπανιού σε μια πλήρη στροφή </a:t>
            </a:r>
            <a:r>
              <a:rPr kumimoji="0" lang="el-GR" sz="2000" i="0" u="none" strike="noStrike" cap="none" normalizeH="0" baseline="0" dirty="0" smtClean="0">
                <a:ln>
                  <a:noFill/>
                </a:ln>
                <a:solidFill>
                  <a:srgbClr val="000000"/>
                </a:solidFill>
                <a:effectLst/>
                <a:ea typeface="Times New Roman" pitchFamily="18" charset="0"/>
                <a:cs typeface="Arial" pitchFamily="34" charset="0"/>
              </a:rPr>
              <a:t>του </a:t>
            </a:r>
            <a:endParaRPr kumimoji="0" lang="el-GR" sz="2000"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2000" i="0" u="none" strike="noStrike" cap="none" normalizeH="0" baseline="0" dirty="0" smtClean="0">
                <a:ln>
                  <a:noFill/>
                </a:ln>
                <a:solidFill>
                  <a:srgbClr val="000000"/>
                </a:solidFill>
                <a:effectLst/>
                <a:ea typeface="Times New Roman" pitchFamily="18" charset="0"/>
                <a:cs typeface="Arial" pitchFamily="34" charset="0"/>
              </a:rPr>
              <a:t> η </a:t>
            </a:r>
            <a:r>
              <a:rPr kumimoji="0" lang="el-GR" sz="2000" i="1" u="none" strike="noStrike" cap="none" normalizeH="0" baseline="0" dirty="0" smtClean="0">
                <a:ln>
                  <a:noFill/>
                </a:ln>
                <a:solidFill>
                  <a:srgbClr val="000000"/>
                </a:solidFill>
                <a:effectLst/>
                <a:ea typeface="Times New Roman" pitchFamily="18" charset="0"/>
                <a:cs typeface="Arial" pitchFamily="34" charset="0"/>
              </a:rPr>
              <a:t>ταχύτητα περιστροφής</a:t>
            </a:r>
            <a:r>
              <a:rPr kumimoji="0" lang="el-GR" sz="2000" i="0" u="none" strike="noStrike" cap="none" normalizeH="0" baseline="0" dirty="0" smtClean="0">
                <a:ln>
                  <a:noFill/>
                </a:ln>
                <a:solidFill>
                  <a:srgbClr val="000000"/>
                </a:solidFill>
                <a:effectLst/>
                <a:ea typeface="Times New Roman" pitchFamily="18" charset="0"/>
                <a:cs typeface="Arial" pitchFamily="34" charset="0"/>
              </a:rPr>
              <a:t> του τρυπανιού.</a:t>
            </a:r>
            <a:endParaRPr kumimoji="0" lang="el-GR" sz="2000" i="0" u="none" strike="noStrike" cap="none" normalizeH="0" baseline="0" dirty="0" smtClean="0">
              <a:ln>
                <a:noFill/>
              </a:ln>
              <a:solidFill>
                <a:schemeClr val="tx1"/>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457200" algn="l"/>
              </a:tabLst>
            </a:pPr>
            <a:endParaRPr kumimoji="0" lang="el-GR" sz="2000" b="1" i="0" u="none" strike="noStrike" cap="none" normalizeH="0" baseline="0" dirty="0" smtClean="0">
              <a:ln>
                <a:noFill/>
              </a:ln>
              <a:solidFill>
                <a:srgbClr val="000000"/>
              </a:solidFill>
              <a:effectLst/>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457200" algn="l"/>
              </a:tabLst>
            </a:pPr>
            <a:r>
              <a:rPr kumimoji="0" lang="el-GR" sz="2000" b="1" i="0" u="none" strike="noStrike" cap="none" normalizeH="0" baseline="0" dirty="0" smtClean="0">
                <a:ln>
                  <a:noFill/>
                </a:ln>
                <a:solidFill>
                  <a:srgbClr val="000000"/>
                </a:solidFill>
                <a:effectLst/>
                <a:ea typeface="Times New Roman" pitchFamily="18" charset="0"/>
                <a:cs typeface="Arial" pitchFamily="34" charset="0"/>
              </a:rPr>
              <a:t>Σε ότι αφορά το βήμα, αυτό πρέπει να κυμαίνεται από 0,04 έως 0,25 </a:t>
            </a:r>
            <a:r>
              <a:rPr kumimoji="0" lang="en-US" sz="2000" b="1" i="0" u="none" strike="noStrike" cap="none" normalizeH="0" baseline="0" dirty="0" smtClean="0">
                <a:ln>
                  <a:noFill/>
                </a:ln>
                <a:solidFill>
                  <a:srgbClr val="000000"/>
                </a:solidFill>
                <a:effectLst/>
                <a:ea typeface="Times New Roman" pitchFamily="18" charset="0"/>
                <a:cs typeface="Arial" pitchFamily="34" charset="0"/>
              </a:rPr>
              <a:t>mm </a:t>
            </a:r>
            <a:r>
              <a:rPr kumimoji="0" lang="el-GR" sz="2000" b="1" i="0" u="none" strike="noStrike" cap="none" normalizeH="0" baseline="0" dirty="0" smtClean="0">
                <a:ln>
                  <a:noFill/>
                </a:ln>
                <a:solidFill>
                  <a:srgbClr val="000000"/>
                </a:solidFill>
                <a:effectLst/>
                <a:ea typeface="Times New Roman" pitchFamily="18" charset="0"/>
                <a:cs typeface="Arial" pitchFamily="34" charset="0"/>
              </a:rPr>
              <a:t>ανάλογα με την πυκνότητα και σκληρότητα του ξύλου. Τα σκληρά και βαριά ξύλα χρειάζονται μικρότερο βήμα από τα μαλακότερα και ελαφρά.</a:t>
            </a:r>
            <a:r>
              <a:rPr kumimoji="0" lang="el-GR" sz="2000" b="1" i="0" u="none" strike="noStrike" cap="none" normalizeH="0" baseline="0" dirty="0" smtClean="0">
                <a:ln>
                  <a:noFill/>
                </a:ln>
                <a:solidFill>
                  <a:schemeClr val="tx1"/>
                </a:solidFill>
                <a:effectLst/>
                <a:cs typeface="Arial" pitchFamily="34" charset="0"/>
              </a:rPr>
              <a:t> </a:t>
            </a:r>
            <a:endParaRPr kumimoji="0" lang="en-GB" sz="2000" b="1" i="0" u="none" strike="noStrike" cap="none" normalizeH="0" baseline="0" dirty="0" smtClean="0">
              <a:ln>
                <a:noFill/>
              </a:ln>
              <a:solidFill>
                <a:schemeClr val="tx1"/>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tab pos="457200" algn="l"/>
              </a:tabLst>
            </a:pPr>
            <a:endParaRPr kumimoji="0" lang="el-GR" sz="2000" b="1" i="0" u="none" strike="noStrike" cap="none" normalizeH="0" baseline="0" dirty="0" smtClean="0">
              <a:ln>
                <a:noFill/>
              </a:ln>
              <a:solidFill>
                <a:schemeClr val="tx1"/>
              </a:solidFill>
              <a:effectLst/>
              <a:cs typeface="Arial" pitchFamily="34" charset="0"/>
            </a:endParaRPr>
          </a:p>
          <a:p>
            <a:pPr lvl="0" algn="just" fontAlgn="base">
              <a:spcBef>
                <a:spcPct val="0"/>
              </a:spcBef>
              <a:spcAft>
                <a:spcPct val="0"/>
              </a:spcAft>
              <a:tabLst>
                <a:tab pos="638175" algn="l"/>
              </a:tabLst>
            </a:pPr>
            <a:r>
              <a:rPr lang="el-GR" sz="2000" b="1" dirty="0" smtClean="0">
                <a:solidFill>
                  <a:srgbClr val="000000"/>
                </a:solidFill>
                <a:ea typeface="Times New Roman" pitchFamily="18" charset="0"/>
                <a:cs typeface="Arial" pitchFamily="34" charset="0"/>
              </a:rPr>
              <a:t>Σε ότι αφορά την ταχύτητα περιστροφής του τρυπανιού, για οπές μεγάλης</a:t>
            </a:r>
            <a:br>
              <a:rPr lang="el-GR" sz="2000" b="1" dirty="0" smtClean="0">
                <a:solidFill>
                  <a:srgbClr val="000000"/>
                </a:solidFill>
                <a:ea typeface="Times New Roman" pitchFamily="18" charset="0"/>
                <a:cs typeface="Arial" pitchFamily="34" charset="0"/>
              </a:rPr>
            </a:br>
            <a:r>
              <a:rPr lang="el-GR" sz="2000" b="1" dirty="0" smtClean="0">
                <a:solidFill>
                  <a:srgbClr val="000000"/>
                </a:solidFill>
                <a:ea typeface="Times New Roman" pitchFamily="18" charset="0"/>
                <a:cs typeface="Arial" pitchFamily="34" charset="0"/>
              </a:rPr>
              <a:t>διαμέτρου χρησιμοποιούμε χαμηλές στροφές και διακρίνουμε τις ακόλουθες τρεις (3) κλίμακες:</a:t>
            </a:r>
            <a:endParaRPr lang="el-GR" sz="2000" b="1" dirty="0" smtClean="0">
              <a:cs typeface="Arial" pitchFamily="34" charset="0"/>
            </a:endParaRPr>
          </a:p>
          <a:p>
            <a:pPr marL="342900" lvl="0" indent="-342900" algn="just" eaLnBrk="0" fontAlgn="base" hangingPunct="0">
              <a:spcBef>
                <a:spcPct val="0"/>
              </a:spcBef>
              <a:spcAft>
                <a:spcPct val="0"/>
              </a:spcAft>
              <a:buFont typeface="Arial" panose="020B0604020202020204" pitchFamily="34" charset="0"/>
              <a:buChar char="•"/>
              <a:tabLst>
                <a:tab pos="638175" algn="l"/>
              </a:tabLst>
            </a:pPr>
            <a:r>
              <a:rPr lang="el-GR" sz="2000" dirty="0" smtClean="0">
                <a:solidFill>
                  <a:srgbClr val="000000"/>
                </a:solidFill>
                <a:ea typeface="Times New Roman" pitchFamily="18" charset="0"/>
                <a:cs typeface="Arial" pitchFamily="34" charset="0"/>
              </a:rPr>
              <a:t>Για τρυπάνια μεγάλης διαμέτρου: 500-1.500 </a:t>
            </a:r>
            <a:r>
              <a:rPr lang="en-US" sz="2000" dirty="0" smtClean="0">
                <a:solidFill>
                  <a:srgbClr val="000000"/>
                </a:solidFill>
                <a:ea typeface="Times New Roman" pitchFamily="18" charset="0"/>
                <a:cs typeface="Arial" pitchFamily="34" charset="0"/>
              </a:rPr>
              <a:t>rpm (</a:t>
            </a:r>
            <a:r>
              <a:rPr lang="el-GR" sz="2000" dirty="0" smtClean="0">
                <a:solidFill>
                  <a:srgbClr val="000000"/>
                </a:solidFill>
                <a:ea typeface="Times New Roman" pitchFamily="18" charset="0"/>
                <a:cs typeface="Arial" pitchFamily="34" charset="0"/>
              </a:rPr>
              <a:t>στροφές ανά λεπτό</a:t>
            </a:r>
            <a:r>
              <a:rPr lang="el-GR" sz="2000" dirty="0" smtClean="0">
                <a:solidFill>
                  <a:srgbClr val="000000"/>
                </a:solidFill>
                <a:ea typeface="Times New Roman" pitchFamily="18" charset="0"/>
                <a:cs typeface="Arial" pitchFamily="34" charset="0"/>
              </a:rPr>
              <a:t>)</a:t>
            </a:r>
            <a:endParaRPr lang="el-GR" sz="2000" dirty="0" smtClean="0">
              <a:cs typeface="Arial" pitchFamily="34" charset="0"/>
            </a:endParaRPr>
          </a:p>
          <a:p>
            <a:pPr marL="342900" lvl="0" indent="-342900" algn="just" eaLnBrk="0" fontAlgn="base" hangingPunct="0">
              <a:spcBef>
                <a:spcPct val="0"/>
              </a:spcBef>
              <a:spcAft>
                <a:spcPct val="0"/>
              </a:spcAft>
              <a:buFont typeface="Arial" panose="020B0604020202020204" pitchFamily="34" charset="0"/>
              <a:buChar char="•"/>
              <a:tabLst>
                <a:tab pos="638175" algn="l"/>
              </a:tabLst>
            </a:pPr>
            <a:r>
              <a:rPr lang="el-GR" sz="2000" dirty="0" smtClean="0">
                <a:solidFill>
                  <a:srgbClr val="000000"/>
                </a:solidFill>
                <a:ea typeface="Times New Roman" pitchFamily="18" charset="0"/>
                <a:cs typeface="Arial" pitchFamily="34" charset="0"/>
              </a:rPr>
              <a:t>Για τρυπάνια μέσης διαμέτρου: 1.500-2.500 </a:t>
            </a:r>
            <a:r>
              <a:rPr lang="en-US" sz="2000" dirty="0" smtClean="0">
                <a:solidFill>
                  <a:srgbClr val="000000"/>
                </a:solidFill>
                <a:ea typeface="Times New Roman" pitchFamily="18" charset="0"/>
                <a:cs typeface="Arial" pitchFamily="34" charset="0"/>
              </a:rPr>
              <a:t>rpm</a:t>
            </a:r>
            <a:endParaRPr lang="el-GR" sz="2000" dirty="0" smtClean="0">
              <a:cs typeface="Arial" pitchFamily="34" charset="0"/>
            </a:endParaRPr>
          </a:p>
          <a:p>
            <a:pPr marL="342900" lvl="0" indent="-342900" algn="just" eaLnBrk="0" fontAlgn="base" hangingPunct="0">
              <a:spcBef>
                <a:spcPct val="0"/>
              </a:spcBef>
              <a:spcAft>
                <a:spcPct val="0"/>
              </a:spcAft>
              <a:buFont typeface="Arial" panose="020B0604020202020204" pitchFamily="34" charset="0"/>
              <a:buChar char="•"/>
              <a:tabLst>
                <a:tab pos="638175" algn="l"/>
              </a:tabLst>
            </a:pPr>
            <a:r>
              <a:rPr lang="el-GR" sz="2000" dirty="0" smtClean="0">
                <a:solidFill>
                  <a:srgbClr val="000000"/>
                </a:solidFill>
                <a:ea typeface="Times New Roman" pitchFamily="18" charset="0"/>
                <a:cs typeface="Arial" pitchFamily="34" charset="0"/>
              </a:rPr>
              <a:t>Για τρυπάνια μικρής διαμέτρου: 2.500-4.000 </a:t>
            </a:r>
            <a:r>
              <a:rPr lang="en-US" sz="2000" dirty="0" smtClean="0">
                <a:solidFill>
                  <a:srgbClr val="000000"/>
                </a:solidFill>
                <a:ea typeface="Times New Roman" pitchFamily="18" charset="0"/>
                <a:cs typeface="Arial" pitchFamily="34" charset="0"/>
              </a:rPr>
              <a:t>rpm</a:t>
            </a:r>
            <a:endParaRPr lang="el-GR" sz="2000" dirty="0" smtClean="0">
              <a:cs typeface="Arial" pitchFamily="34" charset="0"/>
            </a:endParaRPr>
          </a:p>
          <a:p>
            <a:pPr marL="0" marR="0" lvl="0" indent="114300" algn="just" defTabSz="914400" rtl="0" eaLnBrk="0" fontAlgn="base" latinLnBrk="0" hangingPunct="0">
              <a:lnSpc>
                <a:spcPct val="100000"/>
              </a:lnSpc>
              <a:spcBef>
                <a:spcPct val="0"/>
              </a:spcBef>
              <a:spcAft>
                <a:spcPct val="0"/>
              </a:spcAft>
              <a:buClrTx/>
              <a:buSzTx/>
              <a:buFontTx/>
              <a:buNone/>
              <a:tabLst>
                <a:tab pos="457200" algn="l"/>
              </a:tabLst>
            </a:pPr>
            <a:endParaRPr kumimoji="0" lang="el-GR" sz="2000" b="1"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Διάνοιξη οπών με τρυπάνια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292296" y="822625"/>
            <a:ext cx="4156266"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Βήμα – Ταχύτητα περιστροφής</a:t>
            </a:r>
            <a:endParaRPr lang="el-GR" sz="2000" i="1" dirty="0" smtClean="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41445" y="1492522"/>
            <a:ext cx="10740787"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0000"/>
                </a:solidFill>
                <a:effectLst/>
                <a:ea typeface="Times New Roman" pitchFamily="18" charset="0"/>
                <a:cs typeface="Arial" pitchFamily="34" charset="0"/>
              </a:rPr>
              <a:t>Η </a:t>
            </a:r>
            <a:r>
              <a:rPr kumimoji="0" lang="el-GR" sz="2000" u="none" strike="noStrike" cap="none" normalizeH="0" baseline="0" dirty="0" smtClean="0">
                <a:ln>
                  <a:noFill/>
                </a:ln>
                <a:solidFill>
                  <a:srgbClr val="000000"/>
                </a:solidFill>
                <a:effectLst/>
                <a:ea typeface="Times New Roman" pitchFamily="18" charset="0"/>
                <a:cs typeface="Arial" pitchFamily="34" charset="0"/>
              </a:rPr>
              <a:t>διάρκεια τρυπήματος </a:t>
            </a:r>
            <a:r>
              <a:rPr kumimoji="0" lang="el-GR" sz="2000" i="0" u="none" strike="noStrike" cap="none" normalizeH="0" baseline="0" dirty="0" smtClean="0">
                <a:ln>
                  <a:noFill/>
                </a:ln>
                <a:solidFill>
                  <a:srgbClr val="000000"/>
                </a:solidFill>
                <a:effectLst/>
                <a:ea typeface="Times New Roman" pitchFamily="18" charset="0"/>
                <a:cs typeface="Arial" pitchFamily="34" charset="0"/>
              </a:rPr>
              <a:t>πρέπει να ελέγχεται συνεχώς, γιατί </a:t>
            </a:r>
            <a:r>
              <a:rPr kumimoji="0" lang="el-GR" sz="2000" i="0" u="none" strike="noStrike" cap="none" normalizeH="0" baseline="0" dirty="0" smtClean="0">
                <a:ln>
                  <a:noFill/>
                </a:ln>
                <a:solidFill>
                  <a:srgbClr val="000000"/>
                </a:solidFill>
                <a:effectLst/>
                <a:ea typeface="Times New Roman" pitchFamily="18" charset="0"/>
                <a:cs typeface="Arial" pitchFamily="34" charset="0"/>
              </a:rPr>
              <a:t>επηρεάζει καθοριστικά </a:t>
            </a:r>
            <a:r>
              <a:rPr kumimoji="0" lang="el-GR" sz="2000" i="0" u="none" strike="noStrike" cap="none" normalizeH="0" baseline="0" dirty="0" smtClean="0">
                <a:ln>
                  <a:noFill/>
                </a:ln>
                <a:solidFill>
                  <a:srgbClr val="000000"/>
                </a:solidFill>
                <a:effectLst/>
                <a:ea typeface="Times New Roman" pitchFamily="18" charset="0"/>
                <a:cs typeface="Arial" pitchFamily="34" charset="0"/>
              </a:rPr>
              <a:t>την ποιότητα εργασίας και την κατανάλωση ενέργειας. </a:t>
            </a:r>
          </a:p>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rgbClr val="000000"/>
                </a:solidFill>
                <a:effectLst/>
                <a:ea typeface="Times New Roman" pitchFamily="18" charset="0"/>
                <a:cs typeface="Arial" pitchFamily="34" charset="0"/>
              </a:rPr>
              <a:t>Ο μεγαλύτερος κίνδυνος κατά τη λειτουργία του τρυπανιού είναι η υπερθέρμανση του τρυπανιού και το </a:t>
            </a:r>
            <a:r>
              <a:rPr kumimoji="0" lang="el-GR" sz="2000" u="none" strike="noStrike" cap="none" normalizeH="0" baseline="0" dirty="0" smtClean="0">
                <a:ln>
                  <a:noFill/>
                </a:ln>
                <a:solidFill>
                  <a:srgbClr val="000000"/>
                </a:solidFill>
                <a:effectLst/>
                <a:ea typeface="Times New Roman" pitchFamily="18" charset="0"/>
                <a:cs typeface="Arial" pitchFamily="34" charset="0"/>
              </a:rPr>
              <a:t>κάψιμο</a:t>
            </a:r>
            <a:r>
              <a:rPr kumimoji="0" lang="el-GR" sz="2000" i="0" u="none" strike="noStrike" cap="none" normalizeH="0" baseline="0" dirty="0" smtClean="0">
                <a:ln>
                  <a:noFill/>
                </a:ln>
                <a:solidFill>
                  <a:srgbClr val="000000"/>
                </a:solidFill>
                <a:effectLst/>
                <a:ea typeface="Times New Roman" pitchFamily="18" charset="0"/>
                <a:cs typeface="Arial" pitchFamily="34" charset="0"/>
              </a:rPr>
              <a:t> του ξύλου λόγω της μεγάλης ταχύτητας περιστροφής, της μικρής ταχύτητας τροφοδοσίας και της συνεχούς επαφής των δοντιών του τρυπανιού με το ξύλο. </a:t>
            </a:r>
            <a:endParaRPr kumimoji="0" lang="el-GR" sz="32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Διάνοιξη οπών με τρυπάνια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568068" y="822625"/>
            <a:ext cx="3006272"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Διάρκεια τρυπήματος</a:t>
            </a:r>
            <a:endParaRPr lang="el-GR" sz="2000" i="1" dirty="0" smtClean="0">
              <a:cs typeface="Arial" pitchFamily="34" charset="0"/>
            </a:endParaRPr>
          </a:p>
        </p:txBody>
      </p:sp>
      <p:sp>
        <p:nvSpPr>
          <p:cNvPr id="6" name="5 - Ορθογώνιο"/>
          <p:cNvSpPr/>
          <p:nvPr/>
        </p:nvSpPr>
        <p:spPr>
          <a:xfrm>
            <a:off x="4278742" y="5711762"/>
            <a:ext cx="2464329" cy="307777"/>
          </a:xfrm>
          <a:prstGeom prst="rect">
            <a:avLst/>
          </a:prstGeom>
        </p:spPr>
        <p:txBody>
          <a:bodyPr wrap="none">
            <a:spAutoFit/>
          </a:bodyPr>
          <a:lstStyle/>
          <a:p>
            <a:r>
              <a:rPr lang="el-GR" sz="1400" dirty="0" smtClean="0"/>
              <a:t>ΠΗΓΗ: </a:t>
            </a:r>
            <a:r>
              <a:rPr lang="en-US" sz="1400" dirty="0" smtClean="0"/>
              <a:t>https://www.reddit.com</a:t>
            </a:r>
            <a:endParaRPr lang="el-GR" sz="1400" dirty="0"/>
          </a:p>
        </p:txBody>
      </p:sp>
      <p:pic>
        <p:nvPicPr>
          <p:cNvPr id="4099" name="Picture 3" descr="Αποτέλεσμα εικόνας για wood bad drilling bit"/>
          <p:cNvPicPr>
            <a:picLocks noChangeAspect="1" noChangeArrowheads="1"/>
          </p:cNvPicPr>
          <p:nvPr/>
        </p:nvPicPr>
        <p:blipFill>
          <a:blip r:embed="rId3" cstate="print"/>
          <a:srcRect/>
          <a:stretch>
            <a:fillRect/>
          </a:stretch>
        </p:blipFill>
        <p:spPr bwMode="auto">
          <a:xfrm rot="5400000">
            <a:off x="4655004" y="3054578"/>
            <a:ext cx="2291953" cy="3055938"/>
          </a:xfrm>
          <a:prstGeom prst="rect">
            <a:avLst/>
          </a:prstGeom>
          <a:noFill/>
        </p:spPr>
      </p:pic>
      <p:sp>
        <p:nvSpPr>
          <p:cNvPr id="8" name="7 - Ορθογώνιο"/>
          <p:cNvSpPr/>
          <p:nvPr/>
        </p:nvSpPr>
        <p:spPr>
          <a:xfrm>
            <a:off x="3947886" y="6086319"/>
            <a:ext cx="3875964" cy="400110"/>
          </a:xfrm>
          <a:prstGeom prst="rect">
            <a:avLst/>
          </a:prstGeom>
        </p:spPr>
        <p:txBody>
          <a:bodyPr wrap="square">
            <a:spAutoFit/>
          </a:bodyPr>
          <a:lstStyle/>
          <a:p>
            <a:pPr algn="ctr"/>
            <a:r>
              <a:rPr lang="el-GR" sz="2000" dirty="0" smtClean="0"/>
              <a:t>Κακής ποιότητας διάνοιξη </a:t>
            </a:r>
            <a:r>
              <a:rPr lang="el-GR" sz="2000" dirty="0" smtClean="0"/>
              <a:t>οπών</a:t>
            </a:r>
            <a:endParaRPr lang="el-G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Διάνοιξη οπών με τρυπάνια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4771268" y="822625"/>
            <a:ext cx="2457019"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Τύποι τρυπανιών</a:t>
            </a:r>
            <a:endParaRPr lang="el-GR" sz="2000" i="1" dirty="0" smtClean="0">
              <a:cs typeface="Arial" pitchFamily="34" charset="0"/>
            </a:endParaRPr>
          </a:p>
        </p:txBody>
      </p:sp>
      <p:sp>
        <p:nvSpPr>
          <p:cNvPr id="5" name="4 - Ορθογώνιο"/>
          <p:cNvSpPr/>
          <p:nvPr/>
        </p:nvSpPr>
        <p:spPr>
          <a:xfrm>
            <a:off x="653143" y="1624150"/>
            <a:ext cx="10290628" cy="707886"/>
          </a:xfrm>
          <a:prstGeom prst="rect">
            <a:avLst/>
          </a:prstGeom>
        </p:spPr>
        <p:txBody>
          <a:bodyPr wrap="square">
            <a:spAutoFit/>
          </a:bodyPr>
          <a:lstStyle/>
          <a:p>
            <a:pPr algn="just"/>
            <a:r>
              <a:rPr lang="el-GR" sz="2000" dirty="0" smtClean="0"/>
              <a:t>Τα κυριότερα τρυπάνια που χρησιμοποιούνται σε επιπλοποιεία διακρίνονται σε </a:t>
            </a:r>
            <a:r>
              <a:rPr lang="el-GR" sz="2000" b="1" i="1" dirty="0" smtClean="0"/>
              <a:t>απλά</a:t>
            </a:r>
            <a:r>
              <a:rPr lang="el-GR" sz="2000" i="1" dirty="0" smtClean="0"/>
              <a:t> </a:t>
            </a:r>
            <a:r>
              <a:rPr lang="el-GR" sz="2000" b="1" i="1" dirty="0" smtClean="0"/>
              <a:t>τρυπάνια</a:t>
            </a:r>
            <a:r>
              <a:rPr lang="el-GR" sz="2000" i="1" dirty="0" smtClean="0"/>
              <a:t>, </a:t>
            </a:r>
            <a:r>
              <a:rPr lang="el-GR" sz="2000" b="1" i="1" dirty="0" smtClean="0"/>
              <a:t>πολυτρύπανα</a:t>
            </a:r>
            <a:r>
              <a:rPr lang="el-GR" sz="2000" i="1" dirty="0" smtClean="0"/>
              <a:t>, </a:t>
            </a:r>
            <a:r>
              <a:rPr lang="el-GR" sz="2000" b="1" i="1" dirty="0" smtClean="0"/>
              <a:t>μορσοτρύπανα</a:t>
            </a:r>
            <a:r>
              <a:rPr lang="el-GR" sz="2000" i="1" dirty="0" smtClean="0"/>
              <a:t> </a:t>
            </a:r>
            <a:r>
              <a:rPr lang="el-GR" sz="2000" dirty="0" smtClean="0"/>
              <a:t>και </a:t>
            </a:r>
            <a:r>
              <a:rPr lang="el-GR" sz="2000" b="1" i="1" dirty="0" smtClean="0"/>
              <a:t>αλυσοτρύπανα</a:t>
            </a:r>
            <a:r>
              <a:rPr lang="el-GR" sz="2000" i="1" dirty="0" smtClean="0"/>
              <a:t>.</a:t>
            </a:r>
            <a:r>
              <a:rPr lang="el-GR" sz="2000" dirty="0" smtClean="0"/>
              <a:t> </a:t>
            </a:r>
            <a:endParaRPr lang="el-GR" sz="2000" dirty="0"/>
          </a:p>
        </p:txBody>
      </p:sp>
      <p:grpSp>
        <p:nvGrpSpPr>
          <p:cNvPr id="3073" name="Group 1"/>
          <p:cNvGrpSpPr>
            <a:grpSpLocks/>
          </p:cNvGrpSpPr>
          <p:nvPr/>
        </p:nvGrpSpPr>
        <p:grpSpPr bwMode="auto">
          <a:xfrm>
            <a:off x="2009775" y="3311071"/>
            <a:ext cx="8063139" cy="1914072"/>
            <a:chOff x="2364" y="3820"/>
            <a:chExt cx="10297" cy="2004"/>
          </a:xfrm>
        </p:grpSpPr>
        <p:sp>
          <p:nvSpPr>
            <p:cNvPr id="3074" name="Rectangle 2"/>
            <p:cNvSpPr>
              <a:spLocks noChangeArrowheads="1"/>
            </p:cNvSpPr>
            <p:nvPr/>
          </p:nvSpPr>
          <p:spPr bwMode="auto">
            <a:xfrm>
              <a:off x="2364" y="3820"/>
              <a:ext cx="10297" cy="2004"/>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sp>
          <p:nvSpPr>
            <p:cNvPr id="3075" name="Text Box 3"/>
            <p:cNvSpPr txBox="1">
              <a:spLocks noChangeArrowheads="1"/>
            </p:cNvSpPr>
            <p:nvPr/>
          </p:nvSpPr>
          <p:spPr bwMode="auto">
            <a:xfrm>
              <a:off x="2892" y="5440"/>
              <a:ext cx="879"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400" b="1" u="none" strike="noStrike" cap="none" normalizeH="0" baseline="0" smtClean="0">
                  <a:ln>
                    <a:noFill/>
                  </a:ln>
                  <a:solidFill>
                    <a:schemeClr val="tx1"/>
                  </a:solidFill>
                  <a:effectLst/>
                  <a:cs typeface="Arial" pitchFamily="34" charset="0"/>
                </a:rPr>
                <a:t>Α</a:t>
              </a:r>
              <a:endParaRPr kumimoji="0" lang="el-GR" sz="1400" b="0" u="none" strike="noStrike" cap="none" normalizeH="0" baseline="0" smtClean="0">
                <a:ln>
                  <a:noFill/>
                </a:ln>
                <a:solidFill>
                  <a:schemeClr val="tx1"/>
                </a:solidFill>
                <a:effectLst/>
                <a:cs typeface="Arial" pitchFamily="34" charset="0"/>
              </a:endParaRPr>
            </a:p>
          </p:txBody>
        </p:sp>
        <p:sp>
          <p:nvSpPr>
            <p:cNvPr id="3076" name="Text Box 4"/>
            <p:cNvSpPr txBox="1">
              <a:spLocks noChangeArrowheads="1"/>
            </p:cNvSpPr>
            <p:nvPr/>
          </p:nvSpPr>
          <p:spPr bwMode="auto">
            <a:xfrm>
              <a:off x="5706" y="5440"/>
              <a:ext cx="8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400" b="1" u="none" strike="noStrike" cap="none" normalizeH="0" baseline="0" smtClean="0">
                  <a:ln>
                    <a:noFill/>
                  </a:ln>
                  <a:solidFill>
                    <a:schemeClr val="tx1"/>
                  </a:solidFill>
                  <a:effectLst/>
                  <a:cs typeface="Arial" pitchFamily="34" charset="0"/>
                </a:rPr>
                <a:t>Β</a:t>
              </a:r>
              <a:endParaRPr kumimoji="0" lang="el-GR" sz="1400" b="0" u="none" strike="noStrike" cap="none" normalizeH="0" baseline="0" smtClean="0">
                <a:ln>
                  <a:noFill/>
                </a:ln>
                <a:solidFill>
                  <a:schemeClr val="tx1"/>
                </a:solidFill>
                <a:effectLst/>
                <a:cs typeface="Arial" pitchFamily="34" charset="0"/>
              </a:endParaRPr>
            </a:p>
          </p:txBody>
        </p:sp>
        <p:sp>
          <p:nvSpPr>
            <p:cNvPr id="3077" name="Text Box 5"/>
            <p:cNvSpPr txBox="1">
              <a:spLocks noChangeArrowheads="1"/>
            </p:cNvSpPr>
            <p:nvPr/>
          </p:nvSpPr>
          <p:spPr bwMode="auto">
            <a:xfrm>
              <a:off x="8169" y="5440"/>
              <a:ext cx="8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400" b="1" u="none" strike="noStrike" cap="none" normalizeH="0" baseline="0" smtClean="0">
                  <a:ln>
                    <a:noFill/>
                  </a:ln>
                  <a:solidFill>
                    <a:schemeClr val="tx1"/>
                  </a:solidFill>
                  <a:effectLst/>
                  <a:cs typeface="Arial" pitchFamily="34" charset="0"/>
                </a:rPr>
                <a:t>Γ</a:t>
              </a:r>
              <a:endParaRPr kumimoji="0" lang="el-GR" sz="1400" b="0" u="none" strike="noStrike" cap="none" normalizeH="0" baseline="0" smtClean="0">
                <a:ln>
                  <a:noFill/>
                </a:ln>
                <a:solidFill>
                  <a:schemeClr val="tx1"/>
                </a:solidFill>
                <a:effectLst/>
                <a:cs typeface="Arial" pitchFamily="34" charset="0"/>
              </a:endParaRPr>
            </a:p>
          </p:txBody>
        </p:sp>
        <p:grpSp>
          <p:nvGrpSpPr>
            <p:cNvPr id="3078" name="Group 6"/>
            <p:cNvGrpSpPr>
              <a:grpSpLocks/>
            </p:cNvGrpSpPr>
            <p:nvPr/>
          </p:nvGrpSpPr>
          <p:grpSpPr bwMode="auto">
            <a:xfrm>
              <a:off x="2540" y="4000"/>
              <a:ext cx="9915" cy="1440"/>
              <a:chOff x="2540" y="4000"/>
              <a:chExt cx="9915" cy="1440"/>
            </a:xfrm>
          </p:grpSpPr>
          <p:grpSp>
            <p:nvGrpSpPr>
              <p:cNvPr id="3079" name="Group 7"/>
              <p:cNvGrpSpPr>
                <a:grpSpLocks noChangeAspect="1"/>
              </p:cNvGrpSpPr>
              <p:nvPr/>
            </p:nvGrpSpPr>
            <p:grpSpPr bwMode="auto">
              <a:xfrm>
                <a:off x="10104" y="4000"/>
                <a:ext cx="2351" cy="1385"/>
                <a:chOff x="3960" y="9180"/>
                <a:chExt cx="5940" cy="3420"/>
              </a:xfrm>
            </p:grpSpPr>
            <p:grpSp>
              <p:nvGrpSpPr>
                <p:cNvPr id="3080" name="Group 8"/>
                <p:cNvGrpSpPr>
                  <a:grpSpLocks noChangeAspect="1"/>
                </p:cNvGrpSpPr>
                <p:nvPr/>
              </p:nvGrpSpPr>
              <p:grpSpPr bwMode="auto">
                <a:xfrm>
                  <a:off x="4860" y="9360"/>
                  <a:ext cx="3420" cy="2880"/>
                  <a:chOff x="4860" y="9360"/>
                  <a:chExt cx="3420" cy="2880"/>
                </a:xfrm>
              </p:grpSpPr>
              <p:grpSp>
                <p:nvGrpSpPr>
                  <p:cNvPr id="3081" name="Group 9"/>
                  <p:cNvGrpSpPr>
                    <a:grpSpLocks noChangeAspect="1"/>
                  </p:cNvGrpSpPr>
                  <p:nvPr/>
                </p:nvGrpSpPr>
                <p:grpSpPr bwMode="auto">
                  <a:xfrm>
                    <a:off x="4860" y="9540"/>
                    <a:ext cx="2880" cy="2700"/>
                    <a:chOff x="4860" y="9540"/>
                    <a:chExt cx="2880" cy="2700"/>
                  </a:xfrm>
                </p:grpSpPr>
                <p:grpSp>
                  <p:nvGrpSpPr>
                    <p:cNvPr id="3082" name="Group 10"/>
                    <p:cNvGrpSpPr>
                      <a:grpSpLocks noChangeAspect="1"/>
                    </p:cNvGrpSpPr>
                    <p:nvPr/>
                  </p:nvGrpSpPr>
                  <p:grpSpPr bwMode="auto">
                    <a:xfrm>
                      <a:off x="4860" y="11340"/>
                      <a:ext cx="2880" cy="900"/>
                      <a:chOff x="4860" y="11340"/>
                      <a:chExt cx="2880" cy="900"/>
                    </a:xfrm>
                  </p:grpSpPr>
                  <p:sp>
                    <p:nvSpPr>
                      <p:cNvPr id="3083" name="Arc 11"/>
                      <p:cNvSpPr>
                        <a:spLocks noChangeAspect="1"/>
                      </p:cNvSpPr>
                      <p:nvPr/>
                    </p:nvSpPr>
                    <p:spPr bwMode="auto">
                      <a:xfrm flipV="1">
                        <a:off x="6300" y="11340"/>
                        <a:ext cx="1440" cy="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084" name="Arc 12"/>
                      <p:cNvSpPr>
                        <a:spLocks noChangeAspect="1"/>
                      </p:cNvSpPr>
                      <p:nvPr/>
                    </p:nvSpPr>
                    <p:spPr bwMode="auto">
                      <a:xfrm flipH="1" flipV="1">
                        <a:off x="4860" y="11340"/>
                        <a:ext cx="1440" cy="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grpSp>
                <p:sp>
                  <p:nvSpPr>
                    <p:cNvPr id="3085" name="Line 13"/>
                    <p:cNvSpPr>
                      <a:spLocks noChangeAspect="1" noChangeShapeType="1"/>
                    </p:cNvSpPr>
                    <p:nvPr/>
                  </p:nvSpPr>
                  <p:spPr bwMode="auto">
                    <a:xfrm flipV="1">
                      <a:off x="4860" y="9540"/>
                      <a:ext cx="0" cy="180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086" name="Line 14"/>
                    <p:cNvSpPr>
                      <a:spLocks noChangeAspect="1" noChangeShapeType="1"/>
                    </p:cNvSpPr>
                    <p:nvPr/>
                  </p:nvSpPr>
                  <p:spPr bwMode="auto">
                    <a:xfrm flipV="1">
                      <a:off x="7740" y="9540"/>
                      <a:ext cx="0" cy="180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grpSp>
              <p:grpSp>
                <p:nvGrpSpPr>
                  <p:cNvPr id="3087" name="Group 15"/>
                  <p:cNvGrpSpPr>
                    <a:grpSpLocks noChangeAspect="1"/>
                  </p:cNvGrpSpPr>
                  <p:nvPr/>
                </p:nvGrpSpPr>
                <p:grpSpPr bwMode="auto">
                  <a:xfrm>
                    <a:off x="4860" y="9360"/>
                    <a:ext cx="3420" cy="180"/>
                    <a:chOff x="4860" y="9360"/>
                    <a:chExt cx="3420" cy="180"/>
                  </a:xfrm>
                </p:grpSpPr>
                <p:sp>
                  <p:nvSpPr>
                    <p:cNvPr id="3088" name="Line 16"/>
                    <p:cNvSpPr>
                      <a:spLocks noChangeAspect="1" noChangeShapeType="1"/>
                    </p:cNvSpPr>
                    <p:nvPr/>
                  </p:nvSpPr>
                  <p:spPr bwMode="auto">
                    <a:xfrm>
                      <a:off x="4860" y="9540"/>
                      <a:ext cx="28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089" name="Line 17"/>
                    <p:cNvSpPr>
                      <a:spLocks noChangeAspect="1" noChangeShapeType="1"/>
                    </p:cNvSpPr>
                    <p:nvPr/>
                  </p:nvSpPr>
                  <p:spPr bwMode="auto">
                    <a:xfrm flipV="1">
                      <a:off x="7740" y="9360"/>
                      <a:ext cx="54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090" name="Line 18"/>
                    <p:cNvSpPr>
                      <a:spLocks noChangeAspect="1" noChangeShapeType="1"/>
                    </p:cNvSpPr>
                    <p:nvPr/>
                  </p:nvSpPr>
                  <p:spPr bwMode="auto">
                    <a:xfrm flipV="1">
                      <a:off x="4860" y="9360"/>
                      <a:ext cx="54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091" name="Line 19"/>
                    <p:cNvSpPr>
                      <a:spLocks noChangeAspect="1" noChangeShapeType="1"/>
                    </p:cNvSpPr>
                    <p:nvPr/>
                  </p:nvSpPr>
                  <p:spPr bwMode="auto">
                    <a:xfrm>
                      <a:off x="5400" y="9360"/>
                      <a:ext cx="28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grpSp>
                <p:nvGrpSpPr>
                  <p:cNvPr id="3092" name="Group 20"/>
                  <p:cNvGrpSpPr>
                    <a:grpSpLocks noChangeAspect="1"/>
                  </p:cNvGrpSpPr>
                  <p:nvPr/>
                </p:nvGrpSpPr>
                <p:grpSpPr bwMode="auto">
                  <a:xfrm>
                    <a:off x="5400" y="9360"/>
                    <a:ext cx="2880" cy="2700"/>
                    <a:chOff x="5400" y="9360"/>
                    <a:chExt cx="2880" cy="2700"/>
                  </a:xfrm>
                </p:grpSpPr>
                <p:sp>
                  <p:nvSpPr>
                    <p:cNvPr id="3093" name="Line 21"/>
                    <p:cNvSpPr>
                      <a:spLocks noChangeAspect="1" noChangeShapeType="1"/>
                    </p:cNvSpPr>
                    <p:nvPr/>
                  </p:nvSpPr>
                  <p:spPr bwMode="auto">
                    <a:xfrm flipV="1">
                      <a:off x="8280" y="9360"/>
                      <a:ext cx="0" cy="180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grpSp>
                  <p:nvGrpSpPr>
                    <p:cNvPr id="3094" name="Group 22"/>
                    <p:cNvGrpSpPr>
                      <a:grpSpLocks noChangeAspect="1"/>
                    </p:cNvGrpSpPr>
                    <p:nvPr/>
                  </p:nvGrpSpPr>
                  <p:grpSpPr bwMode="auto">
                    <a:xfrm>
                      <a:off x="5400" y="11160"/>
                      <a:ext cx="2880" cy="900"/>
                      <a:chOff x="4860" y="11340"/>
                      <a:chExt cx="2880" cy="900"/>
                    </a:xfrm>
                  </p:grpSpPr>
                  <p:sp>
                    <p:nvSpPr>
                      <p:cNvPr id="3095" name="Arc 23"/>
                      <p:cNvSpPr>
                        <a:spLocks noChangeAspect="1"/>
                      </p:cNvSpPr>
                      <p:nvPr/>
                    </p:nvSpPr>
                    <p:spPr bwMode="auto">
                      <a:xfrm flipV="1">
                        <a:off x="6300" y="11340"/>
                        <a:ext cx="1440" cy="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096" name="Arc 24"/>
                      <p:cNvSpPr>
                        <a:spLocks noChangeAspect="1"/>
                      </p:cNvSpPr>
                      <p:nvPr/>
                    </p:nvSpPr>
                    <p:spPr bwMode="auto">
                      <a:xfrm flipH="1" flipV="1">
                        <a:off x="4860" y="11340"/>
                        <a:ext cx="1440" cy="9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grpSp>
                <p:sp>
                  <p:nvSpPr>
                    <p:cNvPr id="3097" name="Line 25"/>
                    <p:cNvSpPr>
                      <a:spLocks noChangeAspect="1" noChangeShapeType="1"/>
                    </p:cNvSpPr>
                    <p:nvPr/>
                  </p:nvSpPr>
                  <p:spPr bwMode="auto">
                    <a:xfrm flipV="1">
                      <a:off x="5400" y="9360"/>
                      <a:ext cx="0" cy="180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grpSp>
            </p:grpSp>
            <p:grpSp>
              <p:nvGrpSpPr>
                <p:cNvPr id="3098" name="Group 26"/>
                <p:cNvGrpSpPr>
                  <a:grpSpLocks noChangeAspect="1"/>
                </p:cNvGrpSpPr>
                <p:nvPr/>
              </p:nvGrpSpPr>
              <p:grpSpPr bwMode="auto">
                <a:xfrm>
                  <a:off x="3960" y="9180"/>
                  <a:ext cx="5940" cy="3420"/>
                  <a:chOff x="3960" y="9180"/>
                  <a:chExt cx="5940" cy="3420"/>
                </a:xfrm>
              </p:grpSpPr>
              <p:sp>
                <p:nvSpPr>
                  <p:cNvPr id="3099" name="Line 27"/>
                  <p:cNvSpPr>
                    <a:spLocks noChangeAspect="1" noChangeShapeType="1"/>
                  </p:cNvSpPr>
                  <p:nvPr/>
                </p:nvSpPr>
                <p:spPr bwMode="auto">
                  <a:xfrm flipV="1">
                    <a:off x="3960" y="9180"/>
                    <a:ext cx="144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00" name="Line 28"/>
                  <p:cNvSpPr>
                    <a:spLocks noChangeAspect="1" noChangeShapeType="1"/>
                  </p:cNvSpPr>
                  <p:nvPr/>
                </p:nvSpPr>
                <p:spPr bwMode="auto">
                  <a:xfrm>
                    <a:off x="3960" y="9720"/>
                    <a:ext cx="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01" name="Line 29"/>
                  <p:cNvSpPr>
                    <a:spLocks noChangeAspect="1" noChangeShapeType="1"/>
                  </p:cNvSpPr>
                  <p:nvPr/>
                </p:nvSpPr>
                <p:spPr bwMode="auto">
                  <a:xfrm>
                    <a:off x="5400" y="9180"/>
                    <a:ext cx="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02" name="Line 30"/>
                  <p:cNvSpPr>
                    <a:spLocks noChangeAspect="1" noChangeShapeType="1"/>
                  </p:cNvSpPr>
                  <p:nvPr/>
                </p:nvSpPr>
                <p:spPr bwMode="auto">
                  <a:xfrm flipV="1">
                    <a:off x="8460" y="9180"/>
                    <a:ext cx="144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03" name="Line 31"/>
                  <p:cNvSpPr>
                    <a:spLocks noChangeAspect="1" noChangeShapeType="1"/>
                  </p:cNvSpPr>
                  <p:nvPr/>
                </p:nvSpPr>
                <p:spPr bwMode="auto">
                  <a:xfrm>
                    <a:off x="3960" y="9720"/>
                    <a:ext cx="0" cy="28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04" name="Line 32"/>
                  <p:cNvSpPr>
                    <a:spLocks noChangeAspect="1" noChangeShapeType="1"/>
                  </p:cNvSpPr>
                  <p:nvPr/>
                </p:nvSpPr>
                <p:spPr bwMode="auto">
                  <a:xfrm>
                    <a:off x="8460" y="9720"/>
                    <a:ext cx="0" cy="28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05" name="Line 33"/>
                  <p:cNvSpPr>
                    <a:spLocks noChangeAspect="1" noChangeShapeType="1"/>
                  </p:cNvSpPr>
                  <p:nvPr/>
                </p:nvSpPr>
                <p:spPr bwMode="auto">
                  <a:xfrm>
                    <a:off x="9900" y="9180"/>
                    <a:ext cx="0" cy="28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06" name="Line 34"/>
                  <p:cNvSpPr>
                    <a:spLocks noChangeAspect="1" noChangeShapeType="1"/>
                  </p:cNvSpPr>
                  <p:nvPr/>
                </p:nvSpPr>
                <p:spPr bwMode="auto">
                  <a:xfrm>
                    <a:off x="3960" y="12600"/>
                    <a:ext cx="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07" name="Line 35"/>
                  <p:cNvSpPr>
                    <a:spLocks noChangeAspect="1" noChangeShapeType="1"/>
                  </p:cNvSpPr>
                  <p:nvPr/>
                </p:nvSpPr>
                <p:spPr bwMode="auto">
                  <a:xfrm flipV="1">
                    <a:off x="8460" y="12060"/>
                    <a:ext cx="144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grpSp>
          <p:grpSp>
            <p:nvGrpSpPr>
              <p:cNvPr id="3108" name="Group 36"/>
              <p:cNvGrpSpPr>
                <a:grpSpLocks noChangeAspect="1"/>
              </p:cNvGrpSpPr>
              <p:nvPr/>
            </p:nvGrpSpPr>
            <p:grpSpPr bwMode="auto">
              <a:xfrm>
                <a:off x="7577" y="4000"/>
                <a:ext cx="2350" cy="1385"/>
                <a:chOff x="2520" y="8820"/>
                <a:chExt cx="5940" cy="3420"/>
              </a:xfrm>
            </p:grpSpPr>
            <p:grpSp>
              <p:nvGrpSpPr>
                <p:cNvPr id="3109" name="Group 37"/>
                <p:cNvGrpSpPr>
                  <a:grpSpLocks noChangeAspect="1"/>
                </p:cNvGrpSpPr>
                <p:nvPr/>
              </p:nvGrpSpPr>
              <p:grpSpPr bwMode="auto">
                <a:xfrm>
                  <a:off x="2520" y="8820"/>
                  <a:ext cx="5940" cy="3420"/>
                  <a:chOff x="3960" y="9180"/>
                  <a:chExt cx="5940" cy="3420"/>
                </a:xfrm>
              </p:grpSpPr>
              <p:sp>
                <p:nvSpPr>
                  <p:cNvPr id="3110" name="Line 38"/>
                  <p:cNvSpPr>
                    <a:spLocks noChangeAspect="1" noChangeShapeType="1"/>
                  </p:cNvSpPr>
                  <p:nvPr/>
                </p:nvSpPr>
                <p:spPr bwMode="auto">
                  <a:xfrm flipV="1">
                    <a:off x="3960" y="9180"/>
                    <a:ext cx="144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11" name="Line 39"/>
                  <p:cNvSpPr>
                    <a:spLocks noChangeAspect="1" noChangeShapeType="1"/>
                  </p:cNvSpPr>
                  <p:nvPr/>
                </p:nvSpPr>
                <p:spPr bwMode="auto">
                  <a:xfrm>
                    <a:off x="3960" y="9720"/>
                    <a:ext cx="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12" name="Line 40"/>
                  <p:cNvSpPr>
                    <a:spLocks noChangeAspect="1" noChangeShapeType="1"/>
                  </p:cNvSpPr>
                  <p:nvPr/>
                </p:nvSpPr>
                <p:spPr bwMode="auto">
                  <a:xfrm>
                    <a:off x="5400" y="9180"/>
                    <a:ext cx="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13" name="Line 41"/>
                  <p:cNvSpPr>
                    <a:spLocks noChangeAspect="1" noChangeShapeType="1"/>
                  </p:cNvSpPr>
                  <p:nvPr/>
                </p:nvSpPr>
                <p:spPr bwMode="auto">
                  <a:xfrm flipV="1">
                    <a:off x="8460" y="9180"/>
                    <a:ext cx="144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14" name="Line 42"/>
                  <p:cNvSpPr>
                    <a:spLocks noChangeAspect="1" noChangeShapeType="1"/>
                  </p:cNvSpPr>
                  <p:nvPr/>
                </p:nvSpPr>
                <p:spPr bwMode="auto">
                  <a:xfrm>
                    <a:off x="3960" y="9720"/>
                    <a:ext cx="0" cy="28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15" name="Line 43"/>
                  <p:cNvSpPr>
                    <a:spLocks noChangeAspect="1" noChangeShapeType="1"/>
                  </p:cNvSpPr>
                  <p:nvPr/>
                </p:nvSpPr>
                <p:spPr bwMode="auto">
                  <a:xfrm>
                    <a:off x="8460" y="9720"/>
                    <a:ext cx="0" cy="28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16" name="Line 44"/>
                  <p:cNvSpPr>
                    <a:spLocks noChangeAspect="1" noChangeShapeType="1"/>
                  </p:cNvSpPr>
                  <p:nvPr/>
                </p:nvSpPr>
                <p:spPr bwMode="auto">
                  <a:xfrm>
                    <a:off x="9900" y="9180"/>
                    <a:ext cx="0" cy="28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17" name="Line 45"/>
                  <p:cNvSpPr>
                    <a:spLocks noChangeAspect="1" noChangeShapeType="1"/>
                  </p:cNvSpPr>
                  <p:nvPr/>
                </p:nvSpPr>
                <p:spPr bwMode="auto">
                  <a:xfrm>
                    <a:off x="3960" y="12600"/>
                    <a:ext cx="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18" name="Line 46"/>
                  <p:cNvSpPr>
                    <a:spLocks noChangeAspect="1" noChangeShapeType="1"/>
                  </p:cNvSpPr>
                  <p:nvPr/>
                </p:nvSpPr>
                <p:spPr bwMode="auto">
                  <a:xfrm flipV="1">
                    <a:off x="8460" y="12060"/>
                    <a:ext cx="144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grpSp>
              <p:nvGrpSpPr>
                <p:cNvPr id="3119" name="Group 47"/>
                <p:cNvGrpSpPr>
                  <a:grpSpLocks noChangeAspect="1"/>
                </p:cNvGrpSpPr>
                <p:nvPr/>
              </p:nvGrpSpPr>
              <p:grpSpPr bwMode="auto">
                <a:xfrm>
                  <a:off x="3960" y="9000"/>
                  <a:ext cx="2520" cy="2340"/>
                  <a:chOff x="3960" y="9000"/>
                  <a:chExt cx="2520" cy="2340"/>
                </a:xfrm>
              </p:grpSpPr>
              <p:sp>
                <p:nvSpPr>
                  <p:cNvPr id="3120" name="AutoShape 48"/>
                  <p:cNvSpPr>
                    <a:spLocks noChangeAspect="1" noChangeArrowheads="1"/>
                  </p:cNvSpPr>
                  <p:nvPr/>
                </p:nvSpPr>
                <p:spPr bwMode="auto">
                  <a:xfrm>
                    <a:off x="3960" y="9000"/>
                    <a:ext cx="2520" cy="180"/>
                  </a:xfrm>
                  <a:prstGeom prst="flowChartTerminator">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sp>
                <p:nvSpPr>
                  <p:cNvPr id="3121" name="Line 49"/>
                  <p:cNvSpPr>
                    <a:spLocks noChangeAspect="1" noChangeShapeType="1"/>
                  </p:cNvSpPr>
                  <p:nvPr/>
                </p:nvSpPr>
                <p:spPr bwMode="auto">
                  <a:xfrm>
                    <a:off x="3960" y="9180"/>
                    <a:ext cx="0" cy="198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22" name="Line 50"/>
                  <p:cNvSpPr>
                    <a:spLocks noChangeAspect="1" noChangeShapeType="1"/>
                  </p:cNvSpPr>
                  <p:nvPr/>
                </p:nvSpPr>
                <p:spPr bwMode="auto">
                  <a:xfrm>
                    <a:off x="6480" y="9180"/>
                    <a:ext cx="0" cy="198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23" name="AutoShape 51"/>
                  <p:cNvSpPr>
                    <a:spLocks noChangeAspect="1" noChangeArrowheads="1"/>
                  </p:cNvSpPr>
                  <p:nvPr/>
                </p:nvSpPr>
                <p:spPr bwMode="auto">
                  <a:xfrm>
                    <a:off x="3960" y="11160"/>
                    <a:ext cx="2520" cy="180"/>
                  </a:xfrm>
                  <a:prstGeom prst="flowChartTerminator">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l-GR" sz="1400"/>
                  </a:p>
                </p:txBody>
              </p:sp>
            </p:grpSp>
          </p:grpSp>
          <p:grpSp>
            <p:nvGrpSpPr>
              <p:cNvPr id="3124" name="Group 52"/>
              <p:cNvGrpSpPr>
                <a:grpSpLocks noChangeAspect="1"/>
              </p:cNvGrpSpPr>
              <p:nvPr/>
            </p:nvGrpSpPr>
            <p:grpSpPr bwMode="auto">
              <a:xfrm>
                <a:off x="2540" y="4055"/>
                <a:ext cx="2351" cy="1385"/>
                <a:chOff x="2700" y="2160"/>
                <a:chExt cx="5940" cy="3420"/>
              </a:xfrm>
            </p:grpSpPr>
            <p:grpSp>
              <p:nvGrpSpPr>
                <p:cNvPr id="3125" name="Group 53"/>
                <p:cNvGrpSpPr>
                  <a:grpSpLocks noChangeAspect="1"/>
                </p:cNvGrpSpPr>
                <p:nvPr/>
              </p:nvGrpSpPr>
              <p:grpSpPr bwMode="auto">
                <a:xfrm>
                  <a:off x="2700" y="2160"/>
                  <a:ext cx="5940" cy="3420"/>
                  <a:chOff x="3960" y="9180"/>
                  <a:chExt cx="5940" cy="3420"/>
                </a:xfrm>
              </p:grpSpPr>
              <p:sp>
                <p:nvSpPr>
                  <p:cNvPr id="3126" name="Line 54"/>
                  <p:cNvSpPr>
                    <a:spLocks noChangeAspect="1" noChangeShapeType="1"/>
                  </p:cNvSpPr>
                  <p:nvPr/>
                </p:nvSpPr>
                <p:spPr bwMode="auto">
                  <a:xfrm flipV="1">
                    <a:off x="3960" y="9180"/>
                    <a:ext cx="144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27" name="Line 55"/>
                  <p:cNvSpPr>
                    <a:spLocks noChangeAspect="1" noChangeShapeType="1"/>
                  </p:cNvSpPr>
                  <p:nvPr/>
                </p:nvSpPr>
                <p:spPr bwMode="auto">
                  <a:xfrm>
                    <a:off x="3960" y="9720"/>
                    <a:ext cx="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28" name="Line 56"/>
                  <p:cNvSpPr>
                    <a:spLocks noChangeAspect="1" noChangeShapeType="1"/>
                  </p:cNvSpPr>
                  <p:nvPr/>
                </p:nvSpPr>
                <p:spPr bwMode="auto">
                  <a:xfrm>
                    <a:off x="5400" y="9180"/>
                    <a:ext cx="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29" name="Line 57"/>
                  <p:cNvSpPr>
                    <a:spLocks noChangeAspect="1" noChangeShapeType="1"/>
                  </p:cNvSpPr>
                  <p:nvPr/>
                </p:nvSpPr>
                <p:spPr bwMode="auto">
                  <a:xfrm flipV="1">
                    <a:off x="8460" y="9180"/>
                    <a:ext cx="144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30" name="Line 58"/>
                  <p:cNvSpPr>
                    <a:spLocks noChangeAspect="1" noChangeShapeType="1"/>
                  </p:cNvSpPr>
                  <p:nvPr/>
                </p:nvSpPr>
                <p:spPr bwMode="auto">
                  <a:xfrm>
                    <a:off x="3960" y="9720"/>
                    <a:ext cx="0" cy="28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31" name="Line 59"/>
                  <p:cNvSpPr>
                    <a:spLocks noChangeAspect="1" noChangeShapeType="1"/>
                  </p:cNvSpPr>
                  <p:nvPr/>
                </p:nvSpPr>
                <p:spPr bwMode="auto">
                  <a:xfrm>
                    <a:off x="8460" y="9720"/>
                    <a:ext cx="0" cy="28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32" name="Line 60"/>
                  <p:cNvSpPr>
                    <a:spLocks noChangeAspect="1" noChangeShapeType="1"/>
                  </p:cNvSpPr>
                  <p:nvPr/>
                </p:nvSpPr>
                <p:spPr bwMode="auto">
                  <a:xfrm>
                    <a:off x="9900" y="9180"/>
                    <a:ext cx="0" cy="28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33" name="Line 61"/>
                  <p:cNvSpPr>
                    <a:spLocks noChangeAspect="1" noChangeShapeType="1"/>
                  </p:cNvSpPr>
                  <p:nvPr/>
                </p:nvSpPr>
                <p:spPr bwMode="auto">
                  <a:xfrm>
                    <a:off x="3960" y="12600"/>
                    <a:ext cx="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34" name="Line 62"/>
                  <p:cNvSpPr>
                    <a:spLocks noChangeAspect="1" noChangeShapeType="1"/>
                  </p:cNvSpPr>
                  <p:nvPr/>
                </p:nvSpPr>
                <p:spPr bwMode="auto">
                  <a:xfrm flipV="1">
                    <a:off x="8460" y="12060"/>
                    <a:ext cx="144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grpSp>
              <p:nvGrpSpPr>
                <p:cNvPr id="3135" name="Group 63"/>
                <p:cNvGrpSpPr>
                  <a:grpSpLocks noChangeAspect="1"/>
                </p:cNvGrpSpPr>
                <p:nvPr/>
              </p:nvGrpSpPr>
              <p:grpSpPr bwMode="auto">
                <a:xfrm>
                  <a:off x="5400" y="2340"/>
                  <a:ext cx="540" cy="2340"/>
                  <a:chOff x="5400" y="2340"/>
                  <a:chExt cx="540" cy="2340"/>
                </a:xfrm>
              </p:grpSpPr>
              <p:sp>
                <p:nvSpPr>
                  <p:cNvPr id="3136" name="Oval 64"/>
                  <p:cNvSpPr>
                    <a:spLocks noChangeAspect="1" noChangeArrowheads="1"/>
                  </p:cNvSpPr>
                  <p:nvPr/>
                </p:nvSpPr>
                <p:spPr bwMode="auto">
                  <a:xfrm>
                    <a:off x="5400" y="2340"/>
                    <a:ext cx="54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37" name="Line 65"/>
                  <p:cNvSpPr>
                    <a:spLocks noChangeAspect="1" noChangeShapeType="1"/>
                  </p:cNvSpPr>
                  <p:nvPr/>
                </p:nvSpPr>
                <p:spPr bwMode="auto">
                  <a:xfrm>
                    <a:off x="5400" y="2517"/>
                    <a:ext cx="0" cy="198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38" name="Line 66"/>
                  <p:cNvSpPr>
                    <a:spLocks noChangeAspect="1" noChangeShapeType="1"/>
                  </p:cNvSpPr>
                  <p:nvPr/>
                </p:nvSpPr>
                <p:spPr bwMode="auto">
                  <a:xfrm>
                    <a:off x="5940" y="2517"/>
                    <a:ext cx="0" cy="198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39" name="Oval 67"/>
                  <p:cNvSpPr>
                    <a:spLocks noChangeAspect="1" noChangeArrowheads="1"/>
                  </p:cNvSpPr>
                  <p:nvPr/>
                </p:nvSpPr>
                <p:spPr bwMode="auto">
                  <a:xfrm>
                    <a:off x="5400" y="4500"/>
                    <a:ext cx="540" cy="180"/>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grpSp>
          </p:grpSp>
          <p:grpSp>
            <p:nvGrpSpPr>
              <p:cNvPr id="3140" name="Group 68"/>
              <p:cNvGrpSpPr>
                <a:grpSpLocks/>
              </p:cNvGrpSpPr>
              <p:nvPr/>
            </p:nvGrpSpPr>
            <p:grpSpPr bwMode="auto">
              <a:xfrm>
                <a:off x="5059" y="4000"/>
                <a:ext cx="2351" cy="1385"/>
                <a:chOff x="3020" y="6402"/>
                <a:chExt cx="2351" cy="1385"/>
              </a:xfrm>
            </p:grpSpPr>
            <p:grpSp>
              <p:nvGrpSpPr>
                <p:cNvPr id="3141" name="Group 69"/>
                <p:cNvGrpSpPr>
                  <a:grpSpLocks noChangeAspect="1"/>
                </p:cNvGrpSpPr>
                <p:nvPr/>
              </p:nvGrpSpPr>
              <p:grpSpPr bwMode="auto">
                <a:xfrm>
                  <a:off x="3020" y="6402"/>
                  <a:ext cx="2351" cy="1385"/>
                  <a:chOff x="3960" y="9180"/>
                  <a:chExt cx="5940" cy="3420"/>
                </a:xfrm>
              </p:grpSpPr>
              <p:sp>
                <p:nvSpPr>
                  <p:cNvPr id="3142" name="Line 70"/>
                  <p:cNvSpPr>
                    <a:spLocks noChangeAspect="1" noChangeShapeType="1"/>
                  </p:cNvSpPr>
                  <p:nvPr/>
                </p:nvSpPr>
                <p:spPr bwMode="auto">
                  <a:xfrm flipV="1">
                    <a:off x="3960" y="9180"/>
                    <a:ext cx="144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43" name="Line 71"/>
                  <p:cNvSpPr>
                    <a:spLocks noChangeAspect="1" noChangeShapeType="1"/>
                  </p:cNvSpPr>
                  <p:nvPr/>
                </p:nvSpPr>
                <p:spPr bwMode="auto">
                  <a:xfrm>
                    <a:off x="3960" y="9720"/>
                    <a:ext cx="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44" name="Line 72"/>
                  <p:cNvSpPr>
                    <a:spLocks noChangeAspect="1" noChangeShapeType="1"/>
                  </p:cNvSpPr>
                  <p:nvPr/>
                </p:nvSpPr>
                <p:spPr bwMode="auto">
                  <a:xfrm>
                    <a:off x="5400" y="9180"/>
                    <a:ext cx="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45" name="Line 73"/>
                  <p:cNvSpPr>
                    <a:spLocks noChangeAspect="1" noChangeShapeType="1"/>
                  </p:cNvSpPr>
                  <p:nvPr/>
                </p:nvSpPr>
                <p:spPr bwMode="auto">
                  <a:xfrm flipV="1">
                    <a:off x="8460" y="9180"/>
                    <a:ext cx="144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46" name="Line 74"/>
                  <p:cNvSpPr>
                    <a:spLocks noChangeAspect="1" noChangeShapeType="1"/>
                  </p:cNvSpPr>
                  <p:nvPr/>
                </p:nvSpPr>
                <p:spPr bwMode="auto">
                  <a:xfrm>
                    <a:off x="3960" y="9720"/>
                    <a:ext cx="0" cy="28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47" name="Line 75"/>
                  <p:cNvSpPr>
                    <a:spLocks noChangeAspect="1" noChangeShapeType="1"/>
                  </p:cNvSpPr>
                  <p:nvPr/>
                </p:nvSpPr>
                <p:spPr bwMode="auto">
                  <a:xfrm>
                    <a:off x="8460" y="9720"/>
                    <a:ext cx="0" cy="28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48" name="Line 76"/>
                  <p:cNvSpPr>
                    <a:spLocks noChangeAspect="1" noChangeShapeType="1"/>
                  </p:cNvSpPr>
                  <p:nvPr/>
                </p:nvSpPr>
                <p:spPr bwMode="auto">
                  <a:xfrm>
                    <a:off x="9900" y="9180"/>
                    <a:ext cx="0" cy="28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49" name="Line 77"/>
                  <p:cNvSpPr>
                    <a:spLocks noChangeAspect="1" noChangeShapeType="1"/>
                  </p:cNvSpPr>
                  <p:nvPr/>
                </p:nvSpPr>
                <p:spPr bwMode="auto">
                  <a:xfrm>
                    <a:off x="3960" y="12600"/>
                    <a:ext cx="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50" name="Line 78"/>
                  <p:cNvSpPr>
                    <a:spLocks noChangeAspect="1" noChangeShapeType="1"/>
                  </p:cNvSpPr>
                  <p:nvPr/>
                </p:nvSpPr>
                <p:spPr bwMode="auto">
                  <a:xfrm flipV="1">
                    <a:off x="8460" y="12060"/>
                    <a:ext cx="144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grpSp>
            <p:grpSp>
              <p:nvGrpSpPr>
                <p:cNvPr id="3151" name="Group 79"/>
                <p:cNvGrpSpPr>
                  <a:grpSpLocks noChangeAspect="1"/>
                </p:cNvGrpSpPr>
                <p:nvPr/>
              </p:nvGrpSpPr>
              <p:grpSpPr bwMode="auto">
                <a:xfrm>
                  <a:off x="4089" y="6475"/>
                  <a:ext cx="213" cy="948"/>
                  <a:chOff x="5400" y="2340"/>
                  <a:chExt cx="540" cy="2340"/>
                </a:xfrm>
              </p:grpSpPr>
              <p:sp>
                <p:nvSpPr>
                  <p:cNvPr id="3152" name="Oval 80"/>
                  <p:cNvSpPr>
                    <a:spLocks noChangeAspect="1" noChangeArrowheads="1"/>
                  </p:cNvSpPr>
                  <p:nvPr/>
                </p:nvSpPr>
                <p:spPr bwMode="auto">
                  <a:xfrm>
                    <a:off x="5400" y="2340"/>
                    <a:ext cx="54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53" name="Line 81"/>
                  <p:cNvSpPr>
                    <a:spLocks noChangeAspect="1" noChangeShapeType="1"/>
                  </p:cNvSpPr>
                  <p:nvPr/>
                </p:nvSpPr>
                <p:spPr bwMode="auto">
                  <a:xfrm>
                    <a:off x="5400" y="2517"/>
                    <a:ext cx="0" cy="198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54" name="Line 82"/>
                  <p:cNvSpPr>
                    <a:spLocks noChangeAspect="1" noChangeShapeType="1"/>
                  </p:cNvSpPr>
                  <p:nvPr/>
                </p:nvSpPr>
                <p:spPr bwMode="auto">
                  <a:xfrm>
                    <a:off x="5940" y="2517"/>
                    <a:ext cx="0" cy="198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55" name="Oval 83"/>
                  <p:cNvSpPr>
                    <a:spLocks noChangeAspect="1" noChangeArrowheads="1"/>
                  </p:cNvSpPr>
                  <p:nvPr/>
                </p:nvSpPr>
                <p:spPr bwMode="auto">
                  <a:xfrm>
                    <a:off x="5400" y="4500"/>
                    <a:ext cx="540" cy="180"/>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grpSp>
            <p:grpSp>
              <p:nvGrpSpPr>
                <p:cNvPr id="3156" name="Group 84"/>
                <p:cNvGrpSpPr>
                  <a:grpSpLocks noChangeAspect="1"/>
                </p:cNvGrpSpPr>
                <p:nvPr/>
              </p:nvGrpSpPr>
              <p:grpSpPr bwMode="auto">
                <a:xfrm>
                  <a:off x="3699" y="6475"/>
                  <a:ext cx="213" cy="948"/>
                  <a:chOff x="5400" y="2340"/>
                  <a:chExt cx="540" cy="2340"/>
                </a:xfrm>
              </p:grpSpPr>
              <p:sp>
                <p:nvSpPr>
                  <p:cNvPr id="3157" name="Oval 85"/>
                  <p:cNvSpPr>
                    <a:spLocks noChangeAspect="1" noChangeArrowheads="1"/>
                  </p:cNvSpPr>
                  <p:nvPr/>
                </p:nvSpPr>
                <p:spPr bwMode="auto">
                  <a:xfrm>
                    <a:off x="5400" y="2340"/>
                    <a:ext cx="54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58" name="Line 86"/>
                  <p:cNvSpPr>
                    <a:spLocks noChangeAspect="1" noChangeShapeType="1"/>
                  </p:cNvSpPr>
                  <p:nvPr/>
                </p:nvSpPr>
                <p:spPr bwMode="auto">
                  <a:xfrm>
                    <a:off x="5400" y="2517"/>
                    <a:ext cx="0" cy="198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59" name="Line 87"/>
                  <p:cNvSpPr>
                    <a:spLocks noChangeAspect="1" noChangeShapeType="1"/>
                  </p:cNvSpPr>
                  <p:nvPr/>
                </p:nvSpPr>
                <p:spPr bwMode="auto">
                  <a:xfrm>
                    <a:off x="5940" y="2517"/>
                    <a:ext cx="0" cy="198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60" name="Oval 88"/>
                  <p:cNvSpPr>
                    <a:spLocks noChangeAspect="1" noChangeArrowheads="1"/>
                  </p:cNvSpPr>
                  <p:nvPr/>
                </p:nvSpPr>
                <p:spPr bwMode="auto">
                  <a:xfrm>
                    <a:off x="5400" y="4500"/>
                    <a:ext cx="540" cy="180"/>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grpSp>
            <p:grpSp>
              <p:nvGrpSpPr>
                <p:cNvPr id="3161" name="Group 89"/>
                <p:cNvGrpSpPr>
                  <a:grpSpLocks noChangeAspect="1"/>
                </p:cNvGrpSpPr>
                <p:nvPr/>
              </p:nvGrpSpPr>
              <p:grpSpPr bwMode="auto">
                <a:xfrm>
                  <a:off x="4433" y="6475"/>
                  <a:ext cx="213" cy="948"/>
                  <a:chOff x="5400" y="2340"/>
                  <a:chExt cx="540" cy="2340"/>
                </a:xfrm>
              </p:grpSpPr>
              <p:sp>
                <p:nvSpPr>
                  <p:cNvPr id="3162" name="Oval 90"/>
                  <p:cNvSpPr>
                    <a:spLocks noChangeAspect="1" noChangeArrowheads="1"/>
                  </p:cNvSpPr>
                  <p:nvPr/>
                </p:nvSpPr>
                <p:spPr bwMode="auto">
                  <a:xfrm>
                    <a:off x="5400" y="2340"/>
                    <a:ext cx="540" cy="18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63" name="Line 91"/>
                  <p:cNvSpPr>
                    <a:spLocks noChangeAspect="1" noChangeShapeType="1"/>
                  </p:cNvSpPr>
                  <p:nvPr/>
                </p:nvSpPr>
                <p:spPr bwMode="auto">
                  <a:xfrm>
                    <a:off x="5400" y="2517"/>
                    <a:ext cx="0" cy="198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64" name="Line 92"/>
                  <p:cNvSpPr>
                    <a:spLocks noChangeAspect="1" noChangeShapeType="1"/>
                  </p:cNvSpPr>
                  <p:nvPr/>
                </p:nvSpPr>
                <p:spPr bwMode="auto">
                  <a:xfrm>
                    <a:off x="5940" y="2517"/>
                    <a:ext cx="0" cy="198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sp>
                <p:nvSpPr>
                  <p:cNvPr id="3165" name="Oval 93"/>
                  <p:cNvSpPr>
                    <a:spLocks noChangeAspect="1" noChangeArrowheads="1"/>
                  </p:cNvSpPr>
                  <p:nvPr/>
                </p:nvSpPr>
                <p:spPr bwMode="auto">
                  <a:xfrm>
                    <a:off x="5400" y="4500"/>
                    <a:ext cx="540" cy="180"/>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l-GR" sz="1400"/>
                  </a:p>
                </p:txBody>
              </p:sp>
            </p:grpSp>
          </p:grpSp>
        </p:grpSp>
        <p:sp>
          <p:nvSpPr>
            <p:cNvPr id="3166" name="Text Box 94"/>
            <p:cNvSpPr txBox="1">
              <a:spLocks noChangeArrowheads="1"/>
            </p:cNvSpPr>
            <p:nvPr/>
          </p:nvSpPr>
          <p:spPr bwMode="auto">
            <a:xfrm>
              <a:off x="10558" y="5440"/>
              <a:ext cx="88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400" b="1" u="none" strike="noStrike" cap="none" normalizeH="0" baseline="0" smtClean="0">
                  <a:ln>
                    <a:noFill/>
                  </a:ln>
                  <a:solidFill>
                    <a:schemeClr val="tx1"/>
                  </a:solidFill>
                  <a:effectLst/>
                  <a:cs typeface="Arial" pitchFamily="34" charset="0"/>
                </a:rPr>
                <a:t>Δ</a:t>
              </a:r>
              <a:endParaRPr kumimoji="0" lang="el-GR" sz="1400" b="0" u="none" strike="noStrike" cap="none" normalizeH="0" baseline="0" smtClean="0">
                <a:ln>
                  <a:noFill/>
                </a:ln>
                <a:solidFill>
                  <a:schemeClr val="tx1"/>
                </a:solidFill>
                <a:effectLst/>
                <a:cs typeface="Arial" pitchFamily="34" charset="0"/>
              </a:endParaRPr>
            </a:p>
          </p:txBody>
        </p:sp>
      </p:grpSp>
      <p:sp>
        <p:nvSpPr>
          <p:cNvPr id="100" name="99 - Ορθογώνιο"/>
          <p:cNvSpPr/>
          <p:nvPr/>
        </p:nvSpPr>
        <p:spPr>
          <a:xfrm>
            <a:off x="1975384" y="5273774"/>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01" name="100 - Ορθογώνιο"/>
          <p:cNvSpPr/>
          <p:nvPr/>
        </p:nvSpPr>
        <p:spPr>
          <a:xfrm>
            <a:off x="1814287" y="5776463"/>
            <a:ext cx="8592456" cy="707886"/>
          </a:xfrm>
          <a:prstGeom prst="rect">
            <a:avLst/>
          </a:prstGeom>
        </p:spPr>
        <p:txBody>
          <a:bodyPr wrap="square">
            <a:spAutoFit/>
          </a:bodyPr>
          <a:lstStyle/>
          <a:p>
            <a:pPr algn="ctr"/>
            <a:r>
              <a:rPr lang="el-GR" sz="2000" dirty="0" smtClean="0"/>
              <a:t>Διάφοροι τύποι οπών που δημιουργήθηκαν απλό τρυπάνι (Α), </a:t>
            </a:r>
            <a:r>
              <a:rPr lang="el-GR" sz="2000" dirty="0" err="1" smtClean="0"/>
              <a:t>πολυτρύπανο</a:t>
            </a:r>
            <a:r>
              <a:rPr lang="el-GR" sz="2000" dirty="0" smtClean="0"/>
              <a:t> (Β), </a:t>
            </a:r>
            <a:r>
              <a:rPr lang="el-GR" sz="2000" dirty="0" err="1" smtClean="0"/>
              <a:t>μορσοτρύπανο</a:t>
            </a:r>
            <a:r>
              <a:rPr lang="el-GR" sz="2000" dirty="0" smtClean="0"/>
              <a:t> (Γ</a:t>
            </a:r>
            <a:r>
              <a:rPr lang="el-GR" sz="2000" dirty="0" smtClean="0"/>
              <a:t>) </a:t>
            </a:r>
            <a:r>
              <a:rPr lang="el-GR" sz="2000" dirty="0" smtClean="0"/>
              <a:t>και </a:t>
            </a:r>
            <a:r>
              <a:rPr lang="el-GR" sz="2000" dirty="0" err="1" smtClean="0"/>
              <a:t>αλυσοτρύπανο</a:t>
            </a:r>
            <a:r>
              <a:rPr lang="el-GR" sz="2000" dirty="0" smtClean="0"/>
              <a:t> (Δ</a:t>
            </a:r>
            <a:r>
              <a:rPr lang="el-GR" sz="2000" dirty="0" smtClean="0"/>
              <a:t>)</a:t>
            </a:r>
            <a:endParaRPr lang="el-G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 τρυπάνι</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grpSp>
        <p:nvGrpSpPr>
          <p:cNvPr id="23" name="22 - Ομάδα"/>
          <p:cNvGrpSpPr/>
          <p:nvPr/>
        </p:nvGrpSpPr>
        <p:grpSpPr>
          <a:xfrm>
            <a:off x="6175170" y="1983180"/>
            <a:ext cx="5289268" cy="3775164"/>
            <a:chOff x="2616200" y="2246313"/>
            <a:chExt cx="4143375" cy="2971800"/>
          </a:xfrm>
        </p:grpSpPr>
        <p:pic>
          <p:nvPicPr>
            <p:cNvPr id="25602" name="Picture 2" descr="tripani"/>
            <p:cNvPicPr>
              <a:picLocks noChangeAspect="1" noChangeArrowheads="1"/>
            </p:cNvPicPr>
            <p:nvPr/>
          </p:nvPicPr>
          <p:blipFill>
            <a:blip r:embed="rId3" cstate="print"/>
            <a:srcRect/>
            <a:stretch>
              <a:fillRect/>
            </a:stretch>
          </p:blipFill>
          <p:spPr bwMode="auto">
            <a:xfrm>
              <a:off x="4521200" y="2310947"/>
              <a:ext cx="2124075" cy="2828925"/>
            </a:xfrm>
            <a:prstGeom prst="rect">
              <a:avLst/>
            </a:prstGeom>
            <a:noFill/>
            <a:ln w="9525">
              <a:noFill/>
              <a:miter lim="800000"/>
              <a:headEnd/>
              <a:tailEnd/>
            </a:ln>
          </p:spPr>
        </p:pic>
        <p:grpSp>
          <p:nvGrpSpPr>
            <p:cNvPr id="25603" name="Group 3"/>
            <p:cNvGrpSpPr>
              <a:grpSpLocks/>
            </p:cNvGrpSpPr>
            <p:nvPr/>
          </p:nvGrpSpPr>
          <p:grpSpPr bwMode="auto">
            <a:xfrm>
              <a:off x="2616200" y="2246313"/>
              <a:ext cx="4143375" cy="2971800"/>
              <a:chOff x="3084" y="8187"/>
              <a:chExt cx="6527" cy="4680"/>
            </a:xfrm>
          </p:grpSpPr>
          <p:sp>
            <p:nvSpPr>
              <p:cNvPr id="25604" name="Text Box 4"/>
              <p:cNvSpPr txBox="1">
                <a:spLocks noChangeAspect="1" noChangeArrowheads="1"/>
              </p:cNvSpPr>
              <p:nvPr/>
            </p:nvSpPr>
            <p:spPr bwMode="auto">
              <a:xfrm>
                <a:off x="3084" y="8187"/>
                <a:ext cx="2798" cy="2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buClrTx/>
                  <a:buSzTx/>
                  <a:buFontTx/>
                  <a:buNone/>
                  <a:tabLst/>
                </a:pPr>
                <a:r>
                  <a:rPr kumimoji="0" lang="el-GR" sz="1100" b="1" u="none" strike="noStrike" cap="none" normalizeH="0" baseline="0" dirty="0" smtClean="0">
                    <a:ln>
                      <a:noFill/>
                    </a:ln>
                    <a:solidFill>
                      <a:schemeClr val="tx1"/>
                    </a:solidFill>
                    <a:effectLst/>
                    <a:cs typeface="Arial" pitchFamily="34" charset="0"/>
                  </a:rPr>
                  <a:t>1:</a:t>
                </a:r>
                <a:r>
                  <a:rPr kumimoji="0" lang="el-GR" sz="1100" b="0" u="none" strike="noStrike" cap="none" normalizeH="0" baseline="0" dirty="0" smtClean="0">
                    <a:ln>
                      <a:noFill/>
                    </a:ln>
                    <a:solidFill>
                      <a:schemeClr val="tx1"/>
                    </a:solidFill>
                    <a:effectLst/>
                    <a:cs typeface="Arial" pitchFamily="34" charset="0"/>
                  </a:rPr>
                  <a:t> Σκελετός μηχανήματος</a:t>
                </a:r>
              </a:p>
              <a:p>
                <a:pPr marL="0" marR="0" lvl="0" indent="0" algn="just" defTabSz="914400" rtl="0" eaLnBrk="1" fontAlgn="base" latinLnBrk="0" hangingPunct="1">
                  <a:lnSpc>
                    <a:spcPct val="100000"/>
                  </a:lnSpc>
                  <a:spcBef>
                    <a:spcPct val="0"/>
                  </a:spcBef>
                  <a:buClrTx/>
                  <a:buSzTx/>
                  <a:buFontTx/>
                  <a:buNone/>
                  <a:tabLst/>
                </a:pPr>
                <a:r>
                  <a:rPr kumimoji="0" lang="el-GR" sz="1100" b="1" u="none" strike="noStrike" cap="none" normalizeH="0" baseline="0" dirty="0" smtClean="0">
                    <a:ln>
                      <a:noFill/>
                    </a:ln>
                    <a:solidFill>
                      <a:schemeClr val="tx1"/>
                    </a:solidFill>
                    <a:effectLst/>
                    <a:cs typeface="Arial" pitchFamily="34" charset="0"/>
                  </a:rPr>
                  <a:t>2</a:t>
                </a:r>
                <a:r>
                  <a:rPr kumimoji="0" lang="el-GR" sz="1100" b="0" u="none" strike="noStrike" cap="none" normalizeH="0" baseline="0" dirty="0" smtClean="0">
                    <a:ln>
                      <a:noFill/>
                    </a:ln>
                    <a:solidFill>
                      <a:schemeClr val="tx1"/>
                    </a:solidFill>
                    <a:effectLst/>
                    <a:cs typeface="Arial" pitchFamily="34" charset="0"/>
                  </a:rPr>
                  <a:t>: Τράπεζα εργασίας</a:t>
                </a:r>
              </a:p>
              <a:p>
                <a:pPr marL="0" marR="0" lvl="0" indent="0" algn="just" defTabSz="914400" rtl="0" eaLnBrk="1" fontAlgn="base" latinLnBrk="0" hangingPunct="1">
                  <a:lnSpc>
                    <a:spcPct val="100000"/>
                  </a:lnSpc>
                  <a:spcBef>
                    <a:spcPct val="0"/>
                  </a:spcBef>
                  <a:buClrTx/>
                  <a:buSzTx/>
                  <a:buFontTx/>
                  <a:buNone/>
                  <a:tabLst/>
                </a:pPr>
                <a:r>
                  <a:rPr kumimoji="0" lang="el-GR" sz="1100" b="1" u="none" strike="noStrike" cap="none" normalizeH="0" baseline="0" dirty="0" smtClean="0">
                    <a:ln>
                      <a:noFill/>
                    </a:ln>
                    <a:solidFill>
                      <a:schemeClr val="tx1"/>
                    </a:solidFill>
                    <a:effectLst/>
                    <a:cs typeface="Arial" pitchFamily="34" charset="0"/>
                  </a:rPr>
                  <a:t>3:</a:t>
                </a:r>
                <a:r>
                  <a:rPr kumimoji="0" lang="el-GR" sz="1100" b="0" u="none" strike="noStrike" cap="none" normalizeH="0" baseline="0" dirty="0" smtClean="0">
                    <a:ln>
                      <a:noFill/>
                    </a:ln>
                    <a:solidFill>
                      <a:schemeClr val="tx1"/>
                    </a:solidFill>
                    <a:effectLst/>
                    <a:cs typeface="Arial" pitchFamily="34" charset="0"/>
                  </a:rPr>
                  <a:t> </a:t>
                </a:r>
                <a:r>
                  <a:rPr kumimoji="0" lang="el-GR" sz="1100" b="0" u="none" strike="noStrike" cap="none" normalizeH="0" baseline="0" noProof="1" smtClean="0">
                    <a:ln>
                      <a:noFill/>
                    </a:ln>
                    <a:solidFill>
                      <a:schemeClr val="tx1"/>
                    </a:solidFill>
                    <a:effectLst/>
                    <a:cs typeface="Arial" pitchFamily="34" charset="0"/>
                  </a:rPr>
                  <a:t>Τσοκ</a:t>
                </a:r>
                <a:r>
                  <a:rPr kumimoji="0" lang="el-GR" sz="1100" b="0" u="none" strike="noStrike" cap="none" normalizeH="0" baseline="0" dirty="0" smtClean="0">
                    <a:ln>
                      <a:noFill/>
                    </a:ln>
                    <a:solidFill>
                      <a:schemeClr val="tx1"/>
                    </a:solidFill>
                    <a:effectLst/>
                    <a:cs typeface="Arial" pitchFamily="34" charset="0"/>
                  </a:rPr>
                  <a:t> υποδοχής </a:t>
                </a:r>
                <a:r>
                  <a:rPr kumimoji="0" lang="el-GR" sz="1100" b="0" u="none" strike="noStrike" cap="none" normalizeH="0" baseline="0" noProof="1" smtClean="0">
                    <a:ln>
                      <a:noFill/>
                    </a:ln>
                    <a:solidFill>
                      <a:schemeClr val="tx1"/>
                    </a:solidFill>
                    <a:effectLst/>
                    <a:cs typeface="Arial" pitchFamily="34" charset="0"/>
                  </a:rPr>
                  <a:t>τρυπανιού</a:t>
                </a:r>
                <a:endParaRPr kumimoji="0" lang="el-GR" sz="1100" b="0" u="none" strike="noStrike" cap="none" normalizeH="0" baseline="0" dirty="0" smtClean="0">
                  <a:ln>
                    <a:noFill/>
                  </a:ln>
                  <a:solidFill>
                    <a:schemeClr val="tx1"/>
                  </a:solidFill>
                  <a:effectLst/>
                  <a:cs typeface="Arial" pitchFamily="34" charset="0"/>
                </a:endParaRPr>
              </a:p>
              <a:p>
                <a:pPr marL="0" marR="0" lvl="1" algn="just" defTabSz="914400" rtl="0" eaLnBrk="1" fontAlgn="base" latinLnBrk="0" hangingPunct="1">
                  <a:lnSpc>
                    <a:spcPct val="100000"/>
                  </a:lnSpc>
                  <a:spcBef>
                    <a:spcPct val="0"/>
                  </a:spcBef>
                  <a:buClrTx/>
                  <a:buSzTx/>
                  <a:buFontTx/>
                  <a:buNone/>
                  <a:tabLst/>
                </a:pPr>
                <a:r>
                  <a:rPr kumimoji="0" lang="el-GR" sz="1100" b="1" u="none" strike="noStrike" cap="none" normalizeH="0" baseline="0" dirty="0" smtClean="0">
                    <a:ln>
                      <a:noFill/>
                    </a:ln>
                    <a:solidFill>
                      <a:schemeClr val="tx1"/>
                    </a:solidFill>
                    <a:effectLst/>
                    <a:cs typeface="Arial" pitchFamily="34" charset="0"/>
                  </a:rPr>
                  <a:t>4:</a:t>
                </a:r>
                <a:r>
                  <a:rPr kumimoji="0" lang="el-GR" sz="1100" b="0" u="none" strike="noStrike" cap="none" normalizeH="0" baseline="0" dirty="0" smtClean="0">
                    <a:ln>
                      <a:noFill/>
                    </a:ln>
                    <a:solidFill>
                      <a:schemeClr val="tx1"/>
                    </a:solidFill>
                    <a:effectLst/>
                    <a:cs typeface="Arial" pitchFamily="34" charset="0"/>
                  </a:rPr>
                  <a:t> Βραχίονας για τ</a:t>
                </a:r>
                <a:r>
                  <a:rPr kumimoji="0" lang="el-GR" sz="1100" b="0" u="none" strike="noStrike" cap="none" normalizeH="0" baseline="0" noProof="1" smtClean="0">
                    <a:ln>
                      <a:noFill/>
                    </a:ln>
                    <a:solidFill>
                      <a:schemeClr val="tx1"/>
                    </a:solidFill>
                    <a:effectLst/>
                    <a:cs typeface="Arial" pitchFamily="34" charset="0"/>
                  </a:rPr>
                  <a:t>η</a:t>
                </a:r>
                <a:r>
                  <a:rPr kumimoji="0" lang="el-GR" sz="1100" b="0" u="none" strike="noStrike" cap="none" normalizeH="0" baseline="0" dirty="0" smtClean="0">
                    <a:ln>
                      <a:noFill/>
                    </a:ln>
                    <a:solidFill>
                      <a:schemeClr val="tx1"/>
                    </a:solidFill>
                    <a:effectLst/>
                    <a:cs typeface="Arial" pitchFamily="34" charset="0"/>
                  </a:rPr>
                  <a:t>ν κάθοδο του τρυπανιού</a:t>
                </a:r>
              </a:p>
              <a:p>
                <a:pPr marL="0" marR="0" lvl="1" algn="just" defTabSz="914400" rtl="0" eaLnBrk="1" fontAlgn="base" latinLnBrk="0" hangingPunct="1">
                  <a:lnSpc>
                    <a:spcPct val="100000"/>
                  </a:lnSpc>
                  <a:spcBef>
                    <a:spcPct val="0"/>
                  </a:spcBef>
                  <a:buClrTx/>
                  <a:buSzTx/>
                  <a:buFontTx/>
                  <a:buNone/>
                  <a:tabLst/>
                </a:pPr>
                <a:r>
                  <a:rPr kumimoji="0" lang="en-US" sz="1100" b="1" u="none" strike="noStrike" cap="none" normalizeH="0" baseline="0" dirty="0" smtClean="0">
                    <a:ln>
                      <a:noFill/>
                    </a:ln>
                    <a:solidFill>
                      <a:schemeClr val="tx1"/>
                    </a:solidFill>
                    <a:effectLst/>
                    <a:cs typeface="Arial" pitchFamily="34" charset="0"/>
                  </a:rPr>
                  <a:t>5</a:t>
                </a:r>
                <a:r>
                  <a:rPr kumimoji="0" lang="el-GR" sz="1100" b="0" u="none" strike="noStrike" cap="none" normalizeH="0" baseline="0" dirty="0" smtClean="0">
                    <a:ln>
                      <a:noFill/>
                    </a:ln>
                    <a:solidFill>
                      <a:schemeClr val="tx1"/>
                    </a:solidFill>
                    <a:effectLst/>
                    <a:cs typeface="Arial" pitchFamily="34" charset="0"/>
                  </a:rPr>
                  <a:t>: Τρυπάνι (αρίδα).</a:t>
                </a:r>
              </a:p>
              <a:p>
                <a:pPr marL="0" marR="0" lvl="0" indent="0" algn="l" defTabSz="914400" rtl="0" eaLnBrk="1" fontAlgn="base" latinLnBrk="0" hangingPunct="1">
                  <a:lnSpc>
                    <a:spcPct val="100000"/>
                  </a:lnSpc>
                  <a:spcBef>
                    <a:spcPct val="0"/>
                  </a:spcBef>
                  <a:buClrTx/>
                  <a:buSzTx/>
                  <a:buFontTx/>
                  <a:buNone/>
                  <a:tabLst/>
                </a:pPr>
                <a:endParaRPr kumimoji="0" lang="el-GR" sz="2800" b="0" u="none" strike="noStrike" cap="none" normalizeH="0" baseline="0" dirty="0" smtClean="0">
                  <a:ln>
                    <a:noFill/>
                  </a:ln>
                  <a:solidFill>
                    <a:schemeClr val="tx1"/>
                  </a:solidFill>
                  <a:effectLst/>
                  <a:cs typeface="Arial" pitchFamily="34" charset="0"/>
                </a:endParaRPr>
              </a:p>
            </p:txBody>
          </p:sp>
          <p:sp>
            <p:nvSpPr>
              <p:cNvPr id="25605" name="Rectangle 5"/>
              <p:cNvSpPr>
                <a:spLocks noChangeAspect="1" noChangeArrowheads="1"/>
              </p:cNvSpPr>
              <p:nvPr/>
            </p:nvSpPr>
            <p:spPr bwMode="auto">
              <a:xfrm>
                <a:off x="3084" y="8187"/>
                <a:ext cx="6480" cy="468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nvGrpSpPr>
              <p:cNvPr id="25606" name="Group 6"/>
              <p:cNvGrpSpPr>
                <a:grpSpLocks/>
              </p:cNvGrpSpPr>
              <p:nvPr/>
            </p:nvGrpSpPr>
            <p:grpSpPr bwMode="auto">
              <a:xfrm>
                <a:off x="5964" y="8187"/>
                <a:ext cx="3647" cy="4617"/>
                <a:chOff x="6660" y="1980"/>
                <a:chExt cx="3413" cy="4306"/>
              </a:xfrm>
            </p:grpSpPr>
            <p:sp>
              <p:nvSpPr>
                <p:cNvPr id="25607" name="Text Box 7"/>
                <p:cNvSpPr txBox="1">
                  <a:spLocks noChangeArrowheads="1"/>
                </p:cNvSpPr>
                <p:nvPr/>
              </p:nvSpPr>
              <p:spPr bwMode="auto">
                <a:xfrm>
                  <a:off x="6660" y="1980"/>
                  <a:ext cx="3413" cy="43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cs typeface="Arial" pitchFamily="34" charset="0"/>
                  </a:endParaRPr>
                </a:p>
              </p:txBody>
            </p:sp>
            <p:grpSp>
              <p:nvGrpSpPr>
                <p:cNvPr id="25608" name="Group 8"/>
                <p:cNvGrpSpPr>
                  <a:grpSpLocks/>
                </p:cNvGrpSpPr>
                <p:nvPr/>
              </p:nvGrpSpPr>
              <p:grpSpPr bwMode="auto">
                <a:xfrm>
                  <a:off x="6840" y="2880"/>
                  <a:ext cx="2880" cy="2160"/>
                  <a:chOff x="6840" y="2880"/>
                  <a:chExt cx="2880" cy="2160"/>
                </a:xfrm>
              </p:grpSpPr>
              <p:sp>
                <p:nvSpPr>
                  <p:cNvPr id="25609" name="Text Box 9"/>
                  <p:cNvSpPr txBox="1">
                    <a:spLocks noChangeArrowheads="1"/>
                  </p:cNvSpPr>
                  <p:nvPr/>
                </p:nvSpPr>
                <p:spPr bwMode="auto">
                  <a:xfrm>
                    <a:off x="9000" y="378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chemeClr val="bg1"/>
                        </a:solidFill>
                        <a:effectLst/>
                        <a:cs typeface="Arial" pitchFamily="34" charset="0"/>
                      </a:rPr>
                      <a:t>3</a:t>
                    </a:r>
                    <a:endParaRPr kumimoji="0" lang="el-GR" sz="1800" b="0" i="0" u="none" strike="noStrike" cap="none" normalizeH="0" baseline="0" dirty="0" smtClean="0">
                      <a:ln>
                        <a:noFill/>
                      </a:ln>
                      <a:solidFill>
                        <a:schemeClr val="bg1"/>
                      </a:solidFill>
                      <a:effectLst/>
                      <a:cs typeface="Arial" pitchFamily="34" charset="0"/>
                    </a:endParaRPr>
                  </a:p>
                </p:txBody>
              </p:sp>
              <p:grpSp>
                <p:nvGrpSpPr>
                  <p:cNvPr id="25610" name="Group 10"/>
                  <p:cNvGrpSpPr>
                    <a:grpSpLocks/>
                  </p:cNvGrpSpPr>
                  <p:nvPr/>
                </p:nvGrpSpPr>
                <p:grpSpPr bwMode="auto">
                  <a:xfrm>
                    <a:off x="6840" y="2880"/>
                    <a:ext cx="2880" cy="2160"/>
                    <a:chOff x="6840" y="2880"/>
                    <a:chExt cx="2880" cy="2160"/>
                  </a:xfrm>
                </p:grpSpPr>
                <p:sp>
                  <p:nvSpPr>
                    <p:cNvPr id="25611" name="Line 11"/>
                    <p:cNvSpPr>
                      <a:spLocks noChangeShapeType="1"/>
                    </p:cNvSpPr>
                    <p:nvPr/>
                  </p:nvSpPr>
                  <p:spPr bwMode="auto">
                    <a:xfrm>
                      <a:off x="7380" y="3960"/>
                      <a:ext cx="72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5612" name="Line 12"/>
                    <p:cNvSpPr>
                      <a:spLocks noChangeShapeType="1"/>
                    </p:cNvSpPr>
                    <p:nvPr/>
                  </p:nvSpPr>
                  <p:spPr bwMode="auto">
                    <a:xfrm>
                      <a:off x="7200" y="4320"/>
                      <a:ext cx="36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5613" name="Line 13"/>
                    <p:cNvSpPr>
                      <a:spLocks noChangeShapeType="1"/>
                    </p:cNvSpPr>
                    <p:nvPr/>
                  </p:nvSpPr>
                  <p:spPr bwMode="auto">
                    <a:xfrm flipH="1">
                      <a:off x="8460" y="4140"/>
                      <a:ext cx="36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5614" name="Line 14"/>
                    <p:cNvSpPr>
                      <a:spLocks noChangeShapeType="1"/>
                    </p:cNvSpPr>
                    <p:nvPr/>
                  </p:nvSpPr>
                  <p:spPr bwMode="auto">
                    <a:xfrm flipH="1">
                      <a:off x="8820" y="3060"/>
                      <a:ext cx="36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5615" name="Line 15"/>
                    <p:cNvSpPr>
                      <a:spLocks noChangeShapeType="1"/>
                    </p:cNvSpPr>
                    <p:nvPr/>
                  </p:nvSpPr>
                  <p:spPr bwMode="auto">
                    <a:xfrm flipH="1">
                      <a:off x="8460" y="3960"/>
                      <a:ext cx="54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25616" name="Text Box 16"/>
                    <p:cNvSpPr txBox="1">
                      <a:spLocks noChangeArrowheads="1"/>
                    </p:cNvSpPr>
                    <p:nvPr/>
                  </p:nvSpPr>
                  <p:spPr bwMode="auto">
                    <a:xfrm>
                      <a:off x="9180" y="288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4</a:t>
                      </a:r>
                      <a:endParaRPr kumimoji="0" lang="el-GR" sz="1800" b="0" i="0" u="none" strike="noStrike" cap="none" normalizeH="0" baseline="0" smtClean="0">
                        <a:ln>
                          <a:noFill/>
                        </a:ln>
                        <a:solidFill>
                          <a:schemeClr val="tx1"/>
                        </a:solidFill>
                        <a:effectLst/>
                        <a:cs typeface="Arial" pitchFamily="34" charset="0"/>
                      </a:endParaRPr>
                    </a:p>
                  </p:txBody>
                </p:sp>
                <p:sp>
                  <p:nvSpPr>
                    <p:cNvPr id="25617" name="Text Box 17"/>
                    <p:cNvSpPr txBox="1">
                      <a:spLocks noChangeArrowheads="1"/>
                    </p:cNvSpPr>
                    <p:nvPr/>
                  </p:nvSpPr>
                  <p:spPr bwMode="auto">
                    <a:xfrm>
                      <a:off x="8820" y="396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chemeClr val="bg1"/>
                          </a:solidFill>
                          <a:effectLst/>
                          <a:cs typeface="Arial" pitchFamily="34" charset="0"/>
                        </a:rPr>
                        <a:t>5</a:t>
                      </a:r>
                      <a:endParaRPr kumimoji="0" lang="el-GR" sz="1800" b="0" i="0" u="none" strike="noStrike" cap="none" normalizeH="0" baseline="0" dirty="0" smtClean="0">
                        <a:ln>
                          <a:noFill/>
                        </a:ln>
                        <a:solidFill>
                          <a:schemeClr val="bg1"/>
                        </a:solidFill>
                        <a:effectLst/>
                        <a:cs typeface="Arial" pitchFamily="34" charset="0"/>
                      </a:endParaRPr>
                    </a:p>
                  </p:txBody>
                </p:sp>
                <p:sp>
                  <p:nvSpPr>
                    <p:cNvPr id="25618" name="Text Box 18"/>
                    <p:cNvSpPr txBox="1">
                      <a:spLocks noChangeArrowheads="1"/>
                    </p:cNvSpPr>
                    <p:nvPr/>
                  </p:nvSpPr>
                  <p:spPr bwMode="auto">
                    <a:xfrm>
                      <a:off x="6840" y="414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2</a:t>
                      </a:r>
                      <a:endParaRPr kumimoji="0" lang="el-GR" sz="1800" b="0" i="0" u="none" strike="noStrike" cap="none" normalizeH="0" baseline="0" smtClean="0">
                        <a:ln>
                          <a:noFill/>
                        </a:ln>
                        <a:solidFill>
                          <a:schemeClr val="tx1"/>
                        </a:solidFill>
                        <a:effectLst/>
                        <a:cs typeface="Arial" pitchFamily="34" charset="0"/>
                      </a:endParaRPr>
                    </a:p>
                  </p:txBody>
                </p:sp>
                <p:sp>
                  <p:nvSpPr>
                    <p:cNvPr id="25619" name="Text Box 19"/>
                    <p:cNvSpPr txBox="1">
                      <a:spLocks noChangeArrowheads="1"/>
                    </p:cNvSpPr>
                    <p:nvPr/>
                  </p:nvSpPr>
                  <p:spPr bwMode="auto">
                    <a:xfrm>
                      <a:off x="7020" y="378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1</a:t>
                      </a:r>
                      <a:endParaRPr kumimoji="0" lang="el-GR" sz="1800" b="0" i="0" u="none" strike="noStrike" cap="none" normalizeH="0" baseline="0" smtClean="0">
                        <a:ln>
                          <a:noFill/>
                        </a:ln>
                        <a:solidFill>
                          <a:schemeClr val="tx1"/>
                        </a:solidFill>
                        <a:effectLst/>
                        <a:cs typeface="Arial" pitchFamily="34" charset="0"/>
                      </a:endParaRPr>
                    </a:p>
                  </p:txBody>
                </p:sp>
              </p:grpSp>
            </p:grpSp>
          </p:grpSp>
        </p:grpSp>
      </p:grpSp>
      <p:sp>
        <p:nvSpPr>
          <p:cNvPr id="24" name="23 - Ορθογώνιο"/>
          <p:cNvSpPr/>
          <p:nvPr/>
        </p:nvSpPr>
        <p:spPr>
          <a:xfrm>
            <a:off x="6179250" y="5778475"/>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25" name="24 - Ορθογώνιο"/>
          <p:cNvSpPr/>
          <p:nvPr/>
        </p:nvSpPr>
        <p:spPr>
          <a:xfrm>
            <a:off x="7365403" y="6078975"/>
            <a:ext cx="3212931" cy="400110"/>
          </a:xfrm>
          <a:prstGeom prst="rect">
            <a:avLst/>
          </a:prstGeom>
        </p:spPr>
        <p:txBody>
          <a:bodyPr wrap="none">
            <a:spAutoFit/>
          </a:bodyPr>
          <a:lstStyle/>
          <a:p>
            <a:r>
              <a:rPr lang="el-GR" sz="2000" dirty="0" smtClean="0"/>
              <a:t>Απλό (κατακόρυφο) </a:t>
            </a:r>
            <a:r>
              <a:rPr lang="el-GR" sz="2000" dirty="0" smtClean="0"/>
              <a:t>τρυπάνι</a:t>
            </a:r>
            <a:endParaRPr lang="el-GR" sz="2000" dirty="0"/>
          </a:p>
        </p:txBody>
      </p:sp>
      <p:sp>
        <p:nvSpPr>
          <p:cNvPr id="26" name="25 - Ορθογώνιο"/>
          <p:cNvSpPr/>
          <p:nvPr/>
        </p:nvSpPr>
        <p:spPr>
          <a:xfrm>
            <a:off x="461555" y="1611919"/>
            <a:ext cx="5093084" cy="1323439"/>
          </a:xfrm>
          <a:prstGeom prst="rect">
            <a:avLst/>
          </a:prstGeom>
        </p:spPr>
        <p:txBody>
          <a:bodyPr wrap="square">
            <a:spAutoFit/>
          </a:bodyPr>
          <a:lstStyle/>
          <a:p>
            <a:pPr algn="just"/>
            <a:r>
              <a:rPr lang="el-GR" sz="2000" dirty="0" smtClean="0"/>
              <a:t>Το απλό τρυπάνι συναντάται σε όλα επιπλοποιεία. Με το απλό τρυπάνι διανοίγουμε απλές (μεμονωμένες) τρύπες σε </a:t>
            </a:r>
            <a:r>
              <a:rPr lang="el-GR" sz="2000" dirty="0" err="1" smtClean="0"/>
              <a:t>πριστή</a:t>
            </a:r>
            <a:r>
              <a:rPr lang="el-GR" sz="2000" dirty="0" smtClean="0"/>
              <a:t> ξυλεία ή </a:t>
            </a:r>
            <a:r>
              <a:rPr lang="el-GR" sz="2000" dirty="0" err="1" smtClean="0"/>
              <a:t>ξυλοπλάκες</a:t>
            </a:r>
            <a:r>
              <a:rPr lang="el-GR" sz="2000" dirty="0" smtClean="0"/>
              <a:t>. </a:t>
            </a:r>
            <a:endParaRPr lang="el-GR" sz="2000" dirty="0"/>
          </a:p>
        </p:txBody>
      </p:sp>
      <p:pic>
        <p:nvPicPr>
          <p:cNvPr id="25620" name="Picture 20"/>
          <p:cNvPicPr>
            <a:picLocks noChangeAspect="1" noChangeArrowheads="1"/>
          </p:cNvPicPr>
          <p:nvPr/>
        </p:nvPicPr>
        <p:blipFill>
          <a:blip r:embed="rId4" cstate="print"/>
          <a:srcRect l="5100" t="31500" r="39700" b="17500"/>
          <a:stretch>
            <a:fillRect/>
          </a:stretch>
        </p:blipFill>
        <p:spPr bwMode="auto">
          <a:xfrm>
            <a:off x="966176" y="3638061"/>
            <a:ext cx="2893304" cy="2138529"/>
          </a:xfrm>
          <a:prstGeom prst="rect">
            <a:avLst/>
          </a:prstGeom>
          <a:noFill/>
          <a:ln w="9525">
            <a:solidFill>
              <a:schemeClr val="tx1"/>
            </a:solidFill>
            <a:miter lim="800000"/>
            <a:headEnd/>
            <a:tailEnd/>
          </a:ln>
          <a:effectLst/>
        </p:spPr>
      </p:pic>
      <p:sp>
        <p:nvSpPr>
          <p:cNvPr id="28" name="27 - Ορθογώνιο"/>
          <p:cNvSpPr/>
          <p:nvPr/>
        </p:nvSpPr>
        <p:spPr>
          <a:xfrm>
            <a:off x="945767" y="5755475"/>
            <a:ext cx="2837700" cy="307777"/>
          </a:xfrm>
          <a:prstGeom prst="rect">
            <a:avLst/>
          </a:prstGeom>
        </p:spPr>
        <p:txBody>
          <a:bodyPr wrap="none">
            <a:spAutoFit/>
          </a:bodyPr>
          <a:lstStyle/>
          <a:p>
            <a:r>
              <a:rPr lang="el-GR" sz="1400" dirty="0" smtClean="0"/>
              <a:t>ΠΗΓΗ: </a:t>
            </a:r>
            <a:r>
              <a:rPr lang="en-US" sz="1400" dirty="0" smtClean="0"/>
              <a:t>https://eigenbaukombinat.de</a:t>
            </a:r>
            <a:endParaRPr lang="el-GR" sz="1400" dirty="0"/>
          </a:p>
        </p:txBody>
      </p:sp>
      <p:sp>
        <p:nvSpPr>
          <p:cNvPr id="32" name="31 - Ορθογώνιο"/>
          <p:cNvSpPr/>
          <p:nvPr/>
        </p:nvSpPr>
        <p:spPr>
          <a:xfrm>
            <a:off x="430214" y="6162102"/>
            <a:ext cx="3722558" cy="400110"/>
          </a:xfrm>
          <a:prstGeom prst="rect">
            <a:avLst/>
          </a:prstGeom>
        </p:spPr>
        <p:txBody>
          <a:bodyPr wrap="none">
            <a:spAutoFit/>
          </a:bodyPr>
          <a:lstStyle/>
          <a:p>
            <a:r>
              <a:rPr lang="el-GR" sz="2000" dirty="0" smtClean="0"/>
              <a:t>Διάνοιξη τρύπας με απλό </a:t>
            </a:r>
            <a:r>
              <a:rPr lang="el-GR" sz="2000" dirty="0" smtClean="0"/>
              <a:t>τρυπάνι</a:t>
            </a:r>
            <a:endParaRPr lang="el-G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88653" y="6003958"/>
            <a:ext cx="3864263" cy="307777"/>
          </a:xfrm>
          <a:prstGeom prst="rect">
            <a:avLst/>
          </a:prstGeom>
        </p:spPr>
        <p:txBody>
          <a:bodyPr wrap="none">
            <a:spAutoFit/>
          </a:bodyPr>
          <a:lstStyle/>
          <a:p>
            <a:r>
              <a:rPr lang="el-GR" sz="1400" dirty="0" smtClean="0"/>
              <a:t>ΠΗΓΗ: </a:t>
            </a:r>
            <a:r>
              <a:rPr lang="en-US" sz="1400" dirty="0" smtClean="0"/>
              <a:t>https://clounaghtechnology.wordpress.com</a:t>
            </a:r>
            <a:endParaRPr lang="el-GR" sz="1400" dirty="0"/>
          </a:p>
        </p:txBody>
      </p:sp>
      <p:pic>
        <p:nvPicPr>
          <p:cNvPr id="3" name="Picture 24" descr="Αποτέλεσμα εικόνας για wood drilling machine"/>
          <p:cNvPicPr>
            <a:picLocks noChangeAspect="1" noChangeArrowheads="1"/>
          </p:cNvPicPr>
          <p:nvPr/>
        </p:nvPicPr>
        <p:blipFill>
          <a:blip r:embed="rId3" cstate="print"/>
          <a:srcRect/>
          <a:stretch>
            <a:fillRect/>
          </a:stretch>
        </p:blipFill>
        <p:spPr bwMode="auto">
          <a:xfrm>
            <a:off x="1046785" y="3408601"/>
            <a:ext cx="3469797" cy="2602347"/>
          </a:xfrm>
          <a:prstGeom prst="rect">
            <a:avLst/>
          </a:prstGeom>
          <a:noFill/>
        </p:spPr>
      </p:pic>
      <p:sp>
        <p:nvSpPr>
          <p:cNvPr id="27649" name="Rectangle 1"/>
          <p:cNvSpPr>
            <a:spLocks noChangeArrowheads="1"/>
          </p:cNvSpPr>
          <p:nvPr/>
        </p:nvSpPr>
        <p:spPr bwMode="auto">
          <a:xfrm>
            <a:off x="475013" y="1543793"/>
            <a:ext cx="109728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l-GR" sz="2000" i="0" u="none" strike="noStrike" cap="none" normalizeH="0" baseline="0" dirty="0" smtClean="0">
                <a:ln>
                  <a:noFill/>
                </a:ln>
                <a:solidFill>
                  <a:srgbClr val="000000"/>
                </a:solidFill>
                <a:effectLst/>
                <a:ea typeface="Times New Roman" pitchFamily="18" charset="0"/>
                <a:cs typeface="Arial" pitchFamily="34" charset="0"/>
              </a:rPr>
              <a:t>Με το κατακόρυφο τρυπάνι μπορούμε να διανοίξουμε κάθετες τρύπες σε </a:t>
            </a:r>
            <a:r>
              <a:rPr kumimoji="0" lang="el-GR" sz="2000" i="0" u="none" strike="noStrike" cap="none" normalizeH="0" baseline="0" dirty="0" err="1" smtClean="0">
                <a:ln>
                  <a:noFill/>
                </a:ln>
                <a:solidFill>
                  <a:srgbClr val="000000"/>
                </a:solidFill>
                <a:effectLst/>
                <a:ea typeface="Times New Roman" pitchFamily="18" charset="0"/>
                <a:cs typeface="Arial" pitchFamily="34" charset="0"/>
              </a:rPr>
              <a:t>πριστή</a:t>
            </a:r>
            <a:r>
              <a:rPr kumimoji="0" lang="el-GR" sz="2000" i="0" u="none" strike="noStrike" cap="none" normalizeH="0" baseline="0" dirty="0" smtClean="0">
                <a:ln>
                  <a:noFill/>
                </a:ln>
                <a:solidFill>
                  <a:srgbClr val="000000"/>
                </a:solidFill>
                <a:effectLst/>
                <a:ea typeface="Times New Roman" pitchFamily="18" charset="0"/>
                <a:cs typeface="Arial" pitchFamily="34" charset="0"/>
              </a:rPr>
              <a:t> ξυλεία ή </a:t>
            </a:r>
            <a:r>
              <a:rPr kumimoji="0" lang="el-GR" sz="2000" i="0" u="none" strike="noStrike" cap="none" normalizeH="0" baseline="0" dirty="0" err="1" smtClean="0">
                <a:ln>
                  <a:noFill/>
                </a:ln>
                <a:solidFill>
                  <a:srgbClr val="000000"/>
                </a:solidFill>
                <a:effectLst/>
                <a:ea typeface="Times New Roman" pitchFamily="18" charset="0"/>
                <a:cs typeface="Arial" pitchFamily="34" charset="0"/>
              </a:rPr>
              <a:t>ξυλοπλάκες</a:t>
            </a:r>
            <a:r>
              <a:rPr kumimoji="0" lang="el-GR" sz="2000" i="0" u="none" strike="noStrike" cap="none" normalizeH="0" baseline="0" dirty="0" smtClean="0">
                <a:ln>
                  <a:noFill/>
                </a:ln>
                <a:solidFill>
                  <a:srgbClr val="000000"/>
                </a:solidFill>
                <a:effectLst/>
                <a:ea typeface="Times New Roman" pitchFamily="18" charset="0"/>
                <a:cs typeface="Arial" pitchFamily="34" charset="0"/>
              </a:rPr>
              <a:t>. </a:t>
            </a:r>
            <a:r>
              <a:rPr lang="el-GR" sz="2000" dirty="0" smtClean="0">
                <a:solidFill>
                  <a:srgbClr val="000000"/>
                </a:solidFill>
                <a:ea typeface="Times New Roman" pitchFamily="18" charset="0"/>
                <a:cs typeface="Arial" pitchFamily="34" charset="0"/>
              </a:rPr>
              <a:t>Η διάμετρος της τρύπας εξαρτάται από τη διάμετρο του τρυπανιού (αρίδας) που θα χρησιμοποιήσουμε. Το βάθος της τρύπας είναι το βάθος διείσδυσης του τρυπανιού στο ξύλο και ρυθμίζεται από το ύψος της τράπεζας εργασίας και την απόσταση της κατακόρυφης κίνησης του τρυπανιού. </a:t>
            </a:r>
            <a:endParaRPr kumimoji="0" lang="el-GR" sz="2000" i="0" u="none" strike="noStrike" cap="none" normalizeH="0" baseline="0" dirty="0" smtClean="0">
              <a:ln>
                <a:noFill/>
              </a:ln>
              <a:solidFill>
                <a:schemeClr val="tx1"/>
              </a:solidFill>
              <a:effectLst/>
              <a:cs typeface="Arial" pitchFamily="34" charset="0"/>
            </a:endParaRPr>
          </a:p>
        </p:txBody>
      </p:sp>
      <p:sp>
        <p:nvSpPr>
          <p:cNvPr id="5"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 τρυπάνι</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6"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7" name="6 - Ορθογώνιο"/>
          <p:cNvSpPr/>
          <p:nvPr/>
        </p:nvSpPr>
        <p:spPr>
          <a:xfrm>
            <a:off x="5259475" y="839779"/>
            <a:ext cx="1779270"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Κατεργασία</a:t>
            </a:r>
            <a:endParaRPr lang="el-GR" sz="2000" i="1" dirty="0" smtClean="0">
              <a:cs typeface="Arial" pitchFamily="34" charset="0"/>
            </a:endParaRPr>
          </a:p>
        </p:txBody>
      </p:sp>
      <p:pic>
        <p:nvPicPr>
          <p:cNvPr id="27651" name="Picture 3" descr="Σχετική εικόνα"/>
          <p:cNvPicPr>
            <a:picLocks noChangeAspect="1" noChangeArrowheads="1"/>
          </p:cNvPicPr>
          <p:nvPr/>
        </p:nvPicPr>
        <p:blipFill>
          <a:blip r:embed="rId4" cstate="print"/>
          <a:srcRect/>
          <a:stretch>
            <a:fillRect/>
          </a:stretch>
        </p:blipFill>
        <p:spPr bwMode="auto">
          <a:xfrm>
            <a:off x="6654345" y="3384467"/>
            <a:ext cx="3901045" cy="2600696"/>
          </a:xfrm>
          <a:prstGeom prst="rect">
            <a:avLst/>
          </a:prstGeom>
          <a:noFill/>
        </p:spPr>
      </p:pic>
      <p:sp>
        <p:nvSpPr>
          <p:cNvPr id="9" name="8 - Ορθογώνιο"/>
          <p:cNvSpPr/>
          <p:nvPr/>
        </p:nvSpPr>
        <p:spPr>
          <a:xfrm>
            <a:off x="6635430" y="5956457"/>
            <a:ext cx="2641557" cy="307777"/>
          </a:xfrm>
          <a:prstGeom prst="rect">
            <a:avLst/>
          </a:prstGeom>
        </p:spPr>
        <p:txBody>
          <a:bodyPr wrap="none">
            <a:spAutoFit/>
          </a:bodyPr>
          <a:lstStyle/>
          <a:p>
            <a:r>
              <a:rPr lang="el-GR" sz="1400" dirty="0" smtClean="0"/>
              <a:t>ΠΗΓΗ: </a:t>
            </a:r>
            <a:r>
              <a:rPr lang="en-US" sz="1400" dirty="0" smtClean="0"/>
              <a:t>http://www.crafthubs.com</a:t>
            </a:r>
            <a:endParaRPr lang="el-GR" sz="1400" dirty="0"/>
          </a:p>
        </p:txBody>
      </p:sp>
      <p:sp>
        <p:nvSpPr>
          <p:cNvPr id="10" name="9 - Ορθογώνιο"/>
          <p:cNvSpPr/>
          <p:nvPr/>
        </p:nvSpPr>
        <p:spPr>
          <a:xfrm>
            <a:off x="894238" y="6457890"/>
            <a:ext cx="3722558" cy="400110"/>
          </a:xfrm>
          <a:prstGeom prst="rect">
            <a:avLst/>
          </a:prstGeom>
        </p:spPr>
        <p:txBody>
          <a:bodyPr wrap="none">
            <a:spAutoFit/>
          </a:bodyPr>
          <a:lstStyle/>
          <a:p>
            <a:r>
              <a:rPr lang="el-GR" sz="2000" dirty="0" smtClean="0"/>
              <a:t>Διάνοιξη τρύπας με απλό </a:t>
            </a:r>
            <a:r>
              <a:rPr lang="el-GR" sz="2000" dirty="0" smtClean="0"/>
              <a:t>τρυπάνι</a:t>
            </a:r>
            <a:endParaRPr lang="el-GR" sz="2000" dirty="0"/>
          </a:p>
        </p:txBody>
      </p:sp>
      <p:sp>
        <p:nvSpPr>
          <p:cNvPr id="11" name="10 - Ορθογώνιο"/>
          <p:cNvSpPr/>
          <p:nvPr/>
        </p:nvSpPr>
        <p:spPr>
          <a:xfrm>
            <a:off x="6708184" y="6457890"/>
            <a:ext cx="3722558" cy="400110"/>
          </a:xfrm>
          <a:prstGeom prst="rect">
            <a:avLst/>
          </a:prstGeom>
        </p:spPr>
        <p:txBody>
          <a:bodyPr wrap="none">
            <a:spAutoFit/>
          </a:bodyPr>
          <a:lstStyle/>
          <a:p>
            <a:r>
              <a:rPr lang="el-GR" sz="2000" dirty="0" smtClean="0"/>
              <a:t>Διάνοιξη τρύπας με απλό </a:t>
            </a:r>
            <a:r>
              <a:rPr lang="el-GR" sz="2000" dirty="0" smtClean="0"/>
              <a:t>τρυπάνι</a:t>
            </a:r>
            <a:endParaRPr lang="el-G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 τρυπάνι</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033844" y="816028"/>
            <a:ext cx="2374946"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Διατρητικά μέσα</a:t>
            </a:r>
            <a:endParaRPr lang="el-GR" sz="2000" i="1" dirty="0" smtClean="0">
              <a:cs typeface="Arial" pitchFamily="34" charset="0"/>
            </a:endParaRPr>
          </a:p>
        </p:txBody>
      </p:sp>
      <p:sp>
        <p:nvSpPr>
          <p:cNvPr id="30721" name="Rectangle 1"/>
          <p:cNvSpPr>
            <a:spLocks noChangeArrowheads="1"/>
          </p:cNvSpPr>
          <p:nvPr/>
        </p:nvSpPr>
        <p:spPr bwMode="auto">
          <a:xfrm>
            <a:off x="1401289" y="1769423"/>
            <a:ext cx="719644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14300" algn="just" defTabSz="914400" rtl="0" eaLnBrk="1" fontAlgn="base" latinLnBrk="0" hangingPunct="1">
              <a:lnSpc>
                <a:spcPct val="100000"/>
              </a:lnSpc>
              <a:spcBef>
                <a:spcPct val="0"/>
              </a:spcBef>
              <a:spcAft>
                <a:spcPct val="0"/>
              </a:spcAft>
              <a:buClrTx/>
              <a:buSzTx/>
              <a:buFontTx/>
              <a:buNone/>
              <a:tabLst>
                <a:tab pos="342900" algn="l"/>
              </a:tabLst>
            </a:pPr>
            <a:r>
              <a:rPr kumimoji="0" lang="el-GR" sz="2000" b="1" i="0" u="none" strike="noStrike" cap="none" normalizeH="0" baseline="0" dirty="0" smtClean="0">
                <a:ln>
                  <a:noFill/>
                </a:ln>
                <a:solidFill>
                  <a:schemeClr val="tx1"/>
                </a:solidFill>
                <a:effectLst/>
                <a:ea typeface="Times New Roman" pitchFamily="18" charset="0"/>
                <a:cs typeface="Arial" pitchFamily="34" charset="0"/>
              </a:rPr>
              <a:t>Τα τρυπάνια διακρίνονται σε:</a:t>
            </a:r>
          </a:p>
          <a:p>
            <a:pPr marL="0" marR="0" lvl="0" indent="114300" algn="just" defTabSz="914400" rtl="0" eaLnBrk="1" fontAlgn="base" latinLnBrk="0" hangingPunct="1">
              <a:lnSpc>
                <a:spcPct val="100000"/>
              </a:lnSpc>
              <a:spcBef>
                <a:spcPct val="0"/>
              </a:spcBef>
              <a:spcAft>
                <a:spcPct val="0"/>
              </a:spcAft>
              <a:buClrTx/>
              <a:buSzTx/>
              <a:buFontTx/>
              <a:buNone/>
              <a:tabLst>
                <a:tab pos="342900" algn="l"/>
              </a:tabLst>
            </a:pPr>
            <a:endParaRPr kumimoji="0" lang="el-GR" sz="2000" b="1" i="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342900" algn="l"/>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Τρυπάνια διάνοιξης οπών για </a:t>
            </a:r>
            <a:r>
              <a:rPr kumimoji="0" lang="el-GR" sz="2000" u="none" strike="noStrike" cap="none" normalizeH="0" baseline="0" dirty="0" err="1" smtClean="0">
                <a:ln>
                  <a:noFill/>
                </a:ln>
                <a:solidFill>
                  <a:schemeClr val="tx1"/>
                </a:solidFill>
                <a:effectLst/>
                <a:ea typeface="Times New Roman" pitchFamily="18" charset="0"/>
                <a:cs typeface="Arial" pitchFamily="34" charset="0"/>
              </a:rPr>
              <a:t>καβίλιες</a:t>
            </a:r>
            <a:endParaRPr kumimoji="0" lang="el-GR" sz="2000" u="none" strike="noStrike" cap="none" normalizeH="0" baseline="0" dirty="0" smtClean="0">
              <a:ln>
                <a:noFill/>
              </a:ln>
              <a:solidFill>
                <a:schemeClr val="tx1"/>
              </a:solidFill>
              <a:effectLst/>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342900" algn="l"/>
              </a:tabLst>
            </a:pPr>
            <a:endParaRPr kumimoji="0" lang="el-GR" sz="200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342900" algn="l"/>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Τρυπάνια διάνοιξης διαμπερών </a:t>
            </a:r>
            <a:r>
              <a:rPr kumimoji="0" lang="el-GR" sz="2000" u="none" strike="noStrike" cap="none" normalizeH="0" baseline="0" dirty="0" smtClean="0">
                <a:ln>
                  <a:noFill/>
                </a:ln>
                <a:solidFill>
                  <a:schemeClr val="tx1"/>
                </a:solidFill>
                <a:effectLst/>
                <a:ea typeface="Times New Roman" pitchFamily="18" charset="0"/>
                <a:cs typeface="Arial" pitchFamily="34" charset="0"/>
              </a:rPr>
              <a:t>οπών</a:t>
            </a:r>
            <a:endParaRPr kumimoji="0" lang="el-GR" sz="2000" u="none" strike="noStrike" cap="none" normalizeH="0" baseline="0" dirty="0" smtClean="0">
              <a:ln>
                <a:noFill/>
              </a:ln>
              <a:solidFill>
                <a:schemeClr val="tx1"/>
              </a:solidFill>
              <a:effectLst/>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342900" algn="l"/>
              </a:tabLst>
            </a:pPr>
            <a:endParaRPr kumimoji="0" lang="el-GR" sz="200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342900" algn="l"/>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Τρυπάνια διάνοιξης μεγάλων οπών </a:t>
            </a:r>
            <a:r>
              <a:rPr kumimoji="0" lang="el-GR" sz="2000" u="none" strike="noStrike" cap="none" normalizeH="0" baseline="0" dirty="0" smtClean="0">
                <a:ln>
                  <a:noFill/>
                </a:ln>
                <a:solidFill>
                  <a:schemeClr val="tx1"/>
                </a:solidFill>
                <a:effectLst/>
                <a:ea typeface="Times New Roman" pitchFamily="18" charset="0"/>
                <a:cs typeface="Arial" pitchFamily="34" charset="0"/>
              </a:rPr>
              <a:t>(π.χ.</a:t>
            </a:r>
            <a:r>
              <a:rPr kumimoji="0" lang="el-GR" sz="2000" u="none" strike="noStrike" cap="none" normalizeH="0" dirty="0" smtClean="0">
                <a:ln>
                  <a:noFill/>
                </a:ln>
                <a:solidFill>
                  <a:schemeClr val="tx1"/>
                </a:solidFill>
                <a:effectLst/>
                <a:ea typeface="Times New Roman" pitchFamily="18" charset="0"/>
                <a:cs typeface="Arial" pitchFamily="34" charset="0"/>
              </a:rPr>
              <a:t> </a:t>
            </a:r>
            <a:r>
              <a:rPr kumimoji="0" lang="el-GR" sz="2000" u="none" strike="noStrike" cap="none" normalizeH="0" baseline="0" dirty="0" smtClean="0">
                <a:ln>
                  <a:noFill/>
                </a:ln>
                <a:solidFill>
                  <a:schemeClr val="tx1"/>
                </a:solidFill>
                <a:effectLst/>
                <a:ea typeface="Times New Roman" pitchFamily="18" charset="0"/>
                <a:cs typeface="Arial" pitchFamily="34" charset="0"/>
              </a:rPr>
              <a:t>για μεντεσέδες)</a:t>
            </a:r>
            <a:endParaRPr kumimoji="0" lang="el-GR" sz="2000" u="none" strike="noStrike" cap="none" normalizeH="0" baseline="0" dirty="0" smtClean="0">
              <a:ln>
                <a:noFill/>
              </a:ln>
              <a:solidFill>
                <a:schemeClr val="tx1"/>
              </a:solidFill>
              <a:effectLst/>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342900" algn="l"/>
              </a:tabLst>
            </a:pPr>
            <a:endParaRPr kumimoji="0" lang="el-GR" sz="200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342900" algn="l"/>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Τρυπάνια πολλαπλών διατρήσεων</a:t>
            </a:r>
            <a:endParaRPr kumimoji="0" lang="el-GR" sz="200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Απλό τρυπάνι</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862316" y="736979"/>
            <a:ext cx="4749421" cy="27297"/>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033844" y="816028"/>
            <a:ext cx="2374946"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Διατρητικά μέσα</a:t>
            </a:r>
            <a:endParaRPr lang="el-GR" sz="2000" i="1" dirty="0" smtClean="0">
              <a:cs typeface="Arial" pitchFamily="34" charset="0"/>
            </a:endParaRPr>
          </a:p>
        </p:txBody>
      </p:sp>
      <p:pic>
        <p:nvPicPr>
          <p:cNvPr id="5" name="Picture 2" descr="trip1"/>
          <p:cNvPicPr>
            <a:picLocks noChangeAspect="1" noChangeArrowheads="1"/>
          </p:cNvPicPr>
          <p:nvPr/>
        </p:nvPicPr>
        <p:blipFill>
          <a:blip r:embed="rId3" cstate="print"/>
          <a:srcRect/>
          <a:stretch>
            <a:fillRect/>
          </a:stretch>
        </p:blipFill>
        <p:spPr bwMode="auto">
          <a:xfrm>
            <a:off x="7089569" y="1765751"/>
            <a:ext cx="4465638" cy="760413"/>
          </a:xfrm>
          <a:prstGeom prst="rect">
            <a:avLst/>
          </a:prstGeom>
          <a:noFill/>
          <a:ln w="9525">
            <a:noFill/>
            <a:miter lim="800000"/>
            <a:headEnd/>
            <a:tailEnd/>
          </a:ln>
        </p:spPr>
      </p:pic>
      <p:sp>
        <p:nvSpPr>
          <p:cNvPr id="6" name="5 - Ορθογώνιο"/>
          <p:cNvSpPr/>
          <p:nvPr/>
        </p:nvSpPr>
        <p:spPr>
          <a:xfrm>
            <a:off x="7350825" y="2908150"/>
            <a:ext cx="3902151" cy="707886"/>
          </a:xfrm>
          <a:prstGeom prst="rect">
            <a:avLst/>
          </a:prstGeom>
        </p:spPr>
        <p:txBody>
          <a:bodyPr wrap="square">
            <a:spAutoFit/>
          </a:bodyPr>
          <a:lstStyle/>
          <a:p>
            <a:pPr algn="ctr"/>
            <a:r>
              <a:rPr lang="el-GR" sz="2000" dirty="0" smtClean="0"/>
              <a:t>Τρυπάνι διάνοιξης οπών για </a:t>
            </a:r>
            <a:r>
              <a:rPr lang="el-GR" sz="2000" dirty="0" err="1" smtClean="0"/>
              <a:t>καβίλιες</a:t>
            </a:r>
            <a:r>
              <a:rPr lang="el-GR" sz="2000" dirty="0" smtClean="0"/>
              <a:t> με καρβίδιο στο άκρο </a:t>
            </a:r>
            <a:r>
              <a:rPr lang="el-GR" sz="2000" dirty="0" smtClean="0"/>
              <a:t>του</a:t>
            </a:r>
            <a:endParaRPr lang="el-GR" sz="2000" dirty="0"/>
          </a:p>
        </p:txBody>
      </p:sp>
      <p:sp>
        <p:nvSpPr>
          <p:cNvPr id="7" name="6 - Ορθογώνιο"/>
          <p:cNvSpPr/>
          <p:nvPr/>
        </p:nvSpPr>
        <p:spPr>
          <a:xfrm>
            <a:off x="7200528" y="2425960"/>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31745" name="Rectangle 1"/>
          <p:cNvSpPr>
            <a:spLocks noChangeArrowheads="1"/>
          </p:cNvSpPr>
          <p:nvPr/>
        </p:nvSpPr>
        <p:spPr bwMode="auto">
          <a:xfrm>
            <a:off x="498764" y="1851350"/>
            <a:ext cx="546530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l-GR" sz="2000" u="none" strike="noStrike" cap="none" normalizeH="0" baseline="0" dirty="0" smtClean="0">
                <a:ln>
                  <a:noFill/>
                </a:ln>
                <a:solidFill>
                  <a:schemeClr val="tx1"/>
                </a:solidFill>
                <a:effectLst/>
                <a:ea typeface="Times New Roman" pitchFamily="18" charset="0"/>
                <a:cs typeface="Arial" pitchFamily="34" charset="0"/>
              </a:rPr>
              <a:t>Τα τρυπάνια για </a:t>
            </a:r>
            <a:r>
              <a:rPr kumimoji="0" lang="el-GR" sz="2000" u="none" strike="noStrike" cap="none" normalizeH="0" baseline="0" dirty="0" err="1" smtClean="0">
                <a:ln>
                  <a:noFill/>
                </a:ln>
                <a:solidFill>
                  <a:schemeClr val="tx1"/>
                </a:solidFill>
                <a:effectLst/>
                <a:ea typeface="Times New Roman" pitchFamily="18" charset="0"/>
                <a:cs typeface="Arial" pitchFamily="34" charset="0"/>
              </a:rPr>
              <a:t>καβίλιες</a:t>
            </a:r>
            <a:r>
              <a:rPr kumimoji="0" lang="el-GR" sz="2000" u="none" strike="noStrike" cap="none" normalizeH="0" baseline="0" dirty="0" smtClean="0">
                <a:ln>
                  <a:noFill/>
                </a:ln>
                <a:solidFill>
                  <a:schemeClr val="tx1"/>
                </a:solidFill>
                <a:effectLst/>
                <a:ea typeface="Times New Roman" pitchFamily="18" charset="0"/>
                <a:cs typeface="Arial" pitchFamily="34" charset="0"/>
              </a:rPr>
              <a:t> (</a:t>
            </a:r>
            <a:r>
              <a:rPr kumimoji="0" lang="el-GR" sz="2000" u="none" strike="noStrike" cap="none" normalizeH="0" baseline="0" dirty="0" err="1" smtClean="0">
                <a:ln>
                  <a:noFill/>
                </a:ln>
                <a:solidFill>
                  <a:schemeClr val="tx1"/>
                </a:solidFill>
                <a:effectLst/>
                <a:ea typeface="Times New Roman" pitchFamily="18" charset="0"/>
                <a:cs typeface="Arial" pitchFamily="34" charset="0"/>
              </a:rPr>
              <a:t>καβιλοτρύπανα</a:t>
            </a:r>
            <a:r>
              <a:rPr kumimoji="0" lang="el-GR" sz="2000" u="none" strike="noStrike" cap="none" normalizeH="0" baseline="0" dirty="0" smtClean="0">
                <a:ln>
                  <a:noFill/>
                </a:ln>
                <a:solidFill>
                  <a:schemeClr val="tx1"/>
                </a:solidFill>
                <a:effectLst/>
                <a:ea typeface="Times New Roman" pitchFamily="18" charset="0"/>
                <a:cs typeface="Arial" pitchFamily="34" charset="0"/>
              </a:rPr>
              <a:t>) χρησιμοποιούνται για τη διάνοιξη οπών με σκοπό την τοποθέτηση </a:t>
            </a:r>
            <a:r>
              <a:rPr kumimoji="0" lang="el-GR" sz="2000" u="none" strike="noStrike" cap="none" normalizeH="0" baseline="0" dirty="0" err="1" smtClean="0">
                <a:ln>
                  <a:noFill/>
                </a:ln>
                <a:solidFill>
                  <a:schemeClr val="tx1"/>
                </a:solidFill>
                <a:effectLst/>
                <a:ea typeface="Times New Roman" pitchFamily="18" charset="0"/>
                <a:cs typeface="Arial" pitchFamily="34" charset="0"/>
              </a:rPr>
              <a:t>καβιλιών</a:t>
            </a:r>
            <a:r>
              <a:rPr kumimoji="0" lang="el-GR" sz="2000" u="none" strike="noStrike" cap="none" normalizeH="0" baseline="0" dirty="0" smtClean="0">
                <a:ln>
                  <a:noFill/>
                </a:ln>
                <a:solidFill>
                  <a:schemeClr val="tx1"/>
                </a:solidFill>
                <a:effectLst/>
                <a:ea typeface="Times New Roman" pitchFamily="18" charset="0"/>
                <a:cs typeface="Arial" pitchFamily="34" charset="0"/>
              </a:rPr>
              <a:t> ή </a:t>
            </a:r>
            <a:r>
              <a:rPr kumimoji="0" lang="el-GR" sz="2000" u="none" strike="noStrike" cap="none" normalizeH="0" baseline="0" dirty="0" err="1" smtClean="0">
                <a:ln>
                  <a:noFill/>
                </a:ln>
                <a:solidFill>
                  <a:schemeClr val="tx1"/>
                </a:solidFill>
                <a:effectLst/>
                <a:ea typeface="Times New Roman" pitchFamily="18" charset="0"/>
                <a:cs typeface="Arial" pitchFamily="34" charset="0"/>
              </a:rPr>
              <a:t>φυραμιών</a:t>
            </a:r>
            <a:r>
              <a:rPr kumimoji="0" lang="el-GR" sz="2000" u="none" strike="noStrike" cap="none" normalizeH="0" baseline="0" dirty="0" smtClean="0">
                <a:ln>
                  <a:noFill/>
                </a:ln>
                <a:solidFill>
                  <a:schemeClr val="tx1"/>
                </a:solidFill>
                <a:effectLst/>
                <a:ea typeface="Times New Roman" pitchFamily="18" charset="0"/>
                <a:cs typeface="Arial" pitchFamily="34" charset="0"/>
              </a:rPr>
              <a:t>, καθώς και για τη διάνοιξη σειράς οπών (Α). Φέρουν καρβίδιο στο άκρο τους.</a:t>
            </a:r>
            <a:r>
              <a:rPr lang="el-GR" sz="2000" dirty="0" smtClean="0"/>
              <a:t> Συνηθισμένες διάμετροι για τα τρυπάνια αυτού του τύπου είναι από 3 έως 16</a:t>
            </a:r>
            <a:r>
              <a:rPr lang="en-US" sz="2000" dirty="0" smtClean="0"/>
              <a:t>mm</a:t>
            </a:r>
            <a:r>
              <a:rPr lang="el-GR" sz="2000" dirty="0" smtClean="0"/>
              <a:t>. Μπορούν να χρησιμοποιηθούν και σε συνδυασμό με κεφαλές φρεζαρίσματος για διεύρυνση της αρχικού άκρου της οπής (Β).</a:t>
            </a:r>
          </a:p>
          <a:p>
            <a:pPr marR="0" lvl="0" algn="just" defTabSz="914400" rtl="0" eaLnBrk="1" fontAlgn="base" latinLnBrk="0" hangingPunct="1">
              <a:lnSpc>
                <a:spcPct val="100000"/>
              </a:lnSpc>
              <a:spcBef>
                <a:spcPct val="0"/>
              </a:spcBef>
              <a:spcAft>
                <a:spcPct val="0"/>
              </a:spcAft>
              <a:buClrTx/>
              <a:buSzTx/>
              <a:buFontTx/>
              <a:buNone/>
              <a:tabLst/>
            </a:pPr>
            <a:endParaRPr kumimoji="0" lang="el-GR" sz="2000" u="none" strike="noStrike" cap="none" normalizeH="0" baseline="0" dirty="0" smtClean="0">
              <a:ln>
                <a:noFill/>
              </a:ln>
              <a:solidFill>
                <a:schemeClr val="tx1"/>
              </a:solidFill>
              <a:effectLst/>
              <a:cs typeface="Arial" pitchFamily="34" charset="0"/>
            </a:endParaRPr>
          </a:p>
        </p:txBody>
      </p:sp>
      <p:pic>
        <p:nvPicPr>
          <p:cNvPr id="31746" name="Picture 2" descr="trp3"/>
          <p:cNvPicPr>
            <a:picLocks noChangeAspect="1" noChangeArrowheads="1"/>
          </p:cNvPicPr>
          <p:nvPr/>
        </p:nvPicPr>
        <p:blipFill>
          <a:blip r:embed="rId4" cstate="print"/>
          <a:srcRect/>
          <a:stretch>
            <a:fillRect/>
          </a:stretch>
        </p:blipFill>
        <p:spPr bwMode="auto">
          <a:xfrm>
            <a:off x="7600207" y="4322618"/>
            <a:ext cx="3206750" cy="1116013"/>
          </a:xfrm>
          <a:prstGeom prst="rect">
            <a:avLst/>
          </a:prstGeom>
          <a:noFill/>
          <a:ln w="9525">
            <a:noFill/>
            <a:miter lim="800000"/>
            <a:headEnd/>
            <a:tailEnd/>
          </a:ln>
        </p:spPr>
      </p:pic>
      <p:sp>
        <p:nvSpPr>
          <p:cNvPr id="31747" name="Rectangle 3"/>
          <p:cNvSpPr>
            <a:spLocks noChangeArrowheads="1"/>
          </p:cNvSpPr>
          <p:nvPr/>
        </p:nvSpPr>
        <p:spPr bwMode="auto">
          <a:xfrm>
            <a:off x="7695210" y="5722602"/>
            <a:ext cx="38198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Τρυπάνι με επιπλέον κεφαλή </a:t>
            </a:r>
            <a:r>
              <a:rPr kumimoji="0" lang="el-GR" sz="2000" b="0" u="none" strike="noStrike" cap="none" normalizeH="0" baseline="0" dirty="0" smtClean="0">
                <a:ln>
                  <a:noFill/>
                </a:ln>
                <a:solidFill>
                  <a:schemeClr val="tx1"/>
                </a:solidFill>
                <a:effectLst/>
                <a:ea typeface="Times New Roman" pitchFamily="18" charset="0"/>
                <a:cs typeface="Arial" pitchFamily="34" charset="0"/>
              </a:rPr>
              <a:t>φρεζαρίσματος</a:t>
            </a:r>
            <a:endParaRPr kumimoji="0" lang="el-GR" sz="3200" b="0" u="none" strike="noStrike" cap="none" normalizeH="0" baseline="0" dirty="0" smtClean="0">
              <a:ln>
                <a:noFill/>
              </a:ln>
              <a:solidFill>
                <a:schemeClr val="tx1"/>
              </a:solidFill>
              <a:effectLst/>
              <a:cs typeface="Arial" pitchFamily="34" charset="0"/>
            </a:endParaRPr>
          </a:p>
        </p:txBody>
      </p:sp>
      <p:sp>
        <p:nvSpPr>
          <p:cNvPr id="11" name="10 - Ορθογώνιο"/>
          <p:cNvSpPr/>
          <p:nvPr/>
        </p:nvSpPr>
        <p:spPr>
          <a:xfrm>
            <a:off x="7663665" y="5299788"/>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2" name="11 - TextBox"/>
          <p:cNvSpPr txBox="1"/>
          <p:nvPr/>
        </p:nvSpPr>
        <p:spPr>
          <a:xfrm flipH="1">
            <a:off x="6490202" y="2042032"/>
            <a:ext cx="518159" cy="369332"/>
          </a:xfrm>
          <a:prstGeom prst="rect">
            <a:avLst/>
          </a:prstGeom>
          <a:noFill/>
        </p:spPr>
        <p:txBody>
          <a:bodyPr wrap="square" rtlCol="0">
            <a:spAutoFit/>
          </a:bodyPr>
          <a:lstStyle/>
          <a:p>
            <a:pPr algn="ctr"/>
            <a:r>
              <a:rPr lang="el-GR" b="1" dirty="0" smtClean="0"/>
              <a:t>Α</a:t>
            </a:r>
            <a:endParaRPr lang="el-GR" b="1" dirty="0"/>
          </a:p>
        </p:txBody>
      </p:sp>
      <p:sp>
        <p:nvSpPr>
          <p:cNvPr id="13" name="12 - TextBox"/>
          <p:cNvSpPr txBox="1"/>
          <p:nvPr/>
        </p:nvSpPr>
        <p:spPr>
          <a:xfrm flipH="1">
            <a:off x="6608956" y="4737731"/>
            <a:ext cx="518159" cy="369332"/>
          </a:xfrm>
          <a:prstGeom prst="rect">
            <a:avLst/>
          </a:prstGeom>
          <a:noFill/>
        </p:spPr>
        <p:txBody>
          <a:bodyPr wrap="square" rtlCol="0">
            <a:spAutoFit/>
          </a:bodyPr>
          <a:lstStyle/>
          <a:p>
            <a:pPr algn="ctr"/>
            <a:r>
              <a:rPr lang="el-GR" b="1" dirty="0" smtClean="0"/>
              <a:t>Β</a:t>
            </a:r>
            <a:endParaRPr lang="el-GR"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5370</TotalTime>
  <Words>3075</Words>
  <Application>Microsoft Office PowerPoint</Application>
  <PresentationFormat>Προσαρμογή</PresentationFormat>
  <Paragraphs>226</Paragraphs>
  <Slides>18</Slides>
  <Notes>18</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Καραστεργίου Σωτήριος</dc:creator>
  <cp:lastModifiedBy>sotiris karastergiou</cp:lastModifiedBy>
  <cp:revision>593</cp:revision>
  <dcterms:created xsi:type="dcterms:W3CDTF">2016-11-15T19:58:49Z</dcterms:created>
  <dcterms:modified xsi:type="dcterms:W3CDTF">2017-01-30T21:00:16Z</dcterms:modified>
</cp:coreProperties>
</file>