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6"/>
  </p:notesMasterIdLst>
  <p:sldIdLst>
    <p:sldId id="282" r:id="rId2"/>
    <p:sldId id="283" r:id="rId3"/>
    <p:sldId id="284" r:id="rId4"/>
    <p:sldId id="285" r:id="rId5"/>
    <p:sldId id="286" r:id="rId6"/>
    <p:sldId id="287" r:id="rId7"/>
    <p:sldId id="288" r:id="rId8"/>
    <p:sldId id="275" r:id="rId9"/>
    <p:sldId id="257" r:id="rId10"/>
    <p:sldId id="276" r:id="rId11"/>
    <p:sldId id="289" r:id="rId12"/>
    <p:sldId id="290" r:id="rId13"/>
    <p:sldId id="291" r:id="rId14"/>
    <p:sldId id="271" r:id="rId15"/>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3B4B98B0-60AC-42C2-AFA5-B58CD77FA1E5}" styleName="Φωτεινό στυλ 1 - Έμφαση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p:scale>
          <a:sx n="100" d="100"/>
          <a:sy n="100" d="100"/>
        </p:scale>
        <p:origin x="67" y="-955"/>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86" d="100"/>
          <a:sy n="86" d="100"/>
        </p:scale>
        <p:origin x="3918"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DEBDDEC1-2C9B-4B95-BAC3-046240C761C4}" type="datetimeFigureOut">
              <a:rPr lang="en-GB" smtClean="0"/>
              <a:t>18/10/2024</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2719DCA7-4CA0-4D39-8322-82E87587A13A}" type="slidenum">
              <a:rPr lang="en-GB" smtClean="0"/>
              <a:t>‹#›</a:t>
            </a:fld>
            <a:endParaRPr lang="en-GB"/>
          </a:p>
        </p:txBody>
      </p:sp>
    </p:spTree>
    <p:extLst>
      <p:ext uri="{BB962C8B-B14F-4D97-AF65-F5344CB8AC3E}">
        <p14:creationId xmlns:p14="http://schemas.microsoft.com/office/powerpoint/2010/main" val="15833137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2719DCA7-4CA0-4D39-8322-82E87587A13A}" type="slidenum">
              <a:rPr lang="en-GB" smtClean="0"/>
              <a:t>8</a:t>
            </a:fld>
            <a:endParaRPr lang="en-GB"/>
          </a:p>
        </p:txBody>
      </p:sp>
    </p:spTree>
    <p:extLst>
      <p:ext uri="{BB962C8B-B14F-4D97-AF65-F5344CB8AC3E}">
        <p14:creationId xmlns:p14="http://schemas.microsoft.com/office/powerpoint/2010/main" val="70403404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pic>
        <p:nvPicPr>
          <p:cNvPr id="66" name="Picture 2" descr="\\DROBO-FS\QuickDrops\JB\PPTX NG\Droplets\LightingOverlay.png"/>
          <p:cNvPicPr>
            <a:picLocks noChangeAspect="1" noChangeArrowheads="1"/>
          </p:cNvPicPr>
          <p:nvPr/>
        </p:nvPicPr>
        <p:blipFill>
          <a:blip r:embed="rId2">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11" name="Group 10"/>
          <p:cNvGrpSpPr/>
          <p:nvPr/>
        </p:nvGrpSpPr>
        <p:grpSpPr>
          <a:xfrm>
            <a:off x="0" y="0"/>
            <a:ext cx="2305051" cy="6858001"/>
            <a:chOff x="0" y="0"/>
            <a:chExt cx="2305051" cy="6858001"/>
          </a:xfrm>
          <a:gradFill flip="none" rotWithShape="1">
            <a:gsLst>
              <a:gs pos="0">
                <a:schemeClr val="tx2"/>
              </a:gs>
              <a:gs pos="100000">
                <a:schemeClr val="bg2">
                  <a:lumMod val="60000"/>
                  <a:lumOff val="40000"/>
                </a:schemeClr>
              </a:gs>
            </a:gsLst>
            <a:lin ang="5400000" scaled="0"/>
            <a:tileRect/>
          </a:gradFill>
        </p:grpSpPr>
        <p:sp>
          <p:nvSpPr>
            <p:cNvPr id="12" name="Rectangle 5"/>
            <p:cNvSpPr>
              <a:spLocks noChangeArrowheads="1"/>
            </p:cNvSpPr>
            <p:nvPr/>
          </p:nvSpPr>
          <p:spPr bwMode="auto">
            <a:xfrm>
              <a:off x="1209675"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3" name="Freeform 6"/>
            <p:cNvSpPr>
              <a:spLocks noEditPoints="1"/>
            </p:cNvSpPr>
            <p:nvPr/>
          </p:nvSpPr>
          <p:spPr bwMode="auto">
            <a:xfrm>
              <a:off x="1128713"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7"/>
            <p:cNvSpPr>
              <a:spLocks noEditPoints="1"/>
            </p:cNvSpPr>
            <p:nvPr/>
          </p:nvSpPr>
          <p:spPr bwMode="auto">
            <a:xfrm>
              <a:off x="1123950"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Rectangle 8"/>
            <p:cNvSpPr>
              <a:spLocks noChangeArrowheads="1"/>
            </p:cNvSpPr>
            <p:nvPr/>
          </p:nvSpPr>
          <p:spPr bwMode="auto">
            <a:xfrm>
              <a:off x="414338" y="9525"/>
              <a:ext cx="28575" cy="44815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16" name="Freeform 9"/>
            <p:cNvSpPr>
              <a:spLocks noEditPoints="1"/>
            </p:cNvSpPr>
            <p:nvPr/>
          </p:nvSpPr>
          <p:spPr bwMode="auto">
            <a:xfrm>
              <a:off x="333375"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10"/>
            <p:cNvSpPr/>
            <p:nvPr/>
          </p:nvSpPr>
          <p:spPr bwMode="auto">
            <a:xfrm>
              <a:off x="190500" y="9525"/>
              <a:ext cx="152400" cy="908050"/>
            </a:xfrm>
            <a:custGeom>
              <a:avLst/>
              <a:gdLst/>
              <a:ahLst/>
              <a:cxnLst/>
              <a:rect l="0" t="0" r="r" b="b"/>
              <a:pathLst>
                <a:path w="96" h="572">
                  <a:moveTo>
                    <a:pt x="15" y="572"/>
                  </a:moveTo>
                  <a:lnTo>
                    <a:pt x="0" y="566"/>
                  </a:lnTo>
                  <a:lnTo>
                    <a:pt x="81" y="380"/>
                  </a:lnTo>
                  <a:lnTo>
                    <a:pt x="81" y="0"/>
                  </a:lnTo>
                  <a:lnTo>
                    <a:pt x="96" y="0"/>
                  </a:lnTo>
                  <a:lnTo>
                    <a:pt x="96" y="383"/>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11"/>
            <p:cNvSpPr/>
            <p:nvPr/>
          </p:nvSpPr>
          <p:spPr bwMode="auto">
            <a:xfrm>
              <a:off x="1290638" y="14288"/>
              <a:ext cx="376238" cy="1801813"/>
            </a:xfrm>
            <a:custGeom>
              <a:avLst/>
              <a:gdLst/>
              <a:ahLst/>
              <a:cxnLst/>
              <a:rect l="0" t="0" r="r" b="b"/>
              <a:pathLst>
                <a:path w="237" h="1135">
                  <a:moveTo>
                    <a:pt x="222" y="1135"/>
                  </a:moveTo>
                  <a:lnTo>
                    <a:pt x="0" y="620"/>
                  </a:lnTo>
                  <a:lnTo>
                    <a:pt x="0" y="0"/>
                  </a:lnTo>
                  <a:lnTo>
                    <a:pt x="18" y="0"/>
                  </a:lnTo>
                  <a:lnTo>
                    <a:pt x="18" y="617"/>
                  </a:lnTo>
                  <a:lnTo>
                    <a:pt x="237" y="1129"/>
                  </a:lnTo>
                  <a:lnTo>
                    <a:pt x="222"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12"/>
            <p:cNvSpPr>
              <a:spLocks noEditPoints="1"/>
            </p:cNvSpPr>
            <p:nvPr/>
          </p:nvSpPr>
          <p:spPr bwMode="auto">
            <a:xfrm>
              <a:off x="1600200" y="180181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Freeform 13"/>
            <p:cNvSpPr/>
            <p:nvPr/>
          </p:nvSpPr>
          <p:spPr bwMode="auto">
            <a:xfrm>
              <a:off x="1381125" y="9525"/>
              <a:ext cx="371475" cy="1425575"/>
            </a:xfrm>
            <a:custGeom>
              <a:avLst/>
              <a:gdLst/>
              <a:ahLst/>
              <a:cxnLst/>
              <a:rect l="0" t="0" r="r" b="b"/>
              <a:pathLst>
                <a:path w="234" h="898">
                  <a:moveTo>
                    <a:pt x="219" y="898"/>
                  </a:moveTo>
                  <a:lnTo>
                    <a:pt x="0" y="383"/>
                  </a:lnTo>
                  <a:lnTo>
                    <a:pt x="0" y="0"/>
                  </a:lnTo>
                  <a:lnTo>
                    <a:pt x="15" y="0"/>
                  </a:lnTo>
                  <a:lnTo>
                    <a:pt x="15" y="380"/>
                  </a:lnTo>
                  <a:lnTo>
                    <a:pt x="234" y="892"/>
                  </a:lnTo>
                  <a:lnTo>
                    <a:pt x="219"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1" name="Freeform 14"/>
            <p:cNvSpPr/>
            <p:nvPr/>
          </p:nvSpPr>
          <p:spPr bwMode="auto">
            <a:xfrm>
              <a:off x="1643063"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2" name="Freeform 15"/>
            <p:cNvSpPr>
              <a:spLocks noEditPoints="1"/>
            </p:cNvSpPr>
            <p:nvPr/>
          </p:nvSpPr>
          <p:spPr bwMode="auto">
            <a:xfrm>
              <a:off x="1685925" y="14208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16"/>
            <p:cNvSpPr>
              <a:spLocks noEditPoints="1"/>
            </p:cNvSpPr>
            <p:nvPr/>
          </p:nvSpPr>
          <p:spPr bwMode="auto">
            <a:xfrm>
              <a:off x="168592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17"/>
            <p:cNvSpPr/>
            <p:nvPr/>
          </p:nvSpPr>
          <p:spPr bwMode="auto">
            <a:xfrm>
              <a:off x="1743075" y="4763"/>
              <a:ext cx="419100" cy="522288"/>
            </a:xfrm>
            <a:custGeom>
              <a:avLst/>
              <a:gdLst/>
              <a:ahLst/>
              <a:cxnLst/>
              <a:rect l="0" t="0" r="r" b="b"/>
              <a:pathLst>
                <a:path w="264" h="329">
                  <a:moveTo>
                    <a:pt x="252" y="329"/>
                  </a:moveTo>
                  <a:lnTo>
                    <a:pt x="45" y="120"/>
                  </a:lnTo>
                  <a:lnTo>
                    <a:pt x="0" y="6"/>
                  </a:lnTo>
                  <a:lnTo>
                    <a:pt x="15" y="0"/>
                  </a:lnTo>
                  <a:lnTo>
                    <a:pt x="60" y="111"/>
                  </a:lnTo>
                  <a:lnTo>
                    <a:pt x="264" y="317"/>
                  </a:lnTo>
                  <a:lnTo>
                    <a:pt x="252" y="32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18"/>
            <p:cNvSpPr>
              <a:spLocks noEditPoints="1"/>
            </p:cNvSpPr>
            <p:nvPr/>
          </p:nvSpPr>
          <p:spPr bwMode="auto">
            <a:xfrm>
              <a:off x="2119313"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9"/>
            <p:cNvSpPr/>
            <p:nvPr/>
          </p:nvSpPr>
          <p:spPr bwMode="auto">
            <a:xfrm>
              <a:off x="952500" y="4763"/>
              <a:ext cx="152400" cy="908050"/>
            </a:xfrm>
            <a:custGeom>
              <a:avLst/>
              <a:gdLst/>
              <a:ahLst/>
              <a:cxnLst/>
              <a:rect l="0" t="0" r="r" b="b"/>
              <a:pathLst>
                <a:path w="96" h="572">
                  <a:moveTo>
                    <a:pt x="15" y="572"/>
                  </a:moveTo>
                  <a:lnTo>
                    <a:pt x="0" y="572"/>
                  </a:lnTo>
                  <a:lnTo>
                    <a:pt x="0" y="189"/>
                  </a:lnTo>
                  <a:lnTo>
                    <a:pt x="81" y="0"/>
                  </a:lnTo>
                  <a:lnTo>
                    <a:pt x="96" y="6"/>
                  </a:lnTo>
                  <a:lnTo>
                    <a:pt x="15" y="192"/>
                  </a:lnTo>
                  <a:lnTo>
                    <a:pt x="15" y="57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20"/>
            <p:cNvSpPr>
              <a:spLocks noEditPoints="1"/>
            </p:cNvSpPr>
            <p:nvPr/>
          </p:nvSpPr>
          <p:spPr bwMode="auto">
            <a:xfrm>
              <a:off x="866775"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2"/>
                    <a:pt x="4" y="20"/>
                  </a:cubicBezTo>
                  <a:cubicBezTo>
                    <a:pt x="4" y="29"/>
                    <a:pt x="11"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21"/>
            <p:cNvSpPr>
              <a:spLocks noEditPoints="1"/>
            </p:cNvSpPr>
            <p:nvPr/>
          </p:nvSpPr>
          <p:spPr bwMode="auto">
            <a:xfrm>
              <a:off x="890588" y="15541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22"/>
            <p:cNvSpPr/>
            <p:nvPr/>
          </p:nvSpPr>
          <p:spPr bwMode="auto">
            <a:xfrm>
              <a:off x="738188" y="5622925"/>
              <a:ext cx="338138" cy="1216025"/>
            </a:xfrm>
            <a:custGeom>
              <a:avLst/>
              <a:gdLst/>
              <a:ahLst/>
              <a:cxnLst/>
              <a:rect l="0" t="0" r="r" b="b"/>
              <a:pathLst>
                <a:path w="213" h="766">
                  <a:moveTo>
                    <a:pt x="213" y="766"/>
                  </a:moveTo>
                  <a:lnTo>
                    <a:pt x="195" y="766"/>
                  </a:lnTo>
                  <a:lnTo>
                    <a:pt x="195" y="464"/>
                  </a:lnTo>
                  <a:lnTo>
                    <a:pt x="0" y="6"/>
                  </a:lnTo>
                  <a:lnTo>
                    <a:pt x="12" y="0"/>
                  </a:lnTo>
                  <a:lnTo>
                    <a:pt x="213" y="461"/>
                  </a:lnTo>
                  <a:lnTo>
                    <a:pt x="213"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23"/>
            <p:cNvSpPr>
              <a:spLocks noEditPoints="1"/>
            </p:cNvSpPr>
            <p:nvPr/>
          </p:nvSpPr>
          <p:spPr bwMode="auto">
            <a:xfrm>
              <a:off x="647700" y="5480050"/>
              <a:ext cx="157163" cy="157163"/>
            </a:xfrm>
            <a:custGeom>
              <a:avLst/>
              <a:gdLst/>
              <a:ahLst/>
              <a:cxnLst/>
              <a:rect l="0" t="0" r="r" b="b"/>
              <a:pathLst>
                <a:path w="33" h="33">
                  <a:moveTo>
                    <a:pt x="17" y="33"/>
                  </a:moveTo>
                  <a:cubicBezTo>
                    <a:pt x="8" y="33"/>
                    <a:pt x="0" y="26"/>
                    <a:pt x="0" y="17"/>
                  </a:cubicBezTo>
                  <a:cubicBezTo>
                    <a:pt x="0" y="8"/>
                    <a:pt x="8" y="0"/>
                    <a:pt x="17" y="0"/>
                  </a:cubicBezTo>
                  <a:cubicBezTo>
                    <a:pt x="26" y="0"/>
                    <a:pt x="33" y="8"/>
                    <a:pt x="33" y="17"/>
                  </a:cubicBezTo>
                  <a:cubicBezTo>
                    <a:pt x="33" y="26"/>
                    <a:pt x="26" y="33"/>
                    <a:pt x="17" y="33"/>
                  </a:cubicBezTo>
                  <a:close/>
                  <a:moveTo>
                    <a:pt x="17" y="4"/>
                  </a:moveTo>
                  <a:cubicBezTo>
                    <a:pt x="10" y="4"/>
                    <a:pt x="4" y="10"/>
                    <a:pt x="4" y="17"/>
                  </a:cubicBezTo>
                  <a:cubicBezTo>
                    <a:pt x="4" y="24"/>
                    <a:pt x="10" y="29"/>
                    <a:pt x="17" y="29"/>
                  </a:cubicBezTo>
                  <a:cubicBezTo>
                    <a:pt x="23" y="29"/>
                    <a:pt x="29" y="24"/>
                    <a:pt x="29" y="17"/>
                  </a:cubicBezTo>
                  <a:cubicBezTo>
                    <a:pt x="29" y="10"/>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24"/>
            <p:cNvSpPr>
              <a:spLocks noEditPoints="1"/>
            </p:cNvSpPr>
            <p:nvPr/>
          </p:nvSpPr>
          <p:spPr bwMode="auto">
            <a:xfrm>
              <a:off x="66675" y="903288"/>
              <a:ext cx="190500" cy="190500"/>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2"/>
                    <a:pt x="4" y="20"/>
                  </a:cubicBezTo>
                  <a:cubicBezTo>
                    <a:pt x="4" y="29"/>
                    <a:pt x="12" y="36"/>
                    <a:pt x="20" y="36"/>
                  </a:cubicBezTo>
                  <a:cubicBezTo>
                    <a:pt x="29" y="36"/>
                    <a:pt x="36" y="29"/>
                    <a:pt x="36" y="20"/>
                  </a:cubicBezTo>
                  <a:cubicBezTo>
                    <a:pt x="36" y="12"/>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Freeform 25"/>
            <p:cNvSpPr/>
            <p:nvPr/>
          </p:nvSpPr>
          <p:spPr bwMode="auto">
            <a:xfrm>
              <a:off x="0" y="3897313"/>
              <a:ext cx="133350" cy="266700"/>
            </a:xfrm>
            <a:custGeom>
              <a:avLst/>
              <a:gdLst/>
              <a:ahLst/>
              <a:cxnLst/>
              <a:rect l="0" t="0" r="r" b="b"/>
              <a:pathLst>
                <a:path w="84" h="168">
                  <a:moveTo>
                    <a:pt x="69" y="168"/>
                  </a:moveTo>
                  <a:lnTo>
                    <a:pt x="0" y="6"/>
                  </a:lnTo>
                  <a:lnTo>
                    <a:pt x="12" y="0"/>
                  </a:lnTo>
                  <a:lnTo>
                    <a:pt x="84" y="162"/>
                  </a:lnTo>
                  <a:lnTo>
                    <a:pt x="69" y="16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3" name="Freeform 26"/>
            <p:cNvSpPr>
              <a:spLocks noEditPoints="1"/>
            </p:cNvSpPr>
            <p:nvPr/>
          </p:nvSpPr>
          <p:spPr bwMode="auto">
            <a:xfrm>
              <a:off x="66675" y="414972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27"/>
            <p:cNvSpPr/>
            <p:nvPr/>
          </p:nvSpPr>
          <p:spPr bwMode="auto">
            <a:xfrm>
              <a:off x="0" y="1644650"/>
              <a:ext cx="133350" cy="269875"/>
            </a:xfrm>
            <a:custGeom>
              <a:avLst/>
              <a:gdLst/>
              <a:ahLst/>
              <a:cxnLst/>
              <a:rect l="0" t="0" r="r" b="b"/>
              <a:pathLst>
                <a:path w="84" h="170">
                  <a:moveTo>
                    <a:pt x="12" y="170"/>
                  </a:moveTo>
                  <a:lnTo>
                    <a:pt x="0" y="164"/>
                  </a:lnTo>
                  <a:lnTo>
                    <a:pt x="69" y="0"/>
                  </a:lnTo>
                  <a:lnTo>
                    <a:pt x="84" y="6"/>
                  </a:lnTo>
                  <a:lnTo>
                    <a:pt x="12" y="17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28"/>
            <p:cNvSpPr>
              <a:spLocks noEditPoints="1"/>
            </p:cNvSpPr>
            <p:nvPr/>
          </p:nvSpPr>
          <p:spPr bwMode="auto">
            <a:xfrm>
              <a:off x="66675" y="146843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9"/>
            <p:cNvSpPr/>
            <p:nvPr/>
          </p:nvSpPr>
          <p:spPr bwMode="auto">
            <a:xfrm>
              <a:off x="695325" y="4763"/>
              <a:ext cx="309563" cy="1558925"/>
            </a:xfrm>
            <a:custGeom>
              <a:avLst/>
              <a:gdLst/>
              <a:ahLst/>
              <a:cxnLst/>
              <a:rect l="0" t="0" r="r" b="b"/>
              <a:pathLst>
                <a:path w="195" h="982">
                  <a:moveTo>
                    <a:pt x="195" y="982"/>
                  </a:moveTo>
                  <a:lnTo>
                    <a:pt x="177" y="982"/>
                  </a:lnTo>
                  <a:lnTo>
                    <a:pt x="177" y="805"/>
                  </a:lnTo>
                  <a:lnTo>
                    <a:pt x="0" y="629"/>
                  </a:lnTo>
                  <a:lnTo>
                    <a:pt x="0" y="0"/>
                  </a:lnTo>
                  <a:lnTo>
                    <a:pt x="18" y="0"/>
                  </a:lnTo>
                  <a:lnTo>
                    <a:pt x="18" y="623"/>
                  </a:lnTo>
                  <a:lnTo>
                    <a:pt x="195" y="796"/>
                  </a:lnTo>
                  <a:lnTo>
                    <a:pt x="195" y="98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Freeform 30"/>
            <p:cNvSpPr>
              <a:spLocks noEditPoints="1"/>
            </p:cNvSpPr>
            <p:nvPr/>
          </p:nvSpPr>
          <p:spPr bwMode="auto">
            <a:xfrm>
              <a:off x="57150" y="48815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8" name="Freeform 31"/>
            <p:cNvSpPr/>
            <p:nvPr/>
          </p:nvSpPr>
          <p:spPr bwMode="auto">
            <a:xfrm>
              <a:off x="138113" y="5060950"/>
              <a:ext cx="304800" cy="1778000"/>
            </a:xfrm>
            <a:custGeom>
              <a:avLst/>
              <a:gdLst/>
              <a:ahLst/>
              <a:cxnLst/>
              <a:rect l="0" t="0" r="r" b="b"/>
              <a:pathLst>
                <a:path w="192" h="1120">
                  <a:moveTo>
                    <a:pt x="192" y="1120"/>
                  </a:moveTo>
                  <a:lnTo>
                    <a:pt x="177" y="1120"/>
                  </a:lnTo>
                  <a:lnTo>
                    <a:pt x="177" y="360"/>
                  </a:lnTo>
                  <a:lnTo>
                    <a:pt x="0" y="183"/>
                  </a:lnTo>
                  <a:lnTo>
                    <a:pt x="0" y="0"/>
                  </a:lnTo>
                  <a:lnTo>
                    <a:pt x="15" y="0"/>
                  </a:lnTo>
                  <a:lnTo>
                    <a:pt x="15" y="177"/>
                  </a:lnTo>
                  <a:lnTo>
                    <a:pt x="192" y="354"/>
                  </a:lnTo>
                  <a:lnTo>
                    <a:pt x="192" y="112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32"/>
            <p:cNvSpPr>
              <a:spLocks noEditPoints="1"/>
            </p:cNvSpPr>
            <p:nvPr/>
          </p:nvSpPr>
          <p:spPr bwMode="auto">
            <a:xfrm>
              <a:off x="561975" y="6430963"/>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Rectangle 33"/>
            <p:cNvSpPr>
              <a:spLocks noChangeArrowheads="1"/>
            </p:cNvSpPr>
            <p:nvPr/>
          </p:nvSpPr>
          <p:spPr bwMode="auto">
            <a:xfrm>
              <a:off x="642938" y="6610350"/>
              <a:ext cx="23813" cy="242888"/>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41" name="Freeform 34"/>
            <p:cNvSpPr>
              <a:spLocks noEditPoints="1"/>
            </p:cNvSpPr>
            <p:nvPr/>
          </p:nvSpPr>
          <p:spPr bwMode="auto">
            <a:xfrm>
              <a:off x="76200" y="6430963"/>
              <a:ext cx="190500" cy="188913"/>
            </a:xfrm>
            <a:custGeom>
              <a:avLst/>
              <a:gdLst/>
              <a:ahLst/>
              <a:cxnLst/>
              <a:rect l="0" t="0" r="r" b="b"/>
              <a:pathLst>
                <a:path w="40" h="40">
                  <a:moveTo>
                    <a:pt x="20" y="40"/>
                  </a:moveTo>
                  <a:cubicBezTo>
                    <a:pt x="9" y="40"/>
                    <a:pt x="0" y="31"/>
                    <a:pt x="0" y="20"/>
                  </a:cubicBezTo>
                  <a:cubicBezTo>
                    <a:pt x="0" y="9"/>
                    <a:pt x="9" y="0"/>
                    <a:pt x="20" y="0"/>
                  </a:cubicBezTo>
                  <a:cubicBezTo>
                    <a:pt x="32" y="0"/>
                    <a:pt x="40" y="9"/>
                    <a:pt x="40" y="20"/>
                  </a:cubicBezTo>
                  <a:cubicBezTo>
                    <a:pt x="40" y="31"/>
                    <a:pt x="32"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35"/>
            <p:cNvSpPr/>
            <p:nvPr/>
          </p:nvSpPr>
          <p:spPr bwMode="auto">
            <a:xfrm>
              <a:off x="0" y="5978525"/>
              <a:ext cx="190500" cy="461963"/>
            </a:xfrm>
            <a:custGeom>
              <a:avLst/>
              <a:gdLst/>
              <a:ahLst/>
              <a:cxnLst/>
              <a:rect l="0" t="0" r="r" b="b"/>
              <a:pathLst>
                <a:path w="120" h="291">
                  <a:moveTo>
                    <a:pt x="120" y="291"/>
                  </a:moveTo>
                  <a:lnTo>
                    <a:pt x="105" y="291"/>
                  </a:lnTo>
                  <a:lnTo>
                    <a:pt x="105" y="114"/>
                  </a:lnTo>
                  <a:lnTo>
                    <a:pt x="0" y="9"/>
                  </a:lnTo>
                  <a:lnTo>
                    <a:pt x="12" y="0"/>
                  </a:lnTo>
                  <a:lnTo>
                    <a:pt x="120" y="108"/>
                  </a:lnTo>
                  <a:lnTo>
                    <a:pt x="120" y="29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36"/>
            <p:cNvSpPr/>
            <p:nvPr/>
          </p:nvSpPr>
          <p:spPr bwMode="auto">
            <a:xfrm>
              <a:off x="1014413" y="1801813"/>
              <a:ext cx="214313" cy="755650"/>
            </a:xfrm>
            <a:custGeom>
              <a:avLst/>
              <a:gdLst/>
              <a:ahLst/>
              <a:cxnLst/>
              <a:rect l="0" t="0" r="r" b="b"/>
              <a:pathLst>
                <a:path w="135" h="476">
                  <a:moveTo>
                    <a:pt x="12" y="476"/>
                  </a:moveTo>
                  <a:lnTo>
                    <a:pt x="0" y="476"/>
                  </a:lnTo>
                  <a:lnTo>
                    <a:pt x="0" y="128"/>
                  </a:lnTo>
                  <a:lnTo>
                    <a:pt x="126" y="0"/>
                  </a:lnTo>
                  <a:lnTo>
                    <a:pt x="135" y="9"/>
                  </a:lnTo>
                  <a:lnTo>
                    <a:pt x="12" y="131"/>
                  </a:lnTo>
                  <a:lnTo>
                    <a:pt x="12" y="47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37"/>
            <p:cNvSpPr>
              <a:spLocks noEditPoints="1"/>
            </p:cNvSpPr>
            <p:nvPr/>
          </p:nvSpPr>
          <p:spPr bwMode="auto">
            <a:xfrm>
              <a:off x="938213" y="2547938"/>
              <a:ext cx="166688" cy="160338"/>
            </a:xfrm>
            <a:custGeom>
              <a:avLst/>
              <a:gdLst/>
              <a:ahLst/>
              <a:cxnLst/>
              <a:rect l="0" t="0" r="r" b="b"/>
              <a:pathLst>
                <a:path w="35" h="34">
                  <a:moveTo>
                    <a:pt x="18" y="34"/>
                  </a:moveTo>
                  <a:cubicBezTo>
                    <a:pt x="8" y="34"/>
                    <a:pt x="0" y="26"/>
                    <a:pt x="0" y="17"/>
                  </a:cubicBezTo>
                  <a:cubicBezTo>
                    <a:pt x="0" y="7"/>
                    <a:pt x="8" y="0"/>
                    <a:pt x="18" y="0"/>
                  </a:cubicBezTo>
                  <a:cubicBezTo>
                    <a:pt x="27" y="0"/>
                    <a:pt x="35" y="7"/>
                    <a:pt x="35" y="17"/>
                  </a:cubicBezTo>
                  <a:cubicBezTo>
                    <a:pt x="35" y="26"/>
                    <a:pt x="27" y="34"/>
                    <a:pt x="18" y="34"/>
                  </a:cubicBezTo>
                  <a:close/>
                  <a:moveTo>
                    <a:pt x="18" y="4"/>
                  </a:moveTo>
                  <a:cubicBezTo>
                    <a:pt x="10" y="4"/>
                    <a:pt x="4" y="10"/>
                    <a:pt x="4" y="17"/>
                  </a:cubicBezTo>
                  <a:cubicBezTo>
                    <a:pt x="4" y="24"/>
                    <a:pt x="10" y="30"/>
                    <a:pt x="18" y="30"/>
                  </a:cubicBezTo>
                  <a:cubicBezTo>
                    <a:pt x="25" y="30"/>
                    <a:pt x="31" y="24"/>
                    <a:pt x="31" y="17"/>
                  </a:cubicBezTo>
                  <a:cubicBezTo>
                    <a:pt x="31" y="10"/>
                    <a:pt x="25" y="4"/>
                    <a:pt x="18"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38"/>
            <p:cNvSpPr/>
            <p:nvPr/>
          </p:nvSpPr>
          <p:spPr bwMode="auto">
            <a:xfrm>
              <a:off x="595313" y="4763"/>
              <a:ext cx="638175" cy="4025900"/>
            </a:xfrm>
            <a:custGeom>
              <a:avLst/>
              <a:gdLst/>
              <a:ahLst/>
              <a:cxnLst/>
              <a:rect l="0" t="0" r="r" b="b"/>
              <a:pathLst>
                <a:path w="402" h="2536">
                  <a:moveTo>
                    <a:pt x="402" y="2536"/>
                  </a:moveTo>
                  <a:lnTo>
                    <a:pt x="387" y="2536"/>
                  </a:lnTo>
                  <a:lnTo>
                    <a:pt x="387" y="2311"/>
                  </a:lnTo>
                  <a:lnTo>
                    <a:pt x="0" y="1925"/>
                  </a:lnTo>
                  <a:lnTo>
                    <a:pt x="0" y="0"/>
                  </a:lnTo>
                  <a:lnTo>
                    <a:pt x="15" y="0"/>
                  </a:lnTo>
                  <a:lnTo>
                    <a:pt x="15" y="1916"/>
                  </a:lnTo>
                  <a:lnTo>
                    <a:pt x="402" y="2302"/>
                  </a:lnTo>
                  <a:lnTo>
                    <a:pt x="402" y="253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9"/>
            <p:cNvSpPr/>
            <p:nvPr/>
          </p:nvSpPr>
          <p:spPr bwMode="auto">
            <a:xfrm>
              <a:off x="1223963"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40"/>
            <p:cNvSpPr>
              <a:spLocks noEditPoints="1"/>
            </p:cNvSpPr>
            <p:nvPr/>
          </p:nvSpPr>
          <p:spPr bwMode="auto">
            <a:xfrm>
              <a:off x="1300163" y="1849438"/>
              <a:ext cx="109538" cy="107950"/>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8" name="Freeform 41"/>
            <p:cNvSpPr/>
            <p:nvPr/>
          </p:nvSpPr>
          <p:spPr bwMode="auto">
            <a:xfrm>
              <a:off x="280988" y="3417888"/>
              <a:ext cx="142875" cy="474663"/>
            </a:xfrm>
            <a:custGeom>
              <a:avLst/>
              <a:gdLst/>
              <a:ahLst/>
              <a:cxnLst/>
              <a:rect l="0" t="0" r="r" b="b"/>
              <a:pathLst>
                <a:path w="90" h="299">
                  <a:moveTo>
                    <a:pt x="12" y="299"/>
                  </a:moveTo>
                  <a:lnTo>
                    <a:pt x="0" y="299"/>
                  </a:lnTo>
                  <a:lnTo>
                    <a:pt x="0" y="80"/>
                  </a:lnTo>
                  <a:lnTo>
                    <a:pt x="81" y="0"/>
                  </a:lnTo>
                  <a:lnTo>
                    <a:pt x="90" y="8"/>
                  </a:lnTo>
                  <a:lnTo>
                    <a:pt x="12" y="83"/>
                  </a:lnTo>
                  <a:lnTo>
                    <a:pt x="12" y="299"/>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9" name="Freeform 42"/>
            <p:cNvSpPr>
              <a:spLocks noEditPoints="1"/>
            </p:cNvSpPr>
            <p:nvPr/>
          </p:nvSpPr>
          <p:spPr bwMode="auto">
            <a:xfrm>
              <a:off x="238125" y="3883025"/>
              <a:ext cx="109538" cy="109538"/>
            </a:xfrm>
            <a:custGeom>
              <a:avLst/>
              <a:gdLst/>
              <a:ahLst/>
              <a:cxnLst/>
              <a:rect l="0" t="0" r="r" b="b"/>
              <a:pathLst>
                <a:path w="23" h="23">
                  <a:moveTo>
                    <a:pt x="11" y="23"/>
                  </a:moveTo>
                  <a:cubicBezTo>
                    <a:pt x="5" y="23"/>
                    <a:pt x="0" y="18"/>
                    <a:pt x="0" y="12"/>
                  </a:cubicBezTo>
                  <a:cubicBezTo>
                    <a:pt x="0" y="5"/>
                    <a:pt x="5" y="0"/>
                    <a:pt x="11" y="0"/>
                  </a:cubicBezTo>
                  <a:cubicBezTo>
                    <a:pt x="17" y="0"/>
                    <a:pt x="23" y="5"/>
                    <a:pt x="23" y="12"/>
                  </a:cubicBezTo>
                  <a:cubicBezTo>
                    <a:pt x="23" y="18"/>
                    <a:pt x="17" y="23"/>
                    <a:pt x="11" y="23"/>
                  </a:cubicBezTo>
                  <a:close/>
                  <a:moveTo>
                    <a:pt x="11" y="4"/>
                  </a:moveTo>
                  <a:cubicBezTo>
                    <a:pt x="7" y="4"/>
                    <a:pt x="4" y="8"/>
                    <a:pt x="4" y="12"/>
                  </a:cubicBezTo>
                  <a:cubicBezTo>
                    <a:pt x="4" y="16"/>
                    <a:pt x="7" y="19"/>
                    <a:pt x="11" y="19"/>
                  </a:cubicBezTo>
                  <a:cubicBezTo>
                    <a:pt x="15" y="19"/>
                    <a:pt x="19" y="16"/>
                    <a:pt x="19" y="12"/>
                  </a:cubicBezTo>
                  <a:cubicBezTo>
                    <a:pt x="19" y="8"/>
                    <a:pt x="15" y="4"/>
                    <a:pt x="11"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0" name="Freeform 43"/>
            <p:cNvSpPr/>
            <p:nvPr/>
          </p:nvSpPr>
          <p:spPr bwMode="auto">
            <a:xfrm>
              <a:off x="4763" y="2166938"/>
              <a:ext cx="114300" cy="452438"/>
            </a:xfrm>
            <a:custGeom>
              <a:avLst/>
              <a:gdLst/>
              <a:ahLst/>
              <a:cxnLst/>
              <a:rect l="0" t="0" r="r" b="b"/>
              <a:pathLst>
                <a:path w="72" h="285">
                  <a:moveTo>
                    <a:pt x="6" y="285"/>
                  </a:moveTo>
                  <a:lnTo>
                    <a:pt x="0" y="276"/>
                  </a:lnTo>
                  <a:lnTo>
                    <a:pt x="60" y="216"/>
                  </a:lnTo>
                  <a:lnTo>
                    <a:pt x="60" y="0"/>
                  </a:lnTo>
                  <a:lnTo>
                    <a:pt x="72" y="0"/>
                  </a:lnTo>
                  <a:lnTo>
                    <a:pt x="72" y="222"/>
                  </a:lnTo>
                  <a:lnTo>
                    <a:pt x="6" y="28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1" name="Freeform 44"/>
            <p:cNvSpPr>
              <a:spLocks noEditPoints="1"/>
            </p:cNvSpPr>
            <p:nvPr/>
          </p:nvSpPr>
          <p:spPr bwMode="auto">
            <a:xfrm>
              <a:off x="52388" y="2066925"/>
              <a:ext cx="109538" cy="109538"/>
            </a:xfrm>
            <a:custGeom>
              <a:avLst/>
              <a:gdLst/>
              <a:ahLst/>
              <a:cxnLst/>
              <a:rect l="0" t="0" r="r" b="b"/>
              <a:pathLst>
                <a:path w="23" h="23">
                  <a:moveTo>
                    <a:pt x="12" y="23"/>
                  </a:moveTo>
                  <a:cubicBezTo>
                    <a:pt x="5" y="23"/>
                    <a:pt x="0" y="18"/>
                    <a:pt x="0" y="12"/>
                  </a:cubicBezTo>
                  <a:cubicBezTo>
                    <a:pt x="0" y="5"/>
                    <a:pt x="5" y="0"/>
                    <a:pt x="12" y="0"/>
                  </a:cubicBezTo>
                  <a:cubicBezTo>
                    <a:pt x="18" y="0"/>
                    <a:pt x="23" y="5"/>
                    <a:pt x="23" y="12"/>
                  </a:cubicBezTo>
                  <a:cubicBezTo>
                    <a:pt x="23" y="18"/>
                    <a:pt x="18" y="23"/>
                    <a:pt x="12" y="23"/>
                  </a:cubicBezTo>
                  <a:close/>
                  <a:moveTo>
                    <a:pt x="12" y="4"/>
                  </a:moveTo>
                  <a:cubicBezTo>
                    <a:pt x="8" y="4"/>
                    <a:pt x="4" y="8"/>
                    <a:pt x="4" y="12"/>
                  </a:cubicBezTo>
                  <a:cubicBezTo>
                    <a:pt x="4" y="16"/>
                    <a:pt x="8" y="19"/>
                    <a:pt x="12" y="19"/>
                  </a:cubicBezTo>
                  <a:cubicBezTo>
                    <a:pt x="16" y="19"/>
                    <a:pt x="19" y="16"/>
                    <a:pt x="19" y="12"/>
                  </a:cubicBezTo>
                  <a:cubicBezTo>
                    <a:pt x="19"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2" name="Rectangle 45"/>
            <p:cNvSpPr>
              <a:spLocks noChangeArrowheads="1"/>
            </p:cNvSpPr>
            <p:nvPr/>
          </p:nvSpPr>
          <p:spPr bwMode="auto">
            <a:xfrm>
              <a:off x="1228725"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53" name="Freeform 46"/>
            <p:cNvSpPr/>
            <p:nvPr/>
          </p:nvSpPr>
          <p:spPr bwMode="auto">
            <a:xfrm>
              <a:off x="1319213" y="5041900"/>
              <a:ext cx="371475" cy="1801813"/>
            </a:xfrm>
            <a:custGeom>
              <a:avLst/>
              <a:gdLst/>
              <a:ahLst/>
              <a:cxnLst/>
              <a:rect l="0" t="0" r="r" b="b"/>
              <a:pathLst>
                <a:path w="234" h="1135">
                  <a:moveTo>
                    <a:pt x="15" y="1135"/>
                  </a:moveTo>
                  <a:lnTo>
                    <a:pt x="0" y="1135"/>
                  </a:lnTo>
                  <a:lnTo>
                    <a:pt x="0" y="515"/>
                  </a:lnTo>
                  <a:lnTo>
                    <a:pt x="0" y="512"/>
                  </a:lnTo>
                  <a:lnTo>
                    <a:pt x="219" y="0"/>
                  </a:lnTo>
                  <a:lnTo>
                    <a:pt x="234"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4" name="Freeform 47"/>
            <p:cNvSpPr>
              <a:spLocks noEditPoints="1"/>
            </p:cNvSpPr>
            <p:nvPr/>
          </p:nvSpPr>
          <p:spPr bwMode="auto">
            <a:xfrm>
              <a:off x="1147763"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5" name="Freeform 48"/>
            <p:cNvSpPr/>
            <p:nvPr/>
          </p:nvSpPr>
          <p:spPr bwMode="auto">
            <a:xfrm>
              <a:off x="819150" y="3983038"/>
              <a:ext cx="347663" cy="2860675"/>
            </a:xfrm>
            <a:custGeom>
              <a:avLst/>
              <a:gdLst/>
              <a:ahLst/>
              <a:cxnLst/>
              <a:rect l="0" t="0" r="r" b="b"/>
              <a:pathLst>
                <a:path w="219" h="1802">
                  <a:moveTo>
                    <a:pt x="219" y="1802"/>
                  </a:moveTo>
                  <a:lnTo>
                    <a:pt x="201" y="1802"/>
                  </a:lnTo>
                  <a:lnTo>
                    <a:pt x="201" y="1185"/>
                  </a:lnTo>
                  <a:lnTo>
                    <a:pt x="0" y="3"/>
                  </a:lnTo>
                  <a:lnTo>
                    <a:pt x="15" y="0"/>
                  </a:lnTo>
                  <a:lnTo>
                    <a:pt x="219" y="1185"/>
                  </a:lnTo>
                  <a:lnTo>
                    <a:pt x="219" y="180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6" name="Freeform 49"/>
            <p:cNvSpPr>
              <a:spLocks noEditPoints="1"/>
            </p:cNvSpPr>
            <p:nvPr/>
          </p:nvSpPr>
          <p:spPr bwMode="auto">
            <a:xfrm>
              <a:off x="728663" y="3806825"/>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8"/>
                    <a:pt x="11" y="36"/>
                    <a:pt x="20" y="36"/>
                  </a:cubicBezTo>
                  <a:cubicBezTo>
                    <a:pt x="29" y="36"/>
                    <a:pt x="36" y="28"/>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7" name="Freeform 50"/>
            <p:cNvSpPr>
              <a:spLocks noEditPoints="1"/>
            </p:cNvSpPr>
            <p:nvPr/>
          </p:nvSpPr>
          <p:spPr bwMode="auto">
            <a:xfrm>
              <a:off x="1624013"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8" name="Freeform 51"/>
            <p:cNvSpPr/>
            <p:nvPr/>
          </p:nvSpPr>
          <p:spPr bwMode="auto">
            <a:xfrm>
              <a:off x="1404938" y="5422900"/>
              <a:ext cx="371475" cy="1425575"/>
            </a:xfrm>
            <a:custGeom>
              <a:avLst/>
              <a:gdLst/>
              <a:ahLst/>
              <a:cxnLst/>
              <a:rect l="0" t="0" r="r" b="b"/>
              <a:pathLst>
                <a:path w="234" h="898">
                  <a:moveTo>
                    <a:pt x="18" y="898"/>
                  </a:moveTo>
                  <a:lnTo>
                    <a:pt x="0" y="898"/>
                  </a:lnTo>
                  <a:lnTo>
                    <a:pt x="0" y="515"/>
                  </a:lnTo>
                  <a:lnTo>
                    <a:pt x="0" y="512"/>
                  </a:lnTo>
                  <a:lnTo>
                    <a:pt x="222" y="0"/>
                  </a:lnTo>
                  <a:lnTo>
                    <a:pt x="234"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59" name="Freeform 52"/>
            <p:cNvSpPr/>
            <p:nvPr/>
          </p:nvSpPr>
          <p:spPr bwMode="auto">
            <a:xfrm>
              <a:off x="1666875"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0" name="Freeform 53"/>
            <p:cNvSpPr>
              <a:spLocks noEditPoints="1"/>
            </p:cNvSpPr>
            <p:nvPr/>
          </p:nvSpPr>
          <p:spPr bwMode="auto">
            <a:xfrm>
              <a:off x="1709738"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1" name="Freeform 54"/>
            <p:cNvSpPr>
              <a:spLocks noEditPoints="1"/>
            </p:cNvSpPr>
            <p:nvPr/>
          </p:nvSpPr>
          <p:spPr bwMode="auto">
            <a:xfrm>
              <a:off x="1709738"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2" name="Freeform 55"/>
            <p:cNvSpPr/>
            <p:nvPr/>
          </p:nvSpPr>
          <p:spPr bwMode="auto">
            <a:xfrm>
              <a:off x="1766888" y="6330950"/>
              <a:ext cx="419100" cy="527050"/>
            </a:xfrm>
            <a:custGeom>
              <a:avLst/>
              <a:gdLst/>
              <a:ahLst/>
              <a:cxnLst/>
              <a:rect l="0" t="0" r="r" b="b"/>
              <a:pathLst>
                <a:path w="264" h="332">
                  <a:moveTo>
                    <a:pt x="12" y="332"/>
                  </a:moveTo>
                  <a:lnTo>
                    <a:pt x="0" y="326"/>
                  </a:lnTo>
                  <a:lnTo>
                    <a:pt x="45" y="206"/>
                  </a:lnTo>
                  <a:lnTo>
                    <a:pt x="255" y="0"/>
                  </a:lnTo>
                  <a:lnTo>
                    <a:pt x="264" y="12"/>
                  </a:lnTo>
                  <a:lnTo>
                    <a:pt x="60" y="215"/>
                  </a:lnTo>
                  <a:lnTo>
                    <a:pt x="12"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3" name="Freeform 56"/>
            <p:cNvSpPr>
              <a:spLocks noEditPoints="1"/>
            </p:cNvSpPr>
            <p:nvPr/>
          </p:nvSpPr>
          <p:spPr bwMode="auto">
            <a:xfrm>
              <a:off x="2147888"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4" name="Freeform 57"/>
            <p:cNvSpPr/>
            <p:nvPr/>
          </p:nvSpPr>
          <p:spPr bwMode="auto">
            <a:xfrm>
              <a:off x="504825" y="9525"/>
              <a:ext cx="233363" cy="5103813"/>
            </a:xfrm>
            <a:custGeom>
              <a:avLst/>
              <a:gdLst/>
              <a:ahLst/>
              <a:cxnLst/>
              <a:rect l="0" t="0" r="r" b="b"/>
              <a:pathLst>
                <a:path w="147" h="3215">
                  <a:moveTo>
                    <a:pt x="132" y="3215"/>
                  </a:moveTo>
                  <a:lnTo>
                    <a:pt x="129" y="2754"/>
                  </a:lnTo>
                  <a:lnTo>
                    <a:pt x="0" y="1901"/>
                  </a:lnTo>
                  <a:lnTo>
                    <a:pt x="0" y="0"/>
                  </a:lnTo>
                  <a:lnTo>
                    <a:pt x="15" y="0"/>
                  </a:lnTo>
                  <a:lnTo>
                    <a:pt x="15" y="1898"/>
                  </a:lnTo>
                  <a:lnTo>
                    <a:pt x="144" y="2754"/>
                  </a:lnTo>
                  <a:lnTo>
                    <a:pt x="147" y="3215"/>
                  </a:lnTo>
                  <a:lnTo>
                    <a:pt x="132" y="321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65" name="Freeform 58"/>
            <p:cNvSpPr>
              <a:spLocks noEditPoints="1"/>
            </p:cNvSpPr>
            <p:nvPr/>
          </p:nvSpPr>
          <p:spPr bwMode="auto">
            <a:xfrm>
              <a:off x="633413" y="5103813"/>
              <a:ext cx="185738" cy="185738"/>
            </a:xfrm>
            <a:custGeom>
              <a:avLst/>
              <a:gdLst/>
              <a:ahLst/>
              <a:cxnLst/>
              <a:rect l="0" t="0" r="r" b="b"/>
              <a:pathLst>
                <a:path w="39" h="39">
                  <a:moveTo>
                    <a:pt x="20" y="39"/>
                  </a:moveTo>
                  <a:cubicBezTo>
                    <a:pt x="9" y="39"/>
                    <a:pt x="0" y="30"/>
                    <a:pt x="0" y="19"/>
                  </a:cubicBezTo>
                  <a:cubicBezTo>
                    <a:pt x="0" y="9"/>
                    <a:pt x="9" y="0"/>
                    <a:pt x="20" y="0"/>
                  </a:cubicBezTo>
                  <a:cubicBezTo>
                    <a:pt x="30" y="0"/>
                    <a:pt x="39" y="9"/>
                    <a:pt x="39" y="19"/>
                  </a:cubicBezTo>
                  <a:cubicBezTo>
                    <a:pt x="39" y="30"/>
                    <a:pt x="30" y="39"/>
                    <a:pt x="20" y="39"/>
                  </a:cubicBezTo>
                  <a:close/>
                  <a:moveTo>
                    <a:pt x="20" y="4"/>
                  </a:moveTo>
                  <a:cubicBezTo>
                    <a:pt x="11" y="4"/>
                    <a:pt x="4" y="11"/>
                    <a:pt x="4" y="19"/>
                  </a:cubicBezTo>
                  <a:cubicBezTo>
                    <a:pt x="4" y="28"/>
                    <a:pt x="11" y="35"/>
                    <a:pt x="20" y="35"/>
                  </a:cubicBezTo>
                  <a:cubicBezTo>
                    <a:pt x="28" y="35"/>
                    <a:pt x="35" y="28"/>
                    <a:pt x="35" y="19"/>
                  </a:cubicBezTo>
                  <a:cubicBezTo>
                    <a:pt x="35"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sp>
        <p:nvSpPr>
          <p:cNvPr id="2" name="Title 1"/>
          <p:cNvSpPr>
            <a:spLocks noGrp="1"/>
          </p:cNvSpPr>
          <p:nvPr>
            <p:ph type="ctrTitle"/>
          </p:nvPr>
        </p:nvSpPr>
        <p:spPr>
          <a:xfrm>
            <a:off x="1876424" y="1122363"/>
            <a:ext cx="8791575" cy="2387600"/>
          </a:xfrm>
        </p:spPr>
        <p:txBody>
          <a:bodyPr anchor="b">
            <a:normAutofit/>
          </a:bodyPr>
          <a:lstStyle>
            <a:lvl1pPr algn="l">
              <a:defRPr sz="4800"/>
            </a:lvl1pPr>
          </a:lstStyle>
          <a:p>
            <a:r>
              <a:rPr lang="el-GR"/>
              <a:t>Κάντε κλικ για να επεξεργαστείτε τον τίτλο υποδείγματος</a:t>
            </a:r>
            <a:endParaRPr lang="en-US" dirty="0"/>
          </a:p>
        </p:txBody>
      </p:sp>
      <p:sp>
        <p:nvSpPr>
          <p:cNvPr id="3" name="Subtitle 2"/>
          <p:cNvSpPr>
            <a:spLocks noGrp="1"/>
          </p:cNvSpPr>
          <p:nvPr>
            <p:ph type="subTitle" idx="1"/>
          </p:nvPr>
        </p:nvSpPr>
        <p:spPr>
          <a:xfrm>
            <a:off x="1876424" y="3602038"/>
            <a:ext cx="8791575" cy="1655762"/>
          </a:xfrm>
        </p:spPr>
        <p:txBody>
          <a:bodyPr>
            <a:normAutofit/>
          </a:bodyPr>
          <a:lstStyle>
            <a:lvl1pPr marL="0" indent="0" algn="l">
              <a:buNone/>
              <a:defRPr sz="2000" cap="all" baseline="0">
                <a:solidFill>
                  <a:schemeClr val="tx2"/>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l-GR"/>
              <a:t>Κάντε κλικ για να επεξεργαστείτε τον υπότιτλο του υποδείγματος</a:t>
            </a:r>
            <a:endParaRPr lang="en-US" dirty="0"/>
          </a:p>
        </p:txBody>
      </p:sp>
      <p:sp>
        <p:nvSpPr>
          <p:cNvPr id="4" name="Date Placeholder 3"/>
          <p:cNvSpPr>
            <a:spLocks noGrp="1"/>
          </p:cNvSpPr>
          <p:nvPr>
            <p:ph type="dt" sz="half" idx="10"/>
          </p:nvPr>
        </p:nvSpPr>
        <p:spPr>
          <a:xfrm>
            <a:off x="7077511" y="5410201"/>
            <a:ext cx="2743200" cy="365125"/>
          </a:xfrm>
        </p:spPr>
        <p:txBody>
          <a:bodyPr/>
          <a:lstStyle/>
          <a:p>
            <a:fld id="{48A87A34-81AB-432B-8DAE-1953F412C126}" type="datetimeFigureOut">
              <a:rPr lang="en-US" dirty="0"/>
              <a:t>10/18/2024</a:t>
            </a:fld>
            <a:endParaRPr lang="en-US" dirty="0"/>
          </a:p>
        </p:txBody>
      </p:sp>
      <p:sp>
        <p:nvSpPr>
          <p:cNvPr id="5" name="Footer Placeholder 4"/>
          <p:cNvSpPr>
            <a:spLocks noGrp="1"/>
          </p:cNvSpPr>
          <p:nvPr>
            <p:ph type="ftr" sz="quarter" idx="11"/>
          </p:nvPr>
        </p:nvSpPr>
        <p:spPr>
          <a:xfrm>
            <a:off x="1876424" y="5410201"/>
            <a:ext cx="5124886" cy="365125"/>
          </a:xfrm>
        </p:spPr>
        <p:txBody>
          <a:bodyPr/>
          <a:lstStyle/>
          <a:p>
            <a:endParaRPr lang="en-US" dirty="0"/>
          </a:p>
        </p:txBody>
      </p:sp>
      <p:sp>
        <p:nvSpPr>
          <p:cNvPr id="6" name="Slide Number Placeholder 5"/>
          <p:cNvSpPr>
            <a:spLocks noGrp="1"/>
          </p:cNvSpPr>
          <p:nvPr>
            <p:ph type="sldNum" sz="quarter" idx="12"/>
          </p:nvPr>
        </p:nvSpPr>
        <p:spPr>
          <a:xfrm>
            <a:off x="9896911" y="5410199"/>
            <a:ext cx="771089" cy="365125"/>
          </a:xfrm>
        </p:spPr>
        <p:txBody>
          <a:bodyPr/>
          <a:lstStyle/>
          <a:p>
            <a:fld id="{6D22F896-40B5-4ADD-8801-0D06FADFA095}" type="slidenum">
              <a:rPr lang="en-US" dirty="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Πανοραμική 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10" y="4304664"/>
            <a:ext cx="9912355" cy="819355"/>
          </a:xfrm>
        </p:spPr>
        <p:txBody>
          <a:bodyPr anchor="b">
            <a:normAutofit/>
          </a:bodyPr>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1141411" y="606426"/>
            <a:ext cx="9912354" cy="3299778"/>
          </a:xfrm>
          <a:prstGeom prst="round2DiagRect">
            <a:avLst>
              <a:gd name="adj1" fmla="val 4860"/>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3200"/>
            </a:lvl1pPr>
          </a:lstStyle>
          <a:p>
            <a:pPr marL="0" lvl="0" indent="0">
              <a:buNone/>
            </a:pPr>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41364" y="5124020"/>
            <a:ext cx="9910859" cy="682472"/>
          </a:xfrm>
        </p:spPr>
        <p:txBody>
          <a:bodyPr>
            <a:normAutofit/>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10/18/2024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Τίτλος και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56" y="609600"/>
            <a:ext cx="9905955" cy="3429000"/>
          </a:xfrm>
        </p:spPr>
        <p:txBody>
          <a:bodyPr anchor="ctr">
            <a:normAutofit/>
          </a:bodyPr>
          <a:lstStyle>
            <a:lvl1pPr>
              <a:defRPr sz="36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1141410" y="4419599"/>
            <a:ext cx="9904459" cy="1371599"/>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10/18/2024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Εισαγωγικά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446212" y="609599"/>
            <a:ext cx="9302752" cy="2748429"/>
          </a:xfrm>
        </p:spPr>
        <p:txBody>
          <a:bodyPr anchor="ctr">
            <a:normAutofit/>
          </a:bodyPr>
          <a:lstStyle>
            <a:lvl1pPr>
              <a:defRPr sz="3600"/>
            </a:lvl1pPr>
          </a:lstStyle>
          <a:p>
            <a:r>
              <a:rPr lang="el-GR"/>
              <a:t>Κάντε κλικ για να επεξεργαστείτε τον τίτλο υποδείγματος</a:t>
            </a:r>
            <a:endParaRPr lang="en-US" dirty="0"/>
          </a:p>
        </p:txBody>
      </p:sp>
      <p:sp>
        <p:nvSpPr>
          <p:cNvPr id="12" name="Text Placeholder 3"/>
          <p:cNvSpPr>
            <a:spLocks noGrp="1"/>
          </p:cNvSpPr>
          <p:nvPr>
            <p:ph type="body" sz="half" idx="13"/>
          </p:nvPr>
        </p:nvSpPr>
        <p:spPr>
          <a:xfrm>
            <a:off x="1720644" y="3365557"/>
            <a:ext cx="8752299" cy="548968"/>
          </a:xfrm>
        </p:spPr>
        <p:txBody>
          <a:bodyPr anchor="t">
            <a:normAutofit/>
          </a:bodyPr>
          <a:lstStyle>
            <a:lvl1pPr marL="0" indent="0">
              <a:buNone/>
              <a:defRPr sz="14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4" name="Text Placeholder 3"/>
          <p:cNvSpPr>
            <a:spLocks noGrp="1"/>
          </p:cNvSpPr>
          <p:nvPr>
            <p:ph type="body" sz="half" idx="2"/>
          </p:nvPr>
        </p:nvSpPr>
        <p:spPr>
          <a:xfrm>
            <a:off x="1141411" y="4309919"/>
            <a:ext cx="9906002" cy="1489496"/>
          </a:xfrm>
        </p:spPr>
        <p:txBody>
          <a:bodyPr anchor="ctr">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10/18/2024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
        <p:nvSpPr>
          <p:cNvPr id="60" name="TextBox 59"/>
          <p:cNvSpPr txBox="1"/>
          <p:nvPr/>
        </p:nvSpPr>
        <p:spPr>
          <a:xfrm>
            <a:off x="903512" y="732394"/>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
        <p:nvSpPr>
          <p:cNvPr id="61" name="TextBox 60"/>
          <p:cNvSpPr txBox="1"/>
          <p:nvPr/>
        </p:nvSpPr>
        <p:spPr>
          <a:xfrm>
            <a:off x="10537370" y="2764972"/>
            <a:ext cx="609600" cy="584776"/>
          </a:xfrm>
          <a:prstGeom prst="rect">
            <a:avLst/>
          </a:prstGeom>
        </p:spPr>
        <p:txBody>
          <a:bodyPr vert="horz" lIns="91440" tIns="45720" rIns="91440" bIns="45720" rtlCol="0" anchor="ctr">
            <a:noAutofit/>
          </a:bodyPr>
          <a:lstStyle>
            <a:lvl1pPr>
              <a:spcBef>
                <a:spcPct val="0"/>
              </a:spcBef>
              <a:buNone/>
              <a:defRPr sz="3200" b="0" cap="all">
                <a:ln w="3175" cmpd="sng">
                  <a:noFill/>
                </a:ln>
                <a:effectLst>
                  <a:glow rad="38100">
                    <a:schemeClr val="bg1">
                      <a:lumMod val="65000"/>
                      <a:lumOff val="35000"/>
                      <a:alpha val="40000"/>
                    </a:schemeClr>
                  </a:glow>
                  <a:outerShdw blurRad="28575" dist="38100" dir="14040000" algn="tl" rotWithShape="0">
                    <a:srgbClr val="000000">
                      <a:alpha val="25000"/>
                    </a:srgbClr>
                  </a:outerShdw>
                </a:effectLst>
                <a:latin typeface="+mj-lt"/>
                <a:ea typeface="+mj-ea"/>
                <a:cs typeface="Trebuchet MS"/>
              </a:defRPr>
            </a:lvl1pPr>
            <a:lvl2pPr>
              <a:defRPr>
                <a:solidFill>
                  <a:schemeClr val="tx2"/>
                </a:solidFill>
              </a:defRPr>
            </a:lvl2pPr>
            <a:lvl3pPr>
              <a:defRPr>
                <a:solidFill>
                  <a:schemeClr val="tx2"/>
                </a:solidFill>
              </a:defRPr>
            </a:lvl3pPr>
            <a:lvl4pPr>
              <a:defRPr>
                <a:solidFill>
                  <a:schemeClr val="tx2"/>
                </a:solidFill>
              </a:defRPr>
            </a:lvl4pPr>
            <a:lvl5pPr>
              <a:defRPr>
                <a:solidFill>
                  <a:schemeClr val="tx2"/>
                </a:solidFill>
              </a:defRPr>
            </a:lvl5pPr>
            <a:lvl6pPr>
              <a:defRPr>
                <a:solidFill>
                  <a:schemeClr val="tx2"/>
                </a:solidFill>
              </a:defRPr>
            </a:lvl6pPr>
            <a:lvl7pPr>
              <a:defRPr>
                <a:solidFill>
                  <a:schemeClr val="tx2"/>
                </a:solidFill>
              </a:defRPr>
            </a:lvl7pPr>
            <a:lvl8pPr>
              <a:defRPr>
                <a:solidFill>
                  <a:schemeClr val="tx2"/>
                </a:solidFill>
              </a:defRPr>
            </a:lvl8pPr>
            <a:lvl9pPr>
              <a:defRPr>
                <a:solidFill>
                  <a:schemeClr val="tx2"/>
                </a:solidFill>
              </a:defRPr>
            </a:lvl9pPr>
          </a:lstStyle>
          <a:p>
            <a:pPr lvl="0" algn="r"/>
            <a:r>
              <a:rPr lang="en-US" sz="8000" dirty="0">
                <a:solidFill>
                  <a:schemeClr val="tx1"/>
                </a:solidFill>
                <a:effectLst/>
              </a:rPr>
              <a:t>”</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Κάρτα ονόματος">
    <p:spTree>
      <p:nvGrpSpPr>
        <p:cNvPr id="1" name=""/>
        <p:cNvGrpSpPr/>
        <p:nvPr/>
      </p:nvGrpSpPr>
      <p:grpSpPr>
        <a:xfrm>
          <a:off x="0" y="0"/>
          <a:ext cx="0" cy="0"/>
          <a:chOff x="0" y="0"/>
          <a:chExt cx="0" cy="0"/>
        </a:xfrm>
      </p:grpSpPr>
      <p:sp>
        <p:nvSpPr>
          <p:cNvPr id="2" name="Title 1"/>
          <p:cNvSpPr>
            <a:spLocks noGrp="1"/>
          </p:cNvSpPr>
          <p:nvPr>
            <p:ph type="title"/>
          </p:nvPr>
        </p:nvSpPr>
        <p:spPr>
          <a:xfrm>
            <a:off x="1141410" y="2134041"/>
            <a:ext cx="9906001" cy="2511835"/>
          </a:xfrm>
        </p:spPr>
        <p:txBody>
          <a:bodyPr anchor="b">
            <a:normAutofit/>
          </a:bodyPr>
          <a:lstStyle>
            <a:lvl1pPr>
              <a:defRPr sz="3600"/>
            </a:lvl1pPr>
          </a:lstStyle>
          <a:p>
            <a:r>
              <a:rPr lang="el-GR"/>
              <a:t>Κάντε κλικ για να επεξεργαστείτε τον τίτλο υποδείγματος</a:t>
            </a:r>
            <a:endParaRPr lang="en-US" dirty="0"/>
          </a:p>
        </p:txBody>
      </p:sp>
      <p:sp>
        <p:nvSpPr>
          <p:cNvPr id="4" name="Text Placeholder 3"/>
          <p:cNvSpPr>
            <a:spLocks noGrp="1"/>
          </p:cNvSpPr>
          <p:nvPr>
            <p:ph type="body" sz="half" idx="2"/>
          </p:nvPr>
        </p:nvSpPr>
        <p:spPr>
          <a:xfrm>
            <a:off x="1141364" y="4657655"/>
            <a:ext cx="9904505" cy="1140644"/>
          </a:xfrm>
        </p:spPr>
        <p:txBody>
          <a:bodyPr anchor="t">
            <a:normAutofit/>
          </a:bodyPr>
          <a:lstStyle>
            <a:lvl1pPr marL="0" indent="0">
              <a:buNone/>
              <a:defRPr sz="18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10/18/2024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15" name="Title 1"/>
          <p:cNvSpPr>
            <a:spLocks noGrp="1"/>
          </p:cNvSpPr>
          <p:nvPr>
            <p:ph type="title"/>
          </p:nvPr>
        </p:nvSpPr>
        <p:spPr>
          <a:xfrm>
            <a:off x="1141413" y="609600"/>
            <a:ext cx="9905998" cy="1905000"/>
          </a:xfrm>
        </p:spPr>
        <p:txBody>
          <a:bodyPr/>
          <a:lstStyle/>
          <a:p>
            <a:r>
              <a:rPr lang="el-GR"/>
              <a:t>Κάντε κλικ για να επεξεργαστείτε τον τίτλο υποδείγματος</a:t>
            </a:r>
            <a:endParaRPr lang="en-US" dirty="0"/>
          </a:p>
        </p:txBody>
      </p:sp>
      <p:sp>
        <p:nvSpPr>
          <p:cNvPr id="7" name="Text Placeholder 2"/>
          <p:cNvSpPr>
            <a:spLocks noGrp="1"/>
          </p:cNvSpPr>
          <p:nvPr>
            <p:ph type="body" idx="1"/>
          </p:nvPr>
        </p:nvSpPr>
        <p:spPr>
          <a:xfrm>
            <a:off x="1141410" y="2674463"/>
            <a:ext cx="3196899"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8" name="Text Placeholder 3"/>
          <p:cNvSpPr>
            <a:spLocks noGrp="1"/>
          </p:cNvSpPr>
          <p:nvPr>
            <p:ph type="body" sz="half" idx="15"/>
          </p:nvPr>
        </p:nvSpPr>
        <p:spPr>
          <a:xfrm>
            <a:off x="1127918" y="3360263"/>
            <a:ext cx="3208735"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9" name="Text Placeholder 4"/>
          <p:cNvSpPr>
            <a:spLocks noGrp="1"/>
          </p:cNvSpPr>
          <p:nvPr>
            <p:ph type="body" sz="quarter" idx="3"/>
          </p:nvPr>
        </p:nvSpPr>
        <p:spPr>
          <a:xfrm>
            <a:off x="4514766" y="2677635"/>
            <a:ext cx="3184385"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0" name="Text Placeholder 3"/>
          <p:cNvSpPr>
            <a:spLocks noGrp="1"/>
          </p:cNvSpPr>
          <p:nvPr>
            <p:ph type="body" sz="half" idx="16"/>
          </p:nvPr>
        </p:nvSpPr>
        <p:spPr>
          <a:xfrm>
            <a:off x="4504213" y="3363435"/>
            <a:ext cx="3195830"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11" name="Text Placeholder 4"/>
          <p:cNvSpPr>
            <a:spLocks noGrp="1"/>
          </p:cNvSpPr>
          <p:nvPr>
            <p:ph type="body" sz="quarter" idx="13"/>
          </p:nvPr>
        </p:nvSpPr>
        <p:spPr>
          <a:xfrm>
            <a:off x="7852442" y="2674463"/>
            <a:ext cx="3194968" cy="685800"/>
          </a:xfrm>
        </p:spPr>
        <p:txBody>
          <a:bodyPr anchor="b">
            <a:noAutofit/>
          </a:bodyPr>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12" name="Text Placeholder 3"/>
          <p:cNvSpPr>
            <a:spLocks noGrp="1"/>
          </p:cNvSpPr>
          <p:nvPr>
            <p:ph type="body" sz="half" idx="17"/>
          </p:nvPr>
        </p:nvSpPr>
        <p:spPr>
          <a:xfrm>
            <a:off x="7852442" y="3360263"/>
            <a:ext cx="3194968" cy="2430936"/>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3" name="Date Placeholder 2"/>
          <p:cNvSpPr>
            <a:spLocks noGrp="1"/>
          </p:cNvSpPr>
          <p:nvPr>
            <p:ph type="dt" sz="half" idx="10"/>
          </p:nvPr>
        </p:nvSpPr>
        <p:spPr/>
        <p:txBody>
          <a:bodyPr/>
          <a:lstStyle/>
          <a:p>
            <a:fld id="{48A87A34-81AB-432B-8DAE-1953F412C126}" type="datetimeFigureOut">
              <a:rPr lang="en-US" dirty="0"/>
              <a:t>10/18/2024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30" name="Title 1"/>
          <p:cNvSpPr>
            <a:spLocks noGrp="1"/>
          </p:cNvSpPr>
          <p:nvPr>
            <p:ph type="title"/>
          </p:nvPr>
        </p:nvSpPr>
        <p:spPr>
          <a:xfrm>
            <a:off x="1141411" y="609600"/>
            <a:ext cx="9905999" cy="1905000"/>
          </a:xfrm>
        </p:spPr>
        <p:txBody>
          <a:bodyPr/>
          <a:lstStyle/>
          <a:p>
            <a:r>
              <a:rPr lang="el-GR"/>
              <a:t>Κάντε κλικ για να επεξεργαστείτε τον τίτλο υποδείγματος</a:t>
            </a:r>
            <a:endParaRPr lang="en-US" dirty="0"/>
          </a:p>
        </p:txBody>
      </p:sp>
      <p:sp>
        <p:nvSpPr>
          <p:cNvPr id="19" name="Text Placeholder 2"/>
          <p:cNvSpPr>
            <a:spLocks noGrp="1"/>
          </p:cNvSpPr>
          <p:nvPr>
            <p:ph type="body" idx="1"/>
          </p:nvPr>
        </p:nvSpPr>
        <p:spPr>
          <a:xfrm>
            <a:off x="1141413" y="4404596"/>
            <a:ext cx="319524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0" name="Picture Placeholder 2"/>
          <p:cNvSpPr>
            <a:spLocks noGrp="1" noChangeAspect="1"/>
          </p:cNvSpPr>
          <p:nvPr>
            <p:ph type="pic" idx="15"/>
          </p:nvPr>
        </p:nvSpPr>
        <p:spPr>
          <a:xfrm>
            <a:off x="1141413" y="2666998"/>
            <a:ext cx="31952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l-GR"/>
              <a:t>Κάντε κλικ στο εικονίδιο για να προσθέσετε εικόνα</a:t>
            </a:r>
            <a:endParaRPr lang="en-US" dirty="0"/>
          </a:p>
        </p:txBody>
      </p:sp>
      <p:sp>
        <p:nvSpPr>
          <p:cNvPr id="21" name="Text Placeholder 3"/>
          <p:cNvSpPr>
            <a:spLocks noGrp="1"/>
          </p:cNvSpPr>
          <p:nvPr>
            <p:ph type="body" sz="half" idx="18"/>
          </p:nvPr>
        </p:nvSpPr>
        <p:spPr>
          <a:xfrm>
            <a:off x="1141413" y="4980858"/>
            <a:ext cx="3195240" cy="817843"/>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22" name="Text Placeholder 4"/>
          <p:cNvSpPr>
            <a:spLocks noGrp="1"/>
          </p:cNvSpPr>
          <p:nvPr>
            <p:ph type="body" sz="quarter" idx="3"/>
          </p:nvPr>
        </p:nvSpPr>
        <p:spPr>
          <a:xfrm>
            <a:off x="4489053" y="4404596"/>
            <a:ext cx="3200400"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3" name="Picture Placeholder 2"/>
          <p:cNvSpPr>
            <a:spLocks noGrp="1" noChangeAspect="1"/>
          </p:cNvSpPr>
          <p:nvPr>
            <p:ph type="pic" idx="21"/>
          </p:nvPr>
        </p:nvSpPr>
        <p:spPr>
          <a:xfrm>
            <a:off x="4489053" y="2666998"/>
            <a:ext cx="3198940"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l-GR"/>
              <a:t>Κάντε κλικ στο εικονίδιο για να προσθέσετε εικόνα</a:t>
            </a:r>
            <a:endParaRPr lang="en-US" dirty="0"/>
          </a:p>
        </p:txBody>
      </p:sp>
      <p:sp>
        <p:nvSpPr>
          <p:cNvPr id="24" name="Text Placeholder 3"/>
          <p:cNvSpPr>
            <a:spLocks noGrp="1"/>
          </p:cNvSpPr>
          <p:nvPr>
            <p:ph type="body" sz="half" idx="19"/>
          </p:nvPr>
        </p:nvSpPr>
        <p:spPr>
          <a:xfrm>
            <a:off x="4487593" y="4980857"/>
            <a:ext cx="3200400" cy="810342"/>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25" name="Text Placeholder 4"/>
          <p:cNvSpPr>
            <a:spLocks noGrp="1"/>
          </p:cNvSpPr>
          <p:nvPr>
            <p:ph type="body" sz="quarter" idx="13"/>
          </p:nvPr>
        </p:nvSpPr>
        <p:spPr>
          <a:xfrm>
            <a:off x="7852567" y="4404595"/>
            <a:ext cx="3190741" cy="576262"/>
          </a:xfrm>
        </p:spPr>
        <p:txBody>
          <a:bodyPr anchor="b">
            <a:noAutofit/>
          </a:bodyPr>
          <a:lstStyle>
            <a:lvl1pPr marL="0" indent="0">
              <a:lnSpc>
                <a:spcPct val="90000"/>
              </a:lnSpc>
              <a:buNone/>
              <a:defRPr sz="20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26" name="Picture Placeholder 2"/>
          <p:cNvSpPr>
            <a:spLocks noGrp="1" noChangeAspect="1"/>
          </p:cNvSpPr>
          <p:nvPr>
            <p:ph type="pic" idx="22"/>
          </p:nvPr>
        </p:nvSpPr>
        <p:spPr>
          <a:xfrm>
            <a:off x="7852442" y="2666998"/>
            <a:ext cx="3194969" cy="1524000"/>
          </a:xfrm>
          <a:prstGeom prst="round2DiagRect">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vert="horz" lIns="91440" tIns="45720" rIns="91440" bIns="45720" rtlCol="0" anchor="t">
            <a:normAutofit/>
          </a:bodyPr>
          <a:lstStyle>
            <a:lvl1pPr>
              <a:buNone/>
              <a:defRPr lang="en-US" sz="2000" dirty="0"/>
            </a:lvl1pPr>
          </a:lstStyle>
          <a:p>
            <a:pPr marL="0" lvl="0" indent="0">
              <a:buNone/>
            </a:pPr>
            <a:r>
              <a:rPr lang="el-GR"/>
              <a:t>Κάντε κλικ στο εικονίδιο για να προσθέσετε εικόνα</a:t>
            </a:r>
            <a:endParaRPr lang="en-US" dirty="0"/>
          </a:p>
        </p:txBody>
      </p:sp>
      <p:sp>
        <p:nvSpPr>
          <p:cNvPr id="27" name="Text Placeholder 3"/>
          <p:cNvSpPr>
            <a:spLocks noGrp="1"/>
          </p:cNvSpPr>
          <p:nvPr>
            <p:ph type="body" sz="half" idx="20"/>
          </p:nvPr>
        </p:nvSpPr>
        <p:spPr>
          <a:xfrm>
            <a:off x="7852442" y="4980854"/>
            <a:ext cx="3194968" cy="810345"/>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κειμένου υποδείγματος</a:t>
            </a:r>
          </a:p>
        </p:txBody>
      </p:sp>
      <p:sp>
        <p:nvSpPr>
          <p:cNvPr id="3" name="Date Placeholder 2"/>
          <p:cNvSpPr>
            <a:spLocks noGrp="1"/>
          </p:cNvSpPr>
          <p:nvPr>
            <p:ph type="dt" sz="half" idx="10"/>
          </p:nvPr>
        </p:nvSpPr>
        <p:spPr/>
        <p:txBody>
          <a:bodyPr/>
          <a:lstStyle/>
          <a:p>
            <a:fld id="{48A87A34-81AB-432B-8DAE-1953F412C126}" type="datetimeFigureOut">
              <a:rPr lang="en-US" dirty="0"/>
              <a:t>10/18/2024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p:txBody>
          <a:bodyPr vert="eaVert" ancho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042400" y="609599"/>
            <a:ext cx="2005011" cy="5181601"/>
          </a:xfrm>
        </p:spPr>
        <p:txBody>
          <a:bodyPr vert="eaVert"/>
          <a:lstStyle/>
          <a:p>
            <a:r>
              <a:rPr lang="el-GR"/>
              <a:t>Κάντε κλικ για να επεξεργαστείτε τον τίτλο υποδείγματος</a:t>
            </a:r>
            <a:endParaRPr lang="en-US" dirty="0"/>
          </a:p>
        </p:txBody>
      </p:sp>
      <p:sp>
        <p:nvSpPr>
          <p:cNvPr id="3" name="Vertical Text Placeholder 2"/>
          <p:cNvSpPr>
            <a:spLocks noGrp="1"/>
          </p:cNvSpPr>
          <p:nvPr>
            <p:ph type="body" orient="vert" idx="1"/>
          </p:nvPr>
        </p:nvSpPr>
        <p:spPr>
          <a:xfrm>
            <a:off x="1141410" y="609599"/>
            <a:ext cx="7748590" cy="5181601"/>
          </a:xfrm>
        </p:spPr>
        <p:txBody>
          <a:bodyPr vert="eaVert"/>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10"/>
          </p:nvPr>
        </p:nvSpPr>
        <p:spPr/>
        <p:txBody>
          <a:bodyPr/>
          <a:lstStyle/>
          <a:p>
            <a:fld id="{48A87A34-81AB-432B-8DAE-1953F412C126}" type="datetimeFigureOut">
              <a:rPr lang="en-US" dirty="0"/>
              <a:t>10/18/2024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Title 1"/>
          <p:cNvSpPr>
            <a:spLocks noGrp="1"/>
          </p:cNvSpPr>
          <p:nvPr>
            <p:ph type="title"/>
          </p:nvPr>
        </p:nvSpPr>
        <p:spPr>
          <a:xfrm>
            <a:off x="1141411" y="1419226"/>
            <a:ext cx="9906000" cy="2852737"/>
          </a:xfrm>
        </p:spPr>
        <p:txBody>
          <a:bodyPr anchor="b">
            <a:normAutofit/>
          </a:bodyPr>
          <a:lstStyle>
            <a:lvl1pPr>
              <a:defRPr sz="3600"/>
            </a:lvl1p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141411" y="4424362"/>
            <a:ext cx="9906000" cy="1374776"/>
          </a:xfrm>
        </p:spPr>
        <p:txBody>
          <a:bodyPr>
            <a:normAutofit/>
          </a:bodyPr>
          <a:lstStyle>
            <a:lvl1pPr marL="0" indent="0">
              <a:buNone/>
              <a:defRPr sz="1800" cap="all" baseline="0">
                <a:solidFill>
                  <a:schemeClr val="tx1">
                    <a:tint val="75000"/>
                  </a:schemeClr>
                </a:solidFill>
              </a:defRPr>
            </a:lvl1pPr>
            <a:lvl2pPr marL="457200" indent="0">
              <a:buNone/>
              <a:defRPr sz="18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l-GR"/>
              <a:t>Στυλ κειμένου υποδείγματος</a:t>
            </a:r>
          </a:p>
        </p:txBody>
      </p:sp>
      <p:sp>
        <p:nvSpPr>
          <p:cNvPr id="4" name="Date Placeholder 3"/>
          <p:cNvSpPr>
            <a:spLocks noGrp="1"/>
          </p:cNvSpPr>
          <p:nvPr>
            <p:ph type="dt" sz="half" idx="10"/>
          </p:nvPr>
        </p:nvSpPr>
        <p:spPr/>
        <p:txBody>
          <a:bodyPr/>
          <a:lstStyle/>
          <a:p>
            <a:fld id="{48A87A34-81AB-432B-8DAE-1953F412C126}" type="datetimeFigureOut">
              <a:rPr lang="en-US" dirty="0"/>
              <a:t>10/18/2024</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sz="half" idx="1"/>
          </p:nvPr>
        </p:nvSpPr>
        <p:spPr>
          <a:xfrm>
            <a:off x="1141410" y="2249486"/>
            <a:ext cx="4878389" cy="3541714"/>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Content Placeholder 3"/>
          <p:cNvSpPr>
            <a:spLocks noGrp="1"/>
          </p:cNvSpPr>
          <p:nvPr>
            <p:ph sz="half" idx="2"/>
          </p:nvPr>
        </p:nvSpPr>
        <p:spPr>
          <a:xfrm>
            <a:off x="6172200" y="2249486"/>
            <a:ext cx="4875211" cy="3541714"/>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Date Placeholder 4"/>
          <p:cNvSpPr>
            <a:spLocks noGrp="1"/>
          </p:cNvSpPr>
          <p:nvPr>
            <p:ph type="dt" sz="half" idx="10"/>
          </p:nvPr>
        </p:nvSpPr>
        <p:spPr/>
        <p:txBody>
          <a:bodyPr/>
          <a:lstStyle/>
          <a:p>
            <a:fld id="{48A87A34-81AB-432B-8DAE-1953F412C126}" type="datetimeFigureOut">
              <a:rPr lang="en-US" dirty="0"/>
              <a:t>10/18/2024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a:xfrm>
            <a:off x="1141411" y="619126"/>
            <a:ext cx="9906000" cy="1477961"/>
          </a:xfrm>
        </p:spPr>
        <p:txBody>
          <a:bodyPr/>
          <a:lstStyle/>
          <a:p>
            <a:r>
              <a:rPr lang="el-GR"/>
              <a:t>Κάντε κλικ για να επεξεργαστείτε τον τίτλο υποδείγματος</a:t>
            </a:r>
            <a:endParaRPr lang="en-US" dirty="0"/>
          </a:p>
        </p:txBody>
      </p:sp>
      <p:sp>
        <p:nvSpPr>
          <p:cNvPr id="3" name="Text Placeholder 2"/>
          <p:cNvSpPr>
            <a:spLocks noGrp="1"/>
          </p:cNvSpPr>
          <p:nvPr>
            <p:ph type="body" idx="1"/>
          </p:nvPr>
        </p:nvSpPr>
        <p:spPr>
          <a:xfrm>
            <a:off x="1370019" y="2249486"/>
            <a:ext cx="4649783"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4" name="Content Placeholder 3"/>
          <p:cNvSpPr>
            <a:spLocks noGrp="1"/>
          </p:cNvSpPr>
          <p:nvPr>
            <p:ph sz="half" idx="2"/>
          </p:nvPr>
        </p:nvSpPr>
        <p:spPr>
          <a:xfrm>
            <a:off x="1141410" y="3073397"/>
            <a:ext cx="4878391" cy="2717801"/>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5" name="Text Placeholder 4"/>
          <p:cNvSpPr>
            <a:spLocks noGrp="1"/>
          </p:cNvSpPr>
          <p:nvPr>
            <p:ph type="body" sz="quarter" idx="3"/>
          </p:nvPr>
        </p:nvSpPr>
        <p:spPr>
          <a:xfrm>
            <a:off x="6400808" y="2249485"/>
            <a:ext cx="4646602" cy="823912"/>
          </a:xfrm>
        </p:spPr>
        <p:txBody>
          <a:bodyPr anchor="b"/>
          <a:lstStyle>
            <a:lvl1pPr marL="0" indent="0">
              <a:lnSpc>
                <a:spcPct val="90000"/>
              </a:lnSpc>
              <a:buNone/>
              <a:defRPr sz="2400" b="0" cap="all" baseline="0">
                <a:solidFill>
                  <a:schemeClr val="tx1"/>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κειμένου υποδείγματος</a:t>
            </a:r>
          </a:p>
        </p:txBody>
      </p:sp>
      <p:sp>
        <p:nvSpPr>
          <p:cNvPr id="6" name="Content Placeholder 5"/>
          <p:cNvSpPr>
            <a:spLocks noGrp="1"/>
          </p:cNvSpPr>
          <p:nvPr>
            <p:ph sz="quarter" idx="4"/>
          </p:nvPr>
        </p:nvSpPr>
        <p:spPr>
          <a:xfrm>
            <a:off x="6172200" y="3073397"/>
            <a:ext cx="4875210" cy="2717801"/>
          </a:xfrm>
        </p:spPr>
        <p:txBody>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7" name="Date Placeholder 6"/>
          <p:cNvSpPr>
            <a:spLocks noGrp="1"/>
          </p:cNvSpPr>
          <p:nvPr>
            <p:ph type="dt" sz="half" idx="10"/>
          </p:nvPr>
        </p:nvSpPr>
        <p:spPr/>
        <p:txBody>
          <a:bodyPr/>
          <a:lstStyle/>
          <a:p>
            <a:fld id="{48A87A34-81AB-432B-8DAE-1953F412C126}" type="datetimeFigureOut">
              <a:rPr lang="en-US" dirty="0"/>
              <a:t>10/18/2024</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Κάντε κλικ για να επεξεργαστείτε τον τίτλο υποδείγματος</a:t>
            </a:r>
            <a:endParaRPr lang="en-US" dirty="0"/>
          </a:p>
        </p:txBody>
      </p:sp>
      <p:sp>
        <p:nvSpPr>
          <p:cNvPr id="3" name="Date Placeholder 2"/>
          <p:cNvSpPr>
            <a:spLocks noGrp="1"/>
          </p:cNvSpPr>
          <p:nvPr>
            <p:ph type="dt" sz="half" idx="10"/>
          </p:nvPr>
        </p:nvSpPr>
        <p:spPr/>
        <p:txBody>
          <a:bodyPr/>
          <a:lstStyle/>
          <a:p>
            <a:fld id="{48A87A34-81AB-432B-8DAE-1953F412C126}" type="datetimeFigureOut">
              <a:rPr lang="en-US" dirty="0"/>
              <a:t>10/18/2024</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ό">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A87A34-81AB-432B-8DAE-1953F412C126}" type="datetimeFigureOut">
              <a:rPr lang="en-US" dirty="0"/>
              <a:t>10/18/2024</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6705" y="609601"/>
            <a:ext cx="3856037" cy="1639884"/>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Content Placeholder 2"/>
          <p:cNvSpPr>
            <a:spLocks noGrp="1"/>
          </p:cNvSpPr>
          <p:nvPr>
            <p:ph idx="1"/>
          </p:nvPr>
        </p:nvSpPr>
        <p:spPr>
          <a:xfrm>
            <a:off x="5156200" y="592666"/>
            <a:ext cx="5891209" cy="5198534"/>
          </a:xfrm>
        </p:spPr>
        <p:txBody>
          <a:bodyPr anchor="ct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Text Placeholder 3"/>
          <p:cNvSpPr>
            <a:spLocks noGrp="1"/>
          </p:cNvSpPr>
          <p:nvPr>
            <p:ph type="body" sz="half" idx="2"/>
          </p:nvPr>
        </p:nvSpPr>
        <p:spPr>
          <a:xfrm>
            <a:off x="1146705" y="2249486"/>
            <a:ext cx="3856037"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10/18/2024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Title 1"/>
          <p:cNvSpPr>
            <a:spLocks noGrp="1"/>
          </p:cNvSpPr>
          <p:nvPr>
            <p:ph type="title"/>
          </p:nvPr>
        </p:nvSpPr>
        <p:spPr>
          <a:xfrm>
            <a:off x="1141413" y="609600"/>
            <a:ext cx="5934508" cy="1639886"/>
          </a:xfrm>
        </p:spPr>
        <p:txBody>
          <a:bodyPr anchor="b"/>
          <a:lstStyle>
            <a:lvl1pPr>
              <a:defRPr sz="3200"/>
            </a:lvl1pPr>
          </a:lstStyle>
          <a:p>
            <a:r>
              <a:rPr lang="el-GR"/>
              <a:t>Κάντε κλικ για να επεξεργαστείτε τον τίτλο υποδείγματος</a:t>
            </a:r>
            <a:endParaRPr lang="en-US" dirty="0"/>
          </a:p>
        </p:txBody>
      </p:sp>
      <p:sp>
        <p:nvSpPr>
          <p:cNvPr id="3" name="Picture Placeholder 2"/>
          <p:cNvSpPr>
            <a:spLocks noGrp="1" noChangeAspect="1"/>
          </p:cNvSpPr>
          <p:nvPr>
            <p:ph type="pic" idx="1"/>
          </p:nvPr>
        </p:nvSpPr>
        <p:spPr>
          <a:xfrm>
            <a:off x="7380721" y="609601"/>
            <a:ext cx="3666690" cy="5181599"/>
          </a:xfrm>
          <a:prstGeom prst="round2DiagRect">
            <a:avLst>
              <a:gd name="adj1" fmla="val 5608"/>
              <a:gd name="adj2" fmla="val 0"/>
            </a:avLst>
          </a:prstGeom>
          <a:ln w="19050" cap="sq">
            <a:solidFill>
              <a:schemeClr val="tx2">
                <a:lumMod val="60000"/>
                <a:lumOff val="40000"/>
                <a:alpha val="60000"/>
              </a:schemeClr>
            </a:solidFill>
            <a:miter lim="800000"/>
          </a:ln>
          <a:effectLst>
            <a:outerShdw blurRad="88900" dist="38100" dir="5400000" algn="t" rotWithShape="0">
              <a:prstClr val="black">
                <a:alpha val="40000"/>
              </a:prstClr>
            </a:outerShdw>
          </a:effectLst>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1141410" y="2249486"/>
            <a:ext cx="5934511" cy="3541714"/>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l-GR"/>
              <a:t>Στυλ κειμένου υποδείγματος</a:t>
            </a:r>
          </a:p>
        </p:txBody>
      </p:sp>
      <p:sp>
        <p:nvSpPr>
          <p:cNvPr id="5" name="Date Placeholder 4"/>
          <p:cNvSpPr>
            <a:spLocks noGrp="1"/>
          </p:cNvSpPr>
          <p:nvPr>
            <p:ph type="dt" sz="half" idx="10"/>
          </p:nvPr>
        </p:nvSpPr>
        <p:spPr/>
        <p:txBody>
          <a:bodyPr/>
          <a:lstStyle/>
          <a:p>
            <a:fld id="{48A87A34-81AB-432B-8DAE-1953F412C126}" type="datetimeFigureOut">
              <a:rPr lang="en-US" dirty="0"/>
              <a:t>10/18/2024</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6D22F896-40B5-4ADD-8801-0D06FADFA095}" type="slidenum">
              <a:rPr lang="en-US" dirty="0"/>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3.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microsoft.com/office/2007/relationships/hdphoto" Target="../media/hdphoto1.wdp"/><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dpi="0" rotWithShape="1">
          <a:blip r:embed="rId19">
            <a:lum bright="70000" contrast="-70000"/>
            <a:extLst>
              <a:ext uri="{BEBA8EAE-BF5A-486C-A8C5-ECC9F3942E4B}">
                <a14:imgProps xmlns:a14="http://schemas.microsoft.com/office/drawing/2010/main">
                  <a14:imgLayer r:embed="rId20">
                    <a14:imgEffect>
                      <a14:artisticGlowEdges/>
                    </a14:imgEffect>
                  </a14:imgLayer>
                </a14:imgProps>
              </a:ext>
            </a:extLst>
          </a:blip>
          <a:srcRect/>
          <a:stretch>
            <a:fillRect/>
          </a:stretch>
        </a:blipFill>
        <a:effectLst/>
      </p:bgPr>
    </p:bg>
    <p:spTree>
      <p:nvGrpSpPr>
        <p:cNvPr id="1" name=""/>
        <p:cNvGrpSpPr/>
        <p:nvPr/>
      </p:nvGrpSpPr>
      <p:grpSpPr>
        <a:xfrm>
          <a:off x="0" y="0"/>
          <a:ext cx="0" cy="0"/>
          <a:chOff x="0" y="0"/>
          <a:chExt cx="0" cy="0"/>
        </a:xfrm>
      </p:grpSpPr>
      <p:pic>
        <p:nvPicPr>
          <p:cNvPr id="7" name="Picture 2" descr="\\DROBO-FS\QuickDrops\JB\PPTX NG\Droplets\LightingOverlay.png"/>
          <p:cNvPicPr>
            <a:picLocks noChangeAspect="1" noChangeArrowheads="1"/>
          </p:cNvPicPr>
          <p:nvPr/>
        </p:nvPicPr>
        <p:blipFill>
          <a:blip r:embed="rId21">
            <a:alphaModFix amt="30000"/>
            <a:extLst>
              <a:ext uri="{28A0092B-C50C-407E-A947-70E740481C1C}">
                <a14:useLocalDpi xmlns:a14="http://schemas.microsoft.com/office/drawing/2010/main" val="0"/>
              </a:ext>
            </a:extLst>
          </a:blip>
          <a:srcRect/>
          <a:stretch>
            <a:fillRect/>
          </a:stretch>
        </p:blipFill>
        <p:spPr bwMode="auto">
          <a:xfrm>
            <a:off x="0" y="-1"/>
            <a:ext cx="12192003" cy="6858001"/>
          </a:xfrm>
          <a:prstGeom prst="rect">
            <a:avLst/>
          </a:prstGeom>
          <a:noFill/>
          <a:extLst>
            <a:ext uri="{909E8E84-426E-40dd-AFC4-6F175D3DCCD1}">
              <a14:hiddenFill xmlns="" xmlns:a14="http://schemas.microsoft.com/office/drawing/2010/main">
                <a:solidFill>
                  <a:srgbClr val="FFFFFF"/>
                </a:solidFill>
              </a14:hiddenFill>
            </a:ext>
          </a:extLst>
        </p:spPr>
      </p:pic>
      <p:grpSp>
        <p:nvGrpSpPr>
          <p:cNvPr id="8" name="Group 7"/>
          <p:cNvGrpSpPr/>
          <p:nvPr/>
        </p:nvGrpSpPr>
        <p:grpSpPr>
          <a:xfrm>
            <a:off x="-14288" y="0"/>
            <a:ext cx="12053888" cy="6858001"/>
            <a:chOff x="-14288" y="0"/>
            <a:chExt cx="12053888" cy="6858001"/>
          </a:xfrm>
        </p:grpSpPr>
        <p:grpSp>
          <p:nvGrpSpPr>
            <p:cNvPr id="9" name="Group 8"/>
            <p:cNvGrpSpPr/>
            <p:nvPr/>
          </p:nvGrpSpPr>
          <p:grpSpPr>
            <a:xfrm>
              <a:off x="-14288" y="0"/>
              <a:ext cx="1220788" cy="6858001"/>
              <a:chOff x="-14288" y="0"/>
              <a:chExt cx="1220788" cy="6858001"/>
            </a:xfrm>
            <a:gradFill flip="none" rotWithShape="1">
              <a:gsLst>
                <a:gs pos="0">
                  <a:schemeClr val="tx2"/>
                </a:gs>
                <a:gs pos="100000">
                  <a:schemeClr val="bg2">
                    <a:lumMod val="60000"/>
                    <a:lumOff val="40000"/>
                  </a:schemeClr>
                </a:gs>
              </a:gsLst>
              <a:lin ang="5400000" scaled="0"/>
              <a:tileRect/>
            </a:gradFill>
          </p:grpSpPr>
          <p:sp>
            <p:nvSpPr>
              <p:cNvPr id="21" name="Rectangle 5"/>
              <p:cNvSpPr>
                <a:spLocks noChangeArrowheads="1"/>
              </p:cNvSpPr>
              <p:nvPr/>
            </p:nvSpPr>
            <p:spPr bwMode="auto">
              <a:xfrm>
                <a:off x="114300" y="4763"/>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22" name="Freeform 6"/>
              <p:cNvSpPr>
                <a:spLocks noEditPoints="1"/>
              </p:cNvSpPr>
              <p:nvPr/>
            </p:nvSpPr>
            <p:spPr bwMode="auto">
              <a:xfrm>
                <a:off x="33337" y="217646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3" name="Freeform 7"/>
              <p:cNvSpPr>
                <a:spLocks noEditPoints="1"/>
              </p:cNvSpPr>
              <p:nvPr/>
            </p:nvSpPr>
            <p:spPr bwMode="auto">
              <a:xfrm>
                <a:off x="28575" y="4021138"/>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4" name="Freeform 8"/>
              <p:cNvSpPr/>
              <p:nvPr/>
            </p:nvSpPr>
            <p:spPr bwMode="auto">
              <a:xfrm>
                <a:off x="200025" y="4763"/>
                <a:ext cx="369888" cy="1811338"/>
              </a:xfrm>
              <a:custGeom>
                <a:avLst/>
                <a:gdLst/>
                <a:ahLst/>
                <a:cxnLst/>
                <a:rect l="0" t="0" r="r" b="b"/>
                <a:pathLst>
                  <a:path w="233" h="1141">
                    <a:moveTo>
                      <a:pt x="218" y="1141"/>
                    </a:moveTo>
                    <a:lnTo>
                      <a:pt x="0" y="626"/>
                    </a:lnTo>
                    <a:lnTo>
                      <a:pt x="0" y="0"/>
                    </a:lnTo>
                    <a:lnTo>
                      <a:pt x="15" y="0"/>
                    </a:lnTo>
                    <a:lnTo>
                      <a:pt x="15" y="623"/>
                    </a:lnTo>
                    <a:lnTo>
                      <a:pt x="233" y="1135"/>
                    </a:lnTo>
                    <a:lnTo>
                      <a:pt x="218" y="114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5" name="Freeform 9"/>
              <p:cNvSpPr>
                <a:spLocks noEditPoints="1"/>
              </p:cNvSpPr>
              <p:nvPr/>
            </p:nvSpPr>
            <p:spPr bwMode="auto">
              <a:xfrm>
                <a:off x="503237" y="1801813"/>
                <a:ext cx="190500" cy="188913"/>
              </a:xfrm>
              <a:custGeom>
                <a:avLst/>
                <a:gdLst/>
                <a:ahLst/>
                <a:cxnLst/>
                <a:rect l="0" t="0" r="r" b="b"/>
                <a:pathLst>
                  <a:path w="40" h="40">
                    <a:moveTo>
                      <a:pt x="20" y="40"/>
                    </a:moveTo>
                    <a:cubicBezTo>
                      <a:pt x="9" y="40"/>
                      <a:pt x="0" y="31"/>
                      <a:pt x="0" y="20"/>
                    </a:cubicBezTo>
                    <a:cubicBezTo>
                      <a:pt x="0" y="9"/>
                      <a:pt x="9" y="0"/>
                      <a:pt x="20" y="0"/>
                    </a:cubicBezTo>
                    <a:cubicBezTo>
                      <a:pt x="33" y="0"/>
                      <a:pt x="40" y="6"/>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6" name="Freeform 10"/>
              <p:cNvSpPr/>
              <p:nvPr/>
            </p:nvSpPr>
            <p:spPr bwMode="auto">
              <a:xfrm>
                <a:off x="285750" y="4763"/>
                <a:ext cx="369888" cy="1430338"/>
              </a:xfrm>
              <a:custGeom>
                <a:avLst/>
                <a:gdLst/>
                <a:ahLst/>
                <a:cxnLst/>
                <a:rect l="0" t="0" r="r" b="b"/>
                <a:pathLst>
                  <a:path w="233" h="901">
                    <a:moveTo>
                      <a:pt x="221" y="901"/>
                    </a:moveTo>
                    <a:lnTo>
                      <a:pt x="0" y="383"/>
                    </a:lnTo>
                    <a:lnTo>
                      <a:pt x="0" y="0"/>
                    </a:lnTo>
                    <a:lnTo>
                      <a:pt x="18" y="0"/>
                    </a:lnTo>
                    <a:lnTo>
                      <a:pt x="18" y="380"/>
                    </a:lnTo>
                    <a:lnTo>
                      <a:pt x="233" y="895"/>
                    </a:lnTo>
                    <a:lnTo>
                      <a:pt x="221" y="901"/>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7" name="Freeform 11"/>
              <p:cNvSpPr/>
              <p:nvPr/>
            </p:nvSpPr>
            <p:spPr bwMode="auto">
              <a:xfrm>
                <a:off x="546100" y="0"/>
                <a:ext cx="152400" cy="912813"/>
              </a:xfrm>
              <a:custGeom>
                <a:avLst/>
                <a:gdLst/>
                <a:ahLst/>
                <a:cxnLst/>
                <a:rect l="0" t="0" r="r" b="b"/>
                <a:pathLst>
                  <a:path w="96" h="575">
                    <a:moveTo>
                      <a:pt x="96" y="575"/>
                    </a:moveTo>
                    <a:lnTo>
                      <a:pt x="78" y="575"/>
                    </a:lnTo>
                    <a:lnTo>
                      <a:pt x="78" y="192"/>
                    </a:lnTo>
                    <a:lnTo>
                      <a:pt x="0" y="6"/>
                    </a:lnTo>
                    <a:lnTo>
                      <a:pt x="15" y="0"/>
                    </a:lnTo>
                    <a:lnTo>
                      <a:pt x="96" y="189"/>
                    </a:lnTo>
                    <a:lnTo>
                      <a:pt x="96"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8" name="Freeform 12"/>
              <p:cNvSpPr>
                <a:spLocks noEditPoints="1"/>
              </p:cNvSpPr>
              <p:nvPr/>
            </p:nvSpPr>
            <p:spPr bwMode="auto">
              <a:xfrm>
                <a:off x="588962" y="1420813"/>
                <a:ext cx="190500" cy="190500"/>
              </a:xfrm>
              <a:custGeom>
                <a:avLst/>
                <a:gdLst/>
                <a:ahLst/>
                <a:cxnLst/>
                <a:rect l="0" t="0" r="r" b="b"/>
                <a:pathLst>
                  <a:path w="40" h="40">
                    <a:moveTo>
                      <a:pt x="20" y="40"/>
                    </a:moveTo>
                    <a:cubicBezTo>
                      <a:pt x="9" y="40"/>
                      <a:pt x="0" y="31"/>
                      <a:pt x="0" y="20"/>
                    </a:cubicBezTo>
                    <a:cubicBezTo>
                      <a:pt x="0" y="9"/>
                      <a:pt x="9" y="0"/>
                      <a:pt x="20" y="0"/>
                    </a:cubicBezTo>
                    <a:cubicBezTo>
                      <a:pt x="33" y="0"/>
                      <a:pt x="40" y="7"/>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9"/>
                      <a:pt x="31"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9" name="Freeform 13"/>
              <p:cNvSpPr>
                <a:spLocks noEditPoints="1"/>
              </p:cNvSpPr>
              <p:nvPr/>
            </p:nvSpPr>
            <p:spPr bwMode="auto">
              <a:xfrm>
                <a:off x="588962" y="9032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0" name="Freeform 14"/>
              <p:cNvSpPr/>
              <p:nvPr/>
            </p:nvSpPr>
            <p:spPr bwMode="auto">
              <a:xfrm>
                <a:off x="641350" y="0"/>
                <a:ext cx="422275" cy="527050"/>
              </a:xfrm>
              <a:custGeom>
                <a:avLst/>
                <a:gdLst/>
                <a:ahLst/>
                <a:cxnLst/>
                <a:rect l="0" t="0" r="r" b="b"/>
                <a:pathLst>
                  <a:path w="266" h="332">
                    <a:moveTo>
                      <a:pt x="257" y="332"/>
                    </a:moveTo>
                    <a:lnTo>
                      <a:pt x="48" y="123"/>
                    </a:lnTo>
                    <a:lnTo>
                      <a:pt x="0" y="6"/>
                    </a:lnTo>
                    <a:lnTo>
                      <a:pt x="15" y="0"/>
                    </a:lnTo>
                    <a:lnTo>
                      <a:pt x="63" y="114"/>
                    </a:lnTo>
                    <a:lnTo>
                      <a:pt x="266" y="320"/>
                    </a:lnTo>
                    <a:lnTo>
                      <a:pt x="257" y="332"/>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1" name="Freeform 15"/>
              <p:cNvSpPr>
                <a:spLocks noEditPoints="1"/>
              </p:cNvSpPr>
              <p:nvPr/>
            </p:nvSpPr>
            <p:spPr bwMode="auto">
              <a:xfrm>
                <a:off x="1020762" y="488950"/>
                <a:ext cx="161925" cy="147638"/>
              </a:xfrm>
              <a:custGeom>
                <a:avLst/>
                <a:gdLst/>
                <a:ahLst/>
                <a:cxnLst/>
                <a:rect l="0" t="0" r="r" b="b"/>
                <a:pathLst>
                  <a:path w="34" h="31">
                    <a:moveTo>
                      <a:pt x="17" y="31"/>
                    </a:moveTo>
                    <a:cubicBezTo>
                      <a:pt x="13" y="31"/>
                      <a:pt x="9" y="30"/>
                      <a:pt x="6" y="27"/>
                    </a:cubicBezTo>
                    <a:cubicBezTo>
                      <a:pt x="0" y="20"/>
                      <a:pt x="0" y="10"/>
                      <a:pt x="6" y="4"/>
                    </a:cubicBezTo>
                    <a:cubicBezTo>
                      <a:pt x="9" y="1"/>
                      <a:pt x="13" y="0"/>
                      <a:pt x="17" y="0"/>
                    </a:cubicBezTo>
                    <a:cubicBezTo>
                      <a:pt x="21" y="0"/>
                      <a:pt x="25" y="1"/>
                      <a:pt x="28" y="4"/>
                    </a:cubicBezTo>
                    <a:cubicBezTo>
                      <a:pt x="34" y="10"/>
                      <a:pt x="34" y="20"/>
                      <a:pt x="28" y="27"/>
                    </a:cubicBezTo>
                    <a:cubicBezTo>
                      <a:pt x="25" y="30"/>
                      <a:pt x="21" y="31"/>
                      <a:pt x="17" y="31"/>
                    </a:cubicBezTo>
                    <a:close/>
                    <a:moveTo>
                      <a:pt x="17" y="4"/>
                    </a:moveTo>
                    <a:cubicBezTo>
                      <a:pt x="14" y="4"/>
                      <a:pt x="11" y="5"/>
                      <a:pt x="9" y="7"/>
                    </a:cubicBezTo>
                    <a:cubicBezTo>
                      <a:pt x="4" y="12"/>
                      <a:pt x="4" y="19"/>
                      <a:pt x="9" y="24"/>
                    </a:cubicBezTo>
                    <a:cubicBezTo>
                      <a:pt x="11" y="26"/>
                      <a:pt x="14" y="27"/>
                      <a:pt x="17" y="27"/>
                    </a:cubicBezTo>
                    <a:cubicBezTo>
                      <a:pt x="20" y="27"/>
                      <a:pt x="23" y="26"/>
                      <a:pt x="25" y="24"/>
                    </a:cubicBezTo>
                    <a:cubicBezTo>
                      <a:pt x="30" y="19"/>
                      <a:pt x="30" y="12"/>
                      <a:pt x="25" y="7"/>
                    </a:cubicBezTo>
                    <a:cubicBezTo>
                      <a:pt x="23" y="5"/>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2" name="Line 16"/>
              <p:cNvSpPr>
                <a:spLocks noChangeShapeType="1"/>
              </p:cNvSpPr>
              <p:nvPr/>
            </p:nvSpPr>
            <p:spPr bwMode="auto">
              <a:xfrm>
                <a:off x="-4763" y="9525"/>
                <a:ext cx="0" cy="0"/>
              </a:xfrm>
              <a:prstGeom prst="line">
                <a:avLst/>
              </a:prstGeom>
              <a:grpFill/>
              <a:ln w="15" cap="flat">
                <a:solidFill>
                  <a:srgbClr val="FFFFFF"/>
                </a:solidFill>
                <a:prstDash val="solid"/>
                <a:miter lim="800000"/>
                <a:headEnd/>
                <a:tailEnd/>
              </a:ln>
            </p:spPr>
          </p:sp>
          <p:sp>
            <p:nvSpPr>
              <p:cNvPr id="33" name="Freeform 17"/>
              <p:cNvSpPr/>
              <p:nvPr/>
            </p:nvSpPr>
            <p:spPr bwMode="auto">
              <a:xfrm>
                <a:off x="9525" y="1801813"/>
                <a:ext cx="123825" cy="127000"/>
              </a:xfrm>
              <a:custGeom>
                <a:avLst/>
                <a:gdLst/>
                <a:ahLst/>
                <a:cxnLst/>
                <a:rect l="0" t="0" r="r" b="b"/>
                <a:pathLst>
                  <a:path w="78" h="80">
                    <a:moveTo>
                      <a:pt x="6" y="80"/>
                    </a:moveTo>
                    <a:lnTo>
                      <a:pt x="0" y="71"/>
                    </a:lnTo>
                    <a:lnTo>
                      <a:pt x="69" y="0"/>
                    </a:lnTo>
                    <a:lnTo>
                      <a:pt x="78" y="9"/>
                    </a:lnTo>
                    <a:lnTo>
                      <a:pt x="6" y="8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4" name="Freeform 18"/>
              <p:cNvSpPr/>
              <p:nvPr/>
            </p:nvSpPr>
            <p:spPr bwMode="auto">
              <a:xfrm>
                <a:off x="-9525" y="3549650"/>
                <a:ext cx="147638" cy="481013"/>
              </a:xfrm>
              <a:custGeom>
                <a:avLst/>
                <a:gdLst/>
                <a:ahLst/>
                <a:cxnLst/>
                <a:rect l="0" t="0" r="r" b="b"/>
                <a:pathLst>
                  <a:path w="93" h="303">
                    <a:moveTo>
                      <a:pt x="93" y="303"/>
                    </a:moveTo>
                    <a:lnTo>
                      <a:pt x="78" y="303"/>
                    </a:lnTo>
                    <a:lnTo>
                      <a:pt x="78" y="78"/>
                    </a:lnTo>
                    <a:lnTo>
                      <a:pt x="0" y="12"/>
                    </a:lnTo>
                    <a:lnTo>
                      <a:pt x="12" y="0"/>
                    </a:lnTo>
                    <a:lnTo>
                      <a:pt x="93" y="69"/>
                    </a:lnTo>
                    <a:lnTo>
                      <a:pt x="93" y="30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5" name="Freeform 19"/>
              <p:cNvSpPr/>
              <p:nvPr/>
            </p:nvSpPr>
            <p:spPr bwMode="auto">
              <a:xfrm>
                <a:off x="128587" y="1382713"/>
                <a:ext cx="142875" cy="476250"/>
              </a:xfrm>
              <a:custGeom>
                <a:avLst/>
                <a:gdLst/>
                <a:ahLst/>
                <a:cxnLst/>
                <a:rect l="0" t="0" r="r" b="b"/>
                <a:pathLst>
                  <a:path w="90" h="300">
                    <a:moveTo>
                      <a:pt x="90" y="300"/>
                    </a:moveTo>
                    <a:lnTo>
                      <a:pt x="78" y="300"/>
                    </a:lnTo>
                    <a:lnTo>
                      <a:pt x="78" y="84"/>
                    </a:lnTo>
                    <a:lnTo>
                      <a:pt x="0" y="9"/>
                    </a:lnTo>
                    <a:lnTo>
                      <a:pt x="9" y="0"/>
                    </a:lnTo>
                    <a:lnTo>
                      <a:pt x="90" y="81"/>
                    </a:lnTo>
                    <a:lnTo>
                      <a:pt x="90" y="300"/>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6" name="Freeform 20"/>
              <p:cNvSpPr>
                <a:spLocks noEditPoints="1"/>
              </p:cNvSpPr>
              <p:nvPr/>
            </p:nvSpPr>
            <p:spPr bwMode="auto">
              <a:xfrm>
                <a:off x="204787" y="1849438"/>
                <a:ext cx="114300" cy="107950"/>
              </a:xfrm>
              <a:custGeom>
                <a:avLst/>
                <a:gdLst/>
                <a:ahLst/>
                <a:cxnLst/>
                <a:rect l="0" t="0" r="r" b="b"/>
                <a:pathLst>
                  <a:path w="24" h="23">
                    <a:moveTo>
                      <a:pt x="12" y="23"/>
                    </a:moveTo>
                    <a:cubicBezTo>
                      <a:pt x="6" y="23"/>
                      <a:pt x="0" y="18"/>
                      <a:pt x="0" y="12"/>
                    </a:cubicBezTo>
                    <a:cubicBezTo>
                      <a:pt x="0" y="5"/>
                      <a:pt x="6" y="0"/>
                      <a:pt x="12" y="0"/>
                    </a:cubicBezTo>
                    <a:cubicBezTo>
                      <a:pt x="18" y="0"/>
                      <a:pt x="24" y="5"/>
                      <a:pt x="24" y="12"/>
                    </a:cubicBezTo>
                    <a:cubicBezTo>
                      <a:pt x="24" y="18"/>
                      <a:pt x="18" y="23"/>
                      <a:pt x="12" y="23"/>
                    </a:cubicBezTo>
                    <a:close/>
                    <a:moveTo>
                      <a:pt x="12" y="4"/>
                    </a:moveTo>
                    <a:cubicBezTo>
                      <a:pt x="8" y="4"/>
                      <a:pt x="4" y="8"/>
                      <a:pt x="4" y="12"/>
                    </a:cubicBezTo>
                    <a:cubicBezTo>
                      <a:pt x="4" y="16"/>
                      <a:pt x="8" y="19"/>
                      <a:pt x="12" y="19"/>
                    </a:cubicBezTo>
                    <a:cubicBezTo>
                      <a:pt x="16" y="19"/>
                      <a:pt x="20" y="16"/>
                      <a:pt x="20" y="12"/>
                    </a:cubicBezTo>
                    <a:cubicBezTo>
                      <a:pt x="20" y="8"/>
                      <a:pt x="16" y="4"/>
                      <a:pt x="12"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7" name="Rectangle 21"/>
              <p:cNvSpPr>
                <a:spLocks noChangeArrowheads="1"/>
              </p:cNvSpPr>
              <p:nvPr/>
            </p:nvSpPr>
            <p:spPr bwMode="auto">
              <a:xfrm>
                <a:off x="133350" y="4662488"/>
                <a:ext cx="23813" cy="2181225"/>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sp>
            <p:nvSpPr>
              <p:cNvPr id="38" name="Freeform 22"/>
              <p:cNvSpPr/>
              <p:nvPr/>
            </p:nvSpPr>
            <p:spPr bwMode="auto">
              <a:xfrm>
                <a:off x="223837" y="5041900"/>
                <a:ext cx="369888" cy="1801813"/>
              </a:xfrm>
              <a:custGeom>
                <a:avLst/>
                <a:gdLst/>
                <a:ahLst/>
                <a:cxnLst/>
                <a:rect l="0" t="0" r="r" b="b"/>
                <a:pathLst>
                  <a:path w="233" h="1135">
                    <a:moveTo>
                      <a:pt x="15" y="1135"/>
                    </a:moveTo>
                    <a:lnTo>
                      <a:pt x="0" y="1135"/>
                    </a:lnTo>
                    <a:lnTo>
                      <a:pt x="0" y="515"/>
                    </a:lnTo>
                    <a:lnTo>
                      <a:pt x="0" y="512"/>
                    </a:lnTo>
                    <a:lnTo>
                      <a:pt x="218" y="0"/>
                    </a:lnTo>
                    <a:lnTo>
                      <a:pt x="233" y="6"/>
                    </a:lnTo>
                    <a:lnTo>
                      <a:pt x="15" y="518"/>
                    </a:lnTo>
                    <a:lnTo>
                      <a:pt x="15"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39" name="Freeform 23"/>
              <p:cNvSpPr>
                <a:spLocks noEditPoints="1"/>
              </p:cNvSpPr>
              <p:nvPr/>
            </p:nvSpPr>
            <p:spPr bwMode="auto">
              <a:xfrm>
                <a:off x="52387" y="44815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8" y="36"/>
                      <a:pt x="36" y="29"/>
                      <a:pt x="36" y="20"/>
                    </a:cubicBezTo>
                    <a:cubicBezTo>
                      <a:pt x="36" y="11"/>
                      <a:pt x="28"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0" name="Freeform 24"/>
              <p:cNvSpPr/>
              <p:nvPr/>
            </p:nvSpPr>
            <p:spPr bwMode="auto">
              <a:xfrm>
                <a:off x="-14288" y="5627688"/>
                <a:ext cx="85725" cy="1216025"/>
              </a:xfrm>
              <a:custGeom>
                <a:avLst/>
                <a:gdLst/>
                <a:ahLst/>
                <a:cxnLst/>
                <a:rect l="0" t="0" r="r" b="b"/>
                <a:pathLst>
                  <a:path w="54" h="766">
                    <a:moveTo>
                      <a:pt x="54" y="766"/>
                    </a:moveTo>
                    <a:lnTo>
                      <a:pt x="36" y="766"/>
                    </a:lnTo>
                    <a:lnTo>
                      <a:pt x="36" y="149"/>
                    </a:lnTo>
                    <a:lnTo>
                      <a:pt x="0" y="3"/>
                    </a:lnTo>
                    <a:lnTo>
                      <a:pt x="18" y="0"/>
                    </a:lnTo>
                    <a:lnTo>
                      <a:pt x="54" y="146"/>
                    </a:lnTo>
                    <a:lnTo>
                      <a:pt x="54" y="76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1" name="Freeform 25"/>
              <p:cNvSpPr>
                <a:spLocks noEditPoints="1"/>
              </p:cNvSpPr>
              <p:nvPr/>
            </p:nvSpPr>
            <p:spPr bwMode="auto">
              <a:xfrm>
                <a:off x="527050" y="48672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2" name="Freeform 26"/>
              <p:cNvSpPr/>
              <p:nvPr/>
            </p:nvSpPr>
            <p:spPr bwMode="auto">
              <a:xfrm>
                <a:off x="309562" y="5422900"/>
                <a:ext cx="374650" cy="1425575"/>
              </a:xfrm>
              <a:custGeom>
                <a:avLst/>
                <a:gdLst/>
                <a:ahLst/>
                <a:cxnLst/>
                <a:rect l="0" t="0" r="r" b="b"/>
                <a:pathLst>
                  <a:path w="236" h="898">
                    <a:moveTo>
                      <a:pt x="18" y="898"/>
                    </a:moveTo>
                    <a:lnTo>
                      <a:pt x="0" y="898"/>
                    </a:lnTo>
                    <a:lnTo>
                      <a:pt x="0" y="515"/>
                    </a:lnTo>
                    <a:lnTo>
                      <a:pt x="3" y="512"/>
                    </a:lnTo>
                    <a:lnTo>
                      <a:pt x="221" y="0"/>
                    </a:lnTo>
                    <a:lnTo>
                      <a:pt x="236" y="6"/>
                    </a:lnTo>
                    <a:lnTo>
                      <a:pt x="18" y="518"/>
                    </a:lnTo>
                    <a:lnTo>
                      <a:pt x="18" y="898"/>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3" name="Freeform 27"/>
              <p:cNvSpPr/>
              <p:nvPr/>
            </p:nvSpPr>
            <p:spPr bwMode="auto">
              <a:xfrm>
                <a:off x="569912" y="5945188"/>
                <a:ext cx="152400" cy="912813"/>
              </a:xfrm>
              <a:custGeom>
                <a:avLst/>
                <a:gdLst/>
                <a:ahLst/>
                <a:cxnLst/>
                <a:rect l="0" t="0" r="r" b="b"/>
                <a:pathLst>
                  <a:path w="96" h="575">
                    <a:moveTo>
                      <a:pt x="15" y="575"/>
                    </a:moveTo>
                    <a:lnTo>
                      <a:pt x="0" y="569"/>
                    </a:lnTo>
                    <a:lnTo>
                      <a:pt x="81" y="383"/>
                    </a:lnTo>
                    <a:lnTo>
                      <a:pt x="81" y="0"/>
                    </a:lnTo>
                    <a:lnTo>
                      <a:pt x="96" y="0"/>
                    </a:lnTo>
                    <a:lnTo>
                      <a:pt x="96" y="386"/>
                    </a:lnTo>
                    <a:lnTo>
                      <a:pt x="15" y="57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4" name="Freeform 28"/>
              <p:cNvSpPr>
                <a:spLocks noEditPoints="1"/>
              </p:cNvSpPr>
              <p:nvPr/>
            </p:nvSpPr>
            <p:spPr bwMode="auto">
              <a:xfrm>
                <a:off x="612775" y="5246688"/>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5" name="Freeform 29"/>
              <p:cNvSpPr>
                <a:spLocks noEditPoints="1"/>
              </p:cNvSpPr>
              <p:nvPr/>
            </p:nvSpPr>
            <p:spPr bwMode="auto">
              <a:xfrm>
                <a:off x="612775" y="5764213"/>
                <a:ext cx="190500"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6" name="Freeform 30"/>
              <p:cNvSpPr/>
              <p:nvPr/>
            </p:nvSpPr>
            <p:spPr bwMode="auto">
              <a:xfrm>
                <a:off x="669925" y="6330950"/>
                <a:ext cx="417513" cy="517525"/>
              </a:xfrm>
              <a:custGeom>
                <a:avLst/>
                <a:gdLst/>
                <a:ahLst/>
                <a:cxnLst/>
                <a:rect l="0" t="0" r="r" b="b"/>
                <a:pathLst>
                  <a:path w="263" h="326">
                    <a:moveTo>
                      <a:pt x="15" y="326"/>
                    </a:moveTo>
                    <a:lnTo>
                      <a:pt x="0" y="320"/>
                    </a:lnTo>
                    <a:lnTo>
                      <a:pt x="45" y="206"/>
                    </a:lnTo>
                    <a:lnTo>
                      <a:pt x="48" y="206"/>
                    </a:lnTo>
                    <a:lnTo>
                      <a:pt x="254" y="0"/>
                    </a:lnTo>
                    <a:lnTo>
                      <a:pt x="263" y="12"/>
                    </a:lnTo>
                    <a:lnTo>
                      <a:pt x="60" y="215"/>
                    </a:lnTo>
                    <a:lnTo>
                      <a:pt x="15" y="326"/>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47" name="Freeform 31"/>
              <p:cNvSpPr>
                <a:spLocks noEditPoints="1"/>
              </p:cNvSpPr>
              <p:nvPr/>
            </p:nvSpPr>
            <p:spPr bwMode="auto">
              <a:xfrm>
                <a:off x="1049337" y="6221413"/>
                <a:ext cx="157163" cy="147638"/>
              </a:xfrm>
              <a:custGeom>
                <a:avLst/>
                <a:gdLst/>
                <a:ahLst/>
                <a:cxnLst/>
                <a:rect l="0" t="0" r="r" b="b"/>
                <a:pathLst>
                  <a:path w="33" h="31">
                    <a:moveTo>
                      <a:pt x="16" y="31"/>
                    </a:moveTo>
                    <a:cubicBezTo>
                      <a:pt x="12" y="31"/>
                      <a:pt x="8" y="29"/>
                      <a:pt x="5" y="26"/>
                    </a:cubicBezTo>
                    <a:cubicBezTo>
                      <a:pt x="2" y="24"/>
                      <a:pt x="0" y="20"/>
                      <a:pt x="0" y="15"/>
                    </a:cubicBezTo>
                    <a:cubicBezTo>
                      <a:pt x="0" y="11"/>
                      <a:pt x="2" y="7"/>
                      <a:pt x="5" y="4"/>
                    </a:cubicBezTo>
                    <a:cubicBezTo>
                      <a:pt x="8" y="1"/>
                      <a:pt x="12" y="0"/>
                      <a:pt x="16" y="0"/>
                    </a:cubicBezTo>
                    <a:cubicBezTo>
                      <a:pt x="20" y="0"/>
                      <a:pt x="24" y="1"/>
                      <a:pt x="27" y="4"/>
                    </a:cubicBezTo>
                    <a:cubicBezTo>
                      <a:pt x="33" y="10"/>
                      <a:pt x="33" y="20"/>
                      <a:pt x="27" y="26"/>
                    </a:cubicBezTo>
                    <a:cubicBezTo>
                      <a:pt x="24" y="29"/>
                      <a:pt x="20" y="31"/>
                      <a:pt x="16" y="31"/>
                    </a:cubicBezTo>
                    <a:close/>
                    <a:moveTo>
                      <a:pt x="16" y="4"/>
                    </a:moveTo>
                    <a:cubicBezTo>
                      <a:pt x="13" y="4"/>
                      <a:pt x="10" y="5"/>
                      <a:pt x="8" y="7"/>
                    </a:cubicBezTo>
                    <a:cubicBezTo>
                      <a:pt x="6" y="9"/>
                      <a:pt x="4" y="12"/>
                      <a:pt x="4" y="15"/>
                    </a:cubicBezTo>
                    <a:cubicBezTo>
                      <a:pt x="4" y="19"/>
                      <a:pt x="6" y="21"/>
                      <a:pt x="8" y="24"/>
                    </a:cubicBezTo>
                    <a:cubicBezTo>
                      <a:pt x="10" y="26"/>
                      <a:pt x="13" y="27"/>
                      <a:pt x="16" y="27"/>
                    </a:cubicBezTo>
                    <a:cubicBezTo>
                      <a:pt x="19" y="27"/>
                      <a:pt x="22" y="26"/>
                      <a:pt x="24" y="24"/>
                    </a:cubicBezTo>
                    <a:cubicBezTo>
                      <a:pt x="29" y="19"/>
                      <a:pt x="29" y="12"/>
                      <a:pt x="24" y="7"/>
                    </a:cubicBezTo>
                    <a:cubicBezTo>
                      <a:pt x="22" y="5"/>
                      <a:pt x="19" y="4"/>
                      <a:pt x="16"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grpSp>
        <p:grpSp>
          <p:nvGrpSpPr>
            <p:cNvPr id="10" name="Group 9"/>
            <p:cNvGrpSpPr/>
            <p:nvPr/>
          </p:nvGrpSpPr>
          <p:grpSpPr>
            <a:xfrm>
              <a:off x="11364912" y="0"/>
              <a:ext cx="674688" cy="6848476"/>
              <a:chOff x="11364912" y="0"/>
              <a:chExt cx="674688" cy="6848476"/>
            </a:xfrm>
            <a:gradFill flip="none" rotWithShape="1">
              <a:gsLst>
                <a:gs pos="0">
                  <a:schemeClr val="tx2">
                    <a:alpha val="80000"/>
                  </a:schemeClr>
                </a:gs>
                <a:gs pos="100000">
                  <a:schemeClr val="bg2">
                    <a:lumMod val="60000"/>
                    <a:lumOff val="40000"/>
                    <a:alpha val="60000"/>
                  </a:schemeClr>
                </a:gs>
              </a:gsLst>
              <a:lin ang="5400000" scaled="0"/>
              <a:tileRect/>
            </a:gradFill>
          </p:grpSpPr>
          <p:sp>
            <p:nvSpPr>
              <p:cNvPr id="11" name="Freeform 32"/>
              <p:cNvSpPr/>
              <p:nvPr/>
            </p:nvSpPr>
            <p:spPr bwMode="auto">
              <a:xfrm>
                <a:off x="11483975" y="0"/>
                <a:ext cx="417513" cy="512763"/>
              </a:xfrm>
              <a:custGeom>
                <a:avLst/>
                <a:gdLst/>
                <a:ahLst/>
                <a:cxnLst/>
                <a:rect l="0" t="0" r="r" b="b"/>
                <a:pathLst>
                  <a:path w="263" h="323">
                    <a:moveTo>
                      <a:pt x="12" y="323"/>
                    </a:moveTo>
                    <a:lnTo>
                      <a:pt x="0" y="314"/>
                    </a:lnTo>
                    <a:lnTo>
                      <a:pt x="203" y="108"/>
                    </a:lnTo>
                    <a:lnTo>
                      <a:pt x="248" y="0"/>
                    </a:lnTo>
                    <a:lnTo>
                      <a:pt x="263" y="6"/>
                    </a:lnTo>
                    <a:lnTo>
                      <a:pt x="218" y="117"/>
                    </a:lnTo>
                    <a:lnTo>
                      <a:pt x="218" y="117"/>
                    </a:lnTo>
                    <a:lnTo>
                      <a:pt x="12" y="32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2" name="Freeform 33"/>
              <p:cNvSpPr>
                <a:spLocks noEditPoints="1"/>
              </p:cNvSpPr>
              <p:nvPr/>
            </p:nvSpPr>
            <p:spPr bwMode="auto">
              <a:xfrm>
                <a:off x="11364912" y="474663"/>
                <a:ext cx="157163" cy="152400"/>
              </a:xfrm>
              <a:custGeom>
                <a:avLst/>
                <a:gdLst/>
                <a:ahLst/>
                <a:cxnLst/>
                <a:rect l="0" t="0" r="r" b="b"/>
                <a:pathLst>
                  <a:path w="33" h="32">
                    <a:moveTo>
                      <a:pt x="17" y="32"/>
                    </a:moveTo>
                    <a:cubicBezTo>
                      <a:pt x="13" y="32"/>
                      <a:pt x="9" y="30"/>
                      <a:pt x="6" y="27"/>
                    </a:cubicBezTo>
                    <a:cubicBezTo>
                      <a:pt x="0" y="21"/>
                      <a:pt x="0" y="11"/>
                      <a:pt x="6" y="5"/>
                    </a:cubicBezTo>
                    <a:cubicBezTo>
                      <a:pt x="9" y="2"/>
                      <a:pt x="13" y="0"/>
                      <a:pt x="17" y="0"/>
                    </a:cubicBezTo>
                    <a:cubicBezTo>
                      <a:pt x="21" y="0"/>
                      <a:pt x="25" y="2"/>
                      <a:pt x="28" y="5"/>
                    </a:cubicBezTo>
                    <a:cubicBezTo>
                      <a:pt x="31" y="8"/>
                      <a:pt x="33" y="12"/>
                      <a:pt x="33" y="16"/>
                    </a:cubicBezTo>
                    <a:cubicBezTo>
                      <a:pt x="33" y="20"/>
                      <a:pt x="31" y="24"/>
                      <a:pt x="28" y="27"/>
                    </a:cubicBezTo>
                    <a:cubicBezTo>
                      <a:pt x="25" y="30"/>
                      <a:pt x="21" y="32"/>
                      <a:pt x="17" y="32"/>
                    </a:cubicBezTo>
                    <a:close/>
                    <a:moveTo>
                      <a:pt x="17" y="4"/>
                    </a:moveTo>
                    <a:cubicBezTo>
                      <a:pt x="14" y="4"/>
                      <a:pt x="11" y="6"/>
                      <a:pt x="9" y="8"/>
                    </a:cubicBezTo>
                    <a:cubicBezTo>
                      <a:pt x="4" y="12"/>
                      <a:pt x="4" y="20"/>
                      <a:pt x="9" y="24"/>
                    </a:cubicBezTo>
                    <a:cubicBezTo>
                      <a:pt x="11" y="27"/>
                      <a:pt x="14" y="28"/>
                      <a:pt x="17" y="28"/>
                    </a:cubicBezTo>
                    <a:cubicBezTo>
                      <a:pt x="20" y="28"/>
                      <a:pt x="23" y="27"/>
                      <a:pt x="26" y="24"/>
                    </a:cubicBezTo>
                    <a:cubicBezTo>
                      <a:pt x="30" y="20"/>
                      <a:pt x="30" y="12"/>
                      <a:pt x="26" y="8"/>
                    </a:cubicBezTo>
                    <a:cubicBezTo>
                      <a:pt x="23" y="6"/>
                      <a:pt x="20"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3" name="Freeform 34"/>
              <p:cNvSpPr>
                <a:spLocks noEditPoints="1"/>
              </p:cNvSpPr>
              <p:nvPr/>
            </p:nvSpPr>
            <p:spPr bwMode="auto">
              <a:xfrm>
                <a:off x="11631612" y="1539875"/>
                <a:ext cx="188913" cy="190500"/>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4" name="Freeform 35"/>
              <p:cNvSpPr/>
              <p:nvPr/>
            </p:nvSpPr>
            <p:spPr bwMode="auto">
              <a:xfrm>
                <a:off x="11531600" y="5694363"/>
                <a:ext cx="298450" cy="1154113"/>
              </a:xfrm>
              <a:custGeom>
                <a:avLst/>
                <a:gdLst/>
                <a:ahLst/>
                <a:cxnLst/>
                <a:rect l="0" t="0" r="r" b="b"/>
                <a:pathLst>
                  <a:path w="188" h="727">
                    <a:moveTo>
                      <a:pt x="15" y="727"/>
                    </a:moveTo>
                    <a:lnTo>
                      <a:pt x="0" y="727"/>
                    </a:lnTo>
                    <a:lnTo>
                      <a:pt x="0" y="407"/>
                    </a:lnTo>
                    <a:lnTo>
                      <a:pt x="0" y="407"/>
                    </a:lnTo>
                    <a:lnTo>
                      <a:pt x="176" y="0"/>
                    </a:lnTo>
                    <a:lnTo>
                      <a:pt x="188" y="6"/>
                    </a:lnTo>
                    <a:lnTo>
                      <a:pt x="15" y="410"/>
                    </a:lnTo>
                    <a:lnTo>
                      <a:pt x="15" y="727"/>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5" name="Freeform 36"/>
              <p:cNvSpPr>
                <a:spLocks noEditPoints="1"/>
              </p:cNvSpPr>
              <p:nvPr/>
            </p:nvSpPr>
            <p:spPr bwMode="auto">
              <a:xfrm>
                <a:off x="11772900" y="5551488"/>
                <a:ext cx="157163" cy="155575"/>
              </a:xfrm>
              <a:custGeom>
                <a:avLst/>
                <a:gdLst/>
                <a:ahLst/>
                <a:cxnLst/>
                <a:rect l="0" t="0" r="r" b="b"/>
                <a:pathLst>
                  <a:path w="33" h="33">
                    <a:moveTo>
                      <a:pt x="17" y="33"/>
                    </a:moveTo>
                    <a:cubicBezTo>
                      <a:pt x="8" y="33"/>
                      <a:pt x="0" y="25"/>
                      <a:pt x="0" y="16"/>
                    </a:cubicBezTo>
                    <a:cubicBezTo>
                      <a:pt x="0" y="7"/>
                      <a:pt x="8" y="0"/>
                      <a:pt x="17" y="0"/>
                    </a:cubicBezTo>
                    <a:cubicBezTo>
                      <a:pt x="26" y="0"/>
                      <a:pt x="33" y="7"/>
                      <a:pt x="33" y="16"/>
                    </a:cubicBezTo>
                    <a:cubicBezTo>
                      <a:pt x="33" y="25"/>
                      <a:pt x="26" y="33"/>
                      <a:pt x="17" y="33"/>
                    </a:cubicBezTo>
                    <a:close/>
                    <a:moveTo>
                      <a:pt x="17" y="4"/>
                    </a:moveTo>
                    <a:cubicBezTo>
                      <a:pt x="10" y="4"/>
                      <a:pt x="4" y="9"/>
                      <a:pt x="4" y="16"/>
                    </a:cubicBezTo>
                    <a:cubicBezTo>
                      <a:pt x="4" y="23"/>
                      <a:pt x="10" y="29"/>
                      <a:pt x="17" y="29"/>
                    </a:cubicBezTo>
                    <a:cubicBezTo>
                      <a:pt x="23" y="29"/>
                      <a:pt x="29" y="23"/>
                      <a:pt x="29" y="16"/>
                    </a:cubicBezTo>
                    <a:cubicBezTo>
                      <a:pt x="29" y="9"/>
                      <a:pt x="23" y="4"/>
                      <a:pt x="17"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6" name="Freeform 37"/>
              <p:cNvSpPr/>
              <p:nvPr/>
            </p:nvSpPr>
            <p:spPr bwMode="auto">
              <a:xfrm>
                <a:off x="11710987" y="4763"/>
                <a:ext cx="304800" cy="1544638"/>
              </a:xfrm>
              <a:custGeom>
                <a:avLst/>
                <a:gdLst/>
                <a:ahLst/>
                <a:cxnLst/>
                <a:rect l="0" t="0" r="r" b="b"/>
                <a:pathLst>
                  <a:path w="192" h="973">
                    <a:moveTo>
                      <a:pt x="15" y="973"/>
                    </a:moveTo>
                    <a:lnTo>
                      <a:pt x="0" y="973"/>
                    </a:lnTo>
                    <a:lnTo>
                      <a:pt x="0" y="790"/>
                    </a:lnTo>
                    <a:lnTo>
                      <a:pt x="174" y="614"/>
                    </a:lnTo>
                    <a:lnTo>
                      <a:pt x="174" y="0"/>
                    </a:lnTo>
                    <a:lnTo>
                      <a:pt x="192" y="0"/>
                    </a:lnTo>
                    <a:lnTo>
                      <a:pt x="192" y="620"/>
                    </a:lnTo>
                    <a:lnTo>
                      <a:pt x="15" y="796"/>
                    </a:lnTo>
                    <a:lnTo>
                      <a:pt x="15" y="973"/>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7" name="Freeform 38"/>
              <p:cNvSpPr>
                <a:spLocks noEditPoints="1"/>
              </p:cNvSpPr>
              <p:nvPr/>
            </p:nvSpPr>
            <p:spPr bwMode="auto">
              <a:xfrm>
                <a:off x="11636375" y="4867275"/>
                <a:ext cx="188913"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1" y="4"/>
                      <a:pt x="4" y="11"/>
                      <a:pt x="4" y="20"/>
                    </a:cubicBezTo>
                    <a:cubicBezTo>
                      <a:pt x="4" y="29"/>
                      <a:pt x="11"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8" name="Freeform 39"/>
              <p:cNvSpPr/>
              <p:nvPr/>
            </p:nvSpPr>
            <p:spPr bwMode="auto">
              <a:xfrm>
                <a:off x="11441112" y="5046663"/>
                <a:ext cx="307975" cy="1801813"/>
              </a:xfrm>
              <a:custGeom>
                <a:avLst/>
                <a:gdLst/>
                <a:ahLst/>
                <a:cxnLst/>
                <a:rect l="0" t="0" r="r" b="b"/>
                <a:pathLst>
                  <a:path w="194" h="1135">
                    <a:moveTo>
                      <a:pt x="18" y="1135"/>
                    </a:moveTo>
                    <a:lnTo>
                      <a:pt x="0" y="1135"/>
                    </a:lnTo>
                    <a:lnTo>
                      <a:pt x="0" y="354"/>
                    </a:lnTo>
                    <a:lnTo>
                      <a:pt x="176" y="177"/>
                    </a:lnTo>
                    <a:lnTo>
                      <a:pt x="176" y="0"/>
                    </a:lnTo>
                    <a:lnTo>
                      <a:pt x="194" y="0"/>
                    </a:lnTo>
                    <a:lnTo>
                      <a:pt x="194" y="183"/>
                    </a:lnTo>
                    <a:lnTo>
                      <a:pt x="18" y="360"/>
                    </a:lnTo>
                    <a:lnTo>
                      <a:pt x="18" y="1135"/>
                    </a:ln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19" name="Freeform 40"/>
              <p:cNvSpPr>
                <a:spLocks noEditPoints="1"/>
              </p:cNvSpPr>
              <p:nvPr/>
            </p:nvSpPr>
            <p:spPr bwMode="auto">
              <a:xfrm>
                <a:off x="11849100" y="6416675"/>
                <a:ext cx="190500" cy="188913"/>
              </a:xfrm>
              <a:custGeom>
                <a:avLst/>
                <a:gdLst/>
                <a:ahLst/>
                <a:cxnLst/>
                <a:rect l="0" t="0" r="r" b="b"/>
                <a:pathLst>
                  <a:path w="40" h="40">
                    <a:moveTo>
                      <a:pt x="20" y="40"/>
                    </a:moveTo>
                    <a:cubicBezTo>
                      <a:pt x="9" y="40"/>
                      <a:pt x="0" y="31"/>
                      <a:pt x="0" y="20"/>
                    </a:cubicBezTo>
                    <a:cubicBezTo>
                      <a:pt x="0" y="9"/>
                      <a:pt x="9" y="0"/>
                      <a:pt x="20" y="0"/>
                    </a:cubicBezTo>
                    <a:cubicBezTo>
                      <a:pt x="31" y="0"/>
                      <a:pt x="40" y="9"/>
                      <a:pt x="40" y="20"/>
                    </a:cubicBezTo>
                    <a:cubicBezTo>
                      <a:pt x="40" y="31"/>
                      <a:pt x="31" y="40"/>
                      <a:pt x="20" y="40"/>
                    </a:cubicBezTo>
                    <a:close/>
                    <a:moveTo>
                      <a:pt x="20" y="4"/>
                    </a:moveTo>
                    <a:cubicBezTo>
                      <a:pt x="12" y="4"/>
                      <a:pt x="4" y="11"/>
                      <a:pt x="4" y="20"/>
                    </a:cubicBezTo>
                    <a:cubicBezTo>
                      <a:pt x="4" y="29"/>
                      <a:pt x="12" y="36"/>
                      <a:pt x="20" y="36"/>
                    </a:cubicBezTo>
                    <a:cubicBezTo>
                      <a:pt x="29" y="36"/>
                      <a:pt x="36" y="29"/>
                      <a:pt x="36" y="20"/>
                    </a:cubicBezTo>
                    <a:cubicBezTo>
                      <a:pt x="36" y="11"/>
                      <a:pt x="29" y="4"/>
                      <a:pt x="20" y="4"/>
                    </a:cubicBezTo>
                    <a:close/>
                  </a:path>
                </a:pathLst>
              </a:custGeom>
              <a:grpFill/>
              <a:ln>
                <a:noFill/>
              </a:ln>
              <a:extLst>
                <a:ext uri="{91240B29-F687-4f45-9708-019B960494DF}">
                  <a14:hiddenLine xmlns="" xmlns:a14="http://schemas.microsoft.com/office/drawing/2010/main" w="9525">
                    <a:solidFill>
                      <a:srgbClr val="000000"/>
                    </a:solidFill>
                    <a:round/>
                    <a:headEnd/>
                    <a:tailEnd/>
                  </a14:hiddenLine>
                </a:ext>
              </a:extLst>
            </p:spPr>
          </p:sp>
          <p:sp>
            <p:nvSpPr>
              <p:cNvPr id="20" name="Rectangle 41"/>
              <p:cNvSpPr>
                <a:spLocks noChangeArrowheads="1"/>
              </p:cNvSpPr>
              <p:nvPr/>
            </p:nvSpPr>
            <p:spPr bwMode="auto">
              <a:xfrm>
                <a:off x="11939587" y="6596063"/>
                <a:ext cx="23813" cy="252413"/>
              </a:xfrm>
              <a:prstGeom prst="rect">
                <a:avLst/>
              </a:prstGeom>
              <a:grpFill/>
              <a:ln>
                <a:noFill/>
              </a:ln>
              <a:extLst>
                <a:ext uri="{91240B29-F687-4f45-9708-019B960494DF}">
                  <a14:hiddenLine xmlns="" xmlns:a14="http://schemas.microsoft.com/office/drawing/2010/main" w="9525">
                    <a:solidFill>
                      <a:srgbClr val="000000"/>
                    </a:solidFill>
                    <a:miter lim="800000"/>
                    <a:headEnd/>
                    <a:tailEnd/>
                  </a14:hiddenLine>
                </a:ext>
              </a:extLst>
            </p:spPr>
          </p:sp>
        </p:grpSp>
      </p:grpSp>
      <p:sp>
        <p:nvSpPr>
          <p:cNvPr id="2" name="Title Placeholder 1"/>
          <p:cNvSpPr>
            <a:spLocks noGrp="1"/>
          </p:cNvSpPr>
          <p:nvPr>
            <p:ph type="title"/>
          </p:nvPr>
        </p:nvSpPr>
        <p:spPr>
          <a:xfrm>
            <a:off x="1141413" y="618518"/>
            <a:ext cx="9905998" cy="1478570"/>
          </a:xfrm>
          <a:prstGeom prst="rect">
            <a:avLst/>
          </a:prstGeom>
        </p:spPr>
        <p:txBody>
          <a:bodyPr vert="horz" lIns="91440" tIns="45720" rIns="91440" bIns="45720" rtlCol="0" anchor="ctr">
            <a:normAutofit/>
          </a:bodyPr>
          <a:lstStyle/>
          <a:p>
            <a:endParaRPr lang="en-US" dirty="0"/>
          </a:p>
        </p:txBody>
      </p:sp>
      <p:sp>
        <p:nvSpPr>
          <p:cNvPr id="3" name="Text Placeholder 2"/>
          <p:cNvSpPr>
            <a:spLocks noGrp="1"/>
          </p:cNvSpPr>
          <p:nvPr>
            <p:ph type="body" idx="1"/>
          </p:nvPr>
        </p:nvSpPr>
        <p:spPr>
          <a:xfrm>
            <a:off x="1141412" y="2249487"/>
            <a:ext cx="9905999" cy="3541714"/>
          </a:xfrm>
          <a:prstGeom prst="rect">
            <a:avLst/>
          </a:prstGeom>
        </p:spPr>
        <p:txBody>
          <a:bodyPr vert="horz" lIns="91440" tIns="45720" rIns="91440" bIns="45720" rtlCol="0">
            <a:normAutofit/>
          </a:bodyPr>
          <a:lstStyle/>
          <a:p>
            <a:pPr lvl="0"/>
            <a:r>
              <a:rPr lang="el-GR"/>
              <a:t>Στυλ κειμένου υποδείγματος</a:t>
            </a:r>
          </a:p>
          <a:p>
            <a:pPr lvl="1"/>
            <a:r>
              <a:rPr lang="el-GR"/>
              <a:t>Δεύτερο επίπεδο</a:t>
            </a:r>
          </a:p>
          <a:p>
            <a:pPr lvl="2"/>
            <a:r>
              <a:rPr lang="el-GR"/>
              <a:t>Τρίτο επίπεδο</a:t>
            </a:r>
          </a:p>
          <a:p>
            <a:pPr lvl="3"/>
            <a:r>
              <a:rPr lang="el-GR"/>
              <a:t>Τέταρτο επίπεδο</a:t>
            </a:r>
          </a:p>
          <a:p>
            <a:pPr lvl="4"/>
            <a:r>
              <a:rPr lang="el-GR"/>
              <a:t>Πέμπτο επίπεδο</a:t>
            </a:r>
            <a:endParaRPr lang="en-US" dirty="0"/>
          </a:p>
        </p:txBody>
      </p:sp>
      <p:sp>
        <p:nvSpPr>
          <p:cNvPr id="4" name="Date Placeholder 3"/>
          <p:cNvSpPr>
            <a:spLocks noGrp="1"/>
          </p:cNvSpPr>
          <p:nvPr>
            <p:ph type="dt" sz="half" idx="2"/>
          </p:nvPr>
        </p:nvSpPr>
        <p:spPr>
          <a:xfrm>
            <a:off x="7456921" y="5883276"/>
            <a:ext cx="2743200"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48A87A34-81AB-432B-8DAE-1953F412C126}" type="datetimeFigureOut">
              <a:rPr lang="en-US" dirty="0"/>
              <a:pPr/>
              <a:t>10/18/2024</a:t>
            </a:fld>
            <a:endParaRPr lang="en-US" dirty="0"/>
          </a:p>
        </p:txBody>
      </p:sp>
      <p:sp>
        <p:nvSpPr>
          <p:cNvPr id="5" name="Footer Placeholder 4"/>
          <p:cNvSpPr>
            <a:spLocks noGrp="1"/>
          </p:cNvSpPr>
          <p:nvPr>
            <p:ph type="ftr" sz="quarter" idx="3"/>
          </p:nvPr>
        </p:nvSpPr>
        <p:spPr>
          <a:xfrm>
            <a:off x="1141411" y="5883275"/>
            <a:ext cx="6239309" cy="365125"/>
          </a:xfrm>
          <a:prstGeom prst="rect">
            <a:avLst/>
          </a:prstGeom>
        </p:spPr>
        <p:txBody>
          <a:bodyPr vert="horz" lIns="91440" tIns="45720" rIns="91440" bIns="45720" rtlCol="0" anchor="ctr"/>
          <a:lstStyle>
            <a:lvl1pPr algn="l">
              <a:defRPr sz="1050" cap="all" baseline="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10276321" y="5883274"/>
            <a:ext cx="771089" cy="365125"/>
          </a:xfrm>
          <a:prstGeom prst="rect">
            <a:avLst/>
          </a:prstGeom>
        </p:spPr>
        <p:txBody>
          <a:bodyPr vert="horz" lIns="91440" tIns="45720" rIns="91440" bIns="45720" rtlCol="0" anchor="ctr"/>
          <a:lstStyle>
            <a:lvl1pPr algn="r">
              <a:defRPr sz="1050">
                <a:solidFill>
                  <a:schemeClr val="tx1">
                    <a:tint val="75000"/>
                  </a:schemeClr>
                </a:solidFill>
              </a:defRPr>
            </a:lvl1pPr>
          </a:lstStyle>
          <a:p>
            <a:fld id="{6D22F896-40B5-4ADD-8801-0D06FADFA095}" type="slidenum">
              <a:rPr lang="en-US" dirty="0"/>
              <a:pPr/>
              <a:t>‹#›</a:t>
            </a:fld>
            <a:endParaRPr lang="en-US" dirty="0"/>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6" r:id="rId12"/>
    <p:sldLayoutId id="2147483663" r:id="rId13"/>
    <p:sldLayoutId id="2147483667" r:id="rId14"/>
    <p:sldLayoutId id="2147483668" r:id="rId15"/>
    <p:sldLayoutId id="2147483658" r:id="rId16"/>
    <p:sldLayoutId id="2147483659" r:id="rId17"/>
  </p:sldLayoutIdLst>
  <p:txStyles>
    <p:titleStyle>
      <a:lvl1pPr algn="l" defTabSz="914400" rtl="0" eaLnBrk="1" latinLnBrk="0" hangingPunct="1">
        <a:lnSpc>
          <a:spcPct val="90000"/>
        </a:lnSpc>
        <a:spcBef>
          <a:spcPct val="0"/>
        </a:spcBef>
        <a:buNone/>
        <a:defRPr sz="3600" kern="1200" cap="all" baseline="0">
          <a:solidFill>
            <a:schemeClr val="tx1"/>
          </a:solidFill>
          <a:latin typeface="+mj-lt"/>
          <a:ea typeface="+mj-ea"/>
          <a:cs typeface="+mj-cs"/>
        </a:defRPr>
      </a:lvl1pPr>
    </p:titleStyle>
    <p:bodyStyle>
      <a:lvl1pPr marL="228600" indent="-228600" algn="l" defTabSz="914400" rtl="0" eaLnBrk="1" latinLnBrk="0" hangingPunct="1">
        <a:lnSpc>
          <a:spcPct val="120000"/>
        </a:lnSpc>
        <a:spcBef>
          <a:spcPts val="1000"/>
        </a:spcBef>
        <a:buSzPct val="125000"/>
        <a:buFont typeface="Arial" panose="020B0604020202020204" pitchFamily="34" charset="0"/>
        <a:buChar char="•"/>
        <a:defRPr sz="2400" kern="1200">
          <a:solidFill>
            <a:schemeClr val="tx1"/>
          </a:solidFill>
          <a:latin typeface="+mn-lt"/>
          <a:ea typeface="+mn-ea"/>
          <a:cs typeface="+mn-cs"/>
        </a:defRPr>
      </a:lvl1pPr>
      <a:lvl2pPr marL="685800" indent="-228600" algn="l" defTabSz="914400" rtl="0" eaLnBrk="1" latinLnBrk="0" hangingPunct="1">
        <a:lnSpc>
          <a:spcPct val="120000"/>
        </a:lnSpc>
        <a:spcBef>
          <a:spcPts val="500"/>
        </a:spcBef>
        <a:buSzPct val="125000"/>
        <a:buFont typeface="Arial" panose="020B0604020202020204" pitchFamily="34" charset="0"/>
        <a:buChar char="•"/>
        <a:defRPr sz="2000" kern="1200">
          <a:solidFill>
            <a:schemeClr val="tx1"/>
          </a:solidFill>
          <a:latin typeface="+mn-lt"/>
          <a:ea typeface="+mn-ea"/>
          <a:cs typeface="+mn-cs"/>
        </a:defRPr>
      </a:lvl2pPr>
      <a:lvl3pPr marL="1143000" indent="-228600" algn="l" defTabSz="914400" rtl="0" eaLnBrk="1" latinLnBrk="0" hangingPunct="1">
        <a:lnSpc>
          <a:spcPct val="120000"/>
        </a:lnSpc>
        <a:spcBef>
          <a:spcPts val="500"/>
        </a:spcBef>
        <a:buSzPct val="125000"/>
        <a:buFont typeface="Arial" panose="020B0604020202020204" pitchFamily="34" charset="0"/>
        <a:buChar char="•"/>
        <a:defRPr sz="1800" kern="1200">
          <a:solidFill>
            <a:schemeClr val="tx1"/>
          </a:solidFill>
          <a:latin typeface="+mn-lt"/>
          <a:ea typeface="+mn-ea"/>
          <a:cs typeface="+mn-cs"/>
        </a:defRPr>
      </a:lvl3pPr>
      <a:lvl4pPr marL="16002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4pPr>
      <a:lvl5pPr marL="2057400" indent="-228600" algn="l" defTabSz="914400" rtl="0" eaLnBrk="1" latinLnBrk="0" hangingPunct="1">
        <a:lnSpc>
          <a:spcPct val="120000"/>
        </a:lnSpc>
        <a:spcBef>
          <a:spcPts val="500"/>
        </a:spcBef>
        <a:buSzPct val="125000"/>
        <a:buFont typeface="Arial" panose="020B0604020202020204" pitchFamily="34" charset="0"/>
        <a:buChar char="•"/>
        <a:defRPr sz="1600" kern="1200">
          <a:solidFill>
            <a:schemeClr val="tx1"/>
          </a:solidFill>
          <a:latin typeface="+mn-lt"/>
          <a:ea typeface="+mn-ea"/>
          <a:cs typeface="+mn-cs"/>
        </a:defRPr>
      </a:lvl5pPr>
      <a:lvl6pPr marL="25146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6pPr>
      <a:lvl7pPr marL="29718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7pPr>
      <a:lvl8pPr marL="34290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8pPr>
      <a:lvl9pPr marL="3886200" indent="-228600" algn="l" defTabSz="914400" rtl="0" eaLnBrk="1" latinLnBrk="0" hangingPunct="1">
        <a:lnSpc>
          <a:spcPct val="120000"/>
        </a:lnSpc>
        <a:spcBef>
          <a:spcPts val="500"/>
        </a:spcBef>
        <a:buSzPct val="125000"/>
        <a:buFont typeface="Arial" panose="020B0604020202020204" pitchFamily="34"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4255B3E-64B5-9F4F-F218-8B48B931BB66}"/>
              </a:ext>
            </a:extLst>
          </p:cNvPr>
          <p:cNvSpPr>
            <a:spLocks noGrp="1"/>
          </p:cNvSpPr>
          <p:nvPr>
            <p:ph type="ctrTitle"/>
          </p:nvPr>
        </p:nvSpPr>
        <p:spPr>
          <a:xfrm>
            <a:off x="1876424" y="602410"/>
            <a:ext cx="8791575" cy="1144586"/>
          </a:xfrm>
        </p:spPr>
        <p:txBody>
          <a:bodyPr>
            <a:normAutofit/>
          </a:bodyPr>
          <a:lstStyle/>
          <a:p>
            <a:pPr algn="ctr"/>
            <a:r>
              <a:rPr lang="el-GR" sz="2200" b="1" dirty="0">
                <a:solidFill>
                  <a:schemeClr val="bg2"/>
                </a:solidFill>
                <a:latin typeface="Calibri" panose="020F0502020204030204" pitchFamily="34" charset="0"/>
                <a:ea typeface="Calibri" panose="020F0502020204030204" pitchFamily="34" charset="0"/>
                <a:cs typeface="Calibri" panose="020F0502020204030204" pitchFamily="34" charset="0"/>
              </a:rPr>
              <a:t>ΔΙΚΑΙΟ ΠΟΛΕΟΔΟΜΙΑΣ-ΧΩΡΟΤΑΞΙΑΣ ΚΑΙ ΠΕΡΙΒΑΛΛΟΝΤΟΣ ΙΙ</a:t>
            </a:r>
            <a:br>
              <a:rPr lang="el-GR" sz="2200" b="1" dirty="0">
                <a:solidFill>
                  <a:schemeClr val="bg2">
                    <a:lumMod val="40000"/>
                    <a:lumOff val="60000"/>
                  </a:schemeClr>
                </a:solidFill>
                <a:latin typeface="Calibri" panose="020F0502020204030204" pitchFamily="34" charset="0"/>
                <a:ea typeface="Calibri" panose="020F0502020204030204" pitchFamily="34" charset="0"/>
                <a:cs typeface="Calibri" panose="020F0502020204030204" pitchFamily="34" charset="0"/>
              </a:rPr>
            </a:br>
            <a:br>
              <a:rPr lang="el-GR" sz="2200" b="1" dirty="0">
                <a:solidFill>
                  <a:schemeClr val="bg2">
                    <a:lumMod val="40000"/>
                    <a:lumOff val="60000"/>
                  </a:schemeClr>
                </a:solidFill>
                <a:latin typeface="Calibri" panose="020F0502020204030204" pitchFamily="34" charset="0"/>
                <a:ea typeface="Calibri" panose="020F0502020204030204" pitchFamily="34" charset="0"/>
                <a:cs typeface="Calibri" panose="020F0502020204030204" pitchFamily="34" charset="0"/>
              </a:rPr>
            </a:br>
            <a:endParaRPr lang="en-US" sz="2200" b="1" dirty="0">
              <a:solidFill>
                <a:schemeClr val="bg2">
                  <a:lumMod val="40000"/>
                  <a:lumOff val="60000"/>
                </a:schemeClr>
              </a:solidFill>
              <a:latin typeface="Calibri" panose="020F0502020204030204" pitchFamily="34" charset="0"/>
              <a:ea typeface="Calibri" panose="020F0502020204030204" pitchFamily="34" charset="0"/>
              <a:cs typeface="Calibri" panose="020F0502020204030204" pitchFamily="34" charset="0"/>
            </a:endParaRPr>
          </a:p>
        </p:txBody>
      </p:sp>
      <p:sp>
        <p:nvSpPr>
          <p:cNvPr id="3" name="Υπότιτλος 2">
            <a:extLst>
              <a:ext uri="{FF2B5EF4-FFF2-40B4-BE49-F238E27FC236}">
                <a16:creationId xmlns:a16="http://schemas.microsoft.com/office/drawing/2014/main" id="{CCE2F7C7-99E6-A920-DA43-5D3324F80772}"/>
              </a:ext>
            </a:extLst>
          </p:cNvPr>
          <p:cNvSpPr>
            <a:spLocks noGrp="1"/>
          </p:cNvSpPr>
          <p:nvPr>
            <p:ph type="subTitle" idx="1"/>
          </p:nvPr>
        </p:nvSpPr>
        <p:spPr>
          <a:xfrm>
            <a:off x="1876424" y="3073940"/>
            <a:ext cx="8791575" cy="2461098"/>
          </a:xfrm>
        </p:spPr>
        <p:txBody>
          <a:bodyPr>
            <a:normAutofit fontScale="77500" lnSpcReduction="20000"/>
          </a:bodyPr>
          <a:lstStyle/>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kumimoji="0" lang="el-GR" sz="2600" b="1" i="0" u="none" strike="noStrike" kern="1200" cap="none" spc="0" normalizeH="0" baseline="0" noProof="0" dirty="0">
                <a:ln>
                  <a:noFill/>
                </a:ln>
                <a:solidFill>
                  <a:schemeClr val="bg2"/>
                </a:solidFill>
                <a:effectLst/>
                <a:uLnTx/>
                <a:uFillTx/>
                <a:latin typeface="+mj-lt"/>
                <a:ea typeface="Calibri" panose="020F0502020204030204" pitchFamily="34" charset="0"/>
                <a:cs typeface="Calibri" panose="020F0502020204030204" pitchFamily="34" charset="0"/>
              </a:rPr>
              <a:t>Κωνσταντίνα Σταματίου, εντεταλμένη διδασκαλίας Πανεπιστημίου Θεσσαλίας</a:t>
            </a: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kumimoji="0" lang="el-GR" sz="2600" i="0" u="none" strike="noStrike" kern="1200" cap="none" spc="0" normalizeH="0" baseline="0" noProof="0" dirty="0">
                <a:ln>
                  <a:noFill/>
                </a:ln>
                <a:solidFill>
                  <a:schemeClr val="bg2"/>
                </a:solidFill>
                <a:effectLst/>
                <a:uLnTx/>
                <a:uFillTx/>
                <a:latin typeface="+mj-lt"/>
                <a:ea typeface="Calibri" panose="020F0502020204030204" pitchFamily="34" charset="0"/>
                <a:cs typeface="Calibri" panose="020F0502020204030204" pitchFamily="34" charset="0"/>
              </a:rPr>
              <a:t>Τμήμα Μηχανικών Χωροταξίας, Πολεοδομίας και Περιφερειακής Ανάπτυξης</a:t>
            </a: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lang="el-GR" sz="2600" cap="none" dirty="0">
                <a:solidFill>
                  <a:schemeClr val="bg2"/>
                </a:solidFill>
                <a:latin typeface="+mj-lt"/>
                <a:ea typeface="Calibri" panose="020F0502020204030204" pitchFamily="34" charset="0"/>
                <a:cs typeface="Calibri" panose="020F0502020204030204" pitchFamily="34" charset="0"/>
              </a:rPr>
              <a:t>Ακαδημαϊκό έτος 2024 – 2025</a:t>
            </a:r>
            <a:endParaRPr lang="en-US" sz="2600" cap="none" dirty="0">
              <a:solidFill>
                <a:schemeClr val="bg2"/>
              </a:solidFill>
              <a:latin typeface="+mj-lt"/>
              <a:ea typeface="Calibri" panose="020F0502020204030204" pitchFamily="34" charset="0"/>
              <a:cs typeface="Calibri" panose="020F0502020204030204" pitchFamily="34" charset="0"/>
            </a:endParaRP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endParaRPr lang="el-GR" sz="2600" cap="none" dirty="0">
              <a:solidFill>
                <a:schemeClr val="bg2"/>
              </a:solidFill>
              <a:latin typeface="+mj-lt"/>
              <a:ea typeface="Calibri" panose="020F0502020204030204" pitchFamily="34" charset="0"/>
              <a:cs typeface="Calibri" panose="020F0502020204030204" pitchFamily="34" charset="0"/>
            </a:endParaRP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r>
              <a:rPr kumimoji="0" lang="el-GR" sz="2600" b="1" i="0" strike="noStrike" kern="1200" cap="none" spc="0" normalizeH="0" baseline="0" noProof="0" dirty="0">
                <a:ln>
                  <a:noFill/>
                </a:ln>
                <a:solidFill>
                  <a:schemeClr val="bg2"/>
                </a:solidFill>
                <a:effectLst/>
                <a:uLnTx/>
                <a:uFillTx/>
                <a:latin typeface="+mj-lt"/>
                <a:ea typeface="Calibri" panose="020F0502020204030204" pitchFamily="34" charset="0"/>
                <a:cs typeface="Calibri" panose="020F0502020204030204" pitchFamily="34" charset="0"/>
              </a:rPr>
              <a:t>Μάθημα </a:t>
            </a:r>
            <a:r>
              <a:rPr kumimoji="0" lang="en-US" sz="2600" b="1" i="0" strike="noStrike" kern="1200" cap="none" spc="0" normalizeH="0" baseline="0" noProof="0" dirty="0">
                <a:ln>
                  <a:noFill/>
                </a:ln>
                <a:solidFill>
                  <a:schemeClr val="bg2"/>
                </a:solidFill>
                <a:effectLst/>
                <a:uLnTx/>
                <a:uFillTx/>
                <a:latin typeface="+mj-lt"/>
                <a:ea typeface="Calibri" panose="020F0502020204030204" pitchFamily="34" charset="0"/>
                <a:cs typeface="Calibri" panose="020F0502020204030204" pitchFamily="34" charset="0"/>
              </a:rPr>
              <a:t>0</a:t>
            </a:r>
            <a:r>
              <a:rPr kumimoji="0" lang="el-GR" sz="2600" b="1" i="0" strike="noStrike" kern="1200" cap="none" spc="0" normalizeH="0" baseline="0" noProof="0" dirty="0">
                <a:ln>
                  <a:noFill/>
                </a:ln>
                <a:solidFill>
                  <a:schemeClr val="bg2"/>
                </a:solidFill>
                <a:effectLst/>
                <a:uLnTx/>
                <a:uFillTx/>
                <a:latin typeface="+mj-lt"/>
                <a:ea typeface="Calibri" panose="020F0502020204030204" pitchFamily="34" charset="0"/>
                <a:cs typeface="Calibri" panose="020F0502020204030204" pitchFamily="34" charset="0"/>
              </a:rPr>
              <a:t>3</a:t>
            </a:r>
          </a:p>
          <a:p>
            <a:pPr marR="0" lvl="0" defTabSz="457200" rtl="0" eaLnBrk="1" fontAlgn="auto" latinLnBrk="0" hangingPunct="1">
              <a:lnSpc>
                <a:spcPct val="100000"/>
              </a:lnSpc>
              <a:spcBef>
                <a:spcPts val="1000"/>
              </a:spcBef>
              <a:spcAft>
                <a:spcPts val="0"/>
              </a:spcAft>
              <a:buClr>
                <a:srgbClr val="353535"/>
              </a:buClr>
              <a:buSzTx/>
              <a:tabLst/>
              <a:defRPr/>
            </a:pPr>
            <a:r>
              <a:rPr lang="el-GR" sz="2600" cap="none" dirty="0">
                <a:solidFill>
                  <a:schemeClr val="bg2"/>
                </a:solidFill>
                <a:latin typeface="+mj-lt"/>
                <a:ea typeface="Calibri" panose="020F0502020204030204" pitchFamily="34" charset="0"/>
                <a:cs typeface="Calibri" panose="020F0502020204030204" pitchFamily="34" charset="0"/>
              </a:rPr>
              <a:t>Οι γενικές αρχές του δικαίου περιβάλλοντος</a:t>
            </a: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endParaRPr lang="el-GR" sz="2600" b="1" cap="none" dirty="0">
              <a:solidFill>
                <a:schemeClr val="bg2"/>
              </a:solidFill>
              <a:latin typeface="+mj-lt"/>
              <a:ea typeface="Calibri" panose="020F0502020204030204" pitchFamily="34" charset="0"/>
              <a:cs typeface="Calibri" panose="020F0502020204030204" pitchFamily="34" charset="0"/>
            </a:endParaRPr>
          </a:p>
          <a:p>
            <a:pPr marL="0" marR="0" lvl="0" indent="0" defTabSz="457200" rtl="0" eaLnBrk="1" fontAlgn="auto" latinLnBrk="0" hangingPunct="1">
              <a:lnSpc>
                <a:spcPct val="100000"/>
              </a:lnSpc>
              <a:spcBef>
                <a:spcPts val="1000"/>
              </a:spcBef>
              <a:spcAft>
                <a:spcPts val="0"/>
              </a:spcAft>
              <a:buClr>
                <a:srgbClr val="353535"/>
              </a:buClr>
              <a:buSzTx/>
              <a:buFont typeface="Wingdings 3" charset="2"/>
              <a:buNone/>
              <a:tabLst/>
              <a:defRPr/>
            </a:pPr>
            <a:endParaRPr lang="en-US" dirty="0">
              <a:solidFill>
                <a:schemeClr val="bg1"/>
              </a:solidFill>
            </a:endParaRPr>
          </a:p>
        </p:txBody>
      </p:sp>
      <p:sp>
        <p:nvSpPr>
          <p:cNvPr id="4" name="Βέλος: Δεξιό 3">
            <a:extLst>
              <a:ext uri="{FF2B5EF4-FFF2-40B4-BE49-F238E27FC236}">
                <a16:creationId xmlns:a16="http://schemas.microsoft.com/office/drawing/2014/main" id="{5D7E21DF-943A-39AE-398C-8E1DDE455A98}"/>
              </a:ext>
            </a:extLst>
          </p:cNvPr>
          <p:cNvSpPr/>
          <p:nvPr/>
        </p:nvSpPr>
        <p:spPr>
          <a:xfrm>
            <a:off x="193" y="718877"/>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1</a:t>
            </a:r>
            <a:endParaRPr lang="en-US" b="1" dirty="0">
              <a:solidFill>
                <a:schemeClr val="bg2"/>
              </a:solidFill>
            </a:endParaRPr>
          </a:p>
        </p:txBody>
      </p:sp>
    </p:spTree>
    <p:extLst>
      <p:ext uri="{BB962C8B-B14F-4D97-AF65-F5344CB8AC3E}">
        <p14:creationId xmlns:p14="http://schemas.microsoft.com/office/powerpoint/2010/main" val="167563075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B406B5-6CBF-1F9E-9B83-EAE17A4420D3}"/>
              </a:ext>
            </a:extLst>
          </p:cNvPr>
          <p:cNvSpPr>
            <a:spLocks noGrp="1"/>
          </p:cNvSpPr>
          <p:nvPr>
            <p:ph type="title"/>
          </p:nvPr>
        </p:nvSpPr>
        <p:spPr>
          <a:xfrm>
            <a:off x="1141413" y="489764"/>
            <a:ext cx="9905998" cy="812349"/>
          </a:xfrm>
        </p:spPr>
        <p:txBody>
          <a:bodyPr/>
          <a:lstStyle/>
          <a:p>
            <a:pPr algn="ctr"/>
            <a:r>
              <a:rPr kumimoji="0" lang="el-GR" sz="1800" b="1" i="0" u="none" strike="noStrike" kern="1200" cap="none" spc="0" normalizeH="0" baseline="0" noProof="0" dirty="0">
                <a:ln>
                  <a:noFill/>
                </a:ln>
                <a:solidFill>
                  <a:schemeClr val="bg2"/>
                </a:solidFill>
                <a:effectLst/>
                <a:uLnTx/>
                <a:uFillTx/>
                <a:latin typeface="Calibri" panose="020F0502020204030204" pitchFamily="34" charset="0"/>
                <a:cs typeface="Calibri" panose="020F0502020204030204" pitchFamily="34" charset="0"/>
              </a:rPr>
              <a:t>Η αρχή της πληροφόρησης και της συμμετοχής των πολιτών</a:t>
            </a:r>
            <a:endParaRPr lang="en-GB" dirty="0">
              <a:solidFill>
                <a:schemeClr val="bg2"/>
              </a:solidFill>
              <a:latin typeface="Calibri" panose="020F0502020204030204" pitchFamily="34" charset="0"/>
              <a:cs typeface="Calibri" panose="020F0502020204030204" pitchFamily="34" charset="0"/>
            </a:endParaRPr>
          </a:p>
        </p:txBody>
      </p:sp>
      <p:sp>
        <p:nvSpPr>
          <p:cNvPr id="3" name="Content Placeholder 2">
            <a:extLst>
              <a:ext uri="{FF2B5EF4-FFF2-40B4-BE49-F238E27FC236}">
                <a16:creationId xmlns:a16="http://schemas.microsoft.com/office/drawing/2014/main" id="{D5EAFA72-9EA3-7BB8-E800-1B66287EE736}"/>
              </a:ext>
            </a:extLst>
          </p:cNvPr>
          <p:cNvSpPr>
            <a:spLocks noGrp="1"/>
          </p:cNvSpPr>
          <p:nvPr>
            <p:ph idx="1"/>
          </p:nvPr>
        </p:nvSpPr>
        <p:spPr>
          <a:xfrm>
            <a:off x="1141412" y="1430867"/>
            <a:ext cx="9905999" cy="5266266"/>
          </a:xfrm>
        </p:spPr>
        <p:txBody>
          <a:bodyPr>
            <a:normAutofit/>
          </a:bodyPr>
          <a:lstStyle/>
          <a:p>
            <a:pPr algn="just">
              <a:lnSpc>
                <a:spcPts val="1600"/>
              </a:lnSpc>
              <a:spcBef>
                <a:spcPts val="1200"/>
              </a:spcBef>
            </a:pPr>
            <a:r>
              <a:rPr lang="el-GR" sz="1400" b="1" dirty="0">
                <a:solidFill>
                  <a:srgbClr val="002060"/>
                </a:solidFill>
                <a:latin typeface="Calibri" panose="020F0502020204030204" pitchFamily="34" charset="0"/>
                <a:ea typeface="Calibri" panose="020F0502020204030204" pitchFamily="34" charset="0"/>
                <a:cs typeface="Calibri" panose="020F0502020204030204" pitchFamily="34" charset="0"/>
              </a:rPr>
              <a:t>Έννοια:</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 </a:t>
            </a:r>
            <a:r>
              <a:rPr lang="el-GR" sz="1400" b="1" dirty="0">
                <a:solidFill>
                  <a:srgbClr val="002060"/>
                </a:solidFill>
                <a:latin typeface="Calibri" panose="020F0502020204030204" pitchFamily="34" charset="0"/>
                <a:ea typeface="Calibri" panose="020F0502020204030204" pitchFamily="34" charset="0"/>
                <a:cs typeface="Calibri" panose="020F0502020204030204" pitchFamily="34" charset="0"/>
              </a:rPr>
              <a:t>Η δράση των αρμοδίων για θέματα περιβάλλοντος διοικητικών οργάνων πρέπει να </a:t>
            </a:r>
            <a:r>
              <a:rPr lang="el-GR" sz="1400" b="1" dirty="0" err="1">
                <a:solidFill>
                  <a:srgbClr val="002060"/>
                </a:solidFill>
                <a:latin typeface="Calibri" panose="020F0502020204030204" pitchFamily="34" charset="0"/>
                <a:ea typeface="Calibri" panose="020F0502020204030204" pitchFamily="34" charset="0"/>
                <a:cs typeface="Calibri" panose="020F0502020204030204" pitchFamily="34" charset="0"/>
              </a:rPr>
              <a:t>διέπεται</a:t>
            </a:r>
            <a:r>
              <a:rPr lang="el-GR" sz="1400" b="1" dirty="0">
                <a:solidFill>
                  <a:srgbClr val="002060"/>
                </a:solidFill>
                <a:latin typeface="Calibri" panose="020F0502020204030204" pitchFamily="34" charset="0"/>
                <a:ea typeface="Calibri" panose="020F0502020204030204" pitchFamily="34" charset="0"/>
                <a:cs typeface="Calibri" panose="020F0502020204030204" pitchFamily="34" charset="0"/>
              </a:rPr>
              <a:t> από διαφάνεια </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έτσι ώστε να εξασφαλίζεται η </a:t>
            </a:r>
            <a:r>
              <a:rPr lang="el-GR" sz="1400" u="sng" dirty="0">
                <a:solidFill>
                  <a:srgbClr val="002060"/>
                </a:solidFill>
                <a:latin typeface="Calibri" panose="020F0502020204030204" pitchFamily="34" charset="0"/>
                <a:ea typeface="Calibri" panose="020F0502020204030204" pitchFamily="34" charset="0"/>
                <a:cs typeface="Calibri" panose="020F0502020204030204" pitchFamily="34" charset="0"/>
              </a:rPr>
              <a:t>ελεύθερη πληροφόρηση και πρόσβαση του κοινού σε έγγραφα και άλλα στοιχεία που αφορούν ή επηρεάζουν την κατάσταση του περιβάλλοντος</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 καθώς και η δ</a:t>
            </a:r>
            <a:r>
              <a:rPr lang="el-GR" sz="1400" u="sng" dirty="0">
                <a:solidFill>
                  <a:srgbClr val="002060"/>
                </a:solidFill>
                <a:latin typeface="Calibri" panose="020F0502020204030204" pitchFamily="34" charset="0"/>
                <a:ea typeface="Calibri" panose="020F0502020204030204" pitchFamily="34" charset="0"/>
                <a:cs typeface="Calibri" panose="020F0502020204030204" pitchFamily="34" charset="0"/>
              </a:rPr>
              <a:t>υνατότητα συμμετοχής του στη διαδικασία λήψης αποφάσεων που αφορούν το περιβάλλον.</a:t>
            </a:r>
          </a:p>
          <a:p>
            <a:pPr algn="just">
              <a:lnSpc>
                <a:spcPts val="1600"/>
              </a:lnSpc>
              <a:spcBef>
                <a:spcPts val="1800"/>
              </a:spcBef>
            </a:pPr>
            <a:r>
              <a:rPr lang="el-GR" sz="1400" b="1" dirty="0">
                <a:solidFill>
                  <a:srgbClr val="002060"/>
                </a:solidFill>
                <a:latin typeface="Calibri" panose="020F0502020204030204" pitchFamily="34" charset="0"/>
                <a:ea typeface="Calibri" panose="020F0502020204030204" pitchFamily="34" charset="0"/>
                <a:cs typeface="Calibri" panose="020F0502020204030204" pitchFamily="34" charset="0"/>
              </a:rPr>
              <a:t>Νομική βάση</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 </a:t>
            </a:r>
          </a:p>
          <a:p>
            <a:pPr lvl="1" algn="just">
              <a:lnSpc>
                <a:spcPts val="1600"/>
              </a:lnSpc>
              <a:spcBef>
                <a:spcPts val="1200"/>
              </a:spcBef>
              <a:buFont typeface="Wingdings" panose="05000000000000000000" pitchFamily="2" charset="2"/>
              <a:buChar char="Ø"/>
            </a:pPr>
            <a:r>
              <a:rPr lang="el-GR" sz="1400" u="sng" dirty="0">
                <a:solidFill>
                  <a:srgbClr val="002060"/>
                </a:solidFill>
                <a:latin typeface="Calibri" panose="020F0502020204030204" pitchFamily="34" charset="0"/>
                <a:ea typeface="Calibri" panose="020F0502020204030204" pitchFamily="34" charset="0"/>
                <a:cs typeface="Calibri" panose="020F0502020204030204" pitchFamily="34" charset="0"/>
              </a:rPr>
              <a:t>Διεθνές δίκαιο</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 Αρχή 10 της Διακήρυξης του Ρίο (1992), Διεθνής Σύμβαση </a:t>
            </a:r>
            <a:r>
              <a:rPr lang="en-US" sz="1400" dirty="0">
                <a:solidFill>
                  <a:srgbClr val="002060"/>
                </a:solidFill>
                <a:latin typeface="Calibri" panose="020F0502020204030204" pitchFamily="34" charset="0"/>
                <a:ea typeface="Calibri" panose="020F0502020204030204" pitchFamily="34" charset="0"/>
                <a:cs typeface="Calibri" panose="020F0502020204030204" pitchFamily="34" charset="0"/>
              </a:rPr>
              <a:t>Aarhus </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 </a:t>
            </a:r>
          </a:p>
          <a:p>
            <a:pPr lvl="1" algn="just">
              <a:lnSpc>
                <a:spcPts val="1600"/>
              </a:lnSpc>
              <a:spcBef>
                <a:spcPts val="1200"/>
              </a:spcBef>
              <a:buFont typeface="Wingdings" panose="05000000000000000000" pitchFamily="2" charset="2"/>
              <a:buChar char="Ø"/>
            </a:pPr>
            <a:r>
              <a:rPr lang="el-GR" sz="1400" u="sng" dirty="0" err="1">
                <a:solidFill>
                  <a:srgbClr val="002060"/>
                </a:solidFill>
                <a:latin typeface="Calibri" panose="020F0502020204030204" pitchFamily="34" charset="0"/>
                <a:ea typeface="Calibri" panose="020F0502020204030204" pitchFamily="34" charset="0"/>
                <a:cs typeface="Calibri" panose="020F0502020204030204" pitchFamily="34" charset="0"/>
              </a:rPr>
              <a:t>Ενωσιακό</a:t>
            </a:r>
            <a:r>
              <a:rPr lang="el-GR" sz="1400" u="sng" dirty="0">
                <a:solidFill>
                  <a:srgbClr val="002060"/>
                </a:solidFill>
                <a:latin typeface="Calibri" panose="020F0502020204030204" pitchFamily="34" charset="0"/>
                <a:ea typeface="Calibri" panose="020F0502020204030204" pitchFamily="34" charset="0"/>
                <a:cs typeface="Calibri" panose="020F0502020204030204" pitchFamily="34" charset="0"/>
              </a:rPr>
              <a:t> δίκαιο</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 οδηγία 2003/4/ΕΚ</a:t>
            </a:r>
          </a:p>
          <a:p>
            <a:pPr marL="457200" lvl="1" indent="0" algn="just">
              <a:lnSpc>
                <a:spcPts val="1600"/>
              </a:lnSpc>
              <a:spcBef>
                <a:spcPts val="1200"/>
              </a:spcBef>
              <a:buNone/>
            </a:pP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Στόχοι της οδηγίας: α) να κατοχυρώσει το </a:t>
            </a:r>
            <a:r>
              <a:rPr lang="el-GR" sz="1400" u="sng" dirty="0">
                <a:solidFill>
                  <a:srgbClr val="002060"/>
                </a:solidFill>
                <a:latin typeface="Calibri" panose="020F0502020204030204" pitchFamily="34" charset="0"/>
                <a:ea typeface="Calibri" panose="020F0502020204030204" pitchFamily="34" charset="0"/>
                <a:cs typeface="Calibri" panose="020F0502020204030204" pitchFamily="34" charset="0"/>
              </a:rPr>
              <a:t>δικαίωμα πρόσβασης στην περιβαλλοντική πληροφορία από δημόσιες αρχές</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 β) να διασφαλίσει ότι οι </a:t>
            </a:r>
            <a:r>
              <a:rPr lang="el-GR" sz="1400" u="sng" dirty="0">
                <a:solidFill>
                  <a:srgbClr val="002060"/>
                </a:solidFill>
                <a:latin typeface="Calibri" panose="020F0502020204030204" pitchFamily="34" charset="0"/>
                <a:ea typeface="Calibri" panose="020F0502020204030204" pitchFamily="34" charset="0"/>
                <a:cs typeface="Calibri" panose="020F0502020204030204" pitchFamily="34" charset="0"/>
              </a:rPr>
              <a:t>περιβαλλοντικές πληροφορίες διατίθενται σταδιακά και διαδίδονται στο κοινό, με ώθηση στη χρήση τεχνολογίας και τηλεπικοινωνιών </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και γ) δυνατότητα </a:t>
            </a:r>
            <a:r>
              <a:rPr lang="el-GR" sz="1400" u="sng" dirty="0">
                <a:solidFill>
                  <a:srgbClr val="002060"/>
                </a:solidFill>
                <a:latin typeface="Calibri" panose="020F0502020204030204" pitchFamily="34" charset="0"/>
                <a:ea typeface="Calibri" panose="020F0502020204030204" pitchFamily="34" charset="0"/>
                <a:cs typeface="Calibri" panose="020F0502020204030204" pitchFamily="34" charset="0"/>
              </a:rPr>
              <a:t>παροχής δικαστικής προστασίας με προσφυγή στη δικαιοσύνη</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a:t>
            </a:r>
          </a:p>
          <a:p>
            <a:pPr lvl="1" algn="just">
              <a:lnSpc>
                <a:spcPts val="1600"/>
              </a:lnSpc>
              <a:spcBef>
                <a:spcPts val="1200"/>
              </a:spcBef>
              <a:buFont typeface="Wingdings" panose="05000000000000000000" pitchFamily="2" charset="2"/>
              <a:buChar char="Ø"/>
            </a:pPr>
            <a:r>
              <a:rPr lang="el-GR" sz="1400" u="sng" dirty="0">
                <a:solidFill>
                  <a:srgbClr val="002060"/>
                </a:solidFill>
                <a:latin typeface="Calibri" panose="020F0502020204030204" pitchFamily="34" charset="0"/>
                <a:ea typeface="Calibri" panose="020F0502020204030204" pitchFamily="34" charset="0"/>
                <a:cs typeface="Calibri" panose="020F0502020204030204" pitchFamily="34" charset="0"/>
              </a:rPr>
              <a:t>Εθνικό δίκαιο:</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 άρθρα 5</a:t>
            </a:r>
            <a:r>
              <a:rPr lang="el-GR" sz="1400" baseline="30000" dirty="0">
                <a:solidFill>
                  <a:srgbClr val="002060"/>
                </a:solidFill>
                <a:latin typeface="Calibri" panose="020F0502020204030204" pitchFamily="34" charset="0"/>
                <a:ea typeface="Calibri" panose="020F0502020204030204" pitchFamily="34" charset="0"/>
                <a:cs typeface="Calibri" panose="020F0502020204030204" pitchFamily="34" charset="0"/>
              </a:rPr>
              <a:t>Α</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 «Δικαίωμα στην </a:t>
            </a:r>
            <a:r>
              <a:rPr lang="el-GR" sz="1400" dirty="0" err="1">
                <a:solidFill>
                  <a:srgbClr val="002060"/>
                </a:solidFill>
                <a:latin typeface="Calibri" panose="020F0502020204030204" pitchFamily="34" charset="0"/>
                <a:ea typeface="Calibri" panose="020F0502020204030204" pitchFamily="34" charset="0"/>
                <a:cs typeface="Calibri" panose="020F0502020204030204" pitchFamily="34" charset="0"/>
              </a:rPr>
              <a:t>πληροδόρηση</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 10 παρ. 3 (υποχρέωση της Διοίκησης να απαντά σε αιτήματα πολιτών εντός συγκεκριμένης προθεσμίας) &amp; 24 παρ. 1 Συντ., άρθρο 5 ΚΔΔ «Πρόσβαση σε έγγραφα», </a:t>
            </a:r>
            <a:r>
              <a:rPr lang="el-GR" sz="1400" dirty="0" err="1">
                <a:solidFill>
                  <a:srgbClr val="002060"/>
                </a:solidFill>
                <a:latin typeface="Calibri" panose="020F0502020204030204" pitchFamily="34" charset="0"/>
                <a:ea typeface="Calibri" panose="020F0502020204030204" pitchFamily="34" charset="0"/>
                <a:cs typeface="Calibri" panose="020F0502020204030204" pitchFamily="34" charset="0"/>
              </a:rPr>
              <a:t>κ.υ.α</a:t>
            </a:r>
            <a:r>
              <a:rPr lang="el-GR" sz="1400" dirty="0">
                <a:solidFill>
                  <a:srgbClr val="002060"/>
                </a:solidFill>
                <a:latin typeface="Calibri" panose="020F0502020204030204" pitchFamily="34" charset="0"/>
                <a:ea typeface="Calibri" panose="020F0502020204030204" pitchFamily="34" charset="0"/>
                <a:cs typeface="Calibri" panose="020F0502020204030204" pitchFamily="34" charset="0"/>
              </a:rPr>
              <a:t>. Η.Π. 11764/653/2006 (ΦΕΚ 327 Β'/17.3.2006)</a:t>
            </a:r>
          </a:p>
          <a:p>
            <a:endParaRPr lang="en-GB" dirty="0"/>
          </a:p>
        </p:txBody>
      </p:sp>
      <p:sp>
        <p:nvSpPr>
          <p:cNvPr id="4" name="Βέλος: Δεξιό 3">
            <a:extLst>
              <a:ext uri="{FF2B5EF4-FFF2-40B4-BE49-F238E27FC236}">
                <a16:creationId xmlns:a16="http://schemas.microsoft.com/office/drawing/2014/main" id="{9BE219F4-C894-654B-4459-E22B85590790}"/>
              </a:ext>
            </a:extLst>
          </p:cNvPr>
          <p:cNvSpPr/>
          <p:nvPr/>
        </p:nvSpPr>
        <p:spPr>
          <a:xfrm>
            <a:off x="193" y="718877"/>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10</a:t>
            </a:r>
            <a:endParaRPr lang="en-US" b="1" dirty="0">
              <a:solidFill>
                <a:schemeClr val="bg2"/>
              </a:solidFill>
            </a:endParaRPr>
          </a:p>
        </p:txBody>
      </p:sp>
    </p:spTree>
    <p:extLst>
      <p:ext uri="{BB962C8B-B14F-4D97-AF65-F5344CB8AC3E}">
        <p14:creationId xmlns:p14="http://schemas.microsoft.com/office/powerpoint/2010/main" val="374329280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AEA6762-35CC-613C-7EF6-68DB6E26A89C}"/>
              </a:ext>
            </a:extLst>
          </p:cNvPr>
          <p:cNvSpPr>
            <a:spLocks noGrp="1"/>
          </p:cNvSpPr>
          <p:nvPr>
            <p:ph type="title"/>
          </p:nvPr>
        </p:nvSpPr>
        <p:spPr>
          <a:xfrm>
            <a:off x="1141413" y="618518"/>
            <a:ext cx="9905998" cy="842729"/>
          </a:xfrm>
        </p:spPr>
        <p:txBody>
          <a:bodyPr>
            <a:normAutofit/>
          </a:bodyPr>
          <a:lstStyle/>
          <a:p>
            <a:pPr algn="ctr"/>
            <a:r>
              <a:rPr lang="el-GR" sz="1800" b="1" dirty="0" err="1">
                <a:solidFill>
                  <a:schemeClr val="bg2"/>
                </a:solidFill>
              </a:rPr>
              <a:t>ΝομικΕς</a:t>
            </a:r>
            <a:r>
              <a:rPr lang="el-GR" sz="1800" b="1" dirty="0">
                <a:solidFill>
                  <a:schemeClr val="bg2"/>
                </a:solidFill>
              </a:rPr>
              <a:t> </a:t>
            </a:r>
            <a:r>
              <a:rPr lang="el-GR" sz="1800" b="1" dirty="0" err="1">
                <a:solidFill>
                  <a:schemeClr val="bg2"/>
                </a:solidFill>
              </a:rPr>
              <a:t>αρχΕς</a:t>
            </a:r>
            <a:r>
              <a:rPr lang="el-GR" sz="1800" b="1" dirty="0">
                <a:solidFill>
                  <a:schemeClr val="bg2"/>
                </a:solidFill>
              </a:rPr>
              <a:t> </a:t>
            </a:r>
            <a:r>
              <a:rPr lang="el-GR" sz="1800" b="1" dirty="0" err="1">
                <a:solidFill>
                  <a:schemeClr val="bg2"/>
                </a:solidFill>
              </a:rPr>
              <a:t>νομολογιακΗς</a:t>
            </a:r>
            <a:r>
              <a:rPr lang="el-GR" sz="1800" b="1" dirty="0">
                <a:solidFill>
                  <a:schemeClr val="bg2"/>
                </a:solidFill>
              </a:rPr>
              <a:t> </a:t>
            </a:r>
            <a:r>
              <a:rPr lang="el-GR" sz="1800" b="1" dirty="0" err="1">
                <a:solidFill>
                  <a:schemeClr val="bg2"/>
                </a:solidFill>
              </a:rPr>
              <a:t>προΕλευσης</a:t>
            </a:r>
            <a:endParaRPr lang="en-US" sz="1800" dirty="0">
              <a:solidFill>
                <a:schemeClr val="bg2"/>
              </a:solidFill>
            </a:endParaRPr>
          </a:p>
        </p:txBody>
      </p:sp>
      <p:sp>
        <p:nvSpPr>
          <p:cNvPr id="3" name="Θέση περιεχομένου 2">
            <a:extLst>
              <a:ext uri="{FF2B5EF4-FFF2-40B4-BE49-F238E27FC236}">
                <a16:creationId xmlns:a16="http://schemas.microsoft.com/office/drawing/2014/main" id="{B2A983B6-44AB-818F-E86B-F86AAD5F43B1}"/>
              </a:ext>
            </a:extLst>
          </p:cNvPr>
          <p:cNvSpPr>
            <a:spLocks noGrp="1"/>
          </p:cNvSpPr>
          <p:nvPr>
            <p:ph idx="1"/>
          </p:nvPr>
        </p:nvSpPr>
        <p:spPr>
          <a:xfrm>
            <a:off x="1141412" y="1461247"/>
            <a:ext cx="9905999" cy="4329954"/>
          </a:xfrm>
        </p:spPr>
        <p:txBody>
          <a:bodyPr>
            <a:normAutofit/>
          </a:bodyPr>
          <a:lstStyle/>
          <a:p>
            <a:pPr marL="0" indent="0">
              <a:buNone/>
            </a:pPr>
            <a:r>
              <a:rPr lang="el-GR" sz="1400" b="1" dirty="0">
                <a:solidFill>
                  <a:schemeClr val="bg2"/>
                </a:solidFill>
              </a:rPr>
              <a:t>Η αρχή του περιβαλλοντικού κεκτημένου</a:t>
            </a:r>
          </a:p>
          <a:p>
            <a:pPr>
              <a:buFont typeface="Wingdings" panose="05000000000000000000" pitchFamily="2" charset="2"/>
              <a:buChar char="Ø"/>
            </a:pPr>
            <a:r>
              <a:rPr lang="el-GR" sz="1400" dirty="0">
                <a:solidFill>
                  <a:schemeClr val="bg2"/>
                </a:solidFill>
              </a:rPr>
              <a:t>Πρόκειται για </a:t>
            </a:r>
            <a:r>
              <a:rPr lang="el-GR" sz="1400" dirty="0" err="1">
                <a:solidFill>
                  <a:schemeClr val="bg2"/>
                </a:solidFill>
              </a:rPr>
              <a:t>νομολογιακά</a:t>
            </a:r>
            <a:r>
              <a:rPr lang="el-GR" sz="1400" dirty="0">
                <a:solidFill>
                  <a:schemeClr val="bg2"/>
                </a:solidFill>
              </a:rPr>
              <a:t> διαπλασμένο κανόνα ο οποίος θεμελιώνεται στο άρθρο 24 παρ. 1 και 2 Συντ.</a:t>
            </a:r>
          </a:p>
          <a:p>
            <a:pPr algn="just">
              <a:buFont typeface="Wingdings" panose="05000000000000000000" pitchFamily="2" charset="2"/>
              <a:buChar char="Ø"/>
            </a:pPr>
            <a:r>
              <a:rPr lang="el-GR" sz="1400" b="1" dirty="0">
                <a:solidFill>
                  <a:schemeClr val="bg2"/>
                </a:solidFill>
              </a:rPr>
              <a:t>Απαγορεύεται, καταρχήν, η λήψη μέτρων που επιφέρουν την επιδείνωση των όρων διαβιώσεως και την υποβάθμιση του υπάρχοντος φυσικού</a:t>
            </a:r>
            <a:r>
              <a:rPr lang="el-GR" sz="1400" dirty="0">
                <a:solidFill>
                  <a:schemeClr val="bg2"/>
                </a:solidFill>
              </a:rPr>
              <a:t> ή του </a:t>
            </a:r>
            <a:r>
              <a:rPr lang="el-GR" sz="1400" dirty="0" err="1">
                <a:solidFill>
                  <a:schemeClr val="bg2"/>
                </a:solidFill>
              </a:rPr>
              <a:t>προβλεπομένου</a:t>
            </a:r>
            <a:r>
              <a:rPr lang="el-GR" sz="1400" dirty="0">
                <a:solidFill>
                  <a:schemeClr val="bg2"/>
                </a:solidFill>
              </a:rPr>
              <a:t> από την ισχύουσα πολεοδομική νομοθεσία </a:t>
            </a:r>
            <a:r>
              <a:rPr lang="el-GR" sz="1400" b="1" dirty="0">
                <a:solidFill>
                  <a:schemeClr val="bg2"/>
                </a:solidFill>
              </a:rPr>
              <a:t>οικιστικού περιβάλλοντος μιας περιοχής</a:t>
            </a:r>
            <a:r>
              <a:rPr lang="el-GR" sz="1400" dirty="0">
                <a:solidFill>
                  <a:schemeClr val="bg2"/>
                </a:solidFill>
              </a:rPr>
              <a:t>. Επομένως ο κοινός νομοθέτης μπορεί να τροποποιεί, οσάκις το κρίνει σκόπιμο, τις ισχύουσες πολεοδομικές ρυθμίσεις και να μεταβάλει τους ήδη θεσπισμένους όρους δομήσεως ή χρήσεις ακινήτων, εφόσον η εισαγόμενη νέα ρύθμιση αποσκοπεί στη </a:t>
            </a:r>
            <a:r>
              <a:rPr lang="el-GR" sz="1400" b="1" dirty="0">
                <a:solidFill>
                  <a:schemeClr val="bg2"/>
                </a:solidFill>
              </a:rPr>
              <a:t>βελτίωση των συνθηκών διαβιώσεως των κατοίκων των πόλεων και οικισμών </a:t>
            </a:r>
            <a:r>
              <a:rPr lang="el-GR" sz="1400" dirty="0">
                <a:solidFill>
                  <a:schemeClr val="bg2"/>
                </a:solidFill>
              </a:rPr>
              <a:t>(</a:t>
            </a:r>
            <a:r>
              <a:rPr lang="el-GR" sz="1400" dirty="0" err="1">
                <a:solidFill>
                  <a:schemeClr val="bg2"/>
                </a:solidFill>
              </a:rPr>
              <a:t>ΣτΕολ</a:t>
            </a:r>
            <a:r>
              <a:rPr lang="el-GR" sz="1400" dirty="0">
                <a:solidFill>
                  <a:schemeClr val="bg2"/>
                </a:solidFill>
              </a:rPr>
              <a:t> 1528/2003), </a:t>
            </a:r>
            <a:r>
              <a:rPr lang="el-GR" sz="1400" b="1" dirty="0">
                <a:solidFill>
                  <a:schemeClr val="bg2"/>
                </a:solidFill>
              </a:rPr>
              <a:t>εκτός εάν συντρέχουν ειδικοί περιβαλλοντικοί ή πολεοδομικοί λόγοι που επιβάλουν τη σχετική μεταβολή.</a:t>
            </a:r>
          </a:p>
          <a:p>
            <a:pPr algn="just">
              <a:buFont typeface="Wingdings" panose="05000000000000000000" pitchFamily="2" charset="2"/>
              <a:buChar char="Ø"/>
            </a:pPr>
            <a:r>
              <a:rPr lang="el-GR" sz="1400" dirty="0">
                <a:solidFill>
                  <a:schemeClr val="bg2"/>
                </a:solidFill>
              </a:rPr>
              <a:t>Έτσι έχει κριθεί  ότι </a:t>
            </a:r>
            <a:r>
              <a:rPr lang="el-GR" sz="1400" b="1" dirty="0">
                <a:solidFill>
                  <a:schemeClr val="bg2"/>
                </a:solidFill>
              </a:rPr>
              <a:t>η διατήρηση των κοινόχρηστων χώρων και των χώρων πρασίνου </a:t>
            </a:r>
            <a:r>
              <a:rPr lang="el-GR" sz="1400" dirty="0">
                <a:solidFill>
                  <a:schemeClr val="bg2"/>
                </a:solidFill>
              </a:rPr>
              <a:t>αποτελεί πρωταρχικό όρο για την κατά το άρθρο 24 παρ. 2 του Συντάγματος προστασία των πόλεων και των οικισμών σε τρόπο ώστε </a:t>
            </a:r>
            <a:r>
              <a:rPr lang="el-GR" sz="1400" b="1" dirty="0">
                <a:solidFill>
                  <a:schemeClr val="bg2"/>
                </a:solidFill>
              </a:rPr>
              <a:t>η μείωσή τους να συνιστά ανεπίτρεπτη επιδείνωση των όρων διαβιώσεως των κατοίκων και υποβάθμιση του υπάρχοντος ή του </a:t>
            </a:r>
            <a:r>
              <a:rPr lang="el-GR" sz="1400" b="1" dirty="0" err="1">
                <a:solidFill>
                  <a:schemeClr val="bg2"/>
                </a:solidFill>
              </a:rPr>
              <a:t>προβλεπομένου</a:t>
            </a:r>
            <a:r>
              <a:rPr lang="el-GR" sz="1400" b="1" dirty="0">
                <a:solidFill>
                  <a:schemeClr val="bg2"/>
                </a:solidFill>
              </a:rPr>
              <a:t> από την ισχύουσα πολεοδομική νομοθεσία οικιστικού περιβάλλοντος. </a:t>
            </a:r>
            <a:r>
              <a:rPr lang="el-GR" sz="1400" dirty="0">
                <a:solidFill>
                  <a:schemeClr val="bg2"/>
                </a:solidFill>
              </a:rPr>
              <a:t>Συνεπώς, μπορεί μεν ο νομοθέτης στα πλαίσια οικιστικών αναπλάσεων να προβαίνει σε </a:t>
            </a:r>
            <a:r>
              <a:rPr lang="el-GR" sz="1400" b="1" u="sng" dirty="0">
                <a:solidFill>
                  <a:schemeClr val="bg2"/>
                </a:solidFill>
              </a:rPr>
              <a:t>αναδιάταξη των ως άνω χώρων, με τον απαρέγκλιτο όμως όρο ότι από την ανάπλαση αυτή δεν θα μειώνεται η έκταση των κοινόχρηστων χώρων</a:t>
            </a:r>
            <a:r>
              <a:rPr lang="el-GR" sz="1400" dirty="0">
                <a:solidFill>
                  <a:schemeClr val="bg2"/>
                </a:solidFill>
              </a:rPr>
              <a:t>, η ρύθμιση δε αυτή υπόκειται στον οριακό έλεγχο του ακυρωτικού δικαστή ( </a:t>
            </a:r>
            <a:r>
              <a:rPr lang="el-GR" sz="1400" dirty="0" err="1">
                <a:solidFill>
                  <a:schemeClr val="bg2"/>
                </a:solidFill>
              </a:rPr>
              <a:t>ΣτΕΟλ</a:t>
            </a:r>
            <a:r>
              <a:rPr lang="el-GR" sz="1400" dirty="0">
                <a:solidFill>
                  <a:schemeClr val="bg2"/>
                </a:solidFill>
              </a:rPr>
              <a:t> 1528/2003, 2002/2003</a:t>
            </a:r>
          </a:p>
          <a:p>
            <a:pPr marL="0" indent="0">
              <a:buNone/>
            </a:pPr>
            <a:endParaRPr lang="en-US" sz="1400" b="1" dirty="0">
              <a:solidFill>
                <a:schemeClr val="bg2"/>
              </a:solidFill>
            </a:endParaRPr>
          </a:p>
        </p:txBody>
      </p:sp>
    </p:spTree>
    <p:extLst>
      <p:ext uri="{BB962C8B-B14F-4D97-AF65-F5344CB8AC3E}">
        <p14:creationId xmlns:p14="http://schemas.microsoft.com/office/powerpoint/2010/main" val="13352919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8ADE0B62-BFA1-AF94-EE44-554A82977193}"/>
              </a:ext>
            </a:extLst>
          </p:cNvPr>
          <p:cNvSpPr>
            <a:spLocks noGrp="1"/>
          </p:cNvSpPr>
          <p:nvPr>
            <p:ph type="title"/>
          </p:nvPr>
        </p:nvSpPr>
        <p:spPr>
          <a:xfrm>
            <a:off x="1141413" y="618518"/>
            <a:ext cx="9905998" cy="1111670"/>
          </a:xfrm>
        </p:spPr>
        <p:txBody>
          <a:bodyPr>
            <a:normAutofit/>
          </a:bodyPr>
          <a:lstStyle/>
          <a:p>
            <a:pPr algn="ctr"/>
            <a:r>
              <a:rPr lang="el-GR" sz="2200" b="1" dirty="0">
                <a:solidFill>
                  <a:srgbClr val="002060"/>
                </a:solidFill>
                <a:latin typeface="Arial" panose="020B0604020202020204" pitchFamily="34" charset="0"/>
                <a:cs typeface="Arial" panose="020B0604020202020204" pitchFamily="34" charset="0"/>
              </a:rPr>
              <a:t>Η </a:t>
            </a:r>
            <a:r>
              <a:rPr lang="el-GR" sz="2200" b="1" dirty="0" err="1">
                <a:solidFill>
                  <a:srgbClr val="002060"/>
                </a:solidFill>
                <a:latin typeface="Arial" panose="020B0604020202020204" pitchFamily="34" charset="0"/>
                <a:cs typeface="Arial" panose="020B0604020202020204" pitchFamily="34" charset="0"/>
              </a:rPr>
              <a:t>αρχΗ</a:t>
            </a:r>
            <a:r>
              <a:rPr lang="el-GR" sz="2200" b="1" dirty="0">
                <a:solidFill>
                  <a:srgbClr val="002060"/>
                </a:solidFill>
                <a:latin typeface="Arial" panose="020B0604020202020204" pitchFamily="34" charset="0"/>
                <a:cs typeface="Arial" panose="020B0604020202020204" pitchFamily="34" charset="0"/>
              </a:rPr>
              <a:t> της </a:t>
            </a:r>
            <a:r>
              <a:rPr lang="el-GR" sz="2200" b="1" dirty="0" err="1">
                <a:solidFill>
                  <a:srgbClr val="002060"/>
                </a:solidFill>
                <a:latin typeface="Arial" panose="020B0604020202020204" pitchFamily="34" charset="0"/>
                <a:cs typeface="Arial" panose="020B0604020202020204" pitchFamily="34" charset="0"/>
              </a:rPr>
              <a:t>Ηπιας</a:t>
            </a:r>
            <a:r>
              <a:rPr lang="el-GR" sz="2200" b="1" dirty="0">
                <a:solidFill>
                  <a:srgbClr val="002060"/>
                </a:solidFill>
                <a:latin typeface="Arial" panose="020B0604020202020204" pitchFamily="34" charset="0"/>
                <a:cs typeface="Arial" panose="020B0604020202020204" pitchFamily="34" charset="0"/>
              </a:rPr>
              <a:t> </a:t>
            </a:r>
            <a:r>
              <a:rPr lang="el-GR" sz="2200" b="1" dirty="0" err="1">
                <a:solidFill>
                  <a:srgbClr val="002060"/>
                </a:solidFill>
                <a:latin typeface="Arial" panose="020B0604020202020204" pitchFamily="34" charset="0"/>
                <a:cs typeface="Arial" panose="020B0604020202020204" pitchFamily="34" charset="0"/>
              </a:rPr>
              <a:t>ανΑπτυξης</a:t>
            </a:r>
            <a:r>
              <a:rPr lang="el-GR" sz="2200" b="1" dirty="0">
                <a:solidFill>
                  <a:srgbClr val="002060"/>
                </a:solidFill>
                <a:latin typeface="Arial" panose="020B0604020202020204" pitchFamily="34" charset="0"/>
                <a:cs typeface="Arial" panose="020B0604020202020204" pitchFamily="34" charset="0"/>
              </a:rPr>
              <a:t> των </a:t>
            </a:r>
            <a:r>
              <a:rPr lang="el-GR" sz="2200" b="1" dirty="0" err="1">
                <a:solidFill>
                  <a:srgbClr val="002060"/>
                </a:solidFill>
                <a:latin typeface="Arial" panose="020B0604020202020204" pitchFamily="34" charset="0"/>
                <a:cs typeface="Arial" panose="020B0604020202020204" pitchFamily="34" charset="0"/>
              </a:rPr>
              <a:t>ευπαθΩν</a:t>
            </a:r>
            <a:r>
              <a:rPr lang="el-GR" sz="2200" b="1" dirty="0">
                <a:solidFill>
                  <a:srgbClr val="002060"/>
                </a:solidFill>
                <a:latin typeface="Arial" panose="020B0604020202020204" pitchFamily="34" charset="0"/>
                <a:cs typeface="Arial" panose="020B0604020202020204" pitchFamily="34" charset="0"/>
              </a:rPr>
              <a:t> </a:t>
            </a:r>
            <a:r>
              <a:rPr lang="el-GR" sz="2200" b="1" dirty="0" err="1">
                <a:solidFill>
                  <a:srgbClr val="002060"/>
                </a:solidFill>
                <a:latin typeface="Arial" panose="020B0604020202020204" pitchFamily="34" charset="0"/>
                <a:cs typeface="Arial" panose="020B0604020202020204" pitchFamily="34" charset="0"/>
              </a:rPr>
              <a:t>οικοσυστημΩτων</a:t>
            </a:r>
            <a:br>
              <a:rPr lang="el-GR" sz="3600" b="1" dirty="0">
                <a:solidFill>
                  <a:srgbClr val="002060"/>
                </a:solidFill>
              </a:rPr>
            </a:br>
            <a:endParaRPr lang="en-US" dirty="0"/>
          </a:p>
        </p:txBody>
      </p:sp>
      <p:sp>
        <p:nvSpPr>
          <p:cNvPr id="3" name="Θέση περιεχομένου 2">
            <a:extLst>
              <a:ext uri="{FF2B5EF4-FFF2-40B4-BE49-F238E27FC236}">
                <a16:creationId xmlns:a16="http://schemas.microsoft.com/office/drawing/2014/main" id="{D02A951B-E745-9123-1077-1051EA2E28FE}"/>
              </a:ext>
            </a:extLst>
          </p:cNvPr>
          <p:cNvSpPr>
            <a:spLocks noGrp="1"/>
          </p:cNvSpPr>
          <p:nvPr>
            <p:ph idx="1"/>
          </p:nvPr>
        </p:nvSpPr>
        <p:spPr>
          <a:xfrm>
            <a:off x="1141412" y="1730188"/>
            <a:ext cx="9905999" cy="4061013"/>
          </a:xfrm>
        </p:spPr>
        <p:txBody>
          <a:bodyPr>
            <a:normAutofit/>
          </a:bodyPr>
          <a:lstStyle/>
          <a:p>
            <a:pPr algn="just">
              <a:buFont typeface="Wingdings" panose="05000000000000000000" pitchFamily="2" charset="2"/>
              <a:buChar char="Ø"/>
            </a:pP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Πρόκειται για αρχή που διαπλάσθηκε συστηματικά από τη νομολογία του </a:t>
            </a:r>
            <a:r>
              <a:rPr lang="el-GR" sz="1200" dirty="0" err="1">
                <a:solidFill>
                  <a:schemeClr val="bg2"/>
                </a:solidFill>
                <a:latin typeface="Calibri" panose="020F0502020204030204" pitchFamily="34" charset="0"/>
                <a:ea typeface="Calibri" panose="020F0502020204030204" pitchFamily="34" charset="0"/>
                <a:cs typeface="Calibri" panose="020F0502020204030204" pitchFamily="34" charset="0"/>
              </a:rPr>
              <a:t>ΣτΕ</a:t>
            </a: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 ως εξειδίκευση της αρχής της βιώσιμης ανάπτυξης.</a:t>
            </a:r>
          </a:p>
          <a:p>
            <a:pPr algn="just">
              <a:buFont typeface="Wingdings" panose="05000000000000000000" pitchFamily="2" charset="2"/>
              <a:buChar char="Ø"/>
            </a:pP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Ως ευπαθή οικοσυστήματα νοούνται </a:t>
            </a:r>
            <a:r>
              <a:rPr lang="el-GR" sz="1200" b="1" dirty="0">
                <a:solidFill>
                  <a:schemeClr val="bg2"/>
                </a:solidFill>
                <a:latin typeface="Calibri" panose="020F0502020204030204" pitchFamily="34" charset="0"/>
                <a:ea typeface="Calibri" panose="020F0502020204030204" pitchFamily="34" charset="0"/>
                <a:cs typeface="Calibri" panose="020F0502020204030204" pitchFamily="34" charset="0"/>
              </a:rPr>
              <a:t>τα μικρά νησιά </a:t>
            </a: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a:t>
            </a:r>
            <a:r>
              <a:rPr lang="el-GR" sz="1200" dirty="0" err="1">
                <a:solidFill>
                  <a:schemeClr val="bg2"/>
                </a:solidFill>
                <a:latin typeface="Calibri" panose="020F0502020204030204" pitchFamily="34" charset="0"/>
                <a:ea typeface="Calibri" panose="020F0502020204030204" pitchFamily="34" charset="0"/>
                <a:cs typeface="Calibri" panose="020F0502020204030204" pitchFamily="34" charset="0"/>
              </a:rPr>
              <a:t>ΣτΕ</a:t>
            </a: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 1588/1999, 5933/1996), οι </a:t>
            </a:r>
            <a:r>
              <a:rPr lang="el-GR" sz="1200" b="1" dirty="0">
                <a:solidFill>
                  <a:schemeClr val="bg2"/>
                </a:solidFill>
                <a:latin typeface="Calibri" panose="020F0502020204030204" pitchFamily="34" charset="0"/>
                <a:ea typeface="Calibri" panose="020F0502020204030204" pitchFamily="34" charset="0"/>
                <a:cs typeface="Calibri" panose="020F0502020204030204" pitchFamily="34" charset="0"/>
              </a:rPr>
              <a:t>παραδοσιακοί οικισμοί σε μικρό νησί </a:t>
            </a: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a:t>
            </a:r>
            <a:r>
              <a:rPr lang="el-GR" sz="1200" dirty="0" err="1">
                <a:solidFill>
                  <a:schemeClr val="bg2"/>
                </a:solidFill>
                <a:latin typeface="Calibri" panose="020F0502020204030204" pitchFamily="34" charset="0"/>
                <a:ea typeface="Calibri" panose="020F0502020204030204" pitchFamily="34" charset="0"/>
                <a:cs typeface="Calibri" panose="020F0502020204030204" pitchFamily="34" charset="0"/>
              </a:rPr>
              <a:t>ΣτΕ</a:t>
            </a: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 637/1998), οι </a:t>
            </a:r>
            <a:r>
              <a:rPr lang="el-GR" sz="1200" b="1" dirty="0">
                <a:solidFill>
                  <a:schemeClr val="bg2"/>
                </a:solidFill>
                <a:latin typeface="Calibri" panose="020F0502020204030204" pitchFamily="34" charset="0"/>
                <a:ea typeface="Calibri" panose="020F0502020204030204" pitchFamily="34" charset="0"/>
                <a:cs typeface="Calibri" panose="020F0502020204030204" pitchFamily="34" charset="0"/>
              </a:rPr>
              <a:t>ακτές </a:t>
            </a: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a:t>
            </a:r>
            <a:r>
              <a:rPr lang="el-GR" sz="1200" dirty="0" err="1">
                <a:solidFill>
                  <a:schemeClr val="bg2"/>
                </a:solidFill>
                <a:latin typeface="Calibri" panose="020F0502020204030204" pitchFamily="34" charset="0"/>
                <a:ea typeface="Calibri" panose="020F0502020204030204" pitchFamily="34" charset="0"/>
                <a:cs typeface="Calibri" panose="020F0502020204030204" pitchFamily="34" charset="0"/>
              </a:rPr>
              <a:t>ΣτΕ</a:t>
            </a: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 2993/1998, 3346/1999, 362/1998), οι </a:t>
            </a:r>
            <a:r>
              <a:rPr lang="el-GR" sz="1200" b="1" dirty="0">
                <a:solidFill>
                  <a:schemeClr val="bg2"/>
                </a:solidFill>
                <a:latin typeface="Calibri" panose="020F0502020204030204" pitchFamily="34" charset="0"/>
                <a:ea typeface="Calibri" panose="020F0502020204030204" pitchFamily="34" charset="0"/>
                <a:cs typeface="Calibri" panose="020F0502020204030204" pitchFamily="34" charset="0"/>
              </a:rPr>
              <a:t>παράκτιες περιοχές και τα θαλάσσια οικοσυστήματα </a:t>
            </a: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που έχουν ιδιαίτερη σημασία λόγω φυσικού κάλλους και πλούσιας πανίδας (</a:t>
            </a:r>
            <a:r>
              <a:rPr lang="el-GR" sz="1200" dirty="0" err="1">
                <a:solidFill>
                  <a:schemeClr val="bg2"/>
                </a:solidFill>
                <a:latin typeface="Calibri" panose="020F0502020204030204" pitchFamily="34" charset="0"/>
                <a:ea typeface="Calibri" panose="020F0502020204030204" pitchFamily="34" charset="0"/>
                <a:cs typeface="Calibri" panose="020F0502020204030204" pitchFamily="34" charset="0"/>
              </a:rPr>
              <a:t>ΣτΕ</a:t>
            </a: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 4633/1997), </a:t>
            </a:r>
            <a:r>
              <a:rPr lang="el-GR" sz="1200" b="1" dirty="0">
                <a:solidFill>
                  <a:schemeClr val="bg2"/>
                </a:solidFill>
                <a:latin typeface="Calibri" panose="020F0502020204030204" pitchFamily="34" charset="0"/>
                <a:ea typeface="Calibri" panose="020F0502020204030204" pitchFamily="34" charset="0"/>
                <a:cs typeface="Calibri" panose="020F0502020204030204" pitchFamily="34" charset="0"/>
              </a:rPr>
              <a:t>τα όρη και τα δάση </a:t>
            </a: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a:t>
            </a:r>
            <a:r>
              <a:rPr lang="el-GR" sz="1200" dirty="0" err="1">
                <a:solidFill>
                  <a:schemeClr val="bg2"/>
                </a:solidFill>
                <a:latin typeface="Calibri" panose="020F0502020204030204" pitchFamily="34" charset="0"/>
                <a:ea typeface="Calibri" panose="020F0502020204030204" pitchFamily="34" charset="0"/>
                <a:cs typeface="Calibri" panose="020F0502020204030204" pitchFamily="34" charset="0"/>
              </a:rPr>
              <a:t>ΣτΕ</a:t>
            </a: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 772/1998).</a:t>
            </a:r>
          </a:p>
          <a:p>
            <a:pPr algn="just">
              <a:buFont typeface="Wingdings" panose="05000000000000000000" pitchFamily="2" charset="2"/>
              <a:buChar char="Ø"/>
            </a:pP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Τα ευαίσθητα οικοσυστήματα είναι </a:t>
            </a:r>
            <a:r>
              <a:rPr lang="el-GR" sz="1200" b="1" u="sng" dirty="0">
                <a:solidFill>
                  <a:schemeClr val="bg2"/>
                </a:solidFill>
                <a:latin typeface="Calibri" panose="020F0502020204030204" pitchFamily="34" charset="0"/>
                <a:ea typeface="Calibri" panose="020F0502020204030204" pitchFamily="34" charset="0"/>
                <a:cs typeface="Calibri" panose="020F0502020204030204" pitchFamily="34" charset="0"/>
              </a:rPr>
              <a:t>δεκτικά μόνον ήπιας ανάπτυξης</a:t>
            </a: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a:t>
            </a:r>
          </a:p>
          <a:p>
            <a:pPr algn="just">
              <a:buFont typeface="Wingdings" panose="05000000000000000000" pitchFamily="2" charset="2"/>
              <a:buChar char="Ø"/>
            </a:pP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Με βάση την παραπάνω αρχή, κρίθηκαν </a:t>
            </a:r>
            <a:r>
              <a:rPr lang="el-GR" sz="1200" b="1" dirty="0">
                <a:solidFill>
                  <a:schemeClr val="bg2"/>
                </a:solidFill>
                <a:latin typeface="Calibri" panose="020F0502020204030204" pitchFamily="34" charset="0"/>
                <a:ea typeface="Calibri" panose="020F0502020204030204" pitchFamily="34" charset="0"/>
                <a:cs typeface="Calibri" panose="020F0502020204030204" pitchFamily="34" charset="0"/>
              </a:rPr>
              <a:t>μη νόμιμες</a:t>
            </a: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 μεταξύ άλλων, πράξεις, που είχαν ως αντικείμενο την </a:t>
            </a:r>
            <a:r>
              <a:rPr lang="el-GR" sz="1200" b="1" dirty="0">
                <a:solidFill>
                  <a:schemeClr val="bg2"/>
                </a:solidFill>
                <a:latin typeface="Calibri" panose="020F0502020204030204" pitchFamily="34" charset="0"/>
                <a:ea typeface="Calibri" panose="020F0502020204030204" pitchFamily="34" charset="0"/>
                <a:cs typeface="Calibri" panose="020F0502020204030204" pitchFamily="34" charset="0"/>
              </a:rPr>
              <a:t>εγκατάσταση μονάδας αποθήκευσης υγρών καυσίμων σε κόλπο με οικολογική και αισθητική αξία </a:t>
            </a: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a:t>
            </a:r>
            <a:r>
              <a:rPr lang="el-GR" sz="1200" dirty="0" err="1">
                <a:solidFill>
                  <a:schemeClr val="bg2"/>
                </a:solidFill>
                <a:latin typeface="Calibri" panose="020F0502020204030204" pitchFamily="34" charset="0"/>
                <a:ea typeface="Calibri" panose="020F0502020204030204" pitchFamily="34" charset="0"/>
                <a:cs typeface="Calibri" panose="020F0502020204030204" pitchFamily="34" charset="0"/>
              </a:rPr>
              <a:t>ΣτΕ</a:t>
            </a: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 4633/1997), τη </a:t>
            </a:r>
            <a:r>
              <a:rPr lang="el-GR" sz="1200" b="1" dirty="0">
                <a:solidFill>
                  <a:schemeClr val="bg2"/>
                </a:solidFill>
                <a:latin typeface="Calibri" panose="020F0502020204030204" pitchFamily="34" charset="0"/>
                <a:ea typeface="Calibri" panose="020F0502020204030204" pitchFamily="34" charset="0"/>
                <a:cs typeface="Calibri" panose="020F0502020204030204" pitchFamily="34" charset="0"/>
              </a:rPr>
              <a:t>χωροθέτηση θαλάσσιας ζώνης αγκυροβολίου </a:t>
            </a: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a:t>
            </a:r>
            <a:r>
              <a:rPr lang="el-GR" sz="1200" dirty="0" err="1">
                <a:solidFill>
                  <a:schemeClr val="bg2"/>
                </a:solidFill>
                <a:latin typeface="Calibri" panose="020F0502020204030204" pitchFamily="34" charset="0"/>
                <a:ea typeface="Calibri" panose="020F0502020204030204" pitchFamily="34" charset="0"/>
                <a:cs typeface="Calibri" panose="020F0502020204030204" pitchFamily="34" charset="0"/>
              </a:rPr>
              <a:t>ΣτΕ</a:t>
            </a: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 3346/1999) και την έγκριση </a:t>
            </a:r>
            <a:r>
              <a:rPr lang="el-GR" sz="1200" b="1" dirty="0">
                <a:solidFill>
                  <a:schemeClr val="bg2"/>
                </a:solidFill>
                <a:latin typeface="Calibri" panose="020F0502020204030204" pitchFamily="34" charset="0"/>
                <a:ea typeface="Calibri" panose="020F0502020204030204" pitchFamily="34" charset="0"/>
                <a:cs typeface="Calibri" panose="020F0502020204030204" pitchFamily="34" charset="0"/>
              </a:rPr>
              <a:t>κατασκευής μαρίνας σκαφών αναψυχής σε νησί των Κυκλάδων </a:t>
            </a: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a:t>
            </a:r>
            <a:r>
              <a:rPr lang="el-GR" sz="1200" dirty="0" err="1">
                <a:solidFill>
                  <a:schemeClr val="bg2"/>
                </a:solidFill>
                <a:latin typeface="Calibri" panose="020F0502020204030204" pitchFamily="34" charset="0"/>
                <a:ea typeface="Calibri" panose="020F0502020204030204" pitchFamily="34" charset="0"/>
                <a:cs typeface="Calibri" panose="020F0502020204030204" pitchFamily="34" charset="0"/>
              </a:rPr>
              <a:t>ΣτΕ</a:t>
            </a: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 637/1998), την </a:t>
            </a:r>
            <a:r>
              <a:rPr lang="el-GR" sz="1200" b="1" dirty="0">
                <a:solidFill>
                  <a:schemeClr val="bg2"/>
                </a:solidFill>
                <a:latin typeface="Calibri" panose="020F0502020204030204" pitchFamily="34" charset="0"/>
                <a:ea typeface="Calibri" panose="020F0502020204030204" pitchFamily="34" charset="0"/>
                <a:cs typeface="Calibri" panose="020F0502020204030204" pitchFamily="34" charset="0"/>
              </a:rPr>
              <a:t>εγκατάσταση μονάδας ετοίμου σκυροδέματος σε Κοινότητα που έχει χαρακτηριστεί παραδοσιακός οικισμός </a:t>
            </a: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a:t>
            </a:r>
            <a:r>
              <a:rPr lang="el-GR" sz="1200" dirty="0" err="1">
                <a:solidFill>
                  <a:schemeClr val="bg2"/>
                </a:solidFill>
                <a:latin typeface="Calibri" panose="020F0502020204030204" pitchFamily="34" charset="0"/>
                <a:ea typeface="Calibri" panose="020F0502020204030204" pitchFamily="34" charset="0"/>
                <a:cs typeface="Calibri" panose="020F0502020204030204" pitchFamily="34" charset="0"/>
              </a:rPr>
              <a:t>ΣτΕ</a:t>
            </a: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 5933/1996).</a:t>
            </a:r>
          </a:p>
          <a:p>
            <a:pPr algn="just">
              <a:buFont typeface="Wingdings" panose="05000000000000000000" pitchFamily="2" charset="2"/>
              <a:buChar char="Ø"/>
            </a:pP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Η νομολογία δέχεται ότι </a:t>
            </a:r>
            <a:r>
              <a:rPr lang="el-GR" sz="1200" b="1" u="sng" dirty="0">
                <a:solidFill>
                  <a:schemeClr val="bg2"/>
                </a:solidFill>
                <a:latin typeface="Calibri" panose="020F0502020204030204" pitchFamily="34" charset="0"/>
                <a:ea typeface="Calibri" panose="020F0502020204030204" pitchFamily="34" charset="0"/>
                <a:cs typeface="Calibri" panose="020F0502020204030204" pitchFamily="34" charset="0"/>
              </a:rPr>
              <a:t>οι οικιστικές ανάγκες </a:t>
            </a: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για πρώτη ή δεύτερη κατοικία, τουλάχιστον </a:t>
            </a:r>
            <a:r>
              <a:rPr lang="el-GR" sz="1200" b="1" u="sng" dirty="0">
                <a:solidFill>
                  <a:schemeClr val="bg2"/>
                </a:solidFill>
                <a:latin typeface="Calibri" panose="020F0502020204030204" pitchFamily="34" charset="0"/>
                <a:ea typeface="Calibri" panose="020F0502020204030204" pitchFamily="34" charset="0"/>
                <a:cs typeface="Calibri" panose="020F0502020204030204" pitchFamily="34" charset="0"/>
              </a:rPr>
              <a:t>στις παράκτιες περιοχές και στα μικρά νησιά</a:t>
            </a: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 στα οποία οι σχετικές πιέσεις είναι έντονες, </a:t>
            </a:r>
            <a:r>
              <a:rPr lang="el-GR" sz="1200" b="1" u="sng" dirty="0">
                <a:solidFill>
                  <a:schemeClr val="bg2"/>
                </a:solidFill>
                <a:latin typeface="Calibri" panose="020F0502020204030204" pitchFamily="34" charset="0"/>
                <a:ea typeface="Calibri" panose="020F0502020204030204" pitchFamily="34" charset="0"/>
                <a:cs typeface="Calibri" panose="020F0502020204030204" pitchFamily="34" charset="0"/>
              </a:rPr>
              <a:t>πρέπει καταρχήν να </a:t>
            </a:r>
            <a:r>
              <a:rPr lang="el-GR" sz="1200" b="1" u="sng" dirty="0" err="1">
                <a:solidFill>
                  <a:schemeClr val="bg2"/>
                </a:solidFill>
                <a:latin typeface="Calibri" panose="020F0502020204030204" pitchFamily="34" charset="0"/>
                <a:ea typeface="Calibri" panose="020F0502020204030204" pitchFamily="34" charset="0"/>
                <a:cs typeface="Calibri" panose="020F0502020204030204" pitchFamily="34" charset="0"/>
              </a:rPr>
              <a:t>απορροφώνται</a:t>
            </a:r>
            <a:r>
              <a:rPr lang="el-GR" sz="1200" b="1" u="sng" dirty="0">
                <a:solidFill>
                  <a:schemeClr val="bg2"/>
                </a:solidFill>
                <a:latin typeface="Calibri" panose="020F0502020204030204" pitchFamily="34" charset="0"/>
                <a:ea typeface="Calibri" panose="020F0502020204030204" pitchFamily="34" charset="0"/>
                <a:cs typeface="Calibri" panose="020F0502020204030204" pitchFamily="34" charset="0"/>
              </a:rPr>
              <a:t> στους υφιστάμενους οικισμούς και μόνον αν αυτοί είναι κορεσμένοι μπορεί να ιδρύονται νέοι, στο πλαίσιο σχετικού χωροταξικού σχεδιασμού </a:t>
            </a: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(ΠΕ 273/1998 και 362/1998, </a:t>
            </a:r>
            <a:r>
              <a:rPr lang="el-GR" sz="1200" dirty="0" err="1">
                <a:solidFill>
                  <a:schemeClr val="bg2"/>
                </a:solidFill>
                <a:latin typeface="Calibri" panose="020F0502020204030204" pitchFamily="34" charset="0"/>
                <a:ea typeface="Calibri" panose="020F0502020204030204" pitchFamily="34" charset="0"/>
                <a:cs typeface="Calibri" panose="020F0502020204030204" pitchFamily="34" charset="0"/>
              </a:rPr>
              <a:t>ΣτΕ</a:t>
            </a:r>
            <a:r>
              <a:rPr lang="el-GR" sz="1200" dirty="0">
                <a:solidFill>
                  <a:schemeClr val="bg2"/>
                </a:solidFill>
                <a:latin typeface="Calibri" panose="020F0502020204030204" pitchFamily="34" charset="0"/>
                <a:ea typeface="Calibri" panose="020F0502020204030204" pitchFamily="34" charset="0"/>
                <a:cs typeface="Calibri" panose="020F0502020204030204" pitchFamily="34" charset="0"/>
              </a:rPr>
              <a:t> 1588/1999).</a:t>
            </a:r>
          </a:p>
          <a:p>
            <a:pPr marL="0" indent="0" algn="just">
              <a:buNone/>
            </a:pPr>
            <a:endParaRPr lang="el-GR" sz="1400" dirty="0">
              <a:solidFill>
                <a:schemeClr val="bg2"/>
              </a:solidFill>
            </a:endParaRPr>
          </a:p>
          <a:p>
            <a:pPr algn="just">
              <a:buFont typeface="Wingdings" panose="05000000000000000000" pitchFamily="2" charset="2"/>
              <a:buChar char="Ø"/>
            </a:pPr>
            <a:endParaRPr lang="en-US" sz="1400" dirty="0">
              <a:solidFill>
                <a:schemeClr val="bg2"/>
              </a:solidFill>
            </a:endParaRPr>
          </a:p>
        </p:txBody>
      </p:sp>
    </p:spTree>
    <p:extLst>
      <p:ext uri="{BB962C8B-B14F-4D97-AF65-F5344CB8AC3E}">
        <p14:creationId xmlns:p14="http://schemas.microsoft.com/office/powerpoint/2010/main" val="220010232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684A5CF2-2AC9-E705-4FAE-E5B40767BFC2}"/>
              </a:ext>
            </a:extLst>
          </p:cNvPr>
          <p:cNvSpPr>
            <a:spLocks noGrp="1"/>
          </p:cNvSpPr>
          <p:nvPr>
            <p:ph type="title"/>
          </p:nvPr>
        </p:nvSpPr>
        <p:spPr>
          <a:xfrm>
            <a:off x="1141413" y="618518"/>
            <a:ext cx="9905998" cy="950306"/>
          </a:xfrm>
        </p:spPr>
        <p:txBody>
          <a:bodyPr>
            <a:normAutofit/>
          </a:bodyPr>
          <a:lstStyle/>
          <a:p>
            <a:pPr algn="ctr"/>
            <a:r>
              <a:rPr lang="el-GR" sz="2000" b="1" dirty="0">
                <a:solidFill>
                  <a:schemeClr val="bg2"/>
                </a:solidFill>
                <a:latin typeface="Arial" panose="020B0604020202020204" pitchFamily="34" charset="0"/>
                <a:cs typeface="Arial" panose="020B0604020202020204" pitchFamily="34" charset="0"/>
              </a:rPr>
              <a:t>Η ΑΡΧΗ ΤΗΣ ΦΕΡΟΥΣΑΣ ΙΚΑΝΟΤΗΤΑΣ</a:t>
            </a:r>
            <a:endParaRPr lang="en-US" sz="2000" b="1" dirty="0">
              <a:solidFill>
                <a:schemeClr val="bg2"/>
              </a:solidFill>
              <a:latin typeface="Arial" panose="020B0604020202020204" pitchFamily="34" charset="0"/>
              <a:cs typeface="Arial" panose="020B0604020202020204" pitchFamily="34" charset="0"/>
            </a:endParaRPr>
          </a:p>
        </p:txBody>
      </p:sp>
      <p:sp>
        <p:nvSpPr>
          <p:cNvPr id="3" name="Θέση περιεχομένου 2">
            <a:extLst>
              <a:ext uri="{FF2B5EF4-FFF2-40B4-BE49-F238E27FC236}">
                <a16:creationId xmlns:a16="http://schemas.microsoft.com/office/drawing/2014/main" id="{8F2BD6C3-D16B-71A9-52C6-D80D31C77A0A}"/>
              </a:ext>
            </a:extLst>
          </p:cNvPr>
          <p:cNvSpPr>
            <a:spLocks noGrp="1"/>
          </p:cNvSpPr>
          <p:nvPr>
            <p:ph idx="1"/>
          </p:nvPr>
        </p:nvSpPr>
        <p:spPr>
          <a:xfrm>
            <a:off x="1141412" y="1353671"/>
            <a:ext cx="9905999" cy="5208494"/>
          </a:xfrm>
        </p:spPr>
        <p:txBody>
          <a:bodyPr>
            <a:normAutofit fontScale="85000" lnSpcReduction="20000"/>
          </a:bodyPr>
          <a:lstStyle/>
          <a:p>
            <a:pPr>
              <a:buFont typeface="Wingdings" panose="05000000000000000000" pitchFamily="2" charset="2"/>
              <a:buChar char="Ø"/>
            </a:pPr>
            <a:r>
              <a:rPr lang="el-GR" sz="1400" dirty="0">
                <a:solidFill>
                  <a:schemeClr val="bg2"/>
                </a:solidFill>
              </a:rPr>
              <a:t>Η αρχή της φέρουσας ικανότητας αποτελεί ειδικότερη έκφανση της αρχής της αειφόρου ανάπτυξης.</a:t>
            </a:r>
          </a:p>
          <a:p>
            <a:pPr algn="just">
              <a:buFont typeface="Wingdings" panose="05000000000000000000" pitchFamily="2" charset="2"/>
              <a:buChar char="Ø"/>
            </a:pPr>
            <a:r>
              <a:rPr lang="el-GR" sz="1400" dirty="0">
                <a:solidFill>
                  <a:schemeClr val="bg2"/>
                </a:solidFill>
              </a:rPr>
              <a:t>Ως φέρουσα ικανότητα (</a:t>
            </a:r>
            <a:r>
              <a:rPr lang="en-US" sz="1400" dirty="0">
                <a:solidFill>
                  <a:schemeClr val="bg2"/>
                </a:solidFill>
              </a:rPr>
              <a:t>carrying capacity)</a:t>
            </a:r>
            <a:r>
              <a:rPr lang="el-GR" sz="1400" dirty="0">
                <a:solidFill>
                  <a:schemeClr val="bg2"/>
                </a:solidFill>
              </a:rPr>
              <a:t> νοείται </a:t>
            </a:r>
            <a:r>
              <a:rPr lang="el-GR" sz="1400" b="1" dirty="0">
                <a:solidFill>
                  <a:schemeClr val="bg2"/>
                </a:solidFill>
              </a:rPr>
              <a:t>ο αριθμός των ειδών ή των μονάδων που μπορούν να συντηρηθούν </a:t>
            </a:r>
            <a:r>
              <a:rPr lang="el-GR" sz="1400" b="1" dirty="0" err="1">
                <a:solidFill>
                  <a:schemeClr val="bg2"/>
                </a:solidFill>
              </a:rPr>
              <a:t>επ΄άπειρον</a:t>
            </a:r>
            <a:r>
              <a:rPr lang="el-GR" sz="1400" b="1" dirty="0">
                <a:solidFill>
                  <a:schemeClr val="bg2"/>
                </a:solidFill>
              </a:rPr>
              <a:t> από ένα οικοσύστημα χωρίς κίνδυνο υποβάθμισης του φυσικού, κοινωνικού και πολιτιστικού περιβάλλοντος για τις παρούσες και τις μέλλουσες γενεές</a:t>
            </a:r>
            <a:r>
              <a:rPr lang="el-GR" sz="1400" dirty="0">
                <a:solidFill>
                  <a:schemeClr val="bg2"/>
                </a:solidFill>
              </a:rPr>
              <a:t>.</a:t>
            </a:r>
          </a:p>
          <a:p>
            <a:pPr algn="just">
              <a:buFont typeface="Wingdings" panose="05000000000000000000" pitchFamily="2" charset="2"/>
              <a:buChar char="Ø"/>
            </a:pPr>
            <a:r>
              <a:rPr lang="el-GR" sz="1400" dirty="0">
                <a:solidFill>
                  <a:schemeClr val="bg2"/>
                </a:solidFill>
              </a:rPr>
              <a:t>Η έννοια της φέρουσας ικανότητας στηρίζεται στην παραδοχή της </a:t>
            </a:r>
            <a:r>
              <a:rPr lang="el-GR" sz="1400" b="1" dirty="0">
                <a:solidFill>
                  <a:schemeClr val="bg2"/>
                </a:solidFill>
              </a:rPr>
              <a:t>πεπερασμένης χωρητικότητας και αντοχής των οικοσυστημάτων</a:t>
            </a:r>
            <a:r>
              <a:rPr lang="el-GR" sz="1400" dirty="0">
                <a:solidFill>
                  <a:schemeClr val="bg2"/>
                </a:solidFill>
              </a:rPr>
              <a:t> και συνεπάγεται την </a:t>
            </a:r>
            <a:r>
              <a:rPr lang="el-GR" sz="1400" b="1" dirty="0">
                <a:solidFill>
                  <a:schemeClr val="bg2"/>
                </a:solidFill>
              </a:rPr>
              <a:t>ανάγκη εξεύρεσης αναγκαίας ισορροπίας μεταξύ των οικοσυστημάτων αυτών και των ανθρωπογενών συστημάτων </a:t>
            </a:r>
            <a:r>
              <a:rPr lang="el-GR" sz="1400" dirty="0">
                <a:solidFill>
                  <a:schemeClr val="bg2"/>
                </a:solidFill>
              </a:rPr>
              <a:t>ώστε να διασφαλίζεται βιώσιμη ανάπτυξη.</a:t>
            </a:r>
          </a:p>
          <a:p>
            <a:pPr algn="just">
              <a:buFont typeface="Wingdings" panose="05000000000000000000" pitchFamily="2" charset="2"/>
              <a:buChar char="Ø"/>
            </a:pPr>
            <a:r>
              <a:rPr lang="el-GR" sz="1400" dirty="0">
                <a:solidFill>
                  <a:schemeClr val="bg2"/>
                </a:solidFill>
              </a:rPr>
              <a:t>Στη νομολογία του </a:t>
            </a:r>
            <a:r>
              <a:rPr lang="el-GR" sz="1400" dirty="0" err="1">
                <a:solidFill>
                  <a:schemeClr val="bg2"/>
                </a:solidFill>
              </a:rPr>
              <a:t>ΣτΕ</a:t>
            </a:r>
            <a:r>
              <a:rPr lang="el-GR" sz="1400" dirty="0">
                <a:solidFill>
                  <a:schemeClr val="bg2"/>
                </a:solidFill>
              </a:rPr>
              <a:t> η έννοια της φέρουσας ικανότητας συνδέθηκε εξαρχής  με την έννοια της αειφόρου ανάπτυξης και εφαρμόσθηκε κυρίως σε νησιά και παράκτιες περιοχές που συνιστούν ευαίσθητα οικοσυστήματα. Έτσι έχει κριθεί ότι: </a:t>
            </a:r>
          </a:p>
          <a:p>
            <a:pPr marL="514350" indent="-285750" algn="just">
              <a:buFont typeface="Wingdings" panose="05000000000000000000" pitchFamily="2" charset="2"/>
              <a:buChar char="§"/>
            </a:pPr>
            <a:r>
              <a:rPr lang="el-GR" sz="1400" b="1" dirty="0">
                <a:solidFill>
                  <a:schemeClr val="bg2"/>
                </a:solidFill>
              </a:rPr>
              <a:t>Η οικιστική ανάπτυξη στα μικρά νησιά δεν μπορεί να παραβιάζει τη φέρουσα ικανότητά τους ως παραδοσιακών ανθρωπογενών συστημάτων </a:t>
            </a:r>
            <a:r>
              <a:rPr lang="el-GR" sz="1400" dirty="0">
                <a:solidFill>
                  <a:schemeClr val="bg2"/>
                </a:solidFill>
              </a:rPr>
              <a:t>και ευαίσθητων οικοσυστημάτων (</a:t>
            </a:r>
            <a:r>
              <a:rPr lang="el-GR" sz="1400" dirty="0" err="1">
                <a:solidFill>
                  <a:schemeClr val="bg2"/>
                </a:solidFill>
              </a:rPr>
              <a:t>ΣτΕ</a:t>
            </a:r>
            <a:r>
              <a:rPr lang="el-GR" sz="1400" dirty="0">
                <a:solidFill>
                  <a:schemeClr val="bg2"/>
                </a:solidFill>
              </a:rPr>
              <a:t> 1588/1999, 3406/2001, 3628/2009)</a:t>
            </a:r>
          </a:p>
          <a:p>
            <a:pPr marL="514350" indent="-285750" algn="just">
              <a:buFont typeface="Wingdings" panose="05000000000000000000" pitchFamily="2" charset="2"/>
              <a:buChar char="§"/>
            </a:pPr>
            <a:r>
              <a:rPr lang="el-GR" sz="1400" dirty="0">
                <a:solidFill>
                  <a:schemeClr val="bg2"/>
                </a:solidFill>
              </a:rPr>
              <a:t>Για τον λόγο αυτό, στα μικρά νησιά </a:t>
            </a:r>
            <a:r>
              <a:rPr lang="el-GR" sz="1400" b="1" dirty="0">
                <a:solidFill>
                  <a:schemeClr val="bg2"/>
                </a:solidFill>
              </a:rPr>
              <a:t>οι οικιστικές πιέσεις πρέπει να </a:t>
            </a:r>
            <a:r>
              <a:rPr lang="el-GR" sz="1400" b="1" dirty="0" err="1">
                <a:solidFill>
                  <a:schemeClr val="bg2"/>
                </a:solidFill>
              </a:rPr>
              <a:t>απορροφώνται</a:t>
            </a:r>
            <a:r>
              <a:rPr lang="el-GR" sz="1400" b="1" dirty="0">
                <a:solidFill>
                  <a:schemeClr val="bg2"/>
                </a:solidFill>
              </a:rPr>
              <a:t> εντός του υπάρχοντος δικτύου οικισμών</a:t>
            </a:r>
            <a:r>
              <a:rPr lang="el-GR" sz="1400" dirty="0">
                <a:solidFill>
                  <a:schemeClr val="bg2"/>
                </a:solidFill>
              </a:rPr>
              <a:t>, και εφόσον τούτο δεν έχει υπερβεί τα όρια της φέρουσας ικανότητάς του, </a:t>
            </a:r>
            <a:r>
              <a:rPr lang="el-GR" sz="1400" dirty="0" err="1">
                <a:solidFill>
                  <a:schemeClr val="bg2"/>
                </a:solidFill>
              </a:rPr>
              <a:t>αποκλειομένης</a:t>
            </a:r>
            <a:r>
              <a:rPr lang="el-GR" sz="1400" dirty="0">
                <a:solidFill>
                  <a:schemeClr val="bg2"/>
                </a:solidFill>
              </a:rPr>
              <a:t> πάντως της ιδρύσεως νέων οικισμών με τον θεσμό της ιδιωτικής πολεοδόμησης (ΠΕ 432/2001) </a:t>
            </a:r>
          </a:p>
          <a:p>
            <a:pPr marL="514350" indent="-285750" algn="just">
              <a:buFont typeface="Wingdings" panose="05000000000000000000" pitchFamily="2" charset="2"/>
              <a:buChar char="§"/>
            </a:pPr>
            <a:r>
              <a:rPr lang="el-GR" sz="1400" dirty="0">
                <a:solidFill>
                  <a:schemeClr val="bg2"/>
                </a:solidFill>
              </a:rPr>
              <a:t>Με πρόσφατη απόφαση </a:t>
            </a:r>
            <a:r>
              <a:rPr lang="el-GR" sz="1400" b="1" dirty="0">
                <a:solidFill>
                  <a:schemeClr val="bg2"/>
                </a:solidFill>
              </a:rPr>
              <a:t>ακυρώθηκε εν μέρει το ΓΠΣ της νήσου Πάρου ως προς τις επεκτάσεις ορισμένων οικισμών, </a:t>
            </a:r>
            <a:r>
              <a:rPr lang="el-GR" sz="1400" dirty="0">
                <a:solidFill>
                  <a:schemeClr val="bg2"/>
                </a:solidFill>
              </a:rPr>
              <a:t>καθώς </a:t>
            </a:r>
            <a:r>
              <a:rPr lang="el-GR" sz="1400" b="1" dirty="0">
                <a:solidFill>
                  <a:schemeClr val="bg2"/>
                </a:solidFill>
              </a:rPr>
              <a:t>δεν τεκμηριωνόταν η φέρουσα ικανότητα της νήσου να υποδεχθεί το βάρος του πληθυσμού και των νέων οικιστικών υποδοχέων του ΓΠΣ, λαμβανομένων υπόψη των ανεπαρκών υποδομών (ακατάλληλο οδικό δίκτυο, ανεπάρκεια υδατικών πόρων)</a:t>
            </a:r>
            <a:r>
              <a:rPr lang="el-GR" sz="1400" dirty="0">
                <a:solidFill>
                  <a:schemeClr val="bg2"/>
                </a:solidFill>
              </a:rPr>
              <a:t> (</a:t>
            </a:r>
            <a:r>
              <a:rPr lang="el-GR" sz="1400" dirty="0" err="1">
                <a:solidFill>
                  <a:schemeClr val="bg2"/>
                </a:solidFill>
              </a:rPr>
              <a:t>ΣτΕ</a:t>
            </a:r>
            <a:r>
              <a:rPr lang="el-GR" sz="1400" dirty="0">
                <a:solidFill>
                  <a:schemeClr val="bg2"/>
                </a:solidFill>
              </a:rPr>
              <a:t> 164/2022). </a:t>
            </a:r>
          </a:p>
          <a:p>
            <a:pPr marL="514350" indent="-285750" algn="just">
              <a:buFont typeface="Wingdings" panose="05000000000000000000" pitchFamily="2" charset="2"/>
              <a:buChar char="§"/>
            </a:pPr>
            <a:r>
              <a:rPr lang="el-GR" sz="1400" dirty="0">
                <a:solidFill>
                  <a:schemeClr val="bg2"/>
                </a:solidFill>
              </a:rPr>
              <a:t>Εξάλλου, και οι </a:t>
            </a:r>
            <a:r>
              <a:rPr lang="el-GR" sz="1400" b="1" dirty="0">
                <a:solidFill>
                  <a:schemeClr val="bg2"/>
                </a:solidFill>
              </a:rPr>
              <a:t>πηγές ενέργειας στα μικρά νησιά πρέπει να παραμένουν τοπικές και φιλικές προς το περιβάλλον και εντός των αντικειμενικών ορίων της φέρουσας ικανότητάς τους</a:t>
            </a:r>
            <a:r>
              <a:rPr lang="el-GR" sz="1400" dirty="0">
                <a:solidFill>
                  <a:schemeClr val="bg2"/>
                </a:solidFill>
              </a:rPr>
              <a:t>. Για τον λόγο αυτό, με την 2805/1997 απόφαση του Ε΄ Τμήματος κρίθηκε ότι </a:t>
            </a:r>
            <a:r>
              <a:rPr lang="el-GR" sz="1400" b="1" u="sng" dirty="0">
                <a:solidFill>
                  <a:schemeClr val="bg2"/>
                </a:solidFill>
              </a:rPr>
              <a:t>η ένταξη των νήσων των Κυκλάδων σε «μείζον ηλεκτρικό δίκτυο υψηλής τάσης» με την κατασκευή πυλώνων αντίκειται στη βιωσιμότητα αυτών.</a:t>
            </a:r>
          </a:p>
          <a:p>
            <a:pPr marL="514350" indent="-285750" algn="just">
              <a:buFont typeface="Wingdings" panose="05000000000000000000" pitchFamily="2" charset="2"/>
              <a:buChar char="§"/>
            </a:pP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Δεν αποκλείεται η εφαρμογή μεθόδων παραγωγής ηλεκτρικής ενέργειας φιλικών προς το περιβάλλον, όπως είναι, οι ανανεώσιμες πηγές ενέργειας, γ</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ια την ανάπτυξη των οποίων τα μικρά νησιά αποτελούν το κατεξοχήν προσφερόμενο πεδίο εφαρμογής τους, </a:t>
            </a:r>
            <a:r>
              <a:rPr lang="el-GR" sz="1400" b="1" u="sng" dirty="0">
                <a:solidFill>
                  <a:schemeClr val="bg2"/>
                </a:solidFill>
                <a:latin typeface="Calibri" panose="020F0502020204030204" pitchFamily="34" charset="0"/>
                <a:ea typeface="Calibri" panose="020F0502020204030204" pitchFamily="34" charset="0"/>
                <a:cs typeface="Calibri" panose="020F0502020204030204" pitchFamily="34" charset="0"/>
              </a:rPr>
              <a:t>υπό την προϋπόθεση ότι λαμβάνεται υπόψη η ιδιαιτερότητα του νησιωτικού χώρου </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a:t>
            </a:r>
            <a:r>
              <a:rPr lang="el-GR" sz="1400" dirty="0" err="1">
                <a:solidFill>
                  <a:schemeClr val="bg2"/>
                </a:solidFill>
                <a:latin typeface="Calibri" panose="020F0502020204030204" pitchFamily="34" charset="0"/>
                <a:ea typeface="Calibri" panose="020F0502020204030204" pitchFamily="34" charset="0"/>
                <a:cs typeface="Calibri" panose="020F0502020204030204" pitchFamily="34" charset="0"/>
              </a:rPr>
              <a:t>ΣτΕ</a:t>
            </a:r>
            <a:r>
              <a:rPr lang="el-GR" sz="1400" dirty="0">
                <a:solidFill>
                  <a:schemeClr val="bg2"/>
                </a:solidFill>
                <a:latin typeface="Calibri" panose="020F0502020204030204" pitchFamily="34" charset="0"/>
                <a:ea typeface="Calibri" panose="020F0502020204030204" pitchFamily="34" charset="0"/>
                <a:cs typeface="Calibri" panose="020F0502020204030204" pitchFamily="34" charset="0"/>
              </a:rPr>
              <a:t> 3628, 3752/2009, 3606/2007, 2425/2000, 1421/2013, 4189/2014). </a:t>
            </a:r>
          </a:p>
          <a:p>
            <a:pPr marL="514350" indent="-285750" algn="just">
              <a:buFont typeface="Wingdings" panose="05000000000000000000" pitchFamily="2" charset="2"/>
              <a:buChar char="§"/>
            </a:pPr>
            <a:endParaRPr lang="el-GR" sz="1400" dirty="0">
              <a:solidFill>
                <a:schemeClr val="bg2"/>
              </a:solidFill>
            </a:endParaRPr>
          </a:p>
          <a:p>
            <a:pPr algn="just">
              <a:buFont typeface="Courier New" panose="02070309020205020404" pitchFamily="49" charset="0"/>
              <a:buChar char="o"/>
            </a:pPr>
            <a:endParaRPr lang="el-GR" sz="1400" dirty="0">
              <a:solidFill>
                <a:schemeClr val="bg2"/>
              </a:solidFill>
            </a:endParaRPr>
          </a:p>
          <a:p>
            <a:pPr>
              <a:buFont typeface="Wingdings" panose="05000000000000000000" pitchFamily="2" charset="2"/>
              <a:buChar char="Ø"/>
            </a:pPr>
            <a:endParaRPr lang="en-US" dirty="0"/>
          </a:p>
        </p:txBody>
      </p:sp>
    </p:spTree>
    <p:extLst>
      <p:ext uri="{BB962C8B-B14F-4D97-AF65-F5344CB8AC3E}">
        <p14:creationId xmlns:p14="http://schemas.microsoft.com/office/powerpoint/2010/main" val="131854116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Θέση περιεχομένου 2">
            <a:extLst>
              <a:ext uri="{FF2B5EF4-FFF2-40B4-BE49-F238E27FC236}">
                <a16:creationId xmlns:a16="http://schemas.microsoft.com/office/drawing/2014/main" id="{AE60C18F-D02A-B906-3464-FB487067F207}"/>
              </a:ext>
            </a:extLst>
          </p:cNvPr>
          <p:cNvSpPr>
            <a:spLocks noGrp="1"/>
          </p:cNvSpPr>
          <p:nvPr>
            <p:ph idx="1"/>
          </p:nvPr>
        </p:nvSpPr>
        <p:spPr/>
        <p:txBody>
          <a:bodyPr>
            <a:normAutofit/>
          </a:bodyPr>
          <a:lstStyle/>
          <a:p>
            <a:pPr marL="0" indent="0">
              <a:buNone/>
            </a:pPr>
            <a:r>
              <a:rPr lang="el-GR" sz="2000" b="1" dirty="0">
                <a:solidFill>
                  <a:schemeClr val="bg2"/>
                </a:solidFill>
                <a:latin typeface="+mj-lt"/>
                <a:ea typeface="Calibri" panose="020F0502020204030204" pitchFamily="34" charset="0"/>
                <a:cs typeface="Calibri" panose="020F0502020204030204" pitchFamily="34" charset="0"/>
              </a:rPr>
              <a:t>ΕΥΧΑΡΙΣΤΩ ΓΙΑ ΤΗΝ ΠΡΟΣΟΧΗ ΣΑΣ</a:t>
            </a:r>
            <a:endParaRPr lang="en-US" sz="2000" b="1" dirty="0">
              <a:solidFill>
                <a:schemeClr val="bg2"/>
              </a:solidFill>
              <a:latin typeface="+mj-lt"/>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0999991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1BC25EB-4E63-6F4A-B8C2-FF8753983053}"/>
              </a:ext>
            </a:extLst>
          </p:cNvPr>
          <p:cNvSpPr>
            <a:spLocks noGrp="1"/>
          </p:cNvSpPr>
          <p:nvPr>
            <p:ph type="title"/>
          </p:nvPr>
        </p:nvSpPr>
        <p:spPr>
          <a:xfrm>
            <a:off x="1141413" y="618518"/>
            <a:ext cx="9905998" cy="788941"/>
          </a:xfrm>
        </p:spPr>
        <p:txBody>
          <a:bodyPr>
            <a:normAutofit/>
          </a:bodyPr>
          <a:lstStyle/>
          <a:p>
            <a:pPr algn="ctr"/>
            <a:r>
              <a:rPr lang="el-GR" sz="1800" b="1" dirty="0">
                <a:solidFill>
                  <a:schemeClr val="bg2"/>
                </a:solidFill>
              </a:rPr>
              <a:t>Οι </a:t>
            </a:r>
            <a:r>
              <a:rPr lang="el-GR" sz="1800" b="1" dirty="0" err="1">
                <a:solidFill>
                  <a:schemeClr val="bg2"/>
                </a:solidFill>
              </a:rPr>
              <a:t>γενικΕς</a:t>
            </a:r>
            <a:r>
              <a:rPr lang="el-GR" sz="1800" b="1" dirty="0">
                <a:solidFill>
                  <a:schemeClr val="bg2"/>
                </a:solidFill>
              </a:rPr>
              <a:t> </a:t>
            </a:r>
            <a:r>
              <a:rPr lang="el-GR" sz="1800" b="1" dirty="0" err="1">
                <a:solidFill>
                  <a:schemeClr val="bg2"/>
                </a:solidFill>
              </a:rPr>
              <a:t>αρχΕς</a:t>
            </a:r>
            <a:r>
              <a:rPr lang="el-GR" sz="1800" b="1" dirty="0">
                <a:solidFill>
                  <a:schemeClr val="bg2"/>
                </a:solidFill>
              </a:rPr>
              <a:t> του </a:t>
            </a:r>
            <a:r>
              <a:rPr lang="el-GR" sz="1800" b="1" dirty="0" err="1">
                <a:solidFill>
                  <a:schemeClr val="bg2"/>
                </a:solidFill>
              </a:rPr>
              <a:t>δικαΙου</a:t>
            </a:r>
            <a:r>
              <a:rPr lang="el-GR" sz="1800" b="1" dirty="0">
                <a:solidFill>
                  <a:schemeClr val="bg2"/>
                </a:solidFill>
              </a:rPr>
              <a:t> </a:t>
            </a:r>
            <a:r>
              <a:rPr lang="el-GR" sz="1800" b="1" dirty="0" err="1">
                <a:solidFill>
                  <a:schemeClr val="bg2"/>
                </a:solidFill>
              </a:rPr>
              <a:t>περιβΑλλοντος</a:t>
            </a:r>
            <a:r>
              <a:rPr lang="el-GR" sz="1800" b="1" dirty="0">
                <a:solidFill>
                  <a:schemeClr val="bg2"/>
                </a:solidFill>
              </a:rPr>
              <a:t>: </a:t>
            </a:r>
            <a:r>
              <a:rPr lang="el-GR" sz="1800" b="1" dirty="0" err="1">
                <a:solidFill>
                  <a:schemeClr val="bg2"/>
                </a:solidFill>
              </a:rPr>
              <a:t>Εννοια</a:t>
            </a:r>
            <a:r>
              <a:rPr lang="el-GR" sz="1800" b="1" dirty="0">
                <a:solidFill>
                  <a:schemeClr val="bg2"/>
                </a:solidFill>
              </a:rPr>
              <a:t> &amp; </a:t>
            </a:r>
            <a:r>
              <a:rPr lang="el-GR" sz="1800" b="1" dirty="0" err="1">
                <a:solidFill>
                  <a:schemeClr val="bg2"/>
                </a:solidFill>
              </a:rPr>
              <a:t>δεσμευτικΟτητα</a:t>
            </a:r>
            <a:endParaRPr lang="en-US" sz="1800" dirty="0">
              <a:solidFill>
                <a:schemeClr val="bg2"/>
              </a:solidFill>
              <a:latin typeface="Arial" panose="020B0604020202020204" pitchFamily="34" charset="0"/>
              <a:cs typeface="Arial" panose="020B0604020202020204" pitchFamily="34" charset="0"/>
            </a:endParaRPr>
          </a:p>
        </p:txBody>
      </p:sp>
      <p:sp>
        <p:nvSpPr>
          <p:cNvPr id="3" name="Θέση περιεχομένου 2">
            <a:extLst>
              <a:ext uri="{FF2B5EF4-FFF2-40B4-BE49-F238E27FC236}">
                <a16:creationId xmlns:a16="http://schemas.microsoft.com/office/drawing/2014/main" id="{54EB8926-0E7E-27A6-63DD-4E3C9FD3DB0C}"/>
              </a:ext>
            </a:extLst>
          </p:cNvPr>
          <p:cNvSpPr>
            <a:spLocks noGrp="1"/>
          </p:cNvSpPr>
          <p:nvPr>
            <p:ph idx="1"/>
          </p:nvPr>
        </p:nvSpPr>
        <p:spPr>
          <a:xfrm>
            <a:off x="1141412" y="1568824"/>
            <a:ext cx="9905999" cy="4670658"/>
          </a:xfrm>
        </p:spPr>
        <p:txBody>
          <a:bodyPr>
            <a:normAutofit lnSpcReduction="10000"/>
          </a:bodyPr>
          <a:lstStyle/>
          <a:p>
            <a:pPr algn="just">
              <a:buFont typeface="Wingdings" panose="05000000000000000000" pitchFamily="2" charset="2"/>
              <a:buChar char="Ø"/>
            </a:pPr>
            <a:r>
              <a:rPr lang="el-GR" sz="1200" dirty="0">
                <a:solidFill>
                  <a:schemeClr val="bg2"/>
                </a:solidFill>
              </a:rPr>
              <a:t>Νομικοί κανόνες που αποτυπώνουν βασικές αξίες μιας πολιτειακής τάξης. Έχουν αρκετά ευρύ και ελαστικό περιεχόμενο, ώστε να δίνουν τις κατευθυντήριες γραμμές και το πλαίσιο της σχετικής δράσης.</a:t>
            </a:r>
          </a:p>
          <a:p>
            <a:pPr algn="just">
              <a:buFont typeface="Wingdings" panose="05000000000000000000" pitchFamily="2" charset="2"/>
              <a:buChar char="Ø"/>
            </a:pPr>
            <a:r>
              <a:rPr lang="el-GR" sz="1200" dirty="0">
                <a:solidFill>
                  <a:schemeClr val="bg2"/>
                </a:solidFill>
              </a:rPr>
              <a:t>Οι κανόνες αυτοί συνάγονται άμεσα ή έμμεσα από νομικά κείμενα εθνικού, </a:t>
            </a:r>
            <a:r>
              <a:rPr lang="el-GR" sz="1200" dirty="0" err="1">
                <a:solidFill>
                  <a:schemeClr val="bg2"/>
                </a:solidFill>
              </a:rPr>
              <a:t>ενωσιακού</a:t>
            </a:r>
            <a:r>
              <a:rPr lang="el-GR" sz="1200" dirty="0">
                <a:solidFill>
                  <a:schemeClr val="bg2"/>
                </a:solidFill>
              </a:rPr>
              <a:t> ή διεθνούς δικαίου περιβάλλοντος. Οι διατάξεις της ισχύουσας νομοθεσίας ερμηνεύονται υπό το πρίσμα αυτών των κανόνων.</a:t>
            </a:r>
          </a:p>
          <a:p>
            <a:pPr algn="just">
              <a:buFont typeface="Wingdings" panose="05000000000000000000" pitchFamily="2" charset="2"/>
              <a:buChar char="Ø"/>
            </a:pPr>
            <a:r>
              <a:rPr lang="el-GR" sz="1200" dirty="0">
                <a:solidFill>
                  <a:schemeClr val="bg2"/>
                </a:solidFill>
              </a:rPr>
              <a:t>Ορισμένες από αυτές τις αρχές έχουν διαδικαστικό (</a:t>
            </a:r>
            <a:r>
              <a:rPr lang="en-US" sz="1200" dirty="0">
                <a:solidFill>
                  <a:schemeClr val="bg2"/>
                </a:solidFill>
              </a:rPr>
              <a:t>procedural)</a:t>
            </a:r>
            <a:r>
              <a:rPr lang="el-GR" sz="1200" dirty="0">
                <a:solidFill>
                  <a:schemeClr val="bg2"/>
                </a:solidFill>
              </a:rPr>
              <a:t> χαρακτήρα (π.χ. αρχή της πληροφόρησης ή της συμμετοχής), ενώ άλλες έχουν ουσιαστικό (</a:t>
            </a:r>
            <a:r>
              <a:rPr lang="en-US" sz="1200" dirty="0">
                <a:solidFill>
                  <a:schemeClr val="bg2"/>
                </a:solidFill>
              </a:rPr>
              <a:t>substantive</a:t>
            </a:r>
            <a:r>
              <a:rPr lang="el-GR" sz="1200" dirty="0">
                <a:solidFill>
                  <a:schemeClr val="bg2"/>
                </a:solidFill>
              </a:rPr>
              <a:t>) χαρακτήρα (π.χ. αρχή της πρόληψης). Κάποιες έχουν </a:t>
            </a:r>
            <a:r>
              <a:rPr lang="el-GR" sz="1200" dirty="0" err="1">
                <a:solidFill>
                  <a:schemeClr val="bg2"/>
                </a:solidFill>
              </a:rPr>
              <a:t>πρστατευτικό</a:t>
            </a:r>
            <a:r>
              <a:rPr lang="el-GR" sz="1200" dirty="0">
                <a:solidFill>
                  <a:schemeClr val="bg2"/>
                </a:solidFill>
              </a:rPr>
              <a:t> χαρακτήρα (π.χ. η αρχή της προφύλαξης ή της </a:t>
            </a:r>
            <a:r>
              <a:rPr lang="el-GR" sz="1200" dirty="0" err="1">
                <a:solidFill>
                  <a:schemeClr val="bg2"/>
                </a:solidFill>
              </a:rPr>
              <a:t>π΄ροληψης</a:t>
            </a:r>
            <a:r>
              <a:rPr lang="el-GR" sz="1200" dirty="0">
                <a:solidFill>
                  <a:schemeClr val="bg2"/>
                </a:solidFill>
              </a:rPr>
              <a:t>) , ενώ άλλες έχουν συμπληρωματικό χαρακτήρα (π.χ. αρχή «ο </a:t>
            </a:r>
            <a:r>
              <a:rPr lang="el-GR" sz="1200" dirty="0" err="1">
                <a:solidFill>
                  <a:schemeClr val="bg2"/>
                </a:solidFill>
              </a:rPr>
              <a:t>ρυπαίνων</a:t>
            </a:r>
            <a:r>
              <a:rPr lang="el-GR" sz="1200" dirty="0">
                <a:solidFill>
                  <a:schemeClr val="bg2"/>
                </a:solidFill>
              </a:rPr>
              <a:t> πληρώνει».</a:t>
            </a:r>
          </a:p>
          <a:p>
            <a:pPr algn="just">
              <a:buFont typeface="Wingdings" panose="05000000000000000000" pitchFamily="2" charset="2"/>
              <a:buChar char="Ø"/>
            </a:pPr>
            <a:r>
              <a:rPr lang="el-GR" sz="1200" dirty="0">
                <a:solidFill>
                  <a:schemeClr val="bg2"/>
                </a:solidFill>
              </a:rPr>
              <a:t>Ορισμένες από αυτές τις αρχές έχουν διεθνή ή </a:t>
            </a:r>
            <a:r>
              <a:rPr lang="el-GR" sz="1200" dirty="0" err="1">
                <a:solidFill>
                  <a:schemeClr val="bg2"/>
                </a:solidFill>
              </a:rPr>
              <a:t>ενωσιακή</a:t>
            </a:r>
            <a:r>
              <a:rPr lang="el-GR" sz="1200" dirty="0">
                <a:solidFill>
                  <a:schemeClr val="bg2"/>
                </a:solidFill>
              </a:rPr>
              <a:t> προέλευση. Σύμφωνα με το άρθρο 191 παρ. 2 της ΣΛΕΕ «Η πολιτική της Ένωσης στον τομέα του περιβάλλοντος αποβλέπει σε υψηλό επίπεδο προστασίας και λαμβάνει υπόψη την ποικιλομορφία των καταστάσεων στις διάφορες περιοχές της Ένωσης. Στηρίζεται στις </a:t>
            </a:r>
            <a:r>
              <a:rPr lang="el-GR" sz="1200" u="sng" dirty="0">
                <a:solidFill>
                  <a:schemeClr val="bg2"/>
                </a:solidFill>
              </a:rPr>
              <a:t>αρχές της προφύλαξης και της προληπτικής δράσης</a:t>
            </a:r>
            <a:r>
              <a:rPr lang="el-GR" sz="1200" dirty="0">
                <a:solidFill>
                  <a:schemeClr val="bg2"/>
                </a:solidFill>
              </a:rPr>
              <a:t>, της </a:t>
            </a:r>
            <a:r>
              <a:rPr lang="el-GR" sz="1200" u="sng" dirty="0">
                <a:solidFill>
                  <a:schemeClr val="bg2"/>
                </a:solidFill>
              </a:rPr>
              <a:t>επανόρθωσης των καταστροφών του περιβάλλοντος, κατά προτεραιότητα στην πηγή, καθώς και στην αρχή «ο </a:t>
            </a:r>
            <a:r>
              <a:rPr lang="el-GR" sz="1200" u="sng" dirty="0" err="1">
                <a:solidFill>
                  <a:schemeClr val="bg2"/>
                </a:solidFill>
              </a:rPr>
              <a:t>ρυπαίνων</a:t>
            </a:r>
            <a:r>
              <a:rPr lang="el-GR" sz="1200" u="sng" dirty="0">
                <a:solidFill>
                  <a:schemeClr val="bg2"/>
                </a:solidFill>
              </a:rPr>
              <a:t> πληρώνει</a:t>
            </a:r>
            <a:r>
              <a:rPr lang="el-GR" sz="1200" dirty="0">
                <a:solidFill>
                  <a:schemeClr val="bg2"/>
                </a:solidFill>
              </a:rPr>
              <a:t>». </a:t>
            </a:r>
          </a:p>
          <a:p>
            <a:pPr algn="just">
              <a:buFont typeface="Wingdings" panose="05000000000000000000" pitchFamily="2" charset="2"/>
              <a:buChar char="Ø"/>
            </a:pPr>
            <a:r>
              <a:rPr lang="el-GR" sz="1200" dirty="0">
                <a:solidFill>
                  <a:schemeClr val="bg2"/>
                </a:solidFill>
              </a:rPr>
              <a:t>Νομική δεσμευτικότητα των αρχών:</a:t>
            </a:r>
          </a:p>
          <a:p>
            <a:pPr marL="404813" indent="-171450" algn="just">
              <a:buFontTx/>
              <a:buChar char="-"/>
            </a:pPr>
            <a:r>
              <a:rPr lang="el-GR" sz="1200" dirty="0">
                <a:solidFill>
                  <a:schemeClr val="bg2"/>
                </a:solidFill>
              </a:rPr>
              <a:t>Οι γενικές αρχές που προέρχονται από το </a:t>
            </a:r>
            <a:r>
              <a:rPr lang="el-GR" sz="1200" dirty="0" err="1">
                <a:solidFill>
                  <a:schemeClr val="bg2"/>
                </a:solidFill>
              </a:rPr>
              <a:t>ενωσιακό</a:t>
            </a:r>
            <a:r>
              <a:rPr lang="el-GR" sz="1200" dirty="0">
                <a:solidFill>
                  <a:schemeClr val="bg2"/>
                </a:solidFill>
              </a:rPr>
              <a:t> δίκαιο δεσμεύουν τον </a:t>
            </a:r>
            <a:r>
              <a:rPr lang="el-GR" sz="1200" dirty="0" err="1">
                <a:solidFill>
                  <a:schemeClr val="bg2"/>
                </a:solidFill>
              </a:rPr>
              <a:t>ενωσιακό</a:t>
            </a:r>
            <a:r>
              <a:rPr lang="el-GR" sz="1200" dirty="0">
                <a:solidFill>
                  <a:schemeClr val="bg2"/>
                </a:solidFill>
              </a:rPr>
              <a:t> νομοθέτη κατά την έκδοση των πράξεων του παράγωγου </a:t>
            </a:r>
            <a:r>
              <a:rPr lang="el-GR" sz="1200" dirty="0" err="1">
                <a:solidFill>
                  <a:schemeClr val="bg2"/>
                </a:solidFill>
              </a:rPr>
              <a:t>ενωσιακού</a:t>
            </a:r>
            <a:r>
              <a:rPr lang="el-GR" sz="1200" dirty="0">
                <a:solidFill>
                  <a:schemeClr val="bg2"/>
                </a:solidFill>
              </a:rPr>
              <a:t> δικαίου (κανονισμών, οδηγιών, αποφάσεων), Μέσω των πράξεων αυτών δεσμεύουν και τον εθνικό νομοθέτη.</a:t>
            </a:r>
            <a:endParaRPr lang="en-US" sz="1200" dirty="0">
              <a:solidFill>
                <a:schemeClr val="bg2"/>
              </a:solidFill>
            </a:endParaRPr>
          </a:p>
          <a:p>
            <a:pPr marL="404813" indent="-171450" algn="just">
              <a:buFontTx/>
              <a:buChar char="-"/>
            </a:pPr>
            <a:r>
              <a:rPr lang="el-GR" sz="1200" dirty="0">
                <a:solidFill>
                  <a:schemeClr val="bg2"/>
                </a:solidFill>
              </a:rPr>
              <a:t>Οι γενικές αρχές εθνικής προέλευσης δεσμεύουν τα εθνικά νομοθετικά και διοικητικά όργανα, τα οποία οφείλουν να τις λαμβάνουν υπόψη κατά τη θέσπιση κανόνων για την προστασία του περιβάλλοντος.</a:t>
            </a:r>
          </a:p>
          <a:p>
            <a:pPr marL="404813" indent="-171450" algn="just">
              <a:buFontTx/>
              <a:buChar char="-"/>
            </a:pPr>
            <a:r>
              <a:rPr lang="el-GR" sz="1200" dirty="0">
                <a:solidFill>
                  <a:schemeClr val="bg2"/>
                </a:solidFill>
              </a:rPr>
              <a:t>Τα εθνικά δικαστήρια, ερμηνεύοντας την </a:t>
            </a:r>
            <a:r>
              <a:rPr lang="el-GR" sz="1200" dirty="0" err="1">
                <a:solidFill>
                  <a:schemeClr val="bg2"/>
                </a:solidFill>
              </a:rPr>
              <a:t>ενωσιακή</a:t>
            </a:r>
            <a:r>
              <a:rPr lang="el-GR" sz="1200" dirty="0">
                <a:solidFill>
                  <a:schemeClr val="bg2"/>
                </a:solidFill>
              </a:rPr>
              <a:t> ή την εθνική νομοθεσία μπορούν να λάβουν υπόψη τους τις αρχές αυτές και να τις ενσωματώσουν στη νομολογία τους. Τούτο το έχει πράξει κατ’ επανάληψη το Συμβούλιο της Επικρατείας.</a:t>
            </a:r>
          </a:p>
          <a:p>
            <a:pPr marL="404813" indent="-171450" algn="just">
              <a:buFontTx/>
              <a:buChar char="-"/>
            </a:pPr>
            <a:endParaRPr lang="el-GR" sz="1200" dirty="0">
              <a:solidFill>
                <a:schemeClr val="bg2"/>
              </a:solidFill>
            </a:endParaRPr>
          </a:p>
          <a:p>
            <a:pPr marL="0" indent="0">
              <a:buNone/>
            </a:pPr>
            <a:endParaRPr lang="en-US" sz="1400" dirty="0">
              <a:solidFill>
                <a:schemeClr val="bg2"/>
              </a:solidFill>
            </a:endParaRPr>
          </a:p>
        </p:txBody>
      </p:sp>
      <p:sp>
        <p:nvSpPr>
          <p:cNvPr id="4" name="Βέλος: Δεξιό 3">
            <a:extLst>
              <a:ext uri="{FF2B5EF4-FFF2-40B4-BE49-F238E27FC236}">
                <a16:creationId xmlns:a16="http://schemas.microsoft.com/office/drawing/2014/main" id="{ADA79BA3-F527-DEDA-3458-261607949BC9}"/>
              </a:ext>
            </a:extLst>
          </p:cNvPr>
          <p:cNvSpPr/>
          <p:nvPr/>
        </p:nvSpPr>
        <p:spPr>
          <a:xfrm>
            <a:off x="193" y="718877"/>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2</a:t>
            </a:r>
            <a:endParaRPr lang="en-US" b="1" dirty="0">
              <a:solidFill>
                <a:schemeClr val="bg2"/>
              </a:solidFill>
            </a:endParaRPr>
          </a:p>
        </p:txBody>
      </p:sp>
    </p:spTree>
    <p:extLst>
      <p:ext uri="{BB962C8B-B14F-4D97-AF65-F5344CB8AC3E}">
        <p14:creationId xmlns:p14="http://schemas.microsoft.com/office/powerpoint/2010/main" val="120175658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28E4C83-510F-EDFF-CB8B-34139DFE0A54}"/>
              </a:ext>
            </a:extLst>
          </p:cNvPr>
          <p:cNvSpPr>
            <a:spLocks noGrp="1"/>
          </p:cNvSpPr>
          <p:nvPr>
            <p:ph type="title"/>
          </p:nvPr>
        </p:nvSpPr>
        <p:spPr>
          <a:xfrm>
            <a:off x="1141413" y="618518"/>
            <a:ext cx="9905998" cy="896517"/>
          </a:xfrm>
        </p:spPr>
        <p:txBody>
          <a:bodyPr>
            <a:normAutofit/>
          </a:bodyPr>
          <a:lstStyle/>
          <a:p>
            <a:pPr algn="ctr"/>
            <a:r>
              <a:rPr lang="el-GR" sz="1800" b="1" cap="none" dirty="0">
                <a:solidFill>
                  <a:schemeClr val="bg2"/>
                </a:solidFill>
                <a:latin typeface="Arial" panose="020B0604020202020204" pitchFamily="34" charset="0"/>
                <a:ea typeface="Calibri" panose="020F0502020204030204" pitchFamily="34" charset="0"/>
                <a:cs typeface="Arial" panose="020B0604020202020204" pitchFamily="34" charset="0"/>
              </a:rPr>
              <a:t>Η ΑΡΧΗ ΤΗΣ ΠΡΟΛΗΨΗΣ</a:t>
            </a:r>
            <a:endParaRPr lang="en-US" sz="1800" dirty="0">
              <a:solidFill>
                <a:schemeClr val="bg2"/>
              </a:solidFill>
              <a:latin typeface="Arial" panose="020B0604020202020204" pitchFamily="34" charset="0"/>
              <a:cs typeface="Arial" panose="020B0604020202020204" pitchFamily="34" charset="0"/>
            </a:endParaRPr>
          </a:p>
        </p:txBody>
      </p:sp>
      <p:sp>
        <p:nvSpPr>
          <p:cNvPr id="3" name="Θέση περιεχομένου 2">
            <a:extLst>
              <a:ext uri="{FF2B5EF4-FFF2-40B4-BE49-F238E27FC236}">
                <a16:creationId xmlns:a16="http://schemas.microsoft.com/office/drawing/2014/main" id="{052376E3-02EB-8AFE-F199-375D389474CA}"/>
              </a:ext>
            </a:extLst>
          </p:cNvPr>
          <p:cNvSpPr>
            <a:spLocks noGrp="1"/>
          </p:cNvSpPr>
          <p:nvPr>
            <p:ph idx="1"/>
          </p:nvPr>
        </p:nvSpPr>
        <p:spPr>
          <a:xfrm>
            <a:off x="1141412" y="1613647"/>
            <a:ext cx="9905999" cy="4177554"/>
          </a:xfrm>
        </p:spPr>
        <p:txBody>
          <a:bodyPr>
            <a:normAutofit/>
          </a:bodyPr>
          <a:lstStyle/>
          <a:p>
            <a:pPr algn="just">
              <a:buFont typeface="Wingdings" panose="05000000000000000000" pitchFamily="2" charset="2"/>
              <a:buChar char="Ø"/>
            </a:pPr>
            <a:r>
              <a:rPr lang="el-GR" sz="1200" dirty="0">
                <a:solidFill>
                  <a:srgbClr val="002060"/>
                </a:solidFill>
              </a:rPr>
              <a:t>Η αρχή της πρόληψης επιτάσσει την </a:t>
            </a:r>
            <a:r>
              <a:rPr lang="el-GR" sz="1200" b="1" dirty="0">
                <a:solidFill>
                  <a:srgbClr val="002060"/>
                </a:solidFill>
              </a:rPr>
              <a:t>προληπτική προστασία του περιβάλλοντος</a:t>
            </a:r>
            <a:r>
              <a:rPr lang="el-GR" sz="1200" dirty="0">
                <a:solidFill>
                  <a:srgbClr val="002060"/>
                </a:solidFill>
              </a:rPr>
              <a:t>. Έχει την έννοια ότι </a:t>
            </a:r>
            <a:r>
              <a:rPr lang="el-GR" sz="1200" b="1" dirty="0">
                <a:solidFill>
                  <a:srgbClr val="002060"/>
                </a:solidFill>
              </a:rPr>
              <a:t>είναι προτιμότερο (από οικολογική και οικονομική άποψη) να προλαμβάνονται οι βλάβες στο περιβάλλον παρά να αντιμετωπίζονται εκ των υστέρων </a:t>
            </a:r>
            <a:r>
              <a:rPr lang="el-GR" sz="1200" dirty="0">
                <a:solidFill>
                  <a:srgbClr val="002060"/>
                </a:solidFill>
              </a:rPr>
              <a:t>(</a:t>
            </a:r>
            <a:r>
              <a:rPr lang="el-GR" sz="1200" u="sng" dirty="0">
                <a:solidFill>
                  <a:srgbClr val="002060"/>
                </a:solidFill>
              </a:rPr>
              <a:t>καλύτερα να προλαμβάνεις παρά να θεραπεύεις</a:t>
            </a:r>
            <a:r>
              <a:rPr lang="el-GR" sz="1200" dirty="0">
                <a:solidFill>
                  <a:srgbClr val="002060"/>
                </a:solidFill>
              </a:rPr>
              <a:t>). Απαντάται και ως αρχή της προστασίας του περιβάλλοντος.</a:t>
            </a:r>
          </a:p>
          <a:p>
            <a:pPr algn="just">
              <a:buFont typeface="Wingdings" panose="05000000000000000000" pitchFamily="2" charset="2"/>
              <a:buChar char="Ø"/>
            </a:pPr>
            <a:r>
              <a:rPr lang="el-GR" sz="1200" dirty="0">
                <a:solidFill>
                  <a:srgbClr val="002060"/>
                </a:solidFill>
              </a:rPr>
              <a:t>Η αρχή της πρόληψης στο δίκαιο του περιβάλλοντος είναι </a:t>
            </a:r>
            <a:r>
              <a:rPr lang="el-GR" sz="1200" b="1" dirty="0">
                <a:solidFill>
                  <a:srgbClr val="002060"/>
                </a:solidFill>
              </a:rPr>
              <a:t>άμεσα συνδεδεμένη με την ύπαρξη γνωστών και μετρήσιμων κινδύνων</a:t>
            </a:r>
            <a:r>
              <a:rPr lang="el-GR" sz="1200" dirty="0">
                <a:solidFill>
                  <a:srgbClr val="002060"/>
                </a:solidFill>
              </a:rPr>
              <a:t>, καθώς και με τις βέλτιστες διαθέσιμες τεχνικές (</a:t>
            </a:r>
            <a:r>
              <a:rPr lang="en-US" sz="1200" dirty="0">
                <a:solidFill>
                  <a:srgbClr val="002060"/>
                </a:solidFill>
              </a:rPr>
              <a:t>Best Available Technologies-BAT)</a:t>
            </a:r>
            <a:r>
              <a:rPr lang="el-GR" sz="1200" dirty="0">
                <a:solidFill>
                  <a:srgbClr val="002060"/>
                </a:solidFill>
              </a:rPr>
              <a:t>.</a:t>
            </a:r>
            <a:endParaRPr lang="en-US" sz="1200" dirty="0">
              <a:solidFill>
                <a:srgbClr val="002060"/>
              </a:solidFill>
            </a:endParaRPr>
          </a:p>
          <a:p>
            <a:pPr algn="just">
              <a:buFont typeface="Wingdings" panose="05000000000000000000" pitchFamily="2" charset="2"/>
              <a:buChar char="Ø"/>
            </a:pPr>
            <a:r>
              <a:rPr lang="el-GR" sz="1200" dirty="0">
                <a:solidFill>
                  <a:srgbClr val="002060"/>
                </a:solidFill>
              </a:rPr>
              <a:t>Δηλαδή η πρόληψη συναρτάται προς την επιστήμη και την τεχνολογία, μέσω των οποίων μειώνονται οι πιθανότητες επέλευσης βλάβης στο περιβάλλον. Έτσι, η επιστήμη και η τεχνική προσφέρουν τα μέσα για την υλοποίηση των προληπτικών μέτρων.</a:t>
            </a:r>
          </a:p>
          <a:p>
            <a:pPr algn="just">
              <a:buFont typeface="Wingdings" panose="05000000000000000000" pitchFamily="2" charset="2"/>
              <a:buChar char="Ø"/>
            </a:pPr>
            <a:r>
              <a:rPr lang="el-GR" sz="1200" u="sng" dirty="0">
                <a:solidFill>
                  <a:srgbClr val="002060"/>
                </a:solidFill>
              </a:rPr>
              <a:t>Νομική βάση:</a:t>
            </a:r>
            <a:r>
              <a:rPr lang="el-GR" sz="1200" dirty="0">
                <a:solidFill>
                  <a:srgbClr val="002060"/>
                </a:solidFill>
              </a:rPr>
              <a:t> Η αρχή της πρόληψης καθιερώνεται ρητά στο </a:t>
            </a:r>
            <a:r>
              <a:rPr lang="el-GR" sz="1200" u="sng" dirty="0">
                <a:solidFill>
                  <a:srgbClr val="002060"/>
                </a:solidFill>
              </a:rPr>
              <a:t>άρθρο 191 παρ. 2 της ΣΛΕΕ</a:t>
            </a:r>
            <a:r>
              <a:rPr lang="el-GR" sz="1200" dirty="0">
                <a:solidFill>
                  <a:srgbClr val="002060"/>
                </a:solidFill>
              </a:rPr>
              <a:t>, καθώς και στο </a:t>
            </a:r>
            <a:r>
              <a:rPr lang="el-GR" sz="1200" u="sng" dirty="0">
                <a:solidFill>
                  <a:srgbClr val="002060"/>
                </a:solidFill>
              </a:rPr>
              <a:t>άρθρο 24 παρ. 1 Συντ</a:t>
            </a:r>
            <a:r>
              <a:rPr lang="el-GR" sz="1200" dirty="0">
                <a:solidFill>
                  <a:srgbClr val="002060"/>
                </a:solidFill>
              </a:rPr>
              <a:t>. Σύμφωνα με πάγια νομολογία του </a:t>
            </a:r>
            <a:r>
              <a:rPr lang="el-GR" sz="1200" dirty="0" err="1">
                <a:solidFill>
                  <a:srgbClr val="002060"/>
                </a:solidFill>
              </a:rPr>
              <a:t>ΣτΕ</a:t>
            </a:r>
            <a:r>
              <a:rPr lang="el-GR" sz="1200" dirty="0">
                <a:solidFill>
                  <a:srgbClr val="002060"/>
                </a:solidFill>
              </a:rPr>
              <a:t>, η πολιτεία οφείλει να προστατεύει το περιβάλλον και να παίρνει ιδιαίτερα προληπτικά και κατασταλτικά μέτρα για τη διαφύλαξή του (</a:t>
            </a:r>
            <a:r>
              <a:rPr lang="el-GR" sz="1200" dirty="0" err="1">
                <a:solidFill>
                  <a:srgbClr val="002060"/>
                </a:solidFill>
              </a:rPr>
              <a:t>ΣτΕ</a:t>
            </a:r>
            <a:r>
              <a:rPr lang="el-GR" sz="1200" dirty="0">
                <a:solidFill>
                  <a:srgbClr val="002060"/>
                </a:solidFill>
              </a:rPr>
              <a:t> 2759/1994, 860/1998). Αυτό ισχύει και στο πεδίο της δικαστικής προστασίας, η οποία για να είναι αποτελεσματική πρέπει να αρκείται στην </a:t>
            </a:r>
            <a:r>
              <a:rPr lang="el-GR" sz="1200" u="sng" dirty="0" err="1">
                <a:solidFill>
                  <a:srgbClr val="002060"/>
                </a:solidFill>
              </a:rPr>
              <a:t>πιθανολόγηση</a:t>
            </a:r>
            <a:r>
              <a:rPr lang="el-GR" sz="1200" u="sng" dirty="0">
                <a:solidFill>
                  <a:srgbClr val="002060"/>
                </a:solidFill>
              </a:rPr>
              <a:t> επέλευσης της βλάβης, προκειμένου να θεμελιωθεί το έννομο συμφέρον του ενδιαφερόμενου</a:t>
            </a:r>
            <a:r>
              <a:rPr lang="el-GR" sz="1200" dirty="0">
                <a:solidFill>
                  <a:srgbClr val="002060"/>
                </a:solidFill>
              </a:rPr>
              <a:t>. Επίσης δικαιολογεί την </a:t>
            </a:r>
            <a:r>
              <a:rPr lang="el-GR" sz="1200" u="sng" dirty="0">
                <a:solidFill>
                  <a:srgbClr val="002060"/>
                </a:solidFill>
              </a:rPr>
              <a:t>αναστολή εκτέλεσης διοικητικών πράξεων, ιδίως εάν συντρέχει σοβαρός κίνδυνος υποβάθμισης ή καταστροφής περιβαλλοντικών αγαθών </a:t>
            </a:r>
            <a:r>
              <a:rPr lang="el-GR" sz="1200" dirty="0">
                <a:solidFill>
                  <a:srgbClr val="002060"/>
                </a:solidFill>
              </a:rPr>
              <a:t>από την εκτέλεσή τους και αν συγχρόνως η </a:t>
            </a:r>
            <a:r>
              <a:rPr lang="el-GR" sz="1200" dirty="0" err="1">
                <a:solidFill>
                  <a:srgbClr val="002060"/>
                </a:solidFill>
              </a:rPr>
              <a:t>ασκηθείσα</a:t>
            </a:r>
            <a:r>
              <a:rPr lang="el-GR" sz="1200" dirty="0">
                <a:solidFill>
                  <a:srgbClr val="002060"/>
                </a:solidFill>
              </a:rPr>
              <a:t> αίτηση ακύρωσης δεν είναι απαράδεκτη ή προδήλως αβάσιμη.</a:t>
            </a:r>
          </a:p>
          <a:p>
            <a:pPr algn="just">
              <a:buFont typeface="Wingdings" panose="05000000000000000000" pitchFamily="2" charset="2"/>
              <a:buChar char="Ø"/>
            </a:pPr>
            <a:r>
              <a:rPr lang="el-GR" sz="1200" dirty="0">
                <a:solidFill>
                  <a:srgbClr val="002060"/>
                </a:solidFill>
              </a:rPr>
              <a:t>Η αρχή αυτή αποτελεί τη </a:t>
            </a:r>
            <a:r>
              <a:rPr lang="el-GR" sz="1200" b="1" u="sng" dirty="0">
                <a:solidFill>
                  <a:srgbClr val="002060"/>
                </a:solidFill>
              </a:rPr>
              <a:t>βάση του θεσμού της εκτίμησης των περιβαλλοντικών επιπτώσεων </a:t>
            </a:r>
            <a:r>
              <a:rPr lang="el-GR" sz="1200" dirty="0">
                <a:solidFill>
                  <a:srgbClr val="002060"/>
                </a:solidFill>
              </a:rPr>
              <a:t>που εφαρμόζεται επί σχεδίων και προγραμμάτων (Στρατηγική Περιβαλλοντική Εκτίμηση/ΣΠΕ), καθώς και επί ‘έργων και δραστηριοτήτων (ΕΠΕ).</a:t>
            </a:r>
          </a:p>
        </p:txBody>
      </p:sp>
      <p:sp>
        <p:nvSpPr>
          <p:cNvPr id="4" name="Βέλος: Δεξιό 3">
            <a:extLst>
              <a:ext uri="{FF2B5EF4-FFF2-40B4-BE49-F238E27FC236}">
                <a16:creationId xmlns:a16="http://schemas.microsoft.com/office/drawing/2014/main" id="{3515F18F-8217-6F86-CE17-C1214B5B5975}"/>
              </a:ext>
            </a:extLst>
          </p:cNvPr>
          <p:cNvSpPr/>
          <p:nvPr/>
        </p:nvSpPr>
        <p:spPr>
          <a:xfrm>
            <a:off x="0" y="718877"/>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3</a:t>
            </a:r>
            <a:endParaRPr lang="en-US" b="1" dirty="0">
              <a:solidFill>
                <a:schemeClr val="bg2"/>
              </a:solidFill>
            </a:endParaRPr>
          </a:p>
        </p:txBody>
      </p:sp>
    </p:spTree>
    <p:extLst>
      <p:ext uri="{BB962C8B-B14F-4D97-AF65-F5344CB8AC3E}">
        <p14:creationId xmlns:p14="http://schemas.microsoft.com/office/powerpoint/2010/main" val="37263554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04C47B0-70A8-8E41-7926-A543DCDBBE92}"/>
              </a:ext>
            </a:extLst>
          </p:cNvPr>
          <p:cNvSpPr>
            <a:spLocks noGrp="1"/>
          </p:cNvSpPr>
          <p:nvPr>
            <p:ph type="title"/>
          </p:nvPr>
        </p:nvSpPr>
        <p:spPr>
          <a:xfrm>
            <a:off x="1141413" y="618518"/>
            <a:ext cx="9905998" cy="915008"/>
          </a:xfrm>
          <a:noFill/>
        </p:spPr>
        <p:txBody>
          <a:bodyPr>
            <a:normAutofit fontScale="90000"/>
          </a:bodyPr>
          <a:lstStyle/>
          <a:p>
            <a:pPr algn="ctr">
              <a:lnSpc>
                <a:spcPct val="150000"/>
              </a:lnSpc>
            </a:pPr>
            <a:br>
              <a:rPr lang="el-GR" sz="2000" b="1" dirty="0">
                <a:solidFill>
                  <a:schemeClr val="bg2"/>
                </a:solidFill>
              </a:rPr>
            </a:br>
            <a:br>
              <a:rPr lang="el-GR" sz="2000" b="1" dirty="0">
                <a:solidFill>
                  <a:schemeClr val="bg2"/>
                </a:solidFill>
              </a:rPr>
            </a:br>
            <a:r>
              <a:rPr lang="el-GR" sz="2000" b="1" cap="none" dirty="0">
                <a:solidFill>
                  <a:schemeClr val="bg2"/>
                </a:solidFill>
                <a:latin typeface="Arial" panose="020B0604020202020204" pitchFamily="34" charset="0"/>
                <a:ea typeface="Calibri" panose="020F0502020204030204" pitchFamily="34" charset="0"/>
                <a:cs typeface="Arial" panose="020B0604020202020204" pitchFamily="34" charset="0"/>
              </a:rPr>
              <a:t>Η αρχή της προφύλαξης (</a:t>
            </a:r>
            <a:r>
              <a:rPr lang="en-US" sz="2000" b="1" cap="none" dirty="0">
                <a:solidFill>
                  <a:schemeClr val="bg2"/>
                </a:solidFill>
                <a:latin typeface="Arial" panose="020B0604020202020204" pitchFamily="34" charset="0"/>
                <a:ea typeface="Calibri" panose="020F0502020204030204" pitchFamily="34" charset="0"/>
                <a:cs typeface="Arial" panose="020B0604020202020204" pitchFamily="34" charset="0"/>
              </a:rPr>
              <a:t>I)</a:t>
            </a:r>
            <a:br>
              <a:rPr lang="el-GR" sz="2000" b="1" dirty="0">
                <a:solidFill>
                  <a:schemeClr val="bg2"/>
                </a:solidFill>
              </a:rPr>
            </a:br>
            <a:br>
              <a:rPr lang="el-GR" sz="2000" b="1" dirty="0">
                <a:solidFill>
                  <a:schemeClr val="bg2"/>
                </a:solidFill>
              </a:rPr>
            </a:br>
            <a:br>
              <a:rPr lang="el-GR" sz="2000" b="1" dirty="0">
                <a:solidFill>
                  <a:schemeClr val="bg2"/>
                </a:solidFill>
              </a:rPr>
            </a:br>
            <a:endParaRPr lang="en-US" sz="2000" dirty="0">
              <a:solidFill>
                <a:schemeClr val="bg2"/>
              </a:solidFill>
            </a:endParaRPr>
          </a:p>
        </p:txBody>
      </p:sp>
      <p:sp>
        <p:nvSpPr>
          <p:cNvPr id="8" name="Βέλος: Δεξιό 7">
            <a:extLst>
              <a:ext uri="{FF2B5EF4-FFF2-40B4-BE49-F238E27FC236}">
                <a16:creationId xmlns:a16="http://schemas.microsoft.com/office/drawing/2014/main" id="{2C8F1C20-A602-0B4C-C1C9-46E9141C7FDE}"/>
              </a:ext>
            </a:extLst>
          </p:cNvPr>
          <p:cNvSpPr/>
          <p:nvPr/>
        </p:nvSpPr>
        <p:spPr>
          <a:xfrm>
            <a:off x="-1789" y="515189"/>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4</a:t>
            </a:r>
            <a:endParaRPr lang="en-US" b="1" dirty="0">
              <a:solidFill>
                <a:schemeClr val="bg2"/>
              </a:solidFill>
            </a:endParaRPr>
          </a:p>
        </p:txBody>
      </p:sp>
      <p:sp>
        <p:nvSpPr>
          <p:cNvPr id="4" name="Θέση περιεχομένου 3">
            <a:extLst>
              <a:ext uri="{FF2B5EF4-FFF2-40B4-BE49-F238E27FC236}">
                <a16:creationId xmlns:a16="http://schemas.microsoft.com/office/drawing/2014/main" id="{5F25149D-C4FC-7477-588D-354599356D61}"/>
              </a:ext>
            </a:extLst>
          </p:cNvPr>
          <p:cNvSpPr>
            <a:spLocks noGrp="1"/>
          </p:cNvSpPr>
          <p:nvPr>
            <p:ph idx="1"/>
          </p:nvPr>
        </p:nvSpPr>
        <p:spPr>
          <a:xfrm>
            <a:off x="1141412" y="1542491"/>
            <a:ext cx="9905999" cy="4849344"/>
          </a:xfrm>
        </p:spPr>
        <p:txBody>
          <a:bodyPr>
            <a:normAutofit lnSpcReduction="10000"/>
          </a:bodyPr>
          <a:lstStyle/>
          <a:p>
            <a:pPr algn="just">
              <a:buFont typeface="Wingdings" panose="05000000000000000000" pitchFamily="2" charset="2"/>
              <a:buChar char="Ø"/>
            </a:pPr>
            <a:r>
              <a:rPr lang="el-GR" sz="1200" b="1" dirty="0">
                <a:solidFill>
                  <a:schemeClr val="bg2"/>
                </a:solidFill>
              </a:rPr>
              <a:t>Έννοια:</a:t>
            </a:r>
            <a:r>
              <a:rPr lang="el-GR" sz="1200" dirty="0">
                <a:solidFill>
                  <a:schemeClr val="bg2"/>
                </a:solidFill>
              </a:rPr>
              <a:t> Διεθνής νομικός κανόνας περιβαλλοντικής συμπεριφοράς, ο οποίος απαντά στην </a:t>
            </a:r>
            <a:r>
              <a:rPr lang="el-GR" sz="1200" b="1" dirty="0">
                <a:solidFill>
                  <a:schemeClr val="bg2"/>
                </a:solidFill>
              </a:rPr>
              <a:t>αυξανόμενη αβεβαιότητα «των κοινωνιών της διακινδύνευσης»</a:t>
            </a:r>
            <a:r>
              <a:rPr lang="el-GR" sz="1200" dirty="0">
                <a:solidFill>
                  <a:schemeClr val="bg2"/>
                </a:solidFill>
              </a:rPr>
              <a:t>.</a:t>
            </a:r>
          </a:p>
          <a:p>
            <a:pPr algn="just">
              <a:buFont typeface="Wingdings" panose="05000000000000000000" pitchFamily="2" charset="2"/>
              <a:buChar char="Ø"/>
            </a:pPr>
            <a:r>
              <a:rPr lang="el-GR" sz="1200" dirty="0">
                <a:solidFill>
                  <a:schemeClr val="bg2"/>
                </a:solidFill>
              </a:rPr>
              <a:t>Σύμφωνα με την αρχή αυτή, </a:t>
            </a:r>
            <a:r>
              <a:rPr lang="el-GR" sz="1200" b="1" dirty="0">
                <a:solidFill>
                  <a:schemeClr val="bg2"/>
                </a:solidFill>
              </a:rPr>
              <a:t>η πολιτική προστασίας του περιβάλλοντος επιδιώκεται </a:t>
            </a:r>
            <a:r>
              <a:rPr lang="el-GR" sz="1200" dirty="0">
                <a:solidFill>
                  <a:schemeClr val="bg2"/>
                </a:solidFill>
              </a:rPr>
              <a:t>όχι μόνο με τη λήψη αμυντικών μέτρων για την αποτροπή επικείμενου κινδύνου, αλλά </a:t>
            </a:r>
            <a:r>
              <a:rPr lang="el-GR" sz="1200" b="1" dirty="0">
                <a:solidFill>
                  <a:schemeClr val="bg2"/>
                </a:solidFill>
              </a:rPr>
              <a:t>και με θετικά μέτρα για την πρόληψη απώτερων κινδύνων, που μπορεί να κείνται «κάτω από το κατώφλι επικινδυνότητας» </a:t>
            </a:r>
            <a:r>
              <a:rPr lang="el-GR" sz="1200" dirty="0">
                <a:solidFill>
                  <a:schemeClr val="bg2"/>
                </a:solidFill>
              </a:rPr>
              <a:t>(</a:t>
            </a:r>
            <a:r>
              <a:rPr lang="el-GR" sz="1200" dirty="0" err="1">
                <a:solidFill>
                  <a:schemeClr val="bg2"/>
                </a:solidFill>
              </a:rPr>
              <a:t>Μπάλιας</a:t>
            </a:r>
            <a:r>
              <a:rPr lang="el-GR" sz="1200" dirty="0">
                <a:solidFill>
                  <a:schemeClr val="bg2"/>
                </a:solidFill>
              </a:rPr>
              <a:t>, 2005), όταν δηλαδή υπάρχει </a:t>
            </a:r>
            <a:r>
              <a:rPr lang="el-GR" sz="1200" b="1" u="sng" dirty="0">
                <a:solidFill>
                  <a:schemeClr val="bg2"/>
                </a:solidFill>
              </a:rPr>
              <a:t>επιστημονική αβεβαιότητα ως προς τον κίνδυνο επέλευσης μη αναστρέψιμων ή σοβαρών επιπτώσεων στο περιβάλλον από οποιαδήποτε δραστηριότητα ή έργο. </a:t>
            </a:r>
          </a:p>
          <a:p>
            <a:pPr algn="just">
              <a:buFont typeface="Wingdings" panose="05000000000000000000" pitchFamily="2" charset="2"/>
              <a:buChar char="Ø"/>
            </a:pPr>
            <a:r>
              <a:rPr lang="el-GR" sz="1200" dirty="0">
                <a:solidFill>
                  <a:schemeClr val="bg2"/>
                </a:solidFill>
              </a:rPr>
              <a:t>Σύμφωνα με την Ευρωπαϊκή Επιτροπή, η προσφυγή στην αρχή προϋποθέτει: α) </a:t>
            </a:r>
            <a:r>
              <a:rPr lang="el-GR" sz="1200" b="1" dirty="0">
                <a:solidFill>
                  <a:schemeClr val="bg2"/>
                </a:solidFill>
              </a:rPr>
              <a:t>τον εντοπισμό των δυνάμει αρνητικών αποτελεσμάτων </a:t>
            </a:r>
            <a:r>
              <a:rPr lang="el-GR" sz="1200" dirty="0">
                <a:solidFill>
                  <a:schemeClr val="bg2"/>
                </a:solidFill>
              </a:rPr>
              <a:t>που απορρέουν από ένα φαινόμενο, ένα προϊόν ή μία διεργασία και β) </a:t>
            </a:r>
            <a:r>
              <a:rPr lang="el-GR" sz="1200" b="1" dirty="0">
                <a:solidFill>
                  <a:schemeClr val="bg2"/>
                </a:solidFill>
              </a:rPr>
              <a:t>επιστημονική αξιολόγηση του κινδύνου που λόγω της ανεπάρκειας των δεδομένων, του μη καταληκτικού χαρακτήρα και της ασάφειάς τους, δεν επιτρέπει να προσδιορισθεί με επαρκή βεβαιότητά ο εν λόγω κίνδυνος</a:t>
            </a:r>
            <a:r>
              <a:rPr lang="el-GR" sz="1200" dirty="0">
                <a:solidFill>
                  <a:schemeClr val="bg2"/>
                </a:solidFill>
              </a:rPr>
              <a:t>.</a:t>
            </a:r>
          </a:p>
          <a:p>
            <a:pPr algn="just">
              <a:buFont typeface="Wingdings" panose="05000000000000000000" pitchFamily="2" charset="2"/>
              <a:buChar char="Ø"/>
            </a:pPr>
            <a:r>
              <a:rPr lang="el-GR" sz="1200" b="1" u="sng" dirty="0">
                <a:solidFill>
                  <a:schemeClr val="bg2"/>
                </a:solidFill>
              </a:rPr>
              <a:t>Σε αντίθεση προς την αρχή της πρόληψης, όπου λαμβάνονται μέτρα όταν ο κίνδυνος είναι βέβαιος και προβλέψιμος, η αρχή της προφύλαξης επιτρέπει τη λήψη μέτρων, όταν ο κίνδυνος είναι απλώς πιθανός.</a:t>
            </a:r>
          </a:p>
          <a:p>
            <a:pPr algn="just">
              <a:buFont typeface="Wingdings" panose="05000000000000000000" pitchFamily="2" charset="2"/>
              <a:buChar char="Ø"/>
            </a:pPr>
            <a:r>
              <a:rPr lang="el-GR" sz="1200" b="1" dirty="0">
                <a:solidFill>
                  <a:schemeClr val="bg2"/>
                </a:solidFill>
              </a:rPr>
              <a:t>Νομική βάση: </a:t>
            </a:r>
          </a:p>
          <a:p>
            <a:pPr marL="404813" indent="-171450" algn="just">
              <a:lnSpc>
                <a:spcPct val="100000"/>
              </a:lnSpc>
              <a:buFontTx/>
              <a:buChar char="-"/>
            </a:pPr>
            <a:r>
              <a:rPr lang="el-GR" sz="1200" b="1" dirty="0">
                <a:solidFill>
                  <a:schemeClr val="bg2"/>
                </a:solidFill>
              </a:rPr>
              <a:t>Διεθνές δίκαιο: </a:t>
            </a:r>
            <a:r>
              <a:rPr lang="el-GR" sz="1200" dirty="0">
                <a:solidFill>
                  <a:schemeClr val="bg2"/>
                </a:solidFill>
              </a:rPr>
              <a:t>Η αρχή αυτή διατυπώθηκε για πρώτη φορά σε διεθνές επίπεδο στην τελική δήλωση της διάσκεψης της Στοκχόλμης (1972) και έκτοτε σε πολλά κείμενα του διεθνούς δικαίου περιβάλλοντος, μεταξύ των οποίων και στη Διακήρυξη του Ρίο (1992) </a:t>
            </a:r>
            <a:r>
              <a:rPr lang="en-US" sz="1200" dirty="0">
                <a:solidFill>
                  <a:schemeClr val="bg2"/>
                </a:solidFill>
              </a:rPr>
              <a:t>“Principle 15: </a:t>
            </a:r>
            <a:r>
              <a:rPr lang="en-US" sz="1200" i="1" dirty="0">
                <a:solidFill>
                  <a:schemeClr val="bg2"/>
                </a:solidFill>
              </a:rPr>
              <a:t>In order to protect the environment, the precautionary approach shall be widely applied by States according to their capabilities.  Where there are threats of serious or irreversible damage, lack of full scientific certainty shall not be used as a reason for postponing cost-effective measures to prevent environmental degradation”</a:t>
            </a:r>
          </a:p>
          <a:p>
            <a:pPr marL="404813" indent="-171450" algn="just">
              <a:lnSpc>
                <a:spcPct val="100000"/>
              </a:lnSpc>
              <a:buFontTx/>
              <a:buChar char="-"/>
            </a:pPr>
            <a:r>
              <a:rPr lang="el-GR" sz="1200" b="1" dirty="0" err="1">
                <a:solidFill>
                  <a:schemeClr val="bg2"/>
                </a:solidFill>
              </a:rPr>
              <a:t>Ενωσιακό</a:t>
            </a:r>
            <a:r>
              <a:rPr lang="el-GR" sz="1200" b="1" dirty="0">
                <a:solidFill>
                  <a:schemeClr val="bg2"/>
                </a:solidFill>
              </a:rPr>
              <a:t> δίκαιο</a:t>
            </a:r>
            <a:r>
              <a:rPr lang="el-GR" sz="1200" dirty="0">
                <a:solidFill>
                  <a:schemeClr val="bg2"/>
                </a:solidFill>
              </a:rPr>
              <a:t>: άρθρο 191 παρ. 2 ΣΛΕΕ</a:t>
            </a:r>
          </a:p>
          <a:p>
            <a:pPr marL="404813" indent="-171450" algn="just">
              <a:lnSpc>
                <a:spcPct val="100000"/>
              </a:lnSpc>
              <a:buFontTx/>
              <a:buChar char="-"/>
            </a:pPr>
            <a:r>
              <a:rPr lang="el-GR" sz="1200" b="1" dirty="0">
                <a:solidFill>
                  <a:schemeClr val="bg2"/>
                </a:solidFill>
              </a:rPr>
              <a:t>Εθνικό δίκαιο</a:t>
            </a:r>
            <a:r>
              <a:rPr lang="el-GR" sz="1200" dirty="0">
                <a:solidFill>
                  <a:schemeClr val="bg2"/>
                </a:solidFill>
              </a:rPr>
              <a:t>: Η αρχή αυτή βρίσκει έρεισμα στο άρθρο 24 παρ. 1 Συντ. Αποτελεί </a:t>
            </a:r>
            <a:r>
              <a:rPr lang="el-GR" sz="1200" b="1" dirty="0">
                <a:solidFill>
                  <a:schemeClr val="bg2"/>
                </a:solidFill>
              </a:rPr>
              <a:t>εξειδίκευση της αρχής της αειφορίας</a:t>
            </a:r>
            <a:r>
              <a:rPr lang="el-GR" sz="1200" dirty="0">
                <a:solidFill>
                  <a:schemeClr val="bg2"/>
                </a:solidFill>
              </a:rPr>
              <a:t>, η οποία συμπεριλήφθηκε στο άρθρο αυτό με την αναθεώρηση του 2001, και αφετέρου της υποχρέωσης του Κράτους να παίρνει προληπτικά μέτρα (αρχή της πρόληψης) και να προστατεύει το φυσικό και το πολιτιστικό περιβάλλον.</a:t>
            </a:r>
          </a:p>
          <a:p>
            <a:pPr algn="just">
              <a:buFont typeface="Wingdings" panose="05000000000000000000" pitchFamily="2" charset="2"/>
              <a:buChar char="Ø"/>
            </a:pPr>
            <a:endParaRPr lang="el-GR" sz="1200" dirty="0">
              <a:solidFill>
                <a:schemeClr val="bg2"/>
              </a:solidFill>
            </a:endParaRPr>
          </a:p>
          <a:p>
            <a:pPr algn="just">
              <a:buFont typeface="Wingdings" panose="05000000000000000000" pitchFamily="2" charset="2"/>
              <a:buChar char="Ø"/>
            </a:pPr>
            <a:endParaRPr lang="el-GR" sz="1200" dirty="0">
              <a:solidFill>
                <a:schemeClr val="bg2"/>
              </a:solidFill>
            </a:endParaRPr>
          </a:p>
        </p:txBody>
      </p:sp>
    </p:spTree>
    <p:extLst>
      <p:ext uri="{BB962C8B-B14F-4D97-AF65-F5344CB8AC3E}">
        <p14:creationId xmlns:p14="http://schemas.microsoft.com/office/powerpoint/2010/main" val="11726793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599530B3-D322-39DD-527A-3207460E330D}"/>
              </a:ext>
            </a:extLst>
          </p:cNvPr>
          <p:cNvSpPr>
            <a:spLocks noGrp="1"/>
          </p:cNvSpPr>
          <p:nvPr>
            <p:ph type="title"/>
          </p:nvPr>
        </p:nvSpPr>
        <p:spPr>
          <a:xfrm>
            <a:off x="1141413" y="618518"/>
            <a:ext cx="9905998" cy="806870"/>
          </a:xfrm>
        </p:spPr>
        <p:txBody>
          <a:bodyPr>
            <a:normAutofit/>
          </a:bodyPr>
          <a:lstStyle/>
          <a:p>
            <a:pPr algn="ctr"/>
            <a:r>
              <a:rPr lang="en-US" sz="1800" b="1" cap="none" dirty="0">
                <a:solidFill>
                  <a:schemeClr val="bg2"/>
                </a:solidFill>
                <a:latin typeface="Arial" panose="020B0604020202020204" pitchFamily="34" charset="0"/>
                <a:ea typeface="Calibri" panose="020F0502020204030204" pitchFamily="34" charset="0"/>
                <a:cs typeface="Arial" panose="020B0604020202020204" pitchFamily="34" charset="0"/>
              </a:rPr>
              <a:t>H </a:t>
            </a:r>
            <a:r>
              <a:rPr lang="el-GR" sz="1800" b="1" cap="none" dirty="0">
                <a:solidFill>
                  <a:schemeClr val="bg2"/>
                </a:solidFill>
                <a:latin typeface="Arial" panose="020B0604020202020204" pitchFamily="34" charset="0"/>
                <a:ea typeface="Calibri" panose="020F0502020204030204" pitchFamily="34" charset="0"/>
                <a:cs typeface="Arial" panose="020B0604020202020204" pitchFamily="34" charset="0"/>
              </a:rPr>
              <a:t>αρχή της προφύλαξης (ΙΙ)</a:t>
            </a:r>
            <a:br>
              <a:rPr lang="el-GR" sz="1800" b="1" cap="none" dirty="0">
                <a:solidFill>
                  <a:schemeClr val="bg2"/>
                </a:solidFill>
                <a:latin typeface="Arial" panose="020B0604020202020204" pitchFamily="34" charset="0"/>
                <a:ea typeface="Calibri" panose="020F0502020204030204" pitchFamily="34" charset="0"/>
                <a:cs typeface="Arial" panose="020B0604020202020204" pitchFamily="34" charset="0"/>
              </a:rPr>
            </a:br>
            <a:endParaRPr lang="en-US" sz="1800" dirty="0">
              <a:solidFill>
                <a:schemeClr val="bg2"/>
              </a:solidFill>
              <a:latin typeface="Arial" panose="020B0604020202020204" pitchFamily="34" charset="0"/>
              <a:cs typeface="Arial" panose="020B0604020202020204" pitchFamily="34" charset="0"/>
            </a:endParaRPr>
          </a:p>
        </p:txBody>
      </p:sp>
      <p:sp>
        <p:nvSpPr>
          <p:cNvPr id="3" name="Θέση περιεχομένου 2">
            <a:extLst>
              <a:ext uri="{FF2B5EF4-FFF2-40B4-BE49-F238E27FC236}">
                <a16:creationId xmlns:a16="http://schemas.microsoft.com/office/drawing/2014/main" id="{5D222A8A-10BA-A4B7-EF14-72931FE53562}"/>
              </a:ext>
            </a:extLst>
          </p:cNvPr>
          <p:cNvSpPr>
            <a:spLocks noGrp="1"/>
          </p:cNvSpPr>
          <p:nvPr>
            <p:ph idx="1"/>
          </p:nvPr>
        </p:nvSpPr>
        <p:spPr>
          <a:xfrm>
            <a:off x="1141412" y="1353671"/>
            <a:ext cx="9905999" cy="4437530"/>
          </a:xfrm>
        </p:spPr>
        <p:txBody>
          <a:bodyPr>
            <a:normAutofit/>
          </a:bodyPr>
          <a:lstStyle/>
          <a:p>
            <a:pPr algn="just">
              <a:buFont typeface="Wingdings" panose="05000000000000000000" pitchFamily="2" charset="2"/>
              <a:buChar char="Ø"/>
            </a:pPr>
            <a:r>
              <a:rPr lang="el-GR" sz="1200" dirty="0">
                <a:solidFill>
                  <a:schemeClr val="bg2"/>
                </a:solidFill>
              </a:rPr>
              <a:t>Η αρχή της προφύλαξης βρίσκει ιδίως </a:t>
            </a:r>
            <a:r>
              <a:rPr lang="el-GR" sz="1200" b="1" dirty="0">
                <a:solidFill>
                  <a:schemeClr val="bg2"/>
                </a:solidFill>
              </a:rPr>
              <a:t>εφαρμογή στα πεδία της βιοτεχνολογίας </a:t>
            </a:r>
            <a:r>
              <a:rPr lang="el-GR" sz="1200" dirty="0">
                <a:solidFill>
                  <a:schemeClr val="bg2"/>
                </a:solidFill>
              </a:rPr>
              <a:t>(γενετικά τροποποιημένοι οργανισμοί) και της </a:t>
            </a:r>
            <a:r>
              <a:rPr lang="el-GR" sz="1200" b="1" dirty="0">
                <a:solidFill>
                  <a:schemeClr val="bg2"/>
                </a:solidFill>
              </a:rPr>
              <a:t>ηλεκτρομαγνητικής ακτινοβολίας </a:t>
            </a:r>
            <a:r>
              <a:rPr lang="el-GR" sz="1200" dirty="0">
                <a:solidFill>
                  <a:schemeClr val="bg2"/>
                </a:solidFill>
              </a:rPr>
              <a:t>(πυλώνες υψηλής τάσης, σταθμοί βάσης κινητής τηλεφωνίας).</a:t>
            </a:r>
          </a:p>
          <a:p>
            <a:pPr algn="just">
              <a:buFont typeface="Wingdings" panose="05000000000000000000" pitchFamily="2" charset="2"/>
              <a:buChar char="Ø"/>
            </a:pPr>
            <a:r>
              <a:rPr lang="el-GR" sz="1200" dirty="0">
                <a:solidFill>
                  <a:schemeClr val="bg2"/>
                </a:solidFill>
              </a:rPr>
              <a:t>Σύμφωνα με την Ανακοίνωση της Επιτροπής της 2.2.2000 για την αρχή της προφύλαξης, όταν κριθεί αναγκαία η ανάληψη δράσης βάσει της αρχής της προφύλαξης, τα μέτρα θα πρέπει μεταξύ άλλων να είναι:</a:t>
            </a:r>
          </a:p>
          <a:p>
            <a:pPr marL="400050" indent="-171450" algn="just">
              <a:buFont typeface="Wingdings" panose="05000000000000000000" pitchFamily="2" charset="2"/>
              <a:buChar char="§"/>
            </a:pPr>
            <a:r>
              <a:rPr lang="el-GR" sz="1200" b="1" dirty="0">
                <a:solidFill>
                  <a:schemeClr val="bg2"/>
                </a:solidFill>
              </a:rPr>
              <a:t>ανάλογα</a:t>
            </a:r>
            <a:r>
              <a:rPr lang="el-GR" sz="1200" dirty="0">
                <a:solidFill>
                  <a:schemeClr val="bg2"/>
                </a:solidFill>
              </a:rPr>
              <a:t> προς το επιδιωκόμενο επίπεδο προστασίας</a:t>
            </a:r>
          </a:p>
          <a:p>
            <a:pPr marL="400050" indent="-171450" algn="just">
              <a:buFont typeface="Wingdings" panose="05000000000000000000" pitchFamily="2" charset="2"/>
              <a:buChar char="§"/>
            </a:pPr>
            <a:r>
              <a:rPr lang="el-GR" sz="1200" b="1" dirty="0">
                <a:solidFill>
                  <a:schemeClr val="bg2"/>
                </a:solidFill>
              </a:rPr>
              <a:t>μη </a:t>
            </a:r>
            <a:r>
              <a:rPr lang="el-GR" sz="1200" b="1" dirty="0" err="1">
                <a:solidFill>
                  <a:schemeClr val="bg2"/>
                </a:solidFill>
              </a:rPr>
              <a:t>επιφέροντα</a:t>
            </a:r>
            <a:r>
              <a:rPr lang="el-GR" sz="1200" b="1" dirty="0">
                <a:solidFill>
                  <a:schemeClr val="bg2"/>
                </a:solidFill>
              </a:rPr>
              <a:t> διακρίσεις </a:t>
            </a:r>
            <a:r>
              <a:rPr lang="el-GR" sz="1200" dirty="0">
                <a:solidFill>
                  <a:schemeClr val="bg2"/>
                </a:solidFill>
              </a:rPr>
              <a:t>κατά την εφαρμογή τους</a:t>
            </a:r>
          </a:p>
          <a:p>
            <a:pPr marL="400050" indent="-171450" algn="just">
              <a:buFont typeface="Wingdings" panose="05000000000000000000" pitchFamily="2" charset="2"/>
              <a:buChar char="§"/>
            </a:pPr>
            <a:r>
              <a:rPr lang="el-GR" sz="1200" b="1" dirty="0">
                <a:solidFill>
                  <a:schemeClr val="bg2"/>
                </a:solidFill>
              </a:rPr>
              <a:t>συνεπή με παρόμοια μέτρα που έχουν ληφθεί</a:t>
            </a:r>
          </a:p>
          <a:p>
            <a:pPr marL="400050" indent="-171450" algn="just">
              <a:buFont typeface="Wingdings" panose="05000000000000000000" pitchFamily="2" charset="2"/>
              <a:buChar char="§"/>
            </a:pPr>
            <a:r>
              <a:rPr lang="el-GR" sz="1200" b="1" dirty="0">
                <a:solidFill>
                  <a:schemeClr val="bg2"/>
                </a:solidFill>
              </a:rPr>
              <a:t>να βασίζονται σε εξέταση των ενδεχόμενων οφελών και του κόστους της δράσης ή της μη ανάληψης δράσης </a:t>
            </a:r>
            <a:r>
              <a:rPr lang="el-GR" sz="1200" dirty="0">
                <a:solidFill>
                  <a:schemeClr val="bg2"/>
                </a:solidFill>
              </a:rPr>
              <a:t>(συμπεριλαμβανομένης όπου χρειάζεται και είναι εφικτό, μίας </a:t>
            </a:r>
            <a:r>
              <a:rPr lang="el-GR" sz="1200" u="sng" dirty="0">
                <a:solidFill>
                  <a:schemeClr val="bg2"/>
                </a:solidFill>
              </a:rPr>
              <a:t>οικονομικής ανάλυσης κόστους/οφέλους</a:t>
            </a:r>
            <a:r>
              <a:rPr lang="el-GR" sz="1200" dirty="0">
                <a:solidFill>
                  <a:schemeClr val="bg2"/>
                </a:solidFill>
              </a:rPr>
              <a:t>)</a:t>
            </a:r>
          </a:p>
          <a:p>
            <a:pPr marL="400050" indent="-171450" algn="just">
              <a:buFont typeface="Wingdings" panose="05000000000000000000" pitchFamily="2" charset="2"/>
              <a:buChar char="§"/>
            </a:pPr>
            <a:r>
              <a:rPr lang="el-GR" sz="1200" dirty="0">
                <a:solidFill>
                  <a:schemeClr val="bg2"/>
                </a:solidFill>
              </a:rPr>
              <a:t>να υπόκεινται σε </a:t>
            </a:r>
            <a:r>
              <a:rPr lang="el-GR" sz="1200" b="1" dirty="0">
                <a:solidFill>
                  <a:schemeClr val="bg2"/>
                </a:solidFill>
              </a:rPr>
              <a:t>αναθεώρηση υπό το φως των νέων δεδομένων</a:t>
            </a:r>
          </a:p>
          <a:p>
            <a:pPr marL="400050" indent="-171450" algn="just">
              <a:buFont typeface="Wingdings" panose="05000000000000000000" pitchFamily="2" charset="2"/>
              <a:buChar char="§"/>
            </a:pPr>
            <a:r>
              <a:rPr lang="el-GR" sz="1200" dirty="0">
                <a:solidFill>
                  <a:schemeClr val="bg2"/>
                </a:solidFill>
              </a:rPr>
              <a:t>να είναι σε θέση να </a:t>
            </a:r>
            <a:r>
              <a:rPr lang="el-GR" sz="1200" b="1" dirty="0">
                <a:solidFill>
                  <a:schemeClr val="bg2"/>
                </a:solidFill>
              </a:rPr>
              <a:t>αποδίδουν ευθύνες για την προσκόμιση των επιστημονικών αποδείξεων που είναι απαραίτητες για μία εμπεριστατωμένη αξιολόγηση του κινδύνου</a:t>
            </a:r>
            <a:endParaRPr lang="en-US" sz="1200" b="1" dirty="0">
              <a:solidFill>
                <a:schemeClr val="bg2"/>
              </a:solidFill>
            </a:endParaRPr>
          </a:p>
        </p:txBody>
      </p:sp>
      <p:sp>
        <p:nvSpPr>
          <p:cNvPr id="4" name="Βέλος: Δεξιό 3">
            <a:extLst>
              <a:ext uri="{FF2B5EF4-FFF2-40B4-BE49-F238E27FC236}">
                <a16:creationId xmlns:a16="http://schemas.microsoft.com/office/drawing/2014/main" id="{5AA4D2AB-4F6F-E492-87EA-C24BB24B8F8F}"/>
              </a:ext>
            </a:extLst>
          </p:cNvPr>
          <p:cNvSpPr/>
          <p:nvPr/>
        </p:nvSpPr>
        <p:spPr>
          <a:xfrm>
            <a:off x="0" y="537321"/>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5</a:t>
            </a:r>
            <a:endParaRPr lang="en-US" b="1" dirty="0">
              <a:solidFill>
                <a:schemeClr val="bg2"/>
              </a:solidFill>
            </a:endParaRPr>
          </a:p>
        </p:txBody>
      </p:sp>
    </p:spTree>
    <p:extLst>
      <p:ext uri="{BB962C8B-B14F-4D97-AF65-F5344CB8AC3E}">
        <p14:creationId xmlns:p14="http://schemas.microsoft.com/office/powerpoint/2010/main" val="1457229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9BCB450-8717-466B-4157-BD0F831165F6}"/>
              </a:ext>
            </a:extLst>
          </p:cNvPr>
          <p:cNvSpPr>
            <a:spLocks noGrp="1"/>
          </p:cNvSpPr>
          <p:nvPr>
            <p:ph type="title"/>
          </p:nvPr>
        </p:nvSpPr>
        <p:spPr>
          <a:xfrm>
            <a:off x="1141413" y="618518"/>
            <a:ext cx="9905998" cy="663435"/>
          </a:xfrm>
        </p:spPr>
        <p:txBody>
          <a:bodyPr>
            <a:noAutofit/>
          </a:bodyPr>
          <a:lstStyle/>
          <a:p>
            <a:pPr algn="ctr">
              <a:lnSpc>
                <a:spcPct val="150000"/>
              </a:lnSpc>
            </a:pPr>
            <a:r>
              <a:rPr lang="el-GR" sz="1800" b="1" cap="none" dirty="0">
                <a:solidFill>
                  <a:schemeClr val="bg2"/>
                </a:solidFill>
                <a:latin typeface="Arial" panose="020B0604020202020204" pitchFamily="34" charset="0"/>
                <a:ea typeface="Calibri" panose="020F0502020204030204" pitchFamily="34" charset="0"/>
                <a:cs typeface="Arial" panose="020B0604020202020204" pitchFamily="34" charset="0"/>
              </a:rPr>
              <a:t>Η αρχή της προφύλαξης (ΙΙΙ)</a:t>
            </a:r>
            <a:endParaRPr lang="en-US" sz="1800" dirty="0">
              <a:solidFill>
                <a:schemeClr val="bg2"/>
              </a:solidFill>
              <a:latin typeface="Arial" panose="020B0604020202020204" pitchFamily="34" charset="0"/>
              <a:cs typeface="Arial" panose="020B0604020202020204" pitchFamily="34" charset="0"/>
            </a:endParaRPr>
          </a:p>
        </p:txBody>
      </p:sp>
      <p:sp>
        <p:nvSpPr>
          <p:cNvPr id="3" name="Θέση περιεχομένου 2">
            <a:extLst>
              <a:ext uri="{FF2B5EF4-FFF2-40B4-BE49-F238E27FC236}">
                <a16:creationId xmlns:a16="http://schemas.microsoft.com/office/drawing/2014/main" id="{E10106C5-81FA-DD64-FDF2-7CCFF4E64D6C}"/>
              </a:ext>
            </a:extLst>
          </p:cNvPr>
          <p:cNvSpPr>
            <a:spLocks noGrp="1"/>
          </p:cNvSpPr>
          <p:nvPr>
            <p:ph idx="1"/>
          </p:nvPr>
        </p:nvSpPr>
        <p:spPr>
          <a:xfrm>
            <a:off x="1141412" y="1414130"/>
            <a:ext cx="9905999" cy="5560827"/>
          </a:xfrm>
        </p:spPr>
        <p:txBody>
          <a:bodyPr>
            <a:normAutofit fontScale="40000" lnSpcReduction="20000"/>
          </a:bodyPr>
          <a:lstStyle/>
          <a:p>
            <a:pPr marL="0" indent="0">
              <a:buNone/>
            </a:pPr>
            <a:r>
              <a:rPr lang="el-GR" sz="2600" b="1" dirty="0">
                <a:solidFill>
                  <a:schemeClr val="bg2"/>
                </a:solidFill>
              </a:rPr>
              <a:t>Η αρχή της προφύλαξης στη νομολογία του ΔΕΕ και του </a:t>
            </a:r>
            <a:r>
              <a:rPr lang="el-GR" sz="2600" b="1" dirty="0" err="1">
                <a:solidFill>
                  <a:schemeClr val="bg2"/>
                </a:solidFill>
              </a:rPr>
              <a:t>ΣτΕ</a:t>
            </a:r>
            <a:endParaRPr lang="el-GR" sz="2600" b="1" dirty="0">
              <a:solidFill>
                <a:schemeClr val="bg2"/>
              </a:solidFill>
            </a:endParaRPr>
          </a:p>
          <a:p>
            <a:pPr algn="just">
              <a:buFont typeface="Wingdings" panose="05000000000000000000" pitchFamily="2" charset="2"/>
              <a:buChar char="Ø"/>
            </a:pPr>
            <a:r>
              <a:rPr lang="el-GR" sz="2600" dirty="0">
                <a:solidFill>
                  <a:schemeClr val="bg2"/>
                </a:solidFill>
              </a:rPr>
              <a:t>ΔΕΚ – απόφαση της 5ης Μαΐου 1998 στην υπόθεση </a:t>
            </a:r>
            <a:r>
              <a:rPr lang="el-GR" sz="2600" b="1" dirty="0">
                <a:solidFill>
                  <a:schemeClr val="bg2"/>
                </a:solidFill>
              </a:rPr>
              <a:t>C-157/96</a:t>
            </a:r>
            <a:r>
              <a:rPr lang="el-GR" sz="2600" dirty="0">
                <a:solidFill>
                  <a:schemeClr val="bg2"/>
                </a:solidFill>
              </a:rPr>
              <a:t> (αίτηση του High Court of Justice, </a:t>
            </a:r>
            <a:r>
              <a:rPr lang="el-GR" sz="2600" dirty="0" err="1">
                <a:solidFill>
                  <a:schemeClr val="bg2"/>
                </a:solidFill>
              </a:rPr>
              <a:t>Queen's</a:t>
            </a:r>
            <a:r>
              <a:rPr lang="el-GR" sz="2600" dirty="0">
                <a:solidFill>
                  <a:schemeClr val="bg2"/>
                </a:solidFill>
              </a:rPr>
              <a:t> </a:t>
            </a:r>
            <a:r>
              <a:rPr lang="el-GR" sz="2600" dirty="0" err="1">
                <a:solidFill>
                  <a:schemeClr val="bg2"/>
                </a:solidFill>
              </a:rPr>
              <a:t>Bench</a:t>
            </a:r>
            <a:r>
              <a:rPr lang="el-GR" sz="2600" dirty="0">
                <a:solidFill>
                  <a:schemeClr val="bg2"/>
                </a:solidFill>
              </a:rPr>
              <a:t> </a:t>
            </a:r>
            <a:r>
              <a:rPr lang="el-GR" sz="2600" dirty="0" err="1">
                <a:solidFill>
                  <a:schemeClr val="bg2"/>
                </a:solidFill>
              </a:rPr>
              <a:t>Division</a:t>
            </a:r>
            <a:r>
              <a:rPr lang="el-GR" sz="2600" dirty="0">
                <a:solidFill>
                  <a:schemeClr val="bg2"/>
                </a:solidFill>
              </a:rPr>
              <a:t> για την έκδοση προδικαστικής αποφάσεως ως προς το κύρος του άρθρου 1 της αποφάσεως 96/239/ΕΚ της Επιτροπής, της 27ης Μαρτίου 1996, σχετικά με ορισμένα </a:t>
            </a:r>
            <a:r>
              <a:rPr lang="el-GR" sz="2600" b="1" dirty="0">
                <a:solidFill>
                  <a:schemeClr val="bg2"/>
                </a:solidFill>
              </a:rPr>
              <a:t>επείγοντα μέτρα προστασίας από τη σπογγώδη εγκεφαλοπάθεια των βοοειδών </a:t>
            </a:r>
            <a:r>
              <a:rPr lang="el-GR" sz="2600" dirty="0">
                <a:solidFill>
                  <a:schemeClr val="bg2"/>
                </a:solidFill>
              </a:rPr>
              <a:t>(ΕΕ L 78, σ. 47):</a:t>
            </a:r>
          </a:p>
          <a:p>
            <a:pPr marL="685800" indent="-457200" algn="just">
              <a:buFont typeface="Wingdings" panose="05000000000000000000" pitchFamily="2" charset="2"/>
              <a:buChar char="§"/>
            </a:pPr>
            <a:r>
              <a:rPr lang="el-GR" sz="2600" b="1" dirty="0">
                <a:solidFill>
                  <a:schemeClr val="bg2"/>
                </a:solidFill>
              </a:rPr>
              <a:t>Απαγόρευση (προσωρινή) εξαγωγής </a:t>
            </a:r>
            <a:r>
              <a:rPr lang="el-GR" sz="2600" b="1" dirty="0" err="1">
                <a:solidFill>
                  <a:schemeClr val="bg2"/>
                </a:solidFill>
              </a:rPr>
              <a:t>βοείου</a:t>
            </a:r>
            <a:r>
              <a:rPr lang="el-GR" sz="2600" b="1" dirty="0">
                <a:solidFill>
                  <a:schemeClr val="bg2"/>
                </a:solidFill>
              </a:rPr>
              <a:t> κρέατος από το Ηνωμένο Βασίλειο προς τα άλλα κράτη της ΕΚ, ώστε να αποφευχθεί η μετάδοση της νόσου της σπογγώδους εγκεφαλοπάθειας </a:t>
            </a:r>
          </a:p>
          <a:p>
            <a:pPr marL="685800" indent="-457200" algn="just">
              <a:buFont typeface="Wingdings" panose="05000000000000000000" pitchFamily="2" charset="2"/>
              <a:buChar char="§"/>
            </a:pPr>
            <a:r>
              <a:rPr lang="el-GR" sz="2600" b="1" dirty="0">
                <a:solidFill>
                  <a:schemeClr val="bg2"/>
                </a:solidFill>
              </a:rPr>
              <a:t>Το ΔΕΚ έκρινε ότι η Επιτροπή </a:t>
            </a:r>
            <a:r>
              <a:rPr lang="el-GR" sz="2600" dirty="0">
                <a:solidFill>
                  <a:schemeClr val="bg2"/>
                </a:solidFill>
              </a:rPr>
              <a:t>ήταν αρμόδια να εκδώσει την απόφαση και ότι, εκδίδοντάς την, </a:t>
            </a:r>
            <a:r>
              <a:rPr lang="el-GR" sz="2600" b="1" dirty="0">
                <a:solidFill>
                  <a:schemeClr val="bg2"/>
                </a:solidFill>
              </a:rPr>
              <a:t>δεν ενήργησε κατά κατάχρηση εξουσίας ούτε παραβίασε την αρχή της αναλογικότητας </a:t>
            </a:r>
          </a:p>
          <a:p>
            <a:pPr marL="685800" indent="-457200" algn="just">
              <a:buFont typeface="Wingdings" panose="05000000000000000000" pitchFamily="2" charset="2"/>
              <a:buChar char="§"/>
            </a:pPr>
            <a:r>
              <a:rPr lang="el-GR" sz="2600" dirty="0">
                <a:solidFill>
                  <a:schemeClr val="bg2"/>
                </a:solidFill>
              </a:rPr>
              <a:t> Συγκεκριμένα, το ΔΕΕ </a:t>
            </a:r>
            <a:r>
              <a:rPr lang="el-GR" sz="2600" u="sng" dirty="0">
                <a:solidFill>
                  <a:schemeClr val="bg2"/>
                </a:solidFill>
              </a:rPr>
              <a:t>έκρινε ότι </a:t>
            </a:r>
            <a:r>
              <a:rPr lang="el-GR" sz="2600" b="1" dirty="0">
                <a:solidFill>
                  <a:schemeClr val="bg2"/>
                </a:solidFill>
              </a:rPr>
              <a:t>ενόψει, αφενός, της </a:t>
            </a:r>
            <a:r>
              <a:rPr lang="el-GR" sz="2600" b="1" u="sng" dirty="0">
                <a:solidFill>
                  <a:schemeClr val="bg2"/>
                </a:solidFill>
              </a:rPr>
              <a:t>αβεβαιότητας ως προς την επάρκεια και την αποτελεσματικότητα των μέτρων που είχαν λάβει προηγουμένως το Ηνωμένο Βασίλειο και η Επιτροπή</a:t>
            </a:r>
            <a:r>
              <a:rPr lang="el-GR" sz="2600" b="1" dirty="0">
                <a:solidFill>
                  <a:schemeClr val="bg2"/>
                </a:solidFill>
              </a:rPr>
              <a:t> και, αφετέρου, των θεωρουμένων σοβαρών για τη δημόσια υγεία κινδύνων, η Επιτροπή δεν υπερέβη προδήλως τα όρια της εξουσίας της εκτιμήσεως, επιδιώκοντας να απομονώσει </a:t>
            </a:r>
            <a:r>
              <a:rPr lang="el-GR" sz="2600" b="1" dirty="0" err="1">
                <a:solidFill>
                  <a:schemeClr val="bg2"/>
                </a:solidFill>
              </a:rPr>
              <a:t>υγειονομικώς</a:t>
            </a:r>
            <a:r>
              <a:rPr lang="el-GR" sz="2600" b="1" dirty="0">
                <a:solidFill>
                  <a:schemeClr val="bg2"/>
                </a:solidFill>
              </a:rPr>
              <a:t> την ασθένεια στο έδαφος του Ηνωμένου Βασιλείου </a:t>
            </a:r>
            <a:r>
              <a:rPr lang="el-GR" sz="2600" dirty="0">
                <a:solidFill>
                  <a:schemeClr val="bg2"/>
                </a:solidFill>
              </a:rPr>
              <a:t>μέσω της απαγορεύσεως των εξαγωγών βοοειδών, </a:t>
            </a:r>
            <a:r>
              <a:rPr lang="el-GR" sz="2600" dirty="0" err="1">
                <a:solidFill>
                  <a:schemeClr val="bg2"/>
                </a:solidFill>
              </a:rPr>
              <a:t>βοείου</a:t>
            </a:r>
            <a:r>
              <a:rPr lang="el-GR" sz="2600" dirty="0">
                <a:solidFill>
                  <a:schemeClr val="bg2"/>
                </a:solidFill>
              </a:rPr>
              <a:t> κρέατος και παραγώγων προϊόντων που προέρχονταν από το έδαφος αυτό και είχαν προορισμό τόσο τα λοιπά κράτη μέλη όσο και τρίτες χώρες.</a:t>
            </a:r>
            <a:endParaRPr lang="en-US" sz="2600" dirty="0">
              <a:solidFill>
                <a:schemeClr val="bg2"/>
              </a:solidFill>
            </a:endParaRPr>
          </a:p>
          <a:p>
            <a:pPr algn="just">
              <a:buFont typeface="Wingdings" panose="05000000000000000000" pitchFamily="2" charset="2"/>
              <a:buChar char="Ø"/>
            </a:pPr>
            <a:r>
              <a:rPr lang="el-GR" sz="2600" dirty="0">
                <a:solidFill>
                  <a:schemeClr val="bg2"/>
                </a:solidFill>
              </a:rPr>
              <a:t>ΔΕΚ-απόφαση ου Δικαστηρίου της 5ης Μαΐου 1998. - Ηνωμένο Βασίλειο της Μεγάλης Βρετανίας και Βορείου Ιρλανδίας κατά Επιτροπής - Ασθένεια αποκαλούμενη "νόσος των τρελών αγελάδων". - </a:t>
            </a:r>
            <a:r>
              <a:rPr lang="el-GR" sz="2600" b="1" dirty="0">
                <a:solidFill>
                  <a:schemeClr val="bg2"/>
                </a:solidFill>
              </a:rPr>
              <a:t>Υπόθεση C-180/96.</a:t>
            </a:r>
            <a:r>
              <a:rPr lang="el-GR" sz="2600" dirty="0">
                <a:solidFill>
                  <a:schemeClr val="bg2"/>
                </a:solidFill>
              </a:rPr>
              <a:t> Όσον αφορά, ειδικότερα, την αρχή της αναλογικότητας</a:t>
            </a:r>
            <a:r>
              <a:rPr lang="el-GR" sz="2600" b="1" u="sng" dirty="0">
                <a:solidFill>
                  <a:schemeClr val="bg2"/>
                </a:solidFill>
              </a:rPr>
              <a:t>, η Επιτροπή μπορούσε να λάβει, ενόψει της μεγάλης αβεβαιότητας ως προς τους κινδύνους που ενείχαν τα εν λόγω ζώα και προϊόντα, τα συγκεκριμένα μέτρα προστασίας, χωρίς να οφείλει να αναμένει να αποδειχθεί πλήρως το υπαρκτό και η σοβαρότητα των εν λόγω κινδύνων</a:t>
            </a:r>
            <a:r>
              <a:rPr lang="el-GR" sz="2600" dirty="0">
                <a:solidFill>
                  <a:schemeClr val="bg2"/>
                </a:solidFill>
              </a:rPr>
              <a:t>. Όσον αφορά την αρχή της </a:t>
            </a:r>
            <a:r>
              <a:rPr lang="el-GR" sz="2600" u="sng" dirty="0">
                <a:solidFill>
                  <a:schemeClr val="bg2"/>
                </a:solidFill>
              </a:rPr>
              <a:t>απαγορεύσεως των διακρίσεων</a:t>
            </a:r>
            <a:r>
              <a:rPr lang="el-GR" sz="2600" dirty="0">
                <a:solidFill>
                  <a:schemeClr val="bg2"/>
                </a:solidFill>
              </a:rPr>
              <a:t>, κατά τον χρόνο εκδόσεως της προσβαλλομένης αποφάσεως</a:t>
            </a:r>
            <a:r>
              <a:rPr lang="el-GR" sz="2600" u="sng" dirty="0">
                <a:solidFill>
                  <a:schemeClr val="bg2"/>
                </a:solidFill>
              </a:rPr>
              <a:t>, το σύνολο σχεδόν των κρουσμάτων της σπογγώδους εγκεφαλοπάθειας βοοειδών στην Ευρώπη καταγράφηκε στο Ηνωμένο Βασίλειο, ώστε η επικρατούσα στο εν λόγω κράτος μέλος κατάσταση δεν ήταν παρεμφερής προς εκείνη των λοιπών κρατών μελών</a:t>
            </a:r>
            <a:r>
              <a:rPr lang="el-GR" sz="2600" dirty="0">
                <a:solidFill>
                  <a:schemeClr val="bg2"/>
                </a:solidFill>
              </a:rPr>
              <a:t>.</a:t>
            </a:r>
          </a:p>
          <a:p>
            <a:pPr algn="just">
              <a:buFont typeface="Wingdings" panose="05000000000000000000" pitchFamily="2" charset="2"/>
              <a:buChar char="Ø"/>
            </a:pPr>
            <a:r>
              <a:rPr lang="el-GR" sz="2600" dirty="0" err="1">
                <a:solidFill>
                  <a:schemeClr val="bg2"/>
                </a:solidFill>
              </a:rPr>
              <a:t>ΣτΕ</a:t>
            </a:r>
            <a:r>
              <a:rPr lang="el-GR" sz="2600" dirty="0">
                <a:solidFill>
                  <a:schemeClr val="bg2"/>
                </a:solidFill>
              </a:rPr>
              <a:t> Ολομ.1264/2005 (</a:t>
            </a:r>
            <a:r>
              <a:rPr lang="el-GR" sz="2600" b="1" dirty="0">
                <a:solidFill>
                  <a:schemeClr val="bg2"/>
                </a:solidFill>
              </a:rPr>
              <a:t>ηλεκτρομαγνητική ακτινοβολία από κεραίες κινητής τηλεφωνίας</a:t>
            </a:r>
            <a:r>
              <a:rPr lang="el-GR" sz="2600" dirty="0">
                <a:solidFill>
                  <a:schemeClr val="bg2"/>
                </a:solidFill>
              </a:rPr>
              <a:t>): «</a:t>
            </a:r>
            <a:r>
              <a:rPr lang="el-GR" sz="2600" b="1" u="sng" dirty="0">
                <a:solidFill>
                  <a:schemeClr val="bg2"/>
                </a:solidFill>
              </a:rPr>
              <a:t>ανεξαρτήτως της υπάρξεως ή μη στο παρόν στάδιο επιστημονικής </a:t>
            </a:r>
            <a:r>
              <a:rPr lang="el-GR" sz="2600" b="1" u="sng" dirty="0" err="1">
                <a:solidFill>
                  <a:schemeClr val="bg2"/>
                </a:solidFill>
              </a:rPr>
              <a:t>ερεύνης</a:t>
            </a:r>
            <a:r>
              <a:rPr lang="el-GR" sz="2600" b="1" u="sng" dirty="0">
                <a:solidFill>
                  <a:schemeClr val="bg2"/>
                </a:solidFill>
              </a:rPr>
              <a:t> οριστικών συμπερασμάτων και προτύπων για τις επιπτώσεις από την έκθεση ανθρώπων σε ηλεκτρομαγνητική ακτινοβολία», επιβάλλεται πριν από την εγκατάσταση των κεραιών αφενός η έκδοση της προβλεπόμενης στο ν. 2075/1992 κανονιστικής απόφασης για τον καθορισμό των μέτρων προφύλαξης του κοινού από την ακτινοβολία και αφετέρου η τήρηση των διαδικασιών για την προηγούμενη εκτίμηση των περιβαλλοντικών κινδύνων</a:t>
            </a:r>
            <a:r>
              <a:rPr lang="el-GR" sz="2600" dirty="0">
                <a:solidFill>
                  <a:schemeClr val="bg2"/>
                </a:solidFill>
              </a:rPr>
              <a:t>. Βλ. επίσης </a:t>
            </a:r>
            <a:r>
              <a:rPr lang="el-GR" sz="2600" dirty="0" err="1">
                <a:solidFill>
                  <a:schemeClr val="bg2"/>
                </a:solidFill>
              </a:rPr>
              <a:t>ΣτΕ</a:t>
            </a:r>
            <a:r>
              <a:rPr lang="el-GR" sz="2600" dirty="0">
                <a:solidFill>
                  <a:schemeClr val="bg2"/>
                </a:solidFill>
              </a:rPr>
              <a:t> 1782/2003, 3056/2003 </a:t>
            </a:r>
          </a:p>
          <a:p>
            <a:pPr algn="just">
              <a:buFont typeface="Wingdings" panose="05000000000000000000" pitchFamily="2" charset="2"/>
              <a:buChar char="Ø"/>
            </a:pPr>
            <a:r>
              <a:rPr lang="el-GR" sz="2600" dirty="0">
                <a:solidFill>
                  <a:schemeClr val="bg2"/>
                </a:solidFill>
              </a:rPr>
              <a:t>Βλ. επίσης </a:t>
            </a:r>
            <a:r>
              <a:rPr lang="el-GR" sz="2600" dirty="0" err="1">
                <a:solidFill>
                  <a:schemeClr val="bg2"/>
                </a:solidFill>
              </a:rPr>
              <a:t>ΣτΕ</a:t>
            </a:r>
            <a:r>
              <a:rPr lang="el-GR" sz="2600" dirty="0">
                <a:solidFill>
                  <a:schemeClr val="bg2"/>
                </a:solidFill>
              </a:rPr>
              <a:t> </a:t>
            </a:r>
            <a:r>
              <a:rPr lang="el-GR" sz="2600" dirty="0" err="1">
                <a:solidFill>
                  <a:schemeClr val="bg2"/>
                </a:solidFill>
              </a:rPr>
              <a:t>Ολ</a:t>
            </a:r>
            <a:r>
              <a:rPr lang="el-GR" sz="2600" dirty="0">
                <a:solidFill>
                  <a:schemeClr val="bg2"/>
                </a:solidFill>
              </a:rPr>
              <a:t> 613/2002 για την ακύρωση περιβαλλοντικών όρων κατασκευής και λειτουργίας εγκαταστάσεων παραγωγής χρυσού στη Χαλκιδική </a:t>
            </a:r>
            <a:r>
              <a:rPr lang="el-GR" sz="2600" i="1" dirty="0">
                <a:solidFill>
                  <a:schemeClr val="bg2"/>
                </a:solidFill>
              </a:rPr>
              <a:t>«Κατά την στάθμιση εξ άλλου αυτή, σε συμμόρφωση προς την αρχή της προλήψεως και προφυλάξεως στον τομέα της προστασίας  του περιβάλλοντος, </a:t>
            </a:r>
            <a:r>
              <a:rPr lang="el-GR" sz="2600" i="1" u="sng" dirty="0">
                <a:solidFill>
                  <a:schemeClr val="bg2"/>
                </a:solidFill>
              </a:rPr>
              <a:t>.., τα αρμόδια όργανα της  Πολιτείας πρέπει να λαμβάνουν </a:t>
            </a:r>
            <a:r>
              <a:rPr lang="el-GR" sz="2600" i="1" u="sng" dirty="0" err="1">
                <a:solidFill>
                  <a:schemeClr val="bg2"/>
                </a:solidFill>
              </a:rPr>
              <a:t>προεχόντως</a:t>
            </a:r>
            <a:r>
              <a:rPr lang="el-GR" sz="2600" i="1" u="sng" dirty="0">
                <a:solidFill>
                  <a:schemeClr val="bg2"/>
                </a:solidFill>
              </a:rPr>
              <a:t> υπόψιν την τυχόν ύπαρξη ιδιαιτέρου  κινδύνου για το φυσικό περιβάλλον από την κατασκευή και λειτουργία συγκεκριμένου έργου ή την ανάπτυξη συγκεκριμένης δραστηριότητας και να μην παρέχουν τη σχετική  έγκριση αν διαπιστώσουν αιτιολογημένα ότι ο κίνδυνος αυτός, στον οποίο περιλαμβάνεται και ο επαπειλούμενος από ενδεχόμενη πλημμελή λειτουργία του  έργου, υπερακοντίζει προδήλως τα προσδοκώμενα οφέλη από τη λειτουργία του», </a:t>
            </a:r>
            <a:r>
              <a:rPr lang="el-GR" sz="2600" dirty="0">
                <a:solidFill>
                  <a:schemeClr val="bg2"/>
                </a:solidFill>
              </a:rPr>
              <a:t>όπου </a:t>
            </a:r>
            <a:r>
              <a:rPr lang="el-GR" sz="2600" b="1" dirty="0">
                <a:solidFill>
                  <a:schemeClr val="bg2"/>
                </a:solidFill>
              </a:rPr>
              <a:t>η αρχή της προφύλαξης συνδέεται με τη στάθμιση εννόμων αγαθών και την αρχή της αναλογικότητας.</a:t>
            </a:r>
          </a:p>
          <a:p>
            <a:pPr algn="just">
              <a:buFont typeface="Wingdings" panose="05000000000000000000" pitchFamily="2" charset="2"/>
              <a:buChar char="Ø"/>
            </a:pPr>
            <a:endParaRPr lang="el-GR" sz="1200" b="1" dirty="0">
              <a:solidFill>
                <a:schemeClr val="bg2"/>
              </a:solidFill>
            </a:endParaRPr>
          </a:p>
          <a:p>
            <a:pPr>
              <a:buFont typeface="Wingdings" panose="05000000000000000000" pitchFamily="2" charset="2"/>
              <a:buChar char="Ø"/>
            </a:pPr>
            <a:endParaRPr lang="en-US" sz="1200" b="1" dirty="0">
              <a:solidFill>
                <a:schemeClr val="bg2"/>
              </a:solidFill>
            </a:endParaRPr>
          </a:p>
        </p:txBody>
      </p:sp>
      <p:sp>
        <p:nvSpPr>
          <p:cNvPr id="4" name="Βέλος: Δεξιό 3">
            <a:extLst>
              <a:ext uri="{FF2B5EF4-FFF2-40B4-BE49-F238E27FC236}">
                <a16:creationId xmlns:a16="http://schemas.microsoft.com/office/drawing/2014/main" id="{BB126140-C7B8-9922-8161-C3787E8B45CB}"/>
              </a:ext>
            </a:extLst>
          </p:cNvPr>
          <p:cNvSpPr/>
          <p:nvPr/>
        </p:nvSpPr>
        <p:spPr>
          <a:xfrm>
            <a:off x="0" y="726093"/>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6</a:t>
            </a:r>
            <a:endParaRPr lang="en-US" b="1" dirty="0">
              <a:solidFill>
                <a:schemeClr val="bg2"/>
              </a:solidFill>
            </a:endParaRPr>
          </a:p>
        </p:txBody>
      </p:sp>
    </p:spTree>
    <p:extLst>
      <p:ext uri="{BB962C8B-B14F-4D97-AF65-F5344CB8AC3E}">
        <p14:creationId xmlns:p14="http://schemas.microsoft.com/office/powerpoint/2010/main" val="38894184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0E9F6504-7950-63C7-4D56-938CE703425E}"/>
              </a:ext>
            </a:extLst>
          </p:cNvPr>
          <p:cNvSpPr>
            <a:spLocks noGrp="1"/>
          </p:cNvSpPr>
          <p:nvPr>
            <p:ph type="title"/>
          </p:nvPr>
        </p:nvSpPr>
        <p:spPr>
          <a:xfrm>
            <a:off x="1141413" y="618518"/>
            <a:ext cx="9905998" cy="968235"/>
          </a:xfrm>
        </p:spPr>
        <p:txBody>
          <a:bodyPr>
            <a:normAutofit/>
          </a:bodyPr>
          <a:lstStyle/>
          <a:p>
            <a:pPr algn="ctr">
              <a:lnSpc>
                <a:spcPct val="150000"/>
              </a:lnSpc>
            </a:pPr>
            <a:r>
              <a:rPr lang="el-GR" sz="1800" b="1" cap="none" dirty="0">
                <a:solidFill>
                  <a:schemeClr val="bg2"/>
                </a:solidFill>
                <a:latin typeface="Arial" panose="020B0604020202020204" pitchFamily="34" charset="0"/>
                <a:ea typeface="Calibri" panose="020F0502020204030204" pitchFamily="34" charset="0"/>
                <a:cs typeface="Arial" panose="020B0604020202020204" pitchFamily="34" charset="0"/>
              </a:rPr>
              <a:t>Η αρχή της αντιμετώπισης της ρύπανσης κατά προτεραιότητα στην πηγή </a:t>
            </a:r>
            <a:endParaRPr lang="en-US" sz="1800" dirty="0">
              <a:solidFill>
                <a:schemeClr val="bg2"/>
              </a:solidFill>
              <a:latin typeface="Arial" panose="020B0604020202020204" pitchFamily="34" charset="0"/>
              <a:cs typeface="Arial" panose="020B0604020202020204" pitchFamily="34" charset="0"/>
            </a:endParaRPr>
          </a:p>
        </p:txBody>
      </p:sp>
      <p:sp>
        <p:nvSpPr>
          <p:cNvPr id="3" name="Θέση περιεχομένου 2">
            <a:extLst>
              <a:ext uri="{FF2B5EF4-FFF2-40B4-BE49-F238E27FC236}">
                <a16:creationId xmlns:a16="http://schemas.microsoft.com/office/drawing/2014/main" id="{BCCC29B4-9C78-A71E-DF39-D47C53449910}"/>
              </a:ext>
            </a:extLst>
          </p:cNvPr>
          <p:cNvSpPr>
            <a:spLocks noGrp="1"/>
          </p:cNvSpPr>
          <p:nvPr>
            <p:ph idx="1"/>
          </p:nvPr>
        </p:nvSpPr>
        <p:spPr>
          <a:xfrm>
            <a:off x="1141412" y="1704975"/>
            <a:ext cx="9905999" cy="4086226"/>
          </a:xfrm>
        </p:spPr>
        <p:txBody>
          <a:bodyPr>
            <a:normAutofit/>
          </a:bodyPr>
          <a:lstStyle/>
          <a:p>
            <a:pPr>
              <a:buFont typeface="Wingdings" panose="05000000000000000000" pitchFamily="2" charset="2"/>
              <a:buChar char="Ø"/>
            </a:pPr>
            <a:r>
              <a:rPr lang="el-GR" sz="1200" dirty="0">
                <a:solidFill>
                  <a:schemeClr val="bg2"/>
                </a:solidFill>
              </a:rPr>
              <a:t>Η αρχή αυτή </a:t>
            </a:r>
            <a:r>
              <a:rPr lang="el-GR" sz="1200" b="1" dirty="0">
                <a:solidFill>
                  <a:schemeClr val="bg2"/>
                </a:solidFill>
              </a:rPr>
              <a:t>συμπληρώνει την αρχή της πρόληψης</a:t>
            </a:r>
            <a:r>
              <a:rPr lang="el-GR" sz="1200" dirty="0">
                <a:solidFill>
                  <a:schemeClr val="bg2"/>
                </a:solidFill>
              </a:rPr>
              <a:t>. </a:t>
            </a:r>
          </a:p>
          <a:p>
            <a:pPr algn="just">
              <a:buFont typeface="Wingdings" panose="05000000000000000000" pitchFamily="2" charset="2"/>
              <a:buChar char="Ø"/>
            </a:pPr>
            <a:r>
              <a:rPr lang="el-GR" sz="1200" b="1" dirty="0">
                <a:solidFill>
                  <a:schemeClr val="bg2"/>
                </a:solidFill>
              </a:rPr>
              <a:t>Έννοια: </a:t>
            </a:r>
            <a:r>
              <a:rPr lang="el-GR" sz="1200" dirty="0">
                <a:solidFill>
                  <a:schemeClr val="bg2"/>
                </a:solidFill>
              </a:rPr>
              <a:t>Ό, τι δεν έγινε εφικτό να αποφευχθεί χάρη στην αρχή της πρόληψης, </a:t>
            </a:r>
            <a:r>
              <a:rPr lang="el-GR" sz="1200" b="1" u="sng" dirty="0">
                <a:solidFill>
                  <a:schemeClr val="bg2"/>
                </a:solidFill>
              </a:rPr>
              <a:t>επιδιώκεται να εμποδισθεί τουλάχιστον στην πηγή της ρύπανσης</a:t>
            </a:r>
            <a:r>
              <a:rPr lang="el-GR" sz="1200" dirty="0">
                <a:solidFill>
                  <a:schemeClr val="bg2"/>
                </a:solidFill>
              </a:rPr>
              <a:t>. Άλλωστε η καταπολέμηση της ρύπανσης στην πηγή είναι λιγότερο δαπανηρή.</a:t>
            </a:r>
          </a:p>
          <a:p>
            <a:pPr algn="just">
              <a:buFont typeface="Wingdings" panose="05000000000000000000" pitchFamily="2" charset="2"/>
              <a:buChar char="Ø"/>
            </a:pPr>
            <a:r>
              <a:rPr lang="el-GR" sz="1200" dirty="0">
                <a:solidFill>
                  <a:schemeClr val="bg2"/>
                </a:solidFill>
              </a:rPr>
              <a:t>Η αρχή αυτή έχει γνωρίσει ιδιαίτερη </a:t>
            </a:r>
            <a:r>
              <a:rPr lang="el-GR" sz="1200" b="1" dirty="0">
                <a:solidFill>
                  <a:schemeClr val="bg2"/>
                </a:solidFill>
              </a:rPr>
              <a:t>εφαρμογή στις περιπτώσεις διασυνοριακής ρύπανσης (π.χ. ποταμών), και, κυρίως, μεταφοράς αποβλήτων</a:t>
            </a:r>
          </a:p>
          <a:p>
            <a:pPr algn="just">
              <a:buFont typeface="Wingdings" panose="05000000000000000000" pitchFamily="2" charset="2"/>
              <a:buChar char="Ø"/>
            </a:pPr>
            <a:r>
              <a:rPr lang="el-GR" sz="1200" dirty="0">
                <a:solidFill>
                  <a:schemeClr val="bg2"/>
                </a:solidFill>
              </a:rPr>
              <a:t>ΔΕΚ – απόφαση της 9ης Ιουλίου 1992, C-2/90, Επιτροπή κατά Βελγίου, Συλλ. 1-4431 (Απόβλητα </a:t>
            </a:r>
            <a:r>
              <a:rPr lang="el-GR" sz="1200" dirty="0" err="1">
                <a:solidFill>
                  <a:schemeClr val="bg2"/>
                </a:solidFill>
              </a:rPr>
              <a:t>Βαλλονίας</a:t>
            </a:r>
            <a:r>
              <a:rPr lang="el-GR" sz="1200" dirty="0">
                <a:solidFill>
                  <a:schemeClr val="bg2"/>
                </a:solidFill>
              </a:rPr>
              <a:t>): </a:t>
            </a:r>
            <a:r>
              <a:rPr lang="el-GR" sz="1200" b="1" u="sng" dirty="0">
                <a:solidFill>
                  <a:schemeClr val="bg2"/>
                </a:solidFill>
              </a:rPr>
              <a:t>εναπόκειται σε κάθε περιφέρεια, κοινότητα ή άλλη τοπική οντότητα να λάβει τα κατάλληλα μέτρα για την αποδοχή, την επεξεργασία και την διάθεση των δικών τους αποβλήτων. Επομένως, τα απόβλητα αυτά πρέπει να διατίθενται σε τόπο όσο το δυνατόν πλησιέστε­ρα προς τον τόπο της παραγωγής τους</a:t>
            </a:r>
            <a:r>
              <a:rPr lang="el-GR" sz="1200" dirty="0">
                <a:solidFill>
                  <a:schemeClr val="bg2"/>
                </a:solidFill>
              </a:rPr>
              <a:t>, ώστε να περιορίζεται κατά το δυνα­τόν η μεταφορά τους.</a:t>
            </a:r>
          </a:p>
          <a:p>
            <a:pPr algn="just">
              <a:buFont typeface="Wingdings" panose="05000000000000000000" pitchFamily="2" charset="2"/>
              <a:buChar char="Ø"/>
            </a:pPr>
            <a:r>
              <a:rPr lang="el-GR" sz="1200" dirty="0">
                <a:solidFill>
                  <a:schemeClr val="bg2"/>
                </a:solidFill>
              </a:rPr>
              <a:t>Η αρχή αυτή στοιχεί προς τις </a:t>
            </a:r>
            <a:r>
              <a:rPr lang="el-GR" sz="1200" u="sng" dirty="0">
                <a:solidFill>
                  <a:schemeClr val="bg2"/>
                </a:solidFill>
              </a:rPr>
              <a:t>αρχές της αυτάρκειας και της γειτνιάσεως</a:t>
            </a:r>
            <a:r>
              <a:rPr lang="el-GR" sz="1200" dirty="0">
                <a:solidFill>
                  <a:schemeClr val="bg2"/>
                </a:solidFill>
              </a:rPr>
              <a:t>, που θεσπίζονται με τη Σύμβαση της Βασιλείας της 22ας Μαρτίου 1989, περί του ελέγχου των διασυνοριακών μεταφορών επικινδύνων αποβλήτων και της διαθέσεώς τους, σύμβαση την οποία έχει υπογράψει η ΕΕ.</a:t>
            </a:r>
          </a:p>
          <a:p>
            <a:pPr algn="just">
              <a:buFont typeface="Wingdings" panose="05000000000000000000" pitchFamily="2" charset="2"/>
              <a:buChar char="Ø"/>
            </a:pPr>
            <a:endParaRPr lang="el-GR" sz="1200" dirty="0">
              <a:solidFill>
                <a:schemeClr val="bg2"/>
              </a:solidFill>
            </a:endParaRPr>
          </a:p>
          <a:p>
            <a:endParaRPr lang="en-US" dirty="0"/>
          </a:p>
        </p:txBody>
      </p:sp>
      <p:sp>
        <p:nvSpPr>
          <p:cNvPr id="4" name="Βέλος: Δεξιό 3">
            <a:extLst>
              <a:ext uri="{FF2B5EF4-FFF2-40B4-BE49-F238E27FC236}">
                <a16:creationId xmlns:a16="http://schemas.microsoft.com/office/drawing/2014/main" id="{CE33A052-750E-A55D-CA65-97C2DC469B00}"/>
              </a:ext>
            </a:extLst>
          </p:cNvPr>
          <p:cNvSpPr/>
          <p:nvPr/>
        </p:nvSpPr>
        <p:spPr>
          <a:xfrm>
            <a:off x="0" y="726093"/>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7</a:t>
            </a:r>
            <a:endParaRPr lang="en-US" b="1" dirty="0">
              <a:solidFill>
                <a:schemeClr val="bg2"/>
              </a:solidFill>
            </a:endParaRPr>
          </a:p>
        </p:txBody>
      </p:sp>
    </p:spTree>
    <p:extLst>
      <p:ext uri="{BB962C8B-B14F-4D97-AF65-F5344CB8AC3E}">
        <p14:creationId xmlns:p14="http://schemas.microsoft.com/office/powerpoint/2010/main" val="19659958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AFB789C-F314-3FAD-E8AB-3A21BADF4D2B}"/>
              </a:ext>
            </a:extLst>
          </p:cNvPr>
          <p:cNvSpPr>
            <a:spLocks noGrp="1"/>
          </p:cNvSpPr>
          <p:nvPr>
            <p:ph type="title"/>
          </p:nvPr>
        </p:nvSpPr>
        <p:spPr>
          <a:xfrm>
            <a:off x="1141413" y="618518"/>
            <a:ext cx="9905998" cy="685349"/>
          </a:xfrm>
        </p:spPr>
        <p:txBody>
          <a:bodyPr>
            <a:normAutofit/>
          </a:bodyPr>
          <a:lstStyle/>
          <a:p>
            <a:pPr algn="ctr"/>
            <a:r>
              <a:rPr lang="el-GR" sz="1800" b="1" cap="none" dirty="0">
                <a:solidFill>
                  <a:schemeClr val="bg2"/>
                </a:solidFill>
                <a:latin typeface="Arial" panose="020B0604020202020204" pitchFamily="34" charset="0"/>
                <a:ea typeface="+mn-ea"/>
                <a:cs typeface="Arial" panose="020B0604020202020204" pitchFamily="34" charset="0"/>
              </a:rPr>
              <a:t>Η αρχή ο «</a:t>
            </a:r>
            <a:r>
              <a:rPr lang="el-GR" sz="1800" b="1" cap="none" dirty="0" err="1">
                <a:solidFill>
                  <a:schemeClr val="bg2"/>
                </a:solidFill>
                <a:latin typeface="Arial" panose="020B0604020202020204" pitchFamily="34" charset="0"/>
                <a:ea typeface="+mn-ea"/>
                <a:cs typeface="Arial" panose="020B0604020202020204" pitchFamily="34" charset="0"/>
              </a:rPr>
              <a:t>ρυπαίνων</a:t>
            </a:r>
            <a:r>
              <a:rPr lang="el-GR" sz="1800" b="1" cap="none" dirty="0">
                <a:solidFill>
                  <a:schemeClr val="bg2"/>
                </a:solidFill>
                <a:latin typeface="Arial" panose="020B0604020202020204" pitchFamily="34" charset="0"/>
                <a:ea typeface="+mn-ea"/>
                <a:cs typeface="Arial" panose="020B0604020202020204" pitchFamily="34" charset="0"/>
              </a:rPr>
              <a:t> πληρώνει» </a:t>
            </a:r>
            <a:endParaRPr lang="en-GB" sz="1800" dirty="0">
              <a:solidFill>
                <a:schemeClr val="bg2"/>
              </a:solidFill>
              <a:latin typeface="Arial" panose="020B0604020202020204" pitchFamily="34" charset="0"/>
              <a:cs typeface="Arial" panose="020B0604020202020204" pitchFamily="34" charset="0"/>
            </a:endParaRPr>
          </a:p>
        </p:txBody>
      </p:sp>
      <p:sp>
        <p:nvSpPr>
          <p:cNvPr id="3" name="Content Placeholder 2">
            <a:extLst>
              <a:ext uri="{FF2B5EF4-FFF2-40B4-BE49-F238E27FC236}">
                <a16:creationId xmlns:a16="http://schemas.microsoft.com/office/drawing/2014/main" id="{BA033396-7418-63D1-326B-E287235F5FD2}"/>
              </a:ext>
            </a:extLst>
          </p:cNvPr>
          <p:cNvSpPr>
            <a:spLocks noGrp="1"/>
          </p:cNvSpPr>
          <p:nvPr>
            <p:ph idx="1"/>
          </p:nvPr>
        </p:nvSpPr>
        <p:spPr>
          <a:xfrm>
            <a:off x="1141412" y="1303867"/>
            <a:ext cx="9905999" cy="5018556"/>
          </a:xfrm>
        </p:spPr>
        <p:txBody>
          <a:bodyPr>
            <a:normAutofit fontScale="47500" lnSpcReduction="20000"/>
          </a:bodyPr>
          <a:lstStyle/>
          <a:p>
            <a:pPr>
              <a:buFont typeface="Wingdings" panose="05000000000000000000" pitchFamily="2" charset="2"/>
              <a:buChar char="Ø"/>
            </a:pPr>
            <a:r>
              <a:rPr lang="el-GR" sz="2100" dirty="0">
                <a:solidFill>
                  <a:schemeClr val="bg2"/>
                </a:solidFill>
              </a:rPr>
              <a:t>Αποτελεί οικονομικό κανόνα, ο οποίος βα­σιζόταν στη </a:t>
            </a:r>
            <a:r>
              <a:rPr lang="el-GR" sz="2100" u="sng" dirty="0">
                <a:solidFill>
                  <a:schemeClr val="bg2"/>
                </a:solidFill>
              </a:rPr>
              <a:t>θεωρία των «εξωτερικών επιδράσεων ή συμβάντων» (</a:t>
            </a:r>
            <a:r>
              <a:rPr lang="el-GR" sz="2100" u="sng" dirty="0" err="1">
                <a:solidFill>
                  <a:schemeClr val="bg2"/>
                </a:solidFill>
              </a:rPr>
              <a:t>externa­lities</a:t>
            </a:r>
            <a:r>
              <a:rPr lang="el-GR" sz="2100" u="sng" dirty="0">
                <a:solidFill>
                  <a:schemeClr val="bg2"/>
                </a:solidFill>
              </a:rPr>
              <a:t>). </a:t>
            </a:r>
            <a:r>
              <a:rPr lang="el-GR" sz="2100" dirty="0">
                <a:solidFill>
                  <a:schemeClr val="bg2"/>
                </a:solidFill>
              </a:rPr>
              <a:t>Η </a:t>
            </a:r>
            <a:r>
              <a:rPr lang="el-GR" sz="2100" b="1" dirty="0">
                <a:solidFill>
                  <a:schemeClr val="bg2"/>
                </a:solidFill>
              </a:rPr>
              <a:t>ρύπανση είναι κλασσική περίπτωση αρνητικού εξω­τερικού αποτελέσματος, το κόστος του οποίου δεν συνυπολογίζεται από τον </a:t>
            </a:r>
            <a:r>
              <a:rPr lang="el-GR" sz="2100" b="1" dirty="0" err="1">
                <a:solidFill>
                  <a:schemeClr val="bg2"/>
                </a:solidFill>
              </a:rPr>
              <a:t>ρυπαίνοντα</a:t>
            </a:r>
            <a:r>
              <a:rPr lang="el-GR" sz="2100" b="1" dirty="0">
                <a:solidFill>
                  <a:schemeClr val="bg2"/>
                </a:solidFill>
              </a:rPr>
              <a:t> στην τιμή κόστους του παραχθέντος προϊόντος ή της καταναλωθείσας υπηρεσίας</a:t>
            </a:r>
            <a:r>
              <a:rPr lang="el-GR" sz="2100" dirty="0">
                <a:solidFill>
                  <a:schemeClr val="bg2"/>
                </a:solidFill>
              </a:rPr>
              <a:t>. Έτσι δημιουργείται μια απόκλιση ανάμεσα στο ιδιωτικό κόστος και στο κόστος για το κοινωνικό σύνολο.</a:t>
            </a:r>
          </a:p>
          <a:p>
            <a:pPr>
              <a:buFont typeface="Wingdings" panose="05000000000000000000" pitchFamily="2" charset="2"/>
              <a:buChar char="Ø"/>
            </a:pPr>
            <a:r>
              <a:rPr lang="el-GR" sz="2100" b="1" dirty="0">
                <a:solidFill>
                  <a:schemeClr val="bg2"/>
                </a:solidFill>
              </a:rPr>
              <a:t>Έννοια: </a:t>
            </a:r>
            <a:r>
              <a:rPr lang="el-GR" sz="2100" b="1" u="sng" dirty="0">
                <a:solidFill>
                  <a:schemeClr val="bg2"/>
                </a:solidFill>
              </a:rPr>
              <a:t>αυτός που προκαλεί ρύπανση ή άλλη επιβάρυνση του περιβάλλοντος ευθύνεται σε αποζημίωση </a:t>
            </a:r>
          </a:p>
          <a:p>
            <a:pPr marL="569912" indent="-342900">
              <a:buFont typeface="Wingdings" panose="05000000000000000000" pitchFamily="2" charset="2"/>
              <a:buChar char="§"/>
            </a:pPr>
            <a:r>
              <a:rPr lang="el-GR" sz="2100" dirty="0">
                <a:solidFill>
                  <a:schemeClr val="bg2"/>
                </a:solidFill>
              </a:rPr>
              <a:t>Σύμφωνα με την αρχή αυτή, </a:t>
            </a:r>
            <a:r>
              <a:rPr lang="el-GR" sz="2100" b="1" u="sng" dirty="0">
                <a:solidFill>
                  <a:schemeClr val="bg2"/>
                </a:solidFill>
              </a:rPr>
              <a:t>ο </a:t>
            </a:r>
            <a:r>
              <a:rPr lang="el-GR" sz="2100" b="1" u="sng" dirty="0" err="1">
                <a:solidFill>
                  <a:schemeClr val="bg2"/>
                </a:solidFill>
              </a:rPr>
              <a:t>ρυπαίνων</a:t>
            </a:r>
            <a:r>
              <a:rPr lang="el-GR" sz="2100" b="1" u="sng" dirty="0">
                <a:solidFill>
                  <a:schemeClr val="bg2"/>
                </a:solidFill>
              </a:rPr>
              <a:t> υποχρεώνεται να αναλάβει (να εσωτερικεύσει) τα εξωτερικά κόστη που προκαλεί η ρύπανσή του, δηλαδή να τα υπολογίσει στο κόστος παραγωγής</a:t>
            </a:r>
          </a:p>
          <a:p>
            <a:pPr marL="569912" indent="-342900" algn="just">
              <a:buFont typeface="Wingdings" panose="05000000000000000000" pitchFamily="2" charset="2"/>
              <a:buChar char="§"/>
            </a:pPr>
            <a:r>
              <a:rPr lang="el-GR" sz="2100" dirty="0">
                <a:solidFill>
                  <a:schemeClr val="bg2"/>
                </a:solidFill>
              </a:rPr>
              <a:t>Η εσωτερίκευση αυτή στηρίζεται στη λογική ότι έτσι ο </a:t>
            </a:r>
            <a:r>
              <a:rPr lang="el-GR" sz="2100" b="1" dirty="0">
                <a:solidFill>
                  <a:schemeClr val="bg2"/>
                </a:solidFill>
              </a:rPr>
              <a:t>επιχειρηματίας θα «αναγκασθεί», για το οικονομικό του συμφέρον, να μειώσει τα επίπεδα ρύπανσης που προκαλεί η δραστηριότητά του ή θα επιδεικνύει περισσότερη περιβαλλοντική φροντίδα και προσοχή</a:t>
            </a:r>
            <a:r>
              <a:rPr lang="el-GR" sz="2100" dirty="0">
                <a:solidFill>
                  <a:schemeClr val="bg2"/>
                </a:solidFill>
              </a:rPr>
              <a:t>.</a:t>
            </a:r>
          </a:p>
          <a:p>
            <a:pPr>
              <a:buFont typeface="Wingdings" panose="05000000000000000000" pitchFamily="2" charset="2"/>
              <a:buChar char="Ø"/>
            </a:pPr>
            <a:r>
              <a:rPr lang="el-GR" sz="2100" b="1" dirty="0">
                <a:solidFill>
                  <a:schemeClr val="bg2"/>
                </a:solidFill>
              </a:rPr>
              <a:t>Νομική βάση</a:t>
            </a:r>
            <a:r>
              <a:rPr lang="el-GR" sz="2100" dirty="0">
                <a:solidFill>
                  <a:schemeClr val="bg2"/>
                </a:solidFill>
              </a:rPr>
              <a:t>: </a:t>
            </a:r>
          </a:p>
          <a:p>
            <a:pPr marL="398462" indent="-171450">
              <a:buFont typeface="Courier New" panose="02070309020205020404" pitchFamily="49" charset="0"/>
              <a:buChar char="o"/>
            </a:pPr>
            <a:r>
              <a:rPr lang="el-GR" sz="2100" dirty="0" err="1">
                <a:solidFill>
                  <a:schemeClr val="bg2"/>
                </a:solidFill>
              </a:rPr>
              <a:t>Ενωσιακό</a:t>
            </a:r>
            <a:r>
              <a:rPr lang="el-GR" sz="2100" dirty="0">
                <a:solidFill>
                  <a:schemeClr val="bg2"/>
                </a:solidFill>
              </a:rPr>
              <a:t> δίκαιο: άρθρο 191 παρ. 2 </a:t>
            </a:r>
            <a:r>
              <a:rPr lang="el-GR" sz="2100" dirty="0" err="1">
                <a:solidFill>
                  <a:schemeClr val="bg2"/>
                </a:solidFill>
              </a:rPr>
              <a:t>ΣυνθΛΕΕ</a:t>
            </a:r>
            <a:endParaRPr lang="el-GR" sz="2100" dirty="0">
              <a:solidFill>
                <a:schemeClr val="bg2"/>
              </a:solidFill>
            </a:endParaRPr>
          </a:p>
          <a:p>
            <a:pPr marL="398462" indent="-171450">
              <a:buFont typeface="Courier New" panose="02070309020205020404" pitchFamily="49" charset="0"/>
              <a:buChar char="o"/>
            </a:pPr>
            <a:r>
              <a:rPr lang="el-GR" sz="2100" dirty="0">
                <a:solidFill>
                  <a:schemeClr val="bg2"/>
                </a:solidFill>
              </a:rPr>
              <a:t>Διεθνές δίκαιο: Αρχή 16 της Διακήρυξης του Ρίο </a:t>
            </a:r>
            <a:r>
              <a:rPr lang="el-GR" sz="2100" i="1" dirty="0">
                <a:solidFill>
                  <a:schemeClr val="bg2"/>
                </a:solidFill>
              </a:rPr>
              <a:t>«</a:t>
            </a:r>
            <a:r>
              <a:rPr lang="en-US" sz="2100" i="1" dirty="0">
                <a:solidFill>
                  <a:schemeClr val="bg2"/>
                </a:solidFill>
              </a:rPr>
              <a:t>National authorities should </a:t>
            </a:r>
            <a:r>
              <a:rPr lang="en-US" sz="2100" i="1" dirty="0" err="1">
                <a:solidFill>
                  <a:schemeClr val="bg2"/>
                </a:solidFill>
              </a:rPr>
              <a:t>endeavour</a:t>
            </a:r>
            <a:r>
              <a:rPr lang="en-US" sz="2100" i="1" dirty="0">
                <a:solidFill>
                  <a:schemeClr val="bg2"/>
                </a:solidFill>
              </a:rPr>
              <a:t> to promote the </a:t>
            </a:r>
            <a:r>
              <a:rPr lang="en-US" sz="2100" i="1" u="sng" dirty="0">
                <a:solidFill>
                  <a:schemeClr val="bg2"/>
                </a:solidFill>
              </a:rPr>
              <a:t>internalization of</a:t>
            </a:r>
            <a:r>
              <a:rPr lang="el-GR" sz="2100" i="1" u="sng" dirty="0">
                <a:solidFill>
                  <a:schemeClr val="bg2"/>
                </a:solidFill>
              </a:rPr>
              <a:t> </a:t>
            </a:r>
            <a:r>
              <a:rPr lang="en-US" sz="2100" i="1" u="sng" dirty="0">
                <a:solidFill>
                  <a:schemeClr val="bg2"/>
                </a:solidFill>
              </a:rPr>
              <a:t>environmental costs and the use of economic instruments, taking into account</a:t>
            </a:r>
            <a:r>
              <a:rPr lang="el-GR" sz="2100" i="1" u="sng" dirty="0">
                <a:solidFill>
                  <a:schemeClr val="bg2"/>
                </a:solidFill>
              </a:rPr>
              <a:t> </a:t>
            </a:r>
            <a:r>
              <a:rPr lang="en-US" sz="2100" i="1" u="sng" dirty="0">
                <a:solidFill>
                  <a:schemeClr val="bg2"/>
                </a:solidFill>
              </a:rPr>
              <a:t>the approach that the polluter should, in principle, bear the cost of</a:t>
            </a:r>
            <a:r>
              <a:rPr lang="el-GR" sz="2100" i="1" u="sng" dirty="0">
                <a:solidFill>
                  <a:schemeClr val="bg2"/>
                </a:solidFill>
              </a:rPr>
              <a:t> </a:t>
            </a:r>
            <a:r>
              <a:rPr lang="en-US" sz="2100" i="1" u="sng" dirty="0">
                <a:solidFill>
                  <a:schemeClr val="bg2"/>
                </a:solidFill>
              </a:rPr>
              <a:t>pollution, </a:t>
            </a:r>
            <a:r>
              <a:rPr lang="en-US" sz="2100" i="1" dirty="0">
                <a:solidFill>
                  <a:schemeClr val="bg2"/>
                </a:solidFill>
              </a:rPr>
              <a:t>with due regard to the public interest and without distorting</a:t>
            </a:r>
            <a:r>
              <a:rPr lang="el-GR" sz="2100" i="1" dirty="0">
                <a:solidFill>
                  <a:schemeClr val="bg2"/>
                </a:solidFill>
              </a:rPr>
              <a:t> </a:t>
            </a:r>
            <a:r>
              <a:rPr lang="en-US" sz="2100" i="1" dirty="0">
                <a:solidFill>
                  <a:schemeClr val="bg2"/>
                </a:solidFill>
              </a:rPr>
              <a:t>international trade and investment</a:t>
            </a:r>
            <a:r>
              <a:rPr lang="el-GR" sz="2100" i="1" dirty="0">
                <a:solidFill>
                  <a:schemeClr val="bg2"/>
                </a:solidFill>
              </a:rPr>
              <a:t>»</a:t>
            </a:r>
            <a:r>
              <a:rPr lang="en-US" sz="2100" i="1" dirty="0">
                <a:solidFill>
                  <a:schemeClr val="bg2"/>
                </a:solidFill>
              </a:rPr>
              <a:t>.</a:t>
            </a:r>
            <a:endParaRPr lang="el-GR" sz="2100" i="1" dirty="0">
              <a:solidFill>
                <a:schemeClr val="bg2"/>
              </a:solidFill>
            </a:endParaRPr>
          </a:p>
          <a:p>
            <a:pPr algn="just">
              <a:spcBef>
                <a:spcPts val="1800"/>
              </a:spcBef>
            </a:pPr>
            <a:r>
              <a:rPr lang="el-GR" sz="2100" dirty="0">
                <a:solidFill>
                  <a:srgbClr val="002060"/>
                </a:solidFill>
              </a:rPr>
              <a:t>Κατ’ εφαρμογή της αρχής αυτής εκδόθηκε </a:t>
            </a:r>
            <a:r>
              <a:rPr lang="el-GR" sz="2100" u="sng" dirty="0">
                <a:solidFill>
                  <a:srgbClr val="002060"/>
                </a:solidFill>
              </a:rPr>
              <a:t>η οδηγία </a:t>
            </a:r>
            <a:r>
              <a:rPr lang="el-GR" sz="2100" dirty="0">
                <a:solidFill>
                  <a:srgbClr val="002060"/>
                </a:solidFill>
              </a:rPr>
              <a:t>2004/35/ΕΚ </a:t>
            </a:r>
            <a:r>
              <a:rPr lang="el-GR" sz="2100" u="sng" dirty="0">
                <a:solidFill>
                  <a:srgbClr val="002060"/>
                </a:solidFill>
              </a:rPr>
              <a:t>σχετικά με την </a:t>
            </a:r>
            <a:r>
              <a:rPr lang="el-GR" sz="2100" b="1" u="sng" dirty="0">
                <a:solidFill>
                  <a:srgbClr val="002060"/>
                </a:solidFill>
              </a:rPr>
              <a:t>περιβαλλοντική ευθύνη</a:t>
            </a:r>
            <a:r>
              <a:rPr lang="el-GR" sz="2100" b="1" dirty="0">
                <a:solidFill>
                  <a:srgbClr val="002060"/>
                </a:solidFill>
              </a:rPr>
              <a:t> </a:t>
            </a:r>
            <a:r>
              <a:rPr lang="el-GR" sz="2100" dirty="0">
                <a:solidFill>
                  <a:srgbClr val="002060"/>
                </a:solidFill>
              </a:rPr>
              <a:t>για την πρόληψη και την αποκατάσταση της περιβαλλοντικής ζημίας </a:t>
            </a:r>
          </a:p>
          <a:p>
            <a:pPr lvl="1" algn="just">
              <a:spcBef>
                <a:spcPts val="600"/>
              </a:spcBef>
              <a:buFont typeface="Wingdings" panose="05000000000000000000" pitchFamily="2" charset="2"/>
              <a:buChar char="Ø"/>
            </a:pPr>
            <a:r>
              <a:rPr lang="el-GR" sz="2100" u="sng" dirty="0">
                <a:solidFill>
                  <a:srgbClr val="002060"/>
                </a:solidFill>
              </a:rPr>
              <a:t>Ο φορέας εκμετάλλευσης, </a:t>
            </a:r>
            <a:r>
              <a:rPr lang="el-GR" sz="2100" dirty="0">
                <a:solidFill>
                  <a:srgbClr val="002060"/>
                </a:solidFill>
              </a:rPr>
              <a:t>η δραστηριότητα του οποίου προκαλεί περιβαλλοντική ζημία ή άμεσο κίνδυνο ανάλογης ζημίας, </a:t>
            </a:r>
            <a:r>
              <a:rPr lang="el-GR" sz="2100" u="sng" dirty="0">
                <a:solidFill>
                  <a:srgbClr val="002060"/>
                </a:solidFill>
              </a:rPr>
              <a:t>είναι οικονομικά υπεύθυνος προς αποκατάσταση της ζημίας </a:t>
            </a:r>
            <a:r>
              <a:rPr lang="el-GR" sz="2100" dirty="0">
                <a:solidFill>
                  <a:srgbClr val="002060"/>
                </a:solidFill>
              </a:rPr>
              <a:t> </a:t>
            </a:r>
          </a:p>
          <a:p>
            <a:pPr lvl="1" algn="just">
              <a:spcBef>
                <a:spcPts val="600"/>
              </a:spcBef>
              <a:buFont typeface="Wingdings" panose="05000000000000000000" pitchFamily="2" charset="2"/>
              <a:buChar char="Ø"/>
            </a:pPr>
            <a:r>
              <a:rPr lang="el-GR" sz="2100" u="sng" dirty="0">
                <a:solidFill>
                  <a:srgbClr val="002060"/>
                </a:solidFill>
              </a:rPr>
              <a:t>Περιβαλλοντική ζημία</a:t>
            </a:r>
            <a:r>
              <a:rPr lang="el-GR" sz="2100" b="1" u="sng" dirty="0">
                <a:solidFill>
                  <a:srgbClr val="002060"/>
                </a:solidFill>
              </a:rPr>
              <a:t>: η ζημία που αφορά: το φυσικό περιβάλλον και συγκεκριμένα τα προστατευόμενα είδη και τους φυσικούς </a:t>
            </a:r>
            <a:r>
              <a:rPr lang="el-GR" sz="2100" b="1" u="sng" dirty="0" err="1">
                <a:solidFill>
                  <a:srgbClr val="002060"/>
                </a:solidFill>
              </a:rPr>
              <a:t>οικοτόπους</a:t>
            </a:r>
            <a:r>
              <a:rPr lang="el-GR" sz="2100" b="1" u="sng" dirty="0">
                <a:solidFill>
                  <a:srgbClr val="002060"/>
                </a:solidFill>
              </a:rPr>
              <a:t>, τα ύδατα και το έδαφος </a:t>
            </a:r>
            <a:r>
              <a:rPr lang="el-GR" sz="2100" dirty="0">
                <a:solidFill>
                  <a:srgbClr val="002060"/>
                </a:solidFill>
              </a:rPr>
              <a:t>(</a:t>
            </a:r>
            <a:r>
              <a:rPr lang="el-GR" sz="2100" u="sng" dirty="0">
                <a:solidFill>
                  <a:srgbClr val="002060"/>
                </a:solidFill>
              </a:rPr>
              <a:t>δεν περιλαμβάνεται η ζημία του αέρα λόγω δυσκολίας εντοπισμού του </a:t>
            </a:r>
            <a:r>
              <a:rPr lang="el-GR" sz="2100" u="sng" dirty="0" err="1">
                <a:solidFill>
                  <a:srgbClr val="002060"/>
                </a:solidFill>
              </a:rPr>
              <a:t>ρυπαίνοντος</a:t>
            </a:r>
            <a:r>
              <a:rPr lang="el-GR" sz="2100" dirty="0">
                <a:solidFill>
                  <a:srgbClr val="002060"/>
                </a:solidFill>
              </a:rPr>
              <a:t>) </a:t>
            </a:r>
          </a:p>
          <a:p>
            <a:pPr lvl="1" algn="just">
              <a:spcBef>
                <a:spcPts val="600"/>
              </a:spcBef>
              <a:buFont typeface="Wingdings" panose="05000000000000000000" pitchFamily="2" charset="2"/>
              <a:buChar char="Ø"/>
            </a:pPr>
            <a:r>
              <a:rPr lang="el-GR" sz="2100" dirty="0">
                <a:solidFill>
                  <a:srgbClr val="002060"/>
                </a:solidFill>
              </a:rPr>
              <a:t>Η οδηγία εισάγει την υποχρέωση των φορέων εκμετάλλευσης δραστηριοτήτων να λαμβάνουν τα </a:t>
            </a:r>
            <a:r>
              <a:rPr lang="el-GR" sz="2100" b="1" u="sng" dirty="0">
                <a:solidFill>
                  <a:srgbClr val="002060"/>
                </a:solidFill>
              </a:rPr>
              <a:t>κατάλληλα προληπτικά και </a:t>
            </a:r>
            <a:r>
              <a:rPr lang="el-GR" sz="2100" b="1" u="sng" dirty="0" err="1">
                <a:solidFill>
                  <a:srgbClr val="002060"/>
                </a:solidFill>
              </a:rPr>
              <a:t>αποκαταστατικά</a:t>
            </a:r>
            <a:r>
              <a:rPr lang="el-GR" sz="2100" b="1" u="sng" dirty="0">
                <a:solidFill>
                  <a:srgbClr val="002060"/>
                </a:solidFill>
              </a:rPr>
              <a:t> μέτρα </a:t>
            </a:r>
            <a:r>
              <a:rPr lang="el-GR" sz="2100" dirty="0">
                <a:solidFill>
                  <a:srgbClr val="002060"/>
                </a:solidFill>
              </a:rPr>
              <a:t>για την αποτροπή ή αντίστοιχα τον περιορισμό και την αποκατάσταση της ζημίας. Επίσης προβλέπει </a:t>
            </a:r>
            <a:r>
              <a:rPr lang="el-GR" sz="2100" b="1" dirty="0">
                <a:solidFill>
                  <a:srgbClr val="002060"/>
                </a:solidFill>
              </a:rPr>
              <a:t>σύστημα χρηματοοικονομικής ασφάλισης έναντι περιβαλλοντικών κινδύνων</a:t>
            </a:r>
            <a:r>
              <a:rPr lang="el-GR" sz="2100" dirty="0">
                <a:solidFill>
                  <a:srgbClr val="002060"/>
                </a:solidFill>
              </a:rPr>
              <a:t>.</a:t>
            </a:r>
          </a:p>
          <a:p>
            <a:pPr lvl="1" algn="just">
              <a:spcBef>
                <a:spcPts val="600"/>
              </a:spcBef>
              <a:buFont typeface="Wingdings" panose="05000000000000000000" pitchFamily="2" charset="2"/>
              <a:buChar char="Ø"/>
            </a:pPr>
            <a:r>
              <a:rPr lang="el-GR" sz="2100" dirty="0">
                <a:solidFill>
                  <a:srgbClr val="002060"/>
                </a:solidFill>
              </a:rPr>
              <a:t>Ο θεσμός της περιβαλλοντικής ευθύνης </a:t>
            </a:r>
            <a:r>
              <a:rPr lang="el-GR" sz="2100" b="1" u="sng" dirty="0">
                <a:solidFill>
                  <a:srgbClr val="002060"/>
                </a:solidFill>
              </a:rPr>
              <a:t>δεν εφαρμόζεται σε περιπτώσεις προσωπικής βλάβης, ζημίας ιδιωτικής περιουσίας ή οποιασδήποτε οικονομικής απώλειας, η ρύθμιση των οποίων καταλείπεται στα εθνικά δίκαια </a:t>
            </a:r>
          </a:p>
          <a:p>
            <a:pPr lvl="1" algn="just">
              <a:spcBef>
                <a:spcPts val="600"/>
              </a:spcBef>
              <a:buFont typeface="Wingdings" panose="05000000000000000000" pitchFamily="2" charset="2"/>
              <a:buChar char="Ø"/>
            </a:pPr>
            <a:r>
              <a:rPr lang="el-GR" sz="2100" dirty="0">
                <a:solidFill>
                  <a:srgbClr val="002060"/>
                </a:solidFill>
              </a:rPr>
              <a:t>Ενσωμάτωση της Οδηγίας στο εθνικό δίκαιο με το </a:t>
            </a:r>
            <a:r>
              <a:rPr lang="el-GR" sz="2100" dirty="0" err="1">
                <a:solidFill>
                  <a:srgbClr val="002060"/>
                </a:solidFill>
              </a:rPr>
              <a:t>π.δ.</a:t>
            </a:r>
            <a:r>
              <a:rPr lang="el-GR" sz="2100" dirty="0">
                <a:solidFill>
                  <a:srgbClr val="002060"/>
                </a:solidFill>
              </a:rPr>
              <a:t> 148 της 29ης Σεπτεμβρίου 2009. </a:t>
            </a:r>
          </a:p>
          <a:p>
            <a:pPr>
              <a:buFont typeface="Wingdings" panose="05000000000000000000" pitchFamily="2" charset="2"/>
              <a:buChar char="Ø"/>
            </a:pPr>
            <a:endParaRPr lang="el-GR" sz="1200" i="1" dirty="0">
              <a:solidFill>
                <a:schemeClr val="bg2"/>
              </a:solidFill>
            </a:endParaRPr>
          </a:p>
          <a:p>
            <a:pPr>
              <a:buFont typeface="Wingdings" panose="05000000000000000000" pitchFamily="2" charset="2"/>
              <a:buChar char="Ø"/>
            </a:pPr>
            <a:endParaRPr lang="el-GR" sz="1200" dirty="0">
              <a:solidFill>
                <a:schemeClr val="bg2"/>
              </a:solidFill>
            </a:endParaRPr>
          </a:p>
          <a:p>
            <a:pPr>
              <a:buFont typeface="Wingdings" panose="05000000000000000000" pitchFamily="2" charset="2"/>
              <a:buChar char="Ø"/>
            </a:pPr>
            <a:endParaRPr lang="en-GB" sz="1200" b="1" dirty="0">
              <a:solidFill>
                <a:schemeClr val="bg2"/>
              </a:solidFill>
            </a:endParaRPr>
          </a:p>
        </p:txBody>
      </p:sp>
      <p:sp>
        <p:nvSpPr>
          <p:cNvPr id="6" name="Βέλος: Δεξιό 5">
            <a:extLst>
              <a:ext uri="{FF2B5EF4-FFF2-40B4-BE49-F238E27FC236}">
                <a16:creationId xmlns:a16="http://schemas.microsoft.com/office/drawing/2014/main" id="{774D9404-30B1-8B58-74E6-D7D1F32AE710}"/>
              </a:ext>
            </a:extLst>
          </p:cNvPr>
          <p:cNvSpPr/>
          <p:nvPr/>
        </p:nvSpPr>
        <p:spPr>
          <a:xfrm>
            <a:off x="193" y="718877"/>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8</a:t>
            </a:r>
            <a:endParaRPr lang="en-US" b="1" dirty="0">
              <a:solidFill>
                <a:schemeClr val="bg2"/>
              </a:solidFill>
            </a:endParaRPr>
          </a:p>
        </p:txBody>
      </p:sp>
    </p:spTree>
    <p:extLst>
      <p:ext uri="{BB962C8B-B14F-4D97-AF65-F5344CB8AC3E}">
        <p14:creationId xmlns:p14="http://schemas.microsoft.com/office/powerpoint/2010/main" val="46578989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CCFE9781-373F-858A-2A3C-EB9F65185FDB}"/>
              </a:ext>
            </a:extLst>
          </p:cNvPr>
          <p:cNvSpPr>
            <a:spLocks noGrp="1"/>
          </p:cNvSpPr>
          <p:nvPr>
            <p:ph type="title"/>
          </p:nvPr>
        </p:nvSpPr>
        <p:spPr>
          <a:xfrm>
            <a:off x="1141413" y="384506"/>
            <a:ext cx="9905998" cy="634779"/>
          </a:xfrm>
        </p:spPr>
        <p:txBody>
          <a:bodyPr>
            <a:normAutofit/>
          </a:bodyPr>
          <a:lstStyle/>
          <a:p>
            <a:pPr marL="0" marR="0" lvl="0" indent="0" algn="ctr" defTabSz="457200" rtl="0" eaLnBrk="1" fontAlgn="auto" latinLnBrk="0" hangingPunct="1">
              <a:lnSpc>
                <a:spcPct val="100000"/>
              </a:lnSpc>
              <a:spcBef>
                <a:spcPts val="1000"/>
              </a:spcBef>
              <a:spcAft>
                <a:spcPts val="0"/>
              </a:spcAft>
              <a:tabLst/>
              <a:defRPr/>
            </a:pPr>
            <a:r>
              <a:rPr lang="el-GR" sz="1800" b="1" cap="none" dirty="0">
                <a:solidFill>
                  <a:schemeClr val="bg2"/>
                </a:solidFill>
                <a:latin typeface="Arial" panose="020B0604020202020204" pitchFamily="34" charset="0"/>
                <a:ea typeface="+mn-ea"/>
                <a:cs typeface="Arial" panose="020B0604020202020204" pitchFamily="34" charset="0"/>
              </a:rPr>
              <a:t>Η αρχή της βιώσιμης ανάπτυξης</a:t>
            </a:r>
            <a:endParaRPr lang="en-US" sz="1800" b="1" dirty="0">
              <a:solidFill>
                <a:schemeClr val="bg1"/>
              </a:solidFill>
            </a:endParaRPr>
          </a:p>
        </p:txBody>
      </p:sp>
      <p:sp>
        <p:nvSpPr>
          <p:cNvPr id="3" name="Θέση περιεχομένου 2">
            <a:extLst>
              <a:ext uri="{FF2B5EF4-FFF2-40B4-BE49-F238E27FC236}">
                <a16:creationId xmlns:a16="http://schemas.microsoft.com/office/drawing/2014/main" id="{80EDCEB6-367B-4876-467F-2F1F962EC97B}"/>
              </a:ext>
            </a:extLst>
          </p:cNvPr>
          <p:cNvSpPr>
            <a:spLocks noGrp="1"/>
          </p:cNvSpPr>
          <p:nvPr>
            <p:ph idx="1"/>
          </p:nvPr>
        </p:nvSpPr>
        <p:spPr>
          <a:xfrm>
            <a:off x="1141412" y="937904"/>
            <a:ext cx="9905999" cy="5733829"/>
          </a:xfrm>
        </p:spPr>
        <p:txBody>
          <a:bodyPr>
            <a:noAutofit/>
          </a:bodyPr>
          <a:lstStyle/>
          <a:p>
            <a:pPr algn="just"/>
            <a:r>
              <a:rPr lang="el-GR" sz="1200" b="1" dirty="0">
                <a:solidFill>
                  <a:srgbClr val="002060"/>
                </a:solidFill>
                <a:latin typeface="Calibri" panose="020F0502020204030204" pitchFamily="34" charset="0"/>
                <a:ea typeface="Calibri" panose="020F0502020204030204" pitchFamily="34" charset="0"/>
                <a:cs typeface="Calibri" panose="020F0502020204030204" pitchFamily="34" charset="0"/>
              </a:rPr>
              <a:t>Έννοια</a:t>
            </a:r>
            <a:r>
              <a:rPr lang="el-GR" sz="1200" dirty="0">
                <a:solidFill>
                  <a:srgbClr val="002060"/>
                </a:solidFill>
                <a:latin typeface="Calibri" panose="020F0502020204030204" pitchFamily="34" charset="0"/>
                <a:ea typeface="Calibri" panose="020F0502020204030204" pitchFamily="34" charset="0"/>
                <a:cs typeface="Calibri" panose="020F0502020204030204" pitchFamily="34" charset="0"/>
              </a:rPr>
              <a:t>: η συμβατή, η φιλική προς το περιβάλλον ανάπτυξη, αυτή που </a:t>
            </a:r>
            <a:r>
              <a:rPr lang="el-GR" sz="1200" b="1" dirty="0">
                <a:solidFill>
                  <a:srgbClr val="002060"/>
                </a:solidFill>
                <a:latin typeface="Calibri" panose="020F0502020204030204" pitchFamily="34" charset="0"/>
                <a:ea typeface="Calibri" panose="020F0502020204030204" pitchFamily="34" charset="0"/>
                <a:cs typeface="Calibri" panose="020F0502020204030204" pitchFamily="34" charset="0"/>
              </a:rPr>
              <a:t>δεν εξαντλεί τους φυσικούς πόρους αλλά τους διαφυλάσσει όχι μόνο για τις παρούσες αλλά και για τις μέλλουσες γενεέ</a:t>
            </a:r>
            <a:r>
              <a:rPr lang="el-GR" sz="1200" dirty="0">
                <a:solidFill>
                  <a:srgbClr val="002060"/>
                </a:solidFill>
                <a:latin typeface="Calibri" panose="020F0502020204030204" pitchFamily="34" charset="0"/>
                <a:ea typeface="Calibri" panose="020F0502020204030204" pitchFamily="34" charset="0"/>
                <a:cs typeface="Calibri" panose="020F0502020204030204" pitchFamily="34" charset="0"/>
              </a:rPr>
              <a:t>ς.</a:t>
            </a:r>
          </a:p>
          <a:p>
            <a:pPr algn="just"/>
            <a:r>
              <a:rPr lang="el-GR" sz="1200" dirty="0">
                <a:solidFill>
                  <a:srgbClr val="002060"/>
                </a:solidFill>
                <a:latin typeface="Calibri" panose="020F0502020204030204" pitchFamily="34" charset="0"/>
                <a:ea typeface="Calibri" panose="020F0502020204030204" pitchFamily="34" charset="0"/>
                <a:cs typeface="Calibri" panose="020F0502020204030204" pitchFamily="34" charset="0"/>
              </a:rPr>
              <a:t>Σύμφωνα με την αρχή αυτή, οικονομικού χαρακτήρα δραστηριότητες δεν είναι επιτρεπτές αν έχουν ως συνέπεια την κατασπατάληση φυσικών πόρων και την υποβάθμιση του περιβάλλοντος σε τέτοιο βαθμό, ώστε να τίθεται σε κίνδυνο η ικανοποίηση των αναγκών και η ανάπτυξη των μελλοντικών γενεών. Τονίζει την ανάγκη για μακροπρόθεσμη διασφάλιση του περιβάλλοντος.</a:t>
            </a:r>
          </a:p>
          <a:p>
            <a:pPr algn="just"/>
            <a:r>
              <a:rPr lang="el-GR" sz="1200" b="1" dirty="0">
                <a:solidFill>
                  <a:srgbClr val="002060"/>
                </a:solidFill>
                <a:latin typeface="Calibri" panose="020F0502020204030204" pitchFamily="34" charset="0"/>
                <a:ea typeface="Calibri" panose="020F0502020204030204" pitchFamily="34" charset="0"/>
                <a:cs typeface="Calibri" panose="020F0502020204030204" pitchFamily="34" charset="0"/>
              </a:rPr>
              <a:t>Νομική βάση</a:t>
            </a:r>
            <a:r>
              <a:rPr lang="el-GR" sz="1200" dirty="0">
                <a:solidFill>
                  <a:srgbClr val="002060"/>
                </a:solidFill>
                <a:latin typeface="Calibri" panose="020F0502020204030204" pitchFamily="34" charset="0"/>
                <a:ea typeface="Calibri" panose="020F0502020204030204" pitchFamily="34" charset="0"/>
                <a:cs typeface="Calibri" panose="020F0502020204030204" pitchFamily="34" charset="0"/>
              </a:rPr>
              <a:t>: </a:t>
            </a:r>
          </a:p>
          <a:p>
            <a:pPr lvl="1" algn="just">
              <a:buFont typeface="Wingdings" panose="05000000000000000000" pitchFamily="2" charset="2"/>
              <a:buChar char="Ø"/>
            </a:pPr>
            <a:r>
              <a:rPr lang="el-GR" sz="1200" dirty="0">
                <a:solidFill>
                  <a:srgbClr val="002060"/>
                </a:solidFill>
                <a:latin typeface="Calibri" panose="020F0502020204030204" pitchFamily="34" charset="0"/>
                <a:ea typeface="Calibri" panose="020F0502020204030204" pitchFamily="34" charset="0"/>
                <a:cs typeface="Calibri" panose="020F0502020204030204" pitchFamily="34" charset="0"/>
              </a:rPr>
              <a:t>Διεθνές δίκαιο: Αρχές 3, 4, 8, 11 και 12 Διακήρυξης του Ρίο</a:t>
            </a:r>
          </a:p>
          <a:p>
            <a:pPr lvl="1" algn="just">
              <a:buFont typeface="Wingdings" panose="05000000000000000000" pitchFamily="2" charset="2"/>
              <a:buChar char="Ø"/>
            </a:pPr>
            <a:r>
              <a:rPr lang="el-GR" sz="1200" dirty="0" err="1">
                <a:solidFill>
                  <a:srgbClr val="002060"/>
                </a:solidFill>
                <a:latin typeface="Calibri" panose="020F0502020204030204" pitchFamily="34" charset="0"/>
                <a:ea typeface="Calibri" panose="020F0502020204030204" pitchFamily="34" charset="0"/>
                <a:cs typeface="Calibri" panose="020F0502020204030204" pitchFamily="34" charset="0"/>
              </a:rPr>
              <a:t>Ενωσιακό</a:t>
            </a:r>
            <a:r>
              <a:rPr lang="el-GR" sz="1200" dirty="0">
                <a:solidFill>
                  <a:srgbClr val="002060"/>
                </a:solidFill>
                <a:latin typeface="Calibri" panose="020F0502020204030204" pitchFamily="34" charset="0"/>
                <a:ea typeface="Calibri" panose="020F0502020204030204" pitchFamily="34" charset="0"/>
                <a:cs typeface="Calibri" panose="020F0502020204030204" pitchFamily="34" charset="0"/>
              </a:rPr>
              <a:t> δίκαιο: 3 </a:t>
            </a:r>
            <a:r>
              <a:rPr lang="el-GR" sz="1200" dirty="0" err="1">
                <a:solidFill>
                  <a:srgbClr val="002060"/>
                </a:solidFill>
                <a:latin typeface="Calibri" panose="020F0502020204030204" pitchFamily="34" charset="0"/>
                <a:ea typeface="Calibri" panose="020F0502020204030204" pitchFamily="34" charset="0"/>
                <a:cs typeface="Calibri" panose="020F0502020204030204" pitchFamily="34" charset="0"/>
              </a:rPr>
              <a:t>ΣυνθΕΕ</a:t>
            </a:r>
            <a:r>
              <a:rPr lang="el-GR" sz="1200" dirty="0">
                <a:solidFill>
                  <a:srgbClr val="002060"/>
                </a:solidFill>
                <a:latin typeface="Calibri" panose="020F0502020204030204" pitchFamily="34" charset="0"/>
                <a:ea typeface="Calibri" panose="020F0502020204030204" pitchFamily="34" charset="0"/>
                <a:cs typeface="Calibri" panose="020F0502020204030204" pitchFamily="34" charset="0"/>
              </a:rPr>
              <a:t> «3.3. </a:t>
            </a:r>
            <a:r>
              <a:rPr lang="el-GR" sz="1200" i="1" dirty="0">
                <a:solidFill>
                  <a:srgbClr val="002060"/>
                </a:solidFill>
                <a:latin typeface="Calibri" panose="020F0502020204030204" pitchFamily="34" charset="0"/>
                <a:ea typeface="Calibri" panose="020F0502020204030204" pitchFamily="34" charset="0"/>
                <a:cs typeface="Calibri" panose="020F0502020204030204" pitchFamily="34" charset="0"/>
              </a:rPr>
              <a:t>Η Ένωση εγκαθιδρύει εσωτερική αγορά. Εργάζεται για την αειφόρο ανάπτυξη της Ευρώπης με γνώμονα την ισόρροπη οικονομική ανάπτυξη </a:t>
            </a:r>
            <a:r>
              <a:rPr lang="el-GR" sz="1200" dirty="0">
                <a:solidFill>
                  <a:srgbClr val="002060"/>
                </a:solidFill>
                <a:latin typeface="Calibri" panose="020F0502020204030204" pitchFamily="34" charset="0"/>
                <a:ea typeface="Calibri" panose="020F0502020204030204" pitchFamily="34" charset="0"/>
                <a:cs typeface="Calibri" panose="020F0502020204030204" pitchFamily="34" charset="0"/>
              </a:rPr>
              <a:t>…3.5. Στις σχέσεις της με τον υπόλοιπο κόσμο, η Ένωση προβάλλει και προωθεί τις αξίες της και τα συμφέροντά της και συμβάλλει στην προστασία των πολιτών της. </a:t>
            </a:r>
            <a:r>
              <a:rPr lang="el-GR" sz="1200" i="1" dirty="0">
                <a:solidFill>
                  <a:srgbClr val="002060"/>
                </a:solidFill>
                <a:latin typeface="Calibri" panose="020F0502020204030204" pitchFamily="34" charset="0"/>
                <a:ea typeface="Calibri" panose="020F0502020204030204" pitchFamily="34" charset="0"/>
                <a:cs typeface="Calibri" panose="020F0502020204030204" pitchFamily="34" charset="0"/>
              </a:rPr>
              <a:t>Συμβάλλει στην ειρήνη, την ασφάλεια, την αειφόρο ανάπτυξη του πλανήτη…»</a:t>
            </a:r>
          </a:p>
          <a:p>
            <a:pPr lvl="1" algn="just">
              <a:buFont typeface="Wingdings" panose="05000000000000000000" pitchFamily="2" charset="2"/>
              <a:buChar char="Ø"/>
            </a:pPr>
            <a:r>
              <a:rPr lang="el-GR" sz="1200" dirty="0">
                <a:solidFill>
                  <a:srgbClr val="002060"/>
                </a:solidFill>
                <a:latin typeface="Calibri" panose="020F0502020204030204" pitchFamily="34" charset="0"/>
                <a:ea typeface="Calibri" panose="020F0502020204030204" pitchFamily="34" charset="0"/>
                <a:cs typeface="Calibri" panose="020F0502020204030204" pitchFamily="34" charset="0"/>
              </a:rPr>
              <a:t>Εθνικό δίκαιο: άρθρο 24 παρ. 1 Συντ. (αρχή της αειφορίας) </a:t>
            </a:r>
          </a:p>
          <a:p>
            <a:pPr algn="just"/>
            <a:r>
              <a:rPr lang="el-GR" sz="1200" b="1" u="sng" dirty="0">
                <a:solidFill>
                  <a:srgbClr val="002060"/>
                </a:solidFill>
                <a:latin typeface="Calibri" panose="020F0502020204030204" pitchFamily="34" charset="0"/>
                <a:ea typeface="Calibri" panose="020F0502020204030204" pitchFamily="34" charset="0"/>
                <a:cs typeface="Calibri" panose="020F0502020204030204" pitchFamily="34" charset="0"/>
              </a:rPr>
              <a:t>Η αρχής της αειφορίας ταυτίζεται με την αρχή της βιώσιμης ανάπτυξης; </a:t>
            </a:r>
          </a:p>
          <a:p>
            <a:pPr algn="just"/>
            <a:r>
              <a:rPr lang="el-GR" sz="1200" dirty="0">
                <a:solidFill>
                  <a:srgbClr val="002060"/>
                </a:solidFill>
                <a:latin typeface="Calibri" panose="020F0502020204030204" pitchFamily="34" charset="0"/>
                <a:ea typeface="Calibri" panose="020F0502020204030204" pitchFamily="34" charset="0"/>
                <a:cs typeface="Calibri" panose="020F0502020204030204" pitchFamily="34" charset="0"/>
              </a:rPr>
              <a:t>Ως προς το ζήτημα αυτό, υποστηρίζεται: </a:t>
            </a:r>
          </a:p>
          <a:p>
            <a:pPr lvl="1" algn="just">
              <a:buFont typeface="Wingdings" panose="05000000000000000000" pitchFamily="2" charset="2"/>
              <a:buChar char="Ø"/>
            </a:pPr>
            <a:r>
              <a:rPr lang="el-GR" sz="1200" dirty="0">
                <a:solidFill>
                  <a:srgbClr val="002060"/>
                </a:solidFill>
                <a:latin typeface="Calibri" panose="020F0502020204030204" pitchFamily="34" charset="0"/>
                <a:ea typeface="Calibri" panose="020F0502020204030204" pitchFamily="34" charset="0"/>
                <a:cs typeface="Calibri" panose="020F0502020204030204" pitchFamily="34" charset="0"/>
              </a:rPr>
              <a:t>Ότι η </a:t>
            </a:r>
            <a:r>
              <a:rPr lang="el-GR" sz="1200" u="sng" dirty="0">
                <a:solidFill>
                  <a:srgbClr val="002060"/>
                </a:solidFill>
                <a:latin typeface="Calibri" panose="020F0502020204030204" pitchFamily="34" charset="0"/>
                <a:ea typeface="Calibri" panose="020F0502020204030204" pitchFamily="34" charset="0"/>
                <a:cs typeface="Calibri" panose="020F0502020204030204" pitchFamily="34" charset="0"/>
              </a:rPr>
              <a:t>αρχή της αειφορίας  αναφέρεται στα περιβαλλοντικά αγαθά </a:t>
            </a:r>
            <a:r>
              <a:rPr lang="el-GR" sz="1200" dirty="0">
                <a:solidFill>
                  <a:srgbClr val="002060"/>
                </a:solidFill>
                <a:latin typeface="Calibri" panose="020F0502020204030204" pitchFamily="34" charset="0"/>
                <a:ea typeface="Calibri" panose="020F0502020204030204" pitchFamily="34" charset="0"/>
                <a:cs typeface="Calibri" panose="020F0502020204030204" pitchFamily="34" charset="0"/>
              </a:rPr>
              <a:t>(αρχή περιβαλλοντικής αειφορίας), ενώ </a:t>
            </a:r>
            <a:r>
              <a:rPr lang="el-GR" sz="1200" u="sng" dirty="0">
                <a:solidFill>
                  <a:srgbClr val="002060"/>
                </a:solidFill>
                <a:latin typeface="Calibri" panose="020F0502020204030204" pitchFamily="34" charset="0"/>
                <a:ea typeface="Calibri" panose="020F0502020204030204" pitchFamily="34" charset="0"/>
                <a:cs typeface="Calibri" panose="020F0502020204030204" pitchFamily="34" charset="0"/>
              </a:rPr>
              <a:t>η αρχή της βιώσιμης ανάπτυξης είναι σημαντικά ευρύτερη και αποβλέπει στη σύνθεση και εξισορρόπηση της κοινωνικοοικονομικής ανάπτυξης, από τη μία πλευρά, και της περιβαλλοντικής προστασίας, από την άλλη </a:t>
            </a:r>
          </a:p>
          <a:p>
            <a:pPr lvl="1" algn="just">
              <a:buFont typeface="Wingdings" panose="05000000000000000000" pitchFamily="2" charset="2"/>
              <a:buChar char="Ø"/>
            </a:pPr>
            <a:r>
              <a:rPr lang="el-GR" sz="1200" dirty="0">
                <a:solidFill>
                  <a:srgbClr val="002060"/>
                </a:solidFill>
                <a:latin typeface="Calibri" panose="020F0502020204030204" pitchFamily="34" charset="0"/>
                <a:ea typeface="Calibri" panose="020F0502020204030204" pitchFamily="34" charset="0"/>
                <a:cs typeface="Calibri" panose="020F0502020204030204" pitchFamily="34" charset="0"/>
              </a:rPr>
              <a:t>Σύμφωνα με τη θεώρηση αυτή, η κατοχύρωση της αρχής της αειφορίας στο άρθρο 24 παρ. 1 Συντ. πρέπει να νοηθεί ως αρχή της βιωσιμότητας των οικοσυστημάτων, ενώ η σύνθετη αρχή της βιώσιμης ανάπτυξης πρέπει να θεωρηθεί αντίστοιχα ότι θεμελιώνεται στον συνδυασμό των άρθρων 24 και 106 Συντ., όπως ακριβώς συνέβαινε και πριν από την αναθεώρηση του 2001.</a:t>
            </a:r>
          </a:p>
        </p:txBody>
      </p:sp>
      <p:sp>
        <p:nvSpPr>
          <p:cNvPr id="4" name="Βέλος: Δεξιό 3">
            <a:extLst>
              <a:ext uri="{FF2B5EF4-FFF2-40B4-BE49-F238E27FC236}">
                <a16:creationId xmlns:a16="http://schemas.microsoft.com/office/drawing/2014/main" id="{0A714AA6-6242-63AF-3B13-04331F47DC6C}"/>
              </a:ext>
            </a:extLst>
          </p:cNvPr>
          <p:cNvSpPr/>
          <p:nvPr/>
        </p:nvSpPr>
        <p:spPr>
          <a:xfrm>
            <a:off x="0" y="438676"/>
            <a:ext cx="978408" cy="484632"/>
          </a:xfrm>
          <a:prstGeom prst="rightArrow">
            <a:avLst/>
          </a:prstGeom>
          <a:solidFill>
            <a:schemeClr val="accent5"/>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l-GR" b="1" dirty="0">
                <a:solidFill>
                  <a:schemeClr val="bg2"/>
                </a:solidFill>
              </a:rPr>
              <a:t>9</a:t>
            </a:r>
            <a:endParaRPr lang="en-US" b="1" dirty="0">
              <a:solidFill>
                <a:schemeClr val="bg2"/>
              </a:solidFill>
            </a:endParaRPr>
          </a:p>
        </p:txBody>
      </p:sp>
    </p:spTree>
    <p:extLst>
      <p:ext uri="{BB962C8B-B14F-4D97-AF65-F5344CB8AC3E}">
        <p14:creationId xmlns:p14="http://schemas.microsoft.com/office/powerpoint/2010/main" val="91953652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Κύκλωμα">
  <a:themeElements>
    <a:clrScheme name="Circuit">
      <a:dk1>
        <a:sysClr val="windowText" lastClr="000000"/>
      </a:dk1>
      <a:lt1>
        <a:sysClr val="window" lastClr="FFFFFF"/>
      </a:lt1>
      <a:dk2>
        <a:srgbClr val="134770"/>
      </a:dk2>
      <a:lt2>
        <a:srgbClr val="82FFFF"/>
      </a:lt2>
      <a:accent1>
        <a:srgbClr val="9ACD4C"/>
      </a:accent1>
      <a:accent2>
        <a:srgbClr val="FAA93A"/>
      </a:accent2>
      <a:accent3>
        <a:srgbClr val="D35940"/>
      </a:accent3>
      <a:accent4>
        <a:srgbClr val="B258D3"/>
      </a:accent4>
      <a:accent5>
        <a:srgbClr val="63A0CC"/>
      </a:accent5>
      <a:accent6>
        <a:srgbClr val="8AC4A7"/>
      </a:accent6>
      <a:hlink>
        <a:srgbClr val="B8FA56"/>
      </a:hlink>
      <a:folHlink>
        <a:srgbClr val="7AF8CC"/>
      </a:folHlink>
    </a:clrScheme>
    <a:fontScheme name="Circuit">
      <a:majorFont>
        <a:latin typeface="Tw Cen MT" panose="020B0602020104020603"/>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Tw Cen MT" panose="020B0602020104020603"/>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ircuit">
      <a:fillStyleLst>
        <a:solidFill>
          <a:schemeClr val="phClr"/>
        </a:solidFill>
        <a:gradFill rotWithShape="1">
          <a:gsLst>
            <a:gs pos="0">
              <a:schemeClr val="phClr">
                <a:tint val="58000"/>
                <a:satMod val="108000"/>
                <a:lumMod val="110000"/>
              </a:schemeClr>
            </a:gs>
            <a:gs pos="100000">
              <a:schemeClr val="phClr">
                <a:tint val="81000"/>
                <a:satMod val="109000"/>
                <a:lumMod val="105000"/>
              </a:schemeClr>
            </a:gs>
          </a:gsLst>
          <a:lin ang="5040000" scaled="0"/>
        </a:gradFill>
        <a:gradFill rotWithShape="1">
          <a:gsLst>
            <a:gs pos="0">
              <a:schemeClr val="phClr">
                <a:tint val="94000"/>
                <a:satMod val="105000"/>
                <a:lumMod val="102000"/>
              </a:schemeClr>
            </a:gs>
            <a:gs pos="100000">
              <a:schemeClr val="phClr">
                <a:shade val="74000"/>
                <a:satMod val="128000"/>
                <a:lumMod val="100000"/>
              </a:schemeClr>
            </a:gs>
          </a:gsLst>
          <a:lin ang="5400000" scaled="0"/>
        </a:gradFill>
      </a:fillStyleLst>
      <a:lnStyleLst>
        <a:ln w="9525" cap="flat" cmpd="sng" algn="ctr">
          <a:solidFill>
            <a:schemeClr val="phClr"/>
          </a:solidFill>
          <a:prstDash val="solid"/>
        </a:ln>
        <a:ln w="15875" cap="flat" cmpd="sng" algn="ctr">
          <a:solidFill>
            <a:schemeClr val="phClr"/>
          </a:solidFill>
          <a:prstDash val="solid"/>
        </a:ln>
        <a:ln w="22225"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98000"/>
                <a:hueMod val="94000"/>
                <a:satMod val="148000"/>
                <a:lumMod val="150000"/>
              </a:schemeClr>
            </a:gs>
            <a:gs pos="100000">
              <a:schemeClr val="phClr">
                <a:shade val="92000"/>
                <a:hueMod val="104000"/>
                <a:satMod val="140000"/>
                <a:lumMod val="68000"/>
              </a:schemeClr>
            </a:gs>
          </a:gsLst>
          <a:lin ang="5040000" scaled="0"/>
        </a:gradFill>
        <a:blipFill>
          <a:blip xmlns:r="http://schemas.openxmlformats.org/officeDocument/2006/relationships" r:embed="rId1">
            <a:duotone>
              <a:schemeClr val="phClr">
                <a:shade val="88000"/>
                <a:hueMod val="106000"/>
                <a:satMod val="140000"/>
                <a:lumMod val="54000"/>
              </a:schemeClr>
              <a:schemeClr val="phClr">
                <a:tint val="98000"/>
                <a:hueMod val="90000"/>
                <a:satMod val="150000"/>
                <a:lumMod val="160000"/>
              </a:schemeClr>
            </a:duotone>
          </a:blip>
          <a:stretch/>
        </a:blipFill>
      </a:bgFillStyleLst>
    </a:fmtScheme>
  </a:themeElements>
  <a:objectDefaults/>
  <a:extraClrSchemeLst/>
  <a:extLst>
    <a:ext uri="{05A4C25C-085E-4340-85A3-A5531E510DB2}">
      <thm15:themeFamily xmlns:thm15="http://schemas.microsoft.com/office/thememl/2012/main" name="Circuit" id="{0AC2F7E7-15F5-431C-B2A2-456FE929F56C}" vid="{0911B802-464C-4241-8DD9-B60FF88E379F}"/>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TM04033919[[fn=Κύκλωμα]]</Template>
  <TotalTime>2745</TotalTime>
  <Words>3846</Words>
  <Application>Microsoft Office PowerPoint</Application>
  <PresentationFormat>Ευρεία οθόνη</PresentationFormat>
  <Paragraphs>122</Paragraphs>
  <Slides>14</Slides>
  <Notes>1</Notes>
  <HiddenSlides>0</HiddenSlides>
  <MMClips>0</MMClips>
  <ScaleCrop>false</ScaleCrop>
  <HeadingPairs>
    <vt:vector size="6" baseType="variant">
      <vt:variant>
        <vt:lpstr>Γραμματοσειρές που χρησιμοποιούνται</vt:lpstr>
      </vt:variant>
      <vt:variant>
        <vt:i4>6</vt:i4>
      </vt:variant>
      <vt:variant>
        <vt:lpstr>Θέμα</vt:lpstr>
      </vt:variant>
      <vt:variant>
        <vt:i4>1</vt:i4>
      </vt:variant>
      <vt:variant>
        <vt:lpstr>Τίτλοι διαφανειών</vt:lpstr>
      </vt:variant>
      <vt:variant>
        <vt:i4>14</vt:i4>
      </vt:variant>
    </vt:vector>
  </HeadingPairs>
  <TitlesOfParts>
    <vt:vector size="21" baseType="lpstr">
      <vt:lpstr>Arial</vt:lpstr>
      <vt:lpstr>Calibri</vt:lpstr>
      <vt:lpstr>Courier New</vt:lpstr>
      <vt:lpstr>Tw Cen MT</vt:lpstr>
      <vt:lpstr>Wingdings</vt:lpstr>
      <vt:lpstr>Wingdings 3</vt:lpstr>
      <vt:lpstr>Κύκλωμα</vt:lpstr>
      <vt:lpstr>ΔΙΚΑΙΟ ΠΟΛΕΟΔΟΜΙΑΣ-ΧΩΡΟΤΑΞΙΑΣ ΚΑΙ ΠΕΡΙΒΑΛΛΟΝΤΟΣ ΙΙ  </vt:lpstr>
      <vt:lpstr>Οι γενικΕς αρχΕς του δικαΙου περιβΑλλοντος: Εννοια &amp; δεσμευτικΟτητα</vt:lpstr>
      <vt:lpstr>Η ΑΡΧΗ ΤΗΣ ΠΡΟΛΗΨΗΣ</vt:lpstr>
      <vt:lpstr>  Η αρχή της προφύλαξης (I)   </vt:lpstr>
      <vt:lpstr>H αρχή της προφύλαξης (ΙΙ) </vt:lpstr>
      <vt:lpstr>Η αρχή της προφύλαξης (ΙΙΙ)</vt:lpstr>
      <vt:lpstr>Η αρχή της αντιμετώπισης της ρύπανσης κατά προτεραιότητα στην πηγή </vt:lpstr>
      <vt:lpstr>Η αρχή ο «ρυπαίνων πληρώνει» </vt:lpstr>
      <vt:lpstr>Η αρχή της βιώσιμης ανάπτυξης</vt:lpstr>
      <vt:lpstr>Η αρχή της πληροφόρησης και της συμμετοχής των πολιτών</vt:lpstr>
      <vt:lpstr>ΝομικΕς αρχΕς νομολογιακΗς προΕλευσης</vt:lpstr>
      <vt:lpstr>Η αρχΗ της Ηπιας ανΑπτυξης των ευπαθΩν οικοσυστημΩτων </vt:lpstr>
      <vt:lpstr>Η ΑΡΧΗ ΤΗΣ ΦΕΡΟΥΣΑΣ ΙΚΑΝΟΤΗΤΑΣ</vt:lpstr>
      <vt:lpstr>Παρουσίαση του PowerPoint</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ΔΙΚΑΙΟ ΠΟΛΕΟΔΟΜΙΑΣ ΧΩΡΟΤΑΞΙΑΣ &amp;ΠΕΡΙΒΑΛΛΟΝΤΟΣ ΙΙ</dc:title>
  <dc:creator>Stamatiou Konstantina</dc:creator>
  <cp:lastModifiedBy>κωνσταντινα σταματιου</cp:lastModifiedBy>
  <cp:revision>267</cp:revision>
  <dcterms:created xsi:type="dcterms:W3CDTF">2023-11-01T21:01:17Z</dcterms:created>
  <dcterms:modified xsi:type="dcterms:W3CDTF">2024-10-18T11:58:30Z</dcterms:modified>
</cp:coreProperties>
</file>