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74" r:id="rId8"/>
    <p:sldId id="275" r:id="rId9"/>
    <p:sldId id="263" r:id="rId10"/>
    <p:sldId id="264" r:id="rId11"/>
    <p:sldId id="265" r:id="rId12"/>
    <p:sldId id="266" r:id="rId13"/>
    <p:sldId id="267" r:id="rId14"/>
    <p:sldId id="268" r:id="rId15"/>
    <p:sldId id="269" r:id="rId16"/>
    <p:sldId id="270" r:id="rId17"/>
    <p:sldId id="271" r:id="rId18"/>
    <p:sldId id="273" r:id="rId19"/>
    <p:sldId id="272" r:id="rId20"/>
    <p:sldId id="276" r:id="rId21"/>
    <p:sldId id="277" r:id="rId22"/>
    <p:sldId id="278" r:id="rId23"/>
    <p:sldId id="279" r:id="rId24"/>
    <p:sldId id="288" r:id="rId25"/>
    <p:sldId id="280" r:id="rId26"/>
    <p:sldId id="281" r:id="rId27"/>
    <p:sldId id="283" r:id="rId28"/>
    <p:sldId id="282" r:id="rId29"/>
    <p:sldId id="284" r:id="rId30"/>
    <p:sldId id="285" r:id="rId31"/>
    <p:sldId id="286" r:id="rId32"/>
    <p:sldId id="287"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8" name="27 - Θέση ημερομηνίας"/>
          <p:cNvSpPr>
            <a:spLocks noGrp="1"/>
          </p:cNvSpPr>
          <p:nvPr>
            <p:ph type="dt" sz="half" idx="10"/>
          </p:nvPr>
        </p:nvSpPr>
        <p:spPr/>
        <p:txBody>
          <a:bodyPr/>
          <a:lstStyle>
            <a:extLst/>
          </a:lstStyle>
          <a:p>
            <a:fld id="{B286F45A-CB18-4ECA-945C-793A9006BF40}" type="datetimeFigureOut">
              <a:rPr lang="el-GR" smtClean="0"/>
              <a:pPr/>
              <a:t>7/6/2024</a:t>
            </a:fld>
            <a:endParaRPr lang="el-GR"/>
          </a:p>
        </p:txBody>
      </p:sp>
      <p:sp>
        <p:nvSpPr>
          <p:cNvPr id="17" name="16 - Θέση υποσέλιδου"/>
          <p:cNvSpPr>
            <a:spLocks noGrp="1"/>
          </p:cNvSpPr>
          <p:nvPr>
            <p:ph type="ftr" sz="quarter" idx="11"/>
          </p:nvPr>
        </p:nvSpPr>
        <p:spPr/>
        <p:txBody>
          <a:bodyPr/>
          <a:lstStyle>
            <a:extLst/>
          </a:lstStyle>
          <a:p>
            <a:endParaRPr lang="el-GR"/>
          </a:p>
        </p:txBody>
      </p:sp>
      <p:sp>
        <p:nvSpPr>
          <p:cNvPr id="29" name="28 - Θέση αριθμού διαφάνειας"/>
          <p:cNvSpPr>
            <a:spLocks noGrp="1"/>
          </p:cNvSpPr>
          <p:nvPr>
            <p:ph type="sldNum" sz="quarter" idx="12"/>
          </p:nvPr>
        </p:nvSpPr>
        <p:spPr/>
        <p:txBody>
          <a:bodyPr/>
          <a:lstStyle>
            <a:extLst/>
          </a:lstStyle>
          <a:p>
            <a:fld id="{097AD3D3-BC7A-4A10-B27D-16C5D3EE079E}" type="slidenum">
              <a:rPr lang="el-GR" smtClean="0"/>
              <a:pPr/>
              <a:t>‹#›</a:t>
            </a:fld>
            <a:endParaRPr lang="el-GR"/>
          </a:p>
        </p:txBody>
      </p:sp>
      <p:sp>
        <p:nvSpPr>
          <p:cNvPr id="32" name="31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 Ορθογώνιο"/>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 Ορθογώνιο"/>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 Ορθογώνιο"/>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 Ορθογώνιο"/>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 Τίτλος"/>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56" name="55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B286F45A-CB18-4ECA-945C-793A9006BF40}" type="datetimeFigureOut">
              <a:rPr lang="el-GR" smtClean="0"/>
              <a:pPr/>
              <a:t>7/6/2024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97AD3D3-BC7A-4A10-B27D-16C5D3EE079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981200" cy="5851525"/>
          </a:xfrm>
        </p:spPr>
        <p:txBody>
          <a:bodyPr vert="eaVert" anchor="ct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39"/>
            <a:ext cx="58674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B286F45A-CB18-4ECA-945C-793A9006BF40}" type="datetimeFigureOut">
              <a:rPr lang="el-GR" smtClean="0"/>
              <a:pPr/>
              <a:t>7/6/2024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97AD3D3-BC7A-4A10-B27D-16C5D3EE079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B286F45A-CB18-4ECA-945C-793A9006BF40}" type="datetimeFigureOut">
              <a:rPr lang="el-GR" smtClean="0"/>
              <a:pPr/>
              <a:t>7/6/2024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97AD3D3-BC7A-4A10-B27D-16C5D3EE079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4" name="13 - Ελεύθερη σχεδίαση"/>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 Ελεύθερη σχεδίαση"/>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 Ελεύθερη σχεδίαση"/>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 Ελεύθερη σχεδίαση"/>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 Ελεύθερη σχεδίαση"/>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 Ελεύθερη σχεδίαση"/>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 Ελεύθερη σχεδίαση"/>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 Ελεύθερη σχεδίαση"/>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 Ελεύθερη σχεδίαση"/>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 Ελεύθερη σχεδίαση"/>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 Ελεύθερη σχεδίαση"/>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 Ελεύθερη σχεδίαση"/>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 Ελεύθερη σχεδίαση"/>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 Ελεύθερη σχεδίαση"/>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 Ελεύθερη σχεδίαση"/>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 Θέση κειμένου"/>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B286F45A-CB18-4ECA-945C-793A9006BF40}" type="datetimeFigureOut">
              <a:rPr lang="el-GR" smtClean="0"/>
              <a:pPr/>
              <a:t>7/6/2024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97AD3D3-BC7A-4A10-B27D-16C5D3EE079E}" type="slidenum">
              <a:rPr lang="el-GR" smtClean="0"/>
              <a:pPr/>
              <a:t>‹#›</a:t>
            </a:fld>
            <a:endParaRPr lang="el-GR"/>
          </a:p>
        </p:txBody>
      </p:sp>
      <p:sp>
        <p:nvSpPr>
          <p:cNvPr id="7" name="6 - Ορθογώνιο"/>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l-GR" smtClean="0"/>
              <a:t>Kλικ για επεξεργασία του τίτλου</a:t>
            </a:r>
            <a:endParaRPr kumimoji="0" lang="en-US"/>
          </a:p>
        </p:txBody>
      </p:sp>
      <p:sp>
        <p:nvSpPr>
          <p:cNvPr id="8" name="7 - Ορθογώνιο"/>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 Ορθογώνιο"/>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 Ορθογώνιο"/>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2064"/>
            <a:ext cx="8229600" cy="9144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B286F45A-CB18-4ECA-945C-793A9006BF40}" type="datetimeFigureOut">
              <a:rPr lang="el-GR" smtClean="0"/>
              <a:pPr/>
              <a:t>7/6/2024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97AD3D3-BC7A-4A10-B27D-16C5D3EE079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5" name="24 - Ορθογώνιο"/>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504824" y="512064"/>
            <a:ext cx="7772400" cy="914400"/>
          </a:xfrm>
        </p:spPr>
        <p:txBody>
          <a:bodyPr anchor="t"/>
          <a:lstStyle>
            <a:lvl1pPr>
              <a:defRPr sz="400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B286F45A-CB18-4ECA-945C-793A9006BF40}" type="datetimeFigureOut">
              <a:rPr lang="el-GR" smtClean="0"/>
              <a:pPr/>
              <a:t>7/6/2024</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097AD3D3-BC7A-4A10-B27D-16C5D3EE079E}" type="slidenum">
              <a:rPr lang="el-GR" smtClean="0"/>
              <a:pPr/>
              <a:t>‹#›</a:t>
            </a:fld>
            <a:endParaRPr lang="el-GR"/>
          </a:p>
        </p:txBody>
      </p:sp>
      <p:sp>
        <p:nvSpPr>
          <p:cNvPr id="16" name="15 - Ορθογώνιο"/>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 Ορθογώνιο"/>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 Ορθογώνιο"/>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 Ορθογώνιο"/>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 Ορθογώνιο"/>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 Ορθογώνιο"/>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Ορθογώνιο"/>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 Ορθογώνιο"/>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 Ορθογώνιο"/>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772400" cy="914400"/>
          </a:xfrm>
        </p:spPr>
        <p:txBody>
          <a:bodyPr/>
          <a:lstStyle>
            <a:lvl1pPr>
              <a:defRPr sz="4000" cap="none" baseline="0"/>
            </a:lvl1pPr>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B286F45A-CB18-4ECA-945C-793A9006BF40}" type="datetimeFigureOut">
              <a:rPr lang="el-GR" smtClean="0"/>
              <a:pPr/>
              <a:t>7/6/2024</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097AD3D3-BC7A-4A10-B27D-16C5D3EE079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B286F45A-CB18-4ECA-945C-793A9006BF40}" type="datetimeFigureOut">
              <a:rPr lang="el-GR" smtClean="0"/>
              <a:pPr/>
              <a:t>7/6/2024</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097AD3D3-BC7A-4A10-B27D-16C5D3EE079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73050"/>
            <a:ext cx="8229600" cy="1162050"/>
          </a:xfrm>
        </p:spPr>
        <p:txBody>
          <a:bodyPr anchor="ctr"/>
          <a:lstStyle>
            <a:lvl1pPr algn="l">
              <a:buNone/>
              <a:defRPr sz="3600" b="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B286F45A-CB18-4ECA-945C-793A9006BF40}" type="datetimeFigureOut">
              <a:rPr lang="el-GR" smtClean="0"/>
              <a:pPr/>
              <a:t>7/6/2024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97AD3D3-BC7A-4A10-B27D-16C5D3EE079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7 - Ορθογώνιο"/>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 Ευθεία γραμμή σύνδεσης"/>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 Ομάδα"/>
          <p:cNvGrpSpPr/>
          <p:nvPr/>
        </p:nvGrpSpPr>
        <p:grpSpPr>
          <a:xfrm rot="5400000">
            <a:off x="8514581" y="1219200"/>
            <a:ext cx="132763" cy="128466"/>
            <a:chOff x="6668087" y="1297746"/>
            <a:chExt cx="161840" cy="156602"/>
          </a:xfrm>
        </p:grpSpPr>
        <p:cxnSp>
          <p:nvCxnSpPr>
            <p:cNvPr id="15" name="14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 Τίτλος"/>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grpSp>
        <p:nvGrpSpPr>
          <p:cNvPr id="14" name="13 - Ομάδα"/>
          <p:cNvGrpSpPr/>
          <p:nvPr/>
        </p:nvGrpSpPr>
        <p:grpSpPr>
          <a:xfrm rot="5400000">
            <a:off x="8666981" y="1371600"/>
            <a:ext cx="132763" cy="128466"/>
            <a:chOff x="6668087" y="1297746"/>
            <a:chExt cx="161840" cy="156602"/>
          </a:xfrm>
        </p:grpSpPr>
        <p:cxnSp>
          <p:nvCxnSpPr>
            <p:cNvPr id="11" name="10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 Ομάδα"/>
          <p:cNvGrpSpPr/>
          <p:nvPr/>
        </p:nvGrpSpPr>
        <p:grpSpPr>
          <a:xfrm rot="5400000">
            <a:off x="8320088" y="1474763"/>
            <a:ext cx="132763" cy="128466"/>
            <a:chOff x="6668087" y="1297746"/>
            <a:chExt cx="161840" cy="156602"/>
          </a:xfrm>
        </p:grpSpPr>
        <p:cxnSp>
          <p:nvCxnSpPr>
            <p:cNvPr id="19" name="18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 Θέση ημερομηνίας"/>
          <p:cNvSpPr>
            <a:spLocks noGrp="1"/>
          </p:cNvSpPr>
          <p:nvPr>
            <p:ph type="dt" sz="half" idx="10"/>
          </p:nvPr>
        </p:nvSpPr>
        <p:spPr>
          <a:xfrm>
            <a:off x="6477000" y="55499"/>
            <a:ext cx="2133600" cy="365125"/>
          </a:xfrm>
        </p:spPr>
        <p:txBody>
          <a:bodyPr/>
          <a:lstStyle>
            <a:extLst/>
          </a:lstStyle>
          <a:p>
            <a:fld id="{B286F45A-CB18-4ECA-945C-793A9006BF40}" type="datetimeFigureOut">
              <a:rPr lang="el-GR" smtClean="0"/>
              <a:pPr/>
              <a:t>7/6/2024</a:t>
            </a:fld>
            <a:endParaRPr lang="el-GR"/>
          </a:p>
        </p:txBody>
      </p:sp>
      <p:sp>
        <p:nvSpPr>
          <p:cNvPr id="6" name="5 - Θέση υποσέλιδου"/>
          <p:cNvSpPr>
            <a:spLocks noGrp="1"/>
          </p:cNvSpPr>
          <p:nvPr>
            <p:ph type="ftr" sz="quarter" idx="11"/>
          </p:nvPr>
        </p:nvSpPr>
        <p:spPr>
          <a:xfrm>
            <a:off x="914400" y="55499"/>
            <a:ext cx="5562600" cy="365125"/>
          </a:xfrm>
        </p:spPr>
        <p:txBody>
          <a:bodyPr/>
          <a:lstStyle>
            <a:extLst/>
          </a:lstStyle>
          <a:p>
            <a:endParaRPr lang="el-GR"/>
          </a:p>
        </p:txBody>
      </p:sp>
      <p:sp>
        <p:nvSpPr>
          <p:cNvPr id="7" name="6 - Θέση αριθμού διαφάνειας"/>
          <p:cNvSpPr>
            <a:spLocks noGrp="1"/>
          </p:cNvSpPr>
          <p:nvPr>
            <p:ph type="sldNum" sz="quarter" idx="12"/>
          </p:nvPr>
        </p:nvSpPr>
        <p:spPr>
          <a:xfrm>
            <a:off x="8610600" y="55499"/>
            <a:ext cx="457200" cy="365125"/>
          </a:xfrm>
        </p:spPr>
        <p:txBody>
          <a:bodyPr/>
          <a:lstStyle>
            <a:extLst/>
          </a:lstStyle>
          <a:p>
            <a:fld id="{097AD3D3-BC7A-4A10-B27D-16C5D3EE079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 Ορθογώνιο"/>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 Ορθογώνιο"/>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 Ορθογώνιο"/>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Θέση τίτλου"/>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286F45A-CB18-4ECA-945C-793A9006BF40}" type="datetimeFigureOut">
              <a:rPr lang="el-GR" smtClean="0"/>
              <a:pPr/>
              <a:t>7/6/2024</a:t>
            </a:fld>
            <a:endParaRPr lang="el-GR"/>
          </a:p>
        </p:txBody>
      </p:sp>
      <p:sp>
        <p:nvSpPr>
          <p:cNvPr id="3" name="2 - Θέση υποσέλιδου"/>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l-GR"/>
          </a:p>
        </p:txBody>
      </p:sp>
      <p:sp>
        <p:nvSpPr>
          <p:cNvPr id="23" name="22 - Θέση αριθμού διαφάνειας"/>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97AD3D3-BC7A-4A10-B27D-16C5D3EE079E}"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dirty="0"/>
          </a:p>
        </p:txBody>
      </p:sp>
      <p:sp>
        <p:nvSpPr>
          <p:cNvPr id="3" name="2 - Υπότιτλος"/>
          <p:cNvSpPr>
            <a:spLocks noGrp="1"/>
          </p:cNvSpPr>
          <p:nvPr>
            <p:ph type="subTitle" idx="1"/>
          </p:nvPr>
        </p:nvSpPr>
        <p:spPr/>
        <p:txBody>
          <a:bodyPr/>
          <a:lstStyle/>
          <a:p>
            <a:r>
              <a:rPr lang="el-GR" sz="4800" dirty="0" smtClean="0"/>
              <a:t>ΣΥΜΒΑΤΙΚΑ ΔΟΜΙΚΑ ΥΛΙΚΑ</a:t>
            </a: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158062" cy="914400"/>
          </a:xfrm>
        </p:spPr>
        <p:txBody>
          <a:bodyPr/>
          <a:lstStyle/>
          <a:p>
            <a:pPr algn="ctr"/>
            <a:r>
              <a:rPr lang="el-GR" sz="4400" dirty="0" smtClean="0"/>
              <a:t>ΠΡΟΙΟΝΤΑ ΠΕΤΡΑΣ</a:t>
            </a:r>
            <a:endParaRPr lang="el-GR" sz="4400" dirty="0"/>
          </a:p>
        </p:txBody>
      </p:sp>
      <p:sp>
        <p:nvSpPr>
          <p:cNvPr id="3" name="2 - Θέση περιεχομένου"/>
          <p:cNvSpPr>
            <a:spLocks noGrp="1"/>
          </p:cNvSpPr>
          <p:nvPr>
            <p:ph idx="1"/>
          </p:nvPr>
        </p:nvSpPr>
        <p:spPr>
          <a:xfrm>
            <a:off x="1928794" y="1783560"/>
            <a:ext cx="6758006" cy="4572000"/>
          </a:xfrm>
        </p:spPr>
        <p:txBody>
          <a:bodyPr>
            <a:normAutofit/>
          </a:bodyPr>
          <a:lstStyle/>
          <a:p>
            <a:r>
              <a:rPr lang="el-GR" sz="4800" dirty="0" smtClean="0"/>
              <a:t>Άμμος</a:t>
            </a:r>
          </a:p>
          <a:p>
            <a:endParaRPr lang="el-GR" sz="4800" dirty="0" smtClean="0"/>
          </a:p>
          <a:p>
            <a:r>
              <a:rPr lang="el-GR" sz="4800" dirty="0" smtClean="0"/>
              <a:t>Χαλίκια</a:t>
            </a:r>
          </a:p>
          <a:p>
            <a:endParaRPr lang="el-GR" sz="4800" dirty="0" smtClean="0"/>
          </a:p>
          <a:p>
            <a:r>
              <a:rPr lang="el-GR" sz="4800" dirty="0" smtClean="0"/>
              <a:t>Σκύρα</a:t>
            </a:r>
            <a:endParaRPr lang="el-GR" sz="4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ΣΥΝΔΕΤΙΚΕΣ ΥΛΕΣ - ΚΟΝΙΕΣ</a:t>
            </a:r>
            <a:endParaRPr lang="el-GR" dirty="0"/>
          </a:p>
        </p:txBody>
      </p:sp>
      <p:sp>
        <p:nvSpPr>
          <p:cNvPr id="3" name="2 - Θέση περιεχομένου"/>
          <p:cNvSpPr>
            <a:spLocks noGrp="1"/>
          </p:cNvSpPr>
          <p:nvPr>
            <p:ph idx="1"/>
          </p:nvPr>
        </p:nvSpPr>
        <p:spPr>
          <a:xfrm>
            <a:off x="914400" y="2428868"/>
            <a:ext cx="7772400" cy="3926692"/>
          </a:xfrm>
        </p:spPr>
        <p:txBody>
          <a:bodyPr>
            <a:normAutofit/>
          </a:bodyPr>
          <a:lstStyle/>
          <a:p>
            <a:r>
              <a:rPr lang="el-GR" sz="4800" dirty="0" smtClean="0"/>
              <a:t>Αερικές κονίες</a:t>
            </a:r>
          </a:p>
          <a:p>
            <a:endParaRPr lang="el-GR" sz="4800" dirty="0" smtClean="0"/>
          </a:p>
          <a:p>
            <a:r>
              <a:rPr lang="el-GR" sz="4800" dirty="0" smtClean="0"/>
              <a:t>Υδραυλικές κονίες</a:t>
            </a:r>
            <a:endParaRPr lang="el-GR" sz="4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43042" y="512064"/>
            <a:ext cx="7043758" cy="914400"/>
          </a:xfrm>
        </p:spPr>
        <p:txBody>
          <a:bodyPr/>
          <a:lstStyle/>
          <a:p>
            <a:r>
              <a:rPr lang="el-GR" sz="5400" dirty="0" smtClean="0"/>
              <a:t>Αερικές κονίες</a:t>
            </a:r>
            <a:r>
              <a:rPr lang="el-GR" dirty="0" smtClean="0"/>
              <a:t/>
            </a:r>
            <a:br>
              <a:rPr lang="el-GR" dirty="0" smtClean="0"/>
            </a:br>
            <a:endParaRPr lang="el-GR" dirty="0"/>
          </a:p>
        </p:txBody>
      </p:sp>
      <p:sp>
        <p:nvSpPr>
          <p:cNvPr id="3" name="2 - Θέση περιεχομένου"/>
          <p:cNvSpPr>
            <a:spLocks noGrp="1"/>
          </p:cNvSpPr>
          <p:nvPr>
            <p:ph idx="1"/>
          </p:nvPr>
        </p:nvSpPr>
        <p:spPr>
          <a:xfrm>
            <a:off x="1571604" y="2428868"/>
            <a:ext cx="7129458" cy="3926692"/>
          </a:xfrm>
        </p:spPr>
        <p:txBody>
          <a:bodyPr>
            <a:normAutofit/>
          </a:bodyPr>
          <a:lstStyle/>
          <a:p>
            <a:r>
              <a:rPr lang="el-GR" sz="4400" dirty="0" smtClean="0"/>
              <a:t>Άργιλος – πηλός</a:t>
            </a:r>
          </a:p>
          <a:p>
            <a:endParaRPr lang="el-GR" sz="4400" dirty="0" smtClean="0"/>
          </a:p>
          <a:p>
            <a:r>
              <a:rPr lang="el-GR" sz="4400" dirty="0" smtClean="0"/>
              <a:t>Άσβεστος</a:t>
            </a:r>
          </a:p>
          <a:p>
            <a:endParaRPr lang="el-GR" sz="4400" dirty="0" smtClean="0"/>
          </a:p>
          <a:p>
            <a:r>
              <a:rPr lang="el-GR" sz="4400" dirty="0" smtClean="0"/>
              <a:t>Γύψος</a:t>
            </a:r>
            <a:endParaRPr lang="el-GR" sz="4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6000" dirty="0" smtClean="0"/>
              <a:t>Υδραυλικές κονίες</a:t>
            </a:r>
            <a:r>
              <a:rPr lang="el-GR" dirty="0" smtClean="0"/>
              <a:t/>
            </a:r>
            <a:br>
              <a:rPr lang="el-GR" dirty="0" smtClean="0"/>
            </a:br>
            <a:endParaRPr lang="el-GR" dirty="0"/>
          </a:p>
        </p:txBody>
      </p:sp>
      <p:sp>
        <p:nvSpPr>
          <p:cNvPr id="3" name="2 - Θέση περιεχομένου"/>
          <p:cNvSpPr>
            <a:spLocks noGrp="1"/>
          </p:cNvSpPr>
          <p:nvPr>
            <p:ph idx="1"/>
          </p:nvPr>
        </p:nvSpPr>
        <p:spPr>
          <a:xfrm>
            <a:off x="914400" y="3357562"/>
            <a:ext cx="7772400" cy="2997998"/>
          </a:xfrm>
        </p:spPr>
        <p:txBody>
          <a:bodyPr>
            <a:normAutofit/>
          </a:bodyPr>
          <a:lstStyle/>
          <a:p>
            <a:r>
              <a:rPr lang="el-GR" sz="8800" dirty="0" smtClean="0"/>
              <a:t>τσιμέντο</a:t>
            </a:r>
            <a:endParaRPr lang="el-GR" sz="8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800" dirty="0" smtClean="0"/>
              <a:t>ΚΟΝΙΑΜΑΤΑ</a:t>
            </a:r>
            <a:endParaRPr lang="el-GR" sz="4800" dirty="0"/>
          </a:p>
        </p:txBody>
      </p:sp>
      <p:sp>
        <p:nvSpPr>
          <p:cNvPr id="3" name="2 - Θέση περιεχομένου"/>
          <p:cNvSpPr>
            <a:spLocks noGrp="1"/>
          </p:cNvSpPr>
          <p:nvPr>
            <p:ph idx="1"/>
          </p:nvPr>
        </p:nvSpPr>
        <p:spPr>
          <a:xfrm>
            <a:off x="928662" y="2286000"/>
            <a:ext cx="7772400" cy="4572000"/>
          </a:xfrm>
        </p:spPr>
        <p:txBody>
          <a:bodyPr>
            <a:normAutofit/>
          </a:bodyPr>
          <a:lstStyle/>
          <a:p>
            <a:r>
              <a:rPr lang="el-GR" sz="4400" dirty="0" err="1" smtClean="0"/>
              <a:t>Πηλοκονιάματα</a:t>
            </a:r>
            <a:endParaRPr lang="el-GR" sz="4400" dirty="0" smtClean="0"/>
          </a:p>
          <a:p>
            <a:r>
              <a:rPr lang="el-GR" sz="4400" dirty="0" smtClean="0"/>
              <a:t>Ασβεστοκονιάματα</a:t>
            </a:r>
          </a:p>
          <a:p>
            <a:r>
              <a:rPr lang="el-GR" sz="4400" dirty="0" smtClean="0"/>
              <a:t>Τσιμεντοκονιάματα </a:t>
            </a:r>
          </a:p>
          <a:p>
            <a:r>
              <a:rPr lang="el-GR" sz="4400" dirty="0" err="1" smtClean="0"/>
              <a:t>Ασβεστοτσιμεντοκονιάματα</a:t>
            </a:r>
            <a:endParaRPr lang="el-GR" sz="4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229500" cy="914400"/>
          </a:xfrm>
        </p:spPr>
        <p:txBody>
          <a:bodyPr/>
          <a:lstStyle/>
          <a:p>
            <a:pPr algn="ctr"/>
            <a:r>
              <a:rPr lang="el-GR" sz="5400" dirty="0" smtClean="0"/>
              <a:t>ΚΕΡΑΜΙΚΑ ΠΡΟΙΟΝΤΑ</a:t>
            </a:r>
            <a:endParaRPr lang="el-GR" sz="5400" dirty="0"/>
          </a:p>
        </p:txBody>
      </p:sp>
      <p:sp>
        <p:nvSpPr>
          <p:cNvPr id="3" name="2 - Θέση περιεχομένου"/>
          <p:cNvSpPr>
            <a:spLocks noGrp="1"/>
          </p:cNvSpPr>
          <p:nvPr>
            <p:ph idx="1"/>
          </p:nvPr>
        </p:nvSpPr>
        <p:spPr>
          <a:xfrm>
            <a:off x="1214414" y="2071678"/>
            <a:ext cx="7486648" cy="5429256"/>
          </a:xfrm>
        </p:spPr>
        <p:txBody>
          <a:bodyPr/>
          <a:lstStyle/>
          <a:p>
            <a:r>
              <a:rPr lang="el-GR" sz="4000" dirty="0" smtClean="0"/>
              <a:t>ΟΠΤΟΠΛΙΝΘΟΙ  -ΤΟΥΒΛΑ</a:t>
            </a:r>
          </a:p>
          <a:p>
            <a:endParaRPr lang="el-GR" sz="4000" dirty="0" smtClean="0"/>
          </a:p>
          <a:p>
            <a:r>
              <a:rPr lang="el-GR" sz="4000" dirty="0" smtClean="0"/>
              <a:t>ΚΕΡΑΜΙΔΙΑ</a:t>
            </a:r>
          </a:p>
          <a:p>
            <a:endParaRPr lang="el-GR" sz="4000" dirty="0" smtClean="0"/>
          </a:p>
          <a:p>
            <a:r>
              <a:rPr lang="el-GR" sz="4000" dirty="0" smtClean="0"/>
              <a:t>ΠΛΑΚΙΔΙΑ</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728" y="214290"/>
            <a:ext cx="6900882" cy="985838"/>
          </a:xfrm>
        </p:spPr>
        <p:txBody>
          <a:bodyPr/>
          <a:lstStyle/>
          <a:p>
            <a:r>
              <a:rPr lang="el-GR" dirty="0" smtClean="0"/>
              <a:t>ΟΠΤΟΠΛΙΝΘΟΙ - ΤΟΥΒΛΑ</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sz="2800" dirty="0" smtClean="0"/>
              <a:t>Συμπαγή τούβλα </a:t>
            </a:r>
          </a:p>
          <a:p>
            <a:endParaRPr lang="el-GR" sz="2800" dirty="0" smtClean="0"/>
          </a:p>
          <a:p>
            <a:pPr>
              <a:buNone/>
            </a:pPr>
            <a:endParaRPr lang="el-GR" sz="2800" dirty="0" smtClean="0"/>
          </a:p>
          <a:p>
            <a:pPr>
              <a:buNone/>
            </a:pPr>
            <a:endParaRPr lang="el-GR" sz="2800" dirty="0" smtClean="0"/>
          </a:p>
          <a:p>
            <a:r>
              <a:rPr lang="el-GR" sz="2800" dirty="0" smtClean="0"/>
              <a:t>Τούβλα με οπές</a:t>
            </a:r>
          </a:p>
          <a:p>
            <a:endParaRPr lang="el-GR" sz="2800" dirty="0" smtClean="0"/>
          </a:p>
          <a:p>
            <a:endParaRPr lang="el-GR" sz="2800" dirty="0" smtClean="0"/>
          </a:p>
          <a:p>
            <a:endParaRPr lang="el-GR" sz="2800" dirty="0" smtClean="0"/>
          </a:p>
          <a:p>
            <a:r>
              <a:rPr lang="el-GR" sz="2800" dirty="0" smtClean="0"/>
              <a:t>Τούβλα μεγάλων </a:t>
            </a:r>
          </a:p>
          <a:p>
            <a:pPr>
              <a:buNone/>
            </a:pPr>
            <a:r>
              <a:rPr lang="el-GR" sz="2800" dirty="0" smtClean="0"/>
              <a:t>διαστάσεων  -  Μπλοκ</a:t>
            </a:r>
            <a:endParaRPr lang="el-GR" sz="2800" dirty="0"/>
          </a:p>
        </p:txBody>
      </p:sp>
      <p:pic>
        <p:nvPicPr>
          <p:cNvPr id="4" name="3 - Εικόνα" descr="Τούβλα-Πεπαλαιωμένα-01.jpg"/>
          <p:cNvPicPr>
            <a:picLocks noChangeAspect="1"/>
          </p:cNvPicPr>
          <p:nvPr/>
        </p:nvPicPr>
        <p:blipFill>
          <a:blip r:embed="rId2" cstate="print"/>
          <a:stretch>
            <a:fillRect/>
          </a:stretch>
        </p:blipFill>
        <p:spPr>
          <a:xfrm>
            <a:off x="5357818" y="1071546"/>
            <a:ext cx="3214678" cy="2143140"/>
          </a:xfrm>
          <a:prstGeom prst="rect">
            <a:avLst/>
          </a:prstGeom>
        </p:spPr>
      </p:pic>
      <p:pic>
        <p:nvPicPr>
          <p:cNvPr id="5" name="4 - Εικόνα" descr="Toybla.jpg"/>
          <p:cNvPicPr>
            <a:picLocks noChangeAspect="1"/>
          </p:cNvPicPr>
          <p:nvPr/>
        </p:nvPicPr>
        <p:blipFill>
          <a:blip r:embed="rId3" cstate="print"/>
          <a:stretch>
            <a:fillRect/>
          </a:stretch>
        </p:blipFill>
        <p:spPr>
          <a:xfrm>
            <a:off x="5357818" y="3071810"/>
            <a:ext cx="3214710" cy="2000264"/>
          </a:xfrm>
          <a:prstGeom prst="rect">
            <a:avLst/>
          </a:prstGeom>
        </p:spPr>
      </p:pic>
      <p:pic>
        <p:nvPicPr>
          <p:cNvPr id="6" name="5 - Εικόνα" descr="images.jpg"/>
          <p:cNvPicPr>
            <a:picLocks noChangeAspect="1"/>
          </p:cNvPicPr>
          <p:nvPr/>
        </p:nvPicPr>
        <p:blipFill>
          <a:blip r:embed="rId4"/>
          <a:stretch>
            <a:fillRect/>
          </a:stretch>
        </p:blipFill>
        <p:spPr>
          <a:xfrm>
            <a:off x="5357818" y="4981575"/>
            <a:ext cx="3214710" cy="18764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158062" cy="914400"/>
          </a:xfrm>
        </p:spPr>
        <p:txBody>
          <a:bodyPr/>
          <a:lstStyle/>
          <a:p>
            <a:pPr algn="ctr"/>
            <a:r>
              <a:rPr lang="el-GR" dirty="0" smtClean="0"/>
              <a:t>ΠΡΟΙΟΝΤΑ ΤΣΙΜΕΝΤΟΥ</a:t>
            </a:r>
            <a:endParaRPr lang="el-GR" dirty="0"/>
          </a:p>
        </p:txBody>
      </p:sp>
      <p:sp>
        <p:nvSpPr>
          <p:cNvPr id="3" name="2 - Θέση περιεχομένου"/>
          <p:cNvSpPr>
            <a:spLocks noGrp="1"/>
          </p:cNvSpPr>
          <p:nvPr>
            <p:ph idx="1"/>
          </p:nvPr>
        </p:nvSpPr>
        <p:spPr>
          <a:xfrm>
            <a:off x="1214414" y="1783560"/>
            <a:ext cx="7472386" cy="4572000"/>
          </a:xfrm>
        </p:spPr>
        <p:txBody>
          <a:bodyPr>
            <a:normAutofit/>
          </a:bodyPr>
          <a:lstStyle/>
          <a:p>
            <a:r>
              <a:rPr lang="el-GR" sz="4000" dirty="0" smtClean="0"/>
              <a:t>Τσιμεντόλιθοι</a:t>
            </a:r>
          </a:p>
          <a:p>
            <a:r>
              <a:rPr lang="el-GR" sz="4000" dirty="0" smtClean="0"/>
              <a:t>Κυβόλιθοι</a:t>
            </a:r>
          </a:p>
          <a:p>
            <a:r>
              <a:rPr lang="el-GR" sz="4000" dirty="0" smtClean="0"/>
              <a:t>Πλάκες τσιμέντου</a:t>
            </a:r>
          </a:p>
          <a:p>
            <a:r>
              <a:rPr lang="el-GR" sz="4000" dirty="0" smtClean="0"/>
              <a:t>Κράσπεδα</a:t>
            </a:r>
            <a:endParaRPr lang="el-GR"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mages (1).jpg"/>
          <p:cNvPicPr>
            <a:picLocks noGrp="1" noChangeAspect="1"/>
          </p:cNvPicPr>
          <p:nvPr>
            <p:ph idx="1"/>
          </p:nvPr>
        </p:nvPicPr>
        <p:blipFill>
          <a:blip r:embed="rId2"/>
          <a:stretch>
            <a:fillRect/>
          </a:stretch>
        </p:blipFill>
        <p:spPr>
          <a:xfrm>
            <a:off x="857224" y="1214422"/>
            <a:ext cx="3714776" cy="2714644"/>
          </a:xfrm>
        </p:spPr>
      </p:pic>
      <p:pic>
        <p:nvPicPr>
          <p:cNvPr id="5" name="4 - Εικόνα" descr="kraspedo-page-367x367.jpg"/>
          <p:cNvPicPr>
            <a:picLocks noChangeAspect="1"/>
          </p:cNvPicPr>
          <p:nvPr/>
        </p:nvPicPr>
        <p:blipFill>
          <a:blip r:embed="rId3"/>
          <a:stretch>
            <a:fillRect/>
          </a:stretch>
        </p:blipFill>
        <p:spPr>
          <a:xfrm>
            <a:off x="4857752" y="1214423"/>
            <a:ext cx="3643338" cy="2714643"/>
          </a:xfrm>
          <a:prstGeom prst="rect">
            <a:avLst/>
          </a:prstGeom>
        </p:spPr>
      </p:pic>
      <p:pic>
        <p:nvPicPr>
          <p:cNvPr id="6" name="5 - Εικόνα" descr="60X40-ΑΜΜΟΒΟΛΗ-ΓΙΑ-ΠΡΟΙΟΝΤΑ.jpg"/>
          <p:cNvPicPr>
            <a:picLocks noChangeAspect="1"/>
          </p:cNvPicPr>
          <p:nvPr/>
        </p:nvPicPr>
        <p:blipFill>
          <a:blip r:embed="rId4"/>
          <a:stretch>
            <a:fillRect/>
          </a:stretch>
        </p:blipFill>
        <p:spPr>
          <a:xfrm>
            <a:off x="2500298" y="4071942"/>
            <a:ext cx="4651384" cy="278605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300938" cy="914400"/>
          </a:xfrm>
        </p:spPr>
        <p:txBody>
          <a:bodyPr/>
          <a:lstStyle/>
          <a:p>
            <a:pPr algn="ctr"/>
            <a:r>
              <a:rPr lang="el-GR" dirty="0" smtClean="0"/>
              <a:t>ΔΟΜΙΚΑ ΜΠΛΟΚ ΕΛΑΦΡΟΥ ΠΟΡΩΔΟΥΣ ΣΚΥΡΟΔΕΜΑΤΟΣ</a:t>
            </a:r>
            <a:endParaRPr lang="el-GR" dirty="0"/>
          </a:p>
        </p:txBody>
      </p:sp>
      <p:pic>
        <p:nvPicPr>
          <p:cNvPr id="4" name="3 - Θέση περιεχομένου" descr="gazbeton-ytong.jpg"/>
          <p:cNvPicPr>
            <a:picLocks noGrp="1" noChangeAspect="1"/>
          </p:cNvPicPr>
          <p:nvPr>
            <p:ph idx="1"/>
          </p:nvPr>
        </p:nvPicPr>
        <p:blipFill>
          <a:blip r:embed="rId2"/>
          <a:stretch>
            <a:fillRect/>
          </a:stretch>
        </p:blipFill>
        <p:spPr>
          <a:xfrm>
            <a:off x="1285852" y="2357430"/>
            <a:ext cx="6605612" cy="400052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28794" y="512064"/>
            <a:ext cx="6758006" cy="914400"/>
          </a:xfrm>
        </p:spPr>
        <p:txBody>
          <a:bodyPr/>
          <a:lstStyle/>
          <a:p>
            <a:r>
              <a:rPr lang="el-GR" dirty="0" smtClean="0"/>
              <a:t>Ιστορικά στοιχεία</a:t>
            </a:r>
            <a:endParaRPr lang="el-GR" dirty="0"/>
          </a:p>
        </p:txBody>
      </p:sp>
      <p:sp>
        <p:nvSpPr>
          <p:cNvPr id="3" name="2 - Θέση περιεχομένου"/>
          <p:cNvSpPr>
            <a:spLocks noGrp="1"/>
          </p:cNvSpPr>
          <p:nvPr>
            <p:ph idx="1"/>
          </p:nvPr>
        </p:nvSpPr>
        <p:spPr>
          <a:xfrm>
            <a:off x="914400" y="1571612"/>
            <a:ext cx="7772400" cy="4783948"/>
          </a:xfrm>
        </p:spPr>
        <p:txBody>
          <a:bodyPr>
            <a:noAutofit/>
          </a:bodyPr>
          <a:lstStyle/>
          <a:p>
            <a:pPr>
              <a:buNone/>
            </a:pPr>
            <a:r>
              <a:rPr lang="en-US" sz="2800" dirty="0" smtClean="0"/>
              <a:t>        </a:t>
            </a:r>
            <a:r>
              <a:rPr lang="el-GR" sz="2800" dirty="0" smtClean="0"/>
              <a:t>Στην προϊστορική εποχή , πριν </a:t>
            </a:r>
            <a:r>
              <a:rPr lang="el-GR" sz="2800" dirty="0" smtClean="0"/>
              <a:t>10.000 περίπου χρόνια  οι πρώτοι άνθρωποι που δημιούργησαν τις αρχικές μορφές κοινωνικών ομάδων άρχισαν, να χρησιμοποίησαν </a:t>
            </a:r>
            <a:r>
              <a:rPr lang="el-GR" sz="2800" dirty="0" smtClean="0"/>
              <a:t>υλικά </a:t>
            </a:r>
            <a:r>
              <a:rPr lang="el-GR" sz="2800" dirty="0" smtClean="0"/>
              <a:t>με τα οποία κατασκεύασαν έργα για να προστατευθούν από τα φυσικά φαινόμενα, τα άγρια ζώα και τους εχθρούς τους. Χρησιμοποίησαν οστά και δέρματα ζώων, ξύλα και φυτικά προϊόντα.  Κατόπιν εκμεταλλεύτηκαν τους φυσικούς λίθους με τους οποίους έφτιαξαν θαυμαστά έργα.</a:t>
            </a:r>
            <a:endParaRPr lang="el-G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6943748" cy="914400"/>
          </a:xfrm>
        </p:spPr>
        <p:txBody>
          <a:bodyPr/>
          <a:lstStyle/>
          <a:p>
            <a:pPr algn="ctr"/>
            <a:r>
              <a:rPr lang="el-GR" sz="6000" dirty="0" smtClean="0"/>
              <a:t>ΞΥΛΟ</a:t>
            </a:r>
            <a:br>
              <a:rPr lang="el-GR" sz="6000" dirty="0" smtClean="0"/>
            </a:br>
            <a:endParaRPr lang="el-GR" sz="6000" dirty="0"/>
          </a:p>
        </p:txBody>
      </p:sp>
      <p:pic>
        <p:nvPicPr>
          <p:cNvPr id="4" name="3 - Θέση περιεχομένου" descr="xyleia-1000x654.jpg"/>
          <p:cNvPicPr>
            <a:picLocks noGrp="1" noChangeAspect="1"/>
          </p:cNvPicPr>
          <p:nvPr>
            <p:ph idx="1"/>
          </p:nvPr>
        </p:nvPicPr>
        <p:blipFill>
          <a:blip r:embed="rId2"/>
          <a:stretch>
            <a:fillRect/>
          </a:stretch>
        </p:blipFill>
        <p:spPr>
          <a:xfrm>
            <a:off x="1285852" y="1857364"/>
            <a:ext cx="6990826" cy="4572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code200_housesfrom40sma.jpg"/>
          <p:cNvPicPr>
            <a:picLocks noGrp="1" noChangeAspect="1"/>
          </p:cNvPicPr>
          <p:nvPr>
            <p:ph idx="1"/>
          </p:nvPr>
        </p:nvPicPr>
        <p:blipFill>
          <a:blip r:embed="rId2"/>
          <a:stretch>
            <a:fillRect/>
          </a:stretch>
        </p:blipFill>
        <p:spPr>
          <a:xfrm>
            <a:off x="1625600" y="1784350"/>
            <a:ext cx="6350000" cy="4572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αρχείο λήψης.jpg"/>
          <p:cNvPicPr>
            <a:picLocks noGrp="1" noChangeAspect="1"/>
          </p:cNvPicPr>
          <p:nvPr>
            <p:ph idx="1"/>
          </p:nvPr>
        </p:nvPicPr>
        <p:blipFill>
          <a:blip r:embed="rId2"/>
          <a:stretch>
            <a:fillRect/>
          </a:stretch>
        </p:blipFill>
        <p:spPr>
          <a:xfrm>
            <a:off x="1643042" y="1714488"/>
            <a:ext cx="6072230" cy="435771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586690" cy="914400"/>
          </a:xfrm>
        </p:spPr>
        <p:txBody>
          <a:bodyPr/>
          <a:lstStyle/>
          <a:p>
            <a:pPr algn="ctr"/>
            <a:r>
              <a:rPr lang="el-GR" dirty="0" smtClean="0"/>
              <a:t>ΜΕΤΑΛΛΟ </a:t>
            </a:r>
            <a:endParaRPr lang="el-GR" dirty="0"/>
          </a:p>
        </p:txBody>
      </p:sp>
      <p:pic>
        <p:nvPicPr>
          <p:cNvPr id="5" name="4 - Θέση περιεχομένου" descr="unnamed (1).jpg"/>
          <p:cNvPicPr>
            <a:picLocks noGrp="1" noChangeAspect="1"/>
          </p:cNvPicPr>
          <p:nvPr>
            <p:ph idx="1"/>
          </p:nvPr>
        </p:nvPicPr>
        <p:blipFill>
          <a:blip r:embed="rId2"/>
          <a:stretch>
            <a:fillRect/>
          </a:stretch>
        </p:blipFill>
        <p:spPr>
          <a:xfrm>
            <a:off x="2214546" y="1784350"/>
            <a:ext cx="5286412" cy="45720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refuerzo-de-trabajo-de-acero-de-barra-de-refuerzo-de-construccion-las-barras-de-acero-de-los-refuerzos-se-apilan-cierre-la-barra-de-refuerzo-de-acero-nuevo-inducido-2fk9ax4.jpg"/>
          <p:cNvPicPr>
            <a:picLocks noGrp="1" noChangeAspect="1"/>
          </p:cNvPicPr>
          <p:nvPr>
            <p:ph idx="1"/>
          </p:nvPr>
        </p:nvPicPr>
        <p:blipFill>
          <a:blip r:embed="rId2"/>
          <a:stretch>
            <a:fillRect/>
          </a:stretch>
        </p:blipFill>
        <p:spPr>
          <a:xfrm>
            <a:off x="1357290" y="1142984"/>
            <a:ext cx="6786610" cy="535785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01.jpg"/>
          <p:cNvPicPr>
            <a:picLocks noGrp="1" noChangeAspect="1"/>
          </p:cNvPicPr>
          <p:nvPr>
            <p:ph idx="1"/>
          </p:nvPr>
        </p:nvPicPr>
        <p:blipFill>
          <a:blip r:embed="rId2" cstate="print"/>
          <a:stretch>
            <a:fillRect/>
          </a:stretch>
        </p:blipFill>
        <p:spPr>
          <a:xfrm>
            <a:off x="3000364" y="1784350"/>
            <a:ext cx="3643338" cy="4572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ΥΛΙΚΑ ΕΛΑΦΡΑΣ ΔΟΜΗΣΗΣ</a:t>
            </a:r>
            <a:endParaRPr lang="el-GR" dirty="0"/>
          </a:p>
        </p:txBody>
      </p:sp>
      <p:sp>
        <p:nvSpPr>
          <p:cNvPr id="3" name="2 - Θέση περιεχομένου"/>
          <p:cNvSpPr>
            <a:spLocks noGrp="1"/>
          </p:cNvSpPr>
          <p:nvPr>
            <p:ph idx="1"/>
          </p:nvPr>
        </p:nvSpPr>
        <p:spPr>
          <a:xfrm>
            <a:off x="914400" y="1571612"/>
            <a:ext cx="7772400" cy="4783948"/>
          </a:xfrm>
        </p:spPr>
        <p:txBody>
          <a:bodyPr/>
          <a:lstStyle/>
          <a:p>
            <a:r>
              <a:rPr lang="el-GR" dirty="0" smtClean="0"/>
              <a:t>ΓΥΨΟΣΑΝΙΔΕΣ</a:t>
            </a:r>
            <a:endParaRPr lang="el-GR" dirty="0"/>
          </a:p>
        </p:txBody>
      </p:sp>
      <p:pic>
        <p:nvPicPr>
          <p:cNvPr id="4" name="3 - Εικόνα" descr="unnamed (2).jpg"/>
          <p:cNvPicPr>
            <a:picLocks noChangeAspect="1"/>
          </p:cNvPicPr>
          <p:nvPr/>
        </p:nvPicPr>
        <p:blipFill>
          <a:blip r:embed="rId2"/>
          <a:stretch>
            <a:fillRect/>
          </a:stretch>
        </p:blipFill>
        <p:spPr>
          <a:xfrm>
            <a:off x="1857356" y="2285992"/>
            <a:ext cx="5786478" cy="421484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ΥΛΙΚΑ ΕΛΑΦΡΑΣ ΔΟΜΗΣΗΣ</a:t>
            </a:r>
            <a:endParaRPr lang="el-GR" dirty="0"/>
          </a:p>
        </p:txBody>
      </p:sp>
      <p:sp>
        <p:nvSpPr>
          <p:cNvPr id="3" name="2 - Θέση περιεχομένου"/>
          <p:cNvSpPr>
            <a:spLocks noGrp="1"/>
          </p:cNvSpPr>
          <p:nvPr>
            <p:ph idx="1"/>
          </p:nvPr>
        </p:nvSpPr>
        <p:spPr>
          <a:xfrm>
            <a:off x="914400" y="1571612"/>
            <a:ext cx="7772400" cy="4783948"/>
          </a:xfrm>
        </p:spPr>
        <p:txBody>
          <a:bodyPr/>
          <a:lstStyle/>
          <a:p>
            <a:r>
              <a:rPr lang="el-GR" dirty="0" smtClean="0"/>
              <a:t>ΤΣΙΜΕΝΤΟΣΑΝΙΔΕΣ</a:t>
            </a:r>
            <a:endParaRPr lang="el-GR" dirty="0"/>
          </a:p>
        </p:txBody>
      </p:sp>
      <p:pic>
        <p:nvPicPr>
          <p:cNvPr id="4" name="3 - Εικόνα" descr="unnamed (2).jpg"/>
          <p:cNvPicPr>
            <a:picLocks noChangeAspect="1"/>
          </p:cNvPicPr>
          <p:nvPr/>
        </p:nvPicPr>
        <p:blipFill>
          <a:blip r:embed="rId2"/>
          <a:stretch>
            <a:fillRect/>
          </a:stretch>
        </p:blipFill>
        <p:spPr>
          <a:xfrm>
            <a:off x="1714480" y="2285992"/>
            <a:ext cx="5929354" cy="442915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515252" cy="914400"/>
          </a:xfrm>
        </p:spPr>
        <p:txBody>
          <a:bodyPr/>
          <a:lstStyle/>
          <a:p>
            <a:pPr algn="ctr"/>
            <a:r>
              <a:rPr lang="el-GR" dirty="0" smtClean="0"/>
              <a:t>ΠΛΑΣΤΙΚΟ</a:t>
            </a:r>
            <a:endParaRPr lang="el-GR" dirty="0"/>
          </a:p>
        </p:txBody>
      </p:sp>
      <p:pic>
        <p:nvPicPr>
          <p:cNvPr id="4" name="3 - Θέση περιεχομένου" descr="koufomata-pvc-oodb9fmpw689gph6ld2hgg8nygov9pklv40g5czloo.jpg"/>
          <p:cNvPicPr>
            <a:picLocks noGrp="1" noChangeAspect="1"/>
          </p:cNvPicPr>
          <p:nvPr>
            <p:ph idx="1"/>
          </p:nvPr>
        </p:nvPicPr>
        <p:blipFill>
          <a:blip r:embed="rId2"/>
          <a:stretch>
            <a:fillRect/>
          </a:stretch>
        </p:blipFill>
        <p:spPr>
          <a:xfrm>
            <a:off x="914400" y="2000240"/>
            <a:ext cx="7515252" cy="4071966"/>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214290"/>
            <a:ext cx="7158062" cy="914400"/>
          </a:xfrm>
        </p:spPr>
        <p:txBody>
          <a:bodyPr/>
          <a:lstStyle/>
          <a:p>
            <a:pPr algn="ctr"/>
            <a:r>
              <a:rPr lang="el-GR" dirty="0" smtClean="0"/>
              <a:t>ΓΥΑΛΙ</a:t>
            </a:r>
            <a:br>
              <a:rPr lang="el-GR" dirty="0" smtClean="0"/>
            </a:br>
            <a:endParaRPr lang="el-GR" dirty="0"/>
          </a:p>
        </p:txBody>
      </p:sp>
      <p:sp>
        <p:nvSpPr>
          <p:cNvPr id="3" name="2 - Θέση περιεχομένου"/>
          <p:cNvSpPr>
            <a:spLocks noGrp="1"/>
          </p:cNvSpPr>
          <p:nvPr>
            <p:ph idx="1"/>
          </p:nvPr>
        </p:nvSpPr>
        <p:spPr>
          <a:xfrm>
            <a:off x="428596" y="1783560"/>
            <a:ext cx="8258204" cy="4572000"/>
          </a:xfrm>
        </p:spPr>
        <p:txBody>
          <a:bodyPr/>
          <a:lstStyle/>
          <a:p>
            <a:r>
              <a:rPr lang="el-GR" dirty="0" smtClean="0"/>
              <a:t>ΥΑΛΟΥΒΛΑ</a:t>
            </a:r>
          </a:p>
          <a:p>
            <a:endParaRPr lang="el-GR" dirty="0" smtClean="0"/>
          </a:p>
          <a:p>
            <a:endParaRPr lang="el-GR" dirty="0" smtClean="0"/>
          </a:p>
          <a:p>
            <a:endParaRPr lang="el-GR" dirty="0" smtClean="0"/>
          </a:p>
          <a:p>
            <a:endParaRPr lang="el-GR" dirty="0" smtClean="0"/>
          </a:p>
          <a:p>
            <a:r>
              <a:rPr lang="el-GR" sz="2800" dirty="0" smtClean="0"/>
              <a:t>ΥΑΛΟΠΕΤΑΣΜΑΤΑ</a:t>
            </a:r>
            <a:r>
              <a:rPr lang="el-GR" dirty="0" smtClean="0"/>
              <a:t>  </a:t>
            </a:r>
            <a:endParaRPr lang="el-GR" dirty="0"/>
          </a:p>
        </p:txBody>
      </p:sp>
      <p:pic>
        <p:nvPicPr>
          <p:cNvPr id="4" name="3 - Εικόνα" descr="56718-HROMATOPOLEIA-–-SIDIRIKA-Asbestomega---Lenakakis-Petros-kai-SIA-EE---Hromata--Bernikia---Sidirika---Ydraylika---Monotika---Yalotoybla---Irakleio-y3.jpg"/>
          <p:cNvPicPr>
            <a:picLocks noChangeAspect="1"/>
          </p:cNvPicPr>
          <p:nvPr/>
        </p:nvPicPr>
        <p:blipFill>
          <a:blip r:embed="rId2"/>
          <a:stretch>
            <a:fillRect/>
          </a:stretch>
        </p:blipFill>
        <p:spPr>
          <a:xfrm>
            <a:off x="4143372" y="1000108"/>
            <a:ext cx="4714908" cy="3000396"/>
          </a:xfrm>
          <a:prstGeom prst="rect">
            <a:avLst/>
          </a:prstGeom>
        </p:spPr>
      </p:pic>
      <p:pic>
        <p:nvPicPr>
          <p:cNvPr id="5" name="4 - Εικόνα" descr="yalo.jpg"/>
          <p:cNvPicPr>
            <a:picLocks noChangeAspect="1"/>
          </p:cNvPicPr>
          <p:nvPr/>
        </p:nvPicPr>
        <p:blipFill>
          <a:blip r:embed="rId3"/>
          <a:stretch>
            <a:fillRect/>
          </a:stretch>
        </p:blipFill>
        <p:spPr>
          <a:xfrm>
            <a:off x="4143372" y="3929066"/>
            <a:ext cx="4714908" cy="29289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914400" y="857232"/>
            <a:ext cx="7772400" cy="5498328"/>
          </a:xfrm>
        </p:spPr>
        <p:txBody>
          <a:bodyPr/>
          <a:lstStyle/>
          <a:p>
            <a:pPr>
              <a:buNone/>
            </a:pPr>
            <a:r>
              <a:rPr lang="el-GR" dirty="0" smtClean="0"/>
              <a:t>       Χρησιμοποίησαν </a:t>
            </a:r>
            <a:r>
              <a:rPr lang="el-GR" dirty="0" smtClean="0"/>
              <a:t>το ξύλο και  την άργιλο για τη δημιουργία </a:t>
            </a:r>
            <a:r>
              <a:rPr lang="el-GR" dirty="0" smtClean="0"/>
              <a:t>κεραμικών </a:t>
            </a:r>
            <a:r>
              <a:rPr lang="el-GR" dirty="0" smtClean="0"/>
              <a:t>υλικών όπως τα κεραμίδια και οι πλίνθοι.</a:t>
            </a:r>
            <a:endParaRPr lang="el-GR" dirty="0"/>
          </a:p>
        </p:txBody>
      </p:sp>
      <p:pic>
        <p:nvPicPr>
          <p:cNvPr id="4" name="3 - Εικόνα" descr="neolithic-kastoria-DSC_0066.jpg"/>
          <p:cNvPicPr>
            <a:picLocks noChangeAspect="1"/>
          </p:cNvPicPr>
          <p:nvPr/>
        </p:nvPicPr>
        <p:blipFill>
          <a:blip r:embed="rId2"/>
          <a:stretch>
            <a:fillRect/>
          </a:stretch>
        </p:blipFill>
        <p:spPr>
          <a:xfrm>
            <a:off x="1357290" y="2571744"/>
            <a:ext cx="6929486" cy="407196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28662" y="357166"/>
            <a:ext cx="7772400" cy="914400"/>
          </a:xfrm>
        </p:spPr>
        <p:txBody>
          <a:bodyPr/>
          <a:lstStyle/>
          <a:p>
            <a:pPr algn="ctr"/>
            <a:r>
              <a:rPr lang="el-GR" dirty="0" smtClean="0"/>
              <a:t>ΜΟΝΩΤΙΚΑ ΥΛΙΚΑ</a:t>
            </a:r>
            <a:endParaRPr lang="el-GR" dirty="0"/>
          </a:p>
        </p:txBody>
      </p:sp>
      <p:pic>
        <p:nvPicPr>
          <p:cNvPr id="4" name="3 - Θέση περιεχομένου" descr="exilasmeni.png"/>
          <p:cNvPicPr>
            <a:picLocks noGrp="1" noChangeAspect="1"/>
          </p:cNvPicPr>
          <p:nvPr>
            <p:ph idx="1"/>
          </p:nvPr>
        </p:nvPicPr>
        <p:blipFill>
          <a:blip r:embed="rId2"/>
          <a:stretch>
            <a:fillRect/>
          </a:stretch>
        </p:blipFill>
        <p:spPr>
          <a:xfrm>
            <a:off x="5000628" y="3857628"/>
            <a:ext cx="3714776" cy="2714644"/>
          </a:xfrm>
        </p:spPr>
      </p:pic>
      <p:pic>
        <p:nvPicPr>
          <p:cNvPr id="5" name="4 - Εικόνα" descr="stonewool-660x353.jpg"/>
          <p:cNvPicPr>
            <a:picLocks noChangeAspect="1"/>
          </p:cNvPicPr>
          <p:nvPr/>
        </p:nvPicPr>
        <p:blipFill>
          <a:blip r:embed="rId3"/>
          <a:stretch>
            <a:fillRect/>
          </a:stretch>
        </p:blipFill>
        <p:spPr>
          <a:xfrm>
            <a:off x="2500298" y="1142984"/>
            <a:ext cx="4643426" cy="2576531"/>
          </a:xfrm>
          <a:prstGeom prst="rect">
            <a:avLst/>
          </a:prstGeom>
        </p:spPr>
      </p:pic>
      <p:pic>
        <p:nvPicPr>
          <p:cNvPr id="6" name="5 - Εικόνα" descr="681c95ca2c140680383be2cbdc84c30a_L.jpg"/>
          <p:cNvPicPr>
            <a:picLocks noChangeAspect="1"/>
          </p:cNvPicPr>
          <p:nvPr/>
        </p:nvPicPr>
        <p:blipFill>
          <a:blip r:embed="rId4" cstate="print"/>
          <a:stretch>
            <a:fillRect/>
          </a:stretch>
        </p:blipFill>
        <p:spPr>
          <a:xfrm>
            <a:off x="714348" y="3857628"/>
            <a:ext cx="4000528" cy="271464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ΑΣΦΑΛΤΙΚΑ ΥΛΙΚΑ</a:t>
            </a:r>
            <a:endParaRPr lang="el-GR" dirty="0"/>
          </a:p>
        </p:txBody>
      </p:sp>
      <p:pic>
        <p:nvPicPr>
          <p:cNvPr id="4" name="3 - Θέση περιεχομένου" descr="gds4gds64gds46gsd.jpg"/>
          <p:cNvPicPr>
            <a:picLocks noGrp="1" noChangeAspect="1"/>
          </p:cNvPicPr>
          <p:nvPr>
            <p:ph idx="1"/>
          </p:nvPr>
        </p:nvPicPr>
        <p:blipFill>
          <a:blip r:embed="rId2"/>
          <a:stretch>
            <a:fillRect/>
          </a:stretch>
        </p:blipFill>
        <p:spPr>
          <a:xfrm>
            <a:off x="914400" y="1500174"/>
            <a:ext cx="7772400" cy="475616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ΧΡΩΜΑΤΑ</a:t>
            </a:r>
            <a:endParaRPr lang="el-GR" dirty="0"/>
          </a:p>
        </p:txBody>
      </p:sp>
      <p:pic>
        <p:nvPicPr>
          <p:cNvPr id="4" name="3 - Θέση περιεχομένου" descr="building-consumables.jpg"/>
          <p:cNvPicPr>
            <a:picLocks noGrp="1" noChangeAspect="1"/>
          </p:cNvPicPr>
          <p:nvPr>
            <p:ph idx="1"/>
          </p:nvPr>
        </p:nvPicPr>
        <p:blipFill>
          <a:blip r:embed="rId2"/>
          <a:stretch>
            <a:fillRect/>
          </a:stretch>
        </p:blipFill>
        <p:spPr>
          <a:xfrm>
            <a:off x="914400" y="1787719"/>
            <a:ext cx="7772400" cy="456526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914400" y="1428736"/>
            <a:ext cx="7772400" cy="4926824"/>
          </a:xfrm>
        </p:spPr>
        <p:txBody>
          <a:bodyPr>
            <a:normAutofit fontScale="92500" lnSpcReduction="20000"/>
          </a:bodyPr>
          <a:lstStyle/>
          <a:p>
            <a:pPr>
              <a:buNone/>
            </a:pPr>
            <a:r>
              <a:rPr lang="el-GR" dirty="0" smtClean="0"/>
              <a:t>        Σύμφωνα </a:t>
            </a:r>
            <a:r>
              <a:rPr lang="el-GR" dirty="0" smtClean="0"/>
              <a:t>με την οδηγία 89/106 της Ευρωπαϊκής Ένωσης (Ε.Ε.) τα υλικά θα πρέπει να εξασφαλίζουν:</a:t>
            </a:r>
          </a:p>
          <a:p>
            <a:endParaRPr lang="el-GR" dirty="0" smtClean="0"/>
          </a:p>
          <a:p>
            <a:r>
              <a:rPr lang="el-GR" dirty="0" smtClean="0"/>
              <a:t>Μηχανική αντοχή και ευστάθεια </a:t>
            </a:r>
          </a:p>
          <a:p>
            <a:r>
              <a:rPr lang="el-GR" dirty="0" smtClean="0"/>
              <a:t>Πυρασφάλεια</a:t>
            </a:r>
          </a:p>
          <a:p>
            <a:r>
              <a:rPr lang="el-GR" dirty="0" smtClean="0"/>
              <a:t>Προστασία της υγείας και του περιβάλλοντος </a:t>
            </a:r>
          </a:p>
          <a:p>
            <a:r>
              <a:rPr lang="el-GR" dirty="0" smtClean="0"/>
              <a:t>Ασφάλεια χρήσης </a:t>
            </a:r>
          </a:p>
          <a:p>
            <a:r>
              <a:rPr lang="el-GR" dirty="0" smtClean="0"/>
              <a:t>Προστασία από τον θόρυβο </a:t>
            </a:r>
          </a:p>
          <a:p>
            <a:r>
              <a:rPr lang="el-GR" dirty="0" smtClean="0"/>
              <a:t>Οικονομία ενέργειας </a:t>
            </a:r>
          </a:p>
          <a:p>
            <a:r>
              <a:rPr lang="el-GR" dirty="0" smtClean="0"/>
              <a:t>Οικονομικότητα</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ΠΑΡΑΓΟΝΤΕΣ ΠΟΥ ΕΠΙΔΡΟΥΝ ΣΤΑ ΔΟΜΙΚΑ ΥΛΙΚΑ</a:t>
            </a:r>
            <a:endParaRPr lang="el-GR" dirty="0"/>
          </a:p>
        </p:txBody>
      </p:sp>
      <p:sp>
        <p:nvSpPr>
          <p:cNvPr id="3" name="2 - Θέση περιεχομένου"/>
          <p:cNvSpPr>
            <a:spLocks noGrp="1"/>
          </p:cNvSpPr>
          <p:nvPr>
            <p:ph idx="1"/>
          </p:nvPr>
        </p:nvSpPr>
        <p:spPr/>
        <p:txBody>
          <a:bodyPr/>
          <a:lstStyle/>
          <a:p>
            <a:r>
              <a:rPr lang="el-GR" dirty="0" smtClean="0"/>
              <a:t>Θερμοκρασία  (ζέστη , παγετός)</a:t>
            </a:r>
          </a:p>
          <a:p>
            <a:r>
              <a:rPr lang="el-GR" dirty="0" smtClean="0"/>
              <a:t>Νερό</a:t>
            </a:r>
          </a:p>
          <a:p>
            <a:r>
              <a:rPr lang="el-GR" dirty="0" smtClean="0"/>
              <a:t>Έδαφος</a:t>
            </a:r>
          </a:p>
          <a:p>
            <a:r>
              <a:rPr lang="el-GR" dirty="0" smtClean="0"/>
              <a:t>Θόρυβος</a:t>
            </a:r>
          </a:p>
          <a:p>
            <a:r>
              <a:rPr lang="el-GR" dirty="0" smtClean="0"/>
              <a:t>Εξωτερικές δυνάμεις  (φορτία, άνεμος, σεισμός, πλημύρες )</a:t>
            </a:r>
          </a:p>
          <a:p>
            <a:r>
              <a:rPr lang="el-GR" dirty="0" smtClean="0"/>
              <a:t>Εσωτερικές δυνάμεις (καθιζήσεις, θερμική διαστολή)</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772400" cy="1345300"/>
          </a:xfrm>
        </p:spPr>
        <p:txBody>
          <a:bodyPr/>
          <a:lstStyle/>
          <a:p>
            <a:pPr algn="ctr"/>
            <a:r>
              <a:rPr lang="el-GR" sz="5400" dirty="0" smtClean="0"/>
              <a:t>ΦΥΣΙΚΟΙ ΛΙΘΟΙ</a:t>
            </a:r>
            <a:endParaRPr lang="el-GR" sz="5400" dirty="0"/>
          </a:p>
        </p:txBody>
      </p:sp>
      <p:sp>
        <p:nvSpPr>
          <p:cNvPr id="3" name="2 - Θέση περιεχομένου"/>
          <p:cNvSpPr>
            <a:spLocks noGrp="1"/>
          </p:cNvSpPr>
          <p:nvPr>
            <p:ph idx="1"/>
          </p:nvPr>
        </p:nvSpPr>
        <p:spPr>
          <a:xfrm>
            <a:off x="1285852" y="1928802"/>
            <a:ext cx="7400948" cy="4426758"/>
          </a:xfrm>
        </p:spPr>
        <p:txBody>
          <a:bodyPr>
            <a:normAutofit/>
          </a:bodyPr>
          <a:lstStyle/>
          <a:p>
            <a:r>
              <a:rPr lang="el-GR" sz="4400" dirty="0" smtClean="0"/>
              <a:t>Αργοί </a:t>
            </a:r>
            <a:r>
              <a:rPr lang="el-GR" sz="4400" dirty="0" smtClean="0"/>
              <a:t>λίθοι</a:t>
            </a:r>
          </a:p>
          <a:p>
            <a:endParaRPr lang="el-GR" sz="4400" dirty="0" smtClean="0"/>
          </a:p>
          <a:p>
            <a:r>
              <a:rPr lang="el-GR" sz="4400" dirty="0" smtClean="0"/>
              <a:t>Λαξευτοί </a:t>
            </a:r>
            <a:r>
              <a:rPr lang="el-GR" sz="4400" dirty="0" smtClean="0"/>
              <a:t>λίθοι</a:t>
            </a:r>
          </a:p>
          <a:p>
            <a:endParaRPr lang="el-GR" sz="4400" dirty="0" smtClean="0"/>
          </a:p>
          <a:p>
            <a:r>
              <a:rPr lang="el-GR" sz="4400" dirty="0" err="1" smtClean="0"/>
              <a:t>Ημιλαξευτοί</a:t>
            </a:r>
            <a:r>
              <a:rPr lang="el-GR" sz="4400" dirty="0" smtClean="0"/>
              <a:t> λίθοι</a:t>
            </a:r>
            <a:endParaRPr lang="el-GR" sz="4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ΑΡΓΟΛΟΘΟΔΟΜΗ</a:t>
            </a:r>
            <a:endParaRPr lang="el-GR" dirty="0"/>
          </a:p>
        </p:txBody>
      </p:sp>
      <p:pic>
        <p:nvPicPr>
          <p:cNvPr id="4" name="3 - Θέση περιεχομένου" descr="unnamed.jpg"/>
          <p:cNvPicPr>
            <a:picLocks noGrp="1" noChangeAspect="1"/>
          </p:cNvPicPr>
          <p:nvPr>
            <p:ph idx="1"/>
          </p:nvPr>
        </p:nvPicPr>
        <p:blipFill>
          <a:blip r:embed="rId2"/>
          <a:stretch>
            <a:fillRect/>
          </a:stretch>
        </p:blipFill>
        <p:spPr>
          <a:xfrm>
            <a:off x="1571604" y="1857364"/>
            <a:ext cx="6357982" cy="464347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ΛΑΞΕΥΤΗ ΛΙΘΟΔΟΜΗ</a:t>
            </a:r>
            <a:endParaRPr lang="el-GR" dirty="0"/>
          </a:p>
        </p:txBody>
      </p:sp>
      <p:pic>
        <p:nvPicPr>
          <p:cNvPr id="4" name="3 - Θέση περιεχομένου" descr="phoca_thumb_l_petra_korfoboynioy_lakseyti12.jpg"/>
          <p:cNvPicPr>
            <a:picLocks noGrp="1" noChangeAspect="1"/>
          </p:cNvPicPr>
          <p:nvPr>
            <p:ph idx="1"/>
          </p:nvPr>
        </p:nvPicPr>
        <p:blipFill>
          <a:blip r:embed="rId2"/>
          <a:stretch>
            <a:fillRect/>
          </a:stretch>
        </p:blipFill>
        <p:spPr>
          <a:xfrm>
            <a:off x="1500166" y="1784350"/>
            <a:ext cx="6357982" cy="4572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12064"/>
            <a:ext cx="8001056" cy="914400"/>
          </a:xfrm>
        </p:spPr>
        <p:txBody>
          <a:bodyPr/>
          <a:lstStyle/>
          <a:p>
            <a:pPr algn="ctr"/>
            <a:r>
              <a:rPr lang="el-GR" sz="5400" dirty="0" smtClean="0"/>
              <a:t>ΠΕΤΡΩΜΑΤΑ</a:t>
            </a:r>
            <a:endParaRPr lang="el-GR" sz="5400" dirty="0"/>
          </a:p>
        </p:txBody>
      </p:sp>
      <p:sp>
        <p:nvSpPr>
          <p:cNvPr id="3" name="2 - Θέση περιεχομένου"/>
          <p:cNvSpPr>
            <a:spLocks noGrp="1"/>
          </p:cNvSpPr>
          <p:nvPr>
            <p:ph idx="1"/>
          </p:nvPr>
        </p:nvSpPr>
        <p:spPr>
          <a:xfrm>
            <a:off x="1714480" y="2143116"/>
            <a:ext cx="6972320" cy="4212444"/>
          </a:xfrm>
        </p:spPr>
        <p:txBody>
          <a:bodyPr>
            <a:normAutofit/>
          </a:bodyPr>
          <a:lstStyle/>
          <a:p>
            <a:r>
              <a:rPr lang="el-GR" sz="4800" dirty="0" smtClean="0"/>
              <a:t>Μάρμαρα</a:t>
            </a:r>
          </a:p>
          <a:p>
            <a:endParaRPr lang="el-GR" sz="4800" dirty="0" smtClean="0"/>
          </a:p>
          <a:p>
            <a:r>
              <a:rPr lang="el-GR" sz="4800" dirty="0" smtClean="0"/>
              <a:t>Γρανίτες </a:t>
            </a:r>
            <a:endParaRPr lang="el-GR" sz="4800" dirty="0" smtClean="0"/>
          </a:p>
          <a:p>
            <a:endParaRPr lang="el-GR" sz="4800" dirty="0" smtClean="0"/>
          </a:p>
          <a:p>
            <a:r>
              <a:rPr lang="el-GR" sz="4800" dirty="0" err="1" smtClean="0"/>
              <a:t>Σχιστόπλακες</a:t>
            </a:r>
            <a:endParaRPr lang="el-GR" sz="4800" dirty="0" smtClean="0"/>
          </a:p>
          <a:p>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ετρό">
  <a:themeElements>
    <a:clrScheme name="Μετρό">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Μετρό">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Μετρό">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1107</TotalTime>
  <Words>259</Words>
  <Application>Microsoft Office PowerPoint</Application>
  <PresentationFormat>Προβολή στην οθόνη (4:3)</PresentationFormat>
  <Paragraphs>97</Paragraphs>
  <Slides>32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Μετρό</vt:lpstr>
      <vt:lpstr>Διαφάνεια 1</vt:lpstr>
      <vt:lpstr>Ιστορικά στοιχεία</vt:lpstr>
      <vt:lpstr>Διαφάνεια 3</vt:lpstr>
      <vt:lpstr>Διαφάνεια 4</vt:lpstr>
      <vt:lpstr>ΠΑΡΑΓΟΝΤΕΣ ΠΟΥ ΕΠΙΔΡΟΥΝ ΣΤΑ ΔΟΜΙΚΑ ΥΛΙΚΑ</vt:lpstr>
      <vt:lpstr>ΦΥΣΙΚΟΙ ΛΙΘΟΙ</vt:lpstr>
      <vt:lpstr>ΑΡΓΟΛΟΘΟΔΟΜΗ</vt:lpstr>
      <vt:lpstr>ΛΑΞΕΥΤΗ ΛΙΘΟΔΟΜΗ</vt:lpstr>
      <vt:lpstr>ΠΕΤΡΩΜΑΤΑ</vt:lpstr>
      <vt:lpstr>ΠΡΟΙΟΝΤΑ ΠΕΤΡΑΣ</vt:lpstr>
      <vt:lpstr>ΣΥΝΔΕΤΙΚΕΣ ΥΛΕΣ - ΚΟΝΙΕΣ</vt:lpstr>
      <vt:lpstr>Αερικές κονίες </vt:lpstr>
      <vt:lpstr>Υδραυλικές κονίες </vt:lpstr>
      <vt:lpstr>ΚΟΝΙΑΜΑΤΑ</vt:lpstr>
      <vt:lpstr>ΚΕΡΑΜΙΚΑ ΠΡΟΙΟΝΤΑ</vt:lpstr>
      <vt:lpstr>ΟΠΤΟΠΛΙΝΘΟΙ - ΤΟΥΒΛΑ</vt:lpstr>
      <vt:lpstr>ΠΡΟΙΟΝΤΑ ΤΣΙΜΕΝΤΟΥ</vt:lpstr>
      <vt:lpstr>Διαφάνεια 18</vt:lpstr>
      <vt:lpstr>ΔΟΜΙΚΑ ΜΠΛΟΚ ΕΛΑΦΡΟΥ ΠΟΡΩΔΟΥΣ ΣΚΥΡΟΔΕΜΑΤΟΣ</vt:lpstr>
      <vt:lpstr>ΞΥΛΟ </vt:lpstr>
      <vt:lpstr>Διαφάνεια 21</vt:lpstr>
      <vt:lpstr>Διαφάνεια 22</vt:lpstr>
      <vt:lpstr>ΜΕΤΑΛΛΟ </vt:lpstr>
      <vt:lpstr>Διαφάνεια 24</vt:lpstr>
      <vt:lpstr>Διαφάνεια 25</vt:lpstr>
      <vt:lpstr>ΥΛΙΚΑ ΕΛΑΦΡΑΣ ΔΟΜΗΣΗΣ</vt:lpstr>
      <vt:lpstr>ΥΛΙΚΑ ΕΛΑΦΡΑΣ ΔΟΜΗΣΗΣ</vt:lpstr>
      <vt:lpstr>ΠΛΑΣΤΙΚΟ</vt:lpstr>
      <vt:lpstr>ΓΥΑΛΙ </vt:lpstr>
      <vt:lpstr>ΜΟΝΩΤΙΚΑ ΥΛΙΚΑ</vt:lpstr>
      <vt:lpstr>ΑΣΦΑΛΤΙΚΑ ΥΛΙΚΑ</vt:lpstr>
      <vt:lpstr>ΧΡΩΜΑΤΑ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ΔΗΜΗΤΡΗΣ2</dc:creator>
  <cp:lastModifiedBy>ΔΗΜΗΤΡΗΣ2</cp:lastModifiedBy>
  <cp:revision>15</cp:revision>
  <dcterms:created xsi:type="dcterms:W3CDTF">2024-05-28T12:28:33Z</dcterms:created>
  <dcterms:modified xsi:type="dcterms:W3CDTF">2024-06-07T09:36:56Z</dcterms:modified>
</cp:coreProperties>
</file>