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2" r:id="rId2"/>
    <p:sldId id="257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58" r:id="rId11"/>
    <p:sldId id="261" r:id="rId12"/>
    <p:sldId id="262" r:id="rId13"/>
    <p:sldId id="263" r:id="rId14"/>
    <p:sldId id="259" r:id="rId15"/>
    <p:sldId id="260" r:id="rId16"/>
    <p:sldId id="264" r:id="rId17"/>
    <p:sldId id="265" r:id="rId18"/>
    <p:sldId id="266" r:id="rId19"/>
    <p:sldId id="267" r:id="rId20"/>
    <p:sldId id="269" r:id="rId21"/>
    <p:sldId id="283" r:id="rId22"/>
    <p:sldId id="268" r:id="rId23"/>
    <p:sldId id="270" r:id="rId24"/>
    <p:sldId id="271" r:id="rId25"/>
    <p:sldId id="272" r:id="rId26"/>
    <p:sldId id="273" r:id="rId27"/>
    <p:sldId id="277" r:id="rId28"/>
    <p:sldId id="274" r:id="rId29"/>
    <p:sldId id="278" r:id="rId30"/>
    <p:sldId id="279" r:id="rId31"/>
    <p:sldId id="281" r:id="rId32"/>
    <p:sldId id="280" r:id="rId33"/>
    <p:sldId id="275" r:id="rId34"/>
    <p:sldId id="276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3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09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4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6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2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4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2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2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1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4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3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62C6-D359-0D43-A2C1-3FCC978247E7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7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70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μας επιτρέπει να δούμε/αποσπάσουμε μια γραμμή από ένα αρχείο που περιέχει μια συγκεκριμένη λέξη ή σειρά χαρακτήρων.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Θεωρείται από τις πιο χρήσιμες εντολές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Unix.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παράδειγμα, έχουμε ένα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όνομα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με 6 γραμμές και 3 στήλες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αύξων αριθμό, όνομα, πόλη).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δούμε στο τερματικό ποιές γραμμές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δημιουργήστε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4232336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504743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1" y="4309674"/>
            <a:ext cx="2228900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4634347"/>
            <a:ext cx="158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 smtClean="0"/>
              <a:t>6 </a:t>
            </a:r>
            <a:r>
              <a:rPr lang="en-US" dirty="0" err="1" smtClean="0"/>
              <a:t>giorgos</a:t>
            </a:r>
            <a:r>
              <a:rPr lang="en-US" dirty="0" smtClean="0"/>
              <a:t>	</a:t>
            </a:r>
            <a:r>
              <a:rPr lang="en-US" dirty="0" err="1" smtClean="0"/>
              <a:t>volos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95396" y="388649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3920072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96558" y="6376661"/>
            <a:ext cx="8397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πάνε τα αποτελέσματα του παραπάνω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err="1" smtClean="0">
                <a:latin typeface="Arial"/>
                <a:cs typeface="Arial"/>
              </a:rPr>
              <a:t>file_out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6163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4 &amp; 5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2320163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3135262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0" y="2397501"/>
            <a:ext cx="2941467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2722174"/>
            <a:ext cx="2198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4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5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xanthi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5396" y="197431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200789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99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w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71689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τροποποιήστε 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τροποποιημένο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774853" y="2718342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94643" y="3533441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419382" y="2795680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8993" y="3120353"/>
            <a:ext cx="3193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3	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		</a:t>
            </a:r>
            <a:r>
              <a:rPr lang="en-GB" dirty="0" err="1" smtClean="0">
                <a:latin typeface="Arial"/>
                <a:cs typeface="Arial"/>
              </a:rPr>
              <a:t>larisa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6</a:t>
            </a:r>
            <a:r>
              <a:rPr lang="el-GR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giorgos2		</a:t>
            </a:r>
            <a:r>
              <a:rPr lang="en-GB" dirty="0" err="1" smtClean="0">
                <a:latin typeface="Arial"/>
                <a:cs typeface="Arial"/>
              </a:rPr>
              <a:t>volos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249" y="237249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77454" y="240607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7074" y="5156577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όμως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w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λέμε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να εντοπίσει τις γραμμές όπου το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ως ολόκληρη λέξη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οπότε τώρα θα εντοπιστεί μόνο η γραμμή 3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</p:spTree>
    <p:extLst>
      <p:ext uri="{BB962C8B-B14F-4D97-AF65-F5344CB8AC3E}">
        <p14:creationId xmlns:p14="http://schemas.microsoft.com/office/powerpoint/2010/main" val="3660796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 αριθμός της γραμμής που εντοπίστηκε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 γραμμή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επιπλέον θα εμφανιστούν και τα νούμερα των γραμμών.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-n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517386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42059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		</a:t>
            </a:r>
            <a:r>
              <a:rPr lang="en-GB" dirty="0" err="1" smtClean="0">
                <a:latin typeface="Arial"/>
                <a:cs typeface="Arial"/>
              </a:rPr>
              <a:t>larisa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6</a:t>
            </a:r>
            <a:r>
              <a:rPr lang="en-GB" dirty="0" smtClean="0">
                <a:latin typeface="Arial"/>
                <a:cs typeface="Arial"/>
              </a:rPr>
              <a:t>:giorgos2		</a:t>
            </a:r>
            <a:r>
              <a:rPr lang="en-GB" dirty="0" err="1" smtClean="0">
                <a:latin typeface="Arial"/>
                <a:cs typeface="Arial"/>
              </a:rPr>
              <a:t>volos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14805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119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για περισσότερα του ενός αρχεία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718" y="1214902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έχουμε δύο αρχεία,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&amp; file2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θέλουμε να δούμε και στα δύο ποιές γραμμές έχουν το όνομα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 file2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Όσα αρχεία θέλουμε να ψάξουμε τα γράφουμε στη σειρά, το ένα μετά το άλλο.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33073" y="4519770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489000" y="5336043"/>
            <a:ext cx="278498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5940172" y="4513821"/>
            <a:ext cx="3053494" cy="2020464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3715" y="4838494"/>
            <a:ext cx="2420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ile1: 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ile1: 6 </a:t>
            </a:r>
            <a:r>
              <a:rPr lang="en-US" dirty="0" err="1" smtClean="0"/>
              <a:t>giorgos</a:t>
            </a:r>
            <a:r>
              <a:rPr lang="en-US" dirty="0" smtClean="0"/>
              <a:t>	 </a:t>
            </a:r>
            <a:r>
              <a:rPr lang="en-US" dirty="0" err="1" smtClean="0"/>
              <a:t>volos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ile2: 7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athina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71269" y="415108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945971" y="417094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2" name="Folded Corner 11"/>
          <p:cNvSpPr/>
          <p:nvPr/>
        </p:nvSpPr>
        <p:spPr>
          <a:xfrm>
            <a:off x="2845594" y="4506665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nna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patra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4432" y="4160820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040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>
                <a:latin typeface="Arial"/>
                <a:cs typeface="Arial"/>
              </a:rPr>
              <a:t>g</a:t>
            </a:r>
            <a:r>
              <a:rPr lang="en-GB" sz="2800" dirty="0" err="1" smtClean="0">
                <a:latin typeface="Arial"/>
                <a:cs typeface="Arial"/>
              </a:rPr>
              <a:t>rep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9635" y="155422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τα 2 αρχεία που μας ενδιαφέρουν (</a:t>
            </a:r>
            <a:r>
              <a:rPr lang="en-GB" dirty="0" smtClean="0">
                <a:latin typeface="Arial"/>
                <a:cs typeface="Arial"/>
              </a:rPr>
              <a:t>file1, file2</a:t>
            </a:r>
            <a:r>
              <a:rPr lang="el-GR" dirty="0" smtClean="0">
                <a:latin typeface="Arial"/>
                <a:cs typeface="Arial"/>
              </a:rPr>
              <a:t>) βρίσκονται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Τι εντολή θα δώσουμε για να δούμε στο </a:t>
            </a:r>
            <a:r>
              <a:rPr lang="en-GB" dirty="0" smtClean="0">
                <a:latin typeface="Arial"/>
                <a:cs typeface="Arial"/>
              </a:rPr>
              <a:t>terminal</a:t>
            </a:r>
            <a:r>
              <a:rPr lang="el-GR" dirty="0" smtClean="0">
                <a:latin typeface="Arial"/>
                <a:cs typeface="Arial"/>
              </a:rPr>
              <a:t> τις γραμμές που περιέχουν το όνομα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στα δύο αυτά αρχεία?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'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'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παράμετρος –</a:t>
            </a:r>
            <a:r>
              <a:rPr lang="en-GB" dirty="0" smtClean="0">
                <a:latin typeface="Arial"/>
                <a:cs typeface="Arial"/>
              </a:rPr>
              <a:t>r </a:t>
            </a:r>
            <a:r>
              <a:rPr lang="el-GR" dirty="0" smtClean="0">
                <a:latin typeface="Arial"/>
                <a:cs typeface="Arial"/>
              </a:rPr>
              <a:t>μας επιτρέπει να ψάξουμε όλα τα αρχεία ενός καταλόγου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των υποκαταλόγων του.</a:t>
            </a:r>
          </a:p>
          <a:p>
            <a:r>
              <a:rPr lang="el-GR" dirty="0" smtClean="0">
                <a:latin typeface="Arial"/>
                <a:cs typeface="Arial"/>
              </a:rPr>
              <a:t>Έτσι, αν θέλαμε να ψάξουμε όλα τα αρχεία του καταλόγου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l-GR" dirty="0" smtClean="0">
                <a:latin typeface="Arial"/>
                <a:cs typeface="Arial"/>
              </a:rPr>
              <a:t> από το </a:t>
            </a:r>
            <a:r>
              <a:rPr lang="en-GB" dirty="0" smtClean="0">
                <a:latin typeface="Arial"/>
                <a:cs typeface="Arial"/>
              </a:rPr>
              <a:t>Desktop,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–r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399173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380619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9910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c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c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συνολικός αριθμός των γραμμών στις οποίες εντοπίστηκε η λέξη/χαρακτήρες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γραμμές,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θα εμφανιστεί το νούμερο 2.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517386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42059"/>
            <a:ext cx="2643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14805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186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εντοπίζονται οι γραμμές που ΔΕΝ περιέχουν την λέξη/χαρακτήρες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 άρα η παρακάτω εντολή θα μας δώσει τις γραμμές 1, 2, 4, 5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ΔΕΝ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967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err="1" smtClean="0">
                <a:latin typeface="Arial"/>
                <a:cs typeface="Arial"/>
              </a:rPr>
              <a:t>i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δεν παίζει ρόλο εάν οι 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είναι σε κεφαλαία ή μικρά γράμματα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οι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 στην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γραμμή.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παρακάτω εντολή θα μας δώσει μόνο την 3η γραμμή.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παρακάτω εντολή θα μας δώσει 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6η γραμμή.</a:t>
            </a: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rep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volos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188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δίνουμε το όνομα ενός αρχείου που περιέχει χαρακτήρες, με τους οποίους θέλουμε να ψάξουμε σε ένα άλλο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H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παρακάτω εντολή θα κάνει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τους χαρακτήρες που υπάρχουν σε κάθε γραμμή του αρχείου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–f	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983169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3922889" y="2976832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1716" y="260750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ile_s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61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br>
              <a:rPr lang="en-GB" dirty="0" smtClean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/>
            </a:r>
            <a:br>
              <a:rPr lang="en-GB" dirty="0">
                <a:latin typeface="Arial"/>
                <a:cs typeface="Arial"/>
              </a:rPr>
            </a:b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5181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946799"/>
            <a:ext cx="8786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επιστρέφει τα ονόματα των αρχείων στα οποία βρήκε τους χαρακτήρες/λέξεις με τα οποία ψάχνουμε.</a:t>
            </a:r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 και τα 3 αρχεία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–l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/file*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Εδώ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*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συμβολίζει ταίριασμα με οποιοδήποτε χαρακτήρα μηδέν ή μία ή περισσότερες φορές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96218" y="5284816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6218" y="370841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4-Point Star 15"/>
          <p:cNvSpPr/>
          <p:nvPr/>
        </p:nvSpPr>
        <p:spPr>
          <a:xfrm>
            <a:off x="1762257" y="383095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1481230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113459" y="5080000"/>
            <a:ext cx="0" cy="2048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nip Single Corner Rectangle 20"/>
          <p:cNvSpPr/>
          <p:nvPr/>
        </p:nvSpPr>
        <p:spPr>
          <a:xfrm>
            <a:off x="462676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Snip Single Corner Rectangle 21"/>
          <p:cNvSpPr/>
          <p:nvPr/>
        </p:nvSpPr>
        <p:spPr>
          <a:xfrm>
            <a:off x="345928" y="541466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3" name="Frame 22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ile1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ile2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file3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26" name="Right Arrow 25"/>
          <p:cNvSpPr/>
          <p:nvPr/>
        </p:nvSpPr>
        <p:spPr>
          <a:xfrm>
            <a:off x="3131421" y="5284816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09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–</a:t>
            </a:r>
            <a:r>
              <a:rPr lang="en-GB" sz="2800" dirty="0" err="1" smtClean="0">
                <a:latin typeface="Arial"/>
                <a:cs typeface="Arial"/>
              </a:rPr>
              <a:t>color</a:t>
            </a:r>
            <a:r>
              <a:rPr lang="en-GB" sz="2800" dirty="0" smtClean="0">
                <a:latin typeface="Arial"/>
                <a:cs typeface="Arial"/>
              </a:rPr>
              <a:t>=auto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- -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color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χρωματίζεται το κομμάτι της γραμμής που περιέχει το μοτίβο με το οποίο κάνουμε την αναζήτηση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θα εμφανιστούν με κόκκινο χρώμα.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color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=auto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95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 μια εντολή προέκταση της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regular expressions.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ψάξω στο αρχείο μου για γραμμές που έχουν κάποιο ή και τα δύο από τα ονόματα-μοτίβα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 Χρησιμοποιούμε το σύμβολο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|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(pipe).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Επίσης,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 δυνατόν να κάνουμε αναζήτηση και με περισσότερα μοτίβα.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8853" y="3056130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3871229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3056130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3599251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268679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2679470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218" y="5276086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6987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55144" y="4574453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0318" y="420512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5144" y="840138"/>
            <a:ext cx="86783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Θα έπρεπε να γράψω τα τρία ονόματα σε ένα άλλο αρχείο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γραμμές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π.χ.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 και μετά 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–f file2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3786011" y="5096680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8429" y="471580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693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πιο γενικών μοτίβων με </a:t>
            </a:r>
            <a:r>
              <a:rPr lang="en-GB" sz="2800" dirty="0" smtClean="0">
                <a:latin typeface="Arial"/>
                <a:cs typeface="Arial"/>
              </a:rPr>
              <a:t>regular expressions</a:t>
            </a:r>
            <a:r>
              <a:rPr lang="el-GR" sz="2800" dirty="0" smtClean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Πολλές φορές δεν αναζητούμε μια συγκεκριμένη λέξη ή σειρά χαρακτήρων, αλλά ένα πιο γενικό μοτίβο χαρακτήρων.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Π.χ. Μπορεί να αναζητάμε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στην αρχή μιας σειράς.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τέλος μιας σειράς.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Κάποιες λέξεις που σε μια συγκεκριμένη θέση τους μπορεί να υπάρχουν εναλλακτικά μια σειρά από κάποιους χαρακτήρες/νούμερα/σύμβολα.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αυτό το λόγο κάνουμε χρήση των </a:t>
            </a:r>
            <a:r>
              <a:rPr lang="en-GB" dirty="0" smtClean="0">
                <a:latin typeface="Arial"/>
                <a:cs typeface="Arial"/>
              </a:rPr>
              <a:t>regular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037996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στην αρχή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στην αρχή μιας σειράς χρησιμοποιούμε το σύμβολο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πριν το μοτίβο.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παρακάτω εντολή βρίσκει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στην αρχή της γραμμής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295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στο τέλος μιας σειράς χρησιμοποιούμε το σύμβολο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μετά το μοτίβο.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παρακάτω εντολή βρίσκει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στο τέλος της γραμμής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9424" y="5577891"/>
            <a:ext cx="8299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205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9424" y="1584446"/>
            <a:ext cx="8299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eleni|athina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$’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6966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5667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8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840636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[1-9] </a:t>
            </a:r>
            <a:r>
              <a:rPr lang="el-GR" dirty="0" smtClean="0">
                <a:latin typeface="Arial"/>
                <a:cs typeface="Arial"/>
              </a:rPr>
              <a:t>για νούμερα από το </a:t>
            </a:r>
            <a:r>
              <a:rPr lang="en-GB" dirty="0" smtClean="0">
                <a:latin typeface="Arial"/>
                <a:cs typeface="Arial"/>
              </a:rPr>
              <a:t>1 </a:t>
            </a:r>
            <a:r>
              <a:rPr lang="el-GR" dirty="0" smtClean="0">
                <a:latin typeface="Arial"/>
                <a:cs typeface="Arial"/>
              </a:rPr>
              <a:t>έως και το </a:t>
            </a:r>
            <a:r>
              <a:rPr lang="en-GB" dirty="0" smtClean="0">
                <a:latin typeface="Arial"/>
                <a:cs typeface="Arial"/>
              </a:rPr>
              <a:t>9.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[ab89] </a:t>
            </a:r>
            <a:r>
              <a:rPr lang="el-GR" dirty="0" smtClean="0">
                <a:latin typeface="Arial"/>
                <a:cs typeface="Arial"/>
              </a:rPr>
              <a:t>σημαίνει ότι στη συγκεκριμένη θέση μπορεί να βρίσκεται οποιοσδήποτε από τους χαρακτήρες/νούμερα (</a:t>
            </a:r>
            <a:r>
              <a:rPr lang="en-GB" dirty="0" smtClean="0">
                <a:latin typeface="Arial"/>
                <a:cs typeface="Arial"/>
              </a:rPr>
              <a:t>a, b, 8, 9</a:t>
            </a:r>
            <a:r>
              <a:rPr lang="el-GR" dirty="0" smtClean="0">
                <a:latin typeface="Arial"/>
                <a:cs typeface="Arial"/>
              </a:rPr>
              <a:t>) που συναντάμε μέσα στις αγκύλες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[^ab89] </a:t>
            </a:r>
            <a:r>
              <a:rPr lang="el-GR" dirty="0" smtClean="0">
                <a:latin typeface="Arial"/>
                <a:cs typeface="Arial"/>
              </a:rPr>
              <a:t>το ^ μέσα στην αγκύλη, στην αρχή της σημαίνει ότι στη συγκεκριμένη θέση μπορεί να υπάρχει οποιοσδήποτε χαρακτήρας </a:t>
            </a:r>
            <a:r>
              <a:rPr lang="el-GR" b="1" u="sng" dirty="0" smtClean="0">
                <a:solidFill>
                  <a:srgbClr val="000000"/>
                </a:solidFill>
                <a:latin typeface="Arial"/>
                <a:cs typeface="Arial"/>
              </a:rPr>
              <a:t>εκτός</a:t>
            </a:r>
            <a:r>
              <a:rPr lang="el-GR" dirty="0" smtClean="0">
                <a:latin typeface="Arial"/>
                <a:cs typeface="Arial"/>
              </a:rPr>
              <a:t> από αυτούς που συναντάμε μέσα στην αγκύλη. 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5209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5667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8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562373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κεφαλαία γράμματα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από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κεφαλαίο γράμμα και ακολουθεί το 11.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[A-Z]11’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7667" y="4894269"/>
            <a:ext cx="179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με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μικρό γράμμα και ακολουθεί το 11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06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err="1">
                <a:latin typeface="Arial"/>
                <a:cs typeface="Arial"/>
              </a:rPr>
              <a:t>s</a:t>
            </a:r>
            <a:r>
              <a:rPr lang="en-GB" sz="2800" dirty="0" err="1" smtClean="0">
                <a:latin typeface="Arial"/>
                <a:cs typeface="Arial"/>
              </a:rPr>
              <a:t>eq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ακολουθίας αριθμών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57426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seq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δημιουργούμε μια ακολουθία αριθμών από το </a:t>
            </a:r>
            <a:r>
              <a:rPr lang="en-GB" sz="1800" dirty="0" smtClean="0">
                <a:latin typeface="Arial"/>
                <a:cs typeface="Arial"/>
              </a:rPr>
              <a:t>x</a:t>
            </a:r>
            <a:r>
              <a:rPr lang="el-GR" sz="1800" dirty="0" smtClean="0">
                <a:latin typeface="Arial"/>
                <a:cs typeface="Arial"/>
              </a:rPr>
              <a:t> έως το </a:t>
            </a:r>
            <a:r>
              <a:rPr lang="en-GB" sz="1800" dirty="0" smtClean="0">
                <a:latin typeface="Arial"/>
                <a:cs typeface="Arial"/>
              </a:rPr>
              <a:t>y </a:t>
            </a:r>
            <a:r>
              <a:rPr lang="el-GR" sz="1800" dirty="0" smtClean="0">
                <a:latin typeface="Arial"/>
                <a:cs typeface="Arial"/>
              </a:rPr>
              <a:t>με προσαύξηση κατά </a:t>
            </a:r>
            <a:r>
              <a:rPr lang="en-GB" sz="1800" dirty="0" smtClean="0">
                <a:latin typeface="Arial"/>
                <a:cs typeface="Arial"/>
              </a:rPr>
              <a:t>z.</a:t>
            </a:r>
            <a:r>
              <a:rPr lang="el-GR" sz="1800" dirty="0" smtClean="0">
                <a:latin typeface="Arial"/>
                <a:cs typeface="Arial"/>
              </a:rPr>
              <a:t> Αν δεν ορίσουμε την τιμή της προσαύξησης, τότε χρησιμοποιείται η τιμή 1.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Μπορούμε να ορίσουμε τι διαχωρίζει το ένα νούμερο από το άλλο με την παράμετρο –</a:t>
            </a:r>
            <a:r>
              <a:rPr lang="en-GB" sz="1800" dirty="0" smtClean="0">
                <a:latin typeface="Arial"/>
                <a:cs typeface="Arial"/>
              </a:rPr>
              <a:t>s. </a:t>
            </a:r>
            <a:r>
              <a:rPr lang="el-GR" sz="1800" dirty="0">
                <a:latin typeface="Arial"/>
                <a:cs typeface="Arial"/>
              </a:rPr>
              <a:t>Αν δεν ορίσουμε </a:t>
            </a:r>
            <a:r>
              <a:rPr lang="el-GR" sz="1800" dirty="0" smtClean="0">
                <a:latin typeface="Arial"/>
                <a:cs typeface="Arial"/>
              </a:rPr>
              <a:t>το διαχωριστή, </a:t>
            </a:r>
            <a:r>
              <a:rPr lang="el-GR" sz="1800" dirty="0">
                <a:latin typeface="Arial"/>
                <a:cs typeface="Arial"/>
              </a:rPr>
              <a:t>τότε </a:t>
            </a:r>
            <a:r>
              <a:rPr lang="el-GR" sz="1800" dirty="0" smtClean="0">
                <a:latin typeface="Arial"/>
                <a:cs typeface="Arial"/>
              </a:rPr>
              <a:t>χρησιμοποιείται το </a:t>
            </a:r>
            <a:r>
              <a:rPr lang="en-GB" sz="1800" dirty="0" smtClean="0">
                <a:latin typeface="Arial"/>
                <a:cs typeface="Arial"/>
              </a:rPr>
              <a:t>\n (</a:t>
            </a:r>
            <a:r>
              <a:rPr lang="el-GR" sz="1800" dirty="0" smtClean="0">
                <a:latin typeface="Arial"/>
                <a:cs typeface="Arial"/>
              </a:rPr>
              <a:t>νέα γραμμή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με την παράμετρο –</a:t>
            </a:r>
            <a:r>
              <a:rPr lang="en-GB" sz="1800" dirty="0" smtClean="0">
                <a:latin typeface="Arial"/>
                <a:cs typeface="Arial"/>
              </a:rPr>
              <a:t>w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όλα τα νούμερα να έχουν τον ίδιο αριθμό ψηφίων, με την χρήση μηδενικών όποτε χρειαστεί μπροστά από ένα νούμερο.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Παράδειγμα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Θέλετε να δημιουργήσετε μια ακολουθία αριθμών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τον ένα δίπλα από τον άλλο που να διαχωρίζονται με 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r>
              <a:rPr lang="el-GR" sz="1800" dirty="0" smtClean="0">
                <a:latin typeface="Arial"/>
                <a:cs typeface="Arial"/>
              </a:rPr>
              <a:t> από το 1 μέχρι το 101, όπου ο κάθε αριθμός θα αυξάνει κατά 10.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Επίσης, όλα τα νούμερα θα πρέπει να έχουν τον ίδιο αριθμό ψηφίων. Εκτελείτε την παρακάτω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–s “:”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-w 1 10 101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Άσκηση</a:t>
            </a:r>
            <a:r>
              <a:rPr lang="en-GB" sz="1800" dirty="0" smtClean="0">
                <a:latin typeface="Arial"/>
                <a:cs typeface="Arial"/>
              </a:rPr>
              <a:t>: </a:t>
            </a:r>
            <a:r>
              <a:rPr lang="el-GR" sz="1800" dirty="0" smtClean="0">
                <a:latin typeface="Arial"/>
                <a:cs typeface="Arial"/>
              </a:rPr>
              <a:t>Με ποιά εντολή θα δημιουργήσετε μια ακολουθία αριθμών </a:t>
            </a:r>
            <a:r>
              <a:rPr lang="el-GR" sz="1800" dirty="0">
                <a:latin typeface="Arial"/>
                <a:cs typeface="Arial"/>
              </a:rPr>
              <a:t>τον ένα </a:t>
            </a:r>
            <a:r>
              <a:rPr lang="el-GR" sz="1800" dirty="0" smtClean="0">
                <a:latin typeface="Arial"/>
                <a:cs typeface="Arial"/>
              </a:rPr>
              <a:t>κάτω από τον άλλο, από το 101 έως το 1 με μείωση κατά 10, όπου τα νούμερα δεν θα έχουν τον ίδιο αριθμό ψηφίων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55684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6336"/>
            <a:ext cx="8229600" cy="338664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814488"/>
            <a:ext cx="8678333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Κάποιες φορές το </a:t>
            </a:r>
            <a:r>
              <a:rPr lang="en-GB" sz="1600" dirty="0" smtClean="0">
                <a:latin typeface="Arial"/>
                <a:cs typeface="Arial"/>
              </a:rPr>
              <a:t>regular expression </a:t>
            </a:r>
            <a:r>
              <a:rPr lang="el-GR" sz="1600" dirty="0" smtClean="0">
                <a:latin typeface="Arial"/>
                <a:cs typeface="Arial"/>
              </a:rPr>
              <a:t>θέλουμε να επαναλαμβάνεται περισσότερες από μία φορές. Για να δηλώσουμε πόσες φορές θέλουμε να επαναλαμβάνεται, χρησιμοποιούμε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{Χ}</a:t>
            </a:r>
            <a:r>
              <a:rPr lang="el-GR" sz="1600" dirty="0" smtClean="0">
                <a:latin typeface="Arial"/>
                <a:cs typeface="Arial"/>
              </a:rPr>
              <a:t>,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αμέσως μετά από το υπο-μοτίβο, όπου Χ το νούμερο/φορές που θέλουμε να επαναλαμβάνεται.</a:t>
            </a:r>
          </a:p>
          <a:p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Χ,Υ}</a:t>
            </a:r>
            <a:r>
              <a:rPr lang="el-GR" sz="1600" dirty="0">
                <a:latin typeface="Arial"/>
                <a:cs typeface="Arial"/>
              </a:rPr>
              <a:t>,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όπου </a:t>
            </a:r>
            <a:r>
              <a:rPr lang="el-GR" sz="1600" dirty="0" smtClean="0">
                <a:latin typeface="Arial"/>
                <a:cs typeface="Arial"/>
              </a:rPr>
              <a:t>Χ&amp; Υ </a:t>
            </a:r>
            <a:r>
              <a:rPr lang="el-GR" sz="1600" dirty="0">
                <a:latin typeface="Arial"/>
                <a:cs typeface="Arial"/>
              </a:rPr>
              <a:t>το νούμερο/φορές που θέλουμε να </a:t>
            </a:r>
            <a:r>
              <a:rPr lang="el-GR" sz="1600" dirty="0" smtClean="0">
                <a:latin typeface="Arial"/>
                <a:cs typeface="Arial"/>
              </a:rPr>
              <a:t>επαναλαμβάνεται από Χ έως Υ φορές.</a:t>
            </a:r>
            <a:endParaRPr lang="el-GR" sz="1600" dirty="0">
              <a:latin typeface="Arial"/>
              <a:cs typeface="Arial"/>
            </a:endParaRPr>
          </a:p>
          <a:p>
            <a:endParaRPr lang="el-GR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</a:t>
            </a:r>
            <a:r>
              <a:rPr lang="el-GR" sz="1600" dirty="0" smtClean="0">
                <a:latin typeface="Arial"/>
                <a:cs typeface="Arial"/>
              </a:rPr>
              <a:t>για επανάληψη 0-1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0</a:t>
            </a:r>
            <a:r>
              <a:rPr lang="el-GR" sz="1600" dirty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ή περισσότερες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+ </a:t>
            </a:r>
            <a:r>
              <a:rPr lang="el-GR" sz="1600" dirty="0" smtClean="0">
                <a:latin typeface="Arial"/>
                <a:cs typeface="Arial"/>
              </a:rPr>
              <a:t>αμέσως </a:t>
            </a:r>
            <a:r>
              <a:rPr lang="el-GR" sz="1600" dirty="0">
                <a:latin typeface="Arial"/>
                <a:cs typeface="Arial"/>
              </a:rPr>
              <a:t>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1 </a:t>
            </a:r>
            <a:r>
              <a:rPr lang="el-GR" sz="1600" dirty="0">
                <a:latin typeface="Arial"/>
                <a:cs typeface="Arial"/>
              </a:rPr>
              <a:t>ή περισσότερες </a:t>
            </a:r>
            <a:r>
              <a:rPr lang="el-GR" sz="1600" dirty="0" smtClean="0">
                <a:latin typeface="Arial"/>
                <a:cs typeface="Arial"/>
              </a:rPr>
              <a:t>φορές</a:t>
            </a: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tab </a:t>
            </a:r>
            <a:r>
              <a:rPr lang="el-GR" sz="1600" dirty="0" smtClean="0">
                <a:latin typeface="Arial"/>
                <a:cs typeface="Arial"/>
              </a:rPr>
              <a:t>δηλώνεται με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^I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κενό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[[:space:]]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οποιδήποτε γράμμα ή αριθμός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</a:t>
            </a:r>
          </a:p>
          <a:p>
            <a:r>
              <a:rPr lang="el-GR" sz="1600" dirty="0" smtClean="0">
                <a:latin typeface="Arial"/>
                <a:cs typeface="Arial"/>
              </a:rPr>
              <a:t>Το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είναι το ίδιο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[A-Za-z0-9]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οποιοδήποτε σύμβολο δηλώνεται με την τελεία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647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δύο κεφαλαία γράμματα (οποιαδήποτε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k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αι ακολουθο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ύν οι χαρακτήρες 11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[Α-Ζ]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11’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[A-Z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{2}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5078935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οποιοδήποτε μικρό γράμμα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μία φορά και ακολουθούν νούμερα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55601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ένα κεφαλαίο γράμμα, ακολουθεί ένα νούμερο, ακολουθεί ένα μικρό γράμμα.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-9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A2a11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5078935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A2a11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1365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fontScale="850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Σας δίνεται ένα αρχείο (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l-GR" sz="1800" dirty="0" smtClean="0">
                <a:latin typeface="Arial"/>
                <a:cs typeface="Arial"/>
              </a:rPr>
              <a:t>) που περιέχει ρυθμιστικές αλληλεπιδράσεις μεταξύ μεταγραφικών παραγόντων (</a:t>
            </a:r>
            <a:r>
              <a:rPr lang="en-GB" sz="1800" dirty="0" smtClean="0">
                <a:latin typeface="Arial"/>
                <a:cs typeface="Arial"/>
              </a:rPr>
              <a:t>transcription factors</a:t>
            </a:r>
            <a:r>
              <a:rPr lang="el-GR" sz="1800" dirty="0" smtClean="0">
                <a:latin typeface="Arial"/>
                <a:cs typeface="Arial"/>
              </a:rPr>
              <a:t>) και γονιδίων στα οποία συνδέονται (στους προαγωγείς τους) και ρυθμίζουν την έκφρασή τους</a:t>
            </a:r>
            <a:r>
              <a:rPr lang="en-GB" sz="1800" dirty="0" smtClean="0">
                <a:latin typeface="Arial"/>
                <a:cs typeface="Arial"/>
              </a:rPr>
              <a:t> (target)</a:t>
            </a:r>
            <a:r>
              <a:rPr lang="el-GR" sz="1800" dirty="0" smtClean="0">
                <a:latin typeface="Arial"/>
                <a:cs typeface="Arial"/>
              </a:rPr>
              <a:t>. 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1η στήλη αναγράφεται το όνομα του μεταγραφικού παράγοντα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2η </a:t>
            </a:r>
            <a:r>
              <a:rPr lang="el-GR" sz="1800" dirty="0">
                <a:latin typeface="Arial"/>
                <a:cs typeface="Arial"/>
              </a:rPr>
              <a:t>στήλη αναγράφεται το όνομα του </a:t>
            </a:r>
            <a:r>
              <a:rPr lang="el-GR" sz="1800" dirty="0" smtClean="0">
                <a:latin typeface="Arial"/>
                <a:cs typeface="Arial"/>
              </a:rPr>
              <a:t>γονιδίου στο οποίο συνδέεται ο μεταγραφικός παράγοντας.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3η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το είδος της ρύθμισης, δηλαδή αν η σύνδεση του μεταγραφικού παράγονται προάγει ή καταστέλει την έκφραση του γονιδίου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4η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ο ιστός στον οποίο παρατηρήθηκε αυτή η ρυθμιστική αλληλεπίδραση.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Είναι δυνατόν μια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ρυθμιστική αλληλεπίδραση να έχει εντοπιστεί σε περισσότερους από έναν ιστούς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3619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</a:t>
            </a:r>
            <a:r>
              <a:rPr lang="el-GR" sz="1800" dirty="0">
                <a:latin typeface="Arial"/>
                <a:cs typeface="Arial"/>
              </a:rPr>
              <a:t>στο 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υπάρχουν.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και ποιά γονίδια στόχοι ρυθμίζονται από μεταγραφικούς παράγοντες.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πόσους και ποιούς ιστούς υπάρχουν δεδομένα.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και ποιά γονίδια ρυθμίζει ο μεταγραφικός παράγοντας </a:t>
            </a:r>
            <a:r>
              <a:rPr lang="en-GB" sz="1800" dirty="0" smtClean="0">
                <a:latin typeface="Arial"/>
                <a:cs typeface="Arial"/>
              </a:rPr>
              <a:t>Gene_1.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Πόσες αλληλεπιδράσεις έχουν βρεθεί για το συκώτι </a:t>
            </a:r>
            <a:r>
              <a:rPr lang="en-GB" sz="1800" dirty="0" smtClean="0">
                <a:latin typeface="Arial"/>
                <a:cs typeface="Arial"/>
              </a:rPr>
              <a:t>(liver).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 είναι προαγωγείς έκφρασης.</a:t>
            </a:r>
          </a:p>
          <a:p>
            <a:r>
              <a:rPr lang="el-GR" sz="1800" dirty="0">
                <a:latin typeface="Arial"/>
                <a:cs typeface="Arial"/>
              </a:rPr>
              <a:t>Πόσοι και ποιοί μεταγραφικοί παράγοντες </a:t>
            </a:r>
            <a:r>
              <a:rPr lang="el-GR" sz="1800" dirty="0" smtClean="0">
                <a:latin typeface="Arial"/>
                <a:cs typeface="Arial"/>
              </a:rPr>
              <a:t>αναστέλουν την έκφραση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Π</a:t>
            </a:r>
            <a:r>
              <a:rPr lang="el-GR" sz="1800" dirty="0" smtClean="0">
                <a:latin typeface="Arial"/>
                <a:cs typeface="Arial"/>
              </a:rPr>
              <a:t>όσοι και ποιοί μεταγραφικοί παράγοντες έχουν βρεθεί και ως γονίδια στόχοι.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30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2201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Έχετε ένα αρχείο</a:t>
            </a:r>
            <a:r>
              <a:rPr lang="en-GB" sz="1800" dirty="0" smtClean="0">
                <a:latin typeface="Arial"/>
                <a:cs typeface="Arial"/>
              </a:rPr>
              <a:t> file1</a:t>
            </a:r>
            <a:r>
              <a:rPr lang="el-GR" sz="1800" dirty="0" smtClean="0">
                <a:latin typeface="Arial"/>
                <a:cs typeface="Arial"/>
              </a:rPr>
              <a:t> με τα ονόματα γονιδίων, ένα μοναδικό γονίδιο σε κάθε γραμμή.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Δεν γνωρίζετε πόσα είναι τα γονίδια.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Θέλετε να δημιουργήσετε ένα νέο αρχείο </a:t>
            </a:r>
            <a:r>
              <a:rPr lang="en-GB" sz="1800" dirty="0" smtClean="0">
                <a:latin typeface="Arial"/>
                <a:cs typeface="Arial"/>
              </a:rPr>
              <a:t>file2 </a:t>
            </a:r>
            <a:r>
              <a:rPr lang="el-GR" sz="1800" dirty="0" smtClean="0">
                <a:latin typeface="Arial"/>
                <a:cs typeface="Arial"/>
              </a:rPr>
              <a:t>και να προσθέσετε τον αύξοντα αριθμό στην αρχή της κάθε γραμμής.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Οι αύξοντες αριθμοί θα πρέπει να έχουν τον ίδιο αριθμό ψηφίων.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Ποιές εντολές θα εκτελέσετε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18631" y="4825999"/>
            <a:ext cx="1561431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Gene500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993696" y="5610804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4879945" y="4797296"/>
            <a:ext cx="2418898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001		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002		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003		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500		Gene500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00652" y="4440807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656228" y="4427964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64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Λύση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426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Αρχικά πρέπει να μάθουμε τον αριθμό των γονιδίων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–l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Έστω ότι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έχει 500 γονίδια.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Μετά πρέπει να δημιουργήσουμε ένα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 err="1" smtClean="0">
                <a:latin typeface="Arial"/>
                <a:cs typeface="Arial"/>
              </a:rPr>
              <a:t>tmp.txt</a:t>
            </a:r>
            <a:r>
              <a:rPr lang="el-GR" sz="1800" dirty="0" smtClean="0">
                <a:latin typeface="Arial"/>
                <a:cs typeface="Arial"/>
              </a:rPr>
              <a:t> που έχει τους αύξοντες αριθμούς, με τον ίδιο αριθμό ψηφίων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–w 1 500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Μετά πρέπει να ενώσουμε τα δύο αρχεία, </a:t>
            </a:r>
            <a:r>
              <a:rPr lang="en-GB" sz="1800" dirty="0" err="1" smtClean="0">
                <a:latin typeface="Arial"/>
                <a:cs typeface="Arial"/>
              </a:rPr>
              <a:t>tmp.txt</a:t>
            </a:r>
            <a:r>
              <a:rPr lang="en-GB" sz="1800" dirty="0" smtClean="0">
                <a:latin typeface="Arial"/>
                <a:cs typeface="Arial"/>
              </a:rPr>
              <a:t> &amp; file1 </a:t>
            </a:r>
            <a:r>
              <a:rPr lang="el-GR" sz="1800" dirty="0" smtClean="0">
                <a:latin typeface="Arial"/>
                <a:cs typeface="Arial"/>
              </a:rPr>
              <a:t>γραμμή προς γραμμή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 νέο αρχείο </a:t>
            </a:r>
            <a:r>
              <a:rPr lang="en-GB" sz="1800" dirty="0" smtClean="0">
                <a:latin typeface="Arial"/>
                <a:cs typeface="Arial"/>
              </a:rPr>
              <a:t>file2: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aste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 &gt; file2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3580062" y="5065058"/>
            <a:ext cx="1561431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Gene500</a:t>
            </a:r>
          </a:p>
        </p:txBody>
      </p:sp>
      <p:sp>
        <p:nvSpPr>
          <p:cNvPr id="5" name="Right Arrow 4"/>
          <p:cNvSpPr/>
          <p:nvPr/>
        </p:nvSpPr>
        <p:spPr>
          <a:xfrm>
            <a:off x="5555127" y="5849863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6441376" y="5036355"/>
            <a:ext cx="2418898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001		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002		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003		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500		Gene500</a:t>
            </a:r>
          </a:p>
        </p:txBody>
      </p:sp>
      <p:sp>
        <p:nvSpPr>
          <p:cNvPr id="7" name="Folded Corner 6"/>
          <p:cNvSpPr/>
          <p:nvPr/>
        </p:nvSpPr>
        <p:spPr>
          <a:xfrm>
            <a:off x="815789" y="5065058"/>
            <a:ext cx="1051858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001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500</a:t>
            </a:r>
          </a:p>
        </p:txBody>
      </p:sp>
      <p:sp>
        <p:nvSpPr>
          <p:cNvPr id="10" name="Plus 9"/>
          <p:cNvSpPr/>
          <p:nvPr/>
        </p:nvSpPr>
        <p:spPr>
          <a:xfrm>
            <a:off x="2406316" y="5775157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5789" y="4667023"/>
            <a:ext cx="877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09245" y="4667023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73998" y="467420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8221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comm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Σύγκριση 2 αρχείων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comm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συγκρίνουμε 2 αρχεία, στα οποία όμως έχει γίνει πρώτα </a:t>
            </a:r>
            <a:r>
              <a:rPr lang="en-GB" sz="1800" dirty="0" smtClean="0">
                <a:latin typeface="Arial"/>
                <a:cs typeface="Arial"/>
              </a:rPr>
              <a:t>sort.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αποτέλεσμα είναι είναι η εμφάνιση 3 στηλών (χωρίζονται με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tab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Στην στήλη 1 εμφανίζονται οι γραμμές που είναι μοναδικές στο 1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ο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αρχείο.</a:t>
            </a: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Στην στήλη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2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εμφανίζονται οι γραμμές που είναι μοναδικές στο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ο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αρχείο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Στην στήλη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3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εμφανίζονται οι γραμμές που είναι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κοινές στα 2 αρχεία.</a:t>
            </a: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τις παραμέτρους -1 -2 -3, ή με συνδυασμούς τους καταστέλουμε την εμφάνιση της αντίστοιχης στήλης ή του συνδυασμού.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μπορούμε εύκολα να συγκρίνουμε 2 λίστες από ονόματα, γονίδια κτλ.</a:t>
            </a: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Παρόμοια εντολή με την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είναι η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diff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70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comm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Σύγκριση 2 αρχείων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4335"/>
            <a:ext cx="8229600" cy="9454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Έχουμε τα παρακάτω 2 αρχεία </a:t>
            </a:r>
            <a:r>
              <a:rPr lang="en-GB" sz="1800" dirty="0" smtClean="0">
                <a:latin typeface="Arial"/>
                <a:cs typeface="Arial"/>
              </a:rPr>
              <a:t>file1 &amp; file2</a:t>
            </a:r>
            <a:r>
              <a:rPr lang="el-GR" sz="1800" dirty="0" smtClean="0">
                <a:latin typeface="Arial"/>
                <a:cs typeface="Arial"/>
              </a:rPr>
              <a:t>. Η σύγκριση με την παρακάτω εντολή θα δώσει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file2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831812" y="2049778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Folded Corner 4"/>
          <p:cNvSpPr/>
          <p:nvPr/>
        </p:nvSpPr>
        <p:spPr>
          <a:xfrm>
            <a:off x="2078944" y="2049778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276754" y="2704831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4298100" y="2049778"/>
            <a:ext cx="303967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Gene1		</a:t>
            </a:r>
          </a:p>
          <a:p>
            <a:r>
              <a:rPr lang="en-GB" dirty="0" smtClean="0">
                <a:latin typeface="Arial"/>
                <a:cs typeface="Arial"/>
              </a:rPr>
              <a:t>				Gene2</a:t>
            </a:r>
          </a:p>
          <a:p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			Gene3</a:t>
            </a:r>
          </a:p>
          <a:p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	Gene4</a:t>
            </a:r>
          </a:p>
          <a:p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	Gene5</a:t>
            </a:r>
          </a:p>
        </p:txBody>
      </p:sp>
      <p:sp>
        <p:nvSpPr>
          <p:cNvPr id="9" name="Rectangle 8"/>
          <p:cNvSpPr/>
          <p:nvPr/>
        </p:nvSpPr>
        <p:spPr>
          <a:xfrm>
            <a:off x="965939" y="1694557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5450" y="1662291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file2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3708402"/>
            <a:ext cx="8229600" cy="9454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Έχουμε τα παρακάτω 2 αρχεία </a:t>
            </a:r>
            <a:r>
              <a:rPr lang="en-GB" sz="1800" dirty="0" smtClean="0">
                <a:latin typeface="Arial"/>
                <a:cs typeface="Arial"/>
              </a:rPr>
              <a:t>file1 &amp; file2</a:t>
            </a:r>
            <a:r>
              <a:rPr lang="el-GR" sz="1800" dirty="0" smtClean="0">
                <a:latin typeface="Arial"/>
                <a:cs typeface="Arial"/>
              </a:rPr>
              <a:t>. Η σύγκριση με την παρακάτω εντολή θα δώσει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-12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 file2</a:t>
            </a:r>
          </a:p>
          <a:p>
            <a:pPr marL="0" indent="0">
              <a:buFont typeface="Arial"/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874145" y="4657513"/>
            <a:ext cx="989263" cy="13538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3" name="Folded Corner 12"/>
          <p:cNvSpPr/>
          <p:nvPr/>
        </p:nvSpPr>
        <p:spPr>
          <a:xfrm>
            <a:off x="2121277" y="4657512"/>
            <a:ext cx="989263" cy="135382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319087" y="5312565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5" name="Folded Corner 14"/>
          <p:cNvSpPr/>
          <p:nvPr/>
        </p:nvSpPr>
        <p:spPr>
          <a:xfrm>
            <a:off x="4340434" y="4657512"/>
            <a:ext cx="1106456" cy="135382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r>
              <a:rPr lang="en-GB" dirty="0" smtClean="0">
                <a:latin typeface="Arial"/>
                <a:cs typeface="Arial"/>
              </a:rPr>
              <a:t>Gene3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8299" y="6316892"/>
            <a:ext cx="7277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τα γονίδια που συναντώνται μόνο στο </a:t>
            </a:r>
            <a:r>
              <a:rPr lang="en-GB" dirty="0" smtClean="0">
                <a:latin typeface="Arial"/>
                <a:cs typeface="Arial"/>
              </a:rPr>
              <a:t>file2;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490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Σας δίνεται ένα αρχείο (</a:t>
            </a:r>
            <a:r>
              <a:rPr lang="en-GB" sz="1800" dirty="0" err="1" smtClean="0">
                <a:latin typeface="Arial"/>
                <a:cs typeface="Arial"/>
              </a:rPr>
              <a:t>BioGrid_interactions.txt</a:t>
            </a:r>
            <a:r>
              <a:rPr lang="el-GR" sz="1800" dirty="0" smtClean="0">
                <a:latin typeface="Arial"/>
                <a:cs typeface="Arial"/>
              </a:rPr>
              <a:t>) που περιέχει πρωτεϊνικές και γενετικές αλληλεπιδράσεις από τον πολύ καλά μελετημένο οργανισμό μοντέλο </a:t>
            </a:r>
            <a:r>
              <a:rPr lang="en-GB" sz="1800" dirty="0" smtClean="0">
                <a:latin typeface="Arial"/>
                <a:cs typeface="Arial"/>
              </a:rPr>
              <a:t>S. </a:t>
            </a:r>
            <a:r>
              <a:rPr lang="en-GB" sz="1800" dirty="0" err="1" smtClean="0">
                <a:latin typeface="Arial"/>
                <a:cs typeface="Arial"/>
              </a:rPr>
              <a:t>cerevisiae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ζυμομύκητας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μία στήλη αναγράφεται το όνομα του ενός γονιδίου/πρωτεΐνης και στην δεύτερη στήλη το όνομα του άλλου </a:t>
            </a:r>
            <a:r>
              <a:rPr lang="el-GR" sz="1800" dirty="0">
                <a:latin typeface="Arial"/>
                <a:cs typeface="Arial"/>
              </a:rPr>
              <a:t>γονιδίου/πρωτεΐνης</a:t>
            </a:r>
            <a:r>
              <a:rPr lang="el-GR" sz="1800" dirty="0" smtClean="0">
                <a:latin typeface="Arial"/>
                <a:cs typeface="Arial"/>
              </a:rPr>
              <a:t>. Ένα γονίδιο/πρωτεΐνη είναι δυνατόν να έχει περισσότερες από μια αλληλεπιδράσεις. Στην τρίτη στήλη αναγράφεται η πειραματική μέθοδος εντοπισμού.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Στην τέταρτη στήλη το είδος της αλληλεπίδραση (γενετική/φυσική). Είναι δυνατόν μια αλληλεπίδραση να έχει εντοπιστεί με περισσότερες από μια μεθόδους.</a:t>
            </a: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871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059" y="3422948"/>
            <a:ext cx="8229600" cy="2365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ποιές εντολές μπορείτε να βρείτε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πόσες αλληλεπιδράσεις υπάρχουν συνολικά στο αρχείο.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πόσες μοναδικές αλληλεπιδράσεις (ασχέτως πειραματικής μεθόδου) υπάρχουν συνολικά στο αρχείο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μοναδικά γονίδια/πρωτεΐνες υπάρχουν στο αρχείο.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πόσες διαφορετικές πειραματικές μέθοδοι εντοπισμού αναγράφονται στο αρχείο.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770079" y="1129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917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2924</Words>
  <Application>Microsoft Macintosh PowerPoint</Application>
  <PresentationFormat>On-screen Show (4:3)</PresentationFormat>
  <Paragraphs>530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Εισαγωγή στο Linux/Unix  </vt:lpstr>
      <vt:lpstr>seq: Δημιουργία ακολουθίας αριθμών</vt:lpstr>
      <vt:lpstr>Συνδυαστική άσκηση</vt:lpstr>
      <vt:lpstr>Συνδυαστική άσκηση – Λύση</vt:lpstr>
      <vt:lpstr>comm: Σύγκριση 2 αρχείων</vt:lpstr>
      <vt:lpstr>comm: Σύγκριση 2 αρχείων</vt:lpstr>
      <vt:lpstr>Συνδυαστική Άσκηση</vt:lpstr>
      <vt:lpstr>Συνδυαστική Άσκηση</vt:lpstr>
      <vt:lpstr>Η εντολή grep</vt:lpstr>
      <vt:lpstr>Η εντολή grep</vt:lpstr>
      <vt:lpstr>Η εντολή grep -w</vt:lpstr>
      <vt:lpstr>Η εντολή grep -n</vt:lpstr>
      <vt:lpstr>Η εντολή grep: για περισσότερα του ενός αρχεία</vt:lpstr>
      <vt:lpstr>grep -r</vt:lpstr>
      <vt:lpstr>grep -c</vt:lpstr>
      <vt:lpstr>grep -v</vt:lpstr>
      <vt:lpstr>grep -i</vt:lpstr>
      <vt:lpstr>grep -f</vt:lpstr>
      <vt:lpstr>grep -l</vt:lpstr>
      <vt:lpstr>grep –color=auto</vt:lpstr>
      <vt:lpstr>Egrep: Αναζήτηση με περισσότερα από ένα μοτίβα </vt:lpstr>
      <vt:lpstr>Egrep: Αναζήτηση με περισσότερα από ένα μοτίβα </vt:lpstr>
      <vt:lpstr>Egrep: Αναζήτηση πιο γενικών μοτίβων με regular expressions </vt:lpstr>
      <vt:lpstr>Egrep: μοτίβα που βρίσκονται στην αρχή μιας σειράς</vt:lpstr>
      <vt:lpstr>Egrep: μοτίβα που βρίσκονται στο τέλος μιας σειράς</vt:lpstr>
      <vt:lpstr>Egrep: μοτίβα που βρίσκονται στο τέλος μιας σειράς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</vt:lpstr>
      <vt:lpstr>Egrep:</vt:lpstr>
      <vt:lpstr>Egrep:</vt:lpstr>
      <vt:lpstr>Συνδυαστική Άσκηση</vt:lpstr>
      <vt:lpstr>Συνδυαστική Άσκηση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  3η διάλεξη  Η/Υ 1ο έτος  Γρ. Αμούτζιας</dc:title>
  <dc:creator>Grigoris Amoutzias</dc:creator>
  <cp:lastModifiedBy>Grigoris Amoutzias</cp:lastModifiedBy>
  <cp:revision>44</cp:revision>
  <dcterms:created xsi:type="dcterms:W3CDTF">2014-03-09T07:39:24Z</dcterms:created>
  <dcterms:modified xsi:type="dcterms:W3CDTF">2014-11-06T09:25:24Z</dcterms:modified>
</cp:coreProperties>
</file>