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5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58" r:id="rId11"/>
    <p:sldId id="261" r:id="rId12"/>
    <p:sldId id="262" r:id="rId13"/>
    <p:sldId id="263" r:id="rId14"/>
    <p:sldId id="259" r:id="rId15"/>
    <p:sldId id="260" r:id="rId16"/>
    <p:sldId id="264" r:id="rId17"/>
    <p:sldId id="265" r:id="rId18"/>
    <p:sldId id="266" r:id="rId19"/>
    <p:sldId id="267" r:id="rId20"/>
    <p:sldId id="269" r:id="rId21"/>
    <p:sldId id="283" r:id="rId22"/>
    <p:sldId id="268" r:id="rId23"/>
    <p:sldId id="270" r:id="rId24"/>
    <p:sldId id="271" r:id="rId25"/>
    <p:sldId id="272" r:id="rId26"/>
    <p:sldId id="273" r:id="rId27"/>
    <p:sldId id="277" r:id="rId28"/>
    <p:sldId id="274" r:id="rId29"/>
    <p:sldId id="278" r:id="rId30"/>
    <p:sldId id="279" r:id="rId31"/>
    <p:sldId id="281" r:id="rId32"/>
    <p:sldId id="280" r:id="rId33"/>
    <p:sldId id="275" r:id="rId34"/>
    <p:sldId id="276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3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9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4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6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6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4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2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2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1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4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3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62C6-D359-0D43-A2C1-3FCC978247E7}" type="datetimeFigureOut">
              <a:rPr lang="en-US" smtClean="0"/>
              <a:t>06/11/2014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7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3708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μας επιτρέπει να δούμε/αποσπάσουμε μια γραμμή από ένα αρχείο που περιέχει μια συγκεκριμένη λέξη ή σειρά χαρακτήρων.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Θεωρείται από τις πιο χρήσιμες εντολές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Unix.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παρακάτω παράδειγμα, έχουμε ένα αρχείο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όνομα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με 6 γραμμές και 3 στήλες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αύξων αριθμό, όνομα, πόλη).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Θέλουμε να δούμε στο τερματικό ποιές γραμμές περιέχουν τους χαρακτήρες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Πρώτα δημιουργήστε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596558" y="4232336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</a:t>
            </a: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136571" y="5047435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3761311" y="4309674"/>
            <a:ext cx="2228900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0921" y="4634347"/>
            <a:ext cx="15883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</a:t>
            </a:r>
            <a:r>
              <a:rPr lang="en-US" dirty="0" err="1" smtClean="0"/>
              <a:t>giorgos</a:t>
            </a:r>
            <a:r>
              <a:rPr lang="en-US" dirty="0" smtClean="0"/>
              <a:t> </a:t>
            </a:r>
            <a:r>
              <a:rPr lang="en-US" dirty="0" err="1" smtClean="0"/>
              <a:t>larisa</a:t>
            </a:r>
            <a:endParaRPr lang="en-US" dirty="0" smtClean="0"/>
          </a:p>
          <a:p>
            <a:r>
              <a:rPr lang="en-US" dirty="0" smtClean="0"/>
              <a:t>6 </a:t>
            </a:r>
            <a:r>
              <a:rPr lang="en-US" dirty="0" err="1" smtClean="0"/>
              <a:t>giorgos</a:t>
            </a:r>
            <a:r>
              <a:rPr lang="en-US" dirty="0" smtClean="0"/>
              <a:t>	</a:t>
            </a:r>
            <a:r>
              <a:rPr lang="en-US" dirty="0" err="1" smtClean="0"/>
              <a:t>volos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95396" y="3886491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19382" y="3920072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96558" y="6376661"/>
            <a:ext cx="83971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πάνε τα αποτελέσματα του παραπάνω </a:t>
            </a:r>
            <a:r>
              <a:rPr lang="en-GB" dirty="0" err="1" smtClean="0">
                <a:latin typeface="Arial"/>
                <a:cs typeface="Arial"/>
              </a:rPr>
              <a:t>grep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err="1" smtClean="0">
                <a:latin typeface="Arial"/>
                <a:cs typeface="Arial"/>
              </a:rPr>
              <a:t>file_out</a:t>
            </a:r>
            <a:r>
              <a:rPr lang="en-GB" dirty="0" smtClean="0">
                <a:latin typeface="Arial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61635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παρακάτω εντολή θα εντοπιστούν οι γραμμές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4 &amp; 5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na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596558" y="2320163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na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</a:t>
            </a: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136571" y="3135262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3761310" y="2397501"/>
            <a:ext cx="2941467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0921" y="2722174"/>
            <a:ext cx="2198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4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 smtClean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athina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5</a:t>
            </a:r>
            <a:r>
              <a:rPr lang="en-GB" dirty="0" smtClean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anna</a:t>
            </a:r>
            <a:r>
              <a:rPr lang="en-GB" dirty="0" smtClean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xanthi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95396" y="1974318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19382" y="200789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994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w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71689"/>
            <a:ext cx="8786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vi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τροποποιήστε την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όπως στην εικόνα.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τροποποιημένο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 την παρακάτω εντολή θα εντοπιστούν οι γραμμές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&amp;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6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774853" y="2718342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94643" y="3533441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419382" y="2795680"/>
            <a:ext cx="3299396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78993" y="3120353"/>
            <a:ext cx="3193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3	</a:t>
            </a:r>
            <a:r>
              <a:rPr lang="en-GB" dirty="0" err="1" smtClean="0">
                <a:latin typeface="Arial"/>
                <a:cs typeface="Arial"/>
              </a:rPr>
              <a:t>giorgos</a:t>
            </a:r>
            <a:r>
              <a:rPr lang="en-GB" dirty="0" smtClean="0">
                <a:latin typeface="Arial"/>
                <a:cs typeface="Arial"/>
              </a:rPr>
              <a:t>		</a:t>
            </a:r>
            <a:r>
              <a:rPr lang="en-GB" dirty="0" err="1" smtClean="0">
                <a:latin typeface="Arial"/>
                <a:cs typeface="Arial"/>
              </a:rPr>
              <a:t>larisa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6</a:t>
            </a:r>
            <a:r>
              <a:rPr lang="el-GR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giorgos2		</a:t>
            </a:r>
            <a:r>
              <a:rPr lang="en-GB" dirty="0" err="1" smtClean="0">
                <a:latin typeface="Arial"/>
                <a:cs typeface="Arial"/>
              </a:rPr>
              <a:t>volos</a:t>
            </a:r>
            <a:endParaRPr lang="en-GB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4249" y="2372497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77454" y="240607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7074" y="5156577"/>
            <a:ext cx="8786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Χρησιμοποιώντας όμως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w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λέμε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να εντοπίσει τις γραμμές όπου το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ως ολόκληρη λέξη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οπότε τώρα θα εντοπιστεί μόνο η γραμμή 3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–w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</p:spTree>
    <p:extLst>
      <p:ext uri="{BB962C8B-B14F-4D97-AF65-F5344CB8AC3E}">
        <p14:creationId xmlns:p14="http://schemas.microsoft.com/office/powerpoint/2010/main" val="3660796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n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n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και ο αριθμός της γραμμής που εντοπίστηκε από 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 την παρακάτω εντολή θα εντοπιστούν η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 γραμμή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περιέχουν τους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επιπλέον θα εμφανιστούν και τα νούμερα των γραμμών.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-n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517386"/>
            <a:ext cx="3299396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42059"/>
            <a:ext cx="26434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3</a:t>
            </a:r>
            <a:r>
              <a:rPr lang="en-GB" dirty="0" smtClean="0">
                <a:latin typeface="Arial"/>
                <a:cs typeface="Arial"/>
              </a:rPr>
              <a:t>:</a:t>
            </a:r>
            <a:r>
              <a:rPr lang="en-GB" dirty="0" err="1" smtClean="0">
                <a:latin typeface="Arial"/>
                <a:cs typeface="Arial"/>
              </a:rPr>
              <a:t>giorgos</a:t>
            </a:r>
            <a:r>
              <a:rPr lang="en-GB" dirty="0" smtClean="0">
                <a:latin typeface="Arial"/>
                <a:cs typeface="Arial"/>
              </a:rPr>
              <a:t>		</a:t>
            </a:r>
            <a:r>
              <a:rPr lang="en-GB" dirty="0" err="1" smtClean="0">
                <a:latin typeface="Arial"/>
                <a:cs typeface="Arial"/>
              </a:rPr>
              <a:t>larisa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6</a:t>
            </a:r>
            <a:r>
              <a:rPr lang="en-GB" dirty="0" smtClean="0">
                <a:latin typeface="Arial"/>
                <a:cs typeface="Arial"/>
              </a:rPr>
              <a:t>:giorgos2		</a:t>
            </a:r>
            <a:r>
              <a:rPr lang="en-GB" dirty="0" err="1" smtClean="0">
                <a:latin typeface="Arial"/>
                <a:cs typeface="Arial"/>
              </a:rPr>
              <a:t>volos</a:t>
            </a:r>
            <a:endParaRPr lang="en-GB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148054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119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για περισσότερα του ενός αρχεία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2718" y="1214902"/>
            <a:ext cx="8786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έχουμε δύο αρχεία,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&amp; file2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θέλουμε να δούμε και στα δύο ποιές γραμμές έχουν το όνομα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 file2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Όσα αρχεία θέλουμε να ψάξουμε τα γράφουμε στη σειρά, το ένα μετά το άλλο.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33073" y="4519770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2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3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4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	</a:t>
            </a: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489000" y="5336043"/>
            <a:ext cx="278498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5940172" y="4513821"/>
            <a:ext cx="3053494" cy="2020464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3715" y="4838494"/>
            <a:ext cx="24207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ile1: 3 </a:t>
            </a:r>
            <a:r>
              <a:rPr lang="en-US" dirty="0" err="1" smtClean="0"/>
              <a:t>giorgos</a:t>
            </a:r>
            <a:r>
              <a:rPr lang="en-US" dirty="0" smtClean="0"/>
              <a:t> </a:t>
            </a:r>
            <a:r>
              <a:rPr lang="en-US" dirty="0" err="1" smtClean="0"/>
              <a:t>larisa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ile1: 6 </a:t>
            </a:r>
            <a:r>
              <a:rPr lang="en-US" dirty="0" err="1" smtClean="0"/>
              <a:t>giorgos</a:t>
            </a:r>
            <a:r>
              <a:rPr lang="en-US" dirty="0" smtClean="0"/>
              <a:t>	 </a:t>
            </a:r>
            <a:r>
              <a:rPr lang="en-US" dirty="0" err="1" smtClean="0"/>
              <a:t>volos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ile2: 7 </a:t>
            </a:r>
            <a:r>
              <a:rPr lang="en-US" dirty="0" err="1" smtClean="0"/>
              <a:t>giorgos</a:t>
            </a:r>
            <a:r>
              <a:rPr lang="en-US" dirty="0" smtClean="0"/>
              <a:t> </a:t>
            </a:r>
            <a:r>
              <a:rPr lang="en-US" dirty="0" err="1" smtClean="0"/>
              <a:t>athina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71269" y="4151088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45971" y="417094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2" name="Folded Corner 11"/>
          <p:cNvSpPr/>
          <p:nvPr/>
        </p:nvSpPr>
        <p:spPr>
          <a:xfrm>
            <a:off x="2845594" y="4506665"/>
            <a:ext cx="2445930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lain" startAt="7"/>
            </a:pP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marL="342900" indent="-342900">
              <a:buAutoNum type="arabicPlain" startAt="7"/>
            </a:pPr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nna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patra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44432" y="4160820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40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>
                <a:latin typeface="Arial"/>
                <a:cs typeface="Arial"/>
              </a:rPr>
              <a:t>g</a:t>
            </a:r>
            <a:r>
              <a:rPr lang="en-GB" sz="2800" dirty="0" err="1" smtClean="0">
                <a:latin typeface="Arial"/>
                <a:cs typeface="Arial"/>
              </a:rPr>
              <a:t>rep</a:t>
            </a:r>
            <a:r>
              <a:rPr lang="en-GB" sz="2800" dirty="0" smtClean="0">
                <a:latin typeface="Arial"/>
                <a:cs typeface="Arial"/>
              </a:rPr>
              <a:t> -r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9635" y="1554226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τα 2 αρχεία που μας ενδιαφέρουν (</a:t>
            </a:r>
            <a:r>
              <a:rPr lang="en-GB" dirty="0" smtClean="0">
                <a:latin typeface="Arial"/>
                <a:cs typeface="Arial"/>
              </a:rPr>
              <a:t>file1, file2</a:t>
            </a:r>
            <a:r>
              <a:rPr lang="el-GR" dirty="0" smtClean="0">
                <a:latin typeface="Arial"/>
                <a:cs typeface="Arial"/>
              </a:rPr>
              <a:t>) βρίσκονται στον υποκατάλογο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Τι εντολή θα δώσουμε για να δούμε στο </a:t>
            </a:r>
            <a:r>
              <a:rPr lang="en-GB" dirty="0" smtClean="0">
                <a:latin typeface="Arial"/>
                <a:cs typeface="Arial"/>
              </a:rPr>
              <a:t>terminal</a:t>
            </a:r>
            <a:r>
              <a:rPr lang="el-GR" dirty="0" smtClean="0">
                <a:latin typeface="Arial"/>
                <a:cs typeface="Arial"/>
              </a:rPr>
              <a:t> τις γραμμές που περιέχουν το όνομα </a:t>
            </a:r>
            <a:r>
              <a:rPr lang="en-GB" dirty="0" smtClean="0">
                <a:latin typeface="Arial"/>
                <a:cs typeface="Arial"/>
              </a:rPr>
              <a:t>‘</a:t>
            </a:r>
            <a:r>
              <a:rPr lang="en-GB" dirty="0" err="1" smtClean="0">
                <a:latin typeface="Arial"/>
                <a:cs typeface="Arial"/>
              </a:rPr>
              <a:t>giorgos</a:t>
            </a:r>
            <a:r>
              <a:rPr lang="en-GB" dirty="0" smtClean="0">
                <a:latin typeface="Arial"/>
                <a:cs typeface="Arial"/>
              </a:rPr>
              <a:t>’ </a:t>
            </a:r>
            <a:r>
              <a:rPr lang="el-GR" dirty="0" smtClean="0">
                <a:latin typeface="Arial"/>
                <a:cs typeface="Arial"/>
              </a:rPr>
              <a:t>στα δύο αυτά αρχεία?</a:t>
            </a:r>
            <a:endParaRPr lang="en-GB" dirty="0" smtClean="0">
              <a:latin typeface="Arial"/>
              <a:cs typeface="Arial"/>
            </a:endParaRP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'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'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/file2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Η παράμετρος –</a:t>
            </a:r>
            <a:r>
              <a:rPr lang="en-GB" dirty="0" smtClean="0">
                <a:latin typeface="Arial"/>
                <a:cs typeface="Arial"/>
              </a:rPr>
              <a:t>r </a:t>
            </a:r>
            <a:r>
              <a:rPr lang="el-GR" dirty="0" smtClean="0">
                <a:latin typeface="Arial"/>
                <a:cs typeface="Arial"/>
              </a:rPr>
              <a:t>μας επιτρέπει να ψάξουμε όλα τα αρχεία ενός καταλόγου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των υποκαταλόγων του.</a:t>
            </a:r>
          </a:p>
          <a:p>
            <a:r>
              <a:rPr lang="el-GR" dirty="0" smtClean="0">
                <a:latin typeface="Arial"/>
                <a:cs typeface="Arial"/>
              </a:rPr>
              <a:t>Έτσι, αν θέλαμε να ψάξουμε όλα τα αρχεία του καταλόγου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l-GR" dirty="0" smtClean="0">
                <a:latin typeface="Arial"/>
                <a:cs typeface="Arial"/>
              </a:rPr>
              <a:t> από το </a:t>
            </a:r>
            <a:r>
              <a:rPr lang="en-GB" dirty="0" smtClean="0">
                <a:latin typeface="Arial"/>
                <a:cs typeface="Arial"/>
              </a:rPr>
              <a:t>Desktop, </a:t>
            </a:r>
            <a:r>
              <a:rPr lang="el-GR" dirty="0" smtClean="0">
                <a:latin typeface="Arial"/>
                <a:cs typeface="Arial"/>
              </a:rPr>
              <a:t>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–r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1399173" y="5163491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380619" y="5163491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9910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c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c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και 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συνολικός αριθμός των γραμμών στις οποίες εντοπίστηκε η λέξη/χαρακτήρες από 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 την παρακάτω εντολή θα εντοπιστούν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2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γραμμές, η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περιέχουν τους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terminal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θα εμφανιστεί το νούμερο 2.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517386"/>
            <a:ext cx="3299396" cy="191217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42059"/>
            <a:ext cx="2643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2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148054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86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εντοπίζονται οι γραμμές που ΔΕΝ περιέχουν την λέξη/χαρακτήρες που δώσαμε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οι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υπάρχουν στην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γραμμή, άρα η παρακάτω εντολή θα μας δώσει τις γραμμές 1, 2, 4, 5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ΔΕΝ περιέχουν τους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v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giorgos2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13837"/>
            <a:ext cx="2643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967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err="1" smtClean="0">
                <a:latin typeface="Arial"/>
                <a:cs typeface="Arial"/>
              </a:rPr>
              <a:t>i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158464"/>
            <a:ext cx="87865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δεν παίζει ρόλο εάν οι χαρακτήρες που δώσαμε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είναι σε κεφαλαία ή μικρά γράμματα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οι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υπάρχουν στην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γραμμή,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ενώ οι χαρακτήρες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 στην 6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γραμμή.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παρακάτω εντολή θα μας δώσει μόνο την 3η γραμμή.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Ενώ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παρακάτω εντολή θα μας δώσει την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6η γραμμή.</a:t>
            </a:r>
          </a:p>
          <a:p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rep -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13837"/>
            <a:ext cx="26434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volos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188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f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158464"/>
            <a:ext cx="8786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δίνουμε το όνομα ενός αρχείου που περιέχει χαρακτήρες, με τους οποίους θέλουμε να ψάξουμε σε ένα άλλο αρχείο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H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παρακάτω εντολή θα κάνει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χρησιμοποιώντας τους χαρακτήρες που υπάρχουν σε κάθε γραμμή του αρχείου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–f	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983169"/>
            <a:ext cx="2643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Folded Corner 9"/>
          <p:cNvSpPr/>
          <p:nvPr/>
        </p:nvSpPr>
        <p:spPr>
          <a:xfrm>
            <a:off x="3922889" y="2976832"/>
            <a:ext cx="1019805" cy="108655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athina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81716" y="260750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</a:t>
            </a:r>
            <a:r>
              <a:rPr lang="en-US" dirty="0" err="1" smtClean="0"/>
              <a:t>ile_s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61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7673"/>
            <a:ext cx="7772400" cy="2967789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/>
                <a:cs typeface="Arial"/>
              </a:rPr>
              <a:t>Εισαγωγή στο </a:t>
            </a:r>
            <a:r>
              <a:rPr lang="en-GB" dirty="0" smtClean="0">
                <a:latin typeface="Arial"/>
                <a:cs typeface="Arial"/>
              </a:rPr>
              <a:t>Linux/Unix</a:t>
            </a:r>
            <a:br>
              <a:rPr lang="en-GB" dirty="0" smtClean="0">
                <a:latin typeface="Arial"/>
                <a:cs typeface="Arial"/>
              </a:rPr>
            </a:br>
            <a:r>
              <a:rPr lang="en-GB" dirty="0">
                <a:latin typeface="Arial"/>
                <a:cs typeface="Arial"/>
              </a:rPr>
              <a:t/>
            </a:r>
            <a:br>
              <a:rPr lang="en-GB" dirty="0">
                <a:latin typeface="Arial"/>
                <a:cs typeface="Arial"/>
              </a:rPr>
            </a:br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5181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-</a:t>
            </a:r>
            <a:r>
              <a:rPr lang="en-GB" sz="2800" dirty="0" smtClean="0">
                <a:latin typeface="Arial"/>
                <a:cs typeface="Arial"/>
              </a:rPr>
              <a:t>l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946799"/>
            <a:ext cx="8786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l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επιστρέφει τα ονόματα των αρχείων στα οποία βρήκε τους χαρακτήρες/λέξεις με τα οποία ψάχνουμε.</a:t>
            </a:r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παρακάτω παράδειγμα και τα 3 αρχεία περιέχουν τους χαρακτήρες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	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 –l	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/file*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Εδώ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*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συμβολίζει ταίριασμα με οποιοδήποτε χαρακτήρα μηδέν ή μία ή περισσότερες φορές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96218" y="5284816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6218" y="3708414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6" name="4-Point Star 15"/>
          <p:cNvSpPr/>
          <p:nvPr/>
        </p:nvSpPr>
        <p:spPr>
          <a:xfrm>
            <a:off x="1762257" y="383095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9" name="Snip Single Corner Rectangle 18"/>
          <p:cNvSpPr/>
          <p:nvPr/>
        </p:nvSpPr>
        <p:spPr>
          <a:xfrm>
            <a:off x="1481230" y="625004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13459" y="5080000"/>
            <a:ext cx="0" cy="2048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nip Single Corner Rectangle 20"/>
          <p:cNvSpPr/>
          <p:nvPr/>
        </p:nvSpPr>
        <p:spPr>
          <a:xfrm>
            <a:off x="462676" y="625004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Snip Single Corner Rectangle 21"/>
          <p:cNvSpPr/>
          <p:nvPr/>
        </p:nvSpPr>
        <p:spPr>
          <a:xfrm>
            <a:off x="345928" y="541466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3" name="Frame 22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32993" y="4813837"/>
            <a:ext cx="2643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ile1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ile2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file3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>
            <a:off x="3131421" y="5284816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9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grep</a:t>
            </a:r>
            <a:r>
              <a:rPr lang="el-GR" sz="2800" dirty="0" smtClean="0">
                <a:latin typeface="Arial"/>
                <a:cs typeface="Arial"/>
              </a:rPr>
              <a:t> –</a:t>
            </a:r>
            <a:r>
              <a:rPr lang="en-GB" sz="2800" dirty="0" err="1" smtClean="0">
                <a:latin typeface="Arial"/>
                <a:cs typeface="Arial"/>
              </a:rPr>
              <a:t>color</a:t>
            </a:r>
            <a:r>
              <a:rPr lang="en-GB" sz="2800" dirty="0" smtClean="0">
                <a:latin typeface="Arial"/>
                <a:cs typeface="Arial"/>
              </a:rPr>
              <a:t>=auto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158464"/>
            <a:ext cx="87865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- -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color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χρωματίζεται το κομμάτι της γραμμής που περιέχει το μοτίβο με το οποίο κάνουμε την αναζήτηση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, οι χαρακτήρες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υπάρχουν στην 3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γραμμή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θα εμφανιστούν με κόκκινο χρώμα.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color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=auto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028853" y="4440048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5255147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4440048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4813837"/>
            <a:ext cx="2643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407071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4063388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1959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Αναζήτηση με περισσότερα από ένα μοτίβα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158464"/>
            <a:ext cx="8786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To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είναι μια εντολή προέκταση της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regular expressions.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Θέλω να ψάξω στο αρχείο μου για γραμμές που έχουν κάποιο ή και τα δύο από τα ονόματα-μοτίβα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 Χρησιμοποιούμε το σύμβολο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|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(pipe).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giannis|eleni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Επίσης,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είναι δυνατόν να κάνουμε αναζήτηση και με περισσότερα μοτίβα.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028853" y="3056130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3" y="3871229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3056130"/>
            <a:ext cx="3299396" cy="20145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3599251"/>
            <a:ext cx="2643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2686798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2679470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6218" y="5276086"/>
            <a:ext cx="8786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Ποιά είναι η εντολή για να βρω γραμμές που περιέχουν τα ονόματα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?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θέλω η αναζήτηση να μην είναι ευαίσθητη σε κεφαλαία/μικρά γράμματα, πώς θα τροποποιήσω την εντολή?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Τι θα έκανα αν ήθελα να εκτελέσω το ίδιο πράγμα με την </a:t>
            </a:r>
            <a:r>
              <a:rPr lang="en-GB" dirty="0" err="1" smtClean="0">
                <a:latin typeface="Arial"/>
                <a:cs typeface="Arial"/>
              </a:rPr>
              <a:t>grep</a:t>
            </a:r>
            <a:r>
              <a:rPr lang="en-GB" dirty="0" smtClean="0">
                <a:latin typeface="Arial"/>
                <a:cs typeface="Arial"/>
              </a:rPr>
              <a:t> –f ?</a:t>
            </a:r>
            <a:endParaRPr lang="el-GR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987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Αναζήτηση με περισσότερα από ένα μοτίβα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55144" y="4574453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50318" y="4205121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5144" y="840138"/>
            <a:ext cx="867833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Ποιά είναι η εντολή για να βρω γραμμές που περιέχουν τα ονόματα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?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giannis|eleni|giorgos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pPr marL="285750" indent="-285750">
              <a:buFont typeface="Arial"/>
              <a:buChar char="•"/>
            </a:pP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θέλω η αναζήτηση να μην είναι ευαίσθητη σε κεφαλαία/μικρά γράμματα, πώς θα τροποποιήσω την εντολή?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giannis|eleni|giorgos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pPr marL="285750" indent="-285750">
              <a:buFont typeface="Arial"/>
              <a:buChar char="•"/>
            </a:pP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Τι θα έκανα αν ήθελα να εκτελέσω το ίδιο πράγμα με την </a:t>
            </a:r>
            <a:r>
              <a:rPr lang="en-GB" dirty="0" err="1" smtClean="0">
                <a:latin typeface="Arial"/>
                <a:cs typeface="Arial"/>
              </a:rPr>
              <a:t>grep</a:t>
            </a:r>
            <a:r>
              <a:rPr lang="en-GB" dirty="0" smtClean="0">
                <a:latin typeface="Arial"/>
                <a:cs typeface="Arial"/>
              </a:rPr>
              <a:t> –f ?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Θα έπρεπε να γράψω τα τρία ονόματα σε ένα άλλο αρχείο</a:t>
            </a:r>
            <a:r>
              <a:rPr lang="en-GB" dirty="0" smtClean="0">
                <a:latin typeface="Arial"/>
                <a:cs typeface="Arial"/>
              </a:rPr>
              <a:t> (</a:t>
            </a:r>
            <a:r>
              <a:rPr lang="el-GR" dirty="0">
                <a:latin typeface="Arial"/>
                <a:cs typeface="Arial"/>
              </a:rPr>
              <a:t>3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γραμμές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 π.χ. </a:t>
            </a:r>
            <a:r>
              <a:rPr lang="en-GB" dirty="0" smtClean="0">
                <a:latin typeface="Arial"/>
                <a:cs typeface="Arial"/>
              </a:rPr>
              <a:t>file2</a:t>
            </a:r>
            <a:r>
              <a:rPr lang="el-GR" dirty="0" smtClean="0">
                <a:latin typeface="Arial"/>
                <a:cs typeface="Arial"/>
              </a:rPr>
              <a:t> και μετά εκτελώ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–f file2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786011" y="5096680"/>
            <a:ext cx="1019805" cy="108655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iannis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18429" y="4715806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6932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Αναζήτηση πιο γενικών μοτίβων με </a:t>
            </a:r>
            <a:r>
              <a:rPr lang="en-GB" sz="2800" dirty="0" smtClean="0">
                <a:latin typeface="Arial"/>
                <a:cs typeface="Arial"/>
              </a:rPr>
              <a:t>regular expressions</a:t>
            </a:r>
            <a:r>
              <a:rPr lang="el-GR" sz="2800" dirty="0" smtClean="0">
                <a:latin typeface="Arial"/>
                <a:cs typeface="Arial"/>
              </a:rPr>
              <a:t>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166" y="1163303"/>
            <a:ext cx="8678333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Πολλές φορές δεν αναζητούμε μια συγκεκριμένη λέξη ή σειρά χαρακτήρων, αλλά ένα πιο γενικό μοτίβο χαρακτήρων.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Π.χ. Μπορεί να αναζητάμε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Κάποιους χαρακτήρες που βρίσκονται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στην αρχή μιας σειράς.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Κάποιους χαρακτήρες που βρίσκονται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στο τέλος μιας σειράς.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Κάποιες λέξεις που σε μια συγκεκριμένη θέση τους μπορεί να υπάρχουν εναλλακτικά μια σειρά από κάποιους χαρακτήρες/νούμερα/σύμβολα.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αυτό το λόγο κάνουμε χρήση των </a:t>
            </a:r>
            <a:r>
              <a:rPr lang="en-GB" dirty="0" smtClean="0">
                <a:latin typeface="Arial"/>
                <a:cs typeface="Arial"/>
              </a:rPr>
              <a:t>regular expressions.</a:t>
            </a:r>
          </a:p>
        </p:txBody>
      </p:sp>
    </p:spTree>
    <p:extLst>
      <p:ext uri="{BB962C8B-B14F-4D97-AF65-F5344CB8AC3E}">
        <p14:creationId xmlns:p14="http://schemas.microsoft.com/office/powerpoint/2010/main" val="20379965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μοτίβα που βρίσκονται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στην αρχή μιας σειράς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872277" y="3781919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4118" y="3412587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7166" y="1163303"/>
            <a:ext cx="86783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ότι το συγκεκριμένο μοτίβο πρέπει να βρίσκεται στην αρχή μιας σειράς χρησιμοποιούμε το σύμβολο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πριν το μοτίβο.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Η παρακάτω εντολή βρίσκει γραμμές όπου η λέξη</a:t>
            </a:r>
            <a:r>
              <a:rPr lang="en-GB" dirty="0" smtClean="0">
                <a:latin typeface="Arial"/>
                <a:cs typeface="Arial"/>
              </a:rPr>
              <a:t> 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 </a:t>
            </a:r>
            <a:r>
              <a:rPr lang="el-GR" dirty="0" smtClean="0">
                <a:latin typeface="Arial"/>
                <a:cs typeface="Arial"/>
              </a:rPr>
              <a:t>βρίσκεται μόνο στην αρχή της γραμμής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‘^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184110" y="4334583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781425" y="3781918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0482" y="4254485"/>
            <a:ext cx="166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7367" y="3412587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295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μοτίβα που βρίσκονται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στο τέλος μιας σειράς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872277" y="3781919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4118" y="3412587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7166" y="1163303"/>
            <a:ext cx="86783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ότι το συγκεκριμένο μοτίβο πρέπει να βρίσκεται στο τέλος μιας σειράς χρησιμοποιούμε το σύμβολο 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$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μετά το μοτίβο.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Η παρακάτω εντολή βρίσκει γραμμές όπου η λέξη</a:t>
            </a:r>
            <a:r>
              <a:rPr lang="en-GB" dirty="0" smtClean="0">
                <a:latin typeface="Arial"/>
                <a:cs typeface="Arial"/>
              </a:rPr>
              <a:t> 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 </a:t>
            </a:r>
            <a:r>
              <a:rPr lang="el-GR" dirty="0" smtClean="0">
                <a:latin typeface="Arial"/>
                <a:cs typeface="Arial"/>
              </a:rPr>
              <a:t>βρίσκεται μόνο στο τέλος της γραμμής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$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184110" y="4334583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781425" y="3781918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0482" y="4254485"/>
            <a:ext cx="166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leni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7367" y="3412587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9424" y="5577891"/>
            <a:ext cx="82995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βρούμε γραμμές που στην αρχή τους έχουν τη λέξη </a:t>
            </a:r>
            <a:r>
              <a:rPr lang="en-GB" dirty="0" smtClean="0">
                <a:latin typeface="Arial"/>
                <a:cs typeface="Arial"/>
              </a:rPr>
              <a:t>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</a:t>
            </a:r>
            <a:r>
              <a:rPr lang="el-GR" dirty="0" smtClean="0">
                <a:latin typeface="Arial"/>
                <a:cs typeface="Arial"/>
              </a:rPr>
              <a:t> ή στο τέλος έχουν τη λέξη ‘</a:t>
            </a:r>
            <a:r>
              <a:rPr lang="en-GB" dirty="0" err="1" smtClean="0">
                <a:latin typeface="Arial"/>
                <a:cs typeface="Arial"/>
              </a:rPr>
              <a:t>athina</a:t>
            </a:r>
            <a:r>
              <a:rPr lang="el-GR" dirty="0" smtClean="0">
                <a:latin typeface="Arial"/>
                <a:cs typeface="Arial"/>
              </a:rPr>
              <a:t>’</a:t>
            </a:r>
            <a:r>
              <a:rPr lang="en-GB" dirty="0" smtClean="0">
                <a:latin typeface="Arial"/>
                <a:cs typeface="Arial"/>
              </a:rPr>
              <a:t> ?</a:t>
            </a:r>
          </a:p>
          <a:p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7205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μοτίβα που βρίσκονται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στο τέλος μιας σειράς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424" y="1584446"/>
            <a:ext cx="82995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βρούμε γραμμές που στην αρχή τους έχουν τη λέξη </a:t>
            </a:r>
            <a:r>
              <a:rPr lang="en-GB" dirty="0" smtClean="0">
                <a:latin typeface="Arial"/>
                <a:cs typeface="Arial"/>
              </a:rPr>
              <a:t>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</a:t>
            </a:r>
            <a:r>
              <a:rPr lang="el-GR" dirty="0" smtClean="0">
                <a:latin typeface="Arial"/>
                <a:cs typeface="Arial"/>
              </a:rPr>
              <a:t> ή στο τέλος έχουν τη λέξη ‘</a:t>
            </a:r>
            <a:r>
              <a:rPr lang="en-GB" dirty="0" err="1" smtClean="0">
                <a:latin typeface="Arial"/>
                <a:cs typeface="Arial"/>
              </a:rPr>
              <a:t>athina</a:t>
            </a:r>
            <a:r>
              <a:rPr lang="el-GR" dirty="0" smtClean="0">
                <a:latin typeface="Arial"/>
                <a:cs typeface="Arial"/>
              </a:rPr>
              <a:t>’</a:t>
            </a:r>
            <a:r>
              <a:rPr lang="en-GB" dirty="0" smtClean="0">
                <a:latin typeface="Arial"/>
                <a:cs typeface="Arial"/>
              </a:rPr>
              <a:t> ?</a:t>
            </a:r>
          </a:p>
          <a:p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‘^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eleni|athina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$’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6966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667"/>
            <a:ext cx="8229600" cy="1374969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λέξεις που σε μια συγκεκριμένη θέση τους μπορεί να υπάρχουν εναλλακτικά μια σειρά από κάποιους χαρακτήρες/νούμερα/σύμβολα.</a:t>
            </a:r>
            <a:br>
              <a:rPr lang="el-GR" sz="2800" dirty="0" smtClean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166" y="1840636"/>
            <a:ext cx="8678333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μια σειρά από εναλλακτικούς χαρακτήρες/νούμερα σε μια συγκεκριμένη θέση του μοτίβου χρησιμοποιούμε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γράμματα από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ως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z.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[1-9] </a:t>
            </a:r>
            <a:r>
              <a:rPr lang="el-GR" dirty="0" smtClean="0">
                <a:latin typeface="Arial"/>
                <a:cs typeface="Arial"/>
              </a:rPr>
              <a:t>για νούμερα από το </a:t>
            </a:r>
            <a:r>
              <a:rPr lang="en-GB" dirty="0" smtClean="0">
                <a:latin typeface="Arial"/>
                <a:cs typeface="Arial"/>
              </a:rPr>
              <a:t>1 </a:t>
            </a:r>
            <a:r>
              <a:rPr lang="el-GR" dirty="0" smtClean="0">
                <a:latin typeface="Arial"/>
                <a:cs typeface="Arial"/>
              </a:rPr>
              <a:t>έως και το </a:t>
            </a:r>
            <a:r>
              <a:rPr lang="en-GB" dirty="0" smtClean="0">
                <a:latin typeface="Arial"/>
                <a:cs typeface="Arial"/>
              </a:rPr>
              <a:t>9.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[ab89] </a:t>
            </a:r>
            <a:r>
              <a:rPr lang="el-GR" dirty="0" smtClean="0">
                <a:latin typeface="Arial"/>
                <a:cs typeface="Arial"/>
              </a:rPr>
              <a:t>σημαίνει ότι στη συγκεκριμένη θέση μπορεί να βρίσκεται οποιοσδήποτε από τους χαρακτήρες/νούμερα (</a:t>
            </a:r>
            <a:r>
              <a:rPr lang="en-GB" dirty="0" smtClean="0">
                <a:latin typeface="Arial"/>
                <a:cs typeface="Arial"/>
              </a:rPr>
              <a:t>a, b, 8, 9</a:t>
            </a:r>
            <a:r>
              <a:rPr lang="el-GR" dirty="0" smtClean="0">
                <a:latin typeface="Arial"/>
                <a:cs typeface="Arial"/>
              </a:rPr>
              <a:t>) που συναντάμε μέσα στις αγκύλες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[^ab89] </a:t>
            </a:r>
            <a:r>
              <a:rPr lang="el-GR" dirty="0" smtClean="0">
                <a:latin typeface="Arial"/>
                <a:cs typeface="Arial"/>
              </a:rPr>
              <a:t>το ^ μέσα στην αγκύλη, στην αρχή της σημαίνει ότι στη συγκεκριμένη θέση μπορεί να υπάρχει οποιοσδήποτε χαρακτήρας </a:t>
            </a:r>
            <a:r>
              <a:rPr lang="el-GR" b="1" u="sng" dirty="0" smtClean="0">
                <a:solidFill>
                  <a:srgbClr val="000000"/>
                </a:solidFill>
                <a:latin typeface="Arial"/>
                <a:cs typeface="Arial"/>
              </a:rPr>
              <a:t>εκτός</a:t>
            </a:r>
            <a:r>
              <a:rPr lang="el-GR" dirty="0" smtClean="0">
                <a:latin typeface="Arial"/>
                <a:cs typeface="Arial"/>
              </a:rPr>
              <a:t> από αυτούς που συναντάμε μέσα στην αγκύλη. </a:t>
            </a:r>
            <a:endParaRPr lang="en-GB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52092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667"/>
            <a:ext cx="8229600" cy="1374969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λέξεις που σε μια συγκεκριμένη θέση τους μπορεί να υπάρχουν εναλλακτικά μια σειρά από κάποιους χαρακτήρες/νούμερα/σύμβολα.</a:t>
            </a:r>
            <a:br>
              <a:rPr lang="el-GR" sz="2800" dirty="0" smtClean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562373"/>
            <a:ext cx="8678333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μια σειρά από εναλλακτικούς χαρακτήρες/νούμερα σε μια συγκεκριμένη θέση του μοτίβου χρησιμοποιούμε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γράμματα από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ως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z.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για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κεφαλαία γράμματα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από 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ως 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z.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Θέλω να εντοπίσω τις γραμμές που ο κωδικός (1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στήλη) ξεκινάει με κεφαλαίο γράμμα και ακολουθεί το 11.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Εκτελώ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[A-Z]11’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969810" y="4534591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1651" y="4165259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281643" y="5087255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8958" y="4534590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7667" y="4894269"/>
            <a:ext cx="1799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A11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4900" y="416525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7355" y="6116170"/>
            <a:ext cx="8657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εντοπίσω τις γραμμές που ο κωδικός (1</a:t>
            </a:r>
            <a:r>
              <a:rPr lang="el-GR" baseline="30000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στήλη) ξεκινάει με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μικρό γράμμα και ακολουθεί το 11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106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err="1">
                <a:latin typeface="Arial"/>
                <a:cs typeface="Arial"/>
              </a:rPr>
              <a:t>s</a:t>
            </a:r>
            <a:r>
              <a:rPr lang="en-GB" sz="2800" dirty="0" err="1" smtClean="0">
                <a:latin typeface="Arial"/>
                <a:cs typeface="Arial"/>
              </a:rPr>
              <a:t>eq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Δημιουργία ακολουθίας αριθμών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57426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latin typeface="Arial"/>
                <a:cs typeface="Arial"/>
              </a:rPr>
              <a:t>seq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δημιουργούμε μια ακολουθία αριθμών από το </a:t>
            </a:r>
            <a:r>
              <a:rPr lang="en-GB" sz="1800" dirty="0" smtClean="0">
                <a:latin typeface="Arial"/>
                <a:cs typeface="Arial"/>
              </a:rPr>
              <a:t>x</a:t>
            </a:r>
            <a:r>
              <a:rPr lang="el-GR" sz="1800" dirty="0" smtClean="0">
                <a:latin typeface="Arial"/>
                <a:cs typeface="Arial"/>
              </a:rPr>
              <a:t> έως το </a:t>
            </a:r>
            <a:r>
              <a:rPr lang="en-GB" sz="1800" dirty="0" smtClean="0">
                <a:latin typeface="Arial"/>
                <a:cs typeface="Arial"/>
              </a:rPr>
              <a:t>y </a:t>
            </a:r>
            <a:r>
              <a:rPr lang="el-GR" sz="1800" dirty="0" smtClean="0">
                <a:latin typeface="Arial"/>
                <a:cs typeface="Arial"/>
              </a:rPr>
              <a:t>με προσαύξηση κατά </a:t>
            </a:r>
            <a:r>
              <a:rPr lang="en-GB" sz="1800" dirty="0" smtClean="0">
                <a:latin typeface="Arial"/>
                <a:cs typeface="Arial"/>
              </a:rPr>
              <a:t>z.</a:t>
            </a:r>
            <a:r>
              <a:rPr lang="el-GR" sz="1800" dirty="0" smtClean="0">
                <a:latin typeface="Arial"/>
                <a:cs typeface="Arial"/>
              </a:rPr>
              <a:t> Αν δεν ορίσουμε την τιμή της προσαύξησης, τότε χρησιμοποιείται η τιμή 1. 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Μπορούμε να ορίσουμε τι διαχωρίζει το ένα νούμερο από το άλλο με την παράμετρο –</a:t>
            </a:r>
            <a:r>
              <a:rPr lang="en-GB" sz="1800" dirty="0" smtClean="0">
                <a:latin typeface="Arial"/>
                <a:cs typeface="Arial"/>
              </a:rPr>
              <a:t>s. </a:t>
            </a:r>
            <a:r>
              <a:rPr lang="el-GR" sz="1800" dirty="0">
                <a:latin typeface="Arial"/>
                <a:cs typeface="Arial"/>
              </a:rPr>
              <a:t>Αν δεν ορίσουμε </a:t>
            </a:r>
            <a:r>
              <a:rPr lang="el-GR" sz="1800" dirty="0" smtClean="0">
                <a:latin typeface="Arial"/>
                <a:cs typeface="Arial"/>
              </a:rPr>
              <a:t>το διαχωριστή, </a:t>
            </a:r>
            <a:r>
              <a:rPr lang="el-GR" sz="1800" dirty="0">
                <a:latin typeface="Arial"/>
                <a:cs typeface="Arial"/>
              </a:rPr>
              <a:t>τότε </a:t>
            </a:r>
            <a:r>
              <a:rPr lang="el-GR" sz="1800" dirty="0" smtClean="0">
                <a:latin typeface="Arial"/>
                <a:cs typeface="Arial"/>
              </a:rPr>
              <a:t>χρησιμοποιείται το </a:t>
            </a:r>
            <a:r>
              <a:rPr lang="en-GB" sz="1800" dirty="0" smtClean="0">
                <a:latin typeface="Arial"/>
                <a:cs typeface="Arial"/>
              </a:rPr>
              <a:t>\n (</a:t>
            </a:r>
            <a:r>
              <a:rPr lang="el-GR" sz="1800" dirty="0" smtClean="0">
                <a:latin typeface="Arial"/>
                <a:cs typeface="Arial"/>
              </a:rPr>
              <a:t>νέα γραμμή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Επίσης, με την παράμετρο –</a:t>
            </a:r>
            <a:r>
              <a:rPr lang="en-GB" sz="1800" dirty="0" smtClean="0">
                <a:latin typeface="Arial"/>
                <a:cs typeface="Arial"/>
              </a:rPr>
              <a:t>w </a:t>
            </a:r>
            <a:r>
              <a:rPr lang="el-GR" sz="1800" dirty="0" smtClean="0">
                <a:latin typeface="Arial"/>
                <a:cs typeface="Arial"/>
              </a:rPr>
              <a:t>μπορούμε να ζητήσουμε όλα τα νούμερα να έχουν τον ίδιο αριθμό ψηφίων, με την χρήση μηδενικών όποτε χρειαστεί μπροστά από ένα νούμερο.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Παράδειγμα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Θέλετε να δημιουργήσετε μια ακολουθία αριθμών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τον ένα δίπλα από τον άλλο που να διαχωρίζονται με 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r>
              <a:rPr lang="el-GR" sz="1800" dirty="0" smtClean="0">
                <a:latin typeface="Arial"/>
                <a:cs typeface="Arial"/>
              </a:rPr>
              <a:t> από το 1 μέχρι το 101, όπου ο κάθε αριθμός θα αυξάνει κατά 10.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Επίσης, όλα τα νούμερα θα πρέπει να έχουν τον ίδιο αριθμό ψηφίων. Εκτελείτε την παρακάτω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eq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–s “:”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-w 1 10 101</a:t>
            </a: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Άσκηση</a:t>
            </a:r>
            <a:r>
              <a:rPr lang="en-GB" sz="1800" dirty="0" smtClean="0">
                <a:latin typeface="Arial"/>
                <a:cs typeface="Arial"/>
              </a:rPr>
              <a:t>: </a:t>
            </a:r>
            <a:r>
              <a:rPr lang="el-GR" sz="1800" dirty="0" smtClean="0">
                <a:latin typeface="Arial"/>
                <a:cs typeface="Arial"/>
              </a:rPr>
              <a:t>Με ποιά εντολή θα δημιουργήσετε μια ακολουθία αριθμών </a:t>
            </a:r>
            <a:r>
              <a:rPr lang="el-GR" sz="1800" dirty="0">
                <a:latin typeface="Arial"/>
                <a:cs typeface="Arial"/>
              </a:rPr>
              <a:t>τον ένα </a:t>
            </a:r>
            <a:r>
              <a:rPr lang="el-GR" sz="1800" dirty="0" smtClean="0">
                <a:latin typeface="Arial"/>
                <a:cs typeface="Arial"/>
              </a:rPr>
              <a:t>κάτω από τον άλλο, από το 101 έως το 1 με μείωση κατά 10, όπου τα νούμερα δεν θα έχουν τον ίδιο αριθμό ψηφίων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endParaRPr lang="el-GR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55684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6"/>
            <a:ext cx="8229600" cy="338664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814488"/>
            <a:ext cx="8678333" cy="526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Κάποιες φορές το </a:t>
            </a:r>
            <a:r>
              <a:rPr lang="en-GB" sz="1600" dirty="0" smtClean="0">
                <a:latin typeface="Arial"/>
                <a:cs typeface="Arial"/>
              </a:rPr>
              <a:t>regular expression </a:t>
            </a:r>
            <a:r>
              <a:rPr lang="el-GR" sz="1600" dirty="0" smtClean="0">
                <a:latin typeface="Arial"/>
                <a:cs typeface="Arial"/>
              </a:rPr>
              <a:t>θέλουμε να επαναλαμβάνεται περισσότερες από μία φορές. Για να δηλώσουμε πόσες φορές θέλουμε να επαναλαμβάνεται, χρησιμοποιούμε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{Χ}</a:t>
            </a:r>
            <a:r>
              <a:rPr lang="el-GR" sz="1600" dirty="0" smtClean="0">
                <a:latin typeface="Arial"/>
                <a:cs typeface="Arial"/>
              </a:rPr>
              <a:t>,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αμέσως μετά από το υπο-μοτίβο, όπου Χ το νούμερο/φορές που θέλουμε να επαναλαμβάνεται.</a:t>
            </a:r>
          </a:p>
          <a:p>
            <a:r>
              <a:rPr lang="el-GR" sz="1600" dirty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Χ,Υ}</a:t>
            </a:r>
            <a:r>
              <a:rPr lang="el-GR" sz="1600" dirty="0">
                <a:latin typeface="Arial"/>
                <a:cs typeface="Arial"/>
              </a:rPr>
              <a:t>,</a:t>
            </a:r>
            <a:r>
              <a:rPr lang="en-GB" sz="1600" dirty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αμέσως μετά από το υπο-μοτίβο, όπου </a:t>
            </a:r>
            <a:r>
              <a:rPr lang="el-GR" sz="1600" dirty="0" smtClean="0">
                <a:latin typeface="Arial"/>
                <a:cs typeface="Arial"/>
              </a:rPr>
              <a:t>Χ&amp; Υ </a:t>
            </a:r>
            <a:r>
              <a:rPr lang="el-GR" sz="1600" dirty="0">
                <a:latin typeface="Arial"/>
                <a:cs typeface="Arial"/>
              </a:rPr>
              <a:t>το νούμερο/φορές που θέλουμε να </a:t>
            </a:r>
            <a:r>
              <a:rPr lang="el-GR" sz="1600" dirty="0" smtClean="0">
                <a:latin typeface="Arial"/>
                <a:cs typeface="Arial"/>
              </a:rPr>
              <a:t>επαναλαμβάνεται από Χ έως Υ φορές.</a:t>
            </a:r>
            <a:endParaRPr lang="el-GR" sz="1600" dirty="0">
              <a:latin typeface="Arial"/>
              <a:cs typeface="Arial"/>
            </a:endParaRPr>
          </a:p>
          <a:p>
            <a:endParaRPr lang="el-GR" sz="1600" dirty="0" smtClean="0"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?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αμέσως μετά από το υπο-μοτίβο, </a:t>
            </a:r>
            <a:r>
              <a:rPr lang="el-GR" sz="1600" dirty="0" smtClean="0">
                <a:latin typeface="Arial"/>
                <a:cs typeface="Arial"/>
              </a:rPr>
              <a:t>για επανάληψη 0-1 φορές</a:t>
            </a: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αμέσως μετά από το υπο-μοτίβο, για επανάληψη </a:t>
            </a:r>
            <a:r>
              <a:rPr lang="el-GR" sz="1600" dirty="0" smtClean="0">
                <a:latin typeface="Arial"/>
                <a:cs typeface="Arial"/>
              </a:rPr>
              <a:t>0</a:t>
            </a:r>
            <a:r>
              <a:rPr lang="el-GR" sz="1600" dirty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ή περισσότερες φορές</a:t>
            </a: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+ </a:t>
            </a:r>
            <a:r>
              <a:rPr lang="el-GR" sz="1600" dirty="0" smtClean="0">
                <a:latin typeface="Arial"/>
                <a:cs typeface="Arial"/>
              </a:rPr>
              <a:t>αμέσως </a:t>
            </a:r>
            <a:r>
              <a:rPr lang="el-GR" sz="1600" dirty="0">
                <a:latin typeface="Arial"/>
                <a:cs typeface="Arial"/>
              </a:rPr>
              <a:t>μετά από το υπο-μοτίβο, για επανάληψη </a:t>
            </a:r>
            <a:r>
              <a:rPr lang="el-GR" sz="1600" dirty="0" smtClean="0">
                <a:latin typeface="Arial"/>
                <a:cs typeface="Arial"/>
              </a:rPr>
              <a:t>1 </a:t>
            </a:r>
            <a:r>
              <a:rPr lang="el-GR" sz="1600" dirty="0">
                <a:latin typeface="Arial"/>
                <a:cs typeface="Arial"/>
              </a:rPr>
              <a:t>ή περισσότερες </a:t>
            </a:r>
            <a:r>
              <a:rPr lang="el-GR" sz="1600" dirty="0" smtClean="0">
                <a:latin typeface="Arial"/>
                <a:cs typeface="Arial"/>
              </a:rPr>
              <a:t>φορές</a:t>
            </a:r>
          </a:p>
          <a:p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Το </a:t>
            </a:r>
            <a:r>
              <a:rPr lang="en-GB" sz="1600" dirty="0" smtClean="0">
                <a:latin typeface="Arial"/>
                <a:cs typeface="Arial"/>
              </a:rPr>
              <a:t>tab </a:t>
            </a:r>
            <a:r>
              <a:rPr lang="el-GR" sz="1600" dirty="0" smtClean="0">
                <a:latin typeface="Arial"/>
                <a:cs typeface="Arial"/>
              </a:rPr>
              <a:t>δηλώνεται με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^I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 κενό δηλώνεται με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[[:space:]]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To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οποιδήποτε γράμμα ή αριθμός δηλώνεται με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\w</a:t>
            </a:r>
          </a:p>
          <a:p>
            <a:r>
              <a:rPr lang="el-GR" sz="1600" dirty="0" smtClean="0">
                <a:latin typeface="Arial"/>
                <a:cs typeface="Arial"/>
              </a:rPr>
              <a:t>Το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\w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είναι το ίδιο με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[A-Za-z0-9]</a:t>
            </a:r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 οποιοδήποτε σύμβολο δηλώνεται με την τελεία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06474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335"/>
            <a:ext cx="8229600" cy="536222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082599"/>
            <a:ext cx="8678333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Θέλω να εντοπίσω τις γραμμές που ο κωδικός (1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στήλη) ξεκινάει με δύο κεφαλαία γράμματα (οποιαδήποτε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k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αι ακολουθο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ύν οι χαρακτήρες 11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Εκτελώ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[Α-Ζ]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11’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[A-Z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{2}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969810" y="4534591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aa11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1651" y="4165259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281643" y="5087255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8958" y="4534590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64667" y="5078935"/>
            <a:ext cx="1799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AA11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4900" y="416525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7355" y="6116170"/>
            <a:ext cx="8657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εντοπίσω τις γραμμές που ο κωδικός (1</a:t>
            </a:r>
            <a:r>
              <a:rPr lang="el-GR" baseline="30000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στήλη) ξεκινάει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οποιοδήποτε μικρό γράμμα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μία φορά και ακολουθούν νούμερα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5560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335"/>
            <a:ext cx="8229600" cy="536222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082599"/>
            <a:ext cx="867833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Θέλω να εντοπίσω τις γραμμές που ο κωδικός (1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στήλη) ξεκινάει με ένα κεφαλαίο γράμμα, ακολουθεί ένα νούμερο, ακολουθεί ένα μικρό γράμμα.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Εκτελώ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-9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969810" y="4534591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A2a11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1651" y="4165259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281643" y="5087255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8958" y="4534590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64667" y="5078935"/>
            <a:ext cx="1799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A2a11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4900" y="416525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1365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 fontScale="85000" lnSpcReduction="2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Σας δίνεται ένα αρχείο (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l-GR" sz="1800" dirty="0" smtClean="0">
                <a:latin typeface="Arial"/>
                <a:cs typeface="Arial"/>
              </a:rPr>
              <a:t>) που περιέχει ρυθμιστικές αλληλεπιδράσεις μεταξύ μεταγραφικών παραγόντων (</a:t>
            </a:r>
            <a:r>
              <a:rPr lang="en-GB" sz="1800" dirty="0" smtClean="0">
                <a:latin typeface="Arial"/>
                <a:cs typeface="Arial"/>
              </a:rPr>
              <a:t>transcription factors</a:t>
            </a:r>
            <a:r>
              <a:rPr lang="el-GR" sz="1800" dirty="0" smtClean="0">
                <a:latin typeface="Arial"/>
                <a:cs typeface="Arial"/>
              </a:rPr>
              <a:t>) και γονιδίων στα οποία συνδέονται (στους προαγωγείς τους) και ρυθμίζουν την έκφρασή τους</a:t>
            </a:r>
            <a:r>
              <a:rPr lang="en-GB" sz="1800" dirty="0" smtClean="0">
                <a:latin typeface="Arial"/>
                <a:cs typeface="Arial"/>
              </a:rPr>
              <a:t> (target)</a:t>
            </a:r>
            <a:r>
              <a:rPr lang="el-GR" sz="1800" dirty="0" smtClean="0">
                <a:latin typeface="Arial"/>
                <a:cs typeface="Arial"/>
              </a:rPr>
              <a:t>. </a:t>
            </a:r>
          </a:p>
          <a:p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Στην 1η στήλη αναγράφεται το όνομα του μεταγραφικού παράγοντα</a:t>
            </a:r>
          </a:p>
          <a:p>
            <a:r>
              <a:rPr lang="el-GR" sz="1800" dirty="0">
                <a:latin typeface="Arial"/>
                <a:cs typeface="Arial"/>
              </a:rPr>
              <a:t>Στην </a:t>
            </a:r>
            <a:r>
              <a:rPr lang="el-GR" sz="1800" dirty="0" smtClean="0">
                <a:latin typeface="Arial"/>
                <a:cs typeface="Arial"/>
              </a:rPr>
              <a:t>2η </a:t>
            </a:r>
            <a:r>
              <a:rPr lang="el-GR" sz="1800" dirty="0">
                <a:latin typeface="Arial"/>
                <a:cs typeface="Arial"/>
              </a:rPr>
              <a:t>στήλη αναγράφεται το όνομα του </a:t>
            </a:r>
            <a:r>
              <a:rPr lang="el-GR" sz="1800" dirty="0" smtClean="0">
                <a:latin typeface="Arial"/>
                <a:cs typeface="Arial"/>
              </a:rPr>
              <a:t>γονιδίου στο οποίο συνδέεται ο μεταγραφικός παράγοντας.</a:t>
            </a:r>
          </a:p>
          <a:p>
            <a:r>
              <a:rPr lang="el-GR" sz="1800" dirty="0">
                <a:latin typeface="Arial"/>
                <a:cs typeface="Arial"/>
              </a:rPr>
              <a:t>Στην </a:t>
            </a:r>
            <a:r>
              <a:rPr lang="el-GR" sz="1800" dirty="0" smtClean="0">
                <a:latin typeface="Arial"/>
                <a:cs typeface="Arial"/>
              </a:rPr>
              <a:t>3η </a:t>
            </a:r>
            <a:r>
              <a:rPr lang="el-GR" sz="1800" dirty="0">
                <a:latin typeface="Arial"/>
                <a:cs typeface="Arial"/>
              </a:rPr>
              <a:t>στήλη αναγράφεται </a:t>
            </a:r>
            <a:r>
              <a:rPr lang="el-GR" sz="1800" dirty="0" smtClean="0">
                <a:latin typeface="Arial"/>
                <a:cs typeface="Arial"/>
              </a:rPr>
              <a:t>το είδος της ρύθμισης, δηλαδή αν η σύνδεση του μεταγραφικού παράγονται προάγει ή καταστέλει την έκφραση του γονιδίου</a:t>
            </a:r>
          </a:p>
          <a:p>
            <a:r>
              <a:rPr lang="el-GR" sz="1800" dirty="0">
                <a:latin typeface="Arial"/>
                <a:cs typeface="Arial"/>
              </a:rPr>
              <a:t>Στην </a:t>
            </a:r>
            <a:r>
              <a:rPr lang="el-GR" sz="1800" dirty="0" smtClean="0">
                <a:latin typeface="Arial"/>
                <a:cs typeface="Arial"/>
              </a:rPr>
              <a:t>4η </a:t>
            </a:r>
            <a:r>
              <a:rPr lang="el-GR" sz="1800" dirty="0">
                <a:latin typeface="Arial"/>
                <a:cs typeface="Arial"/>
              </a:rPr>
              <a:t>στήλη αναγράφεται </a:t>
            </a:r>
            <a:r>
              <a:rPr lang="el-GR" sz="1800" dirty="0" smtClean="0">
                <a:latin typeface="Arial"/>
                <a:cs typeface="Arial"/>
              </a:rPr>
              <a:t>ο ιστός στον οποίο παρατηρήθηκε αυτή η ρυθμιστική αλληλεπίδραση.</a:t>
            </a:r>
            <a:endParaRPr lang="el-GR" sz="1800" dirty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Είναι δυνατόν μια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ρυθμιστική αλληλεπίδραση να έχει εντοπιστεί σε περισσότερους από έναν ιστούς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18789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36197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</a:t>
            </a:r>
            <a:r>
              <a:rPr lang="el-GR" sz="1800" dirty="0">
                <a:latin typeface="Arial"/>
                <a:cs typeface="Arial"/>
              </a:rPr>
              <a:t>στο αρχείο 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l-GR" sz="1800" dirty="0" smtClean="0">
                <a:latin typeface="Arial"/>
                <a:cs typeface="Arial"/>
              </a:rPr>
              <a:t>Πόσοι και ποιοί μεταγραφικοί παράγοντες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υπάρχουν.</a:t>
            </a:r>
          </a:p>
          <a:p>
            <a:r>
              <a:rPr lang="el-GR" sz="1800" dirty="0" smtClean="0">
                <a:latin typeface="Arial"/>
                <a:cs typeface="Arial"/>
              </a:rPr>
              <a:t>Πόσα και ποιά γονίδια στόχοι ρυθμίζονται από μεταγραφικούς παράγοντες.</a:t>
            </a:r>
          </a:p>
          <a:p>
            <a:r>
              <a:rPr lang="el-GR" sz="1800" dirty="0" smtClean="0">
                <a:latin typeface="Arial"/>
                <a:cs typeface="Arial"/>
              </a:rPr>
              <a:t>Για πόσους και ποιούς ιστούς υπάρχουν δεδομένα.</a:t>
            </a:r>
          </a:p>
          <a:p>
            <a:r>
              <a:rPr lang="el-GR" sz="1800" dirty="0" smtClean="0">
                <a:latin typeface="Arial"/>
                <a:cs typeface="Arial"/>
              </a:rPr>
              <a:t>Πόσα και ποιά γονίδια ρυθμίζει ο μεταγραφικός παράγοντας </a:t>
            </a:r>
            <a:r>
              <a:rPr lang="en-GB" sz="1800" dirty="0" smtClean="0">
                <a:latin typeface="Arial"/>
                <a:cs typeface="Arial"/>
              </a:rPr>
              <a:t>Gene_1.</a:t>
            </a:r>
          </a:p>
          <a:p>
            <a:r>
              <a:rPr lang="el-GR" sz="1800" dirty="0" smtClean="0">
                <a:latin typeface="Arial"/>
                <a:cs typeface="Arial"/>
              </a:rPr>
              <a:t>Πόσες αλληλεπιδράσεις έχουν βρεθεί για το συκώτι </a:t>
            </a:r>
            <a:r>
              <a:rPr lang="en-GB" sz="1800" dirty="0" smtClean="0">
                <a:latin typeface="Arial"/>
                <a:cs typeface="Arial"/>
              </a:rPr>
              <a:t>(liver).</a:t>
            </a:r>
          </a:p>
          <a:p>
            <a:r>
              <a:rPr lang="el-GR" sz="1800" dirty="0" smtClean="0">
                <a:latin typeface="Arial"/>
                <a:cs typeface="Arial"/>
              </a:rPr>
              <a:t>Πόσοι και ποιοί μεταγραφικοί παράγοντες είναι προαγωγείς έκφρασης.</a:t>
            </a:r>
          </a:p>
          <a:p>
            <a:r>
              <a:rPr lang="el-GR" sz="1800" dirty="0">
                <a:latin typeface="Arial"/>
                <a:cs typeface="Arial"/>
              </a:rPr>
              <a:t>Πόσοι και ποιοί μεταγραφικοί παράγοντες </a:t>
            </a:r>
            <a:r>
              <a:rPr lang="el-GR" sz="1800" dirty="0" smtClean="0">
                <a:latin typeface="Arial"/>
                <a:cs typeface="Arial"/>
              </a:rPr>
              <a:t>αναστέλουν την έκφραση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Π</a:t>
            </a:r>
            <a:r>
              <a:rPr lang="el-GR" sz="1800" dirty="0" smtClean="0">
                <a:latin typeface="Arial"/>
                <a:cs typeface="Arial"/>
              </a:rPr>
              <a:t>όσοι και ποιοί μεταγραφικοί παράγοντες έχουν βρεθεί και ως γονίδια στόχοι.</a:t>
            </a:r>
            <a:endParaRPr lang="el-GR" sz="1800" dirty="0">
              <a:latin typeface="Arial"/>
              <a:cs typeface="Arial"/>
            </a:endParaRP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218648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</a:t>
            </a:r>
            <a:r>
              <a:rPr lang="el-GR" dirty="0" smtClean="0"/>
              <a:t>5</a:t>
            </a:r>
            <a:r>
              <a:rPr lang="en-US" dirty="0"/>
              <a:t>		</a:t>
            </a:r>
            <a:r>
              <a:rPr lang="en-US" dirty="0" smtClean="0"/>
              <a:t>Gene_</a:t>
            </a:r>
            <a:r>
              <a:rPr lang="el-GR" dirty="0" smtClean="0"/>
              <a:t>1</a:t>
            </a:r>
            <a:r>
              <a:rPr lang="en-US" dirty="0"/>
              <a:t>		activate	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30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2201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Έχετε ένα αρχείο</a:t>
            </a:r>
            <a:r>
              <a:rPr lang="en-GB" sz="1800" dirty="0" smtClean="0">
                <a:latin typeface="Arial"/>
                <a:cs typeface="Arial"/>
              </a:rPr>
              <a:t> file1</a:t>
            </a:r>
            <a:r>
              <a:rPr lang="el-GR" sz="1800" dirty="0" smtClean="0">
                <a:latin typeface="Arial"/>
                <a:cs typeface="Arial"/>
              </a:rPr>
              <a:t> με τα ονόματα γονιδίων, ένα μοναδικό γονίδιο σε κάθε γραμμή. 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Δεν γνωρίζετε πόσα είναι τα γονίδια. 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Θέλετε να δημιουργήσετε ένα νέο αρχείο </a:t>
            </a:r>
            <a:r>
              <a:rPr lang="en-GB" sz="1800" dirty="0" smtClean="0">
                <a:latin typeface="Arial"/>
                <a:cs typeface="Arial"/>
              </a:rPr>
              <a:t>file2 </a:t>
            </a:r>
            <a:r>
              <a:rPr lang="el-GR" sz="1800" dirty="0" smtClean="0">
                <a:latin typeface="Arial"/>
                <a:cs typeface="Arial"/>
              </a:rPr>
              <a:t>και να προσθέσετε τον αύξοντα αριθμό στην αρχή της κάθε γραμμής. 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Οι αύξοντες αριθμοί θα πρέπει να έχουν τον ίδιο αριθμό ψηφίων.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Ποιές εντολές θα εκτελέσετε</a:t>
            </a:r>
            <a:r>
              <a:rPr lang="en-GB" sz="18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018631" y="4825999"/>
            <a:ext cx="1561431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Gene500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993696" y="5610804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4879945" y="4797296"/>
            <a:ext cx="2418898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001		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002		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003		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500		Gene500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00652" y="4440807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656228" y="4427964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640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r>
              <a:rPr lang="en-GB" sz="2800" dirty="0" smtClean="0">
                <a:latin typeface="Arial"/>
                <a:cs typeface="Arial"/>
              </a:rPr>
              <a:t> – </a:t>
            </a:r>
            <a:r>
              <a:rPr lang="el-GR" sz="2800" dirty="0" smtClean="0">
                <a:latin typeface="Arial"/>
                <a:cs typeface="Arial"/>
              </a:rPr>
              <a:t>Λύση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426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Αρχικά πρέπει να μάθουμε τον αριθμό των γονιδίων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–l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Έστω ότι το αρχείο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έχει 500 γονίδια.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Μετά πρέπει να δημιουργήσουμε ένα αρχείο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dirty="0" err="1" smtClean="0">
                <a:latin typeface="Arial"/>
                <a:cs typeface="Arial"/>
              </a:rPr>
              <a:t>tmp.txt</a:t>
            </a:r>
            <a:r>
              <a:rPr lang="el-GR" sz="1800" dirty="0" smtClean="0">
                <a:latin typeface="Arial"/>
                <a:cs typeface="Arial"/>
              </a:rPr>
              <a:t> που έχει τους αύξοντες αριθμούς, με τον ίδιο αριθμό ψηφίων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eq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–w 1 500 &gt;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tmp.txt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Μετά πρέπει να ενώσουμε τα δύο αρχεία, </a:t>
            </a:r>
            <a:r>
              <a:rPr lang="en-GB" sz="1800" dirty="0" err="1" smtClean="0">
                <a:latin typeface="Arial"/>
                <a:cs typeface="Arial"/>
              </a:rPr>
              <a:t>tmp.txt</a:t>
            </a:r>
            <a:r>
              <a:rPr lang="en-GB" sz="1800" dirty="0" smtClean="0">
                <a:latin typeface="Arial"/>
                <a:cs typeface="Arial"/>
              </a:rPr>
              <a:t> &amp; file1 </a:t>
            </a:r>
            <a:r>
              <a:rPr lang="el-GR" sz="1800" dirty="0" smtClean="0">
                <a:latin typeface="Arial"/>
                <a:cs typeface="Arial"/>
              </a:rPr>
              <a:t>γραμμή προς γραμμή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στο νέο αρχείο </a:t>
            </a:r>
            <a:r>
              <a:rPr lang="en-GB" sz="1800" dirty="0" smtClean="0">
                <a:latin typeface="Arial"/>
                <a:cs typeface="Arial"/>
              </a:rPr>
              <a:t>file2: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aste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tmp.txt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file1 &gt; file2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3580062" y="5065058"/>
            <a:ext cx="1561431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Gene500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555127" y="5849863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6441376" y="5036355"/>
            <a:ext cx="2418898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001		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002		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003		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500		Gene500</a:t>
            </a:r>
          </a:p>
        </p:txBody>
      </p:sp>
      <p:sp>
        <p:nvSpPr>
          <p:cNvPr id="7" name="Folded Corner 6"/>
          <p:cNvSpPr/>
          <p:nvPr/>
        </p:nvSpPr>
        <p:spPr>
          <a:xfrm>
            <a:off x="815789" y="5065058"/>
            <a:ext cx="1051858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001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002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003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500</a:t>
            </a:r>
          </a:p>
        </p:txBody>
      </p:sp>
      <p:sp>
        <p:nvSpPr>
          <p:cNvPr id="10" name="Plus 9"/>
          <p:cNvSpPr/>
          <p:nvPr/>
        </p:nvSpPr>
        <p:spPr>
          <a:xfrm>
            <a:off x="2406316" y="5775157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5789" y="4667023"/>
            <a:ext cx="877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tmp.txt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09245" y="4667023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73998" y="4674208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221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comm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Σύγκριση 2 αρχείων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9"/>
            <a:ext cx="8229600" cy="4670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latin typeface="Arial"/>
                <a:cs typeface="Arial"/>
              </a:rPr>
              <a:t>comm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συγκρίνουμε 2 αρχεία, στα οποία όμως έχει γίνει πρώτα </a:t>
            </a:r>
            <a:r>
              <a:rPr lang="en-GB" sz="1800" dirty="0" smtClean="0">
                <a:latin typeface="Arial"/>
                <a:cs typeface="Arial"/>
              </a:rPr>
              <a:t>sort.</a:t>
            </a: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αποτέλεσμα είναι είναι η εμφάνιση 3 στηλών (χωρίζονται με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tab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).</a:t>
            </a: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Στην στήλη 1 εμφανίζονται οι γραμμές που είναι μοναδικές στο 1</a:t>
            </a:r>
            <a:r>
              <a:rPr lang="el-GR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ο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αρχείο.</a:t>
            </a: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Στην στήλη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2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εμφανίζονται οι γραμμές που είναι μοναδικές στο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ο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αρχείο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Στην στήλη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3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εμφανίζονται οι γραμμές που είναι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κοινές στα 2 αρχεία.</a:t>
            </a: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τις παραμέτρους -1 -2 -3, ή με συνδυασμούς τους καταστέλουμε την εμφάνιση της αντίστοιχης στήλης ή του συνδυασμού.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comm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μπορούμε εύκολα να συγκρίνουμε 2 λίστες από ονόματα, γονίδια κτλ.</a:t>
            </a: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Παρόμοια εντολή με την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comm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είναι η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diff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70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comm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Σύγκριση 2 αρχείων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4335"/>
            <a:ext cx="8229600" cy="9454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Έχουμε τα παρακάτω 2 αρχεία </a:t>
            </a:r>
            <a:r>
              <a:rPr lang="en-GB" sz="1800" dirty="0" smtClean="0">
                <a:latin typeface="Arial"/>
                <a:cs typeface="Arial"/>
              </a:rPr>
              <a:t>file1 &amp; file2</a:t>
            </a:r>
            <a:r>
              <a:rPr lang="el-GR" sz="1800" dirty="0" smtClean="0">
                <a:latin typeface="Arial"/>
                <a:cs typeface="Arial"/>
              </a:rPr>
              <a:t>. Η σύγκριση με την παρακάτω εντολή θα δώσει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comm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file2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831812" y="2049778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5" name="Folded Corner 4"/>
          <p:cNvSpPr/>
          <p:nvPr/>
        </p:nvSpPr>
        <p:spPr>
          <a:xfrm>
            <a:off x="2078944" y="2049778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276754" y="2704831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4298100" y="2049778"/>
            <a:ext cx="3039677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Arial"/>
                <a:cs typeface="Arial"/>
              </a:rPr>
              <a:t>Gene1		</a:t>
            </a:r>
          </a:p>
          <a:p>
            <a:r>
              <a:rPr lang="en-GB" dirty="0" smtClean="0">
                <a:latin typeface="Arial"/>
                <a:cs typeface="Arial"/>
              </a:rPr>
              <a:t>				Gene2</a:t>
            </a:r>
          </a:p>
          <a:p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			Gene3</a:t>
            </a:r>
          </a:p>
          <a:p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	Gene4</a:t>
            </a:r>
          </a:p>
          <a:p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	Gene5</a:t>
            </a:r>
          </a:p>
        </p:txBody>
      </p:sp>
      <p:sp>
        <p:nvSpPr>
          <p:cNvPr id="9" name="Rectangle 8"/>
          <p:cNvSpPr/>
          <p:nvPr/>
        </p:nvSpPr>
        <p:spPr>
          <a:xfrm>
            <a:off x="965939" y="1694557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75450" y="1662291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file2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3708402"/>
            <a:ext cx="8229600" cy="9454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Π.χ. Έχουμε τα παρακάτω 2 αρχεία </a:t>
            </a:r>
            <a:r>
              <a:rPr lang="en-GB" sz="1800" dirty="0" smtClean="0">
                <a:latin typeface="Arial"/>
                <a:cs typeface="Arial"/>
              </a:rPr>
              <a:t>file1 &amp; file2</a:t>
            </a:r>
            <a:r>
              <a:rPr lang="el-GR" sz="1800" dirty="0" smtClean="0">
                <a:latin typeface="Arial"/>
                <a:cs typeface="Arial"/>
              </a:rPr>
              <a:t>. Η σύγκριση με την παρακάτω εντολή θα δώσει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Font typeface="Arial"/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comm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-12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 file2</a:t>
            </a:r>
          </a:p>
          <a:p>
            <a:pPr marL="0" indent="0">
              <a:buFont typeface="Arial"/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874145" y="4657513"/>
            <a:ext cx="989263" cy="135382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13" name="Folded Corner 12"/>
          <p:cNvSpPr/>
          <p:nvPr/>
        </p:nvSpPr>
        <p:spPr>
          <a:xfrm>
            <a:off x="2121277" y="4657512"/>
            <a:ext cx="989263" cy="135382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319087" y="5312565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4340434" y="4657512"/>
            <a:ext cx="1106456" cy="135382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r>
              <a:rPr lang="en-GB" dirty="0" smtClean="0">
                <a:latin typeface="Arial"/>
                <a:cs typeface="Arial"/>
              </a:rPr>
              <a:t>Gene3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8299" y="6316892"/>
            <a:ext cx="7277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βρούμε τα γονίδια που συναντώνται μόνο στο </a:t>
            </a:r>
            <a:r>
              <a:rPr lang="en-GB" dirty="0" smtClean="0">
                <a:latin typeface="Arial"/>
                <a:cs typeface="Arial"/>
              </a:rPr>
              <a:t>file2;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490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Σας δίνεται ένα αρχείο (</a:t>
            </a:r>
            <a:r>
              <a:rPr lang="en-GB" sz="1800" dirty="0" err="1" smtClean="0">
                <a:latin typeface="Arial"/>
                <a:cs typeface="Arial"/>
              </a:rPr>
              <a:t>BioGrid_interactions.txt</a:t>
            </a:r>
            <a:r>
              <a:rPr lang="el-GR" sz="1800" dirty="0" smtClean="0">
                <a:latin typeface="Arial"/>
                <a:cs typeface="Arial"/>
              </a:rPr>
              <a:t>) που περιέχει πρωτεϊνικές και γενετικές αλληλεπιδράσεις από τον πολύ καλά μελετημένο οργανισμό μοντέλο </a:t>
            </a:r>
            <a:r>
              <a:rPr lang="en-GB" sz="1800" dirty="0" smtClean="0">
                <a:latin typeface="Arial"/>
                <a:cs typeface="Arial"/>
              </a:rPr>
              <a:t>S. </a:t>
            </a:r>
            <a:r>
              <a:rPr lang="en-GB" sz="1800" dirty="0" err="1" smtClean="0">
                <a:latin typeface="Arial"/>
                <a:cs typeface="Arial"/>
              </a:rPr>
              <a:t>cerevisiae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ζυμομύκητας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Στην μία στήλη αναγράφεται το όνομα του ενός γονιδίου/πρωτεΐνης και στην δεύτερη στήλη το όνομα του άλλου </a:t>
            </a:r>
            <a:r>
              <a:rPr lang="el-GR" sz="1800" dirty="0">
                <a:latin typeface="Arial"/>
                <a:cs typeface="Arial"/>
              </a:rPr>
              <a:t>γονιδίου/πρωτεΐνης</a:t>
            </a:r>
            <a:r>
              <a:rPr lang="el-GR" sz="1800" dirty="0" smtClean="0">
                <a:latin typeface="Arial"/>
                <a:cs typeface="Arial"/>
              </a:rPr>
              <a:t>. Ένα γονίδιο/πρωτεΐνη είναι δυνατόν να έχει περισσότερες από μια αλληλεπιδράσεις. Στην τρίτη στήλη αναγράφεται η πειραματική μέθοδος εντοπισμού.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Στην τέταρτη στήλη το είδος της αλληλεπίδραση (γενετική/φυσική). Είναι δυνατόν μια αλληλεπίδραση να έχει εντοπιστεί με περισσότερες από μια μεθόδους.</a:t>
            </a: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18789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Gene_name1	Gene_name2	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Experim_method</a:t>
            </a:r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		genetic/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physical_interaction</a:t>
            </a:r>
            <a:endParaRPr lang="en-US" sz="16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</a:t>
            </a:r>
            <a:r>
              <a:rPr lang="en-US" dirty="0" err="1" smtClean="0">
                <a:latin typeface="Arial"/>
                <a:cs typeface="Arial"/>
              </a:rPr>
              <a:t>immuniprecipitation</a:t>
            </a:r>
            <a:r>
              <a:rPr lang="en-US" dirty="0" smtClean="0">
                <a:latin typeface="Arial"/>
                <a:cs typeface="Arial"/>
              </a:rPr>
              <a:t>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Gene_3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Gene_3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endParaRPr lang="en-U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8715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059" y="3422948"/>
            <a:ext cx="8229600" cy="2365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ποιές εντολές μπορείτε να βρείτε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πόσες αλληλεπιδράσεις υπάρχουν συνολικά στο αρχείο.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πόσες μοναδικές αλληλεπιδράσεις (ασχέτως πειραματικής μεθόδου) υπάρχουν συνολικά στο αρχείο</a:t>
            </a:r>
          </a:p>
          <a:p>
            <a:r>
              <a:rPr lang="el-GR" sz="1800" dirty="0" smtClean="0">
                <a:latin typeface="Arial"/>
                <a:cs typeface="Arial"/>
              </a:rPr>
              <a:t>πόσα μοναδικά γονίδια/πρωτεΐνες υπάρχουν στο αρχείο.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πόσες διαφορετικές πειραματικές μέθοδοι εντοπισμού αναγράφονται στο αρχείο.</a:t>
            </a: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770079" y="1129622"/>
            <a:ext cx="7982580" cy="18789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Gene_name1	Gene_name2	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Experim_method</a:t>
            </a:r>
            <a:r>
              <a:rPr lang="en-US" sz="1600" b="1" dirty="0" smtClean="0">
                <a:solidFill>
                  <a:srgbClr val="FF0000"/>
                </a:solidFill>
                <a:latin typeface="Arial"/>
                <a:cs typeface="Arial"/>
              </a:rPr>
              <a:t>		genetic/</a:t>
            </a:r>
            <a:r>
              <a:rPr lang="en-US" sz="1600" b="1" dirty="0" err="1" smtClean="0">
                <a:solidFill>
                  <a:srgbClr val="FF0000"/>
                </a:solidFill>
                <a:latin typeface="Arial"/>
                <a:cs typeface="Arial"/>
              </a:rPr>
              <a:t>physical_interaction</a:t>
            </a:r>
            <a:endParaRPr lang="en-US" sz="16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Gene_2		</a:t>
            </a:r>
            <a:r>
              <a:rPr lang="en-US" dirty="0" err="1" smtClean="0">
                <a:latin typeface="Arial"/>
                <a:cs typeface="Arial"/>
              </a:rPr>
              <a:t>immuniprecipitation</a:t>
            </a:r>
            <a:r>
              <a:rPr lang="en-US" dirty="0" smtClean="0">
                <a:latin typeface="Arial"/>
                <a:cs typeface="Arial"/>
              </a:rPr>
              <a:t>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Gene_3		Y2H					physical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Gene_3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Gene_1		Gene_4		</a:t>
            </a:r>
            <a:r>
              <a:rPr lang="en-US" dirty="0" err="1" smtClean="0">
                <a:latin typeface="Arial"/>
                <a:cs typeface="Arial"/>
              </a:rPr>
              <a:t>synthetic_lethal</a:t>
            </a:r>
            <a:r>
              <a:rPr lang="en-US" dirty="0" smtClean="0">
                <a:latin typeface="Arial"/>
                <a:cs typeface="Arial"/>
              </a:rPr>
              <a:t>		genetic</a:t>
            </a:r>
          </a:p>
          <a:p>
            <a:pPr algn="just"/>
            <a:endParaRPr lang="en-U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4917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2924</Words>
  <Application>Microsoft Macintosh PowerPoint</Application>
  <PresentationFormat>On-screen Show (4:3)</PresentationFormat>
  <Paragraphs>530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Εισαγωγή στο Linux/Unix  </vt:lpstr>
      <vt:lpstr>seq: Δημιουργία ακολουθίας αριθμών</vt:lpstr>
      <vt:lpstr>Συνδυαστική άσκηση</vt:lpstr>
      <vt:lpstr>Συνδυαστική άσκηση – Λύση</vt:lpstr>
      <vt:lpstr>comm: Σύγκριση 2 αρχείων</vt:lpstr>
      <vt:lpstr>comm: Σύγκριση 2 αρχείων</vt:lpstr>
      <vt:lpstr>Συνδυαστική Άσκηση</vt:lpstr>
      <vt:lpstr>Συνδυαστική Άσκηση</vt:lpstr>
      <vt:lpstr>Η εντολή grep</vt:lpstr>
      <vt:lpstr>Η εντολή grep</vt:lpstr>
      <vt:lpstr>Η εντολή grep -w</vt:lpstr>
      <vt:lpstr>Η εντολή grep -n</vt:lpstr>
      <vt:lpstr>Η εντολή grep: για περισσότερα του ενός αρχεία</vt:lpstr>
      <vt:lpstr>grep -r</vt:lpstr>
      <vt:lpstr>grep -c</vt:lpstr>
      <vt:lpstr>grep -v</vt:lpstr>
      <vt:lpstr>grep -i</vt:lpstr>
      <vt:lpstr>grep -f</vt:lpstr>
      <vt:lpstr>grep -l</vt:lpstr>
      <vt:lpstr>grep –color=auto</vt:lpstr>
      <vt:lpstr>Egrep: Αναζήτηση με περισσότερα από ένα μοτίβα </vt:lpstr>
      <vt:lpstr>Egrep: Αναζήτηση με περισσότερα από ένα μοτίβα </vt:lpstr>
      <vt:lpstr>Egrep: Αναζήτηση πιο γενικών μοτίβων με regular expressions </vt:lpstr>
      <vt:lpstr>Egrep: μοτίβα που βρίσκονται στην αρχή μιας σειράς</vt:lpstr>
      <vt:lpstr>Egrep: μοτίβα που βρίσκονται στο τέλος μιας σειράς</vt:lpstr>
      <vt:lpstr>Egrep: μοτίβα που βρίσκονται στο τέλος μιας σειράς</vt:lpstr>
      <vt:lpstr>Egrep: λέξεις που σε μια συγκεκριμένη θέση τους μπορεί να υπάρχουν εναλλακτικά μια σειρά από κάποιους χαρακτήρες/νούμερα/σύμβολα. </vt:lpstr>
      <vt:lpstr>Egrep: λέξεις που σε μια συγκεκριμένη θέση τους μπορεί να υπάρχουν εναλλακτικά μια σειρά από κάποιους χαρακτήρες/νούμερα/σύμβολα. </vt:lpstr>
      <vt:lpstr>Egrep:</vt:lpstr>
      <vt:lpstr>Egrep:</vt:lpstr>
      <vt:lpstr>Egrep:</vt:lpstr>
      <vt:lpstr>Συνδυαστική Άσκηση</vt:lpstr>
      <vt:lpstr>Συνδυαστική Άσκηση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  3η διάλεξη  Η/Υ 1ο έτος  Γρ. Αμούτζιας</dc:title>
  <dc:creator>Grigoris Amoutzias</dc:creator>
  <cp:lastModifiedBy>Grigoris Amoutzias</cp:lastModifiedBy>
  <cp:revision>44</cp:revision>
  <dcterms:created xsi:type="dcterms:W3CDTF">2014-03-09T07:39:24Z</dcterms:created>
  <dcterms:modified xsi:type="dcterms:W3CDTF">2014-11-06T09:25:24Z</dcterms:modified>
</cp:coreProperties>
</file>