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90" r:id="rId3"/>
    <p:sldId id="293" r:id="rId4"/>
    <p:sldId id="292" r:id="rId5"/>
    <p:sldId id="283" r:id="rId6"/>
    <p:sldId id="285" r:id="rId7"/>
    <p:sldId id="286" r:id="rId8"/>
    <p:sldId id="301" r:id="rId9"/>
    <p:sldId id="302" r:id="rId10"/>
    <p:sldId id="294" r:id="rId11"/>
    <p:sldId id="288" r:id="rId12"/>
    <p:sldId id="295" r:id="rId13"/>
    <p:sldId id="296" r:id="rId14"/>
    <p:sldId id="289" r:id="rId15"/>
    <p:sldId id="303" r:id="rId16"/>
    <p:sldId id="300"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111590-F8C6-4CAE-A0FD-C8E7EAC634BB}" type="doc">
      <dgm:prSet loTypeId="urn:microsoft.com/office/officeart/2005/8/layout/list1" loCatId="list" qsTypeId="urn:microsoft.com/office/officeart/2005/8/quickstyle/simple2" qsCatId="simple" csTypeId="urn:microsoft.com/office/officeart/2005/8/colors/accent1_5" csCatId="accent1" phldr="1"/>
      <dgm:spPr/>
      <dgm:t>
        <a:bodyPr/>
        <a:lstStyle/>
        <a:p>
          <a:endParaRPr lang="en-US"/>
        </a:p>
      </dgm:t>
    </dgm:pt>
    <dgm:pt modelId="{FCA07A4B-0ECB-4C4E-BAA8-15E19E7264D3}">
      <dgm:prSet phldrT="[Κείμενο]" custT="1"/>
      <dgm:spPr/>
      <dgm:t>
        <a:bodyPr/>
        <a:lstStyle/>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οικοδομησιμότητα γηπέδου απαιτείται εκτός από το ελάχιστο εμβαδόν και η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ύπαρξη προσώπου σε κοινόχρηστη οδό</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Τον χαρακτήρα κοινόχρηστης οδού έχουν οι εθνικές και επαρχιακές οδοί, καθώς και οι δημοτικές και κοινοτικές οδοί που ενώνουν οικισμούς του ίδιου Δήμου μεταξύ τους ή με οικισμούς όμορων Δήμων ή εθνικές και επαρχιακές οδούς.</a:t>
          </a:r>
          <a:endParaRPr lang="en-US" sz="1400" b="1" u="sng" dirty="0">
            <a:solidFill>
              <a:schemeClr val="bg2"/>
            </a:solidFill>
            <a:latin typeface="Calibri" panose="020F0502020204030204" pitchFamily="34" charset="0"/>
            <a:ea typeface="Calibri" panose="020F0502020204030204" pitchFamily="34" charset="0"/>
            <a:cs typeface="Calibri" panose="020F0502020204030204" pitchFamily="34" charset="0"/>
          </a:endParaRPr>
        </a:p>
      </dgm:t>
    </dgm:pt>
    <dgm:pt modelId="{79DF0B92-5A24-43E6-830F-7160B2FD47A6}" type="parTrans" cxnId="{DB287312-8297-453A-98B7-2F9572731C2D}">
      <dgm:prSet/>
      <dgm:spPr/>
      <dgm:t>
        <a:bodyPr/>
        <a:lstStyle/>
        <a:p>
          <a:endParaRPr lang="en-US"/>
        </a:p>
      </dgm:t>
    </dgm:pt>
    <dgm:pt modelId="{983BC7AC-9F85-4DCE-94A1-E5E1311A8F21}" type="sibTrans" cxnId="{DB287312-8297-453A-98B7-2F9572731C2D}">
      <dgm:prSet/>
      <dgm:spPr/>
      <dgm:t>
        <a:bodyPr/>
        <a:lstStyle/>
        <a:p>
          <a:endParaRPr lang="en-US"/>
        </a:p>
      </dgm:t>
    </dgm:pt>
    <dgm:pt modelId="{995D40C7-E9E5-47BB-A437-2F084498D07B}">
      <dgm:prSet phldrT="[Κείμενο]" custT="1"/>
      <dgm:spPr/>
      <dgm:t>
        <a:bodyPr/>
        <a:lstStyle/>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το άρθρο 166 του ν. 4819/2021 εισήχθη για πρώτη φορά ειδική διοικητική διαδικασία για την αναγνώριση και χαρακτηρισμό κοινόχρηστου οδικού δημοτικού δικτύου.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 στάδιο: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Αναγνώριση δημοτικού οδικού δικτύου ανά Δ.Ε. από τον Δήμο ή το ΥΠΕΝ, σύμφωνα με κριτήρια, προϋποθέσεις και προδιαγραφές που καθορίζονται σε απόφαση Υπουργού Περιβάλλοντος &amp; Ενέργειας.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Β’ στάδιο:</a:t>
          </a:r>
          <a:r>
            <a:rPr lang="el-GR" sz="1400" b="1" u="none"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Κύρωση του δημοτικού οδικού δικτύου με απόφαση Γραμματέα Αποκεντρωμένης Διοίκησης</a:t>
          </a:r>
          <a:endPar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1AD34D46-8636-4229-9B9A-4F6A02E4B78C}" type="parTrans" cxnId="{F4029982-ECA6-4550-9219-B90939A29797}">
      <dgm:prSet/>
      <dgm:spPr/>
      <dgm:t>
        <a:bodyPr/>
        <a:lstStyle/>
        <a:p>
          <a:endParaRPr lang="en-US"/>
        </a:p>
      </dgm:t>
    </dgm:pt>
    <dgm:pt modelId="{B00ACE5D-59F9-4DC6-9089-E8C243B7A29E}" type="sibTrans" cxnId="{F4029982-ECA6-4550-9219-B90939A29797}">
      <dgm:prSet/>
      <dgm:spPr/>
      <dgm:t>
        <a:bodyPr/>
        <a:lstStyle/>
        <a:p>
          <a:endParaRPr lang="en-US"/>
        </a:p>
      </dgm:t>
    </dgm:pt>
    <dgm:pt modelId="{20A481B2-5528-4DA4-BADB-296E20219D1C}">
      <dgm:prSet phldrT="[Κείμενο]" custT="1"/>
      <dgm:spPr/>
      <dgm:t>
        <a:bodyPr/>
        <a:lstStyle/>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 χαρακτηρισμός δημοτικών οδών πρέπει να είναι προϊόν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προηγούμενου συνολικού σχεδιασμού με πολεοδομικά κριτήρια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και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να αποτρέπεται </a:t>
          </a:r>
          <a:r>
            <a:rPr lang="el-GR" sz="1400" b="0" u="none" dirty="0">
              <a:solidFill>
                <a:schemeClr val="bg2"/>
              </a:solidFill>
              <a:latin typeface="Calibri" panose="020F0502020204030204" pitchFamily="34" charset="0"/>
              <a:ea typeface="Calibri" panose="020F0502020204030204" pitchFamily="34" charset="0"/>
              <a:cs typeface="Calibri" panose="020F0502020204030204" pitchFamily="34" charset="0"/>
            </a:rPr>
            <a:t>η αποσπασματική αναγνώριση οδών που έχουν δημιουργηθεί εν τοις </a:t>
          </a:r>
          <a:r>
            <a:rPr lang="el-GR" sz="1400" b="0" u="none" dirty="0" err="1">
              <a:solidFill>
                <a:schemeClr val="bg2"/>
              </a:solidFill>
              <a:latin typeface="Calibri" panose="020F0502020204030204" pitchFamily="34" charset="0"/>
              <a:ea typeface="Calibri" panose="020F0502020204030204" pitchFamily="34" charset="0"/>
              <a:cs typeface="Calibri" panose="020F0502020204030204" pitchFamily="34" charset="0"/>
            </a:rPr>
            <a:t>πράγμασι</a:t>
          </a:r>
          <a:r>
            <a:rPr lang="el-GR" sz="1400" b="0" u="none" dirty="0">
              <a:solidFill>
                <a:schemeClr val="bg2"/>
              </a:solidFill>
              <a:latin typeface="Calibri" panose="020F0502020204030204" pitchFamily="34" charset="0"/>
              <a:ea typeface="Calibri" panose="020F0502020204030204" pitchFamily="34" charset="0"/>
              <a:cs typeface="Calibri" panose="020F0502020204030204" pitchFamily="34" charset="0"/>
            </a:rPr>
            <a:t> συνεπεία πολλών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κατατμήσεων</a:t>
          </a:r>
          <a:r>
            <a:rPr lang="el-GR" sz="1400" b="0" u="none"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(ιδιωτική ρυμοτομία).</a:t>
          </a:r>
          <a:endParaRPr lang="en-US" sz="1400" b="1" u="sng" dirty="0">
            <a:solidFill>
              <a:schemeClr val="bg2"/>
            </a:solidFill>
            <a:latin typeface="Calibri" panose="020F0502020204030204" pitchFamily="34" charset="0"/>
            <a:ea typeface="Calibri" panose="020F0502020204030204" pitchFamily="34" charset="0"/>
            <a:cs typeface="Calibri" panose="020F0502020204030204" pitchFamily="34" charset="0"/>
          </a:endParaRPr>
        </a:p>
      </dgm:t>
    </dgm:pt>
    <dgm:pt modelId="{07909F22-A5D1-41D5-A536-0762C06317F9}" type="parTrans" cxnId="{AC73363B-5E82-46B9-8197-E5FD5DAAB1EC}">
      <dgm:prSet/>
      <dgm:spPr/>
      <dgm:t>
        <a:bodyPr/>
        <a:lstStyle/>
        <a:p>
          <a:endParaRPr lang="en-US"/>
        </a:p>
      </dgm:t>
    </dgm:pt>
    <dgm:pt modelId="{A149ED22-5C91-4AEE-B3BD-EABF0955D950}" type="sibTrans" cxnId="{AC73363B-5E82-46B9-8197-E5FD5DAAB1EC}">
      <dgm:prSet/>
      <dgm:spPr/>
      <dgm:t>
        <a:bodyPr/>
        <a:lstStyle/>
        <a:p>
          <a:endParaRPr lang="en-US"/>
        </a:p>
      </dgm:t>
    </dgm:pt>
    <dgm:pt modelId="{E937FF6A-C16E-4EEB-AC30-93A5D61811E3}">
      <dgm:prSet custT="1"/>
      <dgm:spPr/>
      <dgm:t>
        <a:bodyPr/>
        <a:lstStyle/>
        <a:p>
          <a:pPr marL="0" indent="0"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τη νομολογία,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 χαρακτηρισμός δημοτικής οδού συνιστά άσκηση αρμοδιότητας πολεοδομικού σχεδιασμού</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και δεν πρέπει να γίνεται αποσπασματικά στο πλαίσιο συγκεκριμένης υπόθεσης </a:t>
          </a:r>
          <a:r>
            <a:rPr lang="el-GR" sz="1400" i="1" dirty="0">
              <a:solidFill>
                <a:schemeClr val="bg2"/>
              </a:solidFill>
              <a:latin typeface="Calibri" panose="020F0502020204030204" pitchFamily="34" charset="0"/>
              <a:ea typeface="Calibri" panose="020F0502020204030204" pitchFamily="34" charset="0"/>
              <a:cs typeface="Calibri" panose="020F0502020204030204" pitchFamily="34" charset="0"/>
            </a:rPr>
            <a:t>(μεταστροφή νομολογίας), </a:t>
          </a:r>
          <a:r>
            <a:rPr lang="el-GR" sz="1400" i="0" dirty="0">
              <a:solidFill>
                <a:schemeClr val="bg2"/>
              </a:solidFill>
              <a:latin typeface="Calibri" panose="020F0502020204030204" pitchFamily="34" charset="0"/>
              <a:ea typeface="Calibri" panose="020F0502020204030204" pitchFamily="34" charset="0"/>
              <a:cs typeface="Calibri" panose="020F0502020204030204" pitchFamily="34" charset="0"/>
            </a:rPr>
            <a:t>αλλά </a:t>
          </a:r>
          <a:r>
            <a:rPr lang="el-GR" sz="1400" b="1" i="0" u="sng" dirty="0">
              <a:solidFill>
                <a:schemeClr val="bg2"/>
              </a:solidFill>
              <a:latin typeface="Calibri" panose="020F0502020204030204" pitchFamily="34" charset="0"/>
              <a:ea typeface="Calibri" panose="020F0502020204030204" pitchFamily="34" charset="0"/>
              <a:cs typeface="Calibri" panose="020F0502020204030204" pitchFamily="34" charset="0"/>
            </a:rPr>
            <a:t>πρέπει να γίνεται με Π.Δ.</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καθορισμού του οδικού δικτύου επιπέδου τουλάχιστον πρωτοβαθμίου Ο.Τ.Α</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κατ’ αναλογία των όσων ισχύουν για την αναγνώριση εθνικών και επαρχιακών οδών</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είτε με την ενσωμάτωση της σχετικής ρύθμισης σε ευρύτερο σχεδιασμό</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θεσπιζόμενο με πράξη του αρμόδιου κρατικού οργάνου (ΣτΕ 665/2018, 848/2018 κ.ά.). </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dgm:t>
    </dgm:pt>
    <dgm:pt modelId="{89C0820E-87A3-4F56-9444-3FE219CD77C0}" type="parTrans" cxnId="{C94CE34B-CA59-428E-9E54-1E583F1C9DEB}">
      <dgm:prSet/>
      <dgm:spPr/>
      <dgm:t>
        <a:bodyPr/>
        <a:lstStyle/>
        <a:p>
          <a:endParaRPr lang="en-US"/>
        </a:p>
      </dgm:t>
    </dgm:pt>
    <dgm:pt modelId="{9C7FB08E-2604-42F4-B9C7-FB72DDBE254A}" type="sibTrans" cxnId="{C94CE34B-CA59-428E-9E54-1E583F1C9DEB}">
      <dgm:prSet/>
      <dgm:spPr/>
      <dgm:t>
        <a:bodyPr/>
        <a:lstStyle/>
        <a:p>
          <a:endParaRPr lang="en-US"/>
        </a:p>
      </dgm:t>
    </dgm:pt>
    <dgm:pt modelId="{4396A3B6-E732-4BE7-BD39-8ABCD513778B}">
      <dgm:prSet custT="1"/>
      <dgm:spPr/>
      <dgm:t>
        <a:bodyPr/>
        <a:lstStyle/>
        <a:p>
          <a:pPr algn="just"/>
          <a:r>
            <a:rPr lang="el-GR" sz="1400" b="1" u="sng" dirty="0">
              <a:solidFill>
                <a:schemeClr val="bg2"/>
              </a:solidFill>
              <a:latin typeface="Calibri" panose="020F0502020204030204" pitchFamily="34" charset="0"/>
              <a:cs typeface="Calibri" panose="020F0502020204030204" pitchFamily="34" charset="0"/>
            </a:rPr>
            <a:t>Ενώ για την κήρυξη και χαρακτηρισμό εθνικών και επαρχιακών οδών έχουν καθορισθεί από το 1955 ειδικές διοικητικές διαδικασίες, δεν ισχύει το ίδιο για τις Δημοτικές ή κοινοτικές οδούς.</a:t>
          </a:r>
          <a:endParaRPr lang="en-US" sz="1400" b="1" u="sng" dirty="0">
            <a:solidFill>
              <a:schemeClr val="bg2"/>
            </a:solidFill>
            <a:latin typeface="Calibri" panose="020F0502020204030204" pitchFamily="34" charset="0"/>
            <a:cs typeface="Calibri" panose="020F0502020204030204" pitchFamily="34" charset="0"/>
          </a:endParaRPr>
        </a:p>
      </dgm:t>
    </dgm:pt>
    <dgm:pt modelId="{7DBCB8FD-52A9-4FFD-8F35-9A1034A5346A}" type="parTrans" cxnId="{6DF77DF4-2F90-416F-81D5-AA5B3ACCF715}">
      <dgm:prSet/>
      <dgm:spPr/>
      <dgm:t>
        <a:bodyPr/>
        <a:lstStyle/>
        <a:p>
          <a:endParaRPr lang="en-US"/>
        </a:p>
      </dgm:t>
    </dgm:pt>
    <dgm:pt modelId="{4654BD6D-7B0A-4867-8DE5-1A84A7FCD347}" type="sibTrans" cxnId="{6DF77DF4-2F90-416F-81D5-AA5B3ACCF715}">
      <dgm:prSet/>
      <dgm:spPr/>
      <dgm:t>
        <a:bodyPr/>
        <a:lstStyle/>
        <a:p>
          <a:endParaRPr lang="en-US"/>
        </a:p>
      </dgm:t>
    </dgm:pt>
    <dgm:pt modelId="{845C0CB0-5E5E-4FAD-9C41-D19E5A86446B}">
      <dgm:prSet custT="1"/>
      <dgm:spPr/>
      <dgm:t>
        <a:bodyPr/>
        <a:lstStyle/>
        <a:p>
          <a:pPr algn="just"/>
          <a:endParaRPr lang="en-US" sz="1400" dirty="0">
            <a:solidFill>
              <a:schemeClr val="bg1"/>
            </a:solidFill>
            <a:latin typeface="Calibri" panose="020F0502020204030204" pitchFamily="34" charset="0"/>
            <a:cs typeface="Calibri" panose="020F0502020204030204" pitchFamily="34" charset="0"/>
          </a:endParaRPr>
        </a:p>
      </dgm:t>
    </dgm:pt>
    <dgm:pt modelId="{F8E7E92C-8A55-462F-8AC0-91E633AAB7C9}" type="parTrans" cxnId="{02DAF05A-ACFE-4BD9-B918-238C659B32B8}">
      <dgm:prSet/>
      <dgm:spPr/>
      <dgm:t>
        <a:bodyPr/>
        <a:lstStyle/>
        <a:p>
          <a:endParaRPr lang="en-US"/>
        </a:p>
      </dgm:t>
    </dgm:pt>
    <dgm:pt modelId="{0EDB0A02-3508-4BB1-98F2-CD56DE9F9C5F}" type="sibTrans" cxnId="{02DAF05A-ACFE-4BD9-B918-238C659B32B8}">
      <dgm:prSet/>
      <dgm:spPr/>
      <dgm:t>
        <a:bodyPr/>
        <a:lstStyle/>
        <a:p>
          <a:endParaRPr lang="en-US"/>
        </a:p>
      </dgm:t>
    </dgm:pt>
    <dgm:pt modelId="{555B3C03-AC21-4063-948F-FF32A52A9805}">
      <dgm:prSet custT="1"/>
      <dgm:spPr/>
      <dgm:t>
        <a:bodyPr/>
        <a:lstStyle/>
        <a:p>
          <a:pPr marL="114300" indent="0" algn="just"/>
          <a:endPar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077A29A5-8575-4B23-AC45-3AE1176E0432}" type="parTrans" cxnId="{C5D598F1-BAF6-4803-9D41-3AB518DB5A21}">
      <dgm:prSet/>
      <dgm:spPr/>
      <dgm:t>
        <a:bodyPr/>
        <a:lstStyle/>
        <a:p>
          <a:endParaRPr lang="en-US"/>
        </a:p>
      </dgm:t>
    </dgm:pt>
    <dgm:pt modelId="{1488B550-1FB5-48B5-912C-2C8483FE517F}" type="sibTrans" cxnId="{C5D598F1-BAF6-4803-9D41-3AB518DB5A21}">
      <dgm:prSet/>
      <dgm:spPr/>
      <dgm:t>
        <a:bodyPr/>
        <a:lstStyle/>
        <a:p>
          <a:endParaRPr lang="en-US"/>
        </a:p>
      </dgm:t>
    </dgm:pt>
    <dgm:pt modelId="{B0809878-A3EB-47D9-9CBC-CD70DE65FDCC}" type="pres">
      <dgm:prSet presAssocID="{DC111590-F8C6-4CAE-A0FD-C8E7EAC634BB}" presName="linear" presStyleCnt="0">
        <dgm:presLayoutVars>
          <dgm:dir/>
          <dgm:animLvl val="lvl"/>
          <dgm:resizeHandles val="exact"/>
        </dgm:presLayoutVars>
      </dgm:prSet>
      <dgm:spPr/>
    </dgm:pt>
    <dgm:pt modelId="{19FE68B6-E078-47E6-B748-839288FA6C97}" type="pres">
      <dgm:prSet presAssocID="{FCA07A4B-0ECB-4C4E-BAA8-15E19E7264D3}" presName="parentLin" presStyleCnt="0"/>
      <dgm:spPr/>
    </dgm:pt>
    <dgm:pt modelId="{BD35883E-02AE-4C15-A123-4459A433E708}" type="pres">
      <dgm:prSet presAssocID="{FCA07A4B-0ECB-4C4E-BAA8-15E19E7264D3}" presName="parentLeftMargin" presStyleLbl="node1" presStyleIdx="0" presStyleCnt="3"/>
      <dgm:spPr/>
    </dgm:pt>
    <dgm:pt modelId="{5E196AB6-0271-410D-9C64-8A195123D0B6}" type="pres">
      <dgm:prSet presAssocID="{FCA07A4B-0ECB-4C4E-BAA8-15E19E7264D3}" presName="parentText" presStyleLbl="node1" presStyleIdx="0" presStyleCnt="3" custScaleX="137011" custScaleY="210374">
        <dgm:presLayoutVars>
          <dgm:chMax val="0"/>
          <dgm:bulletEnabled val="1"/>
        </dgm:presLayoutVars>
      </dgm:prSet>
      <dgm:spPr/>
    </dgm:pt>
    <dgm:pt modelId="{13B76855-5711-4A64-A277-7FD03E06D8CA}" type="pres">
      <dgm:prSet presAssocID="{FCA07A4B-0ECB-4C4E-BAA8-15E19E7264D3}" presName="negativeSpace" presStyleCnt="0"/>
      <dgm:spPr/>
    </dgm:pt>
    <dgm:pt modelId="{6615E0DA-B4B6-4E87-A10A-7211874D508A}" type="pres">
      <dgm:prSet presAssocID="{FCA07A4B-0ECB-4C4E-BAA8-15E19E7264D3}" presName="childText" presStyleLbl="conFgAcc1" presStyleIdx="0" presStyleCnt="3">
        <dgm:presLayoutVars>
          <dgm:bulletEnabled val="1"/>
        </dgm:presLayoutVars>
      </dgm:prSet>
      <dgm:spPr/>
    </dgm:pt>
    <dgm:pt modelId="{83584CC7-D8B6-45B5-95D9-213BCA33F31D}" type="pres">
      <dgm:prSet presAssocID="{983BC7AC-9F85-4DCE-94A1-E5E1311A8F21}" presName="spaceBetweenRectangles" presStyleCnt="0"/>
      <dgm:spPr/>
    </dgm:pt>
    <dgm:pt modelId="{458C00E9-7C86-4C34-8C53-0AE163DBA031}" type="pres">
      <dgm:prSet presAssocID="{995D40C7-E9E5-47BB-A437-2F084498D07B}" presName="parentLin" presStyleCnt="0"/>
      <dgm:spPr/>
    </dgm:pt>
    <dgm:pt modelId="{3741A4EF-E6C1-4B86-9198-A3BCB7725D07}" type="pres">
      <dgm:prSet presAssocID="{995D40C7-E9E5-47BB-A437-2F084498D07B}" presName="parentLeftMargin" presStyleLbl="node1" presStyleIdx="0" presStyleCnt="3"/>
      <dgm:spPr/>
    </dgm:pt>
    <dgm:pt modelId="{459C8100-0CED-49AC-B8B7-15C93E0B87DE}" type="pres">
      <dgm:prSet presAssocID="{995D40C7-E9E5-47BB-A437-2F084498D07B}" presName="parentText" presStyleLbl="node1" presStyleIdx="1" presStyleCnt="3" custScaleX="150037" custScaleY="363164">
        <dgm:presLayoutVars>
          <dgm:chMax val="0"/>
          <dgm:bulletEnabled val="1"/>
        </dgm:presLayoutVars>
      </dgm:prSet>
      <dgm:spPr/>
    </dgm:pt>
    <dgm:pt modelId="{8010CA32-7343-49F0-9C1A-2A4BE1B6A8F0}" type="pres">
      <dgm:prSet presAssocID="{995D40C7-E9E5-47BB-A437-2F084498D07B}" presName="negativeSpace" presStyleCnt="0"/>
      <dgm:spPr/>
    </dgm:pt>
    <dgm:pt modelId="{92614BFD-64B1-4C60-9DB7-8583C20F92A2}" type="pres">
      <dgm:prSet presAssocID="{995D40C7-E9E5-47BB-A437-2F084498D07B}" presName="childText" presStyleLbl="conFgAcc1" presStyleIdx="1" presStyleCnt="3">
        <dgm:presLayoutVars>
          <dgm:bulletEnabled val="1"/>
        </dgm:presLayoutVars>
      </dgm:prSet>
      <dgm:spPr/>
    </dgm:pt>
    <dgm:pt modelId="{DCCE2F41-F2F1-4811-B1F6-CBD79D6B0029}" type="pres">
      <dgm:prSet presAssocID="{B00ACE5D-59F9-4DC6-9089-E8C243B7A29E}" presName="spaceBetweenRectangles" presStyleCnt="0"/>
      <dgm:spPr/>
    </dgm:pt>
    <dgm:pt modelId="{9B75CED3-8EC7-49FB-A259-00D398767B57}" type="pres">
      <dgm:prSet presAssocID="{20A481B2-5528-4DA4-BADB-296E20219D1C}" presName="parentLin" presStyleCnt="0"/>
      <dgm:spPr/>
    </dgm:pt>
    <dgm:pt modelId="{22F2501C-3431-409E-A53F-5F9EAA69A14F}" type="pres">
      <dgm:prSet presAssocID="{20A481B2-5528-4DA4-BADB-296E20219D1C}" presName="parentLeftMargin" presStyleLbl="node1" presStyleIdx="1" presStyleCnt="3"/>
      <dgm:spPr/>
    </dgm:pt>
    <dgm:pt modelId="{18C60BAA-EC77-4DB5-913E-F60135097F5D}" type="pres">
      <dgm:prSet presAssocID="{20A481B2-5528-4DA4-BADB-296E20219D1C}" presName="parentText" presStyleLbl="node1" presStyleIdx="2" presStyleCnt="3" custScaleX="142857" custScaleY="174273">
        <dgm:presLayoutVars>
          <dgm:chMax val="0"/>
          <dgm:bulletEnabled val="1"/>
        </dgm:presLayoutVars>
      </dgm:prSet>
      <dgm:spPr/>
    </dgm:pt>
    <dgm:pt modelId="{E4F73A39-EEFE-4E77-9982-00FF28F73589}" type="pres">
      <dgm:prSet presAssocID="{20A481B2-5528-4DA4-BADB-296E20219D1C}" presName="negativeSpace" presStyleCnt="0"/>
      <dgm:spPr/>
    </dgm:pt>
    <dgm:pt modelId="{F8F1EBF2-2F47-47F5-9D49-F201CD24B7AC}" type="pres">
      <dgm:prSet presAssocID="{20A481B2-5528-4DA4-BADB-296E20219D1C}" presName="childText" presStyleLbl="conFgAcc1" presStyleIdx="2" presStyleCnt="3">
        <dgm:presLayoutVars>
          <dgm:bulletEnabled val="1"/>
        </dgm:presLayoutVars>
      </dgm:prSet>
      <dgm:spPr/>
    </dgm:pt>
  </dgm:ptLst>
  <dgm:cxnLst>
    <dgm:cxn modelId="{DB287312-8297-453A-98B7-2F9572731C2D}" srcId="{DC111590-F8C6-4CAE-A0FD-C8E7EAC634BB}" destId="{FCA07A4B-0ECB-4C4E-BAA8-15E19E7264D3}" srcOrd="0" destOrd="0" parTransId="{79DF0B92-5A24-43E6-830F-7160B2FD47A6}" sibTransId="{983BC7AC-9F85-4DCE-94A1-E5E1311A8F21}"/>
    <dgm:cxn modelId="{722A6316-894C-43AC-82E8-49F58A4D644E}" type="presOf" srcId="{DC111590-F8C6-4CAE-A0FD-C8E7EAC634BB}" destId="{B0809878-A3EB-47D9-9CBC-CD70DE65FDCC}" srcOrd="0" destOrd="0" presId="urn:microsoft.com/office/officeart/2005/8/layout/list1"/>
    <dgm:cxn modelId="{6A2C8F2E-E368-414D-9B3C-2FD7B3E44C7C}" type="presOf" srcId="{20A481B2-5528-4DA4-BADB-296E20219D1C}" destId="{18C60BAA-EC77-4DB5-913E-F60135097F5D}" srcOrd="1" destOrd="0" presId="urn:microsoft.com/office/officeart/2005/8/layout/list1"/>
    <dgm:cxn modelId="{61F29B35-FE1C-45E3-8119-BDD474B9859D}" type="presOf" srcId="{995D40C7-E9E5-47BB-A437-2F084498D07B}" destId="{3741A4EF-E6C1-4B86-9198-A3BCB7725D07}" srcOrd="0" destOrd="0" presId="urn:microsoft.com/office/officeart/2005/8/layout/list1"/>
    <dgm:cxn modelId="{AC73363B-5E82-46B9-8197-E5FD5DAAB1EC}" srcId="{DC111590-F8C6-4CAE-A0FD-C8E7EAC634BB}" destId="{20A481B2-5528-4DA4-BADB-296E20219D1C}" srcOrd="2" destOrd="0" parTransId="{07909F22-A5D1-41D5-A536-0762C06317F9}" sibTransId="{A149ED22-5C91-4AEE-B3BD-EABF0955D950}"/>
    <dgm:cxn modelId="{8D4B9464-FD36-4728-A49B-B06859E5C112}" type="presOf" srcId="{FCA07A4B-0ECB-4C4E-BAA8-15E19E7264D3}" destId="{BD35883E-02AE-4C15-A123-4459A433E708}" srcOrd="0" destOrd="0" presId="urn:microsoft.com/office/officeart/2005/8/layout/list1"/>
    <dgm:cxn modelId="{2F7E4949-01CF-4D0D-83BD-D503F4779CEE}" type="presOf" srcId="{20A481B2-5528-4DA4-BADB-296E20219D1C}" destId="{22F2501C-3431-409E-A53F-5F9EAA69A14F}" srcOrd="0" destOrd="0" presId="urn:microsoft.com/office/officeart/2005/8/layout/list1"/>
    <dgm:cxn modelId="{C94CE34B-CA59-428E-9E54-1E583F1C9DEB}" srcId="{995D40C7-E9E5-47BB-A437-2F084498D07B}" destId="{E937FF6A-C16E-4EEB-AC30-93A5D61811E3}" srcOrd="1" destOrd="0" parTransId="{89C0820E-87A3-4F56-9444-3FE219CD77C0}" sibTransId="{9C7FB08E-2604-42F4-B9C7-FB72DDBE254A}"/>
    <dgm:cxn modelId="{6EF06F6C-351A-4D90-8C23-A4D7C8C3FFA0}" type="presOf" srcId="{555B3C03-AC21-4063-948F-FF32A52A9805}" destId="{92614BFD-64B1-4C60-9DB7-8583C20F92A2}" srcOrd="0" destOrd="0" presId="urn:microsoft.com/office/officeart/2005/8/layout/list1"/>
    <dgm:cxn modelId="{C217AE51-E6D4-44CE-8E25-50F4BF0EBAC8}" type="presOf" srcId="{995D40C7-E9E5-47BB-A437-2F084498D07B}" destId="{459C8100-0CED-49AC-B8B7-15C93E0B87DE}" srcOrd="1" destOrd="0" presId="urn:microsoft.com/office/officeart/2005/8/layout/list1"/>
    <dgm:cxn modelId="{02DAF05A-ACFE-4BD9-B918-238C659B32B8}" srcId="{FCA07A4B-0ECB-4C4E-BAA8-15E19E7264D3}" destId="{845C0CB0-5E5E-4FAD-9C41-D19E5A86446B}" srcOrd="0" destOrd="0" parTransId="{F8E7E92C-8A55-462F-8AC0-91E633AAB7C9}" sibTransId="{0EDB0A02-3508-4BB1-98F2-CD56DE9F9C5F}"/>
    <dgm:cxn modelId="{F4029982-ECA6-4550-9219-B90939A29797}" srcId="{DC111590-F8C6-4CAE-A0FD-C8E7EAC634BB}" destId="{995D40C7-E9E5-47BB-A437-2F084498D07B}" srcOrd="1" destOrd="0" parTransId="{1AD34D46-8636-4229-9B9A-4F6A02E4B78C}" sibTransId="{B00ACE5D-59F9-4DC6-9089-E8C243B7A29E}"/>
    <dgm:cxn modelId="{88307684-D1BE-401D-BFBA-8968D5883F4C}" type="presOf" srcId="{E937FF6A-C16E-4EEB-AC30-93A5D61811E3}" destId="{92614BFD-64B1-4C60-9DB7-8583C20F92A2}" srcOrd="0" destOrd="1" presId="urn:microsoft.com/office/officeart/2005/8/layout/list1"/>
    <dgm:cxn modelId="{F91C76BA-B41C-4D1E-AE5C-86407F3682E8}" type="presOf" srcId="{4396A3B6-E732-4BE7-BD39-8ABCD513778B}" destId="{6615E0DA-B4B6-4E87-A10A-7211874D508A}" srcOrd="0" destOrd="1" presId="urn:microsoft.com/office/officeart/2005/8/layout/list1"/>
    <dgm:cxn modelId="{63E6EDDE-D124-4408-9273-66286B79B5D4}" type="presOf" srcId="{845C0CB0-5E5E-4FAD-9C41-D19E5A86446B}" destId="{6615E0DA-B4B6-4E87-A10A-7211874D508A}" srcOrd="0" destOrd="0" presId="urn:microsoft.com/office/officeart/2005/8/layout/list1"/>
    <dgm:cxn modelId="{B35BA8E1-3408-4767-98E0-83082CAE2ACB}" type="presOf" srcId="{FCA07A4B-0ECB-4C4E-BAA8-15E19E7264D3}" destId="{5E196AB6-0271-410D-9C64-8A195123D0B6}" srcOrd="1" destOrd="0" presId="urn:microsoft.com/office/officeart/2005/8/layout/list1"/>
    <dgm:cxn modelId="{C5D598F1-BAF6-4803-9D41-3AB518DB5A21}" srcId="{995D40C7-E9E5-47BB-A437-2F084498D07B}" destId="{555B3C03-AC21-4063-948F-FF32A52A9805}" srcOrd="0" destOrd="0" parTransId="{077A29A5-8575-4B23-AC45-3AE1176E0432}" sibTransId="{1488B550-1FB5-48B5-912C-2C8483FE517F}"/>
    <dgm:cxn modelId="{6DF77DF4-2F90-416F-81D5-AA5B3ACCF715}" srcId="{FCA07A4B-0ECB-4C4E-BAA8-15E19E7264D3}" destId="{4396A3B6-E732-4BE7-BD39-8ABCD513778B}" srcOrd="1" destOrd="0" parTransId="{7DBCB8FD-52A9-4FFD-8F35-9A1034A5346A}" sibTransId="{4654BD6D-7B0A-4867-8DE5-1A84A7FCD347}"/>
    <dgm:cxn modelId="{AE7F928E-88B4-4A53-A314-CF64C3A38A4F}" type="presParOf" srcId="{B0809878-A3EB-47D9-9CBC-CD70DE65FDCC}" destId="{19FE68B6-E078-47E6-B748-839288FA6C97}" srcOrd="0" destOrd="0" presId="urn:microsoft.com/office/officeart/2005/8/layout/list1"/>
    <dgm:cxn modelId="{1FFA9B6E-72BF-49A4-BAD3-6B3A2D7ED5A2}" type="presParOf" srcId="{19FE68B6-E078-47E6-B748-839288FA6C97}" destId="{BD35883E-02AE-4C15-A123-4459A433E708}" srcOrd="0" destOrd="0" presId="urn:microsoft.com/office/officeart/2005/8/layout/list1"/>
    <dgm:cxn modelId="{AD612F51-F053-4D96-871B-F2C9A744D385}" type="presParOf" srcId="{19FE68B6-E078-47E6-B748-839288FA6C97}" destId="{5E196AB6-0271-410D-9C64-8A195123D0B6}" srcOrd="1" destOrd="0" presId="urn:microsoft.com/office/officeart/2005/8/layout/list1"/>
    <dgm:cxn modelId="{6ECB5151-AFBA-4FA3-B668-BEB336BFB52A}" type="presParOf" srcId="{B0809878-A3EB-47D9-9CBC-CD70DE65FDCC}" destId="{13B76855-5711-4A64-A277-7FD03E06D8CA}" srcOrd="1" destOrd="0" presId="urn:microsoft.com/office/officeart/2005/8/layout/list1"/>
    <dgm:cxn modelId="{34DEFBC3-B2C9-466E-9FF3-54868803B851}" type="presParOf" srcId="{B0809878-A3EB-47D9-9CBC-CD70DE65FDCC}" destId="{6615E0DA-B4B6-4E87-A10A-7211874D508A}" srcOrd="2" destOrd="0" presId="urn:microsoft.com/office/officeart/2005/8/layout/list1"/>
    <dgm:cxn modelId="{066B0049-4821-4B2D-9C58-8288F46094C3}" type="presParOf" srcId="{B0809878-A3EB-47D9-9CBC-CD70DE65FDCC}" destId="{83584CC7-D8B6-45B5-95D9-213BCA33F31D}" srcOrd="3" destOrd="0" presId="urn:microsoft.com/office/officeart/2005/8/layout/list1"/>
    <dgm:cxn modelId="{7416073F-5382-4C98-BB11-CAD51AA74445}" type="presParOf" srcId="{B0809878-A3EB-47D9-9CBC-CD70DE65FDCC}" destId="{458C00E9-7C86-4C34-8C53-0AE163DBA031}" srcOrd="4" destOrd="0" presId="urn:microsoft.com/office/officeart/2005/8/layout/list1"/>
    <dgm:cxn modelId="{BD227A90-44B3-47A8-BA33-B3858E18D8ED}" type="presParOf" srcId="{458C00E9-7C86-4C34-8C53-0AE163DBA031}" destId="{3741A4EF-E6C1-4B86-9198-A3BCB7725D07}" srcOrd="0" destOrd="0" presId="urn:microsoft.com/office/officeart/2005/8/layout/list1"/>
    <dgm:cxn modelId="{E1E90FE1-07B9-4B86-9C12-A5FF8AFD129B}" type="presParOf" srcId="{458C00E9-7C86-4C34-8C53-0AE163DBA031}" destId="{459C8100-0CED-49AC-B8B7-15C93E0B87DE}" srcOrd="1" destOrd="0" presId="urn:microsoft.com/office/officeart/2005/8/layout/list1"/>
    <dgm:cxn modelId="{BBFE1E2E-5EA5-44AD-8356-D1502A71720A}" type="presParOf" srcId="{B0809878-A3EB-47D9-9CBC-CD70DE65FDCC}" destId="{8010CA32-7343-49F0-9C1A-2A4BE1B6A8F0}" srcOrd="5" destOrd="0" presId="urn:microsoft.com/office/officeart/2005/8/layout/list1"/>
    <dgm:cxn modelId="{F132F3FA-CCC8-490E-8CD2-E6EFFA14120D}" type="presParOf" srcId="{B0809878-A3EB-47D9-9CBC-CD70DE65FDCC}" destId="{92614BFD-64B1-4C60-9DB7-8583C20F92A2}" srcOrd="6" destOrd="0" presId="urn:microsoft.com/office/officeart/2005/8/layout/list1"/>
    <dgm:cxn modelId="{1875CBA3-4440-47AF-AE35-97E6602570BC}" type="presParOf" srcId="{B0809878-A3EB-47D9-9CBC-CD70DE65FDCC}" destId="{DCCE2F41-F2F1-4811-B1F6-CBD79D6B0029}" srcOrd="7" destOrd="0" presId="urn:microsoft.com/office/officeart/2005/8/layout/list1"/>
    <dgm:cxn modelId="{56812D40-DC2D-4E35-AE25-39D6DBAA7B8E}" type="presParOf" srcId="{B0809878-A3EB-47D9-9CBC-CD70DE65FDCC}" destId="{9B75CED3-8EC7-49FB-A259-00D398767B57}" srcOrd="8" destOrd="0" presId="urn:microsoft.com/office/officeart/2005/8/layout/list1"/>
    <dgm:cxn modelId="{09A050E4-6142-4DE2-8678-BBFA59CD6895}" type="presParOf" srcId="{9B75CED3-8EC7-49FB-A259-00D398767B57}" destId="{22F2501C-3431-409E-A53F-5F9EAA69A14F}" srcOrd="0" destOrd="0" presId="urn:microsoft.com/office/officeart/2005/8/layout/list1"/>
    <dgm:cxn modelId="{195A753D-59FF-4EA6-A98E-888ED71F6044}" type="presParOf" srcId="{9B75CED3-8EC7-49FB-A259-00D398767B57}" destId="{18C60BAA-EC77-4DB5-913E-F60135097F5D}" srcOrd="1" destOrd="0" presId="urn:microsoft.com/office/officeart/2005/8/layout/list1"/>
    <dgm:cxn modelId="{2B5FE252-CB32-430B-A47C-44E92CADA74E}" type="presParOf" srcId="{B0809878-A3EB-47D9-9CBC-CD70DE65FDCC}" destId="{E4F73A39-EEFE-4E77-9982-00FF28F73589}" srcOrd="9" destOrd="0" presId="urn:microsoft.com/office/officeart/2005/8/layout/list1"/>
    <dgm:cxn modelId="{58FAF3A6-C942-4E6B-B25F-D1399D9ACC67}" type="presParOf" srcId="{B0809878-A3EB-47D9-9CBC-CD70DE65FDCC}" destId="{F8F1EBF2-2F47-47F5-9D49-F201CD24B7A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15E0DA-B4B6-4E87-A10A-7211874D508A}">
      <dsp:nvSpPr>
        <dsp:cNvPr id="0" name=""/>
        <dsp:cNvSpPr/>
      </dsp:nvSpPr>
      <dsp:spPr>
        <a:xfrm>
          <a:off x="0" y="633400"/>
          <a:ext cx="9906000" cy="1003275"/>
        </a:xfrm>
        <a:prstGeom prst="rect">
          <a:avLst/>
        </a:prstGeom>
        <a:solidFill>
          <a:schemeClr val="lt1">
            <a:alpha val="90000"/>
            <a:hueOff val="0"/>
            <a:satOff val="0"/>
            <a:lumOff val="0"/>
            <a:alphaOff val="0"/>
          </a:schemeClr>
        </a:solidFill>
        <a:ln w="15875"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8816" tIns="270764" rIns="768816" bIns="99568" numCol="1" spcCol="1270" anchor="t" anchorCtr="0">
          <a:noAutofit/>
        </a:bodyPr>
        <a:lstStyle/>
        <a:p>
          <a:pPr marL="114300" lvl="1" indent="-114300" algn="just" defTabSz="622300">
            <a:lnSpc>
              <a:spcPct val="90000"/>
            </a:lnSpc>
            <a:spcBef>
              <a:spcPct val="0"/>
            </a:spcBef>
            <a:spcAft>
              <a:spcPct val="15000"/>
            </a:spcAft>
            <a:buChar char="•"/>
          </a:pPr>
          <a:endParaRPr lang="en-US" sz="1400" kern="1200" dirty="0">
            <a:solidFill>
              <a:schemeClr val="bg1"/>
            </a:solidFill>
            <a:latin typeface="Calibri" panose="020F0502020204030204" pitchFamily="34" charset="0"/>
            <a:cs typeface="Calibri" panose="020F0502020204030204" pitchFamily="34" charset="0"/>
          </a:endParaRPr>
        </a:p>
        <a:p>
          <a:pPr marL="114300" lvl="1" indent="-114300" algn="just" defTabSz="622300">
            <a:lnSpc>
              <a:spcPct val="90000"/>
            </a:lnSpc>
            <a:spcBef>
              <a:spcPct val="0"/>
            </a:spcBef>
            <a:spcAft>
              <a:spcPct val="15000"/>
            </a:spcAft>
            <a:buChar char="•"/>
          </a:pPr>
          <a:r>
            <a:rPr lang="el-GR" sz="1400" b="1" u="sng" kern="1200" dirty="0">
              <a:solidFill>
                <a:schemeClr val="bg2"/>
              </a:solidFill>
              <a:latin typeface="Calibri" panose="020F0502020204030204" pitchFamily="34" charset="0"/>
              <a:cs typeface="Calibri" panose="020F0502020204030204" pitchFamily="34" charset="0"/>
            </a:rPr>
            <a:t>Ενώ για την κήρυξη και χαρακτηρισμό εθνικών και επαρχιακών οδών έχουν καθορισθεί από το 1955 ειδικές διοικητικές διαδικασίες, δεν ισχύει το ίδιο για τις Δημοτικές ή κοινοτικές οδούς.</a:t>
          </a:r>
          <a:endParaRPr lang="en-US" sz="1400" b="1" u="sng" kern="1200" dirty="0">
            <a:solidFill>
              <a:schemeClr val="bg2"/>
            </a:solidFill>
            <a:latin typeface="Calibri" panose="020F0502020204030204" pitchFamily="34" charset="0"/>
            <a:cs typeface="Calibri" panose="020F0502020204030204" pitchFamily="34" charset="0"/>
          </a:endParaRPr>
        </a:p>
      </dsp:txBody>
      <dsp:txXfrm>
        <a:off x="0" y="633400"/>
        <a:ext cx="9906000" cy="1003275"/>
      </dsp:txXfrm>
    </dsp:sp>
    <dsp:sp modelId="{5E196AB6-0271-410D-9C64-8A195123D0B6}">
      <dsp:nvSpPr>
        <dsp:cNvPr id="0" name=""/>
        <dsp:cNvSpPr/>
      </dsp:nvSpPr>
      <dsp:spPr>
        <a:xfrm>
          <a:off x="490463" y="17949"/>
          <a:ext cx="9407837" cy="807331"/>
        </a:xfrm>
        <a:prstGeom prst="roundRect">
          <a:avLst/>
        </a:prstGeom>
        <a:solidFill>
          <a:schemeClr val="accent1">
            <a:alpha val="90000"/>
            <a:hueOff val="0"/>
            <a:satOff val="0"/>
            <a:lumOff val="0"/>
            <a:alphaOff val="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62096" tIns="0" rIns="262096" bIns="0" numCol="1" spcCol="1270" anchor="ctr" anchorCtr="0">
          <a:noAutofit/>
        </a:bodyPr>
        <a:lstStyle/>
        <a:p>
          <a:pPr marL="0" lvl="0" indent="0" algn="just" defTabSz="622300">
            <a:lnSpc>
              <a:spcPct val="90000"/>
            </a:lnSpc>
            <a:spcBef>
              <a:spcPct val="0"/>
            </a:spcBef>
            <a:spcAft>
              <a:spcPct val="35000"/>
            </a:spcAft>
            <a:buNone/>
          </a:pP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οικοδομησιμότητα γηπέδου απαιτείται εκτός από το ελάχιστο εμβαδόν και η </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ύπαρξη προσώπου σε κοινόχρηστη οδό</a:t>
          </a: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Τον χαρακτήρα κοινόχρηστης οδού έχουν οι εθνικές και επαρχιακές οδοί, καθώς και οι δημοτικές και κοινοτικές οδοί που ενώνουν οικισμούς του ίδιου Δήμου μεταξύ τους ή με οικισμούς όμορων Δήμων ή εθνικές και επαρχιακές οδούς.</a:t>
          </a:r>
          <a:endParaRPr lang="en-US"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dsp:txBody>
      <dsp:txXfrm>
        <a:off x="529874" y="57360"/>
        <a:ext cx="9329015" cy="728509"/>
      </dsp:txXfrm>
    </dsp:sp>
    <dsp:sp modelId="{92614BFD-64B1-4C60-9DB7-8583C20F92A2}">
      <dsp:nvSpPr>
        <dsp:cNvPr id="0" name=""/>
        <dsp:cNvSpPr/>
      </dsp:nvSpPr>
      <dsp:spPr>
        <a:xfrm>
          <a:off x="0" y="2908673"/>
          <a:ext cx="9906000" cy="1801800"/>
        </a:xfrm>
        <a:prstGeom prst="rect">
          <a:avLst/>
        </a:prstGeom>
        <a:solidFill>
          <a:schemeClr val="lt1">
            <a:alpha val="90000"/>
            <a:hueOff val="0"/>
            <a:satOff val="0"/>
            <a:lumOff val="0"/>
            <a:alphaOff val="0"/>
          </a:schemeClr>
        </a:solidFill>
        <a:ln w="15875" cap="flat" cmpd="sng" algn="ctr">
          <a:solidFill>
            <a:schemeClr val="accent1">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8816" tIns="270764" rIns="768816" bIns="99568" numCol="1" spcCol="1270" anchor="t" anchorCtr="0">
          <a:noAutofit/>
        </a:bodyPr>
        <a:lstStyle/>
        <a:p>
          <a:pPr marL="114300" lvl="1" indent="0" algn="just" defTabSz="622300">
            <a:lnSpc>
              <a:spcPct val="90000"/>
            </a:lnSpc>
            <a:spcBef>
              <a:spcPct val="0"/>
            </a:spcBef>
            <a:spcAft>
              <a:spcPct val="15000"/>
            </a:spcAft>
            <a:buChar char="•"/>
          </a:pPr>
          <a:endParaRPr lang="en-US" sz="1400"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lvl="1" indent="0" algn="just" defTabSz="622300">
            <a:lnSpc>
              <a:spcPct val="90000"/>
            </a:lnSpc>
            <a:spcBef>
              <a:spcPct val="0"/>
            </a:spcBef>
            <a:spcAft>
              <a:spcPct val="15000"/>
            </a:spcAft>
            <a:buChar char="•"/>
          </a:pP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τη νομολογία, </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ο χαρακτηρισμός δημοτικής οδού συνιστά άσκηση αρμοδιότητας πολεοδομικού σχεδιασμού</a:t>
          </a:r>
          <a:r>
            <a:rPr lang="el-GR" sz="1400"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και δεν πρέπει να γίνεται αποσπασματικά στο πλαίσιο συγκεκριμένης υπόθεσης </a:t>
          </a:r>
          <a:r>
            <a:rPr lang="el-GR" sz="1400" i="1" kern="1200" dirty="0">
              <a:solidFill>
                <a:schemeClr val="bg2"/>
              </a:solidFill>
              <a:latin typeface="Calibri" panose="020F0502020204030204" pitchFamily="34" charset="0"/>
              <a:ea typeface="Calibri" panose="020F0502020204030204" pitchFamily="34" charset="0"/>
              <a:cs typeface="Calibri" panose="020F0502020204030204" pitchFamily="34" charset="0"/>
            </a:rPr>
            <a:t>(μεταστροφή νομολογίας), </a:t>
          </a:r>
          <a:r>
            <a:rPr lang="el-GR" sz="1400" i="0" kern="1200" dirty="0">
              <a:solidFill>
                <a:schemeClr val="bg2"/>
              </a:solidFill>
              <a:latin typeface="Calibri" panose="020F0502020204030204" pitchFamily="34" charset="0"/>
              <a:ea typeface="Calibri" panose="020F0502020204030204" pitchFamily="34" charset="0"/>
              <a:cs typeface="Calibri" panose="020F0502020204030204" pitchFamily="34" charset="0"/>
            </a:rPr>
            <a:t>αλλά </a:t>
          </a:r>
          <a:r>
            <a:rPr lang="el-GR" sz="1400" b="1" i="0"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πρέπει να γίνεται με Π.Δ.</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 καθορισμού του οδικού δικτύου επιπέδου τουλάχιστον πρωτοβαθμίου Ο.Τ.Α</a:t>
          </a:r>
          <a:r>
            <a:rPr lang="el-GR" sz="1400" b="1" kern="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κατ’ αναλογία των όσων ισχύουν για την αναγνώριση εθνικών και επαρχιακών οδών</a:t>
          </a:r>
          <a:r>
            <a:rPr lang="el-GR" sz="1400"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είτε με την ενσωμάτωση της σχετικής ρύθμισης σε ευρύτερο σχεδιασμό</a:t>
          </a: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 θεσπιζόμενο με πράξη του αρμόδιου κρατικού οργάνου (ΣτΕ 665/2018, 848/2018 κ.ά.). </a:t>
          </a:r>
          <a:endParaRPr lang="en-US" sz="1400" kern="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dsp:txBody>
      <dsp:txXfrm>
        <a:off x="0" y="2908673"/>
        <a:ext cx="9906000" cy="1801800"/>
      </dsp:txXfrm>
    </dsp:sp>
    <dsp:sp modelId="{459C8100-0CED-49AC-B8B7-15C93E0B87DE}">
      <dsp:nvSpPr>
        <dsp:cNvPr id="0" name=""/>
        <dsp:cNvSpPr/>
      </dsp:nvSpPr>
      <dsp:spPr>
        <a:xfrm>
          <a:off x="449833" y="1706875"/>
          <a:ext cx="9448823" cy="1393678"/>
        </a:xfrm>
        <a:prstGeom prst="roundRect">
          <a:avLst/>
        </a:prstGeom>
        <a:solidFill>
          <a:schemeClr val="accent1">
            <a:alpha val="90000"/>
            <a:hueOff val="0"/>
            <a:satOff val="0"/>
            <a:lumOff val="0"/>
            <a:alphaOff val="-2000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62096" tIns="0" rIns="262096" bIns="0" numCol="1" spcCol="1270" anchor="ctr" anchorCtr="0">
          <a:noAutofit/>
        </a:bodyPr>
        <a:lstStyle/>
        <a:p>
          <a:pPr marL="0" lvl="0" indent="0" algn="just" defTabSz="622300">
            <a:lnSpc>
              <a:spcPct val="90000"/>
            </a:lnSpc>
            <a:spcBef>
              <a:spcPct val="0"/>
            </a:spcBef>
            <a:spcAft>
              <a:spcPct val="35000"/>
            </a:spcAft>
            <a:buNone/>
          </a:pP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Με το άρθρο 166 του ν. 4819/2021 εισήχθη για πρώτη φορά ειδική διοικητική διαδικασία για την αναγνώριση και χαρακτηρισμό κοινόχρηστου οδικού δημοτικού δικτύου. </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Α’ στάδιο: </a:t>
          </a: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Αναγνώριση δημοτικού οδικού δικτύου ανά Δ.Ε. από τον Δήμο ή το ΥΠΕΝ, σύμφωνα με κριτήρια, προϋποθέσεις και προδιαγραφές που καθορίζονται σε απόφαση Υπουργού Περιβάλλοντος &amp; Ενέργειας. </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Β’ στάδιο:</a:t>
          </a:r>
          <a:r>
            <a:rPr lang="el-GR" sz="1400" b="1" u="none" kern="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Κύρωση του δημοτικού οδικού δικτύου με απόφαση Γραμματέα Αποκεντρωμένης Διοίκησης</a:t>
          </a:r>
          <a:endParaRPr lang="en-US" sz="1400"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dsp:txBody>
      <dsp:txXfrm>
        <a:off x="517867" y="1774909"/>
        <a:ext cx="9312755" cy="1257610"/>
      </dsp:txXfrm>
    </dsp:sp>
    <dsp:sp modelId="{F8F1EBF2-2F47-47F5-9D49-F201CD24B7AC}">
      <dsp:nvSpPr>
        <dsp:cNvPr id="0" name=""/>
        <dsp:cNvSpPr/>
      </dsp:nvSpPr>
      <dsp:spPr>
        <a:xfrm>
          <a:off x="0" y="5257583"/>
          <a:ext cx="9906000" cy="327600"/>
        </a:xfrm>
        <a:prstGeom prst="rect">
          <a:avLst/>
        </a:prstGeom>
        <a:solidFill>
          <a:schemeClr val="lt1">
            <a:alpha val="90000"/>
            <a:hueOff val="0"/>
            <a:satOff val="0"/>
            <a:lumOff val="0"/>
            <a:alphaOff val="0"/>
          </a:schemeClr>
        </a:solidFill>
        <a:ln w="15875" cap="flat" cmpd="sng" algn="ctr">
          <a:solidFill>
            <a:schemeClr val="accent1">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sp>
    <dsp:sp modelId="{18C60BAA-EC77-4DB5-913E-F60135097F5D}">
      <dsp:nvSpPr>
        <dsp:cNvPr id="0" name=""/>
        <dsp:cNvSpPr/>
      </dsp:nvSpPr>
      <dsp:spPr>
        <a:xfrm>
          <a:off x="471599" y="4780673"/>
          <a:ext cx="9431972" cy="668790"/>
        </a:xfrm>
        <a:prstGeom prst="roundRect">
          <a:avLst/>
        </a:prstGeom>
        <a:solidFill>
          <a:schemeClr val="accent1">
            <a:alpha val="90000"/>
            <a:hueOff val="0"/>
            <a:satOff val="0"/>
            <a:lumOff val="0"/>
            <a:alphaOff val="-4000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62096" tIns="0" rIns="262096" bIns="0" numCol="1" spcCol="1270" anchor="ctr" anchorCtr="0">
          <a:noAutofit/>
        </a:bodyPr>
        <a:lstStyle/>
        <a:p>
          <a:pPr marL="0" lvl="0" indent="0" algn="just" defTabSz="622300">
            <a:lnSpc>
              <a:spcPct val="90000"/>
            </a:lnSpc>
            <a:spcBef>
              <a:spcPct val="0"/>
            </a:spcBef>
            <a:spcAft>
              <a:spcPct val="35000"/>
            </a:spcAft>
            <a:buNone/>
          </a:pP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Ο χαρακτηρισμός δημοτικών οδών πρέπει να είναι προϊόν </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προηγούμενου συνολικού σχεδιασμού με πολεοδομικά κριτήρια </a:t>
          </a:r>
          <a:r>
            <a:rPr lang="el-GR" sz="1400" kern="1200" dirty="0">
              <a:solidFill>
                <a:schemeClr val="bg2"/>
              </a:solidFill>
              <a:latin typeface="Calibri" panose="020F0502020204030204" pitchFamily="34" charset="0"/>
              <a:ea typeface="Calibri" panose="020F0502020204030204" pitchFamily="34" charset="0"/>
              <a:cs typeface="Calibri" panose="020F0502020204030204" pitchFamily="34" charset="0"/>
            </a:rPr>
            <a:t>και </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να αποτρέπεται </a:t>
          </a:r>
          <a:r>
            <a:rPr lang="el-GR" sz="1400" b="0" u="none" kern="1200" dirty="0">
              <a:solidFill>
                <a:schemeClr val="bg2"/>
              </a:solidFill>
              <a:latin typeface="Calibri" panose="020F0502020204030204" pitchFamily="34" charset="0"/>
              <a:ea typeface="Calibri" panose="020F0502020204030204" pitchFamily="34" charset="0"/>
              <a:cs typeface="Calibri" panose="020F0502020204030204" pitchFamily="34" charset="0"/>
            </a:rPr>
            <a:t>η αποσπασματική αναγνώριση οδών που έχουν δημιουργηθεί εν τοις </a:t>
          </a:r>
          <a:r>
            <a:rPr lang="el-GR" sz="1400" b="0" u="none" kern="1200" dirty="0" err="1">
              <a:solidFill>
                <a:schemeClr val="bg2"/>
              </a:solidFill>
              <a:latin typeface="Calibri" panose="020F0502020204030204" pitchFamily="34" charset="0"/>
              <a:ea typeface="Calibri" panose="020F0502020204030204" pitchFamily="34" charset="0"/>
              <a:cs typeface="Calibri" panose="020F0502020204030204" pitchFamily="34" charset="0"/>
            </a:rPr>
            <a:t>πράγμασι</a:t>
          </a:r>
          <a:r>
            <a:rPr lang="el-GR" sz="1400" b="0" u="none" kern="1200" dirty="0">
              <a:solidFill>
                <a:schemeClr val="bg2"/>
              </a:solidFill>
              <a:latin typeface="Calibri" panose="020F0502020204030204" pitchFamily="34" charset="0"/>
              <a:ea typeface="Calibri" panose="020F0502020204030204" pitchFamily="34" charset="0"/>
              <a:cs typeface="Calibri" panose="020F0502020204030204" pitchFamily="34" charset="0"/>
            </a:rPr>
            <a:t> συνεπεία πολλών </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κατατμήσεων</a:t>
          </a:r>
          <a:r>
            <a:rPr lang="el-GR" sz="1400" b="0" u="none" kern="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rPr>
            <a:t>(ιδιωτική ρυμοτομία).</a:t>
          </a:r>
          <a:endParaRPr lang="en-US" sz="1400" b="1" u="sng" kern="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dsp:txBody>
      <dsp:txXfrm>
        <a:off x="504247" y="4813321"/>
        <a:ext cx="9366676" cy="60349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17/05/2025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0A62B1E7-FBFC-4D5B-9A2D-D5A137C31873}" type="slidenum">
              <a:rPr lang="el-GR" smtClean="0"/>
              <a:t>14</a:t>
            </a:fld>
            <a:endParaRPr lang="el-GR"/>
          </a:p>
        </p:txBody>
      </p:sp>
    </p:spTree>
    <p:extLst>
      <p:ext uri="{BB962C8B-B14F-4D97-AF65-F5344CB8AC3E}">
        <p14:creationId xmlns:p14="http://schemas.microsoft.com/office/powerpoint/2010/main" val="1375108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0A62B1E7-FBFC-4D5B-9A2D-D5A137C31873}" type="slidenum">
              <a:rPr lang="el-GR" smtClean="0"/>
              <a:t>16</a:t>
            </a:fld>
            <a:endParaRPr lang="el-GR"/>
          </a:p>
        </p:txBody>
      </p:sp>
    </p:spTree>
    <p:extLst>
      <p:ext uri="{BB962C8B-B14F-4D97-AF65-F5344CB8AC3E}">
        <p14:creationId xmlns:p14="http://schemas.microsoft.com/office/powerpoint/2010/main" val="6210592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dirty="0"/>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dirty="0"/>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dirty="0"/>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dirty="0"/>
              <a:t>Στυλ κειμένου υποδείγματος</a:t>
            </a:r>
          </a:p>
          <a:p>
            <a:pPr lvl="1"/>
            <a:r>
              <a:rPr lang="el-GR" dirty="0"/>
              <a:t>Δεύτερο επίπεδο</a:t>
            </a:r>
          </a:p>
          <a:p>
            <a:pPr lvl="2"/>
            <a:r>
              <a:rPr lang="el-GR" dirty="0"/>
              <a:t>Τρίτο επίπεδο</a:t>
            </a:r>
          </a:p>
          <a:p>
            <a:pPr lvl="3"/>
            <a:r>
              <a:rPr lang="el-GR" dirty="0"/>
              <a:t>Τέταρτο επίπεδο</a:t>
            </a:r>
          </a:p>
          <a:p>
            <a:pPr lvl="4"/>
            <a:r>
              <a:rPr lang="el-GR" dirty="0"/>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5/17/2025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ΠΕΡΙΒΑΛΛΟΝΤΟΣ Ι</a:t>
            </a:r>
            <a:b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p:txBody>
          <a:bodyPr>
            <a:normAutofit/>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Ακαδημαϊκό έτος 2024-2025</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Μάθημα </a:t>
            </a:r>
            <a:r>
              <a:rPr kumimoji="0" lang="en-US"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08</a:t>
            </a:r>
            <a:endPar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rPr>
              <a:t>Κανόνες δόμησης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1800"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kumimoji="0" lang="el-GR" sz="1800"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endParaRPr>
          </a:p>
          <a:p>
            <a:endParaRPr lang="en-US" dirty="0">
              <a:solidFill>
                <a:schemeClr val="bg1"/>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67BF19-1DF3-8DC0-8AA8-2EBFC5E8CAE1}"/>
              </a:ext>
            </a:extLst>
          </p:cNvPr>
          <p:cNvSpPr>
            <a:spLocks noGrp="1"/>
          </p:cNvSpPr>
          <p:nvPr>
            <p:ph type="title"/>
          </p:nvPr>
        </p:nvSpPr>
        <p:spPr>
          <a:xfrm>
            <a:off x="1141411" y="619127"/>
            <a:ext cx="9906000" cy="823912"/>
          </a:xfrm>
        </p:spPr>
        <p:txBody>
          <a:bodyPr>
            <a:normAutofit/>
          </a:bodyPr>
          <a:lstStyle/>
          <a:p>
            <a:pPr algn="ct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Ζ. ΑΝΩΤΑΤΑ ΟΡΙΑ ΣΥΝΤΕΛΕΣΤΩΝ ΔΟΜΗΣΗΣ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αρθρο</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9 ν. 4447/2016)</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10" name="Θέση περιεχομένου 9">
            <a:extLst>
              <a:ext uri="{FF2B5EF4-FFF2-40B4-BE49-F238E27FC236}">
                <a16:creationId xmlns:a16="http://schemas.microsoft.com/office/drawing/2014/main" id="{E835ECA1-390A-E016-E8B6-F995C8FFCD21}"/>
              </a:ext>
            </a:extLst>
          </p:cNvPr>
          <p:cNvGraphicFramePr>
            <a:graphicFrameLocks noGrp="1"/>
          </p:cNvGraphicFramePr>
          <p:nvPr>
            <p:ph sz="half" idx="2"/>
            <p:extLst>
              <p:ext uri="{D42A27DB-BD31-4B8C-83A1-F6EECF244321}">
                <p14:modId xmlns:p14="http://schemas.microsoft.com/office/powerpoint/2010/main" val="708094590"/>
              </p:ext>
            </p:extLst>
          </p:nvPr>
        </p:nvGraphicFramePr>
        <p:xfrm>
          <a:off x="1141411" y="2443091"/>
          <a:ext cx="4878390" cy="3424257"/>
        </p:xfrm>
        <a:graphic>
          <a:graphicData uri="http://schemas.openxmlformats.org/drawingml/2006/table">
            <a:tbl>
              <a:tblPr firstRow="1" bandRow="1">
                <a:tableStyleId>{5C22544A-7EE6-4342-B048-85BDC9FD1C3A}</a:tableStyleId>
              </a:tblPr>
              <a:tblGrid>
                <a:gridCol w="2439195">
                  <a:extLst>
                    <a:ext uri="{9D8B030D-6E8A-4147-A177-3AD203B41FA5}">
                      <a16:colId xmlns:a16="http://schemas.microsoft.com/office/drawing/2014/main" val="3460583278"/>
                    </a:ext>
                  </a:extLst>
                </a:gridCol>
                <a:gridCol w="2439195">
                  <a:extLst>
                    <a:ext uri="{9D8B030D-6E8A-4147-A177-3AD203B41FA5}">
                      <a16:colId xmlns:a16="http://schemas.microsoft.com/office/drawing/2014/main" val="3551907968"/>
                    </a:ext>
                  </a:extLst>
                </a:gridCol>
              </a:tblGrid>
              <a:tr h="686486">
                <a:tc>
                  <a:txBody>
                    <a:bodyPr/>
                    <a:lstStyle/>
                    <a:p>
                      <a:pPr algn="ctr"/>
                      <a:r>
                        <a:rPr lang="el-GR" sz="1400" dirty="0">
                          <a:solidFill>
                            <a:schemeClr val="bg2"/>
                          </a:solidFill>
                          <a:latin typeface="Calibri" panose="020F0502020204030204" pitchFamily="34" charset="0"/>
                          <a:cs typeface="Calibri" panose="020F0502020204030204" pitchFamily="34" charset="0"/>
                        </a:rPr>
                        <a:t>Περιοχές κύριας κατοικίας</a:t>
                      </a:r>
                      <a:endParaRPr lang="en-US" sz="1400" dirty="0">
                        <a:solidFill>
                          <a:schemeClr val="bg2"/>
                        </a:solidFill>
                        <a:latin typeface="Calibri" panose="020F0502020204030204" pitchFamily="34" charset="0"/>
                        <a:cs typeface="Calibri" panose="020F0502020204030204" pitchFamily="34" charset="0"/>
                      </a:endParaRPr>
                    </a:p>
                  </a:txBody>
                  <a:tcPr/>
                </a:tc>
                <a:tc>
                  <a:txBody>
                    <a:bodyPr/>
                    <a:lstStyle/>
                    <a:p>
                      <a:pPr algn="ctr"/>
                      <a:r>
                        <a:rPr lang="el-GR" sz="1400" dirty="0">
                          <a:solidFill>
                            <a:schemeClr val="bg2"/>
                          </a:solidFill>
                          <a:latin typeface="Calibri" panose="020F0502020204030204" pitchFamily="34" charset="0"/>
                          <a:cs typeface="Calibri" panose="020F0502020204030204" pitchFamily="34" charset="0"/>
                        </a:rPr>
                        <a:t>Έως 0,8</a:t>
                      </a:r>
                      <a:endParaRPr lang="en-US" sz="1400" dirty="0">
                        <a:solidFill>
                          <a:schemeClr val="bg2"/>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790050992"/>
                  </a:ext>
                </a:extLst>
              </a:tr>
              <a:tr h="479385">
                <a:tc>
                  <a:txBody>
                    <a:bodyPr/>
                    <a:lstStyle/>
                    <a:p>
                      <a:pPr algn="ctr"/>
                      <a:r>
                        <a:rPr lang="el-GR" sz="1400" dirty="0">
                          <a:solidFill>
                            <a:schemeClr val="bg2"/>
                          </a:solidFill>
                          <a:latin typeface="Calibri" panose="020F0502020204030204" pitchFamily="34" charset="0"/>
                          <a:cs typeface="Calibri" panose="020F0502020204030204" pitchFamily="34" charset="0"/>
                        </a:rPr>
                        <a:t>Περιοχές πολεοδομικού κέντρου</a:t>
                      </a:r>
                      <a:endParaRPr lang="en-US" sz="1400" dirty="0">
                        <a:solidFill>
                          <a:schemeClr val="bg2"/>
                        </a:solidFill>
                        <a:latin typeface="Calibri" panose="020F0502020204030204" pitchFamily="34" charset="0"/>
                        <a:cs typeface="Calibri" panose="020F0502020204030204" pitchFamily="34" charset="0"/>
                      </a:endParaRPr>
                    </a:p>
                  </a:txBody>
                  <a:tcPr/>
                </a:tc>
                <a:tc>
                  <a:txBody>
                    <a:bodyPr/>
                    <a:lstStyle/>
                    <a:p>
                      <a:pPr algn="ctr"/>
                      <a:r>
                        <a:rPr lang="el-GR" sz="1400" dirty="0">
                          <a:solidFill>
                            <a:schemeClr val="bg2"/>
                          </a:solidFill>
                          <a:latin typeface="Calibri" panose="020F0502020204030204" pitchFamily="34" charset="0"/>
                          <a:cs typeface="Calibri" panose="020F0502020204030204" pitchFamily="34" charset="0"/>
                        </a:rPr>
                        <a:t>Έως 1,2</a:t>
                      </a:r>
                      <a:endParaRPr lang="en-US" sz="1400" dirty="0">
                        <a:solidFill>
                          <a:schemeClr val="bg2"/>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469011689"/>
                  </a:ext>
                </a:extLst>
              </a:tr>
              <a:tr h="447608">
                <a:tc>
                  <a:txBody>
                    <a:bodyPr/>
                    <a:lstStyle/>
                    <a:p>
                      <a:pPr algn="ctr"/>
                      <a:r>
                        <a:rPr lang="el-GR" sz="1400" dirty="0">
                          <a:solidFill>
                            <a:schemeClr val="bg2"/>
                          </a:solidFill>
                          <a:latin typeface="Calibri" panose="020F0502020204030204" pitchFamily="34" charset="0"/>
                          <a:cs typeface="Calibri" panose="020F0502020204030204" pitchFamily="34" charset="0"/>
                        </a:rPr>
                        <a:t>Περιοχές τουρισμού-αναψυχής</a:t>
                      </a:r>
                      <a:endParaRPr lang="en-US" sz="1400" dirty="0">
                        <a:solidFill>
                          <a:schemeClr val="bg2"/>
                        </a:solidFill>
                        <a:latin typeface="Calibri" panose="020F0502020204030204" pitchFamily="34" charset="0"/>
                        <a:cs typeface="Calibri" panose="020F0502020204030204" pitchFamily="34" charset="0"/>
                      </a:endParaRPr>
                    </a:p>
                  </a:txBody>
                  <a:tcPr/>
                </a:tc>
                <a:tc>
                  <a:txBody>
                    <a:bodyPr/>
                    <a:lstStyle/>
                    <a:p>
                      <a:pPr algn="ctr"/>
                      <a:r>
                        <a:rPr lang="el-GR" sz="1400" dirty="0">
                          <a:solidFill>
                            <a:schemeClr val="bg2"/>
                          </a:solidFill>
                          <a:latin typeface="Calibri" panose="020F0502020204030204" pitchFamily="34" charset="0"/>
                          <a:cs typeface="Calibri" panose="020F0502020204030204" pitchFamily="34" charset="0"/>
                        </a:rPr>
                        <a:t>Έως 0,6</a:t>
                      </a:r>
                      <a:endParaRPr lang="en-US" sz="1400" dirty="0">
                        <a:solidFill>
                          <a:schemeClr val="bg2"/>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048122228"/>
                  </a:ext>
                </a:extLst>
              </a:tr>
              <a:tr h="409919">
                <a:tc>
                  <a:txBody>
                    <a:bodyPr/>
                    <a:lstStyle/>
                    <a:p>
                      <a:pPr algn="ctr"/>
                      <a:r>
                        <a:rPr lang="el-GR" sz="1400" dirty="0">
                          <a:solidFill>
                            <a:schemeClr val="bg2"/>
                          </a:solidFill>
                          <a:latin typeface="Calibri" panose="020F0502020204030204" pitchFamily="34" charset="0"/>
                          <a:cs typeface="Calibri" panose="020F0502020204030204" pitchFamily="34" charset="0"/>
                        </a:rPr>
                        <a:t>Παραθεριστική (</a:t>
                      </a:r>
                      <a:r>
                        <a:rPr lang="el-GR" sz="1400" dirty="0" err="1">
                          <a:solidFill>
                            <a:schemeClr val="bg2"/>
                          </a:solidFill>
                          <a:latin typeface="Calibri" panose="020F0502020204030204" pitchFamily="34" charset="0"/>
                          <a:cs typeface="Calibri" panose="020F0502020204030204" pitchFamily="34" charset="0"/>
                        </a:rPr>
                        <a:t>β΄κατοικία</a:t>
                      </a:r>
                      <a:r>
                        <a:rPr lang="el-GR" sz="1400" dirty="0">
                          <a:solidFill>
                            <a:schemeClr val="bg2"/>
                          </a:solidFill>
                          <a:latin typeface="Calibri" panose="020F0502020204030204" pitchFamily="34" charset="0"/>
                          <a:cs typeface="Calibri" panose="020F0502020204030204" pitchFamily="34" charset="0"/>
                        </a:rPr>
                        <a:t>)</a:t>
                      </a:r>
                      <a:endParaRPr lang="en-US" sz="1400" dirty="0">
                        <a:solidFill>
                          <a:schemeClr val="bg2"/>
                        </a:solidFill>
                        <a:latin typeface="Calibri" panose="020F0502020204030204" pitchFamily="34" charset="0"/>
                        <a:cs typeface="Calibri" panose="020F0502020204030204" pitchFamily="34" charset="0"/>
                      </a:endParaRPr>
                    </a:p>
                  </a:txBody>
                  <a:tcPr/>
                </a:tc>
                <a:tc>
                  <a:txBody>
                    <a:bodyPr/>
                    <a:lstStyle/>
                    <a:p>
                      <a:pPr algn="ctr"/>
                      <a:r>
                        <a:rPr lang="el-GR" sz="1400" dirty="0">
                          <a:solidFill>
                            <a:schemeClr val="bg2"/>
                          </a:solidFill>
                          <a:latin typeface="Calibri" panose="020F0502020204030204" pitchFamily="34" charset="0"/>
                          <a:cs typeface="Calibri" panose="020F0502020204030204" pitchFamily="34" charset="0"/>
                        </a:rPr>
                        <a:t>Έως 0,4</a:t>
                      </a:r>
                      <a:endParaRPr lang="en-US" sz="1400" dirty="0">
                        <a:solidFill>
                          <a:schemeClr val="bg2"/>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94815358"/>
                  </a:ext>
                </a:extLst>
              </a:tr>
              <a:tr h="560012">
                <a:tc>
                  <a:txBody>
                    <a:bodyPr/>
                    <a:lstStyle/>
                    <a:p>
                      <a:pPr algn="ctr"/>
                      <a:r>
                        <a:rPr lang="el-GR" sz="1400" dirty="0">
                          <a:solidFill>
                            <a:schemeClr val="bg2"/>
                          </a:solidFill>
                          <a:latin typeface="Calibri" panose="020F0502020204030204" pitchFamily="34" charset="0"/>
                          <a:cs typeface="Calibri" panose="020F0502020204030204" pitchFamily="34" charset="0"/>
                        </a:rPr>
                        <a:t>Περιοχές εγκαταστάσεων κοινής ωφέλειας</a:t>
                      </a:r>
                      <a:endParaRPr lang="en-US" sz="1400" dirty="0">
                        <a:solidFill>
                          <a:schemeClr val="bg2"/>
                        </a:solidFill>
                        <a:latin typeface="Calibri" panose="020F0502020204030204" pitchFamily="34" charset="0"/>
                        <a:cs typeface="Calibri" panose="020F0502020204030204" pitchFamily="34" charset="0"/>
                      </a:endParaRPr>
                    </a:p>
                  </a:txBody>
                  <a:tcPr/>
                </a:tc>
                <a:tc>
                  <a:txBody>
                    <a:bodyPr/>
                    <a:lstStyle/>
                    <a:p>
                      <a:pPr algn="ctr"/>
                      <a:r>
                        <a:rPr lang="el-GR" sz="1400" dirty="0" err="1">
                          <a:solidFill>
                            <a:schemeClr val="bg2"/>
                          </a:solidFill>
                          <a:latin typeface="Calibri" panose="020F0502020204030204" pitchFamily="34" charset="0"/>
                          <a:cs typeface="Calibri" panose="020F0502020204030204" pitchFamily="34" charset="0"/>
                        </a:rPr>
                        <a:t>Εως</a:t>
                      </a:r>
                      <a:r>
                        <a:rPr lang="el-GR" sz="1400" dirty="0">
                          <a:solidFill>
                            <a:schemeClr val="bg2"/>
                          </a:solidFill>
                          <a:latin typeface="Calibri" panose="020F0502020204030204" pitchFamily="34" charset="0"/>
                          <a:cs typeface="Calibri" panose="020F0502020204030204" pitchFamily="34" charset="0"/>
                        </a:rPr>
                        <a:t> 1,2</a:t>
                      </a:r>
                      <a:endParaRPr lang="en-US" sz="1400" dirty="0">
                        <a:solidFill>
                          <a:schemeClr val="bg2"/>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793478"/>
                  </a:ext>
                </a:extLst>
              </a:tr>
              <a:tr h="438537">
                <a:tc gridSpan="2">
                  <a:txBody>
                    <a:bodyPr/>
                    <a:lstStyle/>
                    <a:p>
                      <a:pPr algn="ctr"/>
                      <a:r>
                        <a:rPr lang="el-GR" sz="1400" dirty="0">
                          <a:solidFill>
                            <a:schemeClr val="bg2"/>
                          </a:solidFill>
                          <a:latin typeface="Calibri" panose="020F0502020204030204" pitchFamily="34" charset="0"/>
                          <a:cs typeface="Calibri" panose="020F0502020204030204" pitchFamily="34" charset="0"/>
                        </a:rPr>
                        <a:t>Ο μέσος </a:t>
                      </a:r>
                      <a:r>
                        <a:rPr lang="el-GR" sz="1400" dirty="0" err="1">
                          <a:solidFill>
                            <a:schemeClr val="bg2"/>
                          </a:solidFill>
                          <a:latin typeface="Calibri" panose="020F0502020204030204" pitchFamily="34" charset="0"/>
                          <a:cs typeface="Calibri" panose="020F0502020204030204" pitchFamily="34" charset="0"/>
                        </a:rPr>
                        <a:t>σ.δ</a:t>
                      </a:r>
                      <a:r>
                        <a:rPr lang="el-GR" sz="1400" dirty="0">
                          <a:solidFill>
                            <a:schemeClr val="bg2"/>
                          </a:solidFill>
                          <a:latin typeface="Calibri" panose="020F0502020204030204" pitchFamily="34" charset="0"/>
                          <a:cs typeface="Calibri" panose="020F0502020204030204" pitchFamily="34" charset="0"/>
                        </a:rPr>
                        <a:t>. ανά πολεοδομική ενότητα έως 0,8  επί του συνόλου της εκτάσεως που απομένει, μετά την αφαίρεση του τμήματος που αποδίδεται σε κοινόχρηστους χώρους.</a:t>
                      </a:r>
                      <a:endParaRPr lang="en-US" sz="1400" dirty="0">
                        <a:solidFill>
                          <a:schemeClr val="bg2"/>
                        </a:solidFill>
                        <a:latin typeface="Calibri" panose="020F0502020204030204" pitchFamily="34" charset="0"/>
                        <a:cs typeface="Calibri" panose="020F0502020204030204" pitchFamily="34" charset="0"/>
                      </a:endParaRPr>
                    </a:p>
                  </a:txBody>
                  <a:tcPr/>
                </a:tc>
                <a:tc hMerge="1">
                  <a:txBody>
                    <a:bodyPr/>
                    <a:lstStyle/>
                    <a:p>
                      <a:endParaRPr lang="en-US" dirty="0"/>
                    </a:p>
                  </a:txBody>
                  <a:tcPr/>
                </a:tc>
                <a:extLst>
                  <a:ext uri="{0D108BD9-81ED-4DB2-BD59-A6C34878D82A}">
                    <a16:rowId xmlns:a16="http://schemas.microsoft.com/office/drawing/2014/main" val="2940392810"/>
                  </a:ext>
                </a:extLst>
              </a:tr>
            </a:tbl>
          </a:graphicData>
        </a:graphic>
      </p:graphicFrame>
      <p:graphicFrame>
        <p:nvGraphicFramePr>
          <p:cNvPr id="11" name="Θέση περιεχομένου 10">
            <a:extLst>
              <a:ext uri="{FF2B5EF4-FFF2-40B4-BE49-F238E27FC236}">
                <a16:creationId xmlns:a16="http://schemas.microsoft.com/office/drawing/2014/main" id="{FF0E4EE0-F54C-79EC-5C32-ECCBF72DD777}"/>
              </a:ext>
            </a:extLst>
          </p:cNvPr>
          <p:cNvGraphicFramePr>
            <a:graphicFrameLocks noGrp="1"/>
          </p:cNvGraphicFramePr>
          <p:nvPr>
            <p:ph sz="quarter" idx="4"/>
            <p:extLst>
              <p:ext uri="{D42A27DB-BD31-4B8C-83A1-F6EECF244321}">
                <p14:modId xmlns:p14="http://schemas.microsoft.com/office/powerpoint/2010/main" val="1969691146"/>
              </p:ext>
            </p:extLst>
          </p:nvPr>
        </p:nvGraphicFramePr>
        <p:xfrm>
          <a:off x="6172201" y="2443091"/>
          <a:ext cx="4875212" cy="2002449"/>
        </p:xfrm>
        <a:graphic>
          <a:graphicData uri="http://schemas.openxmlformats.org/drawingml/2006/table">
            <a:tbl>
              <a:tblPr firstRow="1" bandRow="1">
                <a:tableStyleId>{5C22544A-7EE6-4342-B048-85BDC9FD1C3A}</a:tableStyleId>
              </a:tblPr>
              <a:tblGrid>
                <a:gridCol w="2437606">
                  <a:extLst>
                    <a:ext uri="{9D8B030D-6E8A-4147-A177-3AD203B41FA5}">
                      <a16:colId xmlns:a16="http://schemas.microsoft.com/office/drawing/2014/main" val="1029809840"/>
                    </a:ext>
                  </a:extLst>
                </a:gridCol>
                <a:gridCol w="2437606">
                  <a:extLst>
                    <a:ext uri="{9D8B030D-6E8A-4147-A177-3AD203B41FA5}">
                      <a16:colId xmlns:a16="http://schemas.microsoft.com/office/drawing/2014/main" val="3902232937"/>
                    </a:ext>
                  </a:extLst>
                </a:gridCol>
              </a:tblGrid>
              <a:tr h="812824">
                <a:tc>
                  <a:txBody>
                    <a:bodyPr/>
                    <a:lstStyle/>
                    <a:p>
                      <a:pPr algn="ctr"/>
                      <a:r>
                        <a:rPr lang="el-GR" sz="1400" dirty="0">
                          <a:solidFill>
                            <a:schemeClr val="bg2"/>
                          </a:solidFill>
                          <a:latin typeface="Calibri" panose="020F0502020204030204" pitchFamily="34" charset="0"/>
                          <a:cs typeface="Calibri" panose="020F0502020204030204" pitchFamily="34" charset="0"/>
                        </a:rPr>
                        <a:t>Περιοχές χονδρεμπορίου</a:t>
                      </a:r>
                      <a:endParaRPr lang="en-US" sz="1400" dirty="0">
                        <a:solidFill>
                          <a:schemeClr val="bg2"/>
                        </a:solidFill>
                        <a:latin typeface="Calibri" panose="020F0502020204030204" pitchFamily="34" charset="0"/>
                        <a:cs typeface="Calibri" panose="020F0502020204030204" pitchFamily="34" charset="0"/>
                      </a:endParaRPr>
                    </a:p>
                  </a:txBody>
                  <a:tcPr/>
                </a:tc>
                <a:tc>
                  <a:txBody>
                    <a:bodyPr/>
                    <a:lstStyle/>
                    <a:p>
                      <a:pPr algn="ctr"/>
                      <a:r>
                        <a:rPr lang="el-GR" sz="1400" dirty="0">
                          <a:solidFill>
                            <a:schemeClr val="bg2"/>
                          </a:solidFill>
                          <a:latin typeface="Calibri" panose="020F0502020204030204" pitchFamily="34" charset="0"/>
                          <a:cs typeface="Calibri" panose="020F0502020204030204" pitchFamily="34" charset="0"/>
                        </a:rPr>
                        <a:t>Έως 1,2</a:t>
                      </a:r>
                      <a:endParaRPr lang="en-US" sz="1400" dirty="0">
                        <a:solidFill>
                          <a:schemeClr val="bg2"/>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860531301"/>
                  </a:ext>
                </a:extLst>
              </a:tr>
              <a:tr h="1189625">
                <a:tc>
                  <a:txBody>
                    <a:bodyPr/>
                    <a:lstStyle/>
                    <a:p>
                      <a:pPr algn="ctr"/>
                      <a:r>
                        <a:rPr lang="el-GR" sz="1400" dirty="0">
                          <a:solidFill>
                            <a:schemeClr val="bg2"/>
                          </a:solidFill>
                          <a:latin typeface="Calibri" panose="020F0502020204030204" pitchFamily="34" charset="0"/>
                          <a:cs typeface="Calibri" panose="020F0502020204030204" pitchFamily="34" charset="0"/>
                        </a:rPr>
                        <a:t>Λοιπές χρήσεις παραγωγικών δραστηριοτήτων </a:t>
                      </a:r>
                      <a:endParaRPr lang="en-US" sz="1400" dirty="0">
                        <a:solidFill>
                          <a:schemeClr val="bg2"/>
                        </a:solidFill>
                        <a:latin typeface="Calibri" panose="020F0502020204030204" pitchFamily="34" charset="0"/>
                        <a:cs typeface="Calibri" panose="020F0502020204030204" pitchFamily="34" charset="0"/>
                      </a:endParaRPr>
                    </a:p>
                  </a:txBody>
                  <a:tcPr/>
                </a:tc>
                <a:tc>
                  <a:txBody>
                    <a:bodyPr/>
                    <a:lstStyle/>
                    <a:p>
                      <a:pPr algn="ctr"/>
                      <a:r>
                        <a:rPr lang="el-GR" sz="1400" dirty="0">
                          <a:solidFill>
                            <a:schemeClr val="bg2"/>
                          </a:solidFill>
                          <a:latin typeface="Calibri" panose="020F0502020204030204" pitchFamily="34" charset="0"/>
                          <a:cs typeface="Calibri" panose="020F0502020204030204" pitchFamily="34" charset="0"/>
                        </a:rPr>
                        <a:t>Έως 1,6 </a:t>
                      </a:r>
                      <a:endParaRPr lang="en-US" sz="1400" dirty="0">
                        <a:solidFill>
                          <a:schemeClr val="bg2"/>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977645487"/>
                  </a:ext>
                </a:extLst>
              </a:tr>
            </a:tbl>
          </a:graphicData>
        </a:graphic>
      </p:graphicFrame>
      <p:sp>
        <p:nvSpPr>
          <p:cNvPr id="8" name="TextBox 7">
            <a:extLst>
              <a:ext uri="{FF2B5EF4-FFF2-40B4-BE49-F238E27FC236}">
                <a16:creationId xmlns:a16="http://schemas.microsoft.com/office/drawing/2014/main" id="{AFADAB79-C45D-F1FB-53A1-1C4457BBC69A}"/>
              </a:ext>
            </a:extLst>
          </p:cNvPr>
          <p:cNvSpPr txBox="1"/>
          <p:nvPr/>
        </p:nvSpPr>
        <p:spPr>
          <a:xfrm>
            <a:off x="1141409" y="1408992"/>
            <a:ext cx="9905999" cy="705258"/>
          </a:xfrm>
          <a:prstGeom prst="rect">
            <a:avLst/>
          </a:prstGeom>
          <a:solidFill>
            <a:schemeClr val="accent1"/>
          </a:solidFill>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gn="just">
              <a:lnSpc>
                <a:spcPct val="150000"/>
              </a:lnSpc>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Στις οικιστικές περιοχές που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πολεοδομούνται</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με βάση ΤΠΣ ή ΕΠΣ, τα οικεία Ρυμοτομικά Σχέδια Εφαρμογής οφείλουν να τηρούν πέραν των γενικών διατάξεων του Ν.Ο.Κ., και τα ανώτατα όρια συντελεστών δόμησης του άρθρου 9 του ν. 4447/2016:</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Ορθογώνιο 11">
            <a:extLst>
              <a:ext uri="{FF2B5EF4-FFF2-40B4-BE49-F238E27FC236}">
                <a16:creationId xmlns:a16="http://schemas.microsoft.com/office/drawing/2014/main" id="{BF2D6E9F-BEE4-5FC0-ED30-3C0213A8A234}"/>
              </a:ext>
            </a:extLst>
          </p:cNvPr>
          <p:cNvSpPr/>
          <p:nvPr/>
        </p:nvSpPr>
        <p:spPr>
          <a:xfrm>
            <a:off x="6172201" y="4556309"/>
            <a:ext cx="4790871" cy="133675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Οι μέγιστοι επιτρεπόμενοι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νοούνται ως «καθαροί», δηλαδή υπολογίζονται επί της επιφάνειας που απομένει μετά την αφαίρεση των κοινοχρήστων χώρων και εφαρμόζονται μετά την έγκριση του ρυμοτομικού σχεδίου εφαρμογής.</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33311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5A230B-7AB2-E672-BA7D-045542F0852B}"/>
              </a:ext>
            </a:extLst>
          </p:cNvPr>
          <p:cNvSpPr>
            <a:spLocks noGrp="1"/>
          </p:cNvSpPr>
          <p:nvPr>
            <p:ph type="title"/>
          </p:nvPr>
        </p:nvSpPr>
        <p:spPr>
          <a:xfrm>
            <a:off x="1141413" y="618518"/>
            <a:ext cx="9905998" cy="918452"/>
          </a:xfrm>
        </p:spPr>
        <p:txBody>
          <a:bodyPr>
            <a:normAutofit/>
          </a:bodyPr>
          <a:lstStyle/>
          <a:p>
            <a:pPr algn="ct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ΚανΟΝες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δΟμησης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σε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περιοχΕς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εκτΟς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σχεδΙου</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πΟλεως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και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εκτΟς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ορΙων</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οικισμΩν</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935E0389-406B-0725-FF0A-65940FC39048}"/>
              </a:ext>
            </a:extLst>
          </p:cNvPr>
          <p:cNvSpPr>
            <a:spLocks noGrp="1"/>
          </p:cNvSpPr>
          <p:nvPr>
            <p:ph idx="1"/>
          </p:nvPr>
        </p:nvSpPr>
        <p:spPr>
          <a:xfrm>
            <a:off x="1141412" y="1605064"/>
            <a:ext cx="9905999" cy="5126475"/>
          </a:xfrm>
        </p:spPr>
        <p:txBody>
          <a:bodyPr>
            <a:normAutofit fontScale="55000" lnSpcReduction="20000"/>
          </a:bodyPr>
          <a:lstStyle/>
          <a:p>
            <a:pPr algn="just">
              <a:spcBef>
                <a:spcPts val="1800"/>
              </a:spcBef>
              <a:buFont typeface="Wingdings" panose="05000000000000000000" pitchFamily="2" charset="2"/>
              <a:buChar char="Ø"/>
            </a:pPr>
            <a:r>
              <a:rPr lang="el-GR" sz="2000" dirty="0">
                <a:solidFill>
                  <a:schemeClr val="bg2"/>
                </a:solidFill>
                <a:latin typeface="Calibri" panose="020F0502020204030204" pitchFamily="34" charset="0"/>
                <a:cs typeface="Calibri" panose="020F0502020204030204" pitchFamily="34" charset="0"/>
              </a:rPr>
              <a:t>Από την ερμηνεία του άρθρου 24 παρ. 2 Συντ. συνάγεται ότι τα εκτός σχεδίου ακίνητα έχουν εκ της </a:t>
            </a:r>
            <a:r>
              <a:rPr lang="el-GR" sz="2000" dirty="0" err="1">
                <a:solidFill>
                  <a:schemeClr val="bg2"/>
                </a:solidFill>
                <a:latin typeface="Calibri" panose="020F0502020204030204" pitchFamily="34" charset="0"/>
                <a:cs typeface="Calibri" panose="020F0502020204030204" pitchFamily="34" charset="0"/>
              </a:rPr>
              <a:t>φύσεώς</a:t>
            </a:r>
            <a:r>
              <a:rPr lang="el-GR" sz="2000" dirty="0">
                <a:solidFill>
                  <a:schemeClr val="bg2"/>
                </a:solidFill>
                <a:latin typeface="Calibri" panose="020F0502020204030204" pitchFamily="34" charset="0"/>
                <a:cs typeface="Calibri" panose="020F0502020204030204" pitchFamily="34" charset="0"/>
              </a:rPr>
              <a:t> τους </a:t>
            </a:r>
            <a:r>
              <a:rPr lang="el-GR" sz="2000" u="sng" dirty="0">
                <a:solidFill>
                  <a:schemeClr val="bg2"/>
                </a:solidFill>
                <a:latin typeface="Calibri" panose="020F0502020204030204" pitchFamily="34" charset="0"/>
                <a:cs typeface="Calibri" panose="020F0502020204030204" pitchFamily="34" charset="0"/>
              </a:rPr>
              <a:t>ως προορισμό την αγροτική, κτηνοτροφική, πτηνοτροφική, δασοπονική ή άλλη σχετική εκμετάλλευση και όχι την αστική-οικοδομική δραστηριότητα</a:t>
            </a:r>
            <a:r>
              <a:rPr lang="el-GR" sz="2000" dirty="0">
                <a:solidFill>
                  <a:schemeClr val="bg2"/>
                </a:solidFill>
                <a:latin typeface="Calibri" panose="020F0502020204030204" pitchFamily="34" charset="0"/>
                <a:cs typeface="Calibri" panose="020F0502020204030204" pitchFamily="34" charset="0"/>
              </a:rPr>
              <a:t> και αξιοποίηση. Στις περιοχές εκτός σχεδίου πόλεως και εκτός ορίων οικισμών, </a:t>
            </a:r>
            <a:r>
              <a:rPr lang="el-GR" sz="2000" b="1" u="sng" dirty="0">
                <a:solidFill>
                  <a:schemeClr val="bg2"/>
                </a:solidFill>
                <a:latin typeface="Calibri" panose="020F0502020204030204" pitchFamily="34" charset="0"/>
                <a:cs typeface="Calibri" panose="020F0502020204030204" pitchFamily="34" charset="0"/>
              </a:rPr>
              <a:t>η δόμηση επιτρέπεται κατ’ εξαίρεση </a:t>
            </a:r>
            <a:r>
              <a:rPr lang="el-GR" sz="2000" dirty="0">
                <a:solidFill>
                  <a:schemeClr val="bg2"/>
                </a:solidFill>
                <a:latin typeface="Calibri" panose="020F0502020204030204" pitchFamily="34" charset="0"/>
                <a:cs typeface="Calibri" panose="020F0502020204030204" pitchFamily="34" charset="0"/>
              </a:rPr>
              <a:t>και πάντως </a:t>
            </a:r>
            <a:r>
              <a:rPr lang="el-GR" sz="2000" b="1" u="sng" dirty="0">
                <a:solidFill>
                  <a:schemeClr val="bg2"/>
                </a:solidFill>
                <a:latin typeface="Calibri" panose="020F0502020204030204" pitchFamily="34" charset="0"/>
                <a:cs typeface="Calibri" panose="020F0502020204030204" pitchFamily="34" charset="0"/>
              </a:rPr>
              <a:t>υπό αυστηρότερους όρους και περιορισμούς </a:t>
            </a:r>
            <a:r>
              <a:rPr lang="el-GR" sz="2000" dirty="0">
                <a:solidFill>
                  <a:schemeClr val="bg2"/>
                </a:solidFill>
                <a:latin typeface="Calibri" panose="020F0502020204030204" pitchFamily="34" charset="0"/>
                <a:cs typeface="Calibri" panose="020F0502020204030204" pitchFamily="34" charset="0"/>
              </a:rPr>
              <a:t>σε σχέση προς τους ισχύοντες για τις εντός σχεδίου περιοχές.  </a:t>
            </a:r>
          </a:p>
          <a:p>
            <a:pPr algn="just">
              <a:spcBef>
                <a:spcPts val="1800"/>
              </a:spcBef>
              <a:buFont typeface="Wingdings" panose="05000000000000000000" pitchFamily="2" charset="2"/>
              <a:buChar char="Ø"/>
            </a:pPr>
            <a:r>
              <a:rPr lang="el-GR" sz="2000" dirty="0">
                <a:solidFill>
                  <a:schemeClr val="bg2"/>
                </a:solidFill>
                <a:latin typeface="Calibri" panose="020F0502020204030204" pitchFamily="34" charset="0"/>
                <a:cs typeface="Calibri" panose="020F0502020204030204" pitchFamily="34" charset="0"/>
              </a:rPr>
              <a:t>Οι όροι και περιορισμοί δόμησης των </a:t>
            </a:r>
            <a:r>
              <a:rPr lang="el-GR" sz="2000" u="sng" dirty="0">
                <a:solidFill>
                  <a:schemeClr val="bg2"/>
                </a:solidFill>
                <a:latin typeface="Calibri" panose="020F0502020204030204" pitchFamily="34" charset="0"/>
                <a:cs typeface="Calibri" panose="020F0502020204030204" pitchFamily="34" charset="0"/>
              </a:rPr>
              <a:t>γηπέδων</a:t>
            </a:r>
            <a:r>
              <a:rPr lang="el-GR" sz="2000" dirty="0">
                <a:solidFill>
                  <a:schemeClr val="bg2"/>
                </a:solidFill>
                <a:latin typeface="Calibri" panose="020F0502020204030204" pitchFamily="34" charset="0"/>
                <a:cs typeface="Calibri" panose="020F0502020204030204" pitchFamily="34" charset="0"/>
              </a:rPr>
              <a:t> στις περιοχές αυτές καθορίζονται με το από 6/17.10.1978 </a:t>
            </a:r>
            <a:r>
              <a:rPr lang="el-GR" sz="2000" dirty="0" err="1">
                <a:solidFill>
                  <a:schemeClr val="bg2"/>
                </a:solidFill>
                <a:latin typeface="Calibri" panose="020F0502020204030204" pitchFamily="34" charset="0"/>
                <a:cs typeface="Calibri" panose="020F0502020204030204" pitchFamily="34" charset="0"/>
              </a:rPr>
              <a:t>π.δ.</a:t>
            </a:r>
            <a:r>
              <a:rPr lang="el-GR" sz="2000" dirty="0">
                <a:solidFill>
                  <a:schemeClr val="bg2"/>
                </a:solidFill>
                <a:latin typeface="Calibri" panose="020F0502020204030204" pitchFamily="34" charset="0"/>
                <a:cs typeface="Calibri" panose="020F0502020204030204" pitchFamily="34" charset="0"/>
              </a:rPr>
              <a:t> (Δ΄538), όπως αυτό τροποποιήθηκε και συμπληρώθηκε με το από 24/31.5.1985 </a:t>
            </a:r>
            <a:r>
              <a:rPr lang="el-GR" sz="2000" dirty="0" err="1">
                <a:solidFill>
                  <a:schemeClr val="bg2"/>
                </a:solidFill>
                <a:latin typeface="Calibri" panose="020F0502020204030204" pitchFamily="34" charset="0"/>
                <a:cs typeface="Calibri" panose="020F0502020204030204" pitchFamily="34" charset="0"/>
              </a:rPr>
              <a:t>π.δ.</a:t>
            </a:r>
            <a:r>
              <a:rPr lang="el-GR" sz="2000" dirty="0">
                <a:solidFill>
                  <a:schemeClr val="bg2"/>
                </a:solidFill>
                <a:latin typeface="Calibri" panose="020F0502020204030204" pitchFamily="34" charset="0"/>
                <a:cs typeface="Calibri" panose="020F0502020204030204" pitchFamily="34" charset="0"/>
              </a:rPr>
              <a:t> (270 Δ΄) και τα άρθρα 10 και 23 παρ. 3 και 4 του ν. 3212/2003 (Α΄308), σε συνδυασμό με τις διατάξεις του Κεφαλαίου Γ΄ (άρθρα 31-40) του ν. 4759/2020, όπως ισχύουν. </a:t>
            </a:r>
          </a:p>
          <a:p>
            <a:pPr algn="just">
              <a:spcBef>
                <a:spcPts val="1800"/>
              </a:spcBef>
              <a:buFont typeface="Wingdings" panose="05000000000000000000" pitchFamily="2" charset="2"/>
              <a:buChar char="Ø"/>
            </a:pPr>
            <a:r>
              <a:rPr lang="el-GR" sz="2000" b="1" u="sng" dirty="0">
                <a:solidFill>
                  <a:schemeClr val="bg2"/>
                </a:solidFill>
                <a:latin typeface="Calibri" panose="020F0502020204030204" pitchFamily="34" charset="0"/>
                <a:cs typeface="Calibri" panose="020F0502020204030204" pitchFamily="34" charset="0"/>
              </a:rPr>
              <a:t>Έννοια γηπέδου: </a:t>
            </a:r>
            <a:r>
              <a:rPr lang="el-GR" sz="2000" dirty="0">
                <a:solidFill>
                  <a:schemeClr val="bg2"/>
                </a:solidFill>
                <a:latin typeface="Calibri" panose="020F0502020204030204" pitchFamily="34" charset="0"/>
                <a:cs typeface="Calibri" panose="020F0502020204030204" pitchFamily="34" charset="0"/>
              </a:rPr>
              <a:t>συνεχόμενη, αυτοτελής και ενιαία έκταση γης που δεν διασπάται από μεσολαβούσες ιδιοκτησίες τρίτων ή χώρους κοινής χρήσης (ποτάμια, δρόμοι) που ανήκει στην κυριότητα ενός ή περισσότερων προσώπων εξ αδιαιρέτου (άρθρο 2 παρ. 12 Ν.Ο.Κ.)</a:t>
            </a:r>
          </a:p>
          <a:p>
            <a:pPr algn="just">
              <a:spcBef>
                <a:spcPts val="1800"/>
              </a:spcBef>
              <a:buFont typeface="Wingdings" panose="05000000000000000000" pitchFamily="2" charset="2"/>
              <a:buChar char="Ø"/>
            </a:pPr>
            <a:r>
              <a:rPr lang="el-GR" sz="2000" b="1" u="sng" dirty="0">
                <a:solidFill>
                  <a:schemeClr val="bg2"/>
                </a:solidFill>
                <a:latin typeface="Calibri" panose="020F0502020204030204" pitchFamily="34" charset="0"/>
                <a:cs typeface="Calibri" panose="020F0502020204030204" pitchFamily="34" charset="0"/>
              </a:rPr>
              <a:t>Η κατά κανόνα αρτιότητα</a:t>
            </a:r>
            <a:r>
              <a:rPr lang="el-GR" sz="2000" b="1" dirty="0">
                <a:solidFill>
                  <a:schemeClr val="bg2"/>
                </a:solidFill>
                <a:latin typeface="Calibri" panose="020F0502020204030204" pitchFamily="34" charset="0"/>
                <a:cs typeface="Calibri" panose="020F0502020204030204" pitchFamily="34" charset="0"/>
              </a:rPr>
              <a:t>: </a:t>
            </a:r>
            <a:r>
              <a:rPr lang="el-GR" sz="2000" dirty="0">
                <a:solidFill>
                  <a:schemeClr val="bg2"/>
                </a:solidFill>
                <a:latin typeface="Calibri" panose="020F0502020204030204" pitchFamily="34" charset="0"/>
                <a:cs typeface="Calibri" panose="020F0502020204030204" pitchFamily="34" charset="0"/>
              </a:rPr>
              <a:t>ο κανόνας για τη δόμηση των ακινήτων στις εκτός σχεδίου περιοχές είναι η ύπαρξη γηπέδου ελάχιστης επιφάνειας 4.000 τ.μ. (4 στρεμμάτων) και η ύπαρξη προσώπου 25 μ. τουλάχιστον επί κοινόχρηστης οδού. </a:t>
            </a:r>
            <a:endParaRPr lang="en-US" sz="2000" dirty="0">
              <a:solidFill>
                <a:schemeClr val="bg2"/>
              </a:solidFill>
              <a:latin typeface="Calibri" panose="020F0502020204030204" pitchFamily="34" charset="0"/>
              <a:cs typeface="Calibri" panose="020F0502020204030204" pitchFamily="34" charset="0"/>
            </a:endParaRPr>
          </a:p>
          <a:p>
            <a:pPr algn="just">
              <a:spcBef>
                <a:spcPts val="1800"/>
              </a:spcBef>
              <a:buFont typeface="Wingdings" panose="05000000000000000000" pitchFamily="2" charset="2"/>
              <a:buChar char="Ø"/>
            </a:pPr>
            <a:r>
              <a:rPr lang="el-GR" sz="2000" b="1" u="sng" dirty="0">
                <a:solidFill>
                  <a:schemeClr val="bg2"/>
                </a:solidFill>
                <a:latin typeface="Calibri" panose="020F0502020204030204" pitchFamily="34" charset="0"/>
                <a:cs typeface="Calibri" panose="020F0502020204030204" pitchFamily="34" charset="0"/>
              </a:rPr>
              <a:t>Τα κατά παρέκκλιση άρτια γήπεδα</a:t>
            </a:r>
            <a:r>
              <a:rPr lang="el-GR" sz="2000" b="1" dirty="0">
                <a:solidFill>
                  <a:schemeClr val="bg2"/>
                </a:solidFill>
                <a:latin typeface="Calibri" panose="020F0502020204030204" pitchFamily="34" charset="0"/>
                <a:cs typeface="Calibri" panose="020F0502020204030204" pitchFamily="34" charset="0"/>
              </a:rPr>
              <a:t>: </a:t>
            </a:r>
          </a:p>
          <a:p>
            <a:pPr lvl="1" algn="just">
              <a:spcBef>
                <a:spcPts val="1200"/>
              </a:spcBef>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Το άρθρο 1 παρ. 2 του </a:t>
            </a:r>
            <a:r>
              <a:rPr lang="el-GR" dirty="0" err="1">
                <a:solidFill>
                  <a:schemeClr val="bg2"/>
                </a:solidFill>
                <a:latin typeface="Calibri" panose="020F0502020204030204" pitchFamily="34" charset="0"/>
                <a:cs typeface="Calibri" panose="020F0502020204030204" pitchFamily="34" charset="0"/>
              </a:rPr>
              <a:t>π.δ.</a:t>
            </a:r>
            <a:r>
              <a:rPr lang="el-GR" dirty="0">
                <a:solidFill>
                  <a:schemeClr val="bg2"/>
                </a:solidFill>
                <a:latin typeface="Calibri" panose="020F0502020204030204" pitchFamily="34" charset="0"/>
                <a:cs typeface="Calibri" panose="020F0502020204030204" pitchFamily="34" charset="0"/>
              </a:rPr>
              <a:t> της 24/31.5.1985, όπως ίσχυε πριν από την τροποποίησή του με τον ν. 4759/2020, προέβλεπε, επίσης, πάγιους κανόνες για την </a:t>
            </a:r>
            <a:r>
              <a:rPr lang="el-GR" u="sng" dirty="0">
                <a:solidFill>
                  <a:schemeClr val="bg2"/>
                </a:solidFill>
                <a:latin typeface="Calibri" panose="020F0502020204030204" pitchFamily="34" charset="0"/>
                <a:cs typeface="Calibri" panose="020F0502020204030204" pitchFamily="34" charset="0"/>
              </a:rPr>
              <a:t>κατά παρέκκλιση αρτιότητα</a:t>
            </a:r>
            <a:r>
              <a:rPr lang="el-GR" dirty="0">
                <a:solidFill>
                  <a:schemeClr val="bg2"/>
                </a:solidFill>
                <a:latin typeface="Calibri" panose="020F0502020204030204" pitchFamily="34" charset="0"/>
                <a:cs typeface="Calibri" panose="020F0502020204030204" pitchFamily="34" charset="0"/>
              </a:rPr>
              <a:t>, βάσει των οποίων δινόταν η δυνατότητα δόμησης γηπέδων με εμβαδόν μικρότερο των 4.000 τ.μ.  (750 τ.μ. για υφιστάμενα στις 12.11.1962 γήπεδα, 1.200 τ.μ. για υφιστάμενα στις 12..9.1964 γήπεδα, 2.000 τ.μ. για υφιστάμενα στις 17.10.1978 γήπεδα, 2.000 τ.μ. για υφιστάμενα στις 24.4.1977 γήπεδα εντός ζώνης οικισμών. </a:t>
            </a:r>
          </a:p>
          <a:p>
            <a:pPr lvl="1" algn="just">
              <a:spcBef>
                <a:spcPts val="1200"/>
              </a:spcBef>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Με τον ν. 4759/2020, οι παρεκκλίσεις αυτές </a:t>
            </a:r>
            <a:r>
              <a:rPr lang="el-GR" u="sng" dirty="0">
                <a:solidFill>
                  <a:schemeClr val="bg2"/>
                </a:solidFill>
                <a:latin typeface="Calibri" panose="020F0502020204030204" pitchFamily="34" charset="0"/>
                <a:cs typeface="Calibri" panose="020F0502020204030204" pitchFamily="34" charset="0"/>
              </a:rPr>
              <a:t>καταργήθηκαν ως πάγιες προβλέψεις και διατηρήθηκαν ως μεταβατικές μόνο διατάξεις</a:t>
            </a:r>
            <a:r>
              <a:rPr lang="el-GR" dirty="0">
                <a:solidFill>
                  <a:schemeClr val="bg2"/>
                </a:solidFill>
                <a:latin typeface="Calibri" panose="020F0502020204030204" pitchFamily="34" charset="0"/>
                <a:cs typeface="Calibri" panose="020F0502020204030204" pitchFamily="34" charset="0"/>
              </a:rPr>
              <a:t>. Συγκεκριμένα, με το άρθρο 40 παρ. 1 του ν. 4759/2020, όπως τροποποιήθηκε και ισχύει, δόθηκε η δυνατότητα στους ιδιοκτήτες των σχετικών ακινήτων να κάνουν χρήση των ευεργετικών διατάξεων της κατά παρέκκλιση αρτιότητας, εφόσον υποβάλουν μέχρι τις 9-12-2022 α) αίτημα για έκδοση προέγκρισης οικοδομικής άδειας ή β) αίτημα για έκδοση έγγραφης βεβαίωσης της αρμόδιας υπηρεσίας δόμησης, και η αίτηση για έκδοση οικοδομικής άδειας ή προέγκρισης οικοδομικής άδειας υποβληθεί μέχρι και την 31.12.2024.   </a:t>
            </a:r>
          </a:p>
          <a:p>
            <a:pPr algn="just"/>
            <a:endPar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6429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F9E3A9-AB48-6CB1-2B0E-4BB05669AC2E}"/>
              </a:ext>
            </a:extLst>
          </p:cNvPr>
          <p:cNvSpPr>
            <a:spLocks noGrp="1"/>
          </p:cNvSpPr>
          <p:nvPr>
            <p:ph type="title"/>
          </p:nvPr>
        </p:nvSpPr>
        <p:spPr>
          <a:xfrm>
            <a:off x="1141411" y="223736"/>
            <a:ext cx="9905998" cy="875489"/>
          </a:xfrm>
        </p:spPr>
        <p:txBody>
          <a:bodyPr>
            <a:normAutofit fontScale="90000"/>
          </a:bodyPr>
          <a:lstStyle/>
          <a:p>
            <a:pPr algn="ctr">
              <a:lnSpc>
                <a:spcPct val="150000"/>
              </a:lnSpc>
            </a:pPr>
            <a:b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Θ.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ΚανΟνες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δΟμησης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σε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περιοχΕς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εκτΟς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σχεδΙου</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πΟλεως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και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εκτΟς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ορΙων</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οικισμΩν</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b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000" b="1" dirty="0">
                <a:solidFill>
                  <a:schemeClr val="bg2"/>
                </a:solidFill>
              </a:rPr>
              <a:t>Το </a:t>
            </a:r>
            <a:r>
              <a:rPr lang="el-GR" sz="2000" b="1" dirty="0" err="1">
                <a:solidFill>
                  <a:schemeClr val="bg2"/>
                </a:solidFill>
              </a:rPr>
              <a:t>ζΗτημα</a:t>
            </a:r>
            <a:r>
              <a:rPr lang="el-GR" sz="2000" b="1" dirty="0">
                <a:solidFill>
                  <a:schemeClr val="bg2"/>
                </a:solidFill>
              </a:rPr>
              <a:t> της ΥΠΑΡΞΗΣ </a:t>
            </a:r>
            <a:r>
              <a:rPr lang="el-GR" sz="2000" b="1" dirty="0" err="1">
                <a:solidFill>
                  <a:schemeClr val="bg2"/>
                </a:solidFill>
              </a:rPr>
              <a:t>προσΩπου</a:t>
            </a:r>
            <a:r>
              <a:rPr lang="el-GR" sz="2000" b="1" dirty="0">
                <a:solidFill>
                  <a:schemeClr val="bg2"/>
                </a:solidFill>
              </a:rPr>
              <a:t> ΣΕ κοινόχρηστη </a:t>
            </a:r>
            <a:r>
              <a:rPr lang="el-GR" sz="2000" b="1" dirty="0" err="1">
                <a:solidFill>
                  <a:schemeClr val="bg2"/>
                </a:solidFill>
              </a:rPr>
              <a:t>οδο</a:t>
            </a:r>
            <a:br>
              <a:rPr lang="el-GR" sz="1800" b="1" dirty="0">
                <a:solidFill>
                  <a:srgbClr val="002060"/>
                </a:solidFill>
              </a:rPr>
            </a:br>
            <a:endParaRPr lang="en-US" sz="1800" dirty="0"/>
          </a:p>
        </p:txBody>
      </p:sp>
      <p:graphicFrame>
        <p:nvGraphicFramePr>
          <p:cNvPr id="4" name="Θέση περιεχομένου 3">
            <a:extLst>
              <a:ext uri="{FF2B5EF4-FFF2-40B4-BE49-F238E27FC236}">
                <a16:creationId xmlns:a16="http://schemas.microsoft.com/office/drawing/2014/main" id="{0C50A039-AF4F-7D38-5DC3-10C49D2F45E9}"/>
              </a:ext>
            </a:extLst>
          </p:cNvPr>
          <p:cNvGraphicFramePr>
            <a:graphicFrameLocks noGrp="1"/>
          </p:cNvGraphicFramePr>
          <p:nvPr>
            <p:ph idx="1"/>
            <p:extLst>
              <p:ext uri="{D42A27DB-BD31-4B8C-83A1-F6EECF244321}">
                <p14:modId xmlns:p14="http://schemas.microsoft.com/office/powerpoint/2010/main" val="2990881960"/>
              </p:ext>
            </p:extLst>
          </p:nvPr>
        </p:nvGraphicFramePr>
        <p:xfrm>
          <a:off x="1044136" y="1177046"/>
          <a:ext cx="9906000" cy="56031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2474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7948DF-3846-711E-B4A8-95C6683C4BCA}"/>
              </a:ext>
            </a:extLst>
          </p:cNvPr>
          <p:cNvSpPr>
            <a:spLocks noGrp="1"/>
          </p:cNvSpPr>
          <p:nvPr>
            <p:ph type="title"/>
          </p:nvPr>
        </p:nvSpPr>
        <p:spPr>
          <a:xfrm>
            <a:off x="1141413" y="618518"/>
            <a:ext cx="9905998" cy="1083822"/>
          </a:xfrm>
        </p:spPr>
        <p:txBody>
          <a:bodyPr>
            <a:normAutofit/>
          </a:bodyPr>
          <a:lstStyle/>
          <a:p>
            <a:pPr algn="ctr"/>
            <a:r>
              <a:rPr lang="el-GR" sz="2000" b="1" dirty="0">
                <a:solidFill>
                  <a:schemeClr val="bg2"/>
                </a:solidFill>
                <a:latin typeface="Calibri" panose="020F0502020204030204" pitchFamily="34" charset="0"/>
                <a:cs typeface="Calibri" panose="020F0502020204030204" pitchFamily="34" charset="0"/>
              </a:rPr>
              <a:t>Ι. ΤΟ ΖΗΤΗΜΑ ΤΗΣ ΥΠΟΧΡΕΩΣΗΣ ΥΠΑΡΞΗΣ ΠΡΟΣΩΠΟΥ ΣΕ ΚΟΙΝΟΧΡΗΣΤΗ ΟΔΟ ΓΙΑ ΑΚΙΝΗΤΑ ΕΚΤΟΣ ΣΧΕΔΙΟΥ ΠΟΥ ΠΡΫΦΙΣΤΑΝΤΑΙ ΤΗΣ 31.12.2003</a:t>
            </a:r>
            <a:endParaRPr lang="en-US" sz="2000"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1E31264A-9A14-2A1E-58B2-35E0A6439C8D}"/>
              </a:ext>
            </a:extLst>
          </p:cNvPr>
          <p:cNvSpPr>
            <a:spLocks noGrp="1"/>
          </p:cNvSpPr>
          <p:nvPr>
            <p:ph idx="1"/>
          </p:nvPr>
        </p:nvSpPr>
        <p:spPr>
          <a:xfrm>
            <a:off x="1046162" y="1944687"/>
            <a:ext cx="9905999" cy="4608514"/>
          </a:xfrm>
        </p:spPr>
        <p:txBody>
          <a:bodyPr>
            <a:normAutofit fontScale="25000" lnSpcReduction="20000"/>
          </a:bodyPr>
          <a:lstStyle/>
          <a:p>
            <a:pPr algn="just">
              <a:spcBef>
                <a:spcPts val="1800"/>
              </a:spcBef>
            </a:pPr>
            <a:r>
              <a:rPr lang="el-GR" sz="5500" dirty="0">
                <a:solidFill>
                  <a:schemeClr val="bg2"/>
                </a:solidFill>
                <a:latin typeface="Calibri" panose="020F0502020204030204" pitchFamily="34" charset="0"/>
                <a:cs typeface="Calibri" panose="020F0502020204030204" pitchFamily="34" charset="0"/>
              </a:rPr>
              <a:t>Η υποχρέωση ύπαρξης προσώπου τουλάχιστον 25 μ. σε κοινόχρηστη οδό προβλέφθηκε ρητά ως προϋπόθεση οικοδομησιμότητας σε εκτός  σχεδίου γήπεδα με το άρθρο 10 του ν. 3212/2003. </a:t>
            </a:r>
          </a:p>
          <a:p>
            <a:pPr algn="just">
              <a:spcBef>
                <a:spcPts val="1800"/>
              </a:spcBef>
            </a:pPr>
            <a:r>
              <a:rPr lang="el-GR" sz="5500" dirty="0">
                <a:solidFill>
                  <a:schemeClr val="bg2"/>
                </a:solidFill>
                <a:latin typeface="Calibri" panose="020F0502020204030204" pitchFamily="34" charset="0"/>
                <a:cs typeface="Calibri" panose="020F0502020204030204" pitchFamily="34" charset="0"/>
              </a:rPr>
              <a:t>Σύμφωνα με τη νομολογία, </a:t>
            </a:r>
            <a:r>
              <a:rPr lang="el-GR" sz="5500" b="1" u="sng" dirty="0">
                <a:solidFill>
                  <a:schemeClr val="bg2"/>
                </a:solidFill>
                <a:latin typeface="Calibri" panose="020F0502020204030204" pitchFamily="34" charset="0"/>
                <a:cs typeface="Calibri" panose="020F0502020204030204" pitchFamily="34" charset="0"/>
              </a:rPr>
              <a:t>η υποχρέωση ύπαρξης σε κοινόχρηστη οδού δεν αφορά μόνον τα γήπεδα που δημιουργήθηκαν μετά την έναρξη ισχύος του ν. 3212/2003, αλλά και τα εκτός σχεδίου γήπεδα που δημιουργήθηκαν πριν το 2003 και </a:t>
            </a:r>
            <a:r>
              <a:rPr lang="el-GR" sz="5500" b="1" u="sng" dirty="0" err="1">
                <a:solidFill>
                  <a:schemeClr val="bg2"/>
                </a:solidFill>
                <a:latin typeface="Calibri" panose="020F0502020204030204" pitchFamily="34" charset="0"/>
                <a:cs typeface="Calibri" panose="020F0502020204030204" pitchFamily="34" charset="0"/>
              </a:rPr>
              <a:t>διέπονται</a:t>
            </a:r>
            <a:r>
              <a:rPr lang="el-GR" sz="5500" b="1" u="sng" dirty="0">
                <a:solidFill>
                  <a:schemeClr val="bg2"/>
                </a:solidFill>
                <a:latin typeface="Calibri" panose="020F0502020204030204" pitchFamily="34" charset="0"/>
                <a:cs typeface="Calibri" panose="020F0502020204030204" pitchFamily="34" charset="0"/>
              </a:rPr>
              <a:t> από τις διατάξεις του ΠΔ 24-31.5.1985, όπως αυτό είχε αρχικά </a:t>
            </a:r>
            <a:r>
              <a:rPr lang="el-GR" sz="5500" dirty="0">
                <a:solidFill>
                  <a:schemeClr val="bg2"/>
                </a:solidFill>
                <a:latin typeface="Calibri" panose="020F0502020204030204" pitchFamily="34" charset="0"/>
                <a:cs typeface="Calibri" panose="020F0502020204030204" pitchFamily="34" charset="0"/>
              </a:rPr>
              <a:t>(</a:t>
            </a:r>
            <a:r>
              <a:rPr lang="el-GR" sz="5500" dirty="0" err="1">
                <a:solidFill>
                  <a:schemeClr val="bg2"/>
                </a:solidFill>
                <a:latin typeface="Calibri" panose="020F0502020204030204" pitchFamily="34" charset="0"/>
                <a:cs typeface="Calibri" panose="020F0502020204030204" pitchFamily="34" charset="0"/>
              </a:rPr>
              <a:t>ΣτΕΟλ</a:t>
            </a:r>
            <a:r>
              <a:rPr lang="el-GR" sz="5500" dirty="0">
                <a:solidFill>
                  <a:schemeClr val="bg2"/>
                </a:solidFill>
                <a:latin typeface="Calibri" panose="020F0502020204030204" pitchFamily="34" charset="0"/>
                <a:cs typeface="Calibri" panose="020F0502020204030204" pitchFamily="34" charset="0"/>
              </a:rPr>
              <a:t> 176/2023). </a:t>
            </a:r>
          </a:p>
          <a:p>
            <a:pPr algn="just">
              <a:spcBef>
                <a:spcPts val="1800"/>
              </a:spcBef>
            </a:pPr>
            <a:r>
              <a:rPr lang="el-GR" sz="5500" dirty="0">
                <a:solidFill>
                  <a:schemeClr val="bg2"/>
                </a:solidFill>
                <a:latin typeface="Calibri" panose="020F0502020204030204" pitchFamily="34" charset="0"/>
                <a:cs typeface="Calibri" panose="020F0502020204030204" pitchFamily="34" charset="0"/>
              </a:rPr>
              <a:t>Τα γήπεδα αυτά </a:t>
            </a:r>
            <a:r>
              <a:rPr lang="el-GR" sz="5500" i="1" dirty="0">
                <a:solidFill>
                  <a:schemeClr val="bg2"/>
                </a:solidFill>
                <a:latin typeface="Calibri" panose="020F0502020204030204" pitchFamily="34" charset="0"/>
                <a:cs typeface="Calibri" panose="020F0502020204030204" pitchFamily="34" charset="0"/>
              </a:rPr>
              <a:t>«είναι δομήσιμα εφόσον διαθέτουν, μεταξύ άλλων, πρόσωπο σε κοινόχρηστο δρόμο νομίμως υφιστάμενο και μη </a:t>
            </a:r>
            <a:r>
              <a:rPr lang="el-GR" sz="5500" i="1" dirty="0" err="1">
                <a:solidFill>
                  <a:schemeClr val="bg2"/>
                </a:solidFill>
                <a:latin typeface="Calibri" panose="020F0502020204030204" pitchFamily="34" charset="0"/>
                <a:cs typeface="Calibri" panose="020F0502020204030204" pitchFamily="34" charset="0"/>
              </a:rPr>
              <a:t>προκύψαντα</a:t>
            </a:r>
            <a:r>
              <a:rPr lang="el-GR" sz="5500" i="1" dirty="0">
                <a:solidFill>
                  <a:schemeClr val="bg2"/>
                </a:solidFill>
                <a:latin typeface="Calibri" panose="020F0502020204030204" pitchFamily="34" charset="0"/>
                <a:cs typeface="Calibri" panose="020F0502020204030204" pitchFamily="34" charset="0"/>
              </a:rPr>
              <a:t> από ιδιωτική βούληση» </a:t>
            </a:r>
            <a:r>
              <a:rPr lang="el-GR" sz="5500" dirty="0">
                <a:solidFill>
                  <a:schemeClr val="bg2"/>
                </a:solidFill>
                <a:latin typeface="Calibri" panose="020F0502020204030204" pitchFamily="34" charset="0"/>
                <a:cs typeface="Calibri" panose="020F0502020204030204" pitchFamily="34" charset="0"/>
              </a:rPr>
              <a:t>(</a:t>
            </a:r>
            <a:r>
              <a:rPr lang="el-GR" sz="5500" dirty="0" err="1">
                <a:solidFill>
                  <a:schemeClr val="bg2"/>
                </a:solidFill>
                <a:latin typeface="Calibri" panose="020F0502020204030204" pitchFamily="34" charset="0"/>
                <a:cs typeface="Calibri" panose="020F0502020204030204" pitchFamily="34" charset="0"/>
              </a:rPr>
              <a:t>ΣτΕ</a:t>
            </a:r>
            <a:r>
              <a:rPr lang="el-GR" sz="5500" dirty="0">
                <a:solidFill>
                  <a:schemeClr val="bg2"/>
                </a:solidFill>
                <a:latin typeface="Calibri" panose="020F0502020204030204" pitchFamily="34" charset="0"/>
                <a:cs typeface="Calibri" panose="020F0502020204030204" pitchFamily="34" charset="0"/>
              </a:rPr>
              <a:t> </a:t>
            </a:r>
            <a:r>
              <a:rPr lang="el-GR" sz="5500" dirty="0" err="1">
                <a:solidFill>
                  <a:schemeClr val="bg2"/>
                </a:solidFill>
                <a:latin typeface="Calibri" panose="020F0502020204030204" pitchFamily="34" charset="0"/>
                <a:cs typeface="Calibri" panose="020F0502020204030204" pitchFamily="34" charset="0"/>
              </a:rPr>
              <a:t>Ολ</a:t>
            </a:r>
            <a:r>
              <a:rPr lang="el-GR" sz="5500" dirty="0">
                <a:solidFill>
                  <a:schemeClr val="bg2"/>
                </a:solidFill>
                <a:latin typeface="Calibri" panose="020F0502020204030204" pitchFamily="34" charset="0"/>
                <a:cs typeface="Calibri" panose="020F0502020204030204" pitchFamily="34" charset="0"/>
              </a:rPr>
              <a:t>. 176/2023).</a:t>
            </a:r>
          </a:p>
          <a:p>
            <a:pPr algn="just">
              <a:spcBef>
                <a:spcPts val="1800"/>
              </a:spcBef>
            </a:pPr>
            <a:r>
              <a:rPr lang="el-GR" sz="5500" dirty="0">
                <a:solidFill>
                  <a:schemeClr val="bg2"/>
                </a:solidFill>
                <a:latin typeface="Calibri" panose="020F0502020204030204" pitchFamily="34" charset="0"/>
                <a:cs typeface="Calibri" panose="020F0502020204030204" pitchFamily="34" charset="0"/>
              </a:rPr>
              <a:t>«</a:t>
            </a:r>
            <a:r>
              <a:rPr lang="el-GR" sz="5500" b="1" i="1" dirty="0">
                <a:solidFill>
                  <a:schemeClr val="bg2"/>
                </a:solidFill>
                <a:latin typeface="Calibri" panose="020F0502020204030204" pitchFamily="34" charset="0"/>
                <a:cs typeface="Calibri" panose="020F0502020204030204" pitchFamily="34" charset="0"/>
              </a:rPr>
              <a:t>Αντίθετη εκδοχή, κατά την οποία τίθεται ως μόνη προϋπόθεση για τη δόμηση εκτός σχεδίου το ελάχιστο εμβαδόν των 4.000 τ.μ. στερείται βάσεως, καθώς θα προσέκρουε στο Σύνταγμα»</a:t>
            </a:r>
            <a:r>
              <a:rPr lang="el-GR" sz="5500" dirty="0">
                <a:solidFill>
                  <a:schemeClr val="bg2"/>
                </a:solidFill>
                <a:latin typeface="Calibri" panose="020F0502020204030204" pitchFamily="34" charset="0"/>
                <a:cs typeface="Calibri" panose="020F0502020204030204" pitchFamily="34" charset="0"/>
              </a:rPr>
              <a:t> (ΣτΕ 350/2024), δεδομένου ότι θα καθιστούσε δυνατή τη δόμηση γηπέδων σε εκτός σχεδίου περιοχές υπό όρους ευνοϊκότερους ακόμη και εκείνων που ισχύουν για τα εντός σχεδίου πόλεως οικόπεδα, τα οποία δομούνται μόνο εφόσον διαθέτουν πρόσωπο σε κοινόχρηστο χώρο. </a:t>
            </a:r>
          </a:p>
          <a:p>
            <a:pPr algn="just">
              <a:spcBef>
                <a:spcPts val="1800"/>
              </a:spcBef>
            </a:pPr>
            <a:r>
              <a:rPr lang="el-GR" sz="5500" dirty="0">
                <a:solidFill>
                  <a:schemeClr val="bg2"/>
                </a:solidFill>
                <a:latin typeface="Calibri" panose="020F0502020204030204" pitchFamily="34" charset="0"/>
                <a:cs typeface="Calibri" panose="020F0502020204030204" pitchFamily="34" charset="0"/>
              </a:rPr>
              <a:t>Ο εν λόγω κανόνας, κατά τον οποίο τα εκτός σχεδίου ακίνητα είναι δομήσιμα μόνο αν διαθέτουν πρόσωπο σε κοινόχρηστο χώρο, είχε αποτυπωθεί στη νομολογία ήδη από το έτος 2005 (ΣτΕ 2606/2005, 3848/2005, 3849/2005, 3504/2010).  </a:t>
            </a:r>
          </a:p>
          <a:p>
            <a:pPr algn="just">
              <a:spcBef>
                <a:spcPts val="1800"/>
              </a:spcBef>
            </a:pPr>
            <a:r>
              <a:rPr lang="el-GR" sz="5500" dirty="0">
                <a:solidFill>
                  <a:schemeClr val="bg2"/>
                </a:solidFill>
                <a:latin typeface="Calibri" panose="020F0502020204030204" pitchFamily="34" charset="0"/>
                <a:cs typeface="Calibri" panose="020F0502020204030204" pitchFamily="34" charset="0"/>
              </a:rPr>
              <a:t>Για τον λόγο αυτόν, το Δικαστήριο επισημαίνει ότι «</a:t>
            </a:r>
            <a:r>
              <a:rPr lang="el-GR" sz="5500" i="1" dirty="0">
                <a:solidFill>
                  <a:schemeClr val="bg2"/>
                </a:solidFill>
                <a:latin typeface="Calibri" panose="020F0502020204030204" pitchFamily="34" charset="0"/>
                <a:cs typeface="Calibri" panose="020F0502020204030204" pitchFamily="34" charset="0"/>
              </a:rPr>
              <a:t>ο επίμαχος κανόνας έπρεπε να είναι γνωστός στις πολεοδομικές αρχές, οι οποίες οφείλουν να ακολουθούν τη νομολογία των αρμοδίων δικαστηρίων κατά την άσκηση των αρμοδιοτήτων τους και ειδικώς κατά την έκδοση των οικοδομικών αδειώ</a:t>
            </a:r>
            <a:r>
              <a:rPr lang="el-GR" sz="5500" dirty="0">
                <a:solidFill>
                  <a:schemeClr val="bg2"/>
                </a:solidFill>
                <a:latin typeface="Calibri" panose="020F0502020204030204" pitchFamily="34" charset="0"/>
                <a:cs typeface="Calibri" panose="020F0502020204030204" pitchFamily="34" charset="0"/>
              </a:rPr>
              <a:t>ν» (</a:t>
            </a:r>
            <a:r>
              <a:rPr lang="el-GR" sz="5500" dirty="0" err="1">
                <a:solidFill>
                  <a:schemeClr val="bg2"/>
                </a:solidFill>
                <a:latin typeface="Calibri" panose="020F0502020204030204" pitchFamily="34" charset="0"/>
                <a:cs typeface="Calibri" panose="020F0502020204030204" pitchFamily="34" charset="0"/>
              </a:rPr>
              <a:t>ΣτΕΟλ</a:t>
            </a:r>
            <a:r>
              <a:rPr lang="el-GR" sz="5500" dirty="0">
                <a:solidFill>
                  <a:schemeClr val="bg2"/>
                </a:solidFill>
                <a:latin typeface="Calibri" panose="020F0502020204030204" pitchFamily="34" charset="0"/>
                <a:cs typeface="Calibri" panose="020F0502020204030204" pitchFamily="34" charset="0"/>
              </a:rPr>
              <a:t> 176/2023 </a:t>
            </a:r>
            <a:r>
              <a:rPr lang="el-GR" sz="5500" dirty="0" err="1">
                <a:solidFill>
                  <a:schemeClr val="bg2"/>
                </a:solidFill>
                <a:latin typeface="Calibri" panose="020F0502020204030204" pitchFamily="34" charset="0"/>
                <a:cs typeface="Calibri" panose="020F0502020204030204" pitchFamily="34" charset="0"/>
              </a:rPr>
              <a:t>σκ</a:t>
            </a:r>
            <a:r>
              <a:rPr lang="el-GR" sz="5500" dirty="0">
                <a:solidFill>
                  <a:schemeClr val="bg2"/>
                </a:solidFill>
                <a:latin typeface="Calibri" panose="020F0502020204030204" pitchFamily="34" charset="0"/>
                <a:cs typeface="Calibri" panose="020F0502020204030204" pitchFamily="34" charset="0"/>
              </a:rPr>
              <a:t>. 21, 350/2024, </a:t>
            </a:r>
            <a:r>
              <a:rPr lang="el-GR" sz="5500" dirty="0" err="1">
                <a:solidFill>
                  <a:schemeClr val="bg2"/>
                </a:solidFill>
                <a:latin typeface="Calibri" panose="020F0502020204030204" pitchFamily="34" charset="0"/>
                <a:cs typeface="Calibri" panose="020F0502020204030204" pitchFamily="34" charset="0"/>
              </a:rPr>
              <a:t>σκ</a:t>
            </a:r>
            <a:r>
              <a:rPr lang="el-GR" sz="5500" dirty="0">
                <a:solidFill>
                  <a:schemeClr val="bg2"/>
                </a:solidFill>
                <a:latin typeface="Calibri" panose="020F0502020204030204" pitchFamily="34" charset="0"/>
                <a:cs typeface="Calibri" panose="020F0502020204030204" pitchFamily="34" charset="0"/>
              </a:rPr>
              <a:t>. 13).</a:t>
            </a:r>
          </a:p>
          <a:p>
            <a:endParaRPr lang="en-US" dirty="0"/>
          </a:p>
        </p:txBody>
      </p:sp>
    </p:spTree>
    <p:extLst>
      <p:ext uri="{BB962C8B-B14F-4D97-AF65-F5344CB8AC3E}">
        <p14:creationId xmlns:p14="http://schemas.microsoft.com/office/powerpoint/2010/main" val="2962996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B5F49A-2249-4884-9E57-C2570EA8E2C9}"/>
              </a:ext>
            </a:extLst>
          </p:cNvPr>
          <p:cNvSpPr>
            <a:spLocks noGrp="1"/>
          </p:cNvSpPr>
          <p:nvPr>
            <p:ph type="title"/>
          </p:nvPr>
        </p:nvSpPr>
        <p:spPr>
          <a:xfrm>
            <a:off x="1535944" y="609601"/>
            <a:ext cx="9276528" cy="365125"/>
          </a:xfrm>
        </p:spPr>
        <p:txBody>
          <a:bodyPr>
            <a:noAutofit/>
          </a:bodyPr>
          <a:lstStyle/>
          <a:p>
            <a:pPr algn="just"/>
            <a:r>
              <a:rPr lang="el-GR" sz="1800" b="1" dirty="0">
                <a:solidFill>
                  <a:schemeClr val="bg2"/>
                </a:solidFill>
              </a:rPr>
              <a:t>ΙΑ. </a:t>
            </a:r>
            <a:r>
              <a:rPr lang="el-GR" sz="1800" b="1" dirty="0" err="1">
                <a:solidFill>
                  <a:schemeClr val="bg2"/>
                </a:solidFill>
              </a:rPr>
              <a:t>ΚανΟνες</a:t>
            </a:r>
            <a:r>
              <a:rPr lang="el-GR" sz="1800" b="1" dirty="0">
                <a:solidFill>
                  <a:schemeClr val="bg2"/>
                </a:solidFill>
              </a:rPr>
              <a:t> </a:t>
            </a:r>
            <a:r>
              <a:rPr lang="el-GR" sz="1800" b="1" dirty="0" err="1">
                <a:solidFill>
                  <a:schemeClr val="bg2"/>
                </a:solidFill>
              </a:rPr>
              <a:t>δΟμησης</a:t>
            </a:r>
            <a:r>
              <a:rPr lang="el-GR" sz="1800" b="1" dirty="0">
                <a:solidFill>
                  <a:schemeClr val="bg2"/>
                </a:solidFill>
              </a:rPr>
              <a:t> σε </a:t>
            </a:r>
            <a:r>
              <a:rPr lang="el-GR" sz="1800" b="1" dirty="0" err="1">
                <a:solidFill>
                  <a:schemeClr val="bg2"/>
                </a:solidFill>
              </a:rPr>
              <a:t>οικισμοΥς</a:t>
            </a:r>
            <a:r>
              <a:rPr lang="el-GR" sz="1800" b="1" dirty="0">
                <a:solidFill>
                  <a:schemeClr val="bg2"/>
                </a:solidFill>
              </a:rPr>
              <a:t> που </a:t>
            </a:r>
            <a:r>
              <a:rPr lang="el-GR" sz="1800" b="1" dirty="0" err="1">
                <a:solidFill>
                  <a:schemeClr val="bg2"/>
                </a:solidFill>
              </a:rPr>
              <a:t>στεροΥνται</a:t>
            </a:r>
            <a:r>
              <a:rPr lang="el-GR" sz="1800" b="1" dirty="0">
                <a:solidFill>
                  <a:schemeClr val="bg2"/>
                </a:solidFill>
              </a:rPr>
              <a:t> </a:t>
            </a:r>
            <a:r>
              <a:rPr lang="el-GR" sz="1800" b="1" dirty="0" err="1">
                <a:solidFill>
                  <a:schemeClr val="bg2"/>
                </a:solidFill>
              </a:rPr>
              <a:t>πολεοδομικοΥ</a:t>
            </a:r>
            <a:r>
              <a:rPr lang="el-GR" sz="1800" b="1" dirty="0">
                <a:solidFill>
                  <a:schemeClr val="bg2"/>
                </a:solidFill>
              </a:rPr>
              <a:t> </a:t>
            </a:r>
            <a:r>
              <a:rPr lang="el-GR" sz="1800" b="1" dirty="0" err="1">
                <a:solidFill>
                  <a:schemeClr val="bg2"/>
                </a:solidFill>
              </a:rPr>
              <a:t>σχεδΙου</a:t>
            </a:r>
            <a:r>
              <a:rPr lang="el-GR" sz="1800" b="1" dirty="0">
                <a:solidFill>
                  <a:schemeClr val="bg2"/>
                </a:solidFill>
              </a:rPr>
              <a:t>  </a:t>
            </a:r>
            <a:endParaRPr lang="el-GR" sz="1800" dirty="0">
              <a:solidFill>
                <a:schemeClr val="bg2"/>
              </a:solidFill>
            </a:endParaRPr>
          </a:p>
        </p:txBody>
      </p:sp>
      <p:sp>
        <p:nvSpPr>
          <p:cNvPr id="3" name="Θέση περιεχομένου 2">
            <a:extLst>
              <a:ext uri="{FF2B5EF4-FFF2-40B4-BE49-F238E27FC236}">
                <a16:creationId xmlns:a16="http://schemas.microsoft.com/office/drawing/2014/main" id="{09B23FE0-7A1B-4927-B858-A8D521A55FC5}"/>
              </a:ext>
            </a:extLst>
          </p:cNvPr>
          <p:cNvSpPr>
            <a:spLocks noGrp="1"/>
          </p:cNvSpPr>
          <p:nvPr>
            <p:ph idx="1"/>
          </p:nvPr>
        </p:nvSpPr>
        <p:spPr>
          <a:xfrm>
            <a:off x="804334" y="974726"/>
            <a:ext cx="10156862" cy="5502273"/>
          </a:xfrm>
        </p:spPr>
        <p:txBody>
          <a:bodyPr>
            <a:normAutofit fontScale="92500" lnSpcReduction="20000"/>
          </a:bodyPr>
          <a:lstStyle/>
          <a:p>
            <a:pPr algn="just">
              <a:spcBef>
                <a:spcPts val="1800"/>
              </a:spcBef>
              <a:buFont typeface="Wingdings" panose="05000000000000000000" pitchFamily="2" charset="2"/>
              <a:buChar char="Ø"/>
            </a:pPr>
            <a:r>
              <a:rPr lang="el-GR" sz="1400" u="sng" dirty="0">
                <a:solidFill>
                  <a:schemeClr val="bg2"/>
                </a:solidFill>
                <a:latin typeface="Calibri" panose="020F0502020204030204" pitchFamily="34" charset="0"/>
                <a:cs typeface="Calibri" panose="020F0502020204030204" pitchFamily="34" charset="0"/>
              </a:rPr>
              <a:t>Ειδικοί κανόνες δόμησης </a:t>
            </a:r>
            <a:r>
              <a:rPr lang="el-GR" sz="1400" dirty="0">
                <a:solidFill>
                  <a:schemeClr val="bg2"/>
                </a:solidFill>
                <a:latin typeface="Calibri" panose="020F0502020204030204" pitchFamily="34" charset="0"/>
                <a:cs typeface="Calibri" panose="020F0502020204030204" pitchFamily="34" charset="0"/>
              </a:rPr>
              <a:t>προβλέπονται για τους </a:t>
            </a:r>
            <a:r>
              <a:rPr lang="el-GR" sz="1400" b="1" u="sng" dirty="0">
                <a:solidFill>
                  <a:schemeClr val="bg2"/>
                </a:solidFill>
                <a:latin typeface="Calibri" panose="020F0502020204030204" pitchFamily="34" charset="0"/>
                <a:cs typeface="Calibri" panose="020F0502020204030204" pitchFamily="34" charset="0"/>
              </a:rPr>
              <a:t>οικισμούς που προϋφίστανται του 1923</a:t>
            </a:r>
            <a:r>
              <a:rPr lang="el-GR" sz="1400" u="sng"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(Π.Δ. 2/13.3.1981, Δ΄138) </a:t>
            </a:r>
            <a:r>
              <a:rPr lang="el-GR" sz="1400" b="1" u="sng" dirty="0">
                <a:solidFill>
                  <a:schemeClr val="bg2"/>
                </a:solidFill>
                <a:latin typeface="Calibri" panose="020F0502020204030204" pitchFamily="34" charset="0"/>
                <a:cs typeface="Calibri" panose="020F0502020204030204" pitchFamily="34" charset="0"/>
              </a:rPr>
              <a:t>ή έχουν πληθυσμό κάτω των 2.000 κατοίκων</a:t>
            </a:r>
            <a:r>
              <a:rPr lang="el-GR" sz="1400" dirty="0">
                <a:solidFill>
                  <a:schemeClr val="bg2"/>
                </a:solidFill>
                <a:latin typeface="Calibri" panose="020F0502020204030204" pitchFamily="34" charset="0"/>
                <a:cs typeface="Calibri" panose="020F0502020204030204" pitchFamily="34" charset="0"/>
              </a:rPr>
              <a:t> (Π.Δ. 24.4/3.5.1985, Δ΄181) </a:t>
            </a:r>
            <a:r>
              <a:rPr lang="el-GR" sz="1400" b="1" u="sng" dirty="0">
                <a:solidFill>
                  <a:schemeClr val="bg2"/>
                </a:solidFill>
                <a:latin typeface="Calibri" panose="020F0502020204030204" pitchFamily="34" charset="0"/>
                <a:cs typeface="Calibri" panose="020F0502020204030204" pitchFamily="34" charset="0"/>
              </a:rPr>
              <a:t>και στερούνται πολεοδομικού σχεδίου.  </a:t>
            </a:r>
          </a:p>
          <a:p>
            <a:pPr algn="just">
              <a:spcBef>
                <a:spcPts val="1800"/>
              </a:spcBef>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Στις ρυθμίσεις του Π.Δ. 24.4/3.5.1985: α) υπάγονται οικισμοί που διαμορφώθηκαν μέχρι την έναρξη ισχύος του ν. 1337/1983 και β) δεν υπάγονται οικισμοί προϋφιστάμενοι του 1923, ακόμη και αν έχουν πληθυσμό κάτω των 2000 κατοίκων (ΣτΕ 922/2017 </a:t>
            </a:r>
            <a:r>
              <a:rPr lang="el-GR" sz="1400" dirty="0" err="1">
                <a:solidFill>
                  <a:schemeClr val="bg2"/>
                </a:solidFill>
                <a:latin typeface="Calibri" panose="020F0502020204030204" pitchFamily="34" charset="0"/>
                <a:cs typeface="Calibri" panose="020F0502020204030204" pitchFamily="34" charset="0"/>
              </a:rPr>
              <a:t>σκ</a:t>
            </a:r>
            <a:r>
              <a:rPr lang="el-GR" sz="1400" dirty="0">
                <a:solidFill>
                  <a:schemeClr val="bg2"/>
                </a:solidFill>
                <a:latin typeface="Calibri" panose="020F0502020204030204" pitchFamily="34" charset="0"/>
                <a:cs typeface="Calibri" panose="020F0502020204030204" pitchFamily="34" charset="0"/>
              </a:rPr>
              <a:t>. 8). Οι οικισμοί αυτοί διακρίνονται σε: </a:t>
            </a:r>
            <a:r>
              <a:rPr lang="el-GR" sz="1400" dirty="0" err="1">
                <a:solidFill>
                  <a:schemeClr val="bg2"/>
                </a:solidFill>
                <a:latin typeface="Calibri" panose="020F0502020204030204" pitchFamily="34" charset="0"/>
                <a:cs typeface="Calibri" panose="020F0502020204030204" pitchFamily="34" charset="0"/>
              </a:rPr>
              <a:t>περιαστικούς</a:t>
            </a:r>
            <a:r>
              <a:rPr lang="el-GR" sz="1400" dirty="0">
                <a:solidFill>
                  <a:schemeClr val="bg2"/>
                </a:solidFill>
                <a:latin typeface="Calibri" panose="020F0502020204030204" pitchFamily="34" charset="0"/>
                <a:cs typeface="Calibri" panose="020F0502020204030204" pitchFamily="34" charset="0"/>
              </a:rPr>
              <a:t>-παραλιακούς-τουριστικούς, αξιόλογους-ενδιαφέροντες-αδιάφορους, δυναμικούς-στάσιμους και μεγάλους-μεσαίους-μικρούς.</a:t>
            </a:r>
          </a:p>
          <a:p>
            <a:pPr algn="just">
              <a:spcBef>
                <a:spcPts val="1800"/>
              </a:spcBef>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Το ειδικό αυτό καθεστώς δόμησης εφαρμόζεται μέχρι την ολοκλήρωση του πολεοδομικού σχεδιασμού (δηλαδή την ένταξη σε πολεοδομικό σχέδιο) των οικισμών αυτών. </a:t>
            </a:r>
          </a:p>
          <a:p>
            <a:pPr algn="just">
              <a:spcBef>
                <a:spcPts val="1800"/>
              </a:spcBef>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Αρχικά η αρμοδιότητα οριοθέτησης των οικισμών είχε ανατεθεί στον οικείο Νομάρχη που τότε ήταν όργανο της περιφερειακής διοίκησης του Κράτους. Σύμφωνα με τη νομολογία (</a:t>
            </a:r>
            <a:r>
              <a:rPr lang="el-GR" sz="1400" dirty="0" err="1">
                <a:solidFill>
                  <a:schemeClr val="bg2"/>
                </a:solidFill>
                <a:latin typeface="Calibri" panose="020F0502020204030204" pitchFamily="34" charset="0"/>
                <a:cs typeface="Calibri" panose="020F0502020204030204" pitchFamily="34" charset="0"/>
              </a:rPr>
              <a:t>ΣτΕΟλ</a:t>
            </a:r>
            <a:r>
              <a:rPr lang="el-GR" sz="1400" dirty="0">
                <a:solidFill>
                  <a:schemeClr val="bg2"/>
                </a:solidFill>
                <a:latin typeface="Calibri" panose="020F0502020204030204" pitchFamily="34" charset="0"/>
                <a:cs typeface="Calibri" panose="020F0502020204030204" pitchFamily="34" charset="0"/>
              </a:rPr>
              <a:t> 3661/2005), </a:t>
            </a:r>
            <a:r>
              <a:rPr lang="el-GR" sz="1400" b="1" u="sng" dirty="0">
                <a:solidFill>
                  <a:schemeClr val="bg2"/>
                </a:solidFill>
                <a:latin typeface="Calibri" panose="020F0502020204030204" pitchFamily="34" charset="0"/>
                <a:cs typeface="Calibri" panose="020F0502020204030204" pitchFamily="34" charset="0"/>
              </a:rPr>
              <a:t>η πράξη οριοθέτησης οικισμού αποτελεί ρύθμιση πολεοδομικού σχεδιασμού </a:t>
            </a:r>
            <a:r>
              <a:rPr lang="el-GR" sz="1400" dirty="0">
                <a:solidFill>
                  <a:schemeClr val="bg2"/>
                </a:solidFill>
                <a:latin typeface="Calibri" panose="020F0502020204030204" pitchFamily="34" charset="0"/>
                <a:cs typeface="Calibri" panose="020F0502020204030204" pitchFamily="34" charset="0"/>
              </a:rPr>
              <a:t>και </a:t>
            </a:r>
            <a:r>
              <a:rPr lang="el-GR" sz="1400" b="1" u="sng" dirty="0">
                <a:solidFill>
                  <a:schemeClr val="bg2"/>
                </a:solidFill>
                <a:latin typeface="Calibri" panose="020F0502020204030204" pitchFamily="34" charset="0"/>
                <a:cs typeface="Calibri" panose="020F0502020204030204" pitchFamily="34" charset="0"/>
              </a:rPr>
              <a:t>δεν αποτελεί υπόθεση τοπική, ούτε τεχνικό ή λεπτομερειακό ζήτημα. Συνεπώς πρέπει να εγκρίνεται με Π.Δ. και όχι με πράξη άλλου οργάνου της Διοίκησης</a:t>
            </a:r>
            <a:r>
              <a:rPr lang="el-GR" sz="1400" dirty="0">
                <a:solidFill>
                  <a:schemeClr val="bg2"/>
                </a:solidFill>
                <a:latin typeface="Calibri" panose="020F0502020204030204" pitchFamily="34" charset="0"/>
                <a:cs typeface="Calibri" panose="020F0502020204030204" pitchFamily="34" charset="0"/>
              </a:rPr>
              <a:t>, ιδίως για οικισμούς σε ευαίσθητα οικοσυστήματα (μικρά νησιά αρχαιολογικοί χώροι, σε παράκτια ζώνη 500 μ. από την ακτή, ιστορικοί ή παραδοσιακοί οικισμοί). </a:t>
            </a:r>
            <a:r>
              <a:rPr lang="el-GR" sz="1400" b="1" u="sng" dirty="0">
                <a:solidFill>
                  <a:schemeClr val="bg2"/>
                </a:solidFill>
                <a:latin typeface="Calibri" panose="020F0502020204030204" pitchFamily="34" charset="0"/>
                <a:cs typeface="Calibri" panose="020F0502020204030204" pitchFamily="34" charset="0"/>
              </a:rPr>
              <a:t>Έτσι, η οριοθέτηση και ο καθορισμός όρων και περιορισμών δόμησης εντός των ανωτέρω οικισμών γίνεται είτε στο πλαίσιο ΤΠΣ ή ΕΠΣ, είτε αυτοτελούς Π.Δ/τος που καλύπτει τουλάχιστον έναν οικισμό.  </a:t>
            </a:r>
          </a:p>
          <a:p>
            <a:pPr algn="just">
              <a:spcBef>
                <a:spcPts val="1800"/>
              </a:spcBef>
              <a:buFont typeface="Wingdings" panose="05000000000000000000" pitchFamily="2" charset="2"/>
              <a:buChar char="Ø"/>
            </a:pPr>
            <a:r>
              <a:rPr lang="el-GR" sz="1400" b="1" u="sng" dirty="0">
                <a:solidFill>
                  <a:schemeClr val="bg2"/>
                </a:solidFill>
                <a:latin typeface="Calibri" panose="020F0502020204030204" pitchFamily="34" charset="0"/>
                <a:cs typeface="Calibri" panose="020F0502020204030204" pitchFamily="34" charset="0"/>
              </a:rPr>
              <a:t>Αν δεν υφίσταται έγκυρη οριοθέτηση, οι οικοδομικές άδειες εκδίδονται με παρεμπίπτουσα ειδικά αιτιολογημένη κρίση των αρμόδιων ΥΔΟΜ εάν ένα ακίνητο βρίσκεται στα όρια οικισμού.</a:t>
            </a:r>
            <a:endParaRPr lang="en-US" sz="1400" b="1" u="sng" dirty="0">
              <a:solidFill>
                <a:schemeClr val="bg2"/>
              </a:solidFill>
              <a:latin typeface="Calibri" panose="020F0502020204030204" pitchFamily="34" charset="0"/>
              <a:cs typeface="Calibri" panose="020F0502020204030204" pitchFamily="34" charset="0"/>
            </a:endParaRPr>
          </a:p>
          <a:p>
            <a:pPr algn="just">
              <a:spcBef>
                <a:spcPts val="1800"/>
              </a:spcBef>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Με το άρθρο 12 του ν. 4759/2020, όπως αυτό αντικαταστάθηκε με το άρθρο 85 παρ. 1 του ν. 4915/2022, </a:t>
            </a:r>
            <a:r>
              <a:rPr lang="el-GR" sz="1400" b="1" dirty="0">
                <a:solidFill>
                  <a:schemeClr val="bg2"/>
                </a:solidFill>
                <a:latin typeface="Calibri" panose="020F0502020204030204" pitchFamily="34" charset="0"/>
                <a:cs typeface="Calibri" panose="020F0502020204030204" pitchFamily="34" charset="0"/>
              </a:rPr>
              <a:t>προβλέπεται η καθιέρωση ενιαίας διαδικασίας οριοθέτησης για τις δύο προαναφερόμενες κατηγορίες οικισμών καθώς και κοινών γενικών όρων δόμησης</a:t>
            </a:r>
            <a:r>
              <a:rPr lang="el-GR" sz="1400" dirty="0">
                <a:solidFill>
                  <a:schemeClr val="bg2"/>
                </a:solidFill>
                <a:latin typeface="Calibri" panose="020F0502020204030204" pitchFamily="34" charset="0"/>
                <a:cs typeface="Calibri" panose="020F0502020204030204" pitchFamily="34" charset="0"/>
              </a:rPr>
              <a:t>. Για τον σκοπό αυτόν, το πιο πάνω άρθρο παρέχει </a:t>
            </a:r>
            <a:r>
              <a:rPr lang="el-GR" sz="1400" b="1" dirty="0">
                <a:solidFill>
                  <a:schemeClr val="bg2"/>
                </a:solidFill>
                <a:latin typeface="Calibri" panose="020F0502020204030204" pitchFamily="34" charset="0"/>
                <a:cs typeface="Calibri" panose="020F0502020204030204" pitchFamily="34" charset="0"/>
              </a:rPr>
              <a:t>εξουσιοδότηση για την έκδοση Π.Δ/τος, με το οποίο θα καθορισθούν τα κριτήρια, ο τρόπος και οι διαδικασίες οριοθέτησης των ανωτέρω οικισμών και οι γενικοί όροι και περιορισμοί δόμησης, οι επιτρεπόμενες χρήσεις γης, καθώς και άλλο αναγκαίο στοιχείο για την προστασία της φυσιογνωμίας τους</a:t>
            </a:r>
            <a:r>
              <a:rPr lang="el-GR" sz="1400" dirty="0">
                <a:solidFill>
                  <a:schemeClr val="bg2"/>
                </a:solidFill>
                <a:latin typeface="Calibri" panose="020F0502020204030204" pitchFamily="34" charset="0"/>
                <a:cs typeface="Calibri" panose="020F0502020204030204" pitchFamily="34" charset="0"/>
              </a:rPr>
              <a:t>. </a:t>
            </a:r>
            <a:endParaRPr lang="el-GR" u="sng" dirty="0">
              <a:solidFill>
                <a:srgbClr val="002060"/>
              </a:solidFill>
            </a:endParaRPr>
          </a:p>
          <a:p>
            <a:pPr lvl="1" algn="just">
              <a:buFont typeface="Wingdings" panose="05000000000000000000" pitchFamily="2" charset="2"/>
              <a:buChar char="Ø"/>
            </a:pPr>
            <a:endParaRPr lang="el-GR" u="sng" dirty="0">
              <a:solidFill>
                <a:srgbClr val="002060"/>
              </a:solidFill>
            </a:endParaRPr>
          </a:p>
          <a:p>
            <a:pPr algn="just"/>
            <a:endParaRPr lang="el-GR" dirty="0">
              <a:solidFill>
                <a:srgbClr val="002060"/>
              </a:solidFill>
            </a:endParaRPr>
          </a:p>
        </p:txBody>
      </p:sp>
      <p:sp>
        <p:nvSpPr>
          <p:cNvPr id="4" name="Θέση αριθμού διαφάνειας 3">
            <a:extLst>
              <a:ext uri="{FF2B5EF4-FFF2-40B4-BE49-F238E27FC236}">
                <a16:creationId xmlns:a16="http://schemas.microsoft.com/office/drawing/2014/main" id="{834B322F-6BC2-4BBA-9A82-DDEDB8E1A580}"/>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764391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614058-77F5-D23F-5772-76FC0DEC709A}"/>
              </a:ext>
            </a:extLst>
          </p:cNvPr>
          <p:cNvSpPr>
            <a:spLocks noGrp="1"/>
          </p:cNvSpPr>
          <p:nvPr>
            <p:ph type="title"/>
          </p:nvPr>
        </p:nvSpPr>
        <p:spPr>
          <a:xfrm>
            <a:off x="1141413" y="618518"/>
            <a:ext cx="9905998" cy="967091"/>
          </a:xfrm>
        </p:spPr>
        <p:txBody>
          <a:bodyPr>
            <a:normAutofit fontScale="90000"/>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ΙΒ. ΤΟ ΑΠΟ 11/15.4.2025 Π.Δ.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ΚαθορισμΟΥ</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κριτηρΙων</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και διαδικασιών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οριοθΕτησης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των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οικισμΩν</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ΧΩρας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b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(ΦΕΚ Δ’ 194/15.4.2025)</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a:t>
            </a:r>
            <a:endParaRPr lang="en-US" sz="2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5490413-A4E0-2D4F-1D49-32960A8F9E7C}"/>
              </a:ext>
            </a:extLst>
          </p:cNvPr>
          <p:cNvSpPr>
            <a:spLocks noGrp="1"/>
          </p:cNvSpPr>
          <p:nvPr>
            <p:ph idx="1"/>
          </p:nvPr>
        </p:nvSpPr>
        <p:spPr>
          <a:xfrm>
            <a:off x="1141412" y="1896893"/>
            <a:ext cx="9905999" cy="4824919"/>
          </a:xfrm>
        </p:spPr>
        <p:txBody>
          <a:bodyPr>
            <a:normAutofit fontScale="92500" lnSpcReduction="20000"/>
          </a:bodyPr>
          <a:lstStyle/>
          <a:p>
            <a:pPr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το νέο Π.Δ. Καθιερώνεται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κοινή διαδικασία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και τρόπος οριοθέτησης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οικισμών κάτω των 2.000 κατοίκων που προϋφίστανται της 14.03.1983, των οικισμών που προϋφίστανται του 1923, καθώς και των παραδοσιακών οικισμών.</a:t>
            </a:r>
          </a:p>
          <a:p>
            <a:pPr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τον καθορισμό ορίου του οικισμού,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κρίσιμος χρόνος είναι η πραγματική κατάσταση κατά την 14.03.1983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(ημερομηνία έναρξης ισχύος του ν. 1337/1983). </a:t>
            </a:r>
          </a:p>
          <a:p>
            <a:pPr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τον καθορισμό του ορίου του οικισμού, βάσει των ιστορικών στοιχείων δημιουργίας και διαμόρφωσής του, καθιερώνονται τρεις (3) Ζώνες:</a:t>
            </a:r>
          </a:p>
          <a:p>
            <a:pPr marL="514350" indent="-285750" algn="just">
              <a:buFont typeface="Wingdings" panose="05000000000000000000" pitchFamily="2" charset="2"/>
              <a:buChar char="v"/>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ΖΩΝΗ Α: Περιλαμβάνει το συνεκτικό τμήμα του οικισμού που προϋφίσταται του 1923 και αποτελεί τον ιστορικό πυρήνα του</a:t>
            </a:r>
          </a:p>
          <a:p>
            <a:pPr marL="514350" indent="-285750" algn="just">
              <a:buFont typeface="Wingdings" panose="05000000000000000000" pitchFamily="2" charset="2"/>
              <a:buChar char="v"/>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ΖΩΝΗ Β: Περιλαμβάνει το συνεκτικό τμήμα του οικισμού που δημιουργήθηκε από το 1923 έως το 1983</a:t>
            </a:r>
          </a:p>
          <a:p>
            <a:pPr marL="514350" indent="-285750" algn="just">
              <a:buFont typeface="Wingdings" panose="05000000000000000000" pitchFamily="2" charset="2"/>
              <a:buChar char="v"/>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ΖΩΝΗ Β1: Περιλαμβάνει το διάσπαρτο τμήμα του οικισμού που δημιουργήθηκε από το 1923 έως το 1983</a:t>
            </a:r>
          </a:p>
          <a:p>
            <a:pPr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Η οριοθέτηση των οικισμών εγκρίνεται είτε με αυτοτελές Π.Δ. είτε στο πλαίσιο εκπόνησης ΤΠΣ, ΕΠΣ</a:t>
            </a:r>
          </a:p>
          <a:p>
            <a:pPr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το νέο Π.Δ. Καθορίζονται όροι δόμησης και χρήσεις γης κατά Ζώνη </a:t>
            </a:r>
          </a:p>
          <a:p>
            <a:pPr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Όρια οικισμών που καθορίστηκαν με αποφάσεις αναρμόδιων οργάνων ή με εσφαλμένη μεθοδολογία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επανεγκρίνονται</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ή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αναοριοθετούνται</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υποχρεωτικά στο πλαίσιο ΤΠΣ, ΕΠΣ ή αυτοτελούς Π.Δ. Προβλέπεται διαδικασία έγκρισης από το οικείο Δημοτικό Συμβούλιο, δημοσιοποίησης/ανάρτησης και ενστάσεων, διαβίβαση στη Δ/</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νση</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ΠΕΧΩΣ της Αποκεντρωμένης Διοίκησης, γνωμοδότηση του ΣΥΠΟΘΑ ή ΚΕΣΥΠΟΘΑ και ΚΕΣΑ για παραδοσιακούς οικισμούς και αποστολή στην αρμόδια Υπηρεσία του ΥΠΕΝ για την έκδοση του Π.Δ/τος.</a:t>
            </a:r>
          </a:p>
          <a:p>
            <a:pPr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Έως την έκδοση του Π.Δ. οριοθέτησης εκάστου οικισμού, εξακολουθούν να ισχύουν οι αντίστοιχες για κάθε είδος οικισμού διατάξεις του Κώδικα Βασικής Πολεοδομικής Νομοθεσίας, καθώς και τα κατ` ιδίαν Π.Δ/τα καθορισμού ορίων, όρων και περιορισμών δόμησης.</a:t>
            </a:r>
          </a:p>
          <a:p>
            <a:pPr>
              <a:buFont typeface="Wingdings" panose="05000000000000000000" pitchFamily="2" charset="2"/>
              <a:buChar char="§"/>
            </a:pP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9475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B5F49A-2249-4884-9E57-C2570EA8E2C9}"/>
              </a:ext>
            </a:extLst>
          </p:cNvPr>
          <p:cNvSpPr>
            <a:spLocks noGrp="1"/>
          </p:cNvSpPr>
          <p:nvPr>
            <p:ph type="title"/>
          </p:nvPr>
        </p:nvSpPr>
        <p:spPr>
          <a:xfrm>
            <a:off x="1310992" y="609601"/>
            <a:ext cx="9276528" cy="365125"/>
          </a:xfrm>
        </p:spPr>
        <p:txBody>
          <a:bodyPr>
            <a:noAutofit/>
          </a:bodyPr>
          <a:lstStyle/>
          <a:p>
            <a:pPr algn="ctr"/>
            <a:r>
              <a:rPr lang="el-GR" sz="1800" b="1" dirty="0">
                <a:solidFill>
                  <a:schemeClr val="bg2"/>
                </a:solidFill>
                <a:latin typeface="Calibri" panose="020F0502020204030204" pitchFamily="34" charset="0"/>
                <a:cs typeface="Calibri" panose="020F0502020204030204" pitchFamily="34" charset="0"/>
              </a:rPr>
              <a:t>ΙΓ. </a:t>
            </a:r>
            <a:r>
              <a:rPr lang="el-GR" sz="1800" b="1" dirty="0" err="1">
                <a:solidFill>
                  <a:schemeClr val="bg2"/>
                </a:solidFill>
                <a:latin typeface="Calibri" panose="020F0502020204030204" pitchFamily="34" charset="0"/>
                <a:cs typeface="Calibri" panose="020F0502020204030204" pitchFamily="34" charset="0"/>
              </a:rPr>
              <a:t>ΚανΟνες</a:t>
            </a:r>
            <a:r>
              <a:rPr lang="el-GR" sz="1800" b="1" dirty="0">
                <a:solidFill>
                  <a:schemeClr val="bg2"/>
                </a:solidFill>
                <a:latin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cs typeface="Calibri" panose="020F0502020204030204" pitchFamily="34" charset="0"/>
              </a:rPr>
              <a:t>δΟμησης</a:t>
            </a:r>
            <a:r>
              <a:rPr lang="el-GR" sz="1800" b="1" dirty="0">
                <a:solidFill>
                  <a:schemeClr val="bg2"/>
                </a:solidFill>
                <a:latin typeface="Calibri" panose="020F0502020204030204" pitchFamily="34" charset="0"/>
                <a:cs typeface="Calibri" panose="020F0502020204030204" pitchFamily="34" charset="0"/>
              </a:rPr>
              <a:t> σε </a:t>
            </a:r>
            <a:r>
              <a:rPr lang="el-GR" sz="1800" b="1" dirty="0" err="1">
                <a:solidFill>
                  <a:schemeClr val="bg2"/>
                </a:solidFill>
                <a:latin typeface="Calibri" panose="020F0502020204030204" pitchFamily="34" charset="0"/>
                <a:cs typeface="Calibri" panose="020F0502020204030204" pitchFamily="34" charset="0"/>
              </a:rPr>
              <a:t>παραδοσιακοΥς</a:t>
            </a:r>
            <a:r>
              <a:rPr lang="el-GR" sz="1800" b="1" dirty="0">
                <a:solidFill>
                  <a:schemeClr val="bg2"/>
                </a:solidFill>
                <a:latin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cs typeface="Calibri" panose="020F0502020204030204" pitchFamily="34" charset="0"/>
              </a:rPr>
              <a:t>οικισμοΥς</a:t>
            </a:r>
            <a:r>
              <a:rPr lang="el-GR" sz="1800" b="1" dirty="0">
                <a:solidFill>
                  <a:schemeClr val="bg2"/>
                </a:solidFill>
                <a:latin typeface="Calibri" panose="020F0502020204030204" pitchFamily="34" charset="0"/>
                <a:cs typeface="Calibri" panose="020F0502020204030204" pitchFamily="34" charset="0"/>
              </a:rPr>
              <a:t> </a:t>
            </a:r>
          </a:p>
        </p:txBody>
      </p:sp>
      <p:sp>
        <p:nvSpPr>
          <p:cNvPr id="3" name="Θέση περιεχομένου 2">
            <a:extLst>
              <a:ext uri="{FF2B5EF4-FFF2-40B4-BE49-F238E27FC236}">
                <a16:creationId xmlns:a16="http://schemas.microsoft.com/office/drawing/2014/main" id="{09B23FE0-7A1B-4927-B858-A8D521A55FC5}"/>
              </a:ext>
            </a:extLst>
          </p:cNvPr>
          <p:cNvSpPr>
            <a:spLocks noGrp="1"/>
          </p:cNvSpPr>
          <p:nvPr>
            <p:ph idx="1"/>
          </p:nvPr>
        </p:nvSpPr>
        <p:spPr>
          <a:xfrm>
            <a:off x="1217942" y="1256287"/>
            <a:ext cx="10445522" cy="4992112"/>
          </a:xfrm>
        </p:spPr>
        <p:txBody>
          <a:bodyPr>
            <a:normAutofit fontScale="25000" lnSpcReduction="20000"/>
          </a:bodyPr>
          <a:lstStyle/>
          <a:p>
            <a:pPr algn="just">
              <a:spcBef>
                <a:spcPts val="1800"/>
              </a:spcBef>
              <a:buFont typeface="Wingdings" panose="05000000000000000000" pitchFamily="2" charset="2"/>
              <a:buChar char="Ø"/>
            </a:pPr>
            <a:r>
              <a:rPr lang="el-GR" sz="5600" dirty="0">
                <a:solidFill>
                  <a:schemeClr val="bg2"/>
                </a:solidFill>
                <a:latin typeface="Calibri" panose="020F0502020204030204" pitchFamily="34" charset="0"/>
                <a:cs typeface="Calibri" panose="020F0502020204030204" pitchFamily="34" charset="0"/>
              </a:rPr>
              <a:t>Οι </a:t>
            </a:r>
            <a:r>
              <a:rPr lang="el-GR" sz="5600" b="1" u="sng" dirty="0">
                <a:solidFill>
                  <a:schemeClr val="bg2"/>
                </a:solidFill>
                <a:latin typeface="Calibri" panose="020F0502020204030204" pitchFamily="34" charset="0"/>
                <a:cs typeface="Calibri" panose="020F0502020204030204" pitchFamily="34" charset="0"/>
              </a:rPr>
              <a:t>παραδοσιακοί οικισμοί</a:t>
            </a:r>
            <a:r>
              <a:rPr lang="el-GR" sz="5600" b="1" dirty="0">
                <a:solidFill>
                  <a:schemeClr val="bg2"/>
                </a:solidFill>
                <a:latin typeface="Calibri" panose="020F0502020204030204" pitchFamily="34" charset="0"/>
                <a:cs typeface="Calibri" panose="020F0502020204030204" pitchFamily="34" charset="0"/>
              </a:rPr>
              <a:t> </a:t>
            </a:r>
            <a:r>
              <a:rPr lang="el-GR" sz="5600" dirty="0">
                <a:solidFill>
                  <a:schemeClr val="bg2"/>
                </a:solidFill>
                <a:latin typeface="Calibri" panose="020F0502020204030204" pitchFamily="34" charset="0"/>
                <a:cs typeface="Calibri" panose="020F0502020204030204" pitchFamily="34" charset="0"/>
              </a:rPr>
              <a:t>και γενικότερα τα οικιστικά σύνολα που διατηρούν τον παραδοσιακό πολεοδομικό τους ιστό και παραδοσιακά οικοδομήματα και στοιχεία </a:t>
            </a:r>
            <a:r>
              <a:rPr lang="el-GR" sz="5600" b="1" u="sng" dirty="0">
                <a:solidFill>
                  <a:schemeClr val="bg2"/>
                </a:solidFill>
                <a:latin typeface="Calibri" panose="020F0502020204030204" pitchFamily="34" charset="0"/>
                <a:cs typeface="Calibri" panose="020F0502020204030204" pitchFamily="34" charset="0"/>
              </a:rPr>
              <a:t>συνιστούν σημαντικά στοιχεία του πολιτιστικού περιβάλλοντος</a:t>
            </a:r>
            <a:r>
              <a:rPr lang="el-GR" sz="5600" dirty="0">
                <a:solidFill>
                  <a:schemeClr val="bg2"/>
                </a:solidFill>
                <a:latin typeface="Calibri" panose="020F0502020204030204" pitchFamily="34" charset="0"/>
                <a:cs typeface="Calibri" panose="020F0502020204030204" pitchFamily="34" charset="0"/>
              </a:rPr>
              <a:t>. </a:t>
            </a:r>
          </a:p>
          <a:p>
            <a:pPr algn="just">
              <a:spcBef>
                <a:spcPts val="1800"/>
              </a:spcBef>
              <a:buFont typeface="Wingdings" panose="05000000000000000000" pitchFamily="2" charset="2"/>
              <a:buChar char="Ø"/>
            </a:pPr>
            <a:r>
              <a:rPr lang="el-GR" sz="5600" dirty="0">
                <a:solidFill>
                  <a:schemeClr val="bg2"/>
                </a:solidFill>
                <a:latin typeface="Calibri" panose="020F0502020204030204" pitchFamily="34" charset="0"/>
                <a:cs typeface="Calibri" panose="020F0502020204030204" pitchFamily="34" charset="0"/>
              </a:rPr>
              <a:t>Για τα πιο πάνω οικιστικά σύνολα καθιερώνεται από το </a:t>
            </a:r>
            <a:r>
              <a:rPr lang="el-GR" sz="5600" u="sng" dirty="0">
                <a:solidFill>
                  <a:schemeClr val="bg2"/>
                </a:solidFill>
                <a:latin typeface="Calibri" panose="020F0502020204030204" pitchFamily="34" charset="0"/>
                <a:cs typeface="Calibri" panose="020F0502020204030204" pitchFamily="34" charset="0"/>
              </a:rPr>
              <a:t>άρθρο 24 παρ. 1 και 6 Συντ. </a:t>
            </a:r>
            <a:r>
              <a:rPr lang="el-GR" sz="5600" dirty="0">
                <a:solidFill>
                  <a:schemeClr val="bg2"/>
                </a:solidFill>
                <a:latin typeface="Calibri" panose="020F0502020204030204" pitchFamily="34" charset="0"/>
                <a:cs typeface="Calibri" panose="020F0502020204030204" pitchFamily="34" charset="0"/>
              </a:rPr>
              <a:t>και από τη </a:t>
            </a:r>
            <a:r>
              <a:rPr lang="el-GR" sz="5600" u="sng" dirty="0">
                <a:solidFill>
                  <a:schemeClr val="bg2"/>
                </a:solidFill>
                <a:latin typeface="Calibri" panose="020F0502020204030204" pitchFamily="34" charset="0"/>
                <a:cs typeface="Calibri" panose="020F0502020204030204" pitchFamily="34" charset="0"/>
              </a:rPr>
              <a:t>Διεθνή Σύμβαση της Γρανάδας </a:t>
            </a:r>
            <a:r>
              <a:rPr lang="el-GR" sz="5600" dirty="0">
                <a:solidFill>
                  <a:schemeClr val="bg2"/>
                </a:solidFill>
                <a:latin typeface="Calibri" panose="020F0502020204030204" pitchFamily="34" charset="0"/>
                <a:cs typeface="Calibri" panose="020F0502020204030204" pitchFamily="34" charset="0"/>
              </a:rPr>
              <a:t>αυξημένη προστασία. Η προστασία αυτή περιλαμβάνει την </a:t>
            </a:r>
            <a:r>
              <a:rPr lang="el-GR" sz="5600" u="sng" dirty="0">
                <a:solidFill>
                  <a:schemeClr val="bg2"/>
                </a:solidFill>
                <a:latin typeface="Calibri" panose="020F0502020204030204" pitchFamily="34" charset="0"/>
                <a:cs typeface="Calibri" panose="020F0502020204030204" pitchFamily="34" charset="0"/>
              </a:rPr>
              <a:t>καταγραφή, αξιολόγηση, οριοθέτηση και χαρακτηρισμό τους</a:t>
            </a:r>
            <a:r>
              <a:rPr lang="el-GR" sz="5600" dirty="0">
                <a:solidFill>
                  <a:schemeClr val="bg2"/>
                </a:solidFill>
                <a:latin typeface="Calibri" panose="020F0502020204030204" pitchFamily="34" charset="0"/>
                <a:cs typeface="Calibri" panose="020F0502020204030204" pitchFamily="34" charset="0"/>
              </a:rPr>
              <a:t>, καθώς και τη </a:t>
            </a:r>
            <a:r>
              <a:rPr lang="el-GR" sz="5600" u="sng" dirty="0">
                <a:solidFill>
                  <a:schemeClr val="bg2"/>
                </a:solidFill>
                <a:latin typeface="Calibri" panose="020F0502020204030204" pitchFamily="34" charset="0"/>
                <a:cs typeface="Calibri" panose="020F0502020204030204" pitchFamily="34" charset="0"/>
              </a:rPr>
              <a:t>θέσπιση ειδικών όρων δόμησης</a:t>
            </a:r>
            <a:r>
              <a:rPr lang="el-GR" sz="5600" dirty="0">
                <a:solidFill>
                  <a:schemeClr val="bg2"/>
                </a:solidFill>
                <a:latin typeface="Calibri" panose="020F0502020204030204" pitchFamily="34" charset="0"/>
                <a:cs typeface="Calibri" panose="020F0502020204030204" pitchFamily="34" charset="0"/>
              </a:rPr>
              <a:t>, με σκοπό </a:t>
            </a:r>
            <a:r>
              <a:rPr lang="el-GR" sz="5600" u="sng" dirty="0">
                <a:solidFill>
                  <a:schemeClr val="bg2"/>
                </a:solidFill>
                <a:latin typeface="Calibri" panose="020F0502020204030204" pitchFamily="34" charset="0"/>
                <a:cs typeface="Calibri" panose="020F0502020204030204" pitchFamily="34" charset="0"/>
              </a:rPr>
              <a:t>τη διατήρηση στο διηνεκές των παραδοσιακών τους στοιχείων και τον έλεγχο της δόμησης, προκειμένου οι νέες οικοδομές να εναρμονίζονται με τα παραδοσιακά πρότυπα</a:t>
            </a:r>
            <a:r>
              <a:rPr lang="el-GR" sz="5600" dirty="0">
                <a:solidFill>
                  <a:schemeClr val="bg2"/>
                </a:solidFill>
                <a:latin typeface="Calibri" panose="020F0502020204030204" pitchFamily="34" charset="0"/>
                <a:cs typeface="Calibri" panose="020F0502020204030204" pitchFamily="34" charset="0"/>
              </a:rPr>
              <a:t>.</a:t>
            </a:r>
          </a:p>
          <a:p>
            <a:pPr algn="just">
              <a:spcBef>
                <a:spcPts val="1800"/>
              </a:spcBef>
              <a:buFont typeface="Wingdings" panose="05000000000000000000" pitchFamily="2" charset="2"/>
              <a:buChar char="Ø"/>
            </a:pPr>
            <a:r>
              <a:rPr lang="el-GR" sz="5600" dirty="0">
                <a:solidFill>
                  <a:schemeClr val="bg2"/>
                </a:solidFill>
                <a:latin typeface="Calibri" panose="020F0502020204030204" pitchFamily="34" charset="0"/>
                <a:cs typeface="Calibri" panose="020F0502020204030204" pitchFamily="34" charset="0"/>
              </a:rPr>
              <a:t>Στο άρθρο 6 παρ. 2 του Ν.Ο.Κ. καθιερώνεται ιδιαίτερο προστατευτικό καθεστώς δόμησης για τους παραδοσιακούς οικισμούς και γενικότερα για τα προστατευόμενα οικιστικά σύνολα, στα οποία εντάσσονται και παραδοσιακά τμήματα πόλεων ή οικισμών ή αυτοτελή οικιστικά σύνολα εκτός αυτών. Στις περιοχές αυτές επιτρέπεται, μετά από μελέτες αστικού σχεδιασμού ή τοπίου, να </a:t>
            </a:r>
            <a:r>
              <a:rPr lang="el-GR" sz="5600" u="sng" dirty="0">
                <a:solidFill>
                  <a:schemeClr val="bg2"/>
                </a:solidFill>
                <a:latin typeface="Calibri" panose="020F0502020204030204" pitchFamily="34" charset="0"/>
                <a:cs typeface="Calibri" panose="020F0502020204030204" pitchFamily="34" charset="0"/>
              </a:rPr>
              <a:t>θεσπίζονται με Π.Δ/τα ειδικοί όροι και περιορισμοί δόμησης και μορφολογικοί περιορισμοί και να καθορίζονται ειδικές χρήσεις, </a:t>
            </a:r>
            <a:r>
              <a:rPr lang="el-GR" sz="5600" dirty="0">
                <a:solidFill>
                  <a:schemeClr val="bg2"/>
                </a:solidFill>
                <a:latin typeface="Calibri" panose="020F0502020204030204" pitchFamily="34" charset="0"/>
                <a:cs typeface="Calibri" panose="020F0502020204030204" pitchFamily="34" charset="0"/>
              </a:rPr>
              <a:t>με σκοπό τη </a:t>
            </a:r>
            <a:r>
              <a:rPr lang="el-GR" sz="5600" u="sng" dirty="0">
                <a:solidFill>
                  <a:schemeClr val="bg2"/>
                </a:solidFill>
                <a:latin typeface="Calibri" panose="020F0502020204030204" pitchFamily="34" charset="0"/>
                <a:cs typeface="Calibri" panose="020F0502020204030204" pitchFamily="34" charset="0"/>
              </a:rPr>
              <a:t>διατήρηση και ανάδειξη της ιδιαίτερης ιστορικής, πολεοδομικής, αρχιτεκτονικής, λαογραφικής, κοινωνικής και αισθητικής φυσιογνωμίας τους</a:t>
            </a:r>
            <a:r>
              <a:rPr lang="el-GR" sz="5600" dirty="0">
                <a:solidFill>
                  <a:schemeClr val="bg2"/>
                </a:solidFill>
                <a:latin typeface="Calibri" panose="020F0502020204030204" pitchFamily="34" charset="0"/>
                <a:cs typeface="Calibri" panose="020F0502020204030204" pitchFamily="34" charset="0"/>
              </a:rPr>
              <a:t>. </a:t>
            </a:r>
          </a:p>
          <a:p>
            <a:pPr algn="just">
              <a:spcBef>
                <a:spcPts val="1800"/>
              </a:spcBef>
              <a:buFont typeface="Wingdings" panose="05000000000000000000" pitchFamily="2" charset="2"/>
              <a:buChar char="Ø"/>
            </a:pPr>
            <a:r>
              <a:rPr lang="el-GR" sz="5600" b="1" u="sng" dirty="0">
                <a:solidFill>
                  <a:schemeClr val="bg2"/>
                </a:solidFill>
                <a:latin typeface="Calibri" panose="020F0502020204030204" pitchFamily="34" charset="0"/>
                <a:cs typeface="Calibri" panose="020F0502020204030204" pitchFamily="34" charset="0"/>
              </a:rPr>
              <a:t>Ειδικές διατάξεις για την προστασία των παραδοσιακών οικισμών κατισχύουν των διατάξεων του ΝΟΚ (άρθρο 6 παρ. 2 Ν.Ο.Κ.)</a:t>
            </a:r>
          </a:p>
          <a:p>
            <a:pPr algn="just">
              <a:spcBef>
                <a:spcPts val="1800"/>
              </a:spcBef>
              <a:buFont typeface="Wingdings" panose="05000000000000000000" pitchFamily="2" charset="2"/>
              <a:buChar char="Ø"/>
            </a:pPr>
            <a:r>
              <a:rPr lang="el-GR" sz="5600" dirty="0">
                <a:solidFill>
                  <a:schemeClr val="bg2"/>
                </a:solidFill>
                <a:latin typeface="Calibri" panose="020F0502020204030204" pitchFamily="34" charset="0"/>
                <a:cs typeface="Calibri" panose="020F0502020204030204" pitchFamily="34" charset="0"/>
              </a:rPr>
              <a:t>Οι πρώτοι 420 παραδοσιακοί οικισμοί της χώρας χαρακτηρίσθηκαν με το Π.Δ. της 19.10/13.11.1978 (Δ΄ 594). Περιλαμβάνονται η  Μονεμβασιά, πολλοί οικισμοί της Μάνης, η Δημητσάνα και η Καρύταινα, οι Σπέτσες, η Ύδρα, η </a:t>
            </a:r>
            <a:r>
              <a:rPr lang="el-GR" sz="5600" dirty="0" err="1">
                <a:solidFill>
                  <a:schemeClr val="bg2"/>
                </a:solidFill>
                <a:latin typeface="Calibri" panose="020F0502020204030204" pitchFamily="34" charset="0"/>
                <a:cs typeface="Calibri" panose="020F0502020204030204" pitchFamily="34" charset="0"/>
              </a:rPr>
              <a:t>Αράχωβα</a:t>
            </a:r>
            <a:r>
              <a:rPr lang="el-GR" sz="5600" dirty="0">
                <a:solidFill>
                  <a:schemeClr val="bg2"/>
                </a:solidFill>
                <a:latin typeface="Calibri" panose="020F0502020204030204" pitchFamily="34" charset="0"/>
                <a:cs typeface="Calibri" panose="020F0502020204030204" pitchFamily="34" charset="0"/>
              </a:rPr>
              <a:t>, το Γαλαξίδι, η Σκόπελος, η Αλόννησος, πολλοί οικισμοί στην Κέρκυρα, στις Κυκλάδες, στα Δωδεκάνησα κ.λπ.. </a:t>
            </a:r>
          </a:p>
          <a:p>
            <a:pPr marL="0" lvl="0" indent="0" algn="just">
              <a:spcBef>
                <a:spcPts val="1800"/>
              </a:spcBef>
              <a:buClr>
                <a:srgbClr val="353535"/>
              </a:buClr>
              <a:buNone/>
            </a:pPr>
            <a:endParaRPr lang="el-GR" sz="5600" dirty="0">
              <a:solidFill>
                <a:schemeClr val="bg1"/>
              </a:solidFill>
              <a:latin typeface="Calibri" panose="020F0502020204030204" pitchFamily="34" charset="0"/>
              <a:cs typeface="Calibri" panose="020F0502020204030204" pitchFamily="34" charset="0"/>
            </a:endParaRPr>
          </a:p>
          <a:p>
            <a:pPr marL="57150" indent="0" algn="just">
              <a:buNone/>
            </a:pPr>
            <a:endParaRPr lang="el-GR" sz="5600" u="sng" dirty="0">
              <a:solidFill>
                <a:srgbClr val="002060"/>
              </a:solidFill>
            </a:endParaRPr>
          </a:p>
          <a:p>
            <a:pPr marL="57150" indent="0" algn="just">
              <a:buNone/>
            </a:pPr>
            <a:endParaRPr lang="el-GR" sz="5600" u="sng" dirty="0">
              <a:solidFill>
                <a:srgbClr val="002060"/>
              </a:solidFill>
            </a:endParaRPr>
          </a:p>
          <a:p>
            <a:pPr lvl="1" algn="just">
              <a:buFont typeface="Wingdings" panose="05000000000000000000" pitchFamily="2" charset="2"/>
              <a:buChar char="Ø"/>
            </a:pPr>
            <a:endParaRPr lang="el-GR" sz="5600" u="sng" dirty="0">
              <a:solidFill>
                <a:srgbClr val="002060"/>
              </a:solidFill>
            </a:endParaRPr>
          </a:p>
          <a:p>
            <a:pPr algn="just"/>
            <a:endParaRPr lang="el-GR" dirty="0">
              <a:solidFill>
                <a:srgbClr val="002060"/>
              </a:solidFill>
            </a:endParaRPr>
          </a:p>
        </p:txBody>
      </p:sp>
      <p:sp>
        <p:nvSpPr>
          <p:cNvPr id="4" name="Θέση αριθμού διαφάνειας 3">
            <a:extLst>
              <a:ext uri="{FF2B5EF4-FFF2-40B4-BE49-F238E27FC236}">
                <a16:creationId xmlns:a16="http://schemas.microsoft.com/office/drawing/2014/main" id="{834B322F-6BC2-4BBA-9A82-DDEDB8E1A580}"/>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719028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1F27E0-589A-9024-A8A4-F25B07AC4368}"/>
              </a:ext>
            </a:extLst>
          </p:cNvPr>
          <p:cNvSpPr>
            <a:spLocks noGrp="1"/>
          </p:cNvSpPr>
          <p:nvPr>
            <p:ph type="title"/>
          </p:nvPr>
        </p:nvSpPr>
        <p:spPr>
          <a:xfrm>
            <a:off x="1141413" y="301557"/>
            <a:ext cx="9905998" cy="573932"/>
          </a:xfrm>
        </p:spPr>
        <p:txBody>
          <a:bodyPr>
            <a:normAutofit/>
          </a:bodyPr>
          <a:lstStyle/>
          <a:p>
            <a:pPr algn="ct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Α.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Κανονεσ</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δομησησ</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Εισαγωγικεσ</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επισημανσεισ</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D1FFC3F4-7017-AD44-A5DB-DA8BECCB1C02}"/>
              </a:ext>
            </a:extLst>
          </p:cNvPr>
          <p:cNvSpPr>
            <a:spLocks noGrp="1"/>
          </p:cNvSpPr>
          <p:nvPr>
            <p:ph idx="1"/>
          </p:nvPr>
        </p:nvSpPr>
        <p:spPr>
          <a:xfrm>
            <a:off x="1141412" y="1400783"/>
            <a:ext cx="10058396" cy="4390418"/>
          </a:xfrm>
        </p:spPr>
        <p:txBody>
          <a:bodyPr/>
          <a:lstStyle/>
          <a:p>
            <a:r>
              <a:rPr lang="el-GR" dirty="0"/>
              <a:t>Η </a:t>
            </a:r>
            <a:endParaRPr lang="en-US" dirty="0"/>
          </a:p>
        </p:txBody>
      </p:sp>
      <p:sp>
        <p:nvSpPr>
          <p:cNvPr id="4" name="Ορθογώνιο: Στρογγύλεμα γωνιών 3">
            <a:extLst>
              <a:ext uri="{FF2B5EF4-FFF2-40B4-BE49-F238E27FC236}">
                <a16:creationId xmlns:a16="http://schemas.microsoft.com/office/drawing/2014/main" id="{29227A77-7726-5D48-93C9-0AA0271C51EF}"/>
              </a:ext>
            </a:extLst>
          </p:cNvPr>
          <p:cNvSpPr/>
          <p:nvPr/>
        </p:nvSpPr>
        <p:spPr>
          <a:xfrm>
            <a:off x="739303" y="1912297"/>
            <a:ext cx="10719880" cy="1329447"/>
          </a:xfrm>
          <a:prstGeom prst="roundRect">
            <a:avLst/>
          </a:prstGeom>
          <a:solidFill>
            <a:schemeClr val="accent5">
              <a:lumMod val="40000"/>
              <a:lumOff val="60000"/>
            </a:schemeClr>
          </a:solidFill>
          <a:ln>
            <a:solidFill>
              <a:schemeClr val="bg2">
                <a:lumMod val="20000"/>
                <a:lumOff val="8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Με τους κανόνες αυτούς προσδιορίζονται οι δυνατότητες </a:t>
            </a:r>
            <a:r>
              <a:rPr lang="el-GR" sz="1400" u="sng" dirty="0">
                <a:solidFill>
                  <a:schemeClr val="bg2"/>
                </a:solidFill>
                <a:latin typeface="Calibri" panose="020F0502020204030204" pitchFamily="34" charset="0"/>
                <a:cs typeface="Calibri" panose="020F0502020204030204" pitchFamily="34" charset="0"/>
              </a:rPr>
              <a:t>οικοδομικής εκμετάλλευσης </a:t>
            </a:r>
            <a:r>
              <a:rPr lang="el-GR" sz="1400" dirty="0">
                <a:solidFill>
                  <a:schemeClr val="bg2"/>
                </a:solidFill>
                <a:latin typeface="Calibri" panose="020F0502020204030204" pitchFamily="34" charset="0"/>
                <a:cs typeface="Calibri" panose="020F0502020204030204" pitchFamily="34" charset="0"/>
              </a:rPr>
              <a:t>των ακινήτων για την </a:t>
            </a:r>
            <a:r>
              <a:rPr lang="el-GR" sz="1400" u="sng" dirty="0">
                <a:solidFill>
                  <a:schemeClr val="bg2"/>
                </a:solidFill>
                <a:latin typeface="Calibri" panose="020F0502020204030204" pitchFamily="34" charset="0"/>
                <a:cs typeface="Calibri" panose="020F0502020204030204" pitchFamily="34" charset="0"/>
              </a:rPr>
              <a:t>ανέγερση κτιρίων και εγκαταστάσεων</a:t>
            </a:r>
            <a:r>
              <a:rPr lang="en-US" sz="1400" u="sng"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που εξυπηρετούν τη </a:t>
            </a:r>
            <a:r>
              <a:rPr lang="el-GR" sz="1400" u="sng" dirty="0">
                <a:solidFill>
                  <a:schemeClr val="bg2"/>
                </a:solidFill>
                <a:latin typeface="Calibri" panose="020F0502020204030204" pitchFamily="34" charset="0"/>
                <a:cs typeface="Calibri" panose="020F0502020204030204" pitchFamily="34" charset="0"/>
              </a:rPr>
              <a:t>στέγαση, την εργασία, την εκπαίδευση, την αναψυχή, την παραγωγική και επιχειρηματική ανάπτυξη, </a:t>
            </a:r>
            <a:r>
              <a:rPr lang="el-GR" sz="1400" dirty="0">
                <a:solidFill>
                  <a:schemeClr val="bg2"/>
                </a:solidFill>
                <a:latin typeface="Calibri" panose="020F0502020204030204" pitchFamily="34" charset="0"/>
                <a:cs typeface="Calibri" panose="020F0502020204030204" pitchFamily="34" charset="0"/>
              </a:rPr>
              <a:t>καθώς και οποιαδήποτε άλλη </a:t>
            </a:r>
            <a:r>
              <a:rPr lang="el-GR" sz="1400" u="sng" dirty="0">
                <a:solidFill>
                  <a:schemeClr val="bg2"/>
                </a:solidFill>
                <a:latin typeface="Calibri" panose="020F0502020204030204" pitchFamily="34" charset="0"/>
                <a:cs typeface="Calibri" panose="020F0502020204030204" pitchFamily="34" charset="0"/>
              </a:rPr>
              <a:t>πολεοδομική λειτουργία </a:t>
            </a:r>
            <a:r>
              <a:rPr lang="el-GR" sz="1400" dirty="0">
                <a:solidFill>
                  <a:schemeClr val="bg2"/>
                </a:solidFill>
                <a:latin typeface="Calibri" panose="020F0502020204030204" pitchFamily="34" charset="0"/>
                <a:cs typeface="Calibri" panose="020F0502020204030204" pitchFamily="34" charset="0"/>
              </a:rPr>
              <a:t>αναγκαία για την οργανωμένη κοινωνική ζωή και δραστηριότητα του ανθρώπου</a:t>
            </a:r>
            <a:endParaRPr lang="en-US" sz="1400" dirty="0">
              <a:solidFill>
                <a:schemeClr val="bg2"/>
              </a:solidFill>
              <a:latin typeface="Calibri" panose="020F0502020204030204" pitchFamily="34" charset="0"/>
              <a:cs typeface="Calibri" panose="020F0502020204030204" pitchFamily="34" charset="0"/>
            </a:endParaRPr>
          </a:p>
        </p:txBody>
      </p:sp>
      <p:sp>
        <p:nvSpPr>
          <p:cNvPr id="5" name="Ορθογώνιο: Στρογγύλεμα γωνιών 4">
            <a:extLst>
              <a:ext uri="{FF2B5EF4-FFF2-40B4-BE49-F238E27FC236}">
                <a16:creationId xmlns:a16="http://schemas.microsoft.com/office/drawing/2014/main" id="{C7A2F411-8CE3-04EA-0BA5-272D5BDAD19E}"/>
              </a:ext>
            </a:extLst>
          </p:cNvPr>
          <p:cNvSpPr/>
          <p:nvPr/>
        </p:nvSpPr>
        <p:spPr>
          <a:xfrm>
            <a:off x="739303" y="1047345"/>
            <a:ext cx="10642059" cy="768485"/>
          </a:xfrm>
          <a:prstGeom prst="roundRect">
            <a:avLst/>
          </a:prstGeom>
          <a:solidFill>
            <a:schemeClr val="accent5">
              <a:lumMod val="40000"/>
              <a:lumOff val="60000"/>
            </a:schemeClr>
          </a:solidFill>
          <a:ln>
            <a:solidFill>
              <a:schemeClr val="bg2">
                <a:lumMod val="20000"/>
                <a:lumOff val="8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Wingdings" panose="05000000000000000000" pitchFamily="2" charset="2"/>
              <a:buChar char="§"/>
            </a:pPr>
            <a:r>
              <a:rPr lang="el-GR" sz="1400" dirty="0">
                <a:solidFill>
                  <a:schemeClr val="bg2"/>
                </a:solidFill>
              </a:rPr>
              <a:t>Η θέσπιση κανόνων δόμησης, όπως και ο καθορισμός χρήσεων γης αποτελούν μία από τις σημαντικότερες λειτουργίες του πολεοδομικού δικαίου</a:t>
            </a:r>
            <a:r>
              <a:rPr lang="en-US" sz="1400" dirty="0">
                <a:solidFill>
                  <a:schemeClr val="bg2"/>
                </a:solidFill>
              </a:rPr>
              <a:t>.</a:t>
            </a:r>
          </a:p>
        </p:txBody>
      </p:sp>
      <p:sp>
        <p:nvSpPr>
          <p:cNvPr id="6" name="Ορθογώνιο: Στρογγύλεμα γωνιών 5">
            <a:extLst>
              <a:ext uri="{FF2B5EF4-FFF2-40B4-BE49-F238E27FC236}">
                <a16:creationId xmlns:a16="http://schemas.microsoft.com/office/drawing/2014/main" id="{1744E8AB-EA74-76A0-6F20-BC2E9CC0E613}"/>
              </a:ext>
            </a:extLst>
          </p:cNvPr>
          <p:cNvSpPr/>
          <p:nvPr/>
        </p:nvSpPr>
        <p:spPr>
          <a:xfrm>
            <a:off x="836580" y="3338211"/>
            <a:ext cx="10817158" cy="3315508"/>
          </a:xfrm>
          <a:prstGeom prst="roundRect">
            <a:avLst/>
          </a:prstGeom>
          <a:solidFill>
            <a:schemeClr val="accent5">
              <a:lumMod val="40000"/>
              <a:lumOff val="60000"/>
            </a:schemeClr>
          </a:solidFill>
          <a:ln>
            <a:solidFill>
              <a:schemeClr val="bg2">
                <a:lumMod val="20000"/>
                <a:lumOff val="8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el-GR" sz="1400" dirty="0">
                <a:solidFill>
                  <a:schemeClr val="bg2"/>
                </a:solidFill>
                <a:latin typeface="Calibri" panose="020F0502020204030204" pitchFamily="34" charset="0"/>
                <a:cs typeface="Calibri" panose="020F0502020204030204" pitchFamily="34" charset="0"/>
              </a:rPr>
              <a:t>Μέσω της ρύθμισης των προϋποθέσεων και όρων οικοδομικής εκμετάλλευσης των ακινήτων, το πολεοδομικό δίκαιο:</a:t>
            </a:r>
          </a:p>
          <a:p>
            <a:pPr marL="285750" indent="-285750" algn="just">
              <a:lnSpc>
                <a:spcPct val="150000"/>
              </a:lnSpc>
              <a:buFont typeface="Wingdings" panose="05000000000000000000" pitchFamily="2" charset="2"/>
              <a:buChar char="§"/>
            </a:pPr>
            <a:r>
              <a:rPr lang="el-GR" sz="1400" b="1" u="sng" dirty="0" err="1">
                <a:solidFill>
                  <a:schemeClr val="bg2"/>
                </a:solidFill>
                <a:latin typeface="Calibri" panose="020F0502020204030204" pitchFamily="34" charset="0"/>
                <a:cs typeface="Calibri" panose="020F0502020204030204" pitchFamily="34" charset="0"/>
              </a:rPr>
              <a:t>Συνδιαμορφώνει</a:t>
            </a:r>
            <a:r>
              <a:rPr lang="el-GR" sz="1400" b="1" u="sng" dirty="0">
                <a:solidFill>
                  <a:schemeClr val="bg2"/>
                </a:solidFill>
                <a:latin typeface="Calibri" panose="020F0502020204030204" pitchFamily="34" charset="0"/>
                <a:cs typeface="Calibri" panose="020F0502020204030204" pitchFamily="34" charset="0"/>
              </a:rPr>
              <a:t> το κανονιστικό περιβάλλον</a:t>
            </a:r>
            <a:r>
              <a:rPr lang="el-GR" sz="1400" dirty="0">
                <a:solidFill>
                  <a:schemeClr val="bg2"/>
                </a:solidFill>
                <a:latin typeface="Calibri" panose="020F0502020204030204" pitchFamily="34" charset="0"/>
                <a:cs typeface="Calibri" panose="020F0502020204030204" pitchFamily="34" charset="0"/>
              </a:rPr>
              <a:t>, μέσω των οποίων </a:t>
            </a:r>
            <a:r>
              <a:rPr lang="el-GR" sz="1400" b="1" dirty="0">
                <a:solidFill>
                  <a:schemeClr val="bg2"/>
                </a:solidFill>
                <a:latin typeface="Calibri" panose="020F0502020204030204" pitchFamily="34" charset="0"/>
                <a:cs typeface="Calibri" panose="020F0502020204030204" pitchFamily="34" charset="0"/>
              </a:rPr>
              <a:t>ωριμάζουν, </a:t>
            </a:r>
            <a:r>
              <a:rPr lang="el-GR" sz="1400" b="1" u="sng" dirty="0">
                <a:solidFill>
                  <a:schemeClr val="bg2"/>
                </a:solidFill>
                <a:latin typeface="Calibri" panose="020F0502020204030204" pitchFamily="34" charset="0"/>
                <a:cs typeface="Calibri" panose="020F0502020204030204" pitchFamily="34" charset="0"/>
              </a:rPr>
              <a:t>εκδηλώνονται και υλοποιούνται πρωτοβουλίες ιδιωτών </a:t>
            </a:r>
            <a:r>
              <a:rPr lang="el-GR" sz="1400" b="1" dirty="0">
                <a:solidFill>
                  <a:schemeClr val="bg2"/>
                </a:solidFill>
                <a:latin typeface="Calibri" panose="020F0502020204030204" pitchFamily="34" charset="0"/>
                <a:cs typeface="Calibri" panose="020F0502020204030204" pitchFamily="34" charset="0"/>
              </a:rPr>
              <a:t>για </a:t>
            </a:r>
            <a:r>
              <a:rPr lang="el-GR" sz="1400" b="1" u="sng" dirty="0">
                <a:solidFill>
                  <a:schemeClr val="bg2"/>
                </a:solidFill>
                <a:latin typeface="Calibri" panose="020F0502020204030204" pitchFamily="34" charset="0"/>
                <a:cs typeface="Calibri" panose="020F0502020204030204" pitchFamily="34" charset="0"/>
              </a:rPr>
              <a:t>την ανοικοδόμηση της ακίνητης περιουσίας τους</a:t>
            </a:r>
            <a:r>
              <a:rPr lang="el-GR" sz="1400" dirty="0">
                <a:solidFill>
                  <a:schemeClr val="bg2"/>
                </a:solidFill>
                <a:latin typeface="Calibri" panose="020F0502020204030204" pitchFamily="34" charset="0"/>
                <a:cs typeface="Calibri" panose="020F0502020204030204" pitchFamily="34" charset="0"/>
              </a:rPr>
              <a:t>, που κατά τεκμήριο αποτελεί τον πλέον επωφελή τρόπο αξιοποίησή της.</a:t>
            </a:r>
          </a:p>
          <a:p>
            <a:pPr marL="285750" indent="-285750" algn="just">
              <a:lnSpc>
                <a:spcPct val="15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Περιορίζει και </a:t>
            </a:r>
            <a:r>
              <a:rPr lang="el-GR" sz="1400" b="1" u="sng" dirty="0">
                <a:solidFill>
                  <a:schemeClr val="bg2"/>
                </a:solidFill>
                <a:latin typeface="Calibri" panose="020F0502020204030204" pitchFamily="34" charset="0"/>
                <a:cs typeface="Calibri" panose="020F0502020204030204" pitchFamily="34" charset="0"/>
              </a:rPr>
              <a:t>οριοθετεί τα περιθώρια των παραπάνω πρωτοβουλιών</a:t>
            </a:r>
            <a:r>
              <a:rPr lang="el-GR" sz="1400" u="sng" dirty="0">
                <a:solidFill>
                  <a:schemeClr val="bg2"/>
                </a:solidFill>
                <a:latin typeface="Calibri" panose="020F0502020204030204" pitchFamily="34" charset="0"/>
                <a:cs typeface="Calibri" panose="020F0502020204030204" pitchFamily="34" charset="0"/>
              </a:rPr>
              <a:t>,</a:t>
            </a:r>
            <a:r>
              <a:rPr lang="el-GR" sz="1400" dirty="0">
                <a:solidFill>
                  <a:schemeClr val="bg2"/>
                </a:solidFill>
                <a:latin typeface="Calibri" panose="020F0502020204030204" pitchFamily="34" charset="0"/>
                <a:cs typeface="Calibri" panose="020F0502020204030204" pitchFamily="34" charset="0"/>
              </a:rPr>
              <a:t> ώστε να προληφθούν ενδεχόμενες αρνητικές συνέπειες από την αύξηση της οικοδομικής δραστηριότητας (υψηλές πυκνότητες κ.λπ.) και να ικανοποιηθούν ευρύτεροι λόγοι δημοσίου συμφέροντος (ασφάλεια, υγιεινή, προστασία φυσικού και οικιστικού περιβάλλοντος).</a:t>
            </a:r>
          </a:p>
          <a:p>
            <a:pPr marL="285750" indent="-285750" algn="just">
              <a:lnSpc>
                <a:spcPct val="15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Προσδιορίζει από πολεοδομικής άποψης το δικαίωμα της δόμησης και </a:t>
            </a:r>
            <a:r>
              <a:rPr lang="el-GR" sz="1400" dirty="0" err="1">
                <a:solidFill>
                  <a:schemeClr val="bg2"/>
                </a:solidFill>
                <a:latin typeface="Calibri" panose="020F0502020204030204" pitchFamily="34" charset="0"/>
                <a:cs typeface="Calibri" panose="020F0502020204030204" pitchFamily="34" charset="0"/>
              </a:rPr>
              <a:t>συνδιαμορφώνει</a:t>
            </a:r>
            <a:r>
              <a:rPr lang="el-GR" sz="1400" dirty="0">
                <a:solidFill>
                  <a:schemeClr val="bg2"/>
                </a:solidFill>
                <a:latin typeface="Calibri" panose="020F0502020204030204" pitchFamily="34" charset="0"/>
                <a:cs typeface="Calibri" panose="020F0502020204030204" pitchFamily="34" charset="0"/>
              </a:rPr>
              <a:t> το ουσιαστικό περιεχόμενο του δικαιώματος της ιδιοκτησίας.</a:t>
            </a:r>
            <a:endParaRPr lang="en-US" sz="1400" dirty="0">
              <a:solidFill>
                <a:schemeClr val="bg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33833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E8496E-2027-FE42-68F2-01E0A2EB85BC}"/>
              </a:ext>
            </a:extLst>
          </p:cNvPr>
          <p:cNvSpPr>
            <a:spLocks noGrp="1"/>
          </p:cNvSpPr>
          <p:nvPr>
            <p:ph type="title"/>
          </p:nvPr>
        </p:nvSpPr>
        <p:spPr>
          <a:xfrm>
            <a:off x="1164142" y="120399"/>
            <a:ext cx="9905998" cy="634693"/>
          </a:xfrm>
        </p:spPr>
        <p:txBody>
          <a:bodyPr>
            <a:normAutofit/>
          </a:bodyPr>
          <a:lstStyle/>
          <a:p>
            <a:pPr algn="ctr"/>
            <a:r>
              <a:rPr kumimoji="0" lang="el-GR" sz="2000" b="1" i="0" u="none" strike="noStrike" kern="1200" cap="all"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Β. ΤΟ ΔΙΚΑΙΩΜΑ ΤΗΣ ΔΟΜΗΣΗΣ</a:t>
            </a:r>
            <a:endParaRPr lang="en-US" dirty="0">
              <a:solidFill>
                <a:schemeClr val="bg2"/>
              </a:solidFill>
            </a:endParaRPr>
          </a:p>
        </p:txBody>
      </p:sp>
      <p:sp>
        <p:nvSpPr>
          <p:cNvPr id="3" name="Θέση περιεχομένου 2">
            <a:extLst>
              <a:ext uri="{FF2B5EF4-FFF2-40B4-BE49-F238E27FC236}">
                <a16:creationId xmlns:a16="http://schemas.microsoft.com/office/drawing/2014/main" id="{A064DA58-FBF1-397C-8BF9-3F766F9C882F}"/>
              </a:ext>
            </a:extLst>
          </p:cNvPr>
          <p:cNvSpPr>
            <a:spLocks noGrp="1"/>
          </p:cNvSpPr>
          <p:nvPr>
            <p:ph sz="half" idx="1"/>
          </p:nvPr>
        </p:nvSpPr>
        <p:spPr>
          <a:xfrm>
            <a:off x="1141410" y="3644856"/>
            <a:ext cx="4878389" cy="2775397"/>
          </a:xfrm>
          <a:prstGeom prst="roundRect">
            <a:avLst/>
          </a:prstGeom>
          <a:ln>
            <a:solidFill>
              <a:schemeClr val="bg1"/>
            </a:solidFill>
          </a:ln>
        </p:spPr>
        <p:style>
          <a:lnRef idx="1">
            <a:schemeClr val="accent5"/>
          </a:lnRef>
          <a:fillRef idx="2">
            <a:schemeClr val="accent5"/>
          </a:fillRef>
          <a:effectRef idx="1">
            <a:schemeClr val="accent5"/>
          </a:effectRef>
          <a:fontRef idx="minor">
            <a:schemeClr val="dk1"/>
          </a:fontRef>
        </p:style>
        <p:txBody>
          <a:bodyPr>
            <a:normAutofit/>
          </a:bodyPr>
          <a:lstStyle/>
          <a:p>
            <a:pPr algn="just">
              <a:lnSpc>
                <a:spcPct val="170000"/>
              </a:lnSpc>
            </a:pPr>
            <a:r>
              <a:rPr lang="el-GR" sz="1400" b="1" u="sng" dirty="0">
                <a:solidFill>
                  <a:schemeClr val="bg2"/>
                </a:solidFill>
                <a:latin typeface="Calibri" panose="020F0502020204030204" pitchFamily="34" charset="0"/>
                <a:cs typeface="Calibri" panose="020F0502020204030204" pitchFamily="34" charset="0"/>
              </a:rPr>
              <a:t>Ακίνητα σε ΕΝΤΟΣ ΣΧΕΔΙΟΥ περιοχές προορίζονται για δόμηση.</a:t>
            </a:r>
          </a:p>
          <a:p>
            <a:pPr algn="just">
              <a:lnSpc>
                <a:spcPct val="170000"/>
              </a:lnSpc>
            </a:pPr>
            <a:r>
              <a:rPr lang="el-GR" sz="1400" dirty="0">
                <a:solidFill>
                  <a:schemeClr val="bg2"/>
                </a:solidFill>
                <a:latin typeface="Calibri" panose="020F0502020204030204" pitchFamily="34" charset="0"/>
                <a:cs typeface="Calibri" panose="020F0502020204030204" pitchFamily="34" charset="0"/>
              </a:rPr>
              <a:t>Η δόμηση επιτρέπεται με μόνη προϋπόθεση την τήρηση των όρων και περιορισμών του σχεδίου πόλεως (πολεοδομικών κανονισμών κ.λπ.)</a:t>
            </a:r>
            <a:endParaRPr lang="en-US" sz="1400" dirty="0">
              <a:solidFill>
                <a:schemeClr val="bg2"/>
              </a:solidFill>
              <a:latin typeface="Calibri" panose="020F0502020204030204" pitchFamily="34" charset="0"/>
              <a:cs typeface="Calibri" panose="020F0502020204030204" pitchFamily="34" charset="0"/>
            </a:endParaRPr>
          </a:p>
        </p:txBody>
      </p:sp>
      <p:sp>
        <p:nvSpPr>
          <p:cNvPr id="4" name="Θέση περιεχομένου 3">
            <a:extLst>
              <a:ext uri="{FF2B5EF4-FFF2-40B4-BE49-F238E27FC236}">
                <a16:creationId xmlns:a16="http://schemas.microsoft.com/office/drawing/2014/main" id="{BB4F7442-1FC0-BA6E-1E04-EF0D914C8E1C}"/>
              </a:ext>
            </a:extLst>
          </p:cNvPr>
          <p:cNvSpPr>
            <a:spLocks noGrp="1"/>
          </p:cNvSpPr>
          <p:nvPr>
            <p:ph sz="half" idx="2"/>
          </p:nvPr>
        </p:nvSpPr>
        <p:spPr>
          <a:xfrm>
            <a:off x="6172200" y="3644855"/>
            <a:ext cx="4875211" cy="2775397"/>
          </a:xfrm>
          <a:prstGeom prst="roundRect">
            <a:avLst/>
          </a:prstGeom>
          <a:ln>
            <a:solidFill>
              <a:schemeClr val="bg1"/>
            </a:solidFill>
          </a:ln>
        </p:spPr>
        <p:style>
          <a:lnRef idx="1">
            <a:schemeClr val="accent5"/>
          </a:lnRef>
          <a:fillRef idx="2">
            <a:schemeClr val="accent5"/>
          </a:fillRef>
          <a:effectRef idx="1">
            <a:schemeClr val="accent5"/>
          </a:effectRef>
          <a:fontRef idx="minor">
            <a:schemeClr val="dk1"/>
          </a:fontRef>
        </p:style>
        <p:txBody>
          <a:bodyPr>
            <a:normAutofit/>
          </a:bodyPr>
          <a:lstStyle/>
          <a:p>
            <a:pPr>
              <a:lnSpc>
                <a:spcPct val="150000"/>
              </a:lnSpc>
            </a:pPr>
            <a:r>
              <a:rPr lang="el-GR" sz="1400" b="1" u="sng" dirty="0">
                <a:solidFill>
                  <a:schemeClr val="bg2"/>
                </a:solidFill>
                <a:latin typeface="Calibri" panose="020F0502020204030204" pitchFamily="34" charset="0"/>
                <a:cs typeface="Calibri" panose="020F0502020204030204" pitchFamily="34" charset="0"/>
              </a:rPr>
              <a:t>Ακίνητα σε ΕΚΤΟΣ ΣΧΕΔΙΟΥ περιοχές δεν έχουν καταρχήν ως προορισμό τη  δόμηση.</a:t>
            </a:r>
          </a:p>
          <a:p>
            <a:pPr algn="just">
              <a:lnSpc>
                <a:spcPct val="150000"/>
              </a:lnSpc>
            </a:pPr>
            <a:r>
              <a:rPr lang="el-GR" sz="1400" b="1" u="sng" dirty="0">
                <a:solidFill>
                  <a:schemeClr val="bg2"/>
                </a:solidFill>
                <a:latin typeface="Calibri" panose="020F0502020204030204" pitchFamily="34" charset="0"/>
                <a:cs typeface="Calibri" panose="020F0502020204030204" pitchFamily="34" charset="0"/>
              </a:rPr>
              <a:t>Η δόμηση επιτρέπεται </a:t>
            </a:r>
            <a:r>
              <a:rPr lang="el-GR" sz="1400" b="1" u="sng" dirty="0" err="1">
                <a:solidFill>
                  <a:schemeClr val="bg2"/>
                </a:solidFill>
                <a:latin typeface="Calibri" panose="020F0502020204030204" pitchFamily="34" charset="0"/>
                <a:cs typeface="Calibri" panose="020F0502020204030204" pitchFamily="34" charset="0"/>
              </a:rPr>
              <a:t>κατ΄εξαίρεση</a:t>
            </a:r>
            <a:r>
              <a:rPr lang="el-GR" sz="1400" b="1" u="sng" dirty="0">
                <a:solidFill>
                  <a:schemeClr val="bg2"/>
                </a:solidFill>
                <a:latin typeface="Calibri" panose="020F0502020204030204" pitchFamily="34" charset="0"/>
                <a:cs typeface="Calibri" panose="020F0502020204030204" pitchFamily="34" charset="0"/>
              </a:rPr>
              <a:t>, με όρους αυστηρότερους από τους ισχύοντες για εντός σχεδίου περιοχές</a:t>
            </a:r>
            <a:r>
              <a:rPr lang="el-GR" sz="1400" b="1"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και μπορεί </a:t>
            </a:r>
            <a:r>
              <a:rPr lang="el-GR" sz="1400" b="1" u="sng" dirty="0">
                <a:solidFill>
                  <a:schemeClr val="bg2"/>
                </a:solidFill>
                <a:latin typeface="Calibri" panose="020F0502020204030204" pitchFamily="34" charset="0"/>
                <a:cs typeface="Calibri" panose="020F0502020204030204" pitchFamily="34" charset="0"/>
              </a:rPr>
              <a:t>ακόμη και να απαγορεύεται </a:t>
            </a:r>
            <a:r>
              <a:rPr lang="el-GR" sz="1400" dirty="0">
                <a:solidFill>
                  <a:schemeClr val="bg2"/>
                </a:solidFill>
                <a:latin typeface="Calibri" panose="020F0502020204030204" pitchFamily="34" charset="0"/>
                <a:cs typeface="Calibri" panose="020F0502020204030204" pitchFamily="34" charset="0"/>
              </a:rPr>
              <a:t>σε ορισμένες περιοχές για λόγους </a:t>
            </a:r>
            <a:r>
              <a:rPr lang="el-GR" sz="1400" u="sng" dirty="0">
                <a:solidFill>
                  <a:schemeClr val="bg2"/>
                </a:solidFill>
                <a:latin typeface="Calibri" panose="020F0502020204030204" pitchFamily="34" charset="0"/>
                <a:cs typeface="Calibri" panose="020F0502020204030204" pitchFamily="34" charset="0"/>
              </a:rPr>
              <a:t>προστασίας του περιβάλλοντος.</a:t>
            </a:r>
            <a:endParaRPr lang="en-US" sz="1400" u="sng" dirty="0">
              <a:solidFill>
                <a:schemeClr val="bg2"/>
              </a:solidFill>
              <a:latin typeface="Calibri" panose="020F0502020204030204" pitchFamily="34" charset="0"/>
              <a:cs typeface="Calibri" panose="020F0502020204030204" pitchFamily="34" charset="0"/>
            </a:endParaRPr>
          </a:p>
        </p:txBody>
      </p:sp>
      <p:sp>
        <p:nvSpPr>
          <p:cNvPr id="5" name="Ορθογώνιο: Στρογγύλεμα γωνιών 4">
            <a:extLst>
              <a:ext uri="{FF2B5EF4-FFF2-40B4-BE49-F238E27FC236}">
                <a16:creationId xmlns:a16="http://schemas.microsoft.com/office/drawing/2014/main" id="{C9B4432B-3110-0943-B420-67DFB54BF957}"/>
              </a:ext>
            </a:extLst>
          </p:cNvPr>
          <p:cNvSpPr/>
          <p:nvPr/>
        </p:nvSpPr>
        <p:spPr>
          <a:xfrm>
            <a:off x="1142999" y="1984442"/>
            <a:ext cx="9906001" cy="1552485"/>
          </a:xfrm>
          <a:prstGeom prst="roundRect">
            <a:avLst/>
          </a:prstGeom>
          <a:solidFill>
            <a:schemeClr val="bg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Wingdings" panose="05000000000000000000" pitchFamily="2" charset="2"/>
              <a:buChar char="§"/>
            </a:pPr>
            <a:r>
              <a:rPr lang="el-GR" sz="1400" b="1" u="sng" dirty="0">
                <a:solidFill>
                  <a:schemeClr val="bg2"/>
                </a:solidFill>
                <a:latin typeface="Calibri" panose="020F0502020204030204" pitchFamily="34" charset="0"/>
                <a:cs typeface="Calibri" panose="020F0502020204030204" pitchFamily="34" charset="0"/>
              </a:rPr>
              <a:t>Στο πολεοδομικό δίκαιο το δικαίωμα της δόμησης συναρτάται προς τον προορισμό του ακινήτου</a:t>
            </a:r>
            <a:r>
              <a:rPr lang="el-GR" sz="1400" dirty="0">
                <a:solidFill>
                  <a:schemeClr val="bg2"/>
                </a:solidFill>
                <a:latin typeface="Calibri" panose="020F0502020204030204" pitchFamily="34" charset="0"/>
                <a:cs typeface="Calibri" panose="020F0502020204030204" pitchFamily="34" charset="0"/>
              </a:rPr>
              <a:t>, όπως αυτός καθορίζεται απευθείας από το Σύνταγμα, από τον νομοθέτη ή </a:t>
            </a:r>
            <a:r>
              <a:rPr lang="el-GR" sz="1400" dirty="0" err="1">
                <a:solidFill>
                  <a:schemeClr val="bg2"/>
                </a:solidFill>
                <a:latin typeface="Calibri" panose="020F0502020204030204" pitchFamily="34" charset="0"/>
                <a:cs typeface="Calibri" panose="020F0502020204030204" pitchFamily="34" charset="0"/>
              </a:rPr>
              <a:t>κατ</a:t>
            </a:r>
            <a:r>
              <a:rPr lang="el-GR" sz="1400" dirty="0">
                <a:solidFill>
                  <a:schemeClr val="bg2"/>
                </a:solidFill>
                <a:latin typeface="Calibri" panose="020F0502020204030204" pitchFamily="34" charset="0"/>
                <a:cs typeface="Calibri" panose="020F0502020204030204" pitchFamily="34" charset="0"/>
              </a:rPr>
              <a:t>΄ εξουσιοδότηση του νομοθέτη από τη Διοίκηση σε συμφωνία προς το Σύνταγμα. </a:t>
            </a:r>
            <a:r>
              <a:rPr lang="el-GR" sz="1400" b="1" dirty="0">
                <a:solidFill>
                  <a:schemeClr val="bg2"/>
                </a:solidFill>
                <a:latin typeface="Calibri" panose="020F0502020204030204" pitchFamily="34" charset="0"/>
                <a:cs typeface="Calibri" panose="020F0502020204030204" pitchFamily="34" charset="0"/>
              </a:rPr>
              <a:t>Σύμφωνα με το άρθρο 24 παρ. 2 Συντ. και την κοινή νομοθεσία </a:t>
            </a:r>
            <a:r>
              <a:rPr lang="el-GR" sz="1400" dirty="0">
                <a:solidFill>
                  <a:schemeClr val="bg2"/>
                </a:solidFill>
                <a:latin typeface="Calibri" panose="020F0502020204030204" pitchFamily="34" charset="0"/>
                <a:cs typeface="Calibri" panose="020F0502020204030204" pitchFamily="34" charset="0"/>
              </a:rPr>
              <a:t>εισάγεται στο πολεοδομικό δίκαιο μία </a:t>
            </a:r>
            <a:r>
              <a:rPr lang="el-GR" sz="1400" b="1" u="sng" dirty="0">
                <a:solidFill>
                  <a:schemeClr val="bg2"/>
                </a:solidFill>
                <a:latin typeface="Calibri" panose="020F0502020204030204" pitchFamily="34" charset="0"/>
                <a:cs typeface="Calibri" panose="020F0502020204030204" pitchFamily="34" charset="0"/>
              </a:rPr>
              <a:t>θεμελιώδης διάκριση του προορισμού των ακινήτων μεταξύ εντός και εκτός σχεδίου περιοχών</a:t>
            </a:r>
            <a:r>
              <a:rPr lang="el-GR" sz="1400" dirty="0">
                <a:solidFill>
                  <a:schemeClr val="bg2"/>
                </a:solidFill>
                <a:latin typeface="Calibri" panose="020F0502020204030204" pitchFamily="34" charset="0"/>
                <a:cs typeface="Calibri" panose="020F0502020204030204" pitchFamily="34" charset="0"/>
              </a:rPr>
              <a:t>.</a:t>
            </a:r>
          </a:p>
        </p:txBody>
      </p:sp>
      <p:sp>
        <p:nvSpPr>
          <p:cNvPr id="11" name="Ορθογώνιο: Στρογγύλεμα γωνιών 10">
            <a:extLst>
              <a:ext uri="{FF2B5EF4-FFF2-40B4-BE49-F238E27FC236}">
                <a16:creationId xmlns:a16="http://schemas.microsoft.com/office/drawing/2014/main" id="{09DA627E-3BEA-EFF2-DFDC-3366F287F16D}"/>
              </a:ext>
            </a:extLst>
          </p:cNvPr>
          <p:cNvSpPr/>
          <p:nvPr/>
        </p:nvSpPr>
        <p:spPr>
          <a:xfrm>
            <a:off x="1141411" y="871821"/>
            <a:ext cx="9906001" cy="1004692"/>
          </a:xfrm>
          <a:prstGeom prst="roundRect">
            <a:avLst/>
          </a:prstGeom>
          <a:solidFill>
            <a:schemeClr val="bg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Το </a:t>
            </a:r>
            <a:r>
              <a:rPr lang="el-GR" sz="1400" u="sng" dirty="0">
                <a:solidFill>
                  <a:schemeClr val="bg2"/>
                </a:solidFill>
                <a:latin typeface="Calibri" panose="020F0502020204030204" pitchFamily="34" charset="0"/>
                <a:cs typeface="Calibri" panose="020F0502020204030204" pitchFamily="34" charset="0"/>
              </a:rPr>
              <a:t>δικαίωμα της δόμησης </a:t>
            </a:r>
            <a:r>
              <a:rPr lang="el-GR" sz="1400" dirty="0">
                <a:solidFill>
                  <a:schemeClr val="bg2"/>
                </a:solidFill>
                <a:latin typeface="Calibri" panose="020F0502020204030204" pitchFamily="34" charset="0"/>
                <a:cs typeface="Calibri" panose="020F0502020204030204" pitchFamily="34" charset="0"/>
              </a:rPr>
              <a:t>συναρτάται προς το είδος και τον τόπο του ακινήτου και μπορεί να προσλαμβάνει διαφορετικό περιεχόμενο, ανάλογα προς  τα </a:t>
            </a:r>
            <a:r>
              <a:rPr lang="el-GR" sz="1400" b="1" u="sng" dirty="0">
                <a:solidFill>
                  <a:schemeClr val="bg2"/>
                </a:solidFill>
                <a:latin typeface="Calibri" panose="020F0502020204030204" pitchFamily="34" charset="0"/>
                <a:cs typeface="Calibri" panose="020F0502020204030204" pitchFamily="34" charset="0"/>
              </a:rPr>
              <a:t>φυσικά χαρακτηριστικά</a:t>
            </a:r>
            <a:r>
              <a:rPr lang="el-GR" sz="1400" dirty="0">
                <a:solidFill>
                  <a:schemeClr val="bg2"/>
                </a:solidFill>
                <a:latin typeface="Calibri" panose="020F0502020204030204" pitchFamily="34" charset="0"/>
                <a:cs typeface="Calibri" panose="020F0502020204030204" pitchFamily="34" charset="0"/>
              </a:rPr>
              <a:t>, τη </a:t>
            </a:r>
            <a:r>
              <a:rPr lang="el-GR" sz="1400" b="1" u="sng" dirty="0">
                <a:solidFill>
                  <a:schemeClr val="bg2"/>
                </a:solidFill>
                <a:latin typeface="Calibri" panose="020F0502020204030204" pitchFamily="34" charset="0"/>
                <a:cs typeface="Calibri" panose="020F0502020204030204" pitchFamily="34" charset="0"/>
              </a:rPr>
              <a:t>φυσιογνωμία</a:t>
            </a:r>
            <a:r>
              <a:rPr lang="el-GR" sz="1400" u="sng"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και τον </a:t>
            </a:r>
            <a:r>
              <a:rPr lang="el-GR" sz="1400" b="1" u="sng" dirty="0">
                <a:solidFill>
                  <a:schemeClr val="bg2"/>
                </a:solidFill>
                <a:latin typeface="Calibri" panose="020F0502020204030204" pitchFamily="34" charset="0"/>
                <a:cs typeface="Calibri" panose="020F0502020204030204" pitchFamily="34" charset="0"/>
              </a:rPr>
              <a:t>χωρικό προορισμό </a:t>
            </a:r>
            <a:r>
              <a:rPr lang="el-GR" sz="1400" dirty="0">
                <a:solidFill>
                  <a:schemeClr val="bg2"/>
                </a:solidFill>
                <a:latin typeface="Calibri" panose="020F0502020204030204" pitchFamily="34" charset="0"/>
                <a:cs typeface="Calibri" panose="020F0502020204030204" pitchFamily="34" charset="0"/>
              </a:rPr>
              <a:t>και τις </a:t>
            </a:r>
            <a:r>
              <a:rPr lang="el-GR" sz="1400" b="1" u="sng" dirty="0">
                <a:solidFill>
                  <a:schemeClr val="bg2"/>
                </a:solidFill>
                <a:latin typeface="Calibri" panose="020F0502020204030204" pitchFamily="34" charset="0"/>
                <a:cs typeface="Calibri" panose="020F0502020204030204" pitchFamily="34" charset="0"/>
              </a:rPr>
              <a:t>χρήσεις γης </a:t>
            </a:r>
            <a:r>
              <a:rPr lang="el-GR" sz="1400" dirty="0">
                <a:solidFill>
                  <a:schemeClr val="bg2"/>
                </a:solidFill>
                <a:latin typeface="Calibri" panose="020F0502020204030204" pitchFamily="34" charset="0"/>
                <a:cs typeface="Calibri" panose="020F0502020204030204" pitchFamily="34" charset="0"/>
              </a:rPr>
              <a:t>κάθε περιοχής.</a:t>
            </a:r>
            <a:endParaRPr lang="en-US" sz="1400" dirty="0">
              <a:solidFill>
                <a:schemeClr val="bg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17018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A24E89-FFC9-6876-F2AC-0E4ED63504ED}"/>
              </a:ext>
            </a:extLst>
          </p:cNvPr>
          <p:cNvSpPr>
            <a:spLocks noGrp="1"/>
          </p:cNvSpPr>
          <p:nvPr>
            <p:ph type="title"/>
          </p:nvPr>
        </p:nvSpPr>
        <p:spPr>
          <a:xfrm>
            <a:off x="1141411" y="265471"/>
            <a:ext cx="9905999" cy="2096729"/>
          </a:xfrm>
        </p:spPr>
        <p:txBody>
          <a:bodyPr>
            <a:normAutofit fontScale="90000"/>
          </a:bodyPr>
          <a:lstStyle/>
          <a:p>
            <a:pPr algn="ctr"/>
            <a:b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br>
            <a:b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Γ. ΤΡΙΜΕΡΗΣ ΔΙΑΚΡΙΣΗ ΟΡΩΝ ΔΟΜΗΣΗΣ </a:t>
            </a:r>
            <a:b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br>
            <a:b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2700" b="1" dirty="0" err="1">
                <a:solidFill>
                  <a:schemeClr val="bg2"/>
                </a:solidFill>
                <a:latin typeface="Calibri" panose="020F0502020204030204" pitchFamily="34" charset="0"/>
                <a:ea typeface="Calibri" panose="020F0502020204030204" pitchFamily="34" charset="0"/>
                <a:cs typeface="Calibri" panose="020F0502020204030204" pitchFamily="34" charset="0"/>
              </a:rPr>
              <a:t>ν.δ.</a:t>
            </a: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 17.7.1923, </a:t>
            </a:r>
            <a:r>
              <a:rPr lang="el-GR" sz="27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πολεοδομικη</a:t>
            </a: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700" b="1" dirty="0" err="1">
                <a:solidFill>
                  <a:schemeClr val="bg2"/>
                </a:solidFill>
                <a:latin typeface="Calibri" panose="020F0502020204030204" pitchFamily="34" charset="0"/>
                <a:ea typeface="Calibri" panose="020F0502020204030204" pitchFamily="34" charset="0"/>
                <a:cs typeface="Calibri" panose="020F0502020204030204" pitchFamily="34" charset="0"/>
              </a:rPr>
              <a:t>νομοθεσια</a:t>
            </a: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b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700" b="1" dirty="0" err="1">
                <a:solidFill>
                  <a:schemeClr val="bg2"/>
                </a:solidFill>
                <a:latin typeface="Calibri" panose="020F0502020204030204" pitchFamily="34" charset="0"/>
                <a:ea typeface="Calibri" panose="020F0502020204030204" pitchFamily="34" charset="0"/>
                <a:cs typeface="Calibri" panose="020F0502020204030204" pitchFamily="34" charset="0"/>
              </a:rPr>
              <a:t>νεοσ</a:t>
            </a: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700" b="1" dirty="0" err="1">
                <a:solidFill>
                  <a:schemeClr val="bg2"/>
                </a:solidFill>
                <a:latin typeface="Calibri" panose="020F0502020204030204" pitchFamily="34" charset="0"/>
                <a:ea typeface="Calibri" panose="020F0502020204030204" pitchFamily="34" charset="0"/>
                <a:cs typeface="Calibri" panose="020F0502020204030204" pitchFamily="34" charset="0"/>
              </a:rPr>
              <a:t>οικοδομικοσ</a:t>
            </a: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7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κανονισμοσ</a:t>
            </a:r>
            <a: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t> – ν. 4067/2012)</a:t>
            </a:r>
            <a:b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br>
            <a:b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700" dirty="0" err="1">
                <a:solidFill>
                  <a:schemeClr val="bg2"/>
                </a:solidFill>
                <a:latin typeface="Calibri" panose="020F0502020204030204" pitchFamily="34" charset="0"/>
                <a:ea typeface="Calibri" panose="020F0502020204030204" pitchFamily="34" charset="0"/>
                <a:cs typeface="Calibri" panose="020F0502020204030204" pitchFamily="34" charset="0"/>
              </a:rPr>
              <a:t>ΠρογενΕστεροι</a:t>
            </a:r>
            <a:r>
              <a:rPr lang="el-GR" sz="2700" dirty="0">
                <a:solidFill>
                  <a:schemeClr val="bg2"/>
                </a:solidFill>
                <a:latin typeface="Calibri" panose="020F0502020204030204" pitchFamily="34" charset="0"/>
                <a:ea typeface="Calibri" panose="020F0502020204030204" pitchFamily="34" charset="0"/>
                <a:cs typeface="Calibri" panose="020F0502020204030204" pitchFamily="34" charset="0"/>
              </a:rPr>
              <a:t> ΓΕΝΙΚΟΙ ΟΙΚΟΔΟΜΙΚΟΙ </a:t>
            </a:r>
            <a:r>
              <a:rPr lang="el-GR" sz="2700" dirty="0" err="1">
                <a:solidFill>
                  <a:schemeClr val="bg2"/>
                </a:solidFill>
                <a:latin typeface="Calibri" panose="020F0502020204030204" pitchFamily="34" charset="0"/>
                <a:ea typeface="Calibri" panose="020F0502020204030204" pitchFamily="34" charset="0"/>
                <a:cs typeface="Calibri" panose="020F0502020204030204" pitchFamily="34" charset="0"/>
              </a:rPr>
              <a:t>ΚανονισμοΙ</a:t>
            </a:r>
            <a:r>
              <a:rPr lang="el-GR" sz="2700" dirty="0">
                <a:solidFill>
                  <a:schemeClr val="bg2"/>
                </a:solidFill>
                <a:latin typeface="Calibri" panose="020F0502020204030204" pitchFamily="34" charset="0"/>
                <a:ea typeface="Calibri" panose="020F0502020204030204" pitchFamily="34" charset="0"/>
                <a:cs typeface="Calibri" panose="020F0502020204030204" pitchFamily="34" charset="0"/>
              </a:rPr>
              <a:t> (ΓΟΚ): </a:t>
            </a:r>
            <a:br>
              <a:rPr lang="el-GR" sz="2700"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700" dirty="0">
                <a:solidFill>
                  <a:schemeClr val="bg2"/>
                </a:solidFill>
                <a:latin typeface="Calibri" panose="020F0502020204030204" pitchFamily="34" charset="0"/>
                <a:ea typeface="Calibri" panose="020F0502020204030204" pitchFamily="34" charset="0"/>
                <a:cs typeface="Calibri" panose="020F0502020204030204" pitchFamily="34" charset="0"/>
              </a:rPr>
              <a:t>1929, 1955, 1977, 1985 </a:t>
            </a:r>
            <a:b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br>
            <a:br>
              <a:rPr lang="el-GR" sz="2700" dirty="0">
                <a:solidFill>
                  <a:schemeClr val="bg2"/>
                </a:solidFill>
                <a:latin typeface="Calibri" panose="020F0502020204030204" pitchFamily="34" charset="0"/>
                <a:ea typeface="Calibri" panose="020F0502020204030204" pitchFamily="34" charset="0"/>
                <a:cs typeface="Calibri" panose="020F0502020204030204" pitchFamily="34" charset="0"/>
              </a:rPr>
            </a:br>
            <a:endParaRPr lang="en-US" sz="27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Θέση κειμένου 4">
            <a:extLst>
              <a:ext uri="{FF2B5EF4-FFF2-40B4-BE49-F238E27FC236}">
                <a16:creationId xmlns:a16="http://schemas.microsoft.com/office/drawing/2014/main" id="{D5D88991-A47F-61F9-FE7E-35369919B099}"/>
              </a:ext>
            </a:extLst>
          </p:cNvPr>
          <p:cNvSpPr>
            <a:spLocks noGrp="1"/>
          </p:cNvSpPr>
          <p:nvPr>
            <p:ph type="body" sz="half" idx="18"/>
          </p:nvPr>
        </p:nvSpPr>
        <p:spPr>
          <a:xfrm>
            <a:off x="1141413" y="2733472"/>
            <a:ext cx="3195240" cy="3441186"/>
          </a:xfrm>
          <a:prstGeom prst="snipRoundRect">
            <a:avLst/>
          </a:prstGeom>
        </p:spPr>
        <p:style>
          <a:lnRef idx="1">
            <a:schemeClr val="accent5"/>
          </a:lnRef>
          <a:fillRef idx="2">
            <a:schemeClr val="accent5"/>
          </a:fillRef>
          <a:effectRef idx="1">
            <a:schemeClr val="accent5"/>
          </a:effectRef>
          <a:fontRef idx="minor">
            <a:schemeClr val="dk1"/>
          </a:fontRef>
        </p:style>
        <p:txBody>
          <a:bodyPr>
            <a:normAutofit/>
          </a:bodyPr>
          <a:lstStyle/>
          <a:p>
            <a:pPr algn="ctr">
              <a:lnSpc>
                <a:spcPct val="150000"/>
              </a:lnSpc>
            </a:pPr>
            <a:r>
              <a:rPr lang="el-GR" b="1" dirty="0">
                <a:solidFill>
                  <a:schemeClr val="bg2"/>
                </a:solidFill>
                <a:latin typeface="Calibri" panose="020F0502020204030204" pitchFamily="34" charset="0"/>
                <a:cs typeface="Calibri" panose="020F0502020204030204" pitchFamily="34" charset="0"/>
              </a:rPr>
              <a:t>Κανόνες δόμησης σε εντός σχεδίου περιοχές.</a:t>
            </a:r>
          </a:p>
          <a:p>
            <a:pPr algn="ctr">
              <a:lnSpc>
                <a:spcPct val="150000"/>
              </a:lnSpc>
            </a:pPr>
            <a:r>
              <a:rPr lang="el-GR" dirty="0">
                <a:solidFill>
                  <a:schemeClr val="bg2"/>
                </a:solidFill>
                <a:latin typeface="Calibri" panose="020F0502020204030204" pitchFamily="34" charset="0"/>
                <a:cs typeface="Calibri" panose="020F0502020204030204" pitchFamily="34" charset="0"/>
              </a:rPr>
              <a:t>Εφαρμόζονται όλες οι διατάξεις του Ν.Ο.Κ.</a:t>
            </a:r>
            <a:endParaRPr lang="en-US" dirty="0">
              <a:solidFill>
                <a:schemeClr val="bg2"/>
              </a:solidFill>
              <a:latin typeface="Calibri" panose="020F0502020204030204" pitchFamily="34" charset="0"/>
              <a:cs typeface="Calibri" panose="020F0502020204030204" pitchFamily="34" charset="0"/>
            </a:endParaRPr>
          </a:p>
        </p:txBody>
      </p:sp>
      <p:sp>
        <p:nvSpPr>
          <p:cNvPr id="8" name="Θέση κειμένου 7">
            <a:extLst>
              <a:ext uri="{FF2B5EF4-FFF2-40B4-BE49-F238E27FC236}">
                <a16:creationId xmlns:a16="http://schemas.microsoft.com/office/drawing/2014/main" id="{928A11B6-4653-ED02-2881-239B322527C5}"/>
              </a:ext>
            </a:extLst>
          </p:cNvPr>
          <p:cNvSpPr>
            <a:spLocks noGrp="1"/>
          </p:cNvSpPr>
          <p:nvPr>
            <p:ph type="body" sz="half" idx="19"/>
          </p:nvPr>
        </p:nvSpPr>
        <p:spPr>
          <a:xfrm>
            <a:off x="4487593" y="2733472"/>
            <a:ext cx="3200400" cy="3441186"/>
          </a:xfrm>
          <a:prstGeom prst="snipRoundRect">
            <a:avLst/>
          </a:prstGeom>
        </p:spPr>
        <p:style>
          <a:lnRef idx="1">
            <a:schemeClr val="accent5"/>
          </a:lnRef>
          <a:fillRef idx="2">
            <a:schemeClr val="accent5"/>
          </a:fillRef>
          <a:effectRef idx="1">
            <a:schemeClr val="accent5"/>
          </a:effectRef>
          <a:fontRef idx="minor">
            <a:schemeClr val="dk1"/>
          </a:fontRef>
        </p:style>
        <p:txBody>
          <a:bodyPr>
            <a:normAutofit/>
          </a:bodyPr>
          <a:lstStyle/>
          <a:p>
            <a:pPr algn="ctr">
              <a:lnSpc>
                <a:spcPct val="150000"/>
              </a:lnSpc>
            </a:pPr>
            <a:r>
              <a:rPr lang="el-GR" b="1" dirty="0">
                <a:solidFill>
                  <a:schemeClr val="bg2"/>
                </a:solidFill>
                <a:latin typeface="Calibri" panose="020F0502020204030204" pitchFamily="34" charset="0"/>
                <a:cs typeface="Calibri" panose="020F0502020204030204" pitchFamily="34" charset="0"/>
              </a:rPr>
              <a:t>Κανόνες δόμησης σε εκτός σχεδίου περιοχές. </a:t>
            </a:r>
          </a:p>
          <a:p>
            <a:pPr algn="ctr">
              <a:lnSpc>
                <a:spcPct val="150000"/>
              </a:lnSpc>
            </a:pPr>
            <a:r>
              <a:rPr lang="el-GR" dirty="0">
                <a:solidFill>
                  <a:schemeClr val="bg2"/>
                </a:solidFill>
                <a:latin typeface="Calibri" panose="020F0502020204030204" pitchFamily="34" charset="0"/>
                <a:cs typeface="Calibri" panose="020F0502020204030204" pitchFamily="34" charset="0"/>
              </a:rPr>
              <a:t>Εφαρμόζονται μόνο ορισμένες διατάξεις του Ν.Ο.Κ.</a:t>
            </a:r>
            <a:endParaRPr lang="en-US" dirty="0">
              <a:solidFill>
                <a:schemeClr val="bg2"/>
              </a:solidFill>
              <a:latin typeface="Calibri" panose="020F0502020204030204" pitchFamily="34" charset="0"/>
              <a:cs typeface="Calibri" panose="020F0502020204030204" pitchFamily="34" charset="0"/>
            </a:endParaRPr>
          </a:p>
        </p:txBody>
      </p:sp>
      <p:sp>
        <p:nvSpPr>
          <p:cNvPr id="11" name="Θέση κειμένου 10">
            <a:extLst>
              <a:ext uri="{FF2B5EF4-FFF2-40B4-BE49-F238E27FC236}">
                <a16:creationId xmlns:a16="http://schemas.microsoft.com/office/drawing/2014/main" id="{93524EC3-CFA9-D4E7-337D-67A1D4CD207E}"/>
              </a:ext>
            </a:extLst>
          </p:cNvPr>
          <p:cNvSpPr>
            <a:spLocks noGrp="1"/>
          </p:cNvSpPr>
          <p:nvPr>
            <p:ph type="body" sz="half" idx="20"/>
          </p:nvPr>
        </p:nvSpPr>
        <p:spPr>
          <a:xfrm>
            <a:off x="7852442" y="2733472"/>
            <a:ext cx="3194968" cy="3441186"/>
          </a:xfrm>
          <a:prstGeom prst="snipRoundRect">
            <a:avLst/>
          </a:prstGeom>
        </p:spPr>
        <p:style>
          <a:lnRef idx="1">
            <a:schemeClr val="accent5"/>
          </a:lnRef>
          <a:fillRef idx="2">
            <a:schemeClr val="accent5"/>
          </a:fillRef>
          <a:effectRef idx="1">
            <a:schemeClr val="accent5"/>
          </a:effectRef>
          <a:fontRef idx="minor">
            <a:schemeClr val="dk1"/>
          </a:fontRef>
        </p:style>
        <p:txBody>
          <a:bodyPr>
            <a:noAutofit/>
          </a:bodyPr>
          <a:lstStyle/>
          <a:p>
            <a:pPr algn="ctr">
              <a:lnSpc>
                <a:spcPct val="150000"/>
              </a:lnSpc>
            </a:pPr>
            <a:r>
              <a:rPr lang="el-GR" b="1" dirty="0">
                <a:solidFill>
                  <a:schemeClr val="bg2"/>
                </a:solidFill>
                <a:latin typeface="Calibri" panose="020F0502020204030204" pitchFamily="34" charset="0"/>
                <a:cs typeface="Calibri" panose="020F0502020204030204" pitchFamily="34" charset="0"/>
              </a:rPr>
              <a:t>Κανόνες δόμησης για νομίμως υφισταμένους οικισμούς χωρίς ρυμοτομικό σχέδιο. </a:t>
            </a:r>
          </a:p>
          <a:p>
            <a:pPr algn="just">
              <a:lnSpc>
                <a:spcPct val="100000"/>
              </a:lnSpc>
            </a:pPr>
            <a:r>
              <a:rPr lang="el-GR" dirty="0">
                <a:solidFill>
                  <a:schemeClr val="bg2"/>
                </a:solidFill>
                <a:latin typeface="Calibri" panose="020F0502020204030204" pitchFamily="34" charset="0"/>
                <a:cs typeface="Calibri" panose="020F0502020204030204" pitchFamily="34" charset="0"/>
              </a:rPr>
              <a:t>Εφαρμόζονται μόνο εκείνες οι διατάξεις που προσιδιάζουν στα πολεοδομικά χαρακτηριστικά και ανάγκες  του οικισμού (δουλείες, χρήση ακινήτων, κατασκευές και φυτεύσεις σε ακάλυπτους χώρους, περιφράξεις κ.λπ.)</a:t>
            </a:r>
            <a:endParaRPr lang="en-US" dirty="0">
              <a:solidFill>
                <a:schemeClr val="bg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95328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EE3CE2-AEF5-88C3-9E5B-0BA6E54BA1CA}"/>
              </a:ext>
            </a:extLst>
          </p:cNvPr>
          <p:cNvSpPr>
            <a:spLocks noGrp="1"/>
          </p:cNvSpPr>
          <p:nvPr>
            <p:ph type="title"/>
          </p:nvPr>
        </p:nvSpPr>
        <p:spPr>
          <a:xfrm>
            <a:off x="1141413" y="618518"/>
            <a:ext cx="9905998" cy="986546"/>
          </a:xfrm>
        </p:spPr>
        <p:txBody>
          <a:bodyPr>
            <a:normAutofit/>
          </a:bodyPr>
          <a:lstStyle/>
          <a:p>
            <a:pPr algn="ctr"/>
            <a:r>
              <a:rPr lang="el-GR" sz="2000" b="1" dirty="0">
                <a:solidFill>
                  <a:schemeClr val="bg2"/>
                </a:solidFill>
              </a:rPr>
              <a:t>Δ. </a:t>
            </a:r>
            <a:r>
              <a:rPr lang="el-GR" sz="2000" b="1" dirty="0" err="1">
                <a:solidFill>
                  <a:schemeClr val="bg2"/>
                </a:solidFill>
              </a:rPr>
              <a:t>ΓενικοΙ</a:t>
            </a:r>
            <a:r>
              <a:rPr lang="el-GR" sz="2000" b="1" dirty="0">
                <a:solidFill>
                  <a:schemeClr val="bg2"/>
                </a:solidFill>
              </a:rPr>
              <a:t> </a:t>
            </a:r>
            <a:r>
              <a:rPr lang="el-GR" sz="2000" b="1" dirty="0" err="1">
                <a:solidFill>
                  <a:schemeClr val="bg2"/>
                </a:solidFill>
              </a:rPr>
              <a:t>κανΟνες</a:t>
            </a:r>
            <a:r>
              <a:rPr lang="el-GR" sz="2000" b="1" dirty="0">
                <a:solidFill>
                  <a:schemeClr val="bg2"/>
                </a:solidFill>
              </a:rPr>
              <a:t> </a:t>
            </a:r>
            <a:r>
              <a:rPr lang="el-GR" sz="2000" b="1" dirty="0" err="1">
                <a:solidFill>
                  <a:schemeClr val="bg2"/>
                </a:solidFill>
              </a:rPr>
              <a:t>δΟμησης</a:t>
            </a:r>
            <a:r>
              <a:rPr lang="el-GR" sz="2000" b="1" dirty="0">
                <a:solidFill>
                  <a:schemeClr val="bg2"/>
                </a:solidFill>
              </a:rPr>
              <a:t>: </a:t>
            </a:r>
            <a:br>
              <a:rPr lang="el-GR" sz="2000" b="1" dirty="0">
                <a:solidFill>
                  <a:schemeClr val="bg2"/>
                </a:solidFill>
              </a:rPr>
            </a:br>
            <a:r>
              <a:rPr lang="el-GR" sz="2000" b="1" dirty="0">
                <a:solidFill>
                  <a:schemeClr val="bg2"/>
                </a:solidFill>
              </a:rPr>
              <a:t>ο Νέος Οικοδομικός Κανονισμός (Ν.Ο.Κ.)</a:t>
            </a:r>
            <a:br>
              <a:rPr lang="el-GR" sz="2000" b="1" dirty="0">
                <a:solidFill>
                  <a:schemeClr val="bg2"/>
                </a:solidFill>
              </a:rPr>
            </a:br>
            <a:r>
              <a:rPr lang="el-GR" sz="2000" b="1" dirty="0">
                <a:solidFill>
                  <a:schemeClr val="bg2"/>
                </a:solidFill>
              </a:rPr>
              <a:t> Ν. 4067/2012 </a:t>
            </a:r>
            <a:endParaRPr lang="en-US" sz="2000" b="1" dirty="0">
              <a:solidFill>
                <a:schemeClr val="bg2"/>
              </a:solidFill>
            </a:endParaRPr>
          </a:p>
        </p:txBody>
      </p:sp>
      <p:sp>
        <p:nvSpPr>
          <p:cNvPr id="3" name="Θέση περιεχομένου 2">
            <a:extLst>
              <a:ext uri="{FF2B5EF4-FFF2-40B4-BE49-F238E27FC236}">
                <a16:creationId xmlns:a16="http://schemas.microsoft.com/office/drawing/2014/main" id="{EAAAE88E-ABF8-DE83-7F8A-92B11B72EF27}"/>
              </a:ext>
            </a:extLst>
          </p:cNvPr>
          <p:cNvSpPr>
            <a:spLocks noGrp="1"/>
          </p:cNvSpPr>
          <p:nvPr>
            <p:ph idx="1"/>
          </p:nvPr>
        </p:nvSpPr>
        <p:spPr>
          <a:xfrm>
            <a:off x="1141412" y="1682885"/>
            <a:ext cx="9905999" cy="4889365"/>
          </a:xfrm>
        </p:spPr>
        <p:txBody>
          <a:bodyPr>
            <a:normAutofit fontScale="70000" lnSpcReduction="20000"/>
          </a:bodyPr>
          <a:lstStyle/>
          <a:p>
            <a:pPr algn="just">
              <a:buFont typeface="Wingdings" panose="05000000000000000000" pitchFamily="2" charset="2"/>
              <a:buChar char="§"/>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Ο Ν.Ο.Κ., όπως έχει τροποποιηθεί και ισχύει σήμερα, αποτελείται από </a:t>
            </a:r>
            <a:r>
              <a:rPr lang="el-GR" sz="1800" u="sng" dirty="0">
                <a:solidFill>
                  <a:schemeClr val="bg2"/>
                </a:solidFill>
                <a:latin typeface="Calibri" panose="020F0502020204030204" pitchFamily="34" charset="0"/>
                <a:ea typeface="Calibri" panose="020F0502020204030204" pitchFamily="34" charset="0"/>
                <a:cs typeface="Calibri" panose="020F0502020204030204" pitchFamily="34" charset="0"/>
              </a:rPr>
              <a:t>33 άρθρα </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που συγκροτούν τέσσερις (4) ενότητες διατάξεων:</a:t>
            </a:r>
          </a:p>
          <a:p>
            <a:pPr marL="568325" indent="-342900"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Τις </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γενικές διατάξεις </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(άρθρα 1-6)</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που αναφέρονται σε βασικούς ορισμούς του δικαίου της δόμησης, στο πεδίο εφαρμογής του Κανονισμού, στην άδεια δόμησης και στην προστασία της αρχιτεκτονικής και φυσικής κληρονομιάς. </a:t>
            </a:r>
          </a:p>
          <a:p>
            <a:pPr marL="568325" indent="-342900"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Τις διατάξεις για </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τα </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οικόπεδα</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(άρθρα 7-10Α) </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που περιλαμβάνουν γενικούς ορισμούς για την αρτιότητα και την οικοδομησιμότητα των οικοπέδων και πολεοδομικά κίνητρα για τη συνένωση οικοπέδων, την απόσυρση και αντικατάσταση παλαιών και ακατάλληλων κτιρίων, τη μείωση της κάλυψης ή/και την απόδοση μέρους του ακαλύπτου χώρου των οικοπέδων σε δημόσια χρήση. </a:t>
            </a:r>
          </a:p>
          <a:p>
            <a:pPr marL="568325" indent="-342900"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Το </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κύριο σώμα του Κανονισμού </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(άρθρα 11-26Α) </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που περιλαμβάνει διατάξεις για τους όρους και περιορισμούς δόμησης </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(κάλυψη, ύψος, συντελεστή δόμησης κ.λπ.)</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διατάξεις για τη </a:t>
            </a:r>
            <a:r>
              <a:rPr lang="el-GR" sz="1800" u="sng" dirty="0">
                <a:solidFill>
                  <a:schemeClr val="bg2"/>
                </a:solidFill>
                <a:latin typeface="Calibri" panose="020F0502020204030204" pitchFamily="34" charset="0"/>
                <a:ea typeface="Calibri" panose="020F0502020204030204" pitchFamily="34" charset="0"/>
                <a:cs typeface="Calibri" panose="020F0502020204030204" pitchFamily="34" charset="0"/>
              </a:rPr>
              <a:t>θέση και την ορθή τοποθέτηση του κτιρίου</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και την ανάπτυξη του οικοπέδου που το περιβάλλει (</a:t>
            </a:r>
            <a:r>
              <a:rPr lang="el-GR" sz="1800" u="sng" dirty="0">
                <a:solidFill>
                  <a:schemeClr val="bg2"/>
                </a:solidFill>
                <a:latin typeface="Calibri" panose="020F0502020204030204" pitchFamily="34" charset="0"/>
                <a:ea typeface="Calibri" panose="020F0502020204030204" pitchFamily="34" charset="0"/>
                <a:cs typeface="Calibri" panose="020F0502020204030204" pitchFamily="34" charset="0"/>
              </a:rPr>
              <a:t>κατασκευές και φυτεύσεις σε ακάλυπτους χώρους, περιφράξεις κ</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.λπ.), την </a:t>
            </a:r>
            <a:r>
              <a:rPr lang="el-GR" sz="1800" u="sng" dirty="0">
                <a:solidFill>
                  <a:schemeClr val="bg2"/>
                </a:solidFill>
                <a:latin typeface="Calibri" panose="020F0502020204030204" pitchFamily="34" charset="0"/>
                <a:ea typeface="Calibri" panose="020F0502020204030204" pitchFamily="34" charset="0"/>
                <a:cs typeface="Calibri" panose="020F0502020204030204" pitchFamily="34" charset="0"/>
              </a:rPr>
              <a:t>προσβασιμότητα</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των κτιρίων για άτομα με αναπηρία ή εμποδιζόμενα άτομα και τη στάθμευση ποδηλάτων, καθώς και διατάξεις για την ενσωμάτωση </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φιλοπεριβαλλοντικών</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κριτηρίων στη δόμηση.</a:t>
            </a:r>
          </a:p>
          <a:p>
            <a:pPr marL="568325" indent="-342900"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Η τελευταία ενότητα περιέχει τις ειδικές και τις εξουσιοδοτικές διατάξεις (άρθρα 27, 28), καθώς και τις διατάξεις για το εθνικό σήμα προσβασιμότητας (άρθρο 27Α).  </a:t>
            </a:r>
          </a:p>
          <a:p>
            <a:pPr algn="just">
              <a:buFont typeface="Wingdings" panose="05000000000000000000" pitchFamily="2" charset="2"/>
              <a:buChar char="§"/>
            </a:pP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Σε περιοχές εκτός σχεδίου πόλεως και σε νομίμως υφιστάμενους οικισμούς χωρίς ρυμοτομικό σχέδιο εφαρμόζονται μόνο εκείνες οι διατάξεις του Ν.Ο.Κ. στις οποίες ρητά παραπέμπει ο Κανονισμός</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μεταξύ των οποίων οι διατάξεις για τη χρήση των κτιρίων (άρθρο 5), για την προστασία της φυσικής και αρχιτεκτονικής κληρονομιάς (άρθρο 6), για τον τρόπο υπολογισμού του συντελεστή δόμησης (άρθρο 11),  της επιτρεπόμενης κάλυψης του οικοπέδου (άρθρο 12 παρ. 3 και 4) και για την εξυπηρέτηση ατόμων με αναπηρία ή εμποδιζόμενων ατόμων (άρθρο 26).</a:t>
            </a:r>
          </a:p>
          <a:p>
            <a:pPr algn="just"/>
            <a:endParaRPr lang="en-US" sz="1800" dirty="0">
              <a:solidFill>
                <a:schemeClr val="bg1"/>
              </a:solidFill>
            </a:endParaRPr>
          </a:p>
        </p:txBody>
      </p:sp>
    </p:spTree>
    <p:extLst>
      <p:ext uri="{BB962C8B-B14F-4D97-AF65-F5344CB8AC3E}">
        <p14:creationId xmlns:p14="http://schemas.microsoft.com/office/powerpoint/2010/main" val="1927405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D7E883-9181-49CC-5E2B-910F9707D9EC}"/>
              </a:ext>
            </a:extLst>
          </p:cNvPr>
          <p:cNvSpPr>
            <a:spLocks noGrp="1"/>
          </p:cNvSpPr>
          <p:nvPr>
            <p:ph type="title"/>
          </p:nvPr>
        </p:nvSpPr>
        <p:spPr>
          <a:xfrm>
            <a:off x="1178456" y="812801"/>
            <a:ext cx="9905998" cy="948266"/>
          </a:xfrm>
        </p:spPr>
        <p:txBody>
          <a:bodyPr>
            <a:normAutofit/>
          </a:bodyPr>
          <a:lstStyle/>
          <a:p>
            <a:pPr algn="ct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ΚανΟνες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δΟμησης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σε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περιοχΕς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εντΟς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σχεδΙου</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πΟλεως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E52A2367-5CE4-CEB8-CA65-687A3517CEE5}"/>
              </a:ext>
            </a:extLst>
          </p:cNvPr>
          <p:cNvSpPr>
            <a:spLocks noGrp="1"/>
          </p:cNvSpPr>
          <p:nvPr>
            <p:ph idx="1"/>
          </p:nvPr>
        </p:nvSpPr>
        <p:spPr>
          <a:xfrm>
            <a:off x="1107545" y="1605064"/>
            <a:ext cx="9905999" cy="5116749"/>
          </a:xfrm>
          <a:prstGeom prst="snip1Rect">
            <a:avLst/>
          </a:prstGeom>
        </p:spPr>
        <p:txBody>
          <a:bodyPr>
            <a:normAutofit/>
          </a:bodyPr>
          <a:lstStyle/>
          <a:p>
            <a:pPr algn="just">
              <a:lnSpc>
                <a:spcPct val="150000"/>
              </a:lnSpc>
              <a:buFont typeface="Wingdings" panose="05000000000000000000" pitchFamily="2" charset="2"/>
              <a:buChar char="§"/>
            </a:pPr>
            <a:r>
              <a:rPr lang="el-GR" sz="1500" b="1" u="sng" dirty="0">
                <a:solidFill>
                  <a:schemeClr val="bg2"/>
                </a:solidFill>
                <a:latin typeface="Calibri" panose="020F0502020204030204" pitchFamily="34" charset="0"/>
                <a:cs typeface="Calibri" panose="020F0502020204030204" pitchFamily="34" charset="0"/>
              </a:rPr>
              <a:t>Καθοριστικό κριτήριο </a:t>
            </a:r>
            <a:r>
              <a:rPr lang="el-GR" sz="1500" dirty="0">
                <a:solidFill>
                  <a:schemeClr val="bg2"/>
                </a:solidFill>
                <a:latin typeface="Calibri" panose="020F0502020204030204" pitchFamily="34" charset="0"/>
                <a:cs typeface="Calibri" panose="020F0502020204030204" pitchFamily="34" charset="0"/>
              </a:rPr>
              <a:t>για τον χαρακτηρισμό μιας περιοχής ως εντός σχεδίου είναι η </a:t>
            </a:r>
            <a:r>
              <a:rPr lang="el-GR" sz="1500" b="1" u="sng" dirty="0">
                <a:solidFill>
                  <a:schemeClr val="bg2"/>
                </a:solidFill>
                <a:latin typeface="Calibri" panose="020F0502020204030204" pitchFamily="34" charset="0"/>
                <a:cs typeface="Calibri" panose="020F0502020204030204" pitchFamily="34" charset="0"/>
              </a:rPr>
              <a:t>έγκριση σχεδίου πόλεως ή ρυμοτομικού σχεδίου ή πολεοδομικού σχεδίου ή πολεοδομικής μελέτης </a:t>
            </a:r>
            <a:r>
              <a:rPr lang="el-GR" sz="1500" dirty="0">
                <a:solidFill>
                  <a:schemeClr val="bg2"/>
                </a:solidFill>
                <a:latin typeface="Calibri" panose="020F0502020204030204" pitchFamily="34" charset="0"/>
                <a:cs typeface="Calibri" panose="020F0502020204030204" pitchFamily="34" charset="0"/>
              </a:rPr>
              <a:t>(διάγραμμα με τυχόν ειδικό πολεοδομικό κανονισμό που καθορίζει ειδικούς όρους δόμησης, κοινόχρηστους, κοινωφελείς και δομήσιμους χώρους και τις επιτρεπόμενες χρήσεις σε κάθε τμήμα ή ζώνη τους (άρθρο 20 παρ. 2 Ν.Ο.Κ.).</a:t>
            </a:r>
          </a:p>
          <a:p>
            <a:pPr algn="just">
              <a:lnSpc>
                <a:spcPct val="150000"/>
              </a:lnSpc>
              <a:buFont typeface="Wingdings" panose="05000000000000000000" pitchFamily="2" charset="2"/>
              <a:buChar char="§"/>
            </a:pPr>
            <a:r>
              <a:rPr lang="el-GR" sz="1500" b="1" u="sng" dirty="0">
                <a:solidFill>
                  <a:schemeClr val="bg2"/>
                </a:solidFill>
                <a:latin typeface="Calibri" panose="020F0502020204030204" pitchFamily="34" charset="0"/>
                <a:cs typeface="Calibri" panose="020F0502020204030204" pitchFamily="34" charset="0"/>
              </a:rPr>
              <a:t>Σε περιοχές εντός σχεδίου, εφαρμόζονται οι διατάξεις των ειδικών πολεοδομικών κανονισμών </a:t>
            </a:r>
            <a:r>
              <a:rPr lang="el-GR" sz="1500" dirty="0">
                <a:solidFill>
                  <a:schemeClr val="bg2"/>
                </a:solidFill>
                <a:latin typeface="Calibri" panose="020F0502020204030204" pitchFamily="34" charset="0"/>
                <a:cs typeface="Calibri" panose="020F0502020204030204" pitchFamily="34" charset="0"/>
              </a:rPr>
              <a:t>που περιέχονται στα κατά περίπτωση εγκεκριμένα πολεοδομικά σχέδια, </a:t>
            </a:r>
            <a:r>
              <a:rPr lang="el-GR" sz="1500" b="1" u="sng" dirty="0">
                <a:solidFill>
                  <a:schemeClr val="bg2"/>
                </a:solidFill>
                <a:latin typeface="Calibri" panose="020F0502020204030204" pitchFamily="34" charset="0"/>
                <a:cs typeface="Calibri" panose="020F0502020204030204" pitchFamily="34" charset="0"/>
              </a:rPr>
              <a:t>σε συνδυασμό με τις διατάξεις του Ν.Ο.Κ</a:t>
            </a:r>
            <a:r>
              <a:rPr lang="el-GR" sz="1500" dirty="0">
                <a:solidFill>
                  <a:schemeClr val="bg2"/>
                </a:solidFill>
                <a:latin typeface="Calibri" panose="020F0502020204030204" pitchFamily="34" charset="0"/>
                <a:cs typeface="Calibri" panose="020F0502020204030204" pitchFamily="34" charset="0"/>
              </a:rPr>
              <a:t>.</a:t>
            </a:r>
          </a:p>
          <a:p>
            <a:pPr algn="just">
              <a:lnSpc>
                <a:spcPct val="150000"/>
              </a:lnSpc>
              <a:buFont typeface="Wingdings" panose="05000000000000000000" pitchFamily="2" charset="2"/>
              <a:buChar char="§"/>
            </a:pPr>
            <a:r>
              <a:rPr lang="el-GR" sz="1500" dirty="0">
                <a:solidFill>
                  <a:schemeClr val="bg2"/>
                </a:solidFill>
                <a:latin typeface="Calibri" panose="020F0502020204030204" pitchFamily="34" charset="0"/>
                <a:cs typeface="Calibri" panose="020F0502020204030204" pitchFamily="34" charset="0"/>
              </a:rPr>
              <a:t>Με τις διατάξεις των </a:t>
            </a:r>
            <a:r>
              <a:rPr lang="el-GR" sz="1500" b="1" u="sng" dirty="0">
                <a:solidFill>
                  <a:schemeClr val="bg2"/>
                </a:solidFill>
                <a:latin typeface="Calibri" panose="020F0502020204030204" pitchFamily="34" charset="0"/>
                <a:cs typeface="Calibri" panose="020F0502020204030204" pitchFamily="34" charset="0"/>
              </a:rPr>
              <a:t>ειδικών πολεοδομικών κανονισμών </a:t>
            </a:r>
            <a:r>
              <a:rPr lang="el-GR" sz="1500" dirty="0">
                <a:solidFill>
                  <a:schemeClr val="bg2"/>
                </a:solidFill>
                <a:latin typeface="Calibri" panose="020F0502020204030204" pitchFamily="34" charset="0"/>
                <a:cs typeface="Calibri" panose="020F0502020204030204" pitchFamily="34" charset="0"/>
              </a:rPr>
              <a:t>καθορίζονται ο </a:t>
            </a:r>
            <a:r>
              <a:rPr lang="el-GR" sz="1500" b="1" u="sng" dirty="0">
                <a:solidFill>
                  <a:schemeClr val="bg2"/>
                </a:solidFill>
                <a:latin typeface="Calibri" panose="020F0502020204030204" pitchFamily="34" charset="0"/>
                <a:cs typeface="Calibri" panose="020F0502020204030204" pitchFamily="34" charset="0"/>
              </a:rPr>
              <a:t>συντελεστής δόμησης</a:t>
            </a:r>
            <a:r>
              <a:rPr lang="el-GR" sz="1500" dirty="0">
                <a:solidFill>
                  <a:schemeClr val="bg2"/>
                </a:solidFill>
                <a:latin typeface="Calibri" panose="020F0502020204030204" pitchFamily="34" charset="0"/>
                <a:cs typeface="Calibri" panose="020F0502020204030204" pitchFamily="34" charset="0"/>
              </a:rPr>
              <a:t>, το μέγιστο επιτρεπόμενο </a:t>
            </a:r>
            <a:r>
              <a:rPr lang="el-GR" sz="1500" b="1" u="sng" dirty="0">
                <a:solidFill>
                  <a:schemeClr val="bg2"/>
                </a:solidFill>
                <a:latin typeface="Calibri" panose="020F0502020204030204" pitchFamily="34" charset="0"/>
                <a:cs typeface="Calibri" panose="020F0502020204030204" pitchFamily="34" charset="0"/>
              </a:rPr>
              <a:t>ύψος </a:t>
            </a:r>
            <a:r>
              <a:rPr lang="el-GR" sz="1500" dirty="0">
                <a:solidFill>
                  <a:schemeClr val="bg2"/>
                </a:solidFill>
                <a:latin typeface="Calibri" panose="020F0502020204030204" pitchFamily="34" charset="0"/>
                <a:cs typeface="Calibri" panose="020F0502020204030204" pitchFamily="34" charset="0"/>
              </a:rPr>
              <a:t>των κτιρίων και εγκαταστάσεων, τα </a:t>
            </a:r>
            <a:r>
              <a:rPr lang="el-GR" sz="1500" b="1" u="sng" dirty="0">
                <a:solidFill>
                  <a:schemeClr val="bg2"/>
                </a:solidFill>
                <a:latin typeface="Calibri" panose="020F0502020204030204" pitchFamily="34" charset="0"/>
                <a:cs typeface="Calibri" panose="020F0502020204030204" pitchFamily="34" charset="0"/>
              </a:rPr>
              <a:t>ελάχιστα όρια εμβαδού και προσώπου </a:t>
            </a:r>
            <a:r>
              <a:rPr lang="el-GR" sz="1500" dirty="0">
                <a:solidFill>
                  <a:schemeClr val="bg2"/>
                </a:solidFill>
                <a:latin typeface="Calibri" panose="020F0502020204030204" pitchFamily="34" charset="0"/>
                <a:cs typeface="Calibri" panose="020F0502020204030204" pitchFamily="34" charset="0"/>
              </a:rPr>
              <a:t>και το </a:t>
            </a:r>
            <a:r>
              <a:rPr lang="el-GR" sz="1500" b="1" dirty="0">
                <a:solidFill>
                  <a:schemeClr val="bg2"/>
                </a:solidFill>
                <a:latin typeface="Calibri" panose="020F0502020204030204" pitchFamily="34" charset="0"/>
                <a:cs typeface="Calibri" panose="020F0502020204030204" pitchFamily="34" charset="0"/>
              </a:rPr>
              <a:t>μέγιστο </a:t>
            </a:r>
            <a:r>
              <a:rPr lang="el-GR" sz="1500" b="1" u="sng" dirty="0">
                <a:solidFill>
                  <a:schemeClr val="bg2"/>
                </a:solidFill>
                <a:latin typeface="Calibri" panose="020F0502020204030204" pitchFamily="34" charset="0"/>
                <a:cs typeface="Calibri" panose="020F0502020204030204" pitchFamily="34" charset="0"/>
              </a:rPr>
              <a:t>επιτρεπόμενο ποσοστό κάλυψης </a:t>
            </a:r>
            <a:r>
              <a:rPr lang="el-GR" sz="1500" dirty="0">
                <a:solidFill>
                  <a:schemeClr val="bg2"/>
                </a:solidFill>
                <a:latin typeface="Calibri" panose="020F0502020204030204" pitchFamily="34" charset="0"/>
                <a:cs typeface="Calibri" panose="020F0502020204030204" pitchFamily="34" charset="0"/>
              </a:rPr>
              <a:t>των οικοπέδων, καθώς και οποιοσδήποτε άλλος όρος ή περιορισμός δόμησης επιβάλλεται για λόγους ασφάλειας, υγιεινής, κυκλοφορίας, αισθητικής και λειτουργικότητας της περιοχής που έχει ενταχθεί σε σχέδιο πόλεως. </a:t>
            </a:r>
          </a:p>
          <a:p>
            <a:pPr algn="just">
              <a:lnSpc>
                <a:spcPct val="150000"/>
              </a:lnSpc>
              <a:buFont typeface="Wingdings" panose="05000000000000000000" pitchFamily="2" charset="2"/>
              <a:buChar char="§"/>
            </a:pPr>
            <a:endParaRPr lang="el-GR" sz="1500" dirty="0">
              <a:solidFill>
                <a:schemeClr val="bg1"/>
              </a:solidFill>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el-GR" dirty="0">
              <a:solidFill>
                <a:schemeClr val="bg1"/>
              </a:solidFill>
            </a:endParaRPr>
          </a:p>
          <a:p>
            <a:pPr>
              <a:buFont typeface="Wingdings" panose="05000000000000000000" pitchFamily="2" charset="2"/>
              <a:buChar char="Ø"/>
            </a:pPr>
            <a:endParaRPr lang="el-GR" dirty="0">
              <a:solidFill>
                <a:schemeClr val="bg1"/>
              </a:solidFill>
            </a:endParaRPr>
          </a:p>
          <a:p>
            <a:endParaRPr lang="en-US" dirty="0"/>
          </a:p>
        </p:txBody>
      </p:sp>
    </p:spTree>
    <p:extLst>
      <p:ext uri="{BB962C8B-B14F-4D97-AF65-F5344CB8AC3E}">
        <p14:creationId xmlns:p14="http://schemas.microsoft.com/office/powerpoint/2010/main" val="2363370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8F8CF3-4BB6-E51D-114C-EA5B16E87DED}"/>
              </a:ext>
            </a:extLst>
          </p:cNvPr>
          <p:cNvSpPr>
            <a:spLocks noGrp="1"/>
          </p:cNvSpPr>
          <p:nvPr>
            <p:ph type="title"/>
          </p:nvPr>
        </p:nvSpPr>
        <p:spPr>
          <a:xfrm>
            <a:off x="1141413" y="618519"/>
            <a:ext cx="9905998" cy="480708"/>
          </a:xfrm>
        </p:spPr>
        <p:txBody>
          <a:bodyPr>
            <a:normAutofit/>
          </a:bodyPr>
          <a:lstStyle/>
          <a:p>
            <a:pPr algn="ctr"/>
            <a:r>
              <a:rPr lang="el-GR" sz="2000" b="1" dirty="0">
                <a:solidFill>
                  <a:schemeClr val="bg2"/>
                </a:solidFill>
              </a:rPr>
              <a:t>ΣΤ. ΣΧΕΣΗ ΜΕΤΑΞΥ ΓΕΝΙΚΩΝ ΔΙΑΤΑΞΕΩΝ ΝΟΚ ΚΑΙ ΕΙΔΙΚΩΝ ΟΡΩΝ ΔΟΜΗΣΗΣ (1/3)</a:t>
            </a:r>
            <a:endParaRPr lang="en-US" sz="2000" dirty="0">
              <a:solidFill>
                <a:schemeClr val="bg2"/>
              </a:solidFill>
            </a:endParaRPr>
          </a:p>
        </p:txBody>
      </p:sp>
      <p:sp>
        <p:nvSpPr>
          <p:cNvPr id="3" name="Θέση περιεχομένου 2">
            <a:extLst>
              <a:ext uri="{FF2B5EF4-FFF2-40B4-BE49-F238E27FC236}">
                <a16:creationId xmlns:a16="http://schemas.microsoft.com/office/drawing/2014/main" id="{505B8134-40BB-4150-FDE2-6784FE6B5BD1}"/>
              </a:ext>
            </a:extLst>
          </p:cNvPr>
          <p:cNvSpPr>
            <a:spLocks noGrp="1"/>
          </p:cNvSpPr>
          <p:nvPr>
            <p:ph idx="1"/>
          </p:nvPr>
        </p:nvSpPr>
        <p:spPr>
          <a:xfrm>
            <a:off x="1141412" y="1206230"/>
            <a:ext cx="9905999" cy="5321029"/>
          </a:xfrm>
        </p:spPr>
        <p:txBody>
          <a:bodyPr>
            <a:normAutofit fontScale="92500" lnSpcReduction="20000"/>
          </a:bodyPr>
          <a:lstStyle/>
          <a:p>
            <a:pPr algn="just">
              <a:buFont typeface="Wingdings" panose="05000000000000000000" pitchFamily="2" charset="2"/>
              <a:buChar char="Ø"/>
            </a:pP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Η σχέση μεταξύ των γενικών διατάξεων του Ν.Ο.Κ. και των ειδικών κανόνων δόμησης που περιέχονται σε ειδικούς πολεοδομικούς κανονισμούς ρυθμίζεται ως εξής (άρθρο 1 παρ. 4 &amp; 5 Ν.Ο.Κ.): </a:t>
            </a:r>
          </a:p>
          <a:p>
            <a:pPr marL="571500" indent="-342900" algn="just">
              <a:buFont typeface="Wingdings" panose="05000000000000000000" pitchFamily="2" charset="2"/>
              <a:buChar char="§"/>
            </a:pPr>
            <a:r>
              <a:rPr lang="el-GR" sz="2100" b="1" u="sng" dirty="0">
                <a:solidFill>
                  <a:schemeClr val="bg2"/>
                </a:solidFill>
                <a:latin typeface="Calibri" panose="020F0502020204030204" pitchFamily="34" charset="0"/>
                <a:ea typeface="Calibri" panose="020F0502020204030204" pitchFamily="34" charset="0"/>
                <a:cs typeface="Calibri" panose="020F0502020204030204" pitchFamily="34" charset="0"/>
              </a:rPr>
              <a:t>Όλα τα αριθμητικά μεγέθη  που ορίζονται στις διατάξεις του Ν.Ο.Κ. </a:t>
            </a: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(π.χ. ανώτατα μεγέθη κάλυψης ή ανώτατα ύψη κτιρίων) </a:t>
            </a:r>
            <a:r>
              <a:rPr lang="el-GR" sz="2100" b="1" u="sng" dirty="0">
                <a:solidFill>
                  <a:schemeClr val="bg2"/>
                </a:solidFill>
                <a:latin typeface="Calibri" panose="020F0502020204030204" pitchFamily="34" charset="0"/>
                <a:ea typeface="Calibri" panose="020F0502020204030204" pitchFamily="34" charset="0"/>
                <a:cs typeface="Calibri" panose="020F0502020204030204" pitchFamily="34" charset="0"/>
              </a:rPr>
              <a:t>θεωρούνται ως τα ανώτατα επιτρεπόμενα</a:t>
            </a: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marL="571500" indent="-342900" algn="just">
              <a:buFont typeface="Wingdings" panose="05000000000000000000" pitchFamily="2" charset="2"/>
              <a:buChar char="§"/>
            </a:pPr>
            <a:r>
              <a:rPr lang="el-GR" sz="21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 ειδικές πολεοδομικές διατάξεις που περιέχονται σε πολεοδομικά σχέδια που έχουν θεσπισθεί πριν την έναρξη ισχύος του Ν.Ο.Κ. κατισχύουν των γενικών διατάξεων του Ν.Ο.Κ., εφόσον τα ανώτατα από τις ειδικές διατάξεις μεγέθη δεν υπερβαίνουν τα ανώτατα επιτρεπόμενα όρια κατά Ν.Ο.Κ</a:t>
            </a: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marL="571500" indent="-342900" algn="just">
              <a:buFont typeface="Wingdings" panose="05000000000000000000" pitchFamily="2" charset="2"/>
              <a:buChar char="§"/>
            </a:pP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 Τούτο διότι έχουν θεσπιστεί κατόπιν μελέτης των τοπικών συνθηκών και της φυσιογνωμίας κάθε περιοχής στο πλαίσιο του πολεοδομικού σχεδιασμού της. Δεν μπορεί, επομένως, να μεταβάλλεται «αυτομάτως» το ανώτατο ύψος των οικοδομών σε όλες τις περιοχές της χώρας σε συνάρτηση με τον ισχύοντα </a:t>
            </a:r>
            <a:r>
              <a:rPr lang="el-GR" sz="21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 κατά τις διατάξεις του ΓΟΚ, αδιαφόρως των προβλέψεων των ειδικών πολεοδομικών διατάξεων που ίσχυαν σε κάθε περιοχή (ΣτΕ 1383/2016 </a:t>
            </a:r>
            <a:r>
              <a:rPr lang="el-GR" sz="2100" dirty="0" err="1">
                <a:solidFill>
                  <a:schemeClr val="bg2"/>
                </a:solidFill>
                <a:latin typeface="Calibri" panose="020F0502020204030204" pitchFamily="34" charset="0"/>
                <a:ea typeface="Calibri" panose="020F0502020204030204" pitchFamily="34" charset="0"/>
                <a:cs typeface="Calibri" panose="020F0502020204030204" pitchFamily="34" charset="0"/>
              </a:rPr>
              <a:t>επταμ</a:t>
            </a: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marL="571500" indent="-342900" algn="just">
              <a:buFont typeface="Wingdings" panose="05000000000000000000" pitchFamily="2" charset="2"/>
              <a:buChar char="v"/>
            </a:pP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 </a:t>
            </a:r>
            <a:endPar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endPar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l-GR"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3834549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156392-BDB1-68DA-CCAC-FAE9C8BE445F}"/>
              </a:ext>
            </a:extLst>
          </p:cNvPr>
          <p:cNvSpPr>
            <a:spLocks noGrp="1"/>
          </p:cNvSpPr>
          <p:nvPr>
            <p:ph type="title"/>
          </p:nvPr>
        </p:nvSpPr>
        <p:spPr>
          <a:xfrm>
            <a:off x="1141413" y="618518"/>
            <a:ext cx="9905998" cy="1064367"/>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ΣΤ. ΣΧΕΣΗ ΜΕΤΑΞΥ ΓΕΝΙΚΩΝ ΔΙΑΤΑΞΕΩΝ ΤΟΥ ΝΟΚ </a:t>
            </a:r>
            <a:b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ΚΑΙ ΕΙΔΙΚΩΝ ΟΡΩΝ ΔΟΜΗΣΗΣ (2/3)</a:t>
            </a:r>
            <a:endParaRPr 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3E665E64-126E-CEB0-721C-E0B6AB209EFC}"/>
              </a:ext>
            </a:extLst>
          </p:cNvPr>
          <p:cNvSpPr>
            <a:spLocks noGrp="1"/>
          </p:cNvSpPr>
          <p:nvPr>
            <p:ph idx="1"/>
          </p:nvPr>
        </p:nvSpPr>
        <p:spPr>
          <a:xfrm>
            <a:off x="1141412" y="1887166"/>
            <a:ext cx="9905999" cy="4435813"/>
          </a:xfrm>
        </p:spPr>
        <p:txBody>
          <a:bodyPr>
            <a:normAutofit fontScale="62500" lnSpcReduction="20000"/>
          </a:bodyPr>
          <a:lstStyle/>
          <a:p>
            <a:pPr marL="571500" indent="-342900" algn="just">
              <a:buFont typeface="Wingdings" panose="05000000000000000000" pitchFamily="2" charset="2"/>
              <a:buChar char="v"/>
            </a:pP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Έτσι, το </a:t>
            </a:r>
            <a:r>
              <a:rPr lang="el-GR" sz="2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σε πρόσφατη απόφασή του (</a:t>
            </a:r>
            <a:r>
              <a:rPr lang="el-GR" sz="2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ΣτΕΟλ</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705/2020) που αφορούσε υπόθεση ανέγερσης 9ωρόφου κτιρίου στην περιοχή Μακρυγιάννη του Δήμου Αθηναίων, δέχθηκε ότι στην περιοχή αυτή </a:t>
            </a:r>
            <a:r>
              <a:rPr lang="el-GR" sz="2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ΔΕΝ έχουν εφαρμογή οι γενικές διατάξεις περί υψών του ΝΟΚ </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(άρθρο 15), </a:t>
            </a:r>
            <a:r>
              <a:rPr lang="el-GR" sz="2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βάσει των οποίων το ύψος των οικοδομών μπορεί να φθάνει τα 32 μ., αλλά οι ειδικές διατάξεις του ΒΔ/τος 1955 περί Αθηνών </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που ορίζουν ως μέγιστο ύψος κτιρίων στη συγκεκριμένη περιοχή τα 21 μ. </a:t>
            </a:r>
          </a:p>
          <a:p>
            <a:pPr marL="571500" indent="-342900" algn="just">
              <a:buFont typeface="Wingdings" panose="05000000000000000000" pitchFamily="2" charset="2"/>
              <a:buChar char="v"/>
            </a:pPr>
            <a:r>
              <a:rPr lang="el-GR" sz="2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Αντίθετη ερμηνεία, </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κατά την οποία με το άρθρο 15 παρ. 1 του Ν.Ο.Κ. </a:t>
            </a:r>
            <a:r>
              <a:rPr lang="el-GR" sz="2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προσαυξάνεται το ανώτατο ύψος των οικοδομών της χώρας σε συνάρτηση με τον </a:t>
            </a:r>
            <a:r>
              <a:rPr lang="el-GR" sz="24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24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αδιαφόρως του ειδικού πολεοδομικού καθεστώτος εκάστης περιοχής, θα αντέκειτο στο άρθρο 24 παρ. 2 Συντ.</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το οποίο επιβάλλει την πολεοδόμηση των οικισμών κατόπιν μελέτης των τοπικών συνθηκών και της φυσιογνωμίας κάθε περιοχής και με τη συμμετοχή του οικείου ΟΤΑ και των ενδιαφερόμενων πολιτών. </a:t>
            </a:r>
          </a:p>
          <a:p>
            <a:pPr marL="571500" indent="-342900" algn="just">
              <a:buFont typeface="Wingdings" panose="05000000000000000000" pitchFamily="2" charset="2"/>
              <a:buChar char="v"/>
            </a:pPr>
            <a:r>
              <a:rPr lang="el-GR" sz="2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Για τους λόγους αυτούς δεν επιτρέπεται με γενικές διατάξεις και χωρίς σχετική επιστημονική μελέτη η κατάργηση, συλλήβδην, των ειδικών όρων δομήσεως που είχαν θεσπισθεί για κάθε περιοχή με τήρηση των ανωτέρω εγγυήσεων. </a:t>
            </a:r>
          </a:p>
          <a:p>
            <a:pPr marL="571500" indent="-342900" algn="just">
              <a:buFont typeface="Wingdings" panose="05000000000000000000" pitchFamily="2" charset="2"/>
              <a:buChar char="v"/>
            </a:pPr>
            <a:r>
              <a:rPr lang="el-GR" sz="2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Κατά την εφεξής αναθεώρηση, επέκταση ή έγκριση πολεοδομικών σχεδίων ή τροποποίηση όρων δόμησης </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πρέπει </a:t>
            </a:r>
            <a:r>
              <a:rPr lang="el-GR" sz="2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να τηρούνται ως όρια τα ανώτατα επιτρεπόμενα αριθμητικά μεγέθη του Ν.Ο.Κ.</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εκτός αν προβλέπεται δυνατότητα παρέκκλισης από αυτά με σχετική ειδική εξουσιοδοτική διάταξη.</a:t>
            </a:r>
          </a:p>
          <a:p>
            <a:endParaRPr lang="en-US" dirty="0"/>
          </a:p>
        </p:txBody>
      </p:sp>
    </p:spTree>
    <p:extLst>
      <p:ext uri="{BB962C8B-B14F-4D97-AF65-F5344CB8AC3E}">
        <p14:creationId xmlns:p14="http://schemas.microsoft.com/office/powerpoint/2010/main" val="2335020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D3EBD4-9BA3-945B-5B71-0B81B368C50D}"/>
              </a:ext>
            </a:extLst>
          </p:cNvPr>
          <p:cNvSpPr>
            <a:spLocks noGrp="1"/>
          </p:cNvSpPr>
          <p:nvPr>
            <p:ph type="title"/>
          </p:nvPr>
        </p:nvSpPr>
        <p:spPr>
          <a:xfrm>
            <a:off x="1141413" y="301558"/>
            <a:ext cx="9905998" cy="972766"/>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ΣΤ. ΣΧΕΣΗ ΜΕΤΑΞΥ ΓΕΝΙΚΩΝ ΔΙΑΤΑΞΕΩΝ ΝΟΚ </a:t>
            </a:r>
            <a:b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ΚΑΙ ΕΙΔΙΚΩΝ ΟΡΩΝ ΔΟΜΗΣΗΣ (3/3)</a:t>
            </a:r>
            <a:endParaRPr lang="en-US" sz="2400" dirty="0"/>
          </a:p>
        </p:txBody>
      </p:sp>
      <p:sp>
        <p:nvSpPr>
          <p:cNvPr id="3" name="Θέση περιεχομένου 2">
            <a:extLst>
              <a:ext uri="{FF2B5EF4-FFF2-40B4-BE49-F238E27FC236}">
                <a16:creationId xmlns:a16="http://schemas.microsoft.com/office/drawing/2014/main" id="{1D9A7B24-F613-5063-8286-3027F570351A}"/>
              </a:ext>
            </a:extLst>
          </p:cNvPr>
          <p:cNvSpPr>
            <a:spLocks noGrp="1"/>
          </p:cNvSpPr>
          <p:nvPr>
            <p:ph idx="1"/>
          </p:nvPr>
        </p:nvSpPr>
        <p:spPr>
          <a:xfrm>
            <a:off x="1141412" y="1274324"/>
            <a:ext cx="9905999" cy="5282119"/>
          </a:xfrm>
        </p:spPr>
        <p:txBody>
          <a:bodyPr>
            <a:normAutofit fontScale="92500" lnSpcReduction="20000"/>
          </a:bodyPr>
          <a:lstStyle/>
          <a:p>
            <a:pPr algn="just">
              <a:buFont typeface="Wingdings" panose="05000000000000000000" pitchFamily="2" charset="2"/>
              <a:buChar char="Ø"/>
            </a:pPr>
            <a:r>
              <a:rPr lang="el-GR" sz="1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Το</a:t>
            </a:r>
            <a:r>
              <a:rPr lang="en-US" sz="1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ζήτημα της σχέσης μεταξύ οριζόντιων πολεοδομικών ρυθμίσεων του ΝΟΚ και πολεοδομικού σχεδιασμού έχει ενσκήψει με ιδιαίτερη ένταση την τελευταία διετία στο πλαίσιο της αμφισβήτησης της συνταγματικότητας των «</a:t>
            </a:r>
            <a:r>
              <a:rPr lang="el-GR" sz="1800" u="sng"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πολεοδομικών κινήτρων του ΝΟΚ</a:t>
            </a:r>
            <a:r>
              <a:rPr lang="el-GR" sz="1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a:t>
            </a:r>
          </a:p>
          <a:p>
            <a:pPr algn="just">
              <a:buFont typeface="Wingdings" panose="05000000000000000000" pitchFamily="2" charset="2"/>
              <a:buChar char="Ø"/>
            </a:pPr>
            <a:r>
              <a:rPr lang="el-GR" sz="1800" dirty="0">
                <a:solidFill>
                  <a:schemeClr val="bg2"/>
                </a:solidFill>
                <a:latin typeface="Calibri" panose="020F0502020204030204" pitchFamily="34" charset="0"/>
                <a:ea typeface="Calibri" panose="020F0502020204030204" pitchFamily="34" charset="0"/>
                <a:cs typeface="Times New Roman" panose="02020603050405020304" pitchFamily="18" charset="0"/>
              </a:rPr>
              <a:t>Με τις οριζόντιες αυτές διατάξεις (άρθρα 10 παρ.1, 15 παρ. 8 περ. γ ‘ και δ’, 19 παρ. 2 περ. α΄ 25 παρ. 1 και 25 παρ.1 και 2) προβλέπονταν κίνητρα προσαύξησης συντελεστή δόμησης και ύψους για την ανέγερση κτιρίων (</a:t>
            </a:r>
            <a:r>
              <a:rPr lang="el-GR" sz="1800" b="1" u="sng" dirty="0">
                <a:solidFill>
                  <a:schemeClr val="bg2"/>
                </a:solidFill>
                <a:latin typeface="Calibri" panose="020F0502020204030204" pitchFamily="34" charset="0"/>
                <a:ea typeface="Calibri" panose="020F0502020204030204" pitchFamily="34" charset="0"/>
                <a:cs typeface="Times New Roman" panose="02020603050405020304" pitchFamily="18" charset="0"/>
              </a:rPr>
              <a:t>απευθείας κατά το στάδιο έκδοσης οικοδομικής άδειας</a:t>
            </a:r>
            <a:r>
              <a:rPr lang="el-GR" sz="1800" dirty="0">
                <a:solidFill>
                  <a:schemeClr val="bg2"/>
                </a:solidFill>
                <a:latin typeface="Calibri" panose="020F0502020204030204" pitchFamily="34" charset="0"/>
                <a:ea typeface="Calibri" panose="020F0502020204030204" pitchFamily="34" charset="0"/>
                <a:cs typeface="Times New Roman" panose="02020603050405020304" pitchFamily="18" charset="0"/>
              </a:rPr>
              <a:t>), με αντιστάθμισμα τη μείωση της κάλυψης, την αύξηση ακάλυπτων και κοινόχρηστων χώρων πρασίνου, καθώς και την ενεργειακή αναβάθμιση των κτιρίων. </a:t>
            </a:r>
          </a:p>
          <a:p>
            <a:pPr algn="just">
              <a:buFont typeface="Wingdings" panose="05000000000000000000" pitchFamily="2" charset="2"/>
              <a:buChar char="Ø"/>
            </a:pPr>
            <a:r>
              <a:rPr lang="el-GR" sz="1800" b="1" u="sng" dirty="0" err="1">
                <a:solidFill>
                  <a:schemeClr val="bg2"/>
                </a:solidFill>
                <a:latin typeface="Calibri" panose="020F0502020204030204" pitchFamily="34" charset="0"/>
                <a:ea typeface="Calibri" panose="020F0502020204030204" pitchFamily="34" charset="0"/>
                <a:cs typeface="Times New Roman" panose="02020603050405020304" pitchFamily="18" charset="0"/>
              </a:rPr>
              <a:t>ΣτΕΟλ</a:t>
            </a:r>
            <a:r>
              <a:rPr lang="el-GR" sz="1800" b="1" u="sng" dirty="0">
                <a:solidFill>
                  <a:schemeClr val="bg2"/>
                </a:solidFill>
                <a:latin typeface="Calibri" panose="020F0502020204030204" pitchFamily="34" charset="0"/>
                <a:ea typeface="Calibri" panose="020F0502020204030204" pitchFamily="34" charset="0"/>
                <a:cs typeface="Times New Roman" panose="02020603050405020304" pitchFamily="18" charset="0"/>
              </a:rPr>
              <a:t> 146-149/2025: </a:t>
            </a:r>
          </a:p>
          <a:p>
            <a:pPr marL="514350" indent="-285750" algn="just">
              <a:buFont typeface="Wingdings" panose="05000000000000000000" pitchFamily="2" charset="2"/>
              <a:buChar char="§"/>
            </a:pPr>
            <a:r>
              <a:rPr lang="el-GR" sz="1800" dirty="0">
                <a:solidFill>
                  <a:schemeClr val="bg2"/>
                </a:solidFill>
                <a:latin typeface="Calibri" panose="020F0502020204030204" pitchFamily="34" charset="0"/>
                <a:ea typeface="Calibri" panose="020F0502020204030204" pitchFamily="34" charset="0"/>
                <a:cs typeface="Times New Roman" panose="02020603050405020304" pitchFamily="18" charset="0"/>
              </a:rPr>
              <a:t>Το σύστημα κινήτρων του ΝΟΚ αντίκειται στο άρθρο 24 παρ. 1 και 2 Συντ. Η αντίθεση αυτή δεν προκύπτει </a:t>
            </a:r>
            <a:r>
              <a:rPr lang="el-GR" sz="1800" dirty="0" err="1">
                <a:solidFill>
                  <a:schemeClr val="bg2"/>
                </a:solidFill>
                <a:latin typeface="Calibri" panose="020F0502020204030204" pitchFamily="34" charset="0"/>
                <a:ea typeface="Calibri" panose="020F0502020204030204" pitchFamily="34" charset="0"/>
                <a:cs typeface="Times New Roman" panose="02020603050405020304" pitchFamily="18" charset="0"/>
              </a:rPr>
              <a:t>κατ’αρχήν</a:t>
            </a:r>
            <a:r>
              <a:rPr lang="el-GR" sz="1800" dirty="0">
                <a:solidFill>
                  <a:schemeClr val="bg2"/>
                </a:solidFill>
                <a:latin typeface="Calibri" panose="020F0502020204030204" pitchFamily="34" charset="0"/>
                <a:ea typeface="Calibri" panose="020F0502020204030204" pitchFamily="34" charset="0"/>
                <a:cs typeface="Times New Roman" panose="02020603050405020304" pitchFamily="18" charset="0"/>
              </a:rPr>
              <a:t> από το περιεχόμενο των ίδιων των διατάξεων, αλλά από το γεγονός ότι </a:t>
            </a:r>
            <a:r>
              <a:rPr lang="el-GR" sz="1800" b="1" u="sng" dirty="0">
                <a:solidFill>
                  <a:schemeClr val="bg2"/>
                </a:solidFill>
                <a:latin typeface="Calibri" panose="020F0502020204030204" pitchFamily="34" charset="0"/>
                <a:ea typeface="Calibri" panose="020F0502020204030204" pitchFamily="34" charset="0"/>
                <a:cs typeface="Times New Roman" panose="02020603050405020304" pitchFamily="18" charset="0"/>
              </a:rPr>
              <a:t>οι διατάξεις αυτές παρέχουν απευθείας στις υπηρεσίες δόμησης τη δυνατότητα έκδοσης οικοδομικών αδειών, επιτρέποντας ουσιώδεις αποκλίσεις</a:t>
            </a:r>
            <a:r>
              <a:rPr lang="el-GR" sz="1800" dirty="0">
                <a:solidFill>
                  <a:schemeClr val="bg2"/>
                </a:solidFill>
                <a:latin typeface="Calibri" panose="020F0502020204030204" pitchFamily="34" charset="0"/>
                <a:ea typeface="Calibri" panose="020F0502020204030204" pitchFamily="34" charset="0"/>
                <a:cs typeface="Times New Roman" panose="02020603050405020304" pitchFamily="18" charset="0"/>
              </a:rPr>
              <a:t> από τους όρους δόμησης που ισχύουν βάσει του </a:t>
            </a:r>
            <a:r>
              <a:rPr lang="el-GR" sz="1800" b="1" u="sng" dirty="0">
                <a:solidFill>
                  <a:schemeClr val="bg2"/>
                </a:solidFill>
                <a:latin typeface="Calibri" panose="020F0502020204030204" pitchFamily="34" charset="0"/>
                <a:ea typeface="Calibri" panose="020F0502020204030204" pitchFamily="34" charset="0"/>
                <a:cs typeface="Times New Roman" panose="02020603050405020304" pitchFamily="18" charset="0"/>
              </a:rPr>
              <a:t>πολεοδομικού καθεστώτος κάθε περιοχής</a:t>
            </a:r>
            <a:r>
              <a:rPr lang="el-GR" sz="1800" dirty="0">
                <a:solidFill>
                  <a:schemeClr val="bg2"/>
                </a:solidFill>
                <a:latin typeface="Calibri" panose="020F0502020204030204" pitchFamily="34" charset="0"/>
                <a:ea typeface="Calibri" panose="020F0502020204030204" pitchFamily="34" charset="0"/>
                <a:cs typeface="Times New Roman" panose="02020603050405020304" pitchFamily="18" charset="0"/>
              </a:rPr>
              <a:t>.</a:t>
            </a:r>
          </a:p>
          <a:p>
            <a:pPr marL="514350" indent="-285750" algn="just">
              <a:buFont typeface="Wingdings" panose="05000000000000000000" pitchFamily="2" charset="2"/>
              <a:buChar char="§"/>
            </a:pPr>
            <a:r>
              <a:rPr lang="el-GR" sz="1800" dirty="0">
                <a:solidFill>
                  <a:schemeClr val="bg2"/>
                </a:solidFill>
                <a:latin typeface="Calibri" panose="020F0502020204030204" pitchFamily="34" charset="0"/>
                <a:ea typeface="Calibri" panose="020F0502020204030204" pitchFamily="34" charset="0"/>
                <a:cs typeface="Times New Roman" panose="02020603050405020304" pitchFamily="18" charset="0"/>
              </a:rPr>
              <a:t>Ο πολεοδομικός νομοθέτης δύναται να συμπεριλάβει τα κίνητρα του ΝΟΚ στον τοπικό πολεοδομικό σχεδιασμό, αφού σταθμίσει τις συνέπειές τους στο οικιστικό περιβάλλον της περιοχής μέσω ειδικής επιστημονικής μελέτης.</a:t>
            </a:r>
            <a:endParaRPr lang="en-US" sz="1800" dirty="0">
              <a:solidFill>
                <a:schemeClr val="bg2"/>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58102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3101</TotalTime>
  <Words>4082</Words>
  <Application>Microsoft Office PowerPoint</Application>
  <PresentationFormat>Ευρεία οθόνη</PresentationFormat>
  <Paragraphs>130</Paragraphs>
  <Slides>17</Slides>
  <Notes>2</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17</vt:i4>
      </vt:variant>
    </vt:vector>
  </HeadingPairs>
  <TitlesOfParts>
    <vt:vector size="23" baseType="lpstr">
      <vt:lpstr>Arial</vt:lpstr>
      <vt:lpstr>Calibri</vt:lpstr>
      <vt:lpstr>Tw Cen MT</vt:lpstr>
      <vt:lpstr>Wingdings</vt:lpstr>
      <vt:lpstr>Wingdings 3</vt:lpstr>
      <vt:lpstr>Κύκλωμα</vt:lpstr>
      <vt:lpstr>ΔΙΚΑΙΟ ΠΟΛΕΟΔΟΜΙΑΣ ΧΩΡΟΤΑΞΙΑΣ &amp; ΠΕΡΙΒΑΛΛΟΝΤΟΣ Ι </vt:lpstr>
      <vt:lpstr>Α. Κανονεσ δομησησ: Εισαγωγικεσ επισημανσεισ</vt:lpstr>
      <vt:lpstr>Β. ΤΟ ΔΙΚΑΙΩΜΑ ΤΗΣ ΔΟΜΗΣΗΣ</vt:lpstr>
      <vt:lpstr>  Γ. ΤΡΙΜΕΡΗΣ ΔΙΑΚΡΙΣΗ ΟΡΩΝ ΔΟΜΗΣΗΣ   (ν.δ. 17.7.1923, πολεοδομικη νομοθεσια,  νεοσ οικοδομικοσ κανονισμοσ – ν. 4067/2012)  ΠρογενΕστεροι ΓΕΝΙΚΟΙ ΟΙΚΟΔΟΜΙΚΟΙ ΚανονισμοΙ (ΓΟΚ):  1929, 1955, 1977, 1985   </vt:lpstr>
      <vt:lpstr>Δ. ΓενικοΙ κανΟνες δΟμησης:  ο Νέος Οικοδομικός Κανονισμός (Ν.Ο.Κ.)  Ν. 4067/2012 </vt:lpstr>
      <vt:lpstr>Ε. ΚανΟνες δΟμησης σε περιοχΕς εντΟς σχεδΙου πΟλεως </vt:lpstr>
      <vt:lpstr>ΣΤ. ΣΧΕΣΗ ΜΕΤΑΞΥ ΓΕΝΙΚΩΝ ΔΙΑΤΑΞΕΩΝ ΝΟΚ ΚΑΙ ΕΙΔΙΚΩΝ ΟΡΩΝ ΔΟΜΗΣΗΣ (1/3)</vt:lpstr>
      <vt:lpstr>ΣΤ. ΣΧΕΣΗ ΜΕΤΑΞΥ ΓΕΝΙΚΩΝ ΔΙΑΤΑΞΕΩΝ ΤΟΥ ΝΟΚ  ΚΑΙ ΕΙΔΙΚΩΝ ΟΡΩΝ ΔΟΜΗΣΗΣ (2/3)</vt:lpstr>
      <vt:lpstr>ΣΤ. ΣΧΕΣΗ ΜΕΤΑΞΥ ΓΕΝΙΚΩΝ ΔΙΑΤΑΞΕΩΝ ΝΟΚ  ΚΑΙ ΕΙΔΙΚΩΝ ΟΡΩΝ ΔΟΜΗΣΗΣ (3/3)</vt:lpstr>
      <vt:lpstr>Ζ. ΑΝΩΤΑΤΑ ΟΡΙΑ ΣΥΝΤΕΛΕΣΤΩΝ ΔΟΜΗΣΗΣ (αρθρο 9 ν. 4447/2016)</vt:lpstr>
      <vt:lpstr>Η. ΚανΟΝες δΟμησης σε περιοχΕς εκτΟς σχεδΙου πΟλεως και εκτΟς ορΙων οικισμΩν </vt:lpstr>
      <vt:lpstr> Θ. ΚανΟνες δΟμησης σε περιοχΕς εκτΟς σχεδΙου πΟλεως και εκτΟς ορΙων οικισμΩν – Το ζΗτημα της ΥΠΑΡΞΗΣ προσΩπου ΣΕ κοινόχρηστη οδο </vt:lpstr>
      <vt:lpstr>Ι. ΤΟ ΖΗΤΗΜΑ ΤΗΣ ΥΠΟΧΡΕΩΣΗΣ ΥΠΑΡΞΗΣ ΠΡΟΣΩΠΟΥ ΣΕ ΚΟΙΝΟΧΡΗΣΤΗ ΟΔΟ ΓΙΑ ΑΚΙΝΗΤΑ ΕΚΤΟΣ ΣΧΕΔΙΟΥ ΠΟΥ ΠΡΫΦΙΣΤΑΝΤΑΙ ΤΗΣ 31.12.2003</vt:lpstr>
      <vt:lpstr>ΙΑ. ΚανΟνες δΟμησης σε οικισμοΥς που στεροΥνται πολεοδομικοΥ σχεδΙου  </vt:lpstr>
      <vt:lpstr>ΙΒ. ΤΟ ΑΠΟ 11/15.4.2025 Π.Δ. ΚαθορισμΟΥ κριτηρΙων και διαδικασιών οριοθΕτησης των οικισμΩν της ΧΩρας  (ΦΕΚ Δ’ 194/15.4.2025) </vt:lpstr>
      <vt:lpstr>ΙΓ. ΚανΟνες δΟμησης σε παραδοσιακοΥς οικισμοΥς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290</cp:revision>
  <dcterms:created xsi:type="dcterms:W3CDTF">2023-11-01T21:01:17Z</dcterms:created>
  <dcterms:modified xsi:type="dcterms:W3CDTF">2025-05-17T12:52:26Z</dcterms:modified>
</cp:coreProperties>
</file>