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6" r:id="rId18"/>
    <p:sldId id="272" r:id="rId19"/>
    <p:sldId id="274" r:id="rId20"/>
    <p:sldId id="277" r:id="rId21"/>
    <p:sldId id="278" r:id="rId22"/>
    <p:sldId id="279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6CBB-6472-43F3-8DAC-0006CDC6E0B6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EA6F-3119-4814-8987-2BEAD651128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EA6F-3119-4814-8987-2BEAD651128C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/" TargetMode="External"/><Relationship Id="rId2" Type="http://schemas.openxmlformats.org/officeDocument/2006/relationships/hyperlink" Target="https://www.storyjump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" TargetMode="External"/><Relationship Id="rId4" Type="http://schemas.openxmlformats.org/officeDocument/2006/relationships/hyperlink" Target="https://storybird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topia.duth.gr/xsakonid/index_htm_files/egw_ratsistis.pdf" TargetMode="External"/><Relationship Id="rId2" Type="http://schemas.openxmlformats.org/officeDocument/2006/relationships/hyperlink" Target="http://www.tainiothiki.gr/v2/filmography/view/1/70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Η κινούμενη εικόνα (</a:t>
            </a:r>
            <a:r>
              <a:rPr lang="en-US" sz="3200" dirty="0" smtClean="0"/>
              <a:t>Video-TV)</a:t>
            </a:r>
            <a:r>
              <a:rPr lang="el-GR" sz="3200" dirty="0" smtClean="0"/>
              <a:t> στη σχολική τάξη</a:t>
            </a:r>
            <a:endParaRPr lang="el-G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4. Εστίαση στην </a:t>
            </a:r>
            <a:r>
              <a:rPr lang="el-GR" dirty="0" err="1" smtClean="0"/>
              <a:t>εμπορευματοποίση</a:t>
            </a:r>
            <a:r>
              <a:rPr lang="el-GR" dirty="0" smtClean="0"/>
              <a:t>: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Να διακρίνουν τα χαρακτηριστικά της διαφήμισης </a:t>
            </a:r>
          </a:p>
          <a:p>
            <a:r>
              <a:rPr lang="el-GR" dirty="0" smtClean="0"/>
              <a:t>Να διακρίνουν την έμμεση από την άμεση διαφήμιση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Ενδεικτικές ερωτήσεις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Ποια προϊόντα παρουσιάζονται; (</a:t>
            </a:r>
            <a:r>
              <a:rPr lang="el-GR" dirty="0" err="1" smtClean="0"/>
              <a:t>π.χ</a:t>
            </a:r>
            <a:r>
              <a:rPr lang="el-GR" dirty="0" smtClean="0"/>
              <a:t> ο ήρωας μιας μυθοπλασίας κρατά συγκεκριμένο τύπο κούκλας?/ στο τραπέζι ποια τα προϊόντα;)</a:t>
            </a:r>
          </a:p>
          <a:p>
            <a:r>
              <a:rPr lang="el-GR" dirty="0" smtClean="0"/>
              <a:t>Ποιον μπορούν να ελκύσουν τα προϊόντα (αγόρια/κορίτσια, παιδιά/ενηλίκους κτλ) και γιατί; </a:t>
            </a:r>
          </a:p>
          <a:p>
            <a:r>
              <a:rPr lang="el-GR" dirty="0" smtClean="0"/>
              <a:t>Γιατί παρουσιάζονται τα συγκεκριμένα προϊόντα; &lt; τυχαίο? &gt;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5. Εστίαση στα είδη των φιλμ: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Επίγνωση ότι τα φιλμ ακολουθούν ορισμένες συμβάσεις &lt;</a:t>
            </a:r>
            <a:r>
              <a:rPr lang="el-GR" dirty="0" err="1" smtClean="0"/>
              <a:t>κειμενικά</a:t>
            </a:r>
            <a:r>
              <a:rPr lang="el-GR" dirty="0" smtClean="0"/>
              <a:t> είδη&gt;.</a:t>
            </a:r>
          </a:p>
          <a:p>
            <a:r>
              <a:rPr lang="el-GR" i="1" dirty="0" smtClean="0"/>
              <a:t>Επίγνωση των ειδών φιλμ </a:t>
            </a:r>
            <a:r>
              <a:rPr lang="el-GR" dirty="0" smtClean="0"/>
              <a:t>(κωμωδία, διαφήμιση, </a:t>
            </a:r>
            <a:r>
              <a:rPr lang="en-US" dirty="0" smtClean="0"/>
              <a:t>western,</a:t>
            </a:r>
            <a:r>
              <a:rPr lang="el-GR" dirty="0" smtClean="0"/>
              <a:t> </a:t>
            </a:r>
            <a:r>
              <a:rPr lang="el-GR" dirty="0" err="1" smtClean="0"/>
              <a:t>ντοκυμαντέρ</a:t>
            </a:r>
            <a:r>
              <a:rPr lang="en-US" dirty="0" smtClean="0"/>
              <a:t> </a:t>
            </a:r>
            <a:r>
              <a:rPr lang="el-GR" dirty="0" smtClean="0"/>
              <a:t>κτλ)/ χαρακτηριστικών πλαισίου –θεματικής</a:t>
            </a:r>
          </a:p>
          <a:p>
            <a:r>
              <a:rPr lang="el-GR" dirty="0" smtClean="0"/>
              <a:t>Επίγνωση ότι η </a:t>
            </a:r>
            <a:r>
              <a:rPr lang="el-GR" u="sng" dirty="0" smtClean="0"/>
              <a:t>επιλογή της «μορφής» συνδέεται με το περιεχόμενο του μηνύματος</a:t>
            </a:r>
          </a:p>
          <a:p>
            <a:r>
              <a:rPr lang="el-GR" dirty="0" smtClean="0"/>
              <a:t>Επίγνωση της </a:t>
            </a:r>
            <a:r>
              <a:rPr lang="el-GR" dirty="0" err="1" smtClean="0"/>
              <a:t>προβλεψιμότητας</a:t>
            </a:r>
            <a:r>
              <a:rPr lang="el-GR" dirty="0" smtClean="0"/>
              <a:t> (και της ανατροπής) –  της διαμόρφωσης προτιμήσεων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6. </a:t>
            </a:r>
            <a:r>
              <a:rPr lang="el-GR" sz="3600" dirty="0" smtClean="0"/>
              <a:t>Μορφές </a:t>
            </a:r>
            <a:r>
              <a:rPr lang="el-GR" sz="3600" dirty="0" err="1" smtClean="0"/>
              <a:t>αναπλαισίωσης</a:t>
            </a:r>
            <a:r>
              <a:rPr lang="el-GR" sz="3600" dirty="0" smtClean="0"/>
              <a:t>/μετασχηματισμού της γνώσης: μαθησιακοί στόχοι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l-GR" dirty="0" smtClean="0"/>
              <a:t>επίγνωση των περιστάσεων χρήσης γραφής- - λόγου- εικόνας (</a:t>
            </a:r>
            <a:r>
              <a:rPr lang="el-GR" dirty="0" err="1" smtClean="0"/>
              <a:t>μονοτροπικότητα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Επίγνωση ότι το κάθε μέσον έχει τη δική του «γραμματική» - διαφοροποίηση του νοήματος</a:t>
            </a:r>
          </a:p>
          <a:p>
            <a:r>
              <a:rPr lang="el-GR" dirty="0" smtClean="0"/>
              <a:t>Επίγνωση των διαδικαστικών σταδίων παραγωγής ενός φιλμ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Ενδεικτικές ερωτήσεις/δράσεις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μαθητές «μεταφράζουν» ένα φιλμ, μια σκηνή σε κείμενο λόγου.. (τι μεταφέρεται;, τι χάνεται;)</a:t>
            </a:r>
          </a:p>
          <a:p>
            <a:r>
              <a:rPr lang="el-GR" dirty="0" smtClean="0"/>
              <a:t>Ποιο είδος ιστορίας/ πληροφορίας/ιδέας καταγράφεται καλύτερα στην εικόνα και ποιο όχι;</a:t>
            </a:r>
          </a:p>
          <a:p>
            <a:r>
              <a:rPr lang="el-GR" dirty="0" smtClean="0"/>
              <a:t>Δημιουργούν σενάρια: επιλογή σκοπού-δέκτη/ προσχέδιο (διάκριση σκηνών: ποιος-πού- τι ;/ τρόπος λήψης/ ήχος κτλ)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l-GR" dirty="0" smtClean="0"/>
              <a:t>«</a:t>
            </a:r>
            <a:r>
              <a:rPr lang="en-US" b="1" i="1" dirty="0" smtClean="0"/>
              <a:t>Digital stories writing</a:t>
            </a:r>
            <a:r>
              <a:rPr lang="el-GR" dirty="0" smtClean="0"/>
              <a:t>»</a:t>
            </a:r>
            <a:r>
              <a:rPr lang="en-US" dirty="0" smtClean="0"/>
              <a:t> for struggling writers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1547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b="1" dirty="0" smtClean="0"/>
              <a:t>Μαθητές με δυσκολίες στη μάθηση:  τυπικές </a:t>
            </a:r>
            <a:r>
              <a:rPr lang="el-GR" sz="2400" b="1" dirty="0" smtClean="0"/>
              <a:t>παρατηρήσεις εκπαιδευτικών και έρευνας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αναφορικά με δεξιότητες παραγωγής συνεχούς λόγου , </a:t>
            </a:r>
            <a:r>
              <a:rPr lang="el-GR" sz="2400" b="1" dirty="0" smtClean="0"/>
              <a:t>στον προφορικό ή γραπτό λόγο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Δεν έχουν ιδέες να κοινοποιήσουν ... </a:t>
            </a:r>
            <a:r>
              <a:rPr lang="el-GR" sz="2400" b="1" dirty="0" smtClean="0"/>
              <a:t>( όμως: </a:t>
            </a:r>
            <a:r>
              <a:rPr lang="el-GR" sz="2400" b="1" i="1" dirty="0" smtClean="0"/>
              <a:t>ρόλος </a:t>
            </a:r>
            <a:r>
              <a:rPr lang="el-GR" sz="2400" b="1" i="1" dirty="0" smtClean="0"/>
              <a:t>πλαισίων γραφής στο σχολείο;;</a:t>
            </a:r>
            <a:r>
              <a:rPr lang="el-GR" sz="2400" b="1" dirty="0" smtClean="0"/>
              <a:t>;)</a:t>
            </a:r>
          </a:p>
          <a:p>
            <a:r>
              <a:rPr lang="el-GR" sz="2400" b="1" dirty="0" smtClean="0"/>
              <a:t>Δυσκολεύονται να αποδώσουν με επάρκεια μια νοητική εικόνα</a:t>
            </a:r>
          </a:p>
          <a:p>
            <a:pPr lvl="1"/>
            <a:r>
              <a:rPr lang="el-GR" sz="2000" dirty="0" smtClean="0"/>
              <a:t>να οργανώσουν τις ιδέες τους: </a:t>
            </a:r>
            <a:r>
              <a:rPr lang="el-GR" sz="2000" dirty="0" err="1" smtClean="0"/>
              <a:t>π.χ</a:t>
            </a:r>
            <a:r>
              <a:rPr lang="el-GR" sz="2000" dirty="0" smtClean="0"/>
              <a:t> τι </a:t>
            </a:r>
            <a:r>
              <a:rPr lang="el-GR" sz="2000" dirty="0" smtClean="0"/>
              <a:t>προηγήθηκε, πως συνδέεται με το επόμενο</a:t>
            </a:r>
          </a:p>
          <a:p>
            <a:pPr lvl="1"/>
            <a:r>
              <a:rPr lang="el-GR" sz="2000" dirty="0" smtClean="0"/>
              <a:t>Να πάρουν υπόψη το «ακροατήριο»:  να διακρίνουν τι </a:t>
            </a:r>
            <a:r>
              <a:rPr lang="el-GR" sz="2000" dirty="0" smtClean="0"/>
              <a:t>«ξέρει» </a:t>
            </a:r>
            <a:r>
              <a:rPr lang="el-GR" sz="2000" dirty="0" smtClean="0"/>
              <a:t>και τι δεν </a:t>
            </a:r>
            <a:r>
              <a:rPr lang="el-GR" sz="2000" dirty="0" smtClean="0"/>
              <a:t>«ξέρει» </a:t>
            </a:r>
            <a:r>
              <a:rPr lang="el-GR" sz="2000" dirty="0" smtClean="0"/>
              <a:t>ο συνομιλητής </a:t>
            </a:r>
            <a:r>
              <a:rPr lang="el-GR" sz="2000" dirty="0" smtClean="0"/>
              <a:t>τους (:ποια πληροφορί</a:t>
            </a:r>
            <a:r>
              <a:rPr lang="el-GR" sz="2000" dirty="0" smtClean="0"/>
              <a:t>α πρέπει να δώσουν)</a:t>
            </a:r>
            <a:r>
              <a:rPr lang="el-GR" sz="2000" dirty="0" smtClean="0"/>
              <a:t>  , πώς να </a:t>
            </a:r>
            <a:r>
              <a:rPr lang="el-GR" sz="2000" dirty="0" smtClean="0"/>
              <a:t>προκαλέσουν το ενδιαφέρον του… </a:t>
            </a:r>
          </a:p>
          <a:p>
            <a:pPr lvl="1"/>
            <a:r>
              <a:rPr lang="el-GR" sz="2000" dirty="0" smtClean="0"/>
              <a:t>Να εκφράσουν προσωπική οπτική γωνία (έκφραση ως ενεργό υποκείμενο)</a:t>
            </a:r>
          </a:p>
          <a:p>
            <a:r>
              <a:rPr lang="el-GR" sz="2400" b="1" i="1" dirty="0" smtClean="0"/>
              <a:t>Αδιαφορούν για τη </a:t>
            </a:r>
            <a:r>
              <a:rPr lang="el-GR" sz="2400" b="1" i="1" dirty="0" smtClean="0"/>
              <a:t>διαδικασία, </a:t>
            </a:r>
            <a:r>
              <a:rPr lang="el-GR" sz="2400" b="1" i="1" dirty="0" smtClean="0"/>
              <a:t>δε </a:t>
            </a:r>
            <a:r>
              <a:rPr lang="el-GR" sz="2400" b="1" i="1" dirty="0" smtClean="0"/>
              <a:t>συμμετέχουν</a:t>
            </a:r>
            <a:r>
              <a:rPr lang="el-GR" dirty="0" smtClean="0"/>
              <a:t>…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0379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800" dirty="0" smtClean="0"/>
              <a:t>Νοητικές διεργασίες που απαιτεί μια ψηφιακή αφήγηση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 </a:t>
            </a:r>
            <a:r>
              <a:rPr lang="el-GR" dirty="0" err="1" smtClean="0"/>
              <a:t>οπτικοποίηση</a:t>
            </a:r>
            <a:r>
              <a:rPr lang="el-GR" dirty="0" smtClean="0"/>
              <a:t> μιας σκηνής/γεγονότος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Καθορισμός «ζητήματος-</a:t>
            </a:r>
            <a:r>
              <a:rPr lang="el-GR" dirty="0" err="1" smtClean="0"/>
              <a:t>προβλήματο</a:t>
            </a:r>
            <a:r>
              <a:rPr lang="el-GR" dirty="0" smtClean="0"/>
              <a:t>ς» και οπτικής μου  :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Τι θέλω να πω; Σε ποιόν/</a:t>
            </a:r>
            <a:r>
              <a:rPr lang="el-GR" dirty="0" err="1" smtClean="0"/>
              <a:t>ούς</a:t>
            </a:r>
            <a:r>
              <a:rPr lang="el-GR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Πώς θα το πω</a:t>
            </a:r>
            <a:r>
              <a:rPr lang="el-GR" b="1" dirty="0" smtClean="0"/>
              <a:t>; </a:t>
            </a:r>
            <a:r>
              <a:rPr lang="el-GR" dirty="0" smtClean="0"/>
              <a:t>Ποιες εικόνες θα επιλέξω; Ποια θα είναι η σειρά;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Τι αισθήματα θέλω να προκαλέσω; (γέλιο, συγκίνηση, συμπαράσταση;)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Ήχος; Λεζάντες;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736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94928"/>
          </a:xfrm>
        </p:spPr>
        <p:txBody>
          <a:bodyPr anchor="ctr">
            <a:noAutofit/>
          </a:bodyPr>
          <a:lstStyle/>
          <a:p>
            <a:r>
              <a:rPr lang="el-GR" sz="2800" dirty="0" smtClean="0"/>
              <a:t>Ενδεικτική διδακτική παρέμβαση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88632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Lambert, J</a:t>
            </a:r>
            <a:r>
              <a:rPr lang="en-US" i="1" dirty="0" smtClean="0"/>
              <a:t>.</a:t>
            </a:r>
            <a:r>
              <a:rPr lang="el-GR" i="1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2002). Digital storytelling: Capturing lives, creating</a:t>
            </a:r>
            <a:r>
              <a:rPr lang="nn-NO" i="1" dirty="0"/>
              <a:t>community. Berkeley, CA: Digital Diner</a:t>
            </a:r>
            <a:endParaRPr lang="el-GR" i="1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1</a:t>
            </a:r>
            <a:r>
              <a:rPr lang="el-GR" b="1" dirty="0" smtClean="0"/>
              <a:t>. «το σενάριο</a:t>
            </a:r>
            <a:r>
              <a:rPr lang="el-GR" dirty="0" smtClean="0"/>
              <a:t>»:  Οι μαθητές  ζωγραφίζουν σκηνές ή οπτικά πλαίσια που συνοδεύουν την αφήγηση (</a:t>
            </a:r>
            <a:r>
              <a:rPr lang="en-US" dirty="0" smtClean="0"/>
              <a:t>storyboard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2.   </a:t>
            </a:r>
            <a:r>
              <a:rPr lang="el-GR" b="1" dirty="0" smtClean="0"/>
              <a:t>Η συνειδητή ταξινόμηση της ακολουθίας των σκηνών </a:t>
            </a:r>
          </a:p>
          <a:p>
            <a:pPr marL="0" indent="0">
              <a:buNone/>
            </a:pPr>
            <a:r>
              <a:rPr lang="el-GR" dirty="0" smtClean="0"/>
              <a:t>3.  </a:t>
            </a:r>
            <a:r>
              <a:rPr lang="el-GR" b="1" dirty="0" smtClean="0"/>
              <a:t>Η ψηφιακή αντιστοίχηση: </a:t>
            </a:r>
            <a:r>
              <a:rPr lang="el-GR" dirty="0" smtClean="0"/>
              <a:t>Για κάθε σκηνή οι  μαθητές βρίσκουν φωτογραφίες, </a:t>
            </a:r>
            <a:r>
              <a:rPr lang="en-US" dirty="0"/>
              <a:t>clip </a:t>
            </a:r>
            <a:r>
              <a:rPr lang="en-US" dirty="0" smtClean="0"/>
              <a:t>art</a:t>
            </a:r>
            <a:r>
              <a:rPr lang="el-GR" dirty="0" smtClean="0"/>
              <a:t> , γραφιστικά κτλ  με νοηματική συνάφεια ως προς τη σκηνή  (δεξιότητες πληροφοριακού γραμματισμού…: π.χ ανάκτηση, αποθήκευση, δημιουργία φακέλων κτλ</a:t>
            </a:r>
          </a:p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b="1" dirty="0" smtClean="0"/>
              <a:t>Η  κατασκευή </a:t>
            </a:r>
            <a:r>
              <a:rPr lang="en-US" b="1" dirty="0" smtClean="0"/>
              <a:t>power point</a:t>
            </a:r>
            <a:r>
              <a:rPr lang="el-GR" b="1" dirty="0" smtClean="0"/>
              <a:t>  </a:t>
            </a:r>
            <a:r>
              <a:rPr lang="el-GR" dirty="0" smtClean="0"/>
              <a:t>(επιλογή συνοδευτικού γραπτού λόγου: τίτλοι, υπότιτλοι κτλ)</a:t>
            </a:r>
          </a:p>
          <a:p>
            <a:pPr marL="0" indent="0">
              <a:buNone/>
            </a:pPr>
            <a:r>
              <a:rPr lang="el-GR" dirty="0" smtClean="0"/>
              <a:t>5. </a:t>
            </a:r>
            <a:r>
              <a:rPr lang="el-GR" b="1" dirty="0" smtClean="0"/>
              <a:t>Η βιντεοσκόπηση </a:t>
            </a:r>
            <a:r>
              <a:rPr lang="el-GR" dirty="0" smtClean="0"/>
              <a:t>με προφορική αφήγηση του «συγγραφέα»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93526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8153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665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dirty="0" smtClean="0"/>
              <a:t>Γιατί;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Συνδέουν το σπίτι με το σχολείο /επιτρέπουν την ενεργητική μάθηση</a:t>
            </a:r>
          </a:p>
          <a:p>
            <a:pPr marL="514350" indent="-514350">
              <a:buAutoNum type="arabicPeriod"/>
            </a:pPr>
            <a:r>
              <a:rPr lang="el-GR" dirty="0" smtClean="0"/>
              <a:t>Ενισχύουν την κατανόηση για τους τρόπους με τους οποίους μπορούμε να κοινοποιήσουμε μηνύματα . </a:t>
            </a:r>
          </a:p>
          <a:p>
            <a:pPr marL="514350" indent="-514350">
              <a:buAutoNum type="arabicPeriod"/>
            </a:pPr>
            <a:r>
              <a:rPr lang="el-GR" dirty="0" smtClean="0"/>
              <a:t>Ενισχύουν την κατανόηση/επίγνωση πολιτισμικών και κοινωνικών διαστάσεων στη συγκρότηση των μηνυμάτων (κειμένων)</a:t>
            </a:r>
          </a:p>
          <a:p>
            <a:pPr marL="914400" lvl="1" indent="-514350">
              <a:buAutoNum type="arabicPeriod"/>
            </a:pPr>
            <a:endParaRPr lang="el-GR" dirty="0" smtClean="0"/>
          </a:p>
          <a:p>
            <a:pPr marL="914400" lvl="1" indent="-514350">
              <a:buAutoNum type="arabicPeriod"/>
            </a:pPr>
            <a:endParaRPr lang="el-GR" dirty="0" smtClean="0"/>
          </a:p>
          <a:p>
            <a:pPr marL="914400" lvl="1" indent="-51435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Νοητικές διεργασίες </a:t>
            </a:r>
            <a:r>
              <a:rPr lang="el-GR" sz="2800" b="1" dirty="0" smtClean="0"/>
              <a:t>του εγχειρήματος- </a:t>
            </a:r>
            <a:r>
              <a:rPr lang="el-GR" sz="2800" b="1" dirty="0" err="1" smtClean="0"/>
              <a:t>γραμματισμοί</a:t>
            </a:r>
            <a:r>
              <a:rPr lang="el-GR" sz="2800" b="1" dirty="0" smtClean="0"/>
              <a:t> που καλλιεργούνται: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Ανάλυση της εμπειρίας σε επιμέρους νοήματα μέσω της </a:t>
            </a:r>
            <a:r>
              <a:rPr lang="el-GR" b="1" i="1" dirty="0"/>
              <a:t>ο</a:t>
            </a:r>
            <a:r>
              <a:rPr lang="el-GR" b="1" i="1" dirty="0" smtClean="0"/>
              <a:t>πτικοποίησης ενός προσωπικού γεγονότος (εμπειρικού νοήματος) σε σκηνές </a:t>
            </a:r>
          </a:p>
          <a:p>
            <a:r>
              <a:rPr lang="el-GR" dirty="0" smtClean="0"/>
              <a:t>Επιλογή εικονικών αναπαραστάσεων από ευρύτερα σύνολα (</a:t>
            </a:r>
            <a:r>
              <a:rPr lang="el-GR" b="1" i="1" dirty="0" smtClean="0"/>
              <a:t>ποιο το καταλληλότερο για τη σκηνή</a:t>
            </a:r>
            <a:r>
              <a:rPr lang="el-GR" u="sng" dirty="0" smtClean="0"/>
              <a:t>;</a:t>
            </a:r>
          </a:p>
          <a:p>
            <a:r>
              <a:rPr lang="el-GR" dirty="0" smtClean="0"/>
              <a:t>Επιλογή του επικοινωνιακού μου στόχου (</a:t>
            </a:r>
            <a:r>
              <a:rPr lang="el-GR" b="1" i="1" dirty="0" smtClean="0"/>
              <a:t>τι θέλω να επιτύχω; Ποιο αίσθημα/συμπεριφορά να προκαλέσω</a:t>
            </a:r>
            <a:r>
              <a:rPr lang="el-GR" u="sng" dirty="0" smtClean="0"/>
              <a:t>;)</a:t>
            </a:r>
          </a:p>
          <a:p>
            <a:endParaRPr lang="el-GR" u="sng" dirty="0"/>
          </a:p>
          <a:p>
            <a:r>
              <a:rPr lang="el-GR" u="sng" dirty="0" err="1" smtClean="0"/>
              <a:t>Γραμματισμοί</a:t>
            </a:r>
            <a:r>
              <a:rPr lang="el-GR" u="sng" dirty="0" smtClean="0"/>
              <a:t> που εμπλέκονται :</a:t>
            </a:r>
          </a:p>
          <a:p>
            <a:r>
              <a:rPr lang="el-GR" dirty="0" smtClean="0"/>
              <a:t>Γλωσσικός (γραπτός και προφορικός)</a:t>
            </a:r>
          </a:p>
          <a:p>
            <a:r>
              <a:rPr lang="el-GR" dirty="0" smtClean="0"/>
              <a:t>Ψηφιακός </a:t>
            </a:r>
          </a:p>
          <a:p>
            <a:r>
              <a:rPr lang="el-GR" dirty="0" smtClean="0"/>
              <a:t>Οπτικός </a:t>
            </a:r>
            <a:r>
              <a:rPr lang="el-GR" dirty="0" err="1" smtClean="0"/>
              <a:t>γραμματισμός</a:t>
            </a:r>
            <a:r>
              <a:rPr lang="el-GR" dirty="0" smtClean="0"/>
              <a:t> (κατανόηση οπτικών συμβάσεων συμβόλων)</a:t>
            </a:r>
          </a:p>
          <a:p>
            <a:r>
              <a:rPr lang="el-GR" dirty="0" smtClean="0"/>
              <a:t>Αισθητικός (εν δυνάμει) </a:t>
            </a:r>
          </a:p>
          <a:p>
            <a:endParaRPr lang="el-GR" dirty="0"/>
          </a:p>
          <a:p>
            <a:endParaRPr lang="el-GR" u="sng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529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Ενδεικτικά ψηφιακά εργαλεία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Story </a:t>
            </a:r>
            <a:r>
              <a:rPr lang="en-US" dirty="0" err="1" smtClean="0">
                <a:hlinkClick r:id="rId2"/>
              </a:rPr>
              <a:t>jumber</a:t>
            </a:r>
            <a:r>
              <a:rPr lang="en-US" dirty="0" smtClean="0">
                <a:hlinkClick r:id="rId2"/>
              </a:rPr>
              <a:t>   https://www.storyjumper.com/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err="1" smtClean="0"/>
              <a:t>PowToon</a:t>
            </a:r>
            <a:r>
              <a:rPr lang="el-GR" dirty="0" smtClean="0"/>
              <a:t> - </a:t>
            </a:r>
            <a:r>
              <a:rPr lang="el-GR" dirty="0" smtClean="0">
                <a:hlinkClick r:id="rId3"/>
              </a:rPr>
              <a:t>https://www.powtoon.com/</a:t>
            </a:r>
            <a:r>
              <a:rPr lang="el-GR" dirty="0" smtClean="0"/>
              <a:t> </a:t>
            </a:r>
            <a:r>
              <a:rPr lang="el-GR" dirty="0" err="1" smtClean="0"/>
              <a:t>online</a:t>
            </a:r>
            <a:r>
              <a:rPr lang="el-GR" dirty="0" smtClean="0"/>
              <a:t> εργαλείο </a:t>
            </a:r>
            <a:r>
              <a:rPr lang="el-GR" dirty="0" err="1" smtClean="0"/>
              <a:t>βιντεοπαρουσιάσεων</a:t>
            </a:r>
            <a:r>
              <a:rPr lang="el-GR" dirty="0" smtClean="0"/>
              <a:t>, επιτρέπει να ανεβάσεις δικά σου αρχεία εικόνων, ήχου. Διαθέτει πολλά θέματα / χαρακτήρες και ήχους και μπορεί κάποιος να φτιάξει εύκολα μια ψηφιακή ιστορία.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Storybird</a:t>
            </a:r>
            <a:r>
              <a:rPr lang="el-GR" dirty="0" smtClean="0"/>
              <a:t> - </a:t>
            </a:r>
            <a:r>
              <a:rPr lang="el-GR" dirty="0" smtClean="0">
                <a:hlinkClick r:id="rId4"/>
              </a:rPr>
              <a:t>https://storybird.com/</a:t>
            </a:r>
            <a:r>
              <a:rPr lang="el-GR" dirty="0" smtClean="0"/>
              <a:t> - ψηφιακές ιστορίες χωρίς ήχο, δίνονται έτοιμες εικόνες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Photo</a:t>
            </a:r>
            <a:r>
              <a:rPr lang="el-GR" dirty="0" smtClean="0"/>
              <a:t> </a:t>
            </a:r>
            <a:r>
              <a:rPr lang="el-GR" dirty="0" err="1" smtClean="0"/>
              <a:t>Story</a:t>
            </a:r>
            <a:r>
              <a:rPr lang="el-GR" dirty="0" smtClean="0"/>
              <a:t> 3 (Microsoft - γίνεται εγκατάσταση στον υπολογιστή) - ανεβάζεις δικές σου φωτογραφίες/εικόνες, βάζεις ήχους, αφήγηση, τίτλους, λεζάντες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Prezi</a:t>
            </a:r>
            <a:r>
              <a:rPr lang="el-GR" dirty="0" smtClean="0"/>
              <a:t> - </a:t>
            </a:r>
            <a:r>
              <a:rPr lang="el-GR" dirty="0" smtClean="0">
                <a:hlinkClick r:id="rId5"/>
              </a:rPr>
              <a:t>https://prezi.com/</a:t>
            </a:r>
            <a:r>
              <a:rPr lang="el-GR" dirty="0" smtClean="0"/>
              <a:t> </a:t>
            </a:r>
            <a:r>
              <a:rPr lang="el-GR" dirty="0" err="1" smtClean="0"/>
              <a:t>online</a:t>
            </a:r>
            <a:r>
              <a:rPr lang="el-GR" dirty="0" smtClean="0"/>
              <a:t> ψηφιακές παρουσιάσεις που επιτρέπουν να ανεβάσεις εικόνες, ήχο και να κάνεις ψηφιακές ιστορίες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Movie</a:t>
            </a:r>
            <a:r>
              <a:rPr lang="el-GR" dirty="0" smtClean="0"/>
              <a:t> </a:t>
            </a:r>
            <a:r>
              <a:rPr lang="el-GR" dirty="0" err="1" smtClean="0"/>
              <a:t>Maker</a:t>
            </a:r>
            <a:r>
              <a:rPr lang="el-GR" dirty="0" smtClean="0"/>
              <a:t> - Λογισμικό της Microsoft για δημιουργία βίντεο. Βάζεις φωτογραφίες, ήχους, βίντεο.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απλά τεχνολογικά μέσα…</a:t>
            </a:r>
            <a:endParaRPr lang="el-GR" dirty="0"/>
          </a:p>
        </p:txBody>
      </p:sp>
      <p:pic>
        <p:nvPicPr>
          <p:cNvPr id="4" name="Picture 4" descr="χρυσούλα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73424"/>
            <a:ext cx="792088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515E-6 -1.21409E-6 L 1.02102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5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085 -0.00509 L -0.03196 -0.00509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4" descr="παραδειγμα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8" b="56616"/>
          <a:stretch/>
        </p:blipFill>
        <p:spPr>
          <a:xfrm>
            <a:off x="457200" y="1693925"/>
            <a:ext cx="8229600" cy="43385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4" name="Group 30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8229600" cy="4525963"/>
            <a:chOff x="543286" y="1148804"/>
            <a:chExt cx="8229600" cy="5101787"/>
          </a:xfrm>
        </p:grpSpPr>
        <p:pic>
          <p:nvPicPr>
            <p:cNvPr id="5" name="Picture 26" descr="DSC_054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41" t="6731" r="4058" b="9923"/>
            <a:stretch/>
          </p:blipFill>
          <p:spPr>
            <a:xfrm>
              <a:off x="543286" y="1148804"/>
              <a:ext cx="8229600" cy="5101787"/>
            </a:xfrm>
            <a:prstGeom prst="rect">
              <a:avLst/>
            </a:prstGeom>
          </p:spPr>
        </p:pic>
        <p:sp>
          <p:nvSpPr>
            <p:cNvPr id="6" name="Oval Callout 27"/>
            <p:cNvSpPr/>
            <p:nvPr/>
          </p:nvSpPr>
          <p:spPr>
            <a:xfrm>
              <a:off x="3476747" y="1217992"/>
              <a:ext cx="1272425" cy="1047082"/>
            </a:xfrm>
            <a:prstGeom prst="wedgeEllipseCallout">
              <a:avLst>
                <a:gd name="adj1" fmla="val -51286"/>
                <a:gd name="adj2" fmla="val 6700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Γεια σας!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" name="Oval Callout 28"/>
            <p:cNvSpPr/>
            <p:nvPr/>
          </p:nvSpPr>
          <p:spPr>
            <a:xfrm>
              <a:off x="5839425" y="1420881"/>
              <a:ext cx="1231143" cy="922766"/>
            </a:xfrm>
            <a:prstGeom prst="wedgeEllipseCallout">
              <a:avLst>
                <a:gd name="adj1" fmla="val -39362"/>
                <a:gd name="adj2" fmla="val 8509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Γεια σας!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Oval Callout 29"/>
            <p:cNvSpPr/>
            <p:nvPr/>
          </p:nvSpPr>
          <p:spPr>
            <a:xfrm>
              <a:off x="7218289" y="1237127"/>
              <a:ext cx="1468512" cy="922766"/>
            </a:xfrm>
            <a:prstGeom prst="wedgeEllipseCallout">
              <a:avLst>
                <a:gd name="adj1" fmla="val -2718"/>
                <a:gd name="adj2" fmla="val 11950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Καλό μεσημέ-ρι!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«Η καθημερινότητα ενός άντρα και μιας γυναίκας στο σπίτι».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dirty="0" smtClean="0">
                <a:latin typeface="Comic Sans MS"/>
                <a:cs typeface="Comic Sans MS"/>
              </a:rPr>
              <a:t>Προβάλλουμε  την ελληνική ταινία «Επάγγελμα Γυναίκα» </a:t>
            </a:r>
            <a:r>
              <a:rPr lang="en-US" u="sng" dirty="0" smtClean="0">
                <a:latin typeface="Comic Sans MS"/>
                <a:cs typeface="Comic Sans MS"/>
                <a:hlinkClick r:id="rId2"/>
              </a:rPr>
              <a:t>http://www.tainiothiki.gr/v2/filmography/view/1/701</a:t>
            </a:r>
            <a:r>
              <a:rPr lang="el-GR" dirty="0" smtClean="0">
                <a:latin typeface="Comic Sans MS"/>
                <a:cs typeface="Comic Sans MS"/>
              </a:rPr>
              <a:t>και συζητάμε.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 smtClean="0">
                <a:latin typeface="Comic Sans MS"/>
                <a:cs typeface="Comic Sans MS"/>
              </a:rPr>
              <a:t>Παρουσιάζουμε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l-GR" dirty="0" smtClean="0">
                <a:latin typeface="Comic Sans MS"/>
                <a:cs typeface="Comic Sans MS"/>
              </a:rPr>
              <a:t>στους μαθητές το </a:t>
            </a:r>
            <a:r>
              <a:rPr lang="el-GR" dirty="0" err="1" smtClean="0">
                <a:latin typeface="Comic Sans MS"/>
                <a:cs typeface="Comic Sans MS"/>
              </a:rPr>
              <a:t>κόμικ</a:t>
            </a:r>
            <a:r>
              <a:rPr lang="el-GR" dirty="0" smtClean="0">
                <a:latin typeface="Comic Sans MS"/>
                <a:cs typeface="Comic Sans MS"/>
              </a:rPr>
              <a:t> «Εγώ Ρατσιστής;» </a:t>
            </a:r>
            <a:r>
              <a:rPr lang="en-US" dirty="0" smtClean="0">
                <a:latin typeface="Comic Sans MS"/>
                <a:cs typeface="Comic Sans MS"/>
                <a:hlinkClick r:id="rId3"/>
              </a:rPr>
              <a:t>http://utopia.duth.gr/xsakonid/index_htm_files/egw_ratsistis.pdf</a:t>
            </a:r>
            <a:r>
              <a:rPr lang="el-GR" dirty="0" smtClean="0">
                <a:latin typeface="Comic Sans MS"/>
                <a:cs typeface="Comic Sans MS"/>
              </a:rPr>
              <a:t> που καταγράφει τις προθέσεις της Ε.Ε. Να καταπολεμήσει κάθε είδους διάκριση.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 smtClean="0">
                <a:latin typeface="Comic Sans MS"/>
                <a:cs typeface="Comic Sans MS"/>
              </a:rPr>
              <a:t>Ζητάμε από τους μαθητές να βάλουν τίτλους σε κάθε μία ιστορία του </a:t>
            </a:r>
            <a:r>
              <a:rPr lang="el-GR" dirty="0" err="1" smtClean="0">
                <a:latin typeface="Comic Sans MS"/>
                <a:cs typeface="Comic Sans MS"/>
              </a:rPr>
              <a:t>κόμικ</a:t>
            </a:r>
            <a:endParaRPr lang="el-GR" dirty="0" smtClean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omic Sans MS"/>
                <a:cs typeface="Comic Sans MS"/>
              </a:rPr>
              <a:t>Δημιουργούμε ένα </a:t>
            </a:r>
            <a:r>
              <a:rPr lang="en-US" dirty="0" smtClean="0">
                <a:latin typeface="Comic Sans MS"/>
                <a:cs typeface="Comic Sans MS"/>
              </a:rPr>
              <a:t>comic strip </a:t>
            </a:r>
            <a:r>
              <a:rPr lang="el-GR" dirty="0" smtClean="0">
                <a:latin typeface="Comic Sans MS"/>
                <a:cs typeface="Comic Sans MS"/>
              </a:rPr>
              <a:t>στο </a:t>
            </a:r>
            <a:r>
              <a:rPr lang="en-US" dirty="0" smtClean="0">
                <a:latin typeface="Comic Sans MS"/>
                <a:cs typeface="Comic Sans MS"/>
              </a:rPr>
              <a:t>Comic Life </a:t>
            </a:r>
            <a:r>
              <a:rPr lang="el-GR" dirty="0" smtClean="0">
                <a:latin typeface="Comic Sans MS"/>
                <a:cs typeface="Comic Sans MS"/>
              </a:rPr>
              <a:t>με θέμα «Η καθημερινότητα ενός άντρα και μιας γυναίκας στο σπίτι».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62500" lnSpcReduction="20000"/>
          </a:bodyPr>
          <a:lstStyle/>
          <a:p>
            <a:pPr marL="860425">
              <a:lnSpc>
                <a:spcPct val="130000"/>
              </a:lnSpc>
              <a:buFont typeface="Wingdings" pitchFamily="2" charset="2"/>
              <a:buChar char="q"/>
            </a:pPr>
            <a:r>
              <a:rPr lang="el-GR" dirty="0" smtClean="0">
                <a:latin typeface="Comic Sans MS"/>
                <a:cs typeface="Comic Sans MS"/>
              </a:rPr>
              <a:t>Γράφω το σενάριο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marL="1138238" indent="-285750">
              <a:lnSpc>
                <a:spcPct val="130000"/>
              </a:lnSpc>
            </a:pPr>
            <a:r>
              <a:rPr lang="el-GR" dirty="0" smtClean="0">
                <a:latin typeface="Comic Sans MS"/>
                <a:cs typeface="Comic Sans MS"/>
              </a:rPr>
              <a:t>Χρόνος, χώρος, ήρωες</a:t>
            </a:r>
          </a:p>
          <a:p>
            <a:pPr marL="1138238" indent="-285750">
              <a:lnSpc>
                <a:spcPct val="130000"/>
              </a:lnSpc>
            </a:pPr>
            <a:r>
              <a:rPr lang="el-GR" dirty="0" smtClean="0">
                <a:latin typeface="Comic Sans MS"/>
                <a:cs typeface="Comic Sans MS"/>
              </a:rPr>
              <a:t>Περιπέτεια- πρόβλημα</a:t>
            </a:r>
          </a:p>
          <a:p>
            <a:pPr marL="1138238" indent="-285750">
              <a:lnSpc>
                <a:spcPct val="130000"/>
              </a:lnSpc>
            </a:pPr>
            <a:r>
              <a:rPr lang="el-GR" dirty="0" smtClean="0">
                <a:latin typeface="Comic Sans MS"/>
                <a:cs typeface="Comic Sans MS"/>
              </a:rPr>
              <a:t>Λύση προβλήματος</a:t>
            </a:r>
          </a:p>
          <a:p>
            <a:pPr marL="860425">
              <a:lnSpc>
                <a:spcPct val="130000"/>
              </a:lnSpc>
              <a:buFont typeface="Wingdings" pitchFamily="2" charset="2"/>
              <a:buChar char="q"/>
            </a:pPr>
            <a:r>
              <a:rPr lang="el-GR" dirty="0" smtClean="0">
                <a:latin typeface="Comic Sans MS"/>
                <a:cs typeface="Comic Sans MS"/>
              </a:rPr>
              <a:t>Ψηφιακή απεικόνιση</a:t>
            </a:r>
          </a:p>
          <a:p>
            <a:pPr marL="860425">
              <a:lnSpc>
                <a:spcPct val="130000"/>
              </a:lnSpc>
              <a:buFont typeface="Wingdings" pitchFamily="2" charset="2"/>
              <a:buChar char="q"/>
            </a:pPr>
            <a:r>
              <a:rPr lang="el-GR" dirty="0" smtClean="0">
                <a:latin typeface="Comic Sans MS"/>
                <a:cs typeface="Comic Sans MS"/>
              </a:rPr>
              <a:t>Συγγραφή διαλόγων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/>
              <a:t>Βασικές διδακτικές πρακτικές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/>
              <a:t>1. Πάγωμα εικόνας: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 smtClean="0"/>
              <a:t>Να αντιληφθεί ότι:</a:t>
            </a:r>
          </a:p>
          <a:p>
            <a:r>
              <a:rPr lang="el-GR" dirty="0" smtClean="0"/>
              <a:t>Οι εικόνες μπορούν να «διαβαστούν»</a:t>
            </a:r>
          </a:p>
          <a:p>
            <a:r>
              <a:rPr lang="el-GR" dirty="0" smtClean="0"/>
              <a:t>Κάθε στοιχείο της εικόνας μεταφέρει ένα «μήνυμα» (χρώμα, φώς, επιλογή προσώπων/αντικειμένων, ντύσιμο, γλώσσα σώματος κτλ)</a:t>
            </a:r>
          </a:p>
          <a:p>
            <a:r>
              <a:rPr lang="el-GR" dirty="0" smtClean="0"/>
              <a:t>Ο τρόπος  λήψης  (από ψηλά/χαμηλά, σε κίνηση/ σε στάση κτλ) συμβάλει στη «είδος» του νοήματος που θα κατασκευάσει ο θεατής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Ενδεικτικοί τύποι ερωτήσεων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μπορούμε να δούμε στην εικόνα;  Τι κάνουν οι άνθρωποι/αντικείμενα κτλ?</a:t>
            </a:r>
          </a:p>
          <a:p>
            <a:r>
              <a:rPr lang="el-GR" dirty="0" smtClean="0"/>
              <a:t>Πώς τους παίρνει η κάμερα;</a:t>
            </a:r>
          </a:p>
          <a:p>
            <a:r>
              <a:rPr lang="el-GR" dirty="0" smtClean="0"/>
              <a:t>Πώς θα σου φαινόταν εάν:</a:t>
            </a:r>
          </a:p>
          <a:p>
            <a:pPr marL="889000">
              <a:buFont typeface="Wingdings" panose="05000000000000000000" pitchFamily="2" charset="2"/>
              <a:buChar char="ü"/>
            </a:pPr>
            <a:r>
              <a:rPr lang="el-GR" dirty="0" smtClean="0"/>
              <a:t>οι χαρακτήρες βρισκόταν σε άλλο φυσικό χώρο;  </a:t>
            </a:r>
            <a:endParaRPr lang="el-GR" dirty="0"/>
          </a:p>
          <a:p>
            <a:pPr marL="889000">
              <a:buFont typeface="Wingdings" panose="05000000000000000000" pitchFamily="2" charset="2"/>
              <a:buChar char="ü"/>
            </a:pPr>
            <a:r>
              <a:rPr lang="el-GR" dirty="0" smtClean="0"/>
              <a:t>ήταν ντυμένοι διαφορετικά; </a:t>
            </a:r>
            <a:endParaRPr lang="el-GR" dirty="0"/>
          </a:p>
          <a:p>
            <a:pPr marL="889000">
              <a:buFont typeface="Wingdings" panose="05000000000000000000" pitchFamily="2" charset="2"/>
              <a:buChar char="ü"/>
            </a:pPr>
            <a:r>
              <a:rPr lang="el-GR" dirty="0" smtClean="0"/>
              <a:t>είχαν διαφορετική γλώσσα του σώματος;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2. Εστίαση στη σχέση εικόνας- ήχου: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Να  αντιληφθούν  ότι </a:t>
            </a:r>
            <a:r>
              <a:rPr lang="en-US" dirty="0"/>
              <a:t>:</a:t>
            </a:r>
            <a:endParaRPr lang="el-GR" dirty="0" smtClean="0"/>
          </a:p>
          <a:p>
            <a:pPr>
              <a:buNone/>
            </a:pPr>
            <a:r>
              <a:rPr lang="el-GR" b="1" i="1" dirty="0" smtClean="0"/>
              <a:t>Μουσική /φωνή/ σιωπές </a:t>
            </a:r>
            <a:r>
              <a:rPr lang="el-GR" dirty="0" smtClean="0"/>
              <a:t>συμβάλλουν στο νόημα</a:t>
            </a:r>
          </a:p>
          <a:p>
            <a:pPr>
              <a:buNone/>
            </a:pPr>
            <a:r>
              <a:rPr lang="el-GR" b="1" i="1" dirty="0" smtClean="0"/>
              <a:t>Διαφορετικά μουσικά εφέ </a:t>
            </a:r>
            <a:r>
              <a:rPr lang="el-GR" dirty="0" smtClean="0"/>
              <a:t>δημιουργούν διαφορετική διάθεση (</a:t>
            </a:r>
            <a:r>
              <a:rPr lang="el-GR" dirty="0" err="1" smtClean="0"/>
              <a:t>π.χ</a:t>
            </a:r>
            <a:r>
              <a:rPr lang="el-GR" dirty="0" smtClean="0"/>
              <a:t> συνεχής ήχος= ατμόσφαιρα/διακοπτόμενος ήχος = εστίαση προσοχής</a:t>
            </a:r>
          </a:p>
          <a:p>
            <a:pPr>
              <a:buNone/>
            </a:pPr>
            <a:r>
              <a:rPr lang="el-GR" dirty="0" smtClean="0"/>
              <a:t>Μουσική συμμετέχει στη διαμόρφωση τ</a:t>
            </a:r>
            <a:r>
              <a:rPr lang="en-US" dirty="0" smtClean="0"/>
              <a:t>o</a:t>
            </a:r>
            <a:r>
              <a:rPr lang="el-GR" dirty="0" smtClean="0"/>
              <a:t>υ σκοπού της εικόνας και του συνολικού κειμένου (να γελάσουμε, να προβληματιστούμε, να φοβηθούμε, να ταυτιστούμε κτλ)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Ενδεικτικοί τύποι ερωτήσεων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αίσθημα  προκαλεί η μουσική; Πώς θα σου φαινόταν εάν έλειπε η μουσική;</a:t>
            </a:r>
          </a:p>
          <a:p>
            <a:r>
              <a:rPr lang="el-GR" dirty="0" smtClean="0"/>
              <a:t>Που εντοπίζεις συσχέτιση των μουσικών εφέ με την εικόνα; </a:t>
            </a:r>
          </a:p>
          <a:p>
            <a:r>
              <a:rPr lang="el-GR" dirty="0" smtClean="0"/>
              <a:t>Τι θα μπορούσες να καταλάβεις για τον χαρακτήρα εάν άκουγες μόνο τη φωνή του; (ένταση, προφορά, χαρούμενος, κτλ) 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Εστίαση στις σκηνές: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l-GR" dirty="0" smtClean="0"/>
              <a:t>Να αντιληφθούν ότι</a:t>
            </a:r>
            <a:r>
              <a:rPr lang="en-US" dirty="0"/>
              <a:t>: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κάθε σκηνή μπορεί να έχει ένα αυτόνομο νόημα (τίτλο)</a:t>
            </a:r>
          </a:p>
          <a:p>
            <a:r>
              <a:rPr lang="el-GR" dirty="0" smtClean="0"/>
              <a:t> όλες οι σκηνές δεν προωθούν την εξέλιξη της ιστορίας</a:t>
            </a:r>
          </a:p>
          <a:p>
            <a:r>
              <a:rPr lang="el-GR" dirty="0" smtClean="0"/>
              <a:t>ο αριθμός, η ακολουθία και η διάρκεια των σκηνών συμβάλλουν συμβάλουν σε ένα νόημα (</a:t>
            </a:r>
            <a:r>
              <a:rPr lang="el-GR" dirty="0" err="1" smtClean="0"/>
              <a:t>π.χ</a:t>
            </a:r>
            <a:r>
              <a:rPr lang="el-GR" dirty="0" smtClean="0"/>
              <a:t> μεγάλη διάρκεια γεύματος, πολλές σκηνές γεύματος κτλ)</a:t>
            </a:r>
          </a:p>
          <a:p>
            <a:r>
              <a:rPr lang="el-GR" dirty="0" smtClean="0"/>
              <a:t>χαρακτηριστικά σκηνών σε μυθοπλαστικά κείμενα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σκηνών σε μη μυθοπλαστικά κείμενα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Ενδεικτικές ερωτήσεις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Ποια η σκηνή τώρα σε σχέση με την προηγούμενη; Ποια νέα πληροφορία μας δίνει;</a:t>
            </a:r>
          </a:p>
          <a:p>
            <a:r>
              <a:rPr lang="el-GR" dirty="0" smtClean="0"/>
              <a:t>Κινείται αργά ή γρήγορα η κάμερα; Έχει μεγάλη διάρκεια η σκηνή; Γιατί;</a:t>
            </a:r>
          </a:p>
          <a:p>
            <a:r>
              <a:rPr lang="el-GR" dirty="0" smtClean="0"/>
              <a:t>Πόσο </a:t>
            </a:r>
            <a:r>
              <a:rPr lang="el-GR" dirty="0" err="1" smtClean="0"/>
              <a:t>αληΘοφανής</a:t>
            </a:r>
            <a:r>
              <a:rPr lang="el-GR" dirty="0" smtClean="0"/>
              <a:t> είναι η «Χ» σκηνή μυθοπλασίας (</a:t>
            </a:r>
            <a:r>
              <a:rPr lang="el-GR" dirty="0" err="1" smtClean="0"/>
              <a:t>π.χ</a:t>
            </a:r>
            <a:r>
              <a:rPr lang="el-GR" dirty="0" smtClean="0"/>
              <a:t> τι τρώνε, ποια η διάθεση, ποιοι οι ρόλοι των συμμετεχόντων κτλ)</a:t>
            </a:r>
          </a:p>
          <a:p>
            <a:r>
              <a:rPr lang="el-GR" dirty="0" smtClean="0"/>
              <a:t>Ποιος μιλά στο </a:t>
            </a:r>
            <a:r>
              <a:rPr lang="el-GR" dirty="0" err="1" smtClean="0"/>
              <a:t>ντοκυμαντέρ</a:t>
            </a:r>
            <a:r>
              <a:rPr lang="el-GR" dirty="0" smtClean="0"/>
              <a:t>; Ποιος ο ρόλος του; (άνθρωπος-</a:t>
            </a:r>
            <a:r>
              <a:rPr lang="el-GR" dirty="0" err="1" smtClean="0"/>
              <a:t>αυθεντία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Διακρίνεις κάποια ένδειξη ότι απευθύνεται σε συγκεκριμένο ακροατήριο;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1216</Words>
  <Application>Microsoft Office PowerPoint</Application>
  <PresentationFormat>Προβολή στην οθόνη (4:3)</PresentationFormat>
  <Paragraphs>123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Η κινούμενη εικόνα (Video-TV) στη σχολική τάξη</vt:lpstr>
      <vt:lpstr>Γιατί;</vt:lpstr>
      <vt:lpstr>Βασικές διδακτικές πρακτικές</vt:lpstr>
      <vt:lpstr>1. Πάγωμα εικόνας: μαθησιακοί στόχοι</vt:lpstr>
      <vt:lpstr>Ενδεικτικοί τύποι ερωτήσεων</vt:lpstr>
      <vt:lpstr>2. Εστίαση στη σχέση εικόνας- ήχου: μαθησιακοί στόχοι</vt:lpstr>
      <vt:lpstr>Ενδεικτικοί τύποι ερωτήσεων</vt:lpstr>
      <vt:lpstr>3. Εστίαση στις σκηνές: μαθησιακοί στόχοι</vt:lpstr>
      <vt:lpstr>Ενδεικτικές ερωτήσεις</vt:lpstr>
      <vt:lpstr>4. Εστίαση στην εμπορευματοποίση: μαθησιακοί στόχοι</vt:lpstr>
      <vt:lpstr>Ενδεικτικές ερωτήσεις</vt:lpstr>
      <vt:lpstr>5. Εστίαση στα είδη των φιλμ: μαθησιακοί στόχοι</vt:lpstr>
      <vt:lpstr>6. Μορφές αναπλαισίωσης/μετασχηματισμού της γνώσης: μαθησιακοί στόχοι </vt:lpstr>
      <vt:lpstr>Ενδεικτικές ερωτήσεις/δράσεις</vt:lpstr>
      <vt:lpstr>Διαφάνεια 15</vt:lpstr>
      <vt:lpstr>Μαθητές με δυσκολίες στη μάθηση:  τυπικές παρατηρήσεις εκπαιδευτικών και έρευνας αναφορικά με δεξιότητες παραγωγής συνεχούς λόγου , στον προφορικό ή γραπτό λόγο</vt:lpstr>
      <vt:lpstr>Νοητικές διεργασίες που απαιτεί μια ψηφιακή αφήγηση</vt:lpstr>
      <vt:lpstr>Ενδεικτική διδακτική παρέμβαση</vt:lpstr>
      <vt:lpstr>Διαφάνεια 19</vt:lpstr>
      <vt:lpstr>Νοητικές διεργασίες του εγχειρήματος- γραμματισμοί που καλλιεργούνται:</vt:lpstr>
      <vt:lpstr>Ενδεικτικά ψηφιακά εργαλεία</vt:lpstr>
      <vt:lpstr>Με απλά τεχνολογικά μέσα…</vt:lpstr>
      <vt:lpstr>Διαφάνεια 23</vt:lpstr>
      <vt:lpstr>Διαφάνεια 24</vt:lpstr>
      <vt:lpstr>«Η καθημερινότητα ενός άντρα και μιας γυναίκας στο σπίτι».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Εστιάζοντας στην κινούμενη εικόνα (Video-TV)</dc:title>
  <dc:creator>user</dc:creator>
  <cp:lastModifiedBy>Ελένη Γκανά</cp:lastModifiedBy>
  <cp:revision>28</cp:revision>
  <dcterms:created xsi:type="dcterms:W3CDTF">2011-02-23T09:03:33Z</dcterms:created>
  <dcterms:modified xsi:type="dcterms:W3CDTF">2021-04-07T16:53:27Z</dcterms:modified>
</cp:coreProperties>
</file>