
<file path=[Content_Types].xml><?xml version="1.0" encoding="utf-8"?>
<Types xmlns="http://schemas.openxmlformats.org/package/2006/content-types">
  <Override PartName="/ppt/slideMasters/slideMaster3.xml" ContentType="application/vnd.openxmlformats-officedocument.presentationml.slideMaster+xml"/>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slideLayouts/slideLayout57.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Layouts/slideLayout46.xml" ContentType="application/vnd.openxmlformats-officedocument.presentationml.slideLayout+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tableStyles.xml" ContentType="application/vnd.openxmlformats-officedocument.presentationml.tableStyles+xml"/>
  <Override PartName="/ppt/slides/slide99.xml" ContentType="application/vnd.openxmlformats-officedocument.presentationml.slide+xml"/>
  <Override PartName="/ppt/slideMasters/slideMaster4.xml" ContentType="application/vnd.openxmlformats-officedocument.presentationml.slideMaster+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Layouts/slideLayout69.xml" ContentType="application/vnd.openxmlformats-officedocument.presentationml.slideLayout+xml"/>
  <Override PartName="/ppt/theme/theme6.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58.xml" ContentType="application/vnd.openxmlformats-officedocument.presentationml.slideLayout+xml"/>
  <Override PartName="/ppt/slideLayouts/slideLayout76.xml" ContentType="application/vnd.openxmlformats-officedocument.presentationml.slideLayout+xml"/>
  <Default Extension="png" ContentType="image/png"/>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65.xml" ContentType="application/vnd.openxmlformats-officedocument.presentationml.slideLayout+xml"/>
  <Override PartName="/ppt/slideLayouts/slideLayout83.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72.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slideLayouts/slideLayout6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89.xml" ContentType="application/vnd.openxmlformats-officedocument.presentationml.slide+xml"/>
  <Override PartName="/ppt/slideMasters/slideMaster5.xml" ContentType="application/vnd.openxmlformats-officedocument.presentationml.slideMaster+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slideLayouts/slideLayout59.xml" ContentType="application/vnd.openxmlformats-officedocument.presentationml.slideLayout+xml"/>
  <Override PartName="/ppt/theme/theme7.xml" ContentType="application/vnd.openxmlformats-officedocument.them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Masters/slideMaster6.xml" ContentType="application/vnd.openxmlformats-officedocument.presentationml.slideMaster+xml"/>
  <Override PartName="/ppt/slides/slide79.xml" ContentType="application/vnd.openxmlformats-officedocument.presentationml.slide+xml"/>
  <Override PartName="/ppt/theme/theme8.xml" ContentType="application/vnd.openxmlformats-officedocument.them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slideMasters/slideMaster7.xml" ContentType="application/vnd.openxmlformats-officedocument.presentationml.slideMaster+xml"/>
  <Override PartName="/ppt/slides/slide98.xml" ContentType="application/vnd.openxmlformats-officedocument.presentationml.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s/slide29.xml" ContentType="application/vnd.openxmlformats-officedocument.presentationml.slide+xml"/>
  <Override PartName="/ppt/slides/slide76.xml" ContentType="application/vnd.openxmlformats-officedocument.presentationml.slide+xml"/>
  <Override PartName="/ppt/slideLayouts/slideLayout39.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53.xml" ContentType="application/vnd.openxmlformats-officedocument.presentationml.slideLayout+xml"/>
  <Override PartName="/ppt/slides/slide32.xml" ContentType="application/vnd.openxmlformats-officedocument.presentationml.slide+xml"/>
  <Override PartName="/ppt/slideLayouts/slideLayout42.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4" r:id="rId3"/>
    <p:sldMasterId id="2147483687" r:id="rId4"/>
    <p:sldMasterId id="2147483701" r:id="rId5"/>
    <p:sldMasterId id="2147483715" r:id="rId6"/>
    <p:sldMasterId id="2147483727" r:id="rId7"/>
  </p:sldMasterIdLst>
  <p:notesMasterIdLst>
    <p:notesMasterId r:id="rId110"/>
  </p:notesMasterIdLst>
  <p:sldIdLst>
    <p:sldId id="440" r:id="rId8"/>
    <p:sldId id="369" r:id="rId9"/>
    <p:sldId id="460" r:id="rId10"/>
    <p:sldId id="331" r:id="rId11"/>
    <p:sldId id="336" r:id="rId12"/>
    <p:sldId id="335" r:id="rId13"/>
    <p:sldId id="315" r:id="rId14"/>
    <p:sldId id="332" r:id="rId15"/>
    <p:sldId id="337" r:id="rId16"/>
    <p:sldId id="338" r:id="rId17"/>
    <p:sldId id="257" r:id="rId18"/>
    <p:sldId id="258" r:id="rId19"/>
    <p:sldId id="259" r:id="rId20"/>
    <p:sldId id="260" r:id="rId21"/>
    <p:sldId id="261" r:id="rId22"/>
    <p:sldId id="262" r:id="rId23"/>
    <p:sldId id="263" r:id="rId24"/>
    <p:sldId id="264" r:id="rId25"/>
    <p:sldId id="287" r:id="rId26"/>
    <p:sldId id="299" r:id="rId27"/>
    <p:sldId id="265" r:id="rId28"/>
    <p:sldId id="266" r:id="rId29"/>
    <p:sldId id="468" r:id="rId30"/>
    <p:sldId id="267" r:id="rId31"/>
    <p:sldId id="268" r:id="rId32"/>
    <p:sldId id="461" r:id="rId33"/>
    <p:sldId id="462" r:id="rId34"/>
    <p:sldId id="377" r:id="rId35"/>
    <p:sldId id="366" r:id="rId36"/>
    <p:sldId id="269" r:id="rId37"/>
    <p:sldId id="270" r:id="rId38"/>
    <p:sldId id="378" r:id="rId39"/>
    <p:sldId id="271" r:id="rId40"/>
    <p:sldId id="394" r:id="rId41"/>
    <p:sldId id="381" r:id="rId42"/>
    <p:sldId id="395" r:id="rId43"/>
    <p:sldId id="310" r:id="rId44"/>
    <p:sldId id="300" r:id="rId45"/>
    <p:sldId id="272" r:id="rId46"/>
    <p:sldId id="273" r:id="rId47"/>
    <p:sldId id="274" r:id="rId48"/>
    <p:sldId id="367" r:id="rId49"/>
    <p:sldId id="275" r:id="rId50"/>
    <p:sldId id="276" r:id="rId51"/>
    <p:sldId id="463" r:id="rId52"/>
    <p:sldId id="288" r:id="rId53"/>
    <p:sldId id="289" r:id="rId54"/>
    <p:sldId id="290" r:id="rId55"/>
    <p:sldId id="291" r:id="rId56"/>
    <p:sldId id="292" r:id="rId57"/>
    <p:sldId id="387" r:id="rId58"/>
    <p:sldId id="293" r:id="rId59"/>
    <p:sldId id="319" r:id="rId60"/>
    <p:sldId id="320" r:id="rId61"/>
    <p:sldId id="329" r:id="rId62"/>
    <p:sldId id="321" r:id="rId63"/>
    <p:sldId id="330" r:id="rId64"/>
    <p:sldId id="388" r:id="rId65"/>
    <p:sldId id="439" r:id="rId66"/>
    <p:sldId id="294" r:id="rId67"/>
    <p:sldId id="295" r:id="rId68"/>
    <p:sldId id="296" r:id="rId69"/>
    <p:sldId id="297" r:id="rId70"/>
    <p:sldId id="298" r:id="rId71"/>
    <p:sldId id="348" r:id="rId72"/>
    <p:sldId id="301" r:id="rId73"/>
    <p:sldId id="302" r:id="rId74"/>
    <p:sldId id="464" r:id="rId75"/>
    <p:sldId id="465" r:id="rId76"/>
    <p:sldId id="279" r:id="rId77"/>
    <p:sldId id="466" r:id="rId78"/>
    <p:sldId id="467" r:id="rId79"/>
    <p:sldId id="282" r:id="rId80"/>
    <p:sldId id="283" r:id="rId81"/>
    <p:sldId id="284" r:id="rId82"/>
    <p:sldId id="285" r:id="rId83"/>
    <p:sldId id="286" r:id="rId84"/>
    <p:sldId id="256" r:id="rId85"/>
    <p:sldId id="441" r:id="rId86"/>
    <p:sldId id="442" r:id="rId87"/>
    <p:sldId id="443" r:id="rId88"/>
    <p:sldId id="444" r:id="rId89"/>
    <p:sldId id="445" r:id="rId90"/>
    <p:sldId id="446" r:id="rId91"/>
    <p:sldId id="447" r:id="rId92"/>
    <p:sldId id="448" r:id="rId93"/>
    <p:sldId id="449" r:id="rId94"/>
    <p:sldId id="450" r:id="rId95"/>
    <p:sldId id="451" r:id="rId96"/>
    <p:sldId id="452" r:id="rId97"/>
    <p:sldId id="453" r:id="rId98"/>
    <p:sldId id="454" r:id="rId99"/>
    <p:sldId id="455" r:id="rId100"/>
    <p:sldId id="456" r:id="rId101"/>
    <p:sldId id="457" r:id="rId102"/>
    <p:sldId id="458" r:id="rId103"/>
    <p:sldId id="459" r:id="rId104"/>
    <p:sldId id="277" r:id="rId105"/>
    <p:sldId id="278" r:id="rId106"/>
    <p:sldId id="280" r:id="rId107"/>
    <p:sldId id="281" r:id="rId108"/>
    <p:sldId id="361" r:id="rId109"/>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014" autoAdjust="0"/>
    <p:restoredTop sz="94660"/>
  </p:normalViewPr>
  <p:slideViewPr>
    <p:cSldViewPr snapToGrid="0">
      <p:cViewPr varScale="1">
        <p:scale>
          <a:sx n="116" d="100"/>
          <a:sy n="116" d="100"/>
        </p:scale>
        <p:origin x="-390" y="-11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84" Type="http://schemas.openxmlformats.org/officeDocument/2006/relationships/slide" Target="slides/slide77.xml"/><Relationship Id="rId89" Type="http://schemas.openxmlformats.org/officeDocument/2006/relationships/slide" Target="slides/slide82.xml"/><Relationship Id="rId112"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07" Type="http://schemas.openxmlformats.org/officeDocument/2006/relationships/slide" Target="slides/slide100.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slide" Target="slides/slide59.xml"/><Relationship Id="rId74" Type="http://schemas.openxmlformats.org/officeDocument/2006/relationships/slide" Target="slides/slide67.xml"/><Relationship Id="rId79" Type="http://schemas.openxmlformats.org/officeDocument/2006/relationships/slide" Target="slides/slide72.xml"/><Relationship Id="rId87" Type="http://schemas.openxmlformats.org/officeDocument/2006/relationships/slide" Target="slides/slide80.xml"/><Relationship Id="rId102" Type="http://schemas.openxmlformats.org/officeDocument/2006/relationships/slide" Target="slides/slide95.xml"/><Relationship Id="rId110" Type="http://schemas.openxmlformats.org/officeDocument/2006/relationships/notesMaster" Target="notesMasters/notesMaster1.xml"/><Relationship Id="rId5" Type="http://schemas.openxmlformats.org/officeDocument/2006/relationships/slideMaster" Target="slideMasters/slideMaster5.xml"/><Relationship Id="rId61" Type="http://schemas.openxmlformats.org/officeDocument/2006/relationships/slide" Target="slides/slide54.xml"/><Relationship Id="rId82" Type="http://schemas.openxmlformats.org/officeDocument/2006/relationships/slide" Target="slides/slide75.xml"/><Relationship Id="rId90" Type="http://schemas.openxmlformats.org/officeDocument/2006/relationships/slide" Target="slides/slide83.xml"/><Relationship Id="rId95" Type="http://schemas.openxmlformats.org/officeDocument/2006/relationships/slide" Target="slides/slide88.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slide" Target="slides/slide62.xml"/><Relationship Id="rId77" Type="http://schemas.openxmlformats.org/officeDocument/2006/relationships/slide" Target="slides/slide70.xml"/><Relationship Id="rId100" Type="http://schemas.openxmlformats.org/officeDocument/2006/relationships/slide" Target="slides/slide93.xml"/><Relationship Id="rId105" Type="http://schemas.openxmlformats.org/officeDocument/2006/relationships/slide" Target="slides/slide98.xml"/><Relationship Id="rId113" Type="http://schemas.openxmlformats.org/officeDocument/2006/relationships/theme" Target="theme/theme1.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80" Type="http://schemas.openxmlformats.org/officeDocument/2006/relationships/slide" Target="slides/slide73.xml"/><Relationship Id="rId85" Type="http://schemas.openxmlformats.org/officeDocument/2006/relationships/slide" Target="slides/slide78.xml"/><Relationship Id="rId93" Type="http://schemas.openxmlformats.org/officeDocument/2006/relationships/slide" Target="slides/slide86.xml"/><Relationship Id="rId98" Type="http://schemas.openxmlformats.org/officeDocument/2006/relationships/slide" Target="slides/slide9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103" Type="http://schemas.openxmlformats.org/officeDocument/2006/relationships/slide" Target="slides/slide96.xml"/><Relationship Id="rId108" Type="http://schemas.openxmlformats.org/officeDocument/2006/relationships/slide" Target="slides/slide101.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slide" Target="slides/slide68.xml"/><Relationship Id="rId83" Type="http://schemas.openxmlformats.org/officeDocument/2006/relationships/slide" Target="slides/slide76.xml"/><Relationship Id="rId88" Type="http://schemas.openxmlformats.org/officeDocument/2006/relationships/slide" Target="slides/slide81.xml"/><Relationship Id="rId91" Type="http://schemas.openxmlformats.org/officeDocument/2006/relationships/slide" Target="slides/slide84.xml"/><Relationship Id="rId96" Type="http://schemas.openxmlformats.org/officeDocument/2006/relationships/slide" Target="slides/slide89.xml"/><Relationship Id="rId11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6" Type="http://schemas.openxmlformats.org/officeDocument/2006/relationships/slide" Target="slides/slide99.xml"/><Relationship Id="rId114" Type="http://schemas.openxmlformats.org/officeDocument/2006/relationships/tableStyles" Target="tableStyles.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slide" Target="slides/slide71.xml"/><Relationship Id="rId81" Type="http://schemas.openxmlformats.org/officeDocument/2006/relationships/slide" Target="slides/slide74.xml"/><Relationship Id="rId86" Type="http://schemas.openxmlformats.org/officeDocument/2006/relationships/slide" Target="slides/slide79.xml"/><Relationship Id="rId94" Type="http://schemas.openxmlformats.org/officeDocument/2006/relationships/slide" Target="slides/slide87.xml"/><Relationship Id="rId99" Type="http://schemas.openxmlformats.org/officeDocument/2006/relationships/slide" Target="slides/slide92.xml"/><Relationship Id="rId101" Type="http://schemas.openxmlformats.org/officeDocument/2006/relationships/slide" Target="slides/slide94.xml"/><Relationship Id="rId4" Type="http://schemas.openxmlformats.org/officeDocument/2006/relationships/slideMaster" Target="slideMasters/slideMaster4.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109" Type="http://schemas.openxmlformats.org/officeDocument/2006/relationships/slide" Target="slides/slide10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slide" Target="slides/slide69.xml"/><Relationship Id="rId97" Type="http://schemas.openxmlformats.org/officeDocument/2006/relationships/slide" Target="slides/slide90.xml"/><Relationship Id="rId104" Type="http://schemas.openxmlformats.org/officeDocument/2006/relationships/slide" Target="slides/slide97.xml"/><Relationship Id="rId7" Type="http://schemas.openxmlformats.org/officeDocument/2006/relationships/slideMaster" Target="slideMasters/slideMaster7.xml"/><Relationship Id="rId71" Type="http://schemas.openxmlformats.org/officeDocument/2006/relationships/slide" Target="slides/slide64.xml"/><Relationship Id="rId92" Type="http://schemas.openxmlformats.org/officeDocument/2006/relationships/slide" Target="slides/slide8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png"/></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36.png"/></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37.png"/></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40.png"/></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46.png"/></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47.png"/></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48.png"/></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49.png"/></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53.png"/></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54.png"/></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57.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1.png"/></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58.png"/></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59.png"/></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60.png"/></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61.png"/></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64.png"/></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47.png"/></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74.png"/></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75.png"/></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76.png"/></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77.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2.png"/></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77.png"/></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82.png"/></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83.png"/></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84.png"/></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85.png"/></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86.png"/></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87.png"/></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88.png"/></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89.png"/></Relationships>
</file>

<file path=ppt/drawings/_rels/vmlDrawing39.vml.rels><?xml version="1.0" encoding="UTF-8" standalone="yes"?>
<Relationships xmlns="http://schemas.openxmlformats.org/package/2006/relationships"><Relationship Id="rId1" Type="http://schemas.openxmlformats.org/officeDocument/2006/relationships/image" Target="../media/image90.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3.png"/></Relationships>
</file>

<file path=ppt/drawings/_rels/vmlDrawing40.vml.rels><?xml version="1.0" encoding="UTF-8" standalone="yes"?>
<Relationships xmlns="http://schemas.openxmlformats.org/package/2006/relationships"><Relationship Id="rId1" Type="http://schemas.openxmlformats.org/officeDocument/2006/relationships/image" Target="../media/image91.png"/></Relationships>
</file>

<file path=ppt/drawings/_rels/vmlDrawing41.vml.rels><?xml version="1.0" encoding="UTF-8" standalone="yes"?>
<Relationships xmlns="http://schemas.openxmlformats.org/package/2006/relationships"><Relationship Id="rId1" Type="http://schemas.openxmlformats.org/officeDocument/2006/relationships/image" Target="../media/image92.png"/></Relationships>
</file>

<file path=ppt/drawings/_rels/vmlDrawing42.vml.rels><?xml version="1.0" encoding="UTF-8" standalone="yes"?>
<Relationships xmlns="http://schemas.openxmlformats.org/package/2006/relationships"><Relationship Id="rId1" Type="http://schemas.openxmlformats.org/officeDocument/2006/relationships/image" Target="../media/image93.png"/></Relationships>
</file>

<file path=ppt/drawings/_rels/vmlDrawing43.vml.rels><?xml version="1.0" encoding="UTF-8" standalone="yes"?>
<Relationships xmlns="http://schemas.openxmlformats.org/package/2006/relationships"><Relationship Id="rId1" Type="http://schemas.openxmlformats.org/officeDocument/2006/relationships/image" Target="../media/image94.png"/></Relationships>
</file>

<file path=ppt/drawings/_rels/vmlDrawing44.vml.rels><?xml version="1.0" encoding="UTF-8" standalone="yes"?>
<Relationships xmlns="http://schemas.openxmlformats.org/package/2006/relationships"><Relationship Id="rId1" Type="http://schemas.openxmlformats.org/officeDocument/2006/relationships/image" Target="../media/image95.png"/></Relationships>
</file>

<file path=ppt/drawings/_rels/vmlDrawing45.vml.rels><?xml version="1.0" encoding="UTF-8" standalone="yes"?>
<Relationships xmlns="http://schemas.openxmlformats.org/package/2006/relationships"><Relationship Id="rId1" Type="http://schemas.openxmlformats.org/officeDocument/2006/relationships/image" Target="../media/image96.png"/></Relationships>
</file>

<file path=ppt/drawings/_rels/vmlDrawing46.vml.rels><?xml version="1.0" encoding="UTF-8" standalone="yes"?>
<Relationships xmlns="http://schemas.openxmlformats.org/package/2006/relationships"><Relationship Id="rId1" Type="http://schemas.openxmlformats.org/officeDocument/2006/relationships/image" Target="../media/image97.png"/></Relationships>
</file>

<file path=ppt/drawings/_rels/vmlDrawing47.vml.rels><?xml version="1.0" encoding="UTF-8" standalone="yes"?>
<Relationships xmlns="http://schemas.openxmlformats.org/package/2006/relationships"><Relationship Id="rId1" Type="http://schemas.openxmlformats.org/officeDocument/2006/relationships/image" Target="../media/image98.png"/></Relationships>
</file>

<file path=ppt/drawings/_rels/vmlDrawing48.vml.rels><?xml version="1.0" encoding="UTF-8" standalone="yes"?>
<Relationships xmlns="http://schemas.openxmlformats.org/package/2006/relationships"><Relationship Id="rId1" Type="http://schemas.openxmlformats.org/officeDocument/2006/relationships/image" Target="../media/image99.png"/></Relationships>
</file>

<file path=ppt/drawings/_rels/vmlDrawing49.vml.rels><?xml version="1.0" encoding="UTF-8" standalone="yes"?>
<Relationships xmlns="http://schemas.openxmlformats.org/package/2006/relationships"><Relationship Id="rId1" Type="http://schemas.openxmlformats.org/officeDocument/2006/relationships/image" Target="../media/image101.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4.png"/></Relationships>
</file>

<file path=ppt/drawings/_rels/vmlDrawing50.vml.rels><?xml version="1.0" encoding="UTF-8" standalone="yes"?>
<Relationships xmlns="http://schemas.openxmlformats.org/package/2006/relationships"><Relationship Id="rId1" Type="http://schemas.openxmlformats.org/officeDocument/2006/relationships/image" Target="../media/image102.png"/></Relationships>
</file>

<file path=ppt/drawings/_rels/vmlDrawing51.vml.rels><?xml version="1.0" encoding="UTF-8" standalone="yes"?>
<Relationships xmlns="http://schemas.openxmlformats.org/package/2006/relationships"><Relationship Id="rId1" Type="http://schemas.openxmlformats.org/officeDocument/2006/relationships/image" Target="../media/image106.png"/></Relationships>
</file>

<file path=ppt/drawings/_rels/vmlDrawing52.vml.rels><?xml version="1.0" encoding="UTF-8" standalone="yes"?>
<Relationships xmlns="http://schemas.openxmlformats.org/package/2006/relationships"><Relationship Id="rId1" Type="http://schemas.openxmlformats.org/officeDocument/2006/relationships/image" Target="../media/image107.png"/></Relationships>
</file>

<file path=ppt/drawings/_rels/vmlDrawing53.v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image" Target="../media/image108.png"/></Relationships>
</file>

<file path=ppt/drawings/_rels/vmlDrawing54.vml.rels><?xml version="1.0" encoding="UTF-8" standalone="yes"?>
<Relationships xmlns="http://schemas.openxmlformats.org/package/2006/relationships"><Relationship Id="rId1" Type="http://schemas.openxmlformats.org/officeDocument/2006/relationships/image" Target="../media/image110.png"/></Relationships>
</file>

<file path=ppt/drawings/_rels/vmlDrawing55.v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image" Target="../media/image111.png"/></Relationships>
</file>

<file path=ppt/drawings/_rels/vmlDrawing56.vml.rels><?xml version="1.0" encoding="UTF-8" standalone="yes"?>
<Relationships xmlns="http://schemas.openxmlformats.org/package/2006/relationships"><Relationship Id="rId1" Type="http://schemas.openxmlformats.org/officeDocument/2006/relationships/image" Target="../media/image113.png"/></Relationships>
</file>

<file path=ppt/drawings/_rels/vmlDrawing57.vml.rels><?xml version="1.0" encoding="UTF-8" standalone="yes"?>
<Relationships xmlns="http://schemas.openxmlformats.org/package/2006/relationships"><Relationship Id="rId1" Type="http://schemas.openxmlformats.org/officeDocument/2006/relationships/image" Target="../media/image114.png"/></Relationships>
</file>

<file path=ppt/drawings/_rels/vmlDrawing58.vml.rels><?xml version="1.0" encoding="UTF-8" standalone="yes"?>
<Relationships xmlns="http://schemas.openxmlformats.org/package/2006/relationships"><Relationship Id="rId1" Type="http://schemas.openxmlformats.org/officeDocument/2006/relationships/image" Target="../media/image115.png"/></Relationships>
</file>

<file path=ppt/drawings/_rels/vmlDrawing59.vml.rels><?xml version="1.0" encoding="UTF-8" standalone="yes"?>
<Relationships xmlns="http://schemas.openxmlformats.org/package/2006/relationships"><Relationship Id="rId1" Type="http://schemas.openxmlformats.org/officeDocument/2006/relationships/image" Target="../media/image117.png"/></Relationships>
</file>

<file path=ppt/drawings/_rels/vmlDrawing6.v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image" Target="../media/image25.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7.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9.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30.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0C8C1A-EDC9-42F3-B037-8C39E7A7D09D}" type="datetimeFigureOut">
              <a:rPr lang="el-GR" smtClean="0"/>
              <a:pPr/>
              <a:t>1/6/2020</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D061B3-CF2C-4109-9DB9-5A9AA03590DC}" type="slidenum">
              <a:rPr lang="el-GR" smtClean="0"/>
              <a:pPr/>
              <a:t>‹#›</a:t>
            </a:fld>
            <a:endParaRPr lang="el-GR"/>
          </a:p>
        </p:txBody>
      </p:sp>
    </p:spTree>
    <p:extLst>
      <p:ext uri="{BB962C8B-B14F-4D97-AF65-F5344CB8AC3E}">
        <p14:creationId xmlns:p14="http://schemas.microsoft.com/office/powerpoint/2010/main" xmlns="" val="17052991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1 - Θέση εικόνας διαφάνειας">
            <a:extLst>
              <a:ext uri="{FF2B5EF4-FFF2-40B4-BE49-F238E27FC236}">
                <a16:creationId xmlns:a16="http://schemas.microsoft.com/office/drawing/2014/main" xmlns="" id="{5BF6D0B6-8D34-46DD-9E11-6B0A577B705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2291" name="2 - Θέση σημειώσεων">
            <a:extLst>
              <a:ext uri="{FF2B5EF4-FFF2-40B4-BE49-F238E27FC236}">
                <a16:creationId xmlns:a16="http://schemas.microsoft.com/office/drawing/2014/main" xmlns="" id="{5E52789D-82BC-4233-8A01-72E1124EB824}"/>
              </a:ext>
            </a:extLst>
          </p:cNvPr>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l-GR" altLang="el-GR"/>
          </a:p>
        </p:txBody>
      </p:sp>
      <p:sp>
        <p:nvSpPr>
          <p:cNvPr id="12292" name="3 - Θέση αριθμού διαφάνειας">
            <a:extLst>
              <a:ext uri="{FF2B5EF4-FFF2-40B4-BE49-F238E27FC236}">
                <a16:creationId xmlns:a16="http://schemas.microsoft.com/office/drawing/2014/main" xmlns="" id="{E6B58C82-F7B2-44FD-8F3D-8687EB68EF19}"/>
              </a:ext>
            </a:extLst>
          </p:cNvPr>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ED3EFA-B512-4675-9605-048122ED5D3C}" type="slidenum">
              <a:rPr kumimoji="0" lang="el-GR" altLang="el-GR"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l-GR" altLang="el-GR"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xmlns="" val="31060130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a:extLst>
              <a:ext uri="{FF2B5EF4-FFF2-40B4-BE49-F238E27FC236}">
                <a16:creationId xmlns:a16="http://schemas.microsoft.com/office/drawing/2014/main" xmlns="" id="{122939A3-33F2-4DE7-B5FB-FA12F2471E01}"/>
              </a:ext>
            </a:extLst>
          </p:cNvPr>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02CD5BD-34CE-4571-B8F1-33CC0BC4EB96}" type="slidenum">
              <a:rPr kumimoji="0" lang="en-US" altLang="el-GR"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34</a:t>
            </a:fld>
            <a:endParaRPr kumimoji="0" lang="en-US" altLang="el-GR"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48131" name="Rectangle 2">
            <a:extLst>
              <a:ext uri="{FF2B5EF4-FFF2-40B4-BE49-F238E27FC236}">
                <a16:creationId xmlns:a16="http://schemas.microsoft.com/office/drawing/2014/main" xmlns="" id="{1C58DDED-6F2F-4589-B663-C663C3E75DB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8132" name="Rectangle 3">
            <a:extLst>
              <a:ext uri="{FF2B5EF4-FFF2-40B4-BE49-F238E27FC236}">
                <a16:creationId xmlns:a16="http://schemas.microsoft.com/office/drawing/2014/main" xmlns="" id="{EC31845E-CD2B-49ED-8F18-A688BA78BC82}"/>
              </a:ext>
            </a:extLst>
          </p:cNvPr>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endParaRPr lang="el-GR" alt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7B1C5365-4914-4603-912F-6F5E727AE43A}"/>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xmlns="" id="{A89AC99C-9033-45D7-ADE5-89019356C68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xmlns="" id="{7C2F2312-C818-4E0B-AF12-E26320288E38}"/>
              </a:ext>
            </a:extLst>
          </p:cNvPr>
          <p:cNvSpPr>
            <a:spLocks noGrp="1"/>
          </p:cNvSpPr>
          <p:nvPr>
            <p:ph type="dt" sz="half" idx="10"/>
          </p:nvPr>
        </p:nvSpPr>
        <p:spPr/>
        <p:txBody>
          <a:bodyPr/>
          <a:lstStyle/>
          <a:p>
            <a:fld id="{7A11DF50-FE1A-40E4-8FFE-FB49157705D8}" type="datetimeFigureOut">
              <a:rPr lang="el-GR" smtClean="0"/>
              <a:pPr/>
              <a:t>1/6/2020</a:t>
            </a:fld>
            <a:endParaRPr lang="el-GR"/>
          </a:p>
        </p:txBody>
      </p:sp>
      <p:sp>
        <p:nvSpPr>
          <p:cNvPr id="5" name="Θέση υποσέλιδου 4">
            <a:extLst>
              <a:ext uri="{FF2B5EF4-FFF2-40B4-BE49-F238E27FC236}">
                <a16:creationId xmlns:a16="http://schemas.microsoft.com/office/drawing/2014/main" xmlns="" id="{F542D06B-01EF-4313-B136-5443892A514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xmlns="" id="{7C22C922-1677-420C-90B8-B445FAB35F37}"/>
              </a:ext>
            </a:extLst>
          </p:cNvPr>
          <p:cNvSpPr>
            <a:spLocks noGrp="1"/>
          </p:cNvSpPr>
          <p:nvPr>
            <p:ph type="sldNum" sz="quarter" idx="12"/>
          </p:nvPr>
        </p:nvSpPr>
        <p:spPr/>
        <p:txBody>
          <a:bodyPr/>
          <a:lstStyle/>
          <a:p>
            <a:fld id="{016820EF-7C3E-426C-BE95-A46D0BB8457A}" type="slidenum">
              <a:rPr lang="el-GR" smtClean="0"/>
              <a:pPr/>
              <a:t>‹#›</a:t>
            </a:fld>
            <a:endParaRPr lang="el-GR"/>
          </a:p>
        </p:txBody>
      </p:sp>
    </p:spTree>
    <p:extLst>
      <p:ext uri="{BB962C8B-B14F-4D97-AF65-F5344CB8AC3E}">
        <p14:creationId xmlns:p14="http://schemas.microsoft.com/office/powerpoint/2010/main" xmlns="" val="30330931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8CA559F5-61D9-47BB-8CF1-6026D83B5F9F}"/>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xmlns="" id="{2E6C4040-609F-41FE-AB11-7E4806FE200B}"/>
              </a:ext>
            </a:extLst>
          </p:cNvPr>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xmlns="" id="{366DB44B-3806-4B63-9605-2C24523A18E9}"/>
              </a:ext>
            </a:extLst>
          </p:cNvPr>
          <p:cNvSpPr>
            <a:spLocks noGrp="1"/>
          </p:cNvSpPr>
          <p:nvPr>
            <p:ph type="dt" sz="half" idx="10"/>
          </p:nvPr>
        </p:nvSpPr>
        <p:spPr/>
        <p:txBody>
          <a:bodyPr/>
          <a:lstStyle/>
          <a:p>
            <a:fld id="{7A11DF50-FE1A-40E4-8FFE-FB49157705D8}" type="datetimeFigureOut">
              <a:rPr lang="el-GR" smtClean="0"/>
              <a:pPr/>
              <a:t>1/6/2020</a:t>
            </a:fld>
            <a:endParaRPr lang="el-GR"/>
          </a:p>
        </p:txBody>
      </p:sp>
      <p:sp>
        <p:nvSpPr>
          <p:cNvPr id="5" name="Θέση υποσέλιδου 4">
            <a:extLst>
              <a:ext uri="{FF2B5EF4-FFF2-40B4-BE49-F238E27FC236}">
                <a16:creationId xmlns:a16="http://schemas.microsoft.com/office/drawing/2014/main" xmlns="" id="{7E6FDF47-DBF5-46B0-995C-D85267BF06E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xmlns="" id="{E3E29E24-B547-420C-A09E-23BD327787B1}"/>
              </a:ext>
            </a:extLst>
          </p:cNvPr>
          <p:cNvSpPr>
            <a:spLocks noGrp="1"/>
          </p:cNvSpPr>
          <p:nvPr>
            <p:ph type="sldNum" sz="quarter" idx="12"/>
          </p:nvPr>
        </p:nvSpPr>
        <p:spPr/>
        <p:txBody>
          <a:bodyPr/>
          <a:lstStyle/>
          <a:p>
            <a:fld id="{016820EF-7C3E-426C-BE95-A46D0BB8457A}" type="slidenum">
              <a:rPr lang="el-GR" smtClean="0"/>
              <a:pPr/>
              <a:t>‹#›</a:t>
            </a:fld>
            <a:endParaRPr lang="el-GR"/>
          </a:p>
        </p:txBody>
      </p:sp>
    </p:spTree>
    <p:extLst>
      <p:ext uri="{BB962C8B-B14F-4D97-AF65-F5344CB8AC3E}">
        <p14:creationId xmlns:p14="http://schemas.microsoft.com/office/powerpoint/2010/main" xmlns="" val="31239186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xmlns="" id="{E076CD8F-583B-4597-9373-D90AE40FCF40}"/>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xmlns="" id="{6054DB9E-7CB9-4296-9A91-CC097FF71B25}"/>
              </a:ext>
            </a:extLst>
          </p:cNvPr>
          <p:cNvSpPr>
            <a:spLocks noGrp="1"/>
          </p:cNvSpPr>
          <p:nvPr>
            <p:ph type="body" orient="vert" idx="1"/>
          </p:nvPr>
        </p:nvSpPr>
        <p:spPr>
          <a:xfrm>
            <a:off x="838200" y="365125"/>
            <a:ext cx="7734300"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xmlns="" id="{FA82134B-E540-410A-9981-3C12F7F59F2F}"/>
              </a:ext>
            </a:extLst>
          </p:cNvPr>
          <p:cNvSpPr>
            <a:spLocks noGrp="1"/>
          </p:cNvSpPr>
          <p:nvPr>
            <p:ph type="dt" sz="half" idx="10"/>
          </p:nvPr>
        </p:nvSpPr>
        <p:spPr/>
        <p:txBody>
          <a:bodyPr/>
          <a:lstStyle/>
          <a:p>
            <a:fld id="{7A11DF50-FE1A-40E4-8FFE-FB49157705D8}" type="datetimeFigureOut">
              <a:rPr lang="el-GR" smtClean="0"/>
              <a:pPr/>
              <a:t>1/6/2020</a:t>
            </a:fld>
            <a:endParaRPr lang="el-GR"/>
          </a:p>
        </p:txBody>
      </p:sp>
      <p:sp>
        <p:nvSpPr>
          <p:cNvPr id="5" name="Θέση υποσέλιδου 4">
            <a:extLst>
              <a:ext uri="{FF2B5EF4-FFF2-40B4-BE49-F238E27FC236}">
                <a16:creationId xmlns:a16="http://schemas.microsoft.com/office/drawing/2014/main" xmlns="" id="{126CCB94-4CC5-4ADD-BCE4-3A21C571F09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xmlns="" id="{F195F96F-C452-4674-BDD6-E0372CFA4679}"/>
              </a:ext>
            </a:extLst>
          </p:cNvPr>
          <p:cNvSpPr>
            <a:spLocks noGrp="1"/>
          </p:cNvSpPr>
          <p:nvPr>
            <p:ph type="sldNum" sz="quarter" idx="12"/>
          </p:nvPr>
        </p:nvSpPr>
        <p:spPr/>
        <p:txBody>
          <a:bodyPr/>
          <a:lstStyle/>
          <a:p>
            <a:fld id="{016820EF-7C3E-426C-BE95-A46D0BB8457A}" type="slidenum">
              <a:rPr lang="el-GR" smtClean="0"/>
              <a:pPr/>
              <a:t>‹#›</a:t>
            </a:fld>
            <a:endParaRPr lang="el-GR"/>
          </a:p>
        </p:txBody>
      </p:sp>
    </p:spTree>
    <p:extLst>
      <p:ext uri="{BB962C8B-B14F-4D97-AF65-F5344CB8AC3E}">
        <p14:creationId xmlns:p14="http://schemas.microsoft.com/office/powerpoint/2010/main" xmlns="" val="33918133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914400" y="2130426"/>
            <a:ext cx="10363200" cy="1470025"/>
          </a:xfrm>
        </p:spPr>
        <p:txBody>
          <a:bodyPr/>
          <a:lstStyle/>
          <a:p>
            <a:r>
              <a:rPr lang="el-GR"/>
              <a:t>Kλικ για επεξεργασία του τίτλου</a:t>
            </a:r>
          </a:p>
        </p:txBody>
      </p:sp>
      <p:sp>
        <p:nvSpPr>
          <p:cNvPr id="3" name="2 - Υπότιτλος"/>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a:t>Κάντε κλικ για να επεξεργαστείτε τον υπότιτλο του υποδείγματος</a:t>
            </a:r>
          </a:p>
        </p:txBody>
      </p:sp>
      <p:sp>
        <p:nvSpPr>
          <p:cNvPr id="4" name="Rectangle 4">
            <a:extLst>
              <a:ext uri="{FF2B5EF4-FFF2-40B4-BE49-F238E27FC236}">
                <a16:creationId xmlns:a16="http://schemas.microsoft.com/office/drawing/2014/main" xmlns="" id="{9D73D0BA-2AF7-4482-916B-6F0F885B4658}"/>
              </a:ext>
            </a:extLst>
          </p:cNvPr>
          <p:cNvSpPr>
            <a:spLocks noGrp="1" noChangeArrowheads="1"/>
          </p:cNvSpPr>
          <p:nvPr>
            <p:ph type="dt" sz="half" idx="10"/>
          </p:nvPr>
        </p:nvSpPr>
        <p:spPr>
          <a:ln/>
        </p:spPr>
        <p:txBody>
          <a:bodyPr/>
          <a:lstStyle>
            <a:lvl1pPr>
              <a:defRPr/>
            </a:lvl1pPr>
          </a:lstStyle>
          <a:p>
            <a:pPr>
              <a:defRPr/>
            </a:pPr>
            <a:endParaRPr lang="el-GR"/>
          </a:p>
        </p:txBody>
      </p:sp>
      <p:sp>
        <p:nvSpPr>
          <p:cNvPr id="5" name="Rectangle 5">
            <a:extLst>
              <a:ext uri="{FF2B5EF4-FFF2-40B4-BE49-F238E27FC236}">
                <a16:creationId xmlns:a16="http://schemas.microsoft.com/office/drawing/2014/main" xmlns="" id="{F834BBEF-B27E-4B61-8097-01F63215EAF8}"/>
              </a:ext>
            </a:extLst>
          </p:cNvPr>
          <p:cNvSpPr>
            <a:spLocks noGrp="1" noChangeArrowheads="1"/>
          </p:cNvSpPr>
          <p:nvPr>
            <p:ph type="ftr" sz="quarter" idx="11"/>
          </p:nvPr>
        </p:nvSpPr>
        <p:spPr>
          <a:ln/>
        </p:spPr>
        <p:txBody>
          <a:bodyPr/>
          <a:lstStyle>
            <a:lvl1pPr>
              <a:defRPr/>
            </a:lvl1pPr>
          </a:lstStyle>
          <a:p>
            <a:pPr>
              <a:defRPr/>
            </a:pPr>
            <a:endParaRPr lang="el-GR"/>
          </a:p>
        </p:txBody>
      </p:sp>
      <p:sp>
        <p:nvSpPr>
          <p:cNvPr id="6" name="Rectangle 6">
            <a:extLst>
              <a:ext uri="{FF2B5EF4-FFF2-40B4-BE49-F238E27FC236}">
                <a16:creationId xmlns:a16="http://schemas.microsoft.com/office/drawing/2014/main" xmlns="" id="{8757560F-D872-47FC-A681-FA8075CFCE47}"/>
              </a:ext>
            </a:extLst>
          </p:cNvPr>
          <p:cNvSpPr>
            <a:spLocks noGrp="1" noChangeArrowheads="1"/>
          </p:cNvSpPr>
          <p:nvPr>
            <p:ph type="sldNum" sz="quarter" idx="12"/>
          </p:nvPr>
        </p:nvSpPr>
        <p:spPr>
          <a:ln/>
        </p:spPr>
        <p:txBody>
          <a:bodyPr/>
          <a:lstStyle>
            <a:lvl1pPr>
              <a:defRPr/>
            </a:lvl1pPr>
          </a:lstStyle>
          <a:p>
            <a:pPr>
              <a:defRPr/>
            </a:pPr>
            <a:fld id="{2E17CFF3-E5C9-4126-8E62-98E4796C7849}" type="slidenum">
              <a:rPr lang="el-GR" altLang="el-GR"/>
              <a:pPr>
                <a:defRPr/>
              </a:pPr>
              <a:t>‹#›</a:t>
            </a:fld>
            <a:endParaRPr lang="el-GR" altLang="el-GR"/>
          </a:p>
        </p:txBody>
      </p:sp>
    </p:spTree>
    <p:extLst>
      <p:ext uri="{BB962C8B-B14F-4D97-AF65-F5344CB8AC3E}">
        <p14:creationId xmlns:p14="http://schemas.microsoft.com/office/powerpoint/2010/main" xmlns="" val="12222149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a:extLst>
              <a:ext uri="{FF2B5EF4-FFF2-40B4-BE49-F238E27FC236}">
                <a16:creationId xmlns:a16="http://schemas.microsoft.com/office/drawing/2014/main" xmlns="" id="{AFFB7C75-4518-47B6-989F-0D3991920806}"/>
              </a:ext>
            </a:extLst>
          </p:cNvPr>
          <p:cNvSpPr>
            <a:spLocks noGrp="1" noChangeArrowheads="1"/>
          </p:cNvSpPr>
          <p:nvPr>
            <p:ph type="dt" sz="half" idx="10"/>
          </p:nvPr>
        </p:nvSpPr>
        <p:spPr>
          <a:ln/>
        </p:spPr>
        <p:txBody>
          <a:bodyPr/>
          <a:lstStyle>
            <a:lvl1pPr>
              <a:defRPr/>
            </a:lvl1pPr>
          </a:lstStyle>
          <a:p>
            <a:pPr>
              <a:defRPr/>
            </a:pPr>
            <a:endParaRPr lang="el-GR"/>
          </a:p>
        </p:txBody>
      </p:sp>
      <p:sp>
        <p:nvSpPr>
          <p:cNvPr id="5" name="Rectangle 5">
            <a:extLst>
              <a:ext uri="{FF2B5EF4-FFF2-40B4-BE49-F238E27FC236}">
                <a16:creationId xmlns:a16="http://schemas.microsoft.com/office/drawing/2014/main" xmlns="" id="{4197C425-6DD9-449E-8785-02B9EAD527E4}"/>
              </a:ext>
            </a:extLst>
          </p:cNvPr>
          <p:cNvSpPr>
            <a:spLocks noGrp="1" noChangeArrowheads="1"/>
          </p:cNvSpPr>
          <p:nvPr>
            <p:ph type="ftr" sz="quarter" idx="11"/>
          </p:nvPr>
        </p:nvSpPr>
        <p:spPr>
          <a:ln/>
        </p:spPr>
        <p:txBody>
          <a:bodyPr/>
          <a:lstStyle>
            <a:lvl1pPr>
              <a:defRPr/>
            </a:lvl1pPr>
          </a:lstStyle>
          <a:p>
            <a:pPr>
              <a:defRPr/>
            </a:pPr>
            <a:endParaRPr lang="el-GR"/>
          </a:p>
        </p:txBody>
      </p:sp>
      <p:sp>
        <p:nvSpPr>
          <p:cNvPr id="6" name="Rectangle 6">
            <a:extLst>
              <a:ext uri="{FF2B5EF4-FFF2-40B4-BE49-F238E27FC236}">
                <a16:creationId xmlns:a16="http://schemas.microsoft.com/office/drawing/2014/main" xmlns="" id="{7C3454F6-2D05-4941-9CB0-058E393ECA10}"/>
              </a:ext>
            </a:extLst>
          </p:cNvPr>
          <p:cNvSpPr>
            <a:spLocks noGrp="1" noChangeArrowheads="1"/>
          </p:cNvSpPr>
          <p:nvPr>
            <p:ph type="sldNum" sz="quarter" idx="12"/>
          </p:nvPr>
        </p:nvSpPr>
        <p:spPr>
          <a:ln/>
        </p:spPr>
        <p:txBody>
          <a:bodyPr/>
          <a:lstStyle>
            <a:lvl1pPr>
              <a:defRPr/>
            </a:lvl1pPr>
          </a:lstStyle>
          <a:p>
            <a:pPr>
              <a:defRPr/>
            </a:pPr>
            <a:fld id="{3ABF2560-D61F-426F-A402-D7E694F655E5}" type="slidenum">
              <a:rPr lang="el-GR" altLang="el-GR"/>
              <a:pPr>
                <a:defRPr/>
              </a:pPr>
              <a:t>‹#›</a:t>
            </a:fld>
            <a:endParaRPr lang="el-GR" altLang="el-GR"/>
          </a:p>
        </p:txBody>
      </p:sp>
    </p:spTree>
    <p:extLst>
      <p:ext uri="{BB962C8B-B14F-4D97-AF65-F5344CB8AC3E}">
        <p14:creationId xmlns:p14="http://schemas.microsoft.com/office/powerpoint/2010/main" xmlns="" val="23664245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963084" y="4406901"/>
            <a:ext cx="103632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Kλικ για επεξεργασία των στυλ του υποδείγματος</a:t>
            </a:r>
          </a:p>
        </p:txBody>
      </p:sp>
      <p:sp>
        <p:nvSpPr>
          <p:cNvPr id="4" name="Rectangle 4">
            <a:extLst>
              <a:ext uri="{FF2B5EF4-FFF2-40B4-BE49-F238E27FC236}">
                <a16:creationId xmlns:a16="http://schemas.microsoft.com/office/drawing/2014/main" xmlns="" id="{8DF07582-D410-469C-917B-79C6E3EBA3A9}"/>
              </a:ext>
            </a:extLst>
          </p:cNvPr>
          <p:cNvSpPr>
            <a:spLocks noGrp="1" noChangeArrowheads="1"/>
          </p:cNvSpPr>
          <p:nvPr>
            <p:ph type="dt" sz="half" idx="10"/>
          </p:nvPr>
        </p:nvSpPr>
        <p:spPr>
          <a:ln/>
        </p:spPr>
        <p:txBody>
          <a:bodyPr/>
          <a:lstStyle>
            <a:lvl1pPr>
              <a:defRPr/>
            </a:lvl1pPr>
          </a:lstStyle>
          <a:p>
            <a:pPr>
              <a:defRPr/>
            </a:pPr>
            <a:endParaRPr lang="el-GR"/>
          </a:p>
        </p:txBody>
      </p:sp>
      <p:sp>
        <p:nvSpPr>
          <p:cNvPr id="5" name="Rectangle 5">
            <a:extLst>
              <a:ext uri="{FF2B5EF4-FFF2-40B4-BE49-F238E27FC236}">
                <a16:creationId xmlns:a16="http://schemas.microsoft.com/office/drawing/2014/main" xmlns="" id="{A1E38ACC-3DA5-40E5-9033-3C6E226F28FE}"/>
              </a:ext>
            </a:extLst>
          </p:cNvPr>
          <p:cNvSpPr>
            <a:spLocks noGrp="1" noChangeArrowheads="1"/>
          </p:cNvSpPr>
          <p:nvPr>
            <p:ph type="ftr" sz="quarter" idx="11"/>
          </p:nvPr>
        </p:nvSpPr>
        <p:spPr>
          <a:ln/>
        </p:spPr>
        <p:txBody>
          <a:bodyPr/>
          <a:lstStyle>
            <a:lvl1pPr>
              <a:defRPr/>
            </a:lvl1pPr>
          </a:lstStyle>
          <a:p>
            <a:pPr>
              <a:defRPr/>
            </a:pPr>
            <a:endParaRPr lang="el-GR"/>
          </a:p>
        </p:txBody>
      </p:sp>
      <p:sp>
        <p:nvSpPr>
          <p:cNvPr id="6" name="Rectangle 6">
            <a:extLst>
              <a:ext uri="{FF2B5EF4-FFF2-40B4-BE49-F238E27FC236}">
                <a16:creationId xmlns:a16="http://schemas.microsoft.com/office/drawing/2014/main" xmlns="" id="{742A3959-31EE-4294-B118-A34CF71F9A04}"/>
              </a:ext>
            </a:extLst>
          </p:cNvPr>
          <p:cNvSpPr>
            <a:spLocks noGrp="1" noChangeArrowheads="1"/>
          </p:cNvSpPr>
          <p:nvPr>
            <p:ph type="sldNum" sz="quarter" idx="12"/>
          </p:nvPr>
        </p:nvSpPr>
        <p:spPr>
          <a:ln/>
        </p:spPr>
        <p:txBody>
          <a:bodyPr/>
          <a:lstStyle>
            <a:lvl1pPr>
              <a:defRPr/>
            </a:lvl1pPr>
          </a:lstStyle>
          <a:p>
            <a:pPr>
              <a:defRPr/>
            </a:pPr>
            <a:fld id="{75EC2F7F-96BF-4C8F-A841-0B3AAFC2369B}" type="slidenum">
              <a:rPr lang="el-GR" altLang="el-GR"/>
              <a:pPr>
                <a:defRPr/>
              </a:pPr>
              <a:t>‹#›</a:t>
            </a:fld>
            <a:endParaRPr lang="el-GR" altLang="el-GR"/>
          </a:p>
        </p:txBody>
      </p:sp>
    </p:spTree>
    <p:extLst>
      <p:ext uri="{BB962C8B-B14F-4D97-AF65-F5344CB8AC3E}">
        <p14:creationId xmlns:p14="http://schemas.microsoft.com/office/powerpoint/2010/main" xmlns="" val="35589035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Rectangle 4">
            <a:extLst>
              <a:ext uri="{FF2B5EF4-FFF2-40B4-BE49-F238E27FC236}">
                <a16:creationId xmlns:a16="http://schemas.microsoft.com/office/drawing/2014/main" xmlns="" id="{698BB216-8D99-485F-B6A8-4E57CC701075}"/>
              </a:ext>
            </a:extLst>
          </p:cNvPr>
          <p:cNvSpPr>
            <a:spLocks noGrp="1" noChangeArrowheads="1"/>
          </p:cNvSpPr>
          <p:nvPr>
            <p:ph type="dt" sz="half" idx="10"/>
          </p:nvPr>
        </p:nvSpPr>
        <p:spPr>
          <a:ln/>
        </p:spPr>
        <p:txBody>
          <a:bodyPr/>
          <a:lstStyle>
            <a:lvl1pPr>
              <a:defRPr/>
            </a:lvl1pPr>
          </a:lstStyle>
          <a:p>
            <a:pPr>
              <a:defRPr/>
            </a:pPr>
            <a:endParaRPr lang="el-GR"/>
          </a:p>
        </p:txBody>
      </p:sp>
      <p:sp>
        <p:nvSpPr>
          <p:cNvPr id="6" name="Rectangle 5">
            <a:extLst>
              <a:ext uri="{FF2B5EF4-FFF2-40B4-BE49-F238E27FC236}">
                <a16:creationId xmlns:a16="http://schemas.microsoft.com/office/drawing/2014/main" xmlns="" id="{FE15A699-C517-4E05-BA79-A667E380701E}"/>
              </a:ext>
            </a:extLst>
          </p:cNvPr>
          <p:cNvSpPr>
            <a:spLocks noGrp="1" noChangeArrowheads="1"/>
          </p:cNvSpPr>
          <p:nvPr>
            <p:ph type="ftr" sz="quarter" idx="11"/>
          </p:nvPr>
        </p:nvSpPr>
        <p:spPr>
          <a:ln/>
        </p:spPr>
        <p:txBody>
          <a:bodyPr/>
          <a:lstStyle>
            <a:lvl1pPr>
              <a:defRPr/>
            </a:lvl1pPr>
          </a:lstStyle>
          <a:p>
            <a:pPr>
              <a:defRPr/>
            </a:pPr>
            <a:endParaRPr lang="el-GR"/>
          </a:p>
        </p:txBody>
      </p:sp>
      <p:sp>
        <p:nvSpPr>
          <p:cNvPr id="7" name="Rectangle 6">
            <a:extLst>
              <a:ext uri="{FF2B5EF4-FFF2-40B4-BE49-F238E27FC236}">
                <a16:creationId xmlns:a16="http://schemas.microsoft.com/office/drawing/2014/main" xmlns="" id="{642A8C9C-D4E7-430A-8D8D-94312202F153}"/>
              </a:ext>
            </a:extLst>
          </p:cNvPr>
          <p:cNvSpPr>
            <a:spLocks noGrp="1" noChangeArrowheads="1"/>
          </p:cNvSpPr>
          <p:nvPr>
            <p:ph type="sldNum" sz="quarter" idx="12"/>
          </p:nvPr>
        </p:nvSpPr>
        <p:spPr>
          <a:ln/>
        </p:spPr>
        <p:txBody>
          <a:bodyPr/>
          <a:lstStyle>
            <a:lvl1pPr>
              <a:defRPr/>
            </a:lvl1pPr>
          </a:lstStyle>
          <a:p>
            <a:pPr>
              <a:defRPr/>
            </a:pPr>
            <a:fld id="{1FB18AD0-DCCC-48CD-9EEF-3C74075DB0B5}" type="slidenum">
              <a:rPr lang="el-GR" altLang="el-GR"/>
              <a:pPr>
                <a:defRPr/>
              </a:pPr>
              <a:t>‹#›</a:t>
            </a:fld>
            <a:endParaRPr lang="el-GR" altLang="el-GR"/>
          </a:p>
        </p:txBody>
      </p:sp>
    </p:spTree>
    <p:extLst>
      <p:ext uri="{BB962C8B-B14F-4D97-AF65-F5344CB8AC3E}">
        <p14:creationId xmlns:p14="http://schemas.microsoft.com/office/powerpoint/2010/main" xmlns="" val="28230808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Rectangle 4">
            <a:extLst>
              <a:ext uri="{FF2B5EF4-FFF2-40B4-BE49-F238E27FC236}">
                <a16:creationId xmlns:a16="http://schemas.microsoft.com/office/drawing/2014/main" xmlns="" id="{C14FF034-A11D-4B7A-B7FC-F4D2935AFFB1}"/>
              </a:ext>
            </a:extLst>
          </p:cNvPr>
          <p:cNvSpPr>
            <a:spLocks noGrp="1" noChangeArrowheads="1"/>
          </p:cNvSpPr>
          <p:nvPr>
            <p:ph type="dt" sz="half" idx="10"/>
          </p:nvPr>
        </p:nvSpPr>
        <p:spPr>
          <a:ln/>
        </p:spPr>
        <p:txBody>
          <a:bodyPr/>
          <a:lstStyle>
            <a:lvl1pPr>
              <a:defRPr/>
            </a:lvl1pPr>
          </a:lstStyle>
          <a:p>
            <a:pPr>
              <a:defRPr/>
            </a:pPr>
            <a:endParaRPr lang="el-GR"/>
          </a:p>
        </p:txBody>
      </p:sp>
      <p:sp>
        <p:nvSpPr>
          <p:cNvPr id="8" name="Rectangle 5">
            <a:extLst>
              <a:ext uri="{FF2B5EF4-FFF2-40B4-BE49-F238E27FC236}">
                <a16:creationId xmlns:a16="http://schemas.microsoft.com/office/drawing/2014/main" xmlns="" id="{172CB65E-EA9C-4B0E-82A8-632EA0CE3DC9}"/>
              </a:ext>
            </a:extLst>
          </p:cNvPr>
          <p:cNvSpPr>
            <a:spLocks noGrp="1" noChangeArrowheads="1"/>
          </p:cNvSpPr>
          <p:nvPr>
            <p:ph type="ftr" sz="quarter" idx="11"/>
          </p:nvPr>
        </p:nvSpPr>
        <p:spPr>
          <a:ln/>
        </p:spPr>
        <p:txBody>
          <a:bodyPr/>
          <a:lstStyle>
            <a:lvl1pPr>
              <a:defRPr/>
            </a:lvl1pPr>
          </a:lstStyle>
          <a:p>
            <a:pPr>
              <a:defRPr/>
            </a:pPr>
            <a:endParaRPr lang="el-GR"/>
          </a:p>
        </p:txBody>
      </p:sp>
      <p:sp>
        <p:nvSpPr>
          <p:cNvPr id="9" name="Rectangle 6">
            <a:extLst>
              <a:ext uri="{FF2B5EF4-FFF2-40B4-BE49-F238E27FC236}">
                <a16:creationId xmlns:a16="http://schemas.microsoft.com/office/drawing/2014/main" xmlns="" id="{73176958-BE67-4C15-9B24-EB0014677CA2}"/>
              </a:ext>
            </a:extLst>
          </p:cNvPr>
          <p:cNvSpPr>
            <a:spLocks noGrp="1" noChangeArrowheads="1"/>
          </p:cNvSpPr>
          <p:nvPr>
            <p:ph type="sldNum" sz="quarter" idx="12"/>
          </p:nvPr>
        </p:nvSpPr>
        <p:spPr>
          <a:ln/>
        </p:spPr>
        <p:txBody>
          <a:bodyPr/>
          <a:lstStyle>
            <a:lvl1pPr>
              <a:defRPr/>
            </a:lvl1pPr>
          </a:lstStyle>
          <a:p>
            <a:pPr>
              <a:defRPr/>
            </a:pPr>
            <a:fld id="{06317D15-FAE7-4446-895C-87F493EB2527}" type="slidenum">
              <a:rPr lang="el-GR" altLang="el-GR"/>
              <a:pPr>
                <a:defRPr/>
              </a:pPr>
              <a:t>‹#›</a:t>
            </a:fld>
            <a:endParaRPr lang="el-GR" altLang="el-GR"/>
          </a:p>
        </p:txBody>
      </p:sp>
    </p:spTree>
    <p:extLst>
      <p:ext uri="{BB962C8B-B14F-4D97-AF65-F5344CB8AC3E}">
        <p14:creationId xmlns:p14="http://schemas.microsoft.com/office/powerpoint/2010/main" xmlns="" val="4158036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Rectangle 4">
            <a:extLst>
              <a:ext uri="{FF2B5EF4-FFF2-40B4-BE49-F238E27FC236}">
                <a16:creationId xmlns:a16="http://schemas.microsoft.com/office/drawing/2014/main" xmlns="" id="{B8515A62-6E25-4DB4-8C84-55E526EB57F0}"/>
              </a:ext>
            </a:extLst>
          </p:cNvPr>
          <p:cNvSpPr>
            <a:spLocks noGrp="1" noChangeArrowheads="1"/>
          </p:cNvSpPr>
          <p:nvPr>
            <p:ph type="dt" sz="half" idx="10"/>
          </p:nvPr>
        </p:nvSpPr>
        <p:spPr>
          <a:ln/>
        </p:spPr>
        <p:txBody>
          <a:bodyPr/>
          <a:lstStyle>
            <a:lvl1pPr>
              <a:defRPr/>
            </a:lvl1pPr>
          </a:lstStyle>
          <a:p>
            <a:pPr>
              <a:defRPr/>
            </a:pPr>
            <a:endParaRPr lang="el-GR"/>
          </a:p>
        </p:txBody>
      </p:sp>
      <p:sp>
        <p:nvSpPr>
          <p:cNvPr id="4" name="Rectangle 5">
            <a:extLst>
              <a:ext uri="{FF2B5EF4-FFF2-40B4-BE49-F238E27FC236}">
                <a16:creationId xmlns:a16="http://schemas.microsoft.com/office/drawing/2014/main" xmlns="" id="{27205CA1-F1B1-4EFF-B488-4C0A08741593}"/>
              </a:ext>
            </a:extLst>
          </p:cNvPr>
          <p:cNvSpPr>
            <a:spLocks noGrp="1" noChangeArrowheads="1"/>
          </p:cNvSpPr>
          <p:nvPr>
            <p:ph type="ftr" sz="quarter" idx="11"/>
          </p:nvPr>
        </p:nvSpPr>
        <p:spPr>
          <a:ln/>
        </p:spPr>
        <p:txBody>
          <a:bodyPr/>
          <a:lstStyle>
            <a:lvl1pPr>
              <a:defRPr/>
            </a:lvl1pPr>
          </a:lstStyle>
          <a:p>
            <a:pPr>
              <a:defRPr/>
            </a:pPr>
            <a:endParaRPr lang="el-GR"/>
          </a:p>
        </p:txBody>
      </p:sp>
      <p:sp>
        <p:nvSpPr>
          <p:cNvPr id="5" name="Rectangle 6">
            <a:extLst>
              <a:ext uri="{FF2B5EF4-FFF2-40B4-BE49-F238E27FC236}">
                <a16:creationId xmlns:a16="http://schemas.microsoft.com/office/drawing/2014/main" xmlns="" id="{DFB438B2-AE42-4889-B8E6-29D96E87FCE8}"/>
              </a:ext>
            </a:extLst>
          </p:cNvPr>
          <p:cNvSpPr>
            <a:spLocks noGrp="1" noChangeArrowheads="1"/>
          </p:cNvSpPr>
          <p:nvPr>
            <p:ph type="sldNum" sz="quarter" idx="12"/>
          </p:nvPr>
        </p:nvSpPr>
        <p:spPr>
          <a:ln/>
        </p:spPr>
        <p:txBody>
          <a:bodyPr/>
          <a:lstStyle>
            <a:lvl1pPr>
              <a:defRPr/>
            </a:lvl1pPr>
          </a:lstStyle>
          <a:p>
            <a:pPr>
              <a:defRPr/>
            </a:pPr>
            <a:fld id="{B6665AD9-6195-4AA8-B29C-C9CDE9B1FFDF}" type="slidenum">
              <a:rPr lang="el-GR" altLang="el-GR"/>
              <a:pPr>
                <a:defRPr/>
              </a:pPr>
              <a:t>‹#›</a:t>
            </a:fld>
            <a:endParaRPr lang="el-GR" altLang="el-GR"/>
          </a:p>
        </p:txBody>
      </p:sp>
    </p:spTree>
    <p:extLst>
      <p:ext uri="{BB962C8B-B14F-4D97-AF65-F5344CB8AC3E}">
        <p14:creationId xmlns:p14="http://schemas.microsoft.com/office/powerpoint/2010/main" xmlns="" val="1444100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xmlns="" id="{400B9DCD-2DC8-4D4B-83F4-FE124396F732}"/>
              </a:ext>
            </a:extLst>
          </p:cNvPr>
          <p:cNvSpPr>
            <a:spLocks noGrp="1" noChangeArrowheads="1"/>
          </p:cNvSpPr>
          <p:nvPr>
            <p:ph type="dt" sz="half" idx="10"/>
          </p:nvPr>
        </p:nvSpPr>
        <p:spPr>
          <a:ln/>
        </p:spPr>
        <p:txBody>
          <a:bodyPr/>
          <a:lstStyle>
            <a:lvl1pPr>
              <a:defRPr/>
            </a:lvl1pPr>
          </a:lstStyle>
          <a:p>
            <a:pPr>
              <a:defRPr/>
            </a:pPr>
            <a:endParaRPr lang="el-GR"/>
          </a:p>
        </p:txBody>
      </p:sp>
      <p:sp>
        <p:nvSpPr>
          <p:cNvPr id="3" name="Rectangle 5">
            <a:extLst>
              <a:ext uri="{FF2B5EF4-FFF2-40B4-BE49-F238E27FC236}">
                <a16:creationId xmlns:a16="http://schemas.microsoft.com/office/drawing/2014/main" xmlns="" id="{5CA12962-DCAB-4F1C-90DE-D37B01699A53}"/>
              </a:ext>
            </a:extLst>
          </p:cNvPr>
          <p:cNvSpPr>
            <a:spLocks noGrp="1" noChangeArrowheads="1"/>
          </p:cNvSpPr>
          <p:nvPr>
            <p:ph type="ftr" sz="quarter" idx="11"/>
          </p:nvPr>
        </p:nvSpPr>
        <p:spPr>
          <a:ln/>
        </p:spPr>
        <p:txBody>
          <a:bodyPr/>
          <a:lstStyle>
            <a:lvl1pPr>
              <a:defRPr/>
            </a:lvl1pPr>
          </a:lstStyle>
          <a:p>
            <a:pPr>
              <a:defRPr/>
            </a:pPr>
            <a:endParaRPr lang="el-GR"/>
          </a:p>
        </p:txBody>
      </p:sp>
      <p:sp>
        <p:nvSpPr>
          <p:cNvPr id="4" name="Rectangle 6">
            <a:extLst>
              <a:ext uri="{FF2B5EF4-FFF2-40B4-BE49-F238E27FC236}">
                <a16:creationId xmlns:a16="http://schemas.microsoft.com/office/drawing/2014/main" xmlns="" id="{235A79C4-F139-4BC8-B4B4-422349472D63}"/>
              </a:ext>
            </a:extLst>
          </p:cNvPr>
          <p:cNvSpPr>
            <a:spLocks noGrp="1" noChangeArrowheads="1"/>
          </p:cNvSpPr>
          <p:nvPr>
            <p:ph type="sldNum" sz="quarter" idx="12"/>
          </p:nvPr>
        </p:nvSpPr>
        <p:spPr>
          <a:ln/>
        </p:spPr>
        <p:txBody>
          <a:bodyPr/>
          <a:lstStyle>
            <a:lvl1pPr>
              <a:defRPr/>
            </a:lvl1pPr>
          </a:lstStyle>
          <a:p>
            <a:pPr>
              <a:defRPr/>
            </a:pPr>
            <a:fld id="{7E7E3BEF-B028-4958-B1F2-1D43D90440EB}" type="slidenum">
              <a:rPr lang="el-GR" altLang="el-GR"/>
              <a:pPr>
                <a:defRPr/>
              </a:pPr>
              <a:t>‹#›</a:t>
            </a:fld>
            <a:endParaRPr lang="el-GR" altLang="el-GR"/>
          </a:p>
        </p:txBody>
      </p:sp>
    </p:spTree>
    <p:extLst>
      <p:ext uri="{BB962C8B-B14F-4D97-AF65-F5344CB8AC3E}">
        <p14:creationId xmlns:p14="http://schemas.microsoft.com/office/powerpoint/2010/main" xmlns="" val="38871086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1" y="273050"/>
            <a:ext cx="4011084"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Rectangle 4">
            <a:extLst>
              <a:ext uri="{FF2B5EF4-FFF2-40B4-BE49-F238E27FC236}">
                <a16:creationId xmlns:a16="http://schemas.microsoft.com/office/drawing/2014/main" xmlns="" id="{C33BCEB5-083F-4202-B462-CEED676EB0A3}"/>
              </a:ext>
            </a:extLst>
          </p:cNvPr>
          <p:cNvSpPr>
            <a:spLocks noGrp="1" noChangeArrowheads="1"/>
          </p:cNvSpPr>
          <p:nvPr>
            <p:ph type="dt" sz="half" idx="10"/>
          </p:nvPr>
        </p:nvSpPr>
        <p:spPr>
          <a:ln/>
        </p:spPr>
        <p:txBody>
          <a:bodyPr/>
          <a:lstStyle>
            <a:lvl1pPr>
              <a:defRPr/>
            </a:lvl1pPr>
          </a:lstStyle>
          <a:p>
            <a:pPr>
              <a:defRPr/>
            </a:pPr>
            <a:endParaRPr lang="el-GR"/>
          </a:p>
        </p:txBody>
      </p:sp>
      <p:sp>
        <p:nvSpPr>
          <p:cNvPr id="6" name="Rectangle 5">
            <a:extLst>
              <a:ext uri="{FF2B5EF4-FFF2-40B4-BE49-F238E27FC236}">
                <a16:creationId xmlns:a16="http://schemas.microsoft.com/office/drawing/2014/main" xmlns="" id="{6E76584C-BDE8-47FD-85AC-898D345BEA7B}"/>
              </a:ext>
            </a:extLst>
          </p:cNvPr>
          <p:cNvSpPr>
            <a:spLocks noGrp="1" noChangeArrowheads="1"/>
          </p:cNvSpPr>
          <p:nvPr>
            <p:ph type="ftr" sz="quarter" idx="11"/>
          </p:nvPr>
        </p:nvSpPr>
        <p:spPr>
          <a:ln/>
        </p:spPr>
        <p:txBody>
          <a:bodyPr/>
          <a:lstStyle>
            <a:lvl1pPr>
              <a:defRPr/>
            </a:lvl1pPr>
          </a:lstStyle>
          <a:p>
            <a:pPr>
              <a:defRPr/>
            </a:pPr>
            <a:endParaRPr lang="el-GR"/>
          </a:p>
        </p:txBody>
      </p:sp>
      <p:sp>
        <p:nvSpPr>
          <p:cNvPr id="7" name="Rectangle 6">
            <a:extLst>
              <a:ext uri="{FF2B5EF4-FFF2-40B4-BE49-F238E27FC236}">
                <a16:creationId xmlns:a16="http://schemas.microsoft.com/office/drawing/2014/main" xmlns="" id="{5D6D5FFD-8ECA-4F70-915B-C540359BA682}"/>
              </a:ext>
            </a:extLst>
          </p:cNvPr>
          <p:cNvSpPr>
            <a:spLocks noGrp="1" noChangeArrowheads="1"/>
          </p:cNvSpPr>
          <p:nvPr>
            <p:ph type="sldNum" sz="quarter" idx="12"/>
          </p:nvPr>
        </p:nvSpPr>
        <p:spPr>
          <a:ln/>
        </p:spPr>
        <p:txBody>
          <a:bodyPr/>
          <a:lstStyle>
            <a:lvl1pPr>
              <a:defRPr/>
            </a:lvl1pPr>
          </a:lstStyle>
          <a:p>
            <a:pPr>
              <a:defRPr/>
            </a:pPr>
            <a:fld id="{017E6EAB-CFDA-4340-8FA2-2308C11D1DB1}" type="slidenum">
              <a:rPr lang="el-GR" altLang="el-GR"/>
              <a:pPr>
                <a:defRPr/>
              </a:pPr>
              <a:t>‹#›</a:t>
            </a:fld>
            <a:endParaRPr lang="el-GR" altLang="el-GR"/>
          </a:p>
        </p:txBody>
      </p:sp>
    </p:spTree>
    <p:extLst>
      <p:ext uri="{BB962C8B-B14F-4D97-AF65-F5344CB8AC3E}">
        <p14:creationId xmlns:p14="http://schemas.microsoft.com/office/powerpoint/2010/main" xmlns="" val="1226413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B7BEB779-6A19-4AD6-97C3-F547F3E96FC7}"/>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xmlns="" id="{8F20AC0C-8245-429E-B79E-05044B4A1E11}"/>
              </a:ext>
            </a:extLst>
          </p:cNvPr>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xmlns="" id="{537D9300-EDD5-4BFA-A0AF-E8931C77AFA6}"/>
              </a:ext>
            </a:extLst>
          </p:cNvPr>
          <p:cNvSpPr>
            <a:spLocks noGrp="1"/>
          </p:cNvSpPr>
          <p:nvPr>
            <p:ph type="dt" sz="half" idx="10"/>
          </p:nvPr>
        </p:nvSpPr>
        <p:spPr/>
        <p:txBody>
          <a:bodyPr/>
          <a:lstStyle/>
          <a:p>
            <a:fld id="{7A11DF50-FE1A-40E4-8FFE-FB49157705D8}" type="datetimeFigureOut">
              <a:rPr lang="el-GR" smtClean="0"/>
              <a:pPr/>
              <a:t>1/6/2020</a:t>
            </a:fld>
            <a:endParaRPr lang="el-GR"/>
          </a:p>
        </p:txBody>
      </p:sp>
      <p:sp>
        <p:nvSpPr>
          <p:cNvPr id="5" name="Θέση υποσέλιδου 4">
            <a:extLst>
              <a:ext uri="{FF2B5EF4-FFF2-40B4-BE49-F238E27FC236}">
                <a16:creationId xmlns:a16="http://schemas.microsoft.com/office/drawing/2014/main" xmlns="" id="{A6A80778-FE72-4C66-8451-B0F4B75C47B4}"/>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xmlns="" id="{09A1524E-C946-4368-9656-8101F8E5F9F4}"/>
              </a:ext>
            </a:extLst>
          </p:cNvPr>
          <p:cNvSpPr>
            <a:spLocks noGrp="1"/>
          </p:cNvSpPr>
          <p:nvPr>
            <p:ph type="sldNum" sz="quarter" idx="12"/>
          </p:nvPr>
        </p:nvSpPr>
        <p:spPr/>
        <p:txBody>
          <a:bodyPr/>
          <a:lstStyle/>
          <a:p>
            <a:fld id="{016820EF-7C3E-426C-BE95-A46D0BB8457A}" type="slidenum">
              <a:rPr lang="el-GR" smtClean="0"/>
              <a:pPr/>
              <a:t>‹#›</a:t>
            </a:fld>
            <a:endParaRPr lang="el-GR"/>
          </a:p>
        </p:txBody>
      </p:sp>
    </p:spTree>
    <p:extLst>
      <p:ext uri="{BB962C8B-B14F-4D97-AF65-F5344CB8AC3E}">
        <p14:creationId xmlns:p14="http://schemas.microsoft.com/office/powerpoint/2010/main" xmlns="" val="21847694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2389717" y="4800600"/>
            <a:ext cx="73152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3 - Θέση κειμένου"/>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Rectangle 4">
            <a:extLst>
              <a:ext uri="{FF2B5EF4-FFF2-40B4-BE49-F238E27FC236}">
                <a16:creationId xmlns:a16="http://schemas.microsoft.com/office/drawing/2014/main" xmlns="" id="{A4E50CD1-CD40-4682-87E2-C9E05B465C59}"/>
              </a:ext>
            </a:extLst>
          </p:cNvPr>
          <p:cNvSpPr>
            <a:spLocks noGrp="1" noChangeArrowheads="1"/>
          </p:cNvSpPr>
          <p:nvPr>
            <p:ph type="dt" sz="half" idx="10"/>
          </p:nvPr>
        </p:nvSpPr>
        <p:spPr>
          <a:ln/>
        </p:spPr>
        <p:txBody>
          <a:bodyPr/>
          <a:lstStyle>
            <a:lvl1pPr>
              <a:defRPr/>
            </a:lvl1pPr>
          </a:lstStyle>
          <a:p>
            <a:pPr>
              <a:defRPr/>
            </a:pPr>
            <a:endParaRPr lang="el-GR"/>
          </a:p>
        </p:txBody>
      </p:sp>
      <p:sp>
        <p:nvSpPr>
          <p:cNvPr id="6" name="Rectangle 5">
            <a:extLst>
              <a:ext uri="{FF2B5EF4-FFF2-40B4-BE49-F238E27FC236}">
                <a16:creationId xmlns:a16="http://schemas.microsoft.com/office/drawing/2014/main" xmlns="" id="{5467B7DB-3F24-4321-90B6-55D9D0ABBD73}"/>
              </a:ext>
            </a:extLst>
          </p:cNvPr>
          <p:cNvSpPr>
            <a:spLocks noGrp="1" noChangeArrowheads="1"/>
          </p:cNvSpPr>
          <p:nvPr>
            <p:ph type="ftr" sz="quarter" idx="11"/>
          </p:nvPr>
        </p:nvSpPr>
        <p:spPr>
          <a:ln/>
        </p:spPr>
        <p:txBody>
          <a:bodyPr/>
          <a:lstStyle>
            <a:lvl1pPr>
              <a:defRPr/>
            </a:lvl1pPr>
          </a:lstStyle>
          <a:p>
            <a:pPr>
              <a:defRPr/>
            </a:pPr>
            <a:endParaRPr lang="el-GR"/>
          </a:p>
        </p:txBody>
      </p:sp>
      <p:sp>
        <p:nvSpPr>
          <p:cNvPr id="7" name="Rectangle 6">
            <a:extLst>
              <a:ext uri="{FF2B5EF4-FFF2-40B4-BE49-F238E27FC236}">
                <a16:creationId xmlns:a16="http://schemas.microsoft.com/office/drawing/2014/main" xmlns="" id="{6E99AFD5-8B43-4350-BAAD-30B592599940}"/>
              </a:ext>
            </a:extLst>
          </p:cNvPr>
          <p:cNvSpPr>
            <a:spLocks noGrp="1" noChangeArrowheads="1"/>
          </p:cNvSpPr>
          <p:nvPr>
            <p:ph type="sldNum" sz="quarter" idx="12"/>
          </p:nvPr>
        </p:nvSpPr>
        <p:spPr>
          <a:ln/>
        </p:spPr>
        <p:txBody>
          <a:bodyPr/>
          <a:lstStyle>
            <a:lvl1pPr>
              <a:defRPr/>
            </a:lvl1pPr>
          </a:lstStyle>
          <a:p>
            <a:pPr>
              <a:defRPr/>
            </a:pPr>
            <a:fld id="{F681ED8A-63C4-44CE-9A63-CE24CC18B4DC}" type="slidenum">
              <a:rPr lang="el-GR" altLang="el-GR"/>
              <a:pPr>
                <a:defRPr/>
              </a:pPr>
              <a:t>‹#›</a:t>
            </a:fld>
            <a:endParaRPr lang="el-GR" altLang="el-GR"/>
          </a:p>
        </p:txBody>
      </p:sp>
    </p:spTree>
    <p:extLst>
      <p:ext uri="{BB962C8B-B14F-4D97-AF65-F5344CB8AC3E}">
        <p14:creationId xmlns:p14="http://schemas.microsoft.com/office/powerpoint/2010/main" xmlns="" val="17919205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a:extLst>
              <a:ext uri="{FF2B5EF4-FFF2-40B4-BE49-F238E27FC236}">
                <a16:creationId xmlns:a16="http://schemas.microsoft.com/office/drawing/2014/main" xmlns="" id="{58D11BAB-D1CF-4469-A833-00A82BF5C43B}"/>
              </a:ext>
            </a:extLst>
          </p:cNvPr>
          <p:cNvSpPr>
            <a:spLocks noGrp="1" noChangeArrowheads="1"/>
          </p:cNvSpPr>
          <p:nvPr>
            <p:ph type="dt" sz="half" idx="10"/>
          </p:nvPr>
        </p:nvSpPr>
        <p:spPr>
          <a:ln/>
        </p:spPr>
        <p:txBody>
          <a:bodyPr/>
          <a:lstStyle>
            <a:lvl1pPr>
              <a:defRPr/>
            </a:lvl1pPr>
          </a:lstStyle>
          <a:p>
            <a:pPr>
              <a:defRPr/>
            </a:pPr>
            <a:endParaRPr lang="el-GR"/>
          </a:p>
        </p:txBody>
      </p:sp>
      <p:sp>
        <p:nvSpPr>
          <p:cNvPr id="5" name="Rectangle 5">
            <a:extLst>
              <a:ext uri="{FF2B5EF4-FFF2-40B4-BE49-F238E27FC236}">
                <a16:creationId xmlns:a16="http://schemas.microsoft.com/office/drawing/2014/main" xmlns="" id="{998625EF-570C-4DF5-B688-49219708D10D}"/>
              </a:ext>
            </a:extLst>
          </p:cNvPr>
          <p:cNvSpPr>
            <a:spLocks noGrp="1" noChangeArrowheads="1"/>
          </p:cNvSpPr>
          <p:nvPr>
            <p:ph type="ftr" sz="quarter" idx="11"/>
          </p:nvPr>
        </p:nvSpPr>
        <p:spPr>
          <a:ln/>
        </p:spPr>
        <p:txBody>
          <a:bodyPr/>
          <a:lstStyle>
            <a:lvl1pPr>
              <a:defRPr/>
            </a:lvl1pPr>
          </a:lstStyle>
          <a:p>
            <a:pPr>
              <a:defRPr/>
            </a:pPr>
            <a:endParaRPr lang="el-GR"/>
          </a:p>
        </p:txBody>
      </p:sp>
      <p:sp>
        <p:nvSpPr>
          <p:cNvPr id="6" name="Rectangle 6">
            <a:extLst>
              <a:ext uri="{FF2B5EF4-FFF2-40B4-BE49-F238E27FC236}">
                <a16:creationId xmlns:a16="http://schemas.microsoft.com/office/drawing/2014/main" xmlns="" id="{C9A81315-48D4-4A50-9205-0E3D4E28897C}"/>
              </a:ext>
            </a:extLst>
          </p:cNvPr>
          <p:cNvSpPr>
            <a:spLocks noGrp="1" noChangeArrowheads="1"/>
          </p:cNvSpPr>
          <p:nvPr>
            <p:ph type="sldNum" sz="quarter" idx="12"/>
          </p:nvPr>
        </p:nvSpPr>
        <p:spPr>
          <a:ln/>
        </p:spPr>
        <p:txBody>
          <a:bodyPr/>
          <a:lstStyle>
            <a:lvl1pPr>
              <a:defRPr/>
            </a:lvl1pPr>
          </a:lstStyle>
          <a:p>
            <a:pPr>
              <a:defRPr/>
            </a:pPr>
            <a:fld id="{8EA10BE3-4924-497C-85D9-D90DC3B51E63}" type="slidenum">
              <a:rPr lang="el-GR" altLang="el-GR"/>
              <a:pPr>
                <a:defRPr/>
              </a:pPr>
              <a:t>‹#›</a:t>
            </a:fld>
            <a:endParaRPr lang="el-GR" altLang="el-GR"/>
          </a:p>
        </p:txBody>
      </p:sp>
    </p:spTree>
    <p:extLst>
      <p:ext uri="{BB962C8B-B14F-4D97-AF65-F5344CB8AC3E}">
        <p14:creationId xmlns:p14="http://schemas.microsoft.com/office/powerpoint/2010/main" xmlns="" val="22598965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8839200" y="274639"/>
            <a:ext cx="2743200" cy="58515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609600" y="274639"/>
            <a:ext cx="80264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a:extLst>
              <a:ext uri="{FF2B5EF4-FFF2-40B4-BE49-F238E27FC236}">
                <a16:creationId xmlns:a16="http://schemas.microsoft.com/office/drawing/2014/main" xmlns="" id="{CAF4D56B-6CF9-4307-8159-2D208D64DAF6}"/>
              </a:ext>
            </a:extLst>
          </p:cNvPr>
          <p:cNvSpPr>
            <a:spLocks noGrp="1" noChangeArrowheads="1"/>
          </p:cNvSpPr>
          <p:nvPr>
            <p:ph type="dt" sz="half" idx="10"/>
          </p:nvPr>
        </p:nvSpPr>
        <p:spPr>
          <a:ln/>
        </p:spPr>
        <p:txBody>
          <a:bodyPr/>
          <a:lstStyle>
            <a:lvl1pPr>
              <a:defRPr/>
            </a:lvl1pPr>
          </a:lstStyle>
          <a:p>
            <a:pPr>
              <a:defRPr/>
            </a:pPr>
            <a:endParaRPr lang="el-GR"/>
          </a:p>
        </p:txBody>
      </p:sp>
      <p:sp>
        <p:nvSpPr>
          <p:cNvPr id="5" name="Rectangle 5">
            <a:extLst>
              <a:ext uri="{FF2B5EF4-FFF2-40B4-BE49-F238E27FC236}">
                <a16:creationId xmlns:a16="http://schemas.microsoft.com/office/drawing/2014/main" xmlns="" id="{01418849-909B-401A-9731-FBEE1E0565FC}"/>
              </a:ext>
            </a:extLst>
          </p:cNvPr>
          <p:cNvSpPr>
            <a:spLocks noGrp="1" noChangeArrowheads="1"/>
          </p:cNvSpPr>
          <p:nvPr>
            <p:ph type="ftr" sz="quarter" idx="11"/>
          </p:nvPr>
        </p:nvSpPr>
        <p:spPr>
          <a:ln/>
        </p:spPr>
        <p:txBody>
          <a:bodyPr/>
          <a:lstStyle>
            <a:lvl1pPr>
              <a:defRPr/>
            </a:lvl1pPr>
          </a:lstStyle>
          <a:p>
            <a:pPr>
              <a:defRPr/>
            </a:pPr>
            <a:endParaRPr lang="el-GR"/>
          </a:p>
        </p:txBody>
      </p:sp>
      <p:sp>
        <p:nvSpPr>
          <p:cNvPr id="6" name="Rectangle 6">
            <a:extLst>
              <a:ext uri="{FF2B5EF4-FFF2-40B4-BE49-F238E27FC236}">
                <a16:creationId xmlns:a16="http://schemas.microsoft.com/office/drawing/2014/main" xmlns="" id="{F2CB8069-7970-47F8-8B3C-DF40F7682B10}"/>
              </a:ext>
            </a:extLst>
          </p:cNvPr>
          <p:cNvSpPr>
            <a:spLocks noGrp="1" noChangeArrowheads="1"/>
          </p:cNvSpPr>
          <p:nvPr>
            <p:ph type="sldNum" sz="quarter" idx="12"/>
          </p:nvPr>
        </p:nvSpPr>
        <p:spPr>
          <a:ln/>
        </p:spPr>
        <p:txBody>
          <a:bodyPr/>
          <a:lstStyle>
            <a:lvl1pPr>
              <a:defRPr/>
            </a:lvl1pPr>
          </a:lstStyle>
          <a:p>
            <a:pPr>
              <a:defRPr/>
            </a:pPr>
            <a:fld id="{89AA27F8-3F1A-4B4C-B2B8-37B48978C483}" type="slidenum">
              <a:rPr lang="el-GR" altLang="el-GR"/>
              <a:pPr>
                <a:defRPr/>
              </a:pPr>
              <a:t>‹#›</a:t>
            </a:fld>
            <a:endParaRPr lang="el-GR" altLang="el-GR"/>
          </a:p>
        </p:txBody>
      </p:sp>
    </p:spTree>
    <p:extLst>
      <p:ext uri="{BB962C8B-B14F-4D97-AF65-F5344CB8AC3E}">
        <p14:creationId xmlns:p14="http://schemas.microsoft.com/office/powerpoint/2010/main" xmlns="" val="21029771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AndObj" preserve="1">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274638"/>
            <a:ext cx="10972800" cy="1143000"/>
          </a:xfrm>
        </p:spPr>
        <p:txBody>
          <a:bodyPr/>
          <a:lstStyle/>
          <a:p>
            <a:r>
              <a:rPr lang="el-GR"/>
              <a:t>Kλικ για επεξεργασία του τίτλου</a:t>
            </a:r>
          </a:p>
        </p:txBody>
      </p:sp>
      <p:sp>
        <p:nvSpPr>
          <p:cNvPr id="3" name="2 - Θέση κειμένου"/>
          <p:cNvSpPr>
            <a:spLocks noGrp="1"/>
          </p:cNvSpPr>
          <p:nvPr>
            <p:ph type="body" sz="half" idx="1"/>
          </p:nvPr>
        </p:nvSpPr>
        <p:spPr>
          <a:xfrm>
            <a:off x="609600" y="1600201"/>
            <a:ext cx="5384800" cy="4525963"/>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6197600" y="1600201"/>
            <a:ext cx="5384800" cy="4525963"/>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Rectangle 4">
            <a:extLst>
              <a:ext uri="{FF2B5EF4-FFF2-40B4-BE49-F238E27FC236}">
                <a16:creationId xmlns:a16="http://schemas.microsoft.com/office/drawing/2014/main" xmlns="" id="{98DFD4B7-CAC8-40A8-A837-DEDDBA2CABB2}"/>
              </a:ext>
            </a:extLst>
          </p:cNvPr>
          <p:cNvSpPr>
            <a:spLocks noGrp="1" noChangeArrowheads="1"/>
          </p:cNvSpPr>
          <p:nvPr>
            <p:ph type="dt" sz="half" idx="10"/>
          </p:nvPr>
        </p:nvSpPr>
        <p:spPr>
          <a:ln/>
        </p:spPr>
        <p:txBody>
          <a:bodyPr/>
          <a:lstStyle>
            <a:lvl1pPr>
              <a:defRPr/>
            </a:lvl1pPr>
          </a:lstStyle>
          <a:p>
            <a:pPr>
              <a:defRPr/>
            </a:pPr>
            <a:endParaRPr lang="el-GR"/>
          </a:p>
        </p:txBody>
      </p:sp>
      <p:sp>
        <p:nvSpPr>
          <p:cNvPr id="6" name="Rectangle 5">
            <a:extLst>
              <a:ext uri="{FF2B5EF4-FFF2-40B4-BE49-F238E27FC236}">
                <a16:creationId xmlns:a16="http://schemas.microsoft.com/office/drawing/2014/main" xmlns="" id="{DAFC3FAC-7F60-43B1-8AE0-721951E66E1C}"/>
              </a:ext>
            </a:extLst>
          </p:cNvPr>
          <p:cNvSpPr>
            <a:spLocks noGrp="1" noChangeArrowheads="1"/>
          </p:cNvSpPr>
          <p:nvPr>
            <p:ph type="ftr" sz="quarter" idx="11"/>
          </p:nvPr>
        </p:nvSpPr>
        <p:spPr>
          <a:ln/>
        </p:spPr>
        <p:txBody>
          <a:bodyPr/>
          <a:lstStyle>
            <a:lvl1pPr>
              <a:defRPr/>
            </a:lvl1pPr>
          </a:lstStyle>
          <a:p>
            <a:pPr>
              <a:defRPr/>
            </a:pPr>
            <a:endParaRPr lang="el-GR"/>
          </a:p>
        </p:txBody>
      </p:sp>
      <p:sp>
        <p:nvSpPr>
          <p:cNvPr id="7" name="Rectangle 6">
            <a:extLst>
              <a:ext uri="{FF2B5EF4-FFF2-40B4-BE49-F238E27FC236}">
                <a16:creationId xmlns:a16="http://schemas.microsoft.com/office/drawing/2014/main" xmlns="" id="{72487DA8-F2F0-43DC-8518-27B800E97871}"/>
              </a:ext>
            </a:extLst>
          </p:cNvPr>
          <p:cNvSpPr>
            <a:spLocks noGrp="1" noChangeArrowheads="1"/>
          </p:cNvSpPr>
          <p:nvPr>
            <p:ph type="sldNum" sz="quarter" idx="12"/>
          </p:nvPr>
        </p:nvSpPr>
        <p:spPr>
          <a:ln/>
        </p:spPr>
        <p:txBody>
          <a:bodyPr/>
          <a:lstStyle>
            <a:lvl1pPr>
              <a:defRPr/>
            </a:lvl1pPr>
          </a:lstStyle>
          <a:p>
            <a:pPr>
              <a:defRPr/>
            </a:pPr>
            <a:fld id="{1B20091B-2CFE-427C-AED4-D6E8A9108ADE}" type="slidenum">
              <a:rPr lang="el-GR" altLang="el-GR"/>
              <a:pPr>
                <a:defRPr/>
              </a:pPr>
              <a:t>‹#›</a:t>
            </a:fld>
            <a:endParaRPr lang="el-GR" altLang="el-GR"/>
          </a:p>
        </p:txBody>
      </p:sp>
    </p:spTree>
    <p:extLst>
      <p:ext uri="{BB962C8B-B14F-4D97-AF65-F5344CB8AC3E}">
        <p14:creationId xmlns:p14="http://schemas.microsoft.com/office/powerpoint/2010/main" xmlns="" val="38722366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TwoObj" preserve="1">
  <p:cSld name="Τίτλος, Κείμενο και 2 Αντικεί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274638"/>
            <a:ext cx="10972800" cy="1143000"/>
          </a:xfrm>
        </p:spPr>
        <p:txBody>
          <a:bodyPr/>
          <a:lstStyle/>
          <a:p>
            <a:r>
              <a:rPr lang="el-GR"/>
              <a:t>Kλικ για επεξεργασία του τίτλου</a:t>
            </a:r>
          </a:p>
        </p:txBody>
      </p:sp>
      <p:sp>
        <p:nvSpPr>
          <p:cNvPr id="3" name="2 - Θέση κειμένου"/>
          <p:cNvSpPr>
            <a:spLocks noGrp="1"/>
          </p:cNvSpPr>
          <p:nvPr>
            <p:ph type="body" sz="half" idx="1"/>
          </p:nvPr>
        </p:nvSpPr>
        <p:spPr>
          <a:xfrm>
            <a:off x="609600" y="1600201"/>
            <a:ext cx="5384800" cy="4525963"/>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quarter" idx="2"/>
          </p:nvPr>
        </p:nvSpPr>
        <p:spPr>
          <a:xfrm>
            <a:off x="6197600" y="1600200"/>
            <a:ext cx="5384800" cy="2185988"/>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περιεχομένου"/>
          <p:cNvSpPr>
            <a:spLocks noGrp="1"/>
          </p:cNvSpPr>
          <p:nvPr>
            <p:ph sz="quarter" idx="3"/>
          </p:nvPr>
        </p:nvSpPr>
        <p:spPr>
          <a:xfrm>
            <a:off x="6197600" y="3938589"/>
            <a:ext cx="5384800" cy="2187575"/>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Rectangle 4">
            <a:extLst>
              <a:ext uri="{FF2B5EF4-FFF2-40B4-BE49-F238E27FC236}">
                <a16:creationId xmlns:a16="http://schemas.microsoft.com/office/drawing/2014/main" xmlns="" id="{20BC3426-CFEA-4991-BFC3-8D92D9CCC524}"/>
              </a:ext>
            </a:extLst>
          </p:cNvPr>
          <p:cNvSpPr>
            <a:spLocks noGrp="1" noChangeArrowheads="1"/>
          </p:cNvSpPr>
          <p:nvPr>
            <p:ph type="dt" sz="half" idx="10"/>
          </p:nvPr>
        </p:nvSpPr>
        <p:spPr>
          <a:ln/>
        </p:spPr>
        <p:txBody>
          <a:bodyPr/>
          <a:lstStyle>
            <a:lvl1pPr>
              <a:defRPr/>
            </a:lvl1pPr>
          </a:lstStyle>
          <a:p>
            <a:pPr>
              <a:defRPr/>
            </a:pPr>
            <a:endParaRPr lang="el-GR"/>
          </a:p>
        </p:txBody>
      </p:sp>
      <p:sp>
        <p:nvSpPr>
          <p:cNvPr id="7" name="Rectangle 5">
            <a:extLst>
              <a:ext uri="{FF2B5EF4-FFF2-40B4-BE49-F238E27FC236}">
                <a16:creationId xmlns:a16="http://schemas.microsoft.com/office/drawing/2014/main" xmlns="" id="{ACA659A1-42C5-42B4-BE7D-2C7C4FB7C410}"/>
              </a:ext>
            </a:extLst>
          </p:cNvPr>
          <p:cNvSpPr>
            <a:spLocks noGrp="1" noChangeArrowheads="1"/>
          </p:cNvSpPr>
          <p:nvPr>
            <p:ph type="ftr" sz="quarter" idx="11"/>
          </p:nvPr>
        </p:nvSpPr>
        <p:spPr>
          <a:ln/>
        </p:spPr>
        <p:txBody>
          <a:bodyPr/>
          <a:lstStyle>
            <a:lvl1pPr>
              <a:defRPr/>
            </a:lvl1pPr>
          </a:lstStyle>
          <a:p>
            <a:pPr>
              <a:defRPr/>
            </a:pPr>
            <a:endParaRPr lang="el-GR"/>
          </a:p>
        </p:txBody>
      </p:sp>
      <p:sp>
        <p:nvSpPr>
          <p:cNvPr id="8" name="Rectangle 6">
            <a:extLst>
              <a:ext uri="{FF2B5EF4-FFF2-40B4-BE49-F238E27FC236}">
                <a16:creationId xmlns:a16="http://schemas.microsoft.com/office/drawing/2014/main" xmlns="" id="{9D0BE572-058B-4239-9848-B349766CF4DB}"/>
              </a:ext>
            </a:extLst>
          </p:cNvPr>
          <p:cNvSpPr>
            <a:spLocks noGrp="1" noChangeArrowheads="1"/>
          </p:cNvSpPr>
          <p:nvPr>
            <p:ph type="sldNum" sz="quarter" idx="12"/>
          </p:nvPr>
        </p:nvSpPr>
        <p:spPr>
          <a:ln/>
        </p:spPr>
        <p:txBody>
          <a:bodyPr/>
          <a:lstStyle>
            <a:lvl1pPr>
              <a:defRPr/>
            </a:lvl1pPr>
          </a:lstStyle>
          <a:p>
            <a:pPr>
              <a:defRPr/>
            </a:pPr>
            <a:fld id="{5974FB0E-DC5F-42CD-B671-75EC158F5B69}" type="slidenum">
              <a:rPr lang="el-GR" altLang="el-GR"/>
              <a:pPr>
                <a:defRPr/>
              </a:pPr>
              <a:t>‹#›</a:t>
            </a:fld>
            <a:endParaRPr lang="el-GR" altLang="el-GR"/>
          </a:p>
        </p:txBody>
      </p:sp>
    </p:spTree>
    <p:extLst>
      <p:ext uri="{BB962C8B-B14F-4D97-AF65-F5344CB8AC3E}">
        <p14:creationId xmlns:p14="http://schemas.microsoft.com/office/powerpoint/2010/main" xmlns="" val="18839220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xmlns="" id="{3BFB0FAF-EFF3-4078-93E5-1823F260C59D}"/>
              </a:ext>
            </a:extLst>
          </p:cNvPr>
          <p:cNvGrpSpPr>
            <a:grpSpLocks/>
          </p:cNvGrpSpPr>
          <p:nvPr/>
        </p:nvGrpSpPr>
        <p:grpSpPr bwMode="auto">
          <a:xfrm>
            <a:off x="4234" y="4267200"/>
            <a:ext cx="12187767" cy="2590800"/>
            <a:chOff x="2" y="2688"/>
            <a:chExt cx="5758" cy="1632"/>
          </a:xfrm>
        </p:grpSpPr>
        <p:sp>
          <p:nvSpPr>
            <p:cNvPr id="5" name="Freeform 3">
              <a:extLst>
                <a:ext uri="{FF2B5EF4-FFF2-40B4-BE49-F238E27FC236}">
                  <a16:creationId xmlns:a16="http://schemas.microsoft.com/office/drawing/2014/main" xmlns="" id="{A4D3B33D-35F1-406B-ADC5-594BB8E57877}"/>
                </a:ext>
              </a:extLst>
            </p:cNvPr>
            <p:cNvSpPr>
              <a:spLocks/>
            </p:cNvSpPr>
            <p:nvPr/>
          </p:nvSpPr>
          <p:spPr bwMode="hidden">
            <a:xfrm>
              <a:off x="2" y="2688"/>
              <a:ext cx="5758" cy="1632"/>
            </a:xfrm>
            <a:custGeom>
              <a:avLst/>
              <a:gdLst>
                <a:gd name="T0" fmla="*/ 5740 w 5740"/>
                <a:gd name="T1" fmla="*/ 4316 h 4316"/>
                <a:gd name="T2" fmla="*/ 0 w 5740"/>
                <a:gd name="T3" fmla="*/ 4316 h 4316"/>
                <a:gd name="T4" fmla="*/ 0 w 5740"/>
                <a:gd name="T5" fmla="*/ 0 h 4316"/>
                <a:gd name="T6" fmla="*/ 5740 w 5740"/>
                <a:gd name="T7" fmla="*/ 0 h 4316"/>
                <a:gd name="T8" fmla="*/ 5740 w 5740"/>
                <a:gd name="T9" fmla="*/ 4316 h 4316"/>
                <a:gd name="T10" fmla="*/ 5740 w 5740"/>
                <a:gd name="T11" fmla="*/ 4316 h 43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4316">
                  <a:moveTo>
                    <a:pt x="5740" y="4316"/>
                  </a:moveTo>
                  <a:lnTo>
                    <a:pt x="0" y="4316"/>
                  </a:lnTo>
                  <a:lnTo>
                    <a:pt x="0" y="0"/>
                  </a:lnTo>
                  <a:lnTo>
                    <a:pt x="5740" y="0"/>
                  </a:lnTo>
                  <a:lnTo>
                    <a:pt x="5740" y="431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sz="1800"/>
            </a:p>
          </p:txBody>
        </p:sp>
        <p:grpSp>
          <p:nvGrpSpPr>
            <p:cNvPr id="6" name="Group 4">
              <a:extLst>
                <a:ext uri="{FF2B5EF4-FFF2-40B4-BE49-F238E27FC236}">
                  <a16:creationId xmlns:a16="http://schemas.microsoft.com/office/drawing/2014/main" xmlns="" id="{8BFCE0AF-612B-43B5-8A19-F692E282819D}"/>
                </a:ext>
              </a:extLst>
            </p:cNvPr>
            <p:cNvGrpSpPr>
              <a:grpSpLocks/>
            </p:cNvGrpSpPr>
            <p:nvPr userDrawn="1"/>
          </p:nvGrpSpPr>
          <p:grpSpPr bwMode="auto">
            <a:xfrm>
              <a:off x="3528" y="3715"/>
              <a:ext cx="792" cy="521"/>
              <a:chOff x="3527" y="3715"/>
              <a:chExt cx="792" cy="521"/>
            </a:xfrm>
          </p:grpSpPr>
          <p:sp>
            <p:nvSpPr>
              <p:cNvPr id="57" name="Oval 5">
                <a:extLst>
                  <a:ext uri="{FF2B5EF4-FFF2-40B4-BE49-F238E27FC236}">
                    <a16:creationId xmlns:a16="http://schemas.microsoft.com/office/drawing/2014/main" xmlns="" id="{9E16C241-B71A-4C9C-914F-CAA7541CA93C}"/>
                  </a:ext>
                </a:extLst>
              </p:cNvPr>
              <p:cNvSpPr>
                <a:spLocks noChangeArrowheads="1"/>
              </p:cNvSpPr>
              <p:nvPr/>
            </p:nvSpPr>
            <p:spPr bwMode="hidden">
              <a:xfrm>
                <a:off x="3686" y="3810"/>
                <a:ext cx="532" cy="327"/>
              </a:xfrm>
              <a:prstGeom prst="ellipse">
                <a:avLst/>
              </a:prstGeom>
              <a:gradFill rotWithShape="0">
                <a:gsLst>
                  <a:gs pos="0">
                    <a:schemeClr val="accent2"/>
                  </a:gs>
                  <a:gs pos="100000">
                    <a:schemeClr val="accent2">
                      <a:gamma/>
                      <a:shade val="90980"/>
                      <a:invGamma/>
                    </a:schemeClr>
                  </a:gs>
                </a:gsLst>
                <a:path path="shape">
                  <a:fillToRect l="50000" t="50000" r="50000" b="50000"/>
                </a:path>
              </a:gradFill>
              <a:ln w="9525">
                <a:noFill/>
                <a:round/>
                <a:headEnd/>
                <a:tailEnd/>
              </a:ln>
              <a:effectLst/>
            </p:spPr>
            <p:txBody>
              <a:bodyPr/>
              <a:lstStyle/>
              <a:p>
                <a:pPr eaLnBrk="1" hangingPunct="1">
                  <a:defRPr/>
                </a:pPr>
                <a:endParaRPr lang="el-GR" sz="1800">
                  <a:latin typeface="Arial" charset="0"/>
                </a:endParaRPr>
              </a:p>
            </p:txBody>
          </p:sp>
          <p:sp>
            <p:nvSpPr>
              <p:cNvPr id="58" name="Oval 6">
                <a:extLst>
                  <a:ext uri="{FF2B5EF4-FFF2-40B4-BE49-F238E27FC236}">
                    <a16:creationId xmlns:a16="http://schemas.microsoft.com/office/drawing/2014/main" xmlns="" id="{664B2159-BE4E-41D6-9EC6-DEEDD7DE930C}"/>
                  </a:ext>
                </a:extLst>
              </p:cNvPr>
              <p:cNvSpPr>
                <a:spLocks noChangeArrowheads="1"/>
              </p:cNvSpPr>
              <p:nvPr/>
            </p:nvSpPr>
            <p:spPr bwMode="hidden">
              <a:xfrm>
                <a:off x="3726" y="3840"/>
                <a:ext cx="452" cy="275"/>
              </a:xfrm>
              <a:prstGeom prst="ellipse">
                <a:avLst/>
              </a:prstGeom>
              <a:gradFill rotWithShape="0">
                <a:gsLst>
                  <a:gs pos="0">
                    <a:schemeClr val="accent2">
                      <a:gamma/>
                      <a:shade val="90980"/>
                      <a:invGamma/>
                    </a:schemeClr>
                  </a:gs>
                  <a:gs pos="100000">
                    <a:schemeClr val="accent2"/>
                  </a:gs>
                </a:gsLst>
                <a:lin ang="5400000" scaled="1"/>
              </a:gradFill>
              <a:ln w="9525">
                <a:noFill/>
                <a:round/>
                <a:headEnd/>
                <a:tailEnd/>
              </a:ln>
              <a:effectLst/>
            </p:spPr>
            <p:txBody>
              <a:bodyPr/>
              <a:lstStyle/>
              <a:p>
                <a:pPr eaLnBrk="1" hangingPunct="1">
                  <a:defRPr/>
                </a:pPr>
                <a:endParaRPr lang="el-GR" sz="1800">
                  <a:latin typeface="Arial" charset="0"/>
                </a:endParaRPr>
              </a:p>
            </p:txBody>
          </p:sp>
          <p:sp>
            <p:nvSpPr>
              <p:cNvPr id="59" name="Oval 7">
                <a:extLst>
                  <a:ext uri="{FF2B5EF4-FFF2-40B4-BE49-F238E27FC236}">
                    <a16:creationId xmlns:a16="http://schemas.microsoft.com/office/drawing/2014/main" xmlns="" id="{45864397-1495-424F-88A6-B16A91B134D8}"/>
                  </a:ext>
                </a:extLst>
              </p:cNvPr>
              <p:cNvSpPr>
                <a:spLocks noChangeArrowheads="1"/>
              </p:cNvSpPr>
              <p:nvPr/>
            </p:nvSpPr>
            <p:spPr bwMode="hidden">
              <a:xfrm>
                <a:off x="3782" y="3872"/>
                <a:ext cx="344" cy="2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eaLnBrk="1" hangingPunct="1">
                  <a:defRPr/>
                </a:pPr>
                <a:endParaRPr lang="el-GR" sz="1800">
                  <a:latin typeface="Arial" charset="0"/>
                </a:endParaRPr>
              </a:p>
            </p:txBody>
          </p:sp>
          <p:sp>
            <p:nvSpPr>
              <p:cNvPr id="60" name="Oval 8">
                <a:extLst>
                  <a:ext uri="{FF2B5EF4-FFF2-40B4-BE49-F238E27FC236}">
                    <a16:creationId xmlns:a16="http://schemas.microsoft.com/office/drawing/2014/main" xmlns="" id="{677888D6-C03D-497F-B068-279F5459464A}"/>
                  </a:ext>
                </a:extLst>
              </p:cNvPr>
              <p:cNvSpPr>
                <a:spLocks noChangeArrowheads="1"/>
              </p:cNvSpPr>
              <p:nvPr/>
            </p:nvSpPr>
            <p:spPr bwMode="hidden">
              <a:xfrm>
                <a:off x="3822" y="3896"/>
                <a:ext cx="262" cy="159"/>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eaLnBrk="1" hangingPunct="1">
                  <a:defRPr/>
                </a:pPr>
                <a:endParaRPr lang="el-GR" sz="1800">
                  <a:latin typeface="Arial" charset="0"/>
                </a:endParaRPr>
              </a:p>
            </p:txBody>
          </p:sp>
          <p:sp>
            <p:nvSpPr>
              <p:cNvPr id="61" name="Oval 9">
                <a:extLst>
                  <a:ext uri="{FF2B5EF4-FFF2-40B4-BE49-F238E27FC236}">
                    <a16:creationId xmlns:a16="http://schemas.microsoft.com/office/drawing/2014/main" xmlns="" id="{3E95D339-89EE-439A-93EE-28DEDBFCD38D}"/>
                  </a:ext>
                </a:extLst>
              </p:cNvPr>
              <p:cNvSpPr>
                <a:spLocks noChangeArrowheads="1"/>
              </p:cNvSpPr>
              <p:nvPr/>
            </p:nvSpPr>
            <p:spPr bwMode="hidden">
              <a:xfrm>
                <a:off x="3856" y="3922"/>
                <a:ext cx="192" cy="1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eaLnBrk="1" hangingPunct="1">
                  <a:defRPr/>
                </a:pPr>
                <a:endParaRPr lang="el-GR" sz="1800">
                  <a:latin typeface="Arial" charset="0"/>
                </a:endParaRPr>
              </a:p>
            </p:txBody>
          </p:sp>
          <p:sp>
            <p:nvSpPr>
              <p:cNvPr id="62" name="Freeform 10">
                <a:extLst>
                  <a:ext uri="{FF2B5EF4-FFF2-40B4-BE49-F238E27FC236}">
                    <a16:creationId xmlns:a16="http://schemas.microsoft.com/office/drawing/2014/main" xmlns="" id="{7D7D704C-8B2D-4DAF-AD8A-1DE91D1E361B}"/>
                  </a:ext>
                </a:extLst>
              </p:cNvPr>
              <p:cNvSpPr>
                <a:spLocks/>
              </p:cNvSpPr>
              <p:nvPr/>
            </p:nvSpPr>
            <p:spPr bwMode="hidden">
              <a:xfrm>
                <a:off x="3575" y="3715"/>
                <a:ext cx="383" cy="161"/>
              </a:xfrm>
              <a:custGeom>
                <a:avLst/>
                <a:gdLst/>
                <a:ahLst/>
                <a:cxnLst>
                  <a:cxn ang="0">
                    <a:pos x="376" y="12"/>
                  </a:cxn>
                  <a:cxn ang="0">
                    <a:pos x="257" y="24"/>
                  </a:cxn>
                  <a:cxn ang="0">
                    <a:pos x="149" y="54"/>
                  </a:cxn>
                  <a:cxn ang="0">
                    <a:pos x="101" y="77"/>
                  </a:cxn>
                  <a:cxn ang="0">
                    <a:pos x="59" y="101"/>
                  </a:cxn>
                  <a:cxn ang="0">
                    <a:pos x="24" y="131"/>
                  </a:cxn>
                  <a:cxn ang="0">
                    <a:pos x="0" y="161"/>
                  </a:cxn>
                  <a:cxn ang="0">
                    <a:pos x="0" y="137"/>
                  </a:cxn>
                  <a:cxn ang="0">
                    <a:pos x="29" y="107"/>
                  </a:cxn>
                  <a:cxn ang="0">
                    <a:pos x="65" y="83"/>
                  </a:cxn>
                  <a:cxn ang="0">
                    <a:pos x="155" y="36"/>
                  </a:cxn>
                  <a:cxn ang="0">
                    <a:pos x="257" y="12"/>
                  </a:cxn>
                  <a:cxn ang="0">
                    <a:pos x="376" y="0"/>
                  </a:cxn>
                  <a:cxn ang="0">
                    <a:pos x="376" y="0"/>
                  </a:cxn>
                  <a:cxn ang="0">
                    <a:pos x="382" y="0"/>
                  </a:cxn>
                  <a:cxn ang="0">
                    <a:pos x="382" y="12"/>
                  </a:cxn>
                  <a:cxn ang="0">
                    <a:pos x="376" y="12"/>
                  </a:cxn>
                  <a:cxn ang="0">
                    <a:pos x="376" y="12"/>
                  </a:cxn>
                  <a:cxn ang="0">
                    <a:pos x="376" y="12"/>
                  </a:cxn>
                </a:cxnLst>
                <a:rect l="0" t="0" r="r" b="b"/>
                <a:pathLst>
                  <a:path w="382" h="161">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76" y="0"/>
                    </a:lnTo>
                    <a:lnTo>
                      <a:pt x="382" y="0"/>
                    </a:lnTo>
                    <a:lnTo>
                      <a:pt x="382" y="12"/>
                    </a:lnTo>
                    <a:lnTo>
                      <a:pt x="376" y="12"/>
                    </a:lnTo>
                    <a:lnTo>
                      <a:pt x="376" y="12"/>
                    </a:lnTo>
                    <a:lnTo>
                      <a:pt x="376" y="12"/>
                    </a:lnTo>
                    <a:close/>
                  </a:path>
                </a:pathLst>
              </a:custGeom>
              <a:gradFill rotWithShape="0">
                <a:gsLst>
                  <a:gs pos="0">
                    <a:schemeClr val="accent2">
                      <a:gamma/>
                      <a:shade val="94118"/>
                      <a:invGamma/>
                    </a:schemeClr>
                  </a:gs>
                  <a:gs pos="100000">
                    <a:schemeClr val="accent2"/>
                  </a:gs>
                </a:gsLst>
                <a:lin ang="5400000" scaled="1"/>
              </a:gradFill>
              <a:ln w="9525">
                <a:noFill/>
                <a:round/>
                <a:headEnd/>
                <a:tailEnd/>
              </a:ln>
            </p:spPr>
            <p:txBody>
              <a:bodyPr/>
              <a:lstStyle/>
              <a:p>
                <a:pPr eaLnBrk="1" hangingPunct="1">
                  <a:defRPr/>
                </a:pPr>
                <a:endParaRPr lang="el-GR" sz="1800">
                  <a:latin typeface="Arial" charset="0"/>
                </a:endParaRPr>
              </a:p>
            </p:txBody>
          </p:sp>
          <p:sp>
            <p:nvSpPr>
              <p:cNvPr id="63" name="Freeform 11">
                <a:extLst>
                  <a:ext uri="{FF2B5EF4-FFF2-40B4-BE49-F238E27FC236}">
                    <a16:creationId xmlns:a16="http://schemas.microsoft.com/office/drawing/2014/main" xmlns="" id="{5DB58A6D-6F6C-49CE-9FAE-ECDF20969839}"/>
                  </a:ext>
                </a:extLst>
              </p:cNvPr>
              <p:cNvSpPr>
                <a:spLocks/>
              </p:cNvSpPr>
              <p:nvPr/>
            </p:nvSpPr>
            <p:spPr bwMode="hidden">
              <a:xfrm>
                <a:off x="3695" y="4170"/>
                <a:ext cx="444" cy="66"/>
              </a:xfrm>
              <a:custGeom>
                <a:avLst/>
                <a:gdLst/>
                <a:ahLst/>
                <a:cxnLst>
                  <a:cxn ang="0">
                    <a:pos x="257" y="54"/>
                  </a:cxn>
                  <a:cxn ang="0">
                    <a:pos x="353" y="48"/>
                  </a:cxn>
                  <a:cxn ang="0">
                    <a:pos x="443" y="24"/>
                  </a:cxn>
                  <a:cxn ang="0">
                    <a:pos x="443" y="36"/>
                  </a:cxn>
                  <a:cxn ang="0">
                    <a:pos x="353" y="60"/>
                  </a:cxn>
                  <a:cxn ang="0">
                    <a:pos x="257" y="66"/>
                  </a:cxn>
                  <a:cxn ang="0">
                    <a:pos x="186" y="60"/>
                  </a:cxn>
                  <a:cxn ang="0">
                    <a:pos x="120" y="48"/>
                  </a:cxn>
                  <a:cxn ang="0">
                    <a:pos x="60" y="36"/>
                  </a:cxn>
                  <a:cxn ang="0">
                    <a:pos x="0" y="12"/>
                  </a:cxn>
                  <a:cxn ang="0">
                    <a:pos x="0" y="0"/>
                  </a:cxn>
                  <a:cxn ang="0">
                    <a:pos x="54" y="24"/>
                  </a:cxn>
                  <a:cxn ang="0">
                    <a:pos x="120" y="36"/>
                  </a:cxn>
                  <a:cxn ang="0">
                    <a:pos x="186" y="48"/>
                  </a:cxn>
                  <a:cxn ang="0">
                    <a:pos x="257" y="54"/>
                  </a:cxn>
                  <a:cxn ang="0">
                    <a:pos x="257" y="54"/>
                  </a:cxn>
                </a:cxnLst>
                <a:rect l="0" t="0" r="r" b="b"/>
                <a:pathLst>
                  <a:path w="443" h="66">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lnTo>
                      <a:pt x="257" y="54"/>
                    </a:lnTo>
                    <a:close/>
                  </a:path>
                </a:pathLst>
              </a:custGeom>
              <a:gradFill rotWithShape="0">
                <a:gsLst>
                  <a:gs pos="0">
                    <a:schemeClr val="accent2">
                      <a:gamma/>
                      <a:shade val="84706"/>
                      <a:invGamma/>
                    </a:schemeClr>
                  </a:gs>
                  <a:gs pos="100000">
                    <a:schemeClr val="accent2"/>
                  </a:gs>
                </a:gsLst>
                <a:lin ang="18900000" scaled="1"/>
              </a:gradFill>
              <a:ln w="9525">
                <a:noFill/>
                <a:round/>
                <a:headEnd/>
                <a:tailEnd/>
              </a:ln>
            </p:spPr>
            <p:txBody>
              <a:bodyPr/>
              <a:lstStyle/>
              <a:p>
                <a:pPr eaLnBrk="1" hangingPunct="1">
                  <a:defRPr/>
                </a:pPr>
                <a:endParaRPr lang="el-GR" sz="1800">
                  <a:latin typeface="Arial" charset="0"/>
                </a:endParaRPr>
              </a:p>
            </p:txBody>
          </p:sp>
          <p:sp>
            <p:nvSpPr>
              <p:cNvPr id="64" name="Freeform 12">
                <a:extLst>
                  <a:ext uri="{FF2B5EF4-FFF2-40B4-BE49-F238E27FC236}">
                    <a16:creationId xmlns:a16="http://schemas.microsoft.com/office/drawing/2014/main" xmlns="" id="{B70BEA9F-E06B-48B9-99AF-062511BFB4BC}"/>
                  </a:ext>
                </a:extLst>
              </p:cNvPr>
              <p:cNvSpPr>
                <a:spLocks/>
              </p:cNvSpPr>
              <p:nvPr/>
            </p:nvSpPr>
            <p:spPr bwMode="hidden">
              <a:xfrm>
                <a:off x="3527" y="3906"/>
                <a:ext cx="89" cy="216"/>
              </a:xfrm>
              <a:custGeom>
                <a:avLst/>
                <a:gdLst/>
                <a:ahLst/>
                <a:cxnLst>
                  <a:cxn ang="0">
                    <a:pos x="12" y="66"/>
                  </a:cxn>
                  <a:cxn ang="0">
                    <a:pos x="18" y="108"/>
                  </a:cxn>
                  <a:cxn ang="0">
                    <a:pos x="36" y="144"/>
                  </a:cxn>
                  <a:cxn ang="0">
                    <a:pos x="60" y="180"/>
                  </a:cxn>
                  <a:cxn ang="0">
                    <a:pos x="89" y="216"/>
                  </a:cxn>
                  <a:cxn ang="0">
                    <a:pos x="72" y="216"/>
                  </a:cxn>
                  <a:cxn ang="0">
                    <a:pos x="42" y="180"/>
                  </a:cxn>
                  <a:cxn ang="0">
                    <a:pos x="18" y="144"/>
                  </a:cxn>
                  <a:cxn ang="0">
                    <a:pos x="6" y="108"/>
                  </a:cxn>
                  <a:cxn ang="0">
                    <a:pos x="0" y="66"/>
                  </a:cxn>
                  <a:cxn ang="0">
                    <a:pos x="0" y="30"/>
                  </a:cxn>
                  <a:cxn ang="0">
                    <a:pos x="12" y="0"/>
                  </a:cxn>
                  <a:cxn ang="0">
                    <a:pos x="30" y="0"/>
                  </a:cxn>
                  <a:cxn ang="0">
                    <a:pos x="18" y="30"/>
                  </a:cxn>
                  <a:cxn ang="0">
                    <a:pos x="12" y="66"/>
                  </a:cxn>
                  <a:cxn ang="0">
                    <a:pos x="12" y="66"/>
                  </a:cxn>
                </a:cxnLst>
                <a:rect l="0" t="0" r="r" b="b"/>
                <a:pathLst>
                  <a:path w="89" h="216">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lnTo>
                      <a:pt x="12" y="66"/>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eaLnBrk="1" hangingPunct="1">
                  <a:defRPr/>
                </a:pPr>
                <a:endParaRPr lang="el-GR" sz="1800">
                  <a:latin typeface="Arial" charset="0"/>
                </a:endParaRPr>
              </a:p>
            </p:txBody>
          </p:sp>
          <p:sp>
            <p:nvSpPr>
              <p:cNvPr id="65" name="Freeform 13">
                <a:extLst>
                  <a:ext uri="{FF2B5EF4-FFF2-40B4-BE49-F238E27FC236}">
                    <a16:creationId xmlns:a16="http://schemas.microsoft.com/office/drawing/2014/main" xmlns="" id="{A37828B3-EFA2-4F01-A10A-385C92CBF0CB}"/>
                  </a:ext>
                </a:extLst>
              </p:cNvPr>
              <p:cNvSpPr>
                <a:spLocks/>
              </p:cNvSpPr>
              <p:nvPr/>
            </p:nvSpPr>
            <p:spPr bwMode="hidden">
              <a:xfrm>
                <a:off x="3569" y="3745"/>
                <a:ext cx="750" cy="461"/>
              </a:xfrm>
              <a:custGeom>
                <a:avLst/>
                <a:gdLst/>
                <a:ahLst/>
                <a:cxnLst>
                  <a:cxn ang="0">
                    <a:pos x="382" y="443"/>
                  </a:cxn>
                  <a:cxn ang="0">
                    <a:pos x="311" y="437"/>
                  </a:cxn>
                  <a:cxn ang="0">
                    <a:pos x="245" y="425"/>
                  </a:cxn>
                  <a:cxn ang="0">
                    <a:pos x="185" y="407"/>
                  </a:cxn>
                  <a:cxn ang="0">
                    <a:pos x="131" y="383"/>
                  </a:cxn>
                  <a:cxn ang="0">
                    <a:pos x="83" y="347"/>
                  </a:cxn>
                  <a:cxn ang="0">
                    <a:pos x="53" y="311"/>
                  </a:cxn>
                  <a:cxn ang="0">
                    <a:pos x="30" y="269"/>
                  </a:cxn>
                  <a:cxn ang="0">
                    <a:pos x="24" y="227"/>
                  </a:cxn>
                  <a:cxn ang="0">
                    <a:pos x="30" y="185"/>
                  </a:cxn>
                  <a:cxn ang="0">
                    <a:pos x="53" y="143"/>
                  </a:cxn>
                  <a:cxn ang="0">
                    <a:pos x="83" y="107"/>
                  </a:cxn>
                  <a:cxn ang="0">
                    <a:pos x="131" y="77"/>
                  </a:cxn>
                  <a:cxn ang="0">
                    <a:pos x="185" y="47"/>
                  </a:cxn>
                  <a:cxn ang="0">
                    <a:pos x="245" y="30"/>
                  </a:cxn>
                  <a:cxn ang="0">
                    <a:pos x="311" y="18"/>
                  </a:cxn>
                  <a:cxn ang="0">
                    <a:pos x="382" y="12"/>
                  </a:cxn>
                  <a:cxn ang="0">
                    <a:pos x="478" y="18"/>
                  </a:cxn>
                  <a:cxn ang="0">
                    <a:pos x="562" y="41"/>
                  </a:cxn>
                  <a:cxn ang="0">
                    <a:pos x="562" y="36"/>
                  </a:cxn>
                  <a:cxn ang="0">
                    <a:pos x="562" y="30"/>
                  </a:cxn>
                  <a:cxn ang="0">
                    <a:pos x="478" y="6"/>
                  </a:cxn>
                  <a:cxn ang="0">
                    <a:pos x="382" y="0"/>
                  </a:cxn>
                  <a:cxn ang="0">
                    <a:pos x="305" y="6"/>
                  </a:cxn>
                  <a:cxn ang="0">
                    <a:pos x="233" y="18"/>
                  </a:cxn>
                  <a:cxn ang="0">
                    <a:pos x="167" y="41"/>
                  </a:cxn>
                  <a:cxn ang="0">
                    <a:pos x="113" y="65"/>
                  </a:cxn>
                  <a:cxn ang="0">
                    <a:pos x="65" y="101"/>
                  </a:cxn>
                  <a:cxn ang="0">
                    <a:pos x="30" y="137"/>
                  </a:cxn>
                  <a:cxn ang="0">
                    <a:pos x="6" y="179"/>
                  </a:cxn>
                  <a:cxn ang="0">
                    <a:pos x="0" y="227"/>
                  </a:cxn>
                  <a:cxn ang="0">
                    <a:pos x="6" y="275"/>
                  </a:cxn>
                  <a:cxn ang="0">
                    <a:pos x="30" y="317"/>
                  </a:cxn>
                  <a:cxn ang="0">
                    <a:pos x="65" y="359"/>
                  </a:cxn>
                  <a:cxn ang="0">
                    <a:pos x="113" y="395"/>
                  </a:cxn>
                  <a:cxn ang="0">
                    <a:pos x="167" y="419"/>
                  </a:cxn>
                  <a:cxn ang="0">
                    <a:pos x="233" y="443"/>
                  </a:cxn>
                  <a:cxn ang="0">
                    <a:pos x="305" y="455"/>
                  </a:cxn>
                  <a:cxn ang="0">
                    <a:pos x="382" y="461"/>
                  </a:cxn>
                  <a:cxn ang="0">
                    <a:pos x="448" y="455"/>
                  </a:cxn>
                  <a:cxn ang="0">
                    <a:pos x="508" y="449"/>
                  </a:cxn>
                  <a:cxn ang="0">
                    <a:pos x="609" y="413"/>
                  </a:cxn>
                  <a:cxn ang="0">
                    <a:pos x="657" y="389"/>
                  </a:cxn>
                  <a:cxn ang="0">
                    <a:pos x="693" y="359"/>
                  </a:cxn>
                  <a:cxn ang="0">
                    <a:pos x="723" y="329"/>
                  </a:cxn>
                  <a:cxn ang="0">
                    <a:pos x="747" y="293"/>
                  </a:cxn>
                  <a:cxn ang="0">
                    <a:pos x="741" y="287"/>
                  </a:cxn>
                  <a:cxn ang="0">
                    <a:pos x="729" y="281"/>
                  </a:cxn>
                  <a:cxn ang="0">
                    <a:pos x="711" y="317"/>
                  </a:cxn>
                  <a:cxn ang="0">
                    <a:pos x="681" y="347"/>
                  </a:cxn>
                  <a:cxn ang="0">
                    <a:pos x="645" y="377"/>
                  </a:cxn>
                  <a:cxn ang="0">
                    <a:pos x="604" y="401"/>
                  </a:cxn>
                  <a:cxn ang="0">
                    <a:pos x="502" y="431"/>
                  </a:cxn>
                  <a:cxn ang="0">
                    <a:pos x="442" y="443"/>
                  </a:cxn>
                  <a:cxn ang="0">
                    <a:pos x="382" y="443"/>
                  </a:cxn>
                  <a:cxn ang="0">
                    <a:pos x="382" y="443"/>
                  </a:cxn>
                </a:cxnLst>
                <a:rect l="0" t="0" r="r" b="b"/>
                <a:pathLst>
                  <a:path w="747" h="461">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lnTo>
                      <a:pt x="382" y="443"/>
                    </a:lnTo>
                    <a:close/>
                  </a:path>
                </a:pathLst>
              </a:custGeom>
              <a:gradFill rotWithShape="0">
                <a:gsLst>
                  <a:gs pos="0">
                    <a:schemeClr val="accent2"/>
                  </a:gs>
                  <a:gs pos="100000">
                    <a:schemeClr val="accent2">
                      <a:gamma/>
                      <a:shade val="90980"/>
                      <a:invGamma/>
                    </a:schemeClr>
                  </a:gs>
                </a:gsLst>
                <a:path path="rect">
                  <a:fillToRect l="50000" t="50000" r="50000" b="50000"/>
                </a:path>
              </a:gradFill>
              <a:ln w="9525">
                <a:noFill/>
                <a:round/>
                <a:headEnd/>
                <a:tailEnd/>
              </a:ln>
            </p:spPr>
            <p:txBody>
              <a:bodyPr/>
              <a:lstStyle/>
              <a:p>
                <a:pPr eaLnBrk="1" hangingPunct="1">
                  <a:defRPr/>
                </a:pPr>
                <a:endParaRPr lang="el-GR" sz="1800">
                  <a:latin typeface="Arial" charset="0"/>
                </a:endParaRPr>
              </a:p>
            </p:txBody>
          </p:sp>
          <p:sp>
            <p:nvSpPr>
              <p:cNvPr id="66" name="Freeform 14">
                <a:extLst>
                  <a:ext uri="{FF2B5EF4-FFF2-40B4-BE49-F238E27FC236}">
                    <a16:creationId xmlns:a16="http://schemas.microsoft.com/office/drawing/2014/main" xmlns="" id="{D6B58D99-C07E-45FC-9B10-FFF8C0B71F8F}"/>
                  </a:ext>
                </a:extLst>
              </p:cNvPr>
              <p:cNvSpPr>
                <a:spLocks/>
              </p:cNvSpPr>
              <p:nvPr/>
            </p:nvSpPr>
            <p:spPr bwMode="hidden">
              <a:xfrm>
                <a:off x="4037" y="3721"/>
                <a:ext cx="96" cy="30"/>
              </a:xfrm>
              <a:custGeom>
                <a:avLst/>
                <a:gdLst/>
                <a:ahLst/>
                <a:cxnLst>
                  <a:cxn ang="0">
                    <a:pos x="0" y="0"/>
                  </a:cxn>
                  <a:cxn ang="0">
                    <a:pos x="0" y="12"/>
                  </a:cxn>
                  <a:cxn ang="0">
                    <a:pos x="48" y="18"/>
                  </a:cxn>
                  <a:cxn ang="0">
                    <a:pos x="96" y="30"/>
                  </a:cxn>
                  <a:cxn ang="0">
                    <a:pos x="96" y="24"/>
                  </a:cxn>
                  <a:cxn ang="0">
                    <a:pos x="96" y="18"/>
                  </a:cxn>
                  <a:cxn ang="0">
                    <a:pos x="48" y="12"/>
                  </a:cxn>
                  <a:cxn ang="0">
                    <a:pos x="0" y="0"/>
                  </a:cxn>
                  <a:cxn ang="0">
                    <a:pos x="0" y="0"/>
                  </a:cxn>
                </a:cxnLst>
                <a:rect l="0" t="0" r="r" b="b"/>
                <a:pathLst>
                  <a:path w="96" h="30">
                    <a:moveTo>
                      <a:pt x="0" y="0"/>
                    </a:moveTo>
                    <a:lnTo>
                      <a:pt x="0" y="12"/>
                    </a:lnTo>
                    <a:lnTo>
                      <a:pt x="48" y="18"/>
                    </a:lnTo>
                    <a:lnTo>
                      <a:pt x="96" y="30"/>
                    </a:lnTo>
                    <a:lnTo>
                      <a:pt x="96" y="24"/>
                    </a:lnTo>
                    <a:lnTo>
                      <a:pt x="96" y="18"/>
                    </a:lnTo>
                    <a:lnTo>
                      <a:pt x="48" y="12"/>
                    </a:lnTo>
                    <a:lnTo>
                      <a:pt x="0" y="0"/>
                    </a:lnTo>
                    <a:lnTo>
                      <a:pt x="0" y="0"/>
                    </a:lnTo>
                    <a:close/>
                  </a:path>
                </a:pathLst>
              </a:custGeom>
              <a:gradFill rotWithShape="0">
                <a:gsLst>
                  <a:gs pos="0">
                    <a:schemeClr val="accent2"/>
                  </a:gs>
                  <a:gs pos="100000">
                    <a:schemeClr val="accent2">
                      <a:gamma/>
                      <a:shade val="87843"/>
                      <a:invGamma/>
                    </a:schemeClr>
                  </a:gs>
                </a:gsLst>
                <a:lin ang="0" scaled="1"/>
              </a:gradFill>
              <a:ln w="9525">
                <a:noFill/>
                <a:round/>
                <a:headEnd/>
                <a:tailEnd/>
              </a:ln>
            </p:spPr>
            <p:txBody>
              <a:bodyPr/>
              <a:lstStyle/>
              <a:p>
                <a:pPr eaLnBrk="1" hangingPunct="1">
                  <a:defRPr/>
                </a:pPr>
                <a:endParaRPr lang="el-GR" sz="1800">
                  <a:latin typeface="Arial" charset="0"/>
                </a:endParaRPr>
              </a:p>
            </p:txBody>
          </p:sp>
          <p:sp>
            <p:nvSpPr>
              <p:cNvPr id="67" name="Oval 15">
                <a:extLst>
                  <a:ext uri="{FF2B5EF4-FFF2-40B4-BE49-F238E27FC236}">
                    <a16:creationId xmlns:a16="http://schemas.microsoft.com/office/drawing/2014/main" xmlns="" id="{29F5DF65-3EAD-4E8A-9027-B08097386CE5}"/>
                  </a:ext>
                </a:extLst>
              </p:cNvPr>
              <p:cNvSpPr>
                <a:spLocks noChangeArrowheads="1"/>
              </p:cNvSpPr>
              <p:nvPr/>
            </p:nvSpPr>
            <p:spPr bwMode="hidden">
              <a:xfrm>
                <a:off x="3910" y="3948"/>
                <a:ext cx="84" cy="53"/>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eaLnBrk="1" hangingPunct="1">
                  <a:defRPr/>
                </a:pPr>
                <a:endParaRPr lang="el-GR" sz="1800">
                  <a:latin typeface="Arial" charset="0"/>
                </a:endParaRPr>
              </a:p>
            </p:txBody>
          </p:sp>
        </p:grpSp>
        <p:grpSp>
          <p:nvGrpSpPr>
            <p:cNvPr id="7" name="Group 16">
              <a:extLst>
                <a:ext uri="{FF2B5EF4-FFF2-40B4-BE49-F238E27FC236}">
                  <a16:creationId xmlns:a16="http://schemas.microsoft.com/office/drawing/2014/main" xmlns="" id="{F9DE8EE7-1596-499B-BDF4-2997E580B0BD}"/>
                </a:ext>
              </a:extLst>
            </p:cNvPr>
            <p:cNvGrpSpPr>
              <a:grpSpLocks/>
            </p:cNvGrpSpPr>
            <p:nvPr userDrawn="1"/>
          </p:nvGrpSpPr>
          <p:grpSpPr bwMode="auto">
            <a:xfrm>
              <a:off x="1776" y="3631"/>
              <a:ext cx="1626" cy="683"/>
              <a:chOff x="1776" y="3631"/>
              <a:chExt cx="1626" cy="683"/>
            </a:xfrm>
          </p:grpSpPr>
          <p:sp>
            <p:nvSpPr>
              <p:cNvPr id="39" name="Oval 17">
                <a:extLst>
                  <a:ext uri="{FF2B5EF4-FFF2-40B4-BE49-F238E27FC236}">
                    <a16:creationId xmlns:a16="http://schemas.microsoft.com/office/drawing/2014/main" xmlns="" id="{FF6F4829-E1FA-45A4-A35B-5A3B964FEF13}"/>
                  </a:ext>
                </a:extLst>
              </p:cNvPr>
              <p:cNvSpPr>
                <a:spLocks noChangeArrowheads="1"/>
              </p:cNvSpPr>
              <p:nvPr/>
            </p:nvSpPr>
            <p:spPr bwMode="hidden">
              <a:xfrm>
                <a:off x="2268" y="3934"/>
                <a:ext cx="638" cy="377"/>
              </a:xfrm>
              <a:prstGeom prst="ellipse">
                <a:avLst/>
              </a:prstGeom>
              <a:gradFill rotWithShape="0">
                <a:gsLst>
                  <a:gs pos="0">
                    <a:schemeClr val="accent2">
                      <a:gamma/>
                      <a:shade val="87843"/>
                      <a:invGamma/>
                    </a:schemeClr>
                  </a:gs>
                  <a:gs pos="100000">
                    <a:schemeClr val="accent2"/>
                  </a:gs>
                </a:gsLst>
                <a:lin ang="2700000" scaled="1"/>
              </a:gradFill>
              <a:ln w="9525">
                <a:noFill/>
                <a:round/>
                <a:headEnd/>
                <a:tailEnd/>
              </a:ln>
              <a:effectLst/>
            </p:spPr>
            <p:txBody>
              <a:bodyPr/>
              <a:lstStyle/>
              <a:p>
                <a:pPr eaLnBrk="1" hangingPunct="1">
                  <a:defRPr/>
                </a:pPr>
                <a:endParaRPr lang="el-GR" sz="1800">
                  <a:latin typeface="Arial" charset="0"/>
                </a:endParaRPr>
              </a:p>
            </p:txBody>
          </p:sp>
          <p:sp>
            <p:nvSpPr>
              <p:cNvPr id="40" name="Oval 18">
                <a:extLst>
                  <a:ext uri="{FF2B5EF4-FFF2-40B4-BE49-F238E27FC236}">
                    <a16:creationId xmlns:a16="http://schemas.microsoft.com/office/drawing/2014/main" xmlns="" id="{2A5AB4DC-3DA4-4683-BC72-450312919755}"/>
                  </a:ext>
                </a:extLst>
              </p:cNvPr>
              <p:cNvSpPr>
                <a:spLocks noChangeArrowheads="1"/>
              </p:cNvSpPr>
              <p:nvPr/>
            </p:nvSpPr>
            <p:spPr bwMode="hidden">
              <a:xfrm>
                <a:off x="2314" y="3958"/>
                <a:ext cx="543" cy="332"/>
              </a:xfrm>
              <a:prstGeom prst="ellipse">
                <a:avLst/>
              </a:prstGeom>
              <a:gradFill rotWithShape="0">
                <a:gsLst>
                  <a:gs pos="0">
                    <a:schemeClr val="accent2"/>
                  </a:gs>
                  <a:gs pos="100000">
                    <a:schemeClr val="accent2">
                      <a:gamma/>
                      <a:shade val="87843"/>
                      <a:invGamma/>
                    </a:schemeClr>
                  </a:gs>
                </a:gsLst>
                <a:lin ang="2700000" scaled="1"/>
              </a:gradFill>
              <a:ln w="9525">
                <a:noFill/>
                <a:round/>
                <a:headEnd/>
                <a:tailEnd/>
              </a:ln>
              <a:effectLst/>
            </p:spPr>
            <p:txBody>
              <a:bodyPr/>
              <a:lstStyle/>
              <a:p>
                <a:pPr eaLnBrk="1" hangingPunct="1">
                  <a:defRPr/>
                </a:pPr>
                <a:endParaRPr lang="el-GR" sz="1800">
                  <a:latin typeface="Arial" charset="0"/>
                </a:endParaRPr>
              </a:p>
            </p:txBody>
          </p:sp>
          <p:sp>
            <p:nvSpPr>
              <p:cNvPr id="41" name="Oval 19">
                <a:extLst>
                  <a:ext uri="{FF2B5EF4-FFF2-40B4-BE49-F238E27FC236}">
                    <a16:creationId xmlns:a16="http://schemas.microsoft.com/office/drawing/2014/main" xmlns="" id="{33552FD2-8AC4-4FBC-A40E-8D4B3224A757}"/>
                  </a:ext>
                </a:extLst>
              </p:cNvPr>
              <p:cNvSpPr>
                <a:spLocks noChangeArrowheads="1"/>
              </p:cNvSpPr>
              <p:nvPr/>
            </p:nvSpPr>
            <p:spPr bwMode="hidden">
              <a:xfrm>
                <a:off x="2341" y="3979"/>
                <a:ext cx="501" cy="299"/>
              </a:xfrm>
              <a:prstGeom prst="ellipse">
                <a:avLst/>
              </a:prstGeom>
              <a:gradFill rotWithShape="0">
                <a:gsLst>
                  <a:gs pos="0">
                    <a:schemeClr val="accent2">
                      <a:gamma/>
                      <a:shade val="90980"/>
                      <a:invGamma/>
                    </a:schemeClr>
                  </a:gs>
                  <a:gs pos="100000">
                    <a:schemeClr val="accent2"/>
                  </a:gs>
                </a:gsLst>
                <a:lin ang="2700000" scaled="1"/>
              </a:gradFill>
              <a:ln w="9525">
                <a:noFill/>
                <a:round/>
                <a:headEnd/>
                <a:tailEnd/>
              </a:ln>
              <a:effectLst/>
            </p:spPr>
            <p:txBody>
              <a:bodyPr/>
              <a:lstStyle/>
              <a:p>
                <a:pPr eaLnBrk="1" hangingPunct="1">
                  <a:defRPr/>
                </a:pPr>
                <a:endParaRPr lang="el-GR" sz="1800">
                  <a:latin typeface="Arial" charset="0"/>
                </a:endParaRPr>
              </a:p>
            </p:txBody>
          </p:sp>
          <p:sp>
            <p:nvSpPr>
              <p:cNvPr id="42" name="Oval 20">
                <a:extLst>
                  <a:ext uri="{FF2B5EF4-FFF2-40B4-BE49-F238E27FC236}">
                    <a16:creationId xmlns:a16="http://schemas.microsoft.com/office/drawing/2014/main" xmlns="" id="{D9D96C83-1513-4E9C-A1FF-BFB5A36E89C6}"/>
                  </a:ext>
                </a:extLst>
              </p:cNvPr>
              <p:cNvSpPr>
                <a:spLocks noChangeArrowheads="1"/>
              </p:cNvSpPr>
              <p:nvPr/>
            </p:nvSpPr>
            <p:spPr bwMode="hidden">
              <a:xfrm>
                <a:off x="2368" y="3997"/>
                <a:ext cx="444" cy="258"/>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eaLnBrk="1" hangingPunct="1">
                  <a:defRPr/>
                </a:pPr>
                <a:endParaRPr lang="el-GR" sz="1800">
                  <a:latin typeface="Arial" charset="0"/>
                </a:endParaRPr>
              </a:p>
            </p:txBody>
          </p:sp>
          <p:sp>
            <p:nvSpPr>
              <p:cNvPr id="43" name="Oval 21">
                <a:extLst>
                  <a:ext uri="{FF2B5EF4-FFF2-40B4-BE49-F238E27FC236}">
                    <a16:creationId xmlns:a16="http://schemas.microsoft.com/office/drawing/2014/main" xmlns="" id="{9DFE4FDD-C663-415D-964D-A580FB584D4F}"/>
                  </a:ext>
                </a:extLst>
              </p:cNvPr>
              <p:cNvSpPr>
                <a:spLocks noChangeArrowheads="1"/>
              </p:cNvSpPr>
              <p:nvPr/>
            </p:nvSpPr>
            <p:spPr bwMode="hidden">
              <a:xfrm>
                <a:off x="2385" y="4005"/>
                <a:ext cx="413" cy="240"/>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eaLnBrk="1" hangingPunct="1">
                  <a:defRPr/>
                </a:pPr>
                <a:endParaRPr lang="el-GR" sz="1800">
                  <a:latin typeface="Arial" charset="0"/>
                </a:endParaRPr>
              </a:p>
            </p:txBody>
          </p:sp>
          <p:sp>
            <p:nvSpPr>
              <p:cNvPr id="44" name="Oval 22">
                <a:extLst>
                  <a:ext uri="{FF2B5EF4-FFF2-40B4-BE49-F238E27FC236}">
                    <a16:creationId xmlns:a16="http://schemas.microsoft.com/office/drawing/2014/main" xmlns="" id="{93E68A77-113C-4E2F-BC92-532491F3A900}"/>
                  </a:ext>
                </a:extLst>
              </p:cNvPr>
              <p:cNvSpPr>
                <a:spLocks noChangeArrowheads="1"/>
              </p:cNvSpPr>
              <p:nvPr/>
            </p:nvSpPr>
            <p:spPr bwMode="hidden">
              <a:xfrm>
                <a:off x="2437" y="4026"/>
                <a:ext cx="306" cy="192"/>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eaLnBrk="1" hangingPunct="1">
                  <a:defRPr/>
                </a:pPr>
                <a:endParaRPr lang="el-GR" sz="1800">
                  <a:latin typeface="Arial" charset="0"/>
                </a:endParaRPr>
              </a:p>
            </p:txBody>
          </p:sp>
          <p:sp>
            <p:nvSpPr>
              <p:cNvPr id="45" name="Oval 23">
                <a:extLst>
                  <a:ext uri="{FF2B5EF4-FFF2-40B4-BE49-F238E27FC236}">
                    <a16:creationId xmlns:a16="http://schemas.microsoft.com/office/drawing/2014/main" xmlns="" id="{C7244BFD-D900-4B87-8719-479F95E33D75}"/>
                  </a:ext>
                </a:extLst>
              </p:cNvPr>
              <p:cNvSpPr>
                <a:spLocks noChangeArrowheads="1"/>
              </p:cNvSpPr>
              <p:nvPr/>
            </p:nvSpPr>
            <p:spPr bwMode="hidden">
              <a:xfrm>
                <a:off x="2476" y="4056"/>
                <a:ext cx="227" cy="135"/>
              </a:xfrm>
              <a:prstGeom prst="ellipse">
                <a:avLst/>
              </a:prstGeom>
              <a:gradFill rotWithShape="0">
                <a:gsLst>
                  <a:gs pos="0">
                    <a:schemeClr val="accent2"/>
                  </a:gs>
                  <a:gs pos="100000">
                    <a:schemeClr val="accent2">
                      <a:gamma/>
                      <a:shade val="90980"/>
                      <a:invGamma/>
                    </a:schemeClr>
                  </a:gs>
                </a:gsLst>
                <a:lin ang="2700000" scaled="1"/>
              </a:gradFill>
              <a:ln w="9525">
                <a:noFill/>
                <a:round/>
                <a:headEnd/>
                <a:tailEnd/>
              </a:ln>
              <a:effectLst/>
            </p:spPr>
            <p:txBody>
              <a:bodyPr/>
              <a:lstStyle/>
              <a:p>
                <a:pPr eaLnBrk="1" hangingPunct="1">
                  <a:defRPr/>
                </a:pPr>
                <a:endParaRPr lang="el-GR" sz="1800">
                  <a:latin typeface="Arial" charset="0"/>
                </a:endParaRPr>
              </a:p>
            </p:txBody>
          </p:sp>
          <p:sp>
            <p:nvSpPr>
              <p:cNvPr id="46" name="Oval 24">
                <a:extLst>
                  <a:ext uri="{FF2B5EF4-FFF2-40B4-BE49-F238E27FC236}">
                    <a16:creationId xmlns:a16="http://schemas.microsoft.com/office/drawing/2014/main" xmlns="" id="{BE1EEA88-F6BA-4691-9E43-77386C07873C}"/>
                  </a:ext>
                </a:extLst>
              </p:cNvPr>
              <p:cNvSpPr>
                <a:spLocks noChangeArrowheads="1"/>
              </p:cNvSpPr>
              <p:nvPr/>
            </p:nvSpPr>
            <p:spPr bwMode="hidden">
              <a:xfrm>
                <a:off x="2542" y="4097"/>
                <a:ext cx="90" cy="60"/>
              </a:xfrm>
              <a:prstGeom prst="ellipse">
                <a:avLst/>
              </a:prstGeom>
              <a:gradFill rotWithShape="0">
                <a:gsLst>
                  <a:gs pos="0">
                    <a:schemeClr val="accent2"/>
                  </a:gs>
                  <a:gs pos="100000">
                    <a:schemeClr val="accent2">
                      <a:gamma/>
                      <a:shade val="90980"/>
                      <a:invGamma/>
                    </a:schemeClr>
                  </a:gs>
                </a:gsLst>
                <a:lin ang="0" scaled="1"/>
              </a:gradFill>
              <a:ln w="9525">
                <a:noFill/>
                <a:round/>
                <a:headEnd/>
                <a:tailEnd/>
              </a:ln>
              <a:effectLst/>
            </p:spPr>
            <p:txBody>
              <a:bodyPr/>
              <a:lstStyle/>
              <a:p>
                <a:pPr eaLnBrk="1" hangingPunct="1">
                  <a:defRPr/>
                </a:pPr>
                <a:endParaRPr lang="el-GR" sz="1800">
                  <a:latin typeface="Arial" charset="0"/>
                </a:endParaRPr>
              </a:p>
            </p:txBody>
          </p:sp>
          <p:sp>
            <p:nvSpPr>
              <p:cNvPr id="47" name="Freeform 25">
                <a:extLst>
                  <a:ext uri="{FF2B5EF4-FFF2-40B4-BE49-F238E27FC236}">
                    <a16:creationId xmlns:a16="http://schemas.microsoft.com/office/drawing/2014/main" xmlns="" id="{0F646AF8-CB9F-4C4F-8EA2-1618FB8D6F52}"/>
                  </a:ext>
                </a:extLst>
              </p:cNvPr>
              <p:cNvSpPr>
                <a:spLocks/>
              </p:cNvSpPr>
              <p:nvPr/>
            </p:nvSpPr>
            <p:spPr bwMode="hidden">
              <a:xfrm>
                <a:off x="2585" y="3822"/>
                <a:ext cx="449" cy="186"/>
              </a:xfrm>
              <a:custGeom>
                <a:avLst/>
                <a:gdLst/>
                <a:ahLst/>
                <a:cxnLst>
                  <a:cxn ang="0">
                    <a:pos x="6" y="6"/>
                  </a:cxn>
                  <a:cxn ang="0">
                    <a:pos x="78" y="12"/>
                  </a:cxn>
                  <a:cxn ang="0">
                    <a:pos x="150" y="18"/>
                  </a:cxn>
                  <a:cxn ang="0">
                    <a:pos x="215" y="36"/>
                  </a:cxn>
                  <a:cxn ang="0">
                    <a:pos x="275" y="60"/>
                  </a:cxn>
                  <a:cxn ang="0">
                    <a:pos x="329" y="84"/>
                  </a:cxn>
                  <a:cxn ang="0">
                    <a:pos x="377" y="114"/>
                  </a:cxn>
                  <a:cxn ang="0">
                    <a:pos x="419" y="150"/>
                  </a:cxn>
                  <a:cxn ang="0">
                    <a:pos x="448" y="186"/>
                  </a:cxn>
                  <a:cxn ang="0">
                    <a:pos x="448" y="162"/>
                  </a:cxn>
                  <a:cxn ang="0">
                    <a:pos x="413" y="126"/>
                  </a:cxn>
                  <a:cxn ang="0">
                    <a:pos x="371" y="96"/>
                  </a:cxn>
                  <a:cxn ang="0">
                    <a:pos x="323" y="66"/>
                  </a:cxn>
                  <a:cxn ang="0">
                    <a:pos x="269" y="48"/>
                  </a:cxn>
                  <a:cxn ang="0">
                    <a:pos x="144" y="12"/>
                  </a:cxn>
                  <a:cxn ang="0">
                    <a:pos x="78" y="6"/>
                  </a:cxn>
                  <a:cxn ang="0">
                    <a:pos x="6" y="0"/>
                  </a:cxn>
                  <a:cxn ang="0">
                    <a:pos x="0" y="0"/>
                  </a:cxn>
                  <a:cxn ang="0">
                    <a:pos x="0" y="0"/>
                  </a:cxn>
                  <a:cxn ang="0">
                    <a:pos x="0" y="6"/>
                  </a:cxn>
                  <a:cxn ang="0">
                    <a:pos x="0" y="6"/>
                  </a:cxn>
                  <a:cxn ang="0">
                    <a:pos x="6" y="6"/>
                  </a:cxn>
                  <a:cxn ang="0">
                    <a:pos x="6" y="6"/>
                  </a:cxn>
                </a:cxnLst>
                <a:rect l="0" t="0" r="r" b="b"/>
                <a:pathLst>
                  <a:path w="448" h="186">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0"/>
                    </a:lnTo>
                    <a:lnTo>
                      <a:pt x="0" y="6"/>
                    </a:lnTo>
                    <a:lnTo>
                      <a:pt x="0" y="6"/>
                    </a:lnTo>
                    <a:lnTo>
                      <a:pt x="6" y="6"/>
                    </a:lnTo>
                    <a:lnTo>
                      <a:pt x="6" y="6"/>
                    </a:lnTo>
                    <a:close/>
                  </a:path>
                </a:pathLst>
              </a:custGeom>
              <a:gradFill rotWithShape="0">
                <a:gsLst>
                  <a:gs pos="0">
                    <a:schemeClr val="accent2">
                      <a:gamma/>
                      <a:shade val="90980"/>
                      <a:invGamma/>
                    </a:schemeClr>
                  </a:gs>
                  <a:gs pos="100000">
                    <a:schemeClr val="accent2"/>
                  </a:gs>
                </a:gsLst>
                <a:lin ang="5400000" scaled="1"/>
              </a:gradFill>
              <a:ln w="9525">
                <a:noFill/>
                <a:round/>
                <a:headEnd/>
                <a:tailEnd/>
              </a:ln>
            </p:spPr>
            <p:txBody>
              <a:bodyPr/>
              <a:lstStyle/>
              <a:p>
                <a:pPr eaLnBrk="1" hangingPunct="1">
                  <a:defRPr/>
                </a:pPr>
                <a:endParaRPr lang="el-GR" sz="1800">
                  <a:latin typeface="Arial" charset="0"/>
                </a:endParaRPr>
              </a:p>
            </p:txBody>
          </p:sp>
          <p:sp>
            <p:nvSpPr>
              <p:cNvPr id="48" name="Freeform 26">
                <a:extLst>
                  <a:ext uri="{FF2B5EF4-FFF2-40B4-BE49-F238E27FC236}">
                    <a16:creationId xmlns:a16="http://schemas.microsoft.com/office/drawing/2014/main" xmlns="" id="{717C3B1B-56B2-455E-A5BE-90D4B6A15A16}"/>
                  </a:ext>
                </a:extLst>
              </p:cNvPr>
              <p:cNvSpPr>
                <a:spLocks/>
              </p:cNvSpPr>
              <p:nvPr/>
            </p:nvSpPr>
            <p:spPr bwMode="hidden">
              <a:xfrm>
                <a:off x="2142" y="3852"/>
                <a:ext cx="892" cy="462"/>
              </a:xfrm>
              <a:custGeom>
                <a:avLst/>
                <a:gdLst/>
                <a:ahLst/>
                <a:cxnLst>
                  <a:cxn ang="0">
                    <a:pos x="23" y="276"/>
                  </a:cxn>
                  <a:cxn ang="0">
                    <a:pos x="29" y="222"/>
                  </a:cxn>
                  <a:cxn ang="0">
                    <a:pos x="59" y="174"/>
                  </a:cxn>
                  <a:cxn ang="0">
                    <a:pos x="95" y="132"/>
                  </a:cxn>
                  <a:cxn ang="0">
                    <a:pos x="149" y="96"/>
                  </a:cxn>
                  <a:cxn ang="0">
                    <a:pos x="209" y="60"/>
                  </a:cxn>
                  <a:cxn ang="0">
                    <a:pos x="281" y="36"/>
                  </a:cxn>
                  <a:cxn ang="0">
                    <a:pos x="364" y="24"/>
                  </a:cxn>
                  <a:cxn ang="0">
                    <a:pos x="448" y="18"/>
                  </a:cxn>
                  <a:cxn ang="0">
                    <a:pos x="532" y="24"/>
                  </a:cxn>
                  <a:cxn ang="0">
                    <a:pos x="609" y="36"/>
                  </a:cxn>
                  <a:cxn ang="0">
                    <a:pos x="681" y="60"/>
                  </a:cxn>
                  <a:cxn ang="0">
                    <a:pos x="741" y="96"/>
                  </a:cxn>
                  <a:cxn ang="0">
                    <a:pos x="795" y="132"/>
                  </a:cxn>
                  <a:cxn ang="0">
                    <a:pos x="831" y="174"/>
                  </a:cxn>
                  <a:cxn ang="0">
                    <a:pos x="861" y="222"/>
                  </a:cxn>
                  <a:cxn ang="0">
                    <a:pos x="867" y="276"/>
                  </a:cxn>
                  <a:cxn ang="0">
                    <a:pos x="855" y="330"/>
                  </a:cxn>
                  <a:cxn ang="0">
                    <a:pos x="831" y="378"/>
                  </a:cxn>
                  <a:cxn ang="0">
                    <a:pos x="783" y="426"/>
                  </a:cxn>
                  <a:cxn ang="0">
                    <a:pos x="723" y="462"/>
                  </a:cxn>
                  <a:cxn ang="0">
                    <a:pos x="765" y="462"/>
                  </a:cxn>
                  <a:cxn ang="0">
                    <a:pos x="819" y="426"/>
                  </a:cxn>
                  <a:cxn ang="0">
                    <a:pos x="855" y="378"/>
                  </a:cxn>
                  <a:cxn ang="0">
                    <a:pos x="884" y="330"/>
                  </a:cxn>
                  <a:cxn ang="0">
                    <a:pos x="890" y="276"/>
                  </a:cxn>
                  <a:cxn ang="0">
                    <a:pos x="884" y="222"/>
                  </a:cxn>
                  <a:cxn ang="0">
                    <a:pos x="855" y="168"/>
                  </a:cxn>
                  <a:cxn ang="0">
                    <a:pos x="813" y="120"/>
                  </a:cxn>
                  <a:cxn ang="0">
                    <a:pos x="759" y="84"/>
                  </a:cxn>
                  <a:cxn ang="0">
                    <a:pos x="693" y="48"/>
                  </a:cxn>
                  <a:cxn ang="0">
                    <a:pos x="621" y="24"/>
                  </a:cxn>
                  <a:cxn ang="0">
                    <a:pos x="538" y="6"/>
                  </a:cxn>
                  <a:cxn ang="0">
                    <a:pos x="448" y="0"/>
                  </a:cxn>
                  <a:cxn ang="0">
                    <a:pos x="358" y="6"/>
                  </a:cxn>
                  <a:cxn ang="0">
                    <a:pos x="275" y="24"/>
                  </a:cxn>
                  <a:cxn ang="0">
                    <a:pos x="197" y="48"/>
                  </a:cxn>
                  <a:cxn ang="0">
                    <a:pos x="131" y="84"/>
                  </a:cxn>
                  <a:cxn ang="0">
                    <a:pos x="77" y="120"/>
                  </a:cxn>
                  <a:cxn ang="0">
                    <a:pos x="35" y="168"/>
                  </a:cxn>
                  <a:cxn ang="0">
                    <a:pos x="12" y="222"/>
                  </a:cxn>
                  <a:cxn ang="0">
                    <a:pos x="0" y="276"/>
                  </a:cxn>
                  <a:cxn ang="0">
                    <a:pos x="6" y="330"/>
                  </a:cxn>
                  <a:cxn ang="0">
                    <a:pos x="35" y="378"/>
                  </a:cxn>
                  <a:cxn ang="0">
                    <a:pos x="71" y="426"/>
                  </a:cxn>
                  <a:cxn ang="0">
                    <a:pos x="125" y="462"/>
                  </a:cxn>
                  <a:cxn ang="0">
                    <a:pos x="167" y="462"/>
                  </a:cxn>
                  <a:cxn ang="0">
                    <a:pos x="107" y="426"/>
                  </a:cxn>
                  <a:cxn ang="0">
                    <a:pos x="59" y="378"/>
                  </a:cxn>
                  <a:cxn ang="0">
                    <a:pos x="35" y="330"/>
                  </a:cxn>
                  <a:cxn ang="0">
                    <a:pos x="23" y="276"/>
                  </a:cxn>
                  <a:cxn ang="0">
                    <a:pos x="23" y="276"/>
                  </a:cxn>
                </a:cxnLst>
                <a:rect l="0" t="0" r="r" b="b"/>
                <a:pathLst>
                  <a:path w="890" h="462">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lnTo>
                      <a:pt x="23" y="276"/>
                    </a:lnTo>
                    <a:close/>
                  </a:path>
                </a:pathLst>
              </a:custGeom>
              <a:gradFill rotWithShape="0">
                <a:gsLst>
                  <a:gs pos="0">
                    <a:schemeClr val="accent2"/>
                  </a:gs>
                  <a:gs pos="100000">
                    <a:schemeClr val="accent2">
                      <a:gamma/>
                      <a:shade val="84706"/>
                      <a:invGamma/>
                    </a:schemeClr>
                  </a:gs>
                </a:gsLst>
                <a:lin ang="2700000" scaled="1"/>
              </a:gradFill>
              <a:ln w="9525">
                <a:noFill/>
                <a:round/>
                <a:headEnd/>
                <a:tailEnd/>
              </a:ln>
            </p:spPr>
            <p:txBody>
              <a:bodyPr/>
              <a:lstStyle/>
              <a:p>
                <a:pPr eaLnBrk="1" hangingPunct="1">
                  <a:defRPr/>
                </a:pPr>
                <a:endParaRPr lang="el-GR" sz="1800">
                  <a:latin typeface="Arial" charset="0"/>
                </a:endParaRPr>
              </a:p>
            </p:txBody>
          </p:sp>
          <p:sp>
            <p:nvSpPr>
              <p:cNvPr id="49" name="Freeform 27">
                <a:extLst>
                  <a:ext uri="{FF2B5EF4-FFF2-40B4-BE49-F238E27FC236}">
                    <a16:creationId xmlns:a16="http://schemas.microsoft.com/office/drawing/2014/main" xmlns="" id="{23BEBB7C-432F-4CE6-ABC3-740A26F08C5A}"/>
                  </a:ext>
                </a:extLst>
              </p:cNvPr>
              <p:cNvSpPr>
                <a:spLocks/>
              </p:cNvSpPr>
              <p:nvPr/>
            </p:nvSpPr>
            <p:spPr bwMode="hidden">
              <a:xfrm>
                <a:off x="2082" y="3828"/>
                <a:ext cx="407" cy="486"/>
              </a:xfrm>
              <a:custGeom>
                <a:avLst/>
                <a:gdLst/>
                <a:ahLst/>
                <a:cxnLst>
                  <a:cxn ang="0">
                    <a:pos x="18" y="300"/>
                  </a:cxn>
                  <a:cxn ang="0">
                    <a:pos x="24" y="246"/>
                  </a:cxn>
                  <a:cxn ang="0">
                    <a:pos x="48" y="198"/>
                  </a:cxn>
                  <a:cxn ang="0">
                    <a:pos x="83" y="150"/>
                  </a:cxn>
                  <a:cxn ang="0">
                    <a:pos x="131" y="108"/>
                  </a:cxn>
                  <a:cxn ang="0">
                    <a:pos x="185" y="72"/>
                  </a:cxn>
                  <a:cxn ang="0">
                    <a:pos x="251" y="42"/>
                  </a:cxn>
                  <a:cxn ang="0">
                    <a:pos x="329" y="24"/>
                  </a:cxn>
                  <a:cxn ang="0">
                    <a:pos x="406" y="6"/>
                  </a:cxn>
                  <a:cxn ang="0">
                    <a:pos x="406" y="0"/>
                  </a:cxn>
                  <a:cxn ang="0">
                    <a:pos x="323" y="12"/>
                  </a:cxn>
                  <a:cxn ang="0">
                    <a:pos x="245" y="36"/>
                  </a:cxn>
                  <a:cxn ang="0">
                    <a:pos x="179" y="66"/>
                  </a:cxn>
                  <a:cxn ang="0">
                    <a:pos x="119" y="102"/>
                  </a:cxn>
                  <a:cxn ang="0">
                    <a:pos x="72" y="144"/>
                  </a:cxn>
                  <a:cxn ang="0">
                    <a:pos x="30" y="192"/>
                  </a:cxn>
                  <a:cxn ang="0">
                    <a:pos x="6" y="246"/>
                  </a:cxn>
                  <a:cxn ang="0">
                    <a:pos x="0" y="300"/>
                  </a:cxn>
                  <a:cxn ang="0">
                    <a:pos x="6" y="348"/>
                  </a:cxn>
                  <a:cxn ang="0">
                    <a:pos x="30" y="396"/>
                  </a:cxn>
                  <a:cxn ang="0">
                    <a:pos x="66" y="444"/>
                  </a:cxn>
                  <a:cxn ang="0">
                    <a:pos x="107" y="486"/>
                  </a:cxn>
                  <a:cxn ang="0">
                    <a:pos x="131" y="486"/>
                  </a:cxn>
                  <a:cxn ang="0">
                    <a:pos x="83" y="450"/>
                  </a:cxn>
                  <a:cxn ang="0">
                    <a:pos x="48" y="402"/>
                  </a:cxn>
                  <a:cxn ang="0">
                    <a:pos x="24" y="354"/>
                  </a:cxn>
                  <a:cxn ang="0">
                    <a:pos x="18" y="300"/>
                  </a:cxn>
                  <a:cxn ang="0">
                    <a:pos x="18" y="300"/>
                  </a:cxn>
                </a:cxnLst>
                <a:rect l="0" t="0" r="r" b="b"/>
                <a:pathLst>
                  <a:path w="406" h="486">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lnTo>
                      <a:pt x="18" y="300"/>
                    </a:lnTo>
                    <a:close/>
                  </a:path>
                </a:pathLst>
              </a:custGeom>
              <a:gradFill rotWithShape="0">
                <a:gsLst>
                  <a:gs pos="0">
                    <a:schemeClr val="accent2"/>
                  </a:gs>
                  <a:gs pos="100000">
                    <a:schemeClr val="accent2">
                      <a:gamma/>
                      <a:shade val="90980"/>
                      <a:invGamma/>
                    </a:schemeClr>
                  </a:gs>
                </a:gsLst>
                <a:lin ang="0" scaled="1"/>
              </a:gradFill>
              <a:ln w="9525">
                <a:noFill/>
                <a:round/>
                <a:headEnd/>
                <a:tailEnd/>
              </a:ln>
            </p:spPr>
            <p:txBody>
              <a:bodyPr/>
              <a:lstStyle/>
              <a:p>
                <a:pPr eaLnBrk="1" hangingPunct="1">
                  <a:defRPr/>
                </a:pPr>
                <a:endParaRPr lang="el-GR" sz="1800">
                  <a:latin typeface="Arial" charset="0"/>
                </a:endParaRPr>
              </a:p>
            </p:txBody>
          </p:sp>
          <p:sp>
            <p:nvSpPr>
              <p:cNvPr id="50" name="Freeform 28">
                <a:extLst>
                  <a:ext uri="{FF2B5EF4-FFF2-40B4-BE49-F238E27FC236}">
                    <a16:creationId xmlns:a16="http://schemas.microsoft.com/office/drawing/2014/main" xmlns="" id="{66ACD3D6-8686-41E9-BAB0-C62C0A2FADA0}"/>
                  </a:ext>
                </a:extLst>
              </p:cNvPr>
              <p:cNvSpPr>
                <a:spLocks/>
              </p:cNvSpPr>
              <p:nvPr/>
            </p:nvSpPr>
            <p:spPr bwMode="hidden">
              <a:xfrm>
                <a:off x="2987" y="4044"/>
                <a:ext cx="108" cy="252"/>
              </a:xfrm>
              <a:custGeom>
                <a:avLst/>
                <a:gdLst/>
                <a:ahLst/>
                <a:cxnLst>
                  <a:cxn ang="0">
                    <a:pos x="89" y="84"/>
                  </a:cxn>
                  <a:cxn ang="0">
                    <a:pos x="83" y="132"/>
                  </a:cxn>
                  <a:cxn ang="0">
                    <a:pos x="65" y="174"/>
                  </a:cxn>
                  <a:cxn ang="0">
                    <a:pos x="36" y="216"/>
                  </a:cxn>
                  <a:cxn ang="0">
                    <a:pos x="0" y="252"/>
                  </a:cxn>
                  <a:cxn ang="0">
                    <a:pos x="18" y="252"/>
                  </a:cxn>
                  <a:cxn ang="0">
                    <a:pos x="53" y="216"/>
                  </a:cxn>
                  <a:cxn ang="0">
                    <a:pos x="83" y="174"/>
                  </a:cxn>
                  <a:cxn ang="0">
                    <a:pos x="101" y="132"/>
                  </a:cxn>
                  <a:cxn ang="0">
                    <a:pos x="107" y="84"/>
                  </a:cxn>
                  <a:cxn ang="0">
                    <a:pos x="101" y="42"/>
                  </a:cxn>
                  <a:cxn ang="0">
                    <a:pos x="89" y="0"/>
                  </a:cxn>
                  <a:cxn ang="0">
                    <a:pos x="65" y="0"/>
                  </a:cxn>
                  <a:cxn ang="0">
                    <a:pos x="83" y="42"/>
                  </a:cxn>
                  <a:cxn ang="0">
                    <a:pos x="89" y="84"/>
                  </a:cxn>
                  <a:cxn ang="0">
                    <a:pos x="89" y="84"/>
                  </a:cxn>
                </a:cxnLst>
                <a:rect l="0" t="0" r="r" b="b"/>
                <a:pathLst>
                  <a:path w="107" h="252">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lnTo>
                      <a:pt x="89" y="84"/>
                    </a:lnTo>
                    <a:close/>
                  </a:path>
                </a:pathLst>
              </a:custGeom>
              <a:gradFill rotWithShape="0">
                <a:gsLst>
                  <a:gs pos="0">
                    <a:schemeClr val="accent2"/>
                  </a:gs>
                  <a:gs pos="100000">
                    <a:schemeClr val="accent2">
                      <a:gamma/>
                      <a:shade val="81961"/>
                      <a:invGamma/>
                    </a:schemeClr>
                  </a:gs>
                </a:gsLst>
                <a:lin ang="5400000" scaled="1"/>
              </a:gradFill>
              <a:ln w="9525">
                <a:noFill/>
                <a:round/>
                <a:headEnd/>
                <a:tailEnd/>
              </a:ln>
            </p:spPr>
            <p:txBody>
              <a:bodyPr/>
              <a:lstStyle/>
              <a:p>
                <a:pPr eaLnBrk="1" hangingPunct="1">
                  <a:defRPr/>
                </a:pPr>
                <a:endParaRPr lang="el-GR" sz="1800">
                  <a:latin typeface="Arial" charset="0"/>
                </a:endParaRPr>
              </a:p>
            </p:txBody>
          </p:sp>
          <p:sp>
            <p:nvSpPr>
              <p:cNvPr id="51" name="Freeform 29">
                <a:extLst>
                  <a:ext uri="{FF2B5EF4-FFF2-40B4-BE49-F238E27FC236}">
                    <a16:creationId xmlns:a16="http://schemas.microsoft.com/office/drawing/2014/main" xmlns="" id="{2B36CB16-61FD-4B52-A317-0DAD06B61DE7}"/>
                  </a:ext>
                </a:extLst>
              </p:cNvPr>
              <p:cNvSpPr>
                <a:spLocks/>
              </p:cNvSpPr>
              <p:nvPr/>
            </p:nvSpPr>
            <p:spPr bwMode="hidden">
              <a:xfrm>
                <a:off x="2068" y="3685"/>
                <a:ext cx="835" cy="150"/>
              </a:xfrm>
              <a:custGeom>
                <a:avLst/>
                <a:gdLst>
                  <a:gd name="T0" fmla="*/ 518 w 835"/>
                  <a:gd name="T1" fmla="*/ 18 h 150"/>
                  <a:gd name="T2" fmla="*/ 597 w 835"/>
                  <a:gd name="T3" fmla="*/ 24 h 150"/>
                  <a:gd name="T4" fmla="*/ 682 w 835"/>
                  <a:gd name="T5" fmla="*/ 30 h 150"/>
                  <a:gd name="T6" fmla="*/ 755 w 835"/>
                  <a:gd name="T7" fmla="*/ 42 h 150"/>
                  <a:gd name="T8" fmla="*/ 828 w 835"/>
                  <a:gd name="T9" fmla="*/ 60 h 150"/>
                  <a:gd name="T10" fmla="*/ 835 w 835"/>
                  <a:gd name="T11" fmla="*/ 42 h 150"/>
                  <a:gd name="T12" fmla="*/ 761 w 835"/>
                  <a:gd name="T13" fmla="*/ 24 h 150"/>
                  <a:gd name="T14" fmla="*/ 688 w 835"/>
                  <a:gd name="T15" fmla="*/ 12 h 150"/>
                  <a:gd name="T16" fmla="*/ 603 w 835"/>
                  <a:gd name="T17" fmla="*/ 6 h 150"/>
                  <a:gd name="T18" fmla="*/ 518 w 835"/>
                  <a:gd name="T19" fmla="*/ 0 h 150"/>
                  <a:gd name="T20" fmla="*/ 372 w 835"/>
                  <a:gd name="T21" fmla="*/ 12 h 150"/>
                  <a:gd name="T22" fmla="*/ 232 w 835"/>
                  <a:gd name="T23" fmla="*/ 36 h 150"/>
                  <a:gd name="T24" fmla="*/ 110 w 835"/>
                  <a:gd name="T25" fmla="*/ 78 h 150"/>
                  <a:gd name="T26" fmla="*/ 0 w 835"/>
                  <a:gd name="T27" fmla="*/ 132 h 150"/>
                  <a:gd name="T28" fmla="*/ 19 w 835"/>
                  <a:gd name="T29" fmla="*/ 150 h 150"/>
                  <a:gd name="T30" fmla="*/ 122 w 835"/>
                  <a:gd name="T31" fmla="*/ 96 h 150"/>
                  <a:gd name="T32" fmla="*/ 244 w 835"/>
                  <a:gd name="T33" fmla="*/ 54 h 150"/>
                  <a:gd name="T34" fmla="*/ 378 w 835"/>
                  <a:gd name="T35" fmla="*/ 30 h 150"/>
                  <a:gd name="T36" fmla="*/ 518 w 835"/>
                  <a:gd name="T37" fmla="*/ 18 h 150"/>
                  <a:gd name="T38" fmla="*/ 518 w 835"/>
                  <a:gd name="T39" fmla="*/ 18 h 15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835" h="15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close/>
                  </a:path>
                </a:pathLst>
              </a:custGeom>
              <a:solidFill>
                <a:schemeClr val="accent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sz="1800"/>
              </a:p>
            </p:txBody>
          </p:sp>
          <p:sp>
            <p:nvSpPr>
              <p:cNvPr id="52" name="Freeform 30">
                <a:extLst>
                  <a:ext uri="{FF2B5EF4-FFF2-40B4-BE49-F238E27FC236}">
                    <a16:creationId xmlns:a16="http://schemas.microsoft.com/office/drawing/2014/main" xmlns="" id="{9BA04D2C-A445-4857-8A12-A68CD1C6A2BB}"/>
                  </a:ext>
                </a:extLst>
              </p:cNvPr>
              <p:cNvSpPr>
                <a:spLocks/>
              </p:cNvSpPr>
              <p:nvPr/>
            </p:nvSpPr>
            <p:spPr bwMode="hidden">
              <a:xfrm>
                <a:off x="1867" y="3853"/>
                <a:ext cx="171" cy="461"/>
              </a:xfrm>
              <a:custGeom>
                <a:avLst/>
                <a:gdLst>
                  <a:gd name="T0" fmla="*/ 31 w 171"/>
                  <a:gd name="T1" fmla="*/ 263 h 461"/>
                  <a:gd name="T2" fmla="*/ 43 w 171"/>
                  <a:gd name="T3" fmla="*/ 191 h 461"/>
                  <a:gd name="T4" fmla="*/ 67 w 171"/>
                  <a:gd name="T5" fmla="*/ 131 h 461"/>
                  <a:gd name="T6" fmla="*/ 116 w 171"/>
                  <a:gd name="T7" fmla="*/ 72 h 461"/>
                  <a:gd name="T8" fmla="*/ 171 w 171"/>
                  <a:gd name="T9" fmla="*/ 18 h 461"/>
                  <a:gd name="T10" fmla="*/ 153 w 171"/>
                  <a:gd name="T11" fmla="*/ 0 h 461"/>
                  <a:gd name="T12" fmla="*/ 86 w 171"/>
                  <a:gd name="T13" fmla="*/ 60 h 461"/>
                  <a:gd name="T14" fmla="*/ 43 w 171"/>
                  <a:gd name="T15" fmla="*/ 120 h 461"/>
                  <a:gd name="T16" fmla="*/ 13 w 171"/>
                  <a:gd name="T17" fmla="*/ 191 h 461"/>
                  <a:gd name="T18" fmla="*/ 0 w 171"/>
                  <a:gd name="T19" fmla="*/ 263 h 461"/>
                  <a:gd name="T20" fmla="*/ 6 w 171"/>
                  <a:gd name="T21" fmla="*/ 317 h 461"/>
                  <a:gd name="T22" fmla="*/ 25 w 171"/>
                  <a:gd name="T23" fmla="*/ 365 h 461"/>
                  <a:gd name="T24" fmla="*/ 49 w 171"/>
                  <a:gd name="T25" fmla="*/ 413 h 461"/>
                  <a:gd name="T26" fmla="*/ 86 w 171"/>
                  <a:gd name="T27" fmla="*/ 461 h 461"/>
                  <a:gd name="T28" fmla="*/ 122 w 171"/>
                  <a:gd name="T29" fmla="*/ 461 h 461"/>
                  <a:gd name="T30" fmla="*/ 86 w 171"/>
                  <a:gd name="T31" fmla="*/ 413 h 461"/>
                  <a:gd name="T32" fmla="*/ 55 w 171"/>
                  <a:gd name="T33" fmla="*/ 365 h 461"/>
                  <a:gd name="T34" fmla="*/ 37 w 171"/>
                  <a:gd name="T35" fmla="*/ 317 h 461"/>
                  <a:gd name="T36" fmla="*/ 31 w 171"/>
                  <a:gd name="T37" fmla="*/ 263 h 461"/>
                  <a:gd name="T38" fmla="*/ 31 w 171"/>
                  <a:gd name="T39" fmla="*/ 263 h 46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71" h="461">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close/>
                  </a:path>
                </a:pathLst>
              </a:custGeom>
              <a:solidFill>
                <a:schemeClr val="accent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sz="1800"/>
              </a:p>
            </p:txBody>
          </p:sp>
          <p:sp>
            <p:nvSpPr>
              <p:cNvPr id="53" name="Freeform 31">
                <a:extLst>
                  <a:ext uri="{FF2B5EF4-FFF2-40B4-BE49-F238E27FC236}">
                    <a16:creationId xmlns:a16="http://schemas.microsoft.com/office/drawing/2014/main" xmlns="" id="{9007EC09-8477-414F-B9CD-C65E9B5B0B6A}"/>
                  </a:ext>
                </a:extLst>
              </p:cNvPr>
              <p:cNvSpPr>
                <a:spLocks/>
              </p:cNvSpPr>
              <p:nvPr/>
            </p:nvSpPr>
            <p:spPr bwMode="hidden">
              <a:xfrm>
                <a:off x="2951" y="3751"/>
                <a:ext cx="360" cy="563"/>
              </a:xfrm>
              <a:custGeom>
                <a:avLst/>
                <a:gdLst/>
                <a:ahLst/>
                <a:cxnLst>
                  <a:cxn ang="0">
                    <a:pos x="360" y="365"/>
                  </a:cxn>
                  <a:cxn ang="0">
                    <a:pos x="353" y="305"/>
                  </a:cxn>
                  <a:cxn ang="0">
                    <a:pos x="335" y="251"/>
                  </a:cxn>
                  <a:cxn ang="0">
                    <a:pos x="305" y="204"/>
                  </a:cxn>
                  <a:cxn ang="0">
                    <a:pos x="262" y="156"/>
                  </a:cxn>
                  <a:cxn ang="0">
                    <a:pos x="213" y="108"/>
                  </a:cxn>
                  <a:cxn ang="0">
                    <a:pos x="159" y="66"/>
                  </a:cxn>
                  <a:cxn ang="0">
                    <a:pos x="92" y="30"/>
                  </a:cxn>
                  <a:cxn ang="0">
                    <a:pos x="19" y="0"/>
                  </a:cxn>
                  <a:cxn ang="0">
                    <a:pos x="0" y="12"/>
                  </a:cxn>
                  <a:cxn ang="0">
                    <a:pos x="67" y="42"/>
                  </a:cxn>
                  <a:cxn ang="0">
                    <a:pos x="134" y="78"/>
                  </a:cxn>
                  <a:cxn ang="0">
                    <a:pos x="189" y="114"/>
                  </a:cxn>
                  <a:cxn ang="0">
                    <a:pos x="238" y="162"/>
                  </a:cxn>
                  <a:cxn ang="0">
                    <a:pos x="274" y="210"/>
                  </a:cxn>
                  <a:cxn ang="0">
                    <a:pos x="299" y="257"/>
                  </a:cxn>
                  <a:cxn ang="0">
                    <a:pos x="317" y="311"/>
                  </a:cxn>
                  <a:cxn ang="0">
                    <a:pos x="323" y="365"/>
                  </a:cxn>
                  <a:cxn ang="0">
                    <a:pos x="317" y="419"/>
                  </a:cxn>
                  <a:cxn ang="0">
                    <a:pos x="299" y="467"/>
                  </a:cxn>
                  <a:cxn ang="0">
                    <a:pos x="274" y="515"/>
                  </a:cxn>
                  <a:cxn ang="0">
                    <a:pos x="238" y="563"/>
                  </a:cxn>
                  <a:cxn ang="0">
                    <a:pos x="268" y="563"/>
                  </a:cxn>
                  <a:cxn ang="0">
                    <a:pos x="311" y="515"/>
                  </a:cxn>
                  <a:cxn ang="0">
                    <a:pos x="335" y="467"/>
                  </a:cxn>
                  <a:cxn ang="0">
                    <a:pos x="353" y="419"/>
                  </a:cxn>
                  <a:cxn ang="0">
                    <a:pos x="360" y="365"/>
                  </a:cxn>
                  <a:cxn ang="0">
                    <a:pos x="360" y="365"/>
                  </a:cxn>
                </a:cxnLst>
                <a:rect l="0" t="0" r="r" b="b"/>
                <a:pathLst>
                  <a:path w="360" h="563">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lnTo>
                      <a:pt x="360" y="36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eaLnBrk="1" hangingPunct="1">
                  <a:defRPr/>
                </a:pPr>
                <a:endParaRPr lang="el-GR" sz="1800">
                  <a:latin typeface="Arial" charset="0"/>
                </a:endParaRPr>
              </a:p>
            </p:txBody>
          </p:sp>
          <p:sp>
            <p:nvSpPr>
              <p:cNvPr id="54" name="Freeform 32">
                <a:extLst>
                  <a:ext uri="{FF2B5EF4-FFF2-40B4-BE49-F238E27FC236}">
                    <a16:creationId xmlns:a16="http://schemas.microsoft.com/office/drawing/2014/main" xmlns="" id="{E6E2AE55-24A8-4BB2-9846-1F15829ECA1B}"/>
                  </a:ext>
                </a:extLst>
              </p:cNvPr>
              <p:cNvSpPr>
                <a:spLocks/>
              </p:cNvSpPr>
              <p:nvPr/>
            </p:nvSpPr>
            <p:spPr bwMode="hidden">
              <a:xfrm>
                <a:off x="2318" y="3631"/>
                <a:ext cx="1078" cy="425"/>
              </a:xfrm>
              <a:custGeom>
                <a:avLst/>
                <a:gdLst/>
                <a:ahLst/>
                <a:cxnLst>
                  <a:cxn ang="0">
                    <a:pos x="1053" y="425"/>
                  </a:cxn>
                  <a:cxn ang="0">
                    <a:pos x="1078" y="419"/>
                  </a:cxn>
                  <a:cxn ang="0">
                    <a:pos x="1066" y="377"/>
                  </a:cxn>
                  <a:cxn ang="0">
                    <a:pos x="1047" y="336"/>
                  </a:cxn>
                  <a:cxn ang="0">
                    <a:pos x="986" y="252"/>
                  </a:cxn>
                  <a:cxn ang="0">
                    <a:pos x="907" y="180"/>
                  </a:cxn>
                  <a:cxn ang="0">
                    <a:pos x="810" y="120"/>
                  </a:cxn>
                  <a:cxn ang="0">
                    <a:pos x="694" y="72"/>
                  </a:cxn>
                  <a:cxn ang="0">
                    <a:pos x="560" y="30"/>
                  </a:cxn>
                  <a:cxn ang="0">
                    <a:pos x="420" y="6"/>
                  </a:cxn>
                  <a:cxn ang="0">
                    <a:pos x="268" y="0"/>
                  </a:cxn>
                  <a:cxn ang="0">
                    <a:pos x="134" y="6"/>
                  </a:cxn>
                  <a:cxn ang="0">
                    <a:pos x="0" y="24"/>
                  </a:cxn>
                  <a:cxn ang="0">
                    <a:pos x="12" y="36"/>
                  </a:cxn>
                  <a:cxn ang="0">
                    <a:pos x="134" y="18"/>
                  </a:cxn>
                  <a:cxn ang="0">
                    <a:pos x="268" y="12"/>
                  </a:cxn>
                  <a:cxn ang="0">
                    <a:pos x="420" y="18"/>
                  </a:cxn>
                  <a:cxn ang="0">
                    <a:pos x="554" y="42"/>
                  </a:cxn>
                  <a:cxn ang="0">
                    <a:pos x="682" y="84"/>
                  </a:cxn>
                  <a:cxn ang="0">
                    <a:pos x="798" y="132"/>
                  </a:cxn>
                  <a:cxn ang="0">
                    <a:pos x="895" y="192"/>
                  </a:cxn>
                  <a:cxn ang="0">
                    <a:pos x="968" y="264"/>
                  </a:cxn>
                  <a:cxn ang="0">
                    <a:pos x="999" y="300"/>
                  </a:cxn>
                  <a:cxn ang="0">
                    <a:pos x="1023" y="342"/>
                  </a:cxn>
                  <a:cxn ang="0">
                    <a:pos x="1041" y="383"/>
                  </a:cxn>
                  <a:cxn ang="0">
                    <a:pos x="1053" y="425"/>
                  </a:cxn>
                  <a:cxn ang="0">
                    <a:pos x="1053" y="425"/>
                  </a:cxn>
                </a:cxnLst>
                <a:rect l="0" t="0" r="r" b="b"/>
                <a:pathLst>
                  <a:path w="1078" h="425">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lnTo>
                      <a:pt x="1053" y="42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eaLnBrk="1" hangingPunct="1">
                  <a:defRPr/>
                </a:pPr>
                <a:endParaRPr lang="el-GR" sz="1800">
                  <a:latin typeface="Arial" charset="0"/>
                </a:endParaRPr>
              </a:p>
            </p:txBody>
          </p:sp>
          <p:sp>
            <p:nvSpPr>
              <p:cNvPr id="55" name="Freeform 33">
                <a:extLst>
                  <a:ext uri="{FF2B5EF4-FFF2-40B4-BE49-F238E27FC236}">
                    <a16:creationId xmlns:a16="http://schemas.microsoft.com/office/drawing/2014/main" xmlns="" id="{3130447F-085F-4989-8EB6-B5CB42F3A3E6}"/>
                  </a:ext>
                </a:extLst>
              </p:cNvPr>
              <p:cNvSpPr>
                <a:spLocks/>
              </p:cNvSpPr>
              <p:nvPr/>
            </p:nvSpPr>
            <p:spPr bwMode="hidden">
              <a:xfrm>
                <a:off x="3304" y="4080"/>
                <a:ext cx="98" cy="234"/>
              </a:xfrm>
              <a:custGeom>
                <a:avLst/>
                <a:gdLst/>
                <a:ahLst/>
                <a:cxnLst>
                  <a:cxn ang="0">
                    <a:pos x="0" y="234"/>
                  </a:cxn>
                  <a:cxn ang="0">
                    <a:pos x="25" y="234"/>
                  </a:cxn>
                  <a:cxn ang="0">
                    <a:pos x="55" y="186"/>
                  </a:cxn>
                  <a:cxn ang="0">
                    <a:pos x="80" y="138"/>
                  </a:cxn>
                  <a:cxn ang="0">
                    <a:pos x="92" y="90"/>
                  </a:cxn>
                  <a:cxn ang="0">
                    <a:pos x="98" y="36"/>
                  </a:cxn>
                  <a:cxn ang="0">
                    <a:pos x="98" y="0"/>
                  </a:cxn>
                  <a:cxn ang="0">
                    <a:pos x="74" y="0"/>
                  </a:cxn>
                  <a:cxn ang="0">
                    <a:pos x="74" y="36"/>
                  </a:cxn>
                  <a:cxn ang="0">
                    <a:pos x="67" y="90"/>
                  </a:cxn>
                  <a:cxn ang="0">
                    <a:pos x="55" y="138"/>
                  </a:cxn>
                  <a:cxn ang="0">
                    <a:pos x="31" y="186"/>
                  </a:cxn>
                  <a:cxn ang="0">
                    <a:pos x="0" y="234"/>
                  </a:cxn>
                  <a:cxn ang="0">
                    <a:pos x="0" y="234"/>
                  </a:cxn>
                </a:cxnLst>
                <a:rect l="0" t="0" r="r" b="b"/>
                <a:pathLst>
                  <a:path w="98" h="234">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lnTo>
                      <a:pt x="0" y="234"/>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eaLnBrk="1" hangingPunct="1">
                  <a:defRPr/>
                </a:pPr>
                <a:endParaRPr lang="el-GR" sz="1800">
                  <a:latin typeface="Arial" charset="0"/>
                </a:endParaRPr>
              </a:p>
            </p:txBody>
          </p:sp>
          <p:sp>
            <p:nvSpPr>
              <p:cNvPr id="56" name="Freeform 34">
                <a:extLst>
                  <a:ext uri="{FF2B5EF4-FFF2-40B4-BE49-F238E27FC236}">
                    <a16:creationId xmlns:a16="http://schemas.microsoft.com/office/drawing/2014/main" xmlns="" id="{83BB800D-4E07-4567-A933-0DB166C369A4}"/>
                  </a:ext>
                </a:extLst>
              </p:cNvPr>
              <p:cNvSpPr>
                <a:spLocks/>
              </p:cNvSpPr>
              <p:nvPr/>
            </p:nvSpPr>
            <p:spPr bwMode="hidden">
              <a:xfrm>
                <a:off x="1776" y="3673"/>
                <a:ext cx="481" cy="641"/>
              </a:xfrm>
              <a:custGeom>
                <a:avLst/>
                <a:gdLst>
                  <a:gd name="T0" fmla="*/ 18 w 481"/>
                  <a:gd name="T1" fmla="*/ 443 h 641"/>
                  <a:gd name="T2" fmla="*/ 24 w 481"/>
                  <a:gd name="T3" fmla="*/ 371 h 641"/>
                  <a:gd name="T4" fmla="*/ 55 w 481"/>
                  <a:gd name="T5" fmla="*/ 305 h 641"/>
                  <a:gd name="T6" fmla="*/ 91 w 481"/>
                  <a:gd name="T7" fmla="*/ 246 h 641"/>
                  <a:gd name="T8" fmla="*/ 146 w 481"/>
                  <a:gd name="T9" fmla="*/ 186 h 641"/>
                  <a:gd name="T10" fmla="*/ 213 w 481"/>
                  <a:gd name="T11" fmla="*/ 132 h 641"/>
                  <a:gd name="T12" fmla="*/ 292 w 481"/>
                  <a:gd name="T13" fmla="*/ 84 h 641"/>
                  <a:gd name="T14" fmla="*/ 384 w 481"/>
                  <a:gd name="T15" fmla="*/ 48 h 641"/>
                  <a:gd name="T16" fmla="*/ 481 w 481"/>
                  <a:gd name="T17" fmla="*/ 12 h 641"/>
                  <a:gd name="T18" fmla="*/ 457 w 481"/>
                  <a:gd name="T19" fmla="*/ 0 h 641"/>
                  <a:gd name="T20" fmla="*/ 359 w 481"/>
                  <a:gd name="T21" fmla="*/ 36 h 641"/>
                  <a:gd name="T22" fmla="*/ 274 w 481"/>
                  <a:gd name="T23" fmla="*/ 78 h 641"/>
                  <a:gd name="T24" fmla="*/ 195 w 481"/>
                  <a:gd name="T25" fmla="*/ 126 h 641"/>
                  <a:gd name="T26" fmla="*/ 128 w 481"/>
                  <a:gd name="T27" fmla="*/ 180 h 641"/>
                  <a:gd name="T28" fmla="*/ 73 w 481"/>
                  <a:gd name="T29" fmla="*/ 240 h 641"/>
                  <a:gd name="T30" fmla="*/ 37 w 481"/>
                  <a:gd name="T31" fmla="*/ 305 h 641"/>
                  <a:gd name="T32" fmla="*/ 6 w 481"/>
                  <a:gd name="T33" fmla="*/ 371 h 641"/>
                  <a:gd name="T34" fmla="*/ 0 w 481"/>
                  <a:gd name="T35" fmla="*/ 443 h 641"/>
                  <a:gd name="T36" fmla="*/ 6 w 481"/>
                  <a:gd name="T37" fmla="*/ 497 h 641"/>
                  <a:gd name="T38" fmla="*/ 18 w 481"/>
                  <a:gd name="T39" fmla="*/ 545 h 641"/>
                  <a:gd name="T40" fmla="*/ 43 w 481"/>
                  <a:gd name="T41" fmla="*/ 593 h 641"/>
                  <a:gd name="T42" fmla="*/ 73 w 481"/>
                  <a:gd name="T43" fmla="*/ 641 h 641"/>
                  <a:gd name="T44" fmla="*/ 97 w 481"/>
                  <a:gd name="T45" fmla="*/ 641 h 641"/>
                  <a:gd name="T46" fmla="*/ 67 w 481"/>
                  <a:gd name="T47" fmla="*/ 593 h 641"/>
                  <a:gd name="T48" fmla="*/ 43 w 481"/>
                  <a:gd name="T49" fmla="*/ 545 h 641"/>
                  <a:gd name="T50" fmla="*/ 24 w 481"/>
                  <a:gd name="T51" fmla="*/ 497 h 641"/>
                  <a:gd name="T52" fmla="*/ 18 w 481"/>
                  <a:gd name="T53" fmla="*/ 443 h 641"/>
                  <a:gd name="T54" fmla="*/ 18 w 481"/>
                  <a:gd name="T55" fmla="*/ 443 h 64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481" h="641">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close/>
                  </a:path>
                </a:pathLst>
              </a:custGeom>
              <a:solidFill>
                <a:schemeClr val="accent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sz="1800"/>
              </a:p>
            </p:txBody>
          </p:sp>
        </p:grpSp>
        <p:grpSp>
          <p:nvGrpSpPr>
            <p:cNvPr id="8" name="Group 35">
              <a:extLst>
                <a:ext uri="{FF2B5EF4-FFF2-40B4-BE49-F238E27FC236}">
                  <a16:creationId xmlns:a16="http://schemas.microsoft.com/office/drawing/2014/main" xmlns="" id="{F3DCDE3F-F26C-4BE7-8681-9A872715D4B7}"/>
                </a:ext>
              </a:extLst>
            </p:cNvPr>
            <p:cNvGrpSpPr>
              <a:grpSpLocks/>
            </p:cNvGrpSpPr>
            <p:nvPr userDrawn="1"/>
          </p:nvGrpSpPr>
          <p:grpSpPr bwMode="auto">
            <a:xfrm>
              <a:off x="4128" y="3360"/>
              <a:ext cx="1351" cy="821"/>
              <a:chOff x="4128" y="3360"/>
              <a:chExt cx="1351" cy="821"/>
            </a:xfrm>
          </p:grpSpPr>
          <p:sp>
            <p:nvSpPr>
              <p:cNvPr id="22" name="Freeform 36">
                <a:extLst>
                  <a:ext uri="{FF2B5EF4-FFF2-40B4-BE49-F238E27FC236}">
                    <a16:creationId xmlns:a16="http://schemas.microsoft.com/office/drawing/2014/main" xmlns="" id="{AC1543C4-9E74-486E-9799-36CBB18FA878}"/>
                  </a:ext>
                </a:extLst>
              </p:cNvPr>
              <p:cNvSpPr>
                <a:spLocks noEditPoints="1"/>
              </p:cNvSpPr>
              <p:nvPr/>
            </p:nvSpPr>
            <p:spPr bwMode="hidden">
              <a:xfrm>
                <a:off x="4200" y="3402"/>
                <a:ext cx="1201" cy="731"/>
              </a:xfrm>
              <a:custGeom>
                <a:avLst/>
                <a:gdLst/>
                <a:ahLst/>
                <a:cxnLst>
                  <a:cxn ang="0">
                    <a:pos x="484" y="6"/>
                  </a:cxn>
                  <a:cxn ang="0">
                    <a:pos x="263" y="60"/>
                  </a:cxn>
                  <a:cxn ang="0">
                    <a:pos x="101" y="162"/>
                  </a:cxn>
                  <a:cxn ang="0">
                    <a:pos x="12" y="294"/>
                  </a:cxn>
                  <a:cxn ang="0">
                    <a:pos x="0" y="366"/>
                  </a:cxn>
                  <a:cxn ang="0">
                    <a:pos x="12" y="437"/>
                  </a:cxn>
                  <a:cxn ang="0">
                    <a:pos x="101" y="569"/>
                  </a:cxn>
                  <a:cxn ang="0">
                    <a:pos x="263" y="671"/>
                  </a:cxn>
                  <a:cxn ang="0">
                    <a:pos x="484" y="725"/>
                  </a:cxn>
                  <a:cxn ang="0">
                    <a:pos x="723" y="725"/>
                  </a:cxn>
                  <a:cxn ang="0">
                    <a:pos x="938" y="671"/>
                  </a:cxn>
                  <a:cxn ang="0">
                    <a:pos x="1100" y="569"/>
                  </a:cxn>
                  <a:cxn ang="0">
                    <a:pos x="1189" y="437"/>
                  </a:cxn>
                  <a:cxn ang="0">
                    <a:pos x="1201" y="366"/>
                  </a:cxn>
                  <a:cxn ang="0">
                    <a:pos x="1189" y="294"/>
                  </a:cxn>
                  <a:cxn ang="0">
                    <a:pos x="1100" y="162"/>
                  </a:cxn>
                  <a:cxn ang="0">
                    <a:pos x="938" y="60"/>
                  </a:cxn>
                  <a:cxn ang="0">
                    <a:pos x="723" y="6"/>
                  </a:cxn>
                  <a:cxn ang="0">
                    <a:pos x="604" y="0"/>
                  </a:cxn>
                  <a:cxn ang="0">
                    <a:pos x="490" y="701"/>
                  </a:cxn>
                  <a:cxn ang="0">
                    <a:pos x="287" y="647"/>
                  </a:cxn>
                  <a:cxn ang="0">
                    <a:pos x="131" y="557"/>
                  </a:cxn>
                  <a:cxn ang="0">
                    <a:pos x="48" y="437"/>
                  </a:cxn>
                  <a:cxn ang="0">
                    <a:pos x="36" y="366"/>
                  </a:cxn>
                  <a:cxn ang="0">
                    <a:pos x="48" y="300"/>
                  </a:cxn>
                  <a:cxn ang="0">
                    <a:pos x="131" y="174"/>
                  </a:cxn>
                  <a:cxn ang="0">
                    <a:pos x="287" y="84"/>
                  </a:cxn>
                  <a:cxn ang="0">
                    <a:pos x="490" y="30"/>
                  </a:cxn>
                  <a:cxn ang="0">
                    <a:pos x="717" y="30"/>
                  </a:cxn>
                  <a:cxn ang="0">
                    <a:pos x="920" y="84"/>
                  </a:cxn>
                  <a:cxn ang="0">
                    <a:pos x="1070" y="174"/>
                  </a:cxn>
                  <a:cxn ang="0">
                    <a:pos x="1153" y="300"/>
                  </a:cxn>
                  <a:cxn ang="0">
                    <a:pos x="1153" y="437"/>
                  </a:cxn>
                  <a:cxn ang="0">
                    <a:pos x="1070" y="557"/>
                  </a:cxn>
                  <a:cxn ang="0">
                    <a:pos x="920" y="647"/>
                  </a:cxn>
                  <a:cxn ang="0">
                    <a:pos x="717" y="701"/>
                  </a:cxn>
                  <a:cxn ang="0">
                    <a:pos x="604" y="707"/>
                  </a:cxn>
                </a:cxnLst>
                <a:rect l="0" t="0" r="r" b="b"/>
                <a:pathLst>
                  <a:path w="1201" h="731">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lnTo>
                      <a:pt x="604" y="707"/>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eaLnBrk="1" hangingPunct="1">
                  <a:defRPr/>
                </a:pPr>
                <a:endParaRPr lang="el-GR" sz="1800">
                  <a:latin typeface="Arial" charset="0"/>
                </a:endParaRPr>
              </a:p>
            </p:txBody>
          </p:sp>
          <p:sp>
            <p:nvSpPr>
              <p:cNvPr id="23" name="Freeform 37">
                <a:extLst>
                  <a:ext uri="{FF2B5EF4-FFF2-40B4-BE49-F238E27FC236}">
                    <a16:creationId xmlns:a16="http://schemas.microsoft.com/office/drawing/2014/main" xmlns="" id="{FB877750-DE03-455D-89DC-0912C84CE5B2}"/>
                  </a:ext>
                </a:extLst>
              </p:cNvPr>
              <p:cNvSpPr>
                <a:spLocks/>
              </p:cNvSpPr>
              <p:nvPr/>
            </p:nvSpPr>
            <p:spPr bwMode="hidden">
              <a:xfrm>
                <a:off x="4128" y="3366"/>
                <a:ext cx="544" cy="737"/>
              </a:xfrm>
              <a:custGeom>
                <a:avLst/>
                <a:gdLst/>
                <a:ahLst/>
                <a:cxnLst>
                  <a:cxn ang="0">
                    <a:pos x="24" y="402"/>
                  </a:cxn>
                  <a:cxn ang="0">
                    <a:pos x="36" y="330"/>
                  </a:cxn>
                  <a:cxn ang="0">
                    <a:pos x="66" y="264"/>
                  </a:cxn>
                  <a:cxn ang="0">
                    <a:pos x="108" y="204"/>
                  </a:cxn>
                  <a:cxn ang="0">
                    <a:pos x="173" y="150"/>
                  </a:cxn>
                  <a:cxn ang="0">
                    <a:pos x="251" y="102"/>
                  </a:cxn>
                  <a:cxn ang="0">
                    <a:pos x="335" y="60"/>
                  </a:cxn>
                  <a:cxn ang="0">
                    <a:pos x="436" y="30"/>
                  </a:cxn>
                  <a:cxn ang="0">
                    <a:pos x="544" y="12"/>
                  </a:cxn>
                  <a:cxn ang="0">
                    <a:pos x="544" y="0"/>
                  </a:cxn>
                  <a:cxn ang="0">
                    <a:pos x="430" y="18"/>
                  </a:cxn>
                  <a:cxn ang="0">
                    <a:pos x="329" y="48"/>
                  </a:cxn>
                  <a:cxn ang="0">
                    <a:pos x="233" y="90"/>
                  </a:cxn>
                  <a:cxn ang="0">
                    <a:pos x="155" y="138"/>
                  </a:cxn>
                  <a:cxn ang="0">
                    <a:pos x="90" y="198"/>
                  </a:cxn>
                  <a:cxn ang="0">
                    <a:pos x="42" y="258"/>
                  </a:cxn>
                  <a:cxn ang="0">
                    <a:pos x="12" y="330"/>
                  </a:cxn>
                  <a:cxn ang="0">
                    <a:pos x="0" y="402"/>
                  </a:cxn>
                  <a:cxn ang="0">
                    <a:pos x="6" y="455"/>
                  </a:cxn>
                  <a:cxn ang="0">
                    <a:pos x="18" y="503"/>
                  </a:cxn>
                  <a:cxn ang="0">
                    <a:pos x="42" y="545"/>
                  </a:cxn>
                  <a:cxn ang="0">
                    <a:pos x="78" y="593"/>
                  </a:cxn>
                  <a:cxn ang="0">
                    <a:pos x="114" y="635"/>
                  </a:cxn>
                  <a:cxn ang="0">
                    <a:pos x="161" y="671"/>
                  </a:cxn>
                  <a:cxn ang="0">
                    <a:pos x="221" y="707"/>
                  </a:cxn>
                  <a:cxn ang="0">
                    <a:pos x="281" y="737"/>
                  </a:cxn>
                  <a:cxn ang="0">
                    <a:pos x="323" y="737"/>
                  </a:cxn>
                  <a:cxn ang="0">
                    <a:pos x="257" y="707"/>
                  </a:cxn>
                  <a:cxn ang="0">
                    <a:pos x="203" y="671"/>
                  </a:cxn>
                  <a:cxn ang="0">
                    <a:pos x="149" y="635"/>
                  </a:cxn>
                  <a:cxn ang="0">
                    <a:pos x="108" y="593"/>
                  </a:cxn>
                  <a:cxn ang="0">
                    <a:pos x="72" y="551"/>
                  </a:cxn>
                  <a:cxn ang="0">
                    <a:pos x="48" y="503"/>
                  </a:cxn>
                  <a:cxn ang="0">
                    <a:pos x="30" y="455"/>
                  </a:cxn>
                  <a:cxn ang="0">
                    <a:pos x="24" y="402"/>
                  </a:cxn>
                  <a:cxn ang="0">
                    <a:pos x="24" y="402"/>
                  </a:cxn>
                </a:cxnLst>
                <a:rect l="0" t="0" r="r" b="b"/>
                <a:pathLst>
                  <a:path w="544" h="737">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lnTo>
                      <a:pt x="24" y="402"/>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eaLnBrk="1" hangingPunct="1">
                  <a:defRPr/>
                </a:pPr>
                <a:endParaRPr lang="el-GR" sz="1800">
                  <a:latin typeface="Arial" charset="0"/>
                </a:endParaRPr>
              </a:p>
            </p:txBody>
          </p:sp>
          <p:sp>
            <p:nvSpPr>
              <p:cNvPr id="24" name="Freeform 38">
                <a:extLst>
                  <a:ext uri="{FF2B5EF4-FFF2-40B4-BE49-F238E27FC236}">
                    <a16:creationId xmlns:a16="http://schemas.microsoft.com/office/drawing/2014/main" xmlns="" id="{AC933452-5F4C-43C9-B443-C10D46106035}"/>
                  </a:ext>
                </a:extLst>
              </p:cNvPr>
              <p:cNvSpPr>
                <a:spLocks/>
              </p:cNvSpPr>
              <p:nvPr/>
            </p:nvSpPr>
            <p:spPr bwMode="hidden">
              <a:xfrm>
                <a:off x="4792" y="3360"/>
                <a:ext cx="609" cy="252"/>
              </a:xfrm>
              <a:custGeom>
                <a:avLst/>
                <a:gdLst/>
                <a:ahLst/>
                <a:cxnLst>
                  <a:cxn ang="0">
                    <a:pos x="12" y="12"/>
                  </a:cxn>
                  <a:cxn ang="0">
                    <a:pos x="113" y="18"/>
                  </a:cxn>
                  <a:cxn ang="0">
                    <a:pos x="203" y="30"/>
                  </a:cxn>
                  <a:cxn ang="0">
                    <a:pos x="292" y="48"/>
                  </a:cxn>
                  <a:cxn ang="0">
                    <a:pos x="376" y="78"/>
                  </a:cxn>
                  <a:cxn ang="0">
                    <a:pos x="448" y="114"/>
                  </a:cxn>
                  <a:cxn ang="0">
                    <a:pos x="514" y="156"/>
                  </a:cxn>
                  <a:cxn ang="0">
                    <a:pos x="567" y="198"/>
                  </a:cxn>
                  <a:cxn ang="0">
                    <a:pos x="609" y="252"/>
                  </a:cxn>
                  <a:cxn ang="0">
                    <a:pos x="609" y="216"/>
                  </a:cxn>
                  <a:cxn ang="0">
                    <a:pos x="561" y="168"/>
                  </a:cxn>
                  <a:cxn ang="0">
                    <a:pos x="502" y="126"/>
                  </a:cxn>
                  <a:cxn ang="0">
                    <a:pos x="436" y="90"/>
                  </a:cxn>
                  <a:cxn ang="0">
                    <a:pos x="364" y="60"/>
                  </a:cxn>
                  <a:cxn ang="0">
                    <a:pos x="286" y="36"/>
                  </a:cxn>
                  <a:cxn ang="0">
                    <a:pos x="197" y="18"/>
                  </a:cxn>
                  <a:cxn ang="0">
                    <a:pos x="107" y="6"/>
                  </a:cxn>
                  <a:cxn ang="0">
                    <a:pos x="12" y="0"/>
                  </a:cxn>
                  <a:cxn ang="0">
                    <a:pos x="6" y="0"/>
                  </a:cxn>
                  <a:cxn ang="0">
                    <a:pos x="0" y="0"/>
                  </a:cxn>
                  <a:cxn ang="0">
                    <a:pos x="0" y="12"/>
                  </a:cxn>
                  <a:cxn ang="0">
                    <a:pos x="6" y="12"/>
                  </a:cxn>
                  <a:cxn ang="0">
                    <a:pos x="12" y="12"/>
                  </a:cxn>
                  <a:cxn ang="0">
                    <a:pos x="12" y="12"/>
                  </a:cxn>
                </a:cxnLst>
                <a:rect l="0" t="0" r="r" b="b"/>
                <a:pathLst>
                  <a:path w="609" h="252">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lnTo>
                      <a:pt x="12" y="12"/>
                    </a:lnTo>
                    <a:close/>
                  </a:path>
                </a:pathLst>
              </a:custGeom>
              <a:gradFill rotWithShape="0">
                <a:gsLst>
                  <a:gs pos="0">
                    <a:schemeClr val="accent2">
                      <a:gamma/>
                      <a:tint val="94118"/>
                      <a:invGamma/>
                    </a:schemeClr>
                  </a:gs>
                  <a:gs pos="100000">
                    <a:schemeClr val="accent2"/>
                  </a:gs>
                </a:gsLst>
                <a:lin ang="5400000" scaled="1"/>
              </a:gradFill>
              <a:ln w="9525">
                <a:noFill/>
                <a:round/>
                <a:headEnd/>
                <a:tailEnd/>
              </a:ln>
            </p:spPr>
            <p:txBody>
              <a:bodyPr/>
              <a:lstStyle/>
              <a:p>
                <a:pPr eaLnBrk="1" hangingPunct="1">
                  <a:defRPr/>
                </a:pPr>
                <a:endParaRPr lang="el-GR" sz="1800">
                  <a:latin typeface="Arial" charset="0"/>
                </a:endParaRPr>
              </a:p>
            </p:txBody>
          </p:sp>
          <p:sp>
            <p:nvSpPr>
              <p:cNvPr id="25" name="Freeform 39">
                <a:extLst>
                  <a:ext uri="{FF2B5EF4-FFF2-40B4-BE49-F238E27FC236}">
                    <a16:creationId xmlns:a16="http://schemas.microsoft.com/office/drawing/2014/main" xmlns="" id="{DB28924B-650F-4C43-B36C-1A998A77CB2B}"/>
                  </a:ext>
                </a:extLst>
              </p:cNvPr>
              <p:cNvSpPr>
                <a:spLocks/>
              </p:cNvSpPr>
              <p:nvPr/>
            </p:nvSpPr>
            <p:spPr bwMode="hidden">
              <a:xfrm>
                <a:off x="5246" y="4007"/>
                <a:ext cx="72" cy="54"/>
              </a:xfrm>
              <a:custGeom>
                <a:avLst/>
                <a:gdLst/>
                <a:ahLst/>
                <a:cxnLst>
                  <a:cxn ang="0">
                    <a:pos x="72" y="0"/>
                  </a:cxn>
                  <a:cxn ang="0">
                    <a:pos x="36" y="30"/>
                  </a:cxn>
                  <a:cxn ang="0">
                    <a:pos x="0" y="54"/>
                  </a:cxn>
                  <a:cxn ang="0">
                    <a:pos x="36" y="54"/>
                  </a:cxn>
                  <a:cxn ang="0">
                    <a:pos x="54" y="42"/>
                  </a:cxn>
                  <a:cxn ang="0">
                    <a:pos x="72" y="24"/>
                  </a:cxn>
                  <a:cxn ang="0">
                    <a:pos x="72" y="24"/>
                  </a:cxn>
                  <a:cxn ang="0">
                    <a:pos x="72" y="0"/>
                  </a:cxn>
                  <a:cxn ang="0">
                    <a:pos x="72" y="0"/>
                  </a:cxn>
                </a:cxnLst>
                <a:rect l="0" t="0" r="r" b="b"/>
                <a:pathLst>
                  <a:path w="72" h="54">
                    <a:moveTo>
                      <a:pt x="72" y="0"/>
                    </a:moveTo>
                    <a:lnTo>
                      <a:pt x="36" y="30"/>
                    </a:lnTo>
                    <a:lnTo>
                      <a:pt x="0" y="54"/>
                    </a:lnTo>
                    <a:lnTo>
                      <a:pt x="36" y="54"/>
                    </a:lnTo>
                    <a:lnTo>
                      <a:pt x="54" y="42"/>
                    </a:lnTo>
                    <a:lnTo>
                      <a:pt x="72" y="24"/>
                    </a:lnTo>
                    <a:lnTo>
                      <a:pt x="72" y="24"/>
                    </a:lnTo>
                    <a:lnTo>
                      <a:pt x="72" y="0"/>
                    </a:lnTo>
                    <a:lnTo>
                      <a:pt x="72" y="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eaLnBrk="1" hangingPunct="1">
                  <a:defRPr/>
                </a:pPr>
                <a:endParaRPr lang="el-GR" sz="1800">
                  <a:latin typeface="Arial" charset="0"/>
                </a:endParaRPr>
              </a:p>
            </p:txBody>
          </p:sp>
          <p:sp>
            <p:nvSpPr>
              <p:cNvPr id="26" name="Freeform 40">
                <a:extLst>
                  <a:ext uri="{FF2B5EF4-FFF2-40B4-BE49-F238E27FC236}">
                    <a16:creationId xmlns:a16="http://schemas.microsoft.com/office/drawing/2014/main" xmlns="" id="{FA91706A-2371-4B7F-987E-FA27959CD3B6}"/>
                  </a:ext>
                </a:extLst>
              </p:cNvPr>
              <p:cNvSpPr>
                <a:spLocks/>
              </p:cNvSpPr>
              <p:nvPr/>
            </p:nvSpPr>
            <p:spPr bwMode="hidden">
              <a:xfrm>
                <a:off x="4505" y="4073"/>
                <a:ext cx="705" cy="108"/>
              </a:xfrm>
              <a:custGeom>
                <a:avLst/>
                <a:gdLst/>
                <a:ahLst/>
                <a:cxnLst>
                  <a:cxn ang="0">
                    <a:pos x="299" y="90"/>
                  </a:cxn>
                  <a:cxn ang="0">
                    <a:pos x="221" y="90"/>
                  </a:cxn>
                  <a:cxn ang="0">
                    <a:pos x="143" y="78"/>
                  </a:cxn>
                  <a:cxn ang="0">
                    <a:pos x="0" y="48"/>
                  </a:cxn>
                  <a:cxn ang="0">
                    <a:pos x="0" y="66"/>
                  </a:cxn>
                  <a:cxn ang="0">
                    <a:pos x="143" y="96"/>
                  </a:cxn>
                  <a:cxn ang="0">
                    <a:pos x="221" y="108"/>
                  </a:cxn>
                  <a:cxn ang="0">
                    <a:pos x="299" y="108"/>
                  </a:cxn>
                  <a:cxn ang="0">
                    <a:pos x="412" y="102"/>
                  </a:cxn>
                  <a:cxn ang="0">
                    <a:pos x="520" y="84"/>
                  </a:cxn>
                  <a:cxn ang="0">
                    <a:pos x="615" y="60"/>
                  </a:cxn>
                  <a:cxn ang="0">
                    <a:pos x="705" y="24"/>
                  </a:cxn>
                  <a:cxn ang="0">
                    <a:pos x="705" y="0"/>
                  </a:cxn>
                  <a:cxn ang="0">
                    <a:pos x="615" y="42"/>
                  </a:cxn>
                  <a:cxn ang="0">
                    <a:pos x="520" y="66"/>
                  </a:cxn>
                  <a:cxn ang="0">
                    <a:pos x="412" y="84"/>
                  </a:cxn>
                  <a:cxn ang="0">
                    <a:pos x="299" y="90"/>
                  </a:cxn>
                  <a:cxn ang="0">
                    <a:pos x="299" y="90"/>
                  </a:cxn>
                </a:cxnLst>
                <a:rect l="0" t="0" r="r" b="b"/>
                <a:pathLst>
                  <a:path w="705" h="108">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lnTo>
                      <a:pt x="29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eaLnBrk="1" hangingPunct="1">
                  <a:defRPr/>
                </a:pPr>
                <a:endParaRPr lang="el-GR" sz="1800">
                  <a:latin typeface="Arial" charset="0"/>
                </a:endParaRPr>
              </a:p>
            </p:txBody>
          </p:sp>
          <p:sp>
            <p:nvSpPr>
              <p:cNvPr id="27" name="Freeform 41">
                <a:extLst>
                  <a:ext uri="{FF2B5EF4-FFF2-40B4-BE49-F238E27FC236}">
                    <a16:creationId xmlns:a16="http://schemas.microsoft.com/office/drawing/2014/main" xmlns="" id="{8C22F07B-7D3A-4350-A87F-26C6A5022E85}"/>
                  </a:ext>
                </a:extLst>
              </p:cNvPr>
              <p:cNvSpPr>
                <a:spLocks/>
              </p:cNvSpPr>
              <p:nvPr/>
            </p:nvSpPr>
            <p:spPr bwMode="hidden">
              <a:xfrm>
                <a:off x="5336" y="3654"/>
                <a:ext cx="143" cy="341"/>
              </a:xfrm>
              <a:custGeom>
                <a:avLst/>
                <a:gdLst/>
                <a:ahLst/>
                <a:cxnLst>
                  <a:cxn ang="0">
                    <a:pos x="119" y="114"/>
                  </a:cxn>
                  <a:cxn ang="0">
                    <a:pos x="113" y="173"/>
                  </a:cxn>
                  <a:cxn ang="0">
                    <a:pos x="89" y="239"/>
                  </a:cxn>
                  <a:cxn ang="0">
                    <a:pos x="47" y="293"/>
                  </a:cxn>
                  <a:cxn ang="0">
                    <a:pos x="0" y="341"/>
                  </a:cxn>
                  <a:cxn ang="0">
                    <a:pos x="29" y="341"/>
                  </a:cxn>
                  <a:cxn ang="0">
                    <a:pos x="77" y="287"/>
                  </a:cxn>
                  <a:cxn ang="0">
                    <a:pos x="113" y="233"/>
                  </a:cxn>
                  <a:cxn ang="0">
                    <a:pos x="137" y="173"/>
                  </a:cxn>
                  <a:cxn ang="0">
                    <a:pos x="143" y="114"/>
                  </a:cxn>
                  <a:cxn ang="0">
                    <a:pos x="137" y="60"/>
                  </a:cxn>
                  <a:cxn ang="0">
                    <a:pos x="119" y="0"/>
                  </a:cxn>
                  <a:cxn ang="0">
                    <a:pos x="89" y="0"/>
                  </a:cxn>
                  <a:cxn ang="0">
                    <a:pos x="113" y="60"/>
                  </a:cxn>
                  <a:cxn ang="0">
                    <a:pos x="119" y="114"/>
                  </a:cxn>
                  <a:cxn ang="0">
                    <a:pos x="119" y="114"/>
                  </a:cxn>
                </a:cxnLst>
                <a:rect l="0" t="0" r="r" b="b"/>
                <a:pathLst>
                  <a:path w="143" h="341">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lnTo>
                      <a:pt x="119" y="114"/>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eaLnBrk="1" hangingPunct="1">
                  <a:defRPr/>
                </a:pPr>
                <a:endParaRPr lang="el-GR" sz="1800">
                  <a:latin typeface="Arial" charset="0"/>
                </a:endParaRPr>
              </a:p>
            </p:txBody>
          </p:sp>
          <p:sp>
            <p:nvSpPr>
              <p:cNvPr id="28" name="Freeform 42">
                <a:extLst>
                  <a:ext uri="{FF2B5EF4-FFF2-40B4-BE49-F238E27FC236}">
                    <a16:creationId xmlns:a16="http://schemas.microsoft.com/office/drawing/2014/main" xmlns="" id="{FF31B79B-ED0C-4E7B-97B3-6D6E284AC267}"/>
                  </a:ext>
                </a:extLst>
              </p:cNvPr>
              <p:cNvSpPr>
                <a:spLocks/>
              </p:cNvSpPr>
              <p:nvPr/>
            </p:nvSpPr>
            <p:spPr bwMode="hidden">
              <a:xfrm>
                <a:off x="5061" y="3624"/>
                <a:ext cx="83" cy="90"/>
              </a:xfrm>
              <a:custGeom>
                <a:avLst/>
                <a:gdLst/>
                <a:ahLst/>
                <a:cxnLst>
                  <a:cxn ang="0">
                    <a:pos x="59" y="90"/>
                  </a:cxn>
                  <a:cxn ang="0">
                    <a:pos x="83" y="84"/>
                  </a:cxn>
                  <a:cxn ang="0">
                    <a:pos x="71" y="60"/>
                  </a:cxn>
                  <a:cxn ang="0">
                    <a:pos x="53" y="42"/>
                  </a:cxn>
                  <a:cxn ang="0">
                    <a:pos x="6" y="0"/>
                  </a:cxn>
                  <a:cxn ang="0">
                    <a:pos x="0" y="18"/>
                  </a:cxn>
                  <a:cxn ang="0">
                    <a:pos x="35" y="48"/>
                  </a:cxn>
                  <a:cxn ang="0">
                    <a:pos x="59" y="90"/>
                  </a:cxn>
                  <a:cxn ang="0">
                    <a:pos x="59" y="90"/>
                  </a:cxn>
                </a:cxnLst>
                <a:rect l="0" t="0" r="r" b="b"/>
                <a:pathLst>
                  <a:path w="83" h="90">
                    <a:moveTo>
                      <a:pt x="59" y="90"/>
                    </a:moveTo>
                    <a:lnTo>
                      <a:pt x="83" y="84"/>
                    </a:lnTo>
                    <a:lnTo>
                      <a:pt x="71" y="60"/>
                    </a:lnTo>
                    <a:lnTo>
                      <a:pt x="53" y="42"/>
                    </a:lnTo>
                    <a:lnTo>
                      <a:pt x="6" y="0"/>
                    </a:lnTo>
                    <a:lnTo>
                      <a:pt x="0" y="18"/>
                    </a:lnTo>
                    <a:lnTo>
                      <a:pt x="35" y="48"/>
                    </a:lnTo>
                    <a:lnTo>
                      <a:pt x="59" y="90"/>
                    </a:lnTo>
                    <a:lnTo>
                      <a:pt x="5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eaLnBrk="1" hangingPunct="1">
                  <a:defRPr/>
                </a:pPr>
                <a:endParaRPr lang="el-GR" sz="1800">
                  <a:latin typeface="Arial" charset="0"/>
                </a:endParaRPr>
              </a:p>
            </p:txBody>
          </p:sp>
          <p:sp>
            <p:nvSpPr>
              <p:cNvPr id="29" name="Freeform 43">
                <a:extLst>
                  <a:ext uri="{FF2B5EF4-FFF2-40B4-BE49-F238E27FC236}">
                    <a16:creationId xmlns:a16="http://schemas.microsoft.com/office/drawing/2014/main" xmlns="" id="{7D466FCE-61F7-4780-ADAD-8260AFF31B7C}"/>
                  </a:ext>
                </a:extLst>
              </p:cNvPr>
              <p:cNvSpPr>
                <a:spLocks/>
              </p:cNvSpPr>
              <p:nvPr/>
            </p:nvSpPr>
            <p:spPr bwMode="hidden">
              <a:xfrm>
                <a:off x="4445" y="3552"/>
                <a:ext cx="717" cy="431"/>
              </a:xfrm>
              <a:custGeom>
                <a:avLst/>
                <a:gdLst>
                  <a:gd name="T0" fmla="*/ 693 w 717"/>
                  <a:gd name="T1" fmla="*/ 216 h 431"/>
                  <a:gd name="T2" fmla="*/ 687 w 717"/>
                  <a:gd name="T3" fmla="*/ 257 h 431"/>
                  <a:gd name="T4" fmla="*/ 669 w 717"/>
                  <a:gd name="T5" fmla="*/ 293 h 431"/>
                  <a:gd name="T6" fmla="*/ 633 w 717"/>
                  <a:gd name="T7" fmla="*/ 329 h 431"/>
                  <a:gd name="T8" fmla="*/ 598 w 717"/>
                  <a:gd name="T9" fmla="*/ 359 h 431"/>
                  <a:gd name="T10" fmla="*/ 544 w 717"/>
                  <a:gd name="T11" fmla="*/ 383 h 431"/>
                  <a:gd name="T12" fmla="*/ 490 w 717"/>
                  <a:gd name="T13" fmla="*/ 401 h 431"/>
                  <a:gd name="T14" fmla="*/ 424 w 717"/>
                  <a:gd name="T15" fmla="*/ 413 h 431"/>
                  <a:gd name="T16" fmla="*/ 359 w 717"/>
                  <a:gd name="T17" fmla="*/ 419 h 431"/>
                  <a:gd name="T18" fmla="*/ 293 w 717"/>
                  <a:gd name="T19" fmla="*/ 413 h 431"/>
                  <a:gd name="T20" fmla="*/ 227 w 717"/>
                  <a:gd name="T21" fmla="*/ 401 h 431"/>
                  <a:gd name="T22" fmla="*/ 173 w 717"/>
                  <a:gd name="T23" fmla="*/ 383 h 431"/>
                  <a:gd name="T24" fmla="*/ 119 w 717"/>
                  <a:gd name="T25" fmla="*/ 359 h 431"/>
                  <a:gd name="T26" fmla="*/ 84 w 717"/>
                  <a:gd name="T27" fmla="*/ 329 h 431"/>
                  <a:gd name="T28" fmla="*/ 48 w 717"/>
                  <a:gd name="T29" fmla="*/ 293 h 431"/>
                  <a:gd name="T30" fmla="*/ 30 w 717"/>
                  <a:gd name="T31" fmla="*/ 257 h 431"/>
                  <a:gd name="T32" fmla="*/ 24 w 717"/>
                  <a:gd name="T33" fmla="*/ 216 h 431"/>
                  <a:gd name="T34" fmla="*/ 30 w 717"/>
                  <a:gd name="T35" fmla="*/ 174 h 431"/>
                  <a:gd name="T36" fmla="*/ 48 w 717"/>
                  <a:gd name="T37" fmla="*/ 138 h 431"/>
                  <a:gd name="T38" fmla="*/ 84 w 717"/>
                  <a:gd name="T39" fmla="*/ 102 h 431"/>
                  <a:gd name="T40" fmla="*/ 119 w 717"/>
                  <a:gd name="T41" fmla="*/ 72 h 431"/>
                  <a:gd name="T42" fmla="*/ 173 w 717"/>
                  <a:gd name="T43" fmla="*/ 48 h 431"/>
                  <a:gd name="T44" fmla="*/ 227 w 717"/>
                  <a:gd name="T45" fmla="*/ 30 h 431"/>
                  <a:gd name="T46" fmla="*/ 293 w 717"/>
                  <a:gd name="T47" fmla="*/ 18 h 431"/>
                  <a:gd name="T48" fmla="*/ 359 w 717"/>
                  <a:gd name="T49" fmla="*/ 12 h 431"/>
                  <a:gd name="T50" fmla="*/ 418 w 717"/>
                  <a:gd name="T51" fmla="*/ 18 h 431"/>
                  <a:gd name="T52" fmla="*/ 478 w 717"/>
                  <a:gd name="T53" fmla="*/ 30 h 431"/>
                  <a:gd name="T54" fmla="*/ 532 w 717"/>
                  <a:gd name="T55" fmla="*/ 48 h 431"/>
                  <a:gd name="T56" fmla="*/ 580 w 717"/>
                  <a:gd name="T57" fmla="*/ 66 h 431"/>
                  <a:gd name="T58" fmla="*/ 586 w 717"/>
                  <a:gd name="T59" fmla="*/ 48 h 431"/>
                  <a:gd name="T60" fmla="*/ 478 w 717"/>
                  <a:gd name="T61" fmla="*/ 12 h 431"/>
                  <a:gd name="T62" fmla="*/ 418 w 717"/>
                  <a:gd name="T63" fmla="*/ 6 h 431"/>
                  <a:gd name="T64" fmla="*/ 359 w 717"/>
                  <a:gd name="T65" fmla="*/ 0 h 431"/>
                  <a:gd name="T66" fmla="*/ 287 w 717"/>
                  <a:gd name="T67" fmla="*/ 6 h 431"/>
                  <a:gd name="T68" fmla="*/ 221 w 717"/>
                  <a:gd name="T69" fmla="*/ 18 h 431"/>
                  <a:gd name="T70" fmla="*/ 161 w 717"/>
                  <a:gd name="T71" fmla="*/ 36 h 431"/>
                  <a:gd name="T72" fmla="*/ 107 w 717"/>
                  <a:gd name="T73" fmla="*/ 66 h 431"/>
                  <a:gd name="T74" fmla="*/ 60 w 717"/>
                  <a:gd name="T75" fmla="*/ 96 h 431"/>
                  <a:gd name="T76" fmla="*/ 30 w 717"/>
                  <a:gd name="T77" fmla="*/ 132 h 431"/>
                  <a:gd name="T78" fmla="*/ 6 w 717"/>
                  <a:gd name="T79" fmla="*/ 174 h 431"/>
                  <a:gd name="T80" fmla="*/ 0 w 717"/>
                  <a:gd name="T81" fmla="*/ 216 h 431"/>
                  <a:gd name="T82" fmla="*/ 6 w 717"/>
                  <a:gd name="T83" fmla="*/ 257 h 431"/>
                  <a:gd name="T84" fmla="*/ 30 w 717"/>
                  <a:gd name="T85" fmla="*/ 299 h 431"/>
                  <a:gd name="T86" fmla="*/ 60 w 717"/>
                  <a:gd name="T87" fmla="*/ 335 h 431"/>
                  <a:gd name="T88" fmla="*/ 107 w 717"/>
                  <a:gd name="T89" fmla="*/ 371 h 431"/>
                  <a:gd name="T90" fmla="*/ 161 w 717"/>
                  <a:gd name="T91" fmla="*/ 395 h 431"/>
                  <a:gd name="T92" fmla="*/ 221 w 717"/>
                  <a:gd name="T93" fmla="*/ 413 h 431"/>
                  <a:gd name="T94" fmla="*/ 287 w 717"/>
                  <a:gd name="T95" fmla="*/ 425 h 431"/>
                  <a:gd name="T96" fmla="*/ 359 w 717"/>
                  <a:gd name="T97" fmla="*/ 431 h 431"/>
                  <a:gd name="T98" fmla="*/ 430 w 717"/>
                  <a:gd name="T99" fmla="*/ 425 h 431"/>
                  <a:gd name="T100" fmla="*/ 496 w 717"/>
                  <a:gd name="T101" fmla="*/ 413 h 431"/>
                  <a:gd name="T102" fmla="*/ 562 w 717"/>
                  <a:gd name="T103" fmla="*/ 395 h 431"/>
                  <a:gd name="T104" fmla="*/ 610 w 717"/>
                  <a:gd name="T105" fmla="*/ 371 h 431"/>
                  <a:gd name="T106" fmla="*/ 657 w 717"/>
                  <a:gd name="T107" fmla="*/ 335 h 431"/>
                  <a:gd name="T108" fmla="*/ 687 w 717"/>
                  <a:gd name="T109" fmla="*/ 299 h 431"/>
                  <a:gd name="T110" fmla="*/ 711 w 717"/>
                  <a:gd name="T111" fmla="*/ 257 h 431"/>
                  <a:gd name="T112" fmla="*/ 717 w 717"/>
                  <a:gd name="T113" fmla="*/ 216 h 431"/>
                  <a:gd name="T114" fmla="*/ 717 w 717"/>
                  <a:gd name="T115" fmla="*/ 204 h 431"/>
                  <a:gd name="T116" fmla="*/ 711 w 717"/>
                  <a:gd name="T117" fmla="*/ 192 h 431"/>
                  <a:gd name="T118" fmla="*/ 687 w 717"/>
                  <a:gd name="T119" fmla="*/ 198 h 431"/>
                  <a:gd name="T120" fmla="*/ 693 w 717"/>
                  <a:gd name="T121" fmla="*/ 210 h 431"/>
                  <a:gd name="T122" fmla="*/ 693 w 717"/>
                  <a:gd name="T123" fmla="*/ 216 h 431"/>
                  <a:gd name="T124" fmla="*/ 693 w 717"/>
                  <a:gd name="T125" fmla="*/ 216 h 43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17" h="431">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close/>
                  </a:path>
                </a:pathLst>
              </a:custGeom>
              <a:solidFill>
                <a:schemeClr val="accent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sz="1800"/>
              </a:p>
            </p:txBody>
          </p:sp>
          <p:sp>
            <p:nvSpPr>
              <p:cNvPr id="30" name="Freeform 44">
                <a:extLst>
                  <a:ext uri="{FF2B5EF4-FFF2-40B4-BE49-F238E27FC236}">
                    <a16:creationId xmlns:a16="http://schemas.microsoft.com/office/drawing/2014/main" xmlns="" id="{E9B104DB-A976-4B00-84B5-37B3A2042379}"/>
                  </a:ext>
                </a:extLst>
              </p:cNvPr>
              <p:cNvSpPr>
                <a:spLocks/>
              </p:cNvSpPr>
              <p:nvPr/>
            </p:nvSpPr>
            <p:spPr bwMode="hidden">
              <a:xfrm>
                <a:off x="4349" y="3510"/>
                <a:ext cx="909" cy="533"/>
              </a:xfrm>
              <a:custGeom>
                <a:avLst/>
                <a:gdLst/>
                <a:ahLst/>
                <a:cxnLst>
                  <a:cxn ang="0">
                    <a:pos x="616" y="0"/>
                  </a:cxn>
                  <a:cxn ang="0">
                    <a:pos x="616" y="18"/>
                  </a:cxn>
                  <a:cxn ang="0">
                    <a:pos x="724" y="60"/>
                  </a:cxn>
                  <a:cxn ang="0">
                    <a:pos x="765" y="84"/>
                  </a:cxn>
                  <a:cxn ang="0">
                    <a:pos x="807" y="114"/>
                  </a:cxn>
                  <a:cxn ang="0">
                    <a:pos x="837" y="144"/>
                  </a:cxn>
                  <a:cxn ang="0">
                    <a:pos x="861" y="180"/>
                  </a:cxn>
                  <a:cxn ang="0">
                    <a:pos x="873" y="216"/>
                  </a:cxn>
                  <a:cxn ang="0">
                    <a:pos x="879" y="258"/>
                  </a:cxn>
                  <a:cxn ang="0">
                    <a:pos x="873" y="311"/>
                  </a:cxn>
                  <a:cxn ang="0">
                    <a:pos x="843" y="359"/>
                  </a:cxn>
                  <a:cxn ang="0">
                    <a:pos x="807" y="401"/>
                  </a:cxn>
                  <a:cxn ang="0">
                    <a:pos x="753" y="443"/>
                  </a:cxn>
                  <a:cxn ang="0">
                    <a:pos x="694" y="473"/>
                  </a:cxn>
                  <a:cxn ang="0">
                    <a:pos x="622" y="497"/>
                  </a:cxn>
                  <a:cxn ang="0">
                    <a:pos x="538" y="509"/>
                  </a:cxn>
                  <a:cxn ang="0">
                    <a:pos x="455" y="515"/>
                  </a:cxn>
                  <a:cxn ang="0">
                    <a:pos x="371" y="509"/>
                  </a:cxn>
                  <a:cxn ang="0">
                    <a:pos x="287" y="497"/>
                  </a:cxn>
                  <a:cxn ang="0">
                    <a:pos x="215" y="473"/>
                  </a:cxn>
                  <a:cxn ang="0">
                    <a:pos x="156" y="443"/>
                  </a:cxn>
                  <a:cxn ang="0">
                    <a:pos x="102" y="401"/>
                  </a:cxn>
                  <a:cxn ang="0">
                    <a:pos x="66" y="359"/>
                  </a:cxn>
                  <a:cxn ang="0">
                    <a:pos x="36" y="311"/>
                  </a:cxn>
                  <a:cxn ang="0">
                    <a:pos x="30" y="258"/>
                  </a:cxn>
                  <a:cxn ang="0">
                    <a:pos x="36" y="222"/>
                  </a:cxn>
                  <a:cxn ang="0">
                    <a:pos x="48" y="186"/>
                  </a:cxn>
                  <a:cxn ang="0">
                    <a:pos x="66" y="156"/>
                  </a:cxn>
                  <a:cxn ang="0">
                    <a:pos x="90" y="126"/>
                  </a:cxn>
                  <a:cxn ang="0">
                    <a:pos x="66" y="114"/>
                  </a:cxn>
                  <a:cxn ang="0">
                    <a:pos x="36" y="144"/>
                  </a:cxn>
                  <a:cxn ang="0">
                    <a:pos x="18" y="180"/>
                  </a:cxn>
                  <a:cxn ang="0">
                    <a:pos x="6" y="216"/>
                  </a:cxn>
                  <a:cxn ang="0">
                    <a:pos x="0" y="258"/>
                  </a:cxn>
                  <a:cxn ang="0">
                    <a:pos x="12" y="311"/>
                  </a:cxn>
                  <a:cxn ang="0">
                    <a:pos x="36" y="365"/>
                  </a:cxn>
                  <a:cxn ang="0">
                    <a:pos x="78" y="413"/>
                  </a:cxn>
                  <a:cxn ang="0">
                    <a:pos x="132" y="449"/>
                  </a:cxn>
                  <a:cxn ang="0">
                    <a:pos x="203" y="485"/>
                  </a:cxn>
                  <a:cxn ang="0">
                    <a:pos x="275" y="509"/>
                  </a:cxn>
                  <a:cxn ang="0">
                    <a:pos x="365" y="527"/>
                  </a:cxn>
                  <a:cxn ang="0">
                    <a:pos x="455" y="533"/>
                  </a:cxn>
                  <a:cxn ang="0">
                    <a:pos x="544" y="527"/>
                  </a:cxn>
                  <a:cxn ang="0">
                    <a:pos x="634" y="509"/>
                  </a:cxn>
                  <a:cxn ang="0">
                    <a:pos x="712" y="485"/>
                  </a:cxn>
                  <a:cxn ang="0">
                    <a:pos x="777" y="449"/>
                  </a:cxn>
                  <a:cxn ang="0">
                    <a:pos x="831" y="413"/>
                  </a:cxn>
                  <a:cxn ang="0">
                    <a:pos x="873" y="365"/>
                  </a:cxn>
                  <a:cxn ang="0">
                    <a:pos x="897" y="311"/>
                  </a:cxn>
                  <a:cxn ang="0">
                    <a:pos x="909" y="258"/>
                  </a:cxn>
                  <a:cxn ang="0">
                    <a:pos x="903" y="216"/>
                  </a:cxn>
                  <a:cxn ang="0">
                    <a:pos x="885" y="174"/>
                  </a:cxn>
                  <a:cxn ang="0">
                    <a:pos x="861" y="132"/>
                  </a:cxn>
                  <a:cxn ang="0">
                    <a:pos x="825" y="102"/>
                  </a:cxn>
                  <a:cxn ang="0">
                    <a:pos x="783" y="66"/>
                  </a:cxn>
                  <a:cxn ang="0">
                    <a:pos x="735" y="42"/>
                  </a:cxn>
                  <a:cxn ang="0">
                    <a:pos x="616" y="0"/>
                  </a:cxn>
                  <a:cxn ang="0">
                    <a:pos x="616" y="0"/>
                  </a:cxn>
                </a:cxnLst>
                <a:rect l="0" t="0" r="r" b="b"/>
                <a:pathLst>
                  <a:path w="909" h="533">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lnTo>
                      <a:pt x="616" y="0"/>
                    </a:lnTo>
                    <a:close/>
                  </a:path>
                </a:pathLst>
              </a:custGeom>
              <a:gradFill rotWithShape="0">
                <a:gsLst>
                  <a:gs pos="0">
                    <a:schemeClr val="accent2">
                      <a:gamma/>
                      <a:tint val="96863"/>
                      <a:invGamma/>
                    </a:schemeClr>
                  </a:gs>
                  <a:gs pos="100000">
                    <a:schemeClr val="accent2"/>
                  </a:gs>
                </a:gsLst>
                <a:lin ang="0" scaled="1"/>
              </a:gradFill>
              <a:ln w="9525">
                <a:noFill/>
                <a:round/>
                <a:headEnd/>
                <a:tailEnd/>
              </a:ln>
            </p:spPr>
            <p:txBody>
              <a:bodyPr/>
              <a:lstStyle/>
              <a:p>
                <a:pPr eaLnBrk="1" hangingPunct="1">
                  <a:defRPr/>
                </a:pPr>
                <a:endParaRPr lang="el-GR" sz="1800">
                  <a:latin typeface="Arial" charset="0"/>
                </a:endParaRPr>
              </a:p>
            </p:txBody>
          </p:sp>
          <p:sp>
            <p:nvSpPr>
              <p:cNvPr id="31" name="Freeform 45">
                <a:extLst>
                  <a:ext uri="{FF2B5EF4-FFF2-40B4-BE49-F238E27FC236}">
                    <a16:creationId xmlns:a16="http://schemas.microsoft.com/office/drawing/2014/main" xmlns="" id="{5FF9A264-A319-44D8-9939-6A620F48ECC4}"/>
                  </a:ext>
                </a:extLst>
              </p:cNvPr>
              <p:cNvSpPr>
                <a:spLocks/>
              </p:cNvSpPr>
              <p:nvPr/>
            </p:nvSpPr>
            <p:spPr bwMode="hidden">
              <a:xfrm>
                <a:off x="4564" y="3492"/>
                <a:ext cx="365" cy="66"/>
              </a:xfrm>
              <a:custGeom>
                <a:avLst/>
                <a:gdLst/>
                <a:ahLst/>
                <a:cxnLst>
                  <a:cxn ang="0">
                    <a:pos x="240" y="18"/>
                  </a:cxn>
                  <a:cxn ang="0">
                    <a:pos x="299" y="24"/>
                  </a:cxn>
                  <a:cxn ang="0">
                    <a:pos x="359" y="30"/>
                  </a:cxn>
                  <a:cxn ang="0">
                    <a:pos x="365" y="12"/>
                  </a:cxn>
                  <a:cxn ang="0">
                    <a:pos x="305" y="6"/>
                  </a:cxn>
                  <a:cxn ang="0">
                    <a:pos x="240" y="0"/>
                  </a:cxn>
                  <a:cxn ang="0">
                    <a:pos x="174" y="6"/>
                  </a:cxn>
                  <a:cxn ang="0">
                    <a:pos x="114" y="12"/>
                  </a:cxn>
                  <a:cxn ang="0">
                    <a:pos x="0" y="42"/>
                  </a:cxn>
                  <a:cxn ang="0">
                    <a:pos x="0" y="66"/>
                  </a:cxn>
                  <a:cxn ang="0">
                    <a:pos x="54" y="48"/>
                  </a:cxn>
                  <a:cxn ang="0">
                    <a:pos x="114" y="30"/>
                  </a:cxn>
                  <a:cxn ang="0">
                    <a:pos x="174" y="24"/>
                  </a:cxn>
                  <a:cxn ang="0">
                    <a:pos x="240" y="18"/>
                  </a:cxn>
                  <a:cxn ang="0">
                    <a:pos x="240" y="18"/>
                  </a:cxn>
                </a:cxnLst>
                <a:rect l="0" t="0" r="r" b="b"/>
                <a:pathLst>
                  <a:path w="365" h="66">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lnTo>
                      <a:pt x="240"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eaLnBrk="1" hangingPunct="1">
                  <a:defRPr/>
                </a:pPr>
                <a:endParaRPr lang="el-GR" sz="1800">
                  <a:latin typeface="Arial" charset="0"/>
                </a:endParaRPr>
              </a:p>
            </p:txBody>
          </p:sp>
          <p:sp>
            <p:nvSpPr>
              <p:cNvPr id="32" name="Freeform 46">
                <a:extLst>
                  <a:ext uri="{FF2B5EF4-FFF2-40B4-BE49-F238E27FC236}">
                    <a16:creationId xmlns:a16="http://schemas.microsoft.com/office/drawing/2014/main" xmlns="" id="{25E7A9FE-3AEA-4AD4-A2E4-F06AA1555514}"/>
                  </a:ext>
                </a:extLst>
              </p:cNvPr>
              <p:cNvSpPr>
                <a:spLocks/>
              </p:cNvSpPr>
              <p:nvPr/>
            </p:nvSpPr>
            <p:spPr bwMode="hidden">
              <a:xfrm>
                <a:off x="4463" y="3558"/>
                <a:ext cx="66" cy="48"/>
              </a:xfrm>
              <a:custGeom>
                <a:avLst/>
                <a:gdLst/>
                <a:ahLst/>
                <a:cxnLst>
                  <a:cxn ang="0">
                    <a:pos x="66" y="18"/>
                  </a:cxn>
                  <a:cxn ang="0">
                    <a:pos x="48" y="0"/>
                  </a:cxn>
                  <a:cxn ang="0">
                    <a:pos x="24" y="12"/>
                  </a:cxn>
                  <a:cxn ang="0">
                    <a:pos x="0" y="30"/>
                  </a:cxn>
                  <a:cxn ang="0">
                    <a:pos x="12" y="48"/>
                  </a:cxn>
                  <a:cxn ang="0">
                    <a:pos x="42" y="30"/>
                  </a:cxn>
                  <a:cxn ang="0">
                    <a:pos x="66" y="18"/>
                  </a:cxn>
                  <a:cxn ang="0">
                    <a:pos x="66" y="18"/>
                  </a:cxn>
                </a:cxnLst>
                <a:rect l="0" t="0" r="r" b="b"/>
                <a:pathLst>
                  <a:path w="66" h="48">
                    <a:moveTo>
                      <a:pt x="66" y="18"/>
                    </a:moveTo>
                    <a:lnTo>
                      <a:pt x="48" y="0"/>
                    </a:lnTo>
                    <a:lnTo>
                      <a:pt x="24" y="12"/>
                    </a:lnTo>
                    <a:lnTo>
                      <a:pt x="0" y="30"/>
                    </a:lnTo>
                    <a:lnTo>
                      <a:pt x="12" y="48"/>
                    </a:lnTo>
                    <a:lnTo>
                      <a:pt x="42" y="30"/>
                    </a:lnTo>
                    <a:lnTo>
                      <a:pt x="66" y="18"/>
                    </a:lnTo>
                    <a:lnTo>
                      <a:pt x="66"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eaLnBrk="1" hangingPunct="1">
                  <a:defRPr/>
                </a:pPr>
                <a:endParaRPr lang="el-GR" sz="1800">
                  <a:latin typeface="Arial" charset="0"/>
                </a:endParaRPr>
              </a:p>
            </p:txBody>
          </p:sp>
          <p:sp>
            <p:nvSpPr>
              <p:cNvPr id="33" name="Oval 47">
                <a:extLst>
                  <a:ext uri="{FF2B5EF4-FFF2-40B4-BE49-F238E27FC236}">
                    <a16:creationId xmlns:a16="http://schemas.microsoft.com/office/drawing/2014/main" xmlns="" id="{09D35FF4-FA3B-4432-895C-CA6B94462FAB}"/>
                  </a:ext>
                </a:extLst>
              </p:cNvPr>
              <p:cNvSpPr>
                <a:spLocks noChangeArrowheads="1"/>
              </p:cNvSpPr>
              <p:nvPr/>
            </p:nvSpPr>
            <p:spPr bwMode="hidden">
              <a:xfrm>
                <a:off x="4546" y="3608"/>
                <a:ext cx="518" cy="319"/>
              </a:xfrm>
              <a:prstGeom prst="ellipse">
                <a:avLst/>
              </a:prstGeom>
              <a:gradFill rotWithShape="0">
                <a:gsLst>
                  <a:gs pos="0">
                    <a:schemeClr val="accent2">
                      <a:gamma/>
                      <a:shade val="94118"/>
                      <a:invGamma/>
                    </a:schemeClr>
                  </a:gs>
                  <a:gs pos="100000">
                    <a:schemeClr val="accent2"/>
                  </a:gs>
                </a:gsLst>
                <a:lin ang="0" scaled="1"/>
              </a:gradFill>
              <a:ln w="9525">
                <a:noFill/>
                <a:round/>
                <a:headEnd/>
                <a:tailEnd/>
              </a:ln>
              <a:effectLst/>
            </p:spPr>
            <p:txBody>
              <a:bodyPr/>
              <a:lstStyle/>
              <a:p>
                <a:pPr eaLnBrk="1" hangingPunct="1">
                  <a:defRPr/>
                </a:pPr>
                <a:endParaRPr lang="el-GR" sz="1800">
                  <a:latin typeface="Arial" charset="0"/>
                </a:endParaRPr>
              </a:p>
            </p:txBody>
          </p:sp>
          <p:sp>
            <p:nvSpPr>
              <p:cNvPr id="34" name="Oval 48">
                <a:extLst>
                  <a:ext uri="{FF2B5EF4-FFF2-40B4-BE49-F238E27FC236}">
                    <a16:creationId xmlns:a16="http://schemas.microsoft.com/office/drawing/2014/main" xmlns="" id="{71AB368B-7AE3-4806-B0F2-E485C8B6EAF1}"/>
                  </a:ext>
                </a:extLst>
              </p:cNvPr>
              <p:cNvSpPr>
                <a:spLocks noChangeArrowheads="1"/>
              </p:cNvSpPr>
              <p:nvPr/>
            </p:nvSpPr>
            <p:spPr bwMode="hidden">
              <a:xfrm>
                <a:off x="4578" y="3630"/>
                <a:ext cx="446" cy="271"/>
              </a:xfrm>
              <a:prstGeom prst="ellipse">
                <a:avLst/>
              </a:prstGeom>
              <a:gradFill rotWithShape="0">
                <a:gsLst>
                  <a:gs pos="0">
                    <a:schemeClr val="accent2">
                      <a:gamma/>
                      <a:tint val="96863"/>
                      <a:invGamma/>
                    </a:schemeClr>
                  </a:gs>
                  <a:gs pos="100000">
                    <a:schemeClr val="accent2"/>
                  </a:gs>
                </a:gsLst>
                <a:lin ang="5400000" scaled="1"/>
              </a:gradFill>
              <a:ln w="9525">
                <a:noFill/>
                <a:round/>
                <a:headEnd/>
                <a:tailEnd/>
              </a:ln>
              <a:effectLst/>
            </p:spPr>
            <p:txBody>
              <a:bodyPr/>
              <a:lstStyle/>
              <a:p>
                <a:pPr eaLnBrk="1" hangingPunct="1">
                  <a:defRPr/>
                </a:pPr>
                <a:endParaRPr lang="el-GR" sz="1800">
                  <a:latin typeface="Arial" charset="0"/>
                </a:endParaRPr>
              </a:p>
            </p:txBody>
          </p:sp>
          <p:sp>
            <p:nvSpPr>
              <p:cNvPr id="35" name="Oval 49">
                <a:extLst>
                  <a:ext uri="{FF2B5EF4-FFF2-40B4-BE49-F238E27FC236}">
                    <a16:creationId xmlns:a16="http://schemas.microsoft.com/office/drawing/2014/main" xmlns="" id="{D448074A-8CE3-4901-A22D-22684C9B11C1}"/>
                  </a:ext>
                </a:extLst>
              </p:cNvPr>
              <p:cNvSpPr>
                <a:spLocks noChangeArrowheads="1"/>
              </p:cNvSpPr>
              <p:nvPr/>
            </p:nvSpPr>
            <p:spPr bwMode="hidden">
              <a:xfrm>
                <a:off x="4610" y="3650"/>
                <a:ext cx="386" cy="233"/>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eaLnBrk="1" hangingPunct="1">
                  <a:defRPr/>
                </a:pPr>
                <a:endParaRPr lang="el-GR" sz="1800">
                  <a:latin typeface="Arial" charset="0"/>
                </a:endParaRPr>
              </a:p>
            </p:txBody>
          </p:sp>
          <p:sp>
            <p:nvSpPr>
              <p:cNvPr id="36" name="Oval 50">
                <a:extLst>
                  <a:ext uri="{FF2B5EF4-FFF2-40B4-BE49-F238E27FC236}">
                    <a16:creationId xmlns:a16="http://schemas.microsoft.com/office/drawing/2014/main" xmlns="" id="{1CDE8549-DC4E-4B13-8511-1E3ABE0D04ED}"/>
                  </a:ext>
                </a:extLst>
              </p:cNvPr>
              <p:cNvSpPr>
                <a:spLocks noChangeArrowheads="1"/>
              </p:cNvSpPr>
              <p:nvPr/>
            </p:nvSpPr>
            <p:spPr bwMode="hidden">
              <a:xfrm>
                <a:off x="4654" y="3678"/>
                <a:ext cx="298" cy="177"/>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eaLnBrk="1" hangingPunct="1">
                  <a:defRPr/>
                </a:pPr>
                <a:endParaRPr lang="el-GR" sz="1800">
                  <a:latin typeface="Arial" charset="0"/>
                </a:endParaRPr>
              </a:p>
            </p:txBody>
          </p:sp>
          <p:sp>
            <p:nvSpPr>
              <p:cNvPr id="37" name="Oval 51">
                <a:extLst>
                  <a:ext uri="{FF2B5EF4-FFF2-40B4-BE49-F238E27FC236}">
                    <a16:creationId xmlns:a16="http://schemas.microsoft.com/office/drawing/2014/main" xmlns="" id="{FBDCA0E5-2B75-4067-A24A-07A72822B411}"/>
                  </a:ext>
                </a:extLst>
              </p:cNvPr>
              <p:cNvSpPr>
                <a:spLocks noChangeArrowheads="1"/>
              </p:cNvSpPr>
              <p:nvPr/>
            </p:nvSpPr>
            <p:spPr bwMode="hidden">
              <a:xfrm>
                <a:off x="4690" y="3698"/>
                <a:ext cx="222" cy="139"/>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eaLnBrk="1" hangingPunct="1">
                  <a:defRPr/>
                </a:pPr>
                <a:endParaRPr lang="el-GR" sz="1800">
                  <a:latin typeface="Arial" charset="0"/>
                </a:endParaRPr>
              </a:p>
            </p:txBody>
          </p:sp>
          <p:sp>
            <p:nvSpPr>
              <p:cNvPr id="38" name="Oval 52">
                <a:extLst>
                  <a:ext uri="{FF2B5EF4-FFF2-40B4-BE49-F238E27FC236}">
                    <a16:creationId xmlns:a16="http://schemas.microsoft.com/office/drawing/2014/main" xmlns="" id="{530BD5CA-9CAD-4F18-B491-0D4AE66CA5FA}"/>
                  </a:ext>
                </a:extLst>
              </p:cNvPr>
              <p:cNvSpPr>
                <a:spLocks noChangeArrowheads="1"/>
              </p:cNvSpPr>
              <p:nvPr/>
            </p:nvSpPr>
            <p:spPr bwMode="hidden">
              <a:xfrm>
                <a:off x="4738" y="3728"/>
                <a:ext cx="126" cy="81"/>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eaLnBrk="1" hangingPunct="1">
                  <a:defRPr/>
                </a:pPr>
                <a:endParaRPr lang="el-GR" sz="1800">
                  <a:latin typeface="Arial" charset="0"/>
                </a:endParaRPr>
              </a:p>
            </p:txBody>
          </p:sp>
        </p:grpSp>
        <p:grpSp>
          <p:nvGrpSpPr>
            <p:cNvPr id="9" name="Group 53">
              <a:extLst>
                <a:ext uri="{FF2B5EF4-FFF2-40B4-BE49-F238E27FC236}">
                  <a16:creationId xmlns:a16="http://schemas.microsoft.com/office/drawing/2014/main" xmlns="" id="{4CC5DE9D-D812-4F77-8052-0C19A77816D7}"/>
                </a:ext>
              </a:extLst>
            </p:cNvPr>
            <p:cNvGrpSpPr>
              <a:grpSpLocks/>
            </p:cNvGrpSpPr>
            <p:nvPr userDrawn="1"/>
          </p:nvGrpSpPr>
          <p:grpSpPr bwMode="auto">
            <a:xfrm>
              <a:off x="5280" y="3024"/>
              <a:ext cx="425" cy="258"/>
              <a:chOff x="5280" y="3024"/>
              <a:chExt cx="425" cy="258"/>
            </a:xfrm>
          </p:grpSpPr>
          <p:sp>
            <p:nvSpPr>
              <p:cNvPr id="10" name="Freeform 54">
                <a:extLst>
                  <a:ext uri="{FF2B5EF4-FFF2-40B4-BE49-F238E27FC236}">
                    <a16:creationId xmlns:a16="http://schemas.microsoft.com/office/drawing/2014/main" xmlns="" id="{92CDFA9C-5B83-4592-B72D-DE0BE740232C}"/>
                  </a:ext>
                </a:extLst>
              </p:cNvPr>
              <p:cNvSpPr>
                <a:spLocks/>
              </p:cNvSpPr>
              <p:nvPr/>
            </p:nvSpPr>
            <p:spPr bwMode="hidden">
              <a:xfrm>
                <a:off x="5280" y="3186"/>
                <a:ext cx="383" cy="96"/>
              </a:xfrm>
              <a:custGeom>
                <a:avLst/>
                <a:gdLst>
                  <a:gd name="T0" fmla="*/ 209 w 382"/>
                  <a:gd name="T1" fmla="*/ 96 h 96"/>
                  <a:gd name="T2" fmla="*/ 143 w 382"/>
                  <a:gd name="T3" fmla="*/ 90 h 96"/>
                  <a:gd name="T4" fmla="*/ 83 w 382"/>
                  <a:gd name="T5" fmla="*/ 66 h 96"/>
                  <a:gd name="T6" fmla="*/ 35 w 382"/>
                  <a:gd name="T7" fmla="*/ 36 h 96"/>
                  <a:gd name="T8" fmla="*/ 6 w 382"/>
                  <a:gd name="T9" fmla="*/ 0 h 96"/>
                  <a:gd name="T10" fmla="*/ 0 w 382"/>
                  <a:gd name="T11" fmla="*/ 6 h 96"/>
                  <a:gd name="T12" fmla="*/ 29 w 382"/>
                  <a:gd name="T13" fmla="*/ 42 h 96"/>
                  <a:gd name="T14" fmla="*/ 77 w 382"/>
                  <a:gd name="T15" fmla="*/ 72 h 96"/>
                  <a:gd name="T16" fmla="*/ 137 w 382"/>
                  <a:gd name="T17" fmla="*/ 90 h 96"/>
                  <a:gd name="T18" fmla="*/ 209 w 382"/>
                  <a:gd name="T19" fmla="*/ 96 h 96"/>
                  <a:gd name="T20" fmla="*/ 263 w 382"/>
                  <a:gd name="T21" fmla="*/ 90 h 96"/>
                  <a:gd name="T22" fmla="*/ 311 w 382"/>
                  <a:gd name="T23" fmla="*/ 84 h 96"/>
                  <a:gd name="T24" fmla="*/ 352 w 382"/>
                  <a:gd name="T25" fmla="*/ 66 h 96"/>
                  <a:gd name="T26" fmla="*/ 382 w 382"/>
                  <a:gd name="T27" fmla="*/ 42 h 96"/>
                  <a:gd name="T28" fmla="*/ 376 w 382"/>
                  <a:gd name="T29" fmla="*/ 42 h 96"/>
                  <a:gd name="T30" fmla="*/ 346 w 382"/>
                  <a:gd name="T31" fmla="*/ 66 h 96"/>
                  <a:gd name="T32" fmla="*/ 305 w 382"/>
                  <a:gd name="T33" fmla="*/ 78 h 96"/>
                  <a:gd name="T34" fmla="*/ 263 w 382"/>
                  <a:gd name="T35" fmla="*/ 90 h 96"/>
                  <a:gd name="T36" fmla="*/ 209 w 382"/>
                  <a:gd name="T37" fmla="*/ 96 h 96"/>
                  <a:gd name="T38" fmla="*/ 209 w 382"/>
                  <a:gd name="T39" fmla="*/ 96 h 9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82" h="96">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sz="1800"/>
              </a:p>
            </p:txBody>
          </p:sp>
          <p:sp>
            <p:nvSpPr>
              <p:cNvPr id="11" name="Freeform 55">
                <a:extLst>
                  <a:ext uri="{FF2B5EF4-FFF2-40B4-BE49-F238E27FC236}">
                    <a16:creationId xmlns:a16="http://schemas.microsoft.com/office/drawing/2014/main" xmlns="" id="{780B798C-1860-4249-B228-B82CC69214DC}"/>
                  </a:ext>
                </a:extLst>
              </p:cNvPr>
              <p:cNvSpPr>
                <a:spLocks/>
              </p:cNvSpPr>
              <p:nvPr/>
            </p:nvSpPr>
            <p:spPr bwMode="hidden">
              <a:xfrm>
                <a:off x="5315" y="3024"/>
                <a:ext cx="258" cy="54"/>
              </a:xfrm>
              <a:custGeom>
                <a:avLst/>
                <a:gdLst>
                  <a:gd name="T0" fmla="*/ 174 w 258"/>
                  <a:gd name="T1" fmla="*/ 0 h 54"/>
                  <a:gd name="T2" fmla="*/ 216 w 258"/>
                  <a:gd name="T3" fmla="*/ 6 h 54"/>
                  <a:gd name="T4" fmla="*/ 258 w 258"/>
                  <a:gd name="T5" fmla="*/ 12 h 54"/>
                  <a:gd name="T6" fmla="*/ 252 w 258"/>
                  <a:gd name="T7" fmla="*/ 6 h 54"/>
                  <a:gd name="T8" fmla="*/ 216 w 258"/>
                  <a:gd name="T9" fmla="*/ 0 h 54"/>
                  <a:gd name="T10" fmla="*/ 174 w 258"/>
                  <a:gd name="T11" fmla="*/ 0 h 54"/>
                  <a:gd name="T12" fmla="*/ 120 w 258"/>
                  <a:gd name="T13" fmla="*/ 6 h 54"/>
                  <a:gd name="T14" fmla="*/ 78 w 258"/>
                  <a:gd name="T15" fmla="*/ 12 h 54"/>
                  <a:gd name="T16" fmla="*/ 36 w 258"/>
                  <a:gd name="T17" fmla="*/ 30 h 54"/>
                  <a:gd name="T18" fmla="*/ 0 w 258"/>
                  <a:gd name="T19" fmla="*/ 48 h 54"/>
                  <a:gd name="T20" fmla="*/ 6 w 258"/>
                  <a:gd name="T21" fmla="*/ 54 h 54"/>
                  <a:gd name="T22" fmla="*/ 36 w 258"/>
                  <a:gd name="T23" fmla="*/ 36 h 54"/>
                  <a:gd name="T24" fmla="*/ 78 w 258"/>
                  <a:gd name="T25" fmla="*/ 18 h 54"/>
                  <a:gd name="T26" fmla="*/ 120 w 258"/>
                  <a:gd name="T27" fmla="*/ 6 h 54"/>
                  <a:gd name="T28" fmla="*/ 174 w 258"/>
                  <a:gd name="T29" fmla="*/ 0 h 54"/>
                  <a:gd name="T30" fmla="*/ 174 w 258"/>
                  <a:gd name="T31" fmla="*/ 0 h 5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58" h="54">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sz="1800"/>
              </a:p>
            </p:txBody>
          </p:sp>
          <p:sp>
            <p:nvSpPr>
              <p:cNvPr id="12" name="Freeform 56">
                <a:extLst>
                  <a:ext uri="{FF2B5EF4-FFF2-40B4-BE49-F238E27FC236}">
                    <a16:creationId xmlns:a16="http://schemas.microsoft.com/office/drawing/2014/main" xmlns="" id="{95B38402-1C99-4E07-A971-C7AC9BAB77F9}"/>
                  </a:ext>
                </a:extLst>
              </p:cNvPr>
              <p:cNvSpPr>
                <a:spLocks/>
              </p:cNvSpPr>
              <p:nvPr/>
            </p:nvSpPr>
            <p:spPr bwMode="hidden">
              <a:xfrm>
                <a:off x="5645" y="3066"/>
                <a:ext cx="60" cy="156"/>
              </a:xfrm>
              <a:custGeom>
                <a:avLst/>
                <a:gdLst>
                  <a:gd name="T0" fmla="*/ 54 w 60"/>
                  <a:gd name="T1" fmla="*/ 90 h 156"/>
                  <a:gd name="T2" fmla="*/ 48 w 60"/>
                  <a:gd name="T3" fmla="*/ 126 h 156"/>
                  <a:gd name="T4" fmla="*/ 24 w 60"/>
                  <a:gd name="T5" fmla="*/ 156 h 156"/>
                  <a:gd name="T6" fmla="*/ 30 w 60"/>
                  <a:gd name="T7" fmla="*/ 156 h 156"/>
                  <a:gd name="T8" fmla="*/ 54 w 60"/>
                  <a:gd name="T9" fmla="*/ 126 h 156"/>
                  <a:gd name="T10" fmla="*/ 60 w 60"/>
                  <a:gd name="T11" fmla="*/ 90 h 156"/>
                  <a:gd name="T12" fmla="*/ 54 w 60"/>
                  <a:gd name="T13" fmla="*/ 66 h 156"/>
                  <a:gd name="T14" fmla="*/ 48 w 60"/>
                  <a:gd name="T15" fmla="*/ 42 h 156"/>
                  <a:gd name="T16" fmla="*/ 30 w 60"/>
                  <a:gd name="T17" fmla="*/ 18 h 156"/>
                  <a:gd name="T18" fmla="*/ 6 w 60"/>
                  <a:gd name="T19" fmla="*/ 0 h 156"/>
                  <a:gd name="T20" fmla="*/ 0 w 60"/>
                  <a:gd name="T21" fmla="*/ 6 h 156"/>
                  <a:gd name="T22" fmla="*/ 24 w 60"/>
                  <a:gd name="T23" fmla="*/ 24 h 156"/>
                  <a:gd name="T24" fmla="*/ 42 w 60"/>
                  <a:gd name="T25" fmla="*/ 42 h 156"/>
                  <a:gd name="T26" fmla="*/ 48 w 60"/>
                  <a:gd name="T27" fmla="*/ 66 h 156"/>
                  <a:gd name="T28" fmla="*/ 54 w 60"/>
                  <a:gd name="T29" fmla="*/ 90 h 156"/>
                  <a:gd name="T30" fmla="*/ 54 w 60"/>
                  <a:gd name="T31" fmla="*/ 90 h 15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0" h="156">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sz="1800"/>
              </a:p>
            </p:txBody>
          </p:sp>
          <p:sp>
            <p:nvSpPr>
              <p:cNvPr id="13" name="Freeform 57">
                <a:extLst>
                  <a:ext uri="{FF2B5EF4-FFF2-40B4-BE49-F238E27FC236}">
                    <a16:creationId xmlns:a16="http://schemas.microsoft.com/office/drawing/2014/main" xmlns="" id="{87B92EA1-0DEB-40AE-9DFE-E875B332A1A6}"/>
                  </a:ext>
                </a:extLst>
              </p:cNvPr>
              <p:cNvSpPr>
                <a:spLocks/>
              </p:cNvSpPr>
              <p:nvPr/>
            </p:nvSpPr>
            <p:spPr bwMode="hidden">
              <a:xfrm>
                <a:off x="5375" y="3246"/>
                <a:ext cx="192" cy="18"/>
              </a:xfrm>
              <a:custGeom>
                <a:avLst/>
                <a:gdLst>
                  <a:gd name="T0" fmla="*/ 114 w 192"/>
                  <a:gd name="T1" fmla="*/ 12 h 18"/>
                  <a:gd name="T2" fmla="*/ 72 w 192"/>
                  <a:gd name="T3" fmla="*/ 6 h 18"/>
                  <a:gd name="T4" fmla="*/ 30 w 192"/>
                  <a:gd name="T5" fmla="*/ 0 h 18"/>
                  <a:gd name="T6" fmla="*/ 0 w 192"/>
                  <a:gd name="T7" fmla="*/ 0 h 18"/>
                  <a:gd name="T8" fmla="*/ 54 w 192"/>
                  <a:gd name="T9" fmla="*/ 12 h 18"/>
                  <a:gd name="T10" fmla="*/ 114 w 192"/>
                  <a:gd name="T11" fmla="*/ 18 h 18"/>
                  <a:gd name="T12" fmla="*/ 156 w 192"/>
                  <a:gd name="T13" fmla="*/ 18 h 18"/>
                  <a:gd name="T14" fmla="*/ 192 w 192"/>
                  <a:gd name="T15" fmla="*/ 12 h 18"/>
                  <a:gd name="T16" fmla="*/ 186 w 192"/>
                  <a:gd name="T17" fmla="*/ 0 h 18"/>
                  <a:gd name="T18" fmla="*/ 150 w 192"/>
                  <a:gd name="T19" fmla="*/ 6 h 18"/>
                  <a:gd name="T20" fmla="*/ 114 w 192"/>
                  <a:gd name="T21" fmla="*/ 12 h 18"/>
                  <a:gd name="T22" fmla="*/ 114 w 192"/>
                  <a:gd name="T23" fmla="*/ 12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92" h="18">
                    <a:moveTo>
                      <a:pt x="114" y="12"/>
                    </a:moveTo>
                    <a:lnTo>
                      <a:pt x="72" y="6"/>
                    </a:lnTo>
                    <a:lnTo>
                      <a:pt x="30" y="0"/>
                    </a:lnTo>
                    <a:lnTo>
                      <a:pt x="0" y="0"/>
                    </a:lnTo>
                    <a:lnTo>
                      <a:pt x="54" y="12"/>
                    </a:lnTo>
                    <a:lnTo>
                      <a:pt x="114" y="18"/>
                    </a:lnTo>
                    <a:lnTo>
                      <a:pt x="156" y="18"/>
                    </a:lnTo>
                    <a:lnTo>
                      <a:pt x="192" y="12"/>
                    </a:lnTo>
                    <a:lnTo>
                      <a:pt x="186" y="0"/>
                    </a:lnTo>
                    <a:lnTo>
                      <a:pt x="150" y="6"/>
                    </a:lnTo>
                    <a:lnTo>
                      <a:pt x="114" y="12"/>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sz="1800"/>
              </a:p>
            </p:txBody>
          </p:sp>
          <p:sp>
            <p:nvSpPr>
              <p:cNvPr id="14" name="Freeform 58">
                <a:extLst>
                  <a:ext uri="{FF2B5EF4-FFF2-40B4-BE49-F238E27FC236}">
                    <a16:creationId xmlns:a16="http://schemas.microsoft.com/office/drawing/2014/main" xmlns="" id="{A496C2EA-B779-41D2-9773-D1ECDBD679FD}"/>
                  </a:ext>
                </a:extLst>
              </p:cNvPr>
              <p:cNvSpPr>
                <a:spLocks/>
              </p:cNvSpPr>
              <p:nvPr/>
            </p:nvSpPr>
            <p:spPr bwMode="hidden">
              <a:xfrm>
                <a:off x="5304" y="3042"/>
                <a:ext cx="161" cy="186"/>
              </a:xfrm>
              <a:custGeom>
                <a:avLst/>
                <a:gdLst>
                  <a:gd name="T0" fmla="*/ 11 w 161"/>
                  <a:gd name="T1" fmla="*/ 114 h 186"/>
                  <a:gd name="T2" fmla="*/ 17 w 161"/>
                  <a:gd name="T3" fmla="*/ 96 h 186"/>
                  <a:gd name="T4" fmla="*/ 23 w 161"/>
                  <a:gd name="T5" fmla="*/ 78 h 186"/>
                  <a:gd name="T6" fmla="*/ 53 w 161"/>
                  <a:gd name="T7" fmla="*/ 42 h 186"/>
                  <a:gd name="T8" fmla="*/ 101 w 161"/>
                  <a:gd name="T9" fmla="*/ 18 h 186"/>
                  <a:gd name="T10" fmla="*/ 155 w 161"/>
                  <a:gd name="T11" fmla="*/ 6 h 186"/>
                  <a:gd name="T12" fmla="*/ 161 w 161"/>
                  <a:gd name="T13" fmla="*/ 0 h 186"/>
                  <a:gd name="T14" fmla="*/ 95 w 161"/>
                  <a:gd name="T15" fmla="*/ 12 h 186"/>
                  <a:gd name="T16" fmla="*/ 47 w 161"/>
                  <a:gd name="T17" fmla="*/ 36 h 186"/>
                  <a:gd name="T18" fmla="*/ 11 w 161"/>
                  <a:gd name="T19" fmla="*/ 72 h 186"/>
                  <a:gd name="T20" fmla="*/ 5 w 161"/>
                  <a:gd name="T21" fmla="*/ 90 h 186"/>
                  <a:gd name="T22" fmla="*/ 0 w 161"/>
                  <a:gd name="T23" fmla="*/ 114 h 186"/>
                  <a:gd name="T24" fmla="*/ 11 w 161"/>
                  <a:gd name="T25" fmla="*/ 150 h 186"/>
                  <a:gd name="T26" fmla="*/ 23 w 161"/>
                  <a:gd name="T27" fmla="*/ 168 h 186"/>
                  <a:gd name="T28" fmla="*/ 41 w 161"/>
                  <a:gd name="T29" fmla="*/ 186 h 186"/>
                  <a:gd name="T30" fmla="*/ 65 w 161"/>
                  <a:gd name="T31" fmla="*/ 186 h 186"/>
                  <a:gd name="T32" fmla="*/ 41 w 161"/>
                  <a:gd name="T33" fmla="*/ 168 h 186"/>
                  <a:gd name="T34" fmla="*/ 23 w 161"/>
                  <a:gd name="T35" fmla="*/ 150 h 186"/>
                  <a:gd name="T36" fmla="*/ 17 w 161"/>
                  <a:gd name="T37" fmla="*/ 132 h 186"/>
                  <a:gd name="T38" fmla="*/ 11 w 161"/>
                  <a:gd name="T39" fmla="*/ 114 h 186"/>
                  <a:gd name="T40" fmla="*/ 11 w 161"/>
                  <a:gd name="T41" fmla="*/ 114 h 18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61" h="186">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sz="1800"/>
              </a:p>
            </p:txBody>
          </p:sp>
          <p:sp>
            <p:nvSpPr>
              <p:cNvPr id="15" name="Freeform 59">
                <a:extLst>
                  <a:ext uri="{FF2B5EF4-FFF2-40B4-BE49-F238E27FC236}">
                    <a16:creationId xmlns:a16="http://schemas.microsoft.com/office/drawing/2014/main" xmlns="" id="{EA1AA70D-A899-4D06-A06F-95FBF6285B07}"/>
                  </a:ext>
                </a:extLst>
              </p:cNvPr>
              <p:cNvSpPr>
                <a:spLocks/>
              </p:cNvSpPr>
              <p:nvPr/>
            </p:nvSpPr>
            <p:spPr bwMode="hidden">
              <a:xfrm>
                <a:off x="5489" y="3042"/>
                <a:ext cx="186" cy="210"/>
              </a:xfrm>
              <a:custGeom>
                <a:avLst/>
                <a:gdLst>
                  <a:gd name="T0" fmla="*/ 0 w 185"/>
                  <a:gd name="T1" fmla="*/ 6 h 210"/>
                  <a:gd name="T2" fmla="*/ 66 w 185"/>
                  <a:gd name="T3" fmla="*/ 12 h 210"/>
                  <a:gd name="T4" fmla="*/ 119 w 185"/>
                  <a:gd name="T5" fmla="*/ 36 h 210"/>
                  <a:gd name="T6" fmla="*/ 155 w 185"/>
                  <a:gd name="T7" fmla="*/ 72 h 210"/>
                  <a:gd name="T8" fmla="*/ 161 w 185"/>
                  <a:gd name="T9" fmla="*/ 90 h 210"/>
                  <a:gd name="T10" fmla="*/ 167 w 185"/>
                  <a:gd name="T11" fmla="*/ 114 h 210"/>
                  <a:gd name="T12" fmla="*/ 161 w 185"/>
                  <a:gd name="T13" fmla="*/ 138 h 210"/>
                  <a:gd name="T14" fmla="*/ 149 w 185"/>
                  <a:gd name="T15" fmla="*/ 162 h 210"/>
                  <a:gd name="T16" fmla="*/ 119 w 185"/>
                  <a:gd name="T17" fmla="*/ 180 h 210"/>
                  <a:gd name="T18" fmla="*/ 90 w 185"/>
                  <a:gd name="T19" fmla="*/ 198 h 210"/>
                  <a:gd name="T20" fmla="*/ 96 w 185"/>
                  <a:gd name="T21" fmla="*/ 210 h 210"/>
                  <a:gd name="T22" fmla="*/ 131 w 185"/>
                  <a:gd name="T23" fmla="*/ 192 h 210"/>
                  <a:gd name="T24" fmla="*/ 161 w 185"/>
                  <a:gd name="T25" fmla="*/ 168 h 210"/>
                  <a:gd name="T26" fmla="*/ 179 w 185"/>
                  <a:gd name="T27" fmla="*/ 144 h 210"/>
                  <a:gd name="T28" fmla="*/ 185 w 185"/>
                  <a:gd name="T29" fmla="*/ 114 h 210"/>
                  <a:gd name="T30" fmla="*/ 179 w 185"/>
                  <a:gd name="T31" fmla="*/ 90 h 210"/>
                  <a:gd name="T32" fmla="*/ 173 w 185"/>
                  <a:gd name="T33" fmla="*/ 66 h 210"/>
                  <a:gd name="T34" fmla="*/ 155 w 185"/>
                  <a:gd name="T35" fmla="*/ 48 h 210"/>
                  <a:gd name="T36" fmla="*/ 131 w 185"/>
                  <a:gd name="T37" fmla="*/ 30 h 210"/>
                  <a:gd name="T38" fmla="*/ 72 w 185"/>
                  <a:gd name="T39" fmla="*/ 6 h 210"/>
                  <a:gd name="T40" fmla="*/ 0 w 185"/>
                  <a:gd name="T41" fmla="*/ 0 h 210"/>
                  <a:gd name="T42" fmla="*/ 0 w 185"/>
                  <a:gd name="T43" fmla="*/ 6 h 210"/>
                  <a:gd name="T44" fmla="*/ 0 w 185"/>
                  <a:gd name="T45" fmla="*/ 6 h 210"/>
                  <a:gd name="T46" fmla="*/ 0 w 185"/>
                  <a:gd name="T47" fmla="*/ 6 h 21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85" h="21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sz="1800"/>
              </a:p>
            </p:txBody>
          </p:sp>
          <p:sp>
            <p:nvSpPr>
              <p:cNvPr id="16" name="Freeform 60">
                <a:extLst>
                  <a:ext uri="{FF2B5EF4-FFF2-40B4-BE49-F238E27FC236}">
                    <a16:creationId xmlns:a16="http://schemas.microsoft.com/office/drawing/2014/main" xmlns="" id="{18817994-EFB2-4A44-8E1B-ABFE09062BFE}"/>
                  </a:ext>
                </a:extLst>
              </p:cNvPr>
              <p:cNvSpPr>
                <a:spLocks noEditPoints="1"/>
              </p:cNvSpPr>
              <p:nvPr/>
            </p:nvSpPr>
            <p:spPr bwMode="hidden">
              <a:xfrm>
                <a:off x="5345" y="3058"/>
                <a:ext cx="299" cy="186"/>
              </a:xfrm>
              <a:custGeom>
                <a:avLst/>
                <a:gdLst>
                  <a:gd name="T0" fmla="*/ 150 w 299"/>
                  <a:gd name="T1" fmla="*/ 0 h 186"/>
                  <a:gd name="T2" fmla="*/ 90 w 299"/>
                  <a:gd name="T3" fmla="*/ 6 h 186"/>
                  <a:gd name="T4" fmla="*/ 42 w 299"/>
                  <a:gd name="T5" fmla="*/ 30 h 186"/>
                  <a:gd name="T6" fmla="*/ 12 w 299"/>
                  <a:gd name="T7" fmla="*/ 54 h 186"/>
                  <a:gd name="T8" fmla="*/ 6 w 299"/>
                  <a:gd name="T9" fmla="*/ 72 h 186"/>
                  <a:gd name="T10" fmla="*/ 0 w 299"/>
                  <a:gd name="T11" fmla="*/ 90 h 186"/>
                  <a:gd name="T12" fmla="*/ 6 w 299"/>
                  <a:gd name="T13" fmla="*/ 108 h 186"/>
                  <a:gd name="T14" fmla="*/ 12 w 299"/>
                  <a:gd name="T15" fmla="*/ 126 h 186"/>
                  <a:gd name="T16" fmla="*/ 42 w 299"/>
                  <a:gd name="T17" fmla="*/ 156 h 186"/>
                  <a:gd name="T18" fmla="*/ 90 w 299"/>
                  <a:gd name="T19" fmla="*/ 180 h 186"/>
                  <a:gd name="T20" fmla="*/ 150 w 299"/>
                  <a:gd name="T21" fmla="*/ 186 h 186"/>
                  <a:gd name="T22" fmla="*/ 209 w 299"/>
                  <a:gd name="T23" fmla="*/ 180 h 186"/>
                  <a:gd name="T24" fmla="*/ 257 w 299"/>
                  <a:gd name="T25" fmla="*/ 156 h 186"/>
                  <a:gd name="T26" fmla="*/ 287 w 299"/>
                  <a:gd name="T27" fmla="*/ 126 h 186"/>
                  <a:gd name="T28" fmla="*/ 299 w 299"/>
                  <a:gd name="T29" fmla="*/ 108 h 186"/>
                  <a:gd name="T30" fmla="*/ 299 w 299"/>
                  <a:gd name="T31" fmla="*/ 90 h 186"/>
                  <a:gd name="T32" fmla="*/ 299 w 299"/>
                  <a:gd name="T33" fmla="*/ 72 h 186"/>
                  <a:gd name="T34" fmla="*/ 287 w 299"/>
                  <a:gd name="T35" fmla="*/ 54 h 186"/>
                  <a:gd name="T36" fmla="*/ 257 w 299"/>
                  <a:gd name="T37" fmla="*/ 30 h 186"/>
                  <a:gd name="T38" fmla="*/ 209 w 299"/>
                  <a:gd name="T39" fmla="*/ 6 h 186"/>
                  <a:gd name="T40" fmla="*/ 150 w 299"/>
                  <a:gd name="T41" fmla="*/ 0 h 186"/>
                  <a:gd name="T42" fmla="*/ 150 w 299"/>
                  <a:gd name="T43" fmla="*/ 0 h 186"/>
                  <a:gd name="T44" fmla="*/ 150 w 299"/>
                  <a:gd name="T45" fmla="*/ 180 h 186"/>
                  <a:gd name="T46" fmla="*/ 96 w 299"/>
                  <a:gd name="T47" fmla="*/ 174 h 186"/>
                  <a:gd name="T48" fmla="*/ 48 w 299"/>
                  <a:gd name="T49" fmla="*/ 156 h 186"/>
                  <a:gd name="T50" fmla="*/ 18 w 299"/>
                  <a:gd name="T51" fmla="*/ 126 h 186"/>
                  <a:gd name="T52" fmla="*/ 12 w 299"/>
                  <a:gd name="T53" fmla="*/ 108 h 186"/>
                  <a:gd name="T54" fmla="*/ 6 w 299"/>
                  <a:gd name="T55" fmla="*/ 90 h 186"/>
                  <a:gd name="T56" fmla="*/ 12 w 299"/>
                  <a:gd name="T57" fmla="*/ 72 h 186"/>
                  <a:gd name="T58" fmla="*/ 18 w 299"/>
                  <a:gd name="T59" fmla="*/ 54 h 186"/>
                  <a:gd name="T60" fmla="*/ 48 w 299"/>
                  <a:gd name="T61" fmla="*/ 30 h 186"/>
                  <a:gd name="T62" fmla="*/ 96 w 299"/>
                  <a:gd name="T63" fmla="*/ 12 h 186"/>
                  <a:gd name="T64" fmla="*/ 150 w 299"/>
                  <a:gd name="T65" fmla="*/ 6 h 186"/>
                  <a:gd name="T66" fmla="*/ 203 w 299"/>
                  <a:gd name="T67" fmla="*/ 12 h 186"/>
                  <a:gd name="T68" fmla="*/ 251 w 299"/>
                  <a:gd name="T69" fmla="*/ 30 h 186"/>
                  <a:gd name="T70" fmla="*/ 281 w 299"/>
                  <a:gd name="T71" fmla="*/ 54 h 186"/>
                  <a:gd name="T72" fmla="*/ 293 w 299"/>
                  <a:gd name="T73" fmla="*/ 72 h 186"/>
                  <a:gd name="T74" fmla="*/ 293 w 299"/>
                  <a:gd name="T75" fmla="*/ 90 h 186"/>
                  <a:gd name="T76" fmla="*/ 293 w 299"/>
                  <a:gd name="T77" fmla="*/ 108 h 186"/>
                  <a:gd name="T78" fmla="*/ 281 w 299"/>
                  <a:gd name="T79" fmla="*/ 126 h 186"/>
                  <a:gd name="T80" fmla="*/ 251 w 299"/>
                  <a:gd name="T81" fmla="*/ 156 h 186"/>
                  <a:gd name="T82" fmla="*/ 203 w 299"/>
                  <a:gd name="T83" fmla="*/ 174 h 186"/>
                  <a:gd name="T84" fmla="*/ 150 w 299"/>
                  <a:gd name="T85" fmla="*/ 180 h 186"/>
                  <a:gd name="T86" fmla="*/ 150 w 299"/>
                  <a:gd name="T87" fmla="*/ 180 h 18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9" h="186">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sz="1800"/>
              </a:p>
            </p:txBody>
          </p:sp>
          <p:grpSp>
            <p:nvGrpSpPr>
              <p:cNvPr id="17" name="Group 61">
                <a:extLst>
                  <a:ext uri="{FF2B5EF4-FFF2-40B4-BE49-F238E27FC236}">
                    <a16:creationId xmlns:a16="http://schemas.microsoft.com/office/drawing/2014/main" xmlns="" id="{0AB8BE2E-889A-4623-AE79-CADCC3547B0E}"/>
                  </a:ext>
                </a:extLst>
              </p:cNvPr>
              <p:cNvGrpSpPr>
                <a:grpSpLocks/>
              </p:cNvGrpSpPr>
              <p:nvPr/>
            </p:nvGrpSpPr>
            <p:grpSpPr bwMode="auto">
              <a:xfrm>
                <a:off x="5381" y="3085"/>
                <a:ext cx="227" cy="132"/>
                <a:chOff x="5381" y="3085"/>
                <a:chExt cx="227" cy="132"/>
              </a:xfrm>
            </p:grpSpPr>
            <p:sp>
              <p:nvSpPr>
                <p:cNvPr id="18" name="Oval 62">
                  <a:extLst>
                    <a:ext uri="{FF2B5EF4-FFF2-40B4-BE49-F238E27FC236}">
                      <a16:creationId xmlns:a16="http://schemas.microsoft.com/office/drawing/2014/main" xmlns="" id="{3B99931E-A214-4998-AECF-4528BB66020D}"/>
                    </a:ext>
                  </a:extLst>
                </p:cNvPr>
                <p:cNvSpPr>
                  <a:spLocks noChangeArrowheads="1"/>
                </p:cNvSpPr>
                <p:nvPr userDrawn="1"/>
              </p:nvSpPr>
              <p:spPr bwMode="hidden">
                <a:xfrm>
                  <a:off x="5381" y="3085"/>
                  <a:ext cx="227" cy="132"/>
                </a:xfrm>
                <a:prstGeom prst="ellipse">
                  <a:avLst/>
                </a:pr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l-GR" altLang="el-GR" sz="1800"/>
                </a:p>
              </p:txBody>
            </p:sp>
            <p:sp>
              <p:nvSpPr>
                <p:cNvPr id="19" name="Oval 63">
                  <a:extLst>
                    <a:ext uri="{FF2B5EF4-FFF2-40B4-BE49-F238E27FC236}">
                      <a16:creationId xmlns:a16="http://schemas.microsoft.com/office/drawing/2014/main" xmlns="" id="{AD668E87-2432-4AF2-B5C5-24B8F4DFF96E}"/>
                    </a:ext>
                  </a:extLst>
                </p:cNvPr>
                <p:cNvSpPr>
                  <a:spLocks noChangeArrowheads="1"/>
                </p:cNvSpPr>
                <p:nvPr userDrawn="1"/>
              </p:nvSpPr>
              <p:spPr bwMode="hidden">
                <a:xfrm>
                  <a:off x="5403" y="3099"/>
                  <a:ext cx="182" cy="102"/>
                </a:xfrm>
                <a:prstGeom prst="ellipse">
                  <a:avLst/>
                </a:pr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l-GR" altLang="el-GR" sz="1800"/>
                </a:p>
              </p:txBody>
            </p:sp>
            <p:sp>
              <p:nvSpPr>
                <p:cNvPr id="20" name="Oval 64">
                  <a:extLst>
                    <a:ext uri="{FF2B5EF4-FFF2-40B4-BE49-F238E27FC236}">
                      <a16:creationId xmlns:a16="http://schemas.microsoft.com/office/drawing/2014/main" xmlns="" id="{01B72C1D-75AA-4DC0-A2A3-258406C326E4}"/>
                    </a:ext>
                  </a:extLst>
                </p:cNvPr>
                <p:cNvSpPr>
                  <a:spLocks noChangeArrowheads="1"/>
                </p:cNvSpPr>
                <p:nvPr userDrawn="1"/>
              </p:nvSpPr>
              <p:spPr bwMode="hidden">
                <a:xfrm>
                  <a:off x="5431" y="3109"/>
                  <a:ext cx="125" cy="82"/>
                </a:xfrm>
                <a:prstGeom prst="ellipse">
                  <a:avLst/>
                </a:pr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l-GR" altLang="el-GR" sz="1800"/>
                </a:p>
              </p:txBody>
            </p:sp>
            <p:sp>
              <p:nvSpPr>
                <p:cNvPr id="21" name="Oval 65">
                  <a:extLst>
                    <a:ext uri="{FF2B5EF4-FFF2-40B4-BE49-F238E27FC236}">
                      <a16:creationId xmlns:a16="http://schemas.microsoft.com/office/drawing/2014/main" xmlns="" id="{2AC26731-CA86-48AF-92DD-5384630A5923}"/>
                    </a:ext>
                  </a:extLst>
                </p:cNvPr>
                <p:cNvSpPr>
                  <a:spLocks noChangeArrowheads="1"/>
                </p:cNvSpPr>
                <p:nvPr userDrawn="1"/>
              </p:nvSpPr>
              <p:spPr bwMode="hidden">
                <a:xfrm>
                  <a:off x="5458" y="3125"/>
                  <a:ext cx="73" cy="47"/>
                </a:xfrm>
                <a:prstGeom prst="ellipse">
                  <a:avLst/>
                </a:pr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l-GR" altLang="el-GR" sz="1800"/>
                </a:p>
              </p:txBody>
            </p:sp>
          </p:grpSp>
        </p:grpSp>
      </p:grpSp>
      <p:sp>
        <p:nvSpPr>
          <p:cNvPr id="9282" name="Rectangle 66"/>
          <p:cNvSpPr>
            <a:spLocks noGrp="1" noChangeArrowheads="1"/>
          </p:cNvSpPr>
          <p:nvPr>
            <p:ph type="ctrTitle" sz="quarter"/>
          </p:nvPr>
        </p:nvSpPr>
        <p:spPr>
          <a:xfrm>
            <a:off x="914400" y="1692276"/>
            <a:ext cx="10363200" cy="1736725"/>
          </a:xfrm>
        </p:spPr>
        <p:txBody>
          <a:bodyPr anchor="b"/>
          <a:lstStyle>
            <a:lvl1pPr>
              <a:defRPr sz="5400"/>
            </a:lvl1pPr>
          </a:lstStyle>
          <a:p>
            <a:r>
              <a:rPr lang="el-GR"/>
              <a:t>Κάντε κλικ για να επεξεργαστείτε τον τίτλο</a:t>
            </a:r>
          </a:p>
        </p:txBody>
      </p:sp>
      <p:sp>
        <p:nvSpPr>
          <p:cNvPr id="9283" name="Rectangle 67"/>
          <p:cNvSpPr>
            <a:spLocks noGrp="1" noChangeArrowheads="1"/>
          </p:cNvSpPr>
          <p:nvPr>
            <p:ph type="subTitle" sz="quarter" idx="1"/>
          </p:nvPr>
        </p:nvSpPr>
        <p:spPr>
          <a:xfrm>
            <a:off x="1828800" y="3886200"/>
            <a:ext cx="8534400" cy="1752600"/>
          </a:xfrm>
        </p:spPr>
        <p:txBody>
          <a:bodyPr/>
          <a:lstStyle>
            <a:lvl1pPr marL="0" indent="0" algn="ctr">
              <a:buFont typeface="Wingdings" pitchFamily="2" charset="2"/>
              <a:buNone/>
              <a:defRPr/>
            </a:lvl1pPr>
          </a:lstStyle>
          <a:p>
            <a:r>
              <a:rPr lang="el-GR"/>
              <a:t>Κάντε κλικ για να επεξεργαστείτε τον υπότιτλο του υποδείγματος</a:t>
            </a:r>
          </a:p>
        </p:txBody>
      </p:sp>
      <p:sp>
        <p:nvSpPr>
          <p:cNvPr id="68" name="Rectangle 68">
            <a:extLst>
              <a:ext uri="{FF2B5EF4-FFF2-40B4-BE49-F238E27FC236}">
                <a16:creationId xmlns:a16="http://schemas.microsoft.com/office/drawing/2014/main" xmlns="" id="{4FBBB6EE-6CCD-4A10-A102-E1086C7F4261}"/>
              </a:ext>
            </a:extLst>
          </p:cNvPr>
          <p:cNvSpPr>
            <a:spLocks noGrp="1" noChangeArrowheads="1"/>
          </p:cNvSpPr>
          <p:nvPr>
            <p:ph type="dt" sz="quarter" idx="10"/>
          </p:nvPr>
        </p:nvSpPr>
        <p:spPr>
          <a:xfrm>
            <a:off x="609600" y="6248400"/>
            <a:ext cx="2844800" cy="457200"/>
          </a:xfrm>
        </p:spPr>
        <p:txBody>
          <a:bodyPr/>
          <a:lstStyle>
            <a:lvl1pPr>
              <a:defRPr/>
            </a:lvl1pPr>
          </a:lstStyle>
          <a:p>
            <a:pPr>
              <a:defRPr/>
            </a:pPr>
            <a:endParaRPr lang="el-GR"/>
          </a:p>
        </p:txBody>
      </p:sp>
      <p:sp>
        <p:nvSpPr>
          <p:cNvPr id="69" name="Rectangle 69">
            <a:extLst>
              <a:ext uri="{FF2B5EF4-FFF2-40B4-BE49-F238E27FC236}">
                <a16:creationId xmlns:a16="http://schemas.microsoft.com/office/drawing/2014/main" xmlns="" id="{38C703C9-882E-4E9E-BB1A-61AB1F45FDCC}"/>
              </a:ext>
            </a:extLst>
          </p:cNvPr>
          <p:cNvSpPr>
            <a:spLocks noGrp="1" noChangeArrowheads="1"/>
          </p:cNvSpPr>
          <p:nvPr>
            <p:ph type="ftr" sz="quarter" idx="11"/>
          </p:nvPr>
        </p:nvSpPr>
        <p:spPr>
          <a:xfrm>
            <a:off x="4165600" y="6248400"/>
            <a:ext cx="3860800" cy="457200"/>
          </a:xfrm>
        </p:spPr>
        <p:txBody>
          <a:bodyPr/>
          <a:lstStyle>
            <a:lvl1pPr>
              <a:defRPr/>
            </a:lvl1pPr>
          </a:lstStyle>
          <a:p>
            <a:pPr>
              <a:defRPr/>
            </a:pPr>
            <a:endParaRPr lang="el-GR"/>
          </a:p>
        </p:txBody>
      </p:sp>
      <p:sp>
        <p:nvSpPr>
          <p:cNvPr id="70" name="Rectangle 70">
            <a:extLst>
              <a:ext uri="{FF2B5EF4-FFF2-40B4-BE49-F238E27FC236}">
                <a16:creationId xmlns:a16="http://schemas.microsoft.com/office/drawing/2014/main" xmlns="" id="{E1066E0A-88CC-4B50-96A6-225F7906C88C}"/>
              </a:ext>
            </a:extLst>
          </p:cNvPr>
          <p:cNvSpPr>
            <a:spLocks noGrp="1" noChangeArrowheads="1"/>
          </p:cNvSpPr>
          <p:nvPr>
            <p:ph type="sldNum" sz="quarter" idx="12"/>
          </p:nvPr>
        </p:nvSpPr>
        <p:spPr>
          <a:xfrm>
            <a:off x="8737600" y="6248400"/>
            <a:ext cx="2844800" cy="457200"/>
          </a:xfrm>
        </p:spPr>
        <p:txBody>
          <a:bodyPr/>
          <a:lstStyle>
            <a:lvl1pPr>
              <a:defRPr/>
            </a:lvl1pPr>
          </a:lstStyle>
          <a:p>
            <a:pPr>
              <a:defRPr/>
            </a:pPr>
            <a:fld id="{2308EE35-F6D0-449F-973E-8EF54E5B9F83}" type="slidenum">
              <a:rPr lang="el-GR" altLang="el-GR"/>
              <a:pPr>
                <a:defRPr/>
              </a:pPr>
              <a:t>‹#›</a:t>
            </a:fld>
            <a:endParaRPr lang="el-GR" altLang="el-GR"/>
          </a:p>
        </p:txBody>
      </p:sp>
    </p:spTree>
    <p:extLst>
      <p:ext uri="{BB962C8B-B14F-4D97-AF65-F5344CB8AC3E}">
        <p14:creationId xmlns:p14="http://schemas.microsoft.com/office/powerpoint/2010/main" xmlns="" val="24885129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69">
            <a:extLst>
              <a:ext uri="{FF2B5EF4-FFF2-40B4-BE49-F238E27FC236}">
                <a16:creationId xmlns:a16="http://schemas.microsoft.com/office/drawing/2014/main" xmlns="" id="{9F55F4E8-992B-4B7E-9DE0-914D9B6C3BB6}"/>
              </a:ext>
            </a:extLst>
          </p:cNvPr>
          <p:cNvSpPr>
            <a:spLocks noGrp="1" noChangeArrowheads="1"/>
          </p:cNvSpPr>
          <p:nvPr>
            <p:ph type="dt" sz="half" idx="10"/>
          </p:nvPr>
        </p:nvSpPr>
        <p:spPr>
          <a:ln/>
        </p:spPr>
        <p:txBody>
          <a:bodyPr/>
          <a:lstStyle>
            <a:lvl1pPr>
              <a:defRPr/>
            </a:lvl1pPr>
          </a:lstStyle>
          <a:p>
            <a:pPr>
              <a:defRPr/>
            </a:pPr>
            <a:endParaRPr lang="el-GR"/>
          </a:p>
        </p:txBody>
      </p:sp>
      <p:sp>
        <p:nvSpPr>
          <p:cNvPr id="5" name="Rectangle 70">
            <a:extLst>
              <a:ext uri="{FF2B5EF4-FFF2-40B4-BE49-F238E27FC236}">
                <a16:creationId xmlns:a16="http://schemas.microsoft.com/office/drawing/2014/main" xmlns="" id="{2619941E-AEF1-429A-8EA9-622491CF933D}"/>
              </a:ext>
            </a:extLst>
          </p:cNvPr>
          <p:cNvSpPr>
            <a:spLocks noGrp="1" noChangeArrowheads="1"/>
          </p:cNvSpPr>
          <p:nvPr>
            <p:ph type="ftr" sz="quarter" idx="11"/>
          </p:nvPr>
        </p:nvSpPr>
        <p:spPr>
          <a:ln/>
        </p:spPr>
        <p:txBody>
          <a:bodyPr/>
          <a:lstStyle>
            <a:lvl1pPr>
              <a:defRPr/>
            </a:lvl1pPr>
          </a:lstStyle>
          <a:p>
            <a:pPr>
              <a:defRPr/>
            </a:pPr>
            <a:endParaRPr lang="el-GR"/>
          </a:p>
        </p:txBody>
      </p:sp>
      <p:sp>
        <p:nvSpPr>
          <p:cNvPr id="6" name="Rectangle 71">
            <a:extLst>
              <a:ext uri="{FF2B5EF4-FFF2-40B4-BE49-F238E27FC236}">
                <a16:creationId xmlns:a16="http://schemas.microsoft.com/office/drawing/2014/main" xmlns="" id="{2FD23592-F5F4-4B18-9789-CAF625DEBB10}"/>
              </a:ext>
            </a:extLst>
          </p:cNvPr>
          <p:cNvSpPr>
            <a:spLocks noGrp="1" noChangeArrowheads="1"/>
          </p:cNvSpPr>
          <p:nvPr>
            <p:ph type="sldNum" sz="quarter" idx="12"/>
          </p:nvPr>
        </p:nvSpPr>
        <p:spPr>
          <a:ln/>
        </p:spPr>
        <p:txBody>
          <a:bodyPr/>
          <a:lstStyle>
            <a:lvl1pPr>
              <a:defRPr/>
            </a:lvl1pPr>
          </a:lstStyle>
          <a:p>
            <a:pPr>
              <a:defRPr/>
            </a:pPr>
            <a:fld id="{CA73AEA8-975F-42A8-A7B7-25F38681ECC5}" type="slidenum">
              <a:rPr lang="el-GR" altLang="el-GR"/>
              <a:pPr>
                <a:defRPr/>
              </a:pPr>
              <a:t>‹#›</a:t>
            </a:fld>
            <a:endParaRPr lang="el-GR" altLang="el-GR"/>
          </a:p>
        </p:txBody>
      </p:sp>
    </p:spTree>
    <p:extLst>
      <p:ext uri="{BB962C8B-B14F-4D97-AF65-F5344CB8AC3E}">
        <p14:creationId xmlns:p14="http://schemas.microsoft.com/office/powerpoint/2010/main" xmlns="" val="32385515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963084" y="4406901"/>
            <a:ext cx="103632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Kλικ για επεξεργασία των στυλ του υποδείγματος</a:t>
            </a:r>
          </a:p>
        </p:txBody>
      </p:sp>
      <p:sp>
        <p:nvSpPr>
          <p:cNvPr id="4" name="Rectangle 69">
            <a:extLst>
              <a:ext uri="{FF2B5EF4-FFF2-40B4-BE49-F238E27FC236}">
                <a16:creationId xmlns:a16="http://schemas.microsoft.com/office/drawing/2014/main" xmlns="" id="{683B9D9B-74B2-4DD2-B3F8-9E2D8307EFA2}"/>
              </a:ext>
            </a:extLst>
          </p:cNvPr>
          <p:cNvSpPr>
            <a:spLocks noGrp="1" noChangeArrowheads="1"/>
          </p:cNvSpPr>
          <p:nvPr>
            <p:ph type="dt" sz="half" idx="10"/>
          </p:nvPr>
        </p:nvSpPr>
        <p:spPr>
          <a:ln/>
        </p:spPr>
        <p:txBody>
          <a:bodyPr/>
          <a:lstStyle>
            <a:lvl1pPr>
              <a:defRPr/>
            </a:lvl1pPr>
          </a:lstStyle>
          <a:p>
            <a:pPr>
              <a:defRPr/>
            </a:pPr>
            <a:endParaRPr lang="el-GR"/>
          </a:p>
        </p:txBody>
      </p:sp>
      <p:sp>
        <p:nvSpPr>
          <p:cNvPr id="5" name="Rectangle 70">
            <a:extLst>
              <a:ext uri="{FF2B5EF4-FFF2-40B4-BE49-F238E27FC236}">
                <a16:creationId xmlns:a16="http://schemas.microsoft.com/office/drawing/2014/main" xmlns="" id="{9A1419A9-AE71-4890-A40C-1D9CF9EF1AA4}"/>
              </a:ext>
            </a:extLst>
          </p:cNvPr>
          <p:cNvSpPr>
            <a:spLocks noGrp="1" noChangeArrowheads="1"/>
          </p:cNvSpPr>
          <p:nvPr>
            <p:ph type="ftr" sz="quarter" idx="11"/>
          </p:nvPr>
        </p:nvSpPr>
        <p:spPr>
          <a:ln/>
        </p:spPr>
        <p:txBody>
          <a:bodyPr/>
          <a:lstStyle>
            <a:lvl1pPr>
              <a:defRPr/>
            </a:lvl1pPr>
          </a:lstStyle>
          <a:p>
            <a:pPr>
              <a:defRPr/>
            </a:pPr>
            <a:endParaRPr lang="el-GR"/>
          </a:p>
        </p:txBody>
      </p:sp>
      <p:sp>
        <p:nvSpPr>
          <p:cNvPr id="6" name="Rectangle 71">
            <a:extLst>
              <a:ext uri="{FF2B5EF4-FFF2-40B4-BE49-F238E27FC236}">
                <a16:creationId xmlns:a16="http://schemas.microsoft.com/office/drawing/2014/main" xmlns="" id="{2C32D61B-1C7C-4632-8FF1-F0A91ED984FF}"/>
              </a:ext>
            </a:extLst>
          </p:cNvPr>
          <p:cNvSpPr>
            <a:spLocks noGrp="1" noChangeArrowheads="1"/>
          </p:cNvSpPr>
          <p:nvPr>
            <p:ph type="sldNum" sz="quarter" idx="12"/>
          </p:nvPr>
        </p:nvSpPr>
        <p:spPr>
          <a:ln/>
        </p:spPr>
        <p:txBody>
          <a:bodyPr/>
          <a:lstStyle>
            <a:lvl1pPr>
              <a:defRPr/>
            </a:lvl1pPr>
          </a:lstStyle>
          <a:p>
            <a:pPr>
              <a:defRPr/>
            </a:pPr>
            <a:fld id="{C2AFCD16-A490-49F9-A0A7-E517043378EC}" type="slidenum">
              <a:rPr lang="el-GR" altLang="el-GR"/>
              <a:pPr>
                <a:defRPr/>
              </a:pPr>
              <a:t>‹#›</a:t>
            </a:fld>
            <a:endParaRPr lang="el-GR" altLang="el-GR"/>
          </a:p>
        </p:txBody>
      </p:sp>
    </p:spTree>
    <p:extLst>
      <p:ext uri="{BB962C8B-B14F-4D97-AF65-F5344CB8AC3E}">
        <p14:creationId xmlns:p14="http://schemas.microsoft.com/office/powerpoint/2010/main" xmlns="" val="27870725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Rectangle 69">
            <a:extLst>
              <a:ext uri="{FF2B5EF4-FFF2-40B4-BE49-F238E27FC236}">
                <a16:creationId xmlns:a16="http://schemas.microsoft.com/office/drawing/2014/main" xmlns="" id="{95F0062C-7581-4482-AD62-4882912E23F7}"/>
              </a:ext>
            </a:extLst>
          </p:cNvPr>
          <p:cNvSpPr>
            <a:spLocks noGrp="1" noChangeArrowheads="1"/>
          </p:cNvSpPr>
          <p:nvPr>
            <p:ph type="dt" sz="half" idx="10"/>
          </p:nvPr>
        </p:nvSpPr>
        <p:spPr>
          <a:ln/>
        </p:spPr>
        <p:txBody>
          <a:bodyPr/>
          <a:lstStyle>
            <a:lvl1pPr>
              <a:defRPr/>
            </a:lvl1pPr>
          </a:lstStyle>
          <a:p>
            <a:pPr>
              <a:defRPr/>
            </a:pPr>
            <a:endParaRPr lang="el-GR"/>
          </a:p>
        </p:txBody>
      </p:sp>
      <p:sp>
        <p:nvSpPr>
          <p:cNvPr id="6" name="Rectangle 70">
            <a:extLst>
              <a:ext uri="{FF2B5EF4-FFF2-40B4-BE49-F238E27FC236}">
                <a16:creationId xmlns:a16="http://schemas.microsoft.com/office/drawing/2014/main" xmlns="" id="{11EC9C22-44DE-4719-AA6B-5EA31A672678}"/>
              </a:ext>
            </a:extLst>
          </p:cNvPr>
          <p:cNvSpPr>
            <a:spLocks noGrp="1" noChangeArrowheads="1"/>
          </p:cNvSpPr>
          <p:nvPr>
            <p:ph type="ftr" sz="quarter" idx="11"/>
          </p:nvPr>
        </p:nvSpPr>
        <p:spPr>
          <a:ln/>
        </p:spPr>
        <p:txBody>
          <a:bodyPr/>
          <a:lstStyle>
            <a:lvl1pPr>
              <a:defRPr/>
            </a:lvl1pPr>
          </a:lstStyle>
          <a:p>
            <a:pPr>
              <a:defRPr/>
            </a:pPr>
            <a:endParaRPr lang="el-GR"/>
          </a:p>
        </p:txBody>
      </p:sp>
      <p:sp>
        <p:nvSpPr>
          <p:cNvPr id="7" name="Rectangle 71">
            <a:extLst>
              <a:ext uri="{FF2B5EF4-FFF2-40B4-BE49-F238E27FC236}">
                <a16:creationId xmlns:a16="http://schemas.microsoft.com/office/drawing/2014/main" xmlns="" id="{3E957424-4F9A-444A-844A-56F4391B2243}"/>
              </a:ext>
            </a:extLst>
          </p:cNvPr>
          <p:cNvSpPr>
            <a:spLocks noGrp="1" noChangeArrowheads="1"/>
          </p:cNvSpPr>
          <p:nvPr>
            <p:ph type="sldNum" sz="quarter" idx="12"/>
          </p:nvPr>
        </p:nvSpPr>
        <p:spPr>
          <a:ln/>
        </p:spPr>
        <p:txBody>
          <a:bodyPr/>
          <a:lstStyle>
            <a:lvl1pPr>
              <a:defRPr/>
            </a:lvl1pPr>
          </a:lstStyle>
          <a:p>
            <a:pPr>
              <a:defRPr/>
            </a:pPr>
            <a:fld id="{76B0FC14-AB08-4520-A8E3-27A2C430896E}" type="slidenum">
              <a:rPr lang="el-GR" altLang="el-GR"/>
              <a:pPr>
                <a:defRPr/>
              </a:pPr>
              <a:t>‹#›</a:t>
            </a:fld>
            <a:endParaRPr lang="el-GR" altLang="el-GR"/>
          </a:p>
        </p:txBody>
      </p:sp>
    </p:spTree>
    <p:extLst>
      <p:ext uri="{BB962C8B-B14F-4D97-AF65-F5344CB8AC3E}">
        <p14:creationId xmlns:p14="http://schemas.microsoft.com/office/powerpoint/2010/main" xmlns="" val="9325234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274638"/>
            <a:ext cx="10972800" cy="1143000"/>
          </a:xfrm>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Rectangle 69">
            <a:extLst>
              <a:ext uri="{FF2B5EF4-FFF2-40B4-BE49-F238E27FC236}">
                <a16:creationId xmlns:a16="http://schemas.microsoft.com/office/drawing/2014/main" xmlns="" id="{18502897-51F3-4AC4-98D5-ABC12ED9EB0A}"/>
              </a:ext>
            </a:extLst>
          </p:cNvPr>
          <p:cNvSpPr>
            <a:spLocks noGrp="1" noChangeArrowheads="1"/>
          </p:cNvSpPr>
          <p:nvPr>
            <p:ph type="dt" sz="half" idx="10"/>
          </p:nvPr>
        </p:nvSpPr>
        <p:spPr>
          <a:ln/>
        </p:spPr>
        <p:txBody>
          <a:bodyPr/>
          <a:lstStyle>
            <a:lvl1pPr>
              <a:defRPr/>
            </a:lvl1pPr>
          </a:lstStyle>
          <a:p>
            <a:pPr>
              <a:defRPr/>
            </a:pPr>
            <a:endParaRPr lang="el-GR"/>
          </a:p>
        </p:txBody>
      </p:sp>
      <p:sp>
        <p:nvSpPr>
          <p:cNvPr id="8" name="Rectangle 70">
            <a:extLst>
              <a:ext uri="{FF2B5EF4-FFF2-40B4-BE49-F238E27FC236}">
                <a16:creationId xmlns:a16="http://schemas.microsoft.com/office/drawing/2014/main" xmlns="" id="{728DD72D-ECC1-4C22-A98D-FCA20D1FEC0E}"/>
              </a:ext>
            </a:extLst>
          </p:cNvPr>
          <p:cNvSpPr>
            <a:spLocks noGrp="1" noChangeArrowheads="1"/>
          </p:cNvSpPr>
          <p:nvPr>
            <p:ph type="ftr" sz="quarter" idx="11"/>
          </p:nvPr>
        </p:nvSpPr>
        <p:spPr>
          <a:ln/>
        </p:spPr>
        <p:txBody>
          <a:bodyPr/>
          <a:lstStyle>
            <a:lvl1pPr>
              <a:defRPr/>
            </a:lvl1pPr>
          </a:lstStyle>
          <a:p>
            <a:pPr>
              <a:defRPr/>
            </a:pPr>
            <a:endParaRPr lang="el-GR"/>
          </a:p>
        </p:txBody>
      </p:sp>
      <p:sp>
        <p:nvSpPr>
          <p:cNvPr id="9" name="Rectangle 71">
            <a:extLst>
              <a:ext uri="{FF2B5EF4-FFF2-40B4-BE49-F238E27FC236}">
                <a16:creationId xmlns:a16="http://schemas.microsoft.com/office/drawing/2014/main" xmlns="" id="{C7168991-CD14-44AC-9122-F331BB679579}"/>
              </a:ext>
            </a:extLst>
          </p:cNvPr>
          <p:cNvSpPr>
            <a:spLocks noGrp="1" noChangeArrowheads="1"/>
          </p:cNvSpPr>
          <p:nvPr>
            <p:ph type="sldNum" sz="quarter" idx="12"/>
          </p:nvPr>
        </p:nvSpPr>
        <p:spPr>
          <a:ln/>
        </p:spPr>
        <p:txBody>
          <a:bodyPr/>
          <a:lstStyle>
            <a:lvl1pPr>
              <a:defRPr/>
            </a:lvl1pPr>
          </a:lstStyle>
          <a:p>
            <a:pPr>
              <a:defRPr/>
            </a:pPr>
            <a:fld id="{12A3CD31-8761-419D-8E77-C49994A63515}" type="slidenum">
              <a:rPr lang="el-GR" altLang="el-GR"/>
              <a:pPr>
                <a:defRPr/>
              </a:pPr>
              <a:t>‹#›</a:t>
            </a:fld>
            <a:endParaRPr lang="el-GR" altLang="el-GR"/>
          </a:p>
        </p:txBody>
      </p:sp>
    </p:spTree>
    <p:extLst>
      <p:ext uri="{BB962C8B-B14F-4D97-AF65-F5344CB8AC3E}">
        <p14:creationId xmlns:p14="http://schemas.microsoft.com/office/powerpoint/2010/main" xmlns="" val="34086665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32B8B71F-AB8D-4571-A8CC-58EA8CE57021}"/>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xmlns="" id="{F97B923B-FB56-4D02-BC4B-0A5C704E54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a:extLst>
              <a:ext uri="{FF2B5EF4-FFF2-40B4-BE49-F238E27FC236}">
                <a16:creationId xmlns:a16="http://schemas.microsoft.com/office/drawing/2014/main" xmlns="" id="{D1B2B9AB-9992-4EAD-BF71-F95F2C9CAC6B}"/>
              </a:ext>
            </a:extLst>
          </p:cNvPr>
          <p:cNvSpPr>
            <a:spLocks noGrp="1"/>
          </p:cNvSpPr>
          <p:nvPr>
            <p:ph type="dt" sz="half" idx="10"/>
          </p:nvPr>
        </p:nvSpPr>
        <p:spPr/>
        <p:txBody>
          <a:bodyPr/>
          <a:lstStyle/>
          <a:p>
            <a:fld id="{7A11DF50-FE1A-40E4-8FFE-FB49157705D8}" type="datetimeFigureOut">
              <a:rPr lang="el-GR" smtClean="0"/>
              <a:pPr/>
              <a:t>1/6/2020</a:t>
            </a:fld>
            <a:endParaRPr lang="el-GR"/>
          </a:p>
        </p:txBody>
      </p:sp>
      <p:sp>
        <p:nvSpPr>
          <p:cNvPr id="5" name="Θέση υποσέλιδου 4">
            <a:extLst>
              <a:ext uri="{FF2B5EF4-FFF2-40B4-BE49-F238E27FC236}">
                <a16:creationId xmlns:a16="http://schemas.microsoft.com/office/drawing/2014/main" xmlns="" id="{43185FF2-E820-4313-A88B-709A42D3F3E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xmlns="" id="{1399EEAB-9E29-48E1-B5B5-D5D58906BC38}"/>
              </a:ext>
            </a:extLst>
          </p:cNvPr>
          <p:cNvSpPr>
            <a:spLocks noGrp="1"/>
          </p:cNvSpPr>
          <p:nvPr>
            <p:ph type="sldNum" sz="quarter" idx="12"/>
          </p:nvPr>
        </p:nvSpPr>
        <p:spPr/>
        <p:txBody>
          <a:bodyPr/>
          <a:lstStyle/>
          <a:p>
            <a:fld id="{016820EF-7C3E-426C-BE95-A46D0BB8457A}" type="slidenum">
              <a:rPr lang="el-GR" smtClean="0"/>
              <a:pPr/>
              <a:t>‹#›</a:t>
            </a:fld>
            <a:endParaRPr lang="el-GR"/>
          </a:p>
        </p:txBody>
      </p:sp>
    </p:spTree>
    <p:extLst>
      <p:ext uri="{BB962C8B-B14F-4D97-AF65-F5344CB8AC3E}">
        <p14:creationId xmlns:p14="http://schemas.microsoft.com/office/powerpoint/2010/main" xmlns="" val="423780224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Rectangle 69">
            <a:extLst>
              <a:ext uri="{FF2B5EF4-FFF2-40B4-BE49-F238E27FC236}">
                <a16:creationId xmlns:a16="http://schemas.microsoft.com/office/drawing/2014/main" xmlns="" id="{CEFC60D7-F0B5-4CC8-9A56-12776A6116F2}"/>
              </a:ext>
            </a:extLst>
          </p:cNvPr>
          <p:cNvSpPr>
            <a:spLocks noGrp="1" noChangeArrowheads="1"/>
          </p:cNvSpPr>
          <p:nvPr>
            <p:ph type="dt" sz="half" idx="10"/>
          </p:nvPr>
        </p:nvSpPr>
        <p:spPr>
          <a:ln/>
        </p:spPr>
        <p:txBody>
          <a:bodyPr/>
          <a:lstStyle>
            <a:lvl1pPr>
              <a:defRPr/>
            </a:lvl1pPr>
          </a:lstStyle>
          <a:p>
            <a:pPr>
              <a:defRPr/>
            </a:pPr>
            <a:endParaRPr lang="el-GR"/>
          </a:p>
        </p:txBody>
      </p:sp>
      <p:sp>
        <p:nvSpPr>
          <p:cNvPr id="4" name="Rectangle 70">
            <a:extLst>
              <a:ext uri="{FF2B5EF4-FFF2-40B4-BE49-F238E27FC236}">
                <a16:creationId xmlns:a16="http://schemas.microsoft.com/office/drawing/2014/main" xmlns="" id="{CDDC9464-57F7-4571-B761-0B3E3963F7D0}"/>
              </a:ext>
            </a:extLst>
          </p:cNvPr>
          <p:cNvSpPr>
            <a:spLocks noGrp="1" noChangeArrowheads="1"/>
          </p:cNvSpPr>
          <p:nvPr>
            <p:ph type="ftr" sz="quarter" idx="11"/>
          </p:nvPr>
        </p:nvSpPr>
        <p:spPr>
          <a:ln/>
        </p:spPr>
        <p:txBody>
          <a:bodyPr/>
          <a:lstStyle>
            <a:lvl1pPr>
              <a:defRPr/>
            </a:lvl1pPr>
          </a:lstStyle>
          <a:p>
            <a:pPr>
              <a:defRPr/>
            </a:pPr>
            <a:endParaRPr lang="el-GR"/>
          </a:p>
        </p:txBody>
      </p:sp>
      <p:sp>
        <p:nvSpPr>
          <p:cNvPr id="5" name="Rectangle 71">
            <a:extLst>
              <a:ext uri="{FF2B5EF4-FFF2-40B4-BE49-F238E27FC236}">
                <a16:creationId xmlns:a16="http://schemas.microsoft.com/office/drawing/2014/main" xmlns="" id="{648C7ADA-FD4E-423B-BE65-14DDF40FAD16}"/>
              </a:ext>
            </a:extLst>
          </p:cNvPr>
          <p:cNvSpPr>
            <a:spLocks noGrp="1" noChangeArrowheads="1"/>
          </p:cNvSpPr>
          <p:nvPr>
            <p:ph type="sldNum" sz="quarter" idx="12"/>
          </p:nvPr>
        </p:nvSpPr>
        <p:spPr>
          <a:ln/>
        </p:spPr>
        <p:txBody>
          <a:bodyPr/>
          <a:lstStyle>
            <a:lvl1pPr>
              <a:defRPr/>
            </a:lvl1pPr>
          </a:lstStyle>
          <a:p>
            <a:pPr>
              <a:defRPr/>
            </a:pPr>
            <a:fld id="{66F776D5-9811-434D-9AD6-4827A5D84C71}" type="slidenum">
              <a:rPr lang="el-GR" altLang="el-GR"/>
              <a:pPr>
                <a:defRPr/>
              </a:pPr>
              <a:t>‹#›</a:t>
            </a:fld>
            <a:endParaRPr lang="el-GR" altLang="el-GR"/>
          </a:p>
        </p:txBody>
      </p:sp>
    </p:spTree>
    <p:extLst>
      <p:ext uri="{BB962C8B-B14F-4D97-AF65-F5344CB8AC3E}">
        <p14:creationId xmlns:p14="http://schemas.microsoft.com/office/powerpoint/2010/main" xmlns="" val="35310262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69">
            <a:extLst>
              <a:ext uri="{FF2B5EF4-FFF2-40B4-BE49-F238E27FC236}">
                <a16:creationId xmlns:a16="http://schemas.microsoft.com/office/drawing/2014/main" xmlns="" id="{68245A73-E391-428F-96C8-52F082F74501}"/>
              </a:ext>
            </a:extLst>
          </p:cNvPr>
          <p:cNvSpPr>
            <a:spLocks noGrp="1" noChangeArrowheads="1"/>
          </p:cNvSpPr>
          <p:nvPr>
            <p:ph type="dt" sz="half" idx="10"/>
          </p:nvPr>
        </p:nvSpPr>
        <p:spPr>
          <a:ln/>
        </p:spPr>
        <p:txBody>
          <a:bodyPr/>
          <a:lstStyle>
            <a:lvl1pPr>
              <a:defRPr/>
            </a:lvl1pPr>
          </a:lstStyle>
          <a:p>
            <a:pPr>
              <a:defRPr/>
            </a:pPr>
            <a:endParaRPr lang="el-GR"/>
          </a:p>
        </p:txBody>
      </p:sp>
      <p:sp>
        <p:nvSpPr>
          <p:cNvPr id="3" name="Rectangle 70">
            <a:extLst>
              <a:ext uri="{FF2B5EF4-FFF2-40B4-BE49-F238E27FC236}">
                <a16:creationId xmlns:a16="http://schemas.microsoft.com/office/drawing/2014/main" xmlns="" id="{1732ECFE-E2BB-4DED-A84C-639162FD5037}"/>
              </a:ext>
            </a:extLst>
          </p:cNvPr>
          <p:cNvSpPr>
            <a:spLocks noGrp="1" noChangeArrowheads="1"/>
          </p:cNvSpPr>
          <p:nvPr>
            <p:ph type="ftr" sz="quarter" idx="11"/>
          </p:nvPr>
        </p:nvSpPr>
        <p:spPr>
          <a:ln/>
        </p:spPr>
        <p:txBody>
          <a:bodyPr/>
          <a:lstStyle>
            <a:lvl1pPr>
              <a:defRPr/>
            </a:lvl1pPr>
          </a:lstStyle>
          <a:p>
            <a:pPr>
              <a:defRPr/>
            </a:pPr>
            <a:endParaRPr lang="el-GR"/>
          </a:p>
        </p:txBody>
      </p:sp>
      <p:sp>
        <p:nvSpPr>
          <p:cNvPr id="4" name="Rectangle 71">
            <a:extLst>
              <a:ext uri="{FF2B5EF4-FFF2-40B4-BE49-F238E27FC236}">
                <a16:creationId xmlns:a16="http://schemas.microsoft.com/office/drawing/2014/main" xmlns="" id="{39E74E80-88AB-4E9D-A818-A5E9D101D439}"/>
              </a:ext>
            </a:extLst>
          </p:cNvPr>
          <p:cNvSpPr>
            <a:spLocks noGrp="1" noChangeArrowheads="1"/>
          </p:cNvSpPr>
          <p:nvPr>
            <p:ph type="sldNum" sz="quarter" idx="12"/>
          </p:nvPr>
        </p:nvSpPr>
        <p:spPr>
          <a:ln/>
        </p:spPr>
        <p:txBody>
          <a:bodyPr/>
          <a:lstStyle>
            <a:lvl1pPr>
              <a:defRPr/>
            </a:lvl1pPr>
          </a:lstStyle>
          <a:p>
            <a:pPr>
              <a:defRPr/>
            </a:pPr>
            <a:fld id="{5E0D93CE-62A9-4F01-B3AE-F793502F6728}" type="slidenum">
              <a:rPr lang="el-GR" altLang="el-GR"/>
              <a:pPr>
                <a:defRPr/>
              </a:pPr>
              <a:t>‹#›</a:t>
            </a:fld>
            <a:endParaRPr lang="el-GR" altLang="el-GR"/>
          </a:p>
        </p:txBody>
      </p:sp>
    </p:spTree>
    <p:extLst>
      <p:ext uri="{BB962C8B-B14F-4D97-AF65-F5344CB8AC3E}">
        <p14:creationId xmlns:p14="http://schemas.microsoft.com/office/powerpoint/2010/main" xmlns="" val="22631874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1" y="273050"/>
            <a:ext cx="4011084"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Rectangle 69">
            <a:extLst>
              <a:ext uri="{FF2B5EF4-FFF2-40B4-BE49-F238E27FC236}">
                <a16:creationId xmlns:a16="http://schemas.microsoft.com/office/drawing/2014/main" xmlns="" id="{901839B3-6646-4E62-AD01-3093B158CC46}"/>
              </a:ext>
            </a:extLst>
          </p:cNvPr>
          <p:cNvSpPr>
            <a:spLocks noGrp="1" noChangeArrowheads="1"/>
          </p:cNvSpPr>
          <p:nvPr>
            <p:ph type="dt" sz="half" idx="10"/>
          </p:nvPr>
        </p:nvSpPr>
        <p:spPr>
          <a:ln/>
        </p:spPr>
        <p:txBody>
          <a:bodyPr/>
          <a:lstStyle>
            <a:lvl1pPr>
              <a:defRPr/>
            </a:lvl1pPr>
          </a:lstStyle>
          <a:p>
            <a:pPr>
              <a:defRPr/>
            </a:pPr>
            <a:endParaRPr lang="el-GR"/>
          </a:p>
        </p:txBody>
      </p:sp>
      <p:sp>
        <p:nvSpPr>
          <p:cNvPr id="6" name="Rectangle 70">
            <a:extLst>
              <a:ext uri="{FF2B5EF4-FFF2-40B4-BE49-F238E27FC236}">
                <a16:creationId xmlns:a16="http://schemas.microsoft.com/office/drawing/2014/main" xmlns="" id="{FFD85551-D97B-4AB2-87EC-61311656CDBD}"/>
              </a:ext>
            </a:extLst>
          </p:cNvPr>
          <p:cNvSpPr>
            <a:spLocks noGrp="1" noChangeArrowheads="1"/>
          </p:cNvSpPr>
          <p:nvPr>
            <p:ph type="ftr" sz="quarter" idx="11"/>
          </p:nvPr>
        </p:nvSpPr>
        <p:spPr>
          <a:ln/>
        </p:spPr>
        <p:txBody>
          <a:bodyPr/>
          <a:lstStyle>
            <a:lvl1pPr>
              <a:defRPr/>
            </a:lvl1pPr>
          </a:lstStyle>
          <a:p>
            <a:pPr>
              <a:defRPr/>
            </a:pPr>
            <a:endParaRPr lang="el-GR"/>
          </a:p>
        </p:txBody>
      </p:sp>
      <p:sp>
        <p:nvSpPr>
          <p:cNvPr id="7" name="Rectangle 71">
            <a:extLst>
              <a:ext uri="{FF2B5EF4-FFF2-40B4-BE49-F238E27FC236}">
                <a16:creationId xmlns:a16="http://schemas.microsoft.com/office/drawing/2014/main" xmlns="" id="{9445DCE6-5D39-4F2B-80EB-B5C651DD00A3}"/>
              </a:ext>
            </a:extLst>
          </p:cNvPr>
          <p:cNvSpPr>
            <a:spLocks noGrp="1" noChangeArrowheads="1"/>
          </p:cNvSpPr>
          <p:nvPr>
            <p:ph type="sldNum" sz="quarter" idx="12"/>
          </p:nvPr>
        </p:nvSpPr>
        <p:spPr>
          <a:ln/>
        </p:spPr>
        <p:txBody>
          <a:bodyPr/>
          <a:lstStyle>
            <a:lvl1pPr>
              <a:defRPr/>
            </a:lvl1pPr>
          </a:lstStyle>
          <a:p>
            <a:pPr>
              <a:defRPr/>
            </a:pPr>
            <a:fld id="{56A2C4A0-E2C5-4DD1-A40E-8A38B4345D14}" type="slidenum">
              <a:rPr lang="el-GR" altLang="el-GR"/>
              <a:pPr>
                <a:defRPr/>
              </a:pPr>
              <a:t>‹#›</a:t>
            </a:fld>
            <a:endParaRPr lang="el-GR" altLang="el-GR"/>
          </a:p>
        </p:txBody>
      </p:sp>
    </p:spTree>
    <p:extLst>
      <p:ext uri="{BB962C8B-B14F-4D97-AF65-F5344CB8AC3E}">
        <p14:creationId xmlns:p14="http://schemas.microsoft.com/office/powerpoint/2010/main" xmlns="" val="75806242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2389717" y="4800600"/>
            <a:ext cx="73152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3 - Θέση κειμένου"/>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Rectangle 69">
            <a:extLst>
              <a:ext uri="{FF2B5EF4-FFF2-40B4-BE49-F238E27FC236}">
                <a16:creationId xmlns:a16="http://schemas.microsoft.com/office/drawing/2014/main" xmlns="" id="{79722AC1-3219-409A-825F-18D7188331AB}"/>
              </a:ext>
            </a:extLst>
          </p:cNvPr>
          <p:cNvSpPr>
            <a:spLocks noGrp="1" noChangeArrowheads="1"/>
          </p:cNvSpPr>
          <p:nvPr>
            <p:ph type="dt" sz="half" idx="10"/>
          </p:nvPr>
        </p:nvSpPr>
        <p:spPr>
          <a:ln/>
        </p:spPr>
        <p:txBody>
          <a:bodyPr/>
          <a:lstStyle>
            <a:lvl1pPr>
              <a:defRPr/>
            </a:lvl1pPr>
          </a:lstStyle>
          <a:p>
            <a:pPr>
              <a:defRPr/>
            </a:pPr>
            <a:endParaRPr lang="el-GR"/>
          </a:p>
        </p:txBody>
      </p:sp>
      <p:sp>
        <p:nvSpPr>
          <p:cNvPr id="6" name="Rectangle 70">
            <a:extLst>
              <a:ext uri="{FF2B5EF4-FFF2-40B4-BE49-F238E27FC236}">
                <a16:creationId xmlns:a16="http://schemas.microsoft.com/office/drawing/2014/main" xmlns="" id="{A9C94D8C-4EAF-40AA-B74F-7E191AC64319}"/>
              </a:ext>
            </a:extLst>
          </p:cNvPr>
          <p:cNvSpPr>
            <a:spLocks noGrp="1" noChangeArrowheads="1"/>
          </p:cNvSpPr>
          <p:nvPr>
            <p:ph type="ftr" sz="quarter" idx="11"/>
          </p:nvPr>
        </p:nvSpPr>
        <p:spPr>
          <a:ln/>
        </p:spPr>
        <p:txBody>
          <a:bodyPr/>
          <a:lstStyle>
            <a:lvl1pPr>
              <a:defRPr/>
            </a:lvl1pPr>
          </a:lstStyle>
          <a:p>
            <a:pPr>
              <a:defRPr/>
            </a:pPr>
            <a:endParaRPr lang="el-GR"/>
          </a:p>
        </p:txBody>
      </p:sp>
      <p:sp>
        <p:nvSpPr>
          <p:cNvPr id="7" name="Rectangle 71">
            <a:extLst>
              <a:ext uri="{FF2B5EF4-FFF2-40B4-BE49-F238E27FC236}">
                <a16:creationId xmlns:a16="http://schemas.microsoft.com/office/drawing/2014/main" xmlns="" id="{4E5526E5-1CCF-4BAE-8FC1-596C47654A07}"/>
              </a:ext>
            </a:extLst>
          </p:cNvPr>
          <p:cNvSpPr>
            <a:spLocks noGrp="1" noChangeArrowheads="1"/>
          </p:cNvSpPr>
          <p:nvPr>
            <p:ph type="sldNum" sz="quarter" idx="12"/>
          </p:nvPr>
        </p:nvSpPr>
        <p:spPr>
          <a:ln/>
        </p:spPr>
        <p:txBody>
          <a:bodyPr/>
          <a:lstStyle>
            <a:lvl1pPr>
              <a:defRPr/>
            </a:lvl1pPr>
          </a:lstStyle>
          <a:p>
            <a:pPr>
              <a:defRPr/>
            </a:pPr>
            <a:fld id="{DD61CB0A-D94E-4CFD-86F7-A31640492ECD}" type="slidenum">
              <a:rPr lang="el-GR" altLang="el-GR"/>
              <a:pPr>
                <a:defRPr/>
              </a:pPr>
              <a:t>‹#›</a:t>
            </a:fld>
            <a:endParaRPr lang="el-GR" altLang="el-GR"/>
          </a:p>
        </p:txBody>
      </p:sp>
    </p:spTree>
    <p:extLst>
      <p:ext uri="{BB962C8B-B14F-4D97-AF65-F5344CB8AC3E}">
        <p14:creationId xmlns:p14="http://schemas.microsoft.com/office/powerpoint/2010/main" xmlns="" val="36123349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69">
            <a:extLst>
              <a:ext uri="{FF2B5EF4-FFF2-40B4-BE49-F238E27FC236}">
                <a16:creationId xmlns:a16="http://schemas.microsoft.com/office/drawing/2014/main" xmlns="" id="{23EE9CFE-148D-448A-B769-D9F56D3707C6}"/>
              </a:ext>
            </a:extLst>
          </p:cNvPr>
          <p:cNvSpPr>
            <a:spLocks noGrp="1" noChangeArrowheads="1"/>
          </p:cNvSpPr>
          <p:nvPr>
            <p:ph type="dt" sz="half" idx="10"/>
          </p:nvPr>
        </p:nvSpPr>
        <p:spPr>
          <a:ln/>
        </p:spPr>
        <p:txBody>
          <a:bodyPr/>
          <a:lstStyle>
            <a:lvl1pPr>
              <a:defRPr/>
            </a:lvl1pPr>
          </a:lstStyle>
          <a:p>
            <a:pPr>
              <a:defRPr/>
            </a:pPr>
            <a:endParaRPr lang="el-GR"/>
          </a:p>
        </p:txBody>
      </p:sp>
      <p:sp>
        <p:nvSpPr>
          <p:cNvPr id="5" name="Rectangle 70">
            <a:extLst>
              <a:ext uri="{FF2B5EF4-FFF2-40B4-BE49-F238E27FC236}">
                <a16:creationId xmlns:a16="http://schemas.microsoft.com/office/drawing/2014/main" xmlns="" id="{C467F25D-A04A-44D9-87F1-3F100E6461C7}"/>
              </a:ext>
            </a:extLst>
          </p:cNvPr>
          <p:cNvSpPr>
            <a:spLocks noGrp="1" noChangeArrowheads="1"/>
          </p:cNvSpPr>
          <p:nvPr>
            <p:ph type="ftr" sz="quarter" idx="11"/>
          </p:nvPr>
        </p:nvSpPr>
        <p:spPr>
          <a:ln/>
        </p:spPr>
        <p:txBody>
          <a:bodyPr/>
          <a:lstStyle>
            <a:lvl1pPr>
              <a:defRPr/>
            </a:lvl1pPr>
          </a:lstStyle>
          <a:p>
            <a:pPr>
              <a:defRPr/>
            </a:pPr>
            <a:endParaRPr lang="el-GR"/>
          </a:p>
        </p:txBody>
      </p:sp>
      <p:sp>
        <p:nvSpPr>
          <p:cNvPr id="6" name="Rectangle 71">
            <a:extLst>
              <a:ext uri="{FF2B5EF4-FFF2-40B4-BE49-F238E27FC236}">
                <a16:creationId xmlns:a16="http://schemas.microsoft.com/office/drawing/2014/main" xmlns="" id="{CAB2DD01-AB2D-428A-8925-32B843FCC4B0}"/>
              </a:ext>
            </a:extLst>
          </p:cNvPr>
          <p:cNvSpPr>
            <a:spLocks noGrp="1" noChangeArrowheads="1"/>
          </p:cNvSpPr>
          <p:nvPr>
            <p:ph type="sldNum" sz="quarter" idx="12"/>
          </p:nvPr>
        </p:nvSpPr>
        <p:spPr>
          <a:ln/>
        </p:spPr>
        <p:txBody>
          <a:bodyPr/>
          <a:lstStyle>
            <a:lvl1pPr>
              <a:defRPr/>
            </a:lvl1pPr>
          </a:lstStyle>
          <a:p>
            <a:pPr>
              <a:defRPr/>
            </a:pPr>
            <a:fld id="{E98169FA-D039-4903-AFEF-C8B2A7E8A691}" type="slidenum">
              <a:rPr lang="el-GR" altLang="el-GR"/>
              <a:pPr>
                <a:defRPr/>
              </a:pPr>
              <a:t>‹#›</a:t>
            </a:fld>
            <a:endParaRPr lang="el-GR" altLang="el-GR"/>
          </a:p>
        </p:txBody>
      </p:sp>
    </p:spTree>
    <p:extLst>
      <p:ext uri="{BB962C8B-B14F-4D97-AF65-F5344CB8AC3E}">
        <p14:creationId xmlns:p14="http://schemas.microsoft.com/office/powerpoint/2010/main" xmlns="" val="208414878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8839200" y="277813"/>
            <a:ext cx="2743200" cy="5848350"/>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609600" y="277813"/>
            <a:ext cx="8026400" cy="5848350"/>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69">
            <a:extLst>
              <a:ext uri="{FF2B5EF4-FFF2-40B4-BE49-F238E27FC236}">
                <a16:creationId xmlns:a16="http://schemas.microsoft.com/office/drawing/2014/main" xmlns="" id="{BB606A60-770B-42A5-82DA-18D593C08934}"/>
              </a:ext>
            </a:extLst>
          </p:cNvPr>
          <p:cNvSpPr>
            <a:spLocks noGrp="1" noChangeArrowheads="1"/>
          </p:cNvSpPr>
          <p:nvPr>
            <p:ph type="dt" sz="half" idx="10"/>
          </p:nvPr>
        </p:nvSpPr>
        <p:spPr>
          <a:ln/>
        </p:spPr>
        <p:txBody>
          <a:bodyPr/>
          <a:lstStyle>
            <a:lvl1pPr>
              <a:defRPr/>
            </a:lvl1pPr>
          </a:lstStyle>
          <a:p>
            <a:pPr>
              <a:defRPr/>
            </a:pPr>
            <a:endParaRPr lang="el-GR"/>
          </a:p>
        </p:txBody>
      </p:sp>
      <p:sp>
        <p:nvSpPr>
          <p:cNvPr id="5" name="Rectangle 70">
            <a:extLst>
              <a:ext uri="{FF2B5EF4-FFF2-40B4-BE49-F238E27FC236}">
                <a16:creationId xmlns:a16="http://schemas.microsoft.com/office/drawing/2014/main" xmlns="" id="{17480A44-8C3A-4ED7-950E-F2A465EAFAE2}"/>
              </a:ext>
            </a:extLst>
          </p:cNvPr>
          <p:cNvSpPr>
            <a:spLocks noGrp="1" noChangeArrowheads="1"/>
          </p:cNvSpPr>
          <p:nvPr>
            <p:ph type="ftr" sz="quarter" idx="11"/>
          </p:nvPr>
        </p:nvSpPr>
        <p:spPr>
          <a:ln/>
        </p:spPr>
        <p:txBody>
          <a:bodyPr/>
          <a:lstStyle>
            <a:lvl1pPr>
              <a:defRPr/>
            </a:lvl1pPr>
          </a:lstStyle>
          <a:p>
            <a:pPr>
              <a:defRPr/>
            </a:pPr>
            <a:endParaRPr lang="el-GR"/>
          </a:p>
        </p:txBody>
      </p:sp>
      <p:sp>
        <p:nvSpPr>
          <p:cNvPr id="6" name="Rectangle 71">
            <a:extLst>
              <a:ext uri="{FF2B5EF4-FFF2-40B4-BE49-F238E27FC236}">
                <a16:creationId xmlns:a16="http://schemas.microsoft.com/office/drawing/2014/main" xmlns="" id="{86926A2B-95E9-4DA9-8B84-99CDD109814F}"/>
              </a:ext>
            </a:extLst>
          </p:cNvPr>
          <p:cNvSpPr>
            <a:spLocks noGrp="1" noChangeArrowheads="1"/>
          </p:cNvSpPr>
          <p:nvPr>
            <p:ph type="sldNum" sz="quarter" idx="12"/>
          </p:nvPr>
        </p:nvSpPr>
        <p:spPr>
          <a:ln/>
        </p:spPr>
        <p:txBody>
          <a:bodyPr/>
          <a:lstStyle>
            <a:lvl1pPr>
              <a:defRPr/>
            </a:lvl1pPr>
          </a:lstStyle>
          <a:p>
            <a:pPr>
              <a:defRPr/>
            </a:pPr>
            <a:fld id="{F5108889-04CE-4171-A4A7-59E7B45A53A4}" type="slidenum">
              <a:rPr lang="el-GR" altLang="el-GR"/>
              <a:pPr>
                <a:defRPr/>
              </a:pPr>
              <a:t>‹#›</a:t>
            </a:fld>
            <a:endParaRPr lang="el-GR" altLang="el-GR"/>
          </a:p>
        </p:txBody>
      </p:sp>
    </p:spTree>
    <p:extLst>
      <p:ext uri="{BB962C8B-B14F-4D97-AF65-F5344CB8AC3E}">
        <p14:creationId xmlns:p14="http://schemas.microsoft.com/office/powerpoint/2010/main" xmlns="" val="83951236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xAndObj" preserve="1">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277814"/>
            <a:ext cx="10972800" cy="1139825"/>
          </a:xfrm>
        </p:spPr>
        <p:txBody>
          <a:bodyPr/>
          <a:lstStyle/>
          <a:p>
            <a:r>
              <a:rPr lang="el-GR"/>
              <a:t>Kλικ για επεξεργασία του τίτλου</a:t>
            </a:r>
          </a:p>
        </p:txBody>
      </p:sp>
      <p:sp>
        <p:nvSpPr>
          <p:cNvPr id="3" name="2 - Θέση κειμένου"/>
          <p:cNvSpPr>
            <a:spLocks noGrp="1"/>
          </p:cNvSpPr>
          <p:nvPr>
            <p:ph type="body" sz="half" idx="1"/>
          </p:nvPr>
        </p:nvSpPr>
        <p:spPr>
          <a:xfrm>
            <a:off x="609600" y="1600201"/>
            <a:ext cx="5384800" cy="4525963"/>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6197600" y="1600201"/>
            <a:ext cx="5384800" cy="4525963"/>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Rectangle 69">
            <a:extLst>
              <a:ext uri="{FF2B5EF4-FFF2-40B4-BE49-F238E27FC236}">
                <a16:creationId xmlns:a16="http://schemas.microsoft.com/office/drawing/2014/main" xmlns="" id="{EB0BC381-DA15-45C3-9D17-5417759454A5}"/>
              </a:ext>
            </a:extLst>
          </p:cNvPr>
          <p:cNvSpPr>
            <a:spLocks noGrp="1" noChangeArrowheads="1"/>
          </p:cNvSpPr>
          <p:nvPr>
            <p:ph type="dt" sz="half" idx="10"/>
          </p:nvPr>
        </p:nvSpPr>
        <p:spPr>
          <a:ln/>
        </p:spPr>
        <p:txBody>
          <a:bodyPr/>
          <a:lstStyle>
            <a:lvl1pPr>
              <a:defRPr/>
            </a:lvl1pPr>
          </a:lstStyle>
          <a:p>
            <a:pPr>
              <a:defRPr/>
            </a:pPr>
            <a:endParaRPr lang="el-GR"/>
          </a:p>
        </p:txBody>
      </p:sp>
      <p:sp>
        <p:nvSpPr>
          <p:cNvPr id="6" name="Rectangle 70">
            <a:extLst>
              <a:ext uri="{FF2B5EF4-FFF2-40B4-BE49-F238E27FC236}">
                <a16:creationId xmlns:a16="http://schemas.microsoft.com/office/drawing/2014/main" xmlns="" id="{CC7572C6-8BE4-46FC-8A84-B2F38DE5E81C}"/>
              </a:ext>
            </a:extLst>
          </p:cNvPr>
          <p:cNvSpPr>
            <a:spLocks noGrp="1" noChangeArrowheads="1"/>
          </p:cNvSpPr>
          <p:nvPr>
            <p:ph type="ftr" sz="quarter" idx="11"/>
          </p:nvPr>
        </p:nvSpPr>
        <p:spPr>
          <a:ln/>
        </p:spPr>
        <p:txBody>
          <a:bodyPr/>
          <a:lstStyle>
            <a:lvl1pPr>
              <a:defRPr/>
            </a:lvl1pPr>
          </a:lstStyle>
          <a:p>
            <a:pPr>
              <a:defRPr/>
            </a:pPr>
            <a:endParaRPr lang="el-GR"/>
          </a:p>
        </p:txBody>
      </p:sp>
      <p:sp>
        <p:nvSpPr>
          <p:cNvPr id="7" name="Rectangle 71">
            <a:extLst>
              <a:ext uri="{FF2B5EF4-FFF2-40B4-BE49-F238E27FC236}">
                <a16:creationId xmlns:a16="http://schemas.microsoft.com/office/drawing/2014/main" xmlns="" id="{C9FDD44C-8D06-4A6B-91F9-1A155C89DA6E}"/>
              </a:ext>
            </a:extLst>
          </p:cNvPr>
          <p:cNvSpPr>
            <a:spLocks noGrp="1" noChangeArrowheads="1"/>
          </p:cNvSpPr>
          <p:nvPr>
            <p:ph type="sldNum" sz="quarter" idx="12"/>
          </p:nvPr>
        </p:nvSpPr>
        <p:spPr>
          <a:ln/>
        </p:spPr>
        <p:txBody>
          <a:bodyPr/>
          <a:lstStyle>
            <a:lvl1pPr>
              <a:defRPr/>
            </a:lvl1pPr>
          </a:lstStyle>
          <a:p>
            <a:pPr>
              <a:defRPr/>
            </a:pPr>
            <a:fld id="{D3545566-6A6A-496C-92B1-784818D93C17}" type="slidenum">
              <a:rPr lang="el-GR" altLang="el-GR"/>
              <a:pPr>
                <a:defRPr/>
              </a:pPr>
              <a:t>‹#›</a:t>
            </a:fld>
            <a:endParaRPr lang="el-GR" altLang="el-GR"/>
          </a:p>
        </p:txBody>
      </p:sp>
    </p:spTree>
    <p:extLst>
      <p:ext uri="{BB962C8B-B14F-4D97-AF65-F5344CB8AC3E}">
        <p14:creationId xmlns:p14="http://schemas.microsoft.com/office/powerpoint/2010/main" xmlns="" val="81745336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914400" y="2130426"/>
            <a:ext cx="10363200" cy="1470025"/>
          </a:xfrm>
        </p:spPr>
        <p:txBody>
          <a:bodyPr/>
          <a:lstStyle/>
          <a:p>
            <a:r>
              <a:rPr lang="el-GR"/>
              <a:t>Kλικ για επεξεργασία του τίτλου</a:t>
            </a:r>
          </a:p>
        </p:txBody>
      </p:sp>
      <p:sp>
        <p:nvSpPr>
          <p:cNvPr id="3" name="2 - Υπότιτλος"/>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a:t>Κάντε κλικ για να επεξεργαστείτε τον υπότιτλο του υποδείγματος</a:t>
            </a:r>
          </a:p>
        </p:txBody>
      </p:sp>
      <p:sp>
        <p:nvSpPr>
          <p:cNvPr id="4" name="Rectangle 4">
            <a:extLst>
              <a:ext uri="{FF2B5EF4-FFF2-40B4-BE49-F238E27FC236}">
                <a16:creationId xmlns:a16="http://schemas.microsoft.com/office/drawing/2014/main" xmlns="" id="{E68553F9-1B45-4CF1-967D-E122922A5200}"/>
              </a:ext>
            </a:extLst>
          </p:cNvPr>
          <p:cNvSpPr>
            <a:spLocks noGrp="1" noChangeArrowheads="1"/>
          </p:cNvSpPr>
          <p:nvPr>
            <p:ph type="dt" sz="half" idx="10"/>
          </p:nvPr>
        </p:nvSpPr>
        <p:spPr>
          <a:ln/>
        </p:spPr>
        <p:txBody>
          <a:bodyPr/>
          <a:lstStyle>
            <a:lvl1pPr>
              <a:defRPr/>
            </a:lvl1pPr>
          </a:lstStyle>
          <a:p>
            <a:pPr>
              <a:defRPr/>
            </a:pPr>
            <a:endParaRPr lang="el-GR"/>
          </a:p>
        </p:txBody>
      </p:sp>
      <p:sp>
        <p:nvSpPr>
          <p:cNvPr id="5" name="Rectangle 5">
            <a:extLst>
              <a:ext uri="{FF2B5EF4-FFF2-40B4-BE49-F238E27FC236}">
                <a16:creationId xmlns:a16="http://schemas.microsoft.com/office/drawing/2014/main" xmlns="" id="{A16AB629-251E-41D0-A21C-BFA53C18D545}"/>
              </a:ext>
            </a:extLst>
          </p:cNvPr>
          <p:cNvSpPr>
            <a:spLocks noGrp="1" noChangeArrowheads="1"/>
          </p:cNvSpPr>
          <p:nvPr>
            <p:ph type="ftr" sz="quarter" idx="11"/>
          </p:nvPr>
        </p:nvSpPr>
        <p:spPr>
          <a:ln/>
        </p:spPr>
        <p:txBody>
          <a:bodyPr/>
          <a:lstStyle>
            <a:lvl1pPr>
              <a:defRPr/>
            </a:lvl1pPr>
          </a:lstStyle>
          <a:p>
            <a:pPr>
              <a:defRPr/>
            </a:pPr>
            <a:endParaRPr lang="el-GR"/>
          </a:p>
        </p:txBody>
      </p:sp>
      <p:sp>
        <p:nvSpPr>
          <p:cNvPr id="6" name="Rectangle 6">
            <a:extLst>
              <a:ext uri="{FF2B5EF4-FFF2-40B4-BE49-F238E27FC236}">
                <a16:creationId xmlns:a16="http://schemas.microsoft.com/office/drawing/2014/main" xmlns="" id="{7D40A597-5196-4B14-A570-D7427FE7353C}"/>
              </a:ext>
            </a:extLst>
          </p:cNvPr>
          <p:cNvSpPr>
            <a:spLocks noGrp="1" noChangeArrowheads="1"/>
          </p:cNvSpPr>
          <p:nvPr>
            <p:ph type="sldNum" sz="quarter" idx="12"/>
          </p:nvPr>
        </p:nvSpPr>
        <p:spPr>
          <a:ln/>
        </p:spPr>
        <p:txBody>
          <a:bodyPr/>
          <a:lstStyle>
            <a:lvl1pPr>
              <a:defRPr/>
            </a:lvl1pPr>
          </a:lstStyle>
          <a:p>
            <a:fld id="{8DE1533B-CBD0-4112-ABAA-401E6B399080}" type="slidenum">
              <a:rPr lang="el-GR" altLang="el-GR"/>
              <a:pPr/>
              <a:t>‹#›</a:t>
            </a:fld>
            <a:endParaRPr lang="el-GR" altLang="el-GR"/>
          </a:p>
        </p:txBody>
      </p:sp>
    </p:spTree>
    <p:extLst>
      <p:ext uri="{BB962C8B-B14F-4D97-AF65-F5344CB8AC3E}">
        <p14:creationId xmlns:p14="http://schemas.microsoft.com/office/powerpoint/2010/main" xmlns="" val="411163240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a:extLst>
              <a:ext uri="{FF2B5EF4-FFF2-40B4-BE49-F238E27FC236}">
                <a16:creationId xmlns:a16="http://schemas.microsoft.com/office/drawing/2014/main" xmlns="" id="{4D26A6F6-B2FE-4EE2-8E99-AE3CF1444B37}"/>
              </a:ext>
            </a:extLst>
          </p:cNvPr>
          <p:cNvSpPr>
            <a:spLocks noGrp="1" noChangeArrowheads="1"/>
          </p:cNvSpPr>
          <p:nvPr>
            <p:ph type="dt" sz="half" idx="10"/>
          </p:nvPr>
        </p:nvSpPr>
        <p:spPr>
          <a:ln/>
        </p:spPr>
        <p:txBody>
          <a:bodyPr/>
          <a:lstStyle>
            <a:lvl1pPr>
              <a:defRPr/>
            </a:lvl1pPr>
          </a:lstStyle>
          <a:p>
            <a:pPr>
              <a:defRPr/>
            </a:pPr>
            <a:endParaRPr lang="el-GR"/>
          </a:p>
        </p:txBody>
      </p:sp>
      <p:sp>
        <p:nvSpPr>
          <p:cNvPr id="5" name="Rectangle 5">
            <a:extLst>
              <a:ext uri="{FF2B5EF4-FFF2-40B4-BE49-F238E27FC236}">
                <a16:creationId xmlns:a16="http://schemas.microsoft.com/office/drawing/2014/main" xmlns="" id="{F636F055-CD10-462E-8CFC-21A566E481ED}"/>
              </a:ext>
            </a:extLst>
          </p:cNvPr>
          <p:cNvSpPr>
            <a:spLocks noGrp="1" noChangeArrowheads="1"/>
          </p:cNvSpPr>
          <p:nvPr>
            <p:ph type="ftr" sz="quarter" idx="11"/>
          </p:nvPr>
        </p:nvSpPr>
        <p:spPr>
          <a:ln/>
        </p:spPr>
        <p:txBody>
          <a:bodyPr/>
          <a:lstStyle>
            <a:lvl1pPr>
              <a:defRPr/>
            </a:lvl1pPr>
          </a:lstStyle>
          <a:p>
            <a:pPr>
              <a:defRPr/>
            </a:pPr>
            <a:endParaRPr lang="el-GR"/>
          </a:p>
        </p:txBody>
      </p:sp>
      <p:sp>
        <p:nvSpPr>
          <p:cNvPr id="6" name="Rectangle 6">
            <a:extLst>
              <a:ext uri="{FF2B5EF4-FFF2-40B4-BE49-F238E27FC236}">
                <a16:creationId xmlns:a16="http://schemas.microsoft.com/office/drawing/2014/main" xmlns="" id="{71A1BA48-ED4D-4F97-8B77-262108B2E5EE}"/>
              </a:ext>
            </a:extLst>
          </p:cNvPr>
          <p:cNvSpPr>
            <a:spLocks noGrp="1" noChangeArrowheads="1"/>
          </p:cNvSpPr>
          <p:nvPr>
            <p:ph type="sldNum" sz="quarter" idx="12"/>
          </p:nvPr>
        </p:nvSpPr>
        <p:spPr>
          <a:ln/>
        </p:spPr>
        <p:txBody>
          <a:bodyPr/>
          <a:lstStyle>
            <a:lvl1pPr>
              <a:defRPr/>
            </a:lvl1pPr>
          </a:lstStyle>
          <a:p>
            <a:fld id="{46A53BB9-988F-4761-881F-477E85DC9614}" type="slidenum">
              <a:rPr lang="el-GR" altLang="el-GR"/>
              <a:pPr/>
              <a:t>‹#›</a:t>
            </a:fld>
            <a:endParaRPr lang="el-GR" altLang="el-GR"/>
          </a:p>
        </p:txBody>
      </p:sp>
    </p:spTree>
    <p:extLst>
      <p:ext uri="{BB962C8B-B14F-4D97-AF65-F5344CB8AC3E}">
        <p14:creationId xmlns:p14="http://schemas.microsoft.com/office/powerpoint/2010/main" xmlns="" val="346573819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963084" y="4406901"/>
            <a:ext cx="103632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Kλικ για επεξεργασία των στυλ του υποδείγματος</a:t>
            </a:r>
          </a:p>
        </p:txBody>
      </p:sp>
      <p:sp>
        <p:nvSpPr>
          <p:cNvPr id="4" name="Rectangle 4">
            <a:extLst>
              <a:ext uri="{FF2B5EF4-FFF2-40B4-BE49-F238E27FC236}">
                <a16:creationId xmlns:a16="http://schemas.microsoft.com/office/drawing/2014/main" xmlns="" id="{68CCEB50-7CA7-49EA-830C-5387575740F9}"/>
              </a:ext>
            </a:extLst>
          </p:cNvPr>
          <p:cNvSpPr>
            <a:spLocks noGrp="1" noChangeArrowheads="1"/>
          </p:cNvSpPr>
          <p:nvPr>
            <p:ph type="dt" sz="half" idx="10"/>
          </p:nvPr>
        </p:nvSpPr>
        <p:spPr>
          <a:ln/>
        </p:spPr>
        <p:txBody>
          <a:bodyPr/>
          <a:lstStyle>
            <a:lvl1pPr>
              <a:defRPr/>
            </a:lvl1pPr>
          </a:lstStyle>
          <a:p>
            <a:pPr>
              <a:defRPr/>
            </a:pPr>
            <a:endParaRPr lang="el-GR"/>
          </a:p>
        </p:txBody>
      </p:sp>
      <p:sp>
        <p:nvSpPr>
          <p:cNvPr id="5" name="Rectangle 5">
            <a:extLst>
              <a:ext uri="{FF2B5EF4-FFF2-40B4-BE49-F238E27FC236}">
                <a16:creationId xmlns:a16="http://schemas.microsoft.com/office/drawing/2014/main" xmlns="" id="{FC694251-6971-47B1-B555-E09DB86C787F}"/>
              </a:ext>
            </a:extLst>
          </p:cNvPr>
          <p:cNvSpPr>
            <a:spLocks noGrp="1" noChangeArrowheads="1"/>
          </p:cNvSpPr>
          <p:nvPr>
            <p:ph type="ftr" sz="quarter" idx="11"/>
          </p:nvPr>
        </p:nvSpPr>
        <p:spPr>
          <a:ln/>
        </p:spPr>
        <p:txBody>
          <a:bodyPr/>
          <a:lstStyle>
            <a:lvl1pPr>
              <a:defRPr/>
            </a:lvl1pPr>
          </a:lstStyle>
          <a:p>
            <a:pPr>
              <a:defRPr/>
            </a:pPr>
            <a:endParaRPr lang="el-GR"/>
          </a:p>
        </p:txBody>
      </p:sp>
      <p:sp>
        <p:nvSpPr>
          <p:cNvPr id="6" name="Rectangle 6">
            <a:extLst>
              <a:ext uri="{FF2B5EF4-FFF2-40B4-BE49-F238E27FC236}">
                <a16:creationId xmlns:a16="http://schemas.microsoft.com/office/drawing/2014/main" xmlns="" id="{9427AD79-0B3E-4CB0-A25E-8A118842B002}"/>
              </a:ext>
            </a:extLst>
          </p:cNvPr>
          <p:cNvSpPr>
            <a:spLocks noGrp="1" noChangeArrowheads="1"/>
          </p:cNvSpPr>
          <p:nvPr>
            <p:ph type="sldNum" sz="quarter" idx="12"/>
          </p:nvPr>
        </p:nvSpPr>
        <p:spPr>
          <a:ln/>
        </p:spPr>
        <p:txBody>
          <a:bodyPr/>
          <a:lstStyle>
            <a:lvl1pPr>
              <a:defRPr/>
            </a:lvl1pPr>
          </a:lstStyle>
          <a:p>
            <a:fld id="{B1DBB99B-92C4-4531-B5EB-F4EFCA20C8EC}" type="slidenum">
              <a:rPr lang="el-GR" altLang="el-GR"/>
              <a:pPr/>
              <a:t>‹#›</a:t>
            </a:fld>
            <a:endParaRPr lang="el-GR" altLang="el-GR"/>
          </a:p>
        </p:txBody>
      </p:sp>
    </p:spTree>
    <p:extLst>
      <p:ext uri="{BB962C8B-B14F-4D97-AF65-F5344CB8AC3E}">
        <p14:creationId xmlns:p14="http://schemas.microsoft.com/office/powerpoint/2010/main" xmlns="" val="4287438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09072DF6-93AC-4BF2-AFA7-E8C8F72FD97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xmlns="" id="{38CD081D-60BA-45EC-986E-E7F9DAF226FB}"/>
              </a:ext>
            </a:extLst>
          </p:cNvPr>
          <p:cNvSpPr>
            <a:spLocks noGrp="1"/>
          </p:cNvSpPr>
          <p:nvPr>
            <p:ph sz="half" idx="1"/>
          </p:nvPr>
        </p:nvSpPr>
        <p:spPr>
          <a:xfrm>
            <a:off x="838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a:extLst>
              <a:ext uri="{FF2B5EF4-FFF2-40B4-BE49-F238E27FC236}">
                <a16:creationId xmlns:a16="http://schemas.microsoft.com/office/drawing/2014/main" xmlns="" id="{8DC87A72-CC5B-42BA-8AA7-C88D8F91968F}"/>
              </a:ext>
            </a:extLst>
          </p:cNvPr>
          <p:cNvSpPr>
            <a:spLocks noGrp="1"/>
          </p:cNvSpPr>
          <p:nvPr>
            <p:ph sz="half" idx="2"/>
          </p:nvPr>
        </p:nvSpPr>
        <p:spPr>
          <a:xfrm>
            <a:off x="6172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a:extLst>
              <a:ext uri="{FF2B5EF4-FFF2-40B4-BE49-F238E27FC236}">
                <a16:creationId xmlns:a16="http://schemas.microsoft.com/office/drawing/2014/main" xmlns="" id="{78B01C4E-6F4B-4A4D-BCBE-D80FD2299145}"/>
              </a:ext>
            </a:extLst>
          </p:cNvPr>
          <p:cNvSpPr>
            <a:spLocks noGrp="1"/>
          </p:cNvSpPr>
          <p:nvPr>
            <p:ph type="dt" sz="half" idx="10"/>
          </p:nvPr>
        </p:nvSpPr>
        <p:spPr/>
        <p:txBody>
          <a:bodyPr/>
          <a:lstStyle/>
          <a:p>
            <a:fld id="{7A11DF50-FE1A-40E4-8FFE-FB49157705D8}" type="datetimeFigureOut">
              <a:rPr lang="el-GR" smtClean="0"/>
              <a:pPr/>
              <a:t>1/6/2020</a:t>
            </a:fld>
            <a:endParaRPr lang="el-GR"/>
          </a:p>
        </p:txBody>
      </p:sp>
      <p:sp>
        <p:nvSpPr>
          <p:cNvPr id="6" name="Θέση υποσέλιδου 5">
            <a:extLst>
              <a:ext uri="{FF2B5EF4-FFF2-40B4-BE49-F238E27FC236}">
                <a16:creationId xmlns:a16="http://schemas.microsoft.com/office/drawing/2014/main" xmlns="" id="{36DE39A6-26DA-4033-9375-9E34E62003FE}"/>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xmlns="" id="{F5355DFB-3BA2-4FBD-A866-202FD6172B58}"/>
              </a:ext>
            </a:extLst>
          </p:cNvPr>
          <p:cNvSpPr>
            <a:spLocks noGrp="1"/>
          </p:cNvSpPr>
          <p:nvPr>
            <p:ph type="sldNum" sz="quarter" idx="12"/>
          </p:nvPr>
        </p:nvSpPr>
        <p:spPr/>
        <p:txBody>
          <a:bodyPr/>
          <a:lstStyle/>
          <a:p>
            <a:fld id="{016820EF-7C3E-426C-BE95-A46D0BB8457A}" type="slidenum">
              <a:rPr lang="el-GR" smtClean="0"/>
              <a:pPr/>
              <a:t>‹#›</a:t>
            </a:fld>
            <a:endParaRPr lang="el-GR"/>
          </a:p>
        </p:txBody>
      </p:sp>
    </p:spTree>
    <p:extLst>
      <p:ext uri="{BB962C8B-B14F-4D97-AF65-F5344CB8AC3E}">
        <p14:creationId xmlns:p14="http://schemas.microsoft.com/office/powerpoint/2010/main" xmlns="" val="224748130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Rectangle 4">
            <a:extLst>
              <a:ext uri="{FF2B5EF4-FFF2-40B4-BE49-F238E27FC236}">
                <a16:creationId xmlns:a16="http://schemas.microsoft.com/office/drawing/2014/main" xmlns="" id="{BE6300FE-88E3-404B-80DC-E86C7B432F86}"/>
              </a:ext>
            </a:extLst>
          </p:cNvPr>
          <p:cNvSpPr>
            <a:spLocks noGrp="1" noChangeArrowheads="1"/>
          </p:cNvSpPr>
          <p:nvPr>
            <p:ph type="dt" sz="half" idx="10"/>
          </p:nvPr>
        </p:nvSpPr>
        <p:spPr>
          <a:ln/>
        </p:spPr>
        <p:txBody>
          <a:bodyPr/>
          <a:lstStyle>
            <a:lvl1pPr>
              <a:defRPr/>
            </a:lvl1pPr>
          </a:lstStyle>
          <a:p>
            <a:pPr>
              <a:defRPr/>
            </a:pPr>
            <a:endParaRPr lang="el-GR"/>
          </a:p>
        </p:txBody>
      </p:sp>
      <p:sp>
        <p:nvSpPr>
          <p:cNvPr id="6" name="Rectangle 5">
            <a:extLst>
              <a:ext uri="{FF2B5EF4-FFF2-40B4-BE49-F238E27FC236}">
                <a16:creationId xmlns:a16="http://schemas.microsoft.com/office/drawing/2014/main" xmlns="" id="{60F1F89E-8FE7-41DB-BD87-60BCCE8174CD}"/>
              </a:ext>
            </a:extLst>
          </p:cNvPr>
          <p:cNvSpPr>
            <a:spLocks noGrp="1" noChangeArrowheads="1"/>
          </p:cNvSpPr>
          <p:nvPr>
            <p:ph type="ftr" sz="quarter" idx="11"/>
          </p:nvPr>
        </p:nvSpPr>
        <p:spPr>
          <a:ln/>
        </p:spPr>
        <p:txBody>
          <a:bodyPr/>
          <a:lstStyle>
            <a:lvl1pPr>
              <a:defRPr/>
            </a:lvl1pPr>
          </a:lstStyle>
          <a:p>
            <a:pPr>
              <a:defRPr/>
            </a:pPr>
            <a:endParaRPr lang="el-GR"/>
          </a:p>
        </p:txBody>
      </p:sp>
      <p:sp>
        <p:nvSpPr>
          <p:cNvPr id="7" name="Rectangle 6">
            <a:extLst>
              <a:ext uri="{FF2B5EF4-FFF2-40B4-BE49-F238E27FC236}">
                <a16:creationId xmlns:a16="http://schemas.microsoft.com/office/drawing/2014/main" xmlns="" id="{08C9B274-489E-412F-80D7-D1EC5310E014}"/>
              </a:ext>
            </a:extLst>
          </p:cNvPr>
          <p:cNvSpPr>
            <a:spLocks noGrp="1" noChangeArrowheads="1"/>
          </p:cNvSpPr>
          <p:nvPr>
            <p:ph type="sldNum" sz="quarter" idx="12"/>
          </p:nvPr>
        </p:nvSpPr>
        <p:spPr>
          <a:ln/>
        </p:spPr>
        <p:txBody>
          <a:bodyPr/>
          <a:lstStyle>
            <a:lvl1pPr>
              <a:defRPr/>
            </a:lvl1pPr>
          </a:lstStyle>
          <a:p>
            <a:fld id="{6ACE83D4-FF7E-440C-BF73-AC2D1C102BCB}" type="slidenum">
              <a:rPr lang="el-GR" altLang="el-GR"/>
              <a:pPr/>
              <a:t>‹#›</a:t>
            </a:fld>
            <a:endParaRPr lang="el-GR" altLang="el-GR"/>
          </a:p>
        </p:txBody>
      </p:sp>
    </p:spTree>
    <p:extLst>
      <p:ext uri="{BB962C8B-B14F-4D97-AF65-F5344CB8AC3E}">
        <p14:creationId xmlns:p14="http://schemas.microsoft.com/office/powerpoint/2010/main" xmlns="" val="34041634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Rectangle 4">
            <a:extLst>
              <a:ext uri="{FF2B5EF4-FFF2-40B4-BE49-F238E27FC236}">
                <a16:creationId xmlns:a16="http://schemas.microsoft.com/office/drawing/2014/main" xmlns="" id="{DA9A5C72-B4D1-4B42-857B-E918083FD565}"/>
              </a:ext>
            </a:extLst>
          </p:cNvPr>
          <p:cNvSpPr>
            <a:spLocks noGrp="1" noChangeArrowheads="1"/>
          </p:cNvSpPr>
          <p:nvPr>
            <p:ph type="dt" sz="half" idx="10"/>
          </p:nvPr>
        </p:nvSpPr>
        <p:spPr>
          <a:ln/>
        </p:spPr>
        <p:txBody>
          <a:bodyPr/>
          <a:lstStyle>
            <a:lvl1pPr>
              <a:defRPr/>
            </a:lvl1pPr>
          </a:lstStyle>
          <a:p>
            <a:pPr>
              <a:defRPr/>
            </a:pPr>
            <a:endParaRPr lang="el-GR"/>
          </a:p>
        </p:txBody>
      </p:sp>
      <p:sp>
        <p:nvSpPr>
          <p:cNvPr id="8" name="Rectangle 5">
            <a:extLst>
              <a:ext uri="{FF2B5EF4-FFF2-40B4-BE49-F238E27FC236}">
                <a16:creationId xmlns:a16="http://schemas.microsoft.com/office/drawing/2014/main" xmlns="" id="{DA00FE4A-7148-4F20-9800-E411316BAFAE}"/>
              </a:ext>
            </a:extLst>
          </p:cNvPr>
          <p:cNvSpPr>
            <a:spLocks noGrp="1" noChangeArrowheads="1"/>
          </p:cNvSpPr>
          <p:nvPr>
            <p:ph type="ftr" sz="quarter" idx="11"/>
          </p:nvPr>
        </p:nvSpPr>
        <p:spPr>
          <a:ln/>
        </p:spPr>
        <p:txBody>
          <a:bodyPr/>
          <a:lstStyle>
            <a:lvl1pPr>
              <a:defRPr/>
            </a:lvl1pPr>
          </a:lstStyle>
          <a:p>
            <a:pPr>
              <a:defRPr/>
            </a:pPr>
            <a:endParaRPr lang="el-GR"/>
          </a:p>
        </p:txBody>
      </p:sp>
      <p:sp>
        <p:nvSpPr>
          <p:cNvPr id="9" name="Rectangle 6">
            <a:extLst>
              <a:ext uri="{FF2B5EF4-FFF2-40B4-BE49-F238E27FC236}">
                <a16:creationId xmlns:a16="http://schemas.microsoft.com/office/drawing/2014/main" xmlns="" id="{75B10F1E-8F13-404A-AF14-122DB253B3E1}"/>
              </a:ext>
            </a:extLst>
          </p:cNvPr>
          <p:cNvSpPr>
            <a:spLocks noGrp="1" noChangeArrowheads="1"/>
          </p:cNvSpPr>
          <p:nvPr>
            <p:ph type="sldNum" sz="quarter" idx="12"/>
          </p:nvPr>
        </p:nvSpPr>
        <p:spPr>
          <a:ln/>
        </p:spPr>
        <p:txBody>
          <a:bodyPr/>
          <a:lstStyle>
            <a:lvl1pPr>
              <a:defRPr/>
            </a:lvl1pPr>
          </a:lstStyle>
          <a:p>
            <a:fld id="{FDFCDFEF-7289-40DF-9F23-ECDEA9CDC71D}" type="slidenum">
              <a:rPr lang="el-GR" altLang="el-GR"/>
              <a:pPr/>
              <a:t>‹#›</a:t>
            </a:fld>
            <a:endParaRPr lang="el-GR" altLang="el-GR"/>
          </a:p>
        </p:txBody>
      </p:sp>
    </p:spTree>
    <p:extLst>
      <p:ext uri="{BB962C8B-B14F-4D97-AF65-F5344CB8AC3E}">
        <p14:creationId xmlns:p14="http://schemas.microsoft.com/office/powerpoint/2010/main" xmlns="" val="289975217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Rectangle 4">
            <a:extLst>
              <a:ext uri="{FF2B5EF4-FFF2-40B4-BE49-F238E27FC236}">
                <a16:creationId xmlns:a16="http://schemas.microsoft.com/office/drawing/2014/main" xmlns="" id="{8F075DCB-28B5-49CA-BBD1-58CFB3F5F849}"/>
              </a:ext>
            </a:extLst>
          </p:cNvPr>
          <p:cNvSpPr>
            <a:spLocks noGrp="1" noChangeArrowheads="1"/>
          </p:cNvSpPr>
          <p:nvPr>
            <p:ph type="dt" sz="half" idx="10"/>
          </p:nvPr>
        </p:nvSpPr>
        <p:spPr>
          <a:ln/>
        </p:spPr>
        <p:txBody>
          <a:bodyPr/>
          <a:lstStyle>
            <a:lvl1pPr>
              <a:defRPr/>
            </a:lvl1pPr>
          </a:lstStyle>
          <a:p>
            <a:pPr>
              <a:defRPr/>
            </a:pPr>
            <a:endParaRPr lang="el-GR"/>
          </a:p>
        </p:txBody>
      </p:sp>
      <p:sp>
        <p:nvSpPr>
          <p:cNvPr id="4" name="Rectangle 5">
            <a:extLst>
              <a:ext uri="{FF2B5EF4-FFF2-40B4-BE49-F238E27FC236}">
                <a16:creationId xmlns:a16="http://schemas.microsoft.com/office/drawing/2014/main" xmlns="" id="{4E3C1A9A-5BB1-4922-816D-17D832EFFDB0}"/>
              </a:ext>
            </a:extLst>
          </p:cNvPr>
          <p:cNvSpPr>
            <a:spLocks noGrp="1" noChangeArrowheads="1"/>
          </p:cNvSpPr>
          <p:nvPr>
            <p:ph type="ftr" sz="quarter" idx="11"/>
          </p:nvPr>
        </p:nvSpPr>
        <p:spPr>
          <a:ln/>
        </p:spPr>
        <p:txBody>
          <a:bodyPr/>
          <a:lstStyle>
            <a:lvl1pPr>
              <a:defRPr/>
            </a:lvl1pPr>
          </a:lstStyle>
          <a:p>
            <a:pPr>
              <a:defRPr/>
            </a:pPr>
            <a:endParaRPr lang="el-GR"/>
          </a:p>
        </p:txBody>
      </p:sp>
      <p:sp>
        <p:nvSpPr>
          <p:cNvPr id="5" name="Rectangle 6">
            <a:extLst>
              <a:ext uri="{FF2B5EF4-FFF2-40B4-BE49-F238E27FC236}">
                <a16:creationId xmlns:a16="http://schemas.microsoft.com/office/drawing/2014/main" xmlns="" id="{0BA7D302-5695-4BF4-A3FA-09F924F9C098}"/>
              </a:ext>
            </a:extLst>
          </p:cNvPr>
          <p:cNvSpPr>
            <a:spLocks noGrp="1" noChangeArrowheads="1"/>
          </p:cNvSpPr>
          <p:nvPr>
            <p:ph type="sldNum" sz="quarter" idx="12"/>
          </p:nvPr>
        </p:nvSpPr>
        <p:spPr>
          <a:ln/>
        </p:spPr>
        <p:txBody>
          <a:bodyPr/>
          <a:lstStyle>
            <a:lvl1pPr>
              <a:defRPr/>
            </a:lvl1pPr>
          </a:lstStyle>
          <a:p>
            <a:fld id="{35D1D1BF-3374-4B6E-8DBC-867D4A6B285C}" type="slidenum">
              <a:rPr lang="el-GR" altLang="el-GR"/>
              <a:pPr/>
              <a:t>‹#›</a:t>
            </a:fld>
            <a:endParaRPr lang="el-GR" altLang="el-GR"/>
          </a:p>
        </p:txBody>
      </p:sp>
    </p:spTree>
    <p:extLst>
      <p:ext uri="{BB962C8B-B14F-4D97-AF65-F5344CB8AC3E}">
        <p14:creationId xmlns:p14="http://schemas.microsoft.com/office/powerpoint/2010/main" xmlns="" val="289586390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xmlns="" id="{29DBDA6F-CEA2-4ADC-B4DD-BB1F2CD6CCB3}"/>
              </a:ext>
            </a:extLst>
          </p:cNvPr>
          <p:cNvSpPr>
            <a:spLocks noGrp="1" noChangeArrowheads="1"/>
          </p:cNvSpPr>
          <p:nvPr>
            <p:ph type="dt" sz="half" idx="10"/>
          </p:nvPr>
        </p:nvSpPr>
        <p:spPr>
          <a:ln/>
        </p:spPr>
        <p:txBody>
          <a:bodyPr/>
          <a:lstStyle>
            <a:lvl1pPr>
              <a:defRPr/>
            </a:lvl1pPr>
          </a:lstStyle>
          <a:p>
            <a:pPr>
              <a:defRPr/>
            </a:pPr>
            <a:endParaRPr lang="el-GR"/>
          </a:p>
        </p:txBody>
      </p:sp>
      <p:sp>
        <p:nvSpPr>
          <p:cNvPr id="3" name="Rectangle 5">
            <a:extLst>
              <a:ext uri="{FF2B5EF4-FFF2-40B4-BE49-F238E27FC236}">
                <a16:creationId xmlns:a16="http://schemas.microsoft.com/office/drawing/2014/main" xmlns="" id="{CAE81E56-EA1C-45FD-866D-0F5C136F5CDD}"/>
              </a:ext>
            </a:extLst>
          </p:cNvPr>
          <p:cNvSpPr>
            <a:spLocks noGrp="1" noChangeArrowheads="1"/>
          </p:cNvSpPr>
          <p:nvPr>
            <p:ph type="ftr" sz="quarter" idx="11"/>
          </p:nvPr>
        </p:nvSpPr>
        <p:spPr>
          <a:ln/>
        </p:spPr>
        <p:txBody>
          <a:bodyPr/>
          <a:lstStyle>
            <a:lvl1pPr>
              <a:defRPr/>
            </a:lvl1pPr>
          </a:lstStyle>
          <a:p>
            <a:pPr>
              <a:defRPr/>
            </a:pPr>
            <a:endParaRPr lang="el-GR"/>
          </a:p>
        </p:txBody>
      </p:sp>
      <p:sp>
        <p:nvSpPr>
          <p:cNvPr id="4" name="Rectangle 6">
            <a:extLst>
              <a:ext uri="{FF2B5EF4-FFF2-40B4-BE49-F238E27FC236}">
                <a16:creationId xmlns:a16="http://schemas.microsoft.com/office/drawing/2014/main" xmlns="" id="{622C73AC-7BB1-4EB2-880C-836297F5EA2D}"/>
              </a:ext>
            </a:extLst>
          </p:cNvPr>
          <p:cNvSpPr>
            <a:spLocks noGrp="1" noChangeArrowheads="1"/>
          </p:cNvSpPr>
          <p:nvPr>
            <p:ph type="sldNum" sz="quarter" idx="12"/>
          </p:nvPr>
        </p:nvSpPr>
        <p:spPr>
          <a:ln/>
        </p:spPr>
        <p:txBody>
          <a:bodyPr/>
          <a:lstStyle>
            <a:lvl1pPr>
              <a:defRPr/>
            </a:lvl1pPr>
          </a:lstStyle>
          <a:p>
            <a:fld id="{A3306BD7-4B96-4F0E-AAAF-0F0EFFFFD975}" type="slidenum">
              <a:rPr lang="el-GR" altLang="el-GR"/>
              <a:pPr/>
              <a:t>‹#›</a:t>
            </a:fld>
            <a:endParaRPr lang="el-GR" altLang="el-GR"/>
          </a:p>
        </p:txBody>
      </p:sp>
    </p:spTree>
    <p:extLst>
      <p:ext uri="{BB962C8B-B14F-4D97-AF65-F5344CB8AC3E}">
        <p14:creationId xmlns:p14="http://schemas.microsoft.com/office/powerpoint/2010/main" xmlns="" val="3203709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1" y="273050"/>
            <a:ext cx="4011084"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Rectangle 4">
            <a:extLst>
              <a:ext uri="{FF2B5EF4-FFF2-40B4-BE49-F238E27FC236}">
                <a16:creationId xmlns:a16="http://schemas.microsoft.com/office/drawing/2014/main" xmlns="" id="{2F90B247-1D49-4381-AB43-1054082838B6}"/>
              </a:ext>
            </a:extLst>
          </p:cNvPr>
          <p:cNvSpPr>
            <a:spLocks noGrp="1" noChangeArrowheads="1"/>
          </p:cNvSpPr>
          <p:nvPr>
            <p:ph type="dt" sz="half" idx="10"/>
          </p:nvPr>
        </p:nvSpPr>
        <p:spPr>
          <a:ln/>
        </p:spPr>
        <p:txBody>
          <a:bodyPr/>
          <a:lstStyle>
            <a:lvl1pPr>
              <a:defRPr/>
            </a:lvl1pPr>
          </a:lstStyle>
          <a:p>
            <a:pPr>
              <a:defRPr/>
            </a:pPr>
            <a:endParaRPr lang="el-GR"/>
          </a:p>
        </p:txBody>
      </p:sp>
      <p:sp>
        <p:nvSpPr>
          <p:cNvPr id="6" name="Rectangle 5">
            <a:extLst>
              <a:ext uri="{FF2B5EF4-FFF2-40B4-BE49-F238E27FC236}">
                <a16:creationId xmlns:a16="http://schemas.microsoft.com/office/drawing/2014/main" xmlns="" id="{5704A524-041C-4652-B510-166B99E40122}"/>
              </a:ext>
            </a:extLst>
          </p:cNvPr>
          <p:cNvSpPr>
            <a:spLocks noGrp="1" noChangeArrowheads="1"/>
          </p:cNvSpPr>
          <p:nvPr>
            <p:ph type="ftr" sz="quarter" idx="11"/>
          </p:nvPr>
        </p:nvSpPr>
        <p:spPr>
          <a:ln/>
        </p:spPr>
        <p:txBody>
          <a:bodyPr/>
          <a:lstStyle>
            <a:lvl1pPr>
              <a:defRPr/>
            </a:lvl1pPr>
          </a:lstStyle>
          <a:p>
            <a:pPr>
              <a:defRPr/>
            </a:pPr>
            <a:endParaRPr lang="el-GR"/>
          </a:p>
        </p:txBody>
      </p:sp>
      <p:sp>
        <p:nvSpPr>
          <p:cNvPr id="7" name="Rectangle 6">
            <a:extLst>
              <a:ext uri="{FF2B5EF4-FFF2-40B4-BE49-F238E27FC236}">
                <a16:creationId xmlns:a16="http://schemas.microsoft.com/office/drawing/2014/main" xmlns="" id="{BE507CEC-471F-4D49-A297-D2EC3D0C5F0E}"/>
              </a:ext>
            </a:extLst>
          </p:cNvPr>
          <p:cNvSpPr>
            <a:spLocks noGrp="1" noChangeArrowheads="1"/>
          </p:cNvSpPr>
          <p:nvPr>
            <p:ph type="sldNum" sz="quarter" idx="12"/>
          </p:nvPr>
        </p:nvSpPr>
        <p:spPr>
          <a:ln/>
        </p:spPr>
        <p:txBody>
          <a:bodyPr/>
          <a:lstStyle>
            <a:lvl1pPr>
              <a:defRPr/>
            </a:lvl1pPr>
          </a:lstStyle>
          <a:p>
            <a:fld id="{6E952414-0B41-4537-86FF-71AA47DFC28E}" type="slidenum">
              <a:rPr lang="el-GR" altLang="el-GR"/>
              <a:pPr/>
              <a:t>‹#›</a:t>
            </a:fld>
            <a:endParaRPr lang="el-GR" altLang="el-GR"/>
          </a:p>
        </p:txBody>
      </p:sp>
    </p:spTree>
    <p:extLst>
      <p:ext uri="{BB962C8B-B14F-4D97-AF65-F5344CB8AC3E}">
        <p14:creationId xmlns:p14="http://schemas.microsoft.com/office/powerpoint/2010/main" xmlns="" val="327240082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2389717" y="4800600"/>
            <a:ext cx="73152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3 - Θέση κειμένου"/>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Rectangle 4">
            <a:extLst>
              <a:ext uri="{FF2B5EF4-FFF2-40B4-BE49-F238E27FC236}">
                <a16:creationId xmlns:a16="http://schemas.microsoft.com/office/drawing/2014/main" xmlns="" id="{7B7E87EF-3210-41DF-9FBD-9DD0AD4C499C}"/>
              </a:ext>
            </a:extLst>
          </p:cNvPr>
          <p:cNvSpPr>
            <a:spLocks noGrp="1" noChangeArrowheads="1"/>
          </p:cNvSpPr>
          <p:nvPr>
            <p:ph type="dt" sz="half" idx="10"/>
          </p:nvPr>
        </p:nvSpPr>
        <p:spPr>
          <a:ln/>
        </p:spPr>
        <p:txBody>
          <a:bodyPr/>
          <a:lstStyle>
            <a:lvl1pPr>
              <a:defRPr/>
            </a:lvl1pPr>
          </a:lstStyle>
          <a:p>
            <a:pPr>
              <a:defRPr/>
            </a:pPr>
            <a:endParaRPr lang="el-GR"/>
          </a:p>
        </p:txBody>
      </p:sp>
      <p:sp>
        <p:nvSpPr>
          <p:cNvPr id="6" name="Rectangle 5">
            <a:extLst>
              <a:ext uri="{FF2B5EF4-FFF2-40B4-BE49-F238E27FC236}">
                <a16:creationId xmlns:a16="http://schemas.microsoft.com/office/drawing/2014/main" xmlns="" id="{46D4CFC0-FB5D-427C-849A-6A106918DC6D}"/>
              </a:ext>
            </a:extLst>
          </p:cNvPr>
          <p:cNvSpPr>
            <a:spLocks noGrp="1" noChangeArrowheads="1"/>
          </p:cNvSpPr>
          <p:nvPr>
            <p:ph type="ftr" sz="quarter" idx="11"/>
          </p:nvPr>
        </p:nvSpPr>
        <p:spPr>
          <a:ln/>
        </p:spPr>
        <p:txBody>
          <a:bodyPr/>
          <a:lstStyle>
            <a:lvl1pPr>
              <a:defRPr/>
            </a:lvl1pPr>
          </a:lstStyle>
          <a:p>
            <a:pPr>
              <a:defRPr/>
            </a:pPr>
            <a:endParaRPr lang="el-GR"/>
          </a:p>
        </p:txBody>
      </p:sp>
      <p:sp>
        <p:nvSpPr>
          <p:cNvPr id="7" name="Rectangle 6">
            <a:extLst>
              <a:ext uri="{FF2B5EF4-FFF2-40B4-BE49-F238E27FC236}">
                <a16:creationId xmlns:a16="http://schemas.microsoft.com/office/drawing/2014/main" xmlns="" id="{0C341467-FB14-4440-9EFC-8D8610B92605}"/>
              </a:ext>
            </a:extLst>
          </p:cNvPr>
          <p:cNvSpPr>
            <a:spLocks noGrp="1" noChangeArrowheads="1"/>
          </p:cNvSpPr>
          <p:nvPr>
            <p:ph type="sldNum" sz="quarter" idx="12"/>
          </p:nvPr>
        </p:nvSpPr>
        <p:spPr>
          <a:ln/>
        </p:spPr>
        <p:txBody>
          <a:bodyPr/>
          <a:lstStyle>
            <a:lvl1pPr>
              <a:defRPr/>
            </a:lvl1pPr>
          </a:lstStyle>
          <a:p>
            <a:fld id="{7E063045-085C-4A25-969F-6B3AE4036631}" type="slidenum">
              <a:rPr lang="el-GR" altLang="el-GR"/>
              <a:pPr/>
              <a:t>‹#›</a:t>
            </a:fld>
            <a:endParaRPr lang="el-GR" altLang="el-GR"/>
          </a:p>
        </p:txBody>
      </p:sp>
    </p:spTree>
    <p:extLst>
      <p:ext uri="{BB962C8B-B14F-4D97-AF65-F5344CB8AC3E}">
        <p14:creationId xmlns:p14="http://schemas.microsoft.com/office/powerpoint/2010/main" xmlns="" val="397846472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a:extLst>
              <a:ext uri="{FF2B5EF4-FFF2-40B4-BE49-F238E27FC236}">
                <a16:creationId xmlns:a16="http://schemas.microsoft.com/office/drawing/2014/main" xmlns="" id="{468AF7B0-2F06-42EE-8C8F-8D6ECD6C00CE}"/>
              </a:ext>
            </a:extLst>
          </p:cNvPr>
          <p:cNvSpPr>
            <a:spLocks noGrp="1" noChangeArrowheads="1"/>
          </p:cNvSpPr>
          <p:nvPr>
            <p:ph type="dt" sz="half" idx="10"/>
          </p:nvPr>
        </p:nvSpPr>
        <p:spPr>
          <a:ln/>
        </p:spPr>
        <p:txBody>
          <a:bodyPr/>
          <a:lstStyle>
            <a:lvl1pPr>
              <a:defRPr/>
            </a:lvl1pPr>
          </a:lstStyle>
          <a:p>
            <a:pPr>
              <a:defRPr/>
            </a:pPr>
            <a:endParaRPr lang="el-GR"/>
          </a:p>
        </p:txBody>
      </p:sp>
      <p:sp>
        <p:nvSpPr>
          <p:cNvPr id="5" name="Rectangle 5">
            <a:extLst>
              <a:ext uri="{FF2B5EF4-FFF2-40B4-BE49-F238E27FC236}">
                <a16:creationId xmlns:a16="http://schemas.microsoft.com/office/drawing/2014/main" xmlns="" id="{51419A5A-F6CE-4D48-8882-0642EF84CED4}"/>
              </a:ext>
            </a:extLst>
          </p:cNvPr>
          <p:cNvSpPr>
            <a:spLocks noGrp="1" noChangeArrowheads="1"/>
          </p:cNvSpPr>
          <p:nvPr>
            <p:ph type="ftr" sz="quarter" idx="11"/>
          </p:nvPr>
        </p:nvSpPr>
        <p:spPr>
          <a:ln/>
        </p:spPr>
        <p:txBody>
          <a:bodyPr/>
          <a:lstStyle>
            <a:lvl1pPr>
              <a:defRPr/>
            </a:lvl1pPr>
          </a:lstStyle>
          <a:p>
            <a:pPr>
              <a:defRPr/>
            </a:pPr>
            <a:endParaRPr lang="el-GR"/>
          </a:p>
        </p:txBody>
      </p:sp>
      <p:sp>
        <p:nvSpPr>
          <p:cNvPr id="6" name="Rectangle 6">
            <a:extLst>
              <a:ext uri="{FF2B5EF4-FFF2-40B4-BE49-F238E27FC236}">
                <a16:creationId xmlns:a16="http://schemas.microsoft.com/office/drawing/2014/main" xmlns="" id="{D5B5730A-F7A9-4C74-892C-56B094BE30F7}"/>
              </a:ext>
            </a:extLst>
          </p:cNvPr>
          <p:cNvSpPr>
            <a:spLocks noGrp="1" noChangeArrowheads="1"/>
          </p:cNvSpPr>
          <p:nvPr>
            <p:ph type="sldNum" sz="quarter" idx="12"/>
          </p:nvPr>
        </p:nvSpPr>
        <p:spPr>
          <a:ln/>
        </p:spPr>
        <p:txBody>
          <a:bodyPr/>
          <a:lstStyle>
            <a:lvl1pPr>
              <a:defRPr/>
            </a:lvl1pPr>
          </a:lstStyle>
          <a:p>
            <a:fld id="{D24EB5E6-B269-46CD-A0EB-DA31E59FE15A}" type="slidenum">
              <a:rPr lang="el-GR" altLang="el-GR"/>
              <a:pPr/>
              <a:t>‹#›</a:t>
            </a:fld>
            <a:endParaRPr lang="el-GR" altLang="el-GR"/>
          </a:p>
        </p:txBody>
      </p:sp>
    </p:spTree>
    <p:extLst>
      <p:ext uri="{BB962C8B-B14F-4D97-AF65-F5344CB8AC3E}">
        <p14:creationId xmlns:p14="http://schemas.microsoft.com/office/powerpoint/2010/main" xmlns="" val="377429776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8839200" y="274639"/>
            <a:ext cx="2743200" cy="58515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609600" y="274639"/>
            <a:ext cx="80264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a:extLst>
              <a:ext uri="{FF2B5EF4-FFF2-40B4-BE49-F238E27FC236}">
                <a16:creationId xmlns:a16="http://schemas.microsoft.com/office/drawing/2014/main" xmlns="" id="{AB21EF83-33AD-47EA-917E-9A09E88BC9A5}"/>
              </a:ext>
            </a:extLst>
          </p:cNvPr>
          <p:cNvSpPr>
            <a:spLocks noGrp="1" noChangeArrowheads="1"/>
          </p:cNvSpPr>
          <p:nvPr>
            <p:ph type="dt" sz="half" idx="10"/>
          </p:nvPr>
        </p:nvSpPr>
        <p:spPr>
          <a:ln/>
        </p:spPr>
        <p:txBody>
          <a:bodyPr/>
          <a:lstStyle>
            <a:lvl1pPr>
              <a:defRPr/>
            </a:lvl1pPr>
          </a:lstStyle>
          <a:p>
            <a:pPr>
              <a:defRPr/>
            </a:pPr>
            <a:endParaRPr lang="el-GR"/>
          </a:p>
        </p:txBody>
      </p:sp>
      <p:sp>
        <p:nvSpPr>
          <p:cNvPr id="5" name="Rectangle 5">
            <a:extLst>
              <a:ext uri="{FF2B5EF4-FFF2-40B4-BE49-F238E27FC236}">
                <a16:creationId xmlns:a16="http://schemas.microsoft.com/office/drawing/2014/main" xmlns="" id="{3184D959-2818-4FC9-B2C9-DF2502F5BC7B}"/>
              </a:ext>
            </a:extLst>
          </p:cNvPr>
          <p:cNvSpPr>
            <a:spLocks noGrp="1" noChangeArrowheads="1"/>
          </p:cNvSpPr>
          <p:nvPr>
            <p:ph type="ftr" sz="quarter" idx="11"/>
          </p:nvPr>
        </p:nvSpPr>
        <p:spPr>
          <a:ln/>
        </p:spPr>
        <p:txBody>
          <a:bodyPr/>
          <a:lstStyle>
            <a:lvl1pPr>
              <a:defRPr/>
            </a:lvl1pPr>
          </a:lstStyle>
          <a:p>
            <a:pPr>
              <a:defRPr/>
            </a:pPr>
            <a:endParaRPr lang="el-GR"/>
          </a:p>
        </p:txBody>
      </p:sp>
      <p:sp>
        <p:nvSpPr>
          <p:cNvPr id="6" name="Rectangle 6">
            <a:extLst>
              <a:ext uri="{FF2B5EF4-FFF2-40B4-BE49-F238E27FC236}">
                <a16:creationId xmlns:a16="http://schemas.microsoft.com/office/drawing/2014/main" xmlns="" id="{624DD435-CF1F-4475-953B-FADD87E5290E}"/>
              </a:ext>
            </a:extLst>
          </p:cNvPr>
          <p:cNvSpPr>
            <a:spLocks noGrp="1" noChangeArrowheads="1"/>
          </p:cNvSpPr>
          <p:nvPr>
            <p:ph type="sldNum" sz="quarter" idx="12"/>
          </p:nvPr>
        </p:nvSpPr>
        <p:spPr>
          <a:ln/>
        </p:spPr>
        <p:txBody>
          <a:bodyPr/>
          <a:lstStyle>
            <a:lvl1pPr>
              <a:defRPr/>
            </a:lvl1pPr>
          </a:lstStyle>
          <a:p>
            <a:fld id="{C849645E-DBF5-4EE9-B4CA-491066C1AD25}" type="slidenum">
              <a:rPr lang="el-GR" altLang="el-GR"/>
              <a:pPr/>
              <a:t>‹#›</a:t>
            </a:fld>
            <a:endParaRPr lang="el-GR" altLang="el-GR"/>
          </a:p>
        </p:txBody>
      </p:sp>
    </p:spTree>
    <p:extLst>
      <p:ext uri="{BB962C8B-B14F-4D97-AF65-F5344CB8AC3E}">
        <p14:creationId xmlns:p14="http://schemas.microsoft.com/office/powerpoint/2010/main" xmlns="" val="397475107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xAndObj" preserve="1">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274638"/>
            <a:ext cx="10972800" cy="1143000"/>
          </a:xfrm>
        </p:spPr>
        <p:txBody>
          <a:bodyPr/>
          <a:lstStyle/>
          <a:p>
            <a:r>
              <a:rPr lang="el-GR"/>
              <a:t>Kλικ για επεξεργασία του τίτλου</a:t>
            </a:r>
          </a:p>
        </p:txBody>
      </p:sp>
      <p:sp>
        <p:nvSpPr>
          <p:cNvPr id="3" name="2 - Θέση κειμένου"/>
          <p:cNvSpPr>
            <a:spLocks noGrp="1"/>
          </p:cNvSpPr>
          <p:nvPr>
            <p:ph type="body" sz="half" idx="1"/>
          </p:nvPr>
        </p:nvSpPr>
        <p:spPr>
          <a:xfrm>
            <a:off x="609600" y="1600201"/>
            <a:ext cx="5384800" cy="4525963"/>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6197600" y="1600201"/>
            <a:ext cx="5384800" cy="4525963"/>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Rectangle 4">
            <a:extLst>
              <a:ext uri="{FF2B5EF4-FFF2-40B4-BE49-F238E27FC236}">
                <a16:creationId xmlns:a16="http://schemas.microsoft.com/office/drawing/2014/main" xmlns="" id="{71809DF6-85FA-44CC-B0A0-5AA9A8EDBAB3}"/>
              </a:ext>
            </a:extLst>
          </p:cNvPr>
          <p:cNvSpPr>
            <a:spLocks noGrp="1" noChangeArrowheads="1"/>
          </p:cNvSpPr>
          <p:nvPr>
            <p:ph type="dt" sz="half" idx="10"/>
          </p:nvPr>
        </p:nvSpPr>
        <p:spPr>
          <a:ln/>
        </p:spPr>
        <p:txBody>
          <a:bodyPr/>
          <a:lstStyle>
            <a:lvl1pPr>
              <a:defRPr/>
            </a:lvl1pPr>
          </a:lstStyle>
          <a:p>
            <a:pPr>
              <a:defRPr/>
            </a:pPr>
            <a:endParaRPr lang="el-GR"/>
          </a:p>
        </p:txBody>
      </p:sp>
      <p:sp>
        <p:nvSpPr>
          <p:cNvPr id="6" name="Rectangle 5">
            <a:extLst>
              <a:ext uri="{FF2B5EF4-FFF2-40B4-BE49-F238E27FC236}">
                <a16:creationId xmlns:a16="http://schemas.microsoft.com/office/drawing/2014/main" xmlns="" id="{DE988B4C-8E68-4624-A8C4-06A3285667D5}"/>
              </a:ext>
            </a:extLst>
          </p:cNvPr>
          <p:cNvSpPr>
            <a:spLocks noGrp="1" noChangeArrowheads="1"/>
          </p:cNvSpPr>
          <p:nvPr>
            <p:ph type="ftr" sz="quarter" idx="11"/>
          </p:nvPr>
        </p:nvSpPr>
        <p:spPr>
          <a:ln/>
        </p:spPr>
        <p:txBody>
          <a:bodyPr/>
          <a:lstStyle>
            <a:lvl1pPr>
              <a:defRPr/>
            </a:lvl1pPr>
          </a:lstStyle>
          <a:p>
            <a:pPr>
              <a:defRPr/>
            </a:pPr>
            <a:endParaRPr lang="el-GR"/>
          </a:p>
        </p:txBody>
      </p:sp>
      <p:sp>
        <p:nvSpPr>
          <p:cNvPr id="7" name="Rectangle 6">
            <a:extLst>
              <a:ext uri="{FF2B5EF4-FFF2-40B4-BE49-F238E27FC236}">
                <a16:creationId xmlns:a16="http://schemas.microsoft.com/office/drawing/2014/main" xmlns="" id="{C5BD3561-BF7E-4BE6-BFA1-D1DB3ADB57BF}"/>
              </a:ext>
            </a:extLst>
          </p:cNvPr>
          <p:cNvSpPr>
            <a:spLocks noGrp="1" noChangeArrowheads="1"/>
          </p:cNvSpPr>
          <p:nvPr>
            <p:ph type="sldNum" sz="quarter" idx="12"/>
          </p:nvPr>
        </p:nvSpPr>
        <p:spPr>
          <a:ln/>
        </p:spPr>
        <p:txBody>
          <a:bodyPr/>
          <a:lstStyle>
            <a:lvl1pPr>
              <a:defRPr/>
            </a:lvl1pPr>
          </a:lstStyle>
          <a:p>
            <a:fld id="{8F4FB28F-1C5D-45C1-87AD-32856EC7227D}" type="slidenum">
              <a:rPr lang="el-GR" altLang="el-GR"/>
              <a:pPr/>
              <a:t>‹#›</a:t>
            </a:fld>
            <a:endParaRPr lang="el-GR" altLang="el-GR"/>
          </a:p>
        </p:txBody>
      </p:sp>
    </p:spTree>
    <p:extLst>
      <p:ext uri="{BB962C8B-B14F-4D97-AF65-F5344CB8AC3E}">
        <p14:creationId xmlns:p14="http://schemas.microsoft.com/office/powerpoint/2010/main" xmlns="" val="161251533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xAndTwoObj" preserve="1">
  <p:cSld name="Τίτλος, Κείμενο και 2 Αντικεί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274638"/>
            <a:ext cx="10972800" cy="1143000"/>
          </a:xfrm>
        </p:spPr>
        <p:txBody>
          <a:bodyPr/>
          <a:lstStyle/>
          <a:p>
            <a:r>
              <a:rPr lang="el-GR"/>
              <a:t>Kλικ για επεξεργασία του τίτλου</a:t>
            </a:r>
          </a:p>
        </p:txBody>
      </p:sp>
      <p:sp>
        <p:nvSpPr>
          <p:cNvPr id="3" name="2 - Θέση κειμένου"/>
          <p:cNvSpPr>
            <a:spLocks noGrp="1"/>
          </p:cNvSpPr>
          <p:nvPr>
            <p:ph type="body" sz="half" idx="1"/>
          </p:nvPr>
        </p:nvSpPr>
        <p:spPr>
          <a:xfrm>
            <a:off x="609600" y="1600201"/>
            <a:ext cx="5384800" cy="4525963"/>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quarter" idx="2"/>
          </p:nvPr>
        </p:nvSpPr>
        <p:spPr>
          <a:xfrm>
            <a:off x="6197600" y="1600200"/>
            <a:ext cx="5384800" cy="2185988"/>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περιεχομένου"/>
          <p:cNvSpPr>
            <a:spLocks noGrp="1"/>
          </p:cNvSpPr>
          <p:nvPr>
            <p:ph sz="quarter" idx="3"/>
          </p:nvPr>
        </p:nvSpPr>
        <p:spPr>
          <a:xfrm>
            <a:off x="6197600" y="3938589"/>
            <a:ext cx="5384800" cy="2187575"/>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Rectangle 4">
            <a:extLst>
              <a:ext uri="{FF2B5EF4-FFF2-40B4-BE49-F238E27FC236}">
                <a16:creationId xmlns:a16="http://schemas.microsoft.com/office/drawing/2014/main" xmlns="" id="{0FBE0382-5086-4D1D-B126-576E5C3407EB}"/>
              </a:ext>
            </a:extLst>
          </p:cNvPr>
          <p:cNvSpPr>
            <a:spLocks noGrp="1" noChangeArrowheads="1"/>
          </p:cNvSpPr>
          <p:nvPr>
            <p:ph type="dt" sz="half" idx="10"/>
          </p:nvPr>
        </p:nvSpPr>
        <p:spPr>
          <a:ln/>
        </p:spPr>
        <p:txBody>
          <a:bodyPr/>
          <a:lstStyle>
            <a:lvl1pPr>
              <a:defRPr/>
            </a:lvl1pPr>
          </a:lstStyle>
          <a:p>
            <a:pPr>
              <a:defRPr/>
            </a:pPr>
            <a:endParaRPr lang="el-GR"/>
          </a:p>
        </p:txBody>
      </p:sp>
      <p:sp>
        <p:nvSpPr>
          <p:cNvPr id="7" name="Rectangle 5">
            <a:extLst>
              <a:ext uri="{FF2B5EF4-FFF2-40B4-BE49-F238E27FC236}">
                <a16:creationId xmlns:a16="http://schemas.microsoft.com/office/drawing/2014/main" xmlns="" id="{BCC9D748-E07C-476F-8769-57D72C9358F9}"/>
              </a:ext>
            </a:extLst>
          </p:cNvPr>
          <p:cNvSpPr>
            <a:spLocks noGrp="1" noChangeArrowheads="1"/>
          </p:cNvSpPr>
          <p:nvPr>
            <p:ph type="ftr" sz="quarter" idx="11"/>
          </p:nvPr>
        </p:nvSpPr>
        <p:spPr>
          <a:ln/>
        </p:spPr>
        <p:txBody>
          <a:bodyPr/>
          <a:lstStyle>
            <a:lvl1pPr>
              <a:defRPr/>
            </a:lvl1pPr>
          </a:lstStyle>
          <a:p>
            <a:pPr>
              <a:defRPr/>
            </a:pPr>
            <a:endParaRPr lang="el-GR"/>
          </a:p>
        </p:txBody>
      </p:sp>
      <p:sp>
        <p:nvSpPr>
          <p:cNvPr id="8" name="Rectangle 6">
            <a:extLst>
              <a:ext uri="{FF2B5EF4-FFF2-40B4-BE49-F238E27FC236}">
                <a16:creationId xmlns:a16="http://schemas.microsoft.com/office/drawing/2014/main" xmlns="" id="{5F637881-5C2A-4E1E-A08F-3BEC136A1785}"/>
              </a:ext>
            </a:extLst>
          </p:cNvPr>
          <p:cNvSpPr>
            <a:spLocks noGrp="1" noChangeArrowheads="1"/>
          </p:cNvSpPr>
          <p:nvPr>
            <p:ph type="sldNum" sz="quarter" idx="12"/>
          </p:nvPr>
        </p:nvSpPr>
        <p:spPr>
          <a:ln/>
        </p:spPr>
        <p:txBody>
          <a:bodyPr/>
          <a:lstStyle>
            <a:lvl1pPr>
              <a:defRPr/>
            </a:lvl1pPr>
          </a:lstStyle>
          <a:p>
            <a:fld id="{396CC5A3-E926-4649-B68A-57C8EB4789AF}" type="slidenum">
              <a:rPr lang="el-GR" altLang="el-GR"/>
              <a:pPr/>
              <a:t>‹#›</a:t>
            </a:fld>
            <a:endParaRPr lang="el-GR" altLang="el-GR"/>
          </a:p>
        </p:txBody>
      </p:sp>
    </p:spTree>
    <p:extLst>
      <p:ext uri="{BB962C8B-B14F-4D97-AF65-F5344CB8AC3E}">
        <p14:creationId xmlns:p14="http://schemas.microsoft.com/office/powerpoint/2010/main" xmlns="" val="3346119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79CDE836-CDE0-4FAE-977F-6373FF410099}"/>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xmlns="" id="{38714A8E-677F-43BD-95A2-6DFC8FD9DB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a16="http://schemas.microsoft.com/office/drawing/2014/main" xmlns="" id="{52ED20E6-A4AF-4182-89E2-9C816817A8F6}"/>
              </a:ext>
            </a:extLst>
          </p:cNvPr>
          <p:cNvSpPr>
            <a:spLocks noGrp="1"/>
          </p:cNvSpPr>
          <p:nvPr>
            <p:ph sz="half" idx="2"/>
          </p:nvPr>
        </p:nvSpPr>
        <p:spPr>
          <a:xfrm>
            <a:off x="839788" y="2505075"/>
            <a:ext cx="515778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a:extLst>
              <a:ext uri="{FF2B5EF4-FFF2-40B4-BE49-F238E27FC236}">
                <a16:creationId xmlns:a16="http://schemas.microsoft.com/office/drawing/2014/main" xmlns="" id="{53925EC8-6E97-4485-9D70-BA291DC278A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a:extLst>
              <a:ext uri="{FF2B5EF4-FFF2-40B4-BE49-F238E27FC236}">
                <a16:creationId xmlns:a16="http://schemas.microsoft.com/office/drawing/2014/main" xmlns="" id="{168357D7-D528-46E5-B54A-4FCB421452D2}"/>
              </a:ext>
            </a:extLst>
          </p:cNvPr>
          <p:cNvSpPr>
            <a:spLocks noGrp="1"/>
          </p:cNvSpPr>
          <p:nvPr>
            <p:ph sz="quarter" idx="4"/>
          </p:nvPr>
        </p:nvSpPr>
        <p:spPr>
          <a:xfrm>
            <a:off x="6172200" y="2505075"/>
            <a:ext cx="51831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a:extLst>
              <a:ext uri="{FF2B5EF4-FFF2-40B4-BE49-F238E27FC236}">
                <a16:creationId xmlns:a16="http://schemas.microsoft.com/office/drawing/2014/main" xmlns="" id="{C8D3D205-05B8-4EFD-9D76-77F2F7C2AF5D}"/>
              </a:ext>
            </a:extLst>
          </p:cNvPr>
          <p:cNvSpPr>
            <a:spLocks noGrp="1"/>
          </p:cNvSpPr>
          <p:nvPr>
            <p:ph type="dt" sz="half" idx="10"/>
          </p:nvPr>
        </p:nvSpPr>
        <p:spPr/>
        <p:txBody>
          <a:bodyPr/>
          <a:lstStyle/>
          <a:p>
            <a:fld id="{7A11DF50-FE1A-40E4-8FFE-FB49157705D8}" type="datetimeFigureOut">
              <a:rPr lang="el-GR" smtClean="0"/>
              <a:pPr/>
              <a:t>1/6/2020</a:t>
            </a:fld>
            <a:endParaRPr lang="el-GR"/>
          </a:p>
        </p:txBody>
      </p:sp>
      <p:sp>
        <p:nvSpPr>
          <p:cNvPr id="8" name="Θέση υποσέλιδου 7">
            <a:extLst>
              <a:ext uri="{FF2B5EF4-FFF2-40B4-BE49-F238E27FC236}">
                <a16:creationId xmlns:a16="http://schemas.microsoft.com/office/drawing/2014/main" xmlns="" id="{D43C407A-5EF6-4D4A-8E32-23AEFA914154}"/>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xmlns="" id="{A30CA6A5-ACAF-402D-9CC8-6596E3D33CFE}"/>
              </a:ext>
            </a:extLst>
          </p:cNvPr>
          <p:cNvSpPr>
            <a:spLocks noGrp="1"/>
          </p:cNvSpPr>
          <p:nvPr>
            <p:ph type="sldNum" sz="quarter" idx="12"/>
          </p:nvPr>
        </p:nvSpPr>
        <p:spPr/>
        <p:txBody>
          <a:bodyPr/>
          <a:lstStyle/>
          <a:p>
            <a:fld id="{016820EF-7C3E-426C-BE95-A46D0BB8457A}" type="slidenum">
              <a:rPr lang="el-GR" smtClean="0"/>
              <a:pPr/>
              <a:t>‹#›</a:t>
            </a:fld>
            <a:endParaRPr lang="el-GR"/>
          </a:p>
        </p:txBody>
      </p:sp>
    </p:spTree>
    <p:extLst>
      <p:ext uri="{BB962C8B-B14F-4D97-AF65-F5344CB8AC3E}">
        <p14:creationId xmlns:p14="http://schemas.microsoft.com/office/powerpoint/2010/main" xmlns="" val="86428592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914400" y="2130426"/>
            <a:ext cx="10363200" cy="1470025"/>
          </a:xfrm>
        </p:spPr>
        <p:txBody>
          <a:bodyPr/>
          <a:lstStyle/>
          <a:p>
            <a:r>
              <a:rPr lang="el-GR"/>
              <a:t>Kλικ για επεξεργασία του τίτλου</a:t>
            </a:r>
          </a:p>
        </p:txBody>
      </p:sp>
      <p:sp>
        <p:nvSpPr>
          <p:cNvPr id="3" name="2 - Υπότιτλος"/>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a:t>Κάντε κλικ για να επεξεργαστείτε τον υπότιτλο του υποδείγματος</a:t>
            </a:r>
          </a:p>
        </p:txBody>
      </p:sp>
      <p:sp>
        <p:nvSpPr>
          <p:cNvPr id="4" name="Rectangle 4">
            <a:extLst>
              <a:ext uri="{FF2B5EF4-FFF2-40B4-BE49-F238E27FC236}">
                <a16:creationId xmlns:a16="http://schemas.microsoft.com/office/drawing/2014/main" xmlns="" id="{B502B143-38EB-44DB-83A9-9F64DA164B13}"/>
              </a:ext>
            </a:extLst>
          </p:cNvPr>
          <p:cNvSpPr>
            <a:spLocks noGrp="1" noChangeArrowheads="1"/>
          </p:cNvSpPr>
          <p:nvPr>
            <p:ph type="dt" sz="half" idx="10"/>
          </p:nvPr>
        </p:nvSpPr>
        <p:spPr>
          <a:ln/>
        </p:spPr>
        <p:txBody>
          <a:bodyPr/>
          <a:lstStyle>
            <a:lvl1pPr>
              <a:defRPr/>
            </a:lvl1pPr>
          </a:lstStyle>
          <a:p>
            <a:pPr>
              <a:defRPr/>
            </a:pPr>
            <a:endParaRPr lang="el-GR"/>
          </a:p>
        </p:txBody>
      </p:sp>
      <p:sp>
        <p:nvSpPr>
          <p:cNvPr id="5" name="Rectangle 5">
            <a:extLst>
              <a:ext uri="{FF2B5EF4-FFF2-40B4-BE49-F238E27FC236}">
                <a16:creationId xmlns:a16="http://schemas.microsoft.com/office/drawing/2014/main" xmlns="" id="{5EE7960B-2E42-4563-8130-B595F690F7EA}"/>
              </a:ext>
            </a:extLst>
          </p:cNvPr>
          <p:cNvSpPr>
            <a:spLocks noGrp="1" noChangeArrowheads="1"/>
          </p:cNvSpPr>
          <p:nvPr>
            <p:ph type="ftr" sz="quarter" idx="11"/>
          </p:nvPr>
        </p:nvSpPr>
        <p:spPr>
          <a:ln/>
        </p:spPr>
        <p:txBody>
          <a:bodyPr/>
          <a:lstStyle>
            <a:lvl1pPr>
              <a:defRPr/>
            </a:lvl1pPr>
          </a:lstStyle>
          <a:p>
            <a:pPr>
              <a:defRPr/>
            </a:pPr>
            <a:endParaRPr lang="el-GR"/>
          </a:p>
        </p:txBody>
      </p:sp>
      <p:sp>
        <p:nvSpPr>
          <p:cNvPr id="6" name="Rectangle 6">
            <a:extLst>
              <a:ext uri="{FF2B5EF4-FFF2-40B4-BE49-F238E27FC236}">
                <a16:creationId xmlns:a16="http://schemas.microsoft.com/office/drawing/2014/main" xmlns="" id="{C8153E07-16F5-4E0A-B9C0-3B3DFDB0E91C}"/>
              </a:ext>
            </a:extLst>
          </p:cNvPr>
          <p:cNvSpPr>
            <a:spLocks noGrp="1" noChangeArrowheads="1"/>
          </p:cNvSpPr>
          <p:nvPr>
            <p:ph type="sldNum" sz="quarter" idx="12"/>
          </p:nvPr>
        </p:nvSpPr>
        <p:spPr>
          <a:ln/>
        </p:spPr>
        <p:txBody>
          <a:bodyPr/>
          <a:lstStyle>
            <a:lvl1pPr>
              <a:defRPr/>
            </a:lvl1pPr>
          </a:lstStyle>
          <a:p>
            <a:pPr>
              <a:defRPr/>
            </a:pPr>
            <a:fld id="{13F19588-3F7D-4D71-A282-7ECE04806848}" type="slidenum">
              <a:rPr lang="el-GR"/>
              <a:pPr>
                <a:defRPr/>
              </a:pPr>
              <a:t>‹#›</a:t>
            </a:fld>
            <a:endParaRPr lang="el-GR"/>
          </a:p>
        </p:txBody>
      </p:sp>
    </p:spTree>
    <p:extLst>
      <p:ext uri="{BB962C8B-B14F-4D97-AF65-F5344CB8AC3E}">
        <p14:creationId xmlns:p14="http://schemas.microsoft.com/office/powerpoint/2010/main" xmlns="" val="162942052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a:extLst>
              <a:ext uri="{FF2B5EF4-FFF2-40B4-BE49-F238E27FC236}">
                <a16:creationId xmlns:a16="http://schemas.microsoft.com/office/drawing/2014/main" xmlns="" id="{2F88BB79-9D71-4433-BC95-A479AD8292A8}"/>
              </a:ext>
            </a:extLst>
          </p:cNvPr>
          <p:cNvSpPr>
            <a:spLocks noGrp="1" noChangeArrowheads="1"/>
          </p:cNvSpPr>
          <p:nvPr>
            <p:ph type="dt" sz="half" idx="10"/>
          </p:nvPr>
        </p:nvSpPr>
        <p:spPr>
          <a:ln/>
        </p:spPr>
        <p:txBody>
          <a:bodyPr/>
          <a:lstStyle>
            <a:lvl1pPr>
              <a:defRPr/>
            </a:lvl1pPr>
          </a:lstStyle>
          <a:p>
            <a:pPr>
              <a:defRPr/>
            </a:pPr>
            <a:endParaRPr lang="el-GR"/>
          </a:p>
        </p:txBody>
      </p:sp>
      <p:sp>
        <p:nvSpPr>
          <p:cNvPr id="5" name="Rectangle 5">
            <a:extLst>
              <a:ext uri="{FF2B5EF4-FFF2-40B4-BE49-F238E27FC236}">
                <a16:creationId xmlns:a16="http://schemas.microsoft.com/office/drawing/2014/main" xmlns="" id="{E2B9A5D6-55C2-4507-9345-6FC1329058FB}"/>
              </a:ext>
            </a:extLst>
          </p:cNvPr>
          <p:cNvSpPr>
            <a:spLocks noGrp="1" noChangeArrowheads="1"/>
          </p:cNvSpPr>
          <p:nvPr>
            <p:ph type="ftr" sz="quarter" idx="11"/>
          </p:nvPr>
        </p:nvSpPr>
        <p:spPr>
          <a:ln/>
        </p:spPr>
        <p:txBody>
          <a:bodyPr/>
          <a:lstStyle>
            <a:lvl1pPr>
              <a:defRPr/>
            </a:lvl1pPr>
          </a:lstStyle>
          <a:p>
            <a:pPr>
              <a:defRPr/>
            </a:pPr>
            <a:endParaRPr lang="el-GR"/>
          </a:p>
        </p:txBody>
      </p:sp>
      <p:sp>
        <p:nvSpPr>
          <p:cNvPr id="6" name="Rectangle 6">
            <a:extLst>
              <a:ext uri="{FF2B5EF4-FFF2-40B4-BE49-F238E27FC236}">
                <a16:creationId xmlns:a16="http://schemas.microsoft.com/office/drawing/2014/main" xmlns="" id="{776696ED-A08E-475F-BEB2-BCA7DA32F79E}"/>
              </a:ext>
            </a:extLst>
          </p:cNvPr>
          <p:cNvSpPr>
            <a:spLocks noGrp="1" noChangeArrowheads="1"/>
          </p:cNvSpPr>
          <p:nvPr>
            <p:ph type="sldNum" sz="quarter" idx="12"/>
          </p:nvPr>
        </p:nvSpPr>
        <p:spPr>
          <a:ln/>
        </p:spPr>
        <p:txBody>
          <a:bodyPr/>
          <a:lstStyle>
            <a:lvl1pPr>
              <a:defRPr/>
            </a:lvl1pPr>
          </a:lstStyle>
          <a:p>
            <a:pPr>
              <a:defRPr/>
            </a:pPr>
            <a:fld id="{68060AFD-34A1-4C53-9D6E-AE0EE65D5A25}" type="slidenum">
              <a:rPr lang="el-GR"/>
              <a:pPr>
                <a:defRPr/>
              </a:pPr>
              <a:t>‹#›</a:t>
            </a:fld>
            <a:endParaRPr lang="el-GR"/>
          </a:p>
        </p:txBody>
      </p:sp>
    </p:spTree>
    <p:extLst>
      <p:ext uri="{BB962C8B-B14F-4D97-AF65-F5344CB8AC3E}">
        <p14:creationId xmlns:p14="http://schemas.microsoft.com/office/powerpoint/2010/main" xmlns="" val="343795728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963084" y="4406901"/>
            <a:ext cx="103632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Kλικ για επεξεργασία των στυλ του υποδείγματος</a:t>
            </a:r>
          </a:p>
        </p:txBody>
      </p:sp>
      <p:sp>
        <p:nvSpPr>
          <p:cNvPr id="4" name="Rectangle 4">
            <a:extLst>
              <a:ext uri="{FF2B5EF4-FFF2-40B4-BE49-F238E27FC236}">
                <a16:creationId xmlns:a16="http://schemas.microsoft.com/office/drawing/2014/main" xmlns="" id="{1DD524FA-3C7F-4116-A30A-97BA5BB1F18F}"/>
              </a:ext>
            </a:extLst>
          </p:cNvPr>
          <p:cNvSpPr>
            <a:spLocks noGrp="1" noChangeArrowheads="1"/>
          </p:cNvSpPr>
          <p:nvPr>
            <p:ph type="dt" sz="half" idx="10"/>
          </p:nvPr>
        </p:nvSpPr>
        <p:spPr>
          <a:ln/>
        </p:spPr>
        <p:txBody>
          <a:bodyPr/>
          <a:lstStyle>
            <a:lvl1pPr>
              <a:defRPr/>
            </a:lvl1pPr>
          </a:lstStyle>
          <a:p>
            <a:pPr>
              <a:defRPr/>
            </a:pPr>
            <a:endParaRPr lang="el-GR"/>
          </a:p>
        </p:txBody>
      </p:sp>
      <p:sp>
        <p:nvSpPr>
          <p:cNvPr id="5" name="Rectangle 5">
            <a:extLst>
              <a:ext uri="{FF2B5EF4-FFF2-40B4-BE49-F238E27FC236}">
                <a16:creationId xmlns:a16="http://schemas.microsoft.com/office/drawing/2014/main" xmlns="" id="{2F42773E-223F-42EB-9A72-11555B43A827}"/>
              </a:ext>
            </a:extLst>
          </p:cNvPr>
          <p:cNvSpPr>
            <a:spLocks noGrp="1" noChangeArrowheads="1"/>
          </p:cNvSpPr>
          <p:nvPr>
            <p:ph type="ftr" sz="quarter" idx="11"/>
          </p:nvPr>
        </p:nvSpPr>
        <p:spPr>
          <a:ln/>
        </p:spPr>
        <p:txBody>
          <a:bodyPr/>
          <a:lstStyle>
            <a:lvl1pPr>
              <a:defRPr/>
            </a:lvl1pPr>
          </a:lstStyle>
          <a:p>
            <a:pPr>
              <a:defRPr/>
            </a:pPr>
            <a:endParaRPr lang="el-GR"/>
          </a:p>
        </p:txBody>
      </p:sp>
      <p:sp>
        <p:nvSpPr>
          <p:cNvPr id="6" name="Rectangle 6">
            <a:extLst>
              <a:ext uri="{FF2B5EF4-FFF2-40B4-BE49-F238E27FC236}">
                <a16:creationId xmlns:a16="http://schemas.microsoft.com/office/drawing/2014/main" xmlns="" id="{642BF40F-26BB-4FB0-A2E3-D72233350420}"/>
              </a:ext>
            </a:extLst>
          </p:cNvPr>
          <p:cNvSpPr>
            <a:spLocks noGrp="1" noChangeArrowheads="1"/>
          </p:cNvSpPr>
          <p:nvPr>
            <p:ph type="sldNum" sz="quarter" idx="12"/>
          </p:nvPr>
        </p:nvSpPr>
        <p:spPr>
          <a:ln/>
        </p:spPr>
        <p:txBody>
          <a:bodyPr/>
          <a:lstStyle>
            <a:lvl1pPr>
              <a:defRPr/>
            </a:lvl1pPr>
          </a:lstStyle>
          <a:p>
            <a:pPr>
              <a:defRPr/>
            </a:pPr>
            <a:fld id="{A7066F23-62F2-43AC-B17F-61D45B33913F}" type="slidenum">
              <a:rPr lang="el-GR"/>
              <a:pPr>
                <a:defRPr/>
              </a:pPr>
              <a:t>‹#›</a:t>
            </a:fld>
            <a:endParaRPr lang="el-GR"/>
          </a:p>
        </p:txBody>
      </p:sp>
    </p:spTree>
    <p:extLst>
      <p:ext uri="{BB962C8B-B14F-4D97-AF65-F5344CB8AC3E}">
        <p14:creationId xmlns:p14="http://schemas.microsoft.com/office/powerpoint/2010/main" xmlns="" val="378737814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Rectangle 4">
            <a:extLst>
              <a:ext uri="{FF2B5EF4-FFF2-40B4-BE49-F238E27FC236}">
                <a16:creationId xmlns:a16="http://schemas.microsoft.com/office/drawing/2014/main" xmlns="" id="{AEE5CF2F-0C52-4DD0-8A6F-9EFD21E196EF}"/>
              </a:ext>
            </a:extLst>
          </p:cNvPr>
          <p:cNvSpPr>
            <a:spLocks noGrp="1" noChangeArrowheads="1"/>
          </p:cNvSpPr>
          <p:nvPr>
            <p:ph type="dt" sz="half" idx="10"/>
          </p:nvPr>
        </p:nvSpPr>
        <p:spPr>
          <a:ln/>
        </p:spPr>
        <p:txBody>
          <a:bodyPr/>
          <a:lstStyle>
            <a:lvl1pPr>
              <a:defRPr/>
            </a:lvl1pPr>
          </a:lstStyle>
          <a:p>
            <a:pPr>
              <a:defRPr/>
            </a:pPr>
            <a:endParaRPr lang="el-GR"/>
          </a:p>
        </p:txBody>
      </p:sp>
      <p:sp>
        <p:nvSpPr>
          <p:cNvPr id="6" name="Rectangle 5">
            <a:extLst>
              <a:ext uri="{FF2B5EF4-FFF2-40B4-BE49-F238E27FC236}">
                <a16:creationId xmlns:a16="http://schemas.microsoft.com/office/drawing/2014/main" xmlns="" id="{9006B487-B6E0-461F-8623-14ED3A024B10}"/>
              </a:ext>
            </a:extLst>
          </p:cNvPr>
          <p:cNvSpPr>
            <a:spLocks noGrp="1" noChangeArrowheads="1"/>
          </p:cNvSpPr>
          <p:nvPr>
            <p:ph type="ftr" sz="quarter" idx="11"/>
          </p:nvPr>
        </p:nvSpPr>
        <p:spPr>
          <a:ln/>
        </p:spPr>
        <p:txBody>
          <a:bodyPr/>
          <a:lstStyle>
            <a:lvl1pPr>
              <a:defRPr/>
            </a:lvl1pPr>
          </a:lstStyle>
          <a:p>
            <a:pPr>
              <a:defRPr/>
            </a:pPr>
            <a:endParaRPr lang="el-GR"/>
          </a:p>
        </p:txBody>
      </p:sp>
      <p:sp>
        <p:nvSpPr>
          <p:cNvPr id="7" name="Rectangle 6">
            <a:extLst>
              <a:ext uri="{FF2B5EF4-FFF2-40B4-BE49-F238E27FC236}">
                <a16:creationId xmlns:a16="http://schemas.microsoft.com/office/drawing/2014/main" xmlns="" id="{2FE1331F-6E7A-4DDF-94D0-4A93D8C0B037}"/>
              </a:ext>
            </a:extLst>
          </p:cNvPr>
          <p:cNvSpPr>
            <a:spLocks noGrp="1" noChangeArrowheads="1"/>
          </p:cNvSpPr>
          <p:nvPr>
            <p:ph type="sldNum" sz="quarter" idx="12"/>
          </p:nvPr>
        </p:nvSpPr>
        <p:spPr>
          <a:ln/>
        </p:spPr>
        <p:txBody>
          <a:bodyPr/>
          <a:lstStyle>
            <a:lvl1pPr>
              <a:defRPr/>
            </a:lvl1pPr>
          </a:lstStyle>
          <a:p>
            <a:pPr>
              <a:defRPr/>
            </a:pPr>
            <a:fld id="{1F3CFF17-B62A-4581-A21D-12F9F2A51819}" type="slidenum">
              <a:rPr lang="el-GR"/>
              <a:pPr>
                <a:defRPr/>
              </a:pPr>
              <a:t>‹#›</a:t>
            </a:fld>
            <a:endParaRPr lang="el-GR"/>
          </a:p>
        </p:txBody>
      </p:sp>
    </p:spTree>
    <p:extLst>
      <p:ext uri="{BB962C8B-B14F-4D97-AF65-F5344CB8AC3E}">
        <p14:creationId xmlns:p14="http://schemas.microsoft.com/office/powerpoint/2010/main" xmlns="" val="267328099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Rectangle 4">
            <a:extLst>
              <a:ext uri="{FF2B5EF4-FFF2-40B4-BE49-F238E27FC236}">
                <a16:creationId xmlns:a16="http://schemas.microsoft.com/office/drawing/2014/main" xmlns="" id="{670FC6DC-942E-42BB-AE4A-787775DDF499}"/>
              </a:ext>
            </a:extLst>
          </p:cNvPr>
          <p:cNvSpPr>
            <a:spLocks noGrp="1" noChangeArrowheads="1"/>
          </p:cNvSpPr>
          <p:nvPr>
            <p:ph type="dt" sz="half" idx="10"/>
          </p:nvPr>
        </p:nvSpPr>
        <p:spPr>
          <a:ln/>
        </p:spPr>
        <p:txBody>
          <a:bodyPr/>
          <a:lstStyle>
            <a:lvl1pPr>
              <a:defRPr/>
            </a:lvl1pPr>
          </a:lstStyle>
          <a:p>
            <a:pPr>
              <a:defRPr/>
            </a:pPr>
            <a:endParaRPr lang="el-GR"/>
          </a:p>
        </p:txBody>
      </p:sp>
      <p:sp>
        <p:nvSpPr>
          <p:cNvPr id="8" name="Rectangle 5">
            <a:extLst>
              <a:ext uri="{FF2B5EF4-FFF2-40B4-BE49-F238E27FC236}">
                <a16:creationId xmlns:a16="http://schemas.microsoft.com/office/drawing/2014/main" xmlns="" id="{A88FAEA5-50D1-40BD-B7AB-A45838B65030}"/>
              </a:ext>
            </a:extLst>
          </p:cNvPr>
          <p:cNvSpPr>
            <a:spLocks noGrp="1" noChangeArrowheads="1"/>
          </p:cNvSpPr>
          <p:nvPr>
            <p:ph type="ftr" sz="quarter" idx="11"/>
          </p:nvPr>
        </p:nvSpPr>
        <p:spPr>
          <a:ln/>
        </p:spPr>
        <p:txBody>
          <a:bodyPr/>
          <a:lstStyle>
            <a:lvl1pPr>
              <a:defRPr/>
            </a:lvl1pPr>
          </a:lstStyle>
          <a:p>
            <a:pPr>
              <a:defRPr/>
            </a:pPr>
            <a:endParaRPr lang="el-GR"/>
          </a:p>
        </p:txBody>
      </p:sp>
      <p:sp>
        <p:nvSpPr>
          <p:cNvPr id="9" name="Rectangle 6">
            <a:extLst>
              <a:ext uri="{FF2B5EF4-FFF2-40B4-BE49-F238E27FC236}">
                <a16:creationId xmlns:a16="http://schemas.microsoft.com/office/drawing/2014/main" xmlns="" id="{EE8EA922-A285-4CBA-B929-ED63D6D97F70}"/>
              </a:ext>
            </a:extLst>
          </p:cNvPr>
          <p:cNvSpPr>
            <a:spLocks noGrp="1" noChangeArrowheads="1"/>
          </p:cNvSpPr>
          <p:nvPr>
            <p:ph type="sldNum" sz="quarter" idx="12"/>
          </p:nvPr>
        </p:nvSpPr>
        <p:spPr>
          <a:ln/>
        </p:spPr>
        <p:txBody>
          <a:bodyPr/>
          <a:lstStyle>
            <a:lvl1pPr>
              <a:defRPr/>
            </a:lvl1pPr>
          </a:lstStyle>
          <a:p>
            <a:pPr>
              <a:defRPr/>
            </a:pPr>
            <a:fld id="{96EA2B84-350C-4D13-8082-C339B37B94C5}" type="slidenum">
              <a:rPr lang="el-GR"/>
              <a:pPr>
                <a:defRPr/>
              </a:pPr>
              <a:t>‹#›</a:t>
            </a:fld>
            <a:endParaRPr lang="el-GR"/>
          </a:p>
        </p:txBody>
      </p:sp>
    </p:spTree>
    <p:extLst>
      <p:ext uri="{BB962C8B-B14F-4D97-AF65-F5344CB8AC3E}">
        <p14:creationId xmlns:p14="http://schemas.microsoft.com/office/powerpoint/2010/main" xmlns="" val="209165525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Rectangle 4">
            <a:extLst>
              <a:ext uri="{FF2B5EF4-FFF2-40B4-BE49-F238E27FC236}">
                <a16:creationId xmlns:a16="http://schemas.microsoft.com/office/drawing/2014/main" xmlns="" id="{552D9E31-5DE2-42BB-90C8-BF2D3299DE5F}"/>
              </a:ext>
            </a:extLst>
          </p:cNvPr>
          <p:cNvSpPr>
            <a:spLocks noGrp="1" noChangeArrowheads="1"/>
          </p:cNvSpPr>
          <p:nvPr>
            <p:ph type="dt" sz="half" idx="10"/>
          </p:nvPr>
        </p:nvSpPr>
        <p:spPr>
          <a:ln/>
        </p:spPr>
        <p:txBody>
          <a:bodyPr/>
          <a:lstStyle>
            <a:lvl1pPr>
              <a:defRPr/>
            </a:lvl1pPr>
          </a:lstStyle>
          <a:p>
            <a:pPr>
              <a:defRPr/>
            </a:pPr>
            <a:endParaRPr lang="el-GR"/>
          </a:p>
        </p:txBody>
      </p:sp>
      <p:sp>
        <p:nvSpPr>
          <p:cNvPr id="4" name="Rectangle 5">
            <a:extLst>
              <a:ext uri="{FF2B5EF4-FFF2-40B4-BE49-F238E27FC236}">
                <a16:creationId xmlns:a16="http://schemas.microsoft.com/office/drawing/2014/main" xmlns="" id="{65FADCB4-89BA-48CD-ACB9-B3E7C71BE790}"/>
              </a:ext>
            </a:extLst>
          </p:cNvPr>
          <p:cNvSpPr>
            <a:spLocks noGrp="1" noChangeArrowheads="1"/>
          </p:cNvSpPr>
          <p:nvPr>
            <p:ph type="ftr" sz="quarter" idx="11"/>
          </p:nvPr>
        </p:nvSpPr>
        <p:spPr>
          <a:ln/>
        </p:spPr>
        <p:txBody>
          <a:bodyPr/>
          <a:lstStyle>
            <a:lvl1pPr>
              <a:defRPr/>
            </a:lvl1pPr>
          </a:lstStyle>
          <a:p>
            <a:pPr>
              <a:defRPr/>
            </a:pPr>
            <a:endParaRPr lang="el-GR"/>
          </a:p>
        </p:txBody>
      </p:sp>
      <p:sp>
        <p:nvSpPr>
          <p:cNvPr id="5" name="Rectangle 6">
            <a:extLst>
              <a:ext uri="{FF2B5EF4-FFF2-40B4-BE49-F238E27FC236}">
                <a16:creationId xmlns:a16="http://schemas.microsoft.com/office/drawing/2014/main" xmlns="" id="{2118E58D-0ADA-4AA0-9DFA-FC740DEEF82C}"/>
              </a:ext>
            </a:extLst>
          </p:cNvPr>
          <p:cNvSpPr>
            <a:spLocks noGrp="1" noChangeArrowheads="1"/>
          </p:cNvSpPr>
          <p:nvPr>
            <p:ph type="sldNum" sz="quarter" idx="12"/>
          </p:nvPr>
        </p:nvSpPr>
        <p:spPr>
          <a:ln/>
        </p:spPr>
        <p:txBody>
          <a:bodyPr/>
          <a:lstStyle>
            <a:lvl1pPr>
              <a:defRPr/>
            </a:lvl1pPr>
          </a:lstStyle>
          <a:p>
            <a:pPr>
              <a:defRPr/>
            </a:pPr>
            <a:fld id="{9661ACF1-83F2-4BC7-BA16-AFA49321963A}" type="slidenum">
              <a:rPr lang="el-GR"/>
              <a:pPr>
                <a:defRPr/>
              </a:pPr>
              <a:t>‹#›</a:t>
            </a:fld>
            <a:endParaRPr lang="el-GR"/>
          </a:p>
        </p:txBody>
      </p:sp>
    </p:spTree>
    <p:extLst>
      <p:ext uri="{BB962C8B-B14F-4D97-AF65-F5344CB8AC3E}">
        <p14:creationId xmlns:p14="http://schemas.microsoft.com/office/powerpoint/2010/main" xmlns="" val="136174899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xmlns="" id="{73BEE4B9-52CB-4173-889B-49D55969D3E1}"/>
              </a:ext>
            </a:extLst>
          </p:cNvPr>
          <p:cNvSpPr>
            <a:spLocks noGrp="1" noChangeArrowheads="1"/>
          </p:cNvSpPr>
          <p:nvPr>
            <p:ph type="dt" sz="half" idx="10"/>
          </p:nvPr>
        </p:nvSpPr>
        <p:spPr>
          <a:ln/>
        </p:spPr>
        <p:txBody>
          <a:bodyPr/>
          <a:lstStyle>
            <a:lvl1pPr>
              <a:defRPr/>
            </a:lvl1pPr>
          </a:lstStyle>
          <a:p>
            <a:pPr>
              <a:defRPr/>
            </a:pPr>
            <a:endParaRPr lang="el-GR"/>
          </a:p>
        </p:txBody>
      </p:sp>
      <p:sp>
        <p:nvSpPr>
          <p:cNvPr id="3" name="Rectangle 5">
            <a:extLst>
              <a:ext uri="{FF2B5EF4-FFF2-40B4-BE49-F238E27FC236}">
                <a16:creationId xmlns:a16="http://schemas.microsoft.com/office/drawing/2014/main" xmlns="" id="{CA7C081E-2976-4B92-B833-3C96385A9CC6}"/>
              </a:ext>
            </a:extLst>
          </p:cNvPr>
          <p:cNvSpPr>
            <a:spLocks noGrp="1" noChangeArrowheads="1"/>
          </p:cNvSpPr>
          <p:nvPr>
            <p:ph type="ftr" sz="quarter" idx="11"/>
          </p:nvPr>
        </p:nvSpPr>
        <p:spPr>
          <a:ln/>
        </p:spPr>
        <p:txBody>
          <a:bodyPr/>
          <a:lstStyle>
            <a:lvl1pPr>
              <a:defRPr/>
            </a:lvl1pPr>
          </a:lstStyle>
          <a:p>
            <a:pPr>
              <a:defRPr/>
            </a:pPr>
            <a:endParaRPr lang="el-GR"/>
          </a:p>
        </p:txBody>
      </p:sp>
      <p:sp>
        <p:nvSpPr>
          <p:cNvPr id="4" name="Rectangle 6">
            <a:extLst>
              <a:ext uri="{FF2B5EF4-FFF2-40B4-BE49-F238E27FC236}">
                <a16:creationId xmlns:a16="http://schemas.microsoft.com/office/drawing/2014/main" xmlns="" id="{615626B4-0331-42F3-B1B3-0D0C34CCAB02}"/>
              </a:ext>
            </a:extLst>
          </p:cNvPr>
          <p:cNvSpPr>
            <a:spLocks noGrp="1" noChangeArrowheads="1"/>
          </p:cNvSpPr>
          <p:nvPr>
            <p:ph type="sldNum" sz="quarter" idx="12"/>
          </p:nvPr>
        </p:nvSpPr>
        <p:spPr>
          <a:ln/>
        </p:spPr>
        <p:txBody>
          <a:bodyPr/>
          <a:lstStyle>
            <a:lvl1pPr>
              <a:defRPr/>
            </a:lvl1pPr>
          </a:lstStyle>
          <a:p>
            <a:pPr>
              <a:defRPr/>
            </a:pPr>
            <a:fld id="{26B21BFA-586A-45FE-A12D-70A21FCA8C4F}" type="slidenum">
              <a:rPr lang="el-GR"/>
              <a:pPr>
                <a:defRPr/>
              </a:pPr>
              <a:t>‹#›</a:t>
            </a:fld>
            <a:endParaRPr lang="el-GR"/>
          </a:p>
        </p:txBody>
      </p:sp>
    </p:spTree>
    <p:extLst>
      <p:ext uri="{BB962C8B-B14F-4D97-AF65-F5344CB8AC3E}">
        <p14:creationId xmlns:p14="http://schemas.microsoft.com/office/powerpoint/2010/main" xmlns="" val="118790478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1" y="273050"/>
            <a:ext cx="4011084"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Rectangle 4">
            <a:extLst>
              <a:ext uri="{FF2B5EF4-FFF2-40B4-BE49-F238E27FC236}">
                <a16:creationId xmlns:a16="http://schemas.microsoft.com/office/drawing/2014/main" xmlns="" id="{E9DEBE4C-5724-4C1A-A623-FFB6E8AF96BC}"/>
              </a:ext>
            </a:extLst>
          </p:cNvPr>
          <p:cNvSpPr>
            <a:spLocks noGrp="1" noChangeArrowheads="1"/>
          </p:cNvSpPr>
          <p:nvPr>
            <p:ph type="dt" sz="half" idx="10"/>
          </p:nvPr>
        </p:nvSpPr>
        <p:spPr>
          <a:ln/>
        </p:spPr>
        <p:txBody>
          <a:bodyPr/>
          <a:lstStyle>
            <a:lvl1pPr>
              <a:defRPr/>
            </a:lvl1pPr>
          </a:lstStyle>
          <a:p>
            <a:pPr>
              <a:defRPr/>
            </a:pPr>
            <a:endParaRPr lang="el-GR"/>
          </a:p>
        </p:txBody>
      </p:sp>
      <p:sp>
        <p:nvSpPr>
          <p:cNvPr id="6" name="Rectangle 5">
            <a:extLst>
              <a:ext uri="{FF2B5EF4-FFF2-40B4-BE49-F238E27FC236}">
                <a16:creationId xmlns:a16="http://schemas.microsoft.com/office/drawing/2014/main" xmlns="" id="{58D1D553-3B1C-45FC-92EB-5DAEA2CF8E68}"/>
              </a:ext>
            </a:extLst>
          </p:cNvPr>
          <p:cNvSpPr>
            <a:spLocks noGrp="1" noChangeArrowheads="1"/>
          </p:cNvSpPr>
          <p:nvPr>
            <p:ph type="ftr" sz="quarter" idx="11"/>
          </p:nvPr>
        </p:nvSpPr>
        <p:spPr>
          <a:ln/>
        </p:spPr>
        <p:txBody>
          <a:bodyPr/>
          <a:lstStyle>
            <a:lvl1pPr>
              <a:defRPr/>
            </a:lvl1pPr>
          </a:lstStyle>
          <a:p>
            <a:pPr>
              <a:defRPr/>
            </a:pPr>
            <a:endParaRPr lang="el-GR"/>
          </a:p>
        </p:txBody>
      </p:sp>
      <p:sp>
        <p:nvSpPr>
          <p:cNvPr id="7" name="Rectangle 6">
            <a:extLst>
              <a:ext uri="{FF2B5EF4-FFF2-40B4-BE49-F238E27FC236}">
                <a16:creationId xmlns:a16="http://schemas.microsoft.com/office/drawing/2014/main" xmlns="" id="{5071A7A0-2F78-4F75-90BD-300D545F7781}"/>
              </a:ext>
            </a:extLst>
          </p:cNvPr>
          <p:cNvSpPr>
            <a:spLocks noGrp="1" noChangeArrowheads="1"/>
          </p:cNvSpPr>
          <p:nvPr>
            <p:ph type="sldNum" sz="quarter" idx="12"/>
          </p:nvPr>
        </p:nvSpPr>
        <p:spPr>
          <a:ln/>
        </p:spPr>
        <p:txBody>
          <a:bodyPr/>
          <a:lstStyle>
            <a:lvl1pPr>
              <a:defRPr/>
            </a:lvl1pPr>
          </a:lstStyle>
          <a:p>
            <a:pPr>
              <a:defRPr/>
            </a:pPr>
            <a:fld id="{4E6C41AF-BDB7-4153-A365-F89A7F44F936}" type="slidenum">
              <a:rPr lang="el-GR"/>
              <a:pPr>
                <a:defRPr/>
              </a:pPr>
              <a:t>‹#›</a:t>
            </a:fld>
            <a:endParaRPr lang="el-GR"/>
          </a:p>
        </p:txBody>
      </p:sp>
    </p:spTree>
    <p:extLst>
      <p:ext uri="{BB962C8B-B14F-4D97-AF65-F5344CB8AC3E}">
        <p14:creationId xmlns:p14="http://schemas.microsoft.com/office/powerpoint/2010/main" xmlns="" val="385842380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2389717" y="4800600"/>
            <a:ext cx="73152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3 - Θέση κειμένου"/>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Rectangle 4">
            <a:extLst>
              <a:ext uri="{FF2B5EF4-FFF2-40B4-BE49-F238E27FC236}">
                <a16:creationId xmlns:a16="http://schemas.microsoft.com/office/drawing/2014/main" xmlns="" id="{E4F840D3-DD2B-4E8B-B333-D3C29304967E}"/>
              </a:ext>
            </a:extLst>
          </p:cNvPr>
          <p:cNvSpPr>
            <a:spLocks noGrp="1" noChangeArrowheads="1"/>
          </p:cNvSpPr>
          <p:nvPr>
            <p:ph type="dt" sz="half" idx="10"/>
          </p:nvPr>
        </p:nvSpPr>
        <p:spPr>
          <a:ln/>
        </p:spPr>
        <p:txBody>
          <a:bodyPr/>
          <a:lstStyle>
            <a:lvl1pPr>
              <a:defRPr/>
            </a:lvl1pPr>
          </a:lstStyle>
          <a:p>
            <a:pPr>
              <a:defRPr/>
            </a:pPr>
            <a:endParaRPr lang="el-GR"/>
          </a:p>
        </p:txBody>
      </p:sp>
      <p:sp>
        <p:nvSpPr>
          <p:cNvPr id="6" name="Rectangle 5">
            <a:extLst>
              <a:ext uri="{FF2B5EF4-FFF2-40B4-BE49-F238E27FC236}">
                <a16:creationId xmlns:a16="http://schemas.microsoft.com/office/drawing/2014/main" xmlns="" id="{FAFF1F50-8D61-497D-9CB1-7B7B7DD8C808}"/>
              </a:ext>
            </a:extLst>
          </p:cNvPr>
          <p:cNvSpPr>
            <a:spLocks noGrp="1" noChangeArrowheads="1"/>
          </p:cNvSpPr>
          <p:nvPr>
            <p:ph type="ftr" sz="quarter" idx="11"/>
          </p:nvPr>
        </p:nvSpPr>
        <p:spPr>
          <a:ln/>
        </p:spPr>
        <p:txBody>
          <a:bodyPr/>
          <a:lstStyle>
            <a:lvl1pPr>
              <a:defRPr/>
            </a:lvl1pPr>
          </a:lstStyle>
          <a:p>
            <a:pPr>
              <a:defRPr/>
            </a:pPr>
            <a:endParaRPr lang="el-GR"/>
          </a:p>
        </p:txBody>
      </p:sp>
      <p:sp>
        <p:nvSpPr>
          <p:cNvPr id="7" name="Rectangle 6">
            <a:extLst>
              <a:ext uri="{FF2B5EF4-FFF2-40B4-BE49-F238E27FC236}">
                <a16:creationId xmlns:a16="http://schemas.microsoft.com/office/drawing/2014/main" xmlns="" id="{A96D40DD-3544-4A97-A90B-FE26CC74EA59}"/>
              </a:ext>
            </a:extLst>
          </p:cNvPr>
          <p:cNvSpPr>
            <a:spLocks noGrp="1" noChangeArrowheads="1"/>
          </p:cNvSpPr>
          <p:nvPr>
            <p:ph type="sldNum" sz="quarter" idx="12"/>
          </p:nvPr>
        </p:nvSpPr>
        <p:spPr>
          <a:ln/>
        </p:spPr>
        <p:txBody>
          <a:bodyPr/>
          <a:lstStyle>
            <a:lvl1pPr>
              <a:defRPr/>
            </a:lvl1pPr>
          </a:lstStyle>
          <a:p>
            <a:pPr>
              <a:defRPr/>
            </a:pPr>
            <a:fld id="{E76A51A8-974B-4287-9E98-CBF7D129723F}" type="slidenum">
              <a:rPr lang="el-GR"/>
              <a:pPr>
                <a:defRPr/>
              </a:pPr>
              <a:t>‹#›</a:t>
            </a:fld>
            <a:endParaRPr lang="el-GR"/>
          </a:p>
        </p:txBody>
      </p:sp>
    </p:spTree>
    <p:extLst>
      <p:ext uri="{BB962C8B-B14F-4D97-AF65-F5344CB8AC3E}">
        <p14:creationId xmlns:p14="http://schemas.microsoft.com/office/powerpoint/2010/main" xmlns="" val="268947026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a:extLst>
              <a:ext uri="{FF2B5EF4-FFF2-40B4-BE49-F238E27FC236}">
                <a16:creationId xmlns:a16="http://schemas.microsoft.com/office/drawing/2014/main" xmlns="" id="{24F39EFB-4119-4F90-94A2-D925C8CCC4AF}"/>
              </a:ext>
            </a:extLst>
          </p:cNvPr>
          <p:cNvSpPr>
            <a:spLocks noGrp="1" noChangeArrowheads="1"/>
          </p:cNvSpPr>
          <p:nvPr>
            <p:ph type="dt" sz="half" idx="10"/>
          </p:nvPr>
        </p:nvSpPr>
        <p:spPr>
          <a:ln/>
        </p:spPr>
        <p:txBody>
          <a:bodyPr/>
          <a:lstStyle>
            <a:lvl1pPr>
              <a:defRPr/>
            </a:lvl1pPr>
          </a:lstStyle>
          <a:p>
            <a:pPr>
              <a:defRPr/>
            </a:pPr>
            <a:endParaRPr lang="el-GR"/>
          </a:p>
        </p:txBody>
      </p:sp>
      <p:sp>
        <p:nvSpPr>
          <p:cNvPr id="5" name="Rectangle 5">
            <a:extLst>
              <a:ext uri="{FF2B5EF4-FFF2-40B4-BE49-F238E27FC236}">
                <a16:creationId xmlns:a16="http://schemas.microsoft.com/office/drawing/2014/main" xmlns="" id="{AF91B395-731D-483A-94B0-EAAED7BEC38C}"/>
              </a:ext>
            </a:extLst>
          </p:cNvPr>
          <p:cNvSpPr>
            <a:spLocks noGrp="1" noChangeArrowheads="1"/>
          </p:cNvSpPr>
          <p:nvPr>
            <p:ph type="ftr" sz="quarter" idx="11"/>
          </p:nvPr>
        </p:nvSpPr>
        <p:spPr>
          <a:ln/>
        </p:spPr>
        <p:txBody>
          <a:bodyPr/>
          <a:lstStyle>
            <a:lvl1pPr>
              <a:defRPr/>
            </a:lvl1pPr>
          </a:lstStyle>
          <a:p>
            <a:pPr>
              <a:defRPr/>
            </a:pPr>
            <a:endParaRPr lang="el-GR"/>
          </a:p>
        </p:txBody>
      </p:sp>
      <p:sp>
        <p:nvSpPr>
          <p:cNvPr id="6" name="Rectangle 6">
            <a:extLst>
              <a:ext uri="{FF2B5EF4-FFF2-40B4-BE49-F238E27FC236}">
                <a16:creationId xmlns:a16="http://schemas.microsoft.com/office/drawing/2014/main" xmlns="" id="{509383EA-5921-4658-BEBE-7FF09606CE77}"/>
              </a:ext>
            </a:extLst>
          </p:cNvPr>
          <p:cNvSpPr>
            <a:spLocks noGrp="1" noChangeArrowheads="1"/>
          </p:cNvSpPr>
          <p:nvPr>
            <p:ph type="sldNum" sz="quarter" idx="12"/>
          </p:nvPr>
        </p:nvSpPr>
        <p:spPr>
          <a:ln/>
        </p:spPr>
        <p:txBody>
          <a:bodyPr/>
          <a:lstStyle>
            <a:lvl1pPr>
              <a:defRPr/>
            </a:lvl1pPr>
          </a:lstStyle>
          <a:p>
            <a:pPr>
              <a:defRPr/>
            </a:pPr>
            <a:fld id="{F71806AF-78AD-4628-86F9-7049E8001B26}" type="slidenum">
              <a:rPr lang="el-GR"/>
              <a:pPr>
                <a:defRPr/>
              </a:pPr>
              <a:t>‹#›</a:t>
            </a:fld>
            <a:endParaRPr lang="el-GR"/>
          </a:p>
        </p:txBody>
      </p:sp>
    </p:spTree>
    <p:extLst>
      <p:ext uri="{BB962C8B-B14F-4D97-AF65-F5344CB8AC3E}">
        <p14:creationId xmlns:p14="http://schemas.microsoft.com/office/powerpoint/2010/main" xmlns="" val="24029676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644C4734-D022-485B-A3E3-0F920C220203}"/>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xmlns="" id="{A4F983B9-693C-4E70-A00A-B481982BC669}"/>
              </a:ext>
            </a:extLst>
          </p:cNvPr>
          <p:cNvSpPr>
            <a:spLocks noGrp="1"/>
          </p:cNvSpPr>
          <p:nvPr>
            <p:ph type="dt" sz="half" idx="10"/>
          </p:nvPr>
        </p:nvSpPr>
        <p:spPr/>
        <p:txBody>
          <a:bodyPr/>
          <a:lstStyle/>
          <a:p>
            <a:fld id="{7A11DF50-FE1A-40E4-8FFE-FB49157705D8}" type="datetimeFigureOut">
              <a:rPr lang="el-GR" smtClean="0"/>
              <a:pPr/>
              <a:t>1/6/2020</a:t>
            </a:fld>
            <a:endParaRPr lang="el-GR"/>
          </a:p>
        </p:txBody>
      </p:sp>
      <p:sp>
        <p:nvSpPr>
          <p:cNvPr id="4" name="Θέση υποσέλιδου 3">
            <a:extLst>
              <a:ext uri="{FF2B5EF4-FFF2-40B4-BE49-F238E27FC236}">
                <a16:creationId xmlns:a16="http://schemas.microsoft.com/office/drawing/2014/main" xmlns="" id="{EC0242A7-374A-486F-984F-35478B15BA5E}"/>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xmlns="" id="{7FAD440B-005C-410A-8DD3-0D68AF00FA76}"/>
              </a:ext>
            </a:extLst>
          </p:cNvPr>
          <p:cNvSpPr>
            <a:spLocks noGrp="1"/>
          </p:cNvSpPr>
          <p:nvPr>
            <p:ph type="sldNum" sz="quarter" idx="12"/>
          </p:nvPr>
        </p:nvSpPr>
        <p:spPr/>
        <p:txBody>
          <a:bodyPr/>
          <a:lstStyle/>
          <a:p>
            <a:fld id="{016820EF-7C3E-426C-BE95-A46D0BB8457A}" type="slidenum">
              <a:rPr lang="el-GR" smtClean="0"/>
              <a:pPr/>
              <a:t>‹#›</a:t>
            </a:fld>
            <a:endParaRPr lang="el-GR"/>
          </a:p>
        </p:txBody>
      </p:sp>
    </p:spTree>
    <p:extLst>
      <p:ext uri="{BB962C8B-B14F-4D97-AF65-F5344CB8AC3E}">
        <p14:creationId xmlns:p14="http://schemas.microsoft.com/office/powerpoint/2010/main" xmlns="" val="412034660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8839200" y="274639"/>
            <a:ext cx="2743200" cy="58515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609600" y="274639"/>
            <a:ext cx="80264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a:extLst>
              <a:ext uri="{FF2B5EF4-FFF2-40B4-BE49-F238E27FC236}">
                <a16:creationId xmlns:a16="http://schemas.microsoft.com/office/drawing/2014/main" xmlns="" id="{46764EEB-41AE-4CE5-8F75-0137EBDD78E5}"/>
              </a:ext>
            </a:extLst>
          </p:cNvPr>
          <p:cNvSpPr>
            <a:spLocks noGrp="1" noChangeArrowheads="1"/>
          </p:cNvSpPr>
          <p:nvPr>
            <p:ph type="dt" sz="half" idx="10"/>
          </p:nvPr>
        </p:nvSpPr>
        <p:spPr>
          <a:ln/>
        </p:spPr>
        <p:txBody>
          <a:bodyPr/>
          <a:lstStyle>
            <a:lvl1pPr>
              <a:defRPr/>
            </a:lvl1pPr>
          </a:lstStyle>
          <a:p>
            <a:pPr>
              <a:defRPr/>
            </a:pPr>
            <a:endParaRPr lang="el-GR"/>
          </a:p>
        </p:txBody>
      </p:sp>
      <p:sp>
        <p:nvSpPr>
          <p:cNvPr id="5" name="Rectangle 5">
            <a:extLst>
              <a:ext uri="{FF2B5EF4-FFF2-40B4-BE49-F238E27FC236}">
                <a16:creationId xmlns:a16="http://schemas.microsoft.com/office/drawing/2014/main" xmlns="" id="{AAAB3992-B603-4A67-9E1F-0C1E4144567A}"/>
              </a:ext>
            </a:extLst>
          </p:cNvPr>
          <p:cNvSpPr>
            <a:spLocks noGrp="1" noChangeArrowheads="1"/>
          </p:cNvSpPr>
          <p:nvPr>
            <p:ph type="ftr" sz="quarter" idx="11"/>
          </p:nvPr>
        </p:nvSpPr>
        <p:spPr>
          <a:ln/>
        </p:spPr>
        <p:txBody>
          <a:bodyPr/>
          <a:lstStyle>
            <a:lvl1pPr>
              <a:defRPr/>
            </a:lvl1pPr>
          </a:lstStyle>
          <a:p>
            <a:pPr>
              <a:defRPr/>
            </a:pPr>
            <a:endParaRPr lang="el-GR"/>
          </a:p>
        </p:txBody>
      </p:sp>
      <p:sp>
        <p:nvSpPr>
          <p:cNvPr id="6" name="Rectangle 6">
            <a:extLst>
              <a:ext uri="{FF2B5EF4-FFF2-40B4-BE49-F238E27FC236}">
                <a16:creationId xmlns:a16="http://schemas.microsoft.com/office/drawing/2014/main" xmlns="" id="{E960B6BE-2215-49B5-A5FB-AA6AE84C7915}"/>
              </a:ext>
            </a:extLst>
          </p:cNvPr>
          <p:cNvSpPr>
            <a:spLocks noGrp="1" noChangeArrowheads="1"/>
          </p:cNvSpPr>
          <p:nvPr>
            <p:ph type="sldNum" sz="quarter" idx="12"/>
          </p:nvPr>
        </p:nvSpPr>
        <p:spPr>
          <a:ln/>
        </p:spPr>
        <p:txBody>
          <a:bodyPr/>
          <a:lstStyle>
            <a:lvl1pPr>
              <a:defRPr/>
            </a:lvl1pPr>
          </a:lstStyle>
          <a:p>
            <a:pPr>
              <a:defRPr/>
            </a:pPr>
            <a:fld id="{407ED07C-E0B0-403B-9802-575CDEA457E7}" type="slidenum">
              <a:rPr lang="el-GR"/>
              <a:pPr>
                <a:defRPr/>
              </a:pPr>
              <a:t>‹#›</a:t>
            </a:fld>
            <a:endParaRPr lang="el-GR"/>
          </a:p>
        </p:txBody>
      </p:sp>
    </p:spTree>
    <p:extLst>
      <p:ext uri="{BB962C8B-B14F-4D97-AF65-F5344CB8AC3E}">
        <p14:creationId xmlns:p14="http://schemas.microsoft.com/office/powerpoint/2010/main" xmlns="" val="277864177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xAndObj" preserve="1">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274638"/>
            <a:ext cx="10972800" cy="1143000"/>
          </a:xfrm>
        </p:spPr>
        <p:txBody>
          <a:bodyPr/>
          <a:lstStyle/>
          <a:p>
            <a:r>
              <a:rPr lang="el-GR"/>
              <a:t>Kλικ για επεξεργασία του τίτλου</a:t>
            </a:r>
          </a:p>
        </p:txBody>
      </p:sp>
      <p:sp>
        <p:nvSpPr>
          <p:cNvPr id="3" name="2 - Θέση κειμένου"/>
          <p:cNvSpPr>
            <a:spLocks noGrp="1"/>
          </p:cNvSpPr>
          <p:nvPr>
            <p:ph type="body" sz="half" idx="1"/>
          </p:nvPr>
        </p:nvSpPr>
        <p:spPr>
          <a:xfrm>
            <a:off x="609600" y="1600201"/>
            <a:ext cx="5384800" cy="4525963"/>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6197600" y="1600201"/>
            <a:ext cx="5384800" cy="4525963"/>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Rectangle 4">
            <a:extLst>
              <a:ext uri="{FF2B5EF4-FFF2-40B4-BE49-F238E27FC236}">
                <a16:creationId xmlns:a16="http://schemas.microsoft.com/office/drawing/2014/main" xmlns="" id="{67CB28EA-98DD-433C-A45C-D215FD28D303}"/>
              </a:ext>
            </a:extLst>
          </p:cNvPr>
          <p:cNvSpPr>
            <a:spLocks noGrp="1" noChangeArrowheads="1"/>
          </p:cNvSpPr>
          <p:nvPr>
            <p:ph type="dt" sz="half" idx="10"/>
          </p:nvPr>
        </p:nvSpPr>
        <p:spPr>
          <a:ln/>
        </p:spPr>
        <p:txBody>
          <a:bodyPr/>
          <a:lstStyle>
            <a:lvl1pPr>
              <a:defRPr/>
            </a:lvl1pPr>
          </a:lstStyle>
          <a:p>
            <a:pPr>
              <a:defRPr/>
            </a:pPr>
            <a:endParaRPr lang="el-GR"/>
          </a:p>
        </p:txBody>
      </p:sp>
      <p:sp>
        <p:nvSpPr>
          <p:cNvPr id="6" name="Rectangle 5">
            <a:extLst>
              <a:ext uri="{FF2B5EF4-FFF2-40B4-BE49-F238E27FC236}">
                <a16:creationId xmlns:a16="http://schemas.microsoft.com/office/drawing/2014/main" xmlns="" id="{8DC30908-179F-4B02-B070-04E2C56C31D5}"/>
              </a:ext>
            </a:extLst>
          </p:cNvPr>
          <p:cNvSpPr>
            <a:spLocks noGrp="1" noChangeArrowheads="1"/>
          </p:cNvSpPr>
          <p:nvPr>
            <p:ph type="ftr" sz="quarter" idx="11"/>
          </p:nvPr>
        </p:nvSpPr>
        <p:spPr>
          <a:ln/>
        </p:spPr>
        <p:txBody>
          <a:bodyPr/>
          <a:lstStyle>
            <a:lvl1pPr>
              <a:defRPr/>
            </a:lvl1pPr>
          </a:lstStyle>
          <a:p>
            <a:pPr>
              <a:defRPr/>
            </a:pPr>
            <a:endParaRPr lang="el-GR"/>
          </a:p>
        </p:txBody>
      </p:sp>
      <p:sp>
        <p:nvSpPr>
          <p:cNvPr id="7" name="Rectangle 6">
            <a:extLst>
              <a:ext uri="{FF2B5EF4-FFF2-40B4-BE49-F238E27FC236}">
                <a16:creationId xmlns:a16="http://schemas.microsoft.com/office/drawing/2014/main" xmlns="" id="{458889AA-2D98-4FDE-94BF-22E531AAED0C}"/>
              </a:ext>
            </a:extLst>
          </p:cNvPr>
          <p:cNvSpPr>
            <a:spLocks noGrp="1" noChangeArrowheads="1"/>
          </p:cNvSpPr>
          <p:nvPr>
            <p:ph type="sldNum" sz="quarter" idx="12"/>
          </p:nvPr>
        </p:nvSpPr>
        <p:spPr>
          <a:ln/>
        </p:spPr>
        <p:txBody>
          <a:bodyPr/>
          <a:lstStyle>
            <a:lvl1pPr>
              <a:defRPr/>
            </a:lvl1pPr>
          </a:lstStyle>
          <a:p>
            <a:pPr>
              <a:defRPr/>
            </a:pPr>
            <a:fld id="{D779F0CF-6194-482D-978B-B77071BF3FDB}" type="slidenum">
              <a:rPr lang="el-GR"/>
              <a:pPr>
                <a:defRPr/>
              </a:pPr>
              <a:t>‹#›</a:t>
            </a:fld>
            <a:endParaRPr lang="el-GR"/>
          </a:p>
        </p:txBody>
      </p:sp>
    </p:spTree>
    <p:extLst>
      <p:ext uri="{BB962C8B-B14F-4D97-AF65-F5344CB8AC3E}">
        <p14:creationId xmlns:p14="http://schemas.microsoft.com/office/powerpoint/2010/main" xmlns="" val="6757614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xAndTwoObj" preserve="1">
  <p:cSld name="Τίτλος, Κείμενο και 2 Αντικεί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274638"/>
            <a:ext cx="10972800" cy="1143000"/>
          </a:xfrm>
        </p:spPr>
        <p:txBody>
          <a:bodyPr/>
          <a:lstStyle/>
          <a:p>
            <a:r>
              <a:rPr lang="el-GR"/>
              <a:t>Kλικ για επεξεργασία του τίτλου</a:t>
            </a:r>
          </a:p>
        </p:txBody>
      </p:sp>
      <p:sp>
        <p:nvSpPr>
          <p:cNvPr id="3" name="2 - Θέση κειμένου"/>
          <p:cNvSpPr>
            <a:spLocks noGrp="1"/>
          </p:cNvSpPr>
          <p:nvPr>
            <p:ph type="body" sz="half" idx="1"/>
          </p:nvPr>
        </p:nvSpPr>
        <p:spPr>
          <a:xfrm>
            <a:off x="609600" y="1600201"/>
            <a:ext cx="5384800" cy="4525963"/>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quarter" idx="2"/>
          </p:nvPr>
        </p:nvSpPr>
        <p:spPr>
          <a:xfrm>
            <a:off x="6197600" y="1600200"/>
            <a:ext cx="5384800" cy="2185988"/>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περιεχομένου"/>
          <p:cNvSpPr>
            <a:spLocks noGrp="1"/>
          </p:cNvSpPr>
          <p:nvPr>
            <p:ph sz="quarter" idx="3"/>
          </p:nvPr>
        </p:nvSpPr>
        <p:spPr>
          <a:xfrm>
            <a:off x="6197600" y="3938589"/>
            <a:ext cx="5384800" cy="2187575"/>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Rectangle 4">
            <a:extLst>
              <a:ext uri="{FF2B5EF4-FFF2-40B4-BE49-F238E27FC236}">
                <a16:creationId xmlns:a16="http://schemas.microsoft.com/office/drawing/2014/main" xmlns="" id="{4F7D7097-519A-4D51-AC62-F23E84DC7FBE}"/>
              </a:ext>
            </a:extLst>
          </p:cNvPr>
          <p:cNvSpPr>
            <a:spLocks noGrp="1" noChangeArrowheads="1"/>
          </p:cNvSpPr>
          <p:nvPr>
            <p:ph type="dt" sz="half" idx="10"/>
          </p:nvPr>
        </p:nvSpPr>
        <p:spPr>
          <a:ln/>
        </p:spPr>
        <p:txBody>
          <a:bodyPr/>
          <a:lstStyle>
            <a:lvl1pPr>
              <a:defRPr/>
            </a:lvl1pPr>
          </a:lstStyle>
          <a:p>
            <a:pPr>
              <a:defRPr/>
            </a:pPr>
            <a:endParaRPr lang="el-GR"/>
          </a:p>
        </p:txBody>
      </p:sp>
      <p:sp>
        <p:nvSpPr>
          <p:cNvPr id="7" name="Rectangle 5">
            <a:extLst>
              <a:ext uri="{FF2B5EF4-FFF2-40B4-BE49-F238E27FC236}">
                <a16:creationId xmlns:a16="http://schemas.microsoft.com/office/drawing/2014/main" xmlns="" id="{99D4CE7E-DA68-4540-A7C5-61BD66F06924}"/>
              </a:ext>
            </a:extLst>
          </p:cNvPr>
          <p:cNvSpPr>
            <a:spLocks noGrp="1" noChangeArrowheads="1"/>
          </p:cNvSpPr>
          <p:nvPr>
            <p:ph type="ftr" sz="quarter" idx="11"/>
          </p:nvPr>
        </p:nvSpPr>
        <p:spPr>
          <a:ln/>
        </p:spPr>
        <p:txBody>
          <a:bodyPr/>
          <a:lstStyle>
            <a:lvl1pPr>
              <a:defRPr/>
            </a:lvl1pPr>
          </a:lstStyle>
          <a:p>
            <a:pPr>
              <a:defRPr/>
            </a:pPr>
            <a:endParaRPr lang="el-GR"/>
          </a:p>
        </p:txBody>
      </p:sp>
      <p:sp>
        <p:nvSpPr>
          <p:cNvPr id="8" name="Rectangle 6">
            <a:extLst>
              <a:ext uri="{FF2B5EF4-FFF2-40B4-BE49-F238E27FC236}">
                <a16:creationId xmlns:a16="http://schemas.microsoft.com/office/drawing/2014/main" xmlns="" id="{B63A2CCE-6261-4540-95D8-1DFFD3688268}"/>
              </a:ext>
            </a:extLst>
          </p:cNvPr>
          <p:cNvSpPr>
            <a:spLocks noGrp="1" noChangeArrowheads="1"/>
          </p:cNvSpPr>
          <p:nvPr>
            <p:ph type="sldNum" sz="quarter" idx="12"/>
          </p:nvPr>
        </p:nvSpPr>
        <p:spPr>
          <a:ln/>
        </p:spPr>
        <p:txBody>
          <a:bodyPr/>
          <a:lstStyle>
            <a:lvl1pPr>
              <a:defRPr/>
            </a:lvl1pPr>
          </a:lstStyle>
          <a:p>
            <a:pPr>
              <a:defRPr/>
            </a:pPr>
            <a:fld id="{3FCCEF40-E1EB-456C-8F36-DB8D38A6FA39}" type="slidenum">
              <a:rPr lang="el-GR"/>
              <a:pPr>
                <a:defRPr/>
              </a:pPr>
              <a:t>‹#›</a:t>
            </a:fld>
            <a:endParaRPr lang="el-GR"/>
          </a:p>
        </p:txBody>
      </p:sp>
    </p:spTree>
    <p:extLst>
      <p:ext uri="{BB962C8B-B14F-4D97-AF65-F5344CB8AC3E}">
        <p14:creationId xmlns:p14="http://schemas.microsoft.com/office/powerpoint/2010/main" xmlns="" val="249895641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12192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Rectangle 11"/>
          <p:cNvSpPr/>
          <p:nvPr/>
        </p:nvSpPr>
        <p:spPr>
          <a:xfrm>
            <a:off x="0" y="0"/>
            <a:ext cx="12192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3" name="Rectangle 12"/>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Oval 13"/>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Subtitle 2"/>
          <p:cNvSpPr>
            <a:spLocks noGrp="1"/>
          </p:cNvSpPr>
          <p:nvPr>
            <p:ph type="subTitle" idx="1"/>
          </p:nvPr>
        </p:nvSpPr>
        <p:spPr>
          <a:xfrm>
            <a:off x="1965060" y="5052546"/>
            <a:ext cx="7516013"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CBB218C-5FE2-4B9F-B75B-6F71136424CD}" type="datetimeFigureOut">
              <a:rPr lang="el-GR" smtClean="0"/>
              <a:pPr/>
              <a:t>1/6/2020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7242943-4531-4B35-B52B-BD1EF99313BA}" type="slidenum">
              <a:rPr lang="el-GR" smtClean="0"/>
              <a:pPr/>
              <a:t>‹#›</a:t>
            </a:fld>
            <a:endParaRPr lang="el-GR"/>
          </a:p>
        </p:txBody>
      </p:sp>
      <p:sp>
        <p:nvSpPr>
          <p:cNvPr id="2" name="Title 1"/>
          <p:cNvSpPr>
            <a:spLocks noGrp="1"/>
          </p:cNvSpPr>
          <p:nvPr>
            <p:ph type="ctrTitle"/>
          </p:nvPr>
        </p:nvSpPr>
        <p:spPr>
          <a:xfrm>
            <a:off x="1090109" y="3132290"/>
            <a:ext cx="9567135" cy="1793167"/>
          </a:xfrm>
          <a:effectLst/>
        </p:spPr>
        <p:txBody>
          <a:bodyPr>
            <a:noAutofit/>
          </a:bodyPr>
          <a:lstStyle>
            <a:lvl1pPr marL="640080" indent="-457200" algn="l">
              <a:defRPr sz="5400"/>
            </a:lvl1pPr>
          </a:lstStyle>
          <a:p>
            <a:r>
              <a:rPr lang="en-US"/>
              <a:t>Click to edit Master title style</a:t>
            </a:r>
            <a:endParaRPr lang="en-US" dirty="0"/>
          </a:p>
        </p:txBody>
      </p:sp>
    </p:spTree>
    <p:extLst>
      <p:ext uri="{BB962C8B-B14F-4D97-AF65-F5344CB8AC3E}">
        <p14:creationId xmlns:p14="http://schemas.microsoft.com/office/powerpoint/2010/main" xmlns="" val="168065812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CBB218C-5FE2-4B9F-B75B-6F71136424CD}" type="datetimeFigureOut">
              <a:rPr lang="el-GR" smtClean="0"/>
              <a:pPr/>
              <a:t>1/6/2020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7242943-4531-4B35-B52B-BD1EF99313BA}" type="slidenum">
              <a:rPr lang="el-GR" smtClean="0"/>
              <a:pPr/>
              <a:t>‹#›</a:t>
            </a:fld>
            <a:endParaRPr lang="el-GR"/>
          </a:p>
        </p:txBody>
      </p:sp>
      <p:sp>
        <p:nvSpPr>
          <p:cNvPr id="8" name="Title 7"/>
          <p:cNvSpPr>
            <a:spLocks noGrp="1"/>
          </p:cNvSpPr>
          <p:nvPr>
            <p:ph type="title"/>
          </p:nvPr>
        </p:nvSpPr>
        <p:spPr/>
        <p:txBody>
          <a:bodyPr/>
          <a:lstStyle/>
          <a:p>
            <a:r>
              <a:rPr lang="en-US"/>
              <a:t>Click to edit Master title style</a:t>
            </a:r>
          </a:p>
        </p:txBody>
      </p:sp>
      <p:sp>
        <p:nvSpPr>
          <p:cNvPr id="10" name="Content Placeholder 9"/>
          <p:cNvSpPr>
            <a:spLocks noGrp="1"/>
          </p:cNvSpPr>
          <p:nvPr>
            <p:ph sz="quarter" idx="13"/>
          </p:nvPr>
        </p:nvSpPr>
        <p:spPr>
          <a:xfrm>
            <a:off x="1524000" y="731520"/>
            <a:ext cx="8534400"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xmlns="" val="306568290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12192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a:xfrm>
            <a:off x="0" y="0"/>
            <a:ext cx="12192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9" name="Rectangle 8"/>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Oval 9"/>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2710927" y="2172648"/>
            <a:ext cx="7955555" cy="2423346"/>
          </a:xfrm>
          <a:effectLst/>
        </p:spPr>
        <p:txBody>
          <a:bodyPr anchor="b"/>
          <a:lstStyle>
            <a:lvl1pPr algn="r">
              <a:defRPr sz="4600" b="1" cap="none" baseline="0"/>
            </a:lvl1pPr>
          </a:lstStyle>
          <a:p>
            <a:r>
              <a:rPr lang="en-US"/>
              <a:t>Click to edit Master title style</a:t>
            </a:r>
            <a:endParaRPr lang="en-US" dirty="0"/>
          </a:p>
        </p:txBody>
      </p:sp>
      <p:sp>
        <p:nvSpPr>
          <p:cNvPr id="3" name="Text Placeholder 2"/>
          <p:cNvSpPr>
            <a:spLocks noGrp="1"/>
          </p:cNvSpPr>
          <p:nvPr>
            <p:ph type="body" idx="1"/>
          </p:nvPr>
        </p:nvSpPr>
        <p:spPr>
          <a:xfrm>
            <a:off x="2696584" y="4607511"/>
            <a:ext cx="7960659"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BB218C-5FE2-4B9F-B75B-6F71136424CD}" type="datetimeFigureOut">
              <a:rPr lang="el-GR" smtClean="0"/>
              <a:pPr/>
              <a:t>1/6/2020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7242943-4531-4B35-B52B-BD1EF99313BA}" type="slidenum">
              <a:rPr lang="el-GR" smtClean="0"/>
              <a:pPr/>
              <a:t>‹#›</a:t>
            </a:fld>
            <a:endParaRPr lang="el-GR"/>
          </a:p>
        </p:txBody>
      </p:sp>
    </p:spTree>
    <p:extLst>
      <p:ext uri="{BB962C8B-B14F-4D97-AF65-F5344CB8AC3E}">
        <p14:creationId xmlns:p14="http://schemas.microsoft.com/office/powerpoint/2010/main" xmlns="" val="167227901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CBB218C-5FE2-4B9F-B75B-6F71136424CD}" type="datetimeFigureOut">
              <a:rPr lang="el-GR" smtClean="0"/>
              <a:pPr/>
              <a:t>1/6/2020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7242943-4531-4B35-B52B-BD1EF99313BA}" type="slidenum">
              <a:rPr lang="el-GR" smtClean="0"/>
              <a:pPr/>
              <a:t>‹#›</a:t>
            </a:fld>
            <a:endParaRPr lang="el-GR"/>
          </a:p>
        </p:txBody>
      </p:sp>
      <p:sp>
        <p:nvSpPr>
          <p:cNvPr id="8" name="Title 7"/>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3"/>
          </p:nvPr>
        </p:nvSpPr>
        <p:spPr>
          <a:xfrm>
            <a:off x="1523999" y="731519"/>
            <a:ext cx="4462272"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6193536" y="731520"/>
            <a:ext cx="4462272"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xmlns="" val="110713364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24000" y="731520"/>
            <a:ext cx="4462272"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41929" y="1400327"/>
            <a:ext cx="4462272"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96403" y="731520"/>
            <a:ext cx="4462272"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a:t>Click to edit Master text styles</a:t>
            </a:r>
          </a:p>
        </p:txBody>
      </p:sp>
      <p:sp>
        <p:nvSpPr>
          <p:cNvPr id="6" name="Content Placeholder 5"/>
          <p:cNvSpPr>
            <a:spLocks noGrp="1"/>
          </p:cNvSpPr>
          <p:nvPr>
            <p:ph sz="quarter" idx="4"/>
          </p:nvPr>
        </p:nvSpPr>
        <p:spPr>
          <a:xfrm>
            <a:off x="6193367" y="1399032"/>
            <a:ext cx="4462272"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CBB218C-5FE2-4B9F-B75B-6F71136424CD}" type="datetimeFigureOut">
              <a:rPr lang="el-GR" smtClean="0"/>
              <a:pPr/>
              <a:t>1/6/2020</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D7242943-4531-4B35-B52B-BD1EF99313BA}" type="slidenum">
              <a:rPr lang="el-GR" smtClean="0"/>
              <a:pPr/>
              <a:t>‹#›</a:t>
            </a:fld>
            <a:endParaRPr lang="el-GR"/>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xmlns="" val="121339079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CBB218C-5FE2-4B9F-B75B-6F71136424CD}" type="datetimeFigureOut">
              <a:rPr lang="el-GR" smtClean="0"/>
              <a:pPr/>
              <a:t>1/6/2020</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D7242943-4531-4B35-B52B-BD1EF99313BA}" type="slidenum">
              <a:rPr lang="el-GR" smtClean="0"/>
              <a:pPr/>
              <a:t>‹#›</a:t>
            </a:fld>
            <a:endParaRPr lang="el-GR"/>
          </a:p>
        </p:txBody>
      </p:sp>
    </p:spTree>
    <p:extLst>
      <p:ext uri="{BB962C8B-B14F-4D97-AF65-F5344CB8AC3E}">
        <p14:creationId xmlns:p14="http://schemas.microsoft.com/office/powerpoint/2010/main" xmlns="" val="397492932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BB218C-5FE2-4B9F-B75B-6F71136424CD}" type="datetimeFigureOut">
              <a:rPr lang="el-GR" smtClean="0"/>
              <a:pPr/>
              <a:t>1/6/2020</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D7242943-4531-4B35-B52B-BD1EF99313BA}" type="slidenum">
              <a:rPr lang="el-GR" smtClean="0"/>
              <a:pPr/>
              <a:t>‹#›</a:t>
            </a:fld>
            <a:endParaRPr lang="el-GR"/>
          </a:p>
        </p:txBody>
      </p:sp>
    </p:spTree>
    <p:extLst>
      <p:ext uri="{BB962C8B-B14F-4D97-AF65-F5344CB8AC3E}">
        <p14:creationId xmlns:p14="http://schemas.microsoft.com/office/powerpoint/2010/main" xmlns="" val="20184961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xmlns="" id="{E3838B98-BCDC-4FCD-953B-1805CA48A884}"/>
              </a:ext>
            </a:extLst>
          </p:cNvPr>
          <p:cNvSpPr>
            <a:spLocks noGrp="1"/>
          </p:cNvSpPr>
          <p:nvPr>
            <p:ph type="dt" sz="half" idx="10"/>
          </p:nvPr>
        </p:nvSpPr>
        <p:spPr/>
        <p:txBody>
          <a:bodyPr/>
          <a:lstStyle/>
          <a:p>
            <a:fld id="{7A11DF50-FE1A-40E4-8FFE-FB49157705D8}" type="datetimeFigureOut">
              <a:rPr lang="el-GR" smtClean="0"/>
              <a:pPr/>
              <a:t>1/6/2020</a:t>
            </a:fld>
            <a:endParaRPr lang="el-GR"/>
          </a:p>
        </p:txBody>
      </p:sp>
      <p:sp>
        <p:nvSpPr>
          <p:cNvPr id="3" name="Θέση υποσέλιδου 2">
            <a:extLst>
              <a:ext uri="{FF2B5EF4-FFF2-40B4-BE49-F238E27FC236}">
                <a16:creationId xmlns:a16="http://schemas.microsoft.com/office/drawing/2014/main" xmlns="" id="{E1DFB477-EBD0-4C56-8D9B-2D49BC221359}"/>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xmlns="" id="{981D2D21-59D8-4553-B326-7789E01B7E37}"/>
              </a:ext>
            </a:extLst>
          </p:cNvPr>
          <p:cNvSpPr>
            <a:spLocks noGrp="1"/>
          </p:cNvSpPr>
          <p:nvPr>
            <p:ph type="sldNum" sz="quarter" idx="12"/>
          </p:nvPr>
        </p:nvSpPr>
        <p:spPr/>
        <p:txBody>
          <a:bodyPr/>
          <a:lstStyle/>
          <a:p>
            <a:fld id="{016820EF-7C3E-426C-BE95-A46D0BB8457A}" type="slidenum">
              <a:rPr lang="el-GR" smtClean="0"/>
              <a:pPr/>
              <a:t>‹#›</a:t>
            </a:fld>
            <a:endParaRPr lang="el-GR"/>
          </a:p>
        </p:txBody>
      </p:sp>
    </p:spTree>
    <p:extLst>
      <p:ext uri="{BB962C8B-B14F-4D97-AF65-F5344CB8AC3E}">
        <p14:creationId xmlns:p14="http://schemas.microsoft.com/office/powerpoint/2010/main" xmlns="" val="33551764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8794" y="2209801"/>
            <a:ext cx="4848113" cy="1258493"/>
          </a:xfrm>
          <a:effectLst/>
        </p:spPr>
        <p:txBody>
          <a:bodyPr anchor="b">
            <a:noAutofit/>
          </a:bodyPr>
          <a:lstStyle>
            <a:lvl1pPr marL="228600" indent="-228600" algn="l">
              <a:defRPr sz="2800" b="1">
                <a:effectLst/>
              </a:defRPr>
            </a:lvl1pPr>
          </a:lstStyle>
          <a:p>
            <a:r>
              <a:rPr lang="en-US"/>
              <a:t>Click to edit Master title style</a:t>
            </a:r>
            <a:endParaRPr lang="en-US" dirty="0"/>
          </a:p>
        </p:txBody>
      </p:sp>
      <p:sp>
        <p:nvSpPr>
          <p:cNvPr id="3" name="Content Placeholder 2"/>
          <p:cNvSpPr>
            <a:spLocks noGrp="1"/>
          </p:cNvSpPr>
          <p:nvPr>
            <p:ph idx="1"/>
          </p:nvPr>
        </p:nvSpPr>
        <p:spPr>
          <a:xfrm>
            <a:off x="6124688" y="731520"/>
            <a:ext cx="5356113"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34354" y="3497802"/>
            <a:ext cx="4518213"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CBB218C-5FE2-4B9F-B75B-6F71136424CD}" type="datetimeFigureOut">
              <a:rPr lang="el-GR" smtClean="0"/>
              <a:pPr/>
              <a:t>1/6/2020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7242943-4531-4B35-B52B-BD1EF99313BA}" type="slidenum">
              <a:rPr lang="el-GR" smtClean="0"/>
              <a:pPr/>
              <a:t>‹#›</a:t>
            </a:fld>
            <a:endParaRPr lang="el-GR"/>
          </a:p>
        </p:txBody>
      </p:sp>
    </p:spTree>
    <p:extLst>
      <p:ext uri="{BB962C8B-B14F-4D97-AF65-F5344CB8AC3E}">
        <p14:creationId xmlns:p14="http://schemas.microsoft.com/office/powerpoint/2010/main" xmlns="" val="388976128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12192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0" y="0"/>
            <a:ext cx="12192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0" name="Rectangle 9"/>
          <p:cNvSpPr/>
          <p:nvPr/>
        </p:nvSpPr>
        <p:spPr>
          <a:xfrm>
            <a:off x="0" y="2652311"/>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Oval 10"/>
          <p:cNvSpPr/>
          <p:nvPr/>
        </p:nvSpPr>
        <p:spPr>
          <a:xfrm>
            <a:off x="0" y="1600200"/>
            <a:ext cx="12192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Picture Placeholder 2"/>
          <p:cNvSpPr>
            <a:spLocks noGrp="1"/>
          </p:cNvSpPr>
          <p:nvPr>
            <p:ph type="pic" idx="1"/>
          </p:nvPr>
        </p:nvSpPr>
        <p:spPr>
          <a:xfrm>
            <a:off x="5966900" y="1143000"/>
            <a:ext cx="54864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70516" y="1010486"/>
            <a:ext cx="4925485"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CBB218C-5FE2-4B9F-B75B-6F71136424CD}" type="datetimeFigureOut">
              <a:rPr lang="el-GR" smtClean="0"/>
              <a:pPr/>
              <a:t>1/6/2020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7242943-4531-4B35-B52B-BD1EF99313BA}" type="slidenum">
              <a:rPr lang="el-GR" smtClean="0"/>
              <a:pPr/>
              <a:t>‹#›</a:t>
            </a:fld>
            <a:endParaRPr lang="el-GR"/>
          </a:p>
        </p:txBody>
      </p:sp>
      <p:sp>
        <p:nvSpPr>
          <p:cNvPr id="2" name="Title 1"/>
          <p:cNvSpPr>
            <a:spLocks noGrp="1"/>
          </p:cNvSpPr>
          <p:nvPr>
            <p:ph type="title"/>
          </p:nvPr>
        </p:nvSpPr>
        <p:spPr>
          <a:xfrm>
            <a:off x="969691" y="4464421"/>
            <a:ext cx="8511384" cy="1143000"/>
          </a:xfrm>
        </p:spPr>
        <p:txBody>
          <a:bodyPr anchor="b">
            <a:noAutofit/>
          </a:bodyPr>
          <a:lstStyle>
            <a:lvl1pPr algn="l">
              <a:defRPr sz="4600" b="1"/>
            </a:lvl1pPr>
          </a:lstStyle>
          <a:p>
            <a:r>
              <a:rPr lang="en-US"/>
              <a:t>Click to edit Master title style</a:t>
            </a:r>
            <a:endParaRPr lang="en-US" dirty="0"/>
          </a:p>
        </p:txBody>
      </p:sp>
    </p:spTree>
    <p:extLst>
      <p:ext uri="{BB962C8B-B14F-4D97-AF65-F5344CB8AC3E}">
        <p14:creationId xmlns:p14="http://schemas.microsoft.com/office/powerpoint/2010/main" xmlns="" val="187846790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2540000" y="731519"/>
            <a:ext cx="8534400" cy="347472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CBB218C-5FE2-4B9F-B75B-6F71136424CD}" type="datetimeFigureOut">
              <a:rPr lang="el-GR" smtClean="0"/>
              <a:pPr/>
              <a:t>1/6/2020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7242943-4531-4B35-B52B-BD1EF99313BA}" type="slidenum">
              <a:rPr lang="el-GR" smtClean="0"/>
              <a:pPr/>
              <a:t>‹#›</a:t>
            </a:fld>
            <a:endParaRPr lang="el-GR"/>
          </a:p>
        </p:txBody>
      </p:sp>
    </p:spTree>
    <p:extLst>
      <p:ext uri="{BB962C8B-B14F-4D97-AF65-F5344CB8AC3E}">
        <p14:creationId xmlns:p14="http://schemas.microsoft.com/office/powerpoint/2010/main" xmlns="" val="77189174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38344" y="376518"/>
            <a:ext cx="2743200" cy="5238339"/>
          </a:xfrm>
          <a:effectLst/>
        </p:spPr>
        <p:txBody>
          <a:bodyPr vert="eaVert"/>
          <a:lstStyle>
            <a:lvl1pPr algn="l">
              <a:defRPr/>
            </a:lvl1pPr>
          </a:lstStyle>
          <a:p>
            <a:r>
              <a:rPr lang="en-US"/>
              <a:t>Click to edit Master title style</a:t>
            </a:r>
          </a:p>
        </p:txBody>
      </p:sp>
      <p:sp>
        <p:nvSpPr>
          <p:cNvPr id="3" name="Vertical Text Placeholder 2"/>
          <p:cNvSpPr>
            <a:spLocks noGrp="1"/>
          </p:cNvSpPr>
          <p:nvPr>
            <p:ph type="body" orient="vert" idx="1"/>
          </p:nvPr>
        </p:nvSpPr>
        <p:spPr>
          <a:xfrm>
            <a:off x="4432151" y="731520"/>
            <a:ext cx="6439049" cy="48947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CBB218C-5FE2-4B9F-B75B-6F71136424CD}" type="datetimeFigureOut">
              <a:rPr lang="el-GR" smtClean="0"/>
              <a:pPr/>
              <a:t>1/6/2020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7242943-4531-4B35-B52B-BD1EF99313BA}" type="slidenum">
              <a:rPr lang="el-GR" smtClean="0"/>
              <a:pPr/>
              <a:t>‹#›</a:t>
            </a:fld>
            <a:endParaRPr lang="el-GR"/>
          </a:p>
        </p:txBody>
      </p:sp>
    </p:spTree>
    <p:extLst>
      <p:ext uri="{BB962C8B-B14F-4D97-AF65-F5344CB8AC3E}">
        <p14:creationId xmlns:p14="http://schemas.microsoft.com/office/powerpoint/2010/main" xmlns="" val="212951198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xmlns="" id="{5CDF36C7-97BD-4430-800E-589A7CCDD472}"/>
              </a:ext>
            </a:extLst>
          </p:cNvPr>
          <p:cNvGrpSpPr>
            <a:grpSpLocks/>
          </p:cNvGrpSpPr>
          <p:nvPr/>
        </p:nvGrpSpPr>
        <p:grpSpPr bwMode="auto">
          <a:xfrm>
            <a:off x="4234" y="4267200"/>
            <a:ext cx="12187767" cy="2590800"/>
            <a:chOff x="2" y="2688"/>
            <a:chExt cx="5758" cy="1632"/>
          </a:xfrm>
        </p:grpSpPr>
        <p:sp>
          <p:nvSpPr>
            <p:cNvPr id="5" name="Freeform 3">
              <a:extLst>
                <a:ext uri="{FF2B5EF4-FFF2-40B4-BE49-F238E27FC236}">
                  <a16:creationId xmlns:a16="http://schemas.microsoft.com/office/drawing/2014/main" xmlns="" id="{EFBBF33F-19B1-43B3-847D-29EB82FB8AFE}"/>
                </a:ext>
              </a:extLst>
            </p:cNvPr>
            <p:cNvSpPr>
              <a:spLocks/>
            </p:cNvSpPr>
            <p:nvPr/>
          </p:nvSpPr>
          <p:spPr bwMode="hidden">
            <a:xfrm>
              <a:off x="2" y="2688"/>
              <a:ext cx="5758" cy="1632"/>
            </a:xfrm>
            <a:custGeom>
              <a:avLst/>
              <a:gdLst/>
              <a:ahLst/>
              <a:cxnLst>
                <a:cxn ang="0">
                  <a:pos x="5740" y="4316"/>
                </a:cxn>
                <a:cxn ang="0">
                  <a:pos x="0" y="4316"/>
                </a:cxn>
                <a:cxn ang="0">
                  <a:pos x="0" y="0"/>
                </a:cxn>
                <a:cxn ang="0">
                  <a:pos x="5740" y="0"/>
                </a:cxn>
                <a:cxn ang="0">
                  <a:pos x="5740" y="4316"/>
                </a:cxn>
                <a:cxn ang="0">
                  <a:pos x="5740" y="4316"/>
                </a:cxn>
              </a:cxnLst>
              <a:rect l="0" t="0" r="r" b="b"/>
              <a:pathLst>
                <a:path w="5740" h="4316">
                  <a:moveTo>
                    <a:pt x="5740" y="4316"/>
                  </a:moveTo>
                  <a:lnTo>
                    <a:pt x="0" y="4316"/>
                  </a:lnTo>
                  <a:lnTo>
                    <a:pt x="0" y="0"/>
                  </a:lnTo>
                  <a:lnTo>
                    <a:pt x="5740" y="0"/>
                  </a:lnTo>
                  <a:lnTo>
                    <a:pt x="5740" y="4316"/>
                  </a:lnTo>
                  <a:lnTo>
                    <a:pt x="5740" y="431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l-GR" sz="1800">
                <a:latin typeface="Arial" charset="0"/>
              </a:endParaRPr>
            </a:p>
          </p:txBody>
        </p:sp>
        <p:grpSp>
          <p:nvGrpSpPr>
            <p:cNvPr id="6" name="Group 4">
              <a:extLst>
                <a:ext uri="{FF2B5EF4-FFF2-40B4-BE49-F238E27FC236}">
                  <a16:creationId xmlns:a16="http://schemas.microsoft.com/office/drawing/2014/main" xmlns="" id="{E49545B0-25C4-440E-8C66-5A95B7A16897}"/>
                </a:ext>
              </a:extLst>
            </p:cNvPr>
            <p:cNvGrpSpPr>
              <a:grpSpLocks/>
            </p:cNvGrpSpPr>
            <p:nvPr userDrawn="1"/>
          </p:nvGrpSpPr>
          <p:grpSpPr bwMode="auto">
            <a:xfrm>
              <a:off x="3528" y="3715"/>
              <a:ext cx="792" cy="521"/>
              <a:chOff x="3527" y="3715"/>
              <a:chExt cx="792" cy="521"/>
            </a:xfrm>
          </p:grpSpPr>
          <p:sp>
            <p:nvSpPr>
              <p:cNvPr id="57" name="Oval 5">
                <a:extLst>
                  <a:ext uri="{FF2B5EF4-FFF2-40B4-BE49-F238E27FC236}">
                    <a16:creationId xmlns:a16="http://schemas.microsoft.com/office/drawing/2014/main" xmlns="" id="{11DF2F61-8AA2-421D-BE78-86231500EDC4}"/>
                  </a:ext>
                </a:extLst>
              </p:cNvPr>
              <p:cNvSpPr>
                <a:spLocks noChangeArrowheads="1"/>
              </p:cNvSpPr>
              <p:nvPr/>
            </p:nvSpPr>
            <p:spPr bwMode="hidden">
              <a:xfrm>
                <a:off x="3686" y="3810"/>
                <a:ext cx="532" cy="327"/>
              </a:xfrm>
              <a:prstGeom prst="ellipse">
                <a:avLst/>
              </a:prstGeom>
              <a:gradFill rotWithShape="0">
                <a:gsLst>
                  <a:gs pos="0">
                    <a:schemeClr val="accent2"/>
                  </a:gs>
                  <a:gs pos="100000">
                    <a:schemeClr val="accent2">
                      <a:gamma/>
                      <a:shade val="90980"/>
                      <a:invGamma/>
                    </a:schemeClr>
                  </a:gs>
                </a:gsLst>
                <a:path path="shape">
                  <a:fillToRect l="50000" t="50000" r="50000" b="50000"/>
                </a:path>
              </a:gradFill>
              <a:ln w="9525">
                <a:noFill/>
                <a:round/>
                <a:headEnd/>
                <a:tailEnd/>
              </a:ln>
              <a:effectLst/>
            </p:spPr>
            <p:txBody>
              <a:bodyPr/>
              <a:lstStyle/>
              <a:p>
                <a:pPr>
                  <a:defRPr/>
                </a:pPr>
                <a:endParaRPr lang="el-GR" sz="1800">
                  <a:latin typeface="Arial" charset="0"/>
                </a:endParaRPr>
              </a:p>
            </p:txBody>
          </p:sp>
          <p:sp>
            <p:nvSpPr>
              <p:cNvPr id="58" name="Oval 6">
                <a:extLst>
                  <a:ext uri="{FF2B5EF4-FFF2-40B4-BE49-F238E27FC236}">
                    <a16:creationId xmlns:a16="http://schemas.microsoft.com/office/drawing/2014/main" xmlns="" id="{5558DB32-C8E0-4B9A-856B-2A61541D8C8F}"/>
                  </a:ext>
                </a:extLst>
              </p:cNvPr>
              <p:cNvSpPr>
                <a:spLocks noChangeArrowheads="1"/>
              </p:cNvSpPr>
              <p:nvPr/>
            </p:nvSpPr>
            <p:spPr bwMode="hidden">
              <a:xfrm>
                <a:off x="3726" y="3840"/>
                <a:ext cx="452" cy="275"/>
              </a:xfrm>
              <a:prstGeom prst="ellipse">
                <a:avLst/>
              </a:prstGeom>
              <a:gradFill rotWithShape="0">
                <a:gsLst>
                  <a:gs pos="0">
                    <a:schemeClr val="accent2">
                      <a:gamma/>
                      <a:shade val="90980"/>
                      <a:invGamma/>
                    </a:schemeClr>
                  </a:gs>
                  <a:gs pos="100000">
                    <a:schemeClr val="accent2"/>
                  </a:gs>
                </a:gsLst>
                <a:lin ang="5400000" scaled="1"/>
              </a:gradFill>
              <a:ln w="9525">
                <a:noFill/>
                <a:round/>
                <a:headEnd/>
                <a:tailEnd/>
              </a:ln>
              <a:effectLst/>
            </p:spPr>
            <p:txBody>
              <a:bodyPr/>
              <a:lstStyle/>
              <a:p>
                <a:pPr>
                  <a:defRPr/>
                </a:pPr>
                <a:endParaRPr lang="el-GR" sz="1800">
                  <a:latin typeface="Arial" charset="0"/>
                </a:endParaRPr>
              </a:p>
            </p:txBody>
          </p:sp>
          <p:sp>
            <p:nvSpPr>
              <p:cNvPr id="59" name="Oval 7">
                <a:extLst>
                  <a:ext uri="{FF2B5EF4-FFF2-40B4-BE49-F238E27FC236}">
                    <a16:creationId xmlns:a16="http://schemas.microsoft.com/office/drawing/2014/main" xmlns="" id="{BCC1C025-1E1D-4268-BA2D-23A26294FA1C}"/>
                  </a:ext>
                </a:extLst>
              </p:cNvPr>
              <p:cNvSpPr>
                <a:spLocks noChangeArrowheads="1"/>
              </p:cNvSpPr>
              <p:nvPr/>
            </p:nvSpPr>
            <p:spPr bwMode="hidden">
              <a:xfrm>
                <a:off x="3782" y="3872"/>
                <a:ext cx="344" cy="2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el-GR" sz="1800">
                  <a:latin typeface="Arial" charset="0"/>
                </a:endParaRPr>
              </a:p>
            </p:txBody>
          </p:sp>
          <p:sp>
            <p:nvSpPr>
              <p:cNvPr id="60" name="Oval 8">
                <a:extLst>
                  <a:ext uri="{FF2B5EF4-FFF2-40B4-BE49-F238E27FC236}">
                    <a16:creationId xmlns:a16="http://schemas.microsoft.com/office/drawing/2014/main" xmlns="" id="{0799038D-187A-4CCC-A2BC-54902185B6A8}"/>
                  </a:ext>
                </a:extLst>
              </p:cNvPr>
              <p:cNvSpPr>
                <a:spLocks noChangeArrowheads="1"/>
              </p:cNvSpPr>
              <p:nvPr/>
            </p:nvSpPr>
            <p:spPr bwMode="hidden">
              <a:xfrm>
                <a:off x="3822" y="3896"/>
                <a:ext cx="262" cy="159"/>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a:defRPr/>
                </a:pPr>
                <a:endParaRPr lang="el-GR" sz="1800">
                  <a:latin typeface="Arial" charset="0"/>
                </a:endParaRPr>
              </a:p>
            </p:txBody>
          </p:sp>
          <p:sp>
            <p:nvSpPr>
              <p:cNvPr id="61" name="Oval 9">
                <a:extLst>
                  <a:ext uri="{FF2B5EF4-FFF2-40B4-BE49-F238E27FC236}">
                    <a16:creationId xmlns:a16="http://schemas.microsoft.com/office/drawing/2014/main" xmlns="" id="{B2B2D865-07EB-4410-B18F-433005879EF6}"/>
                  </a:ext>
                </a:extLst>
              </p:cNvPr>
              <p:cNvSpPr>
                <a:spLocks noChangeArrowheads="1"/>
              </p:cNvSpPr>
              <p:nvPr/>
            </p:nvSpPr>
            <p:spPr bwMode="hidden">
              <a:xfrm>
                <a:off x="3856" y="3922"/>
                <a:ext cx="192" cy="1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el-GR" sz="1800">
                  <a:latin typeface="Arial" charset="0"/>
                </a:endParaRPr>
              </a:p>
            </p:txBody>
          </p:sp>
          <p:sp>
            <p:nvSpPr>
              <p:cNvPr id="62" name="Freeform 10">
                <a:extLst>
                  <a:ext uri="{FF2B5EF4-FFF2-40B4-BE49-F238E27FC236}">
                    <a16:creationId xmlns:a16="http://schemas.microsoft.com/office/drawing/2014/main" xmlns="" id="{CA2C24AE-6B07-474E-B93A-F2A465EF08A8}"/>
                  </a:ext>
                </a:extLst>
              </p:cNvPr>
              <p:cNvSpPr>
                <a:spLocks/>
              </p:cNvSpPr>
              <p:nvPr/>
            </p:nvSpPr>
            <p:spPr bwMode="hidden">
              <a:xfrm>
                <a:off x="3575" y="3715"/>
                <a:ext cx="383" cy="161"/>
              </a:xfrm>
              <a:custGeom>
                <a:avLst/>
                <a:gdLst/>
                <a:ahLst/>
                <a:cxnLst>
                  <a:cxn ang="0">
                    <a:pos x="376" y="12"/>
                  </a:cxn>
                  <a:cxn ang="0">
                    <a:pos x="257" y="24"/>
                  </a:cxn>
                  <a:cxn ang="0">
                    <a:pos x="149" y="54"/>
                  </a:cxn>
                  <a:cxn ang="0">
                    <a:pos x="101" y="77"/>
                  </a:cxn>
                  <a:cxn ang="0">
                    <a:pos x="59" y="101"/>
                  </a:cxn>
                  <a:cxn ang="0">
                    <a:pos x="24" y="131"/>
                  </a:cxn>
                  <a:cxn ang="0">
                    <a:pos x="0" y="161"/>
                  </a:cxn>
                  <a:cxn ang="0">
                    <a:pos x="0" y="137"/>
                  </a:cxn>
                  <a:cxn ang="0">
                    <a:pos x="29" y="107"/>
                  </a:cxn>
                  <a:cxn ang="0">
                    <a:pos x="65" y="83"/>
                  </a:cxn>
                  <a:cxn ang="0">
                    <a:pos x="155" y="36"/>
                  </a:cxn>
                  <a:cxn ang="0">
                    <a:pos x="257" y="12"/>
                  </a:cxn>
                  <a:cxn ang="0">
                    <a:pos x="376" y="0"/>
                  </a:cxn>
                  <a:cxn ang="0">
                    <a:pos x="376" y="0"/>
                  </a:cxn>
                  <a:cxn ang="0">
                    <a:pos x="382" y="0"/>
                  </a:cxn>
                  <a:cxn ang="0">
                    <a:pos x="382" y="12"/>
                  </a:cxn>
                  <a:cxn ang="0">
                    <a:pos x="376" y="12"/>
                  </a:cxn>
                  <a:cxn ang="0">
                    <a:pos x="376" y="12"/>
                  </a:cxn>
                  <a:cxn ang="0">
                    <a:pos x="376" y="12"/>
                  </a:cxn>
                </a:cxnLst>
                <a:rect l="0" t="0" r="r" b="b"/>
                <a:pathLst>
                  <a:path w="382" h="161">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76" y="0"/>
                    </a:lnTo>
                    <a:lnTo>
                      <a:pt x="382" y="0"/>
                    </a:lnTo>
                    <a:lnTo>
                      <a:pt x="382" y="12"/>
                    </a:lnTo>
                    <a:lnTo>
                      <a:pt x="376" y="12"/>
                    </a:lnTo>
                    <a:lnTo>
                      <a:pt x="376" y="12"/>
                    </a:lnTo>
                    <a:lnTo>
                      <a:pt x="376" y="12"/>
                    </a:lnTo>
                    <a:close/>
                  </a:path>
                </a:pathLst>
              </a:custGeom>
              <a:gradFill rotWithShape="0">
                <a:gsLst>
                  <a:gs pos="0">
                    <a:schemeClr val="accent2">
                      <a:gamma/>
                      <a:shade val="94118"/>
                      <a:invGamma/>
                    </a:schemeClr>
                  </a:gs>
                  <a:gs pos="100000">
                    <a:schemeClr val="accent2"/>
                  </a:gs>
                </a:gsLst>
                <a:lin ang="5400000" scaled="1"/>
              </a:gradFill>
              <a:ln w="9525">
                <a:noFill/>
                <a:round/>
                <a:headEnd/>
                <a:tailEnd/>
              </a:ln>
            </p:spPr>
            <p:txBody>
              <a:bodyPr/>
              <a:lstStyle/>
              <a:p>
                <a:pPr>
                  <a:defRPr/>
                </a:pPr>
                <a:endParaRPr lang="el-GR" sz="1800">
                  <a:latin typeface="Arial" charset="0"/>
                </a:endParaRPr>
              </a:p>
            </p:txBody>
          </p:sp>
          <p:sp>
            <p:nvSpPr>
              <p:cNvPr id="63" name="Freeform 11">
                <a:extLst>
                  <a:ext uri="{FF2B5EF4-FFF2-40B4-BE49-F238E27FC236}">
                    <a16:creationId xmlns:a16="http://schemas.microsoft.com/office/drawing/2014/main" xmlns="" id="{8F75871E-6430-4FB4-87A4-30A0D9E1E031}"/>
                  </a:ext>
                </a:extLst>
              </p:cNvPr>
              <p:cNvSpPr>
                <a:spLocks/>
              </p:cNvSpPr>
              <p:nvPr/>
            </p:nvSpPr>
            <p:spPr bwMode="hidden">
              <a:xfrm>
                <a:off x="3695" y="4170"/>
                <a:ext cx="444" cy="66"/>
              </a:xfrm>
              <a:custGeom>
                <a:avLst/>
                <a:gdLst/>
                <a:ahLst/>
                <a:cxnLst>
                  <a:cxn ang="0">
                    <a:pos x="257" y="54"/>
                  </a:cxn>
                  <a:cxn ang="0">
                    <a:pos x="353" y="48"/>
                  </a:cxn>
                  <a:cxn ang="0">
                    <a:pos x="443" y="24"/>
                  </a:cxn>
                  <a:cxn ang="0">
                    <a:pos x="443" y="36"/>
                  </a:cxn>
                  <a:cxn ang="0">
                    <a:pos x="353" y="60"/>
                  </a:cxn>
                  <a:cxn ang="0">
                    <a:pos x="257" y="66"/>
                  </a:cxn>
                  <a:cxn ang="0">
                    <a:pos x="186" y="60"/>
                  </a:cxn>
                  <a:cxn ang="0">
                    <a:pos x="120" y="48"/>
                  </a:cxn>
                  <a:cxn ang="0">
                    <a:pos x="60" y="36"/>
                  </a:cxn>
                  <a:cxn ang="0">
                    <a:pos x="0" y="12"/>
                  </a:cxn>
                  <a:cxn ang="0">
                    <a:pos x="0" y="0"/>
                  </a:cxn>
                  <a:cxn ang="0">
                    <a:pos x="54" y="24"/>
                  </a:cxn>
                  <a:cxn ang="0">
                    <a:pos x="120" y="36"/>
                  </a:cxn>
                  <a:cxn ang="0">
                    <a:pos x="186" y="48"/>
                  </a:cxn>
                  <a:cxn ang="0">
                    <a:pos x="257" y="54"/>
                  </a:cxn>
                  <a:cxn ang="0">
                    <a:pos x="257" y="54"/>
                  </a:cxn>
                </a:cxnLst>
                <a:rect l="0" t="0" r="r" b="b"/>
                <a:pathLst>
                  <a:path w="443" h="66">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lnTo>
                      <a:pt x="257" y="54"/>
                    </a:lnTo>
                    <a:close/>
                  </a:path>
                </a:pathLst>
              </a:custGeom>
              <a:gradFill rotWithShape="0">
                <a:gsLst>
                  <a:gs pos="0">
                    <a:schemeClr val="accent2">
                      <a:gamma/>
                      <a:shade val="84706"/>
                      <a:invGamma/>
                    </a:schemeClr>
                  </a:gs>
                  <a:gs pos="100000">
                    <a:schemeClr val="accent2"/>
                  </a:gs>
                </a:gsLst>
                <a:lin ang="18900000" scaled="1"/>
              </a:gradFill>
              <a:ln w="9525">
                <a:noFill/>
                <a:round/>
                <a:headEnd/>
                <a:tailEnd/>
              </a:ln>
            </p:spPr>
            <p:txBody>
              <a:bodyPr/>
              <a:lstStyle/>
              <a:p>
                <a:pPr>
                  <a:defRPr/>
                </a:pPr>
                <a:endParaRPr lang="el-GR" sz="1800">
                  <a:latin typeface="Arial" charset="0"/>
                </a:endParaRPr>
              </a:p>
            </p:txBody>
          </p:sp>
          <p:sp>
            <p:nvSpPr>
              <p:cNvPr id="64" name="Freeform 12">
                <a:extLst>
                  <a:ext uri="{FF2B5EF4-FFF2-40B4-BE49-F238E27FC236}">
                    <a16:creationId xmlns:a16="http://schemas.microsoft.com/office/drawing/2014/main" xmlns="" id="{843B9BE9-78E2-4939-B06D-3BF28F743DC1}"/>
                  </a:ext>
                </a:extLst>
              </p:cNvPr>
              <p:cNvSpPr>
                <a:spLocks/>
              </p:cNvSpPr>
              <p:nvPr/>
            </p:nvSpPr>
            <p:spPr bwMode="hidden">
              <a:xfrm>
                <a:off x="3527" y="3906"/>
                <a:ext cx="89" cy="216"/>
              </a:xfrm>
              <a:custGeom>
                <a:avLst/>
                <a:gdLst/>
                <a:ahLst/>
                <a:cxnLst>
                  <a:cxn ang="0">
                    <a:pos x="12" y="66"/>
                  </a:cxn>
                  <a:cxn ang="0">
                    <a:pos x="18" y="108"/>
                  </a:cxn>
                  <a:cxn ang="0">
                    <a:pos x="36" y="144"/>
                  </a:cxn>
                  <a:cxn ang="0">
                    <a:pos x="60" y="180"/>
                  </a:cxn>
                  <a:cxn ang="0">
                    <a:pos x="89" y="216"/>
                  </a:cxn>
                  <a:cxn ang="0">
                    <a:pos x="72" y="216"/>
                  </a:cxn>
                  <a:cxn ang="0">
                    <a:pos x="42" y="180"/>
                  </a:cxn>
                  <a:cxn ang="0">
                    <a:pos x="18" y="144"/>
                  </a:cxn>
                  <a:cxn ang="0">
                    <a:pos x="6" y="108"/>
                  </a:cxn>
                  <a:cxn ang="0">
                    <a:pos x="0" y="66"/>
                  </a:cxn>
                  <a:cxn ang="0">
                    <a:pos x="0" y="30"/>
                  </a:cxn>
                  <a:cxn ang="0">
                    <a:pos x="12" y="0"/>
                  </a:cxn>
                  <a:cxn ang="0">
                    <a:pos x="30" y="0"/>
                  </a:cxn>
                  <a:cxn ang="0">
                    <a:pos x="18" y="30"/>
                  </a:cxn>
                  <a:cxn ang="0">
                    <a:pos x="12" y="66"/>
                  </a:cxn>
                  <a:cxn ang="0">
                    <a:pos x="12" y="66"/>
                  </a:cxn>
                </a:cxnLst>
                <a:rect l="0" t="0" r="r" b="b"/>
                <a:pathLst>
                  <a:path w="89" h="216">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lnTo>
                      <a:pt x="12" y="66"/>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el-GR" sz="1800">
                  <a:latin typeface="Arial" charset="0"/>
                </a:endParaRPr>
              </a:p>
            </p:txBody>
          </p:sp>
          <p:sp>
            <p:nvSpPr>
              <p:cNvPr id="65" name="Freeform 13">
                <a:extLst>
                  <a:ext uri="{FF2B5EF4-FFF2-40B4-BE49-F238E27FC236}">
                    <a16:creationId xmlns:a16="http://schemas.microsoft.com/office/drawing/2014/main" xmlns="" id="{69D80D14-4A80-4E9E-BA43-76417A400384}"/>
                  </a:ext>
                </a:extLst>
              </p:cNvPr>
              <p:cNvSpPr>
                <a:spLocks/>
              </p:cNvSpPr>
              <p:nvPr/>
            </p:nvSpPr>
            <p:spPr bwMode="hidden">
              <a:xfrm>
                <a:off x="3569" y="3745"/>
                <a:ext cx="750" cy="461"/>
              </a:xfrm>
              <a:custGeom>
                <a:avLst/>
                <a:gdLst/>
                <a:ahLst/>
                <a:cxnLst>
                  <a:cxn ang="0">
                    <a:pos x="382" y="443"/>
                  </a:cxn>
                  <a:cxn ang="0">
                    <a:pos x="311" y="437"/>
                  </a:cxn>
                  <a:cxn ang="0">
                    <a:pos x="245" y="425"/>
                  </a:cxn>
                  <a:cxn ang="0">
                    <a:pos x="185" y="407"/>
                  </a:cxn>
                  <a:cxn ang="0">
                    <a:pos x="131" y="383"/>
                  </a:cxn>
                  <a:cxn ang="0">
                    <a:pos x="83" y="347"/>
                  </a:cxn>
                  <a:cxn ang="0">
                    <a:pos x="53" y="311"/>
                  </a:cxn>
                  <a:cxn ang="0">
                    <a:pos x="30" y="269"/>
                  </a:cxn>
                  <a:cxn ang="0">
                    <a:pos x="24" y="227"/>
                  </a:cxn>
                  <a:cxn ang="0">
                    <a:pos x="30" y="185"/>
                  </a:cxn>
                  <a:cxn ang="0">
                    <a:pos x="53" y="143"/>
                  </a:cxn>
                  <a:cxn ang="0">
                    <a:pos x="83" y="107"/>
                  </a:cxn>
                  <a:cxn ang="0">
                    <a:pos x="131" y="77"/>
                  </a:cxn>
                  <a:cxn ang="0">
                    <a:pos x="185" y="47"/>
                  </a:cxn>
                  <a:cxn ang="0">
                    <a:pos x="245" y="30"/>
                  </a:cxn>
                  <a:cxn ang="0">
                    <a:pos x="311" y="18"/>
                  </a:cxn>
                  <a:cxn ang="0">
                    <a:pos x="382" y="12"/>
                  </a:cxn>
                  <a:cxn ang="0">
                    <a:pos x="478" y="18"/>
                  </a:cxn>
                  <a:cxn ang="0">
                    <a:pos x="562" y="41"/>
                  </a:cxn>
                  <a:cxn ang="0">
                    <a:pos x="562" y="36"/>
                  </a:cxn>
                  <a:cxn ang="0">
                    <a:pos x="562" y="30"/>
                  </a:cxn>
                  <a:cxn ang="0">
                    <a:pos x="478" y="6"/>
                  </a:cxn>
                  <a:cxn ang="0">
                    <a:pos x="382" y="0"/>
                  </a:cxn>
                  <a:cxn ang="0">
                    <a:pos x="305" y="6"/>
                  </a:cxn>
                  <a:cxn ang="0">
                    <a:pos x="233" y="18"/>
                  </a:cxn>
                  <a:cxn ang="0">
                    <a:pos x="167" y="41"/>
                  </a:cxn>
                  <a:cxn ang="0">
                    <a:pos x="113" y="65"/>
                  </a:cxn>
                  <a:cxn ang="0">
                    <a:pos x="65" y="101"/>
                  </a:cxn>
                  <a:cxn ang="0">
                    <a:pos x="30" y="137"/>
                  </a:cxn>
                  <a:cxn ang="0">
                    <a:pos x="6" y="179"/>
                  </a:cxn>
                  <a:cxn ang="0">
                    <a:pos x="0" y="227"/>
                  </a:cxn>
                  <a:cxn ang="0">
                    <a:pos x="6" y="275"/>
                  </a:cxn>
                  <a:cxn ang="0">
                    <a:pos x="30" y="317"/>
                  </a:cxn>
                  <a:cxn ang="0">
                    <a:pos x="65" y="359"/>
                  </a:cxn>
                  <a:cxn ang="0">
                    <a:pos x="113" y="395"/>
                  </a:cxn>
                  <a:cxn ang="0">
                    <a:pos x="167" y="419"/>
                  </a:cxn>
                  <a:cxn ang="0">
                    <a:pos x="233" y="443"/>
                  </a:cxn>
                  <a:cxn ang="0">
                    <a:pos x="305" y="455"/>
                  </a:cxn>
                  <a:cxn ang="0">
                    <a:pos x="382" y="461"/>
                  </a:cxn>
                  <a:cxn ang="0">
                    <a:pos x="448" y="455"/>
                  </a:cxn>
                  <a:cxn ang="0">
                    <a:pos x="508" y="449"/>
                  </a:cxn>
                  <a:cxn ang="0">
                    <a:pos x="609" y="413"/>
                  </a:cxn>
                  <a:cxn ang="0">
                    <a:pos x="657" y="389"/>
                  </a:cxn>
                  <a:cxn ang="0">
                    <a:pos x="693" y="359"/>
                  </a:cxn>
                  <a:cxn ang="0">
                    <a:pos x="723" y="329"/>
                  </a:cxn>
                  <a:cxn ang="0">
                    <a:pos x="747" y="293"/>
                  </a:cxn>
                  <a:cxn ang="0">
                    <a:pos x="741" y="287"/>
                  </a:cxn>
                  <a:cxn ang="0">
                    <a:pos x="729" y="281"/>
                  </a:cxn>
                  <a:cxn ang="0">
                    <a:pos x="711" y="317"/>
                  </a:cxn>
                  <a:cxn ang="0">
                    <a:pos x="681" y="347"/>
                  </a:cxn>
                  <a:cxn ang="0">
                    <a:pos x="645" y="377"/>
                  </a:cxn>
                  <a:cxn ang="0">
                    <a:pos x="604" y="401"/>
                  </a:cxn>
                  <a:cxn ang="0">
                    <a:pos x="502" y="431"/>
                  </a:cxn>
                  <a:cxn ang="0">
                    <a:pos x="442" y="443"/>
                  </a:cxn>
                  <a:cxn ang="0">
                    <a:pos x="382" y="443"/>
                  </a:cxn>
                  <a:cxn ang="0">
                    <a:pos x="382" y="443"/>
                  </a:cxn>
                </a:cxnLst>
                <a:rect l="0" t="0" r="r" b="b"/>
                <a:pathLst>
                  <a:path w="747" h="461">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lnTo>
                      <a:pt x="382" y="443"/>
                    </a:lnTo>
                    <a:close/>
                  </a:path>
                </a:pathLst>
              </a:custGeom>
              <a:gradFill rotWithShape="0">
                <a:gsLst>
                  <a:gs pos="0">
                    <a:schemeClr val="accent2"/>
                  </a:gs>
                  <a:gs pos="100000">
                    <a:schemeClr val="accent2">
                      <a:gamma/>
                      <a:shade val="90980"/>
                      <a:invGamma/>
                    </a:schemeClr>
                  </a:gs>
                </a:gsLst>
                <a:path path="rect">
                  <a:fillToRect l="50000" t="50000" r="50000" b="50000"/>
                </a:path>
              </a:gradFill>
              <a:ln w="9525">
                <a:noFill/>
                <a:round/>
                <a:headEnd/>
                <a:tailEnd/>
              </a:ln>
            </p:spPr>
            <p:txBody>
              <a:bodyPr/>
              <a:lstStyle/>
              <a:p>
                <a:pPr>
                  <a:defRPr/>
                </a:pPr>
                <a:endParaRPr lang="el-GR" sz="1800">
                  <a:latin typeface="Arial" charset="0"/>
                </a:endParaRPr>
              </a:p>
            </p:txBody>
          </p:sp>
          <p:sp>
            <p:nvSpPr>
              <p:cNvPr id="66" name="Freeform 14">
                <a:extLst>
                  <a:ext uri="{FF2B5EF4-FFF2-40B4-BE49-F238E27FC236}">
                    <a16:creationId xmlns:a16="http://schemas.microsoft.com/office/drawing/2014/main" xmlns="" id="{FB9F45EC-7FFF-4EE4-AFCD-4B855485BDE4}"/>
                  </a:ext>
                </a:extLst>
              </p:cNvPr>
              <p:cNvSpPr>
                <a:spLocks/>
              </p:cNvSpPr>
              <p:nvPr/>
            </p:nvSpPr>
            <p:spPr bwMode="hidden">
              <a:xfrm>
                <a:off x="4037" y="3721"/>
                <a:ext cx="96" cy="30"/>
              </a:xfrm>
              <a:custGeom>
                <a:avLst/>
                <a:gdLst/>
                <a:ahLst/>
                <a:cxnLst>
                  <a:cxn ang="0">
                    <a:pos x="0" y="0"/>
                  </a:cxn>
                  <a:cxn ang="0">
                    <a:pos x="0" y="12"/>
                  </a:cxn>
                  <a:cxn ang="0">
                    <a:pos x="48" y="18"/>
                  </a:cxn>
                  <a:cxn ang="0">
                    <a:pos x="96" y="30"/>
                  </a:cxn>
                  <a:cxn ang="0">
                    <a:pos x="96" y="24"/>
                  </a:cxn>
                  <a:cxn ang="0">
                    <a:pos x="96" y="18"/>
                  </a:cxn>
                  <a:cxn ang="0">
                    <a:pos x="48" y="12"/>
                  </a:cxn>
                  <a:cxn ang="0">
                    <a:pos x="0" y="0"/>
                  </a:cxn>
                  <a:cxn ang="0">
                    <a:pos x="0" y="0"/>
                  </a:cxn>
                </a:cxnLst>
                <a:rect l="0" t="0" r="r" b="b"/>
                <a:pathLst>
                  <a:path w="96" h="30">
                    <a:moveTo>
                      <a:pt x="0" y="0"/>
                    </a:moveTo>
                    <a:lnTo>
                      <a:pt x="0" y="12"/>
                    </a:lnTo>
                    <a:lnTo>
                      <a:pt x="48" y="18"/>
                    </a:lnTo>
                    <a:lnTo>
                      <a:pt x="96" y="30"/>
                    </a:lnTo>
                    <a:lnTo>
                      <a:pt x="96" y="24"/>
                    </a:lnTo>
                    <a:lnTo>
                      <a:pt x="96" y="18"/>
                    </a:lnTo>
                    <a:lnTo>
                      <a:pt x="48" y="12"/>
                    </a:lnTo>
                    <a:lnTo>
                      <a:pt x="0" y="0"/>
                    </a:lnTo>
                    <a:lnTo>
                      <a:pt x="0" y="0"/>
                    </a:lnTo>
                    <a:close/>
                  </a:path>
                </a:pathLst>
              </a:custGeom>
              <a:gradFill rotWithShape="0">
                <a:gsLst>
                  <a:gs pos="0">
                    <a:schemeClr val="accent2"/>
                  </a:gs>
                  <a:gs pos="100000">
                    <a:schemeClr val="accent2">
                      <a:gamma/>
                      <a:shade val="87843"/>
                      <a:invGamma/>
                    </a:schemeClr>
                  </a:gs>
                </a:gsLst>
                <a:lin ang="0" scaled="1"/>
              </a:gradFill>
              <a:ln w="9525">
                <a:noFill/>
                <a:round/>
                <a:headEnd/>
                <a:tailEnd/>
              </a:ln>
            </p:spPr>
            <p:txBody>
              <a:bodyPr/>
              <a:lstStyle/>
              <a:p>
                <a:pPr>
                  <a:defRPr/>
                </a:pPr>
                <a:endParaRPr lang="el-GR" sz="1800">
                  <a:latin typeface="Arial" charset="0"/>
                </a:endParaRPr>
              </a:p>
            </p:txBody>
          </p:sp>
          <p:sp>
            <p:nvSpPr>
              <p:cNvPr id="67" name="Oval 15">
                <a:extLst>
                  <a:ext uri="{FF2B5EF4-FFF2-40B4-BE49-F238E27FC236}">
                    <a16:creationId xmlns:a16="http://schemas.microsoft.com/office/drawing/2014/main" xmlns="" id="{4F9AC02C-7C36-4610-8565-5254B8836C1C}"/>
                  </a:ext>
                </a:extLst>
              </p:cNvPr>
              <p:cNvSpPr>
                <a:spLocks noChangeArrowheads="1"/>
              </p:cNvSpPr>
              <p:nvPr/>
            </p:nvSpPr>
            <p:spPr bwMode="hidden">
              <a:xfrm>
                <a:off x="3910" y="3948"/>
                <a:ext cx="84" cy="53"/>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a:defRPr/>
                </a:pPr>
                <a:endParaRPr lang="el-GR" sz="1800">
                  <a:latin typeface="Arial" charset="0"/>
                </a:endParaRPr>
              </a:p>
            </p:txBody>
          </p:sp>
        </p:grpSp>
        <p:grpSp>
          <p:nvGrpSpPr>
            <p:cNvPr id="7" name="Group 16">
              <a:extLst>
                <a:ext uri="{FF2B5EF4-FFF2-40B4-BE49-F238E27FC236}">
                  <a16:creationId xmlns:a16="http://schemas.microsoft.com/office/drawing/2014/main" xmlns="" id="{DD109467-768C-44DB-AED5-7CF6142AE996}"/>
                </a:ext>
              </a:extLst>
            </p:cNvPr>
            <p:cNvGrpSpPr>
              <a:grpSpLocks/>
            </p:cNvGrpSpPr>
            <p:nvPr userDrawn="1"/>
          </p:nvGrpSpPr>
          <p:grpSpPr bwMode="auto">
            <a:xfrm>
              <a:off x="1776" y="3631"/>
              <a:ext cx="1626" cy="683"/>
              <a:chOff x="1776" y="3631"/>
              <a:chExt cx="1626" cy="683"/>
            </a:xfrm>
          </p:grpSpPr>
          <p:sp>
            <p:nvSpPr>
              <p:cNvPr id="39" name="Oval 17">
                <a:extLst>
                  <a:ext uri="{FF2B5EF4-FFF2-40B4-BE49-F238E27FC236}">
                    <a16:creationId xmlns:a16="http://schemas.microsoft.com/office/drawing/2014/main" xmlns="" id="{ABA0D87B-29EC-41E8-92D5-245C536952DE}"/>
                  </a:ext>
                </a:extLst>
              </p:cNvPr>
              <p:cNvSpPr>
                <a:spLocks noChangeArrowheads="1"/>
              </p:cNvSpPr>
              <p:nvPr/>
            </p:nvSpPr>
            <p:spPr bwMode="hidden">
              <a:xfrm>
                <a:off x="2268" y="3934"/>
                <a:ext cx="638" cy="377"/>
              </a:xfrm>
              <a:prstGeom prst="ellipse">
                <a:avLst/>
              </a:prstGeom>
              <a:gradFill rotWithShape="0">
                <a:gsLst>
                  <a:gs pos="0">
                    <a:schemeClr val="accent2">
                      <a:gamma/>
                      <a:shade val="87843"/>
                      <a:invGamma/>
                    </a:schemeClr>
                  </a:gs>
                  <a:gs pos="100000">
                    <a:schemeClr val="accent2"/>
                  </a:gs>
                </a:gsLst>
                <a:lin ang="2700000" scaled="1"/>
              </a:gradFill>
              <a:ln w="9525">
                <a:noFill/>
                <a:round/>
                <a:headEnd/>
                <a:tailEnd/>
              </a:ln>
              <a:effectLst/>
            </p:spPr>
            <p:txBody>
              <a:bodyPr/>
              <a:lstStyle/>
              <a:p>
                <a:pPr>
                  <a:defRPr/>
                </a:pPr>
                <a:endParaRPr lang="el-GR" sz="1800">
                  <a:latin typeface="Arial" charset="0"/>
                </a:endParaRPr>
              </a:p>
            </p:txBody>
          </p:sp>
          <p:sp>
            <p:nvSpPr>
              <p:cNvPr id="40" name="Oval 18">
                <a:extLst>
                  <a:ext uri="{FF2B5EF4-FFF2-40B4-BE49-F238E27FC236}">
                    <a16:creationId xmlns:a16="http://schemas.microsoft.com/office/drawing/2014/main" xmlns="" id="{B5568A2B-20DC-4652-86A7-CDDB2368CCFA}"/>
                  </a:ext>
                </a:extLst>
              </p:cNvPr>
              <p:cNvSpPr>
                <a:spLocks noChangeArrowheads="1"/>
              </p:cNvSpPr>
              <p:nvPr/>
            </p:nvSpPr>
            <p:spPr bwMode="hidden">
              <a:xfrm>
                <a:off x="2314" y="3958"/>
                <a:ext cx="543" cy="332"/>
              </a:xfrm>
              <a:prstGeom prst="ellipse">
                <a:avLst/>
              </a:prstGeom>
              <a:gradFill rotWithShape="0">
                <a:gsLst>
                  <a:gs pos="0">
                    <a:schemeClr val="accent2"/>
                  </a:gs>
                  <a:gs pos="100000">
                    <a:schemeClr val="accent2">
                      <a:gamma/>
                      <a:shade val="87843"/>
                      <a:invGamma/>
                    </a:schemeClr>
                  </a:gs>
                </a:gsLst>
                <a:lin ang="2700000" scaled="1"/>
              </a:gradFill>
              <a:ln w="9525">
                <a:noFill/>
                <a:round/>
                <a:headEnd/>
                <a:tailEnd/>
              </a:ln>
              <a:effectLst/>
            </p:spPr>
            <p:txBody>
              <a:bodyPr/>
              <a:lstStyle/>
              <a:p>
                <a:pPr>
                  <a:defRPr/>
                </a:pPr>
                <a:endParaRPr lang="el-GR" sz="1800">
                  <a:latin typeface="Arial" charset="0"/>
                </a:endParaRPr>
              </a:p>
            </p:txBody>
          </p:sp>
          <p:sp>
            <p:nvSpPr>
              <p:cNvPr id="41" name="Oval 19">
                <a:extLst>
                  <a:ext uri="{FF2B5EF4-FFF2-40B4-BE49-F238E27FC236}">
                    <a16:creationId xmlns:a16="http://schemas.microsoft.com/office/drawing/2014/main" xmlns="" id="{67F3A74B-60F3-4BF6-8989-FAC84135442F}"/>
                  </a:ext>
                </a:extLst>
              </p:cNvPr>
              <p:cNvSpPr>
                <a:spLocks noChangeArrowheads="1"/>
              </p:cNvSpPr>
              <p:nvPr/>
            </p:nvSpPr>
            <p:spPr bwMode="hidden">
              <a:xfrm>
                <a:off x="2341" y="3979"/>
                <a:ext cx="501" cy="299"/>
              </a:xfrm>
              <a:prstGeom prst="ellipse">
                <a:avLst/>
              </a:prstGeom>
              <a:gradFill rotWithShape="0">
                <a:gsLst>
                  <a:gs pos="0">
                    <a:schemeClr val="accent2">
                      <a:gamma/>
                      <a:shade val="90980"/>
                      <a:invGamma/>
                    </a:schemeClr>
                  </a:gs>
                  <a:gs pos="100000">
                    <a:schemeClr val="accent2"/>
                  </a:gs>
                </a:gsLst>
                <a:lin ang="2700000" scaled="1"/>
              </a:gradFill>
              <a:ln w="9525">
                <a:noFill/>
                <a:round/>
                <a:headEnd/>
                <a:tailEnd/>
              </a:ln>
              <a:effectLst/>
            </p:spPr>
            <p:txBody>
              <a:bodyPr/>
              <a:lstStyle/>
              <a:p>
                <a:pPr>
                  <a:defRPr/>
                </a:pPr>
                <a:endParaRPr lang="el-GR" sz="1800">
                  <a:latin typeface="Arial" charset="0"/>
                </a:endParaRPr>
              </a:p>
            </p:txBody>
          </p:sp>
          <p:sp>
            <p:nvSpPr>
              <p:cNvPr id="42" name="Oval 20">
                <a:extLst>
                  <a:ext uri="{FF2B5EF4-FFF2-40B4-BE49-F238E27FC236}">
                    <a16:creationId xmlns:a16="http://schemas.microsoft.com/office/drawing/2014/main" xmlns="" id="{F6DDDFFA-0920-43B9-8393-0AF2B9DCAB25}"/>
                  </a:ext>
                </a:extLst>
              </p:cNvPr>
              <p:cNvSpPr>
                <a:spLocks noChangeArrowheads="1"/>
              </p:cNvSpPr>
              <p:nvPr/>
            </p:nvSpPr>
            <p:spPr bwMode="hidden">
              <a:xfrm>
                <a:off x="2368" y="3997"/>
                <a:ext cx="444" cy="258"/>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a:defRPr/>
                </a:pPr>
                <a:endParaRPr lang="el-GR" sz="1800">
                  <a:latin typeface="Arial" charset="0"/>
                </a:endParaRPr>
              </a:p>
            </p:txBody>
          </p:sp>
          <p:sp>
            <p:nvSpPr>
              <p:cNvPr id="43" name="Oval 21">
                <a:extLst>
                  <a:ext uri="{FF2B5EF4-FFF2-40B4-BE49-F238E27FC236}">
                    <a16:creationId xmlns:a16="http://schemas.microsoft.com/office/drawing/2014/main" xmlns="" id="{459095EF-4715-4AF2-8A85-32D5DD0CF01B}"/>
                  </a:ext>
                </a:extLst>
              </p:cNvPr>
              <p:cNvSpPr>
                <a:spLocks noChangeArrowheads="1"/>
              </p:cNvSpPr>
              <p:nvPr/>
            </p:nvSpPr>
            <p:spPr bwMode="hidden">
              <a:xfrm>
                <a:off x="2385" y="4005"/>
                <a:ext cx="413" cy="240"/>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a:defRPr/>
                </a:pPr>
                <a:endParaRPr lang="el-GR" sz="1800">
                  <a:latin typeface="Arial" charset="0"/>
                </a:endParaRPr>
              </a:p>
            </p:txBody>
          </p:sp>
          <p:sp>
            <p:nvSpPr>
              <p:cNvPr id="44" name="Oval 22">
                <a:extLst>
                  <a:ext uri="{FF2B5EF4-FFF2-40B4-BE49-F238E27FC236}">
                    <a16:creationId xmlns:a16="http://schemas.microsoft.com/office/drawing/2014/main" xmlns="" id="{377AF4CD-A1EB-4057-8E5F-DE39914651C4}"/>
                  </a:ext>
                </a:extLst>
              </p:cNvPr>
              <p:cNvSpPr>
                <a:spLocks noChangeArrowheads="1"/>
              </p:cNvSpPr>
              <p:nvPr/>
            </p:nvSpPr>
            <p:spPr bwMode="hidden">
              <a:xfrm>
                <a:off x="2437" y="4026"/>
                <a:ext cx="306" cy="192"/>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a:defRPr/>
                </a:pPr>
                <a:endParaRPr lang="el-GR" sz="1800">
                  <a:latin typeface="Arial" charset="0"/>
                </a:endParaRPr>
              </a:p>
            </p:txBody>
          </p:sp>
          <p:sp>
            <p:nvSpPr>
              <p:cNvPr id="45" name="Oval 23">
                <a:extLst>
                  <a:ext uri="{FF2B5EF4-FFF2-40B4-BE49-F238E27FC236}">
                    <a16:creationId xmlns:a16="http://schemas.microsoft.com/office/drawing/2014/main" xmlns="" id="{57BFC16F-9984-4649-975B-689D76F34863}"/>
                  </a:ext>
                </a:extLst>
              </p:cNvPr>
              <p:cNvSpPr>
                <a:spLocks noChangeArrowheads="1"/>
              </p:cNvSpPr>
              <p:nvPr/>
            </p:nvSpPr>
            <p:spPr bwMode="hidden">
              <a:xfrm>
                <a:off x="2476" y="4056"/>
                <a:ext cx="227" cy="135"/>
              </a:xfrm>
              <a:prstGeom prst="ellipse">
                <a:avLst/>
              </a:prstGeom>
              <a:gradFill rotWithShape="0">
                <a:gsLst>
                  <a:gs pos="0">
                    <a:schemeClr val="accent2"/>
                  </a:gs>
                  <a:gs pos="100000">
                    <a:schemeClr val="accent2">
                      <a:gamma/>
                      <a:shade val="90980"/>
                      <a:invGamma/>
                    </a:schemeClr>
                  </a:gs>
                </a:gsLst>
                <a:lin ang="2700000" scaled="1"/>
              </a:gradFill>
              <a:ln w="9525">
                <a:noFill/>
                <a:round/>
                <a:headEnd/>
                <a:tailEnd/>
              </a:ln>
              <a:effectLst/>
            </p:spPr>
            <p:txBody>
              <a:bodyPr/>
              <a:lstStyle/>
              <a:p>
                <a:pPr>
                  <a:defRPr/>
                </a:pPr>
                <a:endParaRPr lang="el-GR" sz="1800">
                  <a:latin typeface="Arial" charset="0"/>
                </a:endParaRPr>
              </a:p>
            </p:txBody>
          </p:sp>
          <p:sp>
            <p:nvSpPr>
              <p:cNvPr id="46" name="Oval 24">
                <a:extLst>
                  <a:ext uri="{FF2B5EF4-FFF2-40B4-BE49-F238E27FC236}">
                    <a16:creationId xmlns:a16="http://schemas.microsoft.com/office/drawing/2014/main" xmlns="" id="{1F6C75ED-2902-472E-A9CB-69376AF1EFF8}"/>
                  </a:ext>
                </a:extLst>
              </p:cNvPr>
              <p:cNvSpPr>
                <a:spLocks noChangeArrowheads="1"/>
              </p:cNvSpPr>
              <p:nvPr/>
            </p:nvSpPr>
            <p:spPr bwMode="hidden">
              <a:xfrm>
                <a:off x="2542" y="4097"/>
                <a:ext cx="90" cy="60"/>
              </a:xfrm>
              <a:prstGeom prst="ellipse">
                <a:avLst/>
              </a:prstGeom>
              <a:gradFill rotWithShape="0">
                <a:gsLst>
                  <a:gs pos="0">
                    <a:schemeClr val="accent2"/>
                  </a:gs>
                  <a:gs pos="100000">
                    <a:schemeClr val="accent2">
                      <a:gamma/>
                      <a:shade val="90980"/>
                      <a:invGamma/>
                    </a:schemeClr>
                  </a:gs>
                </a:gsLst>
                <a:lin ang="0" scaled="1"/>
              </a:gradFill>
              <a:ln w="9525">
                <a:noFill/>
                <a:round/>
                <a:headEnd/>
                <a:tailEnd/>
              </a:ln>
              <a:effectLst/>
            </p:spPr>
            <p:txBody>
              <a:bodyPr/>
              <a:lstStyle/>
              <a:p>
                <a:pPr>
                  <a:defRPr/>
                </a:pPr>
                <a:endParaRPr lang="el-GR" sz="1800">
                  <a:latin typeface="Arial" charset="0"/>
                </a:endParaRPr>
              </a:p>
            </p:txBody>
          </p:sp>
          <p:sp>
            <p:nvSpPr>
              <p:cNvPr id="47" name="Freeform 25">
                <a:extLst>
                  <a:ext uri="{FF2B5EF4-FFF2-40B4-BE49-F238E27FC236}">
                    <a16:creationId xmlns:a16="http://schemas.microsoft.com/office/drawing/2014/main" xmlns="" id="{4BBEE50E-1B9F-4755-AA73-43D14C6B2A4C}"/>
                  </a:ext>
                </a:extLst>
              </p:cNvPr>
              <p:cNvSpPr>
                <a:spLocks/>
              </p:cNvSpPr>
              <p:nvPr/>
            </p:nvSpPr>
            <p:spPr bwMode="hidden">
              <a:xfrm>
                <a:off x="2585" y="3822"/>
                <a:ext cx="449" cy="186"/>
              </a:xfrm>
              <a:custGeom>
                <a:avLst/>
                <a:gdLst/>
                <a:ahLst/>
                <a:cxnLst>
                  <a:cxn ang="0">
                    <a:pos x="6" y="6"/>
                  </a:cxn>
                  <a:cxn ang="0">
                    <a:pos x="78" y="12"/>
                  </a:cxn>
                  <a:cxn ang="0">
                    <a:pos x="150" y="18"/>
                  </a:cxn>
                  <a:cxn ang="0">
                    <a:pos x="215" y="36"/>
                  </a:cxn>
                  <a:cxn ang="0">
                    <a:pos x="275" y="60"/>
                  </a:cxn>
                  <a:cxn ang="0">
                    <a:pos x="329" y="84"/>
                  </a:cxn>
                  <a:cxn ang="0">
                    <a:pos x="377" y="114"/>
                  </a:cxn>
                  <a:cxn ang="0">
                    <a:pos x="419" y="150"/>
                  </a:cxn>
                  <a:cxn ang="0">
                    <a:pos x="448" y="186"/>
                  </a:cxn>
                  <a:cxn ang="0">
                    <a:pos x="448" y="162"/>
                  </a:cxn>
                  <a:cxn ang="0">
                    <a:pos x="413" y="126"/>
                  </a:cxn>
                  <a:cxn ang="0">
                    <a:pos x="371" y="96"/>
                  </a:cxn>
                  <a:cxn ang="0">
                    <a:pos x="323" y="66"/>
                  </a:cxn>
                  <a:cxn ang="0">
                    <a:pos x="269" y="48"/>
                  </a:cxn>
                  <a:cxn ang="0">
                    <a:pos x="144" y="12"/>
                  </a:cxn>
                  <a:cxn ang="0">
                    <a:pos x="78" y="6"/>
                  </a:cxn>
                  <a:cxn ang="0">
                    <a:pos x="6" y="0"/>
                  </a:cxn>
                  <a:cxn ang="0">
                    <a:pos x="0" y="0"/>
                  </a:cxn>
                  <a:cxn ang="0">
                    <a:pos x="0" y="0"/>
                  </a:cxn>
                  <a:cxn ang="0">
                    <a:pos x="0" y="6"/>
                  </a:cxn>
                  <a:cxn ang="0">
                    <a:pos x="0" y="6"/>
                  </a:cxn>
                  <a:cxn ang="0">
                    <a:pos x="6" y="6"/>
                  </a:cxn>
                  <a:cxn ang="0">
                    <a:pos x="6" y="6"/>
                  </a:cxn>
                </a:cxnLst>
                <a:rect l="0" t="0" r="r" b="b"/>
                <a:pathLst>
                  <a:path w="448" h="186">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0"/>
                    </a:lnTo>
                    <a:lnTo>
                      <a:pt x="0" y="6"/>
                    </a:lnTo>
                    <a:lnTo>
                      <a:pt x="0" y="6"/>
                    </a:lnTo>
                    <a:lnTo>
                      <a:pt x="6" y="6"/>
                    </a:lnTo>
                    <a:lnTo>
                      <a:pt x="6" y="6"/>
                    </a:lnTo>
                    <a:close/>
                  </a:path>
                </a:pathLst>
              </a:custGeom>
              <a:gradFill rotWithShape="0">
                <a:gsLst>
                  <a:gs pos="0">
                    <a:schemeClr val="accent2">
                      <a:gamma/>
                      <a:shade val="90980"/>
                      <a:invGamma/>
                    </a:schemeClr>
                  </a:gs>
                  <a:gs pos="100000">
                    <a:schemeClr val="accent2"/>
                  </a:gs>
                </a:gsLst>
                <a:lin ang="5400000" scaled="1"/>
              </a:gradFill>
              <a:ln w="9525">
                <a:noFill/>
                <a:round/>
                <a:headEnd/>
                <a:tailEnd/>
              </a:ln>
            </p:spPr>
            <p:txBody>
              <a:bodyPr/>
              <a:lstStyle/>
              <a:p>
                <a:pPr>
                  <a:defRPr/>
                </a:pPr>
                <a:endParaRPr lang="el-GR" sz="1800">
                  <a:latin typeface="Arial" charset="0"/>
                </a:endParaRPr>
              </a:p>
            </p:txBody>
          </p:sp>
          <p:sp>
            <p:nvSpPr>
              <p:cNvPr id="48" name="Freeform 26">
                <a:extLst>
                  <a:ext uri="{FF2B5EF4-FFF2-40B4-BE49-F238E27FC236}">
                    <a16:creationId xmlns:a16="http://schemas.microsoft.com/office/drawing/2014/main" xmlns="" id="{344C247B-0B84-4FD7-843E-1D94C5121444}"/>
                  </a:ext>
                </a:extLst>
              </p:cNvPr>
              <p:cNvSpPr>
                <a:spLocks/>
              </p:cNvSpPr>
              <p:nvPr/>
            </p:nvSpPr>
            <p:spPr bwMode="hidden">
              <a:xfrm>
                <a:off x="2142" y="3852"/>
                <a:ext cx="892" cy="462"/>
              </a:xfrm>
              <a:custGeom>
                <a:avLst/>
                <a:gdLst/>
                <a:ahLst/>
                <a:cxnLst>
                  <a:cxn ang="0">
                    <a:pos x="23" y="276"/>
                  </a:cxn>
                  <a:cxn ang="0">
                    <a:pos x="29" y="222"/>
                  </a:cxn>
                  <a:cxn ang="0">
                    <a:pos x="59" y="174"/>
                  </a:cxn>
                  <a:cxn ang="0">
                    <a:pos x="95" y="132"/>
                  </a:cxn>
                  <a:cxn ang="0">
                    <a:pos x="149" y="96"/>
                  </a:cxn>
                  <a:cxn ang="0">
                    <a:pos x="209" y="60"/>
                  </a:cxn>
                  <a:cxn ang="0">
                    <a:pos x="281" y="36"/>
                  </a:cxn>
                  <a:cxn ang="0">
                    <a:pos x="364" y="24"/>
                  </a:cxn>
                  <a:cxn ang="0">
                    <a:pos x="448" y="18"/>
                  </a:cxn>
                  <a:cxn ang="0">
                    <a:pos x="532" y="24"/>
                  </a:cxn>
                  <a:cxn ang="0">
                    <a:pos x="609" y="36"/>
                  </a:cxn>
                  <a:cxn ang="0">
                    <a:pos x="681" y="60"/>
                  </a:cxn>
                  <a:cxn ang="0">
                    <a:pos x="741" y="96"/>
                  </a:cxn>
                  <a:cxn ang="0">
                    <a:pos x="795" y="132"/>
                  </a:cxn>
                  <a:cxn ang="0">
                    <a:pos x="831" y="174"/>
                  </a:cxn>
                  <a:cxn ang="0">
                    <a:pos x="861" y="222"/>
                  </a:cxn>
                  <a:cxn ang="0">
                    <a:pos x="867" y="276"/>
                  </a:cxn>
                  <a:cxn ang="0">
                    <a:pos x="855" y="330"/>
                  </a:cxn>
                  <a:cxn ang="0">
                    <a:pos x="831" y="378"/>
                  </a:cxn>
                  <a:cxn ang="0">
                    <a:pos x="783" y="426"/>
                  </a:cxn>
                  <a:cxn ang="0">
                    <a:pos x="723" y="462"/>
                  </a:cxn>
                  <a:cxn ang="0">
                    <a:pos x="765" y="462"/>
                  </a:cxn>
                  <a:cxn ang="0">
                    <a:pos x="819" y="426"/>
                  </a:cxn>
                  <a:cxn ang="0">
                    <a:pos x="855" y="378"/>
                  </a:cxn>
                  <a:cxn ang="0">
                    <a:pos x="884" y="330"/>
                  </a:cxn>
                  <a:cxn ang="0">
                    <a:pos x="890" y="276"/>
                  </a:cxn>
                  <a:cxn ang="0">
                    <a:pos x="884" y="222"/>
                  </a:cxn>
                  <a:cxn ang="0">
                    <a:pos x="855" y="168"/>
                  </a:cxn>
                  <a:cxn ang="0">
                    <a:pos x="813" y="120"/>
                  </a:cxn>
                  <a:cxn ang="0">
                    <a:pos x="759" y="84"/>
                  </a:cxn>
                  <a:cxn ang="0">
                    <a:pos x="693" y="48"/>
                  </a:cxn>
                  <a:cxn ang="0">
                    <a:pos x="621" y="24"/>
                  </a:cxn>
                  <a:cxn ang="0">
                    <a:pos x="538" y="6"/>
                  </a:cxn>
                  <a:cxn ang="0">
                    <a:pos x="448" y="0"/>
                  </a:cxn>
                  <a:cxn ang="0">
                    <a:pos x="358" y="6"/>
                  </a:cxn>
                  <a:cxn ang="0">
                    <a:pos x="275" y="24"/>
                  </a:cxn>
                  <a:cxn ang="0">
                    <a:pos x="197" y="48"/>
                  </a:cxn>
                  <a:cxn ang="0">
                    <a:pos x="131" y="84"/>
                  </a:cxn>
                  <a:cxn ang="0">
                    <a:pos x="77" y="120"/>
                  </a:cxn>
                  <a:cxn ang="0">
                    <a:pos x="35" y="168"/>
                  </a:cxn>
                  <a:cxn ang="0">
                    <a:pos x="12" y="222"/>
                  </a:cxn>
                  <a:cxn ang="0">
                    <a:pos x="0" y="276"/>
                  </a:cxn>
                  <a:cxn ang="0">
                    <a:pos x="6" y="330"/>
                  </a:cxn>
                  <a:cxn ang="0">
                    <a:pos x="35" y="378"/>
                  </a:cxn>
                  <a:cxn ang="0">
                    <a:pos x="71" y="426"/>
                  </a:cxn>
                  <a:cxn ang="0">
                    <a:pos x="125" y="462"/>
                  </a:cxn>
                  <a:cxn ang="0">
                    <a:pos x="167" y="462"/>
                  </a:cxn>
                  <a:cxn ang="0">
                    <a:pos x="107" y="426"/>
                  </a:cxn>
                  <a:cxn ang="0">
                    <a:pos x="59" y="378"/>
                  </a:cxn>
                  <a:cxn ang="0">
                    <a:pos x="35" y="330"/>
                  </a:cxn>
                  <a:cxn ang="0">
                    <a:pos x="23" y="276"/>
                  </a:cxn>
                  <a:cxn ang="0">
                    <a:pos x="23" y="276"/>
                  </a:cxn>
                </a:cxnLst>
                <a:rect l="0" t="0" r="r" b="b"/>
                <a:pathLst>
                  <a:path w="890" h="462">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lnTo>
                      <a:pt x="23" y="276"/>
                    </a:lnTo>
                    <a:close/>
                  </a:path>
                </a:pathLst>
              </a:custGeom>
              <a:gradFill rotWithShape="0">
                <a:gsLst>
                  <a:gs pos="0">
                    <a:schemeClr val="accent2"/>
                  </a:gs>
                  <a:gs pos="100000">
                    <a:schemeClr val="accent2">
                      <a:gamma/>
                      <a:shade val="84706"/>
                      <a:invGamma/>
                    </a:schemeClr>
                  </a:gs>
                </a:gsLst>
                <a:lin ang="2700000" scaled="1"/>
              </a:gradFill>
              <a:ln w="9525">
                <a:noFill/>
                <a:round/>
                <a:headEnd/>
                <a:tailEnd/>
              </a:ln>
            </p:spPr>
            <p:txBody>
              <a:bodyPr/>
              <a:lstStyle/>
              <a:p>
                <a:pPr>
                  <a:defRPr/>
                </a:pPr>
                <a:endParaRPr lang="el-GR" sz="1800">
                  <a:latin typeface="Arial" charset="0"/>
                </a:endParaRPr>
              </a:p>
            </p:txBody>
          </p:sp>
          <p:sp>
            <p:nvSpPr>
              <p:cNvPr id="49" name="Freeform 27">
                <a:extLst>
                  <a:ext uri="{FF2B5EF4-FFF2-40B4-BE49-F238E27FC236}">
                    <a16:creationId xmlns:a16="http://schemas.microsoft.com/office/drawing/2014/main" xmlns="" id="{3C618244-C4A1-4F80-B2D8-1C50B183B43E}"/>
                  </a:ext>
                </a:extLst>
              </p:cNvPr>
              <p:cNvSpPr>
                <a:spLocks/>
              </p:cNvSpPr>
              <p:nvPr/>
            </p:nvSpPr>
            <p:spPr bwMode="hidden">
              <a:xfrm>
                <a:off x="2082" y="3828"/>
                <a:ext cx="407" cy="486"/>
              </a:xfrm>
              <a:custGeom>
                <a:avLst/>
                <a:gdLst/>
                <a:ahLst/>
                <a:cxnLst>
                  <a:cxn ang="0">
                    <a:pos x="18" y="300"/>
                  </a:cxn>
                  <a:cxn ang="0">
                    <a:pos x="24" y="246"/>
                  </a:cxn>
                  <a:cxn ang="0">
                    <a:pos x="48" y="198"/>
                  </a:cxn>
                  <a:cxn ang="0">
                    <a:pos x="83" y="150"/>
                  </a:cxn>
                  <a:cxn ang="0">
                    <a:pos x="131" y="108"/>
                  </a:cxn>
                  <a:cxn ang="0">
                    <a:pos x="185" y="72"/>
                  </a:cxn>
                  <a:cxn ang="0">
                    <a:pos x="251" y="42"/>
                  </a:cxn>
                  <a:cxn ang="0">
                    <a:pos x="329" y="24"/>
                  </a:cxn>
                  <a:cxn ang="0">
                    <a:pos x="406" y="6"/>
                  </a:cxn>
                  <a:cxn ang="0">
                    <a:pos x="406" y="0"/>
                  </a:cxn>
                  <a:cxn ang="0">
                    <a:pos x="323" y="12"/>
                  </a:cxn>
                  <a:cxn ang="0">
                    <a:pos x="245" y="36"/>
                  </a:cxn>
                  <a:cxn ang="0">
                    <a:pos x="179" y="66"/>
                  </a:cxn>
                  <a:cxn ang="0">
                    <a:pos x="119" y="102"/>
                  </a:cxn>
                  <a:cxn ang="0">
                    <a:pos x="72" y="144"/>
                  </a:cxn>
                  <a:cxn ang="0">
                    <a:pos x="30" y="192"/>
                  </a:cxn>
                  <a:cxn ang="0">
                    <a:pos x="6" y="246"/>
                  </a:cxn>
                  <a:cxn ang="0">
                    <a:pos x="0" y="300"/>
                  </a:cxn>
                  <a:cxn ang="0">
                    <a:pos x="6" y="348"/>
                  </a:cxn>
                  <a:cxn ang="0">
                    <a:pos x="30" y="396"/>
                  </a:cxn>
                  <a:cxn ang="0">
                    <a:pos x="66" y="444"/>
                  </a:cxn>
                  <a:cxn ang="0">
                    <a:pos x="107" y="486"/>
                  </a:cxn>
                  <a:cxn ang="0">
                    <a:pos x="131" y="486"/>
                  </a:cxn>
                  <a:cxn ang="0">
                    <a:pos x="83" y="450"/>
                  </a:cxn>
                  <a:cxn ang="0">
                    <a:pos x="48" y="402"/>
                  </a:cxn>
                  <a:cxn ang="0">
                    <a:pos x="24" y="354"/>
                  </a:cxn>
                  <a:cxn ang="0">
                    <a:pos x="18" y="300"/>
                  </a:cxn>
                  <a:cxn ang="0">
                    <a:pos x="18" y="300"/>
                  </a:cxn>
                </a:cxnLst>
                <a:rect l="0" t="0" r="r" b="b"/>
                <a:pathLst>
                  <a:path w="406" h="486">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lnTo>
                      <a:pt x="18" y="300"/>
                    </a:lnTo>
                    <a:close/>
                  </a:path>
                </a:pathLst>
              </a:custGeom>
              <a:gradFill rotWithShape="0">
                <a:gsLst>
                  <a:gs pos="0">
                    <a:schemeClr val="accent2"/>
                  </a:gs>
                  <a:gs pos="100000">
                    <a:schemeClr val="accent2">
                      <a:gamma/>
                      <a:shade val="90980"/>
                      <a:invGamma/>
                    </a:schemeClr>
                  </a:gs>
                </a:gsLst>
                <a:lin ang="0" scaled="1"/>
              </a:gradFill>
              <a:ln w="9525">
                <a:noFill/>
                <a:round/>
                <a:headEnd/>
                <a:tailEnd/>
              </a:ln>
            </p:spPr>
            <p:txBody>
              <a:bodyPr/>
              <a:lstStyle/>
              <a:p>
                <a:pPr>
                  <a:defRPr/>
                </a:pPr>
                <a:endParaRPr lang="el-GR" sz="1800">
                  <a:latin typeface="Arial" charset="0"/>
                </a:endParaRPr>
              </a:p>
            </p:txBody>
          </p:sp>
          <p:sp>
            <p:nvSpPr>
              <p:cNvPr id="50" name="Freeform 28">
                <a:extLst>
                  <a:ext uri="{FF2B5EF4-FFF2-40B4-BE49-F238E27FC236}">
                    <a16:creationId xmlns:a16="http://schemas.microsoft.com/office/drawing/2014/main" xmlns="" id="{3A07F14F-26D7-4ECE-8298-767F4A0DA2BF}"/>
                  </a:ext>
                </a:extLst>
              </p:cNvPr>
              <p:cNvSpPr>
                <a:spLocks/>
              </p:cNvSpPr>
              <p:nvPr/>
            </p:nvSpPr>
            <p:spPr bwMode="hidden">
              <a:xfrm>
                <a:off x="2987" y="4044"/>
                <a:ext cx="108" cy="252"/>
              </a:xfrm>
              <a:custGeom>
                <a:avLst/>
                <a:gdLst/>
                <a:ahLst/>
                <a:cxnLst>
                  <a:cxn ang="0">
                    <a:pos x="89" y="84"/>
                  </a:cxn>
                  <a:cxn ang="0">
                    <a:pos x="83" y="132"/>
                  </a:cxn>
                  <a:cxn ang="0">
                    <a:pos x="65" y="174"/>
                  </a:cxn>
                  <a:cxn ang="0">
                    <a:pos x="36" y="216"/>
                  </a:cxn>
                  <a:cxn ang="0">
                    <a:pos x="0" y="252"/>
                  </a:cxn>
                  <a:cxn ang="0">
                    <a:pos x="18" y="252"/>
                  </a:cxn>
                  <a:cxn ang="0">
                    <a:pos x="53" y="216"/>
                  </a:cxn>
                  <a:cxn ang="0">
                    <a:pos x="83" y="174"/>
                  </a:cxn>
                  <a:cxn ang="0">
                    <a:pos x="101" y="132"/>
                  </a:cxn>
                  <a:cxn ang="0">
                    <a:pos x="107" y="84"/>
                  </a:cxn>
                  <a:cxn ang="0">
                    <a:pos x="101" y="42"/>
                  </a:cxn>
                  <a:cxn ang="0">
                    <a:pos x="89" y="0"/>
                  </a:cxn>
                  <a:cxn ang="0">
                    <a:pos x="65" y="0"/>
                  </a:cxn>
                  <a:cxn ang="0">
                    <a:pos x="83" y="42"/>
                  </a:cxn>
                  <a:cxn ang="0">
                    <a:pos x="89" y="84"/>
                  </a:cxn>
                  <a:cxn ang="0">
                    <a:pos x="89" y="84"/>
                  </a:cxn>
                </a:cxnLst>
                <a:rect l="0" t="0" r="r" b="b"/>
                <a:pathLst>
                  <a:path w="107" h="252">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lnTo>
                      <a:pt x="89" y="84"/>
                    </a:lnTo>
                    <a:close/>
                  </a:path>
                </a:pathLst>
              </a:custGeom>
              <a:gradFill rotWithShape="0">
                <a:gsLst>
                  <a:gs pos="0">
                    <a:schemeClr val="accent2"/>
                  </a:gs>
                  <a:gs pos="100000">
                    <a:schemeClr val="accent2">
                      <a:gamma/>
                      <a:shade val="81961"/>
                      <a:invGamma/>
                    </a:schemeClr>
                  </a:gs>
                </a:gsLst>
                <a:lin ang="5400000" scaled="1"/>
              </a:gradFill>
              <a:ln w="9525">
                <a:noFill/>
                <a:round/>
                <a:headEnd/>
                <a:tailEnd/>
              </a:ln>
            </p:spPr>
            <p:txBody>
              <a:bodyPr/>
              <a:lstStyle/>
              <a:p>
                <a:pPr>
                  <a:defRPr/>
                </a:pPr>
                <a:endParaRPr lang="el-GR" sz="1800">
                  <a:latin typeface="Arial" charset="0"/>
                </a:endParaRPr>
              </a:p>
            </p:txBody>
          </p:sp>
          <p:sp>
            <p:nvSpPr>
              <p:cNvPr id="51" name="Freeform 29">
                <a:extLst>
                  <a:ext uri="{FF2B5EF4-FFF2-40B4-BE49-F238E27FC236}">
                    <a16:creationId xmlns:a16="http://schemas.microsoft.com/office/drawing/2014/main" xmlns="" id="{CE105932-D86D-4748-A456-07712F1E9870}"/>
                  </a:ext>
                </a:extLst>
              </p:cNvPr>
              <p:cNvSpPr>
                <a:spLocks/>
              </p:cNvSpPr>
              <p:nvPr/>
            </p:nvSpPr>
            <p:spPr bwMode="hidden">
              <a:xfrm>
                <a:off x="2068" y="3685"/>
                <a:ext cx="835" cy="150"/>
              </a:xfrm>
              <a:custGeom>
                <a:avLst/>
                <a:gdLst/>
                <a:ahLst/>
                <a:cxnLst>
                  <a:cxn ang="0">
                    <a:pos x="518" y="18"/>
                  </a:cxn>
                  <a:cxn ang="0">
                    <a:pos x="597" y="24"/>
                  </a:cxn>
                  <a:cxn ang="0">
                    <a:pos x="682" y="30"/>
                  </a:cxn>
                  <a:cxn ang="0">
                    <a:pos x="755" y="42"/>
                  </a:cxn>
                  <a:cxn ang="0">
                    <a:pos x="828" y="60"/>
                  </a:cxn>
                  <a:cxn ang="0">
                    <a:pos x="835" y="42"/>
                  </a:cxn>
                  <a:cxn ang="0">
                    <a:pos x="761" y="24"/>
                  </a:cxn>
                  <a:cxn ang="0">
                    <a:pos x="688" y="12"/>
                  </a:cxn>
                  <a:cxn ang="0">
                    <a:pos x="603" y="6"/>
                  </a:cxn>
                  <a:cxn ang="0">
                    <a:pos x="518" y="0"/>
                  </a:cxn>
                  <a:cxn ang="0">
                    <a:pos x="372" y="12"/>
                  </a:cxn>
                  <a:cxn ang="0">
                    <a:pos x="232" y="36"/>
                  </a:cxn>
                  <a:cxn ang="0">
                    <a:pos x="110" y="78"/>
                  </a:cxn>
                  <a:cxn ang="0">
                    <a:pos x="0" y="132"/>
                  </a:cxn>
                  <a:cxn ang="0">
                    <a:pos x="19" y="150"/>
                  </a:cxn>
                  <a:cxn ang="0">
                    <a:pos x="122" y="96"/>
                  </a:cxn>
                  <a:cxn ang="0">
                    <a:pos x="244" y="54"/>
                  </a:cxn>
                  <a:cxn ang="0">
                    <a:pos x="378" y="30"/>
                  </a:cxn>
                  <a:cxn ang="0">
                    <a:pos x="518" y="18"/>
                  </a:cxn>
                  <a:cxn ang="0">
                    <a:pos x="518" y="18"/>
                  </a:cxn>
                </a:cxnLst>
                <a:rect l="0" t="0" r="r" b="b"/>
                <a:pathLst>
                  <a:path w="835" h="15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lnTo>
                      <a:pt x="518" y="18"/>
                    </a:lnTo>
                    <a:close/>
                  </a:path>
                </a:pathLst>
              </a:custGeom>
              <a:solidFill>
                <a:schemeClr val="accent2"/>
              </a:solidFill>
              <a:ln w="9525">
                <a:noFill/>
                <a:round/>
                <a:headEnd/>
                <a:tailEnd/>
              </a:ln>
            </p:spPr>
            <p:txBody>
              <a:bodyPr/>
              <a:lstStyle/>
              <a:p>
                <a:pPr>
                  <a:defRPr/>
                </a:pPr>
                <a:endParaRPr lang="el-GR" sz="1800">
                  <a:latin typeface="Arial" charset="0"/>
                </a:endParaRPr>
              </a:p>
            </p:txBody>
          </p:sp>
          <p:sp>
            <p:nvSpPr>
              <p:cNvPr id="52" name="Freeform 30">
                <a:extLst>
                  <a:ext uri="{FF2B5EF4-FFF2-40B4-BE49-F238E27FC236}">
                    <a16:creationId xmlns:a16="http://schemas.microsoft.com/office/drawing/2014/main" xmlns="" id="{7D0CB24A-A489-4E05-B2D0-8EB8F87976CB}"/>
                  </a:ext>
                </a:extLst>
              </p:cNvPr>
              <p:cNvSpPr>
                <a:spLocks/>
              </p:cNvSpPr>
              <p:nvPr/>
            </p:nvSpPr>
            <p:spPr bwMode="hidden">
              <a:xfrm>
                <a:off x="1867" y="3853"/>
                <a:ext cx="171" cy="461"/>
              </a:xfrm>
              <a:custGeom>
                <a:avLst/>
                <a:gdLst/>
                <a:ahLst/>
                <a:cxnLst>
                  <a:cxn ang="0">
                    <a:pos x="31" y="263"/>
                  </a:cxn>
                  <a:cxn ang="0">
                    <a:pos x="43" y="191"/>
                  </a:cxn>
                  <a:cxn ang="0">
                    <a:pos x="67" y="131"/>
                  </a:cxn>
                  <a:cxn ang="0">
                    <a:pos x="116" y="72"/>
                  </a:cxn>
                  <a:cxn ang="0">
                    <a:pos x="171" y="18"/>
                  </a:cxn>
                  <a:cxn ang="0">
                    <a:pos x="153" y="0"/>
                  </a:cxn>
                  <a:cxn ang="0">
                    <a:pos x="86" y="60"/>
                  </a:cxn>
                  <a:cxn ang="0">
                    <a:pos x="43" y="120"/>
                  </a:cxn>
                  <a:cxn ang="0">
                    <a:pos x="13" y="191"/>
                  </a:cxn>
                  <a:cxn ang="0">
                    <a:pos x="0" y="263"/>
                  </a:cxn>
                  <a:cxn ang="0">
                    <a:pos x="6" y="317"/>
                  </a:cxn>
                  <a:cxn ang="0">
                    <a:pos x="25" y="365"/>
                  </a:cxn>
                  <a:cxn ang="0">
                    <a:pos x="49" y="413"/>
                  </a:cxn>
                  <a:cxn ang="0">
                    <a:pos x="86" y="461"/>
                  </a:cxn>
                  <a:cxn ang="0">
                    <a:pos x="122" y="461"/>
                  </a:cxn>
                  <a:cxn ang="0">
                    <a:pos x="86" y="413"/>
                  </a:cxn>
                  <a:cxn ang="0">
                    <a:pos x="55" y="365"/>
                  </a:cxn>
                  <a:cxn ang="0">
                    <a:pos x="37" y="317"/>
                  </a:cxn>
                  <a:cxn ang="0">
                    <a:pos x="31" y="263"/>
                  </a:cxn>
                  <a:cxn ang="0">
                    <a:pos x="31" y="263"/>
                  </a:cxn>
                </a:cxnLst>
                <a:rect l="0" t="0" r="r" b="b"/>
                <a:pathLst>
                  <a:path w="171" h="461">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lnTo>
                      <a:pt x="31" y="263"/>
                    </a:lnTo>
                    <a:close/>
                  </a:path>
                </a:pathLst>
              </a:custGeom>
              <a:solidFill>
                <a:schemeClr val="accent2"/>
              </a:solidFill>
              <a:ln w="9525">
                <a:noFill/>
                <a:round/>
                <a:headEnd/>
                <a:tailEnd/>
              </a:ln>
            </p:spPr>
            <p:txBody>
              <a:bodyPr/>
              <a:lstStyle/>
              <a:p>
                <a:pPr>
                  <a:defRPr/>
                </a:pPr>
                <a:endParaRPr lang="el-GR" sz="1800">
                  <a:latin typeface="Arial" charset="0"/>
                </a:endParaRPr>
              </a:p>
            </p:txBody>
          </p:sp>
          <p:sp>
            <p:nvSpPr>
              <p:cNvPr id="53" name="Freeform 31">
                <a:extLst>
                  <a:ext uri="{FF2B5EF4-FFF2-40B4-BE49-F238E27FC236}">
                    <a16:creationId xmlns:a16="http://schemas.microsoft.com/office/drawing/2014/main" xmlns="" id="{B8B5A99A-1E57-4DAC-80FB-B0CBD28DCAEE}"/>
                  </a:ext>
                </a:extLst>
              </p:cNvPr>
              <p:cNvSpPr>
                <a:spLocks/>
              </p:cNvSpPr>
              <p:nvPr/>
            </p:nvSpPr>
            <p:spPr bwMode="hidden">
              <a:xfrm>
                <a:off x="2951" y="3751"/>
                <a:ext cx="360" cy="563"/>
              </a:xfrm>
              <a:custGeom>
                <a:avLst/>
                <a:gdLst/>
                <a:ahLst/>
                <a:cxnLst>
                  <a:cxn ang="0">
                    <a:pos x="360" y="365"/>
                  </a:cxn>
                  <a:cxn ang="0">
                    <a:pos x="353" y="305"/>
                  </a:cxn>
                  <a:cxn ang="0">
                    <a:pos x="335" y="251"/>
                  </a:cxn>
                  <a:cxn ang="0">
                    <a:pos x="305" y="204"/>
                  </a:cxn>
                  <a:cxn ang="0">
                    <a:pos x="262" y="156"/>
                  </a:cxn>
                  <a:cxn ang="0">
                    <a:pos x="213" y="108"/>
                  </a:cxn>
                  <a:cxn ang="0">
                    <a:pos x="159" y="66"/>
                  </a:cxn>
                  <a:cxn ang="0">
                    <a:pos x="92" y="30"/>
                  </a:cxn>
                  <a:cxn ang="0">
                    <a:pos x="19" y="0"/>
                  </a:cxn>
                  <a:cxn ang="0">
                    <a:pos x="0" y="12"/>
                  </a:cxn>
                  <a:cxn ang="0">
                    <a:pos x="67" y="42"/>
                  </a:cxn>
                  <a:cxn ang="0">
                    <a:pos x="134" y="78"/>
                  </a:cxn>
                  <a:cxn ang="0">
                    <a:pos x="189" y="114"/>
                  </a:cxn>
                  <a:cxn ang="0">
                    <a:pos x="238" y="162"/>
                  </a:cxn>
                  <a:cxn ang="0">
                    <a:pos x="274" y="210"/>
                  </a:cxn>
                  <a:cxn ang="0">
                    <a:pos x="299" y="257"/>
                  </a:cxn>
                  <a:cxn ang="0">
                    <a:pos x="317" y="311"/>
                  </a:cxn>
                  <a:cxn ang="0">
                    <a:pos x="323" y="365"/>
                  </a:cxn>
                  <a:cxn ang="0">
                    <a:pos x="317" y="419"/>
                  </a:cxn>
                  <a:cxn ang="0">
                    <a:pos x="299" y="467"/>
                  </a:cxn>
                  <a:cxn ang="0">
                    <a:pos x="274" y="515"/>
                  </a:cxn>
                  <a:cxn ang="0">
                    <a:pos x="238" y="563"/>
                  </a:cxn>
                  <a:cxn ang="0">
                    <a:pos x="268" y="563"/>
                  </a:cxn>
                  <a:cxn ang="0">
                    <a:pos x="311" y="515"/>
                  </a:cxn>
                  <a:cxn ang="0">
                    <a:pos x="335" y="467"/>
                  </a:cxn>
                  <a:cxn ang="0">
                    <a:pos x="353" y="419"/>
                  </a:cxn>
                  <a:cxn ang="0">
                    <a:pos x="360" y="365"/>
                  </a:cxn>
                  <a:cxn ang="0">
                    <a:pos x="360" y="365"/>
                  </a:cxn>
                </a:cxnLst>
                <a:rect l="0" t="0" r="r" b="b"/>
                <a:pathLst>
                  <a:path w="360" h="563">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lnTo>
                      <a:pt x="360" y="36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el-GR" sz="1800">
                  <a:latin typeface="Arial" charset="0"/>
                </a:endParaRPr>
              </a:p>
            </p:txBody>
          </p:sp>
          <p:sp>
            <p:nvSpPr>
              <p:cNvPr id="54" name="Freeform 32">
                <a:extLst>
                  <a:ext uri="{FF2B5EF4-FFF2-40B4-BE49-F238E27FC236}">
                    <a16:creationId xmlns:a16="http://schemas.microsoft.com/office/drawing/2014/main" xmlns="" id="{03FEA81F-783E-4D69-8D6D-790BE5A17916}"/>
                  </a:ext>
                </a:extLst>
              </p:cNvPr>
              <p:cNvSpPr>
                <a:spLocks/>
              </p:cNvSpPr>
              <p:nvPr/>
            </p:nvSpPr>
            <p:spPr bwMode="hidden">
              <a:xfrm>
                <a:off x="2318" y="3631"/>
                <a:ext cx="1078" cy="425"/>
              </a:xfrm>
              <a:custGeom>
                <a:avLst/>
                <a:gdLst/>
                <a:ahLst/>
                <a:cxnLst>
                  <a:cxn ang="0">
                    <a:pos x="1053" y="425"/>
                  </a:cxn>
                  <a:cxn ang="0">
                    <a:pos x="1078" y="419"/>
                  </a:cxn>
                  <a:cxn ang="0">
                    <a:pos x="1066" y="377"/>
                  </a:cxn>
                  <a:cxn ang="0">
                    <a:pos x="1047" y="336"/>
                  </a:cxn>
                  <a:cxn ang="0">
                    <a:pos x="986" y="252"/>
                  </a:cxn>
                  <a:cxn ang="0">
                    <a:pos x="907" y="180"/>
                  </a:cxn>
                  <a:cxn ang="0">
                    <a:pos x="810" y="120"/>
                  </a:cxn>
                  <a:cxn ang="0">
                    <a:pos x="694" y="72"/>
                  </a:cxn>
                  <a:cxn ang="0">
                    <a:pos x="560" y="30"/>
                  </a:cxn>
                  <a:cxn ang="0">
                    <a:pos x="420" y="6"/>
                  </a:cxn>
                  <a:cxn ang="0">
                    <a:pos x="268" y="0"/>
                  </a:cxn>
                  <a:cxn ang="0">
                    <a:pos x="134" y="6"/>
                  </a:cxn>
                  <a:cxn ang="0">
                    <a:pos x="0" y="24"/>
                  </a:cxn>
                  <a:cxn ang="0">
                    <a:pos x="12" y="36"/>
                  </a:cxn>
                  <a:cxn ang="0">
                    <a:pos x="134" y="18"/>
                  </a:cxn>
                  <a:cxn ang="0">
                    <a:pos x="268" y="12"/>
                  </a:cxn>
                  <a:cxn ang="0">
                    <a:pos x="420" y="18"/>
                  </a:cxn>
                  <a:cxn ang="0">
                    <a:pos x="554" y="42"/>
                  </a:cxn>
                  <a:cxn ang="0">
                    <a:pos x="682" y="84"/>
                  </a:cxn>
                  <a:cxn ang="0">
                    <a:pos x="798" y="132"/>
                  </a:cxn>
                  <a:cxn ang="0">
                    <a:pos x="895" y="192"/>
                  </a:cxn>
                  <a:cxn ang="0">
                    <a:pos x="968" y="264"/>
                  </a:cxn>
                  <a:cxn ang="0">
                    <a:pos x="999" y="300"/>
                  </a:cxn>
                  <a:cxn ang="0">
                    <a:pos x="1023" y="342"/>
                  </a:cxn>
                  <a:cxn ang="0">
                    <a:pos x="1041" y="383"/>
                  </a:cxn>
                  <a:cxn ang="0">
                    <a:pos x="1053" y="425"/>
                  </a:cxn>
                  <a:cxn ang="0">
                    <a:pos x="1053" y="425"/>
                  </a:cxn>
                </a:cxnLst>
                <a:rect l="0" t="0" r="r" b="b"/>
                <a:pathLst>
                  <a:path w="1078" h="425">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lnTo>
                      <a:pt x="1053" y="42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el-GR" sz="1800">
                  <a:latin typeface="Arial" charset="0"/>
                </a:endParaRPr>
              </a:p>
            </p:txBody>
          </p:sp>
          <p:sp>
            <p:nvSpPr>
              <p:cNvPr id="55" name="Freeform 33">
                <a:extLst>
                  <a:ext uri="{FF2B5EF4-FFF2-40B4-BE49-F238E27FC236}">
                    <a16:creationId xmlns:a16="http://schemas.microsoft.com/office/drawing/2014/main" xmlns="" id="{8F3E7613-4F84-4740-BFC9-6ABDBA058678}"/>
                  </a:ext>
                </a:extLst>
              </p:cNvPr>
              <p:cNvSpPr>
                <a:spLocks/>
              </p:cNvSpPr>
              <p:nvPr/>
            </p:nvSpPr>
            <p:spPr bwMode="hidden">
              <a:xfrm>
                <a:off x="3304" y="4080"/>
                <a:ext cx="98" cy="234"/>
              </a:xfrm>
              <a:custGeom>
                <a:avLst/>
                <a:gdLst/>
                <a:ahLst/>
                <a:cxnLst>
                  <a:cxn ang="0">
                    <a:pos x="0" y="234"/>
                  </a:cxn>
                  <a:cxn ang="0">
                    <a:pos x="25" y="234"/>
                  </a:cxn>
                  <a:cxn ang="0">
                    <a:pos x="55" y="186"/>
                  </a:cxn>
                  <a:cxn ang="0">
                    <a:pos x="80" y="138"/>
                  </a:cxn>
                  <a:cxn ang="0">
                    <a:pos x="92" y="90"/>
                  </a:cxn>
                  <a:cxn ang="0">
                    <a:pos x="98" y="36"/>
                  </a:cxn>
                  <a:cxn ang="0">
                    <a:pos x="98" y="0"/>
                  </a:cxn>
                  <a:cxn ang="0">
                    <a:pos x="74" y="0"/>
                  </a:cxn>
                  <a:cxn ang="0">
                    <a:pos x="74" y="36"/>
                  </a:cxn>
                  <a:cxn ang="0">
                    <a:pos x="67" y="90"/>
                  </a:cxn>
                  <a:cxn ang="0">
                    <a:pos x="55" y="138"/>
                  </a:cxn>
                  <a:cxn ang="0">
                    <a:pos x="31" y="186"/>
                  </a:cxn>
                  <a:cxn ang="0">
                    <a:pos x="0" y="234"/>
                  </a:cxn>
                  <a:cxn ang="0">
                    <a:pos x="0" y="234"/>
                  </a:cxn>
                </a:cxnLst>
                <a:rect l="0" t="0" r="r" b="b"/>
                <a:pathLst>
                  <a:path w="98" h="234">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lnTo>
                      <a:pt x="0" y="234"/>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el-GR" sz="1800">
                  <a:latin typeface="Arial" charset="0"/>
                </a:endParaRPr>
              </a:p>
            </p:txBody>
          </p:sp>
          <p:sp>
            <p:nvSpPr>
              <p:cNvPr id="56" name="Freeform 34">
                <a:extLst>
                  <a:ext uri="{FF2B5EF4-FFF2-40B4-BE49-F238E27FC236}">
                    <a16:creationId xmlns:a16="http://schemas.microsoft.com/office/drawing/2014/main" xmlns="" id="{512BA339-E1C3-4240-A166-FD2A213E9926}"/>
                  </a:ext>
                </a:extLst>
              </p:cNvPr>
              <p:cNvSpPr>
                <a:spLocks/>
              </p:cNvSpPr>
              <p:nvPr/>
            </p:nvSpPr>
            <p:spPr bwMode="hidden">
              <a:xfrm>
                <a:off x="1776" y="3673"/>
                <a:ext cx="481" cy="641"/>
              </a:xfrm>
              <a:custGeom>
                <a:avLst/>
                <a:gdLst/>
                <a:ahLst/>
                <a:cxnLst>
                  <a:cxn ang="0">
                    <a:pos x="18" y="443"/>
                  </a:cxn>
                  <a:cxn ang="0">
                    <a:pos x="24" y="371"/>
                  </a:cxn>
                  <a:cxn ang="0">
                    <a:pos x="55" y="305"/>
                  </a:cxn>
                  <a:cxn ang="0">
                    <a:pos x="91" y="246"/>
                  </a:cxn>
                  <a:cxn ang="0">
                    <a:pos x="146" y="186"/>
                  </a:cxn>
                  <a:cxn ang="0">
                    <a:pos x="213" y="132"/>
                  </a:cxn>
                  <a:cxn ang="0">
                    <a:pos x="292" y="84"/>
                  </a:cxn>
                  <a:cxn ang="0">
                    <a:pos x="384" y="48"/>
                  </a:cxn>
                  <a:cxn ang="0">
                    <a:pos x="481" y="12"/>
                  </a:cxn>
                  <a:cxn ang="0">
                    <a:pos x="457" y="0"/>
                  </a:cxn>
                  <a:cxn ang="0">
                    <a:pos x="359" y="36"/>
                  </a:cxn>
                  <a:cxn ang="0">
                    <a:pos x="274" y="78"/>
                  </a:cxn>
                  <a:cxn ang="0">
                    <a:pos x="195" y="126"/>
                  </a:cxn>
                  <a:cxn ang="0">
                    <a:pos x="128" y="180"/>
                  </a:cxn>
                  <a:cxn ang="0">
                    <a:pos x="73" y="240"/>
                  </a:cxn>
                  <a:cxn ang="0">
                    <a:pos x="37" y="305"/>
                  </a:cxn>
                  <a:cxn ang="0">
                    <a:pos x="6" y="371"/>
                  </a:cxn>
                  <a:cxn ang="0">
                    <a:pos x="0" y="443"/>
                  </a:cxn>
                  <a:cxn ang="0">
                    <a:pos x="6" y="497"/>
                  </a:cxn>
                  <a:cxn ang="0">
                    <a:pos x="18" y="545"/>
                  </a:cxn>
                  <a:cxn ang="0">
                    <a:pos x="43" y="593"/>
                  </a:cxn>
                  <a:cxn ang="0">
                    <a:pos x="73" y="641"/>
                  </a:cxn>
                  <a:cxn ang="0">
                    <a:pos x="97" y="641"/>
                  </a:cxn>
                  <a:cxn ang="0">
                    <a:pos x="67" y="593"/>
                  </a:cxn>
                  <a:cxn ang="0">
                    <a:pos x="43" y="545"/>
                  </a:cxn>
                  <a:cxn ang="0">
                    <a:pos x="24" y="497"/>
                  </a:cxn>
                  <a:cxn ang="0">
                    <a:pos x="18" y="443"/>
                  </a:cxn>
                  <a:cxn ang="0">
                    <a:pos x="18" y="443"/>
                  </a:cxn>
                </a:cxnLst>
                <a:rect l="0" t="0" r="r" b="b"/>
                <a:pathLst>
                  <a:path w="481" h="641">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lnTo>
                      <a:pt x="18" y="443"/>
                    </a:lnTo>
                    <a:close/>
                  </a:path>
                </a:pathLst>
              </a:custGeom>
              <a:solidFill>
                <a:schemeClr val="accent2"/>
              </a:solidFill>
              <a:ln w="9525">
                <a:noFill/>
                <a:round/>
                <a:headEnd/>
                <a:tailEnd/>
              </a:ln>
            </p:spPr>
            <p:txBody>
              <a:bodyPr/>
              <a:lstStyle/>
              <a:p>
                <a:pPr>
                  <a:defRPr/>
                </a:pPr>
                <a:endParaRPr lang="el-GR" sz="1800">
                  <a:latin typeface="Arial" charset="0"/>
                </a:endParaRPr>
              </a:p>
            </p:txBody>
          </p:sp>
        </p:grpSp>
        <p:grpSp>
          <p:nvGrpSpPr>
            <p:cNvPr id="8" name="Group 35">
              <a:extLst>
                <a:ext uri="{FF2B5EF4-FFF2-40B4-BE49-F238E27FC236}">
                  <a16:creationId xmlns:a16="http://schemas.microsoft.com/office/drawing/2014/main" xmlns="" id="{D5004CF2-F22D-436D-9C55-2AEAAFC0AA91}"/>
                </a:ext>
              </a:extLst>
            </p:cNvPr>
            <p:cNvGrpSpPr>
              <a:grpSpLocks/>
            </p:cNvGrpSpPr>
            <p:nvPr userDrawn="1"/>
          </p:nvGrpSpPr>
          <p:grpSpPr bwMode="auto">
            <a:xfrm>
              <a:off x="4128" y="3360"/>
              <a:ext cx="1351" cy="821"/>
              <a:chOff x="4128" y="3360"/>
              <a:chExt cx="1351" cy="821"/>
            </a:xfrm>
          </p:grpSpPr>
          <p:sp>
            <p:nvSpPr>
              <p:cNvPr id="22" name="Freeform 36">
                <a:extLst>
                  <a:ext uri="{FF2B5EF4-FFF2-40B4-BE49-F238E27FC236}">
                    <a16:creationId xmlns:a16="http://schemas.microsoft.com/office/drawing/2014/main" xmlns="" id="{8187845C-BC85-47B0-91D1-0EE6FF182F96}"/>
                  </a:ext>
                </a:extLst>
              </p:cNvPr>
              <p:cNvSpPr>
                <a:spLocks noEditPoints="1"/>
              </p:cNvSpPr>
              <p:nvPr/>
            </p:nvSpPr>
            <p:spPr bwMode="hidden">
              <a:xfrm>
                <a:off x="4200" y="3402"/>
                <a:ext cx="1201" cy="731"/>
              </a:xfrm>
              <a:custGeom>
                <a:avLst/>
                <a:gdLst/>
                <a:ahLst/>
                <a:cxnLst>
                  <a:cxn ang="0">
                    <a:pos x="484" y="6"/>
                  </a:cxn>
                  <a:cxn ang="0">
                    <a:pos x="263" y="60"/>
                  </a:cxn>
                  <a:cxn ang="0">
                    <a:pos x="101" y="162"/>
                  </a:cxn>
                  <a:cxn ang="0">
                    <a:pos x="12" y="294"/>
                  </a:cxn>
                  <a:cxn ang="0">
                    <a:pos x="0" y="366"/>
                  </a:cxn>
                  <a:cxn ang="0">
                    <a:pos x="12" y="437"/>
                  </a:cxn>
                  <a:cxn ang="0">
                    <a:pos x="101" y="569"/>
                  </a:cxn>
                  <a:cxn ang="0">
                    <a:pos x="263" y="671"/>
                  </a:cxn>
                  <a:cxn ang="0">
                    <a:pos x="484" y="725"/>
                  </a:cxn>
                  <a:cxn ang="0">
                    <a:pos x="723" y="725"/>
                  </a:cxn>
                  <a:cxn ang="0">
                    <a:pos x="938" y="671"/>
                  </a:cxn>
                  <a:cxn ang="0">
                    <a:pos x="1100" y="569"/>
                  </a:cxn>
                  <a:cxn ang="0">
                    <a:pos x="1189" y="437"/>
                  </a:cxn>
                  <a:cxn ang="0">
                    <a:pos x="1201" y="366"/>
                  </a:cxn>
                  <a:cxn ang="0">
                    <a:pos x="1189" y="294"/>
                  </a:cxn>
                  <a:cxn ang="0">
                    <a:pos x="1100" y="162"/>
                  </a:cxn>
                  <a:cxn ang="0">
                    <a:pos x="938" y="60"/>
                  </a:cxn>
                  <a:cxn ang="0">
                    <a:pos x="723" y="6"/>
                  </a:cxn>
                  <a:cxn ang="0">
                    <a:pos x="604" y="0"/>
                  </a:cxn>
                  <a:cxn ang="0">
                    <a:pos x="490" y="701"/>
                  </a:cxn>
                  <a:cxn ang="0">
                    <a:pos x="287" y="647"/>
                  </a:cxn>
                  <a:cxn ang="0">
                    <a:pos x="131" y="557"/>
                  </a:cxn>
                  <a:cxn ang="0">
                    <a:pos x="48" y="437"/>
                  </a:cxn>
                  <a:cxn ang="0">
                    <a:pos x="36" y="366"/>
                  </a:cxn>
                  <a:cxn ang="0">
                    <a:pos x="48" y="300"/>
                  </a:cxn>
                  <a:cxn ang="0">
                    <a:pos x="131" y="174"/>
                  </a:cxn>
                  <a:cxn ang="0">
                    <a:pos x="287" y="84"/>
                  </a:cxn>
                  <a:cxn ang="0">
                    <a:pos x="490" y="30"/>
                  </a:cxn>
                  <a:cxn ang="0">
                    <a:pos x="717" y="30"/>
                  </a:cxn>
                  <a:cxn ang="0">
                    <a:pos x="920" y="84"/>
                  </a:cxn>
                  <a:cxn ang="0">
                    <a:pos x="1070" y="174"/>
                  </a:cxn>
                  <a:cxn ang="0">
                    <a:pos x="1153" y="300"/>
                  </a:cxn>
                  <a:cxn ang="0">
                    <a:pos x="1153" y="437"/>
                  </a:cxn>
                  <a:cxn ang="0">
                    <a:pos x="1070" y="557"/>
                  </a:cxn>
                  <a:cxn ang="0">
                    <a:pos x="920" y="647"/>
                  </a:cxn>
                  <a:cxn ang="0">
                    <a:pos x="717" y="701"/>
                  </a:cxn>
                  <a:cxn ang="0">
                    <a:pos x="604" y="707"/>
                  </a:cxn>
                </a:cxnLst>
                <a:rect l="0" t="0" r="r" b="b"/>
                <a:pathLst>
                  <a:path w="1201" h="731">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lnTo>
                      <a:pt x="604" y="707"/>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el-GR" sz="1800">
                  <a:latin typeface="Arial" charset="0"/>
                </a:endParaRPr>
              </a:p>
            </p:txBody>
          </p:sp>
          <p:sp>
            <p:nvSpPr>
              <p:cNvPr id="23" name="Freeform 37">
                <a:extLst>
                  <a:ext uri="{FF2B5EF4-FFF2-40B4-BE49-F238E27FC236}">
                    <a16:creationId xmlns:a16="http://schemas.microsoft.com/office/drawing/2014/main" xmlns="" id="{BB87CA9D-00E8-4A00-8854-45C7EBC79BE4}"/>
                  </a:ext>
                </a:extLst>
              </p:cNvPr>
              <p:cNvSpPr>
                <a:spLocks/>
              </p:cNvSpPr>
              <p:nvPr/>
            </p:nvSpPr>
            <p:spPr bwMode="hidden">
              <a:xfrm>
                <a:off x="4128" y="3366"/>
                <a:ext cx="544" cy="737"/>
              </a:xfrm>
              <a:custGeom>
                <a:avLst/>
                <a:gdLst/>
                <a:ahLst/>
                <a:cxnLst>
                  <a:cxn ang="0">
                    <a:pos x="24" y="402"/>
                  </a:cxn>
                  <a:cxn ang="0">
                    <a:pos x="36" y="330"/>
                  </a:cxn>
                  <a:cxn ang="0">
                    <a:pos x="66" y="264"/>
                  </a:cxn>
                  <a:cxn ang="0">
                    <a:pos x="108" y="204"/>
                  </a:cxn>
                  <a:cxn ang="0">
                    <a:pos x="173" y="150"/>
                  </a:cxn>
                  <a:cxn ang="0">
                    <a:pos x="251" y="102"/>
                  </a:cxn>
                  <a:cxn ang="0">
                    <a:pos x="335" y="60"/>
                  </a:cxn>
                  <a:cxn ang="0">
                    <a:pos x="436" y="30"/>
                  </a:cxn>
                  <a:cxn ang="0">
                    <a:pos x="544" y="12"/>
                  </a:cxn>
                  <a:cxn ang="0">
                    <a:pos x="544" y="0"/>
                  </a:cxn>
                  <a:cxn ang="0">
                    <a:pos x="430" y="18"/>
                  </a:cxn>
                  <a:cxn ang="0">
                    <a:pos x="329" y="48"/>
                  </a:cxn>
                  <a:cxn ang="0">
                    <a:pos x="233" y="90"/>
                  </a:cxn>
                  <a:cxn ang="0">
                    <a:pos x="155" y="138"/>
                  </a:cxn>
                  <a:cxn ang="0">
                    <a:pos x="90" y="198"/>
                  </a:cxn>
                  <a:cxn ang="0">
                    <a:pos x="42" y="258"/>
                  </a:cxn>
                  <a:cxn ang="0">
                    <a:pos x="12" y="330"/>
                  </a:cxn>
                  <a:cxn ang="0">
                    <a:pos x="0" y="402"/>
                  </a:cxn>
                  <a:cxn ang="0">
                    <a:pos x="6" y="455"/>
                  </a:cxn>
                  <a:cxn ang="0">
                    <a:pos x="18" y="503"/>
                  </a:cxn>
                  <a:cxn ang="0">
                    <a:pos x="42" y="545"/>
                  </a:cxn>
                  <a:cxn ang="0">
                    <a:pos x="78" y="593"/>
                  </a:cxn>
                  <a:cxn ang="0">
                    <a:pos x="114" y="635"/>
                  </a:cxn>
                  <a:cxn ang="0">
                    <a:pos x="161" y="671"/>
                  </a:cxn>
                  <a:cxn ang="0">
                    <a:pos x="221" y="707"/>
                  </a:cxn>
                  <a:cxn ang="0">
                    <a:pos x="281" y="737"/>
                  </a:cxn>
                  <a:cxn ang="0">
                    <a:pos x="323" y="737"/>
                  </a:cxn>
                  <a:cxn ang="0">
                    <a:pos x="257" y="707"/>
                  </a:cxn>
                  <a:cxn ang="0">
                    <a:pos x="203" y="671"/>
                  </a:cxn>
                  <a:cxn ang="0">
                    <a:pos x="149" y="635"/>
                  </a:cxn>
                  <a:cxn ang="0">
                    <a:pos x="108" y="593"/>
                  </a:cxn>
                  <a:cxn ang="0">
                    <a:pos x="72" y="551"/>
                  </a:cxn>
                  <a:cxn ang="0">
                    <a:pos x="48" y="503"/>
                  </a:cxn>
                  <a:cxn ang="0">
                    <a:pos x="30" y="455"/>
                  </a:cxn>
                  <a:cxn ang="0">
                    <a:pos x="24" y="402"/>
                  </a:cxn>
                  <a:cxn ang="0">
                    <a:pos x="24" y="402"/>
                  </a:cxn>
                </a:cxnLst>
                <a:rect l="0" t="0" r="r" b="b"/>
                <a:pathLst>
                  <a:path w="544" h="737">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lnTo>
                      <a:pt x="24" y="402"/>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el-GR" sz="1800">
                  <a:latin typeface="Arial" charset="0"/>
                </a:endParaRPr>
              </a:p>
            </p:txBody>
          </p:sp>
          <p:sp>
            <p:nvSpPr>
              <p:cNvPr id="24" name="Freeform 38">
                <a:extLst>
                  <a:ext uri="{FF2B5EF4-FFF2-40B4-BE49-F238E27FC236}">
                    <a16:creationId xmlns:a16="http://schemas.microsoft.com/office/drawing/2014/main" xmlns="" id="{1B7E6C8D-60B0-45D3-A8F7-0CA768E7DBAE}"/>
                  </a:ext>
                </a:extLst>
              </p:cNvPr>
              <p:cNvSpPr>
                <a:spLocks/>
              </p:cNvSpPr>
              <p:nvPr/>
            </p:nvSpPr>
            <p:spPr bwMode="hidden">
              <a:xfrm>
                <a:off x="4792" y="3360"/>
                <a:ext cx="609" cy="252"/>
              </a:xfrm>
              <a:custGeom>
                <a:avLst/>
                <a:gdLst/>
                <a:ahLst/>
                <a:cxnLst>
                  <a:cxn ang="0">
                    <a:pos x="12" y="12"/>
                  </a:cxn>
                  <a:cxn ang="0">
                    <a:pos x="113" y="18"/>
                  </a:cxn>
                  <a:cxn ang="0">
                    <a:pos x="203" y="30"/>
                  </a:cxn>
                  <a:cxn ang="0">
                    <a:pos x="292" y="48"/>
                  </a:cxn>
                  <a:cxn ang="0">
                    <a:pos x="376" y="78"/>
                  </a:cxn>
                  <a:cxn ang="0">
                    <a:pos x="448" y="114"/>
                  </a:cxn>
                  <a:cxn ang="0">
                    <a:pos x="514" y="156"/>
                  </a:cxn>
                  <a:cxn ang="0">
                    <a:pos x="567" y="198"/>
                  </a:cxn>
                  <a:cxn ang="0">
                    <a:pos x="609" y="252"/>
                  </a:cxn>
                  <a:cxn ang="0">
                    <a:pos x="609" y="216"/>
                  </a:cxn>
                  <a:cxn ang="0">
                    <a:pos x="561" y="168"/>
                  </a:cxn>
                  <a:cxn ang="0">
                    <a:pos x="502" y="126"/>
                  </a:cxn>
                  <a:cxn ang="0">
                    <a:pos x="436" y="90"/>
                  </a:cxn>
                  <a:cxn ang="0">
                    <a:pos x="364" y="60"/>
                  </a:cxn>
                  <a:cxn ang="0">
                    <a:pos x="286" y="36"/>
                  </a:cxn>
                  <a:cxn ang="0">
                    <a:pos x="197" y="18"/>
                  </a:cxn>
                  <a:cxn ang="0">
                    <a:pos x="107" y="6"/>
                  </a:cxn>
                  <a:cxn ang="0">
                    <a:pos x="12" y="0"/>
                  </a:cxn>
                  <a:cxn ang="0">
                    <a:pos x="6" y="0"/>
                  </a:cxn>
                  <a:cxn ang="0">
                    <a:pos x="0" y="0"/>
                  </a:cxn>
                  <a:cxn ang="0">
                    <a:pos x="0" y="12"/>
                  </a:cxn>
                  <a:cxn ang="0">
                    <a:pos x="6" y="12"/>
                  </a:cxn>
                  <a:cxn ang="0">
                    <a:pos x="12" y="12"/>
                  </a:cxn>
                  <a:cxn ang="0">
                    <a:pos x="12" y="12"/>
                  </a:cxn>
                </a:cxnLst>
                <a:rect l="0" t="0" r="r" b="b"/>
                <a:pathLst>
                  <a:path w="609" h="252">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lnTo>
                      <a:pt x="12" y="12"/>
                    </a:lnTo>
                    <a:close/>
                  </a:path>
                </a:pathLst>
              </a:custGeom>
              <a:gradFill rotWithShape="0">
                <a:gsLst>
                  <a:gs pos="0">
                    <a:schemeClr val="accent2">
                      <a:gamma/>
                      <a:tint val="94118"/>
                      <a:invGamma/>
                    </a:schemeClr>
                  </a:gs>
                  <a:gs pos="100000">
                    <a:schemeClr val="accent2"/>
                  </a:gs>
                </a:gsLst>
                <a:lin ang="5400000" scaled="1"/>
              </a:gradFill>
              <a:ln w="9525">
                <a:noFill/>
                <a:round/>
                <a:headEnd/>
                <a:tailEnd/>
              </a:ln>
            </p:spPr>
            <p:txBody>
              <a:bodyPr/>
              <a:lstStyle/>
              <a:p>
                <a:pPr>
                  <a:defRPr/>
                </a:pPr>
                <a:endParaRPr lang="el-GR" sz="1800">
                  <a:latin typeface="Arial" charset="0"/>
                </a:endParaRPr>
              </a:p>
            </p:txBody>
          </p:sp>
          <p:sp>
            <p:nvSpPr>
              <p:cNvPr id="25" name="Freeform 39">
                <a:extLst>
                  <a:ext uri="{FF2B5EF4-FFF2-40B4-BE49-F238E27FC236}">
                    <a16:creationId xmlns:a16="http://schemas.microsoft.com/office/drawing/2014/main" xmlns="" id="{7B014FDC-D2EA-43A1-A21F-EF1463FA21D3}"/>
                  </a:ext>
                </a:extLst>
              </p:cNvPr>
              <p:cNvSpPr>
                <a:spLocks/>
              </p:cNvSpPr>
              <p:nvPr/>
            </p:nvSpPr>
            <p:spPr bwMode="hidden">
              <a:xfrm>
                <a:off x="5246" y="4007"/>
                <a:ext cx="72" cy="54"/>
              </a:xfrm>
              <a:custGeom>
                <a:avLst/>
                <a:gdLst/>
                <a:ahLst/>
                <a:cxnLst>
                  <a:cxn ang="0">
                    <a:pos x="72" y="0"/>
                  </a:cxn>
                  <a:cxn ang="0">
                    <a:pos x="36" y="30"/>
                  </a:cxn>
                  <a:cxn ang="0">
                    <a:pos x="0" y="54"/>
                  </a:cxn>
                  <a:cxn ang="0">
                    <a:pos x="36" y="54"/>
                  </a:cxn>
                  <a:cxn ang="0">
                    <a:pos x="54" y="42"/>
                  </a:cxn>
                  <a:cxn ang="0">
                    <a:pos x="72" y="24"/>
                  </a:cxn>
                  <a:cxn ang="0">
                    <a:pos x="72" y="24"/>
                  </a:cxn>
                  <a:cxn ang="0">
                    <a:pos x="72" y="0"/>
                  </a:cxn>
                  <a:cxn ang="0">
                    <a:pos x="72" y="0"/>
                  </a:cxn>
                </a:cxnLst>
                <a:rect l="0" t="0" r="r" b="b"/>
                <a:pathLst>
                  <a:path w="72" h="54">
                    <a:moveTo>
                      <a:pt x="72" y="0"/>
                    </a:moveTo>
                    <a:lnTo>
                      <a:pt x="36" y="30"/>
                    </a:lnTo>
                    <a:lnTo>
                      <a:pt x="0" y="54"/>
                    </a:lnTo>
                    <a:lnTo>
                      <a:pt x="36" y="54"/>
                    </a:lnTo>
                    <a:lnTo>
                      <a:pt x="54" y="42"/>
                    </a:lnTo>
                    <a:lnTo>
                      <a:pt x="72" y="24"/>
                    </a:lnTo>
                    <a:lnTo>
                      <a:pt x="72" y="24"/>
                    </a:lnTo>
                    <a:lnTo>
                      <a:pt x="72" y="0"/>
                    </a:lnTo>
                    <a:lnTo>
                      <a:pt x="72" y="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el-GR" sz="1800">
                  <a:latin typeface="Arial" charset="0"/>
                </a:endParaRPr>
              </a:p>
            </p:txBody>
          </p:sp>
          <p:sp>
            <p:nvSpPr>
              <p:cNvPr id="26" name="Freeform 40">
                <a:extLst>
                  <a:ext uri="{FF2B5EF4-FFF2-40B4-BE49-F238E27FC236}">
                    <a16:creationId xmlns:a16="http://schemas.microsoft.com/office/drawing/2014/main" xmlns="" id="{09EB92BD-AA48-4E58-A7C9-E9CAD756E831}"/>
                  </a:ext>
                </a:extLst>
              </p:cNvPr>
              <p:cNvSpPr>
                <a:spLocks/>
              </p:cNvSpPr>
              <p:nvPr/>
            </p:nvSpPr>
            <p:spPr bwMode="hidden">
              <a:xfrm>
                <a:off x="4505" y="4073"/>
                <a:ext cx="705" cy="108"/>
              </a:xfrm>
              <a:custGeom>
                <a:avLst/>
                <a:gdLst/>
                <a:ahLst/>
                <a:cxnLst>
                  <a:cxn ang="0">
                    <a:pos x="299" y="90"/>
                  </a:cxn>
                  <a:cxn ang="0">
                    <a:pos x="221" y="90"/>
                  </a:cxn>
                  <a:cxn ang="0">
                    <a:pos x="143" y="78"/>
                  </a:cxn>
                  <a:cxn ang="0">
                    <a:pos x="0" y="48"/>
                  </a:cxn>
                  <a:cxn ang="0">
                    <a:pos x="0" y="66"/>
                  </a:cxn>
                  <a:cxn ang="0">
                    <a:pos x="143" y="96"/>
                  </a:cxn>
                  <a:cxn ang="0">
                    <a:pos x="221" y="108"/>
                  </a:cxn>
                  <a:cxn ang="0">
                    <a:pos x="299" y="108"/>
                  </a:cxn>
                  <a:cxn ang="0">
                    <a:pos x="412" y="102"/>
                  </a:cxn>
                  <a:cxn ang="0">
                    <a:pos x="520" y="84"/>
                  </a:cxn>
                  <a:cxn ang="0">
                    <a:pos x="615" y="60"/>
                  </a:cxn>
                  <a:cxn ang="0">
                    <a:pos x="705" y="24"/>
                  </a:cxn>
                  <a:cxn ang="0">
                    <a:pos x="705" y="0"/>
                  </a:cxn>
                  <a:cxn ang="0">
                    <a:pos x="615" y="42"/>
                  </a:cxn>
                  <a:cxn ang="0">
                    <a:pos x="520" y="66"/>
                  </a:cxn>
                  <a:cxn ang="0">
                    <a:pos x="412" y="84"/>
                  </a:cxn>
                  <a:cxn ang="0">
                    <a:pos x="299" y="90"/>
                  </a:cxn>
                  <a:cxn ang="0">
                    <a:pos x="299" y="90"/>
                  </a:cxn>
                </a:cxnLst>
                <a:rect l="0" t="0" r="r" b="b"/>
                <a:pathLst>
                  <a:path w="705" h="108">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lnTo>
                      <a:pt x="29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el-GR" sz="1800">
                  <a:latin typeface="Arial" charset="0"/>
                </a:endParaRPr>
              </a:p>
            </p:txBody>
          </p:sp>
          <p:sp>
            <p:nvSpPr>
              <p:cNvPr id="27" name="Freeform 41">
                <a:extLst>
                  <a:ext uri="{FF2B5EF4-FFF2-40B4-BE49-F238E27FC236}">
                    <a16:creationId xmlns:a16="http://schemas.microsoft.com/office/drawing/2014/main" xmlns="" id="{BC19FB47-90D6-40C1-89B4-46CDEDAC00E1}"/>
                  </a:ext>
                </a:extLst>
              </p:cNvPr>
              <p:cNvSpPr>
                <a:spLocks/>
              </p:cNvSpPr>
              <p:nvPr/>
            </p:nvSpPr>
            <p:spPr bwMode="hidden">
              <a:xfrm>
                <a:off x="5336" y="3654"/>
                <a:ext cx="143" cy="341"/>
              </a:xfrm>
              <a:custGeom>
                <a:avLst/>
                <a:gdLst/>
                <a:ahLst/>
                <a:cxnLst>
                  <a:cxn ang="0">
                    <a:pos x="119" y="114"/>
                  </a:cxn>
                  <a:cxn ang="0">
                    <a:pos x="113" y="173"/>
                  </a:cxn>
                  <a:cxn ang="0">
                    <a:pos x="89" y="239"/>
                  </a:cxn>
                  <a:cxn ang="0">
                    <a:pos x="47" y="293"/>
                  </a:cxn>
                  <a:cxn ang="0">
                    <a:pos x="0" y="341"/>
                  </a:cxn>
                  <a:cxn ang="0">
                    <a:pos x="29" y="341"/>
                  </a:cxn>
                  <a:cxn ang="0">
                    <a:pos x="77" y="287"/>
                  </a:cxn>
                  <a:cxn ang="0">
                    <a:pos x="113" y="233"/>
                  </a:cxn>
                  <a:cxn ang="0">
                    <a:pos x="137" y="173"/>
                  </a:cxn>
                  <a:cxn ang="0">
                    <a:pos x="143" y="114"/>
                  </a:cxn>
                  <a:cxn ang="0">
                    <a:pos x="137" y="60"/>
                  </a:cxn>
                  <a:cxn ang="0">
                    <a:pos x="119" y="0"/>
                  </a:cxn>
                  <a:cxn ang="0">
                    <a:pos x="89" y="0"/>
                  </a:cxn>
                  <a:cxn ang="0">
                    <a:pos x="113" y="60"/>
                  </a:cxn>
                  <a:cxn ang="0">
                    <a:pos x="119" y="114"/>
                  </a:cxn>
                  <a:cxn ang="0">
                    <a:pos x="119" y="114"/>
                  </a:cxn>
                </a:cxnLst>
                <a:rect l="0" t="0" r="r" b="b"/>
                <a:pathLst>
                  <a:path w="143" h="341">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lnTo>
                      <a:pt x="119" y="114"/>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el-GR" sz="1800">
                  <a:latin typeface="Arial" charset="0"/>
                </a:endParaRPr>
              </a:p>
            </p:txBody>
          </p:sp>
          <p:sp>
            <p:nvSpPr>
              <p:cNvPr id="28" name="Freeform 42">
                <a:extLst>
                  <a:ext uri="{FF2B5EF4-FFF2-40B4-BE49-F238E27FC236}">
                    <a16:creationId xmlns:a16="http://schemas.microsoft.com/office/drawing/2014/main" xmlns="" id="{3C84EB72-BD26-4CA6-A56D-2C64902D9416}"/>
                  </a:ext>
                </a:extLst>
              </p:cNvPr>
              <p:cNvSpPr>
                <a:spLocks/>
              </p:cNvSpPr>
              <p:nvPr/>
            </p:nvSpPr>
            <p:spPr bwMode="hidden">
              <a:xfrm>
                <a:off x="5061" y="3624"/>
                <a:ext cx="83" cy="90"/>
              </a:xfrm>
              <a:custGeom>
                <a:avLst/>
                <a:gdLst/>
                <a:ahLst/>
                <a:cxnLst>
                  <a:cxn ang="0">
                    <a:pos x="59" y="90"/>
                  </a:cxn>
                  <a:cxn ang="0">
                    <a:pos x="83" y="84"/>
                  </a:cxn>
                  <a:cxn ang="0">
                    <a:pos x="71" y="60"/>
                  </a:cxn>
                  <a:cxn ang="0">
                    <a:pos x="53" y="42"/>
                  </a:cxn>
                  <a:cxn ang="0">
                    <a:pos x="6" y="0"/>
                  </a:cxn>
                  <a:cxn ang="0">
                    <a:pos x="0" y="18"/>
                  </a:cxn>
                  <a:cxn ang="0">
                    <a:pos x="35" y="48"/>
                  </a:cxn>
                  <a:cxn ang="0">
                    <a:pos x="59" y="90"/>
                  </a:cxn>
                  <a:cxn ang="0">
                    <a:pos x="59" y="90"/>
                  </a:cxn>
                </a:cxnLst>
                <a:rect l="0" t="0" r="r" b="b"/>
                <a:pathLst>
                  <a:path w="83" h="90">
                    <a:moveTo>
                      <a:pt x="59" y="90"/>
                    </a:moveTo>
                    <a:lnTo>
                      <a:pt x="83" y="84"/>
                    </a:lnTo>
                    <a:lnTo>
                      <a:pt x="71" y="60"/>
                    </a:lnTo>
                    <a:lnTo>
                      <a:pt x="53" y="42"/>
                    </a:lnTo>
                    <a:lnTo>
                      <a:pt x="6" y="0"/>
                    </a:lnTo>
                    <a:lnTo>
                      <a:pt x="0" y="18"/>
                    </a:lnTo>
                    <a:lnTo>
                      <a:pt x="35" y="48"/>
                    </a:lnTo>
                    <a:lnTo>
                      <a:pt x="59" y="90"/>
                    </a:lnTo>
                    <a:lnTo>
                      <a:pt x="5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el-GR" sz="1800">
                  <a:latin typeface="Arial" charset="0"/>
                </a:endParaRPr>
              </a:p>
            </p:txBody>
          </p:sp>
          <p:sp>
            <p:nvSpPr>
              <p:cNvPr id="29" name="Freeform 43">
                <a:extLst>
                  <a:ext uri="{FF2B5EF4-FFF2-40B4-BE49-F238E27FC236}">
                    <a16:creationId xmlns:a16="http://schemas.microsoft.com/office/drawing/2014/main" xmlns="" id="{F208619F-EE7E-4FDE-B355-107216370B84}"/>
                  </a:ext>
                </a:extLst>
              </p:cNvPr>
              <p:cNvSpPr>
                <a:spLocks/>
              </p:cNvSpPr>
              <p:nvPr/>
            </p:nvSpPr>
            <p:spPr bwMode="hidden">
              <a:xfrm>
                <a:off x="4445" y="3552"/>
                <a:ext cx="717" cy="431"/>
              </a:xfrm>
              <a:custGeom>
                <a:avLst/>
                <a:gdLst/>
                <a:ahLst/>
                <a:cxnLst>
                  <a:cxn ang="0">
                    <a:pos x="693" y="216"/>
                  </a:cxn>
                  <a:cxn ang="0">
                    <a:pos x="687" y="257"/>
                  </a:cxn>
                  <a:cxn ang="0">
                    <a:pos x="669" y="293"/>
                  </a:cxn>
                  <a:cxn ang="0">
                    <a:pos x="633" y="329"/>
                  </a:cxn>
                  <a:cxn ang="0">
                    <a:pos x="598" y="359"/>
                  </a:cxn>
                  <a:cxn ang="0">
                    <a:pos x="544" y="383"/>
                  </a:cxn>
                  <a:cxn ang="0">
                    <a:pos x="490" y="401"/>
                  </a:cxn>
                  <a:cxn ang="0">
                    <a:pos x="424" y="413"/>
                  </a:cxn>
                  <a:cxn ang="0">
                    <a:pos x="359" y="419"/>
                  </a:cxn>
                  <a:cxn ang="0">
                    <a:pos x="293" y="413"/>
                  </a:cxn>
                  <a:cxn ang="0">
                    <a:pos x="227" y="401"/>
                  </a:cxn>
                  <a:cxn ang="0">
                    <a:pos x="173" y="383"/>
                  </a:cxn>
                  <a:cxn ang="0">
                    <a:pos x="119" y="359"/>
                  </a:cxn>
                  <a:cxn ang="0">
                    <a:pos x="84" y="329"/>
                  </a:cxn>
                  <a:cxn ang="0">
                    <a:pos x="48" y="293"/>
                  </a:cxn>
                  <a:cxn ang="0">
                    <a:pos x="30" y="257"/>
                  </a:cxn>
                  <a:cxn ang="0">
                    <a:pos x="24" y="216"/>
                  </a:cxn>
                  <a:cxn ang="0">
                    <a:pos x="30" y="174"/>
                  </a:cxn>
                  <a:cxn ang="0">
                    <a:pos x="48" y="138"/>
                  </a:cxn>
                  <a:cxn ang="0">
                    <a:pos x="84" y="102"/>
                  </a:cxn>
                  <a:cxn ang="0">
                    <a:pos x="119" y="72"/>
                  </a:cxn>
                  <a:cxn ang="0">
                    <a:pos x="173" y="48"/>
                  </a:cxn>
                  <a:cxn ang="0">
                    <a:pos x="227" y="30"/>
                  </a:cxn>
                  <a:cxn ang="0">
                    <a:pos x="293" y="18"/>
                  </a:cxn>
                  <a:cxn ang="0">
                    <a:pos x="359" y="12"/>
                  </a:cxn>
                  <a:cxn ang="0">
                    <a:pos x="418" y="18"/>
                  </a:cxn>
                  <a:cxn ang="0">
                    <a:pos x="478" y="30"/>
                  </a:cxn>
                  <a:cxn ang="0">
                    <a:pos x="532" y="48"/>
                  </a:cxn>
                  <a:cxn ang="0">
                    <a:pos x="580" y="66"/>
                  </a:cxn>
                  <a:cxn ang="0">
                    <a:pos x="586" y="48"/>
                  </a:cxn>
                  <a:cxn ang="0">
                    <a:pos x="478" y="12"/>
                  </a:cxn>
                  <a:cxn ang="0">
                    <a:pos x="418" y="6"/>
                  </a:cxn>
                  <a:cxn ang="0">
                    <a:pos x="359" y="0"/>
                  </a:cxn>
                  <a:cxn ang="0">
                    <a:pos x="287" y="6"/>
                  </a:cxn>
                  <a:cxn ang="0">
                    <a:pos x="221" y="18"/>
                  </a:cxn>
                  <a:cxn ang="0">
                    <a:pos x="161" y="36"/>
                  </a:cxn>
                  <a:cxn ang="0">
                    <a:pos x="107" y="66"/>
                  </a:cxn>
                  <a:cxn ang="0">
                    <a:pos x="60" y="96"/>
                  </a:cxn>
                  <a:cxn ang="0">
                    <a:pos x="30" y="132"/>
                  </a:cxn>
                  <a:cxn ang="0">
                    <a:pos x="6" y="174"/>
                  </a:cxn>
                  <a:cxn ang="0">
                    <a:pos x="0" y="216"/>
                  </a:cxn>
                  <a:cxn ang="0">
                    <a:pos x="6" y="257"/>
                  </a:cxn>
                  <a:cxn ang="0">
                    <a:pos x="30" y="299"/>
                  </a:cxn>
                  <a:cxn ang="0">
                    <a:pos x="60" y="335"/>
                  </a:cxn>
                  <a:cxn ang="0">
                    <a:pos x="107" y="371"/>
                  </a:cxn>
                  <a:cxn ang="0">
                    <a:pos x="161" y="395"/>
                  </a:cxn>
                  <a:cxn ang="0">
                    <a:pos x="221" y="413"/>
                  </a:cxn>
                  <a:cxn ang="0">
                    <a:pos x="287" y="425"/>
                  </a:cxn>
                  <a:cxn ang="0">
                    <a:pos x="359" y="431"/>
                  </a:cxn>
                  <a:cxn ang="0">
                    <a:pos x="430" y="425"/>
                  </a:cxn>
                  <a:cxn ang="0">
                    <a:pos x="496" y="413"/>
                  </a:cxn>
                  <a:cxn ang="0">
                    <a:pos x="562" y="395"/>
                  </a:cxn>
                  <a:cxn ang="0">
                    <a:pos x="610" y="371"/>
                  </a:cxn>
                  <a:cxn ang="0">
                    <a:pos x="657" y="335"/>
                  </a:cxn>
                  <a:cxn ang="0">
                    <a:pos x="687" y="299"/>
                  </a:cxn>
                  <a:cxn ang="0">
                    <a:pos x="711" y="257"/>
                  </a:cxn>
                  <a:cxn ang="0">
                    <a:pos x="717" y="216"/>
                  </a:cxn>
                  <a:cxn ang="0">
                    <a:pos x="717" y="204"/>
                  </a:cxn>
                  <a:cxn ang="0">
                    <a:pos x="711" y="192"/>
                  </a:cxn>
                  <a:cxn ang="0">
                    <a:pos x="687" y="198"/>
                  </a:cxn>
                  <a:cxn ang="0">
                    <a:pos x="693" y="210"/>
                  </a:cxn>
                  <a:cxn ang="0">
                    <a:pos x="693" y="216"/>
                  </a:cxn>
                  <a:cxn ang="0">
                    <a:pos x="693" y="216"/>
                  </a:cxn>
                </a:cxnLst>
                <a:rect l="0" t="0" r="r" b="b"/>
                <a:pathLst>
                  <a:path w="717" h="431">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lnTo>
                      <a:pt x="693" y="216"/>
                    </a:lnTo>
                    <a:close/>
                  </a:path>
                </a:pathLst>
              </a:custGeom>
              <a:solidFill>
                <a:schemeClr val="accent2"/>
              </a:solidFill>
              <a:ln w="9525">
                <a:noFill/>
                <a:round/>
                <a:headEnd/>
                <a:tailEnd/>
              </a:ln>
            </p:spPr>
            <p:txBody>
              <a:bodyPr/>
              <a:lstStyle/>
              <a:p>
                <a:pPr>
                  <a:defRPr/>
                </a:pPr>
                <a:endParaRPr lang="el-GR" sz="1800">
                  <a:latin typeface="Arial" charset="0"/>
                </a:endParaRPr>
              </a:p>
            </p:txBody>
          </p:sp>
          <p:sp>
            <p:nvSpPr>
              <p:cNvPr id="30" name="Freeform 44">
                <a:extLst>
                  <a:ext uri="{FF2B5EF4-FFF2-40B4-BE49-F238E27FC236}">
                    <a16:creationId xmlns:a16="http://schemas.microsoft.com/office/drawing/2014/main" xmlns="" id="{C85446F5-E852-49ED-8F16-9973E5FDE943}"/>
                  </a:ext>
                </a:extLst>
              </p:cNvPr>
              <p:cNvSpPr>
                <a:spLocks/>
              </p:cNvSpPr>
              <p:nvPr/>
            </p:nvSpPr>
            <p:spPr bwMode="hidden">
              <a:xfrm>
                <a:off x="4349" y="3510"/>
                <a:ext cx="909" cy="533"/>
              </a:xfrm>
              <a:custGeom>
                <a:avLst/>
                <a:gdLst/>
                <a:ahLst/>
                <a:cxnLst>
                  <a:cxn ang="0">
                    <a:pos x="616" y="0"/>
                  </a:cxn>
                  <a:cxn ang="0">
                    <a:pos x="616" y="18"/>
                  </a:cxn>
                  <a:cxn ang="0">
                    <a:pos x="724" y="60"/>
                  </a:cxn>
                  <a:cxn ang="0">
                    <a:pos x="765" y="84"/>
                  </a:cxn>
                  <a:cxn ang="0">
                    <a:pos x="807" y="114"/>
                  </a:cxn>
                  <a:cxn ang="0">
                    <a:pos x="837" y="144"/>
                  </a:cxn>
                  <a:cxn ang="0">
                    <a:pos x="861" y="180"/>
                  </a:cxn>
                  <a:cxn ang="0">
                    <a:pos x="873" y="216"/>
                  </a:cxn>
                  <a:cxn ang="0">
                    <a:pos x="879" y="258"/>
                  </a:cxn>
                  <a:cxn ang="0">
                    <a:pos x="873" y="311"/>
                  </a:cxn>
                  <a:cxn ang="0">
                    <a:pos x="843" y="359"/>
                  </a:cxn>
                  <a:cxn ang="0">
                    <a:pos x="807" y="401"/>
                  </a:cxn>
                  <a:cxn ang="0">
                    <a:pos x="753" y="443"/>
                  </a:cxn>
                  <a:cxn ang="0">
                    <a:pos x="694" y="473"/>
                  </a:cxn>
                  <a:cxn ang="0">
                    <a:pos x="622" y="497"/>
                  </a:cxn>
                  <a:cxn ang="0">
                    <a:pos x="538" y="509"/>
                  </a:cxn>
                  <a:cxn ang="0">
                    <a:pos x="455" y="515"/>
                  </a:cxn>
                  <a:cxn ang="0">
                    <a:pos x="371" y="509"/>
                  </a:cxn>
                  <a:cxn ang="0">
                    <a:pos x="287" y="497"/>
                  </a:cxn>
                  <a:cxn ang="0">
                    <a:pos x="215" y="473"/>
                  </a:cxn>
                  <a:cxn ang="0">
                    <a:pos x="156" y="443"/>
                  </a:cxn>
                  <a:cxn ang="0">
                    <a:pos x="102" y="401"/>
                  </a:cxn>
                  <a:cxn ang="0">
                    <a:pos x="66" y="359"/>
                  </a:cxn>
                  <a:cxn ang="0">
                    <a:pos x="36" y="311"/>
                  </a:cxn>
                  <a:cxn ang="0">
                    <a:pos x="30" y="258"/>
                  </a:cxn>
                  <a:cxn ang="0">
                    <a:pos x="36" y="222"/>
                  </a:cxn>
                  <a:cxn ang="0">
                    <a:pos x="48" y="186"/>
                  </a:cxn>
                  <a:cxn ang="0">
                    <a:pos x="66" y="156"/>
                  </a:cxn>
                  <a:cxn ang="0">
                    <a:pos x="90" y="126"/>
                  </a:cxn>
                  <a:cxn ang="0">
                    <a:pos x="66" y="114"/>
                  </a:cxn>
                  <a:cxn ang="0">
                    <a:pos x="36" y="144"/>
                  </a:cxn>
                  <a:cxn ang="0">
                    <a:pos x="18" y="180"/>
                  </a:cxn>
                  <a:cxn ang="0">
                    <a:pos x="6" y="216"/>
                  </a:cxn>
                  <a:cxn ang="0">
                    <a:pos x="0" y="258"/>
                  </a:cxn>
                  <a:cxn ang="0">
                    <a:pos x="12" y="311"/>
                  </a:cxn>
                  <a:cxn ang="0">
                    <a:pos x="36" y="365"/>
                  </a:cxn>
                  <a:cxn ang="0">
                    <a:pos x="78" y="413"/>
                  </a:cxn>
                  <a:cxn ang="0">
                    <a:pos x="132" y="449"/>
                  </a:cxn>
                  <a:cxn ang="0">
                    <a:pos x="203" y="485"/>
                  </a:cxn>
                  <a:cxn ang="0">
                    <a:pos x="275" y="509"/>
                  </a:cxn>
                  <a:cxn ang="0">
                    <a:pos x="365" y="527"/>
                  </a:cxn>
                  <a:cxn ang="0">
                    <a:pos x="455" y="533"/>
                  </a:cxn>
                  <a:cxn ang="0">
                    <a:pos x="544" y="527"/>
                  </a:cxn>
                  <a:cxn ang="0">
                    <a:pos x="634" y="509"/>
                  </a:cxn>
                  <a:cxn ang="0">
                    <a:pos x="712" y="485"/>
                  </a:cxn>
                  <a:cxn ang="0">
                    <a:pos x="777" y="449"/>
                  </a:cxn>
                  <a:cxn ang="0">
                    <a:pos x="831" y="413"/>
                  </a:cxn>
                  <a:cxn ang="0">
                    <a:pos x="873" y="365"/>
                  </a:cxn>
                  <a:cxn ang="0">
                    <a:pos x="897" y="311"/>
                  </a:cxn>
                  <a:cxn ang="0">
                    <a:pos x="909" y="258"/>
                  </a:cxn>
                  <a:cxn ang="0">
                    <a:pos x="903" y="216"/>
                  </a:cxn>
                  <a:cxn ang="0">
                    <a:pos x="885" y="174"/>
                  </a:cxn>
                  <a:cxn ang="0">
                    <a:pos x="861" y="132"/>
                  </a:cxn>
                  <a:cxn ang="0">
                    <a:pos x="825" y="102"/>
                  </a:cxn>
                  <a:cxn ang="0">
                    <a:pos x="783" y="66"/>
                  </a:cxn>
                  <a:cxn ang="0">
                    <a:pos x="735" y="42"/>
                  </a:cxn>
                  <a:cxn ang="0">
                    <a:pos x="616" y="0"/>
                  </a:cxn>
                  <a:cxn ang="0">
                    <a:pos x="616" y="0"/>
                  </a:cxn>
                </a:cxnLst>
                <a:rect l="0" t="0" r="r" b="b"/>
                <a:pathLst>
                  <a:path w="909" h="533">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lnTo>
                      <a:pt x="616" y="0"/>
                    </a:lnTo>
                    <a:close/>
                  </a:path>
                </a:pathLst>
              </a:custGeom>
              <a:gradFill rotWithShape="0">
                <a:gsLst>
                  <a:gs pos="0">
                    <a:schemeClr val="accent2">
                      <a:gamma/>
                      <a:tint val="96863"/>
                      <a:invGamma/>
                    </a:schemeClr>
                  </a:gs>
                  <a:gs pos="100000">
                    <a:schemeClr val="accent2"/>
                  </a:gs>
                </a:gsLst>
                <a:lin ang="0" scaled="1"/>
              </a:gradFill>
              <a:ln w="9525">
                <a:noFill/>
                <a:round/>
                <a:headEnd/>
                <a:tailEnd/>
              </a:ln>
            </p:spPr>
            <p:txBody>
              <a:bodyPr/>
              <a:lstStyle/>
              <a:p>
                <a:pPr>
                  <a:defRPr/>
                </a:pPr>
                <a:endParaRPr lang="el-GR" sz="1800">
                  <a:latin typeface="Arial" charset="0"/>
                </a:endParaRPr>
              </a:p>
            </p:txBody>
          </p:sp>
          <p:sp>
            <p:nvSpPr>
              <p:cNvPr id="31" name="Freeform 45">
                <a:extLst>
                  <a:ext uri="{FF2B5EF4-FFF2-40B4-BE49-F238E27FC236}">
                    <a16:creationId xmlns:a16="http://schemas.microsoft.com/office/drawing/2014/main" xmlns="" id="{C0B54779-1E2A-4598-ACFA-3DBE8B7DEFDA}"/>
                  </a:ext>
                </a:extLst>
              </p:cNvPr>
              <p:cNvSpPr>
                <a:spLocks/>
              </p:cNvSpPr>
              <p:nvPr/>
            </p:nvSpPr>
            <p:spPr bwMode="hidden">
              <a:xfrm>
                <a:off x="4564" y="3492"/>
                <a:ext cx="365" cy="66"/>
              </a:xfrm>
              <a:custGeom>
                <a:avLst/>
                <a:gdLst/>
                <a:ahLst/>
                <a:cxnLst>
                  <a:cxn ang="0">
                    <a:pos x="240" y="18"/>
                  </a:cxn>
                  <a:cxn ang="0">
                    <a:pos x="299" y="24"/>
                  </a:cxn>
                  <a:cxn ang="0">
                    <a:pos x="359" y="30"/>
                  </a:cxn>
                  <a:cxn ang="0">
                    <a:pos x="365" y="12"/>
                  </a:cxn>
                  <a:cxn ang="0">
                    <a:pos x="305" y="6"/>
                  </a:cxn>
                  <a:cxn ang="0">
                    <a:pos x="240" y="0"/>
                  </a:cxn>
                  <a:cxn ang="0">
                    <a:pos x="174" y="6"/>
                  </a:cxn>
                  <a:cxn ang="0">
                    <a:pos x="114" y="12"/>
                  </a:cxn>
                  <a:cxn ang="0">
                    <a:pos x="0" y="42"/>
                  </a:cxn>
                  <a:cxn ang="0">
                    <a:pos x="0" y="66"/>
                  </a:cxn>
                  <a:cxn ang="0">
                    <a:pos x="54" y="48"/>
                  </a:cxn>
                  <a:cxn ang="0">
                    <a:pos x="114" y="30"/>
                  </a:cxn>
                  <a:cxn ang="0">
                    <a:pos x="174" y="24"/>
                  </a:cxn>
                  <a:cxn ang="0">
                    <a:pos x="240" y="18"/>
                  </a:cxn>
                  <a:cxn ang="0">
                    <a:pos x="240" y="18"/>
                  </a:cxn>
                </a:cxnLst>
                <a:rect l="0" t="0" r="r" b="b"/>
                <a:pathLst>
                  <a:path w="365" h="66">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lnTo>
                      <a:pt x="240"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el-GR" sz="1800">
                  <a:latin typeface="Arial" charset="0"/>
                </a:endParaRPr>
              </a:p>
            </p:txBody>
          </p:sp>
          <p:sp>
            <p:nvSpPr>
              <p:cNvPr id="32" name="Freeform 46">
                <a:extLst>
                  <a:ext uri="{FF2B5EF4-FFF2-40B4-BE49-F238E27FC236}">
                    <a16:creationId xmlns:a16="http://schemas.microsoft.com/office/drawing/2014/main" xmlns="" id="{36C55A05-0ACF-46CC-9BB0-E03F57D87F8C}"/>
                  </a:ext>
                </a:extLst>
              </p:cNvPr>
              <p:cNvSpPr>
                <a:spLocks/>
              </p:cNvSpPr>
              <p:nvPr/>
            </p:nvSpPr>
            <p:spPr bwMode="hidden">
              <a:xfrm>
                <a:off x="4463" y="3558"/>
                <a:ext cx="66" cy="48"/>
              </a:xfrm>
              <a:custGeom>
                <a:avLst/>
                <a:gdLst/>
                <a:ahLst/>
                <a:cxnLst>
                  <a:cxn ang="0">
                    <a:pos x="66" y="18"/>
                  </a:cxn>
                  <a:cxn ang="0">
                    <a:pos x="48" y="0"/>
                  </a:cxn>
                  <a:cxn ang="0">
                    <a:pos x="24" y="12"/>
                  </a:cxn>
                  <a:cxn ang="0">
                    <a:pos x="0" y="30"/>
                  </a:cxn>
                  <a:cxn ang="0">
                    <a:pos x="12" y="48"/>
                  </a:cxn>
                  <a:cxn ang="0">
                    <a:pos x="42" y="30"/>
                  </a:cxn>
                  <a:cxn ang="0">
                    <a:pos x="66" y="18"/>
                  </a:cxn>
                  <a:cxn ang="0">
                    <a:pos x="66" y="18"/>
                  </a:cxn>
                </a:cxnLst>
                <a:rect l="0" t="0" r="r" b="b"/>
                <a:pathLst>
                  <a:path w="66" h="48">
                    <a:moveTo>
                      <a:pt x="66" y="18"/>
                    </a:moveTo>
                    <a:lnTo>
                      <a:pt x="48" y="0"/>
                    </a:lnTo>
                    <a:lnTo>
                      <a:pt x="24" y="12"/>
                    </a:lnTo>
                    <a:lnTo>
                      <a:pt x="0" y="30"/>
                    </a:lnTo>
                    <a:lnTo>
                      <a:pt x="12" y="48"/>
                    </a:lnTo>
                    <a:lnTo>
                      <a:pt x="42" y="30"/>
                    </a:lnTo>
                    <a:lnTo>
                      <a:pt x="66" y="18"/>
                    </a:lnTo>
                    <a:lnTo>
                      <a:pt x="66"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el-GR" sz="1800">
                  <a:latin typeface="Arial" charset="0"/>
                </a:endParaRPr>
              </a:p>
            </p:txBody>
          </p:sp>
          <p:sp>
            <p:nvSpPr>
              <p:cNvPr id="33" name="Oval 47">
                <a:extLst>
                  <a:ext uri="{FF2B5EF4-FFF2-40B4-BE49-F238E27FC236}">
                    <a16:creationId xmlns:a16="http://schemas.microsoft.com/office/drawing/2014/main" xmlns="" id="{896FF527-920C-44E6-A345-AF05B5096024}"/>
                  </a:ext>
                </a:extLst>
              </p:cNvPr>
              <p:cNvSpPr>
                <a:spLocks noChangeArrowheads="1"/>
              </p:cNvSpPr>
              <p:nvPr/>
            </p:nvSpPr>
            <p:spPr bwMode="hidden">
              <a:xfrm>
                <a:off x="4546" y="3608"/>
                <a:ext cx="518" cy="319"/>
              </a:xfrm>
              <a:prstGeom prst="ellipse">
                <a:avLst/>
              </a:prstGeom>
              <a:gradFill rotWithShape="0">
                <a:gsLst>
                  <a:gs pos="0">
                    <a:schemeClr val="accent2">
                      <a:gamma/>
                      <a:shade val="94118"/>
                      <a:invGamma/>
                    </a:schemeClr>
                  </a:gs>
                  <a:gs pos="100000">
                    <a:schemeClr val="accent2"/>
                  </a:gs>
                </a:gsLst>
                <a:lin ang="0" scaled="1"/>
              </a:gradFill>
              <a:ln w="9525">
                <a:noFill/>
                <a:round/>
                <a:headEnd/>
                <a:tailEnd/>
              </a:ln>
              <a:effectLst/>
            </p:spPr>
            <p:txBody>
              <a:bodyPr/>
              <a:lstStyle/>
              <a:p>
                <a:pPr>
                  <a:defRPr/>
                </a:pPr>
                <a:endParaRPr lang="el-GR" sz="1800">
                  <a:latin typeface="Arial" charset="0"/>
                </a:endParaRPr>
              </a:p>
            </p:txBody>
          </p:sp>
          <p:sp>
            <p:nvSpPr>
              <p:cNvPr id="34" name="Oval 48">
                <a:extLst>
                  <a:ext uri="{FF2B5EF4-FFF2-40B4-BE49-F238E27FC236}">
                    <a16:creationId xmlns:a16="http://schemas.microsoft.com/office/drawing/2014/main" xmlns="" id="{DA60737F-DBA3-4367-B6C4-75509E1F0235}"/>
                  </a:ext>
                </a:extLst>
              </p:cNvPr>
              <p:cNvSpPr>
                <a:spLocks noChangeArrowheads="1"/>
              </p:cNvSpPr>
              <p:nvPr/>
            </p:nvSpPr>
            <p:spPr bwMode="hidden">
              <a:xfrm>
                <a:off x="4578" y="3630"/>
                <a:ext cx="446" cy="271"/>
              </a:xfrm>
              <a:prstGeom prst="ellipse">
                <a:avLst/>
              </a:prstGeom>
              <a:gradFill rotWithShape="0">
                <a:gsLst>
                  <a:gs pos="0">
                    <a:schemeClr val="accent2">
                      <a:gamma/>
                      <a:tint val="96863"/>
                      <a:invGamma/>
                    </a:schemeClr>
                  </a:gs>
                  <a:gs pos="100000">
                    <a:schemeClr val="accent2"/>
                  </a:gs>
                </a:gsLst>
                <a:lin ang="5400000" scaled="1"/>
              </a:gradFill>
              <a:ln w="9525">
                <a:noFill/>
                <a:round/>
                <a:headEnd/>
                <a:tailEnd/>
              </a:ln>
              <a:effectLst/>
            </p:spPr>
            <p:txBody>
              <a:bodyPr/>
              <a:lstStyle/>
              <a:p>
                <a:pPr>
                  <a:defRPr/>
                </a:pPr>
                <a:endParaRPr lang="el-GR" sz="1800">
                  <a:latin typeface="Arial" charset="0"/>
                </a:endParaRPr>
              </a:p>
            </p:txBody>
          </p:sp>
          <p:sp>
            <p:nvSpPr>
              <p:cNvPr id="35" name="Oval 49">
                <a:extLst>
                  <a:ext uri="{FF2B5EF4-FFF2-40B4-BE49-F238E27FC236}">
                    <a16:creationId xmlns:a16="http://schemas.microsoft.com/office/drawing/2014/main" xmlns="" id="{3DFF9F24-176F-4DB6-9022-F1B239C12DCE}"/>
                  </a:ext>
                </a:extLst>
              </p:cNvPr>
              <p:cNvSpPr>
                <a:spLocks noChangeArrowheads="1"/>
              </p:cNvSpPr>
              <p:nvPr/>
            </p:nvSpPr>
            <p:spPr bwMode="hidden">
              <a:xfrm>
                <a:off x="4610" y="3650"/>
                <a:ext cx="386" cy="233"/>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el-GR" sz="1800">
                  <a:latin typeface="Arial" charset="0"/>
                </a:endParaRPr>
              </a:p>
            </p:txBody>
          </p:sp>
          <p:sp>
            <p:nvSpPr>
              <p:cNvPr id="36" name="Oval 50">
                <a:extLst>
                  <a:ext uri="{FF2B5EF4-FFF2-40B4-BE49-F238E27FC236}">
                    <a16:creationId xmlns:a16="http://schemas.microsoft.com/office/drawing/2014/main" xmlns="" id="{7162C9EB-D6FD-4D66-A248-4F83845F9D4F}"/>
                  </a:ext>
                </a:extLst>
              </p:cNvPr>
              <p:cNvSpPr>
                <a:spLocks noChangeArrowheads="1"/>
              </p:cNvSpPr>
              <p:nvPr/>
            </p:nvSpPr>
            <p:spPr bwMode="hidden">
              <a:xfrm>
                <a:off x="4654" y="3678"/>
                <a:ext cx="298" cy="177"/>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a:defRPr/>
                </a:pPr>
                <a:endParaRPr lang="el-GR" sz="1800">
                  <a:latin typeface="Arial" charset="0"/>
                </a:endParaRPr>
              </a:p>
            </p:txBody>
          </p:sp>
          <p:sp>
            <p:nvSpPr>
              <p:cNvPr id="37" name="Oval 51">
                <a:extLst>
                  <a:ext uri="{FF2B5EF4-FFF2-40B4-BE49-F238E27FC236}">
                    <a16:creationId xmlns:a16="http://schemas.microsoft.com/office/drawing/2014/main" xmlns="" id="{683B9D91-8088-4F41-BB09-1AA3D069666C}"/>
                  </a:ext>
                </a:extLst>
              </p:cNvPr>
              <p:cNvSpPr>
                <a:spLocks noChangeArrowheads="1"/>
              </p:cNvSpPr>
              <p:nvPr/>
            </p:nvSpPr>
            <p:spPr bwMode="hidden">
              <a:xfrm>
                <a:off x="4690" y="3698"/>
                <a:ext cx="222" cy="139"/>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el-GR" sz="1800">
                  <a:latin typeface="Arial" charset="0"/>
                </a:endParaRPr>
              </a:p>
            </p:txBody>
          </p:sp>
          <p:sp>
            <p:nvSpPr>
              <p:cNvPr id="38" name="Oval 52">
                <a:extLst>
                  <a:ext uri="{FF2B5EF4-FFF2-40B4-BE49-F238E27FC236}">
                    <a16:creationId xmlns:a16="http://schemas.microsoft.com/office/drawing/2014/main" xmlns="" id="{A6E93EDB-75DA-48D3-AE77-4DCE5FB1DC26}"/>
                  </a:ext>
                </a:extLst>
              </p:cNvPr>
              <p:cNvSpPr>
                <a:spLocks noChangeArrowheads="1"/>
              </p:cNvSpPr>
              <p:nvPr/>
            </p:nvSpPr>
            <p:spPr bwMode="hidden">
              <a:xfrm>
                <a:off x="4738" y="3728"/>
                <a:ext cx="126" cy="81"/>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a:defRPr/>
                </a:pPr>
                <a:endParaRPr lang="el-GR" sz="1800">
                  <a:latin typeface="Arial" charset="0"/>
                </a:endParaRPr>
              </a:p>
            </p:txBody>
          </p:sp>
        </p:grpSp>
        <p:grpSp>
          <p:nvGrpSpPr>
            <p:cNvPr id="9" name="Group 53">
              <a:extLst>
                <a:ext uri="{FF2B5EF4-FFF2-40B4-BE49-F238E27FC236}">
                  <a16:creationId xmlns:a16="http://schemas.microsoft.com/office/drawing/2014/main" xmlns="" id="{C98EE326-34A6-4ADA-AFA4-56F429E55BA3}"/>
                </a:ext>
              </a:extLst>
            </p:cNvPr>
            <p:cNvGrpSpPr>
              <a:grpSpLocks/>
            </p:cNvGrpSpPr>
            <p:nvPr userDrawn="1"/>
          </p:nvGrpSpPr>
          <p:grpSpPr bwMode="auto">
            <a:xfrm>
              <a:off x="5280" y="3024"/>
              <a:ext cx="425" cy="258"/>
              <a:chOff x="5280" y="3024"/>
              <a:chExt cx="425" cy="258"/>
            </a:xfrm>
          </p:grpSpPr>
          <p:sp>
            <p:nvSpPr>
              <p:cNvPr id="10" name="Freeform 54">
                <a:extLst>
                  <a:ext uri="{FF2B5EF4-FFF2-40B4-BE49-F238E27FC236}">
                    <a16:creationId xmlns:a16="http://schemas.microsoft.com/office/drawing/2014/main" xmlns="" id="{F895F125-973E-4282-A542-EAC80B410538}"/>
                  </a:ext>
                </a:extLst>
              </p:cNvPr>
              <p:cNvSpPr>
                <a:spLocks/>
              </p:cNvSpPr>
              <p:nvPr/>
            </p:nvSpPr>
            <p:spPr bwMode="hidden">
              <a:xfrm>
                <a:off x="5280" y="3186"/>
                <a:ext cx="383" cy="96"/>
              </a:xfrm>
              <a:custGeom>
                <a:avLst/>
                <a:gdLst/>
                <a:ahLst/>
                <a:cxnLst>
                  <a:cxn ang="0">
                    <a:pos x="209" y="96"/>
                  </a:cxn>
                  <a:cxn ang="0">
                    <a:pos x="143" y="90"/>
                  </a:cxn>
                  <a:cxn ang="0">
                    <a:pos x="83" y="66"/>
                  </a:cxn>
                  <a:cxn ang="0">
                    <a:pos x="35" y="36"/>
                  </a:cxn>
                  <a:cxn ang="0">
                    <a:pos x="6" y="0"/>
                  </a:cxn>
                  <a:cxn ang="0">
                    <a:pos x="0" y="6"/>
                  </a:cxn>
                  <a:cxn ang="0">
                    <a:pos x="29" y="42"/>
                  </a:cxn>
                  <a:cxn ang="0">
                    <a:pos x="77" y="72"/>
                  </a:cxn>
                  <a:cxn ang="0">
                    <a:pos x="137" y="90"/>
                  </a:cxn>
                  <a:cxn ang="0">
                    <a:pos x="209" y="96"/>
                  </a:cxn>
                  <a:cxn ang="0">
                    <a:pos x="263" y="90"/>
                  </a:cxn>
                  <a:cxn ang="0">
                    <a:pos x="311" y="84"/>
                  </a:cxn>
                  <a:cxn ang="0">
                    <a:pos x="352" y="66"/>
                  </a:cxn>
                  <a:cxn ang="0">
                    <a:pos x="382" y="42"/>
                  </a:cxn>
                  <a:cxn ang="0">
                    <a:pos x="376" y="42"/>
                  </a:cxn>
                  <a:cxn ang="0">
                    <a:pos x="346" y="66"/>
                  </a:cxn>
                  <a:cxn ang="0">
                    <a:pos x="305" y="78"/>
                  </a:cxn>
                  <a:cxn ang="0">
                    <a:pos x="263" y="90"/>
                  </a:cxn>
                  <a:cxn ang="0">
                    <a:pos x="209" y="96"/>
                  </a:cxn>
                  <a:cxn ang="0">
                    <a:pos x="209" y="96"/>
                  </a:cxn>
                </a:cxnLst>
                <a:rect l="0" t="0" r="r" b="b"/>
                <a:pathLst>
                  <a:path w="382" h="96">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lnTo>
                      <a:pt x="209" y="96"/>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el-GR" sz="1800">
                  <a:latin typeface="Arial" charset="0"/>
                </a:endParaRPr>
              </a:p>
            </p:txBody>
          </p:sp>
          <p:sp>
            <p:nvSpPr>
              <p:cNvPr id="11" name="Freeform 55">
                <a:extLst>
                  <a:ext uri="{FF2B5EF4-FFF2-40B4-BE49-F238E27FC236}">
                    <a16:creationId xmlns:a16="http://schemas.microsoft.com/office/drawing/2014/main" xmlns="" id="{9BFA5732-2FF8-4132-AC0A-A81698F0FDC3}"/>
                  </a:ext>
                </a:extLst>
              </p:cNvPr>
              <p:cNvSpPr>
                <a:spLocks/>
              </p:cNvSpPr>
              <p:nvPr/>
            </p:nvSpPr>
            <p:spPr bwMode="hidden">
              <a:xfrm>
                <a:off x="5315" y="3024"/>
                <a:ext cx="258" cy="54"/>
              </a:xfrm>
              <a:custGeom>
                <a:avLst/>
                <a:gdLst/>
                <a:ahLst/>
                <a:cxnLst>
                  <a:cxn ang="0">
                    <a:pos x="174" y="0"/>
                  </a:cxn>
                  <a:cxn ang="0">
                    <a:pos x="216" y="6"/>
                  </a:cxn>
                  <a:cxn ang="0">
                    <a:pos x="258" y="12"/>
                  </a:cxn>
                  <a:cxn ang="0">
                    <a:pos x="252" y="6"/>
                  </a:cxn>
                  <a:cxn ang="0">
                    <a:pos x="216" y="0"/>
                  </a:cxn>
                  <a:cxn ang="0">
                    <a:pos x="174" y="0"/>
                  </a:cxn>
                  <a:cxn ang="0">
                    <a:pos x="120" y="6"/>
                  </a:cxn>
                  <a:cxn ang="0">
                    <a:pos x="78" y="12"/>
                  </a:cxn>
                  <a:cxn ang="0">
                    <a:pos x="36" y="30"/>
                  </a:cxn>
                  <a:cxn ang="0">
                    <a:pos x="0" y="48"/>
                  </a:cxn>
                  <a:cxn ang="0">
                    <a:pos x="6" y="54"/>
                  </a:cxn>
                  <a:cxn ang="0">
                    <a:pos x="36" y="36"/>
                  </a:cxn>
                  <a:cxn ang="0">
                    <a:pos x="78" y="18"/>
                  </a:cxn>
                  <a:cxn ang="0">
                    <a:pos x="120" y="6"/>
                  </a:cxn>
                  <a:cxn ang="0">
                    <a:pos x="174" y="0"/>
                  </a:cxn>
                  <a:cxn ang="0">
                    <a:pos x="174" y="0"/>
                  </a:cxn>
                </a:cxnLst>
                <a:rect l="0" t="0" r="r" b="b"/>
                <a:pathLst>
                  <a:path w="258" h="54">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lnTo>
                      <a:pt x="174" y="0"/>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el-GR" sz="1800">
                  <a:latin typeface="Arial" charset="0"/>
                </a:endParaRPr>
              </a:p>
            </p:txBody>
          </p:sp>
          <p:sp>
            <p:nvSpPr>
              <p:cNvPr id="12" name="Freeform 56">
                <a:extLst>
                  <a:ext uri="{FF2B5EF4-FFF2-40B4-BE49-F238E27FC236}">
                    <a16:creationId xmlns:a16="http://schemas.microsoft.com/office/drawing/2014/main" xmlns="" id="{BF2EB9EC-9A8D-4694-9177-389C52CC6083}"/>
                  </a:ext>
                </a:extLst>
              </p:cNvPr>
              <p:cNvSpPr>
                <a:spLocks/>
              </p:cNvSpPr>
              <p:nvPr/>
            </p:nvSpPr>
            <p:spPr bwMode="hidden">
              <a:xfrm>
                <a:off x="5645" y="3066"/>
                <a:ext cx="60" cy="156"/>
              </a:xfrm>
              <a:custGeom>
                <a:avLst/>
                <a:gdLst/>
                <a:ahLst/>
                <a:cxnLst>
                  <a:cxn ang="0">
                    <a:pos x="54" y="90"/>
                  </a:cxn>
                  <a:cxn ang="0">
                    <a:pos x="48" y="126"/>
                  </a:cxn>
                  <a:cxn ang="0">
                    <a:pos x="24" y="156"/>
                  </a:cxn>
                  <a:cxn ang="0">
                    <a:pos x="30" y="156"/>
                  </a:cxn>
                  <a:cxn ang="0">
                    <a:pos x="54" y="126"/>
                  </a:cxn>
                  <a:cxn ang="0">
                    <a:pos x="60" y="90"/>
                  </a:cxn>
                  <a:cxn ang="0">
                    <a:pos x="54" y="66"/>
                  </a:cxn>
                  <a:cxn ang="0">
                    <a:pos x="48" y="42"/>
                  </a:cxn>
                  <a:cxn ang="0">
                    <a:pos x="30" y="18"/>
                  </a:cxn>
                  <a:cxn ang="0">
                    <a:pos x="6" y="0"/>
                  </a:cxn>
                  <a:cxn ang="0">
                    <a:pos x="0" y="6"/>
                  </a:cxn>
                  <a:cxn ang="0">
                    <a:pos x="24" y="24"/>
                  </a:cxn>
                  <a:cxn ang="0">
                    <a:pos x="42" y="42"/>
                  </a:cxn>
                  <a:cxn ang="0">
                    <a:pos x="48" y="66"/>
                  </a:cxn>
                  <a:cxn ang="0">
                    <a:pos x="54" y="90"/>
                  </a:cxn>
                  <a:cxn ang="0">
                    <a:pos x="54" y="90"/>
                  </a:cxn>
                </a:cxnLst>
                <a:rect l="0" t="0" r="r" b="b"/>
                <a:pathLst>
                  <a:path w="60" h="156">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lnTo>
                      <a:pt x="54" y="90"/>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el-GR" sz="1800">
                  <a:latin typeface="Arial" charset="0"/>
                </a:endParaRPr>
              </a:p>
            </p:txBody>
          </p:sp>
          <p:sp>
            <p:nvSpPr>
              <p:cNvPr id="13" name="Freeform 57">
                <a:extLst>
                  <a:ext uri="{FF2B5EF4-FFF2-40B4-BE49-F238E27FC236}">
                    <a16:creationId xmlns:a16="http://schemas.microsoft.com/office/drawing/2014/main" xmlns="" id="{0F9D9299-C5BF-49AD-9D39-0E83436F8800}"/>
                  </a:ext>
                </a:extLst>
              </p:cNvPr>
              <p:cNvSpPr>
                <a:spLocks/>
              </p:cNvSpPr>
              <p:nvPr/>
            </p:nvSpPr>
            <p:spPr bwMode="hidden">
              <a:xfrm>
                <a:off x="5375" y="3246"/>
                <a:ext cx="192" cy="18"/>
              </a:xfrm>
              <a:custGeom>
                <a:avLst/>
                <a:gdLst/>
                <a:ahLst/>
                <a:cxnLst>
                  <a:cxn ang="0">
                    <a:pos x="114" y="12"/>
                  </a:cxn>
                  <a:cxn ang="0">
                    <a:pos x="72" y="6"/>
                  </a:cxn>
                  <a:cxn ang="0">
                    <a:pos x="30" y="0"/>
                  </a:cxn>
                  <a:cxn ang="0">
                    <a:pos x="0" y="0"/>
                  </a:cxn>
                  <a:cxn ang="0">
                    <a:pos x="54" y="12"/>
                  </a:cxn>
                  <a:cxn ang="0">
                    <a:pos x="114" y="18"/>
                  </a:cxn>
                  <a:cxn ang="0">
                    <a:pos x="156" y="18"/>
                  </a:cxn>
                  <a:cxn ang="0">
                    <a:pos x="192" y="12"/>
                  </a:cxn>
                  <a:cxn ang="0">
                    <a:pos x="186" y="0"/>
                  </a:cxn>
                  <a:cxn ang="0">
                    <a:pos x="150" y="6"/>
                  </a:cxn>
                  <a:cxn ang="0">
                    <a:pos x="114" y="12"/>
                  </a:cxn>
                  <a:cxn ang="0">
                    <a:pos x="114" y="12"/>
                  </a:cxn>
                </a:cxnLst>
                <a:rect l="0" t="0" r="r" b="b"/>
                <a:pathLst>
                  <a:path w="192" h="18">
                    <a:moveTo>
                      <a:pt x="114" y="12"/>
                    </a:moveTo>
                    <a:lnTo>
                      <a:pt x="72" y="6"/>
                    </a:lnTo>
                    <a:lnTo>
                      <a:pt x="30" y="0"/>
                    </a:lnTo>
                    <a:lnTo>
                      <a:pt x="0" y="0"/>
                    </a:lnTo>
                    <a:lnTo>
                      <a:pt x="54" y="12"/>
                    </a:lnTo>
                    <a:lnTo>
                      <a:pt x="114" y="18"/>
                    </a:lnTo>
                    <a:lnTo>
                      <a:pt x="156" y="18"/>
                    </a:lnTo>
                    <a:lnTo>
                      <a:pt x="192" y="12"/>
                    </a:lnTo>
                    <a:lnTo>
                      <a:pt x="186" y="0"/>
                    </a:lnTo>
                    <a:lnTo>
                      <a:pt x="150" y="6"/>
                    </a:lnTo>
                    <a:lnTo>
                      <a:pt x="114" y="12"/>
                    </a:lnTo>
                    <a:lnTo>
                      <a:pt x="114" y="12"/>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el-GR" sz="1800">
                  <a:latin typeface="Arial" charset="0"/>
                </a:endParaRPr>
              </a:p>
            </p:txBody>
          </p:sp>
          <p:sp>
            <p:nvSpPr>
              <p:cNvPr id="14" name="Freeform 58">
                <a:extLst>
                  <a:ext uri="{FF2B5EF4-FFF2-40B4-BE49-F238E27FC236}">
                    <a16:creationId xmlns:a16="http://schemas.microsoft.com/office/drawing/2014/main" xmlns="" id="{F761C51E-A3DA-4087-8200-11A66B2F4D7F}"/>
                  </a:ext>
                </a:extLst>
              </p:cNvPr>
              <p:cNvSpPr>
                <a:spLocks/>
              </p:cNvSpPr>
              <p:nvPr/>
            </p:nvSpPr>
            <p:spPr bwMode="hidden">
              <a:xfrm>
                <a:off x="5304" y="3042"/>
                <a:ext cx="161" cy="186"/>
              </a:xfrm>
              <a:custGeom>
                <a:avLst/>
                <a:gdLst/>
                <a:ahLst/>
                <a:cxnLst>
                  <a:cxn ang="0">
                    <a:pos x="11" y="114"/>
                  </a:cxn>
                  <a:cxn ang="0">
                    <a:pos x="17" y="96"/>
                  </a:cxn>
                  <a:cxn ang="0">
                    <a:pos x="23" y="78"/>
                  </a:cxn>
                  <a:cxn ang="0">
                    <a:pos x="53" y="42"/>
                  </a:cxn>
                  <a:cxn ang="0">
                    <a:pos x="101" y="18"/>
                  </a:cxn>
                  <a:cxn ang="0">
                    <a:pos x="155" y="6"/>
                  </a:cxn>
                  <a:cxn ang="0">
                    <a:pos x="161" y="0"/>
                  </a:cxn>
                  <a:cxn ang="0">
                    <a:pos x="95" y="12"/>
                  </a:cxn>
                  <a:cxn ang="0">
                    <a:pos x="47" y="36"/>
                  </a:cxn>
                  <a:cxn ang="0">
                    <a:pos x="11" y="72"/>
                  </a:cxn>
                  <a:cxn ang="0">
                    <a:pos x="5" y="90"/>
                  </a:cxn>
                  <a:cxn ang="0">
                    <a:pos x="0" y="114"/>
                  </a:cxn>
                  <a:cxn ang="0">
                    <a:pos x="11" y="150"/>
                  </a:cxn>
                  <a:cxn ang="0">
                    <a:pos x="23" y="168"/>
                  </a:cxn>
                  <a:cxn ang="0">
                    <a:pos x="41" y="186"/>
                  </a:cxn>
                  <a:cxn ang="0">
                    <a:pos x="65" y="186"/>
                  </a:cxn>
                  <a:cxn ang="0">
                    <a:pos x="41" y="168"/>
                  </a:cxn>
                  <a:cxn ang="0">
                    <a:pos x="23" y="150"/>
                  </a:cxn>
                  <a:cxn ang="0">
                    <a:pos x="17" y="132"/>
                  </a:cxn>
                  <a:cxn ang="0">
                    <a:pos x="11" y="114"/>
                  </a:cxn>
                  <a:cxn ang="0">
                    <a:pos x="11" y="114"/>
                  </a:cxn>
                </a:cxnLst>
                <a:rect l="0" t="0" r="r" b="b"/>
                <a:pathLst>
                  <a:path w="161" h="186">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lnTo>
                      <a:pt x="11" y="114"/>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l-GR" sz="1800">
                  <a:latin typeface="Arial" charset="0"/>
                </a:endParaRPr>
              </a:p>
            </p:txBody>
          </p:sp>
          <p:sp>
            <p:nvSpPr>
              <p:cNvPr id="15" name="Freeform 59">
                <a:extLst>
                  <a:ext uri="{FF2B5EF4-FFF2-40B4-BE49-F238E27FC236}">
                    <a16:creationId xmlns:a16="http://schemas.microsoft.com/office/drawing/2014/main" xmlns="" id="{9B034E05-D168-4C26-855F-243EEE94A035}"/>
                  </a:ext>
                </a:extLst>
              </p:cNvPr>
              <p:cNvSpPr>
                <a:spLocks/>
              </p:cNvSpPr>
              <p:nvPr/>
            </p:nvSpPr>
            <p:spPr bwMode="hidden">
              <a:xfrm>
                <a:off x="5489" y="3042"/>
                <a:ext cx="186" cy="210"/>
              </a:xfrm>
              <a:custGeom>
                <a:avLst/>
                <a:gdLst/>
                <a:ahLst/>
                <a:cxnLst>
                  <a:cxn ang="0">
                    <a:pos x="0" y="6"/>
                  </a:cxn>
                  <a:cxn ang="0">
                    <a:pos x="66" y="12"/>
                  </a:cxn>
                  <a:cxn ang="0">
                    <a:pos x="119" y="36"/>
                  </a:cxn>
                  <a:cxn ang="0">
                    <a:pos x="155" y="72"/>
                  </a:cxn>
                  <a:cxn ang="0">
                    <a:pos x="161" y="90"/>
                  </a:cxn>
                  <a:cxn ang="0">
                    <a:pos x="167" y="114"/>
                  </a:cxn>
                  <a:cxn ang="0">
                    <a:pos x="161" y="138"/>
                  </a:cxn>
                  <a:cxn ang="0">
                    <a:pos x="149" y="162"/>
                  </a:cxn>
                  <a:cxn ang="0">
                    <a:pos x="119" y="180"/>
                  </a:cxn>
                  <a:cxn ang="0">
                    <a:pos x="90" y="198"/>
                  </a:cxn>
                  <a:cxn ang="0">
                    <a:pos x="96" y="210"/>
                  </a:cxn>
                  <a:cxn ang="0">
                    <a:pos x="131" y="192"/>
                  </a:cxn>
                  <a:cxn ang="0">
                    <a:pos x="161" y="168"/>
                  </a:cxn>
                  <a:cxn ang="0">
                    <a:pos x="179" y="144"/>
                  </a:cxn>
                  <a:cxn ang="0">
                    <a:pos x="185" y="114"/>
                  </a:cxn>
                  <a:cxn ang="0">
                    <a:pos x="179" y="90"/>
                  </a:cxn>
                  <a:cxn ang="0">
                    <a:pos x="173" y="66"/>
                  </a:cxn>
                  <a:cxn ang="0">
                    <a:pos x="155" y="48"/>
                  </a:cxn>
                  <a:cxn ang="0">
                    <a:pos x="131" y="30"/>
                  </a:cxn>
                  <a:cxn ang="0">
                    <a:pos x="72" y="6"/>
                  </a:cxn>
                  <a:cxn ang="0">
                    <a:pos x="0" y="0"/>
                  </a:cxn>
                  <a:cxn ang="0">
                    <a:pos x="0" y="6"/>
                  </a:cxn>
                  <a:cxn ang="0">
                    <a:pos x="0" y="6"/>
                  </a:cxn>
                  <a:cxn ang="0">
                    <a:pos x="0" y="6"/>
                  </a:cxn>
                </a:cxnLst>
                <a:rect l="0" t="0" r="r" b="b"/>
                <a:pathLst>
                  <a:path w="185" h="21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lnTo>
                      <a:pt x="0" y="6"/>
                    </a:lnTo>
                    <a:lnTo>
                      <a:pt x="0" y="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l-GR" sz="1800">
                  <a:latin typeface="Arial" charset="0"/>
                </a:endParaRPr>
              </a:p>
            </p:txBody>
          </p:sp>
          <p:sp>
            <p:nvSpPr>
              <p:cNvPr id="16" name="Freeform 60">
                <a:extLst>
                  <a:ext uri="{FF2B5EF4-FFF2-40B4-BE49-F238E27FC236}">
                    <a16:creationId xmlns:a16="http://schemas.microsoft.com/office/drawing/2014/main" xmlns="" id="{09D9E383-83E4-47D8-A345-E84281AF3F40}"/>
                  </a:ext>
                </a:extLst>
              </p:cNvPr>
              <p:cNvSpPr>
                <a:spLocks noEditPoints="1"/>
              </p:cNvSpPr>
              <p:nvPr/>
            </p:nvSpPr>
            <p:spPr bwMode="hidden">
              <a:xfrm>
                <a:off x="5345" y="3058"/>
                <a:ext cx="299" cy="186"/>
              </a:xfrm>
              <a:custGeom>
                <a:avLst/>
                <a:gdLst/>
                <a:ahLst/>
                <a:cxnLst>
                  <a:cxn ang="0">
                    <a:pos x="150" y="0"/>
                  </a:cxn>
                  <a:cxn ang="0">
                    <a:pos x="90" y="6"/>
                  </a:cxn>
                  <a:cxn ang="0">
                    <a:pos x="42" y="30"/>
                  </a:cxn>
                  <a:cxn ang="0">
                    <a:pos x="12" y="54"/>
                  </a:cxn>
                  <a:cxn ang="0">
                    <a:pos x="6" y="72"/>
                  </a:cxn>
                  <a:cxn ang="0">
                    <a:pos x="0" y="90"/>
                  </a:cxn>
                  <a:cxn ang="0">
                    <a:pos x="6" y="108"/>
                  </a:cxn>
                  <a:cxn ang="0">
                    <a:pos x="12" y="126"/>
                  </a:cxn>
                  <a:cxn ang="0">
                    <a:pos x="42" y="156"/>
                  </a:cxn>
                  <a:cxn ang="0">
                    <a:pos x="90" y="180"/>
                  </a:cxn>
                  <a:cxn ang="0">
                    <a:pos x="150" y="186"/>
                  </a:cxn>
                  <a:cxn ang="0">
                    <a:pos x="209" y="180"/>
                  </a:cxn>
                  <a:cxn ang="0">
                    <a:pos x="257" y="156"/>
                  </a:cxn>
                  <a:cxn ang="0">
                    <a:pos x="287" y="126"/>
                  </a:cxn>
                  <a:cxn ang="0">
                    <a:pos x="299" y="108"/>
                  </a:cxn>
                  <a:cxn ang="0">
                    <a:pos x="299" y="90"/>
                  </a:cxn>
                  <a:cxn ang="0">
                    <a:pos x="299" y="72"/>
                  </a:cxn>
                  <a:cxn ang="0">
                    <a:pos x="287" y="54"/>
                  </a:cxn>
                  <a:cxn ang="0">
                    <a:pos x="257" y="30"/>
                  </a:cxn>
                  <a:cxn ang="0">
                    <a:pos x="209" y="6"/>
                  </a:cxn>
                  <a:cxn ang="0">
                    <a:pos x="150" y="0"/>
                  </a:cxn>
                  <a:cxn ang="0">
                    <a:pos x="150" y="0"/>
                  </a:cxn>
                  <a:cxn ang="0">
                    <a:pos x="150" y="180"/>
                  </a:cxn>
                  <a:cxn ang="0">
                    <a:pos x="96" y="174"/>
                  </a:cxn>
                  <a:cxn ang="0">
                    <a:pos x="48" y="156"/>
                  </a:cxn>
                  <a:cxn ang="0">
                    <a:pos x="18" y="126"/>
                  </a:cxn>
                  <a:cxn ang="0">
                    <a:pos x="12" y="108"/>
                  </a:cxn>
                  <a:cxn ang="0">
                    <a:pos x="6" y="90"/>
                  </a:cxn>
                  <a:cxn ang="0">
                    <a:pos x="12" y="72"/>
                  </a:cxn>
                  <a:cxn ang="0">
                    <a:pos x="18" y="54"/>
                  </a:cxn>
                  <a:cxn ang="0">
                    <a:pos x="48" y="30"/>
                  </a:cxn>
                  <a:cxn ang="0">
                    <a:pos x="96" y="12"/>
                  </a:cxn>
                  <a:cxn ang="0">
                    <a:pos x="150" y="6"/>
                  </a:cxn>
                  <a:cxn ang="0">
                    <a:pos x="203" y="12"/>
                  </a:cxn>
                  <a:cxn ang="0">
                    <a:pos x="251" y="30"/>
                  </a:cxn>
                  <a:cxn ang="0">
                    <a:pos x="281" y="54"/>
                  </a:cxn>
                  <a:cxn ang="0">
                    <a:pos x="293" y="72"/>
                  </a:cxn>
                  <a:cxn ang="0">
                    <a:pos x="293" y="90"/>
                  </a:cxn>
                  <a:cxn ang="0">
                    <a:pos x="293" y="108"/>
                  </a:cxn>
                  <a:cxn ang="0">
                    <a:pos x="281" y="126"/>
                  </a:cxn>
                  <a:cxn ang="0">
                    <a:pos x="251" y="156"/>
                  </a:cxn>
                  <a:cxn ang="0">
                    <a:pos x="203" y="174"/>
                  </a:cxn>
                  <a:cxn ang="0">
                    <a:pos x="150" y="180"/>
                  </a:cxn>
                  <a:cxn ang="0">
                    <a:pos x="150" y="180"/>
                  </a:cxn>
                </a:cxnLst>
                <a:rect l="0" t="0" r="r" b="b"/>
                <a:pathLst>
                  <a:path w="299" h="186">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lnTo>
                      <a:pt x="150" y="180"/>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el-GR" sz="1800">
                  <a:latin typeface="Arial" charset="0"/>
                </a:endParaRPr>
              </a:p>
            </p:txBody>
          </p:sp>
          <p:grpSp>
            <p:nvGrpSpPr>
              <p:cNvPr id="17" name="Group 61">
                <a:extLst>
                  <a:ext uri="{FF2B5EF4-FFF2-40B4-BE49-F238E27FC236}">
                    <a16:creationId xmlns:a16="http://schemas.microsoft.com/office/drawing/2014/main" xmlns="" id="{E30C04EA-DA52-4CBC-BC30-6591D9C32BAC}"/>
                  </a:ext>
                </a:extLst>
              </p:cNvPr>
              <p:cNvGrpSpPr>
                <a:grpSpLocks/>
              </p:cNvGrpSpPr>
              <p:nvPr/>
            </p:nvGrpSpPr>
            <p:grpSpPr bwMode="auto">
              <a:xfrm>
                <a:off x="5381" y="3085"/>
                <a:ext cx="227" cy="132"/>
                <a:chOff x="5381" y="3085"/>
                <a:chExt cx="227" cy="132"/>
              </a:xfrm>
            </p:grpSpPr>
            <p:sp>
              <p:nvSpPr>
                <p:cNvPr id="18" name="Oval 62">
                  <a:extLst>
                    <a:ext uri="{FF2B5EF4-FFF2-40B4-BE49-F238E27FC236}">
                      <a16:creationId xmlns:a16="http://schemas.microsoft.com/office/drawing/2014/main" xmlns="" id="{392433DB-B68F-49BD-B8EF-4D704AA25587}"/>
                    </a:ext>
                  </a:extLst>
                </p:cNvPr>
                <p:cNvSpPr>
                  <a:spLocks noChangeArrowheads="1"/>
                </p:cNvSpPr>
                <p:nvPr userDrawn="1"/>
              </p:nvSpPr>
              <p:spPr bwMode="hidden">
                <a:xfrm>
                  <a:off x="5381" y="3085"/>
                  <a:ext cx="227" cy="132"/>
                </a:xfrm>
                <a:prstGeom prst="ellipse">
                  <a:avLst/>
                </a:prstGeom>
                <a:gradFill rotWithShape="0">
                  <a:gsLst>
                    <a:gs pos="0">
                      <a:schemeClr val="bg1"/>
                    </a:gs>
                    <a:gs pos="100000">
                      <a:schemeClr val="accent2"/>
                    </a:gs>
                  </a:gsLst>
                  <a:lin ang="5400000" scaled="1"/>
                </a:gradFill>
                <a:ln w="9525">
                  <a:noFill/>
                  <a:round/>
                  <a:headEnd/>
                  <a:tailEnd/>
                </a:ln>
                <a:effectLst/>
              </p:spPr>
              <p:txBody>
                <a:bodyPr/>
                <a:lstStyle/>
                <a:p>
                  <a:pPr>
                    <a:defRPr/>
                  </a:pPr>
                  <a:endParaRPr lang="el-GR" sz="1800">
                    <a:latin typeface="Arial" charset="0"/>
                  </a:endParaRPr>
                </a:p>
              </p:txBody>
            </p:sp>
            <p:sp>
              <p:nvSpPr>
                <p:cNvPr id="19" name="Oval 63">
                  <a:extLst>
                    <a:ext uri="{FF2B5EF4-FFF2-40B4-BE49-F238E27FC236}">
                      <a16:creationId xmlns:a16="http://schemas.microsoft.com/office/drawing/2014/main" xmlns="" id="{164FD20B-7989-4D69-8077-E750A0D6B170}"/>
                    </a:ext>
                  </a:extLst>
                </p:cNvPr>
                <p:cNvSpPr>
                  <a:spLocks noChangeArrowheads="1"/>
                </p:cNvSpPr>
                <p:nvPr userDrawn="1"/>
              </p:nvSpPr>
              <p:spPr bwMode="hidden">
                <a:xfrm>
                  <a:off x="5403" y="3099"/>
                  <a:ext cx="182" cy="102"/>
                </a:xfrm>
                <a:prstGeom prst="ellipse">
                  <a:avLst/>
                </a:prstGeom>
                <a:gradFill rotWithShape="0">
                  <a:gsLst>
                    <a:gs pos="0">
                      <a:schemeClr val="accent2"/>
                    </a:gs>
                    <a:gs pos="100000">
                      <a:schemeClr val="bg1"/>
                    </a:gs>
                  </a:gsLst>
                  <a:lin ang="5400000" scaled="1"/>
                </a:gradFill>
                <a:ln w="9525">
                  <a:noFill/>
                  <a:round/>
                  <a:headEnd/>
                  <a:tailEnd/>
                </a:ln>
                <a:effectLst/>
              </p:spPr>
              <p:txBody>
                <a:bodyPr/>
                <a:lstStyle/>
                <a:p>
                  <a:pPr>
                    <a:defRPr/>
                  </a:pPr>
                  <a:endParaRPr lang="el-GR" sz="1800">
                    <a:latin typeface="Arial" charset="0"/>
                  </a:endParaRPr>
                </a:p>
              </p:txBody>
            </p:sp>
            <p:sp>
              <p:nvSpPr>
                <p:cNvPr id="20" name="Oval 64">
                  <a:extLst>
                    <a:ext uri="{FF2B5EF4-FFF2-40B4-BE49-F238E27FC236}">
                      <a16:creationId xmlns:a16="http://schemas.microsoft.com/office/drawing/2014/main" xmlns="" id="{C36A4182-6E25-4E49-AA0C-116B77B3678C}"/>
                    </a:ext>
                  </a:extLst>
                </p:cNvPr>
                <p:cNvSpPr>
                  <a:spLocks noChangeArrowheads="1"/>
                </p:cNvSpPr>
                <p:nvPr userDrawn="1"/>
              </p:nvSpPr>
              <p:spPr bwMode="hidden">
                <a:xfrm>
                  <a:off x="5431" y="3109"/>
                  <a:ext cx="125" cy="82"/>
                </a:xfrm>
                <a:prstGeom prst="ellipse">
                  <a:avLst/>
                </a:prstGeom>
                <a:gradFill rotWithShape="0">
                  <a:gsLst>
                    <a:gs pos="0">
                      <a:schemeClr val="bg1"/>
                    </a:gs>
                    <a:gs pos="100000">
                      <a:schemeClr val="accent2"/>
                    </a:gs>
                  </a:gsLst>
                  <a:lin ang="5400000" scaled="1"/>
                </a:gradFill>
                <a:ln w="9525">
                  <a:noFill/>
                  <a:round/>
                  <a:headEnd/>
                  <a:tailEnd/>
                </a:ln>
                <a:effectLst/>
              </p:spPr>
              <p:txBody>
                <a:bodyPr/>
                <a:lstStyle/>
                <a:p>
                  <a:pPr>
                    <a:defRPr/>
                  </a:pPr>
                  <a:endParaRPr lang="el-GR" sz="1800">
                    <a:latin typeface="Arial" charset="0"/>
                  </a:endParaRPr>
                </a:p>
              </p:txBody>
            </p:sp>
            <p:sp>
              <p:nvSpPr>
                <p:cNvPr id="21" name="Oval 65">
                  <a:extLst>
                    <a:ext uri="{FF2B5EF4-FFF2-40B4-BE49-F238E27FC236}">
                      <a16:creationId xmlns:a16="http://schemas.microsoft.com/office/drawing/2014/main" xmlns="" id="{D2D144EE-84E7-4EC3-864C-7AA04A69F33A}"/>
                    </a:ext>
                  </a:extLst>
                </p:cNvPr>
                <p:cNvSpPr>
                  <a:spLocks noChangeArrowheads="1"/>
                </p:cNvSpPr>
                <p:nvPr userDrawn="1"/>
              </p:nvSpPr>
              <p:spPr bwMode="hidden">
                <a:xfrm>
                  <a:off x="5458" y="3125"/>
                  <a:ext cx="73" cy="47"/>
                </a:xfrm>
                <a:prstGeom prst="ellipse">
                  <a:avLst/>
                </a:prstGeom>
                <a:gradFill rotWithShape="0">
                  <a:gsLst>
                    <a:gs pos="0">
                      <a:schemeClr val="accent2"/>
                    </a:gs>
                    <a:gs pos="100000">
                      <a:schemeClr val="bg1"/>
                    </a:gs>
                  </a:gsLst>
                  <a:lin ang="5400000" scaled="1"/>
                </a:gradFill>
                <a:ln w="9525">
                  <a:noFill/>
                  <a:round/>
                  <a:headEnd/>
                  <a:tailEnd/>
                </a:ln>
                <a:effectLst/>
              </p:spPr>
              <p:txBody>
                <a:bodyPr/>
                <a:lstStyle/>
                <a:p>
                  <a:pPr>
                    <a:defRPr/>
                  </a:pPr>
                  <a:endParaRPr lang="el-GR" sz="1800">
                    <a:latin typeface="Arial" charset="0"/>
                  </a:endParaRPr>
                </a:p>
              </p:txBody>
            </p:sp>
          </p:grpSp>
        </p:grpSp>
      </p:grpSp>
      <p:sp>
        <p:nvSpPr>
          <p:cNvPr id="9282" name="Rectangle 66"/>
          <p:cNvSpPr>
            <a:spLocks noGrp="1" noChangeArrowheads="1"/>
          </p:cNvSpPr>
          <p:nvPr>
            <p:ph type="ctrTitle" sz="quarter"/>
          </p:nvPr>
        </p:nvSpPr>
        <p:spPr>
          <a:xfrm>
            <a:off x="914400" y="1692276"/>
            <a:ext cx="10363200" cy="1736725"/>
          </a:xfrm>
        </p:spPr>
        <p:txBody>
          <a:bodyPr anchor="b"/>
          <a:lstStyle>
            <a:lvl1pPr>
              <a:defRPr sz="5400"/>
            </a:lvl1pPr>
          </a:lstStyle>
          <a:p>
            <a:r>
              <a:rPr lang="el-GR"/>
              <a:t>Κάντε κλικ για να επεξεργαστείτε τον τίτλο</a:t>
            </a:r>
          </a:p>
        </p:txBody>
      </p:sp>
      <p:sp>
        <p:nvSpPr>
          <p:cNvPr id="9283" name="Rectangle 67"/>
          <p:cNvSpPr>
            <a:spLocks noGrp="1" noChangeArrowheads="1"/>
          </p:cNvSpPr>
          <p:nvPr>
            <p:ph type="subTitle" sz="quarter" idx="1"/>
          </p:nvPr>
        </p:nvSpPr>
        <p:spPr>
          <a:xfrm>
            <a:off x="1828800" y="3886200"/>
            <a:ext cx="8534400" cy="1752600"/>
          </a:xfrm>
        </p:spPr>
        <p:txBody>
          <a:bodyPr/>
          <a:lstStyle>
            <a:lvl1pPr marL="0" indent="0" algn="ctr">
              <a:buFont typeface="Wingdings" pitchFamily="2" charset="2"/>
              <a:buNone/>
              <a:defRPr/>
            </a:lvl1pPr>
          </a:lstStyle>
          <a:p>
            <a:r>
              <a:rPr lang="el-GR"/>
              <a:t>Κάντε κλικ για να επεξεργαστείτε τον υπότιτλο του υποδείγματος</a:t>
            </a:r>
          </a:p>
        </p:txBody>
      </p:sp>
      <p:sp>
        <p:nvSpPr>
          <p:cNvPr id="68" name="Rectangle 68">
            <a:extLst>
              <a:ext uri="{FF2B5EF4-FFF2-40B4-BE49-F238E27FC236}">
                <a16:creationId xmlns:a16="http://schemas.microsoft.com/office/drawing/2014/main" xmlns="" id="{8223B10B-12F5-457D-8320-FC0EDCA31759}"/>
              </a:ext>
            </a:extLst>
          </p:cNvPr>
          <p:cNvSpPr>
            <a:spLocks noGrp="1" noChangeArrowheads="1"/>
          </p:cNvSpPr>
          <p:nvPr>
            <p:ph type="dt" sz="quarter" idx="10"/>
          </p:nvPr>
        </p:nvSpPr>
        <p:spPr>
          <a:xfrm>
            <a:off x="609600" y="6248400"/>
            <a:ext cx="2844800" cy="457200"/>
          </a:xfrm>
        </p:spPr>
        <p:txBody>
          <a:bodyPr/>
          <a:lstStyle>
            <a:lvl1pPr>
              <a:defRPr/>
            </a:lvl1pPr>
          </a:lstStyle>
          <a:p>
            <a:pPr>
              <a:defRPr/>
            </a:pPr>
            <a:endParaRPr lang="el-GR"/>
          </a:p>
        </p:txBody>
      </p:sp>
      <p:sp>
        <p:nvSpPr>
          <p:cNvPr id="69" name="Rectangle 69">
            <a:extLst>
              <a:ext uri="{FF2B5EF4-FFF2-40B4-BE49-F238E27FC236}">
                <a16:creationId xmlns:a16="http://schemas.microsoft.com/office/drawing/2014/main" xmlns="" id="{F0E8177A-E610-49DC-9FEC-D16905D43A10}"/>
              </a:ext>
            </a:extLst>
          </p:cNvPr>
          <p:cNvSpPr>
            <a:spLocks noGrp="1" noChangeArrowheads="1"/>
          </p:cNvSpPr>
          <p:nvPr>
            <p:ph type="ftr" sz="quarter" idx="11"/>
          </p:nvPr>
        </p:nvSpPr>
        <p:spPr>
          <a:xfrm>
            <a:off x="4165600" y="6248400"/>
            <a:ext cx="3860800" cy="457200"/>
          </a:xfrm>
        </p:spPr>
        <p:txBody>
          <a:bodyPr/>
          <a:lstStyle>
            <a:lvl1pPr>
              <a:defRPr/>
            </a:lvl1pPr>
          </a:lstStyle>
          <a:p>
            <a:pPr>
              <a:defRPr/>
            </a:pPr>
            <a:endParaRPr lang="el-GR"/>
          </a:p>
        </p:txBody>
      </p:sp>
      <p:sp>
        <p:nvSpPr>
          <p:cNvPr id="70" name="Rectangle 70">
            <a:extLst>
              <a:ext uri="{FF2B5EF4-FFF2-40B4-BE49-F238E27FC236}">
                <a16:creationId xmlns:a16="http://schemas.microsoft.com/office/drawing/2014/main" xmlns="" id="{9DEE4786-CE78-4B01-A09C-881EBB2AD411}"/>
              </a:ext>
            </a:extLst>
          </p:cNvPr>
          <p:cNvSpPr>
            <a:spLocks noGrp="1" noChangeArrowheads="1"/>
          </p:cNvSpPr>
          <p:nvPr>
            <p:ph type="sldNum" sz="quarter" idx="12"/>
          </p:nvPr>
        </p:nvSpPr>
        <p:spPr>
          <a:xfrm>
            <a:off x="8737600" y="6248400"/>
            <a:ext cx="2844800" cy="457200"/>
          </a:xfrm>
        </p:spPr>
        <p:txBody>
          <a:bodyPr/>
          <a:lstStyle>
            <a:lvl1pPr>
              <a:defRPr/>
            </a:lvl1pPr>
          </a:lstStyle>
          <a:p>
            <a:fld id="{012A2020-A7F6-4D4F-8AA0-4CF4DC921437}" type="slidenum">
              <a:rPr lang="el-GR" altLang="el-GR"/>
              <a:pPr/>
              <a:t>‹#›</a:t>
            </a:fld>
            <a:endParaRPr lang="el-GR" altLang="el-GR"/>
          </a:p>
        </p:txBody>
      </p:sp>
    </p:spTree>
    <p:extLst>
      <p:ext uri="{BB962C8B-B14F-4D97-AF65-F5344CB8AC3E}">
        <p14:creationId xmlns:p14="http://schemas.microsoft.com/office/powerpoint/2010/main" xmlns="" val="274926998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69">
            <a:extLst>
              <a:ext uri="{FF2B5EF4-FFF2-40B4-BE49-F238E27FC236}">
                <a16:creationId xmlns:a16="http://schemas.microsoft.com/office/drawing/2014/main" xmlns="" id="{B003C84A-A8C2-498E-AEDD-92015B30E0AE}"/>
              </a:ext>
            </a:extLst>
          </p:cNvPr>
          <p:cNvSpPr>
            <a:spLocks noGrp="1" noChangeArrowheads="1"/>
          </p:cNvSpPr>
          <p:nvPr>
            <p:ph type="dt" sz="half" idx="10"/>
          </p:nvPr>
        </p:nvSpPr>
        <p:spPr>
          <a:ln/>
        </p:spPr>
        <p:txBody>
          <a:bodyPr/>
          <a:lstStyle>
            <a:lvl1pPr>
              <a:defRPr/>
            </a:lvl1pPr>
          </a:lstStyle>
          <a:p>
            <a:pPr>
              <a:defRPr/>
            </a:pPr>
            <a:endParaRPr lang="el-GR"/>
          </a:p>
        </p:txBody>
      </p:sp>
      <p:sp>
        <p:nvSpPr>
          <p:cNvPr id="5" name="Rectangle 70">
            <a:extLst>
              <a:ext uri="{FF2B5EF4-FFF2-40B4-BE49-F238E27FC236}">
                <a16:creationId xmlns:a16="http://schemas.microsoft.com/office/drawing/2014/main" xmlns="" id="{41EECD41-3651-4753-AD40-523D405C77DC}"/>
              </a:ext>
            </a:extLst>
          </p:cNvPr>
          <p:cNvSpPr>
            <a:spLocks noGrp="1" noChangeArrowheads="1"/>
          </p:cNvSpPr>
          <p:nvPr>
            <p:ph type="ftr" sz="quarter" idx="11"/>
          </p:nvPr>
        </p:nvSpPr>
        <p:spPr>
          <a:ln/>
        </p:spPr>
        <p:txBody>
          <a:bodyPr/>
          <a:lstStyle>
            <a:lvl1pPr>
              <a:defRPr/>
            </a:lvl1pPr>
          </a:lstStyle>
          <a:p>
            <a:pPr>
              <a:defRPr/>
            </a:pPr>
            <a:endParaRPr lang="el-GR"/>
          </a:p>
        </p:txBody>
      </p:sp>
      <p:sp>
        <p:nvSpPr>
          <p:cNvPr id="6" name="Rectangle 71">
            <a:extLst>
              <a:ext uri="{FF2B5EF4-FFF2-40B4-BE49-F238E27FC236}">
                <a16:creationId xmlns:a16="http://schemas.microsoft.com/office/drawing/2014/main" xmlns="" id="{168D5D68-8658-4C9B-AE71-D3AB834AC0C3}"/>
              </a:ext>
            </a:extLst>
          </p:cNvPr>
          <p:cNvSpPr>
            <a:spLocks noGrp="1" noChangeArrowheads="1"/>
          </p:cNvSpPr>
          <p:nvPr>
            <p:ph type="sldNum" sz="quarter" idx="12"/>
          </p:nvPr>
        </p:nvSpPr>
        <p:spPr>
          <a:ln/>
        </p:spPr>
        <p:txBody>
          <a:bodyPr/>
          <a:lstStyle>
            <a:lvl1pPr>
              <a:defRPr/>
            </a:lvl1pPr>
          </a:lstStyle>
          <a:p>
            <a:fld id="{1D20C7E0-08CA-4D2E-98AD-E35095FC7D79}" type="slidenum">
              <a:rPr lang="el-GR" altLang="el-GR"/>
              <a:pPr/>
              <a:t>‹#›</a:t>
            </a:fld>
            <a:endParaRPr lang="el-GR" altLang="el-GR"/>
          </a:p>
        </p:txBody>
      </p:sp>
    </p:spTree>
    <p:extLst>
      <p:ext uri="{BB962C8B-B14F-4D97-AF65-F5344CB8AC3E}">
        <p14:creationId xmlns:p14="http://schemas.microsoft.com/office/powerpoint/2010/main" xmlns="" val="415679825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963084" y="4406901"/>
            <a:ext cx="103632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Kλικ για επεξεργασία των στυλ του υποδείγματος</a:t>
            </a:r>
          </a:p>
        </p:txBody>
      </p:sp>
      <p:sp>
        <p:nvSpPr>
          <p:cNvPr id="4" name="Rectangle 69">
            <a:extLst>
              <a:ext uri="{FF2B5EF4-FFF2-40B4-BE49-F238E27FC236}">
                <a16:creationId xmlns:a16="http://schemas.microsoft.com/office/drawing/2014/main" xmlns="" id="{9F72A0C8-68D3-450A-8459-6FB0B3D9A062}"/>
              </a:ext>
            </a:extLst>
          </p:cNvPr>
          <p:cNvSpPr>
            <a:spLocks noGrp="1" noChangeArrowheads="1"/>
          </p:cNvSpPr>
          <p:nvPr>
            <p:ph type="dt" sz="half" idx="10"/>
          </p:nvPr>
        </p:nvSpPr>
        <p:spPr>
          <a:ln/>
        </p:spPr>
        <p:txBody>
          <a:bodyPr/>
          <a:lstStyle>
            <a:lvl1pPr>
              <a:defRPr/>
            </a:lvl1pPr>
          </a:lstStyle>
          <a:p>
            <a:pPr>
              <a:defRPr/>
            </a:pPr>
            <a:endParaRPr lang="el-GR"/>
          </a:p>
        </p:txBody>
      </p:sp>
      <p:sp>
        <p:nvSpPr>
          <p:cNvPr id="5" name="Rectangle 70">
            <a:extLst>
              <a:ext uri="{FF2B5EF4-FFF2-40B4-BE49-F238E27FC236}">
                <a16:creationId xmlns:a16="http://schemas.microsoft.com/office/drawing/2014/main" xmlns="" id="{B755BC08-D31E-41D7-B33B-002E0BC1107C}"/>
              </a:ext>
            </a:extLst>
          </p:cNvPr>
          <p:cNvSpPr>
            <a:spLocks noGrp="1" noChangeArrowheads="1"/>
          </p:cNvSpPr>
          <p:nvPr>
            <p:ph type="ftr" sz="quarter" idx="11"/>
          </p:nvPr>
        </p:nvSpPr>
        <p:spPr>
          <a:ln/>
        </p:spPr>
        <p:txBody>
          <a:bodyPr/>
          <a:lstStyle>
            <a:lvl1pPr>
              <a:defRPr/>
            </a:lvl1pPr>
          </a:lstStyle>
          <a:p>
            <a:pPr>
              <a:defRPr/>
            </a:pPr>
            <a:endParaRPr lang="el-GR"/>
          </a:p>
        </p:txBody>
      </p:sp>
      <p:sp>
        <p:nvSpPr>
          <p:cNvPr id="6" name="Rectangle 71">
            <a:extLst>
              <a:ext uri="{FF2B5EF4-FFF2-40B4-BE49-F238E27FC236}">
                <a16:creationId xmlns:a16="http://schemas.microsoft.com/office/drawing/2014/main" xmlns="" id="{EF0A4873-873D-4613-B397-A419AE6C40D8}"/>
              </a:ext>
            </a:extLst>
          </p:cNvPr>
          <p:cNvSpPr>
            <a:spLocks noGrp="1" noChangeArrowheads="1"/>
          </p:cNvSpPr>
          <p:nvPr>
            <p:ph type="sldNum" sz="quarter" idx="12"/>
          </p:nvPr>
        </p:nvSpPr>
        <p:spPr>
          <a:ln/>
        </p:spPr>
        <p:txBody>
          <a:bodyPr/>
          <a:lstStyle>
            <a:lvl1pPr>
              <a:defRPr/>
            </a:lvl1pPr>
          </a:lstStyle>
          <a:p>
            <a:fld id="{49168821-DF4C-4B99-8BF2-B31BFEF440E9}" type="slidenum">
              <a:rPr lang="el-GR" altLang="el-GR"/>
              <a:pPr/>
              <a:t>‹#›</a:t>
            </a:fld>
            <a:endParaRPr lang="el-GR" altLang="el-GR"/>
          </a:p>
        </p:txBody>
      </p:sp>
    </p:spTree>
    <p:extLst>
      <p:ext uri="{BB962C8B-B14F-4D97-AF65-F5344CB8AC3E}">
        <p14:creationId xmlns:p14="http://schemas.microsoft.com/office/powerpoint/2010/main" xmlns="" val="373119651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Rectangle 69">
            <a:extLst>
              <a:ext uri="{FF2B5EF4-FFF2-40B4-BE49-F238E27FC236}">
                <a16:creationId xmlns:a16="http://schemas.microsoft.com/office/drawing/2014/main" xmlns="" id="{086DDB08-51BB-4904-9194-6987D0C05513}"/>
              </a:ext>
            </a:extLst>
          </p:cNvPr>
          <p:cNvSpPr>
            <a:spLocks noGrp="1" noChangeArrowheads="1"/>
          </p:cNvSpPr>
          <p:nvPr>
            <p:ph type="dt" sz="half" idx="10"/>
          </p:nvPr>
        </p:nvSpPr>
        <p:spPr>
          <a:ln/>
        </p:spPr>
        <p:txBody>
          <a:bodyPr/>
          <a:lstStyle>
            <a:lvl1pPr>
              <a:defRPr/>
            </a:lvl1pPr>
          </a:lstStyle>
          <a:p>
            <a:pPr>
              <a:defRPr/>
            </a:pPr>
            <a:endParaRPr lang="el-GR"/>
          </a:p>
        </p:txBody>
      </p:sp>
      <p:sp>
        <p:nvSpPr>
          <p:cNvPr id="6" name="Rectangle 70">
            <a:extLst>
              <a:ext uri="{FF2B5EF4-FFF2-40B4-BE49-F238E27FC236}">
                <a16:creationId xmlns:a16="http://schemas.microsoft.com/office/drawing/2014/main" xmlns="" id="{E980BFCF-6BAD-4855-A48E-52812ADA452F}"/>
              </a:ext>
            </a:extLst>
          </p:cNvPr>
          <p:cNvSpPr>
            <a:spLocks noGrp="1" noChangeArrowheads="1"/>
          </p:cNvSpPr>
          <p:nvPr>
            <p:ph type="ftr" sz="quarter" idx="11"/>
          </p:nvPr>
        </p:nvSpPr>
        <p:spPr>
          <a:ln/>
        </p:spPr>
        <p:txBody>
          <a:bodyPr/>
          <a:lstStyle>
            <a:lvl1pPr>
              <a:defRPr/>
            </a:lvl1pPr>
          </a:lstStyle>
          <a:p>
            <a:pPr>
              <a:defRPr/>
            </a:pPr>
            <a:endParaRPr lang="el-GR"/>
          </a:p>
        </p:txBody>
      </p:sp>
      <p:sp>
        <p:nvSpPr>
          <p:cNvPr id="7" name="Rectangle 71">
            <a:extLst>
              <a:ext uri="{FF2B5EF4-FFF2-40B4-BE49-F238E27FC236}">
                <a16:creationId xmlns:a16="http://schemas.microsoft.com/office/drawing/2014/main" xmlns="" id="{206C0284-D254-4236-AFC8-F97442657F16}"/>
              </a:ext>
            </a:extLst>
          </p:cNvPr>
          <p:cNvSpPr>
            <a:spLocks noGrp="1" noChangeArrowheads="1"/>
          </p:cNvSpPr>
          <p:nvPr>
            <p:ph type="sldNum" sz="quarter" idx="12"/>
          </p:nvPr>
        </p:nvSpPr>
        <p:spPr>
          <a:ln/>
        </p:spPr>
        <p:txBody>
          <a:bodyPr/>
          <a:lstStyle>
            <a:lvl1pPr>
              <a:defRPr/>
            </a:lvl1pPr>
          </a:lstStyle>
          <a:p>
            <a:fld id="{C4A10669-D5E0-420B-857E-CDC21F31AFDD}" type="slidenum">
              <a:rPr lang="el-GR" altLang="el-GR"/>
              <a:pPr/>
              <a:t>‹#›</a:t>
            </a:fld>
            <a:endParaRPr lang="el-GR" altLang="el-GR"/>
          </a:p>
        </p:txBody>
      </p:sp>
    </p:spTree>
    <p:extLst>
      <p:ext uri="{BB962C8B-B14F-4D97-AF65-F5344CB8AC3E}">
        <p14:creationId xmlns:p14="http://schemas.microsoft.com/office/powerpoint/2010/main" xmlns="" val="209626378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274638"/>
            <a:ext cx="10972800" cy="1143000"/>
          </a:xfrm>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Rectangle 69">
            <a:extLst>
              <a:ext uri="{FF2B5EF4-FFF2-40B4-BE49-F238E27FC236}">
                <a16:creationId xmlns:a16="http://schemas.microsoft.com/office/drawing/2014/main" xmlns="" id="{269FEDFA-6837-4034-B932-08D7B99BC6EC}"/>
              </a:ext>
            </a:extLst>
          </p:cNvPr>
          <p:cNvSpPr>
            <a:spLocks noGrp="1" noChangeArrowheads="1"/>
          </p:cNvSpPr>
          <p:nvPr>
            <p:ph type="dt" sz="half" idx="10"/>
          </p:nvPr>
        </p:nvSpPr>
        <p:spPr>
          <a:ln/>
        </p:spPr>
        <p:txBody>
          <a:bodyPr/>
          <a:lstStyle>
            <a:lvl1pPr>
              <a:defRPr/>
            </a:lvl1pPr>
          </a:lstStyle>
          <a:p>
            <a:pPr>
              <a:defRPr/>
            </a:pPr>
            <a:endParaRPr lang="el-GR"/>
          </a:p>
        </p:txBody>
      </p:sp>
      <p:sp>
        <p:nvSpPr>
          <p:cNvPr id="8" name="Rectangle 70">
            <a:extLst>
              <a:ext uri="{FF2B5EF4-FFF2-40B4-BE49-F238E27FC236}">
                <a16:creationId xmlns:a16="http://schemas.microsoft.com/office/drawing/2014/main" xmlns="" id="{7BF6E96C-1EBE-4E0F-BEFC-A3C990BB15F7}"/>
              </a:ext>
            </a:extLst>
          </p:cNvPr>
          <p:cNvSpPr>
            <a:spLocks noGrp="1" noChangeArrowheads="1"/>
          </p:cNvSpPr>
          <p:nvPr>
            <p:ph type="ftr" sz="quarter" idx="11"/>
          </p:nvPr>
        </p:nvSpPr>
        <p:spPr>
          <a:ln/>
        </p:spPr>
        <p:txBody>
          <a:bodyPr/>
          <a:lstStyle>
            <a:lvl1pPr>
              <a:defRPr/>
            </a:lvl1pPr>
          </a:lstStyle>
          <a:p>
            <a:pPr>
              <a:defRPr/>
            </a:pPr>
            <a:endParaRPr lang="el-GR"/>
          </a:p>
        </p:txBody>
      </p:sp>
      <p:sp>
        <p:nvSpPr>
          <p:cNvPr id="9" name="Rectangle 71">
            <a:extLst>
              <a:ext uri="{FF2B5EF4-FFF2-40B4-BE49-F238E27FC236}">
                <a16:creationId xmlns:a16="http://schemas.microsoft.com/office/drawing/2014/main" xmlns="" id="{07DAD6B3-C8F2-48F7-BF62-28322CA02042}"/>
              </a:ext>
            </a:extLst>
          </p:cNvPr>
          <p:cNvSpPr>
            <a:spLocks noGrp="1" noChangeArrowheads="1"/>
          </p:cNvSpPr>
          <p:nvPr>
            <p:ph type="sldNum" sz="quarter" idx="12"/>
          </p:nvPr>
        </p:nvSpPr>
        <p:spPr>
          <a:ln/>
        </p:spPr>
        <p:txBody>
          <a:bodyPr/>
          <a:lstStyle>
            <a:lvl1pPr>
              <a:defRPr/>
            </a:lvl1pPr>
          </a:lstStyle>
          <a:p>
            <a:fld id="{555F1B11-7CBB-4542-989C-2AB64A1F6E39}" type="slidenum">
              <a:rPr lang="el-GR" altLang="el-GR"/>
              <a:pPr/>
              <a:t>‹#›</a:t>
            </a:fld>
            <a:endParaRPr lang="el-GR" altLang="el-GR"/>
          </a:p>
        </p:txBody>
      </p:sp>
    </p:spTree>
    <p:extLst>
      <p:ext uri="{BB962C8B-B14F-4D97-AF65-F5344CB8AC3E}">
        <p14:creationId xmlns:p14="http://schemas.microsoft.com/office/powerpoint/2010/main" xmlns="" val="159600609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Rectangle 69">
            <a:extLst>
              <a:ext uri="{FF2B5EF4-FFF2-40B4-BE49-F238E27FC236}">
                <a16:creationId xmlns:a16="http://schemas.microsoft.com/office/drawing/2014/main" xmlns="" id="{53FB7E37-6623-4D7F-B625-EB755D5248BE}"/>
              </a:ext>
            </a:extLst>
          </p:cNvPr>
          <p:cNvSpPr>
            <a:spLocks noGrp="1" noChangeArrowheads="1"/>
          </p:cNvSpPr>
          <p:nvPr>
            <p:ph type="dt" sz="half" idx="10"/>
          </p:nvPr>
        </p:nvSpPr>
        <p:spPr>
          <a:ln/>
        </p:spPr>
        <p:txBody>
          <a:bodyPr/>
          <a:lstStyle>
            <a:lvl1pPr>
              <a:defRPr/>
            </a:lvl1pPr>
          </a:lstStyle>
          <a:p>
            <a:pPr>
              <a:defRPr/>
            </a:pPr>
            <a:endParaRPr lang="el-GR"/>
          </a:p>
        </p:txBody>
      </p:sp>
      <p:sp>
        <p:nvSpPr>
          <p:cNvPr id="4" name="Rectangle 70">
            <a:extLst>
              <a:ext uri="{FF2B5EF4-FFF2-40B4-BE49-F238E27FC236}">
                <a16:creationId xmlns:a16="http://schemas.microsoft.com/office/drawing/2014/main" xmlns="" id="{B36BC303-3C3A-4A3C-A3A7-309D0111596B}"/>
              </a:ext>
            </a:extLst>
          </p:cNvPr>
          <p:cNvSpPr>
            <a:spLocks noGrp="1" noChangeArrowheads="1"/>
          </p:cNvSpPr>
          <p:nvPr>
            <p:ph type="ftr" sz="quarter" idx="11"/>
          </p:nvPr>
        </p:nvSpPr>
        <p:spPr>
          <a:ln/>
        </p:spPr>
        <p:txBody>
          <a:bodyPr/>
          <a:lstStyle>
            <a:lvl1pPr>
              <a:defRPr/>
            </a:lvl1pPr>
          </a:lstStyle>
          <a:p>
            <a:pPr>
              <a:defRPr/>
            </a:pPr>
            <a:endParaRPr lang="el-GR"/>
          </a:p>
        </p:txBody>
      </p:sp>
      <p:sp>
        <p:nvSpPr>
          <p:cNvPr id="5" name="Rectangle 71">
            <a:extLst>
              <a:ext uri="{FF2B5EF4-FFF2-40B4-BE49-F238E27FC236}">
                <a16:creationId xmlns:a16="http://schemas.microsoft.com/office/drawing/2014/main" xmlns="" id="{D524B670-413A-4B7D-BBDF-F7BE143551CA}"/>
              </a:ext>
            </a:extLst>
          </p:cNvPr>
          <p:cNvSpPr>
            <a:spLocks noGrp="1" noChangeArrowheads="1"/>
          </p:cNvSpPr>
          <p:nvPr>
            <p:ph type="sldNum" sz="quarter" idx="12"/>
          </p:nvPr>
        </p:nvSpPr>
        <p:spPr>
          <a:ln/>
        </p:spPr>
        <p:txBody>
          <a:bodyPr/>
          <a:lstStyle>
            <a:lvl1pPr>
              <a:defRPr/>
            </a:lvl1pPr>
          </a:lstStyle>
          <a:p>
            <a:fld id="{7179C069-0888-41B9-B858-35CA1C7F3473}" type="slidenum">
              <a:rPr lang="el-GR" altLang="el-GR"/>
              <a:pPr/>
              <a:t>‹#›</a:t>
            </a:fld>
            <a:endParaRPr lang="el-GR" altLang="el-GR"/>
          </a:p>
        </p:txBody>
      </p:sp>
    </p:spTree>
    <p:extLst>
      <p:ext uri="{BB962C8B-B14F-4D97-AF65-F5344CB8AC3E}">
        <p14:creationId xmlns:p14="http://schemas.microsoft.com/office/powerpoint/2010/main" xmlns="" val="3498384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DD36A90C-81C2-422A-8344-3A42EA8BA5FD}"/>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xmlns="" id="{98BAA49D-9958-4366-B1DB-D03D766FD39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a:extLst>
              <a:ext uri="{FF2B5EF4-FFF2-40B4-BE49-F238E27FC236}">
                <a16:creationId xmlns:a16="http://schemas.microsoft.com/office/drawing/2014/main" xmlns="" id="{27BFD091-CDA4-4B26-9B21-26DA9F31E1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xmlns="" id="{3343176C-E9A3-48FE-B672-31FD33F538FC}"/>
              </a:ext>
            </a:extLst>
          </p:cNvPr>
          <p:cNvSpPr>
            <a:spLocks noGrp="1"/>
          </p:cNvSpPr>
          <p:nvPr>
            <p:ph type="dt" sz="half" idx="10"/>
          </p:nvPr>
        </p:nvSpPr>
        <p:spPr/>
        <p:txBody>
          <a:bodyPr/>
          <a:lstStyle/>
          <a:p>
            <a:fld id="{7A11DF50-FE1A-40E4-8FFE-FB49157705D8}" type="datetimeFigureOut">
              <a:rPr lang="el-GR" smtClean="0"/>
              <a:pPr/>
              <a:t>1/6/2020</a:t>
            </a:fld>
            <a:endParaRPr lang="el-GR"/>
          </a:p>
        </p:txBody>
      </p:sp>
      <p:sp>
        <p:nvSpPr>
          <p:cNvPr id="6" name="Θέση υποσέλιδου 5">
            <a:extLst>
              <a:ext uri="{FF2B5EF4-FFF2-40B4-BE49-F238E27FC236}">
                <a16:creationId xmlns:a16="http://schemas.microsoft.com/office/drawing/2014/main" xmlns="" id="{A527ED54-BA0E-4B1C-BAFF-9AEC871B77A5}"/>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xmlns="" id="{A4930ED2-1124-4850-AC29-0E5A67EE396B}"/>
              </a:ext>
            </a:extLst>
          </p:cNvPr>
          <p:cNvSpPr>
            <a:spLocks noGrp="1"/>
          </p:cNvSpPr>
          <p:nvPr>
            <p:ph type="sldNum" sz="quarter" idx="12"/>
          </p:nvPr>
        </p:nvSpPr>
        <p:spPr/>
        <p:txBody>
          <a:bodyPr/>
          <a:lstStyle/>
          <a:p>
            <a:fld id="{016820EF-7C3E-426C-BE95-A46D0BB8457A}" type="slidenum">
              <a:rPr lang="el-GR" smtClean="0"/>
              <a:pPr/>
              <a:t>‹#›</a:t>
            </a:fld>
            <a:endParaRPr lang="el-GR"/>
          </a:p>
        </p:txBody>
      </p:sp>
    </p:spTree>
    <p:extLst>
      <p:ext uri="{BB962C8B-B14F-4D97-AF65-F5344CB8AC3E}">
        <p14:creationId xmlns:p14="http://schemas.microsoft.com/office/powerpoint/2010/main" xmlns="" val="90599058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69">
            <a:extLst>
              <a:ext uri="{FF2B5EF4-FFF2-40B4-BE49-F238E27FC236}">
                <a16:creationId xmlns:a16="http://schemas.microsoft.com/office/drawing/2014/main" xmlns="" id="{F69EB2C8-D6D5-4529-A81D-1BE5209A3101}"/>
              </a:ext>
            </a:extLst>
          </p:cNvPr>
          <p:cNvSpPr>
            <a:spLocks noGrp="1" noChangeArrowheads="1"/>
          </p:cNvSpPr>
          <p:nvPr>
            <p:ph type="dt" sz="half" idx="10"/>
          </p:nvPr>
        </p:nvSpPr>
        <p:spPr>
          <a:ln/>
        </p:spPr>
        <p:txBody>
          <a:bodyPr/>
          <a:lstStyle>
            <a:lvl1pPr>
              <a:defRPr/>
            </a:lvl1pPr>
          </a:lstStyle>
          <a:p>
            <a:pPr>
              <a:defRPr/>
            </a:pPr>
            <a:endParaRPr lang="el-GR"/>
          </a:p>
        </p:txBody>
      </p:sp>
      <p:sp>
        <p:nvSpPr>
          <p:cNvPr id="3" name="Rectangle 70">
            <a:extLst>
              <a:ext uri="{FF2B5EF4-FFF2-40B4-BE49-F238E27FC236}">
                <a16:creationId xmlns:a16="http://schemas.microsoft.com/office/drawing/2014/main" xmlns="" id="{D916B900-F4B7-4D95-A99E-872D00E147C5}"/>
              </a:ext>
            </a:extLst>
          </p:cNvPr>
          <p:cNvSpPr>
            <a:spLocks noGrp="1" noChangeArrowheads="1"/>
          </p:cNvSpPr>
          <p:nvPr>
            <p:ph type="ftr" sz="quarter" idx="11"/>
          </p:nvPr>
        </p:nvSpPr>
        <p:spPr>
          <a:ln/>
        </p:spPr>
        <p:txBody>
          <a:bodyPr/>
          <a:lstStyle>
            <a:lvl1pPr>
              <a:defRPr/>
            </a:lvl1pPr>
          </a:lstStyle>
          <a:p>
            <a:pPr>
              <a:defRPr/>
            </a:pPr>
            <a:endParaRPr lang="el-GR"/>
          </a:p>
        </p:txBody>
      </p:sp>
      <p:sp>
        <p:nvSpPr>
          <p:cNvPr id="4" name="Rectangle 71">
            <a:extLst>
              <a:ext uri="{FF2B5EF4-FFF2-40B4-BE49-F238E27FC236}">
                <a16:creationId xmlns:a16="http://schemas.microsoft.com/office/drawing/2014/main" xmlns="" id="{F989DADF-9608-42B7-9C13-422A9F4647A2}"/>
              </a:ext>
            </a:extLst>
          </p:cNvPr>
          <p:cNvSpPr>
            <a:spLocks noGrp="1" noChangeArrowheads="1"/>
          </p:cNvSpPr>
          <p:nvPr>
            <p:ph type="sldNum" sz="quarter" idx="12"/>
          </p:nvPr>
        </p:nvSpPr>
        <p:spPr>
          <a:ln/>
        </p:spPr>
        <p:txBody>
          <a:bodyPr/>
          <a:lstStyle>
            <a:lvl1pPr>
              <a:defRPr/>
            </a:lvl1pPr>
          </a:lstStyle>
          <a:p>
            <a:fld id="{06A9C08B-41CF-427B-9D52-749E183E3869}" type="slidenum">
              <a:rPr lang="el-GR" altLang="el-GR"/>
              <a:pPr/>
              <a:t>‹#›</a:t>
            </a:fld>
            <a:endParaRPr lang="el-GR" altLang="el-GR"/>
          </a:p>
        </p:txBody>
      </p:sp>
    </p:spTree>
    <p:extLst>
      <p:ext uri="{BB962C8B-B14F-4D97-AF65-F5344CB8AC3E}">
        <p14:creationId xmlns:p14="http://schemas.microsoft.com/office/powerpoint/2010/main" xmlns="" val="82573292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1" y="273050"/>
            <a:ext cx="4011084"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Rectangle 69">
            <a:extLst>
              <a:ext uri="{FF2B5EF4-FFF2-40B4-BE49-F238E27FC236}">
                <a16:creationId xmlns:a16="http://schemas.microsoft.com/office/drawing/2014/main" xmlns="" id="{643B1C76-92EB-4D17-952D-D74D1D0B8485}"/>
              </a:ext>
            </a:extLst>
          </p:cNvPr>
          <p:cNvSpPr>
            <a:spLocks noGrp="1" noChangeArrowheads="1"/>
          </p:cNvSpPr>
          <p:nvPr>
            <p:ph type="dt" sz="half" idx="10"/>
          </p:nvPr>
        </p:nvSpPr>
        <p:spPr>
          <a:ln/>
        </p:spPr>
        <p:txBody>
          <a:bodyPr/>
          <a:lstStyle>
            <a:lvl1pPr>
              <a:defRPr/>
            </a:lvl1pPr>
          </a:lstStyle>
          <a:p>
            <a:pPr>
              <a:defRPr/>
            </a:pPr>
            <a:endParaRPr lang="el-GR"/>
          </a:p>
        </p:txBody>
      </p:sp>
      <p:sp>
        <p:nvSpPr>
          <p:cNvPr id="6" name="Rectangle 70">
            <a:extLst>
              <a:ext uri="{FF2B5EF4-FFF2-40B4-BE49-F238E27FC236}">
                <a16:creationId xmlns:a16="http://schemas.microsoft.com/office/drawing/2014/main" xmlns="" id="{2DD9310E-EB18-4A8E-A526-619F85E24AD3}"/>
              </a:ext>
            </a:extLst>
          </p:cNvPr>
          <p:cNvSpPr>
            <a:spLocks noGrp="1" noChangeArrowheads="1"/>
          </p:cNvSpPr>
          <p:nvPr>
            <p:ph type="ftr" sz="quarter" idx="11"/>
          </p:nvPr>
        </p:nvSpPr>
        <p:spPr>
          <a:ln/>
        </p:spPr>
        <p:txBody>
          <a:bodyPr/>
          <a:lstStyle>
            <a:lvl1pPr>
              <a:defRPr/>
            </a:lvl1pPr>
          </a:lstStyle>
          <a:p>
            <a:pPr>
              <a:defRPr/>
            </a:pPr>
            <a:endParaRPr lang="el-GR"/>
          </a:p>
        </p:txBody>
      </p:sp>
      <p:sp>
        <p:nvSpPr>
          <p:cNvPr id="7" name="Rectangle 71">
            <a:extLst>
              <a:ext uri="{FF2B5EF4-FFF2-40B4-BE49-F238E27FC236}">
                <a16:creationId xmlns:a16="http://schemas.microsoft.com/office/drawing/2014/main" xmlns="" id="{0A981F73-E855-4718-A2DB-9DC48F974DC6}"/>
              </a:ext>
            </a:extLst>
          </p:cNvPr>
          <p:cNvSpPr>
            <a:spLocks noGrp="1" noChangeArrowheads="1"/>
          </p:cNvSpPr>
          <p:nvPr>
            <p:ph type="sldNum" sz="quarter" idx="12"/>
          </p:nvPr>
        </p:nvSpPr>
        <p:spPr>
          <a:ln/>
        </p:spPr>
        <p:txBody>
          <a:bodyPr/>
          <a:lstStyle>
            <a:lvl1pPr>
              <a:defRPr/>
            </a:lvl1pPr>
          </a:lstStyle>
          <a:p>
            <a:fld id="{150E16DE-CF51-451B-BD80-F6D9F82B9407}" type="slidenum">
              <a:rPr lang="el-GR" altLang="el-GR"/>
              <a:pPr/>
              <a:t>‹#›</a:t>
            </a:fld>
            <a:endParaRPr lang="el-GR" altLang="el-GR"/>
          </a:p>
        </p:txBody>
      </p:sp>
    </p:spTree>
    <p:extLst>
      <p:ext uri="{BB962C8B-B14F-4D97-AF65-F5344CB8AC3E}">
        <p14:creationId xmlns:p14="http://schemas.microsoft.com/office/powerpoint/2010/main" xmlns="" val="221027302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2389717" y="4800600"/>
            <a:ext cx="73152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3 - Θέση κειμένου"/>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Rectangle 69">
            <a:extLst>
              <a:ext uri="{FF2B5EF4-FFF2-40B4-BE49-F238E27FC236}">
                <a16:creationId xmlns:a16="http://schemas.microsoft.com/office/drawing/2014/main" xmlns="" id="{9AD015DC-86BB-4359-9CD3-5CF191FD5F59}"/>
              </a:ext>
            </a:extLst>
          </p:cNvPr>
          <p:cNvSpPr>
            <a:spLocks noGrp="1" noChangeArrowheads="1"/>
          </p:cNvSpPr>
          <p:nvPr>
            <p:ph type="dt" sz="half" idx="10"/>
          </p:nvPr>
        </p:nvSpPr>
        <p:spPr>
          <a:ln/>
        </p:spPr>
        <p:txBody>
          <a:bodyPr/>
          <a:lstStyle>
            <a:lvl1pPr>
              <a:defRPr/>
            </a:lvl1pPr>
          </a:lstStyle>
          <a:p>
            <a:pPr>
              <a:defRPr/>
            </a:pPr>
            <a:endParaRPr lang="el-GR"/>
          </a:p>
        </p:txBody>
      </p:sp>
      <p:sp>
        <p:nvSpPr>
          <p:cNvPr id="6" name="Rectangle 70">
            <a:extLst>
              <a:ext uri="{FF2B5EF4-FFF2-40B4-BE49-F238E27FC236}">
                <a16:creationId xmlns:a16="http://schemas.microsoft.com/office/drawing/2014/main" xmlns="" id="{C3E61ED6-D869-45F6-9892-0C4DAF8958A5}"/>
              </a:ext>
            </a:extLst>
          </p:cNvPr>
          <p:cNvSpPr>
            <a:spLocks noGrp="1" noChangeArrowheads="1"/>
          </p:cNvSpPr>
          <p:nvPr>
            <p:ph type="ftr" sz="quarter" idx="11"/>
          </p:nvPr>
        </p:nvSpPr>
        <p:spPr>
          <a:ln/>
        </p:spPr>
        <p:txBody>
          <a:bodyPr/>
          <a:lstStyle>
            <a:lvl1pPr>
              <a:defRPr/>
            </a:lvl1pPr>
          </a:lstStyle>
          <a:p>
            <a:pPr>
              <a:defRPr/>
            </a:pPr>
            <a:endParaRPr lang="el-GR"/>
          </a:p>
        </p:txBody>
      </p:sp>
      <p:sp>
        <p:nvSpPr>
          <p:cNvPr id="7" name="Rectangle 71">
            <a:extLst>
              <a:ext uri="{FF2B5EF4-FFF2-40B4-BE49-F238E27FC236}">
                <a16:creationId xmlns:a16="http://schemas.microsoft.com/office/drawing/2014/main" xmlns="" id="{48A82C3A-7C35-402B-9AA2-0D8B4150A4D0}"/>
              </a:ext>
            </a:extLst>
          </p:cNvPr>
          <p:cNvSpPr>
            <a:spLocks noGrp="1" noChangeArrowheads="1"/>
          </p:cNvSpPr>
          <p:nvPr>
            <p:ph type="sldNum" sz="quarter" idx="12"/>
          </p:nvPr>
        </p:nvSpPr>
        <p:spPr>
          <a:ln/>
        </p:spPr>
        <p:txBody>
          <a:bodyPr/>
          <a:lstStyle>
            <a:lvl1pPr>
              <a:defRPr/>
            </a:lvl1pPr>
          </a:lstStyle>
          <a:p>
            <a:fld id="{D628421A-0809-4996-9C99-8E422372C8AF}" type="slidenum">
              <a:rPr lang="el-GR" altLang="el-GR"/>
              <a:pPr/>
              <a:t>‹#›</a:t>
            </a:fld>
            <a:endParaRPr lang="el-GR" altLang="el-GR"/>
          </a:p>
        </p:txBody>
      </p:sp>
    </p:spTree>
    <p:extLst>
      <p:ext uri="{BB962C8B-B14F-4D97-AF65-F5344CB8AC3E}">
        <p14:creationId xmlns:p14="http://schemas.microsoft.com/office/powerpoint/2010/main" xmlns="" val="417954538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69">
            <a:extLst>
              <a:ext uri="{FF2B5EF4-FFF2-40B4-BE49-F238E27FC236}">
                <a16:creationId xmlns:a16="http://schemas.microsoft.com/office/drawing/2014/main" xmlns="" id="{3E09AD57-CC33-469F-A8B8-E1C020B47082}"/>
              </a:ext>
            </a:extLst>
          </p:cNvPr>
          <p:cNvSpPr>
            <a:spLocks noGrp="1" noChangeArrowheads="1"/>
          </p:cNvSpPr>
          <p:nvPr>
            <p:ph type="dt" sz="half" idx="10"/>
          </p:nvPr>
        </p:nvSpPr>
        <p:spPr>
          <a:ln/>
        </p:spPr>
        <p:txBody>
          <a:bodyPr/>
          <a:lstStyle>
            <a:lvl1pPr>
              <a:defRPr/>
            </a:lvl1pPr>
          </a:lstStyle>
          <a:p>
            <a:pPr>
              <a:defRPr/>
            </a:pPr>
            <a:endParaRPr lang="el-GR"/>
          </a:p>
        </p:txBody>
      </p:sp>
      <p:sp>
        <p:nvSpPr>
          <p:cNvPr id="5" name="Rectangle 70">
            <a:extLst>
              <a:ext uri="{FF2B5EF4-FFF2-40B4-BE49-F238E27FC236}">
                <a16:creationId xmlns:a16="http://schemas.microsoft.com/office/drawing/2014/main" xmlns="" id="{2EC7B262-0E1E-4937-9898-7931021350C7}"/>
              </a:ext>
            </a:extLst>
          </p:cNvPr>
          <p:cNvSpPr>
            <a:spLocks noGrp="1" noChangeArrowheads="1"/>
          </p:cNvSpPr>
          <p:nvPr>
            <p:ph type="ftr" sz="quarter" idx="11"/>
          </p:nvPr>
        </p:nvSpPr>
        <p:spPr>
          <a:ln/>
        </p:spPr>
        <p:txBody>
          <a:bodyPr/>
          <a:lstStyle>
            <a:lvl1pPr>
              <a:defRPr/>
            </a:lvl1pPr>
          </a:lstStyle>
          <a:p>
            <a:pPr>
              <a:defRPr/>
            </a:pPr>
            <a:endParaRPr lang="el-GR"/>
          </a:p>
        </p:txBody>
      </p:sp>
      <p:sp>
        <p:nvSpPr>
          <p:cNvPr id="6" name="Rectangle 71">
            <a:extLst>
              <a:ext uri="{FF2B5EF4-FFF2-40B4-BE49-F238E27FC236}">
                <a16:creationId xmlns:a16="http://schemas.microsoft.com/office/drawing/2014/main" xmlns="" id="{1344AD12-8A58-495E-A16C-8F0CE0181E32}"/>
              </a:ext>
            </a:extLst>
          </p:cNvPr>
          <p:cNvSpPr>
            <a:spLocks noGrp="1" noChangeArrowheads="1"/>
          </p:cNvSpPr>
          <p:nvPr>
            <p:ph type="sldNum" sz="quarter" idx="12"/>
          </p:nvPr>
        </p:nvSpPr>
        <p:spPr>
          <a:ln/>
        </p:spPr>
        <p:txBody>
          <a:bodyPr/>
          <a:lstStyle>
            <a:lvl1pPr>
              <a:defRPr/>
            </a:lvl1pPr>
          </a:lstStyle>
          <a:p>
            <a:fld id="{8C38F62B-4016-4200-995B-8040EAD95D89}" type="slidenum">
              <a:rPr lang="el-GR" altLang="el-GR"/>
              <a:pPr/>
              <a:t>‹#›</a:t>
            </a:fld>
            <a:endParaRPr lang="el-GR" altLang="el-GR"/>
          </a:p>
        </p:txBody>
      </p:sp>
    </p:spTree>
    <p:extLst>
      <p:ext uri="{BB962C8B-B14F-4D97-AF65-F5344CB8AC3E}">
        <p14:creationId xmlns:p14="http://schemas.microsoft.com/office/powerpoint/2010/main" xmlns="" val="236316310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8839200" y="277813"/>
            <a:ext cx="2743200" cy="5848350"/>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609600" y="277813"/>
            <a:ext cx="8026400" cy="5848350"/>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69">
            <a:extLst>
              <a:ext uri="{FF2B5EF4-FFF2-40B4-BE49-F238E27FC236}">
                <a16:creationId xmlns:a16="http://schemas.microsoft.com/office/drawing/2014/main" xmlns="" id="{D5DDB149-BADF-491E-869C-A8DBB6A05798}"/>
              </a:ext>
            </a:extLst>
          </p:cNvPr>
          <p:cNvSpPr>
            <a:spLocks noGrp="1" noChangeArrowheads="1"/>
          </p:cNvSpPr>
          <p:nvPr>
            <p:ph type="dt" sz="half" idx="10"/>
          </p:nvPr>
        </p:nvSpPr>
        <p:spPr>
          <a:ln/>
        </p:spPr>
        <p:txBody>
          <a:bodyPr/>
          <a:lstStyle>
            <a:lvl1pPr>
              <a:defRPr/>
            </a:lvl1pPr>
          </a:lstStyle>
          <a:p>
            <a:pPr>
              <a:defRPr/>
            </a:pPr>
            <a:endParaRPr lang="el-GR"/>
          </a:p>
        </p:txBody>
      </p:sp>
      <p:sp>
        <p:nvSpPr>
          <p:cNvPr id="5" name="Rectangle 70">
            <a:extLst>
              <a:ext uri="{FF2B5EF4-FFF2-40B4-BE49-F238E27FC236}">
                <a16:creationId xmlns:a16="http://schemas.microsoft.com/office/drawing/2014/main" xmlns="" id="{0A866981-27F1-4F67-9510-09392A876011}"/>
              </a:ext>
            </a:extLst>
          </p:cNvPr>
          <p:cNvSpPr>
            <a:spLocks noGrp="1" noChangeArrowheads="1"/>
          </p:cNvSpPr>
          <p:nvPr>
            <p:ph type="ftr" sz="quarter" idx="11"/>
          </p:nvPr>
        </p:nvSpPr>
        <p:spPr>
          <a:ln/>
        </p:spPr>
        <p:txBody>
          <a:bodyPr/>
          <a:lstStyle>
            <a:lvl1pPr>
              <a:defRPr/>
            </a:lvl1pPr>
          </a:lstStyle>
          <a:p>
            <a:pPr>
              <a:defRPr/>
            </a:pPr>
            <a:endParaRPr lang="el-GR"/>
          </a:p>
        </p:txBody>
      </p:sp>
      <p:sp>
        <p:nvSpPr>
          <p:cNvPr id="6" name="Rectangle 71">
            <a:extLst>
              <a:ext uri="{FF2B5EF4-FFF2-40B4-BE49-F238E27FC236}">
                <a16:creationId xmlns:a16="http://schemas.microsoft.com/office/drawing/2014/main" xmlns="" id="{62CA00F3-855E-4C5E-8DB4-71C6BBB91F2E}"/>
              </a:ext>
            </a:extLst>
          </p:cNvPr>
          <p:cNvSpPr>
            <a:spLocks noGrp="1" noChangeArrowheads="1"/>
          </p:cNvSpPr>
          <p:nvPr>
            <p:ph type="sldNum" sz="quarter" idx="12"/>
          </p:nvPr>
        </p:nvSpPr>
        <p:spPr>
          <a:ln/>
        </p:spPr>
        <p:txBody>
          <a:bodyPr/>
          <a:lstStyle>
            <a:lvl1pPr>
              <a:defRPr/>
            </a:lvl1pPr>
          </a:lstStyle>
          <a:p>
            <a:fld id="{E795C489-610B-4F70-B920-AC1820C6A572}" type="slidenum">
              <a:rPr lang="el-GR" altLang="el-GR"/>
              <a:pPr/>
              <a:t>‹#›</a:t>
            </a:fld>
            <a:endParaRPr lang="el-GR" altLang="el-GR"/>
          </a:p>
        </p:txBody>
      </p:sp>
    </p:spTree>
    <p:extLst>
      <p:ext uri="{BB962C8B-B14F-4D97-AF65-F5344CB8AC3E}">
        <p14:creationId xmlns:p14="http://schemas.microsoft.com/office/powerpoint/2010/main" xmlns="" val="45826150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xAndObj" preserve="1">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277814"/>
            <a:ext cx="10972800" cy="1139825"/>
          </a:xfrm>
        </p:spPr>
        <p:txBody>
          <a:bodyPr/>
          <a:lstStyle/>
          <a:p>
            <a:r>
              <a:rPr lang="el-GR"/>
              <a:t>Kλικ για επεξεργασία του τίτλου</a:t>
            </a:r>
          </a:p>
        </p:txBody>
      </p:sp>
      <p:sp>
        <p:nvSpPr>
          <p:cNvPr id="3" name="2 - Θέση κειμένου"/>
          <p:cNvSpPr>
            <a:spLocks noGrp="1"/>
          </p:cNvSpPr>
          <p:nvPr>
            <p:ph type="body" sz="half" idx="1"/>
          </p:nvPr>
        </p:nvSpPr>
        <p:spPr>
          <a:xfrm>
            <a:off x="609600" y="1600201"/>
            <a:ext cx="5384800" cy="4525963"/>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6197600" y="1600201"/>
            <a:ext cx="5384800" cy="4525963"/>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Rectangle 69">
            <a:extLst>
              <a:ext uri="{FF2B5EF4-FFF2-40B4-BE49-F238E27FC236}">
                <a16:creationId xmlns:a16="http://schemas.microsoft.com/office/drawing/2014/main" xmlns="" id="{E896AB17-D276-43AB-B900-53F23070F4BC}"/>
              </a:ext>
            </a:extLst>
          </p:cNvPr>
          <p:cNvSpPr>
            <a:spLocks noGrp="1" noChangeArrowheads="1"/>
          </p:cNvSpPr>
          <p:nvPr>
            <p:ph type="dt" sz="half" idx="10"/>
          </p:nvPr>
        </p:nvSpPr>
        <p:spPr>
          <a:ln/>
        </p:spPr>
        <p:txBody>
          <a:bodyPr/>
          <a:lstStyle>
            <a:lvl1pPr>
              <a:defRPr/>
            </a:lvl1pPr>
          </a:lstStyle>
          <a:p>
            <a:pPr>
              <a:defRPr/>
            </a:pPr>
            <a:endParaRPr lang="el-GR"/>
          </a:p>
        </p:txBody>
      </p:sp>
      <p:sp>
        <p:nvSpPr>
          <p:cNvPr id="6" name="Rectangle 70">
            <a:extLst>
              <a:ext uri="{FF2B5EF4-FFF2-40B4-BE49-F238E27FC236}">
                <a16:creationId xmlns:a16="http://schemas.microsoft.com/office/drawing/2014/main" xmlns="" id="{7A7B4A03-FC02-487E-966C-7D7F6CA98ABB}"/>
              </a:ext>
            </a:extLst>
          </p:cNvPr>
          <p:cNvSpPr>
            <a:spLocks noGrp="1" noChangeArrowheads="1"/>
          </p:cNvSpPr>
          <p:nvPr>
            <p:ph type="ftr" sz="quarter" idx="11"/>
          </p:nvPr>
        </p:nvSpPr>
        <p:spPr>
          <a:ln/>
        </p:spPr>
        <p:txBody>
          <a:bodyPr/>
          <a:lstStyle>
            <a:lvl1pPr>
              <a:defRPr/>
            </a:lvl1pPr>
          </a:lstStyle>
          <a:p>
            <a:pPr>
              <a:defRPr/>
            </a:pPr>
            <a:endParaRPr lang="el-GR"/>
          </a:p>
        </p:txBody>
      </p:sp>
      <p:sp>
        <p:nvSpPr>
          <p:cNvPr id="7" name="Rectangle 71">
            <a:extLst>
              <a:ext uri="{FF2B5EF4-FFF2-40B4-BE49-F238E27FC236}">
                <a16:creationId xmlns:a16="http://schemas.microsoft.com/office/drawing/2014/main" xmlns="" id="{A65C82FD-63B1-46A6-933C-D7821223BE2B}"/>
              </a:ext>
            </a:extLst>
          </p:cNvPr>
          <p:cNvSpPr>
            <a:spLocks noGrp="1" noChangeArrowheads="1"/>
          </p:cNvSpPr>
          <p:nvPr>
            <p:ph type="sldNum" sz="quarter" idx="12"/>
          </p:nvPr>
        </p:nvSpPr>
        <p:spPr>
          <a:ln/>
        </p:spPr>
        <p:txBody>
          <a:bodyPr/>
          <a:lstStyle>
            <a:lvl1pPr>
              <a:defRPr/>
            </a:lvl1pPr>
          </a:lstStyle>
          <a:p>
            <a:fld id="{89B9A0F4-F038-4260-997A-EBE8FF090CB0}" type="slidenum">
              <a:rPr lang="el-GR" altLang="el-GR"/>
              <a:pPr/>
              <a:t>‹#›</a:t>
            </a:fld>
            <a:endParaRPr lang="el-GR" altLang="el-GR"/>
          </a:p>
        </p:txBody>
      </p:sp>
    </p:spTree>
    <p:extLst>
      <p:ext uri="{BB962C8B-B14F-4D97-AF65-F5344CB8AC3E}">
        <p14:creationId xmlns:p14="http://schemas.microsoft.com/office/powerpoint/2010/main" xmlns="" val="2911157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E4054F0F-2FC0-4223-8146-36258E76399F}"/>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xmlns="" id="{974BBC1D-77CF-4DBD-81F3-9B32038848B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xmlns="" id="{9FBBF173-BF81-45E8-B002-DF801B214B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xmlns="" id="{7AF2B99D-2D86-4C03-A483-1C607AAD24EA}"/>
              </a:ext>
            </a:extLst>
          </p:cNvPr>
          <p:cNvSpPr>
            <a:spLocks noGrp="1"/>
          </p:cNvSpPr>
          <p:nvPr>
            <p:ph type="dt" sz="half" idx="10"/>
          </p:nvPr>
        </p:nvSpPr>
        <p:spPr/>
        <p:txBody>
          <a:bodyPr/>
          <a:lstStyle/>
          <a:p>
            <a:fld id="{7A11DF50-FE1A-40E4-8FFE-FB49157705D8}" type="datetimeFigureOut">
              <a:rPr lang="el-GR" smtClean="0"/>
              <a:pPr/>
              <a:t>1/6/2020</a:t>
            </a:fld>
            <a:endParaRPr lang="el-GR"/>
          </a:p>
        </p:txBody>
      </p:sp>
      <p:sp>
        <p:nvSpPr>
          <p:cNvPr id="6" name="Θέση υποσέλιδου 5">
            <a:extLst>
              <a:ext uri="{FF2B5EF4-FFF2-40B4-BE49-F238E27FC236}">
                <a16:creationId xmlns:a16="http://schemas.microsoft.com/office/drawing/2014/main" xmlns="" id="{04BAB716-542E-4046-9957-B11288736D7C}"/>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xmlns="" id="{3E4B7C90-0F31-4C57-B43B-0201371F71BD}"/>
              </a:ext>
            </a:extLst>
          </p:cNvPr>
          <p:cNvSpPr>
            <a:spLocks noGrp="1"/>
          </p:cNvSpPr>
          <p:nvPr>
            <p:ph type="sldNum" sz="quarter" idx="12"/>
          </p:nvPr>
        </p:nvSpPr>
        <p:spPr/>
        <p:txBody>
          <a:bodyPr/>
          <a:lstStyle/>
          <a:p>
            <a:fld id="{016820EF-7C3E-426C-BE95-A46D0BB8457A}" type="slidenum">
              <a:rPr lang="el-GR" smtClean="0"/>
              <a:pPr/>
              <a:t>‹#›</a:t>
            </a:fld>
            <a:endParaRPr lang="el-GR"/>
          </a:p>
        </p:txBody>
      </p:sp>
    </p:spTree>
    <p:extLst>
      <p:ext uri="{BB962C8B-B14F-4D97-AF65-F5344CB8AC3E}">
        <p14:creationId xmlns:p14="http://schemas.microsoft.com/office/powerpoint/2010/main" xmlns="" val="30063838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slideLayout" Target="../slideLayouts/slideLayout62.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0.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6.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theme" Target="../theme/theme7.xml"/><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slideLayout" Target="../slideLayouts/slideLayout85.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xmlns="" id="{9AB16F46-D436-49D2-AA8B-5653901B9D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xmlns="" id="{9DC2DF2F-ECCC-4833-BFBA-6DF631CB5E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xmlns="" id="{89D9A678-F392-490A-A86D-629F71DD8A8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11DF50-FE1A-40E4-8FFE-FB49157705D8}" type="datetimeFigureOut">
              <a:rPr lang="el-GR" smtClean="0"/>
              <a:pPr/>
              <a:t>1/6/2020</a:t>
            </a:fld>
            <a:endParaRPr lang="el-GR"/>
          </a:p>
        </p:txBody>
      </p:sp>
      <p:sp>
        <p:nvSpPr>
          <p:cNvPr id="5" name="Θέση υποσέλιδου 4">
            <a:extLst>
              <a:ext uri="{FF2B5EF4-FFF2-40B4-BE49-F238E27FC236}">
                <a16:creationId xmlns:a16="http://schemas.microsoft.com/office/drawing/2014/main" xmlns="" id="{90A4E5EF-FAFD-4C75-898D-06DCDE43C8D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xmlns="" id="{1A69CAF2-EFEC-443B-8C21-BE3885C52FB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6820EF-7C3E-426C-BE95-A46D0BB8457A}" type="slidenum">
              <a:rPr lang="el-GR" smtClean="0"/>
              <a:pPr/>
              <a:t>‹#›</a:t>
            </a:fld>
            <a:endParaRPr lang="el-GR"/>
          </a:p>
        </p:txBody>
      </p:sp>
    </p:spTree>
    <p:extLst>
      <p:ext uri="{BB962C8B-B14F-4D97-AF65-F5344CB8AC3E}">
        <p14:creationId xmlns:p14="http://schemas.microsoft.com/office/powerpoint/2010/main" xmlns="" val="2558251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folHlink"/>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xmlns="" id="{397FFD06-D4DD-4514-A37E-71F48D2E7E7D}"/>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a:t>Κάντε κλικ για να επεξεργαστείτε τον τίτλο</a:t>
            </a:r>
          </a:p>
        </p:txBody>
      </p:sp>
      <p:sp>
        <p:nvSpPr>
          <p:cNvPr id="1027" name="Rectangle 3">
            <a:extLst>
              <a:ext uri="{FF2B5EF4-FFF2-40B4-BE49-F238E27FC236}">
                <a16:creationId xmlns:a16="http://schemas.microsoft.com/office/drawing/2014/main" xmlns="" id="{EDF30D4A-08D5-4B66-B0CE-15EF82A16BBC}"/>
              </a:ext>
            </a:extLst>
          </p:cNvPr>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a:t>Κάντε κλικ για να επεξεργαστείτε τα στυλ κειμένου του υποδείγματος</a:t>
            </a:r>
          </a:p>
          <a:p>
            <a:pPr lvl="1"/>
            <a:r>
              <a:rPr lang="el-GR" altLang="el-GR"/>
              <a:t>Δεύτερου επιπέδου</a:t>
            </a:r>
          </a:p>
          <a:p>
            <a:pPr lvl="2"/>
            <a:r>
              <a:rPr lang="el-GR" altLang="el-GR"/>
              <a:t>Τρίτου επιπέδου</a:t>
            </a:r>
          </a:p>
          <a:p>
            <a:pPr lvl="3"/>
            <a:r>
              <a:rPr lang="el-GR" altLang="el-GR"/>
              <a:t>Τέταρτου επιπέδου</a:t>
            </a:r>
          </a:p>
          <a:p>
            <a:pPr lvl="4"/>
            <a:r>
              <a:rPr lang="el-GR" altLang="el-GR"/>
              <a:t>Πέμπτου επιπέδου</a:t>
            </a:r>
          </a:p>
        </p:txBody>
      </p:sp>
      <p:sp>
        <p:nvSpPr>
          <p:cNvPr id="1028" name="Rectangle 4">
            <a:extLst>
              <a:ext uri="{FF2B5EF4-FFF2-40B4-BE49-F238E27FC236}">
                <a16:creationId xmlns:a16="http://schemas.microsoft.com/office/drawing/2014/main" xmlns="" id="{2CE14CE6-C0C8-422D-BDAA-5BEBB73D66DB}"/>
              </a:ext>
            </a:extLst>
          </p:cNvPr>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el-GR"/>
          </a:p>
        </p:txBody>
      </p:sp>
      <p:sp>
        <p:nvSpPr>
          <p:cNvPr id="1029" name="Rectangle 5">
            <a:extLst>
              <a:ext uri="{FF2B5EF4-FFF2-40B4-BE49-F238E27FC236}">
                <a16:creationId xmlns:a16="http://schemas.microsoft.com/office/drawing/2014/main" xmlns="" id="{3F2648AE-68C9-4194-92E1-15726093DA5A}"/>
              </a:ext>
            </a:extLst>
          </p:cNvPr>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el-GR"/>
          </a:p>
        </p:txBody>
      </p:sp>
      <p:sp>
        <p:nvSpPr>
          <p:cNvPr id="1030" name="Rectangle 6">
            <a:extLst>
              <a:ext uri="{FF2B5EF4-FFF2-40B4-BE49-F238E27FC236}">
                <a16:creationId xmlns:a16="http://schemas.microsoft.com/office/drawing/2014/main" xmlns="" id="{C8C59AED-BCCB-45CC-B7B4-4C3772A8B960}"/>
              </a:ext>
            </a:extLst>
          </p:cNvPr>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1304CAF5-C796-48FB-B12C-74352B31161E}" type="slidenum">
              <a:rPr lang="el-GR" altLang="el-GR"/>
              <a:pPr>
                <a:defRPr/>
              </a:pPr>
              <a:t>‹#›</a:t>
            </a:fld>
            <a:endParaRPr lang="el-GR" altLang="el-GR"/>
          </a:p>
        </p:txBody>
      </p:sp>
    </p:spTree>
    <p:extLst>
      <p:ext uri="{BB962C8B-B14F-4D97-AF65-F5344CB8AC3E}">
        <p14:creationId xmlns:p14="http://schemas.microsoft.com/office/powerpoint/2010/main" xmlns="" val="6418438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33CC"/>
            </a:gs>
            <a:gs pos="50000">
              <a:srgbClr val="00185E"/>
            </a:gs>
            <a:gs pos="100000">
              <a:srgbClr val="0033CC"/>
            </a:gs>
          </a:gsLst>
          <a:lin ang="5400000" scaled="1"/>
        </a:gradFill>
        <a:effectLst/>
      </p:bgPr>
    </p:bg>
    <p:spTree>
      <p:nvGrpSpPr>
        <p:cNvPr id="1" name=""/>
        <p:cNvGrpSpPr/>
        <p:nvPr/>
      </p:nvGrpSpPr>
      <p:grpSpPr>
        <a:xfrm>
          <a:off x="0" y="0"/>
          <a:ext cx="0" cy="0"/>
          <a:chOff x="0" y="0"/>
          <a:chExt cx="0" cy="0"/>
        </a:xfrm>
      </p:grpSpPr>
      <p:sp>
        <p:nvSpPr>
          <p:cNvPr id="8194" name="Freeform 2">
            <a:extLst>
              <a:ext uri="{FF2B5EF4-FFF2-40B4-BE49-F238E27FC236}">
                <a16:creationId xmlns:a16="http://schemas.microsoft.com/office/drawing/2014/main" xmlns="" id="{C62C6EF2-CE5E-40DF-A665-7A90BAE92E16}"/>
              </a:ext>
            </a:extLst>
          </p:cNvPr>
          <p:cNvSpPr>
            <a:spLocks/>
          </p:cNvSpPr>
          <p:nvPr/>
        </p:nvSpPr>
        <p:spPr bwMode="hidden">
          <a:xfrm>
            <a:off x="8837084" y="6429375"/>
            <a:ext cx="381000" cy="209550"/>
          </a:xfrm>
          <a:custGeom>
            <a:avLst/>
            <a:gdLst/>
            <a:ahLst/>
            <a:cxnLst>
              <a:cxn ang="0">
                <a:pos x="0" y="132"/>
              </a:cxn>
              <a:cxn ang="0">
                <a:pos x="29" y="132"/>
              </a:cxn>
              <a:cxn ang="0">
                <a:pos x="77" y="108"/>
              </a:cxn>
              <a:cxn ang="0">
                <a:pos x="119" y="78"/>
              </a:cxn>
              <a:cxn ang="0">
                <a:pos x="155" y="48"/>
              </a:cxn>
              <a:cxn ang="0">
                <a:pos x="179" y="12"/>
              </a:cxn>
              <a:cxn ang="0">
                <a:pos x="173" y="6"/>
              </a:cxn>
              <a:cxn ang="0">
                <a:pos x="167" y="0"/>
              </a:cxn>
              <a:cxn ang="0">
                <a:pos x="137" y="42"/>
              </a:cxn>
              <a:cxn ang="0">
                <a:pos x="101" y="78"/>
              </a:cxn>
              <a:cxn ang="0">
                <a:pos x="53" y="108"/>
              </a:cxn>
              <a:cxn ang="0">
                <a:pos x="0" y="132"/>
              </a:cxn>
              <a:cxn ang="0">
                <a:pos x="0" y="132"/>
              </a:cxn>
            </a:cxnLst>
            <a:rect l="0" t="0" r="r" b="b"/>
            <a:pathLst>
              <a:path w="179" h="132">
                <a:moveTo>
                  <a:pt x="0" y="132"/>
                </a:moveTo>
                <a:lnTo>
                  <a:pt x="29" y="132"/>
                </a:lnTo>
                <a:lnTo>
                  <a:pt x="77" y="108"/>
                </a:lnTo>
                <a:lnTo>
                  <a:pt x="119" y="78"/>
                </a:lnTo>
                <a:lnTo>
                  <a:pt x="155" y="48"/>
                </a:lnTo>
                <a:lnTo>
                  <a:pt x="179" y="12"/>
                </a:lnTo>
                <a:lnTo>
                  <a:pt x="173" y="6"/>
                </a:lnTo>
                <a:lnTo>
                  <a:pt x="167" y="0"/>
                </a:lnTo>
                <a:lnTo>
                  <a:pt x="137" y="42"/>
                </a:lnTo>
                <a:lnTo>
                  <a:pt x="101" y="78"/>
                </a:lnTo>
                <a:lnTo>
                  <a:pt x="53" y="108"/>
                </a:lnTo>
                <a:lnTo>
                  <a:pt x="0" y="132"/>
                </a:lnTo>
                <a:lnTo>
                  <a:pt x="0" y="132"/>
                </a:lnTo>
                <a:close/>
              </a:path>
            </a:pathLst>
          </a:custGeom>
          <a:gradFill rotWithShape="0">
            <a:gsLst>
              <a:gs pos="0">
                <a:schemeClr val="accent2"/>
              </a:gs>
              <a:gs pos="100000">
                <a:schemeClr val="accent2">
                  <a:gamma/>
                  <a:shade val="87843"/>
                  <a:invGamma/>
                </a:schemeClr>
              </a:gs>
            </a:gsLst>
            <a:lin ang="18900000" scaled="1"/>
          </a:gradFill>
          <a:ln w="9525">
            <a:noFill/>
            <a:round/>
            <a:headEnd/>
            <a:tailEnd/>
          </a:ln>
        </p:spPr>
        <p:txBody>
          <a:bodyPr/>
          <a:lstStyle/>
          <a:p>
            <a:pPr eaLnBrk="1" hangingPunct="1">
              <a:defRPr/>
            </a:pPr>
            <a:endParaRPr lang="el-GR" sz="1800">
              <a:latin typeface="Arial" charset="0"/>
            </a:endParaRPr>
          </a:p>
        </p:txBody>
      </p:sp>
      <p:grpSp>
        <p:nvGrpSpPr>
          <p:cNvPr id="1027" name="Group 3">
            <a:extLst>
              <a:ext uri="{FF2B5EF4-FFF2-40B4-BE49-F238E27FC236}">
                <a16:creationId xmlns:a16="http://schemas.microsoft.com/office/drawing/2014/main" xmlns="" id="{09151464-2ACA-4B1C-99FA-37ED4DB9FBC7}"/>
              </a:ext>
            </a:extLst>
          </p:cNvPr>
          <p:cNvGrpSpPr>
            <a:grpSpLocks/>
          </p:cNvGrpSpPr>
          <p:nvPr/>
        </p:nvGrpSpPr>
        <p:grpSpPr bwMode="auto">
          <a:xfrm>
            <a:off x="4234" y="4267200"/>
            <a:ext cx="12187767" cy="2590800"/>
            <a:chOff x="2" y="2688"/>
            <a:chExt cx="5758" cy="1632"/>
          </a:xfrm>
        </p:grpSpPr>
        <p:sp>
          <p:nvSpPr>
            <p:cNvPr id="1033" name="Freeform 4">
              <a:extLst>
                <a:ext uri="{FF2B5EF4-FFF2-40B4-BE49-F238E27FC236}">
                  <a16:creationId xmlns:a16="http://schemas.microsoft.com/office/drawing/2014/main" xmlns="" id="{2B80BB93-FCED-4E19-9721-1F9F69C8C9E9}"/>
                </a:ext>
              </a:extLst>
            </p:cNvPr>
            <p:cNvSpPr>
              <a:spLocks/>
            </p:cNvSpPr>
            <p:nvPr/>
          </p:nvSpPr>
          <p:spPr bwMode="hidden">
            <a:xfrm>
              <a:off x="2" y="2688"/>
              <a:ext cx="5758" cy="1632"/>
            </a:xfrm>
            <a:custGeom>
              <a:avLst/>
              <a:gdLst>
                <a:gd name="T0" fmla="*/ 5740 w 5740"/>
                <a:gd name="T1" fmla="*/ 4316 h 4316"/>
                <a:gd name="T2" fmla="*/ 0 w 5740"/>
                <a:gd name="T3" fmla="*/ 4316 h 4316"/>
                <a:gd name="T4" fmla="*/ 0 w 5740"/>
                <a:gd name="T5" fmla="*/ 0 h 4316"/>
                <a:gd name="T6" fmla="*/ 5740 w 5740"/>
                <a:gd name="T7" fmla="*/ 0 h 4316"/>
                <a:gd name="T8" fmla="*/ 5740 w 5740"/>
                <a:gd name="T9" fmla="*/ 4316 h 4316"/>
                <a:gd name="T10" fmla="*/ 5740 w 5740"/>
                <a:gd name="T11" fmla="*/ 4316 h 43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4316">
                  <a:moveTo>
                    <a:pt x="5740" y="4316"/>
                  </a:moveTo>
                  <a:lnTo>
                    <a:pt x="0" y="4316"/>
                  </a:lnTo>
                  <a:lnTo>
                    <a:pt x="0" y="0"/>
                  </a:lnTo>
                  <a:lnTo>
                    <a:pt x="5740" y="0"/>
                  </a:lnTo>
                  <a:lnTo>
                    <a:pt x="5740" y="431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sz="1800"/>
            </a:p>
          </p:txBody>
        </p:sp>
        <p:grpSp>
          <p:nvGrpSpPr>
            <p:cNvPr id="1034" name="Group 5">
              <a:extLst>
                <a:ext uri="{FF2B5EF4-FFF2-40B4-BE49-F238E27FC236}">
                  <a16:creationId xmlns:a16="http://schemas.microsoft.com/office/drawing/2014/main" xmlns="" id="{3614CA44-2B11-44BC-8C71-9EF785AEB5AD}"/>
                </a:ext>
              </a:extLst>
            </p:cNvPr>
            <p:cNvGrpSpPr>
              <a:grpSpLocks/>
            </p:cNvGrpSpPr>
            <p:nvPr userDrawn="1"/>
          </p:nvGrpSpPr>
          <p:grpSpPr bwMode="auto">
            <a:xfrm>
              <a:off x="3528" y="3715"/>
              <a:ext cx="792" cy="521"/>
              <a:chOff x="3527" y="3715"/>
              <a:chExt cx="792" cy="521"/>
            </a:xfrm>
          </p:grpSpPr>
          <p:sp>
            <p:nvSpPr>
              <p:cNvPr id="8198" name="Oval 6">
                <a:extLst>
                  <a:ext uri="{FF2B5EF4-FFF2-40B4-BE49-F238E27FC236}">
                    <a16:creationId xmlns:a16="http://schemas.microsoft.com/office/drawing/2014/main" xmlns="" id="{458C71CA-5B5D-4950-8A6B-8EACCADD706D}"/>
                  </a:ext>
                </a:extLst>
              </p:cNvPr>
              <p:cNvSpPr>
                <a:spLocks noChangeArrowheads="1"/>
              </p:cNvSpPr>
              <p:nvPr/>
            </p:nvSpPr>
            <p:spPr bwMode="hidden">
              <a:xfrm>
                <a:off x="3686" y="3810"/>
                <a:ext cx="532" cy="327"/>
              </a:xfrm>
              <a:prstGeom prst="ellipse">
                <a:avLst/>
              </a:prstGeom>
              <a:gradFill rotWithShape="0">
                <a:gsLst>
                  <a:gs pos="0">
                    <a:schemeClr val="accent2"/>
                  </a:gs>
                  <a:gs pos="100000">
                    <a:schemeClr val="accent2">
                      <a:gamma/>
                      <a:shade val="90980"/>
                      <a:invGamma/>
                    </a:schemeClr>
                  </a:gs>
                </a:gsLst>
                <a:path path="shape">
                  <a:fillToRect l="50000" t="50000" r="50000" b="50000"/>
                </a:path>
              </a:gradFill>
              <a:ln w="9525">
                <a:noFill/>
                <a:round/>
                <a:headEnd/>
                <a:tailEnd/>
              </a:ln>
              <a:effectLst/>
            </p:spPr>
            <p:txBody>
              <a:bodyPr/>
              <a:lstStyle/>
              <a:p>
                <a:pPr eaLnBrk="1" hangingPunct="1">
                  <a:defRPr/>
                </a:pPr>
                <a:endParaRPr lang="el-GR" sz="1800">
                  <a:latin typeface="Arial" charset="0"/>
                </a:endParaRPr>
              </a:p>
            </p:txBody>
          </p:sp>
          <p:sp>
            <p:nvSpPr>
              <p:cNvPr id="8199" name="Oval 7">
                <a:extLst>
                  <a:ext uri="{FF2B5EF4-FFF2-40B4-BE49-F238E27FC236}">
                    <a16:creationId xmlns:a16="http://schemas.microsoft.com/office/drawing/2014/main" xmlns="" id="{E56FEC58-DC3E-4A85-A9EE-5D88948F3788}"/>
                  </a:ext>
                </a:extLst>
              </p:cNvPr>
              <p:cNvSpPr>
                <a:spLocks noChangeArrowheads="1"/>
              </p:cNvSpPr>
              <p:nvPr/>
            </p:nvSpPr>
            <p:spPr bwMode="hidden">
              <a:xfrm>
                <a:off x="3726" y="3840"/>
                <a:ext cx="452" cy="275"/>
              </a:xfrm>
              <a:prstGeom prst="ellipse">
                <a:avLst/>
              </a:prstGeom>
              <a:gradFill rotWithShape="0">
                <a:gsLst>
                  <a:gs pos="0">
                    <a:schemeClr val="accent2">
                      <a:gamma/>
                      <a:shade val="90980"/>
                      <a:invGamma/>
                    </a:schemeClr>
                  </a:gs>
                  <a:gs pos="100000">
                    <a:schemeClr val="accent2"/>
                  </a:gs>
                </a:gsLst>
                <a:lin ang="5400000" scaled="1"/>
              </a:gradFill>
              <a:ln w="9525">
                <a:noFill/>
                <a:round/>
                <a:headEnd/>
                <a:tailEnd/>
              </a:ln>
              <a:effectLst/>
            </p:spPr>
            <p:txBody>
              <a:bodyPr/>
              <a:lstStyle/>
              <a:p>
                <a:pPr eaLnBrk="1" hangingPunct="1">
                  <a:defRPr/>
                </a:pPr>
                <a:endParaRPr lang="el-GR" sz="1800">
                  <a:latin typeface="Arial" charset="0"/>
                </a:endParaRPr>
              </a:p>
            </p:txBody>
          </p:sp>
          <p:sp>
            <p:nvSpPr>
              <p:cNvPr id="8200" name="Oval 8">
                <a:extLst>
                  <a:ext uri="{FF2B5EF4-FFF2-40B4-BE49-F238E27FC236}">
                    <a16:creationId xmlns:a16="http://schemas.microsoft.com/office/drawing/2014/main" xmlns="" id="{264023B4-9BBC-485E-9460-505540190F06}"/>
                  </a:ext>
                </a:extLst>
              </p:cNvPr>
              <p:cNvSpPr>
                <a:spLocks noChangeArrowheads="1"/>
              </p:cNvSpPr>
              <p:nvPr/>
            </p:nvSpPr>
            <p:spPr bwMode="hidden">
              <a:xfrm>
                <a:off x="3782" y="3872"/>
                <a:ext cx="344" cy="2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eaLnBrk="1" hangingPunct="1">
                  <a:defRPr/>
                </a:pPr>
                <a:endParaRPr lang="el-GR" sz="1800">
                  <a:latin typeface="Arial" charset="0"/>
                </a:endParaRPr>
              </a:p>
            </p:txBody>
          </p:sp>
          <p:sp>
            <p:nvSpPr>
              <p:cNvPr id="8201" name="Oval 9">
                <a:extLst>
                  <a:ext uri="{FF2B5EF4-FFF2-40B4-BE49-F238E27FC236}">
                    <a16:creationId xmlns:a16="http://schemas.microsoft.com/office/drawing/2014/main" xmlns="" id="{83406F9C-69E4-47EC-9A49-B17F674D5DFB}"/>
                  </a:ext>
                </a:extLst>
              </p:cNvPr>
              <p:cNvSpPr>
                <a:spLocks noChangeArrowheads="1"/>
              </p:cNvSpPr>
              <p:nvPr/>
            </p:nvSpPr>
            <p:spPr bwMode="hidden">
              <a:xfrm>
                <a:off x="3822" y="3896"/>
                <a:ext cx="262" cy="159"/>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eaLnBrk="1" hangingPunct="1">
                  <a:defRPr/>
                </a:pPr>
                <a:endParaRPr lang="el-GR" sz="1800">
                  <a:latin typeface="Arial" charset="0"/>
                </a:endParaRPr>
              </a:p>
            </p:txBody>
          </p:sp>
          <p:sp>
            <p:nvSpPr>
              <p:cNvPr id="8202" name="Oval 10">
                <a:extLst>
                  <a:ext uri="{FF2B5EF4-FFF2-40B4-BE49-F238E27FC236}">
                    <a16:creationId xmlns:a16="http://schemas.microsoft.com/office/drawing/2014/main" xmlns="" id="{102456F7-B72F-4B5F-B816-A4C035D8F206}"/>
                  </a:ext>
                </a:extLst>
              </p:cNvPr>
              <p:cNvSpPr>
                <a:spLocks noChangeArrowheads="1"/>
              </p:cNvSpPr>
              <p:nvPr/>
            </p:nvSpPr>
            <p:spPr bwMode="hidden">
              <a:xfrm>
                <a:off x="3856" y="3922"/>
                <a:ext cx="192" cy="1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eaLnBrk="1" hangingPunct="1">
                  <a:defRPr/>
                </a:pPr>
                <a:endParaRPr lang="el-GR" sz="1800">
                  <a:latin typeface="Arial" charset="0"/>
                </a:endParaRPr>
              </a:p>
            </p:txBody>
          </p:sp>
          <p:sp>
            <p:nvSpPr>
              <p:cNvPr id="8203" name="Freeform 11">
                <a:extLst>
                  <a:ext uri="{FF2B5EF4-FFF2-40B4-BE49-F238E27FC236}">
                    <a16:creationId xmlns:a16="http://schemas.microsoft.com/office/drawing/2014/main" xmlns="" id="{4DF69717-06E7-45D3-ADE7-AFDA9E3E64A1}"/>
                  </a:ext>
                </a:extLst>
              </p:cNvPr>
              <p:cNvSpPr>
                <a:spLocks/>
              </p:cNvSpPr>
              <p:nvPr/>
            </p:nvSpPr>
            <p:spPr bwMode="hidden">
              <a:xfrm>
                <a:off x="3575" y="3715"/>
                <a:ext cx="383" cy="161"/>
              </a:xfrm>
              <a:custGeom>
                <a:avLst/>
                <a:gdLst/>
                <a:ahLst/>
                <a:cxnLst>
                  <a:cxn ang="0">
                    <a:pos x="376" y="12"/>
                  </a:cxn>
                  <a:cxn ang="0">
                    <a:pos x="257" y="24"/>
                  </a:cxn>
                  <a:cxn ang="0">
                    <a:pos x="149" y="54"/>
                  </a:cxn>
                  <a:cxn ang="0">
                    <a:pos x="101" y="77"/>
                  </a:cxn>
                  <a:cxn ang="0">
                    <a:pos x="59" y="101"/>
                  </a:cxn>
                  <a:cxn ang="0">
                    <a:pos x="24" y="131"/>
                  </a:cxn>
                  <a:cxn ang="0">
                    <a:pos x="0" y="161"/>
                  </a:cxn>
                  <a:cxn ang="0">
                    <a:pos x="0" y="137"/>
                  </a:cxn>
                  <a:cxn ang="0">
                    <a:pos x="29" y="107"/>
                  </a:cxn>
                  <a:cxn ang="0">
                    <a:pos x="65" y="83"/>
                  </a:cxn>
                  <a:cxn ang="0">
                    <a:pos x="155" y="36"/>
                  </a:cxn>
                  <a:cxn ang="0">
                    <a:pos x="257" y="12"/>
                  </a:cxn>
                  <a:cxn ang="0">
                    <a:pos x="376" y="0"/>
                  </a:cxn>
                  <a:cxn ang="0">
                    <a:pos x="376" y="0"/>
                  </a:cxn>
                  <a:cxn ang="0">
                    <a:pos x="382" y="0"/>
                  </a:cxn>
                  <a:cxn ang="0">
                    <a:pos x="382" y="12"/>
                  </a:cxn>
                  <a:cxn ang="0">
                    <a:pos x="376" y="12"/>
                  </a:cxn>
                  <a:cxn ang="0">
                    <a:pos x="376" y="12"/>
                  </a:cxn>
                  <a:cxn ang="0">
                    <a:pos x="376" y="12"/>
                  </a:cxn>
                </a:cxnLst>
                <a:rect l="0" t="0" r="r" b="b"/>
                <a:pathLst>
                  <a:path w="382" h="161">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76" y="0"/>
                    </a:lnTo>
                    <a:lnTo>
                      <a:pt x="382" y="0"/>
                    </a:lnTo>
                    <a:lnTo>
                      <a:pt x="382" y="12"/>
                    </a:lnTo>
                    <a:lnTo>
                      <a:pt x="376" y="12"/>
                    </a:lnTo>
                    <a:lnTo>
                      <a:pt x="376" y="12"/>
                    </a:lnTo>
                    <a:lnTo>
                      <a:pt x="376" y="12"/>
                    </a:lnTo>
                    <a:close/>
                  </a:path>
                </a:pathLst>
              </a:custGeom>
              <a:gradFill rotWithShape="0">
                <a:gsLst>
                  <a:gs pos="0">
                    <a:schemeClr val="accent2">
                      <a:gamma/>
                      <a:shade val="94118"/>
                      <a:invGamma/>
                    </a:schemeClr>
                  </a:gs>
                  <a:gs pos="100000">
                    <a:schemeClr val="accent2"/>
                  </a:gs>
                </a:gsLst>
                <a:lin ang="5400000" scaled="1"/>
              </a:gradFill>
              <a:ln w="9525">
                <a:noFill/>
                <a:round/>
                <a:headEnd/>
                <a:tailEnd/>
              </a:ln>
            </p:spPr>
            <p:txBody>
              <a:bodyPr/>
              <a:lstStyle/>
              <a:p>
                <a:pPr eaLnBrk="1" hangingPunct="1">
                  <a:defRPr/>
                </a:pPr>
                <a:endParaRPr lang="el-GR" sz="1800">
                  <a:latin typeface="Arial" charset="0"/>
                </a:endParaRPr>
              </a:p>
            </p:txBody>
          </p:sp>
          <p:sp>
            <p:nvSpPr>
              <p:cNvPr id="8204" name="Freeform 12">
                <a:extLst>
                  <a:ext uri="{FF2B5EF4-FFF2-40B4-BE49-F238E27FC236}">
                    <a16:creationId xmlns:a16="http://schemas.microsoft.com/office/drawing/2014/main" xmlns="" id="{88AD18B5-998A-484E-8FD0-11C2BE17A8AC}"/>
                  </a:ext>
                </a:extLst>
              </p:cNvPr>
              <p:cNvSpPr>
                <a:spLocks/>
              </p:cNvSpPr>
              <p:nvPr/>
            </p:nvSpPr>
            <p:spPr bwMode="hidden">
              <a:xfrm>
                <a:off x="3695" y="4170"/>
                <a:ext cx="444" cy="66"/>
              </a:xfrm>
              <a:custGeom>
                <a:avLst/>
                <a:gdLst/>
                <a:ahLst/>
                <a:cxnLst>
                  <a:cxn ang="0">
                    <a:pos x="257" y="54"/>
                  </a:cxn>
                  <a:cxn ang="0">
                    <a:pos x="353" y="48"/>
                  </a:cxn>
                  <a:cxn ang="0">
                    <a:pos x="443" y="24"/>
                  </a:cxn>
                  <a:cxn ang="0">
                    <a:pos x="443" y="36"/>
                  </a:cxn>
                  <a:cxn ang="0">
                    <a:pos x="353" y="60"/>
                  </a:cxn>
                  <a:cxn ang="0">
                    <a:pos x="257" y="66"/>
                  </a:cxn>
                  <a:cxn ang="0">
                    <a:pos x="186" y="60"/>
                  </a:cxn>
                  <a:cxn ang="0">
                    <a:pos x="120" y="48"/>
                  </a:cxn>
                  <a:cxn ang="0">
                    <a:pos x="60" y="36"/>
                  </a:cxn>
                  <a:cxn ang="0">
                    <a:pos x="0" y="12"/>
                  </a:cxn>
                  <a:cxn ang="0">
                    <a:pos x="0" y="0"/>
                  </a:cxn>
                  <a:cxn ang="0">
                    <a:pos x="54" y="24"/>
                  </a:cxn>
                  <a:cxn ang="0">
                    <a:pos x="120" y="36"/>
                  </a:cxn>
                  <a:cxn ang="0">
                    <a:pos x="186" y="48"/>
                  </a:cxn>
                  <a:cxn ang="0">
                    <a:pos x="257" y="54"/>
                  </a:cxn>
                  <a:cxn ang="0">
                    <a:pos x="257" y="54"/>
                  </a:cxn>
                </a:cxnLst>
                <a:rect l="0" t="0" r="r" b="b"/>
                <a:pathLst>
                  <a:path w="443" h="66">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lnTo>
                      <a:pt x="257" y="54"/>
                    </a:lnTo>
                    <a:close/>
                  </a:path>
                </a:pathLst>
              </a:custGeom>
              <a:gradFill rotWithShape="0">
                <a:gsLst>
                  <a:gs pos="0">
                    <a:schemeClr val="accent2">
                      <a:gamma/>
                      <a:shade val="84706"/>
                      <a:invGamma/>
                    </a:schemeClr>
                  </a:gs>
                  <a:gs pos="100000">
                    <a:schemeClr val="accent2"/>
                  </a:gs>
                </a:gsLst>
                <a:lin ang="18900000" scaled="1"/>
              </a:gradFill>
              <a:ln w="9525">
                <a:noFill/>
                <a:round/>
                <a:headEnd/>
                <a:tailEnd/>
              </a:ln>
            </p:spPr>
            <p:txBody>
              <a:bodyPr/>
              <a:lstStyle/>
              <a:p>
                <a:pPr eaLnBrk="1" hangingPunct="1">
                  <a:defRPr/>
                </a:pPr>
                <a:endParaRPr lang="el-GR" sz="1800">
                  <a:latin typeface="Arial" charset="0"/>
                </a:endParaRPr>
              </a:p>
            </p:txBody>
          </p:sp>
          <p:sp>
            <p:nvSpPr>
              <p:cNvPr id="8205" name="Freeform 13">
                <a:extLst>
                  <a:ext uri="{FF2B5EF4-FFF2-40B4-BE49-F238E27FC236}">
                    <a16:creationId xmlns:a16="http://schemas.microsoft.com/office/drawing/2014/main" xmlns="" id="{B96DBEF4-E527-4CA0-ABBC-A82A57DB1EC7}"/>
                  </a:ext>
                </a:extLst>
              </p:cNvPr>
              <p:cNvSpPr>
                <a:spLocks/>
              </p:cNvSpPr>
              <p:nvPr/>
            </p:nvSpPr>
            <p:spPr bwMode="hidden">
              <a:xfrm>
                <a:off x="3527" y="3906"/>
                <a:ext cx="89" cy="216"/>
              </a:xfrm>
              <a:custGeom>
                <a:avLst/>
                <a:gdLst/>
                <a:ahLst/>
                <a:cxnLst>
                  <a:cxn ang="0">
                    <a:pos x="12" y="66"/>
                  </a:cxn>
                  <a:cxn ang="0">
                    <a:pos x="18" y="108"/>
                  </a:cxn>
                  <a:cxn ang="0">
                    <a:pos x="36" y="144"/>
                  </a:cxn>
                  <a:cxn ang="0">
                    <a:pos x="60" y="180"/>
                  </a:cxn>
                  <a:cxn ang="0">
                    <a:pos x="89" y="216"/>
                  </a:cxn>
                  <a:cxn ang="0">
                    <a:pos x="72" y="216"/>
                  </a:cxn>
                  <a:cxn ang="0">
                    <a:pos x="42" y="180"/>
                  </a:cxn>
                  <a:cxn ang="0">
                    <a:pos x="18" y="144"/>
                  </a:cxn>
                  <a:cxn ang="0">
                    <a:pos x="6" y="108"/>
                  </a:cxn>
                  <a:cxn ang="0">
                    <a:pos x="0" y="66"/>
                  </a:cxn>
                  <a:cxn ang="0">
                    <a:pos x="0" y="30"/>
                  </a:cxn>
                  <a:cxn ang="0">
                    <a:pos x="12" y="0"/>
                  </a:cxn>
                  <a:cxn ang="0">
                    <a:pos x="30" y="0"/>
                  </a:cxn>
                  <a:cxn ang="0">
                    <a:pos x="18" y="30"/>
                  </a:cxn>
                  <a:cxn ang="0">
                    <a:pos x="12" y="66"/>
                  </a:cxn>
                  <a:cxn ang="0">
                    <a:pos x="12" y="66"/>
                  </a:cxn>
                </a:cxnLst>
                <a:rect l="0" t="0" r="r" b="b"/>
                <a:pathLst>
                  <a:path w="89" h="216">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lnTo>
                      <a:pt x="12" y="66"/>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eaLnBrk="1" hangingPunct="1">
                  <a:defRPr/>
                </a:pPr>
                <a:endParaRPr lang="el-GR" sz="1800">
                  <a:latin typeface="Arial" charset="0"/>
                </a:endParaRPr>
              </a:p>
            </p:txBody>
          </p:sp>
          <p:sp>
            <p:nvSpPr>
              <p:cNvPr id="8206" name="Freeform 14">
                <a:extLst>
                  <a:ext uri="{FF2B5EF4-FFF2-40B4-BE49-F238E27FC236}">
                    <a16:creationId xmlns:a16="http://schemas.microsoft.com/office/drawing/2014/main" xmlns="" id="{782F0D43-726B-4A9C-A7AD-AFBD640E59AE}"/>
                  </a:ext>
                </a:extLst>
              </p:cNvPr>
              <p:cNvSpPr>
                <a:spLocks/>
              </p:cNvSpPr>
              <p:nvPr/>
            </p:nvSpPr>
            <p:spPr bwMode="hidden">
              <a:xfrm>
                <a:off x="3569" y="3745"/>
                <a:ext cx="750" cy="461"/>
              </a:xfrm>
              <a:custGeom>
                <a:avLst/>
                <a:gdLst/>
                <a:ahLst/>
                <a:cxnLst>
                  <a:cxn ang="0">
                    <a:pos x="382" y="443"/>
                  </a:cxn>
                  <a:cxn ang="0">
                    <a:pos x="311" y="437"/>
                  </a:cxn>
                  <a:cxn ang="0">
                    <a:pos x="245" y="425"/>
                  </a:cxn>
                  <a:cxn ang="0">
                    <a:pos x="185" y="407"/>
                  </a:cxn>
                  <a:cxn ang="0">
                    <a:pos x="131" y="383"/>
                  </a:cxn>
                  <a:cxn ang="0">
                    <a:pos x="83" y="347"/>
                  </a:cxn>
                  <a:cxn ang="0">
                    <a:pos x="53" y="311"/>
                  </a:cxn>
                  <a:cxn ang="0">
                    <a:pos x="30" y="269"/>
                  </a:cxn>
                  <a:cxn ang="0">
                    <a:pos x="24" y="227"/>
                  </a:cxn>
                  <a:cxn ang="0">
                    <a:pos x="30" y="185"/>
                  </a:cxn>
                  <a:cxn ang="0">
                    <a:pos x="53" y="143"/>
                  </a:cxn>
                  <a:cxn ang="0">
                    <a:pos x="83" y="107"/>
                  </a:cxn>
                  <a:cxn ang="0">
                    <a:pos x="131" y="77"/>
                  </a:cxn>
                  <a:cxn ang="0">
                    <a:pos x="185" y="47"/>
                  </a:cxn>
                  <a:cxn ang="0">
                    <a:pos x="245" y="30"/>
                  </a:cxn>
                  <a:cxn ang="0">
                    <a:pos x="311" y="18"/>
                  </a:cxn>
                  <a:cxn ang="0">
                    <a:pos x="382" y="12"/>
                  </a:cxn>
                  <a:cxn ang="0">
                    <a:pos x="478" y="18"/>
                  </a:cxn>
                  <a:cxn ang="0">
                    <a:pos x="562" y="41"/>
                  </a:cxn>
                  <a:cxn ang="0">
                    <a:pos x="562" y="36"/>
                  </a:cxn>
                  <a:cxn ang="0">
                    <a:pos x="562" y="30"/>
                  </a:cxn>
                  <a:cxn ang="0">
                    <a:pos x="478" y="6"/>
                  </a:cxn>
                  <a:cxn ang="0">
                    <a:pos x="382" y="0"/>
                  </a:cxn>
                  <a:cxn ang="0">
                    <a:pos x="305" y="6"/>
                  </a:cxn>
                  <a:cxn ang="0">
                    <a:pos x="233" y="18"/>
                  </a:cxn>
                  <a:cxn ang="0">
                    <a:pos x="167" y="41"/>
                  </a:cxn>
                  <a:cxn ang="0">
                    <a:pos x="113" y="65"/>
                  </a:cxn>
                  <a:cxn ang="0">
                    <a:pos x="65" y="101"/>
                  </a:cxn>
                  <a:cxn ang="0">
                    <a:pos x="30" y="137"/>
                  </a:cxn>
                  <a:cxn ang="0">
                    <a:pos x="6" y="179"/>
                  </a:cxn>
                  <a:cxn ang="0">
                    <a:pos x="0" y="227"/>
                  </a:cxn>
                  <a:cxn ang="0">
                    <a:pos x="6" y="275"/>
                  </a:cxn>
                  <a:cxn ang="0">
                    <a:pos x="30" y="317"/>
                  </a:cxn>
                  <a:cxn ang="0">
                    <a:pos x="65" y="359"/>
                  </a:cxn>
                  <a:cxn ang="0">
                    <a:pos x="113" y="395"/>
                  </a:cxn>
                  <a:cxn ang="0">
                    <a:pos x="167" y="419"/>
                  </a:cxn>
                  <a:cxn ang="0">
                    <a:pos x="233" y="443"/>
                  </a:cxn>
                  <a:cxn ang="0">
                    <a:pos x="305" y="455"/>
                  </a:cxn>
                  <a:cxn ang="0">
                    <a:pos x="382" y="461"/>
                  </a:cxn>
                  <a:cxn ang="0">
                    <a:pos x="448" y="455"/>
                  </a:cxn>
                  <a:cxn ang="0">
                    <a:pos x="508" y="449"/>
                  </a:cxn>
                  <a:cxn ang="0">
                    <a:pos x="609" y="413"/>
                  </a:cxn>
                  <a:cxn ang="0">
                    <a:pos x="657" y="389"/>
                  </a:cxn>
                  <a:cxn ang="0">
                    <a:pos x="693" y="359"/>
                  </a:cxn>
                  <a:cxn ang="0">
                    <a:pos x="723" y="329"/>
                  </a:cxn>
                  <a:cxn ang="0">
                    <a:pos x="747" y="293"/>
                  </a:cxn>
                  <a:cxn ang="0">
                    <a:pos x="741" y="287"/>
                  </a:cxn>
                  <a:cxn ang="0">
                    <a:pos x="729" y="281"/>
                  </a:cxn>
                  <a:cxn ang="0">
                    <a:pos x="711" y="317"/>
                  </a:cxn>
                  <a:cxn ang="0">
                    <a:pos x="681" y="347"/>
                  </a:cxn>
                  <a:cxn ang="0">
                    <a:pos x="645" y="377"/>
                  </a:cxn>
                  <a:cxn ang="0">
                    <a:pos x="604" y="401"/>
                  </a:cxn>
                  <a:cxn ang="0">
                    <a:pos x="502" y="431"/>
                  </a:cxn>
                  <a:cxn ang="0">
                    <a:pos x="442" y="443"/>
                  </a:cxn>
                  <a:cxn ang="0">
                    <a:pos x="382" y="443"/>
                  </a:cxn>
                  <a:cxn ang="0">
                    <a:pos x="382" y="443"/>
                  </a:cxn>
                </a:cxnLst>
                <a:rect l="0" t="0" r="r" b="b"/>
                <a:pathLst>
                  <a:path w="747" h="461">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lnTo>
                      <a:pt x="382" y="443"/>
                    </a:lnTo>
                    <a:close/>
                  </a:path>
                </a:pathLst>
              </a:custGeom>
              <a:gradFill rotWithShape="0">
                <a:gsLst>
                  <a:gs pos="0">
                    <a:schemeClr val="accent2"/>
                  </a:gs>
                  <a:gs pos="100000">
                    <a:schemeClr val="accent2">
                      <a:gamma/>
                      <a:shade val="90980"/>
                      <a:invGamma/>
                    </a:schemeClr>
                  </a:gs>
                </a:gsLst>
                <a:path path="rect">
                  <a:fillToRect l="50000" t="50000" r="50000" b="50000"/>
                </a:path>
              </a:gradFill>
              <a:ln w="9525">
                <a:noFill/>
                <a:round/>
                <a:headEnd/>
                <a:tailEnd/>
              </a:ln>
            </p:spPr>
            <p:txBody>
              <a:bodyPr/>
              <a:lstStyle/>
              <a:p>
                <a:pPr eaLnBrk="1" hangingPunct="1">
                  <a:defRPr/>
                </a:pPr>
                <a:endParaRPr lang="el-GR" sz="1800">
                  <a:latin typeface="Arial" charset="0"/>
                </a:endParaRPr>
              </a:p>
            </p:txBody>
          </p:sp>
          <p:sp>
            <p:nvSpPr>
              <p:cNvPr id="8207" name="Freeform 15">
                <a:extLst>
                  <a:ext uri="{FF2B5EF4-FFF2-40B4-BE49-F238E27FC236}">
                    <a16:creationId xmlns:a16="http://schemas.microsoft.com/office/drawing/2014/main" xmlns="" id="{865177F4-5771-4D84-BEF2-0447C9C1CA31}"/>
                  </a:ext>
                </a:extLst>
              </p:cNvPr>
              <p:cNvSpPr>
                <a:spLocks/>
              </p:cNvSpPr>
              <p:nvPr/>
            </p:nvSpPr>
            <p:spPr bwMode="hidden">
              <a:xfrm>
                <a:off x="4037" y="3721"/>
                <a:ext cx="96" cy="30"/>
              </a:xfrm>
              <a:custGeom>
                <a:avLst/>
                <a:gdLst/>
                <a:ahLst/>
                <a:cxnLst>
                  <a:cxn ang="0">
                    <a:pos x="0" y="0"/>
                  </a:cxn>
                  <a:cxn ang="0">
                    <a:pos x="0" y="12"/>
                  </a:cxn>
                  <a:cxn ang="0">
                    <a:pos x="48" y="18"/>
                  </a:cxn>
                  <a:cxn ang="0">
                    <a:pos x="96" y="30"/>
                  </a:cxn>
                  <a:cxn ang="0">
                    <a:pos x="96" y="24"/>
                  </a:cxn>
                  <a:cxn ang="0">
                    <a:pos x="96" y="18"/>
                  </a:cxn>
                  <a:cxn ang="0">
                    <a:pos x="48" y="12"/>
                  </a:cxn>
                  <a:cxn ang="0">
                    <a:pos x="0" y="0"/>
                  </a:cxn>
                  <a:cxn ang="0">
                    <a:pos x="0" y="0"/>
                  </a:cxn>
                </a:cxnLst>
                <a:rect l="0" t="0" r="r" b="b"/>
                <a:pathLst>
                  <a:path w="96" h="30">
                    <a:moveTo>
                      <a:pt x="0" y="0"/>
                    </a:moveTo>
                    <a:lnTo>
                      <a:pt x="0" y="12"/>
                    </a:lnTo>
                    <a:lnTo>
                      <a:pt x="48" y="18"/>
                    </a:lnTo>
                    <a:lnTo>
                      <a:pt x="96" y="30"/>
                    </a:lnTo>
                    <a:lnTo>
                      <a:pt x="96" y="24"/>
                    </a:lnTo>
                    <a:lnTo>
                      <a:pt x="96" y="18"/>
                    </a:lnTo>
                    <a:lnTo>
                      <a:pt x="48" y="12"/>
                    </a:lnTo>
                    <a:lnTo>
                      <a:pt x="0" y="0"/>
                    </a:lnTo>
                    <a:lnTo>
                      <a:pt x="0" y="0"/>
                    </a:lnTo>
                    <a:close/>
                  </a:path>
                </a:pathLst>
              </a:custGeom>
              <a:gradFill rotWithShape="0">
                <a:gsLst>
                  <a:gs pos="0">
                    <a:schemeClr val="accent2"/>
                  </a:gs>
                  <a:gs pos="100000">
                    <a:schemeClr val="accent2">
                      <a:gamma/>
                      <a:shade val="87843"/>
                      <a:invGamma/>
                    </a:schemeClr>
                  </a:gs>
                </a:gsLst>
                <a:lin ang="0" scaled="1"/>
              </a:gradFill>
              <a:ln w="9525">
                <a:noFill/>
                <a:round/>
                <a:headEnd/>
                <a:tailEnd/>
              </a:ln>
            </p:spPr>
            <p:txBody>
              <a:bodyPr/>
              <a:lstStyle/>
              <a:p>
                <a:pPr eaLnBrk="1" hangingPunct="1">
                  <a:defRPr/>
                </a:pPr>
                <a:endParaRPr lang="el-GR" sz="1800">
                  <a:latin typeface="Arial" charset="0"/>
                </a:endParaRPr>
              </a:p>
            </p:txBody>
          </p:sp>
          <p:sp>
            <p:nvSpPr>
              <p:cNvPr id="8208" name="Oval 16">
                <a:extLst>
                  <a:ext uri="{FF2B5EF4-FFF2-40B4-BE49-F238E27FC236}">
                    <a16:creationId xmlns:a16="http://schemas.microsoft.com/office/drawing/2014/main" xmlns="" id="{DC03C247-94A1-4259-BEC2-355360D2C399}"/>
                  </a:ext>
                </a:extLst>
              </p:cNvPr>
              <p:cNvSpPr>
                <a:spLocks noChangeArrowheads="1"/>
              </p:cNvSpPr>
              <p:nvPr/>
            </p:nvSpPr>
            <p:spPr bwMode="hidden">
              <a:xfrm>
                <a:off x="3910" y="3948"/>
                <a:ext cx="84" cy="53"/>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eaLnBrk="1" hangingPunct="1">
                  <a:defRPr/>
                </a:pPr>
                <a:endParaRPr lang="el-GR" sz="1800">
                  <a:latin typeface="Arial" charset="0"/>
                </a:endParaRPr>
              </a:p>
            </p:txBody>
          </p:sp>
        </p:grpSp>
        <p:grpSp>
          <p:nvGrpSpPr>
            <p:cNvPr id="1035" name="Group 17">
              <a:extLst>
                <a:ext uri="{FF2B5EF4-FFF2-40B4-BE49-F238E27FC236}">
                  <a16:creationId xmlns:a16="http://schemas.microsoft.com/office/drawing/2014/main" xmlns="" id="{64CDA76F-D20A-46FA-AE62-63488D7E125E}"/>
                </a:ext>
              </a:extLst>
            </p:cNvPr>
            <p:cNvGrpSpPr>
              <a:grpSpLocks/>
            </p:cNvGrpSpPr>
            <p:nvPr userDrawn="1"/>
          </p:nvGrpSpPr>
          <p:grpSpPr bwMode="auto">
            <a:xfrm>
              <a:off x="1776" y="3631"/>
              <a:ext cx="1626" cy="683"/>
              <a:chOff x="1776" y="3631"/>
              <a:chExt cx="1626" cy="683"/>
            </a:xfrm>
          </p:grpSpPr>
          <p:sp>
            <p:nvSpPr>
              <p:cNvPr id="8210" name="Oval 18">
                <a:extLst>
                  <a:ext uri="{FF2B5EF4-FFF2-40B4-BE49-F238E27FC236}">
                    <a16:creationId xmlns:a16="http://schemas.microsoft.com/office/drawing/2014/main" xmlns="" id="{F49FF243-1961-4113-B34A-41790AFDC135}"/>
                  </a:ext>
                </a:extLst>
              </p:cNvPr>
              <p:cNvSpPr>
                <a:spLocks noChangeArrowheads="1"/>
              </p:cNvSpPr>
              <p:nvPr/>
            </p:nvSpPr>
            <p:spPr bwMode="hidden">
              <a:xfrm>
                <a:off x="2268" y="3934"/>
                <a:ext cx="638" cy="377"/>
              </a:xfrm>
              <a:prstGeom prst="ellipse">
                <a:avLst/>
              </a:prstGeom>
              <a:gradFill rotWithShape="0">
                <a:gsLst>
                  <a:gs pos="0">
                    <a:schemeClr val="accent2">
                      <a:gamma/>
                      <a:shade val="87843"/>
                      <a:invGamma/>
                    </a:schemeClr>
                  </a:gs>
                  <a:gs pos="100000">
                    <a:schemeClr val="accent2"/>
                  </a:gs>
                </a:gsLst>
                <a:lin ang="2700000" scaled="1"/>
              </a:gradFill>
              <a:ln w="9525">
                <a:noFill/>
                <a:round/>
                <a:headEnd/>
                <a:tailEnd/>
              </a:ln>
              <a:effectLst/>
            </p:spPr>
            <p:txBody>
              <a:bodyPr/>
              <a:lstStyle/>
              <a:p>
                <a:pPr eaLnBrk="1" hangingPunct="1">
                  <a:defRPr/>
                </a:pPr>
                <a:endParaRPr lang="el-GR" sz="1800">
                  <a:latin typeface="Arial" charset="0"/>
                </a:endParaRPr>
              </a:p>
            </p:txBody>
          </p:sp>
          <p:sp>
            <p:nvSpPr>
              <p:cNvPr id="8211" name="Oval 19">
                <a:extLst>
                  <a:ext uri="{FF2B5EF4-FFF2-40B4-BE49-F238E27FC236}">
                    <a16:creationId xmlns:a16="http://schemas.microsoft.com/office/drawing/2014/main" xmlns="" id="{B4E3A00D-A916-4DF8-A10F-18672D71573D}"/>
                  </a:ext>
                </a:extLst>
              </p:cNvPr>
              <p:cNvSpPr>
                <a:spLocks noChangeArrowheads="1"/>
              </p:cNvSpPr>
              <p:nvPr/>
            </p:nvSpPr>
            <p:spPr bwMode="hidden">
              <a:xfrm>
                <a:off x="2314" y="3958"/>
                <a:ext cx="543" cy="332"/>
              </a:xfrm>
              <a:prstGeom prst="ellipse">
                <a:avLst/>
              </a:prstGeom>
              <a:gradFill rotWithShape="0">
                <a:gsLst>
                  <a:gs pos="0">
                    <a:schemeClr val="accent2"/>
                  </a:gs>
                  <a:gs pos="100000">
                    <a:schemeClr val="accent2">
                      <a:gamma/>
                      <a:shade val="87843"/>
                      <a:invGamma/>
                    </a:schemeClr>
                  </a:gs>
                </a:gsLst>
                <a:lin ang="2700000" scaled="1"/>
              </a:gradFill>
              <a:ln w="9525">
                <a:noFill/>
                <a:round/>
                <a:headEnd/>
                <a:tailEnd/>
              </a:ln>
              <a:effectLst/>
            </p:spPr>
            <p:txBody>
              <a:bodyPr/>
              <a:lstStyle/>
              <a:p>
                <a:pPr eaLnBrk="1" hangingPunct="1">
                  <a:defRPr/>
                </a:pPr>
                <a:endParaRPr lang="el-GR" sz="1800">
                  <a:latin typeface="Arial" charset="0"/>
                </a:endParaRPr>
              </a:p>
            </p:txBody>
          </p:sp>
          <p:sp>
            <p:nvSpPr>
              <p:cNvPr id="8212" name="Oval 20">
                <a:extLst>
                  <a:ext uri="{FF2B5EF4-FFF2-40B4-BE49-F238E27FC236}">
                    <a16:creationId xmlns:a16="http://schemas.microsoft.com/office/drawing/2014/main" xmlns="" id="{9BA99308-B3CE-40AA-AD64-42711BF64434}"/>
                  </a:ext>
                </a:extLst>
              </p:cNvPr>
              <p:cNvSpPr>
                <a:spLocks noChangeArrowheads="1"/>
              </p:cNvSpPr>
              <p:nvPr/>
            </p:nvSpPr>
            <p:spPr bwMode="hidden">
              <a:xfrm>
                <a:off x="2341" y="3979"/>
                <a:ext cx="501" cy="299"/>
              </a:xfrm>
              <a:prstGeom prst="ellipse">
                <a:avLst/>
              </a:prstGeom>
              <a:gradFill rotWithShape="0">
                <a:gsLst>
                  <a:gs pos="0">
                    <a:schemeClr val="accent2">
                      <a:gamma/>
                      <a:shade val="90980"/>
                      <a:invGamma/>
                    </a:schemeClr>
                  </a:gs>
                  <a:gs pos="100000">
                    <a:schemeClr val="accent2"/>
                  </a:gs>
                </a:gsLst>
                <a:lin ang="2700000" scaled="1"/>
              </a:gradFill>
              <a:ln w="9525">
                <a:noFill/>
                <a:round/>
                <a:headEnd/>
                <a:tailEnd/>
              </a:ln>
              <a:effectLst/>
            </p:spPr>
            <p:txBody>
              <a:bodyPr/>
              <a:lstStyle/>
              <a:p>
                <a:pPr eaLnBrk="1" hangingPunct="1">
                  <a:defRPr/>
                </a:pPr>
                <a:endParaRPr lang="el-GR" sz="1800">
                  <a:latin typeface="Arial" charset="0"/>
                </a:endParaRPr>
              </a:p>
            </p:txBody>
          </p:sp>
          <p:sp>
            <p:nvSpPr>
              <p:cNvPr id="8213" name="Oval 21">
                <a:extLst>
                  <a:ext uri="{FF2B5EF4-FFF2-40B4-BE49-F238E27FC236}">
                    <a16:creationId xmlns:a16="http://schemas.microsoft.com/office/drawing/2014/main" xmlns="" id="{01F4D180-B2E4-4B64-90A1-9B867225A4E2}"/>
                  </a:ext>
                </a:extLst>
              </p:cNvPr>
              <p:cNvSpPr>
                <a:spLocks noChangeArrowheads="1"/>
              </p:cNvSpPr>
              <p:nvPr/>
            </p:nvSpPr>
            <p:spPr bwMode="hidden">
              <a:xfrm>
                <a:off x="2368" y="3997"/>
                <a:ext cx="444" cy="258"/>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eaLnBrk="1" hangingPunct="1">
                  <a:defRPr/>
                </a:pPr>
                <a:endParaRPr lang="el-GR" sz="1800">
                  <a:latin typeface="Arial" charset="0"/>
                </a:endParaRPr>
              </a:p>
            </p:txBody>
          </p:sp>
          <p:sp>
            <p:nvSpPr>
              <p:cNvPr id="8214" name="Oval 22">
                <a:extLst>
                  <a:ext uri="{FF2B5EF4-FFF2-40B4-BE49-F238E27FC236}">
                    <a16:creationId xmlns:a16="http://schemas.microsoft.com/office/drawing/2014/main" xmlns="" id="{69ABFBC2-90B9-4790-BE85-50073D918A4F}"/>
                  </a:ext>
                </a:extLst>
              </p:cNvPr>
              <p:cNvSpPr>
                <a:spLocks noChangeArrowheads="1"/>
              </p:cNvSpPr>
              <p:nvPr/>
            </p:nvSpPr>
            <p:spPr bwMode="hidden">
              <a:xfrm>
                <a:off x="2385" y="4005"/>
                <a:ext cx="413" cy="240"/>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eaLnBrk="1" hangingPunct="1">
                  <a:defRPr/>
                </a:pPr>
                <a:endParaRPr lang="el-GR" sz="1800">
                  <a:latin typeface="Arial" charset="0"/>
                </a:endParaRPr>
              </a:p>
            </p:txBody>
          </p:sp>
          <p:sp>
            <p:nvSpPr>
              <p:cNvPr id="8215" name="Oval 23">
                <a:extLst>
                  <a:ext uri="{FF2B5EF4-FFF2-40B4-BE49-F238E27FC236}">
                    <a16:creationId xmlns:a16="http://schemas.microsoft.com/office/drawing/2014/main" xmlns="" id="{5D797AD5-297F-4EA3-81C5-D0841316B64C}"/>
                  </a:ext>
                </a:extLst>
              </p:cNvPr>
              <p:cNvSpPr>
                <a:spLocks noChangeArrowheads="1"/>
              </p:cNvSpPr>
              <p:nvPr/>
            </p:nvSpPr>
            <p:spPr bwMode="hidden">
              <a:xfrm>
                <a:off x="2437" y="4026"/>
                <a:ext cx="306" cy="192"/>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eaLnBrk="1" hangingPunct="1">
                  <a:defRPr/>
                </a:pPr>
                <a:endParaRPr lang="el-GR" sz="1800">
                  <a:latin typeface="Arial" charset="0"/>
                </a:endParaRPr>
              </a:p>
            </p:txBody>
          </p:sp>
          <p:sp>
            <p:nvSpPr>
              <p:cNvPr id="8216" name="Oval 24">
                <a:extLst>
                  <a:ext uri="{FF2B5EF4-FFF2-40B4-BE49-F238E27FC236}">
                    <a16:creationId xmlns:a16="http://schemas.microsoft.com/office/drawing/2014/main" xmlns="" id="{4702E7CA-3730-4F74-912C-9414DBCBBC8C}"/>
                  </a:ext>
                </a:extLst>
              </p:cNvPr>
              <p:cNvSpPr>
                <a:spLocks noChangeArrowheads="1"/>
              </p:cNvSpPr>
              <p:nvPr/>
            </p:nvSpPr>
            <p:spPr bwMode="hidden">
              <a:xfrm>
                <a:off x="2476" y="4056"/>
                <a:ext cx="227" cy="135"/>
              </a:xfrm>
              <a:prstGeom prst="ellipse">
                <a:avLst/>
              </a:prstGeom>
              <a:gradFill rotWithShape="0">
                <a:gsLst>
                  <a:gs pos="0">
                    <a:schemeClr val="accent2"/>
                  </a:gs>
                  <a:gs pos="100000">
                    <a:schemeClr val="accent2">
                      <a:gamma/>
                      <a:shade val="90980"/>
                      <a:invGamma/>
                    </a:schemeClr>
                  </a:gs>
                </a:gsLst>
                <a:lin ang="2700000" scaled="1"/>
              </a:gradFill>
              <a:ln w="9525">
                <a:noFill/>
                <a:round/>
                <a:headEnd/>
                <a:tailEnd/>
              </a:ln>
              <a:effectLst/>
            </p:spPr>
            <p:txBody>
              <a:bodyPr/>
              <a:lstStyle/>
              <a:p>
                <a:pPr eaLnBrk="1" hangingPunct="1">
                  <a:defRPr/>
                </a:pPr>
                <a:endParaRPr lang="el-GR" sz="1800">
                  <a:latin typeface="Arial" charset="0"/>
                </a:endParaRPr>
              </a:p>
            </p:txBody>
          </p:sp>
          <p:sp>
            <p:nvSpPr>
              <p:cNvPr id="8217" name="Oval 25">
                <a:extLst>
                  <a:ext uri="{FF2B5EF4-FFF2-40B4-BE49-F238E27FC236}">
                    <a16:creationId xmlns:a16="http://schemas.microsoft.com/office/drawing/2014/main" xmlns="" id="{AB0AC6ED-7AC1-491C-BCD0-A3925E62FF36}"/>
                  </a:ext>
                </a:extLst>
              </p:cNvPr>
              <p:cNvSpPr>
                <a:spLocks noChangeArrowheads="1"/>
              </p:cNvSpPr>
              <p:nvPr/>
            </p:nvSpPr>
            <p:spPr bwMode="hidden">
              <a:xfrm>
                <a:off x="2542" y="4097"/>
                <a:ext cx="90" cy="60"/>
              </a:xfrm>
              <a:prstGeom prst="ellipse">
                <a:avLst/>
              </a:prstGeom>
              <a:gradFill rotWithShape="0">
                <a:gsLst>
                  <a:gs pos="0">
                    <a:schemeClr val="accent2"/>
                  </a:gs>
                  <a:gs pos="100000">
                    <a:schemeClr val="accent2">
                      <a:gamma/>
                      <a:shade val="90980"/>
                      <a:invGamma/>
                    </a:schemeClr>
                  </a:gs>
                </a:gsLst>
                <a:lin ang="0" scaled="1"/>
              </a:gradFill>
              <a:ln w="9525">
                <a:noFill/>
                <a:round/>
                <a:headEnd/>
                <a:tailEnd/>
              </a:ln>
              <a:effectLst/>
            </p:spPr>
            <p:txBody>
              <a:bodyPr/>
              <a:lstStyle/>
              <a:p>
                <a:pPr eaLnBrk="1" hangingPunct="1">
                  <a:defRPr/>
                </a:pPr>
                <a:endParaRPr lang="el-GR" sz="1800">
                  <a:latin typeface="Arial" charset="0"/>
                </a:endParaRPr>
              </a:p>
            </p:txBody>
          </p:sp>
          <p:sp>
            <p:nvSpPr>
              <p:cNvPr id="8218" name="Freeform 26">
                <a:extLst>
                  <a:ext uri="{FF2B5EF4-FFF2-40B4-BE49-F238E27FC236}">
                    <a16:creationId xmlns:a16="http://schemas.microsoft.com/office/drawing/2014/main" xmlns="" id="{793FC3D1-9006-4BC5-AAC4-82C12822A456}"/>
                  </a:ext>
                </a:extLst>
              </p:cNvPr>
              <p:cNvSpPr>
                <a:spLocks/>
              </p:cNvSpPr>
              <p:nvPr/>
            </p:nvSpPr>
            <p:spPr bwMode="hidden">
              <a:xfrm>
                <a:off x="2585" y="3822"/>
                <a:ext cx="449" cy="186"/>
              </a:xfrm>
              <a:custGeom>
                <a:avLst/>
                <a:gdLst/>
                <a:ahLst/>
                <a:cxnLst>
                  <a:cxn ang="0">
                    <a:pos x="6" y="6"/>
                  </a:cxn>
                  <a:cxn ang="0">
                    <a:pos x="78" y="12"/>
                  </a:cxn>
                  <a:cxn ang="0">
                    <a:pos x="150" y="18"/>
                  </a:cxn>
                  <a:cxn ang="0">
                    <a:pos x="215" y="36"/>
                  </a:cxn>
                  <a:cxn ang="0">
                    <a:pos x="275" y="60"/>
                  </a:cxn>
                  <a:cxn ang="0">
                    <a:pos x="329" y="84"/>
                  </a:cxn>
                  <a:cxn ang="0">
                    <a:pos x="377" y="114"/>
                  </a:cxn>
                  <a:cxn ang="0">
                    <a:pos x="419" y="150"/>
                  </a:cxn>
                  <a:cxn ang="0">
                    <a:pos x="448" y="186"/>
                  </a:cxn>
                  <a:cxn ang="0">
                    <a:pos x="448" y="162"/>
                  </a:cxn>
                  <a:cxn ang="0">
                    <a:pos x="413" y="126"/>
                  </a:cxn>
                  <a:cxn ang="0">
                    <a:pos x="371" y="96"/>
                  </a:cxn>
                  <a:cxn ang="0">
                    <a:pos x="323" y="66"/>
                  </a:cxn>
                  <a:cxn ang="0">
                    <a:pos x="269" y="48"/>
                  </a:cxn>
                  <a:cxn ang="0">
                    <a:pos x="144" y="12"/>
                  </a:cxn>
                  <a:cxn ang="0">
                    <a:pos x="78" y="6"/>
                  </a:cxn>
                  <a:cxn ang="0">
                    <a:pos x="6" y="0"/>
                  </a:cxn>
                  <a:cxn ang="0">
                    <a:pos x="0" y="0"/>
                  </a:cxn>
                  <a:cxn ang="0">
                    <a:pos x="0" y="0"/>
                  </a:cxn>
                  <a:cxn ang="0">
                    <a:pos x="0" y="6"/>
                  </a:cxn>
                  <a:cxn ang="0">
                    <a:pos x="0" y="6"/>
                  </a:cxn>
                  <a:cxn ang="0">
                    <a:pos x="6" y="6"/>
                  </a:cxn>
                  <a:cxn ang="0">
                    <a:pos x="6" y="6"/>
                  </a:cxn>
                </a:cxnLst>
                <a:rect l="0" t="0" r="r" b="b"/>
                <a:pathLst>
                  <a:path w="448" h="186">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0"/>
                    </a:lnTo>
                    <a:lnTo>
                      <a:pt x="0" y="6"/>
                    </a:lnTo>
                    <a:lnTo>
                      <a:pt x="0" y="6"/>
                    </a:lnTo>
                    <a:lnTo>
                      <a:pt x="6" y="6"/>
                    </a:lnTo>
                    <a:lnTo>
                      <a:pt x="6" y="6"/>
                    </a:lnTo>
                    <a:close/>
                  </a:path>
                </a:pathLst>
              </a:custGeom>
              <a:gradFill rotWithShape="0">
                <a:gsLst>
                  <a:gs pos="0">
                    <a:schemeClr val="accent2">
                      <a:gamma/>
                      <a:shade val="90980"/>
                      <a:invGamma/>
                    </a:schemeClr>
                  </a:gs>
                  <a:gs pos="100000">
                    <a:schemeClr val="accent2"/>
                  </a:gs>
                </a:gsLst>
                <a:lin ang="5400000" scaled="1"/>
              </a:gradFill>
              <a:ln w="9525">
                <a:noFill/>
                <a:round/>
                <a:headEnd/>
                <a:tailEnd/>
              </a:ln>
            </p:spPr>
            <p:txBody>
              <a:bodyPr/>
              <a:lstStyle/>
              <a:p>
                <a:pPr eaLnBrk="1" hangingPunct="1">
                  <a:defRPr/>
                </a:pPr>
                <a:endParaRPr lang="el-GR" sz="1800">
                  <a:latin typeface="Arial" charset="0"/>
                </a:endParaRPr>
              </a:p>
            </p:txBody>
          </p:sp>
          <p:sp>
            <p:nvSpPr>
              <p:cNvPr id="8219" name="Freeform 27">
                <a:extLst>
                  <a:ext uri="{FF2B5EF4-FFF2-40B4-BE49-F238E27FC236}">
                    <a16:creationId xmlns:a16="http://schemas.microsoft.com/office/drawing/2014/main" xmlns="" id="{916DAD6A-6BB5-4C83-A494-99AF28345C6C}"/>
                  </a:ext>
                </a:extLst>
              </p:cNvPr>
              <p:cNvSpPr>
                <a:spLocks/>
              </p:cNvSpPr>
              <p:nvPr/>
            </p:nvSpPr>
            <p:spPr bwMode="hidden">
              <a:xfrm>
                <a:off x="2142" y="3852"/>
                <a:ext cx="892" cy="462"/>
              </a:xfrm>
              <a:custGeom>
                <a:avLst/>
                <a:gdLst/>
                <a:ahLst/>
                <a:cxnLst>
                  <a:cxn ang="0">
                    <a:pos x="23" y="276"/>
                  </a:cxn>
                  <a:cxn ang="0">
                    <a:pos x="29" y="222"/>
                  </a:cxn>
                  <a:cxn ang="0">
                    <a:pos x="59" y="174"/>
                  </a:cxn>
                  <a:cxn ang="0">
                    <a:pos x="95" y="132"/>
                  </a:cxn>
                  <a:cxn ang="0">
                    <a:pos x="149" y="96"/>
                  </a:cxn>
                  <a:cxn ang="0">
                    <a:pos x="209" y="60"/>
                  </a:cxn>
                  <a:cxn ang="0">
                    <a:pos x="281" y="36"/>
                  </a:cxn>
                  <a:cxn ang="0">
                    <a:pos x="364" y="24"/>
                  </a:cxn>
                  <a:cxn ang="0">
                    <a:pos x="448" y="18"/>
                  </a:cxn>
                  <a:cxn ang="0">
                    <a:pos x="532" y="24"/>
                  </a:cxn>
                  <a:cxn ang="0">
                    <a:pos x="609" y="36"/>
                  </a:cxn>
                  <a:cxn ang="0">
                    <a:pos x="681" y="60"/>
                  </a:cxn>
                  <a:cxn ang="0">
                    <a:pos x="741" y="96"/>
                  </a:cxn>
                  <a:cxn ang="0">
                    <a:pos x="795" y="132"/>
                  </a:cxn>
                  <a:cxn ang="0">
                    <a:pos x="831" y="174"/>
                  </a:cxn>
                  <a:cxn ang="0">
                    <a:pos x="861" y="222"/>
                  </a:cxn>
                  <a:cxn ang="0">
                    <a:pos x="867" y="276"/>
                  </a:cxn>
                  <a:cxn ang="0">
                    <a:pos x="855" y="330"/>
                  </a:cxn>
                  <a:cxn ang="0">
                    <a:pos x="831" y="378"/>
                  </a:cxn>
                  <a:cxn ang="0">
                    <a:pos x="783" y="426"/>
                  </a:cxn>
                  <a:cxn ang="0">
                    <a:pos x="723" y="462"/>
                  </a:cxn>
                  <a:cxn ang="0">
                    <a:pos x="765" y="462"/>
                  </a:cxn>
                  <a:cxn ang="0">
                    <a:pos x="819" y="426"/>
                  </a:cxn>
                  <a:cxn ang="0">
                    <a:pos x="855" y="378"/>
                  </a:cxn>
                  <a:cxn ang="0">
                    <a:pos x="884" y="330"/>
                  </a:cxn>
                  <a:cxn ang="0">
                    <a:pos x="890" y="276"/>
                  </a:cxn>
                  <a:cxn ang="0">
                    <a:pos x="884" y="222"/>
                  </a:cxn>
                  <a:cxn ang="0">
                    <a:pos x="855" y="168"/>
                  </a:cxn>
                  <a:cxn ang="0">
                    <a:pos x="813" y="120"/>
                  </a:cxn>
                  <a:cxn ang="0">
                    <a:pos x="759" y="84"/>
                  </a:cxn>
                  <a:cxn ang="0">
                    <a:pos x="693" y="48"/>
                  </a:cxn>
                  <a:cxn ang="0">
                    <a:pos x="621" y="24"/>
                  </a:cxn>
                  <a:cxn ang="0">
                    <a:pos x="538" y="6"/>
                  </a:cxn>
                  <a:cxn ang="0">
                    <a:pos x="448" y="0"/>
                  </a:cxn>
                  <a:cxn ang="0">
                    <a:pos x="358" y="6"/>
                  </a:cxn>
                  <a:cxn ang="0">
                    <a:pos x="275" y="24"/>
                  </a:cxn>
                  <a:cxn ang="0">
                    <a:pos x="197" y="48"/>
                  </a:cxn>
                  <a:cxn ang="0">
                    <a:pos x="131" y="84"/>
                  </a:cxn>
                  <a:cxn ang="0">
                    <a:pos x="77" y="120"/>
                  </a:cxn>
                  <a:cxn ang="0">
                    <a:pos x="35" y="168"/>
                  </a:cxn>
                  <a:cxn ang="0">
                    <a:pos x="12" y="222"/>
                  </a:cxn>
                  <a:cxn ang="0">
                    <a:pos x="0" y="276"/>
                  </a:cxn>
                  <a:cxn ang="0">
                    <a:pos x="6" y="330"/>
                  </a:cxn>
                  <a:cxn ang="0">
                    <a:pos x="35" y="378"/>
                  </a:cxn>
                  <a:cxn ang="0">
                    <a:pos x="71" y="426"/>
                  </a:cxn>
                  <a:cxn ang="0">
                    <a:pos x="125" y="462"/>
                  </a:cxn>
                  <a:cxn ang="0">
                    <a:pos x="167" y="462"/>
                  </a:cxn>
                  <a:cxn ang="0">
                    <a:pos x="107" y="426"/>
                  </a:cxn>
                  <a:cxn ang="0">
                    <a:pos x="59" y="378"/>
                  </a:cxn>
                  <a:cxn ang="0">
                    <a:pos x="35" y="330"/>
                  </a:cxn>
                  <a:cxn ang="0">
                    <a:pos x="23" y="276"/>
                  </a:cxn>
                  <a:cxn ang="0">
                    <a:pos x="23" y="276"/>
                  </a:cxn>
                </a:cxnLst>
                <a:rect l="0" t="0" r="r" b="b"/>
                <a:pathLst>
                  <a:path w="890" h="462">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lnTo>
                      <a:pt x="23" y="276"/>
                    </a:lnTo>
                    <a:close/>
                  </a:path>
                </a:pathLst>
              </a:custGeom>
              <a:gradFill rotWithShape="0">
                <a:gsLst>
                  <a:gs pos="0">
                    <a:schemeClr val="accent2"/>
                  </a:gs>
                  <a:gs pos="100000">
                    <a:schemeClr val="accent2">
                      <a:gamma/>
                      <a:shade val="84706"/>
                      <a:invGamma/>
                    </a:schemeClr>
                  </a:gs>
                </a:gsLst>
                <a:lin ang="2700000" scaled="1"/>
              </a:gradFill>
              <a:ln w="9525">
                <a:noFill/>
                <a:round/>
                <a:headEnd/>
                <a:tailEnd/>
              </a:ln>
            </p:spPr>
            <p:txBody>
              <a:bodyPr/>
              <a:lstStyle/>
              <a:p>
                <a:pPr eaLnBrk="1" hangingPunct="1">
                  <a:defRPr/>
                </a:pPr>
                <a:endParaRPr lang="el-GR" sz="1800">
                  <a:latin typeface="Arial" charset="0"/>
                </a:endParaRPr>
              </a:p>
            </p:txBody>
          </p:sp>
          <p:sp>
            <p:nvSpPr>
              <p:cNvPr id="8220" name="Freeform 28">
                <a:extLst>
                  <a:ext uri="{FF2B5EF4-FFF2-40B4-BE49-F238E27FC236}">
                    <a16:creationId xmlns:a16="http://schemas.microsoft.com/office/drawing/2014/main" xmlns="" id="{BBF8B457-4033-4DB6-85C5-F44D74A5669A}"/>
                  </a:ext>
                </a:extLst>
              </p:cNvPr>
              <p:cNvSpPr>
                <a:spLocks/>
              </p:cNvSpPr>
              <p:nvPr/>
            </p:nvSpPr>
            <p:spPr bwMode="hidden">
              <a:xfrm>
                <a:off x="2082" y="3828"/>
                <a:ext cx="407" cy="486"/>
              </a:xfrm>
              <a:custGeom>
                <a:avLst/>
                <a:gdLst/>
                <a:ahLst/>
                <a:cxnLst>
                  <a:cxn ang="0">
                    <a:pos x="18" y="300"/>
                  </a:cxn>
                  <a:cxn ang="0">
                    <a:pos x="24" y="246"/>
                  </a:cxn>
                  <a:cxn ang="0">
                    <a:pos x="48" y="198"/>
                  </a:cxn>
                  <a:cxn ang="0">
                    <a:pos x="83" y="150"/>
                  </a:cxn>
                  <a:cxn ang="0">
                    <a:pos x="131" y="108"/>
                  </a:cxn>
                  <a:cxn ang="0">
                    <a:pos x="185" y="72"/>
                  </a:cxn>
                  <a:cxn ang="0">
                    <a:pos x="251" y="42"/>
                  </a:cxn>
                  <a:cxn ang="0">
                    <a:pos x="329" y="24"/>
                  </a:cxn>
                  <a:cxn ang="0">
                    <a:pos x="406" y="6"/>
                  </a:cxn>
                  <a:cxn ang="0">
                    <a:pos x="406" y="0"/>
                  </a:cxn>
                  <a:cxn ang="0">
                    <a:pos x="323" y="12"/>
                  </a:cxn>
                  <a:cxn ang="0">
                    <a:pos x="245" y="36"/>
                  </a:cxn>
                  <a:cxn ang="0">
                    <a:pos x="179" y="66"/>
                  </a:cxn>
                  <a:cxn ang="0">
                    <a:pos x="119" y="102"/>
                  </a:cxn>
                  <a:cxn ang="0">
                    <a:pos x="72" y="144"/>
                  </a:cxn>
                  <a:cxn ang="0">
                    <a:pos x="30" y="192"/>
                  </a:cxn>
                  <a:cxn ang="0">
                    <a:pos x="6" y="246"/>
                  </a:cxn>
                  <a:cxn ang="0">
                    <a:pos x="0" y="300"/>
                  </a:cxn>
                  <a:cxn ang="0">
                    <a:pos x="6" y="348"/>
                  </a:cxn>
                  <a:cxn ang="0">
                    <a:pos x="30" y="396"/>
                  </a:cxn>
                  <a:cxn ang="0">
                    <a:pos x="66" y="444"/>
                  </a:cxn>
                  <a:cxn ang="0">
                    <a:pos x="107" y="486"/>
                  </a:cxn>
                  <a:cxn ang="0">
                    <a:pos x="131" y="486"/>
                  </a:cxn>
                  <a:cxn ang="0">
                    <a:pos x="83" y="450"/>
                  </a:cxn>
                  <a:cxn ang="0">
                    <a:pos x="48" y="402"/>
                  </a:cxn>
                  <a:cxn ang="0">
                    <a:pos x="24" y="354"/>
                  </a:cxn>
                  <a:cxn ang="0">
                    <a:pos x="18" y="300"/>
                  </a:cxn>
                  <a:cxn ang="0">
                    <a:pos x="18" y="300"/>
                  </a:cxn>
                </a:cxnLst>
                <a:rect l="0" t="0" r="r" b="b"/>
                <a:pathLst>
                  <a:path w="406" h="486">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lnTo>
                      <a:pt x="18" y="300"/>
                    </a:lnTo>
                    <a:close/>
                  </a:path>
                </a:pathLst>
              </a:custGeom>
              <a:gradFill rotWithShape="0">
                <a:gsLst>
                  <a:gs pos="0">
                    <a:schemeClr val="accent2"/>
                  </a:gs>
                  <a:gs pos="100000">
                    <a:schemeClr val="accent2">
                      <a:gamma/>
                      <a:shade val="90980"/>
                      <a:invGamma/>
                    </a:schemeClr>
                  </a:gs>
                </a:gsLst>
                <a:lin ang="0" scaled="1"/>
              </a:gradFill>
              <a:ln w="9525">
                <a:noFill/>
                <a:round/>
                <a:headEnd/>
                <a:tailEnd/>
              </a:ln>
            </p:spPr>
            <p:txBody>
              <a:bodyPr/>
              <a:lstStyle/>
              <a:p>
                <a:pPr eaLnBrk="1" hangingPunct="1">
                  <a:defRPr/>
                </a:pPr>
                <a:endParaRPr lang="el-GR" sz="1800">
                  <a:latin typeface="Arial" charset="0"/>
                </a:endParaRPr>
              </a:p>
            </p:txBody>
          </p:sp>
          <p:sp>
            <p:nvSpPr>
              <p:cNvPr id="8221" name="Freeform 29">
                <a:extLst>
                  <a:ext uri="{FF2B5EF4-FFF2-40B4-BE49-F238E27FC236}">
                    <a16:creationId xmlns:a16="http://schemas.microsoft.com/office/drawing/2014/main" xmlns="" id="{4A73D8A0-4DB2-4006-B8E3-394FAB7DDC8F}"/>
                  </a:ext>
                </a:extLst>
              </p:cNvPr>
              <p:cNvSpPr>
                <a:spLocks/>
              </p:cNvSpPr>
              <p:nvPr/>
            </p:nvSpPr>
            <p:spPr bwMode="hidden">
              <a:xfrm>
                <a:off x="2987" y="4044"/>
                <a:ext cx="108" cy="252"/>
              </a:xfrm>
              <a:custGeom>
                <a:avLst/>
                <a:gdLst/>
                <a:ahLst/>
                <a:cxnLst>
                  <a:cxn ang="0">
                    <a:pos x="89" y="84"/>
                  </a:cxn>
                  <a:cxn ang="0">
                    <a:pos x="83" y="132"/>
                  </a:cxn>
                  <a:cxn ang="0">
                    <a:pos x="65" y="174"/>
                  </a:cxn>
                  <a:cxn ang="0">
                    <a:pos x="36" y="216"/>
                  </a:cxn>
                  <a:cxn ang="0">
                    <a:pos x="0" y="252"/>
                  </a:cxn>
                  <a:cxn ang="0">
                    <a:pos x="18" y="252"/>
                  </a:cxn>
                  <a:cxn ang="0">
                    <a:pos x="53" y="216"/>
                  </a:cxn>
                  <a:cxn ang="0">
                    <a:pos x="83" y="174"/>
                  </a:cxn>
                  <a:cxn ang="0">
                    <a:pos x="101" y="132"/>
                  </a:cxn>
                  <a:cxn ang="0">
                    <a:pos x="107" y="84"/>
                  </a:cxn>
                  <a:cxn ang="0">
                    <a:pos x="101" y="42"/>
                  </a:cxn>
                  <a:cxn ang="0">
                    <a:pos x="89" y="0"/>
                  </a:cxn>
                  <a:cxn ang="0">
                    <a:pos x="65" y="0"/>
                  </a:cxn>
                  <a:cxn ang="0">
                    <a:pos x="83" y="42"/>
                  </a:cxn>
                  <a:cxn ang="0">
                    <a:pos x="89" y="84"/>
                  </a:cxn>
                  <a:cxn ang="0">
                    <a:pos x="89" y="84"/>
                  </a:cxn>
                </a:cxnLst>
                <a:rect l="0" t="0" r="r" b="b"/>
                <a:pathLst>
                  <a:path w="107" h="252">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lnTo>
                      <a:pt x="89" y="84"/>
                    </a:lnTo>
                    <a:close/>
                  </a:path>
                </a:pathLst>
              </a:custGeom>
              <a:gradFill rotWithShape="0">
                <a:gsLst>
                  <a:gs pos="0">
                    <a:schemeClr val="accent2"/>
                  </a:gs>
                  <a:gs pos="100000">
                    <a:schemeClr val="accent2">
                      <a:gamma/>
                      <a:shade val="81961"/>
                      <a:invGamma/>
                    </a:schemeClr>
                  </a:gs>
                </a:gsLst>
                <a:lin ang="5400000" scaled="1"/>
              </a:gradFill>
              <a:ln w="9525">
                <a:noFill/>
                <a:round/>
                <a:headEnd/>
                <a:tailEnd/>
              </a:ln>
            </p:spPr>
            <p:txBody>
              <a:bodyPr/>
              <a:lstStyle/>
              <a:p>
                <a:pPr eaLnBrk="1" hangingPunct="1">
                  <a:defRPr/>
                </a:pPr>
                <a:endParaRPr lang="el-GR" sz="1800">
                  <a:latin typeface="Arial" charset="0"/>
                </a:endParaRPr>
              </a:p>
            </p:txBody>
          </p:sp>
          <p:sp>
            <p:nvSpPr>
              <p:cNvPr id="1079" name="Freeform 30">
                <a:extLst>
                  <a:ext uri="{FF2B5EF4-FFF2-40B4-BE49-F238E27FC236}">
                    <a16:creationId xmlns:a16="http://schemas.microsoft.com/office/drawing/2014/main" xmlns="" id="{A2B96B0B-B727-489B-8D95-E76EFB38C0B9}"/>
                  </a:ext>
                </a:extLst>
              </p:cNvPr>
              <p:cNvSpPr>
                <a:spLocks/>
              </p:cNvSpPr>
              <p:nvPr/>
            </p:nvSpPr>
            <p:spPr bwMode="hidden">
              <a:xfrm>
                <a:off x="2068" y="3685"/>
                <a:ext cx="835" cy="150"/>
              </a:xfrm>
              <a:custGeom>
                <a:avLst/>
                <a:gdLst>
                  <a:gd name="T0" fmla="*/ 518 w 835"/>
                  <a:gd name="T1" fmla="*/ 18 h 150"/>
                  <a:gd name="T2" fmla="*/ 597 w 835"/>
                  <a:gd name="T3" fmla="*/ 24 h 150"/>
                  <a:gd name="T4" fmla="*/ 682 w 835"/>
                  <a:gd name="T5" fmla="*/ 30 h 150"/>
                  <a:gd name="T6" fmla="*/ 755 w 835"/>
                  <a:gd name="T7" fmla="*/ 42 h 150"/>
                  <a:gd name="T8" fmla="*/ 828 w 835"/>
                  <a:gd name="T9" fmla="*/ 60 h 150"/>
                  <a:gd name="T10" fmla="*/ 835 w 835"/>
                  <a:gd name="T11" fmla="*/ 42 h 150"/>
                  <a:gd name="T12" fmla="*/ 761 w 835"/>
                  <a:gd name="T13" fmla="*/ 24 h 150"/>
                  <a:gd name="T14" fmla="*/ 688 w 835"/>
                  <a:gd name="T15" fmla="*/ 12 h 150"/>
                  <a:gd name="T16" fmla="*/ 603 w 835"/>
                  <a:gd name="T17" fmla="*/ 6 h 150"/>
                  <a:gd name="T18" fmla="*/ 518 w 835"/>
                  <a:gd name="T19" fmla="*/ 0 h 150"/>
                  <a:gd name="T20" fmla="*/ 372 w 835"/>
                  <a:gd name="T21" fmla="*/ 12 h 150"/>
                  <a:gd name="T22" fmla="*/ 232 w 835"/>
                  <a:gd name="T23" fmla="*/ 36 h 150"/>
                  <a:gd name="T24" fmla="*/ 110 w 835"/>
                  <a:gd name="T25" fmla="*/ 78 h 150"/>
                  <a:gd name="T26" fmla="*/ 0 w 835"/>
                  <a:gd name="T27" fmla="*/ 132 h 150"/>
                  <a:gd name="T28" fmla="*/ 19 w 835"/>
                  <a:gd name="T29" fmla="*/ 150 h 150"/>
                  <a:gd name="T30" fmla="*/ 122 w 835"/>
                  <a:gd name="T31" fmla="*/ 96 h 150"/>
                  <a:gd name="T32" fmla="*/ 244 w 835"/>
                  <a:gd name="T33" fmla="*/ 54 h 150"/>
                  <a:gd name="T34" fmla="*/ 378 w 835"/>
                  <a:gd name="T35" fmla="*/ 30 h 150"/>
                  <a:gd name="T36" fmla="*/ 518 w 835"/>
                  <a:gd name="T37" fmla="*/ 18 h 150"/>
                  <a:gd name="T38" fmla="*/ 518 w 835"/>
                  <a:gd name="T39" fmla="*/ 18 h 15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835" h="15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close/>
                  </a:path>
                </a:pathLst>
              </a:custGeom>
              <a:solidFill>
                <a:schemeClr val="accent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sz="1800"/>
              </a:p>
            </p:txBody>
          </p:sp>
          <p:sp>
            <p:nvSpPr>
              <p:cNvPr id="1080" name="Freeform 31">
                <a:extLst>
                  <a:ext uri="{FF2B5EF4-FFF2-40B4-BE49-F238E27FC236}">
                    <a16:creationId xmlns:a16="http://schemas.microsoft.com/office/drawing/2014/main" xmlns="" id="{596C2826-A5C7-40CD-B68B-093108AD420F}"/>
                  </a:ext>
                </a:extLst>
              </p:cNvPr>
              <p:cNvSpPr>
                <a:spLocks/>
              </p:cNvSpPr>
              <p:nvPr/>
            </p:nvSpPr>
            <p:spPr bwMode="hidden">
              <a:xfrm>
                <a:off x="1867" y="3853"/>
                <a:ext cx="171" cy="461"/>
              </a:xfrm>
              <a:custGeom>
                <a:avLst/>
                <a:gdLst>
                  <a:gd name="T0" fmla="*/ 31 w 171"/>
                  <a:gd name="T1" fmla="*/ 263 h 461"/>
                  <a:gd name="T2" fmla="*/ 43 w 171"/>
                  <a:gd name="T3" fmla="*/ 191 h 461"/>
                  <a:gd name="T4" fmla="*/ 67 w 171"/>
                  <a:gd name="T5" fmla="*/ 131 h 461"/>
                  <a:gd name="T6" fmla="*/ 116 w 171"/>
                  <a:gd name="T7" fmla="*/ 72 h 461"/>
                  <a:gd name="T8" fmla="*/ 171 w 171"/>
                  <a:gd name="T9" fmla="*/ 18 h 461"/>
                  <a:gd name="T10" fmla="*/ 153 w 171"/>
                  <a:gd name="T11" fmla="*/ 0 h 461"/>
                  <a:gd name="T12" fmla="*/ 86 w 171"/>
                  <a:gd name="T13" fmla="*/ 60 h 461"/>
                  <a:gd name="T14" fmla="*/ 43 w 171"/>
                  <a:gd name="T15" fmla="*/ 120 h 461"/>
                  <a:gd name="T16" fmla="*/ 13 w 171"/>
                  <a:gd name="T17" fmla="*/ 191 h 461"/>
                  <a:gd name="T18" fmla="*/ 0 w 171"/>
                  <a:gd name="T19" fmla="*/ 263 h 461"/>
                  <a:gd name="T20" fmla="*/ 6 w 171"/>
                  <a:gd name="T21" fmla="*/ 317 h 461"/>
                  <a:gd name="T22" fmla="*/ 25 w 171"/>
                  <a:gd name="T23" fmla="*/ 365 h 461"/>
                  <a:gd name="T24" fmla="*/ 49 w 171"/>
                  <a:gd name="T25" fmla="*/ 413 h 461"/>
                  <a:gd name="T26" fmla="*/ 86 w 171"/>
                  <a:gd name="T27" fmla="*/ 461 h 461"/>
                  <a:gd name="T28" fmla="*/ 122 w 171"/>
                  <a:gd name="T29" fmla="*/ 461 h 461"/>
                  <a:gd name="T30" fmla="*/ 86 w 171"/>
                  <a:gd name="T31" fmla="*/ 413 h 461"/>
                  <a:gd name="T32" fmla="*/ 55 w 171"/>
                  <a:gd name="T33" fmla="*/ 365 h 461"/>
                  <a:gd name="T34" fmla="*/ 37 w 171"/>
                  <a:gd name="T35" fmla="*/ 317 h 461"/>
                  <a:gd name="T36" fmla="*/ 31 w 171"/>
                  <a:gd name="T37" fmla="*/ 263 h 461"/>
                  <a:gd name="T38" fmla="*/ 31 w 171"/>
                  <a:gd name="T39" fmla="*/ 263 h 46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71" h="461">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close/>
                  </a:path>
                </a:pathLst>
              </a:custGeom>
              <a:solidFill>
                <a:schemeClr val="accent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sz="1800"/>
              </a:p>
            </p:txBody>
          </p:sp>
          <p:sp>
            <p:nvSpPr>
              <p:cNvPr id="8224" name="Freeform 32">
                <a:extLst>
                  <a:ext uri="{FF2B5EF4-FFF2-40B4-BE49-F238E27FC236}">
                    <a16:creationId xmlns:a16="http://schemas.microsoft.com/office/drawing/2014/main" xmlns="" id="{4B310A52-0D51-46A3-9A19-C2980651800B}"/>
                  </a:ext>
                </a:extLst>
              </p:cNvPr>
              <p:cNvSpPr>
                <a:spLocks/>
              </p:cNvSpPr>
              <p:nvPr/>
            </p:nvSpPr>
            <p:spPr bwMode="hidden">
              <a:xfrm>
                <a:off x="2951" y="3751"/>
                <a:ext cx="360" cy="563"/>
              </a:xfrm>
              <a:custGeom>
                <a:avLst/>
                <a:gdLst/>
                <a:ahLst/>
                <a:cxnLst>
                  <a:cxn ang="0">
                    <a:pos x="360" y="365"/>
                  </a:cxn>
                  <a:cxn ang="0">
                    <a:pos x="353" y="305"/>
                  </a:cxn>
                  <a:cxn ang="0">
                    <a:pos x="335" y="251"/>
                  </a:cxn>
                  <a:cxn ang="0">
                    <a:pos x="305" y="204"/>
                  </a:cxn>
                  <a:cxn ang="0">
                    <a:pos x="262" y="156"/>
                  </a:cxn>
                  <a:cxn ang="0">
                    <a:pos x="213" y="108"/>
                  </a:cxn>
                  <a:cxn ang="0">
                    <a:pos x="159" y="66"/>
                  </a:cxn>
                  <a:cxn ang="0">
                    <a:pos x="92" y="30"/>
                  </a:cxn>
                  <a:cxn ang="0">
                    <a:pos x="19" y="0"/>
                  </a:cxn>
                  <a:cxn ang="0">
                    <a:pos x="0" y="12"/>
                  </a:cxn>
                  <a:cxn ang="0">
                    <a:pos x="67" y="42"/>
                  </a:cxn>
                  <a:cxn ang="0">
                    <a:pos x="134" y="78"/>
                  </a:cxn>
                  <a:cxn ang="0">
                    <a:pos x="189" y="114"/>
                  </a:cxn>
                  <a:cxn ang="0">
                    <a:pos x="238" y="162"/>
                  </a:cxn>
                  <a:cxn ang="0">
                    <a:pos x="274" y="210"/>
                  </a:cxn>
                  <a:cxn ang="0">
                    <a:pos x="299" y="257"/>
                  </a:cxn>
                  <a:cxn ang="0">
                    <a:pos x="317" y="311"/>
                  </a:cxn>
                  <a:cxn ang="0">
                    <a:pos x="323" y="365"/>
                  </a:cxn>
                  <a:cxn ang="0">
                    <a:pos x="317" y="419"/>
                  </a:cxn>
                  <a:cxn ang="0">
                    <a:pos x="299" y="467"/>
                  </a:cxn>
                  <a:cxn ang="0">
                    <a:pos x="274" y="515"/>
                  </a:cxn>
                  <a:cxn ang="0">
                    <a:pos x="238" y="563"/>
                  </a:cxn>
                  <a:cxn ang="0">
                    <a:pos x="268" y="563"/>
                  </a:cxn>
                  <a:cxn ang="0">
                    <a:pos x="311" y="515"/>
                  </a:cxn>
                  <a:cxn ang="0">
                    <a:pos x="335" y="467"/>
                  </a:cxn>
                  <a:cxn ang="0">
                    <a:pos x="353" y="419"/>
                  </a:cxn>
                  <a:cxn ang="0">
                    <a:pos x="360" y="365"/>
                  </a:cxn>
                  <a:cxn ang="0">
                    <a:pos x="360" y="365"/>
                  </a:cxn>
                </a:cxnLst>
                <a:rect l="0" t="0" r="r" b="b"/>
                <a:pathLst>
                  <a:path w="360" h="563">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lnTo>
                      <a:pt x="360" y="36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eaLnBrk="1" hangingPunct="1">
                  <a:defRPr/>
                </a:pPr>
                <a:endParaRPr lang="el-GR" sz="1800">
                  <a:latin typeface="Arial" charset="0"/>
                </a:endParaRPr>
              </a:p>
            </p:txBody>
          </p:sp>
          <p:sp>
            <p:nvSpPr>
              <p:cNvPr id="8225" name="Freeform 33">
                <a:extLst>
                  <a:ext uri="{FF2B5EF4-FFF2-40B4-BE49-F238E27FC236}">
                    <a16:creationId xmlns:a16="http://schemas.microsoft.com/office/drawing/2014/main" xmlns="" id="{D033A1F3-B41F-4316-882F-35CEEB2B18C4}"/>
                  </a:ext>
                </a:extLst>
              </p:cNvPr>
              <p:cNvSpPr>
                <a:spLocks/>
              </p:cNvSpPr>
              <p:nvPr/>
            </p:nvSpPr>
            <p:spPr bwMode="hidden">
              <a:xfrm>
                <a:off x="2318" y="3631"/>
                <a:ext cx="1078" cy="425"/>
              </a:xfrm>
              <a:custGeom>
                <a:avLst/>
                <a:gdLst/>
                <a:ahLst/>
                <a:cxnLst>
                  <a:cxn ang="0">
                    <a:pos x="1053" y="425"/>
                  </a:cxn>
                  <a:cxn ang="0">
                    <a:pos x="1078" y="419"/>
                  </a:cxn>
                  <a:cxn ang="0">
                    <a:pos x="1066" y="377"/>
                  </a:cxn>
                  <a:cxn ang="0">
                    <a:pos x="1047" y="336"/>
                  </a:cxn>
                  <a:cxn ang="0">
                    <a:pos x="986" y="252"/>
                  </a:cxn>
                  <a:cxn ang="0">
                    <a:pos x="907" y="180"/>
                  </a:cxn>
                  <a:cxn ang="0">
                    <a:pos x="810" y="120"/>
                  </a:cxn>
                  <a:cxn ang="0">
                    <a:pos x="694" y="72"/>
                  </a:cxn>
                  <a:cxn ang="0">
                    <a:pos x="560" y="30"/>
                  </a:cxn>
                  <a:cxn ang="0">
                    <a:pos x="420" y="6"/>
                  </a:cxn>
                  <a:cxn ang="0">
                    <a:pos x="268" y="0"/>
                  </a:cxn>
                  <a:cxn ang="0">
                    <a:pos x="134" y="6"/>
                  </a:cxn>
                  <a:cxn ang="0">
                    <a:pos x="0" y="24"/>
                  </a:cxn>
                  <a:cxn ang="0">
                    <a:pos x="12" y="36"/>
                  </a:cxn>
                  <a:cxn ang="0">
                    <a:pos x="134" y="18"/>
                  </a:cxn>
                  <a:cxn ang="0">
                    <a:pos x="268" y="12"/>
                  </a:cxn>
                  <a:cxn ang="0">
                    <a:pos x="420" y="18"/>
                  </a:cxn>
                  <a:cxn ang="0">
                    <a:pos x="554" y="42"/>
                  </a:cxn>
                  <a:cxn ang="0">
                    <a:pos x="682" y="84"/>
                  </a:cxn>
                  <a:cxn ang="0">
                    <a:pos x="798" y="132"/>
                  </a:cxn>
                  <a:cxn ang="0">
                    <a:pos x="895" y="192"/>
                  </a:cxn>
                  <a:cxn ang="0">
                    <a:pos x="968" y="264"/>
                  </a:cxn>
                  <a:cxn ang="0">
                    <a:pos x="999" y="300"/>
                  </a:cxn>
                  <a:cxn ang="0">
                    <a:pos x="1023" y="342"/>
                  </a:cxn>
                  <a:cxn ang="0">
                    <a:pos x="1041" y="383"/>
                  </a:cxn>
                  <a:cxn ang="0">
                    <a:pos x="1053" y="425"/>
                  </a:cxn>
                  <a:cxn ang="0">
                    <a:pos x="1053" y="425"/>
                  </a:cxn>
                </a:cxnLst>
                <a:rect l="0" t="0" r="r" b="b"/>
                <a:pathLst>
                  <a:path w="1078" h="425">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lnTo>
                      <a:pt x="1053" y="42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eaLnBrk="1" hangingPunct="1">
                  <a:defRPr/>
                </a:pPr>
                <a:endParaRPr lang="el-GR" sz="1800">
                  <a:latin typeface="Arial" charset="0"/>
                </a:endParaRPr>
              </a:p>
            </p:txBody>
          </p:sp>
          <p:sp>
            <p:nvSpPr>
              <p:cNvPr id="8226" name="Freeform 34">
                <a:extLst>
                  <a:ext uri="{FF2B5EF4-FFF2-40B4-BE49-F238E27FC236}">
                    <a16:creationId xmlns:a16="http://schemas.microsoft.com/office/drawing/2014/main" xmlns="" id="{02057BAC-7C2A-4823-80CF-DFAF9315088C}"/>
                  </a:ext>
                </a:extLst>
              </p:cNvPr>
              <p:cNvSpPr>
                <a:spLocks/>
              </p:cNvSpPr>
              <p:nvPr/>
            </p:nvSpPr>
            <p:spPr bwMode="hidden">
              <a:xfrm>
                <a:off x="3304" y="4080"/>
                <a:ext cx="98" cy="234"/>
              </a:xfrm>
              <a:custGeom>
                <a:avLst/>
                <a:gdLst/>
                <a:ahLst/>
                <a:cxnLst>
                  <a:cxn ang="0">
                    <a:pos x="0" y="234"/>
                  </a:cxn>
                  <a:cxn ang="0">
                    <a:pos x="25" y="234"/>
                  </a:cxn>
                  <a:cxn ang="0">
                    <a:pos x="55" y="186"/>
                  </a:cxn>
                  <a:cxn ang="0">
                    <a:pos x="80" y="138"/>
                  </a:cxn>
                  <a:cxn ang="0">
                    <a:pos x="92" y="90"/>
                  </a:cxn>
                  <a:cxn ang="0">
                    <a:pos x="98" y="36"/>
                  </a:cxn>
                  <a:cxn ang="0">
                    <a:pos x="98" y="0"/>
                  </a:cxn>
                  <a:cxn ang="0">
                    <a:pos x="74" y="0"/>
                  </a:cxn>
                  <a:cxn ang="0">
                    <a:pos x="74" y="36"/>
                  </a:cxn>
                  <a:cxn ang="0">
                    <a:pos x="67" y="90"/>
                  </a:cxn>
                  <a:cxn ang="0">
                    <a:pos x="55" y="138"/>
                  </a:cxn>
                  <a:cxn ang="0">
                    <a:pos x="31" y="186"/>
                  </a:cxn>
                  <a:cxn ang="0">
                    <a:pos x="0" y="234"/>
                  </a:cxn>
                  <a:cxn ang="0">
                    <a:pos x="0" y="234"/>
                  </a:cxn>
                </a:cxnLst>
                <a:rect l="0" t="0" r="r" b="b"/>
                <a:pathLst>
                  <a:path w="98" h="234">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lnTo>
                      <a:pt x="0" y="234"/>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eaLnBrk="1" hangingPunct="1">
                  <a:defRPr/>
                </a:pPr>
                <a:endParaRPr lang="el-GR" sz="1800">
                  <a:latin typeface="Arial" charset="0"/>
                </a:endParaRPr>
              </a:p>
            </p:txBody>
          </p:sp>
          <p:sp>
            <p:nvSpPr>
              <p:cNvPr id="1084" name="Freeform 35">
                <a:extLst>
                  <a:ext uri="{FF2B5EF4-FFF2-40B4-BE49-F238E27FC236}">
                    <a16:creationId xmlns:a16="http://schemas.microsoft.com/office/drawing/2014/main" xmlns="" id="{798EC67D-DA61-4AC8-B07F-8DA52D09B85A}"/>
                  </a:ext>
                </a:extLst>
              </p:cNvPr>
              <p:cNvSpPr>
                <a:spLocks/>
              </p:cNvSpPr>
              <p:nvPr/>
            </p:nvSpPr>
            <p:spPr bwMode="hidden">
              <a:xfrm>
                <a:off x="1776" y="3673"/>
                <a:ext cx="481" cy="641"/>
              </a:xfrm>
              <a:custGeom>
                <a:avLst/>
                <a:gdLst>
                  <a:gd name="T0" fmla="*/ 18 w 481"/>
                  <a:gd name="T1" fmla="*/ 443 h 641"/>
                  <a:gd name="T2" fmla="*/ 24 w 481"/>
                  <a:gd name="T3" fmla="*/ 371 h 641"/>
                  <a:gd name="T4" fmla="*/ 55 w 481"/>
                  <a:gd name="T5" fmla="*/ 305 h 641"/>
                  <a:gd name="T6" fmla="*/ 91 w 481"/>
                  <a:gd name="T7" fmla="*/ 246 h 641"/>
                  <a:gd name="T8" fmla="*/ 146 w 481"/>
                  <a:gd name="T9" fmla="*/ 186 h 641"/>
                  <a:gd name="T10" fmla="*/ 213 w 481"/>
                  <a:gd name="T11" fmla="*/ 132 h 641"/>
                  <a:gd name="T12" fmla="*/ 292 w 481"/>
                  <a:gd name="T13" fmla="*/ 84 h 641"/>
                  <a:gd name="T14" fmla="*/ 384 w 481"/>
                  <a:gd name="T15" fmla="*/ 48 h 641"/>
                  <a:gd name="T16" fmla="*/ 481 w 481"/>
                  <a:gd name="T17" fmla="*/ 12 h 641"/>
                  <a:gd name="T18" fmla="*/ 457 w 481"/>
                  <a:gd name="T19" fmla="*/ 0 h 641"/>
                  <a:gd name="T20" fmla="*/ 359 w 481"/>
                  <a:gd name="T21" fmla="*/ 36 h 641"/>
                  <a:gd name="T22" fmla="*/ 274 w 481"/>
                  <a:gd name="T23" fmla="*/ 78 h 641"/>
                  <a:gd name="T24" fmla="*/ 195 w 481"/>
                  <a:gd name="T25" fmla="*/ 126 h 641"/>
                  <a:gd name="T26" fmla="*/ 128 w 481"/>
                  <a:gd name="T27" fmla="*/ 180 h 641"/>
                  <a:gd name="T28" fmla="*/ 73 w 481"/>
                  <a:gd name="T29" fmla="*/ 240 h 641"/>
                  <a:gd name="T30" fmla="*/ 37 w 481"/>
                  <a:gd name="T31" fmla="*/ 305 h 641"/>
                  <a:gd name="T32" fmla="*/ 6 w 481"/>
                  <a:gd name="T33" fmla="*/ 371 h 641"/>
                  <a:gd name="T34" fmla="*/ 0 w 481"/>
                  <a:gd name="T35" fmla="*/ 443 h 641"/>
                  <a:gd name="T36" fmla="*/ 6 w 481"/>
                  <a:gd name="T37" fmla="*/ 497 h 641"/>
                  <a:gd name="T38" fmla="*/ 18 w 481"/>
                  <a:gd name="T39" fmla="*/ 545 h 641"/>
                  <a:gd name="T40" fmla="*/ 43 w 481"/>
                  <a:gd name="T41" fmla="*/ 593 h 641"/>
                  <a:gd name="T42" fmla="*/ 73 w 481"/>
                  <a:gd name="T43" fmla="*/ 641 h 641"/>
                  <a:gd name="T44" fmla="*/ 97 w 481"/>
                  <a:gd name="T45" fmla="*/ 641 h 641"/>
                  <a:gd name="T46" fmla="*/ 67 w 481"/>
                  <a:gd name="T47" fmla="*/ 593 h 641"/>
                  <a:gd name="T48" fmla="*/ 43 w 481"/>
                  <a:gd name="T49" fmla="*/ 545 h 641"/>
                  <a:gd name="T50" fmla="*/ 24 w 481"/>
                  <a:gd name="T51" fmla="*/ 497 h 641"/>
                  <a:gd name="T52" fmla="*/ 18 w 481"/>
                  <a:gd name="T53" fmla="*/ 443 h 641"/>
                  <a:gd name="T54" fmla="*/ 18 w 481"/>
                  <a:gd name="T55" fmla="*/ 443 h 64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481" h="641">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close/>
                  </a:path>
                </a:pathLst>
              </a:custGeom>
              <a:solidFill>
                <a:schemeClr val="accent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sz="1800"/>
              </a:p>
            </p:txBody>
          </p:sp>
        </p:grpSp>
        <p:grpSp>
          <p:nvGrpSpPr>
            <p:cNvPr id="1036" name="Group 36">
              <a:extLst>
                <a:ext uri="{FF2B5EF4-FFF2-40B4-BE49-F238E27FC236}">
                  <a16:creationId xmlns:a16="http://schemas.microsoft.com/office/drawing/2014/main" xmlns="" id="{25C53546-5193-457A-8196-1D5A273F3485}"/>
                </a:ext>
              </a:extLst>
            </p:cNvPr>
            <p:cNvGrpSpPr>
              <a:grpSpLocks/>
            </p:cNvGrpSpPr>
            <p:nvPr userDrawn="1"/>
          </p:nvGrpSpPr>
          <p:grpSpPr bwMode="auto">
            <a:xfrm>
              <a:off x="4128" y="3360"/>
              <a:ext cx="1351" cy="821"/>
              <a:chOff x="4128" y="3360"/>
              <a:chExt cx="1351" cy="821"/>
            </a:xfrm>
          </p:grpSpPr>
          <p:sp>
            <p:nvSpPr>
              <p:cNvPr id="8229" name="Freeform 37">
                <a:extLst>
                  <a:ext uri="{FF2B5EF4-FFF2-40B4-BE49-F238E27FC236}">
                    <a16:creationId xmlns:a16="http://schemas.microsoft.com/office/drawing/2014/main" xmlns="" id="{D40672C5-A54F-4CC6-A766-C219FC4FD958}"/>
                  </a:ext>
                </a:extLst>
              </p:cNvPr>
              <p:cNvSpPr>
                <a:spLocks noEditPoints="1"/>
              </p:cNvSpPr>
              <p:nvPr/>
            </p:nvSpPr>
            <p:spPr bwMode="hidden">
              <a:xfrm>
                <a:off x="4200" y="3402"/>
                <a:ext cx="1201" cy="731"/>
              </a:xfrm>
              <a:custGeom>
                <a:avLst/>
                <a:gdLst/>
                <a:ahLst/>
                <a:cxnLst>
                  <a:cxn ang="0">
                    <a:pos x="484" y="6"/>
                  </a:cxn>
                  <a:cxn ang="0">
                    <a:pos x="263" y="60"/>
                  </a:cxn>
                  <a:cxn ang="0">
                    <a:pos x="101" y="162"/>
                  </a:cxn>
                  <a:cxn ang="0">
                    <a:pos x="12" y="294"/>
                  </a:cxn>
                  <a:cxn ang="0">
                    <a:pos x="0" y="366"/>
                  </a:cxn>
                  <a:cxn ang="0">
                    <a:pos x="12" y="437"/>
                  </a:cxn>
                  <a:cxn ang="0">
                    <a:pos x="101" y="569"/>
                  </a:cxn>
                  <a:cxn ang="0">
                    <a:pos x="263" y="671"/>
                  </a:cxn>
                  <a:cxn ang="0">
                    <a:pos x="484" y="725"/>
                  </a:cxn>
                  <a:cxn ang="0">
                    <a:pos x="723" y="725"/>
                  </a:cxn>
                  <a:cxn ang="0">
                    <a:pos x="938" y="671"/>
                  </a:cxn>
                  <a:cxn ang="0">
                    <a:pos x="1100" y="569"/>
                  </a:cxn>
                  <a:cxn ang="0">
                    <a:pos x="1189" y="437"/>
                  </a:cxn>
                  <a:cxn ang="0">
                    <a:pos x="1201" y="366"/>
                  </a:cxn>
                  <a:cxn ang="0">
                    <a:pos x="1189" y="294"/>
                  </a:cxn>
                  <a:cxn ang="0">
                    <a:pos x="1100" y="162"/>
                  </a:cxn>
                  <a:cxn ang="0">
                    <a:pos x="938" y="60"/>
                  </a:cxn>
                  <a:cxn ang="0">
                    <a:pos x="723" y="6"/>
                  </a:cxn>
                  <a:cxn ang="0">
                    <a:pos x="604" y="0"/>
                  </a:cxn>
                  <a:cxn ang="0">
                    <a:pos x="490" y="701"/>
                  </a:cxn>
                  <a:cxn ang="0">
                    <a:pos x="287" y="647"/>
                  </a:cxn>
                  <a:cxn ang="0">
                    <a:pos x="131" y="557"/>
                  </a:cxn>
                  <a:cxn ang="0">
                    <a:pos x="48" y="437"/>
                  </a:cxn>
                  <a:cxn ang="0">
                    <a:pos x="36" y="366"/>
                  </a:cxn>
                  <a:cxn ang="0">
                    <a:pos x="48" y="300"/>
                  </a:cxn>
                  <a:cxn ang="0">
                    <a:pos x="131" y="174"/>
                  </a:cxn>
                  <a:cxn ang="0">
                    <a:pos x="287" y="84"/>
                  </a:cxn>
                  <a:cxn ang="0">
                    <a:pos x="490" y="30"/>
                  </a:cxn>
                  <a:cxn ang="0">
                    <a:pos x="717" y="30"/>
                  </a:cxn>
                  <a:cxn ang="0">
                    <a:pos x="920" y="84"/>
                  </a:cxn>
                  <a:cxn ang="0">
                    <a:pos x="1070" y="174"/>
                  </a:cxn>
                  <a:cxn ang="0">
                    <a:pos x="1153" y="300"/>
                  </a:cxn>
                  <a:cxn ang="0">
                    <a:pos x="1153" y="437"/>
                  </a:cxn>
                  <a:cxn ang="0">
                    <a:pos x="1070" y="557"/>
                  </a:cxn>
                  <a:cxn ang="0">
                    <a:pos x="920" y="647"/>
                  </a:cxn>
                  <a:cxn ang="0">
                    <a:pos x="717" y="701"/>
                  </a:cxn>
                  <a:cxn ang="0">
                    <a:pos x="604" y="707"/>
                  </a:cxn>
                </a:cxnLst>
                <a:rect l="0" t="0" r="r" b="b"/>
                <a:pathLst>
                  <a:path w="1201" h="731">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lnTo>
                      <a:pt x="604" y="707"/>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eaLnBrk="1" hangingPunct="1">
                  <a:defRPr/>
                </a:pPr>
                <a:endParaRPr lang="el-GR" sz="1800">
                  <a:latin typeface="Arial" charset="0"/>
                </a:endParaRPr>
              </a:p>
            </p:txBody>
          </p:sp>
          <p:sp>
            <p:nvSpPr>
              <p:cNvPr id="8230" name="Freeform 38">
                <a:extLst>
                  <a:ext uri="{FF2B5EF4-FFF2-40B4-BE49-F238E27FC236}">
                    <a16:creationId xmlns:a16="http://schemas.microsoft.com/office/drawing/2014/main" xmlns="" id="{357A1A99-2751-422E-AE0A-D96A1E532755}"/>
                  </a:ext>
                </a:extLst>
              </p:cNvPr>
              <p:cNvSpPr>
                <a:spLocks/>
              </p:cNvSpPr>
              <p:nvPr/>
            </p:nvSpPr>
            <p:spPr bwMode="hidden">
              <a:xfrm>
                <a:off x="4128" y="3366"/>
                <a:ext cx="544" cy="737"/>
              </a:xfrm>
              <a:custGeom>
                <a:avLst/>
                <a:gdLst/>
                <a:ahLst/>
                <a:cxnLst>
                  <a:cxn ang="0">
                    <a:pos x="24" y="402"/>
                  </a:cxn>
                  <a:cxn ang="0">
                    <a:pos x="36" y="330"/>
                  </a:cxn>
                  <a:cxn ang="0">
                    <a:pos x="66" y="264"/>
                  </a:cxn>
                  <a:cxn ang="0">
                    <a:pos x="108" y="204"/>
                  </a:cxn>
                  <a:cxn ang="0">
                    <a:pos x="173" y="150"/>
                  </a:cxn>
                  <a:cxn ang="0">
                    <a:pos x="251" y="102"/>
                  </a:cxn>
                  <a:cxn ang="0">
                    <a:pos x="335" y="60"/>
                  </a:cxn>
                  <a:cxn ang="0">
                    <a:pos x="436" y="30"/>
                  </a:cxn>
                  <a:cxn ang="0">
                    <a:pos x="544" y="12"/>
                  </a:cxn>
                  <a:cxn ang="0">
                    <a:pos x="544" y="0"/>
                  </a:cxn>
                  <a:cxn ang="0">
                    <a:pos x="430" y="18"/>
                  </a:cxn>
                  <a:cxn ang="0">
                    <a:pos x="329" y="48"/>
                  </a:cxn>
                  <a:cxn ang="0">
                    <a:pos x="233" y="90"/>
                  </a:cxn>
                  <a:cxn ang="0">
                    <a:pos x="155" y="138"/>
                  </a:cxn>
                  <a:cxn ang="0">
                    <a:pos x="90" y="198"/>
                  </a:cxn>
                  <a:cxn ang="0">
                    <a:pos x="42" y="258"/>
                  </a:cxn>
                  <a:cxn ang="0">
                    <a:pos x="12" y="330"/>
                  </a:cxn>
                  <a:cxn ang="0">
                    <a:pos x="0" y="402"/>
                  </a:cxn>
                  <a:cxn ang="0">
                    <a:pos x="6" y="455"/>
                  </a:cxn>
                  <a:cxn ang="0">
                    <a:pos x="18" y="503"/>
                  </a:cxn>
                  <a:cxn ang="0">
                    <a:pos x="42" y="545"/>
                  </a:cxn>
                  <a:cxn ang="0">
                    <a:pos x="78" y="593"/>
                  </a:cxn>
                  <a:cxn ang="0">
                    <a:pos x="114" y="635"/>
                  </a:cxn>
                  <a:cxn ang="0">
                    <a:pos x="161" y="671"/>
                  </a:cxn>
                  <a:cxn ang="0">
                    <a:pos x="221" y="707"/>
                  </a:cxn>
                  <a:cxn ang="0">
                    <a:pos x="281" y="737"/>
                  </a:cxn>
                  <a:cxn ang="0">
                    <a:pos x="323" y="737"/>
                  </a:cxn>
                  <a:cxn ang="0">
                    <a:pos x="257" y="707"/>
                  </a:cxn>
                  <a:cxn ang="0">
                    <a:pos x="203" y="671"/>
                  </a:cxn>
                  <a:cxn ang="0">
                    <a:pos x="149" y="635"/>
                  </a:cxn>
                  <a:cxn ang="0">
                    <a:pos x="108" y="593"/>
                  </a:cxn>
                  <a:cxn ang="0">
                    <a:pos x="72" y="551"/>
                  </a:cxn>
                  <a:cxn ang="0">
                    <a:pos x="48" y="503"/>
                  </a:cxn>
                  <a:cxn ang="0">
                    <a:pos x="30" y="455"/>
                  </a:cxn>
                  <a:cxn ang="0">
                    <a:pos x="24" y="402"/>
                  </a:cxn>
                  <a:cxn ang="0">
                    <a:pos x="24" y="402"/>
                  </a:cxn>
                </a:cxnLst>
                <a:rect l="0" t="0" r="r" b="b"/>
                <a:pathLst>
                  <a:path w="544" h="737">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lnTo>
                      <a:pt x="24" y="402"/>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eaLnBrk="1" hangingPunct="1">
                  <a:defRPr/>
                </a:pPr>
                <a:endParaRPr lang="el-GR" sz="1800">
                  <a:latin typeface="Arial" charset="0"/>
                </a:endParaRPr>
              </a:p>
            </p:txBody>
          </p:sp>
          <p:sp>
            <p:nvSpPr>
              <p:cNvPr id="8231" name="Freeform 39">
                <a:extLst>
                  <a:ext uri="{FF2B5EF4-FFF2-40B4-BE49-F238E27FC236}">
                    <a16:creationId xmlns:a16="http://schemas.microsoft.com/office/drawing/2014/main" xmlns="" id="{2B8B3E14-FE5A-499C-A4EB-3DEEFF228328}"/>
                  </a:ext>
                </a:extLst>
              </p:cNvPr>
              <p:cNvSpPr>
                <a:spLocks/>
              </p:cNvSpPr>
              <p:nvPr/>
            </p:nvSpPr>
            <p:spPr bwMode="hidden">
              <a:xfrm>
                <a:off x="4792" y="3360"/>
                <a:ext cx="609" cy="252"/>
              </a:xfrm>
              <a:custGeom>
                <a:avLst/>
                <a:gdLst/>
                <a:ahLst/>
                <a:cxnLst>
                  <a:cxn ang="0">
                    <a:pos x="12" y="12"/>
                  </a:cxn>
                  <a:cxn ang="0">
                    <a:pos x="113" y="18"/>
                  </a:cxn>
                  <a:cxn ang="0">
                    <a:pos x="203" y="30"/>
                  </a:cxn>
                  <a:cxn ang="0">
                    <a:pos x="292" y="48"/>
                  </a:cxn>
                  <a:cxn ang="0">
                    <a:pos x="376" y="78"/>
                  </a:cxn>
                  <a:cxn ang="0">
                    <a:pos x="448" y="114"/>
                  </a:cxn>
                  <a:cxn ang="0">
                    <a:pos x="514" y="156"/>
                  </a:cxn>
                  <a:cxn ang="0">
                    <a:pos x="567" y="198"/>
                  </a:cxn>
                  <a:cxn ang="0">
                    <a:pos x="609" y="252"/>
                  </a:cxn>
                  <a:cxn ang="0">
                    <a:pos x="609" y="216"/>
                  </a:cxn>
                  <a:cxn ang="0">
                    <a:pos x="561" y="168"/>
                  </a:cxn>
                  <a:cxn ang="0">
                    <a:pos x="502" y="126"/>
                  </a:cxn>
                  <a:cxn ang="0">
                    <a:pos x="436" y="90"/>
                  </a:cxn>
                  <a:cxn ang="0">
                    <a:pos x="364" y="60"/>
                  </a:cxn>
                  <a:cxn ang="0">
                    <a:pos x="286" y="36"/>
                  </a:cxn>
                  <a:cxn ang="0">
                    <a:pos x="197" y="18"/>
                  </a:cxn>
                  <a:cxn ang="0">
                    <a:pos x="107" y="6"/>
                  </a:cxn>
                  <a:cxn ang="0">
                    <a:pos x="12" y="0"/>
                  </a:cxn>
                  <a:cxn ang="0">
                    <a:pos x="6" y="0"/>
                  </a:cxn>
                  <a:cxn ang="0">
                    <a:pos x="0" y="0"/>
                  </a:cxn>
                  <a:cxn ang="0">
                    <a:pos x="0" y="12"/>
                  </a:cxn>
                  <a:cxn ang="0">
                    <a:pos x="6" y="12"/>
                  </a:cxn>
                  <a:cxn ang="0">
                    <a:pos x="12" y="12"/>
                  </a:cxn>
                  <a:cxn ang="0">
                    <a:pos x="12" y="12"/>
                  </a:cxn>
                </a:cxnLst>
                <a:rect l="0" t="0" r="r" b="b"/>
                <a:pathLst>
                  <a:path w="609" h="252">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lnTo>
                      <a:pt x="12" y="12"/>
                    </a:lnTo>
                    <a:close/>
                  </a:path>
                </a:pathLst>
              </a:custGeom>
              <a:gradFill rotWithShape="0">
                <a:gsLst>
                  <a:gs pos="0">
                    <a:schemeClr val="accent2">
                      <a:gamma/>
                      <a:tint val="94118"/>
                      <a:invGamma/>
                    </a:schemeClr>
                  </a:gs>
                  <a:gs pos="100000">
                    <a:schemeClr val="accent2"/>
                  </a:gs>
                </a:gsLst>
                <a:lin ang="5400000" scaled="1"/>
              </a:gradFill>
              <a:ln w="9525">
                <a:noFill/>
                <a:round/>
                <a:headEnd/>
                <a:tailEnd/>
              </a:ln>
            </p:spPr>
            <p:txBody>
              <a:bodyPr/>
              <a:lstStyle/>
              <a:p>
                <a:pPr eaLnBrk="1" hangingPunct="1">
                  <a:defRPr/>
                </a:pPr>
                <a:endParaRPr lang="el-GR" sz="1800">
                  <a:latin typeface="Arial" charset="0"/>
                </a:endParaRPr>
              </a:p>
            </p:txBody>
          </p:sp>
          <p:sp>
            <p:nvSpPr>
              <p:cNvPr id="8232" name="Freeform 40">
                <a:extLst>
                  <a:ext uri="{FF2B5EF4-FFF2-40B4-BE49-F238E27FC236}">
                    <a16:creationId xmlns:a16="http://schemas.microsoft.com/office/drawing/2014/main" xmlns="" id="{AFA3BD6D-FBE3-471B-951A-FC87603BB802}"/>
                  </a:ext>
                </a:extLst>
              </p:cNvPr>
              <p:cNvSpPr>
                <a:spLocks/>
              </p:cNvSpPr>
              <p:nvPr/>
            </p:nvSpPr>
            <p:spPr bwMode="hidden">
              <a:xfrm>
                <a:off x="5246" y="4007"/>
                <a:ext cx="72" cy="54"/>
              </a:xfrm>
              <a:custGeom>
                <a:avLst/>
                <a:gdLst/>
                <a:ahLst/>
                <a:cxnLst>
                  <a:cxn ang="0">
                    <a:pos x="72" y="0"/>
                  </a:cxn>
                  <a:cxn ang="0">
                    <a:pos x="36" y="30"/>
                  </a:cxn>
                  <a:cxn ang="0">
                    <a:pos x="0" y="54"/>
                  </a:cxn>
                  <a:cxn ang="0">
                    <a:pos x="36" y="54"/>
                  </a:cxn>
                  <a:cxn ang="0">
                    <a:pos x="54" y="42"/>
                  </a:cxn>
                  <a:cxn ang="0">
                    <a:pos x="72" y="24"/>
                  </a:cxn>
                  <a:cxn ang="0">
                    <a:pos x="72" y="24"/>
                  </a:cxn>
                  <a:cxn ang="0">
                    <a:pos x="72" y="0"/>
                  </a:cxn>
                  <a:cxn ang="0">
                    <a:pos x="72" y="0"/>
                  </a:cxn>
                </a:cxnLst>
                <a:rect l="0" t="0" r="r" b="b"/>
                <a:pathLst>
                  <a:path w="72" h="54">
                    <a:moveTo>
                      <a:pt x="72" y="0"/>
                    </a:moveTo>
                    <a:lnTo>
                      <a:pt x="36" y="30"/>
                    </a:lnTo>
                    <a:lnTo>
                      <a:pt x="0" y="54"/>
                    </a:lnTo>
                    <a:lnTo>
                      <a:pt x="36" y="54"/>
                    </a:lnTo>
                    <a:lnTo>
                      <a:pt x="54" y="42"/>
                    </a:lnTo>
                    <a:lnTo>
                      <a:pt x="72" y="24"/>
                    </a:lnTo>
                    <a:lnTo>
                      <a:pt x="72" y="24"/>
                    </a:lnTo>
                    <a:lnTo>
                      <a:pt x="72" y="0"/>
                    </a:lnTo>
                    <a:lnTo>
                      <a:pt x="72" y="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eaLnBrk="1" hangingPunct="1">
                  <a:defRPr/>
                </a:pPr>
                <a:endParaRPr lang="el-GR" sz="1800">
                  <a:latin typeface="Arial" charset="0"/>
                </a:endParaRPr>
              </a:p>
            </p:txBody>
          </p:sp>
          <p:sp>
            <p:nvSpPr>
              <p:cNvPr id="8233" name="Freeform 41">
                <a:extLst>
                  <a:ext uri="{FF2B5EF4-FFF2-40B4-BE49-F238E27FC236}">
                    <a16:creationId xmlns:a16="http://schemas.microsoft.com/office/drawing/2014/main" xmlns="" id="{1EB6D86A-CA27-488F-8E20-7E082C7D0D9B}"/>
                  </a:ext>
                </a:extLst>
              </p:cNvPr>
              <p:cNvSpPr>
                <a:spLocks/>
              </p:cNvSpPr>
              <p:nvPr/>
            </p:nvSpPr>
            <p:spPr bwMode="hidden">
              <a:xfrm>
                <a:off x="4505" y="4073"/>
                <a:ext cx="705" cy="108"/>
              </a:xfrm>
              <a:custGeom>
                <a:avLst/>
                <a:gdLst/>
                <a:ahLst/>
                <a:cxnLst>
                  <a:cxn ang="0">
                    <a:pos x="299" y="90"/>
                  </a:cxn>
                  <a:cxn ang="0">
                    <a:pos x="221" y="90"/>
                  </a:cxn>
                  <a:cxn ang="0">
                    <a:pos x="143" y="78"/>
                  </a:cxn>
                  <a:cxn ang="0">
                    <a:pos x="0" y="48"/>
                  </a:cxn>
                  <a:cxn ang="0">
                    <a:pos x="0" y="66"/>
                  </a:cxn>
                  <a:cxn ang="0">
                    <a:pos x="143" y="96"/>
                  </a:cxn>
                  <a:cxn ang="0">
                    <a:pos x="221" y="108"/>
                  </a:cxn>
                  <a:cxn ang="0">
                    <a:pos x="299" y="108"/>
                  </a:cxn>
                  <a:cxn ang="0">
                    <a:pos x="412" y="102"/>
                  </a:cxn>
                  <a:cxn ang="0">
                    <a:pos x="520" y="84"/>
                  </a:cxn>
                  <a:cxn ang="0">
                    <a:pos x="615" y="60"/>
                  </a:cxn>
                  <a:cxn ang="0">
                    <a:pos x="705" y="24"/>
                  </a:cxn>
                  <a:cxn ang="0">
                    <a:pos x="705" y="0"/>
                  </a:cxn>
                  <a:cxn ang="0">
                    <a:pos x="615" y="42"/>
                  </a:cxn>
                  <a:cxn ang="0">
                    <a:pos x="520" y="66"/>
                  </a:cxn>
                  <a:cxn ang="0">
                    <a:pos x="412" y="84"/>
                  </a:cxn>
                  <a:cxn ang="0">
                    <a:pos x="299" y="90"/>
                  </a:cxn>
                  <a:cxn ang="0">
                    <a:pos x="299" y="90"/>
                  </a:cxn>
                </a:cxnLst>
                <a:rect l="0" t="0" r="r" b="b"/>
                <a:pathLst>
                  <a:path w="705" h="108">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lnTo>
                      <a:pt x="29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eaLnBrk="1" hangingPunct="1">
                  <a:defRPr/>
                </a:pPr>
                <a:endParaRPr lang="el-GR" sz="1800">
                  <a:latin typeface="Arial" charset="0"/>
                </a:endParaRPr>
              </a:p>
            </p:txBody>
          </p:sp>
          <p:sp>
            <p:nvSpPr>
              <p:cNvPr id="8234" name="Freeform 42">
                <a:extLst>
                  <a:ext uri="{FF2B5EF4-FFF2-40B4-BE49-F238E27FC236}">
                    <a16:creationId xmlns:a16="http://schemas.microsoft.com/office/drawing/2014/main" xmlns="" id="{D9CFF933-A5F3-4A00-8530-46E7DE765EA3}"/>
                  </a:ext>
                </a:extLst>
              </p:cNvPr>
              <p:cNvSpPr>
                <a:spLocks/>
              </p:cNvSpPr>
              <p:nvPr/>
            </p:nvSpPr>
            <p:spPr bwMode="hidden">
              <a:xfrm>
                <a:off x="5336" y="3654"/>
                <a:ext cx="143" cy="341"/>
              </a:xfrm>
              <a:custGeom>
                <a:avLst/>
                <a:gdLst/>
                <a:ahLst/>
                <a:cxnLst>
                  <a:cxn ang="0">
                    <a:pos x="119" y="114"/>
                  </a:cxn>
                  <a:cxn ang="0">
                    <a:pos x="113" y="173"/>
                  </a:cxn>
                  <a:cxn ang="0">
                    <a:pos x="89" y="239"/>
                  </a:cxn>
                  <a:cxn ang="0">
                    <a:pos x="47" y="293"/>
                  </a:cxn>
                  <a:cxn ang="0">
                    <a:pos x="0" y="341"/>
                  </a:cxn>
                  <a:cxn ang="0">
                    <a:pos x="29" y="341"/>
                  </a:cxn>
                  <a:cxn ang="0">
                    <a:pos x="77" y="287"/>
                  </a:cxn>
                  <a:cxn ang="0">
                    <a:pos x="113" y="233"/>
                  </a:cxn>
                  <a:cxn ang="0">
                    <a:pos x="137" y="173"/>
                  </a:cxn>
                  <a:cxn ang="0">
                    <a:pos x="143" y="114"/>
                  </a:cxn>
                  <a:cxn ang="0">
                    <a:pos x="137" y="60"/>
                  </a:cxn>
                  <a:cxn ang="0">
                    <a:pos x="119" y="0"/>
                  </a:cxn>
                  <a:cxn ang="0">
                    <a:pos x="89" y="0"/>
                  </a:cxn>
                  <a:cxn ang="0">
                    <a:pos x="113" y="60"/>
                  </a:cxn>
                  <a:cxn ang="0">
                    <a:pos x="119" y="114"/>
                  </a:cxn>
                  <a:cxn ang="0">
                    <a:pos x="119" y="114"/>
                  </a:cxn>
                </a:cxnLst>
                <a:rect l="0" t="0" r="r" b="b"/>
                <a:pathLst>
                  <a:path w="143" h="341">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lnTo>
                      <a:pt x="119" y="114"/>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eaLnBrk="1" hangingPunct="1">
                  <a:defRPr/>
                </a:pPr>
                <a:endParaRPr lang="el-GR" sz="1800">
                  <a:latin typeface="Arial" charset="0"/>
                </a:endParaRPr>
              </a:p>
            </p:txBody>
          </p:sp>
          <p:sp>
            <p:nvSpPr>
              <p:cNvPr id="8235" name="Freeform 43">
                <a:extLst>
                  <a:ext uri="{FF2B5EF4-FFF2-40B4-BE49-F238E27FC236}">
                    <a16:creationId xmlns:a16="http://schemas.microsoft.com/office/drawing/2014/main" xmlns="" id="{E80ECFB9-CF5A-4FD8-82A0-A1D176435DA9}"/>
                  </a:ext>
                </a:extLst>
              </p:cNvPr>
              <p:cNvSpPr>
                <a:spLocks/>
              </p:cNvSpPr>
              <p:nvPr/>
            </p:nvSpPr>
            <p:spPr bwMode="hidden">
              <a:xfrm>
                <a:off x="5061" y="3624"/>
                <a:ext cx="83" cy="90"/>
              </a:xfrm>
              <a:custGeom>
                <a:avLst/>
                <a:gdLst/>
                <a:ahLst/>
                <a:cxnLst>
                  <a:cxn ang="0">
                    <a:pos x="59" y="90"/>
                  </a:cxn>
                  <a:cxn ang="0">
                    <a:pos x="83" y="84"/>
                  </a:cxn>
                  <a:cxn ang="0">
                    <a:pos x="71" y="60"/>
                  </a:cxn>
                  <a:cxn ang="0">
                    <a:pos x="53" y="42"/>
                  </a:cxn>
                  <a:cxn ang="0">
                    <a:pos x="6" y="0"/>
                  </a:cxn>
                  <a:cxn ang="0">
                    <a:pos x="0" y="18"/>
                  </a:cxn>
                  <a:cxn ang="0">
                    <a:pos x="35" y="48"/>
                  </a:cxn>
                  <a:cxn ang="0">
                    <a:pos x="59" y="90"/>
                  </a:cxn>
                  <a:cxn ang="0">
                    <a:pos x="59" y="90"/>
                  </a:cxn>
                </a:cxnLst>
                <a:rect l="0" t="0" r="r" b="b"/>
                <a:pathLst>
                  <a:path w="83" h="90">
                    <a:moveTo>
                      <a:pt x="59" y="90"/>
                    </a:moveTo>
                    <a:lnTo>
                      <a:pt x="83" y="84"/>
                    </a:lnTo>
                    <a:lnTo>
                      <a:pt x="71" y="60"/>
                    </a:lnTo>
                    <a:lnTo>
                      <a:pt x="53" y="42"/>
                    </a:lnTo>
                    <a:lnTo>
                      <a:pt x="6" y="0"/>
                    </a:lnTo>
                    <a:lnTo>
                      <a:pt x="0" y="18"/>
                    </a:lnTo>
                    <a:lnTo>
                      <a:pt x="35" y="48"/>
                    </a:lnTo>
                    <a:lnTo>
                      <a:pt x="59" y="90"/>
                    </a:lnTo>
                    <a:lnTo>
                      <a:pt x="5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eaLnBrk="1" hangingPunct="1">
                  <a:defRPr/>
                </a:pPr>
                <a:endParaRPr lang="el-GR" sz="1800">
                  <a:latin typeface="Arial" charset="0"/>
                </a:endParaRPr>
              </a:p>
            </p:txBody>
          </p:sp>
          <p:sp>
            <p:nvSpPr>
              <p:cNvPr id="1057" name="Freeform 44">
                <a:extLst>
                  <a:ext uri="{FF2B5EF4-FFF2-40B4-BE49-F238E27FC236}">
                    <a16:creationId xmlns:a16="http://schemas.microsoft.com/office/drawing/2014/main" xmlns="" id="{AD1A3D5B-B438-4E58-8163-2FFDFF0F7F9C}"/>
                  </a:ext>
                </a:extLst>
              </p:cNvPr>
              <p:cNvSpPr>
                <a:spLocks/>
              </p:cNvSpPr>
              <p:nvPr/>
            </p:nvSpPr>
            <p:spPr bwMode="hidden">
              <a:xfrm>
                <a:off x="4445" y="3552"/>
                <a:ext cx="717" cy="431"/>
              </a:xfrm>
              <a:custGeom>
                <a:avLst/>
                <a:gdLst>
                  <a:gd name="T0" fmla="*/ 693 w 717"/>
                  <a:gd name="T1" fmla="*/ 216 h 431"/>
                  <a:gd name="T2" fmla="*/ 687 w 717"/>
                  <a:gd name="T3" fmla="*/ 257 h 431"/>
                  <a:gd name="T4" fmla="*/ 669 w 717"/>
                  <a:gd name="T5" fmla="*/ 293 h 431"/>
                  <a:gd name="T6" fmla="*/ 633 w 717"/>
                  <a:gd name="T7" fmla="*/ 329 h 431"/>
                  <a:gd name="T8" fmla="*/ 598 w 717"/>
                  <a:gd name="T9" fmla="*/ 359 h 431"/>
                  <a:gd name="T10" fmla="*/ 544 w 717"/>
                  <a:gd name="T11" fmla="*/ 383 h 431"/>
                  <a:gd name="T12" fmla="*/ 490 w 717"/>
                  <a:gd name="T13" fmla="*/ 401 h 431"/>
                  <a:gd name="T14" fmla="*/ 424 w 717"/>
                  <a:gd name="T15" fmla="*/ 413 h 431"/>
                  <a:gd name="T16" fmla="*/ 359 w 717"/>
                  <a:gd name="T17" fmla="*/ 419 h 431"/>
                  <a:gd name="T18" fmla="*/ 293 w 717"/>
                  <a:gd name="T19" fmla="*/ 413 h 431"/>
                  <a:gd name="T20" fmla="*/ 227 w 717"/>
                  <a:gd name="T21" fmla="*/ 401 h 431"/>
                  <a:gd name="T22" fmla="*/ 173 w 717"/>
                  <a:gd name="T23" fmla="*/ 383 h 431"/>
                  <a:gd name="T24" fmla="*/ 119 w 717"/>
                  <a:gd name="T25" fmla="*/ 359 h 431"/>
                  <a:gd name="T26" fmla="*/ 84 w 717"/>
                  <a:gd name="T27" fmla="*/ 329 h 431"/>
                  <a:gd name="T28" fmla="*/ 48 w 717"/>
                  <a:gd name="T29" fmla="*/ 293 h 431"/>
                  <a:gd name="T30" fmla="*/ 30 w 717"/>
                  <a:gd name="T31" fmla="*/ 257 h 431"/>
                  <a:gd name="T32" fmla="*/ 24 w 717"/>
                  <a:gd name="T33" fmla="*/ 216 h 431"/>
                  <a:gd name="T34" fmla="*/ 30 w 717"/>
                  <a:gd name="T35" fmla="*/ 174 h 431"/>
                  <a:gd name="T36" fmla="*/ 48 w 717"/>
                  <a:gd name="T37" fmla="*/ 138 h 431"/>
                  <a:gd name="T38" fmla="*/ 84 w 717"/>
                  <a:gd name="T39" fmla="*/ 102 h 431"/>
                  <a:gd name="T40" fmla="*/ 119 w 717"/>
                  <a:gd name="T41" fmla="*/ 72 h 431"/>
                  <a:gd name="T42" fmla="*/ 173 w 717"/>
                  <a:gd name="T43" fmla="*/ 48 h 431"/>
                  <a:gd name="T44" fmla="*/ 227 w 717"/>
                  <a:gd name="T45" fmla="*/ 30 h 431"/>
                  <a:gd name="T46" fmla="*/ 293 w 717"/>
                  <a:gd name="T47" fmla="*/ 18 h 431"/>
                  <a:gd name="T48" fmla="*/ 359 w 717"/>
                  <a:gd name="T49" fmla="*/ 12 h 431"/>
                  <a:gd name="T50" fmla="*/ 418 w 717"/>
                  <a:gd name="T51" fmla="*/ 18 h 431"/>
                  <a:gd name="T52" fmla="*/ 478 w 717"/>
                  <a:gd name="T53" fmla="*/ 30 h 431"/>
                  <a:gd name="T54" fmla="*/ 532 w 717"/>
                  <a:gd name="T55" fmla="*/ 48 h 431"/>
                  <a:gd name="T56" fmla="*/ 580 w 717"/>
                  <a:gd name="T57" fmla="*/ 66 h 431"/>
                  <a:gd name="T58" fmla="*/ 586 w 717"/>
                  <a:gd name="T59" fmla="*/ 48 h 431"/>
                  <a:gd name="T60" fmla="*/ 478 w 717"/>
                  <a:gd name="T61" fmla="*/ 12 h 431"/>
                  <a:gd name="T62" fmla="*/ 418 w 717"/>
                  <a:gd name="T63" fmla="*/ 6 h 431"/>
                  <a:gd name="T64" fmla="*/ 359 w 717"/>
                  <a:gd name="T65" fmla="*/ 0 h 431"/>
                  <a:gd name="T66" fmla="*/ 287 w 717"/>
                  <a:gd name="T67" fmla="*/ 6 h 431"/>
                  <a:gd name="T68" fmla="*/ 221 w 717"/>
                  <a:gd name="T69" fmla="*/ 18 h 431"/>
                  <a:gd name="T70" fmla="*/ 161 w 717"/>
                  <a:gd name="T71" fmla="*/ 36 h 431"/>
                  <a:gd name="T72" fmla="*/ 107 w 717"/>
                  <a:gd name="T73" fmla="*/ 66 h 431"/>
                  <a:gd name="T74" fmla="*/ 60 w 717"/>
                  <a:gd name="T75" fmla="*/ 96 h 431"/>
                  <a:gd name="T76" fmla="*/ 30 w 717"/>
                  <a:gd name="T77" fmla="*/ 132 h 431"/>
                  <a:gd name="T78" fmla="*/ 6 w 717"/>
                  <a:gd name="T79" fmla="*/ 174 h 431"/>
                  <a:gd name="T80" fmla="*/ 0 w 717"/>
                  <a:gd name="T81" fmla="*/ 216 h 431"/>
                  <a:gd name="T82" fmla="*/ 6 w 717"/>
                  <a:gd name="T83" fmla="*/ 257 h 431"/>
                  <a:gd name="T84" fmla="*/ 30 w 717"/>
                  <a:gd name="T85" fmla="*/ 299 h 431"/>
                  <a:gd name="T86" fmla="*/ 60 w 717"/>
                  <a:gd name="T87" fmla="*/ 335 h 431"/>
                  <a:gd name="T88" fmla="*/ 107 w 717"/>
                  <a:gd name="T89" fmla="*/ 371 h 431"/>
                  <a:gd name="T90" fmla="*/ 161 w 717"/>
                  <a:gd name="T91" fmla="*/ 395 h 431"/>
                  <a:gd name="T92" fmla="*/ 221 w 717"/>
                  <a:gd name="T93" fmla="*/ 413 h 431"/>
                  <a:gd name="T94" fmla="*/ 287 w 717"/>
                  <a:gd name="T95" fmla="*/ 425 h 431"/>
                  <a:gd name="T96" fmla="*/ 359 w 717"/>
                  <a:gd name="T97" fmla="*/ 431 h 431"/>
                  <a:gd name="T98" fmla="*/ 430 w 717"/>
                  <a:gd name="T99" fmla="*/ 425 h 431"/>
                  <a:gd name="T100" fmla="*/ 496 w 717"/>
                  <a:gd name="T101" fmla="*/ 413 h 431"/>
                  <a:gd name="T102" fmla="*/ 562 w 717"/>
                  <a:gd name="T103" fmla="*/ 395 h 431"/>
                  <a:gd name="T104" fmla="*/ 610 w 717"/>
                  <a:gd name="T105" fmla="*/ 371 h 431"/>
                  <a:gd name="T106" fmla="*/ 657 w 717"/>
                  <a:gd name="T107" fmla="*/ 335 h 431"/>
                  <a:gd name="T108" fmla="*/ 687 w 717"/>
                  <a:gd name="T109" fmla="*/ 299 h 431"/>
                  <a:gd name="T110" fmla="*/ 711 w 717"/>
                  <a:gd name="T111" fmla="*/ 257 h 431"/>
                  <a:gd name="T112" fmla="*/ 717 w 717"/>
                  <a:gd name="T113" fmla="*/ 216 h 431"/>
                  <a:gd name="T114" fmla="*/ 717 w 717"/>
                  <a:gd name="T115" fmla="*/ 204 h 431"/>
                  <a:gd name="T116" fmla="*/ 711 w 717"/>
                  <a:gd name="T117" fmla="*/ 192 h 431"/>
                  <a:gd name="T118" fmla="*/ 687 w 717"/>
                  <a:gd name="T119" fmla="*/ 198 h 431"/>
                  <a:gd name="T120" fmla="*/ 693 w 717"/>
                  <a:gd name="T121" fmla="*/ 210 h 431"/>
                  <a:gd name="T122" fmla="*/ 693 w 717"/>
                  <a:gd name="T123" fmla="*/ 216 h 431"/>
                  <a:gd name="T124" fmla="*/ 693 w 717"/>
                  <a:gd name="T125" fmla="*/ 216 h 43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17" h="431">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close/>
                  </a:path>
                </a:pathLst>
              </a:custGeom>
              <a:solidFill>
                <a:schemeClr val="accent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sz="1800"/>
              </a:p>
            </p:txBody>
          </p:sp>
          <p:sp>
            <p:nvSpPr>
              <p:cNvPr id="8237" name="Freeform 45">
                <a:extLst>
                  <a:ext uri="{FF2B5EF4-FFF2-40B4-BE49-F238E27FC236}">
                    <a16:creationId xmlns:a16="http://schemas.microsoft.com/office/drawing/2014/main" xmlns="" id="{A94625FF-22E8-42E1-A203-02A5B458D86F}"/>
                  </a:ext>
                </a:extLst>
              </p:cNvPr>
              <p:cNvSpPr>
                <a:spLocks/>
              </p:cNvSpPr>
              <p:nvPr/>
            </p:nvSpPr>
            <p:spPr bwMode="hidden">
              <a:xfrm>
                <a:off x="4349" y="3510"/>
                <a:ext cx="909" cy="533"/>
              </a:xfrm>
              <a:custGeom>
                <a:avLst/>
                <a:gdLst/>
                <a:ahLst/>
                <a:cxnLst>
                  <a:cxn ang="0">
                    <a:pos x="616" y="0"/>
                  </a:cxn>
                  <a:cxn ang="0">
                    <a:pos x="616" y="18"/>
                  </a:cxn>
                  <a:cxn ang="0">
                    <a:pos x="724" y="60"/>
                  </a:cxn>
                  <a:cxn ang="0">
                    <a:pos x="765" y="84"/>
                  </a:cxn>
                  <a:cxn ang="0">
                    <a:pos x="807" y="114"/>
                  </a:cxn>
                  <a:cxn ang="0">
                    <a:pos x="837" y="144"/>
                  </a:cxn>
                  <a:cxn ang="0">
                    <a:pos x="861" y="180"/>
                  </a:cxn>
                  <a:cxn ang="0">
                    <a:pos x="873" y="216"/>
                  </a:cxn>
                  <a:cxn ang="0">
                    <a:pos x="879" y="258"/>
                  </a:cxn>
                  <a:cxn ang="0">
                    <a:pos x="873" y="311"/>
                  </a:cxn>
                  <a:cxn ang="0">
                    <a:pos x="843" y="359"/>
                  </a:cxn>
                  <a:cxn ang="0">
                    <a:pos x="807" y="401"/>
                  </a:cxn>
                  <a:cxn ang="0">
                    <a:pos x="753" y="443"/>
                  </a:cxn>
                  <a:cxn ang="0">
                    <a:pos x="694" y="473"/>
                  </a:cxn>
                  <a:cxn ang="0">
                    <a:pos x="622" y="497"/>
                  </a:cxn>
                  <a:cxn ang="0">
                    <a:pos x="538" y="509"/>
                  </a:cxn>
                  <a:cxn ang="0">
                    <a:pos x="455" y="515"/>
                  </a:cxn>
                  <a:cxn ang="0">
                    <a:pos x="371" y="509"/>
                  </a:cxn>
                  <a:cxn ang="0">
                    <a:pos x="287" y="497"/>
                  </a:cxn>
                  <a:cxn ang="0">
                    <a:pos x="215" y="473"/>
                  </a:cxn>
                  <a:cxn ang="0">
                    <a:pos x="156" y="443"/>
                  </a:cxn>
                  <a:cxn ang="0">
                    <a:pos x="102" y="401"/>
                  </a:cxn>
                  <a:cxn ang="0">
                    <a:pos x="66" y="359"/>
                  </a:cxn>
                  <a:cxn ang="0">
                    <a:pos x="36" y="311"/>
                  </a:cxn>
                  <a:cxn ang="0">
                    <a:pos x="30" y="258"/>
                  </a:cxn>
                  <a:cxn ang="0">
                    <a:pos x="36" y="222"/>
                  </a:cxn>
                  <a:cxn ang="0">
                    <a:pos x="48" y="186"/>
                  </a:cxn>
                  <a:cxn ang="0">
                    <a:pos x="66" y="156"/>
                  </a:cxn>
                  <a:cxn ang="0">
                    <a:pos x="90" y="126"/>
                  </a:cxn>
                  <a:cxn ang="0">
                    <a:pos x="66" y="114"/>
                  </a:cxn>
                  <a:cxn ang="0">
                    <a:pos x="36" y="144"/>
                  </a:cxn>
                  <a:cxn ang="0">
                    <a:pos x="18" y="180"/>
                  </a:cxn>
                  <a:cxn ang="0">
                    <a:pos x="6" y="216"/>
                  </a:cxn>
                  <a:cxn ang="0">
                    <a:pos x="0" y="258"/>
                  </a:cxn>
                  <a:cxn ang="0">
                    <a:pos x="12" y="311"/>
                  </a:cxn>
                  <a:cxn ang="0">
                    <a:pos x="36" y="365"/>
                  </a:cxn>
                  <a:cxn ang="0">
                    <a:pos x="78" y="413"/>
                  </a:cxn>
                  <a:cxn ang="0">
                    <a:pos x="132" y="449"/>
                  </a:cxn>
                  <a:cxn ang="0">
                    <a:pos x="203" y="485"/>
                  </a:cxn>
                  <a:cxn ang="0">
                    <a:pos x="275" y="509"/>
                  </a:cxn>
                  <a:cxn ang="0">
                    <a:pos x="365" y="527"/>
                  </a:cxn>
                  <a:cxn ang="0">
                    <a:pos x="455" y="533"/>
                  </a:cxn>
                  <a:cxn ang="0">
                    <a:pos x="544" y="527"/>
                  </a:cxn>
                  <a:cxn ang="0">
                    <a:pos x="634" y="509"/>
                  </a:cxn>
                  <a:cxn ang="0">
                    <a:pos x="712" y="485"/>
                  </a:cxn>
                  <a:cxn ang="0">
                    <a:pos x="777" y="449"/>
                  </a:cxn>
                  <a:cxn ang="0">
                    <a:pos x="831" y="413"/>
                  </a:cxn>
                  <a:cxn ang="0">
                    <a:pos x="873" y="365"/>
                  </a:cxn>
                  <a:cxn ang="0">
                    <a:pos x="897" y="311"/>
                  </a:cxn>
                  <a:cxn ang="0">
                    <a:pos x="909" y="258"/>
                  </a:cxn>
                  <a:cxn ang="0">
                    <a:pos x="903" y="216"/>
                  </a:cxn>
                  <a:cxn ang="0">
                    <a:pos x="885" y="174"/>
                  </a:cxn>
                  <a:cxn ang="0">
                    <a:pos x="861" y="132"/>
                  </a:cxn>
                  <a:cxn ang="0">
                    <a:pos x="825" y="102"/>
                  </a:cxn>
                  <a:cxn ang="0">
                    <a:pos x="783" y="66"/>
                  </a:cxn>
                  <a:cxn ang="0">
                    <a:pos x="735" y="42"/>
                  </a:cxn>
                  <a:cxn ang="0">
                    <a:pos x="616" y="0"/>
                  </a:cxn>
                  <a:cxn ang="0">
                    <a:pos x="616" y="0"/>
                  </a:cxn>
                </a:cxnLst>
                <a:rect l="0" t="0" r="r" b="b"/>
                <a:pathLst>
                  <a:path w="909" h="533">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lnTo>
                      <a:pt x="616" y="0"/>
                    </a:lnTo>
                    <a:close/>
                  </a:path>
                </a:pathLst>
              </a:custGeom>
              <a:gradFill rotWithShape="0">
                <a:gsLst>
                  <a:gs pos="0">
                    <a:schemeClr val="accent2">
                      <a:gamma/>
                      <a:tint val="96863"/>
                      <a:invGamma/>
                    </a:schemeClr>
                  </a:gs>
                  <a:gs pos="100000">
                    <a:schemeClr val="accent2"/>
                  </a:gs>
                </a:gsLst>
                <a:lin ang="0" scaled="1"/>
              </a:gradFill>
              <a:ln w="9525">
                <a:noFill/>
                <a:round/>
                <a:headEnd/>
                <a:tailEnd/>
              </a:ln>
            </p:spPr>
            <p:txBody>
              <a:bodyPr/>
              <a:lstStyle/>
              <a:p>
                <a:pPr eaLnBrk="1" hangingPunct="1">
                  <a:defRPr/>
                </a:pPr>
                <a:endParaRPr lang="el-GR" sz="1800">
                  <a:latin typeface="Arial" charset="0"/>
                </a:endParaRPr>
              </a:p>
            </p:txBody>
          </p:sp>
          <p:sp>
            <p:nvSpPr>
              <p:cNvPr id="8238" name="Freeform 46">
                <a:extLst>
                  <a:ext uri="{FF2B5EF4-FFF2-40B4-BE49-F238E27FC236}">
                    <a16:creationId xmlns:a16="http://schemas.microsoft.com/office/drawing/2014/main" xmlns="" id="{540FC66D-12E7-49B7-8B45-D61B1478742A}"/>
                  </a:ext>
                </a:extLst>
              </p:cNvPr>
              <p:cNvSpPr>
                <a:spLocks/>
              </p:cNvSpPr>
              <p:nvPr/>
            </p:nvSpPr>
            <p:spPr bwMode="hidden">
              <a:xfrm>
                <a:off x="4564" y="3492"/>
                <a:ext cx="365" cy="66"/>
              </a:xfrm>
              <a:custGeom>
                <a:avLst/>
                <a:gdLst/>
                <a:ahLst/>
                <a:cxnLst>
                  <a:cxn ang="0">
                    <a:pos x="240" y="18"/>
                  </a:cxn>
                  <a:cxn ang="0">
                    <a:pos x="299" y="24"/>
                  </a:cxn>
                  <a:cxn ang="0">
                    <a:pos x="359" y="30"/>
                  </a:cxn>
                  <a:cxn ang="0">
                    <a:pos x="365" y="12"/>
                  </a:cxn>
                  <a:cxn ang="0">
                    <a:pos x="305" y="6"/>
                  </a:cxn>
                  <a:cxn ang="0">
                    <a:pos x="240" y="0"/>
                  </a:cxn>
                  <a:cxn ang="0">
                    <a:pos x="174" y="6"/>
                  </a:cxn>
                  <a:cxn ang="0">
                    <a:pos x="114" y="12"/>
                  </a:cxn>
                  <a:cxn ang="0">
                    <a:pos x="0" y="42"/>
                  </a:cxn>
                  <a:cxn ang="0">
                    <a:pos x="0" y="66"/>
                  </a:cxn>
                  <a:cxn ang="0">
                    <a:pos x="54" y="48"/>
                  </a:cxn>
                  <a:cxn ang="0">
                    <a:pos x="114" y="30"/>
                  </a:cxn>
                  <a:cxn ang="0">
                    <a:pos x="174" y="24"/>
                  </a:cxn>
                  <a:cxn ang="0">
                    <a:pos x="240" y="18"/>
                  </a:cxn>
                  <a:cxn ang="0">
                    <a:pos x="240" y="18"/>
                  </a:cxn>
                </a:cxnLst>
                <a:rect l="0" t="0" r="r" b="b"/>
                <a:pathLst>
                  <a:path w="365" h="66">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lnTo>
                      <a:pt x="240"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eaLnBrk="1" hangingPunct="1">
                  <a:defRPr/>
                </a:pPr>
                <a:endParaRPr lang="el-GR" sz="1800">
                  <a:latin typeface="Arial" charset="0"/>
                </a:endParaRPr>
              </a:p>
            </p:txBody>
          </p:sp>
          <p:sp>
            <p:nvSpPr>
              <p:cNvPr id="8239" name="Freeform 47">
                <a:extLst>
                  <a:ext uri="{FF2B5EF4-FFF2-40B4-BE49-F238E27FC236}">
                    <a16:creationId xmlns:a16="http://schemas.microsoft.com/office/drawing/2014/main" xmlns="" id="{21D3D9B7-754F-4735-95F6-6C82483A93CD}"/>
                  </a:ext>
                </a:extLst>
              </p:cNvPr>
              <p:cNvSpPr>
                <a:spLocks/>
              </p:cNvSpPr>
              <p:nvPr/>
            </p:nvSpPr>
            <p:spPr bwMode="hidden">
              <a:xfrm>
                <a:off x="4463" y="3558"/>
                <a:ext cx="66" cy="48"/>
              </a:xfrm>
              <a:custGeom>
                <a:avLst/>
                <a:gdLst/>
                <a:ahLst/>
                <a:cxnLst>
                  <a:cxn ang="0">
                    <a:pos x="66" y="18"/>
                  </a:cxn>
                  <a:cxn ang="0">
                    <a:pos x="48" y="0"/>
                  </a:cxn>
                  <a:cxn ang="0">
                    <a:pos x="24" y="12"/>
                  </a:cxn>
                  <a:cxn ang="0">
                    <a:pos x="0" y="30"/>
                  </a:cxn>
                  <a:cxn ang="0">
                    <a:pos x="12" y="48"/>
                  </a:cxn>
                  <a:cxn ang="0">
                    <a:pos x="42" y="30"/>
                  </a:cxn>
                  <a:cxn ang="0">
                    <a:pos x="66" y="18"/>
                  </a:cxn>
                  <a:cxn ang="0">
                    <a:pos x="66" y="18"/>
                  </a:cxn>
                </a:cxnLst>
                <a:rect l="0" t="0" r="r" b="b"/>
                <a:pathLst>
                  <a:path w="66" h="48">
                    <a:moveTo>
                      <a:pt x="66" y="18"/>
                    </a:moveTo>
                    <a:lnTo>
                      <a:pt x="48" y="0"/>
                    </a:lnTo>
                    <a:lnTo>
                      <a:pt x="24" y="12"/>
                    </a:lnTo>
                    <a:lnTo>
                      <a:pt x="0" y="30"/>
                    </a:lnTo>
                    <a:lnTo>
                      <a:pt x="12" y="48"/>
                    </a:lnTo>
                    <a:lnTo>
                      <a:pt x="42" y="30"/>
                    </a:lnTo>
                    <a:lnTo>
                      <a:pt x="66" y="18"/>
                    </a:lnTo>
                    <a:lnTo>
                      <a:pt x="66"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eaLnBrk="1" hangingPunct="1">
                  <a:defRPr/>
                </a:pPr>
                <a:endParaRPr lang="el-GR" sz="1800">
                  <a:latin typeface="Arial" charset="0"/>
                </a:endParaRPr>
              </a:p>
            </p:txBody>
          </p:sp>
          <p:sp>
            <p:nvSpPr>
              <p:cNvPr id="8240" name="Oval 48">
                <a:extLst>
                  <a:ext uri="{FF2B5EF4-FFF2-40B4-BE49-F238E27FC236}">
                    <a16:creationId xmlns:a16="http://schemas.microsoft.com/office/drawing/2014/main" xmlns="" id="{44B650C1-E243-41D7-B34A-72805FB925F9}"/>
                  </a:ext>
                </a:extLst>
              </p:cNvPr>
              <p:cNvSpPr>
                <a:spLocks noChangeArrowheads="1"/>
              </p:cNvSpPr>
              <p:nvPr/>
            </p:nvSpPr>
            <p:spPr bwMode="hidden">
              <a:xfrm>
                <a:off x="4546" y="3608"/>
                <a:ext cx="518" cy="319"/>
              </a:xfrm>
              <a:prstGeom prst="ellipse">
                <a:avLst/>
              </a:prstGeom>
              <a:gradFill rotWithShape="0">
                <a:gsLst>
                  <a:gs pos="0">
                    <a:schemeClr val="accent2">
                      <a:gamma/>
                      <a:shade val="94118"/>
                      <a:invGamma/>
                    </a:schemeClr>
                  </a:gs>
                  <a:gs pos="100000">
                    <a:schemeClr val="accent2"/>
                  </a:gs>
                </a:gsLst>
                <a:lin ang="0" scaled="1"/>
              </a:gradFill>
              <a:ln w="9525">
                <a:noFill/>
                <a:round/>
                <a:headEnd/>
                <a:tailEnd/>
              </a:ln>
              <a:effectLst/>
            </p:spPr>
            <p:txBody>
              <a:bodyPr/>
              <a:lstStyle/>
              <a:p>
                <a:pPr eaLnBrk="1" hangingPunct="1">
                  <a:defRPr/>
                </a:pPr>
                <a:endParaRPr lang="el-GR" sz="1800">
                  <a:latin typeface="Arial" charset="0"/>
                </a:endParaRPr>
              </a:p>
            </p:txBody>
          </p:sp>
          <p:sp>
            <p:nvSpPr>
              <p:cNvPr id="8241" name="Oval 49">
                <a:extLst>
                  <a:ext uri="{FF2B5EF4-FFF2-40B4-BE49-F238E27FC236}">
                    <a16:creationId xmlns:a16="http://schemas.microsoft.com/office/drawing/2014/main" xmlns="" id="{5349A38B-B2E1-475D-8D50-32008D76E721}"/>
                  </a:ext>
                </a:extLst>
              </p:cNvPr>
              <p:cNvSpPr>
                <a:spLocks noChangeArrowheads="1"/>
              </p:cNvSpPr>
              <p:nvPr/>
            </p:nvSpPr>
            <p:spPr bwMode="hidden">
              <a:xfrm>
                <a:off x="4578" y="3630"/>
                <a:ext cx="446" cy="271"/>
              </a:xfrm>
              <a:prstGeom prst="ellipse">
                <a:avLst/>
              </a:prstGeom>
              <a:gradFill rotWithShape="0">
                <a:gsLst>
                  <a:gs pos="0">
                    <a:schemeClr val="accent2">
                      <a:gamma/>
                      <a:tint val="96863"/>
                      <a:invGamma/>
                    </a:schemeClr>
                  </a:gs>
                  <a:gs pos="100000">
                    <a:schemeClr val="accent2"/>
                  </a:gs>
                </a:gsLst>
                <a:lin ang="5400000" scaled="1"/>
              </a:gradFill>
              <a:ln w="9525">
                <a:noFill/>
                <a:round/>
                <a:headEnd/>
                <a:tailEnd/>
              </a:ln>
              <a:effectLst/>
            </p:spPr>
            <p:txBody>
              <a:bodyPr/>
              <a:lstStyle/>
              <a:p>
                <a:pPr eaLnBrk="1" hangingPunct="1">
                  <a:defRPr/>
                </a:pPr>
                <a:endParaRPr lang="el-GR" sz="1800">
                  <a:latin typeface="Arial" charset="0"/>
                </a:endParaRPr>
              </a:p>
            </p:txBody>
          </p:sp>
          <p:sp>
            <p:nvSpPr>
              <p:cNvPr id="8242" name="Oval 50">
                <a:extLst>
                  <a:ext uri="{FF2B5EF4-FFF2-40B4-BE49-F238E27FC236}">
                    <a16:creationId xmlns:a16="http://schemas.microsoft.com/office/drawing/2014/main" xmlns="" id="{FACE9B94-A0F1-46FE-AE1A-6E92A083FB82}"/>
                  </a:ext>
                </a:extLst>
              </p:cNvPr>
              <p:cNvSpPr>
                <a:spLocks noChangeArrowheads="1"/>
              </p:cNvSpPr>
              <p:nvPr/>
            </p:nvSpPr>
            <p:spPr bwMode="hidden">
              <a:xfrm>
                <a:off x="4610" y="3650"/>
                <a:ext cx="386" cy="233"/>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eaLnBrk="1" hangingPunct="1">
                  <a:defRPr/>
                </a:pPr>
                <a:endParaRPr lang="el-GR" sz="1800">
                  <a:latin typeface="Arial" charset="0"/>
                </a:endParaRPr>
              </a:p>
            </p:txBody>
          </p:sp>
          <p:sp>
            <p:nvSpPr>
              <p:cNvPr id="8243" name="Oval 51">
                <a:extLst>
                  <a:ext uri="{FF2B5EF4-FFF2-40B4-BE49-F238E27FC236}">
                    <a16:creationId xmlns:a16="http://schemas.microsoft.com/office/drawing/2014/main" xmlns="" id="{1BE24211-3D52-4B20-A51B-E07BA70EA675}"/>
                  </a:ext>
                </a:extLst>
              </p:cNvPr>
              <p:cNvSpPr>
                <a:spLocks noChangeArrowheads="1"/>
              </p:cNvSpPr>
              <p:nvPr/>
            </p:nvSpPr>
            <p:spPr bwMode="hidden">
              <a:xfrm>
                <a:off x="4654" y="3678"/>
                <a:ext cx="298" cy="177"/>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eaLnBrk="1" hangingPunct="1">
                  <a:defRPr/>
                </a:pPr>
                <a:endParaRPr lang="el-GR" sz="1800">
                  <a:latin typeface="Arial" charset="0"/>
                </a:endParaRPr>
              </a:p>
            </p:txBody>
          </p:sp>
          <p:sp>
            <p:nvSpPr>
              <p:cNvPr id="8244" name="Oval 52">
                <a:extLst>
                  <a:ext uri="{FF2B5EF4-FFF2-40B4-BE49-F238E27FC236}">
                    <a16:creationId xmlns:a16="http://schemas.microsoft.com/office/drawing/2014/main" xmlns="" id="{65B131AA-0636-4452-9E3E-599D31ED63D6}"/>
                  </a:ext>
                </a:extLst>
              </p:cNvPr>
              <p:cNvSpPr>
                <a:spLocks noChangeArrowheads="1"/>
              </p:cNvSpPr>
              <p:nvPr/>
            </p:nvSpPr>
            <p:spPr bwMode="hidden">
              <a:xfrm>
                <a:off x="4690" y="3698"/>
                <a:ext cx="222" cy="139"/>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eaLnBrk="1" hangingPunct="1">
                  <a:defRPr/>
                </a:pPr>
                <a:endParaRPr lang="el-GR" sz="1800">
                  <a:latin typeface="Arial" charset="0"/>
                </a:endParaRPr>
              </a:p>
            </p:txBody>
          </p:sp>
          <p:sp>
            <p:nvSpPr>
              <p:cNvPr id="8245" name="Oval 53">
                <a:extLst>
                  <a:ext uri="{FF2B5EF4-FFF2-40B4-BE49-F238E27FC236}">
                    <a16:creationId xmlns:a16="http://schemas.microsoft.com/office/drawing/2014/main" xmlns="" id="{C7484699-BD48-43F9-9B54-5E177756F534}"/>
                  </a:ext>
                </a:extLst>
              </p:cNvPr>
              <p:cNvSpPr>
                <a:spLocks noChangeArrowheads="1"/>
              </p:cNvSpPr>
              <p:nvPr/>
            </p:nvSpPr>
            <p:spPr bwMode="hidden">
              <a:xfrm>
                <a:off x="4738" y="3728"/>
                <a:ext cx="126" cy="81"/>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eaLnBrk="1" hangingPunct="1">
                  <a:defRPr/>
                </a:pPr>
                <a:endParaRPr lang="el-GR" sz="1800">
                  <a:latin typeface="Arial" charset="0"/>
                </a:endParaRPr>
              </a:p>
            </p:txBody>
          </p:sp>
        </p:grpSp>
        <p:grpSp>
          <p:nvGrpSpPr>
            <p:cNvPr id="1037" name="Group 54">
              <a:extLst>
                <a:ext uri="{FF2B5EF4-FFF2-40B4-BE49-F238E27FC236}">
                  <a16:creationId xmlns:a16="http://schemas.microsoft.com/office/drawing/2014/main" xmlns="" id="{1B0217FD-E301-4E37-8381-7C072037F075}"/>
                </a:ext>
              </a:extLst>
            </p:cNvPr>
            <p:cNvGrpSpPr>
              <a:grpSpLocks/>
            </p:cNvGrpSpPr>
            <p:nvPr userDrawn="1"/>
          </p:nvGrpSpPr>
          <p:grpSpPr bwMode="auto">
            <a:xfrm>
              <a:off x="5280" y="3024"/>
              <a:ext cx="425" cy="258"/>
              <a:chOff x="5280" y="3024"/>
              <a:chExt cx="425" cy="258"/>
            </a:xfrm>
          </p:grpSpPr>
          <p:sp>
            <p:nvSpPr>
              <p:cNvPr id="1038" name="Freeform 55">
                <a:extLst>
                  <a:ext uri="{FF2B5EF4-FFF2-40B4-BE49-F238E27FC236}">
                    <a16:creationId xmlns:a16="http://schemas.microsoft.com/office/drawing/2014/main" xmlns="" id="{5F93C5E6-2238-4616-8E88-8D5E40AA3EC1}"/>
                  </a:ext>
                </a:extLst>
              </p:cNvPr>
              <p:cNvSpPr>
                <a:spLocks/>
              </p:cNvSpPr>
              <p:nvPr/>
            </p:nvSpPr>
            <p:spPr bwMode="hidden">
              <a:xfrm>
                <a:off x="5280" y="3186"/>
                <a:ext cx="383" cy="96"/>
              </a:xfrm>
              <a:custGeom>
                <a:avLst/>
                <a:gdLst>
                  <a:gd name="T0" fmla="*/ 209 w 382"/>
                  <a:gd name="T1" fmla="*/ 96 h 96"/>
                  <a:gd name="T2" fmla="*/ 143 w 382"/>
                  <a:gd name="T3" fmla="*/ 90 h 96"/>
                  <a:gd name="T4" fmla="*/ 83 w 382"/>
                  <a:gd name="T5" fmla="*/ 66 h 96"/>
                  <a:gd name="T6" fmla="*/ 35 w 382"/>
                  <a:gd name="T7" fmla="*/ 36 h 96"/>
                  <a:gd name="T8" fmla="*/ 6 w 382"/>
                  <a:gd name="T9" fmla="*/ 0 h 96"/>
                  <a:gd name="T10" fmla="*/ 0 w 382"/>
                  <a:gd name="T11" fmla="*/ 6 h 96"/>
                  <a:gd name="T12" fmla="*/ 29 w 382"/>
                  <a:gd name="T13" fmla="*/ 42 h 96"/>
                  <a:gd name="T14" fmla="*/ 77 w 382"/>
                  <a:gd name="T15" fmla="*/ 72 h 96"/>
                  <a:gd name="T16" fmla="*/ 137 w 382"/>
                  <a:gd name="T17" fmla="*/ 90 h 96"/>
                  <a:gd name="T18" fmla="*/ 209 w 382"/>
                  <a:gd name="T19" fmla="*/ 96 h 96"/>
                  <a:gd name="T20" fmla="*/ 263 w 382"/>
                  <a:gd name="T21" fmla="*/ 90 h 96"/>
                  <a:gd name="T22" fmla="*/ 311 w 382"/>
                  <a:gd name="T23" fmla="*/ 84 h 96"/>
                  <a:gd name="T24" fmla="*/ 352 w 382"/>
                  <a:gd name="T25" fmla="*/ 66 h 96"/>
                  <a:gd name="T26" fmla="*/ 382 w 382"/>
                  <a:gd name="T27" fmla="*/ 42 h 96"/>
                  <a:gd name="T28" fmla="*/ 376 w 382"/>
                  <a:gd name="T29" fmla="*/ 42 h 96"/>
                  <a:gd name="T30" fmla="*/ 346 w 382"/>
                  <a:gd name="T31" fmla="*/ 66 h 96"/>
                  <a:gd name="T32" fmla="*/ 305 w 382"/>
                  <a:gd name="T33" fmla="*/ 78 h 96"/>
                  <a:gd name="T34" fmla="*/ 263 w 382"/>
                  <a:gd name="T35" fmla="*/ 90 h 96"/>
                  <a:gd name="T36" fmla="*/ 209 w 382"/>
                  <a:gd name="T37" fmla="*/ 96 h 96"/>
                  <a:gd name="T38" fmla="*/ 209 w 382"/>
                  <a:gd name="T39" fmla="*/ 96 h 9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82" h="96">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sz="1800"/>
              </a:p>
            </p:txBody>
          </p:sp>
          <p:sp>
            <p:nvSpPr>
              <p:cNvPr id="1039" name="Freeform 56">
                <a:extLst>
                  <a:ext uri="{FF2B5EF4-FFF2-40B4-BE49-F238E27FC236}">
                    <a16:creationId xmlns:a16="http://schemas.microsoft.com/office/drawing/2014/main" xmlns="" id="{A97EBF58-6621-438C-A6FA-03C4FF84D6B7}"/>
                  </a:ext>
                </a:extLst>
              </p:cNvPr>
              <p:cNvSpPr>
                <a:spLocks/>
              </p:cNvSpPr>
              <p:nvPr/>
            </p:nvSpPr>
            <p:spPr bwMode="hidden">
              <a:xfrm>
                <a:off x="5315" y="3024"/>
                <a:ext cx="258" cy="54"/>
              </a:xfrm>
              <a:custGeom>
                <a:avLst/>
                <a:gdLst>
                  <a:gd name="T0" fmla="*/ 174 w 258"/>
                  <a:gd name="T1" fmla="*/ 0 h 54"/>
                  <a:gd name="T2" fmla="*/ 216 w 258"/>
                  <a:gd name="T3" fmla="*/ 6 h 54"/>
                  <a:gd name="T4" fmla="*/ 258 w 258"/>
                  <a:gd name="T5" fmla="*/ 12 h 54"/>
                  <a:gd name="T6" fmla="*/ 252 w 258"/>
                  <a:gd name="T7" fmla="*/ 6 h 54"/>
                  <a:gd name="T8" fmla="*/ 216 w 258"/>
                  <a:gd name="T9" fmla="*/ 0 h 54"/>
                  <a:gd name="T10" fmla="*/ 174 w 258"/>
                  <a:gd name="T11" fmla="*/ 0 h 54"/>
                  <a:gd name="T12" fmla="*/ 120 w 258"/>
                  <a:gd name="T13" fmla="*/ 6 h 54"/>
                  <a:gd name="T14" fmla="*/ 78 w 258"/>
                  <a:gd name="T15" fmla="*/ 12 h 54"/>
                  <a:gd name="T16" fmla="*/ 36 w 258"/>
                  <a:gd name="T17" fmla="*/ 30 h 54"/>
                  <a:gd name="T18" fmla="*/ 0 w 258"/>
                  <a:gd name="T19" fmla="*/ 48 h 54"/>
                  <a:gd name="T20" fmla="*/ 6 w 258"/>
                  <a:gd name="T21" fmla="*/ 54 h 54"/>
                  <a:gd name="T22" fmla="*/ 36 w 258"/>
                  <a:gd name="T23" fmla="*/ 36 h 54"/>
                  <a:gd name="T24" fmla="*/ 78 w 258"/>
                  <a:gd name="T25" fmla="*/ 18 h 54"/>
                  <a:gd name="T26" fmla="*/ 120 w 258"/>
                  <a:gd name="T27" fmla="*/ 6 h 54"/>
                  <a:gd name="T28" fmla="*/ 174 w 258"/>
                  <a:gd name="T29" fmla="*/ 0 h 54"/>
                  <a:gd name="T30" fmla="*/ 174 w 258"/>
                  <a:gd name="T31" fmla="*/ 0 h 5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58" h="54">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sz="1800"/>
              </a:p>
            </p:txBody>
          </p:sp>
          <p:sp>
            <p:nvSpPr>
              <p:cNvPr id="1040" name="Freeform 57">
                <a:extLst>
                  <a:ext uri="{FF2B5EF4-FFF2-40B4-BE49-F238E27FC236}">
                    <a16:creationId xmlns:a16="http://schemas.microsoft.com/office/drawing/2014/main" xmlns="" id="{82394428-7BAC-4F73-BB62-B1E4FBD0FB1A}"/>
                  </a:ext>
                </a:extLst>
              </p:cNvPr>
              <p:cNvSpPr>
                <a:spLocks/>
              </p:cNvSpPr>
              <p:nvPr/>
            </p:nvSpPr>
            <p:spPr bwMode="hidden">
              <a:xfrm>
                <a:off x="5645" y="3066"/>
                <a:ext cx="60" cy="156"/>
              </a:xfrm>
              <a:custGeom>
                <a:avLst/>
                <a:gdLst>
                  <a:gd name="T0" fmla="*/ 54 w 60"/>
                  <a:gd name="T1" fmla="*/ 90 h 156"/>
                  <a:gd name="T2" fmla="*/ 48 w 60"/>
                  <a:gd name="T3" fmla="*/ 126 h 156"/>
                  <a:gd name="T4" fmla="*/ 24 w 60"/>
                  <a:gd name="T5" fmla="*/ 156 h 156"/>
                  <a:gd name="T6" fmla="*/ 30 w 60"/>
                  <a:gd name="T7" fmla="*/ 156 h 156"/>
                  <a:gd name="T8" fmla="*/ 54 w 60"/>
                  <a:gd name="T9" fmla="*/ 126 h 156"/>
                  <a:gd name="T10" fmla="*/ 60 w 60"/>
                  <a:gd name="T11" fmla="*/ 90 h 156"/>
                  <a:gd name="T12" fmla="*/ 54 w 60"/>
                  <a:gd name="T13" fmla="*/ 66 h 156"/>
                  <a:gd name="T14" fmla="*/ 48 w 60"/>
                  <a:gd name="T15" fmla="*/ 42 h 156"/>
                  <a:gd name="T16" fmla="*/ 30 w 60"/>
                  <a:gd name="T17" fmla="*/ 18 h 156"/>
                  <a:gd name="T18" fmla="*/ 6 w 60"/>
                  <a:gd name="T19" fmla="*/ 0 h 156"/>
                  <a:gd name="T20" fmla="*/ 0 w 60"/>
                  <a:gd name="T21" fmla="*/ 6 h 156"/>
                  <a:gd name="T22" fmla="*/ 24 w 60"/>
                  <a:gd name="T23" fmla="*/ 24 h 156"/>
                  <a:gd name="T24" fmla="*/ 42 w 60"/>
                  <a:gd name="T25" fmla="*/ 42 h 156"/>
                  <a:gd name="T26" fmla="*/ 48 w 60"/>
                  <a:gd name="T27" fmla="*/ 66 h 156"/>
                  <a:gd name="T28" fmla="*/ 54 w 60"/>
                  <a:gd name="T29" fmla="*/ 90 h 156"/>
                  <a:gd name="T30" fmla="*/ 54 w 60"/>
                  <a:gd name="T31" fmla="*/ 90 h 15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0" h="156">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sz="1800"/>
              </a:p>
            </p:txBody>
          </p:sp>
          <p:sp>
            <p:nvSpPr>
              <p:cNvPr id="1041" name="Freeform 58">
                <a:extLst>
                  <a:ext uri="{FF2B5EF4-FFF2-40B4-BE49-F238E27FC236}">
                    <a16:creationId xmlns:a16="http://schemas.microsoft.com/office/drawing/2014/main" xmlns="" id="{E126ED99-474B-4BF9-8CBD-54DD2687857A}"/>
                  </a:ext>
                </a:extLst>
              </p:cNvPr>
              <p:cNvSpPr>
                <a:spLocks/>
              </p:cNvSpPr>
              <p:nvPr/>
            </p:nvSpPr>
            <p:spPr bwMode="hidden">
              <a:xfrm>
                <a:off x="5375" y="3246"/>
                <a:ext cx="192" cy="18"/>
              </a:xfrm>
              <a:custGeom>
                <a:avLst/>
                <a:gdLst>
                  <a:gd name="T0" fmla="*/ 114 w 192"/>
                  <a:gd name="T1" fmla="*/ 12 h 18"/>
                  <a:gd name="T2" fmla="*/ 72 w 192"/>
                  <a:gd name="T3" fmla="*/ 6 h 18"/>
                  <a:gd name="T4" fmla="*/ 30 w 192"/>
                  <a:gd name="T5" fmla="*/ 0 h 18"/>
                  <a:gd name="T6" fmla="*/ 0 w 192"/>
                  <a:gd name="T7" fmla="*/ 0 h 18"/>
                  <a:gd name="T8" fmla="*/ 54 w 192"/>
                  <a:gd name="T9" fmla="*/ 12 h 18"/>
                  <a:gd name="T10" fmla="*/ 114 w 192"/>
                  <a:gd name="T11" fmla="*/ 18 h 18"/>
                  <a:gd name="T12" fmla="*/ 156 w 192"/>
                  <a:gd name="T13" fmla="*/ 18 h 18"/>
                  <a:gd name="T14" fmla="*/ 192 w 192"/>
                  <a:gd name="T15" fmla="*/ 12 h 18"/>
                  <a:gd name="T16" fmla="*/ 186 w 192"/>
                  <a:gd name="T17" fmla="*/ 0 h 18"/>
                  <a:gd name="T18" fmla="*/ 150 w 192"/>
                  <a:gd name="T19" fmla="*/ 6 h 18"/>
                  <a:gd name="T20" fmla="*/ 114 w 192"/>
                  <a:gd name="T21" fmla="*/ 12 h 18"/>
                  <a:gd name="T22" fmla="*/ 114 w 192"/>
                  <a:gd name="T23" fmla="*/ 12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92" h="18">
                    <a:moveTo>
                      <a:pt x="114" y="12"/>
                    </a:moveTo>
                    <a:lnTo>
                      <a:pt x="72" y="6"/>
                    </a:lnTo>
                    <a:lnTo>
                      <a:pt x="30" y="0"/>
                    </a:lnTo>
                    <a:lnTo>
                      <a:pt x="0" y="0"/>
                    </a:lnTo>
                    <a:lnTo>
                      <a:pt x="54" y="12"/>
                    </a:lnTo>
                    <a:lnTo>
                      <a:pt x="114" y="18"/>
                    </a:lnTo>
                    <a:lnTo>
                      <a:pt x="156" y="18"/>
                    </a:lnTo>
                    <a:lnTo>
                      <a:pt x="192" y="12"/>
                    </a:lnTo>
                    <a:lnTo>
                      <a:pt x="186" y="0"/>
                    </a:lnTo>
                    <a:lnTo>
                      <a:pt x="150" y="6"/>
                    </a:lnTo>
                    <a:lnTo>
                      <a:pt x="114" y="12"/>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sz="1800"/>
              </a:p>
            </p:txBody>
          </p:sp>
          <p:sp>
            <p:nvSpPr>
              <p:cNvPr id="1042" name="Freeform 59">
                <a:extLst>
                  <a:ext uri="{FF2B5EF4-FFF2-40B4-BE49-F238E27FC236}">
                    <a16:creationId xmlns:a16="http://schemas.microsoft.com/office/drawing/2014/main" xmlns="" id="{3AD13188-60C3-4DF4-B30A-0D5C07E74C8C}"/>
                  </a:ext>
                </a:extLst>
              </p:cNvPr>
              <p:cNvSpPr>
                <a:spLocks/>
              </p:cNvSpPr>
              <p:nvPr/>
            </p:nvSpPr>
            <p:spPr bwMode="hidden">
              <a:xfrm>
                <a:off x="5304" y="3042"/>
                <a:ext cx="161" cy="186"/>
              </a:xfrm>
              <a:custGeom>
                <a:avLst/>
                <a:gdLst>
                  <a:gd name="T0" fmla="*/ 11 w 161"/>
                  <a:gd name="T1" fmla="*/ 114 h 186"/>
                  <a:gd name="T2" fmla="*/ 17 w 161"/>
                  <a:gd name="T3" fmla="*/ 96 h 186"/>
                  <a:gd name="T4" fmla="*/ 23 w 161"/>
                  <a:gd name="T5" fmla="*/ 78 h 186"/>
                  <a:gd name="T6" fmla="*/ 53 w 161"/>
                  <a:gd name="T7" fmla="*/ 42 h 186"/>
                  <a:gd name="T8" fmla="*/ 101 w 161"/>
                  <a:gd name="T9" fmla="*/ 18 h 186"/>
                  <a:gd name="T10" fmla="*/ 155 w 161"/>
                  <a:gd name="T11" fmla="*/ 6 h 186"/>
                  <a:gd name="T12" fmla="*/ 161 w 161"/>
                  <a:gd name="T13" fmla="*/ 0 h 186"/>
                  <a:gd name="T14" fmla="*/ 95 w 161"/>
                  <a:gd name="T15" fmla="*/ 12 h 186"/>
                  <a:gd name="T16" fmla="*/ 47 w 161"/>
                  <a:gd name="T17" fmla="*/ 36 h 186"/>
                  <a:gd name="T18" fmla="*/ 11 w 161"/>
                  <a:gd name="T19" fmla="*/ 72 h 186"/>
                  <a:gd name="T20" fmla="*/ 5 w 161"/>
                  <a:gd name="T21" fmla="*/ 90 h 186"/>
                  <a:gd name="T22" fmla="*/ 0 w 161"/>
                  <a:gd name="T23" fmla="*/ 114 h 186"/>
                  <a:gd name="T24" fmla="*/ 11 w 161"/>
                  <a:gd name="T25" fmla="*/ 150 h 186"/>
                  <a:gd name="T26" fmla="*/ 23 w 161"/>
                  <a:gd name="T27" fmla="*/ 168 h 186"/>
                  <a:gd name="T28" fmla="*/ 41 w 161"/>
                  <a:gd name="T29" fmla="*/ 186 h 186"/>
                  <a:gd name="T30" fmla="*/ 65 w 161"/>
                  <a:gd name="T31" fmla="*/ 186 h 186"/>
                  <a:gd name="T32" fmla="*/ 41 w 161"/>
                  <a:gd name="T33" fmla="*/ 168 h 186"/>
                  <a:gd name="T34" fmla="*/ 23 w 161"/>
                  <a:gd name="T35" fmla="*/ 150 h 186"/>
                  <a:gd name="T36" fmla="*/ 17 w 161"/>
                  <a:gd name="T37" fmla="*/ 132 h 186"/>
                  <a:gd name="T38" fmla="*/ 11 w 161"/>
                  <a:gd name="T39" fmla="*/ 114 h 186"/>
                  <a:gd name="T40" fmla="*/ 11 w 161"/>
                  <a:gd name="T41" fmla="*/ 114 h 18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61" h="186">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sz="1800"/>
              </a:p>
            </p:txBody>
          </p:sp>
          <p:sp>
            <p:nvSpPr>
              <p:cNvPr id="1043" name="Freeform 60">
                <a:extLst>
                  <a:ext uri="{FF2B5EF4-FFF2-40B4-BE49-F238E27FC236}">
                    <a16:creationId xmlns:a16="http://schemas.microsoft.com/office/drawing/2014/main" xmlns="" id="{DFB60241-FAD4-40D4-9E38-DA9E985DF6F6}"/>
                  </a:ext>
                </a:extLst>
              </p:cNvPr>
              <p:cNvSpPr>
                <a:spLocks/>
              </p:cNvSpPr>
              <p:nvPr/>
            </p:nvSpPr>
            <p:spPr bwMode="hidden">
              <a:xfrm>
                <a:off x="5489" y="3042"/>
                <a:ext cx="186" cy="210"/>
              </a:xfrm>
              <a:custGeom>
                <a:avLst/>
                <a:gdLst>
                  <a:gd name="T0" fmla="*/ 0 w 185"/>
                  <a:gd name="T1" fmla="*/ 6 h 210"/>
                  <a:gd name="T2" fmla="*/ 66 w 185"/>
                  <a:gd name="T3" fmla="*/ 12 h 210"/>
                  <a:gd name="T4" fmla="*/ 119 w 185"/>
                  <a:gd name="T5" fmla="*/ 36 h 210"/>
                  <a:gd name="T6" fmla="*/ 155 w 185"/>
                  <a:gd name="T7" fmla="*/ 72 h 210"/>
                  <a:gd name="T8" fmla="*/ 161 w 185"/>
                  <a:gd name="T9" fmla="*/ 90 h 210"/>
                  <a:gd name="T10" fmla="*/ 167 w 185"/>
                  <a:gd name="T11" fmla="*/ 114 h 210"/>
                  <a:gd name="T12" fmla="*/ 161 w 185"/>
                  <a:gd name="T13" fmla="*/ 138 h 210"/>
                  <a:gd name="T14" fmla="*/ 149 w 185"/>
                  <a:gd name="T15" fmla="*/ 162 h 210"/>
                  <a:gd name="T16" fmla="*/ 119 w 185"/>
                  <a:gd name="T17" fmla="*/ 180 h 210"/>
                  <a:gd name="T18" fmla="*/ 90 w 185"/>
                  <a:gd name="T19" fmla="*/ 198 h 210"/>
                  <a:gd name="T20" fmla="*/ 96 w 185"/>
                  <a:gd name="T21" fmla="*/ 210 h 210"/>
                  <a:gd name="T22" fmla="*/ 131 w 185"/>
                  <a:gd name="T23" fmla="*/ 192 h 210"/>
                  <a:gd name="T24" fmla="*/ 161 w 185"/>
                  <a:gd name="T25" fmla="*/ 168 h 210"/>
                  <a:gd name="T26" fmla="*/ 179 w 185"/>
                  <a:gd name="T27" fmla="*/ 144 h 210"/>
                  <a:gd name="T28" fmla="*/ 185 w 185"/>
                  <a:gd name="T29" fmla="*/ 114 h 210"/>
                  <a:gd name="T30" fmla="*/ 179 w 185"/>
                  <a:gd name="T31" fmla="*/ 90 h 210"/>
                  <a:gd name="T32" fmla="*/ 173 w 185"/>
                  <a:gd name="T33" fmla="*/ 66 h 210"/>
                  <a:gd name="T34" fmla="*/ 155 w 185"/>
                  <a:gd name="T35" fmla="*/ 48 h 210"/>
                  <a:gd name="T36" fmla="*/ 131 w 185"/>
                  <a:gd name="T37" fmla="*/ 30 h 210"/>
                  <a:gd name="T38" fmla="*/ 72 w 185"/>
                  <a:gd name="T39" fmla="*/ 6 h 210"/>
                  <a:gd name="T40" fmla="*/ 0 w 185"/>
                  <a:gd name="T41" fmla="*/ 0 h 210"/>
                  <a:gd name="T42" fmla="*/ 0 w 185"/>
                  <a:gd name="T43" fmla="*/ 6 h 210"/>
                  <a:gd name="T44" fmla="*/ 0 w 185"/>
                  <a:gd name="T45" fmla="*/ 6 h 210"/>
                  <a:gd name="T46" fmla="*/ 0 w 185"/>
                  <a:gd name="T47" fmla="*/ 6 h 21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85" h="21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sz="1800"/>
              </a:p>
            </p:txBody>
          </p:sp>
          <p:sp>
            <p:nvSpPr>
              <p:cNvPr id="1044" name="Freeform 61">
                <a:extLst>
                  <a:ext uri="{FF2B5EF4-FFF2-40B4-BE49-F238E27FC236}">
                    <a16:creationId xmlns:a16="http://schemas.microsoft.com/office/drawing/2014/main" xmlns="" id="{9C599AFC-F993-4791-AB3A-3BE902DD6816}"/>
                  </a:ext>
                </a:extLst>
              </p:cNvPr>
              <p:cNvSpPr>
                <a:spLocks noEditPoints="1"/>
              </p:cNvSpPr>
              <p:nvPr/>
            </p:nvSpPr>
            <p:spPr bwMode="hidden">
              <a:xfrm>
                <a:off x="5345" y="3058"/>
                <a:ext cx="299" cy="186"/>
              </a:xfrm>
              <a:custGeom>
                <a:avLst/>
                <a:gdLst>
                  <a:gd name="T0" fmla="*/ 150 w 299"/>
                  <a:gd name="T1" fmla="*/ 0 h 186"/>
                  <a:gd name="T2" fmla="*/ 90 w 299"/>
                  <a:gd name="T3" fmla="*/ 6 h 186"/>
                  <a:gd name="T4" fmla="*/ 42 w 299"/>
                  <a:gd name="T5" fmla="*/ 30 h 186"/>
                  <a:gd name="T6" fmla="*/ 12 w 299"/>
                  <a:gd name="T7" fmla="*/ 54 h 186"/>
                  <a:gd name="T8" fmla="*/ 6 w 299"/>
                  <a:gd name="T9" fmla="*/ 72 h 186"/>
                  <a:gd name="T10" fmla="*/ 0 w 299"/>
                  <a:gd name="T11" fmla="*/ 90 h 186"/>
                  <a:gd name="T12" fmla="*/ 6 w 299"/>
                  <a:gd name="T13" fmla="*/ 108 h 186"/>
                  <a:gd name="T14" fmla="*/ 12 w 299"/>
                  <a:gd name="T15" fmla="*/ 126 h 186"/>
                  <a:gd name="T16" fmla="*/ 42 w 299"/>
                  <a:gd name="T17" fmla="*/ 156 h 186"/>
                  <a:gd name="T18" fmla="*/ 90 w 299"/>
                  <a:gd name="T19" fmla="*/ 180 h 186"/>
                  <a:gd name="T20" fmla="*/ 150 w 299"/>
                  <a:gd name="T21" fmla="*/ 186 h 186"/>
                  <a:gd name="T22" fmla="*/ 209 w 299"/>
                  <a:gd name="T23" fmla="*/ 180 h 186"/>
                  <a:gd name="T24" fmla="*/ 257 w 299"/>
                  <a:gd name="T25" fmla="*/ 156 h 186"/>
                  <a:gd name="T26" fmla="*/ 287 w 299"/>
                  <a:gd name="T27" fmla="*/ 126 h 186"/>
                  <a:gd name="T28" fmla="*/ 299 w 299"/>
                  <a:gd name="T29" fmla="*/ 108 h 186"/>
                  <a:gd name="T30" fmla="*/ 299 w 299"/>
                  <a:gd name="T31" fmla="*/ 90 h 186"/>
                  <a:gd name="T32" fmla="*/ 299 w 299"/>
                  <a:gd name="T33" fmla="*/ 72 h 186"/>
                  <a:gd name="T34" fmla="*/ 287 w 299"/>
                  <a:gd name="T35" fmla="*/ 54 h 186"/>
                  <a:gd name="T36" fmla="*/ 257 w 299"/>
                  <a:gd name="T37" fmla="*/ 30 h 186"/>
                  <a:gd name="T38" fmla="*/ 209 w 299"/>
                  <a:gd name="T39" fmla="*/ 6 h 186"/>
                  <a:gd name="T40" fmla="*/ 150 w 299"/>
                  <a:gd name="T41" fmla="*/ 0 h 186"/>
                  <a:gd name="T42" fmla="*/ 150 w 299"/>
                  <a:gd name="T43" fmla="*/ 0 h 186"/>
                  <a:gd name="T44" fmla="*/ 150 w 299"/>
                  <a:gd name="T45" fmla="*/ 180 h 186"/>
                  <a:gd name="T46" fmla="*/ 96 w 299"/>
                  <a:gd name="T47" fmla="*/ 174 h 186"/>
                  <a:gd name="T48" fmla="*/ 48 w 299"/>
                  <a:gd name="T49" fmla="*/ 156 h 186"/>
                  <a:gd name="T50" fmla="*/ 18 w 299"/>
                  <a:gd name="T51" fmla="*/ 126 h 186"/>
                  <a:gd name="T52" fmla="*/ 12 w 299"/>
                  <a:gd name="T53" fmla="*/ 108 h 186"/>
                  <a:gd name="T54" fmla="*/ 6 w 299"/>
                  <a:gd name="T55" fmla="*/ 90 h 186"/>
                  <a:gd name="T56" fmla="*/ 12 w 299"/>
                  <a:gd name="T57" fmla="*/ 72 h 186"/>
                  <a:gd name="T58" fmla="*/ 18 w 299"/>
                  <a:gd name="T59" fmla="*/ 54 h 186"/>
                  <a:gd name="T60" fmla="*/ 48 w 299"/>
                  <a:gd name="T61" fmla="*/ 30 h 186"/>
                  <a:gd name="T62" fmla="*/ 96 w 299"/>
                  <a:gd name="T63" fmla="*/ 12 h 186"/>
                  <a:gd name="T64" fmla="*/ 150 w 299"/>
                  <a:gd name="T65" fmla="*/ 6 h 186"/>
                  <a:gd name="T66" fmla="*/ 203 w 299"/>
                  <a:gd name="T67" fmla="*/ 12 h 186"/>
                  <a:gd name="T68" fmla="*/ 251 w 299"/>
                  <a:gd name="T69" fmla="*/ 30 h 186"/>
                  <a:gd name="T70" fmla="*/ 281 w 299"/>
                  <a:gd name="T71" fmla="*/ 54 h 186"/>
                  <a:gd name="T72" fmla="*/ 293 w 299"/>
                  <a:gd name="T73" fmla="*/ 72 h 186"/>
                  <a:gd name="T74" fmla="*/ 293 w 299"/>
                  <a:gd name="T75" fmla="*/ 90 h 186"/>
                  <a:gd name="T76" fmla="*/ 293 w 299"/>
                  <a:gd name="T77" fmla="*/ 108 h 186"/>
                  <a:gd name="T78" fmla="*/ 281 w 299"/>
                  <a:gd name="T79" fmla="*/ 126 h 186"/>
                  <a:gd name="T80" fmla="*/ 251 w 299"/>
                  <a:gd name="T81" fmla="*/ 156 h 186"/>
                  <a:gd name="T82" fmla="*/ 203 w 299"/>
                  <a:gd name="T83" fmla="*/ 174 h 186"/>
                  <a:gd name="T84" fmla="*/ 150 w 299"/>
                  <a:gd name="T85" fmla="*/ 180 h 186"/>
                  <a:gd name="T86" fmla="*/ 150 w 299"/>
                  <a:gd name="T87" fmla="*/ 180 h 18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9" h="186">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l-GR" sz="1800"/>
              </a:p>
            </p:txBody>
          </p:sp>
          <p:grpSp>
            <p:nvGrpSpPr>
              <p:cNvPr id="1045" name="Group 62">
                <a:extLst>
                  <a:ext uri="{FF2B5EF4-FFF2-40B4-BE49-F238E27FC236}">
                    <a16:creationId xmlns:a16="http://schemas.microsoft.com/office/drawing/2014/main" xmlns="" id="{4EEE1487-F4AD-45ED-827B-077EA3BFEAD5}"/>
                  </a:ext>
                </a:extLst>
              </p:cNvPr>
              <p:cNvGrpSpPr>
                <a:grpSpLocks/>
              </p:cNvGrpSpPr>
              <p:nvPr/>
            </p:nvGrpSpPr>
            <p:grpSpPr bwMode="auto">
              <a:xfrm>
                <a:off x="5381" y="3085"/>
                <a:ext cx="227" cy="132"/>
                <a:chOff x="5381" y="3085"/>
                <a:chExt cx="227" cy="132"/>
              </a:xfrm>
            </p:grpSpPr>
            <p:sp>
              <p:nvSpPr>
                <p:cNvPr id="1046" name="Oval 63">
                  <a:extLst>
                    <a:ext uri="{FF2B5EF4-FFF2-40B4-BE49-F238E27FC236}">
                      <a16:creationId xmlns:a16="http://schemas.microsoft.com/office/drawing/2014/main" xmlns="" id="{09B7330E-DF62-483A-AB1C-7956B6315739}"/>
                    </a:ext>
                  </a:extLst>
                </p:cNvPr>
                <p:cNvSpPr>
                  <a:spLocks noChangeArrowheads="1"/>
                </p:cNvSpPr>
                <p:nvPr userDrawn="1"/>
              </p:nvSpPr>
              <p:spPr bwMode="hidden">
                <a:xfrm>
                  <a:off x="5381" y="3085"/>
                  <a:ext cx="227" cy="132"/>
                </a:xfrm>
                <a:prstGeom prst="ellipse">
                  <a:avLst/>
                </a:pr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l-GR" altLang="el-GR" sz="1800"/>
                </a:p>
              </p:txBody>
            </p:sp>
            <p:sp>
              <p:nvSpPr>
                <p:cNvPr id="1047" name="Oval 64">
                  <a:extLst>
                    <a:ext uri="{FF2B5EF4-FFF2-40B4-BE49-F238E27FC236}">
                      <a16:creationId xmlns:a16="http://schemas.microsoft.com/office/drawing/2014/main" xmlns="" id="{5C6B46C5-AD48-48D3-8DEC-E248B030F58C}"/>
                    </a:ext>
                  </a:extLst>
                </p:cNvPr>
                <p:cNvSpPr>
                  <a:spLocks noChangeArrowheads="1"/>
                </p:cNvSpPr>
                <p:nvPr userDrawn="1"/>
              </p:nvSpPr>
              <p:spPr bwMode="hidden">
                <a:xfrm>
                  <a:off x="5403" y="3099"/>
                  <a:ext cx="182" cy="102"/>
                </a:xfrm>
                <a:prstGeom prst="ellipse">
                  <a:avLst/>
                </a:pr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l-GR" altLang="el-GR" sz="1800"/>
                </a:p>
              </p:txBody>
            </p:sp>
            <p:sp>
              <p:nvSpPr>
                <p:cNvPr id="1048" name="Oval 65">
                  <a:extLst>
                    <a:ext uri="{FF2B5EF4-FFF2-40B4-BE49-F238E27FC236}">
                      <a16:creationId xmlns:a16="http://schemas.microsoft.com/office/drawing/2014/main" xmlns="" id="{DFD16C75-749B-49DD-9A33-3FAE5C612937}"/>
                    </a:ext>
                  </a:extLst>
                </p:cNvPr>
                <p:cNvSpPr>
                  <a:spLocks noChangeArrowheads="1"/>
                </p:cNvSpPr>
                <p:nvPr userDrawn="1"/>
              </p:nvSpPr>
              <p:spPr bwMode="hidden">
                <a:xfrm>
                  <a:off x="5431" y="3109"/>
                  <a:ext cx="125" cy="82"/>
                </a:xfrm>
                <a:prstGeom prst="ellipse">
                  <a:avLst/>
                </a:pr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l-GR" altLang="el-GR" sz="1800"/>
                </a:p>
              </p:txBody>
            </p:sp>
            <p:sp>
              <p:nvSpPr>
                <p:cNvPr id="1049" name="Oval 66">
                  <a:extLst>
                    <a:ext uri="{FF2B5EF4-FFF2-40B4-BE49-F238E27FC236}">
                      <a16:creationId xmlns:a16="http://schemas.microsoft.com/office/drawing/2014/main" xmlns="" id="{6D74196B-9E90-40EA-9797-8A42426FB85F}"/>
                    </a:ext>
                  </a:extLst>
                </p:cNvPr>
                <p:cNvSpPr>
                  <a:spLocks noChangeArrowheads="1"/>
                </p:cNvSpPr>
                <p:nvPr userDrawn="1"/>
              </p:nvSpPr>
              <p:spPr bwMode="hidden">
                <a:xfrm>
                  <a:off x="5458" y="3125"/>
                  <a:ext cx="73" cy="47"/>
                </a:xfrm>
                <a:prstGeom prst="ellipse">
                  <a:avLst/>
                </a:pr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l-GR" altLang="el-GR" sz="1800"/>
                </a:p>
              </p:txBody>
            </p:sp>
          </p:grpSp>
        </p:grpSp>
      </p:grpSp>
      <p:sp>
        <p:nvSpPr>
          <p:cNvPr id="8259" name="Rectangle 67">
            <a:extLst>
              <a:ext uri="{FF2B5EF4-FFF2-40B4-BE49-F238E27FC236}">
                <a16:creationId xmlns:a16="http://schemas.microsoft.com/office/drawing/2014/main" xmlns="" id="{FD4267BB-C6B7-40A3-B896-FEA831BC297D}"/>
              </a:ext>
            </a:extLst>
          </p:cNvPr>
          <p:cNvSpPr>
            <a:spLocks noGrp="1" noChangeArrowheads="1"/>
          </p:cNvSpPr>
          <p:nvPr>
            <p:ph type="title"/>
          </p:nvPr>
        </p:nvSpPr>
        <p:spPr bwMode="auto">
          <a:xfrm>
            <a:off x="609600" y="277814"/>
            <a:ext cx="109728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l-GR"/>
              <a:t>Κάντε κλικ για να επεξεργαστείτε τον τίτλο</a:t>
            </a:r>
          </a:p>
        </p:txBody>
      </p:sp>
      <p:sp>
        <p:nvSpPr>
          <p:cNvPr id="8260" name="Rectangle 68">
            <a:extLst>
              <a:ext uri="{FF2B5EF4-FFF2-40B4-BE49-F238E27FC236}">
                <a16:creationId xmlns:a16="http://schemas.microsoft.com/office/drawing/2014/main" xmlns="" id="{22A5602F-9DBE-41E0-8ACA-6DC9A514A9C5}"/>
              </a:ext>
            </a:extLst>
          </p:cNvPr>
          <p:cNvSpPr>
            <a:spLocks noGrp="1" noChangeArrowheads="1"/>
          </p:cNvSpPr>
          <p:nvPr>
            <p:ph type="body" idx="1"/>
          </p:nvPr>
        </p:nvSpPr>
        <p:spPr bwMode="auto">
          <a:xfrm>
            <a:off x="609600" y="1600201"/>
            <a:ext cx="109728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a:t>Κάντε κλικ για να επεξεργαστείτε τα στυλ κειμένου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8261" name="Rectangle 69">
            <a:extLst>
              <a:ext uri="{FF2B5EF4-FFF2-40B4-BE49-F238E27FC236}">
                <a16:creationId xmlns:a16="http://schemas.microsoft.com/office/drawing/2014/main" xmlns="" id="{E9E0AFC9-5C24-4FB5-B83A-C611C7BB3825}"/>
              </a:ext>
            </a:extLst>
          </p:cNvPr>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400">
                <a:effectLst>
                  <a:outerShdw blurRad="38100" dist="38100" dir="2700000" algn="tl">
                    <a:srgbClr val="000000"/>
                  </a:outerShdw>
                </a:effectLst>
                <a:latin typeface="Arial" charset="0"/>
              </a:defRPr>
            </a:lvl1pPr>
          </a:lstStyle>
          <a:p>
            <a:pPr>
              <a:defRPr/>
            </a:pPr>
            <a:endParaRPr lang="el-GR"/>
          </a:p>
        </p:txBody>
      </p:sp>
      <p:sp>
        <p:nvSpPr>
          <p:cNvPr id="8262" name="Rectangle 70">
            <a:extLst>
              <a:ext uri="{FF2B5EF4-FFF2-40B4-BE49-F238E27FC236}">
                <a16:creationId xmlns:a16="http://schemas.microsoft.com/office/drawing/2014/main" xmlns="" id="{2444685F-57AE-4F92-9038-32E7E95A585C}"/>
              </a:ext>
            </a:extLst>
          </p:cNvPr>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a:effectLst>
                  <a:outerShdw blurRad="38100" dist="38100" dir="2700000" algn="tl">
                    <a:srgbClr val="000000"/>
                  </a:outerShdw>
                </a:effectLst>
                <a:latin typeface="Arial" charset="0"/>
              </a:defRPr>
            </a:lvl1pPr>
          </a:lstStyle>
          <a:p>
            <a:pPr>
              <a:defRPr/>
            </a:pPr>
            <a:endParaRPr lang="el-GR"/>
          </a:p>
        </p:txBody>
      </p:sp>
      <p:sp>
        <p:nvSpPr>
          <p:cNvPr id="8263" name="Rectangle 71">
            <a:extLst>
              <a:ext uri="{FF2B5EF4-FFF2-40B4-BE49-F238E27FC236}">
                <a16:creationId xmlns:a16="http://schemas.microsoft.com/office/drawing/2014/main" xmlns="" id="{0196A276-4865-4362-846D-297F53A31CF6}"/>
              </a:ext>
            </a:extLst>
          </p:cNvPr>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a:effectLst>
                  <a:outerShdw blurRad="38100" dist="38100" dir="2700000" algn="tl">
                    <a:srgbClr val="000000"/>
                  </a:outerShdw>
                </a:effectLst>
              </a:defRPr>
            </a:lvl1pPr>
          </a:lstStyle>
          <a:p>
            <a:pPr>
              <a:defRPr/>
            </a:pPr>
            <a:fld id="{A4B52577-FD59-4891-BE8C-ABEF8A3FD44F}" type="slidenum">
              <a:rPr lang="el-GR" altLang="el-GR"/>
              <a:pPr>
                <a:defRPr/>
              </a:pPr>
              <a:t>‹#›</a:t>
            </a:fld>
            <a:endParaRPr lang="el-GR" altLang="el-GR"/>
          </a:p>
        </p:txBody>
      </p:sp>
    </p:spTree>
    <p:extLst>
      <p:ext uri="{BB962C8B-B14F-4D97-AF65-F5344CB8AC3E}">
        <p14:creationId xmlns:p14="http://schemas.microsoft.com/office/powerpoint/2010/main" xmlns="" val="3661602288"/>
      </p:ext>
    </p:extLst>
  </p:cSld>
  <p:clrMap bg1="dk2" tx1="lt1" bg2="dk1"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80000"/>
        <a:buFont typeface="Wingdings" panose="05000000000000000000" pitchFamily="2" charset="2"/>
        <a:buChar char="Ø"/>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50000"/>
        <a:buFont typeface="Wingdings" panose="05000000000000000000" pitchFamily="2" charset="2"/>
        <a:buChar char="l"/>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SzPct val="50000"/>
        <a:buFont typeface="Wingdings" panose="05000000000000000000" pitchFamily="2" charset="2"/>
        <a:buChar char="l"/>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folHlink"/>
        </a:solidFill>
        <a:effectLst/>
      </p:bgPr>
    </p:bg>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xmlns="" id="{57450802-11BF-4278-88E1-1D0674AEC72D}"/>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a:t>Κάντε κλικ για να επεξεργαστείτε τον τίτλο</a:t>
            </a:r>
          </a:p>
        </p:txBody>
      </p:sp>
      <p:sp>
        <p:nvSpPr>
          <p:cNvPr id="43011" name="Rectangle 3">
            <a:extLst>
              <a:ext uri="{FF2B5EF4-FFF2-40B4-BE49-F238E27FC236}">
                <a16:creationId xmlns:a16="http://schemas.microsoft.com/office/drawing/2014/main" xmlns="" id="{525B1E86-F2A6-4731-8F65-605237DC0DE2}"/>
              </a:ext>
            </a:extLst>
          </p:cNvPr>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a:t>Κάντε κλικ για να επεξεργαστείτε τα στυλ κειμένου του υποδείγματος</a:t>
            </a:r>
          </a:p>
          <a:p>
            <a:pPr lvl="1"/>
            <a:r>
              <a:rPr lang="el-GR" altLang="el-GR"/>
              <a:t>Δεύτερου επιπέδου</a:t>
            </a:r>
          </a:p>
          <a:p>
            <a:pPr lvl="2"/>
            <a:r>
              <a:rPr lang="el-GR" altLang="el-GR"/>
              <a:t>Τρίτου επιπέδου</a:t>
            </a:r>
          </a:p>
          <a:p>
            <a:pPr lvl="3"/>
            <a:r>
              <a:rPr lang="el-GR" altLang="el-GR"/>
              <a:t>Τέταρτου επιπέδου</a:t>
            </a:r>
          </a:p>
          <a:p>
            <a:pPr lvl="4"/>
            <a:r>
              <a:rPr lang="el-GR" altLang="el-GR"/>
              <a:t>Πέμπτου επιπέδου</a:t>
            </a:r>
          </a:p>
        </p:txBody>
      </p:sp>
      <p:sp>
        <p:nvSpPr>
          <p:cNvPr id="1028" name="Rectangle 4">
            <a:extLst>
              <a:ext uri="{FF2B5EF4-FFF2-40B4-BE49-F238E27FC236}">
                <a16:creationId xmlns:a16="http://schemas.microsoft.com/office/drawing/2014/main" xmlns="" id="{BFBB046E-B5B7-4EED-9A40-381585A3CF77}"/>
              </a:ext>
            </a:extLst>
          </p:cNvPr>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l-GR"/>
          </a:p>
        </p:txBody>
      </p:sp>
      <p:sp>
        <p:nvSpPr>
          <p:cNvPr id="1029" name="Rectangle 5">
            <a:extLst>
              <a:ext uri="{FF2B5EF4-FFF2-40B4-BE49-F238E27FC236}">
                <a16:creationId xmlns:a16="http://schemas.microsoft.com/office/drawing/2014/main" xmlns="" id="{FBCD14B3-2EF4-47A9-A7F3-54C85A254EB9}"/>
              </a:ext>
            </a:extLst>
          </p:cNvPr>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l-GR"/>
          </a:p>
        </p:txBody>
      </p:sp>
      <p:sp>
        <p:nvSpPr>
          <p:cNvPr id="1030" name="Rectangle 6">
            <a:extLst>
              <a:ext uri="{FF2B5EF4-FFF2-40B4-BE49-F238E27FC236}">
                <a16:creationId xmlns:a16="http://schemas.microsoft.com/office/drawing/2014/main" xmlns="" id="{2BFCC6E6-A089-489B-9C56-340DFCDB1A5F}"/>
              </a:ext>
            </a:extLst>
          </p:cNvPr>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35AEEFF9-CC6A-49F5-841E-E8D9492B5301}" type="slidenum">
              <a:rPr lang="el-GR" altLang="el-GR"/>
              <a:pPr/>
              <a:t>‹#›</a:t>
            </a:fld>
            <a:endParaRPr lang="el-GR" altLang="el-GR"/>
          </a:p>
        </p:txBody>
      </p:sp>
    </p:spTree>
    <p:extLst>
      <p:ext uri="{BB962C8B-B14F-4D97-AF65-F5344CB8AC3E}">
        <p14:creationId xmlns:p14="http://schemas.microsoft.com/office/powerpoint/2010/main" xmlns="" val="4273642898"/>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folHlink"/>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xmlns="" id="{D89A9EF9-7C8C-44D1-B052-611CA3E7C4FC}"/>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a:t>Κάντε κλικ για να επεξεργαστείτε τον τίτλο</a:t>
            </a:r>
          </a:p>
        </p:txBody>
      </p:sp>
      <p:sp>
        <p:nvSpPr>
          <p:cNvPr id="1027" name="Rectangle 3">
            <a:extLst>
              <a:ext uri="{FF2B5EF4-FFF2-40B4-BE49-F238E27FC236}">
                <a16:creationId xmlns:a16="http://schemas.microsoft.com/office/drawing/2014/main" xmlns="" id="{5FB5B4FD-8C31-43B2-8F15-86E3B6F472B3}"/>
              </a:ext>
            </a:extLst>
          </p:cNvPr>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a:t>Κάντε κλικ για να επεξεργαστείτε τα στυλ κειμένου του υποδείγματος</a:t>
            </a:r>
          </a:p>
          <a:p>
            <a:pPr lvl="1"/>
            <a:r>
              <a:rPr lang="el-GR" altLang="el-GR"/>
              <a:t>Δεύτερου επιπέδου</a:t>
            </a:r>
          </a:p>
          <a:p>
            <a:pPr lvl="2"/>
            <a:r>
              <a:rPr lang="el-GR" altLang="el-GR"/>
              <a:t>Τρίτου επιπέδου</a:t>
            </a:r>
          </a:p>
          <a:p>
            <a:pPr lvl="3"/>
            <a:r>
              <a:rPr lang="el-GR" altLang="el-GR"/>
              <a:t>Τέταρτου επιπέδου</a:t>
            </a:r>
          </a:p>
          <a:p>
            <a:pPr lvl="4"/>
            <a:r>
              <a:rPr lang="el-GR" altLang="el-GR"/>
              <a:t>Πέμπτου επιπέδου</a:t>
            </a:r>
          </a:p>
        </p:txBody>
      </p:sp>
      <p:sp>
        <p:nvSpPr>
          <p:cNvPr id="1028" name="Rectangle 4">
            <a:extLst>
              <a:ext uri="{FF2B5EF4-FFF2-40B4-BE49-F238E27FC236}">
                <a16:creationId xmlns:a16="http://schemas.microsoft.com/office/drawing/2014/main" xmlns="" id="{C05D9DB2-2788-4357-85AA-33F9D7DC3068}"/>
              </a:ext>
            </a:extLst>
          </p:cNvPr>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el-GR"/>
          </a:p>
        </p:txBody>
      </p:sp>
      <p:sp>
        <p:nvSpPr>
          <p:cNvPr id="1029" name="Rectangle 5">
            <a:extLst>
              <a:ext uri="{FF2B5EF4-FFF2-40B4-BE49-F238E27FC236}">
                <a16:creationId xmlns:a16="http://schemas.microsoft.com/office/drawing/2014/main" xmlns="" id="{A26ACC7E-3932-47B6-A9FE-6A3C07A8A9EF}"/>
              </a:ext>
            </a:extLst>
          </p:cNvPr>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el-GR"/>
          </a:p>
        </p:txBody>
      </p:sp>
      <p:sp>
        <p:nvSpPr>
          <p:cNvPr id="1030" name="Rectangle 6">
            <a:extLst>
              <a:ext uri="{FF2B5EF4-FFF2-40B4-BE49-F238E27FC236}">
                <a16:creationId xmlns:a16="http://schemas.microsoft.com/office/drawing/2014/main" xmlns="" id="{2BE06F8D-5758-49F6-9944-275FBFB90A84}"/>
              </a:ext>
            </a:extLst>
          </p:cNvPr>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3E1BEAB2-3B48-4FA0-B841-102AF22A1DDB}" type="slidenum">
              <a:rPr lang="el-GR"/>
              <a:pPr>
                <a:defRPr/>
              </a:pPr>
              <a:t>‹#›</a:t>
            </a:fld>
            <a:endParaRPr lang="el-GR"/>
          </a:p>
        </p:txBody>
      </p:sp>
    </p:spTree>
    <p:extLst>
      <p:ext uri="{BB962C8B-B14F-4D97-AF65-F5344CB8AC3E}">
        <p14:creationId xmlns:p14="http://schemas.microsoft.com/office/powerpoint/2010/main" xmlns="" val="3871669210"/>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ectangle 6"/>
          <p:cNvSpPr/>
          <p:nvPr/>
        </p:nvSpPr>
        <p:spPr>
          <a:xfrm>
            <a:off x="0" y="5105400"/>
            <a:ext cx="12192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a:xfrm>
            <a:off x="0" y="0"/>
            <a:ext cx="12192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9" name="Rectangle 8"/>
          <p:cNvSpPr/>
          <p:nvPr/>
        </p:nvSpPr>
        <p:spPr>
          <a:xfrm>
            <a:off x="0" y="3768304"/>
            <a:ext cx="12192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Oval 9"/>
          <p:cNvSpPr/>
          <p:nvPr/>
        </p:nvSpPr>
        <p:spPr>
          <a:xfrm>
            <a:off x="0" y="1600200"/>
            <a:ext cx="12192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laceholder 1"/>
          <p:cNvSpPr>
            <a:spLocks noGrp="1"/>
          </p:cNvSpPr>
          <p:nvPr>
            <p:ph type="title"/>
          </p:nvPr>
        </p:nvSpPr>
        <p:spPr>
          <a:xfrm>
            <a:off x="2391053" y="4372168"/>
            <a:ext cx="8683348" cy="1143000"/>
          </a:xfrm>
          <a:prstGeom prst="rect">
            <a:avLst/>
          </a:prstGeom>
          <a:effectLst/>
        </p:spPr>
        <p:txBody>
          <a:bodyPr vert="horz" lIns="91440" tIns="45720" rIns="91440" bIns="4572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1524000" y="732260"/>
            <a:ext cx="8534400" cy="34747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00" y="6172201"/>
            <a:ext cx="33528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5CBB218C-5FE2-4B9F-B75B-6F71136424CD}" type="datetimeFigureOut">
              <a:rPr lang="el-GR" smtClean="0"/>
              <a:pPr/>
              <a:t>1/6/2020</a:t>
            </a:fld>
            <a:endParaRPr lang="el-GR"/>
          </a:p>
        </p:txBody>
      </p:sp>
      <p:sp>
        <p:nvSpPr>
          <p:cNvPr id="5" name="Footer Placeholder 4"/>
          <p:cNvSpPr>
            <a:spLocks noGrp="1"/>
          </p:cNvSpPr>
          <p:nvPr>
            <p:ph type="ftr" sz="quarter" idx="3"/>
          </p:nvPr>
        </p:nvSpPr>
        <p:spPr>
          <a:xfrm>
            <a:off x="609600" y="6172201"/>
            <a:ext cx="44704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l-GR"/>
          </a:p>
        </p:txBody>
      </p:sp>
      <p:sp>
        <p:nvSpPr>
          <p:cNvPr id="6" name="Slide Number Placeholder 5"/>
          <p:cNvSpPr>
            <a:spLocks noGrp="1"/>
          </p:cNvSpPr>
          <p:nvPr>
            <p:ph type="sldNum" sz="quarter" idx="4"/>
          </p:nvPr>
        </p:nvSpPr>
        <p:spPr>
          <a:xfrm>
            <a:off x="5080000" y="6172201"/>
            <a:ext cx="24384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D7242943-4531-4B35-B52B-BD1EF99313BA}" type="slidenum">
              <a:rPr lang="el-GR" smtClean="0"/>
              <a:pPr/>
              <a:t>‹#›</a:t>
            </a:fld>
            <a:endParaRPr lang="el-GR"/>
          </a:p>
        </p:txBody>
      </p:sp>
    </p:spTree>
    <p:extLst>
      <p:ext uri="{BB962C8B-B14F-4D97-AF65-F5344CB8AC3E}">
        <p14:creationId xmlns:p14="http://schemas.microsoft.com/office/powerpoint/2010/main" xmlns="" val="303041416"/>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Lst>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33CC"/>
            </a:gs>
            <a:gs pos="50000">
              <a:srgbClr val="00185E"/>
            </a:gs>
            <a:gs pos="100000">
              <a:srgbClr val="0033CC"/>
            </a:gs>
          </a:gsLst>
          <a:lin ang="5400000" scaled="1"/>
        </a:gradFill>
        <a:effectLst/>
      </p:bgPr>
    </p:bg>
    <p:spTree>
      <p:nvGrpSpPr>
        <p:cNvPr id="1" name=""/>
        <p:cNvGrpSpPr/>
        <p:nvPr/>
      </p:nvGrpSpPr>
      <p:grpSpPr>
        <a:xfrm>
          <a:off x="0" y="0"/>
          <a:ext cx="0" cy="0"/>
          <a:chOff x="0" y="0"/>
          <a:chExt cx="0" cy="0"/>
        </a:xfrm>
      </p:grpSpPr>
      <p:sp>
        <p:nvSpPr>
          <p:cNvPr id="8194" name="Freeform 2">
            <a:extLst>
              <a:ext uri="{FF2B5EF4-FFF2-40B4-BE49-F238E27FC236}">
                <a16:creationId xmlns:a16="http://schemas.microsoft.com/office/drawing/2014/main" xmlns="" id="{69D433BF-92D3-4110-8799-B9133B09AFEC}"/>
              </a:ext>
            </a:extLst>
          </p:cNvPr>
          <p:cNvSpPr>
            <a:spLocks/>
          </p:cNvSpPr>
          <p:nvPr/>
        </p:nvSpPr>
        <p:spPr bwMode="hidden">
          <a:xfrm>
            <a:off x="8837084" y="6429375"/>
            <a:ext cx="381000" cy="209550"/>
          </a:xfrm>
          <a:custGeom>
            <a:avLst/>
            <a:gdLst/>
            <a:ahLst/>
            <a:cxnLst>
              <a:cxn ang="0">
                <a:pos x="0" y="132"/>
              </a:cxn>
              <a:cxn ang="0">
                <a:pos x="29" y="132"/>
              </a:cxn>
              <a:cxn ang="0">
                <a:pos x="77" y="108"/>
              </a:cxn>
              <a:cxn ang="0">
                <a:pos x="119" y="78"/>
              </a:cxn>
              <a:cxn ang="0">
                <a:pos x="155" y="48"/>
              </a:cxn>
              <a:cxn ang="0">
                <a:pos x="179" y="12"/>
              </a:cxn>
              <a:cxn ang="0">
                <a:pos x="173" y="6"/>
              </a:cxn>
              <a:cxn ang="0">
                <a:pos x="167" y="0"/>
              </a:cxn>
              <a:cxn ang="0">
                <a:pos x="137" y="42"/>
              </a:cxn>
              <a:cxn ang="0">
                <a:pos x="101" y="78"/>
              </a:cxn>
              <a:cxn ang="0">
                <a:pos x="53" y="108"/>
              </a:cxn>
              <a:cxn ang="0">
                <a:pos x="0" y="132"/>
              </a:cxn>
              <a:cxn ang="0">
                <a:pos x="0" y="132"/>
              </a:cxn>
            </a:cxnLst>
            <a:rect l="0" t="0" r="r" b="b"/>
            <a:pathLst>
              <a:path w="179" h="132">
                <a:moveTo>
                  <a:pt x="0" y="132"/>
                </a:moveTo>
                <a:lnTo>
                  <a:pt x="29" y="132"/>
                </a:lnTo>
                <a:lnTo>
                  <a:pt x="77" y="108"/>
                </a:lnTo>
                <a:lnTo>
                  <a:pt x="119" y="78"/>
                </a:lnTo>
                <a:lnTo>
                  <a:pt x="155" y="48"/>
                </a:lnTo>
                <a:lnTo>
                  <a:pt x="179" y="12"/>
                </a:lnTo>
                <a:lnTo>
                  <a:pt x="173" y="6"/>
                </a:lnTo>
                <a:lnTo>
                  <a:pt x="167" y="0"/>
                </a:lnTo>
                <a:lnTo>
                  <a:pt x="137" y="42"/>
                </a:lnTo>
                <a:lnTo>
                  <a:pt x="101" y="78"/>
                </a:lnTo>
                <a:lnTo>
                  <a:pt x="53" y="108"/>
                </a:lnTo>
                <a:lnTo>
                  <a:pt x="0" y="132"/>
                </a:lnTo>
                <a:lnTo>
                  <a:pt x="0" y="132"/>
                </a:lnTo>
                <a:close/>
              </a:path>
            </a:pathLst>
          </a:custGeom>
          <a:gradFill rotWithShape="0">
            <a:gsLst>
              <a:gs pos="0">
                <a:schemeClr val="accent2"/>
              </a:gs>
              <a:gs pos="100000">
                <a:schemeClr val="accent2">
                  <a:gamma/>
                  <a:shade val="87843"/>
                  <a:invGamma/>
                </a:schemeClr>
              </a:gs>
            </a:gsLst>
            <a:lin ang="18900000" scaled="1"/>
          </a:gradFill>
          <a:ln w="9525">
            <a:noFill/>
            <a:round/>
            <a:headEnd/>
            <a:tailEnd/>
          </a:ln>
        </p:spPr>
        <p:txBody>
          <a:bodyPr/>
          <a:lstStyle/>
          <a:p>
            <a:pPr>
              <a:defRPr/>
            </a:pPr>
            <a:endParaRPr lang="el-GR" sz="1800">
              <a:latin typeface="Arial" charset="0"/>
            </a:endParaRPr>
          </a:p>
        </p:txBody>
      </p:sp>
      <p:grpSp>
        <p:nvGrpSpPr>
          <p:cNvPr id="41987" name="Group 3">
            <a:extLst>
              <a:ext uri="{FF2B5EF4-FFF2-40B4-BE49-F238E27FC236}">
                <a16:creationId xmlns:a16="http://schemas.microsoft.com/office/drawing/2014/main" xmlns="" id="{3EDF6D54-04CF-49D5-AF9B-E0861AD11D0D}"/>
              </a:ext>
            </a:extLst>
          </p:cNvPr>
          <p:cNvGrpSpPr>
            <a:grpSpLocks/>
          </p:cNvGrpSpPr>
          <p:nvPr/>
        </p:nvGrpSpPr>
        <p:grpSpPr bwMode="auto">
          <a:xfrm>
            <a:off x="4234" y="4267200"/>
            <a:ext cx="12187767" cy="2590800"/>
            <a:chOff x="2" y="2688"/>
            <a:chExt cx="5758" cy="1632"/>
          </a:xfrm>
        </p:grpSpPr>
        <p:sp>
          <p:nvSpPr>
            <p:cNvPr id="8196" name="Freeform 4">
              <a:extLst>
                <a:ext uri="{FF2B5EF4-FFF2-40B4-BE49-F238E27FC236}">
                  <a16:creationId xmlns:a16="http://schemas.microsoft.com/office/drawing/2014/main" xmlns="" id="{36CDB9C3-E191-4B3F-93EE-9D00FEB7187F}"/>
                </a:ext>
              </a:extLst>
            </p:cNvPr>
            <p:cNvSpPr>
              <a:spLocks/>
            </p:cNvSpPr>
            <p:nvPr/>
          </p:nvSpPr>
          <p:spPr bwMode="hidden">
            <a:xfrm>
              <a:off x="2" y="2688"/>
              <a:ext cx="5758" cy="1632"/>
            </a:xfrm>
            <a:custGeom>
              <a:avLst/>
              <a:gdLst/>
              <a:ahLst/>
              <a:cxnLst>
                <a:cxn ang="0">
                  <a:pos x="5740" y="4316"/>
                </a:cxn>
                <a:cxn ang="0">
                  <a:pos x="0" y="4316"/>
                </a:cxn>
                <a:cxn ang="0">
                  <a:pos x="0" y="0"/>
                </a:cxn>
                <a:cxn ang="0">
                  <a:pos x="5740" y="0"/>
                </a:cxn>
                <a:cxn ang="0">
                  <a:pos x="5740" y="4316"/>
                </a:cxn>
                <a:cxn ang="0">
                  <a:pos x="5740" y="4316"/>
                </a:cxn>
              </a:cxnLst>
              <a:rect l="0" t="0" r="r" b="b"/>
              <a:pathLst>
                <a:path w="5740" h="4316">
                  <a:moveTo>
                    <a:pt x="5740" y="4316"/>
                  </a:moveTo>
                  <a:lnTo>
                    <a:pt x="0" y="4316"/>
                  </a:lnTo>
                  <a:lnTo>
                    <a:pt x="0" y="0"/>
                  </a:lnTo>
                  <a:lnTo>
                    <a:pt x="5740" y="0"/>
                  </a:lnTo>
                  <a:lnTo>
                    <a:pt x="5740" y="4316"/>
                  </a:lnTo>
                  <a:lnTo>
                    <a:pt x="5740" y="431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l-GR" sz="1800">
                <a:latin typeface="Arial" charset="0"/>
              </a:endParaRPr>
            </a:p>
          </p:txBody>
        </p:sp>
        <p:grpSp>
          <p:nvGrpSpPr>
            <p:cNvPr id="41994" name="Group 5">
              <a:extLst>
                <a:ext uri="{FF2B5EF4-FFF2-40B4-BE49-F238E27FC236}">
                  <a16:creationId xmlns:a16="http://schemas.microsoft.com/office/drawing/2014/main" xmlns="" id="{15405F18-EC89-4B75-9912-5B62A3ED6E53}"/>
                </a:ext>
              </a:extLst>
            </p:cNvPr>
            <p:cNvGrpSpPr>
              <a:grpSpLocks/>
            </p:cNvGrpSpPr>
            <p:nvPr userDrawn="1"/>
          </p:nvGrpSpPr>
          <p:grpSpPr bwMode="auto">
            <a:xfrm>
              <a:off x="3528" y="3715"/>
              <a:ext cx="792" cy="521"/>
              <a:chOff x="3527" y="3715"/>
              <a:chExt cx="792" cy="521"/>
            </a:xfrm>
          </p:grpSpPr>
          <p:sp>
            <p:nvSpPr>
              <p:cNvPr id="8198" name="Oval 6">
                <a:extLst>
                  <a:ext uri="{FF2B5EF4-FFF2-40B4-BE49-F238E27FC236}">
                    <a16:creationId xmlns:a16="http://schemas.microsoft.com/office/drawing/2014/main" xmlns="" id="{F8F49D41-143F-4751-A544-89AF3BE6950A}"/>
                  </a:ext>
                </a:extLst>
              </p:cNvPr>
              <p:cNvSpPr>
                <a:spLocks noChangeArrowheads="1"/>
              </p:cNvSpPr>
              <p:nvPr/>
            </p:nvSpPr>
            <p:spPr bwMode="hidden">
              <a:xfrm>
                <a:off x="3686" y="3810"/>
                <a:ext cx="532" cy="327"/>
              </a:xfrm>
              <a:prstGeom prst="ellipse">
                <a:avLst/>
              </a:prstGeom>
              <a:gradFill rotWithShape="0">
                <a:gsLst>
                  <a:gs pos="0">
                    <a:schemeClr val="accent2"/>
                  </a:gs>
                  <a:gs pos="100000">
                    <a:schemeClr val="accent2">
                      <a:gamma/>
                      <a:shade val="90980"/>
                      <a:invGamma/>
                    </a:schemeClr>
                  </a:gs>
                </a:gsLst>
                <a:path path="shape">
                  <a:fillToRect l="50000" t="50000" r="50000" b="50000"/>
                </a:path>
              </a:gradFill>
              <a:ln w="9525">
                <a:noFill/>
                <a:round/>
                <a:headEnd/>
                <a:tailEnd/>
              </a:ln>
              <a:effectLst/>
            </p:spPr>
            <p:txBody>
              <a:bodyPr/>
              <a:lstStyle/>
              <a:p>
                <a:pPr>
                  <a:defRPr/>
                </a:pPr>
                <a:endParaRPr lang="el-GR" sz="1800">
                  <a:latin typeface="Arial" charset="0"/>
                </a:endParaRPr>
              </a:p>
            </p:txBody>
          </p:sp>
          <p:sp>
            <p:nvSpPr>
              <p:cNvPr id="8199" name="Oval 7">
                <a:extLst>
                  <a:ext uri="{FF2B5EF4-FFF2-40B4-BE49-F238E27FC236}">
                    <a16:creationId xmlns:a16="http://schemas.microsoft.com/office/drawing/2014/main" xmlns="" id="{B237F7EB-FE82-4B56-8747-23E168FEC1BB}"/>
                  </a:ext>
                </a:extLst>
              </p:cNvPr>
              <p:cNvSpPr>
                <a:spLocks noChangeArrowheads="1"/>
              </p:cNvSpPr>
              <p:nvPr/>
            </p:nvSpPr>
            <p:spPr bwMode="hidden">
              <a:xfrm>
                <a:off x="3726" y="3840"/>
                <a:ext cx="452" cy="275"/>
              </a:xfrm>
              <a:prstGeom prst="ellipse">
                <a:avLst/>
              </a:prstGeom>
              <a:gradFill rotWithShape="0">
                <a:gsLst>
                  <a:gs pos="0">
                    <a:schemeClr val="accent2">
                      <a:gamma/>
                      <a:shade val="90980"/>
                      <a:invGamma/>
                    </a:schemeClr>
                  </a:gs>
                  <a:gs pos="100000">
                    <a:schemeClr val="accent2"/>
                  </a:gs>
                </a:gsLst>
                <a:lin ang="5400000" scaled="1"/>
              </a:gradFill>
              <a:ln w="9525">
                <a:noFill/>
                <a:round/>
                <a:headEnd/>
                <a:tailEnd/>
              </a:ln>
              <a:effectLst/>
            </p:spPr>
            <p:txBody>
              <a:bodyPr/>
              <a:lstStyle/>
              <a:p>
                <a:pPr>
                  <a:defRPr/>
                </a:pPr>
                <a:endParaRPr lang="el-GR" sz="1800">
                  <a:latin typeface="Arial" charset="0"/>
                </a:endParaRPr>
              </a:p>
            </p:txBody>
          </p:sp>
          <p:sp>
            <p:nvSpPr>
              <p:cNvPr id="8200" name="Oval 8">
                <a:extLst>
                  <a:ext uri="{FF2B5EF4-FFF2-40B4-BE49-F238E27FC236}">
                    <a16:creationId xmlns:a16="http://schemas.microsoft.com/office/drawing/2014/main" xmlns="" id="{FF608181-F094-4B93-82FC-2A652565CB26}"/>
                  </a:ext>
                </a:extLst>
              </p:cNvPr>
              <p:cNvSpPr>
                <a:spLocks noChangeArrowheads="1"/>
              </p:cNvSpPr>
              <p:nvPr/>
            </p:nvSpPr>
            <p:spPr bwMode="hidden">
              <a:xfrm>
                <a:off x="3782" y="3872"/>
                <a:ext cx="344" cy="2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el-GR" sz="1800">
                  <a:latin typeface="Arial" charset="0"/>
                </a:endParaRPr>
              </a:p>
            </p:txBody>
          </p:sp>
          <p:sp>
            <p:nvSpPr>
              <p:cNvPr id="8201" name="Oval 9">
                <a:extLst>
                  <a:ext uri="{FF2B5EF4-FFF2-40B4-BE49-F238E27FC236}">
                    <a16:creationId xmlns:a16="http://schemas.microsoft.com/office/drawing/2014/main" xmlns="" id="{C03C8DA0-CC07-43BC-AF77-B94A8B95A700}"/>
                  </a:ext>
                </a:extLst>
              </p:cNvPr>
              <p:cNvSpPr>
                <a:spLocks noChangeArrowheads="1"/>
              </p:cNvSpPr>
              <p:nvPr/>
            </p:nvSpPr>
            <p:spPr bwMode="hidden">
              <a:xfrm>
                <a:off x="3822" y="3896"/>
                <a:ext cx="262" cy="159"/>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a:defRPr/>
                </a:pPr>
                <a:endParaRPr lang="el-GR" sz="1800">
                  <a:latin typeface="Arial" charset="0"/>
                </a:endParaRPr>
              </a:p>
            </p:txBody>
          </p:sp>
          <p:sp>
            <p:nvSpPr>
              <p:cNvPr id="8202" name="Oval 10">
                <a:extLst>
                  <a:ext uri="{FF2B5EF4-FFF2-40B4-BE49-F238E27FC236}">
                    <a16:creationId xmlns:a16="http://schemas.microsoft.com/office/drawing/2014/main" xmlns="" id="{D5FB72B1-8873-4C86-B257-22407211794D}"/>
                  </a:ext>
                </a:extLst>
              </p:cNvPr>
              <p:cNvSpPr>
                <a:spLocks noChangeArrowheads="1"/>
              </p:cNvSpPr>
              <p:nvPr/>
            </p:nvSpPr>
            <p:spPr bwMode="hidden">
              <a:xfrm>
                <a:off x="3856" y="3922"/>
                <a:ext cx="192" cy="1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el-GR" sz="1800">
                  <a:latin typeface="Arial" charset="0"/>
                </a:endParaRPr>
              </a:p>
            </p:txBody>
          </p:sp>
          <p:sp>
            <p:nvSpPr>
              <p:cNvPr id="8203" name="Freeform 11">
                <a:extLst>
                  <a:ext uri="{FF2B5EF4-FFF2-40B4-BE49-F238E27FC236}">
                    <a16:creationId xmlns:a16="http://schemas.microsoft.com/office/drawing/2014/main" xmlns="" id="{5D4F48D4-D1C3-4B83-B0CD-ABA0E16CB5B5}"/>
                  </a:ext>
                </a:extLst>
              </p:cNvPr>
              <p:cNvSpPr>
                <a:spLocks/>
              </p:cNvSpPr>
              <p:nvPr/>
            </p:nvSpPr>
            <p:spPr bwMode="hidden">
              <a:xfrm>
                <a:off x="3575" y="3715"/>
                <a:ext cx="383" cy="161"/>
              </a:xfrm>
              <a:custGeom>
                <a:avLst/>
                <a:gdLst/>
                <a:ahLst/>
                <a:cxnLst>
                  <a:cxn ang="0">
                    <a:pos x="376" y="12"/>
                  </a:cxn>
                  <a:cxn ang="0">
                    <a:pos x="257" y="24"/>
                  </a:cxn>
                  <a:cxn ang="0">
                    <a:pos x="149" y="54"/>
                  </a:cxn>
                  <a:cxn ang="0">
                    <a:pos x="101" y="77"/>
                  </a:cxn>
                  <a:cxn ang="0">
                    <a:pos x="59" y="101"/>
                  </a:cxn>
                  <a:cxn ang="0">
                    <a:pos x="24" y="131"/>
                  </a:cxn>
                  <a:cxn ang="0">
                    <a:pos x="0" y="161"/>
                  </a:cxn>
                  <a:cxn ang="0">
                    <a:pos x="0" y="137"/>
                  </a:cxn>
                  <a:cxn ang="0">
                    <a:pos x="29" y="107"/>
                  </a:cxn>
                  <a:cxn ang="0">
                    <a:pos x="65" y="83"/>
                  </a:cxn>
                  <a:cxn ang="0">
                    <a:pos x="155" y="36"/>
                  </a:cxn>
                  <a:cxn ang="0">
                    <a:pos x="257" y="12"/>
                  </a:cxn>
                  <a:cxn ang="0">
                    <a:pos x="376" y="0"/>
                  </a:cxn>
                  <a:cxn ang="0">
                    <a:pos x="376" y="0"/>
                  </a:cxn>
                  <a:cxn ang="0">
                    <a:pos x="382" y="0"/>
                  </a:cxn>
                  <a:cxn ang="0">
                    <a:pos x="382" y="12"/>
                  </a:cxn>
                  <a:cxn ang="0">
                    <a:pos x="376" y="12"/>
                  </a:cxn>
                  <a:cxn ang="0">
                    <a:pos x="376" y="12"/>
                  </a:cxn>
                  <a:cxn ang="0">
                    <a:pos x="376" y="12"/>
                  </a:cxn>
                </a:cxnLst>
                <a:rect l="0" t="0" r="r" b="b"/>
                <a:pathLst>
                  <a:path w="382" h="161">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76" y="0"/>
                    </a:lnTo>
                    <a:lnTo>
                      <a:pt x="382" y="0"/>
                    </a:lnTo>
                    <a:lnTo>
                      <a:pt x="382" y="12"/>
                    </a:lnTo>
                    <a:lnTo>
                      <a:pt x="376" y="12"/>
                    </a:lnTo>
                    <a:lnTo>
                      <a:pt x="376" y="12"/>
                    </a:lnTo>
                    <a:lnTo>
                      <a:pt x="376" y="12"/>
                    </a:lnTo>
                    <a:close/>
                  </a:path>
                </a:pathLst>
              </a:custGeom>
              <a:gradFill rotWithShape="0">
                <a:gsLst>
                  <a:gs pos="0">
                    <a:schemeClr val="accent2">
                      <a:gamma/>
                      <a:shade val="94118"/>
                      <a:invGamma/>
                    </a:schemeClr>
                  </a:gs>
                  <a:gs pos="100000">
                    <a:schemeClr val="accent2"/>
                  </a:gs>
                </a:gsLst>
                <a:lin ang="5400000" scaled="1"/>
              </a:gradFill>
              <a:ln w="9525">
                <a:noFill/>
                <a:round/>
                <a:headEnd/>
                <a:tailEnd/>
              </a:ln>
            </p:spPr>
            <p:txBody>
              <a:bodyPr/>
              <a:lstStyle/>
              <a:p>
                <a:pPr>
                  <a:defRPr/>
                </a:pPr>
                <a:endParaRPr lang="el-GR" sz="1800">
                  <a:latin typeface="Arial" charset="0"/>
                </a:endParaRPr>
              </a:p>
            </p:txBody>
          </p:sp>
          <p:sp>
            <p:nvSpPr>
              <p:cNvPr id="8204" name="Freeform 12">
                <a:extLst>
                  <a:ext uri="{FF2B5EF4-FFF2-40B4-BE49-F238E27FC236}">
                    <a16:creationId xmlns:a16="http://schemas.microsoft.com/office/drawing/2014/main" xmlns="" id="{334A98A2-71D8-4A61-8C02-E81BE576A85F}"/>
                  </a:ext>
                </a:extLst>
              </p:cNvPr>
              <p:cNvSpPr>
                <a:spLocks/>
              </p:cNvSpPr>
              <p:nvPr/>
            </p:nvSpPr>
            <p:spPr bwMode="hidden">
              <a:xfrm>
                <a:off x="3695" y="4170"/>
                <a:ext cx="444" cy="66"/>
              </a:xfrm>
              <a:custGeom>
                <a:avLst/>
                <a:gdLst/>
                <a:ahLst/>
                <a:cxnLst>
                  <a:cxn ang="0">
                    <a:pos x="257" y="54"/>
                  </a:cxn>
                  <a:cxn ang="0">
                    <a:pos x="353" y="48"/>
                  </a:cxn>
                  <a:cxn ang="0">
                    <a:pos x="443" y="24"/>
                  </a:cxn>
                  <a:cxn ang="0">
                    <a:pos x="443" y="36"/>
                  </a:cxn>
                  <a:cxn ang="0">
                    <a:pos x="353" y="60"/>
                  </a:cxn>
                  <a:cxn ang="0">
                    <a:pos x="257" y="66"/>
                  </a:cxn>
                  <a:cxn ang="0">
                    <a:pos x="186" y="60"/>
                  </a:cxn>
                  <a:cxn ang="0">
                    <a:pos x="120" y="48"/>
                  </a:cxn>
                  <a:cxn ang="0">
                    <a:pos x="60" y="36"/>
                  </a:cxn>
                  <a:cxn ang="0">
                    <a:pos x="0" y="12"/>
                  </a:cxn>
                  <a:cxn ang="0">
                    <a:pos x="0" y="0"/>
                  </a:cxn>
                  <a:cxn ang="0">
                    <a:pos x="54" y="24"/>
                  </a:cxn>
                  <a:cxn ang="0">
                    <a:pos x="120" y="36"/>
                  </a:cxn>
                  <a:cxn ang="0">
                    <a:pos x="186" y="48"/>
                  </a:cxn>
                  <a:cxn ang="0">
                    <a:pos x="257" y="54"/>
                  </a:cxn>
                  <a:cxn ang="0">
                    <a:pos x="257" y="54"/>
                  </a:cxn>
                </a:cxnLst>
                <a:rect l="0" t="0" r="r" b="b"/>
                <a:pathLst>
                  <a:path w="443" h="66">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lnTo>
                      <a:pt x="257" y="54"/>
                    </a:lnTo>
                    <a:close/>
                  </a:path>
                </a:pathLst>
              </a:custGeom>
              <a:gradFill rotWithShape="0">
                <a:gsLst>
                  <a:gs pos="0">
                    <a:schemeClr val="accent2">
                      <a:gamma/>
                      <a:shade val="84706"/>
                      <a:invGamma/>
                    </a:schemeClr>
                  </a:gs>
                  <a:gs pos="100000">
                    <a:schemeClr val="accent2"/>
                  </a:gs>
                </a:gsLst>
                <a:lin ang="18900000" scaled="1"/>
              </a:gradFill>
              <a:ln w="9525">
                <a:noFill/>
                <a:round/>
                <a:headEnd/>
                <a:tailEnd/>
              </a:ln>
            </p:spPr>
            <p:txBody>
              <a:bodyPr/>
              <a:lstStyle/>
              <a:p>
                <a:pPr>
                  <a:defRPr/>
                </a:pPr>
                <a:endParaRPr lang="el-GR" sz="1800">
                  <a:latin typeface="Arial" charset="0"/>
                </a:endParaRPr>
              </a:p>
            </p:txBody>
          </p:sp>
          <p:sp>
            <p:nvSpPr>
              <p:cNvPr id="8205" name="Freeform 13">
                <a:extLst>
                  <a:ext uri="{FF2B5EF4-FFF2-40B4-BE49-F238E27FC236}">
                    <a16:creationId xmlns:a16="http://schemas.microsoft.com/office/drawing/2014/main" xmlns="" id="{52D3885E-F750-47FC-8787-232DD4540C00}"/>
                  </a:ext>
                </a:extLst>
              </p:cNvPr>
              <p:cNvSpPr>
                <a:spLocks/>
              </p:cNvSpPr>
              <p:nvPr/>
            </p:nvSpPr>
            <p:spPr bwMode="hidden">
              <a:xfrm>
                <a:off x="3527" y="3906"/>
                <a:ext cx="89" cy="216"/>
              </a:xfrm>
              <a:custGeom>
                <a:avLst/>
                <a:gdLst/>
                <a:ahLst/>
                <a:cxnLst>
                  <a:cxn ang="0">
                    <a:pos x="12" y="66"/>
                  </a:cxn>
                  <a:cxn ang="0">
                    <a:pos x="18" y="108"/>
                  </a:cxn>
                  <a:cxn ang="0">
                    <a:pos x="36" y="144"/>
                  </a:cxn>
                  <a:cxn ang="0">
                    <a:pos x="60" y="180"/>
                  </a:cxn>
                  <a:cxn ang="0">
                    <a:pos x="89" y="216"/>
                  </a:cxn>
                  <a:cxn ang="0">
                    <a:pos x="72" y="216"/>
                  </a:cxn>
                  <a:cxn ang="0">
                    <a:pos x="42" y="180"/>
                  </a:cxn>
                  <a:cxn ang="0">
                    <a:pos x="18" y="144"/>
                  </a:cxn>
                  <a:cxn ang="0">
                    <a:pos x="6" y="108"/>
                  </a:cxn>
                  <a:cxn ang="0">
                    <a:pos x="0" y="66"/>
                  </a:cxn>
                  <a:cxn ang="0">
                    <a:pos x="0" y="30"/>
                  </a:cxn>
                  <a:cxn ang="0">
                    <a:pos x="12" y="0"/>
                  </a:cxn>
                  <a:cxn ang="0">
                    <a:pos x="30" y="0"/>
                  </a:cxn>
                  <a:cxn ang="0">
                    <a:pos x="18" y="30"/>
                  </a:cxn>
                  <a:cxn ang="0">
                    <a:pos x="12" y="66"/>
                  </a:cxn>
                  <a:cxn ang="0">
                    <a:pos x="12" y="66"/>
                  </a:cxn>
                </a:cxnLst>
                <a:rect l="0" t="0" r="r" b="b"/>
                <a:pathLst>
                  <a:path w="89" h="216">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lnTo>
                      <a:pt x="12" y="66"/>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el-GR" sz="1800">
                  <a:latin typeface="Arial" charset="0"/>
                </a:endParaRPr>
              </a:p>
            </p:txBody>
          </p:sp>
          <p:sp>
            <p:nvSpPr>
              <p:cNvPr id="8206" name="Freeform 14">
                <a:extLst>
                  <a:ext uri="{FF2B5EF4-FFF2-40B4-BE49-F238E27FC236}">
                    <a16:creationId xmlns:a16="http://schemas.microsoft.com/office/drawing/2014/main" xmlns="" id="{16AEFF26-7DC0-4EE9-AB7A-A195F81E1D4C}"/>
                  </a:ext>
                </a:extLst>
              </p:cNvPr>
              <p:cNvSpPr>
                <a:spLocks/>
              </p:cNvSpPr>
              <p:nvPr/>
            </p:nvSpPr>
            <p:spPr bwMode="hidden">
              <a:xfrm>
                <a:off x="3569" y="3745"/>
                <a:ext cx="750" cy="461"/>
              </a:xfrm>
              <a:custGeom>
                <a:avLst/>
                <a:gdLst/>
                <a:ahLst/>
                <a:cxnLst>
                  <a:cxn ang="0">
                    <a:pos x="382" y="443"/>
                  </a:cxn>
                  <a:cxn ang="0">
                    <a:pos x="311" y="437"/>
                  </a:cxn>
                  <a:cxn ang="0">
                    <a:pos x="245" y="425"/>
                  </a:cxn>
                  <a:cxn ang="0">
                    <a:pos x="185" y="407"/>
                  </a:cxn>
                  <a:cxn ang="0">
                    <a:pos x="131" y="383"/>
                  </a:cxn>
                  <a:cxn ang="0">
                    <a:pos x="83" y="347"/>
                  </a:cxn>
                  <a:cxn ang="0">
                    <a:pos x="53" y="311"/>
                  </a:cxn>
                  <a:cxn ang="0">
                    <a:pos x="30" y="269"/>
                  </a:cxn>
                  <a:cxn ang="0">
                    <a:pos x="24" y="227"/>
                  </a:cxn>
                  <a:cxn ang="0">
                    <a:pos x="30" y="185"/>
                  </a:cxn>
                  <a:cxn ang="0">
                    <a:pos x="53" y="143"/>
                  </a:cxn>
                  <a:cxn ang="0">
                    <a:pos x="83" y="107"/>
                  </a:cxn>
                  <a:cxn ang="0">
                    <a:pos x="131" y="77"/>
                  </a:cxn>
                  <a:cxn ang="0">
                    <a:pos x="185" y="47"/>
                  </a:cxn>
                  <a:cxn ang="0">
                    <a:pos x="245" y="30"/>
                  </a:cxn>
                  <a:cxn ang="0">
                    <a:pos x="311" y="18"/>
                  </a:cxn>
                  <a:cxn ang="0">
                    <a:pos x="382" y="12"/>
                  </a:cxn>
                  <a:cxn ang="0">
                    <a:pos x="478" y="18"/>
                  </a:cxn>
                  <a:cxn ang="0">
                    <a:pos x="562" y="41"/>
                  </a:cxn>
                  <a:cxn ang="0">
                    <a:pos x="562" y="36"/>
                  </a:cxn>
                  <a:cxn ang="0">
                    <a:pos x="562" y="30"/>
                  </a:cxn>
                  <a:cxn ang="0">
                    <a:pos x="478" y="6"/>
                  </a:cxn>
                  <a:cxn ang="0">
                    <a:pos x="382" y="0"/>
                  </a:cxn>
                  <a:cxn ang="0">
                    <a:pos x="305" y="6"/>
                  </a:cxn>
                  <a:cxn ang="0">
                    <a:pos x="233" y="18"/>
                  </a:cxn>
                  <a:cxn ang="0">
                    <a:pos x="167" y="41"/>
                  </a:cxn>
                  <a:cxn ang="0">
                    <a:pos x="113" y="65"/>
                  </a:cxn>
                  <a:cxn ang="0">
                    <a:pos x="65" y="101"/>
                  </a:cxn>
                  <a:cxn ang="0">
                    <a:pos x="30" y="137"/>
                  </a:cxn>
                  <a:cxn ang="0">
                    <a:pos x="6" y="179"/>
                  </a:cxn>
                  <a:cxn ang="0">
                    <a:pos x="0" y="227"/>
                  </a:cxn>
                  <a:cxn ang="0">
                    <a:pos x="6" y="275"/>
                  </a:cxn>
                  <a:cxn ang="0">
                    <a:pos x="30" y="317"/>
                  </a:cxn>
                  <a:cxn ang="0">
                    <a:pos x="65" y="359"/>
                  </a:cxn>
                  <a:cxn ang="0">
                    <a:pos x="113" y="395"/>
                  </a:cxn>
                  <a:cxn ang="0">
                    <a:pos x="167" y="419"/>
                  </a:cxn>
                  <a:cxn ang="0">
                    <a:pos x="233" y="443"/>
                  </a:cxn>
                  <a:cxn ang="0">
                    <a:pos x="305" y="455"/>
                  </a:cxn>
                  <a:cxn ang="0">
                    <a:pos x="382" y="461"/>
                  </a:cxn>
                  <a:cxn ang="0">
                    <a:pos x="448" y="455"/>
                  </a:cxn>
                  <a:cxn ang="0">
                    <a:pos x="508" y="449"/>
                  </a:cxn>
                  <a:cxn ang="0">
                    <a:pos x="609" y="413"/>
                  </a:cxn>
                  <a:cxn ang="0">
                    <a:pos x="657" y="389"/>
                  </a:cxn>
                  <a:cxn ang="0">
                    <a:pos x="693" y="359"/>
                  </a:cxn>
                  <a:cxn ang="0">
                    <a:pos x="723" y="329"/>
                  </a:cxn>
                  <a:cxn ang="0">
                    <a:pos x="747" y="293"/>
                  </a:cxn>
                  <a:cxn ang="0">
                    <a:pos x="741" y="287"/>
                  </a:cxn>
                  <a:cxn ang="0">
                    <a:pos x="729" y="281"/>
                  </a:cxn>
                  <a:cxn ang="0">
                    <a:pos x="711" y="317"/>
                  </a:cxn>
                  <a:cxn ang="0">
                    <a:pos x="681" y="347"/>
                  </a:cxn>
                  <a:cxn ang="0">
                    <a:pos x="645" y="377"/>
                  </a:cxn>
                  <a:cxn ang="0">
                    <a:pos x="604" y="401"/>
                  </a:cxn>
                  <a:cxn ang="0">
                    <a:pos x="502" y="431"/>
                  </a:cxn>
                  <a:cxn ang="0">
                    <a:pos x="442" y="443"/>
                  </a:cxn>
                  <a:cxn ang="0">
                    <a:pos x="382" y="443"/>
                  </a:cxn>
                  <a:cxn ang="0">
                    <a:pos x="382" y="443"/>
                  </a:cxn>
                </a:cxnLst>
                <a:rect l="0" t="0" r="r" b="b"/>
                <a:pathLst>
                  <a:path w="747" h="461">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lnTo>
                      <a:pt x="382" y="443"/>
                    </a:lnTo>
                    <a:close/>
                  </a:path>
                </a:pathLst>
              </a:custGeom>
              <a:gradFill rotWithShape="0">
                <a:gsLst>
                  <a:gs pos="0">
                    <a:schemeClr val="accent2"/>
                  </a:gs>
                  <a:gs pos="100000">
                    <a:schemeClr val="accent2">
                      <a:gamma/>
                      <a:shade val="90980"/>
                      <a:invGamma/>
                    </a:schemeClr>
                  </a:gs>
                </a:gsLst>
                <a:path path="rect">
                  <a:fillToRect l="50000" t="50000" r="50000" b="50000"/>
                </a:path>
              </a:gradFill>
              <a:ln w="9525">
                <a:noFill/>
                <a:round/>
                <a:headEnd/>
                <a:tailEnd/>
              </a:ln>
            </p:spPr>
            <p:txBody>
              <a:bodyPr/>
              <a:lstStyle/>
              <a:p>
                <a:pPr>
                  <a:defRPr/>
                </a:pPr>
                <a:endParaRPr lang="el-GR" sz="1800">
                  <a:latin typeface="Arial" charset="0"/>
                </a:endParaRPr>
              </a:p>
            </p:txBody>
          </p:sp>
          <p:sp>
            <p:nvSpPr>
              <p:cNvPr id="8207" name="Freeform 15">
                <a:extLst>
                  <a:ext uri="{FF2B5EF4-FFF2-40B4-BE49-F238E27FC236}">
                    <a16:creationId xmlns:a16="http://schemas.microsoft.com/office/drawing/2014/main" xmlns="" id="{88D28A40-51F6-40F0-9C78-C3412C48D66B}"/>
                  </a:ext>
                </a:extLst>
              </p:cNvPr>
              <p:cNvSpPr>
                <a:spLocks/>
              </p:cNvSpPr>
              <p:nvPr/>
            </p:nvSpPr>
            <p:spPr bwMode="hidden">
              <a:xfrm>
                <a:off x="4037" y="3721"/>
                <a:ext cx="96" cy="30"/>
              </a:xfrm>
              <a:custGeom>
                <a:avLst/>
                <a:gdLst/>
                <a:ahLst/>
                <a:cxnLst>
                  <a:cxn ang="0">
                    <a:pos x="0" y="0"/>
                  </a:cxn>
                  <a:cxn ang="0">
                    <a:pos x="0" y="12"/>
                  </a:cxn>
                  <a:cxn ang="0">
                    <a:pos x="48" y="18"/>
                  </a:cxn>
                  <a:cxn ang="0">
                    <a:pos x="96" y="30"/>
                  </a:cxn>
                  <a:cxn ang="0">
                    <a:pos x="96" y="24"/>
                  </a:cxn>
                  <a:cxn ang="0">
                    <a:pos x="96" y="18"/>
                  </a:cxn>
                  <a:cxn ang="0">
                    <a:pos x="48" y="12"/>
                  </a:cxn>
                  <a:cxn ang="0">
                    <a:pos x="0" y="0"/>
                  </a:cxn>
                  <a:cxn ang="0">
                    <a:pos x="0" y="0"/>
                  </a:cxn>
                </a:cxnLst>
                <a:rect l="0" t="0" r="r" b="b"/>
                <a:pathLst>
                  <a:path w="96" h="30">
                    <a:moveTo>
                      <a:pt x="0" y="0"/>
                    </a:moveTo>
                    <a:lnTo>
                      <a:pt x="0" y="12"/>
                    </a:lnTo>
                    <a:lnTo>
                      <a:pt x="48" y="18"/>
                    </a:lnTo>
                    <a:lnTo>
                      <a:pt x="96" y="30"/>
                    </a:lnTo>
                    <a:lnTo>
                      <a:pt x="96" y="24"/>
                    </a:lnTo>
                    <a:lnTo>
                      <a:pt x="96" y="18"/>
                    </a:lnTo>
                    <a:lnTo>
                      <a:pt x="48" y="12"/>
                    </a:lnTo>
                    <a:lnTo>
                      <a:pt x="0" y="0"/>
                    </a:lnTo>
                    <a:lnTo>
                      <a:pt x="0" y="0"/>
                    </a:lnTo>
                    <a:close/>
                  </a:path>
                </a:pathLst>
              </a:custGeom>
              <a:gradFill rotWithShape="0">
                <a:gsLst>
                  <a:gs pos="0">
                    <a:schemeClr val="accent2"/>
                  </a:gs>
                  <a:gs pos="100000">
                    <a:schemeClr val="accent2">
                      <a:gamma/>
                      <a:shade val="87843"/>
                      <a:invGamma/>
                    </a:schemeClr>
                  </a:gs>
                </a:gsLst>
                <a:lin ang="0" scaled="1"/>
              </a:gradFill>
              <a:ln w="9525">
                <a:noFill/>
                <a:round/>
                <a:headEnd/>
                <a:tailEnd/>
              </a:ln>
            </p:spPr>
            <p:txBody>
              <a:bodyPr/>
              <a:lstStyle/>
              <a:p>
                <a:pPr>
                  <a:defRPr/>
                </a:pPr>
                <a:endParaRPr lang="el-GR" sz="1800">
                  <a:latin typeface="Arial" charset="0"/>
                </a:endParaRPr>
              </a:p>
            </p:txBody>
          </p:sp>
          <p:sp>
            <p:nvSpPr>
              <p:cNvPr id="8208" name="Oval 16">
                <a:extLst>
                  <a:ext uri="{FF2B5EF4-FFF2-40B4-BE49-F238E27FC236}">
                    <a16:creationId xmlns:a16="http://schemas.microsoft.com/office/drawing/2014/main" xmlns="" id="{237B11DB-6714-4A5A-813B-9E2AC8DB543F}"/>
                  </a:ext>
                </a:extLst>
              </p:cNvPr>
              <p:cNvSpPr>
                <a:spLocks noChangeArrowheads="1"/>
              </p:cNvSpPr>
              <p:nvPr/>
            </p:nvSpPr>
            <p:spPr bwMode="hidden">
              <a:xfrm>
                <a:off x="3910" y="3948"/>
                <a:ext cx="84" cy="53"/>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a:defRPr/>
                </a:pPr>
                <a:endParaRPr lang="el-GR" sz="1800">
                  <a:latin typeface="Arial" charset="0"/>
                </a:endParaRPr>
              </a:p>
            </p:txBody>
          </p:sp>
        </p:grpSp>
        <p:grpSp>
          <p:nvGrpSpPr>
            <p:cNvPr id="41995" name="Group 17">
              <a:extLst>
                <a:ext uri="{FF2B5EF4-FFF2-40B4-BE49-F238E27FC236}">
                  <a16:creationId xmlns:a16="http://schemas.microsoft.com/office/drawing/2014/main" xmlns="" id="{FCA36C88-0A90-4870-A9BB-6F4790C6D4FE}"/>
                </a:ext>
              </a:extLst>
            </p:cNvPr>
            <p:cNvGrpSpPr>
              <a:grpSpLocks/>
            </p:cNvGrpSpPr>
            <p:nvPr userDrawn="1"/>
          </p:nvGrpSpPr>
          <p:grpSpPr bwMode="auto">
            <a:xfrm>
              <a:off x="1776" y="3631"/>
              <a:ext cx="1626" cy="683"/>
              <a:chOff x="1776" y="3631"/>
              <a:chExt cx="1626" cy="683"/>
            </a:xfrm>
          </p:grpSpPr>
          <p:sp>
            <p:nvSpPr>
              <p:cNvPr id="8210" name="Oval 18">
                <a:extLst>
                  <a:ext uri="{FF2B5EF4-FFF2-40B4-BE49-F238E27FC236}">
                    <a16:creationId xmlns:a16="http://schemas.microsoft.com/office/drawing/2014/main" xmlns="" id="{2AD344C4-F6EB-4826-B2E2-B632CD4FA070}"/>
                  </a:ext>
                </a:extLst>
              </p:cNvPr>
              <p:cNvSpPr>
                <a:spLocks noChangeArrowheads="1"/>
              </p:cNvSpPr>
              <p:nvPr/>
            </p:nvSpPr>
            <p:spPr bwMode="hidden">
              <a:xfrm>
                <a:off x="2268" y="3934"/>
                <a:ext cx="638" cy="377"/>
              </a:xfrm>
              <a:prstGeom prst="ellipse">
                <a:avLst/>
              </a:prstGeom>
              <a:gradFill rotWithShape="0">
                <a:gsLst>
                  <a:gs pos="0">
                    <a:schemeClr val="accent2">
                      <a:gamma/>
                      <a:shade val="87843"/>
                      <a:invGamma/>
                    </a:schemeClr>
                  </a:gs>
                  <a:gs pos="100000">
                    <a:schemeClr val="accent2"/>
                  </a:gs>
                </a:gsLst>
                <a:lin ang="2700000" scaled="1"/>
              </a:gradFill>
              <a:ln w="9525">
                <a:noFill/>
                <a:round/>
                <a:headEnd/>
                <a:tailEnd/>
              </a:ln>
              <a:effectLst/>
            </p:spPr>
            <p:txBody>
              <a:bodyPr/>
              <a:lstStyle/>
              <a:p>
                <a:pPr>
                  <a:defRPr/>
                </a:pPr>
                <a:endParaRPr lang="el-GR" sz="1800">
                  <a:latin typeface="Arial" charset="0"/>
                </a:endParaRPr>
              </a:p>
            </p:txBody>
          </p:sp>
          <p:sp>
            <p:nvSpPr>
              <p:cNvPr id="8211" name="Oval 19">
                <a:extLst>
                  <a:ext uri="{FF2B5EF4-FFF2-40B4-BE49-F238E27FC236}">
                    <a16:creationId xmlns:a16="http://schemas.microsoft.com/office/drawing/2014/main" xmlns="" id="{001190AD-B2D2-4DC5-A368-B02A5C2CBAE0}"/>
                  </a:ext>
                </a:extLst>
              </p:cNvPr>
              <p:cNvSpPr>
                <a:spLocks noChangeArrowheads="1"/>
              </p:cNvSpPr>
              <p:nvPr/>
            </p:nvSpPr>
            <p:spPr bwMode="hidden">
              <a:xfrm>
                <a:off x="2314" y="3958"/>
                <a:ext cx="543" cy="332"/>
              </a:xfrm>
              <a:prstGeom prst="ellipse">
                <a:avLst/>
              </a:prstGeom>
              <a:gradFill rotWithShape="0">
                <a:gsLst>
                  <a:gs pos="0">
                    <a:schemeClr val="accent2"/>
                  </a:gs>
                  <a:gs pos="100000">
                    <a:schemeClr val="accent2">
                      <a:gamma/>
                      <a:shade val="87843"/>
                      <a:invGamma/>
                    </a:schemeClr>
                  </a:gs>
                </a:gsLst>
                <a:lin ang="2700000" scaled="1"/>
              </a:gradFill>
              <a:ln w="9525">
                <a:noFill/>
                <a:round/>
                <a:headEnd/>
                <a:tailEnd/>
              </a:ln>
              <a:effectLst/>
            </p:spPr>
            <p:txBody>
              <a:bodyPr/>
              <a:lstStyle/>
              <a:p>
                <a:pPr>
                  <a:defRPr/>
                </a:pPr>
                <a:endParaRPr lang="el-GR" sz="1800">
                  <a:latin typeface="Arial" charset="0"/>
                </a:endParaRPr>
              </a:p>
            </p:txBody>
          </p:sp>
          <p:sp>
            <p:nvSpPr>
              <p:cNvPr id="8212" name="Oval 20">
                <a:extLst>
                  <a:ext uri="{FF2B5EF4-FFF2-40B4-BE49-F238E27FC236}">
                    <a16:creationId xmlns:a16="http://schemas.microsoft.com/office/drawing/2014/main" xmlns="" id="{6E588EAA-5DF0-419B-83F7-CEDD5194E0CA}"/>
                  </a:ext>
                </a:extLst>
              </p:cNvPr>
              <p:cNvSpPr>
                <a:spLocks noChangeArrowheads="1"/>
              </p:cNvSpPr>
              <p:nvPr/>
            </p:nvSpPr>
            <p:spPr bwMode="hidden">
              <a:xfrm>
                <a:off x="2341" y="3979"/>
                <a:ext cx="501" cy="299"/>
              </a:xfrm>
              <a:prstGeom prst="ellipse">
                <a:avLst/>
              </a:prstGeom>
              <a:gradFill rotWithShape="0">
                <a:gsLst>
                  <a:gs pos="0">
                    <a:schemeClr val="accent2">
                      <a:gamma/>
                      <a:shade val="90980"/>
                      <a:invGamma/>
                    </a:schemeClr>
                  </a:gs>
                  <a:gs pos="100000">
                    <a:schemeClr val="accent2"/>
                  </a:gs>
                </a:gsLst>
                <a:lin ang="2700000" scaled="1"/>
              </a:gradFill>
              <a:ln w="9525">
                <a:noFill/>
                <a:round/>
                <a:headEnd/>
                <a:tailEnd/>
              </a:ln>
              <a:effectLst/>
            </p:spPr>
            <p:txBody>
              <a:bodyPr/>
              <a:lstStyle/>
              <a:p>
                <a:pPr>
                  <a:defRPr/>
                </a:pPr>
                <a:endParaRPr lang="el-GR" sz="1800">
                  <a:latin typeface="Arial" charset="0"/>
                </a:endParaRPr>
              </a:p>
            </p:txBody>
          </p:sp>
          <p:sp>
            <p:nvSpPr>
              <p:cNvPr id="8213" name="Oval 21">
                <a:extLst>
                  <a:ext uri="{FF2B5EF4-FFF2-40B4-BE49-F238E27FC236}">
                    <a16:creationId xmlns:a16="http://schemas.microsoft.com/office/drawing/2014/main" xmlns="" id="{F4A6D3C7-4BE8-4432-A678-DC2240A2EACC}"/>
                  </a:ext>
                </a:extLst>
              </p:cNvPr>
              <p:cNvSpPr>
                <a:spLocks noChangeArrowheads="1"/>
              </p:cNvSpPr>
              <p:nvPr/>
            </p:nvSpPr>
            <p:spPr bwMode="hidden">
              <a:xfrm>
                <a:off x="2368" y="3997"/>
                <a:ext cx="444" cy="258"/>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a:defRPr/>
                </a:pPr>
                <a:endParaRPr lang="el-GR" sz="1800">
                  <a:latin typeface="Arial" charset="0"/>
                </a:endParaRPr>
              </a:p>
            </p:txBody>
          </p:sp>
          <p:sp>
            <p:nvSpPr>
              <p:cNvPr id="8214" name="Oval 22">
                <a:extLst>
                  <a:ext uri="{FF2B5EF4-FFF2-40B4-BE49-F238E27FC236}">
                    <a16:creationId xmlns:a16="http://schemas.microsoft.com/office/drawing/2014/main" xmlns="" id="{3F712984-CEC2-4532-B277-01E193942812}"/>
                  </a:ext>
                </a:extLst>
              </p:cNvPr>
              <p:cNvSpPr>
                <a:spLocks noChangeArrowheads="1"/>
              </p:cNvSpPr>
              <p:nvPr/>
            </p:nvSpPr>
            <p:spPr bwMode="hidden">
              <a:xfrm>
                <a:off x="2385" y="4005"/>
                <a:ext cx="413" cy="240"/>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a:defRPr/>
                </a:pPr>
                <a:endParaRPr lang="el-GR" sz="1800">
                  <a:latin typeface="Arial" charset="0"/>
                </a:endParaRPr>
              </a:p>
            </p:txBody>
          </p:sp>
          <p:sp>
            <p:nvSpPr>
              <p:cNvPr id="8215" name="Oval 23">
                <a:extLst>
                  <a:ext uri="{FF2B5EF4-FFF2-40B4-BE49-F238E27FC236}">
                    <a16:creationId xmlns:a16="http://schemas.microsoft.com/office/drawing/2014/main" xmlns="" id="{63FFD61A-A98A-4616-A226-726D75C3AA2C}"/>
                  </a:ext>
                </a:extLst>
              </p:cNvPr>
              <p:cNvSpPr>
                <a:spLocks noChangeArrowheads="1"/>
              </p:cNvSpPr>
              <p:nvPr/>
            </p:nvSpPr>
            <p:spPr bwMode="hidden">
              <a:xfrm>
                <a:off x="2437" y="4026"/>
                <a:ext cx="306" cy="192"/>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a:defRPr/>
                </a:pPr>
                <a:endParaRPr lang="el-GR" sz="1800">
                  <a:latin typeface="Arial" charset="0"/>
                </a:endParaRPr>
              </a:p>
            </p:txBody>
          </p:sp>
          <p:sp>
            <p:nvSpPr>
              <p:cNvPr id="8216" name="Oval 24">
                <a:extLst>
                  <a:ext uri="{FF2B5EF4-FFF2-40B4-BE49-F238E27FC236}">
                    <a16:creationId xmlns:a16="http://schemas.microsoft.com/office/drawing/2014/main" xmlns="" id="{7F4BFB7D-0A2C-4CBA-B418-B24593761A61}"/>
                  </a:ext>
                </a:extLst>
              </p:cNvPr>
              <p:cNvSpPr>
                <a:spLocks noChangeArrowheads="1"/>
              </p:cNvSpPr>
              <p:nvPr/>
            </p:nvSpPr>
            <p:spPr bwMode="hidden">
              <a:xfrm>
                <a:off x="2476" y="4056"/>
                <a:ext cx="227" cy="135"/>
              </a:xfrm>
              <a:prstGeom prst="ellipse">
                <a:avLst/>
              </a:prstGeom>
              <a:gradFill rotWithShape="0">
                <a:gsLst>
                  <a:gs pos="0">
                    <a:schemeClr val="accent2"/>
                  </a:gs>
                  <a:gs pos="100000">
                    <a:schemeClr val="accent2">
                      <a:gamma/>
                      <a:shade val="90980"/>
                      <a:invGamma/>
                    </a:schemeClr>
                  </a:gs>
                </a:gsLst>
                <a:lin ang="2700000" scaled="1"/>
              </a:gradFill>
              <a:ln w="9525">
                <a:noFill/>
                <a:round/>
                <a:headEnd/>
                <a:tailEnd/>
              </a:ln>
              <a:effectLst/>
            </p:spPr>
            <p:txBody>
              <a:bodyPr/>
              <a:lstStyle/>
              <a:p>
                <a:pPr>
                  <a:defRPr/>
                </a:pPr>
                <a:endParaRPr lang="el-GR" sz="1800">
                  <a:latin typeface="Arial" charset="0"/>
                </a:endParaRPr>
              </a:p>
            </p:txBody>
          </p:sp>
          <p:sp>
            <p:nvSpPr>
              <p:cNvPr id="8217" name="Oval 25">
                <a:extLst>
                  <a:ext uri="{FF2B5EF4-FFF2-40B4-BE49-F238E27FC236}">
                    <a16:creationId xmlns:a16="http://schemas.microsoft.com/office/drawing/2014/main" xmlns="" id="{9E668C61-5FC7-4E51-9116-D7A0596978D2}"/>
                  </a:ext>
                </a:extLst>
              </p:cNvPr>
              <p:cNvSpPr>
                <a:spLocks noChangeArrowheads="1"/>
              </p:cNvSpPr>
              <p:nvPr/>
            </p:nvSpPr>
            <p:spPr bwMode="hidden">
              <a:xfrm>
                <a:off x="2542" y="4097"/>
                <a:ext cx="90" cy="60"/>
              </a:xfrm>
              <a:prstGeom prst="ellipse">
                <a:avLst/>
              </a:prstGeom>
              <a:gradFill rotWithShape="0">
                <a:gsLst>
                  <a:gs pos="0">
                    <a:schemeClr val="accent2"/>
                  </a:gs>
                  <a:gs pos="100000">
                    <a:schemeClr val="accent2">
                      <a:gamma/>
                      <a:shade val="90980"/>
                      <a:invGamma/>
                    </a:schemeClr>
                  </a:gs>
                </a:gsLst>
                <a:lin ang="0" scaled="1"/>
              </a:gradFill>
              <a:ln w="9525">
                <a:noFill/>
                <a:round/>
                <a:headEnd/>
                <a:tailEnd/>
              </a:ln>
              <a:effectLst/>
            </p:spPr>
            <p:txBody>
              <a:bodyPr/>
              <a:lstStyle/>
              <a:p>
                <a:pPr>
                  <a:defRPr/>
                </a:pPr>
                <a:endParaRPr lang="el-GR" sz="1800">
                  <a:latin typeface="Arial" charset="0"/>
                </a:endParaRPr>
              </a:p>
            </p:txBody>
          </p:sp>
          <p:sp>
            <p:nvSpPr>
              <p:cNvPr id="8218" name="Freeform 26">
                <a:extLst>
                  <a:ext uri="{FF2B5EF4-FFF2-40B4-BE49-F238E27FC236}">
                    <a16:creationId xmlns:a16="http://schemas.microsoft.com/office/drawing/2014/main" xmlns="" id="{C53F7ADE-8C4D-448E-9A90-A2DB8CD8368E}"/>
                  </a:ext>
                </a:extLst>
              </p:cNvPr>
              <p:cNvSpPr>
                <a:spLocks/>
              </p:cNvSpPr>
              <p:nvPr/>
            </p:nvSpPr>
            <p:spPr bwMode="hidden">
              <a:xfrm>
                <a:off x="2585" y="3822"/>
                <a:ext cx="449" cy="186"/>
              </a:xfrm>
              <a:custGeom>
                <a:avLst/>
                <a:gdLst/>
                <a:ahLst/>
                <a:cxnLst>
                  <a:cxn ang="0">
                    <a:pos x="6" y="6"/>
                  </a:cxn>
                  <a:cxn ang="0">
                    <a:pos x="78" y="12"/>
                  </a:cxn>
                  <a:cxn ang="0">
                    <a:pos x="150" y="18"/>
                  </a:cxn>
                  <a:cxn ang="0">
                    <a:pos x="215" y="36"/>
                  </a:cxn>
                  <a:cxn ang="0">
                    <a:pos x="275" y="60"/>
                  </a:cxn>
                  <a:cxn ang="0">
                    <a:pos x="329" y="84"/>
                  </a:cxn>
                  <a:cxn ang="0">
                    <a:pos x="377" y="114"/>
                  </a:cxn>
                  <a:cxn ang="0">
                    <a:pos x="419" y="150"/>
                  </a:cxn>
                  <a:cxn ang="0">
                    <a:pos x="448" y="186"/>
                  </a:cxn>
                  <a:cxn ang="0">
                    <a:pos x="448" y="162"/>
                  </a:cxn>
                  <a:cxn ang="0">
                    <a:pos x="413" y="126"/>
                  </a:cxn>
                  <a:cxn ang="0">
                    <a:pos x="371" y="96"/>
                  </a:cxn>
                  <a:cxn ang="0">
                    <a:pos x="323" y="66"/>
                  </a:cxn>
                  <a:cxn ang="0">
                    <a:pos x="269" y="48"/>
                  </a:cxn>
                  <a:cxn ang="0">
                    <a:pos x="144" y="12"/>
                  </a:cxn>
                  <a:cxn ang="0">
                    <a:pos x="78" y="6"/>
                  </a:cxn>
                  <a:cxn ang="0">
                    <a:pos x="6" y="0"/>
                  </a:cxn>
                  <a:cxn ang="0">
                    <a:pos x="0" y="0"/>
                  </a:cxn>
                  <a:cxn ang="0">
                    <a:pos x="0" y="0"/>
                  </a:cxn>
                  <a:cxn ang="0">
                    <a:pos x="0" y="6"/>
                  </a:cxn>
                  <a:cxn ang="0">
                    <a:pos x="0" y="6"/>
                  </a:cxn>
                  <a:cxn ang="0">
                    <a:pos x="6" y="6"/>
                  </a:cxn>
                  <a:cxn ang="0">
                    <a:pos x="6" y="6"/>
                  </a:cxn>
                </a:cxnLst>
                <a:rect l="0" t="0" r="r" b="b"/>
                <a:pathLst>
                  <a:path w="448" h="186">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0"/>
                    </a:lnTo>
                    <a:lnTo>
                      <a:pt x="0" y="6"/>
                    </a:lnTo>
                    <a:lnTo>
                      <a:pt x="0" y="6"/>
                    </a:lnTo>
                    <a:lnTo>
                      <a:pt x="6" y="6"/>
                    </a:lnTo>
                    <a:lnTo>
                      <a:pt x="6" y="6"/>
                    </a:lnTo>
                    <a:close/>
                  </a:path>
                </a:pathLst>
              </a:custGeom>
              <a:gradFill rotWithShape="0">
                <a:gsLst>
                  <a:gs pos="0">
                    <a:schemeClr val="accent2">
                      <a:gamma/>
                      <a:shade val="90980"/>
                      <a:invGamma/>
                    </a:schemeClr>
                  </a:gs>
                  <a:gs pos="100000">
                    <a:schemeClr val="accent2"/>
                  </a:gs>
                </a:gsLst>
                <a:lin ang="5400000" scaled="1"/>
              </a:gradFill>
              <a:ln w="9525">
                <a:noFill/>
                <a:round/>
                <a:headEnd/>
                <a:tailEnd/>
              </a:ln>
            </p:spPr>
            <p:txBody>
              <a:bodyPr/>
              <a:lstStyle/>
              <a:p>
                <a:pPr>
                  <a:defRPr/>
                </a:pPr>
                <a:endParaRPr lang="el-GR" sz="1800">
                  <a:latin typeface="Arial" charset="0"/>
                </a:endParaRPr>
              </a:p>
            </p:txBody>
          </p:sp>
          <p:sp>
            <p:nvSpPr>
              <p:cNvPr id="8219" name="Freeform 27">
                <a:extLst>
                  <a:ext uri="{FF2B5EF4-FFF2-40B4-BE49-F238E27FC236}">
                    <a16:creationId xmlns:a16="http://schemas.microsoft.com/office/drawing/2014/main" xmlns="" id="{DA76AD0A-2099-4DA0-BEE4-D442B3146861}"/>
                  </a:ext>
                </a:extLst>
              </p:cNvPr>
              <p:cNvSpPr>
                <a:spLocks/>
              </p:cNvSpPr>
              <p:nvPr/>
            </p:nvSpPr>
            <p:spPr bwMode="hidden">
              <a:xfrm>
                <a:off x="2142" y="3852"/>
                <a:ext cx="892" cy="462"/>
              </a:xfrm>
              <a:custGeom>
                <a:avLst/>
                <a:gdLst/>
                <a:ahLst/>
                <a:cxnLst>
                  <a:cxn ang="0">
                    <a:pos x="23" y="276"/>
                  </a:cxn>
                  <a:cxn ang="0">
                    <a:pos x="29" y="222"/>
                  </a:cxn>
                  <a:cxn ang="0">
                    <a:pos x="59" y="174"/>
                  </a:cxn>
                  <a:cxn ang="0">
                    <a:pos x="95" y="132"/>
                  </a:cxn>
                  <a:cxn ang="0">
                    <a:pos x="149" y="96"/>
                  </a:cxn>
                  <a:cxn ang="0">
                    <a:pos x="209" y="60"/>
                  </a:cxn>
                  <a:cxn ang="0">
                    <a:pos x="281" y="36"/>
                  </a:cxn>
                  <a:cxn ang="0">
                    <a:pos x="364" y="24"/>
                  </a:cxn>
                  <a:cxn ang="0">
                    <a:pos x="448" y="18"/>
                  </a:cxn>
                  <a:cxn ang="0">
                    <a:pos x="532" y="24"/>
                  </a:cxn>
                  <a:cxn ang="0">
                    <a:pos x="609" y="36"/>
                  </a:cxn>
                  <a:cxn ang="0">
                    <a:pos x="681" y="60"/>
                  </a:cxn>
                  <a:cxn ang="0">
                    <a:pos x="741" y="96"/>
                  </a:cxn>
                  <a:cxn ang="0">
                    <a:pos x="795" y="132"/>
                  </a:cxn>
                  <a:cxn ang="0">
                    <a:pos x="831" y="174"/>
                  </a:cxn>
                  <a:cxn ang="0">
                    <a:pos x="861" y="222"/>
                  </a:cxn>
                  <a:cxn ang="0">
                    <a:pos x="867" y="276"/>
                  </a:cxn>
                  <a:cxn ang="0">
                    <a:pos x="855" y="330"/>
                  </a:cxn>
                  <a:cxn ang="0">
                    <a:pos x="831" y="378"/>
                  </a:cxn>
                  <a:cxn ang="0">
                    <a:pos x="783" y="426"/>
                  </a:cxn>
                  <a:cxn ang="0">
                    <a:pos x="723" y="462"/>
                  </a:cxn>
                  <a:cxn ang="0">
                    <a:pos x="765" y="462"/>
                  </a:cxn>
                  <a:cxn ang="0">
                    <a:pos x="819" y="426"/>
                  </a:cxn>
                  <a:cxn ang="0">
                    <a:pos x="855" y="378"/>
                  </a:cxn>
                  <a:cxn ang="0">
                    <a:pos x="884" y="330"/>
                  </a:cxn>
                  <a:cxn ang="0">
                    <a:pos x="890" y="276"/>
                  </a:cxn>
                  <a:cxn ang="0">
                    <a:pos x="884" y="222"/>
                  </a:cxn>
                  <a:cxn ang="0">
                    <a:pos x="855" y="168"/>
                  </a:cxn>
                  <a:cxn ang="0">
                    <a:pos x="813" y="120"/>
                  </a:cxn>
                  <a:cxn ang="0">
                    <a:pos x="759" y="84"/>
                  </a:cxn>
                  <a:cxn ang="0">
                    <a:pos x="693" y="48"/>
                  </a:cxn>
                  <a:cxn ang="0">
                    <a:pos x="621" y="24"/>
                  </a:cxn>
                  <a:cxn ang="0">
                    <a:pos x="538" y="6"/>
                  </a:cxn>
                  <a:cxn ang="0">
                    <a:pos x="448" y="0"/>
                  </a:cxn>
                  <a:cxn ang="0">
                    <a:pos x="358" y="6"/>
                  </a:cxn>
                  <a:cxn ang="0">
                    <a:pos x="275" y="24"/>
                  </a:cxn>
                  <a:cxn ang="0">
                    <a:pos x="197" y="48"/>
                  </a:cxn>
                  <a:cxn ang="0">
                    <a:pos x="131" y="84"/>
                  </a:cxn>
                  <a:cxn ang="0">
                    <a:pos x="77" y="120"/>
                  </a:cxn>
                  <a:cxn ang="0">
                    <a:pos x="35" y="168"/>
                  </a:cxn>
                  <a:cxn ang="0">
                    <a:pos x="12" y="222"/>
                  </a:cxn>
                  <a:cxn ang="0">
                    <a:pos x="0" y="276"/>
                  </a:cxn>
                  <a:cxn ang="0">
                    <a:pos x="6" y="330"/>
                  </a:cxn>
                  <a:cxn ang="0">
                    <a:pos x="35" y="378"/>
                  </a:cxn>
                  <a:cxn ang="0">
                    <a:pos x="71" y="426"/>
                  </a:cxn>
                  <a:cxn ang="0">
                    <a:pos x="125" y="462"/>
                  </a:cxn>
                  <a:cxn ang="0">
                    <a:pos x="167" y="462"/>
                  </a:cxn>
                  <a:cxn ang="0">
                    <a:pos x="107" y="426"/>
                  </a:cxn>
                  <a:cxn ang="0">
                    <a:pos x="59" y="378"/>
                  </a:cxn>
                  <a:cxn ang="0">
                    <a:pos x="35" y="330"/>
                  </a:cxn>
                  <a:cxn ang="0">
                    <a:pos x="23" y="276"/>
                  </a:cxn>
                  <a:cxn ang="0">
                    <a:pos x="23" y="276"/>
                  </a:cxn>
                </a:cxnLst>
                <a:rect l="0" t="0" r="r" b="b"/>
                <a:pathLst>
                  <a:path w="890" h="462">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lnTo>
                      <a:pt x="23" y="276"/>
                    </a:lnTo>
                    <a:close/>
                  </a:path>
                </a:pathLst>
              </a:custGeom>
              <a:gradFill rotWithShape="0">
                <a:gsLst>
                  <a:gs pos="0">
                    <a:schemeClr val="accent2"/>
                  </a:gs>
                  <a:gs pos="100000">
                    <a:schemeClr val="accent2">
                      <a:gamma/>
                      <a:shade val="84706"/>
                      <a:invGamma/>
                    </a:schemeClr>
                  </a:gs>
                </a:gsLst>
                <a:lin ang="2700000" scaled="1"/>
              </a:gradFill>
              <a:ln w="9525">
                <a:noFill/>
                <a:round/>
                <a:headEnd/>
                <a:tailEnd/>
              </a:ln>
            </p:spPr>
            <p:txBody>
              <a:bodyPr/>
              <a:lstStyle/>
              <a:p>
                <a:pPr>
                  <a:defRPr/>
                </a:pPr>
                <a:endParaRPr lang="el-GR" sz="1800">
                  <a:latin typeface="Arial" charset="0"/>
                </a:endParaRPr>
              </a:p>
            </p:txBody>
          </p:sp>
          <p:sp>
            <p:nvSpPr>
              <p:cNvPr id="8220" name="Freeform 28">
                <a:extLst>
                  <a:ext uri="{FF2B5EF4-FFF2-40B4-BE49-F238E27FC236}">
                    <a16:creationId xmlns:a16="http://schemas.microsoft.com/office/drawing/2014/main" xmlns="" id="{998DD821-AE9C-42EA-9A27-64BE086EF2BB}"/>
                  </a:ext>
                </a:extLst>
              </p:cNvPr>
              <p:cNvSpPr>
                <a:spLocks/>
              </p:cNvSpPr>
              <p:nvPr/>
            </p:nvSpPr>
            <p:spPr bwMode="hidden">
              <a:xfrm>
                <a:off x="2082" y="3828"/>
                <a:ext cx="407" cy="486"/>
              </a:xfrm>
              <a:custGeom>
                <a:avLst/>
                <a:gdLst/>
                <a:ahLst/>
                <a:cxnLst>
                  <a:cxn ang="0">
                    <a:pos x="18" y="300"/>
                  </a:cxn>
                  <a:cxn ang="0">
                    <a:pos x="24" y="246"/>
                  </a:cxn>
                  <a:cxn ang="0">
                    <a:pos x="48" y="198"/>
                  </a:cxn>
                  <a:cxn ang="0">
                    <a:pos x="83" y="150"/>
                  </a:cxn>
                  <a:cxn ang="0">
                    <a:pos x="131" y="108"/>
                  </a:cxn>
                  <a:cxn ang="0">
                    <a:pos x="185" y="72"/>
                  </a:cxn>
                  <a:cxn ang="0">
                    <a:pos x="251" y="42"/>
                  </a:cxn>
                  <a:cxn ang="0">
                    <a:pos x="329" y="24"/>
                  </a:cxn>
                  <a:cxn ang="0">
                    <a:pos x="406" y="6"/>
                  </a:cxn>
                  <a:cxn ang="0">
                    <a:pos x="406" y="0"/>
                  </a:cxn>
                  <a:cxn ang="0">
                    <a:pos x="323" y="12"/>
                  </a:cxn>
                  <a:cxn ang="0">
                    <a:pos x="245" y="36"/>
                  </a:cxn>
                  <a:cxn ang="0">
                    <a:pos x="179" y="66"/>
                  </a:cxn>
                  <a:cxn ang="0">
                    <a:pos x="119" y="102"/>
                  </a:cxn>
                  <a:cxn ang="0">
                    <a:pos x="72" y="144"/>
                  </a:cxn>
                  <a:cxn ang="0">
                    <a:pos x="30" y="192"/>
                  </a:cxn>
                  <a:cxn ang="0">
                    <a:pos x="6" y="246"/>
                  </a:cxn>
                  <a:cxn ang="0">
                    <a:pos x="0" y="300"/>
                  </a:cxn>
                  <a:cxn ang="0">
                    <a:pos x="6" y="348"/>
                  </a:cxn>
                  <a:cxn ang="0">
                    <a:pos x="30" y="396"/>
                  </a:cxn>
                  <a:cxn ang="0">
                    <a:pos x="66" y="444"/>
                  </a:cxn>
                  <a:cxn ang="0">
                    <a:pos x="107" y="486"/>
                  </a:cxn>
                  <a:cxn ang="0">
                    <a:pos x="131" y="486"/>
                  </a:cxn>
                  <a:cxn ang="0">
                    <a:pos x="83" y="450"/>
                  </a:cxn>
                  <a:cxn ang="0">
                    <a:pos x="48" y="402"/>
                  </a:cxn>
                  <a:cxn ang="0">
                    <a:pos x="24" y="354"/>
                  </a:cxn>
                  <a:cxn ang="0">
                    <a:pos x="18" y="300"/>
                  </a:cxn>
                  <a:cxn ang="0">
                    <a:pos x="18" y="300"/>
                  </a:cxn>
                </a:cxnLst>
                <a:rect l="0" t="0" r="r" b="b"/>
                <a:pathLst>
                  <a:path w="406" h="486">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lnTo>
                      <a:pt x="18" y="300"/>
                    </a:lnTo>
                    <a:close/>
                  </a:path>
                </a:pathLst>
              </a:custGeom>
              <a:gradFill rotWithShape="0">
                <a:gsLst>
                  <a:gs pos="0">
                    <a:schemeClr val="accent2"/>
                  </a:gs>
                  <a:gs pos="100000">
                    <a:schemeClr val="accent2">
                      <a:gamma/>
                      <a:shade val="90980"/>
                      <a:invGamma/>
                    </a:schemeClr>
                  </a:gs>
                </a:gsLst>
                <a:lin ang="0" scaled="1"/>
              </a:gradFill>
              <a:ln w="9525">
                <a:noFill/>
                <a:round/>
                <a:headEnd/>
                <a:tailEnd/>
              </a:ln>
            </p:spPr>
            <p:txBody>
              <a:bodyPr/>
              <a:lstStyle/>
              <a:p>
                <a:pPr>
                  <a:defRPr/>
                </a:pPr>
                <a:endParaRPr lang="el-GR" sz="1800">
                  <a:latin typeface="Arial" charset="0"/>
                </a:endParaRPr>
              </a:p>
            </p:txBody>
          </p:sp>
          <p:sp>
            <p:nvSpPr>
              <p:cNvPr id="8221" name="Freeform 29">
                <a:extLst>
                  <a:ext uri="{FF2B5EF4-FFF2-40B4-BE49-F238E27FC236}">
                    <a16:creationId xmlns:a16="http://schemas.microsoft.com/office/drawing/2014/main" xmlns="" id="{06AAC0DA-4E03-4D42-950D-008B1432BFF4}"/>
                  </a:ext>
                </a:extLst>
              </p:cNvPr>
              <p:cNvSpPr>
                <a:spLocks/>
              </p:cNvSpPr>
              <p:nvPr/>
            </p:nvSpPr>
            <p:spPr bwMode="hidden">
              <a:xfrm>
                <a:off x="2987" y="4044"/>
                <a:ext cx="108" cy="252"/>
              </a:xfrm>
              <a:custGeom>
                <a:avLst/>
                <a:gdLst/>
                <a:ahLst/>
                <a:cxnLst>
                  <a:cxn ang="0">
                    <a:pos x="89" y="84"/>
                  </a:cxn>
                  <a:cxn ang="0">
                    <a:pos x="83" y="132"/>
                  </a:cxn>
                  <a:cxn ang="0">
                    <a:pos x="65" y="174"/>
                  </a:cxn>
                  <a:cxn ang="0">
                    <a:pos x="36" y="216"/>
                  </a:cxn>
                  <a:cxn ang="0">
                    <a:pos x="0" y="252"/>
                  </a:cxn>
                  <a:cxn ang="0">
                    <a:pos x="18" y="252"/>
                  </a:cxn>
                  <a:cxn ang="0">
                    <a:pos x="53" y="216"/>
                  </a:cxn>
                  <a:cxn ang="0">
                    <a:pos x="83" y="174"/>
                  </a:cxn>
                  <a:cxn ang="0">
                    <a:pos x="101" y="132"/>
                  </a:cxn>
                  <a:cxn ang="0">
                    <a:pos x="107" y="84"/>
                  </a:cxn>
                  <a:cxn ang="0">
                    <a:pos x="101" y="42"/>
                  </a:cxn>
                  <a:cxn ang="0">
                    <a:pos x="89" y="0"/>
                  </a:cxn>
                  <a:cxn ang="0">
                    <a:pos x="65" y="0"/>
                  </a:cxn>
                  <a:cxn ang="0">
                    <a:pos x="83" y="42"/>
                  </a:cxn>
                  <a:cxn ang="0">
                    <a:pos x="89" y="84"/>
                  </a:cxn>
                  <a:cxn ang="0">
                    <a:pos x="89" y="84"/>
                  </a:cxn>
                </a:cxnLst>
                <a:rect l="0" t="0" r="r" b="b"/>
                <a:pathLst>
                  <a:path w="107" h="252">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lnTo>
                      <a:pt x="89" y="84"/>
                    </a:lnTo>
                    <a:close/>
                  </a:path>
                </a:pathLst>
              </a:custGeom>
              <a:gradFill rotWithShape="0">
                <a:gsLst>
                  <a:gs pos="0">
                    <a:schemeClr val="accent2"/>
                  </a:gs>
                  <a:gs pos="100000">
                    <a:schemeClr val="accent2">
                      <a:gamma/>
                      <a:shade val="81961"/>
                      <a:invGamma/>
                    </a:schemeClr>
                  </a:gs>
                </a:gsLst>
                <a:lin ang="5400000" scaled="1"/>
              </a:gradFill>
              <a:ln w="9525">
                <a:noFill/>
                <a:round/>
                <a:headEnd/>
                <a:tailEnd/>
              </a:ln>
            </p:spPr>
            <p:txBody>
              <a:bodyPr/>
              <a:lstStyle/>
              <a:p>
                <a:pPr>
                  <a:defRPr/>
                </a:pPr>
                <a:endParaRPr lang="el-GR" sz="1800">
                  <a:latin typeface="Arial" charset="0"/>
                </a:endParaRPr>
              </a:p>
            </p:txBody>
          </p:sp>
          <p:sp>
            <p:nvSpPr>
              <p:cNvPr id="8222" name="Freeform 30">
                <a:extLst>
                  <a:ext uri="{FF2B5EF4-FFF2-40B4-BE49-F238E27FC236}">
                    <a16:creationId xmlns:a16="http://schemas.microsoft.com/office/drawing/2014/main" xmlns="" id="{978A4E22-A557-4181-B3DC-2C9F6037FD76}"/>
                  </a:ext>
                </a:extLst>
              </p:cNvPr>
              <p:cNvSpPr>
                <a:spLocks/>
              </p:cNvSpPr>
              <p:nvPr/>
            </p:nvSpPr>
            <p:spPr bwMode="hidden">
              <a:xfrm>
                <a:off x="2068" y="3685"/>
                <a:ext cx="835" cy="150"/>
              </a:xfrm>
              <a:custGeom>
                <a:avLst/>
                <a:gdLst/>
                <a:ahLst/>
                <a:cxnLst>
                  <a:cxn ang="0">
                    <a:pos x="518" y="18"/>
                  </a:cxn>
                  <a:cxn ang="0">
                    <a:pos x="597" y="24"/>
                  </a:cxn>
                  <a:cxn ang="0">
                    <a:pos x="682" y="30"/>
                  </a:cxn>
                  <a:cxn ang="0">
                    <a:pos x="755" y="42"/>
                  </a:cxn>
                  <a:cxn ang="0">
                    <a:pos x="828" y="60"/>
                  </a:cxn>
                  <a:cxn ang="0">
                    <a:pos x="835" y="42"/>
                  </a:cxn>
                  <a:cxn ang="0">
                    <a:pos x="761" y="24"/>
                  </a:cxn>
                  <a:cxn ang="0">
                    <a:pos x="688" y="12"/>
                  </a:cxn>
                  <a:cxn ang="0">
                    <a:pos x="603" y="6"/>
                  </a:cxn>
                  <a:cxn ang="0">
                    <a:pos x="518" y="0"/>
                  </a:cxn>
                  <a:cxn ang="0">
                    <a:pos x="372" y="12"/>
                  </a:cxn>
                  <a:cxn ang="0">
                    <a:pos x="232" y="36"/>
                  </a:cxn>
                  <a:cxn ang="0">
                    <a:pos x="110" y="78"/>
                  </a:cxn>
                  <a:cxn ang="0">
                    <a:pos x="0" y="132"/>
                  </a:cxn>
                  <a:cxn ang="0">
                    <a:pos x="19" y="150"/>
                  </a:cxn>
                  <a:cxn ang="0">
                    <a:pos x="122" y="96"/>
                  </a:cxn>
                  <a:cxn ang="0">
                    <a:pos x="244" y="54"/>
                  </a:cxn>
                  <a:cxn ang="0">
                    <a:pos x="378" y="30"/>
                  </a:cxn>
                  <a:cxn ang="0">
                    <a:pos x="518" y="18"/>
                  </a:cxn>
                  <a:cxn ang="0">
                    <a:pos x="518" y="18"/>
                  </a:cxn>
                </a:cxnLst>
                <a:rect l="0" t="0" r="r" b="b"/>
                <a:pathLst>
                  <a:path w="835" h="15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lnTo>
                      <a:pt x="518" y="18"/>
                    </a:lnTo>
                    <a:close/>
                  </a:path>
                </a:pathLst>
              </a:custGeom>
              <a:solidFill>
                <a:schemeClr val="accent2"/>
              </a:solidFill>
              <a:ln w="9525">
                <a:noFill/>
                <a:round/>
                <a:headEnd/>
                <a:tailEnd/>
              </a:ln>
            </p:spPr>
            <p:txBody>
              <a:bodyPr/>
              <a:lstStyle/>
              <a:p>
                <a:pPr>
                  <a:defRPr/>
                </a:pPr>
                <a:endParaRPr lang="el-GR" sz="1800">
                  <a:latin typeface="Arial" charset="0"/>
                </a:endParaRPr>
              </a:p>
            </p:txBody>
          </p:sp>
          <p:sp>
            <p:nvSpPr>
              <p:cNvPr id="8223" name="Freeform 31">
                <a:extLst>
                  <a:ext uri="{FF2B5EF4-FFF2-40B4-BE49-F238E27FC236}">
                    <a16:creationId xmlns:a16="http://schemas.microsoft.com/office/drawing/2014/main" xmlns="" id="{97069B5D-15DF-460C-BE47-C62055C99AA9}"/>
                  </a:ext>
                </a:extLst>
              </p:cNvPr>
              <p:cNvSpPr>
                <a:spLocks/>
              </p:cNvSpPr>
              <p:nvPr/>
            </p:nvSpPr>
            <p:spPr bwMode="hidden">
              <a:xfrm>
                <a:off x="1867" y="3853"/>
                <a:ext cx="171" cy="461"/>
              </a:xfrm>
              <a:custGeom>
                <a:avLst/>
                <a:gdLst/>
                <a:ahLst/>
                <a:cxnLst>
                  <a:cxn ang="0">
                    <a:pos x="31" y="263"/>
                  </a:cxn>
                  <a:cxn ang="0">
                    <a:pos x="43" y="191"/>
                  </a:cxn>
                  <a:cxn ang="0">
                    <a:pos x="67" y="131"/>
                  </a:cxn>
                  <a:cxn ang="0">
                    <a:pos x="116" y="72"/>
                  </a:cxn>
                  <a:cxn ang="0">
                    <a:pos x="171" y="18"/>
                  </a:cxn>
                  <a:cxn ang="0">
                    <a:pos x="153" y="0"/>
                  </a:cxn>
                  <a:cxn ang="0">
                    <a:pos x="86" y="60"/>
                  </a:cxn>
                  <a:cxn ang="0">
                    <a:pos x="43" y="120"/>
                  </a:cxn>
                  <a:cxn ang="0">
                    <a:pos x="13" y="191"/>
                  </a:cxn>
                  <a:cxn ang="0">
                    <a:pos x="0" y="263"/>
                  </a:cxn>
                  <a:cxn ang="0">
                    <a:pos x="6" y="317"/>
                  </a:cxn>
                  <a:cxn ang="0">
                    <a:pos x="25" y="365"/>
                  </a:cxn>
                  <a:cxn ang="0">
                    <a:pos x="49" y="413"/>
                  </a:cxn>
                  <a:cxn ang="0">
                    <a:pos x="86" y="461"/>
                  </a:cxn>
                  <a:cxn ang="0">
                    <a:pos x="122" y="461"/>
                  </a:cxn>
                  <a:cxn ang="0">
                    <a:pos x="86" y="413"/>
                  </a:cxn>
                  <a:cxn ang="0">
                    <a:pos x="55" y="365"/>
                  </a:cxn>
                  <a:cxn ang="0">
                    <a:pos x="37" y="317"/>
                  </a:cxn>
                  <a:cxn ang="0">
                    <a:pos x="31" y="263"/>
                  </a:cxn>
                  <a:cxn ang="0">
                    <a:pos x="31" y="263"/>
                  </a:cxn>
                </a:cxnLst>
                <a:rect l="0" t="0" r="r" b="b"/>
                <a:pathLst>
                  <a:path w="171" h="461">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lnTo>
                      <a:pt x="31" y="263"/>
                    </a:lnTo>
                    <a:close/>
                  </a:path>
                </a:pathLst>
              </a:custGeom>
              <a:solidFill>
                <a:schemeClr val="accent2"/>
              </a:solidFill>
              <a:ln w="9525">
                <a:noFill/>
                <a:round/>
                <a:headEnd/>
                <a:tailEnd/>
              </a:ln>
            </p:spPr>
            <p:txBody>
              <a:bodyPr/>
              <a:lstStyle/>
              <a:p>
                <a:pPr>
                  <a:defRPr/>
                </a:pPr>
                <a:endParaRPr lang="el-GR" sz="1800">
                  <a:latin typeface="Arial" charset="0"/>
                </a:endParaRPr>
              </a:p>
            </p:txBody>
          </p:sp>
          <p:sp>
            <p:nvSpPr>
              <p:cNvPr id="8224" name="Freeform 32">
                <a:extLst>
                  <a:ext uri="{FF2B5EF4-FFF2-40B4-BE49-F238E27FC236}">
                    <a16:creationId xmlns:a16="http://schemas.microsoft.com/office/drawing/2014/main" xmlns="" id="{19BD3C30-AC48-4BB0-BC6B-7D4F720B7200}"/>
                  </a:ext>
                </a:extLst>
              </p:cNvPr>
              <p:cNvSpPr>
                <a:spLocks/>
              </p:cNvSpPr>
              <p:nvPr/>
            </p:nvSpPr>
            <p:spPr bwMode="hidden">
              <a:xfrm>
                <a:off x="2951" y="3751"/>
                <a:ext cx="360" cy="563"/>
              </a:xfrm>
              <a:custGeom>
                <a:avLst/>
                <a:gdLst/>
                <a:ahLst/>
                <a:cxnLst>
                  <a:cxn ang="0">
                    <a:pos x="360" y="365"/>
                  </a:cxn>
                  <a:cxn ang="0">
                    <a:pos x="353" y="305"/>
                  </a:cxn>
                  <a:cxn ang="0">
                    <a:pos x="335" y="251"/>
                  </a:cxn>
                  <a:cxn ang="0">
                    <a:pos x="305" y="204"/>
                  </a:cxn>
                  <a:cxn ang="0">
                    <a:pos x="262" y="156"/>
                  </a:cxn>
                  <a:cxn ang="0">
                    <a:pos x="213" y="108"/>
                  </a:cxn>
                  <a:cxn ang="0">
                    <a:pos x="159" y="66"/>
                  </a:cxn>
                  <a:cxn ang="0">
                    <a:pos x="92" y="30"/>
                  </a:cxn>
                  <a:cxn ang="0">
                    <a:pos x="19" y="0"/>
                  </a:cxn>
                  <a:cxn ang="0">
                    <a:pos x="0" y="12"/>
                  </a:cxn>
                  <a:cxn ang="0">
                    <a:pos x="67" y="42"/>
                  </a:cxn>
                  <a:cxn ang="0">
                    <a:pos x="134" y="78"/>
                  </a:cxn>
                  <a:cxn ang="0">
                    <a:pos x="189" y="114"/>
                  </a:cxn>
                  <a:cxn ang="0">
                    <a:pos x="238" y="162"/>
                  </a:cxn>
                  <a:cxn ang="0">
                    <a:pos x="274" y="210"/>
                  </a:cxn>
                  <a:cxn ang="0">
                    <a:pos x="299" y="257"/>
                  </a:cxn>
                  <a:cxn ang="0">
                    <a:pos x="317" y="311"/>
                  </a:cxn>
                  <a:cxn ang="0">
                    <a:pos x="323" y="365"/>
                  </a:cxn>
                  <a:cxn ang="0">
                    <a:pos x="317" y="419"/>
                  </a:cxn>
                  <a:cxn ang="0">
                    <a:pos x="299" y="467"/>
                  </a:cxn>
                  <a:cxn ang="0">
                    <a:pos x="274" y="515"/>
                  </a:cxn>
                  <a:cxn ang="0">
                    <a:pos x="238" y="563"/>
                  </a:cxn>
                  <a:cxn ang="0">
                    <a:pos x="268" y="563"/>
                  </a:cxn>
                  <a:cxn ang="0">
                    <a:pos x="311" y="515"/>
                  </a:cxn>
                  <a:cxn ang="0">
                    <a:pos x="335" y="467"/>
                  </a:cxn>
                  <a:cxn ang="0">
                    <a:pos x="353" y="419"/>
                  </a:cxn>
                  <a:cxn ang="0">
                    <a:pos x="360" y="365"/>
                  </a:cxn>
                  <a:cxn ang="0">
                    <a:pos x="360" y="365"/>
                  </a:cxn>
                </a:cxnLst>
                <a:rect l="0" t="0" r="r" b="b"/>
                <a:pathLst>
                  <a:path w="360" h="563">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lnTo>
                      <a:pt x="360" y="36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el-GR" sz="1800">
                  <a:latin typeface="Arial" charset="0"/>
                </a:endParaRPr>
              </a:p>
            </p:txBody>
          </p:sp>
          <p:sp>
            <p:nvSpPr>
              <p:cNvPr id="8225" name="Freeform 33">
                <a:extLst>
                  <a:ext uri="{FF2B5EF4-FFF2-40B4-BE49-F238E27FC236}">
                    <a16:creationId xmlns:a16="http://schemas.microsoft.com/office/drawing/2014/main" xmlns="" id="{A9C81D6A-E09E-4A5B-95A8-59AA1B3FB3E5}"/>
                  </a:ext>
                </a:extLst>
              </p:cNvPr>
              <p:cNvSpPr>
                <a:spLocks/>
              </p:cNvSpPr>
              <p:nvPr/>
            </p:nvSpPr>
            <p:spPr bwMode="hidden">
              <a:xfrm>
                <a:off x="2318" y="3631"/>
                <a:ext cx="1078" cy="425"/>
              </a:xfrm>
              <a:custGeom>
                <a:avLst/>
                <a:gdLst/>
                <a:ahLst/>
                <a:cxnLst>
                  <a:cxn ang="0">
                    <a:pos x="1053" y="425"/>
                  </a:cxn>
                  <a:cxn ang="0">
                    <a:pos x="1078" y="419"/>
                  </a:cxn>
                  <a:cxn ang="0">
                    <a:pos x="1066" y="377"/>
                  </a:cxn>
                  <a:cxn ang="0">
                    <a:pos x="1047" y="336"/>
                  </a:cxn>
                  <a:cxn ang="0">
                    <a:pos x="986" y="252"/>
                  </a:cxn>
                  <a:cxn ang="0">
                    <a:pos x="907" y="180"/>
                  </a:cxn>
                  <a:cxn ang="0">
                    <a:pos x="810" y="120"/>
                  </a:cxn>
                  <a:cxn ang="0">
                    <a:pos x="694" y="72"/>
                  </a:cxn>
                  <a:cxn ang="0">
                    <a:pos x="560" y="30"/>
                  </a:cxn>
                  <a:cxn ang="0">
                    <a:pos x="420" y="6"/>
                  </a:cxn>
                  <a:cxn ang="0">
                    <a:pos x="268" y="0"/>
                  </a:cxn>
                  <a:cxn ang="0">
                    <a:pos x="134" y="6"/>
                  </a:cxn>
                  <a:cxn ang="0">
                    <a:pos x="0" y="24"/>
                  </a:cxn>
                  <a:cxn ang="0">
                    <a:pos x="12" y="36"/>
                  </a:cxn>
                  <a:cxn ang="0">
                    <a:pos x="134" y="18"/>
                  </a:cxn>
                  <a:cxn ang="0">
                    <a:pos x="268" y="12"/>
                  </a:cxn>
                  <a:cxn ang="0">
                    <a:pos x="420" y="18"/>
                  </a:cxn>
                  <a:cxn ang="0">
                    <a:pos x="554" y="42"/>
                  </a:cxn>
                  <a:cxn ang="0">
                    <a:pos x="682" y="84"/>
                  </a:cxn>
                  <a:cxn ang="0">
                    <a:pos x="798" y="132"/>
                  </a:cxn>
                  <a:cxn ang="0">
                    <a:pos x="895" y="192"/>
                  </a:cxn>
                  <a:cxn ang="0">
                    <a:pos x="968" y="264"/>
                  </a:cxn>
                  <a:cxn ang="0">
                    <a:pos x="999" y="300"/>
                  </a:cxn>
                  <a:cxn ang="0">
                    <a:pos x="1023" y="342"/>
                  </a:cxn>
                  <a:cxn ang="0">
                    <a:pos x="1041" y="383"/>
                  </a:cxn>
                  <a:cxn ang="0">
                    <a:pos x="1053" y="425"/>
                  </a:cxn>
                  <a:cxn ang="0">
                    <a:pos x="1053" y="425"/>
                  </a:cxn>
                </a:cxnLst>
                <a:rect l="0" t="0" r="r" b="b"/>
                <a:pathLst>
                  <a:path w="1078" h="425">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lnTo>
                      <a:pt x="1053" y="42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el-GR" sz="1800">
                  <a:latin typeface="Arial" charset="0"/>
                </a:endParaRPr>
              </a:p>
            </p:txBody>
          </p:sp>
          <p:sp>
            <p:nvSpPr>
              <p:cNvPr id="8226" name="Freeform 34">
                <a:extLst>
                  <a:ext uri="{FF2B5EF4-FFF2-40B4-BE49-F238E27FC236}">
                    <a16:creationId xmlns:a16="http://schemas.microsoft.com/office/drawing/2014/main" xmlns="" id="{016BD9B2-E617-43CD-A6DD-D9D652DCB75A}"/>
                  </a:ext>
                </a:extLst>
              </p:cNvPr>
              <p:cNvSpPr>
                <a:spLocks/>
              </p:cNvSpPr>
              <p:nvPr/>
            </p:nvSpPr>
            <p:spPr bwMode="hidden">
              <a:xfrm>
                <a:off x="3304" y="4080"/>
                <a:ext cx="98" cy="234"/>
              </a:xfrm>
              <a:custGeom>
                <a:avLst/>
                <a:gdLst/>
                <a:ahLst/>
                <a:cxnLst>
                  <a:cxn ang="0">
                    <a:pos x="0" y="234"/>
                  </a:cxn>
                  <a:cxn ang="0">
                    <a:pos x="25" y="234"/>
                  </a:cxn>
                  <a:cxn ang="0">
                    <a:pos x="55" y="186"/>
                  </a:cxn>
                  <a:cxn ang="0">
                    <a:pos x="80" y="138"/>
                  </a:cxn>
                  <a:cxn ang="0">
                    <a:pos x="92" y="90"/>
                  </a:cxn>
                  <a:cxn ang="0">
                    <a:pos x="98" y="36"/>
                  </a:cxn>
                  <a:cxn ang="0">
                    <a:pos x="98" y="0"/>
                  </a:cxn>
                  <a:cxn ang="0">
                    <a:pos x="74" y="0"/>
                  </a:cxn>
                  <a:cxn ang="0">
                    <a:pos x="74" y="36"/>
                  </a:cxn>
                  <a:cxn ang="0">
                    <a:pos x="67" y="90"/>
                  </a:cxn>
                  <a:cxn ang="0">
                    <a:pos x="55" y="138"/>
                  </a:cxn>
                  <a:cxn ang="0">
                    <a:pos x="31" y="186"/>
                  </a:cxn>
                  <a:cxn ang="0">
                    <a:pos x="0" y="234"/>
                  </a:cxn>
                  <a:cxn ang="0">
                    <a:pos x="0" y="234"/>
                  </a:cxn>
                </a:cxnLst>
                <a:rect l="0" t="0" r="r" b="b"/>
                <a:pathLst>
                  <a:path w="98" h="234">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lnTo>
                      <a:pt x="0" y="234"/>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el-GR" sz="1800">
                  <a:latin typeface="Arial" charset="0"/>
                </a:endParaRPr>
              </a:p>
            </p:txBody>
          </p:sp>
          <p:sp>
            <p:nvSpPr>
              <p:cNvPr id="8227" name="Freeform 35">
                <a:extLst>
                  <a:ext uri="{FF2B5EF4-FFF2-40B4-BE49-F238E27FC236}">
                    <a16:creationId xmlns:a16="http://schemas.microsoft.com/office/drawing/2014/main" xmlns="" id="{B6544873-7D43-4A9E-8A05-55A13D477512}"/>
                  </a:ext>
                </a:extLst>
              </p:cNvPr>
              <p:cNvSpPr>
                <a:spLocks/>
              </p:cNvSpPr>
              <p:nvPr/>
            </p:nvSpPr>
            <p:spPr bwMode="hidden">
              <a:xfrm>
                <a:off x="1776" y="3673"/>
                <a:ext cx="481" cy="641"/>
              </a:xfrm>
              <a:custGeom>
                <a:avLst/>
                <a:gdLst/>
                <a:ahLst/>
                <a:cxnLst>
                  <a:cxn ang="0">
                    <a:pos x="18" y="443"/>
                  </a:cxn>
                  <a:cxn ang="0">
                    <a:pos x="24" y="371"/>
                  </a:cxn>
                  <a:cxn ang="0">
                    <a:pos x="55" y="305"/>
                  </a:cxn>
                  <a:cxn ang="0">
                    <a:pos x="91" y="246"/>
                  </a:cxn>
                  <a:cxn ang="0">
                    <a:pos x="146" y="186"/>
                  </a:cxn>
                  <a:cxn ang="0">
                    <a:pos x="213" y="132"/>
                  </a:cxn>
                  <a:cxn ang="0">
                    <a:pos x="292" y="84"/>
                  </a:cxn>
                  <a:cxn ang="0">
                    <a:pos x="384" y="48"/>
                  </a:cxn>
                  <a:cxn ang="0">
                    <a:pos x="481" y="12"/>
                  </a:cxn>
                  <a:cxn ang="0">
                    <a:pos x="457" y="0"/>
                  </a:cxn>
                  <a:cxn ang="0">
                    <a:pos x="359" y="36"/>
                  </a:cxn>
                  <a:cxn ang="0">
                    <a:pos x="274" y="78"/>
                  </a:cxn>
                  <a:cxn ang="0">
                    <a:pos x="195" y="126"/>
                  </a:cxn>
                  <a:cxn ang="0">
                    <a:pos x="128" y="180"/>
                  </a:cxn>
                  <a:cxn ang="0">
                    <a:pos x="73" y="240"/>
                  </a:cxn>
                  <a:cxn ang="0">
                    <a:pos x="37" y="305"/>
                  </a:cxn>
                  <a:cxn ang="0">
                    <a:pos x="6" y="371"/>
                  </a:cxn>
                  <a:cxn ang="0">
                    <a:pos x="0" y="443"/>
                  </a:cxn>
                  <a:cxn ang="0">
                    <a:pos x="6" y="497"/>
                  </a:cxn>
                  <a:cxn ang="0">
                    <a:pos x="18" y="545"/>
                  </a:cxn>
                  <a:cxn ang="0">
                    <a:pos x="43" y="593"/>
                  </a:cxn>
                  <a:cxn ang="0">
                    <a:pos x="73" y="641"/>
                  </a:cxn>
                  <a:cxn ang="0">
                    <a:pos x="97" y="641"/>
                  </a:cxn>
                  <a:cxn ang="0">
                    <a:pos x="67" y="593"/>
                  </a:cxn>
                  <a:cxn ang="0">
                    <a:pos x="43" y="545"/>
                  </a:cxn>
                  <a:cxn ang="0">
                    <a:pos x="24" y="497"/>
                  </a:cxn>
                  <a:cxn ang="0">
                    <a:pos x="18" y="443"/>
                  </a:cxn>
                  <a:cxn ang="0">
                    <a:pos x="18" y="443"/>
                  </a:cxn>
                </a:cxnLst>
                <a:rect l="0" t="0" r="r" b="b"/>
                <a:pathLst>
                  <a:path w="481" h="641">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lnTo>
                      <a:pt x="18" y="443"/>
                    </a:lnTo>
                    <a:close/>
                  </a:path>
                </a:pathLst>
              </a:custGeom>
              <a:solidFill>
                <a:schemeClr val="accent2"/>
              </a:solidFill>
              <a:ln w="9525">
                <a:noFill/>
                <a:round/>
                <a:headEnd/>
                <a:tailEnd/>
              </a:ln>
            </p:spPr>
            <p:txBody>
              <a:bodyPr/>
              <a:lstStyle/>
              <a:p>
                <a:pPr>
                  <a:defRPr/>
                </a:pPr>
                <a:endParaRPr lang="el-GR" sz="1800">
                  <a:latin typeface="Arial" charset="0"/>
                </a:endParaRPr>
              </a:p>
            </p:txBody>
          </p:sp>
        </p:grpSp>
        <p:grpSp>
          <p:nvGrpSpPr>
            <p:cNvPr id="41996" name="Group 36">
              <a:extLst>
                <a:ext uri="{FF2B5EF4-FFF2-40B4-BE49-F238E27FC236}">
                  <a16:creationId xmlns:a16="http://schemas.microsoft.com/office/drawing/2014/main" xmlns="" id="{18007F71-659F-4C20-8A9C-09A37CEE7F0D}"/>
                </a:ext>
              </a:extLst>
            </p:cNvPr>
            <p:cNvGrpSpPr>
              <a:grpSpLocks/>
            </p:cNvGrpSpPr>
            <p:nvPr userDrawn="1"/>
          </p:nvGrpSpPr>
          <p:grpSpPr bwMode="auto">
            <a:xfrm>
              <a:off x="4128" y="3360"/>
              <a:ext cx="1351" cy="821"/>
              <a:chOff x="4128" y="3360"/>
              <a:chExt cx="1351" cy="821"/>
            </a:xfrm>
          </p:grpSpPr>
          <p:sp>
            <p:nvSpPr>
              <p:cNvPr id="8229" name="Freeform 37">
                <a:extLst>
                  <a:ext uri="{FF2B5EF4-FFF2-40B4-BE49-F238E27FC236}">
                    <a16:creationId xmlns:a16="http://schemas.microsoft.com/office/drawing/2014/main" xmlns="" id="{D4B1C992-C74E-4EC1-9A28-1EFF9D4BBF95}"/>
                  </a:ext>
                </a:extLst>
              </p:cNvPr>
              <p:cNvSpPr>
                <a:spLocks noEditPoints="1"/>
              </p:cNvSpPr>
              <p:nvPr/>
            </p:nvSpPr>
            <p:spPr bwMode="hidden">
              <a:xfrm>
                <a:off x="4200" y="3402"/>
                <a:ext cx="1201" cy="731"/>
              </a:xfrm>
              <a:custGeom>
                <a:avLst/>
                <a:gdLst/>
                <a:ahLst/>
                <a:cxnLst>
                  <a:cxn ang="0">
                    <a:pos x="484" y="6"/>
                  </a:cxn>
                  <a:cxn ang="0">
                    <a:pos x="263" y="60"/>
                  </a:cxn>
                  <a:cxn ang="0">
                    <a:pos x="101" y="162"/>
                  </a:cxn>
                  <a:cxn ang="0">
                    <a:pos x="12" y="294"/>
                  </a:cxn>
                  <a:cxn ang="0">
                    <a:pos x="0" y="366"/>
                  </a:cxn>
                  <a:cxn ang="0">
                    <a:pos x="12" y="437"/>
                  </a:cxn>
                  <a:cxn ang="0">
                    <a:pos x="101" y="569"/>
                  </a:cxn>
                  <a:cxn ang="0">
                    <a:pos x="263" y="671"/>
                  </a:cxn>
                  <a:cxn ang="0">
                    <a:pos x="484" y="725"/>
                  </a:cxn>
                  <a:cxn ang="0">
                    <a:pos x="723" y="725"/>
                  </a:cxn>
                  <a:cxn ang="0">
                    <a:pos x="938" y="671"/>
                  </a:cxn>
                  <a:cxn ang="0">
                    <a:pos x="1100" y="569"/>
                  </a:cxn>
                  <a:cxn ang="0">
                    <a:pos x="1189" y="437"/>
                  </a:cxn>
                  <a:cxn ang="0">
                    <a:pos x="1201" y="366"/>
                  </a:cxn>
                  <a:cxn ang="0">
                    <a:pos x="1189" y="294"/>
                  </a:cxn>
                  <a:cxn ang="0">
                    <a:pos x="1100" y="162"/>
                  </a:cxn>
                  <a:cxn ang="0">
                    <a:pos x="938" y="60"/>
                  </a:cxn>
                  <a:cxn ang="0">
                    <a:pos x="723" y="6"/>
                  </a:cxn>
                  <a:cxn ang="0">
                    <a:pos x="604" y="0"/>
                  </a:cxn>
                  <a:cxn ang="0">
                    <a:pos x="490" y="701"/>
                  </a:cxn>
                  <a:cxn ang="0">
                    <a:pos x="287" y="647"/>
                  </a:cxn>
                  <a:cxn ang="0">
                    <a:pos x="131" y="557"/>
                  </a:cxn>
                  <a:cxn ang="0">
                    <a:pos x="48" y="437"/>
                  </a:cxn>
                  <a:cxn ang="0">
                    <a:pos x="36" y="366"/>
                  </a:cxn>
                  <a:cxn ang="0">
                    <a:pos x="48" y="300"/>
                  </a:cxn>
                  <a:cxn ang="0">
                    <a:pos x="131" y="174"/>
                  </a:cxn>
                  <a:cxn ang="0">
                    <a:pos x="287" y="84"/>
                  </a:cxn>
                  <a:cxn ang="0">
                    <a:pos x="490" y="30"/>
                  </a:cxn>
                  <a:cxn ang="0">
                    <a:pos x="717" y="30"/>
                  </a:cxn>
                  <a:cxn ang="0">
                    <a:pos x="920" y="84"/>
                  </a:cxn>
                  <a:cxn ang="0">
                    <a:pos x="1070" y="174"/>
                  </a:cxn>
                  <a:cxn ang="0">
                    <a:pos x="1153" y="300"/>
                  </a:cxn>
                  <a:cxn ang="0">
                    <a:pos x="1153" y="437"/>
                  </a:cxn>
                  <a:cxn ang="0">
                    <a:pos x="1070" y="557"/>
                  </a:cxn>
                  <a:cxn ang="0">
                    <a:pos x="920" y="647"/>
                  </a:cxn>
                  <a:cxn ang="0">
                    <a:pos x="717" y="701"/>
                  </a:cxn>
                  <a:cxn ang="0">
                    <a:pos x="604" y="707"/>
                  </a:cxn>
                </a:cxnLst>
                <a:rect l="0" t="0" r="r" b="b"/>
                <a:pathLst>
                  <a:path w="1201" h="731">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lnTo>
                      <a:pt x="604" y="707"/>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el-GR" sz="1800">
                  <a:latin typeface="Arial" charset="0"/>
                </a:endParaRPr>
              </a:p>
            </p:txBody>
          </p:sp>
          <p:sp>
            <p:nvSpPr>
              <p:cNvPr id="8230" name="Freeform 38">
                <a:extLst>
                  <a:ext uri="{FF2B5EF4-FFF2-40B4-BE49-F238E27FC236}">
                    <a16:creationId xmlns:a16="http://schemas.microsoft.com/office/drawing/2014/main" xmlns="" id="{7F9A6D05-F731-47E9-A0F4-F75D4C2C432C}"/>
                  </a:ext>
                </a:extLst>
              </p:cNvPr>
              <p:cNvSpPr>
                <a:spLocks/>
              </p:cNvSpPr>
              <p:nvPr/>
            </p:nvSpPr>
            <p:spPr bwMode="hidden">
              <a:xfrm>
                <a:off x="4128" y="3366"/>
                <a:ext cx="544" cy="737"/>
              </a:xfrm>
              <a:custGeom>
                <a:avLst/>
                <a:gdLst/>
                <a:ahLst/>
                <a:cxnLst>
                  <a:cxn ang="0">
                    <a:pos x="24" y="402"/>
                  </a:cxn>
                  <a:cxn ang="0">
                    <a:pos x="36" y="330"/>
                  </a:cxn>
                  <a:cxn ang="0">
                    <a:pos x="66" y="264"/>
                  </a:cxn>
                  <a:cxn ang="0">
                    <a:pos x="108" y="204"/>
                  </a:cxn>
                  <a:cxn ang="0">
                    <a:pos x="173" y="150"/>
                  </a:cxn>
                  <a:cxn ang="0">
                    <a:pos x="251" y="102"/>
                  </a:cxn>
                  <a:cxn ang="0">
                    <a:pos x="335" y="60"/>
                  </a:cxn>
                  <a:cxn ang="0">
                    <a:pos x="436" y="30"/>
                  </a:cxn>
                  <a:cxn ang="0">
                    <a:pos x="544" y="12"/>
                  </a:cxn>
                  <a:cxn ang="0">
                    <a:pos x="544" y="0"/>
                  </a:cxn>
                  <a:cxn ang="0">
                    <a:pos x="430" y="18"/>
                  </a:cxn>
                  <a:cxn ang="0">
                    <a:pos x="329" y="48"/>
                  </a:cxn>
                  <a:cxn ang="0">
                    <a:pos x="233" y="90"/>
                  </a:cxn>
                  <a:cxn ang="0">
                    <a:pos x="155" y="138"/>
                  </a:cxn>
                  <a:cxn ang="0">
                    <a:pos x="90" y="198"/>
                  </a:cxn>
                  <a:cxn ang="0">
                    <a:pos x="42" y="258"/>
                  </a:cxn>
                  <a:cxn ang="0">
                    <a:pos x="12" y="330"/>
                  </a:cxn>
                  <a:cxn ang="0">
                    <a:pos x="0" y="402"/>
                  </a:cxn>
                  <a:cxn ang="0">
                    <a:pos x="6" y="455"/>
                  </a:cxn>
                  <a:cxn ang="0">
                    <a:pos x="18" y="503"/>
                  </a:cxn>
                  <a:cxn ang="0">
                    <a:pos x="42" y="545"/>
                  </a:cxn>
                  <a:cxn ang="0">
                    <a:pos x="78" y="593"/>
                  </a:cxn>
                  <a:cxn ang="0">
                    <a:pos x="114" y="635"/>
                  </a:cxn>
                  <a:cxn ang="0">
                    <a:pos x="161" y="671"/>
                  </a:cxn>
                  <a:cxn ang="0">
                    <a:pos x="221" y="707"/>
                  </a:cxn>
                  <a:cxn ang="0">
                    <a:pos x="281" y="737"/>
                  </a:cxn>
                  <a:cxn ang="0">
                    <a:pos x="323" y="737"/>
                  </a:cxn>
                  <a:cxn ang="0">
                    <a:pos x="257" y="707"/>
                  </a:cxn>
                  <a:cxn ang="0">
                    <a:pos x="203" y="671"/>
                  </a:cxn>
                  <a:cxn ang="0">
                    <a:pos x="149" y="635"/>
                  </a:cxn>
                  <a:cxn ang="0">
                    <a:pos x="108" y="593"/>
                  </a:cxn>
                  <a:cxn ang="0">
                    <a:pos x="72" y="551"/>
                  </a:cxn>
                  <a:cxn ang="0">
                    <a:pos x="48" y="503"/>
                  </a:cxn>
                  <a:cxn ang="0">
                    <a:pos x="30" y="455"/>
                  </a:cxn>
                  <a:cxn ang="0">
                    <a:pos x="24" y="402"/>
                  </a:cxn>
                  <a:cxn ang="0">
                    <a:pos x="24" y="402"/>
                  </a:cxn>
                </a:cxnLst>
                <a:rect l="0" t="0" r="r" b="b"/>
                <a:pathLst>
                  <a:path w="544" h="737">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lnTo>
                      <a:pt x="24" y="402"/>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el-GR" sz="1800">
                  <a:latin typeface="Arial" charset="0"/>
                </a:endParaRPr>
              </a:p>
            </p:txBody>
          </p:sp>
          <p:sp>
            <p:nvSpPr>
              <p:cNvPr id="8231" name="Freeform 39">
                <a:extLst>
                  <a:ext uri="{FF2B5EF4-FFF2-40B4-BE49-F238E27FC236}">
                    <a16:creationId xmlns:a16="http://schemas.microsoft.com/office/drawing/2014/main" xmlns="" id="{6EC97322-167D-41D8-8059-541459E9BEB7}"/>
                  </a:ext>
                </a:extLst>
              </p:cNvPr>
              <p:cNvSpPr>
                <a:spLocks/>
              </p:cNvSpPr>
              <p:nvPr/>
            </p:nvSpPr>
            <p:spPr bwMode="hidden">
              <a:xfrm>
                <a:off x="4792" y="3360"/>
                <a:ext cx="609" cy="252"/>
              </a:xfrm>
              <a:custGeom>
                <a:avLst/>
                <a:gdLst/>
                <a:ahLst/>
                <a:cxnLst>
                  <a:cxn ang="0">
                    <a:pos x="12" y="12"/>
                  </a:cxn>
                  <a:cxn ang="0">
                    <a:pos x="113" y="18"/>
                  </a:cxn>
                  <a:cxn ang="0">
                    <a:pos x="203" y="30"/>
                  </a:cxn>
                  <a:cxn ang="0">
                    <a:pos x="292" y="48"/>
                  </a:cxn>
                  <a:cxn ang="0">
                    <a:pos x="376" y="78"/>
                  </a:cxn>
                  <a:cxn ang="0">
                    <a:pos x="448" y="114"/>
                  </a:cxn>
                  <a:cxn ang="0">
                    <a:pos x="514" y="156"/>
                  </a:cxn>
                  <a:cxn ang="0">
                    <a:pos x="567" y="198"/>
                  </a:cxn>
                  <a:cxn ang="0">
                    <a:pos x="609" y="252"/>
                  </a:cxn>
                  <a:cxn ang="0">
                    <a:pos x="609" y="216"/>
                  </a:cxn>
                  <a:cxn ang="0">
                    <a:pos x="561" y="168"/>
                  </a:cxn>
                  <a:cxn ang="0">
                    <a:pos x="502" y="126"/>
                  </a:cxn>
                  <a:cxn ang="0">
                    <a:pos x="436" y="90"/>
                  </a:cxn>
                  <a:cxn ang="0">
                    <a:pos x="364" y="60"/>
                  </a:cxn>
                  <a:cxn ang="0">
                    <a:pos x="286" y="36"/>
                  </a:cxn>
                  <a:cxn ang="0">
                    <a:pos x="197" y="18"/>
                  </a:cxn>
                  <a:cxn ang="0">
                    <a:pos x="107" y="6"/>
                  </a:cxn>
                  <a:cxn ang="0">
                    <a:pos x="12" y="0"/>
                  </a:cxn>
                  <a:cxn ang="0">
                    <a:pos x="6" y="0"/>
                  </a:cxn>
                  <a:cxn ang="0">
                    <a:pos x="0" y="0"/>
                  </a:cxn>
                  <a:cxn ang="0">
                    <a:pos x="0" y="12"/>
                  </a:cxn>
                  <a:cxn ang="0">
                    <a:pos x="6" y="12"/>
                  </a:cxn>
                  <a:cxn ang="0">
                    <a:pos x="12" y="12"/>
                  </a:cxn>
                  <a:cxn ang="0">
                    <a:pos x="12" y="12"/>
                  </a:cxn>
                </a:cxnLst>
                <a:rect l="0" t="0" r="r" b="b"/>
                <a:pathLst>
                  <a:path w="609" h="252">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lnTo>
                      <a:pt x="12" y="12"/>
                    </a:lnTo>
                    <a:close/>
                  </a:path>
                </a:pathLst>
              </a:custGeom>
              <a:gradFill rotWithShape="0">
                <a:gsLst>
                  <a:gs pos="0">
                    <a:schemeClr val="accent2">
                      <a:gamma/>
                      <a:tint val="94118"/>
                      <a:invGamma/>
                    </a:schemeClr>
                  </a:gs>
                  <a:gs pos="100000">
                    <a:schemeClr val="accent2"/>
                  </a:gs>
                </a:gsLst>
                <a:lin ang="5400000" scaled="1"/>
              </a:gradFill>
              <a:ln w="9525">
                <a:noFill/>
                <a:round/>
                <a:headEnd/>
                <a:tailEnd/>
              </a:ln>
            </p:spPr>
            <p:txBody>
              <a:bodyPr/>
              <a:lstStyle/>
              <a:p>
                <a:pPr>
                  <a:defRPr/>
                </a:pPr>
                <a:endParaRPr lang="el-GR" sz="1800">
                  <a:latin typeface="Arial" charset="0"/>
                </a:endParaRPr>
              </a:p>
            </p:txBody>
          </p:sp>
          <p:sp>
            <p:nvSpPr>
              <p:cNvPr id="8232" name="Freeform 40">
                <a:extLst>
                  <a:ext uri="{FF2B5EF4-FFF2-40B4-BE49-F238E27FC236}">
                    <a16:creationId xmlns:a16="http://schemas.microsoft.com/office/drawing/2014/main" xmlns="" id="{AC48095B-BA79-43BF-8C1F-D27F6165466D}"/>
                  </a:ext>
                </a:extLst>
              </p:cNvPr>
              <p:cNvSpPr>
                <a:spLocks/>
              </p:cNvSpPr>
              <p:nvPr/>
            </p:nvSpPr>
            <p:spPr bwMode="hidden">
              <a:xfrm>
                <a:off x="5246" y="4007"/>
                <a:ext cx="72" cy="54"/>
              </a:xfrm>
              <a:custGeom>
                <a:avLst/>
                <a:gdLst/>
                <a:ahLst/>
                <a:cxnLst>
                  <a:cxn ang="0">
                    <a:pos x="72" y="0"/>
                  </a:cxn>
                  <a:cxn ang="0">
                    <a:pos x="36" y="30"/>
                  </a:cxn>
                  <a:cxn ang="0">
                    <a:pos x="0" y="54"/>
                  </a:cxn>
                  <a:cxn ang="0">
                    <a:pos x="36" y="54"/>
                  </a:cxn>
                  <a:cxn ang="0">
                    <a:pos x="54" y="42"/>
                  </a:cxn>
                  <a:cxn ang="0">
                    <a:pos x="72" y="24"/>
                  </a:cxn>
                  <a:cxn ang="0">
                    <a:pos x="72" y="24"/>
                  </a:cxn>
                  <a:cxn ang="0">
                    <a:pos x="72" y="0"/>
                  </a:cxn>
                  <a:cxn ang="0">
                    <a:pos x="72" y="0"/>
                  </a:cxn>
                </a:cxnLst>
                <a:rect l="0" t="0" r="r" b="b"/>
                <a:pathLst>
                  <a:path w="72" h="54">
                    <a:moveTo>
                      <a:pt x="72" y="0"/>
                    </a:moveTo>
                    <a:lnTo>
                      <a:pt x="36" y="30"/>
                    </a:lnTo>
                    <a:lnTo>
                      <a:pt x="0" y="54"/>
                    </a:lnTo>
                    <a:lnTo>
                      <a:pt x="36" y="54"/>
                    </a:lnTo>
                    <a:lnTo>
                      <a:pt x="54" y="42"/>
                    </a:lnTo>
                    <a:lnTo>
                      <a:pt x="72" y="24"/>
                    </a:lnTo>
                    <a:lnTo>
                      <a:pt x="72" y="24"/>
                    </a:lnTo>
                    <a:lnTo>
                      <a:pt x="72" y="0"/>
                    </a:lnTo>
                    <a:lnTo>
                      <a:pt x="72" y="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el-GR" sz="1800">
                  <a:latin typeface="Arial" charset="0"/>
                </a:endParaRPr>
              </a:p>
            </p:txBody>
          </p:sp>
          <p:sp>
            <p:nvSpPr>
              <p:cNvPr id="8233" name="Freeform 41">
                <a:extLst>
                  <a:ext uri="{FF2B5EF4-FFF2-40B4-BE49-F238E27FC236}">
                    <a16:creationId xmlns:a16="http://schemas.microsoft.com/office/drawing/2014/main" xmlns="" id="{E2557D3E-340E-439B-8F99-7AA2987888C5}"/>
                  </a:ext>
                </a:extLst>
              </p:cNvPr>
              <p:cNvSpPr>
                <a:spLocks/>
              </p:cNvSpPr>
              <p:nvPr/>
            </p:nvSpPr>
            <p:spPr bwMode="hidden">
              <a:xfrm>
                <a:off x="4505" y="4073"/>
                <a:ext cx="705" cy="108"/>
              </a:xfrm>
              <a:custGeom>
                <a:avLst/>
                <a:gdLst/>
                <a:ahLst/>
                <a:cxnLst>
                  <a:cxn ang="0">
                    <a:pos x="299" y="90"/>
                  </a:cxn>
                  <a:cxn ang="0">
                    <a:pos x="221" y="90"/>
                  </a:cxn>
                  <a:cxn ang="0">
                    <a:pos x="143" y="78"/>
                  </a:cxn>
                  <a:cxn ang="0">
                    <a:pos x="0" y="48"/>
                  </a:cxn>
                  <a:cxn ang="0">
                    <a:pos x="0" y="66"/>
                  </a:cxn>
                  <a:cxn ang="0">
                    <a:pos x="143" y="96"/>
                  </a:cxn>
                  <a:cxn ang="0">
                    <a:pos x="221" y="108"/>
                  </a:cxn>
                  <a:cxn ang="0">
                    <a:pos x="299" y="108"/>
                  </a:cxn>
                  <a:cxn ang="0">
                    <a:pos x="412" y="102"/>
                  </a:cxn>
                  <a:cxn ang="0">
                    <a:pos x="520" y="84"/>
                  </a:cxn>
                  <a:cxn ang="0">
                    <a:pos x="615" y="60"/>
                  </a:cxn>
                  <a:cxn ang="0">
                    <a:pos x="705" y="24"/>
                  </a:cxn>
                  <a:cxn ang="0">
                    <a:pos x="705" y="0"/>
                  </a:cxn>
                  <a:cxn ang="0">
                    <a:pos x="615" y="42"/>
                  </a:cxn>
                  <a:cxn ang="0">
                    <a:pos x="520" y="66"/>
                  </a:cxn>
                  <a:cxn ang="0">
                    <a:pos x="412" y="84"/>
                  </a:cxn>
                  <a:cxn ang="0">
                    <a:pos x="299" y="90"/>
                  </a:cxn>
                  <a:cxn ang="0">
                    <a:pos x="299" y="90"/>
                  </a:cxn>
                </a:cxnLst>
                <a:rect l="0" t="0" r="r" b="b"/>
                <a:pathLst>
                  <a:path w="705" h="108">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lnTo>
                      <a:pt x="29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el-GR" sz="1800">
                  <a:latin typeface="Arial" charset="0"/>
                </a:endParaRPr>
              </a:p>
            </p:txBody>
          </p:sp>
          <p:sp>
            <p:nvSpPr>
              <p:cNvPr id="8234" name="Freeform 42">
                <a:extLst>
                  <a:ext uri="{FF2B5EF4-FFF2-40B4-BE49-F238E27FC236}">
                    <a16:creationId xmlns:a16="http://schemas.microsoft.com/office/drawing/2014/main" xmlns="" id="{E299CD1D-A6BF-40BF-B04E-F2233462862D}"/>
                  </a:ext>
                </a:extLst>
              </p:cNvPr>
              <p:cNvSpPr>
                <a:spLocks/>
              </p:cNvSpPr>
              <p:nvPr/>
            </p:nvSpPr>
            <p:spPr bwMode="hidden">
              <a:xfrm>
                <a:off x="5336" y="3654"/>
                <a:ext cx="143" cy="341"/>
              </a:xfrm>
              <a:custGeom>
                <a:avLst/>
                <a:gdLst/>
                <a:ahLst/>
                <a:cxnLst>
                  <a:cxn ang="0">
                    <a:pos x="119" y="114"/>
                  </a:cxn>
                  <a:cxn ang="0">
                    <a:pos x="113" y="173"/>
                  </a:cxn>
                  <a:cxn ang="0">
                    <a:pos x="89" y="239"/>
                  </a:cxn>
                  <a:cxn ang="0">
                    <a:pos x="47" y="293"/>
                  </a:cxn>
                  <a:cxn ang="0">
                    <a:pos x="0" y="341"/>
                  </a:cxn>
                  <a:cxn ang="0">
                    <a:pos x="29" y="341"/>
                  </a:cxn>
                  <a:cxn ang="0">
                    <a:pos x="77" y="287"/>
                  </a:cxn>
                  <a:cxn ang="0">
                    <a:pos x="113" y="233"/>
                  </a:cxn>
                  <a:cxn ang="0">
                    <a:pos x="137" y="173"/>
                  </a:cxn>
                  <a:cxn ang="0">
                    <a:pos x="143" y="114"/>
                  </a:cxn>
                  <a:cxn ang="0">
                    <a:pos x="137" y="60"/>
                  </a:cxn>
                  <a:cxn ang="0">
                    <a:pos x="119" y="0"/>
                  </a:cxn>
                  <a:cxn ang="0">
                    <a:pos x="89" y="0"/>
                  </a:cxn>
                  <a:cxn ang="0">
                    <a:pos x="113" y="60"/>
                  </a:cxn>
                  <a:cxn ang="0">
                    <a:pos x="119" y="114"/>
                  </a:cxn>
                  <a:cxn ang="0">
                    <a:pos x="119" y="114"/>
                  </a:cxn>
                </a:cxnLst>
                <a:rect l="0" t="0" r="r" b="b"/>
                <a:pathLst>
                  <a:path w="143" h="341">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lnTo>
                      <a:pt x="119" y="114"/>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el-GR" sz="1800">
                  <a:latin typeface="Arial" charset="0"/>
                </a:endParaRPr>
              </a:p>
            </p:txBody>
          </p:sp>
          <p:sp>
            <p:nvSpPr>
              <p:cNvPr id="8235" name="Freeform 43">
                <a:extLst>
                  <a:ext uri="{FF2B5EF4-FFF2-40B4-BE49-F238E27FC236}">
                    <a16:creationId xmlns:a16="http://schemas.microsoft.com/office/drawing/2014/main" xmlns="" id="{5C465B3C-AF86-4B83-B31C-7D992B870E84}"/>
                  </a:ext>
                </a:extLst>
              </p:cNvPr>
              <p:cNvSpPr>
                <a:spLocks/>
              </p:cNvSpPr>
              <p:nvPr/>
            </p:nvSpPr>
            <p:spPr bwMode="hidden">
              <a:xfrm>
                <a:off x="5061" y="3624"/>
                <a:ext cx="83" cy="90"/>
              </a:xfrm>
              <a:custGeom>
                <a:avLst/>
                <a:gdLst/>
                <a:ahLst/>
                <a:cxnLst>
                  <a:cxn ang="0">
                    <a:pos x="59" y="90"/>
                  </a:cxn>
                  <a:cxn ang="0">
                    <a:pos x="83" y="84"/>
                  </a:cxn>
                  <a:cxn ang="0">
                    <a:pos x="71" y="60"/>
                  </a:cxn>
                  <a:cxn ang="0">
                    <a:pos x="53" y="42"/>
                  </a:cxn>
                  <a:cxn ang="0">
                    <a:pos x="6" y="0"/>
                  </a:cxn>
                  <a:cxn ang="0">
                    <a:pos x="0" y="18"/>
                  </a:cxn>
                  <a:cxn ang="0">
                    <a:pos x="35" y="48"/>
                  </a:cxn>
                  <a:cxn ang="0">
                    <a:pos x="59" y="90"/>
                  </a:cxn>
                  <a:cxn ang="0">
                    <a:pos x="59" y="90"/>
                  </a:cxn>
                </a:cxnLst>
                <a:rect l="0" t="0" r="r" b="b"/>
                <a:pathLst>
                  <a:path w="83" h="90">
                    <a:moveTo>
                      <a:pt x="59" y="90"/>
                    </a:moveTo>
                    <a:lnTo>
                      <a:pt x="83" y="84"/>
                    </a:lnTo>
                    <a:lnTo>
                      <a:pt x="71" y="60"/>
                    </a:lnTo>
                    <a:lnTo>
                      <a:pt x="53" y="42"/>
                    </a:lnTo>
                    <a:lnTo>
                      <a:pt x="6" y="0"/>
                    </a:lnTo>
                    <a:lnTo>
                      <a:pt x="0" y="18"/>
                    </a:lnTo>
                    <a:lnTo>
                      <a:pt x="35" y="48"/>
                    </a:lnTo>
                    <a:lnTo>
                      <a:pt x="59" y="90"/>
                    </a:lnTo>
                    <a:lnTo>
                      <a:pt x="5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el-GR" sz="1800">
                  <a:latin typeface="Arial" charset="0"/>
                </a:endParaRPr>
              </a:p>
            </p:txBody>
          </p:sp>
          <p:sp>
            <p:nvSpPr>
              <p:cNvPr id="8236" name="Freeform 44">
                <a:extLst>
                  <a:ext uri="{FF2B5EF4-FFF2-40B4-BE49-F238E27FC236}">
                    <a16:creationId xmlns:a16="http://schemas.microsoft.com/office/drawing/2014/main" xmlns="" id="{48CB5B87-E75D-4802-B962-F589FF17E995}"/>
                  </a:ext>
                </a:extLst>
              </p:cNvPr>
              <p:cNvSpPr>
                <a:spLocks/>
              </p:cNvSpPr>
              <p:nvPr/>
            </p:nvSpPr>
            <p:spPr bwMode="hidden">
              <a:xfrm>
                <a:off x="4445" y="3552"/>
                <a:ext cx="717" cy="431"/>
              </a:xfrm>
              <a:custGeom>
                <a:avLst/>
                <a:gdLst/>
                <a:ahLst/>
                <a:cxnLst>
                  <a:cxn ang="0">
                    <a:pos x="693" y="216"/>
                  </a:cxn>
                  <a:cxn ang="0">
                    <a:pos x="687" y="257"/>
                  </a:cxn>
                  <a:cxn ang="0">
                    <a:pos x="669" y="293"/>
                  </a:cxn>
                  <a:cxn ang="0">
                    <a:pos x="633" y="329"/>
                  </a:cxn>
                  <a:cxn ang="0">
                    <a:pos x="598" y="359"/>
                  </a:cxn>
                  <a:cxn ang="0">
                    <a:pos x="544" y="383"/>
                  </a:cxn>
                  <a:cxn ang="0">
                    <a:pos x="490" y="401"/>
                  </a:cxn>
                  <a:cxn ang="0">
                    <a:pos x="424" y="413"/>
                  </a:cxn>
                  <a:cxn ang="0">
                    <a:pos x="359" y="419"/>
                  </a:cxn>
                  <a:cxn ang="0">
                    <a:pos x="293" y="413"/>
                  </a:cxn>
                  <a:cxn ang="0">
                    <a:pos x="227" y="401"/>
                  </a:cxn>
                  <a:cxn ang="0">
                    <a:pos x="173" y="383"/>
                  </a:cxn>
                  <a:cxn ang="0">
                    <a:pos x="119" y="359"/>
                  </a:cxn>
                  <a:cxn ang="0">
                    <a:pos x="84" y="329"/>
                  </a:cxn>
                  <a:cxn ang="0">
                    <a:pos x="48" y="293"/>
                  </a:cxn>
                  <a:cxn ang="0">
                    <a:pos x="30" y="257"/>
                  </a:cxn>
                  <a:cxn ang="0">
                    <a:pos x="24" y="216"/>
                  </a:cxn>
                  <a:cxn ang="0">
                    <a:pos x="30" y="174"/>
                  </a:cxn>
                  <a:cxn ang="0">
                    <a:pos x="48" y="138"/>
                  </a:cxn>
                  <a:cxn ang="0">
                    <a:pos x="84" y="102"/>
                  </a:cxn>
                  <a:cxn ang="0">
                    <a:pos x="119" y="72"/>
                  </a:cxn>
                  <a:cxn ang="0">
                    <a:pos x="173" y="48"/>
                  </a:cxn>
                  <a:cxn ang="0">
                    <a:pos x="227" y="30"/>
                  </a:cxn>
                  <a:cxn ang="0">
                    <a:pos x="293" y="18"/>
                  </a:cxn>
                  <a:cxn ang="0">
                    <a:pos x="359" y="12"/>
                  </a:cxn>
                  <a:cxn ang="0">
                    <a:pos x="418" y="18"/>
                  </a:cxn>
                  <a:cxn ang="0">
                    <a:pos x="478" y="30"/>
                  </a:cxn>
                  <a:cxn ang="0">
                    <a:pos x="532" y="48"/>
                  </a:cxn>
                  <a:cxn ang="0">
                    <a:pos x="580" y="66"/>
                  </a:cxn>
                  <a:cxn ang="0">
                    <a:pos x="586" y="48"/>
                  </a:cxn>
                  <a:cxn ang="0">
                    <a:pos x="478" y="12"/>
                  </a:cxn>
                  <a:cxn ang="0">
                    <a:pos x="418" y="6"/>
                  </a:cxn>
                  <a:cxn ang="0">
                    <a:pos x="359" y="0"/>
                  </a:cxn>
                  <a:cxn ang="0">
                    <a:pos x="287" y="6"/>
                  </a:cxn>
                  <a:cxn ang="0">
                    <a:pos x="221" y="18"/>
                  </a:cxn>
                  <a:cxn ang="0">
                    <a:pos x="161" y="36"/>
                  </a:cxn>
                  <a:cxn ang="0">
                    <a:pos x="107" y="66"/>
                  </a:cxn>
                  <a:cxn ang="0">
                    <a:pos x="60" y="96"/>
                  </a:cxn>
                  <a:cxn ang="0">
                    <a:pos x="30" y="132"/>
                  </a:cxn>
                  <a:cxn ang="0">
                    <a:pos x="6" y="174"/>
                  </a:cxn>
                  <a:cxn ang="0">
                    <a:pos x="0" y="216"/>
                  </a:cxn>
                  <a:cxn ang="0">
                    <a:pos x="6" y="257"/>
                  </a:cxn>
                  <a:cxn ang="0">
                    <a:pos x="30" y="299"/>
                  </a:cxn>
                  <a:cxn ang="0">
                    <a:pos x="60" y="335"/>
                  </a:cxn>
                  <a:cxn ang="0">
                    <a:pos x="107" y="371"/>
                  </a:cxn>
                  <a:cxn ang="0">
                    <a:pos x="161" y="395"/>
                  </a:cxn>
                  <a:cxn ang="0">
                    <a:pos x="221" y="413"/>
                  </a:cxn>
                  <a:cxn ang="0">
                    <a:pos x="287" y="425"/>
                  </a:cxn>
                  <a:cxn ang="0">
                    <a:pos x="359" y="431"/>
                  </a:cxn>
                  <a:cxn ang="0">
                    <a:pos x="430" y="425"/>
                  </a:cxn>
                  <a:cxn ang="0">
                    <a:pos x="496" y="413"/>
                  </a:cxn>
                  <a:cxn ang="0">
                    <a:pos x="562" y="395"/>
                  </a:cxn>
                  <a:cxn ang="0">
                    <a:pos x="610" y="371"/>
                  </a:cxn>
                  <a:cxn ang="0">
                    <a:pos x="657" y="335"/>
                  </a:cxn>
                  <a:cxn ang="0">
                    <a:pos x="687" y="299"/>
                  </a:cxn>
                  <a:cxn ang="0">
                    <a:pos x="711" y="257"/>
                  </a:cxn>
                  <a:cxn ang="0">
                    <a:pos x="717" y="216"/>
                  </a:cxn>
                  <a:cxn ang="0">
                    <a:pos x="717" y="204"/>
                  </a:cxn>
                  <a:cxn ang="0">
                    <a:pos x="711" y="192"/>
                  </a:cxn>
                  <a:cxn ang="0">
                    <a:pos x="687" y="198"/>
                  </a:cxn>
                  <a:cxn ang="0">
                    <a:pos x="693" y="210"/>
                  </a:cxn>
                  <a:cxn ang="0">
                    <a:pos x="693" y="216"/>
                  </a:cxn>
                  <a:cxn ang="0">
                    <a:pos x="693" y="216"/>
                  </a:cxn>
                </a:cxnLst>
                <a:rect l="0" t="0" r="r" b="b"/>
                <a:pathLst>
                  <a:path w="717" h="431">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lnTo>
                      <a:pt x="693" y="216"/>
                    </a:lnTo>
                    <a:close/>
                  </a:path>
                </a:pathLst>
              </a:custGeom>
              <a:solidFill>
                <a:schemeClr val="accent2"/>
              </a:solidFill>
              <a:ln w="9525">
                <a:noFill/>
                <a:round/>
                <a:headEnd/>
                <a:tailEnd/>
              </a:ln>
            </p:spPr>
            <p:txBody>
              <a:bodyPr/>
              <a:lstStyle/>
              <a:p>
                <a:pPr>
                  <a:defRPr/>
                </a:pPr>
                <a:endParaRPr lang="el-GR" sz="1800">
                  <a:latin typeface="Arial" charset="0"/>
                </a:endParaRPr>
              </a:p>
            </p:txBody>
          </p:sp>
          <p:sp>
            <p:nvSpPr>
              <p:cNvPr id="8237" name="Freeform 45">
                <a:extLst>
                  <a:ext uri="{FF2B5EF4-FFF2-40B4-BE49-F238E27FC236}">
                    <a16:creationId xmlns:a16="http://schemas.microsoft.com/office/drawing/2014/main" xmlns="" id="{E75CC09C-F2F4-41D6-A073-AAC0BC2B8C71}"/>
                  </a:ext>
                </a:extLst>
              </p:cNvPr>
              <p:cNvSpPr>
                <a:spLocks/>
              </p:cNvSpPr>
              <p:nvPr/>
            </p:nvSpPr>
            <p:spPr bwMode="hidden">
              <a:xfrm>
                <a:off x="4349" y="3510"/>
                <a:ext cx="909" cy="533"/>
              </a:xfrm>
              <a:custGeom>
                <a:avLst/>
                <a:gdLst/>
                <a:ahLst/>
                <a:cxnLst>
                  <a:cxn ang="0">
                    <a:pos x="616" y="0"/>
                  </a:cxn>
                  <a:cxn ang="0">
                    <a:pos x="616" y="18"/>
                  </a:cxn>
                  <a:cxn ang="0">
                    <a:pos x="724" y="60"/>
                  </a:cxn>
                  <a:cxn ang="0">
                    <a:pos x="765" y="84"/>
                  </a:cxn>
                  <a:cxn ang="0">
                    <a:pos x="807" y="114"/>
                  </a:cxn>
                  <a:cxn ang="0">
                    <a:pos x="837" y="144"/>
                  </a:cxn>
                  <a:cxn ang="0">
                    <a:pos x="861" y="180"/>
                  </a:cxn>
                  <a:cxn ang="0">
                    <a:pos x="873" y="216"/>
                  </a:cxn>
                  <a:cxn ang="0">
                    <a:pos x="879" y="258"/>
                  </a:cxn>
                  <a:cxn ang="0">
                    <a:pos x="873" y="311"/>
                  </a:cxn>
                  <a:cxn ang="0">
                    <a:pos x="843" y="359"/>
                  </a:cxn>
                  <a:cxn ang="0">
                    <a:pos x="807" y="401"/>
                  </a:cxn>
                  <a:cxn ang="0">
                    <a:pos x="753" y="443"/>
                  </a:cxn>
                  <a:cxn ang="0">
                    <a:pos x="694" y="473"/>
                  </a:cxn>
                  <a:cxn ang="0">
                    <a:pos x="622" y="497"/>
                  </a:cxn>
                  <a:cxn ang="0">
                    <a:pos x="538" y="509"/>
                  </a:cxn>
                  <a:cxn ang="0">
                    <a:pos x="455" y="515"/>
                  </a:cxn>
                  <a:cxn ang="0">
                    <a:pos x="371" y="509"/>
                  </a:cxn>
                  <a:cxn ang="0">
                    <a:pos x="287" y="497"/>
                  </a:cxn>
                  <a:cxn ang="0">
                    <a:pos x="215" y="473"/>
                  </a:cxn>
                  <a:cxn ang="0">
                    <a:pos x="156" y="443"/>
                  </a:cxn>
                  <a:cxn ang="0">
                    <a:pos x="102" y="401"/>
                  </a:cxn>
                  <a:cxn ang="0">
                    <a:pos x="66" y="359"/>
                  </a:cxn>
                  <a:cxn ang="0">
                    <a:pos x="36" y="311"/>
                  </a:cxn>
                  <a:cxn ang="0">
                    <a:pos x="30" y="258"/>
                  </a:cxn>
                  <a:cxn ang="0">
                    <a:pos x="36" y="222"/>
                  </a:cxn>
                  <a:cxn ang="0">
                    <a:pos x="48" y="186"/>
                  </a:cxn>
                  <a:cxn ang="0">
                    <a:pos x="66" y="156"/>
                  </a:cxn>
                  <a:cxn ang="0">
                    <a:pos x="90" y="126"/>
                  </a:cxn>
                  <a:cxn ang="0">
                    <a:pos x="66" y="114"/>
                  </a:cxn>
                  <a:cxn ang="0">
                    <a:pos x="36" y="144"/>
                  </a:cxn>
                  <a:cxn ang="0">
                    <a:pos x="18" y="180"/>
                  </a:cxn>
                  <a:cxn ang="0">
                    <a:pos x="6" y="216"/>
                  </a:cxn>
                  <a:cxn ang="0">
                    <a:pos x="0" y="258"/>
                  </a:cxn>
                  <a:cxn ang="0">
                    <a:pos x="12" y="311"/>
                  </a:cxn>
                  <a:cxn ang="0">
                    <a:pos x="36" y="365"/>
                  </a:cxn>
                  <a:cxn ang="0">
                    <a:pos x="78" y="413"/>
                  </a:cxn>
                  <a:cxn ang="0">
                    <a:pos x="132" y="449"/>
                  </a:cxn>
                  <a:cxn ang="0">
                    <a:pos x="203" y="485"/>
                  </a:cxn>
                  <a:cxn ang="0">
                    <a:pos x="275" y="509"/>
                  </a:cxn>
                  <a:cxn ang="0">
                    <a:pos x="365" y="527"/>
                  </a:cxn>
                  <a:cxn ang="0">
                    <a:pos x="455" y="533"/>
                  </a:cxn>
                  <a:cxn ang="0">
                    <a:pos x="544" y="527"/>
                  </a:cxn>
                  <a:cxn ang="0">
                    <a:pos x="634" y="509"/>
                  </a:cxn>
                  <a:cxn ang="0">
                    <a:pos x="712" y="485"/>
                  </a:cxn>
                  <a:cxn ang="0">
                    <a:pos x="777" y="449"/>
                  </a:cxn>
                  <a:cxn ang="0">
                    <a:pos x="831" y="413"/>
                  </a:cxn>
                  <a:cxn ang="0">
                    <a:pos x="873" y="365"/>
                  </a:cxn>
                  <a:cxn ang="0">
                    <a:pos x="897" y="311"/>
                  </a:cxn>
                  <a:cxn ang="0">
                    <a:pos x="909" y="258"/>
                  </a:cxn>
                  <a:cxn ang="0">
                    <a:pos x="903" y="216"/>
                  </a:cxn>
                  <a:cxn ang="0">
                    <a:pos x="885" y="174"/>
                  </a:cxn>
                  <a:cxn ang="0">
                    <a:pos x="861" y="132"/>
                  </a:cxn>
                  <a:cxn ang="0">
                    <a:pos x="825" y="102"/>
                  </a:cxn>
                  <a:cxn ang="0">
                    <a:pos x="783" y="66"/>
                  </a:cxn>
                  <a:cxn ang="0">
                    <a:pos x="735" y="42"/>
                  </a:cxn>
                  <a:cxn ang="0">
                    <a:pos x="616" y="0"/>
                  </a:cxn>
                  <a:cxn ang="0">
                    <a:pos x="616" y="0"/>
                  </a:cxn>
                </a:cxnLst>
                <a:rect l="0" t="0" r="r" b="b"/>
                <a:pathLst>
                  <a:path w="909" h="533">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lnTo>
                      <a:pt x="616" y="0"/>
                    </a:lnTo>
                    <a:close/>
                  </a:path>
                </a:pathLst>
              </a:custGeom>
              <a:gradFill rotWithShape="0">
                <a:gsLst>
                  <a:gs pos="0">
                    <a:schemeClr val="accent2">
                      <a:gamma/>
                      <a:tint val="96863"/>
                      <a:invGamma/>
                    </a:schemeClr>
                  </a:gs>
                  <a:gs pos="100000">
                    <a:schemeClr val="accent2"/>
                  </a:gs>
                </a:gsLst>
                <a:lin ang="0" scaled="1"/>
              </a:gradFill>
              <a:ln w="9525">
                <a:noFill/>
                <a:round/>
                <a:headEnd/>
                <a:tailEnd/>
              </a:ln>
            </p:spPr>
            <p:txBody>
              <a:bodyPr/>
              <a:lstStyle/>
              <a:p>
                <a:pPr>
                  <a:defRPr/>
                </a:pPr>
                <a:endParaRPr lang="el-GR" sz="1800">
                  <a:latin typeface="Arial" charset="0"/>
                </a:endParaRPr>
              </a:p>
            </p:txBody>
          </p:sp>
          <p:sp>
            <p:nvSpPr>
              <p:cNvPr id="8238" name="Freeform 46">
                <a:extLst>
                  <a:ext uri="{FF2B5EF4-FFF2-40B4-BE49-F238E27FC236}">
                    <a16:creationId xmlns:a16="http://schemas.microsoft.com/office/drawing/2014/main" xmlns="" id="{1AD22D11-C3AA-4A59-8D86-F6430AE9507C}"/>
                  </a:ext>
                </a:extLst>
              </p:cNvPr>
              <p:cNvSpPr>
                <a:spLocks/>
              </p:cNvSpPr>
              <p:nvPr/>
            </p:nvSpPr>
            <p:spPr bwMode="hidden">
              <a:xfrm>
                <a:off x="4564" y="3492"/>
                <a:ext cx="365" cy="66"/>
              </a:xfrm>
              <a:custGeom>
                <a:avLst/>
                <a:gdLst/>
                <a:ahLst/>
                <a:cxnLst>
                  <a:cxn ang="0">
                    <a:pos x="240" y="18"/>
                  </a:cxn>
                  <a:cxn ang="0">
                    <a:pos x="299" y="24"/>
                  </a:cxn>
                  <a:cxn ang="0">
                    <a:pos x="359" y="30"/>
                  </a:cxn>
                  <a:cxn ang="0">
                    <a:pos x="365" y="12"/>
                  </a:cxn>
                  <a:cxn ang="0">
                    <a:pos x="305" y="6"/>
                  </a:cxn>
                  <a:cxn ang="0">
                    <a:pos x="240" y="0"/>
                  </a:cxn>
                  <a:cxn ang="0">
                    <a:pos x="174" y="6"/>
                  </a:cxn>
                  <a:cxn ang="0">
                    <a:pos x="114" y="12"/>
                  </a:cxn>
                  <a:cxn ang="0">
                    <a:pos x="0" y="42"/>
                  </a:cxn>
                  <a:cxn ang="0">
                    <a:pos x="0" y="66"/>
                  </a:cxn>
                  <a:cxn ang="0">
                    <a:pos x="54" y="48"/>
                  </a:cxn>
                  <a:cxn ang="0">
                    <a:pos x="114" y="30"/>
                  </a:cxn>
                  <a:cxn ang="0">
                    <a:pos x="174" y="24"/>
                  </a:cxn>
                  <a:cxn ang="0">
                    <a:pos x="240" y="18"/>
                  </a:cxn>
                  <a:cxn ang="0">
                    <a:pos x="240" y="18"/>
                  </a:cxn>
                </a:cxnLst>
                <a:rect l="0" t="0" r="r" b="b"/>
                <a:pathLst>
                  <a:path w="365" h="66">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lnTo>
                      <a:pt x="240"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el-GR" sz="1800">
                  <a:latin typeface="Arial" charset="0"/>
                </a:endParaRPr>
              </a:p>
            </p:txBody>
          </p:sp>
          <p:sp>
            <p:nvSpPr>
              <p:cNvPr id="8239" name="Freeform 47">
                <a:extLst>
                  <a:ext uri="{FF2B5EF4-FFF2-40B4-BE49-F238E27FC236}">
                    <a16:creationId xmlns:a16="http://schemas.microsoft.com/office/drawing/2014/main" xmlns="" id="{15011E12-A1E1-43C5-B776-4203C88223AF}"/>
                  </a:ext>
                </a:extLst>
              </p:cNvPr>
              <p:cNvSpPr>
                <a:spLocks/>
              </p:cNvSpPr>
              <p:nvPr/>
            </p:nvSpPr>
            <p:spPr bwMode="hidden">
              <a:xfrm>
                <a:off x="4463" y="3558"/>
                <a:ext cx="66" cy="48"/>
              </a:xfrm>
              <a:custGeom>
                <a:avLst/>
                <a:gdLst/>
                <a:ahLst/>
                <a:cxnLst>
                  <a:cxn ang="0">
                    <a:pos x="66" y="18"/>
                  </a:cxn>
                  <a:cxn ang="0">
                    <a:pos x="48" y="0"/>
                  </a:cxn>
                  <a:cxn ang="0">
                    <a:pos x="24" y="12"/>
                  </a:cxn>
                  <a:cxn ang="0">
                    <a:pos x="0" y="30"/>
                  </a:cxn>
                  <a:cxn ang="0">
                    <a:pos x="12" y="48"/>
                  </a:cxn>
                  <a:cxn ang="0">
                    <a:pos x="42" y="30"/>
                  </a:cxn>
                  <a:cxn ang="0">
                    <a:pos x="66" y="18"/>
                  </a:cxn>
                  <a:cxn ang="0">
                    <a:pos x="66" y="18"/>
                  </a:cxn>
                </a:cxnLst>
                <a:rect l="0" t="0" r="r" b="b"/>
                <a:pathLst>
                  <a:path w="66" h="48">
                    <a:moveTo>
                      <a:pt x="66" y="18"/>
                    </a:moveTo>
                    <a:lnTo>
                      <a:pt x="48" y="0"/>
                    </a:lnTo>
                    <a:lnTo>
                      <a:pt x="24" y="12"/>
                    </a:lnTo>
                    <a:lnTo>
                      <a:pt x="0" y="30"/>
                    </a:lnTo>
                    <a:lnTo>
                      <a:pt x="12" y="48"/>
                    </a:lnTo>
                    <a:lnTo>
                      <a:pt x="42" y="30"/>
                    </a:lnTo>
                    <a:lnTo>
                      <a:pt x="66" y="18"/>
                    </a:lnTo>
                    <a:lnTo>
                      <a:pt x="66"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el-GR" sz="1800">
                  <a:latin typeface="Arial" charset="0"/>
                </a:endParaRPr>
              </a:p>
            </p:txBody>
          </p:sp>
          <p:sp>
            <p:nvSpPr>
              <p:cNvPr id="8240" name="Oval 48">
                <a:extLst>
                  <a:ext uri="{FF2B5EF4-FFF2-40B4-BE49-F238E27FC236}">
                    <a16:creationId xmlns:a16="http://schemas.microsoft.com/office/drawing/2014/main" xmlns="" id="{D56EA11F-543B-4899-BAE5-72A35973465C}"/>
                  </a:ext>
                </a:extLst>
              </p:cNvPr>
              <p:cNvSpPr>
                <a:spLocks noChangeArrowheads="1"/>
              </p:cNvSpPr>
              <p:nvPr/>
            </p:nvSpPr>
            <p:spPr bwMode="hidden">
              <a:xfrm>
                <a:off x="4546" y="3608"/>
                <a:ext cx="518" cy="319"/>
              </a:xfrm>
              <a:prstGeom prst="ellipse">
                <a:avLst/>
              </a:prstGeom>
              <a:gradFill rotWithShape="0">
                <a:gsLst>
                  <a:gs pos="0">
                    <a:schemeClr val="accent2">
                      <a:gamma/>
                      <a:shade val="94118"/>
                      <a:invGamma/>
                    </a:schemeClr>
                  </a:gs>
                  <a:gs pos="100000">
                    <a:schemeClr val="accent2"/>
                  </a:gs>
                </a:gsLst>
                <a:lin ang="0" scaled="1"/>
              </a:gradFill>
              <a:ln w="9525">
                <a:noFill/>
                <a:round/>
                <a:headEnd/>
                <a:tailEnd/>
              </a:ln>
              <a:effectLst/>
            </p:spPr>
            <p:txBody>
              <a:bodyPr/>
              <a:lstStyle/>
              <a:p>
                <a:pPr>
                  <a:defRPr/>
                </a:pPr>
                <a:endParaRPr lang="el-GR" sz="1800">
                  <a:latin typeface="Arial" charset="0"/>
                </a:endParaRPr>
              </a:p>
            </p:txBody>
          </p:sp>
          <p:sp>
            <p:nvSpPr>
              <p:cNvPr id="8241" name="Oval 49">
                <a:extLst>
                  <a:ext uri="{FF2B5EF4-FFF2-40B4-BE49-F238E27FC236}">
                    <a16:creationId xmlns:a16="http://schemas.microsoft.com/office/drawing/2014/main" xmlns="" id="{E1304C56-F0E5-41A1-BEE5-F3F1C9AB1471}"/>
                  </a:ext>
                </a:extLst>
              </p:cNvPr>
              <p:cNvSpPr>
                <a:spLocks noChangeArrowheads="1"/>
              </p:cNvSpPr>
              <p:nvPr/>
            </p:nvSpPr>
            <p:spPr bwMode="hidden">
              <a:xfrm>
                <a:off x="4578" y="3630"/>
                <a:ext cx="446" cy="271"/>
              </a:xfrm>
              <a:prstGeom prst="ellipse">
                <a:avLst/>
              </a:prstGeom>
              <a:gradFill rotWithShape="0">
                <a:gsLst>
                  <a:gs pos="0">
                    <a:schemeClr val="accent2">
                      <a:gamma/>
                      <a:tint val="96863"/>
                      <a:invGamma/>
                    </a:schemeClr>
                  </a:gs>
                  <a:gs pos="100000">
                    <a:schemeClr val="accent2"/>
                  </a:gs>
                </a:gsLst>
                <a:lin ang="5400000" scaled="1"/>
              </a:gradFill>
              <a:ln w="9525">
                <a:noFill/>
                <a:round/>
                <a:headEnd/>
                <a:tailEnd/>
              </a:ln>
              <a:effectLst/>
            </p:spPr>
            <p:txBody>
              <a:bodyPr/>
              <a:lstStyle/>
              <a:p>
                <a:pPr>
                  <a:defRPr/>
                </a:pPr>
                <a:endParaRPr lang="el-GR" sz="1800">
                  <a:latin typeface="Arial" charset="0"/>
                </a:endParaRPr>
              </a:p>
            </p:txBody>
          </p:sp>
          <p:sp>
            <p:nvSpPr>
              <p:cNvPr id="8242" name="Oval 50">
                <a:extLst>
                  <a:ext uri="{FF2B5EF4-FFF2-40B4-BE49-F238E27FC236}">
                    <a16:creationId xmlns:a16="http://schemas.microsoft.com/office/drawing/2014/main" xmlns="" id="{CC1F7AA9-542C-4AC9-94B2-185C2B44285E}"/>
                  </a:ext>
                </a:extLst>
              </p:cNvPr>
              <p:cNvSpPr>
                <a:spLocks noChangeArrowheads="1"/>
              </p:cNvSpPr>
              <p:nvPr/>
            </p:nvSpPr>
            <p:spPr bwMode="hidden">
              <a:xfrm>
                <a:off x="4610" y="3650"/>
                <a:ext cx="386" cy="233"/>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el-GR" sz="1800">
                  <a:latin typeface="Arial" charset="0"/>
                </a:endParaRPr>
              </a:p>
            </p:txBody>
          </p:sp>
          <p:sp>
            <p:nvSpPr>
              <p:cNvPr id="8243" name="Oval 51">
                <a:extLst>
                  <a:ext uri="{FF2B5EF4-FFF2-40B4-BE49-F238E27FC236}">
                    <a16:creationId xmlns:a16="http://schemas.microsoft.com/office/drawing/2014/main" xmlns="" id="{6BD189D6-DD9A-4173-BF43-F8861AB21CBC}"/>
                  </a:ext>
                </a:extLst>
              </p:cNvPr>
              <p:cNvSpPr>
                <a:spLocks noChangeArrowheads="1"/>
              </p:cNvSpPr>
              <p:nvPr/>
            </p:nvSpPr>
            <p:spPr bwMode="hidden">
              <a:xfrm>
                <a:off x="4654" y="3678"/>
                <a:ext cx="298" cy="177"/>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a:defRPr/>
                </a:pPr>
                <a:endParaRPr lang="el-GR" sz="1800">
                  <a:latin typeface="Arial" charset="0"/>
                </a:endParaRPr>
              </a:p>
            </p:txBody>
          </p:sp>
          <p:sp>
            <p:nvSpPr>
              <p:cNvPr id="8244" name="Oval 52">
                <a:extLst>
                  <a:ext uri="{FF2B5EF4-FFF2-40B4-BE49-F238E27FC236}">
                    <a16:creationId xmlns:a16="http://schemas.microsoft.com/office/drawing/2014/main" xmlns="" id="{5B526EAE-9E98-481E-81D2-7E3CF5916661}"/>
                  </a:ext>
                </a:extLst>
              </p:cNvPr>
              <p:cNvSpPr>
                <a:spLocks noChangeArrowheads="1"/>
              </p:cNvSpPr>
              <p:nvPr/>
            </p:nvSpPr>
            <p:spPr bwMode="hidden">
              <a:xfrm>
                <a:off x="4690" y="3698"/>
                <a:ext cx="222" cy="139"/>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el-GR" sz="1800">
                  <a:latin typeface="Arial" charset="0"/>
                </a:endParaRPr>
              </a:p>
            </p:txBody>
          </p:sp>
          <p:sp>
            <p:nvSpPr>
              <p:cNvPr id="8245" name="Oval 53">
                <a:extLst>
                  <a:ext uri="{FF2B5EF4-FFF2-40B4-BE49-F238E27FC236}">
                    <a16:creationId xmlns:a16="http://schemas.microsoft.com/office/drawing/2014/main" xmlns="" id="{04F29D35-5B11-42E1-94F6-493C96F60A4E}"/>
                  </a:ext>
                </a:extLst>
              </p:cNvPr>
              <p:cNvSpPr>
                <a:spLocks noChangeArrowheads="1"/>
              </p:cNvSpPr>
              <p:nvPr/>
            </p:nvSpPr>
            <p:spPr bwMode="hidden">
              <a:xfrm>
                <a:off x="4738" y="3728"/>
                <a:ext cx="126" cy="81"/>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a:defRPr/>
                </a:pPr>
                <a:endParaRPr lang="el-GR" sz="1800">
                  <a:latin typeface="Arial" charset="0"/>
                </a:endParaRPr>
              </a:p>
            </p:txBody>
          </p:sp>
        </p:grpSp>
        <p:grpSp>
          <p:nvGrpSpPr>
            <p:cNvPr id="41997" name="Group 54">
              <a:extLst>
                <a:ext uri="{FF2B5EF4-FFF2-40B4-BE49-F238E27FC236}">
                  <a16:creationId xmlns:a16="http://schemas.microsoft.com/office/drawing/2014/main" xmlns="" id="{BB689E1E-C245-4DE2-B8C2-A86E4C84604F}"/>
                </a:ext>
              </a:extLst>
            </p:cNvPr>
            <p:cNvGrpSpPr>
              <a:grpSpLocks/>
            </p:cNvGrpSpPr>
            <p:nvPr userDrawn="1"/>
          </p:nvGrpSpPr>
          <p:grpSpPr bwMode="auto">
            <a:xfrm>
              <a:off x="5280" y="3024"/>
              <a:ext cx="425" cy="258"/>
              <a:chOff x="5280" y="3024"/>
              <a:chExt cx="425" cy="258"/>
            </a:xfrm>
          </p:grpSpPr>
          <p:sp>
            <p:nvSpPr>
              <p:cNvPr id="8247" name="Freeform 55">
                <a:extLst>
                  <a:ext uri="{FF2B5EF4-FFF2-40B4-BE49-F238E27FC236}">
                    <a16:creationId xmlns:a16="http://schemas.microsoft.com/office/drawing/2014/main" xmlns="" id="{5A1C6D56-E4BF-4734-81B9-B64EC298FEC5}"/>
                  </a:ext>
                </a:extLst>
              </p:cNvPr>
              <p:cNvSpPr>
                <a:spLocks/>
              </p:cNvSpPr>
              <p:nvPr/>
            </p:nvSpPr>
            <p:spPr bwMode="hidden">
              <a:xfrm>
                <a:off x="5280" y="3186"/>
                <a:ext cx="383" cy="96"/>
              </a:xfrm>
              <a:custGeom>
                <a:avLst/>
                <a:gdLst/>
                <a:ahLst/>
                <a:cxnLst>
                  <a:cxn ang="0">
                    <a:pos x="209" y="96"/>
                  </a:cxn>
                  <a:cxn ang="0">
                    <a:pos x="143" y="90"/>
                  </a:cxn>
                  <a:cxn ang="0">
                    <a:pos x="83" y="66"/>
                  </a:cxn>
                  <a:cxn ang="0">
                    <a:pos x="35" y="36"/>
                  </a:cxn>
                  <a:cxn ang="0">
                    <a:pos x="6" y="0"/>
                  </a:cxn>
                  <a:cxn ang="0">
                    <a:pos x="0" y="6"/>
                  </a:cxn>
                  <a:cxn ang="0">
                    <a:pos x="29" y="42"/>
                  </a:cxn>
                  <a:cxn ang="0">
                    <a:pos x="77" y="72"/>
                  </a:cxn>
                  <a:cxn ang="0">
                    <a:pos x="137" y="90"/>
                  </a:cxn>
                  <a:cxn ang="0">
                    <a:pos x="209" y="96"/>
                  </a:cxn>
                  <a:cxn ang="0">
                    <a:pos x="263" y="90"/>
                  </a:cxn>
                  <a:cxn ang="0">
                    <a:pos x="311" y="84"/>
                  </a:cxn>
                  <a:cxn ang="0">
                    <a:pos x="352" y="66"/>
                  </a:cxn>
                  <a:cxn ang="0">
                    <a:pos x="382" y="42"/>
                  </a:cxn>
                  <a:cxn ang="0">
                    <a:pos x="376" y="42"/>
                  </a:cxn>
                  <a:cxn ang="0">
                    <a:pos x="346" y="66"/>
                  </a:cxn>
                  <a:cxn ang="0">
                    <a:pos x="305" y="78"/>
                  </a:cxn>
                  <a:cxn ang="0">
                    <a:pos x="263" y="90"/>
                  </a:cxn>
                  <a:cxn ang="0">
                    <a:pos x="209" y="96"/>
                  </a:cxn>
                  <a:cxn ang="0">
                    <a:pos x="209" y="96"/>
                  </a:cxn>
                </a:cxnLst>
                <a:rect l="0" t="0" r="r" b="b"/>
                <a:pathLst>
                  <a:path w="382" h="96">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lnTo>
                      <a:pt x="209" y="96"/>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el-GR" sz="1800">
                  <a:latin typeface="Arial" charset="0"/>
                </a:endParaRPr>
              </a:p>
            </p:txBody>
          </p:sp>
          <p:sp>
            <p:nvSpPr>
              <p:cNvPr id="8248" name="Freeform 56">
                <a:extLst>
                  <a:ext uri="{FF2B5EF4-FFF2-40B4-BE49-F238E27FC236}">
                    <a16:creationId xmlns:a16="http://schemas.microsoft.com/office/drawing/2014/main" xmlns="" id="{03C48091-A7A5-44FB-894E-9AB0477D0848}"/>
                  </a:ext>
                </a:extLst>
              </p:cNvPr>
              <p:cNvSpPr>
                <a:spLocks/>
              </p:cNvSpPr>
              <p:nvPr/>
            </p:nvSpPr>
            <p:spPr bwMode="hidden">
              <a:xfrm>
                <a:off x="5315" y="3024"/>
                <a:ext cx="258" cy="54"/>
              </a:xfrm>
              <a:custGeom>
                <a:avLst/>
                <a:gdLst/>
                <a:ahLst/>
                <a:cxnLst>
                  <a:cxn ang="0">
                    <a:pos x="174" y="0"/>
                  </a:cxn>
                  <a:cxn ang="0">
                    <a:pos x="216" y="6"/>
                  </a:cxn>
                  <a:cxn ang="0">
                    <a:pos x="258" y="12"/>
                  </a:cxn>
                  <a:cxn ang="0">
                    <a:pos x="252" y="6"/>
                  </a:cxn>
                  <a:cxn ang="0">
                    <a:pos x="216" y="0"/>
                  </a:cxn>
                  <a:cxn ang="0">
                    <a:pos x="174" y="0"/>
                  </a:cxn>
                  <a:cxn ang="0">
                    <a:pos x="120" y="6"/>
                  </a:cxn>
                  <a:cxn ang="0">
                    <a:pos x="78" y="12"/>
                  </a:cxn>
                  <a:cxn ang="0">
                    <a:pos x="36" y="30"/>
                  </a:cxn>
                  <a:cxn ang="0">
                    <a:pos x="0" y="48"/>
                  </a:cxn>
                  <a:cxn ang="0">
                    <a:pos x="6" y="54"/>
                  </a:cxn>
                  <a:cxn ang="0">
                    <a:pos x="36" y="36"/>
                  </a:cxn>
                  <a:cxn ang="0">
                    <a:pos x="78" y="18"/>
                  </a:cxn>
                  <a:cxn ang="0">
                    <a:pos x="120" y="6"/>
                  </a:cxn>
                  <a:cxn ang="0">
                    <a:pos x="174" y="0"/>
                  </a:cxn>
                  <a:cxn ang="0">
                    <a:pos x="174" y="0"/>
                  </a:cxn>
                </a:cxnLst>
                <a:rect l="0" t="0" r="r" b="b"/>
                <a:pathLst>
                  <a:path w="258" h="54">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lnTo>
                      <a:pt x="174" y="0"/>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el-GR" sz="1800">
                  <a:latin typeface="Arial" charset="0"/>
                </a:endParaRPr>
              </a:p>
            </p:txBody>
          </p:sp>
          <p:sp>
            <p:nvSpPr>
              <p:cNvPr id="8249" name="Freeform 57">
                <a:extLst>
                  <a:ext uri="{FF2B5EF4-FFF2-40B4-BE49-F238E27FC236}">
                    <a16:creationId xmlns:a16="http://schemas.microsoft.com/office/drawing/2014/main" xmlns="" id="{8FB53110-8735-4E79-A264-64F675E7B451}"/>
                  </a:ext>
                </a:extLst>
              </p:cNvPr>
              <p:cNvSpPr>
                <a:spLocks/>
              </p:cNvSpPr>
              <p:nvPr/>
            </p:nvSpPr>
            <p:spPr bwMode="hidden">
              <a:xfrm>
                <a:off x="5645" y="3066"/>
                <a:ext cx="60" cy="156"/>
              </a:xfrm>
              <a:custGeom>
                <a:avLst/>
                <a:gdLst/>
                <a:ahLst/>
                <a:cxnLst>
                  <a:cxn ang="0">
                    <a:pos x="54" y="90"/>
                  </a:cxn>
                  <a:cxn ang="0">
                    <a:pos x="48" y="126"/>
                  </a:cxn>
                  <a:cxn ang="0">
                    <a:pos x="24" y="156"/>
                  </a:cxn>
                  <a:cxn ang="0">
                    <a:pos x="30" y="156"/>
                  </a:cxn>
                  <a:cxn ang="0">
                    <a:pos x="54" y="126"/>
                  </a:cxn>
                  <a:cxn ang="0">
                    <a:pos x="60" y="90"/>
                  </a:cxn>
                  <a:cxn ang="0">
                    <a:pos x="54" y="66"/>
                  </a:cxn>
                  <a:cxn ang="0">
                    <a:pos x="48" y="42"/>
                  </a:cxn>
                  <a:cxn ang="0">
                    <a:pos x="30" y="18"/>
                  </a:cxn>
                  <a:cxn ang="0">
                    <a:pos x="6" y="0"/>
                  </a:cxn>
                  <a:cxn ang="0">
                    <a:pos x="0" y="6"/>
                  </a:cxn>
                  <a:cxn ang="0">
                    <a:pos x="24" y="24"/>
                  </a:cxn>
                  <a:cxn ang="0">
                    <a:pos x="42" y="42"/>
                  </a:cxn>
                  <a:cxn ang="0">
                    <a:pos x="48" y="66"/>
                  </a:cxn>
                  <a:cxn ang="0">
                    <a:pos x="54" y="90"/>
                  </a:cxn>
                  <a:cxn ang="0">
                    <a:pos x="54" y="90"/>
                  </a:cxn>
                </a:cxnLst>
                <a:rect l="0" t="0" r="r" b="b"/>
                <a:pathLst>
                  <a:path w="60" h="156">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lnTo>
                      <a:pt x="54" y="90"/>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el-GR" sz="1800">
                  <a:latin typeface="Arial" charset="0"/>
                </a:endParaRPr>
              </a:p>
            </p:txBody>
          </p:sp>
          <p:sp>
            <p:nvSpPr>
              <p:cNvPr id="8250" name="Freeform 58">
                <a:extLst>
                  <a:ext uri="{FF2B5EF4-FFF2-40B4-BE49-F238E27FC236}">
                    <a16:creationId xmlns:a16="http://schemas.microsoft.com/office/drawing/2014/main" xmlns="" id="{B17AD6D9-0747-44B4-8EC4-AE1E18E7BAEF}"/>
                  </a:ext>
                </a:extLst>
              </p:cNvPr>
              <p:cNvSpPr>
                <a:spLocks/>
              </p:cNvSpPr>
              <p:nvPr/>
            </p:nvSpPr>
            <p:spPr bwMode="hidden">
              <a:xfrm>
                <a:off x="5375" y="3246"/>
                <a:ext cx="192" cy="18"/>
              </a:xfrm>
              <a:custGeom>
                <a:avLst/>
                <a:gdLst/>
                <a:ahLst/>
                <a:cxnLst>
                  <a:cxn ang="0">
                    <a:pos x="114" y="12"/>
                  </a:cxn>
                  <a:cxn ang="0">
                    <a:pos x="72" y="6"/>
                  </a:cxn>
                  <a:cxn ang="0">
                    <a:pos x="30" y="0"/>
                  </a:cxn>
                  <a:cxn ang="0">
                    <a:pos x="0" y="0"/>
                  </a:cxn>
                  <a:cxn ang="0">
                    <a:pos x="54" y="12"/>
                  </a:cxn>
                  <a:cxn ang="0">
                    <a:pos x="114" y="18"/>
                  </a:cxn>
                  <a:cxn ang="0">
                    <a:pos x="156" y="18"/>
                  </a:cxn>
                  <a:cxn ang="0">
                    <a:pos x="192" y="12"/>
                  </a:cxn>
                  <a:cxn ang="0">
                    <a:pos x="186" y="0"/>
                  </a:cxn>
                  <a:cxn ang="0">
                    <a:pos x="150" y="6"/>
                  </a:cxn>
                  <a:cxn ang="0">
                    <a:pos x="114" y="12"/>
                  </a:cxn>
                  <a:cxn ang="0">
                    <a:pos x="114" y="12"/>
                  </a:cxn>
                </a:cxnLst>
                <a:rect l="0" t="0" r="r" b="b"/>
                <a:pathLst>
                  <a:path w="192" h="18">
                    <a:moveTo>
                      <a:pt x="114" y="12"/>
                    </a:moveTo>
                    <a:lnTo>
                      <a:pt x="72" y="6"/>
                    </a:lnTo>
                    <a:lnTo>
                      <a:pt x="30" y="0"/>
                    </a:lnTo>
                    <a:lnTo>
                      <a:pt x="0" y="0"/>
                    </a:lnTo>
                    <a:lnTo>
                      <a:pt x="54" y="12"/>
                    </a:lnTo>
                    <a:lnTo>
                      <a:pt x="114" y="18"/>
                    </a:lnTo>
                    <a:lnTo>
                      <a:pt x="156" y="18"/>
                    </a:lnTo>
                    <a:lnTo>
                      <a:pt x="192" y="12"/>
                    </a:lnTo>
                    <a:lnTo>
                      <a:pt x="186" y="0"/>
                    </a:lnTo>
                    <a:lnTo>
                      <a:pt x="150" y="6"/>
                    </a:lnTo>
                    <a:lnTo>
                      <a:pt x="114" y="12"/>
                    </a:lnTo>
                    <a:lnTo>
                      <a:pt x="114" y="12"/>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el-GR" sz="1800">
                  <a:latin typeface="Arial" charset="0"/>
                </a:endParaRPr>
              </a:p>
            </p:txBody>
          </p:sp>
          <p:sp>
            <p:nvSpPr>
              <p:cNvPr id="8251" name="Freeform 59">
                <a:extLst>
                  <a:ext uri="{FF2B5EF4-FFF2-40B4-BE49-F238E27FC236}">
                    <a16:creationId xmlns:a16="http://schemas.microsoft.com/office/drawing/2014/main" xmlns="" id="{DDFF2123-3BE5-417D-AFD2-52DEA8EF8ADB}"/>
                  </a:ext>
                </a:extLst>
              </p:cNvPr>
              <p:cNvSpPr>
                <a:spLocks/>
              </p:cNvSpPr>
              <p:nvPr/>
            </p:nvSpPr>
            <p:spPr bwMode="hidden">
              <a:xfrm>
                <a:off x="5304" y="3042"/>
                <a:ext cx="161" cy="186"/>
              </a:xfrm>
              <a:custGeom>
                <a:avLst/>
                <a:gdLst/>
                <a:ahLst/>
                <a:cxnLst>
                  <a:cxn ang="0">
                    <a:pos x="11" y="114"/>
                  </a:cxn>
                  <a:cxn ang="0">
                    <a:pos x="17" y="96"/>
                  </a:cxn>
                  <a:cxn ang="0">
                    <a:pos x="23" y="78"/>
                  </a:cxn>
                  <a:cxn ang="0">
                    <a:pos x="53" y="42"/>
                  </a:cxn>
                  <a:cxn ang="0">
                    <a:pos x="101" y="18"/>
                  </a:cxn>
                  <a:cxn ang="0">
                    <a:pos x="155" y="6"/>
                  </a:cxn>
                  <a:cxn ang="0">
                    <a:pos x="161" y="0"/>
                  </a:cxn>
                  <a:cxn ang="0">
                    <a:pos x="95" y="12"/>
                  </a:cxn>
                  <a:cxn ang="0">
                    <a:pos x="47" y="36"/>
                  </a:cxn>
                  <a:cxn ang="0">
                    <a:pos x="11" y="72"/>
                  </a:cxn>
                  <a:cxn ang="0">
                    <a:pos x="5" y="90"/>
                  </a:cxn>
                  <a:cxn ang="0">
                    <a:pos x="0" y="114"/>
                  </a:cxn>
                  <a:cxn ang="0">
                    <a:pos x="11" y="150"/>
                  </a:cxn>
                  <a:cxn ang="0">
                    <a:pos x="23" y="168"/>
                  </a:cxn>
                  <a:cxn ang="0">
                    <a:pos x="41" y="186"/>
                  </a:cxn>
                  <a:cxn ang="0">
                    <a:pos x="65" y="186"/>
                  </a:cxn>
                  <a:cxn ang="0">
                    <a:pos x="41" y="168"/>
                  </a:cxn>
                  <a:cxn ang="0">
                    <a:pos x="23" y="150"/>
                  </a:cxn>
                  <a:cxn ang="0">
                    <a:pos x="17" y="132"/>
                  </a:cxn>
                  <a:cxn ang="0">
                    <a:pos x="11" y="114"/>
                  </a:cxn>
                  <a:cxn ang="0">
                    <a:pos x="11" y="114"/>
                  </a:cxn>
                </a:cxnLst>
                <a:rect l="0" t="0" r="r" b="b"/>
                <a:pathLst>
                  <a:path w="161" h="186">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lnTo>
                      <a:pt x="11" y="114"/>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l-GR" sz="1800">
                  <a:latin typeface="Arial" charset="0"/>
                </a:endParaRPr>
              </a:p>
            </p:txBody>
          </p:sp>
          <p:sp>
            <p:nvSpPr>
              <p:cNvPr id="8252" name="Freeform 60">
                <a:extLst>
                  <a:ext uri="{FF2B5EF4-FFF2-40B4-BE49-F238E27FC236}">
                    <a16:creationId xmlns:a16="http://schemas.microsoft.com/office/drawing/2014/main" xmlns="" id="{E9D33D08-F7F7-466F-A544-B593F913F36F}"/>
                  </a:ext>
                </a:extLst>
              </p:cNvPr>
              <p:cNvSpPr>
                <a:spLocks/>
              </p:cNvSpPr>
              <p:nvPr/>
            </p:nvSpPr>
            <p:spPr bwMode="hidden">
              <a:xfrm>
                <a:off x="5489" y="3042"/>
                <a:ext cx="186" cy="210"/>
              </a:xfrm>
              <a:custGeom>
                <a:avLst/>
                <a:gdLst/>
                <a:ahLst/>
                <a:cxnLst>
                  <a:cxn ang="0">
                    <a:pos x="0" y="6"/>
                  </a:cxn>
                  <a:cxn ang="0">
                    <a:pos x="66" y="12"/>
                  </a:cxn>
                  <a:cxn ang="0">
                    <a:pos x="119" y="36"/>
                  </a:cxn>
                  <a:cxn ang="0">
                    <a:pos x="155" y="72"/>
                  </a:cxn>
                  <a:cxn ang="0">
                    <a:pos x="161" y="90"/>
                  </a:cxn>
                  <a:cxn ang="0">
                    <a:pos x="167" y="114"/>
                  </a:cxn>
                  <a:cxn ang="0">
                    <a:pos x="161" y="138"/>
                  </a:cxn>
                  <a:cxn ang="0">
                    <a:pos x="149" y="162"/>
                  </a:cxn>
                  <a:cxn ang="0">
                    <a:pos x="119" y="180"/>
                  </a:cxn>
                  <a:cxn ang="0">
                    <a:pos x="90" y="198"/>
                  </a:cxn>
                  <a:cxn ang="0">
                    <a:pos x="96" y="210"/>
                  </a:cxn>
                  <a:cxn ang="0">
                    <a:pos x="131" y="192"/>
                  </a:cxn>
                  <a:cxn ang="0">
                    <a:pos x="161" y="168"/>
                  </a:cxn>
                  <a:cxn ang="0">
                    <a:pos x="179" y="144"/>
                  </a:cxn>
                  <a:cxn ang="0">
                    <a:pos x="185" y="114"/>
                  </a:cxn>
                  <a:cxn ang="0">
                    <a:pos x="179" y="90"/>
                  </a:cxn>
                  <a:cxn ang="0">
                    <a:pos x="173" y="66"/>
                  </a:cxn>
                  <a:cxn ang="0">
                    <a:pos x="155" y="48"/>
                  </a:cxn>
                  <a:cxn ang="0">
                    <a:pos x="131" y="30"/>
                  </a:cxn>
                  <a:cxn ang="0">
                    <a:pos x="72" y="6"/>
                  </a:cxn>
                  <a:cxn ang="0">
                    <a:pos x="0" y="0"/>
                  </a:cxn>
                  <a:cxn ang="0">
                    <a:pos x="0" y="6"/>
                  </a:cxn>
                  <a:cxn ang="0">
                    <a:pos x="0" y="6"/>
                  </a:cxn>
                  <a:cxn ang="0">
                    <a:pos x="0" y="6"/>
                  </a:cxn>
                </a:cxnLst>
                <a:rect l="0" t="0" r="r" b="b"/>
                <a:pathLst>
                  <a:path w="185" h="21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lnTo>
                      <a:pt x="0" y="6"/>
                    </a:lnTo>
                    <a:lnTo>
                      <a:pt x="0" y="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l-GR" sz="1800">
                  <a:latin typeface="Arial" charset="0"/>
                </a:endParaRPr>
              </a:p>
            </p:txBody>
          </p:sp>
          <p:sp>
            <p:nvSpPr>
              <p:cNvPr id="8253" name="Freeform 61">
                <a:extLst>
                  <a:ext uri="{FF2B5EF4-FFF2-40B4-BE49-F238E27FC236}">
                    <a16:creationId xmlns:a16="http://schemas.microsoft.com/office/drawing/2014/main" xmlns="" id="{DD72EE1E-30F5-4C51-A14A-BC52E42C90CA}"/>
                  </a:ext>
                </a:extLst>
              </p:cNvPr>
              <p:cNvSpPr>
                <a:spLocks noEditPoints="1"/>
              </p:cNvSpPr>
              <p:nvPr/>
            </p:nvSpPr>
            <p:spPr bwMode="hidden">
              <a:xfrm>
                <a:off x="5345" y="3058"/>
                <a:ext cx="299" cy="186"/>
              </a:xfrm>
              <a:custGeom>
                <a:avLst/>
                <a:gdLst/>
                <a:ahLst/>
                <a:cxnLst>
                  <a:cxn ang="0">
                    <a:pos x="150" y="0"/>
                  </a:cxn>
                  <a:cxn ang="0">
                    <a:pos x="90" y="6"/>
                  </a:cxn>
                  <a:cxn ang="0">
                    <a:pos x="42" y="30"/>
                  </a:cxn>
                  <a:cxn ang="0">
                    <a:pos x="12" y="54"/>
                  </a:cxn>
                  <a:cxn ang="0">
                    <a:pos x="6" y="72"/>
                  </a:cxn>
                  <a:cxn ang="0">
                    <a:pos x="0" y="90"/>
                  </a:cxn>
                  <a:cxn ang="0">
                    <a:pos x="6" y="108"/>
                  </a:cxn>
                  <a:cxn ang="0">
                    <a:pos x="12" y="126"/>
                  </a:cxn>
                  <a:cxn ang="0">
                    <a:pos x="42" y="156"/>
                  </a:cxn>
                  <a:cxn ang="0">
                    <a:pos x="90" y="180"/>
                  </a:cxn>
                  <a:cxn ang="0">
                    <a:pos x="150" y="186"/>
                  </a:cxn>
                  <a:cxn ang="0">
                    <a:pos x="209" y="180"/>
                  </a:cxn>
                  <a:cxn ang="0">
                    <a:pos x="257" y="156"/>
                  </a:cxn>
                  <a:cxn ang="0">
                    <a:pos x="287" y="126"/>
                  </a:cxn>
                  <a:cxn ang="0">
                    <a:pos x="299" y="108"/>
                  </a:cxn>
                  <a:cxn ang="0">
                    <a:pos x="299" y="90"/>
                  </a:cxn>
                  <a:cxn ang="0">
                    <a:pos x="299" y="72"/>
                  </a:cxn>
                  <a:cxn ang="0">
                    <a:pos x="287" y="54"/>
                  </a:cxn>
                  <a:cxn ang="0">
                    <a:pos x="257" y="30"/>
                  </a:cxn>
                  <a:cxn ang="0">
                    <a:pos x="209" y="6"/>
                  </a:cxn>
                  <a:cxn ang="0">
                    <a:pos x="150" y="0"/>
                  </a:cxn>
                  <a:cxn ang="0">
                    <a:pos x="150" y="0"/>
                  </a:cxn>
                  <a:cxn ang="0">
                    <a:pos x="150" y="180"/>
                  </a:cxn>
                  <a:cxn ang="0">
                    <a:pos x="96" y="174"/>
                  </a:cxn>
                  <a:cxn ang="0">
                    <a:pos x="48" y="156"/>
                  </a:cxn>
                  <a:cxn ang="0">
                    <a:pos x="18" y="126"/>
                  </a:cxn>
                  <a:cxn ang="0">
                    <a:pos x="12" y="108"/>
                  </a:cxn>
                  <a:cxn ang="0">
                    <a:pos x="6" y="90"/>
                  </a:cxn>
                  <a:cxn ang="0">
                    <a:pos x="12" y="72"/>
                  </a:cxn>
                  <a:cxn ang="0">
                    <a:pos x="18" y="54"/>
                  </a:cxn>
                  <a:cxn ang="0">
                    <a:pos x="48" y="30"/>
                  </a:cxn>
                  <a:cxn ang="0">
                    <a:pos x="96" y="12"/>
                  </a:cxn>
                  <a:cxn ang="0">
                    <a:pos x="150" y="6"/>
                  </a:cxn>
                  <a:cxn ang="0">
                    <a:pos x="203" y="12"/>
                  </a:cxn>
                  <a:cxn ang="0">
                    <a:pos x="251" y="30"/>
                  </a:cxn>
                  <a:cxn ang="0">
                    <a:pos x="281" y="54"/>
                  </a:cxn>
                  <a:cxn ang="0">
                    <a:pos x="293" y="72"/>
                  </a:cxn>
                  <a:cxn ang="0">
                    <a:pos x="293" y="90"/>
                  </a:cxn>
                  <a:cxn ang="0">
                    <a:pos x="293" y="108"/>
                  </a:cxn>
                  <a:cxn ang="0">
                    <a:pos x="281" y="126"/>
                  </a:cxn>
                  <a:cxn ang="0">
                    <a:pos x="251" y="156"/>
                  </a:cxn>
                  <a:cxn ang="0">
                    <a:pos x="203" y="174"/>
                  </a:cxn>
                  <a:cxn ang="0">
                    <a:pos x="150" y="180"/>
                  </a:cxn>
                  <a:cxn ang="0">
                    <a:pos x="150" y="180"/>
                  </a:cxn>
                </a:cxnLst>
                <a:rect l="0" t="0" r="r" b="b"/>
                <a:pathLst>
                  <a:path w="299" h="186">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lnTo>
                      <a:pt x="150" y="180"/>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el-GR" sz="1800">
                  <a:latin typeface="Arial" charset="0"/>
                </a:endParaRPr>
              </a:p>
            </p:txBody>
          </p:sp>
          <p:grpSp>
            <p:nvGrpSpPr>
              <p:cNvPr id="42005" name="Group 62">
                <a:extLst>
                  <a:ext uri="{FF2B5EF4-FFF2-40B4-BE49-F238E27FC236}">
                    <a16:creationId xmlns:a16="http://schemas.microsoft.com/office/drawing/2014/main" xmlns="" id="{7AEA5F71-D1C2-480F-B105-EE1EC9FA109D}"/>
                  </a:ext>
                </a:extLst>
              </p:cNvPr>
              <p:cNvGrpSpPr>
                <a:grpSpLocks/>
              </p:cNvGrpSpPr>
              <p:nvPr/>
            </p:nvGrpSpPr>
            <p:grpSpPr bwMode="auto">
              <a:xfrm>
                <a:off x="5381" y="3085"/>
                <a:ext cx="227" cy="132"/>
                <a:chOff x="5381" y="3085"/>
                <a:chExt cx="227" cy="132"/>
              </a:xfrm>
            </p:grpSpPr>
            <p:sp>
              <p:nvSpPr>
                <p:cNvPr id="8255" name="Oval 63">
                  <a:extLst>
                    <a:ext uri="{FF2B5EF4-FFF2-40B4-BE49-F238E27FC236}">
                      <a16:creationId xmlns:a16="http://schemas.microsoft.com/office/drawing/2014/main" xmlns="" id="{B46251CE-A5F0-4E80-A007-C95003A32115}"/>
                    </a:ext>
                  </a:extLst>
                </p:cNvPr>
                <p:cNvSpPr>
                  <a:spLocks noChangeArrowheads="1"/>
                </p:cNvSpPr>
                <p:nvPr userDrawn="1"/>
              </p:nvSpPr>
              <p:spPr bwMode="hidden">
                <a:xfrm>
                  <a:off x="5381" y="3085"/>
                  <a:ext cx="227" cy="132"/>
                </a:xfrm>
                <a:prstGeom prst="ellipse">
                  <a:avLst/>
                </a:prstGeom>
                <a:gradFill rotWithShape="0">
                  <a:gsLst>
                    <a:gs pos="0">
                      <a:schemeClr val="bg1"/>
                    </a:gs>
                    <a:gs pos="100000">
                      <a:schemeClr val="accent2"/>
                    </a:gs>
                  </a:gsLst>
                  <a:lin ang="5400000" scaled="1"/>
                </a:gradFill>
                <a:ln w="9525">
                  <a:noFill/>
                  <a:round/>
                  <a:headEnd/>
                  <a:tailEnd/>
                </a:ln>
                <a:effectLst/>
              </p:spPr>
              <p:txBody>
                <a:bodyPr/>
                <a:lstStyle/>
                <a:p>
                  <a:pPr>
                    <a:defRPr/>
                  </a:pPr>
                  <a:endParaRPr lang="el-GR" sz="1800">
                    <a:latin typeface="Arial" charset="0"/>
                  </a:endParaRPr>
                </a:p>
              </p:txBody>
            </p:sp>
            <p:sp>
              <p:nvSpPr>
                <p:cNvPr id="8256" name="Oval 64">
                  <a:extLst>
                    <a:ext uri="{FF2B5EF4-FFF2-40B4-BE49-F238E27FC236}">
                      <a16:creationId xmlns:a16="http://schemas.microsoft.com/office/drawing/2014/main" xmlns="" id="{14F289F8-D4C9-495C-86BD-2393E01BF815}"/>
                    </a:ext>
                  </a:extLst>
                </p:cNvPr>
                <p:cNvSpPr>
                  <a:spLocks noChangeArrowheads="1"/>
                </p:cNvSpPr>
                <p:nvPr userDrawn="1"/>
              </p:nvSpPr>
              <p:spPr bwMode="hidden">
                <a:xfrm>
                  <a:off x="5403" y="3099"/>
                  <a:ext cx="182" cy="102"/>
                </a:xfrm>
                <a:prstGeom prst="ellipse">
                  <a:avLst/>
                </a:prstGeom>
                <a:gradFill rotWithShape="0">
                  <a:gsLst>
                    <a:gs pos="0">
                      <a:schemeClr val="accent2"/>
                    </a:gs>
                    <a:gs pos="100000">
                      <a:schemeClr val="bg1"/>
                    </a:gs>
                  </a:gsLst>
                  <a:lin ang="5400000" scaled="1"/>
                </a:gradFill>
                <a:ln w="9525">
                  <a:noFill/>
                  <a:round/>
                  <a:headEnd/>
                  <a:tailEnd/>
                </a:ln>
                <a:effectLst/>
              </p:spPr>
              <p:txBody>
                <a:bodyPr/>
                <a:lstStyle/>
                <a:p>
                  <a:pPr>
                    <a:defRPr/>
                  </a:pPr>
                  <a:endParaRPr lang="el-GR" sz="1800">
                    <a:latin typeface="Arial" charset="0"/>
                  </a:endParaRPr>
                </a:p>
              </p:txBody>
            </p:sp>
            <p:sp>
              <p:nvSpPr>
                <p:cNvPr id="8257" name="Oval 65">
                  <a:extLst>
                    <a:ext uri="{FF2B5EF4-FFF2-40B4-BE49-F238E27FC236}">
                      <a16:creationId xmlns:a16="http://schemas.microsoft.com/office/drawing/2014/main" xmlns="" id="{A4FF6A46-0785-49D0-999A-A4A887DE5996}"/>
                    </a:ext>
                  </a:extLst>
                </p:cNvPr>
                <p:cNvSpPr>
                  <a:spLocks noChangeArrowheads="1"/>
                </p:cNvSpPr>
                <p:nvPr userDrawn="1"/>
              </p:nvSpPr>
              <p:spPr bwMode="hidden">
                <a:xfrm>
                  <a:off x="5431" y="3109"/>
                  <a:ext cx="125" cy="82"/>
                </a:xfrm>
                <a:prstGeom prst="ellipse">
                  <a:avLst/>
                </a:prstGeom>
                <a:gradFill rotWithShape="0">
                  <a:gsLst>
                    <a:gs pos="0">
                      <a:schemeClr val="bg1"/>
                    </a:gs>
                    <a:gs pos="100000">
                      <a:schemeClr val="accent2"/>
                    </a:gs>
                  </a:gsLst>
                  <a:lin ang="5400000" scaled="1"/>
                </a:gradFill>
                <a:ln w="9525">
                  <a:noFill/>
                  <a:round/>
                  <a:headEnd/>
                  <a:tailEnd/>
                </a:ln>
                <a:effectLst/>
              </p:spPr>
              <p:txBody>
                <a:bodyPr/>
                <a:lstStyle/>
                <a:p>
                  <a:pPr>
                    <a:defRPr/>
                  </a:pPr>
                  <a:endParaRPr lang="el-GR" sz="1800">
                    <a:latin typeface="Arial" charset="0"/>
                  </a:endParaRPr>
                </a:p>
              </p:txBody>
            </p:sp>
            <p:sp>
              <p:nvSpPr>
                <p:cNvPr id="8258" name="Oval 66">
                  <a:extLst>
                    <a:ext uri="{FF2B5EF4-FFF2-40B4-BE49-F238E27FC236}">
                      <a16:creationId xmlns:a16="http://schemas.microsoft.com/office/drawing/2014/main" xmlns="" id="{6880512B-450F-43C4-B767-CD6A553AEAA1}"/>
                    </a:ext>
                  </a:extLst>
                </p:cNvPr>
                <p:cNvSpPr>
                  <a:spLocks noChangeArrowheads="1"/>
                </p:cNvSpPr>
                <p:nvPr userDrawn="1"/>
              </p:nvSpPr>
              <p:spPr bwMode="hidden">
                <a:xfrm>
                  <a:off x="5458" y="3125"/>
                  <a:ext cx="73" cy="47"/>
                </a:xfrm>
                <a:prstGeom prst="ellipse">
                  <a:avLst/>
                </a:prstGeom>
                <a:gradFill rotWithShape="0">
                  <a:gsLst>
                    <a:gs pos="0">
                      <a:schemeClr val="accent2"/>
                    </a:gs>
                    <a:gs pos="100000">
                      <a:schemeClr val="bg1"/>
                    </a:gs>
                  </a:gsLst>
                  <a:lin ang="5400000" scaled="1"/>
                </a:gradFill>
                <a:ln w="9525">
                  <a:noFill/>
                  <a:round/>
                  <a:headEnd/>
                  <a:tailEnd/>
                </a:ln>
                <a:effectLst/>
              </p:spPr>
              <p:txBody>
                <a:bodyPr/>
                <a:lstStyle/>
                <a:p>
                  <a:pPr>
                    <a:defRPr/>
                  </a:pPr>
                  <a:endParaRPr lang="el-GR" sz="1800">
                    <a:latin typeface="Arial" charset="0"/>
                  </a:endParaRPr>
                </a:p>
              </p:txBody>
            </p:sp>
          </p:grpSp>
        </p:grpSp>
      </p:grpSp>
      <p:sp>
        <p:nvSpPr>
          <p:cNvPr id="8259" name="Rectangle 67">
            <a:extLst>
              <a:ext uri="{FF2B5EF4-FFF2-40B4-BE49-F238E27FC236}">
                <a16:creationId xmlns:a16="http://schemas.microsoft.com/office/drawing/2014/main" xmlns="" id="{C9AB1A53-FFC9-4885-9413-D782C18725A3}"/>
              </a:ext>
            </a:extLst>
          </p:cNvPr>
          <p:cNvSpPr>
            <a:spLocks noGrp="1" noChangeArrowheads="1"/>
          </p:cNvSpPr>
          <p:nvPr>
            <p:ph type="title"/>
          </p:nvPr>
        </p:nvSpPr>
        <p:spPr bwMode="auto">
          <a:xfrm>
            <a:off x="609600" y="277814"/>
            <a:ext cx="109728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l-GR"/>
              <a:t>Κάντε κλικ για να επεξεργαστείτε τον τίτλο</a:t>
            </a:r>
          </a:p>
        </p:txBody>
      </p:sp>
      <p:sp>
        <p:nvSpPr>
          <p:cNvPr id="8260" name="Rectangle 68">
            <a:extLst>
              <a:ext uri="{FF2B5EF4-FFF2-40B4-BE49-F238E27FC236}">
                <a16:creationId xmlns:a16="http://schemas.microsoft.com/office/drawing/2014/main" xmlns="" id="{B71954F2-0466-42C7-895F-BCA18877CC03}"/>
              </a:ext>
            </a:extLst>
          </p:cNvPr>
          <p:cNvSpPr>
            <a:spLocks noGrp="1" noChangeArrowheads="1"/>
          </p:cNvSpPr>
          <p:nvPr>
            <p:ph type="body" idx="1"/>
          </p:nvPr>
        </p:nvSpPr>
        <p:spPr bwMode="auto">
          <a:xfrm>
            <a:off x="609600" y="1600201"/>
            <a:ext cx="109728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a:t>Κάντε κλικ για να επεξεργαστείτε τα στυλ κειμένου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8261" name="Rectangle 69">
            <a:extLst>
              <a:ext uri="{FF2B5EF4-FFF2-40B4-BE49-F238E27FC236}">
                <a16:creationId xmlns:a16="http://schemas.microsoft.com/office/drawing/2014/main" xmlns="" id="{1FE25C14-E1A5-42F7-9372-706203AA320B}"/>
              </a:ext>
            </a:extLst>
          </p:cNvPr>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latin typeface="Arial" charset="0"/>
              </a:defRPr>
            </a:lvl1pPr>
          </a:lstStyle>
          <a:p>
            <a:pPr>
              <a:defRPr/>
            </a:pPr>
            <a:endParaRPr lang="el-GR"/>
          </a:p>
        </p:txBody>
      </p:sp>
      <p:sp>
        <p:nvSpPr>
          <p:cNvPr id="8262" name="Rectangle 70">
            <a:extLst>
              <a:ext uri="{FF2B5EF4-FFF2-40B4-BE49-F238E27FC236}">
                <a16:creationId xmlns:a16="http://schemas.microsoft.com/office/drawing/2014/main" xmlns="" id="{FF20870A-C1C7-4969-B4BD-FB1F556D6DDE}"/>
              </a:ext>
            </a:extLst>
          </p:cNvPr>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latin typeface="Arial" charset="0"/>
              </a:defRPr>
            </a:lvl1pPr>
          </a:lstStyle>
          <a:p>
            <a:pPr>
              <a:defRPr/>
            </a:pPr>
            <a:endParaRPr lang="el-GR"/>
          </a:p>
        </p:txBody>
      </p:sp>
      <p:sp>
        <p:nvSpPr>
          <p:cNvPr id="8263" name="Rectangle 71">
            <a:extLst>
              <a:ext uri="{FF2B5EF4-FFF2-40B4-BE49-F238E27FC236}">
                <a16:creationId xmlns:a16="http://schemas.microsoft.com/office/drawing/2014/main" xmlns="" id="{DBC648FA-CCB6-4ADF-9F23-47571F0E768A}"/>
              </a:ext>
            </a:extLst>
          </p:cNvPr>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defRPr>
            </a:lvl1pPr>
          </a:lstStyle>
          <a:p>
            <a:fld id="{8ADDF22A-A167-494A-9FF1-5E90DE33A93C}" type="slidenum">
              <a:rPr lang="el-GR" altLang="el-GR"/>
              <a:pPr/>
              <a:t>‹#›</a:t>
            </a:fld>
            <a:endParaRPr lang="el-GR" altLang="el-GR"/>
          </a:p>
        </p:txBody>
      </p:sp>
    </p:spTree>
    <p:extLst>
      <p:ext uri="{BB962C8B-B14F-4D97-AF65-F5344CB8AC3E}">
        <p14:creationId xmlns:p14="http://schemas.microsoft.com/office/powerpoint/2010/main" xmlns="" val="750717958"/>
      </p:ext>
    </p:extLst>
  </p:cSld>
  <p:clrMap bg1="dk2" tx1="lt1" bg2="dk1" tx2="lt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80000"/>
        <a:buFont typeface="Wingdings" panose="05000000000000000000" pitchFamily="2" charset="2"/>
        <a:buChar char="Ø"/>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50000"/>
        <a:buFont typeface="Wingdings" panose="05000000000000000000" pitchFamily="2" charset="2"/>
        <a:buChar char="l"/>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SzPct val="50000"/>
        <a:buFont typeface="Wingdings" panose="05000000000000000000" pitchFamily="2" charset="2"/>
        <a:buChar char="l"/>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Layout" Target="../slideLayouts/slideLayout38.xml"/><Relationship Id="rId4" Type="http://schemas.openxmlformats.org/officeDocument/2006/relationships/image" Target="../media/image20.png"/></Relationships>
</file>

<file path=ppt/slides/_rels/slide100.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61.xml"/></Relationships>
</file>

<file path=ppt/slides/_rels/slide101.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slideLayout" Target="../slideLayouts/slideLayout53.xml"/><Relationship Id="rId1" Type="http://schemas.openxmlformats.org/officeDocument/2006/relationships/vmlDrawing" Target="../drawings/vmlDrawing59.vml"/><Relationship Id="rId4" Type="http://schemas.openxmlformats.org/officeDocument/2006/relationships/oleObject" Target="../embeddings/oleObject62.bin"/></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36.xml"/><Relationship Id="rId1" Type="http://schemas.openxmlformats.org/officeDocument/2006/relationships/vmlDrawing" Target="../drawings/vmlDrawing2.v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36.xml"/><Relationship Id="rId1" Type="http://schemas.openxmlformats.org/officeDocument/2006/relationships/vmlDrawing" Target="../drawings/vmlDrawing3.v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6.xml"/><Relationship Id="rId1" Type="http://schemas.openxmlformats.org/officeDocument/2006/relationships/vmlDrawing" Target="../drawings/vmlDrawing4.v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6.xml"/><Relationship Id="rId1" Type="http://schemas.openxmlformats.org/officeDocument/2006/relationships/vmlDrawing" Target="../drawings/vmlDrawing5.v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8.xml"/><Relationship Id="rId1" Type="http://schemas.openxmlformats.org/officeDocument/2006/relationships/vmlDrawing" Target="../drawings/vmlDrawing6.vml"/><Relationship Id="rId4" Type="http://schemas.openxmlformats.org/officeDocument/2006/relationships/oleObject" Target="../embeddings/oleObject7.bin"/></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6.xml"/><Relationship Id="rId1" Type="http://schemas.openxmlformats.org/officeDocument/2006/relationships/vmlDrawing" Target="../drawings/vmlDrawing7.v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6.xml"/><Relationship Id="rId1" Type="http://schemas.openxmlformats.org/officeDocument/2006/relationships/vmlDrawing" Target="../drawings/vmlDrawing8.vml"/></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26.xml"/><Relationship Id="rId1" Type="http://schemas.openxmlformats.org/officeDocument/2006/relationships/vmlDrawing" Target="../drawings/vmlDrawing9.vml"/></Relationships>
</file>

<file path=ppt/slides/_rels/slide2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9.xml"/></Relationships>
</file>

<file path=ppt/slides/_rels/slide2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69.xml"/></Relationships>
</file>

<file path=ppt/slides/_rels/slide2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69.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9.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26.xml"/><Relationship Id="rId1" Type="http://schemas.openxmlformats.org/officeDocument/2006/relationships/vmlDrawing" Target="../drawings/vmlDrawing10.vml"/></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26.xml"/><Relationship Id="rId1" Type="http://schemas.openxmlformats.org/officeDocument/2006/relationships/vmlDrawing" Target="../drawings/vmlDrawing11.vml"/></Relationships>
</file>

<file path=ppt/slides/_rels/slide3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28.xml"/><Relationship Id="rId1" Type="http://schemas.openxmlformats.org/officeDocument/2006/relationships/vmlDrawing" Target="../drawings/vmlDrawing12.vml"/></Relationships>
</file>

<file path=ppt/slides/_rels/slide3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xml"/><Relationship Id="rId1" Type="http://schemas.openxmlformats.org/officeDocument/2006/relationships/slideLayout" Target="../slideLayouts/slideLayout51.xml"/><Relationship Id="rId4" Type="http://schemas.openxmlformats.org/officeDocument/2006/relationships/image" Target="../media/image39.png"/></Relationships>
</file>

<file path=ppt/slides/_rels/slide3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53.xml"/></Relationships>
</file>

<file path=ppt/slides/_rels/slide3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69.xml"/></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26.xml"/><Relationship Id="rId1" Type="http://schemas.openxmlformats.org/officeDocument/2006/relationships/vmlDrawing" Target="../drawings/vmlDrawing13.vml"/></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26.xml"/><Relationship Id="rId1" Type="http://schemas.openxmlformats.org/officeDocument/2006/relationships/vmlDrawing" Target="../drawings/vmlDrawing14.v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26.xml"/><Relationship Id="rId1" Type="http://schemas.openxmlformats.org/officeDocument/2006/relationships/vmlDrawing" Target="../drawings/vmlDrawing15.vml"/></Relationships>
</file>

<file path=ppt/slides/_rels/slide41.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26.xml"/><Relationship Id="rId1" Type="http://schemas.openxmlformats.org/officeDocument/2006/relationships/vmlDrawing" Target="../drawings/vmlDrawing16.vml"/></Relationships>
</file>

<file path=ppt/slides/_rels/slide4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3.xml"/><Relationship Id="rId4" Type="http://schemas.openxmlformats.org/officeDocument/2006/relationships/image" Target="../media/image52.png"/></Relationships>
</file>

<file path=ppt/slides/_rels/slide43.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26.xml"/><Relationship Id="rId1" Type="http://schemas.openxmlformats.org/officeDocument/2006/relationships/vmlDrawing" Target="../drawings/vmlDrawing17.vml"/></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26.xml"/><Relationship Id="rId1" Type="http://schemas.openxmlformats.org/officeDocument/2006/relationships/vmlDrawing" Target="../drawings/vmlDrawing18.vml"/></Relationships>
</file>

<file path=ppt/slides/_rels/slide4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69.xml"/></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26.xml"/><Relationship Id="rId1" Type="http://schemas.openxmlformats.org/officeDocument/2006/relationships/vmlDrawing" Target="../drawings/vmlDrawing19.vml"/></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Layout" Target="../slideLayouts/slideLayout26.xml"/><Relationship Id="rId1" Type="http://schemas.openxmlformats.org/officeDocument/2006/relationships/vmlDrawing" Target="../drawings/vmlDrawing20.vml"/></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26.xml"/><Relationship Id="rId1" Type="http://schemas.openxmlformats.org/officeDocument/2006/relationships/vmlDrawing" Target="../drawings/vmlDrawing21.vml"/></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Layout" Target="../slideLayouts/slideLayout26.xml"/><Relationship Id="rId1" Type="http://schemas.openxmlformats.org/officeDocument/2006/relationships/vmlDrawing" Target="../drawings/vmlDrawing22.v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Layout" Target="../slideLayouts/slideLayout26.xml"/><Relationship Id="rId1" Type="http://schemas.openxmlformats.org/officeDocument/2006/relationships/vmlDrawing" Target="../drawings/vmlDrawing23.vml"/></Relationships>
</file>

<file path=ppt/slides/_rels/slide5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jpeg"/><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Layout" Target="../slideLayouts/slideLayout26.xml"/><Relationship Id="rId1" Type="http://schemas.openxmlformats.org/officeDocument/2006/relationships/vmlDrawing" Target="../drawings/vmlDrawing24.vml"/></Relationships>
</file>

<file path=ppt/slides/_rels/slide53.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6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5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69.xml"/><Relationship Id="rId4" Type="http://schemas.openxmlformats.org/officeDocument/2006/relationships/image" Target="../media/image69.jpeg"/></Relationships>
</file>

<file path=ppt/slides/_rels/slide56.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69.xml"/></Relationships>
</file>

<file path=ppt/slides/_rels/slide5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69.xml"/></Relationships>
</file>

<file path=ppt/slides/_rels/slide58.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Layout" Target="../slideLayouts/slideLayout13.xml"/><Relationship Id="rId1" Type="http://schemas.openxmlformats.org/officeDocument/2006/relationships/vmlDrawing" Target="../drawings/vmlDrawing25.v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jpeg"/></Relationships>
</file>

<file path=ppt/slides/_rels/slide60.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Layout" Target="../slideLayouts/slideLayout26.xml"/><Relationship Id="rId1" Type="http://schemas.openxmlformats.org/officeDocument/2006/relationships/vmlDrawing" Target="../drawings/vmlDrawing26.vml"/></Relationships>
</file>

<file path=ppt/slides/_rels/slide61.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Layout" Target="../slideLayouts/slideLayout26.xml"/><Relationship Id="rId1" Type="http://schemas.openxmlformats.org/officeDocument/2006/relationships/vmlDrawing" Target="../drawings/vmlDrawing27.vml"/></Relationships>
</file>

<file path=ppt/slides/_rels/slide62.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slideLayout" Target="../slideLayouts/slideLayout26.xml"/><Relationship Id="rId1" Type="http://schemas.openxmlformats.org/officeDocument/2006/relationships/vmlDrawing" Target="../drawings/vmlDrawing28.vml"/></Relationships>
</file>

<file path=ppt/slides/_rels/slide63.xml.rels><?xml version="1.0" encoding="UTF-8" standalone="yes"?>
<Relationships xmlns="http://schemas.openxmlformats.org/package/2006/relationships"><Relationship Id="rId3" Type="http://schemas.openxmlformats.org/officeDocument/2006/relationships/oleObject" Target="../embeddings/oleObject30.bin"/><Relationship Id="rId2" Type="http://schemas.openxmlformats.org/officeDocument/2006/relationships/slideLayout" Target="../slideLayouts/slideLayout26.xml"/><Relationship Id="rId1" Type="http://schemas.openxmlformats.org/officeDocument/2006/relationships/vmlDrawing" Target="../drawings/vmlDrawing29.vml"/></Relationships>
</file>

<file path=ppt/slides/_rels/slide64.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Layout" Target="../slideLayouts/slideLayout28.xml"/><Relationship Id="rId1" Type="http://schemas.openxmlformats.org/officeDocument/2006/relationships/vmlDrawing" Target="../drawings/vmlDrawing30.vml"/><Relationship Id="rId4" Type="http://schemas.openxmlformats.org/officeDocument/2006/relationships/image" Target="../media/image78.png"/></Relationships>
</file>

<file path=ppt/slides/_rels/slide6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38.xml"/><Relationship Id="rId4" Type="http://schemas.openxmlformats.org/officeDocument/2006/relationships/image" Target="../media/image81.png"/></Relationships>
</file>

<file path=ppt/slides/_rels/slide66.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Layout" Target="../slideLayouts/slideLayout26.xml"/><Relationship Id="rId1" Type="http://schemas.openxmlformats.org/officeDocument/2006/relationships/vmlDrawing" Target="../drawings/vmlDrawing31.vml"/></Relationships>
</file>

<file path=ppt/slides/_rels/slide67.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Layout" Target="../slideLayouts/slideLayout26.xml"/><Relationship Id="rId1" Type="http://schemas.openxmlformats.org/officeDocument/2006/relationships/vmlDrawing" Target="../drawings/vmlDrawing32.vml"/></Relationships>
</file>

<file path=ppt/slides/_rels/slide68.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Layout" Target="../slideLayouts/slideLayout75.xml"/><Relationship Id="rId1" Type="http://schemas.openxmlformats.org/officeDocument/2006/relationships/vmlDrawing" Target="../drawings/vmlDrawing33.vml"/></Relationships>
</file>

<file path=ppt/slides/_rels/slide69.xml.rels><?xml version="1.0" encoding="UTF-8" standalone="yes"?>
<Relationships xmlns="http://schemas.openxmlformats.org/package/2006/relationships"><Relationship Id="rId3" Type="http://schemas.openxmlformats.org/officeDocument/2006/relationships/oleObject" Target="../embeddings/oleObject35.bin"/><Relationship Id="rId2" Type="http://schemas.openxmlformats.org/officeDocument/2006/relationships/slideLayout" Target="../slideLayouts/slideLayout75.xml"/><Relationship Id="rId1" Type="http://schemas.openxmlformats.org/officeDocument/2006/relationships/vmlDrawing" Target="../drawings/vmlDrawing34.v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3" Type="http://schemas.openxmlformats.org/officeDocument/2006/relationships/oleObject" Target="../embeddings/oleObject36.bin"/><Relationship Id="rId2" Type="http://schemas.openxmlformats.org/officeDocument/2006/relationships/slideLayout" Target="../slideLayouts/slideLayout75.xml"/><Relationship Id="rId1" Type="http://schemas.openxmlformats.org/officeDocument/2006/relationships/vmlDrawing" Target="../drawings/vmlDrawing35.vml"/></Relationships>
</file>

<file path=ppt/slides/_rels/slide71.xml.rels><?xml version="1.0" encoding="UTF-8" standalone="yes"?>
<Relationships xmlns="http://schemas.openxmlformats.org/package/2006/relationships"><Relationship Id="rId3" Type="http://schemas.openxmlformats.org/officeDocument/2006/relationships/oleObject" Target="../embeddings/oleObject37.bin"/><Relationship Id="rId2" Type="http://schemas.openxmlformats.org/officeDocument/2006/relationships/slideLayout" Target="../slideLayouts/slideLayout75.xml"/><Relationship Id="rId1" Type="http://schemas.openxmlformats.org/officeDocument/2006/relationships/vmlDrawing" Target="../drawings/vmlDrawing36.vml"/></Relationships>
</file>

<file path=ppt/slides/_rels/slide72.xml.rels><?xml version="1.0" encoding="UTF-8" standalone="yes"?>
<Relationships xmlns="http://schemas.openxmlformats.org/package/2006/relationships"><Relationship Id="rId3" Type="http://schemas.openxmlformats.org/officeDocument/2006/relationships/oleObject" Target="../embeddings/oleObject38.bin"/><Relationship Id="rId2" Type="http://schemas.openxmlformats.org/officeDocument/2006/relationships/slideLayout" Target="../slideLayouts/slideLayout75.xml"/><Relationship Id="rId1" Type="http://schemas.openxmlformats.org/officeDocument/2006/relationships/vmlDrawing" Target="../drawings/vmlDrawing37.vml"/></Relationships>
</file>

<file path=ppt/slides/_rels/slide73.xml.rels><?xml version="1.0" encoding="UTF-8" standalone="yes"?>
<Relationships xmlns="http://schemas.openxmlformats.org/package/2006/relationships"><Relationship Id="rId3" Type="http://schemas.openxmlformats.org/officeDocument/2006/relationships/oleObject" Target="../embeddings/oleObject39.bin"/><Relationship Id="rId2" Type="http://schemas.openxmlformats.org/officeDocument/2006/relationships/slideLayout" Target="../slideLayouts/slideLayout75.xml"/><Relationship Id="rId1" Type="http://schemas.openxmlformats.org/officeDocument/2006/relationships/vmlDrawing" Target="../drawings/vmlDrawing38.vml"/></Relationships>
</file>

<file path=ppt/slides/_rels/slide74.xml.rels><?xml version="1.0" encoding="UTF-8" standalone="yes"?>
<Relationships xmlns="http://schemas.openxmlformats.org/package/2006/relationships"><Relationship Id="rId3" Type="http://schemas.openxmlformats.org/officeDocument/2006/relationships/oleObject" Target="../embeddings/oleObject40.bin"/><Relationship Id="rId2" Type="http://schemas.openxmlformats.org/officeDocument/2006/relationships/slideLayout" Target="../slideLayouts/slideLayout75.xml"/><Relationship Id="rId1" Type="http://schemas.openxmlformats.org/officeDocument/2006/relationships/vmlDrawing" Target="../drawings/vmlDrawing39.vml"/></Relationships>
</file>

<file path=ppt/slides/_rels/slide75.xml.rels><?xml version="1.0" encoding="UTF-8" standalone="yes"?>
<Relationships xmlns="http://schemas.openxmlformats.org/package/2006/relationships"><Relationship Id="rId3" Type="http://schemas.openxmlformats.org/officeDocument/2006/relationships/oleObject" Target="../embeddings/oleObject41.bin"/><Relationship Id="rId2" Type="http://schemas.openxmlformats.org/officeDocument/2006/relationships/slideLayout" Target="../slideLayouts/slideLayout75.xml"/><Relationship Id="rId1" Type="http://schemas.openxmlformats.org/officeDocument/2006/relationships/vmlDrawing" Target="../drawings/vmlDrawing40.vml"/></Relationships>
</file>

<file path=ppt/slides/_rels/slide76.xml.rels><?xml version="1.0" encoding="UTF-8" standalone="yes"?>
<Relationships xmlns="http://schemas.openxmlformats.org/package/2006/relationships"><Relationship Id="rId3" Type="http://schemas.openxmlformats.org/officeDocument/2006/relationships/oleObject" Target="../embeddings/oleObject42.bin"/><Relationship Id="rId2" Type="http://schemas.openxmlformats.org/officeDocument/2006/relationships/slideLayout" Target="../slideLayouts/slideLayout75.xml"/><Relationship Id="rId1" Type="http://schemas.openxmlformats.org/officeDocument/2006/relationships/vmlDrawing" Target="../drawings/vmlDrawing41.vml"/></Relationships>
</file>

<file path=ppt/slides/_rels/slide77.xml.rels><?xml version="1.0" encoding="UTF-8" standalone="yes"?>
<Relationships xmlns="http://schemas.openxmlformats.org/package/2006/relationships"><Relationship Id="rId3" Type="http://schemas.openxmlformats.org/officeDocument/2006/relationships/oleObject" Target="../embeddings/oleObject43.bin"/><Relationship Id="rId2" Type="http://schemas.openxmlformats.org/officeDocument/2006/relationships/slideLayout" Target="../slideLayouts/slideLayout75.xml"/><Relationship Id="rId1" Type="http://schemas.openxmlformats.org/officeDocument/2006/relationships/vmlDrawing" Target="../drawings/vmlDrawing42.vml"/></Relationships>
</file>

<file path=ppt/slides/_rels/slide78.xml.rels><?xml version="1.0" encoding="UTF-8" standalone="yes"?>
<Relationships xmlns="http://schemas.openxmlformats.org/package/2006/relationships"><Relationship Id="rId3" Type="http://schemas.openxmlformats.org/officeDocument/2006/relationships/oleObject" Target="../embeddings/oleObject44.bin"/><Relationship Id="rId2" Type="http://schemas.openxmlformats.org/officeDocument/2006/relationships/slideLayout" Target="../slideLayouts/slideLayout50.xml"/><Relationship Id="rId1" Type="http://schemas.openxmlformats.org/officeDocument/2006/relationships/vmlDrawing" Target="../drawings/vmlDrawing43.vml"/></Relationships>
</file>

<file path=ppt/slides/_rels/slide79.xml.rels><?xml version="1.0" encoding="UTF-8" standalone="yes"?>
<Relationships xmlns="http://schemas.openxmlformats.org/package/2006/relationships"><Relationship Id="rId3" Type="http://schemas.openxmlformats.org/officeDocument/2006/relationships/oleObject" Target="../embeddings/oleObject45.bin"/><Relationship Id="rId2" Type="http://schemas.openxmlformats.org/officeDocument/2006/relationships/slideLayout" Target="../slideLayouts/slideLayout61.xml"/><Relationship Id="rId1" Type="http://schemas.openxmlformats.org/officeDocument/2006/relationships/vmlDrawing" Target="../drawings/vmlDrawing44.v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13.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16.png"/><Relationship Id="rId4" Type="http://schemas.openxmlformats.org/officeDocument/2006/relationships/image" Target="../media/image15.png"/></Relationships>
</file>

<file path=ppt/slides/_rels/slide80.xml.rels><?xml version="1.0" encoding="UTF-8" standalone="yes"?>
<Relationships xmlns="http://schemas.openxmlformats.org/package/2006/relationships"><Relationship Id="rId3" Type="http://schemas.openxmlformats.org/officeDocument/2006/relationships/oleObject" Target="../embeddings/oleObject46.bin"/><Relationship Id="rId2" Type="http://schemas.openxmlformats.org/officeDocument/2006/relationships/slideLayout" Target="../slideLayouts/slideLayout51.xml"/><Relationship Id="rId1" Type="http://schemas.openxmlformats.org/officeDocument/2006/relationships/vmlDrawing" Target="../drawings/vmlDrawing45.vml"/></Relationships>
</file>

<file path=ppt/slides/_rels/slide81.xml.rels><?xml version="1.0" encoding="UTF-8" standalone="yes"?>
<Relationships xmlns="http://schemas.openxmlformats.org/package/2006/relationships"><Relationship Id="rId3" Type="http://schemas.openxmlformats.org/officeDocument/2006/relationships/oleObject" Target="../embeddings/oleObject47.bin"/><Relationship Id="rId2" Type="http://schemas.openxmlformats.org/officeDocument/2006/relationships/slideLayout" Target="../slideLayouts/slideLayout61.xml"/><Relationship Id="rId1" Type="http://schemas.openxmlformats.org/officeDocument/2006/relationships/vmlDrawing" Target="../drawings/vmlDrawing46.vml"/></Relationships>
</file>

<file path=ppt/slides/_rels/slide82.xml.rels><?xml version="1.0" encoding="UTF-8" standalone="yes"?>
<Relationships xmlns="http://schemas.openxmlformats.org/package/2006/relationships"><Relationship Id="rId3" Type="http://schemas.openxmlformats.org/officeDocument/2006/relationships/oleObject" Target="../embeddings/oleObject48.bin"/><Relationship Id="rId2" Type="http://schemas.openxmlformats.org/officeDocument/2006/relationships/slideLayout" Target="../slideLayouts/slideLayout61.xml"/><Relationship Id="rId1" Type="http://schemas.openxmlformats.org/officeDocument/2006/relationships/vmlDrawing" Target="../drawings/vmlDrawing47.vml"/></Relationships>
</file>

<file path=ppt/slides/_rels/slide83.xml.rels><?xml version="1.0" encoding="UTF-8" standalone="yes"?>
<Relationships xmlns="http://schemas.openxmlformats.org/package/2006/relationships"><Relationship Id="rId3" Type="http://schemas.openxmlformats.org/officeDocument/2006/relationships/oleObject" Target="../embeddings/oleObject49.bin"/><Relationship Id="rId2" Type="http://schemas.openxmlformats.org/officeDocument/2006/relationships/slideLayout" Target="../slideLayouts/slideLayout51.xml"/><Relationship Id="rId1" Type="http://schemas.openxmlformats.org/officeDocument/2006/relationships/vmlDrawing" Target="../drawings/vmlDrawing48.v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85.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61.xml"/></Relationships>
</file>

<file path=ppt/slides/_rels/slide86.xml.rels><?xml version="1.0" encoding="UTF-8" standalone="yes"?>
<Relationships xmlns="http://schemas.openxmlformats.org/package/2006/relationships"><Relationship Id="rId3" Type="http://schemas.openxmlformats.org/officeDocument/2006/relationships/oleObject" Target="../embeddings/oleObject50.bin"/><Relationship Id="rId2" Type="http://schemas.openxmlformats.org/officeDocument/2006/relationships/slideLayout" Target="../slideLayouts/slideLayout53.xml"/><Relationship Id="rId1" Type="http://schemas.openxmlformats.org/officeDocument/2006/relationships/vmlDrawing" Target="../drawings/vmlDrawing49.vml"/></Relationships>
</file>

<file path=ppt/slides/_rels/slide87.xml.rels><?xml version="1.0" encoding="UTF-8" standalone="yes"?>
<Relationships xmlns="http://schemas.openxmlformats.org/package/2006/relationships"><Relationship Id="rId3" Type="http://schemas.openxmlformats.org/officeDocument/2006/relationships/oleObject" Target="../embeddings/oleObject51.bin"/><Relationship Id="rId2" Type="http://schemas.openxmlformats.org/officeDocument/2006/relationships/slideLayout" Target="../slideLayouts/slideLayout51.xml"/><Relationship Id="rId1" Type="http://schemas.openxmlformats.org/officeDocument/2006/relationships/vmlDrawing" Target="../drawings/vmlDrawing50.vml"/></Relationships>
</file>

<file path=ppt/slides/_rels/slide88.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51.xml"/></Relationships>
</file>

<file path=ppt/slides/_rels/slide89.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51.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8.xml"/></Relationships>
</file>

<file path=ppt/slides/_rels/slide90.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51.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92.xml.rels><?xml version="1.0" encoding="UTF-8" standalone="yes"?>
<Relationships xmlns="http://schemas.openxmlformats.org/package/2006/relationships"><Relationship Id="rId3" Type="http://schemas.openxmlformats.org/officeDocument/2006/relationships/oleObject" Target="../embeddings/oleObject52.bin"/><Relationship Id="rId2" Type="http://schemas.openxmlformats.org/officeDocument/2006/relationships/slideLayout" Target="../slideLayouts/slideLayout51.xml"/><Relationship Id="rId1" Type="http://schemas.openxmlformats.org/officeDocument/2006/relationships/vmlDrawing" Target="../drawings/vmlDrawing51.vml"/></Relationships>
</file>

<file path=ppt/slides/_rels/slide93.xml.rels><?xml version="1.0" encoding="UTF-8" standalone="yes"?>
<Relationships xmlns="http://schemas.openxmlformats.org/package/2006/relationships"><Relationship Id="rId3" Type="http://schemas.openxmlformats.org/officeDocument/2006/relationships/oleObject" Target="../embeddings/oleObject53.bin"/><Relationship Id="rId2" Type="http://schemas.openxmlformats.org/officeDocument/2006/relationships/slideLayout" Target="../slideLayouts/slideLayout61.xml"/><Relationship Id="rId1" Type="http://schemas.openxmlformats.org/officeDocument/2006/relationships/vmlDrawing" Target="../drawings/vmlDrawing52.vml"/></Relationships>
</file>

<file path=ppt/slides/_rels/slide94.xml.rels><?xml version="1.0" encoding="UTF-8" standalone="yes"?>
<Relationships xmlns="http://schemas.openxmlformats.org/package/2006/relationships"><Relationship Id="rId3" Type="http://schemas.openxmlformats.org/officeDocument/2006/relationships/oleObject" Target="../embeddings/oleObject54.bin"/><Relationship Id="rId2" Type="http://schemas.openxmlformats.org/officeDocument/2006/relationships/slideLayout" Target="../slideLayouts/slideLayout62.xml"/><Relationship Id="rId1" Type="http://schemas.openxmlformats.org/officeDocument/2006/relationships/vmlDrawing" Target="../drawings/vmlDrawing53.vml"/><Relationship Id="rId4" Type="http://schemas.openxmlformats.org/officeDocument/2006/relationships/oleObject" Target="../embeddings/oleObject55.bin"/></Relationships>
</file>

<file path=ppt/slides/_rels/slide95.xml.rels><?xml version="1.0" encoding="UTF-8" standalone="yes"?>
<Relationships xmlns="http://schemas.openxmlformats.org/package/2006/relationships"><Relationship Id="rId3" Type="http://schemas.openxmlformats.org/officeDocument/2006/relationships/oleObject" Target="../embeddings/oleObject56.bin"/><Relationship Id="rId2" Type="http://schemas.openxmlformats.org/officeDocument/2006/relationships/slideLayout" Target="../slideLayouts/slideLayout51.xml"/><Relationship Id="rId1" Type="http://schemas.openxmlformats.org/officeDocument/2006/relationships/vmlDrawing" Target="../drawings/vmlDrawing54.vml"/></Relationships>
</file>

<file path=ppt/slides/_rels/slide96.xml.rels><?xml version="1.0" encoding="UTF-8" standalone="yes"?>
<Relationships xmlns="http://schemas.openxmlformats.org/package/2006/relationships"><Relationship Id="rId3" Type="http://schemas.openxmlformats.org/officeDocument/2006/relationships/oleObject" Target="../embeddings/oleObject57.bin"/><Relationship Id="rId2" Type="http://schemas.openxmlformats.org/officeDocument/2006/relationships/slideLayout" Target="../slideLayouts/slideLayout61.xml"/><Relationship Id="rId1" Type="http://schemas.openxmlformats.org/officeDocument/2006/relationships/vmlDrawing" Target="../drawings/vmlDrawing55.vml"/><Relationship Id="rId4" Type="http://schemas.openxmlformats.org/officeDocument/2006/relationships/oleObject" Target="../embeddings/oleObject58.bin"/></Relationships>
</file>

<file path=ppt/slides/_rels/slide97.xml.rels><?xml version="1.0" encoding="UTF-8" standalone="yes"?>
<Relationships xmlns="http://schemas.openxmlformats.org/package/2006/relationships"><Relationship Id="rId3" Type="http://schemas.openxmlformats.org/officeDocument/2006/relationships/oleObject" Target="../embeddings/oleObject59.bin"/><Relationship Id="rId2" Type="http://schemas.openxmlformats.org/officeDocument/2006/relationships/slideLayout" Target="../slideLayouts/slideLayout61.xml"/><Relationship Id="rId1" Type="http://schemas.openxmlformats.org/officeDocument/2006/relationships/vmlDrawing" Target="../drawings/vmlDrawing56.vml"/></Relationships>
</file>

<file path=ppt/slides/_rels/slide98.xml.rels><?xml version="1.0" encoding="UTF-8" standalone="yes"?>
<Relationships xmlns="http://schemas.openxmlformats.org/package/2006/relationships"><Relationship Id="rId3" Type="http://schemas.openxmlformats.org/officeDocument/2006/relationships/oleObject" Target="../embeddings/oleObject60.bin"/><Relationship Id="rId2" Type="http://schemas.openxmlformats.org/officeDocument/2006/relationships/slideLayout" Target="../slideLayouts/slideLayout51.xml"/><Relationship Id="rId1" Type="http://schemas.openxmlformats.org/officeDocument/2006/relationships/vmlDrawing" Target="../drawings/vmlDrawing57.vml"/></Relationships>
</file>

<file path=ppt/slides/_rels/slide99.xml.rels><?xml version="1.0" encoding="UTF-8" standalone="yes"?>
<Relationships xmlns="http://schemas.openxmlformats.org/package/2006/relationships"><Relationship Id="rId3" Type="http://schemas.openxmlformats.org/officeDocument/2006/relationships/oleObject" Target="../embeddings/oleObject61.bin"/><Relationship Id="rId2" Type="http://schemas.openxmlformats.org/officeDocument/2006/relationships/slideLayout" Target="../slideLayouts/slideLayout51.xml"/><Relationship Id="rId1" Type="http://schemas.openxmlformats.org/officeDocument/2006/relationships/vmlDrawing" Target="../drawings/vmlDrawing58.v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6A08FE10-BACE-4813-94B8-2BB07BCB9855}"/>
              </a:ext>
            </a:extLst>
          </p:cNvPr>
          <p:cNvSpPr txBox="1"/>
          <p:nvPr/>
        </p:nvSpPr>
        <p:spPr>
          <a:xfrm>
            <a:off x="2965142" y="1846555"/>
            <a:ext cx="6178858" cy="1323439"/>
          </a:xfrm>
          <a:prstGeom prst="rect">
            <a:avLst/>
          </a:prstGeom>
          <a:noFill/>
        </p:spPr>
        <p:txBody>
          <a:bodyPr wrap="square" rtlCol="0">
            <a:spAutoFit/>
          </a:bodyPr>
          <a:lstStyle/>
          <a:p>
            <a:pPr algn="ctr"/>
            <a:r>
              <a:rPr lang="el-GR" sz="4000" b="1" i="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ΔΙΑΤΑΡΑΧΕΣ ΑΓΩΓΗΣ ΚΑΙ ΡΥΘΜΟΥ</a:t>
            </a:r>
          </a:p>
        </p:txBody>
      </p:sp>
    </p:spTree>
    <p:extLst>
      <p:ext uri="{BB962C8B-B14F-4D97-AF65-F5344CB8AC3E}">
        <p14:creationId xmlns:p14="http://schemas.microsoft.com/office/powerpoint/2010/main" xmlns="" val="27305646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xmlns="" id="{7A34CDCF-648E-41D3-A9CC-9225569F085F}"/>
              </a:ext>
            </a:extLst>
          </p:cNvPr>
          <p:cNvSpPr>
            <a:spLocks noGrp="1"/>
          </p:cNvSpPr>
          <p:nvPr>
            <p:ph type="title"/>
          </p:nvPr>
        </p:nvSpPr>
        <p:spPr>
          <a:xfrm>
            <a:off x="3195638" y="417514"/>
            <a:ext cx="6115050" cy="511175"/>
          </a:xfrm>
          <a:ln w="38100">
            <a:solidFill>
              <a:schemeClr val="tx1"/>
            </a:solidFill>
          </a:ln>
        </p:spPr>
        <p:txBody>
          <a:bodyPr/>
          <a:lstStyle/>
          <a:p>
            <a:pPr>
              <a:defRPr/>
            </a:pPr>
            <a:r>
              <a:rPr lang="en-US" sz="2000" b="1" i="1" dirty="0">
                <a:solidFill>
                  <a:schemeClr val="tx1"/>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Recording </a:t>
            </a:r>
            <a:r>
              <a:rPr lang="en-US" sz="2000" b="1" i="1" dirty="0" err="1">
                <a:solidFill>
                  <a:schemeClr val="tx1"/>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intracardiac</a:t>
            </a:r>
            <a:r>
              <a:rPr lang="en-US" sz="2000" b="1" i="1" dirty="0">
                <a:solidFill>
                  <a:schemeClr val="tx1"/>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 </a:t>
            </a:r>
            <a:r>
              <a:rPr lang="en-US" sz="2000" b="1" i="1" dirty="0" err="1">
                <a:solidFill>
                  <a:schemeClr val="tx1"/>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electrograms</a:t>
            </a:r>
            <a:endParaRPr lang="el-GR" sz="2000" b="1" i="1" dirty="0">
              <a:solidFill>
                <a:schemeClr val="tx1"/>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
        <p:nvSpPr>
          <p:cNvPr id="6" name="5 - Ορθογώνιο">
            <a:extLst>
              <a:ext uri="{FF2B5EF4-FFF2-40B4-BE49-F238E27FC236}">
                <a16:creationId xmlns:a16="http://schemas.microsoft.com/office/drawing/2014/main" xmlns="" id="{9A5982EB-9FF0-48BA-A016-72CFB2DA9387}"/>
              </a:ext>
            </a:extLst>
          </p:cNvPr>
          <p:cNvSpPr/>
          <p:nvPr/>
        </p:nvSpPr>
        <p:spPr>
          <a:xfrm>
            <a:off x="7239000" y="6367464"/>
            <a:ext cx="3214688" cy="276225"/>
          </a:xfrm>
          <a:prstGeom prst="rect">
            <a:avLst/>
          </a:prstGeom>
        </p:spPr>
        <p:txBody>
          <a:bodyPr>
            <a:spAutoFit/>
          </a:bodyPr>
          <a:lstStyle/>
          <a:p>
            <a:pPr fontAlgn="base">
              <a:spcBef>
                <a:spcPct val="0"/>
              </a:spcBef>
              <a:spcAft>
                <a:spcPct val="0"/>
              </a:spcAft>
              <a:defRPr/>
            </a:pPr>
            <a:r>
              <a:rPr lang="en-US" sz="1200" b="1" i="1" dirty="0" err="1">
                <a:solidFill>
                  <a:srgbClr val="FF0066"/>
                </a:solidFill>
                <a:effectLst>
                  <a:outerShdw blurRad="38100" dist="38100" dir="2700000" algn="tl">
                    <a:srgbClr val="000000">
                      <a:alpha val="43137"/>
                    </a:srgbClr>
                  </a:outerShdw>
                </a:effectLst>
                <a:latin typeface="Arial" charset="0"/>
              </a:rPr>
              <a:t>Electrophysiologic</a:t>
            </a:r>
            <a:r>
              <a:rPr lang="en-US" sz="1200" b="1" i="1" dirty="0">
                <a:solidFill>
                  <a:srgbClr val="FF0066"/>
                </a:solidFill>
                <a:effectLst>
                  <a:outerShdw blurRad="38100" dist="38100" dir="2700000" algn="tl">
                    <a:srgbClr val="000000">
                      <a:alpha val="43137"/>
                    </a:srgbClr>
                  </a:outerShdw>
                </a:effectLst>
                <a:latin typeface="Arial" charset="0"/>
              </a:rPr>
              <a:t> testing, Rich. </a:t>
            </a:r>
            <a:r>
              <a:rPr lang="en-US" sz="1200" b="1" i="1" dirty="0" err="1">
                <a:solidFill>
                  <a:srgbClr val="FF0066"/>
                </a:solidFill>
                <a:effectLst>
                  <a:outerShdw blurRad="38100" dist="38100" dir="2700000" algn="tl">
                    <a:srgbClr val="000000">
                      <a:alpha val="43137"/>
                    </a:srgbClr>
                  </a:outerShdw>
                </a:effectLst>
                <a:latin typeface="Arial" charset="0"/>
              </a:rPr>
              <a:t>Fogoros</a:t>
            </a:r>
            <a:endParaRPr lang="el-GR" sz="1200" b="1" i="1" dirty="0">
              <a:solidFill>
                <a:srgbClr val="FF0066"/>
              </a:solidFill>
              <a:effectLst>
                <a:outerShdw blurRad="38100" dist="38100" dir="2700000" algn="tl">
                  <a:srgbClr val="000000">
                    <a:alpha val="43137"/>
                  </a:srgbClr>
                </a:outerShdw>
              </a:effectLst>
              <a:latin typeface="Arial" charset="0"/>
            </a:endParaRPr>
          </a:p>
        </p:txBody>
      </p:sp>
      <p:pic>
        <p:nvPicPr>
          <p:cNvPr id="56324" name="Picture 2">
            <a:extLst>
              <a:ext uri="{FF2B5EF4-FFF2-40B4-BE49-F238E27FC236}">
                <a16:creationId xmlns:a16="http://schemas.microsoft.com/office/drawing/2014/main" xmlns="" id="{C157B158-EF37-44C7-A7B7-FE51E8C5297A}"/>
              </a:ext>
            </a:extLst>
          </p:cNvPr>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a:xfrm>
            <a:off x="6381751" y="1285875"/>
            <a:ext cx="3857625" cy="3500438"/>
          </a:xfrm>
          <a:noFill/>
        </p:spPr>
      </p:pic>
      <p:pic>
        <p:nvPicPr>
          <p:cNvPr id="56325" name="Picture 3">
            <a:extLst>
              <a:ext uri="{FF2B5EF4-FFF2-40B4-BE49-F238E27FC236}">
                <a16:creationId xmlns:a16="http://schemas.microsoft.com/office/drawing/2014/main" xmlns="" id="{AEEBED48-EC99-4420-A0F7-D5481B998C26}"/>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666875" y="1285875"/>
            <a:ext cx="4071938" cy="3500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6326" name="Picture 3">
            <a:extLst>
              <a:ext uri="{FF2B5EF4-FFF2-40B4-BE49-F238E27FC236}">
                <a16:creationId xmlns:a16="http://schemas.microsoft.com/office/drawing/2014/main" xmlns="" id="{95C581B0-D643-4014-9BDC-B43258EF32AF}"/>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666875" y="5000626"/>
            <a:ext cx="4071938" cy="1571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09871630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a:extLst>
              <a:ext uri="{FF2B5EF4-FFF2-40B4-BE49-F238E27FC236}">
                <a16:creationId xmlns:a16="http://schemas.microsoft.com/office/drawing/2014/main" xmlns="" id="{D0BBCA5B-C2A7-4EFD-BA5A-DCD1CA7A4522}"/>
              </a:ext>
            </a:extLst>
          </p:cNvPr>
          <p:cNvSpPr>
            <a:spLocks noGrp="1" noChangeArrowheads="1"/>
          </p:cNvSpPr>
          <p:nvPr>
            <p:ph type="title"/>
          </p:nvPr>
        </p:nvSpPr>
        <p:spPr>
          <a:xfrm>
            <a:off x="1981200" y="115888"/>
            <a:ext cx="8229600" cy="1143000"/>
          </a:xfrm>
        </p:spPr>
        <p:txBody>
          <a:bodyPr/>
          <a:lstStyle/>
          <a:p>
            <a:pPr eaLnBrk="1" hangingPunct="1">
              <a:defRPr/>
            </a:pPr>
            <a:r>
              <a:rPr lang="en-US" sz="2400" b="1" i="1" dirty="0">
                <a:solidFill>
                  <a:srgbClr val="C00000"/>
                </a:solidFill>
                <a:effectLst>
                  <a:outerShdw blurRad="38100" dist="38100" dir="2700000" algn="tl">
                    <a:srgbClr val="000000">
                      <a:alpha val="43137"/>
                    </a:srgbClr>
                  </a:outerShdw>
                </a:effectLst>
              </a:rPr>
              <a:t>Differential diagnosis of  Narrow-Complex Tachycardia</a:t>
            </a:r>
            <a:endParaRPr lang="el-GR" sz="2400" b="1" i="1" u="sng" dirty="0">
              <a:solidFill>
                <a:srgbClr val="C00000"/>
              </a:solidFill>
              <a:effectLst>
                <a:outerShdw blurRad="38100" dist="38100" dir="2700000" algn="tl">
                  <a:srgbClr val="000000">
                    <a:alpha val="43137"/>
                  </a:srgbClr>
                </a:outerShdw>
              </a:effectLst>
            </a:endParaRPr>
          </a:p>
        </p:txBody>
      </p:sp>
      <p:sp>
        <p:nvSpPr>
          <p:cNvPr id="92163" name="Rectangle 3">
            <a:extLst>
              <a:ext uri="{FF2B5EF4-FFF2-40B4-BE49-F238E27FC236}">
                <a16:creationId xmlns:a16="http://schemas.microsoft.com/office/drawing/2014/main" xmlns="" id="{05AFAE21-7A81-4FE2-950A-069BFB4F2CEB}"/>
              </a:ext>
            </a:extLst>
          </p:cNvPr>
          <p:cNvSpPr>
            <a:spLocks noGrp="1" noChangeArrowheads="1"/>
          </p:cNvSpPr>
          <p:nvPr>
            <p:ph type="body" sz="half" idx="1"/>
          </p:nvPr>
        </p:nvSpPr>
        <p:spPr>
          <a:xfrm>
            <a:off x="1981200" y="1125538"/>
            <a:ext cx="4038600" cy="4525962"/>
          </a:xfrm>
        </p:spPr>
        <p:txBody>
          <a:bodyPr/>
          <a:lstStyle/>
          <a:p>
            <a:pPr eaLnBrk="1" hangingPunct="1">
              <a:buFontTx/>
              <a:buNone/>
            </a:pPr>
            <a:r>
              <a:rPr lang="el-GR" altLang="el-GR" sz="1800" b="1" i="1">
                <a:solidFill>
                  <a:srgbClr val="FF0066"/>
                </a:solidFill>
              </a:rPr>
              <a:t>Α) ΑΝΑΙΜΑΚΤΗ ΔΙΕΡΕΥΝΗΣΗ</a:t>
            </a:r>
            <a:r>
              <a:rPr lang="en-US" altLang="el-GR" sz="1800" b="1" i="1">
                <a:solidFill>
                  <a:srgbClr val="FF0066"/>
                </a:solidFill>
              </a:rPr>
              <a:t>:</a:t>
            </a:r>
          </a:p>
          <a:p>
            <a:pPr eaLnBrk="1" hangingPunct="1">
              <a:buFontTx/>
              <a:buNone/>
            </a:pPr>
            <a:r>
              <a:rPr lang="en-US" altLang="el-GR" sz="1600">
                <a:solidFill>
                  <a:schemeClr val="accent2"/>
                </a:solidFill>
              </a:rPr>
              <a:t>      </a:t>
            </a:r>
            <a:r>
              <a:rPr lang="el-GR" altLang="el-GR" sz="1800" b="1">
                <a:solidFill>
                  <a:schemeClr val="accent2"/>
                </a:solidFill>
              </a:rPr>
              <a:t>α) Ιστορικό - ΗΚΓ</a:t>
            </a:r>
          </a:p>
        </p:txBody>
      </p:sp>
      <p:pic>
        <p:nvPicPr>
          <p:cNvPr id="92164" name="Picture 4" descr="figure2">
            <a:extLst>
              <a:ext uri="{FF2B5EF4-FFF2-40B4-BE49-F238E27FC236}">
                <a16:creationId xmlns:a16="http://schemas.microsoft.com/office/drawing/2014/main" xmlns="" id="{6C6D8603-52B4-414F-B462-AED7C38407A7}"/>
              </a:ext>
            </a:extLst>
          </p:cNvPr>
          <p:cNvPicPr>
            <a:picLocks noGrp="1" noChangeAspect="1" noChangeArrowheads="1"/>
          </p:cNvPicPr>
          <p:nvPr>
            <p:ph sz="half" idx="2"/>
          </p:nvPr>
        </p:nvPicPr>
        <p:blipFill>
          <a:blip r:embed="rId2">
            <a:extLst>
              <a:ext uri="{28A0092B-C50C-407E-A947-70E740481C1C}">
                <a14:useLocalDpi xmlns:a14="http://schemas.microsoft.com/office/drawing/2010/main" xmlns="" val="0"/>
              </a:ext>
            </a:extLst>
          </a:blip>
          <a:srcRect/>
          <a:stretch>
            <a:fillRect/>
          </a:stretch>
        </p:blipFill>
        <p:spPr>
          <a:xfrm>
            <a:off x="3071814" y="1844675"/>
            <a:ext cx="6192837" cy="4681538"/>
          </a:xfrm>
          <a:noFill/>
        </p:spPr>
      </p:pic>
      <p:sp>
        <p:nvSpPr>
          <p:cNvPr id="92165" name="Text Box 6">
            <a:extLst>
              <a:ext uri="{FF2B5EF4-FFF2-40B4-BE49-F238E27FC236}">
                <a16:creationId xmlns:a16="http://schemas.microsoft.com/office/drawing/2014/main" xmlns="" id="{8BEE1F11-C44D-4C68-93F6-6CD4E8E081B0}"/>
              </a:ext>
            </a:extLst>
          </p:cNvPr>
          <p:cNvSpPr txBox="1">
            <a:spLocks noChangeArrowheads="1"/>
          </p:cNvSpPr>
          <p:nvPr/>
        </p:nvSpPr>
        <p:spPr bwMode="auto">
          <a:xfrm>
            <a:off x="8543926" y="6524626"/>
            <a:ext cx="1655763"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None/>
            </a:pPr>
            <a:endParaRPr lang="el-GR" altLang="el-GR" sz="1800">
              <a:solidFill>
                <a:srgbClr val="000000"/>
              </a:solidFill>
            </a:endParaRPr>
          </a:p>
        </p:txBody>
      </p:sp>
      <p:sp>
        <p:nvSpPr>
          <p:cNvPr id="92166" name="Text Box 7">
            <a:extLst>
              <a:ext uri="{FF2B5EF4-FFF2-40B4-BE49-F238E27FC236}">
                <a16:creationId xmlns:a16="http://schemas.microsoft.com/office/drawing/2014/main" xmlns="" id="{16675200-2A84-40BE-A07A-0ADC20876649}"/>
              </a:ext>
            </a:extLst>
          </p:cNvPr>
          <p:cNvSpPr txBox="1">
            <a:spLocks noChangeArrowheads="1"/>
          </p:cNvSpPr>
          <p:nvPr/>
        </p:nvSpPr>
        <p:spPr bwMode="auto">
          <a:xfrm>
            <a:off x="8401051" y="6569076"/>
            <a:ext cx="2087563"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None/>
            </a:pPr>
            <a:r>
              <a:rPr lang="en-US" altLang="el-GR" sz="1000">
                <a:solidFill>
                  <a:srgbClr val="FF0066"/>
                </a:solidFill>
              </a:rPr>
              <a:t>ACC/AHA Guidelines 2003.</a:t>
            </a:r>
            <a:endParaRPr lang="el-GR" altLang="el-GR" sz="1000">
              <a:solidFill>
                <a:srgbClr val="FF0066"/>
              </a:solidFill>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10">
            <a:extLst>
              <a:ext uri="{FF2B5EF4-FFF2-40B4-BE49-F238E27FC236}">
                <a16:creationId xmlns:a16="http://schemas.microsoft.com/office/drawing/2014/main" xmlns="" id="{D96B3E5A-0900-4D9D-A269-0B2A5C3E248D}"/>
              </a:ext>
            </a:extLst>
          </p:cNvPr>
          <p:cNvSpPr>
            <a:spLocks noGrp="1" noChangeArrowheads="1"/>
          </p:cNvSpPr>
          <p:nvPr>
            <p:ph type="title"/>
          </p:nvPr>
        </p:nvSpPr>
        <p:spPr/>
        <p:txBody>
          <a:bodyPr/>
          <a:lstStyle/>
          <a:p>
            <a:pPr eaLnBrk="1" hangingPunct="1"/>
            <a:r>
              <a:rPr lang="en-US" altLang="el-GR"/>
              <a:t>                                                             </a:t>
            </a:r>
            <a:endParaRPr lang="el-GR" altLang="el-GR"/>
          </a:p>
        </p:txBody>
      </p:sp>
      <p:sp>
        <p:nvSpPr>
          <p:cNvPr id="93187" name="Rectangle 7">
            <a:extLst>
              <a:ext uri="{FF2B5EF4-FFF2-40B4-BE49-F238E27FC236}">
                <a16:creationId xmlns:a16="http://schemas.microsoft.com/office/drawing/2014/main" xmlns="" id="{B368DA62-2A4C-4EB4-8AFF-B5A71D8B4036}"/>
              </a:ext>
            </a:extLst>
          </p:cNvPr>
          <p:cNvSpPr>
            <a:spLocks noChangeArrowheads="1"/>
          </p:cNvSpPr>
          <p:nvPr/>
        </p:nvSpPr>
        <p:spPr bwMode="auto">
          <a:xfrm>
            <a:off x="8543926" y="6491288"/>
            <a:ext cx="1757363" cy="3667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None/>
            </a:pPr>
            <a:r>
              <a:rPr lang="en-US" altLang="el-GR" sz="1000">
                <a:solidFill>
                  <a:srgbClr val="FF0066"/>
                </a:solidFill>
              </a:rPr>
              <a:t>ACC/AHA Guidelines 2003</a:t>
            </a:r>
            <a:r>
              <a:rPr lang="en-US" altLang="el-GR" sz="1800">
                <a:solidFill>
                  <a:srgbClr val="FF0066"/>
                </a:solidFill>
              </a:rPr>
              <a:t>.</a:t>
            </a:r>
            <a:endParaRPr lang="el-GR" altLang="el-GR" sz="1800">
              <a:solidFill>
                <a:srgbClr val="FF0066"/>
              </a:solidFill>
            </a:endParaRPr>
          </a:p>
        </p:txBody>
      </p:sp>
      <p:sp>
        <p:nvSpPr>
          <p:cNvPr id="93188" name="Text Box 8">
            <a:extLst>
              <a:ext uri="{FF2B5EF4-FFF2-40B4-BE49-F238E27FC236}">
                <a16:creationId xmlns:a16="http://schemas.microsoft.com/office/drawing/2014/main" xmlns="" id="{7A71CDF1-0FE9-4029-8245-7E3C6E57097E}"/>
              </a:ext>
            </a:extLst>
          </p:cNvPr>
          <p:cNvSpPr txBox="1">
            <a:spLocks noChangeArrowheads="1"/>
          </p:cNvSpPr>
          <p:nvPr/>
        </p:nvSpPr>
        <p:spPr bwMode="auto">
          <a:xfrm>
            <a:off x="7824788" y="2852738"/>
            <a:ext cx="1943100" cy="3667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None/>
            </a:pPr>
            <a:endParaRPr lang="el-GR" altLang="el-GR" sz="1800">
              <a:solidFill>
                <a:srgbClr val="000000"/>
              </a:solidFill>
            </a:endParaRPr>
          </a:p>
        </p:txBody>
      </p:sp>
      <p:sp>
        <p:nvSpPr>
          <p:cNvPr id="93189" name="Θέση περιεχομένου 1">
            <a:extLst>
              <a:ext uri="{FF2B5EF4-FFF2-40B4-BE49-F238E27FC236}">
                <a16:creationId xmlns:a16="http://schemas.microsoft.com/office/drawing/2014/main" xmlns="" id="{957F0751-CD5E-4910-8829-895F627BA726}"/>
              </a:ext>
            </a:extLst>
          </p:cNvPr>
          <p:cNvSpPr>
            <a:spLocks noGrp="1" noChangeArrowheads="1"/>
          </p:cNvSpPr>
          <p:nvPr>
            <p:ph sz="half" idx="1"/>
          </p:nvPr>
        </p:nvSpPr>
        <p:spPr/>
        <p:txBody>
          <a:bodyPr/>
          <a:lstStyle/>
          <a:p>
            <a:endParaRPr lang="el-GR" altLang="el-GR"/>
          </a:p>
        </p:txBody>
      </p:sp>
      <p:pic>
        <p:nvPicPr>
          <p:cNvPr id="93190" name="Εικόνα 4">
            <a:extLst>
              <a:ext uri="{FF2B5EF4-FFF2-40B4-BE49-F238E27FC236}">
                <a16:creationId xmlns:a16="http://schemas.microsoft.com/office/drawing/2014/main" xmlns="" id="{5AFA308E-0E73-422A-B4F5-A496F0B69817}"/>
              </a:ext>
            </a:extLst>
          </p:cNvPr>
          <p:cNvPicPr>
            <a:picLocks noChangeAspect="1"/>
          </p:cNvPicPr>
          <p:nvPr/>
        </p:nvPicPr>
        <p:blipFill>
          <a:blip r:embed="rId3">
            <a:extLst>
              <a:ext uri="{28A0092B-C50C-407E-A947-70E740481C1C}">
                <a14:useLocalDpi xmlns:a14="http://schemas.microsoft.com/office/drawing/2010/main" xmlns="" val="0"/>
              </a:ext>
            </a:extLst>
          </a:blip>
          <a:srcRect/>
          <a:stretch>
            <a:fillRect/>
          </a:stretch>
        </p:blipFill>
        <p:spPr bwMode="auto">
          <a:xfrm>
            <a:off x="1847851" y="328613"/>
            <a:ext cx="8607425" cy="6323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aphicFrame>
        <p:nvGraphicFramePr>
          <p:cNvPr id="93191" name="Object 9">
            <a:extLst>
              <a:ext uri="{FF2B5EF4-FFF2-40B4-BE49-F238E27FC236}">
                <a16:creationId xmlns:a16="http://schemas.microsoft.com/office/drawing/2014/main" xmlns="" id="{84919D3A-28F4-47AB-A79D-A2C17A58BCB5}"/>
              </a:ext>
            </a:extLst>
          </p:cNvPr>
          <p:cNvGraphicFramePr>
            <a:graphicFrameLocks noGrp="1" noChangeAspect="1"/>
          </p:cNvGraphicFramePr>
          <p:nvPr>
            <p:ph sz="half" idx="2"/>
          </p:nvPr>
        </p:nvGraphicFramePr>
        <p:xfrm>
          <a:off x="7680325" y="3562351"/>
          <a:ext cx="1511300" cy="601663"/>
        </p:xfrm>
        <a:graphic>
          <a:graphicData uri="http://schemas.openxmlformats.org/presentationml/2006/ole">
            <p:oleObj spid="_x0000_s50188" name="Εικόνα bitmap" r:id="rId4" imgW="2561905" imgH="1019048" progId="PBrush">
              <p:embed/>
            </p:oleObj>
          </a:graphicData>
        </a:graphic>
      </p:graphicFrame>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a:extLst>
              <a:ext uri="{FF2B5EF4-FFF2-40B4-BE49-F238E27FC236}">
                <a16:creationId xmlns:a16="http://schemas.microsoft.com/office/drawing/2014/main" xmlns="" id="{458214ED-EFD2-47A7-999E-7126BF1291C6}"/>
              </a:ext>
            </a:extLst>
          </p:cNvPr>
          <p:cNvSpPr txBox="1"/>
          <p:nvPr/>
        </p:nvSpPr>
        <p:spPr>
          <a:xfrm>
            <a:off x="2381251" y="1414464"/>
            <a:ext cx="7358063" cy="3140075"/>
          </a:xfrm>
          <a:prstGeom prst="rect">
            <a:avLst/>
          </a:prstGeom>
          <a:noFill/>
        </p:spPr>
        <p:txBody>
          <a:bodyPr>
            <a:spAutoFit/>
          </a:bodyPr>
          <a:lstStyle/>
          <a:p>
            <a:pPr eaLnBrk="1" hangingPunct="1">
              <a:defRPr/>
            </a:pPr>
            <a:r>
              <a:rPr lang="en-US" sz="6600" b="1" i="1" dirty="0">
                <a:effectLst>
                  <a:outerShdw blurRad="38100" dist="38100" dir="2700000" algn="tl">
                    <a:srgbClr val="000000">
                      <a:alpha val="43137"/>
                    </a:srgbClr>
                  </a:outerShdw>
                </a:effectLst>
                <a:latin typeface="Edwardian Script ITC" pitchFamily="66" charset="0"/>
              </a:rPr>
              <a:t>“Thank you </a:t>
            </a:r>
          </a:p>
          <a:p>
            <a:pPr algn="ctr" eaLnBrk="1" hangingPunct="1">
              <a:defRPr/>
            </a:pPr>
            <a:r>
              <a:rPr lang="en-US" sz="6600" b="1" i="1" dirty="0">
                <a:effectLst>
                  <a:outerShdw blurRad="38100" dist="38100" dir="2700000" algn="tl">
                    <a:srgbClr val="000000">
                      <a:alpha val="43137"/>
                    </a:srgbClr>
                  </a:outerShdw>
                </a:effectLst>
                <a:latin typeface="Edwardian Script ITC" pitchFamily="66" charset="0"/>
              </a:rPr>
              <a:t>for your </a:t>
            </a:r>
          </a:p>
          <a:p>
            <a:pPr algn="ctr" eaLnBrk="1" hangingPunct="1">
              <a:defRPr/>
            </a:pPr>
            <a:r>
              <a:rPr lang="en-US" sz="6600" b="1" i="1" dirty="0">
                <a:effectLst>
                  <a:outerShdw blurRad="38100" dist="38100" dir="2700000" algn="tl">
                    <a:srgbClr val="000000">
                      <a:alpha val="43137"/>
                    </a:srgbClr>
                  </a:outerShdw>
                </a:effectLst>
                <a:latin typeface="Edwardian Script ITC" pitchFamily="66" charset="0"/>
              </a:rPr>
              <a:t>                            attention”</a:t>
            </a:r>
            <a:endParaRPr lang="el-GR" sz="6600" b="1" i="1" dirty="0">
              <a:effectLst>
                <a:outerShdw blurRad="38100" dist="38100" dir="2700000" algn="tl">
                  <a:srgbClr val="000000">
                    <a:alpha val="43137"/>
                  </a:srgbClr>
                </a:outerShdw>
              </a:effectLst>
              <a:latin typeface="Arial" charset="0"/>
            </a:endParaRPr>
          </a:p>
        </p:txBody>
      </p:sp>
    </p:spTree>
    <p:extLst>
      <p:ext uri="{BB962C8B-B14F-4D97-AF65-F5344CB8AC3E}">
        <p14:creationId xmlns:p14="http://schemas.microsoft.com/office/powerpoint/2010/main" xmlns="" val="36764288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4" name="Rectangle 4">
            <a:extLst>
              <a:ext uri="{FF2B5EF4-FFF2-40B4-BE49-F238E27FC236}">
                <a16:creationId xmlns:a16="http://schemas.microsoft.com/office/drawing/2014/main" xmlns="" id="{2DC1615A-62E4-4407-AD71-D8F8323D2D83}"/>
              </a:ext>
            </a:extLst>
          </p:cNvPr>
          <p:cNvSpPr>
            <a:spLocks noGrp="1" noChangeArrowheads="1"/>
          </p:cNvSpPr>
          <p:nvPr>
            <p:ph type="ctrTitle"/>
          </p:nvPr>
        </p:nvSpPr>
        <p:spPr>
          <a:xfrm>
            <a:off x="2068513" y="-611188"/>
            <a:ext cx="7772400" cy="1736726"/>
          </a:xfrm>
        </p:spPr>
        <p:txBody>
          <a:bodyPr/>
          <a:lstStyle/>
          <a:p>
            <a:pPr eaLnBrk="1" hangingPunct="1">
              <a:defRPr/>
            </a:pPr>
            <a:r>
              <a:rPr lang="el-GR" sz="2800" u="sng">
                <a:solidFill>
                  <a:schemeClr val="tx1"/>
                </a:solidFill>
              </a:rPr>
              <a:t>ΥΠΕΡΚΟΙΛΙΑΚΕΣ ΑΡΡΥΘΜΙΕΣ</a:t>
            </a:r>
          </a:p>
        </p:txBody>
      </p:sp>
      <p:sp>
        <p:nvSpPr>
          <p:cNvPr id="10245" name="Rectangle 5">
            <a:extLst>
              <a:ext uri="{FF2B5EF4-FFF2-40B4-BE49-F238E27FC236}">
                <a16:creationId xmlns:a16="http://schemas.microsoft.com/office/drawing/2014/main" xmlns="" id="{25B43EFB-4459-46A8-B2E4-3D194581A128}"/>
              </a:ext>
            </a:extLst>
          </p:cNvPr>
          <p:cNvSpPr>
            <a:spLocks noGrp="1" noChangeArrowheads="1"/>
          </p:cNvSpPr>
          <p:nvPr>
            <p:ph type="subTitle" idx="1"/>
          </p:nvPr>
        </p:nvSpPr>
        <p:spPr>
          <a:xfrm>
            <a:off x="1920875" y="1701801"/>
            <a:ext cx="8351838" cy="5688013"/>
          </a:xfrm>
        </p:spPr>
        <p:txBody>
          <a:bodyPr/>
          <a:lstStyle/>
          <a:p>
            <a:pPr algn="l" eaLnBrk="1" hangingPunct="1">
              <a:defRPr/>
            </a:pPr>
            <a:r>
              <a:rPr lang="el-GR" sz="2800" b="1">
                <a:solidFill>
                  <a:srgbClr val="FFFF00"/>
                </a:solidFill>
              </a:rPr>
              <a:t>Ι. Από τον φλεβόκομβο</a:t>
            </a:r>
          </a:p>
          <a:p>
            <a:pPr algn="l" eaLnBrk="1" hangingPunct="1">
              <a:defRPr/>
            </a:pPr>
            <a:endParaRPr lang="el-GR" sz="2800" b="1">
              <a:solidFill>
                <a:srgbClr val="FFFF00"/>
              </a:solidFill>
            </a:endParaRPr>
          </a:p>
          <a:p>
            <a:pPr algn="l" eaLnBrk="1" hangingPunct="1">
              <a:defRPr/>
            </a:pPr>
            <a:r>
              <a:rPr lang="el-GR" sz="2800"/>
              <a:t>	1. Φλεβοκομβική ταχυκαρδία</a:t>
            </a:r>
          </a:p>
          <a:p>
            <a:pPr algn="l" eaLnBrk="1" hangingPunct="1">
              <a:defRPr/>
            </a:pPr>
            <a:r>
              <a:rPr lang="el-GR" sz="2800"/>
              <a:t>	2. Φλεβοκομβική βραδυκαρδία</a:t>
            </a:r>
          </a:p>
          <a:p>
            <a:pPr algn="l" eaLnBrk="1" hangingPunct="1">
              <a:defRPr/>
            </a:pPr>
            <a:r>
              <a:rPr lang="el-GR" sz="2800"/>
              <a:t>	3. Φλεβοκομβική ή αναπνευστική αρρυθμία.</a:t>
            </a:r>
          </a:p>
          <a:p>
            <a:pPr algn="l" eaLnBrk="1" hangingPunct="1">
              <a:defRPr/>
            </a:pPr>
            <a:r>
              <a:rPr lang="el-GR" sz="2800"/>
              <a:t>	4. Φλεβοκομβοκολπικός αποκλεισμός.</a:t>
            </a:r>
          </a:p>
          <a:p>
            <a:pPr algn="l" eaLnBrk="1" hangingPunct="1">
              <a:defRPr/>
            </a:pPr>
            <a:r>
              <a:rPr lang="el-GR" sz="2800"/>
              <a:t> 	5. Φλεβοκολπική παύση</a:t>
            </a:r>
          </a:p>
        </p:txBody>
      </p:sp>
    </p:spTree>
    <p:extLst>
      <p:ext uri="{BB962C8B-B14F-4D97-AF65-F5344CB8AC3E}">
        <p14:creationId xmlns:p14="http://schemas.microsoft.com/office/powerpoint/2010/main" xmlns="" val="25684562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1" name="Rectangle 3">
            <a:extLst>
              <a:ext uri="{FF2B5EF4-FFF2-40B4-BE49-F238E27FC236}">
                <a16:creationId xmlns:a16="http://schemas.microsoft.com/office/drawing/2014/main" xmlns="" id="{31FE74D2-6A02-49CC-884A-3660E4C1EDEC}"/>
              </a:ext>
            </a:extLst>
          </p:cNvPr>
          <p:cNvSpPr>
            <a:spLocks noGrp="1" noChangeArrowheads="1"/>
          </p:cNvSpPr>
          <p:nvPr>
            <p:ph type="body" idx="1"/>
          </p:nvPr>
        </p:nvSpPr>
        <p:spPr>
          <a:xfrm>
            <a:off x="1981200" y="1052514"/>
            <a:ext cx="8229600" cy="6264275"/>
          </a:xfrm>
        </p:spPr>
        <p:txBody>
          <a:bodyPr/>
          <a:lstStyle/>
          <a:p>
            <a:pPr eaLnBrk="1" hangingPunct="1">
              <a:lnSpc>
                <a:spcPct val="80000"/>
              </a:lnSpc>
              <a:buFont typeface="Wingdings" panose="05000000000000000000" pitchFamily="2" charset="2"/>
              <a:buNone/>
              <a:defRPr/>
            </a:pPr>
            <a:r>
              <a:rPr lang="el-GR" sz="2800" b="1">
                <a:solidFill>
                  <a:srgbClr val="FFFF00"/>
                </a:solidFill>
              </a:rPr>
              <a:t>ΙΙ. Από τον κόλπο</a:t>
            </a:r>
            <a:r>
              <a:rPr lang="el-GR" sz="2400"/>
              <a:t> </a:t>
            </a:r>
          </a:p>
          <a:p>
            <a:pPr eaLnBrk="1" hangingPunct="1">
              <a:lnSpc>
                <a:spcPct val="80000"/>
              </a:lnSpc>
              <a:buFont typeface="Wingdings" panose="05000000000000000000" pitchFamily="2" charset="2"/>
              <a:buNone/>
              <a:defRPr/>
            </a:pPr>
            <a:endParaRPr lang="el-GR" sz="2400"/>
          </a:p>
          <a:p>
            <a:pPr eaLnBrk="1" hangingPunct="1">
              <a:lnSpc>
                <a:spcPct val="80000"/>
              </a:lnSpc>
              <a:buFont typeface="Wingdings" panose="05000000000000000000" pitchFamily="2" charset="2"/>
              <a:buNone/>
              <a:defRPr/>
            </a:pPr>
            <a:r>
              <a:rPr lang="el-GR" sz="2000"/>
              <a:t>		</a:t>
            </a:r>
            <a:r>
              <a:rPr lang="el-GR" sz="2400"/>
              <a:t>1. Έκτακτες κολπικές συστολές</a:t>
            </a:r>
          </a:p>
          <a:p>
            <a:pPr eaLnBrk="1" hangingPunct="1">
              <a:lnSpc>
                <a:spcPct val="80000"/>
              </a:lnSpc>
              <a:buFont typeface="Wingdings" panose="05000000000000000000" pitchFamily="2" charset="2"/>
              <a:buNone/>
              <a:defRPr/>
            </a:pPr>
            <a:r>
              <a:rPr lang="el-GR" sz="2400"/>
              <a:t>		2. Κολπικές διαφυγές</a:t>
            </a:r>
          </a:p>
          <a:p>
            <a:pPr eaLnBrk="1" hangingPunct="1">
              <a:lnSpc>
                <a:spcPct val="80000"/>
              </a:lnSpc>
              <a:buFont typeface="Wingdings" panose="05000000000000000000" pitchFamily="2" charset="2"/>
              <a:buNone/>
              <a:defRPr/>
            </a:pPr>
            <a:r>
              <a:rPr lang="el-GR" sz="2400"/>
              <a:t>		3. Παροξυσμική κολπική ταχυκαρδία </a:t>
            </a:r>
            <a:r>
              <a:rPr lang="en-US" sz="2400"/>
              <a:t>(PAT)</a:t>
            </a:r>
          </a:p>
          <a:p>
            <a:pPr eaLnBrk="1" hangingPunct="1">
              <a:lnSpc>
                <a:spcPct val="80000"/>
              </a:lnSpc>
              <a:buFont typeface="Wingdings" panose="05000000000000000000" pitchFamily="2" charset="2"/>
              <a:buNone/>
              <a:defRPr/>
            </a:pPr>
            <a:r>
              <a:rPr lang="el-GR" sz="2400"/>
              <a:t>		4. Παροξυσμική κολπική ταχυκαρδία με αποκλεισμό</a:t>
            </a:r>
          </a:p>
          <a:p>
            <a:pPr eaLnBrk="1" hangingPunct="1">
              <a:lnSpc>
                <a:spcPct val="80000"/>
              </a:lnSpc>
              <a:buFont typeface="Wingdings" panose="05000000000000000000" pitchFamily="2" charset="2"/>
              <a:buNone/>
              <a:defRPr/>
            </a:pPr>
            <a:r>
              <a:rPr lang="el-GR" sz="2400"/>
              <a:t>               </a:t>
            </a:r>
            <a:r>
              <a:rPr lang="en-US" sz="2400"/>
              <a:t>(PAT with block)</a:t>
            </a:r>
          </a:p>
          <a:p>
            <a:pPr eaLnBrk="1" hangingPunct="1">
              <a:lnSpc>
                <a:spcPct val="80000"/>
              </a:lnSpc>
              <a:buFont typeface="Wingdings" panose="05000000000000000000" pitchFamily="2" charset="2"/>
              <a:buNone/>
              <a:defRPr/>
            </a:pPr>
            <a:r>
              <a:rPr lang="en-US" sz="2400"/>
              <a:t>		5. </a:t>
            </a:r>
            <a:r>
              <a:rPr lang="el-GR" sz="2400"/>
              <a:t>Κολπικός πτερυγισμός</a:t>
            </a:r>
          </a:p>
          <a:p>
            <a:pPr eaLnBrk="1" hangingPunct="1">
              <a:lnSpc>
                <a:spcPct val="80000"/>
              </a:lnSpc>
              <a:buFont typeface="Wingdings" panose="05000000000000000000" pitchFamily="2" charset="2"/>
              <a:buNone/>
              <a:defRPr/>
            </a:pPr>
            <a:r>
              <a:rPr lang="el-GR" sz="2400"/>
              <a:t>		6. Κολπική μαρμαρυγή</a:t>
            </a:r>
          </a:p>
          <a:p>
            <a:pPr eaLnBrk="1" hangingPunct="1">
              <a:lnSpc>
                <a:spcPct val="80000"/>
              </a:lnSpc>
              <a:buFont typeface="Wingdings" panose="05000000000000000000" pitchFamily="2" charset="2"/>
              <a:buNone/>
              <a:defRPr/>
            </a:pPr>
            <a:r>
              <a:rPr lang="el-GR" sz="2400"/>
              <a:t>		7. Πλανώμενος βηματοδότης</a:t>
            </a:r>
          </a:p>
          <a:p>
            <a:pPr eaLnBrk="1" hangingPunct="1">
              <a:lnSpc>
                <a:spcPct val="80000"/>
              </a:lnSpc>
              <a:buFont typeface="Wingdings" panose="05000000000000000000" pitchFamily="2" charset="2"/>
              <a:buNone/>
              <a:defRPr/>
            </a:pPr>
            <a:r>
              <a:rPr lang="el-GR" sz="2400"/>
              <a:t>		8. Πολυεστιακή κολπική  ταχυκαρδία ή χαώδης</a:t>
            </a:r>
          </a:p>
          <a:p>
            <a:pPr eaLnBrk="1" hangingPunct="1">
              <a:lnSpc>
                <a:spcPct val="80000"/>
              </a:lnSpc>
              <a:buFont typeface="Wingdings" panose="05000000000000000000" pitchFamily="2" charset="2"/>
              <a:buNone/>
              <a:defRPr/>
            </a:pPr>
            <a:r>
              <a:rPr lang="el-GR" sz="2400"/>
              <a:t>               κολπικός ρυθμός</a:t>
            </a:r>
          </a:p>
          <a:p>
            <a:pPr eaLnBrk="1" hangingPunct="1">
              <a:lnSpc>
                <a:spcPct val="80000"/>
              </a:lnSpc>
              <a:buFont typeface="Wingdings" panose="05000000000000000000" pitchFamily="2" charset="2"/>
              <a:buNone/>
              <a:defRPr/>
            </a:pPr>
            <a:r>
              <a:rPr lang="el-GR" sz="2400"/>
              <a:t>		</a:t>
            </a:r>
            <a:endParaRPr lang="en-US" sz="2400"/>
          </a:p>
          <a:p>
            <a:pPr eaLnBrk="1" hangingPunct="1">
              <a:lnSpc>
                <a:spcPct val="80000"/>
              </a:lnSpc>
              <a:buFont typeface="Wingdings" panose="05000000000000000000" pitchFamily="2" charset="2"/>
              <a:buNone/>
              <a:defRPr/>
            </a:pPr>
            <a:endParaRPr lang="el-GR" sz="2400"/>
          </a:p>
          <a:p>
            <a:pPr eaLnBrk="1" hangingPunct="1">
              <a:lnSpc>
                <a:spcPct val="80000"/>
              </a:lnSpc>
              <a:buFont typeface="Wingdings" panose="05000000000000000000" pitchFamily="2" charset="2"/>
              <a:buNone/>
              <a:defRPr/>
            </a:pPr>
            <a:endParaRPr lang="el-GR" sz="2000"/>
          </a:p>
          <a:p>
            <a:pPr eaLnBrk="1" hangingPunct="1">
              <a:lnSpc>
                <a:spcPct val="80000"/>
              </a:lnSpc>
              <a:buFont typeface="Wingdings" panose="05000000000000000000" pitchFamily="2" charset="2"/>
              <a:buNone/>
              <a:defRPr/>
            </a:pPr>
            <a:r>
              <a:rPr lang="el-GR" sz="2000"/>
              <a:t>	</a:t>
            </a:r>
          </a:p>
        </p:txBody>
      </p:sp>
    </p:spTree>
    <p:extLst>
      <p:ext uri="{BB962C8B-B14F-4D97-AF65-F5344CB8AC3E}">
        <p14:creationId xmlns:p14="http://schemas.microsoft.com/office/powerpoint/2010/main" xmlns="" val="34508677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xmlns="" id="{9C723441-BC20-4FB4-8D07-D97E3A5EC799}"/>
              </a:ext>
            </a:extLst>
          </p:cNvPr>
          <p:cNvSpPr>
            <a:spLocks noGrp="1" noChangeArrowheads="1"/>
          </p:cNvSpPr>
          <p:nvPr>
            <p:ph type="title"/>
          </p:nvPr>
        </p:nvSpPr>
        <p:spPr>
          <a:xfrm>
            <a:off x="1538288" y="277814"/>
            <a:ext cx="8229600" cy="1139825"/>
          </a:xfrm>
        </p:spPr>
        <p:txBody>
          <a:bodyPr/>
          <a:lstStyle/>
          <a:p>
            <a:pPr algn="l" eaLnBrk="1" hangingPunct="1"/>
            <a:r>
              <a:rPr lang="en-US" altLang="el-GR" sz="2800" b="1">
                <a:solidFill>
                  <a:srgbClr val="FFFF00"/>
                </a:solidFill>
                <a:effectLst/>
              </a:rPr>
              <a:t>III. </a:t>
            </a:r>
            <a:r>
              <a:rPr lang="el-GR" altLang="el-GR" sz="2800" b="1">
                <a:solidFill>
                  <a:srgbClr val="FFFF00"/>
                </a:solidFill>
                <a:effectLst/>
              </a:rPr>
              <a:t>Από τον κόμβο και το δεμάτιο του</a:t>
            </a:r>
            <a:r>
              <a:rPr lang="en-US" altLang="el-GR" sz="2800">
                <a:solidFill>
                  <a:srgbClr val="FFFF00"/>
                </a:solidFill>
                <a:effectLst/>
              </a:rPr>
              <a:t>  </a:t>
            </a:r>
            <a:r>
              <a:rPr lang="en-US" altLang="el-GR" sz="2800" b="1">
                <a:solidFill>
                  <a:srgbClr val="FFFF00"/>
                </a:solidFill>
                <a:effectLst/>
              </a:rPr>
              <a:t>His</a:t>
            </a:r>
            <a:endParaRPr lang="el-GR" altLang="el-GR" sz="2800" b="1">
              <a:solidFill>
                <a:srgbClr val="FFFF00"/>
              </a:solidFill>
              <a:effectLst/>
            </a:endParaRPr>
          </a:p>
        </p:txBody>
      </p:sp>
      <p:sp>
        <p:nvSpPr>
          <p:cNvPr id="13315" name="Rectangle 3">
            <a:extLst>
              <a:ext uri="{FF2B5EF4-FFF2-40B4-BE49-F238E27FC236}">
                <a16:creationId xmlns:a16="http://schemas.microsoft.com/office/drawing/2014/main" xmlns="" id="{9EC65B54-9F75-424D-96D1-C88D340695CC}"/>
              </a:ext>
            </a:extLst>
          </p:cNvPr>
          <p:cNvSpPr>
            <a:spLocks noGrp="1" noChangeArrowheads="1"/>
          </p:cNvSpPr>
          <p:nvPr>
            <p:ph type="body" idx="1"/>
          </p:nvPr>
        </p:nvSpPr>
        <p:spPr>
          <a:xfrm>
            <a:off x="1668463" y="1350963"/>
            <a:ext cx="8964612" cy="4525962"/>
          </a:xfrm>
        </p:spPr>
        <p:txBody>
          <a:bodyPr/>
          <a:lstStyle/>
          <a:p>
            <a:pPr eaLnBrk="1" hangingPunct="1">
              <a:buFont typeface="Wingdings" panose="05000000000000000000" pitchFamily="2" charset="2"/>
              <a:buNone/>
              <a:defRPr/>
            </a:pPr>
            <a:r>
              <a:rPr lang="el-GR" sz="2400"/>
              <a:t>		1. Έκτακτες  κομβικές συστολές</a:t>
            </a:r>
          </a:p>
          <a:p>
            <a:pPr eaLnBrk="1" hangingPunct="1">
              <a:buFont typeface="Wingdings" panose="05000000000000000000" pitchFamily="2" charset="2"/>
              <a:buNone/>
              <a:defRPr/>
            </a:pPr>
            <a:r>
              <a:rPr lang="el-GR" sz="2400"/>
              <a:t>		2. Κομβικές διαφυγές (συστολές εκ διαφυγής- κομβικός </a:t>
            </a:r>
          </a:p>
          <a:p>
            <a:pPr eaLnBrk="1" hangingPunct="1">
              <a:buFont typeface="Wingdings" panose="05000000000000000000" pitchFamily="2" charset="2"/>
              <a:buNone/>
              <a:defRPr/>
            </a:pPr>
            <a:r>
              <a:rPr lang="el-GR" sz="2400"/>
              <a:t>               ρυθμός) </a:t>
            </a:r>
          </a:p>
          <a:p>
            <a:pPr eaLnBrk="1" hangingPunct="1">
              <a:buFont typeface="Wingdings" panose="05000000000000000000" pitchFamily="2" charset="2"/>
              <a:buNone/>
              <a:defRPr/>
            </a:pPr>
            <a:r>
              <a:rPr lang="el-GR" sz="2400"/>
              <a:t>		3. Κομβική ταχυκαρδία</a:t>
            </a:r>
          </a:p>
          <a:p>
            <a:pPr eaLnBrk="1" hangingPunct="1">
              <a:buFont typeface="Wingdings" panose="05000000000000000000" pitchFamily="2" charset="2"/>
              <a:buNone/>
              <a:defRPr/>
            </a:pPr>
            <a:r>
              <a:rPr lang="el-GR" sz="2400"/>
              <a:t>		4. Κολποκοιλιακοί αποκλεισμοί</a:t>
            </a:r>
            <a:r>
              <a:rPr lang="en-US" sz="2400"/>
              <a:t>:</a:t>
            </a:r>
            <a:endParaRPr lang="el-GR" sz="2400"/>
          </a:p>
          <a:p>
            <a:pPr eaLnBrk="1" hangingPunct="1">
              <a:buFont typeface="Wingdings" panose="05000000000000000000" pitchFamily="2" charset="2"/>
              <a:buNone/>
              <a:defRPr/>
            </a:pPr>
            <a:r>
              <a:rPr lang="el-GR" sz="2400"/>
              <a:t>                                                           </a:t>
            </a:r>
            <a:r>
              <a:rPr lang="en-US" sz="2400"/>
              <a:t>   </a:t>
            </a:r>
            <a:r>
              <a:rPr lang="el-GR" sz="2400"/>
              <a:t>- 1ου βαθμού</a:t>
            </a:r>
          </a:p>
          <a:p>
            <a:pPr eaLnBrk="1" hangingPunct="1">
              <a:buFont typeface="Wingdings" panose="05000000000000000000" pitchFamily="2" charset="2"/>
              <a:buNone/>
              <a:defRPr/>
            </a:pPr>
            <a:r>
              <a:rPr lang="el-GR" sz="2400"/>
              <a:t>                                                           </a:t>
            </a:r>
            <a:r>
              <a:rPr lang="en-US" sz="2400"/>
              <a:t>   </a:t>
            </a:r>
            <a:r>
              <a:rPr lang="el-GR" sz="2400"/>
              <a:t>- 2ου βαθμού</a:t>
            </a:r>
          </a:p>
          <a:p>
            <a:pPr eaLnBrk="1" hangingPunct="1">
              <a:buFont typeface="Wingdings" panose="05000000000000000000" pitchFamily="2" charset="2"/>
              <a:buNone/>
              <a:defRPr/>
            </a:pPr>
            <a:r>
              <a:rPr lang="el-GR" sz="2400"/>
              <a:t>                                                           </a:t>
            </a:r>
            <a:r>
              <a:rPr lang="en-US" sz="2400"/>
              <a:t>   </a:t>
            </a:r>
            <a:r>
              <a:rPr lang="el-GR" sz="2400"/>
              <a:t>- 3ου βαθμού</a:t>
            </a:r>
          </a:p>
          <a:p>
            <a:pPr eaLnBrk="1" hangingPunct="1">
              <a:buFont typeface="Wingdings" panose="05000000000000000000" pitchFamily="2" charset="2"/>
              <a:buNone/>
              <a:defRPr/>
            </a:pPr>
            <a:r>
              <a:rPr lang="el-GR" sz="2400"/>
              <a:t>		5. Κολποκοιλιακός  διαχωρισμός</a:t>
            </a:r>
          </a:p>
        </p:txBody>
      </p:sp>
    </p:spTree>
    <p:extLst>
      <p:ext uri="{BB962C8B-B14F-4D97-AF65-F5344CB8AC3E}">
        <p14:creationId xmlns:p14="http://schemas.microsoft.com/office/powerpoint/2010/main" xmlns="" val="32859738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xmlns="" id="{A242D994-FBE9-41E4-9D2E-17E0F7C67495}"/>
              </a:ext>
            </a:extLst>
          </p:cNvPr>
          <p:cNvSpPr>
            <a:spLocks noGrp="1" noChangeArrowheads="1"/>
          </p:cNvSpPr>
          <p:nvPr>
            <p:ph type="title"/>
          </p:nvPr>
        </p:nvSpPr>
        <p:spPr/>
        <p:txBody>
          <a:bodyPr/>
          <a:lstStyle/>
          <a:p>
            <a:pPr eaLnBrk="1" hangingPunct="1">
              <a:defRPr/>
            </a:pPr>
            <a:r>
              <a:rPr lang="el-GR" sz="3200" u="sng">
                <a:solidFill>
                  <a:schemeClr val="tx1"/>
                </a:solidFill>
              </a:rPr>
              <a:t>1. Φλεβοκομβική ταχυκαρδία</a:t>
            </a:r>
            <a:r>
              <a:rPr lang="el-GR" sz="3200" u="sng"/>
              <a:t/>
            </a:r>
            <a:br>
              <a:rPr lang="el-GR" sz="3200" u="sng"/>
            </a:br>
            <a:endParaRPr lang="el-GR" sz="3200" u="sng"/>
          </a:p>
        </p:txBody>
      </p:sp>
      <p:sp>
        <p:nvSpPr>
          <p:cNvPr id="14339" name="Rectangle 3">
            <a:extLst>
              <a:ext uri="{FF2B5EF4-FFF2-40B4-BE49-F238E27FC236}">
                <a16:creationId xmlns:a16="http://schemas.microsoft.com/office/drawing/2014/main" xmlns="" id="{910A2095-9DF8-487A-8409-92277E471400}"/>
              </a:ext>
            </a:extLst>
          </p:cNvPr>
          <p:cNvSpPr>
            <a:spLocks noGrp="1" noChangeArrowheads="1"/>
          </p:cNvSpPr>
          <p:nvPr>
            <p:ph type="body" sz="half" idx="1"/>
          </p:nvPr>
        </p:nvSpPr>
        <p:spPr>
          <a:xfrm>
            <a:off x="1981200" y="1239838"/>
            <a:ext cx="7931150" cy="1757362"/>
          </a:xfrm>
        </p:spPr>
        <p:txBody>
          <a:bodyPr/>
          <a:lstStyle/>
          <a:p>
            <a:pPr eaLnBrk="1" hangingPunct="1">
              <a:buFont typeface="Wingdings" panose="05000000000000000000" pitchFamily="2" charset="2"/>
              <a:buNone/>
              <a:defRPr/>
            </a:pPr>
            <a:r>
              <a:rPr lang="el-GR" sz="1800">
                <a:solidFill>
                  <a:srgbClr val="FF0066"/>
                </a:solidFill>
              </a:rPr>
              <a:t>Συχνότητα</a:t>
            </a:r>
            <a:r>
              <a:rPr lang="en-US" sz="1800">
                <a:solidFill>
                  <a:srgbClr val="FF0066"/>
                </a:solidFill>
              </a:rPr>
              <a:t>:</a:t>
            </a:r>
            <a:r>
              <a:rPr lang="en-US" sz="1800"/>
              <a:t> </a:t>
            </a:r>
            <a:r>
              <a:rPr lang="el-GR" sz="1800"/>
              <a:t>100-140/ λεπτό (σπάνια μέχρι 160).</a:t>
            </a:r>
          </a:p>
          <a:p>
            <a:pPr eaLnBrk="1" hangingPunct="1">
              <a:buFont typeface="Wingdings" panose="05000000000000000000" pitchFamily="2" charset="2"/>
              <a:buNone/>
              <a:defRPr/>
            </a:pPr>
            <a:endParaRPr lang="el-GR" sz="1800"/>
          </a:p>
          <a:p>
            <a:pPr eaLnBrk="1" hangingPunct="1">
              <a:buFont typeface="Wingdings" panose="05000000000000000000" pitchFamily="2" charset="2"/>
              <a:buNone/>
              <a:defRPr/>
            </a:pPr>
            <a:r>
              <a:rPr lang="el-GR" sz="1800">
                <a:solidFill>
                  <a:srgbClr val="FF0066"/>
                </a:solidFill>
              </a:rPr>
              <a:t>ΗΚΓράφημα</a:t>
            </a:r>
            <a:r>
              <a:rPr lang="en-US" sz="1800">
                <a:solidFill>
                  <a:srgbClr val="FF0066"/>
                </a:solidFill>
              </a:rPr>
              <a:t>:</a:t>
            </a:r>
            <a:r>
              <a:rPr lang="el-GR" sz="1800"/>
              <a:t> φλεβοκομβικά  </a:t>
            </a:r>
            <a:r>
              <a:rPr lang="en-US" sz="1800"/>
              <a:t>P </a:t>
            </a:r>
            <a:r>
              <a:rPr lang="el-GR" sz="1800"/>
              <a:t>που είναι δυνατόν να πέφτουν επάνω στα προηγούμενα Τ και να συγχωνεύονται.</a:t>
            </a:r>
          </a:p>
        </p:txBody>
      </p:sp>
      <p:graphicFrame>
        <p:nvGraphicFramePr>
          <p:cNvPr id="7172" name="Object 8">
            <a:extLst>
              <a:ext uri="{FF2B5EF4-FFF2-40B4-BE49-F238E27FC236}">
                <a16:creationId xmlns:a16="http://schemas.microsoft.com/office/drawing/2014/main" xmlns="" id="{2AC27431-2169-406E-A50A-56497AE9C894}"/>
              </a:ext>
            </a:extLst>
          </p:cNvPr>
          <p:cNvGraphicFramePr>
            <a:graphicFrameLocks noGrp="1" noChangeAspect="1"/>
          </p:cNvGraphicFramePr>
          <p:nvPr>
            <p:ph sz="half" idx="2"/>
          </p:nvPr>
        </p:nvGraphicFramePr>
        <p:xfrm>
          <a:off x="2208214" y="3084514"/>
          <a:ext cx="7775575" cy="3081337"/>
        </p:xfrm>
        <a:graphic>
          <a:graphicData uri="http://schemas.openxmlformats.org/presentationml/2006/ole">
            <p:oleObj spid="_x0000_s2065" name="Εικόνα bitmap" r:id="rId3" imgW="3704762" imgH="1428949" progId="PBrush">
              <p:embed/>
            </p:oleObj>
          </a:graphicData>
        </a:graphic>
      </p:graphicFrame>
    </p:spTree>
    <p:extLst>
      <p:ext uri="{BB962C8B-B14F-4D97-AF65-F5344CB8AC3E}">
        <p14:creationId xmlns:p14="http://schemas.microsoft.com/office/powerpoint/2010/main" xmlns="" val="4367755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7" name="Rectangle 3">
            <a:extLst>
              <a:ext uri="{FF2B5EF4-FFF2-40B4-BE49-F238E27FC236}">
                <a16:creationId xmlns:a16="http://schemas.microsoft.com/office/drawing/2014/main" xmlns="" id="{1BD24243-6D80-4D5E-99E5-10885A870E1E}"/>
              </a:ext>
            </a:extLst>
          </p:cNvPr>
          <p:cNvSpPr>
            <a:spLocks noGrp="1" noChangeArrowheads="1"/>
          </p:cNvSpPr>
          <p:nvPr>
            <p:ph type="body" idx="1"/>
          </p:nvPr>
        </p:nvSpPr>
        <p:spPr>
          <a:xfrm>
            <a:off x="1981200" y="765175"/>
            <a:ext cx="8229600" cy="5360988"/>
          </a:xfrm>
        </p:spPr>
        <p:txBody>
          <a:bodyPr/>
          <a:lstStyle/>
          <a:p>
            <a:pPr eaLnBrk="1" hangingPunct="1">
              <a:buFont typeface="Wingdings" panose="05000000000000000000" pitchFamily="2" charset="2"/>
              <a:buNone/>
              <a:defRPr/>
            </a:pPr>
            <a:r>
              <a:rPr lang="el-GR" sz="2000">
                <a:solidFill>
                  <a:srgbClr val="FF0066"/>
                </a:solidFill>
              </a:rPr>
              <a:t>Αιτιολογία </a:t>
            </a:r>
            <a:r>
              <a:rPr lang="en-US" sz="2000">
                <a:solidFill>
                  <a:srgbClr val="FF0066"/>
                </a:solidFill>
              </a:rPr>
              <a:t>: </a:t>
            </a:r>
            <a:endParaRPr lang="el-GR" sz="2000">
              <a:solidFill>
                <a:srgbClr val="FF0066"/>
              </a:solidFill>
            </a:endParaRPr>
          </a:p>
          <a:p>
            <a:pPr eaLnBrk="1" hangingPunct="1">
              <a:buFont typeface="Wingdings" panose="05000000000000000000" pitchFamily="2" charset="2"/>
              <a:buNone/>
              <a:defRPr/>
            </a:pPr>
            <a:r>
              <a:rPr lang="el-GR" sz="2000"/>
              <a:t>                       -</a:t>
            </a:r>
            <a:r>
              <a:rPr lang="el-GR" sz="2000">
                <a:solidFill>
                  <a:srgbClr val="FF0066"/>
                </a:solidFill>
              </a:rPr>
              <a:t> </a:t>
            </a:r>
            <a:r>
              <a:rPr lang="el-GR" sz="2000"/>
              <a:t>καφές, ποτά, τσιγάρο</a:t>
            </a:r>
          </a:p>
          <a:p>
            <a:pPr eaLnBrk="1" hangingPunct="1">
              <a:buFont typeface="Wingdings" panose="05000000000000000000" pitchFamily="2" charset="2"/>
              <a:buNone/>
              <a:defRPr/>
            </a:pPr>
            <a:r>
              <a:rPr lang="el-GR" sz="2000"/>
              <a:t>                       - κούραση, άγχος</a:t>
            </a:r>
          </a:p>
          <a:p>
            <a:pPr eaLnBrk="1" hangingPunct="1">
              <a:buFont typeface="Wingdings" panose="05000000000000000000" pitchFamily="2" charset="2"/>
              <a:buNone/>
              <a:defRPr/>
            </a:pPr>
            <a:r>
              <a:rPr lang="el-GR" sz="2000"/>
              <a:t>                       - αναιμία, πυρετός, υπερθυρεοειδισμός</a:t>
            </a:r>
          </a:p>
          <a:p>
            <a:pPr eaLnBrk="1" hangingPunct="1">
              <a:buFont typeface="Wingdings" panose="05000000000000000000" pitchFamily="2" charset="2"/>
              <a:buNone/>
              <a:defRPr/>
            </a:pPr>
            <a:r>
              <a:rPr lang="el-GR" sz="2000"/>
              <a:t>                       - καρδιακή ανεπάρκεια, πνευμονική εμβολή</a:t>
            </a:r>
          </a:p>
          <a:p>
            <a:pPr eaLnBrk="1" hangingPunct="1">
              <a:buFont typeface="Wingdings" panose="05000000000000000000" pitchFamily="2" charset="2"/>
              <a:buNone/>
              <a:defRPr/>
            </a:pPr>
            <a:r>
              <a:rPr lang="el-GR" sz="2000"/>
              <a:t>                       - φάρμακα (νιτρώδη, </a:t>
            </a:r>
            <a:r>
              <a:rPr lang="en-US" sz="2000"/>
              <a:t>isuprel</a:t>
            </a:r>
            <a:r>
              <a:rPr lang="el-GR" sz="2000"/>
              <a:t> </a:t>
            </a:r>
            <a:r>
              <a:rPr lang="en-US" sz="2000"/>
              <a:t>,atropine, </a:t>
            </a:r>
            <a:r>
              <a:rPr lang="el-GR" sz="2000"/>
              <a:t>κλπ.)</a:t>
            </a:r>
          </a:p>
          <a:p>
            <a:pPr eaLnBrk="1" hangingPunct="1">
              <a:buFont typeface="Wingdings" panose="05000000000000000000" pitchFamily="2" charset="2"/>
              <a:buNone/>
              <a:defRPr/>
            </a:pPr>
            <a:endParaRPr lang="el-GR" sz="2000"/>
          </a:p>
          <a:p>
            <a:pPr eaLnBrk="1" hangingPunct="1">
              <a:buFont typeface="Wingdings" panose="05000000000000000000" pitchFamily="2" charset="2"/>
              <a:buNone/>
              <a:defRPr/>
            </a:pPr>
            <a:r>
              <a:rPr lang="el-GR" sz="2000">
                <a:solidFill>
                  <a:srgbClr val="FF0066"/>
                </a:solidFill>
              </a:rPr>
              <a:t>Θεραπεία </a:t>
            </a:r>
            <a:r>
              <a:rPr lang="en-US" sz="2000">
                <a:solidFill>
                  <a:srgbClr val="FF0066"/>
                </a:solidFill>
              </a:rPr>
              <a:t>:</a:t>
            </a:r>
            <a:r>
              <a:rPr lang="en-US" sz="2000"/>
              <a:t> </a:t>
            </a:r>
            <a:r>
              <a:rPr lang="el-GR" sz="2000"/>
              <a:t>    1. αιτιολογική (π.χ. διόρθωση της αναιμίας)</a:t>
            </a:r>
          </a:p>
          <a:p>
            <a:pPr eaLnBrk="1" hangingPunct="1">
              <a:buFont typeface="Wingdings" panose="05000000000000000000" pitchFamily="2" charset="2"/>
              <a:buNone/>
              <a:defRPr/>
            </a:pPr>
            <a:r>
              <a:rPr lang="el-GR" sz="2000"/>
              <a:t>                       2. διακοπή του καπνίσματος, καφέ, κλπ.</a:t>
            </a:r>
          </a:p>
          <a:p>
            <a:pPr eaLnBrk="1" hangingPunct="1">
              <a:buFont typeface="Wingdings" panose="05000000000000000000" pitchFamily="2" charset="2"/>
              <a:buNone/>
              <a:defRPr/>
            </a:pPr>
            <a:r>
              <a:rPr lang="el-GR" sz="2000"/>
              <a:t>                       3. φάρμακα (ηρεμιστικά, ρεζερπίνη, β-αποκλειστές,    </a:t>
            </a:r>
          </a:p>
          <a:p>
            <a:pPr eaLnBrk="1" hangingPunct="1">
              <a:buFont typeface="Wingdings" panose="05000000000000000000" pitchFamily="2" charset="2"/>
              <a:buNone/>
              <a:defRPr/>
            </a:pPr>
            <a:r>
              <a:rPr lang="el-GR" sz="2000"/>
              <a:t>                           δακτυλίτιδα)</a:t>
            </a:r>
          </a:p>
        </p:txBody>
      </p:sp>
    </p:spTree>
    <p:extLst>
      <p:ext uri="{BB962C8B-B14F-4D97-AF65-F5344CB8AC3E}">
        <p14:creationId xmlns:p14="http://schemas.microsoft.com/office/powerpoint/2010/main" xmlns="" val="39593832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xmlns="" id="{BFE9C3BE-22A4-4144-A842-17FD7E4AE023}"/>
              </a:ext>
            </a:extLst>
          </p:cNvPr>
          <p:cNvSpPr>
            <a:spLocks noGrp="1" noChangeArrowheads="1"/>
          </p:cNvSpPr>
          <p:nvPr>
            <p:ph type="title"/>
          </p:nvPr>
        </p:nvSpPr>
        <p:spPr/>
        <p:txBody>
          <a:bodyPr/>
          <a:lstStyle/>
          <a:p>
            <a:pPr eaLnBrk="1" hangingPunct="1">
              <a:defRPr/>
            </a:pPr>
            <a:r>
              <a:rPr lang="el-GR" sz="3200" u="sng">
                <a:solidFill>
                  <a:schemeClr val="tx1"/>
                </a:solidFill>
              </a:rPr>
              <a:t>2. Φλεβοκομβική βραδυκαρδία</a:t>
            </a:r>
            <a:r>
              <a:rPr lang="el-GR" sz="3200"/>
              <a:t/>
            </a:r>
            <a:br>
              <a:rPr lang="el-GR" sz="3200"/>
            </a:br>
            <a:endParaRPr lang="el-GR" sz="3200"/>
          </a:p>
        </p:txBody>
      </p:sp>
      <p:sp>
        <p:nvSpPr>
          <p:cNvPr id="17411" name="Rectangle 3">
            <a:extLst>
              <a:ext uri="{FF2B5EF4-FFF2-40B4-BE49-F238E27FC236}">
                <a16:creationId xmlns:a16="http://schemas.microsoft.com/office/drawing/2014/main" xmlns="" id="{BF2751F4-28E1-4957-B7A0-6D5DD3FCFBC5}"/>
              </a:ext>
            </a:extLst>
          </p:cNvPr>
          <p:cNvSpPr>
            <a:spLocks noGrp="1" noChangeArrowheads="1"/>
          </p:cNvSpPr>
          <p:nvPr>
            <p:ph type="body" sz="half" idx="1"/>
          </p:nvPr>
        </p:nvSpPr>
        <p:spPr/>
        <p:txBody>
          <a:bodyPr/>
          <a:lstStyle/>
          <a:p>
            <a:pPr eaLnBrk="1" hangingPunct="1">
              <a:buFont typeface="Wingdings" panose="05000000000000000000" pitchFamily="2" charset="2"/>
              <a:buNone/>
              <a:defRPr/>
            </a:pPr>
            <a:r>
              <a:rPr lang="el-GR" sz="2000">
                <a:solidFill>
                  <a:srgbClr val="FF0066"/>
                </a:solidFill>
              </a:rPr>
              <a:t>Συχνότητα</a:t>
            </a:r>
            <a:r>
              <a:rPr lang="en-US" sz="2000">
                <a:solidFill>
                  <a:srgbClr val="FF0066"/>
                </a:solidFill>
              </a:rPr>
              <a:t>:</a:t>
            </a:r>
            <a:r>
              <a:rPr lang="en-US" sz="2000"/>
              <a:t> </a:t>
            </a:r>
            <a:r>
              <a:rPr lang="el-GR" sz="2000"/>
              <a:t>Κάτω των 50/λεπτό</a:t>
            </a:r>
          </a:p>
        </p:txBody>
      </p:sp>
      <p:graphicFrame>
        <p:nvGraphicFramePr>
          <p:cNvPr id="9220" name="Object 4">
            <a:extLst>
              <a:ext uri="{FF2B5EF4-FFF2-40B4-BE49-F238E27FC236}">
                <a16:creationId xmlns:a16="http://schemas.microsoft.com/office/drawing/2014/main" xmlns="" id="{16F0E6BE-A5AC-4E7D-BDDC-CEBB06035151}"/>
              </a:ext>
            </a:extLst>
          </p:cNvPr>
          <p:cNvGraphicFramePr>
            <a:graphicFrameLocks noGrp="1" noChangeAspect="1"/>
          </p:cNvGraphicFramePr>
          <p:nvPr>
            <p:ph sz="half" idx="2"/>
          </p:nvPr>
        </p:nvGraphicFramePr>
        <p:xfrm>
          <a:off x="3287714" y="2205038"/>
          <a:ext cx="4968875" cy="1511300"/>
        </p:xfrm>
        <a:graphic>
          <a:graphicData uri="http://schemas.openxmlformats.org/presentationml/2006/ole">
            <p:oleObj spid="_x0000_s3089" name="Εικόνα bitmap" r:id="rId3" imgW="3524742" imgH="724001" progId="PBrush">
              <p:embed/>
            </p:oleObj>
          </a:graphicData>
        </a:graphic>
      </p:graphicFrame>
      <p:sp>
        <p:nvSpPr>
          <p:cNvPr id="9221" name="Text Box 6">
            <a:extLst>
              <a:ext uri="{FF2B5EF4-FFF2-40B4-BE49-F238E27FC236}">
                <a16:creationId xmlns:a16="http://schemas.microsoft.com/office/drawing/2014/main" xmlns="" id="{B89F2BD0-B04D-4D34-A0B2-F87749231EA4}"/>
              </a:ext>
            </a:extLst>
          </p:cNvPr>
          <p:cNvSpPr txBox="1">
            <a:spLocks noChangeArrowheads="1"/>
          </p:cNvSpPr>
          <p:nvPr/>
        </p:nvSpPr>
        <p:spPr bwMode="auto">
          <a:xfrm>
            <a:off x="1992314" y="4076701"/>
            <a:ext cx="7775575" cy="2017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fontAlgn="base">
              <a:spcBef>
                <a:spcPct val="50000"/>
              </a:spcBef>
              <a:spcAft>
                <a:spcPct val="0"/>
              </a:spcAft>
              <a:buClrTx/>
              <a:buSzTx/>
              <a:buNone/>
            </a:pPr>
            <a:r>
              <a:rPr lang="el-GR" altLang="el-GR" sz="1800">
                <a:solidFill>
                  <a:srgbClr val="FF0066"/>
                </a:solidFill>
              </a:rPr>
              <a:t>Αιτιολογία</a:t>
            </a:r>
            <a:r>
              <a:rPr lang="en-US" altLang="el-GR" sz="1800">
                <a:solidFill>
                  <a:srgbClr val="FF0066"/>
                </a:solidFill>
              </a:rPr>
              <a:t>:</a:t>
            </a:r>
            <a:r>
              <a:rPr lang="en-US" altLang="el-GR" sz="1800">
                <a:solidFill>
                  <a:srgbClr val="FFFFFF"/>
                </a:solidFill>
              </a:rPr>
              <a:t> </a:t>
            </a:r>
            <a:r>
              <a:rPr lang="el-GR" altLang="el-GR" sz="1800">
                <a:solidFill>
                  <a:srgbClr val="FFFFFF"/>
                </a:solidFill>
              </a:rPr>
              <a:t>αύξηση του τόνου του παρασυμπαθητικού</a:t>
            </a:r>
          </a:p>
          <a:p>
            <a:pPr fontAlgn="base">
              <a:spcBef>
                <a:spcPct val="50000"/>
              </a:spcBef>
              <a:spcAft>
                <a:spcPct val="0"/>
              </a:spcAft>
              <a:buClrTx/>
              <a:buSzTx/>
              <a:buNone/>
            </a:pPr>
            <a:r>
              <a:rPr lang="el-GR" altLang="el-GR" sz="1800">
                <a:solidFill>
                  <a:srgbClr val="AFE1FF"/>
                </a:solidFill>
              </a:rPr>
              <a:t>	                      α) φυσιολογική</a:t>
            </a:r>
          </a:p>
          <a:p>
            <a:pPr fontAlgn="base">
              <a:spcBef>
                <a:spcPct val="50000"/>
              </a:spcBef>
              <a:spcAft>
                <a:spcPct val="0"/>
              </a:spcAft>
              <a:buClrTx/>
              <a:buSzTx/>
              <a:buNone/>
            </a:pPr>
            <a:r>
              <a:rPr lang="el-GR" altLang="el-GR" sz="1800">
                <a:solidFill>
                  <a:srgbClr val="FFFFFF"/>
                </a:solidFill>
              </a:rPr>
              <a:t>                                                             - άθληση</a:t>
            </a:r>
          </a:p>
          <a:p>
            <a:pPr fontAlgn="base">
              <a:spcBef>
                <a:spcPct val="50000"/>
              </a:spcBef>
              <a:spcAft>
                <a:spcPct val="0"/>
              </a:spcAft>
              <a:buClrTx/>
              <a:buSzTx/>
              <a:buNone/>
            </a:pPr>
            <a:r>
              <a:rPr lang="el-GR" altLang="el-GR" sz="1800">
                <a:solidFill>
                  <a:srgbClr val="FFFFFF"/>
                </a:solidFill>
              </a:rPr>
              <a:t>                                                             - ύπνος</a:t>
            </a:r>
          </a:p>
          <a:p>
            <a:pPr fontAlgn="base">
              <a:spcBef>
                <a:spcPct val="50000"/>
              </a:spcBef>
              <a:spcAft>
                <a:spcPct val="0"/>
              </a:spcAft>
              <a:buClrTx/>
              <a:buSzTx/>
              <a:buNone/>
            </a:pPr>
            <a:r>
              <a:rPr lang="el-GR" altLang="el-GR" sz="1800">
                <a:solidFill>
                  <a:srgbClr val="FFFFFF"/>
                </a:solidFill>
              </a:rPr>
              <a:t>                                                             - εγκυμοσύνη	</a:t>
            </a:r>
          </a:p>
        </p:txBody>
      </p:sp>
    </p:spTree>
    <p:extLst>
      <p:ext uri="{BB962C8B-B14F-4D97-AF65-F5344CB8AC3E}">
        <p14:creationId xmlns:p14="http://schemas.microsoft.com/office/powerpoint/2010/main" xmlns="" val="399557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9" name="Rectangle 3">
            <a:extLst>
              <a:ext uri="{FF2B5EF4-FFF2-40B4-BE49-F238E27FC236}">
                <a16:creationId xmlns:a16="http://schemas.microsoft.com/office/drawing/2014/main" xmlns="" id="{3C44E9E6-D983-4F52-A1D4-081E8AF5A84B}"/>
              </a:ext>
            </a:extLst>
          </p:cNvPr>
          <p:cNvSpPr>
            <a:spLocks noGrp="1" noChangeArrowheads="1"/>
          </p:cNvSpPr>
          <p:nvPr>
            <p:ph type="body" idx="1"/>
          </p:nvPr>
        </p:nvSpPr>
        <p:spPr>
          <a:xfrm>
            <a:off x="1981200" y="908051"/>
            <a:ext cx="8229600" cy="5218113"/>
          </a:xfrm>
        </p:spPr>
        <p:txBody>
          <a:bodyPr/>
          <a:lstStyle/>
          <a:p>
            <a:pPr eaLnBrk="1" hangingPunct="1">
              <a:buFont typeface="Wingdings" panose="05000000000000000000" pitchFamily="2" charset="2"/>
              <a:buNone/>
              <a:defRPr/>
            </a:pPr>
            <a:r>
              <a:rPr lang="el-GR" sz="2000"/>
              <a:t>     </a:t>
            </a:r>
            <a:r>
              <a:rPr lang="el-GR" sz="2000">
                <a:solidFill>
                  <a:schemeClr val="folHlink"/>
                </a:solidFill>
              </a:rPr>
              <a:t>β) παθολογική</a:t>
            </a:r>
          </a:p>
          <a:p>
            <a:pPr eaLnBrk="1" hangingPunct="1">
              <a:buFont typeface="Wingdings" panose="05000000000000000000" pitchFamily="2" charset="2"/>
              <a:buNone/>
              <a:defRPr/>
            </a:pPr>
            <a:r>
              <a:rPr lang="el-GR" sz="2000"/>
              <a:t>                            - αύξηση ενδοκράνιας πίεσης</a:t>
            </a:r>
          </a:p>
          <a:p>
            <a:pPr eaLnBrk="1" hangingPunct="1">
              <a:buFont typeface="Wingdings" panose="05000000000000000000" pitchFamily="2" charset="2"/>
              <a:buNone/>
              <a:defRPr/>
            </a:pPr>
            <a:r>
              <a:rPr lang="el-GR" sz="2000"/>
              <a:t>                            - διαταραχές καρωτιδικού κόλπου</a:t>
            </a:r>
          </a:p>
          <a:p>
            <a:pPr eaLnBrk="1" hangingPunct="1">
              <a:buFont typeface="Wingdings" panose="05000000000000000000" pitchFamily="2" charset="2"/>
              <a:buNone/>
              <a:defRPr/>
            </a:pPr>
            <a:r>
              <a:rPr lang="el-GR" sz="2000"/>
              <a:t>                            - υποθυρεοειδισμός</a:t>
            </a:r>
          </a:p>
          <a:p>
            <a:pPr eaLnBrk="1" hangingPunct="1">
              <a:buFont typeface="Wingdings" panose="05000000000000000000" pitchFamily="2" charset="2"/>
              <a:buNone/>
              <a:defRPr/>
            </a:pPr>
            <a:r>
              <a:rPr lang="el-GR" sz="2000"/>
              <a:t>                            - αθηροσκλήρωση ηλικιωμένων</a:t>
            </a:r>
          </a:p>
          <a:p>
            <a:pPr eaLnBrk="1" hangingPunct="1">
              <a:buFont typeface="Wingdings" panose="05000000000000000000" pitchFamily="2" charset="2"/>
              <a:buNone/>
              <a:defRPr/>
            </a:pPr>
            <a:r>
              <a:rPr lang="el-GR" sz="2000"/>
              <a:t>                            - σύνδρομο νοσούντος φλεβοκόμβου</a:t>
            </a:r>
          </a:p>
          <a:p>
            <a:pPr eaLnBrk="1" hangingPunct="1">
              <a:buFont typeface="Wingdings" panose="05000000000000000000" pitchFamily="2" charset="2"/>
              <a:buNone/>
              <a:defRPr/>
            </a:pPr>
            <a:r>
              <a:rPr lang="el-GR" sz="2000"/>
              <a:t>                            - έμφραγμα </a:t>
            </a:r>
          </a:p>
          <a:p>
            <a:pPr eaLnBrk="1" hangingPunct="1">
              <a:buFont typeface="Wingdings" panose="05000000000000000000" pitchFamily="2" charset="2"/>
              <a:buNone/>
              <a:defRPr/>
            </a:pPr>
            <a:r>
              <a:rPr lang="el-GR" sz="2000"/>
              <a:t>                            - ανάρρωση από λοιμώδη νοσήματα</a:t>
            </a:r>
          </a:p>
          <a:p>
            <a:pPr eaLnBrk="1" hangingPunct="1">
              <a:buFont typeface="Wingdings" panose="05000000000000000000" pitchFamily="2" charset="2"/>
              <a:buNone/>
              <a:defRPr/>
            </a:pPr>
            <a:r>
              <a:rPr lang="el-GR" sz="2000"/>
              <a:t>                            - φάρμακα ( δακτυλίτιδα, β-αποκλειστές, ρεζερπίνη,</a:t>
            </a:r>
          </a:p>
          <a:p>
            <a:pPr eaLnBrk="1" hangingPunct="1">
              <a:buFont typeface="Wingdings" panose="05000000000000000000" pitchFamily="2" charset="2"/>
              <a:buNone/>
              <a:defRPr/>
            </a:pPr>
            <a:r>
              <a:rPr lang="el-GR" sz="2000"/>
              <a:t>                               νεοστιγμίνη, κλπ.). </a:t>
            </a:r>
          </a:p>
        </p:txBody>
      </p:sp>
    </p:spTree>
    <p:extLst>
      <p:ext uri="{BB962C8B-B14F-4D97-AF65-F5344CB8AC3E}">
        <p14:creationId xmlns:p14="http://schemas.microsoft.com/office/powerpoint/2010/main" xmlns="" val="10197912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xmlns="" id="{437BEA92-6A3E-4387-A51E-7A5FBB6E5082}"/>
              </a:ext>
            </a:extLst>
          </p:cNvPr>
          <p:cNvSpPr>
            <a:spLocks noGrp="1" noChangeArrowheads="1"/>
          </p:cNvSpPr>
          <p:nvPr>
            <p:ph type="title"/>
          </p:nvPr>
        </p:nvSpPr>
        <p:spPr/>
        <p:txBody>
          <a:bodyPr/>
          <a:lstStyle/>
          <a:p>
            <a:pPr eaLnBrk="1" hangingPunct="1">
              <a:defRPr/>
            </a:pPr>
            <a:r>
              <a:rPr lang="el-GR" sz="3200" u="sng">
                <a:solidFill>
                  <a:schemeClr val="tx1"/>
                </a:solidFill>
              </a:rPr>
              <a:t>3. Φλεβοκομβική ή αναπνευστική αρρυθμία.</a:t>
            </a:r>
          </a:p>
        </p:txBody>
      </p:sp>
      <p:sp>
        <p:nvSpPr>
          <p:cNvPr id="20483" name="Rectangle 3">
            <a:extLst>
              <a:ext uri="{FF2B5EF4-FFF2-40B4-BE49-F238E27FC236}">
                <a16:creationId xmlns:a16="http://schemas.microsoft.com/office/drawing/2014/main" xmlns="" id="{3132CAC8-2BEE-4801-A3D0-9D2DD891D445}"/>
              </a:ext>
            </a:extLst>
          </p:cNvPr>
          <p:cNvSpPr>
            <a:spLocks noGrp="1" noChangeArrowheads="1"/>
          </p:cNvSpPr>
          <p:nvPr>
            <p:ph type="body" idx="4294967295"/>
          </p:nvPr>
        </p:nvSpPr>
        <p:spPr>
          <a:xfrm>
            <a:off x="1919289" y="1268413"/>
            <a:ext cx="8435975" cy="4525962"/>
          </a:xfrm>
        </p:spPr>
        <p:txBody>
          <a:bodyPr/>
          <a:lstStyle/>
          <a:p>
            <a:pPr eaLnBrk="1" hangingPunct="1">
              <a:buFont typeface="Wingdings" panose="05000000000000000000" pitchFamily="2" charset="2"/>
              <a:buNone/>
              <a:defRPr/>
            </a:pPr>
            <a:r>
              <a:rPr lang="el-GR" sz="2000"/>
              <a:t>Περιοδική μεταβολή της καρδιακής συχνότητας, που την προκαλούν</a:t>
            </a:r>
          </a:p>
          <a:p>
            <a:pPr eaLnBrk="1" hangingPunct="1">
              <a:buFont typeface="Wingdings" panose="05000000000000000000" pitchFamily="2" charset="2"/>
              <a:buNone/>
              <a:defRPr/>
            </a:pPr>
            <a:r>
              <a:rPr lang="el-GR" sz="2000"/>
              <a:t> συνήθως δύο λόγοι</a:t>
            </a:r>
            <a:r>
              <a:rPr lang="en-US" sz="2000"/>
              <a:t>:</a:t>
            </a:r>
            <a:endParaRPr lang="el-GR" sz="2000"/>
          </a:p>
          <a:p>
            <a:pPr eaLnBrk="1" hangingPunct="1">
              <a:buFont typeface="Wingdings" panose="05000000000000000000" pitchFamily="2" charset="2"/>
              <a:buNone/>
              <a:defRPr/>
            </a:pPr>
            <a:r>
              <a:rPr lang="el-GR" sz="2000"/>
              <a:t>		1. Η αναπνοή</a:t>
            </a:r>
            <a:r>
              <a:rPr lang="en-US" sz="2000"/>
              <a:t>:</a:t>
            </a:r>
            <a:r>
              <a:rPr lang="el-GR" sz="2000"/>
              <a:t> Αύξηση της συχνότητας με την εισπνοή,</a:t>
            </a:r>
          </a:p>
          <a:p>
            <a:pPr eaLnBrk="1" hangingPunct="1">
              <a:buFont typeface="Wingdings" panose="05000000000000000000" pitchFamily="2" charset="2"/>
              <a:buNone/>
              <a:defRPr/>
            </a:pPr>
            <a:r>
              <a:rPr lang="el-GR" sz="2000"/>
              <a:t>                                     ελάττωση στην εκπνοή</a:t>
            </a:r>
          </a:p>
          <a:p>
            <a:pPr eaLnBrk="1" hangingPunct="1">
              <a:buFont typeface="Wingdings" panose="05000000000000000000" pitchFamily="2" charset="2"/>
              <a:buNone/>
              <a:defRPr/>
            </a:pPr>
            <a:r>
              <a:rPr lang="el-GR" sz="2000"/>
              <a:t>             2. Οι περιοδικές αυξομειώσεις του τόνου του παρασυμπαθητικού</a:t>
            </a:r>
          </a:p>
          <a:p>
            <a:pPr eaLnBrk="1" hangingPunct="1">
              <a:buFont typeface="Wingdings" panose="05000000000000000000" pitchFamily="2" charset="2"/>
              <a:buNone/>
              <a:defRPr/>
            </a:pPr>
            <a:endParaRPr lang="el-GR" sz="2000"/>
          </a:p>
          <a:p>
            <a:pPr eaLnBrk="1" hangingPunct="1">
              <a:buFont typeface="Wingdings" panose="05000000000000000000" pitchFamily="2" charset="2"/>
              <a:buNone/>
              <a:defRPr/>
            </a:pPr>
            <a:r>
              <a:rPr lang="el-GR" sz="2000">
                <a:solidFill>
                  <a:srgbClr val="FF0066"/>
                </a:solidFill>
              </a:rPr>
              <a:t>ΗΚΓράφημα</a:t>
            </a:r>
            <a:r>
              <a:rPr lang="en-US" sz="2000">
                <a:solidFill>
                  <a:srgbClr val="FF0066"/>
                </a:solidFill>
              </a:rPr>
              <a:t>:</a:t>
            </a:r>
            <a:r>
              <a:rPr lang="en-US" sz="2000"/>
              <a:t> </a:t>
            </a:r>
            <a:r>
              <a:rPr lang="el-GR" sz="2000"/>
              <a:t>Ο μεγαλύτερος και ο μικρότερος κύκλος πρέπει να έχουν διαφορά &gt; 0,12</a:t>
            </a:r>
            <a:r>
              <a:rPr lang="en-US" sz="2000"/>
              <a:t> sec</a:t>
            </a:r>
            <a:r>
              <a:rPr lang="el-GR" sz="2000"/>
              <a:t>, για να ονομάσουμε την αρρυθμία αναπνευστική</a:t>
            </a:r>
            <a:r>
              <a:rPr lang="en-US" sz="2000"/>
              <a:t>.</a:t>
            </a:r>
            <a:endParaRPr lang="el-GR" sz="2000"/>
          </a:p>
        </p:txBody>
      </p:sp>
      <p:graphicFrame>
        <p:nvGraphicFramePr>
          <p:cNvPr id="11268" name="Object 5">
            <a:extLst>
              <a:ext uri="{FF2B5EF4-FFF2-40B4-BE49-F238E27FC236}">
                <a16:creationId xmlns:a16="http://schemas.microsoft.com/office/drawing/2014/main" xmlns="" id="{ED4F5144-BBCF-4324-BE2E-D55F13F79FAB}"/>
              </a:ext>
            </a:extLst>
          </p:cNvPr>
          <p:cNvGraphicFramePr>
            <a:graphicFrameLocks noGrp="1" noChangeAspect="1"/>
          </p:cNvGraphicFramePr>
          <p:nvPr>
            <p:ph idx="1"/>
          </p:nvPr>
        </p:nvGraphicFramePr>
        <p:xfrm>
          <a:off x="2495550" y="4365625"/>
          <a:ext cx="7416800" cy="2076450"/>
        </p:xfrm>
        <a:graphic>
          <a:graphicData uri="http://schemas.openxmlformats.org/presentationml/2006/ole">
            <p:oleObj spid="_x0000_s4113" name="Εικόνα bitmap" r:id="rId3" imgW="5304762" imgH="2076740" progId="PBrush">
              <p:embed/>
            </p:oleObj>
          </a:graphicData>
        </a:graphic>
      </p:graphicFrame>
    </p:spTree>
    <p:extLst>
      <p:ext uri="{BB962C8B-B14F-4D97-AF65-F5344CB8AC3E}">
        <p14:creationId xmlns:p14="http://schemas.microsoft.com/office/powerpoint/2010/main" xmlns="" val="2341498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8612" name="Rectangle 4">
            <a:extLst>
              <a:ext uri="{FF2B5EF4-FFF2-40B4-BE49-F238E27FC236}">
                <a16:creationId xmlns:a16="http://schemas.microsoft.com/office/drawing/2014/main" xmlns="" id="{D57DBDC6-91C9-4B17-8306-1B6C178E4A06}"/>
              </a:ext>
            </a:extLst>
          </p:cNvPr>
          <p:cNvSpPr>
            <a:spLocks noGrp="1" noChangeArrowheads="1"/>
          </p:cNvSpPr>
          <p:nvPr>
            <p:ph type="title"/>
          </p:nvPr>
        </p:nvSpPr>
        <p:spPr/>
        <p:txBody>
          <a:bodyPr/>
          <a:lstStyle/>
          <a:p>
            <a:pPr eaLnBrk="1" hangingPunct="1">
              <a:defRPr/>
            </a:pPr>
            <a:r>
              <a:rPr lang="el-GR" sz="2800" u="sng">
                <a:solidFill>
                  <a:schemeClr val="tx1"/>
                </a:solidFill>
              </a:rPr>
              <a:t>4. Φλεβοκομβοκολπικός αποκλεισμός.</a:t>
            </a:r>
            <a:br>
              <a:rPr lang="el-GR" sz="2800" u="sng">
                <a:solidFill>
                  <a:schemeClr val="tx1"/>
                </a:solidFill>
              </a:rPr>
            </a:br>
            <a:endParaRPr lang="el-GR" sz="2800" u="sng">
              <a:solidFill>
                <a:schemeClr val="tx1"/>
              </a:solidFill>
            </a:endParaRPr>
          </a:p>
        </p:txBody>
      </p:sp>
      <p:graphicFrame>
        <p:nvGraphicFramePr>
          <p:cNvPr id="12291" name="Object 3">
            <a:extLst>
              <a:ext uri="{FF2B5EF4-FFF2-40B4-BE49-F238E27FC236}">
                <a16:creationId xmlns:a16="http://schemas.microsoft.com/office/drawing/2014/main" xmlns="" id="{E13FC49C-F3CE-4EC9-B4E8-B83587085678}"/>
              </a:ext>
            </a:extLst>
          </p:cNvPr>
          <p:cNvGraphicFramePr>
            <a:graphicFrameLocks noGrp="1" noChangeAspect="1"/>
          </p:cNvGraphicFramePr>
          <p:nvPr>
            <p:ph idx="1"/>
          </p:nvPr>
        </p:nvGraphicFramePr>
        <p:xfrm>
          <a:off x="2135188" y="4510088"/>
          <a:ext cx="7848600" cy="2087562"/>
        </p:xfrm>
        <a:graphic>
          <a:graphicData uri="http://schemas.openxmlformats.org/presentationml/2006/ole">
            <p:oleObj spid="_x0000_s5137" name="Εικόνα bitmap" r:id="rId3" imgW="6904762" imgH="5428571" progId="PBrush">
              <p:embed/>
            </p:oleObj>
          </a:graphicData>
        </a:graphic>
      </p:graphicFrame>
      <p:sp>
        <p:nvSpPr>
          <p:cNvPr id="12292" name="Text Box 6">
            <a:extLst>
              <a:ext uri="{FF2B5EF4-FFF2-40B4-BE49-F238E27FC236}">
                <a16:creationId xmlns:a16="http://schemas.microsoft.com/office/drawing/2014/main" xmlns="" id="{8896A112-9F0A-4A94-975B-0A82A9B763D4}"/>
              </a:ext>
            </a:extLst>
          </p:cNvPr>
          <p:cNvSpPr txBox="1">
            <a:spLocks noChangeArrowheads="1"/>
          </p:cNvSpPr>
          <p:nvPr/>
        </p:nvSpPr>
        <p:spPr bwMode="auto">
          <a:xfrm>
            <a:off x="1919289" y="836614"/>
            <a:ext cx="8353425" cy="4511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fontAlgn="base">
              <a:spcBef>
                <a:spcPct val="50000"/>
              </a:spcBef>
              <a:spcAft>
                <a:spcPct val="0"/>
              </a:spcAft>
              <a:buClrTx/>
              <a:buSzTx/>
              <a:buNone/>
            </a:pPr>
            <a:r>
              <a:rPr lang="el-GR" altLang="el-GR" sz="2000" b="1">
                <a:solidFill>
                  <a:srgbClr val="FFFF00"/>
                </a:solidFill>
              </a:rPr>
              <a:t>1ου βαθμού</a:t>
            </a:r>
            <a:r>
              <a:rPr lang="en-US" altLang="el-GR" sz="2000">
                <a:solidFill>
                  <a:srgbClr val="FFFF00"/>
                </a:solidFill>
              </a:rPr>
              <a:t>:</a:t>
            </a:r>
            <a:r>
              <a:rPr lang="en-US" altLang="el-GR" sz="2000">
                <a:solidFill>
                  <a:srgbClr val="FFFFFF"/>
                </a:solidFill>
              </a:rPr>
              <a:t> </a:t>
            </a:r>
            <a:r>
              <a:rPr lang="el-GR" altLang="el-GR" sz="2000">
                <a:solidFill>
                  <a:srgbClr val="FFFFFF"/>
                </a:solidFill>
              </a:rPr>
              <a:t>δυσκολία μεταβίβασης του ερεθίσματος από τον</a:t>
            </a:r>
          </a:p>
          <a:p>
            <a:pPr fontAlgn="base">
              <a:spcBef>
                <a:spcPct val="50000"/>
              </a:spcBef>
              <a:spcAft>
                <a:spcPct val="0"/>
              </a:spcAft>
              <a:buClrTx/>
              <a:buSzTx/>
              <a:buNone/>
            </a:pPr>
            <a:r>
              <a:rPr lang="el-GR" altLang="el-GR" sz="2000">
                <a:solidFill>
                  <a:srgbClr val="FFFFFF"/>
                </a:solidFill>
              </a:rPr>
              <a:t>                     φλεβόκομβο στο κολπικό μυοκάρδιο. </a:t>
            </a:r>
          </a:p>
          <a:p>
            <a:pPr fontAlgn="base">
              <a:spcBef>
                <a:spcPct val="50000"/>
              </a:spcBef>
              <a:spcAft>
                <a:spcPct val="0"/>
              </a:spcAft>
              <a:buClrTx/>
              <a:buSzTx/>
              <a:buNone/>
            </a:pPr>
            <a:r>
              <a:rPr lang="el-GR" altLang="el-GR" sz="2000" b="1">
                <a:solidFill>
                  <a:srgbClr val="FFFF00"/>
                </a:solidFill>
              </a:rPr>
              <a:t>2ου βαθμού</a:t>
            </a:r>
            <a:r>
              <a:rPr lang="en-US" altLang="el-GR" sz="2000">
                <a:solidFill>
                  <a:srgbClr val="FFFF00"/>
                </a:solidFill>
              </a:rPr>
              <a:t>:  -</a:t>
            </a:r>
            <a:r>
              <a:rPr lang="el-GR" altLang="el-GR" sz="2000">
                <a:solidFill>
                  <a:srgbClr val="FFFF00"/>
                </a:solidFill>
              </a:rPr>
              <a:t> </a:t>
            </a:r>
            <a:r>
              <a:rPr lang="el-GR" altLang="el-GR" sz="2000" i="1">
                <a:solidFill>
                  <a:srgbClr val="FFFF00"/>
                </a:solidFill>
              </a:rPr>
              <a:t>τύπου</a:t>
            </a:r>
            <a:r>
              <a:rPr lang="en-US" altLang="el-GR" sz="2000" i="1">
                <a:solidFill>
                  <a:srgbClr val="FFFF00"/>
                </a:solidFill>
              </a:rPr>
              <a:t> Wenckebach</a:t>
            </a:r>
            <a:endParaRPr lang="el-GR" altLang="el-GR" sz="2000" i="1">
              <a:solidFill>
                <a:srgbClr val="FFFF00"/>
              </a:solidFill>
            </a:endParaRPr>
          </a:p>
          <a:p>
            <a:pPr fontAlgn="base">
              <a:spcBef>
                <a:spcPct val="50000"/>
              </a:spcBef>
              <a:spcAft>
                <a:spcPct val="0"/>
              </a:spcAft>
              <a:buClrTx/>
              <a:buSzTx/>
              <a:buNone/>
            </a:pPr>
            <a:r>
              <a:rPr lang="el-GR" altLang="el-GR" sz="2000">
                <a:solidFill>
                  <a:srgbClr val="FFFFFF"/>
                </a:solidFill>
              </a:rPr>
              <a:t> α) τα διαστήματα  </a:t>
            </a:r>
            <a:r>
              <a:rPr lang="en-US" altLang="el-GR" sz="2000">
                <a:solidFill>
                  <a:srgbClr val="FF0066"/>
                </a:solidFill>
              </a:rPr>
              <a:t>P-P</a:t>
            </a:r>
            <a:r>
              <a:rPr lang="el-GR" altLang="el-GR" sz="2000">
                <a:solidFill>
                  <a:srgbClr val="FFFFFF"/>
                </a:solidFill>
              </a:rPr>
              <a:t> γίνονται </a:t>
            </a:r>
            <a:r>
              <a:rPr lang="el-GR" altLang="el-GR" sz="2000">
                <a:solidFill>
                  <a:srgbClr val="FF0066"/>
                </a:solidFill>
              </a:rPr>
              <a:t>προοδευτικά βραχύτερα</a:t>
            </a:r>
            <a:r>
              <a:rPr lang="el-GR" altLang="el-GR" sz="2000">
                <a:solidFill>
                  <a:srgbClr val="FFFFFF"/>
                </a:solidFill>
              </a:rPr>
              <a:t> μέχρι μια </a:t>
            </a:r>
            <a:endParaRPr lang="en-US" altLang="el-GR" sz="2000">
              <a:solidFill>
                <a:srgbClr val="FFFFFF"/>
              </a:solidFill>
            </a:endParaRPr>
          </a:p>
          <a:p>
            <a:pPr fontAlgn="base">
              <a:spcBef>
                <a:spcPct val="50000"/>
              </a:spcBef>
              <a:spcAft>
                <a:spcPct val="0"/>
              </a:spcAft>
              <a:buClrTx/>
              <a:buSzTx/>
              <a:buNone/>
            </a:pPr>
            <a:r>
              <a:rPr lang="en-US" altLang="el-GR" sz="2000">
                <a:solidFill>
                  <a:srgbClr val="FFFFFF"/>
                </a:solidFill>
              </a:rPr>
              <a:t>     </a:t>
            </a:r>
            <a:r>
              <a:rPr lang="el-GR" altLang="el-GR" sz="2000">
                <a:solidFill>
                  <a:srgbClr val="FFFFFF"/>
                </a:solidFill>
              </a:rPr>
              <a:t>κοιλιακή παύλα.</a:t>
            </a:r>
          </a:p>
          <a:p>
            <a:pPr fontAlgn="base">
              <a:spcBef>
                <a:spcPct val="50000"/>
              </a:spcBef>
              <a:spcAft>
                <a:spcPct val="0"/>
              </a:spcAft>
              <a:buClrTx/>
              <a:buSzTx/>
              <a:buNone/>
            </a:pPr>
            <a:r>
              <a:rPr lang="el-GR" altLang="el-GR" sz="2000">
                <a:solidFill>
                  <a:srgbClr val="FFFFFF"/>
                </a:solidFill>
              </a:rPr>
              <a:t>β) η </a:t>
            </a:r>
            <a:r>
              <a:rPr lang="el-GR" altLang="el-GR" sz="2000">
                <a:solidFill>
                  <a:srgbClr val="FF0066"/>
                </a:solidFill>
              </a:rPr>
              <a:t>παύλα είναι μικρότερη</a:t>
            </a:r>
            <a:r>
              <a:rPr lang="el-GR" altLang="el-GR" sz="2000">
                <a:solidFill>
                  <a:srgbClr val="FFFFFF"/>
                </a:solidFill>
              </a:rPr>
              <a:t> από το διπλάσιο μήκος του προηγούμενου</a:t>
            </a:r>
          </a:p>
          <a:p>
            <a:pPr fontAlgn="base">
              <a:spcBef>
                <a:spcPct val="50000"/>
              </a:spcBef>
              <a:spcAft>
                <a:spcPct val="0"/>
              </a:spcAft>
              <a:buClrTx/>
              <a:buSzTx/>
              <a:buNone/>
            </a:pPr>
            <a:r>
              <a:rPr lang="el-GR" altLang="el-GR" sz="2000">
                <a:solidFill>
                  <a:srgbClr val="FFFFFF"/>
                </a:solidFill>
              </a:rPr>
              <a:t>     </a:t>
            </a:r>
            <a:r>
              <a:rPr lang="en-US" altLang="el-GR" sz="1800">
                <a:solidFill>
                  <a:srgbClr val="FFFFFF"/>
                </a:solidFill>
              </a:rPr>
              <a:t>P-P</a:t>
            </a:r>
            <a:r>
              <a:rPr lang="el-GR" altLang="el-GR" sz="1800">
                <a:solidFill>
                  <a:srgbClr val="FFFFFF"/>
                </a:solidFill>
              </a:rPr>
              <a:t> </a:t>
            </a:r>
            <a:r>
              <a:rPr lang="el-GR" altLang="el-GR" sz="2000">
                <a:solidFill>
                  <a:srgbClr val="FFFFFF"/>
                </a:solidFill>
              </a:rPr>
              <a:t>διαστήματος.</a:t>
            </a:r>
          </a:p>
          <a:p>
            <a:pPr fontAlgn="base">
              <a:spcBef>
                <a:spcPct val="50000"/>
              </a:spcBef>
              <a:spcAft>
                <a:spcPct val="0"/>
              </a:spcAft>
              <a:buClrTx/>
              <a:buSzTx/>
              <a:buNone/>
            </a:pPr>
            <a:r>
              <a:rPr lang="el-GR" altLang="el-GR" sz="2000">
                <a:solidFill>
                  <a:srgbClr val="FFFFFF"/>
                </a:solidFill>
              </a:rPr>
              <a:t>γ) ένα σύμπλεγμα </a:t>
            </a:r>
            <a:r>
              <a:rPr lang="en-US" altLang="el-GR" sz="2000">
                <a:solidFill>
                  <a:srgbClr val="FFFFFF"/>
                </a:solidFill>
              </a:rPr>
              <a:t>P-QRS-T </a:t>
            </a:r>
            <a:r>
              <a:rPr lang="el-GR" altLang="el-GR" sz="2000">
                <a:solidFill>
                  <a:srgbClr val="FFFFFF"/>
                </a:solidFill>
              </a:rPr>
              <a:t>χάνεται κατά την διάρκεια της παύλας.</a:t>
            </a:r>
            <a:endParaRPr lang="en-US" altLang="el-GR" sz="2000">
              <a:solidFill>
                <a:srgbClr val="FFFFFF"/>
              </a:solidFill>
            </a:endParaRPr>
          </a:p>
          <a:p>
            <a:pPr fontAlgn="base">
              <a:spcBef>
                <a:spcPct val="50000"/>
              </a:spcBef>
              <a:spcAft>
                <a:spcPct val="0"/>
              </a:spcAft>
              <a:buClrTx/>
              <a:buSzTx/>
              <a:buNone/>
            </a:pPr>
            <a:endParaRPr lang="en-US" altLang="el-GR" sz="2000">
              <a:solidFill>
                <a:srgbClr val="FFFFFF"/>
              </a:solidFill>
            </a:endParaRPr>
          </a:p>
          <a:p>
            <a:pPr fontAlgn="base">
              <a:spcBef>
                <a:spcPct val="50000"/>
              </a:spcBef>
              <a:spcAft>
                <a:spcPct val="0"/>
              </a:spcAft>
              <a:buClrTx/>
              <a:buSzTx/>
              <a:buNone/>
            </a:pPr>
            <a:r>
              <a:rPr lang="en-US" altLang="el-GR" sz="2000">
                <a:solidFill>
                  <a:srgbClr val="FFFFFF"/>
                </a:solidFill>
              </a:rPr>
              <a:t>                      </a:t>
            </a:r>
            <a:endParaRPr lang="el-GR" altLang="el-GR" sz="2000">
              <a:solidFill>
                <a:srgbClr val="FFFFFF"/>
              </a:solidFill>
            </a:endParaRPr>
          </a:p>
        </p:txBody>
      </p:sp>
    </p:spTree>
    <p:extLst>
      <p:ext uri="{BB962C8B-B14F-4D97-AF65-F5344CB8AC3E}">
        <p14:creationId xmlns:p14="http://schemas.microsoft.com/office/powerpoint/2010/main" xmlns="" val="42121451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5" descr="fig1">
            <a:extLst>
              <a:ext uri="{FF2B5EF4-FFF2-40B4-BE49-F238E27FC236}">
                <a16:creationId xmlns:a16="http://schemas.microsoft.com/office/drawing/2014/main" xmlns="" id="{A96F2D16-95B6-43F6-869A-48BABE45B1C7}"/>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071813" y="1438276"/>
            <a:ext cx="6337300" cy="4848225"/>
          </a:xfrm>
          <a:prstGeom prst="rect">
            <a:avLst/>
          </a:prstGeom>
          <a:noFill/>
          <a:ln w="9525">
            <a:solidFill>
              <a:srgbClr val="FF0066"/>
            </a:solidFill>
            <a:miter lim="800000"/>
            <a:headEnd/>
            <a:tailEnd/>
          </a:ln>
          <a:extLst>
            <a:ext uri="{909E8E84-426E-40DD-AFC4-6F175D3DCCD1}">
              <a14:hiddenFill xmlns:a14="http://schemas.microsoft.com/office/drawing/2010/main" xmlns="">
                <a:solidFill>
                  <a:srgbClr val="FFFFFF"/>
                </a:solidFill>
              </a14:hiddenFill>
            </a:ext>
          </a:extLst>
        </p:spPr>
      </p:pic>
      <p:sp>
        <p:nvSpPr>
          <p:cNvPr id="4" name="3 - TextBox">
            <a:extLst>
              <a:ext uri="{FF2B5EF4-FFF2-40B4-BE49-F238E27FC236}">
                <a16:creationId xmlns:a16="http://schemas.microsoft.com/office/drawing/2014/main" xmlns="" id="{11816061-74CB-46D1-B748-55028C0065FD}"/>
              </a:ext>
            </a:extLst>
          </p:cNvPr>
          <p:cNvSpPr txBox="1"/>
          <p:nvPr/>
        </p:nvSpPr>
        <p:spPr>
          <a:xfrm>
            <a:off x="3024189" y="357188"/>
            <a:ext cx="6357937" cy="830262"/>
          </a:xfrm>
          <a:prstGeom prst="rect">
            <a:avLst/>
          </a:prstGeom>
          <a:noFill/>
          <a:ln w="38100">
            <a:solidFill>
              <a:schemeClr val="tx1"/>
            </a:solidFill>
          </a:ln>
        </p:spPr>
        <p:txBody>
          <a:bodyPr>
            <a:spAutoFit/>
          </a:bodyPr>
          <a:lstStyle/>
          <a:p>
            <a:pPr algn="ctr" fontAlgn="base">
              <a:spcBef>
                <a:spcPct val="0"/>
              </a:spcBef>
              <a:spcAft>
                <a:spcPct val="0"/>
              </a:spcAft>
              <a:defRPr/>
            </a:pPr>
            <a:r>
              <a:rPr lang="el-GR" sz="2400" b="1" i="1" dirty="0">
                <a:solidFill>
                  <a:srgbClr val="000000"/>
                </a:solidFill>
                <a:effectLst>
                  <a:outerShdw blurRad="38100" dist="38100" dir="2700000" algn="tl">
                    <a:srgbClr val="000000">
                      <a:alpha val="43137"/>
                    </a:srgbClr>
                  </a:outerShdw>
                </a:effectLst>
                <a:latin typeface="Arial" charset="0"/>
              </a:rPr>
              <a:t>Συσχέτιση ηλεκτρικού ερεθίσματος με το ΗΚΓ</a:t>
            </a:r>
          </a:p>
        </p:txBody>
      </p:sp>
    </p:spTree>
    <p:extLst>
      <p:ext uri="{BB962C8B-B14F-4D97-AF65-F5344CB8AC3E}">
        <p14:creationId xmlns:p14="http://schemas.microsoft.com/office/powerpoint/2010/main" xmlns="" val="19956559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3314" name="Object 3">
            <a:extLst>
              <a:ext uri="{FF2B5EF4-FFF2-40B4-BE49-F238E27FC236}">
                <a16:creationId xmlns:a16="http://schemas.microsoft.com/office/drawing/2014/main" xmlns="" id="{69A2AD6A-062A-41BE-9B7F-4D36D9E78FC5}"/>
              </a:ext>
            </a:extLst>
          </p:cNvPr>
          <p:cNvGraphicFramePr>
            <a:graphicFrameLocks noGrp="1" noChangeAspect="1"/>
          </p:cNvGraphicFramePr>
          <p:nvPr>
            <p:ph sz="half" idx="1"/>
          </p:nvPr>
        </p:nvGraphicFramePr>
        <p:xfrm>
          <a:off x="3719514" y="4941888"/>
          <a:ext cx="6624637" cy="1649412"/>
        </p:xfrm>
        <a:graphic>
          <a:graphicData uri="http://schemas.openxmlformats.org/presentationml/2006/ole">
            <p:oleObj spid="_x0000_s6176" name="Εικόνα bitmap" r:id="rId3" imgW="5106113" imgH="2085714" progId="PBrush">
              <p:embed/>
            </p:oleObj>
          </a:graphicData>
        </a:graphic>
      </p:graphicFrame>
      <p:sp>
        <p:nvSpPr>
          <p:cNvPr id="13315" name="Text Box 7">
            <a:extLst>
              <a:ext uri="{FF2B5EF4-FFF2-40B4-BE49-F238E27FC236}">
                <a16:creationId xmlns:a16="http://schemas.microsoft.com/office/drawing/2014/main" xmlns="" id="{F1EE4603-EF3F-4BEC-9342-14DFE58F1CF1}"/>
              </a:ext>
            </a:extLst>
          </p:cNvPr>
          <p:cNvSpPr txBox="1">
            <a:spLocks noChangeArrowheads="1"/>
          </p:cNvSpPr>
          <p:nvPr/>
        </p:nvSpPr>
        <p:spPr bwMode="auto">
          <a:xfrm>
            <a:off x="1416050" y="476251"/>
            <a:ext cx="9793288" cy="2017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fontAlgn="base">
              <a:spcBef>
                <a:spcPct val="50000"/>
              </a:spcBef>
              <a:spcAft>
                <a:spcPct val="0"/>
              </a:spcAft>
              <a:buClrTx/>
              <a:buSzTx/>
              <a:buNone/>
            </a:pPr>
            <a:r>
              <a:rPr lang="el-GR" altLang="el-GR" sz="1800" i="1">
                <a:solidFill>
                  <a:srgbClr val="FFFF00"/>
                </a:solidFill>
              </a:rPr>
              <a:t>            -Τύπου </a:t>
            </a:r>
            <a:r>
              <a:rPr lang="en-US" altLang="el-GR" sz="1800" i="1">
                <a:solidFill>
                  <a:srgbClr val="FFFF00"/>
                </a:solidFill>
              </a:rPr>
              <a:t>Mobitz II</a:t>
            </a:r>
          </a:p>
          <a:p>
            <a:pPr fontAlgn="base">
              <a:spcBef>
                <a:spcPct val="50000"/>
              </a:spcBef>
              <a:spcAft>
                <a:spcPct val="0"/>
              </a:spcAft>
              <a:buClrTx/>
              <a:buSzTx/>
              <a:buNone/>
            </a:pPr>
            <a:r>
              <a:rPr lang="el-GR" altLang="el-GR" sz="1800">
                <a:solidFill>
                  <a:srgbClr val="FFFF00"/>
                </a:solidFill>
              </a:rPr>
              <a:t>                        </a:t>
            </a:r>
            <a:r>
              <a:rPr lang="en-US" altLang="el-GR" sz="1800">
                <a:solidFill>
                  <a:srgbClr val="FFFF00"/>
                </a:solidFill>
              </a:rPr>
              <a:t>       </a:t>
            </a:r>
            <a:r>
              <a:rPr lang="el-GR" altLang="el-GR" sz="1800">
                <a:solidFill>
                  <a:srgbClr val="FFFFFF"/>
                </a:solidFill>
              </a:rPr>
              <a:t>α) το διάστημα </a:t>
            </a:r>
            <a:r>
              <a:rPr lang="en-US" altLang="el-GR" sz="1800">
                <a:solidFill>
                  <a:srgbClr val="FF0066"/>
                </a:solidFill>
              </a:rPr>
              <a:t>P-P</a:t>
            </a:r>
            <a:r>
              <a:rPr lang="el-GR" altLang="el-GR" sz="1800">
                <a:solidFill>
                  <a:srgbClr val="FF0066"/>
                </a:solidFill>
              </a:rPr>
              <a:t> είναι σταθερό.</a:t>
            </a:r>
          </a:p>
          <a:p>
            <a:pPr fontAlgn="base">
              <a:spcBef>
                <a:spcPct val="50000"/>
              </a:spcBef>
              <a:spcAft>
                <a:spcPct val="0"/>
              </a:spcAft>
              <a:buClrTx/>
              <a:buSzTx/>
              <a:buNone/>
            </a:pPr>
            <a:r>
              <a:rPr lang="el-GR" altLang="el-GR" sz="1800">
                <a:solidFill>
                  <a:srgbClr val="FFFFFF"/>
                </a:solidFill>
              </a:rPr>
              <a:t>                               β) η </a:t>
            </a:r>
            <a:r>
              <a:rPr lang="el-GR" altLang="el-GR" sz="1800">
                <a:solidFill>
                  <a:srgbClr val="FF0066"/>
                </a:solidFill>
              </a:rPr>
              <a:t>παύλα</a:t>
            </a:r>
            <a:r>
              <a:rPr lang="el-GR" altLang="el-GR" sz="1800">
                <a:solidFill>
                  <a:srgbClr val="FFFFFF"/>
                </a:solidFill>
              </a:rPr>
              <a:t> είναι ακέραιο </a:t>
            </a:r>
            <a:r>
              <a:rPr lang="el-GR" altLang="el-GR" sz="1800">
                <a:solidFill>
                  <a:srgbClr val="FF0066"/>
                </a:solidFill>
              </a:rPr>
              <a:t>πολλαπλάσιο</a:t>
            </a:r>
            <a:r>
              <a:rPr lang="el-GR" altLang="el-GR" sz="1800">
                <a:solidFill>
                  <a:srgbClr val="FFFFFF"/>
                </a:solidFill>
              </a:rPr>
              <a:t> ενός κύκλου.</a:t>
            </a:r>
          </a:p>
          <a:p>
            <a:pPr fontAlgn="base">
              <a:spcBef>
                <a:spcPct val="50000"/>
              </a:spcBef>
              <a:spcAft>
                <a:spcPct val="0"/>
              </a:spcAft>
              <a:buClrTx/>
              <a:buSzTx/>
              <a:buNone/>
            </a:pPr>
            <a:r>
              <a:rPr lang="el-GR" altLang="el-GR" sz="1800">
                <a:solidFill>
                  <a:srgbClr val="FFFFFF"/>
                </a:solidFill>
              </a:rPr>
              <a:t>                               γ)  τα συμπλέγματα </a:t>
            </a:r>
            <a:r>
              <a:rPr lang="en-US" altLang="el-GR" sz="1800">
                <a:solidFill>
                  <a:srgbClr val="FFFFFF"/>
                </a:solidFill>
              </a:rPr>
              <a:t>P-QRS-T</a:t>
            </a:r>
            <a:r>
              <a:rPr lang="el-GR" altLang="el-GR" sz="1800">
                <a:solidFill>
                  <a:srgbClr val="FFFFFF"/>
                </a:solidFill>
              </a:rPr>
              <a:t> χάνονται κατά τη διάρκεια της παύλας.</a:t>
            </a:r>
          </a:p>
          <a:p>
            <a:pPr fontAlgn="base">
              <a:spcBef>
                <a:spcPct val="50000"/>
              </a:spcBef>
              <a:spcAft>
                <a:spcPct val="0"/>
              </a:spcAft>
              <a:buClrTx/>
              <a:buSzTx/>
              <a:buNone/>
            </a:pPr>
            <a:endParaRPr lang="el-GR" altLang="el-GR" sz="1800">
              <a:solidFill>
                <a:srgbClr val="FFFFFF"/>
              </a:solidFill>
            </a:endParaRPr>
          </a:p>
        </p:txBody>
      </p:sp>
      <p:graphicFrame>
        <p:nvGraphicFramePr>
          <p:cNvPr id="13316" name="Object 9">
            <a:extLst>
              <a:ext uri="{FF2B5EF4-FFF2-40B4-BE49-F238E27FC236}">
                <a16:creationId xmlns:a16="http://schemas.microsoft.com/office/drawing/2014/main" xmlns="" id="{D38A5FC9-9BD3-4DD2-ACF6-D354CEEFC9AB}"/>
              </a:ext>
            </a:extLst>
          </p:cNvPr>
          <p:cNvGraphicFramePr>
            <a:graphicFrameLocks noGrp="1" noChangeAspect="1"/>
          </p:cNvGraphicFramePr>
          <p:nvPr>
            <p:ph sz="half" idx="2"/>
          </p:nvPr>
        </p:nvGraphicFramePr>
        <p:xfrm>
          <a:off x="1992313" y="2205038"/>
          <a:ext cx="8280400" cy="1422400"/>
        </p:xfrm>
        <a:graphic>
          <a:graphicData uri="http://schemas.openxmlformats.org/presentationml/2006/ole">
            <p:oleObj spid="_x0000_s6177" name="Εικόνα bitmap" r:id="rId4" imgW="5087060" imgH="1790476" progId="PBrush">
              <p:embed/>
            </p:oleObj>
          </a:graphicData>
        </a:graphic>
      </p:graphicFrame>
      <p:sp>
        <p:nvSpPr>
          <p:cNvPr id="93196" name="Text Box 12">
            <a:extLst>
              <a:ext uri="{FF2B5EF4-FFF2-40B4-BE49-F238E27FC236}">
                <a16:creationId xmlns:a16="http://schemas.microsoft.com/office/drawing/2014/main" xmlns="" id="{00CCD8F6-6C5E-416D-B1D0-4CAFA1007163}"/>
              </a:ext>
            </a:extLst>
          </p:cNvPr>
          <p:cNvSpPr txBox="1">
            <a:spLocks noChangeArrowheads="1"/>
          </p:cNvSpPr>
          <p:nvPr/>
        </p:nvSpPr>
        <p:spPr bwMode="auto">
          <a:xfrm>
            <a:off x="1919289" y="3933825"/>
            <a:ext cx="8713787" cy="1765300"/>
          </a:xfrm>
          <a:prstGeom prst="rect">
            <a:avLst/>
          </a:prstGeom>
          <a:noFill/>
          <a:ln w="9525">
            <a:noFill/>
            <a:miter lim="800000"/>
            <a:headEnd/>
            <a:tailEnd/>
          </a:ln>
          <a:effectLst/>
        </p:spPr>
        <p:txBody>
          <a:bodyPr>
            <a:spAutoFit/>
          </a:bodyPr>
          <a:lstStyle/>
          <a:p>
            <a:pPr fontAlgn="base">
              <a:spcBef>
                <a:spcPct val="20000"/>
              </a:spcBef>
              <a:spcAft>
                <a:spcPct val="0"/>
              </a:spcAft>
              <a:buClr>
                <a:srgbClr val="99FF99"/>
              </a:buClr>
              <a:buSzPct val="80000"/>
              <a:defRPr/>
            </a:pPr>
            <a:r>
              <a:rPr lang="el-GR" sz="2800">
                <a:solidFill>
                  <a:srgbClr val="FFFFFF"/>
                </a:solidFill>
                <a:effectLst>
                  <a:outerShdw blurRad="38100" dist="38100" dir="2700000" algn="tl">
                    <a:srgbClr val="000000"/>
                  </a:outerShdw>
                </a:effectLst>
                <a:latin typeface="Arial" charset="0"/>
              </a:rPr>
              <a:t>                    </a:t>
            </a:r>
            <a:r>
              <a:rPr lang="el-GR" sz="2800" u="sng">
                <a:solidFill>
                  <a:srgbClr val="FFFFFF"/>
                </a:solidFill>
                <a:effectLst>
                  <a:outerShdw blurRad="38100" dist="38100" dir="2700000" algn="tl">
                    <a:srgbClr val="000000"/>
                  </a:outerShdw>
                </a:effectLst>
                <a:latin typeface="Arial" charset="0"/>
              </a:rPr>
              <a:t>5. Φλεβοκολπική παύση.</a:t>
            </a:r>
          </a:p>
          <a:p>
            <a:pPr fontAlgn="base">
              <a:spcBef>
                <a:spcPct val="20000"/>
              </a:spcBef>
              <a:spcAft>
                <a:spcPct val="0"/>
              </a:spcAft>
              <a:buClr>
                <a:srgbClr val="99FF99"/>
              </a:buClr>
              <a:buSzPct val="80000"/>
              <a:defRPr/>
            </a:pPr>
            <a:r>
              <a:rPr lang="el-GR">
                <a:solidFill>
                  <a:srgbClr val="FFFFFF"/>
                </a:solidFill>
                <a:latin typeface="Arial" charset="0"/>
              </a:rPr>
              <a:t>Τυχαίο διάστημα η παύλα, που εξαρτάται από το χρόνο που θα επαναλειτουργήσει ο φλεβόκομβος.</a:t>
            </a:r>
          </a:p>
          <a:p>
            <a:pPr fontAlgn="base">
              <a:spcBef>
                <a:spcPct val="50000"/>
              </a:spcBef>
              <a:spcAft>
                <a:spcPct val="0"/>
              </a:spcAft>
              <a:defRPr/>
            </a:pPr>
            <a:endParaRPr lang="el-GR" sz="2800" u="sng">
              <a:solidFill>
                <a:srgbClr val="FFFFFF"/>
              </a:solidFill>
              <a:latin typeface="Arial" charset="0"/>
            </a:endParaRPr>
          </a:p>
        </p:txBody>
      </p:sp>
    </p:spTree>
    <p:extLst>
      <p:ext uri="{BB962C8B-B14F-4D97-AF65-F5344CB8AC3E}">
        <p14:creationId xmlns:p14="http://schemas.microsoft.com/office/powerpoint/2010/main" xmlns="" val="13714372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2" name="Rectangle 4">
            <a:extLst>
              <a:ext uri="{FF2B5EF4-FFF2-40B4-BE49-F238E27FC236}">
                <a16:creationId xmlns:a16="http://schemas.microsoft.com/office/drawing/2014/main" xmlns="" id="{9462D17A-60F9-4804-8066-F3B7611BD224}"/>
              </a:ext>
            </a:extLst>
          </p:cNvPr>
          <p:cNvSpPr>
            <a:spLocks noGrp="1" noChangeArrowheads="1"/>
          </p:cNvSpPr>
          <p:nvPr>
            <p:ph type="title"/>
          </p:nvPr>
        </p:nvSpPr>
        <p:spPr>
          <a:xfrm>
            <a:off x="1343025" y="277814"/>
            <a:ext cx="8497888" cy="1139825"/>
          </a:xfrm>
        </p:spPr>
        <p:txBody>
          <a:bodyPr/>
          <a:lstStyle/>
          <a:p>
            <a:pPr algn="l" eaLnBrk="1" hangingPunct="1">
              <a:defRPr/>
            </a:pPr>
            <a:r>
              <a:rPr lang="el-GR" sz="2400" b="1">
                <a:solidFill>
                  <a:srgbClr val="FFFF00"/>
                </a:solidFill>
              </a:rPr>
              <a:t>ΙΙ. Από τον κόλπο</a:t>
            </a:r>
            <a:r>
              <a:rPr lang="el-GR" sz="3200" b="1">
                <a:solidFill>
                  <a:srgbClr val="FFFF00"/>
                </a:solidFill>
              </a:rPr>
              <a:t/>
            </a:r>
            <a:br>
              <a:rPr lang="el-GR" sz="3200" b="1">
                <a:solidFill>
                  <a:srgbClr val="FFFF00"/>
                </a:solidFill>
              </a:rPr>
            </a:br>
            <a:r>
              <a:rPr lang="el-GR" sz="3200"/>
              <a:t>          </a:t>
            </a:r>
            <a:r>
              <a:rPr lang="el-GR" sz="3200" u="sng">
                <a:solidFill>
                  <a:schemeClr val="tx1"/>
                </a:solidFill>
                <a:effectLst/>
              </a:rPr>
              <a:t>1. Έκτακτες κολπικές συστολές</a:t>
            </a:r>
            <a:r>
              <a:rPr lang="el-GR" sz="2400" u="sng">
                <a:solidFill>
                  <a:schemeClr val="tx1"/>
                </a:solidFill>
              </a:rPr>
              <a:t/>
            </a:r>
            <a:br>
              <a:rPr lang="el-GR" sz="2400" u="sng">
                <a:solidFill>
                  <a:schemeClr val="tx1"/>
                </a:solidFill>
              </a:rPr>
            </a:br>
            <a:endParaRPr lang="el-GR" sz="2400" u="sng">
              <a:solidFill>
                <a:schemeClr val="tx1"/>
              </a:solidFill>
            </a:endParaRPr>
          </a:p>
        </p:txBody>
      </p:sp>
      <p:graphicFrame>
        <p:nvGraphicFramePr>
          <p:cNvPr id="14339" name="Object 3">
            <a:extLst>
              <a:ext uri="{FF2B5EF4-FFF2-40B4-BE49-F238E27FC236}">
                <a16:creationId xmlns:a16="http://schemas.microsoft.com/office/drawing/2014/main" xmlns="" id="{7075AD68-1EDA-4C70-9B0D-06B0D1C67888}"/>
              </a:ext>
            </a:extLst>
          </p:cNvPr>
          <p:cNvGraphicFramePr>
            <a:graphicFrameLocks noGrp="1" noChangeAspect="1"/>
          </p:cNvGraphicFramePr>
          <p:nvPr>
            <p:ph idx="1"/>
          </p:nvPr>
        </p:nvGraphicFramePr>
        <p:xfrm>
          <a:off x="2711450" y="4511676"/>
          <a:ext cx="6769100" cy="1654175"/>
        </p:xfrm>
        <a:graphic>
          <a:graphicData uri="http://schemas.openxmlformats.org/presentationml/2006/ole">
            <p:oleObj spid="_x0000_s7185" name="Εικόνα bitmap" r:id="rId3" imgW="3723810" imgH="1000000" progId="PBrush">
              <p:embed/>
            </p:oleObj>
          </a:graphicData>
        </a:graphic>
      </p:graphicFrame>
      <p:sp>
        <p:nvSpPr>
          <p:cNvPr id="14340" name="Text Box 6">
            <a:extLst>
              <a:ext uri="{FF2B5EF4-FFF2-40B4-BE49-F238E27FC236}">
                <a16:creationId xmlns:a16="http://schemas.microsoft.com/office/drawing/2014/main" xmlns="" id="{AD055B1B-FCF0-4F46-B70A-5A2D684C47D7}"/>
              </a:ext>
            </a:extLst>
          </p:cNvPr>
          <p:cNvSpPr txBox="1">
            <a:spLocks noChangeArrowheads="1"/>
          </p:cNvSpPr>
          <p:nvPr/>
        </p:nvSpPr>
        <p:spPr bwMode="auto">
          <a:xfrm>
            <a:off x="1919289" y="1341439"/>
            <a:ext cx="8569325" cy="2682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fontAlgn="base">
              <a:spcBef>
                <a:spcPct val="50000"/>
              </a:spcBef>
              <a:spcAft>
                <a:spcPct val="0"/>
              </a:spcAft>
              <a:buClrTx/>
              <a:buSzTx/>
              <a:buNone/>
            </a:pPr>
            <a:r>
              <a:rPr lang="el-GR" altLang="el-GR" sz="2000">
                <a:solidFill>
                  <a:srgbClr val="FFFFFF"/>
                </a:solidFill>
              </a:rPr>
              <a:t>ΗΚΓ χαρακτηριστικά</a:t>
            </a:r>
            <a:r>
              <a:rPr lang="en-US" altLang="el-GR" sz="2000">
                <a:solidFill>
                  <a:srgbClr val="FFFFFF"/>
                </a:solidFill>
              </a:rPr>
              <a:t>:</a:t>
            </a:r>
            <a:endParaRPr lang="el-GR" altLang="el-GR" sz="2000">
              <a:solidFill>
                <a:srgbClr val="FFFFFF"/>
              </a:solidFill>
            </a:endParaRPr>
          </a:p>
          <a:p>
            <a:pPr fontAlgn="base">
              <a:spcBef>
                <a:spcPct val="50000"/>
              </a:spcBef>
              <a:spcAft>
                <a:spcPct val="0"/>
              </a:spcAft>
              <a:buClrTx/>
              <a:buSzTx/>
              <a:buNone/>
            </a:pPr>
            <a:r>
              <a:rPr lang="el-GR" altLang="el-GR" sz="2000">
                <a:solidFill>
                  <a:srgbClr val="FFFFFF"/>
                </a:solidFill>
              </a:rPr>
              <a:t> α) Προηγούνται </a:t>
            </a:r>
            <a:r>
              <a:rPr lang="en-US" altLang="el-GR" sz="2000">
                <a:solidFill>
                  <a:srgbClr val="FF0066"/>
                </a:solidFill>
              </a:rPr>
              <a:t>P </a:t>
            </a:r>
            <a:r>
              <a:rPr lang="el-GR" altLang="el-GR" sz="2000">
                <a:solidFill>
                  <a:srgbClr val="FF0066"/>
                </a:solidFill>
              </a:rPr>
              <a:t>διαφορετικά</a:t>
            </a:r>
            <a:r>
              <a:rPr lang="el-GR" altLang="el-GR" sz="2000">
                <a:solidFill>
                  <a:srgbClr val="FFFFFF"/>
                </a:solidFill>
              </a:rPr>
              <a:t> από τα φλεβοκομβικά.</a:t>
            </a:r>
          </a:p>
          <a:p>
            <a:pPr fontAlgn="base">
              <a:spcBef>
                <a:spcPct val="50000"/>
              </a:spcBef>
              <a:spcAft>
                <a:spcPct val="0"/>
              </a:spcAft>
              <a:buClrTx/>
              <a:buSzTx/>
              <a:buNone/>
            </a:pPr>
            <a:r>
              <a:rPr lang="el-GR" altLang="el-GR" sz="2000">
                <a:solidFill>
                  <a:srgbClr val="FFFFFF"/>
                </a:solidFill>
              </a:rPr>
              <a:t> β)  </a:t>
            </a:r>
            <a:r>
              <a:rPr lang="en-US" altLang="el-GR" sz="2000">
                <a:solidFill>
                  <a:srgbClr val="FFFFFF"/>
                </a:solidFill>
              </a:rPr>
              <a:t>PQ </a:t>
            </a:r>
            <a:r>
              <a:rPr lang="el-GR" altLang="el-GR" sz="2000" u="sng">
                <a:solidFill>
                  <a:srgbClr val="FFFFFF"/>
                </a:solidFill>
              </a:rPr>
              <a:t>&gt;</a:t>
            </a:r>
            <a:r>
              <a:rPr lang="el-GR" altLang="el-GR" sz="2000">
                <a:solidFill>
                  <a:srgbClr val="FFFFFF"/>
                </a:solidFill>
              </a:rPr>
              <a:t> 0,12</a:t>
            </a:r>
            <a:r>
              <a:rPr lang="en-US" altLang="el-GR" sz="2000">
                <a:solidFill>
                  <a:srgbClr val="FFFFFF"/>
                </a:solidFill>
              </a:rPr>
              <a:t> sec</a:t>
            </a:r>
            <a:r>
              <a:rPr lang="el-GR" altLang="el-GR" sz="2000">
                <a:solidFill>
                  <a:srgbClr val="FFFFFF"/>
                </a:solidFill>
              </a:rPr>
              <a:t>.</a:t>
            </a:r>
          </a:p>
          <a:p>
            <a:pPr fontAlgn="base">
              <a:spcBef>
                <a:spcPct val="50000"/>
              </a:spcBef>
              <a:spcAft>
                <a:spcPct val="0"/>
              </a:spcAft>
              <a:buClrTx/>
              <a:buSzTx/>
              <a:buNone/>
            </a:pPr>
            <a:r>
              <a:rPr lang="el-GR" altLang="el-GR" sz="2000">
                <a:solidFill>
                  <a:srgbClr val="FFFFFF"/>
                </a:solidFill>
              </a:rPr>
              <a:t> γ) Τα  </a:t>
            </a:r>
            <a:r>
              <a:rPr lang="en-US" altLang="el-GR" sz="2000">
                <a:solidFill>
                  <a:srgbClr val="FF0066"/>
                </a:solidFill>
              </a:rPr>
              <a:t>QRS</a:t>
            </a:r>
            <a:r>
              <a:rPr lang="en-US" altLang="el-GR" sz="2000">
                <a:solidFill>
                  <a:srgbClr val="FFFFFF"/>
                </a:solidFill>
              </a:rPr>
              <a:t> </a:t>
            </a:r>
            <a:r>
              <a:rPr lang="el-GR" altLang="el-GR" sz="2000">
                <a:solidFill>
                  <a:srgbClr val="FFFFFF"/>
                </a:solidFill>
              </a:rPr>
              <a:t> είναι στενά και η </a:t>
            </a:r>
            <a:r>
              <a:rPr lang="el-GR" altLang="el-GR" sz="2000">
                <a:solidFill>
                  <a:srgbClr val="FF0066"/>
                </a:solidFill>
              </a:rPr>
              <a:t>μορφολογία τους όμοια</a:t>
            </a:r>
            <a:r>
              <a:rPr lang="el-GR" altLang="el-GR" sz="2000">
                <a:solidFill>
                  <a:srgbClr val="FFFFFF"/>
                </a:solidFill>
              </a:rPr>
              <a:t> με τη μορφολογία</a:t>
            </a:r>
          </a:p>
          <a:p>
            <a:pPr fontAlgn="base">
              <a:spcBef>
                <a:spcPct val="50000"/>
              </a:spcBef>
              <a:spcAft>
                <a:spcPct val="0"/>
              </a:spcAft>
              <a:buClrTx/>
              <a:buSzTx/>
              <a:buNone/>
            </a:pPr>
            <a:r>
              <a:rPr lang="el-GR" altLang="el-GR" sz="2000">
                <a:solidFill>
                  <a:srgbClr val="FFFFFF"/>
                </a:solidFill>
              </a:rPr>
              <a:t>     των κανονικών συστολών (εκτός εάν υπάρχει αλλοδρομία).</a:t>
            </a:r>
          </a:p>
          <a:p>
            <a:pPr fontAlgn="base">
              <a:spcBef>
                <a:spcPct val="50000"/>
              </a:spcBef>
              <a:spcAft>
                <a:spcPct val="0"/>
              </a:spcAft>
              <a:buClrTx/>
              <a:buSzTx/>
              <a:buNone/>
            </a:pPr>
            <a:r>
              <a:rPr lang="el-GR" altLang="el-GR" sz="2000">
                <a:solidFill>
                  <a:srgbClr val="FFFFFF"/>
                </a:solidFill>
              </a:rPr>
              <a:t> δ) Η αναπληρωματική </a:t>
            </a:r>
            <a:r>
              <a:rPr lang="el-GR" altLang="el-GR" sz="2000">
                <a:solidFill>
                  <a:srgbClr val="FF0066"/>
                </a:solidFill>
              </a:rPr>
              <a:t>παύλα είναι ατελής.</a:t>
            </a:r>
            <a:r>
              <a:rPr lang="el-GR" altLang="el-GR" sz="2000">
                <a:solidFill>
                  <a:srgbClr val="FFFFFF"/>
                </a:solidFill>
              </a:rPr>
              <a:t> </a:t>
            </a:r>
          </a:p>
        </p:txBody>
      </p:sp>
    </p:spTree>
    <p:extLst>
      <p:ext uri="{BB962C8B-B14F-4D97-AF65-F5344CB8AC3E}">
        <p14:creationId xmlns:p14="http://schemas.microsoft.com/office/powerpoint/2010/main" xmlns="" val="15883610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580" name="Rectangle 4">
            <a:extLst>
              <a:ext uri="{FF2B5EF4-FFF2-40B4-BE49-F238E27FC236}">
                <a16:creationId xmlns:a16="http://schemas.microsoft.com/office/drawing/2014/main" xmlns="" id="{9FE09D72-BE8B-4D10-B5A9-849F2C05BB0B}"/>
              </a:ext>
            </a:extLst>
          </p:cNvPr>
          <p:cNvSpPr>
            <a:spLocks noGrp="1" noChangeArrowheads="1"/>
          </p:cNvSpPr>
          <p:nvPr>
            <p:ph type="title"/>
          </p:nvPr>
        </p:nvSpPr>
        <p:spPr/>
        <p:txBody>
          <a:bodyPr/>
          <a:lstStyle/>
          <a:p>
            <a:pPr algn="l" eaLnBrk="1" hangingPunct="1">
              <a:defRPr/>
            </a:pPr>
            <a:r>
              <a:rPr lang="el-GR" sz="2400" u="sng">
                <a:solidFill>
                  <a:schemeClr val="tx1"/>
                </a:solidFill>
              </a:rPr>
              <a:t>ΠΡΩΙΜΕΣ ΚΟΛΠΙΚΕΣ ΑΠΟΚΛΕΙΣΘΕΙΣΕΣ</a:t>
            </a:r>
          </a:p>
        </p:txBody>
      </p:sp>
      <p:sp>
        <p:nvSpPr>
          <p:cNvPr id="15364" name="Text Box 6">
            <a:extLst>
              <a:ext uri="{FF2B5EF4-FFF2-40B4-BE49-F238E27FC236}">
                <a16:creationId xmlns:a16="http://schemas.microsoft.com/office/drawing/2014/main" xmlns="" id="{E8397816-4F75-4664-8D7B-EC6218C4E7E4}"/>
              </a:ext>
            </a:extLst>
          </p:cNvPr>
          <p:cNvSpPr txBox="1">
            <a:spLocks noChangeArrowheads="1"/>
          </p:cNvSpPr>
          <p:nvPr/>
        </p:nvSpPr>
        <p:spPr bwMode="auto">
          <a:xfrm>
            <a:off x="1919288" y="1341438"/>
            <a:ext cx="8280400" cy="641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fontAlgn="base">
              <a:spcBef>
                <a:spcPct val="50000"/>
              </a:spcBef>
              <a:spcAft>
                <a:spcPct val="0"/>
              </a:spcAft>
              <a:buClrTx/>
              <a:buSzTx/>
              <a:buNone/>
            </a:pPr>
            <a:r>
              <a:rPr lang="el-GR" altLang="el-GR" sz="1800">
                <a:solidFill>
                  <a:srgbClr val="FFFFFF"/>
                </a:solidFill>
              </a:rPr>
              <a:t>Πολύ πρώιμο κολπικό ερέθισμα από έκτοπο κέντρο, βρίσκει τον κ.Κ σε ανερέθιστη περίοδο, οπότε είναι αδύνατη η αγωγή του προς τις κοιλίες.</a:t>
            </a:r>
          </a:p>
        </p:txBody>
      </p:sp>
      <p:sp>
        <p:nvSpPr>
          <p:cNvPr id="15365" name="Text Box 7">
            <a:extLst>
              <a:ext uri="{FF2B5EF4-FFF2-40B4-BE49-F238E27FC236}">
                <a16:creationId xmlns:a16="http://schemas.microsoft.com/office/drawing/2014/main" xmlns="" id="{EEE2F7F2-ECB6-4ED1-B2FF-23A87BCF8332}"/>
              </a:ext>
            </a:extLst>
          </p:cNvPr>
          <p:cNvSpPr txBox="1">
            <a:spLocks noChangeArrowheads="1"/>
          </p:cNvSpPr>
          <p:nvPr/>
        </p:nvSpPr>
        <p:spPr bwMode="auto">
          <a:xfrm>
            <a:off x="2063750" y="4149726"/>
            <a:ext cx="8135938" cy="2017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fontAlgn="base">
              <a:spcBef>
                <a:spcPct val="50000"/>
              </a:spcBef>
              <a:spcAft>
                <a:spcPct val="0"/>
              </a:spcAft>
              <a:buClrTx/>
              <a:buSzTx/>
              <a:buNone/>
            </a:pPr>
            <a:r>
              <a:rPr lang="el-GR" altLang="el-GR" sz="1800" dirty="0">
                <a:solidFill>
                  <a:srgbClr val="FFFFFF"/>
                </a:solidFill>
              </a:rPr>
              <a:t>Διαφορική διάγνωση από</a:t>
            </a:r>
            <a:r>
              <a:rPr lang="en-US" altLang="el-GR" sz="1800" dirty="0">
                <a:solidFill>
                  <a:srgbClr val="FFFFFF"/>
                </a:solidFill>
              </a:rPr>
              <a:t>:</a:t>
            </a:r>
          </a:p>
          <a:p>
            <a:pPr fontAlgn="base">
              <a:spcBef>
                <a:spcPct val="50000"/>
              </a:spcBef>
              <a:spcAft>
                <a:spcPct val="0"/>
              </a:spcAft>
              <a:buClrTx/>
              <a:buSzTx/>
              <a:buNone/>
            </a:pPr>
            <a:r>
              <a:rPr lang="el-GR" altLang="el-GR" sz="1800" dirty="0">
                <a:solidFill>
                  <a:srgbClr val="FFFFFF"/>
                </a:solidFill>
              </a:rPr>
              <a:t>                                           - αναπνευστική αρρυθμία</a:t>
            </a:r>
          </a:p>
          <a:p>
            <a:pPr fontAlgn="base">
              <a:spcBef>
                <a:spcPct val="50000"/>
              </a:spcBef>
              <a:spcAft>
                <a:spcPct val="0"/>
              </a:spcAft>
              <a:buClrTx/>
              <a:buSzTx/>
              <a:buNone/>
            </a:pPr>
            <a:r>
              <a:rPr lang="el-GR" altLang="el-GR" sz="1800" dirty="0">
                <a:solidFill>
                  <a:srgbClr val="FFFFFF"/>
                </a:solidFill>
              </a:rPr>
              <a:t>                                           - </a:t>
            </a:r>
            <a:r>
              <a:rPr lang="el-GR" altLang="el-GR" sz="1800" dirty="0" err="1">
                <a:solidFill>
                  <a:srgbClr val="FFFFFF"/>
                </a:solidFill>
              </a:rPr>
              <a:t>φλεβοκομβοκολπικό</a:t>
            </a:r>
            <a:r>
              <a:rPr lang="el-GR" altLang="el-GR" sz="1800" dirty="0">
                <a:solidFill>
                  <a:srgbClr val="FFFFFF"/>
                </a:solidFill>
              </a:rPr>
              <a:t> αποκλεισμό</a:t>
            </a:r>
          </a:p>
          <a:p>
            <a:pPr fontAlgn="base">
              <a:spcBef>
                <a:spcPct val="50000"/>
              </a:spcBef>
              <a:spcAft>
                <a:spcPct val="0"/>
              </a:spcAft>
              <a:buClrTx/>
              <a:buSzTx/>
              <a:buNone/>
            </a:pPr>
            <a:r>
              <a:rPr lang="el-GR" altLang="el-GR" sz="1800" dirty="0">
                <a:solidFill>
                  <a:srgbClr val="FFFFFF"/>
                </a:solidFill>
              </a:rPr>
              <a:t>                                           - </a:t>
            </a:r>
            <a:r>
              <a:rPr lang="el-GR" altLang="el-GR" sz="1800" dirty="0" err="1">
                <a:solidFill>
                  <a:srgbClr val="FFFFFF"/>
                </a:solidFill>
              </a:rPr>
              <a:t>φλεβοκομβική</a:t>
            </a:r>
            <a:r>
              <a:rPr lang="el-GR" altLang="el-GR" sz="1800" dirty="0">
                <a:solidFill>
                  <a:srgbClr val="FFFFFF"/>
                </a:solidFill>
              </a:rPr>
              <a:t> παύση</a:t>
            </a:r>
          </a:p>
          <a:p>
            <a:pPr fontAlgn="base">
              <a:spcBef>
                <a:spcPct val="50000"/>
              </a:spcBef>
              <a:spcAft>
                <a:spcPct val="0"/>
              </a:spcAft>
              <a:buClrTx/>
              <a:buSzTx/>
              <a:buNone/>
            </a:pPr>
            <a:r>
              <a:rPr lang="el-GR" altLang="el-GR" sz="1800" dirty="0">
                <a:solidFill>
                  <a:srgbClr val="FFFFFF"/>
                </a:solidFill>
              </a:rPr>
              <a:t>                                           - 2ου βαθμού κολποκοιλιακό αποκλεισμό</a:t>
            </a:r>
          </a:p>
        </p:txBody>
      </p:sp>
      <p:pic>
        <p:nvPicPr>
          <p:cNvPr id="2" name="Εικόνα 1">
            <a:extLst>
              <a:ext uri="{FF2B5EF4-FFF2-40B4-BE49-F238E27FC236}">
                <a16:creationId xmlns:a16="http://schemas.microsoft.com/office/drawing/2014/main" xmlns="" id="{DB5DA018-DCEA-4266-926E-F795CCA88143}"/>
              </a:ext>
            </a:extLst>
          </p:cNvPr>
          <p:cNvPicPr>
            <a:picLocks noChangeAspect="1"/>
          </p:cNvPicPr>
          <p:nvPr/>
        </p:nvPicPr>
        <p:blipFill>
          <a:blip r:embed="rId2"/>
          <a:stretch>
            <a:fillRect/>
          </a:stretch>
        </p:blipFill>
        <p:spPr>
          <a:xfrm>
            <a:off x="1399032" y="2236786"/>
            <a:ext cx="9619488" cy="1912939"/>
          </a:xfrm>
          <a:prstGeom prst="rect">
            <a:avLst/>
          </a:prstGeom>
        </p:spPr>
      </p:pic>
      <p:cxnSp>
        <p:nvCxnSpPr>
          <p:cNvPr id="6" name="Ευθύγραμμο βέλος σύνδεσης 5">
            <a:extLst>
              <a:ext uri="{FF2B5EF4-FFF2-40B4-BE49-F238E27FC236}">
                <a16:creationId xmlns:a16="http://schemas.microsoft.com/office/drawing/2014/main" xmlns="" id="{6C2BDABE-2399-442A-918E-F9F7BFA17E38}"/>
              </a:ext>
            </a:extLst>
          </p:cNvPr>
          <p:cNvCxnSpPr/>
          <p:nvPr/>
        </p:nvCxnSpPr>
        <p:spPr>
          <a:xfrm>
            <a:off x="4590288" y="2459736"/>
            <a:ext cx="0" cy="45720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2999218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580" name="Rectangle 4">
            <a:extLst>
              <a:ext uri="{FF2B5EF4-FFF2-40B4-BE49-F238E27FC236}">
                <a16:creationId xmlns:a16="http://schemas.microsoft.com/office/drawing/2014/main" xmlns="" id="{9FE09D72-BE8B-4D10-B5A9-849F2C05BB0B}"/>
              </a:ext>
            </a:extLst>
          </p:cNvPr>
          <p:cNvSpPr>
            <a:spLocks noGrp="1" noChangeArrowheads="1"/>
          </p:cNvSpPr>
          <p:nvPr>
            <p:ph type="title"/>
          </p:nvPr>
        </p:nvSpPr>
        <p:spPr/>
        <p:txBody>
          <a:bodyPr/>
          <a:lstStyle/>
          <a:p>
            <a:pPr algn="l" eaLnBrk="1" hangingPunct="1">
              <a:defRPr/>
            </a:pPr>
            <a:r>
              <a:rPr lang="el-GR" sz="2400" u="sng">
                <a:solidFill>
                  <a:schemeClr val="tx1"/>
                </a:solidFill>
              </a:rPr>
              <a:t>ΠΡΩΙΜΕΣ ΚΟΛΠΙΚΕΣ ΑΠΟΚΛΕΙΣΘΕΙΣΕΣ</a:t>
            </a:r>
          </a:p>
        </p:txBody>
      </p:sp>
      <p:graphicFrame>
        <p:nvGraphicFramePr>
          <p:cNvPr id="15363" name="Object 3">
            <a:extLst>
              <a:ext uri="{FF2B5EF4-FFF2-40B4-BE49-F238E27FC236}">
                <a16:creationId xmlns:a16="http://schemas.microsoft.com/office/drawing/2014/main" xmlns="" id="{8982F5E6-39E2-4826-92FE-58F6BE4FBCB5}"/>
              </a:ext>
            </a:extLst>
          </p:cNvPr>
          <p:cNvGraphicFramePr>
            <a:graphicFrameLocks noGrp="1" noChangeAspect="1"/>
          </p:cNvGraphicFramePr>
          <p:nvPr>
            <p:ph idx="1"/>
            <p:extLst>
              <p:ext uri="{D42A27DB-BD31-4B8C-83A1-F6EECF244321}">
                <p14:modId xmlns:p14="http://schemas.microsoft.com/office/powerpoint/2010/main" xmlns="" val="3934974106"/>
              </p:ext>
            </p:extLst>
          </p:nvPr>
        </p:nvGraphicFramePr>
        <p:xfrm>
          <a:off x="1481329" y="2481263"/>
          <a:ext cx="8718360" cy="2154745"/>
        </p:xfrm>
        <a:graphic>
          <a:graphicData uri="http://schemas.openxmlformats.org/presentationml/2006/ole">
            <p:oleObj spid="_x0000_s61444" name="Εικόνα bitmap" r:id="rId3" imgW="3619048" imgH="666667" progId="PBrush">
              <p:embed/>
            </p:oleObj>
          </a:graphicData>
        </a:graphic>
      </p:graphicFrame>
      <p:sp>
        <p:nvSpPr>
          <p:cNvPr id="15364" name="Text Box 6">
            <a:extLst>
              <a:ext uri="{FF2B5EF4-FFF2-40B4-BE49-F238E27FC236}">
                <a16:creationId xmlns:a16="http://schemas.microsoft.com/office/drawing/2014/main" xmlns="" id="{E8397816-4F75-4664-8D7B-EC6218C4E7E4}"/>
              </a:ext>
            </a:extLst>
          </p:cNvPr>
          <p:cNvSpPr txBox="1">
            <a:spLocks noChangeArrowheads="1"/>
          </p:cNvSpPr>
          <p:nvPr/>
        </p:nvSpPr>
        <p:spPr bwMode="auto">
          <a:xfrm>
            <a:off x="1919288" y="1341438"/>
            <a:ext cx="8280400" cy="641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 typeface="Wingdings" panose="05000000000000000000" pitchFamily="2" charset="2"/>
              <a:buNone/>
              <a:tabLst/>
              <a:defRPr/>
            </a:pPr>
            <a:r>
              <a:rPr kumimoji="0" lang="el-GR" altLang="el-GR" sz="1800" b="0" i="0" u="none" strike="noStrike" kern="1200" cap="none" spc="0" normalizeH="0" baseline="0" noProof="0">
                <a:ln>
                  <a:noFill/>
                </a:ln>
                <a:solidFill>
                  <a:srgbClr val="FFFFFF"/>
                </a:solidFill>
                <a:effectLst/>
                <a:uLnTx/>
                <a:uFillTx/>
                <a:latin typeface="Arial" panose="020B0604020202020204" pitchFamily="34" charset="0"/>
                <a:ea typeface="+mn-ea"/>
                <a:cs typeface="+mn-cs"/>
              </a:rPr>
              <a:t>Πολύ πρώιμο κολπικό ερέθισμα από έκτοπο κέντρο, βρίσκει τον κ.Κ σε ανερέθιστη περίοδο, οπότε είναι αδύνατη η αγωγή του προς τις κοιλίες.</a:t>
            </a:r>
          </a:p>
        </p:txBody>
      </p:sp>
    </p:spTree>
    <p:extLst>
      <p:ext uri="{BB962C8B-B14F-4D97-AF65-F5344CB8AC3E}">
        <p14:creationId xmlns:p14="http://schemas.microsoft.com/office/powerpoint/2010/main" xmlns="" val="40662008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8" name="Rectangle 4">
            <a:extLst>
              <a:ext uri="{FF2B5EF4-FFF2-40B4-BE49-F238E27FC236}">
                <a16:creationId xmlns:a16="http://schemas.microsoft.com/office/drawing/2014/main" xmlns="" id="{43FCFB26-BE4E-4BE3-A9B5-596FBC290047}"/>
              </a:ext>
            </a:extLst>
          </p:cNvPr>
          <p:cNvSpPr>
            <a:spLocks noGrp="1" noChangeArrowheads="1"/>
          </p:cNvSpPr>
          <p:nvPr>
            <p:ph type="title"/>
          </p:nvPr>
        </p:nvSpPr>
        <p:spPr>
          <a:xfrm>
            <a:off x="1981200" y="-242888"/>
            <a:ext cx="8229600" cy="1139826"/>
          </a:xfrm>
        </p:spPr>
        <p:txBody>
          <a:bodyPr/>
          <a:lstStyle/>
          <a:p>
            <a:pPr eaLnBrk="1" hangingPunct="1">
              <a:defRPr/>
            </a:pPr>
            <a:r>
              <a:rPr lang="el-GR" sz="2400" u="sng">
                <a:solidFill>
                  <a:schemeClr val="tx1"/>
                </a:solidFill>
              </a:rPr>
              <a:t>ΠΡΩΙΜΕΣ ΚΟΛΠΙΚΕΣ ΜΕ ΑΛΛΟΔΡΟΜΙΑ</a:t>
            </a:r>
            <a:r>
              <a:rPr lang="en-US"/>
              <a:t> </a:t>
            </a:r>
            <a:endParaRPr lang="el-GR"/>
          </a:p>
        </p:txBody>
      </p:sp>
      <p:graphicFrame>
        <p:nvGraphicFramePr>
          <p:cNvPr id="16387" name="Object 3">
            <a:extLst>
              <a:ext uri="{FF2B5EF4-FFF2-40B4-BE49-F238E27FC236}">
                <a16:creationId xmlns:a16="http://schemas.microsoft.com/office/drawing/2014/main" xmlns="" id="{90931F4F-B125-4385-A9A6-3B897C206727}"/>
              </a:ext>
            </a:extLst>
          </p:cNvPr>
          <p:cNvGraphicFramePr>
            <a:graphicFrameLocks noGrp="1" noChangeAspect="1"/>
          </p:cNvGraphicFramePr>
          <p:nvPr>
            <p:ph idx="1"/>
            <p:extLst>
              <p:ext uri="{D42A27DB-BD31-4B8C-83A1-F6EECF244321}">
                <p14:modId xmlns:p14="http://schemas.microsoft.com/office/powerpoint/2010/main" xmlns="" val="2233594389"/>
              </p:ext>
            </p:extLst>
          </p:nvPr>
        </p:nvGraphicFramePr>
        <p:xfrm>
          <a:off x="2566988" y="4797426"/>
          <a:ext cx="8352546" cy="1887459"/>
        </p:xfrm>
        <a:graphic>
          <a:graphicData uri="http://schemas.openxmlformats.org/presentationml/2006/ole">
            <p:oleObj spid="_x0000_s9234" name="Εικόνα bitmap" r:id="rId3" imgW="3801006" imgH="1114581" progId="PBrush">
              <p:embed/>
            </p:oleObj>
          </a:graphicData>
        </a:graphic>
      </p:graphicFrame>
      <p:sp>
        <p:nvSpPr>
          <p:cNvPr id="16388" name="Text Box 6">
            <a:extLst>
              <a:ext uri="{FF2B5EF4-FFF2-40B4-BE49-F238E27FC236}">
                <a16:creationId xmlns:a16="http://schemas.microsoft.com/office/drawing/2014/main" xmlns="" id="{CD038D77-DD36-4E78-BE2E-8422625AD60D}"/>
              </a:ext>
            </a:extLst>
          </p:cNvPr>
          <p:cNvSpPr txBox="1">
            <a:spLocks noChangeArrowheads="1"/>
          </p:cNvSpPr>
          <p:nvPr/>
        </p:nvSpPr>
        <p:spPr bwMode="auto">
          <a:xfrm>
            <a:off x="2063750" y="692151"/>
            <a:ext cx="8280400" cy="39020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fontAlgn="base">
              <a:spcBef>
                <a:spcPct val="50000"/>
              </a:spcBef>
              <a:spcAft>
                <a:spcPct val="0"/>
              </a:spcAft>
              <a:buClrTx/>
              <a:buSzTx/>
              <a:buNone/>
            </a:pPr>
            <a:r>
              <a:rPr lang="el-GR" altLang="el-GR" sz="2000">
                <a:solidFill>
                  <a:srgbClr val="FFFFFF"/>
                </a:solidFill>
              </a:rPr>
              <a:t>Τα ερεθίσματα κατέρχονται από το ένα σκέλος του δεματίου του </a:t>
            </a:r>
            <a:r>
              <a:rPr lang="en-US" altLang="el-GR" sz="2000">
                <a:solidFill>
                  <a:srgbClr val="FFFFFF"/>
                </a:solidFill>
              </a:rPr>
              <a:t>His</a:t>
            </a:r>
            <a:r>
              <a:rPr lang="el-GR" altLang="el-GR" sz="2000">
                <a:solidFill>
                  <a:srgbClr val="FFFFFF"/>
                </a:solidFill>
              </a:rPr>
              <a:t> και δίνουν την εικόνα σκελικού αποκλεισμού.</a:t>
            </a:r>
          </a:p>
          <a:p>
            <a:pPr fontAlgn="base">
              <a:spcBef>
                <a:spcPct val="50000"/>
              </a:spcBef>
              <a:spcAft>
                <a:spcPct val="0"/>
              </a:spcAft>
              <a:buClrTx/>
              <a:buSzTx/>
              <a:buNone/>
            </a:pPr>
            <a:r>
              <a:rPr lang="el-GR" altLang="el-GR" sz="2000">
                <a:solidFill>
                  <a:srgbClr val="FFFFFF"/>
                </a:solidFill>
              </a:rPr>
              <a:t>Κριτήρια διαφορικής διάγνωσης από τις κοιλιακές</a:t>
            </a:r>
            <a:r>
              <a:rPr lang="en-US" altLang="el-GR" sz="2000">
                <a:solidFill>
                  <a:srgbClr val="FFFFFF"/>
                </a:solidFill>
              </a:rPr>
              <a:t>:</a:t>
            </a:r>
          </a:p>
          <a:p>
            <a:pPr fontAlgn="base">
              <a:spcBef>
                <a:spcPct val="50000"/>
              </a:spcBef>
              <a:spcAft>
                <a:spcPct val="0"/>
              </a:spcAft>
              <a:buClrTx/>
              <a:buSzTx/>
              <a:buNone/>
            </a:pPr>
            <a:r>
              <a:rPr lang="en-US" altLang="el-GR" sz="2000">
                <a:solidFill>
                  <a:srgbClr val="FFFFFF"/>
                </a:solidFill>
              </a:rPr>
              <a:t> </a:t>
            </a:r>
            <a:r>
              <a:rPr lang="el-GR" altLang="el-GR" sz="2000">
                <a:solidFill>
                  <a:srgbClr val="FFFFFF"/>
                </a:solidFill>
              </a:rPr>
              <a:t>α) </a:t>
            </a:r>
            <a:r>
              <a:rPr lang="el-GR" altLang="el-GR" sz="2000">
                <a:solidFill>
                  <a:srgbClr val="FF0066"/>
                </a:solidFill>
              </a:rPr>
              <a:t>προηγούνται</a:t>
            </a:r>
            <a:r>
              <a:rPr lang="en-US" altLang="el-GR" sz="2000">
                <a:solidFill>
                  <a:srgbClr val="FF0066"/>
                </a:solidFill>
              </a:rPr>
              <a:t> P</a:t>
            </a:r>
            <a:r>
              <a:rPr lang="el-GR" altLang="el-GR" sz="2000">
                <a:solidFill>
                  <a:srgbClr val="FFFFFF"/>
                </a:solidFill>
              </a:rPr>
              <a:t> από τα αλλόδρομα</a:t>
            </a:r>
            <a:r>
              <a:rPr lang="en-US" altLang="el-GR" sz="2000">
                <a:solidFill>
                  <a:srgbClr val="FFFFFF"/>
                </a:solidFill>
              </a:rPr>
              <a:t> QRS.</a:t>
            </a:r>
            <a:endParaRPr lang="el-GR" altLang="el-GR" sz="2000">
              <a:solidFill>
                <a:srgbClr val="FFFFFF"/>
              </a:solidFill>
            </a:endParaRPr>
          </a:p>
          <a:p>
            <a:pPr fontAlgn="base">
              <a:spcBef>
                <a:spcPct val="50000"/>
              </a:spcBef>
              <a:spcAft>
                <a:spcPct val="0"/>
              </a:spcAft>
              <a:buClrTx/>
              <a:buSzTx/>
              <a:buNone/>
            </a:pPr>
            <a:r>
              <a:rPr lang="el-GR" altLang="el-GR" sz="2000">
                <a:solidFill>
                  <a:srgbClr val="FFFFFF"/>
                </a:solidFill>
              </a:rPr>
              <a:t> β) </a:t>
            </a:r>
            <a:r>
              <a:rPr lang="el-GR" altLang="el-GR" sz="2000">
                <a:solidFill>
                  <a:srgbClr val="FF0066"/>
                </a:solidFill>
              </a:rPr>
              <a:t>ατελής</a:t>
            </a:r>
            <a:r>
              <a:rPr lang="el-GR" altLang="el-GR" sz="2000">
                <a:solidFill>
                  <a:srgbClr val="FFFFFF"/>
                </a:solidFill>
              </a:rPr>
              <a:t> αναπληρωματική </a:t>
            </a:r>
            <a:r>
              <a:rPr lang="el-GR" altLang="el-GR" sz="2000">
                <a:solidFill>
                  <a:srgbClr val="FF0066"/>
                </a:solidFill>
              </a:rPr>
              <a:t>παύλα</a:t>
            </a:r>
            <a:r>
              <a:rPr lang="en-US" altLang="el-GR" sz="2000">
                <a:solidFill>
                  <a:srgbClr val="FFFFFF"/>
                </a:solidFill>
              </a:rPr>
              <a:t>.</a:t>
            </a:r>
            <a:endParaRPr lang="el-GR" altLang="el-GR" sz="2000">
              <a:solidFill>
                <a:srgbClr val="FFFFFF"/>
              </a:solidFill>
            </a:endParaRPr>
          </a:p>
          <a:p>
            <a:pPr fontAlgn="base">
              <a:spcBef>
                <a:spcPct val="50000"/>
              </a:spcBef>
              <a:spcAft>
                <a:spcPct val="0"/>
              </a:spcAft>
              <a:buClrTx/>
              <a:buSzTx/>
              <a:buNone/>
            </a:pPr>
            <a:r>
              <a:rPr lang="el-GR" altLang="el-GR" sz="2000">
                <a:solidFill>
                  <a:srgbClr val="FFFFFF"/>
                </a:solidFill>
              </a:rPr>
              <a:t> γ) τα </a:t>
            </a:r>
            <a:r>
              <a:rPr lang="el-GR" altLang="el-GR" sz="2000">
                <a:solidFill>
                  <a:srgbClr val="FF0066"/>
                </a:solidFill>
              </a:rPr>
              <a:t>συζευτικά </a:t>
            </a:r>
            <a:r>
              <a:rPr lang="el-GR" altLang="el-GR" sz="2000">
                <a:solidFill>
                  <a:srgbClr val="FFFFFF"/>
                </a:solidFill>
              </a:rPr>
              <a:t>διαστήματα </a:t>
            </a:r>
            <a:r>
              <a:rPr lang="el-GR" altLang="el-GR" sz="2000">
                <a:solidFill>
                  <a:srgbClr val="FF0066"/>
                </a:solidFill>
              </a:rPr>
              <a:t>ποικίλλουν</a:t>
            </a:r>
            <a:r>
              <a:rPr lang="en-US" altLang="el-GR" sz="2000">
                <a:solidFill>
                  <a:srgbClr val="FFFFFF"/>
                </a:solidFill>
              </a:rPr>
              <a:t>.</a:t>
            </a:r>
            <a:endParaRPr lang="el-GR" altLang="el-GR" sz="2000">
              <a:solidFill>
                <a:srgbClr val="FF0066"/>
              </a:solidFill>
            </a:endParaRPr>
          </a:p>
          <a:p>
            <a:pPr fontAlgn="base">
              <a:spcBef>
                <a:spcPct val="50000"/>
              </a:spcBef>
              <a:spcAft>
                <a:spcPct val="0"/>
              </a:spcAft>
              <a:buClrTx/>
              <a:buSzTx/>
              <a:buNone/>
            </a:pPr>
            <a:r>
              <a:rPr lang="el-GR" altLang="el-GR" sz="2000">
                <a:solidFill>
                  <a:srgbClr val="FFFFFF"/>
                </a:solidFill>
              </a:rPr>
              <a:t> δ) έχουν συνήθως </a:t>
            </a:r>
            <a:r>
              <a:rPr lang="el-GR" altLang="el-GR" sz="2000">
                <a:solidFill>
                  <a:srgbClr val="FF0066"/>
                </a:solidFill>
              </a:rPr>
              <a:t>μορφολογία</a:t>
            </a:r>
            <a:r>
              <a:rPr lang="en-US" altLang="el-GR" sz="2000">
                <a:solidFill>
                  <a:srgbClr val="FF0066"/>
                </a:solidFill>
              </a:rPr>
              <a:t> RBBB</a:t>
            </a:r>
            <a:r>
              <a:rPr lang="en-US" altLang="el-GR" sz="2000">
                <a:solidFill>
                  <a:srgbClr val="FFFFFF"/>
                </a:solidFill>
              </a:rPr>
              <a:t>.</a:t>
            </a:r>
            <a:endParaRPr lang="el-GR" altLang="el-GR" sz="2000">
              <a:solidFill>
                <a:srgbClr val="FFFFFF"/>
              </a:solidFill>
            </a:endParaRPr>
          </a:p>
          <a:p>
            <a:pPr fontAlgn="base">
              <a:spcBef>
                <a:spcPct val="50000"/>
              </a:spcBef>
              <a:spcAft>
                <a:spcPct val="0"/>
              </a:spcAft>
              <a:buClrTx/>
              <a:buSzTx/>
              <a:buNone/>
            </a:pPr>
            <a:r>
              <a:rPr lang="el-GR" altLang="el-GR" sz="2000">
                <a:solidFill>
                  <a:srgbClr val="FFFFFF"/>
                </a:solidFill>
              </a:rPr>
              <a:t> ε) σε κολπική μαρμαρυγή τα αλλόδρομα </a:t>
            </a:r>
            <a:r>
              <a:rPr lang="en-US" altLang="el-GR" sz="2000">
                <a:solidFill>
                  <a:srgbClr val="FFFFFF"/>
                </a:solidFill>
              </a:rPr>
              <a:t>QRS</a:t>
            </a:r>
            <a:r>
              <a:rPr lang="el-GR" altLang="el-GR" sz="2000">
                <a:solidFill>
                  <a:srgbClr val="FFFFFF"/>
                </a:solidFill>
              </a:rPr>
              <a:t> εμφανίζονται μετά από</a:t>
            </a:r>
            <a:endParaRPr lang="en-US" altLang="el-GR" sz="2000">
              <a:solidFill>
                <a:srgbClr val="FFFFFF"/>
              </a:solidFill>
            </a:endParaRPr>
          </a:p>
          <a:p>
            <a:pPr fontAlgn="base">
              <a:spcBef>
                <a:spcPct val="50000"/>
              </a:spcBef>
              <a:spcAft>
                <a:spcPct val="0"/>
              </a:spcAft>
              <a:buClrTx/>
              <a:buSzTx/>
              <a:buNone/>
            </a:pPr>
            <a:r>
              <a:rPr lang="en-US" altLang="el-GR" sz="2000">
                <a:solidFill>
                  <a:srgbClr val="FFFFFF"/>
                </a:solidFill>
              </a:rPr>
              <a:t>     </a:t>
            </a:r>
            <a:r>
              <a:rPr lang="el-GR" altLang="el-GR" sz="2000">
                <a:solidFill>
                  <a:srgbClr val="FFFFFF"/>
                </a:solidFill>
              </a:rPr>
              <a:t>μακριά παύλα</a:t>
            </a:r>
            <a:r>
              <a:rPr lang="en-US" altLang="el-GR" sz="2000">
                <a:solidFill>
                  <a:srgbClr val="FFFFFF"/>
                </a:solidFill>
              </a:rPr>
              <a:t> (</a:t>
            </a:r>
            <a:r>
              <a:rPr lang="en-US" altLang="el-GR" sz="2000">
                <a:solidFill>
                  <a:srgbClr val="FF0066"/>
                </a:solidFill>
              </a:rPr>
              <a:t>long-short phenomenon</a:t>
            </a:r>
            <a:r>
              <a:rPr lang="en-US" altLang="el-GR" sz="2000">
                <a:solidFill>
                  <a:srgbClr val="FFFFFF"/>
                </a:solidFill>
              </a:rPr>
              <a:t>).</a:t>
            </a:r>
            <a:endParaRPr lang="el-GR" altLang="el-GR" sz="2000">
              <a:solidFill>
                <a:srgbClr val="FFFFFF"/>
              </a:solidFill>
            </a:endParaRPr>
          </a:p>
        </p:txBody>
      </p:sp>
    </p:spTree>
    <p:extLst>
      <p:ext uri="{BB962C8B-B14F-4D97-AF65-F5344CB8AC3E}">
        <p14:creationId xmlns:p14="http://schemas.microsoft.com/office/powerpoint/2010/main" xmlns="" val="2874589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7" name="Rectangle 5">
            <a:extLst>
              <a:ext uri="{FF2B5EF4-FFF2-40B4-BE49-F238E27FC236}">
                <a16:creationId xmlns:a16="http://schemas.microsoft.com/office/drawing/2014/main" xmlns="" id="{47644F57-4D5C-46EA-AD1C-D3C5D3B72A46}"/>
              </a:ext>
            </a:extLst>
          </p:cNvPr>
          <p:cNvSpPr>
            <a:spLocks noGrp="1" noChangeArrowheads="1"/>
          </p:cNvSpPr>
          <p:nvPr>
            <p:ph type="title"/>
          </p:nvPr>
        </p:nvSpPr>
        <p:spPr/>
        <p:txBody>
          <a:bodyPr/>
          <a:lstStyle/>
          <a:p>
            <a:pPr algn="l" eaLnBrk="1" hangingPunct="1">
              <a:defRPr/>
            </a:pPr>
            <a:r>
              <a:rPr lang="el-GR" sz="2800" u="sng">
                <a:solidFill>
                  <a:schemeClr val="tx1"/>
                </a:solidFill>
              </a:rPr>
              <a:t>Κολπικές διαφυγές</a:t>
            </a:r>
          </a:p>
        </p:txBody>
      </p:sp>
      <p:pic>
        <p:nvPicPr>
          <p:cNvPr id="17411" name="Picture 4" descr="305F8DFA">
            <a:extLst>
              <a:ext uri="{FF2B5EF4-FFF2-40B4-BE49-F238E27FC236}">
                <a16:creationId xmlns:a16="http://schemas.microsoft.com/office/drawing/2014/main" xmlns="" id="{FEE2D916-5B8E-458B-8FC1-FB3D6F40644B}"/>
              </a:ext>
            </a:extLst>
          </p:cNvPr>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a:xfrm>
            <a:off x="1731146" y="3644901"/>
            <a:ext cx="9436963" cy="2036808"/>
          </a:xfrm>
          <a:noFill/>
          <a:extLst>
            <a:ext uri="{909E8E84-426E-40DD-AFC4-6F175D3DCCD1}">
              <a14:hiddenFill xmlns:a14="http://schemas.microsoft.com/office/drawing/2010/main" xmlns="">
                <a:solidFill>
                  <a:srgbClr val="FFFFFF"/>
                </a:solidFill>
              </a14:hiddenFill>
            </a:ext>
          </a:extLst>
        </p:spPr>
      </p:pic>
      <p:sp>
        <p:nvSpPr>
          <p:cNvPr id="17412" name="Text Box 7">
            <a:extLst>
              <a:ext uri="{FF2B5EF4-FFF2-40B4-BE49-F238E27FC236}">
                <a16:creationId xmlns:a16="http://schemas.microsoft.com/office/drawing/2014/main" xmlns="" id="{A383A750-56E8-484E-8E92-256640CEA3E1}"/>
              </a:ext>
            </a:extLst>
          </p:cNvPr>
          <p:cNvSpPr txBox="1">
            <a:spLocks noChangeArrowheads="1"/>
          </p:cNvSpPr>
          <p:nvPr/>
        </p:nvSpPr>
        <p:spPr bwMode="auto">
          <a:xfrm>
            <a:off x="1847851" y="1774826"/>
            <a:ext cx="8640763" cy="1006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fontAlgn="base">
              <a:spcBef>
                <a:spcPct val="50000"/>
              </a:spcBef>
              <a:spcAft>
                <a:spcPct val="0"/>
              </a:spcAft>
              <a:buClrTx/>
              <a:buSzTx/>
              <a:buNone/>
            </a:pPr>
            <a:r>
              <a:rPr lang="el-GR" altLang="el-GR" sz="2000">
                <a:solidFill>
                  <a:srgbClr val="FFFFFF"/>
                </a:solidFill>
              </a:rPr>
              <a:t>Όταν καθυστερήσει το φλεβοκομβικό ερέθισμα, ένα δευτερεύον κέντρο διεγείρεται και εάν το κέντρο αυτό είναι στο κολπικό μυοκάρδιο, η συστολή λέγεται κολπική διαφυγή.</a:t>
            </a:r>
          </a:p>
        </p:txBody>
      </p:sp>
    </p:spTree>
    <p:extLst>
      <p:ext uri="{BB962C8B-B14F-4D97-AF65-F5344CB8AC3E}">
        <p14:creationId xmlns:p14="http://schemas.microsoft.com/office/powerpoint/2010/main" xmlns="" val="39801609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79576" y="332657"/>
            <a:ext cx="3504486" cy="461665"/>
          </a:xfrm>
          <a:prstGeom prst="rect">
            <a:avLst/>
          </a:prstGeom>
          <a:noFill/>
        </p:spPr>
        <p:txBody>
          <a:bodyPr wrap="none" rtlCol="0">
            <a:spAutoFit/>
          </a:bodyPr>
          <a:lstStyle/>
          <a:p>
            <a:pPr marL="342900" indent="-342900">
              <a:buFont typeface="Wingdings" pitchFamily="2" charset="2"/>
              <a:buChar char="v"/>
            </a:pPr>
            <a:r>
              <a:rPr lang="el-GR" sz="2400" b="1" dirty="0">
                <a:solidFill>
                  <a:srgbClr val="E40059">
                    <a:lumMod val="75000"/>
                  </a:srgbClr>
                </a:solidFill>
                <a:latin typeface="Trebuchet MS"/>
              </a:rPr>
              <a:t>Κολπική Ταχυκαρδία</a:t>
            </a:r>
          </a:p>
        </p:txBody>
      </p:sp>
      <p:pic>
        <p:nvPicPr>
          <p:cNvPr id="17411"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567609" y="1124744"/>
            <a:ext cx="6098973" cy="45701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Oval 3"/>
          <p:cNvSpPr/>
          <p:nvPr/>
        </p:nvSpPr>
        <p:spPr>
          <a:xfrm>
            <a:off x="3791744" y="866330"/>
            <a:ext cx="1368152" cy="762471"/>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prstClr val="white"/>
              </a:solidFill>
              <a:latin typeface="Trebuchet MS"/>
            </a:endParaRPr>
          </a:p>
        </p:txBody>
      </p:sp>
      <p:sp>
        <p:nvSpPr>
          <p:cNvPr id="3" name="TextBox 2"/>
          <p:cNvSpPr txBox="1"/>
          <p:nvPr/>
        </p:nvSpPr>
        <p:spPr>
          <a:xfrm>
            <a:off x="7968208" y="6093296"/>
            <a:ext cx="2310248" cy="523220"/>
          </a:xfrm>
          <a:prstGeom prst="rect">
            <a:avLst/>
          </a:prstGeom>
          <a:noFill/>
        </p:spPr>
        <p:txBody>
          <a:bodyPr wrap="none" rtlCol="0">
            <a:spAutoFit/>
          </a:bodyPr>
          <a:lstStyle/>
          <a:p>
            <a:r>
              <a:rPr lang="en-US" sz="1400" i="1" dirty="0">
                <a:solidFill>
                  <a:prstClr val="black"/>
                </a:solidFill>
                <a:latin typeface="Trebuchet MS"/>
              </a:rPr>
              <a:t>JACC Vol. 48, No 5, 2006</a:t>
            </a:r>
          </a:p>
          <a:p>
            <a:r>
              <a:rPr lang="en-US" sz="1400" i="1" dirty="0">
                <a:solidFill>
                  <a:prstClr val="black"/>
                </a:solidFill>
                <a:latin typeface="Trebuchet MS"/>
              </a:rPr>
              <a:t>September 5, 2006</a:t>
            </a:r>
            <a:r>
              <a:rPr lang="el-GR" sz="1400" i="1" dirty="0">
                <a:solidFill>
                  <a:prstClr val="black"/>
                </a:solidFill>
                <a:latin typeface="Trebuchet MS"/>
              </a:rPr>
              <a:t>:1010-7</a:t>
            </a:r>
          </a:p>
        </p:txBody>
      </p:sp>
      <p:sp>
        <p:nvSpPr>
          <p:cNvPr id="5" name="Oval 4"/>
          <p:cNvSpPr/>
          <p:nvPr/>
        </p:nvSpPr>
        <p:spPr>
          <a:xfrm>
            <a:off x="2279576" y="2204864"/>
            <a:ext cx="1656184" cy="648072"/>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prstClr val="white"/>
              </a:solidFill>
              <a:latin typeface="Trebuchet MS"/>
            </a:endParaRPr>
          </a:p>
        </p:txBody>
      </p:sp>
    </p:spTree>
    <p:extLst>
      <p:ext uri="{BB962C8B-B14F-4D97-AF65-F5344CB8AC3E}">
        <p14:creationId xmlns:p14="http://schemas.microsoft.com/office/powerpoint/2010/main" xmlns="" val="15737688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79576" y="332657"/>
            <a:ext cx="3711272" cy="461665"/>
          </a:xfrm>
          <a:prstGeom prst="rect">
            <a:avLst/>
          </a:prstGeom>
          <a:noFill/>
        </p:spPr>
        <p:txBody>
          <a:bodyPr wrap="none" rtlCol="0">
            <a:spAutoFit/>
          </a:bodyPr>
          <a:lstStyle/>
          <a:p>
            <a:pPr marL="342900" indent="-342900">
              <a:buFont typeface="Wingdings" pitchFamily="2" charset="2"/>
              <a:buChar char="v"/>
            </a:pPr>
            <a:r>
              <a:rPr lang="el-GR" sz="2400" b="1" dirty="0">
                <a:solidFill>
                  <a:srgbClr val="E40059">
                    <a:lumMod val="75000"/>
                  </a:srgbClr>
                </a:solidFill>
                <a:latin typeface="Trebuchet MS"/>
              </a:rPr>
              <a:t>Κολπική Ταχυκαρδία</a:t>
            </a:r>
            <a:r>
              <a:rPr lang="en-US" sz="2400" b="1" dirty="0">
                <a:solidFill>
                  <a:srgbClr val="E40059">
                    <a:lumMod val="75000"/>
                  </a:srgbClr>
                </a:solidFill>
                <a:latin typeface="Trebuchet MS"/>
              </a:rPr>
              <a:t> </a:t>
            </a:r>
            <a:endParaRPr lang="el-GR" sz="2400" b="1" dirty="0">
              <a:solidFill>
                <a:srgbClr val="E40059">
                  <a:lumMod val="75000"/>
                </a:srgbClr>
              </a:solidFill>
              <a:latin typeface="Trebuchet MS"/>
            </a:endParaRPr>
          </a:p>
        </p:txBody>
      </p:sp>
      <p:sp>
        <p:nvSpPr>
          <p:cNvPr id="3" name="TextBox 2"/>
          <p:cNvSpPr txBox="1"/>
          <p:nvPr/>
        </p:nvSpPr>
        <p:spPr>
          <a:xfrm>
            <a:off x="1828422" y="1268760"/>
            <a:ext cx="2670924" cy="369332"/>
          </a:xfrm>
          <a:prstGeom prst="rect">
            <a:avLst/>
          </a:prstGeom>
          <a:noFill/>
        </p:spPr>
        <p:txBody>
          <a:bodyPr wrap="none" rtlCol="0">
            <a:spAutoFit/>
          </a:bodyPr>
          <a:lstStyle/>
          <a:p>
            <a:r>
              <a:rPr lang="el-GR" b="1" dirty="0">
                <a:solidFill>
                  <a:srgbClr val="D2D2D2">
                    <a:lumMod val="25000"/>
                  </a:srgbClr>
                </a:solidFill>
                <a:latin typeface="Trebuchet MS"/>
              </a:rPr>
              <a:t>Μηχανισμ</a:t>
            </a:r>
            <a:r>
              <a:rPr lang="en-US" b="1" dirty="0">
                <a:solidFill>
                  <a:srgbClr val="D2D2D2">
                    <a:lumMod val="25000"/>
                  </a:srgbClr>
                </a:solidFill>
                <a:latin typeface="Trebuchet MS"/>
              </a:rPr>
              <a:t>o</a:t>
            </a:r>
            <a:r>
              <a:rPr lang="el-GR" b="1" dirty="0">
                <a:solidFill>
                  <a:srgbClr val="D2D2D2">
                    <a:lumMod val="25000"/>
                  </a:srgbClr>
                </a:solidFill>
                <a:latin typeface="Trebuchet MS"/>
              </a:rPr>
              <a:t>ί πρόκλησης</a:t>
            </a:r>
          </a:p>
        </p:txBody>
      </p:sp>
      <p:sp>
        <p:nvSpPr>
          <p:cNvPr id="4" name="TextBox 3"/>
          <p:cNvSpPr txBox="1"/>
          <p:nvPr/>
        </p:nvSpPr>
        <p:spPr>
          <a:xfrm>
            <a:off x="1781527" y="2590894"/>
            <a:ext cx="3852337" cy="1477328"/>
          </a:xfrm>
          <a:prstGeom prst="rect">
            <a:avLst/>
          </a:prstGeom>
          <a:noFill/>
        </p:spPr>
        <p:txBody>
          <a:bodyPr wrap="none" rtlCol="0">
            <a:spAutoFit/>
          </a:bodyPr>
          <a:lstStyle/>
          <a:p>
            <a:pPr marL="285750" indent="-285750">
              <a:buFont typeface="Arial" pitchFamily="34" charset="0"/>
              <a:buChar char="•"/>
            </a:pPr>
            <a:r>
              <a:rPr lang="el-GR" b="1" dirty="0">
                <a:solidFill>
                  <a:prstClr val="black"/>
                </a:solidFill>
                <a:latin typeface="Trebuchet MS"/>
              </a:rPr>
              <a:t>Αυτοματισμός</a:t>
            </a:r>
            <a:endParaRPr lang="en-US" b="1" dirty="0">
              <a:solidFill>
                <a:prstClr val="black"/>
              </a:solidFill>
              <a:latin typeface="Trebuchet MS"/>
            </a:endParaRPr>
          </a:p>
          <a:p>
            <a:pPr marL="285750" indent="-285750">
              <a:buFont typeface="Arial" pitchFamily="34" charset="0"/>
              <a:buChar char="•"/>
            </a:pPr>
            <a:endParaRPr lang="el-GR" b="1" dirty="0">
              <a:solidFill>
                <a:prstClr val="black"/>
              </a:solidFill>
              <a:latin typeface="Trebuchet MS"/>
            </a:endParaRPr>
          </a:p>
          <a:p>
            <a:pPr marL="285750" indent="-285750">
              <a:buFont typeface="Arial" pitchFamily="34" charset="0"/>
              <a:buChar char="•"/>
            </a:pPr>
            <a:r>
              <a:rPr lang="el-GR" b="1" dirty="0">
                <a:solidFill>
                  <a:prstClr val="black"/>
                </a:solidFill>
                <a:latin typeface="Trebuchet MS"/>
              </a:rPr>
              <a:t>Πυροδοτούμενη δραστηριότητα</a:t>
            </a:r>
            <a:endParaRPr lang="en-US" b="1" dirty="0">
              <a:solidFill>
                <a:prstClr val="black"/>
              </a:solidFill>
              <a:latin typeface="Trebuchet MS"/>
            </a:endParaRPr>
          </a:p>
          <a:p>
            <a:pPr marL="285750" indent="-285750">
              <a:buFont typeface="Arial" pitchFamily="34" charset="0"/>
              <a:buChar char="•"/>
            </a:pPr>
            <a:endParaRPr lang="el-GR" b="1" dirty="0">
              <a:solidFill>
                <a:prstClr val="black"/>
              </a:solidFill>
              <a:latin typeface="Trebuchet MS"/>
            </a:endParaRPr>
          </a:p>
          <a:p>
            <a:pPr marL="285750" indent="-285750">
              <a:buFont typeface="Arial" pitchFamily="34" charset="0"/>
              <a:buChar char="•"/>
            </a:pPr>
            <a:r>
              <a:rPr lang="en-US" dirty="0">
                <a:solidFill>
                  <a:prstClr val="black"/>
                </a:solidFill>
                <a:latin typeface="Trebuchet MS"/>
              </a:rPr>
              <a:t>Micro-reentry</a:t>
            </a:r>
            <a:endParaRPr lang="el-GR" dirty="0">
              <a:solidFill>
                <a:prstClr val="black"/>
              </a:solidFill>
              <a:latin typeface="Trebuchet MS"/>
            </a:endParaRPr>
          </a:p>
        </p:txBody>
      </p:sp>
      <p:sp>
        <p:nvSpPr>
          <p:cNvPr id="5" name="TextBox 4"/>
          <p:cNvSpPr txBox="1"/>
          <p:nvPr/>
        </p:nvSpPr>
        <p:spPr>
          <a:xfrm>
            <a:off x="1775521" y="5301208"/>
            <a:ext cx="3889847" cy="369332"/>
          </a:xfrm>
          <a:prstGeom prst="rect">
            <a:avLst/>
          </a:prstGeom>
          <a:noFill/>
        </p:spPr>
        <p:txBody>
          <a:bodyPr wrap="none" rtlCol="0">
            <a:spAutoFit/>
          </a:bodyPr>
          <a:lstStyle/>
          <a:p>
            <a:pPr marL="285750" indent="-285750">
              <a:buFont typeface="Arial" pitchFamily="34" charset="0"/>
              <a:buChar char="•"/>
            </a:pPr>
            <a:r>
              <a:rPr lang="en-US" i="1" dirty="0">
                <a:solidFill>
                  <a:srgbClr val="E40059">
                    <a:lumMod val="75000"/>
                  </a:srgbClr>
                </a:solidFill>
                <a:latin typeface="Trebuchet MS"/>
              </a:rPr>
              <a:t>3-17% </a:t>
            </a:r>
            <a:r>
              <a:rPr lang="el-GR" i="1" dirty="0">
                <a:solidFill>
                  <a:srgbClr val="E40059">
                    <a:lumMod val="75000"/>
                  </a:srgbClr>
                </a:solidFill>
                <a:latin typeface="Trebuchet MS"/>
              </a:rPr>
              <a:t>ασθενών με </a:t>
            </a:r>
            <a:r>
              <a:rPr lang="en-US" i="1" dirty="0">
                <a:solidFill>
                  <a:srgbClr val="E40059">
                    <a:lumMod val="75000"/>
                  </a:srgbClr>
                </a:solidFill>
                <a:latin typeface="Trebuchet MS"/>
              </a:rPr>
              <a:t>SVT</a:t>
            </a:r>
            <a:r>
              <a:rPr lang="el-GR" i="1" dirty="0">
                <a:solidFill>
                  <a:srgbClr val="E40059">
                    <a:lumMod val="75000"/>
                  </a:srgbClr>
                </a:solidFill>
                <a:latin typeface="Trebuchet MS"/>
              </a:rPr>
              <a:t> + </a:t>
            </a:r>
            <a:r>
              <a:rPr lang="en-US" i="1" dirty="0">
                <a:solidFill>
                  <a:srgbClr val="E40059">
                    <a:lumMod val="75000"/>
                  </a:srgbClr>
                </a:solidFill>
                <a:latin typeface="Trebuchet MS"/>
              </a:rPr>
              <a:t>ablation</a:t>
            </a:r>
            <a:endParaRPr lang="el-GR" i="1" dirty="0">
              <a:solidFill>
                <a:srgbClr val="E40059">
                  <a:lumMod val="75000"/>
                </a:srgbClr>
              </a:solidFill>
              <a:latin typeface="Trebuchet MS"/>
            </a:endParaRPr>
          </a:p>
        </p:txBody>
      </p:sp>
      <p:pic>
        <p:nvPicPr>
          <p:cNvPr id="6" name="Picture 2" descr="Σχετική εικόνα"/>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633864" y="1124744"/>
            <a:ext cx="4854625" cy="4545797"/>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1148453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fig1">
            <a:extLst>
              <a:ext uri="{FF2B5EF4-FFF2-40B4-BE49-F238E27FC236}">
                <a16:creationId xmlns:a16="http://schemas.microsoft.com/office/drawing/2014/main" xmlns="" id="{D6E917B3-4791-41B9-9298-89199CC190E9}"/>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381250" y="857251"/>
            <a:ext cx="7916847" cy="54281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8915" name="Rectangle 3">
            <a:extLst>
              <a:ext uri="{FF2B5EF4-FFF2-40B4-BE49-F238E27FC236}">
                <a16:creationId xmlns:a16="http://schemas.microsoft.com/office/drawing/2014/main" xmlns="" id="{3A8985A9-EC0E-43AB-A623-3C22DF514156}"/>
              </a:ext>
            </a:extLst>
          </p:cNvPr>
          <p:cNvSpPr>
            <a:spLocks noChangeArrowheads="1"/>
          </p:cNvSpPr>
          <p:nvPr/>
        </p:nvSpPr>
        <p:spPr bwMode="auto">
          <a:xfrm>
            <a:off x="2381250" y="857251"/>
            <a:ext cx="719138" cy="5072063"/>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el-GR" altLang="el-GR" sz="1800">
              <a:solidFill>
                <a:srgbClr val="000000"/>
              </a:solidFill>
            </a:endParaRPr>
          </a:p>
        </p:txBody>
      </p:sp>
      <p:sp>
        <p:nvSpPr>
          <p:cNvPr id="4" name="3 - TextBox">
            <a:extLst>
              <a:ext uri="{FF2B5EF4-FFF2-40B4-BE49-F238E27FC236}">
                <a16:creationId xmlns:a16="http://schemas.microsoft.com/office/drawing/2014/main" xmlns="" id="{8D902D14-8BC0-4126-BB14-D9E011D87789}"/>
              </a:ext>
            </a:extLst>
          </p:cNvPr>
          <p:cNvSpPr txBox="1"/>
          <p:nvPr/>
        </p:nvSpPr>
        <p:spPr>
          <a:xfrm>
            <a:off x="4452938" y="214313"/>
            <a:ext cx="3714750" cy="584200"/>
          </a:xfrm>
          <a:prstGeom prst="rect">
            <a:avLst/>
          </a:prstGeom>
          <a:noFill/>
        </p:spPr>
        <p:txBody>
          <a:bodyPr>
            <a:spAutoFit/>
          </a:bodyPr>
          <a:lstStyle/>
          <a:p>
            <a:pPr algn="ctr" fontAlgn="base">
              <a:spcBef>
                <a:spcPct val="0"/>
              </a:spcBef>
              <a:spcAft>
                <a:spcPct val="0"/>
              </a:spcAft>
              <a:defRPr/>
            </a:pPr>
            <a:r>
              <a:rPr lang="en-US" sz="3200" b="1" i="1" dirty="0" err="1">
                <a:solidFill>
                  <a:srgbClr val="000000"/>
                </a:solidFill>
                <a:effectLst>
                  <a:outerShdw blurRad="38100" dist="38100" dir="2700000" algn="tl">
                    <a:srgbClr val="000000">
                      <a:alpha val="43137"/>
                    </a:srgbClr>
                  </a:outerShdw>
                </a:effectLst>
                <a:latin typeface="Arial" charset="0"/>
              </a:rPr>
              <a:t>Atrial</a:t>
            </a:r>
            <a:r>
              <a:rPr lang="en-US" sz="3200" b="1" i="1" dirty="0">
                <a:solidFill>
                  <a:srgbClr val="000000"/>
                </a:solidFill>
                <a:effectLst>
                  <a:outerShdw blurRad="38100" dist="38100" dir="2700000" algn="tl">
                    <a:srgbClr val="000000">
                      <a:alpha val="43137"/>
                    </a:srgbClr>
                  </a:outerShdw>
                </a:effectLst>
                <a:latin typeface="Arial" charset="0"/>
              </a:rPr>
              <a:t> Tachycardia</a:t>
            </a:r>
            <a:endParaRPr lang="el-GR" sz="3200" b="1" i="1" dirty="0">
              <a:solidFill>
                <a:srgbClr val="000000"/>
              </a:solidFill>
              <a:effectLst>
                <a:outerShdw blurRad="38100" dist="38100" dir="2700000" algn="tl">
                  <a:srgbClr val="000000">
                    <a:alpha val="43137"/>
                  </a:srgbClr>
                </a:outerShdw>
              </a:effectLst>
              <a:latin typeface="Arial" charset="0"/>
            </a:endParaRPr>
          </a:p>
        </p:txBody>
      </p:sp>
    </p:spTree>
    <p:extLst>
      <p:ext uri="{BB962C8B-B14F-4D97-AF65-F5344CB8AC3E}">
        <p14:creationId xmlns:p14="http://schemas.microsoft.com/office/powerpoint/2010/main" xmlns="" val="36964482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Αποτέλεσμα εικόνας για right atrial tachycardia"/>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60629" y="1279213"/>
            <a:ext cx="9889723" cy="5334651"/>
          </a:xfrm>
          <a:prstGeom prst="rect">
            <a:avLst/>
          </a:prstGeom>
          <a:noFill/>
          <a:extLst>
            <a:ext uri="{909E8E84-426E-40DD-AFC4-6F175D3DCCD1}">
              <a14:hiddenFill xmlns:a14="http://schemas.microsoft.com/office/drawing/2010/main" xmlns="">
                <a:solidFill>
                  <a:srgbClr val="FFFFFF"/>
                </a:solidFill>
              </a14:hiddenFill>
            </a:ext>
          </a:extLst>
        </p:spPr>
      </p:pic>
      <p:sp>
        <p:nvSpPr>
          <p:cNvPr id="4" name="TextBox 3"/>
          <p:cNvSpPr txBox="1"/>
          <p:nvPr/>
        </p:nvSpPr>
        <p:spPr>
          <a:xfrm>
            <a:off x="2063553" y="332656"/>
            <a:ext cx="4467441" cy="461665"/>
          </a:xfrm>
          <a:prstGeom prst="rect">
            <a:avLst/>
          </a:prstGeom>
          <a:noFill/>
        </p:spPr>
        <p:txBody>
          <a:bodyPr wrap="none" rtlCol="0">
            <a:spAutoFit/>
          </a:bodyPr>
          <a:lstStyle/>
          <a:p>
            <a:pPr marL="342900" indent="-342900">
              <a:buFont typeface="Wingdings" pitchFamily="2" charset="2"/>
              <a:buChar char="v"/>
            </a:pPr>
            <a:r>
              <a:rPr lang="el-GR" sz="2400" b="1" dirty="0">
                <a:solidFill>
                  <a:srgbClr val="E40059">
                    <a:lumMod val="75000"/>
                  </a:srgbClr>
                </a:solidFill>
                <a:latin typeface="Trebuchet MS"/>
              </a:rPr>
              <a:t>Κολπική Ταχυκαρδία</a:t>
            </a:r>
            <a:r>
              <a:rPr lang="en-US" sz="2400" b="1" dirty="0">
                <a:solidFill>
                  <a:srgbClr val="E40059">
                    <a:lumMod val="75000"/>
                  </a:srgbClr>
                </a:solidFill>
                <a:latin typeface="Trebuchet MS"/>
              </a:rPr>
              <a:t>- F</a:t>
            </a:r>
            <a:r>
              <a:rPr lang="el-GR" sz="2400" b="1" dirty="0">
                <a:solidFill>
                  <a:srgbClr val="E40059">
                    <a:lumMod val="75000"/>
                  </a:srgbClr>
                </a:solidFill>
                <a:latin typeface="Trebuchet MS"/>
              </a:rPr>
              <a:t>.</a:t>
            </a:r>
            <a:r>
              <a:rPr lang="en-US" sz="2400" b="1" dirty="0">
                <a:solidFill>
                  <a:srgbClr val="E40059">
                    <a:lumMod val="75000"/>
                  </a:srgbClr>
                </a:solidFill>
                <a:latin typeface="Trebuchet MS"/>
              </a:rPr>
              <a:t>A</a:t>
            </a:r>
            <a:r>
              <a:rPr lang="el-GR" sz="2400" b="1" dirty="0">
                <a:solidFill>
                  <a:srgbClr val="E40059">
                    <a:lumMod val="75000"/>
                  </a:srgbClr>
                </a:solidFill>
                <a:latin typeface="Trebuchet MS"/>
              </a:rPr>
              <a:t>.</a:t>
            </a:r>
            <a:r>
              <a:rPr lang="en-US" sz="2400" b="1" dirty="0">
                <a:solidFill>
                  <a:srgbClr val="E40059">
                    <a:lumMod val="75000"/>
                  </a:srgbClr>
                </a:solidFill>
                <a:latin typeface="Trebuchet MS"/>
              </a:rPr>
              <a:t>T</a:t>
            </a:r>
            <a:endParaRPr lang="el-GR" sz="2400" b="1" dirty="0">
              <a:solidFill>
                <a:srgbClr val="E40059">
                  <a:lumMod val="75000"/>
                </a:srgbClr>
              </a:solidFill>
              <a:latin typeface="Trebuchet MS"/>
            </a:endParaRPr>
          </a:p>
        </p:txBody>
      </p:sp>
      <p:sp>
        <p:nvSpPr>
          <p:cNvPr id="5" name="TextBox 4"/>
          <p:cNvSpPr txBox="1"/>
          <p:nvPr/>
        </p:nvSpPr>
        <p:spPr>
          <a:xfrm>
            <a:off x="2164292" y="836712"/>
            <a:ext cx="657552" cy="400110"/>
          </a:xfrm>
          <a:prstGeom prst="rect">
            <a:avLst/>
          </a:prstGeom>
          <a:noFill/>
        </p:spPr>
        <p:txBody>
          <a:bodyPr wrap="none" rtlCol="0">
            <a:spAutoFit/>
          </a:bodyPr>
          <a:lstStyle/>
          <a:p>
            <a:r>
              <a:rPr lang="el-GR" sz="2000" b="1" u="sng" dirty="0">
                <a:solidFill>
                  <a:prstClr val="black">
                    <a:lumMod val="75000"/>
                    <a:lumOff val="25000"/>
                  </a:prstClr>
                </a:solidFill>
                <a:latin typeface="Trebuchet MS"/>
              </a:rPr>
              <a:t>ΗΚΓ</a:t>
            </a:r>
          </a:p>
        </p:txBody>
      </p:sp>
    </p:spTree>
    <p:extLst>
      <p:ext uri="{BB962C8B-B14F-4D97-AF65-F5344CB8AC3E}">
        <p14:creationId xmlns:p14="http://schemas.microsoft.com/office/powerpoint/2010/main" xmlns="" val="4392234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35561" y="404665"/>
            <a:ext cx="6051657" cy="461665"/>
          </a:xfrm>
          <a:prstGeom prst="rect">
            <a:avLst/>
          </a:prstGeom>
          <a:noFill/>
        </p:spPr>
        <p:txBody>
          <a:bodyPr wrap="none" rtlCol="0">
            <a:spAutoFit/>
          </a:bodyPr>
          <a:lstStyle/>
          <a:p>
            <a:pPr marL="342900" indent="-342900">
              <a:buFont typeface="Wingdings" pitchFamily="2" charset="2"/>
              <a:buChar char="ü"/>
            </a:pPr>
            <a:r>
              <a:rPr lang="el-GR" sz="2400" b="1" dirty="0">
                <a:solidFill>
                  <a:srgbClr val="E40059">
                    <a:lumMod val="75000"/>
                  </a:srgbClr>
                </a:solidFill>
                <a:latin typeface="Trebuchet MS"/>
              </a:rPr>
              <a:t>Ερεθισματαγωγό σύστημα της καρδιάς</a:t>
            </a:r>
          </a:p>
        </p:txBody>
      </p:sp>
      <p:pic>
        <p:nvPicPr>
          <p:cNvPr id="2050" name="Picture 2" descr="Αποτέλεσμα εικόνας για conduction heart pathway"/>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135560" y="1412777"/>
            <a:ext cx="7740352" cy="429261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7387684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4" name="Rectangle 4">
            <a:extLst>
              <a:ext uri="{FF2B5EF4-FFF2-40B4-BE49-F238E27FC236}">
                <a16:creationId xmlns:a16="http://schemas.microsoft.com/office/drawing/2014/main" xmlns="" id="{E9711B4B-C4DD-4678-86C7-8EE9D32D69C3}"/>
              </a:ext>
            </a:extLst>
          </p:cNvPr>
          <p:cNvSpPr>
            <a:spLocks noGrp="1" noChangeArrowheads="1"/>
          </p:cNvSpPr>
          <p:nvPr>
            <p:ph type="title"/>
          </p:nvPr>
        </p:nvSpPr>
        <p:spPr>
          <a:xfrm>
            <a:off x="1981200" y="44451"/>
            <a:ext cx="8229600" cy="1139825"/>
          </a:xfrm>
        </p:spPr>
        <p:txBody>
          <a:bodyPr/>
          <a:lstStyle/>
          <a:p>
            <a:pPr eaLnBrk="1" hangingPunct="1">
              <a:defRPr/>
            </a:pPr>
            <a:r>
              <a:rPr lang="el-GR" sz="3200" u="sng">
                <a:solidFill>
                  <a:schemeClr val="tx1"/>
                </a:solidFill>
              </a:rPr>
              <a:t>3. Παροξυσμική κολπική ταχυκαρδία </a:t>
            </a:r>
            <a:r>
              <a:rPr lang="en-US" sz="3200" u="sng">
                <a:solidFill>
                  <a:schemeClr val="tx1"/>
                </a:solidFill>
              </a:rPr>
              <a:t>(PAT)</a:t>
            </a:r>
            <a:r>
              <a:rPr lang="en-US"/>
              <a:t> </a:t>
            </a:r>
            <a:endParaRPr lang="el-GR"/>
          </a:p>
        </p:txBody>
      </p:sp>
      <p:graphicFrame>
        <p:nvGraphicFramePr>
          <p:cNvPr id="18435" name="Object 3">
            <a:extLst>
              <a:ext uri="{FF2B5EF4-FFF2-40B4-BE49-F238E27FC236}">
                <a16:creationId xmlns:a16="http://schemas.microsoft.com/office/drawing/2014/main" xmlns="" id="{F16F2363-9785-4E6E-9C95-348375FE0411}"/>
              </a:ext>
            </a:extLst>
          </p:cNvPr>
          <p:cNvGraphicFramePr>
            <a:graphicFrameLocks noGrp="1" noChangeAspect="1"/>
          </p:cNvGraphicFramePr>
          <p:nvPr>
            <p:ph idx="1"/>
            <p:extLst>
              <p:ext uri="{D42A27DB-BD31-4B8C-83A1-F6EECF244321}">
                <p14:modId xmlns:p14="http://schemas.microsoft.com/office/powerpoint/2010/main" xmlns="" val="4061729531"/>
              </p:ext>
            </p:extLst>
          </p:nvPr>
        </p:nvGraphicFramePr>
        <p:xfrm>
          <a:off x="1847851" y="3808414"/>
          <a:ext cx="9551077" cy="1376145"/>
        </p:xfrm>
        <a:graphic>
          <a:graphicData uri="http://schemas.openxmlformats.org/presentationml/2006/ole">
            <p:oleObj spid="_x0000_s10258" name="Εικόνα bitmap" r:id="rId3" imgW="3371429" imgH="552527" progId="PBrush">
              <p:embed/>
            </p:oleObj>
          </a:graphicData>
        </a:graphic>
      </p:graphicFrame>
      <p:sp>
        <p:nvSpPr>
          <p:cNvPr id="18436" name="Text Box 6">
            <a:extLst>
              <a:ext uri="{FF2B5EF4-FFF2-40B4-BE49-F238E27FC236}">
                <a16:creationId xmlns:a16="http://schemas.microsoft.com/office/drawing/2014/main" xmlns="" id="{D688BD7A-AAB3-4538-892B-BDB611E66B88}"/>
              </a:ext>
            </a:extLst>
          </p:cNvPr>
          <p:cNvSpPr txBox="1">
            <a:spLocks noChangeArrowheads="1"/>
          </p:cNvSpPr>
          <p:nvPr/>
        </p:nvSpPr>
        <p:spPr bwMode="auto">
          <a:xfrm>
            <a:off x="1992313" y="1125539"/>
            <a:ext cx="8280400" cy="2682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fontAlgn="base">
              <a:spcBef>
                <a:spcPct val="50000"/>
              </a:spcBef>
              <a:spcAft>
                <a:spcPct val="0"/>
              </a:spcAft>
              <a:buClrTx/>
              <a:buSzTx/>
              <a:buFontTx/>
              <a:buChar char="-"/>
            </a:pPr>
            <a:r>
              <a:rPr lang="el-GR" altLang="el-GR" sz="2000">
                <a:solidFill>
                  <a:srgbClr val="FFFFFF"/>
                </a:solidFill>
              </a:rPr>
              <a:t>Έκτοπο κολπικό κέντρο</a:t>
            </a:r>
          </a:p>
          <a:p>
            <a:pPr fontAlgn="base">
              <a:spcBef>
                <a:spcPct val="50000"/>
              </a:spcBef>
              <a:spcAft>
                <a:spcPct val="0"/>
              </a:spcAft>
              <a:buClrTx/>
              <a:buSzTx/>
              <a:buFontTx/>
              <a:buChar char="-"/>
            </a:pPr>
            <a:r>
              <a:rPr lang="el-GR" altLang="el-GR" sz="2000">
                <a:solidFill>
                  <a:srgbClr val="FFFFFF"/>
                </a:solidFill>
              </a:rPr>
              <a:t> Μηχανισμός επανεισόδου</a:t>
            </a:r>
          </a:p>
          <a:p>
            <a:pPr fontAlgn="base">
              <a:spcBef>
                <a:spcPct val="50000"/>
              </a:spcBef>
              <a:spcAft>
                <a:spcPct val="0"/>
              </a:spcAft>
              <a:buClrTx/>
              <a:buSzTx/>
              <a:buNone/>
            </a:pPr>
            <a:r>
              <a:rPr lang="el-GR" altLang="el-GR" sz="2000">
                <a:solidFill>
                  <a:srgbClr val="FFFFFF"/>
                </a:solidFill>
              </a:rPr>
              <a:t>ΗΚΓ χαρακτηριστικά</a:t>
            </a:r>
            <a:r>
              <a:rPr lang="en-US" altLang="el-GR" sz="2000">
                <a:solidFill>
                  <a:srgbClr val="FFFFFF"/>
                </a:solidFill>
              </a:rPr>
              <a:t>:</a:t>
            </a:r>
            <a:endParaRPr lang="el-GR" altLang="el-GR" sz="2000">
              <a:solidFill>
                <a:srgbClr val="FFFFFF"/>
              </a:solidFill>
            </a:endParaRPr>
          </a:p>
          <a:p>
            <a:pPr fontAlgn="base">
              <a:spcBef>
                <a:spcPct val="50000"/>
              </a:spcBef>
              <a:spcAft>
                <a:spcPct val="0"/>
              </a:spcAft>
              <a:buClrTx/>
              <a:buSzTx/>
              <a:buNone/>
            </a:pPr>
            <a:r>
              <a:rPr lang="el-GR" altLang="el-GR" sz="2000">
                <a:solidFill>
                  <a:srgbClr val="FFFFFF"/>
                </a:solidFill>
              </a:rPr>
              <a:t>                - συχνότητα 170-250/λεπτό</a:t>
            </a:r>
          </a:p>
          <a:p>
            <a:pPr fontAlgn="base">
              <a:spcBef>
                <a:spcPct val="50000"/>
              </a:spcBef>
              <a:spcAft>
                <a:spcPct val="0"/>
              </a:spcAft>
              <a:buClrTx/>
              <a:buSzTx/>
              <a:buNone/>
            </a:pPr>
            <a:r>
              <a:rPr lang="el-GR" altLang="el-GR" sz="2000">
                <a:solidFill>
                  <a:srgbClr val="FFFFFF"/>
                </a:solidFill>
              </a:rPr>
              <a:t>                - σχεδόν απόλυτα ρυθμική</a:t>
            </a:r>
          </a:p>
          <a:p>
            <a:pPr fontAlgn="base">
              <a:spcBef>
                <a:spcPct val="50000"/>
              </a:spcBef>
              <a:spcAft>
                <a:spcPct val="0"/>
              </a:spcAft>
              <a:buClrTx/>
              <a:buSzTx/>
              <a:buNone/>
            </a:pPr>
            <a:r>
              <a:rPr lang="el-GR" altLang="el-GR" sz="2000">
                <a:solidFill>
                  <a:srgbClr val="FFFFFF"/>
                </a:solidFill>
              </a:rPr>
              <a:t>                - σε αλλοδρομία Δ.Δ. από κοιλιακή ταχυκαρδία.</a:t>
            </a:r>
          </a:p>
        </p:txBody>
      </p:sp>
      <p:sp>
        <p:nvSpPr>
          <p:cNvPr id="18437" name="Text Box 7">
            <a:extLst>
              <a:ext uri="{FF2B5EF4-FFF2-40B4-BE49-F238E27FC236}">
                <a16:creationId xmlns:a16="http://schemas.microsoft.com/office/drawing/2014/main" xmlns="" id="{CB2BD203-F973-44B2-87E3-F8FD3056182F}"/>
              </a:ext>
            </a:extLst>
          </p:cNvPr>
          <p:cNvSpPr txBox="1">
            <a:spLocks noChangeArrowheads="1"/>
          </p:cNvSpPr>
          <p:nvPr/>
        </p:nvSpPr>
        <p:spPr bwMode="auto">
          <a:xfrm>
            <a:off x="1919289" y="5084764"/>
            <a:ext cx="8497887" cy="1768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fontAlgn="base">
              <a:spcBef>
                <a:spcPct val="50000"/>
              </a:spcBef>
              <a:spcAft>
                <a:spcPct val="0"/>
              </a:spcAft>
              <a:buClrTx/>
              <a:buSzTx/>
              <a:buNone/>
            </a:pPr>
            <a:r>
              <a:rPr lang="el-GR" altLang="el-GR" sz="2000">
                <a:solidFill>
                  <a:srgbClr val="FFFFFF"/>
                </a:solidFill>
              </a:rPr>
              <a:t>Αιτιολογία</a:t>
            </a:r>
            <a:r>
              <a:rPr lang="en-US" altLang="el-GR" sz="2000">
                <a:solidFill>
                  <a:srgbClr val="FFFFFF"/>
                </a:solidFill>
              </a:rPr>
              <a:t>;</a:t>
            </a:r>
            <a:endParaRPr lang="el-GR" altLang="el-GR" sz="2000">
              <a:solidFill>
                <a:srgbClr val="FFFFFF"/>
              </a:solidFill>
            </a:endParaRPr>
          </a:p>
          <a:p>
            <a:pPr fontAlgn="base">
              <a:spcBef>
                <a:spcPct val="50000"/>
              </a:spcBef>
              <a:spcAft>
                <a:spcPct val="0"/>
              </a:spcAft>
              <a:buClrTx/>
              <a:buSzTx/>
              <a:buNone/>
            </a:pPr>
            <a:r>
              <a:rPr lang="el-GR" altLang="el-GR" sz="2000">
                <a:solidFill>
                  <a:srgbClr val="FFFFFF"/>
                </a:solidFill>
              </a:rPr>
              <a:t>                 - φυσιολογικά άτομα</a:t>
            </a:r>
          </a:p>
          <a:p>
            <a:pPr fontAlgn="base">
              <a:spcBef>
                <a:spcPct val="50000"/>
              </a:spcBef>
              <a:spcAft>
                <a:spcPct val="0"/>
              </a:spcAft>
              <a:buClrTx/>
              <a:buSzTx/>
              <a:buNone/>
            </a:pPr>
            <a:r>
              <a:rPr lang="el-GR" altLang="el-GR" sz="2000">
                <a:solidFill>
                  <a:srgbClr val="FFFFFF"/>
                </a:solidFill>
              </a:rPr>
              <a:t>                 - ΣΝ</a:t>
            </a:r>
          </a:p>
          <a:p>
            <a:pPr fontAlgn="base">
              <a:spcBef>
                <a:spcPct val="50000"/>
              </a:spcBef>
              <a:spcAft>
                <a:spcPct val="0"/>
              </a:spcAft>
              <a:buClrTx/>
              <a:buSzTx/>
              <a:buNone/>
            </a:pPr>
            <a:r>
              <a:rPr lang="el-GR" altLang="el-GR" sz="2000">
                <a:solidFill>
                  <a:srgbClr val="FFFFFF"/>
                </a:solidFill>
              </a:rPr>
              <a:t>                 - Σύνδρομα προδιέγερσης</a:t>
            </a:r>
          </a:p>
        </p:txBody>
      </p:sp>
    </p:spTree>
    <p:extLst>
      <p:ext uri="{BB962C8B-B14F-4D97-AF65-F5344CB8AC3E}">
        <p14:creationId xmlns:p14="http://schemas.microsoft.com/office/powerpoint/2010/main" xmlns="" val="16891579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772" name="Rectangle 4">
            <a:extLst>
              <a:ext uri="{FF2B5EF4-FFF2-40B4-BE49-F238E27FC236}">
                <a16:creationId xmlns:a16="http://schemas.microsoft.com/office/drawing/2014/main" xmlns="" id="{0C6312F3-D116-4A5A-AE1E-36CBA96C847C}"/>
              </a:ext>
            </a:extLst>
          </p:cNvPr>
          <p:cNvSpPr>
            <a:spLocks noGrp="1" noChangeArrowheads="1"/>
          </p:cNvSpPr>
          <p:nvPr>
            <p:ph type="title"/>
          </p:nvPr>
        </p:nvSpPr>
        <p:spPr/>
        <p:txBody>
          <a:bodyPr/>
          <a:lstStyle/>
          <a:p>
            <a:pPr eaLnBrk="1" hangingPunct="1">
              <a:defRPr/>
            </a:pPr>
            <a:r>
              <a:rPr lang="el-GR" sz="2800" u="sng">
                <a:solidFill>
                  <a:schemeClr val="tx1"/>
                </a:solidFill>
              </a:rPr>
              <a:t>Παροξυσμική κολπική ταχυκαρδία με αποκλεισμό</a:t>
            </a:r>
          </a:p>
        </p:txBody>
      </p:sp>
      <p:graphicFrame>
        <p:nvGraphicFramePr>
          <p:cNvPr id="19459" name="Object 3">
            <a:extLst>
              <a:ext uri="{FF2B5EF4-FFF2-40B4-BE49-F238E27FC236}">
                <a16:creationId xmlns:a16="http://schemas.microsoft.com/office/drawing/2014/main" xmlns="" id="{4C37D3CA-5EFE-46D9-99FA-B9D4454F3A25}"/>
              </a:ext>
            </a:extLst>
          </p:cNvPr>
          <p:cNvGraphicFramePr>
            <a:graphicFrameLocks noGrp="1" noChangeAspect="1"/>
          </p:cNvGraphicFramePr>
          <p:nvPr>
            <p:ph idx="1"/>
          </p:nvPr>
        </p:nvGraphicFramePr>
        <p:xfrm>
          <a:off x="2352676" y="1412876"/>
          <a:ext cx="7559675" cy="1439863"/>
        </p:xfrm>
        <a:graphic>
          <a:graphicData uri="http://schemas.openxmlformats.org/presentationml/2006/ole">
            <p:oleObj spid="_x0000_s11281" name="Εικόνα bitmap" r:id="rId3" imgW="3524742" imgH="838095" progId="PBrush">
              <p:embed/>
            </p:oleObj>
          </a:graphicData>
        </a:graphic>
      </p:graphicFrame>
      <p:sp>
        <p:nvSpPr>
          <p:cNvPr id="19460" name="Text Box 6">
            <a:extLst>
              <a:ext uri="{FF2B5EF4-FFF2-40B4-BE49-F238E27FC236}">
                <a16:creationId xmlns:a16="http://schemas.microsoft.com/office/drawing/2014/main" xmlns="" id="{8D9A2BE0-FCC9-4D62-9408-9F079E3B6D08}"/>
              </a:ext>
            </a:extLst>
          </p:cNvPr>
          <p:cNvSpPr txBox="1">
            <a:spLocks noChangeArrowheads="1"/>
          </p:cNvSpPr>
          <p:nvPr/>
        </p:nvSpPr>
        <p:spPr bwMode="auto">
          <a:xfrm>
            <a:off x="2208214" y="2924176"/>
            <a:ext cx="7704137" cy="3444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fontAlgn="base">
              <a:spcBef>
                <a:spcPct val="50000"/>
              </a:spcBef>
              <a:spcAft>
                <a:spcPct val="0"/>
              </a:spcAft>
              <a:buClrTx/>
              <a:buSzTx/>
              <a:buNone/>
            </a:pPr>
            <a:r>
              <a:rPr lang="el-GR" altLang="el-GR" sz="2000">
                <a:solidFill>
                  <a:srgbClr val="FFFFFF"/>
                </a:solidFill>
              </a:rPr>
              <a:t>Η ιδιοσυχνότητα του έκτοπου κέντρου είναι μεγάλη και μερικά ερεθίσματα αποκλείονται στο επίπεδο του κόμβου.</a:t>
            </a:r>
          </a:p>
          <a:p>
            <a:pPr fontAlgn="base">
              <a:spcBef>
                <a:spcPct val="50000"/>
              </a:spcBef>
              <a:spcAft>
                <a:spcPct val="0"/>
              </a:spcAft>
              <a:buClrTx/>
              <a:buSzTx/>
              <a:buNone/>
            </a:pPr>
            <a:r>
              <a:rPr lang="el-GR" altLang="el-GR" sz="2000">
                <a:solidFill>
                  <a:srgbClr val="FFFFFF"/>
                </a:solidFill>
              </a:rPr>
              <a:t>ΗΚΓ χαρακτηριστικά</a:t>
            </a:r>
            <a:r>
              <a:rPr lang="en-US" altLang="el-GR" sz="2000">
                <a:solidFill>
                  <a:srgbClr val="FFFFFF"/>
                </a:solidFill>
              </a:rPr>
              <a:t>:</a:t>
            </a:r>
            <a:endParaRPr lang="el-GR" altLang="el-GR" sz="2000">
              <a:solidFill>
                <a:srgbClr val="FFFFFF"/>
              </a:solidFill>
            </a:endParaRPr>
          </a:p>
          <a:p>
            <a:pPr fontAlgn="base">
              <a:spcBef>
                <a:spcPct val="50000"/>
              </a:spcBef>
              <a:spcAft>
                <a:spcPct val="0"/>
              </a:spcAft>
              <a:buClrTx/>
              <a:buSzTx/>
              <a:buNone/>
            </a:pPr>
            <a:r>
              <a:rPr lang="el-GR" altLang="el-GR" sz="2000">
                <a:solidFill>
                  <a:srgbClr val="FFFFFF"/>
                </a:solidFill>
              </a:rPr>
              <a:t>       - Μεγάλη η συχνότητα των </a:t>
            </a:r>
            <a:r>
              <a:rPr lang="en-US" altLang="el-GR" sz="2000">
                <a:solidFill>
                  <a:srgbClr val="FFFFFF"/>
                </a:solidFill>
              </a:rPr>
              <a:t>P.</a:t>
            </a:r>
            <a:endParaRPr lang="el-GR" altLang="el-GR" sz="2000">
              <a:solidFill>
                <a:srgbClr val="FFFFFF"/>
              </a:solidFill>
            </a:endParaRPr>
          </a:p>
          <a:p>
            <a:pPr fontAlgn="base">
              <a:spcBef>
                <a:spcPct val="50000"/>
              </a:spcBef>
              <a:spcAft>
                <a:spcPct val="0"/>
              </a:spcAft>
              <a:buClrTx/>
              <a:buSzTx/>
              <a:buNone/>
            </a:pPr>
            <a:r>
              <a:rPr lang="el-GR" altLang="el-GR" sz="2000">
                <a:solidFill>
                  <a:srgbClr val="FFFFFF"/>
                </a:solidFill>
              </a:rPr>
              <a:t>       - Ισοηλεκτρική γραμμή μεταξύ των </a:t>
            </a:r>
            <a:r>
              <a:rPr lang="en-US" altLang="el-GR" sz="2000">
                <a:solidFill>
                  <a:srgbClr val="FFFFFF"/>
                </a:solidFill>
              </a:rPr>
              <a:t>P.</a:t>
            </a:r>
            <a:endParaRPr lang="el-GR" altLang="el-GR" sz="2000">
              <a:solidFill>
                <a:srgbClr val="FFFFFF"/>
              </a:solidFill>
            </a:endParaRPr>
          </a:p>
          <a:p>
            <a:pPr fontAlgn="base">
              <a:spcBef>
                <a:spcPct val="50000"/>
              </a:spcBef>
              <a:spcAft>
                <a:spcPct val="0"/>
              </a:spcAft>
              <a:buClrTx/>
              <a:buSzTx/>
              <a:buNone/>
            </a:pPr>
            <a:r>
              <a:rPr lang="el-GR" altLang="el-GR" sz="2000">
                <a:solidFill>
                  <a:srgbClr val="FFFFFF"/>
                </a:solidFill>
              </a:rPr>
              <a:t>       - Αποκλεισμός των </a:t>
            </a:r>
            <a:r>
              <a:rPr lang="en-US" altLang="el-GR" sz="2000">
                <a:solidFill>
                  <a:srgbClr val="FFFFFF"/>
                </a:solidFill>
              </a:rPr>
              <a:t>P </a:t>
            </a:r>
            <a:r>
              <a:rPr lang="el-GR" altLang="el-GR" sz="2000">
                <a:solidFill>
                  <a:srgbClr val="FFFFFF"/>
                </a:solidFill>
              </a:rPr>
              <a:t> 2</a:t>
            </a:r>
            <a:r>
              <a:rPr lang="en-US" altLang="el-GR" sz="2000">
                <a:solidFill>
                  <a:srgbClr val="FFFFFF"/>
                </a:solidFill>
              </a:rPr>
              <a:t>:</a:t>
            </a:r>
            <a:r>
              <a:rPr lang="el-GR" altLang="el-GR" sz="2000">
                <a:solidFill>
                  <a:srgbClr val="FFFFFF"/>
                </a:solidFill>
              </a:rPr>
              <a:t>1</a:t>
            </a:r>
            <a:r>
              <a:rPr lang="en-US" altLang="el-GR" sz="2000">
                <a:solidFill>
                  <a:srgbClr val="FFFFFF"/>
                </a:solidFill>
              </a:rPr>
              <a:t>, 3:1</a:t>
            </a:r>
            <a:r>
              <a:rPr lang="el-GR" altLang="el-GR" sz="2000">
                <a:solidFill>
                  <a:srgbClr val="FFFFFF"/>
                </a:solidFill>
              </a:rPr>
              <a:t>, κλπ.</a:t>
            </a:r>
            <a:endParaRPr lang="en-US" altLang="el-GR" sz="2000">
              <a:solidFill>
                <a:srgbClr val="FFFFFF"/>
              </a:solidFill>
            </a:endParaRPr>
          </a:p>
          <a:p>
            <a:pPr fontAlgn="base">
              <a:spcBef>
                <a:spcPct val="50000"/>
              </a:spcBef>
              <a:spcAft>
                <a:spcPct val="0"/>
              </a:spcAft>
              <a:buClrTx/>
              <a:buSzTx/>
              <a:buNone/>
            </a:pPr>
            <a:endParaRPr lang="en-US" altLang="el-GR" sz="2000">
              <a:solidFill>
                <a:srgbClr val="FFFFFF"/>
              </a:solidFill>
            </a:endParaRPr>
          </a:p>
          <a:p>
            <a:pPr fontAlgn="base">
              <a:spcBef>
                <a:spcPct val="50000"/>
              </a:spcBef>
              <a:spcAft>
                <a:spcPct val="0"/>
              </a:spcAft>
              <a:buClrTx/>
              <a:buSzTx/>
              <a:buNone/>
            </a:pPr>
            <a:r>
              <a:rPr lang="el-GR" altLang="el-GR" sz="2000">
                <a:solidFill>
                  <a:srgbClr val="FFFFFF"/>
                </a:solidFill>
              </a:rPr>
              <a:t>Αιτιολογία</a:t>
            </a:r>
            <a:r>
              <a:rPr lang="en-US" altLang="el-GR" sz="2000">
                <a:solidFill>
                  <a:srgbClr val="FFFFFF"/>
                </a:solidFill>
              </a:rPr>
              <a:t>:</a:t>
            </a:r>
            <a:r>
              <a:rPr lang="el-GR" altLang="el-GR" sz="2000">
                <a:solidFill>
                  <a:srgbClr val="FFFFFF"/>
                </a:solidFill>
              </a:rPr>
              <a:t> τοξικός δακτυλιδισμός επί υποκαλιαιμίας.</a:t>
            </a:r>
          </a:p>
        </p:txBody>
      </p:sp>
    </p:spTree>
    <p:extLst>
      <p:ext uri="{BB962C8B-B14F-4D97-AF65-F5344CB8AC3E}">
        <p14:creationId xmlns:p14="http://schemas.microsoft.com/office/powerpoint/2010/main" xmlns="" val="15402966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σάρωση0031">
            <a:extLst>
              <a:ext uri="{FF2B5EF4-FFF2-40B4-BE49-F238E27FC236}">
                <a16:creationId xmlns:a16="http://schemas.microsoft.com/office/drawing/2014/main" xmlns="" id="{6ED78CC6-E506-48D8-BEBC-56E783ECFB45}"/>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881563" y="1455938"/>
            <a:ext cx="5715000" cy="4544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0963" name="Picture 2">
            <a:extLst>
              <a:ext uri="{FF2B5EF4-FFF2-40B4-BE49-F238E27FC236}">
                <a16:creationId xmlns:a16="http://schemas.microsoft.com/office/drawing/2014/main" xmlns="" id="{008E006F-5DE0-421F-AFFB-2315CA69633F}"/>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524413" y="1455938"/>
            <a:ext cx="3357563" cy="45536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3 - TextBox">
            <a:extLst>
              <a:ext uri="{FF2B5EF4-FFF2-40B4-BE49-F238E27FC236}">
                <a16:creationId xmlns:a16="http://schemas.microsoft.com/office/drawing/2014/main" xmlns="" id="{3995CC74-D8E8-4616-8AAA-EFD17E7A0947}"/>
              </a:ext>
            </a:extLst>
          </p:cNvPr>
          <p:cNvSpPr txBox="1"/>
          <p:nvPr/>
        </p:nvSpPr>
        <p:spPr>
          <a:xfrm>
            <a:off x="4452939" y="357188"/>
            <a:ext cx="3000375" cy="584200"/>
          </a:xfrm>
          <a:prstGeom prst="rect">
            <a:avLst/>
          </a:prstGeom>
          <a:noFill/>
        </p:spPr>
        <p:txBody>
          <a:bodyPr>
            <a:spAutoFit/>
          </a:bodyPr>
          <a:lstStyle/>
          <a:p>
            <a:pPr algn="ctr" fontAlgn="base">
              <a:spcBef>
                <a:spcPct val="0"/>
              </a:spcBef>
              <a:spcAft>
                <a:spcPct val="0"/>
              </a:spcAft>
              <a:defRPr/>
            </a:pPr>
            <a:r>
              <a:rPr lang="en-US" sz="3200" b="1" i="1" dirty="0" err="1">
                <a:solidFill>
                  <a:srgbClr val="000000"/>
                </a:solidFill>
                <a:effectLst>
                  <a:outerShdw blurRad="38100" dist="38100" dir="2700000" algn="tl">
                    <a:srgbClr val="000000">
                      <a:alpha val="43137"/>
                    </a:srgbClr>
                  </a:outerShdw>
                </a:effectLst>
                <a:latin typeface="Arial" charset="0"/>
              </a:rPr>
              <a:t>Atrial</a:t>
            </a:r>
            <a:r>
              <a:rPr lang="en-US" sz="3200" b="1" i="1" dirty="0">
                <a:solidFill>
                  <a:srgbClr val="000000"/>
                </a:solidFill>
                <a:effectLst>
                  <a:outerShdw blurRad="38100" dist="38100" dir="2700000" algn="tl">
                    <a:srgbClr val="000000">
                      <a:alpha val="43137"/>
                    </a:srgbClr>
                  </a:outerShdw>
                </a:effectLst>
                <a:latin typeface="Arial" charset="0"/>
              </a:rPr>
              <a:t> Flutter</a:t>
            </a:r>
            <a:endParaRPr lang="el-GR" sz="3200" b="1" i="1" dirty="0">
              <a:solidFill>
                <a:srgbClr val="000000"/>
              </a:solidFill>
              <a:effectLst>
                <a:outerShdw blurRad="38100" dist="38100" dir="2700000" algn="tl">
                  <a:srgbClr val="000000">
                    <a:alpha val="43137"/>
                  </a:srgbClr>
                </a:outerShdw>
              </a:effectLst>
              <a:latin typeface="Arial" charset="0"/>
            </a:endParaRPr>
          </a:p>
        </p:txBody>
      </p:sp>
    </p:spTree>
    <p:extLst>
      <p:ext uri="{BB962C8B-B14F-4D97-AF65-F5344CB8AC3E}">
        <p14:creationId xmlns:p14="http://schemas.microsoft.com/office/powerpoint/2010/main" xmlns="" val="26167105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0482" name="Object 3">
            <a:extLst>
              <a:ext uri="{FF2B5EF4-FFF2-40B4-BE49-F238E27FC236}">
                <a16:creationId xmlns:a16="http://schemas.microsoft.com/office/drawing/2014/main" xmlns="" id="{39214448-ABE2-42B6-941C-4168C17AB0A5}"/>
              </a:ext>
            </a:extLst>
          </p:cNvPr>
          <p:cNvGraphicFramePr>
            <a:graphicFrameLocks noGrp="1" noChangeAspect="1"/>
          </p:cNvGraphicFramePr>
          <p:nvPr>
            <p:ph sz="half" idx="1"/>
            <p:extLst>
              <p:ext uri="{D42A27DB-BD31-4B8C-83A1-F6EECF244321}">
                <p14:modId xmlns:p14="http://schemas.microsoft.com/office/powerpoint/2010/main" xmlns="" val="426499091"/>
              </p:ext>
            </p:extLst>
          </p:nvPr>
        </p:nvGraphicFramePr>
        <p:xfrm>
          <a:off x="1847852" y="3716339"/>
          <a:ext cx="8785222" cy="1800225"/>
        </p:xfrm>
        <a:graphic>
          <a:graphicData uri="http://schemas.openxmlformats.org/presentationml/2006/ole">
            <p:oleObj spid="_x0000_s12306" name="Εικόνα bitmap" r:id="rId3" imgW="3561905" imgH="1257476" progId="PBrush">
              <p:embed/>
            </p:oleObj>
          </a:graphicData>
        </a:graphic>
      </p:graphicFrame>
      <p:sp>
        <p:nvSpPr>
          <p:cNvPr id="34824" name="Rectangle 8">
            <a:extLst>
              <a:ext uri="{FF2B5EF4-FFF2-40B4-BE49-F238E27FC236}">
                <a16:creationId xmlns:a16="http://schemas.microsoft.com/office/drawing/2014/main" xmlns="" id="{706C68B7-6DD2-4E94-BDDF-CA130883FAFD}"/>
              </a:ext>
            </a:extLst>
          </p:cNvPr>
          <p:cNvSpPr>
            <a:spLocks noGrp="1" noChangeArrowheads="1"/>
          </p:cNvSpPr>
          <p:nvPr>
            <p:ph type="title"/>
          </p:nvPr>
        </p:nvSpPr>
        <p:spPr/>
        <p:txBody>
          <a:bodyPr/>
          <a:lstStyle/>
          <a:p>
            <a:pPr eaLnBrk="1" hangingPunct="1">
              <a:defRPr/>
            </a:pPr>
            <a:r>
              <a:rPr lang="en-US" sz="3200" u="sng">
                <a:solidFill>
                  <a:schemeClr val="tx1"/>
                </a:solidFill>
              </a:rPr>
              <a:t>5. </a:t>
            </a:r>
            <a:r>
              <a:rPr lang="el-GR" sz="3200" u="sng">
                <a:solidFill>
                  <a:schemeClr val="tx1"/>
                </a:solidFill>
              </a:rPr>
              <a:t>Κολπικός πτερυγισμός</a:t>
            </a:r>
            <a:r>
              <a:rPr lang="el-GR" sz="3200"/>
              <a:t/>
            </a:r>
            <a:br>
              <a:rPr lang="el-GR" sz="3200"/>
            </a:br>
            <a:endParaRPr lang="el-GR" sz="3200"/>
          </a:p>
        </p:txBody>
      </p:sp>
      <p:sp>
        <p:nvSpPr>
          <p:cNvPr id="20484" name="Text Box 9">
            <a:extLst>
              <a:ext uri="{FF2B5EF4-FFF2-40B4-BE49-F238E27FC236}">
                <a16:creationId xmlns:a16="http://schemas.microsoft.com/office/drawing/2014/main" xmlns="" id="{FD25AF4F-1C89-4591-92D2-0BF6569E1509}"/>
              </a:ext>
            </a:extLst>
          </p:cNvPr>
          <p:cNvSpPr txBox="1">
            <a:spLocks noChangeArrowheads="1"/>
          </p:cNvSpPr>
          <p:nvPr/>
        </p:nvSpPr>
        <p:spPr bwMode="auto">
          <a:xfrm>
            <a:off x="1847851" y="836613"/>
            <a:ext cx="8640763" cy="32559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fontAlgn="base">
              <a:spcBef>
                <a:spcPct val="50000"/>
              </a:spcBef>
              <a:spcAft>
                <a:spcPct val="0"/>
              </a:spcAft>
              <a:buClrTx/>
              <a:buSzTx/>
              <a:buNone/>
            </a:pPr>
            <a:r>
              <a:rPr lang="el-GR" altLang="el-GR" sz="1800">
                <a:solidFill>
                  <a:srgbClr val="FFFFFF"/>
                </a:solidFill>
              </a:rPr>
              <a:t>Μηχανισμός κυκλικής κίνησης</a:t>
            </a:r>
          </a:p>
          <a:p>
            <a:pPr fontAlgn="base">
              <a:spcBef>
                <a:spcPct val="50000"/>
              </a:spcBef>
              <a:spcAft>
                <a:spcPct val="0"/>
              </a:spcAft>
              <a:buClrTx/>
              <a:buSzTx/>
              <a:buNone/>
            </a:pPr>
            <a:r>
              <a:rPr lang="el-GR" altLang="el-GR" sz="1800">
                <a:solidFill>
                  <a:srgbClr val="FFFFFF"/>
                </a:solidFill>
              </a:rPr>
              <a:t>ΗΚΓ χαρακτηριστικά</a:t>
            </a:r>
            <a:r>
              <a:rPr lang="en-US" altLang="el-GR" sz="1800">
                <a:solidFill>
                  <a:srgbClr val="FFFFFF"/>
                </a:solidFill>
              </a:rPr>
              <a:t>:</a:t>
            </a:r>
            <a:endParaRPr lang="el-GR" altLang="el-GR" sz="1800">
              <a:solidFill>
                <a:srgbClr val="FFFFFF"/>
              </a:solidFill>
            </a:endParaRPr>
          </a:p>
          <a:p>
            <a:pPr fontAlgn="base">
              <a:spcBef>
                <a:spcPct val="50000"/>
              </a:spcBef>
              <a:spcAft>
                <a:spcPct val="0"/>
              </a:spcAft>
              <a:buClrTx/>
              <a:buSzTx/>
              <a:buNone/>
            </a:pPr>
            <a:r>
              <a:rPr lang="el-GR" altLang="el-GR" sz="1800">
                <a:solidFill>
                  <a:srgbClr val="FFFFFF"/>
                </a:solidFill>
              </a:rPr>
              <a:t>        - </a:t>
            </a:r>
            <a:r>
              <a:rPr lang="el-GR" altLang="el-GR" sz="1800">
                <a:solidFill>
                  <a:srgbClr val="FF0066"/>
                </a:solidFill>
              </a:rPr>
              <a:t>Κύματα </a:t>
            </a:r>
            <a:r>
              <a:rPr lang="en-US" altLang="el-GR" sz="1800">
                <a:solidFill>
                  <a:srgbClr val="FF0066"/>
                </a:solidFill>
              </a:rPr>
              <a:t>F</a:t>
            </a:r>
            <a:r>
              <a:rPr lang="el-GR" altLang="el-GR" sz="1800">
                <a:solidFill>
                  <a:srgbClr val="FFFFFF"/>
                </a:solidFill>
              </a:rPr>
              <a:t> αντί των </a:t>
            </a:r>
            <a:r>
              <a:rPr lang="en-US" altLang="el-GR" sz="1800">
                <a:solidFill>
                  <a:srgbClr val="FFFFFF"/>
                </a:solidFill>
              </a:rPr>
              <a:t>P</a:t>
            </a:r>
            <a:endParaRPr lang="el-GR" altLang="el-GR" sz="1800">
              <a:solidFill>
                <a:srgbClr val="FFFFFF"/>
              </a:solidFill>
            </a:endParaRPr>
          </a:p>
          <a:p>
            <a:pPr fontAlgn="base">
              <a:spcBef>
                <a:spcPct val="50000"/>
              </a:spcBef>
              <a:spcAft>
                <a:spcPct val="0"/>
              </a:spcAft>
              <a:buClrTx/>
              <a:buSzTx/>
              <a:buNone/>
            </a:pPr>
            <a:r>
              <a:rPr lang="el-GR" altLang="el-GR" sz="1800">
                <a:solidFill>
                  <a:srgbClr val="FFFFFF"/>
                </a:solidFill>
              </a:rPr>
              <a:t>                                        1. είναι ευρέα και πριονωτά</a:t>
            </a:r>
          </a:p>
          <a:p>
            <a:pPr fontAlgn="base">
              <a:spcBef>
                <a:spcPct val="50000"/>
              </a:spcBef>
              <a:spcAft>
                <a:spcPct val="0"/>
              </a:spcAft>
              <a:buClrTx/>
              <a:buSzTx/>
              <a:buNone/>
            </a:pPr>
            <a:r>
              <a:rPr lang="el-GR" altLang="el-GR" sz="1800">
                <a:solidFill>
                  <a:srgbClr val="FFFFFF"/>
                </a:solidFill>
              </a:rPr>
              <a:t>                                        2. χωρίς ισοηλεκτρική γραμμή μεταξύ τους</a:t>
            </a:r>
          </a:p>
          <a:p>
            <a:pPr fontAlgn="base">
              <a:spcBef>
                <a:spcPct val="50000"/>
              </a:spcBef>
              <a:spcAft>
                <a:spcPct val="0"/>
              </a:spcAft>
              <a:buClrTx/>
              <a:buSzTx/>
              <a:buNone/>
            </a:pPr>
            <a:r>
              <a:rPr lang="el-GR" altLang="el-GR" sz="1800">
                <a:solidFill>
                  <a:srgbClr val="FFFFFF"/>
                </a:solidFill>
              </a:rPr>
              <a:t>                                        3. φαίνονται καλά στις </a:t>
            </a:r>
            <a:r>
              <a:rPr lang="en-US" altLang="el-GR" sz="1800">
                <a:solidFill>
                  <a:srgbClr val="FFFFFF"/>
                </a:solidFill>
              </a:rPr>
              <a:t>II, III, aVF, V1</a:t>
            </a:r>
          </a:p>
          <a:p>
            <a:pPr fontAlgn="base">
              <a:spcBef>
                <a:spcPct val="50000"/>
              </a:spcBef>
              <a:spcAft>
                <a:spcPct val="0"/>
              </a:spcAft>
              <a:buClrTx/>
              <a:buSzTx/>
              <a:buNone/>
            </a:pPr>
            <a:r>
              <a:rPr lang="en-US" altLang="el-GR" sz="1800">
                <a:solidFill>
                  <a:srgbClr val="FFFFFF"/>
                </a:solidFill>
              </a:rPr>
              <a:t>                                        4. </a:t>
            </a:r>
            <a:r>
              <a:rPr lang="el-GR" altLang="el-GR" sz="1800">
                <a:solidFill>
                  <a:srgbClr val="FFFFFF"/>
                </a:solidFill>
              </a:rPr>
              <a:t>έχουν συχνότητα 250 - 350/λεπτό</a:t>
            </a:r>
            <a:endParaRPr lang="en-US" altLang="el-GR" sz="1800">
              <a:solidFill>
                <a:srgbClr val="FFFFFF"/>
              </a:solidFill>
            </a:endParaRPr>
          </a:p>
          <a:p>
            <a:pPr fontAlgn="base">
              <a:spcBef>
                <a:spcPct val="50000"/>
              </a:spcBef>
              <a:spcAft>
                <a:spcPct val="0"/>
              </a:spcAft>
              <a:buClrTx/>
              <a:buSzTx/>
              <a:buNone/>
            </a:pPr>
            <a:r>
              <a:rPr lang="el-GR" altLang="el-GR" sz="1800">
                <a:solidFill>
                  <a:srgbClr val="FFFFFF"/>
                </a:solidFill>
              </a:rPr>
              <a:t>   </a:t>
            </a:r>
          </a:p>
        </p:txBody>
      </p:sp>
      <p:sp>
        <p:nvSpPr>
          <p:cNvPr id="34826" name="Rectangle 10">
            <a:extLst>
              <a:ext uri="{FF2B5EF4-FFF2-40B4-BE49-F238E27FC236}">
                <a16:creationId xmlns:a16="http://schemas.microsoft.com/office/drawing/2014/main" xmlns="" id="{7681347D-311C-4E1A-8A9D-2F6E284AE14A}"/>
              </a:ext>
            </a:extLst>
          </p:cNvPr>
          <p:cNvSpPr>
            <a:spLocks noGrp="1" noChangeArrowheads="1"/>
          </p:cNvSpPr>
          <p:nvPr>
            <p:ph sz="half" idx="2"/>
          </p:nvPr>
        </p:nvSpPr>
        <p:spPr>
          <a:xfrm>
            <a:off x="2135188" y="5516563"/>
            <a:ext cx="8064500" cy="609600"/>
          </a:xfrm>
        </p:spPr>
        <p:txBody>
          <a:bodyPr/>
          <a:lstStyle/>
          <a:p>
            <a:pPr eaLnBrk="1" hangingPunct="1">
              <a:buFont typeface="Wingdings" panose="05000000000000000000" pitchFamily="2" charset="2"/>
              <a:buNone/>
              <a:defRPr/>
            </a:pPr>
            <a:r>
              <a:rPr lang="en-US" sz="1800"/>
              <a:t>  </a:t>
            </a:r>
            <a:r>
              <a:rPr lang="en-US" sz="1800">
                <a:effectLst/>
              </a:rPr>
              <a:t>- </a:t>
            </a:r>
            <a:r>
              <a:rPr lang="el-GR" sz="1800">
                <a:effectLst/>
              </a:rPr>
              <a:t>Τα κοιλιακά συμπλέγματα έχουν κανονική μορφολογία.</a:t>
            </a:r>
          </a:p>
          <a:p>
            <a:pPr eaLnBrk="1" hangingPunct="1">
              <a:buFont typeface="Wingdings" panose="05000000000000000000" pitchFamily="2" charset="2"/>
              <a:buNone/>
              <a:defRPr/>
            </a:pPr>
            <a:r>
              <a:rPr lang="el-GR" sz="1800">
                <a:effectLst/>
              </a:rPr>
              <a:t>  - Η σχέση των  </a:t>
            </a:r>
            <a:r>
              <a:rPr lang="en-US" sz="1800">
                <a:effectLst/>
              </a:rPr>
              <a:t>F</a:t>
            </a:r>
            <a:r>
              <a:rPr lang="el-GR" sz="1800">
                <a:effectLst/>
              </a:rPr>
              <a:t>  προς τα  </a:t>
            </a:r>
            <a:r>
              <a:rPr lang="en-US" sz="1800">
                <a:effectLst/>
              </a:rPr>
              <a:t>P</a:t>
            </a:r>
            <a:r>
              <a:rPr lang="el-GR" sz="1800">
                <a:effectLst/>
              </a:rPr>
              <a:t>  είναι 2</a:t>
            </a:r>
            <a:r>
              <a:rPr lang="en-US" sz="1800">
                <a:effectLst/>
              </a:rPr>
              <a:t>:</a:t>
            </a:r>
            <a:r>
              <a:rPr lang="el-GR" sz="1800">
                <a:effectLst/>
              </a:rPr>
              <a:t>1,</a:t>
            </a:r>
            <a:r>
              <a:rPr lang="en-US" sz="1800">
                <a:effectLst/>
              </a:rPr>
              <a:t> </a:t>
            </a:r>
            <a:r>
              <a:rPr lang="el-GR" sz="1800">
                <a:effectLst/>
              </a:rPr>
              <a:t>3</a:t>
            </a:r>
            <a:r>
              <a:rPr lang="en-US" sz="1800">
                <a:effectLst/>
              </a:rPr>
              <a:t>:</a:t>
            </a:r>
            <a:r>
              <a:rPr lang="el-GR" sz="1800">
                <a:effectLst/>
              </a:rPr>
              <a:t>1, 4</a:t>
            </a:r>
            <a:r>
              <a:rPr lang="en-US" sz="1800">
                <a:effectLst/>
              </a:rPr>
              <a:t>:</a:t>
            </a:r>
            <a:r>
              <a:rPr lang="el-GR" sz="1800">
                <a:effectLst/>
              </a:rPr>
              <a:t>1</a:t>
            </a:r>
            <a:r>
              <a:rPr lang="en-US" sz="1800">
                <a:effectLst/>
              </a:rPr>
              <a:t>, </a:t>
            </a:r>
            <a:r>
              <a:rPr lang="el-GR" sz="1800">
                <a:effectLst/>
              </a:rPr>
              <a:t>κλπ. προστατεύοντας το κοιλιακό μυοκάρδιο από ταχυκαρδίες.</a:t>
            </a:r>
          </a:p>
          <a:p>
            <a:pPr eaLnBrk="1" hangingPunct="1">
              <a:buFont typeface="Wingdings" panose="05000000000000000000" pitchFamily="2" charset="2"/>
              <a:buNone/>
              <a:defRPr/>
            </a:pPr>
            <a:r>
              <a:rPr lang="el-GR" sz="1800">
                <a:effectLst/>
              </a:rPr>
              <a:t>  - Σταθερός ή ασταθής αποκλεισμός.</a:t>
            </a:r>
          </a:p>
        </p:txBody>
      </p:sp>
    </p:spTree>
    <p:extLst>
      <p:ext uri="{BB962C8B-B14F-4D97-AF65-F5344CB8AC3E}">
        <p14:creationId xmlns:p14="http://schemas.microsoft.com/office/powerpoint/2010/main" xmlns="" val="13614528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xmlns="" id="{442293D0-0CD5-4015-ADFD-85EE15197B3D}"/>
              </a:ext>
            </a:extLst>
          </p:cNvPr>
          <p:cNvSpPr>
            <a:spLocks noGrp="1" noChangeArrowheads="1"/>
          </p:cNvSpPr>
          <p:nvPr>
            <p:ph type="title"/>
          </p:nvPr>
        </p:nvSpPr>
        <p:spPr>
          <a:xfrm>
            <a:off x="2135188" y="-23813"/>
            <a:ext cx="8229600" cy="1143001"/>
          </a:xfrm>
        </p:spPr>
        <p:txBody>
          <a:bodyPr/>
          <a:lstStyle/>
          <a:p>
            <a:pPr>
              <a:defRPr/>
            </a:pPr>
            <a:r>
              <a:rPr lang="el-GR" sz="3600" b="1" i="1" dirty="0">
                <a:solidFill>
                  <a:schemeClr val="accent2"/>
                </a:solidFill>
                <a:effectLst>
                  <a:outerShdw blurRad="38100" dist="38100" dir="2700000" algn="tl">
                    <a:srgbClr val="000000">
                      <a:alpha val="43137"/>
                    </a:srgbClr>
                  </a:outerShdw>
                </a:effectLst>
              </a:rPr>
              <a:t>1. </a:t>
            </a:r>
            <a:r>
              <a:rPr lang="en-US" sz="3600" b="1" i="1" dirty="0">
                <a:solidFill>
                  <a:schemeClr val="accent2"/>
                </a:solidFill>
                <a:effectLst>
                  <a:outerShdw blurRad="38100" dist="38100" dir="2700000" algn="tl">
                    <a:srgbClr val="000000">
                      <a:alpha val="43137"/>
                    </a:srgbClr>
                  </a:outerShdw>
                </a:effectLst>
              </a:rPr>
              <a:t>Atrial Flutter</a:t>
            </a:r>
          </a:p>
        </p:txBody>
      </p:sp>
      <p:sp>
        <p:nvSpPr>
          <p:cNvPr id="37891" name="Rectangle 3">
            <a:extLst>
              <a:ext uri="{FF2B5EF4-FFF2-40B4-BE49-F238E27FC236}">
                <a16:creationId xmlns:a16="http://schemas.microsoft.com/office/drawing/2014/main" xmlns="" id="{54FF8602-12CB-48A6-9B7E-2315DEF33A76}"/>
              </a:ext>
            </a:extLst>
          </p:cNvPr>
          <p:cNvSpPr>
            <a:spLocks noGrp="1" noChangeArrowheads="1"/>
          </p:cNvSpPr>
          <p:nvPr>
            <p:ph type="body" idx="1"/>
          </p:nvPr>
        </p:nvSpPr>
        <p:spPr>
          <a:xfrm>
            <a:off x="798991" y="1052514"/>
            <a:ext cx="6233636" cy="4321175"/>
          </a:xfrm>
        </p:spPr>
        <p:txBody>
          <a:bodyPr/>
          <a:lstStyle/>
          <a:p>
            <a:pPr algn="just">
              <a:defRPr/>
            </a:pPr>
            <a:r>
              <a:rPr lang="en-US" sz="1600" dirty="0">
                <a:effectLst>
                  <a:outerShdw blurRad="38100" dist="38100" dir="2700000" algn="tl">
                    <a:srgbClr val="000000">
                      <a:alpha val="43137"/>
                    </a:srgbClr>
                  </a:outerShdw>
                </a:effectLst>
                <a:latin typeface="Calibri" panose="020F0502020204030204" pitchFamily="34" charset="0"/>
              </a:rPr>
              <a:t>Macro-re-entrant circuit around the tricuspid valve in the right atrium</a:t>
            </a:r>
            <a:r>
              <a:rPr lang="el-GR" sz="1600" dirty="0">
                <a:effectLst>
                  <a:outerShdw blurRad="38100" dist="38100" dir="2700000" algn="tl">
                    <a:srgbClr val="000000">
                      <a:alpha val="43137"/>
                    </a:srgbClr>
                  </a:outerShdw>
                </a:effectLst>
                <a:latin typeface="Calibri" panose="020F0502020204030204" pitchFamily="34" charset="0"/>
              </a:rPr>
              <a:t>.</a:t>
            </a:r>
          </a:p>
          <a:p>
            <a:pPr marL="0" indent="0" algn="just">
              <a:buNone/>
              <a:defRPr/>
            </a:pPr>
            <a:endParaRPr lang="en-US" sz="1600" dirty="0">
              <a:effectLst>
                <a:outerShdw blurRad="38100" dist="38100" dir="2700000" algn="tl">
                  <a:srgbClr val="000000">
                    <a:alpha val="43137"/>
                  </a:srgbClr>
                </a:outerShdw>
              </a:effectLst>
              <a:latin typeface="Calibri" panose="020F0502020204030204" pitchFamily="34" charset="0"/>
            </a:endParaRPr>
          </a:p>
          <a:p>
            <a:pPr algn="just">
              <a:defRPr/>
            </a:pPr>
            <a:r>
              <a:rPr lang="en-US" sz="1600" dirty="0">
                <a:effectLst>
                  <a:outerShdw blurRad="38100" dist="38100" dir="2700000" algn="tl">
                    <a:srgbClr val="000000">
                      <a:alpha val="43137"/>
                    </a:srgbClr>
                  </a:outerShdw>
                </a:effectLst>
                <a:latin typeface="Calibri" panose="020F0502020204030204" pitchFamily="34" charset="0"/>
              </a:rPr>
              <a:t>Sudden onset</a:t>
            </a:r>
            <a:r>
              <a:rPr lang="el-GR" sz="1600" dirty="0">
                <a:effectLst>
                  <a:outerShdw blurRad="38100" dist="38100" dir="2700000" algn="tl">
                    <a:srgbClr val="000000">
                      <a:alpha val="43137"/>
                    </a:srgbClr>
                  </a:outerShdw>
                </a:effectLst>
                <a:latin typeface="Calibri" panose="020F0502020204030204" pitchFamily="34" charset="0"/>
              </a:rPr>
              <a:t>.</a:t>
            </a:r>
          </a:p>
          <a:p>
            <a:pPr marL="0" indent="0" algn="just">
              <a:buNone/>
              <a:defRPr/>
            </a:pPr>
            <a:endParaRPr lang="en-US" sz="1600" dirty="0">
              <a:effectLst>
                <a:outerShdw blurRad="38100" dist="38100" dir="2700000" algn="tl">
                  <a:srgbClr val="000000">
                    <a:alpha val="43137"/>
                  </a:srgbClr>
                </a:outerShdw>
              </a:effectLst>
              <a:latin typeface="Calibri" panose="020F0502020204030204" pitchFamily="34" charset="0"/>
            </a:endParaRPr>
          </a:p>
          <a:p>
            <a:pPr algn="just">
              <a:defRPr/>
            </a:pPr>
            <a:r>
              <a:rPr lang="en-US" sz="1600" dirty="0" err="1">
                <a:effectLst>
                  <a:outerShdw blurRad="38100" dist="38100" dir="2700000" algn="tl">
                    <a:srgbClr val="000000">
                      <a:alpha val="43137"/>
                    </a:srgbClr>
                  </a:outerShdw>
                </a:effectLst>
                <a:latin typeface="Calibri" panose="020F0502020204030204" pitchFamily="34" charset="0"/>
              </a:rPr>
              <a:t>Cavotricuspid</a:t>
            </a:r>
            <a:r>
              <a:rPr lang="en-US" sz="1600" dirty="0">
                <a:effectLst>
                  <a:outerShdw blurRad="38100" dist="38100" dir="2700000" algn="tl">
                    <a:srgbClr val="000000">
                      <a:alpha val="43137"/>
                    </a:srgbClr>
                  </a:outerShdw>
                </a:effectLst>
                <a:latin typeface="Calibri" panose="020F0502020204030204" pitchFamily="34" charset="0"/>
              </a:rPr>
              <a:t>  Isthmus Dependent (CTI) AF and non- CTI- dependent AF</a:t>
            </a:r>
            <a:r>
              <a:rPr lang="el-GR" sz="1600" dirty="0">
                <a:effectLst>
                  <a:outerShdw blurRad="38100" dist="38100" dir="2700000" algn="tl">
                    <a:srgbClr val="000000">
                      <a:alpha val="43137"/>
                    </a:srgbClr>
                  </a:outerShdw>
                </a:effectLst>
                <a:latin typeface="Calibri" panose="020F0502020204030204" pitchFamily="34" charset="0"/>
              </a:rPr>
              <a:t>.</a:t>
            </a:r>
          </a:p>
          <a:p>
            <a:pPr algn="just">
              <a:defRPr/>
            </a:pPr>
            <a:endParaRPr lang="en-US" sz="1600" dirty="0">
              <a:effectLst>
                <a:outerShdw blurRad="38100" dist="38100" dir="2700000" algn="tl">
                  <a:srgbClr val="000000">
                    <a:alpha val="43137"/>
                  </a:srgbClr>
                </a:outerShdw>
              </a:effectLst>
              <a:latin typeface="Calibri" panose="020F0502020204030204" pitchFamily="34" charset="0"/>
            </a:endParaRPr>
          </a:p>
          <a:p>
            <a:pPr algn="just">
              <a:defRPr/>
            </a:pPr>
            <a:r>
              <a:rPr lang="en-US" sz="1600" dirty="0">
                <a:effectLst>
                  <a:outerShdw blurRad="38100" dist="38100" dir="2700000" algn="tl">
                    <a:srgbClr val="000000">
                      <a:alpha val="43137"/>
                    </a:srgbClr>
                  </a:outerShdw>
                </a:effectLst>
                <a:latin typeface="Calibri" panose="020F0502020204030204" pitchFamily="34" charset="0"/>
              </a:rPr>
              <a:t>Commonly occurs as a result of atrial dilation from septal defects, pulmonary emboli, mitral or tricuspid regurgitation, chronic ventricular  heart failure, pericarditis, thyrotoxicosis</a:t>
            </a:r>
            <a:r>
              <a:rPr lang="el-GR" sz="1600" dirty="0">
                <a:effectLst>
                  <a:outerShdw blurRad="38100" dist="38100" dir="2700000" algn="tl">
                    <a:srgbClr val="000000">
                      <a:alpha val="43137"/>
                    </a:srgbClr>
                  </a:outerShdw>
                </a:effectLst>
                <a:latin typeface="Calibri" panose="020F0502020204030204" pitchFamily="34" charset="0"/>
              </a:rPr>
              <a:t>.</a:t>
            </a:r>
          </a:p>
          <a:p>
            <a:pPr algn="just">
              <a:defRPr/>
            </a:pPr>
            <a:endParaRPr lang="en-US" sz="1600" dirty="0">
              <a:effectLst>
                <a:outerShdw blurRad="38100" dist="38100" dir="2700000" algn="tl">
                  <a:srgbClr val="000000">
                    <a:alpha val="43137"/>
                  </a:srgbClr>
                </a:outerShdw>
              </a:effectLst>
              <a:latin typeface="Calibri" panose="020F0502020204030204" pitchFamily="34" charset="0"/>
            </a:endParaRPr>
          </a:p>
          <a:p>
            <a:pPr algn="just">
              <a:defRPr/>
            </a:pPr>
            <a:r>
              <a:rPr lang="en-US" sz="1600" dirty="0">
                <a:effectLst>
                  <a:outerShdw blurRad="38100" dist="38100" dir="2700000" algn="tl">
                    <a:srgbClr val="000000">
                      <a:alpha val="43137"/>
                    </a:srgbClr>
                  </a:outerShdw>
                </a:effectLst>
                <a:latin typeface="Calibri" panose="020F0502020204030204" pitchFamily="34" charset="0"/>
              </a:rPr>
              <a:t>Rarely occurs without underlying heart disease</a:t>
            </a:r>
            <a:r>
              <a:rPr lang="el-GR" sz="1600" dirty="0">
                <a:effectLst>
                  <a:outerShdw blurRad="38100" dist="38100" dir="2700000" algn="tl">
                    <a:srgbClr val="000000">
                      <a:alpha val="43137"/>
                    </a:srgbClr>
                  </a:outerShdw>
                </a:effectLst>
                <a:latin typeface="Calibri" panose="020F0502020204030204" pitchFamily="34" charset="0"/>
              </a:rPr>
              <a:t>.</a:t>
            </a:r>
          </a:p>
          <a:p>
            <a:pPr algn="just">
              <a:defRPr/>
            </a:pPr>
            <a:endParaRPr lang="el-GR" sz="1600" dirty="0">
              <a:effectLst>
                <a:outerShdw blurRad="38100" dist="38100" dir="2700000" algn="tl">
                  <a:srgbClr val="000000">
                    <a:alpha val="43137"/>
                  </a:srgbClr>
                </a:outerShdw>
              </a:effectLst>
              <a:latin typeface="Calibri" panose="020F0502020204030204" pitchFamily="34" charset="0"/>
            </a:endParaRPr>
          </a:p>
          <a:p>
            <a:pPr algn="just">
              <a:defRPr/>
            </a:pPr>
            <a:r>
              <a:rPr lang="en-US" sz="1600" dirty="0">
                <a:effectLst>
                  <a:outerShdw blurRad="38100" dist="38100" dir="2700000" algn="tl">
                    <a:srgbClr val="000000">
                      <a:alpha val="43137"/>
                    </a:srgbClr>
                  </a:outerShdw>
                </a:effectLst>
                <a:latin typeface="Calibri" panose="020F0502020204030204" pitchFamily="34" charset="0"/>
              </a:rPr>
              <a:t>QRS complexes usually  &lt; 120 ms unless pre-existing bundle branch block, accessory pathway, or rate related aberrant conduction</a:t>
            </a:r>
            <a:r>
              <a:rPr lang="el-GR" sz="1600" dirty="0">
                <a:effectLst>
                  <a:outerShdw blurRad="38100" dist="38100" dir="2700000" algn="tl">
                    <a:srgbClr val="000000">
                      <a:alpha val="43137"/>
                    </a:srgbClr>
                  </a:outerShdw>
                </a:effectLst>
                <a:latin typeface="Calibri" panose="020F0502020204030204" pitchFamily="34" charset="0"/>
              </a:rPr>
              <a:t>.</a:t>
            </a:r>
            <a:endParaRPr lang="en-US" sz="1600" dirty="0">
              <a:effectLst>
                <a:outerShdw blurRad="38100" dist="38100" dir="2700000" algn="tl">
                  <a:srgbClr val="000000">
                    <a:alpha val="43137"/>
                  </a:srgbClr>
                </a:outerShdw>
              </a:effectLst>
              <a:latin typeface="Calibri" panose="020F0502020204030204" pitchFamily="34" charset="0"/>
            </a:endParaRPr>
          </a:p>
        </p:txBody>
      </p:sp>
      <p:sp>
        <p:nvSpPr>
          <p:cNvPr id="47108" name="Rectangle 5">
            <a:hlinkClick r:id="" action="ppaction://noaction"/>
            <a:extLst>
              <a:ext uri="{FF2B5EF4-FFF2-40B4-BE49-F238E27FC236}">
                <a16:creationId xmlns:a16="http://schemas.microsoft.com/office/drawing/2014/main" xmlns="" id="{E00197EC-A98A-402F-AD27-230C93D88DD7}"/>
              </a:ext>
            </a:extLst>
          </p:cNvPr>
          <p:cNvSpPr>
            <a:spLocks noChangeArrowheads="1"/>
          </p:cNvSpPr>
          <p:nvPr/>
        </p:nvSpPr>
        <p:spPr bwMode="auto">
          <a:xfrm>
            <a:off x="4295775" y="1462088"/>
            <a:ext cx="9144000"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el-GR" altLang="el-GR" sz="1800">
              <a:solidFill>
                <a:srgbClr val="000000"/>
              </a:solidFill>
            </a:endParaRPr>
          </a:p>
        </p:txBody>
      </p:sp>
      <p:pic>
        <p:nvPicPr>
          <p:cNvPr id="47109" name="Picture 4" descr="svt08">
            <a:hlinkClick r:id="" action="ppaction://noaction"/>
            <a:extLst>
              <a:ext uri="{FF2B5EF4-FFF2-40B4-BE49-F238E27FC236}">
                <a16:creationId xmlns:a16="http://schemas.microsoft.com/office/drawing/2014/main" xmlns="" id="{C18FCE63-ADCD-44DD-A68D-B7050C19A15C}"/>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28025" y="55564"/>
            <a:ext cx="2243138" cy="1939925"/>
          </a:xfrm>
          <a:prstGeom prst="rect">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pic>
      <p:sp>
        <p:nvSpPr>
          <p:cNvPr id="6" name="5 - Ορθογώνιο">
            <a:extLst>
              <a:ext uri="{FF2B5EF4-FFF2-40B4-BE49-F238E27FC236}">
                <a16:creationId xmlns:a16="http://schemas.microsoft.com/office/drawing/2014/main" xmlns="" id="{5FB6D8EC-6B73-48E9-96F3-DF20810DA155}"/>
              </a:ext>
            </a:extLst>
          </p:cNvPr>
          <p:cNvSpPr/>
          <p:nvPr/>
        </p:nvSpPr>
        <p:spPr>
          <a:xfrm>
            <a:off x="798991" y="6337145"/>
            <a:ext cx="2906712" cy="277812"/>
          </a:xfrm>
          <a:prstGeom prst="rect">
            <a:avLst/>
          </a:prstGeom>
        </p:spPr>
        <p:txBody>
          <a:bodyPr wrap="none">
            <a:spAutoFit/>
          </a:bodyPr>
          <a:lstStyle/>
          <a:p>
            <a:pPr fontAlgn="base">
              <a:spcBef>
                <a:spcPct val="0"/>
              </a:spcBef>
              <a:spcAft>
                <a:spcPct val="0"/>
              </a:spcAft>
              <a:defRPr/>
            </a:pPr>
            <a:r>
              <a:rPr lang="en-US" sz="1200" b="1" i="1" dirty="0" err="1">
                <a:solidFill>
                  <a:srgbClr val="FF0066"/>
                </a:solidFill>
                <a:effectLst>
                  <a:outerShdw blurRad="38100" dist="38100" dir="2700000" algn="tl">
                    <a:srgbClr val="000000">
                      <a:alpha val="43137"/>
                    </a:srgbClr>
                  </a:outerShdw>
                </a:effectLst>
                <a:latin typeface="Calibri" panose="020F0502020204030204" pitchFamily="34" charset="0"/>
              </a:rPr>
              <a:t>Paydak</a:t>
            </a:r>
            <a:r>
              <a:rPr lang="en-US" sz="1200" b="1" i="1" dirty="0">
                <a:solidFill>
                  <a:srgbClr val="FF0066"/>
                </a:solidFill>
                <a:effectLst>
                  <a:outerShdw blurRad="38100" dist="38100" dir="2700000" algn="tl">
                    <a:srgbClr val="000000">
                      <a:alpha val="43137"/>
                    </a:srgbClr>
                  </a:outerShdw>
                </a:effectLst>
                <a:latin typeface="Calibri" panose="020F0502020204030204" pitchFamily="34" charset="0"/>
              </a:rPr>
              <a:t> H et al. Circulation 2003;98:315-22</a:t>
            </a:r>
            <a:endParaRPr lang="el-GR" sz="1200" b="1" i="1" dirty="0">
              <a:solidFill>
                <a:srgbClr val="FF0066"/>
              </a:solidFill>
              <a:effectLst>
                <a:outerShdw blurRad="38100" dist="38100" dir="2700000" algn="tl">
                  <a:srgbClr val="000000">
                    <a:alpha val="43137"/>
                  </a:srgbClr>
                </a:outerShdw>
              </a:effectLst>
              <a:latin typeface="Calibri" panose="020F0502020204030204" pitchFamily="34" charset="0"/>
            </a:endParaRPr>
          </a:p>
        </p:txBody>
      </p:sp>
      <p:pic>
        <p:nvPicPr>
          <p:cNvPr id="47111" name="Picture 2">
            <a:extLst>
              <a:ext uri="{FF2B5EF4-FFF2-40B4-BE49-F238E27FC236}">
                <a16:creationId xmlns:a16="http://schemas.microsoft.com/office/drawing/2014/main" xmlns="" id="{BC8BD4CA-5081-4DEF-B0B3-96B41C1CC883}"/>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7188201" y="1995488"/>
            <a:ext cx="4468180" cy="48069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gold1">
            <a:extLst>
              <a:ext uri="{FF2B5EF4-FFF2-40B4-BE49-F238E27FC236}">
                <a16:creationId xmlns:a16="http://schemas.microsoft.com/office/drawing/2014/main" xmlns="" id="{D75B9A7A-5FE3-4093-86AB-D37D1F084683}"/>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42873" y="765174"/>
            <a:ext cx="9960745" cy="57687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2 - Ορθογώνιο">
            <a:extLst>
              <a:ext uri="{FF2B5EF4-FFF2-40B4-BE49-F238E27FC236}">
                <a16:creationId xmlns:a16="http://schemas.microsoft.com/office/drawing/2014/main" xmlns="" id="{A3DF83F2-317C-405F-B06A-33B2A3FF3729}"/>
              </a:ext>
            </a:extLst>
          </p:cNvPr>
          <p:cNvSpPr/>
          <p:nvPr/>
        </p:nvSpPr>
        <p:spPr>
          <a:xfrm>
            <a:off x="2024064" y="142875"/>
            <a:ext cx="1557337" cy="369888"/>
          </a:xfrm>
          <a:prstGeom prst="rect">
            <a:avLst/>
          </a:prstGeom>
        </p:spPr>
        <p:txBody>
          <a:bodyPr wrap="none">
            <a:spAutoFit/>
          </a:bodyPr>
          <a:lstStyle/>
          <a:p>
            <a:pPr algn="ctr" fontAlgn="base">
              <a:spcBef>
                <a:spcPct val="0"/>
              </a:spcBef>
              <a:spcAft>
                <a:spcPct val="0"/>
              </a:spcAft>
              <a:defRPr/>
            </a:pPr>
            <a:r>
              <a:rPr lang="en-US" b="1" i="1" dirty="0" err="1">
                <a:solidFill>
                  <a:srgbClr val="000000"/>
                </a:solidFill>
                <a:effectLst>
                  <a:outerShdw blurRad="38100" dist="38100" dir="2700000" algn="tl">
                    <a:srgbClr val="000000">
                      <a:alpha val="43137"/>
                    </a:srgbClr>
                  </a:outerShdw>
                </a:effectLst>
                <a:latin typeface="Arial" charset="0"/>
              </a:rPr>
              <a:t>Atrial</a:t>
            </a:r>
            <a:r>
              <a:rPr lang="en-US" b="1" i="1" dirty="0">
                <a:solidFill>
                  <a:srgbClr val="000000"/>
                </a:solidFill>
                <a:effectLst>
                  <a:outerShdw blurRad="38100" dist="38100" dir="2700000" algn="tl">
                    <a:srgbClr val="000000">
                      <a:alpha val="43137"/>
                    </a:srgbClr>
                  </a:outerShdw>
                </a:effectLst>
                <a:latin typeface="Arial" charset="0"/>
              </a:rPr>
              <a:t> Flutter</a:t>
            </a:r>
            <a:endParaRPr lang="el-GR" b="1" i="1" dirty="0">
              <a:solidFill>
                <a:srgbClr val="000000"/>
              </a:solidFill>
              <a:effectLst>
                <a:outerShdw blurRad="38100" dist="38100" dir="2700000" algn="tl">
                  <a:srgbClr val="000000">
                    <a:alpha val="43137"/>
                  </a:srgbClr>
                </a:outerShdw>
              </a:effectLst>
              <a:latin typeface="Arial" charset="0"/>
            </a:endParaRPr>
          </a:p>
        </p:txBody>
      </p:sp>
    </p:spTree>
    <p:extLst>
      <p:ext uri="{BB962C8B-B14F-4D97-AF65-F5344CB8AC3E}">
        <p14:creationId xmlns:p14="http://schemas.microsoft.com/office/powerpoint/2010/main" xmlns="" val="982611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1 - Τίτλος">
            <a:extLst>
              <a:ext uri="{FF2B5EF4-FFF2-40B4-BE49-F238E27FC236}">
                <a16:creationId xmlns:a16="http://schemas.microsoft.com/office/drawing/2014/main" xmlns="" id="{6E835A1E-DF67-49E9-9CB7-37FFBF8279A6}"/>
              </a:ext>
            </a:extLst>
          </p:cNvPr>
          <p:cNvSpPr>
            <a:spLocks noGrp="1" noChangeArrowheads="1"/>
          </p:cNvSpPr>
          <p:nvPr>
            <p:ph type="title"/>
          </p:nvPr>
        </p:nvSpPr>
        <p:spPr>
          <a:xfrm>
            <a:off x="1981200" y="-100013"/>
            <a:ext cx="8229600" cy="1143001"/>
          </a:xfrm>
        </p:spPr>
        <p:txBody>
          <a:bodyPr/>
          <a:lstStyle/>
          <a:p>
            <a:r>
              <a:rPr lang="en-US" altLang="el-GR" sz="2800" u="sng"/>
              <a:t>CTI-dependent Atrial Flutter</a:t>
            </a:r>
            <a:endParaRPr lang="el-GR" altLang="el-GR" sz="2800" u="sng"/>
          </a:p>
        </p:txBody>
      </p:sp>
      <p:sp>
        <p:nvSpPr>
          <p:cNvPr id="3" name="2 - Θέση περιεχομένου">
            <a:extLst>
              <a:ext uri="{FF2B5EF4-FFF2-40B4-BE49-F238E27FC236}">
                <a16:creationId xmlns:a16="http://schemas.microsoft.com/office/drawing/2014/main" xmlns="" id="{16B3B86D-E7A6-4A64-B70D-2E236F0F48D0}"/>
              </a:ext>
            </a:extLst>
          </p:cNvPr>
          <p:cNvSpPr>
            <a:spLocks noGrp="1"/>
          </p:cNvSpPr>
          <p:nvPr>
            <p:ph sz="half" idx="1"/>
          </p:nvPr>
        </p:nvSpPr>
        <p:spPr>
          <a:xfrm>
            <a:off x="2197100" y="1042988"/>
            <a:ext cx="3810000" cy="4114800"/>
          </a:xfrm>
        </p:spPr>
        <p:txBody>
          <a:bodyPr/>
          <a:lstStyle/>
          <a:p>
            <a:pPr>
              <a:buFont typeface="Arial" pitchFamily="34" charset="0"/>
              <a:buChar char="•"/>
              <a:defRPr/>
            </a:pPr>
            <a:r>
              <a:rPr lang="en-US" sz="2400" b="1" i="1" dirty="0">
                <a:solidFill>
                  <a:schemeClr val="accent6">
                    <a:lumMod val="75000"/>
                  </a:schemeClr>
                </a:solidFill>
              </a:rPr>
              <a:t>Typical AF:</a:t>
            </a:r>
            <a:endParaRPr lang="en-US" sz="2400" b="1" i="1" dirty="0"/>
          </a:p>
          <a:p>
            <a:pPr>
              <a:buFont typeface="Wingdings" pitchFamily="2" charset="2"/>
              <a:buChar char="v"/>
              <a:defRPr/>
            </a:pPr>
            <a:r>
              <a:rPr lang="en-US" sz="1800" dirty="0"/>
              <a:t>Commonest form of  </a:t>
            </a:r>
            <a:r>
              <a:rPr lang="en-US" sz="1800" dirty="0" err="1"/>
              <a:t>atrial</a:t>
            </a:r>
            <a:r>
              <a:rPr lang="en-US" sz="1800" dirty="0"/>
              <a:t> flutter 90% cases</a:t>
            </a:r>
          </a:p>
          <a:p>
            <a:pPr>
              <a:buFont typeface="Wingdings" pitchFamily="2" charset="2"/>
              <a:buChar char="v"/>
              <a:defRPr/>
            </a:pPr>
            <a:r>
              <a:rPr lang="en-US" sz="1800" dirty="0"/>
              <a:t>Counterclockwise flutter</a:t>
            </a:r>
          </a:p>
          <a:p>
            <a:pPr>
              <a:buFont typeface="Wingdings" pitchFamily="2" charset="2"/>
              <a:buChar char="v"/>
              <a:defRPr/>
            </a:pPr>
            <a:r>
              <a:rPr lang="en-US" sz="1800" dirty="0" err="1"/>
              <a:t>Atrial</a:t>
            </a:r>
            <a:r>
              <a:rPr lang="en-US" sz="1800" dirty="0"/>
              <a:t> rate: 250-350 </a:t>
            </a:r>
            <a:r>
              <a:rPr lang="en-US" sz="1800" dirty="0" err="1"/>
              <a:t>bpm</a:t>
            </a:r>
            <a:endParaRPr lang="en-US" sz="1800" dirty="0"/>
          </a:p>
          <a:p>
            <a:pPr>
              <a:buFont typeface="Wingdings" pitchFamily="2" charset="2"/>
              <a:buChar char="v"/>
              <a:defRPr/>
            </a:pPr>
            <a:r>
              <a:rPr lang="en-US" sz="1800" dirty="0"/>
              <a:t>Ventricular rate: 150 </a:t>
            </a:r>
            <a:r>
              <a:rPr lang="en-US" sz="1800" dirty="0" err="1"/>
              <a:t>bpm</a:t>
            </a:r>
            <a:endParaRPr lang="en-US" sz="1800" dirty="0"/>
          </a:p>
          <a:p>
            <a:pPr>
              <a:buFont typeface="Wingdings" pitchFamily="2" charset="2"/>
              <a:buChar char="v"/>
              <a:defRPr/>
            </a:pPr>
            <a:r>
              <a:rPr lang="en-US" sz="1800" dirty="0"/>
              <a:t>Dominant regular ‘‘saw-tooth’’ waves</a:t>
            </a:r>
          </a:p>
          <a:p>
            <a:pPr>
              <a:buFontTx/>
              <a:buNone/>
              <a:defRPr/>
            </a:pPr>
            <a:r>
              <a:rPr lang="en-US" sz="1800" dirty="0"/>
              <a:t>     - Negative in leads II, III, </a:t>
            </a:r>
            <a:r>
              <a:rPr lang="en-US" sz="1800" dirty="0" err="1"/>
              <a:t>aVF</a:t>
            </a:r>
            <a:r>
              <a:rPr lang="en-US" sz="1800" dirty="0"/>
              <a:t> </a:t>
            </a:r>
          </a:p>
          <a:p>
            <a:pPr>
              <a:buFontTx/>
              <a:buNone/>
              <a:defRPr/>
            </a:pPr>
            <a:r>
              <a:rPr lang="en-US" sz="1800" dirty="0"/>
              <a:t>     - Positive in lead V1</a:t>
            </a:r>
          </a:p>
          <a:p>
            <a:pPr>
              <a:defRPr/>
            </a:pPr>
            <a:endParaRPr lang="el-GR" sz="1800" dirty="0">
              <a:solidFill>
                <a:schemeClr val="tx1">
                  <a:lumMod val="85000"/>
                  <a:lumOff val="15000"/>
                </a:schemeClr>
              </a:solidFill>
            </a:endParaRPr>
          </a:p>
        </p:txBody>
      </p:sp>
      <p:sp>
        <p:nvSpPr>
          <p:cNvPr id="4" name="3 - Θέση περιεχομένου">
            <a:extLst>
              <a:ext uri="{FF2B5EF4-FFF2-40B4-BE49-F238E27FC236}">
                <a16:creationId xmlns:a16="http://schemas.microsoft.com/office/drawing/2014/main" xmlns="" id="{5E1FC53E-7346-4E46-9648-427573C1D40A}"/>
              </a:ext>
            </a:extLst>
          </p:cNvPr>
          <p:cNvSpPr>
            <a:spLocks noGrp="1"/>
          </p:cNvSpPr>
          <p:nvPr>
            <p:ph sz="half" idx="2"/>
          </p:nvPr>
        </p:nvSpPr>
        <p:spPr>
          <a:xfrm>
            <a:off x="6678613" y="1052513"/>
            <a:ext cx="3810000" cy="4114800"/>
          </a:xfrm>
        </p:spPr>
        <p:txBody>
          <a:bodyPr/>
          <a:lstStyle/>
          <a:p>
            <a:pPr>
              <a:defRPr/>
            </a:pPr>
            <a:r>
              <a:rPr lang="en-US" sz="2400" b="1" i="1" dirty="0">
                <a:solidFill>
                  <a:schemeClr val="accent6">
                    <a:lumMod val="75000"/>
                  </a:schemeClr>
                </a:solidFill>
              </a:rPr>
              <a:t>Atypical AF:</a:t>
            </a:r>
            <a:endParaRPr lang="en-US" sz="2400" b="1" i="1" dirty="0"/>
          </a:p>
          <a:p>
            <a:pPr>
              <a:buFont typeface="Wingdings" pitchFamily="2" charset="2"/>
              <a:buChar char="v"/>
              <a:defRPr/>
            </a:pPr>
            <a:r>
              <a:rPr lang="en-US" sz="1800" dirty="0"/>
              <a:t>Clockwise flutter</a:t>
            </a:r>
          </a:p>
          <a:p>
            <a:pPr>
              <a:buFont typeface="Wingdings" pitchFamily="2" charset="2"/>
              <a:buChar char="v"/>
              <a:defRPr/>
            </a:pPr>
            <a:r>
              <a:rPr lang="en-US" sz="1800" dirty="0" err="1"/>
              <a:t>Atrial</a:t>
            </a:r>
            <a:r>
              <a:rPr lang="en-US" sz="1800" dirty="0"/>
              <a:t> rate: 340-430 </a:t>
            </a:r>
            <a:r>
              <a:rPr lang="en-US" sz="1800" dirty="0" err="1"/>
              <a:t>bpm</a:t>
            </a:r>
            <a:endParaRPr lang="en-US" sz="1800" dirty="0"/>
          </a:p>
          <a:p>
            <a:pPr>
              <a:buFont typeface="Wingdings" pitchFamily="2" charset="2"/>
              <a:buChar char="v"/>
              <a:defRPr/>
            </a:pPr>
            <a:r>
              <a:rPr lang="en-US" sz="1800" dirty="0"/>
              <a:t>Dominant regular ‘‘saw-tooth’’ waves</a:t>
            </a:r>
          </a:p>
          <a:p>
            <a:pPr>
              <a:buFontTx/>
              <a:buNone/>
              <a:defRPr/>
            </a:pPr>
            <a:r>
              <a:rPr lang="en-US" sz="1800" dirty="0"/>
              <a:t>     - Positive in leads II, III, </a:t>
            </a:r>
            <a:r>
              <a:rPr lang="en-US" sz="1800" dirty="0" err="1"/>
              <a:t>aVF</a:t>
            </a:r>
            <a:r>
              <a:rPr lang="en-US" sz="1800" dirty="0"/>
              <a:t> </a:t>
            </a:r>
          </a:p>
          <a:p>
            <a:pPr>
              <a:buFontTx/>
              <a:buNone/>
              <a:defRPr/>
            </a:pPr>
            <a:r>
              <a:rPr lang="en-US" sz="1800" dirty="0"/>
              <a:t>     - Negative in lead V1</a:t>
            </a:r>
          </a:p>
          <a:p>
            <a:pPr>
              <a:defRPr/>
            </a:pPr>
            <a:endParaRPr lang="el-GR" dirty="0"/>
          </a:p>
        </p:txBody>
      </p:sp>
      <p:pic>
        <p:nvPicPr>
          <p:cNvPr id="49157" name="4 - Εικόνα">
            <a:extLst>
              <a:ext uri="{FF2B5EF4-FFF2-40B4-BE49-F238E27FC236}">
                <a16:creationId xmlns:a16="http://schemas.microsoft.com/office/drawing/2014/main" xmlns="" id="{5820B690-7825-4220-8133-3A82CF3159C8}"/>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890944" y="4292601"/>
            <a:ext cx="9348186" cy="24495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79576" y="332657"/>
            <a:ext cx="3744936" cy="461665"/>
          </a:xfrm>
          <a:prstGeom prst="rect">
            <a:avLst/>
          </a:prstGeom>
          <a:noFill/>
        </p:spPr>
        <p:txBody>
          <a:bodyPr wrap="none" rtlCol="0">
            <a:spAutoFit/>
          </a:bodyPr>
          <a:lstStyle/>
          <a:p>
            <a:pPr marL="342900" indent="-342900">
              <a:buFont typeface="Wingdings" pitchFamily="2" charset="2"/>
              <a:buChar char="v"/>
            </a:pPr>
            <a:r>
              <a:rPr lang="el-GR" sz="2400" b="1" dirty="0">
                <a:solidFill>
                  <a:srgbClr val="E40059">
                    <a:lumMod val="75000"/>
                  </a:srgbClr>
                </a:solidFill>
                <a:latin typeface="Trebuchet MS"/>
              </a:rPr>
              <a:t>Κολπικός Πτερυγισμός</a:t>
            </a:r>
          </a:p>
        </p:txBody>
      </p:sp>
      <p:pic>
        <p:nvPicPr>
          <p:cNvPr id="2050" name="Picture 2" descr="Αποτέλεσμα εικόνας για atrial flutter ec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689345" y="1052736"/>
            <a:ext cx="8710804" cy="4176200"/>
          </a:xfrm>
          <a:prstGeom prst="rect">
            <a:avLst/>
          </a:prstGeom>
          <a:noFill/>
          <a:extLst>
            <a:ext uri="{909E8E84-426E-40DD-AFC4-6F175D3DCCD1}">
              <a14:hiddenFill xmlns:a14="http://schemas.microsoft.com/office/drawing/2010/main" xmlns="">
                <a:solidFill>
                  <a:srgbClr val="FFFFFF"/>
                </a:solidFill>
              </a14:hiddenFill>
            </a:ext>
          </a:extLst>
        </p:spPr>
      </p:pic>
      <p:pic>
        <p:nvPicPr>
          <p:cNvPr id="2052" name="Picture 4" descr="Αποτέλεσμα εικόνας για origin of atrial flutte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847528" y="5228936"/>
            <a:ext cx="8136904" cy="148197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2350880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0357" name="Rectangle 5">
            <a:extLst>
              <a:ext uri="{FF2B5EF4-FFF2-40B4-BE49-F238E27FC236}">
                <a16:creationId xmlns:a16="http://schemas.microsoft.com/office/drawing/2014/main" xmlns="" id="{2BE191A5-96C9-4CDC-9A17-2949E5BEFAF0}"/>
              </a:ext>
            </a:extLst>
          </p:cNvPr>
          <p:cNvSpPr>
            <a:spLocks noGrp="1" noChangeArrowheads="1"/>
          </p:cNvSpPr>
          <p:nvPr>
            <p:ph type="title"/>
          </p:nvPr>
        </p:nvSpPr>
        <p:spPr/>
        <p:txBody>
          <a:bodyPr/>
          <a:lstStyle/>
          <a:p>
            <a:pPr eaLnBrk="1" hangingPunct="1">
              <a:defRPr/>
            </a:pPr>
            <a:r>
              <a:rPr lang="el-GR" sz="2400" u="sng">
                <a:solidFill>
                  <a:schemeClr val="tx1"/>
                </a:solidFill>
              </a:rPr>
              <a:t>Μάλαξη καρωτιδικού κόλπου</a:t>
            </a:r>
          </a:p>
        </p:txBody>
      </p:sp>
      <p:graphicFrame>
        <p:nvGraphicFramePr>
          <p:cNvPr id="21507" name="Object 4">
            <a:extLst>
              <a:ext uri="{FF2B5EF4-FFF2-40B4-BE49-F238E27FC236}">
                <a16:creationId xmlns:a16="http://schemas.microsoft.com/office/drawing/2014/main" xmlns="" id="{87E24421-C7C8-4D7F-8D8E-8C9FA57F962B}"/>
              </a:ext>
            </a:extLst>
          </p:cNvPr>
          <p:cNvGraphicFramePr>
            <a:graphicFrameLocks noGrp="1" noChangeAspect="1"/>
          </p:cNvGraphicFramePr>
          <p:nvPr>
            <p:ph idx="1"/>
          </p:nvPr>
        </p:nvGraphicFramePr>
        <p:xfrm>
          <a:off x="2135188" y="1628776"/>
          <a:ext cx="7632700" cy="1800225"/>
        </p:xfrm>
        <a:graphic>
          <a:graphicData uri="http://schemas.openxmlformats.org/presentationml/2006/ole">
            <p:oleObj spid="_x0000_s13329" name="Εικόνα bitmap" r:id="rId3" imgW="3723810" imgH="743054" progId="PBrush">
              <p:embed/>
            </p:oleObj>
          </a:graphicData>
        </a:graphic>
      </p:graphicFrame>
      <p:sp>
        <p:nvSpPr>
          <p:cNvPr id="21508" name="Text Box 7">
            <a:extLst>
              <a:ext uri="{FF2B5EF4-FFF2-40B4-BE49-F238E27FC236}">
                <a16:creationId xmlns:a16="http://schemas.microsoft.com/office/drawing/2014/main" xmlns="" id="{61D41089-5C32-4D21-94B8-37BEE10D3136}"/>
              </a:ext>
            </a:extLst>
          </p:cNvPr>
          <p:cNvSpPr txBox="1">
            <a:spLocks noChangeArrowheads="1"/>
          </p:cNvSpPr>
          <p:nvPr/>
        </p:nvSpPr>
        <p:spPr bwMode="auto">
          <a:xfrm>
            <a:off x="2208214" y="3933826"/>
            <a:ext cx="7559675" cy="701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fontAlgn="base">
              <a:spcBef>
                <a:spcPct val="50000"/>
              </a:spcBef>
              <a:spcAft>
                <a:spcPct val="0"/>
              </a:spcAft>
              <a:buClrTx/>
              <a:buSzTx/>
              <a:buNone/>
            </a:pPr>
            <a:r>
              <a:rPr lang="el-GR" altLang="el-GR" sz="2000">
                <a:solidFill>
                  <a:srgbClr val="FFFFFF"/>
                </a:solidFill>
              </a:rPr>
              <a:t>Αυξάνεται ο αποκλεισμός</a:t>
            </a:r>
            <a:r>
              <a:rPr lang="en-US" altLang="el-GR" sz="2000">
                <a:solidFill>
                  <a:srgbClr val="FFFFFF"/>
                </a:solidFill>
              </a:rPr>
              <a:t> </a:t>
            </a:r>
            <a:r>
              <a:rPr lang="el-GR" altLang="el-GR" sz="2000">
                <a:solidFill>
                  <a:srgbClr val="FFFFFF"/>
                </a:solidFill>
              </a:rPr>
              <a:t>των</a:t>
            </a:r>
            <a:r>
              <a:rPr lang="en-US" altLang="el-GR" sz="2000">
                <a:solidFill>
                  <a:srgbClr val="FFFFFF"/>
                </a:solidFill>
              </a:rPr>
              <a:t> F</a:t>
            </a:r>
            <a:r>
              <a:rPr lang="el-GR" altLang="el-GR" sz="2000">
                <a:solidFill>
                  <a:srgbClr val="FFFFFF"/>
                </a:solidFill>
              </a:rPr>
              <a:t> και επιβραδύνεται η κοιλιακή συχνότητα</a:t>
            </a:r>
          </a:p>
        </p:txBody>
      </p:sp>
    </p:spTree>
    <p:extLst>
      <p:ext uri="{BB962C8B-B14F-4D97-AF65-F5344CB8AC3E}">
        <p14:creationId xmlns:p14="http://schemas.microsoft.com/office/powerpoint/2010/main" xmlns="" val="27377398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92" name="Rectangle 4">
            <a:extLst>
              <a:ext uri="{FF2B5EF4-FFF2-40B4-BE49-F238E27FC236}">
                <a16:creationId xmlns:a16="http://schemas.microsoft.com/office/drawing/2014/main" xmlns="" id="{5E3EC1EC-09FC-4E06-94BE-517020DA09A5}"/>
              </a:ext>
            </a:extLst>
          </p:cNvPr>
          <p:cNvSpPr>
            <a:spLocks noGrp="1" noChangeArrowheads="1"/>
          </p:cNvSpPr>
          <p:nvPr>
            <p:ph type="title"/>
          </p:nvPr>
        </p:nvSpPr>
        <p:spPr/>
        <p:txBody>
          <a:bodyPr/>
          <a:lstStyle/>
          <a:p>
            <a:pPr eaLnBrk="1" hangingPunct="1">
              <a:defRPr/>
            </a:pPr>
            <a:r>
              <a:rPr lang="en-US"/>
              <a:t>128</a:t>
            </a:r>
            <a:endParaRPr lang="el-GR"/>
          </a:p>
        </p:txBody>
      </p:sp>
      <p:graphicFrame>
        <p:nvGraphicFramePr>
          <p:cNvPr id="22531" name="Object 3">
            <a:extLst>
              <a:ext uri="{FF2B5EF4-FFF2-40B4-BE49-F238E27FC236}">
                <a16:creationId xmlns:a16="http://schemas.microsoft.com/office/drawing/2014/main" xmlns="" id="{4FAAA57D-FB37-4F1F-98F1-3B3506595886}"/>
              </a:ext>
            </a:extLst>
          </p:cNvPr>
          <p:cNvGraphicFramePr>
            <a:graphicFrameLocks noGrp="1" noChangeAspect="1"/>
          </p:cNvGraphicFramePr>
          <p:nvPr>
            <p:ph idx="1"/>
          </p:nvPr>
        </p:nvGraphicFramePr>
        <p:xfrm>
          <a:off x="2855914" y="115889"/>
          <a:ext cx="6192837" cy="6626225"/>
        </p:xfrm>
        <a:graphic>
          <a:graphicData uri="http://schemas.openxmlformats.org/presentationml/2006/ole">
            <p:oleObj spid="_x0000_s14353" name="Εικόνα bitmap" r:id="rId3" imgW="3514286" imgH="4629796" progId="PBrush">
              <p:embed/>
            </p:oleObj>
          </a:graphicData>
        </a:graphic>
      </p:graphicFrame>
    </p:spTree>
    <p:extLst>
      <p:ext uri="{BB962C8B-B14F-4D97-AF65-F5344CB8AC3E}">
        <p14:creationId xmlns:p14="http://schemas.microsoft.com/office/powerpoint/2010/main" xmlns="" val="23078255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4">
            <a:extLst>
              <a:ext uri="{FF2B5EF4-FFF2-40B4-BE49-F238E27FC236}">
                <a16:creationId xmlns:a16="http://schemas.microsoft.com/office/drawing/2014/main" xmlns="" id="{012F3C0F-0D49-40B3-97AD-44591B743E20}"/>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310313" y="3286126"/>
            <a:ext cx="4214812" cy="2428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1 - Τίτλος">
            <a:extLst>
              <a:ext uri="{FF2B5EF4-FFF2-40B4-BE49-F238E27FC236}">
                <a16:creationId xmlns:a16="http://schemas.microsoft.com/office/drawing/2014/main" xmlns="" id="{44D42EDB-0FC6-4D27-B35A-A9A22DFF8D0D}"/>
              </a:ext>
            </a:extLst>
          </p:cNvPr>
          <p:cNvSpPr>
            <a:spLocks noGrp="1"/>
          </p:cNvSpPr>
          <p:nvPr>
            <p:ph type="title"/>
          </p:nvPr>
        </p:nvSpPr>
        <p:spPr>
          <a:xfrm>
            <a:off x="3095625" y="274638"/>
            <a:ext cx="6072188" cy="654050"/>
          </a:xfrm>
          <a:ln w="28575">
            <a:solidFill>
              <a:schemeClr val="tx1"/>
            </a:solidFill>
          </a:ln>
        </p:spPr>
        <p:txBody>
          <a:bodyPr/>
          <a:lstStyle/>
          <a:p>
            <a:pPr>
              <a:defRPr/>
            </a:pPr>
            <a:r>
              <a:rPr lang="en-US" sz="2000" b="1" i="1" dirty="0">
                <a:solidFill>
                  <a:schemeClr val="tx1"/>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THE CARDIAC ACTION POTENTIAL</a:t>
            </a:r>
            <a:endParaRPr lang="el-GR" sz="2000" b="1" i="1" dirty="0">
              <a:solidFill>
                <a:schemeClr val="tx1"/>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pic>
        <p:nvPicPr>
          <p:cNvPr id="9220" name="Picture 3">
            <a:extLst>
              <a:ext uri="{FF2B5EF4-FFF2-40B4-BE49-F238E27FC236}">
                <a16:creationId xmlns:a16="http://schemas.microsoft.com/office/drawing/2014/main" xmlns="" id="{1509556B-FC6C-47E8-B1F3-B621EE45CECE}"/>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643063" y="1357314"/>
            <a:ext cx="5238750" cy="43576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7 - Ορθογώνιο">
            <a:extLst>
              <a:ext uri="{FF2B5EF4-FFF2-40B4-BE49-F238E27FC236}">
                <a16:creationId xmlns:a16="http://schemas.microsoft.com/office/drawing/2014/main" xmlns="" id="{8DEE864B-D1B0-4485-A7F1-DE81FA772C3C}"/>
              </a:ext>
            </a:extLst>
          </p:cNvPr>
          <p:cNvSpPr/>
          <p:nvPr/>
        </p:nvSpPr>
        <p:spPr>
          <a:xfrm>
            <a:off x="7096126" y="6357938"/>
            <a:ext cx="3286125" cy="277812"/>
          </a:xfrm>
          <a:prstGeom prst="rect">
            <a:avLst/>
          </a:prstGeom>
        </p:spPr>
        <p:txBody>
          <a:bodyPr>
            <a:spAutoFit/>
          </a:bodyPr>
          <a:lstStyle/>
          <a:p>
            <a:pPr fontAlgn="base">
              <a:spcBef>
                <a:spcPct val="0"/>
              </a:spcBef>
              <a:spcAft>
                <a:spcPct val="0"/>
              </a:spcAft>
              <a:defRPr/>
            </a:pPr>
            <a:r>
              <a:rPr lang="en-US" sz="1200" b="1" i="1" dirty="0" err="1">
                <a:solidFill>
                  <a:srgbClr val="FF0066"/>
                </a:solidFill>
                <a:effectLst>
                  <a:outerShdw blurRad="38100" dist="38100" dir="2700000" algn="tl">
                    <a:srgbClr val="000000">
                      <a:alpha val="43137"/>
                    </a:srgbClr>
                  </a:outerShdw>
                </a:effectLst>
                <a:latin typeface="Arial" charset="0"/>
              </a:rPr>
              <a:t>Electrophysiologic</a:t>
            </a:r>
            <a:r>
              <a:rPr lang="en-US" sz="1200" b="1" i="1" dirty="0">
                <a:solidFill>
                  <a:srgbClr val="FF0066"/>
                </a:solidFill>
                <a:effectLst>
                  <a:outerShdw blurRad="38100" dist="38100" dir="2700000" algn="tl">
                    <a:srgbClr val="000000">
                      <a:alpha val="43137"/>
                    </a:srgbClr>
                  </a:outerShdw>
                </a:effectLst>
                <a:latin typeface="Arial" charset="0"/>
              </a:rPr>
              <a:t> testing, Rich. </a:t>
            </a:r>
            <a:r>
              <a:rPr lang="en-US" sz="1200" b="1" i="1" dirty="0" err="1">
                <a:solidFill>
                  <a:srgbClr val="FF0066"/>
                </a:solidFill>
                <a:effectLst>
                  <a:outerShdw blurRad="38100" dist="38100" dir="2700000" algn="tl">
                    <a:srgbClr val="000000">
                      <a:alpha val="43137"/>
                    </a:srgbClr>
                  </a:outerShdw>
                </a:effectLst>
                <a:latin typeface="Arial" charset="0"/>
              </a:rPr>
              <a:t>Fogoros</a:t>
            </a:r>
            <a:endParaRPr lang="el-GR" sz="1200" b="1" i="1" dirty="0">
              <a:solidFill>
                <a:srgbClr val="FF0066"/>
              </a:solidFill>
              <a:effectLst>
                <a:outerShdw blurRad="38100" dist="38100" dir="2700000" algn="tl">
                  <a:srgbClr val="000000">
                    <a:alpha val="43137"/>
                  </a:srgbClr>
                </a:outerShdw>
              </a:effectLst>
              <a:latin typeface="Arial" charset="0"/>
            </a:endParaRPr>
          </a:p>
        </p:txBody>
      </p:sp>
    </p:spTree>
    <p:extLst>
      <p:ext uri="{BB962C8B-B14F-4D97-AF65-F5344CB8AC3E}">
        <p14:creationId xmlns:p14="http://schemas.microsoft.com/office/powerpoint/2010/main" xmlns="" val="16759126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940" name="Rectangle 4">
            <a:extLst>
              <a:ext uri="{FF2B5EF4-FFF2-40B4-BE49-F238E27FC236}">
                <a16:creationId xmlns:a16="http://schemas.microsoft.com/office/drawing/2014/main" xmlns="" id="{E7CFB6E4-0589-48F7-98C3-25DFA3A63798}"/>
              </a:ext>
            </a:extLst>
          </p:cNvPr>
          <p:cNvSpPr>
            <a:spLocks noGrp="1" noChangeArrowheads="1"/>
          </p:cNvSpPr>
          <p:nvPr>
            <p:ph type="title"/>
          </p:nvPr>
        </p:nvSpPr>
        <p:spPr>
          <a:xfrm>
            <a:off x="1981200" y="-100013"/>
            <a:ext cx="8229600" cy="1139826"/>
          </a:xfrm>
        </p:spPr>
        <p:txBody>
          <a:bodyPr/>
          <a:lstStyle/>
          <a:p>
            <a:pPr eaLnBrk="1" hangingPunct="1">
              <a:defRPr/>
            </a:pPr>
            <a:r>
              <a:rPr lang="en-US" sz="3200" u="sng">
                <a:solidFill>
                  <a:schemeClr val="tx1"/>
                </a:solidFill>
              </a:rPr>
              <a:t> </a:t>
            </a:r>
            <a:r>
              <a:rPr lang="el-GR" sz="3200" u="sng">
                <a:solidFill>
                  <a:schemeClr val="tx1"/>
                </a:solidFill>
              </a:rPr>
              <a:t>6. Κολπική μαρμαρυγή</a:t>
            </a:r>
            <a:r>
              <a:rPr lang="en-US"/>
              <a:t> </a:t>
            </a:r>
            <a:endParaRPr lang="el-GR"/>
          </a:p>
        </p:txBody>
      </p:sp>
      <p:graphicFrame>
        <p:nvGraphicFramePr>
          <p:cNvPr id="23555" name="Object 3">
            <a:extLst>
              <a:ext uri="{FF2B5EF4-FFF2-40B4-BE49-F238E27FC236}">
                <a16:creationId xmlns:a16="http://schemas.microsoft.com/office/drawing/2014/main" xmlns="" id="{86814571-E981-4EB8-AFC4-432545CB84FD}"/>
              </a:ext>
            </a:extLst>
          </p:cNvPr>
          <p:cNvGraphicFramePr>
            <a:graphicFrameLocks noGrp="1" noChangeAspect="1"/>
          </p:cNvGraphicFramePr>
          <p:nvPr>
            <p:ph idx="1"/>
            <p:extLst>
              <p:ext uri="{D42A27DB-BD31-4B8C-83A1-F6EECF244321}">
                <p14:modId xmlns:p14="http://schemas.microsoft.com/office/powerpoint/2010/main" xmlns="" val="861579159"/>
              </p:ext>
            </p:extLst>
          </p:nvPr>
        </p:nvGraphicFramePr>
        <p:xfrm>
          <a:off x="2351088" y="2565400"/>
          <a:ext cx="7307818" cy="4248150"/>
        </p:xfrm>
        <a:graphic>
          <a:graphicData uri="http://schemas.openxmlformats.org/presentationml/2006/ole">
            <p:oleObj spid="_x0000_s15378" name="Εικόνα bitmap" r:id="rId3" imgW="3742857" imgH="2619048" progId="PBrush">
              <p:embed/>
            </p:oleObj>
          </a:graphicData>
        </a:graphic>
      </p:graphicFrame>
      <p:sp>
        <p:nvSpPr>
          <p:cNvPr id="23556" name="Text Box 6">
            <a:extLst>
              <a:ext uri="{FF2B5EF4-FFF2-40B4-BE49-F238E27FC236}">
                <a16:creationId xmlns:a16="http://schemas.microsoft.com/office/drawing/2014/main" xmlns="" id="{5C3B5074-96CF-4092-985D-AFFC9269A4D9}"/>
              </a:ext>
            </a:extLst>
          </p:cNvPr>
          <p:cNvSpPr txBox="1">
            <a:spLocks noChangeArrowheads="1"/>
          </p:cNvSpPr>
          <p:nvPr/>
        </p:nvSpPr>
        <p:spPr bwMode="auto">
          <a:xfrm>
            <a:off x="1992313" y="836614"/>
            <a:ext cx="7848600" cy="17414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fontAlgn="base">
              <a:spcBef>
                <a:spcPct val="50000"/>
              </a:spcBef>
              <a:spcAft>
                <a:spcPct val="0"/>
              </a:spcAft>
              <a:buClrTx/>
              <a:buSzTx/>
              <a:buNone/>
            </a:pPr>
            <a:r>
              <a:rPr lang="el-GR" altLang="el-GR" sz="1800">
                <a:solidFill>
                  <a:srgbClr val="FFFFFF"/>
                </a:solidFill>
              </a:rPr>
              <a:t>Πολλά κέντρα που το καθένα  διεγείρει μερικές μόνο ίνες του κολπικού μυοκαρδίου. Τα ερεθίσματα αυτά 350-600/λεπτό εισέρχονται στον κόλπο χωρίς να κατορθώνουν να περνούν όλα στις κοιλίες. </a:t>
            </a:r>
          </a:p>
          <a:p>
            <a:pPr fontAlgn="base">
              <a:spcBef>
                <a:spcPct val="50000"/>
              </a:spcBef>
              <a:spcAft>
                <a:spcPct val="0"/>
              </a:spcAft>
              <a:buClrTx/>
              <a:buSzTx/>
              <a:buNone/>
            </a:pPr>
            <a:r>
              <a:rPr lang="el-GR" altLang="el-GR" sz="1800">
                <a:solidFill>
                  <a:srgbClr val="FF0066"/>
                </a:solidFill>
              </a:rPr>
              <a:t>ΗΚΓ χαρακτηριστικά</a:t>
            </a:r>
            <a:r>
              <a:rPr lang="en-US" altLang="el-GR" sz="1800">
                <a:solidFill>
                  <a:srgbClr val="FF0066"/>
                </a:solidFill>
              </a:rPr>
              <a:t>:</a:t>
            </a:r>
          </a:p>
          <a:p>
            <a:pPr fontAlgn="base">
              <a:spcBef>
                <a:spcPct val="50000"/>
              </a:spcBef>
              <a:spcAft>
                <a:spcPct val="0"/>
              </a:spcAft>
              <a:buClrTx/>
              <a:buSzTx/>
              <a:buNone/>
            </a:pPr>
            <a:r>
              <a:rPr lang="en-US" altLang="el-GR" sz="1800">
                <a:solidFill>
                  <a:srgbClr val="FFFFFF"/>
                </a:solidFill>
              </a:rPr>
              <a:t>        - </a:t>
            </a:r>
            <a:r>
              <a:rPr lang="el-GR" altLang="el-GR" sz="1800">
                <a:solidFill>
                  <a:srgbClr val="FFFFFF"/>
                </a:solidFill>
              </a:rPr>
              <a:t>Υπάρχουν κύματα  </a:t>
            </a:r>
            <a:r>
              <a:rPr lang="en-US" altLang="el-GR" sz="1800">
                <a:solidFill>
                  <a:srgbClr val="FFFFFF"/>
                </a:solidFill>
              </a:rPr>
              <a:t>f </a:t>
            </a:r>
            <a:r>
              <a:rPr lang="el-GR" altLang="el-GR" sz="1800">
                <a:solidFill>
                  <a:srgbClr val="FFFFFF"/>
                </a:solidFill>
              </a:rPr>
              <a:t>με συχνότητα 350-600/λεπτό,</a:t>
            </a:r>
          </a:p>
        </p:txBody>
      </p:sp>
    </p:spTree>
    <p:extLst>
      <p:ext uri="{BB962C8B-B14F-4D97-AF65-F5344CB8AC3E}">
        <p14:creationId xmlns:p14="http://schemas.microsoft.com/office/powerpoint/2010/main" xmlns="" val="18104459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4578" name="Object 3">
            <a:extLst>
              <a:ext uri="{FF2B5EF4-FFF2-40B4-BE49-F238E27FC236}">
                <a16:creationId xmlns:a16="http://schemas.microsoft.com/office/drawing/2014/main" xmlns="" id="{54A3AC05-692B-4D08-92F6-D4D917FCCB69}"/>
              </a:ext>
            </a:extLst>
          </p:cNvPr>
          <p:cNvGraphicFramePr>
            <a:graphicFrameLocks noGrp="1" noChangeAspect="1"/>
          </p:cNvGraphicFramePr>
          <p:nvPr>
            <p:ph idx="1"/>
            <p:extLst>
              <p:ext uri="{D42A27DB-BD31-4B8C-83A1-F6EECF244321}">
                <p14:modId xmlns:p14="http://schemas.microsoft.com/office/powerpoint/2010/main" xmlns="" val="3047019722"/>
              </p:ext>
            </p:extLst>
          </p:nvPr>
        </p:nvGraphicFramePr>
        <p:xfrm>
          <a:off x="1919288" y="2486026"/>
          <a:ext cx="7499920" cy="4371974"/>
        </p:xfrm>
        <a:graphic>
          <a:graphicData uri="http://schemas.openxmlformats.org/presentationml/2006/ole">
            <p:oleObj spid="_x0000_s16402" name="Εικόνα bitmap" r:id="rId3" imgW="3685714" imgH="2886478" progId="PBrush">
              <p:embed/>
            </p:oleObj>
          </a:graphicData>
        </a:graphic>
      </p:graphicFrame>
      <p:sp>
        <p:nvSpPr>
          <p:cNvPr id="24579" name="Text Box 7">
            <a:extLst>
              <a:ext uri="{FF2B5EF4-FFF2-40B4-BE49-F238E27FC236}">
                <a16:creationId xmlns:a16="http://schemas.microsoft.com/office/drawing/2014/main" xmlns="" id="{A1D8D60E-2692-416B-8DB4-1932A5326F53}"/>
              </a:ext>
            </a:extLst>
          </p:cNvPr>
          <p:cNvSpPr txBox="1">
            <a:spLocks noChangeArrowheads="1"/>
          </p:cNvSpPr>
          <p:nvPr/>
        </p:nvSpPr>
        <p:spPr bwMode="auto">
          <a:xfrm>
            <a:off x="1919288" y="260351"/>
            <a:ext cx="8208962" cy="2225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fontAlgn="base">
              <a:spcBef>
                <a:spcPct val="50000"/>
              </a:spcBef>
              <a:spcAft>
                <a:spcPct val="0"/>
              </a:spcAft>
              <a:buClrTx/>
              <a:buSzTx/>
              <a:buNone/>
            </a:pPr>
            <a:r>
              <a:rPr lang="en-US" altLang="el-GR" sz="2000">
                <a:solidFill>
                  <a:srgbClr val="FFFFFF"/>
                </a:solidFill>
              </a:rPr>
              <a:t>      - </a:t>
            </a:r>
            <a:r>
              <a:rPr lang="el-GR" altLang="el-GR" sz="2000">
                <a:solidFill>
                  <a:srgbClr val="FFFFFF"/>
                </a:solidFill>
              </a:rPr>
              <a:t>Τα κοιλιακά συμπλέγματα έχουν</a:t>
            </a:r>
            <a:r>
              <a:rPr lang="en-US" altLang="el-GR" sz="2000">
                <a:solidFill>
                  <a:srgbClr val="FFFFFF"/>
                </a:solidFill>
              </a:rPr>
              <a:t>:</a:t>
            </a:r>
          </a:p>
          <a:p>
            <a:pPr fontAlgn="base">
              <a:spcBef>
                <a:spcPct val="50000"/>
              </a:spcBef>
              <a:spcAft>
                <a:spcPct val="0"/>
              </a:spcAft>
              <a:buClrTx/>
              <a:buSzTx/>
              <a:buNone/>
            </a:pPr>
            <a:r>
              <a:rPr lang="en-US" altLang="el-GR" sz="2000">
                <a:solidFill>
                  <a:srgbClr val="FFFFFF"/>
                </a:solidFill>
              </a:rPr>
              <a:t>                           1. </a:t>
            </a:r>
            <a:r>
              <a:rPr lang="el-GR" altLang="el-GR" sz="2000">
                <a:solidFill>
                  <a:srgbClr val="FFFFFF"/>
                </a:solidFill>
              </a:rPr>
              <a:t>φυσιολογική μορφολογία</a:t>
            </a:r>
            <a:r>
              <a:rPr lang="en-US" altLang="el-GR" sz="2000">
                <a:solidFill>
                  <a:srgbClr val="FFFFFF"/>
                </a:solidFill>
              </a:rPr>
              <a:t>.</a:t>
            </a:r>
            <a:endParaRPr lang="el-GR" altLang="el-GR" sz="2000">
              <a:solidFill>
                <a:srgbClr val="FFFFFF"/>
              </a:solidFill>
            </a:endParaRPr>
          </a:p>
          <a:p>
            <a:pPr fontAlgn="base">
              <a:spcBef>
                <a:spcPct val="50000"/>
              </a:spcBef>
              <a:spcAft>
                <a:spcPct val="0"/>
              </a:spcAft>
              <a:buClrTx/>
              <a:buSzTx/>
              <a:buNone/>
            </a:pPr>
            <a:r>
              <a:rPr lang="el-GR" altLang="el-GR" sz="2000">
                <a:solidFill>
                  <a:srgbClr val="FFFFFF"/>
                </a:solidFill>
              </a:rPr>
              <a:t>   </a:t>
            </a:r>
            <a:r>
              <a:rPr lang="en-US" altLang="el-GR" sz="2000">
                <a:solidFill>
                  <a:srgbClr val="FFFFFF"/>
                </a:solidFill>
              </a:rPr>
              <a:t>                        </a:t>
            </a:r>
            <a:r>
              <a:rPr lang="el-GR" altLang="el-GR" sz="2000">
                <a:solidFill>
                  <a:srgbClr val="FFFFFF"/>
                </a:solidFill>
              </a:rPr>
              <a:t>2. άνισα </a:t>
            </a:r>
            <a:r>
              <a:rPr lang="en-US" altLang="el-GR" sz="2000">
                <a:solidFill>
                  <a:srgbClr val="FFFFFF"/>
                </a:solidFill>
              </a:rPr>
              <a:t>R-R </a:t>
            </a:r>
            <a:r>
              <a:rPr lang="el-GR" altLang="el-GR" sz="2000">
                <a:solidFill>
                  <a:srgbClr val="FFFFFF"/>
                </a:solidFill>
              </a:rPr>
              <a:t>διαστήματα</a:t>
            </a:r>
            <a:r>
              <a:rPr lang="en-US" altLang="el-GR" sz="2000">
                <a:solidFill>
                  <a:srgbClr val="FFFFFF"/>
                </a:solidFill>
              </a:rPr>
              <a:t>.</a:t>
            </a:r>
            <a:endParaRPr lang="el-GR" altLang="el-GR" sz="2000">
              <a:solidFill>
                <a:srgbClr val="FFFFFF"/>
              </a:solidFill>
            </a:endParaRPr>
          </a:p>
          <a:p>
            <a:pPr fontAlgn="base">
              <a:spcBef>
                <a:spcPct val="50000"/>
              </a:spcBef>
              <a:spcAft>
                <a:spcPct val="0"/>
              </a:spcAft>
              <a:buClrTx/>
              <a:buSzTx/>
              <a:buNone/>
            </a:pPr>
            <a:r>
              <a:rPr lang="el-GR" altLang="el-GR" sz="2000">
                <a:solidFill>
                  <a:srgbClr val="FFFFFF"/>
                </a:solidFill>
              </a:rPr>
              <a:t>   </a:t>
            </a:r>
            <a:r>
              <a:rPr lang="en-US" altLang="el-GR" sz="2000">
                <a:solidFill>
                  <a:srgbClr val="FFFFFF"/>
                </a:solidFill>
              </a:rPr>
              <a:t>                        </a:t>
            </a:r>
            <a:r>
              <a:rPr lang="el-GR" altLang="el-GR" sz="2000">
                <a:solidFill>
                  <a:srgbClr val="FFFFFF"/>
                </a:solidFill>
              </a:rPr>
              <a:t>3. όταν τα </a:t>
            </a:r>
            <a:r>
              <a:rPr lang="en-US" altLang="el-GR" sz="2000">
                <a:solidFill>
                  <a:srgbClr val="FFFFFF"/>
                </a:solidFill>
              </a:rPr>
              <a:t>R-R</a:t>
            </a:r>
            <a:r>
              <a:rPr lang="el-GR" altLang="el-GR" sz="2000">
                <a:solidFill>
                  <a:srgbClr val="FFFFFF"/>
                </a:solidFill>
              </a:rPr>
              <a:t> διαστήματα είναι ρυθμικά, πρόκειται </a:t>
            </a:r>
            <a:endParaRPr lang="en-US" altLang="el-GR" sz="2000">
              <a:solidFill>
                <a:srgbClr val="FFFFFF"/>
              </a:solidFill>
            </a:endParaRPr>
          </a:p>
          <a:p>
            <a:pPr fontAlgn="base">
              <a:spcBef>
                <a:spcPct val="50000"/>
              </a:spcBef>
              <a:spcAft>
                <a:spcPct val="0"/>
              </a:spcAft>
              <a:buClrTx/>
              <a:buSzTx/>
              <a:buNone/>
            </a:pPr>
            <a:r>
              <a:rPr lang="en-US" altLang="el-GR" sz="2000">
                <a:solidFill>
                  <a:srgbClr val="FFFFFF"/>
                </a:solidFill>
              </a:rPr>
              <a:t>                               </a:t>
            </a:r>
            <a:r>
              <a:rPr lang="el-GR" altLang="el-GR" sz="2000">
                <a:solidFill>
                  <a:srgbClr val="FFFFFF"/>
                </a:solidFill>
              </a:rPr>
              <a:t>για πλήρη  κ.κ.αποκλεισμό</a:t>
            </a:r>
            <a:r>
              <a:rPr lang="en-US" altLang="el-GR" sz="2000">
                <a:solidFill>
                  <a:srgbClr val="FFFFFF"/>
                </a:solidFill>
              </a:rPr>
              <a:t>.</a:t>
            </a:r>
            <a:endParaRPr lang="el-GR" altLang="el-GR" sz="2000">
              <a:solidFill>
                <a:srgbClr val="FFFFFF"/>
              </a:solidFill>
            </a:endParaRPr>
          </a:p>
        </p:txBody>
      </p:sp>
    </p:spTree>
    <p:extLst>
      <p:ext uri="{BB962C8B-B14F-4D97-AF65-F5344CB8AC3E}">
        <p14:creationId xmlns:p14="http://schemas.microsoft.com/office/powerpoint/2010/main" xmlns="" val="5531139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xmlns="" id="{845FA1F7-B194-4456-8A16-FB35970D8AC2}"/>
              </a:ext>
            </a:extLst>
          </p:cNvPr>
          <p:cNvSpPr>
            <a:spLocks noGrp="1"/>
          </p:cNvSpPr>
          <p:nvPr>
            <p:ph type="title"/>
          </p:nvPr>
        </p:nvSpPr>
        <p:spPr>
          <a:xfrm>
            <a:off x="1981200" y="-285750"/>
            <a:ext cx="8229600" cy="1143000"/>
          </a:xfrm>
        </p:spPr>
        <p:txBody>
          <a:bodyPr/>
          <a:lstStyle/>
          <a:p>
            <a:pPr>
              <a:defRPr/>
            </a:pPr>
            <a:r>
              <a:rPr lang="en-US" sz="2400" b="1" i="1" dirty="0">
                <a:effectLst>
                  <a:outerShdw blurRad="38100" dist="38100" dir="2700000" algn="tl">
                    <a:srgbClr val="000000">
                      <a:alpha val="43137"/>
                    </a:srgbClr>
                  </a:outerShdw>
                </a:effectLst>
              </a:rPr>
              <a:t>ATRIAL FIBRILLATION</a:t>
            </a:r>
            <a:endParaRPr lang="el-GR" sz="2400" b="1" i="1" dirty="0">
              <a:effectLst>
                <a:outerShdw blurRad="38100" dist="38100" dir="2700000" algn="tl">
                  <a:srgbClr val="000000">
                    <a:alpha val="43137"/>
                  </a:srgbClr>
                </a:outerShdw>
              </a:effectLst>
            </a:endParaRPr>
          </a:p>
        </p:txBody>
      </p:sp>
      <p:pic>
        <p:nvPicPr>
          <p:cNvPr id="49155" name="Picture 2">
            <a:extLst>
              <a:ext uri="{FF2B5EF4-FFF2-40B4-BE49-F238E27FC236}">
                <a16:creationId xmlns:a16="http://schemas.microsoft.com/office/drawing/2014/main" xmlns="" id="{0015760F-00BD-4373-A22E-2D6D054EC4B5}"/>
              </a:ext>
            </a:extLst>
          </p:cNvPr>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a:xfrm>
            <a:off x="1881189" y="500063"/>
            <a:ext cx="2676525" cy="2114550"/>
          </a:xfrm>
          <a:noFill/>
        </p:spPr>
      </p:pic>
      <p:pic>
        <p:nvPicPr>
          <p:cNvPr id="49156" name="Picture 3">
            <a:extLst>
              <a:ext uri="{FF2B5EF4-FFF2-40B4-BE49-F238E27FC236}">
                <a16:creationId xmlns:a16="http://schemas.microsoft.com/office/drawing/2014/main" xmlns="" id="{0847F174-F95C-4453-B0B7-594F23368BE6}"/>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453313" y="500064"/>
            <a:ext cx="2724150" cy="2105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9157" name="Picture 4">
            <a:extLst>
              <a:ext uri="{FF2B5EF4-FFF2-40B4-BE49-F238E27FC236}">
                <a16:creationId xmlns:a16="http://schemas.microsoft.com/office/drawing/2014/main" xmlns="" id="{D02C628E-8BC9-4184-A4B1-F4F29E070649}"/>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881188" y="2643188"/>
            <a:ext cx="8329611" cy="4214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2466544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2" name="Rectangle 4">
            <a:extLst>
              <a:ext uri="{FF2B5EF4-FFF2-40B4-BE49-F238E27FC236}">
                <a16:creationId xmlns:a16="http://schemas.microsoft.com/office/drawing/2014/main" xmlns="" id="{27E65D06-3D75-419E-A58F-71A1E3F783DD}"/>
              </a:ext>
            </a:extLst>
          </p:cNvPr>
          <p:cNvSpPr>
            <a:spLocks noGrp="1" noChangeArrowheads="1"/>
          </p:cNvSpPr>
          <p:nvPr>
            <p:ph type="title"/>
          </p:nvPr>
        </p:nvSpPr>
        <p:spPr/>
        <p:txBody>
          <a:bodyPr/>
          <a:lstStyle/>
          <a:p>
            <a:pPr algn="l" eaLnBrk="1" hangingPunct="1"/>
            <a:r>
              <a:rPr lang="el-GR" altLang="el-GR" sz="2800" u="sng">
                <a:solidFill>
                  <a:schemeClr val="tx1"/>
                </a:solidFill>
                <a:effectLst/>
              </a:rPr>
              <a:t>7.Πλανώμενος βηματοδότης</a:t>
            </a:r>
          </a:p>
        </p:txBody>
      </p:sp>
      <p:graphicFrame>
        <p:nvGraphicFramePr>
          <p:cNvPr id="25603" name="Object 3">
            <a:extLst>
              <a:ext uri="{FF2B5EF4-FFF2-40B4-BE49-F238E27FC236}">
                <a16:creationId xmlns:a16="http://schemas.microsoft.com/office/drawing/2014/main" xmlns="" id="{42E1DD23-C799-45B2-AE13-BF3B07B07FBA}"/>
              </a:ext>
            </a:extLst>
          </p:cNvPr>
          <p:cNvGraphicFramePr>
            <a:graphicFrameLocks noGrp="1" noChangeAspect="1"/>
          </p:cNvGraphicFramePr>
          <p:nvPr>
            <p:ph idx="1"/>
          </p:nvPr>
        </p:nvGraphicFramePr>
        <p:xfrm>
          <a:off x="2351089" y="3500439"/>
          <a:ext cx="7705725" cy="1800225"/>
        </p:xfrm>
        <a:graphic>
          <a:graphicData uri="http://schemas.openxmlformats.org/presentationml/2006/ole">
            <p:oleObj spid="_x0000_s17425" name="Εικόνα bitmap" r:id="rId3" imgW="3847619" imgH="952633" progId="PBrush">
              <p:embed/>
            </p:oleObj>
          </a:graphicData>
        </a:graphic>
      </p:graphicFrame>
      <p:sp>
        <p:nvSpPr>
          <p:cNvPr id="25604" name="Text Box 6">
            <a:extLst>
              <a:ext uri="{FF2B5EF4-FFF2-40B4-BE49-F238E27FC236}">
                <a16:creationId xmlns:a16="http://schemas.microsoft.com/office/drawing/2014/main" xmlns="" id="{64611864-5D4A-46AE-B45F-4137CBC3ADA8}"/>
              </a:ext>
            </a:extLst>
          </p:cNvPr>
          <p:cNvSpPr txBox="1">
            <a:spLocks noChangeArrowheads="1"/>
          </p:cNvSpPr>
          <p:nvPr/>
        </p:nvSpPr>
        <p:spPr bwMode="auto">
          <a:xfrm>
            <a:off x="1919288" y="1412876"/>
            <a:ext cx="8424862" cy="2017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fontAlgn="base">
              <a:spcBef>
                <a:spcPct val="50000"/>
              </a:spcBef>
              <a:spcAft>
                <a:spcPct val="0"/>
              </a:spcAft>
              <a:buClrTx/>
              <a:buSzTx/>
              <a:buNone/>
            </a:pPr>
            <a:r>
              <a:rPr lang="el-GR" altLang="el-GR" sz="1800">
                <a:solidFill>
                  <a:srgbClr val="FFFFFF"/>
                </a:solidFill>
              </a:rPr>
              <a:t>Το κέντρο πλανάται σε διάφορα σημεία του κόλπου</a:t>
            </a:r>
            <a:r>
              <a:rPr lang="en-US" altLang="el-GR" sz="1800">
                <a:solidFill>
                  <a:srgbClr val="FFFFFF"/>
                </a:solidFill>
              </a:rPr>
              <a:t>:</a:t>
            </a:r>
          </a:p>
          <a:p>
            <a:pPr fontAlgn="base">
              <a:spcBef>
                <a:spcPct val="50000"/>
              </a:spcBef>
              <a:spcAft>
                <a:spcPct val="0"/>
              </a:spcAft>
              <a:buClrTx/>
              <a:buSzTx/>
              <a:buNone/>
            </a:pPr>
            <a:r>
              <a:rPr lang="en-US" altLang="el-GR" sz="1800">
                <a:solidFill>
                  <a:srgbClr val="FFFFFF"/>
                </a:solidFill>
              </a:rPr>
              <a:t>                  - </a:t>
            </a:r>
            <a:r>
              <a:rPr lang="el-GR" altLang="el-GR" sz="1800">
                <a:solidFill>
                  <a:srgbClr val="FFFFFF"/>
                </a:solidFill>
              </a:rPr>
              <a:t>Ποικίλλοντα  </a:t>
            </a:r>
            <a:r>
              <a:rPr lang="en-US" altLang="el-GR" sz="1800">
                <a:solidFill>
                  <a:srgbClr val="FFFFFF"/>
                </a:solidFill>
              </a:rPr>
              <a:t>P </a:t>
            </a:r>
            <a:r>
              <a:rPr lang="el-GR" altLang="el-GR" sz="1800">
                <a:solidFill>
                  <a:srgbClr val="FFFFFF"/>
                </a:solidFill>
              </a:rPr>
              <a:t>κύματα</a:t>
            </a:r>
          </a:p>
          <a:p>
            <a:pPr fontAlgn="base">
              <a:spcBef>
                <a:spcPct val="50000"/>
              </a:spcBef>
              <a:spcAft>
                <a:spcPct val="0"/>
              </a:spcAft>
              <a:buClrTx/>
              <a:buSzTx/>
              <a:buNone/>
            </a:pPr>
            <a:r>
              <a:rPr lang="el-GR" altLang="el-GR" sz="1800">
                <a:solidFill>
                  <a:srgbClr val="FFFFFF"/>
                </a:solidFill>
              </a:rPr>
              <a:t>                  - Ποικίλλοντα  </a:t>
            </a:r>
            <a:r>
              <a:rPr lang="en-US" altLang="el-GR" sz="1800">
                <a:solidFill>
                  <a:srgbClr val="FFFFFF"/>
                </a:solidFill>
              </a:rPr>
              <a:t>PQ </a:t>
            </a:r>
            <a:r>
              <a:rPr lang="el-GR" altLang="el-GR" sz="1800">
                <a:solidFill>
                  <a:srgbClr val="FFFFFF"/>
                </a:solidFill>
              </a:rPr>
              <a:t>διαστήματα</a:t>
            </a:r>
          </a:p>
          <a:p>
            <a:pPr fontAlgn="base">
              <a:spcBef>
                <a:spcPct val="50000"/>
              </a:spcBef>
              <a:spcAft>
                <a:spcPct val="0"/>
              </a:spcAft>
              <a:buClrTx/>
              <a:buSzTx/>
              <a:buNone/>
            </a:pPr>
            <a:r>
              <a:rPr lang="el-GR" altLang="el-GR" sz="1800">
                <a:solidFill>
                  <a:srgbClr val="FFFFFF"/>
                </a:solidFill>
              </a:rPr>
              <a:t>                  - Ποικίλλοντα   </a:t>
            </a:r>
            <a:r>
              <a:rPr lang="en-US" altLang="el-GR" sz="1800">
                <a:solidFill>
                  <a:srgbClr val="FFFFFF"/>
                </a:solidFill>
              </a:rPr>
              <a:t>R-R </a:t>
            </a:r>
            <a:r>
              <a:rPr lang="el-GR" altLang="el-GR" sz="1800">
                <a:solidFill>
                  <a:srgbClr val="FFFFFF"/>
                </a:solidFill>
              </a:rPr>
              <a:t>διαστήματα</a:t>
            </a:r>
          </a:p>
          <a:p>
            <a:pPr fontAlgn="base">
              <a:spcBef>
                <a:spcPct val="50000"/>
              </a:spcBef>
              <a:spcAft>
                <a:spcPct val="0"/>
              </a:spcAft>
              <a:buClrTx/>
              <a:buSzTx/>
              <a:buNone/>
            </a:pPr>
            <a:r>
              <a:rPr lang="el-GR" altLang="el-GR" sz="1800">
                <a:solidFill>
                  <a:srgbClr val="FFFFFF"/>
                </a:solidFill>
              </a:rPr>
              <a:t>                  - Συχνότητα &lt; 100/λεπτό</a:t>
            </a:r>
          </a:p>
        </p:txBody>
      </p:sp>
      <p:sp>
        <p:nvSpPr>
          <p:cNvPr id="25605" name="Text Box 7">
            <a:extLst>
              <a:ext uri="{FF2B5EF4-FFF2-40B4-BE49-F238E27FC236}">
                <a16:creationId xmlns:a16="http://schemas.microsoft.com/office/drawing/2014/main" xmlns="" id="{5496E0CF-7510-43C1-B118-4A7BCA0909DB}"/>
              </a:ext>
            </a:extLst>
          </p:cNvPr>
          <p:cNvSpPr txBox="1">
            <a:spLocks noChangeArrowheads="1"/>
          </p:cNvSpPr>
          <p:nvPr/>
        </p:nvSpPr>
        <p:spPr bwMode="auto">
          <a:xfrm>
            <a:off x="2063750" y="5726113"/>
            <a:ext cx="7848600" cy="3667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fontAlgn="base">
              <a:spcBef>
                <a:spcPct val="50000"/>
              </a:spcBef>
              <a:spcAft>
                <a:spcPct val="0"/>
              </a:spcAft>
              <a:buClrTx/>
              <a:buSzTx/>
              <a:buNone/>
            </a:pPr>
            <a:r>
              <a:rPr lang="el-GR" altLang="el-GR" sz="1800">
                <a:solidFill>
                  <a:srgbClr val="FFFFFF"/>
                </a:solidFill>
              </a:rPr>
              <a:t>Αίτια</a:t>
            </a:r>
            <a:r>
              <a:rPr lang="en-US" altLang="el-GR" sz="1800">
                <a:solidFill>
                  <a:srgbClr val="FFFFFF"/>
                </a:solidFill>
              </a:rPr>
              <a:t>: </a:t>
            </a:r>
            <a:r>
              <a:rPr lang="el-GR" altLang="el-GR" sz="1800">
                <a:solidFill>
                  <a:srgbClr val="FFFFFF"/>
                </a:solidFill>
              </a:rPr>
              <a:t>φυσιολογικά άτομα, δακτυλίτιδα, οξύς ρευματικός πυρετός.</a:t>
            </a:r>
          </a:p>
        </p:txBody>
      </p:sp>
    </p:spTree>
    <p:extLst>
      <p:ext uri="{BB962C8B-B14F-4D97-AF65-F5344CB8AC3E}">
        <p14:creationId xmlns:p14="http://schemas.microsoft.com/office/powerpoint/2010/main" xmlns="" val="37158622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084" name="Rectangle 4">
            <a:extLst>
              <a:ext uri="{FF2B5EF4-FFF2-40B4-BE49-F238E27FC236}">
                <a16:creationId xmlns:a16="http://schemas.microsoft.com/office/drawing/2014/main" xmlns="" id="{594CF104-3024-4480-82A8-1E79D8CA7C22}"/>
              </a:ext>
            </a:extLst>
          </p:cNvPr>
          <p:cNvSpPr>
            <a:spLocks noGrp="1" noChangeArrowheads="1"/>
          </p:cNvSpPr>
          <p:nvPr>
            <p:ph type="title"/>
          </p:nvPr>
        </p:nvSpPr>
        <p:spPr>
          <a:xfrm>
            <a:off x="1981200" y="633414"/>
            <a:ext cx="8229600" cy="1139825"/>
          </a:xfrm>
        </p:spPr>
        <p:txBody>
          <a:bodyPr/>
          <a:lstStyle/>
          <a:p>
            <a:pPr eaLnBrk="1" hangingPunct="1">
              <a:defRPr/>
            </a:pPr>
            <a:r>
              <a:rPr lang="el-GR" sz="2800" u="sng">
                <a:solidFill>
                  <a:schemeClr val="tx1"/>
                </a:solidFill>
              </a:rPr>
              <a:t>8. Πολυεστιακή κολπική  ταχυκαρδία ή χαώδης κολπικός ρυθμός</a:t>
            </a:r>
            <a:r>
              <a:rPr lang="el-GR" sz="2800">
                <a:solidFill>
                  <a:schemeClr val="tx1"/>
                </a:solidFill>
                <a:effectLst/>
              </a:rPr>
              <a:t/>
            </a:r>
            <a:br>
              <a:rPr lang="el-GR" sz="2800">
                <a:solidFill>
                  <a:schemeClr val="tx1"/>
                </a:solidFill>
                <a:effectLst/>
              </a:rPr>
            </a:br>
            <a:endParaRPr lang="el-GR" sz="2800">
              <a:solidFill>
                <a:schemeClr val="tx1"/>
              </a:solidFill>
              <a:effectLst/>
            </a:endParaRPr>
          </a:p>
        </p:txBody>
      </p:sp>
      <p:graphicFrame>
        <p:nvGraphicFramePr>
          <p:cNvPr id="26627" name="Object 3">
            <a:extLst>
              <a:ext uri="{FF2B5EF4-FFF2-40B4-BE49-F238E27FC236}">
                <a16:creationId xmlns:a16="http://schemas.microsoft.com/office/drawing/2014/main" xmlns="" id="{E9836F40-4F36-47BB-BA81-A41B94A4DE5C}"/>
              </a:ext>
            </a:extLst>
          </p:cNvPr>
          <p:cNvGraphicFramePr>
            <a:graphicFrameLocks noGrp="1" noChangeAspect="1"/>
          </p:cNvGraphicFramePr>
          <p:nvPr>
            <p:ph idx="1"/>
            <p:extLst>
              <p:ext uri="{D42A27DB-BD31-4B8C-83A1-F6EECF244321}">
                <p14:modId xmlns:p14="http://schemas.microsoft.com/office/powerpoint/2010/main" xmlns="" val="2624546130"/>
              </p:ext>
            </p:extLst>
          </p:nvPr>
        </p:nvGraphicFramePr>
        <p:xfrm>
          <a:off x="1847850" y="3860801"/>
          <a:ext cx="8280400" cy="1139825"/>
        </p:xfrm>
        <a:graphic>
          <a:graphicData uri="http://schemas.openxmlformats.org/presentationml/2006/ole">
            <p:oleObj spid="_x0000_s18450" name="Εικόνα bitmap" r:id="rId3" imgW="3572374" imgH="390580" progId="PBrush">
              <p:embed/>
            </p:oleObj>
          </a:graphicData>
        </a:graphic>
      </p:graphicFrame>
      <p:sp>
        <p:nvSpPr>
          <p:cNvPr id="26628" name="Text Box 6">
            <a:extLst>
              <a:ext uri="{FF2B5EF4-FFF2-40B4-BE49-F238E27FC236}">
                <a16:creationId xmlns:a16="http://schemas.microsoft.com/office/drawing/2014/main" xmlns="" id="{D2D78893-0191-43CE-9C99-D439EC3AFDC7}"/>
              </a:ext>
            </a:extLst>
          </p:cNvPr>
          <p:cNvSpPr txBox="1">
            <a:spLocks noChangeArrowheads="1"/>
          </p:cNvSpPr>
          <p:nvPr/>
        </p:nvSpPr>
        <p:spPr bwMode="auto">
          <a:xfrm>
            <a:off x="2135188" y="1943100"/>
            <a:ext cx="7993062" cy="10541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fontAlgn="base">
              <a:spcBef>
                <a:spcPct val="50000"/>
              </a:spcBef>
              <a:spcAft>
                <a:spcPct val="0"/>
              </a:spcAft>
              <a:buClrTx/>
              <a:buSzTx/>
              <a:buNone/>
            </a:pPr>
            <a:r>
              <a:rPr lang="el-GR" altLang="el-GR" sz="1800">
                <a:solidFill>
                  <a:srgbClr val="FFFFFF"/>
                </a:solidFill>
              </a:rPr>
              <a:t>Έχει τα χαρακτηριστικά του πλανώμενου βηματοδότη, αλλά η συχνότητά της είναι &gt; 100/λεπτό.</a:t>
            </a:r>
          </a:p>
          <a:p>
            <a:pPr fontAlgn="base">
              <a:spcBef>
                <a:spcPct val="50000"/>
              </a:spcBef>
              <a:spcAft>
                <a:spcPct val="0"/>
              </a:spcAft>
              <a:buClrTx/>
              <a:buSzTx/>
              <a:buNone/>
            </a:pPr>
            <a:r>
              <a:rPr lang="el-GR" altLang="el-GR" sz="1800">
                <a:solidFill>
                  <a:srgbClr val="FFFFFF"/>
                </a:solidFill>
              </a:rPr>
              <a:t>Αίτια</a:t>
            </a:r>
            <a:r>
              <a:rPr lang="en-US" altLang="el-GR" sz="1800">
                <a:solidFill>
                  <a:srgbClr val="FFFFFF"/>
                </a:solidFill>
              </a:rPr>
              <a:t>: </a:t>
            </a:r>
            <a:r>
              <a:rPr lang="el-GR" altLang="el-GR" sz="1800">
                <a:solidFill>
                  <a:srgbClr val="FFFFFF"/>
                </a:solidFill>
              </a:rPr>
              <a:t>ΣΝ, ΧΑΠ, Δακτυλίτιδα.</a:t>
            </a:r>
          </a:p>
        </p:txBody>
      </p:sp>
    </p:spTree>
    <p:extLst>
      <p:ext uri="{BB962C8B-B14F-4D97-AF65-F5344CB8AC3E}">
        <p14:creationId xmlns:p14="http://schemas.microsoft.com/office/powerpoint/2010/main" xmlns="" val="16630969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79577" y="332657"/>
            <a:ext cx="6535443" cy="461665"/>
          </a:xfrm>
          <a:prstGeom prst="rect">
            <a:avLst/>
          </a:prstGeom>
          <a:noFill/>
        </p:spPr>
        <p:txBody>
          <a:bodyPr wrap="none" rtlCol="0">
            <a:spAutoFit/>
          </a:bodyPr>
          <a:lstStyle/>
          <a:p>
            <a:pPr marL="342900" indent="-342900">
              <a:buFont typeface="Wingdings" pitchFamily="2" charset="2"/>
              <a:buChar char="v"/>
            </a:pPr>
            <a:r>
              <a:rPr lang="el-GR" sz="2400" b="1" dirty="0">
                <a:solidFill>
                  <a:srgbClr val="E40059">
                    <a:lumMod val="75000"/>
                  </a:srgbClr>
                </a:solidFill>
                <a:latin typeface="Trebuchet MS"/>
              </a:rPr>
              <a:t>Κολπική Ταχυκαρδία</a:t>
            </a:r>
            <a:r>
              <a:rPr lang="en-US" sz="2400" b="1" dirty="0">
                <a:solidFill>
                  <a:srgbClr val="E40059">
                    <a:lumMod val="75000"/>
                  </a:srgbClr>
                </a:solidFill>
                <a:latin typeface="Trebuchet MS"/>
              </a:rPr>
              <a:t>- </a:t>
            </a:r>
            <a:r>
              <a:rPr lang="el-GR" sz="2400" b="1" dirty="0">
                <a:solidFill>
                  <a:srgbClr val="E40059">
                    <a:lumMod val="75000"/>
                  </a:srgbClr>
                </a:solidFill>
                <a:latin typeface="Trebuchet MS"/>
              </a:rPr>
              <a:t>πολυεστιακή ( </a:t>
            </a:r>
            <a:r>
              <a:rPr lang="en-US" sz="2400" b="1" dirty="0">
                <a:solidFill>
                  <a:srgbClr val="E40059">
                    <a:lumMod val="75000"/>
                  </a:srgbClr>
                </a:solidFill>
                <a:latin typeface="Trebuchet MS"/>
              </a:rPr>
              <a:t>MAT)</a:t>
            </a:r>
            <a:endParaRPr lang="el-GR" sz="2400" b="1" dirty="0">
              <a:solidFill>
                <a:srgbClr val="E40059">
                  <a:lumMod val="75000"/>
                </a:srgbClr>
              </a:solidFill>
              <a:latin typeface="Trebuchet MS"/>
            </a:endParaRPr>
          </a:p>
        </p:txBody>
      </p:sp>
      <p:sp>
        <p:nvSpPr>
          <p:cNvPr id="3" name="TextBox 2"/>
          <p:cNvSpPr txBox="1"/>
          <p:nvPr/>
        </p:nvSpPr>
        <p:spPr>
          <a:xfrm>
            <a:off x="2086680" y="1052736"/>
            <a:ext cx="4424609" cy="2862322"/>
          </a:xfrm>
          <a:prstGeom prst="rect">
            <a:avLst/>
          </a:prstGeom>
          <a:noFill/>
        </p:spPr>
        <p:txBody>
          <a:bodyPr wrap="none" rtlCol="0">
            <a:spAutoFit/>
          </a:bodyPr>
          <a:lstStyle/>
          <a:p>
            <a:pPr marL="285750" indent="-285750">
              <a:buFont typeface="Arial" pitchFamily="34" charset="0"/>
              <a:buChar char="•"/>
            </a:pPr>
            <a:r>
              <a:rPr lang="el-GR" i="1" dirty="0">
                <a:solidFill>
                  <a:prstClr val="black"/>
                </a:solidFill>
                <a:latin typeface="Trebuchet MS"/>
              </a:rPr>
              <a:t>Άρρυθμη ταχυκαρδία</a:t>
            </a:r>
            <a:endParaRPr lang="en-US" i="1" dirty="0">
              <a:solidFill>
                <a:prstClr val="black"/>
              </a:solidFill>
              <a:latin typeface="Trebuchet MS"/>
            </a:endParaRPr>
          </a:p>
          <a:p>
            <a:pPr marL="285750" indent="-285750">
              <a:buFont typeface="Arial" pitchFamily="34" charset="0"/>
              <a:buChar char="•"/>
            </a:pPr>
            <a:r>
              <a:rPr lang="el-GR" i="1" dirty="0">
                <a:solidFill>
                  <a:prstClr val="black"/>
                </a:solidFill>
                <a:latin typeface="Trebuchet MS"/>
              </a:rPr>
              <a:t>Πιθανός μηχανισμός </a:t>
            </a:r>
            <a:r>
              <a:rPr lang="en-US" i="1" dirty="0">
                <a:solidFill>
                  <a:prstClr val="black"/>
                </a:solidFill>
                <a:latin typeface="Trebuchet MS"/>
              </a:rPr>
              <a:t>triggered activity</a:t>
            </a:r>
            <a:endParaRPr lang="el-GR" i="1" dirty="0">
              <a:solidFill>
                <a:prstClr val="black"/>
              </a:solidFill>
              <a:latin typeface="Trebuchet MS"/>
            </a:endParaRPr>
          </a:p>
          <a:p>
            <a:pPr marL="285750" indent="-285750">
              <a:buFont typeface="Arial" pitchFamily="34" charset="0"/>
              <a:buChar char="•"/>
            </a:pPr>
            <a:r>
              <a:rPr lang="el-GR" i="1" dirty="0">
                <a:solidFill>
                  <a:prstClr val="black"/>
                </a:solidFill>
                <a:latin typeface="Trebuchet MS"/>
              </a:rPr>
              <a:t>Πνευμονική νόσος, βαλβιδοπάθεια, ΣΝ</a:t>
            </a:r>
            <a:endParaRPr lang="en-US" i="1" dirty="0">
              <a:solidFill>
                <a:prstClr val="black"/>
              </a:solidFill>
              <a:latin typeface="Trebuchet MS"/>
            </a:endParaRPr>
          </a:p>
          <a:p>
            <a:pPr marL="285750" indent="-285750">
              <a:buFont typeface="Arial" pitchFamily="34" charset="0"/>
              <a:buChar char="•"/>
            </a:pPr>
            <a:endParaRPr lang="el-GR" i="1" dirty="0">
              <a:solidFill>
                <a:prstClr val="black"/>
              </a:solidFill>
              <a:latin typeface="Trebuchet MS"/>
            </a:endParaRPr>
          </a:p>
          <a:p>
            <a:pPr marL="285750" indent="-285750">
              <a:buClr>
                <a:srgbClr val="E40059">
                  <a:lumMod val="75000"/>
                </a:srgbClr>
              </a:buClr>
              <a:buFont typeface="Arial" pitchFamily="34" charset="0"/>
              <a:buChar char="•"/>
            </a:pPr>
            <a:r>
              <a:rPr lang="el-GR" i="1" dirty="0">
                <a:solidFill>
                  <a:prstClr val="black"/>
                </a:solidFill>
                <a:latin typeface="Trebuchet MS"/>
              </a:rPr>
              <a:t>Διαφορετικής μορφολογίας κύματα Ρ</a:t>
            </a:r>
            <a:endParaRPr lang="en-US" i="1" dirty="0">
              <a:solidFill>
                <a:prstClr val="black"/>
              </a:solidFill>
              <a:latin typeface="Trebuchet MS"/>
            </a:endParaRPr>
          </a:p>
          <a:p>
            <a:pPr marL="285750" indent="-285750">
              <a:buClr>
                <a:srgbClr val="E40059">
                  <a:lumMod val="75000"/>
                </a:srgbClr>
              </a:buClr>
              <a:buFont typeface="Arial" pitchFamily="34" charset="0"/>
              <a:buChar char="•"/>
            </a:pPr>
            <a:endParaRPr lang="el-GR" i="1" dirty="0">
              <a:solidFill>
                <a:prstClr val="black"/>
              </a:solidFill>
              <a:latin typeface="Trebuchet MS"/>
            </a:endParaRPr>
          </a:p>
          <a:p>
            <a:pPr marL="285750" indent="-285750">
              <a:buClr>
                <a:srgbClr val="E40059">
                  <a:lumMod val="75000"/>
                </a:srgbClr>
              </a:buClr>
              <a:buFont typeface="Arial" pitchFamily="34" charset="0"/>
              <a:buChar char="•"/>
            </a:pPr>
            <a:r>
              <a:rPr lang="el-GR" i="1" dirty="0">
                <a:solidFill>
                  <a:prstClr val="black"/>
                </a:solidFill>
                <a:latin typeface="Trebuchet MS"/>
              </a:rPr>
              <a:t>Κολπική συχνότητα&gt;100</a:t>
            </a:r>
            <a:endParaRPr lang="en-US" i="1" dirty="0">
              <a:solidFill>
                <a:prstClr val="black"/>
              </a:solidFill>
              <a:latin typeface="Trebuchet MS"/>
            </a:endParaRPr>
          </a:p>
          <a:p>
            <a:pPr marL="285750" indent="-285750">
              <a:buClr>
                <a:srgbClr val="E40059">
                  <a:lumMod val="75000"/>
                </a:srgbClr>
              </a:buClr>
              <a:buFont typeface="Arial" pitchFamily="34" charset="0"/>
              <a:buChar char="•"/>
            </a:pPr>
            <a:endParaRPr lang="el-GR" i="1" dirty="0">
              <a:solidFill>
                <a:prstClr val="black"/>
              </a:solidFill>
              <a:latin typeface="Trebuchet MS"/>
            </a:endParaRPr>
          </a:p>
          <a:p>
            <a:pPr marL="285750" indent="-285750">
              <a:buClr>
                <a:srgbClr val="E40059">
                  <a:lumMod val="75000"/>
                </a:srgbClr>
              </a:buClr>
              <a:buFont typeface="Arial" pitchFamily="34" charset="0"/>
              <a:buChar char="•"/>
            </a:pPr>
            <a:r>
              <a:rPr lang="el-GR" i="1" dirty="0">
                <a:solidFill>
                  <a:prstClr val="black"/>
                </a:solidFill>
                <a:latin typeface="Trebuchet MS"/>
              </a:rPr>
              <a:t>Ρ</a:t>
            </a:r>
            <a:r>
              <a:rPr lang="en-US" i="1" dirty="0">
                <a:solidFill>
                  <a:prstClr val="black"/>
                </a:solidFill>
                <a:latin typeface="Trebuchet MS"/>
              </a:rPr>
              <a:t>-P, P-R, R-R </a:t>
            </a:r>
            <a:r>
              <a:rPr lang="el-GR" i="1" dirty="0">
                <a:solidFill>
                  <a:prstClr val="black"/>
                </a:solidFill>
                <a:latin typeface="Trebuchet MS"/>
              </a:rPr>
              <a:t>μεταβαλλόμενα</a:t>
            </a:r>
          </a:p>
          <a:p>
            <a:endParaRPr lang="el-GR" i="1" dirty="0">
              <a:solidFill>
                <a:prstClr val="black"/>
              </a:solidFill>
              <a:latin typeface="Trebuchet MS"/>
            </a:endParaRPr>
          </a:p>
        </p:txBody>
      </p:sp>
      <p:pic>
        <p:nvPicPr>
          <p:cNvPr id="18442" name="Picture 10" descr="Αποτέλεσμα εικόνας για multifocal atrial tachycardia"/>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063552" y="3744396"/>
            <a:ext cx="8064896" cy="2852957"/>
          </a:xfrm>
          <a:prstGeom prst="rect">
            <a:avLst/>
          </a:prstGeom>
          <a:noFill/>
          <a:extLst>
            <a:ext uri="{909E8E84-426E-40DD-AFC4-6F175D3DCCD1}">
              <a14:hiddenFill xmlns:a14="http://schemas.microsoft.com/office/drawing/2010/main" xmlns="">
                <a:solidFill>
                  <a:srgbClr val="FFFFFF"/>
                </a:solidFill>
              </a14:hiddenFill>
            </a:ext>
          </a:extLst>
        </p:spPr>
      </p:pic>
      <p:pic>
        <p:nvPicPr>
          <p:cNvPr id="9" name="Picture 2" descr="Αποτέλεσμα εικόνας για multifocal atrial tachycardia"/>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734336" y="1074082"/>
            <a:ext cx="2413406" cy="208038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6979646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0660" name="Rectangle 4">
            <a:extLst>
              <a:ext uri="{FF2B5EF4-FFF2-40B4-BE49-F238E27FC236}">
                <a16:creationId xmlns:a16="http://schemas.microsoft.com/office/drawing/2014/main" xmlns="" id="{FC3E3BBF-0166-40E4-A961-4170B76676F8}"/>
              </a:ext>
            </a:extLst>
          </p:cNvPr>
          <p:cNvSpPr>
            <a:spLocks noGrp="1" noChangeArrowheads="1"/>
          </p:cNvSpPr>
          <p:nvPr>
            <p:ph type="title"/>
          </p:nvPr>
        </p:nvSpPr>
        <p:spPr>
          <a:xfrm>
            <a:off x="1055688" y="549276"/>
            <a:ext cx="8229601" cy="1139825"/>
          </a:xfrm>
        </p:spPr>
        <p:txBody>
          <a:bodyPr/>
          <a:lstStyle/>
          <a:p>
            <a:pPr eaLnBrk="1" hangingPunct="1">
              <a:defRPr/>
            </a:pPr>
            <a:r>
              <a:rPr lang="el-GR"/>
              <a:t>	</a:t>
            </a:r>
            <a:r>
              <a:rPr lang="el-GR" sz="2400">
                <a:effectLst/>
              </a:rPr>
              <a:t>	</a:t>
            </a:r>
            <a:r>
              <a:rPr lang="el-GR" sz="2400" u="sng">
                <a:effectLst/>
              </a:rPr>
              <a:t>1. Έκτακτες  κομβικές συστολές</a:t>
            </a:r>
          </a:p>
        </p:txBody>
      </p:sp>
      <p:graphicFrame>
        <p:nvGraphicFramePr>
          <p:cNvPr id="27651" name="Object 3">
            <a:extLst>
              <a:ext uri="{FF2B5EF4-FFF2-40B4-BE49-F238E27FC236}">
                <a16:creationId xmlns:a16="http://schemas.microsoft.com/office/drawing/2014/main" xmlns="" id="{C556DEDA-9D1F-49C8-BE6D-5C62394B2CD7}"/>
              </a:ext>
            </a:extLst>
          </p:cNvPr>
          <p:cNvGraphicFramePr>
            <a:graphicFrameLocks noGrp="1" noChangeAspect="1"/>
          </p:cNvGraphicFramePr>
          <p:nvPr>
            <p:ph idx="1"/>
          </p:nvPr>
        </p:nvGraphicFramePr>
        <p:xfrm>
          <a:off x="2640014" y="1628775"/>
          <a:ext cx="6480175" cy="1447800"/>
        </p:xfrm>
        <a:graphic>
          <a:graphicData uri="http://schemas.openxmlformats.org/presentationml/2006/ole">
            <p:oleObj spid="_x0000_s19473" name="Εικόνα bitmap" r:id="rId3" imgW="3371429" imgH="1448002" progId="PBrush">
              <p:embed/>
            </p:oleObj>
          </a:graphicData>
        </a:graphic>
      </p:graphicFrame>
      <p:sp>
        <p:nvSpPr>
          <p:cNvPr id="27652" name="Text Box 6">
            <a:extLst>
              <a:ext uri="{FF2B5EF4-FFF2-40B4-BE49-F238E27FC236}">
                <a16:creationId xmlns:a16="http://schemas.microsoft.com/office/drawing/2014/main" xmlns="" id="{2C51C840-87AD-43A2-9F5A-EEF62EFC498F}"/>
              </a:ext>
            </a:extLst>
          </p:cNvPr>
          <p:cNvSpPr txBox="1">
            <a:spLocks noChangeArrowheads="1"/>
          </p:cNvSpPr>
          <p:nvPr/>
        </p:nvSpPr>
        <p:spPr bwMode="auto">
          <a:xfrm>
            <a:off x="1992313" y="450850"/>
            <a:ext cx="82804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fontAlgn="base">
              <a:spcBef>
                <a:spcPct val="50000"/>
              </a:spcBef>
              <a:spcAft>
                <a:spcPct val="0"/>
              </a:spcAft>
              <a:buClrTx/>
              <a:buSzTx/>
              <a:buNone/>
            </a:pPr>
            <a:r>
              <a:rPr lang="en-US" altLang="el-GR" sz="2400" b="1">
                <a:solidFill>
                  <a:srgbClr val="FFFF00"/>
                </a:solidFill>
              </a:rPr>
              <a:t>III. </a:t>
            </a:r>
            <a:r>
              <a:rPr lang="el-GR" altLang="el-GR" sz="2400" b="1">
                <a:solidFill>
                  <a:srgbClr val="FFFF00"/>
                </a:solidFill>
              </a:rPr>
              <a:t>Από τον κόμβο και το δεμάτιο του</a:t>
            </a:r>
            <a:r>
              <a:rPr lang="en-US" altLang="el-GR" sz="2400">
                <a:solidFill>
                  <a:srgbClr val="FFFF00"/>
                </a:solidFill>
              </a:rPr>
              <a:t>  </a:t>
            </a:r>
            <a:r>
              <a:rPr lang="en-US" altLang="el-GR" sz="2400" b="1">
                <a:solidFill>
                  <a:srgbClr val="FFFF00"/>
                </a:solidFill>
              </a:rPr>
              <a:t>His</a:t>
            </a:r>
            <a:endParaRPr lang="el-GR" altLang="el-GR" sz="2400" b="1">
              <a:solidFill>
                <a:srgbClr val="FFFF00"/>
              </a:solidFill>
            </a:endParaRPr>
          </a:p>
        </p:txBody>
      </p:sp>
      <p:sp>
        <p:nvSpPr>
          <p:cNvPr id="27653" name="Text Box 7">
            <a:extLst>
              <a:ext uri="{FF2B5EF4-FFF2-40B4-BE49-F238E27FC236}">
                <a16:creationId xmlns:a16="http://schemas.microsoft.com/office/drawing/2014/main" xmlns="" id="{CA2DF69A-F78D-43DC-8D0E-C8F11EB82572}"/>
              </a:ext>
            </a:extLst>
          </p:cNvPr>
          <p:cNvSpPr txBox="1">
            <a:spLocks noChangeArrowheads="1"/>
          </p:cNvSpPr>
          <p:nvPr/>
        </p:nvSpPr>
        <p:spPr bwMode="auto">
          <a:xfrm>
            <a:off x="2135188" y="3284538"/>
            <a:ext cx="7632700" cy="32559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fontAlgn="base">
              <a:spcBef>
                <a:spcPct val="50000"/>
              </a:spcBef>
              <a:spcAft>
                <a:spcPct val="0"/>
              </a:spcAft>
              <a:buClrTx/>
              <a:buSzTx/>
              <a:buNone/>
            </a:pPr>
            <a:r>
              <a:rPr lang="el-GR" altLang="el-GR" sz="1800">
                <a:solidFill>
                  <a:srgbClr val="FFFFFF"/>
                </a:solidFill>
              </a:rPr>
              <a:t>ΗΚΓ χαρακτηριστικά</a:t>
            </a:r>
            <a:r>
              <a:rPr lang="en-US" altLang="el-GR" sz="1800">
                <a:solidFill>
                  <a:srgbClr val="FFFFFF"/>
                </a:solidFill>
              </a:rPr>
              <a:t>:</a:t>
            </a:r>
          </a:p>
          <a:p>
            <a:pPr fontAlgn="base">
              <a:spcBef>
                <a:spcPct val="50000"/>
              </a:spcBef>
              <a:spcAft>
                <a:spcPct val="0"/>
              </a:spcAft>
              <a:buClrTx/>
              <a:buSzTx/>
              <a:buNone/>
            </a:pPr>
            <a:r>
              <a:rPr lang="el-GR" altLang="el-GR" sz="1800">
                <a:solidFill>
                  <a:srgbClr val="FFFFFF"/>
                </a:solidFill>
              </a:rPr>
              <a:t>               1. </a:t>
            </a:r>
            <a:r>
              <a:rPr lang="en-US" altLang="el-GR" sz="1800">
                <a:solidFill>
                  <a:srgbClr val="FFFFFF"/>
                </a:solidFill>
              </a:rPr>
              <a:t>P </a:t>
            </a:r>
            <a:r>
              <a:rPr lang="el-GR" altLang="el-GR" sz="1800">
                <a:solidFill>
                  <a:srgbClr val="FFFFFF"/>
                </a:solidFill>
              </a:rPr>
              <a:t>αρνητικά στις</a:t>
            </a:r>
            <a:r>
              <a:rPr lang="en-US" altLang="el-GR" sz="1800">
                <a:solidFill>
                  <a:srgbClr val="FFFFFF"/>
                </a:solidFill>
              </a:rPr>
              <a:t> II, III, aVF.</a:t>
            </a:r>
          </a:p>
          <a:p>
            <a:pPr fontAlgn="base">
              <a:spcBef>
                <a:spcPct val="50000"/>
              </a:spcBef>
              <a:spcAft>
                <a:spcPct val="0"/>
              </a:spcAft>
              <a:buClrTx/>
              <a:buSzTx/>
              <a:buNone/>
            </a:pPr>
            <a:r>
              <a:rPr lang="el-GR" altLang="el-GR" sz="1800">
                <a:solidFill>
                  <a:srgbClr val="FFFFFF"/>
                </a:solidFill>
              </a:rPr>
              <a:t>               2. Τα </a:t>
            </a:r>
            <a:r>
              <a:rPr lang="en-US" altLang="el-GR" sz="1800">
                <a:solidFill>
                  <a:srgbClr val="FFFFFF"/>
                </a:solidFill>
              </a:rPr>
              <a:t>P</a:t>
            </a:r>
            <a:r>
              <a:rPr lang="el-GR" altLang="el-GR" sz="1800">
                <a:solidFill>
                  <a:srgbClr val="FFFFFF"/>
                </a:solidFill>
              </a:rPr>
              <a:t> δυνατόν να προηγούνται των</a:t>
            </a:r>
            <a:r>
              <a:rPr lang="en-US" altLang="el-GR" sz="1800">
                <a:solidFill>
                  <a:srgbClr val="FFFFFF"/>
                </a:solidFill>
              </a:rPr>
              <a:t> QRS</a:t>
            </a:r>
            <a:r>
              <a:rPr lang="el-GR" altLang="el-GR" sz="1800">
                <a:solidFill>
                  <a:srgbClr val="FFFFFF"/>
                </a:solidFill>
              </a:rPr>
              <a:t>, να συμπίπτουν ή να</a:t>
            </a:r>
            <a:endParaRPr lang="en-US" altLang="el-GR" sz="1800">
              <a:solidFill>
                <a:srgbClr val="FFFFFF"/>
              </a:solidFill>
            </a:endParaRPr>
          </a:p>
          <a:p>
            <a:pPr fontAlgn="base">
              <a:spcBef>
                <a:spcPct val="50000"/>
              </a:spcBef>
              <a:spcAft>
                <a:spcPct val="0"/>
              </a:spcAft>
              <a:buClrTx/>
              <a:buSzTx/>
              <a:buNone/>
            </a:pPr>
            <a:r>
              <a:rPr lang="en-US" altLang="el-GR" sz="1800">
                <a:solidFill>
                  <a:srgbClr val="FFFFFF"/>
                </a:solidFill>
              </a:rPr>
              <a:t>                  </a:t>
            </a:r>
            <a:r>
              <a:rPr lang="el-GR" altLang="el-GR" sz="1800">
                <a:solidFill>
                  <a:srgbClr val="FFFFFF"/>
                </a:solidFill>
              </a:rPr>
              <a:t>  έπονται των </a:t>
            </a:r>
            <a:r>
              <a:rPr lang="en-US" altLang="el-GR" sz="1800">
                <a:solidFill>
                  <a:srgbClr val="FFFFFF"/>
                </a:solidFill>
              </a:rPr>
              <a:t>QRS.</a:t>
            </a:r>
            <a:endParaRPr lang="el-GR" altLang="el-GR" sz="1800">
              <a:solidFill>
                <a:srgbClr val="FFFFFF"/>
              </a:solidFill>
            </a:endParaRPr>
          </a:p>
          <a:p>
            <a:pPr fontAlgn="base">
              <a:spcBef>
                <a:spcPct val="50000"/>
              </a:spcBef>
              <a:spcAft>
                <a:spcPct val="0"/>
              </a:spcAft>
              <a:buClrTx/>
              <a:buSzTx/>
              <a:buNone/>
            </a:pPr>
            <a:r>
              <a:rPr lang="el-GR" altLang="el-GR" sz="1800">
                <a:solidFill>
                  <a:srgbClr val="FFFFFF"/>
                </a:solidFill>
              </a:rPr>
              <a:t>               3.</a:t>
            </a:r>
            <a:r>
              <a:rPr lang="en-US" altLang="el-GR" sz="1800">
                <a:solidFill>
                  <a:srgbClr val="FFFFFF"/>
                </a:solidFill>
              </a:rPr>
              <a:t> PQ</a:t>
            </a:r>
            <a:r>
              <a:rPr lang="el-GR" altLang="el-GR" sz="1800">
                <a:solidFill>
                  <a:srgbClr val="FFFFFF"/>
                </a:solidFill>
              </a:rPr>
              <a:t> βραχύ(</a:t>
            </a:r>
            <a:r>
              <a:rPr lang="el-GR" altLang="el-GR" sz="1800" u="sng">
                <a:solidFill>
                  <a:srgbClr val="FFFFFF"/>
                </a:solidFill>
              </a:rPr>
              <a:t>&lt;</a:t>
            </a:r>
            <a:r>
              <a:rPr lang="el-GR" altLang="el-GR" sz="1800">
                <a:solidFill>
                  <a:srgbClr val="FFFFFF"/>
                </a:solidFill>
              </a:rPr>
              <a:t> 0,12</a:t>
            </a:r>
            <a:r>
              <a:rPr lang="en-US" altLang="el-GR" sz="1800">
                <a:solidFill>
                  <a:srgbClr val="FFFFFF"/>
                </a:solidFill>
              </a:rPr>
              <a:t> sec</a:t>
            </a:r>
            <a:r>
              <a:rPr lang="el-GR" altLang="el-GR" sz="1800">
                <a:solidFill>
                  <a:srgbClr val="FFFFFF"/>
                </a:solidFill>
              </a:rPr>
              <a:t>)</a:t>
            </a:r>
          </a:p>
          <a:p>
            <a:pPr fontAlgn="base">
              <a:spcBef>
                <a:spcPct val="50000"/>
              </a:spcBef>
              <a:spcAft>
                <a:spcPct val="0"/>
              </a:spcAft>
              <a:buClrTx/>
              <a:buSzTx/>
              <a:buNone/>
            </a:pPr>
            <a:r>
              <a:rPr lang="el-GR" altLang="el-GR" sz="1800">
                <a:solidFill>
                  <a:srgbClr val="FFFFFF"/>
                </a:solidFill>
              </a:rPr>
              <a:t>               4.</a:t>
            </a:r>
            <a:r>
              <a:rPr lang="en-US" altLang="el-GR" sz="1800">
                <a:solidFill>
                  <a:srgbClr val="FFFFFF"/>
                </a:solidFill>
              </a:rPr>
              <a:t> QRS </a:t>
            </a:r>
            <a:r>
              <a:rPr lang="el-GR" altLang="el-GR" sz="1800">
                <a:solidFill>
                  <a:srgbClr val="FFFFFF"/>
                </a:solidFill>
              </a:rPr>
              <a:t>φυσιολογικά στενά αλλά επί αλλοδρομίας ευρέα</a:t>
            </a:r>
          </a:p>
          <a:p>
            <a:pPr fontAlgn="base">
              <a:spcBef>
                <a:spcPct val="50000"/>
              </a:spcBef>
              <a:spcAft>
                <a:spcPct val="0"/>
              </a:spcAft>
              <a:buClrTx/>
              <a:buSzTx/>
              <a:buNone/>
            </a:pPr>
            <a:r>
              <a:rPr lang="el-GR" altLang="el-GR" sz="1800">
                <a:solidFill>
                  <a:srgbClr val="FFFFFF"/>
                </a:solidFill>
              </a:rPr>
              <a:t>               5. Αναπληρωματική παύλα ατελής (εάν συμβεί παλίνδρομη</a:t>
            </a:r>
            <a:endParaRPr lang="en-US" altLang="el-GR" sz="1800">
              <a:solidFill>
                <a:srgbClr val="FFFFFF"/>
              </a:solidFill>
            </a:endParaRPr>
          </a:p>
          <a:p>
            <a:pPr fontAlgn="base">
              <a:spcBef>
                <a:spcPct val="50000"/>
              </a:spcBef>
              <a:spcAft>
                <a:spcPct val="0"/>
              </a:spcAft>
              <a:buClrTx/>
              <a:buSzTx/>
              <a:buNone/>
            </a:pPr>
            <a:r>
              <a:rPr lang="en-US" altLang="el-GR" sz="1800">
                <a:solidFill>
                  <a:srgbClr val="FFFFFF"/>
                </a:solidFill>
              </a:rPr>
              <a:t>                  </a:t>
            </a:r>
            <a:r>
              <a:rPr lang="el-GR" altLang="el-GR" sz="1800">
                <a:solidFill>
                  <a:srgbClr val="FFFFFF"/>
                </a:solidFill>
              </a:rPr>
              <a:t> κολπική διέγερση) ή πλήρης (εάν δεν συμβεί).</a:t>
            </a:r>
          </a:p>
        </p:txBody>
      </p:sp>
    </p:spTree>
    <p:extLst>
      <p:ext uri="{BB962C8B-B14F-4D97-AF65-F5344CB8AC3E}">
        <p14:creationId xmlns:p14="http://schemas.microsoft.com/office/powerpoint/2010/main" xmlns="" val="66768391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2708" name="Rectangle 4">
            <a:extLst>
              <a:ext uri="{FF2B5EF4-FFF2-40B4-BE49-F238E27FC236}">
                <a16:creationId xmlns:a16="http://schemas.microsoft.com/office/drawing/2014/main" xmlns="" id="{2B563E5A-8EEA-45A0-93A4-2417515E304B}"/>
              </a:ext>
            </a:extLst>
          </p:cNvPr>
          <p:cNvSpPr>
            <a:spLocks noGrp="1" noChangeArrowheads="1"/>
          </p:cNvSpPr>
          <p:nvPr>
            <p:ph type="title"/>
          </p:nvPr>
        </p:nvSpPr>
        <p:spPr/>
        <p:txBody>
          <a:bodyPr/>
          <a:lstStyle/>
          <a:p>
            <a:pPr eaLnBrk="1" hangingPunct="1">
              <a:defRPr/>
            </a:pPr>
            <a:r>
              <a:rPr lang="el-GR" sz="2400">
                <a:solidFill>
                  <a:schemeClr val="tx1"/>
                </a:solidFill>
              </a:rPr>
              <a:t>Ατελής αναπληρωματική παύλα</a:t>
            </a:r>
            <a:r>
              <a:rPr lang="el-GR" sz="2400"/>
              <a:t> </a:t>
            </a:r>
          </a:p>
        </p:txBody>
      </p:sp>
      <p:graphicFrame>
        <p:nvGraphicFramePr>
          <p:cNvPr id="28675" name="Object 3">
            <a:extLst>
              <a:ext uri="{FF2B5EF4-FFF2-40B4-BE49-F238E27FC236}">
                <a16:creationId xmlns:a16="http://schemas.microsoft.com/office/drawing/2014/main" xmlns="" id="{71384BF8-0636-40A5-84A7-D81BCC219B62}"/>
              </a:ext>
            </a:extLst>
          </p:cNvPr>
          <p:cNvGraphicFramePr>
            <a:graphicFrameLocks noGrp="1" noChangeAspect="1"/>
          </p:cNvGraphicFramePr>
          <p:nvPr>
            <p:ph idx="1"/>
          </p:nvPr>
        </p:nvGraphicFramePr>
        <p:xfrm>
          <a:off x="2424113" y="2276476"/>
          <a:ext cx="7632700" cy="2390775"/>
        </p:xfrm>
        <a:graphic>
          <a:graphicData uri="http://schemas.openxmlformats.org/presentationml/2006/ole">
            <p:oleObj spid="_x0000_s20497" name="Εικόνα bitmap" r:id="rId3" imgW="4191585" imgH="1609524" progId="PBrush">
              <p:embed/>
            </p:oleObj>
          </a:graphicData>
        </a:graphic>
      </p:graphicFrame>
    </p:spTree>
    <p:extLst>
      <p:ext uri="{BB962C8B-B14F-4D97-AF65-F5344CB8AC3E}">
        <p14:creationId xmlns:p14="http://schemas.microsoft.com/office/powerpoint/2010/main" xmlns="" val="39722689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4756" name="Rectangle 4">
            <a:extLst>
              <a:ext uri="{FF2B5EF4-FFF2-40B4-BE49-F238E27FC236}">
                <a16:creationId xmlns:a16="http://schemas.microsoft.com/office/drawing/2014/main" xmlns="" id="{162EF8D2-A65B-4D61-9753-7843DD8B0D38}"/>
              </a:ext>
            </a:extLst>
          </p:cNvPr>
          <p:cNvSpPr>
            <a:spLocks noGrp="1" noChangeArrowheads="1"/>
          </p:cNvSpPr>
          <p:nvPr>
            <p:ph type="title"/>
          </p:nvPr>
        </p:nvSpPr>
        <p:spPr/>
        <p:txBody>
          <a:bodyPr/>
          <a:lstStyle/>
          <a:p>
            <a:pPr algn="l" eaLnBrk="1" hangingPunct="1">
              <a:defRPr/>
            </a:pPr>
            <a:r>
              <a:rPr lang="el-GR" sz="2400" u="sng">
                <a:solidFill>
                  <a:schemeClr val="tx1"/>
                </a:solidFill>
                <a:effectLst/>
              </a:rPr>
              <a:t>2. Κομβικές διαφυγές (συστολές εκ διαφυγής- κομβικός </a:t>
            </a:r>
            <a:br>
              <a:rPr lang="el-GR" sz="2400" u="sng">
                <a:solidFill>
                  <a:schemeClr val="tx1"/>
                </a:solidFill>
                <a:effectLst/>
              </a:rPr>
            </a:br>
            <a:r>
              <a:rPr lang="el-GR" sz="2400">
                <a:solidFill>
                  <a:schemeClr val="tx1"/>
                </a:solidFill>
                <a:effectLst/>
              </a:rPr>
              <a:t>    </a:t>
            </a:r>
            <a:r>
              <a:rPr lang="el-GR" sz="2400" u="sng">
                <a:solidFill>
                  <a:schemeClr val="tx1"/>
                </a:solidFill>
                <a:effectLst/>
              </a:rPr>
              <a:t>ρυθμός)</a:t>
            </a:r>
            <a:r>
              <a:rPr lang="el-GR" sz="2400">
                <a:solidFill>
                  <a:schemeClr val="tx1"/>
                </a:solidFill>
                <a:effectLst/>
              </a:rPr>
              <a:t>.</a:t>
            </a:r>
            <a:r>
              <a:rPr lang="el-GR" sz="4000"/>
              <a:t> </a:t>
            </a:r>
          </a:p>
        </p:txBody>
      </p:sp>
      <p:graphicFrame>
        <p:nvGraphicFramePr>
          <p:cNvPr id="29699" name="Object 3">
            <a:extLst>
              <a:ext uri="{FF2B5EF4-FFF2-40B4-BE49-F238E27FC236}">
                <a16:creationId xmlns:a16="http://schemas.microsoft.com/office/drawing/2014/main" xmlns="" id="{EF80EB4A-2B57-459F-AA05-ECA2F0B9AA84}"/>
              </a:ext>
            </a:extLst>
          </p:cNvPr>
          <p:cNvGraphicFramePr>
            <a:graphicFrameLocks noGrp="1" noChangeAspect="1"/>
          </p:cNvGraphicFramePr>
          <p:nvPr>
            <p:ph idx="1"/>
          </p:nvPr>
        </p:nvGraphicFramePr>
        <p:xfrm>
          <a:off x="2279650" y="2632075"/>
          <a:ext cx="7416800" cy="2236788"/>
        </p:xfrm>
        <a:graphic>
          <a:graphicData uri="http://schemas.openxmlformats.org/presentationml/2006/ole">
            <p:oleObj spid="_x0000_s21521" name="Εικόνα bitmap" r:id="rId3" imgW="4933333" imgH="1448002" progId="PBrush">
              <p:embed/>
            </p:oleObj>
          </a:graphicData>
        </a:graphic>
      </p:graphicFrame>
      <p:sp>
        <p:nvSpPr>
          <p:cNvPr id="29700" name="Text Box 6">
            <a:extLst>
              <a:ext uri="{FF2B5EF4-FFF2-40B4-BE49-F238E27FC236}">
                <a16:creationId xmlns:a16="http://schemas.microsoft.com/office/drawing/2014/main" xmlns="" id="{586A4DE4-D963-4A69-9E2F-E3AB2EFDF2A4}"/>
              </a:ext>
            </a:extLst>
          </p:cNvPr>
          <p:cNvSpPr txBox="1">
            <a:spLocks noChangeArrowheads="1"/>
          </p:cNvSpPr>
          <p:nvPr/>
        </p:nvSpPr>
        <p:spPr bwMode="auto">
          <a:xfrm>
            <a:off x="2135189" y="1628776"/>
            <a:ext cx="7705725" cy="701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fontAlgn="base">
              <a:spcBef>
                <a:spcPct val="50000"/>
              </a:spcBef>
              <a:spcAft>
                <a:spcPct val="0"/>
              </a:spcAft>
              <a:buClrTx/>
              <a:buSzTx/>
              <a:buNone/>
            </a:pPr>
            <a:r>
              <a:rPr lang="el-GR" altLang="el-GR" sz="2000">
                <a:solidFill>
                  <a:srgbClr val="FFFFFF"/>
                </a:solidFill>
              </a:rPr>
              <a:t>Όταν ο φλεβόκομβος αργήσει να βγάλει το επόμενο ερέθισμα και ο κόμβος διαφύγει της κατασταλτικής δράσεως του φλεβοκόμβου.</a:t>
            </a:r>
          </a:p>
        </p:txBody>
      </p:sp>
      <p:sp>
        <p:nvSpPr>
          <p:cNvPr id="29701" name="Text Box 7">
            <a:extLst>
              <a:ext uri="{FF2B5EF4-FFF2-40B4-BE49-F238E27FC236}">
                <a16:creationId xmlns:a16="http://schemas.microsoft.com/office/drawing/2014/main" xmlns="" id="{0ACBD910-4C7F-4C76-824E-E5BE6643D966}"/>
              </a:ext>
            </a:extLst>
          </p:cNvPr>
          <p:cNvSpPr txBox="1">
            <a:spLocks noChangeArrowheads="1"/>
          </p:cNvSpPr>
          <p:nvPr/>
        </p:nvSpPr>
        <p:spPr bwMode="auto">
          <a:xfrm>
            <a:off x="2279650" y="5013326"/>
            <a:ext cx="7632700" cy="701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fontAlgn="base">
              <a:spcBef>
                <a:spcPct val="50000"/>
              </a:spcBef>
              <a:spcAft>
                <a:spcPct val="0"/>
              </a:spcAft>
              <a:buClrTx/>
              <a:buSzTx/>
              <a:buNone/>
            </a:pPr>
            <a:r>
              <a:rPr lang="el-GR" altLang="el-GR" sz="2000">
                <a:solidFill>
                  <a:srgbClr val="FFFFFF"/>
                </a:solidFill>
              </a:rPr>
              <a:t>Η έκτακτη αυτή συστολή εμφανίζεται σε χρόνο μεγαλύτερο από εκείνο που έπρεπε να εμφανιστεί η κανονική συστολή.</a:t>
            </a:r>
          </a:p>
        </p:txBody>
      </p:sp>
    </p:spTree>
    <p:extLst>
      <p:ext uri="{BB962C8B-B14F-4D97-AF65-F5344CB8AC3E}">
        <p14:creationId xmlns:p14="http://schemas.microsoft.com/office/powerpoint/2010/main" xmlns="" val="146171268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2" name="Rectangle 4">
            <a:extLst>
              <a:ext uri="{FF2B5EF4-FFF2-40B4-BE49-F238E27FC236}">
                <a16:creationId xmlns:a16="http://schemas.microsoft.com/office/drawing/2014/main" xmlns="" id="{8E3D5F16-C5EC-4813-9087-85F14BDFF27B}"/>
              </a:ext>
            </a:extLst>
          </p:cNvPr>
          <p:cNvSpPr>
            <a:spLocks noGrp="1" noChangeArrowheads="1"/>
          </p:cNvSpPr>
          <p:nvPr>
            <p:ph type="title"/>
          </p:nvPr>
        </p:nvSpPr>
        <p:spPr/>
        <p:txBody>
          <a:bodyPr/>
          <a:lstStyle/>
          <a:p>
            <a:pPr algn="l" eaLnBrk="1" hangingPunct="1"/>
            <a:r>
              <a:rPr lang="el-GR" altLang="el-GR" sz="2000">
                <a:solidFill>
                  <a:schemeClr val="tx1"/>
                </a:solidFill>
                <a:effectLst/>
              </a:rPr>
              <a:t>Όταν η αδράνεια του φλεβοκόμβου παραταθεί, αναλαμβάνει ο κόμβος ως «δευτερεύον» κέντρο, με συχνότητα &lt;100/λεπτό.</a:t>
            </a:r>
          </a:p>
        </p:txBody>
      </p:sp>
      <p:graphicFrame>
        <p:nvGraphicFramePr>
          <p:cNvPr id="30723" name="Object 3">
            <a:extLst>
              <a:ext uri="{FF2B5EF4-FFF2-40B4-BE49-F238E27FC236}">
                <a16:creationId xmlns:a16="http://schemas.microsoft.com/office/drawing/2014/main" xmlns="" id="{4E4DBCB6-719A-4842-B2D4-67E41FDC20CB}"/>
              </a:ext>
            </a:extLst>
          </p:cNvPr>
          <p:cNvGraphicFramePr>
            <a:graphicFrameLocks noGrp="1" noChangeAspect="1"/>
          </p:cNvGraphicFramePr>
          <p:nvPr>
            <p:ph idx="1"/>
          </p:nvPr>
        </p:nvGraphicFramePr>
        <p:xfrm>
          <a:off x="2135188" y="1628776"/>
          <a:ext cx="7848600" cy="2087563"/>
        </p:xfrm>
        <a:graphic>
          <a:graphicData uri="http://schemas.openxmlformats.org/presentationml/2006/ole">
            <p:oleObj spid="_x0000_s22545" name="Εικόνα bitmap" r:id="rId3" imgW="5219048" imgH="1448002" progId="PBrush">
              <p:embed/>
            </p:oleObj>
          </a:graphicData>
        </a:graphic>
      </p:graphicFrame>
      <p:sp>
        <p:nvSpPr>
          <p:cNvPr id="30724" name="Text Box 6">
            <a:extLst>
              <a:ext uri="{FF2B5EF4-FFF2-40B4-BE49-F238E27FC236}">
                <a16:creationId xmlns:a16="http://schemas.microsoft.com/office/drawing/2014/main" xmlns="" id="{16BB5D9D-9465-40CA-861A-B3C8223B5703}"/>
              </a:ext>
            </a:extLst>
          </p:cNvPr>
          <p:cNvSpPr txBox="1">
            <a:spLocks noChangeArrowheads="1"/>
          </p:cNvSpPr>
          <p:nvPr/>
        </p:nvSpPr>
        <p:spPr bwMode="auto">
          <a:xfrm>
            <a:off x="2208214" y="3933826"/>
            <a:ext cx="7704137" cy="2017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fontAlgn="base">
              <a:spcBef>
                <a:spcPct val="50000"/>
              </a:spcBef>
              <a:spcAft>
                <a:spcPct val="0"/>
              </a:spcAft>
              <a:buClrTx/>
              <a:buSzTx/>
              <a:buNone/>
            </a:pPr>
            <a:r>
              <a:rPr lang="el-GR" altLang="el-GR" sz="1800">
                <a:solidFill>
                  <a:srgbClr val="FFFFFF"/>
                </a:solidFill>
              </a:rPr>
              <a:t>Θεραπεία κομβικών διαφυγών.</a:t>
            </a:r>
          </a:p>
          <a:p>
            <a:pPr fontAlgn="base">
              <a:spcBef>
                <a:spcPct val="50000"/>
              </a:spcBef>
              <a:spcAft>
                <a:spcPct val="0"/>
              </a:spcAft>
              <a:buClrTx/>
              <a:buSzTx/>
              <a:buFontTx/>
              <a:buChar char="-"/>
            </a:pPr>
            <a:r>
              <a:rPr lang="el-GR" altLang="el-GR" sz="1800">
                <a:solidFill>
                  <a:srgbClr val="FFFFFF"/>
                </a:solidFill>
              </a:rPr>
              <a:t> Αποφυγή βραδυκαρδικών φαρμάκων</a:t>
            </a:r>
          </a:p>
          <a:p>
            <a:pPr fontAlgn="base">
              <a:spcBef>
                <a:spcPct val="50000"/>
              </a:spcBef>
              <a:spcAft>
                <a:spcPct val="0"/>
              </a:spcAft>
              <a:buClrTx/>
              <a:buSzTx/>
              <a:buFontTx/>
              <a:buChar char="-"/>
            </a:pPr>
            <a:r>
              <a:rPr lang="el-GR" altLang="el-GR" sz="1800">
                <a:solidFill>
                  <a:srgbClr val="FFFFFF"/>
                </a:solidFill>
              </a:rPr>
              <a:t> Χορηγούμε ατροπίνη</a:t>
            </a:r>
          </a:p>
          <a:p>
            <a:pPr fontAlgn="base">
              <a:spcBef>
                <a:spcPct val="50000"/>
              </a:spcBef>
              <a:spcAft>
                <a:spcPct val="0"/>
              </a:spcAft>
              <a:buClrTx/>
              <a:buSzTx/>
              <a:buFontTx/>
              <a:buChar char="-"/>
            </a:pPr>
            <a:r>
              <a:rPr lang="el-GR" altLang="el-GR" sz="1800">
                <a:solidFill>
                  <a:srgbClr val="FFFFFF"/>
                </a:solidFill>
              </a:rPr>
              <a:t> Διακοπή δακτυλίτιδας</a:t>
            </a:r>
          </a:p>
          <a:p>
            <a:pPr fontAlgn="base">
              <a:spcBef>
                <a:spcPct val="50000"/>
              </a:spcBef>
              <a:spcAft>
                <a:spcPct val="0"/>
              </a:spcAft>
              <a:buClrTx/>
              <a:buSzTx/>
              <a:buFontTx/>
              <a:buChar char="-"/>
            </a:pPr>
            <a:r>
              <a:rPr lang="el-GR" altLang="el-GR" sz="1800">
                <a:solidFill>
                  <a:srgbClr val="FFFFFF"/>
                </a:solidFill>
              </a:rPr>
              <a:t> Βηματοδότηση σε συμπτωματολογία</a:t>
            </a:r>
          </a:p>
        </p:txBody>
      </p:sp>
    </p:spTree>
    <p:extLst>
      <p:ext uri="{BB962C8B-B14F-4D97-AF65-F5344CB8AC3E}">
        <p14:creationId xmlns:p14="http://schemas.microsoft.com/office/powerpoint/2010/main" xmlns="" val="18011519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xmlns="" id="{FED7084F-0584-4C4F-ACBF-6231E12DBE2B}"/>
              </a:ext>
            </a:extLst>
          </p:cNvPr>
          <p:cNvSpPr>
            <a:spLocks noGrp="1"/>
          </p:cNvSpPr>
          <p:nvPr>
            <p:ph type="title"/>
          </p:nvPr>
        </p:nvSpPr>
        <p:spPr>
          <a:xfrm>
            <a:off x="2952751" y="274638"/>
            <a:ext cx="5857875" cy="654050"/>
          </a:xfrm>
          <a:ln w="28575">
            <a:solidFill>
              <a:schemeClr val="tx1"/>
            </a:solidFill>
          </a:ln>
        </p:spPr>
        <p:txBody>
          <a:bodyPr/>
          <a:lstStyle/>
          <a:p>
            <a:pPr>
              <a:defRPr/>
            </a:pPr>
            <a:r>
              <a:rPr lang="en-US" sz="2000" b="1" i="1" dirty="0">
                <a:solidFill>
                  <a:schemeClr val="tx1"/>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THE CARDIAC ACTION POTENTIAL</a:t>
            </a:r>
            <a:endParaRPr lang="el-GR" sz="2000" dirty="0"/>
          </a:p>
        </p:txBody>
      </p:sp>
      <p:pic>
        <p:nvPicPr>
          <p:cNvPr id="10243" name="Picture 2" descr="C:\Users\Olina\Pictures\Οι σαρώσεις μου\2011-02 (Φεβ)\σάρωση0007.jpg">
            <a:extLst>
              <a:ext uri="{FF2B5EF4-FFF2-40B4-BE49-F238E27FC236}">
                <a16:creationId xmlns:a16="http://schemas.microsoft.com/office/drawing/2014/main" xmlns="" id="{AC145465-2118-4A62-B2FB-359C11FEB702}"/>
              </a:ext>
            </a:extLst>
          </p:cNvPr>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a:xfrm>
            <a:off x="1738314" y="1500188"/>
            <a:ext cx="3214687" cy="3429000"/>
          </a:xfrm>
          <a:noFill/>
        </p:spPr>
      </p:pic>
      <p:pic>
        <p:nvPicPr>
          <p:cNvPr id="10244" name="Picture 3" descr="C:\Users\Olina\Pictures\Οι σαρώσεις μου\2011-02 (Φεβ)\σάρωση0004.jpg">
            <a:extLst>
              <a:ext uri="{FF2B5EF4-FFF2-40B4-BE49-F238E27FC236}">
                <a16:creationId xmlns:a16="http://schemas.microsoft.com/office/drawing/2014/main" xmlns="" id="{44738538-1D9F-4046-8273-1FAD69E087CE}"/>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667375" y="3214688"/>
            <a:ext cx="4402138" cy="16684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6 - Ορθογώνιο">
            <a:extLst>
              <a:ext uri="{FF2B5EF4-FFF2-40B4-BE49-F238E27FC236}">
                <a16:creationId xmlns:a16="http://schemas.microsoft.com/office/drawing/2014/main" xmlns="" id="{E4DCD208-35ED-4576-A082-6EE811BEA794}"/>
              </a:ext>
            </a:extLst>
          </p:cNvPr>
          <p:cNvSpPr/>
          <p:nvPr/>
        </p:nvSpPr>
        <p:spPr>
          <a:xfrm>
            <a:off x="7239001" y="6286501"/>
            <a:ext cx="3286125" cy="277813"/>
          </a:xfrm>
          <a:prstGeom prst="rect">
            <a:avLst/>
          </a:prstGeom>
        </p:spPr>
        <p:txBody>
          <a:bodyPr>
            <a:spAutoFit/>
          </a:bodyPr>
          <a:lstStyle/>
          <a:p>
            <a:pPr fontAlgn="base">
              <a:spcBef>
                <a:spcPct val="0"/>
              </a:spcBef>
              <a:spcAft>
                <a:spcPct val="0"/>
              </a:spcAft>
              <a:defRPr/>
            </a:pPr>
            <a:r>
              <a:rPr lang="en-US" sz="1200" b="1" i="1" dirty="0" err="1">
                <a:solidFill>
                  <a:srgbClr val="FF0066"/>
                </a:solidFill>
                <a:effectLst>
                  <a:outerShdw blurRad="38100" dist="38100" dir="2700000" algn="tl">
                    <a:srgbClr val="000000">
                      <a:alpha val="43137"/>
                    </a:srgbClr>
                  </a:outerShdw>
                </a:effectLst>
                <a:latin typeface="Arial" charset="0"/>
              </a:rPr>
              <a:t>Electrophysiologic</a:t>
            </a:r>
            <a:r>
              <a:rPr lang="en-US" sz="1200" b="1" i="1" dirty="0">
                <a:solidFill>
                  <a:srgbClr val="FF0066"/>
                </a:solidFill>
                <a:effectLst>
                  <a:outerShdw blurRad="38100" dist="38100" dir="2700000" algn="tl">
                    <a:srgbClr val="000000">
                      <a:alpha val="43137"/>
                    </a:srgbClr>
                  </a:outerShdw>
                </a:effectLst>
                <a:latin typeface="Arial" charset="0"/>
              </a:rPr>
              <a:t> testing, Rich. </a:t>
            </a:r>
            <a:r>
              <a:rPr lang="en-US" sz="1200" b="1" i="1" dirty="0" err="1">
                <a:solidFill>
                  <a:srgbClr val="FF0066"/>
                </a:solidFill>
                <a:effectLst>
                  <a:outerShdw blurRad="38100" dist="38100" dir="2700000" algn="tl">
                    <a:srgbClr val="000000">
                      <a:alpha val="43137"/>
                    </a:srgbClr>
                  </a:outerShdw>
                </a:effectLst>
                <a:latin typeface="Arial" charset="0"/>
              </a:rPr>
              <a:t>Fogoros</a:t>
            </a:r>
            <a:endParaRPr lang="el-GR" sz="1200" b="1" i="1" dirty="0">
              <a:solidFill>
                <a:srgbClr val="FF0066"/>
              </a:solidFill>
              <a:effectLst>
                <a:outerShdw blurRad="38100" dist="38100" dir="2700000" algn="tl">
                  <a:srgbClr val="000000">
                    <a:alpha val="43137"/>
                  </a:srgbClr>
                </a:outerShdw>
              </a:effectLst>
              <a:latin typeface="Arial" charset="0"/>
            </a:endParaRPr>
          </a:p>
        </p:txBody>
      </p:sp>
      <p:sp>
        <p:nvSpPr>
          <p:cNvPr id="8" name="7 - TextBox">
            <a:extLst>
              <a:ext uri="{FF2B5EF4-FFF2-40B4-BE49-F238E27FC236}">
                <a16:creationId xmlns:a16="http://schemas.microsoft.com/office/drawing/2014/main" xmlns="" id="{E5E3CD66-CF33-45DF-AE20-BA56C72513CF}"/>
              </a:ext>
            </a:extLst>
          </p:cNvPr>
          <p:cNvSpPr txBox="1"/>
          <p:nvPr/>
        </p:nvSpPr>
        <p:spPr>
          <a:xfrm>
            <a:off x="5595939" y="2786064"/>
            <a:ext cx="4357687" cy="369887"/>
          </a:xfrm>
          <a:prstGeom prst="rect">
            <a:avLst/>
          </a:prstGeom>
          <a:noFill/>
        </p:spPr>
        <p:txBody>
          <a:bodyPr>
            <a:spAutoFit/>
          </a:bodyPr>
          <a:lstStyle/>
          <a:p>
            <a:pPr fontAlgn="base">
              <a:spcBef>
                <a:spcPct val="0"/>
              </a:spcBef>
              <a:spcAft>
                <a:spcPct val="0"/>
              </a:spcAft>
              <a:defRPr/>
            </a:pPr>
            <a:r>
              <a:rPr lang="en-US" b="1" i="1" dirty="0">
                <a:solidFill>
                  <a:srgbClr val="000000"/>
                </a:solidFill>
                <a:effectLst>
                  <a:outerShdw blurRad="38100" dist="38100" dir="2700000" algn="tl">
                    <a:srgbClr val="000000">
                      <a:alpha val="43137"/>
                    </a:srgbClr>
                  </a:outerShdw>
                </a:effectLst>
                <a:latin typeface="Arial" charset="0"/>
              </a:rPr>
              <a:t>Automaticity</a:t>
            </a:r>
            <a:endParaRPr lang="el-GR" b="1" i="1" dirty="0">
              <a:solidFill>
                <a:srgbClr val="000000"/>
              </a:solidFill>
              <a:effectLst>
                <a:outerShdw blurRad="38100" dist="38100" dir="2700000" algn="tl">
                  <a:srgbClr val="000000">
                    <a:alpha val="43137"/>
                  </a:srgbClr>
                </a:outerShdw>
              </a:effectLst>
              <a:latin typeface="Arial" charset="0"/>
            </a:endParaRPr>
          </a:p>
        </p:txBody>
      </p:sp>
    </p:spTree>
    <p:extLst>
      <p:ext uri="{BB962C8B-B14F-4D97-AF65-F5344CB8AC3E}">
        <p14:creationId xmlns:p14="http://schemas.microsoft.com/office/powerpoint/2010/main" xmlns="" val="194951571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78852" name="Rectangle 4">
            <a:extLst>
              <a:ext uri="{FF2B5EF4-FFF2-40B4-BE49-F238E27FC236}">
                <a16:creationId xmlns:a16="http://schemas.microsoft.com/office/drawing/2014/main" xmlns="" id="{68AA7B71-FBCE-41F6-A1A8-CDBAAD0F47B3}"/>
              </a:ext>
            </a:extLst>
          </p:cNvPr>
          <p:cNvSpPr>
            <a:spLocks noGrp="1" noChangeArrowheads="1"/>
          </p:cNvSpPr>
          <p:nvPr>
            <p:ph type="title"/>
          </p:nvPr>
        </p:nvSpPr>
        <p:spPr/>
        <p:txBody>
          <a:bodyPr/>
          <a:lstStyle/>
          <a:p>
            <a:pPr algn="l" eaLnBrk="1" hangingPunct="1">
              <a:defRPr/>
            </a:pPr>
            <a:r>
              <a:rPr lang="el-GR" sz="2400" u="sng">
                <a:solidFill>
                  <a:schemeClr val="tx1"/>
                </a:solidFill>
              </a:rPr>
              <a:t>3. Κολποκοιλιακή κομβική αμοιβαία ταχυκαρδία</a:t>
            </a:r>
          </a:p>
        </p:txBody>
      </p:sp>
      <p:graphicFrame>
        <p:nvGraphicFramePr>
          <p:cNvPr id="31747" name="Object 3">
            <a:extLst>
              <a:ext uri="{FF2B5EF4-FFF2-40B4-BE49-F238E27FC236}">
                <a16:creationId xmlns:a16="http://schemas.microsoft.com/office/drawing/2014/main" xmlns="" id="{9C0C39B8-5793-407C-AE2B-199087526C73}"/>
              </a:ext>
            </a:extLst>
          </p:cNvPr>
          <p:cNvGraphicFramePr>
            <a:graphicFrameLocks noGrp="1" noChangeAspect="1"/>
          </p:cNvGraphicFramePr>
          <p:nvPr>
            <p:ph idx="1"/>
          </p:nvPr>
        </p:nvGraphicFramePr>
        <p:xfrm>
          <a:off x="2208213" y="1771650"/>
          <a:ext cx="7848600" cy="1944688"/>
        </p:xfrm>
        <a:graphic>
          <a:graphicData uri="http://schemas.openxmlformats.org/presentationml/2006/ole">
            <p:oleObj spid="_x0000_s23569" name="Εικόνα bitmap" r:id="rId3" imgW="4580952" imgH="828791" progId="PBrush">
              <p:embed/>
            </p:oleObj>
          </a:graphicData>
        </a:graphic>
      </p:graphicFrame>
      <p:sp>
        <p:nvSpPr>
          <p:cNvPr id="31748" name="Text Box 6">
            <a:extLst>
              <a:ext uri="{FF2B5EF4-FFF2-40B4-BE49-F238E27FC236}">
                <a16:creationId xmlns:a16="http://schemas.microsoft.com/office/drawing/2014/main" xmlns="" id="{4CAD4D02-D0FC-4F54-A3BA-87B420EE28CF}"/>
              </a:ext>
            </a:extLst>
          </p:cNvPr>
          <p:cNvSpPr txBox="1">
            <a:spLocks noChangeArrowheads="1"/>
          </p:cNvSpPr>
          <p:nvPr/>
        </p:nvSpPr>
        <p:spPr bwMode="auto">
          <a:xfrm>
            <a:off x="2566988" y="4252913"/>
            <a:ext cx="7345362" cy="11922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fontAlgn="base">
              <a:spcBef>
                <a:spcPct val="50000"/>
              </a:spcBef>
              <a:spcAft>
                <a:spcPct val="0"/>
              </a:spcAft>
              <a:buClrTx/>
              <a:buSzTx/>
              <a:buNone/>
            </a:pPr>
            <a:r>
              <a:rPr lang="el-GR" altLang="el-GR" sz="1800">
                <a:solidFill>
                  <a:srgbClr val="FFFFFF"/>
                </a:solidFill>
              </a:rPr>
              <a:t>Απολύτως ρυθμική (μηχανισμός επανεισόδου)</a:t>
            </a:r>
          </a:p>
          <a:p>
            <a:pPr fontAlgn="base">
              <a:spcBef>
                <a:spcPct val="50000"/>
              </a:spcBef>
              <a:spcAft>
                <a:spcPct val="0"/>
              </a:spcAft>
              <a:buClrTx/>
              <a:buSzTx/>
              <a:buNone/>
            </a:pPr>
            <a:r>
              <a:rPr lang="el-GR" altLang="el-GR" sz="1800">
                <a:solidFill>
                  <a:srgbClr val="FFFFFF"/>
                </a:solidFill>
              </a:rPr>
              <a:t>Συχνότητα &gt; 150/λεπτό</a:t>
            </a:r>
          </a:p>
          <a:p>
            <a:pPr fontAlgn="base">
              <a:spcBef>
                <a:spcPct val="50000"/>
              </a:spcBef>
              <a:spcAft>
                <a:spcPct val="0"/>
              </a:spcAft>
              <a:buClrTx/>
              <a:buSzTx/>
              <a:buNone/>
            </a:pPr>
            <a:r>
              <a:rPr lang="el-GR" altLang="el-GR" sz="1800">
                <a:solidFill>
                  <a:srgbClr val="FFFFFF"/>
                </a:solidFill>
              </a:rPr>
              <a:t>Μάλαξη καρωτιδικού κόλπου (σταματάει εντελώς ή δεν επηρεάζεται).</a:t>
            </a:r>
          </a:p>
        </p:txBody>
      </p:sp>
    </p:spTree>
    <p:extLst>
      <p:ext uri="{BB962C8B-B14F-4D97-AF65-F5344CB8AC3E}">
        <p14:creationId xmlns:p14="http://schemas.microsoft.com/office/powerpoint/2010/main" xmlns="" val="3226309256"/>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avnrt_large">
            <a:extLst>
              <a:ext uri="{FF2B5EF4-FFF2-40B4-BE49-F238E27FC236}">
                <a16:creationId xmlns:a16="http://schemas.microsoft.com/office/drawing/2014/main" xmlns="" id="{5384AE49-5DF7-4280-BE55-6B4E7FE59A73}"/>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967666" y="642939"/>
            <a:ext cx="4747335" cy="57401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0419" name="Picture 2">
            <a:extLst>
              <a:ext uri="{FF2B5EF4-FFF2-40B4-BE49-F238E27FC236}">
                <a16:creationId xmlns:a16="http://schemas.microsoft.com/office/drawing/2014/main" xmlns="" id="{13A4F50A-D6D2-42E9-B255-B908D8E2BA63}"/>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167439" y="642939"/>
            <a:ext cx="5275878" cy="57401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9047536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0900" name="Rectangle 4">
            <a:extLst>
              <a:ext uri="{FF2B5EF4-FFF2-40B4-BE49-F238E27FC236}">
                <a16:creationId xmlns:a16="http://schemas.microsoft.com/office/drawing/2014/main" xmlns="" id="{F976653A-159C-4103-83DD-DA6281199383}"/>
              </a:ext>
            </a:extLst>
          </p:cNvPr>
          <p:cNvSpPr>
            <a:spLocks noGrp="1" noChangeArrowheads="1"/>
          </p:cNvSpPr>
          <p:nvPr>
            <p:ph type="title"/>
          </p:nvPr>
        </p:nvSpPr>
        <p:spPr>
          <a:xfrm>
            <a:off x="1981200" y="-100013"/>
            <a:ext cx="8229600" cy="1139826"/>
          </a:xfrm>
        </p:spPr>
        <p:txBody>
          <a:bodyPr/>
          <a:lstStyle/>
          <a:p>
            <a:pPr eaLnBrk="1" hangingPunct="1">
              <a:defRPr/>
            </a:pPr>
            <a:r>
              <a:rPr lang="el-GR" sz="3200" u="sng">
                <a:solidFill>
                  <a:schemeClr val="tx1"/>
                </a:solidFill>
              </a:rPr>
              <a:t>Μηχανισμός επανεισόδου</a:t>
            </a:r>
          </a:p>
        </p:txBody>
      </p:sp>
      <p:graphicFrame>
        <p:nvGraphicFramePr>
          <p:cNvPr id="32771" name="Object 3">
            <a:extLst>
              <a:ext uri="{FF2B5EF4-FFF2-40B4-BE49-F238E27FC236}">
                <a16:creationId xmlns:a16="http://schemas.microsoft.com/office/drawing/2014/main" xmlns="" id="{65723799-2B6B-40C5-89B3-65DA52AD1EFA}"/>
              </a:ext>
            </a:extLst>
          </p:cNvPr>
          <p:cNvGraphicFramePr>
            <a:graphicFrameLocks noGrp="1" noChangeAspect="1"/>
          </p:cNvGraphicFramePr>
          <p:nvPr>
            <p:ph idx="1"/>
          </p:nvPr>
        </p:nvGraphicFramePr>
        <p:xfrm>
          <a:off x="3000375" y="765175"/>
          <a:ext cx="6191250" cy="4464050"/>
        </p:xfrm>
        <a:graphic>
          <a:graphicData uri="http://schemas.openxmlformats.org/presentationml/2006/ole">
            <p:oleObj spid="_x0000_s24593" name="Εικόνα bitmap" r:id="rId3" imgW="4676190" imgH="3323810" progId="PBrush">
              <p:embed/>
            </p:oleObj>
          </a:graphicData>
        </a:graphic>
      </p:graphicFrame>
      <p:sp>
        <p:nvSpPr>
          <p:cNvPr id="32772" name="Text Box 6">
            <a:extLst>
              <a:ext uri="{FF2B5EF4-FFF2-40B4-BE49-F238E27FC236}">
                <a16:creationId xmlns:a16="http://schemas.microsoft.com/office/drawing/2014/main" xmlns="" id="{B181E754-F410-47F9-80AF-2518F358557F}"/>
              </a:ext>
            </a:extLst>
          </p:cNvPr>
          <p:cNvSpPr txBox="1">
            <a:spLocks noChangeArrowheads="1"/>
          </p:cNvSpPr>
          <p:nvPr/>
        </p:nvSpPr>
        <p:spPr bwMode="auto">
          <a:xfrm>
            <a:off x="2782888" y="5208588"/>
            <a:ext cx="6697662" cy="16049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342900" indent="-342900">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fontAlgn="base">
              <a:spcBef>
                <a:spcPct val="50000"/>
              </a:spcBef>
              <a:spcAft>
                <a:spcPct val="0"/>
              </a:spcAft>
              <a:buClrTx/>
              <a:buSzTx/>
              <a:buNone/>
            </a:pPr>
            <a:r>
              <a:rPr lang="el-GR" altLang="el-GR" sz="1800">
                <a:solidFill>
                  <a:srgbClr val="FFFFFF"/>
                </a:solidFill>
              </a:rPr>
              <a:t>Προϋποθέσεις</a:t>
            </a:r>
            <a:r>
              <a:rPr lang="en-US" altLang="el-GR" sz="1800">
                <a:solidFill>
                  <a:srgbClr val="FFFFFF"/>
                </a:solidFill>
              </a:rPr>
              <a:t>:</a:t>
            </a:r>
          </a:p>
          <a:p>
            <a:pPr fontAlgn="base">
              <a:spcBef>
                <a:spcPct val="50000"/>
              </a:spcBef>
              <a:spcAft>
                <a:spcPct val="0"/>
              </a:spcAft>
              <a:buClrTx/>
              <a:buSzTx/>
              <a:buNone/>
            </a:pPr>
            <a:r>
              <a:rPr lang="en-US" altLang="el-GR" sz="1800">
                <a:solidFill>
                  <a:srgbClr val="FFFFFF"/>
                </a:solidFill>
              </a:rPr>
              <a:t>1. </a:t>
            </a:r>
            <a:r>
              <a:rPr lang="el-GR" altLang="el-GR" sz="1800">
                <a:solidFill>
                  <a:srgbClr val="FFFFFF"/>
                </a:solidFill>
              </a:rPr>
              <a:t>Διπλή οδός</a:t>
            </a:r>
          </a:p>
          <a:p>
            <a:pPr fontAlgn="base">
              <a:spcBef>
                <a:spcPct val="50000"/>
              </a:spcBef>
              <a:spcAft>
                <a:spcPct val="0"/>
              </a:spcAft>
              <a:buClrTx/>
              <a:buSzTx/>
              <a:buNone/>
            </a:pPr>
            <a:r>
              <a:rPr lang="en-US" altLang="el-GR" sz="1800">
                <a:solidFill>
                  <a:srgbClr val="FFFFFF"/>
                </a:solidFill>
              </a:rPr>
              <a:t>2. </a:t>
            </a:r>
            <a:r>
              <a:rPr lang="el-GR" altLang="el-GR" sz="1800">
                <a:solidFill>
                  <a:srgbClr val="FFFFFF"/>
                </a:solidFill>
              </a:rPr>
              <a:t>Μονοδρομικός αποκλεισμός του ερεθίσματος</a:t>
            </a:r>
          </a:p>
          <a:p>
            <a:pPr fontAlgn="base">
              <a:spcBef>
                <a:spcPct val="50000"/>
              </a:spcBef>
              <a:spcAft>
                <a:spcPct val="0"/>
              </a:spcAft>
              <a:buClrTx/>
              <a:buSzTx/>
              <a:buNone/>
            </a:pPr>
            <a:r>
              <a:rPr lang="en-US" altLang="el-GR" sz="1800">
                <a:solidFill>
                  <a:srgbClr val="FFFFFF"/>
                </a:solidFill>
              </a:rPr>
              <a:t>3. </a:t>
            </a:r>
            <a:r>
              <a:rPr lang="el-GR" altLang="el-GR" sz="1800">
                <a:solidFill>
                  <a:srgbClr val="FFFFFF"/>
                </a:solidFill>
              </a:rPr>
              <a:t>Βραδύς χρόνος επανεισόδου.</a:t>
            </a:r>
          </a:p>
        </p:txBody>
      </p:sp>
    </p:spTree>
    <p:extLst>
      <p:ext uri="{BB962C8B-B14F-4D97-AF65-F5344CB8AC3E}">
        <p14:creationId xmlns:p14="http://schemas.microsoft.com/office/powerpoint/2010/main" xmlns="" val="362490181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35561" y="404665"/>
            <a:ext cx="1462195" cy="461665"/>
          </a:xfrm>
          <a:prstGeom prst="rect">
            <a:avLst/>
          </a:prstGeom>
          <a:noFill/>
        </p:spPr>
        <p:txBody>
          <a:bodyPr wrap="none" rtlCol="0">
            <a:spAutoFit/>
          </a:bodyPr>
          <a:lstStyle/>
          <a:p>
            <a:pPr marL="342900" indent="-342900">
              <a:buFont typeface="Wingdings" pitchFamily="2" charset="2"/>
              <a:buChar char="v"/>
            </a:pPr>
            <a:r>
              <a:rPr lang="en-US" sz="2400" b="1" dirty="0">
                <a:solidFill>
                  <a:srgbClr val="E40059">
                    <a:lumMod val="75000"/>
                  </a:srgbClr>
                </a:solidFill>
                <a:latin typeface="Trebuchet MS"/>
              </a:rPr>
              <a:t>AVNRT</a:t>
            </a:r>
            <a:endParaRPr lang="el-GR" sz="2400" b="1" dirty="0">
              <a:solidFill>
                <a:srgbClr val="E40059">
                  <a:lumMod val="75000"/>
                </a:srgbClr>
              </a:solidFill>
              <a:latin typeface="Trebuchet MS"/>
            </a:endParaRPr>
          </a:p>
        </p:txBody>
      </p:sp>
      <p:sp>
        <p:nvSpPr>
          <p:cNvPr id="3" name="TextBox 2"/>
          <p:cNvSpPr txBox="1"/>
          <p:nvPr/>
        </p:nvSpPr>
        <p:spPr>
          <a:xfrm>
            <a:off x="2351584" y="1052737"/>
            <a:ext cx="2597186" cy="646331"/>
          </a:xfrm>
          <a:prstGeom prst="rect">
            <a:avLst/>
          </a:prstGeom>
          <a:noFill/>
        </p:spPr>
        <p:txBody>
          <a:bodyPr wrap="none" rtlCol="0">
            <a:spAutoFit/>
          </a:bodyPr>
          <a:lstStyle/>
          <a:p>
            <a:r>
              <a:rPr lang="el-GR" dirty="0">
                <a:solidFill>
                  <a:prstClr val="black">
                    <a:lumMod val="65000"/>
                    <a:lumOff val="35000"/>
                  </a:prstClr>
                </a:solidFill>
                <a:effectLst>
                  <a:outerShdw blurRad="38100" dist="38100" dir="2700000" algn="tl">
                    <a:srgbClr val="000000">
                      <a:alpha val="43137"/>
                    </a:srgbClr>
                  </a:outerShdw>
                </a:effectLst>
                <a:latin typeface="Trebuchet MS"/>
              </a:rPr>
              <a:t>Μηχανισμός πρόκλησης</a:t>
            </a:r>
          </a:p>
          <a:p>
            <a:r>
              <a:rPr lang="el-GR" dirty="0">
                <a:solidFill>
                  <a:prstClr val="black">
                    <a:lumMod val="65000"/>
                    <a:lumOff val="35000"/>
                  </a:prstClr>
                </a:solidFill>
                <a:effectLst>
                  <a:outerShdw blurRad="38100" dist="38100" dir="2700000" algn="tl">
                    <a:srgbClr val="000000">
                      <a:alpha val="43137"/>
                    </a:srgbClr>
                  </a:outerShdw>
                </a:effectLst>
                <a:latin typeface="Trebuchet MS"/>
              </a:rPr>
              <a:t>Κύκλωμα επανεισόδου</a:t>
            </a:r>
          </a:p>
        </p:txBody>
      </p:sp>
      <p:sp>
        <p:nvSpPr>
          <p:cNvPr id="5" name="TextBox 4"/>
          <p:cNvSpPr txBox="1"/>
          <p:nvPr/>
        </p:nvSpPr>
        <p:spPr>
          <a:xfrm>
            <a:off x="1836770" y="2030023"/>
            <a:ext cx="3674404" cy="1754326"/>
          </a:xfrm>
          <a:prstGeom prst="rect">
            <a:avLst/>
          </a:prstGeom>
          <a:noFill/>
        </p:spPr>
        <p:txBody>
          <a:bodyPr wrap="none" rtlCol="0">
            <a:spAutoFit/>
          </a:bodyPr>
          <a:lstStyle/>
          <a:p>
            <a:r>
              <a:rPr lang="el-GR" dirty="0">
                <a:solidFill>
                  <a:prstClr val="black"/>
                </a:solidFill>
                <a:latin typeface="Trebuchet MS"/>
              </a:rPr>
              <a:t>Ύπαρξη 2 οδών με διαφορετικές</a:t>
            </a:r>
          </a:p>
          <a:p>
            <a:r>
              <a:rPr lang="el-GR" dirty="0">
                <a:solidFill>
                  <a:prstClr val="black"/>
                </a:solidFill>
                <a:latin typeface="Trebuchet MS"/>
              </a:rPr>
              <a:t> ηλεκτροφυσιολογικές ιδιότητες:</a:t>
            </a:r>
          </a:p>
          <a:p>
            <a:endParaRPr lang="el-GR" dirty="0">
              <a:solidFill>
                <a:prstClr val="black"/>
              </a:solidFill>
              <a:latin typeface="Trebuchet MS"/>
            </a:endParaRPr>
          </a:p>
          <a:p>
            <a:pPr marL="285750" indent="-285750">
              <a:buFont typeface="Arial" pitchFamily="34" charset="0"/>
              <a:buChar char="•"/>
            </a:pPr>
            <a:r>
              <a:rPr lang="el-GR" u="sng" dirty="0">
                <a:solidFill>
                  <a:prstClr val="black"/>
                </a:solidFill>
                <a:latin typeface="Trebuchet MS"/>
              </a:rPr>
              <a:t>Βραδεία οδός</a:t>
            </a:r>
          </a:p>
          <a:p>
            <a:endParaRPr lang="el-GR" dirty="0">
              <a:solidFill>
                <a:prstClr val="black"/>
              </a:solidFill>
              <a:latin typeface="Trebuchet MS"/>
            </a:endParaRPr>
          </a:p>
          <a:p>
            <a:pPr marL="285750" indent="-285750">
              <a:buFont typeface="Arial" pitchFamily="34" charset="0"/>
              <a:buChar char="•"/>
            </a:pPr>
            <a:r>
              <a:rPr lang="el-GR" u="sng" dirty="0">
                <a:solidFill>
                  <a:prstClr val="black"/>
                </a:solidFill>
                <a:latin typeface="Trebuchet MS"/>
              </a:rPr>
              <a:t>Ταχεία οδός</a:t>
            </a:r>
            <a:endParaRPr lang="el-GR" dirty="0">
              <a:solidFill>
                <a:prstClr val="black"/>
              </a:solidFill>
              <a:latin typeface="Trebuchet MS"/>
            </a:endParaRPr>
          </a:p>
        </p:txBody>
      </p:sp>
      <p:sp>
        <p:nvSpPr>
          <p:cNvPr id="6" name="TextBox 5"/>
          <p:cNvSpPr txBox="1"/>
          <p:nvPr/>
        </p:nvSpPr>
        <p:spPr>
          <a:xfrm>
            <a:off x="2135561" y="4077073"/>
            <a:ext cx="3459601" cy="2585323"/>
          </a:xfrm>
          <a:prstGeom prst="rect">
            <a:avLst/>
          </a:prstGeom>
          <a:noFill/>
        </p:spPr>
        <p:txBody>
          <a:bodyPr wrap="none" rtlCol="0">
            <a:spAutoFit/>
          </a:bodyPr>
          <a:lstStyle/>
          <a:p>
            <a:r>
              <a:rPr lang="el-GR" b="1" dirty="0">
                <a:solidFill>
                  <a:srgbClr val="E40059">
                    <a:lumMod val="75000"/>
                  </a:srgbClr>
                </a:solidFill>
                <a:latin typeface="Trebuchet MS"/>
              </a:rPr>
              <a:t>Τύποι </a:t>
            </a:r>
            <a:r>
              <a:rPr lang="en-US" b="1" dirty="0">
                <a:solidFill>
                  <a:srgbClr val="E40059">
                    <a:lumMod val="75000"/>
                  </a:srgbClr>
                </a:solidFill>
                <a:latin typeface="Trebuchet MS"/>
              </a:rPr>
              <a:t>AVNRT</a:t>
            </a:r>
            <a:r>
              <a:rPr lang="el-GR" dirty="0">
                <a:solidFill>
                  <a:prstClr val="black"/>
                </a:solidFill>
                <a:latin typeface="Trebuchet MS"/>
              </a:rPr>
              <a:t>:</a:t>
            </a:r>
          </a:p>
          <a:p>
            <a:endParaRPr lang="el-GR" dirty="0">
              <a:solidFill>
                <a:prstClr val="black"/>
              </a:solidFill>
              <a:latin typeface="Trebuchet MS"/>
            </a:endParaRPr>
          </a:p>
          <a:p>
            <a:pPr marL="285750" indent="-285750">
              <a:buFont typeface="Arial" pitchFamily="34" charset="0"/>
              <a:buChar char="•"/>
            </a:pPr>
            <a:r>
              <a:rPr lang="en-US" dirty="0">
                <a:solidFill>
                  <a:prstClr val="black"/>
                </a:solidFill>
                <a:latin typeface="Trebuchet MS"/>
              </a:rPr>
              <a:t>Slow-fast( </a:t>
            </a:r>
            <a:r>
              <a:rPr lang="el-GR" dirty="0">
                <a:solidFill>
                  <a:prstClr val="black"/>
                </a:solidFill>
                <a:latin typeface="Trebuchet MS"/>
              </a:rPr>
              <a:t>τυπική μορφή)</a:t>
            </a:r>
            <a:endParaRPr lang="en-US" dirty="0">
              <a:solidFill>
                <a:prstClr val="black"/>
              </a:solidFill>
              <a:latin typeface="Trebuchet MS"/>
            </a:endParaRPr>
          </a:p>
          <a:p>
            <a:endParaRPr lang="el-GR" dirty="0">
              <a:solidFill>
                <a:prstClr val="black"/>
              </a:solidFill>
              <a:latin typeface="Trebuchet MS"/>
            </a:endParaRPr>
          </a:p>
          <a:p>
            <a:pPr marL="285750" indent="-285750">
              <a:buFont typeface="Arial" pitchFamily="34" charset="0"/>
              <a:buChar char="•"/>
            </a:pPr>
            <a:r>
              <a:rPr lang="en-US" dirty="0">
                <a:solidFill>
                  <a:prstClr val="black"/>
                </a:solidFill>
                <a:latin typeface="Trebuchet MS"/>
              </a:rPr>
              <a:t>Fast-slow( </a:t>
            </a:r>
            <a:r>
              <a:rPr lang="el-GR" dirty="0">
                <a:solidFill>
                  <a:prstClr val="black"/>
                </a:solidFill>
                <a:latin typeface="Trebuchet MS"/>
              </a:rPr>
              <a:t>άτυπη μορφή)</a:t>
            </a:r>
            <a:endParaRPr lang="en-US" dirty="0">
              <a:solidFill>
                <a:prstClr val="black"/>
              </a:solidFill>
              <a:latin typeface="Trebuchet MS"/>
            </a:endParaRPr>
          </a:p>
          <a:p>
            <a:endParaRPr lang="en-US" dirty="0">
              <a:solidFill>
                <a:prstClr val="black"/>
              </a:solidFill>
              <a:latin typeface="Trebuchet MS"/>
            </a:endParaRPr>
          </a:p>
          <a:p>
            <a:pPr marL="285750" indent="-285750">
              <a:buFont typeface="Arial" pitchFamily="34" charset="0"/>
              <a:buChar char="•"/>
            </a:pPr>
            <a:r>
              <a:rPr lang="en-US" dirty="0">
                <a:solidFill>
                  <a:prstClr val="black"/>
                </a:solidFill>
                <a:latin typeface="Trebuchet MS"/>
              </a:rPr>
              <a:t>Slow-slow</a:t>
            </a:r>
            <a:r>
              <a:rPr lang="el-GR" dirty="0">
                <a:solidFill>
                  <a:prstClr val="black"/>
                </a:solidFill>
                <a:latin typeface="Trebuchet MS"/>
              </a:rPr>
              <a:t>( ασυνήθης μορφή)</a:t>
            </a:r>
          </a:p>
          <a:p>
            <a:endParaRPr lang="el-GR" dirty="0">
              <a:solidFill>
                <a:prstClr val="black"/>
              </a:solidFill>
              <a:latin typeface="Trebuchet MS"/>
            </a:endParaRPr>
          </a:p>
          <a:p>
            <a:endParaRPr lang="el-GR" dirty="0">
              <a:solidFill>
                <a:prstClr val="black"/>
              </a:solidFill>
              <a:latin typeface="Trebuchet MS"/>
            </a:endParaRPr>
          </a:p>
        </p:txBody>
      </p:sp>
      <p:pic>
        <p:nvPicPr>
          <p:cNvPr id="3076" name="Picture 4" descr="Σχετική εικόνα"/>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612225" y="2861031"/>
            <a:ext cx="5079666" cy="3851880"/>
          </a:xfrm>
          <a:prstGeom prst="rect">
            <a:avLst/>
          </a:prstGeom>
          <a:noFill/>
          <a:extLst>
            <a:ext uri="{909E8E84-426E-40DD-AFC4-6F175D3DCCD1}">
              <a14:hiddenFill xmlns:a14="http://schemas.microsoft.com/office/drawing/2010/main" xmlns="">
                <a:solidFill>
                  <a:srgbClr val="FFFFFF"/>
                </a:solidFill>
              </a14:hiddenFill>
            </a:ext>
          </a:extLst>
        </p:spPr>
      </p:pic>
      <p:pic>
        <p:nvPicPr>
          <p:cNvPr id="3078" name="Picture 6" descr="Αποτέλεσμα εικόνας για koch's triangle"/>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244807" y="264609"/>
            <a:ext cx="3370290" cy="253035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03719296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35561" y="404665"/>
            <a:ext cx="1462195" cy="461665"/>
          </a:xfrm>
          <a:prstGeom prst="rect">
            <a:avLst/>
          </a:prstGeom>
          <a:noFill/>
        </p:spPr>
        <p:txBody>
          <a:bodyPr wrap="none" rtlCol="0">
            <a:spAutoFit/>
          </a:bodyPr>
          <a:lstStyle/>
          <a:p>
            <a:pPr marL="342900" indent="-342900">
              <a:buFont typeface="Wingdings" pitchFamily="2" charset="2"/>
              <a:buChar char="v"/>
            </a:pPr>
            <a:r>
              <a:rPr lang="en-US" sz="2400" b="1" dirty="0">
                <a:solidFill>
                  <a:srgbClr val="E40059">
                    <a:lumMod val="75000"/>
                  </a:srgbClr>
                </a:solidFill>
                <a:latin typeface="Trebuchet MS"/>
              </a:rPr>
              <a:t>AVNRT</a:t>
            </a:r>
            <a:endParaRPr lang="el-GR" sz="2400" b="1" dirty="0">
              <a:solidFill>
                <a:srgbClr val="E40059">
                  <a:lumMod val="75000"/>
                </a:srgbClr>
              </a:solidFill>
              <a:latin typeface="Trebuchet MS"/>
            </a:endParaRPr>
          </a:p>
        </p:txBody>
      </p:sp>
      <p:sp>
        <p:nvSpPr>
          <p:cNvPr id="3" name="TextBox 2"/>
          <p:cNvSpPr txBox="1"/>
          <p:nvPr/>
        </p:nvSpPr>
        <p:spPr>
          <a:xfrm>
            <a:off x="1991545" y="1124745"/>
            <a:ext cx="7537641" cy="4524315"/>
          </a:xfrm>
          <a:prstGeom prst="rect">
            <a:avLst/>
          </a:prstGeom>
          <a:noFill/>
        </p:spPr>
        <p:txBody>
          <a:bodyPr wrap="none" rtlCol="0">
            <a:spAutoFit/>
          </a:bodyPr>
          <a:lstStyle/>
          <a:p>
            <a:pPr marL="342900" indent="-342900">
              <a:buFont typeface="+mj-lt"/>
              <a:buAutoNum type="alphaUcPeriod"/>
            </a:pPr>
            <a:r>
              <a:rPr lang="en-US" b="1" u="sng" dirty="0">
                <a:solidFill>
                  <a:srgbClr val="E40059">
                    <a:lumMod val="75000"/>
                  </a:srgbClr>
                </a:solidFill>
                <a:latin typeface="Trebuchet MS"/>
              </a:rPr>
              <a:t>Slow-fast  </a:t>
            </a:r>
            <a:r>
              <a:rPr lang="en-US" b="1" dirty="0">
                <a:solidFill>
                  <a:srgbClr val="E40059">
                    <a:lumMod val="75000"/>
                  </a:srgbClr>
                </a:solidFill>
                <a:latin typeface="Trebuchet MS"/>
              </a:rPr>
              <a:t>80%</a:t>
            </a:r>
          </a:p>
          <a:p>
            <a:pPr marL="342900" indent="-342900">
              <a:buFont typeface="+mj-lt"/>
              <a:buAutoNum type="alphaUcPeriod"/>
            </a:pPr>
            <a:endParaRPr lang="en-US" dirty="0">
              <a:solidFill>
                <a:prstClr val="black"/>
              </a:solidFill>
              <a:latin typeface="Trebuchet MS"/>
            </a:endParaRPr>
          </a:p>
          <a:p>
            <a:pPr marL="342900" indent="-342900">
              <a:buFont typeface="+mj-lt"/>
              <a:buAutoNum type="arabicPeriod"/>
            </a:pPr>
            <a:r>
              <a:rPr lang="el-GR" i="1" dirty="0">
                <a:solidFill>
                  <a:prstClr val="black"/>
                </a:solidFill>
                <a:latin typeface="Trebuchet MS"/>
              </a:rPr>
              <a:t>Βραδεία οδός- </a:t>
            </a:r>
            <a:r>
              <a:rPr lang="el-GR" dirty="0">
                <a:solidFill>
                  <a:prstClr val="black"/>
                </a:solidFill>
                <a:latin typeface="Trebuchet MS"/>
              </a:rPr>
              <a:t>ορθόδρομη αγωγή ερεθίσματος</a:t>
            </a:r>
            <a:endParaRPr lang="en-US" dirty="0">
              <a:solidFill>
                <a:prstClr val="black"/>
              </a:solidFill>
              <a:latin typeface="Trebuchet MS"/>
            </a:endParaRPr>
          </a:p>
          <a:p>
            <a:pPr marL="342900" indent="-342900">
              <a:buFont typeface="+mj-lt"/>
              <a:buAutoNum type="arabicPeriod"/>
            </a:pPr>
            <a:endParaRPr lang="el-GR" dirty="0">
              <a:solidFill>
                <a:prstClr val="black"/>
              </a:solidFill>
              <a:latin typeface="Trebuchet MS"/>
            </a:endParaRPr>
          </a:p>
          <a:p>
            <a:pPr marL="342900" indent="-342900">
              <a:buFont typeface="+mj-lt"/>
              <a:buAutoNum type="arabicPeriod"/>
            </a:pPr>
            <a:r>
              <a:rPr lang="el-GR" i="1" dirty="0">
                <a:solidFill>
                  <a:prstClr val="black"/>
                </a:solidFill>
                <a:latin typeface="Trebuchet MS"/>
              </a:rPr>
              <a:t>Ταχεία οδός</a:t>
            </a:r>
            <a:r>
              <a:rPr lang="el-GR" dirty="0">
                <a:solidFill>
                  <a:prstClr val="black"/>
                </a:solidFill>
                <a:latin typeface="Trebuchet MS"/>
              </a:rPr>
              <a:t>- αντίδρομη αγωγή ερεθίσματος</a:t>
            </a:r>
            <a:endParaRPr lang="en-US" dirty="0">
              <a:solidFill>
                <a:prstClr val="black"/>
              </a:solidFill>
              <a:latin typeface="Trebuchet MS"/>
            </a:endParaRPr>
          </a:p>
          <a:p>
            <a:pPr marL="342900" indent="-342900">
              <a:buFont typeface="+mj-lt"/>
              <a:buAutoNum type="arabicPeriod"/>
            </a:pPr>
            <a:endParaRPr lang="el-GR" dirty="0">
              <a:solidFill>
                <a:prstClr val="black"/>
              </a:solidFill>
              <a:latin typeface="Trebuchet MS"/>
            </a:endParaRPr>
          </a:p>
          <a:p>
            <a:pPr marL="342900" indent="-342900">
              <a:buFont typeface="+mj-lt"/>
              <a:buAutoNum type="arabicPeriod"/>
            </a:pPr>
            <a:endParaRPr lang="el-GR" dirty="0">
              <a:solidFill>
                <a:prstClr val="black"/>
              </a:solidFill>
              <a:latin typeface="Trebuchet MS"/>
            </a:endParaRPr>
          </a:p>
          <a:p>
            <a:pPr marL="342900" indent="-342900">
              <a:buClr>
                <a:srgbClr val="FF388C">
                  <a:lumMod val="50000"/>
                </a:srgbClr>
              </a:buClr>
              <a:buFont typeface="+mj-lt"/>
              <a:buAutoNum type="arabicPeriod"/>
            </a:pPr>
            <a:r>
              <a:rPr lang="el-GR" dirty="0">
                <a:solidFill>
                  <a:prstClr val="black"/>
                </a:solidFill>
                <a:latin typeface="Trebuchet MS"/>
              </a:rPr>
              <a:t>Έναρξη/τερματισμός της ταχυκαρδίας με έκτακτο κολπικό ερέθισμα</a:t>
            </a:r>
            <a:endParaRPr lang="en-US" dirty="0">
              <a:solidFill>
                <a:prstClr val="black"/>
              </a:solidFill>
              <a:latin typeface="Trebuchet MS"/>
            </a:endParaRPr>
          </a:p>
          <a:p>
            <a:pPr marL="342900" indent="-342900">
              <a:buClr>
                <a:srgbClr val="FF388C">
                  <a:lumMod val="50000"/>
                </a:srgbClr>
              </a:buClr>
              <a:buFont typeface="+mj-lt"/>
              <a:buAutoNum type="arabicPeriod"/>
            </a:pPr>
            <a:endParaRPr lang="el-GR" dirty="0">
              <a:solidFill>
                <a:prstClr val="black"/>
              </a:solidFill>
              <a:latin typeface="Trebuchet MS"/>
            </a:endParaRPr>
          </a:p>
          <a:p>
            <a:pPr marL="342900" indent="-342900">
              <a:buClr>
                <a:srgbClr val="FF388C">
                  <a:lumMod val="50000"/>
                </a:srgbClr>
              </a:buClr>
              <a:buFont typeface="+mj-lt"/>
              <a:buAutoNum type="arabicPeriod"/>
            </a:pPr>
            <a:r>
              <a:rPr lang="en-US" dirty="0">
                <a:solidFill>
                  <a:prstClr val="black"/>
                </a:solidFill>
                <a:latin typeface="Trebuchet MS"/>
              </a:rPr>
              <a:t>PR &gt; RP ( </a:t>
            </a:r>
            <a:r>
              <a:rPr lang="en-US" dirty="0">
                <a:solidFill>
                  <a:srgbClr val="E40059">
                    <a:lumMod val="75000"/>
                  </a:srgbClr>
                </a:solidFill>
                <a:latin typeface="Trebuchet MS"/>
              </a:rPr>
              <a:t>short RP tachycardia</a:t>
            </a:r>
            <a:r>
              <a:rPr lang="en-US" dirty="0">
                <a:solidFill>
                  <a:prstClr val="black"/>
                </a:solidFill>
                <a:latin typeface="Trebuchet MS"/>
              </a:rPr>
              <a:t>), AH&gt;200ms, HA&lt;70ms</a:t>
            </a:r>
          </a:p>
          <a:p>
            <a:pPr marL="342900" indent="-342900">
              <a:buClr>
                <a:srgbClr val="FF388C">
                  <a:lumMod val="50000"/>
                </a:srgbClr>
              </a:buClr>
              <a:buFont typeface="+mj-lt"/>
              <a:buAutoNum type="arabicPeriod"/>
            </a:pPr>
            <a:endParaRPr lang="en-US" dirty="0">
              <a:solidFill>
                <a:prstClr val="black"/>
              </a:solidFill>
              <a:latin typeface="Trebuchet MS"/>
            </a:endParaRPr>
          </a:p>
          <a:p>
            <a:pPr marL="342900" indent="-342900">
              <a:buClr>
                <a:srgbClr val="FF388C">
                  <a:lumMod val="50000"/>
                </a:srgbClr>
              </a:buClr>
              <a:buFont typeface="+mj-lt"/>
              <a:buAutoNum type="arabicPeriod"/>
            </a:pPr>
            <a:r>
              <a:rPr lang="el-GR" dirty="0">
                <a:solidFill>
                  <a:prstClr val="black"/>
                </a:solidFill>
                <a:latin typeface="Trebuchet MS"/>
              </a:rPr>
              <a:t>Διέγερση κόλπων σχεδόν ταυτόχρονα με των κοιλιών</a:t>
            </a:r>
            <a:endParaRPr lang="en-US" dirty="0">
              <a:solidFill>
                <a:prstClr val="black"/>
              </a:solidFill>
              <a:latin typeface="Trebuchet MS"/>
            </a:endParaRPr>
          </a:p>
          <a:p>
            <a:pPr marL="342900" indent="-342900">
              <a:buClr>
                <a:srgbClr val="FF388C">
                  <a:lumMod val="50000"/>
                </a:srgbClr>
              </a:buClr>
              <a:buFont typeface="+mj-lt"/>
              <a:buAutoNum type="arabicPeriod"/>
            </a:pPr>
            <a:endParaRPr lang="el-GR" dirty="0">
              <a:solidFill>
                <a:prstClr val="black"/>
              </a:solidFill>
              <a:latin typeface="Trebuchet MS"/>
            </a:endParaRPr>
          </a:p>
          <a:p>
            <a:pPr marL="342900" indent="-342900">
              <a:buClr>
                <a:srgbClr val="FF388C">
                  <a:lumMod val="50000"/>
                </a:srgbClr>
              </a:buClr>
              <a:buFont typeface="+mj-lt"/>
              <a:buAutoNum type="arabicPeriod"/>
            </a:pPr>
            <a:r>
              <a:rPr lang="el-GR" dirty="0">
                <a:solidFill>
                  <a:prstClr val="black"/>
                </a:solidFill>
                <a:latin typeface="Trebuchet MS"/>
              </a:rPr>
              <a:t>Το Ρ συνήθως ‘χάνεται’ στο </a:t>
            </a:r>
            <a:r>
              <a:rPr lang="en-US" dirty="0">
                <a:solidFill>
                  <a:prstClr val="black"/>
                </a:solidFill>
                <a:latin typeface="Trebuchet MS"/>
              </a:rPr>
              <a:t>QRS</a:t>
            </a:r>
          </a:p>
          <a:p>
            <a:pPr marL="342900" indent="-342900">
              <a:buClr>
                <a:srgbClr val="FF388C">
                  <a:lumMod val="50000"/>
                </a:srgbClr>
              </a:buClr>
              <a:buFont typeface="+mj-lt"/>
              <a:buAutoNum type="arabicPeriod"/>
            </a:pPr>
            <a:endParaRPr lang="en-US" dirty="0">
              <a:solidFill>
                <a:prstClr val="black"/>
              </a:solidFill>
              <a:latin typeface="Trebuchet MS"/>
            </a:endParaRPr>
          </a:p>
          <a:p>
            <a:pPr marL="342900" indent="-342900">
              <a:buClr>
                <a:srgbClr val="FF388C">
                  <a:lumMod val="50000"/>
                </a:srgbClr>
              </a:buClr>
              <a:buFont typeface="+mj-lt"/>
              <a:buAutoNum type="arabicPeriod"/>
            </a:pPr>
            <a:r>
              <a:rPr lang="en-US" dirty="0">
                <a:solidFill>
                  <a:prstClr val="black"/>
                </a:solidFill>
                <a:latin typeface="Trebuchet MS"/>
              </a:rPr>
              <a:t>HK</a:t>
            </a:r>
            <a:r>
              <a:rPr lang="el-GR" dirty="0">
                <a:solidFill>
                  <a:prstClr val="black"/>
                </a:solidFill>
                <a:latin typeface="Trebuchet MS"/>
              </a:rPr>
              <a:t>Γ: ψευδο</a:t>
            </a:r>
            <a:r>
              <a:rPr lang="en-US" dirty="0">
                <a:solidFill>
                  <a:prstClr val="black"/>
                </a:solidFill>
                <a:latin typeface="Trebuchet MS"/>
              </a:rPr>
              <a:t>-r V1, </a:t>
            </a:r>
            <a:r>
              <a:rPr lang="el-GR" dirty="0">
                <a:solidFill>
                  <a:prstClr val="black"/>
                </a:solidFill>
                <a:latin typeface="Trebuchet MS"/>
              </a:rPr>
              <a:t>ψευδο-</a:t>
            </a:r>
            <a:r>
              <a:rPr lang="en-US" dirty="0">
                <a:solidFill>
                  <a:prstClr val="black"/>
                </a:solidFill>
                <a:latin typeface="Trebuchet MS"/>
              </a:rPr>
              <a:t>S II</a:t>
            </a:r>
            <a:endParaRPr lang="el-GR" dirty="0">
              <a:solidFill>
                <a:prstClr val="black"/>
              </a:solidFill>
              <a:latin typeface="Trebuchet MS"/>
            </a:endParaRPr>
          </a:p>
        </p:txBody>
      </p:sp>
      <p:sp>
        <p:nvSpPr>
          <p:cNvPr id="4" name="TextBox 3"/>
          <p:cNvSpPr txBox="1"/>
          <p:nvPr/>
        </p:nvSpPr>
        <p:spPr>
          <a:xfrm>
            <a:off x="7223106" y="6238474"/>
            <a:ext cx="3121367" cy="430887"/>
          </a:xfrm>
          <a:prstGeom prst="rect">
            <a:avLst/>
          </a:prstGeom>
          <a:noFill/>
        </p:spPr>
        <p:txBody>
          <a:bodyPr wrap="none" rtlCol="0">
            <a:spAutoFit/>
          </a:bodyPr>
          <a:lstStyle/>
          <a:p>
            <a:r>
              <a:rPr lang="en-US" sz="1100" i="1" dirty="0">
                <a:solidFill>
                  <a:prstClr val="black"/>
                </a:solidFill>
                <a:latin typeface="Trebuchet MS"/>
              </a:rPr>
              <a:t>Clinical </a:t>
            </a:r>
            <a:r>
              <a:rPr lang="en-US" sz="1100" i="1" dirty="0" err="1">
                <a:solidFill>
                  <a:prstClr val="black"/>
                </a:solidFill>
                <a:latin typeface="Trebuchet MS"/>
              </a:rPr>
              <a:t>Arrhythmiology</a:t>
            </a:r>
            <a:r>
              <a:rPr lang="en-US" sz="1100" i="1" dirty="0">
                <a:solidFill>
                  <a:prstClr val="black"/>
                </a:solidFill>
                <a:latin typeface="Trebuchet MS"/>
              </a:rPr>
              <a:t> and Electrophysiology</a:t>
            </a:r>
          </a:p>
          <a:p>
            <a:r>
              <a:rPr lang="en-US" sz="1100" i="1" dirty="0" err="1">
                <a:solidFill>
                  <a:prstClr val="black"/>
                </a:solidFill>
                <a:latin typeface="Trebuchet MS"/>
              </a:rPr>
              <a:t>Issa</a:t>
            </a:r>
            <a:r>
              <a:rPr lang="en-US" sz="1100" i="1" dirty="0">
                <a:solidFill>
                  <a:prstClr val="black"/>
                </a:solidFill>
                <a:latin typeface="Trebuchet MS"/>
              </a:rPr>
              <a:t> Miller </a:t>
            </a:r>
            <a:r>
              <a:rPr lang="en-US" sz="1100" i="1" dirty="0" err="1">
                <a:solidFill>
                  <a:prstClr val="black"/>
                </a:solidFill>
                <a:latin typeface="Trebuchet MS"/>
              </a:rPr>
              <a:t>Zipes</a:t>
            </a:r>
            <a:r>
              <a:rPr lang="en-US" sz="1100" i="1" dirty="0">
                <a:solidFill>
                  <a:prstClr val="black"/>
                </a:solidFill>
                <a:latin typeface="Trebuchet MS"/>
              </a:rPr>
              <a:t>, 2009</a:t>
            </a:r>
            <a:endParaRPr lang="el-GR" sz="1100" i="1" dirty="0">
              <a:solidFill>
                <a:prstClr val="black"/>
              </a:solidFill>
              <a:latin typeface="Trebuchet MS"/>
            </a:endParaRPr>
          </a:p>
        </p:txBody>
      </p:sp>
    </p:spTree>
    <p:extLst>
      <p:ext uri="{BB962C8B-B14F-4D97-AF65-F5344CB8AC3E}">
        <p14:creationId xmlns:p14="http://schemas.microsoft.com/office/powerpoint/2010/main" xmlns="" val="298949151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832304" y="488272"/>
            <a:ext cx="2939485" cy="610908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7411"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185212" y="488272"/>
            <a:ext cx="647093" cy="610908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 name="Picture 4" descr="Αποτέλεσμα εικόνας για typical AVNRT circuit"/>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656949" y="836713"/>
            <a:ext cx="6970346" cy="5599598"/>
          </a:xfrm>
          <a:prstGeom prst="rect">
            <a:avLst/>
          </a:prstGeom>
          <a:noFill/>
          <a:extLst>
            <a:ext uri="{909E8E84-426E-40DD-AFC4-6F175D3DCCD1}">
              <a14:hiddenFill xmlns:a14="http://schemas.microsoft.com/office/drawing/2010/main" xmlns="">
                <a:solidFill>
                  <a:srgbClr val="FFFFFF"/>
                </a:solidFill>
              </a14:hiddenFill>
            </a:ext>
          </a:extLst>
        </p:spPr>
      </p:pic>
      <p:sp>
        <p:nvSpPr>
          <p:cNvPr id="6" name="TextBox 5"/>
          <p:cNvSpPr txBox="1"/>
          <p:nvPr/>
        </p:nvSpPr>
        <p:spPr>
          <a:xfrm>
            <a:off x="1847529" y="170533"/>
            <a:ext cx="1462195" cy="461665"/>
          </a:xfrm>
          <a:prstGeom prst="rect">
            <a:avLst/>
          </a:prstGeom>
          <a:noFill/>
        </p:spPr>
        <p:txBody>
          <a:bodyPr wrap="none" rtlCol="0">
            <a:spAutoFit/>
          </a:bodyPr>
          <a:lstStyle/>
          <a:p>
            <a:pPr marL="342900" indent="-342900">
              <a:buFont typeface="Wingdings" pitchFamily="2" charset="2"/>
              <a:buChar char="v"/>
            </a:pPr>
            <a:r>
              <a:rPr lang="en-US" sz="2400" b="1" dirty="0">
                <a:solidFill>
                  <a:srgbClr val="E40059">
                    <a:lumMod val="75000"/>
                  </a:srgbClr>
                </a:solidFill>
                <a:latin typeface="Trebuchet MS"/>
              </a:rPr>
              <a:t>AVNRT</a:t>
            </a:r>
            <a:endParaRPr lang="el-GR" sz="2400" b="1" dirty="0">
              <a:solidFill>
                <a:srgbClr val="E40059">
                  <a:lumMod val="75000"/>
                </a:srgbClr>
              </a:solidFill>
              <a:latin typeface="Trebuchet MS"/>
            </a:endParaRPr>
          </a:p>
        </p:txBody>
      </p:sp>
    </p:spTree>
    <p:extLst>
      <p:ext uri="{BB962C8B-B14F-4D97-AF65-F5344CB8AC3E}">
        <p14:creationId xmlns:p14="http://schemas.microsoft.com/office/powerpoint/2010/main" xmlns="" val="121135948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35561" y="404665"/>
            <a:ext cx="1462195" cy="461665"/>
          </a:xfrm>
          <a:prstGeom prst="rect">
            <a:avLst/>
          </a:prstGeom>
          <a:noFill/>
        </p:spPr>
        <p:txBody>
          <a:bodyPr wrap="none" rtlCol="0">
            <a:spAutoFit/>
          </a:bodyPr>
          <a:lstStyle/>
          <a:p>
            <a:pPr marL="342900" indent="-342900">
              <a:buFont typeface="Wingdings" pitchFamily="2" charset="2"/>
              <a:buChar char="v"/>
            </a:pPr>
            <a:r>
              <a:rPr lang="en-US" sz="2400" b="1" dirty="0">
                <a:solidFill>
                  <a:srgbClr val="E40059">
                    <a:lumMod val="75000"/>
                  </a:srgbClr>
                </a:solidFill>
                <a:latin typeface="Trebuchet MS"/>
              </a:rPr>
              <a:t>AVNRT</a:t>
            </a:r>
            <a:endParaRPr lang="el-GR" sz="2400" b="1" dirty="0">
              <a:solidFill>
                <a:srgbClr val="E40059">
                  <a:lumMod val="75000"/>
                </a:srgbClr>
              </a:solidFill>
              <a:latin typeface="Trebuchet MS"/>
            </a:endParaRPr>
          </a:p>
        </p:txBody>
      </p:sp>
      <p:pic>
        <p:nvPicPr>
          <p:cNvPr id="16386" name="Picture 2" descr="Αποτέλεσμα εικόνας για typical avnrt ec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020932" y="866331"/>
            <a:ext cx="9792070" cy="5729778"/>
          </a:xfrm>
          <a:prstGeom prst="rect">
            <a:avLst/>
          </a:prstGeom>
          <a:noFill/>
          <a:extLst>
            <a:ext uri="{909E8E84-426E-40DD-AFC4-6F175D3DCCD1}">
              <a14:hiddenFill xmlns:a14="http://schemas.microsoft.com/office/drawing/2010/main" xmlns="">
                <a:solidFill>
                  <a:srgbClr val="FFFFFF"/>
                </a:solidFill>
              </a14:hiddenFill>
            </a:ext>
          </a:extLst>
        </p:spPr>
      </p:pic>
      <p:sp>
        <p:nvSpPr>
          <p:cNvPr id="4" name="TextBox 3"/>
          <p:cNvSpPr txBox="1"/>
          <p:nvPr/>
        </p:nvSpPr>
        <p:spPr>
          <a:xfrm>
            <a:off x="2639617" y="1268760"/>
            <a:ext cx="1493101" cy="369332"/>
          </a:xfrm>
          <a:prstGeom prst="rect">
            <a:avLst/>
          </a:prstGeom>
          <a:noFill/>
        </p:spPr>
        <p:txBody>
          <a:bodyPr wrap="none" rtlCol="0">
            <a:spAutoFit/>
          </a:bodyPr>
          <a:lstStyle/>
          <a:p>
            <a:pPr marL="285750" indent="-285750">
              <a:buFont typeface="Arial" pitchFamily="34" charset="0"/>
              <a:buChar char="•"/>
            </a:pPr>
            <a:r>
              <a:rPr lang="en-US" b="1" dirty="0">
                <a:solidFill>
                  <a:srgbClr val="E40059">
                    <a:lumMod val="75000"/>
                  </a:srgbClr>
                </a:solidFill>
                <a:latin typeface="Trebuchet MS"/>
              </a:rPr>
              <a:t>Slow-Fast</a:t>
            </a:r>
            <a:endParaRPr lang="el-GR" b="1" dirty="0">
              <a:solidFill>
                <a:srgbClr val="E40059">
                  <a:lumMod val="75000"/>
                </a:srgbClr>
              </a:solidFill>
              <a:latin typeface="Trebuchet MS"/>
            </a:endParaRPr>
          </a:p>
        </p:txBody>
      </p:sp>
    </p:spTree>
    <p:extLst>
      <p:ext uri="{BB962C8B-B14F-4D97-AF65-F5344CB8AC3E}">
        <p14:creationId xmlns:p14="http://schemas.microsoft.com/office/powerpoint/2010/main" xmlns="" val="377684726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35561" y="404665"/>
            <a:ext cx="1462195" cy="461665"/>
          </a:xfrm>
          <a:prstGeom prst="rect">
            <a:avLst/>
          </a:prstGeom>
          <a:noFill/>
        </p:spPr>
        <p:txBody>
          <a:bodyPr wrap="none" rtlCol="0">
            <a:spAutoFit/>
          </a:bodyPr>
          <a:lstStyle/>
          <a:p>
            <a:pPr marL="342900" indent="-342900">
              <a:buFont typeface="Wingdings" pitchFamily="2" charset="2"/>
              <a:buChar char="v"/>
            </a:pPr>
            <a:r>
              <a:rPr lang="en-US" sz="2400" b="1" dirty="0">
                <a:solidFill>
                  <a:srgbClr val="E40059">
                    <a:lumMod val="75000"/>
                  </a:srgbClr>
                </a:solidFill>
                <a:latin typeface="Trebuchet MS"/>
              </a:rPr>
              <a:t>AVNRT</a:t>
            </a:r>
            <a:endParaRPr lang="el-GR" sz="2400" b="1" dirty="0">
              <a:solidFill>
                <a:srgbClr val="E40059">
                  <a:lumMod val="75000"/>
                </a:srgbClr>
              </a:solidFill>
              <a:latin typeface="Trebuchet MS"/>
            </a:endParaRPr>
          </a:p>
        </p:txBody>
      </p:sp>
      <p:sp>
        <p:nvSpPr>
          <p:cNvPr id="2" name="TextBox 1"/>
          <p:cNvSpPr txBox="1"/>
          <p:nvPr/>
        </p:nvSpPr>
        <p:spPr>
          <a:xfrm>
            <a:off x="2423591" y="1124744"/>
            <a:ext cx="2131096" cy="369332"/>
          </a:xfrm>
          <a:prstGeom prst="rect">
            <a:avLst/>
          </a:prstGeom>
          <a:noFill/>
        </p:spPr>
        <p:txBody>
          <a:bodyPr wrap="none" rtlCol="0">
            <a:spAutoFit/>
          </a:bodyPr>
          <a:lstStyle/>
          <a:p>
            <a:r>
              <a:rPr lang="el-GR" b="1" dirty="0">
                <a:solidFill>
                  <a:srgbClr val="E40059">
                    <a:lumMod val="75000"/>
                  </a:srgbClr>
                </a:solidFill>
                <a:latin typeface="Trebuchet MS"/>
              </a:rPr>
              <a:t> Β. </a:t>
            </a:r>
            <a:r>
              <a:rPr lang="en-US" b="1" u="sng" dirty="0">
                <a:solidFill>
                  <a:srgbClr val="E40059">
                    <a:lumMod val="75000"/>
                  </a:srgbClr>
                </a:solidFill>
                <a:latin typeface="Trebuchet MS"/>
              </a:rPr>
              <a:t>Fast-Slow  </a:t>
            </a:r>
            <a:r>
              <a:rPr lang="en-US" b="1" dirty="0">
                <a:solidFill>
                  <a:srgbClr val="E40059">
                    <a:lumMod val="75000"/>
                  </a:srgbClr>
                </a:solidFill>
                <a:latin typeface="Trebuchet MS"/>
              </a:rPr>
              <a:t>10%</a:t>
            </a:r>
            <a:endParaRPr lang="el-GR" b="1" dirty="0">
              <a:solidFill>
                <a:srgbClr val="E40059">
                  <a:lumMod val="75000"/>
                </a:srgbClr>
              </a:solidFill>
              <a:latin typeface="Trebuchet MS"/>
            </a:endParaRPr>
          </a:p>
        </p:txBody>
      </p:sp>
      <p:sp>
        <p:nvSpPr>
          <p:cNvPr id="4" name="TextBox 3"/>
          <p:cNvSpPr txBox="1"/>
          <p:nvPr/>
        </p:nvSpPr>
        <p:spPr>
          <a:xfrm>
            <a:off x="1847529" y="1700809"/>
            <a:ext cx="6042039" cy="4247317"/>
          </a:xfrm>
          <a:prstGeom prst="rect">
            <a:avLst/>
          </a:prstGeom>
          <a:noFill/>
        </p:spPr>
        <p:txBody>
          <a:bodyPr wrap="none" rtlCol="0">
            <a:spAutoFit/>
          </a:bodyPr>
          <a:lstStyle/>
          <a:p>
            <a:r>
              <a:rPr lang="el-GR" i="1" dirty="0">
                <a:solidFill>
                  <a:prstClr val="black"/>
                </a:solidFill>
                <a:latin typeface="Trebuchet MS"/>
              </a:rPr>
              <a:t>Ταχεία οδός </a:t>
            </a:r>
            <a:r>
              <a:rPr lang="el-GR" dirty="0">
                <a:solidFill>
                  <a:prstClr val="black"/>
                </a:solidFill>
                <a:latin typeface="Trebuchet MS"/>
              </a:rPr>
              <a:t>– ορθόδρομη αγωγή ερεθίσματος</a:t>
            </a:r>
            <a:endParaRPr lang="en-US" dirty="0">
              <a:solidFill>
                <a:prstClr val="black"/>
              </a:solidFill>
              <a:latin typeface="Trebuchet MS"/>
            </a:endParaRPr>
          </a:p>
          <a:p>
            <a:endParaRPr lang="el-GR" dirty="0">
              <a:solidFill>
                <a:prstClr val="black"/>
              </a:solidFill>
              <a:latin typeface="Trebuchet MS"/>
            </a:endParaRPr>
          </a:p>
          <a:p>
            <a:r>
              <a:rPr lang="el-GR" i="1" dirty="0">
                <a:solidFill>
                  <a:prstClr val="black"/>
                </a:solidFill>
                <a:latin typeface="Trebuchet MS"/>
              </a:rPr>
              <a:t>Βραδεία οδός </a:t>
            </a:r>
            <a:r>
              <a:rPr lang="el-GR" dirty="0">
                <a:solidFill>
                  <a:prstClr val="black"/>
                </a:solidFill>
                <a:latin typeface="Trebuchet MS"/>
              </a:rPr>
              <a:t>– αντίδρομη αγωγή ερεθίσματος</a:t>
            </a:r>
          </a:p>
          <a:p>
            <a:endParaRPr lang="el-GR" dirty="0">
              <a:solidFill>
                <a:prstClr val="black"/>
              </a:solidFill>
              <a:latin typeface="Trebuchet MS"/>
            </a:endParaRPr>
          </a:p>
          <a:p>
            <a:endParaRPr lang="el-GR" dirty="0">
              <a:solidFill>
                <a:prstClr val="black"/>
              </a:solidFill>
              <a:latin typeface="Trebuchet MS"/>
            </a:endParaRPr>
          </a:p>
          <a:p>
            <a:pPr marL="285750" indent="-285750">
              <a:buClr>
                <a:srgbClr val="E40059">
                  <a:lumMod val="50000"/>
                </a:srgbClr>
              </a:buClr>
              <a:buFont typeface="Wingdings" pitchFamily="2" charset="2"/>
              <a:buChar char="§"/>
            </a:pPr>
            <a:r>
              <a:rPr lang="el-GR" dirty="0">
                <a:solidFill>
                  <a:prstClr val="black"/>
                </a:solidFill>
                <a:latin typeface="Trebuchet MS"/>
              </a:rPr>
              <a:t>Έναρξη-τερματισμός ταχυκαρδίας με έκτακτο κολπικό</a:t>
            </a:r>
            <a:endParaRPr lang="en-US" dirty="0">
              <a:solidFill>
                <a:prstClr val="black"/>
              </a:solidFill>
              <a:latin typeface="Trebuchet MS"/>
            </a:endParaRPr>
          </a:p>
          <a:p>
            <a:pPr>
              <a:buClr>
                <a:srgbClr val="E40059">
                  <a:lumMod val="50000"/>
                </a:srgbClr>
              </a:buClr>
            </a:pPr>
            <a:r>
              <a:rPr lang="en-US" dirty="0">
                <a:solidFill>
                  <a:prstClr val="black"/>
                </a:solidFill>
                <a:latin typeface="Trebuchet MS"/>
              </a:rPr>
              <a:t>    </a:t>
            </a:r>
            <a:r>
              <a:rPr lang="el-GR" dirty="0">
                <a:solidFill>
                  <a:prstClr val="black"/>
                </a:solidFill>
                <a:latin typeface="Trebuchet MS"/>
              </a:rPr>
              <a:t>/κοιλιακό ερέθισμα</a:t>
            </a:r>
            <a:endParaRPr lang="en-US" dirty="0">
              <a:solidFill>
                <a:prstClr val="black"/>
              </a:solidFill>
              <a:latin typeface="Trebuchet MS"/>
            </a:endParaRPr>
          </a:p>
          <a:p>
            <a:pPr marL="285750" indent="-285750">
              <a:buClr>
                <a:srgbClr val="E40059">
                  <a:lumMod val="50000"/>
                </a:srgbClr>
              </a:buClr>
              <a:buFont typeface="Wingdings" pitchFamily="2" charset="2"/>
              <a:buChar char="§"/>
            </a:pPr>
            <a:endParaRPr lang="el-GR" dirty="0">
              <a:solidFill>
                <a:prstClr val="black"/>
              </a:solidFill>
              <a:latin typeface="Trebuchet MS"/>
            </a:endParaRPr>
          </a:p>
          <a:p>
            <a:pPr marL="285750" indent="-285750">
              <a:buClr>
                <a:srgbClr val="E40059">
                  <a:lumMod val="50000"/>
                </a:srgbClr>
              </a:buClr>
              <a:buFont typeface="Wingdings" pitchFamily="2" charset="2"/>
              <a:buChar char="§"/>
            </a:pPr>
            <a:r>
              <a:rPr lang="en-US" dirty="0">
                <a:solidFill>
                  <a:prstClr val="black"/>
                </a:solidFill>
                <a:latin typeface="Trebuchet MS"/>
              </a:rPr>
              <a:t>PR&lt; RP ( Long RP tachycardia)</a:t>
            </a:r>
          </a:p>
          <a:p>
            <a:pPr marL="285750" indent="-285750">
              <a:buClr>
                <a:srgbClr val="E40059">
                  <a:lumMod val="50000"/>
                </a:srgbClr>
              </a:buClr>
              <a:buFont typeface="Wingdings" pitchFamily="2" charset="2"/>
              <a:buChar char="§"/>
            </a:pPr>
            <a:endParaRPr lang="en-US" dirty="0">
              <a:solidFill>
                <a:prstClr val="black"/>
              </a:solidFill>
              <a:latin typeface="Trebuchet MS"/>
            </a:endParaRPr>
          </a:p>
          <a:p>
            <a:pPr marL="285750" indent="-285750">
              <a:buClr>
                <a:srgbClr val="E40059">
                  <a:lumMod val="50000"/>
                </a:srgbClr>
              </a:buClr>
              <a:buFont typeface="Wingdings" pitchFamily="2" charset="2"/>
              <a:buChar char="§"/>
            </a:pPr>
            <a:r>
              <a:rPr lang="en-US" dirty="0">
                <a:solidFill>
                  <a:prstClr val="black"/>
                </a:solidFill>
                <a:latin typeface="Trebuchet MS"/>
              </a:rPr>
              <a:t>H </a:t>
            </a:r>
            <a:r>
              <a:rPr lang="el-GR" dirty="0">
                <a:solidFill>
                  <a:prstClr val="black"/>
                </a:solidFill>
                <a:latin typeface="Trebuchet MS"/>
              </a:rPr>
              <a:t>διέγερση των κόλπων έπεται αυτής των κοιλίων</a:t>
            </a:r>
            <a:endParaRPr lang="en-US" dirty="0">
              <a:solidFill>
                <a:prstClr val="black"/>
              </a:solidFill>
              <a:latin typeface="Trebuchet MS"/>
            </a:endParaRPr>
          </a:p>
          <a:p>
            <a:pPr marL="285750" indent="-285750">
              <a:buClr>
                <a:srgbClr val="E40059">
                  <a:lumMod val="50000"/>
                </a:srgbClr>
              </a:buClr>
              <a:buFont typeface="Wingdings" pitchFamily="2" charset="2"/>
              <a:buChar char="§"/>
            </a:pPr>
            <a:endParaRPr lang="el-GR" dirty="0">
              <a:solidFill>
                <a:prstClr val="black"/>
              </a:solidFill>
              <a:latin typeface="Trebuchet MS"/>
            </a:endParaRPr>
          </a:p>
          <a:p>
            <a:pPr marL="285750" indent="-285750">
              <a:buClr>
                <a:srgbClr val="E40059">
                  <a:lumMod val="50000"/>
                </a:srgbClr>
              </a:buClr>
              <a:buFont typeface="Wingdings" pitchFamily="2" charset="2"/>
              <a:buChar char="§"/>
            </a:pPr>
            <a:r>
              <a:rPr lang="el-GR" dirty="0">
                <a:solidFill>
                  <a:prstClr val="black"/>
                </a:solidFill>
                <a:latin typeface="Trebuchet MS"/>
              </a:rPr>
              <a:t>Κύματα Ρ αρνητικά ΙΙ, ΙΙΙ, </a:t>
            </a:r>
            <a:r>
              <a:rPr lang="en-US" dirty="0">
                <a:solidFill>
                  <a:prstClr val="black"/>
                </a:solidFill>
                <a:latin typeface="Trebuchet MS"/>
              </a:rPr>
              <a:t>AVF, </a:t>
            </a:r>
            <a:r>
              <a:rPr lang="el-GR" dirty="0">
                <a:solidFill>
                  <a:prstClr val="black"/>
                </a:solidFill>
                <a:latin typeface="Trebuchet MS"/>
              </a:rPr>
              <a:t>που έπονται των </a:t>
            </a:r>
            <a:r>
              <a:rPr lang="en-US" dirty="0">
                <a:solidFill>
                  <a:prstClr val="black"/>
                </a:solidFill>
                <a:latin typeface="Trebuchet MS"/>
              </a:rPr>
              <a:t>QRS</a:t>
            </a:r>
            <a:endParaRPr lang="el-GR" dirty="0">
              <a:solidFill>
                <a:prstClr val="black"/>
              </a:solidFill>
              <a:latin typeface="Trebuchet MS"/>
            </a:endParaRPr>
          </a:p>
          <a:p>
            <a:endParaRPr lang="el-GR" dirty="0">
              <a:solidFill>
                <a:prstClr val="black"/>
              </a:solidFill>
              <a:latin typeface="Trebuchet MS"/>
            </a:endParaRPr>
          </a:p>
          <a:p>
            <a:endParaRPr lang="el-GR" dirty="0">
              <a:solidFill>
                <a:prstClr val="black"/>
              </a:solidFill>
              <a:latin typeface="Trebuchet MS"/>
            </a:endParaRPr>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976321" y="980727"/>
            <a:ext cx="2742203" cy="508272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9"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460420" y="980728"/>
            <a:ext cx="515902" cy="508271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TextBox 6"/>
          <p:cNvSpPr txBox="1"/>
          <p:nvPr/>
        </p:nvSpPr>
        <p:spPr>
          <a:xfrm>
            <a:off x="7223106" y="6238474"/>
            <a:ext cx="3121367" cy="430887"/>
          </a:xfrm>
          <a:prstGeom prst="rect">
            <a:avLst/>
          </a:prstGeom>
          <a:noFill/>
        </p:spPr>
        <p:txBody>
          <a:bodyPr wrap="none" rtlCol="0">
            <a:spAutoFit/>
          </a:bodyPr>
          <a:lstStyle/>
          <a:p>
            <a:r>
              <a:rPr lang="en-US" sz="1100" i="1" dirty="0">
                <a:solidFill>
                  <a:prstClr val="black"/>
                </a:solidFill>
                <a:latin typeface="Trebuchet MS"/>
              </a:rPr>
              <a:t>Clinical </a:t>
            </a:r>
            <a:r>
              <a:rPr lang="en-US" sz="1100" i="1" dirty="0" err="1">
                <a:solidFill>
                  <a:prstClr val="black"/>
                </a:solidFill>
                <a:latin typeface="Trebuchet MS"/>
              </a:rPr>
              <a:t>Arrhythmiology</a:t>
            </a:r>
            <a:r>
              <a:rPr lang="en-US" sz="1100" i="1" dirty="0">
                <a:solidFill>
                  <a:prstClr val="black"/>
                </a:solidFill>
                <a:latin typeface="Trebuchet MS"/>
              </a:rPr>
              <a:t> and Electrophysiology</a:t>
            </a:r>
          </a:p>
          <a:p>
            <a:r>
              <a:rPr lang="en-US" sz="1100" i="1" dirty="0" err="1">
                <a:solidFill>
                  <a:prstClr val="black"/>
                </a:solidFill>
                <a:latin typeface="Trebuchet MS"/>
              </a:rPr>
              <a:t>Issa</a:t>
            </a:r>
            <a:r>
              <a:rPr lang="en-US" sz="1100" i="1" dirty="0">
                <a:solidFill>
                  <a:prstClr val="black"/>
                </a:solidFill>
                <a:latin typeface="Trebuchet MS"/>
              </a:rPr>
              <a:t> Miller </a:t>
            </a:r>
            <a:r>
              <a:rPr lang="en-US" sz="1100" i="1" dirty="0" err="1">
                <a:solidFill>
                  <a:prstClr val="black"/>
                </a:solidFill>
                <a:latin typeface="Trebuchet MS"/>
              </a:rPr>
              <a:t>Zipes</a:t>
            </a:r>
            <a:r>
              <a:rPr lang="en-US" sz="1100" i="1" dirty="0">
                <a:solidFill>
                  <a:prstClr val="black"/>
                </a:solidFill>
                <a:latin typeface="Trebuchet MS"/>
              </a:rPr>
              <a:t>, 2009</a:t>
            </a:r>
            <a:endParaRPr lang="el-GR" sz="1100" i="1" dirty="0">
              <a:solidFill>
                <a:prstClr val="black"/>
              </a:solidFill>
              <a:latin typeface="Trebuchet MS"/>
            </a:endParaRPr>
          </a:p>
        </p:txBody>
      </p:sp>
    </p:spTree>
    <p:extLst>
      <p:ext uri="{BB962C8B-B14F-4D97-AF65-F5344CB8AC3E}">
        <p14:creationId xmlns:p14="http://schemas.microsoft.com/office/powerpoint/2010/main" xmlns="" val="297031053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descr="fig1">
            <a:extLst>
              <a:ext uri="{FF2B5EF4-FFF2-40B4-BE49-F238E27FC236}">
                <a16:creationId xmlns:a16="http://schemas.microsoft.com/office/drawing/2014/main" xmlns="" id="{C8A24C10-2D71-4EC2-91E2-293B6C99B87C}"/>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083076" y="550417"/>
            <a:ext cx="10315852" cy="59569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1443" name="Rectangle 3">
            <a:extLst>
              <a:ext uri="{FF2B5EF4-FFF2-40B4-BE49-F238E27FC236}">
                <a16:creationId xmlns:a16="http://schemas.microsoft.com/office/drawing/2014/main" xmlns="" id="{BA87CE43-9CC9-46B0-ABBF-1BEB2FF5A5FC}"/>
              </a:ext>
            </a:extLst>
          </p:cNvPr>
          <p:cNvSpPr>
            <a:spLocks noChangeArrowheads="1"/>
          </p:cNvSpPr>
          <p:nvPr/>
        </p:nvSpPr>
        <p:spPr bwMode="auto">
          <a:xfrm>
            <a:off x="1083076" y="550417"/>
            <a:ext cx="2343705" cy="360362"/>
          </a:xfrm>
          <a:prstGeom prst="rect">
            <a:avLst/>
          </a:prstGeom>
          <a:solidFill>
            <a:schemeClr val="bg1"/>
          </a:solidFill>
          <a:ln w="9525">
            <a:solidFill>
              <a:schemeClr val="bg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r>
              <a:rPr lang="en-US" altLang="el-GR" sz="1800" dirty="0" err="1">
                <a:solidFill>
                  <a:srgbClr val="000000"/>
                </a:solidFill>
              </a:rPr>
              <a:t>AVnRT</a:t>
            </a:r>
            <a:endParaRPr lang="el-GR" altLang="el-GR" sz="1800" dirty="0">
              <a:solidFill>
                <a:srgbClr val="000000"/>
              </a:solidFill>
            </a:endParaRPr>
          </a:p>
        </p:txBody>
      </p:sp>
    </p:spTree>
    <p:extLst>
      <p:ext uri="{BB962C8B-B14F-4D97-AF65-F5344CB8AC3E}">
        <p14:creationId xmlns:p14="http://schemas.microsoft.com/office/powerpoint/2010/main" xmlns="" val="170967218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4">
            <a:extLst>
              <a:ext uri="{FF2B5EF4-FFF2-40B4-BE49-F238E27FC236}">
                <a16:creationId xmlns:a16="http://schemas.microsoft.com/office/drawing/2014/main" xmlns="" id="{3B07D512-929B-4077-AC53-448AD157E0AA}"/>
              </a:ext>
            </a:extLst>
          </p:cNvPr>
          <p:cNvSpPr>
            <a:spLocks noGrp="1" noChangeArrowheads="1"/>
          </p:cNvSpPr>
          <p:nvPr>
            <p:ph type="title"/>
          </p:nvPr>
        </p:nvSpPr>
        <p:spPr/>
        <p:txBody>
          <a:bodyPr/>
          <a:lstStyle/>
          <a:p>
            <a:pPr eaLnBrk="1" hangingPunct="1"/>
            <a:r>
              <a:rPr lang="en-US" altLang="el-GR"/>
              <a:t>128</a:t>
            </a:r>
            <a:endParaRPr lang="el-GR" altLang="el-GR"/>
          </a:p>
        </p:txBody>
      </p:sp>
      <p:graphicFrame>
        <p:nvGraphicFramePr>
          <p:cNvPr id="62467" name="Object 3">
            <a:extLst>
              <a:ext uri="{FF2B5EF4-FFF2-40B4-BE49-F238E27FC236}">
                <a16:creationId xmlns:a16="http://schemas.microsoft.com/office/drawing/2014/main" xmlns="" id="{88E012DD-7A26-4F30-BFEE-C3DB8FFFE500}"/>
              </a:ext>
            </a:extLst>
          </p:cNvPr>
          <p:cNvGraphicFramePr>
            <a:graphicFrameLocks noGrp="1" noChangeAspect="1"/>
          </p:cNvGraphicFramePr>
          <p:nvPr>
            <p:ph idx="1"/>
          </p:nvPr>
        </p:nvGraphicFramePr>
        <p:xfrm>
          <a:off x="2855914" y="115889"/>
          <a:ext cx="6192837" cy="6626225"/>
        </p:xfrm>
        <a:graphic>
          <a:graphicData uri="http://schemas.openxmlformats.org/presentationml/2006/ole">
            <p:oleObj spid="_x0000_s32784" name="Εικόνα bitmap" r:id="rId3" imgW="3514286" imgH="4629796" progId="PBrush">
              <p:embed/>
            </p:oleObj>
          </a:graphicData>
        </a:graphic>
      </p:graphicFrame>
    </p:spTree>
    <p:extLst>
      <p:ext uri="{BB962C8B-B14F-4D97-AF65-F5344CB8AC3E}">
        <p14:creationId xmlns:p14="http://schemas.microsoft.com/office/powerpoint/2010/main" xmlns="" val="12976915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xmlns="" id="{671D9D8E-A81F-4AFD-A482-904DC53B1A53}"/>
              </a:ext>
            </a:extLst>
          </p:cNvPr>
          <p:cNvSpPr>
            <a:spLocks noGrp="1"/>
          </p:cNvSpPr>
          <p:nvPr>
            <p:ph type="title"/>
          </p:nvPr>
        </p:nvSpPr>
        <p:spPr>
          <a:xfrm>
            <a:off x="2809875" y="274639"/>
            <a:ext cx="6572250" cy="725487"/>
          </a:xfrm>
          <a:ln w="38100">
            <a:solidFill>
              <a:schemeClr val="tx1"/>
            </a:solidFill>
          </a:ln>
        </p:spPr>
        <p:txBody>
          <a:bodyPr/>
          <a:lstStyle/>
          <a:p>
            <a:pPr>
              <a:defRPr/>
            </a:pPr>
            <a:r>
              <a:rPr lang="en-US" sz="2000" b="1" i="1" dirty="0">
                <a:effectLst>
                  <a:outerShdw blurRad="38100" dist="38100" dir="2700000" algn="tl">
                    <a:srgbClr val="000000">
                      <a:alpha val="43137"/>
                    </a:srgbClr>
                  </a:outerShdw>
                </a:effectLst>
                <a:latin typeface="Verdana" pitchFamily="34" charset="0"/>
                <a:ea typeface="Verdana" pitchFamily="34" charset="0"/>
                <a:cs typeface="Verdana" pitchFamily="34" charset="0"/>
              </a:rPr>
              <a:t>MECHANISM OF CARDIAC ARRHYTHMIAS</a:t>
            </a:r>
            <a:endParaRPr lang="el-GR" sz="2000" dirty="0">
              <a:latin typeface="Verdana" pitchFamily="34" charset="0"/>
              <a:ea typeface="Verdana" pitchFamily="34" charset="0"/>
              <a:cs typeface="Verdana" pitchFamily="34" charset="0"/>
            </a:endParaRPr>
          </a:p>
        </p:txBody>
      </p:sp>
      <p:pic>
        <p:nvPicPr>
          <p:cNvPr id="11267" name="Picture 2" descr="C:\Users\Olina\Pictures\Οι σαρώσεις μου\2011-02 (Φεβ)\σάρωση0028.jpg">
            <a:extLst>
              <a:ext uri="{FF2B5EF4-FFF2-40B4-BE49-F238E27FC236}">
                <a16:creationId xmlns:a16="http://schemas.microsoft.com/office/drawing/2014/main" xmlns="" id="{BDBC969E-D2D8-4D0C-8A43-22C92ACB6B70}"/>
              </a:ext>
            </a:extLst>
          </p:cNvPr>
          <p:cNvPicPr>
            <a:picLocks noGrp="1" noChangeAspect="1" noChangeArrowheads="1"/>
          </p:cNvPicPr>
          <p:nvPr>
            <p:ph idx="1"/>
          </p:nvPr>
        </p:nvPicPr>
        <p:blipFill>
          <a:blip r:embed="rId3">
            <a:extLst>
              <a:ext uri="{28A0092B-C50C-407E-A947-70E740481C1C}">
                <a14:useLocalDpi xmlns:a14="http://schemas.microsoft.com/office/drawing/2010/main" xmlns="" val="0"/>
              </a:ext>
            </a:extLst>
          </a:blip>
          <a:srcRect/>
          <a:stretch>
            <a:fillRect/>
          </a:stretch>
        </p:blipFill>
        <p:spPr>
          <a:xfrm>
            <a:off x="2024063" y="3214689"/>
            <a:ext cx="2932112" cy="3328987"/>
          </a:xfrm>
          <a:noFill/>
        </p:spPr>
      </p:pic>
      <p:pic>
        <p:nvPicPr>
          <p:cNvPr id="11268" name="Picture 3" descr="C:\Users\Olina\Pictures\Οι σαρώσεις μου\2011-02 (Φεβ)\σάρωση0029.jpg">
            <a:extLst>
              <a:ext uri="{FF2B5EF4-FFF2-40B4-BE49-F238E27FC236}">
                <a16:creationId xmlns:a16="http://schemas.microsoft.com/office/drawing/2014/main" xmlns="" id="{BD7DF7B1-8DF7-4801-8C30-7CFCCF53CE67}"/>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6381751" y="1285875"/>
            <a:ext cx="4073525" cy="2628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269" name="Picture 4" descr="C:\Users\Olina\Pictures\Οι σαρώσεις μου\2011-02 (Φεβ)\σάρωση0030.jpg">
            <a:extLst>
              <a:ext uri="{FF2B5EF4-FFF2-40B4-BE49-F238E27FC236}">
                <a16:creationId xmlns:a16="http://schemas.microsoft.com/office/drawing/2014/main" xmlns="" id="{82C964F1-D092-4A4B-AB27-8CC049A13000}"/>
              </a:ext>
            </a:extLst>
          </p:cNvPr>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2024063" y="1285875"/>
            <a:ext cx="4051300" cy="17732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270" name="Picture 5">
            <a:extLst>
              <a:ext uri="{FF2B5EF4-FFF2-40B4-BE49-F238E27FC236}">
                <a16:creationId xmlns:a16="http://schemas.microsoft.com/office/drawing/2014/main" xmlns="" id="{8C188328-6A98-4B36-B10B-09E5D06B287B}"/>
              </a:ext>
            </a:extLst>
          </p:cNvPr>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5453064" y="4286251"/>
            <a:ext cx="4967287" cy="17954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8 - Ορθογώνιο">
            <a:extLst>
              <a:ext uri="{FF2B5EF4-FFF2-40B4-BE49-F238E27FC236}">
                <a16:creationId xmlns:a16="http://schemas.microsoft.com/office/drawing/2014/main" xmlns="" id="{BBF3837A-5E8A-485A-A8DF-335D39A2C452}"/>
              </a:ext>
            </a:extLst>
          </p:cNvPr>
          <p:cNvSpPr/>
          <p:nvPr/>
        </p:nvSpPr>
        <p:spPr>
          <a:xfrm>
            <a:off x="7239001" y="6438901"/>
            <a:ext cx="3643313" cy="276225"/>
          </a:xfrm>
          <a:prstGeom prst="rect">
            <a:avLst/>
          </a:prstGeom>
        </p:spPr>
        <p:txBody>
          <a:bodyPr>
            <a:spAutoFit/>
          </a:bodyPr>
          <a:lstStyle/>
          <a:p>
            <a:pPr fontAlgn="base">
              <a:spcBef>
                <a:spcPct val="0"/>
              </a:spcBef>
              <a:spcAft>
                <a:spcPct val="0"/>
              </a:spcAft>
              <a:defRPr/>
            </a:pPr>
            <a:r>
              <a:rPr lang="en-US" sz="1200" b="1" i="1" dirty="0" err="1">
                <a:solidFill>
                  <a:srgbClr val="FF0066"/>
                </a:solidFill>
                <a:effectLst>
                  <a:outerShdw blurRad="38100" dist="38100" dir="2700000" algn="tl">
                    <a:srgbClr val="000000">
                      <a:alpha val="43137"/>
                    </a:srgbClr>
                  </a:outerShdw>
                </a:effectLst>
                <a:latin typeface="Arial" charset="0"/>
              </a:rPr>
              <a:t>Electrophysiologic</a:t>
            </a:r>
            <a:r>
              <a:rPr lang="en-US" sz="1200" b="1" i="1" dirty="0">
                <a:solidFill>
                  <a:srgbClr val="FF0066"/>
                </a:solidFill>
                <a:effectLst>
                  <a:outerShdw blurRad="38100" dist="38100" dir="2700000" algn="tl">
                    <a:srgbClr val="000000">
                      <a:alpha val="43137"/>
                    </a:srgbClr>
                  </a:outerShdw>
                </a:effectLst>
                <a:latin typeface="Arial" charset="0"/>
              </a:rPr>
              <a:t> testing, Rich. </a:t>
            </a:r>
            <a:r>
              <a:rPr lang="en-US" sz="1200" b="1" i="1" dirty="0" err="1">
                <a:solidFill>
                  <a:srgbClr val="FF0066"/>
                </a:solidFill>
                <a:effectLst>
                  <a:outerShdw blurRad="38100" dist="38100" dir="2700000" algn="tl">
                    <a:srgbClr val="000000">
                      <a:alpha val="43137"/>
                    </a:srgbClr>
                  </a:outerShdw>
                </a:effectLst>
                <a:latin typeface="Arial" charset="0"/>
              </a:rPr>
              <a:t>Fogoros</a:t>
            </a:r>
            <a:endParaRPr lang="el-GR" sz="1200" b="1" i="1" dirty="0">
              <a:solidFill>
                <a:srgbClr val="FF0066"/>
              </a:solidFill>
              <a:effectLst>
                <a:outerShdw blurRad="38100" dist="38100" dir="2700000" algn="tl">
                  <a:srgbClr val="000000">
                    <a:alpha val="43137"/>
                  </a:srgbClr>
                </a:outerShdw>
              </a:effectLst>
              <a:latin typeface="Arial" charset="0"/>
            </a:endParaRPr>
          </a:p>
        </p:txBody>
      </p:sp>
      <p:sp>
        <p:nvSpPr>
          <p:cNvPr id="11272" name="9 - TextBox">
            <a:extLst>
              <a:ext uri="{FF2B5EF4-FFF2-40B4-BE49-F238E27FC236}">
                <a16:creationId xmlns:a16="http://schemas.microsoft.com/office/drawing/2014/main" xmlns="" id="{75D2A220-DCD0-4B09-9585-D3E9A5499AC2}"/>
              </a:ext>
            </a:extLst>
          </p:cNvPr>
          <p:cNvSpPr txBox="1">
            <a:spLocks noChangeArrowheads="1"/>
          </p:cNvSpPr>
          <p:nvPr/>
        </p:nvSpPr>
        <p:spPr bwMode="auto">
          <a:xfrm>
            <a:off x="1952626" y="1285875"/>
            <a:ext cx="428625" cy="369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r>
              <a:rPr lang="en-US" altLang="el-GR" sz="1800">
                <a:solidFill>
                  <a:srgbClr val="000000"/>
                </a:solidFill>
              </a:rPr>
              <a:t>a)</a:t>
            </a:r>
            <a:endParaRPr lang="el-GR" altLang="el-GR" sz="1800">
              <a:solidFill>
                <a:srgbClr val="000000"/>
              </a:solidFill>
            </a:endParaRPr>
          </a:p>
        </p:txBody>
      </p:sp>
      <p:sp>
        <p:nvSpPr>
          <p:cNvPr id="11273" name="10 - TextBox">
            <a:extLst>
              <a:ext uri="{FF2B5EF4-FFF2-40B4-BE49-F238E27FC236}">
                <a16:creationId xmlns:a16="http://schemas.microsoft.com/office/drawing/2014/main" xmlns="" id="{C94354A2-5C88-4F9B-BD93-1992CD6345A6}"/>
              </a:ext>
            </a:extLst>
          </p:cNvPr>
          <p:cNvSpPr txBox="1">
            <a:spLocks noChangeArrowheads="1"/>
          </p:cNvSpPr>
          <p:nvPr/>
        </p:nvSpPr>
        <p:spPr bwMode="auto">
          <a:xfrm>
            <a:off x="2024064" y="3214689"/>
            <a:ext cx="428625"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r>
              <a:rPr lang="en-US" altLang="el-GR" sz="1800">
                <a:solidFill>
                  <a:srgbClr val="000000"/>
                </a:solidFill>
              </a:rPr>
              <a:t>b)</a:t>
            </a:r>
            <a:endParaRPr lang="el-GR" altLang="el-GR" sz="1800">
              <a:solidFill>
                <a:srgbClr val="000000"/>
              </a:solidFill>
            </a:endParaRPr>
          </a:p>
        </p:txBody>
      </p:sp>
      <p:sp>
        <p:nvSpPr>
          <p:cNvPr id="11274" name="11 - TextBox">
            <a:extLst>
              <a:ext uri="{FF2B5EF4-FFF2-40B4-BE49-F238E27FC236}">
                <a16:creationId xmlns:a16="http://schemas.microsoft.com/office/drawing/2014/main" xmlns="" id="{12D95781-1062-4E62-88D5-B692BABD98C0}"/>
              </a:ext>
            </a:extLst>
          </p:cNvPr>
          <p:cNvSpPr txBox="1">
            <a:spLocks noChangeArrowheads="1"/>
          </p:cNvSpPr>
          <p:nvPr/>
        </p:nvSpPr>
        <p:spPr bwMode="auto">
          <a:xfrm>
            <a:off x="6381750" y="1285875"/>
            <a:ext cx="419100" cy="369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r>
              <a:rPr lang="en-US" altLang="el-GR" sz="1800">
                <a:solidFill>
                  <a:srgbClr val="000000"/>
                </a:solidFill>
              </a:rPr>
              <a:t>c)</a:t>
            </a:r>
            <a:endParaRPr lang="el-GR" altLang="el-GR" sz="1800">
              <a:solidFill>
                <a:srgbClr val="000000"/>
              </a:solidFill>
            </a:endParaRPr>
          </a:p>
        </p:txBody>
      </p:sp>
    </p:spTree>
    <p:extLst>
      <p:ext uri="{BB962C8B-B14F-4D97-AF65-F5344CB8AC3E}">
        <p14:creationId xmlns:p14="http://schemas.microsoft.com/office/powerpoint/2010/main" xmlns="" val="157824783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2948" name="Rectangle 4">
            <a:extLst>
              <a:ext uri="{FF2B5EF4-FFF2-40B4-BE49-F238E27FC236}">
                <a16:creationId xmlns:a16="http://schemas.microsoft.com/office/drawing/2014/main" xmlns="" id="{6BA5CDBF-CB5F-4F7A-A0E9-2AC2EBC11E73}"/>
              </a:ext>
            </a:extLst>
          </p:cNvPr>
          <p:cNvSpPr>
            <a:spLocks noGrp="1" noChangeArrowheads="1"/>
          </p:cNvSpPr>
          <p:nvPr>
            <p:ph type="title"/>
          </p:nvPr>
        </p:nvSpPr>
        <p:spPr>
          <a:xfrm>
            <a:off x="1981200" y="-26988"/>
            <a:ext cx="8229600" cy="1139826"/>
          </a:xfrm>
        </p:spPr>
        <p:txBody>
          <a:bodyPr/>
          <a:lstStyle/>
          <a:p>
            <a:pPr eaLnBrk="1" hangingPunct="1">
              <a:defRPr/>
            </a:pPr>
            <a:r>
              <a:rPr lang="en-US" sz="2800" u="sng">
                <a:solidFill>
                  <a:schemeClr val="tx1"/>
                </a:solidFill>
                <a:effectLst/>
              </a:rPr>
              <a:t> </a:t>
            </a:r>
            <a:r>
              <a:rPr lang="el-GR" sz="2800" u="sng">
                <a:solidFill>
                  <a:schemeClr val="tx1"/>
                </a:solidFill>
                <a:effectLst/>
              </a:rPr>
              <a:t>4. Κολποκοιλιακοί αποκλεισμοί</a:t>
            </a:r>
            <a:r>
              <a:rPr lang="en-US"/>
              <a:t> </a:t>
            </a:r>
            <a:endParaRPr lang="el-GR"/>
          </a:p>
        </p:txBody>
      </p:sp>
      <p:graphicFrame>
        <p:nvGraphicFramePr>
          <p:cNvPr id="33795" name="Object 3">
            <a:extLst>
              <a:ext uri="{FF2B5EF4-FFF2-40B4-BE49-F238E27FC236}">
                <a16:creationId xmlns:a16="http://schemas.microsoft.com/office/drawing/2014/main" xmlns="" id="{0D609B71-0C81-42EF-A0AC-E905CCADB078}"/>
              </a:ext>
            </a:extLst>
          </p:cNvPr>
          <p:cNvGraphicFramePr>
            <a:graphicFrameLocks noGrp="1" noChangeAspect="1"/>
          </p:cNvGraphicFramePr>
          <p:nvPr>
            <p:ph idx="1"/>
          </p:nvPr>
        </p:nvGraphicFramePr>
        <p:xfrm>
          <a:off x="2424114" y="4365626"/>
          <a:ext cx="7272337" cy="1800225"/>
        </p:xfrm>
        <a:graphic>
          <a:graphicData uri="http://schemas.openxmlformats.org/presentationml/2006/ole">
            <p:oleObj spid="_x0000_s25617" name="Εικόνα bitmap" r:id="rId3" imgW="5477640" imgH="1123810" progId="PBrush">
              <p:embed/>
            </p:oleObj>
          </a:graphicData>
        </a:graphic>
      </p:graphicFrame>
      <p:sp>
        <p:nvSpPr>
          <p:cNvPr id="33796" name="Text Box 6">
            <a:extLst>
              <a:ext uri="{FF2B5EF4-FFF2-40B4-BE49-F238E27FC236}">
                <a16:creationId xmlns:a16="http://schemas.microsoft.com/office/drawing/2014/main" xmlns="" id="{8317BA7A-192A-4CA7-9389-F4D6AE071575}"/>
              </a:ext>
            </a:extLst>
          </p:cNvPr>
          <p:cNvSpPr txBox="1">
            <a:spLocks noChangeArrowheads="1"/>
          </p:cNvSpPr>
          <p:nvPr/>
        </p:nvSpPr>
        <p:spPr bwMode="auto">
          <a:xfrm>
            <a:off x="2063750" y="1052514"/>
            <a:ext cx="8135938" cy="3286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fontAlgn="base">
              <a:spcBef>
                <a:spcPct val="50000"/>
              </a:spcBef>
              <a:spcAft>
                <a:spcPct val="0"/>
              </a:spcAft>
              <a:buClrTx/>
              <a:buSzTx/>
              <a:buNone/>
            </a:pPr>
            <a:r>
              <a:rPr lang="el-GR" altLang="el-GR" sz="2000" b="1" i="1">
                <a:solidFill>
                  <a:srgbClr val="FF0066"/>
                </a:solidFill>
              </a:rPr>
              <a:t>1ου βαθμού Κ-Κ αποκλεισμός</a:t>
            </a:r>
          </a:p>
          <a:p>
            <a:pPr fontAlgn="base">
              <a:spcBef>
                <a:spcPct val="50000"/>
              </a:spcBef>
              <a:spcAft>
                <a:spcPct val="0"/>
              </a:spcAft>
              <a:buClrTx/>
              <a:buSzTx/>
              <a:buNone/>
            </a:pPr>
            <a:r>
              <a:rPr lang="el-GR" altLang="el-GR" sz="1800" u="sng">
                <a:solidFill>
                  <a:srgbClr val="FFFFFF"/>
                </a:solidFill>
              </a:rPr>
              <a:t>ΗΚΓ χαρακτηριστικά</a:t>
            </a:r>
            <a:r>
              <a:rPr lang="en-US" altLang="el-GR" sz="1800">
                <a:solidFill>
                  <a:srgbClr val="FFFFFF"/>
                </a:solidFill>
              </a:rPr>
              <a:t>:</a:t>
            </a:r>
            <a:endParaRPr lang="el-GR" altLang="el-GR" sz="1800">
              <a:solidFill>
                <a:srgbClr val="FFFFFF"/>
              </a:solidFill>
            </a:endParaRPr>
          </a:p>
          <a:p>
            <a:pPr fontAlgn="base">
              <a:spcBef>
                <a:spcPct val="50000"/>
              </a:spcBef>
              <a:spcAft>
                <a:spcPct val="0"/>
              </a:spcAft>
              <a:buClrTx/>
              <a:buSzTx/>
              <a:buFontTx/>
              <a:buChar char="-"/>
            </a:pPr>
            <a:r>
              <a:rPr lang="el-GR" altLang="el-GR" sz="1800">
                <a:solidFill>
                  <a:srgbClr val="FFFFFF"/>
                </a:solidFill>
              </a:rPr>
              <a:t> Αύξηση του</a:t>
            </a:r>
            <a:r>
              <a:rPr lang="en-US" altLang="el-GR" sz="1800">
                <a:solidFill>
                  <a:srgbClr val="FFFFFF"/>
                </a:solidFill>
              </a:rPr>
              <a:t> PQ</a:t>
            </a:r>
            <a:r>
              <a:rPr lang="el-GR" altLang="el-GR" sz="1800">
                <a:solidFill>
                  <a:srgbClr val="FFFFFF"/>
                </a:solidFill>
              </a:rPr>
              <a:t> &gt;0,20 </a:t>
            </a:r>
            <a:r>
              <a:rPr lang="en-US" altLang="el-GR" sz="1800">
                <a:solidFill>
                  <a:srgbClr val="FFFFFF"/>
                </a:solidFill>
              </a:rPr>
              <a:t>sec.</a:t>
            </a:r>
          </a:p>
          <a:p>
            <a:pPr fontAlgn="base">
              <a:spcBef>
                <a:spcPct val="50000"/>
              </a:spcBef>
              <a:spcAft>
                <a:spcPct val="0"/>
              </a:spcAft>
              <a:buClrTx/>
              <a:buSzTx/>
              <a:buNone/>
            </a:pPr>
            <a:r>
              <a:rPr lang="el-GR" altLang="el-GR" sz="1800" u="sng">
                <a:solidFill>
                  <a:srgbClr val="FFFFFF"/>
                </a:solidFill>
              </a:rPr>
              <a:t>Αίτια</a:t>
            </a:r>
            <a:r>
              <a:rPr lang="en-US" altLang="el-GR" sz="1800" u="sng">
                <a:solidFill>
                  <a:srgbClr val="FFFFFF"/>
                </a:solidFill>
              </a:rPr>
              <a:t>:</a:t>
            </a:r>
            <a:endParaRPr lang="el-GR" altLang="el-GR" sz="1800" u="sng">
              <a:solidFill>
                <a:srgbClr val="FFFFFF"/>
              </a:solidFill>
            </a:endParaRPr>
          </a:p>
          <a:p>
            <a:pPr fontAlgn="base">
              <a:spcBef>
                <a:spcPct val="50000"/>
              </a:spcBef>
              <a:spcAft>
                <a:spcPct val="0"/>
              </a:spcAft>
              <a:buClrTx/>
              <a:buSzTx/>
              <a:buFontTx/>
              <a:buChar char="-"/>
            </a:pPr>
            <a:r>
              <a:rPr lang="el-GR" altLang="el-GR" sz="1800">
                <a:solidFill>
                  <a:srgbClr val="FFFFFF"/>
                </a:solidFill>
              </a:rPr>
              <a:t> ΣΝ</a:t>
            </a:r>
          </a:p>
          <a:p>
            <a:pPr fontAlgn="base">
              <a:spcBef>
                <a:spcPct val="50000"/>
              </a:spcBef>
              <a:spcAft>
                <a:spcPct val="0"/>
              </a:spcAft>
              <a:buClrTx/>
              <a:buSzTx/>
              <a:buFontTx/>
              <a:buChar char="-"/>
            </a:pPr>
            <a:r>
              <a:rPr lang="el-GR" altLang="el-GR" sz="1800">
                <a:solidFill>
                  <a:srgbClr val="FFFFFF"/>
                </a:solidFill>
              </a:rPr>
              <a:t> Ρευματικός πυρετός.</a:t>
            </a:r>
          </a:p>
          <a:p>
            <a:pPr fontAlgn="base">
              <a:spcBef>
                <a:spcPct val="50000"/>
              </a:spcBef>
              <a:spcAft>
                <a:spcPct val="0"/>
              </a:spcAft>
              <a:buClrTx/>
              <a:buSzTx/>
              <a:buFontTx/>
              <a:buChar char="-"/>
            </a:pPr>
            <a:r>
              <a:rPr lang="el-GR" altLang="el-GR" sz="1800">
                <a:solidFill>
                  <a:srgbClr val="FFFFFF"/>
                </a:solidFill>
              </a:rPr>
              <a:t> Δακτυλίτιδα, β - αποκλειστές κλπ.</a:t>
            </a:r>
          </a:p>
          <a:p>
            <a:pPr fontAlgn="base">
              <a:spcBef>
                <a:spcPct val="50000"/>
              </a:spcBef>
              <a:spcAft>
                <a:spcPct val="0"/>
              </a:spcAft>
              <a:buClrTx/>
              <a:buSzTx/>
              <a:buFontTx/>
              <a:buChar char="-"/>
            </a:pPr>
            <a:r>
              <a:rPr lang="el-GR" altLang="el-GR" sz="1800">
                <a:solidFill>
                  <a:srgbClr val="FFFFFF"/>
                </a:solidFill>
              </a:rPr>
              <a:t> Παρασυμπαθητικοτονία.</a:t>
            </a:r>
          </a:p>
        </p:txBody>
      </p:sp>
    </p:spTree>
    <p:extLst>
      <p:ext uri="{BB962C8B-B14F-4D97-AF65-F5344CB8AC3E}">
        <p14:creationId xmlns:p14="http://schemas.microsoft.com/office/powerpoint/2010/main" xmlns="" val="258648702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4818" name="Object 3">
            <a:extLst>
              <a:ext uri="{FF2B5EF4-FFF2-40B4-BE49-F238E27FC236}">
                <a16:creationId xmlns:a16="http://schemas.microsoft.com/office/drawing/2014/main" xmlns="" id="{E4EC59AF-11B6-4327-8892-3D490E081DA7}"/>
              </a:ext>
            </a:extLst>
          </p:cNvPr>
          <p:cNvGraphicFramePr>
            <a:graphicFrameLocks noGrp="1" noChangeAspect="1"/>
          </p:cNvGraphicFramePr>
          <p:nvPr>
            <p:ph idx="1"/>
          </p:nvPr>
        </p:nvGraphicFramePr>
        <p:xfrm>
          <a:off x="2063750" y="4292601"/>
          <a:ext cx="7848600" cy="1584325"/>
        </p:xfrm>
        <a:graphic>
          <a:graphicData uri="http://schemas.openxmlformats.org/presentationml/2006/ole">
            <p:oleObj spid="_x0000_s26641" name="Εικόνα bitmap" r:id="rId3" imgW="5057143" imgH="1200318" progId="PBrush">
              <p:embed/>
            </p:oleObj>
          </a:graphicData>
        </a:graphic>
      </p:graphicFrame>
      <p:sp>
        <p:nvSpPr>
          <p:cNvPr id="34819" name="Text Box 5">
            <a:extLst>
              <a:ext uri="{FF2B5EF4-FFF2-40B4-BE49-F238E27FC236}">
                <a16:creationId xmlns:a16="http://schemas.microsoft.com/office/drawing/2014/main" xmlns="" id="{123382DC-ECE7-4EA2-8AF0-5A888076D346}"/>
              </a:ext>
            </a:extLst>
          </p:cNvPr>
          <p:cNvSpPr txBox="1">
            <a:spLocks noChangeArrowheads="1"/>
          </p:cNvSpPr>
          <p:nvPr/>
        </p:nvSpPr>
        <p:spPr bwMode="auto">
          <a:xfrm>
            <a:off x="1992313" y="476251"/>
            <a:ext cx="7777162" cy="3444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342900" indent="-342900">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fontAlgn="base">
              <a:spcBef>
                <a:spcPct val="50000"/>
              </a:spcBef>
              <a:spcAft>
                <a:spcPct val="0"/>
              </a:spcAft>
              <a:buClrTx/>
              <a:buSzTx/>
              <a:buNone/>
            </a:pPr>
            <a:r>
              <a:rPr lang="el-GR" altLang="el-GR" sz="2000" b="1" i="1">
                <a:solidFill>
                  <a:srgbClr val="FF0066"/>
                </a:solidFill>
              </a:rPr>
              <a:t>2ου βαθμού Κ-Κ αποκλεισμός</a:t>
            </a:r>
          </a:p>
          <a:p>
            <a:pPr fontAlgn="base">
              <a:spcBef>
                <a:spcPct val="50000"/>
              </a:spcBef>
              <a:spcAft>
                <a:spcPct val="0"/>
              </a:spcAft>
              <a:buClrTx/>
              <a:buSzTx/>
              <a:buFontTx/>
              <a:buAutoNum type="alphaLcPeriod"/>
            </a:pPr>
            <a:r>
              <a:rPr lang="en-US" altLang="el-GR" sz="2000" b="1" i="1">
                <a:solidFill>
                  <a:srgbClr val="FF0066"/>
                </a:solidFill>
              </a:rPr>
              <a:t>MOBITZ  I  ( Wenckebach)</a:t>
            </a:r>
          </a:p>
          <a:p>
            <a:pPr fontAlgn="base">
              <a:spcBef>
                <a:spcPct val="50000"/>
              </a:spcBef>
              <a:spcAft>
                <a:spcPct val="0"/>
              </a:spcAft>
              <a:buClrTx/>
              <a:buSzTx/>
              <a:buNone/>
            </a:pPr>
            <a:r>
              <a:rPr lang="el-GR" altLang="el-GR" sz="2000">
                <a:solidFill>
                  <a:srgbClr val="FFFFFF"/>
                </a:solidFill>
              </a:rPr>
              <a:t>ΗΚΓ χαρακτηριστικά</a:t>
            </a:r>
            <a:r>
              <a:rPr lang="en-US" altLang="el-GR" sz="2000">
                <a:solidFill>
                  <a:srgbClr val="FFFFFF"/>
                </a:solidFill>
              </a:rPr>
              <a:t>:</a:t>
            </a:r>
            <a:r>
              <a:rPr lang="el-GR" altLang="el-GR" sz="2000" b="1" i="1">
                <a:solidFill>
                  <a:srgbClr val="FFFFFF"/>
                </a:solidFill>
              </a:rPr>
              <a:t> </a:t>
            </a:r>
            <a:endParaRPr lang="en-US" altLang="el-GR" sz="2000" b="1" i="1">
              <a:solidFill>
                <a:srgbClr val="FFFFFF"/>
              </a:solidFill>
            </a:endParaRPr>
          </a:p>
          <a:p>
            <a:pPr fontAlgn="base">
              <a:spcBef>
                <a:spcPct val="50000"/>
              </a:spcBef>
              <a:spcAft>
                <a:spcPct val="0"/>
              </a:spcAft>
              <a:buClrTx/>
              <a:buSzTx/>
              <a:buNone/>
            </a:pPr>
            <a:r>
              <a:rPr lang="en-US" altLang="el-GR" sz="2000" b="1" i="1">
                <a:solidFill>
                  <a:srgbClr val="FFFFFF"/>
                </a:solidFill>
              </a:rPr>
              <a:t> </a:t>
            </a:r>
            <a:r>
              <a:rPr lang="en-US" altLang="el-GR" sz="2000">
                <a:solidFill>
                  <a:srgbClr val="FFFFFF"/>
                </a:solidFill>
              </a:rPr>
              <a:t>- </a:t>
            </a:r>
            <a:r>
              <a:rPr lang="el-GR" altLang="el-GR" sz="2000">
                <a:solidFill>
                  <a:srgbClr val="FFFFFF"/>
                </a:solidFill>
              </a:rPr>
              <a:t>Προοδευτική αύξηση του</a:t>
            </a:r>
            <a:r>
              <a:rPr lang="en-US" altLang="el-GR" sz="2000">
                <a:solidFill>
                  <a:srgbClr val="FFFFFF"/>
                </a:solidFill>
              </a:rPr>
              <a:t> PQ</a:t>
            </a:r>
            <a:r>
              <a:rPr lang="el-GR" altLang="el-GR" sz="2000">
                <a:solidFill>
                  <a:srgbClr val="FFFFFF"/>
                </a:solidFill>
              </a:rPr>
              <a:t> μέχρι έκπτωσης ενός </a:t>
            </a:r>
            <a:r>
              <a:rPr lang="en-US" altLang="el-GR" sz="2000">
                <a:solidFill>
                  <a:srgbClr val="FFFFFF"/>
                </a:solidFill>
              </a:rPr>
              <a:t>QRS.</a:t>
            </a:r>
          </a:p>
          <a:p>
            <a:pPr fontAlgn="base">
              <a:spcBef>
                <a:spcPct val="50000"/>
              </a:spcBef>
              <a:spcAft>
                <a:spcPct val="0"/>
              </a:spcAft>
              <a:buClrTx/>
              <a:buSzTx/>
              <a:buNone/>
            </a:pPr>
            <a:r>
              <a:rPr lang="en-US" altLang="el-GR" sz="2000">
                <a:solidFill>
                  <a:srgbClr val="FFFFFF"/>
                </a:solidFill>
              </a:rPr>
              <a:t> - QRS</a:t>
            </a:r>
            <a:r>
              <a:rPr lang="el-GR" altLang="el-GR" sz="2000">
                <a:solidFill>
                  <a:srgbClr val="FFFFFF"/>
                </a:solidFill>
              </a:rPr>
              <a:t> συνήθως φυσιολογικά.</a:t>
            </a:r>
            <a:endParaRPr lang="en-US" altLang="el-GR" sz="2000">
              <a:solidFill>
                <a:srgbClr val="FFFFFF"/>
              </a:solidFill>
            </a:endParaRPr>
          </a:p>
          <a:p>
            <a:pPr fontAlgn="base">
              <a:spcBef>
                <a:spcPct val="50000"/>
              </a:spcBef>
              <a:spcAft>
                <a:spcPct val="0"/>
              </a:spcAft>
              <a:buClrTx/>
              <a:buSzTx/>
              <a:buNone/>
            </a:pPr>
            <a:r>
              <a:rPr lang="en-US" altLang="el-GR" sz="2000">
                <a:solidFill>
                  <a:srgbClr val="FFFFFF"/>
                </a:solidFill>
              </a:rPr>
              <a:t> - </a:t>
            </a:r>
            <a:r>
              <a:rPr lang="el-GR" altLang="el-GR" sz="2000">
                <a:solidFill>
                  <a:srgbClr val="FFFFFF"/>
                </a:solidFill>
              </a:rPr>
              <a:t>Τα </a:t>
            </a:r>
            <a:r>
              <a:rPr lang="en-US" altLang="el-GR" sz="2000">
                <a:solidFill>
                  <a:srgbClr val="FFFFFF"/>
                </a:solidFill>
              </a:rPr>
              <a:t>R-R</a:t>
            </a:r>
            <a:r>
              <a:rPr lang="el-GR" altLang="el-GR" sz="2000">
                <a:solidFill>
                  <a:srgbClr val="FFFFFF"/>
                </a:solidFill>
              </a:rPr>
              <a:t> βραχύνονται προοδευτικά.</a:t>
            </a:r>
            <a:endParaRPr lang="en-US" altLang="el-GR" sz="2000">
              <a:solidFill>
                <a:srgbClr val="FFFFFF"/>
              </a:solidFill>
            </a:endParaRPr>
          </a:p>
          <a:p>
            <a:pPr fontAlgn="base">
              <a:spcBef>
                <a:spcPct val="50000"/>
              </a:spcBef>
              <a:spcAft>
                <a:spcPct val="0"/>
              </a:spcAft>
              <a:buClrTx/>
              <a:buSzTx/>
              <a:buNone/>
            </a:pPr>
            <a:r>
              <a:rPr lang="en-US" altLang="el-GR" sz="2000">
                <a:solidFill>
                  <a:srgbClr val="FFFFFF"/>
                </a:solidFill>
              </a:rPr>
              <a:t> - </a:t>
            </a:r>
            <a:r>
              <a:rPr lang="el-GR" altLang="el-GR" sz="2000">
                <a:solidFill>
                  <a:srgbClr val="FFFFFF"/>
                </a:solidFill>
              </a:rPr>
              <a:t>Το </a:t>
            </a:r>
            <a:r>
              <a:rPr lang="en-US" altLang="el-GR" sz="2000">
                <a:solidFill>
                  <a:srgbClr val="FFFFFF"/>
                </a:solidFill>
              </a:rPr>
              <a:t>P-P</a:t>
            </a:r>
            <a:r>
              <a:rPr lang="el-GR" altLang="el-GR" sz="2000">
                <a:solidFill>
                  <a:srgbClr val="FFFFFF"/>
                </a:solidFill>
              </a:rPr>
              <a:t> που δεν περιέχει </a:t>
            </a:r>
            <a:r>
              <a:rPr lang="en-US" altLang="el-GR" sz="2000">
                <a:solidFill>
                  <a:srgbClr val="FFFFFF"/>
                </a:solidFill>
              </a:rPr>
              <a:t>QRS</a:t>
            </a:r>
            <a:r>
              <a:rPr lang="el-GR" altLang="el-GR" sz="2000">
                <a:solidFill>
                  <a:srgbClr val="FFFFFF"/>
                </a:solidFill>
              </a:rPr>
              <a:t> είναι μικρότερο από το πιο μικρό</a:t>
            </a:r>
            <a:r>
              <a:rPr lang="en-US" altLang="el-GR" sz="2000">
                <a:solidFill>
                  <a:srgbClr val="FFFFFF"/>
                </a:solidFill>
              </a:rPr>
              <a:t> R-R.</a:t>
            </a:r>
            <a:endParaRPr lang="el-GR" altLang="el-GR" sz="2000">
              <a:solidFill>
                <a:srgbClr val="FFFFFF"/>
              </a:solidFill>
            </a:endParaRPr>
          </a:p>
        </p:txBody>
      </p:sp>
    </p:spTree>
    <p:extLst>
      <p:ext uri="{BB962C8B-B14F-4D97-AF65-F5344CB8AC3E}">
        <p14:creationId xmlns:p14="http://schemas.microsoft.com/office/powerpoint/2010/main" xmlns="" val="132132362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5842" name="Object 3">
            <a:extLst>
              <a:ext uri="{FF2B5EF4-FFF2-40B4-BE49-F238E27FC236}">
                <a16:creationId xmlns:a16="http://schemas.microsoft.com/office/drawing/2014/main" xmlns="" id="{79953D96-C6CE-45F9-8275-32F72365CCE3}"/>
              </a:ext>
            </a:extLst>
          </p:cNvPr>
          <p:cNvGraphicFramePr>
            <a:graphicFrameLocks noGrp="1" noChangeAspect="1"/>
          </p:cNvGraphicFramePr>
          <p:nvPr>
            <p:ph idx="1"/>
          </p:nvPr>
        </p:nvGraphicFramePr>
        <p:xfrm>
          <a:off x="2495550" y="576264"/>
          <a:ext cx="6192838" cy="6237287"/>
        </p:xfrm>
        <a:graphic>
          <a:graphicData uri="http://schemas.openxmlformats.org/presentationml/2006/ole">
            <p:oleObj spid="_x0000_s27665" name="Εικόνα bitmap" r:id="rId3" imgW="3371429" imgH="4428571" progId="PBrush">
              <p:embed/>
            </p:oleObj>
          </a:graphicData>
        </a:graphic>
      </p:graphicFrame>
      <p:sp>
        <p:nvSpPr>
          <p:cNvPr id="35843" name="Text Box 7">
            <a:extLst>
              <a:ext uri="{FF2B5EF4-FFF2-40B4-BE49-F238E27FC236}">
                <a16:creationId xmlns:a16="http://schemas.microsoft.com/office/drawing/2014/main" xmlns="" id="{4017CD1E-6F7E-4B3F-A579-405DEA581C09}"/>
              </a:ext>
            </a:extLst>
          </p:cNvPr>
          <p:cNvSpPr txBox="1">
            <a:spLocks noChangeArrowheads="1"/>
          </p:cNvSpPr>
          <p:nvPr/>
        </p:nvSpPr>
        <p:spPr bwMode="auto">
          <a:xfrm>
            <a:off x="2279650" y="260351"/>
            <a:ext cx="7704138"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fontAlgn="base">
              <a:spcBef>
                <a:spcPct val="50000"/>
              </a:spcBef>
              <a:spcAft>
                <a:spcPct val="0"/>
              </a:spcAft>
              <a:buClrTx/>
              <a:buSzTx/>
              <a:buNone/>
            </a:pPr>
            <a:r>
              <a:rPr lang="en-US" altLang="el-GR" sz="1800" b="1" i="1">
                <a:solidFill>
                  <a:srgbClr val="FF0066"/>
                </a:solidFill>
              </a:rPr>
              <a:t>b. MOBITZ II</a:t>
            </a:r>
            <a:endParaRPr lang="el-GR" altLang="el-GR" sz="1800" b="1" i="1">
              <a:solidFill>
                <a:srgbClr val="FF0066"/>
              </a:solidFill>
            </a:endParaRPr>
          </a:p>
        </p:txBody>
      </p:sp>
    </p:spTree>
    <p:extLst>
      <p:ext uri="{BB962C8B-B14F-4D97-AF65-F5344CB8AC3E}">
        <p14:creationId xmlns:p14="http://schemas.microsoft.com/office/powerpoint/2010/main" xmlns="" val="262808113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Text Box 7">
            <a:extLst>
              <a:ext uri="{FF2B5EF4-FFF2-40B4-BE49-F238E27FC236}">
                <a16:creationId xmlns:a16="http://schemas.microsoft.com/office/drawing/2014/main" xmlns="" id="{9EA91C6D-B3BC-4D37-8324-E84558E8147B}"/>
              </a:ext>
            </a:extLst>
          </p:cNvPr>
          <p:cNvSpPr txBox="1">
            <a:spLocks noChangeArrowheads="1"/>
          </p:cNvSpPr>
          <p:nvPr/>
        </p:nvSpPr>
        <p:spPr bwMode="auto">
          <a:xfrm>
            <a:off x="1919288" y="188914"/>
            <a:ext cx="7777162" cy="39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fontAlgn="base">
              <a:spcBef>
                <a:spcPct val="50000"/>
              </a:spcBef>
              <a:spcAft>
                <a:spcPct val="0"/>
              </a:spcAft>
              <a:buClrTx/>
              <a:buSzTx/>
              <a:buNone/>
            </a:pPr>
            <a:r>
              <a:rPr lang="en-US" altLang="el-GR" sz="2000" b="1" i="1">
                <a:solidFill>
                  <a:srgbClr val="FF0066"/>
                </a:solidFill>
              </a:rPr>
              <a:t>c.</a:t>
            </a:r>
            <a:r>
              <a:rPr lang="el-GR" altLang="el-GR" sz="2000" b="1" i="1">
                <a:solidFill>
                  <a:srgbClr val="FF0066"/>
                </a:solidFill>
              </a:rPr>
              <a:t>3ου βαθμού Κ-Κ αποκλεισμός</a:t>
            </a:r>
          </a:p>
        </p:txBody>
      </p:sp>
      <p:sp>
        <p:nvSpPr>
          <p:cNvPr id="36867" name="Text Box 8">
            <a:extLst>
              <a:ext uri="{FF2B5EF4-FFF2-40B4-BE49-F238E27FC236}">
                <a16:creationId xmlns:a16="http://schemas.microsoft.com/office/drawing/2014/main" xmlns="" id="{F5624CE1-1B34-469B-BB2E-24EB022F0217}"/>
              </a:ext>
            </a:extLst>
          </p:cNvPr>
          <p:cNvSpPr txBox="1">
            <a:spLocks noChangeArrowheads="1"/>
          </p:cNvSpPr>
          <p:nvPr/>
        </p:nvSpPr>
        <p:spPr bwMode="auto">
          <a:xfrm>
            <a:off x="2568576" y="620713"/>
            <a:ext cx="7775575" cy="1879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fontAlgn="base">
              <a:spcBef>
                <a:spcPct val="50000"/>
              </a:spcBef>
              <a:spcAft>
                <a:spcPct val="0"/>
              </a:spcAft>
              <a:buClrTx/>
              <a:buSzTx/>
              <a:buNone/>
            </a:pPr>
            <a:r>
              <a:rPr lang="el-GR" altLang="el-GR" sz="1800">
                <a:solidFill>
                  <a:srgbClr val="FFFFFF"/>
                </a:solidFill>
              </a:rPr>
              <a:t>ΗΚΓ χαρακτηριστικά</a:t>
            </a:r>
            <a:r>
              <a:rPr lang="en-US" altLang="el-GR" sz="1800">
                <a:solidFill>
                  <a:srgbClr val="FFFFFF"/>
                </a:solidFill>
              </a:rPr>
              <a:t>:</a:t>
            </a:r>
            <a:endParaRPr lang="el-GR" altLang="el-GR" sz="1800">
              <a:solidFill>
                <a:srgbClr val="FFFFFF"/>
              </a:solidFill>
            </a:endParaRPr>
          </a:p>
          <a:p>
            <a:pPr fontAlgn="base">
              <a:spcBef>
                <a:spcPct val="50000"/>
              </a:spcBef>
              <a:spcAft>
                <a:spcPct val="0"/>
              </a:spcAft>
              <a:buClrTx/>
              <a:buSzTx/>
              <a:buFontTx/>
              <a:buChar char="-"/>
            </a:pPr>
            <a:r>
              <a:rPr lang="el-GR" altLang="el-GR" sz="1800">
                <a:solidFill>
                  <a:srgbClr val="FFFFFF"/>
                </a:solidFill>
              </a:rPr>
              <a:t> </a:t>
            </a:r>
            <a:r>
              <a:rPr lang="en-US" altLang="el-GR" sz="1800">
                <a:solidFill>
                  <a:srgbClr val="FFFFFF"/>
                </a:solidFill>
              </a:rPr>
              <a:t>P </a:t>
            </a:r>
            <a:r>
              <a:rPr lang="el-GR" altLang="el-GR" sz="1800">
                <a:solidFill>
                  <a:srgbClr val="FFFFFF"/>
                </a:solidFill>
              </a:rPr>
              <a:t>Ρυθμικά</a:t>
            </a:r>
          </a:p>
          <a:p>
            <a:pPr fontAlgn="base">
              <a:spcBef>
                <a:spcPct val="50000"/>
              </a:spcBef>
              <a:spcAft>
                <a:spcPct val="0"/>
              </a:spcAft>
              <a:buClrTx/>
              <a:buSzTx/>
              <a:buFontTx/>
              <a:buChar char="-"/>
            </a:pPr>
            <a:r>
              <a:rPr lang="el-GR" altLang="el-GR" sz="1800">
                <a:solidFill>
                  <a:srgbClr val="FFFFFF"/>
                </a:solidFill>
              </a:rPr>
              <a:t> </a:t>
            </a:r>
            <a:r>
              <a:rPr lang="en-US" altLang="el-GR" sz="1800">
                <a:solidFill>
                  <a:srgbClr val="FFFFFF"/>
                </a:solidFill>
              </a:rPr>
              <a:t>QRS </a:t>
            </a:r>
            <a:r>
              <a:rPr lang="el-GR" altLang="el-GR" sz="1800">
                <a:solidFill>
                  <a:srgbClr val="FFFFFF"/>
                </a:solidFill>
              </a:rPr>
              <a:t>ρυθμικά και αραιά( 45-60  στο λεπτό, εάν το κέντρο βρίσκεται στο </a:t>
            </a:r>
            <a:r>
              <a:rPr lang="en-US" altLang="el-GR" sz="1800">
                <a:solidFill>
                  <a:srgbClr val="FFFFFF"/>
                </a:solidFill>
              </a:rPr>
              <a:t>His </a:t>
            </a:r>
            <a:r>
              <a:rPr lang="el-GR" altLang="el-GR" sz="1800">
                <a:solidFill>
                  <a:srgbClr val="FFFFFF"/>
                </a:solidFill>
              </a:rPr>
              <a:t>ή λιγότερο από 45/ λεπτό, εάν βρίσκεται στις κοιλίες).</a:t>
            </a:r>
          </a:p>
          <a:p>
            <a:pPr fontAlgn="base">
              <a:spcBef>
                <a:spcPct val="50000"/>
              </a:spcBef>
              <a:spcAft>
                <a:spcPct val="0"/>
              </a:spcAft>
              <a:buClrTx/>
              <a:buSzTx/>
              <a:buFontTx/>
              <a:buChar char="-"/>
            </a:pPr>
            <a:r>
              <a:rPr lang="el-GR" altLang="el-GR" sz="1800">
                <a:solidFill>
                  <a:srgbClr val="FFFFFF"/>
                </a:solidFill>
              </a:rPr>
              <a:t> Τα </a:t>
            </a:r>
            <a:r>
              <a:rPr lang="en-US" altLang="el-GR" sz="1800">
                <a:solidFill>
                  <a:srgbClr val="FFFFFF"/>
                </a:solidFill>
              </a:rPr>
              <a:t>P</a:t>
            </a:r>
            <a:r>
              <a:rPr lang="el-GR" altLang="el-GR" sz="1800">
                <a:solidFill>
                  <a:srgbClr val="FFFFFF"/>
                </a:solidFill>
              </a:rPr>
              <a:t> και τα </a:t>
            </a:r>
            <a:r>
              <a:rPr lang="en-US" altLang="el-GR" sz="1800">
                <a:solidFill>
                  <a:srgbClr val="FFFFFF"/>
                </a:solidFill>
              </a:rPr>
              <a:t>QRS</a:t>
            </a:r>
            <a:r>
              <a:rPr lang="el-GR" altLang="el-GR" sz="1800">
                <a:solidFill>
                  <a:srgbClr val="FFFFFF"/>
                </a:solidFill>
              </a:rPr>
              <a:t> ανεξάρτητα μεταξύ τους. </a:t>
            </a:r>
          </a:p>
        </p:txBody>
      </p:sp>
      <p:graphicFrame>
        <p:nvGraphicFramePr>
          <p:cNvPr id="36868" name="Object 10">
            <a:extLst>
              <a:ext uri="{FF2B5EF4-FFF2-40B4-BE49-F238E27FC236}">
                <a16:creationId xmlns:a16="http://schemas.microsoft.com/office/drawing/2014/main" xmlns="" id="{9854F2A1-0F7C-4433-A3DD-19DCF50B53C9}"/>
              </a:ext>
            </a:extLst>
          </p:cNvPr>
          <p:cNvGraphicFramePr>
            <a:graphicFrameLocks noGrp="1" noChangeAspect="1"/>
          </p:cNvGraphicFramePr>
          <p:nvPr>
            <p:ph idx="1"/>
          </p:nvPr>
        </p:nvGraphicFramePr>
        <p:xfrm>
          <a:off x="2782888" y="2492375"/>
          <a:ext cx="6265862" cy="2808288"/>
        </p:xfrm>
        <a:graphic>
          <a:graphicData uri="http://schemas.openxmlformats.org/presentationml/2006/ole">
            <p:oleObj spid="_x0000_s28689" name="Εικόνα bitmap" r:id="rId3" imgW="4944165" imgH="1743318" progId="PBrush">
              <p:embed/>
            </p:oleObj>
          </a:graphicData>
        </a:graphic>
      </p:graphicFrame>
      <p:sp>
        <p:nvSpPr>
          <p:cNvPr id="36869" name="Text Box 11">
            <a:extLst>
              <a:ext uri="{FF2B5EF4-FFF2-40B4-BE49-F238E27FC236}">
                <a16:creationId xmlns:a16="http://schemas.microsoft.com/office/drawing/2014/main" xmlns="" id="{71EAE9D2-7131-4C9A-8ECC-DE8AB29013D9}"/>
              </a:ext>
            </a:extLst>
          </p:cNvPr>
          <p:cNvSpPr txBox="1">
            <a:spLocks noChangeArrowheads="1"/>
          </p:cNvSpPr>
          <p:nvPr/>
        </p:nvSpPr>
        <p:spPr bwMode="auto">
          <a:xfrm>
            <a:off x="2566988" y="5445125"/>
            <a:ext cx="7632700" cy="641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fontAlgn="base">
              <a:spcBef>
                <a:spcPct val="50000"/>
              </a:spcBef>
              <a:spcAft>
                <a:spcPct val="0"/>
              </a:spcAft>
              <a:buClrTx/>
              <a:buSzTx/>
              <a:buNone/>
            </a:pPr>
            <a:r>
              <a:rPr lang="el-GR" altLang="el-GR" sz="1800">
                <a:solidFill>
                  <a:srgbClr val="FFFFFF"/>
                </a:solidFill>
              </a:rPr>
              <a:t>Αίτια</a:t>
            </a:r>
            <a:r>
              <a:rPr lang="en-US" altLang="el-GR" sz="1800">
                <a:solidFill>
                  <a:srgbClr val="FFFFFF"/>
                </a:solidFill>
              </a:rPr>
              <a:t>: Lenegre, Lev, </a:t>
            </a:r>
            <a:r>
              <a:rPr lang="el-GR" altLang="el-GR" sz="1800">
                <a:solidFill>
                  <a:srgbClr val="FFFFFF"/>
                </a:solidFill>
              </a:rPr>
              <a:t> ΣΝ, Φάρμακα, ηλεκτρολυτικές διαταραχές, λοιμώδη νοσήματα, ρευματικός πυρετός καρδιοχειρουργική επέμβαση κλπ.</a:t>
            </a:r>
          </a:p>
        </p:txBody>
      </p:sp>
    </p:spTree>
    <p:extLst>
      <p:ext uri="{BB962C8B-B14F-4D97-AF65-F5344CB8AC3E}">
        <p14:creationId xmlns:p14="http://schemas.microsoft.com/office/powerpoint/2010/main" xmlns="" val="144788140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1138" name="Rectangle 2">
            <a:extLst>
              <a:ext uri="{FF2B5EF4-FFF2-40B4-BE49-F238E27FC236}">
                <a16:creationId xmlns:a16="http://schemas.microsoft.com/office/drawing/2014/main" xmlns="" id="{5EEF8F08-8BD1-4006-8B3D-C93153E41FC1}"/>
              </a:ext>
            </a:extLst>
          </p:cNvPr>
          <p:cNvSpPr>
            <a:spLocks noGrp="1" noChangeArrowheads="1"/>
          </p:cNvSpPr>
          <p:nvPr>
            <p:ph type="title"/>
          </p:nvPr>
        </p:nvSpPr>
        <p:spPr/>
        <p:txBody>
          <a:bodyPr/>
          <a:lstStyle/>
          <a:p>
            <a:pPr eaLnBrk="1" hangingPunct="1">
              <a:defRPr/>
            </a:pPr>
            <a:r>
              <a:rPr lang="en-US"/>
              <a:t>140</a:t>
            </a:r>
            <a:endParaRPr lang="el-GR"/>
          </a:p>
        </p:txBody>
      </p:sp>
      <p:graphicFrame>
        <p:nvGraphicFramePr>
          <p:cNvPr id="37891" name="Object 3">
            <a:extLst>
              <a:ext uri="{FF2B5EF4-FFF2-40B4-BE49-F238E27FC236}">
                <a16:creationId xmlns:a16="http://schemas.microsoft.com/office/drawing/2014/main" xmlns="" id="{4245248E-29C0-4A23-8307-1ABCFA1275FE}"/>
              </a:ext>
            </a:extLst>
          </p:cNvPr>
          <p:cNvGraphicFramePr>
            <a:graphicFrameLocks noGrp="1" noChangeAspect="1"/>
          </p:cNvGraphicFramePr>
          <p:nvPr>
            <p:ph sz="half" idx="1"/>
          </p:nvPr>
        </p:nvGraphicFramePr>
        <p:xfrm>
          <a:off x="2711450" y="3860801"/>
          <a:ext cx="6624638" cy="2447925"/>
        </p:xfrm>
        <a:graphic>
          <a:graphicData uri="http://schemas.openxmlformats.org/presentationml/2006/ole">
            <p:oleObj spid="_x0000_s29713" name="Εικόνα bitmap" r:id="rId3" imgW="4944165" imgH="1743318" progId="PBrush">
              <p:embed/>
            </p:oleObj>
          </a:graphicData>
        </a:graphic>
      </p:graphicFrame>
      <p:pic>
        <p:nvPicPr>
          <p:cNvPr id="37892" name="Picture 6">
            <a:extLst>
              <a:ext uri="{FF2B5EF4-FFF2-40B4-BE49-F238E27FC236}">
                <a16:creationId xmlns:a16="http://schemas.microsoft.com/office/drawing/2014/main" xmlns="" id="{3A3214D3-20EF-4A11-B78A-A6366DD888F9}"/>
              </a:ext>
            </a:extLst>
          </p:cNvPr>
          <p:cNvPicPr>
            <a:picLocks noGrp="1" noChangeAspect="1" noChangeArrowheads="1"/>
          </p:cNvPicPr>
          <p:nvPr>
            <p:ph sz="half" idx="2"/>
          </p:nvPr>
        </p:nvPicPr>
        <p:blipFill>
          <a:blip r:embed="rId4">
            <a:extLst>
              <a:ext uri="{28A0092B-C50C-407E-A947-70E740481C1C}">
                <a14:useLocalDpi xmlns:a14="http://schemas.microsoft.com/office/drawing/2010/main" xmlns="" val="0"/>
              </a:ext>
            </a:extLst>
          </a:blip>
          <a:srcRect/>
          <a:stretch>
            <a:fillRect/>
          </a:stretch>
        </p:blipFill>
        <p:spPr>
          <a:xfrm>
            <a:off x="2640014" y="404813"/>
            <a:ext cx="6624637" cy="2736850"/>
          </a:xfr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91521594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2">
            <a:extLst>
              <a:ext uri="{FF2B5EF4-FFF2-40B4-BE49-F238E27FC236}">
                <a16:creationId xmlns:a16="http://schemas.microsoft.com/office/drawing/2014/main" xmlns="" id="{CAB1ADD0-B174-498D-BF85-684264BFAEAE}"/>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667250" y="284923"/>
            <a:ext cx="5143500" cy="2114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1 - Τίτλος">
            <a:extLst>
              <a:ext uri="{FF2B5EF4-FFF2-40B4-BE49-F238E27FC236}">
                <a16:creationId xmlns:a16="http://schemas.microsoft.com/office/drawing/2014/main" xmlns="" id="{D86EEBB2-2E86-4CBB-B2B1-6FA3E22E38D1}"/>
              </a:ext>
            </a:extLst>
          </p:cNvPr>
          <p:cNvSpPr>
            <a:spLocks noGrp="1"/>
          </p:cNvSpPr>
          <p:nvPr>
            <p:ph type="title"/>
          </p:nvPr>
        </p:nvSpPr>
        <p:spPr>
          <a:xfrm>
            <a:off x="2156811" y="39441"/>
            <a:ext cx="8229600" cy="548506"/>
          </a:xfrm>
        </p:spPr>
        <p:txBody>
          <a:bodyPr/>
          <a:lstStyle/>
          <a:p>
            <a:pPr>
              <a:defRPr/>
            </a:pPr>
            <a:r>
              <a:rPr lang="en-US" sz="5400" i="1" dirty="0"/>
              <a:t> </a:t>
            </a:r>
            <a:r>
              <a:rPr lang="en-US" sz="2400" b="1" i="1" dirty="0">
                <a:effectLst>
                  <a:outerShdw blurRad="38100" dist="38100" dir="2700000" algn="tl">
                    <a:srgbClr val="000000">
                      <a:alpha val="43137"/>
                    </a:srgbClr>
                  </a:outerShdw>
                </a:effectLst>
              </a:rPr>
              <a:t>The electrophysiology study in the evaluation of AV conduction disorders</a:t>
            </a:r>
            <a:endParaRPr lang="el-GR" sz="2400" dirty="0"/>
          </a:p>
        </p:txBody>
      </p:sp>
      <p:pic>
        <p:nvPicPr>
          <p:cNvPr id="70660" name="Picture 3">
            <a:extLst>
              <a:ext uri="{FF2B5EF4-FFF2-40B4-BE49-F238E27FC236}">
                <a16:creationId xmlns:a16="http://schemas.microsoft.com/office/drawing/2014/main" xmlns="" id="{4BEBBD3D-2871-4631-9E24-C827C52D5293}"/>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695826" y="2428875"/>
            <a:ext cx="5114925" cy="1714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0661" name="Picture 4">
            <a:extLst>
              <a:ext uri="{FF2B5EF4-FFF2-40B4-BE49-F238E27FC236}">
                <a16:creationId xmlns:a16="http://schemas.microsoft.com/office/drawing/2014/main" xmlns="" id="{735A213F-2CEA-421C-B5BC-DF662138BC05}"/>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4667250" y="4286251"/>
            <a:ext cx="5214938" cy="25003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6 - TextBox">
            <a:extLst>
              <a:ext uri="{FF2B5EF4-FFF2-40B4-BE49-F238E27FC236}">
                <a16:creationId xmlns:a16="http://schemas.microsoft.com/office/drawing/2014/main" xmlns="" id="{A985B858-59E6-4030-8B7C-D3620730120B}"/>
              </a:ext>
            </a:extLst>
          </p:cNvPr>
          <p:cNvSpPr txBox="1"/>
          <p:nvPr/>
        </p:nvSpPr>
        <p:spPr>
          <a:xfrm>
            <a:off x="1952625" y="1211263"/>
            <a:ext cx="2357438" cy="646112"/>
          </a:xfrm>
          <a:prstGeom prst="rect">
            <a:avLst/>
          </a:prstGeom>
          <a:noFill/>
        </p:spPr>
        <p:txBody>
          <a:bodyPr>
            <a:spAutoFit/>
          </a:bodyPr>
          <a:lstStyle/>
          <a:p>
            <a:pPr fontAlgn="base">
              <a:spcBef>
                <a:spcPct val="0"/>
              </a:spcBef>
              <a:spcAft>
                <a:spcPct val="0"/>
              </a:spcAft>
              <a:defRPr/>
            </a:pPr>
            <a:r>
              <a:rPr lang="en-US" b="1" i="1" dirty="0">
                <a:solidFill>
                  <a:srgbClr val="FF0066"/>
                </a:solidFill>
                <a:effectLst>
                  <a:outerShdw blurRad="38100" dist="38100" dir="2700000" algn="tl">
                    <a:srgbClr val="000000">
                      <a:alpha val="43137"/>
                    </a:srgbClr>
                  </a:outerShdw>
                </a:effectLst>
                <a:latin typeface="Arial" charset="0"/>
              </a:rPr>
              <a:t>Typical </a:t>
            </a:r>
            <a:r>
              <a:rPr lang="en-US" b="1" i="1" dirty="0" err="1">
                <a:solidFill>
                  <a:srgbClr val="FF0066"/>
                </a:solidFill>
                <a:effectLst>
                  <a:outerShdw blurRad="38100" dist="38100" dir="2700000" algn="tl">
                    <a:srgbClr val="000000">
                      <a:alpha val="43137"/>
                    </a:srgbClr>
                  </a:outerShdw>
                </a:effectLst>
                <a:latin typeface="Arial" charset="0"/>
              </a:rPr>
              <a:t>Mobitz</a:t>
            </a:r>
            <a:r>
              <a:rPr lang="en-US" b="1" i="1" dirty="0">
                <a:solidFill>
                  <a:srgbClr val="FF0066"/>
                </a:solidFill>
                <a:effectLst>
                  <a:outerShdw blurRad="38100" dist="38100" dir="2700000" algn="tl">
                    <a:srgbClr val="000000">
                      <a:alpha val="43137"/>
                    </a:srgbClr>
                  </a:outerShdw>
                </a:effectLst>
                <a:latin typeface="Arial" charset="0"/>
              </a:rPr>
              <a:t> I AV block</a:t>
            </a:r>
            <a:endParaRPr lang="el-GR" b="1" i="1" dirty="0">
              <a:solidFill>
                <a:srgbClr val="FF0066"/>
              </a:solidFill>
              <a:effectLst>
                <a:outerShdw blurRad="38100" dist="38100" dir="2700000" algn="tl">
                  <a:srgbClr val="000000">
                    <a:alpha val="43137"/>
                  </a:srgbClr>
                </a:outerShdw>
              </a:effectLst>
              <a:latin typeface="Arial" charset="0"/>
            </a:endParaRPr>
          </a:p>
        </p:txBody>
      </p:sp>
      <p:sp>
        <p:nvSpPr>
          <p:cNvPr id="8" name="7 - Ορθογώνιο">
            <a:extLst>
              <a:ext uri="{FF2B5EF4-FFF2-40B4-BE49-F238E27FC236}">
                <a16:creationId xmlns:a16="http://schemas.microsoft.com/office/drawing/2014/main" xmlns="" id="{87FC7E00-1ADD-48A5-BAF1-19472D578331}"/>
              </a:ext>
            </a:extLst>
          </p:cNvPr>
          <p:cNvSpPr/>
          <p:nvPr/>
        </p:nvSpPr>
        <p:spPr>
          <a:xfrm>
            <a:off x="1889126" y="5072064"/>
            <a:ext cx="2492375" cy="369887"/>
          </a:xfrm>
          <a:prstGeom prst="rect">
            <a:avLst/>
          </a:prstGeom>
        </p:spPr>
        <p:txBody>
          <a:bodyPr wrap="none">
            <a:spAutoFit/>
          </a:bodyPr>
          <a:lstStyle/>
          <a:p>
            <a:pPr fontAlgn="base">
              <a:spcBef>
                <a:spcPct val="0"/>
              </a:spcBef>
              <a:spcAft>
                <a:spcPct val="0"/>
              </a:spcAft>
              <a:defRPr/>
            </a:pPr>
            <a:r>
              <a:rPr lang="en-US" b="1" i="1" dirty="0">
                <a:solidFill>
                  <a:srgbClr val="FF0066"/>
                </a:solidFill>
                <a:effectLst>
                  <a:outerShdw blurRad="38100" dist="38100" dir="2700000" algn="tl">
                    <a:srgbClr val="000000">
                      <a:alpha val="43137"/>
                    </a:srgbClr>
                  </a:outerShdw>
                </a:effectLst>
                <a:latin typeface="Arial" charset="0"/>
              </a:rPr>
              <a:t>COMPLETE AV block</a:t>
            </a:r>
            <a:endParaRPr lang="el-GR" b="1" i="1" dirty="0">
              <a:solidFill>
                <a:srgbClr val="FF0066"/>
              </a:solidFill>
              <a:effectLst>
                <a:outerShdw blurRad="38100" dist="38100" dir="2700000" algn="tl">
                  <a:srgbClr val="000000">
                    <a:alpha val="43137"/>
                  </a:srgbClr>
                </a:outerShdw>
              </a:effectLst>
              <a:latin typeface="Arial" charset="0"/>
            </a:endParaRPr>
          </a:p>
        </p:txBody>
      </p:sp>
      <p:sp>
        <p:nvSpPr>
          <p:cNvPr id="9" name="8 - Ορθογώνιο">
            <a:extLst>
              <a:ext uri="{FF2B5EF4-FFF2-40B4-BE49-F238E27FC236}">
                <a16:creationId xmlns:a16="http://schemas.microsoft.com/office/drawing/2014/main" xmlns="" id="{6544DE04-5ACF-46CB-8896-F5B7BB4CCC4E}"/>
              </a:ext>
            </a:extLst>
          </p:cNvPr>
          <p:cNvSpPr/>
          <p:nvPr/>
        </p:nvSpPr>
        <p:spPr>
          <a:xfrm>
            <a:off x="1881188" y="3071814"/>
            <a:ext cx="2133600" cy="369887"/>
          </a:xfrm>
          <a:prstGeom prst="rect">
            <a:avLst/>
          </a:prstGeom>
        </p:spPr>
        <p:txBody>
          <a:bodyPr wrap="none">
            <a:spAutoFit/>
          </a:bodyPr>
          <a:lstStyle/>
          <a:p>
            <a:pPr fontAlgn="base">
              <a:spcBef>
                <a:spcPct val="0"/>
              </a:spcBef>
              <a:spcAft>
                <a:spcPct val="0"/>
              </a:spcAft>
              <a:defRPr/>
            </a:pPr>
            <a:r>
              <a:rPr lang="en-US" b="1" i="1" dirty="0" err="1">
                <a:solidFill>
                  <a:srgbClr val="FF0066"/>
                </a:solidFill>
                <a:effectLst>
                  <a:outerShdw blurRad="38100" dist="38100" dir="2700000" algn="tl">
                    <a:srgbClr val="000000">
                      <a:alpha val="43137"/>
                    </a:srgbClr>
                  </a:outerShdw>
                </a:effectLst>
                <a:latin typeface="Arial" charset="0"/>
              </a:rPr>
              <a:t>Mobitz</a:t>
            </a:r>
            <a:r>
              <a:rPr lang="en-US" b="1" i="1" dirty="0">
                <a:solidFill>
                  <a:srgbClr val="FF0066"/>
                </a:solidFill>
                <a:effectLst>
                  <a:outerShdw blurRad="38100" dist="38100" dir="2700000" algn="tl">
                    <a:srgbClr val="000000">
                      <a:alpha val="43137"/>
                    </a:srgbClr>
                  </a:outerShdw>
                </a:effectLst>
                <a:latin typeface="Arial" charset="0"/>
              </a:rPr>
              <a:t> II AV block</a:t>
            </a:r>
            <a:endParaRPr lang="el-GR" b="1" i="1" dirty="0">
              <a:solidFill>
                <a:srgbClr val="FF0066"/>
              </a:solidFill>
              <a:effectLst>
                <a:outerShdw blurRad="38100" dist="38100" dir="2700000" algn="tl">
                  <a:srgbClr val="000000">
                    <a:alpha val="43137"/>
                  </a:srgbClr>
                </a:outerShdw>
              </a:effectLst>
              <a:latin typeface="Arial" charset="0"/>
            </a:endParaRPr>
          </a:p>
        </p:txBody>
      </p:sp>
    </p:spTree>
    <p:extLst>
      <p:ext uri="{BB962C8B-B14F-4D97-AF65-F5344CB8AC3E}">
        <p14:creationId xmlns:p14="http://schemas.microsoft.com/office/powerpoint/2010/main" xmlns="" val="120622075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grpId="0" nodeType="clickEffect">
                                  <p:stCondLst>
                                    <p:cond delay="0"/>
                                  </p:stCondLst>
                                  <p:childTnLst>
                                    <p:animEffect transition="out" filter="fade">
                                      <p:cBhvr>
                                        <p:cTn id="6" dur="2000"/>
                                        <p:tgtEl>
                                          <p:spTgt spid="2"/>
                                        </p:tgtEl>
                                      </p:cBhvr>
                                    </p:animEffect>
                                    <p:set>
                                      <p:cBhvr>
                                        <p:cTn id="7" dur="1" fill="hold">
                                          <p:stCondLst>
                                            <p:cond delay="1999"/>
                                          </p:stCondLst>
                                        </p:cTn>
                                        <p:tgtEl>
                                          <p:spTgt spid="2"/>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20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110594"/>
                                        </p:tgtEl>
                                        <p:attrNameLst>
                                          <p:attrName>style.visibility</p:attrName>
                                        </p:attrNameLst>
                                      </p:cBhvr>
                                      <p:to>
                                        <p:strVal val="visible"/>
                                      </p:to>
                                    </p:set>
                                    <p:animEffect transition="in" filter="fade">
                                      <p:cBhvr>
                                        <p:cTn id="13" dur="2000"/>
                                        <p:tgtEl>
                                          <p:spTgt spid="1105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3426" name="Rectangle 2">
            <a:extLst>
              <a:ext uri="{FF2B5EF4-FFF2-40B4-BE49-F238E27FC236}">
                <a16:creationId xmlns:a16="http://schemas.microsoft.com/office/drawing/2014/main" xmlns="" id="{C7A3756E-7FDF-46D7-9619-91D23FFF3F46}"/>
              </a:ext>
            </a:extLst>
          </p:cNvPr>
          <p:cNvSpPr>
            <a:spLocks noGrp="1" noChangeArrowheads="1"/>
          </p:cNvSpPr>
          <p:nvPr>
            <p:ph type="title"/>
          </p:nvPr>
        </p:nvSpPr>
        <p:spPr/>
        <p:txBody>
          <a:bodyPr/>
          <a:lstStyle/>
          <a:p>
            <a:pPr eaLnBrk="1" hangingPunct="1">
              <a:defRPr/>
            </a:pPr>
            <a:r>
              <a:rPr lang="el-GR" sz="2800" b="1" u="sng">
                <a:solidFill>
                  <a:schemeClr val="tx1"/>
                </a:solidFill>
              </a:rPr>
              <a:t>5.Κολποκοιλιακός διαχωρισμός</a:t>
            </a:r>
          </a:p>
        </p:txBody>
      </p:sp>
      <p:graphicFrame>
        <p:nvGraphicFramePr>
          <p:cNvPr id="38915" name="Object 3">
            <a:extLst>
              <a:ext uri="{FF2B5EF4-FFF2-40B4-BE49-F238E27FC236}">
                <a16:creationId xmlns:a16="http://schemas.microsoft.com/office/drawing/2014/main" xmlns="" id="{F0DCEEC8-F091-4596-A8D0-E48503AB2D53}"/>
              </a:ext>
            </a:extLst>
          </p:cNvPr>
          <p:cNvGraphicFramePr>
            <a:graphicFrameLocks noGrp="1" noChangeAspect="1"/>
          </p:cNvGraphicFramePr>
          <p:nvPr>
            <p:ph idx="1"/>
          </p:nvPr>
        </p:nvGraphicFramePr>
        <p:xfrm>
          <a:off x="2424113" y="2855914"/>
          <a:ext cx="7416800" cy="3381375"/>
        </p:xfrm>
        <a:graphic>
          <a:graphicData uri="http://schemas.openxmlformats.org/presentationml/2006/ole">
            <p:oleObj spid="_x0000_s30737" name="Εικόνα bitmap" r:id="rId3" imgW="3742857" imgH="3381847" progId="PBrush">
              <p:embed/>
            </p:oleObj>
          </a:graphicData>
        </a:graphic>
      </p:graphicFrame>
      <p:sp>
        <p:nvSpPr>
          <p:cNvPr id="38916" name="Text Box 5">
            <a:extLst>
              <a:ext uri="{FF2B5EF4-FFF2-40B4-BE49-F238E27FC236}">
                <a16:creationId xmlns:a16="http://schemas.microsoft.com/office/drawing/2014/main" xmlns="" id="{324DE16F-4F00-491E-A94A-C8D9DEDB2467}"/>
              </a:ext>
            </a:extLst>
          </p:cNvPr>
          <p:cNvSpPr txBox="1">
            <a:spLocks noChangeArrowheads="1"/>
          </p:cNvSpPr>
          <p:nvPr/>
        </p:nvSpPr>
        <p:spPr bwMode="auto">
          <a:xfrm>
            <a:off x="2135189" y="1412876"/>
            <a:ext cx="7921625" cy="1190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fontAlgn="base">
              <a:spcBef>
                <a:spcPct val="50000"/>
              </a:spcBef>
              <a:spcAft>
                <a:spcPct val="0"/>
              </a:spcAft>
              <a:buClrTx/>
              <a:buSzTx/>
              <a:buNone/>
            </a:pPr>
            <a:r>
              <a:rPr lang="el-GR" altLang="el-GR" sz="1800">
                <a:solidFill>
                  <a:srgbClr val="FFFFFF"/>
                </a:solidFill>
              </a:rPr>
              <a:t>Έχουμε δύο κέντρα κολπικό και κοιλιακό που το καθένα διεγείρεται ανεξάρτητα, αλλά έχουν σχεδόν την ίδια συχνότητα (είναι λίγο ταχύτερο το κοιλιακό) και έτσι αλληλοεμποδίζονται τα ερεθίσματά τους στο επίπεδο του κόμβου.</a:t>
            </a:r>
          </a:p>
        </p:txBody>
      </p:sp>
    </p:spTree>
    <p:extLst>
      <p:ext uri="{BB962C8B-B14F-4D97-AF65-F5344CB8AC3E}">
        <p14:creationId xmlns:p14="http://schemas.microsoft.com/office/powerpoint/2010/main" xmlns="" val="281014569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5476" name="Rectangle 4">
            <a:extLst>
              <a:ext uri="{FF2B5EF4-FFF2-40B4-BE49-F238E27FC236}">
                <a16:creationId xmlns:a16="http://schemas.microsoft.com/office/drawing/2014/main" xmlns="" id="{955F65B7-73D1-47A5-A994-EBEDF8659534}"/>
              </a:ext>
            </a:extLst>
          </p:cNvPr>
          <p:cNvSpPr>
            <a:spLocks noGrp="1" noChangeArrowheads="1"/>
          </p:cNvSpPr>
          <p:nvPr>
            <p:ph type="title"/>
          </p:nvPr>
        </p:nvSpPr>
        <p:spPr/>
        <p:txBody>
          <a:bodyPr/>
          <a:lstStyle/>
          <a:p>
            <a:pPr eaLnBrk="1" hangingPunct="1">
              <a:defRPr/>
            </a:pPr>
            <a:r>
              <a:rPr lang="el-GR" sz="2800" u="sng"/>
              <a:t>Διαφορά Κ-Κ αποκλεισμού με Κ-Κ διαχωρισμού.</a:t>
            </a:r>
          </a:p>
        </p:txBody>
      </p:sp>
      <p:graphicFrame>
        <p:nvGraphicFramePr>
          <p:cNvPr id="39939" name="Object 3">
            <a:extLst>
              <a:ext uri="{FF2B5EF4-FFF2-40B4-BE49-F238E27FC236}">
                <a16:creationId xmlns:a16="http://schemas.microsoft.com/office/drawing/2014/main" xmlns="" id="{8CE875F2-6AE5-4E58-A4CB-E9D42D0EB57D}"/>
              </a:ext>
            </a:extLst>
          </p:cNvPr>
          <p:cNvGraphicFramePr>
            <a:graphicFrameLocks noGrp="1" noChangeAspect="1"/>
          </p:cNvGraphicFramePr>
          <p:nvPr>
            <p:ph idx="1"/>
            <p:extLst>
              <p:ext uri="{D42A27DB-BD31-4B8C-83A1-F6EECF244321}">
                <p14:modId xmlns:p14="http://schemas.microsoft.com/office/powerpoint/2010/main" xmlns="" val="21504448"/>
              </p:ext>
            </p:extLst>
          </p:nvPr>
        </p:nvGraphicFramePr>
        <p:xfrm>
          <a:off x="981513" y="1557338"/>
          <a:ext cx="10117122" cy="4348512"/>
        </p:xfrm>
        <a:graphic>
          <a:graphicData uri="http://schemas.openxmlformats.org/presentationml/2006/ole">
            <p:oleObj spid="_x0000_s31761" name="Εικόνα bitmap" r:id="rId3" imgW="3600000" imgH="3914286" progId="PBrush">
              <p:embed/>
            </p:oleObj>
          </a:graphicData>
        </a:graphic>
      </p:graphicFrame>
    </p:spTree>
    <p:extLst>
      <p:ext uri="{BB962C8B-B14F-4D97-AF65-F5344CB8AC3E}">
        <p14:creationId xmlns:p14="http://schemas.microsoft.com/office/powerpoint/2010/main" xmlns="" val="413989918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8132" name="Rectangle 4">
            <a:extLst>
              <a:ext uri="{FF2B5EF4-FFF2-40B4-BE49-F238E27FC236}">
                <a16:creationId xmlns:a16="http://schemas.microsoft.com/office/drawing/2014/main" xmlns="" id="{94E6827E-F5EB-4E0A-A6F0-59DDB5A25B02}"/>
              </a:ext>
            </a:extLst>
          </p:cNvPr>
          <p:cNvSpPr>
            <a:spLocks noGrp="1" noChangeArrowheads="1"/>
          </p:cNvSpPr>
          <p:nvPr>
            <p:ph type="title"/>
          </p:nvPr>
        </p:nvSpPr>
        <p:spPr/>
        <p:txBody>
          <a:bodyPr/>
          <a:lstStyle/>
          <a:p>
            <a:pPr eaLnBrk="1" hangingPunct="1">
              <a:defRPr/>
            </a:pPr>
            <a:r>
              <a:rPr lang="en-US"/>
              <a:t>215</a:t>
            </a:r>
            <a:endParaRPr lang="el-GR"/>
          </a:p>
        </p:txBody>
      </p:sp>
      <p:graphicFrame>
        <p:nvGraphicFramePr>
          <p:cNvPr id="31746" name="Object 3">
            <a:extLst>
              <a:ext uri="{FF2B5EF4-FFF2-40B4-BE49-F238E27FC236}">
                <a16:creationId xmlns:a16="http://schemas.microsoft.com/office/drawing/2014/main" xmlns="" id="{36FB15C6-1DBA-476F-B038-62FE978EF066}"/>
              </a:ext>
            </a:extLst>
          </p:cNvPr>
          <p:cNvGraphicFramePr>
            <a:graphicFrameLocks noGrp="1" noChangeAspect="1"/>
          </p:cNvGraphicFramePr>
          <p:nvPr>
            <p:ph idx="1"/>
          </p:nvPr>
        </p:nvGraphicFramePr>
        <p:xfrm>
          <a:off x="2855914" y="620714"/>
          <a:ext cx="6624637" cy="5761037"/>
        </p:xfrm>
        <a:graphic>
          <a:graphicData uri="http://schemas.openxmlformats.org/presentationml/2006/ole">
            <p:oleObj spid="_x0000_s51210" name="Εικόνα bitmap" r:id="rId3" imgW="3619048" imgH="4296375" progId="PBrush">
              <p:embed/>
            </p:oleObj>
          </a:graphicData>
        </a:graphic>
      </p:graphicFrame>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0180" name="Rectangle 4">
            <a:extLst>
              <a:ext uri="{FF2B5EF4-FFF2-40B4-BE49-F238E27FC236}">
                <a16:creationId xmlns:a16="http://schemas.microsoft.com/office/drawing/2014/main" xmlns="" id="{F59B4A47-BB56-4D45-ACD1-326A8DCFA0A6}"/>
              </a:ext>
            </a:extLst>
          </p:cNvPr>
          <p:cNvSpPr>
            <a:spLocks noGrp="1" noChangeArrowheads="1"/>
          </p:cNvSpPr>
          <p:nvPr>
            <p:ph type="title"/>
          </p:nvPr>
        </p:nvSpPr>
        <p:spPr>
          <a:xfrm>
            <a:off x="1919288" y="1"/>
            <a:ext cx="8229600" cy="1139825"/>
          </a:xfrm>
        </p:spPr>
        <p:txBody>
          <a:bodyPr/>
          <a:lstStyle/>
          <a:p>
            <a:pPr eaLnBrk="1" hangingPunct="1">
              <a:defRPr/>
            </a:pPr>
            <a:r>
              <a:rPr lang="el-GR" sz="1800"/>
              <a:t>Μ.Α.Τ</a:t>
            </a:r>
          </a:p>
        </p:txBody>
      </p:sp>
      <p:graphicFrame>
        <p:nvGraphicFramePr>
          <p:cNvPr id="32770" name="Object 3">
            <a:extLst>
              <a:ext uri="{FF2B5EF4-FFF2-40B4-BE49-F238E27FC236}">
                <a16:creationId xmlns:a16="http://schemas.microsoft.com/office/drawing/2014/main" xmlns="" id="{BF0AE97C-C7E2-4716-9867-1251DA8B17B2}"/>
              </a:ext>
            </a:extLst>
          </p:cNvPr>
          <p:cNvGraphicFramePr>
            <a:graphicFrameLocks noGrp="1" noChangeAspect="1"/>
          </p:cNvGraphicFramePr>
          <p:nvPr>
            <p:ph idx="1"/>
          </p:nvPr>
        </p:nvGraphicFramePr>
        <p:xfrm>
          <a:off x="1992313" y="692150"/>
          <a:ext cx="7632700" cy="5905500"/>
        </p:xfrm>
        <a:graphic>
          <a:graphicData uri="http://schemas.openxmlformats.org/presentationml/2006/ole">
            <p:oleObj spid="_x0000_s52234" name="Εικόνα bitmap" r:id="rId3" imgW="3761905" imgH="4342857" progId="PBrush">
              <p:embed/>
            </p:oleObj>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xmlns="" id="{54A3A775-A6BA-4C80-8ACA-F69671353FF8}"/>
              </a:ext>
            </a:extLst>
          </p:cNvPr>
          <p:cNvSpPr>
            <a:spLocks noGrp="1"/>
          </p:cNvSpPr>
          <p:nvPr>
            <p:ph type="title"/>
          </p:nvPr>
        </p:nvSpPr>
        <p:spPr>
          <a:xfrm>
            <a:off x="1981200" y="-71438"/>
            <a:ext cx="8229600" cy="1143001"/>
          </a:xfrm>
        </p:spPr>
        <p:txBody>
          <a:bodyPr/>
          <a:lstStyle/>
          <a:p>
            <a:pPr>
              <a:defRPr/>
            </a:pPr>
            <a:r>
              <a:rPr lang="en-US" sz="2800" b="1" i="1" dirty="0">
                <a:solidFill>
                  <a:schemeClr val="tx1"/>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ELECTROPHYSIOLOGY LABORATORY</a:t>
            </a:r>
            <a:endParaRPr lang="el-GR" sz="2800" b="1" i="1" dirty="0">
              <a:solidFill>
                <a:schemeClr val="tx1"/>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pic>
        <p:nvPicPr>
          <p:cNvPr id="5123" name="Picture 2">
            <a:extLst>
              <a:ext uri="{FF2B5EF4-FFF2-40B4-BE49-F238E27FC236}">
                <a16:creationId xmlns:a16="http://schemas.microsoft.com/office/drawing/2014/main" xmlns="" id="{AB4DAEF2-9851-4C5C-AED5-29C3DD9BD189}"/>
              </a:ext>
            </a:extLst>
          </p:cNvPr>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a:xfrm>
            <a:off x="1738314" y="1000125"/>
            <a:ext cx="4306887" cy="2857500"/>
          </a:xfrm>
          <a:noFill/>
        </p:spPr>
      </p:pic>
      <p:sp>
        <p:nvSpPr>
          <p:cNvPr id="7" name="6 - TextBox">
            <a:extLst>
              <a:ext uri="{FF2B5EF4-FFF2-40B4-BE49-F238E27FC236}">
                <a16:creationId xmlns:a16="http://schemas.microsoft.com/office/drawing/2014/main" xmlns="" id="{DD9047FA-1AF5-48C2-AE29-943A5072A88C}"/>
              </a:ext>
            </a:extLst>
          </p:cNvPr>
          <p:cNvSpPr txBox="1"/>
          <p:nvPr/>
        </p:nvSpPr>
        <p:spPr>
          <a:xfrm>
            <a:off x="2452688" y="3857625"/>
            <a:ext cx="7429500" cy="2800350"/>
          </a:xfrm>
          <a:prstGeom prst="rect">
            <a:avLst/>
          </a:prstGeom>
          <a:noFill/>
        </p:spPr>
        <p:txBody>
          <a:bodyPr>
            <a:spAutoFit/>
          </a:bodyPr>
          <a:lstStyle/>
          <a:p>
            <a:pPr fontAlgn="base">
              <a:spcBef>
                <a:spcPct val="0"/>
              </a:spcBef>
              <a:spcAft>
                <a:spcPct val="0"/>
              </a:spcAft>
              <a:defRPr/>
            </a:pPr>
            <a:r>
              <a:rPr lang="en-US" sz="1600" dirty="0">
                <a:solidFill>
                  <a:srgbClr val="000000"/>
                </a:solidFill>
                <a:latin typeface="Arial" charset="0"/>
              </a:rPr>
              <a:t>-</a:t>
            </a:r>
            <a:r>
              <a:rPr lang="en-US" sz="1600" i="1" dirty="0">
                <a:solidFill>
                  <a:srgbClr val="000000"/>
                </a:solidFill>
                <a:effectLst>
                  <a:outerShdw blurRad="38100" dist="38100" dir="2700000" algn="tl">
                    <a:srgbClr val="000000">
                      <a:alpha val="43137"/>
                    </a:srgbClr>
                  </a:outerShdw>
                </a:effectLst>
                <a:latin typeface="Arial" charset="0"/>
              </a:rPr>
              <a:t>The radiographic table - cardiac stimulator - data acquisition/monitoring system</a:t>
            </a:r>
          </a:p>
          <a:p>
            <a:pPr fontAlgn="base">
              <a:spcBef>
                <a:spcPct val="0"/>
              </a:spcBef>
              <a:spcAft>
                <a:spcPct val="0"/>
              </a:spcAft>
              <a:defRPr/>
            </a:pPr>
            <a:endParaRPr lang="en-US" sz="1600" i="1" dirty="0">
              <a:solidFill>
                <a:srgbClr val="000000"/>
              </a:solidFill>
              <a:effectLst>
                <a:outerShdw blurRad="38100" dist="38100" dir="2700000" algn="tl">
                  <a:srgbClr val="000000">
                    <a:alpha val="43137"/>
                  </a:srgbClr>
                </a:outerShdw>
              </a:effectLst>
              <a:latin typeface="Arial" charset="0"/>
            </a:endParaRPr>
          </a:p>
          <a:p>
            <a:pPr fontAlgn="base">
              <a:spcBef>
                <a:spcPct val="0"/>
              </a:spcBef>
              <a:spcAft>
                <a:spcPct val="0"/>
              </a:spcAft>
              <a:buFontTx/>
              <a:buChar char="-"/>
              <a:defRPr/>
            </a:pPr>
            <a:r>
              <a:rPr lang="en-US" sz="1600" i="1" dirty="0">
                <a:solidFill>
                  <a:srgbClr val="000000"/>
                </a:solidFill>
                <a:effectLst>
                  <a:outerShdw blurRad="38100" dist="38100" dir="2700000" algn="tl">
                    <a:srgbClr val="000000">
                      <a:alpha val="43137"/>
                    </a:srgbClr>
                  </a:outerShdw>
                </a:effectLst>
                <a:latin typeface="Arial" charset="0"/>
              </a:rPr>
              <a:t>A range of diagnostic and mapping /ablation catheters</a:t>
            </a:r>
          </a:p>
          <a:p>
            <a:pPr fontAlgn="base">
              <a:spcBef>
                <a:spcPct val="0"/>
              </a:spcBef>
              <a:spcAft>
                <a:spcPct val="0"/>
              </a:spcAft>
              <a:buFontTx/>
              <a:buChar char="-"/>
              <a:defRPr/>
            </a:pPr>
            <a:endParaRPr lang="en-US" sz="1600" i="1" dirty="0">
              <a:solidFill>
                <a:srgbClr val="000000"/>
              </a:solidFill>
              <a:effectLst>
                <a:outerShdw blurRad="38100" dist="38100" dir="2700000" algn="tl">
                  <a:srgbClr val="000000">
                    <a:alpha val="43137"/>
                  </a:srgbClr>
                </a:outerShdw>
              </a:effectLst>
              <a:latin typeface="Arial" charset="0"/>
            </a:endParaRPr>
          </a:p>
          <a:p>
            <a:pPr fontAlgn="base">
              <a:spcBef>
                <a:spcPct val="0"/>
              </a:spcBef>
              <a:spcAft>
                <a:spcPct val="0"/>
              </a:spcAft>
              <a:buFontTx/>
              <a:buChar char="-"/>
              <a:defRPr/>
            </a:pPr>
            <a:r>
              <a:rPr lang="en-US" sz="1600" i="1" dirty="0">
                <a:solidFill>
                  <a:srgbClr val="000000"/>
                </a:solidFill>
                <a:effectLst>
                  <a:outerShdw blurRad="38100" dist="38100" dir="2700000" algn="tl">
                    <a:srgbClr val="000000">
                      <a:alpha val="43137"/>
                    </a:srgbClr>
                  </a:outerShdw>
                </a:effectLst>
                <a:latin typeface="Arial" charset="0"/>
              </a:rPr>
              <a:t>Radiofrequency energy generator</a:t>
            </a:r>
          </a:p>
          <a:p>
            <a:pPr fontAlgn="base">
              <a:spcBef>
                <a:spcPct val="0"/>
              </a:spcBef>
              <a:spcAft>
                <a:spcPct val="0"/>
              </a:spcAft>
              <a:buFontTx/>
              <a:buChar char="-"/>
              <a:defRPr/>
            </a:pPr>
            <a:endParaRPr lang="en-US" sz="1600" i="1" dirty="0">
              <a:solidFill>
                <a:srgbClr val="000000"/>
              </a:solidFill>
              <a:effectLst>
                <a:outerShdw blurRad="38100" dist="38100" dir="2700000" algn="tl">
                  <a:srgbClr val="000000">
                    <a:alpha val="43137"/>
                  </a:srgbClr>
                </a:outerShdw>
              </a:effectLst>
              <a:latin typeface="Arial" charset="0"/>
            </a:endParaRPr>
          </a:p>
          <a:p>
            <a:pPr fontAlgn="base">
              <a:spcBef>
                <a:spcPct val="0"/>
              </a:spcBef>
              <a:spcAft>
                <a:spcPct val="0"/>
              </a:spcAft>
              <a:buFontTx/>
              <a:buChar char="-"/>
              <a:defRPr/>
            </a:pPr>
            <a:r>
              <a:rPr lang="en-US" sz="1600" i="1" dirty="0">
                <a:solidFill>
                  <a:srgbClr val="000000"/>
                </a:solidFill>
                <a:effectLst>
                  <a:outerShdw blurRad="38100" dist="38100" dir="2700000" algn="tl">
                    <a:srgbClr val="000000">
                      <a:alpha val="43137"/>
                    </a:srgbClr>
                  </a:outerShdw>
                </a:effectLst>
                <a:latin typeface="Arial" charset="0"/>
              </a:rPr>
              <a:t>Pulse </a:t>
            </a:r>
            <a:r>
              <a:rPr lang="en-US" sz="1600" i="1" dirty="0" err="1">
                <a:solidFill>
                  <a:srgbClr val="000000"/>
                </a:solidFill>
                <a:effectLst>
                  <a:outerShdw blurRad="38100" dist="38100" dir="2700000" algn="tl">
                    <a:srgbClr val="000000">
                      <a:alpha val="43137"/>
                    </a:srgbClr>
                  </a:outerShdw>
                </a:effectLst>
                <a:latin typeface="Arial" charset="0"/>
              </a:rPr>
              <a:t>oximetry</a:t>
            </a:r>
            <a:r>
              <a:rPr lang="en-US" sz="1600" i="1" dirty="0">
                <a:solidFill>
                  <a:srgbClr val="000000"/>
                </a:solidFill>
                <a:effectLst>
                  <a:outerShdw blurRad="38100" dist="38100" dir="2700000" algn="tl">
                    <a:srgbClr val="000000">
                      <a:alpha val="43137"/>
                    </a:srgbClr>
                  </a:outerShdw>
                </a:effectLst>
                <a:latin typeface="Arial" charset="0"/>
              </a:rPr>
              <a:t>, hemodynamic monitoring equipment</a:t>
            </a:r>
          </a:p>
          <a:p>
            <a:pPr fontAlgn="base">
              <a:spcBef>
                <a:spcPct val="0"/>
              </a:spcBef>
              <a:spcAft>
                <a:spcPct val="0"/>
              </a:spcAft>
              <a:buFontTx/>
              <a:buChar char="-"/>
              <a:defRPr/>
            </a:pPr>
            <a:endParaRPr lang="en-US" sz="1600" i="1" dirty="0">
              <a:solidFill>
                <a:srgbClr val="000000"/>
              </a:solidFill>
              <a:effectLst>
                <a:outerShdw blurRad="38100" dist="38100" dir="2700000" algn="tl">
                  <a:srgbClr val="000000">
                    <a:alpha val="43137"/>
                  </a:srgbClr>
                </a:outerShdw>
              </a:effectLst>
              <a:latin typeface="Arial" charset="0"/>
            </a:endParaRPr>
          </a:p>
          <a:p>
            <a:pPr fontAlgn="base">
              <a:spcBef>
                <a:spcPct val="0"/>
              </a:spcBef>
              <a:spcAft>
                <a:spcPct val="0"/>
              </a:spcAft>
              <a:buFontTx/>
              <a:buChar char="-"/>
              <a:defRPr/>
            </a:pPr>
            <a:r>
              <a:rPr lang="en-US" sz="1600" i="1" dirty="0">
                <a:solidFill>
                  <a:srgbClr val="000000"/>
                </a:solidFill>
                <a:effectLst>
                  <a:outerShdw blurRad="38100" dist="38100" dir="2700000" algn="tl">
                    <a:srgbClr val="000000">
                      <a:alpha val="43137"/>
                    </a:srgbClr>
                  </a:outerShdw>
                </a:effectLst>
                <a:latin typeface="Arial" charset="0"/>
              </a:rPr>
              <a:t>External defibrillator, temporary pacemaker</a:t>
            </a:r>
          </a:p>
          <a:p>
            <a:pPr fontAlgn="base">
              <a:spcBef>
                <a:spcPct val="0"/>
              </a:spcBef>
              <a:spcAft>
                <a:spcPct val="0"/>
              </a:spcAft>
              <a:defRPr/>
            </a:pPr>
            <a:endParaRPr lang="en-US" sz="1600" i="1" dirty="0">
              <a:solidFill>
                <a:srgbClr val="000000"/>
              </a:solidFill>
              <a:effectLst>
                <a:outerShdw blurRad="38100" dist="38100" dir="2700000" algn="tl">
                  <a:srgbClr val="000000">
                    <a:alpha val="43137"/>
                  </a:srgbClr>
                </a:outerShdw>
              </a:effectLst>
              <a:latin typeface="Arial" charset="0"/>
            </a:endParaRPr>
          </a:p>
          <a:p>
            <a:pPr fontAlgn="base">
              <a:spcBef>
                <a:spcPct val="0"/>
              </a:spcBef>
              <a:spcAft>
                <a:spcPct val="0"/>
              </a:spcAft>
              <a:defRPr/>
            </a:pPr>
            <a:r>
              <a:rPr lang="en-US" sz="1600" i="1" dirty="0">
                <a:solidFill>
                  <a:srgbClr val="000000"/>
                </a:solidFill>
                <a:effectLst>
                  <a:outerShdw blurRad="38100" dist="38100" dir="2700000" algn="tl">
                    <a:srgbClr val="000000">
                      <a:alpha val="43137"/>
                    </a:srgbClr>
                  </a:outerShdw>
                </a:effectLst>
                <a:latin typeface="Arial" charset="0"/>
              </a:rPr>
              <a:t>- Resuscitation equipment.</a:t>
            </a:r>
            <a:endParaRPr lang="el-GR" sz="1600" i="1" dirty="0">
              <a:solidFill>
                <a:srgbClr val="000000"/>
              </a:solidFill>
              <a:effectLst>
                <a:outerShdw blurRad="38100" dist="38100" dir="2700000" algn="tl">
                  <a:srgbClr val="000000">
                    <a:alpha val="43137"/>
                  </a:srgbClr>
                </a:outerShdw>
              </a:effectLst>
              <a:latin typeface="Arial" charset="0"/>
            </a:endParaRPr>
          </a:p>
        </p:txBody>
      </p:sp>
      <p:pic>
        <p:nvPicPr>
          <p:cNvPr id="5125" name="Picture 5">
            <a:extLst>
              <a:ext uri="{FF2B5EF4-FFF2-40B4-BE49-F238E27FC236}">
                <a16:creationId xmlns:a16="http://schemas.microsoft.com/office/drawing/2014/main" xmlns="" id="{16E042CD-4F49-4C4A-B8D4-D67737BE2B76}"/>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167438" y="1000125"/>
            <a:ext cx="3929062" cy="2857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8 - Ορθογώνιο">
            <a:extLst>
              <a:ext uri="{FF2B5EF4-FFF2-40B4-BE49-F238E27FC236}">
                <a16:creationId xmlns:a16="http://schemas.microsoft.com/office/drawing/2014/main" xmlns="" id="{75BF4F59-2227-42ED-8E02-C4FC5E7267F9}"/>
              </a:ext>
            </a:extLst>
          </p:cNvPr>
          <p:cNvSpPr/>
          <p:nvPr/>
        </p:nvSpPr>
        <p:spPr>
          <a:xfrm>
            <a:off x="7416800" y="6438901"/>
            <a:ext cx="3036888" cy="276225"/>
          </a:xfrm>
          <a:prstGeom prst="rect">
            <a:avLst/>
          </a:prstGeom>
        </p:spPr>
        <p:txBody>
          <a:bodyPr wrap="none">
            <a:spAutoFit/>
          </a:bodyPr>
          <a:lstStyle/>
          <a:p>
            <a:pPr fontAlgn="base">
              <a:spcBef>
                <a:spcPct val="0"/>
              </a:spcBef>
              <a:spcAft>
                <a:spcPct val="0"/>
              </a:spcAft>
              <a:defRPr/>
            </a:pPr>
            <a:r>
              <a:rPr lang="en-US" sz="1200" b="1" i="1" dirty="0">
                <a:solidFill>
                  <a:srgbClr val="FF0066"/>
                </a:solidFill>
                <a:effectLst>
                  <a:outerShdw blurRad="38100" dist="38100" dir="2700000" algn="tl">
                    <a:srgbClr val="000000">
                      <a:alpha val="43137"/>
                    </a:srgbClr>
                  </a:outerShdw>
                </a:effectLst>
                <a:latin typeface="Arial" charset="0"/>
              </a:rPr>
              <a:t>Textbook of Cardiac Electrophysiology</a:t>
            </a:r>
            <a:endParaRPr lang="el-GR" sz="1200" b="1" i="1" dirty="0">
              <a:solidFill>
                <a:srgbClr val="FF0066"/>
              </a:solidFill>
              <a:effectLst>
                <a:outerShdw blurRad="38100" dist="38100" dir="2700000" algn="tl">
                  <a:srgbClr val="000000">
                    <a:alpha val="43137"/>
                  </a:srgbClr>
                </a:outerShdw>
              </a:effectLst>
              <a:latin typeface="Arial" charset="0"/>
            </a:endParaRPr>
          </a:p>
        </p:txBody>
      </p:sp>
    </p:spTree>
    <p:extLst>
      <p:ext uri="{BB962C8B-B14F-4D97-AF65-F5344CB8AC3E}">
        <p14:creationId xmlns:p14="http://schemas.microsoft.com/office/powerpoint/2010/main" xmlns="" val="55063082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3794" name="Object 3">
            <a:extLst>
              <a:ext uri="{FF2B5EF4-FFF2-40B4-BE49-F238E27FC236}">
                <a16:creationId xmlns:a16="http://schemas.microsoft.com/office/drawing/2014/main" xmlns="" id="{C78D70F2-F0CE-486C-AE03-911815B0C78F}"/>
              </a:ext>
            </a:extLst>
          </p:cNvPr>
          <p:cNvGraphicFramePr>
            <a:graphicFrameLocks noGrp="1" noChangeAspect="1"/>
          </p:cNvGraphicFramePr>
          <p:nvPr>
            <p:ph idx="1"/>
          </p:nvPr>
        </p:nvGraphicFramePr>
        <p:xfrm>
          <a:off x="1992314" y="476250"/>
          <a:ext cx="7704137" cy="5905500"/>
        </p:xfrm>
        <a:graphic>
          <a:graphicData uri="http://schemas.openxmlformats.org/presentationml/2006/ole">
            <p:oleObj spid="_x0000_s53258" name="Εικόνα bitmap" r:id="rId3" imgW="3723810" imgH="4505954" progId="PBrush">
              <p:embed/>
            </p:oleObj>
          </a:graphicData>
        </a:graphic>
      </p:graphicFrame>
      <p:sp>
        <p:nvSpPr>
          <p:cNvPr id="33795" name="Text Box 7">
            <a:extLst>
              <a:ext uri="{FF2B5EF4-FFF2-40B4-BE49-F238E27FC236}">
                <a16:creationId xmlns:a16="http://schemas.microsoft.com/office/drawing/2014/main" xmlns="" id="{2EAE5265-A63C-44B9-AA8F-B2D629A64256}"/>
              </a:ext>
            </a:extLst>
          </p:cNvPr>
          <p:cNvSpPr txBox="1">
            <a:spLocks noChangeArrowheads="1"/>
          </p:cNvSpPr>
          <p:nvPr/>
        </p:nvSpPr>
        <p:spPr bwMode="auto">
          <a:xfrm>
            <a:off x="1703388" y="6491288"/>
            <a:ext cx="1873250" cy="3667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50000"/>
              </a:spcBef>
              <a:spcAft>
                <a:spcPct val="0"/>
              </a:spcAft>
            </a:pPr>
            <a:r>
              <a:rPr lang="el-GR" altLang="el-GR">
                <a:solidFill>
                  <a:srgbClr val="FFFFFF"/>
                </a:solidFill>
              </a:rPr>
              <a:t>Α</a:t>
            </a:r>
            <a:r>
              <a:rPr lang="en-US" altLang="el-GR">
                <a:solidFill>
                  <a:srgbClr val="FFFFFF"/>
                </a:solidFill>
              </a:rPr>
              <a:t>fib</a:t>
            </a:r>
            <a:endParaRPr lang="el-GR" altLang="el-GR">
              <a:solidFill>
                <a:srgbClr val="FFFFFF"/>
              </a:solidFill>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6" name="Rectangle 4">
            <a:extLst>
              <a:ext uri="{FF2B5EF4-FFF2-40B4-BE49-F238E27FC236}">
                <a16:creationId xmlns:a16="http://schemas.microsoft.com/office/drawing/2014/main" xmlns="" id="{3041061B-6770-411E-BD19-321AA05477CE}"/>
              </a:ext>
            </a:extLst>
          </p:cNvPr>
          <p:cNvSpPr>
            <a:spLocks noGrp="1" noChangeArrowheads="1"/>
          </p:cNvSpPr>
          <p:nvPr>
            <p:ph type="title"/>
          </p:nvPr>
        </p:nvSpPr>
        <p:spPr>
          <a:xfrm>
            <a:off x="9875838" y="0"/>
            <a:ext cx="792162" cy="558800"/>
          </a:xfrm>
        </p:spPr>
        <p:txBody>
          <a:bodyPr/>
          <a:lstStyle/>
          <a:p>
            <a:pPr eaLnBrk="1" hangingPunct="1">
              <a:defRPr/>
            </a:pPr>
            <a:r>
              <a:rPr lang="en-US" sz="2000"/>
              <a:t>229</a:t>
            </a:r>
            <a:endParaRPr lang="el-GR" sz="2000"/>
          </a:p>
        </p:txBody>
      </p:sp>
      <p:graphicFrame>
        <p:nvGraphicFramePr>
          <p:cNvPr id="34818" name="Object 3">
            <a:extLst>
              <a:ext uri="{FF2B5EF4-FFF2-40B4-BE49-F238E27FC236}">
                <a16:creationId xmlns:a16="http://schemas.microsoft.com/office/drawing/2014/main" xmlns="" id="{7F8BF61B-1484-4230-8748-1C993D6EBE3E}"/>
              </a:ext>
            </a:extLst>
          </p:cNvPr>
          <p:cNvGraphicFramePr>
            <a:graphicFrameLocks noGrp="1" noChangeAspect="1"/>
          </p:cNvGraphicFramePr>
          <p:nvPr>
            <p:ph idx="1"/>
          </p:nvPr>
        </p:nvGraphicFramePr>
        <p:xfrm>
          <a:off x="2424113" y="333375"/>
          <a:ext cx="7129462" cy="5976938"/>
        </p:xfrm>
        <a:graphic>
          <a:graphicData uri="http://schemas.openxmlformats.org/presentationml/2006/ole">
            <p:oleObj spid="_x0000_s54282" name="Εικόνα bitmap" r:id="rId3" imgW="3657143" imgH="4952381" progId="PBrush">
              <p:embed/>
            </p:oleObj>
          </a:graphicData>
        </a:graphic>
      </p:graphicFrame>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6324" name="Rectangle 4">
            <a:extLst>
              <a:ext uri="{FF2B5EF4-FFF2-40B4-BE49-F238E27FC236}">
                <a16:creationId xmlns:a16="http://schemas.microsoft.com/office/drawing/2014/main" xmlns="" id="{1375E088-CCEC-4E15-A6D7-66C2719B83A3}"/>
              </a:ext>
            </a:extLst>
          </p:cNvPr>
          <p:cNvSpPr>
            <a:spLocks noGrp="1" noChangeArrowheads="1"/>
          </p:cNvSpPr>
          <p:nvPr>
            <p:ph type="title"/>
          </p:nvPr>
        </p:nvSpPr>
        <p:spPr>
          <a:xfrm>
            <a:off x="9217026" y="1"/>
            <a:ext cx="1450975" cy="487363"/>
          </a:xfrm>
        </p:spPr>
        <p:txBody>
          <a:bodyPr/>
          <a:lstStyle/>
          <a:p>
            <a:pPr eaLnBrk="1" hangingPunct="1">
              <a:defRPr/>
            </a:pPr>
            <a:r>
              <a:rPr lang="en-US" sz="1800"/>
              <a:t>231</a:t>
            </a:r>
            <a:endParaRPr lang="el-GR" sz="1800"/>
          </a:p>
        </p:txBody>
      </p:sp>
      <p:graphicFrame>
        <p:nvGraphicFramePr>
          <p:cNvPr id="35842" name="Object 3">
            <a:extLst>
              <a:ext uri="{FF2B5EF4-FFF2-40B4-BE49-F238E27FC236}">
                <a16:creationId xmlns:a16="http://schemas.microsoft.com/office/drawing/2014/main" xmlns="" id="{AFA81DFE-D43F-40A0-B4C1-363023AC2E15}"/>
              </a:ext>
            </a:extLst>
          </p:cNvPr>
          <p:cNvGraphicFramePr>
            <a:graphicFrameLocks noGrp="1" noChangeAspect="1"/>
          </p:cNvGraphicFramePr>
          <p:nvPr>
            <p:ph idx="1"/>
          </p:nvPr>
        </p:nvGraphicFramePr>
        <p:xfrm>
          <a:off x="2424114" y="620714"/>
          <a:ext cx="6696075" cy="5761037"/>
        </p:xfrm>
        <a:graphic>
          <a:graphicData uri="http://schemas.openxmlformats.org/presentationml/2006/ole">
            <p:oleObj spid="_x0000_s55306" name="Εικόνα bitmap" r:id="rId3" imgW="3657143" imgH="5296639" progId="PBrush">
              <p:embed/>
            </p:oleObj>
          </a:graphicData>
        </a:graphic>
      </p:graphicFrame>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8372" name="Rectangle 4">
            <a:extLst>
              <a:ext uri="{FF2B5EF4-FFF2-40B4-BE49-F238E27FC236}">
                <a16:creationId xmlns:a16="http://schemas.microsoft.com/office/drawing/2014/main" xmlns="" id="{A393AE67-CE80-44A5-B1CB-3E096560B5F2}"/>
              </a:ext>
            </a:extLst>
          </p:cNvPr>
          <p:cNvSpPr>
            <a:spLocks noGrp="1" noChangeArrowheads="1"/>
          </p:cNvSpPr>
          <p:nvPr>
            <p:ph type="title"/>
          </p:nvPr>
        </p:nvSpPr>
        <p:spPr/>
        <p:txBody>
          <a:bodyPr/>
          <a:lstStyle/>
          <a:p>
            <a:pPr eaLnBrk="1" hangingPunct="1">
              <a:defRPr/>
            </a:pPr>
            <a:r>
              <a:rPr lang="en-US"/>
              <a:t>136b</a:t>
            </a:r>
            <a:endParaRPr lang="el-GR"/>
          </a:p>
        </p:txBody>
      </p:sp>
      <p:graphicFrame>
        <p:nvGraphicFramePr>
          <p:cNvPr id="36866" name="Object 3">
            <a:extLst>
              <a:ext uri="{FF2B5EF4-FFF2-40B4-BE49-F238E27FC236}">
                <a16:creationId xmlns:a16="http://schemas.microsoft.com/office/drawing/2014/main" xmlns="" id="{D58C16F0-C3DD-455D-906D-FAEAD92FE062}"/>
              </a:ext>
            </a:extLst>
          </p:cNvPr>
          <p:cNvGraphicFramePr>
            <a:graphicFrameLocks noGrp="1" noChangeAspect="1"/>
          </p:cNvGraphicFramePr>
          <p:nvPr>
            <p:ph idx="1"/>
          </p:nvPr>
        </p:nvGraphicFramePr>
        <p:xfrm>
          <a:off x="1992313" y="1484313"/>
          <a:ext cx="8208962" cy="1873250"/>
        </p:xfrm>
        <a:graphic>
          <a:graphicData uri="http://schemas.openxmlformats.org/presentationml/2006/ole">
            <p:oleObj spid="_x0000_s56330" name="Εικόνα bitmap" r:id="rId3" imgW="3952381" imgH="990738" progId="PBrush">
              <p:embed/>
            </p:oleObj>
          </a:graphicData>
        </a:graphic>
      </p:graphicFrame>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0420" name="Rectangle 4">
            <a:extLst>
              <a:ext uri="{FF2B5EF4-FFF2-40B4-BE49-F238E27FC236}">
                <a16:creationId xmlns:a16="http://schemas.microsoft.com/office/drawing/2014/main" xmlns="" id="{65B99AA1-49E7-4241-BE20-A115EEEC37A3}"/>
              </a:ext>
            </a:extLst>
          </p:cNvPr>
          <p:cNvSpPr>
            <a:spLocks noGrp="1" noChangeArrowheads="1"/>
          </p:cNvSpPr>
          <p:nvPr>
            <p:ph type="title"/>
          </p:nvPr>
        </p:nvSpPr>
        <p:spPr/>
        <p:txBody>
          <a:bodyPr/>
          <a:lstStyle/>
          <a:p>
            <a:pPr eaLnBrk="1" hangingPunct="1">
              <a:defRPr/>
            </a:pPr>
            <a:r>
              <a:rPr lang="en-US"/>
              <a:t>145b</a:t>
            </a:r>
            <a:endParaRPr lang="el-GR"/>
          </a:p>
        </p:txBody>
      </p:sp>
      <p:graphicFrame>
        <p:nvGraphicFramePr>
          <p:cNvPr id="37890" name="Object 3">
            <a:extLst>
              <a:ext uri="{FF2B5EF4-FFF2-40B4-BE49-F238E27FC236}">
                <a16:creationId xmlns:a16="http://schemas.microsoft.com/office/drawing/2014/main" xmlns="" id="{9B77D28D-9DAD-4109-8431-A9517630A640}"/>
              </a:ext>
            </a:extLst>
          </p:cNvPr>
          <p:cNvGraphicFramePr>
            <a:graphicFrameLocks noGrp="1" noChangeAspect="1"/>
          </p:cNvGraphicFramePr>
          <p:nvPr>
            <p:ph idx="1"/>
          </p:nvPr>
        </p:nvGraphicFramePr>
        <p:xfrm>
          <a:off x="2135188" y="549276"/>
          <a:ext cx="7848600" cy="5832475"/>
        </p:xfrm>
        <a:graphic>
          <a:graphicData uri="http://schemas.openxmlformats.org/presentationml/2006/ole">
            <p:oleObj spid="_x0000_s57354" name="Εικόνα bitmap" r:id="rId3" imgW="3648584" imgH="3038095" progId="PBrush">
              <p:embed/>
            </p:oleObj>
          </a:graphicData>
        </a:graphic>
      </p:graphicFrame>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2468" name="Rectangle 4">
            <a:extLst>
              <a:ext uri="{FF2B5EF4-FFF2-40B4-BE49-F238E27FC236}">
                <a16:creationId xmlns:a16="http://schemas.microsoft.com/office/drawing/2014/main" xmlns="" id="{75C4FE7D-DF20-450B-99C7-F67D8A2E26AC}"/>
              </a:ext>
            </a:extLst>
          </p:cNvPr>
          <p:cNvSpPr>
            <a:spLocks noGrp="1" noChangeArrowheads="1"/>
          </p:cNvSpPr>
          <p:nvPr>
            <p:ph type="title"/>
          </p:nvPr>
        </p:nvSpPr>
        <p:spPr/>
        <p:txBody>
          <a:bodyPr/>
          <a:lstStyle/>
          <a:p>
            <a:pPr eaLnBrk="1" hangingPunct="1">
              <a:defRPr/>
            </a:pPr>
            <a:r>
              <a:rPr lang="en-US"/>
              <a:t>155b</a:t>
            </a:r>
            <a:endParaRPr lang="el-GR"/>
          </a:p>
        </p:txBody>
      </p:sp>
      <p:graphicFrame>
        <p:nvGraphicFramePr>
          <p:cNvPr id="38914" name="Object 3">
            <a:extLst>
              <a:ext uri="{FF2B5EF4-FFF2-40B4-BE49-F238E27FC236}">
                <a16:creationId xmlns:a16="http://schemas.microsoft.com/office/drawing/2014/main" xmlns="" id="{2C67A5F0-A52A-4D99-860C-AF6076F7CA69}"/>
              </a:ext>
            </a:extLst>
          </p:cNvPr>
          <p:cNvGraphicFramePr>
            <a:graphicFrameLocks noGrp="1" noChangeAspect="1"/>
          </p:cNvGraphicFramePr>
          <p:nvPr>
            <p:ph idx="1"/>
          </p:nvPr>
        </p:nvGraphicFramePr>
        <p:xfrm>
          <a:off x="2208214" y="1341438"/>
          <a:ext cx="7775575" cy="4679950"/>
        </p:xfrm>
        <a:graphic>
          <a:graphicData uri="http://schemas.openxmlformats.org/presentationml/2006/ole">
            <p:oleObj spid="_x0000_s58378" name="Εικόνα bitmap" r:id="rId3" imgW="3952381" imgH="1666667" progId="PBrush">
              <p:embed/>
            </p:oleObj>
          </a:graphicData>
        </a:graphic>
      </p:graphicFrame>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516" name="Rectangle 4">
            <a:extLst>
              <a:ext uri="{FF2B5EF4-FFF2-40B4-BE49-F238E27FC236}">
                <a16:creationId xmlns:a16="http://schemas.microsoft.com/office/drawing/2014/main" xmlns="" id="{F59E750D-32E3-4BFB-BD91-4BACB16970E5}"/>
              </a:ext>
            </a:extLst>
          </p:cNvPr>
          <p:cNvSpPr>
            <a:spLocks noGrp="1" noChangeArrowheads="1"/>
          </p:cNvSpPr>
          <p:nvPr>
            <p:ph type="title"/>
          </p:nvPr>
        </p:nvSpPr>
        <p:spPr/>
        <p:txBody>
          <a:bodyPr/>
          <a:lstStyle/>
          <a:p>
            <a:pPr eaLnBrk="1" hangingPunct="1">
              <a:defRPr/>
            </a:pPr>
            <a:r>
              <a:rPr lang="en-US"/>
              <a:t>158b</a:t>
            </a:r>
            <a:endParaRPr lang="el-GR"/>
          </a:p>
        </p:txBody>
      </p:sp>
      <p:graphicFrame>
        <p:nvGraphicFramePr>
          <p:cNvPr id="39938" name="Object 3">
            <a:extLst>
              <a:ext uri="{FF2B5EF4-FFF2-40B4-BE49-F238E27FC236}">
                <a16:creationId xmlns:a16="http://schemas.microsoft.com/office/drawing/2014/main" xmlns="" id="{6445C0F0-386A-4CA4-A6EE-9C7AA58F1F5B}"/>
              </a:ext>
            </a:extLst>
          </p:cNvPr>
          <p:cNvGraphicFramePr>
            <a:graphicFrameLocks noGrp="1" noChangeAspect="1"/>
          </p:cNvGraphicFramePr>
          <p:nvPr>
            <p:ph idx="1"/>
          </p:nvPr>
        </p:nvGraphicFramePr>
        <p:xfrm>
          <a:off x="2279651" y="1484313"/>
          <a:ext cx="8137525" cy="3384550"/>
        </p:xfrm>
        <a:graphic>
          <a:graphicData uri="http://schemas.openxmlformats.org/presentationml/2006/ole">
            <p:oleObj spid="_x0000_s59402" name="Εικόνα bitmap" r:id="rId3" imgW="3885714" imgH="933580" progId="PBrush">
              <p:embed/>
            </p:oleObj>
          </a:graphicData>
        </a:graphic>
      </p:graphicFrame>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6564" name="Rectangle 4">
            <a:extLst>
              <a:ext uri="{FF2B5EF4-FFF2-40B4-BE49-F238E27FC236}">
                <a16:creationId xmlns:a16="http://schemas.microsoft.com/office/drawing/2014/main" xmlns="" id="{8D14A5DF-AEAE-4342-B834-03EE45075B08}"/>
              </a:ext>
            </a:extLst>
          </p:cNvPr>
          <p:cNvSpPr>
            <a:spLocks noGrp="1" noChangeArrowheads="1"/>
          </p:cNvSpPr>
          <p:nvPr>
            <p:ph type="title"/>
          </p:nvPr>
        </p:nvSpPr>
        <p:spPr/>
        <p:txBody>
          <a:bodyPr/>
          <a:lstStyle/>
          <a:p>
            <a:pPr eaLnBrk="1" hangingPunct="1">
              <a:defRPr/>
            </a:pPr>
            <a:r>
              <a:rPr lang="en-US"/>
              <a:t>162b</a:t>
            </a:r>
            <a:endParaRPr lang="el-GR"/>
          </a:p>
        </p:txBody>
      </p:sp>
      <p:graphicFrame>
        <p:nvGraphicFramePr>
          <p:cNvPr id="40962" name="Object 3">
            <a:extLst>
              <a:ext uri="{FF2B5EF4-FFF2-40B4-BE49-F238E27FC236}">
                <a16:creationId xmlns:a16="http://schemas.microsoft.com/office/drawing/2014/main" xmlns="" id="{0558DC77-8082-4BE2-AB07-60B4DCF97DC6}"/>
              </a:ext>
            </a:extLst>
          </p:cNvPr>
          <p:cNvGraphicFramePr>
            <a:graphicFrameLocks noGrp="1" noChangeAspect="1"/>
          </p:cNvGraphicFramePr>
          <p:nvPr>
            <p:ph idx="1"/>
          </p:nvPr>
        </p:nvGraphicFramePr>
        <p:xfrm>
          <a:off x="2424113" y="2636838"/>
          <a:ext cx="6985000" cy="1568450"/>
        </p:xfrm>
        <a:graphic>
          <a:graphicData uri="http://schemas.openxmlformats.org/presentationml/2006/ole">
            <p:oleObj spid="_x0000_s60426" name="Εικόνα bitmap" r:id="rId3" imgW="3753374" imgH="685714" progId="PBrush">
              <p:embed/>
            </p:oleObj>
          </a:graphicData>
        </a:graphic>
      </p:graphicFrame>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xmlns="" id="{7AA25471-FCB2-4D8C-9464-43FC2216281C}"/>
              </a:ext>
            </a:extLst>
          </p:cNvPr>
          <p:cNvSpPr>
            <a:spLocks noGrp="1" noChangeArrowheads="1"/>
          </p:cNvSpPr>
          <p:nvPr>
            <p:ph type="ctrTitle"/>
          </p:nvPr>
        </p:nvSpPr>
        <p:spPr>
          <a:xfrm>
            <a:off x="2279650" y="404814"/>
            <a:ext cx="7772400" cy="1470025"/>
          </a:xfrm>
        </p:spPr>
        <p:txBody>
          <a:bodyPr/>
          <a:lstStyle/>
          <a:p>
            <a:pPr eaLnBrk="1" hangingPunct="1">
              <a:defRPr/>
            </a:pPr>
            <a:r>
              <a:rPr lang="el-GR" sz="2800" b="1" i="1" dirty="0">
                <a:solidFill>
                  <a:schemeClr val="accent2">
                    <a:lumMod val="75000"/>
                  </a:schemeClr>
                </a:solidFill>
              </a:rPr>
              <a:t>3. ΠΑΡΑΠΛΗΡΩΜΑΤΙΚΑ ΔΕΜΑΤΙΑ ΚΑΙ ΤΑΧΥΚΑΡΔΙΕΣ ΚΟΛΠΟΚΟΙΛΙΑΚΗΣ ΕΠΑΝΕΙΣΟΔΟΥ </a:t>
            </a:r>
            <a:r>
              <a:rPr lang="en-US" sz="2800" b="1" i="1" dirty="0">
                <a:solidFill>
                  <a:schemeClr val="accent2">
                    <a:lumMod val="75000"/>
                  </a:schemeClr>
                </a:solidFill>
              </a:rPr>
              <a:t> </a:t>
            </a:r>
            <a:r>
              <a:rPr lang="en-US" sz="4000" b="1" i="1" dirty="0">
                <a:solidFill>
                  <a:schemeClr val="accent2">
                    <a:lumMod val="75000"/>
                  </a:schemeClr>
                </a:solidFill>
                <a:effectLst>
                  <a:outerShdw blurRad="38100" dist="38100" dir="2700000" algn="tl">
                    <a:srgbClr val="000000">
                      <a:alpha val="43137"/>
                    </a:srgbClr>
                  </a:outerShdw>
                </a:effectLst>
                <a:latin typeface="Calibri" panose="020F0502020204030204" pitchFamily="34" charset="0"/>
              </a:rPr>
              <a:t>AVRT</a:t>
            </a:r>
            <a:endParaRPr lang="el-GR" sz="4000" b="1" i="1" dirty="0">
              <a:solidFill>
                <a:schemeClr val="accent2">
                  <a:lumMod val="75000"/>
                </a:schemeClr>
              </a:solidFill>
              <a:effectLst>
                <a:outerShdw blurRad="38100" dist="38100" dir="2700000" algn="tl">
                  <a:srgbClr val="000000">
                    <a:alpha val="43137"/>
                  </a:srgbClr>
                </a:outerShdw>
              </a:effectLst>
              <a:latin typeface="Calibri" panose="020F0502020204030204" pitchFamily="34" charset="0"/>
            </a:endParaRPr>
          </a:p>
        </p:txBody>
      </p:sp>
      <p:sp>
        <p:nvSpPr>
          <p:cNvPr id="69635" name="Text Box 8">
            <a:extLst>
              <a:ext uri="{FF2B5EF4-FFF2-40B4-BE49-F238E27FC236}">
                <a16:creationId xmlns:a16="http://schemas.microsoft.com/office/drawing/2014/main" xmlns="" id="{24F64C37-5BBB-4B27-BAC8-14635B5A7B44}"/>
              </a:ext>
            </a:extLst>
          </p:cNvPr>
          <p:cNvSpPr txBox="1">
            <a:spLocks noChangeArrowheads="1"/>
          </p:cNvSpPr>
          <p:nvPr/>
        </p:nvSpPr>
        <p:spPr bwMode="auto">
          <a:xfrm>
            <a:off x="3648076" y="5084763"/>
            <a:ext cx="5040313" cy="3667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None/>
            </a:pPr>
            <a:endParaRPr lang="el-GR" altLang="el-GR" sz="1800">
              <a:solidFill>
                <a:srgbClr val="000000"/>
              </a:solidFill>
            </a:endParaRPr>
          </a:p>
        </p:txBody>
      </p:sp>
      <p:graphicFrame>
        <p:nvGraphicFramePr>
          <p:cNvPr id="69636" name="Object 9">
            <a:extLst>
              <a:ext uri="{FF2B5EF4-FFF2-40B4-BE49-F238E27FC236}">
                <a16:creationId xmlns:a16="http://schemas.microsoft.com/office/drawing/2014/main" xmlns="" id="{F89FE966-3E91-4503-BC86-4AC90879993B}"/>
              </a:ext>
            </a:extLst>
          </p:cNvPr>
          <p:cNvGraphicFramePr>
            <a:graphicFrameLocks noChangeAspect="1"/>
          </p:cNvGraphicFramePr>
          <p:nvPr/>
        </p:nvGraphicFramePr>
        <p:xfrm>
          <a:off x="3829050" y="2562226"/>
          <a:ext cx="4533900" cy="3243263"/>
        </p:xfrm>
        <a:graphic>
          <a:graphicData uri="http://schemas.openxmlformats.org/presentationml/2006/ole">
            <p:oleObj spid="_x0000_s33804" name="Εικόνα bitmap" r:id="rId3" imgW="4533333" imgH="2742857" progId="PBrush">
              <p:embed/>
            </p:oleObj>
          </a:graphicData>
        </a:graphic>
      </p:graphicFrame>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xmlns="" id="{41085BD8-879E-4E80-A416-CA9AA290C56A}"/>
              </a:ext>
            </a:extLst>
          </p:cNvPr>
          <p:cNvSpPr>
            <a:spLocks noGrp="1" noChangeArrowheads="1"/>
          </p:cNvSpPr>
          <p:nvPr>
            <p:ph type="title"/>
          </p:nvPr>
        </p:nvSpPr>
        <p:spPr/>
        <p:txBody>
          <a:bodyPr/>
          <a:lstStyle/>
          <a:p>
            <a:pPr eaLnBrk="1" hangingPunct="1"/>
            <a:r>
              <a:rPr lang="el-GR" altLang="el-GR" sz="2800" b="1" i="1"/>
              <a:t>Η ΑΝΑΤΟΜΙΚΗ ΒΑΣΗ ΤΗΣ ΚΟΙΛΙΑΚΗΣ ΠΡΟΔΙΕΓΕΡΣΗΣ</a:t>
            </a:r>
          </a:p>
        </p:txBody>
      </p:sp>
      <p:sp>
        <p:nvSpPr>
          <p:cNvPr id="70659" name="Rectangle 3">
            <a:extLst>
              <a:ext uri="{FF2B5EF4-FFF2-40B4-BE49-F238E27FC236}">
                <a16:creationId xmlns:a16="http://schemas.microsoft.com/office/drawing/2014/main" xmlns="" id="{B4A4950A-3A12-4C8E-8E4E-4F23A8E43251}"/>
              </a:ext>
            </a:extLst>
          </p:cNvPr>
          <p:cNvSpPr>
            <a:spLocks noGrp="1" noChangeArrowheads="1"/>
          </p:cNvSpPr>
          <p:nvPr>
            <p:ph type="body" sz="half" idx="1"/>
          </p:nvPr>
        </p:nvSpPr>
        <p:spPr>
          <a:xfrm>
            <a:off x="1981201" y="1600201"/>
            <a:ext cx="8075613" cy="4525963"/>
          </a:xfrm>
        </p:spPr>
        <p:txBody>
          <a:bodyPr/>
          <a:lstStyle/>
          <a:p>
            <a:pPr eaLnBrk="1" hangingPunct="1"/>
            <a:r>
              <a:rPr lang="el-GR" altLang="el-GR" sz="1800"/>
              <a:t>Οι παραπληρωματικές κολποκοιλιακές συνδέσεις αποτελούνται από ιστό με χαρακτηριστικά εργαζόμενου μυοκαρδίου που παρακάμπτουν το φυσιολογικό σύστημα αγωγής (</a:t>
            </a:r>
            <a:r>
              <a:rPr lang="en-US" altLang="el-GR" sz="1800"/>
              <a:t>accessory pathways).</a:t>
            </a:r>
            <a:r>
              <a:rPr lang="el-GR" altLang="el-GR" sz="1800"/>
              <a:t> Στην ουσία αντιπροσωπεύουν την ατελή υποστροφή του κολποκοιλιακού συγκυτίου, καθώς διαμορφώνεται ο ινώδης σκελετός.</a:t>
            </a:r>
          </a:p>
          <a:p>
            <a:pPr eaLnBrk="1" hangingPunct="1"/>
            <a:endParaRPr lang="el-GR" altLang="el-GR" sz="1800"/>
          </a:p>
          <a:p>
            <a:pPr eaLnBrk="1" hangingPunct="1"/>
            <a:r>
              <a:rPr lang="el-GR" altLang="el-GR" sz="1800"/>
              <a:t>Επίπτωση στο γενικό πληθυσμό </a:t>
            </a:r>
            <a:r>
              <a:rPr lang="en-US" altLang="el-GR" sz="1800"/>
              <a:t>: 0,1</a:t>
            </a:r>
            <a:r>
              <a:rPr lang="el-GR" altLang="el-GR" sz="1800"/>
              <a:t> </a:t>
            </a:r>
            <a:r>
              <a:rPr lang="en-US" altLang="el-GR" sz="1800"/>
              <a:t>-</a:t>
            </a:r>
            <a:r>
              <a:rPr lang="el-GR" altLang="el-GR" sz="1800"/>
              <a:t> </a:t>
            </a:r>
            <a:r>
              <a:rPr lang="en-US" altLang="el-GR" sz="1800"/>
              <a:t>0,3%</a:t>
            </a:r>
          </a:p>
          <a:p>
            <a:pPr eaLnBrk="1" hangingPunct="1">
              <a:buFontTx/>
              <a:buNone/>
            </a:pPr>
            <a:endParaRPr lang="en-US" altLang="el-GR" sz="1800"/>
          </a:p>
          <a:p>
            <a:pPr eaLnBrk="1" hangingPunct="1"/>
            <a:r>
              <a:rPr lang="el-GR" altLang="el-GR" sz="1800"/>
              <a:t>Σε ποσοστό περίπου 5 -10% υπάρχουν </a:t>
            </a:r>
            <a:r>
              <a:rPr lang="el-GR" altLang="el-GR" sz="1800" u="sng"/>
              <a:t>&gt;</a:t>
            </a:r>
            <a:r>
              <a:rPr lang="el-GR" altLang="el-GR" sz="1800"/>
              <a:t> 2 δεμάτια</a:t>
            </a:r>
          </a:p>
        </p:txBody>
      </p:sp>
      <p:graphicFrame>
        <p:nvGraphicFramePr>
          <p:cNvPr id="70660" name="Object 6">
            <a:extLst>
              <a:ext uri="{FF2B5EF4-FFF2-40B4-BE49-F238E27FC236}">
                <a16:creationId xmlns:a16="http://schemas.microsoft.com/office/drawing/2014/main" xmlns="" id="{C6981D4D-B0FA-46E2-9D57-2EFFB094ED10}"/>
              </a:ext>
            </a:extLst>
          </p:cNvPr>
          <p:cNvGraphicFramePr>
            <a:graphicFrameLocks noGrp="1" noChangeAspect="1"/>
          </p:cNvGraphicFramePr>
          <p:nvPr>
            <p:ph sz="half" idx="2"/>
          </p:nvPr>
        </p:nvGraphicFramePr>
        <p:xfrm>
          <a:off x="7670801" y="2852738"/>
          <a:ext cx="2601913" cy="3167062"/>
        </p:xfrm>
        <a:graphic>
          <a:graphicData uri="http://schemas.openxmlformats.org/presentationml/2006/ole">
            <p:oleObj spid="_x0000_s34828" name="Εικόνα bitmap" r:id="rId3" imgW="2800741" imgH="2991268" progId="PBrush">
              <p:embed/>
            </p:oleObj>
          </a:graphicData>
        </a:graphic>
      </p:graphicFrame>
      <p:sp>
        <p:nvSpPr>
          <p:cNvPr id="70661" name="Text Box 7">
            <a:extLst>
              <a:ext uri="{FF2B5EF4-FFF2-40B4-BE49-F238E27FC236}">
                <a16:creationId xmlns:a16="http://schemas.microsoft.com/office/drawing/2014/main" xmlns="" id="{2CD2D6A4-EE27-4D76-A912-F970D701B3A8}"/>
              </a:ext>
            </a:extLst>
          </p:cNvPr>
          <p:cNvSpPr txBox="1">
            <a:spLocks noChangeArrowheads="1"/>
          </p:cNvSpPr>
          <p:nvPr/>
        </p:nvSpPr>
        <p:spPr bwMode="auto">
          <a:xfrm>
            <a:off x="7535864" y="6165851"/>
            <a:ext cx="2987675"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None/>
            </a:pPr>
            <a:r>
              <a:rPr lang="en-US" altLang="el-GR" sz="1000">
                <a:solidFill>
                  <a:srgbClr val="FF0066"/>
                </a:solidFill>
              </a:rPr>
              <a:t>Ganz, Friedman N Eng J Med 1995;332:162-172</a:t>
            </a:r>
            <a:r>
              <a:rPr lang="en-US" altLang="el-GR" sz="1800">
                <a:solidFill>
                  <a:srgbClr val="FF0066"/>
                </a:solidFill>
              </a:rPr>
              <a:t>.</a:t>
            </a:r>
            <a:endParaRPr lang="el-GR" altLang="el-GR" sz="1800">
              <a:solidFill>
                <a:srgbClr val="FF0066"/>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xmlns="" id="{D0AB93E9-7134-4941-A764-3B078102E8D7}"/>
              </a:ext>
            </a:extLst>
          </p:cNvPr>
          <p:cNvSpPr>
            <a:spLocks noGrp="1"/>
          </p:cNvSpPr>
          <p:nvPr>
            <p:ph type="title"/>
          </p:nvPr>
        </p:nvSpPr>
        <p:spPr>
          <a:xfrm>
            <a:off x="2309814" y="285751"/>
            <a:ext cx="7500937" cy="500063"/>
          </a:xfrm>
          <a:ln w="38100">
            <a:solidFill>
              <a:schemeClr val="tx1"/>
            </a:solidFill>
          </a:ln>
        </p:spPr>
        <p:txBody>
          <a:bodyPr/>
          <a:lstStyle/>
          <a:p>
            <a:pPr>
              <a:defRPr/>
            </a:pPr>
            <a:r>
              <a:rPr lang="en-US" sz="2400" b="1" i="1" dirty="0">
                <a:effectLst>
                  <a:outerShdw blurRad="38100" dist="38100" dir="2700000" algn="tl">
                    <a:srgbClr val="000000">
                      <a:alpha val="43137"/>
                    </a:srgbClr>
                  </a:outerShdw>
                </a:effectLst>
                <a:latin typeface="Verdana" pitchFamily="34" charset="0"/>
                <a:ea typeface="Verdana" pitchFamily="34" charset="0"/>
                <a:cs typeface="Verdana" pitchFamily="34" charset="0"/>
              </a:rPr>
              <a:t>Electrode catheters and their placements</a:t>
            </a:r>
            <a:endParaRPr lang="el-GR" sz="2400" b="1" i="1" dirty="0">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pic>
        <p:nvPicPr>
          <p:cNvPr id="6147" name="Picture 2">
            <a:extLst>
              <a:ext uri="{FF2B5EF4-FFF2-40B4-BE49-F238E27FC236}">
                <a16:creationId xmlns:a16="http://schemas.microsoft.com/office/drawing/2014/main" xmlns="" id="{26E2DBFA-1F94-4794-A0D5-9603DA4145E4}"/>
              </a:ext>
            </a:extLst>
          </p:cNvPr>
          <p:cNvPicPr>
            <a:picLocks noGrp="1" noChangeAspect="1" noChangeArrowheads="1"/>
          </p:cNvPicPr>
          <p:nvPr>
            <p:ph idx="1"/>
          </p:nvPr>
        </p:nvPicPr>
        <p:blipFill>
          <a:blip r:embed="rId3">
            <a:extLst>
              <a:ext uri="{28A0092B-C50C-407E-A947-70E740481C1C}">
                <a14:useLocalDpi xmlns:a14="http://schemas.microsoft.com/office/drawing/2010/main" xmlns="" val="0"/>
              </a:ext>
            </a:extLst>
          </a:blip>
          <a:srcRect/>
          <a:stretch>
            <a:fillRect/>
          </a:stretch>
        </p:blipFill>
        <p:spPr>
          <a:xfrm>
            <a:off x="6596063" y="1071563"/>
            <a:ext cx="2214562" cy="1714500"/>
          </a:xfrm>
          <a:noFill/>
        </p:spPr>
      </p:pic>
      <p:pic>
        <p:nvPicPr>
          <p:cNvPr id="6148" name="Picture 3">
            <a:extLst>
              <a:ext uri="{FF2B5EF4-FFF2-40B4-BE49-F238E27FC236}">
                <a16:creationId xmlns:a16="http://schemas.microsoft.com/office/drawing/2014/main" xmlns="" id="{99EA7822-DDC6-4C6C-A003-42CE5F88C302}"/>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524000" y="1071563"/>
            <a:ext cx="5143500" cy="2286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149" name="Picture 7">
            <a:extLst>
              <a:ext uri="{FF2B5EF4-FFF2-40B4-BE49-F238E27FC236}">
                <a16:creationId xmlns:a16="http://schemas.microsoft.com/office/drawing/2014/main" xmlns="" id="{A871B2FE-6698-41ED-84A2-0CD24A26B6B4}"/>
              </a:ext>
            </a:extLst>
          </p:cNvPr>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2238375" y="3714750"/>
            <a:ext cx="3500438" cy="2857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aphicFrame>
        <p:nvGraphicFramePr>
          <p:cNvPr id="6150" name="Object 11">
            <a:extLst>
              <a:ext uri="{FF2B5EF4-FFF2-40B4-BE49-F238E27FC236}">
                <a16:creationId xmlns:a16="http://schemas.microsoft.com/office/drawing/2014/main" xmlns="" id="{88C0EE23-C7B2-4D7E-8114-7ABBA3E986D9}"/>
              </a:ext>
            </a:extLst>
          </p:cNvPr>
          <p:cNvGraphicFramePr>
            <a:graphicFrameLocks noChangeAspect="1"/>
          </p:cNvGraphicFramePr>
          <p:nvPr/>
        </p:nvGraphicFramePr>
        <p:xfrm>
          <a:off x="6775450" y="3357564"/>
          <a:ext cx="3606800" cy="3240087"/>
        </p:xfrm>
        <a:graphic>
          <a:graphicData uri="http://schemas.openxmlformats.org/presentationml/2006/ole">
            <p:oleObj spid="_x0000_s1041" name="Εικόνα bitmap" r:id="rId6" imgW="3914286" imgH="3315163" progId="PBrush">
              <p:embed/>
            </p:oleObj>
          </a:graphicData>
        </a:graphic>
      </p:graphicFrame>
    </p:spTree>
    <p:extLst>
      <p:ext uri="{BB962C8B-B14F-4D97-AF65-F5344CB8AC3E}">
        <p14:creationId xmlns:p14="http://schemas.microsoft.com/office/powerpoint/2010/main" xmlns="" val="214304295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4">
            <a:extLst>
              <a:ext uri="{FF2B5EF4-FFF2-40B4-BE49-F238E27FC236}">
                <a16:creationId xmlns:a16="http://schemas.microsoft.com/office/drawing/2014/main" xmlns="" id="{D12A492B-B010-422A-83AE-EE54D8FF5127}"/>
              </a:ext>
            </a:extLst>
          </p:cNvPr>
          <p:cNvSpPr>
            <a:spLocks noGrp="1" noChangeArrowheads="1"/>
          </p:cNvSpPr>
          <p:nvPr>
            <p:ph type="title"/>
          </p:nvPr>
        </p:nvSpPr>
        <p:spPr/>
        <p:txBody>
          <a:bodyPr/>
          <a:lstStyle/>
          <a:p>
            <a:pPr eaLnBrk="1" hangingPunct="1"/>
            <a:r>
              <a:rPr lang="el-GR" altLang="el-GR" sz="2400" b="1" i="1"/>
              <a:t>ΣΥΧΝΟΤΗΤΑ ΕΜΦΑΝΙΣΗΣ</a:t>
            </a:r>
          </a:p>
        </p:txBody>
      </p:sp>
      <p:graphicFrame>
        <p:nvGraphicFramePr>
          <p:cNvPr id="71683" name="Object 3">
            <a:extLst>
              <a:ext uri="{FF2B5EF4-FFF2-40B4-BE49-F238E27FC236}">
                <a16:creationId xmlns:a16="http://schemas.microsoft.com/office/drawing/2014/main" xmlns="" id="{CA0900B3-9559-47D7-B481-309307D1BA14}"/>
              </a:ext>
            </a:extLst>
          </p:cNvPr>
          <p:cNvGraphicFramePr>
            <a:graphicFrameLocks noGrp="1" noChangeAspect="1"/>
          </p:cNvGraphicFramePr>
          <p:nvPr>
            <p:ph idx="1"/>
          </p:nvPr>
        </p:nvGraphicFramePr>
        <p:xfrm>
          <a:off x="2927350" y="1557338"/>
          <a:ext cx="6362700" cy="4525962"/>
        </p:xfrm>
        <a:graphic>
          <a:graphicData uri="http://schemas.openxmlformats.org/presentationml/2006/ole">
            <p:oleObj spid="_x0000_s35852" name="Εικόνα bitmap" r:id="rId3" imgW="8047619" imgH="5723810" progId="PBrush">
              <p:embed/>
            </p:oleObj>
          </a:graphicData>
        </a:graphic>
      </p:graphicFrame>
      <p:sp>
        <p:nvSpPr>
          <p:cNvPr id="71684" name="Line 6">
            <a:extLst>
              <a:ext uri="{FF2B5EF4-FFF2-40B4-BE49-F238E27FC236}">
                <a16:creationId xmlns:a16="http://schemas.microsoft.com/office/drawing/2014/main" xmlns="" id="{49618854-8C40-4E5D-8EED-03C4F81081F9}"/>
              </a:ext>
            </a:extLst>
          </p:cNvPr>
          <p:cNvSpPr>
            <a:spLocks noChangeShapeType="1"/>
          </p:cNvSpPr>
          <p:nvPr/>
        </p:nvSpPr>
        <p:spPr bwMode="auto">
          <a:xfrm flipV="1">
            <a:off x="4872038" y="3860801"/>
            <a:ext cx="360362" cy="144463"/>
          </a:xfrm>
          <a:prstGeom prst="line">
            <a:avLst/>
          </a:prstGeom>
          <a:noFill/>
          <a:ln w="9525">
            <a:solidFill>
              <a:srgbClr val="FF0066"/>
            </a:solidFill>
            <a:round/>
            <a:headEnd/>
            <a:tailEnd type="triangle" w="med" len="med"/>
          </a:ln>
          <a:extLst>
            <a:ext uri="{909E8E84-426E-40DD-AFC4-6F175D3DCCD1}">
              <a14:hiddenFill xmlns:a14="http://schemas.microsoft.com/office/drawing/2010/main" xmlns="">
                <a:noFill/>
              </a14:hiddenFill>
            </a:ext>
          </a:extLst>
        </p:spPr>
        <p:txBody>
          <a:bodyPr/>
          <a:lstStyle/>
          <a:p>
            <a:pPr eaLnBrk="0" fontAlgn="base" hangingPunct="0">
              <a:spcBef>
                <a:spcPct val="0"/>
              </a:spcBef>
              <a:spcAft>
                <a:spcPct val="0"/>
              </a:spcAft>
            </a:pPr>
            <a:endParaRPr lang="el-GR">
              <a:solidFill>
                <a:srgbClr val="000000"/>
              </a:solidFill>
              <a:latin typeface="Arial" panose="020B0604020202020204" pitchFamily="34" charset="0"/>
            </a:endParaRPr>
          </a:p>
        </p:txBody>
      </p:sp>
      <p:sp>
        <p:nvSpPr>
          <p:cNvPr id="71685" name="Text Box 7">
            <a:extLst>
              <a:ext uri="{FF2B5EF4-FFF2-40B4-BE49-F238E27FC236}">
                <a16:creationId xmlns:a16="http://schemas.microsoft.com/office/drawing/2014/main" xmlns="" id="{E5C889EB-E8A5-4F9F-8A55-A1C5B435FECD}"/>
              </a:ext>
            </a:extLst>
          </p:cNvPr>
          <p:cNvSpPr txBox="1">
            <a:spLocks noChangeArrowheads="1"/>
          </p:cNvSpPr>
          <p:nvPr/>
        </p:nvSpPr>
        <p:spPr bwMode="auto">
          <a:xfrm>
            <a:off x="4151313" y="4005264"/>
            <a:ext cx="792162" cy="376237"/>
          </a:xfrm>
          <a:prstGeom prst="rect">
            <a:avLst/>
          </a:prstGeom>
          <a:noFill/>
          <a:ln w="9525">
            <a:solidFill>
              <a:srgbClr val="FF0066"/>
            </a:solidFill>
            <a:miter lim="800000"/>
            <a:headEnd/>
            <a:tailEnd/>
          </a:ln>
          <a:extLst>
            <a:ext uri="{909E8E84-426E-40DD-AFC4-6F175D3DCCD1}">
              <a14:hiddenFill xmlns:a14="http://schemas.microsoft.com/office/drawing/2010/main" xmlns="">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None/>
            </a:pPr>
            <a:r>
              <a:rPr lang="el-GR" altLang="el-GR" sz="1800">
                <a:solidFill>
                  <a:srgbClr val="FF0066"/>
                </a:solidFill>
              </a:rPr>
              <a:t>45%</a:t>
            </a:r>
          </a:p>
        </p:txBody>
      </p:sp>
      <p:sp>
        <p:nvSpPr>
          <p:cNvPr id="71686" name="Line 8">
            <a:extLst>
              <a:ext uri="{FF2B5EF4-FFF2-40B4-BE49-F238E27FC236}">
                <a16:creationId xmlns:a16="http://schemas.microsoft.com/office/drawing/2014/main" xmlns="" id="{3FBF8E96-7DE1-41A3-ABBF-0ED9DFAE2866}"/>
              </a:ext>
            </a:extLst>
          </p:cNvPr>
          <p:cNvSpPr>
            <a:spLocks noChangeShapeType="1"/>
          </p:cNvSpPr>
          <p:nvPr/>
        </p:nvSpPr>
        <p:spPr bwMode="auto">
          <a:xfrm flipH="1" flipV="1">
            <a:off x="6672263" y="4581526"/>
            <a:ext cx="144462" cy="576263"/>
          </a:xfrm>
          <a:prstGeom prst="line">
            <a:avLst/>
          </a:prstGeom>
          <a:noFill/>
          <a:ln w="9525">
            <a:solidFill>
              <a:srgbClr val="FF0066"/>
            </a:solidFill>
            <a:round/>
            <a:headEnd/>
            <a:tailEnd type="triangle" w="med" len="med"/>
          </a:ln>
          <a:extLst>
            <a:ext uri="{909E8E84-426E-40DD-AFC4-6F175D3DCCD1}">
              <a14:hiddenFill xmlns:a14="http://schemas.microsoft.com/office/drawing/2010/main" xmlns="">
                <a:noFill/>
              </a14:hiddenFill>
            </a:ext>
          </a:extLst>
        </p:spPr>
        <p:txBody>
          <a:bodyPr/>
          <a:lstStyle/>
          <a:p>
            <a:pPr eaLnBrk="0" fontAlgn="base" hangingPunct="0">
              <a:spcBef>
                <a:spcPct val="0"/>
              </a:spcBef>
              <a:spcAft>
                <a:spcPct val="0"/>
              </a:spcAft>
            </a:pPr>
            <a:endParaRPr lang="el-GR">
              <a:solidFill>
                <a:srgbClr val="000000"/>
              </a:solidFill>
              <a:latin typeface="Arial" panose="020B0604020202020204" pitchFamily="34" charset="0"/>
            </a:endParaRPr>
          </a:p>
        </p:txBody>
      </p:sp>
      <p:sp>
        <p:nvSpPr>
          <p:cNvPr id="71687" name="Line 9">
            <a:extLst>
              <a:ext uri="{FF2B5EF4-FFF2-40B4-BE49-F238E27FC236}">
                <a16:creationId xmlns:a16="http://schemas.microsoft.com/office/drawing/2014/main" xmlns="" id="{5B33FA56-A40D-4856-957F-5D8B4C36FF1D}"/>
              </a:ext>
            </a:extLst>
          </p:cNvPr>
          <p:cNvSpPr>
            <a:spLocks noChangeShapeType="1"/>
          </p:cNvSpPr>
          <p:nvPr/>
        </p:nvSpPr>
        <p:spPr bwMode="auto">
          <a:xfrm flipH="1" flipV="1">
            <a:off x="8472489" y="4365625"/>
            <a:ext cx="287337" cy="431800"/>
          </a:xfrm>
          <a:prstGeom prst="line">
            <a:avLst/>
          </a:prstGeom>
          <a:noFill/>
          <a:ln w="9525">
            <a:solidFill>
              <a:srgbClr val="FF0066"/>
            </a:solidFill>
            <a:round/>
            <a:headEnd/>
            <a:tailEnd type="triangle" w="med" len="med"/>
          </a:ln>
          <a:extLst>
            <a:ext uri="{909E8E84-426E-40DD-AFC4-6F175D3DCCD1}">
              <a14:hiddenFill xmlns:a14="http://schemas.microsoft.com/office/drawing/2010/main" xmlns="">
                <a:noFill/>
              </a14:hiddenFill>
            </a:ext>
          </a:extLst>
        </p:spPr>
        <p:txBody>
          <a:bodyPr/>
          <a:lstStyle/>
          <a:p>
            <a:pPr eaLnBrk="0" fontAlgn="base" hangingPunct="0">
              <a:spcBef>
                <a:spcPct val="0"/>
              </a:spcBef>
              <a:spcAft>
                <a:spcPct val="0"/>
              </a:spcAft>
            </a:pPr>
            <a:endParaRPr lang="el-GR">
              <a:solidFill>
                <a:srgbClr val="000000"/>
              </a:solidFill>
              <a:latin typeface="Arial" panose="020B0604020202020204" pitchFamily="34" charset="0"/>
            </a:endParaRPr>
          </a:p>
        </p:txBody>
      </p:sp>
      <p:sp>
        <p:nvSpPr>
          <p:cNvPr id="71688" name="Line 10">
            <a:extLst>
              <a:ext uri="{FF2B5EF4-FFF2-40B4-BE49-F238E27FC236}">
                <a16:creationId xmlns:a16="http://schemas.microsoft.com/office/drawing/2014/main" xmlns="" id="{FE730066-E0FF-4287-95D3-8BA70C56783B}"/>
              </a:ext>
            </a:extLst>
          </p:cNvPr>
          <p:cNvSpPr>
            <a:spLocks noChangeShapeType="1"/>
          </p:cNvSpPr>
          <p:nvPr/>
        </p:nvSpPr>
        <p:spPr bwMode="auto">
          <a:xfrm flipH="1">
            <a:off x="7175501" y="2708275"/>
            <a:ext cx="1008063" cy="433388"/>
          </a:xfrm>
          <a:prstGeom prst="line">
            <a:avLst/>
          </a:prstGeom>
          <a:noFill/>
          <a:ln w="9525">
            <a:solidFill>
              <a:srgbClr val="FF0066"/>
            </a:solidFill>
            <a:round/>
            <a:headEnd/>
            <a:tailEnd type="triangle" w="med" len="med"/>
          </a:ln>
          <a:extLst>
            <a:ext uri="{909E8E84-426E-40DD-AFC4-6F175D3DCCD1}">
              <a14:hiddenFill xmlns:a14="http://schemas.microsoft.com/office/drawing/2010/main" xmlns="">
                <a:noFill/>
              </a14:hiddenFill>
            </a:ext>
          </a:extLst>
        </p:spPr>
        <p:txBody>
          <a:bodyPr/>
          <a:lstStyle/>
          <a:p>
            <a:pPr eaLnBrk="0" fontAlgn="base" hangingPunct="0">
              <a:spcBef>
                <a:spcPct val="0"/>
              </a:spcBef>
              <a:spcAft>
                <a:spcPct val="0"/>
              </a:spcAft>
            </a:pPr>
            <a:endParaRPr lang="el-GR">
              <a:solidFill>
                <a:srgbClr val="000000"/>
              </a:solidFill>
              <a:latin typeface="Arial" panose="020B0604020202020204" pitchFamily="34" charset="0"/>
            </a:endParaRPr>
          </a:p>
        </p:txBody>
      </p:sp>
      <p:sp>
        <p:nvSpPr>
          <p:cNvPr id="71689" name="Text Box 12">
            <a:extLst>
              <a:ext uri="{FF2B5EF4-FFF2-40B4-BE49-F238E27FC236}">
                <a16:creationId xmlns:a16="http://schemas.microsoft.com/office/drawing/2014/main" xmlns="" id="{60513CF0-9AF0-459E-93F9-BCB1B3AAE0B0}"/>
              </a:ext>
            </a:extLst>
          </p:cNvPr>
          <p:cNvSpPr txBox="1">
            <a:spLocks noChangeArrowheads="1"/>
          </p:cNvSpPr>
          <p:nvPr/>
        </p:nvSpPr>
        <p:spPr bwMode="auto">
          <a:xfrm>
            <a:off x="6672263" y="5157789"/>
            <a:ext cx="792162" cy="376237"/>
          </a:xfrm>
          <a:prstGeom prst="rect">
            <a:avLst/>
          </a:prstGeom>
          <a:noFill/>
          <a:ln w="9525">
            <a:solidFill>
              <a:srgbClr val="FF0066"/>
            </a:solidFill>
            <a:miter lim="800000"/>
            <a:headEnd/>
            <a:tailEnd/>
          </a:ln>
          <a:extLst>
            <a:ext uri="{909E8E84-426E-40DD-AFC4-6F175D3DCCD1}">
              <a14:hiddenFill xmlns:a14="http://schemas.microsoft.com/office/drawing/2010/main" xmlns="">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None/>
            </a:pPr>
            <a:r>
              <a:rPr lang="el-GR" altLang="el-GR" sz="1800">
                <a:solidFill>
                  <a:srgbClr val="FF0066"/>
                </a:solidFill>
              </a:rPr>
              <a:t>35%</a:t>
            </a:r>
          </a:p>
        </p:txBody>
      </p:sp>
      <p:sp>
        <p:nvSpPr>
          <p:cNvPr id="71690" name="Text Box 14">
            <a:extLst>
              <a:ext uri="{FF2B5EF4-FFF2-40B4-BE49-F238E27FC236}">
                <a16:creationId xmlns:a16="http://schemas.microsoft.com/office/drawing/2014/main" xmlns="" id="{7A7208EE-8E73-479D-8DCD-FE6C3A60AA5F}"/>
              </a:ext>
            </a:extLst>
          </p:cNvPr>
          <p:cNvSpPr txBox="1">
            <a:spLocks noChangeArrowheads="1"/>
          </p:cNvSpPr>
          <p:nvPr/>
        </p:nvSpPr>
        <p:spPr bwMode="auto">
          <a:xfrm>
            <a:off x="8472489" y="4797425"/>
            <a:ext cx="720725" cy="376238"/>
          </a:xfrm>
          <a:prstGeom prst="rect">
            <a:avLst/>
          </a:prstGeom>
          <a:noFill/>
          <a:ln w="9525">
            <a:solidFill>
              <a:srgbClr val="FF0066"/>
            </a:solidFill>
            <a:miter lim="800000"/>
            <a:headEnd/>
            <a:tailEnd/>
          </a:ln>
          <a:extLst>
            <a:ext uri="{909E8E84-426E-40DD-AFC4-6F175D3DCCD1}">
              <a14:hiddenFill xmlns:a14="http://schemas.microsoft.com/office/drawing/2010/main" xmlns="">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None/>
            </a:pPr>
            <a:r>
              <a:rPr lang="el-GR" altLang="el-GR" sz="1800">
                <a:solidFill>
                  <a:srgbClr val="FF0066"/>
                </a:solidFill>
              </a:rPr>
              <a:t>15%</a:t>
            </a:r>
          </a:p>
        </p:txBody>
      </p:sp>
      <p:sp>
        <p:nvSpPr>
          <p:cNvPr id="71691" name="Text Box 15">
            <a:extLst>
              <a:ext uri="{FF2B5EF4-FFF2-40B4-BE49-F238E27FC236}">
                <a16:creationId xmlns:a16="http://schemas.microsoft.com/office/drawing/2014/main" xmlns="" id="{834B6957-56FB-4395-8050-D64C099B6BE0}"/>
              </a:ext>
            </a:extLst>
          </p:cNvPr>
          <p:cNvSpPr txBox="1">
            <a:spLocks noChangeArrowheads="1"/>
          </p:cNvSpPr>
          <p:nvPr/>
        </p:nvSpPr>
        <p:spPr bwMode="auto">
          <a:xfrm>
            <a:off x="8183563" y="2492375"/>
            <a:ext cx="792162" cy="376238"/>
          </a:xfrm>
          <a:prstGeom prst="rect">
            <a:avLst/>
          </a:prstGeom>
          <a:noFill/>
          <a:ln w="9525">
            <a:solidFill>
              <a:srgbClr val="FF0066"/>
            </a:solidFill>
            <a:miter lim="800000"/>
            <a:headEnd/>
            <a:tailEnd/>
          </a:ln>
          <a:extLst>
            <a:ext uri="{909E8E84-426E-40DD-AFC4-6F175D3DCCD1}">
              <a14:hiddenFill xmlns:a14="http://schemas.microsoft.com/office/drawing/2010/main" xmlns="">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None/>
            </a:pPr>
            <a:r>
              <a:rPr lang="el-GR" altLang="el-GR" sz="1800">
                <a:solidFill>
                  <a:srgbClr val="FF0066"/>
                </a:solidFill>
              </a:rPr>
              <a:t>11%</a:t>
            </a:r>
          </a:p>
        </p:txBody>
      </p:sp>
      <p:sp>
        <p:nvSpPr>
          <p:cNvPr id="71692" name="Text Box 16">
            <a:extLst>
              <a:ext uri="{FF2B5EF4-FFF2-40B4-BE49-F238E27FC236}">
                <a16:creationId xmlns:a16="http://schemas.microsoft.com/office/drawing/2014/main" xmlns="" id="{30AF5847-7560-4F59-B89C-917C3854143D}"/>
              </a:ext>
            </a:extLst>
          </p:cNvPr>
          <p:cNvSpPr txBox="1">
            <a:spLocks noChangeArrowheads="1"/>
          </p:cNvSpPr>
          <p:nvPr/>
        </p:nvSpPr>
        <p:spPr bwMode="auto">
          <a:xfrm>
            <a:off x="7104063" y="6165851"/>
            <a:ext cx="3313112"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None/>
            </a:pPr>
            <a:r>
              <a:rPr lang="en-US" altLang="el-GR" sz="1000">
                <a:solidFill>
                  <a:srgbClr val="FF0066"/>
                </a:solidFill>
              </a:rPr>
              <a:t>Becker, Wellens Circulation 1978, 57: 870</a:t>
            </a:r>
            <a:endParaRPr lang="el-GR" altLang="el-GR" sz="1000">
              <a:solidFill>
                <a:srgbClr val="FF0066"/>
              </a:solidFill>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6">
            <a:extLst>
              <a:ext uri="{FF2B5EF4-FFF2-40B4-BE49-F238E27FC236}">
                <a16:creationId xmlns:a16="http://schemas.microsoft.com/office/drawing/2014/main" xmlns="" id="{7E46BA11-E586-4986-99A5-B9AF4B825DFF}"/>
              </a:ext>
            </a:extLst>
          </p:cNvPr>
          <p:cNvSpPr>
            <a:spLocks noGrp="1" noChangeArrowheads="1"/>
          </p:cNvSpPr>
          <p:nvPr>
            <p:ph type="title"/>
          </p:nvPr>
        </p:nvSpPr>
        <p:spPr/>
        <p:txBody>
          <a:bodyPr/>
          <a:lstStyle/>
          <a:p>
            <a:pPr eaLnBrk="1" hangingPunct="1"/>
            <a:r>
              <a:rPr lang="el-GR" altLang="el-GR" sz="2400" b="1" i="1"/>
              <a:t>ΠΑΡΑΚΑΜΠΤΗΡΙΕΣ ΟΔΟΙ  ΜΕ ΒΑΣΗ ΤΙΣ ΠΕΡΙΟΧΕΣ ΤΗΣ ΚΑΡΔΙΑΣ ΠΟΥ ΣΥΝΔΕΟΥΝ</a:t>
            </a:r>
          </a:p>
        </p:txBody>
      </p:sp>
      <p:graphicFrame>
        <p:nvGraphicFramePr>
          <p:cNvPr id="72707" name="Object 10">
            <a:extLst>
              <a:ext uri="{FF2B5EF4-FFF2-40B4-BE49-F238E27FC236}">
                <a16:creationId xmlns:a16="http://schemas.microsoft.com/office/drawing/2014/main" xmlns="" id="{D5275BEA-5762-4FC3-AC6A-FFC10AF49F7A}"/>
              </a:ext>
            </a:extLst>
          </p:cNvPr>
          <p:cNvGraphicFramePr>
            <a:graphicFrameLocks noGrp="1" noChangeAspect="1"/>
          </p:cNvGraphicFramePr>
          <p:nvPr>
            <p:ph sz="half" idx="2"/>
          </p:nvPr>
        </p:nvGraphicFramePr>
        <p:xfrm>
          <a:off x="5735638" y="1697038"/>
          <a:ext cx="4824412" cy="4108450"/>
        </p:xfrm>
        <a:graphic>
          <a:graphicData uri="http://schemas.openxmlformats.org/presentationml/2006/ole">
            <p:oleObj spid="_x0000_s36876" name="Εικόνα bitmap" r:id="rId3" imgW="5144218" imgH="4447619" progId="PBrush">
              <p:embed/>
            </p:oleObj>
          </a:graphicData>
        </a:graphic>
      </p:graphicFrame>
      <p:sp>
        <p:nvSpPr>
          <p:cNvPr id="72708" name="Rectangle 11">
            <a:extLst>
              <a:ext uri="{FF2B5EF4-FFF2-40B4-BE49-F238E27FC236}">
                <a16:creationId xmlns:a16="http://schemas.microsoft.com/office/drawing/2014/main" xmlns="" id="{CC93EF2B-3DBB-423E-AE37-2946023A2309}"/>
              </a:ext>
            </a:extLst>
          </p:cNvPr>
          <p:cNvSpPr>
            <a:spLocks noGrp="1" noChangeArrowheads="1"/>
          </p:cNvSpPr>
          <p:nvPr>
            <p:ph type="body" idx="1"/>
          </p:nvPr>
        </p:nvSpPr>
        <p:spPr>
          <a:xfrm>
            <a:off x="1774825" y="1701800"/>
            <a:ext cx="3816350" cy="4895850"/>
          </a:xfrm>
          <a:noFill/>
        </p:spPr>
        <p:txBody>
          <a:bodyPr/>
          <a:lstStyle/>
          <a:p>
            <a:pPr eaLnBrk="1" hangingPunct="1">
              <a:buFont typeface="Wingdings" panose="05000000000000000000" pitchFamily="2" charset="2"/>
              <a:buNone/>
            </a:pPr>
            <a:r>
              <a:rPr lang="el-GR" altLang="el-GR" sz="1800" b="1" u="sng"/>
              <a:t>ΔΕΜΑΤΙΑ </a:t>
            </a:r>
            <a:r>
              <a:rPr lang="en-US" altLang="el-GR" sz="1800" b="1" u="sng"/>
              <a:t>Kent:</a:t>
            </a:r>
            <a:r>
              <a:rPr lang="en-US" altLang="el-GR" sz="1800"/>
              <a:t> </a:t>
            </a:r>
            <a:r>
              <a:rPr lang="el-GR" altLang="el-GR" sz="1800"/>
              <a:t>Συνδέουν τον κόλπο με την ομόπλευρη κοιλια.</a:t>
            </a:r>
          </a:p>
          <a:p>
            <a:pPr eaLnBrk="1" hangingPunct="1">
              <a:buFont typeface="Wingdings" panose="05000000000000000000" pitchFamily="2" charset="2"/>
              <a:buNone/>
            </a:pPr>
            <a:endParaRPr lang="el-GR" altLang="el-GR" sz="1800"/>
          </a:p>
          <a:p>
            <a:pPr eaLnBrk="1" hangingPunct="1">
              <a:buFont typeface="Wingdings" panose="05000000000000000000" pitchFamily="2" charset="2"/>
              <a:buNone/>
            </a:pPr>
            <a:r>
              <a:rPr lang="el-GR" altLang="el-GR" sz="1800" b="1" u="sng"/>
              <a:t>ΙΝΕΣ </a:t>
            </a:r>
            <a:r>
              <a:rPr lang="en-US" altLang="el-GR" sz="1800" b="1" u="sng"/>
              <a:t>Mahaim:</a:t>
            </a:r>
            <a:r>
              <a:rPr lang="en-US" altLang="el-GR" sz="1800"/>
              <a:t> </a:t>
            </a:r>
            <a:r>
              <a:rPr lang="el-GR" altLang="el-GR" sz="1800"/>
              <a:t>Κολποδεσμικές συνδέσεις</a:t>
            </a:r>
            <a:r>
              <a:rPr lang="en-US" altLang="el-GR" sz="1800"/>
              <a:t> (atriofascicular)</a:t>
            </a:r>
            <a:r>
              <a:rPr lang="el-GR" altLang="el-GR" sz="1800"/>
              <a:t> που συνήθως εντοπίζονται στο ελεύθερο τοίχωμα του δεξιού κόλπου.</a:t>
            </a:r>
          </a:p>
          <a:p>
            <a:pPr eaLnBrk="1" hangingPunct="1">
              <a:buFont typeface="Wingdings" panose="05000000000000000000" pitchFamily="2" charset="2"/>
              <a:buNone/>
            </a:pPr>
            <a:endParaRPr lang="el-GR" altLang="el-GR" sz="1800"/>
          </a:p>
          <a:p>
            <a:pPr eaLnBrk="1" hangingPunct="1">
              <a:buFont typeface="Wingdings" panose="05000000000000000000" pitchFamily="2" charset="2"/>
              <a:buNone/>
            </a:pPr>
            <a:r>
              <a:rPr lang="el-GR" altLang="el-GR" sz="1800" b="1" u="sng"/>
              <a:t>ΙΝΕΣ </a:t>
            </a:r>
            <a:r>
              <a:rPr lang="en-US" altLang="el-GR" sz="1800" b="1" u="sng"/>
              <a:t>James:</a:t>
            </a:r>
            <a:r>
              <a:rPr lang="en-US" altLang="el-GR" sz="1800"/>
              <a:t> </a:t>
            </a:r>
            <a:r>
              <a:rPr lang="el-GR" altLang="el-GR" sz="1800"/>
              <a:t>Συνδέουν τον κόλπο με το κάτω τριτημόριο του κ.κ.κ. ή το δεμάτιο του </a:t>
            </a:r>
            <a:r>
              <a:rPr lang="en-US" altLang="el-GR" sz="1800"/>
              <a:t>His.</a:t>
            </a:r>
            <a:endParaRPr lang="el-GR" altLang="el-GR" sz="1800"/>
          </a:p>
          <a:p>
            <a:pPr eaLnBrk="1" hangingPunct="1">
              <a:buFont typeface="Wingdings" panose="05000000000000000000" pitchFamily="2" charset="2"/>
              <a:buNone/>
            </a:pPr>
            <a:endParaRPr lang="el-GR" altLang="el-GR" sz="540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xmlns="" id="{B4EF2D04-554A-4118-BE38-EC4B97EDC0EB}"/>
              </a:ext>
            </a:extLst>
          </p:cNvPr>
          <p:cNvSpPr>
            <a:spLocks noGrp="1" noChangeArrowheads="1"/>
          </p:cNvSpPr>
          <p:nvPr>
            <p:ph type="title"/>
          </p:nvPr>
        </p:nvSpPr>
        <p:spPr>
          <a:xfrm>
            <a:off x="1981200" y="44450"/>
            <a:ext cx="8229600" cy="1143000"/>
          </a:xfrm>
        </p:spPr>
        <p:txBody>
          <a:bodyPr/>
          <a:lstStyle/>
          <a:p>
            <a:pPr eaLnBrk="1" hangingPunct="1"/>
            <a:r>
              <a:rPr lang="el-GR" altLang="el-GR" sz="2400" b="1" i="1"/>
              <a:t>ΗΛΕΚΤΡΟΦΥΣΙΟΛΟΓΙΚΑ ΧΑΡΑΚΤΗΡΙΣΤΙΚΑ ΤΩΝ ΔΕΜΑΤΙΩΝ</a:t>
            </a:r>
          </a:p>
        </p:txBody>
      </p:sp>
      <p:sp>
        <p:nvSpPr>
          <p:cNvPr id="73731" name="Rectangle 3">
            <a:extLst>
              <a:ext uri="{FF2B5EF4-FFF2-40B4-BE49-F238E27FC236}">
                <a16:creationId xmlns:a16="http://schemas.microsoft.com/office/drawing/2014/main" xmlns="" id="{38850D0E-8872-44F8-B7C3-4F97B5CE82C3}"/>
              </a:ext>
            </a:extLst>
          </p:cNvPr>
          <p:cNvSpPr>
            <a:spLocks noGrp="1" noChangeArrowheads="1"/>
          </p:cNvSpPr>
          <p:nvPr>
            <p:ph type="body" sz="half" idx="1"/>
          </p:nvPr>
        </p:nvSpPr>
        <p:spPr>
          <a:xfrm>
            <a:off x="1981200" y="1052514"/>
            <a:ext cx="8147050" cy="3311525"/>
          </a:xfrm>
        </p:spPr>
        <p:txBody>
          <a:bodyPr/>
          <a:lstStyle/>
          <a:p>
            <a:pPr eaLnBrk="1" hangingPunct="1"/>
            <a:r>
              <a:rPr lang="el-GR" altLang="el-GR" sz="1600"/>
              <a:t>Η ταχύτητα αγωγής είναι ανεξάρτητη από την συχνότητα.</a:t>
            </a:r>
            <a:endParaRPr lang="en-US" altLang="el-GR" sz="1600"/>
          </a:p>
          <a:p>
            <a:pPr eaLnBrk="1" hangingPunct="1">
              <a:buFontTx/>
              <a:buNone/>
            </a:pPr>
            <a:endParaRPr lang="en-US" altLang="el-GR" sz="1600"/>
          </a:p>
          <a:p>
            <a:pPr eaLnBrk="1" hangingPunct="1"/>
            <a:r>
              <a:rPr lang="el-GR" altLang="el-GR" sz="1600"/>
              <a:t>Η αύξηση της συχνότητας οδηγεί σε ελάττωση της απόλυτης ανερέθιστης περιόδου του δεματίου.</a:t>
            </a:r>
            <a:endParaRPr lang="en-US" altLang="el-GR" sz="1600"/>
          </a:p>
          <a:p>
            <a:pPr eaLnBrk="1" hangingPunct="1">
              <a:buFontTx/>
              <a:buNone/>
            </a:pPr>
            <a:endParaRPr lang="el-GR" altLang="el-GR" sz="1600"/>
          </a:p>
          <a:p>
            <a:pPr eaLnBrk="1" hangingPunct="1"/>
            <a:r>
              <a:rPr lang="el-GR" altLang="el-GR" sz="1600"/>
              <a:t>Το </a:t>
            </a:r>
            <a:r>
              <a:rPr lang="el-GR" altLang="el-GR" sz="1600">
                <a:solidFill>
                  <a:schemeClr val="accent2"/>
                </a:solidFill>
              </a:rPr>
              <a:t>80%</a:t>
            </a:r>
            <a:r>
              <a:rPr lang="el-GR" altLang="el-GR" sz="1600"/>
              <a:t> αυτών παρουσιάζει </a:t>
            </a:r>
            <a:r>
              <a:rPr lang="el-GR" altLang="el-GR" sz="1600">
                <a:solidFill>
                  <a:schemeClr val="accent2"/>
                </a:solidFill>
              </a:rPr>
              <a:t>αμφίδρομη</a:t>
            </a:r>
            <a:r>
              <a:rPr lang="el-GR" altLang="el-GR" sz="1600">
                <a:solidFill>
                  <a:srgbClr val="FFFF00"/>
                </a:solidFill>
              </a:rPr>
              <a:t> </a:t>
            </a:r>
            <a:r>
              <a:rPr lang="el-GR" altLang="el-GR" sz="1600"/>
              <a:t>αγωγή.</a:t>
            </a:r>
            <a:endParaRPr lang="en-US" altLang="el-GR" sz="1600"/>
          </a:p>
          <a:p>
            <a:pPr eaLnBrk="1" hangingPunct="1"/>
            <a:endParaRPr lang="el-GR" altLang="el-GR" sz="1600"/>
          </a:p>
          <a:p>
            <a:pPr eaLnBrk="1" hangingPunct="1"/>
            <a:r>
              <a:rPr lang="el-GR" altLang="el-GR" sz="1600"/>
              <a:t>Περίπου </a:t>
            </a:r>
            <a:r>
              <a:rPr lang="el-GR" altLang="el-GR" sz="1600">
                <a:solidFill>
                  <a:schemeClr val="accent2"/>
                </a:solidFill>
              </a:rPr>
              <a:t>20%</a:t>
            </a:r>
            <a:r>
              <a:rPr lang="el-GR" altLang="el-GR" sz="1600"/>
              <a:t> αυτών εμφανίζουν </a:t>
            </a:r>
            <a:r>
              <a:rPr lang="el-GR" altLang="el-GR" sz="1600">
                <a:solidFill>
                  <a:schemeClr val="accent2"/>
                </a:solidFill>
              </a:rPr>
              <a:t>μόνο ανάδρομη</a:t>
            </a:r>
            <a:r>
              <a:rPr lang="el-GR" altLang="el-GR" sz="1600"/>
              <a:t> αγωγή (αποκεκρυμμένα).</a:t>
            </a:r>
            <a:endParaRPr lang="en-US" altLang="el-GR" sz="1600"/>
          </a:p>
          <a:p>
            <a:pPr eaLnBrk="1" hangingPunct="1">
              <a:buFontTx/>
              <a:buNone/>
            </a:pPr>
            <a:endParaRPr lang="el-GR" altLang="el-GR" sz="1600"/>
          </a:p>
          <a:p>
            <a:pPr eaLnBrk="1" hangingPunct="1"/>
            <a:r>
              <a:rPr lang="el-GR" altLang="el-GR" sz="1600"/>
              <a:t>Σε ένα ποσοστό </a:t>
            </a:r>
            <a:r>
              <a:rPr lang="el-GR" altLang="el-GR" sz="1600">
                <a:solidFill>
                  <a:schemeClr val="accent2"/>
                </a:solidFill>
              </a:rPr>
              <a:t>7%</a:t>
            </a:r>
            <a:r>
              <a:rPr lang="el-GR" altLang="el-GR" sz="1600"/>
              <a:t> βρίσκουμε </a:t>
            </a:r>
            <a:r>
              <a:rPr lang="el-GR" altLang="el-GR" sz="1600">
                <a:solidFill>
                  <a:schemeClr val="accent2"/>
                </a:solidFill>
              </a:rPr>
              <a:t>εκπτωτική </a:t>
            </a:r>
            <a:r>
              <a:rPr lang="el-GR" altLang="el-GR" sz="1600"/>
              <a:t>αγωγή κατά την μία ή την άλλη κατεύθυνση. Για τις μεν εμφανείς συνδέσεις αφορά τις ίνες </a:t>
            </a:r>
            <a:r>
              <a:rPr lang="en-US" altLang="el-GR" sz="1600"/>
              <a:t>Mahaim</a:t>
            </a:r>
            <a:r>
              <a:rPr lang="el-GR" altLang="el-GR" sz="1600"/>
              <a:t> και μερικά οπισθιοδιαφραγματικά. Από τα αποκεκρυμμένα, οι οπίσθιες διαφραγματικές</a:t>
            </a:r>
            <a:r>
              <a:rPr lang="en-US" altLang="el-GR" sz="1600"/>
              <a:t> </a:t>
            </a:r>
            <a:r>
              <a:rPr lang="el-GR" altLang="el-GR" sz="1600"/>
              <a:t>που είναι υπεύθυνες για την μόνιμη ταχυκαρδία κομβικής επανεισόδου</a:t>
            </a:r>
            <a:r>
              <a:rPr lang="en-US" altLang="el-GR" sz="1600"/>
              <a:t> PJRT.</a:t>
            </a:r>
            <a:endParaRPr lang="el-GR" altLang="el-GR" sz="1600"/>
          </a:p>
        </p:txBody>
      </p:sp>
      <p:graphicFrame>
        <p:nvGraphicFramePr>
          <p:cNvPr id="73732" name="Object 10">
            <a:extLst>
              <a:ext uri="{FF2B5EF4-FFF2-40B4-BE49-F238E27FC236}">
                <a16:creationId xmlns:a16="http://schemas.microsoft.com/office/drawing/2014/main" xmlns="" id="{EA8CDD8D-9492-4D28-A631-6D18B236DE74}"/>
              </a:ext>
            </a:extLst>
          </p:cNvPr>
          <p:cNvGraphicFramePr>
            <a:graphicFrameLocks noGrp="1" noChangeAspect="1"/>
          </p:cNvGraphicFramePr>
          <p:nvPr>
            <p:ph sz="half" idx="2"/>
          </p:nvPr>
        </p:nvGraphicFramePr>
        <p:xfrm>
          <a:off x="3648076" y="4675188"/>
          <a:ext cx="4752975" cy="2182812"/>
        </p:xfrm>
        <a:graphic>
          <a:graphicData uri="http://schemas.openxmlformats.org/presentationml/2006/ole">
            <p:oleObj spid="_x0000_s37900" name="Εικόνα bitmap" r:id="rId3" imgW="4525007" imgH="1961905" progId="PBrush">
              <p:embed/>
            </p:oleObj>
          </a:graphicData>
        </a:graphic>
      </p:graphicFrame>
      <p:sp>
        <p:nvSpPr>
          <p:cNvPr id="73733" name="Text Box 11">
            <a:extLst>
              <a:ext uri="{FF2B5EF4-FFF2-40B4-BE49-F238E27FC236}">
                <a16:creationId xmlns:a16="http://schemas.microsoft.com/office/drawing/2014/main" xmlns="" id="{A74134A2-B4C0-4DCC-95D0-4CBE1AAD04F5}"/>
              </a:ext>
            </a:extLst>
          </p:cNvPr>
          <p:cNvSpPr txBox="1">
            <a:spLocks noChangeArrowheads="1"/>
          </p:cNvSpPr>
          <p:nvPr/>
        </p:nvSpPr>
        <p:spPr bwMode="auto">
          <a:xfrm>
            <a:off x="8832850" y="6381751"/>
            <a:ext cx="1727200"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None/>
            </a:pPr>
            <a:r>
              <a:rPr lang="en-US" altLang="el-GR" sz="1000">
                <a:solidFill>
                  <a:srgbClr val="FF0066"/>
                </a:solidFill>
              </a:rPr>
              <a:t>Braunwald 7</a:t>
            </a:r>
            <a:r>
              <a:rPr lang="en-US" altLang="el-GR" sz="1000" baseline="30000">
                <a:solidFill>
                  <a:srgbClr val="FF0066"/>
                </a:solidFill>
              </a:rPr>
              <a:t>th</a:t>
            </a:r>
            <a:r>
              <a:rPr lang="en-US" altLang="el-GR" sz="1000">
                <a:solidFill>
                  <a:srgbClr val="FF0066"/>
                </a:solidFill>
              </a:rPr>
              <a:t>  ed.</a:t>
            </a:r>
            <a:endParaRPr lang="el-GR" altLang="el-GR" sz="1000">
              <a:solidFill>
                <a:srgbClr val="FF0066"/>
              </a:solidFill>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4">
            <a:extLst>
              <a:ext uri="{FF2B5EF4-FFF2-40B4-BE49-F238E27FC236}">
                <a16:creationId xmlns:a16="http://schemas.microsoft.com/office/drawing/2014/main" xmlns="" id="{1CF41D2E-E670-4A69-9AB3-F45770B990E3}"/>
              </a:ext>
            </a:extLst>
          </p:cNvPr>
          <p:cNvSpPr>
            <a:spLocks noGrp="1" noChangeArrowheads="1"/>
          </p:cNvSpPr>
          <p:nvPr>
            <p:ph type="title"/>
          </p:nvPr>
        </p:nvSpPr>
        <p:spPr>
          <a:xfrm>
            <a:off x="2114550" y="701675"/>
            <a:ext cx="8229600" cy="1143000"/>
          </a:xfrm>
        </p:spPr>
        <p:txBody>
          <a:bodyPr/>
          <a:lstStyle/>
          <a:p>
            <a:pPr algn="l" eaLnBrk="1" hangingPunct="1"/>
            <a:r>
              <a:rPr lang="el-GR" altLang="el-GR" sz="1800" b="1">
                <a:solidFill>
                  <a:schemeClr val="accent2"/>
                </a:solidFill>
              </a:rPr>
              <a:t>Ορθόδρομη</a:t>
            </a:r>
            <a:r>
              <a:rPr lang="el-GR" altLang="el-GR" sz="1800">
                <a:solidFill>
                  <a:schemeClr val="accent2"/>
                </a:solidFill>
              </a:rPr>
              <a:t> </a:t>
            </a:r>
            <a:r>
              <a:rPr lang="el-GR" altLang="el-GR" sz="1800"/>
              <a:t>(αριστερά) και </a:t>
            </a:r>
            <a:r>
              <a:rPr lang="el-GR" altLang="el-GR" sz="1800" b="1">
                <a:solidFill>
                  <a:schemeClr val="accent2"/>
                </a:solidFill>
              </a:rPr>
              <a:t>αντίδρομη </a:t>
            </a:r>
            <a:r>
              <a:rPr lang="el-GR" altLang="el-GR" sz="1800"/>
              <a:t>(δεξιά) ταχυκαρδία κολποκοιλιακής επανεισόδου. Στην πρώτη περίπτωση, που είναι και η ποιο συχνή, έχουμε μια ταχυκαρδία με στενό </a:t>
            </a:r>
            <a:r>
              <a:rPr lang="en-US" altLang="el-GR" sz="1800"/>
              <a:t>QRS.</a:t>
            </a:r>
            <a:endParaRPr lang="el-GR" altLang="el-GR" sz="1800"/>
          </a:p>
        </p:txBody>
      </p:sp>
      <p:graphicFrame>
        <p:nvGraphicFramePr>
          <p:cNvPr id="74755" name="Object 3">
            <a:extLst>
              <a:ext uri="{FF2B5EF4-FFF2-40B4-BE49-F238E27FC236}">
                <a16:creationId xmlns:a16="http://schemas.microsoft.com/office/drawing/2014/main" xmlns="" id="{279763EE-0139-4F9A-B0A2-A6F404DA97A9}"/>
              </a:ext>
            </a:extLst>
          </p:cNvPr>
          <p:cNvGraphicFramePr>
            <a:graphicFrameLocks noGrp="1" noChangeAspect="1"/>
          </p:cNvGraphicFramePr>
          <p:nvPr>
            <p:ph idx="1"/>
          </p:nvPr>
        </p:nvGraphicFramePr>
        <p:xfrm>
          <a:off x="2063751" y="2133600"/>
          <a:ext cx="8208963" cy="3887788"/>
        </p:xfrm>
        <a:graphic>
          <a:graphicData uri="http://schemas.openxmlformats.org/presentationml/2006/ole">
            <p:oleObj spid="_x0000_s38924" name="Εικόνα bitmap" r:id="rId3" imgW="5409524" imgH="2038095" progId="PBrush">
              <p:embed/>
            </p:oleObj>
          </a:graphicData>
        </a:graphic>
      </p:graphicFrame>
      <p:sp>
        <p:nvSpPr>
          <p:cNvPr id="74756" name="Rectangle 9">
            <a:extLst>
              <a:ext uri="{FF2B5EF4-FFF2-40B4-BE49-F238E27FC236}">
                <a16:creationId xmlns:a16="http://schemas.microsoft.com/office/drawing/2014/main" xmlns="" id="{C45681E2-2363-48D8-BA9C-24CD30EF5143}"/>
              </a:ext>
            </a:extLst>
          </p:cNvPr>
          <p:cNvSpPr>
            <a:spLocks noChangeArrowheads="1"/>
          </p:cNvSpPr>
          <p:nvPr/>
        </p:nvSpPr>
        <p:spPr bwMode="auto">
          <a:xfrm>
            <a:off x="9153525" y="6165851"/>
            <a:ext cx="1263650"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None/>
            </a:pPr>
            <a:r>
              <a:rPr lang="en-US" altLang="el-GR" sz="1000">
                <a:solidFill>
                  <a:srgbClr val="FF0066"/>
                </a:solidFill>
              </a:rPr>
              <a:t>Braunwald 7th  ed</a:t>
            </a:r>
            <a:r>
              <a:rPr lang="en-US" altLang="el-GR" sz="1800">
                <a:solidFill>
                  <a:srgbClr val="FF0066"/>
                </a:solidFill>
              </a:rPr>
              <a:t>.</a:t>
            </a:r>
            <a:endParaRPr lang="el-GR" altLang="el-GR" sz="1800">
              <a:solidFill>
                <a:srgbClr val="FF0066"/>
              </a:solidFill>
            </a:endParaRPr>
          </a:p>
        </p:txBody>
      </p:sp>
      <p:sp>
        <p:nvSpPr>
          <p:cNvPr id="74757" name="Text Box 10">
            <a:extLst>
              <a:ext uri="{FF2B5EF4-FFF2-40B4-BE49-F238E27FC236}">
                <a16:creationId xmlns:a16="http://schemas.microsoft.com/office/drawing/2014/main" xmlns="" id="{DBE2B0A5-6152-4414-A0D5-AE6D47659C58}"/>
              </a:ext>
            </a:extLst>
          </p:cNvPr>
          <p:cNvSpPr txBox="1">
            <a:spLocks noChangeArrowheads="1"/>
          </p:cNvSpPr>
          <p:nvPr/>
        </p:nvSpPr>
        <p:spPr bwMode="auto">
          <a:xfrm>
            <a:off x="2208214" y="333376"/>
            <a:ext cx="7991475"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None/>
            </a:pPr>
            <a:r>
              <a:rPr lang="el-GR" altLang="el-GR" sz="1800" b="1" u="sng">
                <a:solidFill>
                  <a:srgbClr val="000000"/>
                </a:solidFill>
              </a:rPr>
              <a:t>ΤΑ ΔΕΜΑΤΙΑ ΑΠΟΤΕΛΟΥΝ ΑΝΑΤΟΜΙΚΟ ΥΠΟΣΤΡΩΜΑ ΤΩΝ </a:t>
            </a:r>
            <a:r>
              <a:rPr lang="en-US" altLang="el-GR" sz="1800" b="1" u="sng">
                <a:solidFill>
                  <a:srgbClr val="000000"/>
                </a:solidFill>
              </a:rPr>
              <a:t>AVRT</a:t>
            </a:r>
            <a:endParaRPr lang="el-GR" altLang="el-GR" sz="1800" b="1" u="sng">
              <a:solidFill>
                <a:srgbClr val="000000"/>
              </a:solidFill>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xmlns="" id="{3CB4BEF2-A0B0-4D6C-A9FB-93E40FF3EE23}"/>
              </a:ext>
            </a:extLst>
          </p:cNvPr>
          <p:cNvSpPr>
            <a:spLocks noGrp="1" noChangeArrowheads="1"/>
          </p:cNvSpPr>
          <p:nvPr>
            <p:ph type="title"/>
          </p:nvPr>
        </p:nvSpPr>
        <p:spPr/>
        <p:txBody>
          <a:bodyPr/>
          <a:lstStyle/>
          <a:p>
            <a:pPr eaLnBrk="1" hangingPunct="1"/>
            <a:r>
              <a:rPr lang="en-US" altLang="el-GR" b="1" u="sng"/>
              <a:t>W.P.W.</a:t>
            </a:r>
            <a:endParaRPr lang="el-GR" altLang="el-GR" b="1" u="sng"/>
          </a:p>
        </p:txBody>
      </p:sp>
      <p:sp>
        <p:nvSpPr>
          <p:cNvPr id="75779" name="Rectangle 3">
            <a:extLst>
              <a:ext uri="{FF2B5EF4-FFF2-40B4-BE49-F238E27FC236}">
                <a16:creationId xmlns:a16="http://schemas.microsoft.com/office/drawing/2014/main" xmlns="" id="{68D113CD-9760-4664-9E2A-333F0F034E52}"/>
              </a:ext>
            </a:extLst>
          </p:cNvPr>
          <p:cNvSpPr>
            <a:spLocks noGrp="1" noChangeArrowheads="1"/>
          </p:cNvSpPr>
          <p:nvPr>
            <p:ph type="body" idx="1"/>
          </p:nvPr>
        </p:nvSpPr>
        <p:spPr>
          <a:xfrm>
            <a:off x="1774825" y="1600201"/>
            <a:ext cx="8686800" cy="4525963"/>
          </a:xfrm>
        </p:spPr>
        <p:txBody>
          <a:bodyPr/>
          <a:lstStyle/>
          <a:p>
            <a:pPr eaLnBrk="1" hangingPunct="1"/>
            <a:r>
              <a:rPr lang="el-GR" altLang="el-GR" sz="2000"/>
              <a:t>Το συχνότερο από τα σύνδρομα προδιέγερσης.</a:t>
            </a:r>
          </a:p>
          <a:p>
            <a:pPr eaLnBrk="1" hangingPunct="1"/>
            <a:endParaRPr lang="el-GR" altLang="el-GR" sz="2000"/>
          </a:p>
          <a:p>
            <a:pPr eaLnBrk="1" hangingPunct="1"/>
            <a:r>
              <a:rPr lang="el-GR" altLang="el-GR" sz="2000"/>
              <a:t>Ο επιπολασμός του συνδρόμου είναι 1,5/1000.</a:t>
            </a:r>
          </a:p>
          <a:p>
            <a:pPr eaLnBrk="1" hangingPunct="1"/>
            <a:endParaRPr lang="el-GR" altLang="el-GR" sz="2000"/>
          </a:p>
          <a:p>
            <a:pPr eaLnBrk="1" hangingPunct="1"/>
            <a:r>
              <a:rPr lang="el-GR" altLang="el-GR" sz="2000"/>
              <a:t>Οι άνδρες προσβάλλονται 2 φορές περισσότερο από τις γυναίκες.</a:t>
            </a:r>
          </a:p>
          <a:p>
            <a:pPr eaLnBrk="1" hangingPunct="1"/>
            <a:endParaRPr lang="el-GR" altLang="el-GR" sz="2000"/>
          </a:p>
          <a:p>
            <a:pPr eaLnBrk="1" hangingPunct="1"/>
            <a:r>
              <a:rPr lang="el-GR" altLang="el-GR" sz="2000"/>
              <a:t>Υπάρχει δικόρυφη κατανομή ηλικιών με ιδιαίτερη αύξηση στα πρώτα χρόνια της ζωής  και κατά την εφηβική ηλικία.</a:t>
            </a:r>
          </a:p>
          <a:p>
            <a:pPr eaLnBrk="1" hangingPunct="1"/>
            <a:endParaRPr lang="el-GR" altLang="el-GR" sz="2000"/>
          </a:p>
          <a:p>
            <a:pPr eaLnBrk="1" hangingPunct="1"/>
            <a:r>
              <a:rPr lang="el-GR" altLang="el-GR" sz="2000"/>
              <a:t>Η πλειονότητα των ασθενών έχουν φυσιολογική καρδιά, με εξαίρεση ασθενείς με νόσο </a:t>
            </a:r>
            <a:r>
              <a:rPr lang="en-US" altLang="el-GR" sz="2000"/>
              <a:t>Epstein,</a:t>
            </a:r>
            <a:r>
              <a:rPr lang="el-GR" altLang="el-GR" sz="2000"/>
              <a:t> πρόπτωση της μιτροειδούς και μυοκαρδιοπάθειες.</a:t>
            </a:r>
          </a:p>
        </p:txBody>
      </p:sp>
      <p:sp>
        <p:nvSpPr>
          <p:cNvPr id="75780" name="Rectangle 4">
            <a:extLst>
              <a:ext uri="{FF2B5EF4-FFF2-40B4-BE49-F238E27FC236}">
                <a16:creationId xmlns:a16="http://schemas.microsoft.com/office/drawing/2014/main" xmlns="" id="{5570FE5A-9B78-4BE0-8CDD-87EB716C5E61}"/>
              </a:ext>
            </a:extLst>
          </p:cNvPr>
          <p:cNvSpPr>
            <a:spLocks noChangeArrowheads="1"/>
          </p:cNvSpPr>
          <p:nvPr/>
        </p:nvSpPr>
        <p:spPr bwMode="auto">
          <a:xfrm>
            <a:off x="9109076" y="6256339"/>
            <a:ext cx="1235075"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None/>
            </a:pPr>
            <a:r>
              <a:rPr lang="en-US" altLang="el-GR" sz="1000">
                <a:solidFill>
                  <a:srgbClr val="FF0066"/>
                </a:solidFill>
              </a:rPr>
              <a:t>Braunwald 7th  ed.</a:t>
            </a:r>
            <a:endParaRPr lang="el-GR" altLang="el-GR" sz="1000">
              <a:solidFill>
                <a:srgbClr val="FF0066"/>
              </a:solidFill>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xmlns="" id="{D7B53F0B-8DE7-4DAE-85D6-31A5FF9FEBDD}"/>
              </a:ext>
            </a:extLst>
          </p:cNvPr>
          <p:cNvSpPr>
            <a:spLocks noGrp="1" noChangeArrowheads="1"/>
          </p:cNvSpPr>
          <p:nvPr>
            <p:ph type="title"/>
          </p:nvPr>
        </p:nvSpPr>
        <p:spPr/>
        <p:txBody>
          <a:bodyPr/>
          <a:lstStyle/>
          <a:p>
            <a:pPr eaLnBrk="1" hangingPunct="1"/>
            <a:r>
              <a:rPr lang="el-GR" altLang="el-GR" sz="2400" b="1" u="sng"/>
              <a:t>ΧΑΡΑΚΤΗΡΙΣΤΙΚΑ ΤΟΥ ΣΥΝΡΟΜΟΥ</a:t>
            </a:r>
          </a:p>
        </p:txBody>
      </p:sp>
      <p:sp>
        <p:nvSpPr>
          <p:cNvPr id="76803" name="Rectangle 3">
            <a:extLst>
              <a:ext uri="{FF2B5EF4-FFF2-40B4-BE49-F238E27FC236}">
                <a16:creationId xmlns:a16="http://schemas.microsoft.com/office/drawing/2014/main" xmlns="" id="{78753A48-68DA-4DD8-87B1-CA577422588B}"/>
              </a:ext>
            </a:extLst>
          </p:cNvPr>
          <p:cNvSpPr>
            <a:spLocks noGrp="1" noChangeArrowheads="1"/>
          </p:cNvSpPr>
          <p:nvPr>
            <p:ph type="body" sz="half" idx="1"/>
          </p:nvPr>
        </p:nvSpPr>
        <p:spPr>
          <a:xfrm>
            <a:off x="1981201" y="1600201"/>
            <a:ext cx="7859713" cy="1108075"/>
          </a:xfrm>
        </p:spPr>
        <p:txBody>
          <a:bodyPr/>
          <a:lstStyle/>
          <a:p>
            <a:pPr eaLnBrk="1" hangingPunct="1"/>
            <a:r>
              <a:rPr lang="el-GR" altLang="el-GR" sz="1800"/>
              <a:t>Ασθενείς με </a:t>
            </a:r>
            <a:r>
              <a:rPr lang="el-GR" altLang="el-GR" sz="1800" b="1">
                <a:solidFill>
                  <a:schemeClr val="accent2"/>
                </a:solidFill>
              </a:rPr>
              <a:t>εμφανή</a:t>
            </a:r>
            <a:r>
              <a:rPr lang="el-GR" altLang="el-GR" sz="1800"/>
              <a:t> προδιέγερση που συνοδεύεται από ταχυκαρδίες κολποκοιλιακής επανεισόδου.</a:t>
            </a:r>
          </a:p>
        </p:txBody>
      </p:sp>
      <p:pic>
        <p:nvPicPr>
          <p:cNvPr id="76804" name="Picture 4" descr="wpw 003">
            <a:extLst>
              <a:ext uri="{FF2B5EF4-FFF2-40B4-BE49-F238E27FC236}">
                <a16:creationId xmlns:a16="http://schemas.microsoft.com/office/drawing/2014/main" xmlns="" id="{99F59597-8BB0-4363-B03B-29C6C8FA7D9B}"/>
              </a:ext>
            </a:extLst>
          </p:cNvPr>
          <p:cNvPicPr>
            <a:picLocks noGrp="1" noChangeAspect="1" noChangeArrowheads="1"/>
          </p:cNvPicPr>
          <p:nvPr>
            <p:ph sz="half" idx="2"/>
          </p:nvPr>
        </p:nvPicPr>
        <p:blipFill>
          <a:blip r:embed="rId2">
            <a:lum bright="24000" contrast="54000"/>
            <a:extLst>
              <a:ext uri="{28A0092B-C50C-407E-A947-70E740481C1C}">
                <a14:useLocalDpi xmlns:a14="http://schemas.microsoft.com/office/drawing/2010/main" xmlns="" val="0"/>
              </a:ext>
            </a:extLst>
          </a:blip>
          <a:srcRect/>
          <a:stretch>
            <a:fillRect/>
          </a:stretch>
        </p:blipFill>
        <p:spPr>
          <a:xfrm>
            <a:off x="5087939" y="2492376"/>
            <a:ext cx="5329237" cy="3744913"/>
          </a:xfrm>
          <a:noFill/>
          <a:ln w="76200" cmpd="tri">
            <a:solidFill>
              <a:srgbClr val="000000"/>
            </a:solidFill>
            <a:miter lim="800000"/>
            <a:headEnd/>
            <a:tailEnd/>
          </a:ln>
        </p:spPr>
      </p:pic>
      <p:sp>
        <p:nvSpPr>
          <p:cNvPr id="76805" name="Text Box 6">
            <a:extLst>
              <a:ext uri="{FF2B5EF4-FFF2-40B4-BE49-F238E27FC236}">
                <a16:creationId xmlns:a16="http://schemas.microsoft.com/office/drawing/2014/main" xmlns="" id="{8417D77F-973D-4A42-ADC2-113D45032FC4}"/>
              </a:ext>
            </a:extLst>
          </p:cNvPr>
          <p:cNvSpPr txBox="1">
            <a:spLocks noChangeArrowheads="1"/>
          </p:cNvSpPr>
          <p:nvPr/>
        </p:nvSpPr>
        <p:spPr bwMode="auto">
          <a:xfrm>
            <a:off x="2351089" y="2565401"/>
            <a:ext cx="2808287" cy="2843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None/>
            </a:pPr>
            <a:r>
              <a:rPr lang="el-GR" altLang="el-GR" sz="1800">
                <a:solidFill>
                  <a:srgbClr val="000000"/>
                </a:solidFill>
              </a:rPr>
              <a:t>ΗΚΓ ευρήματα</a:t>
            </a:r>
            <a:r>
              <a:rPr lang="en-US" altLang="el-GR" sz="1800">
                <a:solidFill>
                  <a:srgbClr val="000000"/>
                </a:solidFill>
              </a:rPr>
              <a:t>:</a:t>
            </a:r>
            <a:endParaRPr lang="el-GR" altLang="el-GR" sz="1800">
              <a:solidFill>
                <a:srgbClr val="000000"/>
              </a:solidFill>
            </a:endParaRPr>
          </a:p>
          <a:p>
            <a:pPr fontAlgn="base">
              <a:spcBef>
                <a:spcPct val="50000"/>
              </a:spcBef>
              <a:spcAft>
                <a:spcPct val="0"/>
              </a:spcAft>
              <a:buNone/>
            </a:pPr>
            <a:r>
              <a:rPr lang="el-GR" altLang="el-GR" sz="1800">
                <a:solidFill>
                  <a:srgbClr val="000000"/>
                </a:solidFill>
              </a:rPr>
              <a:t>α) βραχύ </a:t>
            </a:r>
            <a:r>
              <a:rPr lang="en-US" altLang="el-GR" sz="1800">
                <a:solidFill>
                  <a:srgbClr val="000000"/>
                </a:solidFill>
              </a:rPr>
              <a:t>PR&lt;0,12</a:t>
            </a:r>
          </a:p>
          <a:p>
            <a:pPr fontAlgn="base">
              <a:spcBef>
                <a:spcPct val="50000"/>
              </a:spcBef>
              <a:spcAft>
                <a:spcPct val="0"/>
              </a:spcAft>
              <a:buNone/>
            </a:pPr>
            <a:r>
              <a:rPr lang="el-GR" altLang="el-GR" sz="1800">
                <a:solidFill>
                  <a:srgbClr val="000000"/>
                </a:solidFill>
              </a:rPr>
              <a:t>β) κύμα </a:t>
            </a:r>
            <a:r>
              <a:rPr lang="en-US" altLang="el-GR" sz="1800">
                <a:solidFill>
                  <a:srgbClr val="000000"/>
                </a:solidFill>
              </a:rPr>
              <a:t>“</a:t>
            </a:r>
            <a:r>
              <a:rPr lang="el-GR" altLang="el-GR" sz="1800">
                <a:solidFill>
                  <a:srgbClr val="000000"/>
                </a:solidFill>
              </a:rPr>
              <a:t>δ</a:t>
            </a:r>
            <a:r>
              <a:rPr lang="en-US" altLang="el-GR" sz="1800">
                <a:solidFill>
                  <a:srgbClr val="000000"/>
                </a:solidFill>
              </a:rPr>
              <a:t>”</a:t>
            </a:r>
            <a:endParaRPr lang="el-GR" altLang="el-GR" sz="1800">
              <a:solidFill>
                <a:srgbClr val="000000"/>
              </a:solidFill>
            </a:endParaRPr>
          </a:p>
          <a:p>
            <a:pPr fontAlgn="base">
              <a:spcBef>
                <a:spcPct val="50000"/>
              </a:spcBef>
              <a:spcAft>
                <a:spcPct val="0"/>
              </a:spcAft>
              <a:buNone/>
            </a:pPr>
            <a:r>
              <a:rPr lang="el-GR" altLang="el-GR" sz="1800">
                <a:solidFill>
                  <a:srgbClr val="000000"/>
                </a:solidFill>
              </a:rPr>
              <a:t>γ) </a:t>
            </a:r>
            <a:r>
              <a:rPr lang="en-US" altLang="el-GR" sz="1800">
                <a:solidFill>
                  <a:srgbClr val="000000"/>
                </a:solidFill>
              </a:rPr>
              <a:t>QRS&gt;120msec</a:t>
            </a:r>
          </a:p>
          <a:p>
            <a:pPr fontAlgn="base">
              <a:spcBef>
                <a:spcPct val="50000"/>
              </a:spcBef>
              <a:spcAft>
                <a:spcPct val="0"/>
              </a:spcAft>
              <a:buNone/>
            </a:pPr>
            <a:r>
              <a:rPr lang="el-GR" altLang="el-GR" sz="1800">
                <a:solidFill>
                  <a:srgbClr val="000000"/>
                </a:solidFill>
              </a:rPr>
              <a:t>δ) δευτεροπαθείς</a:t>
            </a:r>
            <a:endParaRPr lang="en-US" altLang="el-GR" sz="1800">
              <a:solidFill>
                <a:srgbClr val="000000"/>
              </a:solidFill>
            </a:endParaRPr>
          </a:p>
          <a:p>
            <a:pPr fontAlgn="base">
              <a:spcBef>
                <a:spcPct val="50000"/>
              </a:spcBef>
              <a:spcAft>
                <a:spcPct val="0"/>
              </a:spcAft>
              <a:buNone/>
            </a:pPr>
            <a:r>
              <a:rPr lang="en-US" altLang="el-GR" sz="1800">
                <a:solidFill>
                  <a:srgbClr val="000000"/>
                </a:solidFill>
              </a:rPr>
              <a:t>  </a:t>
            </a:r>
            <a:r>
              <a:rPr lang="el-GR" altLang="el-GR" sz="1800">
                <a:solidFill>
                  <a:srgbClr val="000000"/>
                </a:solidFill>
              </a:rPr>
              <a:t> </a:t>
            </a:r>
            <a:r>
              <a:rPr lang="en-US" altLang="el-GR" sz="1800">
                <a:solidFill>
                  <a:srgbClr val="000000"/>
                </a:solidFill>
              </a:rPr>
              <a:t>  </a:t>
            </a:r>
            <a:r>
              <a:rPr lang="el-GR" altLang="el-GR" sz="1800">
                <a:solidFill>
                  <a:srgbClr val="000000"/>
                </a:solidFill>
              </a:rPr>
              <a:t>διαταραχές του </a:t>
            </a:r>
            <a:r>
              <a:rPr lang="en-US" altLang="el-GR" sz="1800">
                <a:solidFill>
                  <a:srgbClr val="000000"/>
                </a:solidFill>
              </a:rPr>
              <a:t>ST-T</a:t>
            </a:r>
          </a:p>
          <a:p>
            <a:pPr fontAlgn="base">
              <a:spcBef>
                <a:spcPct val="50000"/>
              </a:spcBef>
              <a:spcAft>
                <a:spcPct val="0"/>
              </a:spcAft>
              <a:buNone/>
            </a:pPr>
            <a:endParaRPr lang="el-GR" altLang="el-GR" sz="1800">
              <a:solidFill>
                <a:srgbClr val="000000"/>
              </a:solidFill>
            </a:endParaRPr>
          </a:p>
        </p:txBody>
      </p:sp>
      <p:sp>
        <p:nvSpPr>
          <p:cNvPr id="76806" name="Rectangle 7">
            <a:extLst>
              <a:ext uri="{FF2B5EF4-FFF2-40B4-BE49-F238E27FC236}">
                <a16:creationId xmlns:a16="http://schemas.microsoft.com/office/drawing/2014/main" xmlns="" id="{923B6EFE-13EB-44BA-BBD9-B8051937B11D}"/>
              </a:ext>
            </a:extLst>
          </p:cNvPr>
          <p:cNvSpPr>
            <a:spLocks noChangeArrowheads="1"/>
          </p:cNvSpPr>
          <p:nvPr/>
        </p:nvSpPr>
        <p:spPr bwMode="auto">
          <a:xfrm>
            <a:off x="9182101" y="6400801"/>
            <a:ext cx="1235075"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None/>
            </a:pPr>
            <a:r>
              <a:rPr lang="en-US" altLang="el-GR" sz="1000">
                <a:solidFill>
                  <a:srgbClr val="FF0066"/>
                </a:solidFill>
              </a:rPr>
              <a:t>Braunwald 7th  ed.</a:t>
            </a:r>
            <a:endParaRPr lang="el-GR" altLang="el-GR" sz="1000">
              <a:solidFill>
                <a:srgbClr val="FF0066"/>
              </a:solidFill>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9">
            <a:extLst>
              <a:ext uri="{FF2B5EF4-FFF2-40B4-BE49-F238E27FC236}">
                <a16:creationId xmlns:a16="http://schemas.microsoft.com/office/drawing/2014/main" xmlns="" id="{639C84B4-D12A-4A7B-8E46-975CA146AA37}"/>
              </a:ext>
            </a:extLst>
          </p:cNvPr>
          <p:cNvSpPr>
            <a:spLocks noGrp="1" noChangeArrowheads="1"/>
          </p:cNvSpPr>
          <p:nvPr>
            <p:ph type="title"/>
          </p:nvPr>
        </p:nvSpPr>
        <p:spPr>
          <a:xfrm>
            <a:off x="1981200" y="115888"/>
            <a:ext cx="8229600" cy="1143000"/>
          </a:xfrm>
        </p:spPr>
        <p:txBody>
          <a:bodyPr/>
          <a:lstStyle/>
          <a:p>
            <a:pPr eaLnBrk="1" hangingPunct="1"/>
            <a:r>
              <a:rPr lang="el-GR" altLang="el-GR" sz="2000" b="1" u="sng"/>
              <a:t>ΗΛΕΚΤΡΟΦΥΣΙΟΛΟΓΙΚΑ ΧΑΡΑΚΤΗΡΙΣΤΙΚΑ ΤΗΣ ΠΡΟΔΙΕΓΕΡΣΗΣ</a:t>
            </a:r>
          </a:p>
        </p:txBody>
      </p:sp>
      <p:graphicFrame>
        <p:nvGraphicFramePr>
          <p:cNvPr id="77827" name="Object 7">
            <a:extLst>
              <a:ext uri="{FF2B5EF4-FFF2-40B4-BE49-F238E27FC236}">
                <a16:creationId xmlns:a16="http://schemas.microsoft.com/office/drawing/2014/main" xmlns="" id="{9E9EE6C6-CE4D-4842-ADDC-CCCA4995FE59}"/>
              </a:ext>
            </a:extLst>
          </p:cNvPr>
          <p:cNvGraphicFramePr>
            <a:graphicFrameLocks noGrp="1" noChangeAspect="1"/>
          </p:cNvGraphicFramePr>
          <p:nvPr>
            <p:ph sz="half" idx="1"/>
          </p:nvPr>
        </p:nvGraphicFramePr>
        <p:xfrm>
          <a:off x="2351088" y="981075"/>
          <a:ext cx="7129462" cy="3384550"/>
        </p:xfrm>
        <a:graphic>
          <a:graphicData uri="http://schemas.openxmlformats.org/presentationml/2006/ole">
            <p:oleObj spid="_x0000_s39948" name="Εικόνα bitmap" r:id="rId3" imgW="7706801" imgH="3629532" progId="PBrush">
              <p:embed/>
            </p:oleObj>
          </a:graphicData>
        </a:graphic>
      </p:graphicFrame>
      <p:sp>
        <p:nvSpPr>
          <p:cNvPr id="77828" name="Rectangle 11">
            <a:extLst>
              <a:ext uri="{FF2B5EF4-FFF2-40B4-BE49-F238E27FC236}">
                <a16:creationId xmlns:a16="http://schemas.microsoft.com/office/drawing/2014/main" xmlns="" id="{8AAA834F-FB62-41B1-B5E8-B69AE09CDF0B}"/>
              </a:ext>
            </a:extLst>
          </p:cNvPr>
          <p:cNvSpPr>
            <a:spLocks noGrp="1" noChangeArrowheads="1"/>
          </p:cNvSpPr>
          <p:nvPr>
            <p:ph sz="half" idx="2"/>
          </p:nvPr>
        </p:nvSpPr>
        <p:spPr>
          <a:xfrm>
            <a:off x="1847850" y="4508500"/>
            <a:ext cx="8820150" cy="1944688"/>
          </a:xfrm>
        </p:spPr>
        <p:txBody>
          <a:bodyPr/>
          <a:lstStyle/>
          <a:p>
            <a:pPr eaLnBrk="1" hangingPunct="1"/>
            <a:r>
              <a:rPr lang="el-GR" altLang="el-GR" sz="2400"/>
              <a:t>Η μορφολογία του συμπλέγματος </a:t>
            </a:r>
            <a:r>
              <a:rPr lang="en-US" altLang="el-GR" sz="2400"/>
              <a:t>QRS</a:t>
            </a:r>
            <a:r>
              <a:rPr lang="el-GR" altLang="el-GR" sz="2400"/>
              <a:t> είναι ουσιαστικά συστολή εκ </a:t>
            </a:r>
            <a:r>
              <a:rPr lang="el-GR" altLang="el-GR" sz="2400">
                <a:solidFill>
                  <a:schemeClr val="accent2"/>
                </a:solidFill>
              </a:rPr>
              <a:t>συγχώνευσης</a:t>
            </a:r>
            <a:r>
              <a:rPr lang="el-GR" altLang="el-GR" sz="2400"/>
              <a:t>, οφειλόμενη σε εκπόλωση της κοιλίας εν μέρει από το μέτωπο διέγερσης  από το δεμάτιο και εν μέρει από τη φυσιολογική οδό.</a:t>
            </a:r>
          </a:p>
        </p:txBody>
      </p:sp>
      <p:sp>
        <p:nvSpPr>
          <p:cNvPr id="77829" name="Rectangle 13">
            <a:extLst>
              <a:ext uri="{FF2B5EF4-FFF2-40B4-BE49-F238E27FC236}">
                <a16:creationId xmlns:a16="http://schemas.microsoft.com/office/drawing/2014/main" xmlns="" id="{4AB67039-7EC3-46A8-B16C-49F3A790D7D9}"/>
              </a:ext>
            </a:extLst>
          </p:cNvPr>
          <p:cNvSpPr>
            <a:spLocks noChangeArrowheads="1"/>
          </p:cNvSpPr>
          <p:nvPr/>
        </p:nvSpPr>
        <p:spPr bwMode="auto">
          <a:xfrm>
            <a:off x="8893176" y="6335714"/>
            <a:ext cx="1235075"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r>
              <a:rPr lang="en-US" altLang="el-GR" sz="1000">
                <a:solidFill>
                  <a:srgbClr val="FF0066"/>
                </a:solidFill>
              </a:rPr>
              <a:t>Braunwald 7th  ed.</a:t>
            </a:r>
            <a:endParaRPr lang="el-GR" altLang="el-GR" sz="1000">
              <a:solidFill>
                <a:srgbClr val="FF0066"/>
              </a:solidFill>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5">
            <a:extLst>
              <a:ext uri="{FF2B5EF4-FFF2-40B4-BE49-F238E27FC236}">
                <a16:creationId xmlns:a16="http://schemas.microsoft.com/office/drawing/2014/main" xmlns="" id="{39A9C47F-03CC-4F3D-9020-54F1110E8BB4}"/>
              </a:ext>
            </a:extLst>
          </p:cNvPr>
          <p:cNvSpPr>
            <a:spLocks noGrp="1" noChangeArrowheads="1"/>
          </p:cNvSpPr>
          <p:nvPr>
            <p:ph type="title"/>
          </p:nvPr>
        </p:nvSpPr>
        <p:spPr>
          <a:xfrm>
            <a:off x="1981200" y="115888"/>
            <a:ext cx="8229600" cy="1143000"/>
          </a:xfrm>
        </p:spPr>
        <p:txBody>
          <a:bodyPr/>
          <a:lstStyle/>
          <a:p>
            <a:pPr eaLnBrk="1" hangingPunct="1"/>
            <a:r>
              <a:rPr lang="el-GR" altLang="el-GR" sz="2000" b="1" u="sng"/>
              <a:t>Εντόπιση δεματίων κατά την διάρκεια φλεβοκόμβου ή προδιεγερμένης κολποκοιλιακής ταχυκαρδίας</a:t>
            </a:r>
          </a:p>
        </p:txBody>
      </p:sp>
      <p:sp>
        <p:nvSpPr>
          <p:cNvPr id="78851" name="Rectangle 7">
            <a:extLst>
              <a:ext uri="{FF2B5EF4-FFF2-40B4-BE49-F238E27FC236}">
                <a16:creationId xmlns:a16="http://schemas.microsoft.com/office/drawing/2014/main" xmlns="" id="{7F287C07-9967-4985-B286-983B2AA9C723}"/>
              </a:ext>
            </a:extLst>
          </p:cNvPr>
          <p:cNvSpPr>
            <a:spLocks noChangeArrowheads="1"/>
          </p:cNvSpPr>
          <p:nvPr/>
        </p:nvSpPr>
        <p:spPr bwMode="auto">
          <a:xfrm>
            <a:off x="9253539" y="6335714"/>
            <a:ext cx="1235075"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None/>
            </a:pPr>
            <a:r>
              <a:rPr lang="en-US" altLang="el-GR" sz="1000">
                <a:solidFill>
                  <a:srgbClr val="FF0066"/>
                </a:solidFill>
              </a:rPr>
              <a:t>Braunwald 7th  ed.</a:t>
            </a:r>
            <a:endParaRPr lang="el-GR" altLang="el-GR" sz="1000">
              <a:solidFill>
                <a:srgbClr val="FF0066"/>
              </a:solidFill>
            </a:endParaRPr>
          </a:p>
        </p:txBody>
      </p:sp>
      <p:graphicFrame>
        <p:nvGraphicFramePr>
          <p:cNvPr id="78852" name="Object 8">
            <a:extLst>
              <a:ext uri="{FF2B5EF4-FFF2-40B4-BE49-F238E27FC236}">
                <a16:creationId xmlns:a16="http://schemas.microsoft.com/office/drawing/2014/main" xmlns="" id="{30D903DC-61A0-4BCD-A34C-E414FE613B47}"/>
              </a:ext>
            </a:extLst>
          </p:cNvPr>
          <p:cNvGraphicFramePr>
            <a:graphicFrameLocks noGrp="1" noChangeAspect="1"/>
          </p:cNvGraphicFramePr>
          <p:nvPr>
            <p:ph idx="1"/>
          </p:nvPr>
        </p:nvGraphicFramePr>
        <p:xfrm>
          <a:off x="2208214" y="1268413"/>
          <a:ext cx="7775575" cy="4857750"/>
        </p:xfrm>
        <a:graphic>
          <a:graphicData uri="http://schemas.openxmlformats.org/presentationml/2006/ole">
            <p:oleObj spid="_x0000_s40972" name="Εικόνα bitmap" r:id="rId3" imgW="5114286" imgH="3323810" progId="PBrush">
              <p:embed/>
            </p:oleObj>
          </a:graphicData>
        </a:graphic>
      </p:graphicFrame>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5">
            <a:extLst>
              <a:ext uri="{FF2B5EF4-FFF2-40B4-BE49-F238E27FC236}">
                <a16:creationId xmlns:a16="http://schemas.microsoft.com/office/drawing/2014/main" xmlns="" id="{1DAC2C6F-D171-430B-B148-3CCA5F3934CE}"/>
              </a:ext>
            </a:extLst>
          </p:cNvPr>
          <p:cNvSpPr>
            <a:spLocks noGrp="1" noChangeArrowheads="1"/>
          </p:cNvSpPr>
          <p:nvPr>
            <p:ph type="title"/>
          </p:nvPr>
        </p:nvSpPr>
        <p:spPr>
          <a:xfrm>
            <a:off x="1981200" y="44450"/>
            <a:ext cx="8229600" cy="1143000"/>
          </a:xfrm>
        </p:spPr>
        <p:txBody>
          <a:bodyPr/>
          <a:lstStyle/>
          <a:p>
            <a:pPr eaLnBrk="1" hangingPunct="1"/>
            <a:r>
              <a:rPr lang="en-US" altLang="el-GR" sz="3600" u="sng"/>
              <a:t>W.P.W  </a:t>
            </a:r>
            <a:r>
              <a:rPr lang="el-GR" altLang="el-GR" sz="3600" u="sng"/>
              <a:t>ΤΥΠΟΥ Α</a:t>
            </a:r>
          </a:p>
        </p:txBody>
      </p:sp>
      <p:pic>
        <p:nvPicPr>
          <p:cNvPr id="79875" name="Picture 4" descr="wpw39">
            <a:extLst>
              <a:ext uri="{FF2B5EF4-FFF2-40B4-BE49-F238E27FC236}">
                <a16:creationId xmlns:a16="http://schemas.microsoft.com/office/drawing/2014/main" xmlns="" id="{BE7532DB-F7EF-4C09-A7DB-AB629B4F225D}"/>
              </a:ext>
            </a:extLst>
          </p:cNvPr>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a:xfrm>
            <a:off x="2495550" y="1196975"/>
            <a:ext cx="7200900" cy="4929188"/>
          </a:xfrm>
          <a:noFill/>
        </p:spPr>
      </p:pic>
      <p:sp>
        <p:nvSpPr>
          <p:cNvPr id="79876" name="Text Box 7">
            <a:extLst>
              <a:ext uri="{FF2B5EF4-FFF2-40B4-BE49-F238E27FC236}">
                <a16:creationId xmlns:a16="http://schemas.microsoft.com/office/drawing/2014/main" xmlns="" id="{3DBCF415-B72B-46CA-8D40-22CA8B0A20F6}"/>
              </a:ext>
            </a:extLst>
          </p:cNvPr>
          <p:cNvSpPr txBox="1">
            <a:spLocks noChangeArrowheads="1"/>
          </p:cNvSpPr>
          <p:nvPr/>
        </p:nvSpPr>
        <p:spPr bwMode="auto">
          <a:xfrm>
            <a:off x="6743701" y="6165850"/>
            <a:ext cx="3529013" cy="254000"/>
          </a:xfrm>
          <a:prstGeom prst="rect">
            <a:avLst/>
          </a:prstGeom>
          <a:noFill/>
          <a:ln w="9525">
            <a:solidFill>
              <a:schemeClr val="folHlink"/>
            </a:solidFill>
            <a:miter lim="800000"/>
            <a:headEnd/>
            <a:tailEnd/>
          </a:ln>
          <a:extLst>
            <a:ext uri="{909E8E84-426E-40DD-AFC4-6F175D3DCCD1}">
              <a14:hiddenFill xmlns:a14="http://schemas.microsoft.com/office/drawing/2010/main" xmlns="">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None/>
            </a:pPr>
            <a:r>
              <a:rPr lang="el-GR" altLang="el-GR" sz="1000">
                <a:solidFill>
                  <a:srgbClr val="FF0066"/>
                </a:solidFill>
              </a:rPr>
              <a:t>Γκατζούλης Α.</a:t>
            </a:r>
            <a:r>
              <a:rPr lang="en-US" altLang="el-GR" sz="1000">
                <a:solidFill>
                  <a:srgbClr val="FF0066"/>
                </a:solidFill>
              </a:rPr>
              <a:t> </a:t>
            </a:r>
            <a:r>
              <a:rPr lang="el-GR" altLang="el-GR" sz="1000">
                <a:solidFill>
                  <a:srgbClr val="FF0066"/>
                </a:solidFill>
              </a:rPr>
              <a:t>Καρδιολογική Γνώμη(2006), 1(2)</a:t>
            </a:r>
            <a:r>
              <a:rPr lang="en-US" altLang="el-GR" sz="1000">
                <a:solidFill>
                  <a:srgbClr val="FF0066"/>
                </a:solidFill>
              </a:rPr>
              <a:t>:110-132.</a:t>
            </a:r>
            <a:endParaRPr lang="el-GR" altLang="el-GR" sz="1000">
              <a:solidFill>
                <a:srgbClr val="FF0066"/>
              </a:solidFill>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5">
            <a:extLst>
              <a:ext uri="{FF2B5EF4-FFF2-40B4-BE49-F238E27FC236}">
                <a16:creationId xmlns:a16="http://schemas.microsoft.com/office/drawing/2014/main" xmlns="" id="{50488861-69E4-4810-B68D-D92708EF9B49}"/>
              </a:ext>
            </a:extLst>
          </p:cNvPr>
          <p:cNvSpPr>
            <a:spLocks noGrp="1" noChangeArrowheads="1"/>
          </p:cNvSpPr>
          <p:nvPr>
            <p:ph type="title"/>
          </p:nvPr>
        </p:nvSpPr>
        <p:spPr/>
        <p:txBody>
          <a:bodyPr/>
          <a:lstStyle/>
          <a:p>
            <a:pPr eaLnBrk="1" hangingPunct="1"/>
            <a:r>
              <a:rPr lang="el-GR" altLang="el-GR" sz="2000"/>
              <a:t>ΑΡΙΣΤΕΡΟ ΟΠΙΣΘΙΟΔΙΑΦΡΑΓΜΑΤΙΚΟ ΔΕΜΑΤΙΟ</a:t>
            </a:r>
          </a:p>
        </p:txBody>
      </p:sp>
      <p:pic>
        <p:nvPicPr>
          <p:cNvPr id="80899" name="Picture 4" descr="a">
            <a:extLst>
              <a:ext uri="{FF2B5EF4-FFF2-40B4-BE49-F238E27FC236}">
                <a16:creationId xmlns:a16="http://schemas.microsoft.com/office/drawing/2014/main" xmlns="" id="{16A8137D-AF02-44D5-96F1-F0DACE5A8286}"/>
              </a:ext>
            </a:extLst>
          </p:cNvPr>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a:xfrm>
            <a:off x="2208214" y="1125538"/>
            <a:ext cx="7559675" cy="5111750"/>
          </a:xfrm>
          <a:noFill/>
        </p:spPr>
      </p:pic>
      <p:sp>
        <p:nvSpPr>
          <p:cNvPr id="80900" name="Text Box 7">
            <a:extLst>
              <a:ext uri="{FF2B5EF4-FFF2-40B4-BE49-F238E27FC236}">
                <a16:creationId xmlns:a16="http://schemas.microsoft.com/office/drawing/2014/main" xmlns="" id="{7D146782-3362-4380-8A47-449CDC2C2BD6}"/>
              </a:ext>
            </a:extLst>
          </p:cNvPr>
          <p:cNvSpPr txBox="1">
            <a:spLocks noChangeArrowheads="1"/>
          </p:cNvSpPr>
          <p:nvPr/>
        </p:nvSpPr>
        <p:spPr bwMode="auto">
          <a:xfrm>
            <a:off x="7680325" y="6280151"/>
            <a:ext cx="2376488"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None/>
            </a:pPr>
            <a:r>
              <a:rPr lang="el-GR" altLang="el-GR" sz="1000">
                <a:solidFill>
                  <a:srgbClr val="FF0066"/>
                </a:solidFill>
              </a:rPr>
              <a:t>ΚΑΡΔΙΟΛΟΓΙΑ -  ΤΡΥΠΟΣΚΙΑΔΗΣ</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xmlns="" id="{1D6AC835-3A60-4208-AC7B-AAF43DF04350}"/>
              </a:ext>
            </a:extLst>
          </p:cNvPr>
          <p:cNvSpPr>
            <a:spLocks noGrp="1"/>
          </p:cNvSpPr>
          <p:nvPr>
            <p:ph type="title"/>
          </p:nvPr>
        </p:nvSpPr>
        <p:spPr>
          <a:xfrm>
            <a:off x="3195638" y="417514"/>
            <a:ext cx="6115050" cy="511175"/>
          </a:xfrm>
          <a:ln w="38100">
            <a:solidFill>
              <a:schemeClr val="tx1"/>
            </a:solidFill>
          </a:ln>
        </p:spPr>
        <p:txBody>
          <a:bodyPr/>
          <a:lstStyle/>
          <a:p>
            <a:pPr>
              <a:defRPr/>
            </a:pPr>
            <a:r>
              <a:rPr lang="en-US" sz="2000" b="1" i="1" dirty="0">
                <a:solidFill>
                  <a:schemeClr val="tx1"/>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Recording </a:t>
            </a:r>
            <a:r>
              <a:rPr lang="en-US" sz="2000" b="1" i="1" dirty="0" err="1">
                <a:solidFill>
                  <a:schemeClr val="tx1"/>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intracardiac</a:t>
            </a:r>
            <a:r>
              <a:rPr lang="en-US" sz="2000" b="1" i="1" dirty="0">
                <a:solidFill>
                  <a:schemeClr val="tx1"/>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 </a:t>
            </a:r>
            <a:r>
              <a:rPr lang="en-US" sz="2000" b="1" i="1" dirty="0" err="1">
                <a:solidFill>
                  <a:schemeClr val="tx1"/>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electrograms</a:t>
            </a:r>
            <a:endParaRPr lang="el-GR" sz="2000" b="1" i="1" dirty="0">
              <a:solidFill>
                <a:schemeClr val="tx1"/>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pic>
        <p:nvPicPr>
          <p:cNvPr id="55299" name="Picture 2">
            <a:extLst>
              <a:ext uri="{FF2B5EF4-FFF2-40B4-BE49-F238E27FC236}">
                <a16:creationId xmlns:a16="http://schemas.microsoft.com/office/drawing/2014/main" xmlns="" id="{532F75E7-C9EE-42EF-BACC-CB2692919AD9}"/>
              </a:ext>
            </a:extLst>
          </p:cNvPr>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a:xfrm>
            <a:off x="6381750" y="1714500"/>
            <a:ext cx="4071938" cy="3543300"/>
          </a:xfrm>
          <a:noFill/>
        </p:spPr>
      </p:pic>
      <p:pic>
        <p:nvPicPr>
          <p:cNvPr id="55300" name="Picture 3">
            <a:extLst>
              <a:ext uri="{FF2B5EF4-FFF2-40B4-BE49-F238E27FC236}">
                <a16:creationId xmlns:a16="http://schemas.microsoft.com/office/drawing/2014/main" xmlns="" id="{008DEA17-5E64-4BD8-9709-6BD72D8582C9}"/>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666876" y="1714500"/>
            <a:ext cx="4500563" cy="3500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5 - Ορθογώνιο">
            <a:extLst>
              <a:ext uri="{FF2B5EF4-FFF2-40B4-BE49-F238E27FC236}">
                <a16:creationId xmlns:a16="http://schemas.microsoft.com/office/drawing/2014/main" xmlns="" id="{F42C6943-D382-400E-AB2B-D9DDA18B9DD3}"/>
              </a:ext>
            </a:extLst>
          </p:cNvPr>
          <p:cNvSpPr/>
          <p:nvPr/>
        </p:nvSpPr>
        <p:spPr>
          <a:xfrm>
            <a:off x="7239000" y="6367464"/>
            <a:ext cx="3214688" cy="276225"/>
          </a:xfrm>
          <a:prstGeom prst="rect">
            <a:avLst/>
          </a:prstGeom>
        </p:spPr>
        <p:txBody>
          <a:bodyPr>
            <a:spAutoFit/>
          </a:bodyPr>
          <a:lstStyle/>
          <a:p>
            <a:pPr fontAlgn="base">
              <a:spcBef>
                <a:spcPct val="0"/>
              </a:spcBef>
              <a:spcAft>
                <a:spcPct val="0"/>
              </a:spcAft>
              <a:defRPr/>
            </a:pPr>
            <a:r>
              <a:rPr lang="en-US" sz="1200" b="1" i="1" dirty="0" err="1">
                <a:solidFill>
                  <a:srgbClr val="FF0066"/>
                </a:solidFill>
                <a:effectLst>
                  <a:outerShdw blurRad="38100" dist="38100" dir="2700000" algn="tl">
                    <a:srgbClr val="000000">
                      <a:alpha val="43137"/>
                    </a:srgbClr>
                  </a:outerShdw>
                </a:effectLst>
                <a:latin typeface="Arial" charset="0"/>
              </a:rPr>
              <a:t>Electrophysiologic</a:t>
            </a:r>
            <a:r>
              <a:rPr lang="en-US" sz="1200" b="1" i="1" dirty="0">
                <a:solidFill>
                  <a:srgbClr val="FF0066"/>
                </a:solidFill>
                <a:effectLst>
                  <a:outerShdw blurRad="38100" dist="38100" dir="2700000" algn="tl">
                    <a:srgbClr val="000000">
                      <a:alpha val="43137"/>
                    </a:srgbClr>
                  </a:outerShdw>
                </a:effectLst>
                <a:latin typeface="Arial" charset="0"/>
              </a:rPr>
              <a:t> testing, Rich. </a:t>
            </a:r>
            <a:r>
              <a:rPr lang="en-US" sz="1200" b="1" i="1" dirty="0" err="1">
                <a:solidFill>
                  <a:srgbClr val="FF0066"/>
                </a:solidFill>
                <a:effectLst>
                  <a:outerShdw blurRad="38100" dist="38100" dir="2700000" algn="tl">
                    <a:srgbClr val="000000">
                      <a:alpha val="43137"/>
                    </a:srgbClr>
                  </a:outerShdw>
                </a:effectLst>
                <a:latin typeface="Arial" charset="0"/>
              </a:rPr>
              <a:t>Fogoros</a:t>
            </a:r>
            <a:endParaRPr lang="el-GR" sz="1200" b="1" i="1" dirty="0">
              <a:solidFill>
                <a:srgbClr val="FF0066"/>
              </a:solidFill>
              <a:effectLst>
                <a:outerShdw blurRad="38100" dist="38100" dir="2700000" algn="tl">
                  <a:srgbClr val="000000">
                    <a:alpha val="43137"/>
                  </a:srgbClr>
                </a:outerShdw>
              </a:effectLst>
              <a:latin typeface="Arial" charset="0"/>
            </a:endParaRPr>
          </a:p>
        </p:txBody>
      </p:sp>
    </p:spTree>
    <p:extLst>
      <p:ext uri="{BB962C8B-B14F-4D97-AF65-F5344CB8AC3E}">
        <p14:creationId xmlns:p14="http://schemas.microsoft.com/office/powerpoint/2010/main" xmlns="" val="133838861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5">
            <a:extLst>
              <a:ext uri="{FF2B5EF4-FFF2-40B4-BE49-F238E27FC236}">
                <a16:creationId xmlns:a16="http://schemas.microsoft.com/office/drawing/2014/main" xmlns="" id="{1B028421-AE6A-4486-95D8-5CAF06EBADB6}"/>
              </a:ext>
            </a:extLst>
          </p:cNvPr>
          <p:cNvSpPr>
            <a:spLocks noGrp="1" noChangeArrowheads="1"/>
          </p:cNvSpPr>
          <p:nvPr>
            <p:ph type="title"/>
          </p:nvPr>
        </p:nvSpPr>
        <p:spPr>
          <a:xfrm>
            <a:off x="1981200" y="-26988"/>
            <a:ext cx="8229600" cy="1143001"/>
          </a:xfrm>
        </p:spPr>
        <p:txBody>
          <a:bodyPr/>
          <a:lstStyle/>
          <a:p>
            <a:pPr eaLnBrk="1" hangingPunct="1"/>
            <a:r>
              <a:rPr lang="en-US" altLang="el-GR" sz="3600" u="sng"/>
              <a:t>W.P.W </a:t>
            </a:r>
            <a:r>
              <a:rPr lang="el-GR" altLang="el-GR" sz="3600" u="sng"/>
              <a:t> ΤΥΠΟΥ Β</a:t>
            </a:r>
          </a:p>
        </p:txBody>
      </p:sp>
      <p:pic>
        <p:nvPicPr>
          <p:cNvPr id="81923" name="Picture 8" descr="σάρωση0001">
            <a:extLst>
              <a:ext uri="{FF2B5EF4-FFF2-40B4-BE49-F238E27FC236}">
                <a16:creationId xmlns:a16="http://schemas.microsoft.com/office/drawing/2014/main" xmlns="" id="{420C26A6-85E1-4673-94D3-9A1F94E1D8E0}"/>
              </a:ext>
            </a:extLst>
          </p:cNvPr>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a:xfrm>
            <a:off x="2208214" y="981075"/>
            <a:ext cx="7775575" cy="5111750"/>
          </a:xfrm>
          <a:noFill/>
        </p:spPr>
      </p:pic>
      <p:sp>
        <p:nvSpPr>
          <p:cNvPr id="81924" name="Rectangle 9">
            <a:extLst>
              <a:ext uri="{FF2B5EF4-FFF2-40B4-BE49-F238E27FC236}">
                <a16:creationId xmlns:a16="http://schemas.microsoft.com/office/drawing/2014/main" xmlns="" id="{B955BC23-FC9E-4B02-8CC0-7E016F2E7900}"/>
              </a:ext>
            </a:extLst>
          </p:cNvPr>
          <p:cNvSpPr>
            <a:spLocks noChangeArrowheads="1"/>
          </p:cNvSpPr>
          <p:nvPr/>
        </p:nvSpPr>
        <p:spPr bwMode="auto">
          <a:xfrm>
            <a:off x="7577138" y="6238875"/>
            <a:ext cx="2551112" cy="274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None/>
            </a:pPr>
            <a:r>
              <a:rPr lang="el-GR" altLang="el-GR" sz="1200">
                <a:solidFill>
                  <a:srgbClr val="FF0066"/>
                </a:solidFill>
              </a:rPr>
              <a:t>ΚΑΡΔΙΟΛΟΓΙΑ -  ΤΡΥΠΟΣΚΙΑΔΗΣ</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a:extLst>
              <a:ext uri="{FF2B5EF4-FFF2-40B4-BE49-F238E27FC236}">
                <a16:creationId xmlns:a16="http://schemas.microsoft.com/office/drawing/2014/main" xmlns="" id="{59E6D6F7-F231-4DBE-AB2F-52FE8C8788AE}"/>
              </a:ext>
            </a:extLst>
          </p:cNvPr>
          <p:cNvSpPr>
            <a:spLocks noGrp="1" noChangeArrowheads="1"/>
          </p:cNvSpPr>
          <p:nvPr>
            <p:ph type="title"/>
          </p:nvPr>
        </p:nvSpPr>
        <p:spPr/>
        <p:txBody>
          <a:bodyPr/>
          <a:lstStyle/>
          <a:p>
            <a:pPr eaLnBrk="1" hangingPunct="1"/>
            <a:r>
              <a:rPr lang="el-GR" altLang="el-GR" sz="3600" b="1" u="sng"/>
              <a:t>ΔΙΑΦΟΡΙΚΗ ΔΙΑΓΝΩΣΗ ΤΟΥ </a:t>
            </a:r>
            <a:r>
              <a:rPr lang="en-US" altLang="el-GR" sz="3600" b="1" u="sng"/>
              <a:t>W.P.W</a:t>
            </a:r>
            <a:endParaRPr lang="el-GR" altLang="el-GR" sz="3600" b="1" u="sng"/>
          </a:p>
        </p:txBody>
      </p:sp>
      <p:sp>
        <p:nvSpPr>
          <p:cNvPr id="82947" name="Rectangle 3">
            <a:extLst>
              <a:ext uri="{FF2B5EF4-FFF2-40B4-BE49-F238E27FC236}">
                <a16:creationId xmlns:a16="http://schemas.microsoft.com/office/drawing/2014/main" xmlns="" id="{C41B30CA-63C8-47C6-8D22-0D8C7D72F649}"/>
              </a:ext>
            </a:extLst>
          </p:cNvPr>
          <p:cNvSpPr>
            <a:spLocks noGrp="1" noChangeArrowheads="1"/>
          </p:cNvSpPr>
          <p:nvPr>
            <p:ph type="body" idx="1"/>
          </p:nvPr>
        </p:nvSpPr>
        <p:spPr/>
        <p:txBody>
          <a:bodyPr/>
          <a:lstStyle/>
          <a:p>
            <a:pPr eaLnBrk="1" hangingPunct="1">
              <a:lnSpc>
                <a:spcPct val="90000"/>
              </a:lnSpc>
              <a:buFontTx/>
              <a:buNone/>
            </a:pPr>
            <a:r>
              <a:rPr lang="el-GR" altLang="el-GR" sz="2400" b="1"/>
              <a:t> </a:t>
            </a:r>
            <a:r>
              <a:rPr lang="el-GR" altLang="el-GR" sz="2400" b="1" u="sng"/>
              <a:t>ΤΥΠΟΥ Α</a:t>
            </a:r>
            <a:r>
              <a:rPr lang="el-GR" altLang="el-GR" sz="2400"/>
              <a:t>  </a:t>
            </a:r>
          </a:p>
          <a:p>
            <a:pPr eaLnBrk="1" hangingPunct="1">
              <a:lnSpc>
                <a:spcPct val="90000"/>
              </a:lnSpc>
            </a:pPr>
            <a:r>
              <a:rPr lang="el-GR" altLang="el-GR" sz="2400"/>
              <a:t>ΑΠΟΚΛΕΙΣΜΟΣ ΔΕΞΙΟΥ ΣΚΕΛΟΥΣ</a:t>
            </a:r>
          </a:p>
          <a:p>
            <a:pPr eaLnBrk="1" hangingPunct="1">
              <a:lnSpc>
                <a:spcPct val="90000"/>
              </a:lnSpc>
            </a:pPr>
            <a:r>
              <a:rPr lang="el-GR" altLang="el-GR" sz="2400"/>
              <a:t>ΥΠΕΡΤΡΟΦΙΑ ΔΕΞΙΑΣ ΚΟΙΛΙΑΣ</a:t>
            </a:r>
          </a:p>
          <a:p>
            <a:pPr eaLnBrk="1" hangingPunct="1">
              <a:lnSpc>
                <a:spcPct val="90000"/>
              </a:lnSpc>
            </a:pPr>
            <a:r>
              <a:rPr lang="el-GR" altLang="el-GR" sz="2400"/>
              <a:t>ΑΛΗΘΕΣ ΟΠΙΣΘΙΟ ΕΜΦΡΑΓΜΑ ΜΥΟΚΑΡΔΙΟΥ</a:t>
            </a:r>
          </a:p>
          <a:p>
            <a:pPr eaLnBrk="1" hangingPunct="1">
              <a:lnSpc>
                <a:spcPct val="90000"/>
              </a:lnSpc>
            </a:pPr>
            <a:r>
              <a:rPr lang="el-GR" altLang="el-GR" sz="2400"/>
              <a:t>ΚΑΤΩΤΕΡΟ ΕΜΦΡΑΓΜΑ ΜΥΟΚΑΡΔΙΟΥ</a:t>
            </a:r>
          </a:p>
          <a:p>
            <a:pPr eaLnBrk="1" hangingPunct="1">
              <a:lnSpc>
                <a:spcPct val="90000"/>
              </a:lnSpc>
            </a:pPr>
            <a:endParaRPr lang="el-GR" altLang="el-GR" sz="2400"/>
          </a:p>
          <a:p>
            <a:pPr eaLnBrk="1" hangingPunct="1">
              <a:lnSpc>
                <a:spcPct val="90000"/>
              </a:lnSpc>
              <a:buFontTx/>
              <a:buNone/>
            </a:pPr>
            <a:r>
              <a:rPr lang="el-GR" altLang="el-GR" sz="2400"/>
              <a:t> </a:t>
            </a:r>
            <a:r>
              <a:rPr lang="el-GR" altLang="el-GR" sz="2400" b="1" u="sng"/>
              <a:t>ΤΥΠΟΥ Β</a:t>
            </a:r>
          </a:p>
          <a:p>
            <a:pPr eaLnBrk="1" hangingPunct="1">
              <a:lnSpc>
                <a:spcPct val="90000"/>
              </a:lnSpc>
            </a:pPr>
            <a:r>
              <a:rPr lang="el-GR" altLang="el-GR" sz="2400"/>
              <a:t>ΑΠΟΚΛΕΙΣΜΟΣ ΑΡΙΣΤΕΡΟΥ ΣΚΕΛΟΥΣ</a:t>
            </a:r>
          </a:p>
          <a:p>
            <a:pPr eaLnBrk="1" hangingPunct="1">
              <a:lnSpc>
                <a:spcPct val="90000"/>
              </a:lnSpc>
            </a:pPr>
            <a:r>
              <a:rPr lang="el-GR" altLang="el-GR" sz="2400"/>
              <a:t>ΠΡΟΣΘΙΟ ΕΜΦΡΑΓΜΑ ΜΥΟΚΑΡΔΙΟΥ</a:t>
            </a:r>
          </a:p>
          <a:p>
            <a:pPr eaLnBrk="1" hangingPunct="1">
              <a:lnSpc>
                <a:spcPct val="90000"/>
              </a:lnSpc>
            </a:pPr>
            <a:r>
              <a:rPr lang="el-GR" altLang="el-GR" sz="2400"/>
              <a:t>ΚΑΤΩΤΕΡΟ ΕΜΦΡΑΓΜΑ ΜΥΟΚΑΡΔΙΟΥ</a:t>
            </a:r>
          </a:p>
          <a:p>
            <a:pPr eaLnBrk="1" hangingPunct="1">
              <a:lnSpc>
                <a:spcPct val="90000"/>
              </a:lnSpc>
              <a:buFontTx/>
              <a:buNone/>
            </a:pPr>
            <a:r>
              <a:rPr lang="el-GR" altLang="el-GR" sz="2400">
                <a:solidFill>
                  <a:schemeClr val="bg1"/>
                </a:solidFill>
              </a:rPr>
              <a:t>      </a:t>
            </a:r>
          </a:p>
          <a:p>
            <a:pPr eaLnBrk="1" hangingPunct="1">
              <a:lnSpc>
                <a:spcPct val="90000"/>
              </a:lnSpc>
            </a:pPr>
            <a:endParaRPr lang="el-GR" altLang="el-GR" sz="2400">
              <a:solidFill>
                <a:schemeClr val="bg1"/>
              </a:solidFill>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xmlns="" id="{93FA9DB5-4127-4035-A2E9-F5BB1081999E}"/>
              </a:ext>
            </a:extLst>
          </p:cNvPr>
          <p:cNvSpPr>
            <a:spLocks noGrp="1" noChangeArrowheads="1"/>
          </p:cNvSpPr>
          <p:nvPr>
            <p:ph type="title"/>
          </p:nvPr>
        </p:nvSpPr>
        <p:spPr/>
        <p:txBody>
          <a:bodyPr/>
          <a:lstStyle/>
          <a:p>
            <a:pPr eaLnBrk="1" hangingPunct="1"/>
            <a:r>
              <a:rPr lang="el-GR" altLang="el-GR" sz="1800" b="1"/>
              <a:t>ΜΗΧΑΝΙΣΜΟΣ ΠΑΡΑΓΩΓΗΣ</a:t>
            </a:r>
            <a:r>
              <a:rPr lang="el-GR" altLang="el-GR" sz="2000" b="1" u="sng"/>
              <a:t> </a:t>
            </a:r>
          </a:p>
        </p:txBody>
      </p:sp>
      <p:sp>
        <p:nvSpPr>
          <p:cNvPr id="83971" name="Text Box 4">
            <a:extLst>
              <a:ext uri="{FF2B5EF4-FFF2-40B4-BE49-F238E27FC236}">
                <a16:creationId xmlns:a16="http://schemas.microsoft.com/office/drawing/2014/main" xmlns="" id="{487362D0-8020-4122-B4B9-7534431C1117}"/>
              </a:ext>
            </a:extLst>
          </p:cNvPr>
          <p:cNvSpPr txBox="1">
            <a:spLocks noChangeArrowheads="1"/>
          </p:cNvSpPr>
          <p:nvPr/>
        </p:nvSpPr>
        <p:spPr bwMode="auto">
          <a:xfrm>
            <a:off x="1992313" y="1257300"/>
            <a:ext cx="8280400" cy="1739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Font typeface="Wingdings" panose="05000000000000000000" pitchFamily="2" charset="2"/>
              <a:buChar char="Ø"/>
            </a:pPr>
            <a:r>
              <a:rPr lang="en-US" altLang="el-GR" sz="1800">
                <a:solidFill>
                  <a:srgbClr val="000000"/>
                </a:solidFill>
              </a:rPr>
              <a:t> </a:t>
            </a:r>
            <a:r>
              <a:rPr lang="el-GR" altLang="el-GR" sz="1800">
                <a:solidFill>
                  <a:srgbClr val="000000"/>
                </a:solidFill>
              </a:rPr>
              <a:t>Το παραπληρωματικό δεμάτιο παρουσιάζει μεγαλύτερη ταχύτητα αγωγής αλλά και μεγαλύτερη ανερέθιστη περίοδο από την φυσιολογική οδό του κ.κ.κ. κατά την διάρκεια μακρών μηκών κύκλου. Συνεπώς μία πρώιμη κολπική διέγερση μπορεί να αποκλειστεί ορθόδρομα στο δεμάτιο και να αχθεί στην κοιλία μέσω του κ.κ.κ., με αποτέλεσμα την έναρξη ορθόδρομης </a:t>
            </a:r>
            <a:r>
              <a:rPr lang="en-US" altLang="el-GR" sz="1800">
                <a:solidFill>
                  <a:srgbClr val="000000"/>
                </a:solidFill>
              </a:rPr>
              <a:t>AVRT (</a:t>
            </a:r>
            <a:r>
              <a:rPr lang="en-US" altLang="el-GR" sz="1800" b="1">
                <a:solidFill>
                  <a:srgbClr val="FF0066"/>
                </a:solidFill>
              </a:rPr>
              <a:t>95%</a:t>
            </a:r>
            <a:r>
              <a:rPr lang="en-US" altLang="el-GR" sz="1800">
                <a:solidFill>
                  <a:srgbClr val="000000"/>
                </a:solidFill>
              </a:rPr>
              <a:t> </a:t>
            </a:r>
            <a:r>
              <a:rPr lang="el-GR" altLang="el-GR" sz="1800">
                <a:solidFill>
                  <a:srgbClr val="000000"/>
                </a:solidFill>
              </a:rPr>
              <a:t>των ταχυκαρδιών επανεισόδου).</a:t>
            </a:r>
          </a:p>
        </p:txBody>
      </p:sp>
      <p:sp>
        <p:nvSpPr>
          <p:cNvPr id="83972" name="Text Box 10">
            <a:extLst>
              <a:ext uri="{FF2B5EF4-FFF2-40B4-BE49-F238E27FC236}">
                <a16:creationId xmlns:a16="http://schemas.microsoft.com/office/drawing/2014/main" xmlns="" id="{A169BB59-C79C-4AA1-B0BB-3352A22FE208}"/>
              </a:ext>
            </a:extLst>
          </p:cNvPr>
          <p:cNvSpPr txBox="1">
            <a:spLocks noChangeArrowheads="1"/>
          </p:cNvSpPr>
          <p:nvPr/>
        </p:nvSpPr>
        <p:spPr bwMode="auto">
          <a:xfrm>
            <a:off x="2279650" y="188914"/>
            <a:ext cx="7920038" cy="39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fontAlgn="base">
              <a:spcBef>
                <a:spcPct val="50000"/>
              </a:spcBef>
              <a:spcAft>
                <a:spcPct val="0"/>
              </a:spcAft>
              <a:buNone/>
            </a:pPr>
            <a:r>
              <a:rPr lang="el-GR" altLang="el-GR" sz="2000" b="1" u="sng">
                <a:solidFill>
                  <a:srgbClr val="000000"/>
                </a:solidFill>
              </a:rPr>
              <a:t>ΤΑΧΥΚΑΡΔΙΕΣ ΣΕ ΑΣΘΕΝΕΙΣ ΜΕ </a:t>
            </a:r>
            <a:r>
              <a:rPr lang="en-US" altLang="el-GR" sz="2000" b="1" u="sng">
                <a:solidFill>
                  <a:srgbClr val="000000"/>
                </a:solidFill>
              </a:rPr>
              <a:t>W.P.W.</a:t>
            </a:r>
            <a:endParaRPr lang="el-GR" altLang="el-GR" sz="2000" b="1" u="sng">
              <a:solidFill>
                <a:srgbClr val="000000"/>
              </a:solidFill>
            </a:endParaRPr>
          </a:p>
        </p:txBody>
      </p:sp>
      <p:graphicFrame>
        <p:nvGraphicFramePr>
          <p:cNvPr id="83973" name="Object 11">
            <a:extLst>
              <a:ext uri="{FF2B5EF4-FFF2-40B4-BE49-F238E27FC236}">
                <a16:creationId xmlns:a16="http://schemas.microsoft.com/office/drawing/2014/main" xmlns="" id="{77C0D919-BF5F-4C0F-B161-B418C999265B}"/>
              </a:ext>
            </a:extLst>
          </p:cNvPr>
          <p:cNvGraphicFramePr>
            <a:graphicFrameLocks noGrp="1" noChangeAspect="1"/>
          </p:cNvGraphicFramePr>
          <p:nvPr>
            <p:ph idx="1"/>
          </p:nvPr>
        </p:nvGraphicFramePr>
        <p:xfrm>
          <a:off x="6959600" y="2752726"/>
          <a:ext cx="3314700" cy="3844925"/>
        </p:xfrm>
        <a:graphic>
          <a:graphicData uri="http://schemas.openxmlformats.org/presentationml/2006/ole">
            <p:oleObj spid="_x0000_s41996" name="Εικόνα bitmap" r:id="rId3" imgW="2438095" imgH="2638095" progId="PBrush">
              <p:embed/>
            </p:oleObj>
          </a:graphicData>
        </a:graphic>
      </p:graphicFrame>
      <p:sp>
        <p:nvSpPr>
          <p:cNvPr id="83974" name="Text Box 12">
            <a:extLst>
              <a:ext uri="{FF2B5EF4-FFF2-40B4-BE49-F238E27FC236}">
                <a16:creationId xmlns:a16="http://schemas.microsoft.com/office/drawing/2014/main" xmlns="" id="{E6CB521C-982E-4C12-8766-AD3A4DC102BB}"/>
              </a:ext>
            </a:extLst>
          </p:cNvPr>
          <p:cNvSpPr txBox="1">
            <a:spLocks noChangeArrowheads="1"/>
          </p:cNvSpPr>
          <p:nvPr/>
        </p:nvSpPr>
        <p:spPr bwMode="auto">
          <a:xfrm>
            <a:off x="1992314" y="4156075"/>
            <a:ext cx="4537075" cy="641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Font typeface="Wingdings" panose="05000000000000000000" pitchFamily="2" charset="2"/>
              <a:buChar char="Ø"/>
            </a:pPr>
            <a:r>
              <a:rPr lang="en-US" altLang="el-GR" sz="1800">
                <a:solidFill>
                  <a:srgbClr val="000000"/>
                </a:solidFill>
              </a:rPr>
              <a:t> To </a:t>
            </a:r>
            <a:r>
              <a:rPr lang="en-US" altLang="el-GR" sz="1800" b="1">
                <a:solidFill>
                  <a:srgbClr val="FF0066"/>
                </a:solidFill>
              </a:rPr>
              <a:t>30%</a:t>
            </a:r>
            <a:r>
              <a:rPr lang="en-US" altLang="el-GR" sz="1800">
                <a:solidFill>
                  <a:srgbClr val="000000"/>
                </a:solidFill>
              </a:rPr>
              <a:t> </a:t>
            </a:r>
            <a:r>
              <a:rPr lang="el-GR" altLang="el-GR" sz="1800">
                <a:solidFill>
                  <a:srgbClr val="000000"/>
                </a:solidFill>
              </a:rPr>
              <a:t>των </a:t>
            </a:r>
            <a:r>
              <a:rPr lang="en-US" altLang="el-GR" sz="1800">
                <a:solidFill>
                  <a:srgbClr val="000000"/>
                </a:solidFill>
              </a:rPr>
              <a:t>AVRT</a:t>
            </a:r>
            <a:r>
              <a:rPr lang="el-GR" altLang="el-GR" sz="1800">
                <a:solidFill>
                  <a:srgbClr val="000000"/>
                </a:solidFill>
              </a:rPr>
              <a:t> με στενό </a:t>
            </a:r>
            <a:r>
              <a:rPr lang="en-US" altLang="el-GR" sz="1800">
                <a:solidFill>
                  <a:srgbClr val="000000"/>
                </a:solidFill>
              </a:rPr>
              <a:t>QRS </a:t>
            </a:r>
            <a:r>
              <a:rPr lang="el-GR" altLang="el-GR" sz="1800">
                <a:solidFill>
                  <a:srgbClr val="000000"/>
                </a:solidFill>
              </a:rPr>
              <a:t>συνδέονται με αποκεκρυμμένα δεμάτια.</a:t>
            </a:r>
          </a:p>
        </p:txBody>
      </p:sp>
      <p:sp>
        <p:nvSpPr>
          <p:cNvPr id="83975" name="Rectangle 14">
            <a:extLst>
              <a:ext uri="{FF2B5EF4-FFF2-40B4-BE49-F238E27FC236}">
                <a16:creationId xmlns:a16="http://schemas.microsoft.com/office/drawing/2014/main" xmlns="" id="{011805C1-A8F7-44B1-B14A-39DA7916E702}"/>
              </a:ext>
            </a:extLst>
          </p:cNvPr>
          <p:cNvSpPr>
            <a:spLocks noChangeArrowheads="1"/>
          </p:cNvSpPr>
          <p:nvPr/>
        </p:nvSpPr>
        <p:spPr bwMode="auto">
          <a:xfrm>
            <a:off x="2135189" y="6335714"/>
            <a:ext cx="1235075"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None/>
            </a:pPr>
            <a:r>
              <a:rPr lang="en-US" altLang="el-GR" sz="1000">
                <a:solidFill>
                  <a:srgbClr val="FF0066"/>
                </a:solidFill>
              </a:rPr>
              <a:t>Braunwald 7th  ed.</a:t>
            </a:r>
            <a:endParaRPr lang="el-GR" altLang="el-GR" sz="1000">
              <a:solidFill>
                <a:srgbClr val="FF0066"/>
              </a:solidFill>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xmlns="" id="{440B3822-66EB-4A77-ACBA-829A4B017560}"/>
              </a:ext>
            </a:extLst>
          </p:cNvPr>
          <p:cNvSpPr>
            <a:spLocks noGrp="1" noChangeArrowheads="1"/>
          </p:cNvSpPr>
          <p:nvPr>
            <p:ph type="title"/>
          </p:nvPr>
        </p:nvSpPr>
        <p:spPr/>
        <p:txBody>
          <a:bodyPr/>
          <a:lstStyle/>
          <a:p>
            <a:pPr eaLnBrk="1" hangingPunct="1"/>
            <a:r>
              <a:rPr lang="en-US" altLang="el-GR" u="sng"/>
              <a:t>AVRT</a:t>
            </a:r>
            <a:endParaRPr lang="el-GR" altLang="el-GR" u="sng"/>
          </a:p>
        </p:txBody>
      </p:sp>
      <p:sp>
        <p:nvSpPr>
          <p:cNvPr id="84995" name="Rectangle 3">
            <a:extLst>
              <a:ext uri="{FF2B5EF4-FFF2-40B4-BE49-F238E27FC236}">
                <a16:creationId xmlns:a16="http://schemas.microsoft.com/office/drawing/2014/main" xmlns="" id="{9AD90B25-23A9-43D7-A1AE-D3C2A192DD42}"/>
              </a:ext>
            </a:extLst>
          </p:cNvPr>
          <p:cNvSpPr>
            <a:spLocks noGrp="1" noChangeArrowheads="1"/>
          </p:cNvSpPr>
          <p:nvPr>
            <p:ph type="body" sz="half" idx="1"/>
          </p:nvPr>
        </p:nvSpPr>
        <p:spPr>
          <a:xfrm>
            <a:off x="1703388" y="1341438"/>
            <a:ext cx="4316412" cy="4525962"/>
          </a:xfrm>
        </p:spPr>
        <p:txBody>
          <a:bodyPr/>
          <a:lstStyle/>
          <a:p>
            <a:pPr eaLnBrk="1" hangingPunct="1"/>
            <a:endParaRPr lang="el-GR" altLang="el-GR" sz="1800"/>
          </a:p>
          <a:p>
            <a:pPr eaLnBrk="1" hangingPunct="1"/>
            <a:r>
              <a:rPr lang="el-GR" altLang="el-GR" sz="1800"/>
              <a:t>Ρυθμική με στενό </a:t>
            </a:r>
            <a:r>
              <a:rPr lang="en-US" altLang="el-GR" sz="1800"/>
              <a:t>QRS.</a:t>
            </a:r>
          </a:p>
          <a:p>
            <a:pPr eaLnBrk="1" hangingPunct="1"/>
            <a:endParaRPr lang="el-GR" altLang="el-GR" sz="1800"/>
          </a:p>
          <a:p>
            <a:pPr eaLnBrk="1" hangingPunct="1"/>
            <a:r>
              <a:rPr lang="el-GR" altLang="el-GR" sz="1800"/>
              <a:t>Συχνότητα 150-250 παλμούς /λεπτό</a:t>
            </a:r>
            <a:r>
              <a:rPr lang="en-US" altLang="el-GR" sz="1800"/>
              <a:t>.</a:t>
            </a:r>
            <a:endParaRPr lang="el-GR" altLang="el-GR" sz="1800"/>
          </a:p>
          <a:p>
            <a:pPr eaLnBrk="1" hangingPunct="1"/>
            <a:endParaRPr lang="en-US" altLang="el-GR" sz="1800"/>
          </a:p>
          <a:p>
            <a:pPr eaLnBrk="1" hangingPunct="1"/>
            <a:r>
              <a:rPr lang="el-GR" altLang="el-GR" sz="1800"/>
              <a:t>Ανάδρομα κύματα </a:t>
            </a:r>
            <a:r>
              <a:rPr lang="en-US" altLang="el-GR" sz="1800"/>
              <a:t>P</a:t>
            </a:r>
            <a:r>
              <a:rPr lang="el-GR" altLang="el-GR" sz="1800"/>
              <a:t> καταγράφονται μετά το </a:t>
            </a:r>
            <a:r>
              <a:rPr lang="en-US" altLang="el-GR" sz="1800"/>
              <a:t>QRS.</a:t>
            </a:r>
          </a:p>
          <a:p>
            <a:pPr eaLnBrk="1" hangingPunct="1"/>
            <a:endParaRPr lang="el-GR" altLang="el-GR" sz="1800"/>
          </a:p>
          <a:p>
            <a:pPr eaLnBrk="1" hangingPunct="1"/>
            <a:r>
              <a:rPr lang="el-GR" altLang="el-GR" sz="1800"/>
              <a:t>Διάστημα </a:t>
            </a:r>
            <a:r>
              <a:rPr lang="en-US" altLang="el-GR" sz="1800"/>
              <a:t>RP&lt;PR, </a:t>
            </a:r>
            <a:r>
              <a:rPr lang="el-GR" altLang="el-GR" sz="1800"/>
              <a:t>με </a:t>
            </a:r>
            <a:r>
              <a:rPr lang="en-US" altLang="el-GR" sz="1800"/>
              <a:t>RP </a:t>
            </a:r>
            <a:r>
              <a:rPr lang="el-GR" altLang="el-GR" sz="1800"/>
              <a:t>&gt;</a:t>
            </a:r>
            <a:r>
              <a:rPr lang="en-US" altLang="el-GR" sz="1800"/>
              <a:t> </a:t>
            </a:r>
            <a:r>
              <a:rPr lang="el-GR" altLang="el-GR" sz="1800"/>
              <a:t>60</a:t>
            </a:r>
            <a:r>
              <a:rPr lang="en-US" altLang="el-GR" sz="1800"/>
              <a:t> msec.</a:t>
            </a:r>
          </a:p>
          <a:p>
            <a:pPr eaLnBrk="1" hangingPunct="1">
              <a:buFontTx/>
              <a:buNone/>
            </a:pPr>
            <a:endParaRPr lang="el-GR" altLang="el-GR" sz="1800"/>
          </a:p>
          <a:p>
            <a:pPr eaLnBrk="1" hangingPunct="1"/>
            <a:r>
              <a:rPr lang="el-GR" altLang="el-GR" sz="1800"/>
              <a:t>Η αντιμετώπιση είναι η ίδια όπως στην </a:t>
            </a:r>
            <a:r>
              <a:rPr lang="en-US" altLang="el-GR" sz="1800"/>
              <a:t>AV </a:t>
            </a:r>
            <a:r>
              <a:rPr lang="el-GR" altLang="el-GR" sz="1800"/>
              <a:t>κομβική ταχυκαρδία</a:t>
            </a:r>
            <a:r>
              <a:rPr lang="en-US" altLang="el-GR" sz="1800"/>
              <a:t>.</a:t>
            </a:r>
            <a:r>
              <a:rPr lang="el-GR" altLang="el-GR" sz="1800"/>
              <a:t> </a:t>
            </a:r>
          </a:p>
          <a:p>
            <a:pPr eaLnBrk="1" hangingPunct="1"/>
            <a:endParaRPr lang="el-GR" altLang="el-GR" sz="1800"/>
          </a:p>
        </p:txBody>
      </p:sp>
      <p:graphicFrame>
        <p:nvGraphicFramePr>
          <p:cNvPr id="84996" name="Object 6">
            <a:extLst>
              <a:ext uri="{FF2B5EF4-FFF2-40B4-BE49-F238E27FC236}">
                <a16:creationId xmlns:a16="http://schemas.microsoft.com/office/drawing/2014/main" xmlns="" id="{91D525E2-297D-4FF0-8BB5-64711E4BE20A}"/>
              </a:ext>
            </a:extLst>
          </p:cNvPr>
          <p:cNvGraphicFramePr>
            <a:graphicFrameLocks noGrp="1" noChangeAspect="1"/>
          </p:cNvGraphicFramePr>
          <p:nvPr>
            <p:ph sz="half" idx="2"/>
          </p:nvPr>
        </p:nvGraphicFramePr>
        <p:xfrm>
          <a:off x="6022976" y="1412875"/>
          <a:ext cx="4537075" cy="4464050"/>
        </p:xfrm>
        <a:graphic>
          <a:graphicData uri="http://schemas.openxmlformats.org/presentationml/2006/ole">
            <p:oleObj spid="_x0000_s43020" name="Εικόνα bitmap" r:id="rId3" imgW="4695238" imgH="4296375" progId="PBrush">
              <p:embed/>
            </p:oleObj>
          </a:graphicData>
        </a:graphic>
      </p:graphicFrame>
      <p:sp>
        <p:nvSpPr>
          <p:cNvPr id="84997" name="Rectangle 7">
            <a:extLst>
              <a:ext uri="{FF2B5EF4-FFF2-40B4-BE49-F238E27FC236}">
                <a16:creationId xmlns:a16="http://schemas.microsoft.com/office/drawing/2014/main" xmlns="" id="{09026875-6468-4015-A2B8-9FC99F3DAB81}"/>
              </a:ext>
            </a:extLst>
          </p:cNvPr>
          <p:cNvSpPr>
            <a:spLocks noChangeArrowheads="1"/>
          </p:cNvSpPr>
          <p:nvPr/>
        </p:nvSpPr>
        <p:spPr bwMode="auto">
          <a:xfrm>
            <a:off x="9324976" y="6119814"/>
            <a:ext cx="1235075"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None/>
            </a:pPr>
            <a:r>
              <a:rPr lang="en-US" altLang="el-GR" sz="1000">
                <a:solidFill>
                  <a:srgbClr val="FF0066"/>
                </a:solidFill>
              </a:rPr>
              <a:t>Braunwald 7th  ed.</a:t>
            </a:r>
            <a:endParaRPr lang="el-GR" altLang="el-GR" sz="1000">
              <a:solidFill>
                <a:srgbClr val="FF0066"/>
              </a:solidFill>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xmlns="" id="{1B0978DE-5C1B-4928-AF86-C3A295F2D743}"/>
              </a:ext>
            </a:extLst>
          </p:cNvPr>
          <p:cNvSpPr>
            <a:spLocks noGrp="1" noChangeArrowheads="1"/>
          </p:cNvSpPr>
          <p:nvPr>
            <p:ph type="title"/>
          </p:nvPr>
        </p:nvSpPr>
        <p:spPr>
          <a:xfrm>
            <a:off x="1981200" y="44450"/>
            <a:ext cx="8229600" cy="1143000"/>
          </a:xfrm>
        </p:spPr>
        <p:txBody>
          <a:bodyPr/>
          <a:lstStyle/>
          <a:p>
            <a:pPr eaLnBrk="1" hangingPunct="1"/>
            <a:r>
              <a:rPr lang="en-US" altLang="el-GR" u="sng"/>
              <a:t>AVRT</a:t>
            </a:r>
            <a:endParaRPr lang="el-GR" altLang="el-GR" u="sng"/>
          </a:p>
        </p:txBody>
      </p:sp>
      <p:sp>
        <p:nvSpPr>
          <p:cNvPr id="86019" name="Rectangle 3">
            <a:extLst>
              <a:ext uri="{FF2B5EF4-FFF2-40B4-BE49-F238E27FC236}">
                <a16:creationId xmlns:a16="http://schemas.microsoft.com/office/drawing/2014/main" xmlns="" id="{BBE64A5E-CBBE-4FB1-BEBB-7C3720268702}"/>
              </a:ext>
            </a:extLst>
          </p:cNvPr>
          <p:cNvSpPr>
            <a:spLocks noGrp="1" noChangeArrowheads="1"/>
          </p:cNvSpPr>
          <p:nvPr>
            <p:ph type="body" sz="half" idx="1"/>
          </p:nvPr>
        </p:nvSpPr>
        <p:spPr>
          <a:xfrm>
            <a:off x="1981201" y="981075"/>
            <a:ext cx="8435975" cy="1036638"/>
          </a:xfrm>
        </p:spPr>
        <p:txBody>
          <a:bodyPr/>
          <a:lstStyle/>
          <a:p>
            <a:pPr eaLnBrk="1" hangingPunct="1">
              <a:buFont typeface="Wingdings" panose="05000000000000000000" pitchFamily="2" charset="2"/>
              <a:buChar char="Ø"/>
            </a:pPr>
            <a:r>
              <a:rPr lang="el-GR" altLang="el-GR" sz="1800"/>
              <a:t>Η αυξήση του διαστήματος </a:t>
            </a:r>
            <a:r>
              <a:rPr lang="en-US" altLang="el-GR" sz="1800"/>
              <a:t>VA </a:t>
            </a:r>
            <a:r>
              <a:rPr lang="el-GR" altLang="el-GR" sz="1800" u="sng"/>
              <a:t>&gt;</a:t>
            </a:r>
            <a:r>
              <a:rPr lang="el-GR" altLang="el-GR" sz="1800"/>
              <a:t> 35</a:t>
            </a:r>
            <a:r>
              <a:rPr lang="en-US" altLang="el-GR" sz="1800"/>
              <a:t>mesc</a:t>
            </a:r>
            <a:r>
              <a:rPr lang="el-GR" altLang="el-GR" sz="1800"/>
              <a:t> κατά την διάρκεια λειτουργικού αποκλεισμού σκέλους του </a:t>
            </a:r>
            <a:r>
              <a:rPr lang="en-US" altLang="el-GR" sz="1800"/>
              <a:t>His</a:t>
            </a:r>
            <a:r>
              <a:rPr lang="el-GR" altLang="el-GR" sz="1800"/>
              <a:t> σε έδαφος </a:t>
            </a:r>
            <a:r>
              <a:rPr lang="en-US" altLang="el-GR" sz="1800"/>
              <a:t>AVRT</a:t>
            </a:r>
            <a:r>
              <a:rPr lang="el-GR" altLang="el-GR" sz="1800"/>
              <a:t>, παρέχει απόδειξη της συμμετοχής </a:t>
            </a:r>
            <a:r>
              <a:rPr lang="el-GR" altLang="el-GR" sz="1800">
                <a:solidFill>
                  <a:schemeClr val="accent2"/>
                </a:solidFill>
              </a:rPr>
              <a:t>σύστοιχου</a:t>
            </a:r>
            <a:r>
              <a:rPr lang="el-GR" altLang="el-GR" sz="1800"/>
              <a:t> δεματίου του </a:t>
            </a:r>
            <a:r>
              <a:rPr lang="el-GR" altLang="el-GR" sz="1800">
                <a:solidFill>
                  <a:schemeClr val="accent2"/>
                </a:solidFill>
              </a:rPr>
              <a:t>ελευθέρου τοιχώματος</a:t>
            </a:r>
            <a:r>
              <a:rPr lang="el-GR" altLang="el-GR" sz="1800"/>
              <a:t> στο κύκλωμα επανεισόδου.</a:t>
            </a:r>
          </a:p>
        </p:txBody>
      </p:sp>
      <p:graphicFrame>
        <p:nvGraphicFramePr>
          <p:cNvPr id="86020" name="Object 6">
            <a:extLst>
              <a:ext uri="{FF2B5EF4-FFF2-40B4-BE49-F238E27FC236}">
                <a16:creationId xmlns:a16="http://schemas.microsoft.com/office/drawing/2014/main" xmlns="" id="{F7ABB3E5-2C6E-47BC-BE5F-03C8A22871DD}"/>
              </a:ext>
            </a:extLst>
          </p:cNvPr>
          <p:cNvGraphicFramePr>
            <a:graphicFrameLocks noGrp="1" noChangeAspect="1"/>
          </p:cNvGraphicFramePr>
          <p:nvPr>
            <p:ph sz="quarter" idx="2"/>
          </p:nvPr>
        </p:nvGraphicFramePr>
        <p:xfrm>
          <a:off x="7464425" y="2276475"/>
          <a:ext cx="3024188" cy="3841750"/>
        </p:xfrm>
        <a:graphic>
          <a:graphicData uri="http://schemas.openxmlformats.org/presentationml/2006/ole">
            <p:oleObj spid="_x0000_s44054" name="Εικόνα bitmap" r:id="rId3" imgW="2448267" imgH="2572109" progId="PBrush">
              <p:embed/>
            </p:oleObj>
          </a:graphicData>
        </a:graphic>
      </p:graphicFrame>
      <p:graphicFrame>
        <p:nvGraphicFramePr>
          <p:cNvPr id="86021" name="Object 9">
            <a:extLst>
              <a:ext uri="{FF2B5EF4-FFF2-40B4-BE49-F238E27FC236}">
                <a16:creationId xmlns:a16="http://schemas.microsoft.com/office/drawing/2014/main" xmlns="" id="{4E0ACD08-00F9-4026-8F73-D067172F65E8}"/>
              </a:ext>
            </a:extLst>
          </p:cNvPr>
          <p:cNvGraphicFramePr>
            <a:graphicFrameLocks noGrp="1" noChangeAspect="1"/>
          </p:cNvGraphicFramePr>
          <p:nvPr>
            <p:ph sz="quarter" idx="3"/>
          </p:nvPr>
        </p:nvGraphicFramePr>
        <p:xfrm>
          <a:off x="1703388" y="2708276"/>
          <a:ext cx="5256212" cy="3529013"/>
        </p:xfrm>
        <a:graphic>
          <a:graphicData uri="http://schemas.openxmlformats.org/presentationml/2006/ole">
            <p:oleObj spid="_x0000_s44055" name="Εικόνα bitmap" r:id="rId4" imgW="2514286" imgH="1848108" progId="PBrush">
              <p:embed/>
            </p:oleObj>
          </a:graphicData>
        </a:graphic>
      </p:graphicFrame>
      <p:sp>
        <p:nvSpPr>
          <p:cNvPr id="86022" name="Rectangle 10">
            <a:extLst>
              <a:ext uri="{FF2B5EF4-FFF2-40B4-BE49-F238E27FC236}">
                <a16:creationId xmlns:a16="http://schemas.microsoft.com/office/drawing/2014/main" xmlns="" id="{FD7E57CF-3AF8-4EDE-BEA3-8579C5B3DCD2}"/>
              </a:ext>
            </a:extLst>
          </p:cNvPr>
          <p:cNvSpPr>
            <a:spLocks noChangeArrowheads="1"/>
          </p:cNvSpPr>
          <p:nvPr/>
        </p:nvSpPr>
        <p:spPr bwMode="auto">
          <a:xfrm>
            <a:off x="9324976" y="6335714"/>
            <a:ext cx="1235075"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None/>
            </a:pPr>
            <a:r>
              <a:rPr lang="en-US" altLang="el-GR" sz="1000">
                <a:solidFill>
                  <a:srgbClr val="FF0066"/>
                </a:solidFill>
              </a:rPr>
              <a:t>Braunwald 7th  ed.</a:t>
            </a:r>
            <a:endParaRPr lang="el-GR" altLang="el-GR" sz="1000">
              <a:solidFill>
                <a:srgbClr val="FF0066"/>
              </a:solidFill>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5">
            <a:extLst>
              <a:ext uri="{FF2B5EF4-FFF2-40B4-BE49-F238E27FC236}">
                <a16:creationId xmlns:a16="http://schemas.microsoft.com/office/drawing/2014/main" xmlns="" id="{D2BF75B7-E336-4DCF-BE3D-ACE02B082522}"/>
              </a:ext>
            </a:extLst>
          </p:cNvPr>
          <p:cNvSpPr>
            <a:spLocks noGrp="1" noChangeArrowheads="1"/>
          </p:cNvSpPr>
          <p:nvPr>
            <p:ph type="title"/>
          </p:nvPr>
        </p:nvSpPr>
        <p:spPr>
          <a:xfrm>
            <a:off x="1981201" y="274638"/>
            <a:ext cx="8507413" cy="1143000"/>
          </a:xfrm>
        </p:spPr>
        <p:txBody>
          <a:bodyPr/>
          <a:lstStyle/>
          <a:p>
            <a:pPr algn="l" eaLnBrk="1" hangingPunct="1">
              <a:buFont typeface="Wingdings" panose="05000000000000000000" pitchFamily="2" charset="2"/>
              <a:buChar char="Ø"/>
            </a:pPr>
            <a:r>
              <a:rPr lang="en-US" altLang="el-GR" sz="1800"/>
              <a:t> </a:t>
            </a:r>
            <a:r>
              <a:rPr lang="el-GR" altLang="el-GR" sz="1800"/>
              <a:t>Αντίθετα σε </a:t>
            </a:r>
            <a:r>
              <a:rPr lang="en-US" altLang="el-GR" sz="1800"/>
              <a:t>AVRT </a:t>
            </a:r>
            <a:r>
              <a:rPr lang="el-GR" altLang="el-GR" sz="1800"/>
              <a:t>μέσω ενός πλαγίου δεματίου, δεν παρατηρείται </a:t>
            </a:r>
            <a:r>
              <a:rPr lang="en-US" altLang="el-GR" sz="1800"/>
              <a:t/>
            </a:r>
            <a:br>
              <a:rPr lang="en-US" altLang="el-GR" sz="1800"/>
            </a:br>
            <a:r>
              <a:rPr lang="en-US" altLang="el-GR" sz="1800"/>
              <a:t>    </a:t>
            </a:r>
            <a:r>
              <a:rPr lang="el-GR" altLang="el-GR" sz="1800"/>
              <a:t>αύξηση του μήκους κύκλου της ταχυκαρδίας σε εμφάνιση</a:t>
            </a:r>
            <a:r>
              <a:rPr lang="en-US" altLang="el-GR" sz="1800"/>
              <a:t/>
            </a:r>
            <a:br>
              <a:rPr lang="en-US" altLang="el-GR" sz="1800"/>
            </a:br>
            <a:r>
              <a:rPr lang="en-US" altLang="el-GR" sz="1800"/>
              <a:t>  </a:t>
            </a:r>
            <a:r>
              <a:rPr lang="el-GR" altLang="el-GR" sz="1800"/>
              <a:t> </a:t>
            </a:r>
            <a:r>
              <a:rPr lang="en-US" altLang="el-GR" sz="1800"/>
              <a:t> </a:t>
            </a:r>
            <a:r>
              <a:rPr lang="el-GR" altLang="el-GR" sz="1800"/>
              <a:t>αλλοδρομίας του αντίθετου σκέλους του </a:t>
            </a:r>
            <a:r>
              <a:rPr lang="en-US" altLang="el-GR" sz="1800"/>
              <a:t>His.</a:t>
            </a:r>
            <a:endParaRPr lang="el-GR" altLang="el-GR" sz="1800"/>
          </a:p>
        </p:txBody>
      </p:sp>
      <p:graphicFrame>
        <p:nvGraphicFramePr>
          <p:cNvPr id="87043" name="Object 7">
            <a:extLst>
              <a:ext uri="{FF2B5EF4-FFF2-40B4-BE49-F238E27FC236}">
                <a16:creationId xmlns:a16="http://schemas.microsoft.com/office/drawing/2014/main" xmlns="" id="{D61B5B8A-414E-4528-9A37-CC8227A493B3}"/>
              </a:ext>
            </a:extLst>
          </p:cNvPr>
          <p:cNvGraphicFramePr>
            <a:graphicFrameLocks noGrp="1" noChangeAspect="1"/>
          </p:cNvGraphicFramePr>
          <p:nvPr>
            <p:ph idx="1"/>
          </p:nvPr>
        </p:nvGraphicFramePr>
        <p:xfrm>
          <a:off x="2495550" y="1341438"/>
          <a:ext cx="7272338" cy="4248150"/>
        </p:xfrm>
        <a:graphic>
          <a:graphicData uri="http://schemas.openxmlformats.org/presentationml/2006/ole">
            <p:oleObj spid="_x0000_s45068" name="Εικόνα bitmap" r:id="rId3" imgW="5210902" imgH="3772427" progId="PBrush">
              <p:embed/>
            </p:oleObj>
          </a:graphicData>
        </a:graphic>
      </p:graphicFrame>
      <p:sp>
        <p:nvSpPr>
          <p:cNvPr id="87044" name="Text Box 8">
            <a:extLst>
              <a:ext uri="{FF2B5EF4-FFF2-40B4-BE49-F238E27FC236}">
                <a16:creationId xmlns:a16="http://schemas.microsoft.com/office/drawing/2014/main" xmlns="" id="{27C72E29-D3F3-480D-973F-BACE7CCAF43D}"/>
              </a:ext>
            </a:extLst>
          </p:cNvPr>
          <p:cNvSpPr txBox="1">
            <a:spLocks noChangeArrowheads="1"/>
          </p:cNvSpPr>
          <p:nvPr/>
        </p:nvSpPr>
        <p:spPr bwMode="auto">
          <a:xfrm>
            <a:off x="1992313" y="5734051"/>
            <a:ext cx="8064500"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Font typeface="Wingdings" panose="05000000000000000000" pitchFamily="2" charset="2"/>
              <a:buChar char="Ø"/>
            </a:pPr>
            <a:r>
              <a:rPr lang="el-GR" altLang="el-GR" sz="1800">
                <a:solidFill>
                  <a:srgbClr val="000000"/>
                </a:solidFill>
              </a:rPr>
              <a:t> Εξαίρεση στον κανόνα αποτελούν τα διαφραγματικά δεμάτια.</a:t>
            </a:r>
          </a:p>
        </p:txBody>
      </p:sp>
      <p:sp>
        <p:nvSpPr>
          <p:cNvPr id="87045" name="Rectangle 9">
            <a:extLst>
              <a:ext uri="{FF2B5EF4-FFF2-40B4-BE49-F238E27FC236}">
                <a16:creationId xmlns:a16="http://schemas.microsoft.com/office/drawing/2014/main" xmlns="" id="{58AD2F1D-75E0-4B40-8EAB-4FC25ACDFE23}"/>
              </a:ext>
            </a:extLst>
          </p:cNvPr>
          <p:cNvSpPr>
            <a:spLocks noChangeArrowheads="1"/>
          </p:cNvSpPr>
          <p:nvPr/>
        </p:nvSpPr>
        <p:spPr bwMode="auto">
          <a:xfrm>
            <a:off x="8688388" y="6237289"/>
            <a:ext cx="1200150"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r>
              <a:rPr lang="en-US" altLang="el-GR" sz="1000">
                <a:solidFill>
                  <a:srgbClr val="FF0066"/>
                </a:solidFill>
              </a:rPr>
              <a:t>Braunwald 7th  ed</a:t>
            </a:r>
            <a:endParaRPr lang="el-GR" altLang="el-GR" sz="1000">
              <a:solidFill>
                <a:srgbClr val="FF0066"/>
              </a:solidFill>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a:extLst>
              <a:ext uri="{FF2B5EF4-FFF2-40B4-BE49-F238E27FC236}">
                <a16:creationId xmlns:a16="http://schemas.microsoft.com/office/drawing/2014/main" xmlns="" id="{785C04C5-2B60-451D-9FF2-175EE5AF35C9}"/>
              </a:ext>
            </a:extLst>
          </p:cNvPr>
          <p:cNvSpPr>
            <a:spLocks noGrp="1" noChangeArrowheads="1"/>
          </p:cNvSpPr>
          <p:nvPr>
            <p:ph type="title"/>
          </p:nvPr>
        </p:nvSpPr>
        <p:spPr>
          <a:xfrm>
            <a:off x="1981200" y="44450"/>
            <a:ext cx="8229600" cy="1143000"/>
          </a:xfrm>
        </p:spPr>
        <p:txBody>
          <a:bodyPr/>
          <a:lstStyle/>
          <a:p>
            <a:pPr eaLnBrk="1" hangingPunct="1"/>
            <a:r>
              <a:rPr lang="en-US" altLang="el-GR" sz="2800" b="1" u="sng"/>
              <a:t>Antidromic AVRT</a:t>
            </a:r>
            <a:endParaRPr lang="el-GR" altLang="el-GR" sz="2800" b="1" u="sng"/>
          </a:p>
        </p:txBody>
      </p:sp>
      <p:sp>
        <p:nvSpPr>
          <p:cNvPr id="88067" name="Rectangle 3">
            <a:extLst>
              <a:ext uri="{FF2B5EF4-FFF2-40B4-BE49-F238E27FC236}">
                <a16:creationId xmlns:a16="http://schemas.microsoft.com/office/drawing/2014/main" xmlns="" id="{B6E79992-0668-407B-8958-899EB8D1AFDB}"/>
              </a:ext>
            </a:extLst>
          </p:cNvPr>
          <p:cNvSpPr>
            <a:spLocks noGrp="1" noChangeArrowheads="1"/>
          </p:cNvSpPr>
          <p:nvPr>
            <p:ph type="body" sz="half" idx="1"/>
          </p:nvPr>
        </p:nvSpPr>
        <p:spPr>
          <a:xfrm>
            <a:off x="2208214" y="1052514"/>
            <a:ext cx="7991475" cy="1323975"/>
          </a:xfrm>
        </p:spPr>
        <p:txBody>
          <a:bodyPr/>
          <a:lstStyle/>
          <a:p>
            <a:pPr eaLnBrk="1" hangingPunct="1">
              <a:buFont typeface="Wingdings" panose="05000000000000000000" pitchFamily="2" charset="2"/>
              <a:buChar char="Ø"/>
            </a:pPr>
            <a:r>
              <a:rPr lang="el-GR" altLang="el-GR" sz="1800"/>
              <a:t>Ρυθμική προδιεγερμένη ταχυκαρδία με ευρύ </a:t>
            </a:r>
            <a:r>
              <a:rPr lang="en-US" altLang="el-GR" sz="1800"/>
              <a:t>QRS.</a:t>
            </a:r>
            <a:endParaRPr lang="el-GR" altLang="el-GR" sz="1800"/>
          </a:p>
          <a:p>
            <a:pPr eaLnBrk="1" hangingPunct="1">
              <a:buFont typeface="Wingdings" panose="05000000000000000000" pitchFamily="2" charset="2"/>
              <a:buChar char="Ø"/>
            </a:pPr>
            <a:r>
              <a:rPr lang="el-GR" altLang="el-GR" sz="1800"/>
              <a:t>Προϋποθέτει εμφανή παραπληρωματικά δεμάτια (μακριά από τον κ.κ.κ.)</a:t>
            </a:r>
            <a:r>
              <a:rPr lang="en-US" altLang="el-GR" sz="1800"/>
              <a:t>.</a:t>
            </a:r>
            <a:endParaRPr lang="el-GR" altLang="el-GR" sz="1800"/>
          </a:p>
          <a:p>
            <a:pPr eaLnBrk="1" hangingPunct="1">
              <a:buFont typeface="Wingdings" panose="05000000000000000000" pitchFamily="2" charset="2"/>
              <a:buChar char="Ø"/>
            </a:pPr>
            <a:r>
              <a:rPr lang="el-GR" altLang="el-GR" sz="1800"/>
              <a:t>Διαφορική διάγνωση από </a:t>
            </a:r>
            <a:r>
              <a:rPr lang="en-US" altLang="el-GR" sz="1800"/>
              <a:t>VT.</a:t>
            </a:r>
            <a:endParaRPr lang="el-GR" altLang="el-GR" sz="1800"/>
          </a:p>
        </p:txBody>
      </p:sp>
      <p:graphicFrame>
        <p:nvGraphicFramePr>
          <p:cNvPr id="88068" name="Object 6">
            <a:extLst>
              <a:ext uri="{FF2B5EF4-FFF2-40B4-BE49-F238E27FC236}">
                <a16:creationId xmlns:a16="http://schemas.microsoft.com/office/drawing/2014/main" xmlns="" id="{FF8ACA7C-C9A5-4702-AA9B-3A4DE576C8CA}"/>
              </a:ext>
            </a:extLst>
          </p:cNvPr>
          <p:cNvGraphicFramePr>
            <a:graphicFrameLocks noChangeAspect="1"/>
          </p:cNvGraphicFramePr>
          <p:nvPr/>
        </p:nvGraphicFramePr>
        <p:xfrm>
          <a:off x="6959600" y="2205039"/>
          <a:ext cx="3455988" cy="3311525"/>
        </p:xfrm>
        <a:graphic>
          <a:graphicData uri="http://schemas.openxmlformats.org/presentationml/2006/ole">
            <p:oleObj spid="_x0000_s46102" name="Εικόνα bitmap" r:id="rId3" imgW="1924319" imgH="1867161" progId="PBrush">
              <p:embed/>
            </p:oleObj>
          </a:graphicData>
        </a:graphic>
      </p:graphicFrame>
      <p:graphicFrame>
        <p:nvGraphicFramePr>
          <p:cNvPr id="88069" name="Object 9">
            <a:extLst>
              <a:ext uri="{FF2B5EF4-FFF2-40B4-BE49-F238E27FC236}">
                <a16:creationId xmlns:a16="http://schemas.microsoft.com/office/drawing/2014/main" xmlns="" id="{8A44E9FA-89FE-4A36-A8DE-CA2C68F79E37}"/>
              </a:ext>
            </a:extLst>
          </p:cNvPr>
          <p:cNvGraphicFramePr>
            <a:graphicFrameLocks noGrp="1" noChangeAspect="1"/>
          </p:cNvGraphicFramePr>
          <p:nvPr>
            <p:ph sz="half" idx="2"/>
          </p:nvPr>
        </p:nvGraphicFramePr>
        <p:xfrm>
          <a:off x="1703389" y="2205038"/>
          <a:ext cx="4968875" cy="3529012"/>
        </p:xfrm>
        <a:graphic>
          <a:graphicData uri="http://schemas.openxmlformats.org/presentationml/2006/ole">
            <p:oleObj spid="_x0000_s46103" name="Εικόνα bitmap" r:id="rId4" imgW="3990476" imgH="1809524" progId="PBrush">
              <p:embed/>
            </p:oleObj>
          </a:graphicData>
        </a:graphic>
      </p:graphicFrame>
      <p:sp>
        <p:nvSpPr>
          <p:cNvPr id="88070" name="Rectangle 10">
            <a:extLst>
              <a:ext uri="{FF2B5EF4-FFF2-40B4-BE49-F238E27FC236}">
                <a16:creationId xmlns:a16="http://schemas.microsoft.com/office/drawing/2014/main" xmlns="" id="{55C2014A-E6A4-4CBB-B8A8-7FE2573D5F43}"/>
              </a:ext>
            </a:extLst>
          </p:cNvPr>
          <p:cNvSpPr>
            <a:spLocks noChangeArrowheads="1"/>
          </p:cNvSpPr>
          <p:nvPr/>
        </p:nvSpPr>
        <p:spPr bwMode="auto">
          <a:xfrm>
            <a:off x="9288463" y="5832476"/>
            <a:ext cx="1200150"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r>
              <a:rPr lang="en-US" altLang="el-GR" sz="1000">
                <a:solidFill>
                  <a:srgbClr val="FF0066"/>
                </a:solidFill>
              </a:rPr>
              <a:t>Braunwald 7th  ed</a:t>
            </a:r>
            <a:endParaRPr lang="el-GR" altLang="el-GR" sz="1000">
              <a:solidFill>
                <a:srgbClr val="FF0066"/>
              </a:solidFill>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xmlns="" id="{B54AB9CA-045A-4D89-A7D1-3ACE8D0A6B0F}"/>
              </a:ext>
            </a:extLst>
          </p:cNvPr>
          <p:cNvSpPr>
            <a:spLocks noGrp="1" noChangeArrowheads="1"/>
          </p:cNvSpPr>
          <p:nvPr>
            <p:ph type="title"/>
          </p:nvPr>
        </p:nvSpPr>
        <p:spPr/>
        <p:txBody>
          <a:bodyPr/>
          <a:lstStyle/>
          <a:p>
            <a:pPr eaLnBrk="1" hangingPunct="1"/>
            <a:r>
              <a:rPr lang="el-GR" altLang="el-GR" sz="2000" b="1" u="sng"/>
              <a:t>ΤΑΧΥΚΑΡΔΙΕΣ ΣΤΙΣ ΟΠΟΙΕΣ ΔΕΝ ΣΥΜΜΕΤΕΧΕΙ ΤΟ ΠΑΡΑΠΛΗΡΩΜΑΤΙΚΟ ΔΕΜΑΤΙΟ </a:t>
            </a:r>
            <a:r>
              <a:rPr lang="en-US" altLang="el-GR" sz="2000" b="1" u="sng"/>
              <a:t>(</a:t>
            </a:r>
            <a:r>
              <a:rPr lang="el-GR" altLang="el-GR" sz="2000" b="1" u="sng"/>
              <a:t>ΑΘΩΟΣ ΘΕΑΤΗΣ)</a:t>
            </a:r>
          </a:p>
        </p:txBody>
      </p:sp>
      <p:sp>
        <p:nvSpPr>
          <p:cNvPr id="89091" name="Rectangle 3">
            <a:extLst>
              <a:ext uri="{FF2B5EF4-FFF2-40B4-BE49-F238E27FC236}">
                <a16:creationId xmlns:a16="http://schemas.microsoft.com/office/drawing/2014/main" xmlns="" id="{277152AE-D744-4627-90FA-3888F349A6CB}"/>
              </a:ext>
            </a:extLst>
          </p:cNvPr>
          <p:cNvSpPr>
            <a:spLocks noGrp="1" noChangeArrowheads="1"/>
          </p:cNvSpPr>
          <p:nvPr>
            <p:ph type="body" sz="half" idx="1"/>
          </p:nvPr>
        </p:nvSpPr>
        <p:spPr>
          <a:xfrm>
            <a:off x="2197100" y="1052513"/>
            <a:ext cx="7570788" cy="2836862"/>
          </a:xfrm>
        </p:spPr>
        <p:txBody>
          <a:bodyPr/>
          <a:lstStyle/>
          <a:p>
            <a:pPr eaLnBrk="1" hangingPunct="1">
              <a:buFontTx/>
              <a:buNone/>
            </a:pPr>
            <a:endParaRPr lang="el-GR" altLang="el-GR" sz="1800"/>
          </a:p>
          <a:p>
            <a:pPr eaLnBrk="1" hangingPunct="1">
              <a:buFont typeface="Wingdings" panose="05000000000000000000" pitchFamily="2" charset="2"/>
              <a:buChar char="Ø"/>
            </a:pPr>
            <a:r>
              <a:rPr lang="el-GR" altLang="el-GR" sz="1800"/>
              <a:t>ΚΟΛΠΙΚΗ ΤΑΧΥΚΑΡΔΙΑ</a:t>
            </a:r>
          </a:p>
          <a:p>
            <a:pPr eaLnBrk="1" hangingPunct="1">
              <a:buFont typeface="Wingdings" panose="05000000000000000000" pitchFamily="2" charset="2"/>
              <a:buChar char="Ø"/>
            </a:pPr>
            <a:r>
              <a:rPr lang="el-GR" altLang="el-GR" sz="1800"/>
              <a:t>ΚΟΛΠΙΚΗ ΜΑΡΜΑΡΥΓΗ</a:t>
            </a:r>
          </a:p>
          <a:p>
            <a:pPr eaLnBrk="1" hangingPunct="1">
              <a:buFont typeface="Wingdings" panose="05000000000000000000" pitchFamily="2" charset="2"/>
              <a:buChar char="Ø"/>
            </a:pPr>
            <a:r>
              <a:rPr lang="el-GR" altLang="el-GR" sz="1800"/>
              <a:t>ΚΟΛΠΙΚΟΣ ΠΤΕΡΥΓΙΣΜΟΣ</a:t>
            </a:r>
          </a:p>
          <a:p>
            <a:pPr eaLnBrk="1" hangingPunct="1">
              <a:buFont typeface="Wingdings" panose="05000000000000000000" pitchFamily="2" charset="2"/>
              <a:buChar char="Ø"/>
            </a:pPr>
            <a:r>
              <a:rPr lang="el-GR" altLang="el-GR" sz="1800"/>
              <a:t>ΥΠΕΡΚΟΙΛΙΑΚΗ ΚΟΜΒΙΚΗ ΕΠΑΝΕΙΣΟΔΟΥ</a:t>
            </a:r>
          </a:p>
          <a:p>
            <a:pPr eaLnBrk="1" hangingPunct="1">
              <a:buFont typeface="Wingdings" panose="05000000000000000000" pitchFamily="2" charset="2"/>
              <a:buNone/>
            </a:pPr>
            <a:endParaRPr lang="el-GR" altLang="el-GR" sz="1800"/>
          </a:p>
          <a:p>
            <a:pPr eaLnBrk="1" hangingPunct="1">
              <a:buFont typeface="Wingdings" panose="05000000000000000000" pitchFamily="2" charset="2"/>
              <a:buChar char="Ø"/>
            </a:pPr>
            <a:r>
              <a:rPr lang="el-GR" altLang="el-GR" sz="1800"/>
              <a:t>Η μετάδοση του ερεθίσματος στις κοιλίες μπορεί να γίνει είτε μέσω του φυσιολογικού συστήματος αγωγής, είτε μέσω του δεματίου.</a:t>
            </a:r>
          </a:p>
          <a:p>
            <a:pPr eaLnBrk="1" hangingPunct="1">
              <a:buFont typeface="Wingdings" panose="05000000000000000000" pitchFamily="2" charset="2"/>
              <a:buChar char="Ø"/>
            </a:pPr>
            <a:endParaRPr lang="el-GR" altLang="el-GR" sz="1800"/>
          </a:p>
        </p:txBody>
      </p:sp>
      <p:graphicFrame>
        <p:nvGraphicFramePr>
          <p:cNvPr id="89092" name="Object 4">
            <a:extLst>
              <a:ext uri="{FF2B5EF4-FFF2-40B4-BE49-F238E27FC236}">
                <a16:creationId xmlns:a16="http://schemas.microsoft.com/office/drawing/2014/main" xmlns="" id="{4043475E-C9F4-4AEE-9858-1B9563225591}"/>
              </a:ext>
            </a:extLst>
          </p:cNvPr>
          <p:cNvGraphicFramePr>
            <a:graphicFrameLocks noGrp="1" noChangeAspect="1"/>
          </p:cNvGraphicFramePr>
          <p:nvPr>
            <p:ph sz="half" idx="2"/>
          </p:nvPr>
        </p:nvGraphicFramePr>
        <p:xfrm>
          <a:off x="3500439" y="3716338"/>
          <a:ext cx="4827587" cy="2997200"/>
        </p:xfrm>
        <a:graphic>
          <a:graphicData uri="http://schemas.openxmlformats.org/presentationml/2006/ole">
            <p:oleObj spid="_x0000_s47116" name="Εικόνα bitmap" r:id="rId3" imgW="2019048" imgH="1666667" progId="PBrush">
              <p:embed/>
            </p:oleObj>
          </a:graphicData>
        </a:graphic>
      </p:graphicFrame>
      <p:sp>
        <p:nvSpPr>
          <p:cNvPr id="89093" name="Rectangle 6">
            <a:extLst>
              <a:ext uri="{FF2B5EF4-FFF2-40B4-BE49-F238E27FC236}">
                <a16:creationId xmlns:a16="http://schemas.microsoft.com/office/drawing/2014/main" xmlns="" id="{F4EE43DF-5DF7-4EE3-A785-52460B735ABB}"/>
              </a:ext>
            </a:extLst>
          </p:cNvPr>
          <p:cNvSpPr>
            <a:spLocks noChangeArrowheads="1"/>
          </p:cNvSpPr>
          <p:nvPr/>
        </p:nvSpPr>
        <p:spPr bwMode="auto">
          <a:xfrm>
            <a:off x="8328025" y="6407151"/>
            <a:ext cx="1200150"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r>
              <a:rPr lang="en-US" altLang="el-GR" sz="1000">
                <a:solidFill>
                  <a:srgbClr val="FF0066"/>
                </a:solidFill>
              </a:rPr>
              <a:t>Braunwald 7th  ed</a:t>
            </a:r>
            <a:endParaRPr lang="el-GR" altLang="el-GR" sz="1000">
              <a:solidFill>
                <a:srgbClr val="FF0066"/>
              </a:solidFill>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4">
            <a:extLst>
              <a:ext uri="{FF2B5EF4-FFF2-40B4-BE49-F238E27FC236}">
                <a16:creationId xmlns:a16="http://schemas.microsoft.com/office/drawing/2014/main" xmlns="" id="{5710DBFF-4F76-4436-875C-F8FDA3C298EE}"/>
              </a:ext>
            </a:extLst>
          </p:cNvPr>
          <p:cNvSpPr>
            <a:spLocks noGrp="1" noChangeArrowheads="1"/>
          </p:cNvSpPr>
          <p:nvPr>
            <p:ph type="title"/>
          </p:nvPr>
        </p:nvSpPr>
        <p:spPr/>
        <p:txBody>
          <a:bodyPr/>
          <a:lstStyle/>
          <a:p>
            <a:pPr eaLnBrk="1" hangingPunct="1"/>
            <a:r>
              <a:rPr lang="el-GR" altLang="el-GR" sz="2400" b="1" u="sng"/>
              <a:t>Κολπική μαρμαρυγή σε έδαφος οπισθιο-διαφραγματικού δεματίου</a:t>
            </a:r>
          </a:p>
        </p:txBody>
      </p:sp>
      <p:graphicFrame>
        <p:nvGraphicFramePr>
          <p:cNvPr id="90115" name="Object 3">
            <a:extLst>
              <a:ext uri="{FF2B5EF4-FFF2-40B4-BE49-F238E27FC236}">
                <a16:creationId xmlns:a16="http://schemas.microsoft.com/office/drawing/2014/main" xmlns="" id="{C4AA7C84-F033-48D1-9FF5-ED9A58274653}"/>
              </a:ext>
            </a:extLst>
          </p:cNvPr>
          <p:cNvGraphicFramePr>
            <a:graphicFrameLocks noGrp="1" noChangeAspect="1"/>
          </p:cNvGraphicFramePr>
          <p:nvPr>
            <p:ph idx="1"/>
          </p:nvPr>
        </p:nvGraphicFramePr>
        <p:xfrm>
          <a:off x="1992313" y="1341439"/>
          <a:ext cx="7848600" cy="4751387"/>
        </p:xfrm>
        <a:graphic>
          <a:graphicData uri="http://schemas.openxmlformats.org/presentationml/2006/ole">
            <p:oleObj spid="_x0000_s48140" name="Εικόνα bitmap" r:id="rId3" imgW="5266667" imgH="3296110" progId="PBrush">
              <p:embed/>
            </p:oleObj>
          </a:graphicData>
        </a:graphic>
      </p:graphicFrame>
      <p:sp>
        <p:nvSpPr>
          <p:cNvPr id="90116" name="Rectangle 6">
            <a:extLst>
              <a:ext uri="{FF2B5EF4-FFF2-40B4-BE49-F238E27FC236}">
                <a16:creationId xmlns:a16="http://schemas.microsoft.com/office/drawing/2014/main" xmlns="" id="{48BC582E-9492-49D6-BFAC-8B4976C9A6A1}"/>
              </a:ext>
            </a:extLst>
          </p:cNvPr>
          <p:cNvSpPr>
            <a:spLocks noChangeArrowheads="1"/>
          </p:cNvSpPr>
          <p:nvPr/>
        </p:nvSpPr>
        <p:spPr bwMode="auto">
          <a:xfrm>
            <a:off x="8783638" y="6264276"/>
            <a:ext cx="1200150"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r>
              <a:rPr lang="en-US" altLang="el-GR" sz="1000">
                <a:solidFill>
                  <a:srgbClr val="FF0066"/>
                </a:solidFill>
              </a:rPr>
              <a:t>Braunwald 7th  ed</a:t>
            </a:r>
            <a:endParaRPr lang="el-GR" altLang="el-GR" sz="1000">
              <a:solidFill>
                <a:srgbClr val="FF0066"/>
              </a:solidFill>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4">
            <a:extLst>
              <a:ext uri="{FF2B5EF4-FFF2-40B4-BE49-F238E27FC236}">
                <a16:creationId xmlns:a16="http://schemas.microsoft.com/office/drawing/2014/main" xmlns="" id="{8A09530E-83D1-4550-901D-C7981E0449EF}"/>
              </a:ext>
            </a:extLst>
          </p:cNvPr>
          <p:cNvSpPr>
            <a:spLocks noGrp="1" noChangeArrowheads="1"/>
          </p:cNvSpPr>
          <p:nvPr>
            <p:ph type="title"/>
          </p:nvPr>
        </p:nvSpPr>
        <p:spPr/>
        <p:txBody>
          <a:bodyPr/>
          <a:lstStyle/>
          <a:p>
            <a:pPr eaLnBrk="1" hangingPunct="1"/>
            <a:r>
              <a:rPr lang="el-GR" altLang="el-GR" sz="2400" b="1" u="sng"/>
              <a:t>Μετάπτωση κολπικής μαρμαρυγής με ευρέα </a:t>
            </a:r>
            <a:r>
              <a:rPr lang="en-US" altLang="el-GR" sz="2400" b="1" u="sng"/>
              <a:t>QRS</a:t>
            </a:r>
            <a:r>
              <a:rPr lang="el-GR" altLang="el-GR" sz="2400" b="1" u="sng"/>
              <a:t>σε κοιλιακή μαρμαρυγή.</a:t>
            </a:r>
          </a:p>
        </p:txBody>
      </p:sp>
      <p:graphicFrame>
        <p:nvGraphicFramePr>
          <p:cNvPr id="91139" name="Object 3">
            <a:extLst>
              <a:ext uri="{FF2B5EF4-FFF2-40B4-BE49-F238E27FC236}">
                <a16:creationId xmlns:a16="http://schemas.microsoft.com/office/drawing/2014/main" xmlns="" id="{03780E3F-5259-4183-8BDA-4E6F952DEC3A}"/>
              </a:ext>
            </a:extLst>
          </p:cNvPr>
          <p:cNvGraphicFramePr>
            <a:graphicFrameLocks noGrp="1" noChangeAspect="1"/>
          </p:cNvGraphicFramePr>
          <p:nvPr>
            <p:ph idx="1"/>
          </p:nvPr>
        </p:nvGraphicFramePr>
        <p:xfrm>
          <a:off x="1992313" y="1412875"/>
          <a:ext cx="8064500" cy="4997450"/>
        </p:xfrm>
        <a:graphic>
          <a:graphicData uri="http://schemas.openxmlformats.org/presentationml/2006/ole">
            <p:oleObj spid="_x0000_s49164" name="Εικόνα bitmap" r:id="rId3" imgW="6752381" imgH="3943901" progId="PBrush">
              <p:embed/>
            </p:oleObj>
          </a:graphicData>
        </a:graphic>
      </p:graphicFrame>
      <p:sp>
        <p:nvSpPr>
          <p:cNvPr id="91140" name="Rectangle 6">
            <a:extLst>
              <a:ext uri="{FF2B5EF4-FFF2-40B4-BE49-F238E27FC236}">
                <a16:creationId xmlns:a16="http://schemas.microsoft.com/office/drawing/2014/main" xmlns="" id="{F70A5A53-DFDD-4373-8C65-0452AC5AAC1B}"/>
              </a:ext>
            </a:extLst>
          </p:cNvPr>
          <p:cNvSpPr>
            <a:spLocks noChangeArrowheads="1"/>
          </p:cNvSpPr>
          <p:nvPr/>
        </p:nvSpPr>
        <p:spPr bwMode="auto">
          <a:xfrm>
            <a:off x="8904288" y="6524626"/>
            <a:ext cx="1200150" cy="244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r>
              <a:rPr lang="en-US" altLang="el-GR" sz="1000">
                <a:solidFill>
                  <a:srgbClr val="FF0066"/>
                </a:solidFill>
              </a:rPr>
              <a:t>Braunwald 7th  ed</a:t>
            </a:r>
            <a:endParaRPr lang="el-GR" altLang="el-GR" sz="1000">
              <a:solidFill>
                <a:srgbClr val="FF0066"/>
              </a:solidFill>
            </a:endParaRPr>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Προεπιλεγμένη σχεδίαση">
  <a:themeElements>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Προεπιλεγμένη σχεδίαση">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Προεπιλεγμένη σχεδίαση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Προεπιλεγμένη σχεδίαση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Προεπιλεγμένη σχεδίαση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Προεπιλεγμένη σχεδίαση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Προεπιλεγμένη σχεδίαση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Προεπιλεγμένη σχεδίαση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Προεπιλεγμένη σχεδίαση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Προεπιλεγμένη σχεδίαση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Προεπιλεγμένη σχεδίαση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Προεπιλεγμένη σχεδίαση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Προεπιλεγμένη σχεδίαση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Κυματάκι">
  <a:themeElements>
    <a:clrScheme name="Κυματάκι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fontScheme name="Κυματάκι">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Κυματάκι 1">
        <a:dk1>
          <a:srgbClr val="2B2B85"/>
        </a:dk1>
        <a:lt1>
          <a:srgbClr val="FFFFFF"/>
        </a:lt1>
        <a:dk2>
          <a:srgbClr val="00254A"/>
        </a:dk2>
        <a:lt2>
          <a:srgbClr val="C0C0C0"/>
        </a:lt2>
        <a:accent1>
          <a:srgbClr val="0099FF"/>
        </a:accent1>
        <a:accent2>
          <a:srgbClr val="006699"/>
        </a:accent2>
        <a:accent3>
          <a:srgbClr val="AAACB1"/>
        </a:accent3>
        <a:accent4>
          <a:srgbClr val="DADADA"/>
        </a:accent4>
        <a:accent5>
          <a:srgbClr val="AACAFF"/>
        </a:accent5>
        <a:accent6>
          <a:srgbClr val="005C8A"/>
        </a:accent6>
        <a:hlink>
          <a:srgbClr val="99CCFF"/>
        </a:hlink>
        <a:folHlink>
          <a:srgbClr val="8F8FB5"/>
        </a:folHlink>
      </a:clrScheme>
      <a:clrMap bg1="dk2" tx1="lt1" bg2="dk1" tx2="lt2" accent1="accent1" accent2="accent2" accent3="accent3" accent4="accent4" accent5="accent5" accent6="accent6" hlink="hlink" folHlink="folHlink"/>
    </a:extraClrScheme>
    <a:extraClrScheme>
      <a:clrScheme name="Κυματάκι 2">
        <a:dk1>
          <a:srgbClr val="3B4B5D"/>
        </a:dk1>
        <a:lt1>
          <a:srgbClr val="FFFFFF"/>
        </a:lt1>
        <a:dk2>
          <a:srgbClr val="466886"/>
        </a:dk2>
        <a:lt2>
          <a:srgbClr val="CCECFF"/>
        </a:lt2>
        <a:accent1>
          <a:srgbClr val="6D9D97"/>
        </a:accent1>
        <a:accent2>
          <a:srgbClr val="53718C"/>
        </a:accent2>
        <a:accent3>
          <a:srgbClr val="B0B9C3"/>
        </a:accent3>
        <a:accent4>
          <a:srgbClr val="DADADA"/>
        </a:accent4>
        <a:accent5>
          <a:srgbClr val="BACCC9"/>
        </a:accent5>
        <a:accent6>
          <a:srgbClr val="4A667E"/>
        </a:accent6>
        <a:hlink>
          <a:srgbClr val="99CCFF"/>
        </a:hlink>
        <a:folHlink>
          <a:srgbClr val="A97CF2"/>
        </a:folHlink>
      </a:clrScheme>
      <a:clrMap bg1="dk2" tx1="lt1" bg2="dk1" tx2="lt2" accent1="accent1" accent2="accent2" accent3="accent3" accent4="accent4" accent5="accent5" accent6="accent6" hlink="hlink" folHlink="folHlink"/>
    </a:extraClrScheme>
    <a:extraClrScheme>
      <a:clrScheme name="Κυματάκι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clrMap bg1="dk2" tx1="lt1" bg2="dk1" tx2="lt2" accent1="accent1" accent2="accent2" accent3="accent3" accent4="accent4" accent5="accent5" accent6="accent6" hlink="hlink" folHlink="folHlink"/>
    </a:extraClrScheme>
    <a:extraClrScheme>
      <a:clrScheme name="Κυματάκι 4">
        <a:dk1>
          <a:srgbClr val="9B69FF"/>
        </a:dk1>
        <a:lt1>
          <a:srgbClr val="FFFFFF"/>
        </a:lt1>
        <a:dk2>
          <a:srgbClr val="666699"/>
        </a:dk2>
        <a:lt2>
          <a:srgbClr val="D9D9FF"/>
        </a:lt2>
        <a:accent1>
          <a:srgbClr val="66CCFF"/>
        </a:accent1>
        <a:accent2>
          <a:srgbClr val="9966FF"/>
        </a:accent2>
        <a:accent3>
          <a:srgbClr val="B8B8CA"/>
        </a:accent3>
        <a:accent4>
          <a:srgbClr val="DADADA"/>
        </a:accent4>
        <a:accent5>
          <a:srgbClr val="B8E2FF"/>
        </a:accent5>
        <a:accent6>
          <a:srgbClr val="8A5CE7"/>
        </a:accent6>
        <a:hlink>
          <a:srgbClr val="0099CC"/>
        </a:hlink>
        <a:folHlink>
          <a:srgbClr val="003399"/>
        </a:folHlink>
      </a:clrScheme>
      <a:clrMap bg1="dk2" tx1="lt1" bg2="dk1" tx2="lt2" accent1="accent1" accent2="accent2" accent3="accent3" accent4="accent4" accent5="accent5" accent6="accent6" hlink="hlink" folHlink="folHlink"/>
    </a:extraClrScheme>
    <a:extraClrScheme>
      <a:clrScheme name="Κυματάκι 5">
        <a:dk1>
          <a:srgbClr val="008080"/>
        </a:dk1>
        <a:lt1>
          <a:srgbClr val="FFFFFF"/>
        </a:lt1>
        <a:dk2>
          <a:srgbClr val="006666"/>
        </a:dk2>
        <a:lt2>
          <a:srgbClr val="FFFFCC"/>
        </a:lt2>
        <a:accent1>
          <a:srgbClr val="0099FF"/>
        </a:accent1>
        <a:accent2>
          <a:srgbClr val="008080"/>
        </a:accent2>
        <a:accent3>
          <a:srgbClr val="AAB8B8"/>
        </a:accent3>
        <a:accent4>
          <a:srgbClr val="DADADA"/>
        </a:accent4>
        <a:accent5>
          <a:srgbClr val="AACAFF"/>
        </a:accent5>
        <a:accent6>
          <a:srgbClr val="007373"/>
        </a:accent6>
        <a:hlink>
          <a:srgbClr val="1ACE9F"/>
        </a:hlink>
        <a:folHlink>
          <a:srgbClr val="A5B5CD"/>
        </a:folHlink>
      </a:clrScheme>
      <a:clrMap bg1="dk2" tx1="lt1" bg2="dk1" tx2="lt2" accent1="accent1" accent2="accent2" accent3="accent3" accent4="accent4" accent5="accent5" accent6="accent6" hlink="hlink" folHlink="folHlink"/>
    </a:extraClrScheme>
    <a:extraClrScheme>
      <a:clrScheme name="Κυματάκι 6">
        <a:dk1>
          <a:srgbClr val="CDD9D1"/>
        </a:dk1>
        <a:lt1>
          <a:srgbClr val="FFFFFF"/>
        </a:lt1>
        <a:dk2>
          <a:srgbClr val="A3BBA9"/>
        </a:dk2>
        <a:lt2>
          <a:srgbClr val="007D80"/>
        </a:lt2>
        <a:accent1>
          <a:srgbClr val="9CA8A4"/>
        </a:accent1>
        <a:accent2>
          <a:srgbClr val="CBD7CE"/>
        </a:accent2>
        <a:accent3>
          <a:srgbClr val="CEDAD1"/>
        </a:accent3>
        <a:accent4>
          <a:srgbClr val="DADADA"/>
        </a:accent4>
        <a:accent5>
          <a:srgbClr val="CBD1CF"/>
        </a:accent5>
        <a:accent6>
          <a:srgbClr val="B8C3BA"/>
        </a:accent6>
        <a:hlink>
          <a:srgbClr val="009900"/>
        </a:hlink>
        <a:folHlink>
          <a:srgbClr val="009999"/>
        </a:folHlink>
      </a:clrScheme>
      <a:clrMap bg1="dk2" tx1="lt1" bg2="dk1" tx2="lt2" accent1="accent1" accent2="accent2" accent3="accent3" accent4="accent4" accent5="accent5" accent6="accent6" hlink="hlink" folHlink="folHlink"/>
    </a:extraClrScheme>
    <a:extraClrScheme>
      <a:clrScheme name="Κυματάκι 7">
        <a:dk1>
          <a:srgbClr val="686B5D"/>
        </a:dk1>
        <a:lt1>
          <a:srgbClr val="DCDAD0"/>
        </a:lt1>
        <a:dk2>
          <a:srgbClr val="525040"/>
        </a:dk2>
        <a:lt2>
          <a:srgbClr val="D3D2A6"/>
        </a:lt2>
        <a:accent1>
          <a:srgbClr val="5D8770"/>
        </a:accent1>
        <a:accent2>
          <a:srgbClr val="686B5D"/>
        </a:accent2>
        <a:accent3>
          <a:srgbClr val="B3B3AF"/>
        </a:accent3>
        <a:accent4>
          <a:srgbClr val="BCBAB1"/>
        </a:accent4>
        <a:accent5>
          <a:srgbClr val="B6C3BB"/>
        </a:accent5>
        <a:accent6>
          <a:srgbClr val="5E6053"/>
        </a:accent6>
        <a:hlink>
          <a:srgbClr val="85B7A9"/>
        </a:hlink>
        <a:folHlink>
          <a:srgbClr val="B89362"/>
        </a:folHlink>
      </a:clrScheme>
      <a:clrMap bg1="dk2" tx1="lt1" bg2="dk1" tx2="lt2" accent1="accent1" accent2="accent2" accent3="accent3" accent4="accent4" accent5="accent5" accent6="accent6" hlink="hlink" folHlink="folHlink"/>
    </a:extraClrScheme>
    <a:extraClrScheme>
      <a:clrScheme name="Κυματάκι 8">
        <a:dk1>
          <a:srgbClr val="000000"/>
        </a:dk1>
        <a:lt1>
          <a:srgbClr val="EAEAEA"/>
        </a:lt1>
        <a:dk2>
          <a:srgbClr val="000000"/>
        </a:dk2>
        <a:lt2>
          <a:srgbClr val="B2B2B2"/>
        </a:lt2>
        <a:accent1>
          <a:srgbClr val="A4BCC4"/>
        </a:accent1>
        <a:accent2>
          <a:srgbClr val="FFFFFF"/>
        </a:accent2>
        <a:accent3>
          <a:srgbClr val="F3F3F3"/>
        </a:accent3>
        <a:accent4>
          <a:srgbClr val="000000"/>
        </a:accent4>
        <a:accent5>
          <a:srgbClr val="CFDADE"/>
        </a:accent5>
        <a:accent6>
          <a:srgbClr val="E7E7E7"/>
        </a:accent6>
        <a:hlink>
          <a:srgbClr val="0066FF"/>
        </a:hlink>
        <a:folHlink>
          <a:srgbClr val="00CC66"/>
        </a:folHlink>
      </a:clrScheme>
      <a:clrMap bg1="lt1" tx1="dk1" bg2="lt2" tx2="dk2" accent1="accent1" accent2="accent2" accent3="accent3" accent4="accent4" accent5="accent5" accent6="accent6" hlink="hlink" folHlink="folHlink"/>
    </a:extraClrScheme>
    <a:extraClrScheme>
      <a:clrScheme name="Κυματάκι 9">
        <a:dk1>
          <a:srgbClr val="000000"/>
        </a:dk1>
        <a:lt1>
          <a:srgbClr val="D7D1B9"/>
        </a:lt1>
        <a:dk2>
          <a:srgbClr val="B39257"/>
        </a:dk2>
        <a:lt2>
          <a:srgbClr val="B1A887"/>
        </a:lt2>
        <a:accent1>
          <a:srgbClr val="FFCC66"/>
        </a:accent1>
        <a:accent2>
          <a:srgbClr val="E6E3AC"/>
        </a:accent2>
        <a:accent3>
          <a:srgbClr val="E8E5D9"/>
        </a:accent3>
        <a:accent4>
          <a:srgbClr val="000000"/>
        </a:accent4>
        <a:accent5>
          <a:srgbClr val="FFE2B8"/>
        </a:accent5>
        <a:accent6>
          <a:srgbClr val="D0CE9B"/>
        </a:accent6>
        <a:hlink>
          <a:srgbClr val="666633"/>
        </a:hlink>
        <a:folHlink>
          <a:srgbClr val="9C98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Προεπιλεγμένη σχεδίαση">
  <a:themeElements>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Προεπιλεγμένη σχεδίαση">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Προεπιλεγμένη σχεδίαση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Προεπιλεγμένη σχεδίαση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Προεπιλεγμένη σχεδίαση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Προεπιλεγμένη σχεδίαση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Προεπιλεγμένη σχεδίαση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Προεπιλεγμένη σχεδίαση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Προεπιλεγμένη σχεδίαση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Προεπιλεγμένη σχεδίαση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Προεπιλεγμένη σχεδίαση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Προεπιλεγμένη σχεδίαση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Προεπιλεγμένη σχεδίαση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Προεπιλεγμένη σχεδίαση">
  <a:themeElements>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Προεπιλεγμένη σχεδίαση">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Προεπιλεγμένη σχεδίαση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Προεπιλεγμένη σχεδίαση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Προεπιλεγμένη σχεδίαση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Προεπιλεγμένη σχεδίαση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Προεπιλεγμένη σχεδίαση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Προεπιλεγμένη σχεδίαση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Προεπιλεγμένη σχεδίαση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Προεπιλεγμένη σχεδίαση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Προεπιλεγμένη σχεδίαση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Προεπιλεγμένη σχεδίαση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Προεπιλεγμένη σχεδίαση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Slipstream">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7.xml><?xml version="1.0" encoding="utf-8"?>
<a:theme xmlns:a="http://schemas.openxmlformats.org/drawingml/2006/main" name="1_Κυματάκι">
  <a:themeElements>
    <a:clrScheme name="Κυματάκι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fontScheme name="Κυματάκι">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Κυματάκι 1">
        <a:dk1>
          <a:srgbClr val="2B2B85"/>
        </a:dk1>
        <a:lt1>
          <a:srgbClr val="FFFFFF"/>
        </a:lt1>
        <a:dk2>
          <a:srgbClr val="00254A"/>
        </a:dk2>
        <a:lt2>
          <a:srgbClr val="C0C0C0"/>
        </a:lt2>
        <a:accent1>
          <a:srgbClr val="0099FF"/>
        </a:accent1>
        <a:accent2>
          <a:srgbClr val="006699"/>
        </a:accent2>
        <a:accent3>
          <a:srgbClr val="AAACB1"/>
        </a:accent3>
        <a:accent4>
          <a:srgbClr val="DADADA"/>
        </a:accent4>
        <a:accent5>
          <a:srgbClr val="AACAFF"/>
        </a:accent5>
        <a:accent6>
          <a:srgbClr val="005C8A"/>
        </a:accent6>
        <a:hlink>
          <a:srgbClr val="99CCFF"/>
        </a:hlink>
        <a:folHlink>
          <a:srgbClr val="8F8FB5"/>
        </a:folHlink>
      </a:clrScheme>
      <a:clrMap bg1="dk2" tx1="lt1" bg2="dk1" tx2="lt2" accent1="accent1" accent2="accent2" accent3="accent3" accent4="accent4" accent5="accent5" accent6="accent6" hlink="hlink" folHlink="folHlink"/>
    </a:extraClrScheme>
    <a:extraClrScheme>
      <a:clrScheme name="Κυματάκι 2">
        <a:dk1>
          <a:srgbClr val="3B4B5D"/>
        </a:dk1>
        <a:lt1>
          <a:srgbClr val="FFFFFF"/>
        </a:lt1>
        <a:dk2>
          <a:srgbClr val="466886"/>
        </a:dk2>
        <a:lt2>
          <a:srgbClr val="CCECFF"/>
        </a:lt2>
        <a:accent1>
          <a:srgbClr val="6D9D97"/>
        </a:accent1>
        <a:accent2>
          <a:srgbClr val="53718C"/>
        </a:accent2>
        <a:accent3>
          <a:srgbClr val="B0B9C3"/>
        </a:accent3>
        <a:accent4>
          <a:srgbClr val="DADADA"/>
        </a:accent4>
        <a:accent5>
          <a:srgbClr val="BACCC9"/>
        </a:accent5>
        <a:accent6>
          <a:srgbClr val="4A667E"/>
        </a:accent6>
        <a:hlink>
          <a:srgbClr val="99CCFF"/>
        </a:hlink>
        <a:folHlink>
          <a:srgbClr val="A97CF2"/>
        </a:folHlink>
      </a:clrScheme>
      <a:clrMap bg1="dk2" tx1="lt1" bg2="dk1" tx2="lt2" accent1="accent1" accent2="accent2" accent3="accent3" accent4="accent4" accent5="accent5" accent6="accent6" hlink="hlink" folHlink="folHlink"/>
    </a:extraClrScheme>
    <a:extraClrScheme>
      <a:clrScheme name="Κυματάκι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clrMap bg1="dk2" tx1="lt1" bg2="dk1" tx2="lt2" accent1="accent1" accent2="accent2" accent3="accent3" accent4="accent4" accent5="accent5" accent6="accent6" hlink="hlink" folHlink="folHlink"/>
    </a:extraClrScheme>
    <a:extraClrScheme>
      <a:clrScheme name="Κυματάκι 4">
        <a:dk1>
          <a:srgbClr val="9B69FF"/>
        </a:dk1>
        <a:lt1>
          <a:srgbClr val="FFFFFF"/>
        </a:lt1>
        <a:dk2>
          <a:srgbClr val="666699"/>
        </a:dk2>
        <a:lt2>
          <a:srgbClr val="D9D9FF"/>
        </a:lt2>
        <a:accent1>
          <a:srgbClr val="66CCFF"/>
        </a:accent1>
        <a:accent2>
          <a:srgbClr val="9966FF"/>
        </a:accent2>
        <a:accent3>
          <a:srgbClr val="B8B8CA"/>
        </a:accent3>
        <a:accent4>
          <a:srgbClr val="DADADA"/>
        </a:accent4>
        <a:accent5>
          <a:srgbClr val="B8E2FF"/>
        </a:accent5>
        <a:accent6>
          <a:srgbClr val="8A5CE7"/>
        </a:accent6>
        <a:hlink>
          <a:srgbClr val="0099CC"/>
        </a:hlink>
        <a:folHlink>
          <a:srgbClr val="003399"/>
        </a:folHlink>
      </a:clrScheme>
      <a:clrMap bg1="dk2" tx1="lt1" bg2="dk1" tx2="lt2" accent1="accent1" accent2="accent2" accent3="accent3" accent4="accent4" accent5="accent5" accent6="accent6" hlink="hlink" folHlink="folHlink"/>
    </a:extraClrScheme>
    <a:extraClrScheme>
      <a:clrScheme name="Κυματάκι 5">
        <a:dk1>
          <a:srgbClr val="008080"/>
        </a:dk1>
        <a:lt1>
          <a:srgbClr val="FFFFFF"/>
        </a:lt1>
        <a:dk2>
          <a:srgbClr val="006666"/>
        </a:dk2>
        <a:lt2>
          <a:srgbClr val="FFFFCC"/>
        </a:lt2>
        <a:accent1>
          <a:srgbClr val="0099FF"/>
        </a:accent1>
        <a:accent2>
          <a:srgbClr val="008080"/>
        </a:accent2>
        <a:accent3>
          <a:srgbClr val="AAB8B8"/>
        </a:accent3>
        <a:accent4>
          <a:srgbClr val="DADADA"/>
        </a:accent4>
        <a:accent5>
          <a:srgbClr val="AACAFF"/>
        </a:accent5>
        <a:accent6>
          <a:srgbClr val="007373"/>
        </a:accent6>
        <a:hlink>
          <a:srgbClr val="1ACE9F"/>
        </a:hlink>
        <a:folHlink>
          <a:srgbClr val="A5B5CD"/>
        </a:folHlink>
      </a:clrScheme>
      <a:clrMap bg1="dk2" tx1="lt1" bg2="dk1" tx2="lt2" accent1="accent1" accent2="accent2" accent3="accent3" accent4="accent4" accent5="accent5" accent6="accent6" hlink="hlink" folHlink="folHlink"/>
    </a:extraClrScheme>
    <a:extraClrScheme>
      <a:clrScheme name="Κυματάκι 6">
        <a:dk1>
          <a:srgbClr val="CDD9D1"/>
        </a:dk1>
        <a:lt1>
          <a:srgbClr val="FFFFFF"/>
        </a:lt1>
        <a:dk2>
          <a:srgbClr val="A3BBA9"/>
        </a:dk2>
        <a:lt2>
          <a:srgbClr val="007D80"/>
        </a:lt2>
        <a:accent1>
          <a:srgbClr val="9CA8A4"/>
        </a:accent1>
        <a:accent2>
          <a:srgbClr val="CBD7CE"/>
        </a:accent2>
        <a:accent3>
          <a:srgbClr val="CEDAD1"/>
        </a:accent3>
        <a:accent4>
          <a:srgbClr val="DADADA"/>
        </a:accent4>
        <a:accent5>
          <a:srgbClr val="CBD1CF"/>
        </a:accent5>
        <a:accent6>
          <a:srgbClr val="B8C3BA"/>
        </a:accent6>
        <a:hlink>
          <a:srgbClr val="009900"/>
        </a:hlink>
        <a:folHlink>
          <a:srgbClr val="009999"/>
        </a:folHlink>
      </a:clrScheme>
      <a:clrMap bg1="dk2" tx1="lt1" bg2="dk1" tx2="lt2" accent1="accent1" accent2="accent2" accent3="accent3" accent4="accent4" accent5="accent5" accent6="accent6" hlink="hlink" folHlink="folHlink"/>
    </a:extraClrScheme>
    <a:extraClrScheme>
      <a:clrScheme name="Κυματάκι 7">
        <a:dk1>
          <a:srgbClr val="686B5D"/>
        </a:dk1>
        <a:lt1>
          <a:srgbClr val="DCDAD0"/>
        </a:lt1>
        <a:dk2>
          <a:srgbClr val="525040"/>
        </a:dk2>
        <a:lt2>
          <a:srgbClr val="D3D2A6"/>
        </a:lt2>
        <a:accent1>
          <a:srgbClr val="5D8770"/>
        </a:accent1>
        <a:accent2>
          <a:srgbClr val="686B5D"/>
        </a:accent2>
        <a:accent3>
          <a:srgbClr val="B3B3AF"/>
        </a:accent3>
        <a:accent4>
          <a:srgbClr val="BCBAB1"/>
        </a:accent4>
        <a:accent5>
          <a:srgbClr val="B6C3BB"/>
        </a:accent5>
        <a:accent6>
          <a:srgbClr val="5E6053"/>
        </a:accent6>
        <a:hlink>
          <a:srgbClr val="85B7A9"/>
        </a:hlink>
        <a:folHlink>
          <a:srgbClr val="B89362"/>
        </a:folHlink>
      </a:clrScheme>
      <a:clrMap bg1="dk2" tx1="lt1" bg2="dk1" tx2="lt2" accent1="accent1" accent2="accent2" accent3="accent3" accent4="accent4" accent5="accent5" accent6="accent6" hlink="hlink" folHlink="folHlink"/>
    </a:extraClrScheme>
    <a:extraClrScheme>
      <a:clrScheme name="Κυματάκι 8">
        <a:dk1>
          <a:srgbClr val="000000"/>
        </a:dk1>
        <a:lt1>
          <a:srgbClr val="EAEAEA"/>
        </a:lt1>
        <a:dk2>
          <a:srgbClr val="000000"/>
        </a:dk2>
        <a:lt2>
          <a:srgbClr val="B2B2B2"/>
        </a:lt2>
        <a:accent1>
          <a:srgbClr val="A4BCC4"/>
        </a:accent1>
        <a:accent2>
          <a:srgbClr val="FFFFFF"/>
        </a:accent2>
        <a:accent3>
          <a:srgbClr val="F3F3F3"/>
        </a:accent3>
        <a:accent4>
          <a:srgbClr val="000000"/>
        </a:accent4>
        <a:accent5>
          <a:srgbClr val="CFDADE"/>
        </a:accent5>
        <a:accent6>
          <a:srgbClr val="E7E7E7"/>
        </a:accent6>
        <a:hlink>
          <a:srgbClr val="0066FF"/>
        </a:hlink>
        <a:folHlink>
          <a:srgbClr val="00CC66"/>
        </a:folHlink>
      </a:clrScheme>
      <a:clrMap bg1="lt1" tx1="dk1" bg2="lt2" tx2="dk2" accent1="accent1" accent2="accent2" accent3="accent3" accent4="accent4" accent5="accent5" accent6="accent6" hlink="hlink" folHlink="folHlink"/>
    </a:extraClrScheme>
    <a:extraClrScheme>
      <a:clrScheme name="Κυματάκι 9">
        <a:dk1>
          <a:srgbClr val="000000"/>
        </a:dk1>
        <a:lt1>
          <a:srgbClr val="D7D1B9"/>
        </a:lt1>
        <a:dk2>
          <a:srgbClr val="B39257"/>
        </a:dk2>
        <a:lt2>
          <a:srgbClr val="B1A887"/>
        </a:lt2>
        <a:accent1>
          <a:srgbClr val="FFCC66"/>
        </a:accent1>
        <a:accent2>
          <a:srgbClr val="E6E3AC"/>
        </a:accent2>
        <a:accent3>
          <a:srgbClr val="E8E5D9"/>
        </a:accent3>
        <a:accent4>
          <a:srgbClr val="000000"/>
        </a:accent4>
        <a:accent5>
          <a:srgbClr val="FFE2B8"/>
        </a:accent5>
        <a:accent6>
          <a:srgbClr val="D0CE9B"/>
        </a:accent6>
        <a:hlink>
          <a:srgbClr val="666633"/>
        </a:hlink>
        <a:folHlink>
          <a:srgbClr val="9C980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824</TotalTime>
  <Words>2812</Words>
  <Application>Microsoft Office PowerPoint</Application>
  <PresentationFormat>Προσαρμογή</PresentationFormat>
  <Paragraphs>514</Paragraphs>
  <Slides>102</Slides>
  <Notes>2</Notes>
  <HiddenSlides>2</HiddenSlides>
  <MMClips>0</MMClips>
  <ScaleCrop>false</ScaleCrop>
  <HeadingPairs>
    <vt:vector size="6" baseType="variant">
      <vt:variant>
        <vt:lpstr>Θέμα</vt:lpstr>
      </vt:variant>
      <vt:variant>
        <vt:i4>7</vt:i4>
      </vt:variant>
      <vt:variant>
        <vt:lpstr>Ενσωματωμένοι διακομιστές OLE</vt:lpstr>
      </vt:variant>
      <vt:variant>
        <vt:i4>1</vt:i4>
      </vt:variant>
      <vt:variant>
        <vt:lpstr>Τίτλοι διαφανειών</vt:lpstr>
      </vt:variant>
      <vt:variant>
        <vt:i4>102</vt:i4>
      </vt:variant>
    </vt:vector>
  </HeadingPairs>
  <TitlesOfParts>
    <vt:vector size="110" baseType="lpstr">
      <vt:lpstr>Θέμα του Office</vt:lpstr>
      <vt:lpstr>Προεπιλεγμένη σχεδίαση</vt:lpstr>
      <vt:lpstr>Κυματάκι</vt:lpstr>
      <vt:lpstr>1_Προεπιλεγμένη σχεδίαση</vt:lpstr>
      <vt:lpstr>2_Προεπιλεγμένη σχεδίαση</vt:lpstr>
      <vt:lpstr>Slipstream</vt:lpstr>
      <vt:lpstr>1_Κυματάκι</vt:lpstr>
      <vt:lpstr>Εικόνα bitmap</vt:lpstr>
      <vt:lpstr>Διαφάνεια 1</vt:lpstr>
      <vt:lpstr>Διαφάνεια 2</vt:lpstr>
      <vt:lpstr>Διαφάνεια 3</vt:lpstr>
      <vt:lpstr>THE CARDIAC ACTION POTENTIAL</vt:lpstr>
      <vt:lpstr>THE CARDIAC ACTION POTENTIAL</vt:lpstr>
      <vt:lpstr>MECHANISM OF CARDIAC ARRHYTHMIAS</vt:lpstr>
      <vt:lpstr>ELECTROPHYSIOLOGY LABORATORY</vt:lpstr>
      <vt:lpstr>Electrode catheters and their placements</vt:lpstr>
      <vt:lpstr>Recording intracardiac electrograms</vt:lpstr>
      <vt:lpstr>Recording intracardiac electrograms</vt:lpstr>
      <vt:lpstr>ΥΠΕΡΚΟΙΛΙΑΚΕΣ ΑΡΡΥΘΜΙΕΣ</vt:lpstr>
      <vt:lpstr>Διαφάνεια 12</vt:lpstr>
      <vt:lpstr>III. Από τον κόμβο και το δεμάτιο του  His</vt:lpstr>
      <vt:lpstr>1. Φλεβοκομβική ταχυκαρδία </vt:lpstr>
      <vt:lpstr>Διαφάνεια 15</vt:lpstr>
      <vt:lpstr>2. Φλεβοκομβική βραδυκαρδία </vt:lpstr>
      <vt:lpstr>Διαφάνεια 17</vt:lpstr>
      <vt:lpstr>3. Φλεβοκομβική ή αναπνευστική αρρυθμία.</vt:lpstr>
      <vt:lpstr>4. Φλεβοκομβοκολπικός αποκλεισμός. </vt:lpstr>
      <vt:lpstr>Διαφάνεια 20</vt:lpstr>
      <vt:lpstr>ΙΙ. Από τον κόλπο           1. Έκτακτες κολπικές συστολές </vt:lpstr>
      <vt:lpstr>ΠΡΩΙΜΕΣ ΚΟΛΠΙΚΕΣ ΑΠΟΚΛΕΙΣΘΕΙΣΕΣ</vt:lpstr>
      <vt:lpstr>ΠΡΩΙΜΕΣ ΚΟΛΠΙΚΕΣ ΑΠΟΚΛΕΙΣΘΕΙΣΕΣ</vt:lpstr>
      <vt:lpstr>ΠΡΩΙΜΕΣ ΚΟΛΠΙΚΕΣ ΜΕ ΑΛΛΟΔΡΟΜΙΑ </vt:lpstr>
      <vt:lpstr>Κολπικές διαφυγές</vt:lpstr>
      <vt:lpstr>Διαφάνεια 26</vt:lpstr>
      <vt:lpstr>Διαφάνεια 27</vt:lpstr>
      <vt:lpstr>Διαφάνεια 28</vt:lpstr>
      <vt:lpstr>Διαφάνεια 29</vt:lpstr>
      <vt:lpstr>3. Παροξυσμική κολπική ταχυκαρδία (PAT) </vt:lpstr>
      <vt:lpstr>Παροξυσμική κολπική ταχυκαρδία με αποκλεισμό</vt:lpstr>
      <vt:lpstr>Διαφάνεια 32</vt:lpstr>
      <vt:lpstr>5. Κολπικός πτερυγισμός </vt:lpstr>
      <vt:lpstr>1. Atrial Flutter</vt:lpstr>
      <vt:lpstr>Διαφάνεια 35</vt:lpstr>
      <vt:lpstr>CTI-dependent Atrial Flutter</vt:lpstr>
      <vt:lpstr>Διαφάνεια 37</vt:lpstr>
      <vt:lpstr>Μάλαξη καρωτιδικού κόλπου</vt:lpstr>
      <vt:lpstr>128</vt:lpstr>
      <vt:lpstr> 6. Κολπική μαρμαρυγή </vt:lpstr>
      <vt:lpstr>Διαφάνεια 41</vt:lpstr>
      <vt:lpstr>ATRIAL FIBRILLATION</vt:lpstr>
      <vt:lpstr>7.Πλανώμενος βηματοδότης</vt:lpstr>
      <vt:lpstr>8. Πολυεστιακή κολπική  ταχυκαρδία ή χαώδης κολπικός ρυθμός </vt:lpstr>
      <vt:lpstr>Διαφάνεια 45</vt:lpstr>
      <vt:lpstr>  1. Έκτακτες  κομβικές συστολές</vt:lpstr>
      <vt:lpstr>Ατελής αναπληρωματική παύλα </vt:lpstr>
      <vt:lpstr>2. Κομβικές διαφυγές (συστολές εκ διαφυγής- κομβικός      ρυθμός). </vt:lpstr>
      <vt:lpstr>Όταν η αδράνεια του φλεβοκόμβου παραταθεί, αναλαμβάνει ο κόμβος ως «δευτερεύον» κέντρο, με συχνότητα &lt;100/λεπτό.</vt:lpstr>
      <vt:lpstr>3. Κολποκοιλιακή κομβική αμοιβαία ταχυκαρδία</vt:lpstr>
      <vt:lpstr>Διαφάνεια 51</vt:lpstr>
      <vt:lpstr>Μηχανισμός επανεισόδου</vt:lpstr>
      <vt:lpstr>Διαφάνεια 53</vt:lpstr>
      <vt:lpstr>Διαφάνεια 54</vt:lpstr>
      <vt:lpstr>Διαφάνεια 55</vt:lpstr>
      <vt:lpstr>Διαφάνεια 56</vt:lpstr>
      <vt:lpstr>Διαφάνεια 57</vt:lpstr>
      <vt:lpstr>Διαφάνεια 58</vt:lpstr>
      <vt:lpstr>128</vt:lpstr>
      <vt:lpstr> 4. Κολποκοιλιακοί αποκλεισμοί </vt:lpstr>
      <vt:lpstr>Διαφάνεια 61</vt:lpstr>
      <vt:lpstr>Διαφάνεια 62</vt:lpstr>
      <vt:lpstr>Διαφάνεια 63</vt:lpstr>
      <vt:lpstr>140</vt:lpstr>
      <vt:lpstr> The electrophysiology study in the evaluation of AV conduction disorders</vt:lpstr>
      <vt:lpstr>5.Κολποκοιλιακός διαχωρισμός</vt:lpstr>
      <vt:lpstr>Διαφορά Κ-Κ αποκλεισμού με Κ-Κ διαχωρισμού.</vt:lpstr>
      <vt:lpstr>215</vt:lpstr>
      <vt:lpstr>Μ.Α.Τ</vt:lpstr>
      <vt:lpstr>Διαφάνεια 70</vt:lpstr>
      <vt:lpstr>229</vt:lpstr>
      <vt:lpstr>231</vt:lpstr>
      <vt:lpstr>136b</vt:lpstr>
      <vt:lpstr>145b</vt:lpstr>
      <vt:lpstr>155b</vt:lpstr>
      <vt:lpstr>158b</vt:lpstr>
      <vt:lpstr>162b</vt:lpstr>
      <vt:lpstr>3. ΠΑΡΑΠΛΗΡΩΜΑΤΙΚΑ ΔΕΜΑΤΙΑ ΚΑΙ ΤΑΧΥΚΑΡΔΙΕΣ ΚΟΛΠΟΚΟΙΛΙΑΚΗΣ ΕΠΑΝΕΙΣΟΔΟΥ  AVRT</vt:lpstr>
      <vt:lpstr>Η ΑΝΑΤΟΜΙΚΗ ΒΑΣΗ ΤΗΣ ΚΟΙΛΙΑΚΗΣ ΠΡΟΔΙΕΓΕΡΣΗΣ</vt:lpstr>
      <vt:lpstr>ΣΥΧΝΟΤΗΤΑ ΕΜΦΑΝΙΣΗΣ</vt:lpstr>
      <vt:lpstr>ΠΑΡΑΚΑΜΠΤΗΡΙΕΣ ΟΔΟΙ  ΜΕ ΒΑΣΗ ΤΙΣ ΠΕΡΙΟΧΕΣ ΤΗΣ ΚΑΡΔΙΑΣ ΠΟΥ ΣΥΝΔΕΟΥΝ</vt:lpstr>
      <vt:lpstr>ΗΛΕΚΤΡΟΦΥΣΙΟΛΟΓΙΚΑ ΧΑΡΑΚΤΗΡΙΣΤΙΚΑ ΤΩΝ ΔΕΜΑΤΙΩΝ</vt:lpstr>
      <vt:lpstr>Ορθόδρομη (αριστερά) και αντίδρομη (δεξιά) ταχυκαρδία κολποκοιλιακής επανεισόδου. Στην πρώτη περίπτωση, που είναι και η ποιο συχνή, έχουμε μια ταχυκαρδία με στενό QRS.</vt:lpstr>
      <vt:lpstr>W.P.W.</vt:lpstr>
      <vt:lpstr>ΧΑΡΑΚΤΗΡΙΣΤΙΚΑ ΤΟΥ ΣΥΝΡΟΜΟΥ</vt:lpstr>
      <vt:lpstr>ΗΛΕΚΤΡΟΦΥΣΙΟΛΟΓΙΚΑ ΧΑΡΑΚΤΗΡΙΣΤΙΚΑ ΤΗΣ ΠΡΟΔΙΕΓΕΡΣΗΣ</vt:lpstr>
      <vt:lpstr>Εντόπιση δεματίων κατά την διάρκεια φλεβοκόμβου ή προδιεγερμένης κολποκοιλιακής ταχυκαρδίας</vt:lpstr>
      <vt:lpstr>W.P.W  ΤΥΠΟΥ Α</vt:lpstr>
      <vt:lpstr>ΑΡΙΣΤΕΡΟ ΟΠΙΣΘΙΟΔΙΑΦΡΑΓΜΑΤΙΚΟ ΔΕΜΑΤΙΟ</vt:lpstr>
      <vt:lpstr>W.P.W  ΤΥΠΟΥ Β</vt:lpstr>
      <vt:lpstr>ΔΙΑΦΟΡΙΚΗ ΔΙΑΓΝΩΣΗ ΤΟΥ W.P.W</vt:lpstr>
      <vt:lpstr>ΜΗΧΑΝΙΣΜΟΣ ΠΑΡΑΓΩΓΗΣ </vt:lpstr>
      <vt:lpstr>AVRT</vt:lpstr>
      <vt:lpstr>AVRT</vt:lpstr>
      <vt:lpstr> Αντίθετα σε AVRT μέσω ενός πλαγίου δεματίου, δεν παρατηρείται      αύξηση του μήκους κύκλου της ταχυκαρδίας σε εμφάνιση     αλλοδρομίας του αντίθετου σκέλους του His.</vt:lpstr>
      <vt:lpstr>Antidromic AVRT</vt:lpstr>
      <vt:lpstr>ΤΑΧΥΚΑΡΔΙΕΣ ΣΤΙΣ ΟΠΟΙΕΣ ΔΕΝ ΣΥΜΜΕΤΕΧΕΙ ΤΟ ΠΑΡΑΠΛΗΡΩΜΑΤΙΚΟ ΔΕΜΑΤΙΟ (ΑΘΩΟΣ ΘΕΑΤΗΣ)</vt:lpstr>
      <vt:lpstr>Κολπική μαρμαρυγή σε έδαφος οπισθιο-διαφραγματικού δεματίου</vt:lpstr>
      <vt:lpstr>Μετάπτωση κολπικής μαρμαρυγής με ευρέα QRSσε κοιλιακή μαρμαρυγή.</vt:lpstr>
      <vt:lpstr>Differential diagnosis of  Narrow-Complex Tachycardia</vt:lpstr>
      <vt:lpstr>                                                             </vt:lpstr>
      <vt:lpstr>Διαφάνεια 102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ELECTROPHYSIOLOGY LABORATORY</dc:title>
  <dc:creator>Maria MAKRIGIANNI</dc:creator>
  <cp:lastModifiedBy>MICRO</cp:lastModifiedBy>
  <cp:revision>22</cp:revision>
  <dcterms:created xsi:type="dcterms:W3CDTF">2018-12-13T22:11:23Z</dcterms:created>
  <dcterms:modified xsi:type="dcterms:W3CDTF">2020-06-01T16:42:27Z</dcterms:modified>
</cp:coreProperties>
</file>