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s/slide99.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Masters/slideMaster7.xml" ContentType="application/vnd.openxmlformats-officedocument.presentationml.slideMaster+xml"/>
  <Override PartName="/ppt/slides/slide98.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7" r:id="rId4"/>
    <p:sldMasterId id="2147483701" r:id="rId5"/>
    <p:sldMasterId id="2147483715" r:id="rId6"/>
    <p:sldMasterId id="2147483727" r:id="rId7"/>
  </p:sldMasterIdLst>
  <p:notesMasterIdLst>
    <p:notesMasterId r:id="rId110"/>
  </p:notesMasterIdLst>
  <p:sldIdLst>
    <p:sldId id="440" r:id="rId8"/>
    <p:sldId id="369" r:id="rId9"/>
    <p:sldId id="460" r:id="rId10"/>
    <p:sldId id="331" r:id="rId11"/>
    <p:sldId id="336" r:id="rId12"/>
    <p:sldId id="335" r:id="rId13"/>
    <p:sldId id="315" r:id="rId14"/>
    <p:sldId id="332" r:id="rId15"/>
    <p:sldId id="337" r:id="rId16"/>
    <p:sldId id="338" r:id="rId17"/>
    <p:sldId id="257" r:id="rId18"/>
    <p:sldId id="258" r:id="rId19"/>
    <p:sldId id="259" r:id="rId20"/>
    <p:sldId id="260" r:id="rId21"/>
    <p:sldId id="261" r:id="rId22"/>
    <p:sldId id="262" r:id="rId23"/>
    <p:sldId id="263" r:id="rId24"/>
    <p:sldId id="264" r:id="rId25"/>
    <p:sldId id="287" r:id="rId26"/>
    <p:sldId id="299" r:id="rId27"/>
    <p:sldId id="265" r:id="rId28"/>
    <p:sldId id="266" r:id="rId29"/>
    <p:sldId id="468" r:id="rId30"/>
    <p:sldId id="267" r:id="rId31"/>
    <p:sldId id="268" r:id="rId32"/>
    <p:sldId id="461" r:id="rId33"/>
    <p:sldId id="462" r:id="rId34"/>
    <p:sldId id="377" r:id="rId35"/>
    <p:sldId id="366" r:id="rId36"/>
    <p:sldId id="269" r:id="rId37"/>
    <p:sldId id="270" r:id="rId38"/>
    <p:sldId id="378" r:id="rId39"/>
    <p:sldId id="271" r:id="rId40"/>
    <p:sldId id="394" r:id="rId41"/>
    <p:sldId id="381" r:id="rId42"/>
    <p:sldId id="395" r:id="rId43"/>
    <p:sldId id="310" r:id="rId44"/>
    <p:sldId id="300" r:id="rId45"/>
    <p:sldId id="272" r:id="rId46"/>
    <p:sldId id="273" r:id="rId47"/>
    <p:sldId id="274" r:id="rId48"/>
    <p:sldId id="367" r:id="rId49"/>
    <p:sldId id="275" r:id="rId50"/>
    <p:sldId id="276" r:id="rId51"/>
    <p:sldId id="463" r:id="rId52"/>
    <p:sldId id="288" r:id="rId53"/>
    <p:sldId id="289" r:id="rId54"/>
    <p:sldId id="290" r:id="rId55"/>
    <p:sldId id="291" r:id="rId56"/>
    <p:sldId id="292" r:id="rId57"/>
    <p:sldId id="387" r:id="rId58"/>
    <p:sldId id="293" r:id="rId59"/>
    <p:sldId id="319" r:id="rId60"/>
    <p:sldId id="320" r:id="rId61"/>
    <p:sldId id="329" r:id="rId62"/>
    <p:sldId id="321" r:id="rId63"/>
    <p:sldId id="330" r:id="rId64"/>
    <p:sldId id="388" r:id="rId65"/>
    <p:sldId id="439" r:id="rId66"/>
    <p:sldId id="294" r:id="rId67"/>
    <p:sldId id="295" r:id="rId68"/>
    <p:sldId id="296" r:id="rId69"/>
    <p:sldId id="297" r:id="rId70"/>
    <p:sldId id="298" r:id="rId71"/>
    <p:sldId id="348" r:id="rId72"/>
    <p:sldId id="301" r:id="rId73"/>
    <p:sldId id="302" r:id="rId74"/>
    <p:sldId id="464" r:id="rId75"/>
    <p:sldId id="465" r:id="rId76"/>
    <p:sldId id="279" r:id="rId77"/>
    <p:sldId id="466" r:id="rId78"/>
    <p:sldId id="467" r:id="rId79"/>
    <p:sldId id="282" r:id="rId80"/>
    <p:sldId id="283" r:id="rId81"/>
    <p:sldId id="284" r:id="rId82"/>
    <p:sldId id="285" r:id="rId83"/>
    <p:sldId id="286" r:id="rId84"/>
    <p:sldId id="256" r:id="rId85"/>
    <p:sldId id="441" r:id="rId86"/>
    <p:sldId id="442" r:id="rId87"/>
    <p:sldId id="443" r:id="rId88"/>
    <p:sldId id="444" r:id="rId89"/>
    <p:sldId id="445" r:id="rId90"/>
    <p:sldId id="446" r:id="rId91"/>
    <p:sldId id="447" r:id="rId92"/>
    <p:sldId id="448" r:id="rId93"/>
    <p:sldId id="449" r:id="rId94"/>
    <p:sldId id="450" r:id="rId95"/>
    <p:sldId id="451" r:id="rId96"/>
    <p:sldId id="452" r:id="rId97"/>
    <p:sldId id="453" r:id="rId98"/>
    <p:sldId id="454" r:id="rId99"/>
    <p:sldId id="455" r:id="rId100"/>
    <p:sldId id="456" r:id="rId101"/>
    <p:sldId id="457" r:id="rId102"/>
    <p:sldId id="458" r:id="rId103"/>
    <p:sldId id="459" r:id="rId104"/>
    <p:sldId id="277" r:id="rId105"/>
    <p:sldId id="278" r:id="rId106"/>
    <p:sldId id="280" r:id="rId107"/>
    <p:sldId id="281" r:id="rId108"/>
    <p:sldId id="361" r:id="rId109"/>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5014" autoAdjust="0"/>
    <p:restoredTop sz="94660"/>
  </p:normalViewPr>
  <p:slideViewPr>
    <p:cSldViewPr snapToGrid="0">
      <p:cViewPr varScale="1">
        <p:scale>
          <a:sx n="116" d="100"/>
          <a:sy n="116" d="100"/>
        </p:scale>
        <p:origin x="-390"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07" Type="http://schemas.openxmlformats.org/officeDocument/2006/relationships/slide" Target="slides/slide100.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slide" Target="slides/slide95.xml"/><Relationship Id="rId110"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8.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0.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74.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75.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77.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82.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83.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86.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87.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88.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89.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9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92.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94.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95.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97.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98.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99.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0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06.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07.png"/></Relationships>
</file>

<file path=ppt/drawings/_rels/vmlDrawing53.v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image" Target="../media/image108.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10.png"/></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image" Target="../media/image111.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13.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14.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15.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17.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0C8C1A-EDC9-42F3-B037-8C39E7A7D09D}" type="datetimeFigureOut">
              <a:rPr lang="el-GR" smtClean="0"/>
              <a:pPr/>
              <a:t>1/6/2020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D061B3-CF2C-4109-9DB9-5A9AA03590DC}" type="slidenum">
              <a:rPr lang="el-GR" smtClean="0"/>
              <a:pPr/>
              <a:t>‹#›</a:t>
            </a:fld>
            <a:endParaRPr lang="el-GR"/>
          </a:p>
        </p:txBody>
      </p:sp>
    </p:spTree>
    <p:extLst>
      <p:ext uri="{BB962C8B-B14F-4D97-AF65-F5344CB8AC3E}">
        <p14:creationId xmlns:p14="http://schemas.microsoft.com/office/powerpoint/2010/main" xmlns="" val="1705299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1 - Θέση εικόνας διαφάνειας">
            <a:extLst>
              <a:ext uri="{FF2B5EF4-FFF2-40B4-BE49-F238E27FC236}">
                <a16:creationId xmlns:a16="http://schemas.microsoft.com/office/drawing/2014/main" xmlns="" id="{5BF6D0B6-8D34-46DD-9E11-6B0A577B70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2 - Θέση σημειώσεων">
            <a:extLst>
              <a:ext uri="{FF2B5EF4-FFF2-40B4-BE49-F238E27FC236}">
                <a16:creationId xmlns:a16="http://schemas.microsoft.com/office/drawing/2014/main" xmlns="" id="{5E52789D-82BC-4233-8A01-72E1124EB824}"/>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l-GR" altLang="el-GR"/>
          </a:p>
        </p:txBody>
      </p:sp>
      <p:sp>
        <p:nvSpPr>
          <p:cNvPr id="12292" name="3 - Θέση αριθμού διαφάνειας">
            <a:extLst>
              <a:ext uri="{FF2B5EF4-FFF2-40B4-BE49-F238E27FC236}">
                <a16:creationId xmlns:a16="http://schemas.microsoft.com/office/drawing/2014/main" xmlns="" id="{E6B58C82-F7B2-44FD-8F3D-8687EB68EF19}"/>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ED3EFA-B512-4675-9605-048122ED5D3C}" type="slidenum">
              <a:rPr kumimoji="0" lang="el-GR"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l-GR"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xmlns="" val="31060130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xmlns="" id="{122939A3-33F2-4DE7-B5FB-FA12F2471E01}"/>
              </a:ext>
            </a:extLst>
          </p:cNvPr>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2CD5BD-34CE-4571-B8F1-33CC0BC4EB96}" type="slidenum">
              <a:rPr kumimoji="0" lang="en-US" altLang="el-G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l-GR"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131" name="Rectangle 2">
            <a:extLst>
              <a:ext uri="{FF2B5EF4-FFF2-40B4-BE49-F238E27FC236}">
                <a16:creationId xmlns:a16="http://schemas.microsoft.com/office/drawing/2014/main" xmlns="" id="{1C58DDED-6F2F-4589-B663-C663C3E75D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8132" name="Rectangle 3">
            <a:extLst>
              <a:ext uri="{FF2B5EF4-FFF2-40B4-BE49-F238E27FC236}">
                <a16:creationId xmlns:a16="http://schemas.microsoft.com/office/drawing/2014/main" xmlns="" id="{EC31845E-CD2B-49ED-8F18-A688BA78BC82}"/>
              </a:ext>
            </a:extLst>
          </p:cNvPr>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B1C5365-4914-4603-912F-6F5E727AE43A}"/>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xmlns="" id="{A89AC99C-9033-45D7-ADE5-89019356C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xmlns="" id="{7C2F2312-C818-4E0B-AF12-E26320288E38}"/>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5" name="Θέση υποσέλιδου 4">
            <a:extLst>
              <a:ext uri="{FF2B5EF4-FFF2-40B4-BE49-F238E27FC236}">
                <a16:creationId xmlns:a16="http://schemas.microsoft.com/office/drawing/2014/main" xmlns="" id="{F542D06B-01EF-4313-B136-5443892A514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7C22C922-1677-420C-90B8-B445FAB35F37}"/>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30330931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8CA559F5-61D9-47BB-8CF1-6026D83B5F9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2E6C4040-609F-41FE-AB11-7E4806FE200B}"/>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366DB44B-3806-4B63-9605-2C24523A18E9}"/>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5" name="Θέση υποσέλιδου 4">
            <a:extLst>
              <a:ext uri="{FF2B5EF4-FFF2-40B4-BE49-F238E27FC236}">
                <a16:creationId xmlns:a16="http://schemas.microsoft.com/office/drawing/2014/main" xmlns="" id="{7E6FDF47-DBF5-46B0-995C-D85267BF06E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E3E29E24-B547-420C-A09E-23BD327787B1}"/>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3123918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xmlns="" id="{E076CD8F-583B-4597-9373-D90AE40FCF40}"/>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xmlns="" id="{6054DB9E-7CB9-4296-9A91-CC097FF71B25}"/>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FA82134B-E540-410A-9981-3C12F7F59F2F}"/>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5" name="Θέση υποσέλιδου 4">
            <a:extLst>
              <a:ext uri="{FF2B5EF4-FFF2-40B4-BE49-F238E27FC236}">
                <a16:creationId xmlns:a16="http://schemas.microsoft.com/office/drawing/2014/main" xmlns="" id="{126CCB94-4CC5-4ADD-BCE4-3A21C571F09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F195F96F-C452-4674-BDD6-E0372CFA4679}"/>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3391813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xmlns="" id="{9D73D0BA-2AF7-4482-916B-6F0F885B465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F834BBEF-B27E-4B61-8097-01F63215EAF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8757560F-D872-47FC-A681-FA8075CFCE47}"/>
              </a:ext>
            </a:extLst>
          </p:cNvPr>
          <p:cNvSpPr>
            <a:spLocks noGrp="1" noChangeArrowheads="1"/>
          </p:cNvSpPr>
          <p:nvPr>
            <p:ph type="sldNum" sz="quarter" idx="12"/>
          </p:nvPr>
        </p:nvSpPr>
        <p:spPr>
          <a:ln/>
        </p:spPr>
        <p:txBody>
          <a:bodyPr/>
          <a:lstStyle>
            <a:lvl1pPr>
              <a:defRPr/>
            </a:lvl1pPr>
          </a:lstStyle>
          <a:p>
            <a:pPr>
              <a:defRPr/>
            </a:pPr>
            <a:fld id="{2E17CFF3-E5C9-4126-8E62-98E4796C7849}" type="slidenum">
              <a:rPr lang="el-GR" altLang="el-GR"/>
              <a:pPr>
                <a:defRPr/>
              </a:pPr>
              <a:t>‹#›</a:t>
            </a:fld>
            <a:endParaRPr lang="el-GR" altLang="el-GR"/>
          </a:p>
        </p:txBody>
      </p:sp>
    </p:spTree>
    <p:extLst>
      <p:ext uri="{BB962C8B-B14F-4D97-AF65-F5344CB8AC3E}">
        <p14:creationId xmlns:p14="http://schemas.microsoft.com/office/powerpoint/2010/main" xmlns="" val="12222149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AFFB7C75-4518-47B6-989F-0D399192080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4197C425-6DD9-449E-8785-02B9EAD527E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7C3454F6-2D05-4941-9CB0-058E393ECA10}"/>
              </a:ext>
            </a:extLst>
          </p:cNvPr>
          <p:cNvSpPr>
            <a:spLocks noGrp="1" noChangeArrowheads="1"/>
          </p:cNvSpPr>
          <p:nvPr>
            <p:ph type="sldNum" sz="quarter" idx="12"/>
          </p:nvPr>
        </p:nvSpPr>
        <p:spPr>
          <a:ln/>
        </p:spPr>
        <p:txBody>
          <a:bodyPr/>
          <a:lstStyle>
            <a:lvl1pPr>
              <a:defRPr/>
            </a:lvl1pPr>
          </a:lstStyle>
          <a:p>
            <a:pPr>
              <a:defRPr/>
            </a:pPr>
            <a:fld id="{3ABF2560-D61F-426F-A402-D7E694F655E5}" type="slidenum">
              <a:rPr lang="el-GR" altLang="el-GR"/>
              <a:pPr>
                <a:defRPr/>
              </a:pPr>
              <a:t>‹#›</a:t>
            </a:fld>
            <a:endParaRPr lang="el-GR" altLang="el-GR"/>
          </a:p>
        </p:txBody>
      </p:sp>
    </p:spTree>
    <p:extLst>
      <p:ext uri="{BB962C8B-B14F-4D97-AF65-F5344CB8AC3E}">
        <p14:creationId xmlns:p14="http://schemas.microsoft.com/office/powerpoint/2010/main" xmlns="" val="2366424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xmlns="" id="{8DF07582-D410-469C-917B-79C6E3EBA3A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A1E38ACC-3DA5-40E5-9033-3C6E226F28F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742A3959-31EE-4294-B118-A34CF71F9A04}"/>
              </a:ext>
            </a:extLst>
          </p:cNvPr>
          <p:cNvSpPr>
            <a:spLocks noGrp="1" noChangeArrowheads="1"/>
          </p:cNvSpPr>
          <p:nvPr>
            <p:ph type="sldNum" sz="quarter" idx="12"/>
          </p:nvPr>
        </p:nvSpPr>
        <p:spPr>
          <a:ln/>
        </p:spPr>
        <p:txBody>
          <a:bodyPr/>
          <a:lstStyle>
            <a:lvl1pPr>
              <a:defRPr/>
            </a:lvl1pPr>
          </a:lstStyle>
          <a:p>
            <a:pPr>
              <a:defRPr/>
            </a:pPr>
            <a:fld id="{75EC2F7F-96BF-4C8F-A841-0B3AAFC2369B}" type="slidenum">
              <a:rPr lang="el-GR" altLang="el-GR"/>
              <a:pPr>
                <a:defRPr/>
              </a:pPr>
              <a:t>‹#›</a:t>
            </a:fld>
            <a:endParaRPr lang="el-GR" altLang="el-GR"/>
          </a:p>
        </p:txBody>
      </p:sp>
    </p:spTree>
    <p:extLst>
      <p:ext uri="{BB962C8B-B14F-4D97-AF65-F5344CB8AC3E}">
        <p14:creationId xmlns:p14="http://schemas.microsoft.com/office/powerpoint/2010/main" xmlns="" val="35589035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698BB216-8D99-485F-B6A8-4E57CC70107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FE15A699-C517-4E05-BA79-A667E380701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642A8C9C-D4E7-430A-8D8D-94312202F153}"/>
              </a:ext>
            </a:extLst>
          </p:cNvPr>
          <p:cNvSpPr>
            <a:spLocks noGrp="1" noChangeArrowheads="1"/>
          </p:cNvSpPr>
          <p:nvPr>
            <p:ph type="sldNum" sz="quarter" idx="12"/>
          </p:nvPr>
        </p:nvSpPr>
        <p:spPr>
          <a:ln/>
        </p:spPr>
        <p:txBody>
          <a:bodyPr/>
          <a:lstStyle>
            <a:lvl1pPr>
              <a:defRPr/>
            </a:lvl1pPr>
          </a:lstStyle>
          <a:p>
            <a:pPr>
              <a:defRPr/>
            </a:pPr>
            <a:fld id="{1FB18AD0-DCCC-48CD-9EEF-3C74075DB0B5}" type="slidenum">
              <a:rPr lang="el-GR" altLang="el-GR"/>
              <a:pPr>
                <a:defRPr/>
              </a:pPr>
              <a:t>‹#›</a:t>
            </a:fld>
            <a:endParaRPr lang="el-GR" altLang="el-GR"/>
          </a:p>
        </p:txBody>
      </p:sp>
    </p:spTree>
    <p:extLst>
      <p:ext uri="{BB962C8B-B14F-4D97-AF65-F5344CB8AC3E}">
        <p14:creationId xmlns:p14="http://schemas.microsoft.com/office/powerpoint/2010/main" xmlns="" val="282308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xmlns="" id="{C14FF034-A11D-4B7A-B7FC-F4D2935AFFB1}"/>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xmlns="" id="{172CB65E-EA9C-4B0E-82A8-632EA0CE3DC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xmlns="" id="{73176958-BE67-4C15-9B24-EB0014677CA2}"/>
              </a:ext>
            </a:extLst>
          </p:cNvPr>
          <p:cNvSpPr>
            <a:spLocks noGrp="1" noChangeArrowheads="1"/>
          </p:cNvSpPr>
          <p:nvPr>
            <p:ph type="sldNum" sz="quarter" idx="12"/>
          </p:nvPr>
        </p:nvSpPr>
        <p:spPr>
          <a:ln/>
        </p:spPr>
        <p:txBody>
          <a:bodyPr/>
          <a:lstStyle>
            <a:lvl1pPr>
              <a:defRPr/>
            </a:lvl1pPr>
          </a:lstStyle>
          <a:p>
            <a:pPr>
              <a:defRPr/>
            </a:pPr>
            <a:fld id="{06317D15-FAE7-4446-895C-87F493EB2527}" type="slidenum">
              <a:rPr lang="el-GR" altLang="el-GR"/>
              <a:pPr>
                <a:defRPr/>
              </a:pPr>
              <a:t>‹#›</a:t>
            </a:fld>
            <a:endParaRPr lang="el-GR" altLang="el-GR"/>
          </a:p>
        </p:txBody>
      </p:sp>
    </p:spTree>
    <p:extLst>
      <p:ext uri="{BB962C8B-B14F-4D97-AF65-F5344CB8AC3E}">
        <p14:creationId xmlns:p14="http://schemas.microsoft.com/office/powerpoint/2010/main" xmlns="" val="415803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xmlns="" id="{B8515A62-6E25-4DB4-8C84-55E526EB57F0}"/>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xmlns="" id="{27205CA1-F1B1-4EFF-B488-4C0A0874159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xmlns="" id="{DFB438B2-AE42-4889-B8E6-29D96E87FCE8}"/>
              </a:ext>
            </a:extLst>
          </p:cNvPr>
          <p:cNvSpPr>
            <a:spLocks noGrp="1" noChangeArrowheads="1"/>
          </p:cNvSpPr>
          <p:nvPr>
            <p:ph type="sldNum" sz="quarter" idx="12"/>
          </p:nvPr>
        </p:nvSpPr>
        <p:spPr>
          <a:ln/>
        </p:spPr>
        <p:txBody>
          <a:bodyPr/>
          <a:lstStyle>
            <a:lvl1pPr>
              <a:defRPr/>
            </a:lvl1pPr>
          </a:lstStyle>
          <a:p>
            <a:pPr>
              <a:defRPr/>
            </a:pPr>
            <a:fld id="{B6665AD9-6195-4AA8-B29C-C9CDE9B1FFDF}" type="slidenum">
              <a:rPr lang="el-GR" altLang="el-GR"/>
              <a:pPr>
                <a:defRPr/>
              </a:pPr>
              <a:t>‹#›</a:t>
            </a:fld>
            <a:endParaRPr lang="el-GR" altLang="el-GR"/>
          </a:p>
        </p:txBody>
      </p:sp>
    </p:spTree>
    <p:extLst>
      <p:ext uri="{BB962C8B-B14F-4D97-AF65-F5344CB8AC3E}">
        <p14:creationId xmlns:p14="http://schemas.microsoft.com/office/powerpoint/2010/main" xmlns="" val="14441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00B9DCD-2DC8-4D4B-83F4-FE124396F732}"/>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xmlns="" id="{5CA12962-DCAB-4F1C-90DE-D37B01699A5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xmlns="" id="{235A79C4-F139-4BC8-B4B4-422349472D63}"/>
              </a:ext>
            </a:extLst>
          </p:cNvPr>
          <p:cNvSpPr>
            <a:spLocks noGrp="1" noChangeArrowheads="1"/>
          </p:cNvSpPr>
          <p:nvPr>
            <p:ph type="sldNum" sz="quarter" idx="12"/>
          </p:nvPr>
        </p:nvSpPr>
        <p:spPr>
          <a:ln/>
        </p:spPr>
        <p:txBody>
          <a:bodyPr/>
          <a:lstStyle>
            <a:lvl1pPr>
              <a:defRPr/>
            </a:lvl1pPr>
          </a:lstStyle>
          <a:p>
            <a:pPr>
              <a:defRPr/>
            </a:pPr>
            <a:fld id="{7E7E3BEF-B028-4958-B1F2-1D43D90440EB}" type="slidenum">
              <a:rPr lang="el-GR" altLang="el-GR"/>
              <a:pPr>
                <a:defRPr/>
              </a:pPr>
              <a:t>‹#›</a:t>
            </a:fld>
            <a:endParaRPr lang="el-GR" altLang="el-GR"/>
          </a:p>
        </p:txBody>
      </p:sp>
    </p:spTree>
    <p:extLst>
      <p:ext uri="{BB962C8B-B14F-4D97-AF65-F5344CB8AC3E}">
        <p14:creationId xmlns:p14="http://schemas.microsoft.com/office/powerpoint/2010/main" xmlns="" val="3887108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xmlns="" id="{C33BCEB5-083F-4202-B462-CEED676EB0A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6E76584C-BDE8-47FD-85AC-898D345BEA7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5D6D5FFD-8ECA-4F70-915B-C540359BA682}"/>
              </a:ext>
            </a:extLst>
          </p:cNvPr>
          <p:cNvSpPr>
            <a:spLocks noGrp="1" noChangeArrowheads="1"/>
          </p:cNvSpPr>
          <p:nvPr>
            <p:ph type="sldNum" sz="quarter" idx="12"/>
          </p:nvPr>
        </p:nvSpPr>
        <p:spPr>
          <a:ln/>
        </p:spPr>
        <p:txBody>
          <a:bodyPr/>
          <a:lstStyle>
            <a:lvl1pPr>
              <a:defRPr/>
            </a:lvl1pPr>
          </a:lstStyle>
          <a:p>
            <a:pPr>
              <a:defRPr/>
            </a:pPr>
            <a:fld id="{017E6EAB-CFDA-4340-8FA2-2308C11D1DB1}" type="slidenum">
              <a:rPr lang="el-GR" altLang="el-GR"/>
              <a:pPr>
                <a:defRPr/>
              </a:pPr>
              <a:t>‹#›</a:t>
            </a:fld>
            <a:endParaRPr lang="el-GR" altLang="el-GR"/>
          </a:p>
        </p:txBody>
      </p:sp>
    </p:spTree>
    <p:extLst>
      <p:ext uri="{BB962C8B-B14F-4D97-AF65-F5344CB8AC3E}">
        <p14:creationId xmlns:p14="http://schemas.microsoft.com/office/powerpoint/2010/main" xmlns="" val="1226413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B7BEB779-6A19-4AD6-97C3-F547F3E96FC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8F20AC0C-8245-429E-B79E-05044B4A1E11}"/>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537D9300-EDD5-4BFA-A0AF-E8931C77AFA6}"/>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5" name="Θέση υποσέλιδου 4">
            <a:extLst>
              <a:ext uri="{FF2B5EF4-FFF2-40B4-BE49-F238E27FC236}">
                <a16:creationId xmlns:a16="http://schemas.microsoft.com/office/drawing/2014/main" xmlns="" id="{A6A80778-FE72-4C66-8451-B0F4B75C47B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09A1524E-C946-4368-9656-8101F8E5F9F4}"/>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2184769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xmlns="" id="{A4E50CD1-CD40-4682-87E2-C9E05B465C5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5467B7DB-3F24-4321-90B6-55D9D0ABBD7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6E99AFD5-8B43-4350-BAAD-30B592599940}"/>
              </a:ext>
            </a:extLst>
          </p:cNvPr>
          <p:cNvSpPr>
            <a:spLocks noGrp="1" noChangeArrowheads="1"/>
          </p:cNvSpPr>
          <p:nvPr>
            <p:ph type="sldNum" sz="quarter" idx="12"/>
          </p:nvPr>
        </p:nvSpPr>
        <p:spPr>
          <a:ln/>
        </p:spPr>
        <p:txBody>
          <a:bodyPr/>
          <a:lstStyle>
            <a:lvl1pPr>
              <a:defRPr/>
            </a:lvl1pPr>
          </a:lstStyle>
          <a:p>
            <a:pPr>
              <a:defRPr/>
            </a:pPr>
            <a:fld id="{F681ED8A-63C4-44CE-9A63-CE24CC18B4DC}" type="slidenum">
              <a:rPr lang="el-GR" altLang="el-GR"/>
              <a:pPr>
                <a:defRPr/>
              </a:pPr>
              <a:t>‹#›</a:t>
            </a:fld>
            <a:endParaRPr lang="el-GR" altLang="el-GR"/>
          </a:p>
        </p:txBody>
      </p:sp>
    </p:spTree>
    <p:extLst>
      <p:ext uri="{BB962C8B-B14F-4D97-AF65-F5344CB8AC3E}">
        <p14:creationId xmlns:p14="http://schemas.microsoft.com/office/powerpoint/2010/main" xmlns="" val="17919205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58D11BAB-D1CF-4469-A833-00A82BF5C43B}"/>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998625EF-570C-4DF5-B688-49219708D10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C9A81315-48D4-4A50-9205-0E3D4E28897C}"/>
              </a:ext>
            </a:extLst>
          </p:cNvPr>
          <p:cNvSpPr>
            <a:spLocks noGrp="1" noChangeArrowheads="1"/>
          </p:cNvSpPr>
          <p:nvPr>
            <p:ph type="sldNum" sz="quarter" idx="12"/>
          </p:nvPr>
        </p:nvSpPr>
        <p:spPr>
          <a:ln/>
        </p:spPr>
        <p:txBody>
          <a:bodyPr/>
          <a:lstStyle>
            <a:lvl1pPr>
              <a:defRPr/>
            </a:lvl1pPr>
          </a:lstStyle>
          <a:p>
            <a:pPr>
              <a:defRPr/>
            </a:pPr>
            <a:fld id="{8EA10BE3-4924-497C-85D9-D90DC3B51E63}" type="slidenum">
              <a:rPr lang="el-GR" altLang="el-GR"/>
              <a:pPr>
                <a:defRPr/>
              </a:pPr>
              <a:t>‹#›</a:t>
            </a:fld>
            <a:endParaRPr lang="el-GR" altLang="el-GR"/>
          </a:p>
        </p:txBody>
      </p:sp>
    </p:spTree>
    <p:extLst>
      <p:ext uri="{BB962C8B-B14F-4D97-AF65-F5344CB8AC3E}">
        <p14:creationId xmlns:p14="http://schemas.microsoft.com/office/powerpoint/2010/main" xmlns="" val="22598965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CAF4D56B-6CF9-4307-8159-2D208D64DAF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01418849-909B-401A-9731-FBEE1E0565F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F2CB8069-7970-47F8-8B3C-DF40F7682B10}"/>
              </a:ext>
            </a:extLst>
          </p:cNvPr>
          <p:cNvSpPr>
            <a:spLocks noGrp="1" noChangeArrowheads="1"/>
          </p:cNvSpPr>
          <p:nvPr>
            <p:ph type="sldNum" sz="quarter" idx="12"/>
          </p:nvPr>
        </p:nvSpPr>
        <p:spPr>
          <a:ln/>
        </p:spPr>
        <p:txBody>
          <a:bodyPr/>
          <a:lstStyle>
            <a:lvl1pPr>
              <a:defRPr/>
            </a:lvl1pPr>
          </a:lstStyle>
          <a:p>
            <a:pPr>
              <a:defRPr/>
            </a:pPr>
            <a:fld id="{89AA27F8-3F1A-4B4C-B2B8-37B48978C483}" type="slidenum">
              <a:rPr lang="el-GR" altLang="el-GR"/>
              <a:pPr>
                <a:defRPr/>
              </a:pPr>
              <a:t>‹#›</a:t>
            </a:fld>
            <a:endParaRPr lang="el-GR" altLang="el-GR"/>
          </a:p>
        </p:txBody>
      </p:sp>
    </p:spTree>
    <p:extLst>
      <p:ext uri="{BB962C8B-B14F-4D97-AF65-F5344CB8AC3E}">
        <p14:creationId xmlns:p14="http://schemas.microsoft.com/office/powerpoint/2010/main" xmlns="" val="21029771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98DFD4B7-CAC8-40A8-A837-DEDDBA2CABB2}"/>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DAFC3FAC-7F60-43B1-8AE0-721951E66E1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72487DA8-F2F0-43DC-8518-27B800E97871}"/>
              </a:ext>
            </a:extLst>
          </p:cNvPr>
          <p:cNvSpPr>
            <a:spLocks noGrp="1" noChangeArrowheads="1"/>
          </p:cNvSpPr>
          <p:nvPr>
            <p:ph type="sldNum" sz="quarter" idx="12"/>
          </p:nvPr>
        </p:nvSpPr>
        <p:spPr>
          <a:ln/>
        </p:spPr>
        <p:txBody>
          <a:bodyPr/>
          <a:lstStyle>
            <a:lvl1pPr>
              <a:defRPr/>
            </a:lvl1pPr>
          </a:lstStyle>
          <a:p>
            <a:pPr>
              <a:defRPr/>
            </a:pPr>
            <a:fld id="{1B20091B-2CFE-427C-AED4-D6E8A9108ADE}" type="slidenum">
              <a:rPr lang="el-GR" altLang="el-GR"/>
              <a:pPr>
                <a:defRPr/>
              </a:pPr>
              <a:t>‹#›</a:t>
            </a:fld>
            <a:endParaRPr lang="el-GR" altLang="el-GR"/>
          </a:p>
        </p:txBody>
      </p:sp>
    </p:spTree>
    <p:extLst>
      <p:ext uri="{BB962C8B-B14F-4D97-AF65-F5344CB8AC3E}">
        <p14:creationId xmlns:p14="http://schemas.microsoft.com/office/powerpoint/2010/main" xmlns="" val="38722366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0"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197600" y="3938589"/>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a:extLst>
              <a:ext uri="{FF2B5EF4-FFF2-40B4-BE49-F238E27FC236}">
                <a16:creationId xmlns:a16="http://schemas.microsoft.com/office/drawing/2014/main" xmlns="" id="{20BC3426-CFEA-4991-BFC3-8D92D9CCC524}"/>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5">
            <a:extLst>
              <a:ext uri="{FF2B5EF4-FFF2-40B4-BE49-F238E27FC236}">
                <a16:creationId xmlns:a16="http://schemas.microsoft.com/office/drawing/2014/main" xmlns="" id="{ACA659A1-42C5-42B4-BE7D-2C7C4FB7C41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6">
            <a:extLst>
              <a:ext uri="{FF2B5EF4-FFF2-40B4-BE49-F238E27FC236}">
                <a16:creationId xmlns:a16="http://schemas.microsoft.com/office/drawing/2014/main" xmlns="" id="{9D0BE572-058B-4239-9848-B349766CF4DB}"/>
              </a:ext>
            </a:extLst>
          </p:cNvPr>
          <p:cNvSpPr>
            <a:spLocks noGrp="1" noChangeArrowheads="1"/>
          </p:cNvSpPr>
          <p:nvPr>
            <p:ph type="sldNum" sz="quarter" idx="12"/>
          </p:nvPr>
        </p:nvSpPr>
        <p:spPr>
          <a:ln/>
        </p:spPr>
        <p:txBody>
          <a:bodyPr/>
          <a:lstStyle>
            <a:lvl1pPr>
              <a:defRPr/>
            </a:lvl1pPr>
          </a:lstStyle>
          <a:p>
            <a:pPr>
              <a:defRPr/>
            </a:pPr>
            <a:fld id="{5974FB0E-DC5F-42CD-B671-75EC158F5B69}" type="slidenum">
              <a:rPr lang="el-GR" altLang="el-GR"/>
              <a:pPr>
                <a:defRPr/>
              </a:pPr>
              <a:t>‹#›</a:t>
            </a:fld>
            <a:endParaRPr lang="el-GR" altLang="el-GR"/>
          </a:p>
        </p:txBody>
      </p:sp>
    </p:spTree>
    <p:extLst>
      <p:ext uri="{BB962C8B-B14F-4D97-AF65-F5344CB8AC3E}">
        <p14:creationId xmlns:p14="http://schemas.microsoft.com/office/powerpoint/2010/main" xmlns="" val="18839220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3BFB0FAF-EFF3-4078-93E5-1823F260C59D}"/>
              </a:ext>
            </a:extLst>
          </p:cNvPr>
          <p:cNvGrpSpPr>
            <a:grpSpLocks/>
          </p:cNvGrpSpPr>
          <p:nvPr/>
        </p:nvGrpSpPr>
        <p:grpSpPr bwMode="auto">
          <a:xfrm>
            <a:off x="4234" y="4267200"/>
            <a:ext cx="12187767" cy="2590800"/>
            <a:chOff x="2" y="2688"/>
            <a:chExt cx="5758" cy="1632"/>
          </a:xfrm>
        </p:grpSpPr>
        <p:sp>
          <p:nvSpPr>
            <p:cNvPr id="5" name="Freeform 3">
              <a:extLst>
                <a:ext uri="{FF2B5EF4-FFF2-40B4-BE49-F238E27FC236}">
                  <a16:creationId xmlns:a16="http://schemas.microsoft.com/office/drawing/2014/main" xmlns="" id="{A4D3B33D-35F1-406B-ADC5-594BB8E57877}"/>
                </a:ext>
              </a:extLst>
            </p:cNvPr>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grpSp>
          <p:nvGrpSpPr>
            <p:cNvPr id="6" name="Group 4">
              <a:extLst>
                <a:ext uri="{FF2B5EF4-FFF2-40B4-BE49-F238E27FC236}">
                  <a16:creationId xmlns:a16="http://schemas.microsoft.com/office/drawing/2014/main" xmlns="" id="{8BFCE0AF-612B-43B5-8A19-F692E282819D}"/>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xmlns="" id="{9E16C241-B71A-4C9C-914F-CAA7541CA93C}"/>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l-GR" sz="1800">
                  <a:latin typeface="Arial" charset="0"/>
                </a:endParaRPr>
              </a:p>
            </p:txBody>
          </p:sp>
          <p:sp>
            <p:nvSpPr>
              <p:cNvPr id="58" name="Oval 6">
                <a:extLst>
                  <a:ext uri="{FF2B5EF4-FFF2-40B4-BE49-F238E27FC236}">
                    <a16:creationId xmlns:a16="http://schemas.microsoft.com/office/drawing/2014/main" xmlns="" id="{664B2159-BE4E-41D6-9EC6-DEEDD7DE930C}"/>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59" name="Oval 7">
                <a:extLst>
                  <a:ext uri="{FF2B5EF4-FFF2-40B4-BE49-F238E27FC236}">
                    <a16:creationId xmlns:a16="http://schemas.microsoft.com/office/drawing/2014/main" xmlns="" id="{45864397-1495-424F-88A6-B16A91B134D8}"/>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60" name="Oval 8">
                <a:extLst>
                  <a:ext uri="{FF2B5EF4-FFF2-40B4-BE49-F238E27FC236}">
                    <a16:creationId xmlns:a16="http://schemas.microsoft.com/office/drawing/2014/main" xmlns="" id="{677888D6-C03D-497F-B068-279F5459464A}"/>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61" name="Oval 9">
                <a:extLst>
                  <a:ext uri="{FF2B5EF4-FFF2-40B4-BE49-F238E27FC236}">
                    <a16:creationId xmlns:a16="http://schemas.microsoft.com/office/drawing/2014/main" xmlns="" id="{3E95D339-89EE-439A-93EE-28DEDBFCD38D}"/>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62" name="Freeform 10">
                <a:extLst>
                  <a:ext uri="{FF2B5EF4-FFF2-40B4-BE49-F238E27FC236}">
                    <a16:creationId xmlns:a16="http://schemas.microsoft.com/office/drawing/2014/main" xmlns="" id="{7D7D704C-8B2D-4DAF-AD8A-1DE91D1E361B}"/>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63" name="Freeform 11">
                <a:extLst>
                  <a:ext uri="{FF2B5EF4-FFF2-40B4-BE49-F238E27FC236}">
                    <a16:creationId xmlns:a16="http://schemas.microsoft.com/office/drawing/2014/main" xmlns="" id="{5DB58A6D-6F6C-49CE-9FAE-ECDF20969839}"/>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l-GR" sz="1800">
                  <a:latin typeface="Arial" charset="0"/>
                </a:endParaRPr>
              </a:p>
            </p:txBody>
          </p:sp>
          <p:sp>
            <p:nvSpPr>
              <p:cNvPr id="64" name="Freeform 12">
                <a:extLst>
                  <a:ext uri="{FF2B5EF4-FFF2-40B4-BE49-F238E27FC236}">
                    <a16:creationId xmlns:a16="http://schemas.microsoft.com/office/drawing/2014/main" xmlns="" id="{B70BEA9F-E06B-48B9-99AF-062511BFB4BC}"/>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65" name="Freeform 13">
                <a:extLst>
                  <a:ext uri="{FF2B5EF4-FFF2-40B4-BE49-F238E27FC236}">
                    <a16:creationId xmlns:a16="http://schemas.microsoft.com/office/drawing/2014/main" xmlns="" id="{A37828B3-EFA2-4F01-A10A-385C92CBF0CB}"/>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l-GR" sz="1800">
                  <a:latin typeface="Arial" charset="0"/>
                </a:endParaRPr>
              </a:p>
            </p:txBody>
          </p:sp>
          <p:sp>
            <p:nvSpPr>
              <p:cNvPr id="66" name="Freeform 14">
                <a:extLst>
                  <a:ext uri="{FF2B5EF4-FFF2-40B4-BE49-F238E27FC236}">
                    <a16:creationId xmlns:a16="http://schemas.microsoft.com/office/drawing/2014/main" xmlns="" id="{D6B58D99-C07E-45FC-9B10-FFF8C0B71F8F}"/>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l-GR" sz="1800">
                  <a:latin typeface="Arial" charset="0"/>
                </a:endParaRPr>
              </a:p>
            </p:txBody>
          </p:sp>
          <p:sp>
            <p:nvSpPr>
              <p:cNvPr id="67" name="Oval 15">
                <a:extLst>
                  <a:ext uri="{FF2B5EF4-FFF2-40B4-BE49-F238E27FC236}">
                    <a16:creationId xmlns:a16="http://schemas.microsoft.com/office/drawing/2014/main" xmlns="" id="{29F5DF65-3EAD-4E8A-9027-B08097386CE5}"/>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grpSp>
        <p:grpSp>
          <p:nvGrpSpPr>
            <p:cNvPr id="7" name="Group 16">
              <a:extLst>
                <a:ext uri="{FF2B5EF4-FFF2-40B4-BE49-F238E27FC236}">
                  <a16:creationId xmlns:a16="http://schemas.microsoft.com/office/drawing/2014/main" xmlns="" id="{F9DE8EE7-1596-499B-BDF4-2997E580B0BD}"/>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xmlns="" id="{FF6F4829-E1FA-45A4-A35B-5A3B964FEF13}"/>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40" name="Oval 18">
                <a:extLst>
                  <a:ext uri="{FF2B5EF4-FFF2-40B4-BE49-F238E27FC236}">
                    <a16:creationId xmlns:a16="http://schemas.microsoft.com/office/drawing/2014/main" xmlns="" id="{2A5AB4DC-3DA4-4683-BC72-450312919755}"/>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41" name="Oval 19">
                <a:extLst>
                  <a:ext uri="{FF2B5EF4-FFF2-40B4-BE49-F238E27FC236}">
                    <a16:creationId xmlns:a16="http://schemas.microsoft.com/office/drawing/2014/main" xmlns="" id="{33552FD2-8AC4-4FBC-A40E-8D4B3224A757}"/>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42" name="Oval 20">
                <a:extLst>
                  <a:ext uri="{FF2B5EF4-FFF2-40B4-BE49-F238E27FC236}">
                    <a16:creationId xmlns:a16="http://schemas.microsoft.com/office/drawing/2014/main" xmlns="" id="{D9D96C83-1513-4E9C-A1FF-BFB5A36E89C6}"/>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43" name="Oval 21">
                <a:extLst>
                  <a:ext uri="{FF2B5EF4-FFF2-40B4-BE49-F238E27FC236}">
                    <a16:creationId xmlns:a16="http://schemas.microsoft.com/office/drawing/2014/main" xmlns="" id="{9DFE4FDD-C663-415D-964D-A580FB584D4F}"/>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44" name="Oval 22">
                <a:extLst>
                  <a:ext uri="{FF2B5EF4-FFF2-40B4-BE49-F238E27FC236}">
                    <a16:creationId xmlns:a16="http://schemas.microsoft.com/office/drawing/2014/main" xmlns="" id="{93E68A77-113C-4E2F-BC92-532491F3A900}"/>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45" name="Oval 23">
                <a:extLst>
                  <a:ext uri="{FF2B5EF4-FFF2-40B4-BE49-F238E27FC236}">
                    <a16:creationId xmlns:a16="http://schemas.microsoft.com/office/drawing/2014/main" xmlns="" id="{C7244BFD-D900-4B87-8719-479F95E33D75}"/>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46" name="Oval 24">
                <a:extLst>
                  <a:ext uri="{FF2B5EF4-FFF2-40B4-BE49-F238E27FC236}">
                    <a16:creationId xmlns:a16="http://schemas.microsoft.com/office/drawing/2014/main" xmlns="" id="{BE1EEA88-F6BA-4691-9E43-77386C07873C}"/>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l-GR" sz="1800">
                  <a:latin typeface="Arial" charset="0"/>
                </a:endParaRPr>
              </a:p>
            </p:txBody>
          </p:sp>
          <p:sp>
            <p:nvSpPr>
              <p:cNvPr id="47" name="Freeform 25">
                <a:extLst>
                  <a:ext uri="{FF2B5EF4-FFF2-40B4-BE49-F238E27FC236}">
                    <a16:creationId xmlns:a16="http://schemas.microsoft.com/office/drawing/2014/main" xmlns="" id="{0F646AF8-CB9F-4C4F-8EA2-1618FB8D6F52}"/>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48" name="Freeform 26">
                <a:extLst>
                  <a:ext uri="{FF2B5EF4-FFF2-40B4-BE49-F238E27FC236}">
                    <a16:creationId xmlns:a16="http://schemas.microsoft.com/office/drawing/2014/main" xmlns="" id="{717C3B1B-56B2-455E-A5BE-90D4B6A15A16}"/>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l-GR" sz="1800">
                  <a:latin typeface="Arial" charset="0"/>
                </a:endParaRPr>
              </a:p>
            </p:txBody>
          </p:sp>
          <p:sp>
            <p:nvSpPr>
              <p:cNvPr id="49" name="Freeform 27">
                <a:extLst>
                  <a:ext uri="{FF2B5EF4-FFF2-40B4-BE49-F238E27FC236}">
                    <a16:creationId xmlns:a16="http://schemas.microsoft.com/office/drawing/2014/main" xmlns="" id="{23BEBB7C-432F-4CE6-ABC3-740A26F08C5A}"/>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l-GR" sz="1800">
                  <a:latin typeface="Arial" charset="0"/>
                </a:endParaRPr>
              </a:p>
            </p:txBody>
          </p:sp>
          <p:sp>
            <p:nvSpPr>
              <p:cNvPr id="50" name="Freeform 28">
                <a:extLst>
                  <a:ext uri="{FF2B5EF4-FFF2-40B4-BE49-F238E27FC236}">
                    <a16:creationId xmlns:a16="http://schemas.microsoft.com/office/drawing/2014/main" xmlns="" id="{66ACD3D6-8686-41E9-BAB0-C62C0A2FADA0}"/>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51" name="Freeform 29">
                <a:extLst>
                  <a:ext uri="{FF2B5EF4-FFF2-40B4-BE49-F238E27FC236}">
                    <a16:creationId xmlns:a16="http://schemas.microsoft.com/office/drawing/2014/main" xmlns="" id="{2B36CB16-61FD-4B52-A317-0DAD06B61DE7}"/>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52" name="Freeform 30">
                <a:extLst>
                  <a:ext uri="{FF2B5EF4-FFF2-40B4-BE49-F238E27FC236}">
                    <a16:creationId xmlns:a16="http://schemas.microsoft.com/office/drawing/2014/main" xmlns="" id="{9BA04D2C-A445-4857-8A12-A68CD1C6A2BB}"/>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53" name="Freeform 31">
                <a:extLst>
                  <a:ext uri="{FF2B5EF4-FFF2-40B4-BE49-F238E27FC236}">
                    <a16:creationId xmlns:a16="http://schemas.microsoft.com/office/drawing/2014/main" xmlns="" id="{9007EC09-8477-414F-B9CD-C65E9B5B0B6A}"/>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54" name="Freeform 32">
                <a:extLst>
                  <a:ext uri="{FF2B5EF4-FFF2-40B4-BE49-F238E27FC236}">
                    <a16:creationId xmlns:a16="http://schemas.microsoft.com/office/drawing/2014/main" xmlns="" id="{E6E2AE55-24A8-4BB2-9846-1F15829ECA1B}"/>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55" name="Freeform 33">
                <a:extLst>
                  <a:ext uri="{FF2B5EF4-FFF2-40B4-BE49-F238E27FC236}">
                    <a16:creationId xmlns:a16="http://schemas.microsoft.com/office/drawing/2014/main" xmlns="" id="{3130447F-085F-4989-8EB6-B5CB42F3A3E6}"/>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56" name="Freeform 34">
                <a:extLst>
                  <a:ext uri="{FF2B5EF4-FFF2-40B4-BE49-F238E27FC236}">
                    <a16:creationId xmlns:a16="http://schemas.microsoft.com/office/drawing/2014/main" xmlns="" id="{83BB800D-4E07-4567-A933-0DB166C369A4}"/>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grpSp>
        <p:grpSp>
          <p:nvGrpSpPr>
            <p:cNvPr id="8" name="Group 35">
              <a:extLst>
                <a:ext uri="{FF2B5EF4-FFF2-40B4-BE49-F238E27FC236}">
                  <a16:creationId xmlns:a16="http://schemas.microsoft.com/office/drawing/2014/main" xmlns="" id="{F3DCDE3F-F26C-4BE7-8681-9A872715D4B7}"/>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xmlns="" id="{AC1543C4-9E74-486E-9799-36CBB18FA878}"/>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23" name="Freeform 37">
                <a:extLst>
                  <a:ext uri="{FF2B5EF4-FFF2-40B4-BE49-F238E27FC236}">
                    <a16:creationId xmlns:a16="http://schemas.microsoft.com/office/drawing/2014/main" xmlns="" id="{FB877750-DE03-455D-89DC-0912C84CE5B2}"/>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24" name="Freeform 38">
                <a:extLst>
                  <a:ext uri="{FF2B5EF4-FFF2-40B4-BE49-F238E27FC236}">
                    <a16:creationId xmlns:a16="http://schemas.microsoft.com/office/drawing/2014/main" xmlns="" id="{AC933452-5F4C-43C9-B443-C10D46106035}"/>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25" name="Freeform 39">
                <a:extLst>
                  <a:ext uri="{FF2B5EF4-FFF2-40B4-BE49-F238E27FC236}">
                    <a16:creationId xmlns:a16="http://schemas.microsoft.com/office/drawing/2014/main" xmlns="" id="{DB28924B-650F-4C43-B36C-1A998A77CB2B}"/>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26" name="Freeform 40">
                <a:extLst>
                  <a:ext uri="{FF2B5EF4-FFF2-40B4-BE49-F238E27FC236}">
                    <a16:creationId xmlns:a16="http://schemas.microsoft.com/office/drawing/2014/main" xmlns="" id="{FA91706A-2371-4B7F-987E-FA27959CD3B6}"/>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27" name="Freeform 41">
                <a:extLst>
                  <a:ext uri="{FF2B5EF4-FFF2-40B4-BE49-F238E27FC236}">
                    <a16:creationId xmlns:a16="http://schemas.microsoft.com/office/drawing/2014/main" xmlns="" id="{8C22F07B-7D3A-4350-A87F-26C6A5022E85}"/>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28" name="Freeform 42">
                <a:extLst>
                  <a:ext uri="{FF2B5EF4-FFF2-40B4-BE49-F238E27FC236}">
                    <a16:creationId xmlns:a16="http://schemas.microsoft.com/office/drawing/2014/main" xmlns="" id="{FF31B79B-ED0C-4E7B-97B3-6D6E284AC267}"/>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29" name="Freeform 43">
                <a:extLst>
                  <a:ext uri="{FF2B5EF4-FFF2-40B4-BE49-F238E27FC236}">
                    <a16:creationId xmlns:a16="http://schemas.microsoft.com/office/drawing/2014/main" xmlns="" id="{7D466FCE-61F7-4780-ADAD-8260AFF31B7C}"/>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30" name="Freeform 44">
                <a:extLst>
                  <a:ext uri="{FF2B5EF4-FFF2-40B4-BE49-F238E27FC236}">
                    <a16:creationId xmlns:a16="http://schemas.microsoft.com/office/drawing/2014/main" xmlns="" id="{E9B104DB-A976-4B00-84B5-37B3A2042379}"/>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l-GR" sz="1800">
                  <a:latin typeface="Arial" charset="0"/>
                </a:endParaRPr>
              </a:p>
            </p:txBody>
          </p:sp>
          <p:sp>
            <p:nvSpPr>
              <p:cNvPr id="31" name="Freeform 45">
                <a:extLst>
                  <a:ext uri="{FF2B5EF4-FFF2-40B4-BE49-F238E27FC236}">
                    <a16:creationId xmlns:a16="http://schemas.microsoft.com/office/drawing/2014/main" xmlns="" id="{5FF9A264-A319-44D8-9939-6A620F48ECC4}"/>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32" name="Freeform 46">
                <a:extLst>
                  <a:ext uri="{FF2B5EF4-FFF2-40B4-BE49-F238E27FC236}">
                    <a16:creationId xmlns:a16="http://schemas.microsoft.com/office/drawing/2014/main" xmlns="" id="{25E7A9FE-3AEA-4AD4-A2E4-F06AA1555514}"/>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33" name="Oval 47">
                <a:extLst>
                  <a:ext uri="{FF2B5EF4-FFF2-40B4-BE49-F238E27FC236}">
                    <a16:creationId xmlns:a16="http://schemas.microsoft.com/office/drawing/2014/main" xmlns="" id="{09D35FF4-FA3B-4432-895C-CA6B94462FAB}"/>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l-GR" sz="1800">
                  <a:latin typeface="Arial" charset="0"/>
                </a:endParaRPr>
              </a:p>
            </p:txBody>
          </p:sp>
          <p:sp>
            <p:nvSpPr>
              <p:cNvPr id="34" name="Oval 48">
                <a:extLst>
                  <a:ext uri="{FF2B5EF4-FFF2-40B4-BE49-F238E27FC236}">
                    <a16:creationId xmlns:a16="http://schemas.microsoft.com/office/drawing/2014/main" xmlns="" id="{71AB368B-7AE3-4806-B0F2-E485C8B6EAF1}"/>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35" name="Oval 49">
                <a:extLst>
                  <a:ext uri="{FF2B5EF4-FFF2-40B4-BE49-F238E27FC236}">
                    <a16:creationId xmlns:a16="http://schemas.microsoft.com/office/drawing/2014/main" xmlns="" id="{D448074A-8CE3-4901-A22D-22684C9B11C1}"/>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36" name="Oval 50">
                <a:extLst>
                  <a:ext uri="{FF2B5EF4-FFF2-40B4-BE49-F238E27FC236}">
                    <a16:creationId xmlns:a16="http://schemas.microsoft.com/office/drawing/2014/main" xmlns="" id="{1CDE8549-DC4E-4B13-8511-1E3ABE0D04ED}"/>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37" name="Oval 51">
                <a:extLst>
                  <a:ext uri="{FF2B5EF4-FFF2-40B4-BE49-F238E27FC236}">
                    <a16:creationId xmlns:a16="http://schemas.microsoft.com/office/drawing/2014/main" xmlns="" id="{FBDCA0E5-2B75-4067-A24A-07A72822B411}"/>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38" name="Oval 52">
                <a:extLst>
                  <a:ext uri="{FF2B5EF4-FFF2-40B4-BE49-F238E27FC236}">
                    <a16:creationId xmlns:a16="http://schemas.microsoft.com/office/drawing/2014/main" xmlns="" id="{530BD5CA-9CAD-4F18-B491-0D4AE66CA5FA}"/>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grpSp>
        <p:grpSp>
          <p:nvGrpSpPr>
            <p:cNvPr id="9" name="Group 53">
              <a:extLst>
                <a:ext uri="{FF2B5EF4-FFF2-40B4-BE49-F238E27FC236}">
                  <a16:creationId xmlns:a16="http://schemas.microsoft.com/office/drawing/2014/main" xmlns="" id="{4CC5DE9D-D812-4F77-8052-0C19A77816D7}"/>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xmlns="" id="{92CDFA9C-5B83-4592-B72D-DE0BE740232C}"/>
                  </a:ext>
                </a:extLst>
              </p:cNvPr>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1" name="Freeform 55">
                <a:extLst>
                  <a:ext uri="{FF2B5EF4-FFF2-40B4-BE49-F238E27FC236}">
                    <a16:creationId xmlns:a16="http://schemas.microsoft.com/office/drawing/2014/main" xmlns="" id="{780B798C-1860-4249-B228-B82CC69214DC}"/>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2" name="Freeform 56">
                <a:extLst>
                  <a:ext uri="{FF2B5EF4-FFF2-40B4-BE49-F238E27FC236}">
                    <a16:creationId xmlns:a16="http://schemas.microsoft.com/office/drawing/2014/main" xmlns="" id="{95B38402-1C99-4E07-A971-C7AC9BAB77F9}"/>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3" name="Freeform 57">
                <a:extLst>
                  <a:ext uri="{FF2B5EF4-FFF2-40B4-BE49-F238E27FC236}">
                    <a16:creationId xmlns:a16="http://schemas.microsoft.com/office/drawing/2014/main" xmlns="" id="{87B92EA1-0DEB-40AE-9DFE-E875B332A1A6}"/>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4" name="Freeform 58">
                <a:extLst>
                  <a:ext uri="{FF2B5EF4-FFF2-40B4-BE49-F238E27FC236}">
                    <a16:creationId xmlns:a16="http://schemas.microsoft.com/office/drawing/2014/main" xmlns="" id="{A496C2EA-B779-41D2-9773-D1ECDBD679FD}"/>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5" name="Freeform 59">
                <a:extLst>
                  <a:ext uri="{FF2B5EF4-FFF2-40B4-BE49-F238E27FC236}">
                    <a16:creationId xmlns:a16="http://schemas.microsoft.com/office/drawing/2014/main" xmlns="" id="{EA1AA70D-A899-4D06-A06F-95FBF6285B07}"/>
                  </a:ext>
                </a:extLst>
              </p:cNvPr>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6" name="Freeform 60">
                <a:extLst>
                  <a:ext uri="{FF2B5EF4-FFF2-40B4-BE49-F238E27FC236}">
                    <a16:creationId xmlns:a16="http://schemas.microsoft.com/office/drawing/2014/main" xmlns="" id="{18817994-EFB2-4A44-8E1B-ABFE09062BFE}"/>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grpSp>
            <p:nvGrpSpPr>
              <p:cNvPr id="17" name="Group 61">
                <a:extLst>
                  <a:ext uri="{FF2B5EF4-FFF2-40B4-BE49-F238E27FC236}">
                    <a16:creationId xmlns:a16="http://schemas.microsoft.com/office/drawing/2014/main" xmlns="" id="{0AB8BE2E-889A-4623-AE79-CADCC3547B0E}"/>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xmlns="" id="{3B99931E-A214-4998-AECF-4528BB66020D}"/>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sp>
              <p:nvSpPr>
                <p:cNvPr id="19" name="Oval 63">
                  <a:extLst>
                    <a:ext uri="{FF2B5EF4-FFF2-40B4-BE49-F238E27FC236}">
                      <a16:creationId xmlns:a16="http://schemas.microsoft.com/office/drawing/2014/main" xmlns="" id="{AD668E87-2432-4AF2-B5C5-24B8F4DFF96E}"/>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sp>
              <p:nvSpPr>
                <p:cNvPr id="20" name="Oval 64">
                  <a:extLst>
                    <a:ext uri="{FF2B5EF4-FFF2-40B4-BE49-F238E27FC236}">
                      <a16:creationId xmlns:a16="http://schemas.microsoft.com/office/drawing/2014/main" xmlns="" id="{01B72C1D-75AA-4DC0-A2A3-258406C326E4}"/>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sp>
              <p:nvSpPr>
                <p:cNvPr id="21" name="Oval 65">
                  <a:extLst>
                    <a:ext uri="{FF2B5EF4-FFF2-40B4-BE49-F238E27FC236}">
                      <a16:creationId xmlns:a16="http://schemas.microsoft.com/office/drawing/2014/main" xmlns="" id="{2AC26731-CA86-48AF-92DD-5384630A5923}"/>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grpSp>
        </p:grpSp>
      </p:grpSp>
      <p:sp>
        <p:nvSpPr>
          <p:cNvPr id="9282" name="Rectangle 66"/>
          <p:cNvSpPr>
            <a:spLocks noGrp="1" noChangeArrowheads="1"/>
          </p:cNvSpPr>
          <p:nvPr>
            <p:ph type="ctrTitle" sz="quarter"/>
          </p:nvPr>
        </p:nvSpPr>
        <p:spPr>
          <a:xfrm>
            <a:off x="914400" y="1692276"/>
            <a:ext cx="10363200" cy="1736725"/>
          </a:xfrm>
        </p:spPr>
        <p:txBody>
          <a:bodyPr anchor="b"/>
          <a:lstStyle>
            <a:lvl1pPr>
              <a:defRPr sz="5400"/>
            </a:lvl1pPr>
          </a:lstStyle>
          <a:p>
            <a:r>
              <a:rPr lang="el-GR"/>
              <a:t>Κάντε κλικ για να επεξεργαστείτε τον τίτλο</a:t>
            </a:r>
          </a:p>
        </p:txBody>
      </p:sp>
      <p:sp>
        <p:nvSpPr>
          <p:cNvPr id="9283"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68" name="Rectangle 68">
            <a:extLst>
              <a:ext uri="{FF2B5EF4-FFF2-40B4-BE49-F238E27FC236}">
                <a16:creationId xmlns:a16="http://schemas.microsoft.com/office/drawing/2014/main" xmlns="" id="{4FBBB6EE-6CCD-4A10-A102-E1086C7F4261}"/>
              </a:ext>
            </a:extLst>
          </p:cNvPr>
          <p:cNvSpPr>
            <a:spLocks noGrp="1" noChangeArrowheads="1"/>
          </p:cNvSpPr>
          <p:nvPr>
            <p:ph type="dt" sz="quarter" idx="10"/>
          </p:nvPr>
        </p:nvSpPr>
        <p:spPr>
          <a:xfrm>
            <a:off x="609600" y="6248400"/>
            <a:ext cx="2844800" cy="457200"/>
          </a:xfrm>
        </p:spPr>
        <p:txBody>
          <a:bodyPr/>
          <a:lstStyle>
            <a:lvl1pPr>
              <a:defRPr/>
            </a:lvl1pPr>
          </a:lstStyle>
          <a:p>
            <a:pPr>
              <a:defRPr/>
            </a:pPr>
            <a:endParaRPr lang="el-GR"/>
          </a:p>
        </p:txBody>
      </p:sp>
      <p:sp>
        <p:nvSpPr>
          <p:cNvPr id="69" name="Rectangle 69">
            <a:extLst>
              <a:ext uri="{FF2B5EF4-FFF2-40B4-BE49-F238E27FC236}">
                <a16:creationId xmlns:a16="http://schemas.microsoft.com/office/drawing/2014/main" xmlns="" id="{38C703C9-882E-4E9E-BB1A-61AB1F45FDCC}"/>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l-GR"/>
          </a:p>
        </p:txBody>
      </p:sp>
      <p:sp>
        <p:nvSpPr>
          <p:cNvPr id="70" name="Rectangle 70">
            <a:extLst>
              <a:ext uri="{FF2B5EF4-FFF2-40B4-BE49-F238E27FC236}">
                <a16:creationId xmlns:a16="http://schemas.microsoft.com/office/drawing/2014/main" xmlns="" id="{E1066E0A-88CC-4B50-96A6-225F7906C88C}"/>
              </a:ext>
            </a:extLst>
          </p:cNvPr>
          <p:cNvSpPr>
            <a:spLocks noGrp="1" noChangeArrowheads="1"/>
          </p:cNvSpPr>
          <p:nvPr>
            <p:ph type="sldNum" sz="quarter" idx="12"/>
          </p:nvPr>
        </p:nvSpPr>
        <p:spPr>
          <a:xfrm>
            <a:off x="8737600" y="6248400"/>
            <a:ext cx="2844800" cy="457200"/>
          </a:xfrm>
        </p:spPr>
        <p:txBody>
          <a:bodyPr/>
          <a:lstStyle>
            <a:lvl1pPr>
              <a:defRPr/>
            </a:lvl1pPr>
          </a:lstStyle>
          <a:p>
            <a:pPr>
              <a:defRPr/>
            </a:pPr>
            <a:fld id="{2308EE35-F6D0-449F-973E-8EF54E5B9F83}" type="slidenum">
              <a:rPr lang="el-GR" altLang="el-GR"/>
              <a:pPr>
                <a:defRPr/>
              </a:pPr>
              <a:t>‹#›</a:t>
            </a:fld>
            <a:endParaRPr lang="el-GR" altLang="el-GR"/>
          </a:p>
        </p:txBody>
      </p:sp>
    </p:spTree>
    <p:extLst>
      <p:ext uri="{BB962C8B-B14F-4D97-AF65-F5344CB8AC3E}">
        <p14:creationId xmlns:p14="http://schemas.microsoft.com/office/powerpoint/2010/main" xmlns="" val="24885129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9">
            <a:extLst>
              <a:ext uri="{FF2B5EF4-FFF2-40B4-BE49-F238E27FC236}">
                <a16:creationId xmlns:a16="http://schemas.microsoft.com/office/drawing/2014/main" xmlns="" id="{9F55F4E8-992B-4B7E-9DE0-914D9B6C3BB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2619941E-AEF1-429A-8EA9-622491CF933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2FD23592-F5F4-4B18-9789-CAF625DEBB10}"/>
              </a:ext>
            </a:extLst>
          </p:cNvPr>
          <p:cNvSpPr>
            <a:spLocks noGrp="1" noChangeArrowheads="1"/>
          </p:cNvSpPr>
          <p:nvPr>
            <p:ph type="sldNum" sz="quarter" idx="12"/>
          </p:nvPr>
        </p:nvSpPr>
        <p:spPr>
          <a:ln/>
        </p:spPr>
        <p:txBody>
          <a:bodyPr/>
          <a:lstStyle>
            <a:lvl1pPr>
              <a:defRPr/>
            </a:lvl1pPr>
          </a:lstStyle>
          <a:p>
            <a:pPr>
              <a:defRPr/>
            </a:pPr>
            <a:fld id="{CA73AEA8-975F-42A8-A7B7-25F38681ECC5}" type="slidenum">
              <a:rPr lang="el-GR" altLang="el-GR"/>
              <a:pPr>
                <a:defRPr/>
              </a:pPr>
              <a:t>‹#›</a:t>
            </a:fld>
            <a:endParaRPr lang="el-GR" altLang="el-GR"/>
          </a:p>
        </p:txBody>
      </p:sp>
    </p:spTree>
    <p:extLst>
      <p:ext uri="{BB962C8B-B14F-4D97-AF65-F5344CB8AC3E}">
        <p14:creationId xmlns:p14="http://schemas.microsoft.com/office/powerpoint/2010/main" xmlns="" val="3238551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69">
            <a:extLst>
              <a:ext uri="{FF2B5EF4-FFF2-40B4-BE49-F238E27FC236}">
                <a16:creationId xmlns:a16="http://schemas.microsoft.com/office/drawing/2014/main" xmlns="" id="{683B9D9B-74B2-4DD2-B3F8-9E2D8307EFA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9A1419A9-AE71-4890-A40C-1D9CF9EF1AA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2C32D61B-1C7C-4632-8FF1-F0A91ED984FF}"/>
              </a:ext>
            </a:extLst>
          </p:cNvPr>
          <p:cNvSpPr>
            <a:spLocks noGrp="1" noChangeArrowheads="1"/>
          </p:cNvSpPr>
          <p:nvPr>
            <p:ph type="sldNum" sz="quarter" idx="12"/>
          </p:nvPr>
        </p:nvSpPr>
        <p:spPr>
          <a:ln/>
        </p:spPr>
        <p:txBody>
          <a:bodyPr/>
          <a:lstStyle>
            <a:lvl1pPr>
              <a:defRPr/>
            </a:lvl1pPr>
          </a:lstStyle>
          <a:p>
            <a:pPr>
              <a:defRPr/>
            </a:pPr>
            <a:fld id="{C2AFCD16-A490-49F9-A0A7-E517043378EC}" type="slidenum">
              <a:rPr lang="el-GR" altLang="el-GR"/>
              <a:pPr>
                <a:defRPr/>
              </a:pPr>
              <a:t>‹#›</a:t>
            </a:fld>
            <a:endParaRPr lang="el-GR" altLang="el-GR"/>
          </a:p>
        </p:txBody>
      </p:sp>
    </p:spTree>
    <p:extLst>
      <p:ext uri="{BB962C8B-B14F-4D97-AF65-F5344CB8AC3E}">
        <p14:creationId xmlns:p14="http://schemas.microsoft.com/office/powerpoint/2010/main" xmlns="" val="2787072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9">
            <a:extLst>
              <a:ext uri="{FF2B5EF4-FFF2-40B4-BE49-F238E27FC236}">
                <a16:creationId xmlns:a16="http://schemas.microsoft.com/office/drawing/2014/main" xmlns="" id="{95F0062C-7581-4482-AD62-4882912E23F7}"/>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11EC9C22-44DE-4719-AA6B-5EA31A67267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3E957424-4F9A-444A-844A-56F4391B2243}"/>
              </a:ext>
            </a:extLst>
          </p:cNvPr>
          <p:cNvSpPr>
            <a:spLocks noGrp="1" noChangeArrowheads="1"/>
          </p:cNvSpPr>
          <p:nvPr>
            <p:ph type="sldNum" sz="quarter" idx="12"/>
          </p:nvPr>
        </p:nvSpPr>
        <p:spPr>
          <a:ln/>
        </p:spPr>
        <p:txBody>
          <a:bodyPr/>
          <a:lstStyle>
            <a:lvl1pPr>
              <a:defRPr/>
            </a:lvl1pPr>
          </a:lstStyle>
          <a:p>
            <a:pPr>
              <a:defRPr/>
            </a:pPr>
            <a:fld id="{76B0FC14-AB08-4520-A8E3-27A2C430896E}" type="slidenum">
              <a:rPr lang="el-GR" altLang="el-GR"/>
              <a:pPr>
                <a:defRPr/>
              </a:pPr>
              <a:t>‹#›</a:t>
            </a:fld>
            <a:endParaRPr lang="el-GR" altLang="el-GR"/>
          </a:p>
        </p:txBody>
      </p:sp>
    </p:spTree>
    <p:extLst>
      <p:ext uri="{BB962C8B-B14F-4D97-AF65-F5344CB8AC3E}">
        <p14:creationId xmlns:p14="http://schemas.microsoft.com/office/powerpoint/2010/main" xmlns="" val="932523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69">
            <a:extLst>
              <a:ext uri="{FF2B5EF4-FFF2-40B4-BE49-F238E27FC236}">
                <a16:creationId xmlns:a16="http://schemas.microsoft.com/office/drawing/2014/main" xmlns="" id="{18502897-51F3-4AC4-98D5-ABC12ED9EB0A}"/>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0">
            <a:extLst>
              <a:ext uri="{FF2B5EF4-FFF2-40B4-BE49-F238E27FC236}">
                <a16:creationId xmlns:a16="http://schemas.microsoft.com/office/drawing/2014/main" xmlns="" id="{728DD72D-ECC1-4C22-A98D-FCA20D1FEC0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71">
            <a:extLst>
              <a:ext uri="{FF2B5EF4-FFF2-40B4-BE49-F238E27FC236}">
                <a16:creationId xmlns:a16="http://schemas.microsoft.com/office/drawing/2014/main" xmlns="" id="{C7168991-CD14-44AC-9122-F331BB679579}"/>
              </a:ext>
            </a:extLst>
          </p:cNvPr>
          <p:cNvSpPr>
            <a:spLocks noGrp="1" noChangeArrowheads="1"/>
          </p:cNvSpPr>
          <p:nvPr>
            <p:ph type="sldNum" sz="quarter" idx="12"/>
          </p:nvPr>
        </p:nvSpPr>
        <p:spPr>
          <a:ln/>
        </p:spPr>
        <p:txBody>
          <a:bodyPr/>
          <a:lstStyle>
            <a:lvl1pPr>
              <a:defRPr/>
            </a:lvl1pPr>
          </a:lstStyle>
          <a:p>
            <a:pPr>
              <a:defRPr/>
            </a:pPr>
            <a:fld id="{12A3CD31-8761-419D-8E77-C49994A63515}" type="slidenum">
              <a:rPr lang="el-GR" altLang="el-GR"/>
              <a:pPr>
                <a:defRPr/>
              </a:pPr>
              <a:t>‹#›</a:t>
            </a:fld>
            <a:endParaRPr lang="el-GR" altLang="el-GR"/>
          </a:p>
        </p:txBody>
      </p:sp>
    </p:spTree>
    <p:extLst>
      <p:ext uri="{BB962C8B-B14F-4D97-AF65-F5344CB8AC3E}">
        <p14:creationId xmlns:p14="http://schemas.microsoft.com/office/powerpoint/2010/main" xmlns="" val="3408666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2B8B71F-AB8D-4571-A8CC-58EA8CE57021}"/>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F97B923B-FB56-4D02-BC4B-0A5C704E54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xmlns="" id="{D1B2B9AB-9992-4EAD-BF71-F95F2C9CAC6B}"/>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5" name="Θέση υποσέλιδου 4">
            <a:extLst>
              <a:ext uri="{FF2B5EF4-FFF2-40B4-BE49-F238E27FC236}">
                <a16:creationId xmlns:a16="http://schemas.microsoft.com/office/drawing/2014/main" xmlns="" id="{43185FF2-E820-4313-A88B-709A42D3F3E0}"/>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xmlns="" id="{1399EEAB-9E29-48E1-B5B5-D5D58906BC38}"/>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4237802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69">
            <a:extLst>
              <a:ext uri="{FF2B5EF4-FFF2-40B4-BE49-F238E27FC236}">
                <a16:creationId xmlns:a16="http://schemas.microsoft.com/office/drawing/2014/main" xmlns="" id="{CEFC60D7-F0B5-4CC8-9A56-12776A6116F2}"/>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70">
            <a:extLst>
              <a:ext uri="{FF2B5EF4-FFF2-40B4-BE49-F238E27FC236}">
                <a16:creationId xmlns:a16="http://schemas.microsoft.com/office/drawing/2014/main" xmlns="" id="{CDDC9464-57F7-4571-B761-0B3E3963F7D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71">
            <a:extLst>
              <a:ext uri="{FF2B5EF4-FFF2-40B4-BE49-F238E27FC236}">
                <a16:creationId xmlns:a16="http://schemas.microsoft.com/office/drawing/2014/main" xmlns="" id="{648C7ADA-FD4E-423B-BE65-14DDF40FAD16}"/>
              </a:ext>
            </a:extLst>
          </p:cNvPr>
          <p:cNvSpPr>
            <a:spLocks noGrp="1" noChangeArrowheads="1"/>
          </p:cNvSpPr>
          <p:nvPr>
            <p:ph type="sldNum" sz="quarter" idx="12"/>
          </p:nvPr>
        </p:nvSpPr>
        <p:spPr>
          <a:ln/>
        </p:spPr>
        <p:txBody>
          <a:bodyPr/>
          <a:lstStyle>
            <a:lvl1pPr>
              <a:defRPr/>
            </a:lvl1pPr>
          </a:lstStyle>
          <a:p>
            <a:pPr>
              <a:defRPr/>
            </a:pPr>
            <a:fld id="{66F776D5-9811-434D-9AD6-4827A5D84C71}" type="slidenum">
              <a:rPr lang="el-GR" altLang="el-GR"/>
              <a:pPr>
                <a:defRPr/>
              </a:pPr>
              <a:t>‹#›</a:t>
            </a:fld>
            <a:endParaRPr lang="el-GR" altLang="el-GR"/>
          </a:p>
        </p:txBody>
      </p:sp>
    </p:spTree>
    <p:extLst>
      <p:ext uri="{BB962C8B-B14F-4D97-AF65-F5344CB8AC3E}">
        <p14:creationId xmlns:p14="http://schemas.microsoft.com/office/powerpoint/2010/main" xmlns="" val="35310262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xmlns="" id="{68245A73-E391-428F-96C8-52F082F74501}"/>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70">
            <a:extLst>
              <a:ext uri="{FF2B5EF4-FFF2-40B4-BE49-F238E27FC236}">
                <a16:creationId xmlns:a16="http://schemas.microsoft.com/office/drawing/2014/main" xmlns="" id="{1732ECFE-E2BB-4DED-A84C-639162FD503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71">
            <a:extLst>
              <a:ext uri="{FF2B5EF4-FFF2-40B4-BE49-F238E27FC236}">
                <a16:creationId xmlns:a16="http://schemas.microsoft.com/office/drawing/2014/main" xmlns="" id="{39E74E80-88AB-4E9D-A818-A5E9D101D439}"/>
              </a:ext>
            </a:extLst>
          </p:cNvPr>
          <p:cNvSpPr>
            <a:spLocks noGrp="1" noChangeArrowheads="1"/>
          </p:cNvSpPr>
          <p:nvPr>
            <p:ph type="sldNum" sz="quarter" idx="12"/>
          </p:nvPr>
        </p:nvSpPr>
        <p:spPr>
          <a:ln/>
        </p:spPr>
        <p:txBody>
          <a:bodyPr/>
          <a:lstStyle>
            <a:lvl1pPr>
              <a:defRPr/>
            </a:lvl1pPr>
          </a:lstStyle>
          <a:p>
            <a:pPr>
              <a:defRPr/>
            </a:pPr>
            <a:fld id="{5E0D93CE-62A9-4F01-B3AE-F793502F6728}" type="slidenum">
              <a:rPr lang="el-GR" altLang="el-GR"/>
              <a:pPr>
                <a:defRPr/>
              </a:pPr>
              <a:t>‹#›</a:t>
            </a:fld>
            <a:endParaRPr lang="el-GR" altLang="el-GR"/>
          </a:p>
        </p:txBody>
      </p:sp>
    </p:spTree>
    <p:extLst>
      <p:ext uri="{BB962C8B-B14F-4D97-AF65-F5344CB8AC3E}">
        <p14:creationId xmlns:p14="http://schemas.microsoft.com/office/powerpoint/2010/main" xmlns="" val="22631874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9">
            <a:extLst>
              <a:ext uri="{FF2B5EF4-FFF2-40B4-BE49-F238E27FC236}">
                <a16:creationId xmlns:a16="http://schemas.microsoft.com/office/drawing/2014/main" xmlns="" id="{901839B3-6646-4E62-AD01-3093B158CC46}"/>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FFD85551-D97B-4AB2-87EC-61311656CDB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9445DCE6-5D39-4F2B-80EB-B5C651DD00A3}"/>
              </a:ext>
            </a:extLst>
          </p:cNvPr>
          <p:cNvSpPr>
            <a:spLocks noGrp="1" noChangeArrowheads="1"/>
          </p:cNvSpPr>
          <p:nvPr>
            <p:ph type="sldNum" sz="quarter" idx="12"/>
          </p:nvPr>
        </p:nvSpPr>
        <p:spPr>
          <a:ln/>
        </p:spPr>
        <p:txBody>
          <a:bodyPr/>
          <a:lstStyle>
            <a:lvl1pPr>
              <a:defRPr/>
            </a:lvl1pPr>
          </a:lstStyle>
          <a:p>
            <a:pPr>
              <a:defRPr/>
            </a:pPr>
            <a:fld id="{56A2C4A0-E2C5-4DD1-A40E-8A38B4345D14}" type="slidenum">
              <a:rPr lang="el-GR" altLang="el-GR"/>
              <a:pPr>
                <a:defRPr/>
              </a:pPr>
              <a:t>‹#›</a:t>
            </a:fld>
            <a:endParaRPr lang="el-GR" altLang="el-GR"/>
          </a:p>
        </p:txBody>
      </p:sp>
    </p:spTree>
    <p:extLst>
      <p:ext uri="{BB962C8B-B14F-4D97-AF65-F5344CB8AC3E}">
        <p14:creationId xmlns:p14="http://schemas.microsoft.com/office/powerpoint/2010/main" xmlns="" val="7580624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9">
            <a:extLst>
              <a:ext uri="{FF2B5EF4-FFF2-40B4-BE49-F238E27FC236}">
                <a16:creationId xmlns:a16="http://schemas.microsoft.com/office/drawing/2014/main" xmlns="" id="{79722AC1-3219-409A-825F-18D7188331AB}"/>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A9C94D8C-4EAF-40AA-B74F-7E191AC6431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4E5526E5-1CCF-4BAE-8FC1-596C47654A07}"/>
              </a:ext>
            </a:extLst>
          </p:cNvPr>
          <p:cNvSpPr>
            <a:spLocks noGrp="1" noChangeArrowheads="1"/>
          </p:cNvSpPr>
          <p:nvPr>
            <p:ph type="sldNum" sz="quarter" idx="12"/>
          </p:nvPr>
        </p:nvSpPr>
        <p:spPr>
          <a:ln/>
        </p:spPr>
        <p:txBody>
          <a:bodyPr/>
          <a:lstStyle>
            <a:lvl1pPr>
              <a:defRPr/>
            </a:lvl1pPr>
          </a:lstStyle>
          <a:p>
            <a:pPr>
              <a:defRPr/>
            </a:pPr>
            <a:fld id="{DD61CB0A-D94E-4CFD-86F7-A31640492ECD}" type="slidenum">
              <a:rPr lang="el-GR" altLang="el-GR"/>
              <a:pPr>
                <a:defRPr/>
              </a:pPr>
              <a:t>‹#›</a:t>
            </a:fld>
            <a:endParaRPr lang="el-GR" altLang="el-GR"/>
          </a:p>
        </p:txBody>
      </p:sp>
    </p:spTree>
    <p:extLst>
      <p:ext uri="{BB962C8B-B14F-4D97-AF65-F5344CB8AC3E}">
        <p14:creationId xmlns:p14="http://schemas.microsoft.com/office/powerpoint/2010/main" xmlns="" val="36123349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9">
            <a:extLst>
              <a:ext uri="{FF2B5EF4-FFF2-40B4-BE49-F238E27FC236}">
                <a16:creationId xmlns:a16="http://schemas.microsoft.com/office/drawing/2014/main" xmlns="" id="{23EE9CFE-148D-448A-B769-D9F56D3707C6}"/>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C467F25D-A04A-44D9-87F1-3F100E6461C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CAB2DD01-AB2D-428A-8925-32B843FCC4B0}"/>
              </a:ext>
            </a:extLst>
          </p:cNvPr>
          <p:cNvSpPr>
            <a:spLocks noGrp="1" noChangeArrowheads="1"/>
          </p:cNvSpPr>
          <p:nvPr>
            <p:ph type="sldNum" sz="quarter" idx="12"/>
          </p:nvPr>
        </p:nvSpPr>
        <p:spPr>
          <a:ln/>
        </p:spPr>
        <p:txBody>
          <a:bodyPr/>
          <a:lstStyle>
            <a:lvl1pPr>
              <a:defRPr/>
            </a:lvl1pPr>
          </a:lstStyle>
          <a:p>
            <a:pPr>
              <a:defRPr/>
            </a:pPr>
            <a:fld id="{E98169FA-D039-4903-AFEF-C8B2A7E8A691}" type="slidenum">
              <a:rPr lang="el-GR" altLang="el-GR"/>
              <a:pPr>
                <a:defRPr/>
              </a:pPr>
              <a:t>‹#›</a:t>
            </a:fld>
            <a:endParaRPr lang="el-GR" altLang="el-GR"/>
          </a:p>
        </p:txBody>
      </p:sp>
    </p:spTree>
    <p:extLst>
      <p:ext uri="{BB962C8B-B14F-4D97-AF65-F5344CB8AC3E}">
        <p14:creationId xmlns:p14="http://schemas.microsoft.com/office/powerpoint/2010/main" xmlns="" val="20841487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7813"/>
            <a:ext cx="2743200" cy="584835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7813"/>
            <a:ext cx="8026400" cy="584835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9">
            <a:extLst>
              <a:ext uri="{FF2B5EF4-FFF2-40B4-BE49-F238E27FC236}">
                <a16:creationId xmlns:a16="http://schemas.microsoft.com/office/drawing/2014/main" xmlns="" id="{BB606A60-770B-42A5-82DA-18D593C08934}"/>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17480A44-8C3A-4ED7-950E-F2A465EAFAE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86926A2B-95E9-4DA9-8B84-99CDD109814F}"/>
              </a:ext>
            </a:extLst>
          </p:cNvPr>
          <p:cNvSpPr>
            <a:spLocks noGrp="1" noChangeArrowheads="1"/>
          </p:cNvSpPr>
          <p:nvPr>
            <p:ph type="sldNum" sz="quarter" idx="12"/>
          </p:nvPr>
        </p:nvSpPr>
        <p:spPr>
          <a:ln/>
        </p:spPr>
        <p:txBody>
          <a:bodyPr/>
          <a:lstStyle>
            <a:lvl1pPr>
              <a:defRPr/>
            </a:lvl1pPr>
          </a:lstStyle>
          <a:p>
            <a:pPr>
              <a:defRPr/>
            </a:pPr>
            <a:fld id="{F5108889-04CE-4171-A4A7-59E7B45A53A4}" type="slidenum">
              <a:rPr lang="el-GR" altLang="el-GR"/>
              <a:pPr>
                <a:defRPr/>
              </a:pPr>
              <a:t>‹#›</a:t>
            </a:fld>
            <a:endParaRPr lang="el-GR" altLang="el-GR"/>
          </a:p>
        </p:txBody>
      </p:sp>
    </p:spTree>
    <p:extLst>
      <p:ext uri="{BB962C8B-B14F-4D97-AF65-F5344CB8AC3E}">
        <p14:creationId xmlns:p14="http://schemas.microsoft.com/office/powerpoint/2010/main" xmlns="" val="839512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9">
            <a:extLst>
              <a:ext uri="{FF2B5EF4-FFF2-40B4-BE49-F238E27FC236}">
                <a16:creationId xmlns:a16="http://schemas.microsoft.com/office/drawing/2014/main" xmlns="" id="{EB0BC381-DA15-45C3-9D17-5417759454A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CC7572C6-8BE4-46FC-8A84-B2F38DE5E81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C9FDD44C-8D06-4A6B-91F9-1A155C89DA6E}"/>
              </a:ext>
            </a:extLst>
          </p:cNvPr>
          <p:cNvSpPr>
            <a:spLocks noGrp="1" noChangeArrowheads="1"/>
          </p:cNvSpPr>
          <p:nvPr>
            <p:ph type="sldNum" sz="quarter" idx="12"/>
          </p:nvPr>
        </p:nvSpPr>
        <p:spPr>
          <a:ln/>
        </p:spPr>
        <p:txBody>
          <a:bodyPr/>
          <a:lstStyle>
            <a:lvl1pPr>
              <a:defRPr/>
            </a:lvl1pPr>
          </a:lstStyle>
          <a:p>
            <a:pPr>
              <a:defRPr/>
            </a:pPr>
            <a:fld id="{D3545566-6A6A-496C-92B1-784818D93C17}" type="slidenum">
              <a:rPr lang="el-GR" altLang="el-GR"/>
              <a:pPr>
                <a:defRPr/>
              </a:pPr>
              <a:t>‹#›</a:t>
            </a:fld>
            <a:endParaRPr lang="el-GR" altLang="el-GR"/>
          </a:p>
        </p:txBody>
      </p:sp>
    </p:spTree>
    <p:extLst>
      <p:ext uri="{BB962C8B-B14F-4D97-AF65-F5344CB8AC3E}">
        <p14:creationId xmlns:p14="http://schemas.microsoft.com/office/powerpoint/2010/main" xmlns="" val="817453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xmlns="" id="{E68553F9-1B45-4CF1-967D-E122922A5200}"/>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A16AB629-251E-41D0-A21C-BFA53C18D54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7D40A597-5196-4B14-A570-D7427FE7353C}"/>
              </a:ext>
            </a:extLst>
          </p:cNvPr>
          <p:cNvSpPr>
            <a:spLocks noGrp="1" noChangeArrowheads="1"/>
          </p:cNvSpPr>
          <p:nvPr>
            <p:ph type="sldNum" sz="quarter" idx="12"/>
          </p:nvPr>
        </p:nvSpPr>
        <p:spPr>
          <a:ln/>
        </p:spPr>
        <p:txBody>
          <a:bodyPr/>
          <a:lstStyle>
            <a:lvl1pPr>
              <a:defRPr/>
            </a:lvl1pPr>
          </a:lstStyle>
          <a:p>
            <a:fld id="{8DE1533B-CBD0-4112-ABAA-401E6B399080}" type="slidenum">
              <a:rPr lang="el-GR" altLang="el-GR"/>
              <a:pPr/>
              <a:t>‹#›</a:t>
            </a:fld>
            <a:endParaRPr lang="el-GR" altLang="el-GR"/>
          </a:p>
        </p:txBody>
      </p:sp>
    </p:spTree>
    <p:extLst>
      <p:ext uri="{BB962C8B-B14F-4D97-AF65-F5344CB8AC3E}">
        <p14:creationId xmlns:p14="http://schemas.microsoft.com/office/powerpoint/2010/main" xmlns="" val="41116324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4D26A6F6-B2FE-4EE2-8E99-AE3CF1444B37}"/>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F636F055-CD10-462E-8CFC-21A566E481E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71A1BA48-ED4D-4F97-8B77-262108B2E5EE}"/>
              </a:ext>
            </a:extLst>
          </p:cNvPr>
          <p:cNvSpPr>
            <a:spLocks noGrp="1" noChangeArrowheads="1"/>
          </p:cNvSpPr>
          <p:nvPr>
            <p:ph type="sldNum" sz="quarter" idx="12"/>
          </p:nvPr>
        </p:nvSpPr>
        <p:spPr>
          <a:ln/>
        </p:spPr>
        <p:txBody>
          <a:bodyPr/>
          <a:lstStyle>
            <a:lvl1pPr>
              <a:defRPr/>
            </a:lvl1pPr>
          </a:lstStyle>
          <a:p>
            <a:fld id="{46A53BB9-988F-4761-881F-477E85DC9614}" type="slidenum">
              <a:rPr lang="el-GR" altLang="el-GR"/>
              <a:pPr/>
              <a:t>‹#›</a:t>
            </a:fld>
            <a:endParaRPr lang="el-GR" altLang="el-GR"/>
          </a:p>
        </p:txBody>
      </p:sp>
    </p:spTree>
    <p:extLst>
      <p:ext uri="{BB962C8B-B14F-4D97-AF65-F5344CB8AC3E}">
        <p14:creationId xmlns:p14="http://schemas.microsoft.com/office/powerpoint/2010/main" xmlns="" val="34657381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xmlns="" id="{68CCEB50-7CA7-49EA-830C-5387575740F9}"/>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FC694251-6971-47B1-B555-E09DB86C787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9427AD79-0B3E-4CB0-A25E-8A118842B002}"/>
              </a:ext>
            </a:extLst>
          </p:cNvPr>
          <p:cNvSpPr>
            <a:spLocks noGrp="1" noChangeArrowheads="1"/>
          </p:cNvSpPr>
          <p:nvPr>
            <p:ph type="sldNum" sz="quarter" idx="12"/>
          </p:nvPr>
        </p:nvSpPr>
        <p:spPr>
          <a:ln/>
        </p:spPr>
        <p:txBody>
          <a:bodyPr/>
          <a:lstStyle>
            <a:lvl1pPr>
              <a:defRPr/>
            </a:lvl1pPr>
          </a:lstStyle>
          <a:p>
            <a:fld id="{B1DBB99B-92C4-4531-B5EB-F4EFCA20C8EC}" type="slidenum">
              <a:rPr lang="el-GR" altLang="el-GR"/>
              <a:pPr/>
              <a:t>‹#›</a:t>
            </a:fld>
            <a:endParaRPr lang="el-GR" altLang="el-GR"/>
          </a:p>
        </p:txBody>
      </p:sp>
    </p:spTree>
    <p:extLst>
      <p:ext uri="{BB962C8B-B14F-4D97-AF65-F5344CB8AC3E}">
        <p14:creationId xmlns:p14="http://schemas.microsoft.com/office/powerpoint/2010/main" xmlns="" val="428743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09072DF6-93AC-4BF2-AFA7-E8C8F72FD97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38CD081D-60BA-45EC-986E-E7F9DAF226FB}"/>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xmlns="" id="{8DC87A72-CC5B-42BA-8AA7-C88D8F91968F}"/>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xmlns="" id="{78B01C4E-6F4B-4A4D-BCBE-D80FD2299145}"/>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6" name="Θέση υποσέλιδου 5">
            <a:extLst>
              <a:ext uri="{FF2B5EF4-FFF2-40B4-BE49-F238E27FC236}">
                <a16:creationId xmlns:a16="http://schemas.microsoft.com/office/drawing/2014/main" xmlns="" id="{36DE39A6-26DA-4033-9375-9E34E62003F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F5355DFB-3BA2-4FBD-A866-202FD6172B58}"/>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22474813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BE6300FE-88E3-404B-80DC-E86C7B432F86}"/>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60F1F89E-8FE7-41DB-BD87-60BCCE8174C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08C9B274-489E-412F-80D7-D1EC5310E014}"/>
              </a:ext>
            </a:extLst>
          </p:cNvPr>
          <p:cNvSpPr>
            <a:spLocks noGrp="1" noChangeArrowheads="1"/>
          </p:cNvSpPr>
          <p:nvPr>
            <p:ph type="sldNum" sz="quarter" idx="12"/>
          </p:nvPr>
        </p:nvSpPr>
        <p:spPr>
          <a:ln/>
        </p:spPr>
        <p:txBody>
          <a:bodyPr/>
          <a:lstStyle>
            <a:lvl1pPr>
              <a:defRPr/>
            </a:lvl1pPr>
          </a:lstStyle>
          <a:p>
            <a:fld id="{6ACE83D4-FF7E-440C-BF73-AC2D1C102BCB}" type="slidenum">
              <a:rPr lang="el-GR" altLang="el-GR"/>
              <a:pPr/>
              <a:t>‹#›</a:t>
            </a:fld>
            <a:endParaRPr lang="el-GR" altLang="el-GR"/>
          </a:p>
        </p:txBody>
      </p:sp>
    </p:spTree>
    <p:extLst>
      <p:ext uri="{BB962C8B-B14F-4D97-AF65-F5344CB8AC3E}">
        <p14:creationId xmlns:p14="http://schemas.microsoft.com/office/powerpoint/2010/main" xmlns="" val="34041634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xmlns="" id="{DA9A5C72-B4D1-4B42-857B-E918083FD565}"/>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xmlns="" id="{DA00FE4A-7148-4F20-9800-E411316BAFAE}"/>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xmlns="" id="{75B10F1E-8F13-404A-AF14-122DB253B3E1}"/>
              </a:ext>
            </a:extLst>
          </p:cNvPr>
          <p:cNvSpPr>
            <a:spLocks noGrp="1" noChangeArrowheads="1"/>
          </p:cNvSpPr>
          <p:nvPr>
            <p:ph type="sldNum" sz="quarter" idx="12"/>
          </p:nvPr>
        </p:nvSpPr>
        <p:spPr>
          <a:ln/>
        </p:spPr>
        <p:txBody>
          <a:bodyPr/>
          <a:lstStyle>
            <a:lvl1pPr>
              <a:defRPr/>
            </a:lvl1pPr>
          </a:lstStyle>
          <a:p>
            <a:fld id="{FDFCDFEF-7289-40DF-9F23-ECDEA9CDC71D}" type="slidenum">
              <a:rPr lang="el-GR" altLang="el-GR"/>
              <a:pPr/>
              <a:t>‹#›</a:t>
            </a:fld>
            <a:endParaRPr lang="el-GR" altLang="el-GR"/>
          </a:p>
        </p:txBody>
      </p:sp>
    </p:spTree>
    <p:extLst>
      <p:ext uri="{BB962C8B-B14F-4D97-AF65-F5344CB8AC3E}">
        <p14:creationId xmlns:p14="http://schemas.microsoft.com/office/powerpoint/2010/main" xmlns="" val="28997521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xmlns="" id="{8F075DCB-28B5-49CA-BBD1-58CFB3F5F849}"/>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xmlns="" id="{4E3C1A9A-5BB1-4922-816D-17D832EFFDB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xmlns="" id="{0BA7D302-5695-4BF4-A3FA-09F924F9C098}"/>
              </a:ext>
            </a:extLst>
          </p:cNvPr>
          <p:cNvSpPr>
            <a:spLocks noGrp="1" noChangeArrowheads="1"/>
          </p:cNvSpPr>
          <p:nvPr>
            <p:ph type="sldNum" sz="quarter" idx="12"/>
          </p:nvPr>
        </p:nvSpPr>
        <p:spPr>
          <a:ln/>
        </p:spPr>
        <p:txBody>
          <a:bodyPr/>
          <a:lstStyle>
            <a:lvl1pPr>
              <a:defRPr/>
            </a:lvl1pPr>
          </a:lstStyle>
          <a:p>
            <a:fld id="{35D1D1BF-3374-4B6E-8DBC-867D4A6B285C}" type="slidenum">
              <a:rPr lang="el-GR" altLang="el-GR"/>
              <a:pPr/>
              <a:t>‹#›</a:t>
            </a:fld>
            <a:endParaRPr lang="el-GR" altLang="el-GR"/>
          </a:p>
        </p:txBody>
      </p:sp>
    </p:spTree>
    <p:extLst>
      <p:ext uri="{BB962C8B-B14F-4D97-AF65-F5344CB8AC3E}">
        <p14:creationId xmlns:p14="http://schemas.microsoft.com/office/powerpoint/2010/main" xmlns="" val="28958639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29DBDA6F-CEA2-4ADC-B4DD-BB1F2CD6CCB3}"/>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xmlns="" id="{CAE81E56-EA1C-45FD-866D-0F5C136F5CD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xmlns="" id="{622C73AC-7BB1-4EB2-880C-836297F5EA2D}"/>
              </a:ext>
            </a:extLst>
          </p:cNvPr>
          <p:cNvSpPr>
            <a:spLocks noGrp="1" noChangeArrowheads="1"/>
          </p:cNvSpPr>
          <p:nvPr>
            <p:ph type="sldNum" sz="quarter" idx="12"/>
          </p:nvPr>
        </p:nvSpPr>
        <p:spPr>
          <a:ln/>
        </p:spPr>
        <p:txBody>
          <a:bodyPr/>
          <a:lstStyle>
            <a:lvl1pPr>
              <a:defRPr/>
            </a:lvl1pPr>
          </a:lstStyle>
          <a:p>
            <a:fld id="{A3306BD7-4B96-4F0E-AAAF-0F0EFFFFD975}" type="slidenum">
              <a:rPr lang="el-GR" altLang="el-GR"/>
              <a:pPr/>
              <a:t>‹#›</a:t>
            </a:fld>
            <a:endParaRPr lang="el-GR" altLang="el-GR"/>
          </a:p>
        </p:txBody>
      </p:sp>
    </p:spTree>
    <p:extLst>
      <p:ext uri="{BB962C8B-B14F-4D97-AF65-F5344CB8AC3E}">
        <p14:creationId xmlns:p14="http://schemas.microsoft.com/office/powerpoint/2010/main" xmlns="" val="32037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xmlns="" id="{2F90B247-1D49-4381-AB43-1054082838B6}"/>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5704A524-041C-4652-B510-166B99E40122}"/>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BE507CEC-471F-4D49-A297-D2EC3D0C5F0E}"/>
              </a:ext>
            </a:extLst>
          </p:cNvPr>
          <p:cNvSpPr>
            <a:spLocks noGrp="1" noChangeArrowheads="1"/>
          </p:cNvSpPr>
          <p:nvPr>
            <p:ph type="sldNum" sz="quarter" idx="12"/>
          </p:nvPr>
        </p:nvSpPr>
        <p:spPr>
          <a:ln/>
        </p:spPr>
        <p:txBody>
          <a:bodyPr/>
          <a:lstStyle>
            <a:lvl1pPr>
              <a:defRPr/>
            </a:lvl1pPr>
          </a:lstStyle>
          <a:p>
            <a:fld id="{6E952414-0B41-4537-86FF-71AA47DFC28E}" type="slidenum">
              <a:rPr lang="el-GR" altLang="el-GR"/>
              <a:pPr/>
              <a:t>‹#›</a:t>
            </a:fld>
            <a:endParaRPr lang="el-GR" altLang="el-GR"/>
          </a:p>
        </p:txBody>
      </p:sp>
    </p:spTree>
    <p:extLst>
      <p:ext uri="{BB962C8B-B14F-4D97-AF65-F5344CB8AC3E}">
        <p14:creationId xmlns:p14="http://schemas.microsoft.com/office/powerpoint/2010/main" xmlns="" val="32724008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xmlns="" id="{7B7E87EF-3210-41DF-9FBD-9DD0AD4C499C}"/>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46D4CFC0-FB5D-427C-849A-6A106918DC6D}"/>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0C341467-FB14-4440-9EFC-8D8610B92605}"/>
              </a:ext>
            </a:extLst>
          </p:cNvPr>
          <p:cNvSpPr>
            <a:spLocks noGrp="1" noChangeArrowheads="1"/>
          </p:cNvSpPr>
          <p:nvPr>
            <p:ph type="sldNum" sz="quarter" idx="12"/>
          </p:nvPr>
        </p:nvSpPr>
        <p:spPr>
          <a:ln/>
        </p:spPr>
        <p:txBody>
          <a:bodyPr/>
          <a:lstStyle>
            <a:lvl1pPr>
              <a:defRPr/>
            </a:lvl1pPr>
          </a:lstStyle>
          <a:p>
            <a:fld id="{7E063045-085C-4A25-969F-6B3AE4036631}" type="slidenum">
              <a:rPr lang="el-GR" altLang="el-GR"/>
              <a:pPr/>
              <a:t>‹#›</a:t>
            </a:fld>
            <a:endParaRPr lang="el-GR" altLang="el-GR"/>
          </a:p>
        </p:txBody>
      </p:sp>
    </p:spTree>
    <p:extLst>
      <p:ext uri="{BB962C8B-B14F-4D97-AF65-F5344CB8AC3E}">
        <p14:creationId xmlns:p14="http://schemas.microsoft.com/office/powerpoint/2010/main" xmlns="" val="39784647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468AF7B0-2F06-42EE-8C8F-8D6ECD6C00CE}"/>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51419A5A-F6CE-4D48-8882-0642EF84CED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D5B5730A-F7A9-4C74-892C-56B094BE30F7}"/>
              </a:ext>
            </a:extLst>
          </p:cNvPr>
          <p:cNvSpPr>
            <a:spLocks noGrp="1" noChangeArrowheads="1"/>
          </p:cNvSpPr>
          <p:nvPr>
            <p:ph type="sldNum" sz="quarter" idx="12"/>
          </p:nvPr>
        </p:nvSpPr>
        <p:spPr>
          <a:ln/>
        </p:spPr>
        <p:txBody>
          <a:bodyPr/>
          <a:lstStyle>
            <a:lvl1pPr>
              <a:defRPr/>
            </a:lvl1pPr>
          </a:lstStyle>
          <a:p>
            <a:fld id="{D24EB5E6-B269-46CD-A0EB-DA31E59FE15A}" type="slidenum">
              <a:rPr lang="el-GR" altLang="el-GR"/>
              <a:pPr/>
              <a:t>‹#›</a:t>
            </a:fld>
            <a:endParaRPr lang="el-GR" altLang="el-GR"/>
          </a:p>
        </p:txBody>
      </p:sp>
    </p:spTree>
    <p:extLst>
      <p:ext uri="{BB962C8B-B14F-4D97-AF65-F5344CB8AC3E}">
        <p14:creationId xmlns:p14="http://schemas.microsoft.com/office/powerpoint/2010/main" xmlns="" val="37742977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AB21EF83-33AD-47EA-917E-9A09E88BC9A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3184D959-2818-4FC9-B2C9-DF2502F5BC7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624DD435-CF1F-4475-953B-FADD87E5290E}"/>
              </a:ext>
            </a:extLst>
          </p:cNvPr>
          <p:cNvSpPr>
            <a:spLocks noGrp="1" noChangeArrowheads="1"/>
          </p:cNvSpPr>
          <p:nvPr>
            <p:ph type="sldNum" sz="quarter" idx="12"/>
          </p:nvPr>
        </p:nvSpPr>
        <p:spPr>
          <a:ln/>
        </p:spPr>
        <p:txBody>
          <a:bodyPr/>
          <a:lstStyle>
            <a:lvl1pPr>
              <a:defRPr/>
            </a:lvl1pPr>
          </a:lstStyle>
          <a:p>
            <a:fld id="{C849645E-DBF5-4EE9-B4CA-491066C1AD25}" type="slidenum">
              <a:rPr lang="el-GR" altLang="el-GR"/>
              <a:pPr/>
              <a:t>‹#›</a:t>
            </a:fld>
            <a:endParaRPr lang="el-GR" altLang="el-GR"/>
          </a:p>
        </p:txBody>
      </p:sp>
    </p:spTree>
    <p:extLst>
      <p:ext uri="{BB962C8B-B14F-4D97-AF65-F5344CB8AC3E}">
        <p14:creationId xmlns:p14="http://schemas.microsoft.com/office/powerpoint/2010/main" xmlns="" val="39747510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71809DF6-85FA-44CC-B0A0-5AA9A8EDBAB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DE988B4C-8E68-4624-A8C4-06A3285667D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C5BD3561-BF7E-4BE6-BFA1-D1DB3ADB57BF}"/>
              </a:ext>
            </a:extLst>
          </p:cNvPr>
          <p:cNvSpPr>
            <a:spLocks noGrp="1" noChangeArrowheads="1"/>
          </p:cNvSpPr>
          <p:nvPr>
            <p:ph type="sldNum" sz="quarter" idx="12"/>
          </p:nvPr>
        </p:nvSpPr>
        <p:spPr>
          <a:ln/>
        </p:spPr>
        <p:txBody>
          <a:bodyPr/>
          <a:lstStyle>
            <a:lvl1pPr>
              <a:defRPr/>
            </a:lvl1pPr>
          </a:lstStyle>
          <a:p>
            <a:fld id="{8F4FB28F-1C5D-45C1-87AD-32856EC7227D}" type="slidenum">
              <a:rPr lang="el-GR" altLang="el-GR"/>
              <a:pPr/>
              <a:t>‹#›</a:t>
            </a:fld>
            <a:endParaRPr lang="el-GR" altLang="el-GR"/>
          </a:p>
        </p:txBody>
      </p:sp>
    </p:spTree>
    <p:extLst>
      <p:ext uri="{BB962C8B-B14F-4D97-AF65-F5344CB8AC3E}">
        <p14:creationId xmlns:p14="http://schemas.microsoft.com/office/powerpoint/2010/main" xmlns="" val="16125153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0"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197600" y="3938589"/>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a:extLst>
              <a:ext uri="{FF2B5EF4-FFF2-40B4-BE49-F238E27FC236}">
                <a16:creationId xmlns:a16="http://schemas.microsoft.com/office/drawing/2014/main" xmlns="" id="{0FBE0382-5086-4D1D-B126-576E5C3407EB}"/>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5">
            <a:extLst>
              <a:ext uri="{FF2B5EF4-FFF2-40B4-BE49-F238E27FC236}">
                <a16:creationId xmlns:a16="http://schemas.microsoft.com/office/drawing/2014/main" xmlns="" id="{BCC9D748-E07C-476F-8769-57D72C9358F9}"/>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6">
            <a:extLst>
              <a:ext uri="{FF2B5EF4-FFF2-40B4-BE49-F238E27FC236}">
                <a16:creationId xmlns:a16="http://schemas.microsoft.com/office/drawing/2014/main" xmlns="" id="{5F637881-5C2A-4E1E-A08F-3BEC136A1785}"/>
              </a:ext>
            </a:extLst>
          </p:cNvPr>
          <p:cNvSpPr>
            <a:spLocks noGrp="1" noChangeArrowheads="1"/>
          </p:cNvSpPr>
          <p:nvPr>
            <p:ph type="sldNum" sz="quarter" idx="12"/>
          </p:nvPr>
        </p:nvSpPr>
        <p:spPr>
          <a:ln/>
        </p:spPr>
        <p:txBody>
          <a:bodyPr/>
          <a:lstStyle>
            <a:lvl1pPr>
              <a:defRPr/>
            </a:lvl1pPr>
          </a:lstStyle>
          <a:p>
            <a:fld id="{396CC5A3-E926-4649-B68A-57C8EB4789AF}" type="slidenum">
              <a:rPr lang="el-GR" altLang="el-GR"/>
              <a:pPr/>
              <a:t>‹#›</a:t>
            </a:fld>
            <a:endParaRPr lang="el-GR" altLang="el-GR"/>
          </a:p>
        </p:txBody>
      </p:sp>
    </p:spTree>
    <p:extLst>
      <p:ext uri="{BB962C8B-B14F-4D97-AF65-F5344CB8AC3E}">
        <p14:creationId xmlns:p14="http://schemas.microsoft.com/office/powerpoint/2010/main" xmlns="" val="3346119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79CDE836-CDE0-4FAE-977F-6373FF410099}"/>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38714A8E-677F-43BD-95A2-6DFC8FD9DB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xmlns="" id="{52ED20E6-A4AF-4182-89E2-9C816817A8F6}"/>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xmlns="" id="{53925EC8-6E97-4485-9D70-BA291DC278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xmlns="" id="{168357D7-D528-46E5-B54A-4FCB421452D2}"/>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xmlns="" id="{C8D3D205-05B8-4EFD-9D76-77F2F7C2AF5D}"/>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8" name="Θέση υποσέλιδου 7">
            <a:extLst>
              <a:ext uri="{FF2B5EF4-FFF2-40B4-BE49-F238E27FC236}">
                <a16:creationId xmlns:a16="http://schemas.microsoft.com/office/drawing/2014/main" xmlns="" id="{D43C407A-5EF6-4D4A-8E32-23AEFA914154}"/>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xmlns="" id="{A30CA6A5-ACAF-402D-9CC8-6596E3D33CFE}"/>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8642859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914400" y="2130426"/>
            <a:ext cx="103632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a:extLst>
              <a:ext uri="{FF2B5EF4-FFF2-40B4-BE49-F238E27FC236}">
                <a16:creationId xmlns:a16="http://schemas.microsoft.com/office/drawing/2014/main" xmlns="" id="{B502B143-38EB-44DB-83A9-9F64DA164B13}"/>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5EE7960B-2E42-4563-8130-B595F690F7E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C8153E07-16F5-4E0A-B9C0-3B3DFDB0E91C}"/>
              </a:ext>
            </a:extLst>
          </p:cNvPr>
          <p:cNvSpPr>
            <a:spLocks noGrp="1" noChangeArrowheads="1"/>
          </p:cNvSpPr>
          <p:nvPr>
            <p:ph type="sldNum" sz="quarter" idx="12"/>
          </p:nvPr>
        </p:nvSpPr>
        <p:spPr>
          <a:ln/>
        </p:spPr>
        <p:txBody>
          <a:bodyPr/>
          <a:lstStyle>
            <a:lvl1pPr>
              <a:defRPr/>
            </a:lvl1pPr>
          </a:lstStyle>
          <a:p>
            <a:pPr>
              <a:defRPr/>
            </a:pPr>
            <a:fld id="{13F19588-3F7D-4D71-A282-7ECE04806848}" type="slidenum">
              <a:rPr lang="el-GR"/>
              <a:pPr>
                <a:defRPr/>
              </a:pPr>
              <a:t>‹#›</a:t>
            </a:fld>
            <a:endParaRPr lang="el-GR"/>
          </a:p>
        </p:txBody>
      </p:sp>
    </p:spTree>
    <p:extLst>
      <p:ext uri="{BB962C8B-B14F-4D97-AF65-F5344CB8AC3E}">
        <p14:creationId xmlns:p14="http://schemas.microsoft.com/office/powerpoint/2010/main" xmlns="" val="1629420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2F88BB79-9D71-4433-BC95-A479AD8292A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E2B9A5D6-55C2-4507-9345-6FC1329058F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776696ED-A08E-475F-BEB2-BCA7DA32F79E}"/>
              </a:ext>
            </a:extLst>
          </p:cNvPr>
          <p:cNvSpPr>
            <a:spLocks noGrp="1" noChangeArrowheads="1"/>
          </p:cNvSpPr>
          <p:nvPr>
            <p:ph type="sldNum" sz="quarter" idx="12"/>
          </p:nvPr>
        </p:nvSpPr>
        <p:spPr>
          <a:ln/>
        </p:spPr>
        <p:txBody>
          <a:bodyPr/>
          <a:lstStyle>
            <a:lvl1pPr>
              <a:defRPr/>
            </a:lvl1pPr>
          </a:lstStyle>
          <a:p>
            <a:pPr>
              <a:defRPr/>
            </a:pPr>
            <a:fld id="{68060AFD-34A1-4C53-9D6E-AE0EE65D5A25}" type="slidenum">
              <a:rPr lang="el-GR"/>
              <a:pPr>
                <a:defRPr/>
              </a:pPr>
              <a:t>‹#›</a:t>
            </a:fld>
            <a:endParaRPr lang="el-GR"/>
          </a:p>
        </p:txBody>
      </p:sp>
    </p:spTree>
    <p:extLst>
      <p:ext uri="{BB962C8B-B14F-4D97-AF65-F5344CB8AC3E}">
        <p14:creationId xmlns:p14="http://schemas.microsoft.com/office/powerpoint/2010/main" xmlns="" val="34379572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a:extLst>
              <a:ext uri="{FF2B5EF4-FFF2-40B4-BE49-F238E27FC236}">
                <a16:creationId xmlns:a16="http://schemas.microsoft.com/office/drawing/2014/main" xmlns="" id="{1DD524FA-3C7F-4116-A30A-97BA5BB1F18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2F42773E-223F-42EB-9A72-11555B43A82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642BF40F-26BB-4FB0-A2E3-D72233350420}"/>
              </a:ext>
            </a:extLst>
          </p:cNvPr>
          <p:cNvSpPr>
            <a:spLocks noGrp="1" noChangeArrowheads="1"/>
          </p:cNvSpPr>
          <p:nvPr>
            <p:ph type="sldNum" sz="quarter" idx="12"/>
          </p:nvPr>
        </p:nvSpPr>
        <p:spPr>
          <a:ln/>
        </p:spPr>
        <p:txBody>
          <a:bodyPr/>
          <a:lstStyle>
            <a:lvl1pPr>
              <a:defRPr/>
            </a:lvl1pPr>
          </a:lstStyle>
          <a:p>
            <a:pPr>
              <a:defRPr/>
            </a:pPr>
            <a:fld id="{A7066F23-62F2-43AC-B17F-61D45B33913F}" type="slidenum">
              <a:rPr lang="el-GR"/>
              <a:pPr>
                <a:defRPr/>
              </a:pPr>
              <a:t>‹#›</a:t>
            </a:fld>
            <a:endParaRPr lang="el-GR"/>
          </a:p>
        </p:txBody>
      </p:sp>
    </p:spTree>
    <p:extLst>
      <p:ext uri="{BB962C8B-B14F-4D97-AF65-F5344CB8AC3E}">
        <p14:creationId xmlns:p14="http://schemas.microsoft.com/office/powerpoint/2010/main" xmlns="" val="37873781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AEE5CF2F-0C52-4DD0-8A6F-9EFD21E196EF}"/>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9006B487-B6E0-461F-8623-14ED3A024B1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2FE1331F-6E7A-4DDF-94D0-4A93D8C0B037}"/>
              </a:ext>
            </a:extLst>
          </p:cNvPr>
          <p:cNvSpPr>
            <a:spLocks noGrp="1" noChangeArrowheads="1"/>
          </p:cNvSpPr>
          <p:nvPr>
            <p:ph type="sldNum" sz="quarter" idx="12"/>
          </p:nvPr>
        </p:nvSpPr>
        <p:spPr>
          <a:ln/>
        </p:spPr>
        <p:txBody>
          <a:bodyPr/>
          <a:lstStyle>
            <a:lvl1pPr>
              <a:defRPr/>
            </a:lvl1pPr>
          </a:lstStyle>
          <a:p>
            <a:pPr>
              <a:defRPr/>
            </a:pPr>
            <a:fld id="{1F3CFF17-B62A-4581-A21D-12F9F2A51819}" type="slidenum">
              <a:rPr lang="el-GR"/>
              <a:pPr>
                <a:defRPr/>
              </a:pPr>
              <a:t>‹#›</a:t>
            </a:fld>
            <a:endParaRPr lang="el-GR"/>
          </a:p>
        </p:txBody>
      </p:sp>
    </p:spTree>
    <p:extLst>
      <p:ext uri="{BB962C8B-B14F-4D97-AF65-F5344CB8AC3E}">
        <p14:creationId xmlns:p14="http://schemas.microsoft.com/office/powerpoint/2010/main" xmlns="" val="26732809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xmlns="" id="{670FC6DC-942E-42BB-AE4A-787775DDF499}"/>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5">
            <a:extLst>
              <a:ext uri="{FF2B5EF4-FFF2-40B4-BE49-F238E27FC236}">
                <a16:creationId xmlns:a16="http://schemas.microsoft.com/office/drawing/2014/main" xmlns="" id="{A88FAEA5-50D1-40BD-B7AB-A45838B6503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6">
            <a:extLst>
              <a:ext uri="{FF2B5EF4-FFF2-40B4-BE49-F238E27FC236}">
                <a16:creationId xmlns:a16="http://schemas.microsoft.com/office/drawing/2014/main" xmlns="" id="{EE8EA922-A285-4CBA-B929-ED63D6D97F70}"/>
              </a:ext>
            </a:extLst>
          </p:cNvPr>
          <p:cNvSpPr>
            <a:spLocks noGrp="1" noChangeArrowheads="1"/>
          </p:cNvSpPr>
          <p:nvPr>
            <p:ph type="sldNum" sz="quarter" idx="12"/>
          </p:nvPr>
        </p:nvSpPr>
        <p:spPr>
          <a:ln/>
        </p:spPr>
        <p:txBody>
          <a:bodyPr/>
          <a:lstStyle>
            <a:lvl1pPr>
              <a:defRPr/>
            </a:lvl1pPr>
          </a:lstStyle>
          <a:p>
            <a:pPr>
              <a:defRPr/>
            </a:pPr>
            <a:fld id="{96EA2B84-350C-4D13-8082-C339B37B94C5}" type="slidenum">
              <a:rPr lang="el-GR"/>
              <a:pPr>
                <a:defRPr/>
              </a:pPr>
              <a:t>‹#›</a:t>
            </a:fld>
            <a:endParaRPr lang="el-GR"/>
          </a:p>
        </p:txBody>
      </p:sp>
    </p:spTree>
    <p:extLst>
      <p:ext uri="{BB962C8B-B14F-4D97-AF65-F5344CB8AC3E}">
        <p14:creationId xmlns:p14="http://schemas.microsoft.com/office/powerpoint/2010/main" xmlns="" val="20916552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a:extLst>
              <a:ext uri="{FF2B5EF4-FFF2-40B4-BE49-F238E27FC236}">
                <a16:creationId xmlns:a16="http://schemas.microsoft.com/office/drawing/2014/main" xmlns="" id="{552D9E31-5DE2-42BB-90C8-BF2D3299DE5F}"/>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5">
            <a:extLst>
              <a:ext uri="{FF2B5EF4-FFF2-40B4-BE49-F238E27FC236}">
                <a16:creationId xmlns:a16="http://schemas.microsoft.com/office/drawing/2014/main" xmlns="" id="{65FADCB4-89BA-48CD-ACB9-B3E7C71BE790}"/>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6">
            <a:extLst>
              <a:ext uri="{FF2B5EF4-FFF2-40B4-BE49-F238E27FC236}">
                <a16:creationId xmlns:a16="http://schemas.microsoft.com/office/drawing/2014/main" xmlns="" id="{2118E58D-0ADA-4AA0-9DFA-FC740DEEF82C}"/>
              </a:ext>
            </a:extLst>
          </p:cNvPr>
          <p:cNvSpPr>
            <a:spLocks noGrp="1" noChangeArrowheads="1"/>
          </p:cNvSpPr>
          <p:nvPr>
            <p:ph type="sldNum" sz="quarter" idx="12"/>
          </p:nvPr>
        </p:nvSpPr>
        <p:spPr>
          <a:ln/>
        </p:spPr>
        <p:txBody>
          <a:bodyPr/>
          <a:lstStyle>
            <a:lvl1pPr>
              <a:defRPr/>
            </a:lvl1pPr>
          </a:lstStyle>
          <a:p>
            <a:pPr>
              <a:defRPr/>
            </a:pPr>
            <a:fld id="{9661ACF1-83F2-4BC7-BA16-AFA49321963A}" type="slidenum">
              <a:rPr lang="el-GR"/>
              <a:pPr>
                <a:defRPr/>
              </a:pPr>
              <a:t>‹#›</a:t>
            </a:fld>
            <a:endParaRPr lang="el-GR"/>
          </a:p>
        </p:txBody>
      </p:sp>
    </p:spTree>
    <p:extLst>
      <p:ext uri="{BB962C8B-B14F-4D97-AF65-F5344CB8AC3E}">
        <p14:creationId xmlns:p14="http://schemas.microsoft.com/office/powerpoint/2010/main" xmlns="" val="13617489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73BEE4B9-52CB-4173-889B-49D55969D3E1}"/>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5">
            <a:extLst>
              <a:ext uri="{FF2B5EF4-FFF2-40B4-BE49-F238E27FC236}">
                <a16:creationId xmlns:a16="http://schemas.microsoft.com/office/drawing/2014/main" xmlns="" id="{CA7C081E-2976-4B92-B833-3C96385A9CC6}"/>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6">
            <a:extLst>
              <a:ext uri="{FF2B5EF4-FFF2-40B4-BE49-F238E27FC236}">
                <a16:creationId xmlns:a16="http://schemas.microsoft.com/office/drawing/2014/main" xmlns="" id="{615626B4-0331-42F3-B1B3-0D0C34CCAB02}"/>
              </a:ext>
            </a:extLst>
          </p:cNvPr>
          <p:cNvSpPr>
            <a:spLocks noGrp="1" noChangeArrowheads="1"/>
          </p:cNvSpPr>
          <p:nvPr>
            <p:ph type="sldNum" sz="quarter" idx="12"/>
          </p:nvPr>
        </p:nvSpPr>
        <p:spPr>
          <a:ln/>
        </p:spPr>
        <p:txBody>
          <a:bodyPr/>
          <a:lstStyle>
            <a:lvl1pPr>
              <a:defRPr/>
            </a:lvl1pPr>
          </a:lstStyle>
          <a:p>
            <a:pPr>
              <a:defRPr/>
            </a:pPr>
            <a:fld id="{26B21BFA-586A-45FE-A12D-70A21FCA8C4F}" type="slidenum">
              <a:rPr lang="el-GR"/>
              <a:pPr>
                <a:defRPr/>
              </a:pPr>
              <a:t>‹#›</a:t>
            </a:fld>
            <a:endParaRPr lang="el-GR"/>
          </a:p>
        </p:txBody>
      </p:sp>
    </p:spTree>
    <p:extLst>
      <p:ext uri="{BB962C8B-B14F-4D97-AF65-F5344CB8AC3E}">
        <p14:creationId xmlns:p14="http://schemas.microsoft.com/office/powerpoint/2010/main" xmlns="" val="118790478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xmlns="" id="{E9DEBE4C-5724-4C1A-A623-FFB6E8AF96BC}"/>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58D1D553-3B1C-45FC-92EB-5DAEA2CF8E6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5071A7A0-2F78-4F75-90BD-300D545F7781}"/>
              </a:ext>
            </a:extLst>
          </p:cNvPr>
          <p:cNvSpPr>
            <a:spLocks noGrp="1" noChangeArrowheads="1"/>
          </p:cNvSpPr>
          <p:nvPr>
            <p:ph type="sldNum" sz="quarter" idx="12"/>
          </p:nvPr>
        </p:nvSpPr>
        <p:spPr>
          <a:ln/>
        </p:spPr>
        <p:txBody>
          <a:bodyPr/>
          <a:lstStyle>
            <a:lvl1pPr>
              <a:defRPr/>
            </a:lvl1pPr>
          </a:lstStyle>
          <a:p>
            <a:pPr>
              <a:defRPr/>
            </a:pPr>
            <a:fld id="{4E6C41AF-BDB7-4153-A365-F89A7F44F936}" type="slidenum">
              <a:rPr lang="el-GR"/>
              <a:pPr>
                <a:defRPr/>
              </a:pPr>
              <a:t>‹#›</a:t>
            </a:fld>
            <a:endParaRPr lang="el-GR"/>
          </a:p>
        </p:txBody>
      </p:sp>
    </p:spTree>
    <p:extLst>
      <p:ext uri="{BB962C8B-B14F-4D97-AF65-F5344CB8AC3E}">
        <p14:creationId xmlns:p14="http://schemas.microsoft.com/office/powerpoint/2010/main" xmlns="" val="385842380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a:extLst>
              <a:ext uri="{FF2B5EF4-FFF2-40B4-BE49-F238E27FC236}">
                <a16:creationId xmlns:a16="http://schemas.microsoft.com/office/drawing/2014/main" xmlns="" id="{E4F840D3-DD2B-4E8B-B333-D3C29304967E}"/>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FAFF1F50-8D61-497D-9CB1-7B7B7DD8C808}"/>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A96D40DD-3544-4A97-A90B-FE26CC74EA59}"/>
              </a:ext>
            </a:extLst>
          </p:cNvPr>
          <p:cNvSpPr>
            <a:spLocks noGrp="1" noChangeArrowheads="1"/>
          </p:cNvSpPr>
          <p:nvPr>
            <p:ph type="sldNum" sz="quarter" idx="12"/>
          </p:nvPr>
        </p:nvSpPr>
        <p:spPr>
          <a:ln/>
        </p:spPr>
        <p:txBody>
          <a:bodyPr/>
          <a:lstStyle>
            <a:lvl1pPr>
              <a:defRPr/>
            </a:lvl1pPr>
          </a:lstStyle>
          <a:p>
            <a:pPr>
              <a:defRPr/>
            </a:pPr>
            <a:fld id="{E76A51A8-974B-4287-9E98-CBF7D129723F}" type="slidenum">
              <a:rPr lang="el-GR"/>
              <a:pPr>
                <a:defRPr/>
              </a:pPr>
              <a:t>‹#›</a:t>
            </a:fld>
            <a:endParaRPr lang="el-GR"/>
          </a:p>
        </p:txBody>
      </p:sp>
    </p:spTree>
    <p:extLst>
      <p:ext uri="{BB962C8B-B14F-4D97-AF65-F5344CB8AC3E}">
        <p14:creationId xmlns:p14="http://schemas.microsoft.com/office/powerpoint/2010/main" xmlns="" val="2689470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24F39EFB-4119-4F90-94A2-D925C8CCC4AF}"/>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AF91B395-731D-483A-94B0-EAAED7BEC38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509383EA-5921-4658-BEBE-7FF09606CE77}"/>
              </a:ext>
            </a:extLst>
          </p:cNvPr>
          <p:cNvSpPr>
            <a:spLocks noGrp="1" noChangeArrowheads="1"/>
          </p:cNvSpPr>
          <p:nvPr>
            <p:ph type="sldNum" sz="quarter" idx="12"/>
          </p:nvPr>
        </p:nvSpPr>
        <p:spPr>
          <a:ln/>
        </p:spPr>
        <p:txBody>
          <a:bodyPr/>
          <a:lstStyle>
            <a:lvl1pPr>
              <a:defRPr/>
            </a:lvl1pPr>
          </a:lstStyle>
          <a:p>
            <a:pPr>
              <a:defRPr/>
            </a:pPr>
            <a:fld id="{F71806AF-78AD-4628-86F9-7049E8001B26}" type="slidenum">
              <a:rPr lang="el-GR"/>
              <a:pPr>
                <a:defRPr/>
              </a:pPr>
              <a:t>‹#›</a:t>
            </a:fld>
            <a:endParaRPr lang="el-GR"/>
          </a:p>
        </p:txBody>
      </p:sp>
    </p:spTree>
    <p:extLst>
      <p:ext uri="{BB962C8B-B14F-4D97-AF65-F5344CB8AC3E}">
        <p14:creationId xmlns:p14="http://schemas.microsoft.com/office/powerpoint/2010/main" xmlns="" val="240296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644C4734-D022-485B-A3E3-0F920C22020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xmlns="" id="{A4F983B9-693C-4E70-A00A-B481982BC669}"/>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4" name="Θέση υποσέλιδου 3">
            <a:extLst>
              <a:ext uri="{FF2B5EF4-FFF2-40B4-BE49-F238E27FC236}">
                <a16:creationId xmlns:a16="http://schemas.microsoft.com/office/drawing/2014/main" xmlns="" id="{EC0242A7-374A-486F-984F-35478B15BA5E}"/>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xmlns="" id="{7FAD440B-005C-410A-8DD3-0D68AF00FA76}"/>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4120346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4639"/>
            <a:ext cx="27432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4639"/>
            <a:ext cx="80264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xmlns="" id="{46764EEB-41AE-4CE5-8F75-0137EBDD78E5}"/>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5">
            <a:extLst>
              <a:ext uri="{FF2B5EF4-FFF2-40B4-BE49-F238E27FC236}">
                <a16:creationId xmlns:a16="http://schemas.microsoft.com/office/drawing/2014/main" xmlns="" id="{AAAB3992-B603-4A67-9E1F-0C1E4144567A}"/>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6">
            <a:extLst>
              <a:ext uri="{FF2B5EF4-FFF2-40B4-BE49-F238E27FC236}">
                <a16:creationId xmlns:a16="http://schemas.microsoft.com/office/drawing/2014/main" xmlns="" id="{E960B6BE-2215-49B5-A5FB-AA6AE84C7915}"/>
              </a:ext>
            </a:extLst>
          </p:cNvPr>
          <p:cNvSpPr>
            <a:spLocks noGrp="1" noChangeArrowheads="1"/>
          </p:cNvSpPr>
          <p:nvPr>
            <p:ph type="sldNum" sz="quarter" idx="12"/>
          </p:nvPr>
        </p:nvSpPr>
        <p:spPr>
          <a:ln/>
        </p:spPr>
        <p:txBody>
          <a:bodyPr/>
          <a:lstStyle>
            <a:lvl1pPr>
              <a:defRPr/>
            </a:lvl1pPr>
          </a:lstStyle>
          <a:p>
            <a:pPr>
              <a:defRPr/>
            </a:pPr>
            <a:fld id="{407ED07C-E0B0-403B-9802-575CDEA457E7}" type="slidenum">
              <a:rPr lang="el-GR"/>
              <a:pPr>
                <a:defRPr/>
              </a:pPr>
              <a:t>‹#›</a:t>
            </a:fld>
            <a:endParaRPr lang="el-GR"/>
          </a:p>
        </p:txBody>
      </p:sp>
    </p:spTree>
    <p:extLst>
      <p:ext uri="{BB962C8B-B14F-4D97-AF65-F5344CB8AC3E}">
        <p14:creationId xmlns:p14="http://schemas.microsoft.com/office/powerpoint/2010/main" xmlns="" val="27786417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xmlns="" id="{67CB28EA-98DD-433C-A45C-D215FD28D30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5">
            <a:extLst>
              <a:ext uri="{FF2B5EF4-FFF2-40B4-BE49-F238E27FC236}">
                <a16:creationId xmlns:a16="http://schemas.microsoft.com/office/drawing/2014/main" xmlns="" id="{8DC30908-179F-4B02-B070-04E2C56C31D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6">
            <a:extLst>
              <a:ext uri="{FF2B5EF4-FFF2-40B4-BE49-F238E27FC236}">
                <a16:creationId xmlns:a16="http://schemas.microsoft.com/office/drawing/2014/main" xmlns="" id="{458889AA-2D98-4FDE-94BF-22E531AAED0C}"/>
              </a:ext>
            </a:extLst>
          </p:cNvPr>
          <p:cNvSpPr>
            <a:spLocks noGrp="1" noChangeArrowheads="1"/>
          </p:cNvSpPr>
          <p:nvPr>
            <p:ph type="sldNum" sz="quarter" idx="12"/>
          </p:nvPr>
        </p:nvSpPr>
        <p:spPr>
          <a:ln/>
        </p:spPr>
        <p:txBody>
          <a:bodyPr/>
          <a:lstStyle>
            <a:lvl1pPr>
              <a:defRPr/>
            </a:lvl1pPr>
          </a:lstStyle>
          <a:p>
            <a:pPr>
              <a:defRPr/>
            </a:pPr>
            <a:fld id="{D779F0CF-6194-482D-978B-B77071BF3FDB}" type="slidenum">
              <a:rPr lang="el-GR"/>
              <a:pPr>
                <a:defRPr/>
              </a:pPr>
              <a:t>‹#›</a:t>
            </a:fld>
            <a:endParaRPr lang="el-GR"/>
          </a:p>
        </p:txBody>
      </p:sp>
    </p:spTree>
    <p:extLst>
      <p:ext uri="{BB962C8B-B14F-4D97-AF65-F5344CB8AC3E}">
        <p14:creationId xmlns:p14="http://schemas.microsoft.com/office/powerpoint/2010/main" xmlns="" val="6757614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quarter" idx="2"/>
          </p:nvPr>
        </p:nvSpPr>
        <p:spPr>
          <a:xfrm>
            <a:off x="6197600" y="1600200"/>
            <a:ext cx="53848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περιεχομένου"/>
          <p:cNvSpPr>
            <a:spLocks noGrp="1"/>
          </p:cNvSpPr>
          <p:nvPr>
            <p:ph sz="quarter" idx="3"/>
          </p:nvPr>
        </p:nvSpPr>
        <p:spPr>
          <a:xfrm>
            <a:off x="6197600" y="3938589"/>
            <a:ext cx="53848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a:extLst>
              <a:ext uri="{FF2B5EF4-FFF2-40B4-BE49-F238E27FC236}">
                <a16:creationId xmlns:a16="http://schemas.microsoft.com/office/drawing/2014/main" xmlns="" id="{4F7D7097-519A-4D51-AC62-F23E84DC7FBE}"/>
              </a:ext>
            </a:extLst>
          </p:cNvPr>
          <p:cNvSpPr>
            <a:spLocks noGrp="1" noChangeArrowheads="1"/>
          </p:cNvSpPr>
          <p:nvPr>
            <p:ph type="dt" sz="half" idx="10"/>
          </p:nvPr>
        </p:nvSpPr>
        <p:spPr>
          <a:ln/>
        </p:spPr>
        <p:txBody>
          <a:bodyPr/>
          <a:lstStyle>
            <a:lvl1pPr>
              <a:defRPr/>
            </a:lvl1pPr>
          </a:lstStyle>
          <a:p>
            <a:pPr>
              <a:defRPr/>
            </a:pPr>
            <a:endParaRPr lang="el-GR"/>
          </a:p>
        </p:txBody>
      </p:sp>
      <p:sp>
        <p:nvSpPr>
          <p:cNvPr id="7" name="Rectangle 5">
            <a:extLst>
              <a:ext uri="{FF2B5EF4-FFF2-40B4-BE49-F238E27FC236}">
                <a16:creationId xmlns:a16="http://schemas.microsoft.com/office/drawing/2014/main" xmlns="" id="{99D4CE7E-DA68-4540-A7C5-61BD66F06924}"/>
              </a:ext>
            </a:extLst>
          </p:cNvPr>
          <p:cNvSpPr>
            <a:spLocks noGrp="1" noChangeArrowheads="1"/>
          </p:cNvSpPr>
          <p:nvPr>
            <p:ph type="ftr" sz="quarter" idx="11"/>
          </p:nvPr>
        </p:nvSpPr>
        <p:spPr>
          <a:ln/>
        </p:spPr>
        <p:txBody>
          <a:bodyPr/>
          <a:lstStyle>
            <a:lvl1pPr>
              <a:defRPr/>
            </a:lvl1pPr>
          </a:lstStyle>
          <a:p>
            <a:pPr>
              <a:defRPr/>
            </a:pPr>
            <a:endParaRPr lang="el-GR"/>
          </a:p>
        </p:txBody>
      </p:sp>
      <p:sp>
        <p:nvSpPr>
          <p:cNvPr id="8" name="Rectangle 6">
            <a:extLst>
              <a:ext uri="{FF2B5EF4-FFF2-40B4-BE49-F238E27FC236}">
                <a16:creationId xmlns:a16="http://schemas.microsoft.com/office/drawing/2014/main" xmlns="" id="{B63A2CCE-6261-4540-95D8-1DFFD3688268}"/>
              </a:ext>
            </a:extLst>
          </p:cNvPr>
          <p:cNvSpPr>
            <a:spLocks noGrp="1" noChangeArrowheads="1"/>
          </p:cNvSpPr>
          <p:nvPr>
            <p:ph type="sldNum" sz="quarter" idx="12"/>
          </p:nvPr>
        </p:nvSpPr>
        <p:spPr>
          <a:ln/>
        </p:spPr>
        <p:txBody>
          <a:bodyPr/>
          <a:lstStyle>
            <a:lvl1pPr>
              <a:defRPr/>
            </a:lvl1pPr>
          </a:lstStyle>
          <a:p>
            <a:pPr>
              <a:defRPr/>
            </a:pPr>
            <a:fld id="{3FCCEF40-E1EB-456C-8F36-DB8D38A6FA39}" type="slidenum">
              <a:rPr lang="el-GR"/>
              <a:pPr>
                <a:defRPr/>
              </a:pPr>
              <a:t>‹#›</a:t>
            </a:fld>
            <a:endParaRPr lang="el-GR"/>
          </a:p>
        </p:txBody>
      </p:sp>
    </p:spTree>
    <p:extLst>
      <p:ext uri="{BB962C8B-B14F-4D97-AF65-F5344CB8AC3E}">
        <p14:creationId xmlns:p14="http://schemas.microsoft.com/office/powerpoint/2010/main" xmlns="" val="24989564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CBB218C-5FE2-4B9F-B75B-6F71136424CD}" type="datetimeFigureOut">
              <a:rPr lang="el-GR" smtClean="0"/>
              <a:pPr/>
              <a:t>1/6/2020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7242943-4531-4B35-B52B-BD1EF99313BA}" type="slidenum">
              <a:rPr lang="el-GR" smtClean="0"/>
              <a:pPr/>
              <a:t>‹#›</a:t>
            </a:fld>
            <a:endParaRPr lang="el-G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a:t>Click to edit Master title style</a:t>
            </a:r>
            <a:endParaRPr lang="en-US" dirty="0"/>
          </a:p>
        </p:txBody>
      </p:sp>
    </p:spTree>
    <p:extLst>
      <p:ext uri="{BB962C8B-B14F-4D97-AF65-F5344CB8AC3E}">
        <p14:creationId xmlns:p14="http://schemas.microsoft.com/office/powerpoint/2010/main" xmlns="" val="1680658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CBB218C-5FE2-4B9F-B75B-6F71136424CD}" type="datetimeFigureOut">
              <a:rPr lang="el-GR" smtClean="0"/>
              <a:pPr/>
              <a:t>1/6/2020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7242943-4531-4B35-B52B-BD1EF99313BA}" type="slidenum">
              <a:rPr lang="el-GR" smtClean="0"/>
              <a:pPr/>
              <a:t>‹#›</a:t>
            </a:fld>
            <a:endParaRPr lang="el-GR"/>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xmlns="" val="3065682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BB218C-5FE2-4B9F-B75B-6F71136424CD}" type="datetimeFigureOut">
              <a:rPr lang="el-GR" smtClean="0"/>
              <a:pPr/>
              <a:t>1/6/2020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16722790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BB218C-5FE2-4B9F-B75B-6F71136424CD}" type="datetimeFigureOut">
              <a:rPr lang="el-GR" smtClean="0"/>
              <a:pPr/>
              <a:t>1/6/2020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7242943-4531-4B35-B52B-BD1EF99313BA}" type="slidenum">
              <a:rPr lang="el-GR" smtClean="0"/>
              <a:pPr/>
              <a:t>‹#›</a:t>
            </a:fld>
            <a:endParaRPr lang="el-GR"/>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11071336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CBB218C-5FE2-4B9F-B75B-6F71136424CD}" type="datetimeFigureOut">
              <a:rPr lang="el-GR" smtClean="0"/>
              <a:pPr/>
              <a:t>1/6/2020</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7242943-4531-4B35-B52B-BD1EF99313BA}" type="slidenum">
              <a:rPr lang="el-GR" smtClean="0"/>
              <a:pPr/>
              <a:t>‹#›</a:t>
            </a:fld>
            <a:endParaRPr lang="el-GR"/>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xmlns="" val="121339079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CBB218C-5FE2-4B9F-B75B-6F71136424CD}" type="datetimeFigureOut">
              <a:rPr lang="el-GR" smtClean="0"/>
              <a:pPr/>
              <a:t>1/6/2020</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39749293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B218C-5FE2-4B9F-B75B-6F71136424CD}" type="datetimeFigureOut">
              <a:rPr lang="el-GR" smtClean="0"/>
              <a:pPr/>
              <a:t>1/6/2020</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201849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xmlns="" id="{E3838B98-BCDC-4FCD-953B-1805CA48A884}"/>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3" name="Θέση υποσέλιδου 2">
            <a:extLst>
              <a:ext uri="{FF2B5EF4-FFF2-40B4-BE49-F238E27FC236}">
                <a16:creationId xmlns:a16="http://schemas.microsoft.com/office/drawing/2014/main" xmlns="" id="{E1DFB477-EBD0-4C56-8D9B-2D49BC221359}"/>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xmlns="" id="{981D2D21-59D8-4553-B326-7789E01B7E37}"/>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335517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BB218C-5FE2-4B9F-B75B-6F71136424CD}" type="datetimeFigureOut">
              <a:rPr lang="el-GR" smtClean="0"/>
              <a:pPr/>
              <a:t>1/6/2020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3889761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Oval 10"/>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CBB218C-5FE2-4B9F-B75B-6F71136424CD}" type="datetimeFigureOut">
              <a:rPr lang="el-GR" smtClean="0"/>
              <a:pPr/>
              <a:t>1/6/2020</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7242943-4531-4B35-B52B-BD1EF99313BA}" type="slidenum">
              <a:rPr lang="el-GR" smtClean="0"/>
              <a:pPr/>
              <a:t>‹#›</a:t>
            </a:fld>
            <a:endParaRPr lang="el-GR"/>
          </a:p>
        </p:txBody>
      </p:sp>
      <p:sp>
        <p:nvSpPr>
          <p:cNvPr id="2" name="Title 1"/>
          <p:cNvSpPr>
            <a:spLocks noGrp="1"/>
          </p:cNvSpPr>
          <p:nvPr>
            <p:ph type="title"/>
          </p:nvPr>
        </p:nvSpPr>
        <p:spPr>
          <a:xfrm>
            <a:off x="969691" y="4464421"/>
            <a:ext cx="8511384" cy="1143000"/>
          </a:xfrm>
        </p:spPr>
        <p:txBody>
          <a:bodyPr anchor="b">
            <a:noAutofit/>
          </a:bodyPr>
          <a:lstStyle>
            <a:lvl1pPr algn="l">
              <a:defRPr sz="4600" b="1"/>
            </a:lvl1pPr>
          </a:lstStyle>
          <a:p>
            <a:r>
              <a:rPr lang="en-US"/>
              <a:t>Click to edit Master title style</a:t>
            </a:r>
            <a:endParaRPr lang="en-US" dirty="0"/>
          </a:p>
        </p:txBody>
      </p:sp>
    </p:spTree>
    <p:extLst>
      <p:ext uri="{BB962C8B-B14F-4D97-AF65-F5344CB8AC3E}">
        <p14:creationId xmlns:p14="http://schemas.microsoft.com/office/powerpoint/2010/main" xmlns="" val="18784679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BB218C-5FE2-4B9F-B75B-6F71136424CD}" type="datetimeFigureOut">
              <a:rPr lang="el-GR" smtClean="0"/>
              <a:pPr/>
              <a:t>1/6/2020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7718917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CBB218C-5FE2-4B9F-B75B-6F71136424CD}" type="datetimeFigureOut">
              <a:rPr lang="el-GR" smtClean="0"/>
              <a:pPr/>
              <a:t>1/6/2020</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21295119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xmlns="" id="{5CDF36C7-97BD-4430-800E-589A7CCDD472}"/>
              </a:ext>
            </a:extLst>
          </p:cNvPr>
          <p:cNvGrpSpPr>
            <a:grpSpLocks/>
          </p:cNvGrpSpPr>
          <p:nvPr/>
        </p:nvGrpSpPr>
        <p:grpSpPr bwMode="auto">
          <a:xfrm>
            <a:off x="4234" y="4267200"/>
            <a:ext cx="12187767" cy="2590800"/>
            <a:chOff x="2" y="2688"/>
            <a:chExt cx="5758" cy="1632"/>
          </a:xfrm>
        </p:grpSpPr>
        <p:sp>
          <p:nvSpPr>
            <p:cNvPr id="5" name="Freeform 3">
              <a:extLst>
                <a:ext uri="{FF2B5EF4-FFF2-40B4-BE49-F238E27FC236}">
                  <a16:creationId xmlns:a16="http://schemas.microsoft.com/office/drawing/2014/main" xmlns="" id="{EFBBF33F-19B1-43B3-847D-29EB82FB8AFE}"/>
                </a:ext>
              </a:extLst>
            </p:cNvPr>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l-GR" sz="1800">
                <a:latin typeface="Arial" charset="0"/>
              </a:endParaRPr>
            </a:p>
          </p:txBody>
        </p:sp>
        <p:grpSp>
          <p:nvGrpSpPr>
            <p:cNvPr id="6" name="Group 4">
              <a:extLst>
                <a:ext uri="{FF2B5EF4-FFF2-40B4-BE49-F238E27FC236}">
                  <a16:creationId xmlns:a16="http://schemas.microsoft.com/office/drawing/2014/main" xmlns="" id="{E49545B0-25C4-440E-8C66-5A95B7A16897}"/>
                </a:ext>
              </a:extLst>
            </p:cNvPr>
            <p:cNvGrpSpPr>
              <a:grpSpLocks/>
            </p:cNvGrpSpPr>
            <p:nvPr userDrawn="1"/>
          </p:nvGrpSpPr>
          <p:grpSpPr bwMode="auto">
            <a:xfrm>
              <a:off x="3528" y="3715"/>
              <a:ext cx="792" cy="521"/>
              <a:chOff x="3527" y="3715"/>
              <a:chExt cx="792" cy="521"/>
            </a:xfrm>
          </p:grpSpPr>
          <p:sp>
            <p:nvSpPr>
              <p:cNvPr id="57" name="Oval 5">
                <a:extLst>
                  <a:ext uri="{FF2B5EF4-FFF2-40B4-BE49-F238E27FC236}">
                    <a16:creationId xmlns:a16="http://schemas.microsoft.com/office/drawing/2014/main" xmlns="" id="{11DF2F61-8AA2-421D-BE78-86231500EDC4}"/>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l-GR" sz="1800">
                  <a:latin typeface="Arial" charset="0"/>
                </a:endParaRPr>
              </a:p>
            </p:txBody>
          </p:sp>
          <p:sp>
            <p:nvSpPr>
              <p:cNvPr id="58" name="Oval 6">
                <a:extLst>
                  <a:ext uri="{FF2B5EF4-FFF2-40B4-BE49-F238E27FC236}">
                    <a16:creationId xmlns:a16="http://schemas.microsoft.com/office/drawing/2014/main" xmlns="" id="{5558DB32-C8E0-4B9A-856B-2A61541D8C8F}"/>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59" name="Oval 7">
                <a:extLst>
                  <a:ext uri="{FF2B5EF4-FFF2-40B4-BE49-F238E27FC236}">
                    <a16:creationId xmlns:a16="http://schemas.microsoft.com/office/drawing/2014/main" xmlns="" id="{BCC1C025-1E1D-4268-BA2D-23A26294FA1C}"/>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60" name="Oval 8">
                <a:extLst>
                  <a:ext uri="{FF2B5EF4-FFF2-40B4-BE49-F238E27FC236}">
                    <a16:creationId xmlns:a16="http://schemas.microsoft.com/office/drawing/2014/main" xmlns="" id="{0799038D-187A-4CCC-A2BC-54902185B6A8}"/>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61" name="Oval 9">
                <a:extLst>
                  <a:ext uri="{FF2B5EF4-FFF2-40B4-BE49-F238E27FC236}">
                    <a16:creationId xmlns:a16="http://schemas.microsoft.com/office/drawing/2014/main" xmlns="" id="{B2B2D865-07EB-4410-B18F-433005879EF6}"/>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62" name="Freeform 10">
                <a:extLst>
                  <a:ext uri="{FF2B5EF4-FFF2-40B4-BE49-F238E27FC236}">
                    <a16:creationId xmlns:a16="http://schemas.microsoft.com/office/drawing/2014/main" xmlns="" id="{CA2C24AE-6B07-474E-B93A-F2A465EF08A8}"/>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63" name="Freeform 11">
                <a:extLst>
                  <a:ext uri="{FF2B5EF4-FFF2-40B4-BE49-F238E27FC236}">
                    <a16:creationId xmlns:a16="http://schemas.microsoft.com/office/drawing/2014/main" xmlns="" id="{8F75871E-6430-4FB4-87A4-30A0D9E1E031}"/>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l-GR" sz="1800">
                  <a:latin typeface="Arial" charset="0"/>
                </a:endParaRPr>
              </a:p>
            </p:txBody>
          </p:sp>
          <p:sp>
            <p:nvSpPr>
              <p:cNvPr id="64" name="Freeform 12">
                <a:extLst>
                  <a:ext uri="{FF2B5EF4-FFF2-40B4-BE49-F238E27FC236}">
                    <a16:creationId xmlns:a16="http://schemas.microsoft.com/office/drawing/2014/main" xmlns="" id="{843B9BE9-78E2-4939-B06D-3BF28F743DC1}"/>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65" name="Freeform 13">
                <a:extLst>
                  <a:ext uri="{FF2B5EF4-FFF2-40B4-BE49-F238E27FC236}">
                    <a16:creationId xmlns:a16="http://schemas.microsoft.com/office/drawing/2014/main" xmlns="" id="{69D80D14-4A80-4E9E-BA43-76417A400384}"/>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l-GR" sz="1800">
                  <a:latin typeface="Arial" charset="0"/>
                </a:endParaRPr>
              </a:p>
            </p:txBody>
          </p:sp>
          <p:sp>
            <p:nvSpPr>
              <p:cNvPr id="66" name="Freeform 14">
                <a:extLst>
                  <a:ext uri="{FF2B5EF4-FFF2-40B4-BE49-F238E27FC236}">
                    <a16:creationId xmlns:a16="http://schemas.microsoft.com/office/drawing/2014/main" xmlns="" id="{FB9F45EC-7FFF-4EE4-AFCD-4B855485BDE4}"/>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l-GR" sz="1800">
                  <a:latin typeface="Arial" charset="0"/>
                </a:endParaRPr>
              </a:p>
            </p:txBody>
          </p:sp>
          <p:sp>
            <p:nvSpPr>
              <p:cNvPr id="67" name="Oval 15">
                <a:extLst>
                  <a:ext uri="{FF2B5EF4-FFF2-40B4-BE49-F238E27FC236}">
                    <a16:creationId xmlns:a16="http://schemas.microsoft.com/office/drawing/2014/main" xmlns="" id="{4F9AC02C-7C36-4610-8565-5254B8836C1C}"/>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grpSp>
        <p:grpSp>
          <p:nvGrpSpPr>
            <p:cNvPr id="7" name="Group 16">
              <a:extLst>
                <a:ext uri="{FF2B5EF4-FFF2-40B4-BE49-F238E27FC236}">
                  <a16:creationId xmlns:a16="http://schemas.microsoft.com/office/drawing/2014/main" xmlns="" id="{DD109467-768C-44DB-AED5-7CF6142AE996}"/>
                </a:ext>
              </a:extLst>
            </p:cNvPr>
            <p:cNvGrpSpPr>
              <a:grpSpLocks/>
            </p:cNvGrpSpPr>
            <p:nvPr userDrawn="1"/>
          </p:nvGrpSpPr>
          <p:grpSpPr bwMode="auto">
            <a:xfrm>
              <a:off x="1776" y="3631"/>
              <a:ext cx="1626" cy="683"/>
              <a:chOff x="1776" y="3631"/>
              <a:chExt cx="1626" cy="683"/>
            </a:xfrm>
          </p:grpSpPr>
          <p:sp>
            <p:nvSpPr>
              <p:cNvPr id="39" name="Oval 17">
                <a:extLst>
                  <a:ext uri="{FF2B5EF4-FFF2-40B4-BE49-F238E27FC236}">
                    <a16:creationId xmlns:a16="http://schemas.microsoft.com/office/drawing/2014/main" xmlns="" id="{ABA0D87B-29EC-41E8-92D5-245C536952DE}"/>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l-GR" sz="1800">
                  <a:latin typeface="Arial" charset="0"/>
                </a:endParaRPr>
              </a:p>
            </p:txBody>
          </p:sp>
          <p:sp>
            <p:nvSpPr>
              <p:cNvPr id="40" name="Oval 18">
                <a:extLst>
                  <a:ext uri="{FF2B5EF4-FFF2-40B4-BE49-F238E27FC236}">
                    <a16:creationId xmlns:a16="http://schemas.microsoft.com/office/drawing/2014/main" xmlns="" id="{B5568A2B-20DC-4652-86A7-CDDB2368CCFA}"/>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l-GR" sz="1800">
                  <a:latin typeface="Arial" charset="0"/>
                </a:endParaRPr>
              </a:p>
            </p:txBody>
          </p:sp>
          <p:sp>
            <p:nvSpPr>
              <p:cNvPr id="41" name="Oval 19">
                <a:extLst>
                  <a:ext uri="{FF2B5EF4-FFF2-40B4-BE49-F238E27FC236}">
                    <a16:creationId xmlns:a16="http://schemas.microsoft.com/office/drawing/2014/main" xmlns="" id="{67F3A74B-60F3-4BF6-8989-FAC84135442F}"/>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l-GR" sz="1800">
                  <a:latin typeface="Arial" charset="0"/>
                </a:endParaRPr>
              </a:p>
            </p:txBody>
          </p:sp>
          <p:sp>
            <p:nvSpPr>
              <p:cNvPr id="42" name="Oval 20">
                <a:extLst>
                  <a:ext uri="{FF2B5EF4-FFF2-40B4-BE49-F238E27FC236}">
                    <a16:creationId xmlns:a16="http://schemas.microsoft.com/office/drawing/2014/main" xmlns="" id="{F6DDDFFA-0920-43B9-8393-0AF2B9DCAB25}"/>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43" name="Oval 21">
                <a:extLst>
                  <a:ext uri="{FF2B5EF4-FFF2-40B4-BE49-F238E27FC236}">
                    <a16:creationId xmlns:a16="http://schemas.microsoft.com/office/drawing/2014/main" xmlns="" id="{459095EF-4715-4AF2-8A85-32D5DD0CF01B}"/>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44" name="Oval 22">
                <a:extLst>
                  <a:ext uri="{FF2B5EF4-FFF2-40B4-BE49-F238E27FC236}">
                    <a16:creationId xmlns:a16="http://schemas.microsoft.com/office/drawing/2014/main" xmlns="" id="{377AF4CD-A1EB-4057-8E5F-DE39914651C4}"/>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45" name="Oval 23">
                <a:extLst>
                  <a:ext uri="{FF2B5EF4-FFF2-40B4-BE49-F238E27FC236}">
                    <a16:creationId xmlns:a16="http://schemas.microsoft.com/office/drawing/2014/main" xmlns="" id="{57BFC16F-9984-4649-975B-689D76F34863}"/>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l-GR" sz="1800">
                  <a:latin typeface="Arial" charset="0"/>
                </a:endParaRPr>
              </a:p>
            </p:txBody>
          </p:sp>
          <p:sp>
            <p:nvSpPr>
              <p:cNvPr id="46" name="Oval 24">
                <a:extLst>
                  <a:ext uri="{FF2B5EF4-FFF2-40B4-BE49-F238E27FC236}">
                    <a16:creationId xmlns:a16="http://schemas.microsoft.com/office/drawing/2014/main" xmlns="" id="{1F6C75ED-2902-472E-A9CB-69376AF1EFF8}"/>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l-GR" sz="1800">
                  <a:latin typeface="Arial" charset="0"/>
                </a:endParaRPr>
              </a:p>
            </p:txBody>
          </p:sp>
          <p:sp>
            <p:nvSpPr>
              <p:cNvPr id="47" name="Freeform 25">
                <a:extLst>
                  <a:ext uri="{FF2B5EF4-FFF2-40B4-BE49-F238E27FC236}">
                    <a16:creationId xmlns:a16="http://schemas.microsoft.com/office/drawing/2014/main" xmlns="" id="{4BBEE50E-1B9F-4755-AA73-43D14C6B2A4C}"/>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48" name="Freeform 26">
                <a:extLst>
                  <a:ext uri="{FF2B5EF4-FFF2-40B4-BE49-F238E27FC236}">
                    <a16:creationId xmlns:a16="http://schemas.microsoft.com/office/drawing/2014/main" xmlns="" id="{344C247B-0B84-4FD7-843E-1D94C5121444}"/>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l-GR" sz="1800">
                  <a:latin typeface="Arial" charset="0"/>
                </a:endParaRPr>
              </a:p>
            </p:txBody>
          </p:sp>
          <p:sp>
            <p:nvSpPr>
              <p:cNvPr id="49" name="Freeform 27">
                <a:extLst>
                  <a:ext uri="{FF2B5EF4-FFF2-40B4-BE49-F238E27FC236}">
                    <a16:creationId xmlns:a16="http://schemas.microsoft.com/office/drawing/2014/main" xmlns="" id="{3C618244-C4A1-4F80-B2D8-1C50B183B43E}"/>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l-GR" sz="1800">
                  <a:latin typeface="Arial" charset="0"/>
                </a:endParaRPr>
              </a:p>
            </p:txBody>
          </p:sp>
          <p:sp>
            <p:nvSpPr>
              <p:cNvPr id="50" name="Freeform 28">
                <a:extLst>
                  <a:ext uri="{FF2B5EF4-FFF2-40B4-BE49-F238E27FC236}">
                    <a16:creationId xmlns:a16="http://schemas.microsoft.com/office/drawing/2014/main" xmlns="" id="{3A07F14F-26D7-4ECE-8298-767F4A0DA2BF}"/>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l-GR" sz="1800">
                  <a:latin typeface="Arial" charset="0"/>
                </a:endParaRPr>
              </a:p>
            </p:txBody>
          </p:sp>
          <p:sp>
            <p:nvSpPr>
              <p:cNvPr id="51" name="Freeform 29">
                <a:extLst>
                  <a:ext uri="{FF2B5EF4-FFF2-40B4-BE49-F238E27FC236}">
                    <a16:creationId xmlns:a16="http://schemas.microsoft.com/office/drawing/2014/main" xmlns="" id="{CE105932-D86D-4748-A456-07712F1E9870}"/>
                  </a:ext>
                </a:extLst>
              </p:cNvPr>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l-GR" sz="1800">
                  <a:latin typeface="Arial" charset="0"/>
                </a:endParaRPr>
              </a:p>
            </p:txBody>
          </p:sp>
          <p:sp>
            <p:nvSpPr>
              <p:cNvPr id="52" name="Freeform 30">
                <a:extLst>
                  <a:ext uri="{FF2B5EF4-FFF2-40B4-BE49-F238E27FC236}">
                    <a16:creationId xmlns:a16="http://schemas.microsoft.com/office/drawing/2014/main" xmlns="" id="{7D0CB24A-A489-4E05-B2D0-8EB8F87976CB}"/>
                  </a:ext>
                </a:extLst>
              </p:cNvPr>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l-GR" sz="1800">
                  <a:latin typeface="Arial" charset="0"/>
                </a:endParaRPr>
              </a:p>
            </p:txBody>
          </p:sp>
          <p:sp>
            <p:nvSpPr>
              <p:cNvPr id="53" name="Freeform 31">
                <a:extLst>
                  <a:ext uri="{FF2B5EF4-FFF2-40B4-BE49-F238E27FC236}">
                    <a16:creationId xmlns:a16="http://schemas.microsoft.com/office/drawing/2014/main" xmlns="" id="{B8B5A99A-1E57-4DAC-80FB-B0CBD28DCAEE}"/>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54" name="Freeform 32">
                <a:extLst>
                  <a:ext uri="{FF2B5EF4-FFF2-40B4-BE49-F238E27FC236}">
                    <a16:creationId xmlns:a16="http://schemas.microsoft.com/office/drawing/2014/main" xmlns="" id="{03FEA81F-783E-4D69-8D6D-790BE5A17916}"/>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55" name="Freeform 33">
                <a:extLst>
                  <a:ext uri="{FF2B5EF4-FFF2-40B4-BE49-F238E27FC236}">
                    <a16:creationId xmlns:a16="http://schemas.microsoft.com/office/drawing/2014/main" xmlns="" id="{8F3E7613-4F84-4740-BFC9-6ABDBA058678}"/>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56" name="Freeform 34">
                <a:extLst>
                  <a:ext uri="{FF2B5EF4-FFF2-40B4-BE49-F238E27FC236}">
                    <a16:creationId xmlns:a16="http://schemas.microsoft.com/office/drawing/2014/main" xmlns="" id="{512BA339-E1C3-4240-A166-FD2A213E9926}"/>
                  </a:ext>
                </a:extLst>
              </p:cNvPr>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l-GR" sz="1800">
                  <a:latin typeface="Arial" charset="0"/>
                </a:endParaRPr>
              </a:p>
            </p:txBody>
          </p:sp>
        </p:grpSp>
        <p:grpSp>
          <p:nvGrpSpPr>
            <p:cNvPr id="8" name="Group 35">
              <a:extLst>
                <a:ext uri="{FF2B5EF4-FFF2-40B4-BE49-F238E27FC236}">
                  <a16:creationId xmlns:a16="http://schemas.microsoft.com/office/drawing/2014/main" xmlns="" id="{D5004CF2-F22D-436D-9C55-2AEAAFC0AA91}"/>
                </a:ext>
              </a:extLst>
            </p:cNvPr>
            <p:cNvGrpSpPr>
              <a:grpSpLocks/>
            </p:cNvGrpSpPr>
            <p:nvPr userDrawn="1"/>
          </p:nvGrpSpPr>
          <p:grpSpPr bwMode="auto">
            <a:xfrm>
              <a:off x="4128" y="3360"/>
              <a:ext cx="1351" cy="821"/>
              <a:chOff x="4128" y="3360"/>
              <a:chExt cx="1351" cy="821"/>
            </a:xfrm>
          </p:grpSpPr>
          <p:sp>
            <p:nvSpPr>
              <p:cNvPr id="22" name="Freeform 36">
                <a:extLst>
                  <a:ext uri="{FF2B5EF4-FFF2-40B4-BE49-F238E27FC236}">
                    <a16:creationId xmlns:a16="http://schemas.microsoft.com/office/drawing/2014/main" xmlns="" id="{8187845C-BC85-47B0-91D1-0EE6FF182F96}"/>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23" name="Freeform 37">
                <a:extLst>
                  <a:ext uri="{FF2B5EF4-FFF2-40B4-BE49-F238E27FC236}">
                    <a16:creationId xmlns:a16="http://schemas.microsoft.com/office/drawing/2014/main" xmlns="" id="{BB87CA9D-00E8-4A00-8854-45C7EBC79BE4}"/>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24" name="Freeform 38">
                <a:extLst>
                  <a:ext uri="{FF2B5EF4-FFF2-40B4-BE49-F238E27FC236}">
                    <a16:creationId xmlns:a16="http://schemas.microsoft.com/office/drawing/2014/main" xmlns="" id="{1B7E6C8D-60B0-45D3-A8F7-0CA768E7DBAE}"/>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25" name="Freeform 39">
                <a:extLst>
                  <a:ext uri="{FF2B5EF4-FFF2-40B4-BE49-F238E27FC236}">
                    <a16:creationId xmlns:a16="http://schemas.microsoft.com/office/drawing/2014/main" xmlns="" id="{7B014FDC-D2EA-43A1-A21F-EF1463FA21D3}"/>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26" name="Freeform 40">
                <a:extLst>
                  <a:ext uri="{FF2B5EF4-FFF2-40B4-BE49-F238E27FC236}">
                    <a16:creationId xmlns:a16="http://schemas.microsoft.com/office/drawing/2014/main" xmlns="" id="{09EB92BD-AA48-4E58-A7C9-E9CAD756E831}"/>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27" name="Freeform 41">
                <a:extLst>
                  <a:ext uri="{FF2B5EF4-FFF2-40B4-BE49-F238E27FC236}">
                    <a16:creationId xmlns:a16="http://schemas.microsoft.com/office/drawing/2014/main" xmlns="" id="{BC19FB47-90D6-40C1-89B4-46CDEDAC00E1}"/>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28" name="Freeform 42">
                <a:extLst>
                  <a:ext uri="{FF2B5EF4-FFF2-40B4-BE49-F238E27FC236}">
                    <a16:creationId xmlns:a16="http://schemas.microsoft.com/office/drawing/2014/main" xmlns="" id="{3C84EB72-BD26-4CA6-A56D-2C64902D9416}"/>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29" name="Freeform 43">
                <a:extLst>
                  <a:ext uri="{FF2B5EF4-FFF2-40B4-BE49-F238E27FC236}">
                    <a16:creationId xmlns:a16="http://schemas.microsoft.com/office/drawing/2014/main" xmlns="" id="{F208619F-EE7E-4FDE-B355-107216370B84}"/>
                  </a:ext>
                </a:extLst>
              </p:cNvPr>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l-GR" sz="1800">
                  <a:latin typeface="Arial" charset="0"/>
                </a:endParaRPr>
              </a:p>
            </p:txBody>
          </p:sp>
          <p:sp>
            <p:nvSpPr>
              <p:cNvPr id="30" name="Freeform 44">
                <a:extLst>
                  <a:ext uri="{FF2B5EF4-FFF2-40B4-BE49-F238E27FC236}">
                    <a16:creationId xmlns:a16="http://schemas.microsoft.com/office/drawing/2014/main" xmlns="" id="{C85446F5-E852-49ED-8F16-9973E5FDE943}"/>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l-GR" sz="1800">
                  <a:latin typeface="Arial" charset="0"/>
                </a:endParaRPr>
              </a:p>
            </p:txBody>
          </p:sp>
          <p:sp>
            <p:nvSpPr>
              <p:cNvPr id="31" name="Freeform 45">
                <a:extLst>
                  <a:ext uri="{FF2B5EF4-FFF2-40B4-BE49-F238E27FC236}">
                    <a16:creationId xmlns:a16="http://schemas.microsoft.com/office/drawing/2014/main" xmlns="" id="{C0B54779-1E2A-4598-ACFA-3DBE8B7DEFDA}"/>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32" name="Freeform 46">
                <a:extLst>
                  <a:ext uri="{FF2B5EF4-FFF2-40B4-BE49-F238E27FC236}">
                    <a16:creationId xmlns:a16="http://schemas.microsoft.com/office/drawing/2014/main" xmlns="" id="{36C55A05-0ACF-46CC-9BB0-E03F57D87F8C}"/>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33" name="Oval 47">
                <a:extLst>
                  <a:ext uri="{FF2B5EF4-FFF2-40B4-BE49-F238E27FC236}">
                    <a16:creationId xmlns:a16="http://schemas.microsoft.com/office/drawing/2014/main" xmlns="" id="{896FF527-920C-44E6-A345-AF05B5096024}"/>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l-GR" sz="1800">
                  <a:latin typeface="Arial" charset="0"/>
                </a:endParaRPr>
              </a:p>
            </p:txBody>
          </p:sp>
          <p:sp>
            <p:nvSpPr>
              <p:cNvPr id="34" name="Oval 48">
                <a:extLst>
                  <a:ext uri="{FF2B5EF4-FFF2-40B4-BE49-F238E27FC236}">
                    <a16:creationId xmlns:a16="http://schemas.microsoft.com/office/drawing/2014/main" xmlns="" id="{DA60737F-DBA3-4367-B6C4-75509E1F0235}"/>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35" name="Oval 49">
                <a:extLst>
                  <a:ext uri="{FF2B5EF4-FFF2-40B4-BE49-F238E27FC236}">
                    <a16:creationId xmlns:a16="http://schemas.microsoft.com/office/drawing/2014/main" xmlns="" id="{3DFF9F24-176F-4DB6-9022-F1B239C12DCE}"/>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36" name="Oval 50">
                <a:extLst>
                  <a:ext uri="{FF2B5EF4-FFF2-40B4-BE49-F238E27FC236}">
                    <a16:creationId xmlns:a16="http://schemas.microsoft.com/office/drawing/2014/main" xmlns="" id="{7162C9EB-D6FD-4D66-A248-4F83845F9D4F}"/>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37" name="Oval 51">
                <a:extLst>
                  <a:ext uri="{FF2B5EF4-FFF2-40B4-BE49-F238E27FC236}">
                    <a16:creationId xmlns:a16="http://schemas.microsoft.com/office/drawing/2014/main" xmlns="" id="{683B9D91-8088-4F41-BB09-1AA3D069666C}"/>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38" name="Oval 52">
                <a:extLst>
                  <a:ext uri="{FF2B5EF4-FFF2-40B4-BE49-F238E27FC236}">
                    <a16:creationId xmlns:a16="http://schemas.microsoft.com/office/drawing/2014/main" xmlns="" id="{A6E93EDB-75DA-48D3-AE77-4DCE5FB1DC26}"/>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grpSp>
        <p:grpSp>
          <p:nvGrpSpPr>
            <p:cNvPr id="9" name="Group 53">
              <a:extLst>
                <a:ext uri="{FF2B5EF4-FFF2-40B4-BE49-F238E27FC236}">
                  <a16:creationId xmlns:a16="http://schemas.microsoft.com/office/drawing/2014/main" xmlns="" id="{C98EE326-34A6-4ADA-AFA4-56F429E55BA3}"/>
                </a:ext>
              </a:extLst>
            </p:cNvPr>
            <p:cNvGrpSpPr>
              <a:grpSpLocks/>
            </p:cNvGrpSpPr>
            <p:nvPr userDrawn="1"/>
          </p:nvGrpSpPr>
          <p:grpSpPr bwMode="auto">
            <a:xfrm>
              <a:off x="5280" y="3024"/>
              <a:ext cx="425" cy="258"/>
              <a:chOff x="5280" y="3024"/>
              <a:chExt cx="425" cy="258"/>
            </a:xfrm>
          </p:grpSpPr>
          <p:sp>
            <p:nvSpPr>
              <p:cNvPr id="10" name="Freeform 54">
                <a:extLst>
                  <a:ext uri="{FF2B5EF4-FFF2-40B4-BE49-F238E27FC236}">
                    <a16:creationId xmlns:a16="http://schemas.microsoft.com/office/drawing/2014/main" xmlns="" id="{F895F125-973E-4282-A542-EAC80B410538}"/>
                  </a:ext>
                </a:extLst>
              </p:cNvPr>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11" name="Freeform 55">
                <a:extLst>
                  <a:ext uri="{FF2B5EF4-FFF2-40B4-BE49-F238E27FC236}">
                    <a16:creationId xmlns:a16="http://schemas.microsoft.com/office/drawing/2014/main" xmlns="" id="{9BFA5732-2FF8-4132-AC0A-A81698F0FDC3}"/>
                  </a:ext>
                </a:extLst>
              </p:cNvPr>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12" name="Freeform 56">
                <a:extLst>
                  <a:ext uri="{FF2B5EF4-FFF2-40B4-BE49-F238E27FC236}">
                    <a16:creationId xmlns:a16="http://schemas.microsoft.com/office/drawing/2014/main" xmlns="" id="{BF2EB9EC-9A8D-4694-9177-389C52CC6083}"/>
                  </a:ext>
                </a:extLst>
              </p:cNvPr>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13" name="Freeform 57">
                <a:extLst>
                  <a:ext uri="{FF2B5EF4-FFF2-40B4-BE49-F238E27FC236}">
                    <a16:creationId xmlns:a16="http://schemas.microsoft.com/office/drawing/2014/main" xmlns="" id="{0F9D9299-C5BF-49AD-9D39-0E83436F8800}"/>
                  </a:ext>
                </a:extLst>
              </p:cNvPr>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14" name="Freeform 58">
                <a:extLst>
                  <a:ext uri="{FF2B5EF4-FFF2-40B4-BE49-F238E27FC236}">
                    <a16:creationId xmlns:a16="http://schemas.microsoft.com/office/drawing/2014/main" xmlns="" id="{F761C51E-A3DA-4087-8200-11A66B2F4D7F}"/>
                  </a:ext>
                </a:extLst>
              </p:cNvPr>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15" name="Freeform 59">
                <a:extLst>
                  <a:ext uri="{FF2B5EF4-FFF2-40B4-BE49-F238E27FC236}">
                    <a16:creationId xmlns:a16="http://schemas.microsoft.com/office/drawing/2014/main" xmlns="" id="{9B034E05-D168-4C26-855F-243EEE94A035}"/>
                  </a:ext>
                </a:extLst>
              </p:cNvPr>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16" name="Freeform 60">
                <a:extLst>
                  <a:ext uri="{FF2B5EF4-FFF2-40B4-BE49-F238E27FC236}">
                    <a16:creationId xmlns:a16="http://schemas.microsoft.com/office/drawing/2014/main" xmlns="" id="{09D9E383-83E4-47D8-A345-E84281AF3F40}"/>
                  </a:ext>
                </a:extLst>
              </p:cNvPr>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grpSp>
            <p:nvGrpSpPr>
              <p:cNvPr id="17" name="Group 61">
                <a:extLst>
                  <a:ext uri="{FF2B5EF4-FFF2-40B4-BE49-F238E27FC236}">
                    <a16:creationId xmlns:a16="http://schemas.microsoft.com/office/drawing/2014/main" xmlns="" id="{E30C04EA-DA52-4CBC-BC30-6591D9C32BAC}"/>
                  </a:ext>
                </a:extLst>
              </p:cNvPr>
              <p:cNvGrpSpPr>
                <a:grpSpLocks/>
              </p:cNvGrpSpPr>
              <p:nvPr/>
            </p:nvGrpSpPr>
            <p:grpSpPr bwMode="auto">
              <a:xfrm>
                <a:off x="5381" y="3085"/>
                <a:ext cx="227" cy="132"/>
                <a:chOff x="5381" y="3085"/>
                <a:chExt cx="227" cy="132"/>
              </a:xfrm>
            </p:grpSpPr>
            <p:sp>
              <p:nvSpPr>
                <p:cNvPr id="18" name="Oval 62">
                  <a:extLst>
                    <a:ext uri="{FF2B5EF4-FFF2-40B4-BE49-F238E27FC236}">
                      <a16:creationId xmlns:a16="http://schemas.microsoft.com/office/drawing/2014/main" xmlns="" id="{392433DB-B68F-49BD-B8EF-4D704AA25587}"/>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19" name="Oval 63">
                  <a:extLst>
                    <a:ext uri="{FF2B5EF4-FFF2-40B4-BE49-F238E27FC236}">
                      <a16:creationId xmlns:a16="http://schemas.microsoft.com/office/drawing/2014/main" xmlns="" id="{164FD20B-7989-4D69-8077-E750A0D6B170}"/>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l-GR" sz="1800">
                    <a:latin typeface="Arial" charset="0"/>
                  </a:endParaRPr>
                </a:p>
              </p:txBody>
            </p:sp>
            <p:sp>
              <p:nvSpPr>
                <p:cNvPr id="20" name="Oval 64">
                  <a:extLst>
                    <a:ext uri="{FF2B5EF4-FFF2-40B4-BE49-F238E27FC236}">
                      <a16:creationId xmlns:a16="http://schemas.microsoft.com/office/drawing/2014/main" xmlns="" id="{C36A4182-6E25-4E49-AA0C-116B77B3678C}"/>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21" name="Oval 65">
                  <a:extLst>
                    <a:ext uri="{FF2B5EF4-FFF2-40B4-BE49-F238E27FC236}">
                      <a16:creationId xmlns:a16="http://schemas.microsoft.com/office/drawing/2014/main" xmlns="" id="{D2D144EE-84E7-4EC3-864C-7AA04A69F33A}"/>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l-GR" sz="1800">
                    <a:latin typeface="Arial" charset="0"/>
                  </a:endParaRPr>
                </a:p>
              </p:txBody>
            </p:sp>
          </p:grpSp>
        </p:grpSp>
      </p:grpSp>
      <p:sp>
        <p:nvSpPr>
          <p:cNvPr id="9282" name="Rectangle 66"/>
          <p:cNvSpPr>
            <a:spLocks noGrp="1" noChangeArrowheads="1"/>
          </p:cNvSpPr>
          <p:nvPr>
            <p:ph type="ctrTitle" sz="quarter"/>
          </p:nvPr>
        </p:nvSpPr>
        <p:spPr>
          <a:xfrm>
            <a:off x="914400" y="1692276"/>
            <a:ext cx="10363200" cy="1736725"/>
          </a:xfrm>
        </p:spPr>
        <p:txBody>
          <a:bodyPr anchor="b"/>
          <a:lstStyle>
            <a:lvl1pPr>
              <a:defRPr sz="5400"/>
            </a:lvl1pPr>
          </a:lstStyle>
          <a:p>
            <a:r>
              <a:rPr lang="el-GR"/>
              <a:t>Κάντε κλικ για να επεξεργαστείτε τον τίτλο</a:t>
            </a:r>
          </a:p>
        </p:txBody>
      </p:sp>
      <p:sp>
        <p:nvSpPr>
          <p:cNvPr id="9283"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l-GR"/>
              <a:t>Κάντε κλικ για να επεξεργαστείτε τον υπότιτλο του υποδείγματος</a:t>
            </a:r>
          </a:p>
        </p:txBody>
      </p:sp>
      <p:sp>
        <p:nvSpPr>
          <p:cNvPr id="68" name="Rectangle 68">
            <a:extLst>
              <a:ext uri="{FF2B5EF4-FFF2-40B4-BE49-F238E27FC236}">
                <a16:creationId xmlns:a16="http://schemas.microsoft.com/office/drawing/2014/main" xmlns="" id="{8223B10B-12F5-457D-8320-FC0EDCA31759}"/>
              </a:ext>
            </a:extLst>
          </p:cNvPr>
          <p:cNvSpPr>
            <a:spLocks noGrp="1" noChangeArrowheads="1"/>
          </p:cNvSpPr>
          <p:nvPr>
            <p:ph type="dt" sz="quarter" idx="10"/>
          </p:nvPr>
        </p:nvSpPr>
        <p:spPr>
          <a:xfrm>
            <a:off x="609600" y="6248400"/>
            <a:ext cx="2844800" cy="457200"/>
          </a:xfrm>
        </p:spPr>
        <p:txBody>
          <a:bodyPr/>
          <a:lstStyle>
            <a:lvl1pPr>
              <a:defRPr/>
            </a:lvl1pPr>
          </a:lstStyle>
          <a:p>
            <a:pPr>
              <a:defRPr/>
            </a:pPr>
            <a:endParaRPr lang="el-GR"/>
          </a:p>
        </p:txBody>
      </p:sp>
      <p:sp>
        <p:nvSpPr>
          <p:cNvPr id="69" name="Rectangle 69">
            <a:extLst>
              <a:ext uri="{FF2B5EF4-FFF2-40B4-BE49-F238E27FC236}">
                <a16:creationId xmlns:a16="http://schemas.microsoft.com/office/drawing/2014/main" xmlns="" id="{F0E8177A-E610-49DC-9FEC-D16905D43A10}"/>
              </a:ext>
            </a:extLst>
          </p:cNvPr>
          <p:cNvSpPr>
            <a:spLocks noGrp="1" noChangeArrowheads="1"/>
          </p:cNvSpPr>
          <p:nvPr>
            <p:ph type="ftr" sz="quarter" idx="11"/>
          </p:nvPr>
        </p:nvSpPr>
        <p:spPr>
          <a:xfrm>
            <a:off x="4165600" y="6248400"/>
            <a:ext cx="3860800" cy="457200"/>
          </a:xfrm>
        </p:spPr>
        <p:txBody>
          <a:bodyPr/>
          <a:lstStyle>
            <a:lvl1pPr>
              <a:defRPr/>
            </a:lvl1pPr>
          </a:lstStyle>
          <a:p>
            <a:pPr>
              <a:defRPr/>
            </a:pPr>
            <a:endParaRPr lang="el-GR"/>
          </a:p>
        </p:txBody>
      </p:sp>
      <p:sp>
        <p:nvSpPr>
          <p:cNvPr id="70" name="Rectangle 70">
            <a:extLst>
              <a:ext uri="{FF2B5EF4-FFF2-40B4-BE49-F238E27FC236}">
                <a16:creationId xmlns:a16="http://schemas.microsoft.com/office/drawing/2014/main" xmlns="" id="{9DEE4786-CE78-4B01-A09C-881EBB2AD411}"/>
              </a:ext>
            </a:extLst>
          </p:cNvPr>
          <p:cNvSpPr>
            <a:spLocks noGrp="1" noChangeArrowheads="1"/>
          </p:cNvSpPr>
          <p:nvPr>
            <p:ph type="sldNum" sz="quarter" idx="12"/>
          </p:nvPr>
        </p:nvSpPr>
        <p:spPr>
          <a:xfrm>
            <a:off x="8737600" y="6248400"/>
            <a:ext cx="2844800" cy="457200"/>
          </a:xfrm>
        </p:spPr>
        <p:txBody>
          <a:bodyPr/>
          <a:lstStyle>
            <a:lvl1pPr>
              <a:defRPr/>
            </a:lvl1pPr>
          </a:lstStyle>
          <a:p>
            <a:fld id="{012A2020-A7F6-4D4F-8AA0-4CF4DC921437}" type="slidenum">
              <a:rPr lang="el-GR" altLang="el-GR"/>
              <a:pPr/>
              <a:t>‹#›</a:t>
            </a:fld>
            <a:endParaRPr lang="el-GR" altLang="el-GR"/>
          </a:p>
        </p:txBody>
      </p:sp>
    </p:spTree>
    <p:extLst>
      <p:ext uri="{BB962C8B-B14F-4D97-AF65-F5344CB8AC3E}">
        <p14:creationId xmlns:p14="http://schemas.microsoft.com/office/powerpoint/2010/main" xmlns="" val="274926998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9">
            <a:extLst>
              <a:ext uri="{FF2B5EF4-FFF2-40B4-BE49-F238E27FC236}">
                <a16:creationId xmlns:a16="http://schemas.microsoft.com/office/drawing/2014/main" xmlns="" id="{B003C84A-A8C2-498E-AEDD-92015B30E0AE}"/>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41EECD41-3651-4753-AD40-523D405C77D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168D5D68-8658-4C9B-AE71-D3AB834AC0C3}"/>
              </a:ext>
            </a:extLst>
          </p:cNvPr>
          <p:cNvSpPr>
            <a:spLocks noGrp="1" noChangeArrowheads="1"/>
          </p:cNvSpPr>
          <p:nvPr>
            <p:ph type="sldNum" sz="quarter" idx="12"/>
          </p:nvPr>
        </p:nvSpPr>
        <p:spPr>
          <a:ln/>
        </p:spPr>
        <p:txBody>
          <a:bodyPr/>
          <a:lstStyle>
            <a:lvl1pPr>
              <a:defRPr/>
            </a:lvl1pPr>
          </a:lstStyle>
          <a:p>
            <a:fld id="{1D20C7E0-08CA-4D2E-98AD-E35095FC7D79}" type="slidenum">
              <a:rPr lang="el-GR" altLang="el-GR"/>
              <a:pPr/>
              <a:t>‹#›</a:t>
            </a:fld>
            <a:endParaRPr lang="el-GR" altLang="el-GR"/>
          </a:p>
        </p:txBody>
      </p:sp>
    </p:spTree>
    <p:extLst>
      <p:ext uri="{BB962C8B-B14F-4D97-AF65-F5344CB8AC3E}">
        <p14:creationId xmlns:p14="http://schemas.microsoft.com/office/powerpoint/2010/main" xmlns="" val="41567982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963084" y="4406901"/>
            <a:ext cx="103632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69">
            <a:extLst>
              <a:ext uri="{FF2B5EF4-FFF2-40B4-BE49-F238E27FC236}">
                <a16:creationId xmlns:a16="http://schemas.microsoft.com/office/drawing/2014/main" xmlns="" id="{9F72A0C8-68D3-450A-8459-6FB0B3D9A06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B755BC08-D31E-41D7-B33B-002E0BC1107C}"/>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EF0A4873-873D-4613-B397-A419AE6C40D8}"/>
              </a:ext>
            </a:extLst>
          </p:cNvPr>
          <p:cNvSpPr>
            <a:spLocks noGrp="1" noChangeArrowheads="1"/>
          </p:cNvSpPr>
          <p:nvPr>
            <p:ph type="sldNum" sz="quarter" idx="12"/>
          </p:nvPr>
        </p:nvSpPr>
        <p:spPr>
          <a:ln/>
        </p:spPr>
        <p:txBody>
          <a:bodyPr/>
          <a:lstStyle>
            <a:lvl1pPr>
              <a:defRPr/>
            </a:lvl1pPr>
          </a:lstStyle>
          <a:p>
            <a:fld id="{49168821-DF4C-4B99-8BF2-B31BFEF440E9}" type="slidenum">
              <a:rPr lang="el-GR" altLang="el-GR"/>
              <a:pPr/>
              <a:t>‹#›</a:t>
            </a:fld>
            <a:endParaRPr lang="el-GR" altLang="el-GR"/>
          </a:p>
        </p:txBody>
      </p:sp>
    </p:spTree>
    <p:extLst>
      <p:ext uri="{BB962C8B-B14F-4D97-AF65-F5344CB8AC3E}">
        <p14:creationId xmlns:p14="http://schemas.microsoft.com/office/powerpoint/2010/main" xmlns="" val="37311965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9">
            <a:extLst>
              <a:ext uri="{FF2B5EF4-FFF2-40B4-BE49-F238E27FC236}">
                <a16:creationId xmlns:a16="http://schemas.microsoft.com/office/drawing/2014/main" xmlns="" id="{086DDB08-51BB-4904-9194-6987D0C05513}"/>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E980BFCF-6BAD-4855-A48E-52812ADA452F}"/>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206C0284-D254-4236-AFC8-F97442657F16}"/>
              </a:ext>
            </a:extLst>
          </p:cNvPr>
          <p:cNvSpPr>
            <a:spLocks noGrp="1" noChangeArrowheads="1"/>
          </p:cNvSpPr>
          <p:nvPr>
            <p:ph type="sldNum" sz="quarter" idx="12"/>
          </p:nvPr>
        </p:nvSpPr>
        <p:spPr>
          <a:ln/>
        </p:spPr>
        <p:txBody>
          <a:bodyPr/>
          <a:lstStyle>
            <a:lvl1pPr>
              <a:defRPr/>
            </a:lvl1pPr>
          </a:lstStyle>
          <a:p>
            <a:fld id="{C4A10669-D5E0-420B-857E-CDC21F31AFDD}" type="slidenum">
              <a:rPr lang="el-GR" altLang="el-GR"/>
              <a:pPr/>
              <a:t>‹#›</a:t>
            </a:fld>
            <a:endParaRPr lang="el-GR" altLang="el-GR"/>
          </a:p>
        </p:txBody>
      </p:sp>
    </p:spTree>
    <p:extLst>
      <p:ext uri="{BB962C8B-B14F-4D97-AF65-F5344CB8AC3E}">
        <p14:creationId xmlns:p14="http://schemas.microsoft.com/office/powerpoint/2010/main" xmlns="" val="20962637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4638"/>
            <a:ext cx="109728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69">
            <a:extLst>
              <a:ext uri="{FF2B5EF4-FFF2-40B4-BE49-F238E27FC236}">
                <a16:creationId xmlns:a16="http://schemas.microsoft.com/office/drawing/2014/main" xmlns="" id="{269FEDFA-6837-4034-B932-08D7B99BC6EC}"/>
              </a:ext>
            </a:extLst>
          </p:cNvPr>
          <p:cNvSpPr>
            <a:spLocks noGrp="1" noChangeArrowheads="1"/>
          </p:cNvSpPr>
          <p:nvPr>
            <p:ph type="dt" sz="half" idx="10"/>
          </p:nvPr>
        </p:nvSpPr>
        <p:spPr>
          <a:ln/>
        </p:spPr>
        <p:txBody>
          <a:bodyPr/>
          <a:lstStyle>
            <a:lvl1pPr>
              <a:defRPr/>
            </a:lvl1pPr>
          </a:lstStyle>
          <a:p>
            <a:pPr>
              <a:defRPr/>
            </a:pPr>
            <a:endParaRPr lang="el-GR"/>
          </a:p>
        </p:txBody>
      </p:sp>
      <p:sp>
        <p:nvSpPr>
          <p:cNvPr id="8" name="Rectangle 70">
            <a:extLst>
              <a:ext uri="{FF2B5EF4-FFF2-40B4-BE49-F238E27FC236}">
                <a16:creationId xmlns:a16="http://schemas.microsoft.com/office/drawing/2014/main" xmlns="" id="{7BF6E96C-1EBE-4E0F-BEFC-A3C990BB15F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9" name="Rectangle 71">
            <a:extLst>
              <a:ext uri="{FF2B5EF4-FFF2-40B4-BE49-F238E27FC236}">
                <a16:creationId xmlns:a16="http://schemas.microsoft.com/office/drawing/2014/main" xmlns="" id="{07DAD6B3-C8F2-48F7-BF62-28322CA02042}"/>
              </a:ext>
            </a:extLst>
          </p:cNvPr>
          <p:cNvSpPr>
            <a:spLocks noGrp="1" noChangeArrowheads="1"/>
          </p:cNvSpPr>
          <p:nvPr>
            <p:ph type="sldNum" sz="quarter" idx="12"/>
          </p:nvPr>
        </p:nvSpPr>
        <p:spPr>
          <a:ln/>
        </p:spPr>
        <p:txBody>
          <a:bodyPr/>
          <a:lstStyle>
            <a:lvl1pPr>
              <a:defRPr/>
            </a:lvl1pPr>
          </a:lstStyle>
          <a:p>
            <a:fld id="{555F1B11-7CBB-4542-989C-2AB64A1F6E39}" type="slidenum">
              <a:rPr lang="el-GR" altLang="el-GR"/>
              <a:pPr/>
              <a:t>‹#›</a:t>
            </a:fld>
            <a:endParaRPr lang="el-GR" altLang="el-GR"/>
          </a:p>
        </p:txBody>
      </p:sp>
    </p:spTree>
    <p:extLst>
      <p:ext uri="{BB962C8B-B14F-4D97-AF65-F5344CB8AC3E}">
        <p14:creationId xmlns:p14="http://schemas.microsoft.com/office/powerpoint/2010/main" xmlns="" val="15960060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69">
            <a:extLst>
              <a:ext uri="{FF2B5EF4-FFF2-40B4-BE49-F238E27FC236}">
                <a16:creationId xmlns:a16="http://schemas.microsoft.com/office/drawing/2014/main" xmlns="" id="{53FB7E37-6623-4D7F-B625-EB755D5248BE}"/>
              </a:ext>
            </a:extLst>
          </p:cNvPr>
          <p:cNvSpPr>
            <a:spLocks noGrp="1" noChangeArrowheads="1"/>
          </p:cNvSpPr>
          <p:nvPr>
            <p:ph type="dt" sz="half" idx="10"/>
          </p:nvPr>
        </p:nvSpPr>
        <p:spPr>
          <a:ln/>
        </p:spPr>
        <p:txBody>
          <a:bodyPr/>
          <a:lstStyle>
            <a:lvl1pPr>
              <a:defRPr/>
            </a:lvl1pPr>
          </a:lstStyle>
          <a:p>
            <a:pPr>
              <a:defRPr/>
            </a:pPr>
            <a:endParaRPr lang="el-GR"/>
          </a:p>
        </p:txBody>
      </p:sp>
      <p:sp>
        <p:nvSpPr>
          <p:cNvPr id="4" name="Rectangle 70">
            <a:extLst>
              <a:ext uri="{FF2B5EF4-FFF2-40B4-BE49-F238E27FC236}">
                <a16:creationId xmlns:a16="http://schemas.microsoft.com/office/drawing/2014/main" xmlns="" id="{B36BC303-3C3A-4A3C-A3A7-309D0111596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5" name="Rectangle 71">
            <a:extLst>
              <a:ext uri="{FF2B5EF4-FFF2-40B4-BE49-F238E27FC236}">
                <a16:creationId xmlns:a16="http://schemas.microsoft.com/office/drawing/2014/main" xmlns="" id="{D524B670-413A-4B7D-BBDF-F7BE143551CA}"/>
              </a:ext>
            </a:extLst>
          </p:cNvPr>
          <p:cNvSpPr>
            <a:spLocks noGrp="1" noChangeArrowheads="1"/>
          </p:cNvSpPr>
          <p:nvPr>
            <p:ph type="sldNum" sz="quarter" idx="12"/>
          </p:nvPr>
        </p:nvSpPr>
        <p:spPr>
          <a:ln/>
        </p:spPr>
        <p:txBody>
          <a:bodyPr/>
          <a:lstStyle>
            <a:lvl1pPr>
              <a:defRPr/>
            </a:lvl1pPr>
          </a:lstStyle>
          <a:p>
            <a:fld id="{7179C069-0888-41B9-B858-35CA1C7F3473}" type="slidenum">
              <a:rPr lang="el-GR" altLang="el-GR"/>
              <a:pPr/>
              <a:t>‹#›</a:t>
            </a:fld>
            <a:endParaRPr lang="el-GR" altLang="el-GR"/>
          </a:p>
        </p:txBody>
      </p:sp>
    </p:spTree>
    <p:extLst>
      <p:ext uri="{BB962C8B-B14F-4D97-AF65-F5344CB8AC3E}">
        <p14:creationId xmlns:p14="http://schemas.microsoft.com/office/powerpoint/2010/main" xmlns="" val="3498384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DD36A90C-81C2-422A-8344-3A42EA8BA5FD}"/>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xmlns="" id="{98BAA49D-9958-4366-B1DB-D03D766FD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xmlns="" id="{27BFD091-CDA4-4B26-9B21-26DA9F31E1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xmlns="" id="{3343176C-E9A3-48FE-B672-31FD33F538FC}"/>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6" name="Θέση υποσέλιδου 5">
            <a:extLst>
              <a:ext uri="{FF2B5EF4-FFF2-40B4-BE49-F238E27FC236}">
                <a16:creationId xmlns:a16="http://schemas.microsoft.com/office/drawing/2014/main" xmlns="" id="{A527ED54-BA0E-4B1C-BAFF-9AEC871B77A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A4930ED2-1124-4850-AC29-0E5A67EE396B}"/>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9059905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69">
            <a:extLst>
              <a:ext uri="{FF2B5EF4-FFF2-40B4-BE49-F238E27FC236}">
                <a16:creationId xmlns:a16="http://schemas.microsoft.com/office/drawing/2014/main" xmlns="" id="{F69EB2C8-D6D5-4529-A81D-1BE5209A3101}"/>
              </a:ext>
            </a:extLst>
          </p:cNvPr>
          <p:cNvSpPr>
            <a:spLocks noGrp="1" noChangeArrowheads="1"/>
          </p:cNvSpPr>
          <p:nvPr>
            <p:ph type="dt" sz="half" idx="10"/>
          </p:nvPr>
        </p:nvSpPr>
        <p:spPr>
          <a:ln/>
        </p:spPr>
        <p:txBody>
          <a:bodyPr/>
          <a:lstStyle>
            <a:lvl1pPr>
              <a:defRPr/>
            </a:lvl1pPr>
          </a:lstStyle>
          <a:p>
            <a:pPr>
              <a:defRPr/>
            </a:pPr>
            <a:endParaRPr lang="el-GR"/>
          </a:p>
        </p:txBody>
      </p:sp>
      <p:sp>
        <p:nvSpPr>
          <p:cNvPr id="3" name="Rectangle 70">
            <a:extLst>
              <a:ext uri="{FF2B5EF4-FFF2-40B4-BE49-F238E27FC236}">
                <a16:creationId xmlns:a16="http://schemas.microsoft.com/office/drawing/2014/main" xmlns="" id="{D916B900-F4B7-4D95-A99E-872D00E147C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4" name="Rectangle 71">
            <a:extLst>
              <a:ext uri="{FF2B5EF4-FFF2-40B4-BE49-F238E27FC236}">
                <a16:creationId xmlns:a16="http://schemas.microsoft.com/office/drawing/2014/main" xmlns="" id="{F989DADF-9608-42B7-9C13-422A9F4647A2}"/>
              </a:ext>
            </a:extLst>
          </p:cNvPr>
          <p:cNvSpPr>
            <a:spLocks noGrp="1" noChangeArrowheads="1"/>
          </p:cNvSpPr>
          <p:nvPr>
            <p:ph type="sldNum" sz="quarter" idx="12"/>
          </p:nvPr>
        </p:nvSpPr>
        <p:spPr>
          <a:ln/>
        </p:spPr>
        <p:txBody>
          <a:bodyPr/>
          <a:lstStyle>
            <a:lvl1pPr>
              <a:defRPr/>
            </a:lvl1pPr>
          </a:lstStyle>
          <a:p>
            <a:fld id="{06A9C08B-41CF-427B-9D52-749E183E3869}" type="slidenum">
              <a:rPr lang="el-GR" altLang="el-GR"/>
              <a:pPr/>
              <a:t>‹#›</a:t>
            </a:fld>
            <a:endParaRPr lang="el-GR" altLang="el-GR"/>
          </a:p>
        </p:txBody>
      </p:sp>
    </p:spTree>
    <p:extLst>
      <p:ext uri="{BB962C8B-B14F-4D97-AF65-F5344CB8AC3E}">
        <p14:creationId xmlns:p14="http://schemas.microsoft.com/office/powerpoint/2010/main" xmlns="" val="8257329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1" y="273050"/>
            <a:ext cx="4011084"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9">
            <a:extLst>
              <a:ext uri="{FF2B5EF4-FFF2-40B4-BE49-F238E27FC236}">
                <a16:creationId xmlns:a16="http://schemas.microsoft.com/office/drawing/2014/main" xmlns="" id="{643B1C76-92EB-4D17-952D-D74D1D0B8485}"/>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2DD9310E-EB18-4A8E-A526-619F85E24AD3}"/>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0A981F73-E855-4718-A2DB-9DC48F974DC6}"/>
              </a:ext>
            </a:extLst>
          </p:cNvPr>
          <p:cNvSpPr>
            <a:spLocks noGrp="1" noChangeArrowheads="1"/>
          </p:cNvSpPr>
          <p:nvPr>
            <p:ph type="sldNum" sz="quarter" idx="12"/>
          </p:nvPr>
        </p:nvSpPr>
        <p:spPr>
          <a:ln/>
        </p:spPr>
        <p:txBody>
          <a:bodyPr/>
          <a:lstStyle>
            <a:lvl1pPr>
              <a:defRPr/>
            </a:lvl1pPr>
          </a:lstStyle>
          <a:p>
            <a:fld id="{150E16DE-CF51-451B-BD80-F6D9F82B9407}" type="slidenum">
              <a:rPr lang="el-GR" altLang="el-GR"/>
              <a:pPr/>
              <a:t>‹#›</a:t>
            </a:fld>
            <a:endParaRPr lang="el-GR" altLang="el-GR"/>
          </a:p>
        </p:txBody>
      </p:sp>
    </p:spTree>
    <p:extLst>
      <p:ext uri="{BB962C8B-B14F-4D97-AF65-F5344CB8AC3E}">
        <p14:creationId xmlns:p14="http://schemas.microsoft.com/office/powerpoint/2010/main" xmlns="" val="22102730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2389717" y="4800600"/>
            <a:ext cx="73152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69">
            <a:extLst>
              <a:ext uri="{FF2B5EF4-FFF2-40B4-BE49-F238E27FC236}">
                <a16:creationId xmlns:a16="http://schemas.microsoft.com/office/drawing/2014/main" xmlns="" id="{9AD015DC-86BB-4359-9CD3-5CF191FD5F59}"/>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C3E61ED6-D869-45F6-9892-0C4DAF8958A5}"/>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48A82C3A-7C35-402B-9AA2-0D8B4150A4D0}"/>
              </a:ext>
            </a:extLst>
          </p:cNvPr>
          <p:cNvSpPr>
            <a:spLocks noGrp="1" noChangeArrowheads="1"/>
          </p:cNvSpPr>
          <p:nvPr>
            <p:ph type="sldNum" sz="quarter" idx="12"/>
          </p:nvPr>
        </p:nvSpPr>
        <p:spPr>
          <a:ln/>
        </p:spPr>
        <p:txBody>
          <a:bodyPr/>
          <a:lstStyle>
            <a:lvl1pPr>
              <a:defRPr/>
            </a:lvl1pPr>
          </a:lstStyle>
          <a:p>
            <a:fld id="{D628421A-0809-4996-9C99-8E422372C8AF}" type="slidenum">
              <a:rPr lang="el-GR" altLang="el-GR"/>
              <a:pPr/>
              <a:t>‹#›</a:t>
            </a:fld>
            <a:endParaRPr lang="el-GR" altLang="el-GR"/>
          </a:p>
        </p:txBody>
      </p:sp>
    </p:spTree>
    <p:extLst>
      <p:ext uri="{BB962C8B-B14F-4D97-AF65-F5344CB8AC3E}">
        <p14:creationId xmlns:p14="http://schemas.microsoft.com/office/powerpoint/2010/main" xmlns="" val="4179545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9">
            <a:extLst>
              <a:ext uri="{FF2B5EF4-FFF2-40B4-BE49-F238E27FC236}">
                <a16:creationId xmlns:a16="http://schemas.microsoft.com/office/drawing/2014/main" xmlns="" id="{3E09AD57-CC33-469F-A8B8-E1C020B47082}"/>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2EC7B262-0E1E-4937-9898-7931021350C7}"/>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1344AD12-8A58-495E-A16C-8F0CE0181E32}"/>
              </a:ext>
            </a:extLst>
          </p:cNvPr>
          <p:cNvSpPr>
            <a:spLocks noGrp="1" noChangeArrowheads="1"/>
          </p:cNvSpPr>
          <p:nvPr>
            <p:ph type="sldNum" sz="quarter" idx="12"/>
          </p:nvPr>
        </p:nvSpPr>
        <p:spPr>
          <a:ln/>
        </p:spPr>
        <p:txBody>
          <a:bodyPr/>
          <a:lstStyle>
            <a:lvl1pPr>
              <a:defRPr/>
            </a:lvl1pPr>
          </a:lstStyle>
          <a:p>
            <a:fld id="{8C38F62B-4016-4200-995B-8040EAD95D89}" type="slidenum">
              <a:rPr lang="el-GR" altLang="el-GR"/>
              <a:pPr/>
              <a:t>‹#›</a:t>
            </a:fld>
            <a:endParaRPr lang="el-GR" altLang="el-GR"/>
          </a:p>
        </p:txBody>
      </p:sp>
    </p:spTree>
    <p:extLst>
      <p:ext uri="{BB962C8B-B14F-4D97-AF65-F5344CB8AC3E}">
        <p14:creationId xmlns:p14="http://schemas.microsoft.com/office/powerpoint/2010/main" xmlns="" val="2363163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8839200" y="277813"/>
            <a:ext cx="2743200" cy="584835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09600" y="277813"/>
            <a:ext cx="8026400" cy="584835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69">
            <a:extLst>
              <a:ext uri="{FF2B5EF4-FFF2-40B4-BE49-F238E27FC236}">
                <a16:creationId xmlns:a16="http://schemas.microsoft.com/office/drawing/2014/main" xmlns="" id="{D5DDB149-BADF-491E-869C-A8DBB6A05798}"/>
              </a:ext>
            </a:extLst>
          </p:cNvPr>
          <p:cNvSpPr>
            <a:spLocks noGrp="1" noChangeArrowheads="1"/>
          </p:cNvSpPr>
          <p:nvPr>
            <p:ph type="dt" sz="half" idx="10"/>
          </p:nvPr>
        </p:nvSpPr>
        <p:spPr>
          <a:ln/>
        </p:spPr>
        <p:txBody>
          <a:bodyPr/>
          <a:lstStyle>
            <a:lvl1pPr>
              <a:defRPr/>
            </a:lvl1pPr>
          </a:lstStyle>
          <a:p>
            <a:pPr>
              <a:defRPr/>
            </a:pPr>
            <a:endParaRPr lang="el-GR"/>
          </a:p>
        </p:txBody>
      </p:sp>
      <p:sp>
        <p:nvSpPr>
          <p:cNvPr id="5" name="Rectangle 70">
            <a:extLst>
              <a:ext uri="{FF2B5EF4-FFF2-40B4-BE49-F238E27FC236}">
                <a16:creationId xmlns:a16="http://schemas.microsoft.com/office/drawing/2014/main" xmlns="" id="{0A866981-27F1-4F67-9510-09392A876011}"/>
              </a:ext>
            </a:extLst>
          </p:cNvPr>
          <p:cNvSpPr>
            <a:spLocks noGrp="1" noChangeArrowheads="1"/>
          </p:cNvSpPr>
          <p:nvPr>
            <p:ph type="ftr" sz="quarter" idx="11"/>
          </p:nvPr>
        </p:nvSpPr>
        <p:spPr>
          <a:ln/>
        </p:spPr>
        <p:txBody>
          <a:bodyPr/>
          <a:lstStyle>
            <a:lvl1pPr>
              <a:defRPr/>
            </a:lvl1pPr>
          </a:lstStyle>
          <a:p>
            <a:pPr>
              <a:defRPr/>
            </a:pPr>
            <a:endParaRPr lang="el-GR"/>
          </a:p>
        </p:txBody>
      </p:sp>
      <p:sp>
        <p:nvSpPr>
          <p:cNvPr id="6" name="Rectangle 71">
            <a:extLst>
              <a:ext uri="{FF2B5EF4-FFF2-40B4-BE49-F238E27FC236}">
                <a16:creationId xmlns:a16="http://schemas.microsoft.com/office/drawing/2014/main" xmlns="" id="{62CA00F3-855E-4C5E-8DB4-71C6BBB91F2E}"/>
              </a:ext>
            </a:extLst>
          </p:cNvPr>
          <p:cNvSpPr>
            <a:spLocks noGrp="1" noChangeArrowheads="1"/>
          </p:cNvSpPr>
          <p:nvPr>
            <p:ph type="sldNum" sz="quarter" idx="12"/>
          </p:nvPr>
        </p:nvSpPr>
        <p:spPr>
          <a:ln/>
        </p:spPr>
        <p:txBody>
          <a:bodyPr/>
          <a:lstStyle>
            <a:lvl1pPr>
              <a:defRPr/>
            </a:lvl1pPr>
          </a:lstStyle>
          <a:p>
            <a:fld id="{E795C489-610B-4F70-B920-AC1820C6A572}" type="slidenum">
              <a:rPr lang="el-GR" altLang="el-GR"/>
              <a:pPr/>
              <a:t>‹#›</a:t>
            </a:fld>
            <a:endParaRPr lang="el-GR" altLang="el-GR"/>
          </a:p>
        </p:txBody>
      </p:sp>
    </p:spTree>
    <p:extLst>
      <p:ext uri="{BB962C8B-B14F-4D97-AF65-F5344CB8AC3E}">
        <p14:creationId xmlns:p14="http://schemas.microsoft.com/office/powerpoint/2010/main" xmlns="" val="458261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6197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69">
            <a:extLst>
              <a:ext uri="{FF2B5EF4-FFF2-40B4-BE49-F238E27FC236}">
                <a16:creationId xmlns:a16="http://schemas.microsoft.com/office/drawing/2014/main" xmlns="" id="{E896AB17-D276-43AB-B900-53F23070F4BC}"/>
              </a:ext>
            </a:extLst>
          </p:cNvPr>
          <p:cNvSpPr>
            <a:spLocks noGrp="1" noChangeArrowheads="1"/>
          </p:cNvSpPr>
          <p:nvPr>
            <p:ph type="dt" sz="half" idx="10"/>
          </p:nvPr>
        </p:nvSpPr>
        <p:spPr>
          <a:ln/>
        </p:spPr>
        <p:txBody>
          <a:bodyPr/>
          <a:lstStyle>
            <a:lvl1pPr>
              <a:defRPr/>
            </a:lvl1pPr>
          </a:lstStyle>
          <a:p>
            <a:pPr>
              <a:defRPr/>
            </a:pPr>
            <a:endParaRPr lang="el-GR"/>
          </a:p>
        </p:txBody>
      </p:sp>
      <p:sp>
        <p:nvSpPr>
          <p:cNvPr id="6" name="Rectangle 70">
            <a:extLst>
              <a:ext uri="{FF2B5EF4-FFF2-40B4-BE49-F238E27FC236}">
                <a16:creationId xmlns:a16="http://schemas.microsoft.com/office/drawing/2014/main" xmlns="" id="{7A7B4A03-FC02-487E-966C-7D7F6CA98ABB}"/>
              </a:ext>
            </a:extLst>
          </p:cNvPr>
          <p:cNvSpPr>
            <a:spLocks noGrp="1" noChangeArrowheads="1"/>
          </p:cNvSpPr>
          <p:nvPr>
            <p:ph type="ftr" sz="quarter" idx="11"/>
          </p:nvPr>
        </p:nvSpPr>
        <p:spPr>
          <a:ln/>
        </p:spPr>
        <p:txBody>
          <a:bodyPr/>
          <a:lstStyle>
            <a:lvl1pPr>
              <a:defRPr/>
            </a:lvl1pPr>
          </a:lstStyle>
          <a:p>
            <a:pPr>
              <a:defRPr/>
            </a:pPr>
            <a:endParaRPr lang="el-GR"/>
          </a:p>
        </p:txBody>
      </p:sp>
      <p:sp>
        <p:nvSpPr>
          <p:cNvPr id="7" name="Rectangle 71">
            <a:extLst>
              <a:ext uri="{FF2B5EF4-FFF2-40B4-BE49-F238E27FC236}">
                <a16:creationId xmlns:a16="http://schemas.microsoft.com/office/drawing/2014/main" xmlns="" id="{A65C82FD-63B1-46A6-933C-D7821223BE2B}"/>
              </a:ext>
            </a:extLst>
          </p:cNvPr>
          <p:cNvSpPr>
            <a:spLocks noGrp="1" noChangeArrowheads="1"/>
          </p:cNvSpPr>
          <p:nvPr>
            <p:ph type="sldNum" sz="quarter" idx="12"/>
          </p:nvPr>
        </p:nvSpPr>
        <p:spPr>
          <a:ln/>
        </p:spPr>
        <p:txBody>
          <a:bodyPr/>
          <a:lstStyle>
            <a:lvl1pPr>
              <a:defRPr/>
            </a:lvl1pPr>
          </a:lstStyle>
          <a:p>
            <a:fld id="{89B9A0F4-F038-4260-997A-EBE8FF090CB0}" type="slidenum">
              <a:rPr lang="el-GR" altLang="el-GR"/>
              <a:pPr/>
              <a:t>‹#›</a:t>
            </a:fld>
            <a:endParaRPr lang="el-GR" altLang="el-GR"/>
          </a:p>
        </p:txBody>
      </p:sp>
    </p:spTree>
    <p:extLst>
      <p:ext uri="{BB962C8B-B14F-4D97-AF65-F5344CB8AC3E}">
        <p14:creationId xmlns:p14="http://schemas.microsoft.com/office/powerpoint/2010/main" xmlns="" val="2911157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E4054F0F-2FC0-4223-8146-36258E76399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xmlns="" id="{974BBC1D-77CF-4DBD-81F3-9B32038848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xmlns="" id="{9FBBF173-BF81-45E8-B002-DF801B214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xmlns="" id="{7AF2B99D-2D86-4C03-A483-1C607AAD24EA}"/>
              </a:ext>
            </a:extLst>
          </p:cNvPr>
          <p:cNvSpPr>
            <a:spLocks noGrp="1"/>
          </p:cNvSpPr>
          <p:nvPr>
            <p:ph type="dt" sz="half" idx="10"/>
          </p:nvPr>
        </p:nvSpPr>
        <p:spPr/>
        <p:txBody>
          <a:bodyPr/>
          <a:lstStyle/>
          <a:p>
            <a:fld id="{7A11DF50-FE1A-40E4-8FFE-FB49157705D8}" type="datetimeFigureOut">
              <a:rPr lang="el-GR" smtClean="0"/>
              <a:pPr/>
              <a:t>1/6/2020</a:t>
            </a:fld>
            <a:endParaRPr lang="el-GR"/>
          </a:p>
        </p:txBody>
      </p:sp>
      <p:sp>
        <p:nvSpPr>
          <p:cNvPr id="6" name="Θέση υποσέλιδου 5">
            <a:extLst>
              <a:ext uri="{FF2B5EF4-FFF2-40B4-BE49-F238E27FC236}">
                <a16:creationId xmlns:a16="http://schemas.microsoft.com/office/drawing/2014/main" xmlns="" id="{04BAB716-542E-4046-9957-B11288736D7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xmlns="" id="{3E4B7C90-0F31-4C57-B43B-0201371F71BD}"/>
              </a:ext>
            </a:extLst>
          </p:cNvPr>
          <p:cNvSpPr>
            <a:spLocks noGrp="1"/>
          </p:cNvSpPr>
          <p:nvPr>
            <p:ph type="sldNum" sz="quarter" idx="12"/>
          </p:nvPr>
        </p:nvSpPr>
        <p:spPr/>
        <p:txBody>
          <a:body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300638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7.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xmlns="" id="{9AB16F46-D436-49D2-AA8B-5653901B9D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xmlns="" id="{9DC2DF2F-ECCC-4833-BFBA-6DF631CB5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xmlns="" id="{89D9A678-F392-490A-A86D-629F71DD8A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DF50-FE1A-40E4-8FFE-FB49157705D8}" type="datetimeFigureOut">
              <a:rPr lang="el-GR" smtClean="0"/>
              <a:pPr/>
              <a:t>1/6/2020</a:t>
            </a:fld>
            <a:endParaRPr lang="el-GR"/>
          </a:p>
        </p:txBody>
      </p:sp>
      <p:sp>
        <p:nvSpPr>
          <p:cNvPr id="5" name="Θέση υποσέλιδου 4">
            <a:extLst>
              <a:ext uri="{FF2B5EF4-FFF2-40B4-BE49-F238E27FC236}">
                <a16:creationId xmlns:a16="http://schemas.microsoft.com/office/drawing/2014/main" xmlns="" id="{90A4E5EF-FAFD-4C75-898D-06DCDE43C8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xmlns="" id="{1A69CAF2-EFEC-443B-8C21-BE3885C52F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820EF-7C3E-426C-BE95-A46D0BB8457A}" type="slidenum">
              <a:rPr lang="el-GR" smtClean="0"/>
              <a:pPr/>
              <a:t>‹#›</a:t>
            </a:fld>
            <a:endParaRPr lang="el-GR"/>
          </a:p>
        </p:txBody>
      </p:sp>
    </p:spTree>
    <p:extLst>
      <p:ext uri="{BB962C8B-B14F-4D97-AF65-F5344CB8AC3E}">
        <p14:creationId xmlns:p14="http://schemas.microsoft.com/office/powerpoint/2010/main" xmlns="" val="255825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397FFD06-D4DD-4514-A37E-71F48D2E7E7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a:t>
            </a:r>
          </a:p>
        </p:txBody>
      </p:sp>
      <p:sp>
        <p:nvSpPr>
          <p:cNvPr id="1027" name="Rectangle 3">
            <a:extLst>
              <a:ext uri="{FF2B5EF4-FFF2-40B4-BE49-F238E27FC236}">
                <a16:creationId xmlns:a16="http://schemas.microsoft.com/office/drawing/2014/main" xmlns="" id="{EDF30D4A-08D5-4B66-B0CE-15EF82A16BB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xmlns="" id="{2CE14CE6-C0C8-422D-BDAA-5BEBB73D66D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p>
        </p:txBody>
      </p:sp>
      <p:sp>
        <p:nvSpPr>
          <p:cNvPr id="1029" name="Rectangle 5">
            <a:extLst>
              <a:ext uri="{FF2B5EF4-FFF2-40B4-BE49-F238E27FC236}">
                <a16:creationId xmlns:a16="http://schemas.microsoft.com/office/drawing/2014/main" xmlns="" id="{3F2648AE-68C9-4194-92E1-15726093DA5A}"/>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p>
        </p:txBody>
      </p:sp>
      <p:sp>
        <p:nvSpPr>
          <p:cNvPr id="1030" name="Rectangle 6">
            <a:extLst>
              <a:ext uri="{FF2B5EF4-FFF2-40B4-BE49-F238E27FC236}">
                <a16:creationId xmlns:a16="http://schemas.microsoft.com/office/drawing/2014/main" xmlns="" id="{C8C59AED-BCCB-45CC-B7B4-4C3772A8B960}"/>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1304CAF5-C796-48FB-B12C-74352B31161E}" type="slidenum">
              <a:rPr lang="el-GR" altLang="el-GR"/>
              <a:pPr>
                <a:defRPr/>
              </a:pPr>
              <a:t>‹#›</a:t>
            </a:fld>
            <a:endParaRPr lang="el-GR" altLang="el-GR"/>
          </a:p>
        </p:txBody>
      </p:sp>
    </p:spTree>
    <p:extLst>
      <p:ext uri="{BB962C8B-B14F-4D97-AF65-F5344CB8AC3E}">
        <p14:creationId xmlns:p14="http://schemas.microsoft.com/office/powerpoint/2010/main" xmlns="" val="6418438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50000">
              <a:srgbClr val="00185E"/>
            </a:gs>
            <a:gs pos="100000">
              <a:srgbClr val="0033CC"/>
            </a:gs>
          </a:gsLst>
          <a:lin ang="5400000" scaled="1"/>
        </a:gradFill>
        <a:effectLst/>
      </p:bgPr>
    </p:bg>
    <p:spTree>
      <p:nvGrpSpPr>
        <p:cNvPr id="1" name=""/>
        <p:cNvGrpSpPr/>
        <p:nvPr/>
      </p:nvGrpSpPr>
      <p:grpSpPr>
        <a:xfrm>
          <a:off x="0" y="0"/>
          <a:ext cx="0" cy="0"/>
          <a:chOff x="0" y="0"/>
          <a:chExt cx="0" cy="0"/>
        </a:xfrm>
      </p:grpSpPr>
      <p:sp>
        <p:nvSpPr>
          <p:cNvPr id="8194" name="Freeform 2">
            <a:extLst>
              <a:ext uri="{FF2B5EF4-FFF2-40B4-BE49-F238E27FC236}">
                <a16:creationId xmlns:a16="http://schemas.microsoft.com/office/drawing/2014/main" xmlns="" id="{C62C6EF2-CE5E-40DF-A665-7A90BAE92E16}"/>
              </a:ext>
            </a:extLst>
          </p:cNvPr>
          <p:cNvSpPr>
            <a:spLocks/>
          </p:cNvSpPr>
          <p:nvPr/>
        </p:nvSpPr>
        <p:spPr bwMode="hidden">
          <a:xfrm>
            <a:off x="8837084" y="6429375"/>
            <a:ext cx="38100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eaLnBrk="1" hangingPunct="1">
              <a:defRPr/>
            </a:pPr>
            <a:endParaRPr lang="el-GR" sz="1800">
              <a:latin typeface="Arial" charset="0"/>
            </a:endParaRPr>
          </a:p>
        </p:txBody>
      </p:sp>
      <p:grpSp>
        <p:nvGrpSpPr>
          <p:cNvPr id="1027" name="Group 3">
            <a:extLst>
              <a:ext uri="{FF2B5EF4-FFF2-40B4-BE49-F238E27FC236}">
                <a16:creationId xmlns:a16="http://schemas.microsoft.com/office/drawing/2014/main" xmlns="" id="{09151464-2ACA-4B1C-99FA-37ED4DB9FBC7}"/>
              </a:ext>
            </a:extLst>
          </p:cNvPr>
          <p:cNvGrpSpPr>
            <a:grpSpLocks/>
          </p:cNvGrpSpPr>
          <p:nvPr/>
        </p:nvGrpSpPr>
        <p:grpSpPr bwMode="auto">
          <a:xfrm>
            <a:off x="4234" y="4267200"/>
            <a:ext cx="12187767" cy="2590800"/>
            <a:chOff x="2" y="2688"/>
            <a:chExt cx="5758" cy="1632"/>
          </a:xfrm>
        </p:grpSpPr>
        <p:sp>
          <p:nvSpPr>
            <p:cNvPr id="1033" name="Freeform 4">
              <a:extLst>
                <a:ext uri="{FF2B5EF4-FFF2-40B4-BE49-F238E27FC236}">
                  <a16:creationId xmlns:a16="http://schemas.microsoft.com/office/drawing/2014/main" xmlns="" id="{2B80BB93-FCED-4E19-9721-1F9F69C8C9E9}"/>
                </a:ext>
              </a:extLst>
            </p:cNvPr>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grpSp>
          <p:nvGrpSpPr>
            <p:cNvPr id="1034" name="Group 5">
              <a:extLst>
                <a:ext uri="{FF2B5EF4-FFF2-40B4-BE49-F238E27FC236}">
                  <a16:creationId xmlns:a16="http://schemas.microsoft.com/office/drawing/2014/main" xmlns="" id="{3614CA44-2B11-44BC-8C71-9EF785AEB5AD}"/>
                </a:ext>
              </a:extLst>
            </p:cNvPr>
            <p:cNvGrpSpPr>
              <a:grpSpLocks/>
            </p:cNvGrpSpPr>
            <p:nvPr userDrawn="1"/>
          </p:nvGrpSpPr>
          <p:grpSpPr bwMode="auto">
            <a:xfrm>
              <a:off x="3528" y="3715"/>
              <a:ext cx="792" cy="521"/>
              <a:chOff x="3527" y="3715"/>
              <a:chExt cx="792" cy="521"/>
            </a:xfrm>
          </p:grpSpPr>
          <p:sp>
            <p:nvSpPr>
              <p:cNvPr id="8198" name="Oval 6">
                <a:extLst>
                  <a:ext uri="{FF2B5EF4-FFF2-40B4-BE49-F238E27FC236}">
                    <a16:creationId xmlns:a16="http://schemas.microsoft.com/office/drawing/2014/main" xmlns="" id="{458C71CA-5B5D-4950-8A6B-8EACCADD706D}"/>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eaLnBrk="1" hangingPunct="1">
                  <a:defRPr/>
                </a:pPr>
                <a:endParaRPr lang="el-GR" sz="1800">
                  <a:latin typeface="Arial" charset="0"/>
                </a:endParaRPr>
              </a:p>
            </p:txBody>
          </p:sp>
          <p:sp>
            <p:nvSpPr>
              <p:cNvPr id="8199" name="Oval 7">
                <a:extLst>
                  <a:ext uri="{FF2B5EF4-FFF2-40B4-BE49-F238E27FC236}">
                    <a16:creationId xmlns:a16="http://schemas.microsoft.com/office/drawing/2014/main" xmlns="" id="{E56FEC58-DC3E-4A85-A9EE-5D88948F3788}"/>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00" name="Oval 8">
                <a:extLst>
                  <a:ext uri="{FF2B5EF4-FFF2-40B4-BE49-F238E27FC236}">
                    <a16:creationId xmlns:a16="http://schemas.microsoft.com/office/drawing/2014/main" xmlns="" id="{264023B4-9BBC-485E-9460-505540190F06}"/>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01" name="Oval 9">
                <a:extLst>
                  <a:ext uri="{FF2B5EF4-FFF2-40B4-BE49-F238E27FC236}">
                    <a16:creationId xmlns:a16="http://schemas.microsoft.com/office/drawing/2014/main" xmlns="" id="{83406F9C-69E4-47EC-9A49-B17F674D5DFB}"/>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02" name="Oval 10">
                <a:extLst>
                  <a:ext uri="{FF2B5EF4-FFF2-40B4-BE49-F238E27FC236}">
                    <a16:creationId xmlns:a16="http://schemas.microsoft.com/office/drawing/2014/main" xmlns="" id="{102456F7-B72F-4B5F-B816-A4C035D8F206}"/>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03" name="Freeform 11">
                <a:extLst>
                  <a:ext uri="{FF2B5EF4-FFF2-40B4-BE49-F238E27FC236}">
                    <a16:creationId xmlns:a16="http://schemas.microsoft.com/office/drawing/2014/main" xmlns="" id="{4DF69717-06E7-45D3-ADE7-AFDA9E3E64A1}"/>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04" name="Freeform 12">
                <a:extLst>
                  <a:ext uri="{FF2B5EF4-FFF2-40B4-BE49-F238E27FC236}">
                    <a16:creationId xmlns:a16="http://schemas.microsoft.com/office/drawing/2014/main" xmlns="" id="{88AD18B5-998A-484E-8FD0-11C2BE17A8AC}"/>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eaLnBrk="1" hangingPunct="1">
                  <a:defRPr/>
                </a:pPr>
                <a:endParaRPr lang="el-GR" sz="1800">
                  <a:latin typeface="Arial" charset="0"/>
                </a:endParaRPr>
              </a:p>
            </p:txBody>
          </p:sp>
          <p:sp>
            <p:nvSpPr>
              <p:cNvPr id="8205" name="Freeform 13">
                <a:extLst>
                  <a:ext uri="{FF2B5EF4-FFF2-40B4-BE49-F238E27FC236}">
                    <a16:creationId xmlns:a16="http://schemas.microsoft.com/office/drawing/2014/main" xmlns="" id="{B96DBEF4-E527-4CA0-ABBC-A82A57DB1EC7}"/>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8206" name="Freeform 14">
                <a:extLst>
                  <a:ext uri="{FF2B5EF4-FFF2-40B4-BE49-F238E27FC236}">
                    <a16:creationId xmlns:a16="http://schemas.microsoft.com/office/drawing/2014/main" xmlns="" id="{782F0D43-726B-4A9C-A7AD-AFBD640E59AE}"/>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eaLnBrk="1" hangingPunct="1">
                  <a:defRPr/>
                </a:pPr>
                <a:endParaRPr lang="el-GR" sz="1800">
                  <a:latin typeface="Arial" charset="0"/>
                </a:endParaRPr>
              </a:p>
            </p:txBody>
          </p:sp>
          <p:sp>
            <p:nvSpPr>
              <p:cNvPr id="8207" name="Freeform 15">
                <a:extLst>
                  <a:ext uri="{FF2B5EF4-FFF2-40B4-BE49-F238E27FC236}">
                    <a16:creationId xmlns:a16="http://schemas.microsoft.com/office/drawing/2014/main" xmlns="" id="{865177F4-5771-4D84-BEF2-0447C9C1CA31}"/>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eaLnBrk="1" hangingPunct="1">
                  <a:defRPr/>
                </a:pPr>
                <a:endParaRPr lang="el-GR" sz="1800">
                  <a:latin typeface="Arial" charset="0"/>
                </a:endParaRPr>
              </a:p>
            </p:txBody>
          </p:sp>
          <p:sp>
            <p:nvSpPr>
              <p:cNvPr id="8208" name="Oval 16">
                <a:extLst>
                  <a:ext uri="{FF2B5EF4-FFF2-40B4-BE49-F238E27FC236}">
                    <a16:creationId xmlns:a16="http://schemas.microsoft.com/office/drawing/2014/main" xmlns="" id="{DC03C247-94A1-4259-BEC2-355360D2C399}"/>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grpSp>
        <p:grpSp>
          <p:nvGrpSpPr>
            <p:cNvPr id="1035" name="Group 17">
              <a:extLst>
                <a:ext uri="{FF2B5EF4-FFF2-40B4-BE49-F238E27FC236}">
                  <a16:creationId xmlns:a16="http://schemas.microsoft.com/office/drawing/2014/main" xmlns="" id="{64CDA76F-D20A-46FA-AE62-63488D7E125E}"/>
                </a:ext>
              </a:extLst>
            </p:cNvPr>
            <p:cNvGrpSpPr>
              <a:grpSpLocks/>
            </p:cNvGrpSpPr>
            <p:nvPr userDrawn="1"/>
          </p:nvGrpSpPr>
          <p:grpSpPr bwMode="auto">
            <a:xfrm>
              <a:off x="1776" y="3631"/>
              <a:ext cx="1626" cy="683"/>
              <a:chOff x="1776" y="3631"/>
              <a:chExt cx="1626" cy="683"/>
            </a:xfrm>
          </p:grpSpPr>
          <p:sp>
            <p:nvSpPr>
              <p:cNvPr id="8210" name="Oval 18">
                <a:extLst>
                  <a:ext uri="{FF2B5EF4-FFF2-40B4-BE49-F238E27FC236}">
                    <a16:creationId xmlns:a16="http://schemas.microsoft.com/office/drawing/2014/main" xmlns="" id="{F49FF243-1961-4113-B34A-41790AFDC135}"/>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8211" name="Oval 19">
                <a:extLst>
                  <a:ext uri="{FF2B5EF4-FFF2-40B4-BE49-F238E27FC236}">
                    <a16:creationId xmlns:a16="http://schemas.microsoft.com/office/drawing/2014/main" xmlns="" id="{B4E3A00D-A916-4DF8-A10F-18672D71573D}"/>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8212" name="Oval 20">
                <a:extLst>
                  <a:ext uri="{FF2B5EF4-FFF2-40B4-BE49-F238E27FC236}">
                    <a16:creationId xmlns:a16="http://schemas.microsoft.com/office/drawing/2014/main" xmlns="" id="{9BA99308-B3CE-40AA-AD64-42711BF64434}"/>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8213" name="Oval 21">
                <a:extLst>
                  <a:ext uri="{FF2B5EF4-FFF2-40B4-BE49-F238E27FC236}">
                    <a16:creationId xmlns:a16="http://schemas.microsoft.com/office/drawing/2014/main" xmlns="" id="{01F4D180-B2E4-4B64-90A1-9B867225A4E2}"/>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14" name="Oval 22">
                <a:extLst>
                  <a:ext uri="{FF2B5EF4-FFF2-40B4-BE49-F238E27FC236}">
                    <a16:creationId xmlns:a16="http://schemas.microsoft.com/office/drawing/2014/main" xmlns="" id="{69ABFBC2-90B9-4790-BE85-50073D918A4F}"/>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15" name="Oval 23">
                <a:extLst>
                  <a:ext uri="{FF2B5EF4-FFF2-40B4-BE49-F238E27FC236}">
                    <a16:creationId xmlns:a16="http://schemas.microsoft.com/office/drawing/2014/main" xmlns="" id="{5D797AD5-297F-4EA3-81C5-D0841316B64C}"/>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16" name="Oval 24">
                <a:extLst>
                  <a:ext uri="{FF2B5EF4-FFF2-40B4-BE49-F238E27FC236}">
                    <a16:creationId xmlns:a16="http://schemas.microsoft.com/office/drawing/2014/main" xmlns="" id="{4702E7CA-3730-4F74-912C-9414DBCBBC8C}"/>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eaLnBrk="1" hangingPunct="1">
                  <a:defRPr/>
                </a:pPr>
                <a:endParaRPr lang="el-GR" sz="1800">
                  <a:latin typeface="Arial" charset="0"/>
                </a:endParaRPr>
              </a:p>
            </p:txBody>
          </p:sp>
          <p:sp>
            <p:nvSpPr>
              <p:cNvPr id="8217" name="Oval 25">
                <a:extLst>
                  <a:ext uri="{FF2B5EF4-FFF2-40B4-BE49-F238E27FC236}">
                    <a16:creationId xmlns:a16="http://schemas.microsoft.com/office/drawing/2014/main" xmlns="" id="{AB0AC6ED-7AC1-491C-BCD0-A3925E62FF36}"/>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eaLnBrk="1" hangingPunct="1">
                  <a:defRPr/>
                </a:pPr>
                <a:endParaRPr lang="el-GR" sz="1800">
                  <a:latin typeface="Arial" charset="0"/>
                </a:endParaRPr>
              </a:p>
            </p:txBody>
          </p:sp>
          <p:sp>
            <p:nvSpPr>
              <p:cNvPr id="8218" name="Freeform 26">
                <a:extLst>
                  <a:ext uri="{FF2B5EF4-FFF2-40B4-BE49-F238E27FC236}">
                    <a16:creationId xmlns:a16="http://schemas.microsoft.com/office/drawing/2014/main" xmlns="" id="{793FC3D1-9006-4BC5-AAC4-82C12822A456}"/>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19" name="Freeform 27">
                <a:extLst>
                  <a:ext uri="{FF2B5EF4-FFF2-40B4-BE49-F238E27FC236}">
                    <a16:creationId xmlns:a16="http://schemas.microsoft.com/office/drawing/2014/main" xmlns="" id="{916DAD6A-6BB5-4C83-A494-99AF28345C6C}"/>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eaLnBrk="1" hangingPunct="1">
                  <a:defRPr/>
                </a:pPr>
                <a:endParaRPr lang="el-GR" sz="1800">
                  <a:latin typeface="Arial" charset="0"/>
                </a:endParaRPr>
              </a:p>
            </p:txBody>
          </p:sp>
          <p:sp>
            <p:nvSpPr>
              <p:cNvPr id="8220" name="Freeform 28">
                <a:extLst>
                  <a:ext uri="{FF2B5EF4-FFF2-40B4-BE49-F238E27FC236}">
                    <a16:creationId xmlns:a16="http://schemas.microsoft.com/office/drawing/2014/main" xmlns="" id="{BBF8B457-4033-4DB6-85C5-F44D74A5669A}"/>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eaLnBrk="1" hangingPunct="1">
                  <a:defRPr/>
                </a:pPr>
                <a:endParaRPr lang="el-GR" sz="1800">
                  <a:latin typeface="Arial" charset="0"/>
                </a:endParaRPr>
              </a:p>
            </p:txBody>
          </p:sp>
          <p:sp>
            <p:nvSpPr>
              <p:cNvPr id="8221" name="Freeform 29">
                <a:extLst>
                  <a:ext uri="{FF2B5EF4-FFF2-40B4-BE49-F238E27FC236}">
                    <a16:creationId xmlns:a16="http://schemas.microsoft.com/office/drawing/2014/main" xmlns="" id="{4A73D8A0-4DB2-4006-B8E3-394FAB7DDC8F}"/>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1079" name="Freeform 30">
                <a:extLst>
                  <a:ext uri="{FF2B5EF4-FFF2-40B4-BE49-F238E27FC236}">
                    <a16:creationId xmlns:a16="http://schemas.microsoft.com/office/drawing/2014/main" xmlns="" id="{A2B96B0B-B727-489B-8D95-E76EFB38C0B9}"/>
                  </a:ext>
                </a:extLst>
              </p:cNvPr>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80" name="Freeform 31">
                <a:extLst>
                  <a:ext uri="{FF2B5EF4-FFF2-40B4-BE49-F238E27FC236}">
                    <a16:creationId xmlns:a16="http://schemas.microsoft.com/office/drawing/2014/main" xmlns="" id="{596C2826-A5C7-40CD-B68B-093108AD420F}"/>
                  </a:ext>
                </a:extLst>
              </p:cNvPr>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8224" name="Freeform 32">
                <a:extLst>
                  <a:ext uri="{FF2B5EF4-FFF2-40B4-BE49-F238E27FC236}">
                    <a16:creationId xmlns:a16="http://schemas.microsoft.com/office/drawing/2014/main" xmlns="" id="{4B310A52-0D51-46A3-9A19-C2980651800B}"/>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8225" name="Freeform 33">
                <a:extLst>
                  <a:ext uri="{FF2B5EF4-FFF2-40B4-BE49-F238E27FC236}">
                    <a16:creationId xmlns:a16="http://schemas.microsoft.com/office/drawing/2014/main" xmlns="" id="{D033A1F3-B41F-4316-882F-35CEEB2B18C4}"/>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8226" name="Freeform 34">
                <a:extLst>
                  <a:ext uri="{FF2B5EF4-FFF2-40B4-BE49-F238E27FC236}">
                    <a16:creationId xmlns:a16="http://schemas.microsoft.com/office/drawing/2014/main" xmlns="" id="{02057BAC-7C2A-4823-80CF-DFAF9315088C}"/>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1084" name="Freeform 35">
                <a:extLst>
                  <a:ext uri="{FF2B5EF4-FFF2-40B4-BE49-F238E27FC236}">
                    <a16:creationId xmlns:a16="http://schemas.microsoft.com/office/drawing/2014/main" xmlns="" id="{798EC67D-DA61-4AC8-B07F-8DA52D09B85A}"/>
                  </a:ext>
                </a:extLst>
              </p:cNvPr>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grpSp>
        <p:grpSp>
          <p:nvGrpSpPr>
            <p:cNvPr id="1036" name="Group 36">
              <a:extLst>
                <a:ext uri="{FF2B5EF4-FFF2-40B4-BE49-F238E27FC236}">
                  <a16:creationId xmlns:a16="http://schemas.microsoft.com/office/drawing/2014/main" xmlns="" id="{25C53546-5193-457A-8196-1D5A273F3485}"/>
                </a:ext>
              </a:extLst>
            </p:cNvPr>
            <p:cNvGrpSpPr>
              <a:grpSpLocks/>
            </p:cNvGrpSpPr>
            <p:nvPr userDrawn="1"/>
          </p:nvGrpSpPr>
          <p:grpSpPr bwMode="auto">
            <a:xfrm>
              <a:off x="4128" y="3360"/>
              <a:ext cx="1351" cy="821"/>
              <a:chOff x="4128" y="3360"/>
              <a:chExt cx="1351" cy="821"/>
            </a:xfrm>
          </p:grpSpPr>
          <p:sp>
            <p:nvSpPr>
              <p:cNvPr id="8229" name="Freeform 37">
                <a:extLst>
                  <a:ext uri="{FF2B5EF4-FFF2-40B4-BE49-F238E27FC236}">
                    <a16:creationId xmlns:a16="http://schemas.microsoft.com/office/drawing/2014/main" xmlns="" id="{D40672C5-A54F-4CC6-A766-C219FC4FD958}"/>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30" name="Freeform 38">
                <a:extLst>
                  <a:ext uri="{FF2B5EF4-FFF2-40B4-BE49-F238E27FC236}">
                    <a16:creationId xmlns:a16="http://schemas.microsoft.com/office/drawing/2014/main" xmlns="" id="{357A1A99-2751-422E-AE0A-D96A1E532755}"/>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31" name="Freeform 39">
                <a:extLst>
                  <a:ext uri="{FF2B5EF4-FFF2-40B4-BE49-F238E27FC236}">
                    <a16:creationId xmlns:a16="http://schemas.microsoft.com/office/drawing/2014/main" xmlns="" id="{2B8B3E14-FE5A-499C-A4EB-3DEEFF228328}"/>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32" name="Freeform 40">
                <a:extLst>
                  <a:ext uri="{FF2B5EF4-FFF2-40B4-BE49-F238E27FC236}">
                    <a16:creationId xmlns:a16="http://schemas.microsoft.com/office/drawing/2014/main" xmlns="" id="{AFA3BD6D-FBE3-471B-951A-FC87603BB802}"/>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8233" name="Freeform 41">
                <a:extLst>
                  <a:ext uri="{FF2B5EF4-FFF2-40B4-BE49-F238E27FC236}">
                    <a16:creationId xmlns:a16="http://schemas.microsoft.com/office/drawing/2014/main" xmlns="" id="{1EB6D86A-CA27-488F-8E20-7E082C7D0D9B}"/>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8234" name="Freeform 42">
                <a:extLst>
                  <a:ext uri="{FF2B5EF4-FFF2-40B4-BE49-F238E27FC236}">
                    <a16:creationId xmlns:a16="http://schemas.microsoft.com/office/drawing/2014/main" xmlns="" id="{D9CFF933-A5F3-4A00-8530-46E7DE765EA3}"/>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8235" name="Freeform 43">
                <a:extLst>
                  <a:ext uri="{FF2B5EF4-FFF2-40B4-BE49-F238E27FC236}">
                    <a16:creationId xmlns:a16="http://schemas.microsoft.com/office/drawing/2014/main" xmlns="" id="{E80ECFB9-CF5A-4FD8-82A0-A1D176435DA9}"/>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eaLnBrk="1" hangingPunct="1">
                  <a:defRPr/>
                </a:pPr>
                <a:endParaRPr lang="el-GR" sz="1800">
                  <a:latin typeface="Arial" charset="0"/>
                </a:endParaRPr>
              </a:p>
            </p:txBody>
          </p:sp>
          <p:sp>
            <p:nvSpPr>
              <p:cNvPr id="1057" name="Freeform 44">
                <a:extLst>
                  <a:ext uri="{FF2B5EF4-FFF2-40B4-BE49-F238E27FC236}">
                    <a16:creationId xmlns:a16="http://schemas.microsoft.com/office/drawing/2014/main" xmlns="" id="{AD1A3D5B-B438-4E58-8163-2FFDFF0F7F9C}"/>
                  </a:ext>
                </a:extLst>
              </p:cNvPr>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8237" name="Freeform 45">
                <a:extLst>
                  <a:ext uri="{FF2B5EF4-FFF2-40B4-BE49-F238E27FC236}">
                    <a16:creationId xmlns:a16="http://schemas.microsoft.com/office/drawing/2014/main" xmlns="" id="{A94625FF-22E8-42E1-A203-02A5B458D86F}"/>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eaLnBrk="1" hangingPunct="1">
                  <a:defRPr/>
                </a:pPr>
                <a:endParaRPr lang="el-GR" sz="1800">
                  <a:latin typeface="Arial" charset="0"/>
                </a:endParaRPr>
              </a:p>
            </p:txBody>
          </p:sp>
          <p:sp>
            <p:nvSpPr>
              <p:cNvPr id="8238" name="Freeform 46">
                <a:extLst>
                  <a:ext uri="{FF2B5EF4-FFF2-40B4-BE49-F238E27FC236}">
                    <a16:creationId xmlns:a16="http://schemas.microsoft.com/office/drawing/2014/main" xmlns="" id="{540FC66D-12E7-49B7-8B45-D61B1478742A}"/>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39" name="Freeform 47">
                <a:extLst>
                  <a:ext uri="{FF2B5EF4-FFF2-40B4-BE49-F238E27FC236}">
                    <a16:creationId xmlns:a16="http://schemas.microsoft.com/office/drawing/2014/main" xmlns="" id="{21D3D9B7-754F-4735-95F6-6C82483A93CD}"/>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eaLnBrk="1" hangingPunct="1">
                  <a:defRPr/>
                </a:pPr>
                <a:endParaRPr lang="el-GR" sz="1800">
                  <a:latin typeface="Arial" charset="0"/>
                </a:endParaRPr>
              </a:p>
            </p:txBody>
          </p:sp>
          <p:sp>
            <p:nvSpPr>
              <p:cNvPr id="8240" name="Oval 48">
                <a:extLst>
                  <a:ext uri="{FF2B5EF4-FFF2-40B4-BE49-F238E27FC236}">
                    <a16:creationId xmlns:a16="http://schemas.microsoft.com/office/drawing/2014/main" xmlns="" id="{44B650C1-E243-41D7-B34A-72805FB925F9}"/>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eaLnBrk="1" hangingPunct="1">
                  <a:defRPr/>
                </a:pPr>
                <a:endParaRPr lang="el-GR" sz="1800">
                  <a:latin typeface="Arial" charset="0"/>
                </a:endParaRPr>
              </a:p>
            </p:txBody>
          </p:sp>
          <p:sp>
            <p:nvSpPr>
              <p:cNvPr id="8241" name="Oval 49">
                <a:extLst>
                  <a:ext uri="{FF2B5EF4-FFF2-40B4-BE49-F238E27FC236}">
                    <a16:creationId xmlns:a16="http://schemas.microsoft.com/office/drawing/2014/main" xmlns="" id="{5349A38B-B2E1-475D-8D50-32008D76E721}"/>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42" name="Oval 50">
                <a:extLst>
                  <a:ext uri="{FF2B5EF4-FFF2-40B4-BE49-F238E27FC236}">
                    <a16:creationId xmlns:a16="http://schemas.microsoft.com/office/drawing/2014/main" xmlns="" id="{FACE9B94-A0F1-46FE-AE1A-6E92A083FB82}"/>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43" name="Oval 51">
                <a:extLst>
                  <a:ext uri="{FF2B5EF4-FFF2-40B4-BE49-F238E27FC236}">
                    <a16:creationId xmlns:a16="http://schemas.microsoft.com/office/drawing/2014/main" xmlns="" id="{1BE24211-3D52-4B20-A51B-E07BA70EA675}"/>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44" name="Oval 52">
                <a:extLst>
                  <a:ext uri="{FF2B5EF4-FFF2-40B4-BE49-F238E27FC236}">
                    <a16:creationId xmlns:a16="http://schemas.microsoft.com/office/drawing/2014/main" xmlns="" id="{65B131AA-0636-4452-9E3E-599D31ED63D6}"/>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eaLnBrk="1" hangingPunct="1">
                  <a:defRPr/>
                </a:pPr>
                <a:endParaRPr lang="el-GR" sz="1800">
                  <a:latin typeface="Arial" charset="0"/>
                </a:endParaRPr>
              </a:p>
            </p:txBody>
          </p:sp>
          <p:sp>
            <p:nvSpPr>
              <p:cNvPr id="8245" name="Oval 53">
                <a:extLst>
                  <a:ext uri="{FF2B5EF4-FFF2-40B4-BE49-F238E27FC236}">
                    <a16:creationId xmlns:a16="http://schemas.microsoft.com/office/drawing/2014/main" xmlns="" id="{C7484699-BD48-43F9-9B54-5E177756F534}"/>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eaLnBrk="1" hangingPunct="1">
                  <a:defRPr/>
                </a:pPr>
                <a:endParaRPr lang="el-GR" sz="1800">
                  <a:latin typeface="Arial" charset="0"/>
                </a:endParaRPr>
              </a:p>
            </p:txBody>
          </p:sp>
        </p:grpSp>
        <p:grpSp>
          <p:nvGrpSpPr>
            <p:cNvPr id="1037" name="Group 54">
              <a:extLst>
                <a:ext uri="{FF2B5EF4-FFF2-40B4-BE49-F238E27FC236}">
                  <a16:creationId xmlns:a16="http://schemas.microsoft.com/office/drawing/2014/main" xmlns="" id="{1B0217FD-E301-4E37-8381-7C072037F075}"/>
                </a:ext>
              </a:extLst>
            </p:cNvPr>
            <p:cNvGrpSpPr>
              <a:grpSpLocks/>
            </p:cNvGrpSpPr>
            <p:nvPr userDrawn="1"/>
          </p:nvGrpSpPr>
          <p:grpSpPr bwMode="auto">
            <a:xfrm>
              <a:off x="5280" y="3024"/>
              <a:ext cx="425" cy="258"/>
              <a:chOff x="5280" y="3024"/>
              <a:chExt cx="425" cy="258"/>
            </a:xfrm>
          </p:grpSpPr>
          <p:sp>
            <p:nvSpPr>
              <p:cNvPr id="1038" name="Freeform 55">
                <a:extLst>
                  <a:ext uri="{FF2B5EF4-FFF2-40B4-BE49-F238E27FC236}">
                    <a16:creationId xmlns:a16="http://schemas.microsoft.com/office/drawing/2014/main" xmlns="" id="{5F93C5E6-2238-4616-8E88-8D5E40AA3EC1}"/>
                  </a:ext>
                </a:extLst>
              </p:cNvPr>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39" name="Freeform 56">
                <a:extLst>
                  <a:ext uri="{FF2B5EF4-FFF2-40B4-BE49-F238E27FC236}">
                    <a16:creationId xmlns:a16="http://schemas.microsoft.com/office/drawing/2014/main" xmlns="" id="{A97EBF58-6621-438C-A6FA-03C4FF84D6B7}"/>
                  </a:ext>
                </a:extLst>
              </p:cNvPr>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40" name="Freeform 57">
                <a:extLst>
                  <a:ext uri="{FF2B5EF4-FFF2-40B4-BE49-F238E27FC236}">
                    <a16:creationId xmlns:a16="http://schemas.microsoft.com/office/drawing/2014/main" xmlns="" id="{82394428-7BAC-4F73-BB62-B1E4FBD0FB1A}"/>
                  </a:ext>
                </a:extLst>
              </p:cNvPr>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41" name="Freeform 58">
                <a:extLst>
                  <a:ext uri="{FF2B5EF4-FFF2-40B4-BE49-F238E27FC236}">
                    <a16:creationId xmlns:a16="http://schemas.microsoft.com/office/drawing/2014/main" xmlns="" id="{E126ED99-474B-4BF9-8CBD-54DD2687857A}"/>
                  </a:ext>
                </a:extLst>
              </p:cNvPr>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42" name="Freeform 59">
                <a:extLst>
                  <a:ext uri="{FF2B5EF4-FFF2-40B4-BE49-F238E27FC236}">
                    <a16:creationId xmlns:a16="http://schemas.microsoft.com/office/drawing/2014/main" xmlns="" id="{3AD13188-60C3-4DF4-B30A-0D5C07E74C8C}"/>
                  </a:ext>
                </a:extLst>
              </p:cNvPr>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43" name="Freeform 60">
                <a:extLst>
                  <a:ext uri="{FF2B5EF4-FFF2-40B4-BE49-F238E27FC236}">
                    <a16:creationId xmlns:a16="http://schemas.microsoft.com/office/drawing/2014/main" xmlns="" id="{DFB60241-FAD4-40D4-9E38-DA9E985DF6F6}"/>
                  </a:ext>
                </a:extLst>
              </p:cNvPr>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sp>
            <p:nvSpPr>
              <p:cNvPr id="1044" name="Freeform 61">
                <a:extLst>
                  <a:ext uri="{FF2B5EF4-FFF2-40B4-BE49-F238E27FC236}">
                    <a16:creationId xmlns:a16="http://schemas.microsoft.com/office/drawing/2014/main" xmlns="" id="{9C599AFC-F993-4791-AB3A-3BE902DD6816}"/>
                  </a:ext>
                </a:extLst>
              </p:cNvPr>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l-GR" sz="1800"/>
              </a:p>
            </p:txBody>
          </p:sp>
          <p:grpSp>
            <p:nvGrpSpPr>
              <p:cNvPr id="1045" name="Group 62">
                <a:extLst>
                  <a:ext uri="{FF2B5EF4-FFF2-40B4-BE49-F238E27FC236}">
                    <a16:creationId xmlns:a16="http://schemas.microsoft.com/office/drawing/2014/main" xmlns="" id="{4EEE1487-F4AD-45ED-827B-077EA3BFEAD5}"/>
                  </a:ext>
                </a:extLst>
              </p:cNvPr>
              <p:cNvGrpSpPr>
                <a:grpSpLocks/>
              </p:cNvGrpSpPr>
              <p:nvPr/>
            </p:nvGrpSpPr>
            <p:grpSpPr bwMode="auto">
              <a:xfrm>
                <a:off x="5381" y="3085"/>
                <a:ext cx="227" cy="132"/>
                <a:chOff x="5381" y="3085"/>
                <a:chExt cx="227" cy="132"/>
              </a:xfrm>
            </p:grpSpPr>
            <p:sp>
              <p:nvSpPr>
                <p:cNvPr id="1046" name="Oval 63">
                  <a:extLst>
                    <a:ext uri="{FF2B5EF4-FFF2-40B4-BE49-F238E27FC236}">
                      <a16:creationId xmlns:a16="http://schemas.microsoft.com/office/drawing/2014/main" xmlns="" id="{09B7330E-DF62-483A-AB1C-7956B6315739}"/>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sp>
              <p:nvSpPr>
                <p:cNvPr id="1047" name="Oval 64">
                  <a:extLst>
                    <a:ext uri="{FF2B5EF4-FFF2-40B4-BE49-F238E27FC236}">
                      <a16:creationId xmlns:a16="http://schemas.microsoft.com/office/drawing/2014/main" xmlns="" id="{5C6B46C5-AD48-48D3-8DEC-E248B030F58C}"/>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sp>
              <p:nvSpPr>
                <p:cNvPr id="1048" name="Oval 65">
                  <a:extLst>
                    <a:ext uri="{FF2B5EF4-FFF2-40B4-BE49-F238E27FC236}">
                      <a16:creationId xmlns:a16="http://schemas.microsoft.com/office/drawing/2014/main" xmlns="" id="{DFD16C75-749B-49DD-9A33-3FAE5C612937}"/>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sp>
              <p:nvSpPr>
                <p:cNvPr id="1049" name="Oval 66">
                  <a:extLst>
                    <a:ext uri="{FF2B5EF4-FFF2-40B4-BE49-F238E27FC236}">
                      <a16:creationId xmlns:a16="http://schemas.microsoft.com/office/drawing/2014/main" xmlns="" id="{6D74196B-9E90-40EA-9797-8A42426FB85F}"/>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l-GR" altLang="el-GR" sz="1800"/>
                </a:p>
              </p:txBody>
            </p:sp>
          </p:grpSp>
        </p:grpSp>
      </p:grpSp>
      <p:sp>
        <p:nvSpPr>
          <p:cNvPr id="8259" name="Rectangle 67">
            <a:extLst>
              <a:ext uri="{FF2B5EF4-FFF2-40B4-BE49-F238E27FC236}">
                <a16:creationId xmlns:a16="http://schemas.microsoft.com/office/drawing/2014/main" xmlns="" id="{FD4267BB-C6B7-40A3-B896-FEA831BC297D}"/>
              </a:ext>
            </a:extLst>
          </p:cNvPr>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a:t>Κάντε κλικ για να επεξεργαστείτε τον τίτλο</a:t>
            </a:r>
          </a:p>
        </p:txBody>
      </p:sp>
      <p:sp>
        <p:nvSpPr>
          <p:cNvPr id="8260" name="Rectangle 68">
            <a:extLst>
              <a:ext uri="{FF2B5EF4-FFF2-40B4-BE49-F238E27FC236}">
                <a16:creationId xmlns:a16="http://schemas.microsoft.com/office/drawing/2014/main" xmlns="" id="{22A5602F-9DBE-41E0-8ACA-6DC9A514A9C5}"/>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8261" name="Rectangle 69">
            <a:extLst>
              <a:ext uri="{FF2B5EF4-FFF2-40B4-BE49-F238E27FC236}">
                <a16:creationId xmlns:a16="http://schemas.microsoft.com/office/drawing/2014/main" xmlns="" id="{E9E0AFC9-5C24-4FB5-B83A-C611C7BB3825}"/>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defRPr>
            </a:lvl1pPr>
          </a:lstStyle>
          <a:p>
            <a:pPr>
              <a:defRPr/>
            </a:pPr>
            <a:endParaRPr lang="el-GR"/>
          </a:p>
        </p:txBody>
      </p:sp>
      <p:sp>
        <p:nvSpPr>
          <p:cNvPr id="8262" name="Rectangle 70">
            <a:extLst>
              <a:ext uri="{FF2B5EF4-FFF2-40B4-BE49-F238E27FC236}">
                <a16:creationId xmlns:a16="http://schemas.microsoft.com/office/drawing/2014/main" xmlns="" id="{2444685F-57AE-4F92-9038-32E7E95A585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defRPr>
            </a:lvl1pPr>
          </a:lstStyle>
          <a:p>
            <a:pPr>
              <a:defRPr/>
            </a:pPr>
            <a:endParaRPr lang="el-GR"/>
          </a:p>
        </p:txBody>
      </p:sp>
      <p:sp>
        <p:nvSpPr>
          <p:cNvPr id="8263" name="Rectangle 71">
            <a:extLst>
              <a:ext uri="{FF2B5EF4-FFF2-40B4-BE49-F238E27FC236}">
                <a16:creationId xmlns:a16="http://schemas.microsoft.com/office/drawing/2014/main" xmlns="" id="{0196A276-4865-4362-846D-297F53A31CF6}"/>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A4B52577-FD59-4891-BE8C-ABEF8A3FD44F}" type="slidenum">
              <a:rPr lang="el-GR" altLang="el-GR"/>
              <a:pPr>
                <a:defRPr/>
              </a:pPr>
              <a:t>‹#›</a:t>
            </a:fld>
            <a:endParaRPr lang="el-GR" altLang="el-GR"/>
          </a:p>
        </p:txBody>
      </p:sp>
    </p:spTree>
    <p:extLst>
      <p:ext uri="{BB962C8B-B14F-4D97-AF65-F5344CB8AC3E}">
        <p14:creationId xmlns:p14="http://schemas.microsoft.com/office/powerpoint/2010/main" xmlns="" val="3661602288"/>
      </p:ext>
    </p:extLst>
  </p:cSld>
  <p:clrMap bg1="dk2" tx1="lt1" bg2="dk1"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xmlns="" id="{57450802-11BF-4278-88E1-1D0674AEC72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a:t>
            </a:r>
          </a:p>
        </p:txBody>
      </p:sp>
      <p:sp>
        <p:nvSpPr>
          <p:cNvPr id="43011" name="Rectangle 3">
            <a:extLst>
              <a:ext uri="{FF2B5EF4-FFF2-40B4-BE49-F238E27FC236}">
                <a16:creationId xmlns:a16="http://schemas.microsoft.com/office/drawing/2014/main" xmlns="" id="{525B1E86-F2A6-4731-8F65-605237DC0DE2}"/>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xmlns="" id="{BFBB046E-B5B7-4EED-9A40-381585A3CF7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l-GR"/>
          </a:p>
        </p:txBody>
      </p:sp>
      <p:sp>
        <p:nvSpPr>
          <p:cNvPr id="1029" name="Rectangle 5">
            <a:extLst>
              <a:ext uri="{FF2B5EF4-FFF2-40B4-BE49-F238E27FC236}">
                <a16:creationId xmlns:a16="http://schemas.microsoft.com/office/drawing/2014/main" xmlns="" id="{FBCD14B3-2EF4-47A9-A7F3-54C85A254EB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l-GR"/>
          </a:p>
        </p:txBody>
      </p:sp>
      <p:sp>
        <p:nvSpPr>
          <p:cNvPr id="1030" name="Rectangle 6">
            <a:extLst>
              <a:ext uri="{FF2B5EF4-FFF2-40B4-BE49-F238E27FC236}">
                <a16:creationId xmlns:a16="http://schemas.microsoft.com/office/drawing/2014/main" xmlns="" id="{2BFCC6E6-A089-489B-9C56-340DFCDB1A5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5AEEFF9-CC6A-49F5-841E-E8D9492B5301}" type="slidenum">
              <a:rPr lang="el-GR" altLang="el-GR"/>
              <a:pPr/>
              <a:t>‹#›</a:t>
            </a:fld>
            <a:endParaRPr lang="el-GR" altLang="el-GR"/>
          </a:p>
        </p:txBody>
      </p:sp>
    </p:spTree>
    <p:extLst>
      <p:ext uri="{BB962C8B-B14F-4D97-AF65-F5344CB8AC3E}">
        <p14:creationId xmlns:p14="http://schemas.microsoft.com/office/powerpoint/2010/main" xmlns="" val="427364289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xmlns="" id="{D89A9EF9-7C8C-44D1-B052-611CA3E7C4F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altLang="el-GR"/>
              <a:t>Κάντε κλικ για να επεξεργαστείτε τον τίτλο</a:t>
            </a:r>
          </a:p>
        </p:txBody>
      </p:sp>
      <p:sp>
        <p:nvSpPr>
          <p:cNvPr id="1027" name="Rectangle 3">
            <a:extLst>
              <a:ext uri="{FF2B5EF4-FFF2-40B4-BE49-F238E27FC236}">
                <a16:creationId xmlns:a16="http://schemas.microsoft.com/office/drawing/2014/main" xmlns="" id="{5FB5B4FD-8C31-43B2-8F15-86E3B6F472B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altLang="el-GR"/>
              <a:t>Κάντε κλικ για να επεξεργαστείτε τα στυλ κειμένου του υποδείγματος</a:t>
            </a:r>
          </a:p>
          <a:p>
            <a:pPr lvl="1"/>
            <a:r>
              <a:rPr lang="el-GR" altLang="el-GR"/>
              <a:t>Δεύτερου επιπέδου</a:t>
            </a:r>
          </a:p>
          <a:p>
            <a:pPr lvl="2"/>
            <a:r>
              <a:rPr lang="el-GR" altLang="el-GR"/>
              <a:t>Τρίτου επιπέδου</a:t>
            </a:r>
          </a:p>
          <a:p>
            <a:pPr lvl="3"/>
            <a:r>
              <a:rPr lang="el-GR" altLang="el-GR"/>
              <a:t>Τέταρτου επιπέδου</a:t>
            </a:r>
          </a:p>
          <a:p>
            <a:pPr lvl="4"/>
            <a:r>
              <a:rPr lang="el-GR" altLang="el-GR"/>
              <a:t>Πέμπτου επιπέδου</a:t>
            </a:r>
          </a:p>
        </p:txBody>
      </p:sp>
      <p:sp>
        <p:nvSpPr>
          <p:cNvPr id="1028" name="Rectangle 4">
            <a:extLst>
              <a:ext uri="{FF2B5EF4-FFF2-40B4-BE49-F238E27FC236}">
                <a16:creationId xmlns:a16="http://schemas.microsoft.com/office/drawing/2014/main" xmlns="" id="{C05D9DB2-2788-4357-85AA-33F9D7DC3068}"/>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l-GR"/>
          </a:p>
        </p:txBody>
      </p:sp>
      <p:sp>
        <p:nvSpPr>
          <p:cNvPr id="1029" name="Rectangle 5">
            <a:extLst>
              <a:ext uri="{FF2B5EF4-FFF2-40B4-BE49-F238E27FC236}">
                <a16:creationId xmlns:a16="http://schemas.microsoft.com/office/drawing/2014/main" xmlns="" id="{A26ACC7E-3932-47B6-A9FE-6A3C07A8A9E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l-GR"/>
          </a:p>
        </p:txBody>
      </p:sp>
      <p:sp>
        <p:nvSpPr>
          <p:cNvPr id="1030" name="Rectangle 6">
            <a:extLst>
              <a:ext uri="{FF2B5EF4-FFF2-40B4-BE49-F238E27FC236}">
                <a16:creationId xmlns:a16="http://schemas.microsoft.com/office/drawing/2014/main" xmlns="" id="{2BE06F8D-5758-49F6-9944-275FBFB90A84}"/>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E1BEAB2-3B48-4FA0-B841-102AF22A1DDB}" type="slidenum">
              <a:rPr lang="el-GR"/>
              <a:pPr>
                <a:defRPr/>
              </a:pPr>
              <a:t>‹#›</a:t>
            </a:fld>
            <a:endParaRPr lang="el-GR"/>
          </a:p>
        </p:txBody>
      </p:sp>
    </p:spTree>
    <p:extLst>
      <p:ext uri="{BB962C8B-B14F-4D97-AF65-F5344CB8AC3E}">
        <p14:creationId xmlns:p14="http://schemas.microsoft.com/office/powerpoint/2010/main" xmlns="" val="387166921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CBB218C-5FE2-4B9F-B75B-6F71136424CD}" type="datetimeFigureOut">
              <a:rPr lang="el-GR" smtClean="0"/>
              <a:pPr/>
              <a:t>1/6/2020</a:t>
            </a:fld>
            <a:endParaRPr lang="el-G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l-G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7242943-4531-4B35-B52B-BD1EF99313BA}" type="slidenum">
              <a:rPr lang="el-GR" smtClean="0"/>
              <a:pPr/>
              <a:t>‹#›</a:t>
            </a:fld>
            <a:endParaRPr lang="el-GR"/>
          </a:p>
        </p:txBody>
      </p:sp>
    </p:spTree>
    <p:extLst>
      <p:ext uri="{BB962C8B-B14F-4D97-AF65-F5344CB8AC3E}">
        <p14:creationId xmlns:p14="http://schemas.microsoft.com/office/powerpoint/2010/main" xmlns="" val="30304141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CC"/>
            </a:gs>
            <a:gs pos="50000">
              <a:srgbClr val="00185E"/>
            </a:gs>
            <a:gs pos="100000">
              <a:srgbClr val="0033CC"/>
            </a:gs>
          </a:gsLst>
          <a:lin ang="5400000" scaled="1"/>
        </a:gradFill>
        <a:effectLst/>
      </p:bgPr>
    </p:bg>
    <p:spTree>
      <p:nvGrpSpPr>
        <p:cNvPr id="1" name=""/>
        <p:cNvGrpSpPr/>
        <p:nvPr/>
      </p:nvGrpSpPr>
      <p:grpSpPr>
        <a:xfrm>
          <a:off x="0" y="0"/>
          <a:ext cx="0" cy="0"/>
          <a:chOff x="0" y="0"/>
          <a:chExt cx="0" cy="0"/>
        </a:xfrm>
      </p:grpSpPr>
      <p:sp>
        <p:nvSpPr>
          <p:cNvPr id="8194" name="Freeform 2">
            <a:extLst>
              <a:ext uri="{FF2B5EF4-FFF2-40B4-BE49-F238E27FC236}">
                <a16:creationId xmlns:a16="http://schemas.microsoft.com/office/drawing/2014/main" xmlns="" id="{69D433BF-92D3-4110-8799-B9133B09AFEC}"/>
              </a:ext>
            </a:extLst>
          </p:cNvPr>
          <p:cNvSpPr>
            <a:spLocks/>
          </p:cNvSpPr>
          <p:nvPr/>
        </p:nvSpPr>
        <p:spPr bwMode="hidden">
          <a:xfrm>
            <a:off x="8837084" y="6429375"/>
            <a:ext cx="38100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a:defRPr/>
            </a:pPr>
            <a:endParaRPr lang="el-GR" sz="1800">
              <a:latin typeface="Arial" charset="0"/>
            </a:endParaRPr>
          </a:p>
        </p:txBody>
      </p:sp>
      <p:grpSp>
        <p:nvGrpSpPr>
          <p:cNvPr id="41987" name="Group 3">
            <a:extLst>
              <a:ext uri="{FF2B5EF4-FFF2-40B4-BE49-F238E27FC236}">
                <a16:creationId xmlns:a16="http://schemas.microsoft.com/office/drawing/2014/main" xmlns="" id="{3EDF6D54-04CF-49D5-AF9B-E0861AD11D0D}"/>
              </a:ext>
            </a:extLst>
          </p:cNvPr>
          <p:cNvGrpSpPr>
            <a:grpSpLocks/>
          </p:cNvGrpSpPr>
          <p:nvPr/>
        </p:nvGrpSpPr>
        <p:grpSpPr bwMode="auto">
          <a:xfrm>
            <a:off x="4234" y="4267200"/>
            <a:ext cx="12187767" cy="2590800"/>
            <a:chOff x="2" y="2688"/>
            <a:chExt cx="5758" cy="1632"/>
          </a:xfrm>
        </p:grpSpPr>
        <p:sp>
          <p:nvSpPr>
            <p:cNvPr id="8196" name="Freeform 4">
              <a:extLst>
                <a:ext uri="{FF2B5EF4-FFF2-40B4-BE49-F238E27FC236}">
                  <a16:creationId xmlns:a16="http://schemas.microsoft.com/office/drawing/2014/main" xmlns="" id="{36CDB9C3-E191-4B3F-93EE-9D00FEB7187F}"/>
                </a:ext>
              </a:extLst>
            </p:cNvPr>
            <p:cNvSpPr>
              <a:spLocks/>
            </p:cNvSpPr>
            <p:nvPr/>
          </p:nvSpPr>
          <p:spPr bwMode="hidden">
            <a:xfrm>
              <a:off x="2" y="2688"/>
              <a:ext cx="5758" cy="1632"/>
            </a:xfrm>
            <a:custGeom>
              <a:avLst/>
              <a:gdLst/>
              <a:ahLst/>
              <a:cxnLst>
                <a:cxn ang="0">
                  <a:pos x="5740" y="4316"/>
                </a:cxn>
                <a:cxn ang="0">
                  <a:pos x="0" y="4316"/>
                </a:cxn>
                <a:cxn ang="0">
                  <a:pos x="0" y="0"/>
                </a:cxn>
                <a:cxn ang="0">
                  <a:pos x="5740" y="0"/>
                </a:cxn>
                <a:cxn ang="0">
                  <a:pos x="5740" y="4316"/>
                </a:cxn>
                <a:cxn ang="0">
                  <a:pos x="5740" y="4316"/>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l-GR" sz="1800">
                <a:latin typeface="Arial" charset="0"/>
              </a:endParaRPr>
            </a:p>
          </p:txBody>
        </p:sp>
        <p:grpSp>
          <p:nvGrpSpPr>
            <p:cNvPr id="41994" name="Group 5">
              <a:extLst>
                <a:ext uri="{FF2B5EF4-FFF2-40B4-BE49-F238E27FC236}">
                  <a16:creationId xmlns:a16="http://schemas.microsoft.com/office/drawing/2014/main" xmlns="" id="{15405F18-EC89-4B75-9912-5B62A3ED6E53}"/>
                </a:ext>
              </a:extLst>
            </p:cNvPr>
            <p:cNvGrpSpPr>
              <a:grpSpLocks/>
            </p:cNvGrpSpPr>
            <p:nvPr userDrawn="1"/>
          </p:nvGrpSpPr>
          <p:grpSpPr bwMode="auto">
            <a:xfrm>
              <a:off x="3528" y="3715"/>
              <a:ext cx="792" cy="521"/>
              <a:chOff x="3527" y="3715"/>
              <a:chExt cx="792" cy="521"/>
            </a:xfrm>
          </p:grpSpPr>
          <p:sp>
            <p:nvSpPr>
              <p:cNvPr id="8198" name="Oval 6">
                <a:extLst>
                  <a:ext uri="{FF2B5EF4-FFF2-40B4-BE49-F238E27FC236}">
                    <a16:creationId xmlns:a16="http://schemas.microsoft.com/office/drawing/2014/main" xmlns="" id="{F8F49D41-143F-4751-A544-89AF3BE6950A}"/>
                  </a:ext>
                </a:extLst>
              </p:cNvPr>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w="9525">
                <a:noFill/>
                <a:round/>
                <a:headEnd/>
                <a:tailEnd/>
              </a:ln>
              <a:effectLst/>
            </p:spPr>
            <p:txBody>
              <a:bodyPr/>
              <a:lstStyle/>
              <a:p>
                <a:pPr>
                  <a:defRPr/>
                </a:pPr>
                <a:endParaRPr lang="el-GR" sz="1800">
                  <a:latin typeface="Arial" charset="0"/>
                </a:endParaRPr>
              </a:p>
            </p:txBody>
          </p:sp>
          <p:sp>
            <p:nvSpPr>
              <p:cNvPr id="8199" name="Oval 7">
                <a:extLst>
                  <a:ext uri="{FF2B5EF4-FFF2-40B4-BE49-F238E27FC236}">
                    <a16:creationId xmlns:a16="http://schemas.microsoft.com/office/drawing/2014/main" xmlns="" id="{B237F7EB-FE82-4B56-8747-23E168FEC1BB}"/>
                  </a:ext>
                </a:extLst>
              </p:cNvPr>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00" name="Oval 8">
                <a:extLst>
                  <a:ext uri="{FF2B5EF4-FFF2-40B4-BE49-F238E27FC236}">
                    <a16:creationId xmlns:a16="http://schemas.microsoft.com/office/drawing/2014/main" xmlns="" id="{FF608181-F094-4B93-82FC-2A652565CB26}"/>
                  </a:ext>
                </a:extLst>
              </p:cNvPr>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8201" name="Oval 9">
                <a:extLst>
                  <a:ext uri="{FF2B5EF4-FFF2-40B4-BE49-F238E27FC236}">
                    <a16:creationId xmlns:a16="http://schemas.microsoft.com/office/drawing/2014/main" xmlns="" id="{C03C8DA0-CC07-43BC-AF77-B94A8B95A700}"/>
                  </a:ext>
                </a:extLst>
              </p:cNvPr>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02" name="Oval 10">
                <a:extLst>
                  <a:ext uri="{FF2B5EF4-FFF2-40B4-BE49-F238E27FC236}">
                    <a16:creationId xmlns:a16="http://schemas.microsoft.com/office/drawing/2014/main" xmlns="" id="{D5FB72B1-8873-4C86-B257-22407211794D}"/>
                  </a:ext>
                </a:extLst>
              </p:cNvPr>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8203" name="Freeform 11">
                <a:extLst>
                  <a:ext uri="{FF2B5EF4-FFF2-40B4-BE49-F238E27FC236}">
                    <a16:creationId xmlns:a16="http://schemas.microsoft.com/office/drawing/2014/main" xmlns="" id="{5D4F48D4-D1C3-4B83-B0CD-ABA0E16CB5B5}"/>
                  </a:ext>
                </a:extLst>
              </p:cNvPr>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04" name="Freeform 12">
                <a:extLst>
                  <a:ext uri="{FF2B5EF4-FFF2-40B4-BE49-F238E27FC236}">
                    <a16:creationId xmlns:a16="http://schemas.microsoft.com/office/drawing/2014/main" xmlns="" id="{334A98A2-71D8-4A61-8C02-E81BE576A85F}"/>
                  </a:ext>
                </a:extLst>
              </p:cNvPr>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a:defRPr/>
                </a:pPr>
                <a:endParaRPr lang="el-GR" sz="1800">
                  <a:latin typeface="Arial" charset="0"/>
                </a:endParaRPr>
              </a:p>
            </p:txBody>
          </p:sp>
          <p:sp>
            <p:nvSpPr>
              <p:cNvPr id="8205" name="Freeform 13">
                <a:extLst>
                  <a:ext uri="{FF2B5EF4-FFF2-40B4-BE49-F238E27FC236}">
                    <a16:creationId xmlns:a16="http://schemas.microsoft.com/office/drawing/2014/main" xmlns="" id="{52D3885E-F750-47FC-8787-232DD4540C00}"/>
                  </a:ext>
                </a:extLst>
              </p:cNvPr>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8206" name="Freeform 14">
                <a:extLst>
                  <a:ext uri="{FF2B5EF4-FFF2-40B4-BE49-F238E27FC236}">
                    <a16:creationId xmlns:a16="http://schemas.microsoft.com/office/drawing/2014/main" xmlns="" id="{16AEFF26-7DC0-4EE9-AB7A-A195F81E1D4C}"/>
                  </a:ext>
                </a:extLst>
              </p:cNvPr>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w="9525">
                <a:noFill/>
                <a:round/>
                <a:headEnd/>
                <a:tailEnd/>
              </a:ln>
            </p:spPr>
            <p:txBody>
              <a:bodyPr/>
              <a:lstStyle/>
              <a:p>
                <a:pPr>
                  <a:defRPr/>
                </a:pPr>
                <a:endParaRPr lang="el-GR" sz="1800">
                  <a:latin typeface="Arial" charset="0"/>
                </a:endParaRPr>
              </a:p>
            </p:txBody>
          </p:sp>
          <p:sp>
            <p:nvSpPr>
              <p:cNvPr id="8207" name="Freeform 15">
                <a:extLst>
                  <a:ext uri="{FF2B5EF4-FFF2-40B4-BE49-F238E27FC236}">
                    <a16:creationId xmlns:a16="http://schemas.microsoft.com/office/drawing/2014/main" xmlns="" id="{88D28A40-51F6-40F0-9C78-C3412C48D66B}"/>
                  </a:ext>
                </a:extLst>
              </p:cNvPr>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a:defRPr/>
                </a:pPr>
                <a:endParaRPr lang="el-GR" sz="1800">
                  <a:latin typeface="Arial" charset="0"/>
                </a:endParaRPr>
              </a:p>
            </p:txBody>
          </p:sp>
          <p:sp>
            <p:nvSpPr>
              <p:cNvPr id="8208" name="Oval 16">
                <a:extLst>
                  <a:ext uri="{FF2B5EF4-FFF2-40B4-BE49-F238E27FC236}">
                    <a16:creationId xmlns:a16="http://schemas.microsoft.com/office/drawing/2014/main" xmlns="" id="{237B11DB-6714-4A5A-813B-9E2AC8DB543F}"/>
                  </a:ext>
                </a:extLst>
              </p:cNvPr>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grpSp>
        <p:grpSp>
          <p:nvGrpSpPr>
            <p:cNvPr id="41995" name="Group 17">
              <a:extLst>
                <a:ext uri="{FF2B5EF4-FFF2-40B4-BE49-F238E27FC236}">
                  <a16:creationId xmlns:a16="http://schemas.microsoft.com/office/drawing/2014/main" xmlns="" id="{FCA36C88-0A90-4870-A9BB-6F4790C6D4FE}"/>
                </a:ext>
              </a:extLst>
            </p:cNvPr>
            <p:cNvGrpSpPr>
              <a:grpSpLocks/>
            </p:cNvGrpSpPr>
            <p:nvPr userDrawn="1"/>
          </p:nvGrpSpPr>
          <p:grpSpPr bwMode="auto">
            <a:xfrm>
              <a:off x="1776" y="3631"/>
              <a:ext cx="1626" cy="683"/>
              <a:chOff x="1776" y="3631"/>
              <a:chExt cx="1626" cy="683"/>
            </a:xfrm>
          </p:grpSpPr>
          <p:sp>
            <p:nvSpPr>
              <p:cNvPr id="8210" name="Oval 18">
                <a:extLst>
                  <a:ext uri="{FF2B5EF4-FFF2-40B4-BE49-F238E27FC236}">
                    <a16:creationId xmlns:a16="http://schemas.microsoft.com/office/drawing/2014/main" xmlns="" id="{2AD344C4-F6EB-4826-B2E2-B632CD4FA070}"/>
                  </a:ext>
                </a:extLst>
              </p:cNvPr>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a:defRPr/>
                </a:pPr>
                <a:endParaRPr lang="el-GR" sz="1800">
                  <a:latin typeface="Arial" charset="0"/>
                </a:endParaRPr>
              </a:p>
            </p:txBody>
          </p:sp>
          <p:sp>
            <p:nvSpPr>
              <p:cNvPr id="8211" name="Oval 19">
                <a:extLst>
                  <a:ext uri="{FF2B5EF4-FFF2-40B4-BE49-F238E27FC236}">
                    <a16:creationId xmlns:a16="http://schemas.microsoft.com/office/drawing/2014/main" xmlns="" id="{001190AD-B2D2-4DC5-A368-B02A5C2CBAE0}"/>
                  </a:ext>
                </a:extLst>
              </p:cNvPr>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a:defRPr/>
                </a:pPr>
                <a:endParaRPr lang="el-GR" sz="1800">
                  <a:latin typeface="Arial" charset="0"/>
                </a:endParaRPr>
              </a:p>
            </p:txBody>
          </p:sp>
          <p:sp>
            <p:nvSpPr>
              <p:cNvPr id="8212" name="Oval 20">
                <a:extLst>
                  <a:ext uri="{FF2B5EF4-FFF2-40B4-BE49-F238E27FC236}">
                    <a16:creationId xmlns:a16="http://schemas.microsoft.com/office/drawing/2014/main" xmlns="" id="{6E588EAA-5DF0-419B-83F7-CEDD5194E0CA}"/>
                  </a:ext>
                </a:extLst>
              </p:cNvPr>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a:defRPr/>
                </a:pPr>
                <a:endParaRPr lang="el-GR" sz="1800">
                  <a:latin typeface="Arial" charset="0"/>
                </a:endParaRPr>
              </a:p>
            </p:txBody>
          </p:sp>
          <p:sp>
            <p:nvSpPr>
              <p:cNvPr id="8213" name="Oval 21">
                <a:extLst>
                  <a:ext uri="{FF2B5EF4-FFF2-40B4-BE49-F238E27FC236}">
                    <a16:creationId xmlns:a16="http://schemas.microsoft.com/office/drawing/2014/main" xmlns="" id="{F4A6D3C7-4BE8-4432-A678-DC2240A2EACC}"/>
                  </a:ext>
                </a:extLst>
              </p:cNvPr>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14" name="Oval 22">
                <a:extLst>
                  <a:ext uri="{FF2B5EF4-FFF2-40B4-BE49-F238E27FC236}">
                    <a16:creationId xmlns:a16="http://schemas.microsoft.com/office/drawing/2014/main" xmlns="" id="{3F712984-CEC2-4532-B277-01E193942812}"/>
                  </a:ext>
                </a:extLst>
              </p:cNvPr>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15" name="Oval 23">
                <a:extLst>
                  <a:ext uri="{FF2B5EF4-FFF2-40B4-BE49-F238E27FC236}">
                    <a16:creationId xmlns:a16="http://schemas.microsoft.com/office/drawing/2014/main" xmlns="" id="{63FFD61A-A98A-4616-A226-726D75C3AA2C}"/>
                  </a:ext>
                </a:extLst>
              </p:cNvPr>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16" name="Oval 24">
                <a:extLst>
                  <a:ext uri="{FF2B5EF4-FFF2-40B4-BE49-F238E27FC236}">
                    <a16:creationId xmlns:a16="http://schemas.microsoft.com/office/drawing/2014/main" xmlns="" id="{7F4BFB7D-0A2C-4CBA-B418-B24593761A61}"/>
                  </a:ext>
                </a:extLst>
              </p:cNvPr>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a:defRPr/>
                </a:pPr>
                <a:endParaRPr lang="el-GR" sz="1800">
                  <a:latin typeface="Arial" charset="0"/>
                </a:endParaRPr>
              </a:p>
            </p:txBody>
          </p:sp>
          <p:sp>
            <p:nvSpPr>
              <p:cNvPr id="8217" name="Oval 25">
                <a:extLst>
                  <a:ext uri="{FF2B5EF4-FFF2-40B4-BE49-F238E27FC236}">
                    <a16:creationId xmlns:a16="http://schemas.microsoft.com/office/drawing/2014/main" xmlns="" id="{9E668C61-5FC7-4E51-9116-D7A0596978D2}"/>
                  </a:ext>
                </a:extLst>
              </p:cNvPr>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a:defRPr/>
                </a:pPr>
                <a:endParaRPr lang="el-GR" sz="1800">
                  <a:latin typeface="Arial" charset="0"/>
                </a:endParaRPr>
              </a:p>
            </p:txBody>
          </p:sp>
          <p:sp>
            <p:nvSpPr>
              <p:cNvPr id="8218" name="Freeform 26">
                <a:extLst>
                  <a:ext uri="{FF2B5EF4-FFF2-40B4-BE49-F238E27FC236}">
                    <a16:creationId xmlns:a16="http://schemas.microsoft.com/office/drawing/2014/main" xmlns="" id="{C53F7ADE-8C4D-448E-9A90-A2DB8CD8368E}"/>
                  </a:ext>
                </a:extLst>
              </p:cNvPr>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19" name="Freeform 27">
                <a:extLst>
                  <a:ext uri="{FF2B5EF4-FFF2-40B4-BE49-F238E27FC236}">
                    <a16:creationId xmlns:a16="http://schemas.microsoft.com/office/drawing/2014/main" xmlns="" id="{DA76AD0A-2099-4DA0-BEE4-D442B3146861}"/>
                  </a:ext>
                </a:extLst>
              </p:cNvPr>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a:defRPr/>
                </a:pPr>
                <a:endParaRPr lang="el-GR" sz="1800">
                  <a:latin typeface="Arial" charset="0"/>
                </a:endParaRPr>
              </a:p>
            </p:txBody>
          </p:sp>
          <p:sp>
            <p:nvSpPr>
              <p:cNvPr id="8220" name="Freeform 28">
                <a:extLst>
                  <a:ext uri="{FF2B5EF4-FFF2-40B4-BE49-F238E27FC236}">
                    <a16:creationId xmlns:a16="http://schemas.microsoft.com/office/drawing/2014/main" xmlns="" id="{998DD821-AE9C-42EA-9A27-64BE086EF2BB}"/>
                  </a:ext>
                </a:extLst>
              </p:cNvPr>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a:defRPr/>
                </a:pPr>
                <a:endParaRPr lang="el-GR" sz="1800">
                  <a:latin typeface="Arial" charset="0"/>
                </a:endParaRPr>
              </a:p>
            </p:txBody>
          </p:sp>
          <p:sp>
            <p:nvSpPr>
              <p:cNvPr id="8221" name="Freeform 29">
                <a:extLst>
                  <a:ext uri="{FF2B5EF4-FFF2-40B4-BE49-F238E27FC236}">
                    <a16:creationId xmlns:a16="http://schemas.microsoft.com/office/drawing/2014/main" xmlns="" id="{06AAC0DA-4E03-4D42-950D-008B1432BFF4}"/>
                  </a:ext>
                </a:extLst>
              </p:cNvPr>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a:defRPr/>
                </a:pPr>
                <a:endParaRPr lang="el-GR" sz="1800">
                  <a:latin typeface="Arial" charset="0"/>
                </a:endParaRPr>
              </a:p>
            </p:txBody>
          </p:sp>
          <p:sp>
            <p:nvSpPr>
              <p:cNvPr id="8222" name="Freeform 30">
                <a:extLst>
                  <a:ext uri="{FF2B5EF4-FFF2-40B4-BE49-F238E27FC236}">
                    <a16:creationId xmlns:a16="http://schemas.microsoft.com/office/drawing/2014/main" xmlns="" id="{978A4E22-A557-4181-B3DC-2C9F6037FD76}"/>
                  </a:ext>
                </a:extLst>
              </p:cNvPr>
              <p:cNvSpPr>
                <a:spLocks/>
              </p:cNvSpPr>
              <p:nvPr/>
            </p:nvSpPr>
            <p:spPr bwMode="hidden">
              <a:xfrm>
                <a:off x="2068" y="3685"/>
                <a:ext cx="835" cy="150"/>
              </a:xfrm>
              <a:custGeom>
                <a:avLst/>
                <a:gdLst/>
                <a:ahLst/>
                <a:cxnLst>
                  <a:cxn ang="0">
                    <a:pos x="518" y="18"/>
                  </a:cxn>
                  <a:cxn ang="0">
                    <a:pos x="597" y="24"/>
                  </a:cxn>
                  <a:cxn ang="0">
                    <a:pos x="682" y="30"/>
                  </a:cxn>
                  <a:cxn ang="0">
                    <a:pos x="755" y="42"/>
                  </a:cxn>
                  <a:cxn ang="0">
                    <a:pos x="828" y="60"/>
                  </a:cxn>
                  <a:cxn ang="0">
                    <a:pos x="835" y="42"/>
                  </a:cxn>
                  <a:cxn ang="0">
                    <a:pos x="761" y="24"/>
                  </a:cxn>
                  <a:cxn ang="0">
                    <a:pos x="688" y="12"/>
                  </a:cxn>
                  <a:cxn ang="0">
                    <a:pos x="603" y="6"/>
                  </a:cxn>
                  <a:cxn ang="0">
                    <a:pos x="518" y="0"/>
                  </a:cxn>
                  <a:cxn ang="0">
                    <a:pos x="372" y="12"/>
                  </a:cxn>
                  <a:cxn ang="0">
                    <a:pos x="232" y="36"/>
                  </a:cxn>
                  <a:cxn ang="0">
                    <a:pos x="110" y="78"/>
                  </a:cxn>
                  <a:cxn ang="0">
                    <a:pos x="0" y="132"/>
                  </a:cxn>
                  <a:cxn ang="0">
                    <a:pos x="19" y="150"/>
                  </a:cxn>
                  <a:cxn ang="0">
                    <a:pos x="122" y="96"/>
                  </a:cxn>
                  <a:cxn ang="0">
                    <a:pos x="244" y="54"/>
                  </a:cxn>
                  <a:cxn ang="0">
                    <a:pos x="378" y="30"/>
                  </a:cxn>
                  <a:cxn ang="0">
                    <a:pos x="518" y="18"/>
                  </a:cxn>
                  <a:cxn ang="0">
                    <a:pos x="518" y="18"/>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w="9525">
                <a:noFill/>
                <a:round/>
                <a:headEnd/>
                <a:tailEnd/>
              </a:ln>
            </p:spPr>
            <p:txBody>
              <a:bodyPr/>
              <a:lstStyle/>
              <a:p>
                <a:pPr>
                  <a:defRPr/>
                </a:pPr>
                <a:endParaRPr lang="el-GR" sz="1800">
                  <a:latin typeface="Arial" charset="0"/>
                </a:endParaRPr>
              </a:p>
            </p:txBody>
          </p:sp>
          <p:sp>
            <p:nvSpPr>
              <p:cNvPr id="8223" name="Freeform 31">
                <a:extLst>
                  <a:ext uri="{FF2B5EF4-FFF2-40B4-BE49-F238E27FC236}">
                    <a16:creationId xmlns:a16="http://schemas.microsoft.com/office/drawing/2014/main" xmlns="" id="{97069B5D-15DF-460C-BE47-C62055C99AA9}"/>
                  </a:ext>
                </a:extLst>
              </p:cNvPr>
              <p:cNvSpPr>
                <a:spLocks/>
              </p:cNvSpPr>
              <p:nvPr/>
            </p:nvSpPr>
            <p:spPr bwMode="hidden">
              <a:xfrm>
                <a:off x="1867" y="3853"/>
                <a:ext cx="171" cy="461"/>
              </a:xfrm>
              <a:custGeom>
                <a:avLst/>
                <a:gdLst/>
                <a:ahLst/>
                <a:cxnLst>
                  <a:cxn ang="0">
                    <a:pos x="31" y="263"/>
                  </a:cxn>
                  <a:cxn ang="0">
                    <a:pos x="43" y="191"/>
                  </a:cxn>
                  <a:cxn ang="0">
                    <a:pos x="67" y="131"/>
                  </a:cxn>
                  <a:cxn ang="0">
                    <a:pos x="116" y="72"/>
                  </a:cxn>
                  <a:cxn ang="0">
                    <a:pos x="171" y="18"/>
                  </a:cxn>
                  <a:cxn ang="0">
                    <a:pos x="153" y="0"/>
                  </a:cxn>
                  <a:cxn ang="0">
                    <a:pos x="86" y="60"/>
                  </a:cxn>
                  <a:cxn ang="0">
                    <a:pos x="43" y="120"/>
                  </a:cxn>
                  <a:cxn ang="0">
                    <a:pos x="13" y="191"/>
                  </a:cxn>
                  <a:cxn ang="0">
                    <a:pos x="0" y="263"/>
                  </a:cxn>
                  <a:cxn ang="0">
                    <a:pos x="6" y="317"/>
                  </a:cxn>
                  <a:cxn ang="0">
                    <a:pos x="25" y="365"/>
                  </a:cxn>
                  <a:cxn ang="0">
                    <a:pos x="49" y="413"/>
                  </a:cxn>
                  <a:cxn ang="0">
                    <a:pos x="86" y="461"/>
                  </a:cxn>
                  <a:cxn ang="0">
                    <a:pos x="122" y="461"/>
                  </a:cxn>
                  <a:cxn ang="0">
                    <a:pos x="86" y="413"/>
                  </a:cxn>
                  <a:cxn ang="0">
                    <a:pos x="55" y="365"/>
                  </a:cxn>
                  <a:cxn ang="0">
                    <a:pos x="37" y="317"/>
                  </a:cxn>
                  <a:cxn ang="0">
                    <a:pos x="31" y="263"/>
                  </a:cxn>
                  <a:cxn ang="0">
                    <a:pos x="31" y="263"/>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w="9525">
                <a:noFill/>
                <a:round/>
                <a:headEnd/>
                <a:tailEnd/>
              </a:ln>
            </p:spPr>
            <p:txBody>
              <a:bodyPr/>
              <a:lstStyle/>
              <a:p>
                <a:pPr>
                  <a:defRPr/>
                </a:pPr>
                <a:endParaRPr lang="el-GR" sz="1800">
                  <a:latin typeface="Arial" charset="0"/>
                </a:endParaRPr>
              </a:p>
            </p:txBody>
          </p:sp>
          <p:sp>
            <p:nvSpPr>
              <p:cNvPr id="8224" name="Freeform 32">
                <a:extLst>
                  <a:ext uri="{FF2B5EF4-FFF2-40B4-BE49-F238E27FC236}">
                    <a16:creationId xmlns:a16="http://schemas.microsoft.com/office/drawing/2014/main" xmlns="" id="{19BD3C30-AC48-4BB0-BC6B-7D4F720B7200}"/>
                  </a:ext>
                </a:extLst>
              </p:cNvPr>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8225" name="Freeform 33">
                <a:extLst>
                  <a:ext uri="{FF2B5EF4-FFF2-40B4-BE49-F238E27FC236}">
                    <a16:creationId xmlns:a16="http://schemas.microsoft.com/office/drawing/2014/main" xmlns="" id="{A9C81D6A-E09E-4A5B-95A8-59AA1B3FB3E5}"/>
                  </a:ext>
                </a:extLst>
              </p:cNvPr>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8226" name="Freeform 34">
                <a:extLst>
                  <a:ext uri="{FF2B5EF4-FFF2-40B4-BE49-F238E27FC236}">
                    <a16:creationId xmlns:a16="http://schemas.microsoft.com/office/drawing/2014/main" xmlns="" id="{016BD9B2-E617-43CD-A6DD-D9D652DCB75A}"/>
                  </a:ext>
                </a:extLst>
              </p:cNvPr>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a:defRPr/>
                </a:pPr>
                <a:endParaRPr lang="el-GR" sz="1800">
                  <a:latin typeface="Arial" charset="0"/>
                </a:endParaRPr>
              </a:p>
            </p:txBody>
          </p:sp>
          <p:sp>
            <p:nvSpPr>
              <p:cNvPr id="8227" name="Freeform 35">
                <a:extLst>
                  <a:ext uri="{FF2B5EF4-FFF2-40B4-BE49-F238E27FC236}">
                    <a16:creationId xmlns:a16="http://schemas.microsoft.com/office/drawing/2014/main" xmlns="" id="{B6544873-7D43-4A9E-8A05-55A13D477512}"/>
                  </a:ext>
                </a:extLst>
              </p:cNvPr>
              <p:cNvSpPr>
                <a:spLocks/>
              </p:cNvSpPr>
              <p:nvPr/>
            </p:nvSpPr>
            <p:spPr bwMode="hidden">
              <a:xfrm>
                <a:off x="1776" y="3673"/>
                <a:ext cx="481" cy="641"/>
              </a:xfrm>
              <a:custGeom>
                <a:avLst/>
                <a:gdLst/>
                <a:ahLst/>
                <a:cxnLst>
                  <a:cxn ang="0">
                    <a:pos x="18" y="443"/>
                  </a:cxn>
                  <a:cxn ang="0">
                    <a:pos x="24" y="371"/>
                  </a:cxn>
                  <a:cxn ang="0">
                    <a:pos x="55" y="305"/>
                  </a:cxn>
                  <a:cxn ang="0">
                    <a:pos x="91" y="246"/>
                  </a:cxn>
                  <a:cxn ang="0">
                    <a:pos x="146" y="186"/>
                  </a:cxn>
                  <a:cxn ang="0">
                    <a:pos x="213" y="132"/>
                  </a:cxn>
                  <a:cxn ang="0">
                    <a:pos x="292" y="84"/>
                  </a:cxn>
                  <a:cxn ang="0">
                    <a:pos x="384" y="48"/>
                  </a:cxn>
                  <a:cxn ang="0">
                    <a:pos x="481" y="12"/>
                  </a:cxn>
                  <a:cxn ang="0">
                    <a:pos x="457" y="0"/>
                  </a:cxn>
                  <a:cxn ang="0">
                    <a:pos x="359" y="36"/>
                  </a:cxn>
                  <a:cxn ang="0">
                    <a:pos x="274" y="78"/>
                  </a:cxn>
                  <a:cxn ang="0">
                    <a:pos x="195" y="126"/>
                  </a:cxn>
                  <a:cxn ang="0">
                    <a:pos x="128" y="180"/>
                  </a:cxn>
                  <a:cxn ang="0">
                    <a:pos x="73" y="240"/>
                  </a:cxn>
                  <a:cxn ang="0">
                    <a:pos x="37" y="305"/>
                  </a:cxn>
                  <a:cxn ang="0">
                    <a:pos x="6" y="371"/>
                  </a:cxn>
                  <a:cxn ang="0">
                    <a:pos x="0" y="443"/>
                  </a:cxn>
                  <a:cxn ang="0">
                    <a:pos x="6" y="497"/>
                  </a:cxn>
                  <a:cxn ang="0">
                    <a:pos x="18" y="545"/>
                  </a:cxn>
                  <a:cxn ang="0">
                    <a:pos x="43" y="593"/>
                  </a:cxn>
                  <a:cxn ang="0">
                    <a:pos x="73" y="641"/>
                  </a:cxn>
                  <a:cxn ang="0">
                    <a:pos x="97" y="641"/>
                  </a:cxn>
                  <a:cxn ang="0">
                    <a:pos x="67" y="593"/>
                  </a:cxn>
                  <a:cxn ang="0">
                    <a:pos x="43" y="545"/>
                  </a:cxn>
                  <a:cxn ang="0">
                    <a:pos x="24" y="497"/>
                  </a:cxn>
                  <a:cxn ang="0">
                    <a:pos x="18" y="443"/>
                  </a:cxn>
                  <a:cxn ang="0">
                    <a:pos x="18" y="443"/>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w="9525">
                <a:noFill/>
                <a:round/>
                <a:headEnd/>
                <a:tailEnd/>
              </a:ln>
            </p:spPr>
            <p:txBody>
              <a:bodyPr/>
              <a:lstStyle/>
              <a:p>
                <a:pPr>
                  <a:defRPr/>
                </a:pPr>
                <a:endParaRPr lang="el-GR" sz="1800">
                  <a:latin typeface="Arial" charset="0"/>
                </a:endParaRPr>
              </a:p>
            </p:txBody>
          </p:sp>
        </p:grpSp>
        <p:grpSp>
          <p:nvGrpSpPr>
            <p:cNvPr id="41996" name="Group 36">
              <a:extLst>
                <a:ext uri="{FF2B5EF4-FFF2-40B4-BE49-F238E27FC236}">
                  <a16:creationId xmlns:a16="http://schemas.microsoft.com/office/drawing/2014/main" xmlns="" id="{18007F71-659F-4C20-8A9C-09A37CEE7F0D}"/>
                </a:ext>
              </a:extLst>
            </p:cNvPr>
            <p:cNvGrpSpPr>
              <a:grpSpLocks/>
            </p:cNvGrpSpPr>
            <p:nvPr userDrawn="1"/>
          </p:nvGrpSpPr>
          <p:grpSpPr bwMode="auto">
            <a:xfrm>
              <a:off x="4128" y="3360"/>
              <a:ext cx="1351" cy="821"/>
              <a:chOff x="4128" y="3360"/>
              <a:chExt cx="1351" cy="821"/>
            </a:xfrm>
          </p:grpSpPr>
          <p:sp>
            <p:nvSpPr>
              <p:cNvPr id="8229" name="Freeform 37">
                <a:extLst>
                  <a:ext uri="{FF2B5EF4-FFF2-40B4-BE49-F238E27FC236}">
                    <a16:creationId xmlns:a16="http://schemas.microsoft.com/office/drawing/2014/main" xmlns="" id="{D4B1C992-C74E-4EC1-9A28-1EFF9D4BBF95}"/>
                  </a:ext>
                </a:extLst>
              </p:cNvPr>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30" name="Freeform 38">
                <a:extLst>
                  <a:ext uri="{FF2B5EF4-FFF2-40B4-BE49-F238E27FC236}">
                    <a16:creationId xmlns:a16="http://schemas.microsoft.com/office/drawing/2014/main" xmlns="" id="{7F9A6D05-F731-47E9-A0F4-F75D4C2C432C}"/>
                  </a:ext>
                </a:extLst>
              </p:cNvPr>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31" name="Freeform 39">
                <a:extLst>
                  <a:ext uri="{FF2B5EF4-FFF2-40B4-BE49-F238E27FC236}">
                    <a16:creationId xmlns:a16="http://schemas.microsoft.com/office/drawing/2014/main" xmlns="" id="{6EC97322-167D-41D8-8059-541459E9BEB7}"/>
                  </a:ext>
                </a:extLst>
              </p:cNvPr>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32" name="Freeform 40">
                <a:extLst>
                  <a:ext uri="{FF2B5EF4-FFF2-40B4-BE49-F238E27FC236}">
                    <a16:creationId xmlns:a16="http://schemas.microsoft.com/office/drawing/2014/main" xmlns="" id="{AC48095B-BA79-43BF-8C1F-D27F6165466D}"/>
                  </a:ext>
                </a:extLst>
              </p:cNvPr>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8233" name="Freeform 41">
                <a:extLst>
                  <a:ext uri="{FF2B5EF4-FFF2-40B4-BE49-F238E27FC236}">
                    <a16:creationId xmlns:a16="http://schemas.microsoft.com/office/drawing/2014/main" xmlns="" id="{E2557D3E-340E-439B-8F99-7AA2987888C5}"/>
                  </a:ext>
                </a:extLst>
              </p:cNvPr>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8234" name="Freeform 42">
                <a:extLst>
                  <a:ext uri="{FF2B5EF4-FFF2-40B4-BE49-F238E27FC236}">
                    <a16:creationId xmlns:a16="http://schemas.microsoft.com/office/drawing/2014/main" xmlns="" id="{E299CD1D-A6BF-40BF-B04E-F2233462862D}"/>
                  </a:ext>
                </a:extLst>
              </p:cNvPr>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8235" name="Freeform 43">
                <a:extLst>
                  <a:ext uri="{FF2B5EF4-FFF2-40B4-BE49-F238E27FC236}">
                    <a16:creationId xmlns:a16="http://schemas.microsoft.com/office/drawing/2014/main" xmlns="" id="{5C465B3C-AF86-4B83-B31C-7D992B870E84}"/>
                  </a:ext>
                </a:extLst>
              </p:cNvPr>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a:defRPr/>
                </a:pPr>
                <a:endParaRPr lang="el-GR" sz="1800">
                  <a:latin typeface="Arial" charset="0"/>
                </a:endParaRPr>
              </a:p>
            </p:txBody>
          </p:sp>
          <p:sp>
            <p:nvSpPr>
              <p:cNvPr id="8236" name="Freeform 44">
                <a:extLst>
                  <a:ext uri="{FF2B5EF4-FFF2-40B4-BE49-F238E27FC236}">
                    <a16:creationId xmlns:a16="http://schemas.microsoft.com/office/drawing/2014/main" xmlns="" id="{48CB5B87-E75D-4802-B962-F589FF17E995}"/>
                  </a:ext>
                </a:extLst>
              </p:cNvPr>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w="9525">
                <a:noFill/>
                <a:round/>
                <a:headEnd/>
                <a:tailEnd/>
              </a:ln>
            </p:spPr>
            <p:txBody>
              <a:bodyPr/>
              <a:lstStyle/>
              <a:p>
                <a:pPr>
                  <a:defRPr/>
                </a:pPr>
                <a:endParaRPr lang="el-GR" sz="1800">
                  <a:latin typeface="Arial" charset="0"/>
                </a:endParaRPr>
              </a:p>
            </p:txBody>
          </p:sp>
          <p:sp>
            <p:nvSpPr>
              <p:cNvPr id="8237" name="Freeform 45">
                <a:extLst>
                  <a:ext uri="{FF2B5EF4-FFF2-40B4-BE49-F238E27FC236}">
                    <a16:creationId xmlns:a16="http://schemas.microsoft.com/office/drawing/2014/main" xmlns="" id="{E75CC09C-F2F4-41D6-A073-AAC0BC2B8C71}"/>
                  </a:ext>
                </a:extLst>
              </p:cNvPr>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a:defRPr/>
                </a:pPr>
                <a:endParaRPr lang="el-GR" sz="1800">
                  <a:latin typeface="Arial" charset="0"/>
                </a:endParaRPr>
              </a:p>
            </p:txBody>
          </p:sp>
          <p:sp>
            <p:nvSpPr>
              <p:cNvPr id="8238" name="Freeform 46">
                <a:extLst>
                  <a:ext uri="{FF2B5EF4-FFF2-40B4-BE49-F238E27FC236}">
                    <a16:creationId xmlns:a16="http://schemas.microsoft.com/office/drawing/2014/main" xmlns="" id="{1AD22D11-C3AA-4A59-8D86-F6430AE9507C}"/>
                  </a:ext>
                </a:extLst>
              </p:cNvPr>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39" name="Freeform 47">
                <a:extLst>
                  <a:ext uri="{FF2B5EF4-FFF2-40B4-BE49-F238E27FC236}">
                    <a16:creationId xmlns:a16="http://schemas.microsoft.com/office/drawing/2014/main" xmlns="" id="{15011E12-A1E1-43C5-B776-4203C88223AF}"/>
                  </a:ext>
                </a:extLst>
              </p:cNvPr>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40" name="Oval 48">
                <a:extLst>
                  <a:ext uri="{FF2B5EF4-FFF2-40B4-BE49-F238E27FC236}">
                    <a16:creationId xmlns:a16="http://schemas.microsoft.com/office/drawing/2014/main" xmlns="" id="{D56EA11F-543B-4899-BAE5-72A35973465C}"/>
                  </a:ext>
                </a:extLst>
              </p:cNvPr>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a:defRPr/>
                </a:pPr>
                <a:endParaRPr lang="el-GR" sz="1800">
                  <a:latin typeface="Arial" charset="0"/>
                </a:endParaRPr>
              </a:p>
            </p:txBody>
          </p:sp>
          <p:sp>
            <p:nvSpPr>
              <p:cNvPr id="8241" name="Oval 49">
                <a:extLst>
                  <a:ext uri="{FF2B5EF4-FFF2-40B4-BE49-F238E27FC236}">
                    <a16:creationId xmlns:a16="http://schemas.microsoft.com/office/drawing/2014/main" xmlns="" id="{E1304C56-F0E5-41A1-BEE5-F3F1C9AB1471}"/>
                  </a:ext>
                </a:extLst>
              </p:cNvPr>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42" name="Oval 50">
                <a:extLst>
                  <a:ext uri="{FF2B5EF4-FFF2-40B4-BE49-F238E27FC236}">
                    <a16:creationId xmlns:a16="http://schemas.microsoft.com/office/drawing/2014/main" xmlns="" id="{CC1F7AA9-542C-4AC9-94B2-185C2B44285E}"/>
                  </a:ext>
                </a:extLst>
              </p:cNvPr>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8243" name="Oval 51">
                <a:extLst>
                  <a:ext uri="{FF2B5EF4-FFF2-40B4-BE49-F238E27FC236}">
                    <a16:creationId xmlns:a16="http://schemas.microsoft.com/office/drawing/2014/main" xmlns="" id="{6BD189D6-DD9A-4173-BF43-F8861AB21CBC}"/>
                  </a:ext>
                </a:extLst>
              </p:cNvPr>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44" name="Oval 52">
                <a:extLst>
                  <a:ext uri="{FF2B5EF4-FFF2-40B4-BE49-F238E27FC236}">
                    <a16:creationId xmlns:a16="http://schemas.microsoft.com/office/drawing/2014/main" xmlns="" id="{5B526EAE-9E98-481E-81D2-7E3CF5916661}"/>
                  </a:ext>
                </a:extLst>
              </p:cNvPr>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a:defRPr/>
                </a:pPr>
                <a:endParaRPr lang="el-GR" sz="1800">
                  <a:latin typeface="Arial" charset="0"/>
                </a:endParaRPr>
              </a:p>
            </p:txBody>
          </p:sp>
          <p:sp>
            <p:nvSpPr>
              <p:cNvPr id="8245" name="Oval 53">
                <a:extLst>
                  <a:ext uri="{FF2B5EF4-FFF2-40B4-BE49-F238E27FC236}">
                    <a16:creationId xmlns:a16="http://schemas.microsoft.com/office/drawing/2014/main" xmlns="" id="{04F29D35-5B11-42E1-94F6-493C96F60A4E}"/>
                  </a:ext>
                </a:extLst>
              </p:cNvPr>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grpSp>
        <p:grpSp>
          <p:nvGrpSpPr>
            <p:cNvPr id="41997" name="Group 54">
              <a:extLst>
                <a:ext uri="{FF2B5EF4-FFF2-40B4-BE49-F238E27FC236}">
                  <a16:creationId xmlns:a16="http://schemas.microsoft.com/office/drawing/2014/main" xmlns="" id="{BB689E1E-C245-4DE2-B8C2-A86E4C84604F}"/>
                </a:ext>
              </a:extLst>
            </p:cNvPr>
            <p:cNvGrpSpPr>
              <a:grpSpLocks/>
            </p:cNvGrpSpPr>
            <p:nvPr userDrawn="1"/>
          </p:nvGrpSpPr>
          <p:grpSpPr bwMode="auto">
            <a:xfrm>
              <a:off x="5280" y="3024"/>
              <a:ext cx="425" cy="258"/>
              <a:chOff x="5280" y="3024"/>
              <a:chExt cx="425" cy="258"/>
            </a:xfrm>
          </p:grpSpPr>
          <p:sp>
            <p:nvSpPr>
              <p:cNvPr id="8247" name="Freeform 55">
                <a:extLst>
                  <a:ext uri="{FF2B5EF4-FFF2-40B4-BE49-F238E27FC236}">
                    <a16:creationId xmlns:a16="http://schemas.microsoft.com/office/drawing/2014/main" xmlns="" id="{5A1C6D56-E4BF-4734-81B9-B64EC298FEC5}"/>
                  </a:ext>
                </a:extLst>
              </p:cNvPr>
              <p:cNvSpPr>
                <a:spLocks/>
              </p:cNvSpPr>
              <p:nvPr/>
            </p:nvSpPr>
            <p:spPr bwMode="hidden">
              <a:xfrm>
                <a:off x="5280" y="3186"/>
                <a:ext cx="383" cy="96"/>
              </a:xfrm>
              <a:custGeom>
                <a:avLst/>
                <a:gdLst/>
                <a:ahLst/>
                <a:cxnLst>
                  <a:cxn ang="0">
                    <a:pos x="209" y="96"/>
                  </a:cxn>
                  <a:cxn ang="0">
                    <a:pos x="143" y="90"/>
                  </a:cxn>
                  <a:cxn ang="0">
                    <a:pos x="83" y="66"/>
                  </a:cxn>
                  <a:cxn ang="0">
                    <a:pos x="35" y="36"/>
                  </a:cxn>
                  <a:cxn ang="0">
                    <a:pos x="6" y="0"/>
                  </a:cxn>
                  <a:cxn ang="0">
                    <a:pos x="0" y="6"/>
                  </a:cxn>
                  <a:cxn ang="0">
                    <a:pos x="29" y="42"/>
                  </a:cxn>
                  <a:cxn ang="0">
                    <a:pos x="77" y="72"/>
                  </a:cxn>
                  <a:cxn ang="0">
                    <a:pos x="137" y="90"/>
                  </a:cxn>
                  <a:cxn ang="0">
                    <a:pos x="209" y="96"/>
                  </a:cxn>
                  <a:cxn ang="0">
                    <a:pos x="263" y="90"/>
                  </a:cxn>
                  <a:cxn ang="0">
                    <a:pos x="311" y="84"/>
                  </a:cxn>
                  <a:cxn ang="0">
                    <a:pos x="352" y="66"/>
                  </a:cxn>
                  <a:cxn ang="0">
                    <a:pos x="382" y="42"/>
                  </a:cxn>
                  <a:cxn ang="0">
                    <a:pos x="376" y="42"/>
                  </a:cxn>
                  <a:cxn ang="0">
                    <a:pos x="346" y="66"/>
                  </a:cxn>
                  <a:cxn ang="0">
                    <a:pos x="305" y="78"/>
                  </a:cxn>
                  <a:cxn ang="0">
                    <a:pos x="263" y="90"/>
                  </a:cxn>
                  <a:cxn ang="0">
                    <a:pos x="209" y="96"/>
                  </a:cxn>
                  <a:cxn ang="0">
                    <a:pos x="209" y="96"/>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8248" name="Freeform 56">
                <a:extLst>
                  <a:ext uri="{FF2B5EF4-FFF2-40B4-BE49-F238E27FC236}">
                    <a16:creationId xmlns:a16="http://schemas.microsoft.com/office/drawing/2014/main" xmlns="" id="{03C48091-A7A5-44FB-894E-9AB0477D0848}"/>
                  </a:ext>
                </a:extLst>
              </p:cNvPr>
              <p:cNvSpPr>
                <a:spLocks/>
              </p:cNvSpPr>
              <p:nvPr/>
            </p:nvSpPr>
            <p:spPr bwMode="hidden">
              <a:xfrm>
                <a:off x="5315" y="3024"/>
                <a:ext cx="258" cy="54"/>
              </a:xfrm>
              <a:custGeom>
                <a:avLst/>
                <a:gdLst/>
                <a:ahLst/>
                <a:cxnLst>
                  <a:cxn ang="0">
                    <a:pos x="174" y="0"/>
                  </a:cxn>
                  <a:cxn ang="0">
                    <a:pos x="216" y="6"/>
                  </a:cxn>
                  <a:cxn ang="0">
                    <a:pos x="258" y="12"/>
                  </a:cxn>
                  <a:cxn ang="0">
                    <a:pos x="252" y="6"/>
                  </a:cxn>
                  <a:cxn ang="0">
                    <a:pos x="216" y="0"/>
                  </a:cxn>
                  <a:cxn ang="0">
                    <a:pos x="174" y="0"/>
                  </a:cxn>
                  <a:cxn ang="0">
                    <a:pos x="120" y="6"/>
                  </a:cxn>
                  <a:cxn ang="0">
                    <a:pos x="78" y="12"/>
                  </a:cxn>
                  <a:cxn ang="0">
                    <a:pos x="36" y="30"/>
                  </a:cxn>
                  <a:cxn ang="0">
                    <a:pos x="0" y="48"/>
                  </a:cxn>
                  <a:cxn ang="0">
                    <a:pos x="6" y="54"/>
                  </a:cxn>
                  <a:cxn ang="0">
                    <a:pos x="36" y="36"/>
                  </a:cxn>
                  <a:cxn ang="0">
                    <a:pos x="78" y="18"/>
                  </a:cxn>
                  <a:cxn ang="0">
                    <a:pos x="120" y="6"/>
                  </a:cxn>
                  <a:cxn ang="0">
                    <a:pos x="174" y="0"/>
                  </a:cxn>
                  <a:cxn ang="0">
                    <a:pos x="174" y="0"/>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8249" name="Freeform 57">
                <a:extLst>
                  <a:ext uri="{FF2B5EF4-FFF2-40B4-BE49-F238E27FC236}">
                    <a16:creationId xmlns:a16="http://schemas.microsoft.com/office/drawing/2014/main" xmlns="" id="{8FB53110-8735-4E79-A264-64F675E7B451}"/>
                  </a:ext>
                </a:extLst>
              </p:cNvPr>
              <p:cNvSpPr>
                <a:spLocks/>
              </p:cNvSpPr>
              <p:nvPr/>
            </p:nvSpPr>
            <p:spPr bwMode="hidden">
              <a:xfrm>
                <a:off x="5645" y="3066"/>
                <a:ext cx="60" cy="156"/>
              </a:xfrm>
              <a:custGeom>
                <a:avLst/>
                <a:gdLst/>
                <a:ahLst/>
                <a:cxnLst>
                  <a:cxn ang="0">
                    <a:pos x="54" y="90"/>
                  </a:cxn>
                  <a:cxn ang="0">
                    <a:pos x="48" y="126"/>
                  </a:cxn>
                  <a:cxn ang="0">
                    <a:pos x="24" y="156"/>
                  </a:cxn>
                  <a:cxn ang="0">
                    <a:pos x="30" y="156"/>
                  </a:cxn>
                  <a:cxn ang="0">
                    <a:pos x="54" y="126"/>
                  </a:cxn>
                  <a:cxn ang="0">
                    <a:pos x="60" y="90"/>
                  </a:cxn>
                  <a:cxn ang="0">
                    <a:pos x="54" y="66"/>
                  </a:cxn>
                  <a:cxn ang="0">
                    <a:pos x="48" y="42"/>
                  </a:cxn>
                  <a:cxn ang="0">
                    <a:pos x="30" y="18"/>
                  </a:cxn>
                  <a:cxn ang="0">
                    <a:pos x="6" y="0"/>
                  </a:cxn>
                  <a:cxn ang="0">
                    <a:pos x="0" y="6"/>
                  </a:cxn>
                  <a:cxn ang="0">
                    <a:pos x="24" y="24"/>
                  </a:cxn>
                  <a:cxn ang="0">
                    <a:pos x="42" y="42"/>
                  </a:cxn>
                  <a:cxn ang="0">
                    <a:pos x="48" y="66"/>
                  </a:cxn>
                  <a:cxn ang="0">
                    <a:pos x="54" y="90"/>
                  </a:cxn>
                  <a:cxn ang="0">
                    <a:pos x="54" y="90"/>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8250" name="Freeform 58">
                <a:extLst>
                  <a:ext uri="{FF2B5EF4-FFF2-40B4-BE49-F238E27FC236}">
                    <a16:creationId xmlns:a16="http://schemas.microsoft.com/office/drawing/2014/main" xmlns="" id="{B17AD6D9-0747-44B4-8EC4-AE1E18E7BAEF}"/>
                  </a:ext>
                </a:extLst>
              </p:cNvPr>
              <p:cNvSpPr>
                <a:spLocks/>
              </p:cNvSpPr>
              <p:nvPr/>
            </p:nvSpPr>
            <p:spPr bwMode="hidden">
              <a:xfrm>
                <a:off x="5375" y="3246"/>
                <a:ext cx="192" cy="18"/>
              </a:xfrm>
              <a:custGeom>
                <a:avLst/>
                <a:gdLst/>
                <a:ahLst/>
                <a:cxnLst>
                  <a:cxn ang="0">
                    <a:pos x="114" y="12"/>
                  </a:cxn>
                  <a:cxn ang="0">
                    <a:pos x="72" y="6"/>
                  </a:cxn>
                  <a:cxn ang="0">
                    <a:pos x="30" y="0"/>
                  </a:cxn>
                  <a:cxn ang="0">
                    <a:pos x="0" y="0"/>
                  </a:cxn>
                  <a:cxn ang="0">
                    <a:pos x="54" y="12"/>
                  </a:cxn>
                  <a:cxn ang="0">
                    <a:pos x="114" y="18"/>
                  </a:cxn>
                  <a:cxn ang="0">
                    <a:pos x="156" y="18"/>
                  </a:cxn>
                  <a:cxn ang="0">
                    <a:pos x="192" y="12"/>
                  </a:cxn>
                  <a:cxn ang="0">
                    <a:pos x="186" y="0"/>
                  </a:cxn>
                  <a:cxn ang="0">
                    <a:pos x="150" y="6"/>
                  </a:cxn>
                  <a:cxn ang="0">
                    <a:pos x="114" y="12"/>
                  </a:cxn>
                  <a:cxn ang="0">
                    <a:pos x="114" y="12"/>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sp>
            <p:nvSpPr>
              <p:cNvPr id="8251" name="Freeform 59">
                <a:extLst>
                  <a:ext uri="{FF2B5EF4-FFF2-40B4-BE49-F238E27FC236}">
                    <a16:creationId xmlns:a16="http://schemas.microsoft.com/office/drawing/2014/main" xmlns="" id="{DDFF2123-3BE5-417D-AFD2-52DEA8EF8ADB}"/>
                  </a:ext>
                </a:extLst>
              </p:cNvPr>
              <p:cNvSpPr>
                <a:spLocks/>
              </p:cNvSpPr>
              <p:nvPr/>
            </p:nvSpPr>
            <p:spPr bwMode="hidden">
              <a:xfrm>
                <a:off x="5304" y="3042"/>
                <a:ext cx="161" cy="186"/>
              </a:xfrm>
              <a:custGeom>
                <a:avLst/>
                <a:gdLst/>
                <a:ahLst/>
                <a:cxnLst>
                  <a:cxn ang="0">
                    <a:pos x="11" y="114"/>
                  </a:cxn>
                  <a:cxn ang="0">
                    <a:pos x="17" y="96"/>
                  </a:cxn>
                  <a:cxn ang="0">
                    <a:pos x="23" y="78"/>
                  </a:cxn>
                  <a:cxn ang="0">
                    <a:pos x="53" y="42"/>
                  </a:cxn>
                  <a:cxn ang="0">
                    <a:pos x="101" y="18"/>
                  </a:cxn>
                  <a:cxn ang="0">
                    <a:pos x="155" y="6"/>
                  </a:cxn>
                  <a:cxn ang="0">
                    <a:pos x="161" y="0"/>
                  </a:cxn>
                  <a:cxn ang="0">
                    <a:pos x="95" y="12"/>
                  </a:cxn>
                  <a:cxn ang="0">
                    <a:pos x="47" y="36"/>
                  </a:cxn>
                  <a:cxn ang="0">
                    <a:pos x="11" y="72"/>
                  </a:cxn>
                  <a:cxn ang="0">
                    <a:pos x="5" y="90"/>
                  </a:cxn>
                  <a:cxn ang="0">
                    <a:pos x="0" y="114"/>
                  </a:cxn>
                  <a:cxn ang="0">
                    <a:pos x="11" y="150"/>
                  </a:cxn>
                  <a:cxn ang="0">
                    <a:pos x="23" y="168"/>
                  </a:cxn>
                  <a:cxn ang="0">
                    <a:pos x="41" y="186"/>
                  </a:cxn>
                  <a:cxn ang="0">
                    <a:pos x="65" y="186"/>
                  </a:cxn>
                  <a:cxn ang="0">
                    <a:pos x="41" y="168"/>
                  </a:cxn>
                  <a:cxn ang="0">
                    <a:pos x="23" y="150"/>
                  </a:cxn>
                  <a:cxn ang="0">
                    <a:pos x="17" y="132"/>
                  </a:cxn>
                  <a:cxn ang="0">
                    <a:pos x="11" y="114"/>
                  </a:cxn>
                  <a:cxn ang="0">
                    <a:pos x="11" y="114"/>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52" name="Freeform 60">
                <a:extLst>
                  <a:ext uri="{FF2B5EF4-FFF2-40B4-BE49-F238E27FC236}">
                    <a16:creationId xmlns:a16="http://schemas.microsoft.com/office/drawing/2014/main" xmlns="" id="{E9D33D08-F7F7-466F-A544-B593F913F36F}"/>
                  </a:ext>
                </a:extLst>
              </p:cNvPr>
              <p:cNvSpPr>
                <a:spLocks/>
              </p:cNvSpPr>
              <p:nvPr/>
            </p:nvSpPr>
            <p:spPr bwMode="hidden">
              <a:xfrm>
                <a:off x="5489" y="3042"/>
                <a:ext cx="186" cy="210"/>
              </a:xfrm>
              <a:custGeom>
                <a:avLst/>
                <a:gdLst/>
                <a:ahLst/>
                <a:cxnLst>
                  <a:cxn ang="0">
                    <a:pos x="0" y="6"/>
                  </a:cxn>
                  <a:cxn ang="0">
                    <a:pos x="66" y="12"/>
                  </a:cxn>
                  <a:cxn ang="0">
                    <a:pos x="119" y="36"/>
                  </a:cxn>
                  <a:cxn ang="0">
                    <a:pos x="155" y="72"/>
                  </a:cxn>
                  <a:cxn ang="0">
                    <a:pos x="161" y="90"/>
                  </a:cxn>
                  <a:cxn ang="0">
                    <a:pos x="167" y="114"/>
                  </a:cxn>
                  <a:cxn ang="0">
                    <a:pos x="161" y="138"/>
                  </a:cxn>
                  <a:cxn ang="0">
                    <a:pos x="149" y="162"/>
                  </a:cxn>
                  <a:cxn ang="0">
                    <a:pos x="119" y="180"/>
                  </a:cxn>
                  <a:cxn ang="0">
                    <a:pos x="90" y="198"/>
                  </a:cxn>
                  <a:cxn ang="0">
                    <a:pos x="96" y="210"/>
                  </a:cxn>
                  <a:cxn ang="0">
                    <a:pos x="131" y="192"/>
                  </a:cxn>
                  <a:cxn ang="0">
                    <a:pos x="161" y="168"/>
                  </a:cxn>
                  <a:cxn ang="0">
                    <a:pos x="179" y="144"/>
                  </a:cxn>
                  <a:cxn ang="0">
                    <a:pos x="185" y="114"/>
                  </a:cxn>
                  <a:cxn ang="0">
                    <a:pos x="179" y="90"/>
                  </a:cxn>
                  <a:cxn ang="0">
                    <a:pos x="173" y="66"/>
                  </a:cxn>
                  <a:cxn ang="0">
                    <a:pos x="155" y="48"/>
                  </a:cxn>
                  <a:cxn ang="0">
                    <a:pos x="131" y="30"/>
                  </a:cxn>
                  <a:cxn ang="0">
                    <a:pos x="72" y="6"/>
                  </a:cxn>
                  <a:cxn ang="0">
                    <a:pos x="0" y="0"/>
                  </a:cxn>
                  <a:cxn ang="0">
                    <a:pos x="0" y="6"/>
                  </a:cxn>
                  <a:cxn ang="0">
                    <a:pos x="0" y="6"/>
                  </a:cxn>
                  <a:cxn ang="0">
                    <a:pos x="0" y="6"/>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l-GR" sz="1800">
                  <a:latin typeface="Arial" charset="0"/>
                </a:endParaRPr>
              </a:p>
            </p:txBody>
          </p:sp>
          <p:sp>
            <p:nvSpPr>
              <p:cNvPr id="8253" name="Freeform 61">
                <a:extLst>
                  <a:ext uri="{FF2B5EF4-FFF2-40B4-BE49-F238E27FC236}">
                    <a16:creationId xmlns:a16="http://schemas.microsoft.com/office/drawing/2014/main" xmlns="" id="{DD72EE1E-30F5-4C51-A14A-BC52E42C90CA}"/>
                  </a:ext>
                </a:extLst>
              </p:cNvPr>
              <p:cNvSpPr>
                <a:spLocks noEditPoints="1"/>
              </p:cNvSpPr>
              <p:nvPr/>
            </p:nvSpPr>
            <p:spPr bwMode="hidden">
              <a:xfrm>
                <a:off x="5345" y="3058"/>
                <a:ext cx="299" cy="186"/>
              </a:xfrm>
              <a:custGeom>
                <a:avLst/>
                <a:gdLst/>
                <a:ahLst/>
                <a:cxnLst>
                  <a:cxn ang="0">
                    <a:pos x="150" y="0"/>
                  </a:cxn>
                  <a:cxn ang="0">
                    <a:pos x="90" y="6"/>
                  </a:cxn>
                  <a:cxn ang="0">
                    <a:pos x="42" y="30"/>
                  </a:cxn>
                  <a:cxn ang="0">
                    <a:pos x="12" y="54"/>
                  </a:cxn>
                  <a:cxn ang="0">
                    <a:pos x="6" y="72"/>
                  </a:cxn>
                  <a:cxn ang="0">
                    <a:pos x="0" y="90"/>
                  </a:cxn>
                  <a:cxn ang="0">
                    <a:pos x="6" y="108"/>
                  </a:cxn>
                  <a:cxn ang="0">
                    <a:pos x="12" y="126"/>
                  </a:cxn>
                  <a:cxn ang="0">
                    <a:pos x="42" y="156"/>
                  </a:cxn>
                  <a:cxn ang="0">
                    <a:pos x="90" y="180"/>
                  </a:cxn>
                  <a:cxn ang="0">
                    <a:pos x="150" y="186"/>
                  </a:cxn>
                  <a:cxn ang="0">
                    <a:pos x="209" y="180"/>
                  </a:cxn>
                  <a:cxn ang="0">
                    <a:pos x="257" y="156"/>
                  </a:cxn>
                  <a:cxn ang="0">
                    <a:pos x="287" y="126"/>
                  </a:cxn>
                  <a:cxn ang="0">
                    <a:pos x="299" y="108"/>
                  </a:cxn>
                  <a:cxn ang="0">
                    <a:pos x="299" y="90"/>
                  </a:cxn>
                  <a:cxn ang="0">
                    <a:pos x="299" y="72"/>
                  </a:cxn>
                  <a:cxn ang="0">
                    <a:pos x="287" y="54"/>
                  </a:cxn>
                  <a:cxn ang="0">
                    <a:pos x="257" y="30"/>
                  </a:cxn>
                  <a:cxn ang="0">
                    <a:pos x="209" y="6"/>
                  </a:cxn>
                  <a:cxn ang="0">
                    <a:pos x="150" y="0"/>
                  </a:cxn>
                  <a:cxn ang="0">
                    <a:pos x="150" y="0"/>
                  </a:cxn>
                  <a:cxn ang="0">
                    <a:pos x="150" y="180"/>
                  </a:cxn>
                  <a:cxn ang="0">
                    <a:pos x="96" y="174"/>
                  </a:cxn>
                  <a:cxn ang="0">
                    <a:pos x="48" y="156"/>
                  </a:cxn>
                  <a:cxn ang="0">
                    <a:pos x="18" y="126"/>
                  </a:cxn>
                  <a:cxn ang="0">
                    <a:pos x="12" y="108"/>
                  </a:cxn>
                  <a:cxn ang="0">
                    <a:pos x="6" y="90"/>
                  </a:cxn>
                  <a:cxn ang="0">
                    <a:pos x="12" y="72"/>
                  </a:cxn>
                  <a:cxn ang="0">
                    <a:pos x="18" y="54"/>
                  </a:cxn>
                  <a:cxn ang="0">
                    <a:pos x="48" y="30"/>
                  </a:cxn>
                  <a:cxn ang="0">
                    <a:pos x="96" y="12"/>
                  </a:cxn>
                  <a:cxn ang="0">
                    <a:pos x="150" y="6"/>
                  </a:cxn>
                  <a:cxn ang="0">
                    <a:pos x="203" y="12"/>
                  </a:cxn>
                  <a:cxn ang="0">
                    <a:pos x="251" y="30"/>
                  </a:cxn>
                  <a:cxn ang="0">
                    <a:pos x="281" y="54"/>
                  </a:cxn>
                  <a:cxn ang="0">
                    <a:pos x="293" y="72"/>
                  </a:cxn>
                  <a:cxn ang="0">
                    <a:pos x="293" y="90"/>
                  </a:cxn>
                  <a:cxn ang="0">
                    <a:pos x="293" y="108"/>
                  </a:cxn>
                  <a:cxn ang="0">
                    <a:pos x="281" y="126"/>
                  </a:cxn>
                  <a:cxn ang="0">
                    <a:pos x="251" y="156"/>
                  </a:cxn>
                  <a:cxn ang="0">
                    <a:pos x="203" y="174"/>
                  </a:cxn>
                  <a:cxn ang="0">
                    <a:pos x="150" y="180"/>
                  </a:cxn>
                  <a:cxn ang="0">
                    <a:pos x="150" y="180"/>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w="9525">
                <a:noFill/>
                <a:round/>
                <a:headEnd/>
                <a:tailEnd/>
              </a:ln>
            </p:spPr>
            <p:txBody>
              <a:bodyPr/>
              <a:lstStyle/>
              <a:p>
                <a:pPr>
                  <a:defRPr/>
                </a:pPr>
                <a:endParaRPr lang="el-GR" sz="1800">
                  <a:latin typeface="Arial" charset="0"/>
                </a:endParaRPr>
              </a:p>
            </p:txBody>
          </p:sp>
          <p:grpSp>
            <p:nvGrpSpPr>
              <p:cNvPr id="42005" name="Group 62">
                <a:extLst>
                  <a:ext uri="{FF2B5EF4-FFF2-40B4-BE49-F238E27FC236}">
                    <a16:creationId xmlns:a16="http://schemas.microsoft.com/office/drawing/2014/main" xmlns="" id="{7AEA5F71-D1C2-480F-B105-EE1EC9FA109D}"/>
                  </a:ext>
                </a:extLst>
              </p:cNvPr>
              <p:cNvGrpSpPr>
                <a:grpSpLocks/>
              </p:cNvGrpSpPr>
              <p:nvPr/>
            </p:nvGrpSpPr>
            <p:grpSpPr bwMode="auto">
              <a:xfrm>
                <a:off x="5381" y="3085"/>
                <a:ext cx="227" cy="132"/>
                <a:chOff x="5381" y="3085"/>
                <a:chExt cx="227" cy="132"/>
              </a:xfrm>
            </p:grpSpPr>
            <p:sp>
              <p:nvSpPr>
                <p:cNvPr id="8255" name="Oval 63">
                  <a:extLst>
                    <a:ext uri="{FF2B5EF4-FFF2-40B4-BE49-F238E27FC236}">
                      <a16:creationId xmlns:a16="http://schemas.microsoft.com/office/drawing/2014/main" xmlns="" id="{B46251CE-A5F0-4E80-A007-C95003A32115}"/>
                    </a:ext>
                  </a:extLst>
                </p:cNvPr>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56" name="Oval 64">
                  <a:extLst>
                    <a:ext uri="{FF2B5EF4-FFF2-40B4-BE49-F238E27FC236}">
                      <a16:creationId xmlns:a16="http://schemas.microsoft.com/office/drawing/2014/main" xmlns="" id="{14F289F8-D4C9-495C-86BD-2393E01BF815}"/>
                    </a:ext>
                  </a:extLst>
                </p:cNvPr>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l-GR" sz="1800">
                    <a:latin typeface="Arial" charset="0"/>
                  </a:endParaRPr>
                </a:p>
              </p:txBody>
            </p:sp>
            <p:sp>
              <p:nvSpPr>
                <p:cNvPr id="8257" name="Oval 65">
                  <a:extLst>
                    <a:ext uri="{FF2B5EF4-FFF2-40B4-BE49-F238E27FC236}">
                      <a16:creationId xmlns:a16="http://schemas.microsoft.com/office/drawing/2014/main" xmlns="" id="{A4FF6A46-0785-49D0-999A-A4A887DE5996}"/>
                    </a:ext>
                  </a:extLst>
                </p:cNvPr>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w="9525">
                  <a:noFill/>
                  <a:round/>
                  <a:headEnd/>
                  <a:tailEnd/>
                </a:ln>
                <a:effectLst/>
              </p:spPr>
              <p:txBody>
                <a:bodyPr/>
                <a:lstStyle/>
                <a:p>
                  <a:pPr>
                    <a:defRPr/>
                  </a:pPr>
                  <a:endParaRPr lang="el-GR" sz="1800">
                    <a:latin typeface="Arial" charset="0"/>
                  </a:endParaRPr>
                </a:p>
              </p:txBody>
            </p:sp>
            <p:sp>
              <p:nvSpPr>
                <p:cNvPr id="8258" name="Oval 66">
                  <a:extLst>
                    <a:ext uri="{FF2B5EF4-FFF2-40B4-BE49-F238E27FC236}">
                      <a16:creationId xmlns:a16="http://schemas.microsoft.com/office/drawing/2014/main" xmlns="" id="{6880512B-450F-43C4-B767-CD6A553AEAA1}"/>
                    </a:ext>
                  </a:extLst>
                </p:cNvPr>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w="9525">
                  <a:noFill/>
                  <a:round/>
                  <a:headEnd/>
                  <a:tailEnd/>
                </a:ln>
                <a:effectLst/>
              </p:spPr>
              <p:txBody>
                <a:bodyPr/>
                <a:lstStyle/>
                <a:p>
                  <a:pPr>
                    <a:defRPr/>
                  </a:pPr>
                  <a:endParaRPr lang="el-GR" sz="1800">
                    <a:latin typeface="Arial" charset="0"/>
                  </a:endParaRPr>
                </a:p>
              </p:txBody>
            </p:sp>
          </p:grpSp>
        </p:grpSp>
      </p:grpSp>
      <p:sp>
        <p:nvSpPr>
          <p:cNvPr id="8259" name="Rectangle 67">
            <a:extLst>
              <a:ext uri="{FF2B5EF4-FFF2-40B4-BE49-F238E27FC236}">
                <a16:creationId xmlns:a16="http://schemas.microsoft.com/office/drawing/2014/main" xmlns="" id="{C9AB1A53-FFC9-4885-9413-D782C18725A3}"/>
              </a:ext>
            </a:extLst>
          </p:cNvPr>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l-GR"/>
              <a:t>Κάντε κλικ για να επεξεργαστείτε τον τίτλο</a:t>
            </a:r>
          </a:p>
        </p:txBody>
      </p:sp>
      <p:sp>
        <p:nvSpPr>
          <p:cNvPr id="8260" name="Rectangle 68">
            <a:extLst>
              <a:ext uri="{FF2B5EF4-FFF2-40B4-BE49-F238E27FC236}">
                <a16:creationId xmlns:a16="http://schemas.microsoft.com/office/drawing/2014/main" xmlns="" id="{B71954F2-0466-42C7-895F-BCA18877CC03}"/>
              </a:ext>
            </a:extLst>
          </p:cNvPr>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8261" name="Rectangle 69">
            <a:extLst>
              <a:ext uri="{FF2B5EF4-FFF2-40B4-BE49-F238E27FC236}">
                <a16:creationId xmlns:a16="http://schemas.microsoft.com/office/drawing/2014/main" xmlns="" id="{1FE25C14-E1A5-42F7-9372-706203AA320B}"/>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a:defRPr/>
            </a:pPr>
            <a:endParaRPr lang="el-GR"/>
          </a:p>
        </p:txBody>
      </p:sp>
      <p:sp>
        <p:nvSpPr>
          <p:cNvPr id="8262" name="Rectangle 70">
            <a:extLst>
              <a:ext uri="{FF2B5EF4-FFF2-40B4-BE49-F238E27FC236}">
                <a16:creationId xmlns:a16="http://schemas.microsoft.com/office/drawing/2014/main" xmlns="" id="{FF20870A-C1C7-4969-B4BD-FB1F556D6DD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a:defRPr/>
            </a:pPr>
            <a:endParaRPr lang="el-GR"/>
          </a:p>
        </p:txBody>
      </p:sp>
      <p:sp>
        <p:nvSpPr>
          <p:cNvPr id="8263" name="Rectangle 71">
            <a:extLst>
              <a:ext uri="{FF2B5EF4-FFF2-40B4-BE49-F238E27FC236}">
                <a16:creationId xmlns:a16="http://schemas.microsoft.com/office/drawing/2014/main" xmlns="" id="{DBC648FA-CCB6-4ADF-9F23-47571F0E768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8ADDF22A-A167-494A-9FF1-5E90DE33A93C}" type="slidenum">
              <a:rPr lang="el-GR" altLang="el-GR"/>
              <a:pPr/>
              <a:t>‹#›</a:t>
            </a:fld>
            <a:endParaRPr lang="el-GR" altLang="el-GR"/>
          </a:p>
        </p:txBody>
      </p:sp>
    </p:spTree>
    <p:extLst>
      <p:ext uri="{BB962C8B-B14F-4D97-AF65-F5344CB8AC3E}">
        <p14:creationId xmlns:p14="http://schemas.microsoft.com/office/powerpoint/2010/main" xmlns="" val="750717958"/>
      </p:ext>
    </p:extLst>
  </p:cSld>
  <p:clrMap bg1="dk2" tx1="lt1" bg2="dk1"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50000"/>
        <a:buFont typeface="Wingdings" panose="05000000000000000000"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folHlink"/>
        </a:buClr>
        <a:buSzPct val="50000"/>
        <a:buFont typeface="Wingdings" panose="05000000000000000000"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38.xml"/><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Layout" Target="../slideLayouts/slideLayout53.xml"/><Relationship Id="rId1" Type="http://schemas.openxmlformats.org/officeDocument/2006/relationships/vmlDrawing" Target="../drawings/vmlDrawing59.vml"/><Relationship Id="rId4" Type="http://schemas.openxmlformats.org/officeDocument/2006/relationships/oleObject" Target="../embeddings/oleObject62.bin"/></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6.xml"/><Relationship Id="rId1" Type="http://schemas.openxmlformats.org/officeDocument/2006/relationships/vmlDrawing" Target="../drawings/vmlDrawing2.v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6.xml"/><Relationship Id="rId1" Type="http://schemas.openxmlformats.org/officeDocument/2006/relationships/vmlDrawing" Target="../drawings/vmlDrawing3.v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6.xml"/><Relationship Id="rId1" Type="http://schemas.openxmlformats.org/officeDocument/2006/relationships/vmlDrawing" Target="../drawings/vmlDrawing4.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6.xml"/><Relationship Id="rId1" Type="http://schemas.openxmlformats.org/officeDocument/2006/relationships/vmlDrawing" Target="../drawings/vmlDrawing5.v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8.xml"/><Relationship Id="rId1" Type="http://schemas.openxmlformats.org/officeDocument/2006/relationships/vmlDrawing" Target="../drawings/vmlDrawing6.vml"/><Relationship Id="rId4" Type="http://schemas.openxmlformats.org/officeDocument/2006/relationships/oleObject" Target="../embeddings/oleObject7.bin"/></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6.xml"/><Relationship Id="rId1" Type="http://schemas.openxmlformats.org/officeDocument/2006/relationships/vmlDrawing" Target="../drawings/vmlDrawing7.v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6.xml"/><Relationship Id="rId1" Type="http://schemas.openxmlformats.org/officeDocument/2006/relationships/vmlDrawing" Target="../drawings/vmlDrawing8.v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6.xml"/><Relationship Id="rId1" Type="http://schemas.openxmlformats.org/officeDocument/2006/relationships/vmlDrawing" Target="../drawings/vmlDrawing9.v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6.xml"/><Relationship Id="rId1" Type="http://schemas.openxmlformats.org/officeDocument/2006/relationships/vmlDrawing" Target="../drawings/vmlDrawing10.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6.xml"/><Relationship Id="rId1" Type="http://schemas.openxmlformats.org/officeDocument/2006/relationships/vmlDrawing" Target="../drawings/vmlDrawing11.v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8.xml"/><Relationship Id="rId1" Type="http://schemas.openxmlformats.org/officeDocument/2006/relationships/vmlDrawing" Target="../drawings/vmlDrawing12.v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69.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6.xml"/><Relationship Id="rId1" Type="http://schemas.openxmlformats.org/officeDocument/2006/relationships/vmlDrawing" Target="../drawings/vmlDrawing13.v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6.xml"/><Relationship Id="rId1" Type="http://schemas.openxmlformats.org/officeDocument/2006/relationships/vmlDrawing" Target="../drawings/vmlDrawing14.v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6.xml"/><Relationship Id="rId1" Type="http://schemas.openxmlformats.org/officeDocument/2006/relationships/vmlDrawing" Target="../drawings/vmlDrawing15.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6.xml"/><Relationship Id="rId1" Type="http://schemas.openxmlformats.org/officeDocument/2006/relationships/vmlDrawing" Target="../drawings/vmlDrawing16.v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6.xml"/><Relationship Id="rId1" Type="http://schemas.openxmlformats.org/officeDocument/2006/relationships/vmlDrawing" Target="../drawings/vmlDrawing17.v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6.xml"/><Relationship Id="rId1" Type="http://schemas.openxmlformats.org/officeDocument/2006/relationships/vmlDrawing" Target="../drawings/vmlDrawing18.v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9.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6.xml"/><Relationship Id="rId1" Type="http://schemas.openxmlformats.org/officeDocument/2006/relationships/vmlDrawing" Target="../drawings/vmlDrawing19.v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6.xml"/><Relationship Id="rId1" Type="http://schemas.openxmlformats.org/officeDocument/2006/relationships/vmlDrawing" Target="../drawings/vmlDrawing20.v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6.xml"/><Relationship Id="rId1" Type="http://schemas.openxmlformats.org/officeDocument/2006/relationships/vmlDrawing" Target="../drawings/vmlDrawing21.vml"/></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6.xml"/><Relationship Id="rId1" Type="http://schemas.openxmlformats.org/officeDocument/2006/relationships/vmlDrawing" Target="../drawings/vmlDrawing22.v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6.xml"/><Relationship Id="rId1" Type="http://schemas.openxmlformats.org/officeDocument/2006/relationships/vmlDrawing" Target="../drawings/vmlDrawing23.v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6.xml"/><Relationship Id="rId1" Type="http://schemas.openxmlformats.org/officeDocument/2006/relationships/vmlDrawing" Target="../drawings/vmlDrawing24.v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6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9.xml"/><Relationship Id="rId4" Type="http://schemas.openxmlformats.org/officeDocument/2006/relationships/image" Target="../media/image69.jpeg"/></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9.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9.xml"/></Relationships>
</file>

<file path=ppt/slides/_rels/slide5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3.xml"/><Relationship Id="rId1" Type="http://schemas.openxmlformats.org/officeDocument/2006/relationships/vmlDrawing" Target="../drawings/vmlDrawing25.v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6.xml"/><Relationship Id="rId1" Type="http://schemas.openxmlformats.org/officeDocument/2006/relationships/vmlDrawing" Target="../drawings/vmlDrawing26.v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6.xml"/><Relationship Id="rId1" Type="http://schemas.openxmlformats.org/officeDocument/2006/relationships/vmlDrawing" Target="../drawings/vmlDrawing27.v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6.xml"/><Relationship Id="rId1" Type="http://schemas.openxmlformats.org/officeDocument/2006/relationships/vmlDrawing" Target="../drawings/vmlDrawing28.v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6.xml"/><Relationship Id="rId1" Type="http://schemas.openxmlformats.org/officeDocument/2006/relationships/vmlDrawing" Target="../drawings/vmlDrawing29.vm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8.xml"/><Relationship Id="rId1" Type="http://schemas.openxmlformats.org/officeDocument/2006/relationships/vmlDrawing" Target="../drawings/vmlDrawing30.v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8.xml"/><Relationship Id="rId4" Type="http://schemas.openxmlformats.org/officeDocument/2006/relationships/image" Target="../media/image81.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6.xml"/><Relationship Id="rId1" Type="http://schemas.openxmlformats.org/officeDocument/2006/relationships/vmlDrawing" Target="../drawings/vmlDrawing31.v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26.xml"/><Relationship Id="rId1" Type="http://schemas.openxmlformats.org/officeDocument/2006/relationships/vmlDrawing" Target="../drawings/vmlDrawing32.v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75.xml"/><Relationship Id="rId1" Type="http://schemas.openxmlformats.org/officeDocument/2006/relationships/vmlDrawing" Target="../drawings/vmlDrawing33.v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75.xml"/><Relationship Id="rId1" Type="http://schemas.openxmlformats.org/officeDocument/2006/relationships/vmlDrawing" Target="../drawings/vmlDrawing34.v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75.xml"/><Relationship Id="rId1" Type="http://schemas.openxmlformats.org/officeDocument/2006/relationships/vmlDrawing" Target="../drawings/vmlDrawing35.v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5.xml"/><Relationship Id="rId1" Type="http://schemas.openxmlformats.org/officeDocument/2006/relationships/vmlDrawing" Target="../drawings/vmlDrawing36.vml"/></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75.xml"/><Relationship Id="rId1" Type="http://schemas.openxmlformats.org/officeDocument/2006/relationships/vmlDrawing" Target="../drawings/vmlDrawing37.v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75.xml"/><Relationship Id="rId1" Type="http://schemas.openxmlformats.org/officeDocument/2006/relationships/vmlDrawing" Target="../drawings/vmlDrawing38.v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Layout" Target="../slideLayouts/slideLayout75.xml"/><Relationship Id="rId1" Type="http://schemas.openxmlformats.org/officeDocument/2006/relationships/vmlDrawing" Target="../drawings/vmlDrawing39.v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75.xml"/><Relationship Id="rId1" Type="http://schemas.openxmlformats.org/officeDocument/2006/relationships/vmlDrawing" Target="../drawings/vmlDrawing40.v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75.xml"/><Relationship Id="rId1" Type="http://schemas.openxmlformats.org/officeDocument/2006/relationships/vmlDrawing" Target="../drawings/vmlDrawing41.v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Layout" Target="../slideLayouts/slideLayout75.xml"/><Relationship Id="rId1" Type="http://schemas.openxmlformats.org/officeDocument/2006/relationships/vmlDrawing" Target="../drawings/vmlDrawing42.vml"/></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Layout" Target="../slideLayouts/slideLayout50.xml"/><Relationship Id="rId1" Type="http://schemas.openxmlformats.org/officeDocument/2006/relationships/vmlDrawing" Target="../drawings/vmlDrawing43.vml"/></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61.xml"/><Relationship Id="rId1" Type="http://schemas.openxmlformats.org/officeDocument/2006/relationships/vmlDrawing" Target="../drawings/vmlDrawing44.v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6.png"/><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46.bin"/><Relationship Id="rId2" Type="http://schemas.openxmlformats.org/officeDocument/2006/relationships/slideLayout" Target="../slideLayouts/slideLayout51.xml"/><Relationship Id="rId1" Type="http://schemas.openxmlformats.org/officeDocument/2006/relationships/vmlDrawing" Target="../drawings/vmlDrawing45.vml"/></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47.bin"/><Relationship Id="rId2" Type="http://schemas.openxmlformats.org/officeDocument/2006/relationships/slideLayout" Target="../slideLayouts/slideLayout61.xml"/><Relationship Id="rId1" Type="http://schemas.openxmlformats.org/officeDocument/2006/relationships/vmlDrawing" Target="../drawings/vmlDrawing46.vml"/></Relationships>
</file>

<file path=ppt/slides/_rels/slide82.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61.xml"/><Relationship Id="rId1" Type="http://schemas.openxmlformats.org/officeDocument/2006/relationships/vmlDrawing" Target="../drawings/vmlDrawing47.vml"/></Relationships>
</file>

<file path=ppt/slides/_rels/slide83.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51.xml"/><Relationship Id="rId1" Type="http://schemas.openxmlformats.org/officeDocument/2006/relationships/vmlDrawing" Target="../drawings/vmlDrawing48.v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1.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50.bin"/><Relationship Id="rId2" Type="http://schemas.openxmlformats.org/officeDocument/2006/relationships/slideLayout" Target="../slideLayouts/slideLayout53.xml"/><Relationship Id="rId1" Type="http://schemas.openxmlformats.org/officeDocument/2006/relationships/vmlDrawing" Target="../drawings/vmlDrawing49.v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51.xml"/><Relationship Id="rId1" Type="http://schemas.openxmlformats.org/officeDocument/2006/relationships/vmlDrawing" Target="../drawings/vmlDrawing50.v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52.bin"/><Relationship Id="rId2" Type="http://schemas.openxmlformats.org/officeDocument/2006/relationships/slideLayout" Target="../slideLayouts/slideLayout51.xml"/><Relationship Id="rId1" Type="http://schemas.openxmlformats.org/officeDocument/2006/relationships/vmlDrawing" Target="../drawings/vmlDrawing51.v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53.bin"/><Relationship Id="rId2" Type="http://schemas.openxmlformats.org/officeDocument/2006/relationships/slideLayout" Target="../slideLayouts/slideLayout61.xml"/><Relationship Id="rId1" Type="http://schemas.openxmlformats.org/officeDocument/2006/relationships/vmlDrawing" Target="../drawings/vmlDrawing52.vml"/></Relationships>
</file>

<file path=ppt/slides/_rels/slide94.xml.rels><?xml version="1.0" encoding="UTF-8" standalone="yes"?>
<Relationships xmlns="http://schemas.openxmlformats.org/package/2006/relationships"><Relationship Id="rId3" Type="http://schemas.openxmlformats.org/officeDocument/2006/relationships/oleObject" Target="../embeddings/oleObject54.bin"/><Relationship Id="rId2" Type="http://schemas.openxmlformats.org/officeDocument/2006/relationships/slideLayout" Target="../slideLayouts/slideLayout62.xml"/><Relationship Id="rId1" Type="http://schemas.openxmlformats.org/officeDocument/2006/relationships/vmlDrawing" Target="../drawings/vmlDrawing53.vml"/><Relationship Id="rId4" Type="http://schemas.openxmlformats.org/officeDocument/2006/relationships/oleObject" Target="../embeddings/oleObject55.bin"/></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51.xml"/><Relationship Id="rId1" Type="http://schemas.openxmlformats.org/officeDocument/2006/relationships/vmlDrawing" Target="../drawings/vmlDrawing54.vml"/></Relationships>
</file>

<file path=ppt/slides/_rels/slide9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61.xml"/><Relationship Id="rId1" Type="http://schemas.openxmlformats.org/officeDocument/2006/relationships/vmlDrawing" Target="../drawings/vmlDrawing55.vml"/><Relationship Id="rId4" Type="http://schemas.openxmlformats.org/officeDocument/2006/relationships/oleObject" Target="../embeddings/oleObject58.bin"/></Relationships>
</file>

<file path=ppt/slides/_rels/slide97.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slideLayout" Target="../slideLayouts/slideLayout61.xml"/><Relationship Id="rId1" Type="http://schemas.openxmlformats.org/officeDocument/2006/relationships/vmlDrawing" Target="../drawings/vmlDrawing56.vml"/></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60.bin"/><Relationship Id="rId2" Type="http://schemas.openxmlformats.org/officeDocument/2006/relationships/slideLayout" Target="../slideLayouts/slideLayout51.xml"/><Relationship Id="rId1" Type="http://schemas.openxmlformats.org/officeDocument/2006/relationships/vmlDrawing" Target="../drawings/vmlDrawing57.vml"/></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51.xml"/><Relationship Id="rId1" Type="http://schemas.openxmlformats.org/officeDocument/2006/relationships/vmlDrawing" Target="../drawings/vmlDrawing58.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A08FE10-BACE-4813-94B8-2BB07BCB9855}"/>
              </a:ext>
            </a:extLst>
          </p:cNvPr>
          <p:cNvSpPr txBox="1"/>
          <p:nvPr/>
        </p:nvSpPr>
        <p:spPr>
          <a:xfrm>
            <a:off x="2965142" y="1846555"/>
            <a:ext cx="6178858" cy="1323439"/>
          </a:xfrm>
          <a:prstGeom prst="rect">
            <a:avLst/>
          </a:prstGeom>
          <a:noFill/>
        </p:spPr>
        <p:txBody>
          <a:bodyPr wrap="square" rtlCol="0">
            <a:spAutoFit/>
          </a:bodyPr>
          <a:lstStyle/>
          <a:p>
            <a:pPr algn="ctr"/>
            <a:r>
              <a:rPr lang="el-GR" sz="4000" b="1"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ΔΙΑΤΑΡΑΧΕΣ ΑΓΩΓΗΣ ΚΑΙ ΡΥΘΜΟΥ</a:t>
            </a:r>
          </a:p>
        </p:txBody>
      </p:sp>
    </p:spTree>
    <p:extLst>
      <p:ext uri="{BB962C8B-B14F-4D97-AF65-F5344CB8AC3E}">
        <p14:creationId xmlns:p14="http://schemas.microsoft.com/office/powerpoint/2010/main" xmlns="" val="2730564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7A34CDCF-648E-41D3-A9CC-9225569F085F}"/>
              </a:ext>
            </a:extLst>
          </p:cNvPr>
          <p:cNvSpPr>
            <a:spLocks noGrp="1"/>
          </p:cNvSpPr>
          <p:nvPr>
            <p:ph type="title"/>
          </p:nvPr>
        </p:nvSpPr>
        <p:spPr>
          <a:xfrm>
            <a:off x="3195638" y="417514"/>
            <a:ext cx="6115050" cy="511175"/>
          </a:xfrm>
          <a:ln w="38100">
            <a:solidFill>
              <a:schemeClr val="tx1"/>
            </a:solidFill>
          </a:ln>
        </p:spPr>
        <p:txBody>
          <a:bodyPr/>
          <a:lstStyle/>
          <a:p>
            <a:pPr>
              <a:defRPr/>
            </a:pPr>
            <a:r>
              <a:rPr lang="en-US"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Recording </a:t>
            </a:r>
            <a:r>
              <a:rPr lang="en-US" sz="2000" b="1" i="1" dirty="0" err="1">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intracardiac</a:t>
            </a:r>
            <a:r>
              <a:rPr lang="en-US"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n-US" sz="2000" b="1" i="1" dirty="0" err="1">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electrograms</a:t>
            </a:r>
            <a:endParaRPr lang="el-GR"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sp>
        <p:nvSpPr>
          <p:cNvPr id="6" name="5 - Ορθογώνιο">
            <a:extLst>
              <a:ext uri="{FF2B5EF4-FFF2-40B4-BE49-F238E27FC236}">
                <a16:creationId xmlns:a16="http://schemas.microsoft.com/office/drawing/2014/main" xmlns="" id="{9A5982EB-9FF0-48BA-A016-72CFB2DA9387}"/>
              </a:ext>
            </a:extLst>
          </p:cNvPr>
          <p:cNvSpPr/>
          <p:nvPr/>
        </p:nvSpPr>
        <p:spPr>
          <a:xfrm>
            <a:off x="7239000" y="6367464"/>
            <a:ext cx="3214688" cy="276225"/>
          </a:xfrm>
          <a:prstGeom prst="rect">
            <a:avLst/>
          </a:prstGeom>
        </p:spPr>
        <p:txBody>
          <a:bodyPr>
            <a:spAutoFit/>
          </a:bodyPr>
          <a:lstStyle/>
          <a:p>
            <a:pPr fontAlgn="base">
              <a:spcBef>
                <a:spcPct val="0"/>
              </a:spcBef>
              <a:spcAft>
                <a:spcPct val="0"/>
              </a:spcAft>
              <a:defRPr/>
            </a:pPr>
            <a:r>
              <a:rPr lang="en-US" sz="1200" b="1" i="1" dirty="0" err="1">
                <a:solidFill>
                  <a:srgbClr val="FF0066"/>
                </a:solidFill>
                <a:effectLst>
                  <a:outerShdw blurRad="38100" dist="38100" dir="2700000" algn="tl">
                    <a:srgbClr val="000000">
                      <a:alpha val="43137"/>
                    </a:srgbClr>
                  </a:outerShdw>
                </a:effectLst>
                <a:latin typeface="Arial" charset="0"/>
              </a:rPr>
              <a:t>Electrophysiologic</a:t>
            </a:r>
            <a:r>
              <a:rPr lang="en-US" sz="1200" b="1" i="1" dirty="0">
                <a:solidFill>
                  <a:srgbClr val="FF0066"/>
                </a:solidFill>
                <a:effectLst>
                  <a:outerShdw blurRad="38100" dist="38100" dir="2700000" algn="tl">
                    <a:srgbClr val="000000">
                      <a:alpha val="43137"/>
                    </a:srgbClr>
                  </a:outerShdw>
                </a:effectLst>
                <a:latin typeface="Arial" charset="0"/>
              </a:rPr>
              <a:t> testing, Rich. </a:t>
            </a:r>
            <a:r>
              <a:rPr lang="en-US" sz="1200" b="1" i="1" dirty="0" err="1">
                <a:solidFill>
                  <a:srgbClr val="FF0066"/>
                </a:solidFill>
                <a:effectLst>
                  <a:outerShdw blurRad="38100" dist="38100" dir="2700000" algn="tl">
                    <a:srgbClr val="000000">
                      <a:alpha val="43137"/>
                    </a:srgbClr>
                  </a:outerShdw>
                </a:effectLst>
                <a:latin typeface="Arial" charset="0"/>
              </a:rPr>
              <a:t>Fogoros</a:t>
            </a:r>
            <a:endParaRPr lang="el-GR" sz="1200" b="1" i="1" dirty="0">
              <a:solidFill>
                <a:srgbClr val="FF0066"/>
              </a:solidFill>
              <a:effectLst>
                <a:outerShdw blurRad="38100" dist="38100" dir="2700000" algn="tl">
                  <a:srgbClr val="000000">
                    <a:alpha val="43137"/>
                  </a:srgbClr>
                </a:outerShdw>
              </a:effectLst>
              <a:latin typeface="Arial" charset="0"/>
            </a:endParaRPr>
          </a:p>
        </p:txBody>
      </p:sp>
      <p:pic>
        <p:nvPicPr>
          <p:cNvPr id="56324" name="Picture 2">
            <a:extLst>
              <a:ext uri="{FF2B5EF4-FFF2-40B4-BE49-F238E27FC236}">
                <a16:creationId xmlns:a16="http://schemas.microsoft.com/office/drawing/2014/main" xmlns="" id="{C157B158-EF37-44C7-A7B7-FE51E8C5297A}"/>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6381751" y="1285875"/>
            <a:ext cx="3857625" cy="3500438"/>
          </a:xfrm>
          <a:noFill/>
        </p:spPr>
      </p:pic>
      <p:pic>
        <p:nvPicPr>
          <p:cNvPr id="56325" name="Picture 3">
            <a:extLst>
              <a:ext uri="{FF2B5EF4-FFF2-40B4-BE49-F238E27FC236}">
                <a16:creationId xmlns:a16="http://schemas.microsoft.com/office/drawing/2014/main" xmlns="" id="{AEEBED48-EC99-4420-A0F7-D5481B998C2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66875" y="1285875"/>
            <a:ext cx="4071938"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6" name="Picture 3">
            <a:extLst>
              <a:ext uri="{FF2B5EF4-FFF2-40B4-BE49-F238E27FC236}">
                <a16:creationId xmlns:a16="http://schemas.microsoft.com/office/drawing/2014/main" xmlns="" id="{95C581B0-D643-4014-9BDC-B43258EF32AF}"/>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66875" y="5000626"/>
            <a:ext cx="4071938"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9871630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xmlns="" id="{D0BBCA5B-C2A7-4EFD-BA5A-DCD1CA7A4522}"/>
              </a:ext>
            </a:extLst>
          </p:cNvPr>
          <p:cNvSpPr>
            <a:spLocks noGrp="1" noChangeArrowheads="1"/>
          </p:cNvSpPr>
          <p:nvPr>
            <p:ph type="title"/>
          </p:nvPr>
        </p:nvSpPr>
        <p:spPr>
          <a:xfrm>
            <a:off x="1981200" y="115888"/>
            <a:ext cx="8229600" cy="1143000"/>
          </a:xfrm>
        </p:spPr>
        <p:txBody>
          <a:bodyPr/>
          <a:lstStyle/>
          <a:p>
            <a:pPr eaLnBrk="1" hangingPunct="1">
              <a:defRPr/>
            </a:pPr>
            <a:r>
              <a:rPr lang="en-US" sz="2400" b="1" i="1" dirty="0">
                <a:solidFill>
                  <a:srgbClr val="C00000"/>
                </a:solidFill>
                <a:effectLst>
                  <a:outerShdw blurRad="38100" dist="38100" dir="2700000" algn="tl">
                    <a:srgbClr val="000000">
                      <a:alpha val="43137"/>
                    </a:srgbClr>
                  </a:outerShdw>
                </a:effectLst>
              </a:rPr>
              <a:t>Differential diagnosis of  Narrow-Complex Tachycardia</a:t>
            </a:r>
            <a:endParaRPr lang="el-GR" sz="2400" b="1" i="1" u="sng" dirty="0">
              <a:solidFill>
                <a:srgbClr val="C00000"/>
              </a:solidFill>
              <a:effectLst>
                <a:outerShdw blurRad="38100" dist="38100" dir="2700000" algn="tl">
                  <a:srgbClr val="000000">
                    <a:alpha val="43137"/>
                  </a:srgbClr>
                </a:outerShdw>
              </a:effectLst>
            </a:endParaRPr>
          </a:p>
        </p:txBody>
      </p:sp>
      <p:sp>
        <p:nvSpPr>
          <p:cNvPr id="92163" name="Rectangle 3">
            <a:extLst>
              <a:ext uri="{FF2B5EF4-FFF2-40B4-BE49-F238E27FC236}">
                <a16:creationId xmlns:a16="http://schemas.microsoft.com/office/drawing/2014/main" xmlns="" id="{05AFAE21-7A81-4FE2-950A-069BFB4F2CEB}"/>
              </a:ext>
            </a:extLst>
          </p:cNvPr>
          <p:cNvSpPr>
            <a:spLocks noGrp="1" noChangeArrowheads="1"/>
          </p:cNvSpPr>
          <p:nvPr>
            <p:ph type="body" sz="half" idx="1"/>
          </p:nvPr>
        </p:nvSpPr>
        <p:spPr>
          <a:xfrm>
            <a:off x="1981200" y="1125538"/>
            <a:ext cx="4038600" cy="4525962"/>
          </a:xfrm>
        </p:spPr>
        <p:txBody>
          <a:bodyPr/>
          <a:lstStyle/>
          <a:p>
            <a:pPr eaLnBrk="1" hangingPunct="1">
              <a:buFontTx/>
              <a:buNone/>
            </a:pPr>
            <a:r>
              <a:rPr lang="el-GR" altLang="el-GR" sz="1800" b="1" i="1">
                <a:solidFill>
                  <a:srgbClr val="FF0066"/>
                </a:solidFill>
              </a:rPr>
              <a:t>Α) ΑΝΑΙΜΑΚΤΗ ΔΙΕΡΕΥΝΗΣΗ</a:t>
            </a:r>
            <a:r>
              <a:rPr lang="en-US" altLang="el-GR" sz="1800" b="1" i="1">
                <a:solidFill>
                  <a:srgbClr val="FF0066"/>
                </a:solidFill>
              </a:rPr>
              <a:t>:</a:t>
            </a:r>
          </a:p>
          <a:p>
            <a:pPr eaLnBrk="1" hangingPunct="1">
              <a:buFontTx/>
              <a:buNone/>
            </a:pPr>
            <a:r>
              <a:rPr lang="en-US" altLang="el-GR" sz="1600">
                <a:solidFill>
                  <a:schemeClr val="accent2"/>
                </a:solidFill>
              </a:rPr>
              <a:t>      </a:t>
            </a:r>
            <a:r>
              <a:rPr lang="el-GR" altLang="el-GR" sz="1800" b="1">
                <a:solidFill>
                  <a:schemeClr val="accent2"/>
                </a:solidFill>
              </a:rPr>
              <a:t>α) Ιστορικό - ΗΚΓ</a:t>
            </a:r>
          </a:p>
        </p:txBody>
      </p:sp>
      <p:pic>
        <p:nvPicPr>
          <p:cNvPr id="92164" name="Picture 4" descr="figure2">
            <a:extLst>
              <a:ext uri="{FF2B5EF4-FFF2-40B4-BE49-F238E27FC236}">
                <a16:creationId xmlns:a16="http://schemas.microsoft.com/office/drawing/2014/main" xmlns="" id="{6C6D8603-52B4-414F-B462-AED7C38407A7}"/>
              </a:ext>
            </a:extLst>
          </p:cNvPr>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a:xfrm>
            <a:off x="3071814" y="1844675"/>
            <a:ext cx="6192837" cy="4681538"/>
          </a:xfrm>
          <a:noFill/>
        </p:spPr>
      </p:pic>
      <p:sp>
        <p:nvSpPr>
          <p:cNvPr id="92165" name="Text Box 6">
            <a:extLst>
              <a:ext uri="{FF2B5EF4-FFF2-40B4-BE49-F238E27FC236}">
                <a16:creationId xmlns:a16="http://schemas.microsoft.com/office/drawing/2014/main" xmlns="" id="{8BEE1F11-C44D-4C68-93F6-6CD4E8E081B0}"/>
              </a:ext>
            </a:extLst>
          </p:cNvPr>
          <p:cNvSpPr txBox="1">
            <a:spLocks noChangeArrowheads="1"/>
          </p:cNvSpPr>
          <p:nvPr/>
        </p:nvSpPr>
        <p:spPr bwMode="auto">
          <a:xfrm>
            <a:off x="8543926" y="6524626"/>
            <a:ext cx="16557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l-GR" altLang="el-GR" sz="1800">
              <a:solidFill>
                <a:srgbClr val="000000"/>
              </a:solidFill>
            </a:endParaRPr>
          </a:p>
        </p:txBody>
      </p:sp>
      <p:sp>
        <p:nvSpPr>
          <p:cNvPr id="92166" name="Text Box 7">
            <a:extLst>
              <a:ext uri="{FF2B5EF4-FFF2-40B4-BE49-F238E27FC236}">
                <a16:creationId xmlns:a16="http://schemas.microsoft.com/office/drawing/2014/main" xmlns="" id="{16675200-2A84-40BE-A07A-0ADC20876649}"/>
              </a:ext>
            </a:extLst>
          </p:cNvPr>
          <p:cNvSpPr txBox="1">
            <a:spLocks noChangeArrowheads="1"/>
          </p:cNvSpPr>
          <p:nvPr/>
        </p:nvSpPr>
        <p:spPr bwMode="auto">
          <a:xfrm>
            <a:off x="8401051" y="6569076"/>
            <a:ext cx="2087563"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ACC/AHA Guidelines 2003.</a:t>
            </a:r>
            <a:endParaRPr lang="el-GR" altLang="el-GR" sz="1000">
              <a:solidFill>
                <a:srgbClr val="FF0066"/>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
            <a:extLst>
              <a:ext uri="{FF2B5EF4-FFF2-40B4-BE49-F238E27FC236}">
                <a16:creationId xmlns:a16="http://schemas.microsoft.com/office/drawing/2014/main" xmlns="" id="{D96B3E5A-0900-4D9D-A269-0B2A5C3E248D}"/>
              </a:ext>
            </a:extLst>
          </p:cNvPr>
          <p:cNvSpPr>
            <a:spLocks noGrp="1" noChangeArrowheads="1"/>
          </p:cNvSpPr>
          <p:nvPr>
            <p:ph type="title"/>
          </p:nvPr>
        </p:nvSpPr>
        <p:spPr/>
        <p:txBody>
          <a:bodyPr/>
          <a:lstStyle/>
          <a:p>
            <a:pPr eaLnBrk="1" hangingPunct="1"/>
            <a:r>
              <a:rPr lang="en-US" altLang="el-GR"/>
              <a:t>                                                             </a:t>
            </a:r>
            <a:endParaRPr lang="el-GR" altLang="el-GR"/>
          </a:p>
        </p:txBody>
      </p:sp>
      <p:sp>
        <p:nvSpPr>
          <p:cNvPr id="93187" name="Rectangle 7">
            <a:extLst>
              <a:ext uri="{FF2B5EF4-FFF2-40B4-BE49-F238E27FC236}">
                <a16:creationId xmlns:a16="http://schemas.microsoft.com/office/drawing/2014/main" xmlns="" id="{B368DA62-2A4C-4EB4-8AFF-B5A71D8B4036}"/>
              </a:ext>
            </a:extLst>
          </p:cNvPr>
          <p:cNvSpPr>
            <a:spLocks noChangeArrowheads="1"/>
          </p:cNvSpPr>
          <p:nvPr/>
        </p:nvSpPr>
        <p:spPr bwMode="auto">
          <a:xfrm>
            <a:off x="8543926" y="6491288"/>
            <a:ext cx="17573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ACC/AHA Guidelines 2003</a:t>
            </a:r>
            <a:r>
              <a:rPr lang="en-US" altLang="el-GR" sz="1800">
                <a:solidFill>
                  <a:srgbClr val="FF0066"/>
                </a:solidFill>
              </a:rPr>
              <a:t>.</a:t>
            </a:r>
            <a:endParaRPr lang="el-GR" altLang="el-GR" sz="1800">
              <a:solidFill>
                <a:srgbClr val="FF0066"/>
              </a:solidFill>
            </a:endParaRPr>
          </a:p>
        </p:txBody>
      </p:sp>
      <p:sp>
        <p:nvSpPr>
          <p:cNvPr id="93188" name="Text Box 8">
            <a:extLst>
              <a:ext uri="{FF2B5EF4-FFF2-40B4-BE49-F238E27FC236}">
                <a16:creationId xmlns:a16="http://schemas.microsoft.com/office/drawing/2014/main" xmlns="" id="{7A71CDF1-0FE9-4029-8245-7E3C6E57097E}"/>
              </a:ext>
            </a:extLst>
          </p:cNvPr>
          <p:cNvSpPr txBox="1">
            <a:spLocks noChangeArrowheads="1"/>
          </p:cNvSpPr>
          <p:nvPr/>
        </p:nvSpPr>
        <p:spPr bwMode="auto">
          <a:xfrm>
            <a:off x="7824788" y="2852738"/>
            <a:ext cx="19431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l-GR" altLang="el-GR" sz="1800">
              <a:solidFill>
                <a:srgbClr val="000000"/>
              </a:solidFill>
            </a:endParaRPr>
          </a:p>
        </p:txBody>
      </p:sp>
      <p:sp>
        <p:nvSpPr>
          <p:cNvPr id="93189" name="Θέση περιεχομένου 1">
            <a:extLst>
              <a:ext uri="{FF2B5EF4-FFF2-40B4-BE49-F238E27FC236}">
                <a16:creationId xmlns:a16="http://schemas.microsoft.com/office/drawing/2014/main" xmlns="" id="{957F0751-CD5E-4910-8829-895F627BA726}"/>
              </a:ext>
            </a:extLst>
          </p:cNvPr>
          <p:cNvSpPr>
            <a:spLocks noGrp="1" noChangeArrowheads="1"/>
          </p:cNvSpPr>
          <p:nvPr>
            <p:ph sz="half" idx="1"/>
          </p:nvPr>
        </p:nvSpPr>
        <p:spPr/>
        <p:txBody>
          <a:bodyPr/>
          <a:lstStyle/>
          <a:p>
            <a:endParaRPr lang="el-GR" altLang="el-GR"/>
          </a:p>
        </p:txBody>
      </p:sp>
      <p:pic>
        <p:nvPicPr>
          <p:cNvPr id="93190" name="Εικόνα 4">
            <a:extLst>
              <a:ext uri="{FF2B5EF4-FFF2-40B4-BE49-F238E27FC236}">
                <a16:creationId xmlns:a16="http://schemas.microsoft.com/office/drawing/2014/main" xmlns="" id="{5AFA308E-0E73-422A-B4F5-A496F0B69817}"/>
              </a:ext>
            </a:extLst>
          </p:cNvPr>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847851" y="328613"/>
            <a:ext cx="8607425" cy="6323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93191" name="Object 9">
            <a:extLst>
              <a:ext uri="{FF2B5EF4-FFF2-40B4-BE49-F238E27FC236}">
                <a16:creationId xmlns:a16="http://schemas.microsoft.com/office/drawing/2014/main" xmlns="" id="{84919D3A-28F4-47AB-A79D-A2C17A58BCB5}"/>
              </a:ext>
            </a:extLst>
          </p:cNvPr>
          <p:cNvGraphicFramePr>
            <a:graphicFrameLocks noGrp="1" noChangeAspect="1"/>
          </p:cNvGraphicFramePr>
          <p:nvPr>
            <p:ph sz="half" idx="2"/>
          </p:nvPr>
        </p:nvGraphicFramePr>
        <p:xfrm>
          <a:off x="7680325" y="3562351"/>
          <a:ext cx="1511300" cy="601663"/>
        </p:xfrm>
        <a:graphic>
          <a:graphicData uri="http://schemas.openxmlformats.org/presentationml/2006/ole">
            <p:oleObj spid="_x0000_s50188" name="Εικόνα bitmap" r:id="rId4" imgW="2561905" imgH="1019048" progId="PBrush">
              <p:embed/>
            </p:oleObj>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TextBox">
            <a:extLst>
              <a:ext uri="{FF2B5EF4-FFF2-40B4-BE49-F238E27FC236}">
                <a16:creationId xmlns:a16="http://schemas.microsoft.com/office/drawing/2014/main" xmlns="" id="{458214ED-EFD2-47A7-999E-7126BF1291C6}"/>
              </a:ext>
            </a:extLst>
          </p:cNvPr>
          <p:cNvSpPr txBox="1"/>
          <p:nvPr/>
        </p:nvSpPr>
        <p:spPr>
          <a:xfrm>
            <a:off x="2381251" y="1414464"/>
            <a:ext cx="7358063" cy="3140075"/>
          </a:xfrm>
          <a:prstGeom prst="rect">
            <a:avLst/>
          </a:prstGeom>
          <a:noFill/>
        </p:spPr>
        <p:txBody>
          <a:bodyPr>
            <a:spAutoFit/>
          </a:bodyPr>
          <a:lstStyle/>
          <a:p>
            <a:pPr eaLnBrk="1" hangingPunct="1">
              <a:defRPr/>
            </a:pPr>
            <a:r>
              <a:rPr lang="en-US" sz="6600" b="1" i="1" dirty="0">
                <a:effectLst>
                  <a:outerShdw blurRad="38100" dist="38100" dir="2700000" algn="tl">
                    <a:srgbClr val="000000">
                      <a:alpha val="43137"/>
                    </a:srgbClr>
                  </a:outerShdw>
                </a:effectLst>
                <a:latin typeface="Edwardian Script ITC" pitchFamily="66" charset="0"/>
              </a:rPr>
              <a:t>“Thank you </a:t>
            </a:r>
          </a:p>
          <a:p>
            <a:pPr algn="ctr" eaLnBrk="1" hangingPunct="1">
              <a:defRPr/>
            </a:pPr>
            <a:r>
              <a:rPr lang="en-US" sz="6600" b="1" i="1" dirty="0">
                <a:effectLst>
                  <a:outerShdw blurRad="38100" dist="38100" dir="2700000" algn="tl">
                    <a:srgbClr val="000000">
                      <a:alpha val="43137"/>
                    </a:srgbClr>
                  </a:outerShdw>
                </a:effectLst>
                <a:latin typeface="Edwardian Script ITC" pitchFamily="66" charset="0"/>
              </a:rPr>
              <a:t>for your </a:t>
            </a:r>
          </a:p>
          <a:p>
            <a:pPr algn="ctr" eaLnBrk="1" hangingPunct="1">
              <a:defRPr/>
            </a:pPr>
            <a:r>
              <a:rPr lang="en-US" sz="6600" b="1" i="1" dirty="0">
                <a:effectLst>
                  <a:outerShdw blurRad="38100" dist="38100" dir="2700000" algn="tl">
                    <a:srgbClr val="000000">
                      <a:alpha val="43137"/>
                    </a:srgbClr>
                  </a:outerShdw>
                </a:effectLst>
                <a:latin typeface="Edwardian Script ITC" pitchFamily="66" charset="0"/>
              </a:rPr>
              <a:t>                            attention”</a:t>
            </a:r>
            <a:endParaRPr lang="el-GR" sz="6600" b="1" i="1"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3676428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4">
            <a:extLst>
              <a:ext uri="{FF2B5EF4-FFF2-40B4-BE49-F238E27FC236}">
                <a16:creationId xmlns:a16="http://schemas.microsoft.com/office/drawing/2014/main" xmlns="" id="{2DC1615A-62E4-4407-AD71-D8F8323D2D83}"/>
              </a:ext>
            </a:extLst>
          </p:cNvPr>
          <p:cNvSpPr>
            <a:spLocks noGrp="1" noChangeArrowheads="1"/>
          </p:cNvSpPr>
          <p:nvPr>
            <p:ph type="ctrTitle"/>
          </p:nvPr>
        </p:nvSpPr>
        <p:spPr>
          <a:xfrm>
            <a:off x="2068513" y="-611188"/>
            <a:ext cx="7772400" cy="1736726"/>
          </a:xfrm>
        </p:spPr>
        <p:txBody>
          <a:bodyPr/>
          <a:lstStyle/>
          <a:p>
            <a:pPr eaLnBrk="1" hangingPunct="1">
              <a:defRPr/>
            </a:pPr>
            <a:r>
              <a:rPr lang="el-GR" sz="2800" u="sng">
                <a:solidFill>
                  <a:schemeClr val="tx1"/>
                </a:solidFill>
              </a:rPr>
              <a:t>ΥΠΕΡΚΟΙΛΙΑΚΕΣ ΑΡΡΥΘΜΙΕΣ</a:t>
            </a:r>
          </a:p>
        </p:txBody>
      </p:sp>
      <p:sp>
        <p:nvSpPr>
          <p:cNvPr id="10245" name="Rectangle 5">
            <a:extLst>
              <a:ext uri="{FF2B5EF4-FFF2-40B4-BE49-F238E27FC236}">
                <a16:creationId xmlns:a16="http://schemas.microsoft.com/office/drawing/2014/main" xmlns="" id="{25B43EFB-4459-46A8-B2E4-3D194581A128}"/>
              </a:ext>
            </a:extLst>
          </p:cNvPr>
          <p:cNvSpPr>
            <a:spLocks noGrp="1" noChangeArrowheads="1"/>
          </p:cNvSpPr>
          <p:nvPr>
            <p:ph type="subTitle" idx="1"/>
          </p:nvPr>
        </p:nvSpPr>
        <p:spPr>
          <a:xfrm>
            <a:off x="1920875" y="1701801"/>
            <a:ext cx="8351838" cy="5688013"/>
          </a:xfrm>
        </p:spPr>
        <p:txBody>
          <a:bodyPr/>
          <a:lstStyle/>
          <a:p>
            <a:pPr algn="l" eaLnBrk="1" hangingPunct="1">
              <a:defRPr/>
            </a:pPr>
            <a:r>
              <a:rPr lang="el-GR" sz="2800" b="1">
                <a:solidFill>
                  <a:srgbClr val="FFFF00"/>
                </a:solidFill>
              </a:rPr>
              <a:t>Ι. Από τον φλεβόκομβο</a:t>
            </a:r>
          </a:p>
          <a:p>
            <a:pPr algn="l" eaLnBrk="1" hangingPunct="1">
              <a:defRPr/>
            </a:pPr>
            <a:endParaRPr lang="el-GR" sz="2800" b="1">
              <a:solidFill>
                <a:srgbClr val="FFFF00"/>
              </a:solidFill>
            </a:endParaRPr>
          </a:p>
          <a:p>
            <a:pPr algn="l" eaLnBrk="1" hangingPunct="1">
              <a:defRPr/>
            </a:pPr>
            <a:r>
              <a:rPr lang="el-GR" sz="2800"/>
              <a:t>	1. Φλεβοκομβική ταχυκαρδία</a:t>
            </a:r>
          </a:p>
          <a:p>
            <a:pPr algn="l" eaLnBrk="1" hangingPunct="1">
              <a:defRPr/>
            </a:pPr>
            <a:r>
              <a:rPr lang="el-GR" sz="2800"/>
              <a:t>	2. Φλεβοκομβική βραδυκαρδία</a:t>
            </a:r>
          </a:p>
          <a:p>
            <a:pPr algn="l" eaLnBrk="1" hangingPunct="1">
              <a:defRPr/>
            </a:pPr>
            <a:r>
              <a:rPr lang="el-GR" sz="2800"/>
              <a:t>	3. Φλεβοκομβική ή αναπνευστική αρρυθμία.</a:t>
            </a:r>
          </a:p>
          <a:p>
            <a:pPr algn="l" eaLnBrk="1" hangingPunct="1">
              <a:defRPr/>
            </a:pPr>
            <a:r>
              <a:rPr lang="el-GR" sz="2800"/>
              <a:t>	4. Φλεβοκομβοκολπικός αποκλεισμός.</a:t>
            </a:r>
          </a:p>
          <a:p>
            <a:pPr algn="l" eaLnBrk="1" hangingPunct="1">
              <a:defRPr/>
            </a:pPr>
            <a:r>
              <a:rPr lang="el-GR" sz="2800"/>
              <a:t> 	5. Φλεβοκολπική παύση</a:t>
            </a:r>
          </a:p>
        </p:txBody>
      </p:sp>
    </p:spTree>
    <p:extLst>
      <p:ext uri="{BB962C8B-B14F-4D97-AF65-F5344CB8AC3E}">
        <p14:creationId xmlns:p14="http://schemas.microsoft.com/office/powerpoint/2010/main" xmlns="" val="256845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xmlns="" id="{31FE74D2-6A02-49CC-884A-3660E4C1EDEC}"/>
              </a:ext>
            </a:extLst>
          </p:cNvPr>
          <p:cNvSpPr>
            <a:spLocks noGrp="1" noChangeArrowheads="1"/>
          </p:cNvSpPr>
          <p:nvPr>
            <p:ph type="body" idx="1"/>
          </p:nvPr>
        </p:nvSpPr>
        <p:spPr>
          <a:xfrm>
            <a:off x="1981200" y="1052514"/>
            <a:ext cx="8229600" cy="6264275"/>
          </a:xfrm>
        </p:spPr>
        <p:txBody>
          <a:bodyPr/>
          <a:lstStyle/>
          <a:p>
            <a:pPr eaLnBrk="1" hangingPunct="1">
              <a:lnSpc>
                <a:spcPct val="80000"/>
              </a:lnSpc>
              <a:buFont typeface="Wingdings" panose="05000000000000000000" pitchFamily="2" charset="2"/>
              <a:buNone/>
              <a:defRPr/>
            </a:pPr>
            <a:r>
              <a:rPr lang="el-GR" sz="2800" b="1">
                <a:solidFill>
                  <a:srgbClr val="FFFF00"/>
                </a:solidFill>
              </a:rPr>
              <a:t>ΙΙ. Από τον κόλπο</a:t>
            </a:r>
            <a:r>
              <a:rPr lang="el-GR" sz="2400"/>
              <a:t> </a:t>
            </a:r>
          </a:p>
          <a:p>
            <a:pPr eaLnBrk="1" hangingPunct="1">
              <a:lnSpc>
                <a:spcPct val="80000"/>
              </a:lnSpc>
              <a:buFont typeface="Wingdings" panose="05000000000000000000" pitchFamily="2" charset="2"/>
              <a:buNone/>
              <a:defRPr/>
            </a:pPr>
            <a:endParaRPr lang="el-GR" sz="2400"/>
          </a:p>
          <a:p>
            <a:pPr eaLnBrk="1" hangingPunct="1">
              <a:lnSpc>
                <a:spcPct val="80000"/>
              </a:lnSpc>
              <a:buFont typeface="Wingdings" panose="05000000000000000000" pitchFamily="2" charset="2"/>
              <a:buNone/>
              <a:defRPr/>
            </a:pPr>
            <a:r>
              <a:rPr lang="el-GR" sz="2000"/>
              <a:t>		</a:t>
            </a:r>
            <a:r>
              <a:rPr lang="el-GR" sz="2400"/>
              <a:t>1. Έκτακτες κολπικές συστολές</a:t>
            </a:r>
          </a:p>
          <a:p>
            <a:pPr eaLnBrk="1" hangingPunct="1">
              <a:lnSpc>
                <a:spcPct val="80000"/>
              </a:lnSpc>
              <a:buFont typeface="Wingdings" panose="05000000000000000000" pitchFamily="2" charset="2"/>
              <a:buNone/>
              <a:defRPr/>
            </a:pPr>
            <a:r>
              <a:rPr lang="el-GR" sz="2400"/>
              <a:t>		2. Κολπικές διαφυγές</a:t>
            </a:r>
          </a:p>
          <a:p>
            <a:pPr eaLnBrk="1" hangingPunct="1">
              <a:lnSpc>
                <a:spcPct val="80000"/>
              </a:lnSpc>
              <a:buFont typeface="Wingdings" panose="05000000000000000000" pitchFamily="2" charset="2"/>
              <a:buNone/>
              <a:defRPr/>
            </a:pPr>
            <a:r>
              <a:rPr lang="el-GR" sz="2400"/>
              <a:t>		3. Παροξυσμική κολπική ταχυκαρδία </a:t>
            </a:r>
            <a:r>
              <a:rPr lang="en-US" sz="2400"/>
              <a:t>(PAT)</a:t>
            </a:r>
          </a:p>
          <a:p>
            <a:pPr eaLnBrk="1" hangingPunct="1">
              <a:lnSpc>
                <a:spcPct val="80000"/>
              </a:lnSpc>
              <a:buFont typeface="Wingdings" panose="05000000000000000000" pitchFamily="2" charset="2"/>
              <a:buNone/>
              <a:defRPr/>
            </a:pPr>
            <a:r>
              <a:rPr lang="el-GR" sz="2400"/>
              <a:t>		4. Παροξυσμική κολπική ταχυκαρδία με αποκλεισμό</a:t>
            </a:r>
          </a:p>
          <a:p>
            <a:pPr eaLnBrk="1" hangingPunct="1">
              <a:lnSpc>
                <a:spcPct val="80000"/>
              </a:lnSpc>
              <a:buFont typeface="Wingdings" panose="05000000000000000000" pitchFamily="2" charset="2"/>
              <a:buNone/>
              <a:defRPr/>
            </a:pPr>
            <a:r>
              <a:rPr lang="el-GR" sz="2400"/>
              <a:t>               </a:t>
            </a:r>
            <a:r>
              <a:rPr lang="en-US" sz="2400"/>
              <a:t>(PAT with block)</a:t>
            </a:r>
          </a:p>
          <a:p>
            <a:pPr eaLnBrk="1" hangingPunct="1">
              <a:lnSpc>
                <a:spcPct val="80000"/>
              </a:lnSpc>
              <a:buFont typeface="Wingdings" panose="05000000000000000000" pitchFamily="2" charset="2"/>
              <a:buNone/>
              <a:defRPr/>
            </a:pPr>
            <a:r>
              <a:rPr lang="en-US" sz="2400"/>
              <a:t>		5. </a:t>
            </a:r>
            <a:r>
              <a:rPr lang="el-GR" sz="2400"/>
              <a:t>Κολπικός πτερυγισμός</a:t>
            </a:r>
          </a:p>
          <a:p>
            <a:pPr eaLnBrk="1" hangingPunct="1">
              <a:lnSpc>
                <a:spcPct val="80000"/>
              </a:lnSpc>
              <a:buFont typeface="Wingdings" panose="05000000000000000000" pitchFamily="2" charset="2"/>
              <a:buNone/>
              <a:defRPr/>
            </a:pPr>
            <a:r>
              <a:rPr lang="el-GR" sz="2400"/>
              <a:t>		6. Κολπική μαρμαρυγή</a:t>
            </a:r>
          </a:p>
          <a:p>
            <a:pPr eaLnBrk="1" hangingPunct="1">
              <a:lnSpc>
                <a:spcPct val="80000"/>
              </a:lnSpc>
              <a:buFont typeface="Wingdings" panose="05000000000000000000" pitchFamily="2" charset="2"/>
              <a:buNone/>
              <a:defRPr/>
            </a:pPr>
            <a:r>
              <a:rPr lang="el-GR" sz="2400"/>
              <a:t>		7. Πλανώμενος βηματοδότης</a:t>
            </a:r>
          </a:p>
          <a:p>
            <a:pPr eaLnBrk="1" hangingPunct="1">
              <a:lnSpc>
                <a:spcPct val="80000"/>
              </a:lnSpc>
              <a:buFont typeface="Wingdings" panose="05000000000000000000" pitchFamily="2" charset="2"/>
              <a:buNone/>
              <a:defRPr/>
            </a:pPr>
            <a:r>
              <a:rPr lang="el-GR" sz="2400"/>
              <a:t>		8. Πολυεστιακή κολπική  ταχυκαρδία ή χαώδης</a:t>
            </a:r>
          </a:p>
          <a:p>
            <a:pPr eaLnBrk="1" hangingPunct="1">
              <a:lnSpc>
                <a:spcPct val="80000"/>
              </a:lnSpc>
              <a:buFont typeface="Wingdings" panose="05000000000000000000" pitchFamily="2" charset="2"/>
              <a:buNone/>
              <a:defRPr/>
            </a:pPr>
            <a:r>
              <a:rPr lang="el-GR" sz="2400"/>
              <a:t>               κολπικός ρυθμός</a:t>
            </a:r>
          </a:p>
          <a:p>
            <a:pPr eaLnBrk="1" hangingPunct="1">
              <a:lnSpc>
                <a:spcPct val="80000"/>
              </a:lnSpc>
              <a:buFont typeface="Wingdings" panose="05000000000000000000" pitchFamily="2" charset="2"/>
              <a:buNone/>
              <a:defRPr/>
            </a:pPr>
            <a:r>
              <a:rPr lang="el-GR" sz="2400"/>
              <a:t>		</a:t>
            </a:r>
            <a:endParaRPr lang="en-US" sz="2400"/>
          </a:p>
          <a:p>
            <a:pPr eaLnBrk="1" hangingPunct="1">
              <a:lnSpc>
                <a:spcPct val="80000"/>
              </a:lnSpc>
              <a:buFont typeface="Wingdings" panose="05000000000000000000" pitchFamily="2" charset="2"/>
              <a:buNone/>
              <a:defRPr/>
            </a:pPr>
            <a:endParaRPr lang="el-GR" sz="2400"/>
          </a:p>
          <a:p>
            <a:pPr eaLnBrk="1" hangingPunct="1">
              <a:lnSpc>
                <a:spcPct val="80000"/>
              </a:lnSpc>
              <a:buFont typeface="Wingdings" panose="05000000000000000000" pitchFamily="2" charset="2"/>
              <a:buNone/>
              <a:defRPr/>
            </a:pPr>
            <a:endParaRPr lang="el-GR" sz="2000"/>
          </a:p>
          <a:p>
            <a:pPr eaLnBrk="1" hangingPunct="1">
              <a:lnSpc>
                <a:spcPct val="80000"/>
              </a:lnSpc>
              <a:buFont typeface="Wingdings" panose="05000000000000000000" pitchFamily="2" charset="2"/>
              <a:buNone/>
              <a:defRPr/>
            </a:pPr>
            <a:r>
              <a:rPr lang="el-GR" sz="2000"/>
              <a:t>	</a:t>
            </a:r>
          </a:p>
        </p:txBody>
      </p:sp>
    </p:spTree>
    <p:extLst>
      <p:ext uri="{BB962C8B-B14F-4D97-AF65-F5344CB8AC3E}">
        <p14:creationId xmlns:p14="http://schemas.microsoft.com/office/powerpoint/2010/main" xmlns="" val="34508677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9C723441-BC20-4FB4-8D07-D97E3A5EC799}"/>
              </a:ext>
            </a:extLst>
          </p:cNvPr>
          <p:cNvSpPr>
            <a:spLocks noGrp="1" noChangeArrowheads="1"/>
          </p:cNvSpPr>
          <p:nvPr>
            <p:ph type="title"/>
          </p:nvPr>
        </p:nvSpPr>
        <p:spPr>
          <a:xfrm>
            <a:off x="1538288" y="277814"/>
            <a:ext cx="8229600" cy="1139825"/>
          </a:xfrm>
        </p:spPr>
        <p:txBody>
          <a:bodyPr/>
          <a:lstStyle/>
          <a:p>
            <a:pPr algn="l" eaLnBrk="1" hangingPunct="1"/>
            <a:r>
              <a:rPr lang="en-US" altLang="el-GR" sz="2800" b="1">
                <a:solidFill>
                  <a:srgbClr val="FFFF00"/>
                </a:solidFill>
                <a:effectLst/>
              </a:rPr>
              <a:t>III. </a:t>
            </a:r>
            <a:r>
              <a:rPr lang="el-GR" altLang="el-GR" sz="2800" b="1">
                <a:solidFill>
                  <a:srgbClr val="FFFF00"/>
                </a:solidFill>
                <a:effectLst/>
              </a:rPr>
              <a:t>Από τον κόμβο και το δεμάτιο του</a:t>
            </a:r>
            <a:r>
              <a:rPr lang="en-US" altLang="el-GR" sz="2800">
                <a:solidFill>
                  <a:srgbClr val="FFFF00"/>
                </a:solidFill>
                <a:effectLst/>
              </a:rPr>
              <a:t>  </a:t>
            </a:r>
            <a:r>
              <a:rPr lang="en-US" altLang="el-GR" sz="2800" b="1">
                <a:solidFill>
                  <a:srgbClr val="FFFF00"/>
                </a:solidFill>
                <a:effectLst/>
              </a:rPr>
              <a:t>His</a:t>
            </a:r>
            <a:endParaRPr lang="el-GR" altLang="el-GR" sz="2800" b="1">
              <a:solidFill>
                <a:srgbClr val="FFFF00"/>
              </a:solidFill>
              <a:effectLst/>
            </a:endParaRPr>
          </a:p>
        </p:txBody>
      </p:sp>
      <p:sp>
        <p:nvSpPr>
          <p:cNvPr id="13315" name="Rectangle 3">
            <a:extLst>
              <a:ext uri="{FF2B5EF4-FFF2-40B4-BE49-F238E27FC236}">
                <a16:creationId xmlns:a16="http://schemas.microsoft.com/office/drawing/2014/main" xmlns="" id="{9EC65B54-9F75-424D-96D1-C88D340695CC}"/>
              </a:ext>
            </a:extLst>
          </p:cNvPr>
          <p:cNvSpPr>
            <a:spLocks noGrp="1" noChangeArrowheads="1"/>
          </p:cNvSpPr>
          <p:nvPr>
            <p:ph type="body" idx="1"/>
          </p:nvPr>
        </p:nvSpPr>
        <p:spPr>
          <a:xfrm>
            <a:off x="1668463" y="1350963"/>
            <a:ext cx="8964612" cy="4525962"/>
          </a:xfrm>
        </p:spPr>
        <p:txBody>
          <a:bodyPr/>
          <a:lstStyle/>
          <a:p>
            <a:pPr eaLnBrk="1" hangingPunct="1">
              <a:buFont typeface="Wingdings" panose="05000000000000000000" pitchFamily="2" charset="2"/>
              <a:buNone/>
              <a:defRPr/>
            </a:pPr>
            <a:r>
              <a:rPr lang="el-GR" sz="2400"/>
              <a:t>		1. Έκτακτες  κομβικές συστολές</a:t>
            </a:r>
          </a:p>
          <a:p>
            <a:pPr eaLnBrk="1" hangingPunct="1">
              <a:buFont typeface="Wingdings" panose="05000000000000000000" pitchFamily="2" charset="2"/>
              <a:buNone/>
              <a:defRPr/>
            </a:pPr>
            <a:r>
              <a:rPr lang="el-GR" sz="2400"/>
              <a:t>		2. Κομβικές διαφυγές (συστολές εκ διαφυγής- κομβικός </a:t>
            </a:r>
          </a:p>
          <a:p>
            <a:pPr eaLnBrk="1" hangingPunct="1">
              <a:buFont typeface="Wingdings" panose="05000000000000000000" pitchFamily="2" charset="2"/>
              <a:buNone/>
              <a:defRPr/>
            </a:pPr>
            <a:r>
              <a:rPr lang="el-GR" sz="2400"/>
              <a:t>               ρυθμός) </a:t>
            </a:r>
          </a:p>
          <a:p>
            <a:pPr eaLnBrk="1" hangingPunct="1">
              <a:buFont typeface="Wingdings" panose="05000000000000000000" pitchFamily="2" charset="2"/>
              <a:buNone/>
              <a:defRPr/>
            </a:pPr>
            <a:r>
              <a:rPr lang="el-GR" sz="2400"/>
              <a:t>		3. Κομβική ταχυκαρδία</a:t>
            </a:r>
          </a:p>
          <a:p>
            <a:pPr eaLnBrk="1" hangingPunct="1">
              <a:buFont typeface="Wingdings" panose="05000000000000000000" pitchFamily="2" charset="2"/>
              <a:buNone/>
              <a:defRPr/>
            </a:pPr>
            <a:r>
              <a:rPr lang="el-GR" sz="2400"/>
              <a:t>		4. Κολποκοιλιακοί αποκλεισμοί</a:t>
            </a:r>
            <a:r>
              <a:rPr lang="en-US" sz="2400"/>
              <a:t>:</a:t>
            </a:r>
            <a:endParaRPr lang="el-GR" sz="2400"/>
          </a:p>
          <a:p>
            <a:pPr eaLnBrk="1" hangingPunct="1">
              <a:buFont typeface="Wingdings" panose="05000000000000000000" pitchFamily="2" charset="2"/>
              <a:buNone/>
              <a:defRPr/>
            </a:pPr>
            <a:r>
              <a:rPr lang="el-GR" sz="2400"/>
              <a:t>                                                           </a:t>
            </a:r>
            <a:r>
              <a:rPr lang="en-US" sz="2400"/>
              <a:t>   </a:t>
            </a:r>
            <a:r>
              <a:rPr lang="el-GR" sz="2400"/>
              <a:t>- 1ου βαθμού</a:t>
            </a:r>
          </a:p>
          <a:p>
            <a:pPr eaLnBrk="1" hangingPunct="1">
              <a:buFont typeface="Wingdings" panose="05000000000000000000" pitchFamily="2" charset="2"/>
              <a:buNone/>
              <a:defRPr/>
            </a:pPr>
            <a:r>
              <a:rPr lang="el-GR" sz="2400"/>
              <a:t>                                                           </a:t>
            </a:r>
            <a:r>
              <a:rPr lang="en-US" sz="2400"/>
              <a:t>   </a:t>
            </a:r>
            <a:r>
              <a:rPr lang="el-GR" sz="2400"/>
              <a:t>- 2ου βαθμού</a:t>
            </a:r>
          </a:p>
          <a:p>
            <a:pPr eaLnBrk="1" hangingPunct="1">
              <a:buFont typeface="Wingdings" panose="05000000000000000000" pitchFamily="2" charset="2"/>
              <a:buNone/>
              <a:defRPr/>
            </a:pPr>
            <a:r>
              <a:rPr lang="el-GR" sz="2400"/>
              <a:t>                                                           </a:t>
            </a:r>
            <a:r>
              <a:rPr lang="en-US" sz="2400"/>
              <a:t>   </a:t>
            </a:r>
            <a:r>
              <a:rPr lang="el-GR" sz="2400"/>
              <a:t>- 3ου βαθμού</a:t>
            </a:r>
          </a:p>
          <a:p>
            <a:pPr eaLnBrk="1" hangingPunct="1">
              <a:buFont typeface="Wingdings" panose="05000000000000000000" pitchFamily="2" charset="2"/>
              <a:buNone/>
              <a:defRPr/>
            </a:pPr>
            <a:r>
              <a:rPr lang="el-GR" sz="2400"/>
              <a:t>		5. Κολποκοιλιακός  διαχωρισμός</a:t>
            </a:r>
          </a:p>
        </p:txBody>
      </p:sp>
    </p:spTree>
    <p:extLst>
      <p:ext uri="{BB962C8B-B14F-4D97-AF65-F5344CB8AC3E}">
        <p14:creationId xmlns:p14="http://schemas.microsoft.com/office/powerpoint/2010/main" xmlns="" val="32859738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A242D994-FBE9-41E4-9D2E-17E0F7C67495}"/>
              </a:ext>
            </a:extLst>
          </p:cNvPr>
          <p:cNvSpPr>
            <a:spLocks noGrp="1" noChangeArrowheads="1"/>
          </p:cNvSpPr>
          <p:nvPr>
            <p:ph type="title"/>
          </p:nvPr>
        </p:nvSpPr>
        <p:spPr/>
        <p:txBody>
          <a:bodyPr/>
          <a:lstStyle/>
          <a:p>
            <a:pPr eaLnBrk="1" hangingPunct="1">
              <a:defRPr/>
            </a:pPr>
            <a:r>
              <a:rPr lang="el-GR" sz="3200" u="sng">
                <a:solidFill>
                  <a:schemeClr val="tx1"/>
                </a:solidFill>
              </a:rPr>
              <a:t>1. Φλεβοκομβική ταχυκαρδία</a:t>
            </a:r>
            <a:r>
              <a:rPr lang="el-GR" sz="3200" u="sng"/>
              <a:t/>
            </a:r>
            <a:br>
              <a:rPr lang="el-GR" sz="3200" u="sng"/>
            </a:br>
            <a:endParaRPr lang="el-GR" sz="3200" u="sng"/>
          </a:p>
        </p:txBody>
      </p:sp>
      <p:sp>
        <p:nvSpPr>
          <p:cNvPr id="14339" name="Rectangle 3">
            <a:extLst>
              <a:ext uri="{FF2B5EF4-FFF2-40B4-BE49-F238E27FC236}">
                <a16:creationId xmlns:a16="http://schemas.microsoft.com/office/drawing/2014/main" xmlns="" id="{910A2095-9DF8-487A-8409-92277E471400}"/>
              </a:ext>
            </a:extLst>
          </p:cNvPr>
          <p:cNvSpPr>
            <a:spLocks noGrp="1" noChangeArrowheads="1"/>
          </p:cNvSpPr>
          <p:nvPr>
            <p:ph type="body" sz="half" idx="1"/>
          </p:nvPr>
        </p:nvSpPr>
        <p:spPr>
          <a:xfrm>
            <a:off x="1981200" y="1239838"/>
            <a:ext cx="7931150" cy="1757362"/>
          </a:xfrm>
        </p:spPr>
        <p:txBody>
          <a:bodyPr/>
          <a:lstStyle/>
          <a:p>
            <a:pPr eaLnBrk="1" hangingPunct="1">
              <a:buFont typeface="Wingdings" panose="05000000000000000000" pitchFamily="2" charset="2"/>
              <a:buNone/>
              <a:defRPr/>
            </a:pPr>
            <a:r>
              <a:rPr lang="el-GR" sz="1800">
                <a:solidFill>
                  <a:srgbClr val="FF0066"/>
                </a:solidFill>
              </a:rPr>
              <a:t>Συχνότητα</a:t>
            </a:r>
            <a:r>
              <a:rPr lang="en-US" sz="1800">
                <a:solidFill>
                  <a:srgbClr val="FF0066"/>
                </a:solidFill>
              </a:rPr>
              <a:t>:</a:t>
            </a:r>
            <a:r>
              <a:rPr lang="en-US" sz="1800"/>
              <a:t> </a:t>
            </a:r>
            <a:r>
              <a:rPr lang="el-GR" sz="1800"/>
              <a:t>100-140/ λεπτό (σπάνια μέχρι 160).</a:t>
            </a:r>
          </a:p>
          <a:p>
            <a:pPr eaLnBrk="1" hangingPunct="1">
              <a:buFont typeface="Wingdings" panose="05000000000000000000" pitchFamily="2" charset="2"/>
              <a:buNone/>
              <a:defRPr/>
            </a:pPr>
            <a:endParaRPr lang="el-GR" sz="1800"/>
          </a:p>
          <a:p>
            <a:pPr eaLnBrk="1" hangingPunct="1">
              <a:buFont typeface="Wingdings" panose="05000000000000000000" pitchFamily="2" charset="2"/>
              <a:buNone/>
              <a:defRPr/>
            </a:pPr>
            <a:r>
              <a:rPr lang="el-GR" sz="1800">
                <a:solidFill>
                  <a:srgbClr val="FF0066"/>
                </a:solidFill>
              </a:rPr>
              <a:t>ΗΚΓράφημα</a:t>
            </a:r>
            <a:r>
              <a:rPr lang="en-US" sz="1800">
                <a:solidFill>
                  <a:srgbClr val="FF0066"/>
                </a:solidFill>
              </a:rPr>
              <a:t>:</a:t>
            </a:r>
            <a:r>
              <a:rPr lang="el-GR" sz="1800"/>
              <a:t> φλεβοκομβικά  </a:t>
            </a:r>
            <a:r>
              <a:rPr lang="en-US" sz="1800"/>
              <a:t>P </a:t>
            </a:r>
            <a:r>
              <a:rPr lang="el-GR" sz="1800"/>
              <a:t>που είναι δυνατόν να πέφτουν επάνω στα προηγούμενα Τ και να συγχωνεύονται.</a:t>
            </a:r>
          </a:p>
        </p:txBody>
      </p:sp>
      <p:graphicFrame>
        <p:nvGraphicFramePr>
          <p:cNvPr id="7172" name="Object 8">
            <a:extLst>
              <a:ext uri="{FF2B5EF4-FFF2-40B4-BE49-F238E27FC236}">
                <a16:creationId xmlns:a16="http://schemas.microsoft.com/office/drawing/2014/main" xmlns="" id="{2AC27431-2169-406E-A50A-56497AE9C894}"/>
              </a:ext>
            </a:extLst>
          </p:cNvPr>
          <p:cNvGraphicFramePr>
            <a:graphicFrameLocks noGrp="1" noChangeAspect="1"/>
          </p:cNvGraphicFramePr>
          <p:nvPr>
            <p:ph sz="half" idx="2"/>
          </p:nvPr>
        </p:nvGraphicFramePr>
        <p:xfrm>
          <a:off x="2208214" y="3084514"/>
          <a:ext cx="7775575" cy="3081337"/>
        </p:xfrm>
        <a:graphic>
          <a:graphicData uri="http://schemas.openxmlformats.org/presentationml/2006/ole">
            <p:oleObj spid="_x0000_s2065" name="Εικόνα bitmap" r:id="rId3" imgW="3704762" imgH="1428949" progId="PBrush">
              <p:embed/>
            </p:oleObj>
          </a:graphicData>
        </a:graphic>
      </p:graphicFrame>
    </p:spTree>
    <p:extLst>
      <p:ext uri="{BB962C8B-B14F-4D97-AF65-F5344CB8AC3E}">
        <p14:creationId xmlns:p14="http://schemas.microsoft.com/office/powerpoint/2010/main" xmlns="" val="436775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xmlns="" id="{1BD24243-6D80-4D5E-99E5-10885A870E1E}"/>
              </a:ext>
            </a:extLst>
          </p:cNvPr>
          <p:cNvSpPr>
            <a:spLocks noGrp="1" noChangeArrowheads="1"/>
          </p:cNvSpPr>
          <p:nvPr>
            <p:ph type="body" idx="1"/>
          </p:nvPr>
        </p:nvSpPr>
        <p:spPr>
          <a:xfrm>
            <a:off x="1981200" y="765175"/>
            <a:ext cx="8229600" cy="5360988"/>
          </a:xfrm>
        </p:spPr>
        <p:txBody>
          <a:bodyPr/>
          <a:lstStyle/>
          <a:p>
            <a:pPr eaLnBrk="1" hangingPunct="1">
              <a:buFont typeface="Wingdings" panose="05000000000000000000" pitchFamily="2" charset="2"/>
              <a:buNone/>
              <a:defRPr/>
            </a:pPr>
            <a:r>
              <a:rPr lang="el-GR" sz="2000">
                <a:solidFill>
                  <a:srgbClr val="FF0066"/>
                </a:solidFill>
              </a:rPr>
              <a:t>Αιτιολογία </a:t>
            </a:r>
            <a:r>
              <a:rPr lang="en-US" sz="2000">
                <a:solidFill>
                  <a:srgbClr val="FF0066"/>
                </a:solidFill>
              </a:rPr>
              <a:t>: </a:t>
            </a:r>
            <a:endParaRPr lang="el-GR" sz="2000">
              <a:solidFill>
                <a:srgbClr val="FF0066"/>
              </a:solidFill>
            </a:endParaRPr>
          </a:p>
          <a:p>
            <a:pPr eaLnBrk="1" hangingPunct="1">
              <a:buFont typeface="Wingdings" panose="05000000000000000000" pitchFamily="2" charset="2"/>
              <a:buNone/>
              <a:defRPr/>
            </a:pPr>
            <a:r>
              <a:rPr lang="el-GR" sz="2000"/>
              <a:t>                       -</a:t>
            </a:r>
            <a:r>
              <a:rPr lang="el-GR" sz="2000">
                <a:solidFill>
                  <a:srgbClr val="FF0066"/>
                </a:solidFill>
              </a:rPr>
              <a:t> </a:t>
            </a:r>
            <a:r>
              <a:rPr lang="el-GR" sz="2000"/>
              <a:t>καφές, ποτά, τσιγάρο</a:t>
            </a:r>
          </a:p>
          <a:p>
            <a:pPr eaLnBrk="1" hangingPunct="1">
              <a:buFont typeface="Wingdings" panose="05000000000000000000" pitchFamily="2" charset="2"/>
              <a:buNone/>
              <a:defRPr/>
            </a:pPr>
            <a:r>
              <a:rPr lang="el-GR" sz="2000"/>
              <a:t>                       - κούραση, άγχος</a:t>
            </a:r>
          </a:p>
          <a:p>
            <a:pPr eaLnBrk="1" hangingPunct="1">
              <a:buFont typeface="Wingdings" panose="05000000000000000000" pitchFamily="2" charset="2"/>
              <a:buNone/>
              <a:defRPr/>
            </a:pPr>
            <a:r>
              <a:rPr lang="el-GR" sz="2000"/>
              <a:t>                       - αναιμία, πυρετός, υπερθυρεοειδισμός</a:t>
            </a:r>
          </a:p>
          <a:p>
            <a:pPr eaLnBrk="1" hangingPunct="1">
              <a:buFont typeface="Wingdings" panose="05000000000000000000" pitchFamily="2" charset="2"/>
              <a:buNone/>
              <a:defRPr/>
            </a:pPr>
            <a:r>
              <a:rPr lang="el-GR" sz="2000"/>
              <a:t>                       - καρδιακή ανεπάρκεια, πνευμονική εμβολή</a:t>
            </a:r>
          </a:p>
          <a:p>
            <a:pPr eaLnBrk="1" hangingPunct="1">
              <a:buFont typeface="Wingdings" panose="05000000000000000000" pitchFamily="2" charset="2"/>
              <a:buNone/>
              <a:defRPr/>
            </a:pPr>
            <a:r>
              <a:rPr lang="el-GR" sz="2000"/>
              <a:t>                       - φάρμακα (νιτρώδη, </a:t>
            </a:r>
            <a:r>
              <a:rPr lang="en-US" sz="2000"/>
              <a:t>isuprel</a:t>
            </a:r>
            <a:r>
              <a:rPr lang="el-GR" sz="2000"/>
              <a:t> </a:t>
            </a:r>
            <a:r>
              <a:rPr lang="en-US" sz="2000"/>
              <a:t>,atropine, </a:t>
            </a:r>
            <a:r>
              <a:rPr lang="el-GR" sz="2000"/>
              <a:t>κλπ.)</a:t>
            </a:r>
          </a:p>
          <a:p>
            <a:pPr eaLnBrk="1" hangingPunct="1">
              <a:buFont typeface="Wingdings" panose="05000000000000000000" pitchFamily="2" charset="2"/>
              <a:buNone/>
              <a:defRPr/>
            </a:pPr>
            <a:endParaRPr lang="el-GR" sz="2000"/>
          </a:p>
          <a:p>
            <a:pPr eaLnBrk="1" hangingPunct="1">
              <a:buFont typeface="Wingdings" panose="05000000000000000000" pitchFamily="2" charset="2"/>
              <a:buNone/>
              <a:defRPr/>
            </a:pPr>
            <a:r>
              <a:rPr lang="el-GR" sz="2000">
                <a:solidFill>
                  <a:srgbClr val="FF0066"/>
                </a:solidFill>
              </a:rPr>
              <a:t>Θεραπεία </a:t>
            </a:r>
            <a:r>
              <a:rPr lang="en-US" sz="2000">
                <a:solidFill>
                  <a:srgbClr val="FF0066"/>
                </a:solidFill>
              </a:rPr>
              <a:t>:</a:t>
            </a:r>
            <a:r>
              <a:rPr lang="en-US" sz="2000"/>
              <a:t> </a:t>
            </a:r>
            <a:r>
              <a:rPr lang="el-GR" sz="2000"/>
              <a:t>    1. αιτιολογική (π.χ. διόρθωση της αναιμίας)</a:t>
            </a:r>
          </a:p>
          <a:p>
            <a:pPr eaLnBrk="1" hangingPunct="1">
              <a:buFont typeface="Wingdings" panose="05000000000000000000" pitchFamily="2" charset="2"/>
              <a:buNone/>
              <a:defRPr/>
            </a:pPr>
            <a:r>
              <a:rPr lang="el-GR" sz="2000"/>
              <a:t>                       2. διακοπή του καπνίσματος, καφέ, κλπ.</a:t>
            </a:r>
          </a:p>
          <a:p>
            <a:pPr eaLnBrk="1" hangingPunct="1">
              <a:buFont typeface="Wingdings" panose="05000000000000000000" pitchFamily="2" charset="2"/>
              <a:buNone/>
              <a:defRPr/>
            </a:pPr>
            <a:r>
              <a:rPr lang="el-GR" sz="2000"/>
              <a:t>                       3. φάρμακα (ηρεμιστικά, ρεζερπίνη, β-αποκλειστές,    </a:t>
            </a:r>
          </a:p>
          <a:p>
            <a:pPr eaLnBrk="1" hangingPunct="1">
              <a:buFont typeface="Wingdings" panose="05000000000000000000" pitchFamily="2" charset="2"/>
              <a:buNone/>
              <a:defRPr/>
            </a:pPr>
            <a:r>
              <a:rPr lang="el-GR" sz="2000"/>
              <a:t>                           δακτυλίτιδα)</a:t>
            </a:r>
          </a:p>
        </p:txBody>
      </p:sp>
    </p:spTree>
    <p:extLst>
      <p:ext uri="{BB962C8B-B14F-4D97-AF65-F5344CB8AC3E}">
        <p14:creationId xmlns:p14="http://schemas.microsoft.com/office/powerpoint/2010/main" xmlns="" val="3959383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xmlns="" id="{BFE9C3BE-22A4-4144-A842-17FD7E4AE023}"/>
              </a:ext>
            </a:extLst>
          </p:cNvPr>
          <p:cNvSpPr>
            <a:spLocks noGrp="1" noChangeArrowheads="1"/>
          </p:cNvSpPr>
          <p:nvPr>
            <p:ph type="title"/>
          </p:nvPr>
        </p:nvSpPr>
        <p:spPr/>
        <p:txBody>
          <a:bodyPr/>
          <a:lstStyle/>
          <a:p>
            <a:pPr eaLnBrk="1" hangingPunct="1">
              <a:defRPr/>
            </a:pPr>
            <a:r>
              <a:rPr lang="el-GR" sz="3200" u="sng">
                <a:solidFill>
                  <a:schemeClr val="tx1"/>
                </a:solidFill>
              </a:rPr>
              <a:t>2. Φλεβοκομβική βραδυκαρδία</a:t>
            </a:r>
            <a:r>
              <a:rPr lang="el-GR" sz="3200"/>
              <a:t/>
            </a:r>
            <a:br>
              <a:rPr lang="el-GR" sz="3200"/>
            </a:br>
            <a:endParaRPr lang="el-GR" sz="3200"/>
          </a:p>
        </p:txBody>
      </p:sp>
      <p:sp>
        <p:nvSpPr>
          <p:cNvPr id="17411" name="Rectangle 3">
            <a:extLst>
              <a:ext uri="{FF2B5EF4-FFF2-40B4-BE49-F238E27FC236}">
                <a16:creationId xmlns:a16="http://schemas.microsoft.com/office/drawing/2014/main" xmlns="" id="{BF2751F4-28E1-4957-B7A0-6D5DD3FCFBC5}"/>
              </a:ext>
            </a:extLst>
          </p:cNvPr>
          <p:cNvSpPr>
            <a:spLocks noGrp="1" noChangeArrowheads="1"/>
          </p:cNvSpPr>
          <p:nvPr>
            <p:ph type="body" sz="half" idx="1"/>
          </p:nvPr>
        </p:nvSpPr>
        <p:spPr/>
        <p:txBody>
          <a:bodyPr/>
          <a:lstStyle/>
          <a:p>
            <a:pPr eaLnBrk="1" hangingPunct="1">
              <a:buFont typeface="Wingdings" panose="05000000000000000000" pitchFamily="2" charset="2"/>
              <a:buNone/>
              <a:defRPr/>
            </a:pPr>
            <a:r>
              <a:rPr lang="el-GR" sz="2000">
                <a:solidFill>
                  <a:srgbClr val="FF0066"/>
                </a:solidFill>
              </a:rPr>
              <a:t>Συχνότητα</a:t>
            </a:r>
            <a:r>
              <a:rPr lang="en-US" sz="2000">
                <a:solidFill>
                  <a:srgbClr val="FF0066"/>
                </a:solidFill>
              </a:rPr>
              <a:t>:</a:t>
            </a:r>
            <a:r>
              <a:rPr lang="en-US" sz="2000"/>
              <a:t> </a:t>
            </a:r>
            <a:r>
              <a:rPr lang="el-GR" sz="2000"/>
              <a:t>Κάτω των 50/λεπτό</a:t>
            </a:r>
          </a:p>
        </p:txBody>
      </p:sp>
      <p:graphicFrame>
        <p:nvGraphicFramePr>
          <p:cNvPr id="9220" name="Object 4">
            <a:extLst>
              <a:ext uri="{FF2B5EF4-FFF2-40B4-BE49-F238E27FC236}">
                <a16:creationId xmlns:a16="http://schemas.microsoft.com/office/drawing/2014/main" xmlns="" id="{16F0E6BE-A5AC-4E7D-BDDC-CEBB06035151}"/>
              </a:ext>
            </a:extLst>
          </p:cNvPr>
          <p:cNvGraphicFramePr>
            <a:graphicFrameLocks noGrp="1" noChangeAspect="1"/>
          </p:cNvGraphicFramePr>
          <p:nvPr>
            <p:ph sz="half" idx="2"/>
          </p:nvPr>
        </p:nvGraphicFramePr>
        <p:xfrm>
          <a:off x="3287714" y="2205038"/>
          <a:ext cx="4968875" cy="1511300"/>
        </p:xfrm>
        <a:graphic>
          <a:graphicData uri="http://schemas.openxmlformats.org/presentationml/2006/ole">
            <p:oleObj spid="_x0000_s3089" name="Εικόνα bitmap" r:id="rId3" imgW="3524742" imgH="724001" progId="PBrush">
              <p:embed/>
            </p:oleObj>
          </a:graphicData>
        </a:graphic>
      </p:graphicFrame>
      <p:sp>
        <p:nvSpPr>
          <p:cNvPr id="9221" name="Text Box 6">
            <a:extLst>
              <a:ext uri="{FF2B5EF4-FFF2-40B4-BE49-F238E27FC236}">
                <a16:creationId xmlns:a16="http://schemas.microsoft.com/office/drawing/2014/main" xmlns="" id="{B89F2BD0-B04D-4D34-A0B2-F87749231EA4}"/>
              </a:ext>
            </a:extLst>
          </p:cNvPr>
          <p:cNvSpPr txBox="1">
            <a:spLocks noChangeArrowheads="1"/>
          </p:cNvSpPr>
          <p:nvPr/>
        </p:nvSpPr>
        <p:spPr bwMode="auto">
          <a:xfrm>
            <a:off x="1992314" y="4076701"/>
            <a:ext cx="7775575" cy="201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0066"/>
                </a:solidFill>
              </a:rPr>
              <a:t>Αιτιολογία</a:t>
            </a:r>
            <a:r>
              <a:rPr lang="en-US" altLang="el-GR" sz="1800">
                <a:solidFill>
                  <a:srgbClr val="FF0066"/>
                </a:solidFill>
              </a:rPr>
              <a:t>:</a:t>
            </a:r>
            <a:r>
              <a:rPr lang="en-US" altLang="el-GR" sz="1800">
                <a:solidFill>
                  <a:srgbClr val="FFFFFF"/>
                </a:solidFill>
              </a:rPr>
              <a:t> </a:t>
            </a:r>
            <a:r>
              <a:rPr lang="el-GR" altLang="el-GR" sz="1800">
                <a:solidFill>
                  <a:srgbClr val="FFFFFF"/>
                </a:solidFill>
              </a:rPr>
              <a:t>αύξηση του τόνου του παρασυμπαθητικού</a:t>
            </a:r>
          </a:p>
          <a:p>
            <a:pPr fontAlgn="base">
              <a:spcBef>
                <a:spcPct val="50000"/>
              </a:spcBef>
              <a:spcAft>
                <a:spcPct val="0"/>
              </a:spcAft>
              <a:buClrTx/>
              <a:buSzTx/>
              <a:buNone/>
            </a:pPr>
            <a:r>
              <a:rPr lang="el-GR" altLang="el-GR" sz="1800">
                <a:solidFill>
                  <a:srgbClr val="AFE1FF"/>
                </a:solidFill>
              </a:rPr>
              <a:t>	                      α) φυσιολογική</a:t>
            </a:r>
          </a:p>
          <a:p>
            <a:pPr fontAlgn="base">
              <a:spcBef>
                <a:spcPct val="50000"/>
              </a:spcBef>
              <a:spcAft>
                <a:spcPct val="0"/>
              </a:spcAft>
              <a:buClrTx/>
              <a:buSzTx/>
              <a:buNone/>
            </a:pPr>
            <a:r>
              <a:rPr lang="el-GR" altLang="el-GR" sz="1800">
                <a:solidFill>
                  <a:srgbClr val="FFFFFF"/>
                </a:solidFill>
              </a:rPr>
              <a:t>                                                             - άθληση</a:t>
            </a:r>
          </a:p>
          <a:p>
            <a:pPr fontAlgn="base">
              <a:spcBef>
                <a:spcPct val="50000"/>
              </a:spcBef>
              <a:spcAft>
                <a:spcPct val="0"/>
              </a:spcAft>
              <a:buClrTx/>
              <a:buSzTx/>
              <a:buNone/>
            </a:pPr>
            <a:r>
              <a:rPr lang="el-GR" altLang="el-GR" sz="1800">
                <a:solidFill>
                  <a:srgbClr val="FFFFFF"/>
                </a:solidFill>
              </a:rPr>
              <a:t>                                                             - ύπνος</a:t>
            </a:r>
          </a:p>
          <a:p>
            <a:pPr fontAlgn="base">
              <a:spcBef>
                <a:spcPct val="50000"/>
              </a:spcBef>
              <a:spcAft>
                <a:spcPct val="0"/>
              </a:spcAft>
              <a:buClrTx/>
              <a:buSzTx/>
              <a:buNone/>
            </a:pPr>
            <a:r>
              <a:rPr lang="el-GR" altLang="el-GR" sz="1800">
                <a:solidFill>
                  <a:srgbClr val="FFFFFF"/>
                </a:solidFill>
              </a:rPr>
              <a:t>                                                             - εγκυμοσύνη	</a:t>
            </a:r>
          </a:p>
        </p:txBody>
      </p:sp>
    </p:spTree>
    <p:extLst>
      <p:ext uri="{BB962C8B-B14F-4D97-AF65-F5344CB8AC3E}">
        <p14:creationId xmlns:p14="http://schemas.microsoft.com/office/powerpoint/2010/main" xmlns="" val="39955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9" name="Rectangle 3">
            <a:extLst>
              <a:ext uri="{FF2B5EF4-FFF2-40B4-BE49-F238E27FC236}">
                <a16:creationId xmlns:a16="http://schemas.microsoft.com/office/drawing/2014/main" xmlns="" id="{3C44E9E6-D983-4F52-A1D4-081E8AF5A84B}"/>
              </a:ext>
            </a:extLst>
          </p:cNvPr>
          <p:cNvSpPr>
            <a:spLocks noGrp="1" noChangeArrowheads="1"/>
          </p:cNvSpPr>
          <p:nvPr>
            <p:ph type="body" idx="1"/>
          </p:nvPr>
        </p:nvSpPr>
        <p:spPr>
          <a:xfrm>
            <a:off x="1981200" y="908051"/>
            <a:ext cx="8229600" cy="5218113"/>
          </a:xfrm>
        </p:spPr>
        <p:txBody>
          <a:bodyPr/>
          <a:lstStyle/>
          <a:p>
            <a:pPr eaLnBrk="1" hangingPunct="1">
              <a:buFont typeface="Wingdings" panose="05000000000000000000" pitchFamily="2" charset="2"/>
              <a:buNone/>
              <a:defRPr/>
            </a:pPr>
            <a:r>
              <a:rPr lang="el-GR" sz="2000"/>
              <a:t>     </a:t>
            </a:r>
            <a:r>
              <a:rPr lang="el-GR" sz="2000">
                <a:solidFill>
                  <a:schemeClr val="folHlink"/>
                </a:solidFill>
              </a:rPr>
              <a:t>β) παθολογική</a:t>
            </a:r>
          </a:p>
          <a:p>
            <a:pPr eaLnBrk="1" hangingPunct="1">
              <a:buFont typeface="Wingdings" panose="05000000000000000000" pitchFamily="2" charset="2"/>
              <a:buNone/>
              <a:defRPr/>
            </a:pPr>
            <a:r>
              <a:rPr lang="el-GR" sz="2000"/>
              <a:t>                            - αύξηση ενδοκράνιας πίεσης</a:t>
            </a:r>
          </a:p>
          <a:p>
            <a:pPr eaLnBrk="1" hangingPunct="1">
              <a:buFont typeface="Wingdings" panose="05000000000000000000" pitchFamily="2" charset="2"/>
              <a:buNone/>
              <a:defRPr/>
            </a:pPr>
            <a:r>
              <a:rPr lang="el-GR" sz="2000"/>
              <a:t>                            - διαταραχές καρωτιδικού κόλπου</a:t>
            </a:r>
          </a:p>
          <a:p>
            <a:pPr eaLnBrk="1" hangingPunct="1">
              <a:buFont typeface="Wingdings" panose="05000000000000000000" pitchFamily="2" charset="2"/>
              <a:buNone/>
              <a:defRPr/>
            </a:pPr>
            <a:r>
              <a:rPr lang="el-GR" sz="2000"/>
              <a:t>                            - υποθυρεοειδισμός</a:t>
            </a:r>
          </a:p>
          <a:p>
            <a:pPr eaLnBrk="1" hangingPunct="1">
              <a:buFont typeface="Wingdings" panose="05000000000000000000" pitchFamily="2" charset="2"/>
              <a:buNone/>
              <a:defRPr/>
            </a:pPr>
            <a:r>
              <a:rPr lang="el-GR" sz="2000"/>
              <a:t>                            - αθηροσκλήρωση ηλικιωμένων</a:t>
            </a:r>
          </a:p>
          <a:p>
            <a:pPr eaLnBrk="1" hangingPunct="1">
              <a:buFont typeface="Wingdings" panose="05000000000000000000" pitchFamily="2" charset="2"/>
              <a:buNone/>
              <a:defRPr/>
            </a:pPr>
            <a:r>
              <a:rPr lang="el-GR" sz="2000"/>
              <a:t>                            - σύνδρομο νοσούντος φλεβοκόμβου</a:t>
            </a:r>
          </a:p>
          <a:p>
            <a:pPr eaLnBrk="1" hangingPunct="1">
              <a:buFont typeface="Wingdings" panose="05000000000000000000" pitchFamily="2" charset="2"/>
              <a:buNone/>
              <a:defRPr/>
            </a:pPr>
            <a:r>
              <a:rPr lang="el-GR" sz="2000"/>
              <a:t>                            - έμφραγμα </a:t>
            </a:r>
          </a:p>
          <a:p>
            <a:pPr eaLnBrk="1" hangingPunct="1">
              <a:buFont typeface="Wingdings" panose="05000000000000000000" pitchFamily="2" charset="2"/>
              <a:buNone/>
              <a:defRPr/>
            </a:pPr>
            <a:r>
              <a:rPr lang="el-GR" sz="2000"/>
              <a:t>                            - ανάρρωση από λοιμώδη νοσήματα</a:t>
            </a:r>
          </a:p>
          <a:p>
            <a:pPr eaLnBrk="1" hangingPunct="1">
              <a:buFont typeface="Wingdings" panose="05000000000000000000" pitchFamily="2" charset="2"/>
              <a:buNone/>
              <a:defRPr/>
            </a:pPr>
            <a:r>
              <a:rPr lang="el-GR" sz="2000"/>
              <a:t>                            - φάρμακα ( δακτυλίτιδα, β-αποκλειστές, ρεζερπίνη,</a:t>
            </a:r>
          </a:p>
          <a:p>
            <a:pPr eaLnBrk="1" hangingPunct="1">
              <a:buFont typeface="Wingdings" panose="05000000000000000000" pitchFamily="2" charset="2"/>
              <a:buNone/>
              <a:defRPr/>
            </a:pPr>
            <a:r>
              <a:rPr lang="el-GR" sz="2000"/>
              <a:t>                               νεοστιγμίνη, κλπ.). </a:t>
            </a:r>
          </a:p>
        </p:txBody>
      </p:sp>
    </p:spTree>
    <p:extLst>
      <p:ext uri="{BB962C8B-B14F-4D97-AF65-F5344CB8AC3E}">
        <p14:creationId xmlns:p14="http://schemas.microsoft.com/office/powerpoint/2010/main" xmlns="" val="1019791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xmlns="" id="{437BEA92-6A3E-4387-A51E-7A5FBB6E5082}"/>
              </a:ext>
            </a:extLst>
          </p:cNvPr>
          <p:cNvSpPr>
            <a:spLocks noGrp="1" noChangeArrowheads="1"/>
          </p:cNvSpPr>
          <p:nvPr>
            <p:ph type="title"/>
          </p:nvPr>
        </p:nvSpPr>
        <p:spPr/>
        <p:txBody>
          <a:bodyPr/>
          <a:lstStyle/>
          <a:p>
            <a:pPr eaLnBrk="1" hangingPunct="1">
              <a:defRPr/>
            </a:pPr>
            <a:r>
              <a:rPr lang="el-GR" sz="3200" u="sng">
                <a:solidFill>
                  <a:schemeClr val="tx1"/>
                </a:solidFill>
              </a:rPr>
              <a:t>3. Φλεβοκομβική ή αναπνευστική αρρυθμία.</a:t>
            </a:r>
          </a:p>
        </p:txBody>
      </p:sp>
      <p:sp>
        <p:nvSpPr>
          <p:cNvPr id="20483" name="Rectangle 3">
            <a:extLst>
              <a:ext uri="{FF2B5EF4-FFF2-40B4-BE49-F238E27FC236}">
                <a16:creationId xmlns:a16="http://schemas.microsoft.com/office/drawing/2014/main" xmlns="" id="{3132CAC8-2BEE-4801-A3D0-9D2DD891D445}"/>
              </a:ext>
            </a:extLst>
          </p:cNvPr>
          <p:cNvSpPr>
            <a:spLocks noGrp="1" noChangeArrowheads="1"/>
          </p:cNvSpPr>
          <p:nvPr>
            <p:ph type="body" idx="4294967295"/>
          </p:nvPr>
        </p:nvSpPr>
        <p:spPr>
          <a:xfrm>
            <a:off x="1919289" y="1268413"/>
            <a:ext cx="8435975" cy="4525962"/>
          </a:xfrm>
        </p:spPr>
        <p:txBody>
          <a:bodyPr/>
          <a:lstStyle/>
          <a:p>
            <a:pPr eaLnBrk="1" hangingPunct="1">
              <a:buFont typeface="Wingdings" panose="05000000000000000000" pitchFamily="2" charset="2"/>
              <a:buNone/>
              <a:defRPr/>
            </a:pPr>
            <a:r>
              <a:rPr lang="el-GR" sz="2000"/>
              <a:t>Περιοδική μεταβολή της καρδιακής συχνότητας, που την προκαλούν</a:t>
            </a:r>
          </a:p>
          <a:p>
            <a:pPr eaLnBrk="1" hangingPunct="1">
              <a:buFont typeface="Wingdings" panose="05000000000000000000" pitchFamily="2" charset="2"/>
              <a:buNone/>
              <a:defRPr/>
            </a:pPr>
            <a:r>
              <a:rPr lang="el-GR" sz="2000"/>
              <a:t> συνήθως δύο λόγοι</a:t>
            </a:r>
            <a:r>
              <a:rPr lang="en-US" sz="2000"/>
              <a:t>:</a:t>
            </a:r>
            <a:endParaRPr lang="el-GR" sz="2000"/>
          </a:p>
          <a:p>
            <a:pPr eaLnBrk="1" hangingPunct="1">
              <a:buFont typeface="Wingdings" panose="05000000000000000000" pitchFamily="2" charset="2"/>
              <a:buNone/>
              <a:defRPr/>
            </a:pPr>
            <a:r>
              <a:rPr lang="el-GR" sz="2000"/>
              <a:t>		1. Η αναπνοή</a:t>
            </a:r>
            <a:r>
              <a:rPr lang="en-US" sz="2000"/>
              <a:t>:</a:t>
            </a:r>
            <a:r>
              <a:rPr lang="el-GR" sz="2000"/>
              <a:t> Αύξηση της συχνότητας με την εισπνοή,</a:t>
            </a:r>
          </a:p>
          <a:p>
            <a:pPr eaLnBrk="1" hangingPunct="1">
              <a:buFont typeface="Wingdings" panose="05000000000000000000" pitchFamily="2" charset="2"/>
              <a:buNone/>
              <a:defRPr/>
            </a:pPr>
            <a:r>
              <a:rPr lang="el-GR" sz="2000"/>
              <a:t>                                     ελάττωση στην εκπνοή</a:t>
            </a:r>
          </a:p>
          <a:p>
            <a:pPr eaLnBrk="1" hangingPunct="1">
              <a:buFont typeface="Wingdings" panose="05000000000000000000" pitchFamily="2" charset="2"/>
              <a:buNone/>
              <a:defRPr/>
            </a:pPr>
            <a:r>
              <a:rPr lang="el-GR" sz="2000"/>
              <a:t>             2. Οι περιοδικές αυξομειώσεις του τόνου του παρασυμπαθητικού</a:t>
            </a:r>
          </a:p>
          <a:p>
            <a:pPr eaLnBrk="1" hangingPunct="1">
              <a:buFont typeface="Wingdings" panose="05000000000000000000" pitchFamily="2" charset="2"/>
              <a:buNone/>
              <a:defRPr/>
            </a:pPr>
            <a:endParaRPr lang="el-GR" sz="2000"/>
          </a:p>
          <a:p>
            <a:pPr eaLnBrk="1" hangingPunct="1">
              <a:buFont typeface="Wingdings" panose="05000000000000000000" pitchFamily="2" charset="2"/>
              <a:buNone/>
              <a:defRPr/>
            </a:pPr>
            <a:r>
              <a:rPr lang="el-GR" sz="2000">
                <a:solidFill>
                  <a:srgbClr val="FF0066"/>
                </a:solidFill>
              </a:rPr>
              <a:t>ΗΚΓράφημα</a:t>
            </a:r>
            <a:r>
              <a:rPr lang="en-US" sz="2000">
                <a:solidFill>
                  <a:srgbClr val="FF0066"/>
                </a:solidFill>
              </a:rPr>
              <a:t>:</a:t>
            </a:r>
            <a:r>
              <a:rPr lang="en-US" sz="2000"/>
              <a:t> </a:t>
            </a:r>
            <a:r>
              <a:rPr lang="el-GR" sz="2000"/>
              <a:t>Ο μεγαλύτερος και ο μικρότερος κύκλος πρέπει να έχουν διαφορά &gt; 0,12</a:t>
            </a:r>
            <a:r>
              <a:rPr lang="en-US" sz="2000"/>
              <a:t> sec</a:t>
            </a:r>
            <a:r>
              <a:rPr lang="el-GR" sz="2000"/>
              <a:t>, για να ονομάσουμε την αρρυθμία αναπνευστική</a:t>
            </a:r>
            <a:r>
              <a:rPr lang="en-US" sz="2000"/>
              <a:t>.</a:t>
            </a:r>
            <a:endParaRPr lang="el-GR" sz="2000"/>
          </a:p>
        </p:txBody>
      </p:sp>
      <p:graphicFrame>
        <p:nvGraphicFramePr>
          <p:cNvPr id="11268" name="Object 5">
            <a:extLst>
              <a:ext uri="{FF2B5EF4-FFF2-40B4-BE49-F238E27FC236}">
                <a16:creationId xmlns:a16="http://schemas.microsoft.com/office/drawing/2014/main" xmlns="" id="{ED4F5144-BBCF-4324-BE2E-D55F13F79FAB}"/>
              </a:ext>
            </a:extLst>
          </p:cNvPr>
          <p:cNvGraphicFramePr>
            <a:graphicFrameLocks noGrp="1" noChangeAspect="1"/>
          </p:cNvGraphicFramePr>
          <p:nvPr>
            <p:ph idx="1"/>
          </p:nvPr>
        </p:nvGraphicFramePr>
        <p:xfrm>
          <a:off x="2495550" y="4365625"/>
          <a:ext cx="7416800" cy="2076450"/>
        </p:xfrm>
        <a:graphic>
          <a:graphicData uri="http://schemas.openxmlformats.org/presentationml/2006/ole">
            <p:oleObj spid="_x0000_s4113" name="Εικόνα bitmap" r:id="rId3" imgW="5304762" imgH="2076740" progId="PBrush">
              <p:embed/>
            </p:oleObj>
          </a:graphicData>
        </a:graphic>
      </p:graphicFrame>
    </p:spTree>
    <p:extLst>
      <p:ext uri="{BB962C8B-B14F-4D97-AF65-F5344CB8AC3E}">
        <p14:creationId xmlns:p14="http://schemas.microsoft.com/office/powerpoint/2010/main" xmlns="" val="234149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xmlns="" id="{D57DBDC6-91C9-4B17-8306-1B6C178E4A06}"/>
              </a:ext>
            </a:extLst>
          </p:cNvPr>
          <p:cNvSpPr>
            <a:spLocks noGrp="1" noChangeArrowheads="1"/>
          </p:cNvSpPr>
          <p:nvPr>
            <p:ph type="title"/>
          </p:nvPr>
        </p:nvSpPr>
        <p:spPr/>
        <p:txBody>
          <a:bodyPr/>
          <a:lstStyle/>
          <a:p>
            <a:pPr eaLnBrk="1" hangingPunct="1">
              <a:defRPr/>
            </a:pPr>
            <a:r>
              <a:rPr lang="el-GR" sz="2800" u="sng">
                <a:solidFill>
                  <a:schemeClr val="tx1"/>
                </a:solidFill>
              </a:rPr>
              <a:t>4. Φλεβοκομβοκολπικός αποκλεισμός.</a:t>
            </a:r>
            <a:br>
              <a:rPr lang="el-GR" sz="2800" u="sng">
                <a:solidFill>
                  <a:schemeClr val="tx1"/>
                </a:solidFill>
              </a:rPr>
            </a:br>
            <a:endParaRPr lang="el-GR" sz="2800" u="sng">
              <a:solidFill>
                <a:schemeClr val="tx1"/>
              </a:solidFill>
            </a:endParaRPr>
          </a:p>
        </p:txBody>
      </p:sp>
      <p:graphicFrame>
        <p:nvGraphicFramePr>
          <p:cNvPr id="12291" name="Object 3">
            <a:extLst>
              <a:ext uri="{FF2B5EF4-FFF2-40B4-BE49-F238E27FC236}">
                <a16:creationId xmlns:a16="http://schemas.microsoft.com/office/drawing/2014/main" xmlns="" id="{E13FC49C-F3CE-4EC9-B4E8-B83587085678}"/>
              </a:ext>
            </a:extLst>
          </p:cNvPr>
          <p:cNvGraphicFramePr>
            <a:graphicFrameLocks noGrp="1" noChangeAspect="1"/>
          </p:cNvGraphicFramePr>
          <p:nvPr>
            <p:ph idx="1"/>
          </p:nvPr>
        </p:nvGraphicFramePr>
        <p:xfrm>
          <a:off x="2135188" y="4510088"/>
          <a:ext cx="7848600" cy="2087562"/>
        </p:xfrm>
        <a:graphic>
          <a:graphicData uri="http://schemas.openxmlformats.org/presentationml/2006/ole">
            <p:oleObj spid="_x0000_s5137" name="Εικόνα bitmap" r:id="rId3" imgW="6904762" imgH="5428571" progId="PBrush">
              <p:embed/>
            </p:oleObj>
          </a:graphicData>
        </a:graphic>
      </p:graphicFrame>
      <p:sp>
        <p:nvSpPr>
          <p:cNvPr id="12292" name="Text Box 6">
            <a:extLst>
              <a:ext uri="{FF2B5EF4-FFF2-40B4-BE49-F238E27FC236}">
                <a16:creationId xmlns:a16="http://schemas.microsoft.com/office/drawing/2014/main" xmlns="" id="{8896A112-9F0A-4A94-975B-0A82A9B763D4}"/>
              </a:ext>
            </a:extLst>
          </p:cNvPr>
          <p:cNvSpPr txBox="1">
            <a:spLocks noChangeArrowheads="1"/>
          </p:cNvSpPr>
          <p:nvPr/>
        </p:nvSpPr>
        <p:spPr bwMode="auto">
          <a:xfrm>
            <a:off x="1919289" y="836614"/>
            <a:ext cx="8353425" cy="451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b="1">
                <a:solidFill>
                  <a:srgbClr val="FFFF00"/>
                </a:solidFill>
              </a:rPr>
              <a:t>1ου βαθμού</a:t>
            </a:r>
            <a:r>
              <a:rPr lang="en-US" altLang="el-GR" sz="2000">
                <a:solidFill>
                  <a:srgbClr val="FFFF00"/>
                </a:solidFill>
              </a:rPr>
              <a:t>:</a:t>
            </a:r>
            <a:r>
              <a:rPr lang="en-US" altLang="el-GR" sz="2000">
                <a:solidFill>
                  <a:srgbClr val="FFFFFF"/>
                </a:solidFill>
              </a:rPr>
              <a:t> </a:t>
            </a:r>
            <a:r>
              <a:rPr lang="el-GR" altLang="el-GR" sz="2000">
                <a:solidFill>
                  <a:srgbClr val="FFFFFF"/>
                </a:solidFill>
              </a:rPr>
              <a:t>δυσκολία μεταβίβασης του ερεθίσματος από τον</a:t>
            </a:r>
          </a:p>
          <a:p>
            <a:pPr fontAlgn="base">
              <a:spcBef>
                <a:spcPct val="50000"/>
              </a:spcBef>
              <a:spcAft>
                <a:spcPct val="0"/>
              </a:spcAft>
              <a:buClrTx/>
              <a:buSzTx/>
              <a:buNone/>
            </a:pPr>
            <a:r>
              <a:rPr lang="el-GR" altLang="el-GR" sz="2000">
                <a:solidFill>
                  <a:srgbClr val="FFFFFF"/>
                </a:solidFill>
              </a:rPr>
              <a:t>                     φλεβόκομβο στο κολπικό μυοκάρδιο. </a:t>
            </a:r>
          </a:p>
          <a:p>
            <a:pPr fontAlgn="base">
              <a:spcBef>
                <a:spcPct val="50000"/>
              </a:spcBef>
              <a:spcAft>
                <a:spcPct val="0"/>
              </a:spcAft>
              <a:buClrTx/>
              <a:buSzTx/>
              <a:buNone/>
            </a:pPr>
            <a:r>
              <a:rPr lang="el-GR" altLang="el-GR" sz="2000" b="1">
                <a:solidFill>
                  <a:srgbClr val="FFFF00"/>
                </a:solidFill>
              </a:rPr>
              <a:t>2ου βαθμού</a:t>
            </a:r>
            <a:r>
              <a:rPr lang="en-US" altLang="el-GR" sz="2000">
                <a:solidFill>
                  <a:srgbClr val="FFFF00"/>
                </a:solidFill>
              </a:rPr>
              <a:t>:  -</a:t>
            </a:r>
            <a:r>
              <a:rPr lang="el-GR" altLang="el-GR" sz="2000">
                <a:solidFill>
                  <a:srgbClr val="FFFF00"/>
                </a:solidFill>
              </a:rPr>
              <a:t> </a:t>
            </a:r>
            <a:r>
              <a:rPr lang="el-GR" altLang="el-GR" sz="2000" i="1">
                <a:solidFill>
                  <a:srgbClr val="FFFF00"/>
                </a:solidFill>
              </a:rPr>
              <a:t>τύπου</a:t>
            </a:r>
            <a:r>
              <a:rPr lang="en-US" altLang="el-GR" sz="2000" i="1">
                <a:solidFill>
                  <a:srgbClr val="FFFF00"/>
                </a:solidFill>
              </a:rPr>
              <a:t> Wenckebach</a:t>
            </a:r>
            <a:endParaRPr lang="el-GR" altLang="el-GR" sz="2000" i="1">
              <a:solidFill>
                <a:srgbClr val="FFFF00"/>
              </a:solidFill>
            </a:endParaRPr>
          </a:p>
          <a:p>
            <a:pPr fontAlgn="base">
              <a:spcBef>
                <a:spcPct val="50000"/>
              </a:spcBef>
              <a:spcAft>
                <a:spcPct val="0"/>
              </a:spcAft>
              <a:buClrTx/>
              <a:buSzTx/>
              <a:buNone/>
            </a:pPr>
            <a:r>
              <a:rPr lang="el-GR" altLang="el-GR" sz="2000">
                <a:solidFill>
                  <a:srgbClr val="FFFFFF"/>
                </a:solidFill>
              </a:rPr>
              <a:t> α) τα διαστήματα  </a:t>
            </a:r>
            <a:r>
              <a:rPr lang="en-US" altLang="el-GR" sz="2000">
                <a:solidFill>
                  <a:srgbClr val="FF0066"/>
                </a:solidFill>
              </a:rPr>
              <a:t>P-P</a:t>
            </a:r>
            <a:r>
              <a:rPr lang="el-GR" altLang="el-GR" sz="2000">
                <a:solidFill>
                  <a:srgbClr val="FFFFFF"/>
                </a:solidFill>
              </a:rPr>
              <a:t> γίνονται </a:t>
            </a:r>
            <a:r>
              <a:rPr lang="el-GR" altLang="el-GR" sz="2000">
                <a:solidFill>
                  <a:srgbClr val="FF0066"/>
                </a:solidFill>
              </a:rPr>
              <a:t>προοδευτικά βραχύτερα</a:t>
            </a:r>
            <a:r>
              <a:rPr lang="el-GR" altLang="el-GR" sz="2000">
                <a:solidFill>
                  <a:srgbClr val="FFFFFF"/>
                </a:solidFill>
              </a:rPr>
              <a:t> μέχρι μια </a:t>
            </a:r>
            <a:endParaRPr lang="en-US" altLang="el-GR" sz="2000">
              <a:solidFill>
                <a:srgbClr val="FFFFFF"/>
              </a:solidFill>
            </a:endParaRPr>
          </a:p>
          <a:p>
            <a:pPr fontAlgn="base">
              <a:spcBef>
                <a:spcPct val="50000"/>
              </a:spcBef>
              <a:spcAft>
                <a:spcPct val="0"/>
              </a:spcAft>
              <a:buClrTx/>
              <a:buSzTx/>
              <a:buNone/>
            </a:pPr>
            <a:r>
              <a:rPr lang="en-US" altLang="el-GR" sz="2000">
                <a:solidFill>
                  <a:srgbClr val="FFFFFF"/>
                </a:solidFill>
              </a:rPr>
              <a:t>     </a:t>
            </a:r>
            <a:r>
              <a:rPr lang="el-GR" altLang="el-GR" sz="2000">
                <a:solidFill>
                  <a:srgbClr val="FFFFFF"/>
                </a:solidFill>
              </a:rPr>
              <a:t>κοιλιακή παύλα.</a:t>
            </a:r>
          </a:p>
          <a:p>
            <a:pPr fontAlgn="base">
              <a:spcBef>
                <a:spcPct val="50000"/>
              </a:spcBef>
              <a:spcAft>
                <a:spcPct val="0"/>
              </a:spcAft>
              <a:buClrTx/>
              <a:buSzTx/>
              <a:buNone/>
            </a:pPr>
            <a:r>
              <a:rPr lang="el-GR" altLang="el-GR" sz="2000">
                <a:solidFill>
                  <a:srgbClr val="FFFFFF"/>
                </a:solidFill>
              </a:rPr>
              <a:t>β) η </a:t>
            </a:r>
            <a:r>
              <a:rPr lang="el-GR" altLang="el-GR" sz="2000">
                <a:solidFill>
                  <a:srgbClr val="FF0066"/>
                </a:solidFill>
              </a:rPr>
              <a:t>παύλα είναι μικρότερη</a:t>
            </a:r>
            <a:r>
              <a:rPr lang="el-GR" altLang="el-GR" sz="2000">
                <a:solidFill>
                  <a:srgbClr val="FFFFFF"/>
                </a:solidFill>
              </a:rPr>
              <a:t> από το διπλάσιο μήκος του προηγούμενου</a:t>
            </a:r>
          </a:p>
          <a:p>
            <a:pPr fontAlgn="base">
              <a:spcBef>
                <a:spcPct val="50000"/>
              </a:spcBef>
              <a:spcAft>
                <a:spcPct val="0"/>
              </a:spcAft>
              <a:buClrTx/>
              <a:buSzTx/>
              <a:buNone/>
            </a:pPr>
            <a:r>
              <a:rPr lang="el-GR" altLang="el-GR" sz="2000">
                <a:solidFill>
                  <a:srgbClr val="FFFFFF"/>
                </a:solidFill>
              </a:rPr>
              <a:t>     </a:t>
            </a:r>
            <a:r>
              <a:rPr lang="en-US" altLang="el-GR" sz="1800">
                <a:solidFill>
                  <a:srgbClr val="FFFFFF"/>
                </a:solidFill>
              </a:rPr>
              <a:t>P-P</a:t>
            </a:r>
            <a:r>
              <a:rPr lang="el-GR" altLang="el-GR" sz="1800">
                <a:solidFill>
                  <a:srgbClr val="FFFFFF"/>
                </a:solidFill>
              </a:rPr>
              <a:t> </a:t>
            </a:r>
            <a:r>
              <a:rPr lang="el-GR" altLang="el-GR" sz="2000">
                <a:solidFill>
                  <a:srgbClr val="FFFFFF"/>
                </a:solidFill>
              </a:rPr>
              <a:t>διαστήματος.</a:t>
            </a:r>
          </a:p>
          <a:p>
            <a:pPr fontAlgn="base">
              <a:spcBef>
                <a:spcPct val="50000"/>
              </a:spcBef>
              <a:spcAft>
                <a:spcPct val="0"/>
              </a:spcAft>
              <a:buClrTx/>
              <a:buSzTx/>
              <a:buNone/>
            </a:pPr>
            <a:r>
              <a:rPr lang="el-GR" altLang="el-GR" sz="2000">
                <a:solidFill>
                  <a:srgbClr val="FFFFFF"/>
                </a:solidFill>
              </a:rPr>
              <a:t>γ) ένα σύμπλεγμα </a:t>
            </a:r>
            <a:r>
              <a:rPr lang="en-US" altLang="el-GR" sz="2000">
                <a:solidFill>
                  <a:srgbClr val="FFFFFF"/>
                </a:solidFill>
              </a:rPr>
              <a:t>P-QRS-T </a:t>
            </a:r>
            <a:r>
              <a:rPr lang="el-GR" altLang="el-GR" sz="2000">
                <a:solidFill>
                  <a:srgbClr val="FFFFFF"/>
                </a:solidFill>
              </a:rPr>
              <a:t>χάνεται κατά την διάρκεια της παύλας.</a:t>
            </a:r>
            <a:endParaRPr lang="en-US" altLang="el-GR" sz="2000">
              <a:solidFill>
                <a:srgbClr val="FFFFFF"/>
              </a:solidFill>
            </a:endParaRPr>
          </a:p>
          <a:p>
            <a:pPr fontAlgn="base">
              <a:spcBef>
                <a:spcPct val="50000"/>
              </a:spcBef>
              <a:spcAft>
                <a:spcPct val="0"/>
              </a:spcAft>
              <a:buClrTx/>
              <a:buSzTx/>
              <a:buNone/>
            </a:pPr>
            <a:endParaRPr lang="en-US" altLang="el-GR" sz="2000">
              <a:solidFill>
                <a:srgbClr val="FFFFFF"/>
              </a:solidFill>
            </a:endParaRPr>
          </a:p>
          <a:p>
            <a:pPr fontAlgn="base">
              <a:spcBef>
                <a:spcPct val="50000"/>
              </a:spcBef>
              <a:spcAft>
                <a:spcPct val="0"/>
              </a:spcAft>
              <a:buClrTx/>
              <a:buSzTx/>
              <a:buNone/>
            </a:pPr>
            <a:r>
              <a:rPr lang="en-US" altLang="el-GR" sz="2000">
                <a:solidFill>
                  <a:srgbClr val="FFFFFF"/>
                </a:solidFill>
              </a:rPr>
              <a:t>                      </a:t>
            </a:r>
            <a:endParaRPr lang="el-GR" altLang="el-GR" sz="2000">
              <a:solidFill>
                <a:srgbClr val="FFFFFF"/>
              </a:solidFill>
            </a:endParaRPr>
          </a:p>
        </p:txBody>
      </p:sp>
    </p:spTree>
    <p:extLst>
      <p:ext uri="{BB962C8B-B14F-4D97-AF65-F5344CB8AC3E}">
        <p14:creationId xmlns:p14="http://schemas.microsoft.com/office/powerpoint/2010/main" xmlns="" val="4212145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fig1">
            <a:extLst>
              <a:ext uri="{FF2B5EF4-FFF2-40B4-BE49-F238E27FC236}">
                <a16:creationId xmlns:a16="http://schemas.microsoft.com/office/drawing/2014/main" xmlns="" id="{A96F2D16-95B6-43F6-869A-48BABE45B1C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1813" y="1438276"/>
            <a:ext cx="6337300" cy="4848225"/>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pic>
      <p:sp>
        <p:nvSpPr>
          <p:cNvPr id="4" name="3 - TextBox">
            <a:extLst>
              <a:ext uri="{FF2B5EF4-FFF2-40B4-BE49-F238E27FC236}">
                <a16:creationId xmlns:a16="http://schemas.microsoft.com/office/drawing/2014/main" xmlns="" id="{11816061-74CB-46D1-B748-55028C0065FD}"/>
              </a:ext>
            </a:extLst>
          </p:cNvPr>
          <p:cNvSpPr txBox="1"/>
          <p:nvPr/>
        </p:nvSpPr>
        <p:spPr>
          <a:xfrm>
            <a:off x="3024189" y="357188"/>
            <a:ext cx="6357937" cy="830262"/>
          </a:xfrm>
          <a:prstGeom prst="rect">
            <a:avLst/>
          </a:prstGeom>
          <a:noFill/>
          <a:ln w="38100">
            <a:solidFill>
              <a:schemeClr val="tx1"/>
            </a:solidFill>
          </a:ln>
        </p:spPr>
        <p:txBody>
          <a:bodyPr>
            <a:spAutoFit/>
          </a:bodyPr>
          <a:lstStyle/>
          <a:p>
            <a:pPr algn="ctr" fontAlgn="base">
              <a:spcBef>
                <a:spcPct val="0"/>
              </a:spcBef>
              <a:spcAft>
                <a:spcPct val="0"/>
              </a:spcAft>
              <a:defRPr/>
            </a:pPr>
            <a:r>
              <a:rPr lang="el-GR" sz="2400" b="1" i="1" dirty="0">
                <a:solidFill>
                  <a:srgbClr val="000000"/>
                </a:solidFill>
                <a:effectLst>
                  <a:outerShdw blurRad="38100" dist="38100" dir="2700000" algn="tl">
                    <a:srgbClr val="000000">
                      <a:alpha val="43137"/>
                    </a:srgbClr>
                  </a:outerShdw>
                </a:effectLst>
                <a:latin typeface="Arial" charset="0"/>
              </a:rPr>
              <a:t>Συσχέτιση ηλεκτρικού ερεθίσματος με το ΗΚΓ</a:t>
            </a:r>
          </a:p>
        </p:txBody>
      </p:sp>
    </p:spTree>
    <p:extLst>
      <p:ext uri="{BB962C8B-B14F-4D97-AF65-F5344CB8AC3E}">
        <p14:creationId xmlns:p14="http://schemas.microsoft.com/office/powerpoint/2010/main" xmlns="" val="199565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3314" name="Object 3">
            <a:extLst>
              <a:ext uri="{FF2B5EF4-FFF2-40B4-BE49-F238E27FC236}">
                <a16:creationId xmlns:a16="http://schemas.microsoft.com/office/drawing/2014/main" xmlns="" id="{69A2AD6A-062A-41BE-9B7F-4D36D9E78FC5}"/>
              </a:ext>
            </a:extLst>
          </p:cNvPr>
          <p:cNvGraphicFramePr>
            <a:graphicFrameLocks noGrp="1" noChangeAspect="1"/>
          </p:cNvGraphicFramePr>
          <p:nvPr>
            <p:ph sz="half" idx="1"/>
          </p:nvPr>
        </p:nvGraphicFramePr>
        <p:xfrm>
          <a:off x="3719514" y="4941888"/>
          <a:ext cx="6624637" cy="1649412"/>
        </p:xfrm>
        <a:graphic>
          <a:graphicData uri="http://schemas.openxmlformats.org/presentationml/2006/ole">
            <p:oleObj spid="_x0000_s6176" name="Εικόνα bitmap" r:id="rId3" imgW="5106113" imgH="2085714" progId="PBrush">
              <p:embed/>
            </p:oleObj>
          </a:graphicData>
        </a:graphic>
      </p:graphicFrame>
      <p:sp>
        <p:nvSpPr>
          <p:cNvPr id="13315" name="Text Box 7">
            <a:extLst>
              <a:ext uri="{FF2B5EF4-FFF2-40B4-BE49-F238E27FC236}">
                <a16:creationId xmlns:a16="http://schemas.microsoft.com/office/drawing/2014/main" xmlns="" id="{F1EE4603-EF3F-4BEC-9342-14DFE58F1CF1}"/>
              </a:ext>
            </a:extLst>
          </p:cNvPr>
          <p:cNvSpPr txBox="1">
            <a:spLocks noChangeArrowheads="1"/>
          </p:cNvSpPr>
          <p:nvPr/>
        </p:nvSpPr>
        <p:spPr bwMode="auto">
          <a:xfrm>
            <a:off x="1416050" y="476251"/>
            <a:ext cx="9793288" cy="201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i="1">
                <a:solidFill>
                  <a:srgbClr val="FFFF00"/>
                </a:solidFill>
              </a:rPr>
              <a:t>            -Τύπου </a:t>
            </a:r>
            <a:r>
              <a:rPr lang="en-US" altLang="el-GR" sz="1800" i="1">
                <a:solidFill>
                  <a:srgbClr val="FFFF00"/>
                </a:solidFill>
              </a:rPr>
              <a:t>Mobitz II</a:t>
            </a:r>
          </a:p>
          <a:p>
            <a:pPr fontAlgn="base">
              <a:spcBef>
                <a:spcPct val="50000"/>
              </a:spcBef>
              <a:spcAft>
                <a:spcPct val="0"/>
              </a:spcAft>
              <a:buClrTx/>
              <a:buSzTx/>
              <a:buNone/>
            </a:pPr>
            <a:r>
              <a:rPr lang="el-GR" altLang="el-GR" sz="1800">
                <a:solidFill>
                  <a:srgbClr val="FFFF00"/>
                </a:solidFill>
              </a:rPr>
              <a:t>                        </a:t>
            </a:r>
            <a:r>
              <a:rPr lang="en-US" altLang="el-GR" sz="1800">
                <a:solidFill>
                  <a:srgbClr val="FFFF00"/>
                </a:solidFill>
              </a:rPr>
              <a:t>       </a:t>
            </a:r>
            <a:r>
              <a:rPr lang="el-GR" altLang="el-GR" sz="1800">
                <a:solidFill>
                  <a:srgbClr val="FFFFFF"/>
                </a:solidFill>
              </a:rPr>
              <a:t>α) το διάστημα </a:t>
            </a:r>
            <a:r>
              <a:rPr lang="en-US" altLang="el-GR" sz="1800">
                <a:solidFill>
                  <a:srgbClr val="FF0066"/>
                </a:solidFill>
              </a:rPr>
              <a:t>P-P</a:t>
            </a:r>
            <a:r>
              <a:rPr lang="el-GR" altLang="el-GR" sz="1800">
                <a:solidFill>
                  <a:srgbClr val="FF0066"/>
                </a:solidFill>
              </a:rPr>
              <a:t> είναι σταθερό.</a:t>
            </a:r>
          </a:p>
          <a:p>
            <a:pPr fontAlgn="base">
              <a:spcBef>
                <a:spcPct val="50000"/>
              </a:spcBef>
              <a:spcAft>
                <a:spcPct val="0"/>
              </a:spcAft>
              <a:buClrTx/>
              <a:buSzTx/>
              <a:buNone/>
            </a:pPr>
            <a:r>
              <a:rPr lang="el-GR" altLang="el-GR" sz="1800">
                <a:solidFill>
                  <a:srgbClr val="FFFFFF"/>
                </a:solidFill>
              </a:rPr>
              <a:t>                               β) η </a:t>
            </a:r>
            <a:r>
              <a:rPr lang="el-GR" altLang="el-GR" sz="1800">
                <a:solidFill>
                  <a:srgbClr val="FF0066"/>
                </a:solidFill>
              </a:rPr>
              <a:t>παύλα</a:t>
            </a:r>
            <a:r>
              <a:rPr lang="el-GR" altLang="el-GR" sz="1800">
                <a:solidFill>
                  <a:srgbClr val="FFFFFF"/>
                </a:solidFill>
              </a:rPr>
              <a:t> είναι ακέραιο </a:t>
            </a:r>
            <a:r>
              <a:rPr lang="el-GR" altLang="el-GR" sz="1800">
                <a:solidFill>
                  <a:srgbClr val="FF0066"/>
                </a:solidFill>
              </a:rPr>
              <a:t>πολλαπλάσιο</a:t>
            </a:r>
            <a:r>
              <a:rPr lang="el-GR" altLang="el-GR" sz="1800">
                <a:solidFill>
                  <a:srgbClr val="FFFFFF"/>
                </a:solidFill>
              </a:rPr>
              <a:t> ενός κύκλου.</a:t>
            </a:r>
          </a:p>
          <a:p>
            <a:pPr fontAlgn="base">
              <a:spcBef>
                <a:spcPct val="50000"/>
              </a:spcBef>
              <a:spcAft>
                <a:spcPct val="0"/>
              </a:spcAft>
              <a:buClrTx/>
              <a:buSzTx/>
              <a:buNone/>
            </a:pPr>
            <a:r>
              <a:rPr lang="el-GR" altLang="el-GR" sz="1800">
                <a:solidFill>
                  <a:srgbClr val="FFFFFF"/>
                </a:solidFill>
              </a:rPr>
              <a:t>                               γ)  τα συμπλέγματα </a:t>
            </a:r>
            <a:r>
              <a:rPr lang="en-US" altLang="el-GR" sz="1800">
                <a:solidFill>
                  <a:srgbClr val="FFFFFF"/>
                </a:solidFill>
              </a:rPr>
              <a:t>P-QRS-T</a:t>
            </a:r>
            <a:r>
              <a:rPr lang="el-GR" altLang="el-GR" sz="1800">
                <a:solidFill>
                  <a:srgbClr val="FFFFFF"/>
                </a:solidFill>
              </a:rPr>
              <a:t> χάνονται κατά τη διάρκεια της παύλας.</a:t>
            </a:r>
          </a:p>
          <a:p>
            <a:pPr fontAlgn="base">
              <a:spcBef>
                <a:spcPct val="50000"/>
              </a:spcBef>
              <a:spcAft>
                <a:spcPct val="0"/>
              </a:spcAft>
              <a:buClrTx/>
              <a:buSzTx/>
              <a:buNone/>
            </a:pPr>
            <a:endParaRPr lang="el-GR" altLang="el-GR" sz="1800">
              <a:solidFill>
                <a:srgbClr val="FFFFFF"/>
              </a:solidFill>
            </a:endParaRPr>
          </a:p>
        </p:txBody>
      </p:sp>
      <p:graphicFrame>
        <p:nvGraphicFramePr>
          <p:cNvPr id="13316" name="Object 9">
            <a:extLst>
              <a:ext uri="{FF2B5EF4-FFF2-40B4-BE49-F238E27FC236}">
                <a16:creationId xmlns:a16="http://schemas.microsoft.com/office/drawing/2014/main" xmlns="" id="{D38A5FC9-9BD3-4DD2-ACF6-D354CEEFC9AB}"/>
              </a:ext>
            </a:extLst>
          </p:cNvPr>
          <p:cNvGraphicFramePr>
            <a:graphicFrameLocks noGrp="1" noChangeAspect="1"/>
          </p:cNvGraphicFramePr>
          <p:nvPr>
            <p:ph sz="half" idx="2"/>
          </p:nvPr>
        </p:nvGraphicFramePr>
        <p:xfrm>
          <a:off x="1992313" y="2205038"/>
          <a:ext cx="8280400" cy="1422400"/>
        </p:xfrm>
        <a:graphic>
          <a:graphicData uri="http://schemas.openxmlformats.org/presentationml/2006/ole">
            <p:oleObj spid="_x0000_s6177" name="Εικόνα bitmap" r:id="rId4" imgW="5087060" imgH="1790476" progId="PBrush">
              <p:embed/>
            </p:oleObj>
          </a:graphicData>
        </a:graphic>
      </p:graphicFrame>
      <p:sp>
        <p:nvSpPr>
          <p:cNvPr id="93196" name="Text Box 12">
            <a:extLst>
              <a:ext uri="{FF2B5EF4-FFF2-40B4-BE49-F238E27FC236}">
                <a16:creationId xmlns:a16="http://schemas.microsoft.com/office/drawing/2014/main" xmlns="" id="{00CCD8F6-6C5E-416D-B1D0-4CAFA1007163}"/>
              </a:ext>
            </a:extLst>
          </p:cNvPr>
          <p:cNvSpPr txBox="1">
            <a:spLocks noChangeArrowheads="1"/>
          </p:cNvSpPr>
          <p:nvPr/>
        </p:nvSpPr>
        <p:spPr bwMode="auto">
          <a:xfrm>
            <a:off x="1919289" y="3933825"/>
            <a:ext cx="8713787" cy="1765300"/>
          </a:xfrm>
          <a:prstGeom prst="rect">
            <a:avLst/>
          </a:prstGeom>
          <a:noFill/>
          <a:ln w="9525">
            <a:noFill/>
            <a:miter lim="800000"/>
            <a:headEnd/>
            <a:tailEnd/>
          </a:ln>
          <a:effectLst/>
        </p:spPr>
        <p:txBody>
          <a:bodyPr>
            <a:spAutoFit/>
          </a:bodyPr>
          <a:lstStyle/>
          <a:p>
            <a:pPr fontAlgn="base">
              <a:spcBef>
                <a:spcPct val="20000"/>
              </a:spcBef>
              <a:spcAft>
                <a:spcPct val="0"/>
              </a:spcAft>
              <a:buClr>
                <a:srgbClr val="99FF99"/>
              </a:buClr>
              <a:buSzPct val="80000"/>
              <a:defRPr/>
            </a:pPr>
            <a:r>
              <a:rPr lang="el-GR" sz="2800">
                <a:solidFill>
                  <a:srgbClr val="FFFFFF"/>
                </a:solidFill>
                <a:effectLst>
                  <a:outerShdw blurRad="38100" dist="38100" dir="2700000" algn="tl">
                    <a:srgbClr val="000000"/>
                  </a:outerShdw>
                </a:effectLst>
                <a:latin typeface="Arial" charset="0"/>
              </a:rPr>
              <a:t>                    </a:t>
            </a:r>
            <a:r>
              <a:rPr lang="el-GR" sz="2800" u="sng">
                <a:solidFill>
                  <a:srgbClr val="FFFFFF"/>
                </a:solidFill>
                <a:effectLst>
                  <a:outerShdw blurRad="38100" dist="38100" dir="2700000" algn="tl">
                    <a:srgbClr val="000000"/>
                  </a:outerShdw>
                </a:effectLst>
                <a:latin typeface="Arial" charset="0"/>
              </a:rPr>
              <a:t>5. Φλεβοκολπική παύση.</a:t>
            </a:r>
          </a:p>
          <a:p>
            <a:pPr fontAlgn="base">
              <a:spcBef>
                <a:spcPct val="20000"/>
              </a:spcBef>
              <a:spcAft>
                <a:spcPct val="0"/>
              </a:spcAft>
              <a:buClr>
                <a:srgbClr val="99FF99"/>
              </a:buClr>
              <a:buSzPct val="80000"/>
              <a:defRPr/>
            </a:pPr>
            <a:r>
              <a:rPr lang="el-GR">
                <a:solidFill>
                  <a:srgbClr val="FFFFFF"/>
                </a:solidFill>
                <a:latin typeface="Arial" charset="0"/>
              </a:rPr>
              <a:t>Τυχαίο διάστημα η παύλα, που εξαρτάται από το χρόνο που θα επαναλειτουργήσει ο φλεβόκομβος.</a:t>
            </a:r>
          </a:p>
          <a:p>
            <a:pPr fontAlgn="base">
              <a:spcBef>
                <a:spcPct val="50000"/>
              </a:spcBef>
              <a:spcAft>
                <a:spcPct val="0"/>
              </a:spcAft>
              <a:defRPr/>
            </a:pPr>
            <a:endParaRPr lang="el-GR" sz="2800" u="sng">
              <a:solidFill>
                <a:srgbClr val="FFFFFF"/>
              </a:solidFill>
              <a:latin typeface="Arial" charset="0"/>
            </a:endParaRPr>
          </a:p>
        </p:txBody>
      </p:sp>
    </p:spTree>
    <p:extLst>
      <p:ext uri="{BB962C8B-B14F-4D97-AF65-F5344CB8AC3E}">
        <p14:creationId xmlns:p14="http://schemas.microsoft.com/office/powerpoint/2010/main" xmlns="" val="1371437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xmlns="" id="{9462D17A-60F9-4804-8066-F3B7611BD224}"/>
              </a:ext>
            </a:extLst>
          </p:cNvPr>
          <p:cNvSpPr>
            <a:spLocks noGrp="1" noChangeArrowheads="1"/>
          </p:cNvSpPr>
          <p:nvPr>
            <p:ph type="title"/>
          </p:nvPr>
        </p:nvSpPr>
        <p:spPr>
          <a:xfrm>
            <a:off x="1343025" y="277814"/>
            <a:ext cx="8497888" cy="1139825"/>
          </a:xfrm>
        </p:spPr>
        <p:txBody>
          <a:bodyPr/>
          <a:lstStyle/>
          <a:p>
            <a:pPr algn="l" eaLnBrk="1" hangingPunct="1">
              <a:defRPr/>
            </a:pPr>
            <a:r>
              <a:rPr lang="el-GR" sz="2400" b="1">
                <a:solidFill>
                  <a:srgbClr val="FFFF00"/>
                </a:solidFill>
              </a:rPr>
              <a:t>ΙΙ. Από τον κόλπο</a:t>
            </a:r>
            <a:r>
              <a:rPr lang="el-GR" sz="3200" b="1">
                <a:solidFill>
                  <a:srgbClr val="FFFF00"/>
                </a:solidFill>
              </a:rPr>
              <a:t/>
            </a:r>
            <a:br>
              <a:rPr lang="el-GR" sz="3200" b="1">
                <a:solidFill>
                  <a:srgbClr val="FFFF00"/>
                </a:solidFill>
              </a:rPr>
            </a:br>
            <a:r>
              <a:rPr lang="el-GR" sz="3200"/>
              <a:t>          </a:t>
            </a:r>
            <a:r>
              <a:rPr lang="el-GR" sz="3200" u="sng">
                <a:solidFill>
                  <a:schemeClr val="tx1"/>
                </a:solidFill>
                <a:effectLst/>
              </a:rPr>
              <a:t>1. Έκτακτες κολπικές συστολές</a:t>
            </a:r>
            <a:r>
              <a:rPr lang="el-GR" sz="2400" u="sng">
                <a:solidFill>
                  <a:schemeClr val="tx1"/>
                </a:solidFill>
              </a:rPr>
              <a:t/>
            </a:r>
            <a:br>
              <a:rPr lang="el-GR" sz="2400" u="sng">
                <a:solidFill>
                  <a:schemeClr val="tx1"/>
                </a:solidFill>
              </a:rPr>
            </a:br>
            <a:endParaRPr lang="el-GR" sz="2400" u="sng">
              <a:solidFill>
                <a:schemeClr val="tx1"/>
              </a:solidFill>
            </a:endParaRPr>
          </a:p>
        </p:txBody>
      </p:sp>
      <p:graphicFrame>
        <p:nvGraphicFramePr>
          <p:cNvPr id="14339" name="Object 3">
            <a:extLst>
              <a:ext uri="{FF2B5EF4-FFF2-40B4-BE49-F238E27FC236}">
                <a16:creationId xmlns:a16="http://schemas.microsoft.com/office/drawing/2014/main" xmlns="" id="{7075AD68-1EDA-4C70-9B0D-06B0D1C67888}"/>
              </a:ext>
            </a:extLst>
          </p:cNvPr>
          <p:cNvGraphicFramePr>
            <a:graphicFrameLocks noGrp="1" noChangeAspect="1"/>
          </p:cNvGraphicFramePr>
          <p:nvPr>
            <p:ph idx="1"/>
          </p:nvPr>
        </p:nvGraphicFramePr>
        <p:xfrm>
          <a:off x="2711450" y="4511676"/>
          <a:ext cx="6769100" cy="1654175"/>
        </p:xfrm>
        <a:graphic>
          <a:graphicData uri="http://schemas.openxmlformats.org/presentationml/2006/ole">
            <p:oleObj spid="_x0000_s7185" name="Εικόνα bitmap" r:id="rId3" imgW="3723810" imgH="1000000" progId="PBrush">
              <p:embed/>
            </p:oleObj>
          </a:graphicData>
        </a:graphic>
      </p:graphicFrame>
      <p:sp>
        <p:nvSpPr>
          <p:cNvPr id="14340" name="Text Box 6">
            <a:extLst>
              <a:ext uri="{FF2B5EF4-FFF2-40B4-BE49-F238E27FC236}">
                <a16:creationId xmlns:a16="http://schemas.microsoft.com/office/drawing/2014/main" xmlns="" id="{AD055B1B-FCF0-4F46-B70A-5A2D684C47D7}"/>
              </a:ext>
            </a:extLst>
          </p:cNvPr>
          <p:cNvSpPr txBox="1">
            <a:spLocks noChangeArrowheads="1"/>
          </p:cNvSpPr>
          <p:nvPr/>
        </p:nvSpPr>
        <p:spPr bwMode="auto">
          <a:xfrm>
            <a:off x="1919289" y="1341439"/>
            <a:ext cx="8569325"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ΗΚΓ χαρακτηριστικά</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α) Προηγούνται </a:t>
            </a:r>
            <a:r>
              <a:rPr lang="en-US" altLang="el-GR" sz="2000">
                <a:solidFill>
                  <a:srgbClr val="FF0066"/>
                </a:solidFill>
              </a:rPr>
              <a:t>P </a:t>
            </a:r>
            <a:r>
              <a:rPr lang="el-GR" altLang="el-GR" sz="2000">
                <a:solidFill>
                  <a:srgbClr val="FF0066"/>
                </a:solidFill>
              </a:rPr>
              <a:t>διαφορετικά</a:t>
            </a:r>
            <a:r>
              <a:rPr lang="el-GR" altLang="el-GR" sz="2000">
                <a:solidFill>
                  <a:srgbClr val="FFFFFF"/>
                </a:solidFill>
              </a:rPr>
              <a:t> από τα φλεβοκομβικά.</a:t>
            </a:r>
          </a:p>
          <a:p>
            <a:pPr fontAlgn="base">
              <a:spcBef>
                <a:spcPct val="50000"/>
              </a:spcBef>
              <a:spcAft>
                <a:spcPct val="0"/>
              </a:spcAft>
              <a:buClrTx/>
              <a:buSzTx/>
              <a:buNone/>
            </a:pPr>
            <a:r>
              <a:rPr lang="el-GR" altLang="el-GR" sz="2000">
                <a:solidFill>
                  <a:srgbClr val="FFFFFF"/>
                </a:solidFill>
              </a:rPr>
              <a:t> β)  </a:t>
            </a:r>
            <a:r>
              <a:rPr lang="en-US" altLang="el-GR" sz="2000">
                <a:solidFill>
                  <a:srgbClr val="FFFFFF"/>
                </a:solidFill>
              </a:rPr>
              <a:t>PQ </a:t>
            </a:r>
            <a:r>
              <a:rPr lang="el-GR" altLang="el-GR" sz="2000" u="sng">
                <a:solidFill>
                  <a:srgbClr val="FFFFFF"/>
                </a:solidFill>
              </a:rPr>
              <a:t>&gt;</a:t>
            </a:r>
            <a:r>
              <a:rPr lang="el-GR" altLang="el-GR" sz="2000">
                <a:solidFill>
                  <a:srgbClr val="FFFFFF"/>
                </a:solidFill>
              </a:rPr>
              <a:t> 0,12</a:t>
            </a:r>
            <a:r>
              <a:rPr lang="en-US" altLang="el-GR" sz="2000">
                <a:solidFill>
                  <a:srgbClr val="FFFFFF"/>
                </a:solidFill>
              </a:rPr>
              <a:t> sec</a:t>
            </a:r>
            <a:r>
              <a:rPr lang="el-GR" altLang="el-GR" sz="2000">
                <a:solidFill>
                  <a:srgbClr val="FFFFFF"/>
                </a:solidFill>
              </a:rPr>
              <a:t>.</a:t>
            </a:r>
          </a:p>
          <a:p>
            <a:pPr fontAlgn="base">
              <a:spcBef>
                <a:spcPct val="50000"/>
              </a:spcBef>
              <a:spcAft>
                <a:spcPct val="0"/>
              </a:spcAft>
              <a:buClrTx/>
              <a:buSzTx/>
              <a:buNone/>
            </a:pPr>
            <a:r>
              <a:rPr lang="el-GR" altLang="el-GR" sz="2000">
                <a:solidFill>
                  <a:srgbClr val="FFFFFF"/>
                </a:solidFill>
              </a:rPr>
              <a:t> γ) Τα  </a:t>
            </a:r>
            <a:r>
              <a:rPr lang="en-US" altLang="el-GR" sz="2000">
                <a:solidFill>
                  <a:srgbClr val="FF0066"/>
                </a:solidFill>
              </a:rPr>
              <a:t>QRS</a:t>
            </a:r>
            <a:r>
              <a:rPr lang="en-US" altLang="el-GR" sz="2000">
                <a:solidFill>
                  <a:srgbClr val="FFFFFF"/>
                </a:solidFill>
              </a:rPr>
              <a:t> </a:t>
            </a:r>
            <a:r>
              <a:rPr lang="el-GR" altLang="el-GR" sz="2000">
                <a:solidFill>
                  <a:srgbClr val="FFFFFF"/>
                </a:solidFill>
              </a:rPr>
              <a:t> είναι στενά και η </a:t>
            </a:r>
            <a:r>
              <a:rPr lang="el-GR" altLang="el-GR" sz="2000">
                <a:solidFill>
                  <a:srgbClr val="FF0066"/>
                </a:solidFill>
              </a:rPr>
              <a:t>μορφολογία τους όμοια</a:t>
            </a:r>
            <a:r>
              <a:rPr lang="el-GR" altLang="el-GR" sz="2000">
                <a:solidFill>
                  <a:srgbClr val="FFFFFF"/>
                </a:solidFill>
              </a:rPr>
              <a:t> με τη μορφολογία</a:t>
            </a:r>
          </a:p>
          <a:p>
            <a:pPr fontAlgn="base">
              <a:spcBef>
                <a:spcPct val="50000"/>
              </a:spcBef>
              <a:spcAft>
                <a:spcPct val="0"/>
              </a:spcAft>
              <a:buClrTx/>
              <a:buSzTx/>
              <a:buNone/>
            </a:pPr>
            <a:r>
              <a:rPr lang="el-GR" altLang="el-GR" sz="2000">
                <a:solidFill>
                  <a:srgbClr val="FFFFFF"/>
                </a:solidFill>
              </a:rPr>
              <a:t>     των κανονικών συστολών (εκτός εάν υπάρχει αλλοδρομία).</a:t>
            </a:r>
          </a:p>
          <a:p>
            <a:pPr fontAlgn="base">
              <a:spcBef>
                <a:spcPct val="50000"/>
              </a:spcBef>
              <a:spcAft>
                <a:spcPct val="0"/>
              </a:spcAft>
              <a:buClrTx/>
              <a:buSzTx/>
              <a:buNone/>
            </a:pPr>
            <a:r>
              <a:rPr lang="el-GR" altLang="el-GR" sz="2000">
                <a:solidFill>
                  <a:srgbClr val="FFFFFF"/>
                </a:solidFill>
              </a:rPr>
              <a:t> δ) Η αναπληρωματική </a:t>
            </a:r>
            <a:r>
              <a:rPr lang="el-GR" altLang="el-GR" sz="2000">
                <a:solidFill>
                  <a:srgbClr val="FF0066"/>
                </a:solidFill>
              </a:rPr>
              <a:t>παύλα είναι ατελής.</a:t>
            </a:r>
            <a:r>
              <a:rPr lang="el-GR" altLang="el-GR" sz="2000">
                <a:solidFill>
                  <a:srgbClr val="FFFFFF"/>
                </a:solidFill>
              </a:rPr>
              <a:t> </a:t>
            </a:r>
          </a:p>
        </p:txBody>
      </p:sp>
    </p:spTree>
    <p:extLst>
      <p:ext uri="{BB962C8B-B14F-4D97-AF65-F5344CB8AC3E}">
        <p14:creationId xmlns:p14="http://schemas.microsoft.com/office/powerpoint/2010/main" xmlns="" val="1588361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xmlns="" id="{9FE09D72-BE8B-4D10-B5A9-849F2C05BB0B}"/>
              </a:ext>
            </a:extLst>
          </p:cNvPr>
          <p:cNvSpPr>
            <a:spLocks noGrp="1" noChangeArrowheads="1"/>
          </p:cNvSpPr>
          <p:nvPr>
            <p:ph type="title"/>
          </p:nvPr>
        </p:nvSpPr>
        <p:spPr/>
        <p:txBody>
          <a:bodyPr/>
          <a:lstStyle/>
          <a:p>
            <a:pPr algn="l" eaLnBrk="1" hangingPunct="1">
              <a:defRPr/>
            </a:pPr>
            <a:r>
              <a:rPr lang="el-GR" sz="2400" u="sng">
                <a:solidFill>
                  <a:schemeClr val="tx1"/>
                </a:solidFill>
              </a:rPr>
              <a:t>ΠΡΩΙΜΕΣ ΚΟΛΠΙΚΕΣ ΑΠΟΚΛΕΙΣΘΕΙΣΕΣ</a:t>
            </a:r>
          </a:p>
        </p:txBody>
      </p:sp>
      <p:sp>
        <p:nvSpPr>
          <p:cNvPr id="15364" name="Text Box 6">
            <a:extLst>
              <a:ext uri="{FF2B5EF4-FFF2-40B4-BE49-F238E27FC236}">
                <a16:creationId xmlns:a16="http://schemas.microsoft.com/office/drawing/2014/main" xmlns="" id="{E8397816-4F75-4664-8D7B-EC6218C4E7E4}"/>
              </a:ext>
            </a:extLst>
          </p:cNvPr>
          <p:cNvSpPr txBox="1">
            <a:spLocks noChangeArrowheads="1"/>
          </p:cNvSpPr>
          <p:nvPr/>
        </p:nvSpPr>
        <p:spPr bwMode="auto">
          <a:xfrm>
            <a:off x="1919288" y="1341438"/>
            <a:ext cx="828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Πολύ πρώιμο κολπικό ερέθισμα από έκτοπο κέντρο, βρίσκει τον κ.Κ σε ανερέθιστη περίοδο, οπότε είναι αδύνατη η αγωγή του προς τις κοιλίες.</a:t>
            </a:r>
          </a:p>
        </p:txBody>
      </p:sp>
      <p:sp>
        <p:nvSpPr>
          <p:cNvPr id="15365" name="Text Box 7">
            <a:extLst>
              <a:ext uri="{FF2B5EF4-FFF2-40B4-BE49-F238E27FC236}">
                <a16:creationId xmlns:a16="http://schemas.microsoft.com/office/drawing/2014/main" xmlns="" id="{EEE2F7F2-ECB6-4ED1-B2FF-23A87BCF8332}"/>
              </a:ext>
            </a:extLst>
          </p:cNvPr>
          <p:cNvSpPr txBox="1">
            <a:spLocks noChangeArrowheads="1"/>
          </p:cNvSpPr>
          <p:nvPr/>
        </p:nvSpPr>
        <p:spPr bwMode="auto">
          <a:xfrm>
            <a:off x="2063750" y="4149726"/>
            <a:ext cx="8135938" cy="201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dirty="0">
                <a:solidFill>
                  <a:srgbClr val="FFFFFF"/>
                </a:solidFill>
              </a:rPr>
              <a:t>Διαφορική διάγνωση από</a:t>
            </a:r>
            <a:r>
              <a:rPr lang="en-US" altLang="el-GR" sz="1800" dirty="0">
                <a:solidFill>
                  <a:srgbClr val="FFFFFF"/>
                </a:solidFill>
              </a:rPr>
              <a:t>:</a:t>
            </a:r>
          </a:p>
          <a:p>
            <a:pPr fontAlgn="base">
              <a:spcBef>
                <a:spcPct val="50000"/>
              </a:spcBef>
              <a:spcAft>
                <a:spcPct val="0"/>
              </a:spcAft>
              <a:buClrTx/>
              <a:buSzTx/>
              <a:buNone/>
            </a:pPr>
            <a:r>
              <a:rPr lang="el-GR" altLang="el-GR" sz="1800" dirty="0">
                <a:solidFill>
                  <a:srgbClr val="FFFFFF"/>
                </a:solidFill>
              </a:rPr>
              <a:t>                                           - αναπνευστική αρρυθμία</a:t>
            </a:r>
          </a:p>
          <a:p>
            <a:pPr fontAlgn="base">
              <a:spcBef>
                <a:spcPct val="50000"/>
              </a:spcBef>
              <a:spcAft>
                <a:spcPct val="0"/>
              </a:spcAft>
              <a:buClrTx/>
              <a:buSzTx/>
              <a:buNone/>
            </a:pPr>
            <a:r>
              <a:rPr lang="el-GR" altLang="el-GR" sz="1800" dirty="0">
                <a:solidFill>
                  <a:srgbClr val="FFFFFF"/>
                </a:solidFill>
              </a:rPr>
              <a:t>                                           - </a:t>
            </a:r>
            <a:r>
              <a:rPr lang="el-GR" altLang="el-GR" sz="1800" dirty="0" err="1">
                <a:solidFill>
                  <a:srgbClr val="FFFFFF"/>
                </a:solidFill>
              </a:rPr>
              <a:t>φλεβοκομβοκολπικό</a:t>
            </a:r>
            <a:r>
              <a:rPr lang="el-GR" altLang="el-GR" sz="1800" dirty="0">
                <a:solidFill>
                  <a:srgbClr val="FFFFFF"/>
                </a:solidFill>
              </a:rPr>
              <a:t> αποκλεισμό</a:t>
            </a:r>
          </a:p>
          <a:p>
            <a:pPr fontAlgn="base">
              <a:spcBef>
                <a:spcPct val="50000"/>
              </a:spcBef>
              <a:spcAft>
                <a:spcPct val="0"/>
              </a:spcAft>
              <a:buClrTx/>
              <a:buSzTx/>
              <a:buNone/>
            </a:pPr>
            <a:r>
              <a:rPr lang="el-GR" altLang="el-GR" sz="1800" dirty="0">
                <a:solidFill>
                  <a:srgbClr val="FFFFFF"/>
                </a:solidFill>
              </a:rPr>
              <a:t>                                           - </a:t>
            </a:r>
            <a:r>
              <a:rPr lang="el-GR" altLang="el-GR" sz="1800" dirty="0" err="1">
                <a:solidFill>
                  <a:srgbClr val="FFFFFF"/>
                </a:solidFill>
              </a:rPr>
              <a:t>φλεβοκομβική</a:t>
            </a:r>
            <a:r>
              <a:rPr lang="el-GR" altLang="el-GR" sz="1800" dirty="0">
                <a:solidFill>
                  <a:srgbClr val="FFFFFF"/>
                </a:solidFill>
              </a:rPr>
              <a:t> παύση</a:t>
            </a:r>
          </a:p>
          <a:p>
            <a:pPr fontAlgn="base">
              <a:spcBef>
                <a:spcPct val="50000"/>
              </a:spcBef>
              <a:spcAft>
                <a:spcPct val="0"/>
              </a:spcAft>
              <a:buClrTx/>
              <a:buSzTx/>
              <a:buNone/>
            </a:pPr>
            <a:r>
              <a:rPr lang="el-GR" altLang="el-GR" sz="1800" dirty="0">
                <a:solidFill>
                  <a:srgbClr val="FFFFFF"/>
                </a:solidFill>
              </a:rPr>
              <a:t>                                           - 2ου βαθμού κολποκοιλιακό αποκλεισμό</a:t>
            </a:r>
          </a:p>
        </p:txBody>
      </p:sp>
      <p:pic>
        <p:nvPicPr>
          <p:cNvPr id="2" name="Εικόνα 1">
            <a:extLst>
              <a:ext uri="{FF2B5EF4-FFF2-40B4-BE49-F238E27FC236}">
                <a16:creationId xmlns:a16="http://schemas.microsoft.com/office/drawing/2014/main" xmlns="" id="{DB5DA018-DCEA-4266-926E-F795CCA88143}"/>
              </a:ext>
            </a:extLst>
          </p:cNvPr>
          <p:cNvPicPr>
            <a:picLocks noChangeAspect="1"/>
          </p:cNvPicPr>
          <p:nvPr/>
        </p:nvPicPr>
        <p:blipFill>
          <a:blip r:embed="rId2"/>
          <a:stretch>
            <a:fillRect/>
          </a:stretch>
        </p:blipFill>
        <p:spPr>
          <a:xfrm>
            <a:off x="1399032" y="2236786"/>
            <a:ext cx="9619488" cy="1912939"/>
          </a:xfrm>
          <a:prstGeom prst="rect">
            <a:avLst/>
          </a:prstGeom>
        </p:spPr>
      </p:pic>
      <p:cxnSp>
        <p:nvCxnSpPr>
          <p:cNvPr id="6" name="Ευθύγραμμο βέλος σύνδεσης 5">
            <a:extLst>
              <a:ext uri="{FF2B5EF4-FFF2-40B4-BE49-F238E27FC236}">
                <a16:creationId xmlns:a16="http://schemas.microsoft.com/office/drawing/2014/main" xmlns="" id="{6C2BDABE-2399-442A-918E-F9F7BFA17E38}"/>
              </a:ext>
            </a:extLst>
          </p:cNvPr>
          <p:cNvCxnSpPr/>
          <p:nvPr/>
        </p:nvCxnSpPr>
        <p:spPr>
          <a:xfrm>
            <a:off x="4590288" y="2459736"/>
            <a:ext cx="0" cy="4572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299921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80" name="Rectangle 4">
            <a:extLst>
              <a:ext uri="{FF2B5EF4-FFF2-40B4-BE49-F238E27FC236}">
                <a16:creationId xmlns:a16="http://schemas.microsoft.com/office/drawing/2014/main" xmlns="" id="{9FE09D72-BE8B-4D10-B5A9-849F2C05BB0B}"/>
              </a:ext>
            </a:extLst>
          </p:cNvPr>
          <p:cNvSpPr>
            <a:spLocks noGrp="1" noChangeArrowheads="1"/>
          </p:cNvSpPr>
          <p:nvPr>
            <p:ph type="title"/>
          </p:nvPr>
        </p:nvSpPr>
        <p:spPr/>
        <p:txBody>
          <a:bodyPr/>
          <a:lstStyle/>
          <a:p>
            <a:pPr algn="l" eaLnBrk="1" hangingPunct="1">
              <a:defRPr/>
            </a:pPr>
            <a:r>
              <a:rPr lang="el-GR" sz="2400" u="sng">
                <a:solidFill>
                  <a:schemeClr val="tx1"/>
                </a:solidFill>
              </a:rPr>
              <a:t>ΠΡΩΙΜΕΣ ΚΟΛΠΙΚΕΣ ΑΠΟΚΛΕΙΣΘΕΙΣΕΣ</a:t>
            </a:r>
          </a:p>
        </p:txBody>
      </p:sp>
      <p:graphicFrame>
        <p:nvGraphicFramePr>
          <p:cNvPr id="15363" name="Object 3">
            <a:extLst>
              <a:ext uri="{FF2B5EF4-FFF2-40B4-BE49-F238E27FC236}">
                <a16:creationId xmlns:a16="http://schemas.microsoft.com/office/drawing/2014/main" xmlns="" id="{8982F5E6-39E2-4826-92FE-58F6BE4FBCB5}"/>
              </a:ext>
            </a:extLst>
          </p:cNvPr>
          <p:cNvGraphicFramePr>
            <a:graphicFrameLocks noGrp="1" noChangeAspect="1"/>
          </p:cNvGraphicFramePr>
          <p:nvPr>
            <p:ph idx="1"/>
            <p:extLst>
              <p:ext uri="{D42A27DB-BD31-4B8C-83A1-F6EECF244321}">
                <p14:modId xmlns:p14="http://schemas.microsoft.com/office/powerpoint/2010/main" xmlns="" val="3934974106"/>
              </p:ext>
            </p:extLst>
          </p:nvPr>
        </p:nvGraphicFramePr>
        <p:xfrm>
          <a:off x="1481329" y="2481263"/>
          <a:ext cx="8718360" cy="2154745"/>
        </p:xfrm>
        <a:graphic>
          <a:graphicData uri="http://schemas.openxmlformats.org/presentationml/2006/ole">
            <p:oleObj spid="_x0000_s61444" name="Εικόνα bitmap" r:id="rId3" imgW="3619048" imgH="666667" progId="PBrush">
              <p:embed/>
            </p:oleObj>
          </a:graphicData>
        </a:graphic>
      </p:graphicFrame>
      <p:sp>
        <p:nvSpPr>
          <p:cNvPr id="15364" name="Text Box 6">
            <a:extLst>
              <a:ext uri="{FF2B5EF4-FFF2-40B4-BE49-F238E27FC236}">
                <a16:creationId xmlns:a16="http://schemas.microsoft.com/office/drawing/2014/main" xmlns="" id="{E8397816-4F75-4664-8D7B-EC6218C4E7E4}"/>
              </a:ext>
            </a:extLst>
          </p:cNvPr>
          <p:cNvSpPr txBox="1">
            <a:spLocks noChangeArrowheads="1"/>
          </p:cNvSpPr>
          <p:nvPr/>
        </p:nvSpPr>
        <p:spPr bwMode="auto">
          <a:xfrm>
            <a:off x="1919288" y="1341438"/>
            <a:ext cx="828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 typeface="Wingdings" panose="05000000000000000000" pitchFamily="2" charset="2"/>
              <a:buNone/>
              <a:tabLst/>
              <a:defRPr/>
            </a:pPr>
            <a:r>
              <a:rPr kumimoji="0" lang="el-GR" altLang="el-GR"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Πολύ πρώιμο κολπικό ερέθισμα από έκτοπο κέντρο, βρίσκει τον κ.Κ σε ανερέθιστη περίοδο, οπότε είναι αδύνατη η αγωγή του προς τις κοιλίες.</a:t>
            </a:r>
          </a:p>
        </p:txBody>
      </p:sp>
    </p:spTree>
    <p:extLst>
      <p:ext uri="{BB962C8B-B14F-4D97-AF65-F5344CB8AC3E}">
        <p14:creationId xmlns:p14="http://schemas.microsoft.com/office/powerpoint/2010/main" xmlns="" val="4066200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xmlns="" id="{43FCFB26-BE4E-4BE3-A9B5-596FBC290047}"/>
              </a:ext>
            </a:extLst>
          </p:cNvPr>
          <p:cNvSpPr>
            <a:spLocks noGrp="1" noChangeArrowheads="1"/>
          </p:cNvSpPr>
          <p:nvPr>
            <p:ph type="title"/>
          </p:nvPr>
        </p:nvSpPr>
        <p:spPr>
          <a:xfrm>
            <a:off x="1981200" y="-242888"/>
            <a:ext cx="8229600" cy="1139826"/>
          </a:xfrm>
        </p:spPr>
        <p:txBody>
          <a:bodyPr/>
          <a:lstStyle/>
          <a:p>
            <a:pPr eaLnBrk="1" hangingPunct="1">
              <a:defRPr/>
            </a:pPr>
            <a:r>
              <a:rPr lang="el-GR" sz="2400" u="sng">
                <a:solidFill>
                  <a:schemeClr val="tx1"/>
                </a:solidFill>
              </a:rPr>
              <a:t>ΠΡΩΙΜΕΣ ΚΟΛΠΙΚΕΣ ΜΕ ΑΛΛΟΔΡΟΜΙΑ</a:t>
            </a:r>
            <a:r>
              <a:rPr lang="en-US"/>
              <a:t> </a:t>
            </a:r>
            <a:endParaRPr lang="el-GR"/>
          </a:p>
        </p:txBody>
      </p:sp>
      <p:graphicFrame>
        <p:nvGraphicFramePr>
          <p:cNvPr id="16387" name="Object 3">
            <a:extLst>
              <a:ext uri="{FF2B5EF4-FFF2-40B4-BE49-F238E27FC236}">
                <a16:creationId xmlns:a16="http://schemas.microsoft.com/office/drawing/2014/main" xmlns="" id="{90931F4F-B125-4385-A9A6-3B897C206727}"/>
              </a:ext>
            </a:extLst>
          </p:cNvPr>
          <p:cNvGraphicFramePr>
            <a:graphicFrameLocks noGrp="1" noChangeAspect="1"/>
          </p:cNvGraphicFramePr>
          <p:nvPr>
            <p:ph idx="1"/>
            <p:extLst>
              <p:ext uri="{D42A27DB-BD31-4B8C-83A1-F6EECF244321}">
                <p14:modId xmlns:p14="http://schemas.microsoft.com/office/powerpoint/2010/main" xmlns="" val="2233594389"/>
              </p:ext>
            </p:extLst>
          </p:nvPr>
        </p:nvGraphicFramePr>
        <p:xfrm>
          <a:off x="2566988" y="4797426"/>
          <a:ext cx="8352546" cy="1887459"/>
        </p:xfrm>
        <a:graphic>
          <a:graphicData uri="http://schemas.openxmlformats.org/presentationml/2006/ole">
            <p:oleObj spid="_x0000_s9234" name="Εικόνα bitmap" r:id="rId3" imgW="3801006" imgH="1114581" progId="PBrush">
              <p:embed/>
            </p:oleObj>
          </a:graphicData>
        </a:graphic>
      </p:graphicFrame>
      <p:sp>
        <p:nvSpPr>
          <p:cNvPr id="16388" name="Text Box 6">
            <a:extLst>
              <a:ext uri="{FF2B5EF4-FFF2-40B4-BE49-F238E27FC236}">
                <a16:creationId xmlns:a16="http://schemas.microsoft.com/office/drawing/2014/main" xmlns="" id="{CD038D77-DD36-4E78-BE2E-8422625AD60D}"/>
              </a:ext>
            </a:extLst>
          </p:cNvPr>
          <p:cNvSpPr txBox="1">
            <a:spLocks noChangeArrowheads="1"/>
          </p:cNvSpPr>
          <p:nvPr/>
        </p:nvSpPr>
        <p:spPr bwMode="auto">
          <a:xfrm>
            <a:off x="2063750" y="692151"/>
            <a:ext cx="8280400" cy="3902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Τα ερεθίσματα κατέρχονται από το ένα σκέλος του δεματίου του </a:t>
            </a:r>
            <a:r>
              <a:rPr lang="en-US" altLang="el-GR" sz="2000">
                <a:solidFill>
                  <a:srgbClr val="FFFFFF"/>
                </a:solidFill>
              </a:rPr>
              <a:t>His</a:t>
            </a:r>
            <a:r>
              <a:rPr lang="el-GR" altLang="el-GR" sz="2000">
                <a:solidFill>
                  <a:srgbClr val="FFFFFF"/>
                </a:solidFill>
              </a:rPr>
              <a:t> και δίνουν την εικόνα σκελικού αποκλεισμού.</a:t>
            </a:r>
          </a:p>
          <a:p>
            <a:pPr fontAlgn="base">
              <a:spcBef>
                <a:spcPct val="50000"/>
              </a:spcBef>
              <a:spcAft>
                <a:spcPct val="0"/>
              </a:spcAft>
              <a:buClrTx/>
              <a:buSzTx/>
              <a:buNone/>
            </a:pPr>
            <a:r>
              <a:rPr lang="el-GR" altLang="el-GR" sz="2000">
                <a:solidFill>
                  <a:srgbClr val="FFFFFF"/>
                </a:solidFill>
              </a:rPr>
              <a:t>Κριτήρια διαφορικής διάγνωσης από τις κοιλιακές</a:t>
            </a:r>
            <a:r>
              <a:rPr lang="en-US" altLang="el-GR" sz="2000">
                <a:solidFill>
                  <a:srgbClr val="FFFFFF"/>
                </a:solidFill>
              </a:rPr>
              <a:t>:</a:t>
            </a:r>
          </a:p>
          <a:p>
            <a:pPr fontAlgn="base">
              <a:spcBef>
                <a:spcPct val="50000"/>
              </a:spcBef>
              <a:spcAft>
                <a:spcPct val="0"/>
              </a:spcAft>
              <a:buClrTx/>
              <a:buSzTx/>
              <a:buNone/>
            </a:pPr>
            <a:r>
              <a:rPr lang="en-US" altLang="el-GR" sz="2000">
                <a:solidFill>
                  <a:srgbClr val="FFFFFF"/>
                </a:solidFill>
              </a:rPr>
              <a:t> </a:t>
            </a:r>
            <a:r>
              <a:rPr lang="el-GR" altLang="el-GR" sz="2000">
                <a:solidFill>
                  <a:srgbClr val="FFFFFF"/>
                </a:solidFill>
              </a:rPr>
              <a:t>α) </a:t>
            </a:r>
            <a:r>
              <a:rPr lang="el-GR" altLang="el-GR" sz="2000">
                <a:solidFill>
                  <a:srgbClr val="FF0066"/>
                </a:solidFill>
              </a:rPr>
              <a:t>προηγούνται</a:t>
            </a:r>
            <a:r>
              <a:rPr lang="en-US" altLang="el-GR" sz="2000">
                <a:solidFill>
                  <a:srgbClr val="FF0066"/>
                </a:solidFill>
              </a:rPr>
              <a:t> P</a:t>
            </a:r>
            <a:r>
              <a:rPr lang="el-GR" altLang="el-GR" sz="2000">
                <a:solidFill>
                  <a:srgbClr val="FFFFFF"/>
                </a:solidFill>
              </a:rPr>
              <a:t> από τα αλλόδρομα</a:t>
            </a:r>
            <a:r>
              <a:rPr lang="en-US" altLang="el-GR" sz="2000">
                <a:solidFill>
                  <a:srgbClr val="FFFFFF"/>
                </a:solidFill>
              </a:rPr>
              <a:t> QRS.</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β) </a:t>
            </a:r>
            <a:r>
              <a:rPr lang="el-GR" altLang="el-GR" sz="2000">
                <a:solidFill>
                  <a:srgbClr val="FF0066"/>
                </a:solidFill>
              </a:rPr>
              <a:t>ατελής</a:t>
            </a:r>
            <a:r>
              <a:rPr lang="el-GR" altLang="el-GR" sz="2000">
                <a:solidFill>
                  <a:srgbClr val="FFFFFF"/>
                </a:solidFill>
              </a:rPr>
              <a:t> αναπληρωματική </a:t>
            </a:r>
            <a:r>
              <a:rPr lang="el-GR" altLang="el-GR" sz="2000">
                <a:solidFill>
                  <a:srgbClr val="FF0066"/>
                </a:solidFill>
              </a:rPr>
              <a:t>παύλα</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γ) τα </a:t>
            </a:r>
            <a:r>
              <a:rPr lang="el-GR" altLang="el-GR" sz="2000">
                <a:solidFill>
                  <a:srgbClr val="FF0066"/>
                </a:solidFill>
              </a:rPr>
              <a:t>συζευτικά </a:t>
            </a:r>
            <a:r>
              <a:rPr lang="el-GR" altLang="el-GR" sz="2000">
                <a:solidFill>
                  <a:srgbClr val="FFFFFF"/>
                </a:solidFill>
              </a:rPr>
              <a:t>διαστήματα </a:t>
            </a:r>
            <a:r>
              <a:rPr lang="el-GR" altLang="el-GR" sz="2000">
                <a:solidFill>
                  <a:srgbClr val="FF0066"/>
                </a:solidFill>
              </a:rPr>
              <a:t>ποικίλλουν</a:t>
            </a:r>
            <a:r>
              <a:rPr lang="en-US" altLang="el-GR" sz="2000">
                <a:solidFill>
                  <a:srgbClr val="FFFFFF"/>
                </a:solidFill>
              </a:rPr>
              <a:t>.</a:t>
            </a:r>
            <a:endParaRPr lang="el-GR" altLang="el-GR" sz="2000">
              <a:solidFill>
                <a:srgbClr val="FF0066"/>
              </a:solidFill>
            </a:endParaRPr>
          </a:p>
          <a:p>
            <a:pPr fontAlgn="base">
              <a:spcBef>
                <a:spcPct val="50000"/>
              </a:spcBef>
              <a:spcAft>
                <a:spcPct val="0"/>
              </a:spcAft>
              <a:buClrTx/>
              <a:buSzTx/>
              <a:buNone/>
            </a:pPr>
            <a:r>
              <a:rPr lang="el-GR" altLang="el-GR" sz="2000">
                <a:solidFill>
                  <a:srgbClr val="FFFFFF"/>
                </a:solidFill>
              </a:rPr>
              <a:t> δ) έχουν συνήθως </a:t>
            </a:r>
            <a:r>
              <a:rPr lang="el-GR" altLang="el-GR" sz="2000">
                <a:solidFill>
                  <a:srgbClr val="FF0066"/>
                </a:solidFill>
              </a:rPr>
              <a:t>μορφολογία</a:t>
            </a:r>
            <a:r>
              <a:rPr lang="en-US" altLang="el-GR" sz="2000">
                <a:solidFill>
                  <a:srgbClr val="FF0066"/>
                </a:solidFill>
              </a:rPr>
              <a:t> RBBB</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ε) σε κολπική μαρμαρυγή τα αλλόδρομα </a:t>
            </a:r>
            <a:r>
              <a:rPr lang="en-US" altLang="el-GR" sz="2000">
                <a:solidFill>
                  <a:srgbClr val="FFFFFF"/>
                </a:solidFill>
              </a:rPr>
              <a:t>QRS</a:t>
            </a:r>
            <a:r>
              <a:rPr lang="el-GR" altLang="el-GR" sz="2000">
                <a:solidFill>
                  <a:srgbClr val="FFFFFF"/>
                </a:solidFill>
              </a:rPr>
              <a:t> εμφανίζονται μετά από</a:t>
            </a:r>
            <a:endParaRPr lang="en-US" altLang="el-GR" sz="2000">
              <a:solidFill>
                <a:srgbClr val="FFFFFF"/>
              </a:solidFill>
            </a:endParaRPr>
          </a:p>
          <a:p>
            <a:pPr fontAlgn="base">
              <a:spcBef>
                <a:spcPct val="50000"/>
              </a:spcBef>
              <a:spcAft>
                <a:spcPct val="0"/>
              </a:spcAft>
              <a:buClrTx/>
              <a:buSzTx/>
              <a:buNone/>
            </a:pPr>
            <a:r>
              <a:rPr lang="en-US" altLang="el-GR" sz="2000">
                <a:solidFill>
                  <a:srgbClr val="FFFFFF"/>
                </a:solidFill>
              </a:rPr>
              <a:t>     </a:t>
            </a:r>
            <a:r>
              <a:rPr lang="el-GR" altLang="el-GR" sz="2000">
                <a:solidFill>
                  <a:srgbClr val="FFFFFF"/>
                </a:solidFill>
              </a:rPr>
              <a:t>μακριά παύλα</a:t>
            </a:r>
            <a:r>
              <a:rPr lang="en-US" altLang="el-GR" sz="2000">
                <a:solidFill>
                  <a:srgbClr val="FFFFFF"/>
                </a:solidFill>
              </a:rPr>
              <a:t> (</a:t>
            </a:r>
            <a:r>
              <a:rPr lang="en-US" altLang="el-GR" sz="2000">
                <a:solidFill>
                  <a:srgbClr val="FF0066"/>
                </a:solidFill>
              </a:rPr>
              <a:t>long-short phenomenon</a:t>
            </a:r>
            <a:r>
              <a:rPr lang="en-US" altLang="el-GR" sz="2000">
                <a:solidFill>
                  <a:srgbClr val="FFFFFF"/>
                </a:solidFill>
              </a:rPr>
              <a:t>).</a:t>
            </a:r>
            <a:endParaRPr lang="el-GR" altLang="el-GR" sz="2000">
              <a:solidFill>
                <a:srgbClr val="FFFFFF"/>
              </a:solidFill>
            </a:endParaRPr>
          </a:p>
        </p:txBody>
      </p:sp>
    </p:spTree>
    <p:extLst>
      <p:ext uri="{BB962C8B-B14F-4D97-AF65-F5344CB8AC3E}">
        <p14:creationId xmlns:p14="http://schemas.microsoft.com/office/powerpoint/2010/main" xmlns="" val="287458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7" name="Rectangle 5">
            <a:extLst>
              <a:ext uri="{FF2B5EF4-FFF2-40B4-BE49-F238E27FC236}">
                <a16:creationId xmlns:a16="http://schemas.microsoft.com/office/drawing/2014/main" xmlns="" id="{47644F57-4D5C-46EA-AD1C-D3C5D3B72A46}"/>
              </a:ext>
            </a:extLst>
          </p:cNvPr>
          <p:cNvSpPr>
            <a:spLocks noGrp="1" noChangeArrowheads="1"/>
          </p:cNvSpPr>
          <p:nvPr>
            <p:ph type="title"/>
          </p:nvPr>
        </p:nvSpPr>
        <p:spPr/>
        <p:txBody>
          <a:bodyPr/>
          <a:lstStyle/>
          <a:p>
            <a:pPr algn="l" eaLnBrk="1" hangingPunct="1">
              <a:defRPr/>
            </a:pPr>
            <a:r>
              <a:rPr lang="el-GR" sz="2800" u="sng">
                <a:solidFill>
                  <a:schemeClr val="tx1"/>
                </a:solidFill>
              </a:rPr>
              <a:t>Κολπικές διαφυγές</a:t>
            </a:r>
          </a:p>
        </p:txBody>
      </p:sp>
      <p:pic>
        <p:nvPicPr>
          <p:cNvPr id="17411" name="Picture 4" descr="305F8DFA">
            <a:extLst>
              <a:ext uri="{FF2B5EF4-FFF2-40B4-BE49-F238E27FC236}">
                <a16:creationId xmlns:a16="http://schemas.microsoft.com/office/drawing/2014/main" xmlns="" id="{FEE2D916-5B8E-458B-8FC1-FB3D6F40644B}"/>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731146" y="3644901"/>
            <a:ext cx="9436963" cy="2036808"/>
          </a:xfrm>
          <a:noFill/>
          <a:extLst>
            <a:ext uri="{909E8E84-426E-40DD-AFC4-6F175D3DCCD1}">
              <a14:hiddenFill xmlns:a14="http://schemas.microsoft.com/office/drawing/2010/main" xmlns="">
                <a:solidFill>
                  <a:srgbClr val="FFFFFF"/>
                </a:solidFill>
              </a14:hiddenFill>
            </a:ext>
          </a:extLst>
        </p:spPr>
      </p:pic>
      <p:sp>
        <p:nvSpPr>
          <p:cNvPr id="17412" name="Text Box 7">
            <a:extLst>
              <a:ext uri="{FF2B5EF4-FFF2-40B4-BE49-F238E27FC236}">
                <a16:creationId xmlns:a16="http://schemas.microsoft.com/office/drawing/2014/main" xmlns="" id="{A383A750-56E8-484E-8E92-256640CEA3E1}"/>
              </a:ext>
            </a:extLst>
          </p:cNvPr>
          <p:cNvSpPr txBox="1">
            <a:spLocks noChangeArrowheads="1"/>
          </p:cNvSpPr>
          <p:nvPr/>
        </p:nvSpPr>
        <p:spPr bwMode="auto">
          <a:xfrm>
            <a:off x="1847851" y="1774826"/>
            <a:ext cx="8640763"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Όταν καθυστερήσει το φλεβοκομβικό ερέθισμα, ένα δευτερεύον κέντρο διεγείρεται και εάν το κέντρο αυτό είναι στο κολπικό μυοκάρδιο, η συστολή λέγεται κολπική διαφυγή.</a:t>
            </a:r>
          </a:p>
        </p:txBody>
      </p:sp>
    </p:spTree>
    <p:extLst>
      <p:ext uri="{BB962C8B-B14F-4D97-AF65-F5344CB8AC3E}">
        <p14:creationId xmlns:p14="http://schemas.microsoft.com/office/powerpoint/2010/main" xmlns="" val="3980160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76" y="332657"/>
            <a:ext cx="3504486" cy="461665"/>
          </a:xfrm>
          <a:prstGeom prst="rect">
            <a:avLst/>
          </a:prstGeom>
          <a:noFill/>
        </p:spPr>
        <p:txBody>
          <a:bodyPr wrap="none" rtlCol="0">
            <a:spAutoFit/>
          </a:bodyPr>
          <a:lstStyle/>
          <a:p>
            <a:pPr marL="342900" indent="-342900">
              <a:buFont typeface="Wingdings" pitchFamily="2" charset="2"/>
              <a:buChar char="v"/>
            </a:pPr>
            <a:r>
              <a:rPr lang="el-GR" sz="2400" b="1" dirty="0">
                <a:solidFill>
                  <a:srgbClr val="E40059">
                    <a:lumMod val="75000"/>
                  </a:srgbClr>
                </a:solidFill>
                <a:latin typeface="Trebuchet MS"/>
              </a:rPr>
              <a:t>Κολπική Ταχυκαρδία</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567609" y="1124744"/>
            <a:ext cx="6098973" cy="457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Oval 3"/>
          <p:cNvSpPr/>
          <p:nvPr/>
        </p:nvSpPr>
        <p:spPr>
          <a:xfrm>
            <a:off x="3791744" y="866330"/>
            <a:ext cx="1368152" cy="762471"/>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Trebuchet MS"/>
            </a:endParaRPr>
          </a:p>
        </p:txBody>
      </p:sp>
      <p:sp>
        <p:nvSpPr>
          <p:cNvPr id="3" name="TextBox 2"/>
          <p:cNvSpPr txBox="1"/>
          <p:nvPr/>
        </p:nvSpPr>
        <p:spPr>
          <a:xfrm>
            <a:off x="7968208" y="6093296"/>
            <a:ext cx="2310248" cy="523220"/>
          </a:xfrm>
          <a:prstGeom prst="rect">
            <a:avLst/>
          </a:prstGeom>
          <a:noFill/>
        </p:spPr>
        <p:txBody>
          <a:bodyPr wrap="none" rtlCol="0">
            <a:spAutoFit/>
          </a:bodyPr>
          <a:lstStyle/>
          <a:p>
            <a:r>
              <a:rPr lang="en-US" sz="1400" i="1" dirty="0">
                <a:solidFill>
                  <a:prstClr val="black"/>
                </a:solidFill>
                <a:latin typeface="Trebuchet MS"/>
              </a:rPr>
              <a:t>JACC Vol. 48, No 5, 2006</a:t>
            </a:r>
          </a:p>
          <a:p>
            <a:r>
              <a:rPr lang="en-US" sz="1400" i="1" dirty="0">
                <a:solidFill>
                  <a:prstClr val="black"/>
                </a:solidFill>
                <a:latin typeface="Trebuchet MS"/>
              </a:rPr>
              <a:t>September 5, 2006</a:t>
            </a:r>
            <a:r>
              <a:rPr lang="el-GR" sz="1400" i="1" dirty="0">
                <a:solidFill>
                  <a:prstClr val="black"/>
                </a:solidFill>
                <a:latin typeface="Trebuchet MS"/>
              </a:rPr>
              <a:t>:1010-7</a:t>
            </a:r>
          </a:p>
        </p:txBody>
      </p:sp>
      <p:sp>
        <p:nvSpPr>
          <p:cNvPr id="5" name="Oval 4"/>
          <p:cNvSpPr/>
          <p:nvPr/>
        </p:nvSpPr>
        <p:spPr>
          <a:xfrm>
            <a:off x="2279576" y="2204864"/>
            <a:ext cx="1656184" cy="64807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solidFill>
                <a:prstClr val="white"/>
              </a:solidFill>
              <a:latin typeface="Trebuchet MS"/>
            </a:endParaRPr>
          </a:p>
        </p:txBody>
      </p:sp>
    </p:spTree>
    <p:extLst>
      <p:ext uri="{BB962C8B-B14F-4D97-AF65-F5344CB8AC3E}">
        <p14:creationId xmlns:p14="http://schemas.microsoft.com/office/powerpoint/2010/main" xmlns="" val="15737688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76" y="332657"/>
            <a:ext cx="3711272" cy="461665"/>
          </a:xfrm>
          <a:prstGeom prst="rect">
            <a:avLst/>
          </a:prstGeom>
          <a:noFill/>
        </p:spPr>
        <p:txBody>
          <a:bodyPr wrap="none" rtlCol="0">
            <a:spAutoFit/>
          </a:bodyPr>
          <a:lstStyle/>
          <a:p>
            <a:pPr marL="342900" indent="-342900">
              <a:buFont typeface="Wingdings" pitchFamily="2" charset="2"/>
              <a:buChar char="v"/>
            </a:pPr>
            <a:r>
              <a:rPr lang="el-GR" sz="2400" b="1" dirty="0">
                <a:solidFill>
                  <a:srgbClr val="E40059">
                    <a:lumMod val="75000"/>
                  </a:srgbClr>
                </a:solidFill>
                <a:latin typeface="Trebuchet MS"/>
              </a:rPr>
              <a:t>Κολπική Ταχυκαρδία</a:t>
            </a:r>
            <a:r>
              <a:rPr lang="en-US" sz="2400" b="1" dirty="0">
                <a:solidFill>
                  <a:srgbClr val="E40059">
                    <a:lumMod val="75000"/>
                  </a:srgbClr>
                </a:solidFill>
                <a:latin typeface="Trebuchet MS"/>
              </a:rPr>
              <a:t> </a:t>
            </a:r>
            <a:endParaRPr lang="el-GR" sz="2400" b="1" dirty="0">
              <a:solidFill>
                <a:srgbClr val="E40059">
                  <a:lumMod val="75000"/>
                </a:srgbClr>
              </a:solidFill>
              <a:latin typeface="Trebuchet MS"/>
            </a:endParaRPr>
          </a:p>
        </p:txBody>
      </p:sp>
      <p:sp>
        <p:nvSpPr>
          <p:cNvPr id="3" name="TextBox 2"/>
          <p:cNvSpPr txBox="1"/>
          <p:nvPr/>
        </p:nvSpPr>
        <p:spPr>
          <a:xfrm>
            <a:off x="1828422" y="1268760"/>
            <a:ext cx="2670924" cy="369332"/>
          </a:xfrm>
          <a:prstGeom prst="rect">
            <a:avLst/>
          </a:prstGeom>
          <a:noFill/>
        </p:spPr>
        <p:txBody>
          <a:bodyPr wrap="none" rtlCol="0">
            <a:spAutoFit/>
          </a:bodyPr>
          <a:lstStyle/>
          <a:p>
            <a:r>
              <a:rPr lang="el-GR" b="1" dirty="0">
                <a:solidFill>
                  <a:srgbClr val="D2D2D2">
                    <a:lumMod val="25000"/>
                  </a:srgbClr>
                </a:solidFill>
                <a:latin typeface="Trebuchet MS"/>
              </a:rPr>
              <a:t>Μηχανισμ</a:t>
            </a:r>
            <a:r>
              <a:rPr lang="en-US" b="1" dirty="0">
                <a:solidFill>
                  <a:srgbClr val="D2D2D2">
                    <a:lumMod val="25000"/>
                  </a:srgbClr>
                </a:solidFill>
                <a:latin typeface="Trebuchet MS"/>
              </a:rPr>
              <a:t>o</a:t>
            </a:r>
            <a:r>
              <a:rPr lang="el-GR" b="1" dirty="0">
                <a:solidFill>
                  <a:srgbClr val="D2D2D2">
                    <a:lumMod val="25000"/>
                  </a:srgbClr>
                </a:solidFill>
                <a:latin typeface="Trebuchet MS"/>
              </a:rPr>
              <a:t>ί πρόκλησης</a:t>
            </a:r>
          </a:p>
        </p:txBody>
      </p:sp>
      <p:sp>
        <p:nvSpPr>
          <p:cNvPr id="4" name="TextBox 3"/>
          <p:cNvSpPr txBox="1"/>
          <p:nvPr/>
        </p:nvSpPr>
        <p:spPr>
          <a:xfrm>
            <a:off x="1781527" y="2590894"/>
            <a:ext cx="3852337" cy="1477328"/>
          </a:xfrm>
          <a:prstGeom prst="rect">
            <a:avLst/>
          </a:prstGeom>
          <a:noFill/>
        </p:spPr>
        <p:txBody>
          <a:bodyPr wrap="none" rtlCol="0">
            <a:spAutoFit/>
          </a:bodyPr>
          <a:lstStyle/>
          <a:p>
            <a:pPr marL="285750" indent="-285750">
              <a:buFont typeface="Arial" pitchFamily="34" charset="0"/>
              <a:buChar char="•"/>
            </a:pPr>
            <a:r>
              <a:rPr lang="el-GR" b="1" dirty="0">
                <a:solidFill>
                  <a:prstClr val="black"/>
                </a:solidFill>
                <a:latin typeface="Trebuchet MS"/>
              </a:rPr>
              <a:t>Αυτοματισμός</a:t>
            </a:r>
            <a:endParaRPr lang="en-US" b="1" dirty="0">
              <a:solidFill>
                <a:prstClr val="black"/>
              </a:solidFill>
              <a:latin typeface="Trebuchet MS"/>
            </a:endParaRPr>
          </a:p>
          <a:p>
            <a:pPr marL="285750" indent="-285750">
              <a:buFont typeface="Arial" pitchFamily="34" charset="0"/>
              <a:buChar char="•"/>
            </a:pPr>
            <a:endParaRPr lang="el-GR" b="1" dirty="0">
              <a:solidFill>
                <a:prstClr val="black"/>
              </a:solidFill>
              <a:latin typeface="Trebuchet MS"/>
            </a:endParaRPr>
          </a:p>
          <a:p>
            <a:pPr marL="285750" indent="-285750">
              <a:buFont typeface="Arial" pitchFamily="34" charset="0"/>
              <a:buChar char="•"/>
            </a:pPr>
            <a:r>
              <a:rPr lang="el-GR" b="1" dirty="0">
                <a:solidFill>
                  <a:prstClr val="black"/>
                </a:solidFill>
                <a:latin typeface="Trebuchet MS"/>
              </a:rPr>
              <a:t>Πυροδοτούμενη δραστηριότητα</a:t>
            </a:r>
            <a:endParaRPr lang="en-US" b="1" dirty="0">
              <a:solidFill>
                <a:prstClr val="black"/>
              </a:solidFill>
              <a:latin typeface="Trebuchet MS"/>
            </a:endParaRPr>
          </a:p>
          <a:p>
            <a:pPr marL="285750" indent="-285750">
              <a:buFont typeface="Arial" pitchFamily="34" charset="0"/>
              <a:buChar char="•"/>
            </a:pPr>
            <a:endParaRPr lang="el-GR" b="1" dirty="0">
              <a:solidFill>
                <a:prstClr val="black"/>
              </a:solidFill>
              <a:latin typeface="Trebuchet MS"/>
            </a:endParaRPr>
          </a:p>
          <a:p>
            <a:pPr marL="285750" indent="-285750">
              <a:buFont typeface="Arial" pitchFamily="34" charset="0"/>
              <a:buChar char="•"/>
            </a:pPr>
            <a:r>
              <a:rPr lang="en-US" dirty="0">
                <a:solidFill>
                  <a:prstClr val="black"/>
                </a:solidFill>
                <a:latin typeface="Trebuchet MS"/>
              </a:rPr>
              <a:t>Micro-reentry</a:t>
            </a:r>
            <a:endParaRPr lang="el-GR" dirty="0">
              <a:solidFill>
                <a:prstClr val="black"/>
              </a:solidFill>
              <a:latin typeface="Trebuchet MS"/>
            </a:endParaRPr>
          </a:p>
        </p:txBody>
      </p:sp>
      <p:sp>
        <p:nvSpPr>
          <p:cNvPr id="5" name="TextBox 4"/>
          <p:cNvSpPr txBox="1"/>
          <p:nvPr/>
        </p:nvSpPr>
        <p:spPr>
          <a:xfrm>
            <a:off x="1775521" y="5301208"/>
            <a:ext cx="3889847" cy="369332"/>
          </a:xfrm>
          <a:prstGeom prst="rect">
            <a:avLst/>
          </a:prstGeom>
          <a:noFill/>
        </p:spPr>
        <p:txBody>
          <a:bodyPr wrap="none" rtlCol="0">
            <a:spAutoFit/>
          </a:bodyPr>
          <a:lstStyle/>
          <a:p>
            <a:pPr marL="285750" indent="-285750">
              <a:buFont typeface="Arial" pitchFamily="34" charset="0"/>
              <a:buChar char="•"/>
            </a:pPr>
            <a:r>
              <a:rPr lang="en-US" i="1" dirty="0">
                <a:solidFill>
                  <a:srgbClr val="E40059">
                    <a:lumMod val="75000"/>
                  </a:srgbClr>
                </a:solidFill>
                <a:latin typeface="Trebuchet MS"/>
              </a:rPr>
              <a:t>3-17% </a:t>
            </a:r>
            <a:r>
              <a:rPr lang="el-GR" i="1" dirty="0">
                <a:solidFill>
                  <a:srgbClr val="E40059">
                    <a:lumMod val="75000"/>
                  </a:srgbClr>
                </a:solidFill>
                <a:latin typeface="Trebuchet MS"/>
              </a:rPr>
              <a:t>ασθενών με </a:t>
            </a:r>
            <a:r>
              <a:rPr lang="en-US" i="1" dirty="0">
                <a:solidFill>
                  <a:srgbClr val="E40059">
                    <a:lumMod val="75000"/>
                  </a:srgbClr>
                </a:solidFill>
                <a:latin typeface="Trebuchet MS"/>
              </a:rPr>
              <a:t>SVT</a:t>
            </a:r>
            <a:r>
              <a:rPr lang="el-GR" i="1" dirty="0">
                <a:solidFill>
                  <a:srgbClr val="E40059">
                    <a:lumMod val="75000"/>
                  </a:srgbClr>
                </a:solidFill>
                <a:latin typeface="Trebuchet MS"/>
              </a:rPr>
              <a:t> + </a:t>
            </a:r>
            <a:r>
              <a:rPr lang="en-US" i="1" dirty="0">
                <a:solidFill>
                  <a:srgbClr val="E40059">
                    <a:lumMod val="75000"/>
                  </a:srgbClr>
                </a:solidFill>
                <a:latin typeface="Trebuchet MS"/>
              </a:rPr>
              <a:t>ablation</a:t>
            </a:r>
            <a:endParaRPr lang="el-GR" i="1" dirty="0">
              <a:solidFill>
                <a:srgbClr val="E40059">
                  <a:lumMod val="75000"/>
                </a:srgbClr>
              </a:solidFill>
              <a:latin typeface="Trebuchet MS"/>
            </a:endParaRPr>
          </a:p>
        </p:txBody>
      </p:sp>
      <p:pic>
        <p:nvPicPr>
          <p:cNvPr id="6" name="Picture 2" descr="Σχετική εικόνα"/>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633864" y="1124744"/>
            <a:ext cx="4854625" cy="45457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14845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fig1">
            <a:extLst>
              <a:ext uri="{FF2B5EF4-FFF2-40B4-BE49-F238E27FC236}">
                <a16:creationId xmlns:a16="http://schemas.microsoft.com/office/drawing/2014/main" xmlns="" id="{D6E917B3-4791-41B9-9298-89199CC190E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81250" y="857251"/>
            <a:ext cx="7916847" cy="5428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5" name="Rectangle 3">
            <a:extLst>
              <a:ext uri="{FF2B5EF4-FFF2-40B4-BE49-F238E27FC236}">
                <a16:creationId xmlns:a16="http://schemas.microsoft.com/office/drawing/2014/main" xmlns="" id="{3A8985A9-EC0E-43AB-A623-3C22DF514156}"/>
              </a:ext>
            </a:extLst>
          </p:cNvPr>
          <p:cNvSpPr>
            <a:spLocks noChangeArrowheads="1"/>
          </p:cNvSpPr>
          <p:nvPr/>
        </p:nvSpPr>
        <p:spPr bwMode="auto">
          <a:xfrm>
            <a:off x="2381250" y="857251"/>
            <a:ext cx="719138" cy="50720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sp>
        <p:nvSpPr>
          <p:cNvPr id="4" name="3 - TextBox">
            <a:extLst>
              <a:ext uri="{FF2B5EF4-FFF2-40B4-BE49-F238E27FC236}">
                <a16:creationId xmlns:a16="http://schemas.microsoft.com/office/drawing/2014/main" xmlns="" id="{8D902D14-8BC0-4126-BB14-D9E011D87789}"/>
              </a:ext>
            </a:extLst>
          </p:cNvPr>
          <p:cNvSpPr txBox="1"/>
          <p:nvPr/>
        </p:nvSpPr>
        <p:spPr>
          <a:xfrm>
            <a:off x="4452938" y="214313"/>
            <a:ext cx="3714750" cy="584200"/>
          </a:xfrm>
          <a:prstGeom prst="rect">
            <a:avLst/>
          </a:prstGeom>
          <a:noFill/>
        </p:spPr>
        <p:txBody>
          <a:bodyPr>
            <a:spAutoFit/>
          </a:bodyPr>
          <a:lstStyle/>
          <a:p>
            <a:pPr algn="ctr" fontAlgn="base">
              <a:spcBef>
                <a:spcPct val="0"/>
              </a:spcBef>
              <a:spcAft>
                <a:spcPct val="0"/>
              </a:spcAft>
              <a:defRPr/>
            </a:pPr>
            <a:r>
              <a:rPr lang="en-US" sz="3200" b="1" i="1" dirty="0" err="1">
                <a:solidFill>
                  <a:srgbClr val="000000"/>
                </a:solidFill>
                <a:effectLst>
                  <a:outerShdw blurRad="38100" dist="38100" dir="2700000" algn="tl">
                    <a:srgbClr val="000000">
                      <a:alpha val="43137"/>
                    </a:srgbClr>
                  </a:outerShdw>
                </a:effectLst>
                <a:latin typeface="Arial" charset="0"/>
              </a:rPr>
              <a:t>Atrial</a:t>
            </a:r>
            <a:r>
              <a:rPr lang="en-US" sz="3200" b="1" i="1" dirty="0">
                <a:solidFill>
                  <a:srgbClr val="000000"/>
                </a:solidFill>
                <a:effectLst>
                  <a:outerShdw blurRad="38100" dist="38100" dir="2700000" algn="tl">
                    <a:srgbClr val="000000">
                      <a:alpha val="43137"/>
                    </a:srgbClr>
                  </a:outerShdw>
                </a:effectLst>
                <a:latin typeface="Arial" charset="0"/>
              </a:rPr>
              <a:t> Tachycardia</a:t>
            </a:r>
            <a:endParaRPr lang="el-GR" sz="3200" b="1" i="1"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36964482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Αποτέλεσμα εικόνας για right atrial tachycardi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60629" y="1279213"/>
            <a:ext cx="9889723" cy="533465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063553" y="332656"/>
            <a:ext cx="4467441" cy="461665"/>
          </a:xfrm>
          <a:prstGeom prst="rect">
            <a:avLst/>
          </a:prstGeom>
          <a:noFill/>
        </p:spPr>
        <p:txBody>
          <a:bodyPr wrap="none" rtlCol="0">
            <a:spAutoFit/>
          </a:bodyPr>
          <a:lstStyle/>
          <a:p>
            <a:pPr marL="342900" indent="-342900">
              <a:buFont typeface="Wingdings" pitchFamily="2" charset="2"/>
              <a:buChar char="v"/>
            </a:pPr>
            <a:r>
              <a:rPr lang="el-GR" sz="2400" b="1" dirty="0">
                <a:solidFill>
                  <a:srgbClr val="E40059">
                    <a:lumMod val="75000"/>
                  </a:srgbClr>
                </a:solidFill>
                <a:latin typeface="Trebuchet MS"/>
              </a:rPr>
              <a:t>Κολπική Ταχυκαρδία</a:t>
            </a:r>
            <a:r>
              <a:rPr lang="en-US" sz="2400" b="1" dirty="0">
                <a:solidFill>
                  <a:srgbClr val="E40059">
                    <a:lumMod val="75000"/>
                  </a:srgbClr>
                </a:solidFill>
                <a:latin typeface="Trebuchet MS"/>
              </a:rPr>
              <a:t>- F</a:t>
            </a:r>
            <a:r>
              <a:rPr lang="el-GR" sz="2400" b="1" dirty="0">
                <a:solidFill>
                  <a:srgbClr val="E40059">
                    <a:lumMod val="75000"/>
                  </a:srgbClr>
                </a:solidFill>
                <a:latin typeface="Trebuchet MS"/>
              </a:rPr>
              <a:t>.</a:t>
            </a:r>
            <a:r>
              <a:rPr lang="en-US" sz="2400" b="1" dirty="0">
                <a:solidFill>
                  <a:srgbClr val="E40059">
                    <a:lumMod val="75000"/>
                  </a:srgbClr>
                </a:solidFill>
                <a:latin typeface="Trebuchet MS"/>
              </a:rPr>
              <a:t>A</a:t>
            </a:r>
            <a:r>
              <a:rPr lang="el-GR" sz="2400" b="1" dirty="0">
                <a:solidFill>
                  <a:srgbClr val="E40059">
                    <a:lumMod val="75000"/>
                  </a:srgbClr>
                </a:solidFill>
                <a:latin typeface="Trebuchet MS"/>
              </a:rPr>
              <a:t>.</a:t>
            </a:r>
            <a:r>
              <a:rPr lang="en-US" sz="2400" b="1" dirty="0">
                <a:solidFill>
                  <a:srgbClr val="E40059">
                    <a:lumMod val="75000"/>
                  </a:srgbClr>
                </a:solidFill>
                <a:latin typeface="Trebuchet MS"/>
              </a:rPr>
              <a:t>T</a:t>
            </a:r>
            <a:endParaRPr lang="el-GR" sz="2400" b="1" dirty="0">
              <a:solidFill>
                <a:srgbClr val="E40059">
                  <a:lumMod val="75000"/>
                </a:srgbClr>
              </a:solidFill>
              <a:latin typeface="Trebuchet MS"/>
            </a:endParaRPr>
          </a:p>
        </p:txBody>
      </p:sp>
      <p:sp>
        <p:nvSpPr>
          <p:cNvPr id="5" name="TextBox 4"/>
          <p:cNvSpPr txBox="1"/>
          <p:nvPr/>
        </p:nvSpPr>
        <p:spPr>
          <a:xfrm>
            <a:off x="2164292" y="836712"/>
            <a:ext cx="657552" cy="400110"/>
          </a:xfrm>
          <a:prstGeom prst="rect">
            <a:avLst/>
          </a:prstGeom>
          <a:noFill/>
        </p:spPr>
        <p:txBody>
          <a:bodyPr wrap="none" rtlCol="0">
            <a:spAutoFit/>
          </a:bodyPr>
          <a:lstStyle/>
          <a:p>
            <a:r>
              <a:rPr lang="el-GR" sz="2000" b="1" u="sng" dirty="0">
                <a:solidFill>
                  <a:prstClr val="black">
                    <a:lumMod val="75000"/>
                    <a:lumOff val="25000"/>
                  </a:prstClr>
                </a:solidFill>
                <a:latin typeface="Trebuchet MS"/>
              </a:rPr>
              <a:t>ΗΚΓ</a:t>
            </a:r>
          </a:p>
        </p:txBody>
      </p:sp>
    </p:spTree>
    <p:extLst>
      <p:ext uri="{BB962C8B-B14F-4D97-AF65-F5344CB8AC3E}">
        <p14:creationId xmlns:p14="http://schemas.microsoft.com/office/powerpoint/2010/main" xmlns="" val="439223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5561" y="404665"/>
            <a:ext cx="6051657" cy="461665"/>
          </a:xfrm>
          <a:prstGeom prst="rect">
            <a:avLst/>
          </a:prstGeom>
          <a:noFill/>
        </p:spPr>
        <p:txBody>
          <a:bodyPr wrap="none" rtlCol="0">
            <a:spAutoFit/>
          </a:bodyPr>
          <a:lstStyle/>
          <a:p>
            <a:pPr marL="342900" indent="-342900">
              <a:buFont typeface="Wingdings" pitchFamily="2" charset="2"/>
              <a:buChar char="ü"/>
            </a:pPr>
            <a:r>
              <a:rPr lang="el-GR" sz="2400" b="1" dirty="0">
                <a:solidFill>
                  <a:srgbClr val="E40059">
                    <a:lumMod val="75000"/>
                  </a:srgbClr>
                </a:solidFill>
                <a:latin typeface="Trebuchet MS"/>
              </a:rPr>
              <a:t>Ερεθισματαγωγό σύστημα της καρδιάς</a:t>
            </a:r>
          </a:p>
        </p:txBody>
      </p:sp>
      <p:pic>
        <p:nvPicPr>
          <p:cNvPr id="2050" name="Picture 2" descr="Αποτέλεσμα εικόνας για conduction heart pathwa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35560" y="1412777"/>
            <a:ext cx="7740352" cy="42926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38768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4" name="Rectangle 4">
            <a:extLst>
              <a:ext uri="{FF2B5EF4-FFF2-40B4-BE49-F238E27FC236}">
                <a16:creationId xmlns:a16="http://schemas.microsoft.com/office/drawing/2014/main" xmlns="" id="{E9711B4B-C4DD-4678-86C7-8EE9D32D69C3}"/>
              </a:ext>
            </a:extLst>
          </p:cNvPr>
          <p:cNvSpPr>
            <a:spLocks noGrp="1" noChangeArrowheads="1"/>
          </p:cNvSpPr>
          <p:nvPr>
            <p:ph type="title"/>
          </p:nvPr>
        </p:nvSpPr>
        <p:spPr>
          <a:xfrm>
            <a:off x="1981200" y="44451"/>
            <a:ext cx="8229600" cy="1139825"/>
          </a:xfrm>
        </p:spPr>
        <p:txBody>
          <a:bodyPr/>
          <a:lstStyle/>
          <a:p>
            <a:pPr eaLnBrk="1" hangingPunct="1">
              <a:defRPr/>
            </a:pPr>
            <a:r>
              <a:rPr lang="el-GR" sz="3200" u="sng">
                <a:solidFill>
                  <a:schemeClr val="tx1"/>
                </a:solidFill>
              </a:rPr>
              <a:t>3. Παροξυσμική κολπική ταχυκαρδία </a:t>
            </a:r>
            <a:r>
              <a:rPr lang="en-US" sz="3200" u="sng">
                <a:solidFill>
                  <a:schemeClr val="tx1"/>
                </a:solidFill>
              </a:rPr>
              <a:t>(PAT)</a:t>
            </a:r>
            <a:r>
              <a:rPr lang="en-US"/>
              <a:t> </a:t>
            </a:r>
            <a:endParaRPr lang="el-GR"/>
          </a:p>
        </p:txBody>
      </p:sp>
      <p:graphicFrame>
        <p:nvGraphicFramePr>
          <p:cNvPr id="18435" name="Object 3">
            <a:extLst>
              <a:ext uri="{FF2B5EF4-FFF2-40B4-BE49-F238E27FC236}">
                <a16:creationId xmlns:a16="http://schemas.microsoft.com/office/drawing/2014/main" xmlns="" id="{F16F2363-9785-4E6E-9C95-348375FE0411}"/>
              </a:ext>
            </a:extLst>
          </p:cNvPr>
          <p:cNvGraphicFramePr>
            <a:graphicFrameLocks noGrp="1" noChangeAspect="1"/>
          </p:cNvGraphicFramePr>
          <p:nvPr>
            <p:ph idx="1"/>
            <p:extLst>
              <p:ext uri="{D42A27DB-BD31-4B8C-83A1-F6EECF244321}">
                <p14:modId xmlns:p14="http://schemas.microsoft.com/office/powerpoint/2010/main" xmlns="" val="4061729531"/>
              </p:ext>
            </p:extLst>
          </p:nvPr>
        </p:nvGraphicFramePr>
        <p:xfrm>
          <a:off x="1847851" y="3808414"/>
          <a:ext cx="9551077" cy="1376145"/>
        </p:xfrm>
        <a:graphic>
          <a:graphicData uri="http://schemas.openxmlformats.org/presentationml/2006/ole">
            <p:oleObj spid="_x0000_s10258" name="Εικόνα bitmap" r:id="rId3" imgW="3371429" imgH="552527" progId="PBrush">
              <p:embed/>
            </p:oleObj>
          </a:graphicData>
        </a:graphic>
      </p:graphicFrame>
      <p:sp>
        <p:nvSpPr>
          <p:cNvPr id="18436" name="Text Box 6">
            <a:extLst>
              <a:ext uri="{FF2B5EF4-FFF2-40B4-BE49-F238E27FC236}">
                <a16:creationId xmlns:a16="http://schemas.microsoft.com/office/drawing/2014/main" xmlns="" id="{D688BD7A-AAB3-4538-892B-BDB611E66B88}"/>
              </a:ext>
            </a:extLst>
          </p:cNvPr>
          <p:cNvSpPr txBox="1">
            <a:spLocks noChangeArrowheads="1"/>
          </p:cNvSpPr>
          <p:nvPr/>
        </p:nvSpPr>
        <p:spPr bwMode="auto">
          <a:xfrm>
            <a:off x="1992313" y="1125539"/>
            <a:ext cx="8280400" cy="268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FontTx/>
              <a:buChar char="-"/>
            </a:pPr>
            <a:r>
              <a:rPr lang="el-GR" altLang="el-GR" sz="2000">
                <a:solidFill>
                  <a:srgbClr val="FFFFFF"/>
                </a:solidFill>
              </a:rPr>
              <a:t>Έκτοπο κολπικό κέντρο</a:t>
            </a:r>
          </a:p>
          <a:p>
            <a:pPr fontAlgn="base">
              <a:spcBef>
                <a:spcPct val="50000"/>
              </a:spcBef>
              <a:spcAft>
                <a:spcPct val="0"/>
              </a:spcAft>
              <a:buClrTx/>
              <a:buSzTx/>
              <a:buFontTx/>
              <a:buChar char="-"/>
            </a:pPr>
            <a:r>
              <a:rPr lang="el-GR" altLang="el-GR" sz="2000">
                <a:solidFill>
                  <a:srgbClr val="FFFFFF"/>
                </a:solidFill>
              </a:rPr>
              <a:t> Μηχανισμός επανεισόδου</a:t>
            </a:r>
          </a:p>
          <a:p>
            <a:pPr fontAlgn="base">
              <a:spcBef>
                <a:spcPct val="50000"/>
              </a:spcBef>
              <a:spcAft>
                <a:spcPct val="0"/>
              </a:spcAft>
              <a:buClrTx/>
              <a:buSzTx/>
              <a:buNone/>
            </a:pPr>
            <a:r>
              <a:rPr lang="el-GR" altLang="el-GR" sz="2000">
                <a:solidFill>
                  <a:srgbClr val="FFFFFF"/>
                </a:solidFill>
              </a:rPr>
              <a:t>ΗΚΓ χαρακτηριστικά</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 συχνότητα 170-250/λεπτό</a:t>
            </a:r>
          </a:p>
          <a:p>
            <a:pPr fontAlgn="base">
              <a:spcBef>
                <a:spcPct val="50000"/>
              </a:spcBef>
              <a:spcAft>
                <a:spcPct val="0"/>
              </a:spcAft>
              <a:buClrTx/>
              <a:buSzTx/>
              <a:buNone/>
            </a:pPr>
            <a:r>
              <a:rPr lang="el-GR" altLang="el-GR" sz="2000">
                <a:solidFill>
                  <a:srgbClr val="FFFFFF"/>
                </a:solidFill>
              </a:rPr>
              <a:t>                - σχεδόν απόλυτα ρυθμική</a:t>
            </a:r>
          </a:p>
          <a:p>
            <a:pPr fontAlgn="base">
              <a:spcBef>
                <a:spcPct val="50000"/>
              </a:spcBef>
              <a:spcAft>
                <a:spcPct val="0"/>
              </a:spcAft>
              <a:buClrTx/>
              <a:buSzTx/>
              <a:buNone/>
            </a:pPr>
            <a:r>
              <a:rPr lang="el-GR" altLang="el-GR" sz="2000">
                <a:solidFill>
                  <a:srgbClr val="FFFFFF"/>
                </a:solidFill>
              </a:rPr>
              <a:t>                - σε αλλοδρομία Δ.Δ. από κοιλιακή ταχυκαρδία.</a:t>
            </a:r>
          </a:p>
        </p:txBody>
      </p:sp>
      <p:sp>
        <p:nvSpPr>
          <p:cNvPr id="18437" name="Text Box 7">
            <a:extLst>
              <a:ext uri="{FF2B5EF4-FFF2-40B4-BE49-F238E27FC236}">
                <a16:creationId xmlns:a16="http://schemas.microsoft.com/office/drawing/2014/main" xmlns="" id="{CB2BD203-F973-44B2-87E3-F8FD3056182F}"/>
              </a:ext>
            </a:extLst>
          </p:cNvPr>
          <p:cNvSpPr txBox="1">
            <a:spLocks noChangeArrowheads="1"/>
          </p:cNvSpPr>
          <p:nvPr/>
        </p:nvSpPr>
        <p:spPr bwMode="auto">
          <a:xfrm>
            <a:off x="1919289" y="5084764"/>
            <a:ext cx="8497887"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Αιτιολογία</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 φυσιολογικά άτομα</a:t>
            </a:r>
          </a:p>
          <a:p>
            <a:pPr fontAlgn="base">
              <a:spcBef>
                <a:spcPct val="50000"/>
              </a:spcBef>
              <a:spcAft>
                <a:spcPct val="0"/>
              </a:spcAft>
              <a:buClrTx/>
              <a:buSzTx/>
              <a:buNone/>
            </a:pPr>
            <a:r>
              <a:rPr lang="el-GR" altLang="el-GR" sz="2000">
                <a:solidFill>
                  <a:srgbClr val="FFFFFF"/>
                </a:solidFill>
              </a:rPr>
              <a:t>                 - ΣΝ</a:t>
            </a:r>
          </a:p>
          <a:p>
            <a:pPr fontAlgn="base">
              <a:spcBef>
                <a:spcPct val="50000"/>
              </a:spcBef>
              <a:spcAft>
                <a:spcPct val="0"/>
              </a:spcAft>
              <a:buClrTx/>
              <a:buSzTx/>
              <a:buNone/>
            </a:pPr>
            <a:r>
              <a:rPr lang="el-GR" altLang="el-GR" sz="2000">
                <a:solidFill>
                  <a:srgbClr val="FFFFFF"/>
                </a:solidFill>
              </a:rPr>
              <a:t>                 - Σύνδρομα προδιέγερσης</a:t>
            </a:r>
          </a:p>
        </p:txBody>
      </p:sp>
    </p:spTree>
    <p:extLst>
      <p:ext uri="{BB962C8B-B14F-4D97-AF65-F5344CB8AC3E}">
        <p14:creationId xmlns:p14="http://schemas.microsoft.com/office/powerpoint/2010/main" xmlns="" val="16891579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2" name="Rectangle 4">
            <a:extLst>
              <a:ext uri="{FF2B5EF4-FFF2-40B4-BE49-F238E27FC236}">
                <a16:creationId xmlns:a16="http://schemas.microsoft.com/office/drawing/2014/main" xmlns="" id="{0C6312F3-D116-4A5A-AE1E-36CBA96C847C}"/>
              </a:ext>
            </a:extLst>
          </p:cNvPr>
          <p:cNvSpPr>
            <a:spLocks noGrp="1" noChangeArrowheads="1"/>
          </p:cNvSpPr>
          <p:nvPr>
            <p:ph type="title"/>
          </p:nvPr>
        </p:nvSpPr>
        <p:spPr/>
        <p:txBody>
          <a:bodyPr/>
          <a:lstStyle/>
          <a:p>
            <a:pPr eaLnBrk="1" hangingPunct="1">
              <a:defRPr/>
            </a:pPr>
            <a:r>
              <a:rPr lang="el-GR" sz="2800" u="sng">
                <a:solidFill>
                  <a:schemeClr val="tx1"/>
                </a:solidFill>
              </a:rPr>
              <a:t>Παροξυσμική κολπική ταχυκαρδία με αποκλεισμό</a:t>
            </a:r>
          </a:p>
        </p:txBody>
      </p:sp>
      <p:graphicFrame>
        <p:nvGraphicFramePr>
          <p:cNvPr id="19459" name="Object 3">
            <a:extLst>
              <a:ext uri="{FF2B5EF4-FFF2-40B4-BE49-F238E27FC236}">
                <a16:creationId xmlns:a16="http://schemas.microsoft.com/office/drawing/2014/main" xmlns="" id="{4C37D3CA-5EFE-46D9-99FA-B9D4454F3A25}"/>
              </a:ext>
            </a:extLst>
          </p:cNvPr>
          <p:cNvGraphicFramePr>
            <a:graphicFrameLocks noGrp="1" noChangeAspect="1"/>
          </p:cNvGraphicFramePr>
          <p:nvPr>
            <p:ph idx="1"/>
          </p:nvPr>
        </p:nvGraphicFramePr>
        <p:xfrm>
          <a:off x="2352676" y="1412876"/>
          <a:ext cx="7559675" cy="1439863"/>
        </p:xfrm>
        <a:graphic>
          <a:graphicData uri="http://schemas.openxmlformats.org/presentationml/2006/ole">
            <p:oleObj spid="_x0000_s11281" name="Εικόνα bitmap" r:id="rId3" imgW="3524742" imgH="838095" progId="PBrush">
              <p:embed/>
            </p:oleObj>
          </a:graphicData>
        </a:graphic>
      </p:graphicFrame>
      <p:sp>
        <p:nvSpPr>
          <p:cNvPr id="19460" name="Text Box 6">
            <a:extLst>
              <a:ext uri="{FF2B5EF4-FFF2-40B4-BE49-F238E27FC236}">
                <a16:creationId xmlns:a16="http://schemas.microsoft.com/office/drawing/2014/main" xmlns="" id="{8D9A2BE0-FCC9-4D62-9408-9F079E3B6D08}"/>
              </a:ext>
            </a:extLst>
          </p:cNvPr>
          <p:cNvSpPr txBox="1">
            <a:spLocks noChangeArrowheads="1"/>
          </p:cNvSpPr>
          <p:nvPr/>
        </p:nvSpPr>
        <p:spPr bwMode="auto">
          <a:xfrm>
            <a:off x="2208214" y="2924176"/>
            <a:ext cx="7704137"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Η ιδιοσυχνότητα του έκτοπου κέντρου είναι μεγάλη και μερικά ερεθίσματα αποκλείονται στο επίπεδο του κόμβου.</a:t>
            </a:r>
          </a:p>
          <a:p>
            <a:pPr fontAlgn="base">
              <a:spcBef>
                <a:spcPct val="50000"/>
              </a:spcBef>
              <a:spcAft>
                <a:spcPct val="0"/>
              </a:spcAft>
              <a:buClrTx/>
              <a:buSzTx/>
              <a:buNone/>
            </a:pPr>
            <a:r>
              <a:rPr lang="el-GR" altLang="el-GR" sz="2000">
                <a:solidFill>
                  <a:srgbClr val="FFFFFF"/>
                </a:solidFill>
              </a:rPr>
              <a:t>ΗΚΓ χαρακτηριστικά</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 Μεγάλη η συχνότητα των </a:t>
            </a:r>
            <a:r>
              <a:rPr lang="en-US" altLang="el-GR" sz="2000">
                <a:solidFill>
                  <a:srgbClr val="FFFFFF"/>
                </a:solidFill>
              </a:rPr>
              <a:t>P.</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 Ισοηλεκτρική γραμμή μεταξύ των </a:t>
            </a:r>
            <a:r>
              <a:rPr lang="en-US" altLang="el-GR" sz="2000">
                <a:solidFill>
                  <a:srgbClr val="FFFFFF"/>
                </a:solidFill>
              </a:rPr>
              <a:t>P.</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 Αποκλεισμός των </a:t>
            </a:r>
            <a:r>
              <a:rPr lang="en-US" altLang="el-GR" sz="2000">
                <a:solidFill>
                  <a:srgbClr val="FFFFFF"/>
                </a:solidFill>
              </a:rPr>
              <a:t>P </a:t>
            </a:r>
            <a:r>
              <a:rPr lang="el-GR" altLang="el-GR" sz="2000">
                <a:solidFill>
                  <a:srgbClr val="FFFFFF"/>
                </a:solidFill>
              </a:rPr>
              <a:t> 2</a:t>
            </a:r>
            <a:r>
              <a:rPr lang="en-US" altLang="el-GR" sz="2000">
                <a:solidFill>
                  <a:srgbClr val="FFFFFF"/>
                </a:solidFill>
              </a:rPr>
              <a:t>:</a:t>
            </a:r>
            <a:r>
              <a:rPr lang="el-GR" altLang="el-GR" sz="2000">
                <a:solidFill>
                  <a:srgbClr val="FFFFFF"/>
                </a:solidFill>
              </a:rPr>
              <a:t>1</a:t>
            </a:r>
            <a:r>
              <a:rPr lang="en-US" altLang="el-GR" sz="2000">
                <a:solidFill>
                  <a:srgbClr val="FFFFFF"/>
                </a:solidFill>
              </a:rPr>
              <a:t>, 3:1</a:t>
            </a:r>
            <a:r>
              <a:rPr lang="el-GR" altLang="el-GR" sz="2000">
                <a:solidFill>
                  <a:srgbClr val="FFFFFF"/>
                </a:solidFill>
              </a:rPr>
              <a:t>, κλπ.</a:t>
            </a:r>
            <a:endParaRPr lang="en-US" altLang="el-GR" sz="2000">
              <a:solidFill>
                <a:srgbClr val="FFFFFF"/>
              </a:solidFill>
            </a:endParaRPr>
          </a:p>
          <a:p>
            <a:pPr fontAlgn="base">
              <a:spcBef>
                <a:spcPct val="50000"/>
              </a:spcBef>
              <a:spcAft>
                <a:spcPct val="0"/>
              </a:spcAft>
              <a:buClrTx/>
              <a:buSzTx/>
              <a:buNone/>
            </a:pPr>
            <a:endParaRPr lang="en-US" altLang="el-GR" sz="2000">
              <a:solidFill>
                <a:srgbClr val="FFFFFF"/>
              </a:solidFill>
            </a:endParaRPr>
          </a:p>
          <a:p>
            <a:pPr fontAlgn="base">
              <a:spcBef>
                <a:spcPct val="50000"/>
              </a:spcBef>
              <a:spcAft>
                <a:spcPct val="0"/>
              </a:spcAft>
              <a:buClrTx/>
              <a:buSzTx/>
              <a:buNone/>
            </a:pPr>
            <a:r>
              <a:rPr lang="el-GR" altLang="el-GR" sz="2000">
                <a:solidFill>
                  <a:srgbClr val="FFFFFF"/>
                </a:solidFill>
              </a:rPr>
              <a:t>Αιτιολογία</a:t>
            </a:r>
            <a:r>
              <a:rPr lang="en-US" altLang="el-GR" sz="2000">
                <a:solidFill>
                  <a:srgbClr val="FFFFFF"/>
                </a:solidFill>
              </a:rPr>
              <a:t>:</a:t>
            </a:r>
            <a:r>
              <a:rPr lang="el-GR" altLang="el-GR" sz="2000">
                <a:solidFill>
                  <a:srgbClr val="FFFFFF"/>
                </a:solidFill>
              </a:rPr>
              <a:t> τοξικός δακτυλιδισμός επί υποκαλιαιμίας.</a:t>
            </a:r>
          </a:p>
        </p:txBody>
      </p:sp>
    </p:spTree>
    <p:extLst>
      <p:ext uri="{BB962C8B-B14F-4D97-AF65-F5344CB8AC3E}">
        <p14:creationId xmlns:p14="http://schemas.microsoft.com/office/powerpoint/2010/main" xmlns="" val="15402966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σάρωση0031">
            <a:extLst>
              <a:ext uri="{FF2B5EF4-FFF2-40B4-BE49-F238E27FC236}">
                <a16:creationId xmlns:a16="http://schemas.microsoft.com/office/drawing/2014/main" xmlns="" id="{6ED78CC6-E506-48D8-BEBC-56E783ECFB45}"/>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881563" y="1455938"/>
            <a:ext cx="5715000" cy="454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2">
            <a:extLst>
              <a:ext uri="{FF2B5EF4-FFF2-40B4-BE49-F238E27FC236}">
                <a16:creationId xmlns:a16="http://schemas.microsoft.com/office/drawing/2014/main" xmlns="" id="{008E006F-5DE0-421F-AFFB-2315CA69633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524413" y="1455938"/>
            <a:ext cx="3357563" cy="4553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3 - TextBox">
            <a:extLst>
              <a:ext uri="{FF2B5EF4-FFF2-40B4-BE49-F238E27FC236}">
                <a16:creationId xmlns:a16="http://schemas.microsoft.com/office/drawing/2014/main" xmlns="" id="{3995CC74-D8E8-4616-8AAA-EFD17E7A0947}"/>
              </a:ext>
            </a:extLst>
          </p:cNvPr>
          <p:cNvSpPr txBox="1"/>
          <p:nvPr/>
        </p:nvSpPr>
        <p:spPr>
          <a:xfrm>
            <a:off x="4452939" y="357188"/>
            <a:ext cx="3000375" cy="584200"/>
          </a:xfrm>
          <a:prstGeom prst="rect">
            <a:avLst/>
          </a:prstGeom>
          <a:noFill/>
        </p:spPr>
        <p:txBody>
          <a:bodyPr>
            <a:spAutoFit/>
          </a:bodyPr>
          <a:lstStyle/>
          <a:p>
            <a:pPr algn="ctr" fontAlgn="base">
              <a:spcBef>
                <a:spcPct val="0"/>
              </a:spcBef>
              <a:spcAft>
                <a:spcPct val="0"/>
              </a:spcAft>
              <a:defRPr/>
            </a:pPr>
            <a:r>
              <a:rPr lang="en-US" sz="3200" b="1" i="1" dirty="0" err="1">
                <a:solidFill>
                  <a:srgbClr val="000000"/>
                </a:solidFill>
                <a:effectLst>
                  <a:outerShdw blurRad="38100" dist="38100" dir="2700000" algn="tl">
                    <a:srgbClr val="000000">
                      <a:alpha val="43137"/>
                    </a:srgbClr>
                  </a:outerShdw>
                </a:effectLst>
                <a:latin typeface="Arial" charset="0"/>
              </a:rPr>
              <a:t>Atrial</a:t>
            </a:r>
            <a:r>
              <a:rPr lang="en-US" sz="3200" b="1" i="1" dirty="0">
                <a:solidFill>
                  <a:srgbClr val="000000"/>
                </a:solidFill>
                <a:effectLst>
                  <a:outerShdw blurRad="38100" dist="38100" dir="2700000" algn="tl">
                    <a:srgbClr val="000000">
                      <a:alpha val="43137"/>
                    </a:srgbClr>
                  </a:outerShdw>
                </a:effectLst>
                <a:latin typeface="Arial" charset="0"/>
              </a:rPr>
              <a:t> Flutter</a:t>
            </a:r>
            <a:endParaRPr lang="el-GR" sz="3200" b="1" i="1"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2616710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0482" name="Object 3">
            <a:extLst>
              <a:ext uri="{FF2B5EF4-FFF2-40B4-BE49-F238E27FC236}">
                <a16:creationId xmlns:a16="http://schemas.microsoft.com/office/drawing/2014/main" xmlns="" id="{39214448-ABE2-42B6-941C-4168C17AB0A5}"/>
              </a:ext>
            </a:extLst>
          </p:cNvPr>
          <p:cNvGraphicFramePr>
            <a:graphicFrameLocks noGrp="1" noChangeAspect="1"/>
          </p:cNvGraphicFramePr>
          <p:nvPr>
            <p:ph sz="half" idx="1"/>
            <p:extLst>
              <p:ext uri="{D42A27DB-BD31-4B8C-83A1-F6EECF244321}">
                <p14:modId xmlns:p14="http://schemas.microsoft.com/office/powerpoint/2010/main" xmlns="" val="426499091"/>
              </p:ext>
            </p:extLst>
          </p:nvPr>
        </p:nvGraphicFramePr>
        <p:xfrm>
          <a:off x="1847852" y="3716339"/>
          <a:ext cx="8785222" cy="1800225"/>
        </p:xfrm>
        <a:graphic>
          <a:graphicData uri="http://schemas.openxmlformats.org/presentationml/2006/ole">
            <p:oleObj spid="_x0000_s12306" name="Εικόνα bitmap" r:id="rId3" imgW="3561905" imgH="1257476" progId="PBrush">
              <p:embed/>
            </p:oleObj>
          </a:graphicData>
        </a:graphic>
      </p:graphicFrame>
      <p:sp>
        <p:nvSpPr>
          <p:cNvPr id="34824" name="Rectangle 8">
            <a:extLst>
              <a:ext uri="{FF2B5EF4-FFF2-40B4-BE49-F238E27FC236}">
                <a16:creationId xmlns:a16="http://schemas.microsoft.com/office/drawing/2014/main" xmlns="" id="{706C68B7-6DD2-4E94-BDDF-CA130883FAFD}"/>
              </a:ext>
            </a:extLst>
          </p:cNvPr>
          <p:cNvSpPr>
            <a:spLocks noGrp="1" noChangeArrowheads="1"/>
          </p:cNvSpPr>
          <p:nvPr>
            <p:ph type="title"/>
          </p:nvPr>
        </p:nvSpPr>
        <p:spPr/>
        <p:txBody>
          <a:bodyPr/>
          <a:lstStyle/>
          <a:p>
            <a:pPr eaLnBrk="1" hangingPunct="1">
              <a:defRPr/>
            </a:pPr>
            <a:r>
              <a:rPr lang="en-US" sz="3200" u="sng">
                <a:solidFill>
                  <a:schemeClr val="tx1"/>
                </a:solidFill>
              </a:rPr>
              <a:t>5. </a:t>
            </a:r>
            <a:r>
              <a:rPr lang="el-GR" sz="3200" u="sng">
                <a:solidFill>
                  <a:schemeClr val="tx1"/>
                </a:solidFill>
              </a:rPr>
              <a:t>Κολπικός πτερυγισμός</a:t>
            </a:r>
            <a:r>
              <a:rPr lang="el-GR" sz="3200"/>
              <a:t/>
            </a:r>
            <a:br>
              <a:rPr lang="el-GR" sz="3200"/>
            </a:br>
            <a:endParaRPr lang="el-GR" sz="3200"/>
          </a:p>
        </p:txBody>
      </p:sp>
      <p:sp>
        <p:nvSpPr>
          <p:cNvPr id="20484" name="Text Box 9">
            <a:extLst>
              <a:ext uri="{FF2B5EF4-FFF2-40B4-BE49-F238E27FC236}">
                <a16:creationId xmlns:a16="http://schemas.microsoft.com/office/drawing/2014/main" xmlns="" id="{FD25AF4F-1C89-4591-92D2-0BF6569E1509}"/>
              </a:ext>
            </a:extLst>
          </p:cNvPr>
          <p:cNvSpPr txBox="1">
            <a:spLocks noChangeArrowheads="1"/>
          </p:cNvSpPr>
          <p:nvPr/>
        </p:nvSpPr>
        <p:spPr bwMode="auto">
          <a:xfrm>
            <a:off x="1847851" y="836613"/>
            <a:ext cx="8640763" cy="325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Μηχανισμός κυκλικής κίνησης</a:t>
            </a:r>
          </a:p>
          <a:p>
            <a:pPr fontAlgn="base">
              <a:spcBef>
                <a:spcPct val="50000"/>
              </a:spcBef>
              <a:spcAft>
                <a:spcPct val="0"/>
              </a:spcAft>
              <a:buClrTx/>
              <a:buSzTx/>
              <a:buNone/>
            </a:pPr>
            <a:r>
              <a:rPr lang="el-GR" altLang="el-GR" sz="1800">
                <a:solidFill>
                  <a:srgbClr val="FFFFFF"/>
                </a:solidFill>
              </a:rPr>
              <a:t>ΗΚΓ χαρακτηριστικά</a:t>
            </a:r>
            <a:r>
              <a:rPr lang="en-US" altLang="el-GR" sz="1800">
                <a:solidFill>
                  <a:srgbClr val="FFFFFF"/>
                </a:solidFill>
              </a:rPr>
              <a:t>:</a:t>
            </a:r>
            <a:endParaRPr lang="el-GR" altLang="el-GR" sz="1800">
              <a:solidFill>
                <a:srgbClr val="FFFFFF"/>
              </a:solidFill>
            </a:endParaRPr>
          </a:p>
          <a:p>
            <a:pPr fontAlgn="base">
              <a:spcBef>
                <a:spcPct val="50000"/>
              </a:spcBef>
              <a:spcAft>
                <a:spcPct val="0"/>
              </a:spcAft>
              <a:buClrTx/>
              <a:buSzTx/>
              <a:buNone/>
            </a:pPr>
            <a:r>
              <a:rPr lang="el-GR" altLang="el-GR" sz="1800">
                <a:solidFill>
                  <a:srgbClr val="FFFFFF"/>
                </a:solidFill>
              </a:rPr>
              <a:t>        - </a:t>
            </a:r>
            <a:r>
              <a:rPr lang="el-GR" altLang="el-GR" sz="1800">
                <a:solidFill>
                  <a:srgbClr val="FF0066"/>
                </a:solidFill>
              </a:rPr>
              <a:t>Κύματα </a:t>
            </a:r>
            <a:r>
              <a:rPr lang="en-US" altLang="el-GR" sz="1800">
                <a:solidFill>
                  <a:srgbClr val="FF0066"/>
                </a:solidFill>
              </a:rPr>
              <a:t>F</a:t>
            </a:r>
            <a:r>
              <a:rPr lang="el-GR" altLang="el-GR" sz="1800">
                <a:solidFill>
                  <a:srgbClr val="FFFFFF"/>
                </a:solidFill>
              </a:rPr>
              <a:t> αντί των </a:t>
            </a:r>
            <a:r>
              <a:rPr lang="en-US" altLang="el-GR" sz="1800">
                <a:solidFill>
                  <a:srgbClr val="FFFFFF"/>
                </a:solidFill>
              </a:rPr>
              <a:t>P</a:t>
            </a:r>
            <a:endParaRPr lang="el-GR" altLang="el-GR" sz="1800">
              <a:solidFill>
                <a:srgbClr val="FFFFFF"/>
              </a:solidFill>
            </a:endParaRPr>
          </a:p>
          <a:p>
            <a:pPr fontAlgn="base">
              <a:spcBef>
                <a:spcPct val="50000"/>
              </a:spcBef>
              <a:spcAft>
                <a:spcPct val="0"/>
              </a:spcAft>
              <a:buClrTx/>
              <a:buSzTx/>
              <a:buNone/>
            </a:pPr>
            <a:r>
              <a:rPr lang="el-GR" altLang="el-GR" sz="1800">
                <a:solidFill>
                  <a:srgbClr val="FFFFFF"/>
                </a:solidFill>
              </a:rPr>
              <a:t>                                        1. είναι ευρέα και πριονωτά</a:t>
            </a:r>
          </a:p>
          <a:p>
            <a:pPr fontAlgn="base">
              <a:spcBef>
                <a:spcPct val="50000"/>
              </a:spcBef>
              <a:spcAft>
                <a:spcPct val="0"/>
              </a:spcAft>
              <a:buClrTx/>
              <a:buSzTx/>
              <a:buNone/>
            </a:pPr>
            <a:r>
              <a:rPr lang="el-GR" altLang="el-GR" sz="1800">
                <a:solidFill>
                  <a:srgbClr val="FFFFFF"/>
                </a:solidFill>
              </a:rPr>
              <a:t>                                        2. χωρίς ισοηλεκτρική γραμμή μεταξύ τους</a:t>
            </a:r>
          </a:p>
          <a:p>
            <a:pPr fontAlgn="base">
              <a:spcBef>
                <a:spcPct val="50000"/>
              </a:spcBef>
              <a:spcAft>
                <a:spcPct val="0"/>
              </a:spcAft>
              <a:buClrTx/>
              <a:buSzTx/>
              <a:buNone/>
            </a:pPr>
            <a:r>
              <a:rPr lang="el-GR" altLang="el-GR" sz="1800">
                <a:solidFill>
                  <a:srgbClr val="FFFFFF"/>
                </a:solidFill>
              </a:rPr>
              <a:t>                                        3. φαίνονται καλά στις </a:t>
            </a:r>
            <a:r>
              <a:rPr lang="en-US" altLang="el-GR" sz="1800">
                <a:solidFill>
                  <a:srgbClr val="FFFFFF"/>
                </a:solidFill>
              </a:rPr>
              <a:t>II, III, aVF, V1</a:t>
            </a:r>
          </a:p>
          <a:p>
            <a:pPr fontAlgn="base">
              <a:spcBef>
                <a:spcPct val="50000"/>
              </a:spcBef>
              <a:spcAft>
                <a:spcPct val="0"/>
              </a:spcAft>
              <a:buClrTx/>
              <a:buSzTx/>
              <a:buNone/>
            </a:pPr>
            <a:r>
              <a:rPr lang="en-US" altLang="el-GR" sz="1800">
                <a:solidFill>
                  <a:srgbClr val="FFFFFF"/>
                </a:solidFill>
              </a:rPr>
              <a:t>                                        4. </a:t>
            </a:r>
            <a:r>
              <a:rPr lang="el-GR" altLang="el-GR" sz="1800">
                <a:solidFill>
                  <a:srgbClr val="FFFFFF"/>
                </a:solidFill>
              </a:rPr>
              <a:t>έχουν συχνότητα 250 - 350/λεπτό</a:t>
            </a:r>
            <a:endParaRPr lang="en-US" altLang="el-GR" sz="1800">
              <a:solidFill>
                <a:srgbClr val="FFFFFF"/>
              </a:solidFill>
            </a:endParaRPr>
          </a:p>
          <a:p>
            <a:pPr fontAlgn="base">
              <a:spcBef>
                <a:spcPct val="50000"/>
              </a:spcBef>
              <a:spcAft>
                <a:spcPct val="0"/>
              </a:spcAft>
              <a:buClrTx/>
              <a:buSzTx/>
              <a:buNone/>
            </a:pPr>
            <a:r>
              <a:rPr lang="el-GR" altLang="el-GR" sz="1800">
                <a:solidFill>
                  <a:srgbClr val="FFFFFF"/>
                </a:solidFill>
              </a:rPr>
              <a:t>   </a:t>
            </a:r>
          </a:p>
        </p:txBody>
      </p:sp>
      <p:sp>
        <p:nvSpPr>
          <p:cNvPr id="34826" name="Rectangle 10">
            <a:extLst>
              <a:ext uri="{FF2B5EF4-FFF2-40B4-BE49-F238E27FC236}">
                <a16:creationId xmlns:a16="http://schemas.microsoft.com/office/drawing/2014/main" xmlns="" id="{7681347D-311C-4E1A-8A9D-2F6E284AE14A}"/>
              </a:ext>
            </a:extLst>
          </p:cNvPr>
          <p:cNvSpPr>
            <a:spLocks noGrp="1" noChangeArrowheads="1"/>
          </p:cNvSpPr>
          <p:nvPr>
            <p:ph sz="half" idx="2"/>
          </p:nvPr>
        </p:nvSpPr>
        <p:spPr>
          <a:xfrm>
            <a:off x="2135188" y="5516563"/>
            <a:ext cx="8064500" cy="609600"/>
          </a:xfrm>
        </p:spPr>
        <p:txBody>
          <a:bodyPr/>
          <a:lstStyle/>
          <a:p>
            <a:pPr eaLnBrk="1" hangingPunct="1">
              <a:buFont typeface="Wingdings" panose="05000000000000000000" pitchFamily="2" charset="2"/>
              <a:buNone/>
              <a:defRPr/>
            </a:pPr>
            <a:r>
              <a:rPr lang="en-US" sz="1800"/>
              <a:t>  </a:t>
            </a:r>
            <a:r>
              <a:rPr lang="en-US" sz="1800">
                <a:effectLst/>
              </a:rPr>
              <a:t>- </a:t>
            </a:r>
            <a:r>
              <a:rPr lang="el-GR" sz="1800">
                <a:effectLst/>
              </a:rPr>
              <a:t>Τα κοιλιακά συμπλέγματα έχουν κανονική μορφολογία.</a:t>
            </a:r>
          </a:p>
          <a:p>
            <a:pPr eaLnBrk="1" hangingPunct="1">
              <a:buFont typeface="Wingdings" panose="05000000000000000000" pitchFamily="2" charset="2"/>
              <a:buNone/>
              <a:defRPr/>
            </a:pPr>
            <a:r>
              <a:rPr lang="el-GR" sz="1800">
                <a:effectLst/>
              </a:rPr>
              <a:t>  - Η σχέση των  </a:t>
            </a:r>
            <a:r>
              <a:rPr lang="en-US" sz="1800">
                <a:effectLst/>
              </a:rPr>
              <a:t>F</a:t>
            </a:r>
            <a:r>
              <a:rPr lang="el-GR" sz="1800">
                <a:effectLst/>
              </a:rPr>
              <a:t>  προς τα  </a:t>
            </a:r>
            <a:r>
              <a:rPr lang="en-US" sz="1800">
                <a:effectLst/>
              </a:rPr>
              <a:t>P</a:t>
            </a:r>
            <a:r>
              <a:rPr lang="el-GR" sz="1800">
                <a:effectLst/>
              </a:rPr>
              <a:t>  είναι 2</a:t>
            </a:r>
            <a:r>
              <a:rPr lang="en-US" sz="1800">
                <a:effectLst/>
              </a:rPr>
              <a:t>:</a:t>
            </a:r>
            <a:r>
              <a:rPr lang="el-GR" sz="1800">
                <a:effectLst/>
              </a:rPr>
              <a:t>1,</a:t>
            </a:r>
            <a:r>
              <a:rPr lang="en-US" sz="1800">
                <a:effectLst/>
              </a:rPr>
              <a:t> </a:t>
            </a:r>
            <a:r>
              <a:rPr lang="el-GR" sz="1800">
                <a:effectLst/>
              </a:rPr>
              <a:t>3</a:t>
            </a:r>
            <a:r>
              <a:rPr lang="en-US" sz="1800">
                <a:effectLst/>
              </a:rPr>
              <a:t>:</a:t>
            </a:r>
            <a:r>
              <a:rPr lang="el-GR" sz="1800">
                <a:effectLst/>
              </a:rPr>
              <a:t>1, 4</a:t>
            </a:r>
            <a:r>
              <a:rPr lang="en-US" sz="1800">
                <a:effectLst/>
              </a:rPr>
              <a:t>:</a:t>
            </a:r>
            <a:r>
              <a:rPr lang="el-GR" sz="1800">
                <a:effectLst/>
              </a:rPr>
              <a:t>1</a:t>
            </a:r>
            <a:r>
              <a:rPr lang="en-US" sz="1800">
                <a:effectLst/>
              </a:rPr>
              <a:t>, </a:t>
            </a:r>
            <a:r>
              <a:rPr lang="el-GR" sz="1800">
                <a:effectLst/>
              </a:rPr>
              <a:t>κλπ. προστατεύοντας το κοιλιακό μυοκάρδιο από ταχυκαρδίες.</a:t>
            </a:r>
          </a:p>
          <a:p>
            <a:pPr eaLnBrk="1" hangingPunct="1">
              <a:buFont typeface="Wingdings" panose="05000000000000000000" pitchFamily="2" charset="2"/>
              <a:buNone/>
              <a:defRPr/>
            </a:pPr>
            <a:r>
              <a:rPr lang="el-GR" sz="1800">
                <a:effectLst/>
              </a:rPr>
              <a:t>  - Σταθερός ή ασταθής αποκλεισμός.</a:t>
            </a:r>
          </a:p>
        </p:txBody>
      </p:sp>
    </p:spTree>
    <p:extLst>
      <p:ext uri="{BB962C8B-B14F-4D97-AF65-F5344CB8AC3E}">
        <p14:creationId xmlns:p14="http://schemas.microsoft.com/office/powerpoint/2010/main" xmlns="" val="13614528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xmlns="" id="{442293D0-0CD5-4015-ADFD-85EE15197B3D}"/>
              </a:ext>
            </a:extLst>
          </p:cNvPr>
          <p:cNvSpPr>
            <a:spLocks noGrp="1" noChangeArrowheads="1"/>
          </p:cNvSpPr>
          <p:nvPr>
            <p:ph type="title"/>
          </p:nvPr>
        </p:nvSpPr>
        <p:spPr>
          <a:xfrm>
            <a:off x="2135188" y="-23813"/>
            <a:ext cx="8229600" cy="1143001"/>
          </a:xfrm>
        </p:spPr>
        <p:txBody>
          <a:bodyPr/>
          <a:lstStyle/>
          <a:p>
            <a:pPr>
              <a:defRPr/>
            </a:pPr>
            <a:r>
              <a:rPr lang="el-GR" sz="3600" b="1" i="1" dirty="0">
                <a:solidFill>
                  <a:schemeClr val="accent2"/>
                </a:solidFill>
                <a:effectLst>
                  <a:outerShdw blurRad="38100" dist="38100" dir="2700000" algn="tl">
                    <a:srgbClr val="000000">
                      <a:alpha val="43137"/>
                    </a:srgbClr>
                  </a:outerShdw>
                </a:effectLst>
              </a:rPr>
              <a:t>1. </a:t>
            </a:r>
            <a:r>
              <a:rPr lang="en-US" sz="3600" b="1" i="1" dirty="0">
                <a:solidFill>
                  <a:schemeClr val="accent2"/>
                </a:solidFill>
                <a:effectLst>
                  <a:outerShdw blurRad="38100" dist="38100" dir="2700000" algn="tl">
                    <a:srgbClr val="000000">
                      <a:alpha val="43137"/>
                    </a:srgbClr>
                  </a:outerShdw>
                </a:effectLst>
              </a:rPr>
              <a:t>Atrial Flutter</a:t>
            </a:r>
          </a:p>
        </p:txBody>
      </p:sp>
      <p:sp>
        <p:nvSpPr>
          <p:cNvPr id="37891" name="Rectangle 3">
            <a:extLst>
              <a:ext uri="{FF2B5EF4-FFF2-40B4-BE49-F238E27FC236}">
                <a16:creationId xmlns:a16="http://schemas.microsoft.com/office/drawing/2014/main" xmlns="" id="{54FF8602-12CB-48A6-9B7E-2315DEF33A76}"/>
              </a:ext>
            </a:extLst>
          </p:cNvPr>
          <p:cNvSpPr>
            <a:spLocks noGrp="1" noChangeArrowheads="1"/>
          </p:cNvSpPr>
          <p:nvPr>
            <p:ph type="body" idx="1"/>
          </p:nvPr>
        </p:nvSpPr>
        <p:spPr>
          <a:xfrm>
            <a:off x="798991" y="1052514"/>
            <a:ext cx="6233636" cy="4321175"/>
          </a:xfrm>
        </p:spPr>
        <p:txBody>
          <a:bodyPr/>
          <a:lstStyle/>
          <a:p>
            <a:pPr algn="just">
              <a:defRPr/>
            </a:pPr>
            <a:r>
              <a:rPr lang="en-US" sz="1600" dirty="0">
                <a:effectLst>
                  <a:outerShdw blurRad="38100" dist="38100" dir="2700000" algn="tl">
                    <a:srgbClr val="000000">
                      <a:alpha val="43137"/>
                    </a:srgbClr>
                  </a:outerShdw>
                </a:effectLst>
                <a:latin typeface="Calibri" panose="020F0502020204030204" pitchFamily="34" charset="0"/>
              </a:rPr>
              <a:t>Macro-re-entrant circuit around the tricuspid valve in the right atrium</a:t>
            </a:r>
            <a:r>
              <a:rPr lang="el-GR" sz="1600" dirty="0">
                <a:effectLst>
                  <a:outerShdw blurRad="38100" dist="38100" dir="2700000" algn="tl">
                    <a:srgbClr val="000000">
                      <a:alpha val="43137"/>
                    </a:srgbClr>
                  </a:outerShdw>
                </a:effectLst>
                <a:latin typeface="Calibri" panose="020F0502020204030204" pitchFamily="34" charset="0"/>
              </a:rPr>
              <a:t>.</a:t>
            </a:r>
          </a:p>
          <a:p>
            <a:pPr marL="0" indent="0" algn="just">
              <a:buNone/>
              <a:defRPr/>
            </a:pPr>
            <a:endParaRPr lang="en-US" sz="1600" dirty="0">
              <a:effectLst>
                <a:outerShdw blurRad="38100" dist="38100" dir="2700000" algn="tl">
                  <a:srgbClr val="000000">
                    <a:alpha val="43137"/>
                  </a:srgbClr>
                </a:outerShdw>
              </a:effectLst>
              <a:latin typeface="Calibri" panose="020F0502020204030204" pitchFamily="34" charset="0"/>
            </a:endParaRPr>
          </a:p>
          <a:p>
            <a:pPr algn="just">
              <a:defRPr/>
            </a:pPr>
            <a:r>
              <a:rPr lang="en-US" sz="1600" dirty="0">
                <a:effectLst>
                  <a:outerShdw blurRad="38100" dist="38100" dir="2700000" algn="tl">
                    <a:srgbClr val="000000">
                      <a:alpha val="43137"/>
                    </a:srgbClr>
                  </a:outerShdw>
                </a:effectLst>
                <a:latin typeface="Calibri" panose="020F0502020204030204" pitchFamily="34" charset="0"/>
              </a:rPr>
              <a:t>Sudden onset</a:t>
            </a:r>
            <a:r>
              <a:rPr lang="el-GR" sz="1600" dirty="0">
                <a:effectLst>
                  <a:outerShdw blurRad="38100" dist="38100" dir="2700000" algn="tl">
                    <a:srgbClr val="000000">
                      <a:alpha val="43137"/>
                    </a:srgbClr>
                  </a:outerShdw>
                </a:effectLst>
                <a:latin typeface="Calibri" panose="020F0502020204030204" pitchFamily="34" charset="0"/>
              </a:rPr>
              <a:t>.</a:t>
            </a:r>
          </a:p>
          <a:p>
            <a:pPr marL="0" indent="0" algn="just">
              <a:buNone/>
              <a:defRPr/>
            </a:pPr>
            <a:endParaRPr lang="en-US" sz="1600" dirty="0">
              <a:effectLst>
                <a:outerShdw blurRad="38100" dist="38100" dir="2700000" algn="tl">
                  <a:srgbClr val="000000">
                    <a:alpha val="43137"/>
                  </a:srgbClr>
                </a:outerShdw>
              </a:effectLst>
              <a:latin typeface="Calibri" panose="020F0502020204030204" pitchFamily="34" charset="0"/>
            </a:endParaRPr>
          </a:p>
          <a:p>
            <a:pPr algn="just">
              <a:defRPr/>
            </a:pPr>
            <a:r>
              <a:rPr lang="en-US" sz="1600" dirty="0" err="1">
                <a:effectLst>
                  <a:outerShdw blurRad="38100" dist="38100" dir="2700000" algn="tl">
                    <a:srgbClr val="000000">
                      <a:alpha val="43137"/>
                    </a:srgbClr>
                  </a:outerShdw>
                </a:effectLst>
                <a:latin typeface="Calibri" panose="020F0502020204030204" pitchFamily="34" charset="0"/>
              </a:rPr>
              <a:t>Cavotricuspid</a:t>
            </a:r>
            <a:r>
              <a:rPr lang="en-US" sz="1600" dirty="0">
                <a:effectLst>
                  <a:outerShdw blurRad="38100" dist="38100" dir="2700000" algn="tl">
                    <a:srgbClr val="000000">
                      <a:alpha val="43137"/>
                    </a:srgbClr>
                  </a:outerShdw>
                </a:effectLst>
                <a:latin typeface="Calibri" panose="020F0502020204030204" pitchFamily="34" charset="0"/>
              </a:rPr>
              <a:t>  Isthmus Dependent (CTI) AF and non- CTI- dependent AF</a:t>
            </a:r>
            <a:r>
              <a:rPr lang="el-GR" sz="1600" dirty="0">
                <a:effectLst>
                  <a:outerShdw blurRad="38100" dist="38100" dir="2700000" algn="tl">
                    <a:srgbClr val="000000">
                      <a:alpha val="43137"/>
                    </a:srgbClr>
                  </a:outerShdw>
                </a:effectLst>
                <a:latin typeface="Calibri" panose="020F0502020204030204" pitchFamily="34" charset="0"/>
              </a:rPr>
              <a:t>.</a:t>
            </a:r>
          </a:p>
          <a:p>
            <a:pPr algn="just">
              <a:defRPr/>
            </a:pPr>
            <a:endParaRPr lang="en-US" sz="1600" dirty="0">
              <a:effectLst>
                <a:outerShdw blurRad="38100" dist="38100" dir="2700000" algn="tl">
                  <a:srgbClr val="000000">
                    <a:alpha val="43137"/>
                  </a:srgbClr>
                </a:outerShdw>
              </a:effectLst>
              <a:latin typeface="Calibri" panose="020F0502020204030204" pitchFamily="34" charset="0"/>
            </a:endParaRPr>
          </a:p>
          <a:p>
            <a:pPr algn="just">
              <a:defRPr/>
            </a:pPr>
            <a:r>
              <a:rPr lang="en-US" sz="1600" dirty="0">
                <a:effectLst>
                  <a:outerShdw blurRad="38100" dist="38100" dir="2700000" algn="tl">
                    <a:srgbClr val="000000">
                      <a:alpha val="43137"/>
                    </a:srgbClr>
                  </a:outerShdw>
                </a:effectLst>
                <a:latin typeface="Calibri" panose="020F0502020204030204" pitchFamily="34" charset="0"/>
              </a:rPr>
              <a:t>Commonly occurs as a result of atrial dilation from septal defects, pulmonary emboli, mitral or tricuspid regurgitation, chronic ventricular  heart failure, pericarditis, thyrotoxicosis</a:t>
            </a:r>
            <a:r>
              <a:rPr lang="el-GR" sz="1600" dirty="0">
                <a:effectLst>
                  <a:outerShdw blurRad="38100" dist="38100" dir="2700000" algn="tl">
                    <a:srgbClr val="000000">
                      <a:alpha val="43137"/>
                    </a:srgbClr>
                  </a:outerShdw>
                </a:effectLst>
                <a:latin typeface="Calibri" panose="020F0502020204030204" pitchFamily="34" charset="0"/>
              </a:rPr>
              <a:t>.</a:t>
            </a:r>
          </a:p>
          <a:p>
            <a:pPr algn="just">
              <a:defRPr/>
            </a:pPr>
            <a:endParaRPr lang="en-US" sz="1600" dirty="0">
              <a:effectLst>
                <a:outerShdw blurRad="38100" dist="38100" dir="2700000" algn="tl">
                  <a:srgbClr val="000000">
                    <a:alpha val="43137"/>
                  </a:srgbClr>
                </a:outerShdw>
              </a:effectLst>
              <a:latin typeface="Calibri" panose="020F0502020204030204" pitchFamily="34" charset="0"/>
            </a:endParaRPr>
          </a:p>
          <a:p>
            <a:pPr algn="just">
              <a:defRPr/>
            </a:pPr>
            <a:r>
              <a:rPr lang="en-US" sz="1600" dirty="0">
                <a:effectLst>
                  <a:outerShdw blurRad="38100" dist="38100" dir="2700000" algn="tl">
                    <a:srgbClr val="000000">
                      <a:alpha val="43137"/>
                    </a:srgbClr>
                  </a:outerShdw>
                </a:effectLst>
                <a:latin typeface="Calibri" panose="020F0502020204030204" pitchFamily="34" charset="0"/>
              </a:rPr>
              <a:t>Rarely occurs without underlying heart disease</a:t>
            </a:r>
            <a:r>
              <a:rPr lang="el-GR" sz="1600" dirty="0">
                <a:effectLst>
                  <a:outerShdw blurRad="38100" dist="38100" dir="2700000" algn="tl">
                    <a:srgbClr val="000000">
                      <a:alpha val="43137"/>
                    </a:srgbClr>
                  </a:outerShdw>
                </a:effectLst>
                <a:latin typeface="Calibri" panose="020F0502020204030204" pitchFamily="34" charset="0"/>
              </a:rPr>
              <a:t>.</a:t>
            </a:r>
          </a:p>
          <a:p>
            <a:pPr algn="just">
              <a:defRPr/>
            </a:pPr>
            <a:endParaRPr lang="el-GR" sz="1600" dirty="0">
              <a:effectLst>
                <a:outerShdw blurRad="38100" dist="38100" dir="2700000" algn="tl">
                  <a:srgbClr val="000000">
                    <a:alpha val="43137"/>
                  </a:srgbClr>
                </a:outerShdw>
              </a:effectLst>
              <a:latin typeface="Calibri" panose="020F0502020204030204" pitchFamily="34" charset="0"/>
            </a:endParaRPr>
          </a:p>
          <a:p>
            <a:pPr algn="just">
              <a:defRPr/>
            </a:pPr>
            <a:r>
              <a:rPr lang="en-US" sz="1600" dirty="0">
                <a:effectLst>
                  <a:outerShdw blurRad="38100" dist="38100" dir="2700000" algn="tl">
                    <a:srgbClr val="000000">
                      <a:alpha val="43137"/>
                    </a:srgbClr>
                  </a:outerShdw>
                </a:effectLst>
                <a:latin typeface="Calibri" panose="020F0502020204030204" pitchFamily="34" charset="0"/>
              </a:rPr>
              <a:t>QRS complexes usually  &lt; 120 ms unless pre-existing bundle branch block, accessory pathway, or rate related aberrant conduction</a:t>
            </a:r>
            <a:r>
              <a:rPr lang="el-GR" sz="1600" dirty="0">
                <a:effectLst>
                  <a:outerShdw blurRad="38100" dist="38100" dir="2700000" algn="tl">
                    <a:srgbClr val="000000">
                      <a:alpha val="43137"/>
                    </a:srgbClr>
                  </a:outerShdw>
                </a:effectLst>
                <a:latin typeface="Calibri" panose="020F0502020204030204" pitchFamily="34" charset="0"/>
              </a:rPr>
              <a:t>.</a:t>
            </a:r>
            <a:endParaRPr lang="en-US" sz="1600" dirty="0">
              <a:effectLst>
                <a:outerShdw blurRad="38100" dist="38100" dir="2700000" algn="tl">
                  <a:srgbClr val="000000">
                    <a:alpha val="43137"/>
                  </a:srgbClr>
                </a:outerShdw>
              </a:effectLst>
              <a:latin typeface="Calibri" panose="020F0502020204030204" pitchFamily="34" charset="0"/>
            </a:endParaRPr>
          </a:p>
        </p:txBody>
      </p:sp>
      <p:sp>
        <p:nvSpPr>
          <p:cNvPr id="47108" name="Rectangle 5">
            <a:hlinkClick r:id="" action="ppaction://noaction"/>
            <a:extLst>
              <a:ext uri="{FF2B5EF4-FFF2-40B4-BE49-F238E27FC236}">
                <a16:creationId xmlns:a16="http://schemas.microsoft.com/office/drawing/2014/main" xmlns="" id="{E00197EC-A98A-402F-AD27-230C93D88DD7}"/>
              </a:ext>
            </a:extLst>
          </p:cNvPr>
          <p:cNvSpPr>
            <a:spLocks noChangeArrowheads="1"/>
          </p:cNvSpPr>
          <p:nvPr/>
        </p:nvSpPr>
        <p:spPr bwMode="auto">
          <a:xfrm>
            <a:off x="4295775" y="1462088"/>
            <a:ext cx="91440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endParaRPr lang="el-GR" altLang="el-GR" sz="1800">
              <a:solidFill>
                <a:srgbClr val="000000"/>
              </a:solidFill>
            </a:endParaRPr>
          </a:p>
        </p:txBody>
      </p:sp>
      <p:pic>
        <p:nvPicPr>
          <p:cNvPr id="47109" name="Picture 4" descr="svt08">
            <a:hlinkClick r:id="" action="ppaction://noaction"/>
            <a:extLst>
              <a:ext uri="{FF2B5EF4-FFF2-40B4-BE49-F238E27FC236}">
                <a16:creationId xmlns:a16="http://schemas.microsoft.com/office/drawing/2014/main" xmlns="" id="{C18FCE63-ADCD-44DD-A68D-B7050C19A15C}"/>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328025" y="55564"/>
            <a:ext cx="2243138" cy="193992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6" name="5 - Ορθογώνιο">
            <a:extLst>
              <a:ext uri="{FF2B5EF4-FFF2-40B4-BE49-F238E27FC236}">
                <a16:creationId xmlns:a16="http://schemas.microsoft.com/office/drawing/2014/main" xmlns="" id="{5FB6D8EC-6B73-48E9-96F3-DF20810DA155}"/>
              </a:ext>
            </a:extLst>
          </p:cNvPr>
          <p:cNvSpPr/>
          <p:nvPr/>
        </p:nvSpPr>
        <p:spPr>
          <a:xfrm>
            <a:off x="798991" y="6337145"/>
            <a:ext cx="2906712" cy="277812"/>
          </a:xfrm>
          <a:prstGeom prst="rect">
            <a:avLst/>
          </a:prstGeom>
        </p:spPr>
        <p:txBody>
          <a:bodyPr wrap="none">
            <a:spAutoFit/>
          </a:bodyPr>
          <a:lstStyle/>
          <a:p>
            <a:pPr fontAlgn="base">
              <a:spcBef>
                <a:spcPct val="0"/>
              </a:spcBef>
              <a:spcAft>
                <a:spcPct val="0"/>
              </a:spcAft>
              <a:defRPr/>
            </a:pPr>
            <a:r>
              <a:rPr lang="en-US" sz="1200" b="1" i="1" dirty="0" err="1">
                <a:solidFill>
                  <a:srgbClr val="FF0066"/>
                </a:solidFill>
                <a:effectLst>
                  <a:outerShdw blurRad="38100" dist="38100" dir="2700000" algn="tl">
                    <a:srgbClr val="000000">
                      <a:alpha val="43137"/>
                    </a:srgbClr>
                  </a:outerShdw>
                </a:effectLst>
                <a:latin typeface="Calibri" panose="020F0502020204030204" pitchFamily="34" charset="0"/>
              </a:rPr>
              <a:t>Paydak</a:t>
            </a:r>
            <a:r>
              <a:rPr lang="en-US" sz="1200" b="1" i="1" dirty="0">
                <a:solidFill>
                  <a:srgbClr val="FF0066"/>
                </a:solidFill>
                <a:effectLst>
                  <a:outerShdw blurRad="38100" dist="38100" dir="2700000" algn="tl">
                    <a:srgbClr val="000000">
                      <a:alpha val="43137"/>
                    </a:srgbClr>
                  </a:outerShdw>
                </a:effectLst>
                <a:latin typeface="Calibri" panose="020F0502020204030204" pitchFamily="34" charset="0"/>
              </a:rPr>
              <a:t> H et al. Circulation 2003;98:315-22</a:t>
            </a:r>
            <a:endParaRPr lang="el-GR" sz="1200" b="1" i="1" dirty="0">
              <a:solidFill>
                <a:srgbClr val="FF0066"/>
              </a:solidFill>
              <a:effectLst>
                <a:outerShdw blurRad="38100" dist="38100" dir="2700000" algn="tl">
                  <a:srgbClr val="000000">
                    <a:alpha val="43137"/>
                  </a:srgbClr>
                </a:outerShdw>
              </a:effectLst>
              <a:latin typeface="Calibri" panose="020F0502020204030204" pitchFamily="34" charset="0"/>
            </a:endParaRPr>
          </a:p>
        </p:txBody>
      </p:sp>
      <p:pic>
        <p:nvPicPr>
          <p:cNvPr id="47111" name="Picture 2">
            <a:extLst>
              <a:ext uri="{FF2B5EF4-FFF2-40B4-BE49-F238E27FC236}">
                <a16:creationId xmlns:a16="http://schemas.microsoft.com/office/drawing/2014/main" xmlns="" id="{BC8BD4CA-5081-4DEF-B0B3-96B41C1CC883}"/>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188201" y="1995488"/>
            <a:ext cx="4468180" cy="48069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gold1">
            <a:extLst>
              <a:ext uri="{FF2B5EF4-FFF2-40B4-BE49-F238E27FC236}">
                <a16:creationId xmlns:a16="http://schemas.microsoft.com/office/drawing/2014/main" xmlns="" id="{D75B9A7A-5FE3-4093-86AB-D37D1F08468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42873" y="765174"/>
            <a:ext cx="9960745" cy="57687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2 - Ορθογώνιο">
            <a:extLst>
              <a:ext uri="{FF2B5EF4-FFF2-40B4-BE49-F238E27FC236}">
                <a16:creationId xmlns:a16="http://schemas.microsoft.com/office/drawing/2014/main" xmlns="" id="{A3DF83F2-317C-405F-B06A-33B2A3FF3729}"/>
              </a:ext>
            </a:extLst>
          </p:cNvPr>
          <p:cNvSpPr/>
          <p:nvPr/>
        </p:nvSpPr>
        <p:spPr>
          <a:xfrm>
            <a:off x="2024064" y="142875"/>
            <a:ext cx="1557337" cy="369888"/>
          </a:xfrm>
          <a:prstGeom prst="rect">
            <a:avLst/>
          </a:prstGeom>
        </p:spPr>
        <p:txBody>
          <a:bodyPr wrap="none">
            <a:spAutoFit/>
          </a:bodyPr>
          <a:lstStyle/>
          <a:p>
            <a:pPr algn="ctr" fontAlgn="base">
              <a:spcBef>
                <a:spcPct val="0"/>
              </a:spcBef>
              <a:spcAft>
                <a:spcPct val="0"/>
              </a:spcAft>
              <a:defRPr/>
            </a:pPr>
            <a:r>
              <a:rPr lang="en-US" b="1" i="1" dirty="0" err="1">
                <a:solidFill>
                  <a:srgbClr val="000000"/>
                </a:solidFill>
                <a:effectLst>
                  <a:outerShdw blurRad="38100" dist="38100" dir="2700000" algn="tl">
                    <a:srgbClr val="000000">
                      <a:alpha val="43137"/>
                    </a:srgbClr>
                  </a:outerShdw>
                </a:effectLst>
                <a:latin typeface="Arial" charset="0"/>
              </a:rPr>
              <a:t>Atrial</a:t>
            </a:r>
            <a:r>
              <a:rPr lang="en-US" b="1" i="1" dirty="0">
                <a:solidFill>
                  <a:srgbClr val="000000"/>
                </a:solidFill>
                <a:effectLst>
                  <a:outerShdw blurRad="38100" dist="38100" dir="2700000" algn="tl">
                    <a:srgbClr val="000000">
                      <a:alpha val="43137"/>
                    </a:srgbClr>
                  </a:outerShdw>
                </a:effectLst>
                <a:latin typeface="Arial" charset="0"/>
              </a:rPr>
              <a:t> Flutter</a:t>
            </a:r>
            <a:endParaRPr lang="el-GR" b="1" i="1"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98261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Τίτλος">
            <a:extLst>
              <a:ext uri="{FF2B5EF4-FFF2-40B4-BE49-F238E27FC236}">
                <a16:creationId xmlns:a16="http://schemas.microsoft.com/office/drawing/2014/main" xmlns="" id="{6E835A1E-DF67-49E9-9CB7-37FFBF8279A6}"/>
              </a:ext>
            </a:extLst>
          </p:cNvPr>
          <p:cNvSpPr>
            <a:spLocks noGrp="1" noChangeArrowheads="1"/>
          </p:cNvSpPr>
          <p:nvPr>
            <p:ph type="title"/>
          </p:nvPr>
        </p:nvSpPr>
        <p:spPr>
          <a:xfrm>
            <a:off x="1981200" y="-100013"/>
            <a:ext cx="8229600" cy="1143001"/>
          </a:xfrm>
        </p:spPr>
        <p:txBody>
          <a:bodyPr/>
          <a:lstStyle/>
          <a:p>
            <a:r>
              <a:rPr lang="en-US" altLang="el-GR" sz="2800" u="sng"/>
              <a:t>CTI-dependent Atrial Flutter</a:t>
            </a:r>
            <a:endParaRPr lang="el-GR" altLang="el-GR" sz="2800" u="sng"/>
          </a:p>
        </p:txBody>
      </p:sp>
      <p:sp>
        <p:nvSpPr>
          <p:cNvPr id="3" name="2 - Θέση περιεχομένου">
            <a:extLst>
              <a:ext uri="{FF2B5EF4-FFF2-40B4-BE49-F238E27FC236}">
                <a16:creationId xmlns:a16="http://schemas.microsoft.com/office/drawing/2014/main" xmlns="" id="{16B3B86D-E7A6-4A64-B70D-2E236F0F48D0}"/>
              </a:ext>
            </a:extLst>
          </p:cNvPr>
          <p:cNvSpPr>
            <a:spLocks noGrp="1"/>
          </p:cNvSpPr>
          <p:nvPr>
            <p:ph sz="half" idx="1"/>
          </p:nvPr>
        </p:nvSpPr>
        <p:spPr>
          <a:xfrm>
            <a:off x="2197100" y="1042988"/>
            <a:ext cx="3810000" cy="4114800"/>
          </a:xfrm>
        </p:spPr>
        <p:txBody>
          <a:bodyPr/>
          <a:lstStyle/>
          <a:p>
            <a:pPr>
              <a:buFont typeface="Arial" pitchFamily="34" charset="0"/>
              <a:buChar char="•"/>
              <a:defRPr/>
            </a:pPr>
            <a:r>
              <a:rPr lang="en-US" sz="2400" b="1" i="1" dirty="0">
                <a:solidFill>
                  <a:schemeClr val="accent6">
                    <a:lumMod val="75000"/>
                  </a:schemeClr>
                </a:solidFill>
              </a:rPr>
              <a:t>Typical AF:</a:t>
            </a:r>
            <a:endParaRPr lang="en-US" sz="2400" b="1" i="1" dirty="0"/>
          </a:p>
          <a:p>
            <a:pPr>
              <a:buFont typeface="Wingdings" pitchFamily="2" charset="2"/>
              <a:buChar char="v"/>
              <a:defRPr/>
            </a:pPr>
            <a:r>
              <a:rPr lang="en-US" sz="1800" dirty="0"/>
              <a:t>Commonest form of  </a:t>
            </a:r>
            <a:r>
              <a:rPr lang="en-US" sz="1800" dirty="0" err="1"/>
              <a:t>atrial</a:t>
            </a:r>
            <a:r>
              <a:rPr lang="en-US" sz="1800" dirty="0"/>
              <a:t> flutter 90% cases</a:t>
            </a:r>
          </a:p>
          <a:p>
            <a:pPr>
              <a:buFont typeface="Wingdings" pitchFamily="2" charset="2"/>
              <a:buChar char="v"/>
              <a:defRPr/>
            </a:pPr>
            <a:r>
              <a:rPr lang="en-US" sz="1800" dirty="0"/>
              <a:t>Counterclockwise flutter</a:t>
            </a:r>
          </a:p>
          <a:p>
            <a:pPr>
              <a:buFont typeface="Wingdings" pitchFamily="2" charset="2"/>
              <a:buChar char="v"/>
              <a:defRPr/>
            </a:pPr>
            <a:r>
              <a:rPr lang="en-US" sz="1800" dirty="0" err="1"/>
              <a:t>Atrial</a:t>
            </a:r>
            <a:r>
              <a:rPr lang="en-US" sz="1800" dirty="0"/>
              <a:t> rate: 250-350 </a:t>
            </a:r>
            <a:r>
              <a:rPr lang="en-US" sz="1800" dirty="0" err="1"/>
              <a:t>bpm</a:t>
            </a:r>
            <a:endParaRPr lang="en-US" sz="1800" dirty="0"/>
          </a:p>
          <a:p>
            <a:pPr>
              <a:buFont typeface="Wingdings" pitchFamily="2" charset="2"/>
              <a:buChar char="v"/>
              <a:defRPr/>
            </a:pPr>
            <a:r>
              <a:rPr lang="en-US" sz="1800" dirty="0"/>
              <a:t>Ventricular rate: 150 </a:t>
            </a:r>
            <a:r>
              <a:rPr lang="en-US" sz="1800" dirty="0" err="1"/>
              <a:t>bpm</a:t>
            </a:r>
            <a:endParaRPr lang="en-US" sz="1800" dirty="0"/>
          </a:p>
          <a:p>
            <a:pPr>
              <a:buFont typeface="Wingdings" pitchFamily="2" charset="2"/>
              <a:buChar char="v"/>
              <a:defRPr/>
            </a:pPr>
            <a:r>
              <a:rPr lang="en-US" sz="1800" dirty="0"/>
              <a:t>Dominant regular ‘‘saw-tooth’’ waves</a:t>
            </a:r>
          </a:p>
          <a:p>
            <a:pPr>
              <a:buFontTx/>
              <a:buNone/>
              <a:defRPr/>
            </a:pPr>
            <a:r>
              <a:rPr lang="en-US" sz="1800" dirty="0"/>
              <a:t>     - Negative in leads II, III, </a:t>
            </a:r>
            <a:r>
              <a:rPr lang="en-US" sz="1800" dirty="0" err="1"/>
              <a:t>aVF</a:t>
            </a:r>
            <a:r>
              <a:rPr lang="en-US" sz="1800" dirty="0"/>
              <a:t> </a:t>
            </a:r>
          </a:p>
          <a:p>
            <a:pPr>
              <a:buFontTx/>
              <a:buNone/>
              <a:defRPr/>
            </a:pPr>
            <a:r>
              <a:rPr lang="en-US" sz="1800" dirty="0"/>
              <a:t>     - Positive in lead V1</a:t>
            </a:r>
          </a:p>
          <a:p>
            <a:pPr>
              <a:defRPr/>
            </a:pPr>
            <a:endParaRPr lang="el-GR" sz="1800" dirty="0">
              <a:solidFill>
                <a:schemeClr val="tx1">
                  <a:lumMod val="85000"/>
                  <a:lumOff val="15000"/>
                </a:schemeClr>
              </a:solidFill>
            </a:endParaRPr>
          </a:p>
        </p:txBody>
      </p:sp>
      <p:sp>
        <p:nvSpPr>
          <p:cNvPr id="4" name="3 - Θέση περιεχομένου">
            <a:extLst>
              <a:ext uri="{FF2B5EF4-FFF2-40B4-BE49-F238E27FC236}">
                <a16:creationId xmlns:a16="http://schemas.microsoft.com/office/drawing/2014/main" xmlns="" id="{5E1FC53E-7346-4E46-9648-427573C1D40A}"/>
              </a:ext>
            </a:extLst>
          </p:cNvPr>
          <p:cNvSpPr>
            <a:spLocks noGrp="1"/>
          </p:cNvSpPr>
          <p:nvPr>
            <p:ph sz="half" idx="2"/>
          </p:nvPr>
        </p:nvSpPr>
        <p:spPr>
          <a:xfrm>
            <a:off x="6678613" y="1052513"/>
            <a:ext cx="3810000" cy="4114800"/>
          </a:xfrm>
        </p:spPr>
        <p:txBody>
          <a:bodyPr/>
          <a:lstStyle/>
          <a:p>
            <a:pPr>
              <a:defRPr/>
            </a:pPr>
            <a:r>
              <a:rPr lang="en-US" sz="2400" b="1" i="1" dirty="0">
                <a:solidFill>
                  <a:schemeClr val="accent6">
                    <a:lumMod val="75000"/>
                  </a:schemeClr>
                </a:solidFill>
              </a:rPr>
              <a:t>Atypical AF:</a:t>
            </a:r>
            <a:endParaRPr lang="en-US" sz="2400" b="1" i="1" dirty="0"/>
          </a:p>
          <a:p>
            <a:pPr>
              <a:buFont typeface="Wingdings" pitchFamily="2" charset="2"/>
              <a:buChar char="v"/>
              <a:defRPr/>
            </a:pPr>
            <a:r>
              <a:rPr lang="en-US" sz="1800" dirty="0"/>
              <a:t>Clockwise flutter</a:t>
            </a:r>
          </a:p>
          <a:p>
            <a:pPr>
              <a:buFont typeface="Wingdings" pitchFamily="2" charset="2"/>
              <a:buChar char="v"/>
              <a:defRPr/>
            </a:pPr>
            <a:r>
              <a:rPr lang="en-US" sz="1800" dirty="0" err="1"/>
              <a:t>Atrial</a:t>
            </a:r>
            <a:r>
              <a:rPr lang="en-US" sz="1800" dirty="0"/>
              <a:t> rate: 340-430 </a:t>
            </a:r>
            <a:r>
              <a:rPr lang="en-US" sz="1800" dirty="0" err="1"/>
              <a:t>bpm</a:t>
            </a:r>
            <a:endParaRPr lang="en-US" sz="1800" dirty="0"/>
          </a:p>
          <a:p>
            <a:pPr>
              <a:buFont typeface="Wingdings" pitchFamily="2" charset="2"/>
              <a:buChar char="v"/>
              <a:defRPr/>
            </a:pPr>
            <a:r>
              <a:rPr lang="en-US" sz="1800" dirty="0"/>
              <a:t>Dominant regular ‘‘saw-tooth’’ waves</a:t>
            </a:r>
          </a:p>
          <a:p>
            <a:pPr>
              <a:buFontTx/>
              <a:buNone/>
              <a:defRPr/>
            </a:pPr>
            <a:r>
              <a:rPr lang="en-US" sz="1800" dirty="0"/>
              <a:t>     - Positive in leads II, III, </a:t>
            </a:r>
            <a:r>
              <a:rPr lang="en-US" sz="1800" dirty="0" err="1"/>
              <a:t>aVF</a:t>
            </a:r>
            <a:r>
              <a:rPr lang="en-US" sz="1800" dirty="0"/>
              <a:t> </a:t>
            </a:r>
          </a:p>
          <a:p>
            <a:pPr>
              <a:buFontTx/>
              <a:buNone/>
              <a:defRPr/>
            </a:pPr>
            <a:r>
              <a:rPr lang="en-US" sz="1800" dirty="0"/>
              <a:t>     - Negative in lead V1</a:t>
            </a:r>
          </a:p>
          <a:p>
            <a:pPr>
              <a:defRPr/>
            </a:pPr>
            <a:endParaRPr lang="el-GR" dirty="0"/>
          </a:p>
        </p:txBody>
      </p:sp>
      <p:pic>
        <p:nvPicPr>
          <p:cNvPr id="49157" name="4 - Εικόνα">
            <a:extLst>
              <a:ext uri="{FF2B5EF4-FFF2-40B4-BE49-F238E27FC236}">
                <a16:creationId xmlns:a16="http://schemas.microsoft.com/office/drawing/2014/main" xmlns="" id="{5820B690-7825-4220-8133-3A82CF3159C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90944" y="4292601"/>
            <a:ext cx="9348186" cy="2449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76" y="332657"/>
            <a:ext cx="3744936" cy="461665"/>
          </a:xfrm>
          <a:prstGeom prst="rect">
            <a:avLst/>
          </a:prstGeom>
          <a:noFill/>
        </p:spPr>
        <p:txBody>
          <a:bodyPr wrap="none" rtlCol="0">
            <a:spAutoFit/>
          </a:bodyPr>
          <a:lstStyle/>
          <a:p>
            <a:pPr marL="342900" indent="-342900">
              <a:buFont typeface="Wingdings" pitchFamily="2" charset="2"/>
              <a:buChar char="v"/>
            </a:pPr>
            <a:r>
              <a:rPr lang="el-GR" sz="2400" b="1" dirty="0">
                <a:solidFill>
                  <a:srgbClr val="E40059">
                    <a:lumMod val="75000"/>
                  </a:srgbClr>
                </a:solidFill>
                <a:latin typeface="Trebuchet MS"/>
              </a:rPr>
              <a:t>Κολπικός Πτερυγισμός</a:t>
            </a:r>
          </a:p>
        </p:txBody>
      </p:sp>
      <p:pic>
        <p:nvPicPr>
          <p:cNvPr id="2050" name="Picture 2" descr="Αποτέλεσμα εικόνας για atrial flutter ec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689345" y="1052736"/>
            <a:ext cx="8710804" cy="4176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Αποτέλεσμα εικόνας για origin of atrial flutte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847528" y="5228936"/>
            <a:ext cx="8136904" cy="14819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5088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7" name="Rectangle 5">
            <a:extLst>
              <a:ext uri="{FF2B5EF4-FFF2-40B4-BE49-F238E27FC236}">
                <a16:creationId xmlns:a16="http://schemas.microsoft.com/office/drawing/2014/main" xmlns="" id="{2BE191A5-96C9-4CDC-9A17-2949E5BEFAF0}"/>
              </a:ext>
            </a:extLst>
          </p:cNvPr>
          <p:cNvSpPr>
            <a:spLocks noGrp="1" noChangeArrowheads="1"/>
          </p:cNvSpPr>
          <p:nvPr>
            <p:ph type="title"/>
          </p:nvPr>
        </p:nvSpPr>
        <p:spPr/>
        <p:txBody>
          <a:bodyPr/>
          <a:lstStyle/>
          <a:p>
            <a:pPr eaLnBrk="1" hangingPunct="1">
              <a:defRPr/>
            </a:pPr>
            <a:r>
              <a:rPr lang="el-GR" sz="2400" u="sng">
                <a:solidFill>
                  <a:schemeClr val="tx1"/>
                </a:solidFill>
              </a:rPr>
              <a:t>Μάλαξη καρωτιδικού κόλπου</a:t>
            </a:r>
          </a:p>
        </p:txBody>
      </p:sp>
      <p:graphicFrame>
        <p:nvGraphicFramePr>
          <p:cNvPr id="21507" name="Object 4">
            <a:extLst>
              <a:ext uri="{FF2B5EF4-FFF2-40B4-BE49-F238E27FC236}">
                <a16:creationId xmlns:a16="http://schemas.microsoft.com/office/drawing/2014/main" xmlns="" id="{87E24421-C7C8-4D7F-8D8E-8C9FA57F962B}"/>
              </a:ext>
            </a:extLst>
          </p:cNvPr>
          <p:cNvGraphicFramePr>
            <a:graphicFrameLocks noGrp="1" noChangeAspect="1"/>
          </p:cNvGraphicFramePr>
          <p:nvPr>
            <p:ph idx="1"/>
          </p:nvPr>
        </p:nvGraphicFramePr>
        <p:xfrm>
          <a:off x="2135188" y="1628776"/>
          <a:ext cx="7632700" cy="1800225"/>
        </p:xfrm>
        <a:graphic>
          <a:graphicData uri="http://schemas.openxmlformats.org/presentationml/2006/ole">
            <p:oleObj spid="_x0000_s13329" name="Εικόνα bitmap" r:id="rId3" imgW="3723810" imgH="743054" progId="PBrush">
              <p:embed/>
            </p:oleObj>
          </a:graphicData>
        </a:graphic>
      </p:graphicFrame>
      <p:sp>
        <p:nvSpPr>
          <p:cNvPr id="21508" name="Text Box 7">
            <a:extLst>
              <a:ext uri="{FF2B5EF4-FFF2-40B4-BE49-F238E27FC236}">
                <a16:creationId xmlns:a16="http://schemas.microsoft.com/office/drawing/2014/main" xmlns="" id="{61D41089-5C32-4D21-94B8-37BEE10D3136}"/>
              </a:ext>
            </a:extLst>
          </p:cNvPr>
          <p:cNvSpPr txBox="1">
            <a:spLocks noChangeArrowheads="1"/>
          </p:cNvSpPr>
          <p:nvPr/>
        </p:nvSpPr>
        <p:spPr bwMode="auto">
          <a:xfrm>
            <a:off x="2208214" y="3933826"/>
            <a:ext cx="755967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Αυξάνεται ο αποκλεισμός</a:t>
            </a:r>
            <a:r>
              <a:rPr lang="en-US" altLang="el-GR" sz="2000">
                <a:solidFill>
                  <a:srgbClr val="FFFFFF"/>
                </a:solidFill>
              </a:rPr>
              <a:t> </a:t>
            </a:r>
            <a:r>
              <a:rPr lang="el-GR" altLang="el-GR" sz="2000">
                <a:solidFill>
                  <a:srgbClr val="FFFFFF"/>
                </a:solidFill>
              </a:rPr>
              <a:t>των</a:t>
            </a:r>
            <a:r>
              <a:rPr lang="en-US" altLang="el-GR" sz="2000">
                <a:solidFill>
                  <a:srgbClr val="FFFFFF"/>
                </a:solidFill>
              </a:rPr>
              <a:t> F</a:t>
            </a:r>
            <a:r>
              <a:rPr lang="el-GR" altLang="el-GR" sz="2000">
                <a:solidFill>
                  <a:srgbClr val="FFFFFF"/>
                </a:solidFill>
              </a:rPr>
              <a:t> και επιβραδύνεται η κοιλιακή συχνότητα</a:t>
            </a:r>
          </a:p>
        </p:txBody>
      </p:sp>
    </p:spTree>
    <p:extLst>
      <p:ext uri="{BB962C8B-B14F-4D97-AF65-F5344CB8AC3E}">
        <p14:creationId xmlns:p14="http://schemas.microsoft.com/office/powerpoint/2010/main" xmlns="" val="2737739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2" name="Rectangle 4">
            <a:extLst>
              <a:ext uri="{FF2B5EF4-FFF2-40B4-BE49-F238E27FC236}">
                <a16:creationId xmlns:a16="http://schemas.microsoft.com/office/drawing/2014/main" xmlns="" id="{5E3EC1EC-09FC-4E06-94BE-517020DA09A5}"/>
              </a:ext>
            </a:extLst>
          </p:cNvPr>
          <p:cNvSpPr>
            <a:spLocks noGrp="1" noChangeArrowheads="1"/>
          </p:cNvSpPr>
          <p:nvPr>
            <p:ph type="title"/>
          </p:nvPr>
        </p:nvSpPr>
        <p:spPr/>
        <p:txBody>
          <a:bodyPr/>
          <a:lstStyle/>
          <a:p>
            <a:pPr eaLnBrk="1" hangingPunct="1">
              <a:defRPr/>
            </a:pPr>
            <a:r>
              <a:rPr lang="en-US"/>
              <a:t>128</a:t>
            </a:r>
            <a:endParaRPr lang="el-GR"/>
          </a:p>
        </p:txBody>
      </p:sp>
      <p:graphicFrame>
        <p:nvGraphicFramePr>
          <p:cNvPr id="22531" name="Object 3">
            <a:extLst>
              <a:ext uri="{FF2B5EF4-FFF2-40B4-BE49-F238E27FC236}">
                <a16:creationId xmlns:a16="http://schemas.microsoft.com/office/drawing/2014/main" xmlns="" id="{4FAAA57D-FB37-4F1F-98F1-3B3506595886}"/>
              </a:ext>
            </a:extLst>
          </p:cNvPr>
          <p:cNvGraphicFramePr>
            <a:graphicFrameLocks noGrp="1" noChangeAspect="1"/>
          </p:cNvGraphicFramePr>
          <p:nvPr>
            <p:ph idx="1"/>
          </p:nvPr>
        </p:nvGraphicFramePr>
        <p:xfrm>
          <a:off x="2855914" y="115889"/>
          <a:ext cx="6192837" cy="6626225"/>
        </p:xfrm>
        <a:graphic>
          <a:graphicData uri="http://schemas.openxmlformats.org/presentationml/2006/ole">
            <p:oleObj spid="_x0000_s14353" name="Εικόνα bitmap" r:id="rId3" imgW="3514286" imgH="4629796" progId="PBrush">
              <p:embed/>
            </p:oleObj>
          </a:graphicData>
        </a:graphic>
      </p:graphicFrame>
    </p:spTree>
    <p:extLst>
      <p:ext uri="{BB962C8B-B14F-4D97-AF65-F5344CB8AC3E}">
        <p14:creationId xmlns:p14="http://schemas.microsoft.com/office/powerpoint/2010/main" xmlns="" val="2307825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a:extLst>
              <a:ext uri="{FF2B5EF4-FFF2-40B4-BE49-F238E27FC236}">
                <a16:creationId xmlns:a16="http://schemas.microsoft.com/office/drawing/2014/main" xmlns="" id="{012F3C0F-0D49-40B3-97AD-44591B743E2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310313" y="3286126"/>
            <a:ext cx="4214812" cy="242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 Τίτλος">
            <a:extLst>
              <a:ext uri="{FF2B5EF4-FFF2-40B4-BE49-F238E27FC236}">
                <a16:creationId xmlns:a16="http://schemas.microsoft.com/office/drawing/2014/main" xmlns="" id="{44D42EDB-0FC6-4D27-B35A-A9A22DFF8D0D}"/>
              </a:ext>
            </a:extLst>
          </p:cNvPr>
          <p:cNvSpPr>
            <a:spLocks noGrp="1"/>
          </p:cNvSpPr>
          <p:nvPr>
            <p:ph type="title"/>
          </p:nvPr>
        </p:nvSpPr>
        <p:spPr>
          <a:xfrm>
            <a:off x="3095625" y="274638"/>
            <a:ext cx="6072188" cy="654050"/>
          </a:xfrm>
          <a:ln w="28575">
            <a:solidFill>
              <a:schemeClr val="tx1"/>
            </a:solidFill>
          </a:ln>
        </p:spPr>
        <p:txBody>
          <a:bodyPr/>
          <a:lstStyle/>
          <a:p>
            <a:pPr>
              <a:defRPr/>
            </a:pPr>
            <a:r>
              <a:rPr lang="en-US"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CARDIAC ACTION POTENTIAL</a:t>
            </a:r>
            <a:endParaRPr lang="el-GR"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9220" name="Picture 3">
            <a:extLst>
              <a:ext uri="{FF2B5EF4-FFF2-40B4-BE49-F238E27FC236}">
                <a16:creationId xmlns:a16="http://schemas.microsoft.com/office/drawing/2014/main" xmlns="" id="{1509556B-FC6C-47E8-B1F3-B621EE45CEC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43063" y="1357314"/>
            <a:ext cx="5238750" cy="435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7 - Ορθογώνιο">
            <a:extLst>
              <a:ext uri="{FF2B5EF4-FFF2-40B4-BE49-F238E27FC236}">
                <a16:creationId xmlns:a16="http://schemas.microsoft.com/office/drawing/2014/main" xmlns="" id="{8DEE864B-D1B0-4485-A7F1-DE81FA772C3C}"/>
              </a:ext>
            </a:extLst>
          </p:cNvPr>
          <p:cNvSpPr/>
          <p:nvPr/>
        </p:nvSpPr>
        <p:spPr>
          <a:xfrm>
            <a:off x="7096126" y="6357938"/>
            <a:ext cx="3286125" cy="277812"/>
          </a:xfrm>
          <a:prstGeom prst="rect">
            <a:avLst/>
          </a:prstGeom>
        </p:spPr>
        <p:txBody>
          <a:bodyPr>
            <a:spAutoFit/>
          </a:bodyPr>
          <a:lstStyle/>
          <a:p>
            <a:pPr fontAlgn="base">
              <a:spcBef>
                <a:spcPct val="0"/>
              </a:spcBef>
              <a:spcAft>
                <a:spcPct val="0"/>
              </a:spcAft>
              <a:defRPr/>
            </a:pPr>
            <a:r>
              <a:rPr lang="en-US" sz="1200" b="1" i="1" dirty="0" err="1">
                <a:solidFill>
                  <a:srgbClr val="FF0066"/>
                </a:solidFill>
                <a:effectLst>
                  <a:outerShdw blurRad="38100" dist="38100" dir="2700000" algn="tl">
                    <a:srgbClr val="000000">
                      <a:alpha val="43137"/>
                    </a:srgbClr>
                  </a:outerShdw>
                </a:effectLst>
                <a:latin typeface="Arial" charset="0"/>
              </a:rPr>
              <a:t>Electrophysiologic</a:t>
            </a:r>
            <a:r>
              <a:rPr lang="en-US" sz="1200" b="1" i="1" dirty="0">
                <a:solidFill>
                  <a:srgbClr val="FF0066"/>
                </a:solidFill>
                <a:effectLst>
                  <a:outerShdw blurRad="38100" dist="38100" dir="2700000" algn="tl">
                    <a:srgbClr val="000000">
                      <a:alpha val="43137"/>
                    </a:srgbClr>
                  </a:outerShdw>
                </a:effectLst>
                <a:latin typeface="Arial" charset="0"/>
              </a:rPr>
              <a:t> testing, Rich. </a:t>
            </a:r>
            <a:r>
              <a:rPr lang="en-US" sz="1200" b="1" i="1" dirty="0" err="1">
                <a:solidFill>
                  <a:srgbClr val="FF0066"/>
                </a:solidFill>
                <a:effectLst>
                  <a:outerShdw blurRad="38100" dist="38100" dir="2700000" algn="tl">
                    <a:srgbClr val="000000">
                      <a:alpha val="43137"/>
                    </a:srgbClr>
                  </a:outerShdw>
                </a:effectLst>
                <a:latin typeface="Arial" charset="0"/>
              </a:rPr>
              <a:t>Fogoros</a:t>
            </a:r>
            <a:endParaRPr lang="el-GR" sz="1200" b="1" i="1" dirty="0">
              <a:solidFill>
                <a:srgbClr val="FF0066"/>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1675912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a:extLst>
              <a:ext uri="{FF2B5EF4-FFF2-40B4-BE49-F238E27FC236}">
                <a16:creationId xmlns:a16="http://schemas.microsoft.com/office/drawing/2014/main" xmlns="" id="{E7CFB6E4-0589-48F7-98C3-25DFA3A63798}"/>
              </a:ext>
            </a:extLst>
          </p:cNvPr>
          <p:cNvSpPr>
            <a:spLocks noGrp="1" noChangeArrowheads="1"/>
          </p:cNvSpPr>
          <p:nvPr>
            <p:ph type="title"/>
          </p:nvPr>
        </p:nvSpPr>
        <p:spPr>
          <a:xfrm>
            <a:off x="1981200" y="-100013"/>
            <a:ext cx="8229600" cy="1139826"/>
          </a:xfrm>
        </p:spPr>
        <p:txBody>
          <a:bodyPr/>
          <a:lstStyle/>
          <a:p>
            <a:pPr eaLnBrk="1" hangingPunct="1">
              <a:defRPr/>
            </a:pPr>
            <a:r>
              <a:rPr lang="en-US" sz="3200" u="sng">
                <a:solidFill>
                  <a:schemeClr val="tx1"/>
                </a:solidFill>
              </a:rPr>
              <a:t> </a:t>
            </a:r>
            <a:r>
              <a:rPr lang="el-GR" sz="3200" u="sng">
                <a:solidFill>
                  <a:schemeClr val="tx1"/>
                </a:solidFill>
              </a:rPr>
              <a:t>6. Κολπική μαρμαρυγή</a:t>
            </a:r>
            <a:r>
              <a:rPr lang="en-US"/>
              <a:t> </a:t>
            </a:r>
            <a:endParaRPr lang="el-GR"/>
          </a:p>
        </p:txBody>
      </p:sp>
      <p:graphicFrame>
        <p:nvGraphicFramePr>
          <p:cNvPr id="23555" name="Object 3">
            <a:extLst>
              <a:ext uri="{FF2B5EF4-FFF2-40B4-BE49-F238E27FC236}">
                <a16:creationId xmlns:a16="http://schemas.microsoft.com/office/drawing/2014/main" xmlns="" id="{86814571-E981-4EB8-AFC4-432545CB84FD}"/>
              </a:ext>
            </a:extLst>
          </p:cNvPr>
          <p:cNvGraphicFramePr>
            <a:graphicFrameLocks noGrp="1" noChangeAspect="1"/>
          </p:cNvGraphicFramePr>
          <p:nvPr>
            <p:ph idx="1"/>
            <p:extLst>
              <p:ext uri="{D42A27DB-BD31-4B8C-83A1-F6EECF244321}">
                <p14:modId xmlns:p14="http://schemas.microsoft.com/office/powerpoint/2010/main" xmlns="" val="861579159"/>
              </p:ext>
            </p:extLst>
          </p:nvPr>
        </p:nvGraphicFramePr>
        <p:xfrm>
          <a:off x="2351088" y="2565400"/>
          <a:ext cx="7307818" cy="4248150"/>
        </p:xfrm>
        <a:graphic>
          <a:graphicData uri="http://schemas.openxmlformats.org/presentationml/2006/ole">
            <p:oleObj spid="_x0000_s15378" name="Εικόνα bitmap" r:id="rId3" imgW="3742857" imgH="2619048" progId="PBrush">
              <p:embed/>
            </p:oleObj>
          </a:graphicData>
        </a:graphic>
      </p:graphicFrame>
      <p:sp>
        <p:nvSpPr>
          <p:cNvPr id="23556" name="Text Box 6">
            <a:extLst>
              <a:ext uri="{FF2B5EF4-FFF2-40B4-BE49-F238E27FC236}">
                <a16:creationId xmlns:a16="http://schemas.microsoft.com/office/drawing/2014/main" xmlns="" id="{5C3B5074-96CF-4092-985D-AFFC9269A4D9}"/>
              </a:ext>
            </a:extLst>
          </p:cNvPr>
          <p:cNvSpPr txBox="1">
            <a:spLocks noChangeArrowheads="1"/>
          </p:cNvSpPr>
          <p:nvPr/>
        </p:nvSpPr>
        <p:spPr bwMode="auto">
          <a:xfrm>
            <a:off x="1992313" y="836614"/>
            <a:ext cx="7848600" cy="1741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Πολλά κέντρα που το καθένα  διεγείρει μερικές μόνο ίνες του κολπικού μυοκαρδίου. Τα ερεθίσματα αυτά 350-600/λεπτό εισέρχονται στον κόλπο χωρίς να κατορθώνουν να περνούν όλα στις κοιλίες. </a:t>
            </a:r>
          </a:p>
          <a:p>
            <a:pPr fontAlgn="base">
              <a:spcBef>
                <a:spcPct val="50000"/>
              </a:spcBef>
              <a:spcAft>
                <a:spcPct val="0"/>
              </a:spcAft>
              <a:buClrTx/>
              <a:buSzTx/>
              <a:buNone/>
            </a:pPr>
            <a:r>
              <a:rPr lang="el-GR" altLang="el-GR" sz="1800">
                <a:solidFill>
                  <a:srgbClr val="FF0066"/>
                </a:solidFill>
              </a:rPr>
              <a:t>ΗΚΓ χαρακτηριστικά</a:t>
            </a:r>
            <a:r>
              <a:rPr lang="en-US" altLang="el-GR" sz="1800">
                <a:solidFill>
                  <a:srgbClr val="FF0066"/>
                </a:solidFill>
              </a:rPr>
              <a:t>:</a:t>
            </a:r>
          </a:p>
          <a:p>
            <a:pPr fontAlgn="base">
              <a:spcBef>
                <a:spcPct val="50000"/>
              </a:spcBef>
              <a:spcAft>
                <a:spcPct val="0"/>
              </a:spcAft>
              <a:buClrTx/>
              <a:buSzTx/>
              <a:buNone/>
            </a:pPr>
            <a:r>
              <a:rPr lang="en-US" altLang="el-GR" sz="1800">
                <a:solidFill>
                  <a:srgbClr val="FFFFFF"/>
                </a:solidFill>
              </a:rPr>
              <a:t>        - </a:t>
            </a:r>
            <a:r>
              <a:rPr lang="el-GR" altLang="el-GR" sz="1800">
                <a:solidFill>
                  <a:srgbClr val="FFFFFF"/>
                </a:solidFill>
              </a:rPr>
              <a:t>Υπάρχουν κύματα  </a:t>
            </a:r>
            <a:r>
              <a:rPr lang="en-US" altLang="el-GR" sz="1800">
                <a:solidFill>
                  <a:srgbClr val="FFFFFF"/>
                </a:solidFill>
              </a:rPr>
              <a:t>f </a:t>
            </a:r>
            <a:r>
              <a:rPr lang="el-GR" altLang="el-GR" sz="1800">
                <a:solidFill>
                  <a:srgbClr val="FFFFFF"/>
                </a:solidFill>
              </a:rPr>
              <a:t>με συχνότητα 350-600/λεπτό,</a:t>
            </a:r>
          </a:p>
        </p:txBody>
      </p:sp>
    </p:spTree>
    <p:extLst>
      <p:ext uri="{BB962C8B-B14F-4D97-AF65-F5344CB8AC3E}">
        <p14:creationId xmlns:p14="http://schemas.microsoft.com/office/powerpoint/2010/main" xmlns="" val="18104459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578" name="Object 3">
            <a:extLst>
              <a:ext uri="{FF2B5EF4-FFF2-40B4-BE49-F238E27FC236}">
                <a16:creationId xmlns:a16="http://schemas.microsoft.com/office/drawing/2014/main" xmlns="" id="{54A3AC05-692B-4D08-92F6-D4D917FCCB69}"/>
              </a:ext>
            </a:extLst>
          </p:cNvPr>
          <p:cNvGraphicFramePr>
            <a:graphicFrameLocks noGrp="1" noChangeAspect="1"/>
          </p:cNvGraphicFramePr>
          <p:nvPr>
            <p:ph idx="1"/>
            <p:extLst>
              <p:ext uri="{D42A27DB-BD31-4B8C-83A1-F6EECF244321}">
                <p14:modId xmlns:p14="http://schemas.microsoft.com/office/powerpoint/2010/main" xmlns="" val="3047019722"/>
              </p:ext>
            </p:extLst>
          </p:nvPr>
        </p:nvGraphicFramePr>
        <p:xfrm>
          <a:off x="1919288" y="2486026"/>
          <a:ext cx="7499920" cy="4371974"/>
        </p:xfrm>
        <a:graphic>
          <a:graphicData uri="http://schemas.openxmlformats.org/presentationml/2006/ole">
            <p:oleObj spid="_x0000_s16402" name="Εικόνα bitmap" r:id="rId3" imgW="3685714" imgH="2886478" progId="PBrush">
              <p:embed/>
            </p:oleObj>
          </a:graphicData>
        </a:graphic>
      </p:graphicFrame>
      <p:sp>
        <p:nvSpPr>
          <p:cNvPr id="24579" name="Text Box 7">
            <a:extLst>
              <a:ext uri="{FF2B5EF4-FFF2-40B4-BE49-F238E27FC236}">
                <a16:creationId xmlns:a16="http://schemas.microsoft.com/office/drawing/2014/main" xmlns="" id="{A1D8D60E-2692-416B-8DB4-1932A5326F53}"/>
              </a:ext>
            </a:extLst>
          </p:cNvPr>
          <p:cNvSpPr txBox="1">
            <a:spLocks noChangeArrowheads="1"/>
          </p:cNvSpPr>
          <p:nvPr/>
        </p:nvSpPr>
        <p:spPr bwMode="auto">
          <a:xfrm>
            <a:off x="1919288" y="260351"/>
            <a:ext cx="8208962" cy="2225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n-US" altLang="el-GR" sz="2000">
                <a:solidFill>
                  <a:srgbClr val="FFFFFF"/>
                </a:solidFill>
              </a:rPr>
              <a:t>      - </a:t>
            </a:r>
            <a:r>
              <a:rPr lang="el-GR" altLang="el-GR" sz="2000">
                <a:solidFill>
                  <a:srgbClr val="FFFFFF"/>
                </a:solidFill>
              </a:rPr>
              <a:t>Τα κοιλιακά συμπλέγματα έχουν</a:t>
            </a:r>
            <a:r>
              <a:rPr lang="en-US" altLang="el-GR" sz="2000">
                <a:solidFill>
                  <a:srgbClr val="FFFFFF"/>
                </a:solidFill>
              </a:rPr>
              <a:t>:</a:t>
            </a:r>
          </a:p>
          <a:p>
            <a:pPr fontAlgn="base">
              <a:spcBef>
                <a:spcPct val="50000"/>
              </a:spcBef>
              <a:spcAft>
                <a:spcPct val="0"/>
              </a:spcAft>
              <a:buClrTx/>
              <a:buSzTx/>
              <a:buNone/>
            </a:pPr>
            <a:r>
              <a:rPr lang="en-US" altLang="el-GR" sz="2000">
                <a:solidFill>
                  <a:srgbClr val="FFFFFF"/>
                </a:solidFill>
              </a:rPr>
              <a:t>                           1. </a:t>
            </a:r>
            <a:r>
              <a:rPr lang="el-GR" altLang="el-GR" sz="2000">
                <a:solidFill>
                  <a:srgbClr val="FFFFFF"/>
                </a:solidFill>
              </a:rPr>
              <a:t>φυσιολογική μορφολογία</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a:t>
            </a:r>
            <a:r>
              <a:rPr lang="en-US" altLang="el-GR" sz="2000">
                <a:solidFill>
                  <a:srgbClr val="FFFFFF"/>
                </a:solidFill>
              </a:rPr>
              <a:t>                        </a:t>
            </a:r>
            <a:r>
              <a:rPr lang="el-GR" altLang="el-GR" sz="2000">
                <a:solidFill>
                  <a:srgbClr val="FFFFFF"/>
                </a:solidFill>
              </a:rPr>
              <a:t>2. άνισα </a:t>
            </a:r>
            <a:r>
              <a:rPr lang="en-US" altLang="el-GR" sz="2000">
                <a:solidFill>
                  <a:srgbClr val="FFFFFF"/>
                </a:solidFill>
              </a:rPr>
              <a:t>R-R </a:t>
            </a:r>
            <a:r>
              <a:rPr lang="el-GR" altLang="el-GR" sz="2000">
                <a:solidFill>
                  <a:srgbClr val="FFFFFF"/>
                </a:solidFill>
              </a:rPr>
              <a:t>διαστήματα</a:t>
            </a:r>
            <a:r>
              <a:rPr lang="en-US" altLang="el-GR" sz="2000">
                <a:solidFill>
                  <a:srgbClr val="FFFFFF"/>
                </a:solidFill>
              </a:rPr>
              <a:t>.</a:t>
            </a:r>
            <a:endParaRPr lang="el-GR" altLang="el-GR" sz="2000">
              <a:solidFill>
                <a:srgbClr val="FFFFFF"/>
              </a:solidFill>
            </a:endParaRPr>
          </a:p>
          <a:p>
            <a:pPr fontAlgn="base">
              <a:spcBef>
                <a:spcPct val="50000"/>
              </a:spcBef>
              <a:spcAft>
                <a:spcPct val="0"/>
              </a:spcAft>
              <a:buClrTx/>
              <a:buSzTx/>
              <a:buNone/>
            </a:pPr>
            <a:r>
              <a:rPr lang="el-GR" altLang="el-GR" sz="2000">
                <a:solidFill>
                  <a:srgbClr val="FFFFFF"/>
                </a:solidFill>
              </a:rPr>
              <a:t>   </a:t>
            </a:r>
            <a:r>
              <a:rPr lang="en-US" altLang="el-GR" sz="2000">
                <a:solidFill>
                  <a:srgbClr val="FFFFFF"/>
                </a:solidFill>
              </a:rPr>
              <a:t>                        </a:t>
            </a:r>
            <a:r>
              <a:rPr lang="el-GR" altLang="el-GR" sz="2000">
                <a:solidFill>
                  <a:srgbClr val="FFFFFF"/>
                </a:solidFill>
              </a:rPr>
              <a:t>3. όταν τα </a:t>
            </a:r>
            <a:r>
              <a:rPr lang="en-US" altLang="el-GR" sz="2000">
                <a:solidFill>
                  <a:srgbClr val="FFFFFF"/>
                </a:solidFill>
              </a:rPr>
              <a:t>R-R</a:t>
            </a:r>
            <a:r>
              <a:rPr lang="el-GR" altLang="el-GR" sz="2000">
                <a:solidFill>
                  <a:srgbClr val="FFFFFF"/>
                </a:solidFill>
              </a:rPr>
              <a:t> διαστήματα είναι ρυθμικά, πρόκειται </a:t>
            </a:r>
            <a:endParaRPr lang="en-US" altLang="el-GR" sz="2000">
              <a:solidFill>
                <a:srgbClr val="FFFFFF"/>
              </a:solidFill>
            </a:endParaRPr>
          </a:p>
          <a:p>
            <a:pPr fontAlgn="base">
              <a:spcBef>
                <a:spcPct val="50000"/>
              </a:spcBef>
              <a:spcAft>
                <a:spcPct val="0"/>
              </a:spcAft>
              <a:buClrTx/>
              <a:buSzTx/>
              <a:buNone/>
            </a:pPr>
            <a:r>
              <a:rPr lang="en-US" altLang="el-GR" sz="2000">
                <a:solidFill>
                  <a:srgbClr val="FFFFFF"/>
                </a:solidFill>
              </a:rPr>
              <a:t>                               </a:t>
            </a:r>
            <a:r>
              <a:rPr lang="el-GR" altLang="el-GR" sz="2000">
                <a:solidFill>
                  <a:srgbClr val="FFFFFF"/>
                </a:solidFill>
              </a:rPr>
              <a:t>για πλήρη  κ.κ.αποκλεισμό</a:t>
            </a:r>
            <a:r>
              <a:rPr lang="en-US" altLang="el-GR" sz="2000">
                <a:solidFill>
                  <a:srgbClr val="FFFFFF"/>
                </a:solidFill>
              </a:rPr>
              <a:t>.</a:t>
            </a:r>
            <a:endParaRPr lang="el-GR" altLang="el-GR" sz="2000">
              <a:solidFill>
                <a:srgbClr val="FFFFFF"/>
              </a:solidFill>
            </a:endParaRPr>
          </a:p>
        </p:txBody>
      </p:sp>
    </p:spTree>
    <p:extLst>
      <p:ext uri="{BB962C8B-B14F-4D97-AF65-F5344CB8AC3E}">
        <p14:creationId xmlns:p14="http://schemas.microsoft.com/office/powerpoint/2010/main" xmlns="" val="553113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845FA1F7-B194-4456-8A16-FB35970D8AC2}"/>
              </a:ext>
            </a:extLst>
          </p:cNvPr>
          <p:cNvSpPr>
            <a:spLocks noGrp="1"/>
          </p:cNvSpPr>
          <p:nvPr>
            <p:ph type="title"/>
          </p:nvPr>
        </p:nvSpPr>
        <p:spPr>
          <a:xfrm>
            <a:off x="1981200" y="-285750"/>
            <a:ext cx="8229600" cy="1143000"/>
          </a:xfrm>
        </p:spPr>
        <p:txBody>
          <a:bodyPr/>
          <a:lstStyle/>
          <a:p>
            <a:pPr>
              <a:defRPr/>
            </a:pPr>
            <a:r>
              <a:rPr lang="en-US" sz="2400" b="1" i="1" dirty="0">
                <a:effectLst>
                  <a:outerShdw blurRad="38100" dist="38100" dir="2700000" algn="tl">
                    <a:srgbClr val="000000">
                      <a:alpha val="43137"/>
                    </a:srgbClr>
                  </a:outerShdw>
                </a:effectLst>
              </a:rPr>
              <a:t>ATRIAL FIBRILLATION</a:t>
            </a:r>
            <a:endParaRPr lang="el-GR" sz="2400" b="1" i="1" dirty="0">
              <a:effectLst>
                <a:outerShdw blurRad="38100" dist="38100" dir="2700000" algn="tl">
                  <a:srgbClr val="000000">
                    <a:alpha val="43137"/>
                  </a:srgbClr>
                </a:outerShdw>
              </a:effectLst>
            </a:endParaRPr>
          </a:p>
        </p:txBody>
      </p:sp>
      <p:pic>
        <p:nvPicPr>
          <p:cNvPr id="49155" name="Picture 2">
            <a:extLst>
              <a:ext uri="{FF2B5EF4-FFF2-40B4-BE49-F238E27FC236}">
                <a16:creationId xmlns:a16="http://schemas.microsoft.com/office/drawing/2014/main" xmlns="" id="{0015760F-00BD-4373-A22E-2D6D054EC4B5}"/>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881189" y="500063"/>
            <a:ext cx="2676525" cy="2114550"/>
          </a:xfrm>
          <a:noFill/>
        </p:spPr>
      </p:pic>
      <p:pic>
        <p:nvPicPr>
          <p:cNvPr id="49156" name="Picture 3">
            <a:extLst>
              <a:ext uri="{FF2B5EF4-FFF2-40B4-BE49-F238E27FC236}">
                <a16:creationId xmlns:a16="http://schemas.microsoft.com/office/drawing/2014/main" xmlns="" id="{0847F174-F95C-4453-B0B7-594F23368BE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453313" y="500064"/>
            <a:ext cx="2724150" cy="2105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4">
            <a:extLst>
              <a:ext uri="{FF2B5EF4-FFF2-40B4-BE49-F238E27FC236}">
                <a16:creationId xmlns:a16="http://schemas.microsoft.com/office/drawing/2014/main" xmlns="" id="{D02C628E-8BC9-4184-A4B1-F4F29E070649}"/>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881188" y="2643188"/>
            <a:ext cx="8329611" cy="4214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66544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xmlns="" id="{27E65D06-3D75-419E-A58F-71A1E3F783DD}"/>
              </a:ext>
            </a:extLst>
          </p:cNvPr>
          <p:cNvSpPr>
            <a:spLocks noGrp="1" noChangeArrowheads="1"/>
          </p:cNvSpPr>
          <p:nvPr>
            <p:ph type="title"/>
          </p:nvPr>
        </p:nvSpPr>
        <p:spPr/>
        <p:txBody>
          <a:bodyPr/>
          <a:lstStyle/>
          <a:p>
            <a:pPr algn="l" eaLnBrk="1" hangingPunct="1"/>
            <a:r>
              <a:rPr lang="el-GR" altLang="el-GR" sz="2800" u="sng">
                <a:solidFill>
                  <a:schemeClr val="tx1"/>
                </a:solidFill>
                <a:effectLst/>
              </a:rPr>
              <a:t>7.Πλανώμενος βηματοδότης</a:t>
            </a:r>
          </a:p>
        </p:txBody>
      </p:sp>
      <p:graphicFrame>
        <p:nvGraphicFramePr>
          <p:cNvPr id="25603" name="Object 3">
            <a:extLst>
              <a:ext uri="{FF2B5EF4-FFF2-40B4-BE49-F238E27FC236}">
                <a16:creationId xmlns:a16="http://schemas.microsoft.com/office/drawing/2014/main" xmlns="" id="{42E1DD23-C799-45B2-AE13-BF3B07B07FBA}"/>
              </a:ext>
            </a:extLst>
          </p:cNvPr>
          <p:cNvGraphicFramePr>
            <a:graphicFrameLocks noGrp="1" noChangeAspect="1"/>
          </p:cNvGraphicFramePr>
          <p:nvPr>
            <p:ph idx="1"/>
          </p:nvPr>
        </p:nvGraphicFramePr>
        <p:xfrm>
          <a:off x="2351089" y="3500439"/>
          <a:ext cx="7705725" cy="1800225"/>
        </p:xfrm>
        <a:graphic>
          <a:graphicData uri="http://schemas.openxmlformats.org/presentationml/2006/ole">
            <p:oleObj spid="_x0000_s17425" name="Εικόνα bitmap" r:id="rId3" imgW="3847619" imgH="952633" progId="PBrush">
              <p:embed/>
            </p:oleObj>
          </a:graphicData>
        </a:graphic>
      </p:graphicFrame>
      <p:sp>
        <p:nvSpPr>
          <p:cNvPr id="25604" name="Text Box 6">
            <a:extLst>
              <a:ext uri="{FF2B5EF4-FFF2-40B4-BE49-F238E27FC236}">
                <a16:creationId xmlns:a16="http://schemas.microsoft.com/office/drawing/2014/main" xmlns="" id="{64611864-5D4A-46AE-B45F-4137CBC3ADA8}"/>
              </a:ext>
            </a:extLst>
          </p:cNvPr>
          <p:cNvSpPr txBox="1">
            <a:spLocks noChangeArrowheads="1"/>
          </p:cNvSpPr>
          <p:nvPr/>
        </p:nvSpPr>
        <p:spPr bwMode="auto">
          <a:xfrm>
            <a:off x="1919288" y="1412876"/>
            <a:ext cx="8424862" cy="201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Το κέντρο πλανάται σε διάφορα σημεία του κόλπου</a:t>
            </a:r>
            <a:r>
              <a:rPr lang="en-US" altLang="el-GR" sz="1800">
                <a:solidFill>
                  <a:srgbClr val="FFFFFF"/>
                </a:solidFill>
              </a:rPr>
              <a:t>:</a:t>
            </a:r>
          </a:p>
          <a:p>
            <a:pPr fontAlgn="base">
              <a:spcBef>
                <a:spcPct val="50000"/>
              </a:spcBef>
              <a:spcAft>
                <a:spcPct val="0"/>
              </a:spcAft>
              <a:buClrTx/>
              <a:buSzTx/>
              <a:buNone/>
            </a:pPr>
            <a:r>
              <a:rPr lang="en-US" altLang="el-GR" sz="1800">
                <a:solidFill>
                  <a:srgbClr val="FFFFFF"/>
                </a:solidFill>
              </a:rPr>
              <a:t>                  - </a:t>
            </a:r>
            <a:r>
              <a:rPr lang="el-GR" altLang="el-GR" sz="1800">
                <a:solidFill>
                  <a:srgbClr val="FFFFFF"/>
                </a:solidFill>
              </a:rPr>
              <a:t>Ποικίλλοντα  </a:t>
            </a:r>
            <a:r>
              <a:rPr lang="en-US" altLang="el-GR" sz="1800">
                <a:solidFill>
                  <a:srgbClr val="FFFFFF"/>
                </a:solidFill>
              </a:rPr>
              <a:t>P </a:t>
            </a:r>
            <a:r>
              <a:rPr lang="el-GR" altLang="el-GR" sz="1800">
                <a:solidFill>
                  <a:srgbClr val="FFFFFF"/>
                </a:solidFill>
              </a:rPr>
              <a:t>κύματα</a:t>
            </a:r>
          </a:p>
          <a:p>
            <a:pPr fontAlgn="base">
              <a:spcBef>
                <a:spcPct val="50000"/>
              </a:spcBef>
              <a:spcAft>
                <a:spcPct val="0"/>
              </a:spcAft>
              <a:buClrTx/>
              <a:buSzTx/>
              <a:buNone/>
            </a:pPr>
            <a:r>
              <a:rPr lang="el-GR" altLang="el-GR" sz="1800">
                <a:solidFill>
                  <a:srgbClr val="FFFFFF"/>
                </a:solidFill>
              </a:rPr>
              <a:t>                  - Ποικίλλοντα  </a:t>
            </a:r>
            <a:r>
              <a:rPr lang="en-US" altLang="el-GR" sz="1800">
                <a:solidFill>
                  <a:srgbClr val="FFFFFF"/>
                </a:solidFill>
              </a:rPr>
              <a:t>PQ </a:t>
            </a:r>
            <a:r>
              <a:rPr lang="el-GR" altLang="el-GR" sz="1800">
                <a:solidFill>
                  <a:srgbClr val="FFFFFF"/>
                </a:solidFill>
              </a:rPr>
              <a:t>διαστήματα</a:t>
            </a:r>
          </a:p>
          <a:p>
            <a:pPr fontAlgn="base">
              <a:spcBef>
                <a:spcPct val="50000"/>
              </a:spcBef>
              <a:spcAft>
                <a:spcPct val="0"/>
              </a:spcAft>
              <a:buClrTx/>
              <a:buSzTx/>
              <a:buNone/>
            </a:pPr>
            <a:r>
              <a:rPr lang="el-GR" altLang="el-GR" sz="1800">
                <a:solidFill>
                  <a:srgbClr val="FFFFFF"/>
                </a:solidFill>
              </a:rPr>
              <a:t>                  - Ποικίλλοντα   </a:t>
            </a:r>
            <a:r>
              <a:rPr lang="en-US" altLang="el-GR" sz="1800">
                <a:solidFill>
                  <a:srgbClr val="FFFFFF"/>
                </a:solidFill>
              </a:rPr>
              <a:t>R-R </a:t>
            </a:r>
            <a:r>
              <a:rPr lang="el-GR" altLang="el-GR" sz="1800">
                <a:solidFill>
                  <a:srgbClr val="FFFFFF"/>
                </a:solidFill>
              </a:rPr>
              <a:t>διαστήματα</a:t>
            </a:r>
          </a:p>
          <a:p>
            <a:pPr fontAlgn="base">
              <a:spcBef>
                <a:spcPct val="50000"/>
              </a:spcBef>
              <a:spcAft>
                <a:spcPct val="0"/>
              </a:spcAft>
              <a:buClrTx/>
              <a:buSzTx/>
              <a:buNone/>
            </a:pPr>
            <a:r>
              <a:rPr lang="el-GR" altLang="el-GR" sz="1800">
                <a:solidFill>
                  <a:srgbClr val="FFFFFF"/>
                </a:solidFill>
              </a:rPr>
              <a:t>                  - Συχνότητα &lt; 100/λεπτό</a:t>
            </a:r>
          </a:p>
        </p:txBody>
      </p:sp>
      <p:sp>
        <p:nvSpPr>
          <p:cNvPr id="25605" name="Text Box 7">
            <a:extLst>
              <a:ext uri="{FF2B5EF4-FFF2-40B4-BE49-F238E27FC236}">
                <a16:creationId xmlns:a16="http://schemas.microsoft.com/office/drawing/2014/main" xmlns="" id="{5496E0CF-7510-43C1-B118-4A7BCA0909DB}"/>
              </a:ext>
            </a:extLst>
          </p:cNvPr>
          <p:cNvSpPr txBox="1">
            <a:spLocks noChangeArrowheads="1"/>
          </p:cNvSpPr>
          <p:nvPr/>
        </p:nvSpPr>
        <p:spPr bwMode="auto">
          <a:xfrm>
            <a:off x="2063750" y="5726113"/>
            <a:ext cx="7848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Αίτια</a:t>
            </a:r>
            <a:r>
              <a:rPr lang="en-US" altLang="el-GR" sz="1800">
                <a:solidFill>
                  <a:srgbClr val="FFFFFF"/>
                </a:solidFill>
              </a:rPr>
              <a:t>: </a:t>
            </a:r>
            <a:r>
              <a:rPr lang="el-GR" altLang="el-GR" sz="1800">
                <a:solidFill>
                  <a:srgbClr val="FFFFFF"/>
                </a:solidFill>
              </a:rPr>
              <a:t>φυσιολογικά άτομα, δακτυλίτιδα, οξύς ρευματικός πυρετός.</a:t>
            </a:r>
          </a:p>
        </p:txBody>
      </p:sp>
    </p:spTree>
    <p:extLst>
      <p:ext uri="{BB962C8B-B14F-4D97-AF65-F5344CB8AC3E}">
        <p14:creationId xmlns:p14="http://schemas.microsoft.com/office/powerpoint/2010/main" xmlns="" val="37158622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084" name="Rectangle 4">
            <a:extLst>
              <a:ext uri="{FF2B5EF4-FFF2-40B4-BE49-F238E27FC236}">
                <a16:creationId xmlns:a16="http://schemas.microsoft.com/office/drawing/2014/main" xmlns="" id="{594CF104-3024-4480-82A8-1E79D8CA7C22}"/>
              </a:ext>
            </a:extLst>
          </p:cNvPr>
          <p:cNvSpPr>
            <a:spLocks noGrp="1" noChangeArrowheads="1"/>
          </p:cNvSpPr>
          <p:nvPr>
            <p:ph type="title"/>
          </p:nvPr>
        </p:nvSpPr>
        <p:spPr>
          <a:xfrm>
            <a:off x="1981200" y="633414"/>
            <a:ext cx="8229600" cy="1139825"/>
          </a:xfrm>
        </p:spPr>
        <p:txBody>
          <a:bodyPr/>
          <a:lstStyle/>
          <a:p>
            <a:pPr eaLnBrk="1" hangingPunct="1">
              <a:defRPr/>
            </a:pPr>
            <a:r>
              <a:rPr lang="el-GR" sz="2800" u="sng">
                <a:solidFill>
                  <a:schemeClr val="tx1"/>
                </a:solidFill>
              </a:rPr>
              <a:t>8. Πολυεστιακή κολπική  ταχυκαρδία ή χαώδης κολπικός ρυθμός</a:t>
            </a:r>
            <a:r>
              <a:rPr lang="el-GR" sz="2800">
                <a:solidFill>
                  <a:schemeClr val="tx1"/>
                </a:solidFill>
                <a:effectLst/>
              </a:rPr>
              <a:t/>
            </a:r>
            <a:br>
              <a:rPr lang="el-GR" sz="2800">
                <a:solidFill>
                  <a:schemeClr val="tx1"/>
                </a:solidFill>
                <a:effectLst/>
              </a:rPr>
            </a:br>
            <a:endParaRPr lang="el-GR" sz="2800">
              <a:solidFill>
                <a:schemeClr val="tx1"/>
              </a:solidFill>
              <a:effectLst/>
            </a:endParaRPr>
          </a:p>
        </p:txBody>
      </p:sp>
      <p:graphicFrame>
        <p:nvGraphicFramePr>
          <p:cNvPr id="26627" name="Object 3">
            <a:extLst>
              <a:ext uri="{FF2B5EF4-FFF2-40B4-BE49-F238E27FC236}">
                <a16:creationId xmlns:a16="http://schemas.microsoft.com/office/drawing/2014/main" xmlns="" id="{E9836F40-4F36-47BB-BA81-A41B94A4DE5C}"/>
              </a:ext>
            </a:extLst>
          </p:cNvPr>
          <p:cNvGraphicFramePr>
            <a:graphicFrameLocks noGrp="1" noChangeAspect="1"/>
          </p:cNvGraphicFramePr>
          <p:nvPr>
            <p:ph idx="1"/>
            <p:extLst>
              <p:ext uri="{D42A27DB-BD31-4B8C-83A1-F6EECF244321}">
                <p14:modId xmlns:p14="http://schemas.microsoft.com/office/powerpoint/2010/main" xmlns="" val="2624546130"/>
              </p:ext>
            </p:extLst>
          </p:nvPr>
        </p:nvGraphicFramePr>
        <p:xfrm>
          <a:off x="1847850" y="3860801"/>
          <a:ext cx="8280400" cy="1139825"/>
        </p:xfrm>
        <a:graphic>
          <a:graphicData uri="http://schemas.openxmlformats.org/presentationml/2006/ole">
            <p:oleObj spid="_x0000_s18450" name="Εικόνα bitmap" r:id="rId3" imgW="3572374" imgH="390580" progId="PBrush">
              <p:embed/>
            </p:oleObj>
          </a:graphicData>
        </a:graphic>
      </p:graphicFrame>
      <p:sp>
        <p:nvSpPr>
          <p:cNvPr id="26628" name="Text Box 6">
            <a:extLst>
              <a:ext uri="{FF2B5EF4-FFF2-40B4-BE49-F238E27FC236}">
                <a16:creationId xmlns:a16="http://schemas.microsoft.com/office/drawing/2014/main" xmlns="" id="{D2D78893-0191-43CE-9C99-D439EC3AFDC7}"/>
              </a:ext>
            </a:extLst>
          </p:cNvPr>
          <p:cNvSpPr txBox="1">
            <a:spLocks noChangeArrowheads="1"/>
          </p:cNvSpPr>
          <p:nvPr/>
        </p:nvSpPr>
        <p:spPr bwMode="auto">
          <a:xfrm>
            <a:off x="2135188" y="1943100"/>
            <a:ext cx="7993062"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Έχει τα χαρακτηριστικά του πλανώμενου βηματοδότη, αλλά η συχνότητά της είναι &gt; 100/λεπτό.</a:t>
            </a:r>
          </a:p>
          <a:p>
            <a:pPr fontAlgn="base">
              <a:spcBef>
                <a:spcPct val="50000"/>
              </a:spcBef>
              <a:spcAft>
                <a:spcPct val="0"/>
              </a:spcAft>
              <a:buClrTx/>
              <a:buSzTx/>
              <a:buNone/>
            </a:pPr>
            <a:r>
              <a:rPr lang="el-GR" altLang="el-GR" sz="1800">
                <a:solidFill>
                  <a:srgbClr val="FFFFFF"/>
                </a:solidFill>
              </a:rPr>
              <a:t>Αίτια</a:t>
            </a:r>
            <a:r>
              <a:rPr lang="en-US" altLang="el-GR" sz="1800">
                <a:solidFill>
                  <a:srgbClr val="FFFFFF"/>
                </a:solidFill>
              </a:rPr>
              <a:t>: </a:t>
            </a:r>
            <a:r>
              <a:rPr lang="el-GR" altLang="el-GR" sz="1800">
                <a:solidFill>
                  <a:srgbClr val="FFFFFF"/>
                </a:solidFill>
              </a:rPr>
              <a:t>ΣΝ, ΧΑΠ, Δακτυλίτιδα.</a:t>
            </a:r>
          </a:p>
        </p:txBody>
      </p:sp>
    </p:spTree>
    <p:extLst>
      <p:ext uri="{BB962C8B-B14F-4D97-AF65-F5344CB8AC3E}">
        <p14:creationId xmlns:p14="http://schemas.microsoft.com/office/powerpoint/2010/main" xmlns="" val="1663096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9577" y="332657"/>
            <a:ext cx="6535443" cy="461665"/>
          </a:xfrm>
          <a:prstGeom prst="rect">
            <a:avLst/>
          </a:prstGeom>
          <a:noFill/>
        </p:spPr>
        <p:txBody>
          <a:bodyPr wrap="none" rtlCol="0">
            <a:spAutoFit/>
          </a:bodyPr>
          <a:lstStyle/>
          <a:p>
            <a:pPr marL="342900" indent="-342900">
              <a:buFont typeface="Wingdings" pitchFamily="2" charset="2"/>
              <a:buChar char="v"/>
            </a:pPr>
            <a:r>
              <a:rPr lang="el-GR" sz="2400" b="1" dirty="0">
                <a:solidFill>
                  <a:srgbClr val="E40059">
                    <a:lumMod val="75000"/>
                  </a:srgbClr>
                </a:solidFill>
                <a:latin typeface="Trebuchet MS"/>
              </a:rPr>
              <a:t>Κολπική Ταχυκαρδία</a:t>
            </a:r>
            <a:r>
              <a:rPr lang="en-US" sz="2400" b="1" dirty="0">
                <a:solidFill>
                  <a:srgbClr val="E40059">
                    <a:lumMod val="75000"/>
                  </a:srgbClr>
                </a:solidFill>
                <a:latin typeface="Trebuchet MS"/>
              </a:rPr>
              <a:t>- </a:t>
            </a:r>
            <a:r>
              <a:rPr lang="el-GR" sz="2400" b="1" dirty="0">
                <a:solidFill>
                  <a:srgbClr val="E40059">
                    <a:lumMod val="75000"/>
                  </a:srgbClr>
                </a:solidFill>
                <a:latin typeface="Trebuchet MS"/>
              </a:rPr>
              <a:t>πολυεστιακή ( </a:t>
            </a:r>
            <a:r>
              <a:rPr lang="en-US" sz="2400" b="1" dirty="0">
                <a:solidFill>
                  <a:srgbClr val="E40059">
                    <a:lumMod val="75000"/>
                  </a:srgbClr>
                </a:solidFill>
                <a:latin typeface="Trebuchet MS"/>
              </a:rPr>
              <a:t>MAT)</a:t>
            </a:r>
            <a:endParaRPr lang="el-GR" sz="2400" b="1" dirty="0">
              <a:solidFill>
                <a:srgbClr val="E40059">
                  <a:lumMod val="75000"/>
                </a:srgbClr>
              </a:solidFill>
              <a:latin typeface="Trebuchet MS"/>
            </a:endParaRPr>
          </a:p>
        </p:txBody>
      </p:sp>
      <p:sp>
        <p:nvSpPr>
          <p:cNvPr id="3" name="TextBox 2"/>
          <p:cNvSpPr txBox="1"/>
          <p:nvPr/>
        </p:nvSpPr>
        <p:spPr>
          <a:xfrm>
            <a:off x="2086680" y="1052736"/>
            <a:ext cx="4424609" cy="2862322"/>
          </a:xfrm>
          <a:prstGeom prst="rect">
            <a:avLst/>
          </a:prstGeom>
          <a:noFill/>
        </p:spPr>
        <p:txBody>
          <a:bodyPr wrap="none" rtlCol="0">
            <a:spAutoFit/>
          </a:bodyPr>
          <a:lstStyle/>
          <a:p>
            <a:pPr marL="285750" indent="-285750">
              <a:buFont typeface="Arial" pitchFamily="34" charset="0"/>
              <a:buChar char="•"/>
            </a:pPr>
            <a:r>
              <a:rPr lang="el-GR" i="1" dirty="0">
                <a:solidFill>
                  <a:prstClr val="black"/>
                </a:solidFill>
                <a:latin typeface="Trebuchet MS"/>
              </a:rPr>
              <a:t>Άρρυθμη ταχυκαρδία</a:t>
            </a:r>
            <a:endParaRPr lang="en-US" i="1" dirty="0">
              <a:solidFill>
                <a:prstClr val="black"/>
              </a:solidFill>
              <a:latin typeface="Trebuchet MS"/>
            </a:endParaRPr>
          </a:p>
          <a:p>
            <a:pPr marL="285750" indent="-285750">
              <a:buFont typeface="Arial" pitchFamily="34" charset="0"/>
              <a:buChar char="•"/>
            </a:pPr>
            <a:r>
              <a:rPr lang="el-GR" i="1" dirty="0">
                <a:solidFill>
                  <a:prstClr val="black"/>
                </a:solidFill>
                <a:latin typeface="Trebuchet MS"/>
              </a:rPr>
              <a:t>Πιθανός μηχανισμός </a:t>
            </a:r>
            <a:r>
              <a:rPr lang="en-US" i="1" dirty="0">
                <a:solidFill>
                  <a:prstClr val="black"/>
                </a:solidFill>
                <a:latin typeface="Trebuchet MS"/>
              </a:rPr>
              <a:t>triggered activity</a:t>
            </a:r>
            <a:endParaRPr lang="el-GR" i="1" dirty="0">
              <a:solidFill>
                <a:prstClr val="black"/>
              </a:solidFill>
              <a:latin typeface="Trebuchet MS"/>
            </a:endParaRPr>
          </a:p>
          <a:p>
            <a:pPr marL="285750" indent="-285750">
              <a:buFont typeface="Arial" pitchFamily="34" charset="0"/>
              <a:buChar char="•"/>
            </a:pPr>
            <a:r>
              <a:rPr lang="el-GR" i="1" dirty="0">
                <a:solidFill>
                  <a:prstClr val="black"/>
                </a:solidFill>
                <a:latin typeface="Trebuchet MS"/>
              </a:rPr>
              <a:t>Πνευμονική νόσος, βαλβιδοπάθεια, ΣΝ</a:t>
            </a:r>
            <a:endParaRPr lang="en-US" i="1" dirty="0">
              <a:solidFill>
                <a:prstClr val="black"/>
              </a:solidFill>
              <a:latin typeface="Trebuchet MS"/>
            </a:endParaRPr>
          </a:p>
          <a:p>
            <a:pPr marL="285750" indent="-285750">
              <a:buFont typeface="Arial" pitchFamily="34" charset="0"/>
              <a:buChar char="•"/>
            </a:pPr>
            <a:endParaRPr lang="el-GR" i="1" dirty="0">
              <a:solidFill>
                <a:prstClr val="black"/>
              </a:solidFill>
              <a:latin typeface="Trebuchet MS"/>
            </a:endParaRPr>
          </a:p>
          <a:p>
            <a:pPr marL="285750" indent="-285750">
              <a:buClr>
                <a:srgbClr val="E40059">
                  <a:lumMod val="75000"/>
                </a:srgbClr>
              </a:buClr>
              <a:buFont typeface="Arial" pitchFamily="34" charset="0"/>
              <a:buChar char="•"/>
            </a:pPr>
            <a:r>
              <a:rPr lang="el-GR" i="1" dirty="0">
                <a:solidFill>
                  <a:prstClr val="black"/>
                </a:solidFill>
                <a:latin typeface="Trebuchet MS"/>
              </a:rPr>
              <a:t>Διαφορετικής μορφολογίας κύματα Ρ</a:t>
            </a:r>
            <a:endParaRPr lang="en-US" i="1" dirty="0">
              <a:solidFill>
                <a:prstClr val="black"/>
              </a:solidFill>
              <a:latin typeface="Trebuchet MS"/>
            </a:endParaRPr>
          </a:p>
          <a:p>
            <a:pPr marL="285750" indent="-285750">
              <a:buClr>
                <a:srgbClr val="E40059">
                  <a:lumMod val="75000"/>
                </a:srgbClr>
              </a:buClr>
              <a:buFont typeface="Arial" pitchFamily="34" charset="0"/>
              <a:buChar char="•"/>
            </a:pPr>
            <a:endParaRPr lang="el-GR" i="1" dirty="0">
              <a:solidFill>
                <a:prstClr val="black"/>
              </a:solidFill>
              <a:latin typeface="Trebuchet MS"/>
            </a:endParaRPr>
          </a:p>
          <a:p>
            <a:pPr marL="285750" indent="-285750">
              <a:buClr>
                <a:srgbClr val="E40059">
                  <a:lumMod val="75000"/>
                </a:srgbClr>
              </a:buClr>
              <a:buFont typeface="Arial" pitchFamily="34" charset="0"/>
              <a:buChar char="•"/>
            </a:pPr>
            <a:r>
              <a:rPr lang="el-GR" i="1" dirty="0">
                <a:solidFill>
                  <a:prstClr val="black"/>
                </a:solidFill>
                <a:latin typeface="Trebuchet MS"/>
              </a:rPr>
              <a:t>Κολπική συχνότητα&gt;100</a:t>
            </a:r>
            <a:endParaRPr lang="en-US" i="1" dirty="0">
              <a:solidFill>
                <a:prstClr val="black"/>
              </a:solidFill>
              <a:latin typeface="Trebuchet MS"/>
            </a:endParaRPr>
          </a:p>
          <a:p>
            <a:pPr marL="285750" indent="-285750">
              <a:buClr>
                <a:srgbClr val="E40059">
                  <a:lumMod val="75000"/>
                </a:srgbClr>
              </a:buClr>
              <a:buFont typeface="Arial" pitchFamily="34" charset="0"/>
              <a:buChar char="•"/>
            </a:pPr>
            <a:endParaRPr lang="el-GR" i="1" dirty="0">
              <a:solidFill>
                <a:prstClr val="black"/>
              </a:solidFill>
              <a:latin typeface="Trebuchet MS"/>
            </a:endParaRPr>
          </a:p>
          <a:p>
            <a:pPr marL="285750" indent="-285750">
              <a:buClr>
                <a:srgbClr val="E40059">
                  <a:lumMod val="75000"/>
                </a:srgbClr>
              </a:buClr>
              <a:buFont typeface="Arial" pitchFamily="34" charset="0"/>
              <a:buChar char="•"/>
            </a:pPr>
            <a:r>
              <a:rPr lang="el-GR" i="1" dirty="0">
                <a:solidFill>
                  <a:prstClr val="black"/>
                </a:solidFill>
                <a:latin typeface="Trebuchet MS"/>
              </a:rPr>
              <a:t>Ρ</a:t>
            </a:r>
            <a:r>
              <a:rPr lang="en-US" i="1" dirty="0">
                <a:solidFill>
                  <a:prstClr val="black"/>
                </a:solidFill>
                <a:latin typeface="Trebuchet MS"/>
              </a:rPr>
              <a:t>-P, P-R, R-R </a:t>
            </a:r>
            <a:r>
              <a:rPr lang="el-GR" i="1" dirty="0">
                <a:solidFill>
                  <a:prstClr val="black"/>
                </a:solidFill>
                <a:latin typeface="Trebuchet MS"/>
              </a:rPr>
              <a:t>μεταβαλλόμενα</a:t>
            </a:r>
          </a:p>
          <a:p>
            <a:endParaRPr lang="el-GR" i="1" dirty="0">
              <a:solidFill>
                <a:prstClr val="black"/>
              </a:solidFill>
              <a:latin typeface="Trebuchet MS"/>
            </a:endParaRPr>
          </a:p>
        </p:txBody>
      </p:sp>
      <p:pic>
        <p:nvPicPr>
          <p:cNvPr id="18442" name="Picture 10" descr="Αποτέλεσμα εικόνας για multifocal atrial tachycardi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63552" y="3744396"/>
            <a:ext cx="8064896" cy="285295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Αποτέλεσμα εικόνας για multifocal atrial tachycardi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34336" y="1074082"/>
            <a:ext cx="2413406" cy="208038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97964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xmlns="" id="{FC3E3BBF-0166-40E4-A961-4170B76676F8}"/>
              </a:ext>
            </a:extLst>
          </p:cNvPr>
          <p:cNvSpPr>
            <a:spLocks noGrp="1" noChangeArrowheads="1"/>
          </p:cNvSpPr>
          <p:nvPr>
            <p:ph type="title"/>
          </p:nvPr>
        </p:nvSpPr>
        <p:spPr>
          <a:xfrm>
            <a:off x="1055688" y="549276"/>
            <a:ext cx="8229601" cy="1139825"/>
          </a:xfrm>
        </p:spPr>
        <p:txBody>
          <a:bodyPr/>
          <a:lstStyle/>
          <a:p>
            <a:pPr eaLnBrk="1" hangingPunct="1">
              <a:defRPr/>
            </a:pPr>
            <a:r>
              <a:rPr lang="el-GR"/>
              <a:t>	</a:t>
            </a:r>
            <a:r>
              <a:rPr lang="el-GR" sz="2400">
                <a:effectLst/>
              </a:rPr>
              <a:t>	</a:t>
            </a:r>
            <a:r>
              <a:rPr lang="el-GR" sz="2400" u="sng">
                <a:effectLst/>
              </a:rPr>
              <a:t>1. Έκτακτες  κομβικές συστολές</a:t>
            </a:r>
          </a:p>
        </p:txBody>
      </p:sp>
      <p:graphicFrame>
        <p:nvGraphicFramePr>
          <p:cNvPr id="27651" name="Object 3">
            <a:extLst>
              <a:ext uri="{FF2B5EF4-FFF2-40B4-BE49-F238E27FC236}">
                <a16:creationId xmlns:a16="http://schemas.microsoft.com/office/drawing/2014/main" xmlns="" id="{C556DEDA-9D1F-49C8-BE6D-5C62394B2CD7}"/>
              </a:ext>
            </a:extLst>
          </p:cNvPr>
          <p:cNvGraphicFramePr>
            <a:graphicFrameLocks noGrp="1" noChangeAspect="1"/>
          </p:cNvGraphicFramePr>
          <p:nvPr>
            <p:ph idx="1"/>
          </p:nvPr>
        </p:nvGraphicFramePr>
        <p:xfrm>
          <a:off x="2640014" y="1628775"/>
          <a:ext cx="6480175" cy="1447800"/>
        </p:xfrm>
        <a:graphic>
          <a:graphicData uri="http://schemas.openxmlformats.org/presentationml/2006/ole">
            <p:oleObj spid="_x0000_s19473" name="Εικόνα bitmap" r:id="rId3" imgW="3371429" imgH="1448002" progId="PBrush">
              <p:embed/>
            </p:oleObj>
          </a:graphicData>
        </a:graphic>
      </p:graphicFrame>
      <p:sp>
        <p:nvSpPr>
          <p:cNvPr id="27652" name="Text Box 6">
            <a:extLst>
              <a:ext uri="{FF2B5EF4-FFF2-40B4-BE49-F238E27FC236}">
                <a16:creationId xmlns:a16="http://schemas.microsoft.com/office/drawing/2014/main" xmlns="" id="{2C51C840-87AD-43A2-9F5A-EEF62EFC498F}"/>
              </a:ext>
            </a:extLst>
          </p:cNvPr>
          <p:cNvSpPr txBox="1">
            <a:spLocks noChangeArrowheads="1"/>
          </p:cNvSpPr>
          <p:nvPr/>
        </p:nvSpPr>
        <p:spPr bwMode="auto">
          <a:xfrm>
            <a:off x="1992313" y="450850"/>
            <a:ext cx="8280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n-US" altLang="el-GR" sz="2400" b="1">
                <a:solidFill>
                  <a:srgbClr val="FFFF00"/>
                </a:solidFill>
              </a:rPr>
              <a:t>III. </a:t>
            </a:r>
            <a:r>
              <a:rPr lang="el-GR" altLang="el-GR" sz="2400" b="1">
                <a:solidFill>
                  <a:srgbClr val="FFFF00"/>
                </a:solidFill>
              </a:rPr>
              <a:t>Από τον κόμβο και το δεμάτιο του</a:t>
            </a:r>
            <a:r>
              <a:rPr lang="en-US" altLang="el-GR" sz="2400">
                <a:solidFill>
                  <a:srgbClr val="FFFF00"/>
                </a:solidFill>
              </a:rPr>
              <a:t>  </a:t>
            </a:r>
            <a:r>
              <a:rPr lang="en-US" altLang="el-GR" sz="2400" b="1">
                <a:solidFill>
                  <a:srgbClr val="FFFF00"/>
                </a:solidFill>
              </a:rPr>
              <a:t>His</a:t>
            </a:r>
            <a:endParaRPr lang="el-GR" altLang="el-GR" sz="2400" b="1">
              <a:solidFill>
                <a:srgbClr val="FFFF00"/>
              </a:solidFill>
            </a:endParaRPr>
          </a:p>
        </p:txBody>
      </p:sp>
      <p:sp>
        <p:nvSpPr>
          <p:cNvPr id="27653" name="Text Box 7">
            <a:extLst>
              <a:ext uri="{FF2B5EF4-FFF2-40B4-BE49-F238E27FC236}">
                <a16:creationId xmlns:a16="http://schemas.microsoft.com/office/drawing/2014/main" xmlns="" id="{CA2DF69A-F78D-43DC-8D0E-C8F11EB82572}"/>
              </a:ext>
            </a:extLst>
          </p:cNvPr>
          <p:cNvSpPr txBox="1">
            <a:spLocks noChangeArrowheads="1"/>
          </p:cNvSpPr>
          <p:nvPr/>
        </p:nvSpPr>
        <p:spPr bwMode="auto">
          <a:xfrm>
            <a:off x="2135188" y="3284538"/>
            <a:ext cx="7632700" cy="3255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ΗΚΓ χαρακτηριστικά</a:t>
            </a:r>
            <a:r>
              <a:rPr lang="en-US" altLang="el-GR" sz="1800">
                <a:solidFill>
                  <a:srgbClr val="FFFFFF"/>
                </a:solidFill>
              </a:rPr>
              <a:t>:</a:t>
            </a:r>
          </a:p>
          <a:p>
            <a:pPr fontAlgn="base">
              <a:spcBef>
                <a:spcPct val="50000"/>
              </a:spcBef>
              <a:spcAft>
                <a:spcPct val="0"/>
              </a:spcAft>
              <a:buClrTx/>
              <a:buSzTx/>
              <a:buNone/>
            </a:pPr>
            <a:r>
              <a:rPr lang="el-GR" altLang="el-GR" sz="1800">
                <a:solidFill>
                  <a:srgbClr val="FFFFFF"/>
                </a:solidFill>
              </a:rPr>
              <a:t>               1. </a:t>
            </a:r>
            <a:r>
              <a:rPr lang="en-US" altLang="el-GR" sz="1800">
                <a:solidFill>
                  <a:srgbClr val="FFFFFF"/>
                </a:solidFill>
              </a:rPr>
              <a:t>P </a:t>
            </a:r>
            <a:r>
              <a:rPr lang="el-GR" altLang="el-GR" sz="1800">
                <a:solidFill>
                  <a:srgbClr val="FFFFFF"/>
                </a:solidFill>
              </a:rPr>
              <a:t>αρνητικά στις</a:t>
            </a:r>
            <a:r>
              <a:rPr lang="en-US" altLang="el-GR" sz="1800">
                <a:solidFill>
                  <a:srgbClr val="FFFFFF"/>
                </a:solidFill>
              </a:rPr>
              <a:t> II, III, aVF.</a:t>
            </a:r>
          </a:p>
          <a:p>
            <a:pPr fontAlgn="base">
              <a:spcBef>
                <a:spcPct val="50000"/>
              </a:spcBef>
              <a:spcAft>
                <a:spcPct val="0"/>
              </a:spcAft>
              <a:buClrTx/>
              <a:buSzTx/>
              <a:buNone/>
            </a:pPr>
            <a:r>
              <a:rPr lang="el-GR" altLang="el-GR" sz="1800">
                <a:solidFill>
                  <a:srgbClr val="FFFFFF"/>
                </a:solidFill>
              </a:rPr>
              <a:t>               2. Τα </a:t>
            </a:r>
            <a:r>
              <a:rPr lang="en-US" altLang="el-GR" sz="1800">
                <a:solidFill>
                  <a:srgbClr val="FFFFFF"/>
                </a:solidFill>
              </a:rPr>
              <a:t>P</a:t>
            </a:r>
            <a:r>
              <a:rPr lang="el-GR" altLang="el-GR" sz="1800">
                <a:solidFill>
                  <a:srgbClr val="FFFFFF"/>
                </a:solidFill>
              </a:rPr>
              <a:t> δυνατόν να προηγούνται των</a:t>
            </a:r>
            <a:r>
              <a:rPr lang="en-US" altLang="el-GR" sz="1800">
                <a:solidFill>
                  <a:srgbClr val="FFFFFF"/>
                </a:solidFill>
              </a:rPr>
              <a:t> QRS</a:t>
            </a:r>
            <a:r>
              <a:rPr lang="el-GR" altLang="el-GR" sz="1800">
                <a:solidFill>
                  <a:srgbClr val="FFFFFF"/>
                </a:solidFill>
              </a:rPr>
              <a:t>, να συμπίπτουν ή να</a:t>
            </a:r>
            <a:endParaRPr lang="en-US" altLang="el-GR" sz="1800">
              <a:solidFill>
                <a:srgbClr val="FFFFFF"/>
              </a:solidFill>
            </a:endParaRPr>
          </a:p>
          <a:p>
            <a:pPr fontAlgn="base">
              <a:spcBef>
                <a:spcPct val="50000"/>
              </a:spcBef>
              <a:spcAft>
                <a:spcPct val="0"/>
              </a:spcAft>
              <a:buClrTx/>
              <a:buSzTx/>
              <a:buNone/>
            </a:pPr>
            <a:r>
              <a:rPr lang="en-US" altLang="el-GR" sz="1800">
                <a:solidFill>
                  <a:srgbClr val="FFFFFF"/>
                </a:solidFill>
              </a:rPr>
              <a:t>                  </a:t>
            </a:r>
            <a:r>
              <a:rPr lang="el-GR" altLang="el-GR" sz="1800">
                <a:solidFill>
                  <a:srgbClr val="FFFFFF"/>
                </a:solidFill>
              </a:rPr>
              <a:t>  έπονται των </a:t>
            </a:r>
            <a:r>
              <a:rPr lang="en-US" altLang="el-GR" sz="1800">
                <a:solidFill>
                  <a:srgbClr val="FFFFFF"/>
                </a:solidFill>
              </a:rPr>
              <a:t>QRS.</a:t>
            </a:r>
            <a:endParaRPr lang="el-GR" altLang="el-GR" sz="1800">
              <a:solidFill>
                <a:srgbClr val="FFFFFF"/>
              </a:solidFill>
            </a:endParaRPr>
          </a:p>
          <a:p>
            <a:pPr fontAlgn="base">
              <a:spcBef>
                <a:spcPct val="50000"/>
              </a:spcBef>
              <a:spcAft>
                <a:spcPct val="0"/>
              </a:spcAft>
              <a:buClrTx/>
              <a:buSzTx/>
              <a:buNone/>
            </a:pPr>
            <a:r>
              <a:rPr lang="el-GR" altLang="el-GR" sz="1800">
                <a:solidFill>
                  <a:srgbClr val="FFFFFF"/>
                </a:solidFill>
              </a:rPr>
              <a:t>               3.</a:t>
            </a:r>
            <a:r>
              <a:rPr lang="en-US" altLang="el-GR" sz="1800">
                <a:solidFill>
                  <a:srgbClr val="FFFFFF"/>
                </a:solidFill>
              </a:rPr>
              <a:t> PQ</a:t>
            </a:r>
            <a:r>
              <a:rPr lang="el-GR" altLang="el-GR" sz="1800">
                <a:solidFill>
                  <a:srgbClr val="FFFFFF"/>
                </a:solidFill>
              </a:rPr>
              <a:t> βραχύ(</a:t>
            </a:r>
            <a:r>
              <a:rPr lang="el-GR" altLang="el-GR" sz="1800" u="sng">
                <a:solidFill>
                  <a:srgbClr val="FFFFFF"/>
                </a:solidFill>
              </a:rPr>
              <a:t>&lt;</a:t>
            </a:r>
            <a:r>
              <a:rPr lang="el-GR" altLang="el-GR" sz="1800">
                <a:solidFill>
                  <a:srgbClr val="FFFFFF"/>
                </a:solidFill>
              </a:rPr>
              <a:t> 0,12</a:t>
            </a:r>
            <a:r>
              <a:rPr lang="en-US" altLang="el-GR" sz="1800">
                <a:solidFill>
                  <a:srgbClr val="FFFFFF"/>
                </a:solidFill>
              </a:rPr>
              <a:t> sec</a:t>
            </a:r>
            <a:r>
              <a:rPr lang="el-GR" altLang="el-GR" sz="1800">
                <a:solidFill>
                  <a:srgbClr val="FFFFFF"/>
                </a:solidFill>
              </a:rPr>
              <a:t>)</a:t>
            </a:r>
          </a:p>
          <a:p>
            <a:pPr fontAlgn="base">
              <a:spcBef>
                <a:spcPct val="50000"/>
              </a:spcBef>
              <a:spcAft>
                <a:spcPct val="0"/>
              </a:spcAft>
              <a:buClrTx/>
              <a:buSzTx/>
              <a:buNone/>
            </a:pPr>
            <a:r>
              <a:rPr lang="el-GR" altLang="el-GR" sz="1800">
                <a:solidFill>
                  <a:srgbClr val="FFFFFF"/>
                </a:solidFill>
              </a:rPr>
              <a:t>               4.</a:t>
            </a:r>
            <a:r>
              <a:rPr lang="en-US" altLang="el-GR" sz="1800">
                <a:solidFill>
                  <a:srgbClr val="FFFFFF"/>
                </a:solidFill>
              </a:rPr>
              <a:t> QRS </a:t>
            </a:r>
            <a:r>
              <a:rPr lang="el-GR" altLang="el-GR" sz="1800">
                <a:solidFill>
                  <a:srgbClr val="FFFFFF"/>
                </a:solidFill>
              </a:rPr>
              <a:t>φυσιολογικά στενά αλλά επί αλλοδρομίας ευρέα</a:t>
            </a:r>
          </a:p>
          <a:p>
            <a:pPr fontAlgn="base">
              <a:spcBef>
                <a:spcPct val="50000"/>
              </a:spcBef>
              <a:spcAft>
                <a:spcPct val="0"/>
              </a:spcAft>
              <a:buClrTx/>
              <a:buSzTx/>
              <a:buNone/>
            </a:pPr>
            <a:r>
              <a:rPr lang="el-GR" altLang="el-GR" sz="1800">
                <a:solidFill>
                  <a:srgbClr val="FFFFFF"/>
                </a:solidFill>
              </a:rPr>
              <a:t>               5. Αναπληρωματική παύλα ατελής (εάν συμβεί παλίνδρομη</a:t>
            </a:r>
            <a:endParaRPr lang="en-US" altLang="el-GR" sz="1800">
              <a:solidFill>
                <a:srgbClr val="FFFFFF"/>
              </a:solidFill>
            </a:endParaRPr>
          </a:p>
          <a:p>
            <a:pPr fontAlgn="base">
              <a:spcBef>
                <a:spcPct val="50000"/>
              </a:spcBef>
              <a:spcAft>
                <a:spcPct val="0"/>
              </a:spcAft>
              <a:buClrTx/>
              <a:buSzTx/>
              <a:buNone/>
            </a:pPr>
            <a:r>
              <a:rPr lang="en-US" altLang="el-GR" sz="1800">
                <a:solidFill>
                  <a:srgbClr val="FFFFFF"/>
                </a:solidFill>
              </a:rPr>
              <a:t>                  </a:t>
            </a:r>
            <a:r>
              <a:rPr lang="el-GR" altLang="el-GR" sz="1800">
                <a:solidFill>
                  <a:srgbClr val="FFFFFF"/>
                </a:solidFill>
              </a:rPr>
              <a:t> κολπική διέγερση) ή πλήρης (εάν δεν συμβεί).</a:t>
            </a:r>
          </a:p>
        </p:txBody>
      </p:sp>
    </p:spTree>
    <p:extLst>
      <p:ext uri="{BB962C8B-B14F-4D97-AF65-F5344CB8AC3E}">
        <p14:creationId xmlns:p14="http://schemas.microsoft.com/office/powerpoint/2010/main" xmlns="" val="6676839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8" name="Rectangle 4">
            <a:extLst>
              <a:ext uri="{FF2B5EF4-FFF2-40B4-BE49-F238E27FC236}">
                <a16:creationId xmlns:a16="http://schemas.microsoft.com/office/drawing/2014/main" xmlns="" id="{2B563E5A-8EEA-45A0-93A4-2417515E304B}"/>
              </a:ext>
            </a:extLst>
          </p:cNvPr>
          <p:cNvSpPr>
            <a:spLocks noGrp="1" noChangeArrowheads="1"/>
          </p:cNvSpPr>
          <p:nvPr>
            <p:ph type="title"/>
          </p:nvPr>
        </p:nvSpPr>
        <p:spPr/>
        <p:txBody>
          <a:bodyPr/>
          <a:lstStyle/>
          <a:p>
            <a:pPr eaLnBrk="1" hangingPunct="1">
              <a:defRPr/>
            </a:pPr>
            <a:r>
              <a:rPr lang="el-GR" sz="2400">
                <a:solidFill>
                  <a:schemeClr val="tx1"/>
                </a:solidFill>
              </a:rPr>
              <a:t>Ατελής αναπληρωματική παύλα</a:t>
            </a:r>
            <a:r>
              <a:rPr lang="el-GR" sz="2400"/>
              <a:t> </a:t>
            </a:r>
          </a:p>
        </p:txBody>
      </p:sp>
      <p:graphicFrame>
        <p:nvGraphicFramePr>
          <p:cNvPr id="28675" name="Object 3">
            <a:extLst>
              <a:ext uri="{FF2B5EF4-FFF2-40B4-BE49-F238E27FC236}">
                <a16:creationId xmlns:a16="http://schemas.microsoft.com/office/drawing/2014/main" xmlns="" id="{71384BF8-0636-40A5-84A7-D81BCC219B62}"/>
              </a:ext>
            </a:extLst>
          </p:cNvPr>
          <p:cNvGraphicFramePr>
            <a:graphicFrameLocks noGrp="1" noChangeAspect="1"/>
          </p:cNvGraphicFramePr>
          <p:nvPr>
            <p:ph idx="1"/>
          </p:nvPr>
        </p:nvGraphicFramePr>
        <p:xfrm>
          <a:off x="2424113" y="2276476"/>
          <a:ext cx="7632700" cy="2390775"/>
        </p:xfrm>
        <a:graphic>
          <a:graphicData uri="http://schemas.openxmlformats.org/presentationml/2006/ole">
            <p:oleObj spid="_x0000_s20497" name="Εικόνα bitmap" r:id="rId3" imgW="4191585" imgH="1609524" progId="PBrush">
              <p:embed/>
            </p:oleObj>
          </a:graphicData>
        </a:graphic>
      </p:graphicFrame>
    </p:spTree>
    <p:extLst>
      <p:ext uri="{BB962C8B-B14F-4D97-AF65-F5344CB8AC3E}">
        <p14:creationId xmlns:p14="http://schemas.microsoft.com/office/powerpoint/2010/main" xmlns="" val="3972268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6" name="Rectangle 4">
            <a:extLst>
              <a:ext uri="{FF2B5EF4-FFF2-40B4-BE49-F238E27FC236}">
                <a16:creationId xmlns:a16="http://schemas.microsoft.com/office/drawing/2014/main" xmlns="" id="{162EF8D2-A65B-4D61-9753-7843DD8B0D38}"/>
              </a:ext>
            </a:extLst>
          </p:cNvPr>
          <p:cNvSpPr>
            <a:spLocks noGrp="1" noChangeArrowheads="1"/>
          </p:cNvSpPr>
          <p:nvPr>
            <p:ph type="title"/>
          </p:nvPr>
        </p:nvSpPr>
        <p:spPr/>
        <p:txBody>
          <a:bodyPr/>
          <a:lstStyle/>
          <a:p>
            <a:pPr algn="l" eaLnBrk="1" hangingPunct="1">
              <a:defRPr/>
            </a:pPr>
            <a:r>
              <a:rPr lang="el-GR" sz="2400" u="sng">
                <a:solidFill>
                  <a:schemeClr val="tx1"/>
                </a:solidFill>
                <a:effectLst/>
              </a:rPr>
              <a:t>2. Κομβικές διαφυγές (συστολές εκ διαφυγής- κομβικός </a:t>
            </a:r>
            <a:br>
              <a:rPr lang="el-GR" sz="2400" u="sng">
                <a:solidFill>
                  <a:schemeClr val="tx1"/>
                </a:solidFill>
                <a:effectLst/>
              </a:rPr>
            </a:br>
            <a:r>
              <a:rPr lang="el-GR" sz="2400">
                <a:solidFill>
                  <a:schemeClr val="tx1"/>
                </a:solidFill>
                <a:effectLst/>
              </a:rPr>
              <a:t>    </a:t>
            </a:r>
            <a:r>
              <a:rPr lang="el-GR" sz="2400" u="sng">
                <a:solidFill>
                  <a:schemeClr val="tx1"/>
                </a:solidFill>
                <a:effectLst/>
              </a:rPr>
              <a:t>ρυθμός)</a:t>
            </a:r>
            <a:r>
              <a:rPr lang="el-GR" sz="2400">
                <a:solidFill>
                  <a:schemeClr val="tx1"/>
                </a:solidFill>
                <a:effectLst/>
              </a:rPr>
              <a:t>.</a:t>
            </a:r>
            <a:r>
              <a:rPr lang="el-GR" sz="4000"/>
              <a:t> </a:t>
            </a:r>
          </a:p>
        </p:txBody>
      </p:sp>
      <p:graphicFrame>
        <p:nvGraphicFramePr>
          <p:cNvPr id="29699" name="Object 3">
            <a:extLst>
              <a:ext uri="{FF2B5EF4-FFF2-40B4-BE49-F238E27FC236}">
                <a16:creationId xmlns:a16="http://schemas.microsoft.com/office/drawing/2014/main" xmlns="" id="{EF80EB4A-2B57-459F-AA05-ECA2F0B9AA84}"/>
              </a:ext>
            </a:extLst>
          </p:cNvPr>
          <p:cNvGraphicFramePr>
            <a:graphicFrameLocks noGrp="1" noChangeAspect="1"/>
          </p:cNvGraphicFramePr>
          <p:nvPr>
            <p:ph idx="1"/>
          </p:nvPr>
        </p:nvGraphicFramePr>
        <p:xfrm>
          <a:off x="2279650" y="2632075"/>
          <a:ext cx="7416800" cy="2236788"/>
        </p:xfrm>
        <a:graphic>
          <a:graphicData uri="http://schemas.openxmlformats.org/presentationml/2006/ole">
            <p:oleObj spid="_x0000_s21521" name="Εικόνα bitmap" r:id="rId3" imgW="4933333" imgH="1448002" progId="PBrush">
              <p:embed/>
            </p:oleObj>
          </a:graphicData>
        </a:graphic>
      </p:graphicFrame>
      <p:sp>
        <p:nvSpPr>
          <p:cNvPr id="29700" name="Text Box 6">
            <a:extLst>
              <a:ext uri="{FF2B5EF4-FFF2-40B4-BE49-F238E27FC236}">
                <a16:creationId xmlns:a16="http://schemas.microsoft.com/office/drawing/2014/main" xmlns="" id="{586A4DE4-D963-4A69-9E2F-E3AB2EFDF2A4}"/>
              </a:ext>
            </a:extLst>
          </p:cNvPr>
          <p:cNvSpPr txBox="1">
            <a:spLocks noChangeArrowheads="1"/>
          </p:cNvSpPr>
          <p:nvPr/>
        </p:nvSpPr>
        <p:spPr bwMode="auto">
          <a:xfrm>
            <a:off x="2135189" y="1628776"/>
            <a:ext cx="77057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Όταν ο φλεβόκομβος αργήσει να βγάλει το επόμενο ερέθισμα και ο κόμβος διαφύγει της κατασταλτικής δράσεως του φλεβοκόμβου.</a:t>
            </a:r>
          </a:p>
        </p:txBody>
      </p:sp>
      <p:sp>
        <p:nvSpPr>
          <p:cNvPr id="29701" name="Text Box 7">
            <a:extLst>
              <a:ext uri="{FF2B5EF4-FFF2-40B4-BE49-F238E27FC236}">
                <a16:creationId xmlns:a16="http://schemas.microsoft.com/office/drawing/2014/main" xmlns="" id="{0ACBD910-4C7F-4C76-824E-E5BE6643D966}"/>
              </a:ext>
            </a:extLst>
          </p:cNvPr>
          <p:cNvSpPr txBox="1">
            <a:spLocks noChangeArrowheads="1"/>
          </p:cNvSpPr>
          <p:nvPr/>
        </p:nvSpPr>
        <p:spPr bwMode="auto">
          <a:xfrm>
            <a:off x="2279650" y="5013326"/>
            <a:ext cx="76327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a:solidFill>
                  <a:srgbClr val="FFFFFF"/>
                </a:solidFill>
              </a:rPr>
              <a:t>Η έκτακτη αυτή συστολή εμφανίζεται σε χρόνο μεγαλύτερο από εκείνο που έπρεπε να εμφανιστεί η κανονική συστολή.</a:t>
            </a:r>
          </a:p>
        </p:txBody>
      </p:sp>
    </p:spTree>
    <p:extLst>
      <p:ext uri="{BB962C8B-B14F-4D97-AF65-F5344CB8AC3E}">
        <p14:creationId xmlns:p14="http://schemas.microsoft.com/office/powerpoint/2010/main" xmlns="" val="1461712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xmlns="" id="{8E3D5F16-C5EC-4813-9087-85F14BDFF27B}"/>
              </a:ext>
            </a:extLst>
          </p:cNvPr>
          <p:cNvSpPr>
            <a:spLocks noGrp="1" noChangeArrowheads="1"/>
          </p:cNvSpPr>
          <p:nvPr>
            <p:ph type="title"/>
          </p:nvPr>
        </p:nvSpPr>
        <p:spPr/>
        <p:txBody>
          <a:bodyPr/>
          <a:lstStyle/>
          <a:p>
            <a:pPr algn="l" eaLnBrk="1" hangingPunct="1"/>
            <a:r>
              <a:rPr lang="el-GR" altLang="el-GR" sz="2000">
                <a:solidFill>
                  <a:schemeClr val="tx1"/>
                </a:solidFill>
                <a:effectLst/>
              </a:rPr>
              <a:t>Όταν η αδράνεια του φλεβοκόμβου παραταθεί, αναλαμβάνει ο κόμβος ως «δευτερεύον» κέντρο, με συχνότητα &lt;100/λεπτό.</a:t>
            </a:r>
          </a:p>
        </p:txBody>
      </p:sp>
      <p:graphicFrame>
        <p:nvGraphicFramePr>
          <p:cNvPr id="30723" name="Object 3">
            <a:extLst>
              <a:ext uri="{FF2B5EF4-FFF2-40B4-BE49-F238E27FC236}">
                <a16:creationId xmlns:a16="http://schemas.microsoft.com/office/drawing/2014/main" xmlns="" id="{4E4DBCB6-719A-4842-B2D4-67E41FDC20CB}"/>
              </a:ext>
            </a:extLst>
          </p:cNvPr>
          <p:cNvGraphicFramePr>
            <a:graphicFrameLocks noGrp="1" noChangeAspect="1"/>
          </p:cNvGraphicFramePr>
          <p:nvPr>
            <p:ph idx="1"/>
          </p:nvPr>
        </p:nvGraphicFramePr>
        <p:xfrm>
          <a:off x="2135188" y="1628776"/>
          <a:ext cx="7848600" cy="2087563"/>
        </p:xfrm>
        <a:graphic>
          <a:graphicData uri="http://schemas.openxmlformats.org/presentationml/2006/ole">
            <p:oleObj spid="_x0000_s22545" name="Εικόνα bitmap" r:id="rId3" imgW="5219048" imgH="1448002" progId="PBrush">
              <p:embed/>
            </p:oleObj>
          </a:graphicData>
        </a:graphic>
      </p:graphicFrame>
      <p:sp>
        <p:nvSpPr>
          <p:cNvPr id="30724" name="Text Box 6">
            <a:extLst>
              <a:ext uri="{FF2B5EF4-FFF2-40B4-BE49-F238E27FC236}">
                <a16:creationId xmlns:a16="http://schemas.microsoft.com/office/drawing/2014/main" xmlns="" id="{16BB5D9D-9465-40CA-861A-B3C8223B5703}"/>
              </a:ext>
            </a:extLst>
          </p:cNvPr>
          <p:cNvSpPr txBox="1">
            <a:spLocks noChangeArrowheads="1"/>
          </p:cNvSpPr>
          <p:nvPr/>
        </p:nvSpPr>
        <p:spPr bwMode="auto">
          <a:xfrm>
            <a:off x="2208214" y="3933826"/>
            <a:ext cx="7704137" cy="2017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Θεραπεία κομβικών διαφυγών.</a:t>
            </a:r>
          </a:p>
          <a:p>
            <a:pPr fontAlgn="base">
              <a:spcBef>
                <a:spcPct val="50000"/>
              </a:spcBef>
              <a:spcAft>
                <a:spcPct val="0"/>
              </a:spcAft>
              <a:buClrTx/>
              <a:buSzTx/>
              <a:buFontTx/>
              <a:buChar char="-"/>
            </a:pPr>
            <a:r>
              <a:rPr lang="el-GR" altLang="el-GR" sz="1800">
                <a:solidFill>
                  <a:srgbClr val="FFFFFF"/>
                </a:solidFill>
              </a:rPr>
              <a:t> Αποφυγή βραδυκαρδικών φαρμάκων</a:t>
            </a:r>
          </a:p>
          <a:p>
            <a:pPr fontAlgn="base">
              <a:spcBef>
                <a:spcPct val="50000"/>
              </a:spcBef>
              <a:spcAft>
                <a:spcPct val="0"/>
              </a:spcAft>
              <a:buClrTx/>
              <a:buSzTx/>
              <a:buFontTx/>
              <a:buChar char="-"/>
            </a:pPr>
            <a:r>
              <a:rPr lang="el-GR" altLang="el-GR" sz="1800">
                <a:solidFill>
                  <a:srgbClr val="FFFFFF"/>
                </a:solidFill>
              </a:rPr>
              <a:t> Χορηγούμε ατροπίνη</a:t>
            </a:r>
          </a:p>
          <a:p>
            <a:pPr fontAlgn="base">
              <a:spcBef>
                <a:spcPct val="50000"/>
              </a:spcBef>
              <a:spcAft>
                <a:spcPct val="0"/>
              </a:spcAft>
              <a:buClrTx/>
              <a:buSzTx/>
              <a:buFontTx/>
              <a:buChar char="-"/>
            </a:pPr>
            <a:r>
              <a:rPr lang="el-GR" altLang="el-GR" sz="1800">
                <a:solidFill>
                  <a:srgbClr val="FFFFFF"/>
                </a:solidFill>
              </a:rPr>
              <a:t> Διακοπή δακτυλίτιδας</a:t>
            </a:r>
          </a:p>
          <a:p>
            <a:pPr fontAlgn="base">
              <a:spcBef>
                <a:spcPct val="50000"/>
              </a:spcBef>
              <a:spcAft>
                <a:spcPct val="0"/>
              </a:spcAft>
              <a:buClrTx/>
              <a:buSzTx/>
              <a:buFontTx/>
              <a:buChar char="-"/>
            </a:pPr>
            <a:r>
              <a:rPr lang="el-GR" altLang="el-GR" sz="1800">
                <a:solidFill>
                  <a:srgbClr val="FFFFFF"/>
                </a:solidFill>
              </a:rPr>
              <a:t> Βηματοδότηση σε συμπτωματολογία</a:t>
            </a:r>
          </a:p>
        </p:txBody>
      </p:sp>
    </p:spTree>
    <p:extLst>
      <p:ext uri="{BB962C8B-B14F-4D97-AF65-F5344CB8AC3E}">
        <p14:creationId xmlns:p14="http://schemas.microsoft.com/office/powerpoint/2010/main" xmlns="" val="1801151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FED7084F-0584-4C4F-ACBF-6231E12DBE2B}"/>
              </a:ext>
            </a:extLst>
          </p:cNvPr>
          <p:cNvSpPr>
            <a:spLocks noGrp="1"/>
          </p:cNvSpPr>
          <p:nvPr>
            <p:ph type="title"/>
          </p:nvPr>
        </p:nvSpPr>
        <p:spPr>
          <a:xfrm>
            <a:off x="2952751" y="274638"/>
            <a:ext cx="5857875" cy="654050"/>
          </a:xfrm>
          <a:ln w="28575">
            <a:solidFill>
              <a:schemeClr val="tx1"/>
            </a:solidFill>
          </a:ln>
        </p:spPr>
        <p:txBody>
          <a:bodyPr/>
          <a:lstStyle/>
          <a:p>
            <a:pPr>
              <a:defRPr/>
            </a:pPr>
            <a:r>
              <a:rPr lang="en-US"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THE CARDIAC ACTION POTENTIAL</a:t>
            </a:r>
            <a:endParaRPr lang="el-GR" sz="2000" dirty="0"/>
          </a:p>
        </p:txBody>
      </p:sp>
      <p:pic>
        <p:nvPicPr>
          <p:cNvPr id="10243" name="Picture 2" descr="C:\Users\Olina\Pictures\Οι σαρώσεις μου\2011-02 (Φεβ)\σάρωση0007.jpg">
            <a:extLst>
              <a:ext uri="{FF2B5EF4-FFF2-40B4-BE49-F238E27FC236}">
                <a16:creationId xmlns:a16="http://schemas.microsoft.com/office/drawing/2014/main" xmlns="" id="{AC145465-2118-4A62-B2FB-359C11FEB702}"/>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738314" y="1500188"/>
            <a:ext cx="3214687" cy="3429000"/>
          </a:xfrm>
          <a:noFill/>
        </p:spPr>
      </p:pic>
      <p:pic>
        <p:nvPicPr>
          <p:cNvPr id="10244" name="Picture 3" descr="C:\Users\Olina\Pictures\Οι σαρώσεις μου\2011-02 (Φεβ)\σάρωση0004.jpg">
            <a:extLst>
              <a:ext uri="{FF2B5EF4-FFF2-40B4-BE49-F238E27FC236}">
                <a16:creationId xmlns:a16="http://schemas.microsoft.com/office/drawing/2014/main" xmlns="" id="{44738538-1D9F-4046-8273-1FAD69E087CE}"/>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667375" y="3214688"/>
            <a:ext cx="4402138" cy="166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6 - Ορθογώνιο">
            <a:extLst>
              <a:ext uri="{FF2B5EF4-FFF2-40B4-BE49-F238E27FC236}">
                <a16:creationId xmlns:a16="http://schemas.microsoft.com/office/drawing/2014/main" xmlns="" id="{E4DCD208-35ED-4576-A082-6EE811BEA794}"/>
              </a:ext>
            </a:extLst>
          </p:cNvPr>
          <p:cNvSpPr/>
          <p:nvPr/>
        </p:nvSpPr>
        <p:spPr>
          <a:xfrm>
            <a:off x="7239001" y="6286501"/>
            <a:ext cx="3286125" cy="277813"/>
          </a:xfrm>
          <a:prstGeom prst="rect">
            <a:avLst/>
          </a:prstGeom>
        </p:spPr>
        <p:txBody>
          <a:bodyPr>
            <a:spAutoFit/>
          </a:bodyPr>
          <a:lstStyle/>
          <a:p>
            <a:pPr fontAlgn="base">
              <a:spcBef>
                <a:spcPct val="0"/>
              </a:spcBef>
              <a:spcAft>
                <a:spcPct val="0"/>
              </a:spcAft>
              <a:defRPr/>
            </a:pPr>
            <a:r>
              <a:rPr lang="en-US" sz="1200" b="1" i="1" dirty="0" err="1">
                <a:solidFill>
                  <a:srgbClr val="FF0066"/>
                </a:solidFill>
                <a:effectLst>
                  <a:outerShdw blurRad="38100" dist="38100" dir="2700000" algn="tl">
                    <a:srgbClr val="000000">
                      <a:alpha val="43137"/>
                    </a:srgbClr>
                  </a:outerShdw>
                </a:effectLst>
                <a:latin typeface="Arial" charset="0"/>
              </a:rPr>
              <a:t>Electrophysiologic</a:t>
            </a:r>
            <a:r>
              <a:rPr lang="en-US" sz="1200" b="1" i="1" dirty="0">
                <a:solidFill>
                  <a:srgbClr val="FF0066"/>
                </a:solidFill>
                <a:effectLst>
                  <a:outerShdw blurRad="38100" dist="38100" dir="2700000" algn="tl">
                    <a:srgbClr val="000000">
                      <a:alpha val="43137"/>
                    </a:srgbClr>
                  </a:outerShdw>
                </a:effectLst>
                <a:latin typeface="Arial" charset="0"/>
              </a:rPr>
              <a:t> testing, Rich. </a:t>
            </a:r>
            <a:r>
              <a:rPr lang="en-US" sz="1200" b="1" i="1" dirty="0" err="1">
                <a:solidFill>
                  <a:srgbClr val="FF0066"/>
                </a:solidFill>
                <a:effectLst>
                  <a:outerShdw blurRad="38100" dist="38100" dir="2700000" algn="tl">
                    <a:srgbClr val="000000">
                      <a:alpha val="43137"/>
                    </a:srgbClr>
                  </a:outerShdw>
                </a:effectLst>
                <a:latin typeface="Arial" charset="0"/>
              </a:rPr>
              <a:t>Fogoros</a:t>
            </a:r>
            <a:endParaRPr lang="el-GR" sz="1200" b="1" i="1" dirty="0">
              <a:solidFill>
                <a:srgbClr val="FF0066"/>
              </a:solidFill>
              <a:effectLst>
                <a:outerShdw blurRad="38100" dist="38100" dir="2700000" algn="tl">
                  <a:srgbClr val="000000">
                    <a:alpha val="43137"/>
                  </a:srgbClr>
                </a:outerShdw>
              </a:effectLst>
              <a:latin typeface="Arial" charset="0"/>
            </a:endParaRPr>
          </a:p>
        </p:txBody>
      </p:sp>
      <p:sp>
        <p:nvSpPr>
          <p:cNvPr id="8" name="7 - TextBox">
            <a:extLst>
              <a:ext uri="{FF2B5EF4-FFF2-40B4-BE49-F238E27FC236}">
                <a16:creationId xmlns:a16="http://schemas.microsoft.com/office/drawing/2014/main" xmlns="" id="{E5E3CD66-CF33-45DF-AE20-BA56C72513CF}"/>
              </a:ext>
            </a:extLst>
          </p:cNvPr>
          <p:cNvSpPr txBox="1"/>
          <p:nvPr/>
        </p:nvSpPr>
        <p:spPr>
          <a:xfrm>
            <a:off x="5595939" y="2786064"/>
            <a:ext cx="4357687" cy="369887"/>
          </a:xfrm>
          <a:prstGeom prst="rect">
            <a:avLst/>
          </a:prstGeom>
          <a:noFill/>
        </p:spPr>
        <p:txBody>
          <a:bodyPr>
            <a:spAutoFit/>
          </a:bodyPr>
          <a:lstStyle/>
          <a:p>
            <a:pPr fontAlgn="base">
              <a:spcBef>
                <a:spcPct val="0"/>
              </a:spcBef>
              <a:spcAft>
                <a:spcPct val="0"/>
              </a:spcAft>
              <a:defRPr/>
            </a:pPr>
            <a:r>
              <a:rPr lang="en-US" b="1" i="1" dirty="0">
                <a:solidFill>
                  <a:srgbClr val="000000"/>
                </a:solidFill>
                <a:effectLst>
                  <a:outerShdw blurRad="38100" dist="38100" dir="2700000" algn="tl">
                    <a:srgbClr val="000000">
                      <a:alpha val="43137"/>
                    </a:srgbClr>
                  </a:outerShdw>
                </a:effectLst>
                <a:latin typeface="Arial" charset="0"/>
              </a:rPr>
              <a:t>Automaticity</a:t>
            </a:r>
            <a:endParaRPr lang="el-GR" b="1" i="1" dirty="0">
              <a:solidFill>
                <a:srgbClr val="000000"/>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19495157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78852" name="Rectangle 4">
            <a:extLst>
              <a:ext uri="{FF2B5EF4-FFF2-40B4-BE49-F238E27FC236}">
                <a16:creationId xmlns:a16="http://schemas.microsoft.com/office/drawing/2014/main" xmlns="" id="{68AA7B71-FBCE-41F6-A1A8-CDBAAD0F47B3}"/>
              </a:ext>
            </a:extLst>
          </p:cNvPr>
          <p:cNvSpPr>
            <a:spLocks noGrp="1" noChangeArrowheads="1"/>
          </p:cNvSpPr>
          <p:nvPr>
            <p:ph type="title"/>
          </p:nvPr>
        </p:nvSpPr>
        <p:spPr/>
        <p:txBody>
          <a:bodyPr/>
          <a:lstStyle/>
          <a:p>
            <a:pPr algn="l" eaLnBrk="1" hangingPunct="1">
              <a:defRPr/>
            </a:pPr>
            <a:r>
              <a:rPr lang="el-GR" sz="2400" u="sng">
                <a:solidFill>
                  <a:schemeClr val="tx1"/>
                </a:solidFill>
              </a:rPr>
              <a:t>3. Κολποκοιλιακή κομβική αμοιβαία ταχυκαρδία</a:t>
            </a:r>
          </a:p>
        </p:txBody>
      </p:sp>
      <p:graphicFrame>
        <p:nvGraphicFramePr>
          <p:cNvPr id="31747" name="Object 3">
            <a:extLst>
              <a:ext uri="{FF2B5EF4-FFF2-40B4-BE49-F238E27FC236}">
                <a16:creationId xmlns:a16="http://schemas.microsoft.com/office/drawing/2014/main" xmlns="" id="{9C0C39B8-5793-407C-AE2B-199087526C73}"/>
              </a:ext>
            </a:extLst>
          </p:cNvPr>
          <p:cNvGraphicFramePr>
            <a:graphicFrameLocks noGrp="1" noChangeAspect="1"/>
          </p:cNvGraphicFramePr>
          <p:nvPr>
            <p:ph idx="1"/>
          </p:nvPr>
        </p:nvGraphicFramePr>
        <p:xfrm>
          <a:off x="2208213" y="1771650"/>
          <a:ext cx="7848600" cy="1944688"/>
        </p:xfrm>
        <a:graphic>
          <a:graphicData uri="http://schemas.openxmlformats.org/presentationml/2006/ole">
            <p:oleObj spid="_x0000_s23569" name="Εικόνα bitmap" r:id="rId3" imgW="4580952" imgH="828791" progId="PBrush">
              <p:embed/>
            </p:oleObj>
          </a:graphicData>
        </a:graphic>
      </p:graphicFrame>
      <p:sp>
        <p:nvSpPr>
          <p:cNvPr id="31748" name="Text Box 6">
            <a:extLst>
              <a:ext uri="{FF2B5EF4-FFF2-40B4-BE49-F238E27FC236}">
                <a16:creationId xmlns:a16="http://schemas.microsoft.com/office/drawing/2014/main" xmlns="" id="{4CAD4D02-D0FC-4F54-A3BA-87B420EE28CF}"/>
              </a:ext>
            </a:extLst>
          </p:cNvPr>
          <p:cNvSpPr txBox="1">
            <a:spLocks noChangeArrowheads="1"/>
          </p:cNvSpPr>
          <p:nvPr/>
        </p:nvSpPr>
        <p:spPr bwMode="auto">
          <a:xfrm>
            <a:off x="2566988" y="4252913"/>
            <a:ext cx="7345362" cy="1192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Απολύτως ρυθμική (μηχανισμός επανεισόδου)</a:t>
            </a:r>
          </a:p>
          <a:p>
            <a:pPr fontAlgn="base">
              <a:spcBef>
                <a:spcPct val="50000"/>
              </a:spcBef>
              <a:spcAft>
                <a:spcPct val="0"/>
              </a:spcAft>
              <a:buClrTx/>
              <a:buSzTx/>
              <a:buNone/>
            </a:pPr>
            <a:r>
              <a:rPr lang="el-GR" altLang="el-GR" sz="1800">
                <a:solidFill>
                  <a:srgbClr val="FFFFFF"/>
                </a:solidFill>
              </a:rPr>
              <a:t>Συχνότητα &gt; 150/λεπτό</a:t>
            </a:r>
          </a:p>
          <a:p>
            <a:pPr fontAlgn="base">
              <a:spcBef>
                <a:spcPct val="50000"/>
              </a:spcBef>
              <a:spcAft>
                <a:spcPct val="0"/>
              </a:spcAft>
              <a:buClrTx/>
              <a:buSzTx/>
              <a:buNone/>
            </a:pPr>
            <a:r>
              <a:rPr lang="el-GR" altLang="el-GR" sz="1800">
                <a:solidFill>
                  <a:srgbClr val="FFFFFF"/>
                </a:solidFill>
              </a:rPr>
              <a:t>Μάλαξη καρωτιδικού κόλπου (σταματάει εντελώς ή δεν επηρεάζεται).</a:t>
            </a:r>
          </a:p>
        </p:txBody>
      </p:sp>
    </p:spTree>
    <p:extLst>
      <p:ext uri="{BB962C8B-B14F-4D97-AF65-F5344CB8AC3E}">
        <p14:creationId xmlns:p14="http://schemas.microsoft.com/office/powerpoint/2010/main" xmlns="" val="3226309256"/>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avnrt_large">
            <a:extLst>
              <a:ext uri="{FF2B5EF4-FFF2-40B4-BE49-F238E27FC236}">
                <a16:creationId xmlns:a16="http://schemas.microsoft.com/office/drawing/2014/main" xmlns="" id="{5384AE49-5DF7-4280-BE55-6B4E7FE59A73}"/>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67666" y="642939"/>
            <a:ext cx="4747335" cy="574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19" name="Picture 2">
            <a:extLst>
              <a:ext uri="{FF2B5EF4-FFF2-40B4-BE49-F238E27FC236}">
                <a16:creationId xmlns:a16="http://schemas.microsoft.com/office/drawing/2014/main" xmlns="" id="{13A4F50A-D6D2-42E9-B255-B908D8E2BA6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67439" y="642939"/>
            <a:ext cx="5275878" cy="5740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0475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00" name="Rectangle 4">
            <a:extLst>
              <a:ext uri="{FF2B5EF4-FFF2-40B4-BE49-F238E27FC236}">
                <a16:creationId xmlns:a16="http://schemas.microsoft.com/office/drawing/2014/main" xmlns="" id="{F976653A-159C-4103-83DD-DA6281199383}"/>
              </a:ext>
            </a:extLst>
          </p:cNvPr>
          <p:cNvSpPr>
            <a:spLocks noGrp="1" noChangeArrowheads="1"/>
          </p:cNvSpPr>
          <p:nvPr>
            <p:ph type="title"/>
          </p:nvPr>
        </p:nvSpPr>
        <p:spPr>
          <a:xfrm>
            <a:off x="1981200" y="-100013"/>
            <a:ext cx="8229600" cy="1139826"/>
          </a:xfrm>
        </p:spPr>
        <p:txBody>
          <a:bodyPr/>
          <a:lstStyle/>
          <a:p>
            <a:pPr eaLnBrk="1" hangingPunct="1">
              <a:defRPr/>
            </a:pPr>
            <a:r>
              <a:rPr lang="el-GR" sz="3200" u="sng">
                <a:solidFill>
                  <a:schemeClr val="tx1"/>
                </a:solidFill>
              </a:rPr>
              <a:t>Μηχανισμός επανεισόδου</a:t>
            </a:r>
          </a:p>
        </p:txBody>
      </p:sp>
      <p:graphicFrame>
        <p:nvGraphicFramePr>
          <p:cNvPr id="32771" name="Object 3">
            <a:extLst>
              <a:ext uri="{FF2B5EF4-FFF2-40B4-BE49-F238E27FC236}">
                <a16:creationId xmlns:a16="http://schemas.microsoft.com/office/drawing/2014/main" xmlns="" id="{65723799-2B6B-40C5-89B3-65DA52AD1EFA}"/>
              </a:ext>
            </a:extLst>
          </p:cNvPr>
          <p:cNvGraphicFramePr>
            <a:graphicFrameLocks noGrp="1" noChangeAspect="1"/>
          </p:cNvGraphicFramePr>
          <p:nvPr>
            <p:ph idx="1"/>
          </p:nvPr>
        </p:nvGraphicFramePr>
        <p:xfrm>
          <a:off x="3000375" y="765175"/>
          <a:ext cx="6191250" cy="4464050"/>
        </p:xfrm>
        <a:graphic>
          <a:graphicData uri="http://schemas.openxmlformats.org/presentationml/2006/ole">
            <p:oleObj spid="_x0000_s24593" name="Εικόνα bitmap" r:id="rId3" imgW="4676190" imgH="3323810" progId="PBrush">
              <p:embed/>
            </p:oleObj>
          </a:graphicData>
        </a:graphic>
      </p:graphicFrame>
      <p:sp>
        <p:nvSpPr>
          <p:cNvPr id="32772" name="Text Box 6">
            <a:extLst>
              <a:ext uri="{FF2B5EF4-FFF2-40B4-BE49-F238E27FC236}">
                <a16:creationId xmlns:a16="http://schemas.microsoft.com/office/drawing/2014/main" xmlns="" id="{B181E754-F410-47F9-80AF-2518F358557F}"/>
              </a:ext>
            </a:extLst>
          </p:cNvPr>
          <p:cNvSpPr txBox="1">
            <a:spLocks noChangeArrowheads="1"/>
          </p:cNvSpPr>
          <p:nvPr/>
        </p:nvSpPr>
        <p:spPr bwMode="auto">
          <a:xfrm>
            <a:off x="2782888" y="5208588"/>
            <a:ext cx="6697662" cy="160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Προϋποθέσεις</a:t>
            </a:r>
            <a:r>
              <a:rPr lang="en-US" altLang="el-GR" sz="1800">
                <a:solidFill>
                  <a:srgbClr val="FFFFFF"/>
                </a:solidFill>
              </a:rPr>
              <a:t>:</a:t>
            </a:r>
          </a:p>
          <a:p>
            <a:pPr fontAlgn="base">
              <a:spcBef>
                <a:spcPct val="50000"/>
              </a:spcBef>
              <a:spcAft>
                <a:spcPct val="0"/>
              </a:spcAft>
              <a:buClrTx/>
              <a:buSzTx/>
              <a:buNone/>
            </a:pPr>
            <a:r>
              <a:rPr lang="en-US" altLang="el-GR" sz="1800">
                <a:solidFill>
                  <a:srgbClr val="FFFFFF"/>
                </a:solidFill>
              </a:rPr>
              <a:t>1. </a:t>
            </a:r>
            <a:r>
              <a:rPr lang="el-GR" altLang="el-GR" sz="1800">
                <a:solidFill>
                  <a:srgbClr val="FFFFFF"/>
                </a:solidFill>
              </a:rPr>
              <a:t>Διπλή οδός</a:t>
            </a:r>
          </a:p>
          <a:p>
            <a:pPr fontAlgn="base">
              <a:spcBef>
                <a:spcPct val="50000"/>
              </a:spcBef>
              <a:spcAft>
                <a:spcPct val="0"/>
              </a:spcAft>
              <a:buClrTx/>
              <a:buSzTx/>
              <a:buNone/>
            </a:pPr>
            <a:r>
              <a:rPr lang="en-US" altLang="el-GR" sz="1800">
                <a:solidFill>
                  <a:srgbClr val="FFFFFF"/>
                </a:solidFill>
              </a:rPr>
              <a:t>2. </a:t>
            </a:r>
            <a:r>
              <a:rPr lang="el-GR" altLang="el-GR" sz="1800">
                <a:solidFill>
                  <a:srgbClr val="FFFFFF"/>
                </a:solidFill>
              </a:rPr>
              <a:t>Μονοδρομικός αποκλεισμός του ερεθίσματος</a:t>
            </a:r>
          </a:p>
          <a:p>
            <a:pPr fontAlgn="base">
              <a:spcBef>
                <a:spcPct val="50000"/>
              </a:spcBef>
              <a:spcAft>
                <a:spcPct val="0"/>
              </a:spcAft>
              <a:buClrTx/>
              <a:buSzTx/>
              <a:buNone/>
            </a:pPr>
            <a:r>
              <a:rPr lang="en-US" altLang="el-GR" sz="1800">
                <a:solidFill>
                  <a:srgbClr val="FFFFFF"/>
                </a:solidFill>
              </a:rPr>
              <a:t>3. </a:t>
            </a:r>
            <a:r>
              <a:rPr lang="el-GR" altLang="el-GR" sz="1800">
                <a:solidFill>
                  <a:srgbClr val="FFFFFF"/>
                </a:solidFill>
              </a:rPr>
              <a:t>Βραδύς χρόνος επανεισόδου.</a:t>
            </a:r>
          </a:p>
        </p:txBody>
      </p:sp>
    </p:spTree>
    <p:extLst>
      <p:ext uri="{BB962C8B-B14F-4D97-AF65-F5344CB8AC3E}">
        <p14:creationId xmlns:p14="http://schemas.microsoft.com/office/powerpoint/2010/main" xmlns="" val="36249018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5561" y="404665"/>
            <a:ext cx="1462195" cy="461665"/>
          </a:xfrm>
          <a:prstGeom prst="rect">
            <a:avLst/>
          </a:prstGeom>
          <a:noFill/>
        </p:spPr>
        <p:txBody>
          <a:bodyPr wrap="none" rtlCol="0">
            <a:spAutoFit/>
          </a:bodyPr>
          <a:lstStyle/>
          <a:p>
            <a:pPr marL="342900" indent="-342900">
              <a:buFont typeface="Wingdings" pitchFamily="2" charset="2"/>
              <a:buChar char="v"/>
            </a:pPr>
            <a:r>
              <a:rPr lang="en-US" sz="2400" b="1" dirty="0">
                <a:solidFill>
                  <a:srgbClr val="E40059">
                    <a:lumMod val="75000"/>
                  </a:srgbClr>
                </a:solidFill>
                <a:latin typeface="Trebuchet MS"/>
              </a:rPr>
              <a:t>AVNRT</a:t>
            </a:r>
            <a:endParaRPr lang="el-GR" sz="2400" b="1" dirty="0">
              <a:solidFill>
                <a:srgbClr val="E40059">
                  <a:lumMod val="75000"/>
                </a:srgbClr>
              </a:solidFill>
              <a:latin typeface="Trebuchet MS"/>
            </a:endParaRPr>
          </a:p>
        </p:txBody>
      </p:sp>
      <p:sp>
        <p:nvSpPr>
          <p:cNvPr id="3" name="TextBox 2"/>
          <p:cNvSpPr txBox="1"/>
          <p:nvPr/>
        </p:nvSpPr>
        <p:spPr>
          <a:xfrm>
            <a:off x="2351584" y="1052737"/>
            <a:ext cx="2597186" cy="646331"/>
          </a:xfrm>
          <a:prstGeom prst="rect">
            <a:avLst/>
          </a:prstGeom>
          <a:noFill/>
        </p:spPr>
        <p:txBody>
          <a:bodyPr wrap="none" rtlCol="0">
            <a:spAutoFit/>
          </a:bodyPr>
          <a:lstStyle/>
          <a:p>
            <a:r>
              <a:rPr lang="el-GR" dirty="0">
                <a:solidFill>
                  <a:prstClr val="black">
                    <a:lumMod val="65000"/>
                    <a:lumOff val="35000"/>
                  </a:prstClr>
                </a:solidFill>
                <a:effectLst>
                  <a:outerShdw blurRad="38100" dist="38100" dir="2700000" algn="tl">
                    <a:srgbClr val="000000">
                      <a:alpha val="43137"/>
                    </a:srgbClr>
                  </a:outerShdw>
                </a:effectLst>
                <a:latin typeface="Trebuchet MS"/>
              </a:rPr>
              <a:t>Μηχανισμός πρόκλησης</a:t>
            </a:r>
          </a:p>
          <a:p>
            <a:r>
              <a:rPr lang="el-GR" dirty="0">
                <a:solidFill>
                  <a:prstClr val="black">
                    <a:lumMod val="65000"/>
                    <a:lumOff val="35000"/>
                  </a:prstClr>
                </a:solidFill>
                <a:effectLst>
                  <a:outerShdw blurRad="38100" dist="38100" dir="2700000" algn="tl">
                    <a:srgbClr val="000000">
                      <a:alpha val="43137"/>
                    </a:srgbClr>
                  </a:outerShdw>
                </a:effectLst>
                <a:latin typeface="Trebuchet MS"/>
              </a:rPr>
              <a:t>Κύκλωμα επανεισόδου</a:t>
            </a:r>
          </a:p>
        </p:txBody>
      </p:sp>
      <p:sp>
        <p:nvSpPr>
          <p:cNvPr id="5" name="TextBox 4"/>
          <p:cNvSpPr txBox="1"/>
          <p:nvPr/>
        </p:nvSpPr>
        <p:spPr>
          <a:xfrm>
            <a:off x="1836770" y="2030023"/>
            <a:ext cx="3674404" cy="1754326"/>
          </a:xfrm>
          <a:prstGeom prst="rect">
            <a:avLst/>
          </a:prstGeom>
          <a:noFill/>
        </p:spPr>
        <p:txBody>
          <a:bodyPr wrap="none" rtlCol="0">
            <a:spAutoFit/>
          </a:bodyPr>
          <a:lstStyle/>
          <a:p>
            <a:r>
              <a:rPr lang="el-GR" dirty="0">
                <a:solidFill>
                  <a:prstClr val="black"/>
                </a:solidFill>
                <a:latin typeface="Trebuchet MS"/>
              </a:rPr>
              <a:t>Ύπαρξη 2 οδών με διαφορετικές</a:t>
            </a:r>
          </a:p>
          <a:p>
            <a:r>
              <a:rPr lang="el-GR" dirty="0">
                <a:solidFill>
                  <a:prstClr val="black"/>
                </a:solidFill>
                <a:latin typeface="Trebuchet MS"/>
              </a:rPr>
              <a:t> ηλεκτροφυσιολογικές ιδιότητες:</a:t>
            </a:r>
          </a:p>
          <a:p>
            <a:endParaRPr lang="el-GR" dirty="0">
              <a:solidFill>
                <a:prstClr val="black"/>
              </a:solidFill>
              <a:latin typeface="Trebuchet MS"/>
            </a:endParaRPr>
          </a:p>
          <a:p>
            <a:pPr marL="285750" indent="-285750">
              <a:buFont typeface="Arial" pitchFamily="34" charset="0"/>
              <a:buChar char="•"/>
            </a:pPr>
            <a:r>
              <a:rPr lang="el-GR" u="sng" dirty="0">
                <a:solidFill>
                  <a:prstClr val="black"/>
                </a:solidFill>
                <a:latin typeface="Trebuchet MS"/>
              </a:rPr>
              <a:t>Βραδεία οδός</a:t>
            </a:r>
          </a:p>
          <a:p>
            <a:endParaRPr lang="el-GR" dirty="0">
              <a:solidFill>
                <a:prstClr val="black"/>
              </a:solidFill>
              <a:latin typeface="Trebuchet MS"/>
            </a:endParaRPr>
          </a:p>
          <a:p>
            <a:pPr marL="285750" indent="-285750">
              <a:buFont typeface="Arial" pitchFamily="34" charset="0"/>
              <a:buChar char="•"/>
            </a:pPr>
            <a:r>
              <a:rPr lang="el-GR" u="sng" dirty="0">
                <a:solidFill>
                  <a:prstClr val="black"/>
                </a:solidFill>
                <a:latin typeface="Trebuchet MS"/>
              </a:rPr>
              <a:t>Ταχεία οδός</a:t>
            </a:r>
            <a:endParaRPr lang="el-GR" dirty="0">
              <a:solidFill>
                <a:prstClr val="black"/>
              </a:solidFill>
              <a:latin typeface="Trebuchet MS"/>
            </a:endParaRPr>
          </a:p>
        </p:txBody>
      </p:sp>
      <p:sp>
        <p:nvSpPr>
          <p:cNvPr id="6" name="TextBox 5"/>
          <p:cNvSpPr txBox="1"/>
          <p:nvPr/>
        </p:nvSpPr>
        <p:spPr>
          <a:xfrm>
            <a:off x="2135561" y="4077073"/>
            <a:ext cx="3459601" cy="2585323"/>
          </a:xfrm>
          <a:prstGeom prst="rect">
            <a:avLst/>
          </a:prstGeom>
          <a:noFill/>
        </p:spPr>
        <p:txBody>
          <a:bodyPr wrap="none" rtlCol="0">
            <a:spAutoFit/>
          </a:bodyPr>
          <a:lstStyle/>
          <a:p>
            <a:r>
              <a:rPr lang="el-GR" b="1" dirty="0">
                <a:solidFill>
                  <a:srgbClr val="E40059">
                    <a:lumMod val="75000"/>
                  </a:srgbClr>
                </a:solidFill>
                <a:latin typeface="Trebuchet MS"/>
              </a:rPr>
              <a:t>Τύποι </a:t>
            </a:r>
            <a:r>
              <a:rPr lang="en-US" b="1" dirty="0">
                <a:solidFill>
                  <a:srgbClr val="E40059">
                    <a:lumMod val="75000"/>
                  </a:srgbClr>
                </a:solidFill>
                <a:latin typeface="Trebuchet MS"/>
              </a:rPr>
              <a:t>AVNRT</a:t>
            </a:r>
            <a:r>
              <a:rPr lang="el-GR" dirty="0">
                <a:solidFill>
                  <a:prstClr val="black"/>
                </a:solidFill>
                <a:latin typeface="Trebuchet MS"/>
              </a:rPr>
              <a:t>:</a:t>
            </a:r>
          </a:p>
          <a:p>
            <a:endParaRPr lang="el-GR" dirty="0">
              <a:solidFill>
                <a:prstClr val="black"/>
              </a:solidFill>
              <a:latin typeface="Trebuchet MS"/>
            </a:endParaRPr>
          </a:p>
          <a:p>
            <a:pPr marL="285750" indent="-285750">
              <a:buFont typeface="Arial" pitchFamily="34" charset="0"/>
              <a:buChar char="•"/>
            </a:pPr>
            <a:r>
              <a:rPr lang="en-US" dirty="0">
                <a:solidFill>
                  <a:prstClr val="black"/>
                </a:solidFill>
                <a:latin typeface="Trebuchet MS"/>
              </a:rPr>
              <a:t>Slow-fast( </a:t>
            </a:r>
            <a:r>
              <a:rPr lang="el-GR" dirty="0">
                <a:solidFill>
                  <a:prstClr val="black"/>
                </a:solidFill>
                <a:latin typeface="Trebuchet MS"/>
              </a:rPr>
              <a:t>τυπική μορφή)</a:t>
            </a:r>
            <a:endParaRPr lang="en-US" dirty="0">
              <a:solidFill>
                <a:prstClr val="black"/>
              </a:solidFill>
              <a:latin typeface="Trebuchet MS"/>
            </a:endParaRPr>
          </a:p>
          <a:p>
            <a:endParaRPr lang="el-GR" dirty="0">
              <a:solidFill>
                <a:prstClr val="black"/>
              </a:solidFill>
              <a:latin typeface="Trebuchet MS"/>
            </a:endParaRPr>
          </a:p>
          <a:p>
            <a:pPr marL="285750" indent="-285750">
              <a:buFont typeface="Arial" pitchFamily="34" charset="0"/>
              <a:buChar char="•"/>
            </a:pPr>
            <a:r>
              <a:rPr lang="en-US" dirty="0">
                <a:solidFill>
                  <a:prstClr val="black"/>
                </a:solidFill>
                <a:latin typeface="Trebuchet MS"/>
              </a:rPr>
              <a:t>Fast-slow( </a:t>
            </a:r>
            <a:r>
              <a:rPr lang="el-GR" dirty="0">
                <a:solidFill>
                  <a:prstClr val="black"/>
                </a:solidFill>
                <a:latin typeface="Trebuchet MS"/>
              </a:rPr>
              <a:t>άτυπη μορφή)</a:t>
            </a:r>
            <a:endParaRPr lang="en-US" dirty="0">
              <a:solidFill>
                <a:prstClr val="black"/>
              </a:solidFill>
              <a:latin typeface="Trebuchet MS"/>
            </a:endParaRPr>
          </a:p>
          <a:p>
            <a:endParaRPr lang="en-US" dirty="0">
              <a:solidFill>
                <a:prstClr val="black"/>
              </a:solidFill>
              <a:latin typeface="Trebuchet MS"/>
            </a:endParaRPr>
          </a:p>
          <a:p>
            <a:pPr marL="285750" indent="-285750">
              <a:buFont typeface="Arial" pitchFamily="34" charset="0"/>
              <a:buChar char="•"/>
            </a:pPr>
            <a:r>
              <a:rPr lang="en-US" dirty="0">
                <a:solidFill>
                  <a:prstClr val="black"/>
                </a:solidFill>
                <a:latin typeface="Trebuchet MS"/>
              </a:rPr>
              <a:t>Slow-slow</a:t>
            </a:r>
            <a:r>
              <a:rPr lang="el-GR" dirty="0">
                <a:solidFill>
                  <a:prstClr val="black"/>
                </a:solidFill>
                <a:latin typeface="Trebuchet MS"/>
              </a:rPr>
              <a:t>( ασυνήθης μορφή)</a:t>
            </a:r>
          </a:p>
          <a:p>
            <a:endParaRPr lang="el-GR" dirty="0">
              <a:solidFill>
                <a:prstClr val="black"/>
              </a:solidFill>
              <a:latin typeface="Trebuchet MS"/>
            </a:endParaRPr>
          </a:p>
          <a:p>
            <a:endParaRPr lang="el-GR" dirty="0">
              <a:solidFill>
                <a:prstClr val="black"/>
              </a:solidFill>
              <a:latin typeface="Trebuchet MS"/>
            </a:endParaRPr>
          </a:p>
        </p:txBody>
      </p:sp>
      <p:pic>
        <p:nvPicPr>
          <p:cNvPr id="3076" name="Picture 4" descr="Σχετική εικόνα"/>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612225" y="2861031"/>
            <a:ext cx="5079666" cy="3851880"/>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Αποτέλεσμα εικόνας για koch's triangle"/>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244807" y="264609"/>
            <a:ext cx="3370290" cy="253035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371929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5561" y="404665"/>
            <a:ext cx="1462195" cy="461665"/>
          </a:xfrm>
          <a:prstGeom prst="rect">
            <a:avLst/>
          </a:prstGeom>
          <a:noFill/>
        </p:spPr>
        <p:txBody>
          <a:bodyPr wrap="none" rtlCol="0">
            <a:spAutoFit/>
          </a:bodyPr>
          <a:lstStyle/>
          <a:p>
            <a:pPr marL="342900" indent="-342900">
              <a:buFont typeface="Wingdings" pitchFamily="2" charset="2"/>
              <a:buChar char="v"/>
            </a:pPr>
            <a:r>
              <a:rPr lang="en-US" sz="2400" b="1" dirty="0">
                <a:solidFill>
                  <a:srgbClr val="E40059">
                    <a:lumMod val="75000"/>
                  </a:srgbClr>
                </a:solidFill>
                <a:latin typeface="Trebuchet MS"/>
              </a:rPr>
              <a:t>AVNRT</a:t>
            </a:r>
            <a:endParaRPr lang="el-GR" sz="2400" b="1" dirty="0">
              <a:solidFill>
                <a:srgbClr val="E40059">
                  <a:lumMod val="75000"/>
                </a:srgbClr>
              </a:solidFill>
              <a:latin typeface="Trebuchet MS"/>
            </a:endParaRPr>
          </a:p>
        </p:txBody>
      </p:sp>
      <p:sp>
        <p:nvSpPr>
          <p:cNvPr id="3" name="TextBox 2"/>
          <p:cNvSpPr txBox="1"/>
          <p:nvPr/>
        </p:nvSpPr>
        <p:spPr>
          <a:xfrm>
            <a:off x="1991545" y="1124745"/>
            <a:ext cx="7537641" cy="4524315"/>
          </a:xfrm>
          <a:prstGeom prst="rect">
            <a:avLst/>
          </a:prstGeom>
          <a:noFill/>
        </p:spPr>
        <p:txBody>
          <a:bodyPr wrap="none" rtlCol="0">
            <a:spAutoFit/>
          </a:bodyPr>
          <a:lstStyle/>
          <a:p>
            <a:pPr marL="342900" indent="-342900">
              <a:buFont typeface="+mj-lt"/>
              <a:buAutoNum type="alphaUcPeriod"/>
            </a:pPr>
            <a:r>
              <a:rPr lang="en-US" b="1" u="sng" dirty="0">
                <a:solidFill>
                  <a:srgbClr val="E40059">
                    <a:lumMod val="75000"/>
                  </a:srgbClr>
                </a:solidFill>
                <a:latin typeface="Trebuchet MS"/>
              </a:rPr>
              <a:t>Slow-fast  </a:t>
            </a:r>
            <a:r>
              <a:rPr lang="en-US" b="1" dirty="0">
                <a:solidFill>
                  <a:srgbClr val="E40059">
                    <a:lumMod val="75000"/>
                  </a:srgbClr>
                </a:solidFill>
                <a:latin typeface="Trebuchet MS"/>
              </a:rPr>
              <a:t>80%</a:t>
            </a:r>
          </a:p>
          <a:p>
            <a:pPr marL="342900" indent="-342900">
              <a:buFont typeface="+mj-lt"/>
              <a:buAutoNum type="alphaUcPeriod"/>
            </a:pPr>
            <a:endParaRPr lang="en-US" dirty="0">
              <a:solidFill>
                <a:prstClr val="black"/>
              </a:solidFill>
              <a:latin typeface="Trebuchet MS"/>
            </a:endParaRPr>
          </a:p>
          <a:p>
            <a:pPr marL="342900" indent="-342900">
              <a:buFont typeface="+mj-lt"/>
              <a:buAutoNum type="arabicPeriod"/>
            </a:pPr>
            <a:r>
              <a:rPr lang="el-GR" i="1" dirty="0">
                <a:solidFill>
                  <a:prstClr val="black"/>
                </a:solidFill>
                <a:latin typeface="Trebuchet MS"/>
              </a:rPr>
              <a:t>Βραδεία οδός- </a:t>
            </a:r>
            <a:r>
              <a:rPr lang="el-GR" dirty="0">
                <a:solidFill>
                  <a:prstClr val="black"/>
                </a:solidFill>
                <a:latin typeface="Trebuchet MS"/>
              </a:rPr>
              <a:t>ορθόδρομη αγωγή ερεθίσματος</a:t>
            </a:r>
            <a:endParaRPr lang="en-US" dirty="0">
              <a:solidFill>
                <a:prstClr val="black"/>
              </a:solidFill>
              <a:latin typeface="Trebuchet MS"/>
            </a:endParaRPr>
          </a:p>
          <a:p>
            <a:pPr marL="342900" indent="-342900">
              <a:buFont typeface="+mj-lt"/>
              <a:buAutoNum type="arabicPeriod"/>
            </a:pPr>
            <a:endParaRPr lang="el-GR" dirty="0">
              <a:solidFill>
                <a:prstClr val="black"/>
              </a:solidFill>
              <a:latin typeface="Trebuchet MS"/>
            </a:endParaRPr>
          </a:p>
          <a:p>
            <a:pPr marL="342900" indent="-342900">
              <a:buFont typeface="+mj-lt"/>
              <a:buAutoNum type="arabicPeriod"/>
            </a:pPr>
            <a:r>
              <a:rPr lang="el-GR" i="1" dirty="0">
                <a:solidFill>
                  <a:prstClr val="black"/>
                </a:solidFill>
                <a:latin typeface="Trebuchet MS"/>
              </a:rPr>
              <a:t>Ταχεία οδός</a:t>
            </a:r>
            <a:r>
              <a:rPr lang="el-GR" dirty="0">
                <a:solidFill>
                  <a:prstClr val="black"/>
                </a:solidFill>
                <a:latin typeface="Trebuchet MS"/>
              </a:rPr>
              <a:t>- αντίδρομη αγωγή ερεθίσματος</a:t>
            </a:r>
            <a:endParaRPr lang="en-US" dirty="0">
              <a:solidFill>
                <a:prstClr val="black"/>
              </a:solidFill>
              <a:latin typeface="Trebuchet MS"/>
            </a:endParaRPr>
          </a:p>
          <a:p>
            <a:pPr marL="342900" indent="-342900">
              <a:buFont typeface="+mj-lt"/>
              <a:buAutoNum type="arabicPeriod"/>
            </a:pPr>
            <a:endParaRPr lang="el-GR" dirty="0">
              <a:solidFill>
                <a:prstClr val="black"/>
              </a:solidFill>
              <a:latin typeface="Trebuchet MS"/>
            </a:endParaRPr>
          </a:p>
          <a:p>
            <a:pPr marL="342900" indent="-342900">
              <a:buFont typeface="+mj-lt"/>
              <a:buAutoNum type="arabicPeriod"/>
            </a:pPr>
            <a:endParaRPr lang="el-GR" dirty="0">
              <a:solidFill>
                <a:prstClr val="black"/>
              </a:solidFill>
              <a:latin typeface="Trebuchet MS"/>
            </a:endParaRPr>
          </a:p>
          <a:p>
            <a:pPr marL="342900" indent="-342900">
              <a:buClr>
                <a:srgbClr val="FF388C">
                  <a:lumMod val="50000"/>
                </a:srgbClr>
              </a:buClr>
              <a:buFont typeface="+mj-lt"/>
              <a:buAutoNum type="arabicPeriod"/>
            </a:pPr>
            <a:r>
              <a:rPr lang="el-GR" dirty="0">
                <a:solidFill>
                  <a:prstClr val="black"/>
                </a:solidFill>
                <a:latin typeface="Trebuchet MS"/>
              </a:rPr>
              <a:t>Έναρξη/τερματισμός της ταχυκαρδίας με έκτακτο κολπικό ερέθισμα</a:t>
            </a:r>
            <a:endParaRPr lang="en-US" dirty="0">
              <a:solidFill>
                <a:prstClr val="black"/>
              </a:solidFill>
              <a:latin typeface="Trebuchet MS"/>
            </a:endParaRPr>
          </a:p>
          <a:p>
            <a:pPr marL="342900" indent="-342900">
              <a:buClr>
                <a:srgbClr val="FF388C">
                  <a:lumMod val="50000"/>
                </a:srgbClr>
              </a:buClr>
              <a:buFont typeface="+mj-lt"/>
              <a:buAutoNum type="arabicPeriod"/>
            </a:pPr>
            <a:endParaRPr lang="el-GR" dirty="0">
              <a:solidFill>
                <a:prstClr val="black"/>
              </a:solidFill>
              <a:latin typeface="Trebuchet MS"/>
            </a:endParaRPr>
          </a:p>
          <a:p>
            <a:pPr marL="342900" indent="-342900">
              <a:buClr>
                <a:srgbClr val="FF388C">
                  <a:lumMod val="50000"/>
                </a:srgbClr>
              </a:buClr>
              <a:buFont typeface="+mj-lt"/>
              <a:buAutoNum type="arabicPeriod"/>
            </a:pPr>
            <a:r>
              <a:rPr lang="en-US" dirty="0">
                <a:solidFill>
                  <a:prstClr val="black"/>
                </a:solidFill>
                <a:latin typeface="Trebuchet MS"/>
              </a:rPr>
              <a:t>PR &gt; RP ( </a:t>
            </a:r>
            <a:r>
              <a:rPr lang="en-US" dirty="0">
                <a:solidFill>
                  <a:srgbClr val="E40059">
                    <a:lumMod val="75000"/>
                  </a:srgbClr>
                </a:solidFill>
                <a:latin typeface="Trebuchet MS"/>
              </a:rPr>
              <a:t>short RP tachycardia</a:t>
            </a:r>
            <a:r>
              <a:rPr lang="en-US" dirty="0">
                <a:solidFill>
                  <a:prstClr val="black"/>
                </a:solidFill>
                <a:latin typeface="Trebuchet MS"/>
              </a:rPr>
              <a:t>), AH&gt;200ms, HA&lt;70ms</a:t>
            </a:r>
          </a:p>
          <a:p>
            <a:pPr marL="342900" indent="-342900">
              <a:buClr>
                <a:srgbClr val="FF388C">
                  <a:lumMod val="50000"/>
                </a:srgbClr>
              </a:buClr>
              <a:buFont typeface="+mj-lt"/>
              <a:buAutoNum type="arabicPeriod"/>
            </a:pPr>
            <a:endParaRPr lang="en-US" dirty="0">
              <a:solidFill>
                <a:prstClr val="black"/>
              </a:solidFill>
              <a:latin typeface="Trebuchet MS"/>
            </a:endParaRPr>
          </a:p>
          <a:p>
            <a:pPr marL="342900" indent="-342900">
              <a:buClr>
                <a:srgbClr val="FF388C">
                  <a:lumMod val="50000"/>
                </a:srgbClr>
              </a:buClr>
              <a:buFont typeface="+mj-lt"/>
              <a:buAutoNum type="arabicPeriod"/>
            </a:pPr>
            <a:r>
              <a:rPr lang="el-GR" dirty="0">
                <a:solidFill>
                  <a:prstClr val="black"/>
                </a:solidFill>
                <a:latin typeface="Trebuchet MS"/>
              </a:rPr>
              <a:t>Διέγερση κόλπων σχεδόν ταυτόχρονα με των κοιλιών</a:t>
            </a:r>
            <a:endParaRPr lang="en-US" dirty="0">
              <a:solidFill>
                <a:prstClr val="black"/>
              </a:solidFill>
              <a:latin typeface="Trebuchet MS"/>
            </a:endParaRPr>
          </a:p>
          <a:p>
            <a:pPr marL="342900" indent="-342900">
              <a:buClr>
                <a:srgbClr val="FF388C">
                  <a:lumMod val="50000"/>
                </a:srgbClr>
              </a:buClr>
              <a:buFont typeface="+mj-lt"/>
              <a:buAutoNum type="arabicPeriod"/>
            </a:pPr>
            <a:endParaRPr lang="el-GR" dirty="0">
              <a:solidFill>
                <a:prstClr val="black"/>
              </a:solidFill>
              <a:latin typeface="Trebuchet MS"/>
            </a:endParaRPr>
          </a:p>
          <a:p>
            <a:pPr marL="342900" indent="-342900">
              <a:buClr>
                <a:srgbClr val="FF388C">
                  <a:lumMod val="50000"/>
                </a:srgbClr>
              </a:buClr>
              <a:buFont typeface="+mj-lt"/>
              <a:buAutoNum type="arabicPeriod"/>
            </a:pPr>
            <a:r>
              <a:rPr lang="el-GR" dirty="0">
                <a:solidFill>
                  <a:prstClr val="black"/>
                </a:solidFill>
                <a:latin typeface="Trebuchet MS"/>
              </a:rPr>
              <a:t>Το Ρ συνήθως ‘χάνεται’ στο </a:t>
            </a:r>
            <a:r>
              <a:rPr lang="en-US" dirty="0">
                <a:solidFill>
                  <a:prstClr val="black"/>
                </a:solidFill>
                <a:latin typeface="Trebuchet MS"/>
              </a:rPr>
              <a:t>QRS</a:t>
            </a:r>
          </a:p>
          <a:p>
            <a:pPr marL="342900" indent="-342900">
              <a:buClr>
                <a:srgbClr val="FF388C">
                  <a:lumMod val="50000"/>
                </a:srgbClr>
              </a:buClr>
              <a:buFont typeface="+mj-lt"/>
              <a:buAutoNum type="arabicPeriod"/>
            </a:pPr>
            <a:endParaRPr lang="en-US" dirty="0">
              <a:solidFill>
                <a:prstClr val="black"/>
              </a:solidFill>
              <a:latin typeface="Trebuchet MS"/>
            </a:endParaRPr>
          </a:p>
          <a:p>
            <a:pPr marL="342900" indent="-342900">
              <a:buClr>
                <a:srgbClr val="FF388C">
                  <a:lumMod val="50000"/>
                </a:srgbClr>
              </a:buClr>
              <a:buFont typeface="+mj-lt"/>
              <a:buAutoNum type="arabicPeriod"/>
            </a:pPr>
            <a:r>
              <a:rPr lang="en-US" dirty="0">
                <a:solidFill>
                  <a:prstClr val="black"/>
                </a:solidFill>
                <a:latin typeface="Trebuchet MS"/>
              </a:rPr>
              <a:t>HK</a:t>
            </a:r>
            <a:r>
              <a:rPr lang="el-GR" dirty="0">
                <a:solidFill>
                  <a:prstClr val="black"/>
                </a:solidFill>
                <a:latin typeface="Trebuchet MS"/>
              </a:rPr>
              <a:t>Γ: ψευδο</a:t>
            </a:r>
            <a:r>
              <a:rPr lang="en-US" dirty="0">
                <a:solidFill>
                  <a:prstClr val="black"/>
                </a:solidFill>
                <a:latin typeface="Trebuchet MS"/>
              </a:rPr>
              <a:t>-r V1, </a:t>
            </a:r>
            <a:r>
              <a:rPr lang="el-GR" dirty="0">
                <a:solidFill>
                  <a:prstClr val="black"/>
                </a:solidFill>
                <a:latin typeface="Trebuchet MS"/>
              </a:rPr>
              <a:t>ψευδο-</a:t>
            </a:r>
            <a:r>
              <a:rPr lang="en-US" dirty="0">
                <a:solidFill>
                  <a:prstClr val="black"/>
                </a:solidFill>
                <a:latin typeface="Trebuchet MS"/>
              </a:rPr>
              <a:t>S II</a:t>
            </a:r>
            <a:endParaRPr lang="el-GR" dirty="0">
              <a:solidFill>
                <a:prstClr val="black"/>
              </a:solidFill>
              <a:latin typeface="Trebuchet MS"/>
            </a:endParaRPr>
          </a:p>
        </p:txBody>
      </p:sp>
      <p:sp>
        <p:nvSpPr>
          <p:cNvPr id="4" name="TextBox 3"/>
          <p:cNvSpPr txBox="1"/>
          <p:nvPr/>
        </p:nvSpPr>
        <p:spPr>
          <a:xfrm>
            <a:off x="7223106" y="6238474"/>
            <a:ext cx="3121367" cy="430887"/>
          </a:xfrm>
          <a:prstGeom prst="rect">
            <a:avLst/>
          </a:prstGeom>
          <a:noFill/>
        </p:spPr>
        <p:txBody>
          <a:bodyPr wrap="none" rtlCol="0">
            <a:spAutoFit/>
          </a:bodyPr>
          <a:lstStyle/>
          <a:p>
            <a:r>
              <a:rPr lang="en-US" sz="1100" i="1" dirty="0">
                <a:solidFill>
                  <a:prstClr val="black"/>
                </a:solidFill>
                <a:latin typeface="Trebuchet MS"/>
              </a:rPr>
              <a:t>Clinical </a:t>
            </a:r>
            <a:r>
              <a:rPr lang="en-US" sz="1100" i="1" dirty="0" err="1">
                <a:solidFill>
                  <a:prstClr val="black"/>
                </a:solidFill>
                <a:latin typeface="Trebuchet MS"/>
              </a:rPr>
              <a:t>Arrhythmiology</a:t>
            </a:r>
            <a:r>
              <a:rPr lang="en-US" sz="1100" i="1" dirty="0">
                <a:solidFill>
                  <a:prstClr val="black"/>
                </a:solidFill>
                <a:latin typeface="Trebuchet MS"/>
              </a:rPr>
              <a:t> and Electrophysiology</a:t>
            </a:r>
          </a:p>
          <a:p>
            <a:r>
              <a:rPr lang="en-US" sz="1100" i="1" dirty="0" err="1">
                <a:solidFill>
                  <a:prstClr val="black"/>
                </a:solidFill>
                <a:latin typeface="Trebuchet MS"/>
              </a:rPr>
              <a:t>Issa</a:t>
            </a:r>
            <a:r>
              <a:rPr lang="en-US" sz="1100" i="1" dirty="0">
                <a:solidFill>
                  <a:prstClr val="black"/>
                </a:solidFill>
                <a:latin typeface="Trebuchet MS"/>
              </a:rPr>
              <a:t> Miller </a:t>
            </a:r>
            <a:r>
              <a:rPr lang="en-US" sz="1100" i="1" dirty="0" err="1">
                <a:solidFill>
                  <a:prstClr val="black"/>
                </a:solidFill>
                <a:latin typeface="Trebuchet MS"/>
              </a:rPr>
              <a:t>Zipes</a:t>
            </a:r>
            <a:r>
              <a:rPr lang="en-US" sz="1100" i="1" dirty="0">
                <a:solidFill>
                  <a:prstClr val="black"/>
                </a:solidFill>
                <a:latin typeface="Trebuchet MS"/>
              </a:rPr>
              <a:t>, 2009</a:t>
            </a:r>
            <a:endParaRPr lang="el-GR" sz="1100" i="1" dirty="0">
              <a:solidFill>
                <a:prstClr val="black"/>
              </a:solidFill>
              <a:latin typeface="Trebuchet MS"/>
            </a:endParaRPr>
          </a:p>
        </p:txBody>
      </p:sp>
    </p:spTree>
    <p:extLst>
      <p:ext uri="{BB962C8B-B14F-4D97-AF65-F5344CB8AC3E}">
        <p14:creationId xmlns:p14="http://schemas.microsoft.com/office/powerpoint/2010/main" xmlns="" val="29894915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832304" y="488272"/>
            <a:ext cx="2939485" cy="6109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185212" y="488272"/>
            <a:ext cx="647093" cy="61090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Αποτέλεσμα εικόνας για typical AVNRT circui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56949" y="836713"/>
            <a:ext cx="6970346" cy="559959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p:cNvSpPr txBox="1"/>
          <p:nvPr/>
        </p:nvSpPr>
        <p:spPr>
          <a:xfrm>
            <a:off x="1847529" y="170533"/>
            <a:ext cx="1462195" cy="461665"/>
          </a:xfrm>
          <a:prstGeom prst="rect">
            <a:avLst/>
          </a:prstGeom>
          <a:noFill/>
        </p:spPr>
        <p:txBody>
          <a:bodyPr wrap="none" rtlCol="0">
            <a:spAutoFit/>
          </a:bodyPr>
          <a:lstStyle/>
          <a:p>
            <a:pPr marL="342900" indent="-342900">
              <a:buFont typeface="Wingdings" pitchFamily="2" charset="2"/>
              <a:buChar char="v"/>
            </a:pPr>
            <a:r>
              <a:rPr lang="en-US" sz="2400" b="1" dirty="0">
                <a:solidFill>
                  <a:srgbClr val="E40059">
                    <a:lumMod val="75000"/>
                  </a:srgbClr>
                </a:solidFill>
                <a:latin typeface="Trebuchet MS"/>
              </a:rPr>
              <a:t>AVNRT</a:t>
            </a:r>
            <a:endParaRPr lang="el-GR" sz="2400" b="1" dirty="0">
              <a:solidFill>
                <a:srgbClr val="E40059">
                  <a:lumMod val="75000"/>
                </a:srgbClr>
              </a:solidFill>
              <a:latin typeface="Trebuchet MS"/>
            </a:endParaRPr>
          </a:p>
        </p:txBody>
      </p:sp>
    </p:spTree>
    <p:extLst>
      <p:ext uri="{BB962C8B-B14F-4D97-AF65-F5344CB8AC3E}">
        <p14:creationId xmlns:p14="http://schemas.microsoft.com/office/powerpoint/2010/main" xmlns="" val="1211359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35561" y="404665"/>
            <a:ext cx="1462195" cy="461665"/>
          </a:xfrm>
          <a:prstGeom prst="rect">
            <a:avLst/>
          </a:prstGeom>
          <a:noFill/>
        </p:spPr>
        <p:txBody>
          <a:bodyPr wrap="none" rtlCol="0">
            <a:spAutoFit/>
          </a:bodyPr>
          <a:lstStyle/>
          <a:p>
            <a:pPr marL="342900" indent="-342900">
              <a:buFont typeface="Wingdings" pitchFamily="2" charset="2"/>
              <a:buChar char="v"/>
            </a:pPr>
            <a:r>
              <a:rPr lang="en-US" sz="2400" b="1" dirty="0">
                <a:solidFill>
                  <a:srgbClr val="E40059">
                    <a:lumMod val="75000"/>
                  </a:srgbClr>
                </a:solidFill>
                <a:latin typeface="Trebuchet MS"/>
              </a:rPr>
              <a:t>AVNRT</a:t>
            </a:r>
            <a:endParaRPr lang="el-GR" sz="2400" b="1" dirty="0">
              <a:solidFill>
                <a:srgbClr val="E40059">
                  <a:lumMod val="75000"/>
                </a:srgbClr>
              </a:solidFill>
              <a:latin typeface="Trebuchet MS"/>
            </a:endParaRPr>
          </a:p>
        </p:txBody>
      </p:sp>
      <p:pic>
        <p:nvPicPr>
          <p:cNvPr id="16386" name="Picture 2" descr="Αποτέλεσμα εικόνας για typical avnrt ec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20932" y="866331"/>
            <a:ext cx="9792070" cy="572977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2639617" y="1268760"/>
            <a:ext cx="1493101" cy="369332"/>
          </a:xfrm>
          <a:prstGeom prst="rect">
            <a:avLst/>
          </a:prstGeom>
          <a:noFill/>
        </p:spPr>
        <p:txBody>
          <a:bodyPr wrap="none" rtlCol="0">
            <a:spAutoFit/>
          </a:bodyPr>
          <a:lstStyle/>
          <a:p>
            <a:pPr marL="285750" indent="-285750">
              <a:buFont typeface="Arial" pitchFamily="34" charset="0"/>
              <a:buChar char="•"/>
            </a:pPr>
            <a:r>
              <a:rPr lang="en-US" b="1" dirty="0">
                <a:solidFill>
                  <a:srgbClr val="E40059">
                    <a:lumMod val="75000"/>
                  </a:srgbClr>
                </a:solidFill>
                <a:latin typeface="Trebuchet MS"/>
              </a:rPr>
              <a:t>Slow-Fast</a:t>
            </a:r>
            <a:endParaRPr lang="el-GR" b="1" dirty="0">
              <a:solidFill>
                <a:srgbClr val="E40059">
                  <a:lumMod val="75000"/>
                </a:srgbClr>
              </a:solidFill>
              <a:latin typeface="Trebuchet MS"/>
            </a:endParaRPr>
          </a:p>
        </p:txBody>
      </p:sp>
    </p:spTree>
    <p:extLst>
      <p:ext uri="{BB962C8B-B14F-4D97-AF65-F5344CB8AC3E}">
        <p14:creationId xmlns:p14="http://schemas.microsoft.com/office/powerpoint/2010/main" xmlns="" val="3776847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135561" y="404665"/>
            <a:ext cx="1462195" cy="461665"/>
          </a:xfrm>
          <a:prstGeom prst="rect">
            <a:avLst/>
          </a:prstGeom>
          <a:noFill/>
        </p:spPr>
        <p:txBody>
          <a:bodyPr wrap="none" rtlCol="0">
            <a:spAutoFit/>
          </a:bodyPr>
          <a:lstStyle/>
          <a:p>
            <a:pPr marL="342900" indent="-342900">
              <a:buFont typeface="Wingdings" pitchFamily="2" charset="2"/>
              <a:buChar char="v"/>
            </a:pPr>
            <a:r>
              <a:rPr lang="en-US" sz="2400" b="1" dirty="0">
                <a:solidFill>
                  <a:srgbClr val="E40059">
                    <a:lumMod val="75000"/>
                  </a:srgbClr>
                </a:solidFill>
                <a:latin typeface="Trebuchet MS"/>
              </a:rPr>
              <a:t>AVNRT</a:t>
            </a:r>
            <a:endParaRPr lang="el-GR" sz="2400" b="1" dirty="0">
              <a:solidFill>
                <a:srgbClr val="E40059">
                  <a:lumMod val="75000"/>
                </a:srgbClr>
              </a:solidFill>
              <a:latin typeface="Trebuchet MS"/>
            </a:endParaRPr>
          </a:p>
        </p:txBody>
      </p:sp>
      <p:sp>
        <p:nvSpPr>
          <p:cNvPr id="2" name="TextBox 1"/>
          <p:cNvSpPr txBox="1"/>
          <p:nvPr/>
        </p:nvSpPr>
        <p:spPr>
          <a:xfrm>
            <a:off x="2423591" y="1124744"/>
            <a:ext cx="2131096" cy="369332"/>
          </a:xfrm>
          <a:prstGeom prst="rect">
            <a:avLst/>
          </a:prstGeom>
          <a:noFill/>
        </p:spPr>
        <p:txBody>
          <a:bodyPr wrap="none" rtlCol="0">
            <a:spAutoFit/>
          </a:bodyPr>
          <a:lstStyle/>
          <a:p>
            <a:r>
              <a:rPr lang="el-GR" b="1" dirty="0">
                <a:solidFill>
                  <a:srgbClr val="E40059">
                    <a:lumMod val="75000"/>
                  </a:srgbClr>
                </a:solidFill>
                <a:latin typeface="Trebuchet MS"/>
              </a:rPr>
              <a:t> Β. </a:t>
            </a:r>
            <a:r>
              <a:rPr lang="en-US" b="1" u="sng" dirty="0">
                <a:solidFill>
                  <a:srgbClr val="E40059">
                    <a:lumMod val="75000"/>
                  </a:srgbClr>
                </a:solidFill>
                <a:latin typeface="Trebuchet MS"/>
              </a:rPr>
              <a:t>Fast-Slow  </a:t>
            </a:r>
            <a:r>
              <a:rPr lang="en-US" b="1" dirty="0">
                <a:solidFill>
                  <a:srgbClr val="E40059">
                    <a:lumMod val="75000"/>
                  </a:srgbClr>
                </a:solidFill>
                <a:latin typeface="Trebuchet MS"/>
              </a:rPr>
              <a:t>10%</a:t>
            </a:r>
            <a:endParaRPr lang="el-GR" b="1" dirty="0">
              <a:solidFill>
                <a:srgbClr val="E40059">
                  <a:lumMod val="75000"/>
                </a:srgbClr>
              </a:solidFill>
              <a:latin typeface="Trebuchet MS"/>
            </a:endParaRPr>
          </a:p>
        </p:txBody>
      </p:sp>
      <p:sp>
        <p:nvSpPr>
          <p:cNvPr id="4" name="TextBox 3"/>
          <p:cNvSpPr txBox="1"/>
          <p:nvPr/>
        </p:nvSpPr>
        <p:spPr>
          <a:xfrm>
            <a:off x="1847529" y="1700809"/>
            <a:ext cx="6042039" cy="4247317"/>
          </a:xfrm>
          <a:prstGeom prst="rect">
            <a:avLst/>
          </a:prstGeom>
          <a:noFill/>
        </p:spPr>
        <p:txBody>
          <a:bodyPr wrap="none" rtlCol="0">
            <a:spAutoFit/>
          </a:bodyPr>
          <a:lstStyle/>
          <a:p>
            <a:r>
              <a:rPr lang="el-GR" i="1" dirty="0">
                <a:solidFill>
                  <a:prstClr val="black"/>
                </a:solidFill>
                <a:latin typeface="Trebuchet MS"/>
              </a:rPr>
              <a:t>Ταχεία οδός </a:t>
            </a:r>
            <a:r>
              <a:rPr lang="el-GR" dirty="0">
                <a:solidFill>
                  <a:prstClr val="black"/>
                </a:solidFill>
                <a:latin typeface="Trebuchet MS"/>
              </a:rPr>
              <a:t>– ορθόδρομη αγωγή ερεθίσματος</a:t>
            </a:r>
            <a:endParaRPr lang="en-US" dirty="0">
              <a:solidFill>
                <a:prstClr val="black"/>
              </a:solidFill>
              <a:latin typeface="Trebuchet MS"/>
            </a:endParaRPr>
          </a:p>
          <a:p>
            <a:endParaRPr lang="el-GR" dirty="0">
              <a:solidFill>
                <a:prstClr val="black"/>
              </a:solidFill>
              <a:latin typeface="Trebuchet MS"/>
            </a:endParaRPr>
          </a:p>
          <a:p>
            <a:r>
              <a:rPr lang="el-GR" i="1" dirty="0">
                <a:solidFill>
                  <a:prstClr val="black"/>
                </a:solidFill>
                <a:latin typeface="Trebuchet MS"/>
              </a:rPr>
              <a:t>Βραδεία οδός </a:t>
            </a:r>
            <a:r>
              <a:rPr lang="el-GR" dirty="0">
                <a:solidFill>
                  <a:prstClr val="black"/>
                </a:solidFill>
                <a:latin typeface="Trebuchet MS"/>
              </a:rPr>
              <a:t>– αντίδρομη αγωγή ερεθίσματος</a:t>
            </a:r>
          </a:p>
          <a:p>
            <a:endParaRPr lang="el-GR" dirty="0">
              <a:solidFill>
                <a:prstClr val="black"/>
              </a:solidFill>
              <a:latin typeface="Trebuchet MS"/>
            </a:endParaRPr>
          </a:p>
          <a:p>
            <a:endParaRPr lang="el-GR" dirty="0">
              <a:solidFill>
                <a:prstClr val="black"/>
              </a:solidFill>
              <a:latin typeface="Trebuchet MS"/>
            </a:endParaRPr>
          </a:p>
          <a:p>
            <a:pPr marL="285750" indent="-285750">
              <a:buClr>
                <a:srgbClr val="E40059">
                  <a:lumMod val="50000"/>
                </a:srgbClr>
              </a:buClr>
              <a:buFont typeface="Wingdings" pitchFamily="2" charset="2"/>
              <a:buChar char="§"/>
            </a:pPr>
            <a:r>
              <a:rPr lang="el-GR" dirty="0">
                <a:solidFill>
                  <a:prstClr val="black"/>
                </a:solidFill>
                <a:latin typeface="Trebuchet MS"/>
              </a:rPr>
              <a:t>Έναρξη-τερματισμός ταχυκαρδίας με έκτακτο κολπικό</a:t>
            </a:r>
            <a:endParaRPr lang="en-US" dirty="0">
              <a:solidFill>
                <a:prstClr val="black"/>
              </a:solidFill>
              <a:latin typeface="Trebuchet MS"/>
            </a:endParaRPr>
          </a:p>
          <a:p>
            <a:pPr>
              <a:buClr>
                <a:srgbClr val="E40059">
                  <a:lumMod val="50000"/>
                </a:srgbClr>
              </a:buClr>
            </a:pPr>
            <a:r>
              <a:rPr lang="en-US" dirty="0">
                <a:solidFill>
                  <a:prstClr val="black"/>
                </a:solidFill>
                <a:latin typeface="Trebuchet MS"/>
              </a:rPr>
              <a:t>    </a:t>
            </a:r>
            <a:r>
              <a:rPr lang="el-GR" dirty="0">
                <a:solidFill>
                  <a:prstClr val="black"/>
                </a:solidFill>
                <a:latin typeface="Trebuchet MS"/>
              </a:rPr>
              <a:t>/κοιλιακό ερέθισμα</a:t>
            </a:r>
            <a:endParaRPr lang="en-US" dirty="0">
              <a:solidFill>
                <a:prstClr val="black"/>
              </a:solidFill>
              <a:latin typeface="Trebuchet MS"/>
            </a:endParaRPr>
          </a:p>
          <a:p>
            <a:pPr marL="285750" indent="-285750">
              <a:buClr>
                <a:srgbClr val="E40059">
                  <a:lumMod val="50000"/>
                </a:srgbClr>
              </a:buClr>
              <a:buFont typeface="Wingdings" pitchFamily="2" charset="2"/>
              <a:buChar char="§"/>
            </a:pPr>
            <a:endParaRPr lang="el-GR" dirty="0">
              <a:solidFill>
                <a:prstClr val="black"/>
              </a:solidFill>
              <a:latin typeface="Trebuchet MS"/>
            </a:endParaRPr>
          </a:p>
          <a:p>
            <a:pPr marL="285750" indent="-285750">
              <a:buClr>
                <a:srgbClr val="E40059">
                  <a:lumMod val="50000"/>
                </a:srgbClr>
              </a:buClr>
              <a:buFont typeface="Wingdings" pitchFamily="2" charset="2"/>
              <a:buChar char="§"/>
            </a:pPr>
            <a:r>
              <a:rPr lang="en-US" dirty="0">
                <a:solidFill>
                  <a:prstClr val="black"/>
                </a:solidFill>
                <a:latin typeface="Trebuchet MS"/>
              </a:rPr>
              <a:t>PR&lt; RP ( Long RP tachycardia)</a:t>
            </a:r>
          </a:p>
          <a:p>
            <a:pPr marL="285750" indent="-285750">
              <a:buClr>
                <a:srgbClr val="E40059">
                  <a:lumMod val="50000"/>
                </a:srgbClr>
              </a:buClr>
              <a:buFont typeface="Wingdings" pitchFamily="2" charset="2"/>
              <a:buChar char="§"/>
            </a:pPr>
            <a:endParaRPr lang="en-US" dirty="0">
              <a:solidFill>
                <a:prstClr val="black"/>
              </a:solidFill>
              <a:latin typeface="Trebuchet MS"/>
            </a:endParaRPr>
          </a:p>
          <a:p>
            <a:pPr marL="285750" indent="-285750">
              <a:buClr>
                <a:srgbClr val="E40059">
                  <a:lumMod val="50000"/>
                </a:srgbClr>
              </a:buClr>
              <a:buFont typeface="Wingdings" pitchFamily="2" charset="2"/>
              <a:buChar char="§"/>
            </a:pPr>
            <a:r>
              <a:rPr lang="en-US" dirty="0">
                <a:solidFill>
                  <a:prstClr val="black"/>
                </a:solidFill>
                <a:latin typeface="Trebuchet MS"/>
              </a:rPr>
              <a:t>H </a:t>
            </a:r>
            <a:r>
              <a:rPr lang="el-GR" dirty="0">
                <a:solidFill>
                  <a:prstClr val="black"/>
                </a:solidFill>
                <a:latin typeface="Trebuchet MS"/>
              </a:rPr>
              <a:t>διέγερση των κόλπων έπεται αυτής των κοιλίων</a:t>
            </a:r>
            <a:endParaRPr lang="en-US" dirty="0">
              <a:solidFill>
                <a:prstClr val="black"/>
              </a:solidFill>
              <a:latin typeface="Trebuchet MS"/>
            </a:endParaRPr>
          </a:p>
          <a:p>
            <a:pPr marL="285750" indent="-285750">
              <a:buClr>
                <a:srgbClr val="E40059">
                  <a:lumMod val="50000"/>
                </a:srgbClr>
              </a:buClr>
              <a:buFont typeface="Wingdings" pitchFamily="2" charset="2"/>
              <a:buChar char="§"/>
            </a:pPr>
            <a:endParaRPr lang="el-GR" dirty="0">
              <a:solidFill>
                <a:prstClr val="black"/>
              </a:solidFill>
              <a:latin typeface="Trebuchet MS"/>
            </a:endParaRPr>
          </a:p>
          <a:p>
            <a:pPr marL="285750" indent="-285750">
              <a:buClr>
                <a:srgbClr val="E40059">
                  <a:lumMod val="50000"/>
                </a:srgbClr>
              </a:buClr>
              <a:buFont typeface="Wingdings" pitchFamily="2" charset="2"/>
              <a:buChar char="§"/>
            </a:pPr>
            <a:r>
              <a:rPr lang="el-GR" dirty="0">
                <a:solidFill>
                  <a:prstClr val="black"/>
                </a:solidFill>
                <a:latin typeface="Trebuchet MS"/>
              </a:rPr>
              <a:t>Κύματα Ρ αρνητικά ΙΙ, ΙΙΙ, </a:t>
            </a:r>
            <a:r>
              <a:rPr lang="en-US" dirty="0">
                <a:solidFill>
                  <a:prstClr val="black"/>
                </a:solidFill>
                <a:latin typeface="Trebuchet MS"/>
              </a:rPr>
              <a:t>AVF, </a:t>
            </a:r>
            <a:r>
              <a:rPr lang="el-GR" dirty="0">
                <a:solidFill>
                  <a:prstClr val="black"/>
                </a:solidFill>
                <a:latin typeface="Trebuchet MS"/>
              </a:rPr>
              <a:t>που έπονται των </a:t>
            </a:r>
            <a:r>
              <a:rPr lang="en-US" dirty="0">
                <a:solidFill>
                  <a:prstClr val="black"/>
                </a:solidFill>
                <a:latin typeface="Trebuchet MS"/>
              </a:rPr>
              <a:t>QRS</a:t>
            </a:r>
            <a:endParaRPr lang="el-GR" dirty="0">
              <a:solidFill>
                <a:prstClr val="black"/>
              </a:solidFill>
              <a:latin typeface="Trebuchet MS"/>
            </a:endParaRPr>
          </a:p>
          <a:p>
            <a:endParaRPr lang="el-GR" dirty="0">
              <a:solidFill>
                <a:prstClr val="black"/>
              </a:solidFill>
              <a:latin typeface="Trebuchet MS"/>
            </a:endParaRPr>
          </a:p>
          <a:p>
            <a:endParaRPr lang="el-GR" dirty="0">
              <a:solidFill>
                <a:prstClr val="black"/>
              </a:solidFill>
              <a:latin typeface="Trebuchet MS"/>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976321" y="980727"/>
            <a:ext cx="2742203" cy="50827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60420" y="980728"/>
            <a:ext cx="515902" cy="50827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7223106" y="6238474"/>
            <a:ext cx="3121367" cy="430887"/>
          </a:xfrm>
          <a:prstGeom prst="rect">
            <a:avLst/>
          </a:prstGeom>
          <a:noFill/>
        </p:spPr>
        <p:txBody>
          <a:bodyPr wrap="none" rtlCol="0">
            <a:spAutoFit/>
          </a:bodyPr>
          <a:lstStyle/>
          <a:p>
            <a:r>
              <a:rPr lang="en-US" sz="1100" i="1" dirty="0">
                <a:solidFill>
                  <a:prstClr val="black"/>
                </a:solidFill>
                <a:latin typeface="Trebuchet MS"/>
              </a:rPr>
              <a:t>Clinical </a:t>
            </a:r>
            <a:r>
              <a:rPr lang="en-US" sz="1100" i="1" dirty="0" err="1">
                <a:solidFill>
                  <a:prstClr val="black"/>
                </a:solidFill>
                <a:latin typeface="Trebuchet MS"/>
              </a:rPr>
              <a:t>Arrhythmiology</a:t>
            </a:r>
            <a:r>
              <a:rPr lang="en-US" sz="1100" i="1" dirty="0">
                <a:solidFill>
                  <a:prstClr val="black"/>
                </a:solidFill>
                <a:latin typeface="Trebuchet MS"/>
              </a:rPr>
              <a:t> and Electrophysiology</a:t>
            </a:r>
          </a:p>
          <a:p>
            <a:r>
              <a:rPr lang="en-US" sz="1100" i="1" dirty="0" err="1">
                <a:solidFill>
                  <a:prstClr val="black"/>
                </a:solidFill>
                <a:latin typeface="Trebuchet MS"/>
              </a:rPr>
              <a:t>Issa</a:t>
            </a:r>
            <a:r>
              <a:rPr lang="en-US" sz="1100" i="1" dirty="0">
                <a:solidFill>
                  <a:prstClr val="black"/>
                </a:solidFill>
                <a:latin typeface="Trebuchet MS"/>
              </a:rPr>
              <a:t> Miller </a:t>
            </a:r>
            <a:r>
              <a:rPr lang="en-US" sz="1100" i="1" dirty="0" err="1">
                <a:solidFill>
                  <a:prstClr val="black"/>
                </a:solidFill>
                <a:latin typeface="Trebuchet MS"/>
              </a:rPr>
              <a:t>Zipes</a:t>
            </a:r>
            <a:r>
              <a:rPr lang="en-US" sz="1100" i="1" dirty="0">
                <a:solidFill>
                  <a:prstClr val="black"/>
                </a:solidFill>
                <a:latin typeface="Trebuchet MS"/>
              </a:rPr>
              <a:t>, 2009</a:t>
            </a:r>
            <a:endParaRPr lang="el-GR" sz="1100" i="1" dirty="0">
              <a:solidFill>
                <a:prstClr val="black"/>
              </a:solidFill>
              <a:latin typeface="Trebuchet MS"/>
            </a:endParaRPr>
          </a:p>
        </p:txBody>
      </p:sp>
    </p:spTree>
    <p:extLst>
      <p:ext uri="{BB962C8B-B14F-4D97-AF65-F5344CB8AC3E}">
        <p14:creationId xmlns:p14="http://schemas.microsoft.com/office/powerpoint/2010/main" xmlns="" val="2970310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fig1">
            <a:extLst>
              <a:ext uri="{FF2B5EF4-FFF2-40B4-BE49-F238E27FC236}">
                <a16:creationId xmlns:a16="http://schemas.microsoft.com/office/drawing/2014/main" xmlns="" id="{C8A24C10-2D71-4EC2-91E2-293B6C99B87C}"/>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83076" y="550417"/>
            <a:ext cx="10315852" cy="5956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43" name="Rectangle 3">
            <a:extLst>
              <a:ext uri="{FF2B5EF4-FFF2-40B4-BE49-F238E27FC236}">
                <a16:creationId xmlns:a16="http://schemas.microsoft.com/office/drawing/2014/main" xmlns="" id="{BA87CE43-9CC9-46B0-ABBF-1BEB2FF5A5FC}"/>
              </a:ext>
            </a:extLst>
          </p:cNvPr>
          <p:cNvSpPr>
            <a:spLocks noChangeArrowheads="1"/>
          </p:cNvSpPr>
          <p:nvPr/>
        </p:nvSpPr>
        <p:spPr bwMode="auto">
          <a:xfrm>
            <a:off x="1083076" y="550417"/>
            <a:ext cx="2343705" cy="360362"/>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dirty="0" err="1">
                <a:solidFill>
                  <a:srgbClr val="000000"/>
                </a:solidFill>
              </a:rPr>
              <a:t>AVnRT</a:t>
            </a:r>
            <a:endParaRPr lang="el-GR" altLang="el-GR" sz="1800" dirty="0">
              <a:solidFill>
                <a:srgbClr val="000000"/>
              </a:solidFill>
            </a:endParaRPr>
          </a:p>
        </p:txBody>
      </p:sp>
    </p:spTree>
    <p:extLst>
      <p:ext uri="{BB962C8B-B14F-4D97-AF65-F5344CB8AC3E}">
        <p14:creationId xmlns:p14="http://schemas.microsoft.com/office/powerpoint/2010/main" xmlns="" val="17096721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4">
            <a:extLst>
              <a:ext uri="{FF2B5EF4-FFF2-40B4-BE49-F238E27FC236}">
                <a16:creationId xmlns:a16="http://schemas.microsoft.com/office/drawing/2014/main" xmlns="" id="{3B07D512-929B-4077-AC53-448AD157E0AA}"/>
              </a:ext>
            </a:extLst>
          </p:cNvPr>
          <p:cNvSpPr>
            <a:spLocks noGrp="1" noChangeArrowheads="1"/>
          </p:cNvSpPr>
          <p:nvPr>
            <p:ph type="title"/>
          </p:nvPr>
        </p:nvSpPr>
        <p:spPr/>
        <p:txBody>
          <a:bodyPr/>
          <a:lstStyle/>
          <a:p>
            <a:pPr eaLnBrk="1" hangingPunct="1"/>
            <a:r>
              <a:rPr lang="en-US" altLang="el-GR"/>
              <a:t>128</a:t>
            </a:r>
            <a:endParaRPr lang="el-GR" altLang="el-GR"/>
          </a:p>
        </p:txBody>
      </p:sp>
      <p:graphicFrame>
        <p:nvGraphicFramePr>
          <p:cNvPr id="62467" name="Object 3">
            <a:extLst>
              <a:ext uri="{FF2B5EF4-FFF2-40B4-BE49-F238E27FC236}">
                <a16:creationId xmlns:a16="http://schemas.microsoft.com/office/drawing/2014/main" xmlns="" id="{88E012DD-7A26-4F30-BFEE-C3DB8FFFE500}"/>
              </a:ext>
            </a:extLst>
          </p:cNvPr>
          <p:cNvGraphicFramePr>
            <a:graphicFrameLocks noGrp="1" noChangeAspect="1"/>
          </p:cNvGraphicFramePr>
          <p:nvPr>
            <p:ph idx="1"/>
          </p:nvPr>
        </p:nvGraphicFramePr>
        <p:xfrm>
          <a:off x="2855914" y="115889"/>
          <a:ext cx="6192837" cy="6626225"/>
        </p:xfrm>
        <a:graphic>
          <a:graphicData uri="http://schemas.openxmlformats.org/presentationml/2006/ole">
            <p:oleObj spid="_x0000_s32784" name="Εικόνα bitmap" r:id="rId3" imgW="3514286" imgH="4629796" progId="PBrush">
              <p:embed/>
            </p:oleObj>
          </a:graphicData>
        </a:graphic>
      </p:graphicFrame>
    </p:spTree>
    <p:extLst>
      <p:ext uri="{BB962C8B-B14F-4D97-AF65-F5344CB8AC3E}">
        <p14:creationId xmlns:p14="http://schemas.microsoft.com/office/powerpoint/2010/main" xmlns="" val="1297691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671D9D8E-A81F-4AFD-A482-904DC53B1A53}"/>
              </a:ext>
            </a:extLst>
          </p:cNvPr>
          <p:cNvSpPr>
            <a:spLocks noGrp="1"/>
          </p:cNvSpPr>
          <p:nvPr>
            <p:ph type="title"/>
          </p:nvPr>
        </p:nvSpPr>
        <p:spPr>
          <a:xfrm>
            <a:off x="2809875" y="274639"/>
            <a:ext cx="6572250" cy="725487"/>
          </a:xfrm>
          <a:ln w="38100">
            <a:solidFill>
              <a:schemeClr val="tx1"/>
            </a:solidFill>
          </a:ln>
        </p:spPr>
        <p:txBody>
          <a:bodyPr/>
          <a:lstStyle/>
          <a:p>
            <a:pPr>
              <a:defRPr/>
            </a:pPr>
            <a:r>
              <a:rPr lang="en-US" sz="2000" b="1" i="1" dirty="0">
                <a:effectLst>
                  <a:outerShdw blurRad="38100" dist="38100" dir="2700000" algn="tl">
                    <a:srgbClr val="000000">
                      <a:alpha val="43137"/>
                    </a:srgbClr>
                  </a:outerShdw>
                </a:effectLst>
                <a:latin typeface="Verdana" pitchFamily="34" charset="0"/>
                <a:ea typeface="Verdana" pitchFamily="34" charset="0"/>
                <a:cs typeface="Verdana" pitchFamily="34" charset="0"/>
              </a:rPr>
              <a:t>MECHANISM OF CARDIAC ARRHYTHMIAS</a:t>
            </a:r>
            <a:endParaRPr lang="el-GR" sz="2000" dirty="0">
              <a:latin typeface="Verdana" pitchFamily="34" charset="0"/>
              <a:ea typeface="Verdana" pitchFamily="34" charset="0"/>
              <a:cs typeface="Verdana" pitchFamily="34" charset="0"/>
            </a:endParaRPr>
          </a:p>
        </p:txBody>
      </p:sp>
      <p:pic>
        <p:nvPicPr>
          <p:cNvPr id="11267" name="Picture 2" descr="C:\Users\Olina\Pictures\Οι σαρώσεις μου\2011-02 (Φεβ)\σάρωση0028.jpg">
            <a:extLst>
              <a:ext uri="{FF2B5EF4-FFF2-40B4-BE49-F238E27FC236}">
                <a16:creationId xmlns:a16="http://schemas.microsoft.com/office/drawing/2014/main" xmlns="" id="{BDBC969E-D2D8-4D0C-8A43-22C92ACB6B70}"/>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2024063" y="3214689"/>
            <a:ext cx="2932112" cy="3328987"/>
          </a:xfrm>
          <a:noFill/>
        </p:spPr>
      </p:pic>
      <p:pic>
        <p:nvPicPr>
          <p:cNvPr id="11268" name="Picture 3" descr="C:\Users\Olina\Pictures\Οι σαρώσεις μου\2011-02 (Φεβ)\σάρωση0029.jpg">
            <a:extLst>
              <a:ext uri="{FF2B5EF4-FFF2-40B4-BE49-F238E27FC236}">
                <a16:creationId xmlns:a16="http://schemas.microsoft.com/office/drawing/2014/main" xmlns="" id="{BD7DF7B1-8DF7-4801-8C30-7CFCCF53CE67}"/>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6381751" y="1285875"/>
            <a:ext cx="4073525"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69" name="Picture 4" descr="C:\Users\Olina\Pictures\Οι σαρώσεις μου\2011-02 (Φεβ)\σάρωση0030.jpg">
            <a:extLst>
              <a:ext uri="{FF2B5EF4-FFF2-40B4-BE49-F238E27FC236}">
                <a16:creationId xmlns:a16="http://schemas.microsoft.com/office/drawing/2014/main" xmlns="" id="{82C964F1-D092-4A4B-AB27-8CC049A1300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024063" y="1285875"/>
            <a:ext cx="40513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270" name="Picture 5">
            <a:extLst>
              <a:ext uri="{FF2B5EF4-FFF2-40B4-BE49-F238E27FC236}">
                <a16:creationId xmlns:a16="http://schemas.microsoft.com/office/drawing/2014/main" xmlns="" id="{8C188328-6A98-4B36-B10B-09E5D06B287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453064" y="4286251"/>
            <a:ext cx="4967287" cy="1795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 Ορθογώνιο">
            <a:extLst>
              <a:ext uri="{FF2B5EF4-FFF2-40B4-BE49-F238E27FC236}">
                <a16:creationId xmlns:a16="http://schemas.microsoft.com/office/drawing/2014/main" xmlns="" id="{BBF3837A-5E8A-485A-A8DF-335D39A2C452}"/>
              </a:ext>
            </a:extLst>
          </p:cNvPr>
          <p:cNvSpPr/>
          <p:nvPr/>
        </p:nvSpPr>
        <p:spPr>
          <a:xfrm>
            <a:off x="7239001" y="6438901"/>
            <a:ext cx="3643313" cy="276225"/>
          </a:xfrm>
          <a:prstGeom prst="rect">
            <a:avLst/>
          </a:prstGeom>
        </p:spPr>
        <p:txBody>
          <a:bodyPr>
            <a:spAutoFit/>
          </a:bodyPr>
          <a:lstStyle/>
          <a:p>
            <a:pPr fontAlgn="base">
              <a:spcBef>
                <a:spcPct val="0"/>
              </a:spcBef>
              <a:spcAft>
                <a:spcPct val="0"/>
              </a:spcAft>
              <a:defRPr/>
            </a:pPr>
            <a:r>
              <a:rPr lang="en-US" sz="1200" b="1" i="1" dirty="0" err="1">
                <a:solidFill>
                  <a:srgbClr val="FF0066"/>
                </a:solidFill>
                <a:effectLst>
                  <a:outerShdw blurRad="38100" dist="38100" dir="2700000" algn="tl">
                    <a:srgbClr val="000000">
                      <a:alpha val="43137"/>
                    </a:srgbClr>
                  </a:outerShdw>
                </a:effectLst>
                <a:latin typeface="Arial" charset="0"/>
              </a:rPr>
              <a:t>Electrophysiologic</a:t>
            </a:r>
            <a:r>
              <a:rPr lang="en-US" sz="1200" b="1" i="1" dirty="0">
                <a:solidFill>
                  <a:srgbClr val="FF0066"/>
                </a:solidFill>
                <a:effectLst>
                  <a:outerShdw blurRad="38100" dist="38100" dir="2700000" algn="tl">
                    <a:srgbClr val="000000">
                      <a:alpha val="43137"/>
                    </a:srgbClr>
                  </a:outerShdw>
                </a:effectLst>
                <a:latin typeface="Arial" charset="0"/>
              </a:rPr>
              <a:t> testing, Rich. </a:t>
            </a:r>
            <a:r>
              <a:rPr lang="en-US" sz="1200" b="1" i="1" dirty="0" err="1">
                <a:solidFill>
                  <a:srgbClr val="FF0066"/>
                </a:solidFill>
                <a:effectLst>
                  <a:outerShdw blurRad="38100" dist="38100" dir="2700000" algn="tl">
                    <a:srgbClr val="000000">
                      <a:alpha val="43137"/>
                    </a:srgbClr>
                  </a:outerShdw>
                </a:effectLst>
                <a:latin typeface="Arial" charset="0"/>
              </a:rPr>
              <a:t>Fogoros</a:t>
            </a:r>
            <a:endParaRPr lang="el-GR" sz="1200" b="1" i="1" dirty="0">
              <a:solidFill>
                <a:srgbClr val="FF0066"/>
              </a:solidFill>
              <a:effectLst>
                <a:outerShdw blurRad="38100" dist="38100" dir="2700000" algn="tl">
                  <a:srgbClr val="000000">
                    <a:alpha val="43137"/>
                  </a:srgbClr>
                </a:outerShdw>
              </a:effectLst>
              <a:latin typeface="Arial" charset="0"/>
            </a:endParaRPr>
          </a:p>
        </p:txBody>
      </p:sp>
      <p:sp>
        <p:nvSpPr>
          <p:cNvPr id="11272" name="9 - TextBox">
            <a:extLst>
              <a:ext uri="{FF2B5EF4-FFF2-40B4-BE49-F238E27FC236}">
                <a16:creationId xmlns:a16="http://schemas.microsoft.com/office/drawing/2014/main" xmlns="" id="{75D2A220-DCD0-4B09-9585-D3E9A5499AC2}"/>
              </a:ext>
            </a:extLst>
          </p:cNvPr>
          <p:cNvSpPr txBox="1">
            <a:spLocks noChangeArrowheads="1"/>
          </p:cNvSpPr>
          <p:nvPr/>
        </p:nvSpPr>
        <p:spPr bwMode="auto">
          <a:xfrm>
            <a:off x="1952626" y="1285875"/>
            <a:ext cx="42862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a:solidFill>
                  <a:srgbClr val="000000"/>
                </a:solidFill>
              </a:rPr>
              <a:t>a)</a:t>
            </a:r>
            <a:endParaRPr lang="el-GR" altLang="el-GR" sz="1800">
              <a:solidFill>
                <a:srgbClr val="000000"/>
              </a:solidFill>
            </a:endParaRPr>
          </a:p>
        </p:txBody>
      </p:sp>
      <p:sp>
        <p:nvSpPr>
          <p:cNvPr id="11273" name="10 - TextBox">
            <a:extLst>
              <a:ext uri="{FF2B5EF4-FFF2-40B4-BE49-F238E27FC236}">
                <a16:creationId xmlns:a16="http://schemas.microsoft.com/office/drawing/2014/main" xmlns="" id="{C94354A2-5C88-4F9B-BD93-1992CD6345A6}"/>
              </a:ext>
            </a:extLst>
          </p:cNvPr>
          <p:cNvSpPr txBox="1">
            <a:spLocks noChangeArrowheads="1"/>
          </p:cNvSpPr>
          <p:nvPr/>
        </p:nvSpPr>
        <p:spPr bwMode="auto">
          <a:xfrm>
            <a:off x="2024064" y="3214689"/>
            <a:ext cx="42862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a:solidFill>
                  <a:srgbClr val="000000"/>
                </a:solidFill>
              </a:rPr>
              <a:t>b)</a:t>
            </a:r>
            <a:endParaRPr lang="el-GR" altLang="el-GR" sz="1800">
              <a:solidFill>
                <a:srgbClr val="000000"/>
              </a:solidFill>
            </a:endParaRPr>
          </a:p>
        </p:txBody>
      </p:sp>
      <p:sp>
        <p:nvSpPr>
          <p:cNvPr id="11274" name="11 - TextBox">
            <a:extLst>
              <a:ext uri="{FF2B5EF4-FFF2-40B4-BE49-F238E27FC236}">
                <a16:creationId xmlns:a16="http://schemas.microsoft.com/office/drawing/2014/main" xmlns="" id="{12D95781-1062-4E62-88D5-B692BABD98C0}"/>
              </a:ext>
            </a:extLst>
          </p:cNvPr>
          <p:cNvSpPr txBox="1">
            <a:spLocks noChangeArrowheads="1"/>
          </p:cNvSpPr>
          <p:nvPr/>
        </p:nvSpPr>
        <p:spPr bwMode="auto">
          <a:xfrm>
            <a:off x="6381750" y="1285875"/>
            <a:ext cx="4191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800">
                <a:solidFill>
                  <a:srgbClr val="000000"/>
                </a:solidFill>
              </a:rPr>
              <a:t>c)</a:t>
            </a:r>
            <a:endParaRPr lang="el-GR" altLang="el-GR" sz="1800">
              <a:solidFill>
                <a:srgbClr val="000000"/>
              </a:solidFill>
            </a:endParaRPr>
          </a:p>
        </p:txBody>
      </p:sp>
    </p:spTree>
    <p:extLst>
      <p:ext uri="{BB962C8B-B14F-4D97-AF65-F5344CB8AC3E}">
        <p14:creationId xmlns:p14="http://schemas.microsoft.com/office/powerpoint/2010/main" xmlns="" val="15782478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2948" name="Rectangle 4">
            <a:extLst>
              <a:ext uri="{FF2B5EF4-FFF2-40B4-BE49-F238E27FC236}">
                <a16:creationId xmlns:a16="http://schemas.microsoft.com/office/drawing/2014/main" xmlns="" id="{6BA5CDBF-CB5F-4F7A-A0E9-2AC2EBC11E73}"/>
              </a:ext>
            </a:extLst>
          </p:cNvPr>
          <p:cNvSpPr>
            <a:spLocks noGrp="1" noChangeArrowheads="1"/>
          </p:cNvSpPr>
          <p:nvPr>
            <p:ph type="title"/>
          </p:nvPr>
        </p:nvSpPr>
        <p:spPr>
          <a:xfrm>
            <a:off x="1981200" y="-26988"/>
            <a:ext cx="8229600" cy="1139826"/>
          </a:xfrm>
        </p:spPr>
        <p:txBody>
          <a:bodyPr/>
          <a:lstStyle/>
          <a:p>
            <a:pPr eaLnBrk="1" hangingPunct="1">
              <a:defRPr/>
            </a:pPr>
            <a:r>
              <a:rPr lang="en-US" sz="2800" u="sng">
                <a:solidFill>
                  <a:schemeClr val="tx1"/>
                </a:solidFill>
                <a:effectLst/>
              </a:rPr>
              <a:t> </a:t>
            </a:r>
            <a:r>
              <a:rPr lang="el-GR" sz="2800" u="sng">
                <a:solidFill>
                  <a:schemeClr val="tx1"/>
                </a:solidFill>
                <a:effectLst/>
              </a:rPr>
              <a:t>4. Κολποκοιλιακοί αποκλεισμοί</a:t>
            </a:r>
            <a:r>
              <a:rPr lang="en-US"/>
              <a:t> </a:t>
            </a:r>
            <a:endParaRPr lang="el-GR"/>
          </a:p>
        </p:txBody>
      </p:sp>
      <p:graphicFrame>
        <p:nvGraphicFramePr>
          <p:cNvPr id="33795" name="Object 3">
            <a:extLst>
              <a:ext uri="{FF2B5EF4-FFF2-40B4-BE49-F238E27FC236}">
                <a16:creationId xmlns:a16="http://schemas.microsoft.com/office/drawing/2014/main" xmlns="" id="{0D609B71-0C81-42EF-A0AC-E905CCADB078}"/>
              </a:ext>
            </a:extLst>
          </p:cNvPr>
          <p:cNvGraphicFramePr>
            <a:graphicFrameLocks noGrp="1" noChangeAspect="1"/>
          </p:cNvGraphicFramePr>
          <p:nvPr>
            <p:ph idx="1"/>
          </p:nvPr>
        </p:nvGraphicFramePr>
        <p:xfrm>
          <a:off x="2424114" y="4365626"/>
          <a:ext cx="7272337" cy="1800225"/>
        </p:xfrm>
        <a:graphic>
          <a:graphicData uri="http://schemas.openxmlformats.org/presentationml/2006/ole">
            <p:oleObj spid="_x0000_s25617" name="Εικόνα bitmap" r:id="rId3" imgW="5477640" imgH="1123810" progId="PBrush">
              <p:embed/>
            </p:oleObj>
          </a:graphicData>
        </a:graphic>
      </p:graphicFrame>
      <p:sp>
        <p:nvSpPr>
          <p:cNvPr id="33796" name="Text Box 6">
            <a:extLst>
              <a:ext uri="{FF2B5EF4-FFF2-40B4-BE49-F238E27FC236}">
                <a16:creationId xmlns:a16="http://schemas.microsoft.com/office/drawing/2014/main" xmlns="" id="{8317BA7A-192A-4CA7-9389-F4D6AE071575}"/>
              </a:ext>
            </a:extLst>
          </p:cNvPr>
          <p:cNvSpPr txBox="1">
            <a:spLocks noChangeArrowheads="1"/>
          </p:cNvSpPr>
          <p:nvPr/>
        </p:nvSpPr>
        <p:spPr bwMode="auto">
          <a:xfrm>
            <a:off x="2063750" y="1052514"/>
            <a:ext cx="8135938" cy="328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b="1" i="1">
                <a:solidFill>
                  <a:srgbClr val="FF0066"/>
                </a:solidFill>
              </a:rPr>
              <a:t>1ου βαθμού Κ-Κ αποκλεισμός</a:t>
            </a:r>
          </a:p>
          <a:p>
            <a:pPr fontAlgn="base">
              <a:spcBef>
                <a:spcPct val="50000"/>
              </a:spcBef>
              <a:spcAft>
                <a:spcPct val="0"/>
              </a:spcAft>
              <a:buClrTx/>
              <a:buSzTx/>
              <a:buNone/>
            </a:pPr>
            <a:r>
              <a:rPr lang="el-GR" altLang="el-GR" sz="1800" u="sng">
                <a:solidFill>
                  <a:srgbClr val="FFFFFF"/>
                </a:solidFill>
              </a:rPr>
              <a:t>ΗΚΓ χαρακτηριστικά</a:t>
            </a:r>
            <a:r>
              <a:rPr lang="en-US" altLang="el-GR" sz="1800">
                <a:solidFill>
                  <a:srgbClr val="FFFFFF"/>
                </a:solidFill>
              </a:rPr>
              <a:t>:</a:t>
            </a:r>
            <a:endParaRPr lang="el-GR" altLang="el-GR" sz="1800">
              <a:solidFill>
                <a:srgbClr val="FFFFFF"/>
              </a:solidFill>
            </a:endParaRPr>
          </a:p>
          <a:p>
            <a:pPr fontAlgn="base">
              <a:spcBef>
                <a:spcPct val="50000"/>
              </a:spcBef>
              <a:spcAft>
                <a:spcPct val="0"/>
              </a:spcAft>
              <a:buClrTx/>
              <a:buSzTx/>
              <a:buFontTx/>
              <a:buChar char="-"/>
            </a:pPr>
            <a:r>
              <a:rPr lang="el-GR" altLang="el-GR" sz="1800">
                <a:solidFill>
                  <a:srgbClr val="FFFFFF"/>
                </a:solidFill>
              </a:rPr>
              <a:t> Αύξηση του</a:t>
            </a:r>
            <a:r>
              <a:rPr lang="en-US" altLang="el-GR" sz="1800">
                <a:solidFill>
                  <a:srgbClr val="FFFFFF"/>
                </a:solidFill>
              </a:rPr>
              <a:t> PQ</a:t>
            </a:r>
            <a:r>
              <a:rPr lang="el-GR" altLang="el-GR" sz="1800">
                <a:solidFill>
                  <a:srgbClr val="FFFFFF"/>
                </a:solidFill>
              </a:rPr>
              <a:t> &gt;0,20 </a:t>
            </a:r>
            <a:r>
              <a:rPr lang="en-US" altLang="el-GR" sz="1800">
                <a:solidFill>
                  <a:srgbClr val="FFFFFF"/>
                </a:solidFill>
              </a:rPr>
              <a:t>sec.</a:t>
            </a:r>
          </a:p>
          <a:p>
            <a:pPr fontAlgn="base">
              <a:spcBef>
                <a:spcPct val="50000"/>
              </a:spcBef>
              <a:spcAft>
                <a:spcPct val="0"/>
              </a:spcAft>
              <a:buClrTx/>
              <a:buSzTx/>
              <a:buNone/>
            </a:pPr>
            <a:r>
              <a:rPr lang="el-GR" altLang="el-GR" sz="1800" u="sng">
                <a:solidFill>
                  <a:srgbClr val="FFFFFF"/>
                </a:solidFill>
              </a:rPr>
              <a:t>Αίτια</a:t>
            </a:r>
            <a:r>
              <a:rPr lang="en-US" altLang="el-GR" sz="1800" u="sng">
                <a:solidFill>
                  <a:srgbClr val="FFFFFF"/>
                </a:solidFill>
              </a:rPr>
              <a:t>:</a:t>
            </a:r>
            <a:endParaRPr lang="el-GR" altLang="el-GR" sz="1800" u="sng">
              <a:solidFill>
                <a:srgbClr val="FFFFFF"/>
              </a:solidFill>
            </a:endParaRPr>
          </a:p>
          <a:p>
            <a:pPr fontAlgn="base">
              <a:spcBef>
                <a:spcPct val="50000"/>
              </a:spcBef>
              <a:spcAft>
                <a:spcPct val="0"/>
              </a:spcAft>
              <a:buClrTx/>
              <a:buSzTx/>
              <a:buFontTx/>
              <a:buChar char="-"/>
            </a:pPr>
            <a:r>
              <a:rPr lang="el-GR" altLang="el-GR" sz="1800">
                <a:solidFill>
                  <a:srgbClr val="FFFFFF"/>
                </a:solidFill>
              </a:rPr>
              <a:t> ΣΝ</a:t>
            </a:r>
          </a:p>
          <a:p>
            <a:pPr fontAlgn="base">
              <a:spcBef>
                <a:spcPct val="50000"/>
              </a:spcBef>
              <a:spcAft>
                <a:spcPct val="0"/>
              </a:spcAft>
              <a:buClrTx/>
              <a:buSzTx/>
              <a:buFontTx/>
              <a:buChar char="-"/>
            </a:pPr>
            <a:r>
              <a:rPr lang="el-GR" altLang="el-GR" sz="1800">
                <a:solidFill>
                  <a:srgbClr val="FFFFFF"/>
                </a:solidFill>
              </a:rPr>
              <a:t> Ρευματικός πυρετός.</a:t>
            </a:r>
          </a:p>
          <a:p>
            <a:pPr fontAlgn="base">
              <a:spcBef>
                <a:spcPct val="50000"/>
              </a:spcBef>
              <a:spcAft>
                <a:spcPct val="0"/>
              </a:spcAft>
              <a:buClrTx/>
              <a:buSzTx/>
              <a:buFontTx/>
              <a:buChar char="-"/>
            </a:pPr>
            <a:r>
              <a:rPr lang="el-GR" altLang="el-GR" sz="1800">
                <a:solidFill>
                  <a:srgbClr val="FFFFFF"/>
                </a:solidFill>
              </a:rPr>
              <a:t> Δακτυλίτιδα, β - αποκλειστές κλπ.</a:t>
            </a:r>
          </a:p>
          <a:p>
            <a:pPr fontAlgn="base">
              <a:spcBef>
                <a:spcPct val="50000"/>
              </a:spcBef>
              <a:spcAft>
                <a:spcPct val="0"/>
              </a:spcAft>
              <a:buClrTx/>
              <a:buSzTx/>
              <a:buFontTx/>
              <a:buChar char="-"/>
            </a:pPr>
            <a:r>
              <a:rPr lang="el-GR" altLang="el-GR" sz="1800">
                <a:solidFill>
                  <a:srgbClr val="FFFFFF"/>
                </a:solidFill>
              </a:rPr>
              <a:t> Παρασυμπαθητικοτονία.</a:t>
            </a:r>
          </a:p>
        </p:txBody>
      </p:sp>
    </p:spTree>
    <p:extLst>
      <p:ext uri="{BB962C8B-B14F-4D97-AF65-F5344CB8AC3E}">
        <p14:creationId xmlns:p14="http://schemas.microsoft.com/office/powerpoint/2010/main" xmlns="" val="25864870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4818" name="Object 3">
            <a:extLst>
              <a:ext uri="{FF2B5EF4-FFF2-40B4-BE49-F238E27FC236}">
                <a16:creationId xmlns:a16="http://schemas.microsoft.com/office/drawing/2014/main" xmlns="" id="{E4EC59AF-11B6-4327-8892-3D490E081DA7}"/>
              </a:ext>
            </a:extLst>
          </p:cNvPr>
          <p:cNvGraphicFramePr>
            <a:graphicFrameLocks noGrp="1" noChangeAspect="1"/>
          </p:cNvGraphicFramePr>
          <p:nvPr>
            <p:ph idx="1"/>
          </p:nvPr>
        </p:nvGraphicFramePr>
        <p:xfrm>
          <a:off x="2063750" y="4292601"/>
          <a:ext cx="7848600" cy="1584325"/>
        </p:xfrm>
        <a:graphic>
          <a:graphicData uri="http://schemas.openxmlformats.org/presentationml/2006/ole">
            <p:oleObj spid="_x0000_s26641" name="Εικόνα bitmap" r:id="rId3" imgW="5057143" imgH="1200318" progId="PBrush">
              <p:embed/>
            </p:oleObj>
          </a:graphicData>
        </a:graphic>
      </p:graphicFrame>
      <p:sp>
        <p:nvSpPr>
          <p:cNvPr id="34819" name="Text Box 5">
            <a:extLst>
              <a:ext uri="{FF2B5EF4-FFF2-40B4-BE49-F238E27FC236}">
                <a16:creationId xmlns:a16="http://schemas.microsoft.com/office/drawing/2014/main" xmlns="" id="{123382DC-ECE7-4EA2-8AF0-5A888076D346}"/>
              </a:ext>
            </a:extLst>
          </p:cNvPr>
          <p:cNvSpPr txBox="1">
            <a:spLocks noChangeArrowheads="1"/>
          </p:cNvSpPr>
          <p:nvPr/>
        </p:nvSpPr>
        <p:spPr bwMode="auto">
          <a:xfrm>
            <a:off x="1992313" y="476251"/>
            <a:ext cx="7777162" cy="344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2000" b="1" i="1">
                <a:solidFill>
                  <a:srgbClr val="FF0066"/>
                </a:solidFill>
              </a:rPr>
              <a:t>2ου βαθμού Κ-Κ αποκλεισμός</a:t>
            </a:r>
          </a:p>
          <a:p>
            <a:pPr fontAlgn="base">
              <a:spcBef>
                <a:spcPct val="50000"/>
              </a:spcBef>
              <a:spcAft>
                <a:spcPct val="0"/>
              </a:spcAft>
              <a:buClrTx/>
              <a:buSzTx/>
              <a:buFontTx/>
              <a:buAutoNum type="alphaLcPeriod"/>
            </a:pPr>
            <a:r>
              <a:rPr lang="en-US" altLang="el-GR" sz="2000" b="1" i="1">
                <a:solidFill>
                  <a:srgbClr val="FF0066"/>
                </a:solidFill>
              </a:rPr>
              <a:t>MOBITZ  I  ( Wenckebach)</a:t>
            </a:r>
          </a:p>
          <a:p>
            <a:pPr fontAlgn="base">
              <a:spcBef>
                <a:spcPct val="50000"/>
              </a:spcBef>
              <a:spcAft>
                <a:spcPct val="0"/>
              </a:spcAft>
              <a:buClrTx/>
              <a:buSzTx/>
              <a:buNone/>
            </a:pPr>
            <a:r>
              <a:rPr lang="el-GR" altLang="el-GR" sz="2000">
                <a:solidFill>
                  <a:srgbClr val="FFFFFF"/>
                </a:solidFill>
              </a:rPr>
              <a:t>ΗΚΓ χαρακτηριστικά</a:t>
            </a:r>
            <a:r>
              <a:rPr lang="en-US" altLang="el-GR" sz="2000">
                <a:solidFill>
                  <a:srgbClr val="FFFFFF"/>
                </a:solidFill>
              </a:rPr>
              <a:t>:</a:t>
            </a:r>
            <a:r>
              <a:rPr lang="el-GR" altLang="el-GR" sz="2000" b="1" i="1">
                <a:solidFill>
                  <a:srgbClr val="FFFFFF"/>
                </a:solidFill>
              </a:rPr>
              <a:t> </a:t>
            </a:r>
            <a:endParaRPr lang="en-US" altLang="el-GR" sz="2000" b="1" i="1">
              <a:solidFill>
                <a:srgbClr val="FFFFFF"/>
              </a:solidFill>
            </a:endParaRPr>
          </a:p>
          <a:p>
            <a:pPr fontAlgn="base">
              <a:spcBef>
                <a:spcPct val="50000"/>
              </a:spcBef>
              <a:spcAft>
                <a:spcPct val="0"/>
              </a:spcAft>
              <a:buClrTx/>
              <a:buSzTx/>
              <a:buNone/>
            </a:pPr>
            <a:r>
              <a:rPr lang="en-US" altLang="el-GR" sz="2000" b="1" i="1">
                <a:solidFill>
                  <a:srgbClr val="FFFFFF"/>
                </a:solidFill>
              </a:rPr>
              <a:t> </a:t>
            </a:r>
            <a:r>
              <a:rPr lang="en-US" altLang="el-GR" sz="2000">
                <a:solidFill>
                  <a:srgbClr val="FFFFFF"/>
                </a:solidFill>
              </a:rPr>
              <a:t>- </a:t>
            </a:r>
            <a:r>
              <a:rPr lang="el-GR" altLang="el-GR" sz="2000">
                <a:solidFill>
                  <a:srgbClr val="FFFFFF"/>
                </a:solidFill>
              </a:rPr>
              <a:t>Προοδευτική αύξηση του</a:t>
            </a:r>
            <a:r>
              <a:rPr lang="en-US" altLang="el-GR" sz="2000">
                <a:solidFill>
                  <a:srgbClr val="FFFFFF"/>
                </a:solidFill>
              </a:rPr>
              <a:t> PQ</a:t>
            </a:r>
            <a:r>
              <a:rPr lang="el-GR" altLang="el-GR" sz="2000">
                <a:solidFill>
                  <a:srgbClr val="FFFFFF"/>
                </a:solidFill>
              </a:rPr>
              <a:t> μέχρι έκπτωσης ενός </a:t>
            </a:r>
            <a:r>
              <a:rPr lang="en-US" altLang="el-GR" sz="2000">
                <a:solidFill>
                  <a:srgbClr val="FFFFFF"/>
                </a:solidFill>
              </a:rPr>
              <a:t>QRS.</a:t>
            </a:r>
          </a:p>
          <a:p>
            <a:pPr fontAlgn="base">
              <a:spcBef>
                <a:spcPct val="50000"/>
              </a:spcBef>
              <a:spcAft>
                <a:spcPct val="0"/>
              </a:spcAft>
              <a:buClrTx/>
              <a:buSzTx/>
              <a:buNone/>
            </a:pPr>
            <a:r>
              <a:rPr lang="en-US" altLang="el-GR" sz="2000">
                <a:solidFill>
                  <a:srgbClr val="FFFFFF"/>
                </a:solidFill>
              </a:rPr>
              <a:t> - QRS</a:t>
            </a:r>
            <a:r>
              <a:rPr lang="el-GR" altLang="el-GR" sz="2000">
                <a:solidFill>
                  <a:srgbClr val="FFFFFF"/>
                </a:solidFill>
              </a:rPr>
              <a:t> συνήθως φυσιολογικά.</a:t>
            </a:r>
            <a:endParaRPr lang="en-US" altLang="el-GR" sz="2000">
              <a:solidFill>
                <a:srgbClr val="FFFFFF"/>
              </a:solidFill>
            </a:endParaRPr>
          </a:p>
          <a:p>
            <a:pPr fontAlgn="base">
              <a:spcBef>
                <a:spcPct val="50000"/>
              </a:spcBef>
              <a:spcAft>
                <a:spcPct val="0"/>
              </a:spcAft>
              <a:buClrTx/>
              <a:buSzTx/>
              <a:buNone/>
            </a:pPr>
            <a:r>
              <a:rPr lang="en-US" altLang="el-GR" sz="2000">
                <a:solidFill>
                  <a:srgbClr val="FFFFFF"/>
                </a:solidFill>
              </a:rPr>
              <a:t> - </a:t>
            </a:r>
            <a:r>
              <a:rPr lang="el-GR" altLang="el-GR" sz="2000">
                <a:solidFill>
                  <a:srgbClr val="FFFFFF"/>
                </a:solidFill>
              </a:rPr>
              <a:t>Τα </a:t>
            </a:r>
            <a:r>
              <a:rPr lang="en-US" altLang="el-GR" sz="2000">
                <a:solidFill>
                  <a:srgbClr val="FFFFFF"/>
                </a:solidFill>
              </a:rPr>
              <a:t>R-R</a:t>
            </a:r>
            <a:r>
              <a:rPr lang="el-GR" altLang="el-GR" sz="2000">
                <a:solidFill>
                  <a:srgbClr val="FFFFFF"/>
                </a:solidFill>
              </a:rPr>
              <a:t> βραχύνονται προοδευτικά.</a:t>
            </a:r>
            <a:endParaRPr lang="en-US" altLang="el-GR" sz="2000">
              <a:solidFill>
                <a:srgbClr val="FFFFFF"/>
              </a:solidFill>
            </a:endParaRPr>
          </a:p>
          <a:p>
            <a:pPr fontAlgn="base">
              <a:spcBef>
                <a:spcPct val="50000"/>
              </a:spcBef>
              <a:spcAft>
                <a:spcPct val="0"/>
              </a:spcAft>
              <a:buClrTx/>
              <a:buSzTx/>
              <a:buNone/>
            </a:pPr>
            <a:r>
              <a:rPr lang="en-US" altLang="el-GR" sz="2000">
                <a:solidFill>
                  <a:srgbClr val="FFFFFF"/>
                </a:solidFill>
              </a:rPr>
              <a:t> - </a:t>
            </a:r>
            <a:r>
              <a:rPr lang="el-GR" altLang="el-GR" sz="2000">
                <a:solidFill>
                  <a:srgbClr val="FFFFFF"/>
                </a:solidFill>
              </a:rPr>
              <a:t>Το </a:t>
            </a:r>
            <a:r>
              <a:rPr lang="en-US" altLang="el-GR" sz="2000">
                <a:solidFill>
                  <a:srgbClr val="FFFFFF"/>
                </a:solidFill>
              </a:rPr>
              <a:t>P-P</a:t>
            </a:r>
            <a:r>
              <a:rPr lang="el-GR" altLang="el-GR" sz="2000">
                <a:solidFill>
                  <a:srgbClr val="FFFFFF"/>
                </a:solidFill>
              </a:rPr>
              <a:t> που δεν περιέχει </a:t>
            </a:r>
            <a:r>
              <a:rPr lang="en-US" altLang="el-GR" sz="2000">
                <a:solidFill>
                  <a:srgbClr val="FFFFFF"/>
                </a:solidFill>
              </a:rPr>
              <a:t>QRS</a:t>
            </a:r>
            <a:r>
              <a:rPr lang="el-GR" altLang="el-GR" sz="2000">
                <a:solidFill>
                  <a:srgbClr val="FFFFFF"/>
                </a:solidFill>
              </a:rPr>
              <a:t> είναι μικρότερο από το πιο μικρό</a:t>
            </a:r>
            <a:r>
              <a:rPr lang="en-US" altLang="el-GR" sz="2000">
                <a:solidFill>
                  <a:srgbClr val="FFFFFF"/>
                </a:solidFill>
              </a:rPr>
              <a:t> R-R.</a:t>
            </a:r>
            <a:endParaRPr lang="el-GR" altLang="el-GR" sz="2000">
              <a:solidFill>
                <a:srgbClr val="FFFFFF"/>
              </a:solidFill>
            </a:endParaRPr>
          </a:p>
        </p:txBody>
      </p:sp>
    </p:spTree>
    <p:extLst>
      <p:ext uri="{BB962C8B-B14F-4D97-AF65-F5344CB8AC3E}">
        <p14:creationId xmlns:p14="http://schemas.microsoft.com/office/powerpoint/2010/main" xmlns="" val="13213236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5842" name="Object 3">
            <a:extLst>
              <a:ext uri="{FF2B5EF4-FFF2-40B4-BE49-F238E27FC236}">
                <a16:creationId xmlns:a16="http://schemas.microsoft.com/office/drawing/2014/main" xmlns="" id="{79953D96-C6CE-45F9-8275-32F72365CCE3}"/>
              </a:ext>
            </a:extLst>
          </p:cNvPr>
          <p:cNvGraphicFramePr>
            <a:graphicFrameLocks noGrp="1" noChangeAspect="1"/>
          </p:cNvGraphicFramePr>
          <p:nvPr>
            <p:ph idx="1"/>
          </p:nvPr>
        </p:nvGraphicFramePr>
        <p:xfrm>
          <a:off x="2495550" y="576264"/>
          <a:ext cx="6192838" cy="6237287"/>
        </p:xfrm>
        <a:graphic>
          <a:graphicData uri="http://schemas.openxmlformats.org/presentationml/2006/ole">
            <p:oleObj spid="_x0000_s27665" name="Εικόνα bitmap" r:id="rId3" imgW="3371429" imgH="4428571" progId="PBrush">
              <p:embed/>
            </p:oleObj>
          </a:graphicData>
        </a:graphic>
      </p:graphicFrame>
      <p:sp>
        <p:nvSpPr>
          <p:cNvPr id="35843" name="Text Box 7">
            <a:extLst>
              <a:ext uri="{FF2B5EF4-FFF2-40B4-BE49-F238E27FC236}">
                <a16:creationId xmlns:a16="http://schemas.microsoft.com/office/drawing/2014/main" xmlns="" id="{4017CD1E-6F7E-4B3F-A579-405DEA581C09}"/>
              </a:ext>
            </a:extLst>
          </p:cNvPr>
          <p:cNvSpPr txBox="1">
            <a:spLocks noChangeArrowheads="1"/>
          </p:cNvSpPr>
          <p:nvPr/>
        </p:nvSpPr>
        <p:spPr bwMode="auto">
          <a:xfrm>
            <a:off x="2279650" y="260351"/>
            <a:ext cx="7704138"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n-US" altLang="el-GR" sz="1800" b="1" i="1">
                <a:solidFill>
                  <a:srgbClr val="FF0066"/>
                </a:solidFill>
              </a:rPr>
              <a:t>b. MOBITZ II</a:t>
            </a:r>
            <a:endParaRPr lang="el-GR" altLang="el-GR" sz="1800" b="1" i="1">
              <a:solidFill>
                <a:srgbClr val="FF0066"/>
              </a:solidFill>
            </a:endParaRPr>
          </a:p>
        </p:txBody>
      </p:sp>
    </p:spTree>
    <p:extLst>
      <p:ext uri="{BB962C8B-B14F-4D97-AF65-F5344CB8AC3E}">
        <p14:creationId xmlns:p14="http://schemas.microsoft.com/office/powerpoint/2010/main" xmlns="" val="2628081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6" name="Text Box 7">
            <a:extLst>
              <a:ext uri="{FF2B5EF4-FFF2-40B4-BE49-F238E27FC236}">
                <a16:creationId xmlns:a16="http://schemas.microsoft.com/office/drawing/2014/main" xmlns="" id="{9EA91C6D-B3BC-4D37-8324-E84558E8147B}"/>
              </a:ext>
            </a:extLst>
          </p:cNvPr>
          <p:cNvSpPr txBox="1">
            <a:spLocks noChangeArrowheads="1"/>
          </p:cNvSpPr>
          <p:nvPr/>
        </p:nvSpPr>
        <p:spPr bwMode="auto">
          <a:xfrm>
            <a:off x="1919288" y="188914"/>
            <a:ext cx="7777162"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n-US" altLang="el-GR" sz="2000" b="1" i="1">
                <a:solidFill>
                  <a:srgbClr val="FF0066"/>
                </a:solidFill>
              </a:rPr>
              <a:t>c.</a:t>
            </a:r>
            <a:r>
              <a:rPr lang="el-GR" altLang="el-GR" sz="2000" b="1" i="1">
                <a:solidFill>
                  <a:srgbClr val="FF0066"/>
                </a:solidFill>
              </a:rPr>
              <a:t>3ου βαθμού Κ-Κ αποκλεισμός</a:t>
            </a:r>
          </a:p>
        </p:txBody>
      </p:sp>
      <p:sp>
        <p:nvSpPr>
          <p:cNvPr id="36867" name="Text Box 8">
            <a:extLst>
              <a:ext uri="{FF2B5EF4-FFF2-40B4-BE49-F238E27FC236}">
                <a16:creationId xmlns:a16="http://schemas.microsoft.com/office/drawing/2014/main" xmlns="" id="{F5624CE1-1B34-469B-BB2E-24EB022F0217}"/>
              </a:ext>
            </a:extLst>
          </p:cNvPr>
          <p:cNvSpPr txBox="1">
            <a:spLocks noChangeArrowheads="1"/>
          </p:cNvSpPr>
          <p:nvPr/>
        </p:nvSpPr>
        <p:spPr bwMode="auto">
          <a:xfrm>
            <a:off x="2568576" y="620713"/>
            <a:ext cx="7775575"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ΗΚΓ χαρακτηριστικά</a:t>
            </a:r>
            <a:r>
              <a:rPr lang="en-US" altLang="el-GR" sz="1800">
                <a:solidFill>
                  <a:srgbClr val="FFFFFF"/>
                </a:solidFill>
              </a:rPr>
              <a:t>:</a:t>
            </a:r>
            <a:endParaRPr lang="el-GR" altLang="el-GR" sz="1800">
              <a:solidFill>
                <a:srgbClr val="FFFFFF"/>
              </a:solidFill>
            </a:endParaRPr>
          </a:p>
          <a:p>
            <a:pPr fontAlgn="base">
              <a:spcBef>
                <a:spcPct val="50000"/>
              </a:spcBef>
              <a:spcAft>
                <a:spcPct val="0"/>
              </a:spcAft>
              <a:buClrTx/>
              <a:buSzTx/>
              <a:buFontTx/>
              <a:buChar char="-"/>
            </a:pPr>
            <a:r>
              <a:rPr lang="el-GR" altLang="el-GR" sz="1800">
                <a:solidFill>
                  <a:srgbClr val="FFFFFF"/>
                </a:solidFill>
              </a:rPr>
              <a:t> </a:t>
            </a:r>
            <a:r>
              <a:rPr lang="en-US" altLang="el-GR" sz="1800">
                <a:solidFill>
                  <a:srgbClr val="FFFFFF"/>
                </a:solidFill>
              </a:rPr>
              <a:t>P </a:t>
            </a:r>
            <a:r>
              <a:rPr lang="el-GR" altLang="el-GR" sz="1800">
                <a:solidFill>
                  <a:srgbClr val="FFFFFF"/>
                </a:solidFill>
              </a:rPr>
              <a:t>Ρυθμικά</a:t>
            </a:r>
          </a:p>
          <a:p>
            <a:pPr fontAlgn="base">
              <a:spcBef>
                <a:spcPct val="50000"/>
              </a:spcBef>
              <a:spcAft>
                <a:spcPct val="0"/>
              </a:spcAft>
              <a:buClrTx/>
              <a:buSzTx/>
              <a:buFontTx/>
              <a:buChar char="-"/>
            </a:pPr>
            <a:r>
              <a:rPr lang="el-GR" altLang="el-GR" sz="1800">
                <a:solidFill>
                  <a:srgbClr val="FFFFFF"/>
                </a:solidFill>
              </a:rPr>
              <a:t> </a:t>
            </a:r>
            <a:r>
              <a:rPr lang="en-US" altLang="el-GR" sz="1800">
                <a:solidFill>
                  <a:srgbClr val="FFFFFF"/>
                </a:solidFill>
              </a:rPr>
              <a:t>QRS </a:t>
            </a:r>
            <a:r>
              <a:rPr lang="el-GR" altLang="el-GR" sz="1800">
                <a:solidFill>
                  <a:srgbClr val="FFFFFF"/>
                </a:solidFill>
              </a:rPr>
              <a:t>ρυθμικά και αραιά( 45-60  στο λεπτό, εάν το κέντρο βρίσκεται στο </a:t>
            </a:r>
            <a:r>
              <a:rPr lang="en-US" altLang="el-GR" sz="1800">
                <a:solidFill>
                  <a:srgbClr val="FFFFFF"/>
                </a:solidFill>
              </a:rPr>
              <a:t>His </a:t>
            </a:r>
            <a:r>
              <a:rPr lang="el-GR" altLang="el-GR" sz="1800">
                <a:solidFill>
                  <a:srgbClr val="FFFFFF"/>
                </a:solidFill>
              </a:rPr>
              <a:t>ή λιγότερο από 45/ λεπτό, εάν βρίσκεται στις κοιλίες).</a:t>
            </a:r>
          </a:p>
          <a:p>
            <a:pPr fontAlgn="base">
              <a:spcBef>
                <a:spcPct val="50000"/>
              </a:spcBef>
              <a:spcAft>
                <a:spcPct val="0"/>
              </a:spcAft>
              <a:buClrTx/>
              <a:buSzTx/>
              <a:buFontTx/>
              <a:buChar char="-"/>
            </a:pPr>
            <a:r>
              <a:rPr lang="el-GR" altLang="el-GR" sz="1800">
                <a:solidFill>
                  <a:srgbClr val="FFFFFF"/>
                </a:solidFill>
              </a:rPr>
              <a:t> Τα </a:t>
            </a:r>
            <a:r>
              <a:rPr lang="en-US" altLang="el-GR" sz="1800">
                <a:solidFill>
                  <a:srgbClr val="FFFFFF"/>
                </a:solidFill>
              </a:rPr>
              <a:t>P</a:t>
            </a:r>
            <a:r>
              <a:rPr lang="el-GR" altLang="el-GR" sz="1800">
                <a:solidFill>
                  <a:srgbClr val="FFFFFF"/>
                </a:solidFill>
              </a:rPr>
              <a:t> και τα </a:t>
            </a:r>
            <a:r>
              <a:rPr lang="en-US" altLang="el-GR" sz="1800">
                <a:solidFill>
                  <a:srgbClr val="FFFFFF"/>
                </a:solidFill>
              </a:rPr>
              <a:t>QRS</a:t>
            </a:r>
            <a:r>
              <a:rPr lang="el-GR" altLang="el-GR" sz="1800">
                <a:solidFill>
                  <a:srgbClr val="FFFFFF"/>
                </a:solidFill>
              </a:rPr>
              <a:t> ανεξάρτητα μεταξύ τους. </a:t>
            </a:r>
          </a:p>
        </p:txBody>
      </p:sp>
      <p:graphicFrame>
        <p:nvGraphicFramePr>
          <p:cNvPr id="36868" name="Object 10">
            <a:extLst>
              <a:ext uri="{FF2B5EF4-FFF2-40B4-BE49-F238E27FC236}">
                <a16:creationId xmlns:a16="http://schemas.microsoft.com/office/drawing/2014/main" xmlns="" id="{9854F2A1-0F7C-4433-A3DD-19DCF50B53C9}"/>
              </a:ext>
            </a:extLst>
          </p:cNvPr>
          <p:cNvGraphicFramePr>
            <a:graphicFrameLocks noGrp="1" noChangeAspect="1"/>
          </p:cNvGraphicFramePr>
          <p:nvPr>
            <p:ph idx="1"/>
          </p:nvPr>
        </p:nvGraphicFramePr>
        <p:xfrm>
          <a:off x="2782888" y="2492375"/>
          <a:ext cx="6265862" cy="2808288"/>
        </p:xfrm>
        <a:graphic>
          <a:graphicData uri="http://schemas.openxmlformats.org/presentationml/2006/ole">
            <p:oleObj spid="_x0000_s28689" name="Εικόνα bitmap" r:id="rId3" imgW="4944165" imgH="1743318" progId="PBrush">
              <p:embed/>
            </p:oleObj>
          </a:graphicData>
        </a:graphic>
      </p:graphicFrame>
      <p:sp>
        <p:nvSpPr>
          <p:cNvPr id="36869" name="Text Box 11">
            <a:extLst>
              <a:ext uri="{FF2B5EF4-FFF2-40B4-BE49-F238E27FC236}">
                <a16:creationId xmlns:a16="http://schemas.microsoft.com/office/drawing/2014/main" xmlns="" id="{71EAE9D2-7131-4C9A-8ECC-DE8AB29013D9}"/>
              </a:ext>
            </a:extLst>
          </p:cNvPr>
          <p:cNvSpPr txBox="1">
            <a:spLocks noChangeArrowheads="1"/>
          </p:cNvSpPr>
          <p:nvPr/>
        </p:nvSpPr>
        <p:spPr bwMode="auto">
          <a:xfrm>
            <a:off x="2566988" y="5445125"/>
            <a:ext cx="76327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Αίτια</a:t>
            </a:r>
            <a:r>
              <a:rPr lang="en-US" altLang="el-GR" sz="1800">
                <a:solidFill>
                  <a:srgbClr val="FFFFFF"/>
                </a:solidFill>
              </a:rPr>
              <a:t>: Lenegre, Lev, </a:t>
            </a:r>
            <a:r>
              <a:rPr lang="el-GR" altLang="el-GR" sz="1800">
                <a:solidFill>
                  <a:srgbClr val="FFFFFF"/>
                </a:solidFill>
              </a:rPr>
              <a:t> ΣΝ, Φάρμακα, ηλεκτρολυτικές διαταραχές, λοιμώδη νοσήματα, ρευματικός πυρετός καρδιοχειρουργική επέμβαση κλπ.</a:t>
            </a:r>
          </a:p>
        </p:txBody>
      </p:sp>
    </p:spTree>
    <p:extLst>
      <p:ext uri="{BB962C8B-B14F-4D97-AF65-F5344CB8AC3E}">
        <p14:creationId xmlns:p14="http://schemas.microsoft.com/office/powerpoint/2010/main" xmlns="" val="1447881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xmlns="" id="{5EEF8F08-8BD1-4006-8B3D-C93153E41FC1}"/>
              </a:ext>
            </a:extLst>
          </p:cNvPr>
          <p:cNvSpPr>
            <a:spLocks noGrp="1" noChangeArrowheads="1"/>
          </p:cNvSpPr>
          <p:nvPr>
            <p:ph type="title"/>
          </p:nvPr>
        </p:nvSpPr>
        <p:spPr/>
        <p:txBody>
          <a:bodyPr/>
          <a:lstStyle/>
          <a:p>
            <a:pPr eaLnBrk="1" hangingPunct="1">
              <a:defRPr/>
            </a:pPr>
            <a:r>
              <a:rPr lang="en-US"/>
              <a:t>140</a:t>
            </a:r>
            <a:endParaRPr lang="el-GR"/>
          </a:p>
        </p:txBody>
      </p:sp>
      <p:graphicFrame>
        <p:nvGraphicFramePr>
          <p:cNvPr id="37891" name="Object 3">
            <a:extLst>
              <a:ext uri="{FF2B5EF4-FFF2-40B4-BE49-F238E27FC236}">
                <a16:creationId xmlns:a16="http://schemas.microsoft.com/office/drawing/2014/main" xmlns="" id="{4245248E-29C0-4A23-8307-1ABCFA1275FE}"/>
              </a:ext>
            </a:extLst>
          </p:cNvPr>
          <p:cNvGraphicFramePr>
            <a:graphicFrameLocks noGrp="1" noChangeAspect="1"/>
          </p:cNvGraphicFramePr>
          <p:nvPr>
            <p:ph sz="half" idx="1"/>
          </p:nvPr>
        </p:nvGraphicFramePr>
        <p:xfrm>
          <a:off x="2711450" y="3860801"/>
          <a:ext cx="6624638" cy="2447925"/>
        </p:xfrm>
        <a:graphic>
          <a:graphicData uri="http://schemas.openxmlformats.org/presentationml/2006/ole">
            <p:oleObj spid="_x0000_s29713" name="Εικόνα bitmap" r:id="rId3" imgW="4944165" imgH="1743318" progId="PBrush">
              <p:embed/>
            </p:oleObj>
          </a:graphicData>
        </a:graphic>
      </p:graphicFrame>
      <p:pic>
        <p:nvPicPr>
          <p:cNvPr id="37892" name="Picture 6">
            <a:extLst>
              <a:ext uri="{FF2B5EF4-FFF2-40B4-BE49-F238E27FC236}">
                <a16:creationId xmlns:a16="http://schemas.microsoft.com/office/drawing/2014/main" xmlns="" id="{3A3214D3-20EF-4A11-B78A-A6366DD888F9}"/>
              </a:ext>
            </a:extLst>
          </p:cNvPr>
          <p:cNvPicPr>
            <a:picLocks noGrp="1" noChangeAspect="1" noChangeArrowheads="1"/>
          </p:cNvPicPr>
          <p:nvPr>
            <p:ph sz="half" idx="2"/>
          </p:nvPr>
        </p:nvPicPr>
        <p:blipFill>
          <a:blip r:embed="rId4">
            <a:extLst>
              <a:ext uri="{28A0092B-C50C-407E-A947-70E740481C1C}">
                <a14:useLocalDpi xmlns:a14="http://schemas.microsoft.com/office/drawing/2010/main" xmlns="" val="0"/>
              </a:ext>
            </a:extLst>
          </a:blip>
          <a:srcRect/>
          <a:stretch>
            <a:fillRect/>
          </a:stretch>
        </p:blipFill>
        <p:spPr>
          <a:xfrm>
            <a:off x="2640014" y="404813"/>
            <a:ext cx="6624637" cy="2736850"/>
          </a:xfr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52159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a:extLst>
              <a:ext uri="{FF2B5EF4-FFF2-40B4-BE49-F238E27FC236}">
                <a16:creationId xmlns:a16="http://schemas.microsoft.com/office/drawing/2014/main" xmlns="" id="{CAB1ADD0-B174-498D-BF85-684264BFAEA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67250" y="284923"/>
            <a:ext cx="51435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 Τίτλος">
            <a:extLst>
              <a:ext uri="{FF2B5EF4-FFF2-40B4-BE49-F238E27FC236}">
                <a16:creationId xmlns:a16="http://schemas.microsoft.com/office/drawing/2014/main" xmlns="" id="{D86EEBB2-2E86-4CBB-B2B1-6FA3E22E38D1}"/>
              </a:ext>
            </a:extLst>
          </p:cNvPr>
          <p:cNvSpPr>
            <a:spLocks noGrp="1"/>
          </p:cNvSpPr>
          <p:nvPr>
            <p:ph type="title"/>
          </p:nvPr>
        </p:nvSpPr>
        <p:spPr>
          <a:xfrm>
            <a:off x="2156811" y="39441"/>
            <a:ext cx="8229600" cy="548506"/>
          </a:xfrm>
        </p:spPr>
        <p:txBody>
          <a:bodyPr/>
          <a:lstStyle/>
          <a:p>
            <a:pPr>
              <a:defRPr/>
            </a:pPr>
            <a:r>
              <a:rPr lang="en-US" sz="5400" i="1" dirty="0"/>
              <a:t> </a:t>
            </a:r>
            <a:r>
              <a:rPr lang="en-US" sz="2400" b="1" i="1" dirty="0">
                <a:effectLst>
                  <a:outerShdw blurRad="38100" dist="38100" dir="2700000" algn="tl">
                    <a:srgbClr val="000000">
                      <a:alpha val="43137"/>
                    </a:srgbClr>
                  </a:outerShdw>
                </a:effectLst>
              </a:rPr>
              <a:t>The electrophysiology study in the evaluation of AV conduction disorders</a:t>
            </a:r>
            <a:endParaRPr lang="el-GR" sz="2400" dirty="0"/>
          </a:p>
        </p:txBody>
      </p:sp>
      <p:pic>
        <p:nvPicPr>
          <p:cNvPr id="70660" name="Picture 3">
            <a:extLst>
              <a:ext uri="{FF2B5EF4-FFF2-40B4-BE49-F238E27FC236}">
                <a16:creationId xmlns:a16="http://schemas.microsoft.com/office/drawing/2014/main" xmlns="" id="{4BEBBD3D-2871-4631-9E24-C827C52D529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695826" y="2428875"/>
            <a:ext cx="5114925"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661" name="Picture 4">
            <a:extLst>
              <a:ext uri="{FF2B5EF4-FFF2-40B4-BE49-F238E27FC236}">
                <a16:creationId xmlns:a16="http://schemas.microsoft.com/office/drawing/2014/main" xmlns="" id="{735A213F-2CEA-421C-B5BC-DF662138BC05}"/>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67250" y="4286251"/>
            <a:ext cx="5214938" cy="2500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6 - TextBox">
            <a:extLst>
              <a:ext uri="{FF2B5EF4-FFF2-40B4-BE49-F238E27FC236}">
                <a16:creationId xmlns:a16="http://schemas.microsoft.com/office/drawing/2014/main" xmlns="" id="{A985B858-59E6-4030-8B7C-D3620730120B}"/>
              </a:ext>
            </a:extLst>
          </p:cNvPr>
          <p:cNvSpPr txBox="1"/>
          <p:nvPr/>
        </p:nvSpPr>
        <p:spPr>
          <a:xfrm>
            <a:off x="1952625" y="1211263"/>
            <a:ext cx="2357438" cy="646112"/>
          </a:xfrm>
          <a:prstGeom prst="rect">
            <a:avLst/>
          </a:prstGeom>
          <a:noFill/>
        </p:spPr>
        <p:txBody>
          <a:bodyPr>
            <a:spAutoFit/>
          </a:bodyPr>
          <a:lstStyle/>
          <a:p>
            <a:pPr fontAlgn="base">
              <a:spcBef>
                <a:spcPct val="0"/>
              </a:spcBef>
              <a:spcAft>
                <a:spcPct val="0"/>
              </a:spcAft>
              <a:defRPr/>
            </a:pPr>
            <a:r>
              <a:rPr lang="en-US" b="1" i="1" dirty="0">
                <a:solidFill>
                  <a:srgbClr val="FF0066"/>
                </a:solidFill>
                <a:effectLst>
                  <a:outerShdw blurRad="38100" dist="38100" dir="2700000" algn="tl">
                    <a:srgbClr val="000000">
                      <a:alpha val="43137"/>
                    </a:srgbClr>
                  </a:outerShdw>
                </a:effectLst>
                <a:latin typeface="Arial" charset="0"/>
              </a:rPr>
              <a:t>Typical </a:t>
            </a:r>
            <a:r>
              <a:rPr lang="en-US" b="1" i="1" dirty="0" err="1">
                <a:solidFill>
                  <a:srgbClr val="FF0066"/>
                </a:solidFill>
                <a:effectLst>
                  <a:outerShdw blurRad="38100" dist="38100" dir="2700000" algn="tl">
                    <a:srgbClr val="000000">
                      <a:alpha val="43137"/>
                    </a:srgbClr>
                  </a:outerShdw>
                </a:effectLst>
                <a:latin typeface="Arial" charset="0"/>
              </a:rPr>
              <a:t>Mobitz</a:t>
            </a:r>
            <a:r>
              <a:rPr lang="en-US" b="1" i="1" dirty="0">
                <a:solidFill>
                  <a:srgbClr val="FF0066"/>
                </a:solidFill>
                <a:effectLst>
                  <a:outerShdw blurRad="38100" dist="38100" dir="2700000" algn="tl">
                    <a:srgbClr val="000000">
                      <a:alpha val="43137"/>
                    </a:srgbClr>
                  </a:outerShdw>
                </a:effectLst>
                <a:latin typeface="Arial" charset="0"/>
              </a:rPr>
              <a:t> I AV block</a:t>
            </a:r>
            <a:endParaRPr lang="el-GR" b="1" i="1" dirty="0">
              <a:solidFill>
                <a:srgbClr val="FF0066"/>
              </a:solidFill>
              <a:effectLst>
                <a:outerShdw blurRad="38100" dist="38100" dir="2700000" algn="tl">
                  <a:srgbClr val="000000">
                    <a:alpha val="43137"/>
                  </a:srgbClr>
                </a:outerShdw>
              </a:effectLst>
              <a:latin typeface="Arial" charset="0"/>
            </a:endParaRPr>
          </a:p>
        </p:txBody>
      </p:sp>
      <p:sp>
        <p:nvSpPr>
          <p:cNvPr id="8" name="7 - Ορθογώνιο">
            <a:extLst>
              <a:ext uri="{FF2B5EF4-FFF2-40B4-BE49-F238E27FC236}">
                <a16:creationId xmlns:a16="http://schemas.microsoft.com/office/drawing/2014/main" xmlns="" id="{87FC7E00-1ADD-48A5-BAF1-19472D578331}"/>
              </a:ext>
            </a:extLst>
          </p:cNvPr>
          <p:cNvSpPr/>
          <p:nvPr/>
        </p:nvSpPr>
        <p:spPr>
          <a:xfrm>
            <a:off x="1889126" y="5072064"/>
            <a:ext cx="2492375" cy="369887"/>
          </a:xfrm>
          <a:prstGeom prst="rect">
            <a:avLst/>
          </a:prstGeom>
        </p:spPr>
        <p:txBody>
          <a:bodyPr wrap="none">
            <a:spAutoFit/>
          </a:bodyPr>
          <a:lstStyle/>
          <a:p>
            <a:pPr fontAlgn="base">
              <a:spcBef>
                <a:spcPct val="0"/>
              </a:spcBef>
              <a:spcAft>
                <a:spcPct val="0"/>
              </a:spcAft>
              <a:defRPr/>
            </a:pPr>
            <a:r>
              <a:rPr lang="en-US" b="1" i="1" dirty="0">
                <a:solidFill>
                  <a:srgbClr val="FF0066"/>
                </a:solidFill>
                <a:effectLst>
                  <a:outerShdw blurRad="38100" dist="38100" dir="2700000" algn="tl">
                    <a:srgbClr val="000000">
                      <a:alpha val="43137"/>
                    </a:srgbClr>
                  </a:outerShdw>
                </a:effectLst>
                <a:latin typeface="Arial" charset="0"/>
              </a:rPr>
              <a:t>COMPLETE AV block</a:t>
            </a:r>
            <a:endParaRPr lang="el-GR" b="1" i="1" dirty="0">
              <a:solidFill>
                <a:srgbClr val="FF0066"/>
              </a:solidFill>
              <a:effectLst>
                <a:outerShdw blurRad="38100" dist="38100" dir="2700000" algn="tl">
                  <a:srgbClr val="000000">
                    <a:alpha val="43137"/>
                  </a:srgbClr>
                </a:outerShdw>
              </a:effectLst>
              <a:latin typeface="Arial" charset="0"/>
            </a:endParaRPr>
          </a:p>
        </p:txBody>
      </p:sp>
      <p:sp>
        <p:nvSpPr>
          <p:cNvPr id="9" name="8 - Ορθογώνιο">
            <a:extLst>
              <a:ext uri="{FF2B5EF4-FFF2-40B4-BE49-F238E27FC236}">
                <a16:creationId xmlns:a16="http://schemas.microsoft.com/office/drawing/2014/main" xmlns="" id="{6544DE04-5ACF-46CB-8896-F5B7BB4CCC4E}"/>
              </a:ext>
            </a:extLst>
          </p:cNvPr>
          <p:cNvSpPr/>
          <p:nvPr/>
        </p:nvSpPr>
        <p:spPr>
          <a:xfrm>
            <a:off x="1881188" y="3071814"/>
            <a:ext cx="2133600" cy="369887"/>
          </a:xfrm>
          <a:prstGeom prst="rect">
            <a:avLst/>
          </a:prstGeom>
        </p:spPr>
        <p:txBody>
          <a:bodyPr wrap="none">
            <a:spAutoFit/>
          </a:bodyPr>
          <a:lstStyle/>
          <a:p>
            <a:pPr fontAlgn="base">
              <a:spcBef>
                <a:spcPct val="0"/>
              </a:spcBef>
              <a:spcAft>
                <a:spcPct val="0"/>
              </a:spcAft>
              <a:defRPr/>
            </a:pPr>
            <a:r>
              <a:rPr lang="en-US" b="1" i="1" dirty="0" err="1">
                <a:solidFill>
                  <a:srgbClr val="FF0066"/>
                </a:solidFill>
                <a:effectLst>
                  <a:outerShdw blurRad="38100" dist="38100" dir="2700000" algn="tl">
                    <a:srgbClr val="000000">
                      <a:alpha val="43137"/>
                    </a:srgbClr>
                  </a:outerShdw>
                </a:effectLst>
                <a:latin typeface="Arial" charset="0"/>
              </a:rPr>
              <a:t>Mobitz</a:t>
            </a:r>
            <a:r>
              <a:rPr lang="en-US" b="1" i="1" dirty="0">
                <a:solidFill>
                  <a:srgbClr val="FF0066"/>
                </a:solidFill>
                <a:effectLst>
                  <a:outerShdw blurRad="38100" dist="38100" dir="2700000" algn="tl">
                    <a:srgbClr val="000000">
                      <a:alpha val="43137"/>
                    </a:srgbClr>
                  </a:outerShdw>
                </a:effectLst>
                <a:latin typeface="Arial" charset="0"/>
              </a:rPr>
              <a:t> II AV block</a:t>
            </a:r>
            <a:endParaRPr lang="el-GR" b="1" i="1" dirty="0">
              <a:solidFill>
                <a:srgbClr val="FF0066"/>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1206220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0594"/>
                                        </p:tgtEl>
                                        <p:attrNameLst>
                                          <p:attrName>style.visibility</p:attrName>
                                        </p:attrNameLst>
                                      </p:cBhvr>
                                      <p:to>
                                        <p:strVal val="visible"/>
                                      </p:to>
                                    </p:set>
                                    <p:animEffect transition="in" filter="fade">
                                      <p:cBhvr>
                                        <p:cTn id="13" dur="2000"/>
                                        <p:tgtEl>
                                          <p:spTgt spid="110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xmlns="" id="{C7A3756E-7FDF-46D7-9619-91D23FFF3F46}"/>
              </a:ext>
            </a:extLst>
          </p:cNvPr>
          <p:cNvSpPr>
            <a:spLocks noGrp="1" noChangeArrowheads="1"/>
          </p:cNvSpPr>
          <p:nvPr>
            <p:ph type="title"/>
          </p:nvPr>
        </p:nvSpPr>
        <p:spPr/>
        <p:txBody>
          <a:bodyPr/>
          <a:lstStyle/>
          <a:p>
            <a:pPr eaLnBrk="1" hangingPunct="1">
              <a:defRPr/>
            </a:pPr>
            <a:r>
              <a:rPr lang="el-GR" sz="2800" b="1" u="sng">
                <a:solidFill>
                  <a:schemeClr val="tx1"/>
                </a:solidFill>
              </a:rPr>
              <a:t>5.Κολποκοιλιακός διαχωρισμός</a:t>
            </a:r>
          </a:p>
        </p:txBody>
      </p:sp>
      <p:graphicFrame>
        <p:nvGraphicFramePr>
          <p:cNvPr id="38915" name="Object 3">
            <a:extLst>
              <a:ext uri="{FF2B5EF4-FFF2-40B4-BE49-F238E27FC236}">
                <a16:creationId xmlns:a16="http://schemas.microsoft.com/office/drawing/2014/main" xmlns="" id="{F0DCEEC8-F091-4596-A8D0-E48503AB2D53}"/>
              </a:ext>
            </a:extLst>
          </p:cNvPr>
          <p:cNvGraphicFramePr>
            <a:graphicFrameLocks noGrp="1" noChangeAspect="1"/>
          </p:cNvGraphicFramePr>
          <p:nvPr>
            <p:ph idx="1"/>
          </p:nvPr>
        </p:nvGraphicFramePr>
        <p:xfrm>
          <a:off x="2424113" y="2855914"/>
          <a:ext cx="7416800" cy="3381375"/>
        </p:xfrm>
        <a:graphic>
          <a:graphicData uri="http://schemas.openxmlformats.org/presentationml/2006/ole">
            <p:oleObj spid="_x0000_s30737" name="Εικόνα bitmap" r:id="rId3" imgW="3742857" imgH="3381847" progId="PBrush">
              <p:embed/>
            </p:oleObj>
          </a:graphicData>
        </a:graphic>
      </p:graphicFrame>
      <p:sp>
        <p:nvSpPr>
          <p:cNvPr id="38916" name="Text Box 5">
            <a:extLst>
              <a:ext uri="{FF2B5EF4-FFF2-40B4-BE49-F238E27FC236}">
                <a16:creationId xmlns:a16="http://schemas.microsoft.com/office/drawing/2014/main" xmlns="" id="{324DE16F-4F00-491E-A94A-C8D9DEDB2467}"/>
              </a:ext>
            </a:extLst>
          </p:cNvPr>
          <p:cNvSpPr txBox="1">
            <a:spLocks noChangeArrowheads="1"/>
          </p:cNvSpPr>
          <p:nvPr/>
        </p:nvSpPr>
        <p:spPr bwMode="auto">
          <a:xfrm>
            <a:off x="2135189" y="1412876"/>
            <a:ext cx="7921625"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80000"/>
              <a:buFont typeface="Wingdings" panose="05000000000000000000" pitchFamily="2" charset="2"/>
              <a:buChar char="Ø"/>
              <a:defRPr sz="3200">
                <a:solidFill>
                  <a:schemeClr val="tx1"/>
                </a:solidFill>
                <a:latin typeface="Arial" panose="020B0604020202020204" pitchFamily="34" charset="0"/>
              </a:defRPr>
            </a:lvl1pPr>
            <a:lvl2pPr marL="742950" indent="-285750">
              <a:spcBef>
                <a:spcPct val="20000"/>
              </a:spcBef>
              <a:buClr>
                <a:schemeClr val="tx2"/>
              </a:buClr>
              <a:buSzPct val="50000"/>
              <a:buFont typeface="Wingdings" panose="05000000000000000000" pitchFamily="2" charset="2"/>
              <a:buChar char="l"/>
              <a:defRPr sz="2800">
                <a:solidFill>
                  <a:schemeClr val="tx1"/>
                </a:solidFill>
                <a:latin typeface="Arial" panose="020B0604020202020204" pitchFamily="34" charset="0"/>
              </a:defRPr>
            </a:lvl2pPr>
            <a:lvl3pPr marL="1143000" indent="-228600">
              <a:spcBef>
                <a:spcPct val="20000"/>
              </a:spcBef>
              <a:buClr>
                <a:schemeClr val="accent2"/>
              </a:buClr>
              <a:buChar char="•"/>
              <a:defRPr sz="2400">
                <a:solidFill>
                  <a:schemeClr val="tx1"/>
                </a:solidFill>
                <a:latin typeface="Arial" panose="020B0604020202020204" pitchFamily="34" charset="0"/>
              </a:defRPr>
            </a:lvl3pPr>
            <a:lvl4pPr marL="1600200" indent="-228600">
              <a:spcBef>
                <a:spcPct val="20000"/>
              </a:spcBef>
              <a:buClr>
                <a:schemeClr val="folHlink"/>
              </a:buClr>
              <a:buSzPct val="50000"/>
              <a:buFont typeface="Wingdings" panose="05000000000000000000" pitchFamily="2" charset="2"/>
              <a:buChar char="l"/>
              <a:defRPr sz="2000">
                <a:solidFill>
                  <a:schemeClr val="tx1"/>
                </a:solidFill>
                <a:latin typeface="Arial" panose="020B0604020202020204" pitchFamily="34" charset="0"/>
              </a:defRPr>
            </a:lvl4pPr>
            <a:lvl5pPr marL="2057400" indent="-228600">
              <a:spcBef>
                <a:spcPct val="20000"/>
              </a:spcBef>
              <a:buClr>
                <a:schemeClr val="hlink"/>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anose="020B0604020202020204" pitchFamily="34" charset="0"/>
              </a:defRPr>
            </a:lvl9pPr>
          </a:lstStyle>
          <a:p>
            <a:pPr fontAlgn="base">
              <a:spcBef>
                <a:spcPct val="50000"/>
              </a:spcBef>
              <a:spcAft>
                <a:spcPct val="0"/>
              </a:spcAft>
              <a:buClrTx/>
              <a:buSzTx/>
              <a:buNone/>
            </a:pPr>
            <a:r>
              <a:rPr lang="el-GR" altLang="el-GR" sz="1800">
                <a:solidFill>
                  <a:srgbClr val="FFFFFF"/>
                </a:solidFill>
              </a:rPr>
              <a:t>Έχουμε δύο κέντρα κολπικό και κοιλιακό που το καθένα διεγείρεται ανεξάρτητα, αλλά έχουν σχεδόν την ίδια συχνότητα (είναι λίγο ταχύτερο το κοιλιακό) και έτσι αλληλοεμποδίζονται τα ερεθίσματά τους στο επίπεδο του κόμβου.</a:t>
            </a:r>
          </a:p>
        </p:txBody>
      </p:sp>
    </p:spTree>
    <p:extLst>
      <p:ext uri="{BB962C8B-B14F-4D97-AF65-F5344CB8AC3E}">
        <p14:creationId xmlns:p14="http://schemas.microsoft.com/office/powerpoint/2010/main" xmlns="" val="28101456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6" name="Rectangle 4">
            <a:extLst>
              <a:ext uri="{FF2B5EF4-FFF2-40B4-BE49-F238E27FC236}">
                <a16:creationId xmlns:a16="http://schemas.microsoft.com/office/drawing/2014/main" xmlns="" id="{955F65B7-73D1-47A5-A994-EBEDF8659534}"/>
              </a:ext>
            </a:extLst>
          </p:cNvPr>
          <p:cNvSpPr>
            <a:spLocks noGrp="1" noChangeArrowheads="1"/>
          </p:cNvSpPr>
          <p:nvPr>
            <p:ph type="title"/>
          </p:nvPr>
        </p:nvSpPr>
        <p:spPr/>
        <p:txBody>
          <a:bodyPr/>
          <a:lstStyle/>
          <a:p>
            <a:pPr eaLnBrk="1" hangingPunct="1">
              <a:defRPr/>
            </a:pPr>
            <a:r>
              <a:rPr lang="el-GR" sz="2800" u="sng"/>
              <a:t>Διαφορά Κ-Κ αποκλεισμού με Κ-Κ διαχωρισμού.</a:t>
            </a:r>
          </a:p>
        </p:txBody>
      </p:sp>
      <p:graphicFrame>
        <p:nvGraphicFramePr>
          <p:cNvPr id="39939" name="Object 3">
            <a:extLst>
              <a:ext uri="{FF2B5EF4-FFF2-40B4-BE49-F238E27FC236}">
                <a16:creationId xmlns:a16="http://schemas.microsoft.com/office/drawing/2014/main" xmlns="" id="{8CE875F2-6AE5-4E58-A4CB-E9D42D0EB57D}"/>
              </a:ext>
            </a:extLst>
          </p:cNvPr>
          <p:cNvGraphicFramePr>
            <a:graphicFrameLocks noGrp="1" noChangeAspect="1"/>
          </p:cNvGraphicFramePr>
          <p:nvPr>
            <p:ph idx="1"/>
            <p:extLst>
              <p:ext uri="{D42A27DB-BD31-4B8C-83A1-F6EECF244321}">
                <p14:modId xmlns:p14="http://schemas.microsoft.com/office/powerpoint/2010/main" xmlns="" val="21504448"/>
              </p:ext>
            </p:extLst>
          </p:nvPr>
        </p:nvGraphicFramePr>
        <p:xfrm>
          <a:off x="981513" y="1557338"/>
          <a:ext cx="10117122" cy="4348512"/>
        </p:xfrm>
        <a:graphic>
          <a:graphicData uri="http://schemas.openxmlformats.org/presentationml/2006/ole">
            <p:oleObj spid="_x0000_s31761" name="Εικόνα bitmap" r:id="rId3" imgW="3600000" imgH="3914286" progId="PBrush">
              <p:embed/>
            </p:oleObj>
          </a:graphicData>
        </a:graphic>
      </p:graphicFrame>
    </p:spTree>
    <p:extLst>
      <p:ext uri="{BB962C8B-B14F-4D97-AF65-F5344CB8AC3E}">
        <p14:creationId xmlns:p14="http://schemas.microsoft.com/office/powerpoint/2010/main" xmlns="" val="4139899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2" name="Rectangle 4">
            <a:extLst>
              <a:ext uri="{FF2B5EF4-FFF2-40B4-BE49-F238E27FC236}">
                <a16:creationId xmlns:a16="http://schemas.microsoft.com/office/drawing/2014/main" xmlns="" id="{94E6827E-F5EB-4E0A-A6F0-59DDB5A25B02}"/>
              </a:ext>
            </a:extLst>
          </p:cNvPr>
          <p:cNvSpPr>
            <a:spLocks noGrp="1" noChangeArrowheads="1"/>
          </p:cNvSpPr>
          <p:nvPr>
            <p:ph type="title"/>
          </p:nvPr>
        </p:nvSpPr>
        <p:spPr/>
        <p:txBody>
          <a:bodyPr/>
          <a:lstStyle/>
          <a:p>
            <a:pPr eaLnBrk="1" hangingPunct="1">
              <a:defRPr/>
            </a:pPr>
            <a:r>
              <a:rPr lang="en-US"/>
              <a:t>215</a:t>
            </a:r>
            <a:endParaRPr lang="el-GR"/>
          </a:p>
        </p:txBody>
      </p:sp>
      <p:graphicFrame>
        <p:nvGraphicFramePr>
          <p:cNvPr id="31746" name="Object 3">
            <a:extLst>
              <a:ext uri="{FF2B5EF4-FFF2-40B4-BE49-F238E27FC236}">
                <a16:creationId xmlns:a16="http://schemas.microsoft.com/office/drawing/2014/main" xmlns="" id="{36FB15C6-1DBA-476F-B038-62FE978EF066}"/>
              </a:ext>
            </a:extLst>
          </p:cNvPr>
          <p:cNvGraphicFramePr>
            <a:graphicFrameLocks noGrp="1" noChangeAspect="1"/>
          </p:cNvGraphicFramePr>
          <p:nvPr>
            <p:ph idx="1"/>
          </p:nvPr>
        </p:nvGraphicFramePr>
        <p:xfrm>
          <a:off x="2855914" y="620714"/>
          <a:ext cx="6624637" cy="5761037"/>
        </p:xfrm>
        <a:graphic>
          <a:graphicData uri="http://schemas.openxmlformats.org/presentationml/2006/ole">
            <p:oleObj spid="_x0000_s51210" name="Εικόνα bitmap" r:id="rId3" imgW="3619048" imgH="4296375" progId="PBrush">
              <p:embed/>
            </p:oleObj>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80" name="Rectangle 4">
            <a:extLst>
              <a:ext uri="{FF2B5EF4-FFF2-40B4-BE49-F238E27FC236}">
                <a16:creationId xmlns:a16="http://schemas.microsoft.com/office/drawing/2014/main" xmlns="" id="{F59B4A47-BB56-4D45-ACD1-326A8DCFA0A6}"/>
              </a:ext>
            </a:extLst>
          </p:cNvPr>
          <p:cNvSpPr>
            <a:spLocks noGrp="1" noChangeArrowheads="1"/>
          </p:cNvSpPr>
          <p:nvPr>
            <p:ph type="title"/>
          </p:nvPr>
        </p:nvSpPr>
        <p:spPr>
          <a:xfrm>
            <a:off x="1919288" y="1"/>
            <a:ext cx="8229600" cy="1139825"/>
          </a:xfrm>
        </p:spPr>
        <p:txBody>
          <a:bodyPr/>
          <a:lstStyle/>
          <a:p>
            <a:pPr eaLnBrk="1" hangingPunct="1">
              <a:defRPr/>
            </a:pPr>
            <a:r>
              <a:rPr lang="el-GR" sz="1800"/>
              <a:t>Μ.Α.Τ</a:t>
            </a:r>
          </a:p>
        </p:txBody>
      </p:sp>
      <p:graphicFrame>
        <p:nvGraphicFramePr>
          <p:cNvPr id="32770" name="Object 3">
            <a:extLst>
              <a:ext uri="{FF2B5EF4-FFF2-40B4-BE49-F238E27FC236}">
                <a16:creationId xmlns:a16="http://schemas.microsoft.com/office/drawing/2014/main" xmlns="" id="{BF0AE97C-C7E2-4716-9867-1251DA8B17B2}"/>
              </a:ext>
            </a:extLst>
          </p:cNvPr>
          <p:cNvGraphicFramePr>
            <a:graphicFrameLocks noGrp="1" noChangeAspect="1"/>
          </p:cNvGraphicFramePr>
          <p:nvPr>
            <p:ph idx="1"/>
          </p:nvPr>
        </p:nvGraphicFramePr>
        <p:xfrm>
          <a:off x="1992313" y="692150"/>
          <a:ext cx="7632700" cy="5905500"/>
        </p:xfrm>
        <a:graphic>
          <a:graphicData uri="http://schemas.openxmlformats.org/presentationml/2006/ole">
            <p:oleObj spid="_x0000_s52234" name="Εικόνα bitmap" r:id="rId3" imgW="3761905" imgH="4342857" progId="PBrush">
              <p:embed/>
            </p:oleObj>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54A3A775-A6BA-4C80-8ACA-F69671353FF8}"/>
              </a:ext>
            </a:extLst>
          </p:cNvPr>
          <p:cNvSpPr>
            <a:spLocks noGrp="1"/>
          </p:cNvSpPr>
          <p:nvPr>
            <p:ph type="title"/>
          </p:nvPr>
        </p:nvSpPr>
        <p:spPr>
          <a:xfrm>
            <a:off x="1981200" y="-71438"/>
            <a:ext cx="8229600" cy="1143001"/>
          </a:xfrm>
        </p:spPr>
        <p:txBody>
          <a:bodyPr/>
          <a:lstStyle/>
          <a:p>
            <a:pPr>
              <a:defRPr/>
            </a:pPr>
            <a:r>
              <a:rPr lang="en-US" sz="28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ELECTROPHYSIOLOGY LABORATORY</a:t>
            </a:r>
            <a:endParaRPr lang="el-GR" sz="28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5123" name="Picture 2">
            <a:extLst>
              <a:ext uri="{FF2B5EF4-FFF2-40B4-BE49-F238E27FC236}">
                <a16:creationId xmlns:a16="http://schemas.microsoft.com/office/drawing/2014/main" xmlns="" id="{AB4DAEF2-9851-4C5C-AED5-29C3DD9BD189}"/>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1738314" y="1000125"/>
            <a:ext cx="4306887" cy="2857500"/>
          </a:xfrm>
          <a:noFill/>
        </p:spPr>
      </p:pic>
      <p:sp>
        <p:nvSpPr>
          <p:cNvPr id="7" name="6 - TextBox">
            <a:extLst>
              <a:ext uri="{FF2B5EF4-FFF2-40B4-BE49-F238E27FC236}">
                <a16:creationId xmlns:a16="http://schemas.microsoft.com/office/drawing/2014/main" xmlns="" id="{DD9047FA-1AF5-48C2-AE29-943A5072A88C}"/>
              </a:ext>
            </a:extLst>
          </p:cNvPr>
          <p:cNvSpPr txBox="1"/>
          <p:nvPr/>
        </p:nvSpPr>
        <p:spPr>
          <a:xfrm>
            <a:off x="2452688" y="3857625"/>
            <a:ext cx="7429500" cy="2800350"/>
          </a:xfrm>
          <a:prstGeom prst="rect">
            <a:avLst/>
          </a:prstGeom>
          <a:noFill/>
        </p:spPr>
        <p:txBody>
          <a:bodyPr>
            <a:spAutoFit/>
          </a:bodyPr>
          <a:lstStyle/>
          <a:p>
            <a:pPr fontAlgn="base">
              <a:spcBef>
                <a:spcPct val="0"/>
              </a:spcBef>
              <a:spcAft>
                <a:spcPct val="0"/>
              </a:spcAft>
              <a:defRPr/>
            </a:pPr>
            <a:r>
              <a:rPr lang="en-US" sz="1600" dirty="0">
                <a:solidFill>
                  <a:srgbClr val="000000"/>
                </a:solidFill>
                <a:latin typeface="Arial" charset="0"/>
              </a:rPr>
              <a:t>-</a:t>
            </a:r>
            <a:r>
              <a:rPr lang="en-US" sz="1600" i="1" dirty="0">
                <a:solidFill>
                  <a:srgbClr val="000000"/>
                </a:solidFill>
                <a:effectLst>
                  <a:outerShdw blurRad="38100" dist="38100" dir="2700000" algn="tl">
                    <a:srgbClr val="000000">
                      <a:alpha val="43137"/>
                    </a:srgbClr>
                  </a:outerShdw>
                </a:effectLst>
                <a:latin typeface="Arial" charset="0"/>
              </a:rPr>
              <a:t>The radiographic table - cardiac stimulator - data acquisition/monitoring system</a:t>
            </a:r>
          </a:p>
          <a:p>
            <a:pPr fontAlgn="base">
              <a:spcBef>
                <a:spcPct val="0"/>
              </a:spcBef>
              <a:spcAft>
                <a:spcPct val="0"/>
              </a:spcAft>
              <a:defRPr/>
            </a:pPr>
            <a:endParaRPr lang="en-US" sz="1600" i="1" dirty="0">
              <a:solidFill>
                <a:srgbClr val="000000"/>
              </a:solidFill>
              <a:effectLst>
                <a:outerShdw blurRad="38100" dist="38100" dir="2700000" algn="tl">
                  <a:srgbClr val="000000">
                    <a:alpha val="43137"/>
                  </a:srgbClr>
                </a:outerShdw>
              </a:effectLst>
              <a:latin typeface="Arial" charset="0"/>
            </a:endParaRPr>
          </a:p>
          <a:p>
            <a:pPr fontAlgn="base">
              <a:spcBef>
                <a:spcPct val="0"/>
              </a:spcBef>
              <a:spcAft>
                <a:spcPct val="0"/>
              </a:spcAft>
              <a:buFontTx/>
              <a:buChar char="-"/>
              <a:defRPr/>
            </a:pPr>
            <a:r>
              <a:rPr lang="en-US" sz="1600" i="1" dirty="0">
                <a:solidFill>
                  <a:srgbClr val="000000"/>
                </a:solidFill>
                <a:effectLst>
                  <a:outerShdw blurRad="38100" dist="38100" dir="2700000" algn="tl">
                    <a:srgbClr val="000000">
                      <a:alpha val="43137"/>
                    </a:srgbClr>
                  </a:outerShdw>
                </a:effectLst>
                <a:latin typeface="Arial" charset="0"/>
              </a:rPr>
              <a:t>A range of diagnostic and mapping /ablation catheters</a:t>
            </a:r>
          </a:p>
          <a:p>
            <a:pPr fontAlgn="base">
              <a:spcBef>
                <a:spcPct val="0"/>
              </a:spcBef>
              <a:spcAft>
                <a:spcPct val="0"/>
              </a:spcAft>
              <a:buFontTx/>
              <a:buChar char="-"/>
              <a:defRPr/>
            </a:pPr>
            <a:endParaRPr lang="en-US" sz="1600" i="1" dirty="0">
              <a:solidFill>
                <a:srgbClr val="000000"/>
              </a:solidFill>
              <a:effectLst>
                <a:outerShdw blurRad="38100" dist="38100" dir="2700000" algn="tl">
                  <a:srgbClr val="000000">
                    <a:alpha val="43137"/>
                  </a:srgbClr>
                </a:outerShdw>
              </a:effectLst>
              <a:latin typeface="Arial" charset="0"/>
            </a:endParaRPr>
          </a:p>
          <a:p>
            <a:pPr fontAlgn="base">
              <a:spcBef>
                <a:spcPct val="0"/>
              </a:spcBef>
              <a:spcAft>
                <a:spcPct val="0"/>
              </a:spcAft>
              <a:buFontTx/>
              <a:buChar char="-"/>
              <a:defRPr/>
            </a:pPr>
            <a:r>
              <a:rPr lang="en-US" sz="1600" i="1" dirty="0">
                <a:solidFill>
                  <a:srgbClr val="000000"/>
                </a:solidFill>
                <a:effectLst>
                  <a:outerShdw blurRad="38100" dist="38100" dir="2700000" algn="tl">
                    <a:srgbClr val="000000">
                      <a:alpha val="43137"/>
                    </a:srgbClr>
                  </a:outerShdw>
                </a:effectLst>
                <a:latin typeface="Arial" charset="0"/>
              </a:rPr>
              <a:t>Radiofrequency energy generator</a:t>
            </a:r>
          </a:p>
          <a:p>
            <a:pPr fontAlgn="base">
              <a:spcBef>
                <a:spcPct val="0"/>
              </a:spcBef>
              <a:spcAft>
                <a:spcPct val="0"/>
              </a:spcAft>
              <a:buFontTx/>
              <a:buChar char="-"/>
              <a:defRPr/>
            </a:pPr>
            <a:endParaRPr lang="en-US" sz="1600" i="1" dirty="0">
              <a:solidFill>
                <a:srgbClr val="000000"/>
              </a:solidFill>
              <a:effectLst>
                <a:outerShdw blurRad="38100" dist="38100" dir="2700000" algn="tl">
                  <a:srgbClr val="000000">
                    <a:alpha val="43137"/>
                  </a:srgbClr>
                </a:outerShdw>
              </a:effectLst>
              <a:latin typeface="Arial" charset="0"/>
            </a:endParaRPr>
          </a:p>
          <a:p>
            <a:pPr fontAlgn="base">
              <a:spcBef>
                <a:spcPct val="0"/>
              </a:spcBef>
              <a:spcAft>
                <a:spcPct val="0"/>
              </a:spcAft>
              <a:buFontTx/>
              <a:buChar char="-"/>
              <a:defRPr/>
            </a:pPr>
            <a:r>
              <a:rPr lang="en-US" sz="1600" i="1" dirty="0">
                <a:solidFill>
                  <a:srgbClr val="000000"/>
                </a:solidFill>
                <a:effectLst>
                  <a:outerShdw blurRad="38100" dist="38100" dir="2700000" algn="tl">
                    <a:srgbClr val="000000">
                      <a:alpha val="43137"/>
                    </a:srgbClr>
                  </a:outerShdw>
                </a:effectLst>
                <a:latin typeface="Arial" charset="0"/>
              </a:rPr>
              <a:t>Pulse </a:t>
            </a:r>
            <a:r>
              <a:rPr lang="en-US" sz="1600" i="1" dirty="0" err="1">
                <a:solidFill>
                  <a:srgbClr val="000000"/>
                </a:solidFill>
                <a:effectLst>
                  <a:outerShdw blurRad="38100" dist="38100" dir="2700000" algn="tl">
                    <a:srgbClr val="000000">
                      <a:alpha val="43137"/>
                    </a:srgbClr>
                  </a:outerShdw>
                </a:effectLst>
                <a:latin typeface="Arial" charset="0"/>
              </a:rPr>
              <a:t>oximetry</a:t>
            </a:r>
            <a:r>
              <a:rPr lang="en-US" sz="1600" i="1" dirty="0">
                <a:solidFill>
                  <a:srgbClr val="000000"/>
                </a:solidFill>
                <a:effectLst>
                  <a:outerShdw blurRad="38100" dist="38100" dir="2700000" algn="tl">
                    <a:srgbClr val="000000">
                      <a:alpha val="43137"/>
                    </a:srgbClr>
                  </a:outerShdw>
                </a:effectLst>
                <a:latin typeface="Arial" charset="0"/>
              </a:rPr>
              <a:t>, hemodynamic monitoring equipment</a:t>
            </a:r>
          </a:p>
          <a:p>
            <a:pPr fontAlgn="base">
              <a:spcBef>
                <a:spcPct val="0"/>
              </a:spcBef>
              <a:spcAft>
                <a:spcPct val="0"/>
              </a:spcAft>
              <a:buFontTx/>
              <a:buChar char="-"/>
              <a:defRPr/>
            </a:pPr>
            <a:endParaRPr lang="en-US" sz="1600" i="1" dirty="0">
              <a:solidFill>
                <a:srgbClr val="000000"/>
              </a:solidFill>
              <a:effectLst>
                <a:outerShdw blurRad="38100" dist="38100" dir="2700000" algn="tl">
                  <a:srgbClr val="000000">
                    <a:alpha val="43137"/>
                  </a:srgbClr>
                </a:outerShdw>
              </a:effectLst>
              <a:latin typeface="Arial" charset="0"/>
            </a:endParaRPr>
          </a:p>
          <a:p>
            <a:pPr fontAlgn="base">
              <a:spcBef>
                <a:spcPct val="0"/>
              </a:spcBef>
              <a:spcAft>
                <a:spcPct val="0"/>
              </a:spcAft>
              <a:buFontTx/>
              <a:buChar char="-"/>
              <a:defRPr/>
            </a:pPr>
            <a:r>
              <a:rPr lang="en-US" sz="1600" i="1" dirty="0">
                <a:solidFill>
                  <a:srgbClr val="000000"/>
                </a:solidFill>
                <a:effectLst>
                  <a:outerShdw blurRad="38100" dist="38100" dir="2700000" algn="tl">
                    <a:srgbClr val="000000">
                      <a:alpha val="43137"/>
                    </a:srgbClr>
                  </a:outerShdw>
                </a:effectLst>
                <a:latin typeface="Arial" charset="0"/>
              </a:rPr>
              <a:t>External defibrillator, temporary pacemaker</a:t>
            </a:r>
          </a:p>
          <a:p>
            <a:pPr fontAlgn="base">
              <a:spcBef>
                <a:spcPct val="0"/>
              </a:spcBef>
              <a:spcAft>
                <a:spcPct val="0"/>
              </a:spcAft>
              <a:defRPr/>
            </a:pPr>
            <a:endParaRPr lang="en-US" sz="1600" i="1" dirty="0">
              <a:solidFill>
                <a:srgbClr val="000000"/>
              </a:solidFill>
              <a:effectLst>
                <a:outerShdw blurRad="38100" dist="38100" dir="2700000" algn="tl">
                  <a:srgbClr val="000000">
                    <a:alpha val="43137"/>
                  </a:srgbClr>
                </a:outerShdw>
              </a:effectLst>
              <a:latin typeface="Arial" charset="0"/>
            </a:endParaRPr>
          </a:p>
          <a:p>
            <a:pPr fontAlgn="base">
              <a:spcBef>
                <a:spcPct val="0"/>
              </a:spcBef>
              <a:spcAft>
                <a:spcPct val="0"/>
              </a:spcAft>
              <a:defRPr/>
            </a:pPr>
            <a:r>
              <a:rPr lang="en-US" sz="1600" i="1" dirty="0">
                <a:solidFill>
                  <a:srgbClr val="000000"/>
                </a:solidFill>
                <a:effectLst>
                  <a:outerShdw blurRad="38100" dist="38100" dir="2700000" algn="tl">
                    <a:srgbClr val="000000">
                      <a:alpha val="43137"/>
                    </a:srgbClr>
                  </a:outerShdw>
                </a:effectLst>
                <a:latin typeface="Arial" charset="0"/>
              </a:rPr>
              <a:t>- Resuscitation equipment.</a:t>
            </a:r>
            <a:endParaRPr lang="el-GR" sz="1600" i="1" dirty="0">
              <a:solidFill>
                <a:srgbClr val="000000"/>
              </a:solidFill>
              <a:effectLst>
                <a:outerShdw blurRad="38100" dist="38100" dir="2700000" algn="tl">
                  <a:srgbClr val="000000">
                    <a:alpha val="43137"/>
                  </a:srgbClr>
                </a:outerShdw>
              </a:effectLst>
              <a:latin typeface="Arial" charset="0"/>
            </a:endParaRPr>
          </a:p>
        </p:txBody>
      </p:sp>
      <p:pic>
        <p:nvPicPr>
          <p:cNvPr id="5125" name="Picture 5">
            <a:extLst>
              <a:ext uri="{FF2B5EF4-FFF2-40B4-BE49-F238E27FC236}">
                <a16:creationId xmlns:a16="http://schemas.microsoft.com/office/drawing/2014/main" xmlns="" id="{16E042CD-4F49-4C4A-B8D4-D67737BE2B7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67438" y="1000125"/>
            <a:ext cx="3929062"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8 - Ορθογώνιο">
            <a:extLst>
              <a:ext uri="{FF2B5EF4-FFF2-40B4-BE49-F238E27FC236}">
                <a16:creationId xmlns:a16="http://schemas.microsoft.com/office/drawing/2014/main" xmlns="" id="{75BF4F59-2227-42ED-8E02-C4FC5E7267F9}"/>
              </a:ext>
            </a:extLst>
          </p:cNvPr>
          <p:cNvSpPr/>
          <p:nvPr/>
        </p:nvSpPr>
        <p:spPr>
          <a:xfrm>
            <a:off x="7416800" y="6438901"/>
            <a:ext cx="3036888" cy="276225"/>
          </a:xfrm>
          <a:prstGeom prst="rect">
            <a:avLst/>
          </a:prstGeom>
        </p:spPr>
        <p:txBody>
          <a:bodyPr wrap="none">
            <a:spAutoFit/>
          </a:bodyPr>
          <a:lstStyle/>
          <a:p>
            <a:pPr fontAlgn="base">
              <a:spcBef>
                <a:spcPct val="0"/>
              </a:spcBef>
              <a:spcAft>
                <a:spcPct val="0"/>
              </a:spcAft>
              <a:defRPr/>
            </a:pPr>
            <a:r>
              <a:rPr lang="en-US" sz="1200" b="1" i="1" dirty="0">
                <a:solidFill>
                  <a:srgbClr val="FF0066"/>
                </a:solidFill>
                <a:effectLst>
                  <a:outerShdw blurRad="38100" dist="38100" dir="2700000" algn="tl">
                    <a:srgbClr val="000000">
                      <a:alpha val="43137"/>
                    </a:srgbClr>
                  </a:outerShdw>
                </a:effectLst>
                <a:latin typeface="Arial" charset="0"/>
              </a:rPr>
              <a:t>Textbook of Cardiac Electrophysiology</a:t>
            </a:r>
            <a:endParaRPr lang="el-GR" sz="1200" b="1" i="1" dirty="0">
              <a:solidFill>
                <a:srgbClr val="FF0066"/>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5506308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3794" name="Object 3">
            <a:extLst>
              <a:ext uri="{FF2B5EF4-FFF2-40B4-BE49-F238E27FC236}">
                <a16:creationId xmlns:a16="http://schemas.microsoft.com/office/drawing/2014/main" xmlns="" id="{C78D70F2-F0CE-486C-AE03-911815B0C78F}"/>
              </a:ext>
            </a:extLst>
          </p:cNvPr>
          <p:cNvGraphicFramePr>
            <a:graphicFrameLocks noGrp="1" noChangeAspect="1"/>
          </p:cNvGraphicFramePr>
          <p:nvPr>
            <p:ph idx="1"/>
          </p:nvPr>
        </p:nvGraphicFramePr>
        <p:xfrm>
          <a:off x="1992314" y="476250"/>
          <a:ext cx="7704137" cy="5905500"/>
        </p:xfrm>
        <a:graphic>
          <a:graphicData uri="http://schemas.openxmlformats.org/presentationml/2006/ole">
            <p:oleObj spid="_x0000_s53258" name="Εικόνα bitmap" r:id="rId3" imgW="3723810" imgH="4505954" progId="PBrush">
              <p:embed/>
            </p:oleObj>
          </a:graphicData>
        </a:graphic>
      </p:graphicFrame>
      <p:sp>
        <p:nvSpPr>
          <p:cNvPr id="33795" name="Text Box 7">
            <a:extLst>
              <a:ext uri="{FF2B5EF4-FFF2-40B4-BE49-F238E27FC236}">
                <a16:creationId xmlns:a16="http://schemas.microsoft.com/office/drawing/2014/main" xmlns="" id="{2EAE5265-A63C-44B9-AA8F-B2D629A64256}"/>
              </a:ext>
            </a:extLst>
          </p:cNvPr>
          <p:cNvSpPr txBox="1">
            <a:spLocks noChangeArrowheads="1"/>
          </p:cNvSpPr>
          <p:nvPr/>
        </p:nvSpPr>
        <p:spPr bwMode="auto">
          <a:xfrm>
            <a:off x="1703388" y="6491288"/>
            <a:ext cx="18732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base" hangingPunct="1">
              <a:spcBef>
                <a:spcPct val="50000"/>
              </a:spcBef>
              <a:spcAft>
                <a:spcPct val="0"/>
              </a:spcAft>
            </a:pPr>
            <a:r>
              <a:rPr lang="el-GR" altLang="el-GR">
                <a:solidFill>
                  <a:srgbClr val="FFFFFF"/>
                </a:solidFill>
              </a:rPr>
              <a:t>Α</a:t>
            </a:r>
            <a:r>
              <a:rPr lang="en-US" altLang="el-GR">
                <a:solidFill>
                  <a:srgbClr val="FFFFFF"/>
                </a:solidFill>
              </a:rPr>
              <a:t>fib</a:t>
            </a:r>
            <a:endParaRPr lang="el-GR" altLang="el-GR">
              <a:solidFill>
                <a:srgbClr val="FFFFFF"/>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6" name="Rectangle 4">
            <a:extLst>
              <a:ext uri="{FF2B5EF4-FFF2-40B4-BE49-F238E27FC236}">
                <a16:creationId xmlns:a16="http://schemas.microsoft.com/office/drawing/2014/main" xmlns="" id="{3041061B-6770-411E-BD19-321AA05477CE}"/>
              </a:ext>
            </a:extLst>
          </p:cNvPr>
          <p:cNvSpPr>
            <a:spLocks noGrp="1" noChangeArrowheads="1"/>
          </p:cNvSpPr>
          <p:nvPr>
            <p:ph type="title"/>
          </p:nvPr>
        </p:nvSpPr>
        <p:spPr>
          <a:xfrm>
            <a:off x="9875838" y="0"/>
            <a:ext cx="792162" cy="558800"/>
          </a:xfrm>
        </p:spPr>
        <p:txBody>
          <a:bodyPr/>
          <a:lstStyle/>
          <a:p>
            <a:pPr eaLnBrk="1" hangingPunct="1">
              <a:defRPr/>
            </a:pPr>
            <a:r>
              <a:rPr lang="en-US" sz="2000"/>
              <a:t>229</a:t>
            </a:r>
            <a:endParaRPr lang="el-GR" sz="2000"/>
          </a:p>
        </p:txBody>
      </p:sp>
      <p:graphicFrame>
        <p:nvGraphicFramePr>
          <p:cNvPr id="34818" name="Object 3">
            <a:extLst>
              <a:ext uri="{FF2B5EF4-FFF2-40B4-BE49-F238E27FC236}">
                <a16:creationId xmlns:a16="http://schemas.microsoft.com/office/drawing/2014/main" xmlns="" id="{7F8BF61B-1484-4230-8748-1C993D6EBE3E}"/>
              </a:ext>
            </a:extLst>
          </p:cNvPr>
          <p:cNvGraphicFramePr>
            <a:graphicFrameLocks noGrp="1" noChangeAspect="1"/>
          </p:cNvGraphicFramePr>
          <p:nvPr>
            <p:ph idx="1"/>
          </p:nvPr>
        </p:nvGraphicFramePr>
        <p:xfrm>
          <a:off x="2424113" y="333375"/>
          <a:ext cx="7129462" cy="5976938"/>
        </p:xfrm>
        <a:graphic>
          <a:graphicData uri="http://schemas.openxmlformats.org/presentationml/2006/ole">
            <p:oleObj spid="_x0000_s54282" name="Εικόνα bitmap" r:id="rId3" imgW="3657143" imgH="4952381" progId="PBrush">
              <p:embed/>
            </p:oleObj>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4" name="Rectangle 4">
            <a:extLst>
              <a:ext uri="{FF2B5EF4-FFF2-40B4-BE49-F238E27FC236}">
                <a16:creationId xmlns:a16="http://schemas.microsoft.com/office/drawing/2014/main" xmlns="" id="{1375E088-CCEC-4E15-A6D7-66C2719B83A3}"/>
              </a:ext>
            </a:extLst>
          </p:cNvPr>
          <p:cNvSpPr>
            <a:spLocks noGrp="1" noChangeArrowheads="1"/>
          </p:cNvSpPr>
          <p:nvPr>
            <p:ph type="title"/>
          </p:nvPr>
        </p:nvSpPr>
        <p:spPr>
          <a:xfrm>
            <a:off x="9217026" y="1"/>
            <a:ext cx="1450975" cy="487363"/>
          </a:xfrm>
        </p:spPr>
        <p:txBody>
          <a:bodyPr/>
          <a:lstStyle/>
          <a:p>
            <a:pPr eaLnBrk="1" hangingPunct="1">
              <a:defRPr/>
            </a:pPr>
            <a:r>
              <a:rPr lang="en-US" sz="1800"/>
              <a:t>231</a:t>
            </a:r>
            <a:endParaRPr lang="el-GR" sz="1800"/>
          </a:p>
        </p:txBody>
      </p:sp>
      <p:graphicFrame>
        <p:nvGraphicFramePr>
          <p:cNvPr id="35842" name="Object 3">
            <a:extLst>
              <a:ext uri="{FF2B5EF4-FFF2-40B4-BE49-F238E27FC236}">
                <a16:creationId xmlns:a16="http://schemas.microsoft.com/office/drawing/2014/main" xmlns="" id="{AFA81DFE-D43F-40A0-B4C1-363023AC2E15}"/>
              </a:ext>
            </a:extLst>
          </p:cNvPr>
          <p:cNvGraphicFramePr>
            <a:graphicFrameLocks noGrp="1" noChangeAspect="1"/>
          </p:cNvGraphicFramePr>
          <p:nvPr>
            <p:ph idx="1"/>
          </p:nvPr>
        </p:nvGraphicFramePr>
        <p:xfrm>
          <a:off x="2424114" y="620714"/>
          <a:ext cx="6696075" cy="5761037"/>
        </p:xfrm>
        <a:graphic>
          <a:graphicData uri="http://schemas.openxmlformats.org/presentationml/2006/ole">
            <p:oleObj spid="_x0000_s55306" name="Εικόνα bitmap" r:id="rId3" imgW="3657143" imgH="5296639" progId="PBrush">
              <p:embed/>
            </p:oleObj>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2" name="Rectangle 4">
            <a:extLst>
              <a:ext uri="{FF2B5EF4-FFF2-40B4-BE49-F238E27FC236}">
                <a16:creationId xmlns:a16="http://schemas.microsoft.com/office/drawing/2014/main" xmlns="" id="{A393AE67-CE80-44A5-B1CB-3E096560B5F2}"/>
              </a:ext>
            </a:extLst>
          </p:cNvPr>
          <p:cNvSpPr>
            <a:spLocks noGrp="1" noChangeArrowheads="1"/>
          </p:cNvSpPr>
          <p:nvPr>
            <p:ph type="title"/>
          </p:nvPr>
        </p:nvSpPr>
        <p:spPr/>
        <p:txBody>
          <a:bodyPr/>
          <a:lstStyle/>
          <a:p>
            <a:pPr eaLnBrk="1" hangingPunct="1">
              <a:defRPr/>
            </a:pPr>
            <a:r>
              <a:rPr lang="en-US"/>
              <a:t>136b</a:t>
            </a:r>
            <a:endParaRPr lang="el-GR"/>
          </a:p>
        </p:txBody>
      </p:sp>
      <p:graphicFrame>
        <p:nvGraphicFramePr>
          <p:cNvPr id="36866" name="Object 3">
            <a:extLst>
              <a:ext uri="{FF2B5EF4-FFF2-40B4-BE49-F238E27FC236}">
                <a16:creationId xmlns:a16="http://schemas.microsoft.com/office/drawing/2014/main" xmlns="" id="{D58C16F0-C3DD-455D-906D-FAEAD92FE062}"/>
              </a:ext>
            </a:extLst>
          </p:cNvPr>
          <p:cNvGraphicFramePr>
            <a:graphicFrameLocks noGrp="1" noChangeAspect="1"/>
          </p:cNvGraphicFramePr>
          <p:nvPr>
            <p:ph idx="1"/>
          </p:nvPr>
        </p:nvGraphicFramePr>
        <p:xfrm>
          <a:off x="1992313" y="1484313"/>
          <a:ext cx="8208962" cy="1873250"/>
        </p:xfrm>
        <a:graphic>
          <a:graphicData uri="http://schemas.openxmlformats.org/presentationml/2006/ole">
            <p:oleObj spid="_x0000_s56330" name="Εικόνα bitmap" r:id="rId3" imgW="3952381" imgH="990738" progId="PBrush">
              <p:embed/>
            </p:oleObj>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20" name="Rectangle 4">
            <a:extLst>
              <a:ext uri="{FF2B5EF4-FFF2-40B4-BE49-F238E27FC236}">
                <a16:creationId xmlns:a16="http://schemas.microsoft.com/office/drawing/2014/main" xmlns="" id="{65B99AA1-49E7-4241-BE20-A115EEEC37A3}"/>
              </a:ext>
            </a:extLst>
          </p:cNvPr>
          <p:cNvSpPr>
            <a:spLocks noGrp="1" noChangeArrowheads="1"/>
          </p:cNvSpPr>
          <p:nvPr>
            <p:ph type="title"/>
          </p:nvPr>
        </p:nvSpPr>
        <p:spPr/>
        <p:txBody>
          <a:bodyPr/>
          <a:lstStyle/>
          <a:p>
            <a:pPr eaLnBrk="1" hangingPunct="1">
              <a:defRPr/>
            </a:pPr>
            <a:r>
              <a:rPr lang="en-US"/>
              <a:t>145b</a:t>
            </a:r>
            <a:endParaRPr lang="el-GR"/>
          </a:p>
        </p:txBody>
      </p:sp>
      <p:graphicFrame>
        <p:nvGraphicFramePr>
          <p:cNvPr id="37890" name="Object 3">
            <a:extLst>
              <a:ext uri="{FF2B5EF4-FFF2-40B4-BE49-F238E27FC236}">
                <a16:creationId xmlns:a16="http://schemas.microsoft.com/office/drawing/2014/main" xmlns="" id="{9B77D28D-9DAD-4109-8431-A9517630A640}"/>
              </a:ext>
            </a:extLst>
          </p:cNvPr>
          <p:cNvGraphicFramePr>
            <a:graphicFrameLocks noGrp="1" noChangeAspect="1"/>
          </p:cNvGraphicFramePr>
          <p:nvPr>
            <p:ph idx="1"/>
          </p:nvPr>
        </p:nvGraphicFramePr>
        <p:xfrm>
          <a:off x="2135188" y="549276"/>
          <a:ext cx="7848600" cy="5832475"/>
        </p:xfrm>
        <a:graphic>
          <a:graphicData uri="http://schemas.openxmlformats.org/presentationml/2006/ole">
            <p:oleObj spid="_x0000_s57354" name="Εικόνα bitmap" r:id="rId3" imgW="3648584" imgH="3038095" progId="PBrush">
              <p:embed/>
            </p:oleObj>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8" name="Rectangle 4">
            <a:extLst>
              <a:ext uri="{FF2B5EF4-FFF2-40B4-BE49-F238E27FC236}">
                <a16:creationId xmlns:a16="http://schemas.microsoft.com/office/drawing/2014/main" xmlns="" id="{75C4FE7D-DF20-450B-99C7-F67D8A2E26AC}"/>
              </a:ext>
            </a:extLst>
          </p:cNvPr>
          <p:cNvSpPr>
            <a:spLocks noGrp="1" noChangeArrowheads="1"/>
          </p:cNvSpPr>
          <p:nvPr>
            <p:ph type="title"/>
          </p:nvPr>
        </p:nvSpPr>
        <p:spPr/>
        <p:txBody>
          <a:bodyPr/>
          <a:lstStyle/>
          <a:p>
            <a:pPr eaLnBrk="1" hangingPunct="1">
              <a:defRPr/>
            </a:pPr>
            <a:r>
              <a:rPr lang="en-US"/>
              <a:t>155b</a:t>
            </a:r>
            <a:endParaRPr lang="el-GR"/>
          </a:p>
        </p:txBody>
      </p:sp>
      <p:graphicFrame>
        <p:nvGraphicFramePr>
          <p:cNvPr id="38914" name="Object 3">
            <a:extLst>
              <a:ext uri="{FF2B5EF4-FFF2-40B4-BE49-F238E27FC236}">
                <a16:creationId xmlns:a16="http://schemas.microsoft.com/office/drawing/2014/main" xmlns="" id="{2C67A5F0-A52A-4D99-860C-AF6076F7CA69}"/>
              </a:ext>
            </a:extLst>
          </p:cNvPr>
          <p:cNvGraphicFramePr>
            <a:graphicFrameLocks noGrp="1" noChangeAspect="1"/>
          </p:cNvGraphicFramePr>
          <p:nvPr>
            <p:ph idx="1"/>
          </p:nvPr>
        </p:nvGraphicFramePr>
        <p:xfrm>
          <a:off x="2208214" y="1341438"/>
          <a:ext cx="7775575" cy="4679950"/>
        </p:xfrm>
        <a:graphic>
          <a:graphicData uri="http://schemas.openxmlformats.org/presentationml/2006/ole">
            <p:oleObj spid="_x0000_s58378" name="Εικόνα bitmap" r:id="rId3" imgW="3952381" imgH="1666667" progId="PBrush">
              <p:embed/>
            </p:oleObj>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6" name="Rectangle 4">
            <a:extLst>
              <a:ext uri="{FF2B5EF4-FFF2-40B4-BE49-F238E27FC236}">
                <a16:creationId xmlns:a16="http://schemas.microsoft.com/office/drawing/2014/main" xmlns="" id="{F59E750D-32E3-4BFB-BD91-4BACB16970E5}"/>
              </a:ext>
            </a:extLst>
          </p:cNvPr>
          <p:cNvSpPr>
            <a:spLocks noGrp="1" noChangeArrowheads="1"/>
          </p:cNvSpPr>
          <p:nvPr>
            <p:ph type="title"/>
          </p:nvPr>
        </p:nvSpPr>
        <p:spPr/>
        <p:txBody>
          <a:bodyPr/>
          <a:lstStyle/>
          <a:p>
            <a:pPr eaLnBrk="1" hangingPunct="1">
              <a:defRPr/>
            </a:pPr>
            <a:r>
              <a:rPr lang="en-US"/>
              <a:t>158b</a:t>
            </a:r>
            <a:endParaRPr lang="el-GR"/>
          </a:p>
        </p:txBody>
      </p:sp>
      <p:graphicFrame>
        <p:nvGraphicFramePr>
          <p:cNvPr id="39938" name="Object 3">
            <a:extLst>
              <a:ext uri="{FF2B5EF4-FFF2-40B4-BE49-F238E27FC236}">
                <a16:creationId xmlns:a16="http://schemas.microsoft.com/office/drawing/2014/main" xmlns="" id="{6445C0F0-386A-4CA4-A6EE-9C7AA58F1F5B}"/>
              </a:ext>
            </a:extLst>
          </p:cNvPr>
          <p:cNvGraphicFramePr>
            <a:graphicFrameLocks noGrp="1" noChangeAspect="1"/>
          </p:cNvGraphicFramePr>
          <p:nvPr>
            <p:ph idx="1"/>
          </p:nvPr>
        </p:nvGraphicFramePr>
        <p:xfrm>
          <a:off x="2279651" y="1484313"/>
          <a:ext cx="8137525" cy="3384550"/>
        </p:xfrm>
        <a:graphic>
          <a:graphicData uri="http://schemas.openxmlformats.org/presentationml/2006/ole">
            <p:oleObj spid="_x0000_s59402" name="Εικόνα bitmap" r:id="rId3" imgW="3885714" imgH="933580" progId="PBrush">
              <p:embed/>
            </p:oleObj>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4" name="Rectangle 4">
            <a:extLst>
              <a:ext uri="{FF2B5EF4-FFF2-40B4-BE49-F238E27FC236}">
                <a16:creationId xmlns:a16="http://schemas.microsoft.com/office/drawing/2014/main" xmlns="" id="{8D14A5DF-AEAE-4342-B834-03EE45075B08}"/>
              </a:ext>
            </a:extLst>
          </p:cNvPr>
          <p:cNvSpPr>
            <a:spLocks noGrp="1" noChangeArrowheads="1"/>
          </p:cNvSpPr>
          <p:nvPr>
            <p:ph type="title"/>
          </p:nvPr>
        </p:nvSpPr>
        <p:spPr/>
        <p:txBody>
          <a:bodyPr/>
          <a:lstStyle/>
          <a:p>
            <a:pPr eaLnBrk="1" hangingPunct="1">
              <a:defRPr/>
            </a:pPr>
            <a:r>
              <a:rPr lang="en-US"/>
              <a:t>162b</a:t>
            </a:r>
            <a:endParaRPr lang="el-GR"/>
          </a:p>
        </p:txBody>
      </p:sp>
      <p:graphicFrame>
        <p:nvGraphicFramePr>
          <p:cNvPr id="40962" name="Object 3">
            <a:extLst>
              <a:ext uri="{FF2B5EF4-FFF2-40B4-BE49-F238E27FC236}">
                <a16:creationId xmlns:a16="http://schemas.microsoft.com/office/drawing/2014/main" xmlns="" id="{0558DC77-8082-4BE2-AB07-60B4DCF97DC6}"/>
              </a:ext>
            </a:extLst>
          </p:cNvPr>
          <p:cNvGraphicFramePr>
            <a:graphicFrameLocks noGrp="1" noChangeAspect="1"/>
          </p:cNvGraphicFramePr>
          <p:nvPr>
            <p:ph idx="1"/>
          </p:nvPr>
        </p:nvGraphicFramePr>
        <p:xfrm>
          <a:off x="2424113" y="2636838"/>
          <a:ext cx="6985000" cy="1568450"/>
        </p:xfrm>
        <a:graphic>
          <a:graphicData uri="http://schemas.openxmlformats.org/presentationml/2006/ole">
            <p:oleObj spid="_x0000_s60426" name="Εικόνα bitmap" r:id="rId3" imgW="3753374" imgH="685714" progId="PBrush">
              <p:embed/>
            </p:oleObj>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a:extLst>
              <a:ext uri="{FF2B5EF4-FFF2-40B4-BE49-F238E27FC236}">
                <a16:creationId xmlns:a16="http://schemas.microsoft.com/office/drawing/2014/main" xmlns="" id="{7AA25471-FCB2-4D8C-9464-43FC2216281C}"/>
              </a:ext>
            </a:extLst>
          </p:cNvPr>
          <p:cNvSpPr>
            <a:spLocks noGrp="1" noChangeArrowheads="1"/>
          </p:cNvSpPr>
          <p:nvPr>
            <p:ph type="ctrTitle"/>
          </p:nvPr>
        </p:nvSpPr>
        <p:spPr>
          <a:xfrm>
            <a:off x="2279650" y="404814"/>
            <a:ext cx="7772400" cy="1470025"/>
          </a:xfrm>
        </p:spPr>
        <p:txBody>
          <a:bodyPr/>
          <a:lstStyle/>
          <a:p>
            <a:pPr eaLnBrk="1" hangingPunct="1">
              <a:defRPr/>
            </a:pPr>
            <a:r>
              <a:rPr lang="el-GR" sz="2800" b="1" i="1" dirty="0">
                <a:solidFill>
                  <a:schemeClr val="accent2">
                    <a:lumMod val="75000"/>
                  </a:schemeClr>
                </a:solidFill>
              </a:rPr>
              <a:t>3. ΠΑΡΑΠΛΗΡΩΜΑΤΙΚΑ ΔΕΜΑΤΙΑ ΚΑΙ ΤΑΧΥΚΑΡΔΙΕΣ ΚΟΛΠΟΚΟΙΛΙΑΚΗΣ ΕΠΑΝΕΙΣΟΔΟΥ </a:t>
            </a:r>
            <a:r>
              <a:rPr lang="en-US" sz="2800" b="1" i="1" dirty="0">
                <a:solidFill>
                  <a:schemeClr val="accent2">
                    <a:lumMod val="75000"/>
                  </a:schemeClr>
                </a:solidFill>
              </a:rPr>
              <a:t> </a:t>
            </a:r>
            <a:r>
              <a:rPr lang="en-US" sz="4000" b="1" i="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rPr>
              <a:t>AVRT</a:t>
            </a:r>
            <a:endParaRPr lang="el-GR" sz="4000" b="1" i="1" dirty="0">
              <a:solidFill>
                <a:schemeClr val="accent2">
                  <a:lumMod val="75000"/>
                </a:schemeClr>
              </a:solidFill>
              <a:effectLst>
                <a:outerShdw blurRad="38100" dist="38100" dir="2700000" algn="tl">
                  <a:srgbClr val="000000">
                    <a:alpha val="43137"/>
                  </a:srgbClr>
                </a:outerShdw>
              </a:effectLst>
              <a:latin typeface="Calibri" panose="020F0502020204030204" pitchFamily="34" charset="0"/>
            </a:endParaRPr>
          </a:p>
        </p:txBody>
      </p:sp>
      <p:sp>
        <p:nvSpPr>
          <p:cNvPr id="69635" name="Text Box 8">
            <a:extLst>
              <a:ext uri="{FF2B5EF4-FFF2-40B4-BE49-F238E27FC236}">
                <a16:creationId xmlns:a16="http://schemas.microsoft.com/office/drawing/2014/main" xmlns="" id="{24F64C37-5BBB-4B27-BAC8-14635B5A7B44}"/>
              </a:ext>
            </a:extLst>
          </p:cNvPr>
          <p:cNvSpPr txBox="1">
            <a:spLocks noChangeArrowheads="1"/>
          </p:cNvSpPr>
          <p:nvPr/>
        </p:nvSpPr>
        <p:spPr bwMode="auto">
          <a:xfrm>
            <a:off x="3648076" y="5084763"/>
            <a:ext cx="504031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endParaRPr lang="el-GR" altLang="el-GR" sz="1800">
              <a:solidFill>
                <a:srgbClr val="000000"/>
              </a:solidFill>
            </a:endParaRPr>
          </a:p>
        </p:txBody>
      </p:sp>
      <p:graphicFrame>
        <p:nvGraphicFramePr>
          <p:cNvPr id="69636" name="Object 9">
            <a:extLst>
              <a:ext uri="{FF2B5EF4-FFF2-40B4-BE49-F238E27FC236}">
                <a16:creationId xmlns:a16="http://schemas.microsoft.com/office/drawing/2014/main" xmlns="" id="{F89FE966-3E91-4503-BC86-4AC90879993B}"/>
              </a:ext>
            </a:extLst>
          </p:cNvPr>
          <p:cNvGraphicFramePr>
            <a:graphicFrameLocks noChangeAspect="1"/>
          </p:cNvGraphicFramePr>
          <p:nvPr/>
        </p:nvGraphicFramePr>
        <p:xfrm>
          <a:off x="3829050" y="2562226"/>
          <a:ext cx="4533900" cy="3243263"/>
        </p:xfrm>
        <a:graphic>
          <a:graphicData uri="http://schemas.openxmlformats.org/presentationml/2006/ole">
            <p:oleObj spid="_x0000_s33804" name="Εικόνα bitmap" r:id="rId3" imgW="4533333" imgH="2742857" progId="PBrush">
              <p:embed/>
            </p:oleObj>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xmlns="" id="{41085BD8-879E-4E80-A416-CA9AA290C56A}"/>
              </a:ext>
            </a:extLst>
          </p:cNvPr>
          <p:cNvSpPr>
            <a:spLocks noGrp="1" noChangeArrowheads="1"/>
          </p:cNvSpPr>
          <p:nvPr>
            <p:ph type="title"/>
          </p:nvPr>
        </p:nvSpPr>
        <p:spPr/>
        <p:txBody>
          <a:bodyPr/>
          <a:lstStyle/>
          <a:p>
            <a:pPr eaLnBrk="1" hangingPunct="1"/>
            <a:r>
              <a:rPr lang="el-GR" altLang="el-GR" sz="2800" b="1" i="1"/>
              <a:t>Η ΑΝΑΤΟΜΙΚΗ ΒΑΣΗ ΤΗΣ ΚΟΙΛΙΑΚΗΣ ΠΡΟΔΙΕΓΕΡΣΗΣ</a:t>
            </a:r>
          </a:p>
        </p:txBody>
      </p:sp>
      <p:sp>
        <p:nvSpPr>
          <p:cNvPr id="70659" name="Rectangle 3">
            <a:extLst>
              <a:ext uri="{FF2B5EF4-FFF2-40B4-BE49-F238E27FC236}">
                <a16:creationId xmlns:a16="http://schemas.microsoft.com/office/drawing/2014/main" xmlns="" id="{B4A4950A-3A12-4C8E-8E4E-4F23A8E43251}"/>
              </a:ext>
            </a:extLst>
          </p:cNvPr>
          <p:cNvSpPr>
            <a:spLocks noGrp="1" noChangeArrowheads="1"/>
          </p:cNvSpPr>
          <p:nvPr>
            <p:ph type="body" sz="half" idx="1"/>
          </p:nvPr>
        </p:nvSpPr>
        <p:spPr>
          <a:xfrm>
            <a:off x="1981201" y="1600201"/>
            <a:ext cx="8075613" cy="4525963"/>
          </a:xfrm>
        </p:spPr>
        <p:txBody>
          <a:bodyPr/>
          <a:lstStyle/>
          <a:p>
            <a:pPr eaLnBrk="1" hangingPunct="1"/>
            <a:r>
              <a:rPr lang="el-GR" altLang="el-GR" sz="1800"/>
              <a:t>Οι παραπληρωματικές κολποκοιλιακές συνδέσεις αποτελούνται από ιστό με χαρακτηριστικά εργαζόμενου μυοκαρδίου που παρακάμπτουν το φυσιολογικό σύστημα αγωγής (</a:t>
            </a:r>
            <a:r>
              <a:rPr lang="en-US" altLang="el-GR" sz="1800"/>
              <a:t>accessory pathways).</a:t>
            </a:r>
            <a:r>
              <a:rPr lang="el-GR" altLang="el-GR" sz="1800"/>
              <a:t> Στην ουσία αντιπροσωπεύουν την ατελή υποστροφή του κολποκοιλιακού συγκυτίου, καθώς διαμορφώνεται ο ινώδης σκελετός.</a:t>
            </a:r>
          </a:p>
          <a:p>
            <a:pPr eaLnBrk="1" hangingPunct="1"/>
            <a:endParaRPr lang="el-GR" altLang="el-GR" sz="1800"/>
          </a:p>
          <a:p>
            <a:pPr eaLnBrk="1" hangingPunct="1"/>
            <a:r>
              <a:rPr lang="el-GR" altLang="el-GR" sz="1800"/>
              <a:t>Επίπτωση στο γενικό πληθυσμό </a:t>
            </a:r>
            <a:r>
              <a:rPr lang="en-US" altLang="el-GR" sz="1800"/>
              <a:t>: 0,1</a:t>
            </a:r>
            <a:r>
              <a:rPr lang="el-GR" altLang="el-GR" sz="1800"/>
              <a:t> </a:t>
            </a:r>
            <a:r>
              <a:rPr lang="en-US" altLang="el-GR" sz="1800"/>
              <a:t>-</a:t>
            </a:r>
            <a:r>
              <a:rPr lang="el-GR" altLang="el-GR" sz="1800"/>
              <a:t> </a:t>
            </a:r>
            <a:r>
              <a:rPr lang="en-US" altLang="el-GR" sz="1800"/>
              <a:t>0,3%</a:t>
            </a:r>
          </a:p>
          <a:p>
            <a:pPr eaLnBrk="1" hangingPunct="1">
              <a:buFontTx/>
              <a:buNone/>
            </a:pPr>
            <a:endParaRPr lang="en-US" altLang="el-GR" sz="1800"/>
          </a:p>
          <a:p>
            <a:pPr eaLnBrk="1" hangingPunct="1"/>
            <a:r>
              <a:rPr lang="el-GR" altLang="el-GR" sz="1800"/>
              <a:t>Σε ποσοστό περίπου 5 -10% υπάρχουν </a:t>
            </a:r>
            <a:r>
              <a:rPr lang="el-GR" altLang="el-GR" sz="1800" u="sng"/>
              <a:t>&gt;</a:t>
            </a:r>
            <a:r>
              <a:rPr lang="el-GR" altLang="el-GR" sz="1800"/>
              <a:t> 2 δεμάτια</a:t>
            </a:r>
          </a:p>
        </p:txBody>
      </p:sp>
      <p:graphicFrame>
        <p:nvGraphicFramePr>
          <p:cNvPr id="70660" name="Object 6">
            <a:extLst>
              <a:ext uri="{FF2B5EF4-FFF2-40B4-BE49-F238E27FC236}">
                <a16:creationId xmlns:a16="http://schemas.microsoft.com/office/drawing/2014/main" xmlns="" id="{C6981D4D-B0FA-46E2-9D57-2EFFB094ED10}"/>
              </a:ext>
            </a:extLst>
          </p:cNvPr>
          <p:cNvGraphicFramePr>
            <a:graphicFrameLocks noGrp="1" noChangeAspect="1"/>
          </p:cNvGraphicFramePr>
          <p:nvPr>
            <p:ph sz="half" idx="2"/>
          </p:nvPr>
        </p:nvGraphicFramePr>
        <p:xfrm>
          <a:off x="7670801" y="2852738"/>
          <a:ext cx="2601913" cy="3167062"/>
        </p:xfrm>
        <a:graphic>
          <a:graphicData uri="http://schemas.openxmlformats.org/presentationml/2006/ole">
            <p:oleObj spid="_x0000_s34828" name="Εικόνα bitmap" r:id="rId3" imgW="2800741" imgH="2991268" progId="PBrush">
              <p:embed/>
            </p:oleObj>
          </a:graphicData>
        </a:graphic>
      </p:graphicFrame>
      <p:sp>
        <p:nvSpPr>
          <p:cNvPr id="70661" name="Text Box 7">
            <a:extLst>
              <a:ext uri="{FF2B5EF4-FFF2-40B4-BE49-F238E27FC236}">
                <a16:creationId xmlns:a16="http://schemas.microsoft.com/office/drawing/2014/main" xmlns="" id="{2CD2D6A4-EE27-4D76-A912-F970D701B3A8}"/>
              </a:ext>
            </a:extLst>
          </p:cNvPr>
          <p:cNvSpPr txBox="1">
            <a:spLocks noChangeArrowheads="1"/>
          </p:cNvSpPr>
          <p:nvPr/>
        </p:nvSpPr>
        <p:spPr bwMode="auto">
          <a:xfrm>
            <a:off x="7535864" y="6165851"/>
            <a:ext cx="29876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Ganz, Friedman N Eng J Med 1995;332:162-172</a:t>
            </a:r>
            <a:r>
              <a:rPr lang="en-US" altLang="el-GR" sz="1800">
                <a:solidFill>
                  <a:srgbClr val="FF0066"/>
                </a:solidFill>
              </a:rPr>
              <a:t>.</a:t>
            </a:r>
            <a:endParaRPr lang="el-GR" altLang="el-GR" sz="1800">
              <a:solidFill>
                <a:srgbClr val="FF0066"/>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D0AB93E9-7134-4941-A764-3B078102E8D7}"/>
              </a:ext>
            </a:extLst>
          </p:cNvPr>
          <p:cNvSpPr>
            <a:spLocks noGrp="1"/>
          </p:cNvSpPr>
          <p:nvPr>
            <p:ph type="title"/>
          </p:nvPr>
        </p:nvSpPr>
        <p:spPr>
          <a:xfrm>
            <a:off x="2309814" y="285751"/>
            <a:ext cx="7500937" cy="500063"/>
          </a:xfrm>
          <a:ln w="38100">
            <a:solidFill>
              <a:schemeClr val="tx1"/>
            </a:solidFill>
          </a:ln>
        </p:spPr>
        <p:txBody>
          <a:bodyPr/>
          <a:lstStyle/>
          <a:p>
            <a:pPr>
              <a:defRPr/>
            </a:pPr>
            <a:r>
              <a:rPr lang="en-US" sz="2400" b="1" i="1" dirty="0">
                <a:effectLst>
                  <a:outerShdw blurRad="38100" dist="38100" dir="2700000" algn="tl">
                    <a:srgbClr val="000000">
                      <a:alpha val="43137"/>
                    </a:srgbClr>
                  </a:outerShdw>
                </a:effectLst>
                <a:latin typeface="Verdana" pitchFamily="34" charset="0"/>
                <a:ea typeface="Verdana" pitchFamily="34" charset="0"/>
                <a:cs typeface="Verdana" pitchFamily="34" charset="0"/>
              </a:rPr>
              <a:t>Electrode catheters and their placements</a:t>
            </a:r>
            <a:endParaRPr lang="el-GR" sz="2400" b="1" i="1" dirty="0">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147" name="Picture 2">
            <a:extLst>
              <a:ext uri="{FF2B5EF4-FFF2-40B4-BE49-F238E27FC236}">
                <a16:creationId xmlns:a16="http://schemas.microsoft.com/office/drawing/2014/main" xmlns="" id="{26E2DBFA-1F94-4794-A0D5-9603DA4145E4}"/>
              </a:ext>
            </a:extLst>
          </p:cNvPr>
          <p:cNvPicPr>
            <a:picLocks noGrp="1" noChangeAspect="1" noChangeArrowheads="1"/>
          </p:cNvPicPr>
          <p:nvPr>
            <p:ph idx="1"/>
          </p:nvPr>
        </p:nvPicPr>
        <p:blipFill>
          <a:blip r:embed="rId3">
            <a:extLst>
              <a:ext uri="{28A0092B-C50C-407E-A947-70E740481C1C}">
                <a14:useLocalDpi xmlns:a14="http://schemas.microsoft.com/office/drawing/2010/main" xmlns="" val="0"/>
              </a:ext>
            </a:extLst>
          </a:blip>
          <a:srcRect/>
          <a:stretch>
            <a:fillRect/>
          </a:stretch>
        </p:blipFill>
        <p:spPr>
          <a:xfrm>
            <a:off x="6596063" y="1071563"/>
            <a:ext cx="2214562" cy="1714500"/>
          </a:xfrm>
          <a:noFill/>
        </p:spPr>
      </p:pic>
      <p:pic>
        <p:nvPicPr>
          <p:cNvPr id="6148" name="Picture 3">
            <a:extLst>
              <a:ext uri="{FF2B5EF4-FFF2-40B4-BE49-F238E27FC236}">
                <a16:creationId xmlns:a16="http://schemas.microsoft.com/office/drawing/2014/main" xmlns="" id="{99EA7822-DDC6-4C6C-A003-42CE5F88C302}"/>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524000" y="1071563"/>
            <a:ext cx="51435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7">
            <a:extLst>
              <a:ext uri="{FF2B5EF4-FFF2-40B4-BE49-F238E27FC236}">
                <a16:creationId xmlns:a16="http://schemas.microsoft.com/office/drawing/2014/main" xmlns="" id="{A871B2FE-6698-41ED-84A2-0CD24A26B6B4}"/>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238375" y="3714750"/>
            <a:ext cx="3500438"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50" name="Object 11">
            <a:extLst>
              <a:ext uri="{FF2B5EF4-FFF2-40B4-BE49-F238E27FC236}">
                <a16:creationId xmlns:a16="http://schemas.microsoft.com/office/drawing/2014/main" xmlns="" id="{88C0EE23-C7B2-4D7E-8114-7ABBA3E986D9}"/>
              </a:ext>
            </a:extLst>
          </p:cNvPr>
          <p:cNvGraphicFramePr>
            <a:graphicFrameLocks noChangeAspect="1"/>
          </p:cNvGraphicFramePr>
          <p:nvPr/>
        </p:nvGraphicFramePr>
        <p:xfrm>
          <a:off x="6775450" y="3357564"/>
          <a:ext cx="3606800" cy="3240087"/>
        </p:xfrm>
        <a:graphic>
          <a:graphicData uri="http://schemas.openxmlformats.org/presentationml/2006/ole">
            <p:oleObj spid="_x0000_s1041" name="Εικόνα bitmap" r:id="rId6" imgW="3914286" imgH="3315163" progId="PBrush">
              <p:embed/>
            </p:oleObj>
          </a:graphicData>
        </a:graphic>
      </p:graphicFrame>
    </p:spTree>
    <p:extLst>
      <p:ext uri="{BB962C8B-B14F-4D97-AF65-F5344CB8AC3E}">
        <p14:creationId xmlns:p14="http://schemas.microsoft.com/office/powerpoint/2010/main" xmlns="" val="21430429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4">
            <a:extLst>
              <a:ext uri="{FF2B5EF4-FFF2-40B4-BE49-F238E27FC236}">
                <a16:creationId xmlns:a16="http://schemas.microsoft.com/office/drawing/2014/main" xmlns="" id="{D12A492B-B010-422A-83AE-EE54D8FF5127}"/>
              </a:ext>
            </a:extLst>
          </p:cNvPr>
          <p:cNvSpPr>
            <a:spLocks noGrp="1" noChangeArrowheads="1"/>
          </p:cNvSpPr>
          <p:nvPr>
            <p:ph type="title"/>
          </p:nvPr>
        </p:nvSpPr>
        <p:spPr/>
        <p:txBody>
          <a:bodyPr/>
          <a:lstStyle/>
          <a:p>
            <a:pPr eaLnBrk="1" hangingPunct="1"/>
            <a:r>
              <a:rPr lang="el-GR" altLang="el-GR" sz="2400" b="1" i="1"/>
              <a:t>ΣΥΧΝΟΤΗΤΑ ΕΜΦΑΝΙΣΗΣ</a:t>
            </a:r>
          </a:p>
        </p:txBody>
      </p:sp>
      <p:graphicFrame>
        <p:nvGraphicFramePr>
          <p:cNvPr id="71683" name="Object 3">
            <a:extLst>
              <a:ext uri="{FF2B5EF4-FFF2-40B4-BE49-F238E27FC236}">
                <a16:creationId xmlns:a16="http://schemas.microsoft.com/office/drawing/2014/main" xmlns="" id="{CA0900B3-9559-47D7-B481-309307D1BA14}"/>
              </a:ext>
            </a:extLst>
          </p:cNvPr>
          <p:cNvGraphicFramePr>
            <a:graphicFrameLocks noGrp="1" noChangeAspect="1"/>
          </p:cNvGraphicFramePr>
          <p:nvPr>
            <p:ph idx="1"/>
          </p:nvPr>
        </p:nvGraphicFramePr>
        <p:xfrm>
          <a:off x="2927350" y="1557338"/>
          <a:ext cx="6362700" cy="4525962"/>
        </p:xfrm>
        <a:graphic>
          <a:graphicData uri="http://schemas.openxmlformats.org/presentationml/2006/ole">
            <p:oleObj spid="_x0000_s35852" name="Εικόνα bitmap" r:id="rId3" imgW="8047619" imgH="5723810" progId="PBrush">
              <p:embed/>
            </p:oleObj>
          </a:graphicData>
        </a:graphic>
      </p:graphicFrame>
      <p:sp>
        <p:nvSpPr>
          <p:cNvPr id="71684" name="Line 6">
            <a:extLst>
              <a:ext uri="{FF2B5EF4-FFF2-40B4-BE49-F238E27FC236}">
                <a16:creationId xmlns:a16="http://schemas.microsoft.com/office/drawing/2014/main" xmlns="" id="{49618854-8C40-4E5D-8EED-03C4F81081F9}"/>
              </a:ext>
            </a:extLst>
          </p:cNvPr>
          <p:cNvSpPr>
            <a:spLocks noChangeShapeType="1"/>
          </p:cNvSpPr>
          <p:nvPr/>
        </p:nvSpPr>
        <p:spPr bwMode="auto">
          <a:xfrm flipV="1">
            <a:off x="4872038" y="3860801"/>
            <a:ext cx="360362" cy="144463"/>
          </a:xfrm>
          <a:prstGeom prst="line">
            <a:avLst/>
          </a:prstGeom>
          <a:noFill/>
          <a:ln w="9525">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l-GR">
              <a:solidFill>
                <a:srgbClr val="000000"/>
              </a:solidFill>
              <a:latin typeface="Arial" panose="020B0604020202020204" pitchFamily="34" charset="0"/>
            </a:endParaRPr>
          </a:p>
        </p:txBody>
      </p:sp>
      <p:sp>
        <p:nvSpPr>
          <p:cNvPr id="71685" name="Text Box 7">
            <a:extLst>
              <a:ext uri="{FF2B5EF4-FFF2-40B4-BE49-F238E27FC236}">
                <a16:creationId xmlns:a16="http://schemas.microsoft.com/office/drawing/2014/main" xmlns="" id="{E5C889EB-E8A5-4F9F-8A55-A1C5B435FECD}"/>
              </a:ext>
            </a:extLst>
          </p:cNvPr>
          <p:cNvSpPr txBox="1">
            <a:spLocks noChangeArrowheads="1"/>
          </p:cNvSpPr>
          <p:nvPr/>
        </p:nvSpPr>
        <p:spPr bwMode="auto">
          <a:xfrm>
            <a:off x="4151313" y="4005264"/>
            <a:ext cx="792162" cy="376237"/>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800">
                <a:solidFill>
                  <a:srgbClr val="FF0066"/>
                </a:solidFill>
              </a:rPr>
              <a:t>45%</a:t>
            </a:r>
          </a:p>
        </p:txBody>
      </p:sp>
      <p:sp>
        <p:nvSpPr>
          <p:cNvPr id="71686" name="Line 8">
            <a:extLst>
              <a:ext uri="{FF2B5EF4-FFF2-40B4-BE49-F238E27FC236}">
                <a16:creationId xmlns:a16="http://schemas.microsoft.com/office/drawing/2014/main" xmlns="" id="{3FBF8E96-7DE1-41A3-ABBF-0ED9DFAE2866}"/>
              </a:ext>
            </a:extLst>
          </p:cNvPr>
          <p:cNvSpPr>
            <a:spLocks noChangeShapeType="1"/>
          </p:cNvSpPr>
          <p:nvPr/>
        </p:nvSpPr>
        <p:spPr bwMode="auto">
          <a:xfrm flipH="1" flipV="1">
            <a:off x="6672263" y="4581526"/>
            <a:ext cx="144462" cy="576263"/>
          </a:xfrm>
          <a:prstGeom prst="line">
            <a:avLst/>
          </a:prstGeom>
          <a:noFill/>
          <a:ln w="9525">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l-GR">
              <a:solidFill>
                <a:srgbClr val="000000"/>
              </a:solidFill>
              <a:latin typeface="Arial" panose="020B0604020202020204" pitchFamily="34" charset="0"/>
            </a:endParaRPr>
          </a:p>
        </p:txBody>
      </p:sp>
      <p:sp>
        <p:nvSpPr>
          <p:cNvPr id="71687" name="Line 9">
            <a:extLst>
              <a:ext uri="{FF2B5EF4-FFF2-40B4-BE49-F238E27FC236}">
                <a16:creationId xmlns:a16="http://schemas.microsoft.com/office/drawing/2014/main" xmlns="" id="{5B33FA56-A40D-4856-957F-5D8B4C36FF1D}"/>
              </a:ext>
            </a:extLst>
          </p:cNvPr>
          <p:cNvSpPr>
            <a:spLocks noChangeShapeType="1"/>
          </p:cNvSpPr>
          <p:nvPr/>
        </p:nvSpPr>
        <p:spPr bwMode="auto">
          <a:xfrm flipH="1" flipV="1">
            <a:off x="8472489" y="4365625"/>
            <a:ext cx="287337" cy="431800"/>
          </a:xfrm>
          <a:prstGeom prst="line">
            <a:avLst/>
          </a:prstGeom>
          <a:noFill/>
          <a:ln w="9525">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l-GR">
              <a:solidFill>
                <a:srgbClr val="000000"/>
              </a:solidFill>
              <a:latin typeface="Arial" panose="020B0604020202020204" pitchFamily="34" charset="0"/>
            </a:endParaRPr>
          </a:p>
        </p:txBody>
      </p:sp>
      <p:sp>
        <p:nvSpPr>
          <p:cNvPr id="71688" name="Line 10">
            <a:extLst>
              <a:ext uri="{FF2B5EF4-FFF2-40B4-BE49-F238E27FC236}">
                <a16:creationId xmlns:a16="http://schemas.microsoft.com/office/drawing/2014/main" xmlns="" id="{FE730066-E0FF-4287-95D3-8BA70C56783B}"/>
              </a:ext>
            </a:extLst>
          </p:cNvPr>
          <p:cNvSpPr>
            <a:spLocks noChangeShapeType="1"/>
          </p:cNvSpPr>
          <p:nvPr/>
        </p:nvSpPr>
        <p:spPr bwMode="auto">
          <a:xfrm flipH="1">
            <a:off x="7175501" y="2708275"/>
            <a:ext cx="1008063" cy="433388"/>
          </a:xfrm>
          <a:prstGeom prst="line">
            <a:avLst/>
          </a:prstGeom>
          <a:noFill/>
          <a:ln w="9525">
            <a:solidFill>
              <a:srgbClr val="FF0066"/>
            </a:solidFill>
            <a:round/>
            <a:headEnd/>
            <a:tailEnd type="triangle" w="med" len="med"/>
          </a:ln>
          <a:extLst>
            <a:ext uri="{909E8E84-426E-40DD-AFC4-6F175D3DCCD1}">
              <a14:hiddenFill xmlns:a14="http://schemas.microsoft.com/office/drawing/2010/main" xmlns="">
                <a:noFill/>
              </a14:hiddenFill>
            </a:ext>
          </a:extLst>
        </p:spPr>
        <p:txBody>
          <a:bodyPr/>
          <a:lstStyle/>
          <a:p>
            <a:pPr eaLnBrk="0" fontAlgn="base" hangingPunct="0">
              <a:spcBef>
                <a:spcPct val="0"/>
              </a:spcBef>
              <a:spcAft>
                <a:spcPct val="0"/>
              </a:spcAft>
            </a:pPr>
            <a:endParaRPr lang="el-GR">
              <a:solidFill>
                <a:srgbClr val="000000"/>
              </a:solidFill>
              <a:latin typeface="Arial" panose="020B0604020202020204" pitchFamily="34" charset="0"/>
            </a:endParaRPr>
          </a:p>
        </p:txBody>
      </p:sp>
      <p:sp>
        <p:nvSpPr>
          <p:cNvPr id="71689" name="Text Box 12">
            <a:extLst>
              <a:ext uri="{FF2B5EF4-FFF2-40B4-BE49-F238E27FC236}">
                <a16:creationId xmlns:a16="http://schemas.microsoft.com/office/drawing/2014/main" xmlns="" id="{60513CF0-9AF0-459E-93F9-BCB1B3AAE0B0}"/>
              </a:ext>
            </a:extLst>
          </p:cNvPr>
          <p:cNvSpPr txBox="1">
            <a:spLocks noChangeArrowheads="1"/>
          </p:cNvSpPr>
          <p:nvPr/>
        </p:nvSpPr>
        <p:spPr bwMode="auto">
          <a:xfrm>
            <a:off x="6672263" y="5157789"/>
            <a:ext cx="792162" cy="376237"/>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800">
                <a:solidFill>
                  <a:srgbClr val="FF0066"/>
                </a:solidFill>
              </a:rPr>
              <a:t>35%</a:t>
            </a:r>
          </a:p>
        </p:txBody>
      </p:sp>
      <p:sp>
        <p:nvSpPr>
          <p:cNvPr id="71690" name="Text Box 14">
            <a:extLst>
              <a:ext uri="{FF2B5EF4-FFF2-40B4-BE49-F238E27FC236}">
                <a16:creationId xmlns:a16="http://schemas.microsoft.com/office/drawing/2014/main" xmlns="" id="{7A7208EE-8E73-479D-8DCD-FE6C3A60AA5F}"/>
              </a:ext>
            </a:extLst>
          </p:cNvPr>
          <p:cNvSpPr txBox="1">
            <a:spLocks noChangeArrowheads="1"/>
          </p:cNvSpPr>
          <p:nvPr/>
        </p:nvSpPr>
        <p:spPr bwMode="auto">
          <a:xfrm>
            <a:off x="8472489" y="4797425"/>
            <a:ext cx="720725" cy="376238"/>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800">
                <a:solidFill>
                  <a:srgbClr val="FF0066"/>
                </a:solidFill>
              </a:rPr>
              <a:t>15%</a:t>
            </a:r>
          </a:p>
        </p:txBody>
      </p:sp>
      <p:sp>
        <p:nvSpPr>
          <p:cNvPr id="71691" name="Text Box 15">
            <a:extLst>
              <a:ext uri="{FF2B5EF4-FFF2-40B4-BE49-F238E27FC236}">
                <a16:creationId xmlns:a16="http://schemas.microsoft.com/office/drawing/2014/main" xmlns="" id="{834B6957-56FB-4395-8050-D64C099B6BE0}"/>
              </a:ext>
            </a:extLst>
          </p:cNvPr>
          <p:cNvSpPr txBox="1">
            <a:spLocks noChangeArrowheads="1"/>
          </p:cNvSpPr>
          <p:nvPr/>
        </p:nvSpPr>
        <p:spPr bwMode="auto">
          <a:xfrm>
            <a:off x="8183563" y="2492375"/>
            <a:ext cx="792162" cy="376238"/>
          </a:xfrm>
          <a:prstGeom prst="rect">
            <a:avLst/>
          </a:prstGeom>
          <a:noFill/>
          <a:ln w="9525">
            <a:solidFill>
              <a:srgbClr val="FF0066"/>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800">
                <a:solidFill>
                  <a:srgbClr val="FF0066"/>
                </a:solidFill>
              </a:rPr>
              <a:t>11%</a:t>
            </a:r>
          </a:p>
        </p:txBody>
      </p:sp>
      <p:sp>
        <p:nvSpPr>
          <p:cNvPr id="71692" name="Text Box 16">
            <a:extLst>
              <a:ext uri="{FF2B5EF4-FFF2-40B4-BE49-F238E27FC236}">
                <a16:creationId xmlns:a16="http://schemas.microsoft.com/office/drawing/2014/main" xmlns="" id="{30AF5847-7560-4F59-B89C-917C3854143D}"/>
              </a:ext>
            </a:extLst>
          </p:cNvPr>
          <p:cNvSpPr txBox="1">
            <a:spLocks noChangeArrowheads="1"/>
          </p:cNvSpPr>
          <p:nvPr/>
        </p:nvSpPr>
        <p:spPr bwMode="auto">
          <a:xfrm>
            <a:off x="7104063" y="6165851"/>
            <a:ext cx="3313112"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Becker, Wellens Circulation 1978, 57: 870</a:t>
            </a:r>
            <a:endParaRPr lang="el-GR" altLang="el-GR" sz="1000">
              <a:solidFill>
                <a:srgbClr val="FF0066"/>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a:extLst>
              <a:ext uri="{FF2B5EF4-FFF2-40B4-BE49-F238E27FC236}">
                <a16:creationId xmlns:a16="http://schemas.microsoft.com/office/drawing/2014/main" xmlns="" id="{7E46BA11-E586-4986-99A5-B9AF4B825DFF}"/>
              </a:ext>
            </a:extLst>
          </p:cNvPr>
          <p:cNvSpPr>
            <a:spLocks noGrp="1" noChangeArrowheads="1"/>
          </p:cNvSpPr>
          <p:nvPr>
            <p:ph type="title"/>
          </p:nvPr>
        </p:nvSpPr>
        <p:spPr/>
        <p:txBody>
          <a:bodyPr/>
          <a:lstStyle/>
          <a:p>
            <a:pPr eaLnBrk="1" hangingPunct="1"/>
            <a:r>
              <a:rPr lang="el-GR" altLang="el-GR" sz="2400" b="1" i="1"/>
              <a:t>ΠΑΡΑΚΑΜΠΤΗΡΙΕΣ ΟΔΟΙ  ΜΕ ΒΑΣΗ ΤΙΣ ΠΕΡΙΟΧΕΣ ΤΗΣ ΚΑΡΔΙΑΣ ΠΟΥ ΣΥΝΔΕΟΥΝ</a:t>
            </a:r>
          </a:p>
        </p:txBody>
      </p:sp>
      <p:graphicFrame>
        <p:nvGraphicFramePr>
          <p:cNvPr id="72707" name="Object 10">
            <a:extLst>
              <a:ext uri="{FF2B5EF4-FFF2-40B4-BE49-F238E27FC236}">
                <a16:creationId xmlns:a16="http://schemas.microsoft.com/office/drawing/2014/main" xmlns="" id="{D5275BEA-5762-4FC3-AC6A-FFC10AF49F7A}"/>
              </a:ext>
            </a:extLst>
          </p:cNvPr>
          <p:cNvGraphicFramePr>
            <a:graphicFrameLocks noGrp="1" noChangeAspect="1"/>
          </p:cNvGraphicFramePr>
          <p:nvPr>
            <p:ph sz="half" idx="2"/>
          </p:nvPr>
        </p:nvGraphicFramePr>
        <p:xfrm>
          <a:off x="5735638" y="1697038"/>
          <a:ext cx="4824412" cy="4108450"/>
        </p:xfrm>
        <a:graphic>
          <a:graphicData uri="http://schemas.openxmlformats.org/presentationml/2006/ole">
            <p:oleObj spid="_x0000_s36876" name="Εικόνα bitmap" r:id="rId3" imgW="5144218" imgH="4447619" progId="PBrush">
              <p:embed/>
            </p:oleObj>
          </a:graphicData>
        </a:graphic>
      </p:graphicFrame>
      <p:sp>
        <p:nvSpPr>
          <p:cNvPr id="72708" name="Rectangle 11">
            <a:extLst>
              <a:ext uri="{FF2B5EF4-FFF2-40B4-BE49-F238E27FC236}">
                <a16:creationId xmlns:a16="http://schemas.microsoft.com/office/drawing/2014/main" xmlns="" id="{CC93EF2B-3DBB-423E-AE37-2946023A2309}"/>
              </a:ext>
            </a:extLst>
          </p:cNvPr>
          <p:cNvSpPr>
            <a:spLocks noGrp="1" noChangeArrowheads="1"/>
          </p:cNvSpPr>
          <p:nvPr>
            <p:ph type="body" idx="1"/>
          </p:nvPr>
        </p:nvSpPr>
        <p:spPr>
          <a:xfrm>
            <a:off x="1774825" y="1701800"/>
            <a:ext cx="3816350" cy="4895850"/>
          </a:xfrm>
          <a:noFill/>
        </p:spPr>
        <p:txBody>
          <a:bodyPr/>
          <a:lstStyle/>
          <a:p>
            <a:pPr eaLnBrk="1" hangingPunct="1">
              <a:buFont typeface="Wingdings" panose="05000000000000000000" pitchFamily="2" charset="2"/>
              <a:buNone/>
            </a:pPr>
            <a:r>
              <a:rPr lang="el-GR" altLang="el-GR" sz="1800" b="1" u="sng"/>
              <a:t>ΔΕΜΑΤΙΑ </a:t>
            </a:r>
            <a:r>
              <a:rPr lang="en-US" altLang="el-GR" sz="1800" b="1" u="sng"/>
              <a:t>Kent:</a:t>
            </a:r>
            <a:r>
              <a:rPr lang="en-US" altLang="el-GR" sz="1800"/>
              <a:t> </a:t>
            </a:r>
            <a:r>
              <a:rPr lang="el-GR" altLang="el-GR" sz="1800"/>
              <a:t>Συνδέουν τον κόλπο με την ομόπλευρη κοιλια.</a:t>
            </a:r>
          </a:p>
          <a:p>
            <a:pPr eaLnBrk="1" hangingPunct="1">
              <a:buFont typeface="Wingdings" panose="05000000000000000000" pitchFamily="2" charset="2"/>
              <a:buNone/>
            </a:pPr>
            <a:endParaRPr lang="el-GR" altLang="el-GR" sz="1800"/>
          </a:p>
          <a:p>
            <a:pPr eaLnBrk="1" hangingPunct="1">
              <a:buFont typeface="Wingdings" panose="05000000000000000000" pitchFamily="2" charset="2"/>
              <a:buNone/>
            </a:pPr>
            <a:r>
              <a:rPr lang="el-GR" altLang="el-GR" sz="1800" b="1" u="sng"/>
              <a:t>ΙΝΕΣ </a:t>
            </a:r>
            <a:r>
              <a:rPr lang="en-US" altLang="el-GR" sz="1800" b="1" u="sng"/>
              <a:t>Mahaim:</a:t>
            </a:r>
            <a:r>
              <a:rPr lang="en-US" altLang="el-GR" sz="1800"/>
              <a:t> </a:t>
            </a:r>
            <a:r>
              <a:rPr lang="el-GR" altLang="el-GR" sz="1800"/>
              <a:t>Κολποδεσμικές συνδέσεις</a:t>
            </a:r>
            <a:r>
              <a:rPr lang="en-US" altLang="el-GR" sz="1800"/>
              <a:t> (atriofascicular)</a:t>
            </a:r>
            <a:r>
              <a:rPr lang="el-GR" altLang="el-GR" sz="1800"/>
              <a:t> που συνήθως εντοπίζονται στο ελεύθερο τοίχωμα του δεξιού κόλπου.</a:t>
            </a:r>
          </a:p>
          <a:p>
            <a:pPr eaLnBrk="1" hangingPunct="1">
              <a:buFont typeface="Wingdings" panose="05000000000000000000" pitchFamily="2" charset="2"/>
              <a:buNone/>
            </a:pPr>
            <a:endParaRPr lang="el-GR" altLang="el-GR" sz="1800"/>
          </a:p>
          <a:p>
            <a:pPr eaLnBrk="1" hangingPunct="1">
              <a:buFont typeface="Wingdings" panose="05000000000000000000" pitchFamily="2" charset="2"/>
              <a:buNone/>
            </a:pPr>
            <a:r>
              <a:rPr lang="el-GR" altLang="el-GR" sz="1800" b="1" u="sng"/>
              <a:t>ΙΝΕΣ </a:t>
            </a:r>
            <a:r>
              <a:rPr lang="en-US" altLang="el-GR" sz="1800" b="1" u="sng"/>
              <a:t>James:</a:t>
            </a:r>
            <a:r>
              <a:rPr lang="en-US" altLang="el-GR" sz="1800"/>
              <a:t> </a:t>
            </a:r>
            <a:r>
              <a:rPr lang="el-GR" altLang="el-GR" sz="1800"/>
              <a:t>Συνδέουν τον κόλπο με το κάτω τριτημόριο του κ.κ.κ. ή το δεμάτιο του </a:t>
            </a:r>
            <a:r>
              <a:rPr lang="en-US" altLang="el-GR" sz="1800"/>
              <a:t>His.</a:t>
            </a:r>
            <a:endParaRPr lang="el-GR" altLang="el-GR" sz="1800"/>
          </a:p>
          <a:p>
            <a:pPr eaLnBrk="1" hangingPunct="1">
              <a:buFont typeface="Wingdings" panose="05000000000000000000" pitchFamily="2" charset="2"/>
              <a:buNone/>
            </a:pPr>
            <a:endParaRPr lang="el-GR" altLang="el-GR" sz="54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xmlns="" id="{B4EF2D04-554A-4118-BE38-EC4B97EDC0EB}"/>
              </a:ext>
            </a:extLst>
          </p:cNvPr>
          <p:cNvSpPr>
            <a:spLocks noGrp="1" noChangeArrowheads="1"/>
          </p:cNvSpPr>
          <p:nvPr>
            <p:ph type="title"/>
          </p:nvPr>
        </p:nvSpPr>
        <p:spPr>
          <a:xfrm>
            <a:off x="1981200" y="44450"/>
            <a:ext cx="8229600" cy="1143000"/>
          </a:xfrm>
        </p:spPr>
        <p:txBody>
          <a:bodyPr/>
          <a:lstStyle/>
          <a:p>
            <a:pPr eaLnBrk="1" hangingPunct="1"/>
            <a:r>
              <a:rPr lang="el-GR" altLang="el-GR" sz="2400" b="1" i="1"/>
              <a:t>ΗΛΕΚΤΡΟΦΥΣΙΟΛΟΓΙΚΑ ΧΑΡΑΚΤΗΡΙΣΤΙΚΑ ΤΩΝ ΔΕΜΑΤΙΩΝ</a:t>
            </a:r>
          </a:p>
        </p:txBody>
      </p:sp>
      <p:sp>
        <p:nvSpPr>
          <p:cNvPr id="73731" name="Rectangle 3">
            <a:extLst>
              <a:ext uri="{FF2B5EF4-FFF2-40B4-BE49-F238E27FC236}">
                <a16:creationId xmlns:a16="http://schemas.microsoft.com/office/drawing/2014/main" xmlns="" id="{38850D0E-8872-44F8-B7C3-4F97B5CE82C3}"/>
              </a:ext>
            </a:extLst>
          </p:cNvPr>
          <p:cNvSpPr>
            <a:spLocks noGrp="1" noChangeArrowheads="1"/>
          </p:cNvSpPr>
          <p:nvPr>
            <p:ph type="body" sz="half" idx="1"/>
          </p:nvPr>
        </p:nvSpPr>
        <p:spPr>
          <a:xfrm>
            <a:off x="1981200" y="1052514"/>
            <a:ext cx="8147050" cy="3311525"/>
          </a:xfrm>
        </p:spPr>
        <p:txBody>
          <a:bodyPr/>
          <a:lstStyle/>
          <a:p>
            <a:pPr eaLnBrk="1" hangingPunct="1"/>
            <a:r>
              <a:rPr lang="el-GR" altLang="el-GR" sz="1600"/>
              <a:t>Η ταχύτητα αγωγής είναι ανεξάρτητη από την συχνότητα.</a:t>
            </a:r>
            <a:endParaRPr lang="en-US" altLang="el-GR" sz="1600"/>
          </a:p>
          <a:p>
            <a:pPr eaLnBrk="1" hangingPunct="1">
              <a:buFontTx/>
              <a:buNone/>
            </a:pPr>
            <a:endParaRPr lang="en-US" altLang="el-GR" sz="1600"/>
          </a:p>
          <a:p>
            <a:pPr eaLnBrk="1" hangingPunct="1"/>
            <a:r>
              <a:rPr lang="el-GR" altLang="el-GR" sz="1600"/>
              <a:t>Η αύξηση της συχνότητας οδηγεί σε ελάττωση της απόλυτης ανερέθιστης περιόδου του δεματίου.</a:t>
            </a:r>
            <a:endParaRPr lang="en-US" altLang="el-GR" sz="1600"/>
          </a:p>
          <a:p>
            <a:pPr eaLnBrk="1" hangingPunct="1">
              <a:buFontTx/>
              <a:buNone/>
            </a:pPr>
            <a:endParaRPr lang="el-GR" altLang="el-GR" sz="1600"/>
          </a:p>
          <a:p>
            <a:pPr eaLnBrk="1" hangingPunct="1"/>
            <a:r>
              <a:rPr lang="el-GR" altLang="el-GR" sz="1600"/>
              <a:t>Το </a:t>
            </a:r>
            <a:r>
              <a:rPr lang="el-GR" altLang="el-GR" sz="1600">
                <a:solidFill>
                  <a:schemeClr val="accent2"/>
                </a:solidFill>
              </a:rPr>
              <a:t>80%</a:t>
            </a:r>
            <a:r>
              <a:rPr lang="el-GR" altLang="el-GR" sz="1600"/>
              <a:t> αυτών παρουσιάζει </a:t>
            </a:r>
            <a:r>
              <a:rPr lang="el-GR" altLang="el-GR" sz="1600">
                <a:solidFill>
                  <a:schemeClr val="accent2"/>
                </a:solidFill>
              </a:rPr>
              <a:t>αμφίδρομη</a:t>
            </a:r>
            <a:r>
              <a:rPr lang="el-GR" altLang="el-GR" sz="1600">
                <a:solidFill>
                  <a:srgbClr val="FFFF00"/>
                </a:solidFill>
              </a:rPr>
              <a:t> </a:t>
            </a:r>
            <a:r>
              <a:rPr lang="el-GR" altLang="el-GR" sz="1600"/>
              <a:t>αγωγή.</a:t>
            </a:r>
            <a:endParaRPr lang="en-US" altLang="el-GR" sz="1600"/>
          </a:p>
          <a:p>
            <a:pPr eaLnBrk="1" hangingPunct="1"/>
            <a:endParaRPr lang="el-GR" altLang="el-GR" sz="1600"/>
          </a:p>
          <a:p>
            <a:pPr eaLnBrk="1" hangingPunct="1"/>
            <a:r>
              <a:rPr lang="el-GR" altLang="el-GR" sz="1600"/>
              <a:t>Περίπου </a:t>
            </a:r>
            <a:r>
              <a:rPr lang="el-GR" altLang="el-GR" sz="1600">
                <a:solidFill>
                  <a:schemeClr val="accent2"/>
                </a:solidFill>
              </a:rPr>
              <a:t>20%</a:t>
            </a:r>
            <a:r>
              <a:rPr lang="el-GR" altLang="el-GR" sz="1600"/>
              <a:t> αυτών εμφανίζουν </a:t>
            </a:r>
            <a:r>
              <a:rPr lang="el-GR" altLang="el-GR" sz="1600">
                <a:solidFill>
                  <a:schemeClr val="accent2"/>
                </a:solidFill>
              </a:rPr>
              <a:t>μόνο ανάδρομη</a:t>
            </a:r>
            <a:r>
              <a:rPr lang="el-GR" altLang="el-GR" sz="1600"/>
              <a:t> αγωγή (αποκεκρυμμένα).</a:t>
            </a:r>
            <a:endParaRPr lang="en-US" altLang="el-GR" sz="1600"/>
          </a:p>
          <a:p>
            <a:pPr eaLnBrk="1" hangingPunct="1">
              <a:buFontTx/>
              <a:buNone/>
            </a:pPr>
            <a:endParaRPr lang="el-GR" altLang="el-GR" sz="1600"/>
          </a:p>
          <a:p>
            <a:pPr eaLnBrk="1" hangingPunct="1"/>
            <a:r>
              <a:rPr lang="el-GR" altLang="el-GR" sz="1600"/>
              <a:t>Σε ένα ποσοστό </a:t>
            </a:r>
            <a:r>
              <a:rPr lang="el-GR" altLang="el-GR" sz="1600">
                <a:solidFill>
                  <a:schemeClr val="accent2"/>
                </a:solidFill>
              </a:rPr>
              <a:t>7%</a:t>
            </a:r>
            <a:r>
              <a:rPr lang="el-GR" altLang="el-GR" sz="1600"/>
              <a:t> βρίσκουμε </a:t>
            </a:r>
            <a:r>
              <a:rPr lang="el-GR" altLang="el-GR" sz="1600">
                <a:solidFill>
                  <a:schemeClr val="accent2"/>
                </a:solidFill>
              </a:rPr>
              <a:t>εκπτωτική </a:t>
            </a:r>
            <a:r>
              <a:rPr lang="el-GR" altLang="el-GR" sz="1600"/>
              <a:t>αγωγή κατά την μία ή την άλλη κατεύθυνση. Για τις μεν εμφανείς συνδέσεις αφορά τις ίνες </a:t>
            </a:r>
            <a:r>
              <a:rPr lang="en-US" altLang="el-GR" sz="1600"/>
              <a:t>Mahaim</a:t>
            </a:r>
            <a:r>
              <a:rPr lang="el-GR" altLang="el-GR" sz="1600"/>
              <a:t> και μερικά οπισθιοδιαφραγματικά. Από τα αποκεκρυμμένα, οι οπίσθιες διαφραγματικές</a:t>
            </a:r>
            <a:r>
              <a:rPr lang="en-US" altLang="el-GR" sz="1600"/>
              <a:t> </a:t>
            </a:r>
            <a:r>
              <a:rPr lang="el-GR" altLang="el-GR" sz="1600"/>
              <a:t>που είναι υπεύθυνες για την μόνιμη ταχυκαρδία κομβικής επανεισόδου</a:t>
            </a:r>
            <a:r>
              <a:rPr lang="en-US" altLang="el-GR" sz="1600"/>
              <a:t> PJRT.</a:t>
            </a:r>
            <a:endParaRPr lang="el-GR" altLang="el-GR" sz="1600"/>
          </a:p>
        </p:txBody>
      </p:sp>
      <p:graphicFrame>
        <p:nvGraphicFramePr>
          <p:cNvPr id="73732" name="Object 10">
            <a:extLst>
              <a:ext uri="{FF2B5EF4-FFF2-40B4-BE49-F238E27FC236}">
                <a16:creationId xmlns:a16="http://schemas.microsoft.com/office/drawing/2014/main" xmlns="" id="{EA8CDD8D-9492-4D28-A631-6D18B236DE74}"/>
              </a:ext>
            </a:extLst>
          </p:cNvPr>
          <p:cNvGraphicFramePr>
            <a:graphicFrameLocks noGrp="1" noChangeAspect="1"/>
          </p:cNvGraphicFramePr>
          <p:nvPr>
            <p:ph sz="half" idx="2"/>
          </p:nvPr>
        </p:nvGraphicFramePr>
        <p:xfrm>
          <a:off x="3648076" y="4675188"/>
          <a:ext cx="4752975" cy="2182812"/>
        </p:xfrm>
        <a:graphic>
          <a:graphicData uri="http://schemas.openxmlformats.org/presentationml/2006/ole">
            <p:oleObj spid="_x0000_s37900" name="Εικόνα bitmap" r:id="rId3" imgW="4525007" imgH="1961905" progId="PBrush">
              <p:embed/>
            </p:oleObj>
          </a:graphicData>
        </a:graphic>
      </p:graphicFrame>
      <p:sp>
        <p:nvSpPr>
          <p:cNvPr id="73733" name="Text Box 11">
            <a:extLst>
              <a:ext uri="{FF2B5EF4-FFF2-40B4-BE49-F238E27FC236}">
                <a16:creationId xmlns:a16="http://schemas.microsoft.com/office/drawing/2014/main" xmlns="" id="{A74134A2-B4C0-4DCC-95D0-4CBE1AAD04F5}"/>
              </a:ext>
            </a:extLst>
          </p:cNvPr>
          <p:cNvSpPr txBox="1">
            <a:spLocks noChangeArrowheads="1"/>
          </p:cNvSpPr>
          <p:nvPr/>
        </p:nvSpPr>
        <p:spPr bwMode="auto">
          <a:xfrm>
            <a:off x="8832850" y="6381751"/>
            <a:ext cx="17272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a:t>
            </a:r>
            <a:r>
              <a:rPr lang="en-US" altLang="el-GR" sz="1000" baseline="30000">
                <a:solidFill>
                  <a:srgbClr val="FF0066"/>
                </a:solidFill>
              </a:rPr>
              <a:t>th</a:t>
            </a:r>
            <a:r>
              <a:rPr lang="en-US" altLang="el-GR" sz="1000">
                <a:solidFill>
                  <a:srgbClr val="FF0066"/>
                </a:solidFill>
              </a:rPr>
              <a:t>  ed.</a:t>
            </a:r>
            <a:endParaRPr lang="el-GR" altLang="el-GR" sz="1000">
              <a:solidFill>
                <a:srgbClr val="FF0066"/>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a:extLst>
              <a:ext uri="{FF2B5EF4-FFF2-40B4-BE49-F238E27FC236}">
                <a16:creationId xmlns:a16="http://schemas.microsoft.com/office/drawing/2014/main" xmlns="" id="{1CF41D2E-E670-4A69-9AB3-F45770B990E3}"/>
              </a:ext>
            </a:extLst>
          </p:cNvPr>
          <p:cNvSpPr>
            <a:spLocks noGrp="1" noChangeArrowheads="1"/>
          </p:cNvSpPr>
          <p:nvPr>
            <p:ph type="title"/>
          </p:nvPr>
        </p:nvSpPr>
        <p:spPr>
          <a:xfrm>
            <a:off x="2114550" y="701675"/>
            <a:ext cx="8229600" cy="1143000"/>
          </a:xfrm>
        </p:spPr>
        <p:txBody>
          <a:bodyPr/>
          <a:lstStyle/>
          <a:p>
            <a:pPr algn="l" eaLnBrk="1" hangingPunct="1"/>
            <a:r>
              <a:rPr lang="el-GR" altLang="el-GR" sz="1800" b="1">
                <a:solidFill>
                  <a:schemeClr val="accent2"/>
                </a:solidFill>
              </a:rPr>
              <a:t>Ορθόδρομη</a:t>
            </a:r>
            <a:r>
              <a:rPr lang="el-GR" altLang="el-GR" sz="1800">
                <a:solidFill>
                  <a:schemeClr val="accent2"/>
                </a:solidFill>
              </a:rPr>
              <a:t> </a:t>
            </a:r>
            <a:r>
              <a:rPr lang="el-GR" altLang="el-GR" sz="1800"/>
              <a:t>(αριστερά) και </a:t>
            </a:r>
            <a:r>
              <a:rPr lang="el-GR" altLang="el-GR" sz="1800" b="1">
                <a:solidFill>
                  <a:schemeClr val="accent2"/>
                </a:solidFill>
              </a:rPr>
              <a:t>αντίδρομη </a:t>
            </a:r>
            <a:r>
              <a:rPr lang="el-GR" altLang="el-GR" sz="1800"/>
              <a:t>(δεξιά) ταχυκαρδία κολποκοιλιακής επανεισόδου. Στην πρώτη περίπτωση, που είναι και η ποιο συχνή, έχουμε μια ταχυκαρδία με στενό </a:t>
            </a:r>
            <a:r>
              <a:rPr lang="en-US" altLang="el-GR" sz="1800"/>
              <a:t>QRS.</a:t>
            </a:r>
            <a:endParaRPr lang="el-GR" altLang="el-GR" sz="1800"/>
          </a:p>
        </p:txBody>
      </p:sp>
      <p:graphicFrame>
        <p:nvGraphicFramePr>
          <p:cNvPr id="74755" name="Object 3">
            <a:extLst>
              <a:ext uri="{FF2B5EF4-FFF2-40B4-BE49-F238E27FC236}">
                <a16:creationId xmlns:a16="http://schemas.microsoft.com/office/drawing/2014/main" xmlns="" id="{279763EE-0139-4F9A-B0A2-A6F404DA97A9}"/>
              </a:ext>
            </a:extLst>
          </p:cNvPr>
          <p:cNvGraphicFramePr>
            <a:graphicFrameLocks noGrp="1" noChangeAspect="1"/>
          </p:cNvGraphicFramePr>
          <p:nvPr>
            <p:ph idx="1"/>
          </p:nvPr>
        </p:nvGraphicFramePr>
        <p:xfrm>
          <a:off x="2063751" y="2133600"/>
          <a:ext cx="8208963" cy="3887788"/>
        </p:xfrm>
        <a:graphic>
          <a:graphicData uri="http://schemas.openxmlformats.org/presentationml/2006/ole">
            <p:oleObj spid="_x0000_s38924" name="Εικόνα bitmap" r:id="rId3" imgW="5409524" imgH="2038095" progId="PBrush">
              <p:embed/>
            </p:oleObj>
          </a:graphicData>
        </a:graphic>
      </p:graphicFrame>
      <p:sp>
        <p:nvSpPr>
          <p:cNvPr id="74756" name="Rectangle 9">
            <a:extLst>
              <a:ext uri="{FF2B5EF4-FFF2-40B4-BE49-F238E27FC236}">
                <a16:creationId xmlns:a16="http://schemas.microsoft.com/office/drawing/2014/main" xmlns="" id="{C45681E2-2363-48D8-BA9C-24CD30EF5143}"/>
              </a:ext>
            </a:extLst>
          </p:cNvPr>
          <p:cNvSpPr>
            <a:spLocks noChangeArrowheads="1"/>
          </p:cNvSpPr>
          <p:nvPr/>
        </p:nvSpPr>
        <p:spPr bwMode="auto">
          <a:xfrm>
            <a:off x="9153525" y="6165851"/>
            <a:ext cx="1263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r>
              <a:rPr lang="en-US" altLang="el-GR" sz="1800">
                <a:solidFill>
                  <a:srgbClr val="FF0066"/>
                </a:solidFill>
              </a:rPr>
              <a:t>.</a:t>
            </a:r>
            <a:endParaRPr lang="el-GR" altLang="el-GR" sz="1800">
              <a:solidFill>
                <a:srgbClr val="FF0066"/>
              </a:solidFill>
            </a:endParaRPr>
          </a:p>
        </p:txBody>
      </p:sp>
      <p:sp>
        <p:nvSpPr>
          <p:cNvPr id="74757" name="Text Box 10">
            <a:extLst>
              <a:ext uri="{FF2B5EF4-FFF2-40B4-BE49-F238E27FC236}">
                <a16:creationId xmlns:a16="http://schemas.microsoft.com/office/drawing/2014/main" xmlns="" id="{DBE2B0A5-6152-4414-A0D5-AE6D47659C58}"/>
              </a:ext>
            </a:extLst>
          </p:cNvPr>
          <p:cNvSpPr txBox="1">
            <a:spLocks noChangeArrowheads="1"/>
          </p:cNvSpPr>
          <p:nvPr/>
        </p:nvSpPr>
        <p:spPr bwMode="auto">
          <a:xfrm>
            <a:off x="2208214" y="333376"/>
            <a:ext cx="79914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800" b="1" u="sng">
                <a:solidFill>
                  <a:srgbClr val="000000"/>
                </a:solidFill>
              </a:rPr>
              <a:t>ΤΑ ΔΕΜΑΤΙΑ ΑΠΟΤΕΛΟΥΝ ΑΝΑΤΟΜΙΚΟ ΥΠΟΣΤΡΩΜΑ ΤΩΝ </a:t>
            </a:r>
            <a:r>
              <a:rPr lang="en-US" altLang="el-GR" sz="1800" b="1" u="sng">
                <a:solidFill>
                  <a:srgbClr val="000000"/>
                </a:solidFill>
              </a:rPr>
              <a:t>AVRT</a:t>
            </a:r>
            <a:endParaRPr lang="el-GR" altLang="el-GR" sz="1800" b="1" u="sng">
              <a:solidFill>
                <a:srgbClr val="000000"/>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xmlns="" id="{3CB4BEF2-A0B0-4D6C-A9FB-93E40FF3EE23}"/>
              </a:ext>
            </a:extLst>
          </p:cNvPr>
          <p:cNvSpPr>
            <a:spLocks noGrp="1" noChangeArrowheads="1"/>
          </p:cNvSpPr>
          <p:nvPr>
            <p:ph type="title"/>
          </p:nvPr>
        </p:nvSpPr>
        <p:spPr/>
        <p:txBody>
          <a:bodyPr/>
          <a:lstStyle/>
          <a:p>
            <a:pPr eaLnBrk="1" hangingPunct="1"/>
            <a:r>
              <a:rPr lang="en-US" altLang="el-GR" b="1" u="sng"/>
              <a:t>W.P.W.</a:t>
            </a:r>
            <a:endParaRPr lang="el-GR" altLang="el-GR" b="1" u="sng"/>
          </a:p>
        </p:txBody>
      </p:sp>
      <p:sp>
        <p:nvSpPr>
          <p:cNvPr id="75779" name="Rectangle 3">
            <a:extLst>
              <a:ext uri="{FF2B5EF4-FFF2-40B4-BE49-F238E27FC236}">
                <a16:creationId xmlns:a16="http://schemas.microsoft.com/office/drawing/2014/main" xmlns="" id="{68D113CD-9760-4664-9E2A-333F0F034E52}"/>
              </a:ext>
            </a:extLst>
          </p:cNvPr>
          <p:cNvSpPr>
            <a:spLocks noGrp="1" noChangeArrowheads="1"/>
          </p:cNvSpPr>
          <p:nvPr>
            <p:ph type="body" idx="1"/>
          </p:nvPr>
        </p:nvSpPr>
        <p:spPr>
          <a:xfrm>
            <a:off x="1774825" y="1600201"/>
            <a:ext cx="8686800" cy="4525963"/>
          </a:xfrm>
        </p:spPr>
        <p:txBody>
          <a:bodyPr/>
          <a:lstStyle/>
          <a:p>
            <a:pPr eaLnBrk="1" hangingPunct="1"/>
            <a:r>
              <a:rPr lang="el-GR" altLang="el-GR" sz="2000"/>
              <a:t>Το συχνότερο από τα σύνδρομα προδιέγερσης.</a:t>
            </a:r>
          </a:p>
          <a:p>
            <a:pPr eaLnBrk="1" hangingPunct="1"/>
            <a:endParaRPr lang="el-GR" altLang="el-GR" sz="2000"/>
          </a:p>
          <a:p>
            <a:pPr eaLnBrk="1" hangingPunct="1"/>
            <a:r>
              <a:rPr lang="el-GR" altLang="el-GR" sz="2000"/>
              <a:t>Ο επιπολασμός του συνδρόμου είναι 1,5/1000.</a:t>
            </a:r>
          </a:p>
          <a:p>
            <a:pPr eaLnBrk="1" hangingPunct="1"/>
            <a:endParaRPr lang="el-GR" altLang="el-GR" sz="2000"/>
          </a:p>
          <a:p>
            <a:pPr eaLnBrk="1" hangingPunct="1"/>
            <a:r>
              <a:rPr lang="el-GR" altLang="el-GR" sz="2000"/>
              <a:t>Οι άνδρες προσβάλλονται 2 φορές περισσότερο από τις γυναίκες.</a:t>
            </a:r>
          </a:p>
          <a:p>
            <a:pPr eaLnBrk="1" hangingPunct="1"/>
            <a:endParaRPr lang="el-GR" altLang="el-GR" sz="2000"/>
          </a:p>
          <a:p>
            <a:pPr eaLnBrk="1" hangingPunct="1"/>
            <a:r>
              <a:rPr lang="el-GR" altLang="el-GR" sz="2000"/>
              <a:t>Υπάρχει δικόρυφη κατανομή ηλικιών με ιδιαίτερη αύξηση στα πρώτα χρόνια της ζωής  και κατά την εφηβική ηλικία.</a:t>
            </a:r>
          </a:p>
          <a:p>
            <a:pPr eaLnBrk="1" hangingPunct="1"/>
            <a:endParaRPr lang="el-GR" altLang="el-GR" sz="2000"/>
          </a:p>
          <a:p>
            <a:pPr eaLnBrk="1" hangingPunct="1"/>
            <a:r>
              <a:rPr lang="el-GR" altLang="el-GR" sz="2000"/>
              <a:t>Η πλειονότητα των ασθενών έχουν φυσιολογική καρδιά, με εξαίρεση ασθενείς με νόσο </a:t>
            </a:r>
            <a:r>
              <a:rPr lang="en-US" altLang="el-GR" sz="2000"/>
              <a:t>Epstein,</a:t>
            </a:r>
            <a:r>
              <a:rPr lang="el-GR" altLang="el-GR" sz="2000"/>
              <a:t> πρόπτωση της μιτροειδούς και μυοκαρδιοπάθειες.</a:t>
            </a:r>
          </a:p>
        </p:txBody>
      </p:sp>
      <p:sp>
        <p:nvSpPr>
          <p:cNvPr id="75780" name="Rectangle 4">
            <a:extLst>
              <a:ext uri="{FF2B5EF4-FFF2-40B4-BE49-F238E27FC236}">
                <a16:creationId xmlns:a16="http://schemas.microsoft.com/office/drawing/2014/main" xmlns="" id="{5570FE5A-9B78-4BE0-8CDD-87EB716C5E61}"/>
              </a:ext>
            </a:extLst>
          </p:cNvPr>
          <p:cNvSpPr>
            <a:spLocks noChangeArrowheads="1"/>
          </p:cNvSpPr>
          <p:nvPr/>
        </p:nvSpPr>
        <p:spPr bwMode="auto">
          <a:xfrm>
            <a:off x="9109076" y="6256339"/>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xmlns="" id="{D7B53F0B-8DE7-4DAE-85D6-31A5FF9FEBDD}"/>
              </a:ext>
            </a:extLst>
          </p:cNvPr>
          <p:cNvSpPr>
            <a:spLocks noGrp="1" noChangeArrowheads="1"/>
          </p:cNvSpPr>
          <p:nvPr>
            <p:ph type="title"/>
          </p:nvPr>
        </p:nvSpPr>
        <p:spPr/>
        <p:txBody>
          <a:bodyPr/>
          <a:lstStyle/>
          <a:p>
            <a:pPr eaLnBrk="1" hangingPunct="1"/>
            <a:r>
              <a:rPr lang="el-GR" altLang="el-GR" sz="2400" b="1" u="sng"/>
              <a:t>ΧΑΡΑΚΤΗΡΙΣΤΙΚΑ ΤΟΥ ΣΥΝΡΟΜΟΥ</a:t>
            </a:r>
          </a:p>
        </p:txBody>
      </p:sp>
      <p:sp>
        <p:nvSpPr>
          <p:cNvPr id="76803" name="Rectangle 3">
            <a:extLst>
              <a:ext uri="{FF2B5EF4-FFF2-40B4-BE49-F238E27FC236}">
                <a16:creationId xmlns:a16="http://schemas.microsoft.com/office/drawing/2014/main" xmlns="" id="{78753A48-68DA-4DD8-87B1-CA577422588B}"/>
              </a:ext>
            </a:extLst>
          </p:cNvPr>
          <p:cNvSpPr>
            <a:spLocks noGrp="1" noChangeArrowheads="1"/>
          </p:cNvSpPr>
          <p:nvPr>
            <p:ph type="body" sz="half" idx="1"/>
          </p:nvPr>
        </p:nvSpPr>
        <p:spPr>
          <a:xfrm>
            <a:off x="1981201" y="1600201"/>
            <a:ext cx="7859713" cy="1108075"/>
          </a:xfrm>
        </p:spPr>
        <p:txBody>
          <a:bodyPr/>
          <a:lstStyle/>
          <a:p>
            <a:pPr eaLnBrk="1" hangingPunct="1"/>
            <a:r>
              <a:rPr lang="el-GR" altLang="el-GR" sz="1800"/>
              <a:t>Ασθενείς με </a:t>
            </a:r>
            <a:r>
              <a:rPr lang="el-GR" altLang="el-GR" sz="1800" b="1">
                <a:solidFill>
                  <a:schemeClr val="accent2"/>
                </a:solidFill>
              </a:rPr>
              <a:t>εμφανή</a:t>
            </a:r>
            <a:r>
              <a:rPr lang="el-GR" altLang="el-GR" sz="1800"/>
              <a:t> προδιέγερση που συνοδεύεται από ταχυκαρδίες κολποκοιλιακής επανεισόδου.</a:t>
            </a:r>
          </a:p>
        </p:txBody>
      </p:sp>
      <p:pic>
        <p:nvPicPr>
          <p:cNvPr id="76804" name="Picture 4" descr="wpw 003">
            <a:extLst>
              <a:ext uri="{FF2B5EF4-FFF2-40B4-BE49-F238E27FC236}">
                <a16:creationId xmlns:a16="http://schemas.microsoft.com/office/drawing/2014/main" xmlns="" id="{99F59597-8BB0-4363-B03B-29C6C8FA7D9B}"/>
              </a:ext>
            </a:extLst>
          </p:cNvPr>
          <p:cNvPicPr>
            <a:picLocks noGrp="1" noChangeAspect="1" noChangeArrowheads="1"/>
          </p:cNvPicPr>
          <p:nvPr>
            <p:ph sz="half" idx="2"/>
          </p:nvPr>
        </p:nvPicPr>
        <p:blipFill>
          <a:blip r:embed="rId2">
            <a:lum bright="24000" contrast="54000"/>
            <a:extLst>
              <a:ext uri="{28A0092B-C50C-407E-A947-70E740481C1C}">
                <a14:useLocalDpi xmlns:a14="http://schemas.microsoft.com/office/drawing/2010/main" xmlns="" val="0"/>
              </a:ext>
            </a:extLst>
          </a:blip>
          <a:srcRect/>
          <a:stretch>
            <a:fillRect/>
          </a:stretch>
        </p:blipFill>
        <p:spPr>
          <a:xfrm>
            <a:off x="5087939" y="2492376"/>
            <a:ext cx="5329237" cy="3744913"/>
          </a:xfrm>
          <a:noFill/>
          <a:ln w="76200" cmpd="tri">
            <a:solidFill>
              <a:srgbClr val="000000"/>
            </a:solidFill>
            <a:miter lim="800000"/>
            <a:headEnd/>
            <a:tailEnd/>
          </a:ln>
        </p:spPr>
      </p:pic>
      <p:sp>
        <p:nvSpPr>
          <p:cNvPr id="76805" name="Text Box 6">
            <a:extLst>
              <a:ext uri="{FF2B5EF4-FFF2-40B4-BE49-F238E27FC236}">
                <a16:creationId xmlns:a16="http://schemas.microsoft.com/office/drawing/2014/main" xmlns="" id="{8417D77F-973D-4A42-ADC2-113D45032FC4}"/>
              </a:ext>
            </a:extLst>
          </p:cNvPr>
          <p:cNvSpPr txBox="1">
            <a:spLocks noChangeArrowheads="1"/>
          </p:cNvSpPr>
          <p:nvPr/>
        </p:nvSpPr>
        <p:spPr bwMode="auto">
          <a:xfrm>
            <a:off x="2351089" y="2565401"/>
            <a:ext cx="2808287" cy="284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800">
                <a:solidFill>
                  <a:srgbClr val="000000"/>
                </a:solidFill>
              </a:rPr>
              <a:t>ΗΚΓ ευρήματα</a:t>
            </a:r>
            <a:r>
              <a:rPr lang="en-US" altLang="el-GR" sz="1800">
                <a:solidFill>
                  <a:srgbClr val="000000"/>
                </a:solidFill>
              </a:rPr>
              <a:t>:</a:t>
            </a:r>
            <a:endParaRPr lang="el-GR" altLang="el-GR" sz="1800">
              <a:solidFill>
                <a:srgbClr val="000000"/>
              </a:solidFill>
            </a:endParaRPr>
          </a:p>
          <a:p>
            <a:pPr fontAlgn="base">
              <a:spcBef>
                <a:spcPct val="50000"/>
              </a:spcBef>
              <a:spcAft>
                <a:spcPct val="0"/>
              </a:spcAft>
              <a:buNone/>
            </a:pPr>
            <a:r>
              <a:rPr lang="el-GR" altLang="el-GR" sz="1800">
                <a:solidFill>
                  <a:srgbClr val="000000"/>
                </a:solidFill>
              </a:rPr>
              <a:t>α) βραχύ </a:t>
            </a:r>
            <a:r>
              <a:rPr lang="en-US" altLang="el-GR" sz="1800">
                <a:solidFill>
                  <a:srgbClr val="000000"/>
                </a:solidFill>
              </a:rPr>
              <a:t>PR&lt;0,12</a:t>
            </a:r>
          </a:p>
          <a:p>
            <a:pPr fontAlgn="base">
              <a:spcBef>
                <a:spcPct val="50000"/>
              </a:spcBef>
              <a:spcAft>
                <a:spcPct val="0"/>
              </a:spcAft>
              <a:buNone/>
            </a:pPr>
            <a:r>
              <a:rPr lang="el-GR" altLang="el-GR" sz="1800">
                <a:solidFill>
                  <a:srgbClr val="000000"/>
                </a:solidFill>
              </a:rPr>
              <a:t>β) κύμα </a:t>
            </a:r>
            <a:r>
              <a:rPr lang="en-US" altLang="el-GR" sz="1800">
                <a:solidFill>
                  <a:srgbClr val="000000"/>
                </a:solidFill>
              </a:rPr>
              <a:t>“</a:t>
            </a:r>
            <a:r>
              <a:rPr lang="el-GR" altLang="el-GR" sz="1800">
                <a:solidFill>
                  <a:srgbClr val="000000"/>
                </a:solidFill>
              </a:rPr>
              <a:t>δ</a:t>
            </a:r>
            <a:r>
              <a:rPr lang="en-US" altLang="el-GR" sz="1800">
                <a:solidFill>
                  <a:srgbClr val="000000"/>
                </a:solidFill>
              </a:rPr>
              <a:t>”</a:t>
            </a:r>
            <a:endParaRPr lang="el-GR" altLang="el-GR" sz="1800">
              <a:solidFill>
                <a:srgbClr val="000000"/>
              </a:solidFill>
            </a:endParaRPr>
          </a:p>
          <a:p>
            <a:pPr fontAlgn="base">
              <a:spcBef>
                <a:spcPct val="50000"/>
              </a:spcBef>
              <a:spcAft>
                <a:spcPct val="0"/>
              </a:spcAft>
              <a:buNone/>
            </a:pPr>
            <a:r>
              <a:rPr lang="el-GR" altLang="el-GR" sz="1800">
                <a:solidFill>
                  <a:srgbClr val="000000"/>
                </a:solidFill>
              </a:rPr>
              <a:t>γ) </a:t>
            </a:r>
            <a:r>
              <a:rPr lang="en-US" altLang="el-GR" sz="1800">
                <a:solidFill>
                  <a:srgbClr val="000000"/>
                </a:solidFill>
              </a:rPr>
              <a:t>QRS&gt;120msec</a:t>
            </a:r>
          </a:p>
          <a:p>
            <a:pPr fontAlgn="base">
              <a:spcBef>
                <a:spcPct val="50000"/>
              </a:spcBef>
              <a:spcAft>
                <a:spcPct val="0"/>
              </a:spcAft>
              <a:buNone/>
            </a:pPr>
            <a:r>
              <a:rPr lang="el-GR" altLang="el-GR" sz="1800">
                <a:solidFill>
                  <a:srgbClr val="000000"/>
                </a:solidFill>
              </a:rPr>
              <a:t>δ) δευτεροπαθείς</a:t>
            </a:r>
            <a:endParaRPr lang="en-US" altLang="el-GR" sz="1800">
              <a:solidFill>
                <a:srgbClr val="000000"/>
              </a:solidFill>
            </a:endParaRPr>
          </a:p>
          <a:p>
            <a:pPr fontAlgn="base">
              <a:spcBef>
                <a:spcPct val="50000"/>
              </a:spcBef>
              <a:spcAft>
                <a:spcPct val="0"/>
              </a:spcAft>
              <a:buNone/>
            </a:pPr>
            <a:r>
              <a:rPr lang="en-US" altLang="el-GR" sz="1800">
                <a:solidFill>
                  <a:srgbClr val="000000"/>
                </a:solidFill>
              </a:rPr>
              <a:t>  </a:t>
            </a:r>
            <a:r>
              <a:rPr lang="el-GR" altLang="el-GR" sz="1800">
                <a:solidFill>
                  <a:srgbClr val="000000"/>
                </a:solidFill>
              </a:rPr>
              <a:t> </a:t>
            </a:r>
            <a:r>
              <a:rPr lang="en-US" altLang="el-GR" sz="1800">
                <a:solidFill>
                  <a:srgbClr val="000000"/>
                </a:solidFill>
              </a:rPr>
              <a:t>  </a:t>
            </a:r>
            <a:r>
              <a:rPr lang="el-GR" altLang="el-GR" sz="1800">
                <a:solidFill>
                  <a:srgbClr val="000000"/>
                </a:solidFill>
              </a:rPr>
              <a:t>διαταραχές του </a:t>
            </a:r>
            <a:r>
              <a:rPr lang="en-US" altLang="el-GR" sz="1800">
                <a:solidFill>
                  <a:srgbClr val="000000"/>
                </a:solidFill>
              </a:rPr>
              <a:t>ST-T</a:t>
            </a:r>
          </a:p>
          <a:p>
            <a:pPr fontAlgn="base">
              <a:spcBef>
                <a:spcPct val="50000"/>
              </a:spcBef>
              <a:spcAft>
                <a:spcPct val="0"/>
              </a:spcAft>
              <a:buNone/>
            </a:pPr>
            <a:endParaRPr lang="el-GR" altLang="el-GR" sz="1800">
              <a:solidFill>
                <a:srgbClr val="000000"/>
              </a:solidFill>
            </a:endParaRPr>
          </a:p>
        </p:txBody>
      </p:sp>
      <p:sp>
        <p:nvSpPr>
          <p:cNvPr id="76806" name="Rectangle 7">
            <a:extLst>
              <a:ext uri="{FF2B5EF4-FFF2-40B4-BE49-F238E27FC236}">
                <a16:creationId xmlns:a16="http://schemas.microsoft.com/office/drawing/2014/main" xmlns="" id="{923B6EFE-13EB-44BA-BBD9-B8051937B11D}"/>
              </a:ext>
            </a:extLst>
          </p:cNvPr>
          <p:cNvSpPr>
            <a:spLocks noChangeArrowheads="1"/>
          </p:cNvSpPr>
          <p:nvPr/>
        </p:nvSpPr>
        <p:spPr bwMode="auto">
          <a:xfrm>
            <a:off x="9182101" y="6400801"/>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9">
            <a:extLst>
              <a:ext uri="{FF2B5EF4-FFF2-40B4-BE49-F238E27FC236}">
                <a16:creationId xmlns:a16="http://schemas.microsoft.com/office/drawing/2014/main" xmlns="" id="{639C84B4-D12A-4A7B-8E46-975CA146AA37}"/>
              </a:ext>
            </a:extLst>
          </p:cNvPr>
          <p:cNvSpPr>
            <a:spLocks noGrp="1" noChangeArrowheads="1"/>
          </p:cNvSpPr>
          <p:nvPr>
            <p:ph type="title"/>
          </p:nvPr>
        </p:nvSpPr>
        <p:spPr>
          <a:xfrm>
            <a:off x="1981200" y="115888"/>
            <a:ext cx="8229600" cy="1143000"/>
          </a:xfrm>
        </p:spPr>
        <p:txBody>
          <a:bodyPr/>
          <a:lstStyle/>
          <a:p>
            <a:pPr eaLnBrk="1" hangingPunct="1"/>
            <a:r>
              <a:rPr lang="el-GR" altLang="el-GR" sz="2000" b="1" u="sng"/>
              <a:t>ΗΛΕΚΤΡΟΦΥΣΙΟΛΟΓΙΚΑ ΧΑΡΑΚΤΗΡΙΣΤΙΚΑ ΤΗΣ ΠΡΟΔΙΕΓΕΡΣΗΣ</a:t>
            </a:r>
          </a:p>
        </p:txBody>
      </p:sp>
      <p:graphicFrame>
        <p:nvGraphicFramePr>
          <p:cNvPr id="77827" name="Object 7">
            <a:extLst>
              <a:ext uri="{FF2B5EF4-FFF2-40B4-BE49-F238E27FC236}">
                <a16:creationId xmlns:a16="http://schemas.microsoft.com/office/drawing/2014/main" xmlns="" id="{9E9EE6C6-CE4D-4842-ADDC-CCCA4995FE59}"/>
              </a:ext>
            </a:extLst>
          </p:cNvPr>
          <p:cNvGraphicFramePr>
            <a:graphicFrameLocks noGrp="1" noChangeAspect="1"/>
          </p:cNvGraphicFramePr>
          <p:nvPr>
            <p:ph sz="half" idx="1"/>
          </p:nvPr>
        </p:nvGraphicFramePr>
        <p:xfrm>
          <a:off x="2351088" y="981075"/>
          <a:ext cx="7129462" cy="3384550"/>
        </p:xfrm>
        <a:graphic>
          <a:graphicData uri="http://schemas.openxmlformats.org/presentationml/2006/ole">
            <p:oleObj spid="_x0000_s39948" name="Εικόνα bitmap" r:id="rId3" imgW="7706801" imgH="3629532" progId="PBrush">
              <p:embed/>
            </p:oleObj>
          </a:graphicData>
        </a:graphic>
      </p:graphicFrame>
      <p:sp>
        <p:nvSpPr>
          <p:cNvPr id="77828" name="Rectangle 11">
            <a:extLst>
              <a:ext uri="{FF2B5EF4-FFF2-40B4-BE49-F238E27FC236}">
                <a16:creationId xmlns:a16="http://schemas.microsoft.com/office/drawing/2014/main" xmlns="" id="{8AAA834F-FB62-41B1-B5E8-B69AE09CDF0B}"/>
              </a:ext>
            </a:extLst>
          </p:cNvPr>
          <p:cNvSpPr>
            <a:spLocks noGrp="1" noChangeArrowheads="1"/>
          </p:cNvSpPr>
          <p:nvPr>
            <p:ph sz="half" idx="2"/>
          </p:nvPr>
        </p:nvSpPr>
        <p:spPr>
          <a:xfrm>
            <a:off x="1847850" y="4508500"/>
            <a:ext cx="8820150" cy="1944688"/>
          </a:xfrm>
        </p:spPr>
        <p:txBody>
          <a:bodyPr/>
          <a:lstStyle/>
          <a:p>
            <a:pPr eaLnBrk="1" hangingPunct="1"/>
            <a:r>
              <a:rPr lang="el-GR" altLang="el-GR" sz="2400"/>
              <a:t>Η μορφολογία του συμπλέγματος </a:t>
            </a:r>
            <a:r>
              <a:rPr lang="en-US" altLang="el-GR" sz="2400"/>
              <a:t>QRS</a:t>
            </a:r>
            <a:r>
              <a:rPr lang="el-GR" altLang="el-GR" sz="2400"/>
              <a:t> είναι ουσιαστικά συστολή εκ </a:t>
            </a:r>
            <a:r>
              <a:rPr lang="el-GR" altLang="el-GR" sz="2400">
                <a:solidFill>
                  <a:schemeClr val="accent2"/>
                </a:solidFill>
              </a:rPr>
              <a:t>συγχώνευσης</a:t>
            </a:r>
            <a:r>
              <a:rPr lang="el-GR" altLang="el-GR" sz="2400"/>
              <a:t>, οφειλόμενη σε εκπόλωση της κοιλίας εν μέρει από το μέτωπο διέγερσης  από το δεμάτιο και εν μέρει από τη φυσιολογική οδό.</a:t>
            </a:r>
          </a:p>
        </p:txBody>
      </p:sp>
      <p:sp>
        <p:nvSpPr>
          <p:cNvPr id="77829" name="Rectangle 13">
            <a:extLst>
              <a:ext uri="{FF2B5EF4-FFF2-40B4-BE49-F238E27FC236}">
                <a16:creationId xmlns:a16="http://schemas.microsoft.com/office/drawing/2014/main" xmlns="" id="{4AB67039-7EC3-46A8-B16C-49F3A790D7D9}"/>
              </a:ext>
            </a:extLst>
          </p:cNvPr>
          <p:cNvSpPr>
            <a:spLocks noChangeArrowheads="1"/>
          </p:cNvSpPr>
          <p:nvPr/>
        </p:nvSpPr>
        <p:spPr bwMode="auto">
          <a:xfrm>
            <a:off x="8893176" y="6335714"/>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a:extLst>
              <a:ext uri="{FF2B5EF4-FFF2-40B4-BE49-F238E27FC236}">
                <a16:creationId xmlns:a16="http://schemas.microsoft.com/office/drawing/2014/main" xmlns="" id="{39A9C47F-03CC-4F3D-9020-54F1110E8BB4}"/>
              </a:ext>
            </a:extLst>
          </p:cNvPr>
          <p:cNvSpPr>
            <a:spLocks noGrp="1" noChangeArrowheads="1"/>
          </p:cNvSpPr>
          <p:nvPr>
            <p:ph type="title"/>
          </p:nvPr>
        </p:nvSpPr>
        <p:spPr>
          <a:xfrm>
            <a:off x="1981200" y="115888"/>
            <a:ext cx="8229600" cy="1143000"/>
          </a:xfrm>
        </p:spPr>
        <p:txBody>
          <a:bodyPr/>
          <a:lstStyle/>
          <a:p>
            <a:pPr eaLnBrk="1" hangingPunct="1"/>
            <a:r>
              <a:rPr lang="el-GR" altLang="el-GR" sz="2000" b="1" u="sng"/>
              <a:t>Εντόπιση δεματίων κατά την διάρκεια φλεβοκόμβου ή προδιεγερμένης κολποκοιλιακής ταχυκαρδίας</a:t>
            </a:r>
          </a:p>
        </p:txBody>
      </p:sp>
      <p:sp>
        <p:nvSpPr>
          <p:cNvPr id="78851" name="Rectangle 7">
            <a:extLst>
              <a:ext uri="{FF2B5EF4-FFF2-40B4-BE49-F238E27FC236}">
                <a16:creationId xmlns:a16="http://schemas.microsoft.com/office/drawing/2014/main" xmlns="" id="{7F287C07-9967-4985-B286-983B2AA9C723}"/>
              </a:ext>
            </a:extLst>
          </p:cNvPr>
          <p:cNvSpPr>
            <a:spLocks noChangeArrowheads="1"/>
          </p:cNvSpPr>
          <p:nvPr/>
        </p:nvSpPr>
        <p:spPr bwMode="auto">
          <a:xfrm>
            <a:off x="9253539" y="6335714"/>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endParaRPr lang="el-GR" altLang="el-GR" sz="1000">
              <a:solidFill>
                <a:srgbClr val="FF0066"/>
              </a:solidFill>
            </a:endParaRPr>
          </a:p>
        </p:txBody>
      </p:sp>
      <p:graphicFrame>
        <p:nvGraphicFramePr>
          <p:cNvPr id="78852" name="Object 8">
            <a:extLst>
              <a:ext uri="{FF2B5EF4-FFF2-40B4-BE49-F238E27FC236}">
                <a16:creationId xmlns:a16="http://schemas.microsoft.com/office/drawing/2014/main" xmlns="" id="{30D903DC-61A0-4BCD-A34C-E414FE613B47}"/>
              </a:ext>
            </a:extLst>
          </p:cNvPr>
          <p:cNvGraphicFramePr>
            <a:graphicFrameLocks noGrp="1" noChangeAspect="1"/>
          </p:cNvGraphicFramePr>
          <p:nvPr>
            <p:ph idx="1"/>
          </p:nvPr>
        </p:nvGraphicFramePr>
        <p:xfrm>
          <a:off x="2208214" y="1268413"/>
          <a:ext cx="7775575" cy="4857750"/>
        </p:xfrm>
        <a:graphic>
          <a:graphicData uri="http://schemas.openxmlformats.org/presentationml/2006/ole">
            <p:oleObj spid="_x0000_s40972" name="Εικόνα bitmap" r:id="rId3" imgW="5114286" imgH="3323810" progId="PBrush">
              <p:embed/>
            </p:oleObj>
          </a:graphicData>
        </a:graphic>
      </p:graphicFrame>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a:extLst>
              <a:ext uri="{FF2B5EF4-FFF2-40B4-BE49-F238E27FC236}">
                <a16:creationId xmlns:a16="http://schemas.microsoft.com/office/drawing/2014/main" xmlns="" id="{1DAC2C6F-D171-430B-B148-3CCA5F3934CE}"/>
              </a:ext>
            </a:extLst>
          </p:cNvPr>
          <p:cNvSpPr>
            <a:spLocks noGrp="1" noChangeArrowheads="1"/>
          </p:cNvSpPr>
          <p:nvPr>
            <p:ph type="title"/>
          </p:nvPr>
        </p:nvSpPr>
        <p:spPr>
          <a:xfrm>
            <a:off x="1981200" y="44450"/>
            <a:ext cx="8229600" cy="1143000"/>
          </a:xfrm>
        </p:spPr>
        <p:txBody>
          <a:bodyPr/>
          <a:lstStyle/>
          <a:p>
            <a:pPr eaLnBrk="1" hangingPunct="1"/>
            <a:r>
              <a:rPr lang="en-US" altLang="el-GR" sz="3600" u="sng"/>
              <a:t>W.P.W  </a:t>
            </a:r>
            <a:r>
              <a:rPr lang="el-GR" altLang="el-GR" sz="3600" u="sng"/>
              <a:t>ΤΥΠΟΥ Α</a:t>
            </a:r>
          </a:p>
        </p:txBody>
      </p:sp>
      <p:pic>
        <p:nvPicPr>
          <p:cNvPr id="79875" name="Picture 4" descr="wpw39">
            <a:extLst>
              <a:ext uri="{FF2B5EF4-FFF2-40B4-BE49-F238E27FC236}">
                <a16:creationId xmlns:a16="http://schemas.microsoft.com/office/drawing/2014/main" xmlns="" id="{BE7532DB-F7EF-4C09-A7DB-AB629B4F225D}"/>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495550" y="1196975"/>
            <a:ext cx="7200900" cy="4929188"/>
          </a:xfrm>
          <a:noFill/>
        </p:spPr>
      </p:pic>
      <p:sp>
        <p:nvSpPr>
          <p:cNvPr id="79876" name="Text Box 7">
            <a:extLst>
              <a:ext uri="{FF2B5EF4-FFF2-40B4-BE49-F238E27FC236}">
                <a16:creationId xmlns:a16="http://schemas.microsoft.com/office/drawing/2014/main" xmlns="" id="{3DBCF415-B72B-46CA-8D40-22CA8B0A20F6}"/>
              </a:ext>
            </a:extLst>
          </p:cNvPr>
          <p:cNvSpPr txBox="1">
            <a:spLocks noChangeArrowheads="1"/>
          </p:cNvSpPr>
          <p:nvPr/>
        </p:nvSpPr>
        <p:spPr bwMode="auto">
          <a:xfrm>
            <a:off x="6743701" y="6165850"/>
            <a:ext cx="3529013" cy="254000"/>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000">
                <a:solidFill>
                  <a:srgbClr val="FF0066"/>
                </a:solidFill>
              </a:rPr>
              <a:t>Γκατζούλης Α.</a:t>
            </a:r>
            <a:r>
              <a:rPr lang="en-US" altLang="el-GR" sz="1000">
                <a:solidFill>
                  <a:srgbClr val="FF0066"/>
                </a:solidFill>
              </a:rPr>
              <a:t> </a:t>
            </a:r>
            <a:r>
              <a:rPr lang="el-GR" altLang="el-GR" sz="1000">
                <a:solidFill>
                  <a:srgbClr val="FF0066"/>
                </a:solidFill>
              </a:rPr>
              <a:t>Καρδιολογική Γνώμη(2006), 1(2)</a:t>
            </a:r>
            <a:r>
              <a:rPr lang="en-US" altLang="el-GR" sz="1000">
                <a:solidFill>
                  <a:srgbClr val="FF0066"/>
                </a:solidFill>
              </a:rPr>
              <a:t>:110-132.</a:t>
            </a:r>
            <a:endParaRPr lang="el-GR" altLang="el-GR" sz="1000">
              <a:solidFill>
                <a:srgbClr val="FF0066"/>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a:extLst>
              <a:ext uri="{FF2B5EF4-FFF2-40B4-BE49-F238E27FC236}">
                <a16:creationId xmlns:a16="http://schemas.microsoft.com/office/drawing/2014/main" xmlns="" id="{50488861-69E4-4810-B68D-D92708EF9B49}"/>
              </a:ext>
            </a:extLst>
          </p:cNvPr>
          <p:cNvSpPr>
            <a:spLocks noGrp="1" noChangeArrowheads="1"/>
          </p:cNvSpPr>
          <p:nvPr>
            <p:ph type="title"/>
          </p:nvPr>
        </p:nvSpPr>
        <p:spPr/>
        <p:txBody>
          <a:bodyPr/>
          <a:lstStyle/>
          <a:p>
            <a:pPr eaLnBrk="1" hangingPunct="1"/>
            <a:r>
              <a:rPr lang="el-GR" altLang="el-GR" sz="2000"/>
              <a:t>ΑΡΙΣΤΕΡΟ ΟΠΙΣΘΙΟΔΙΑΦΡΑΓΜΑΤΙΚΟ ΔΕΜΑΤΙΟ</a:t>
            </a:r>
          </a:p>
        </p:txBody>
      </p:sp>
      <p:pic>
        <p:nvPicPr>
          <p:cNvPr id="80899" name="Picture 4" descr="a">
            <a:extLst>
              <a:ext uri="{FF2B5EF4-FFF2-40B4-BE49-F238E27FC236}">
                <a16:creationId xmlns:a16="http://schemas.microsoft.com/office/drawing/2014/main" xmlns="" id="{16A8137D-AF02-44D5-96F1-F0DACE5A8286}"/>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208214" y="1125538"/>
            <a:ext cx="7559675" cy="5111750"/>
          </a:xfrm>
          <a:noFill/>
        </p:spPr>
      </p:pic>
      <p:sp>
        <p:nvSpPr>
          <p:cNvPr id="80900" name="Text Box 7">
            <a:extLst>
              <a:ext uri="{FF2B5EF4-FFF2-40B4-BE49-F238E27FC236}">
                <a16:creationId xmlns:a16="http://schemas.microsoft.com/office/drawing/2014/main" xmlns="" id="{7D146782-3362-4380-8A47-449CDC2C2BD6}"/>
              </a:ext>
            </a:extLst>
          </p:cNvPr>
          <p:cNvSpPr txBox="1">
            <a:spLocks noChangeArrowheads="1"/>
          </p:cNvSpPr>
          <p:nvPr/>
        </p:nvSpPr>
        <p:spPr bwMode="auto">
          <a:xfrm>
            <a:off x="7680325" y="6280151"/>
            <a:ext cx="2376488"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000">
                <a:solidFill>
                  <a:srgbClr val="FF0066"/>
                </a:solidFill>
              </a:rPr>
              <a:t>ΚΑΡΔΙΟΛΟΓΙΑ -  ΤΡΥΠΟΣΚΙΑΔΗΣ</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a:extLst>
              <a:ext uri="{FF2B5EF4-FFF2-40B4-BE49-F238E27FC236}">
                <a16:creationId xmlns:a16="http://schemas.microsoft.com/office/drawing/2014/main" xmlns="" id="{1D6AC835-3A60-4208-AC7B-AAF43DF04350}"/>
              </a:ext>
            </a:extLst>
          </p:cNvPr>
          <p:cNvSpPr>
            <a:spLocks noGrp="1"/>
          </p:cNvSpPr>
          <p:nvPr>
            <p:ph type="title"/>
          </p:nvPr>
        </p:nvSpPr>
        <p:spPr>
          <a:xfrm>
            <a:off x="3195638" y="417514"/>
            <a:ext cx="6115050" cy="511175"/>
          </a:xfrm>
          <a:ln w="38100">
            <a:solidFill>
              <a:schemeClr val="tx1"/>
            </a:solidFill>
          </a:ln>
        </p:spPr>
        <p:txBody>
          <a:bodyPr/>
          <a:lstStyle/>
          <a:p>
            <a:pPr>
              <a:defRPr/>
            </a:pPr>
            <a:r>
              <a:rPr lang="en-US"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Recording </a:t>
            </a:r>
            <a:r>
              <a:rPr lang="en-US" sz="2000" b="1" i="1" dirty="0" err="1">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intracardiac</a:t>
            </a:r>
            <a:r>
              <a:rPr lang="en-US"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a:t>
            </a:r>
            <a:r>
              <a:rPr lang="en-US" sz="2000" b="1" i="1" dirty="0" err="1">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electrograms</a:t>
            </a:r>
            <a:endParaRPr lang="el-GR" sz="2000" b="1" i="1" dirty="0">
              <a:solidFill>
                <a:schemeClr val="tx1"/>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55299" name="Picture 2">
            <a:extLst>
              <a:ext uri="{FF2B5EF4-FFF2-40B4-BE49-F238E27FC236}">
                <a16:creationId xmlns:a16="http://schemas.microsoft.com/office/drawing/2014/main" xmlns="" id="{532F75E7-C9EE-42EF-BACC-CB2692919AD9}"/>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6381750" y="1714500"/>
            <a:ext cx="4071938" cy="3543300"/>
          </a:xfrm>
          <a:noFill/>
        </p:spPr>
      </p:pic>
      <p:pic>
        <p:nvPicPr>
          <p:cNvPr id="55300" name="Picture 3">
            <a:extLst>
              <a:ext uri="{FF2B5EF4-FFF2-40B4-BE49-F238E27FC236}">
                <a16:creationId xmlns:a16="http://schemas.microsoft.com/office/drawing/2014/main" xmlns="" id="{008DEA17-5E64-4BD8-9709-6BD72D8582C9}"/>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66876" y="1714500"/>
            <a:ext cx="4500563" cy="3500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 Ορθογώνιο">
            <a:extLst>
              <a:ext uri="{FF2B5EF4-FFF2-40B4-BE49-F238E27FC236}">
                <a16:creationId xmlns:a16="http://schemas.microsoft.com/office/drawing/2014/main" xmlns="" id="{F42C6943-D382-400E-AB2B-D9DDA18B9DD3}"/>
              </a:ext>
            </a:extLst>
          </p:cNvPr>
          <p:cNvSpPr/>
          <p:nvPr/>
        </p:nvSpPr>
        <p:spPr>
          <a:xfrm>
            <a:off x="7239000" y="6367464"/>
            <a:ext cx="3214688" cy="276225"/>
          </a:xfrm>
          <a:prstGeom prst="rect">
            <a:avLst/>
          </a:prstGeom>
        </p:spPr>
        <p:txBody>
          <a:bodyPr>
            <a:spAutoFit/>
          </a:bodyPr>
          <a:lstStyle/>
          <a:p>
            <a:pPr fontAlgn="base">
              <a:spcBef>
                <a:spcPct val="0"/>
              </a:spcBef>
              <a:spcAft>
                <a:spcPct val="0"/>
              </a:spcAft>
              <a:defRPr/>
            </a:pPr>
            <a:r>
              <a:rPr lang="en-US" sz="1200" b="1" i="1" dirty="0" err="1">
                <a:solidFill>
                  <a:srgbClr val="FF0066"/>
                </a:solidFill>
                <a:effectLst>
                  <a:outerShdw blurRad="38100" dist="38100" dir="2700000" algn="tl">
                    <a:srgbClr val="000000">
                      <a:alpha val="43137"/>
                    </a:srgbClr>
                  </a:outerShdw>
                </a:effectLst>
                <a:latin typeface="Arial" charset="0"/>
              </a:rPr>
              <a:t>Electrophysiologic</a:t>
            </a:r>
            <a:r>
              <a:rPr lang="en-US" sz="1200" b="1" i="1" dirty="0">
                <a:solidFill>
                  <a:srgbClr val="FF0066"/>
                </a:solidFill>
                <a:effectLst>
                  <a:outerShdw blurRad="38100" dist="38100" dir="2700000" algn="tl">
                    <a:srgbClr val="000000">
                      <a:alpha val="43137"/>
                    </a:srgbClr>
                  </a:outerShdw>
                </a:effectLst>
                <a:latin typeface="Arial" charset="0"/>
              </a:rPr>
              <a:t> testing, Rich. </a:t>
            </a:r>
            <a:r>
              <a:rPr lang="en-US" sz="1200" b="1" i="1" dirty="0" err="1">
                <a:solidFill>
                  <a:srgbClr val="FF0066"/>
                </a:solidFill>
                <a:effectLst>
                  <a:outerShdw blurRad="38100" dist="38100" dir="2700000" algn="tl">
                    <a:srgbClr val="000000">
                      <a:alpha val="43137"/>
                    </a:srgbClr>
                  </a:outerShdw>
                </a:effectLst>
                <a:latin typeface="Arial" charset="0"/>
              </a:rPr>
              <a:t>Fogoros</a:t>
            </a:r>
            <a:endParaRPr lang="el-GR" sz="1200" b="1" i="1" dirty="0">
              <a:solidFill>
                <a:srgbClr val="FF0066"/>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xmlns="" val="13383886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a:extLst>
              <a:ext uri="{FF2B5EF4-FFF2-40B4-BE49-F238E27FC236}">
                <a16:creationId xmlns:a16="http://schemas.microsoft.com/office/drawing/2014/main" xmlns="" id="{1B028421-AE6A-4486-95D8-5CAF06EBADB6}"/>
              </a:ext>
            </a:extLst>
          </p:cNvPr>
          <p:cNvSpPr>
            <a:spLocks noGrp="1" noChangeArrowheads="1"/>
          </p:cNvSpPr>
          <p:nvPr>
            <p:ph type="title"/>
          </p:nvPr>
        </p:nvSpPr>
        <p:spPr>
          <a:xfrm>
            <a:off x="1981200" y="-26988"/>
            <a:ext cx="8229600" cy="1143001"/>
          </a:xfrm>
        </p:spPr>
        <p:txBody>
          <a:bodyPr/>
          <a:lstStyle/>
          <a:p>
            <a:pPr eaLnBrk="1" hangingPunct="1"/>
            <a:r>
              <a:rPr lang="en-US" altLang="el-GR" sz="3600" u="sng"/>
              <a:t>W.P.W </a:t>
            </a:r>
            <a:r>
              <a:rPr lang="el-GR" altLang="el-GR" sz="3600" u="sng"/>
              <a:t> ΤΥΠΟΥ Β</a:t>
            </a:r>
          </a:p>
        </p:txBody>
      </p:sp>
      <p:pic>
        <p:nvPicPr>
          <p:cNvPr id="81923" name="Picture 8" descr="σάρωση0001">
            <a:extLst>
              <a:ext uri="{FF2B5EF4-FFF2-40B4-BE49-F238E27FC236}">
                <a16:creationId xmlns:a16="http://schemas.microsoft.com/office/drawing/2014/main" xmlns="" id="{420C26A6-85E1-4673-94D3-9A1F94E1D8E0}"/>
              </a:ext>
            </a:extLst>
          </p:cNvPr>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a:xfrm>
            <a:off x="2208214" y="981075"/>
            <a:ext cx="7775575" cy="5111750"/>
          </a:xfrm>
          <a:noFill/>
        </p:spPr>
      </p:pic>
      <p:sp>
        <p:nvSpPr>
          <p:cNvPr id="81924" name="Rectangle 9">
            <a:extLst>
              <a:ext uri="{FF2B5EF4-FFF2-40B4-BE49-F238E27FC236}">
                <a16:creationId xmlns:a16="http://schemas.microsoft.com/office/drawing/2014/main" xmlns="" id="{B955BC23-FC9E-4B02-8CC0-7E016F2E7900}"/>
              </a:ext>
            </a:extLst>
          </p:cNvPr>
          <p:cNvSpPr>
            <a:spLocks noChangeArrowheads="1"/>
          </p:cNvSpPr>
          <p:nvPr/>
        </p:nvSpPr>
        <p:spPr bwMode="auto">
          <a:xfrm>
            <a:off x="7577138" y="6238875"/>
            <a:ext cx="2551112" cy="27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l-GR" altLang="el-GR" sz="1200">
                <a:solidFill>
                  <a:srgbClr val="FF0066"/>
                </a:solidFill>
              </a:rPr>
              <a:t>ΚΑΡΔΙΟΛΟΓΙΑ -  ΤΡΥΠΟΣΚΙΑΔΗΣ</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xmlns="" id="{59E6D6F7-F231-4DBE-AB2F-52FE8C8788AE}"/>
              </a:ext>
            </a:extLst>
          </p:cNvPr>
          <p:cNvSpPr>
            <a:spLocks noGrp="1" noChangeArrowheads="1"/>
          </p:cNvSpPr>
          <p:nvPr>
            <p:ph type="title"/>
          </p:nvPr>
        </p:nvSpPr>
        <p:spPr/>
        <p:txBody>
          <a:bodyPr/>
          <a:lstStyle/>
          <a:p>
            <a:pPr eaLnBrk="1" hangingPunct="1"/>
            <a:r>
              <a:rPr lang="el-GR" altLang="el-GR" sz="3600" b="1" u="sng"/>
              <a:t>ΔΙΑΦΟΡΙΚΗ ΔΙΑΓΝΩΣΗ ΤΟΥ </a:t>
            </a:r>
            <a:r>
              <a:rPr lang="en-US" altLang="el-GR" sz="3600" b="1" u="sng"/>
              <a:t>W.P.W</a:t>
            </a:r>
            <a:endParaRPr lang="el-GR" altLang="el-GR" sz="3600" b="1" u="sng"/>
          </a:p>
        </p:txBody>
      </p:sp>
      <p:sp>
        <p:nvSpPr>
          <p:cNvPr id="82947" name="Rectangle 3">
            <a:extLst>
              <a:ext uri="{FF2B5EF4-FFF2-40B4-BE49-F238E27FC236}">
                <a16:creationId xmlns:a16="http://schemas.microsoft.com/office/drawing/2014/main" xmlns="" id="{C41B30CA-63C8-47C6-8D22-0D8C7D72F649}"/>
              </a:ext>
            </a:extLst>
          </p:cNvPr>
          <p:cNvSpPr>
            <a:spLocks noGrp="1" noChangeArrowheads="1"/>
          </p:cNvSpPr>
          <p:nvPr>
            <p:ph type="body" idx="1"/>
          </p:nvPr>
        </p:nvSpPr>
        <p:spPr/>
        <p:txBody>
          <a:bodyPr/>
          <a:lstStyle/>
          <a:p>
            <a:pPr eaLnBrk="1" hangingPunct="1">
              <a:lnSpc>
                <a:spcPct val="90000"/>
              </a:lnSpc>
              <a:buFontTx/>
              <a:buNone/>
            </a:pPr>
            <a:r>
              <a:rPr lang="el-GR" altLang="el-GR" sz="2400" b="1"/>
              <a:t> </a:t>
            </a:r>
            <a:r>
              <a:rPr lang="el-GR" altLang="el-GR" sz="2400" b="1" u="sng"/>
              <a:t>ΤΥΠΟΥ Α</a:t>
            </a:r>
            <a:r>
              <a:rPr lang="el-GR" altLang="el-GR" sz="2400"/>
              <a:t>  </a:t>
            </a:r>
          </a:p>
          <a:p>
            <a:pPr eaLnBrk="1" hangingPunct="1">
              <a:lnSpc>
                <a:spcPct val="90000"/>
              </a:lnSpc>
            </a:pPr>
            <a:r>
              <a:rPr lang="el-GR" altLang="el-GR" sz="2400"/>
              <a:t>ΑΠΟΚΛΕΙΣΜΟΣ ΔΕΞΙΟΥ ΣΚΕΛΟΥΣ</a:t>
            </a:r>
          </a:p>
          <a:p>
            <a:pPr eaLnBrk="1" hangingPunct="1">
              <a:lnSpc>
                <a:spcPct val="90000"/>
              </a:lnSpc>
            </a:pPr>
            <a:r>
              <a:rPr lang="el-GR" altLang="el-GR" sz="2400"/>
              <a:t>ΥΠΕΡΤΡΟΦΙΑ ΔΕΞΙΑΣ ΚΟΙΛΙΑΣ</a:t>
            </a:r>
          </a:p>
          <a:p>
            <a:pPr eaLnBrk="1" hangingPunct="1">
              <a:lnSpc>
                <a:spcPct val="90000"/>
              </a:lnSpc>
            </a:pPr>
            <a:r>
              <a:rPr lang="el-GR" altLang="el-GR" sz="2400"/>
              <a:t>ΑΛΗΘΕΣ ΟΠΙΣΘΙΟ ΕΜΦΡΑΓΜΑ ΜΥΟΚΑΡΔΙΟΥ</a:t>
            </a:r>
          </a:p>
          <a:p>
            <a:pPr eaLnBrk="1" hangingPunct="1">
              <a:lnSpc>
                <a:spcPct val="90000"/>
              </a:lnSpc>
            </a:pPr>
            <a:r>
              <a:rPr lang="el-GR" altLang="el-GR" sz="2400"/>
              <a:t>ΚΑΤΩΤΕΡΟ ΕΜΦΡΑΓΜΑ ΜΥΟΚΑΡΔΙΟΥ</a:t>
            </a:r>
          </a:p>
          <a:p>
            <a:pPr eaLnBrk="1" hangingPunct="1">
              <a:lnSpc>
                <a:spcPct val="90000"/>
              </a:lnSpc>
            </a:pPr>
            <a:endParaRPr lang="el-GR" altLang="el-GR" sz="2400"/>
          </a:p>
          <a:p>
            <a:pPr eaLnBrk="1" hangingPunct="1">
              <a:lnSpc>
                <a:spcPct val="90000"/>
              </a:lnSpc>
              <a:buFontTx/>
              <a:buNone/>
            </a:pPr>
            <a:r>
              <a:rPr lang="el-GR" altLang="el-GR" sz="2400"/>
              <a:t> </a:t>
            </a:r>
            <a:r>
              <a:rPr lang="el-GR" altLang="el-GR" sz="2400" b="1" u="sng"/>
              <a:t>ΤΥΠΟΥ Β</a:t>
            </a:r>
          </a:p>
          <a:p>
            <a:pPr eaLnBrk="1" hangingPunct="1">
              <a:lnSpc>
                <a:spcPct val="90000"/>
              </a:lnSpc>
            </a:pPr>
            <a:r>
              <a:rPr lang="el-GR" altLang="el-GR" sz="2400"/>
              <a:t>ΑΠΟΚΛΕΙΣΜΟΣ ΑΡΙΣΤΕΡΟΥ ΣΚΕΛΟΥΣ</a:t>
            </a:r>
          </a:p>
          <a:p>
            <a:pPr eaLnBrk="1" hangingPunct="1">
              <a:lnSpc>
                <a:spcPct val="90000"/>
              </a:lnSpc>
            </a:pPr>
            <a:r>
              <a:rPr lang="el-GR" altLang="el-GR" sz="2400"/>
              <a:t>ΠΡΟΣΘΙΟ ΕΜΦΡΑΓΜΑ ΜΥΟΚΑΡΔΙΟΥ</a:t>
            </a:r>
          </a:p>
          <a:p>
            <a:pPr eaLnBrk="1" hangingPunct="1">
              <a:lnSpc>
                <a:spcPct val="90000"/>
              </a:lnSpc>
            </a:pPr>
            <a:r>
              <a:rPr lang="el-GR" altLang="el-GR" sz="2400"/>
              <a:t>ΚΑΤΩΤΕΡΟ ΕΜΦΡΑΓΜΑ ΜΥΟΚΑΡΔΙΟΥ</a:t>
            </a:r>
          </a:p>
          <a:p>
            <a:pPr eaLnBrk="1" hangingPunct="1">
              <a:lnSpc>
                <a:spcPct val="90000"/>
              </a:lnSpc>
              <a:buFontTx/>
              <a:buNone/>
            </a:pPr>
            <a:r>
              <a:rPr lang="el-GR" altLang="el-GR" sz="2400">
                <a:solidFill>
                  <a:schemeClr val="bg1"/>
                </a:solidFill>
              </a:rPr>
              <a:t>      </a:t>
            </a:r>
          </a:p>
          <a:p>
            <a:pPr eaLnBrk="1" hangingPunct="1">
              <a:lnSpc>
                <a:spcPct val="90000"/>
              </a:lnSpc>
            </a:pPr>
            <a:endParaRPr lang="el-GR" altLang="el-GR" sz="2400">
              <a:solidFill>
                <a:schemeClr val="bg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xmlns="" id="{93FA9DB5-4127-4035-A2E9-F5BB1081999E}"/>
              </a:ext>
            </a:extLst>
          </p:cNvPr>
          <p:cNvSpPr>
            <a:spLocks noGrp="1" noChangeArrowheads="1"/>
          </p:cNvSpPr>
          <p:nvPr>
            <p:ph type="title"/>
          </p:nvPr>
        </p:nvSpPr>
        <p:spPr/>
        <p:txBody>
          <a:bodyPr/>
          <a:lstStyle/>
          <a:p>
            <a:pPr eaLnBrk="1" hangingPunct="1"/>
            <a:r>
              <a:rPr lang="el-GR" altLang="el-GR" sz="1800" b="1"/>
              <a:t>ΜΗΧΑΝΙΣΜΟΣ ΠΑΡΑΓΩΓΗΣ</a:t>
            </a:r>
            <a:r>
              <a:rPr lang="el-GR" altLang="el-GR" sz="2000" b="1" u="sng"/>
              <a:t> </a:t>
            </a:r>
          </a:p>
        </p:txBody>
      </p:sp>
      <p:sp>
        <p:nvSpPr>
          <p:cNvPr id="83971" name="Text Box 4">
            <a:extLst>
              <a:ext uri="{FF2B5EF4-FFF2-40B4-BE49-F238E27FC236}">
                <a16:creationId xmlns:a16="http://schemas.microsoft.com/office/drawing/2014/main" xmlns="" id="{487362D0-8020-4122-B4B9-7534431C1117}"/>
              </a:ext>
            </a:extLst>
          </p:cNvPr>
          <p:cNvSpPr txBox="1">
            <a:spLocks noChangeArrowheads="1"/>
          </p:cNvSpPr>
          <p:nvPr/>
        </p:nvSpPr>
        <p:spPr bwMode="auto">
          <a:xfrm>
            <a:off x="1992313" y="1257300"/>
            <a:ext cx="82804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 typeface="Wingdings" panose="05000000000000000000" pitchFamily="2" charset="2"/>
              <a:buChar char="Ø"/>
            </a:pPr>
            <a:r>
              <a:rPr lang="en-US" altLang="el-GR" sz="1800">
                <a:solidFill>
                  <a:srgbClr val="000000"/>
                </a:solidFill>
              </a:rPr>
              <a:t> </a:t>
            </a:r>
            <a:r>
              <a:rPr lang="el-GR" altLang="el-GR" sz="1800">
                <a:solidFill>
                  <a:srgbClr val="000000"/>
                </a:solidFill>
              </a:rPr>
              <a:t>Το παραπληρωματικό δεμάτιο παρουσιάζει μεγαλύτερη ταχύτητα αγωγής αλλά και μεγαλύτερη ανερέθιστη περίοδο από την φυσιολογική οδό του κ.κ.κ. κατά την διάρκεια μακρών μηκών κύκλου. Συνεπώς μία πρώιμη κολπική διέγερση μπορεί να αποκλειστεί ορθόδρομα στο δεμάτιο και να αχθεί στην κοιλία μέσω του κ.κ.κ., με αποτέλεσμα την έναρξη ορθόδρομης </a:t>
            </a:r>
            <a:r>
              <a:rPr lang="en-US" altLang="el-GR" sz="1800">
                <a:solidFill>
                  <a:srgbClr val="000000"/>
                </a:solidFill>
              </a:rPr>
              <a:t>AVRT (</a:t>
            </a:r>
            <a:r>
              <a:rPr lang="en-US" altLang="el-GR" sz="1800" b="1">
                <a:solidFill>
                  <a:srgbClr val="FF0066"/>
                </a:solidFill>
              </a:rPr>
              <a:t>95%</a:t>
            </a:r>
            <a:r>
              <a:rPr lang="en-US" altLang="el-GR" sz="1800">
                <a:solidFill>
                  <a:srgbClr val="000000"/>
                </a:solidFill>
              </a:rPr>
              <a:t> </a:t>
            </a:r>
            <a:r>
              <a:rPr lang="el-GR" altLang="el-GR" sz="1800">
                <a:solidFill>
                  <a:srgbClr val="000000"/>
                </a:solidFill>
              </a:rPr>
              <a:t>των ταχυκαρδιών επανεισόδου).</a:t>
            </a:r>
          </a:p>
        </p:txBody>
      </p:sp>
      <p:sp>
        <p:nvSpPr>
          <p:cNvPr id="83972" name="Text Box 10">
            <a:extLst>
              <a:ext uri="{FF2B5EF4-FFF2-40B4-BE49-F238E27FC236}">
                <a16:creationId xmlns:a16="http://schemas.microsoft.com/office/drawing/2014/main" xmlns="" id="{A169BB59-C79C-4AA1-B0BB-3352A22FE208}"/>
              </a:ext>
            </a:extLst>
          </p:cNvPr>
          <p:cNvSpPr txBox="1">
            <a:spLocks noChangeArrowheads="1"/>
          </p:cNvSpPr>
          <p:nvPr/>
        </p:nvSpPr>
        <p:spPr bwMode="auto">
          <a:xfrm>
            <a:off x="2279650" y="188914"/>
            <a:ext cx="792003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None/>
            </a:pPr>
            <a:r>
              <a:rPr lang="el-GR" altLang="el-GR" sz="2000" b="1" u="sng">
                <a:solidFill>
                  <a:srgbClr val="000000"/>
                </a:solidFill>
              </a:rPr>
              <a:t>ΤΑΧΥΚΑΡΔΙΕΣ ΣΕ ΑΣΘΕΝΕΙΣ ΜΕ </a:t>
            </a:r>
            <a:r>
              <a:rPr lang="en-US" altLang="el-GR" sz="2000" b="1" u="sng">
                <a:solidFill>
                  <a:srgbClr val="000000"/>
                </a:solidFill>
              </a:rPr>
              <a:t>W.P.W.</a:t>
            </a:r>
            <a:endParaRPr lang="el-GR" altLang="el-GR" sz="2000" b="1" u="sng">
              <a:solidFill>
                <a:srgbClr val="000000"/>
              </a:solidFill>
            </a:endParaRPr>
          </a:p>
        </p:txBody>
      </p:sp>
      <p:graphicFrame>
        <p:nvGraphicFramePr>
          <p:cNvPr id="83973" name="Object 11">
            <a:extLst>
              <a:ext uri="{FF2B5EF4-FFF2-40B4-BE49-F238E27FC236}">
                <a16:creationId xmlns:a16="http://schemas.microsoft.com/office/drawing/2014/main" xmlns="" id="{77C0D919-BF5F-4C0F-B161-B418C999265B}"/>
              </a:ext>
            </a:extLst>
          </p:cNvPr>
          <p:cNvGraphicFramePr>
            <a:graphicFrameLocks noGrp="1" noChangeAspect="1"/>
          </p:cNvGraphicFramePr>
          <p:nvPr>
            <p:ph idx="1"/>
          </p:nvPr>
        </p:nvGraphicFramePr>
        <p:xfrm>
          <a:off x="6959600" y="2752726"/>
          <a:ext cx="3314700" cy="3844925"/>
        </p:xfrm>
        <a:graphic>
          <a:graphicData uri="http://schemas.openxmlformats.org/presentationml/2006/ole">
            <p:oleObj spid="_x0000_s41996" name="Εικόνα bitmap" r:id="rId3" imgW="2438095" imgH="2638095" progId="PBrush">
              <p:embed/>
            </p:oleObj>
          </a:graphicData>
        </a:graphic>
      </p:graphicFrame>
      <p:sp>
        <p:nvSpPr>
          <p:cNvPr id="83974" name="Text Box 12">
            <a:extLst>
              <a:ext uri="{FF2B5EF4-FFF2-40B4-BE49-F238E27FC236}">
                <a16:creationId xmlns:a16="http://schemas.microsoft.com/office/drawing/2014/main" xmlns="" id="{E6CB521C-982E-4C12-8766-AD3A4DC102BB}"/>
              </a:ext>
            </a:extLst>
          </p:cNvPr>
          <p:cNvSpPr txBox="1">
            <a:spLocks noChangeArrowheads="1"/>
          </p:cNvSpPr>
          <p:nvPr/>
        </p:nvSpPr>
        <p:spPr bwMode="auto">
          <a:xfrm>
            <a:off x="1992314" y="4156075"/>
            <a:ext cx="45370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 typeface="Wingdings" panose="05000000000000000000" pitchFamily="2" charset="2"/>
              <a:buChar char="Ø"/>
            </a:pPr>
            <a:r>
              <a:rPr lang="en-US" altLang="el-GR" sz="1800">
                <a:solidFill>
                  <a:srgbClr val="000000"/>
                </a:solidFill>
              </a:rPr>
              <a:t> To </a:t>
            </a:r>
            <a:r>
              <a:rPr lang="en-US" altLang="el-GR" sz="1800" b="1">
                <a:solidFill>
                  <a:srgbClr val="FF0066"/>
                </a:solidFill>
              </a:rPr>
              <a:t>30%</a:t>
            </a:r>
            <a:r>
              <a:rPr lang="en-US" altLang="el-GR" sz="1800">
                <a:solidFill>
                  <a:srgbClr val="000000"/>
                </a:solidFill>
              </a:rPr>
              <a:t> </a:t>
            </a:r>
            <a:r>
              <a:rPr lang="el-GR" altLang="el-GR" sz="1800">
                <a:solidFill>
                  <a:srgbClr val="000000"/>
                </a:solidFill>
              </a:rPr>
              <a:t>των </a:t>
            </a:r>
            <a:r>
              <a:rPr lang="en-US" altLang="el-GR" sz="1800">
                <a:solidFill>
                  <a:srgbClr val="000000"/>
                </a:solidFill>
              </a:rPr>
              <a:t>AVRT</a:t>
            </a:r>
            <a:r>
              <a:rPr lang="el-GR" altLang="el-GR" sz="1800">
                <a:solidFill>
                  <a:srgbClr val="000000"/>
                </a:solidFill>
              </a:rPr>
              <a:t> με στενό </a:t>
            </a:r>
            <a:r>
              <a:rPr lang="en-US" altLang="el-GR" sz="1800">
                <a:solidFill>
                  <a:srgbClr val="000000"/>
                </a:solidFill>
              </a:rPr>
              <a:t>QRS </a:t>
            </a:r>
            <a:r>
              <a:rPr lang="el-GR" altLang="el-GR" sz="1800">
                <a:solidFill>
                  <a:srgbClr val="000000"/>
                </a:solidFill>
              </a:rPr>
              <a:t>συνδέονται με αποκεκρυμμένα δεμάτια.</a:t>
            </a:r>
          </a:p>
        </p:txBody>
      </p:sp>
      <p:sp>
        <p:nvSpPr>
          <p:cNvPr id="83975" name="Rectangle 14">
            <a:extLst>
              <a:ext uri="{FF2B5EF4-FFF2-40B4-BE49-F238E27FC236}">
                <a16:creationId xmlns:a16="http://schemas.microsoft.com/office/drawing/2014/main" xmlns="" id="{011805C1-A8F7-44B1-B14A-39DA7916E702}"/>
              </a:ext>
            </a:extLst>
          </p:cNvPr>
          <p:cNvSpPr>
            <a:spLocks noChangeArrowheads="1"/>
          </p:cNvSpPr>
          <p:nvPr/>
        </p:nvSpPr>
        <p:spPr bwMode="auto">
          <a:xfrm>
            <a:off x="2135189" y="6335714"/>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xmlns="" id="{440B3822-66EB-4A77-ACBA-829A4B017560}"/>
              </a:ext>
            </a:extLst>
          </p:cNvPr>
          <p:cNvSpPr>
            <a:spLocks noGrp="1" noChangeArrowheads="1"/>
          </p:cNvSpPr>
          <p:nvPr>
            <p:ph type="title"/>
          </p:nvPr>
        </p:nvSpPr>
        <p:spPr/>
        <p:txBody>
          <a:bodyPr/>
          <a:lstStyle/>
          <a:p>
            <a:pPr eaLnBrk="1" hangingPunct="1"/>
            <a:r>
              <a:rPr lang="en-US" altLang="el-GR" u="sng"/>
              <a:t>AVRT</a:t>
            </a:r>
            <a:endParaRPr lang="el-GR" altLang="el-GR" u="sng"/>
          </a:p>
        </p:txBody>
      </p:sp>
      <p:sp>
        <p:nvSpPr>
          <p:cNvPr id="84995" name="Rectangle 3">
            <a:extLst>
              <a:ext uri="{FF2B5EF4-FFF2-40B4-BE49-F238E27FC236}">
                <a16:creationId xmlns:a16="http://schemas.microsoft.com/office/drawing/2014/main" xmlns="" id="{9AD90B25-23A9-43D7-A1AE-D3C2A192DD42}"/>
              </a:ext>
            </a:extLst>
          </p:cNvPr>
          <p:cNvSpPr>
            <a:spLocks noGrp="1" noChangeArrowheads="1"/>
          </p:cNvSpPr>
          <p:nvPr>
            <p:ph type="body" sz="half" idx="1"/>
          </p:nvPr>
        </p:nvSpPr>
        <p:spPr>
          <a:xfrm>
            <a:off x="1703388" y="1341438"/>
            <a:ext cx="4316412" cy="4525962"/>
          </a:xfrm>
        </p:spPr>
        <p:txBody>
          <a:bodyPr/>
          <a:lstStyle/>
          <a:p>
            <a:pPr eaLnBrk="1" hangingPunct="1"/>
            <a:endParaRPr lang="el-GR" altLang="el-GR" sz="1800"/>
          </a:p>
          <a:p>
            <a:pPr eaLnBrk="1" hangingPunct="1"/>
            <a:r>
              <a:rPr lang="el-GR" altLang="el-GR" sz="1800"/>
              <a:t>Ρυθμική με στενό </a:t>
            </a:r>
            <a:r>
              <a:rPr lang="en-US" altLang="el-GR" sz="1800"/>
              <a:t>QRS.</a:t>
            </a:r>
          </a:p>
          <a:p>
            <a:pPr eaLnBrk="1" hangingPunct="1"/>
            <a:endParaRPr lang="el-GR" altLang="el-GR" sz="1800"/>
          </a:p>
          <a:p>
            <a:pPr eaLnBrk="1" hangingPunct="1"/>
            <a:r>
              <a:rPr lang="el-GR" altLang="el-GR" sz="1800"/>
              <a:t>Συχνότητα 150-250 παλμούς /λεπτό</a:t>
            </a:r>
            <a:r>
              <a:rPr lang="en-US" altLang="el-GR" sz="1800"/>
              <a:t>.</a:t>
            </a:r>
            <a:endParaRPr lang="el-GR" altLang="el-GR" sz="1800"/>
          </a:p>
          <a:p>
            <a:pPr eaLnBrk="1" hangingPunct="1"/>
            <a:endParaRPr lang="en-US" altLang="el-GR" sz="1800"/>
          </a:p>
          <a:p>
            <a:pPr eaLnBrk="1" hangingPunct="1"/>
            <a:r>
              <a:rPr lang="el-GR" altLang="el-GR" sz="1800"/>
              <a:t>Ανάδρομα κύματα </a:t>
            </a:r>
            <a:r>
              <a:rPr lang="en-US" altLang="el-GR" sz="1800"/>
              <a:t>P</a:t>
            </a:r>
            <a:r>
              <a:rPr lang="el-GR" altLang="el-GR" sz="1800"/>
              <a:t> καταγράφονται μετά το </a:t>
            </a:r>
            <a:r>
              <a:rPr lang="en-US" altLang="el-GR" sz="1800"/>
              <a:t>QRS.</a:t>
            </a:r>
          </a:p>
          <a:p>
            <a:pPr eaLnBrk="1" hangingPunct="1"/>
            <a:endParaRPr lang="el-GR" altLang="el-GR" sz="1800"/>
          </a:p>
          <a:p>
            <a:pPr eaLnBrk="1" hangingPunct="1"/>
            <a:r>
              <a:rPr lang="el-GR" altLang="el-GR" sz="1800"/>
              <a:t>Διάστημα </a:t>
            </a:r>
            <a:r>
              <a:rPr lang="en-US" altLang="el-GR" sz="1800"/>
              <a:t>RP&lt;PR, </a:t>
            </a:r>
            <a:r>
              <a:rPr lang="el-GR" altLang="el-GR" sz="1800"/>
              <a:t>με </a:t>
            </a:r>
            <a:r>
              <a:rPr lang="en-US" altLang="el-GR" sz="1800"/>
              <a:t>RP </a:t>
            </a:r>
            <a:r>
              <a:rPr lang="el-GR" altLang="el-GR" sz="1800"/>
              <a:t>&gt;</a:t>
            </a:r>
            <a:r>
              <a:rPr lang="en-US" altLang="el-GR" sz="1800"/>
              <a:t> </a:t>
            </a:r>
            <a:r>
              <a:rPr lang="el-GR" altLang="el-GR" sz="1800"/>
              <a:t>60</a:t>
            </a:r>
            <a:r>
              <a:rPr lang="en-US" altLang="el-GR" sz="1800"/>
              <a:t> msec.</a:t>
            </a:r>
          </a:p>
          <a:p>
            <a:pPr eaLnBrk="1" hangingPunct="1">
              <a:buFontTx/>
              <a:buNone/>
            </a:pPr>
            <a:endParaRPr lang="el-GR" altLang="el-GR" sz="1800"/>
          </a:p>
          <a:p>
            <a:pPr eaLnBrk="1" hangingPunct="1"/>
            <a:r>
              <a:rPr lang="el-GR" altLang="el-GR" sz="1800"/>
              <a:t>Η αντιμετώπιση είναι η ίδια όπως στην </a:t>
            </a:r>
            <a:r>
              <a:rPr lang="en-US" altLang="el-GR" sz="1800"/>
              <a:t>AV </a:t>
            </a:r>
            <a:r>
              <a:rPr lang="el-GR" altLang="el-GR" sz="1800"/>
              <a:t>κομβική ταχυκαρδία</a:t>
            </a:r>
            <a:r>
              <a:rPr lang="en-US" altLang="el-GR" sz="1800"/>
              <a:t>.</a:t>
            </a:r>
            <a:r>
              <a:rPr lang="el-GR" altLang="el-GR" sz="1800"/>
              <a:t> </a:t>
            </a:r>
          </a:p>
          <a:p>
            <a:pPr eaLnBrk="1" hangingPunct="1"/>
            <a:endParaRPr lang="el-GR" altLang="el-GR" sz="1800"/>
          </a:p>
        </p:txBody>
      </p:sp>
      <p:graphicFrame>
        <p:nvGraphicFramePr>
          <p:cNvPr id="84996" name="Object 6">
            <a:extLst>
              <a:ext uri="{FF2B5EF4-FFF2-40B4-BE49-F238E27FC236}">
                <a16:creationId xmlns:a16="http://schemas.microsoft.com/office/drawing/2014/main" xmlns="" id="{91D525E2-297D-4FF0-8BB5-64711E4BE20A}"/>
              </a:ext>
            </a:extLst>
          </p:cNvPr>
          <p:cNvGraphicFramePr>
            <a:graphicFrameLocks noGrp="1" noChangeAspect="1"/>
          </p:cNvGraphicFramePr>
          <p:nvPr>
            <p:ph sz="half" idx="2"/>
          </p:nvPr>
        </p:nvGraphicFramePr>
        <p:xfrm>
          <a:off x="6022976" y="1412875"/>
          <a:ext cx="4537075" cy="4464050"/>
        </p:xfrm>
        <a:graphic>
          <a:graphicData uri="http://schemas.openxmlformats.org/presentationml/2006/ole">
            <p:oleObj spid="_x0000_s43020" name="Εικόνα bitmap" r:id="rId3" imgW="4695238" imgH="4296375" progId="PBrush">
              <p:embed/>
            </p:oleObj>
          </a:graphicData>
        </a:graphic>
      </p:graphicFrame>
      <p:sp>
        <p:nvSpPr>
          <p:cNvPr id="84997" name="Rectangle 7">
            <a:extLst>
              <a:ext uri="{FF2B5EF4-FFF2-40B4-BE49-F238E27FC236}">
                <a16:creationId xmlns:a16="http://schemas.microsoft.com/office/drawing/2014/main" xmlns="" id="{09026875-6468-4015-A2B8-9FC99F3DAB81}"/>
              </a:ext>
            </a:extLst>
          </p:cNvPr>
          <p:cNvSpPr>
            <a:spLocks noChangeArrowheads="1"/>
          </p:cNvSpPr>
          <p:nvPr/>
        </p:nvSpPr>
        <p:spPr bwMode="auto">
          <a:xfrm>
            <a:off x="9324976" y="6119814"/>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xmlns="" id="{1B0978DE-5C1B-4928-AF86-C3A295F2D743}"/>
              </a:ext>
            </a:extLst>
          </p:cNvPr>
          <p:cNvSpPr>
            <a:spLocks noGrp="1" noChangeArrowheads="1"/>
          </p:cNvSpPr>
          <p:nvPr>
            <p:ph type="title"/>
          </p:nvPr>
        </p:nvSpPr>
        <p:spPr>
          <a:xfrm>
            <a:off x="1981200" y="44450"/>
            <a:ext cx="8229600" cy="1143000"/>
          </a:xfrm>
        </p:spPr>
        <p:txBody>
          <a:bodyPr/>
          <a:lstStyle/>
          <a:p>
            <a:pPr eaLnBrk="1" hangingPunct="1"/>
            <a:r>
              <a:rPr lang="en-US" altLang="el-GR" u="sng"/>
              <a:t>AVRT</a:t>
            </a:r>
            <a:endParaRPr lang="el-GR" altLang="el-GR" u="sng"/>
          </a:p>
        </p:txBody>
      </p:sp>
      <p:sp>
        <p:nvSpPr>
          <p:cNvPr id="86019" name="Rectangle 3">
            <a:extLst>
              <a:ext uri="{FF2B5EF4-FFF2-40B4-BE49-F238E27FC236}">
                <a16:creationId xmlns:a16="http://schemas.microsoft.com/office/drawing/2014/main" xmlns="" id="{BBE64A5E-CBBE-4FB1-BEBB-7C3720268702}"/>
              </a:ext>
            </a:extLst>
          </p:cNvPr>
          <p:cNvSpPr>
            <a:spLocks noGrp="1" noChangeArrowheads="1"/>
          </p:cNvSpPr>
          <p:nvPr>
            <p:ph type="body" sz="half" idx="1"/>
          </p:nvPr>
        </p:nvSpPr>
        <p:spPr>
          <a:xfrm>
            <a:off x="1981201" y="981075"/>
            <a:ext cx="8435975" cy="1036638"/>
          </a:xfrm>
        </p:spPr>
        <p:txBody>
          <a:bodyPr/>
          <a:lstStyle/>
          <a:p>
            <a:pPr eaLnBrk="1" hangingPunct="1">
              <a:buFont typeface="Wingdings" panose="05000000000000000000" pitchFamily="2" charset="2"/>
              <a:buChar char="Ø"/>
            </a:pPr>
            <a:r>
              <a:rPr lang="el-GR" altLang="el-GR" sz="1800"/>
              <a:t>Η αυξήση του διαστήματος </a:t>
            </a:r>
            <a:r>
              <a:rPr lang="en-US" altLang="el-GR" sz="1800"/>
              <a:t>VA </a:t>
            </a:r>
            <a:r>
              <a:rPr lang="el-GR" altLang="el-GR" sz="1800" u="sng"/>
              <a:t>&gt;</a:t>
            </a:r>
            <a:r>
              <a:rPr lang="el-GR" altLang="el-GR" sz="1800"/>
              <a:t> 35</a:t>
            </a:r>
            <a:r>
              <a:rPr lang="en-US" altLang="el-GR" sz="1800"/>
              <a:t>mesc</a:t>
            </a:r>
            <a:r>
              <a:rPr lang="el-GR" altLang="el-GR" sz="1800"/>
              <a:t> κατά την διάρκεια λειτουργικού αποκλεισμού σκέλους του </a:t>
            </a:r>
            <a:r>
              <a:rPr lang="en-US" altLang="el-GR" sz="1800"/>
              <a:t>His</a:t>
            </a:r>
            <a:r>
              <a:rPr lang="el-GR" altLang="el-GR" sz="1800"/>
              <a:t> σε έδαφος </a:t>
            </a:r>
            <a:r>
              <a:rPr lang="en-US" altLang="el-GR" sz="1800"/>
              <a:t>AVRT</a:t>
            </a:r>
            <a:r>
              <a:rPr lang="el-GR" altLang="el-GR" sz="1800"/>
              <a:t>, παρέχει απόδειξη της συμμετοχής </a:t>
            </a:r>
            <a:r>
              <a:rPr lang="el-GR" altLang="el-GR" sz="1800">
                <a:solidFill>
                  <a:schemeClr val="accent2"/>
                </a:solidFill>
              </a:rPr>
              <a:t>σύστοιχου</a:t>
            </a:r>
            <a:r>
              <a:rPr lang="el-GR" altLang="el-GR" sz="1800"/>
              <a:t> δεματίου του </a:t>
            </a:r>
            <a:r>
              <a:rPr lang="el-GR" altLang="el-GR" sz="1800">
                <a:solidFill>
                  <a:schemeClr val="accent2"/>
                </a:solidFill>
              </a:rPr>
              <a:t>ελευθέρου τοιχώματος</a:t>
            </a:r>
            <a:r>
              <a:rPr lang="el-GR" altLang="el-GR" sz="1800"/>
              <a:t> στο κύκλωμα επανεισόδου.</a:t>
            </a:r>
          </a:p>
        </p:txBody>
      </p:sp>
      <p:graphicFrame>
        <p:nvGraphicFramePr>
          <p:cNvPr id="86020" name="Object 6">
            <a:extLst>
              <a:ext uri="{FF2B5EF4-FFF2-40B4-BE49-F238E27FC236}">
                <a16:creationId xmlns:a16="http://schemas.microsoft.com/office/drawing/2014/main" xmlns="" id="{F7ABB3E5-2C6E-47BC-BE5F-03C8A22871DD}"/>
              </a:ext>
            </a:extLst>
          </p:cNvPr>
          <p:cNvGraphicFramePr>
            <a:graphicFrameLocks noGrp="1" noChangeAspect="1"/>
          </p:cNvGraphicFramePr>
          <p:nvPr>
            <p:ph sz="quarter" idx="2"/>
          </p:nvPr>
        </p:nvGraphicFramePr>
        <p:xfrm>
          <a:off x="7464425" y="2276475"/>
          <a:ext cx="3024188" cy="3841750"/>
        </p:xfrm>
        <a:graphic>
          <a:graphicData uri="http://schemas.openxmlformats.org/presentationml/2006/ole">
            <p:oleObj spid="_x0000_s44054" name="Εικόνα bitmap" r:id="rId3" imgW="2448267" imgH="2572109" progId="PBrush">
              <p:embed/>
            </p:oleObj>
          </a:graphicData>
        </a:graphic>
      </p:graphicFrame>
      <p:graphicFrame>
        <p:nvGraphicFramePr>
          <p:cNvPr id="86021" name="Object 9">
            <a:extLst>
              <a:ext uri="{FF2B5EF4-FFF2-40B4-BE49-F238E27FC236}">
                <a16:creationId xmlns:a16="http://schemas.microsoft.com/office/drawing/2014/main" xmlns="" id="{4E0ACD08-00F9-4026-8F73-D067172F65E8}"/>
              </a:ext>
            </a:extLst>
          </p:cNvPr>
          <p:cNvGraphicFramePr>
            <a:graphicFrameLocks noGrp="1" noChangeAspect="1"/>
          </p:cNvGraphicFramePr>
          <p:nvPr>
            <p:ph sz="quarter" idx="3"/>
          </p:nvPr>
        </p:nvGraphicFramePr>
        <p:xfrm>
          <a:off x="1703388" y="2708276"/>
          <a:ext cx="5256212" cy="3529013"/>
        </p:xfrm>
        <a:graphic>
          <a:graphicData uri="http://schemas.openxmlformats.org/presentationml/2006/ole">
            <p:oleObj spid="_x0000_s44055" name="Εικόνα bitmap" r:id="rId4" imgW="2514286" imgH="1848108" progId="PBrush">
              <p:embed/>
            </p:oleObj>
          </a:graphicData>
        </a:graphic>
      </p:graphicFrame>
      <p:sp>
        <p:nvSpPr>
          <p:cNvPr id="86022" name="Rectangle 10">
            <a:extLst>
              <a:ext uri="{FF2B5EF4-FFF2-40B4-BE49-F238E27FC236}">
                <a16:creationId xmlns:a16="http://schemas.microsoft.com/office/drawing/2014/main" xmlns="" id="{FD7E57CF-3AF8-4EDE-BEA3-8579C5B3DCD2}"/>
              </a:ext>
            </a:extLst>
          </p:cNvPr>
          <p:cNvSpPr>
            <a:spLocks noChangeArrowheads="1"/>
          </p:cNvSpPr>
          <p:nvPr/>
        </p:nvSpPr>
        <p:spPr bwMode="auto">
          <a:xfrm>
            <a:off x="9324976" y="6335714"/>
            <a:ext cx="1235075"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5">
            <a:extLst>
              <a:ext uri="{FF2B5EF4-FFF2-40B4-BE49-F238E27FC236}">
                <a16:creationId xmlns:a16="http://schemas.microsoft.com/office/drawing/2014/main" xmlns="" id="{D2BF75B7-E336-4DCF-BE3D-ACE02B082522}"/>
              </a:ext>
            </a:extLst>
          </p:cNvPr>
          <p:cNvSpPr>
            <a:spLocks noGrp="1" noChangeArrowheads="1"/>
          </p:cNvSpPr>
          <p:nvPr>
            <p:ph type="title"/>
          </p:nvPr>
        </p:nvSpPr>
        <p:spPr>
          <a:xfrm>
            <a:off x="1981201" y="274638"/>
            <a:ext cx="8507413" cy="1143000"/>
          </a:xfrm>
        </p:spPr>
        <p:txBody>
          <a:bodyPr/>
          <a:lstStyle/>
          <a:p>
            <a:pPr algn="l" eaLnBrk="1" hangingPunct="1">
              <a:buFont typeface="Wingdings" panose="05000000000000000000" pitchFamily="2" charset="2"/>
              <a:buChar char="Ø"/>
            </a:pPr>
            <a:r>
              <a:rPr lang="en-US" altLang="el-GR" sz="1800"/>
              <a:t> </a:t>
            </a:r>
            <a:r>
              <a:rPr lang="el-GR" altLang="el-GR" sz="1800"/>
              <a:t>Αντίθετα σε </a:t>
            </a:r>
            <a:r>
              <a:rPr lang="en-US" altLang="el-GR" sz="1800"/>
              <a:t>AVRT </a:t>
            </a:r>
            <a:r>
              <a:rPr lang="el-GR" altLang="el-GR" sz="1800"/>
              <a:t>μέσω ενός πλαγίου δεματίου, δεν παρατηρείται </a:t>
            </a:r>
            <a:r>
              <a:rPr lang="en-US" altLang="el-GR" sz="1800"/>
              <a:t/>
            </a:r>
            <a:br>
              <a:rPr lang="en-US" altLang="el-GR" sz="1800"/>
            </a:br>
            <a:r>
              <a:rPr lang="en-US" altLang="el-GR" sz="1800"/>
              <a:t>    </a:t>
            </a:r>
            <a:r>
              <a:rPr lang="el-GR" altLang="el-GR" sz="1800"/>
              <a:t>αύξηση του μήκους κύκλου της ταχυκαρδίας σε εμφάνιση</a:t>
            </a:r>
            <a:r>
              <a:rPr lang="en-US" altLang="el-GR" sz="1800"/>
              <a:t/>
            </a:r>
            <a:br>
              <a:rPr lang="en-US" altLang="el-GR" sz="1800"/>
            </a:br>
            <a:r>
              <a:rPr lang="en-US" altLang="el-GR" sz="1800"/>
              <a:t>  </a:t>
            </a:r>
            <a:r>
              <a:rPr lang="el-GR" altLang="el-GR" sz="1800"/>
              <a:t> </a:t>
            </a:r>
            <a:r>
              <a:rPr lang="en-US" altLang="el-GR" sz="1800"/>
              <a:t> </a:t>
            </a:r>
            <a:r>
              <a:rPr lang="el-GR" altLang="el-GR" sz="1800"/>
              <a:t>αλλοδρομίας του αντίθετου σκέλους του </a:t>
            </a:r>
            <a:r>
              <a:rPr lang="en-US" altLang="el-GR" sz="1800"/>
              <a:t>His.</a:t>
            </a:r>
            <a:endParaRPr lang="el-GR" altLang="el-GR" sz="1800"/>
          </a:p>
        </p:txBody>
      </p:sp>
      <p:graphicFrame>
        <p:nvGraphicFramePr>
          <p:cNvPr id="87043" name="Object 7">
            <a:extLst>
              <a:ext uri="{FF2B5EF4-FFF2-40B4-BE49-F238E27FC236}">
                <a16:creationId xmlns:a16="http://schemas.microsoft.com/office/drawing/2014/main" xmlns="" id="{D61B5B8A-414E-4528-9A37-CC8227A493B3}"/>
              </a:ext>
            </a:extLst>
          </p:cNvPr>
          <p:cNvGraphicFramePr>
            <a:graphicFrameLocks noGrp="1" noChangeAspect="1"/>
          </p:cNvGraphicFramePr>
          <p:nvPr>
            <p:ph idx="1"/>
          </p:nvPr>
        </p:nvGraphicFramePr>
        <p:xfrm>
          <a:off x="2495550" y="1341438"/>
          <a:ext cx="7272338" cy="4248150"/>
        </p:xfrm>
        <a:graphic>
          <a:graphicData uri="http://schemas.openxmlformats.org/presentationml/2006/ole">
            <p:oleObj spid="_x0000_s45068" name="Εικόνα bitmap" r:id="rId3" imgW="5210902" imgH="3772427" progId="PBrush">
              <p:embed/>
            </p:oleObj>
          </a:graphicData>
        </a:graphic>
      </p:graphicFrame>
      <p:sp>
        <p:nvSpPr>
          <p:cNvPr id="87044" name="Text Box 8">
            <a:extLst>
              <a:ext uri="{FF2B5EF4-FFF2-40B4-BE49-F238E27FC236}">
                <a16:creationId xmlns:a16="http://schemas.microsoft.com/office/drawing/2014/main" xmlns="" id="{27C72E29-D3F3-480D-973F-BACE7CCAF43D}"/>
              </a:ext>
            </a:extLst>
          </p:cNvPr>
          <p:cNvSpPr txBox="1">
            <a:spLocks noChangeArrowheads="1"/>
          </p:cNvSpPr>
          <p:nvPr/>
        </p:nvSpPr>
        <p:spPr bwMode="auto">
          <a:xfrm>
            <a:off x="1992313" y="5734051"/>
            <a:ext cx="8064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50000"/>
              </a:spcBef>
              <a:spcAft>
                <a:spcPct val="0"/>
              </a:spcAft>
              <a:buFont typeface="Wingdings" panose="05000000000000000000" pitchFamily="2" charset="2"/>
              <a:buChar char="Ø"/>
            </a:pPr>
            <a:r>
              <a:rPr lang="el-GR" altLang="el-GR" sz="1800">
                <a:solidFill>
                  <a:srgbClr val="000000"/>
                </a:solidFill>
              </a:rPr>
              <a:t> Εξαίρεση στον κανόνα αποτελούν τα διαφραγματικά δεμάτια.</a:t>
            </a:r>
          </a:p>
        </p:txBody>
      </p:sp>
      <p:sp>
        <p:nvSpPr>
          <p:cNvPr id="87045" name="Rectangle 9">
            <a:extLst>
              <a:ext uri="{FF2B5EF4-FFF2-40B4-BE49-F238E27FC236}">
                <a16:creationId xmlns:a16="http://schemas.microsoft.com/office/drawing/2014/main" xmlns="" id="{58AD2F1D-75E0-4B40-8EAB-4FC25ACDFE23}"/>
              </a:ext>
            </a:extLst>
          </p:cNvPr>
          <p:cNvSpPr>
            <a:spLocks noChangeArrowheads="1"/>
          </p:cNvSpPr>
          <p:nvPr/>
        </p:nvSpPr>
        <p:spPr bwMode="auto">
          <a:xfrm>
            <a:off x="8688388" y="6237289"/>
            <a:ext cx="1200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xmlns="" id="{785C04C5-2B60-451D-9FF2-175EE5AF35C9}"/>
              </a:ext>
            </a:extLst>
          </p:cNvPr>
          <p:cNvSpPr>
            <a:spLocks noGrp="1" noChangeArrowheads="1"/>
          </p:cNvSpPr>
          <p:nvPr>
            <p:ph type="title"/>
          </p:nvPr>
        </p:nvSpPr>
        <p:spPr>
          <a:xfrm>
            <a:off x="1981200" y="44450"/>
            <a:ext cx="8229600" cy="1143000"/>
          </a:xfrm>
        </p:spPr>
        <p:txBody>
          <a:bodyPr/>
          <a:lstStyle/>
          <a:p>
            <a:pPr eaLnBrk="1" hangingPunct="1"/>
            <a:r>
              <a:rPr lang="en-US" altLang="el-GR" sz="2800" b="1" u="sng"/>
              <a:t>Antidromic AVRT</a:t>
            </a:r>
            <a:endParaRPr lang="el-GR" altLang="el-GR" sz="2800" b="1" u="sng"/>
          </a:p>
        </p:txBody>
      </p:sp>
      <p:sp>
        <p:nvSpPr>
          <p:cNvPr id="88067" name="Rectangle 3">
            <a:extLst>
              <a:ext uri="{FF2B5EF4-FFF2-40B4-BE49-F238E27FC236}">
                <a16:creationId xmlns:a16="http://schemas.microsoft.com/office/drawing/2014/main" xmlns="" id="{B6E79992-0668-407B-8958-899EB8D1AFDB}"/>
              </a:ext>
            </a:extLst>
          </p:cNvPr>
          <p:cNvSpPr>
            <a:spLocks noGrp="1" noChangeArrowheads="1"/>
          </p:cNvSpPr>
          <p:nvPr>
            <p:ph type="body" sz="half" idx="1"/>
          </p:nvPr>
        </p:nvSpPr>
        <p:spPr>
          <a:xfrm>
            <a:off x="2208214" y="1052514"/>
            <a:ext cx="7991475" cy="1323975"/>
          </a:xfrm>
        </p:spPr>
        <p:txBody>
          <a:bodyPr/>
          <a:lstStyle/>
          <a:p>
            <a:pPr eaLnBrk="1" hangingPunct="1">
              <a:buFont typeface="Wingdings" panose="05000000000000000000" pitchFamily="2" charset="2"/>
              <a:buChar char="Ø"/>
            </a:pPr>
            <a:r>
              <a:rPr lang="el-GR" altLang="el-GR" sz="1800"/>
              <a:t>Ρυθμική προδιεγερμένη ταχυκαρδία με ευρύ </a:t>
            </a:r>
            <a:r>
              <a:rPr lang="en-US" altLang="el-GR" sz="1800"/>
              <a:t>QRS.</a:t>
            </a:r>
            <a:endParaRPr lang="el-GR" altLang="el-GR" sz="1800"/>
          </a:p>
          <a:p>
            <a:pPr eaLnBrk="1" hangingPunct="1">
              <a:buFont typeface="Wingdings" panose="05000000000000000000" pitchFamily="2" charset="2"/>
              <a:buChar char="Ø"/>
            </a:pPr>
            <a:r>
              <a:rPr lang="el-GR" altLang="el-GR" sz="1800"/>
              <a:t>Προϋποθέτει εμφανή παραπληρωματικά δεμάτια (μακριά από τον κ.κ.κ.)</a:t>
            </a:r>
            <a:r>
              <a:rPr lang="en-US" altLang="el-GR" sz="1800"/>
              <a:t>.</a:t>
            </a:r>
            <a:endParaRPr lang="el-GR" altLang="el-GR" sz="1800"/>
          </a:p>
          <a:p>
            <a:pPr eaLnBrk="1" hangingPunct="1">
              <a:buFont typeface="Wingdings" panose="05000000000000000000" pitchFamily="2" charset="2"/>
              <a:buChar char="Ø"/>
            </a:pPr>
            <a:r>
              <a:rPr lang="el-GR" altLang="el-GR" sz="1800"/>
              <a:t>Διαφορική διάγνωση από </a:t>
            </a:r>
            <a:r>
              <a:rPr lang="en-US" altLang="el-GR" sz="1800"/>
              <a:t>VT.</a:t>
            </a:r>
            <a:endParaRPr lang="el-GR" altLang="el-GR" sz="1800"/>
          </a:p>
        </p:txBody>
      </p:sp>
      <p:graphicFrame>
        <p:nvGraphicFramePr>
          <p:cNvPr id="88068" name="Object 6">
            <a:extLst>
              <a:ext uri="{FF2B5EF4-FFF2-40B4-BE49-F238E27FC236}">
                <a16:creationId xmlns:a16="http://schemas.microsoft.com/office/drawing/2014/main" xmlns="" id="{FF8ACA7C-C9A5-4702-AA9B-3A4DE576C8CA}"/>
              </a:ext>
            </a:extLst>
          </p:cNvPr>
          <p:cNvGraphicFramePr>
            <a:graphicFrameLocks noChangeAspect="1"/>
          </p:cNvGraphicFramePr>
          <p:nvPr/>
        </p:nvGraphicFramePr>
        <p:xfrm>
          <a:off x="6959600" y="2205039"/>
          <a:ext cx="3455988" cy="3311525"/>
        </p:xfrm>
        <a:graphic>
          <a:graphicData uri="http://schemas.openxmlformats.org/presentationml/2006/ole">
            <p:oleObj spid="_x0000_s46102" name="Εικόνα bitmap" r:id="rId3" imgW="1924319" imgH="1867161" progId="PBrush">
              <p:embed/>
            </p:oleObj>
          </a:graphicData>
        </a:graphic>
      </p:graphicFrame>
      <p:graphicFrame>
        <p:nvGraphicFramePr>
          <p:cNvPr id="88069" name="Object 9">
            <a:extLst>
              <a:ext uri="{FF2B5EF4-FFF2-40B4-BE49-F238E27FC236}">
                <a16:creationId xmlns:a16="http://schemas.microsoft.com/office/drawing/2014/main" xmlns="" id="{8A44E9FA-89FE-4A36-A8DE-CA2C68F79E37}"/>
              </a:ext>
            </a:extLst>
          </p:cNvPr>
          <p:cNvGraphicFramePr>
            <a:graphicFrameLocks noGrp="1" noChangeAspect="1"/>
          </p:cNvGraphicFramePr>
          <p:nvPr>
            <p:ph sz="half" idx="2"/>
          </p:nvPr>
        </p:nvGraphicFramePr>
        <p:xfrm>
          <a:off x="1703389" y="2205038"/>
          <a:ext cx="4968875" cy="3529012"/>
        </p:xfrm>
        <a:graphic>
          <a:graphicData uri="http://schemas.openxmlformats.org/presentationml/2006/ole">
            <p:oleObj spid="_x0000_s46103" name="Εικόνα bitmap" r:id="rId4" imgW="3990476" imgH="1809524" progId="PBrush">
              <p:embed/>
            </p:oleObj>
          </a:graphicData>
        </a:graphic>
      </p:graphicFrame>
      <p:sp>
        <p:nvSpPr>
          <p:cNvPr id="88070" name="Rectangle 10">
            <a:extLst>
              <a:ext uri="{FF2B5EF4-FFF2-40B4-BE49-F238E27FC236}">
                <a16:creationId xmlns:a16="http://schemas.microsoft.com/office/drawing/2014/main" xmlns="" id="{55C2014A-E6A4-4CBB-B8A8-7FE2573D5F43}"/>
              </a:ext>
            </a:extLst>
          </p:cNvPr>
          <p:cNvSpPr>
            <a:spLocks noChangeArrowheads="1"/>
          </p:cNvSpPr>
          <p:nvPr/>
        </p:nvSpPr>
        <p:spPr bwMode="auto">
          <a:xfrm>
            <a:off x="9288463" y="5832476"/>
            <a:ext cx="1200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xmlns="" id="{B54AB9CA-045A-4D89-A7D1-3ACE8D0A6B0F}"/>
              </a:ext>
            </a:extLst>
          </p:cNvPr>
          <p:cNvSpPr>
            <a:spLocks noGrp="1" noChangeArrowheads="1"/>
          </p:cNvSpPr>
          <p:nvPr>
            <p:ph type="title"/>
          </p:nvPr>
        </p:nvSpPr>
        <p:spPr/>
        <p:txBody>
          <a:bodyPr/>
          <a:lstStyle/>
          <a:p>
            <a:pPr eaLnBrk="1" hangingPunct="1"/>
            <a:r>
              <a:rPr lang="el-GR" altLang="el-GR" sz="2000" b="1" u="sng"/>
              <a:t>ΤΑΧΥΚΑΡΔΙΕΣ ΣΤΙΣ ΟΠΟΙΕΣ ΔΕΝ ΣΥΜΜΕΤΕΧΕΙ ΤΟ ΠΑΡΑΠΛΗΡΩΜΑΤΙΚΟ ΔΕΜΑΤΙΟ </a:t>
            </a:r>
            <a:r>
              <a:rPr lang="en-US" altLang="el-GR" sz="2000" b="1" u="sng"/>
              <a:t>(</a:t>
            </a:r>
            <a:r>
              <a:rPr lang="el-GR" altLang="el-GR" sz="2000" b="1" u="sng"/>
              <a:t>ΑΘΩΟΣ ΘΕΑΤΗΣ)</a:t>
            </a:r>
          </a:p>
        </p:txBody>
      </p:sp>
      <p:sp>
        <p:nvSpPr>
          <p:cNvPr id="89091" name="Rectangle 3">
            <a:extLst>
              <a:ext uri="{FF2B5EF4-FFF2-40B4-BE49-F238E27FC236}">
                <a16:creationId xmlns:a16="http://schemas.microsoft.com/office/drawing/2014/main" xmlns="" id="{277152AE-D744-4627-90FA-3888F349A6CB}"/>
              </a:ext>
            </a:extLst>
          </p:cNvPr>
          <p:cNvSpPr>
            <a:spLocks noGrp="1" noChangeArrowheads="1"/>
          </p:cNvSpPr>
          <p:nvPr>
            <p:ph type="body" sz="half" idx="1"/>
          </p:nvPr>
        </p:nvSpPr>
        <p:spPr>
          <a:xfrm>
            <a:off x="2197100" y="1052513"/>
            <a:ext cx="7570788" cy="2836862"/>
          </a:xfrm>
        </p:spPr>
        <p:txBody>
          <a:bodyPr/>
          <a:lstStyle/>
          <a:p>
            <a:pPr eaLnBrk="1" hangingPunct="1">
              <a:buFontTx/>
              <a:buNone/>
            </a:pPr>
            <a:endParaRPr lang="el-GR" altLang="el-GR" sz="1800"/>
          </a:p>
          <a:p>
            <a:pPr eaLnBrk="1" hangingPunct="1">
              <a:buFont typeface="Wingdings" panose="05000000000000000000" pitchFamily="2" charset="2"/>
              <a:buChar char="Ø"/>
            </a:pPr>
            <a:r>
              <a:rPr lang="el-GR" altLang="el-GR" sz="1800"/>
              <a:t>ΚΟΛΠΙΚΗ ΤΑΧΥΚΑΡΔΙΑ</a:t>
            </a:r>
          </a:p>
          <a:p>
            <a:pPr eaLnBrk="1" hangingPunct="1">
              <a:buFont typeface="Wingdings" panose="05000000000000000000" pitchFamily="2" charset="2"/>
              <a:buChar char="Ø"/>
            </a:pPr>
            <a:r>
              <a:rPr lang="el-GR" altLang="el-GR" sz="1800"/>
              <a:t>ΚΟΛΠΙΚΗ ΜΑΡΜΑΡΥΓΗ</a:t>
            </a:r>
          </a:p>
          <a:p>
            <a:pPr eaLnBrk="1" hangingPunct="1">
              <a:buFont typeface="Wingdings" panose="05000000000000000000" pitchFamily="2" charset="2"/>
              <a:buChar char="Ø"/>
            </a:pPr>
            <a:r>
              <a:rPr lang="el-GR" altLang="el-GR" sz="1800"/>
              <a:t>ΚΟΛΠΙΚΟΣ ΠΤΕΡΥΓΙΣΜΟΣ</a:t>
            </a:r>
          </a:p>
          <a:p>
            <a:pPr eaLnBrk="1" hangingPunct="1">
              <a:buFont typeface="Wingdings" panose="05000000000000000000" pitchFamily="2" charset="2"/>
              <a:buChar char="Ø"/>
            </a:pPr>
            <a:r>
              <a:rPr lang="el-GR" altLang="el-GR" sz="1800"/>
              <a:t>ΥΠΕΡΚΟΙΛΙΑΚΗ ΚΟΜΒΙΚΗ ΕΠΑΝΕΙΣΟΔΟΥ</a:t>
            </a:r>
          </a:p>
          <a:p>
            <a:pPr eaLnBrk="1" hangingPunct="1">
              <a:buFont typeface="Wingdings" panose="05000000000000000000" pitchFamily="2" charset="2"/>
              <a:buNone/>
            </a:pPr>
            <a:endParaRPr lang="el-GR" altLang="el-GR" sz="1800"/>
          </a:p>
          <a:p>
            <a:pPr eaLnBrk="1" hangingPunct="1">
              <a:buFont typeface="Wingdings" panose="05000000000000000000" pitchFamily="2" charset="2"/>
              <a:buChar char="Ø"/>
            </a:pPr>
            <a:r>
              <a:rPr lang="el-GR" altLang="el-GR" sz="1800"/>
              <a:t>Η μετάδοση του ερεθίσματος στις κοιλίες μπορεί να γίνει είτε μέσω του φυσιολογικού συστήματος αγωγής, είτε μέσω του δεματίου.</a:t>
            </a:r>
          </a:p>
          <a:p>
            <a:pPr eaLnBrk="1" hangingPunct="1">
              <a:buFont typeface="Wingdings" panose="05000000000000000000" pitchFamily="2" charset="2"/>
              <a:buChar char="Ø"/>
            </a:pPr>
            <a:endParaRPr lang="el-GR" altLang="el-GR" sz="1800"/>
          </a:p>
        </p:txBody>
      </p:sp>
      <p:graphicFrame>
        <p:nvGraphicFramePr>
          <p:cNvPr id="89092" name="Object 4">
            <a:extLst>
              <a:ext uri="{FF2B5EF4-FFF2-40B4-BE49-F238E27FC236}">
                <a16:creationId xmlns:a16="http://schemas.microsoft.com/office/drawing/2014/main" xmlns="" id="{4043475E-C9F4-4AEE-9858-1B9563225591}"/>
              </a:ext>
            </a:extLst>
          </p:cNvPr>
          <p:cNvGraphicFramePr>
            <a:graphicFrameLocks noGrp="1" noChangeAspect="1"/>
          </p:cNvGraphicFramePr>
          <p:nvPr>
            <p:ph sz="half" idx="2"/>
          </p:nvPr>
        </p:nvGraphicFramePr>
        <p:xfrm>
          <a:off x="3500439" y="3716338"/>
          <a:ext cx="4827587" cy="2997200"/>
        </p:xfrm>
        <a:graphic>
          <a:graphicData uri="http://schemas.openxmlformats.org/presentationml/2006/ole">
            <p:oleObj spid="_x0000_s47116" name="Εικόνα bitmap" r:id="rId3" imgW="2019048" imgH="1666667" progId="PBrush">
              <p:embed/>
            </p:oleObj>
          </a:graphicData>
        </a:graphic>
      </p:graphicFrame>
      <p:sp>
        <p:nvSpPr>
          <p:cNvPr id="89093" name="Rectangle 6">
            <a:extLst>
              <a:ext uri="{FF2B5EF4-FFF2-40B4-BE49-F238E27FC236}">
                <a16:creationId xmlns:a16="http://schemas.microsoft.com/office/drawing/2014/main" xmlns="" id="{F4EE43DF-5DF7-4EE3-A785-52460B735ABB}"/>
              </a:ext>
            </a:extLst>
          </p:cNvPr>
          <p:cNvSpPr>
            <a:spLocks noChangeArrowheads="1"/>
          </p:cNvSpPr>
          <p:nvPr/>
        </p:nvSpPr>
        <p:spPr bwMode="auto">
          <a:xfrm>
            <a:off x="8328025" y="6407151"/>
            <a:ext cx="1200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a:extLst>
              <a:ext uri="{FF2B5EF4-FFF2-40B4-BE49-F238E27FC236}">
                <a16:creationId xmlns:a16="http://schemas.microsoft.com/office/drawing/2014/main" xmlns="" id="{5710DBFF-4F76-4436-875C-F8FDA3C298EE}"/>
              </a:ext>
            </a:extLst>
          </p:cNvPr>
          <p:cNvSpPr>
            <a:spLocks noGrp="1" noChangeArrowheads="1"/>
          </p:cNvSpPr>
          <p:nvPr>
            <p:ph type="title"/>
          </p:nvPr>
        </p:nvSpPr>
        <p:spPr/>
        <p:txBody>
          <a:bodyPr/>
          <a:lstStyle/>
          <a:p>
            <a:pPr eaLnBrk="1" hangingPunct="1"/>
            <a:r>
              <a:rPr lang="el-GR" altLang="el-GR" sz="2400" b="1" u="sng"/>
              <a:t>Κολπική μαρμαρυγή σε έδαφος οπισθιο-διαφραγματικού δεματίου</a:t>
            </a:r>
          </a:p>
        </p:txBody>
      </p:sp>
      <p:graphicFrame>
        <p:nvGraphicFramePr>
          <p:cNvPr id="90115" name="Object 3">
            <a:extLst>
              <a:ext uri="{FF2B5EF4-FFF2-40B4-BE49-F238E27FC236}">
                <a16:creationId xmlns:a16="http://schemas.microsoft.com/office/drawing/2014/main" xmlns="" id="{C4AA7C84-F033-48D1-9FF5-ED9A58274653}"/>
              </a:ext>
            </a:extLst>
          </p:cNvPr>
          <p:cNvGraphicFramePr>
            <a:graphicFrameLocks noGrp="1" noChangeAspect="1"/>
          </p:cNvGraphicFramePr>
          <p:nvPr>
            <p:ph idx="1"/>
          </p:nvPr>
        </p:nvGraphicFramePr>
        <p:xfrm>
          <a:off x="1992313" y="1341439"/>
          <a:ext cx="7848600" cy="4751387"/>
        </p:xfrm>
        <a:graphic>
          <a:graphicData uri="http://schemas.openxmlformats.org/presentationml/2006/ole">
            <p:oleObj spid="_x0000_s48140" name="Εικόνα bitmap" r:id="rId3" imgW="5266667" imgH="3296110" progId="PBrush">
              <p:embed/>
            </p:oleObj>
          </a:graphicData>
        </a:graphic>
      </p:graphicFrame>
      <p:sp>
        <p:nvSpPr>
          <p:cNvPr id="90116" name="Rectangle 6">
            <a:extLst>
              <a:ext uri="{FF2B5EF4-FFF2-40B4-BE49-F238E27FC236}">
                <a16:creationId xmlns:a16="http://schemas.microsoft.com/office/drawing/2014/main" xmlns="" id="{48BC582E-9492-49D6-BFAC-8B4976C9A6A1}"/>
              </a:ext>
            </a:extLst>
          </p:cNvPr>
          <p:cNvSpPr>
            <a:spLocks noChangeArrowheads="1"/>
          </p:cNvSpPr>
          <p:nvPr/>
        </p:nvSpPr>
        <p:spPr bwMode="auto">
          <a:xfrm>
            <a:off x="8783638" y="6264276"/>
            <a:ext cx="1200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a:extLst>
              <a:ext uri="{FF2B5EF4-FFF2-40B4-BE49-F238E27FC236}">
                <a16:creationId xmlns:a16="http://schemas.microsoft.com/office/drawing/2014/main" xmlns="" id="{8A09530E-83D1-4550-901D-C7981E0449EF}"/>
              </a:ext>
            </a:extLst>
          </p:cNvPr>
          <p:cNvSpPr>
            <a:spLocks noGrp="1" noChangeArrowheads="1"/>
          </p:cNvSpPr>
          <p:nvPr>
            <p:ph type="title"/>
          </p:nvPr>
        </p:nvSpPr>
        <p:spPr/>
        <p:txBody>
          <a:bodyPr/>
          <a:lstStyle/>
          <a:p>
            <a:pPr eaLnBrk="1" hangingPunct="1"/>
            <a:r>
              <a:rPr lang="el-GR" altLang="el-GR" sz="2400" b="1" u="sng"/>
              <a:t>Μετάπτωση κολπικής μαρμαρυγής με ευρέα </a:t>
            </a:r>
            <a:r>
              <a:rPr lang="en-US" altLang="el-GR" sz="2400" b="1" u="sng"/>
              <a:t>QRS</a:t>
            </a:r>
            <a:r>
              <a:rPr lang="el-GR" altLang="el-GR" sz="2400" b="1" u="sng"/>
              <a:t>σε κοιλιακή μαρμαρυγή.</a:t>
            </a:r>
          </a:p>
        </p:txBody>
      </p:sp>
      <p:graphicFrame>
        <p:nvGraphicFramePr>
          <p:cNvPr id="91139" name="Object 3">
            <a:extLst>
              <a:ext uri="{FF2B5EF4-FFF2-40B4-BE49-F238E27FC236}">
                <a16:creationId xmlns:a16="http://schemas.microsoft.com/office/drawing/2014/main" xmlns="" id="{03780E3F-5259-4183-8BDA-4E6F952DEC3A}"/>
              </a:ext>
            </a:extLst>
          </p:cNvPr>
          <p:cNvGraphicFramePr>
            <a:graphicFrameLocks noGrp="1" noChangeAspect="1"/>
          </p:cNvGraphicFramePr>
          <p:nvPr>
            <p:ph idx="1"/>
          </p:nvPr>
        </p:nvGraphicFramePr>
        <p:xfrm>
          <a:off x="1992313" y="1412875"/>
          <a:ext cx="8064500" cy="4997450"/>
        </p:xfrm>
        <a:graphic>
          <a:graphicData uri="http://schemas.openxmlformats.org/presentationml/2006/ole">
            <p:oleObj spid="_x0000_s49164" name="Εικόνα bitmap" r:id="rId3" imgW="6752381" imgH="3943901" progId="PBrush">
              <p:embed/>
            </p:oleObj>
          </a:graphicData>
        </a:graphic>
      </p:graphicFrame>
      <p:sp>
        <p:nvSpPr>
          <p:cNvPr id="91140" name="Rectangle 6">
            <a:extLst>
              <a:ext uri="{FF2B5EF4-FFF2-40B4-BE49-F238E27FC236}">
                <a16:creationId xmlns:a16="http://schemas.microsoft.com/office/drawing/2014/main" xmlns="" id="{F70A5A53-DFDD-4373-8C65-0452AC5AAC1B}"/>
              </a:ext>
            </a:extLst>
          </p:cNvPr>
          <p:cNvSpPr>
            <a:spLocks noChangeArrowheads="1"/>
          </p:cNvSpPr>
          <p:nvPr/>
        </p:nvSpPr>
        <p:spPr bwMode="auto">
          <a:xfrm>
            <a:off x="8904288" y="6524626"/>
            <a:ext cx="1200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fontAlgn="base">
              <a:spcBef>
                <a:spcPct val="0"/>
              </a:spcBef>
              <a:spcAft>
                <a:spcPct val="0"/>
              </a:spcAft>
              <a:buNone/>
            </a:pPr>
            <a:r>
              <a:rPr lang="en-US" altLang="el-GR" sz="1000">
                <a:solidFill>
                  <a:srgbClr val="FF0066"/>
                </a:solidFill>
              </a:rPr>
              <a:t>Braunwald 7th  ed</a:t>
            </a:r>
            <a:endParaRPr lang="el-GR" altLang="el-GR" sz="1000">
              <a:solidFill>
                <a:srgbClr val="FF0066"/>
              </a:solidFill>
            </a:endParaRP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Κυματάκι">
  <a:themeElements>
    <a:clrScheme name="Κυματάκι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Κυματάκι">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Κυματάκι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Κυματάκι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Κυματάκι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Κυματάκι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Κυματάκι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Κυματάκι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Κυματάκι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Κυματάκι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Κυματάκι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lipstream">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1_Κυματάκι">
  <a:themeElements>
    <a:clrScheme name="Κυματάκι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Κυματάκι">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Κυματάκι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Κυματάκι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Κυματάκι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Κυματάκι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Κυματάκι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Κυματάκι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Κυματάκι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Κυματάκι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Κυματάκι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824</TotalTime>
  <Words>2812</Words>
  <Application>Microsoft Office PowerPoint</Application>
  <PresentationFormat>Προσαρμογή</PresentationFormat>
  <Paragraphs>514</Paragraphs>
  <Slides>102</Slides>
  <Notes>2</Notes>
  <HiddenSlides>2</HiddenSlides>
  <MMClips>0</MMClips>
  <ScaleCrop>false</ScaleCrop>
  <HeadingPairs>
    <vt:vector size="6" baseType="variant">
      <vt:variant>
        <vt:lpstr>Θέμα</vt:lpstr>
      </vt:variant>
      <vt:variant>
        <vt:i4>7</vt:i4>
      </vt:variant>
      <vt:variant>
        <vt:lpstr>Ενσωματωμένοι διακομιστές OLE</vt:lpstr>
      </vt:variant>
      <vt:variant>
        <vt:i4>1</vt:i4>
      </vt:variant>
      <vt:variant>
        <vt:lpstr>Τίτλοι διαφανειών</vt:lpstr>
      </vt:variant>
      <vt:variant>
        <vt:i4>102</vt:i4>
      </vt:variant>
    </vt:vector>
  </HeadingPairs>
  <TitlesOfParts>
    <vt:vector size="110" baseType="lpstr">
      <vt:lpstr>Θέμα του Office</vt:lpstr>
      <vt:lpstr>Προεπιλεγμένη σχεδίαση</vt:lpstr>
      <vt:lpstr>Κυματάκι</vt:lpstr>
      <vt:lpstr>1_Προεπιλεγμένη σχεδίαση</vt:lpstr>
      <vt:lpstr>2_Προεπιλεγμένη σχεδίαση</vt:lpstr>
      <vt:lpstr>Slipstream</vt:lpstr>
      <vt:lpstr>1_Κυματάκι</vt:lpstr>
      <vt:lpstr>Εικόνα bitmap</vt:lpstr>
      <vt:lpstr>Διαφάνεια 1</vt:lpstr>
      <vt:lpstr>Διαφάνεια 2</vt:lpstr>
      <vt:lpstr>Διαφάνεια 3</vt:lpstr>
      <vt:lpstr>THE CARDIAC ACTION POTENTIAL</vt:lpstr>
      <vt:lpstr>THE CARDIAC ACTION POTENTIAL</vt:lpstr>
      <vt:lpstr>MECHANISM OF CARDIAC ARRHYTHMIAS</vt:lpstr>
      <vt:lpstr>ELECTROPHYSIOLOGY LABORATORY</vt:lpstr>
      <vt:lpstr>Electrode catheters and their placements</vt:lpstr>
      <vt:lpstr>Recording intracardiac electrograms</vt:lpstr>
      <vt:lpstr>Recording intracardiac electrograms</vt:lpstr>
      <vt:lpstr>ΥΠΕΡΚΟΙΛΙΑΚΕΣ ΑΡΡΥΘΜΙΕΣ</vt:lpstr>
      <vt:lpstr>Διαφάνεια 12</vt:lpstr>
      <vt:lpstr>III. Από τον κόμβο και το δεμάτιο του  His</vt:lpstr>
      <vt:lpstr>1. Φλεβοκομβική ταχυκαρδία </vt:lpstr>
      <vt:lpstr>Διαφάνεια 15</vt:lpstr>
      <vt:lpstr>2. Φλεβοκομβική βραδυκαρδία </vt:lpstr>
      <vt:lpstr>Διαφάνεια 17</vt:lpstr>
      <vt:lpstr>3. Φλεβοκομβική ή αναπνευστική αρρυθμία.</vt:lpstr>
      <vt:lpstr>4. Φλεβοκομβοκολπικός αποκλεισμός. </vt:lpstr>
      <vt:lpstr>Διαφάνεια 20</vt:lpstr>
      <vt:lpstr>ΙΙ. Από τον κόλπο           1. Έκτακτες κολπικές συστολές </vt:lpstr>
      <vt:lpstr>ΠΡΩΙΜΕΣ ΚΟΛΠΙΚΕΣ ΑΠΟΚΛΕΙΣΘΕΙΣΕΣ</vt:lpstr>
      <vt:lpstr>ΠΡΩΙΜΕΣ ΚΟΛΠΙΚΕΣ ΑΠΟΚΛΕΙΣΘΕΙΣΕΣ</vt:lpstr>
      <vt:lpstr>ΠΡΩΙΜΕΣ ΚΟΛΠΙΚΕΣ ΜΕ ΑΛΛΟΔΡΟΜΙΑ </vt:lpstr>
      <vt:lpstr>Κολπικές διαφυγές</vt:lpstr>
      <vt:lpstr>Διαφάνεια 26</vt:lpstr>
      <vt:lpstr>Διαφάνεια 27</vt:lpstr>
      <vt:lpstr>Διαφάνεια 28</vt:lpstr>
      <vt:lpstr>Διαφάνεια 29</vt:lpstr>
      <vt:lpstr>3. Παροξυσμική κολπική ταχυκαρδία (PAT) </vt:lpstr>
      <vt:lpstr>Παροξυσμική κολπική ταχυκαρδία με αποκλεισμό</vt:lpstr>
      <vt:lpstr>Διαφάνεια 32</vt:lpstr>
      <vt:lpstr>5. Κολπικός πτερυγισμός </vt:lpstr>
      <vt:lpstr>1. Atrial Flutter</vt:lpstr>
      <vt:lpstr>Διαφάνεια 35</vt:lpstr>
      <vt:lpstr>CTI-dependent Atrial Flutter</vt:lpstr>
      <vt:lpstr>Διαφάνεια 37</vt:lpstr>
      <vt:lpstr>Μάλαξη καρωτιδικού κόλπου</vt:lpstr>
      <vt:lpstr>128</vt:lpstr>
      <vt:lpstr> 6. Κολπική μαρμαρυγή </vt:lpstr>
      <vt:lpstr>Διαφάνεια 41</vt:lpstr>
      <vt:lpstr>ATRIAL FIBRILLATION</vt:lpstr>
      <vt:lpstr>7.Πλανώμενος βηματοδότης</vt:lpstr>
      <vt:lpstr>8. Πολυεστιακή κολπική  ταχυκαρδία ή χαώδης κολπικός ρυθμός </vt:lpstr>
      <vt:lpstr>Διαφάνεια 45</vt:lpstr>
      <vt:lpstr>  1. Έκτακτες  κομβικές συστολές</vt:lpstr>
      <vt:lpstr>Ατελής αναπληρωματική παύλα </vt:lpstr>
      <vt:lpstr>2. Κομβικές διαφυγές (συστολές εκ διαφυγής- κομβικός      ρυθμός). </vt:lpstr>
      <vt:lpstr>Όταν η αδράνεια του φλεβοκόμβου παραταθεί, αναλαμβάνει ο κόμβος ως «δευτερεύον» κέντρο, με συχνότητα &lt;100/λεπτό.</vt:lpstr>
      <vt:lpstr>3. Κολποκοιλιακή κομβική αμοιβαία ταχυκαρδία</vt:lpstr>
      <vt:lpstr>Διαφάνεια 51</vt:lpstr>
      <vt:lpstr>Μηχανισμός επανεισόδου</vt:lpstr>
      <vt:lpstr>Διαφάνεια 53</vt:lpstr>
      <vt:lpstr>Διαφάνεια 54</vt:lpstr>
      <vt:lpstr>Διαφάνεια 55</vt:lpstr>
      <vt:lpstr>Διαφάνεια 56</vt:lpstr>
      <vt:lpstr>Διαφάνεια 57</vt:lpstr>
      <vt:lpstr>Διαφάνεια 58</vt:lpstr>
      <vt:lpstr>128</vt:lpstr>
      <vt:lpstr> 4. Κολποκοιλιακοί αποκλεισμοί </vt:lpstr>
      <vt:lpstr>Διαφάνεια 61</vt:lpstr>
      <vt:lpstr>Διαφάνεια 62</vt:lpstr>
      <vt:lpstr>Διαφάνεια 63</vt:lpstr>
      <vt:lpstr>140</vt:lpstr>
      <vt:lpstr> The electrophysiology study in the evaluation of AV conduction disorders</vt:lpstr>
      <vt:lpstr>5.Κολποκοιλιακός διαχωρισμός</vt:lpstr>
      <vt:lpstr>Διαφορά Κ-Κ αποκλεισμού με Κ-Κ διαχωρισμού.</vt:lpstr>
      <vt:lpstr>215</vt:lpstr>
      <vt:lpstr>Μ.Α.Τ</vt:lpstr>
      <vt:lpstr>Διαφάνεια 70</vt:lpstr>
      <vt:lpstr>229</vt:lpstr>
      <vt:lpstr>231</vt:lpstr>
      <vt:lpstr>136b</vt:lpstr>
      <vt:lpstr>145b</vt:lpstr>
      <vt:lpstr>155b</vt:lpstr>
      <vt:lpstr>158b</vt:lpstr>
      <vt:lpstr>162b</vt:lpstr>
      <vt:lpstr>3. ΠΑΡΑΠΛΗΡΩΜΑΤΙΚΑ ΔΕΜΑΤΙΑ ΚΑΙ ΤΑΧΥΚΑΡΔΙΕΣ ΚΟΛΠΟΚΟΙΛΙΑΚΗΣ ΕΠΑΝΕΙΣΟΔΟΥ  AVRT</vt:lpstr>
      <vt:lpstr>Η ΑΝΑΤΟΜΙΚΗ ΒΑΣΗ ΤΗΣ ΚΟΙΛΙΑΚΗΣ ΠΡΟΔΙΕΓΕΡΣΗΣ</vt:lpstr>
      <vt:lpstr>ΣΥΧΝΟΤΗΤΑ ΕΜΦΑΝΙΣΗΣ</vt:lpstr>
      <vt:lpstr>ΠΑΡΑΚΑΜΠΤΗΡΙΕΣ ΟΔΟΙ  ΜΕ ΒΑΣΗ ΤΙΣ ΠΕΡΙΟΧΕΣ ΤΗΣ ΚΑΡΔΙΑΣ ΠΟΥ ΣΥΝΔΕΟΥΝ</vt:lpstr>
      <vt:lpstr>ΗΛΕΚΤΡΟΦΥΣΙΟΛΟΓΙΚΑ ΧΑΡΑΚΤΗΡΙΣΤΙΚΑ ΤΩΝ ΔΕΜΑΤΙΩΝ</vt:lpstr>
      <vt:lpstr>Ορθόδρομη (αριστερά) και αντίδρομη (δεξιά) ταχυκαρδία κολποκοιλιακής επανεισόδου. Στην πρώτη περίπτωση, που είναι και η ποιο συχνή, έχουμε μια ταχυκαρδία με στενό QRS.</vt:lpstr>
      <vt:lpstr>W.P.W.</vt:lpstr>
      <vt:lpstr>ΧΑΡΑΚΤΗΡΙΣΤΙΚΑ ΤΟΥ ΣΥΝΡΟΜΟΥ</vt:lpstr>
      <vt:lpstr>ΗΛΕΚΤΡΟΦΥΣΙΟΛΟΓΙΚΑ ΧΑΡΑΚΤΗΡΙΣΤΙΚΑ ΤΗΣ ΠΡΟΔΙΕΓΕΡΣΗΣ</vt:lpstr>
      <vt:lpstr>Εντόπιση δεματίων κατά την διάρκεια φλεβοκόμβου ή προδιεγερμένης κολποκοιλιακής ταχυκαρδίας</vt:lpstr>
      <vt:lpstr>W.P.W  ΤΥΠΟΥ Α</vt:lpstr>
      <vt:lpstr>ΑΡΙΣΤΕΡΟ ΟΠΙΣΘΙΟΔΙΑΦΡΑΓΜΑΤΙΚΟ ΔΕΜΑΤΙΟ</vt:lpstr>
      <vt:lpstr>W.P.W  ΤΥΠΟΥ Β</vt:lpstr>
      <vt:lpstr>ΔΙΑΦΟΡΙΚΗ ΔΙΑΓΝΩΣΗ ΤΟΥ W.P.W</vt:lpstr>
      <vt:lpstr>ΜΗΧΑΝΙΣΜΟΣ ΠΑΡΑΓΩΓΗΣ </vt:lpstr>
      <vt:lpstr>AVRT</vt:lpstr>
      <vt:lpstr>AVRT</vt:lpstr>
      <vt:lpstr> Αντίθετα σε AVRT μέσω ενός πλαγίου δεματίου, δεν παρατηρείται      αύξηση του μήκους κύκλου της ταχυκαρδίας σε εμφάνιση     αλλοδρομίας του αντίθετου σκέλους του His.</vt:lpstr>
      <vt:lpstr>Antidromic AVRT</vt:lpstr>
      <vt:lpstr>ΤΑΧΥΚΑΡΔΙΕΣ ΣΤΙΣ ΟΠΟΙΕΣ ΔΕΝ ΣΥΜΜΕΤΕΧΕΙ ΤΟ ΠΑΡΑΠΛΗΡΩΜΑΤΙΚΟ ΔΕΜΑΤΙΟ (ΑΘΩΟΣ ΘΕΑΤΗΣ)</vt:lpstr>
      <vt:lpstr>Κολπική μαρμαρυγή σε έδαφος οπισθιο-διαφραγματικού δεματίου</vt:lpstr>
      <vt:lpstr>Μετάπτωση κολπικής μαρμαρυγής με ευρέα QRSσε κοιλιακή μαρμαρυγή.</vt:lpstr>
      <vt:lpstr>Differential diagnosis of  Narrow-Complex Tachycardia</vt:lpstr>
      <vt:lpstr>                                                             </vt:lpstr>
      <vt:lpstr>Διαφάνεια 102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ELECTROPHYSIOLOGY LABORATORY</dc:title>
  <dc:creator>Maria MAKRIGIANNI</dc:creator>
  <cp:lastModifiedBy>MICRO</cp:lastModifiedBy>
  <cp:revision>22</cp:revision>
  <dcterms:created xsi:type="dcterms:W3CDTF">2018-12-13T22:11:23Z</dcterms:created>
  <dcterms:modified xsi:type="dcterms:W3CDTF">2020-06-01T16:42:27Z</dcterms:modified>
</cp:coreProperties>
</file>